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57F9-981B-447B-8D7B-672BC824599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DA30-0FCC-467D-B289-F53A7E302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57F9-981B-447B-8D7B-672BC824599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DA30-0FCC-467D-B289-F53A7E302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57F9-981B-447B-8D7B-672BC824599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DA30-0FCC-467D-B289-F53A7E302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57F9-981B-447B-8D7B-672BC824599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DA30-0FCC-467D-B289-F53A7E302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57F9-981B-447B-8D7B-672BC824599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DA30-0FCC-467D-B289-F53A7E302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57F9-981B-447B-8D7B-672BC824599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DA30-0FCC-467D-B289-F53A7E302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57F9-981B-447B-8D7B-672BC824599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DA30-0FCC-467D-B289-F53A7E302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57F9-981B-447B-8D7B-672BC824599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DA30-0FCC-467D-B289-F53A7E302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57F9-981B-447B-8D7B-672BC824599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DA30-0FCC-467D-B289-F53A7E302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57F9-981B-447B-8D7B-672BC824599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DA30-0FCC-467D-B289-F53A7E3022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57F9-981B-447B-8D7B-672BC824599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4DA30-0FCC-467D-B289-F53A7E3022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7D4DA30-0FCC-467D-B289-F53A7E3022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F8457F9-981B-447B-8D7B-672BC8245992}" type="datetimeFigureOut">
              <a:rPr lang="en-US" smtClean="0"/>
              <a:t>3/25/2024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V8sJDoOKP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FlRgVqRWUn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pB-Vp2G7P0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4X9G0VmTF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google.com/url?sa=i&amp;rct=j&amp;q=&amp;esrc=s&amp;source=images&amp;cd=&amp;cad=rja&amp;uact=8&amp;ved=0ahUKEwjkuIS-ocPUAhXl8YMKHbQpDRcQjRwIBw&amp;url=https://www.1001freedownloads.com/free-cliparts/?order%3Dnew%26tag%3Dlimit&amp;psig=AFQjCNGlY-6tcxVAN2_v6aoNXehj0hauqg&amp;ust=149773326827619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cWVmYy5nd2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iOFvb4HC1k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Rb5kuZ58Ai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mSw2-OY-8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ZDIXddnt2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ytOw3JXCo2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j4MSiAiS5g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6r43Jf0jAb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www.google.com/url?sa=i&amp;rct=j&amp;q=&amp;esrc=s&amp;source=images&amp;cd=&amp;cad=rja&amp;uact=8&amp;ved=0ahUKEwii4rOCycLUAhUD7IMKHdyZDBcQjRwIBw&amp;url=http://www.okclipart.com/page/13/&amp;psig=AFQjCNFfIU-o8xLpfPwa1KAXrDa2SVISJg&amp;ust=149770955032013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YYeaFGxQS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FNd0xk_bTh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x4gA2xGX6S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mgjYDyJv7E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2o0DMyFiRp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pinsdaddy.com/educational-technology-clip-art_8fJ0hQ1T|6moS0u1zwDbRozLH3*K6LoYgPCA9dNdb2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4565649" cy="349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467600" cy="4953000"/>
          </a:xfrm>
        </p:spPr>
        <p:txBody>
          <a:bodyPr/>
          <a:lstStyle/>
          <a:p>
            <a:r>
              <a:rPr lang="en-US" dirty="0"/>
              <a:t>Tips and Tricks for </a:t>
            </a:r>
            <a:br>
              <a:rPr lang="en-US" dirty="0"/>
            </a:br>
            <a:r>
              <a:rPr lang="en-US" dirty="0"/>
              <a:t>Optimizing Corridor Processing</a:t>
            </a:r>
            <a:br>
              <a:rPr lang="en-US" dirty="0"/>
            </a:br>
            <a:r>
              <a:rPr lang="en-US" dirty="0"/>
              <a:t>Speeds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15" y="4267200"/>
            <a:ext cx="1759390" cy="181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24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23307"/>
            <a:ext cx="2752725" cy="31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7600" dirty="0">
                <a:solidFill>
                  <a:srgbClr val="0000FF"/>
                </a:solidFill>
              </a:rPr>
              <a:t>Limit Use of Meshes</a:t>
            </a:r>
          </a:p>
          <a:p>
            <a:pPr marL="114300" lvl="0" indent="0">
              <a:buNone/>
            </a:pPr>
            <a:endParaRPr lang="en-US" sz="5900" dirty="0"/>
          </a:p>
          <a:p>
            <a:pPr lvl="1"/>
            <a:r>
              <a:rPr lang="en-US" sz="5900" dirty="0"/>
              <a:t>Terrain models can be built more efficiently using graphical terrain filters.</a:t>
            </a:r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r>
              <a:rPr lang="en-US" sz="5100" dirty="0"/>
              <a:t> </a:t>
            </a: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02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620000" cy="48006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7600" dirty="0">
                <a:solidFill>
                  <a:srgbClr val="0000FF"/>
                </a:solidFill>
              </a:rPr>
              <a:t>Using the “Final” Design Stage</a:t>
            </a:r>
          </a:p>
          <a:p>
            <a:pPr lvl="0"/>
            <a:endParaRPr lang="en-US" sz="5900" dirty="0"/>
          </a:p>
          <a:p>
            <a:pPr lvl="1"/>
            <a:r>
              <a:rPr lang="en-US" sz="5900" dirty="0"/>
              <a:t>Generally not necessary when doing normal design work.</a:t>
            </a:r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82308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01" y="3657600"/>
            <a:ext cx="2439194" cy="237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73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620000" cy="48006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7600" dirty="0">
                <a:solidFill>
                  <a:srgbClr val="0000FF"/>
                </a:solidFill>
              </a:rPr>
              <a:t>What are Corridor Rules?</a:t>
            </a:r>
            <a:endParaRPr lang="en-US" sz="5900" dirty="0"/>
          </a:p>
          <a:p>
            <a:pPr lvl="1"/>
            <a:endParaRPr lang="en-US" sz="5900" dirty="0"/>
          </a:p>
          <a:p>
            <a:pPr lvl="1"/>
            <a:r>
              <a:rPr lang="en-US" sz="5900" dirty="0"/>
              <a:t>Corridor Rules - aka - “The Padlock” are used to turn on or off the ability of the Corridor to process when changes are made to settings associated with the Corridor(s).</a:t>
            </a:r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r>
              <a:rPr lang="en-US" sz="5100" dirty="0"/>
              <a:t>   </a:t>
            </a: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4515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27930"/>
            <a:ext cx="3771900" cy="172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24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01000" cy="4876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7600" dirty="0">
                <a:solidFill>
                  <a:srgbClr val="0000FF"/>
                </a:solidFill>
              </a:rPr>
              <a:t>Limit Number of Clipping References.</a:t>
            </a:r>
          </a:p>
          <a:p>
            <a:pPr lvl="0"/>
            <a:endParaRPr lang="en-US" sz="5900" dirty="0"/>
          </a:p>
          <a:p>
            <a:pPr lvl="1"/>
            <a:r>
              <a:rPr lang="en-US" sz="5900" dirty="0"/>
              <a:t>Adding clipping references to corridors is supported but will slow processing times dramatically at this time.</a:t>
            </a:r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r>
              <a:rPr lang="en-US" sz="5100" dirty="0"/>
              <a:t> </a:t>
            </a: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4515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Image result for Limit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60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01000" cy="4876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7600" dirty="0">
                <a:solidFill>
                  <a:srgbClr val="0000FF"/>
                </a:solidFill>
              </a:rPr>
              <a:t>Choose Parametric Constraints First.</a:t>
            </a:r>
          </a:p>
          <a:p>
            <a:pPr lvl="0"/>
            <a:endParaRPr lang="en-US" sz="5900" dirty="0"/>
          </a:p>
          <a:p>
            <a:pPr lvl="1"/>
            <a:r>
              <a:rPr lang="en-US" sz="5900" dirty="0"/>
              <a:t>Use Parametric Constraints where possible to utilize the fastest processing times.</a:t>
            </a:r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r>
              <a:rPr lang="en-US" sz="5100" dirty="0"/>
              <a:t>   </a:t>
            </a: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4515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3219450" cy="319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66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01000" cy="48768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6000" dirty="0">
                <a:solidFill>
                  <a:srgbClr val="0000FF"/>
                </a:solidFill>
              </a:rPr>
              <a:t>Limit the Number of Corridor References.</a:t>
            </a:r>
          </a:p>
          <a:p>
            <a:pPr lvl="1"/>
            <a:endParaRPr lang="en-US" sz="6000" dirty="0"/>
          </a:p>
          <a:p>
            <a:pPr lvl="1"/>
            <a:r>
              <a:rPr lang="en-US" sz="6000" dirty="0"/>
              <a:t>Corridor references developed from Survey can create a lot of additional processing time</a:t>
            </a:r>
          </a:p>
          <a:p>
            <a:pPr lvl="1"/>
            <a:endParaRPr lang="en-US" sz="6000" dirty="0"/>
          </a:p>
          <a:p>
            <a:pPr lvl="1"/>
            <a:r>
              <a:rPr lang="en-US" sz="6000" dirty="0"/>
              <a:t>Do not add alignments as references to the Corridor unless you need them</a:t>
            </a:r>
          </a:p>
          <a:p>
            <a:pPr lvl="1"/>
            <a:endParaRPr lang="en-US" sz="6000" dirty="0"/>
          </a:p>
          <a:p>
            <a:pPr lvl="1"/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r>
              <a:rPr lang="en-US" sz="5100" dirty="0"/>
              <a:t>   </a:t>
            </a: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4515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09060"/>
            <a:ext cx="4800600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34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01000" cy="48768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7600" dirty="0">
                <a:solidFill>
                  <a:srgbClr val="0000FF"/>
                </a:solidFill>
              </a:rPr>
              <a:t>Dynamic XS View…Use When Needed.</a:t>
            </a:r>
          </a:p>
          <a:p>
            <a:pPr lvl="0"/>
            <a:endParaRPr lang="en-US" sz="5900" dirty="0"/>
          </a:p>
          <a:p>
            <a:pPr lvl="1"/>
            <a:r>
              <a:rPr lang="en-US" sz="5900" dirty="0"/>
              <a:t>The Dynamic XS View requires the Corridors to Process</a:t>
            </a:r>
          </a:p>
          <a:p>
            <a:pPr lvl="1"/>
            <a:endParaRPr lang="en-US" sz="5900" dirty="0"/>
          </a:p>
          <a:p>
            <a:pPr lvl="1"/>
            <a:r>
              <a:rPr lang="en-US" sz="5900" dirty="0"/>
              <a:t>Do not leave Dynamic XS View open, before exiting </a:t>
            </a:r>
            <a:r>
              <a:rPr lang="en-US" sz="5900" dirty="0" err="1"/>
              <a:t>dgn</a:t>
            </a:r>
            <a:r>
              <a:rPr lang="en-US" sz="5900" dirty="0"/>
              <a:t> file, close Dynamic XS View, and save settings</a:t>
            </a:r>
          </a:p>
          <a:p>
            <a:pPr lvl="1"/>
            <a:endParaRPr lang="en-US" sz="59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r>
              <a:rPr lang="en-US" sz="5100" dirty="0"/>
              <a:t>   </a:t>
            </a: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4515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2590800" cy="246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1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5510213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01000" cy="48768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7600" dirty="0">
                <a:solidFill>
                  <a:srgbClr val="0000FF"/>
                </a:solidFill>
              </a:rPr>
              <a:t>Superelevation Lane Objects…Avoid the “Fill”.</a:t>
            </a:r>
          </a:p>
          <a:p>
            <a:pPr lvl="0"/>
            <a:endParaRPr lang="en-US" sz="5900" dirty="0"/>
          </a:p>
          <a:p>
            <a:pPr lvl="1"/>
            <a:r>
              <a:rPr lang="en-US" sz="5900" dirty="0"/>
              <a:t>Using the fill setting requires a lot of additional processing </a:t>
            </a:r>
          </a:p>
          <a:p>
            <a:pPr lvl="1"/>
            <a:endParaRPr lang="en-US" sz="5900" dirty="0"/>
          </a:p>
          <a:p>
            <a:pPr lvl="1"/>
            <a:r>
              <a:rPr lang="en-US" sz="5900" dirty="0"/>
              <a:t>Use the boundary setting instead</a:t>
            </a:r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4515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30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2053"/>
            <a:ext cx="2590800" cy="248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01000" cy="48768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7600" dirty="0">
                <a:solidFill>
                  <a:srgbClr val="0000FF"/>
                </a:solidFill>
              </a:rPr>
              <a:t>Nesting Depths – Not the kind in a tree branch!.</a:t>
            </a:r>
          </a:p>
          <a:p>
            <a:pPr lvl="0"/>
            <a:endParaRPr lang="en-US" sz="5900" dirty="0"/>
          </a:p>
          <a:p>
            <a:pPr lvl="1"/>
            <a:r>
              <a:rPr lang="en-US" sz="5900" dirty="0"/>
              <a:t>Avoid using a nested Depth greater than zero unless the program automatically sets it greater.</a:t>
            </a:r>
          </a:p>
          <a:p>
            <a:pPr lvl="1"/>
            <a:endParaRPr lang="en-US" sz="5900" dirty="0"/>
          </a:p>
          <a:p>
            <a:pPr lvl="1"/>
            <a:r>
              <a:rPr lang="en-US" sz="5900" dirty="0"/>
              <a:t>MoDOT already sets the default Nested Depth setting to Zero in their Workspace. </a:t>
            </a:r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lvl="1"/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4515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10" y="4572000"/>
            <a:ext cx="1135063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94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100" dirty="0">
                <a:solidFill>
                  <a:srgbClr val="0000FF"/>
                </a:solidFill>
              </a:rPr>
              <a:t>Break Up “Long” Corridors into separate </a:t>
            </a:r>
            <a:r>
              <a:rPr lang="en-US" sz="3100" dirty="0" err="1">
                <a:solidFill>
                  <a:srgbClr val="0000FF"/>
                </a:solidFill>
              </a:rPr>
              <a:t>dgn</a:t>
            </a:r>
            <a:r>
              <a:rPr lang="en-US" sz="3100" dirty="0">
                <a:solidFill>
                  <a:srgbClr val="0000FF"/>
                </a:solidFill>
              </a:rPr>
              <a:t> files.</a:t>
            </a:r>
          </a:p>
          <a:p>
            <a:pPr lvl="1"/>
            <a:r>
              <a:rPr lang="en-US" sz="3100" dirty="0"/>
              <a:t>Things to consider are:</a:t>
            </a:r>
          </a:p>
          <a:p>
            <a:pPr lvl="2"/>
            <a:r>
              <a:rPr lang="en-US" sz="3100" dirty="0"/>
              <a:t>The number of intersections, ramps, and entrances.</a:t>
            </a:r>
          </a:p>
          <a:p>
            <a:pPr lvl="2"/>
            <a:r>
              <a:rPr lang="en-US" sz="3100" dirty="0"/>
              <a:t>Urban vs. Rural</a:t>
            </a:r>
          </a:p>
          <a:p>
            <a:pPr lvl="2"/>
            <a:r>
              <a:rPr lang="en-US" sz="3200" dirty="0"/>
              <a:t>Length of Corridor</a:t>
            </a:r>
          </a:p>
          <a:p>
            <a:pPr lvl="2"/>
            <a:endParaRPr lang="en-US" sz="3100" dirty="0"/>
          </a:p>
          <a:p>
            <a:pPr marL="777240" lvl="2" indent="0">
              <a:buNone/>
            </a:pPr>
            <a:endParaRPr lang="en-US" sz="28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5109248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4559179"/>
            <a:ext cx="317023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69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4000" dirty="0">
                <a:solidFill>
                  <a:srgbClr val="0000FF"/>
                </a:solidFill>
              </a:rPr>
              <a:t>When to Activate the Existing Surface?</a:t>
            </a:r>
          </a:p>
          <a:p>
            <a:pPr lvl="2"/>
            <a:r>
              <a:rPr lang="en-US" sz="3600" dirty="0"/>
              <a:t>End Condition draw to the “active” existing surface which takes a majority of the corridor processing time.</a:t>
            </a:r>
          </a:p>
          <a:p>
            <a:pPr lvl="2"/>
            <a:endParaRPr lang="en-US" sz="1200" dirty="0"/>
          </a:p>
          <a:p>
            <a:pPr lvl="2"/>
            <a:r>
              <a:rPr lang="en-US" sz="3600" dirty="0"/>
              <a:t>Consider deactivating the Active surface when not working on end conditions.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50" y="4419600"/>
            <a:ext cx="2945485" cy="208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29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4000" dirty="0">
                <a:solidFill>
                  <a:srgbClr val="0000FF"/>
                </a:solidFill>
              </a:rPr>
              <a:t>Clipping the Existing Terrain?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Corridor Modeler evaluates the entire active surface’s width .</a:t>
            </a:r>
          </a:p>
          <a:p>
            <a:pPr lvl="2"/>
            <a:endParaRPr lang="en-US" sz="1100" dirty="0"/>
          </a:p>
          <a:p>
            <a:pPr lvl="2"/>
            <a:r>
              <a:rPr lang="en-US" sz="3200" dirty="0"/>
              <a:t>Clipping the width of the terrain to a reasonable width.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Trimming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2956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6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4000" dirty="0">
                <a:solidFill>
                  <a:srgbClr val="0000FF"/>
                </a:solidFill>
              </a:rPr>
              <a:t>Vertical Point Controls and Existing Ground Profiles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Consider using template point constraints instead of profiles attached to alignments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20" y="4784544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12" y="4177420"/>
            <a:ext cx="2438400" cy="2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27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7600" dirty="0">
                <a:solidFill>
                  <a:srgbClr val="0000FF"/>
                </a:solidFill>
              </a:rPr>
              <a:t>What is the “Right” Setting for Template Drop Intervals?</a:t>
            </a:r>
          </a:p>
          <a:p>
            <a:pPr lvl="1"/>
            <a:endParaRPr lang="en-US" sz="5900" dirty="0"/>
          </a:p>
          <a:p>
            <a:pPr lvl="1"/>
            <a:r>
              <a:rPr lang="en-US" sz="5900" dirty="0"/>
              <a:t>What is the maximum distance along a tangent piece of geometry where there are no changes in horizontal geometry, vertical geometry, superelevation, or external point controls?</a:t>
            </a:r>
          </a:p>
          <a:p>
            <a:pPr lvl="1"/>
            <a:r>
              <a:rPr lang="en-US" sz="5900" dirty="0"/>
              <a:t>This question won’t fit in the dialog prompt.</a:t>
            </a:r>
          </a:p>
          <a:p>
            <a:pPr marL="411480" lvl="1" indent="0">
              <a:buNone/>
            </a:pPr>
            <a:endParaRPr lang="en-US" sz="59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84" y="5079537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16668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48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7600" dirty="0">
                <a:solidFill>
                  <a:srgbClr val="0000FF"/>
                </a:solidFill>
              </a:rPr>
              <a:t>What is a Template Drop Multiplier?</a:t>
            </a:r>
          </a:p>
          <a:p>
            <a:pPr lvl="1"/>
            <a:endParaRPr lang="en-US" sz="5900" dirty="0"/>
          </a:p>
          <a:p>
            <a:pPr lvl="1"/>
            <a:r>
              <a:rPr lang="en-US" sz="5900" dirty="0"/>
              <a:t>Used by Corridor Design Stages, this “Multiplier” modifies the number of template drops on your corridor.</a:t>
            </a:r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r>
              <a:rPr lang="en-US" sz="5100" dirty="0"/>
              <a:t>   </a:t>
            </a: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2252663" cy="223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7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7600" dirty="0">
                <a:solidFill>
                  <a:srgbClr val="0000FF"/>
                </a:solidFill>
              </a:rPr>
              <a:t>Utilizing Critical Sections Effectively</a:t>
            </a:r>
          </a:p>
          <a:p>
            <a:pPr lvl="1"/>
            <a:endParaRPr lang="en-US" sz="5900" dirty="0"/>
          </a:p>
          <a:p>
            <a:pPr lvl="1"/>
            <a:r>
              <a:rPr lang="en-US" sz="5900" dirty="0"/>
              <a:t>Critical Section settings are key to controlling:</a:t>
            </a:r>
          </a:p>
          <a:p>
            <a:pPr lvl="2"/>
            <a:r>
              <a:rPr lang="en-US" sz="5900" dirty="0"/>
              <a:t>The speed of processing</a:t>
            </a:r>
          </a:p>
          <a:p>
            <a:pPr lvl="2"/>
            <a:r>
              <a:rPr lang="en-US" sz="5900" dirty="0"/>
              <a:t>The accuracy of the model</a:t>
            </a:r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r>
              <a:rPr lang="en-US" sz="5100" dirty="0"/>
              <a:t> </a:t>
            </a: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68" y="3810000"/>
            <a:ext cx="3788788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56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Optimizing Corridor Processing 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7600" dirty="0">
                <a:solidFill>
                  <a:srgbClr val="0000FF"/>
                </a:solidFill>
              </a:rPr>
              <a:t>Use Template Intervals to Your Advantage</a:t>
            </a:r>
          </a:p>
          <a:p>
            <a:pPr lvl="0"/>
            <a:endParaRPr lang="en-US" sz="7600" dirty="0">
              <a:solidFill>
                <a:srgbClr val="0000FF"/>
              </a:solidFill>
            </a:endParaRPr>
          </a:p>
          <a:p>
            <a:pPr lvl="0"/>
            <a:r>
              <a:rPr lang="en-US" sz="7000" dirty="0"/>
              <a:t>On large Corridors with many template drops, consider changing the intervals to large numbers in areas where you are not currently designing.</a:t>
            </a:r>
          </a:p>
          <a:p>
            <a:pPr marL="114300" lvl="0" indent="0">
              <a:buNone/>
            </a:pPr>
            <a:endParaRPr lang="en-US" sz="7000" dirty="0"/>
          </a:p>
          <a:p>
            <a:pPr lvl="0"/>
            <a:r>
              <a:rPr lang="en-US" sz="7000" dirty="0"/>
              <a:t>This will dramatically increase your processing times.</a:t>
            </a:r>
          </a:p>
          <a:p>
            <a:pPr lvl="0"/>
            <a:endParaRPr lang="en-US" sz="70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endParaRPr lang="en-US" sz="5100" dirty="0"/>
          </a:p>
          <a:p>
            <a:pPr marL="411480" lvl="1" indent="0">
              <a:buNone/>
            </a:pPr>
            <a:r>
              <a:rPr lang="en-US" sz="5100" dirty="0"/>
              <a:t>   </a:t>
            </a:r>
            <a:r>
              <a:rPr lang="en-US" sz="3600" dirty="0"/>
              <a:t> </a:t>
            </a:r>
          </a:p>
          <a:p>
            <a:pPr marL="777240" lvl="2" indent="0">
              <a:buNone/>
            </a:pPr>
            <a:endParaRPr lang="en-US" sz="3600" dirty="0"/>
          </a:p>
          <a:p>
            <a:pPr marL="777240" lvl="2" indent="0">
              <a:buNone/>
            </a:pPr>
            <a:r>
              <a:rPr lang="en-US" sz="3600" dirty="0"/>
              <a:t>  </a:t>
            </a:r>
          </a:p>
          <a:p>
            <a:pPr lvl="2"/>
            <a:endParaRPr lang="en-US" sz="3600" dirty="0"/>
          </a:p>
          <a:p>
            <a:pPr lvl="1"/>
            <a:endParaRPr lang="en-US" sz="3800" dirty="0"/>
          </a:p>
          <a:p>
            <a:pPr lvl="1"/>
            <a:endParaRPr lang="en-US" sz="3800" dirty="0"/>
          </a:p>
          <a:p>
            <a:pPr lvl="1"/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age result for Advantage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857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1092</TotalTime>
  <Words>621</Words>
  <Application>Microsoft Office PowerPoint</Application>
  <PresentationFormat>On-screen Show (4:3)</PresentationFormat>
  <Paragraphs>232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Adjacency</vt:lpstr>
      <vt:lpstr>Tips and Tricks for  Optimizing Corridor Processing Speeds </vt:lpstr>
      <vt:lpstr>Optimizing Corridor Processing Speeds</vt:lpstr>
      <vt:lpstr>Optimizing Corridor Processing Speeds</vt:lpstr>
      <vt:lpstr>Optimizing Corridor Processing Speeds</vt:lpstr>
      <vt:lpstr>Optimizing Corridor Processing Speeds</vt:lpstr>
      <vt:lpstr>Optimizing Corridor Processing Speeds</vt:lpstr>
      <vt:lpstr>Optimizing Corridor Processing Speeds</vt:lpstr>
      <vt:lpstr>Optimizing Corridor Processing Speeds</vt:lpstr>
      <vt:lpstr>Optimizing Corridor Processing Speeds</vt:lpstr>
      <vt:lpstr>Optimizing Corridor Processing Speeds</vt:lpstr>
      <vt:lpstr>Optimizing Corridor Processing Speeds</vt:lpstr>
      <vt:lpstr>Optimizing Corridor Processing Speeds</vt:lpstr>
      <vt:lpstr>Optimizing Corridor Processing Speeds</vt:lpstr>
      <vt:lpstr>Optimizing Corridor Processing Speeds</vt:lpstr>
      <vt:lpstr>Optimizing Corridor Processing Speeds</vt:lpstr>
      <vt:lpstr>Optimizing Corridor Processing Speeds</vt:lpstr>
      <vt:lpstr>Optimizing Corridor Processing Speeds</vt:lpstr>
      <vt:lpstr>Optimizing Corridor Processing Speeds</vt:lpstr>
    </vt:vector>
  </TitlesOfParts>
  <Company>MoDOT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GeoPak and Crashing</dc:title>
  <dc:creator>Administrator</dc:creator>
  <cp:lastModifiedBy>Kevin Vollet</cp:lastModifiedBy>
  <cp:revision>60</cp:revision>
  <dcterms:created xsi:type="dcterms:W3CDTF">2017-03-08T19:49:34Z</dcterms:created>
  <dcterms:modified xsi:type="dcterms:W3CDTF">2024-03-25T19:55:41Z</dcterms:modified>
</cp:coreProperties>
</file>