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Aileron Bold" panose="020B0604020202020204" charset="0"/>
      <p:regular r:id="rId9"/>
    </p:embeddedFont>
    <p:embeddedFont>
      <p:font typeface="Calibri" panose="020F0502020204030204" pitchFamily="34" charset="0"/>
      <p:regular r:id="rId10"/>
      <p:bold r:id="rId11"/>
      <p:italic r:id="rId12"/>
      <p:boldItalic r:id="rId13"/>
    </p:embeddedFont>
    <p:embeddedFont>
      <p:font typeface="Montserrat Classic" panose="020B0604020202020204" charset="0"/>
      <p:regular r:id="rId14"/>
    </p:embeddedFont>
    <p:embeddedFont>
      <p:font typeface="Montserrat Classic Bold" panose="020B0604020202020204" charset="0"/>
      <p:regular r:id="rId15"/>
    </p:embeddedFont>
    <p:embeddedFont>
      <p:font typeface="Montserrat Light" panose="00000400000000000000" pitchFamily="2" charset="0"/>
      <p:regular r:id="rId16"/>
    </p:embeddedFont>
    <p:embeddedFont>
      <p:font typeface="Montserrat Light Bold Italics"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1" d="100"/>
          <a:sy n="71" d="100"/>
        </p:scale>
        <p:origin x="36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N. Metelski" userId="c47c9000-1281-41dc-9a58-e532f3c6fcab" providerId="ADAL" clId="{C915EBB9-2347-4BF9-94C3-0475A1EA1D52}"/>
    <pc:docChg chg="modSld">
      <pc:chgData name="Ashley N. Metelski" userId="c47c9000-1281-41dc-9a58-e532f3c6fcab" providerId="ADAL" clId="{C915EBB9-2347-4BF9-94C3-0475A1EA1D52}" dt="2024-09-10T18:01:46.383" v="3" actId="207"/>
      <pc:docMkLst>
        <pc:docMk/>
      </pc:docMkLst>
      <pc:sldChg chg="modSp mod">
        <pc:chgData name="Ashley N. Metelski" userId="c47c9000-1281-41dc-9a58-e532f3c6fcab" providerId="ADAL" clId="{C915EBB9-2347-4BF9-94C3-0475A1EA1D52}" dt="2024-09-10T18:01:46.383" v="3" actId="207"/>
        <pc:sldMkLst>
          <pc:docMk/>
          <pc:sldMk cId="0" sldId="262"/>
        </pc:sldMkLst>
        <pc:spChg chg="mod">
          <ac:chgData name="Ashley N. Metelski" userId="c47c9000-1281-41dc-9a58-e532f3c6fcab" providerId="ADAL" clId="{C915EBB9-2347-4BF9-94C3-0475A1EA1D52}" dt="2024-09-10T18:01:43.267" v="2" actId="207"/>
          <ac:spMkLst>
            <pc:docMk/>
            <pc:sldMk cId="0" sldId="262"/>
            <ac:spMk id="10" creationId="{00000000-0000-0000-0000-000000000000}"/>
          </ac:spMkLst>
        </pc:spChg>
        <pc:spChg chg="mod">
          <ac:chgData name="Ashley N. Metelski" userId="c47c9000-1281-41dc-9a58-e532f3c6fcab" providerId="ADAL" clId="{C915EBB9-2347-4BF9-94C3-0475A1EA1D52}" dt="2024-09-10T18:01:46.383" v="3" actId="207"/>
          <ac:spMkLst>
            <pc:docMk/>
            <pc:sldMk cId="0" sldId="262"/>
            <ac:spMk id="1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savemolives.com/mcrs/Find-My-Region" TargetMode="External"/><Relationship Id="rId2" Type="http://schemas.openxmlformats.org/officeDocument/2006/relationships/hyperlink" Target="https://www.savemolives.com/mcrs/occupant-protectio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7BCC7"/>
        </a:solidFill>
        <a:effectLst/>
      </p:bgPr>
    </p:bg>
    <p:spTree>
      <p:nvGrpSpPr>
        <p:cNvPr id="1" name=""/>
        <p:cNvGrpSpPr/>
        <p:nvPr/>
      </p:nvGrpSpPr>
      <p:grpSpPr>
        <a:xfrm>
          <a:off x="0" y="0"/>
          <a:ext cx="0" cy="0"/>
          <a:chOff x="0" y="0"/>
          <a:chExt cx="0" cy="0"/>
        </a:xfrm>
      </p:grpSpPr>
      <p:sp>
        <p:nvSpPr>
          <p:cNvPr id="2" name="AutoShape 2"/>
          <p:cNvSpPr/>
          <p:nvPr/>
        </p:nvSpPr>
        <p:spPr>
          <a:xfrm rot="-2700000">
            <a:off x="-648614" y="-3153328"/>
            <a:ext cx="14528981" cy="21318055"/>
          </a:xfrm>
          <a:prstGeom prst="rect">
            <a:avLst/>
          </a:prstGeom>
          <a:solidFill>
            <a:srgbClr val="053D57">
              <a:alpha val="89804"/>
            </a:srgbClr>
          </a:solidFill>
        </p:spPr>
      </p:sp>
      <p:sp>
        <p:nvSpPr>
          <p:cNvPr id="3" name="AutoShape 3"/>
          <p:cNvSpPr/>
          <p:nvPr/>
        </p:nvSpPr>
        <p:spPr>
          <a:xfrm rot="2794097">
            <a:off x="7006696" y="1748165"/>
            <a:ext cx="5398768" cy="0"/>
          </a:xfrm>
          <a:prstGeom prst="line">
            <a:avLst/>
          </a:prstGeom>
          <a:ln w="38100" cap="flat">
            <a:solidFill>
              <a:srgbClr val="F8FBFD"/>
            </a:solidFill>
            <a:prstDash val="solid"/>
            <a:headEnd type="none" w="sm" len="sm"/>
            <a:tailEnd type="none" w="sm" len="sm"/>
          </a:ln>
        </p:spPr>
      </p:sp>
      <p:grpSp>
        <p:nvGrpSpPr>
          <p:cNvPr id="4" name="Group 4"/>
          <p:cNvGrpSpPr/>
          <p:nvPr/>
        </p:nvGrpSpPr>
        <p:grpSpPr>
          <a:xfrm>
            <a:off x="1028700" y="2384831"/>
            <a:ext cx="11573294" cy="5517337"/>
            <a:chOff x="0" y="0"/>
            <a:chExt cx="15431058" cy="7356449"/>
          </a:xfrm>
        </p:grpSpPr>
        <p:sp>
          <p:nvSpPr>
            <p:cNvPr id="5" name="TextBox 5"/>
            <p:cNvSpPr txBox="1"/>
            <p:nvPr/>
          </p:nvSpPr>
          <p:spPr>
            <a:xfrm>
              <a:off x="0" y="219075"/>
              <a:ext cx="15431058" cy="6241654"/>
            </a:xfrm>
            <a:prstGeom prst="rect">
              <a:avLst/>
            </a:prstGeom>
          </p:spPr>
          <p:txBody>
            <a:bodyPr lIns="0" tIns="0" rIns="0" bIns="0" rtlCol="0" anchor="t">
              <a:spAutoFit/>
            </a:bodyPr>
            <a:lstStyle/>
            <a:p>
              <a:pPr algn="l">
                <a:lnSpc>
                  <a:spcPts val="12000"/>
                </a:lnSpc>
              </a:pPr>
              <a:r>
                <a:rPr lang="en-US" sz="12000">
                  <a:solidFill>
                    <a:srgbClr val="97BCC7"/>
                  </a:solidFill>
                  <a:latin typeface="Montserrat Classic Bold"/>
                  <a:ea typeface="Montserrat Classic Bold"/>
                  <a:cs typeface="Montserrat Classic Bold"/>
                  <a:sym typeface="Montserrat Classic Bold"/>
                </a:rPr>
                <a:t>PRIMARY SEAT BELT ORDINANCE</a:t>
              </a:r>
            </a:p>
          </p:txBody>
        </p:sp>
        <p:sp>
          <p:nvSpPr>
            <p:cNvPr id="6" name="TextBox 6"/>
            <p:cNvSpPr txBox="1"/>
            <p:nvPr/>
          </p:nvSpPr>
          <p:spPr>
            <a:xfrm>
              <a:off x="2" y="6657579"/>
              <a:ext cx="11430533" cy="698871"/>
            </a:xfrm>
            <a:prstGeom prst="rect">
              <a:avLst/>
            </a:prstGeom>
          </p:spPr>
          <p:txBody>
            <a:bodyPr lIns="0" tIns="0" rIns="0" bIns="0" rtlCol="0" anchor="t">
              <a:spAutoFit/>
            </a:bodyPr>
            <a:lstStyle/>
            <a:p>
              <a:pPr algn="l">
                <a:lnSpc>
                  <a:spcPts val="4479"/>
                </a:lnSpc>
              </a:pPr>
              <a:endParaRPr/>
            </a:p>
          </p:txBody>
        </p:sp>
      </p:grpSp>
      <p:sp>
        <p:nvSpPr>
          <p:cNvPr id="7" name="AutoShape 7"/>
          <p:cNvSpPr/>
          <p:nvPr/>
        </p:nvSpPr>
        <p:spPr>
          <a:xfrm rot="-2700000">
            <a:off x="14294067" y="7990262"/>
            <a:ext cx="5930465" cy="6072282"/>
          </a:xfrm>
          <a:prstGeom prst="rect">
            <a:avLst/>
          </a:prstGeom>
          <a:solidFill>
            <a:srgbClr val="F8FBFD"/>
          </a:solid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p:nvPr/>
        </p:nvSpPr>
        <p:spPr>
          <a:xfrm>
            <a:off x="2619936" y="1007541"/>
            <a:ext cx="13048128" cy="1838325"/>
          </a:xfrm>
          <a:prstGeom prst="rect">
            <a:avLst/>
          </a:prstGeom>
        </p:spPr>
        <p:txBody>
          <a:bodyPr lIns="0" tIns="0" rIns="0" bIns="0" rtlCol="0" anchor="t">
            <a:spAutoFit/>
          </a:bodyPr>
          <a:lstStyle/>
          <a:p>
            <a:pPr algn="ctr">
              <a:lnSpc>
                <a:spcPts val="7200"/>
              </a:lnSpc>
            </a:pPr>
            <a:r>
              <a:rPr lang="en-US" sz="6000" spc="60">
                <a:solidFill>
                  <a:srgbClr val="F8FBFD"/>
                </a:solidFill>
                <a:latin typeface="Montserrat Classic"/>
                <a:ea typeface="Montserrat Classic"/>
                <a:cs typeface="Montserrat Classic"/>
                <a:sym typeface="Montserrat Classic"/>
              </a:rPr>
              <a:t>WHAT IS A PRIMARY </a:t>
            </a:r>
          </a:p>
          <a:p>
            <a:pPr algn="ctr">
              <a:lnSpc>
                <a:spcPts val="7200"/>
              </a:lnSpc>
            </a:pPr>
            <a:r>
              <a:rPr lang="en-US" sz="6000" spc="60">
                <a:solidFill>
                  <a:srgbClr val="F8FBFD"/>
                </a:solidFill>
                <a:latin typeface="Montserrat Classic"/>
                <a:ea typeface="Montserrat Classic"/>
                <a:cs typeface="Montserrat Classic"/>
                <a:sym typeface="Montserrat Classic"/>
              </a:rPr>
              <a:t>SEAT BELT ORDINANCE?</a:t>
            </a:r>
          </a:p>
        </p:txBody>
      </p:sp>
      <p:sp>
        <p:nvSpPr>
          <p:cNvPr id="3" name="AutoShape 3"/>
          <p:cNvSpPr/>
          <p:nvPr/>
        </p:nvSpPr>
        <p:spPr>
          <a:xfrm rot="-2700000">
            <a:off x="13404779" y="-5675253"/>
            <a:ext cx="6665510" cy="6664206"/>
          </a:xfrm>
          <a:prstGeom prst="rect">
            <a:avLst/>
          </a:prstGeom>
          <a:solidFill>
            <a:srgbClr val="97BCC7"/>
          </a:solidFill>
        </p:spPr>
      </p:sp>
      <p:sp>
        <p:nvSpPr>
          <p:cNvPr id="4" name="AutoShape 4"/>
          <p:cNvSpPr/>
          <p:nvPr/>
        </p:nvSpPr>
        <p:spPr>
          <a:xfrm rot="-2700000">
            <a:off x="-866788" y="9299916"/>
            <a:ext cx="4725548" cy="4724623"/>
          </a:xfrm>
          <a:prstGeom prst="rect">
            <a:avLst/>
          </a:prstGeom>
          <a:solidFill>
            <a:srgbClr val="F8FBFD"/>
          </a:solidFill>
        </p:spPr>
      </p:sp>
      <p:sp>
        <p:nvSpPr>
          <p:cNvPr id="5" name="AutoShape 5"/>
          <p:cNvSpPr/>
          <p:nvPr/>
        </p:nvSpPr>
        <p:spPr>
          <a:xfrm rot="2700000">
            <a:off x="16967363" y="9990038"/>
            <a:ext cx="2085449" cy="0"/>
          </a:xfrm>
          <a:prstGeom prst="line">
            <a:avLst/>
          </a:prstGeom>
          <a:ln w="38100" cap="flat">
            <a:solidFill>
              <a:srgbClr val="F8FBFD"/>
            </a:solidFill>
            <a:prstDash val="solid"/>
            <a:headEnd type="none" w="sm" len="sm"/>
            <a:tailEnd type="none" w="sm" len="sm"/>
          </a:ln>
        </p:spPr>
      </p:sp>
      <p:sp>
        <p:nvSpPr>
          <p:cNvPr id="6" name="TextBox 6"/>
          <p:cNvSpPr txBox="1"/>
          <p:nvPr/>
        </p:nvSpPr>
        <p:spPr>
          <a:xfrm>
            <a:off x="0" y="5076825"/>
            <a:ext cx="18288000" cy="1642483"/>
          </a:xfrm>
          <a:prstGeom prst="rect">
            <a:avLst/>
          </a:prstGeom>
        </p:spPr>
        <p:txBody>
          <a:bodyPr lIns="0" tIns="0" rIns="0" bIns="0" rtlCol="0" anchor="t">
            <a:spAutoFit/>
          </a:bodyPr>
          <a:lstStyle/>
          <a:p>
            <a:pPr algn="ctr">
              <a:lnSpc>
                <a:spcPts val="4418"/>
              </a:lnSpc>
            </a:pPr>
            <a:r>
              <a:rPr lang="en-US" sz="3156">
                <a:solidFill>
                  <a:srgbClr val="F8FBFD"/>
                </a:solidFill>
                <a:latin typeface="Montserrat Light"/>
                <a:ea typeface="Montserrat Light"/>
                <a:cs typeface="Montserrat Light"/>
                <a:sym typeface="Montserrat Light"/>
              </a:rPr>
              <a:t>A primary seat belt law allows officers to stop motorists who are not wearing a seat belt, without the need for additional law violations. Being “primary” means that a police officer can stop the violator without having to observe any other violations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AutoShape 2"/>
          <p:cNvSpPr/>
          <p:nvPr/>
        </p:nvSpPr>
        <p:spPr>
          <a:xfrm rot="-2700000">
            <a:off x="-2434504" y="6813736"/>
            <a:ext cx="2839428" cy="2838872"/>
          </a:xfrm>
          <a:prstGeom prst="rect">
            <a:avLst/>
          </a:prstGeom>
          <a:solidFill>
            <a:srgbClr val="97BCC7"/>
          </a:solidFill>
        </p:spPr>
      </p:sp>
      <p:sp>
        <p:nvSpPr>
          <p:cNvPr id="3" name="AutoShape 3"/>
          <p:cNvSpPr/>
          <p:nvPr/>
        </p:nvSpPr>
        <p:spPr>
          <a:xfrm rot="-2700000">
            <a:off x="17758291" y="7703200"/>
            <a:ext cx="1950383" cy="2219235"/>
          </a:xfrm>
          <a:prstGeom prst="rect">
            <a:avLst/>
          </a:prstGeom>
          <a:solidFill>
            <a:srgbClr val="F8FBFD"/>
          </a:solidFill>
        </p:spPr>
      </p:sp>
      <p:sp>
        <p:nvSpPr>
          <p:cNvPr id="4" name="AutoShape 4"/>
          <p:cNvSpPr/>
          <p:nvPr/>
        </p:nvSpPr>
        <p:spPr>
          <a:xfrm rot="-2700000">
            <a:off x="-784646" y="9457871"/>
            <a:ext cx="2088935" cy="0"/>
          </a:xfrm>
          <a:prstGeom prst="line">
            <a:avLst/>
          </a:prstGeom>
          <a:ln w="38100" cap="flat">
            <a:solidFill>
              <a:srgbClr val="F8FBFD"/>
            </a:solidFill>
            <a:prstDash val="solid"/>
            <a:headEnd type="none" w="sm" len="sm"/>
            <a:tailEnd type="none" w="sm" len="sm"/>
          </a:ln>
        </p:spPr>
      </p:sp>
      <p:sp>
        <p:nvSpPr>
          <p:cNvPr id="5" name="AutoShape 5"/>
          <p:cNvSpPr/>
          <p:nvPr/>
        </p:nvSpPr>
        <p:spPr>
          <a:xfrm rot="2699999">
            <a:off x="16966853" y="9991271"/>
            <a:ext cx="2088935" cy="0"/>
          </a:xfrm>
          <a:prstGeom prst="line">
            <a:avLst/>
          </a:prstGeom>
          <a:ln w="38100" cap="flat">
            <a:solidFill>
              <a:srgbClr val="97BCC7"/>
            </a:solidFill>
            <a:prstDash val="solid"/>
            <a:headEnd type="none" w="sm" len="sm"/>
            <a:tailEnd type="none" w="sm" len="sm"/>
          </a:ln>
        </p:spPr>
      </p:sp>
      <p:sp>
        <p:nvSpPr>
          <p:cNvPr id="6" name="TextBox 6"/>
          <p:cNvSpPr txBox="1"/>
          <p:nvPr/>
        </p:nvSpPr>
        <p:spPr>
          <a:xfrm>
            <a:off x="1068632" y="1019175"/>
            <a:ext cx="16257630" cy="2752725"/>
          </a:xfrm>
          <a:prstGeom prst="rect">
            <a:avLst/>
          </a:prstGeom>
        </p:spPr>
        <p:txBody>
          <a:bodyPr lIns="0" tIns="0" rIns="0" bIns="0" rtlCol="0" anchor="t">
            <a:spAutoFit/>
          </a:bodyPr>
          <a:lstStyle/>
          <a:p>
            <a:pPr algn="ctr">
              <a:lnSpc>
                <a:spcPts val="7200"/>
              </a:lnSpc>
            </a:pPr>
            <a:r>
              <a:rPr lang="en-US" sz="6000" spc="-60">
                <a:solidFill>
                  <a:srgbClr val="F8FBFD"/>
                </a:solidFill>
                <a:latin typeface="Montserrat Classic"/>
                <a:ea typeface="Montserrat Classic"/>
                <a:cs typeface="Montserrat Classic"/>
                <a:sym typeface="Montserrat Classic"/>
              </a:rPr>
              <a:t>HOW CAN A MUNICIPALITY HAVE A PRIMARY SEAT BELT LAW WHEN THE STATE DOES NOT?</a:t>
            </a:r>
          </a:p>
        </p:txBody>
      </p:sp>
      <p:sp>
        <p:nvSpPr>
          <p:cNvPr id="7" name="TextBox 7"/>
          <p:cNvSpPr txBox="1"/>
          <p:nvPr/>
        </p:nvSpPr>
        <p:spPr>
          <a:xfrm>
            <a:off x="1056431" y="5375769"/>
            <a:ext cx="16175137" cy="1652016"/>
          </a:xfrm>
          <a:prstGeom prst="rect">
            <a:avLst/>
          </a:prstGeom>
        </p:spPr>
        <p:txBody>
          <a:bodyPr lIns="0" tIns="0" rIns="0" bIns="0" rtlCol="0" anchor="t">
            <a:spAutoFit/>
          </a:bodyPr>
          <a:lstStyle/>
          <a:p>
            <a:pPr algn="ctr">
              <a:lnSpc>
                <a:spcPts val="4493"/>
              </a:lnSpc>
            </a:pPr>
            <a:r>
              <a:rPr lang="en-US" sz="3209" dirty="0">
                <a:solidFill>
                  <a:srgbClr val="F8FBFD"/>
                </a:solidFill>
                <a:latin typeface="Montserrat Light"/>
                <a:ea typeface="Montserrat Light"/>
                <a:cs typeface="Montserrat Light"/>
                <a:sym typeface="Montserrat Light"/>
              </a:rPr>
              <a:t>Local ordinances can be more restrictive than state law, but not less restrictive. </a:t>
            </a:r>
          </a:p>
          <a:p>
            <a:pPr algn="ctr">
              <a:lnSpc>
                <a:spcPts val="4493"/>
              </a:lnSpc>
            </a:pPr>
            <a:r>
              <a:rPr lang="en-US" sz="3209" dirty="0">
                <a:solidFill>
                  <a:srgbClr val="F8FBFD"/>
                </a:solidFill>
                <a:latin typeface="Montserrat Light"/>
                <a:ea typeface="Montserrat Light"/>
                <a:cs typeface="Montserrat Light"/>
                <a:sym typeface="Montserrat Light"/>
              </a:rPr>
              <a:t>Any questions about the legality of a local primary seat belt ordinance should be </a:t>
            </a:r>
          </a:p>
          <a:p>
            <a:pPr algn="ctr">
              <a:lnSpc>
                <a:spcPts val="4493"/>
              </a:lnSpc>
            </a:pPr>
            <a:r>
              <a:rPr lang="en-US" sz="3209" dirty="0">
                <a:solidFill>
                  <a:srgbClr val="F8FBFD"/>
                </a:solidFill>
                <a:latin typeface="Montserrat Light"/>
                <a:ea typeface="Montserrat Light"/>
                <a:cs typeface="Montserrat Light"/>
                <a:sym typeface="Montserrat Light"/>
              </a:rPr>
              <a:t>referred to your city attorney.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BFD"/>
        </a:solidFill>
        <a:effectLst/>
      </p:bgPr>
    </p:bg>
    <p:spTree>
      <p:nvGrpSpPr>
        <p:cNvPr id="1" name=""/>
        <p:cNvGrpSpPr/>
        <p:nvPr/>
      </p:nvGrpSpPr>
      <p:grpSpPr>
        <a:xfrm>
          <a:off x="0" y="0"/>
          <a:ext cx="0" cy="0"/>
          <a:chOff x="0" y="0"/>
          <a:chExt cx="0" cy="0"/>
        </a:xfrm>
      </p:grpSpPr>
      <p:sp>
        <p:nvSpPr>
          <p:cNvPr id="2" name="AutoShape 2"/>
          <p:cNvSpPr/>
          <p:nvPr/>
        </p:nvSpPr>
        <p:spPr>
          <a:xfrm rot="-2700000">
            <a:off x="13552506" y="-2178547"/>
            <a:ext cx="3405260" cy="3404594"/>
          </a:xfrm>
          <a:prstGeom prst="rect">
            <a:avLst/>
          </a:prstGeom>
          <a:solidFill>
            <a:srgbClr val="97BCC7"/>
          </a:solidFill>
        </p:spPr>
      </p:sp>
      <p:sp>
        <p:nvSpPr>
          <p:cNvPr id="3" name="AutoShape 3"/>
          <p:cNvSpPr/>
          <p:nvPr/>
        </p:nvSpPr>
        <p:spPr>
          <a:xfrm rot="-2700000">
            <a:off x="-2264276" y="6335393"/>
            <a:ext cx="7904761" cy="7903215"/>
          </a:xfrm>
          <a:prstGeom prst="rect">
            <a:avLst/>
          </a:prstGeom>
          <a:solidFill>
            <a:srgbClr val="97BCC7"/>
          </a:solidFill>
        </p:spPr>
      </p:sp>
      <p:sp>
        <p:nvSpPr>
          <p:cNvPr id="4" name="AutoShape 4"/>
          <p:cNvSpPr/>
          <p:nvPr/>
        </p:nvSpPr>
        <p:spPr>
          <a:xfrm rot="8099999">
            <a:off x="15285710" y="129100"/>
            <a:ext cx="5544502" cy="0"/>
          </a:xfrm>
          <a:prstGeom prst="line">
            <a:avLst/>
          </a:prstGeom>
          <a:ln w="38100" cap="flat">
            <a:solidFill>
              <a:srgbClr val="053D57"/>
            </a:solidFill>
            <a:prstDash val="solid"/>
            <a:headEnd type="none" w="sm" len="sm"/>
            <a:tailEnd type="none" w="sm" len="sm"/>
          </a:ln>
        </p:spPr>
      </p:sp>
      <p:sp>
        <p:nvSpPr>
          <p:cNvPr id="5" name="AutoShape 5"/>
          <p:cNvSpPr/>
          <p:nvPr/>
        </p:nvSpPr>
        <p:spPr>
          <a:xfrm rot="2700000">
            <a:off x="1538532" y="7952727"/>
            <a:ext cx="9221437" cy="0"/>
          </a:xfrm>
          <a:prstGeom prst="line">
            <a:avLst/>
          </a:prstGeom>
          <a:ln w="38100" cap="flat">
            <a:solidFill>
              <a:srgbClr val="053D57"/>
            </a:solidFill>
            <a:prstDash val="solid"/>
            <a:headEnd type="none" w="sm" len="sm"/>
            <a:tailEnd type="none" w="sm" len="sm"/>
          </a:ln>
        </p:spPr>
      </p:sp>
      <p:sp>
        <p:nvSpPr>
          <p:cNvPr id="6" name="Freeform 6"/>
          <p:cNvSpPr/>
          <p:nvPr/>
        </p:nvSpPr>
        <p:spPr>
          <a:xfrm>
            <a:off x="468600" y="1137489"/>
            <a:ext cx="8675400" cy="6308640"/>
          </a:xfrm>
          <a:custGeom>
            <a:avLst/>
            <a:gdLst/>
            <a:ahLst/>
            <a:cxnLst/>
            <a:rect l="l" t="t" r="r" b="b"/>
            <a:pathLst>
              <a:path w="8675400" h="6308640">
                <a:moveTo>
                  <a:pt x="0" y="0"/>
                </a:moveTo>
                <a:lnTo>
                  <a:pt x="8675400" y="0"/>
                </a:lnTo>
                <a:lnTo>
                  <a:pt x="8675400" y="6308640"/>
                </a:lnTo>
                <a:lnTo>
                  <a:pt x="0" y="6308640"/>
                </a:lnTo>
                <a:lnTo>
                  <a:pt x="0" y="0"/>
                </a:lnTo>
                <a:close/>
              </a:path>
            </a:pathLst>
          </a:custGeom>
          <a:blipFill>
            <a:blip r:embed="rId2"/>
            <a:stretch>
              <a:fillRect t="-880" b="-880"/>
            </a:stretch>
          </a:blipFill>
        </p:spPr>
      </p:sp>
      <p:sp>
        <p:nvSpPr>
          <p:cNvPr id="7" name="Freeform 7"/>
          <p:cNvSpPr/>
          <p:nvPr/>
        </p:nvSpPr>
        <p:spPr>
          <a:xfrm>
            <a:off x="468600" y="1085850"/>
            <a:ext cx="8675400" cy="43377"/>
          </a:xfrm>
          <a:custGeom>
            <a:avLst/>
            <a:gdLst/>
            <a:ahLst/>
            <a:cxnLst/>
            <a:rect l="l" t="t" r="r" b="b"/>
            <a:pathLst>
              <a:path w="8675400" h="43377">
                <a:moveTo>
                  <a:pt x="0" y="0"/>
                </a:moveTo>
                <a:lnTo>
                  <a:pt x="8675400" y="0"/>
                </a:lnTo>
                <a:lnTo>
                  <a:pt x="8675400" y="43377"/>
                </a:lnTo>
                <a:lnTo>
                  <a:pt x="0" y="4337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TextBox 8"/>
          <p:cNvSpPr txBox="1"/>
          <p:nvPr/>
        </p:nvSpPr>
        <p:spPr>
          <a:xfrm>
            <a:off x="9882240" y="4688511"/>
            <a:ext cx="7620400" cy="4581525"/>
          </a:xfrm>
          <a:prstGeom prst="rect">
            <a:avLst/>
          </a:prstGeom>
        </p:spPr>
        <p:txBody>
          <a:bodyPr lIns="0" tIns="0" rIns="0" bIns="0" rtlCol="0" anchor="t">
            <a:spAutoFit/>
          </a:bodyPr>
          <a:lstStyle/>
          <a:p>
            <a:pPr algn="ctr">
              <a:lnSpc>
                <a:spcPts val="7200"/>
              </a:lnSpc>
            </a:pPr>
            <a:r>
              <a:rPr lang="en-US" sz="6000" dirty="0">
                <a:solidFill>
                  <a:srgbClr val="053D57"/>
                </a:solidFill>
                <a:latin typeface="Montserrat Classic"/>
                <a:ea typeface="Montserrat Classic"/>
                <a:cs typeface="Montserrat Classic"/>
                <a:sym typeface="Montserrat Classic"/>
              </a:rPr>
              <a:t>All of Missouri's neighboring states (except Nebraska) have a primary seat belt law</a:t>
            </a:r>
          </a:p>
        </p:txBody>
      </p:sp>
      <p:sp>
        <p:nvSpPr>
          <p:cNvPr id="9" name="Freeform 9"/>
          <p:cNvSpPr/>
          <p:nvPr/>
        </p:nvSpPr>
        <p:spPr>
          <a:xfrm rot="-5400000">
            <a:off x="-2720647" y="4253408"/>
            <a:ext cx="6382741" cy="47625"/>
          </a:xfrm>
          <a:custGeom>
            <a:avLst/>
            <a:gdLst/>
            <a:ahLst/>
            <a:cxnLst/>
            <a:rect l="l" t="t" r="r" b="b"/>
            <a:pathLst>
              <a:path w="6382741" h="47625">
                <a:moveTo>
                  <a:pt x="0" y="0"/>
                </a:moveTo>
                <a:lnTo>
                  <a:pt x="6382741" y="0"/>
                </a:lnTo>
                <a:lnTo>
                  <a:pt x="6382741" y="47625"/>
                </a:lnTo>
                <a:lnTo>
                  <a:pt x="0" y="47625"/>
                </a:lnTo>
                <a:lnTo>
                  <a:pt x="0" y="0"/>
                </a:lnTo>
                <a:close/>
              </a:path>
            </a:pathLst>
          </a:custGeom>
          <a:blipFill>
            <a:blip r:embed="rId3">
              <a:extLst>
                <a:ext uri="{96DAC541-7B7A-43D3-8B79-37D633B846F1}">
                  <asvg:svgBlip xmlns:asvg="http://schemas.microsoft.com/office/drawing/2016/SVG/main" r:embed="rId4"/>
                </a:ext>
              </a:extLst>
            </a:blip>
            <a:stretch>
              <a:fillRect l="-49230"/>
            </a:stretch>
          </a:blipFill>
        </p:spPr>
      </p:sp>
      <p:sp>
        <p:nvSpPr>
          <p:cNvPr id="10" name="Freeform 10"/>
          <p:cNvSpPr/>
          <p:nvPr/>
        </p:nvSpPr>
        <p:spPr>
          <a:xfrm rot="-5400000">
            <a:off x="5966917" y="4253408"/>
            <a:ext cx="6382741" cy="47625"/>
          </a:xfrm>
          <a:custGeom>
            <a:avLst/>
            <a:gdLst/>
            <a:ahLst/>
            <a:cxnLst/>
            <a:rect l="l" t="t" r="r" b="b"/>
            <a:pathLst>
              <a:path w="6382741" h="47625">
                <a:moveTo>
                  <a:pt x="0" y="0"/>
                </a:moveTo>
                <a:lnTo>
                  <a:pt x="6382741" y="0"/>
                </a:lnTo>
                <a:lnTo>
                  <a:pt x="6382741" y="47625"/>
                </a:lnTo>
                <a:lnTo>
                  <a:pt x="0" y="47625"/>
                </a:lnTo>
                <a:lnTo>
                  <a:pt x="0" y="0"/>
                </a:lnTo>
                <a:close/>
              </a:path>
            </a:pathLst>
          </a:custGeom>
          <a:blipFill>
            <a:blip r:embed="rId3">
              <a:extLst>
                <a:ext uri="{96DAC541-7B7A-43D3-8B79-37D633B846F1}">
                  <asvg:svgBlip xmlns:asvg="http://schemas.microsoft.com/office/drawing/2016/SVG/main" r:embed="rId4"/>
                </a:ext>
              </a:extLst>
            </a:blip>
            <a:stretch>
              <a:fillRect l="-49230"/>
            </a:stretch>
          </a:blipFill>
        </p:spPr>
      </p:sp>
      <p:sp>
        <p:nvSpPr>
          <p:cNvPr id="11" name="Freeform 11"/>
          <p:cNvSpPr/>
          <p:nvPr/>
        </p:nvSpPr>
        <p:spPr>
          <a:xfrm>
            <a:off x="446911" y="7436604"/>
            <a:ext cx="8732948" cy="47625"/>
          </a:xfrm>
          <a:custGeom>
            <a:avLst/>
            <a:gdLst/>
            <a:ahLst/>
            <a:cxnLst/>
            <a:rect l="l" t="t" r="r" b="b"/>
            <a:pathLst>
              <a:path w="8732948" h="47625">
                <a:moveTo>
                  <a:pt x="0" y="0"/>
                </a:moveTo>
                <a:lnTo>
                  <a:pt x="8732948" y="0"/>
                </a:lnTo>
                <a:lnTo>
                  <a:pt x="8732948" y="47625"/>
                </a:lnTo>
                <a:lnTo>
                  <a:pt x="0" y="47625"/>
                </a:lnTo>
                <a:lnTo>
                  <a:pt x="0" y="0"/>
                </a:lnTo>
                <a:close/>
              </a:path>
            </a:pathLst>
          </a:custGeom>
          <a:blipFill>
            <a:blip r:embed="rId3">
              <a:extLst>
                <a:ext uri="{96DAC541-7B7A-43D3-8B79-37D633B846F1}">
                  <asvg:svgBlip xmlns:asvg="http://schemas.microsoft.com/office/drawing/2016/SVG/main" r:embed="rId4"/>
                </a:ext>
              </a:extLst>
            </a:blip>
            <a:stretch>
              <a:fillRect r="-9069"/>
            </a:stretch>
          </a:blipFill>
        </p:spPr>
      </p:sp>
      <p:sp>
        <p:nvSpPr>
          <p:cNvPr id="12" name="TextBox 12"/>
          <p:cNvSpPr txBox="1"/>
          <p:nvPr/>
        </p:nvSpPr>
        <p:spPr>
          <a:xfrm>
            <a:off x="446911" y="7924152"/>
            <a:ext cx="4321522" cy="441324"/>
          </a:xfrm>
          <a:prstGeom prst="rect">
            <a:avLst/>
          </a:prstGeom>
        </p:spPr>
        <p:txBody>
          <a:bodyPr lIns="0" tIns="0" rIns="0" bIns="0" rtlCol="0" anchor="t">
            <a:spAutoFit/>
          </a:bodyPr>
          <a:lstStyle/>
          <a:p>
            <a:pPr algn="ctr">
              <a:lnSpc>
                <a:spcPts val="3500"/>
              </a:lnSpc>
            </a:pPr>
            <a:r>
              <a:rPr lang="en-US" sz="2500">
                <a:solidFill>
                  <a:srgbClr val="053D57"/>
                </a:solidFill>
                <a:latin typeface="Montserrat Light Bold Italics"/>
                <a:ea typeface="Montserrat Light Bold Italics"/>
                <a:cs typeface="Montserrat Light Bold Italics"/>
                <a:sym typeface="Montserrat Light Bold Italics"/>
              </a:rPr>
              <a:t>Data provided by IIHS.org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p:nvPr/>
        </p:nvSpPr>
        <p:spPr>
          <a:xfrm>
            <a:off x="2450510" y="796644"/>
            <a:ext cx="13386979" cy="981075"/>
          </a:xfrm>
          <a:prstGeom prst="rect">
            <a:avLst/>
          </a:prstGeom>
        </p:spPr>
        <p:txBody>
          <a:bodyPr lIns="0" tIns="0" rIns="0" bIns="0" rtlCol="0" anchor="t">
            <a:spAutoFit/>
          </a:bodyPr>
          <a:lstStyle/>
          <a:p>
            <a:pPr algn="ctr">
              <a:lnSpc>
                <a:spcPts val="7800"/>
              </a:lnSpc>
            </a:pPr>
            <a:r>
              <a:rPr lang="en-US" sz="6000" spc="179">
                <a:solidFill>
                  <a:srgbClr val="F8FBFD"/>
                </a:solidFill>
                <a:latin typeface="Montserrat Classic"/>
                <a:ea typeface="Montserrat Classic"/>
                <a:cs typeface="Montserrat Classic"/>
                <a:sym typeface="Montserrat Classic"/>
              </a:rPr>
              <a:t>HOW TO GET STARTED</a:t>
            </a:r>
          </a:p>
        </p:txBody>
      </p:sp>
      <p:graphicFrame>
        <p:nvGraphicFramePr>
          <p:cNvPr id="3" name="Table 3"/>
          <p:cNvGraphicFramePr>
            <a:graphicFrameLocks noGrp="1"/>
          </p:cNvGraphicFramePr>
          <p:nvPr/>
        </p:nvGraphicFramePr>
        <p:xfrm>
          <a:off x="1066800" y="3988978"/>
          <a:ext cx="16192500" cy="5706963"/>
        </p:xfrm>
        <a:graphic>
          <a:graphicData uri="http://schemas.openxmlformats.org/drawingml/2006/table">
            <a:tbl>
              <a:tblPr/>
              <a:tblGrid>
                <a:gridCol w="3238500">
                  <a:extLst>
                    <a:ext uri="{9D8B030D-6E8A-4147-A177-3AD203B41FA5}">
                      <a16:colId xmlns:a16="http://schemas.microsoft.com/office/drawing/2014/main" val="20000"/>
                    </a:ext>
                  </a:extLst>
                </a:gridCol>
                <a:gridCol w="3238500">
                  <a:extLst>
                    <a:ext uri="{9D8B030D-6E8A-4147-A177-3AD203B41FA5}">
                      <a16:colId xmlns:a16="http://schemas.microsoft.com/office/drawing/2014/main" val="20001"/>
                    </a:ext>
                  </a:extLst>
                </a:gridCol>
                <a:gridCol w="3238500">
                  <a:extLst>
                    <a:ext uri="{9D8B030D-6E8A-4147-A177-3AD203B41FA5}">
                      <a16:colId xmlns:a16="http://schemas.microsoft.com/office/drawing/2014/main" val="20002"/>
                    </a:ext>
                  </a:extLst>
                </a:gridCol>
                <a:gridCol w="3238500">
                  <a:extLst>
                    <a:ext uri="{9D8B030D-6E8A-4147-A177-3AD203B41FA5}">
                      <a16:colId xmlns:a16="http://schemas.microsoft.com/office/drawing/2014/main" val="20003"/>
                    </a:ext>
                  </a:extLst>
                </a:gridCol>
                <a:gridCol w="3238500">
                  <a:extLst>
                    <a:ext uri="{9D8B030D-6E8A-4147-A177-3AD203B41FA5}">
                      <a16:colId xmlns:a16="http://schemas.microsoft.com/office/drawing/2014/main" val="20004"/>
                    </a:ext>
                  </a:extLst>
                </a:gridCol>
              </a:tblGrid>
              <a:tr h="1545169">
                <a:tc>
                  <a:txBody>
                    <a:bodyPr/>
                    <a:lstStyle/>
                    <a:p>
                      <a:pPr algn="ctr">
                        <a:lnSpc>
                          <a:spcPts val="2799"/>
                        </a:lnSpc>
                        <a:defRPr/>
                      </a:pPr>
                      <a:r>
                        <a:rPr lang="en-US" sz="1999">
                          <a:solidFill>
                            <a:srgbClr val="FFFFFF"/>
                          </a:solidFill>
                          <a:latin typeface="Aileron Bold"/>
                          <a:ea typeface="Aileron Bold"/>
                          <a:cs typeface="Aileron Bold"/>
                          <a:sym typeface="Aileron Bold"/>
                        </a:rPr>
                        <a:t>Form a Team</a:t>
                      </a:r>
                      <a:endParaRPr lang="en-US" sz="1100"/>
                    </a:p>
                  </a:txBody>
                  <a:tcPr marL="171450" marR="171450" marT="171450" marB="171450" anchor="b">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13538A"/>
                    </a:solidFill>
                  </a:tcPr>
                </a:tc>
                <a:tc>
                  <a:txBody>
                    <a:bodyPr/>
                    <a:lstStyle/>
                    <a:p>
                      <a:pPr algn="ctr">
                        <a:lnSpc>
                          <a:spcPts val="2799"/>
                        </a:lnSpc>
                        <a:defRPr/>
                      </a:pPr>
                      <a:r>
                        <a:rPr lang="en-US" sz="1999">
                          <a:solidFill>
                            <a:srgbClr val="FFFFFF"/>
                          </a:solidFill>
                          <a:latin typeface="Aileron Bold"/>
                          <a:ea typeface="Aileron Bold"/>
                          <a:cs typeface="Aileron Bold"/>
                          <a:sym typeface="Aileron Bold"/>
                        </a:rPr>
                        <a:t>Gather and Receive Data</a:t>
                      </a:r>
                      <a:endParaRPr lang="en-US" sz="1100"/>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2C8CCB"/>
                    </a:solidFill>
                  </a:tcPr>
                </a:tc>
                <a:tc>
                  <a:txBody>
                    <a:bodyPr/>
                    <a:lstStyle/>
                    <a:p>
                      <a:pPr algn="ctr">
                        <a:lnSpc>
                          <a:spcPts val="2799"/>
                        </a:lnSpc>
                        <a:defRPr/>
                      </a:pPr>
                      <a:r>
                        <a:rPr lang="en-US" sz="1999">
                          <a:solidFill>
                            <a:srgbClr val="FFFFFF"/>
                          </a:solidFill>
                          <a:latin typeface="Aileron Bold"/>
                          <a:ea typeface="Aileron Bold"/>
                          <a:cs typeface="Aileron Bold"/>
                          <a:sym typeface="Aileron Bold"/>
                        </a:rPr>
                        <a:t>Contact Local </a:t>
                      </a:r>
                      <a:endParaRPr lang="en-US" sz="1100"/>
                    </a:p>
                    <a:p>
                      <a:pPr algn="ctr">
                        <a:lnSpc>
                          <a:spcPts val="2799"/>
                        </a:lnSpc>
                      </a:pPr>
                      <a:r>
                        <a:rPr lang="en-US" sz="1999">
                          <a:solidFill>
                            <a:srgbClr val="FFFFFF"/>
                          </a:solidFill>
                          <a:latin typeface="Aileron Bold"/>
                          <a:ea typeface="Aileron Bold"/>
                          <a:cs typeface="Aileron Bold"/>
                          <a:sym typeface="Aileron Bold"/>
                        </a:rPr>
                        <a:t>Law Enforcement</a:t>
                      </a:r>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6B7DA"/>
                    </a:solidFill>
                  </a:tcPr>
                </a:tc>
                <a:tc>
                  <a:txBody>
                    <a:bodyPr/>
                    <a:lstStyle/>
                    <a:p>
                      <a:pPr algn="ctr">
                        <a:lnSpc>
                          <a:spcPts val="2799"/>
                        </a:lnSpc>
                        <a:defRPr/>
                      </a:pPr>
                      <a:r>
                        <a:rPr lang="en-US" sz="1999">
                          <a:solidFill>
                            <a:srgbClr val="FFFFFF"/>
                          </a:solidFill>
                          <a:latin typeface="Aileron Bold"/>
                          <a:ea typeface="Aileron Bold"/>
                          <a:cs typeface="Aileron Bold"/>
                          <a:sym typeface="Aileron Bold"/>
                        </a:rPr>
                        <a:t>Pass Primary Ordinance</a:t>
                      </a:r>
                      <a:endParaRPr lang="en-US" sz="1100"/>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CBDBB"/>
                    </a:solidFill>
                  </a:tcPr>
                </a:tc>
                <a:tc>
                  <a:txBody>
                    <a:bodyPr/>
                    <a:lstStyle/>
                    <a:p>
                      <a:pPr algn="ctr">
                        <a:lnSpc>
                          <a:spcPts val="2799"/>
                        </a:lnSpc>
                        <a:defRPr/>
                      </a:pPr>
                      <a:r>
                        <a:rPr lang="en-US" sz="1999">
                          <a:solidFill>
                            <a:srgbClr val="FFFFFF"/>
                          </a:solidFill>
                          <a:latin typeface="Aileron Bold"/>
                          <a:ea typeface="Aileron Bold"/>
                          <a:cs typeface="Aileron Bold"/>
                          <a:sym typeface="Aileron Bold"/>
                        </a:rPr>
                        <a:t>Sign Installation</a:t>
                      </a:r>
                      <a:endParaRPr lang="en-US" sz="1100"/>
                    </a:p>
                  </a:txBody>
                  <a:tcPr marL="171450" marR="171450" marT="171450" marB="171450" anchor="b">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80CDCC"/>
                    </a:solidFill>
                  </a:tcPr>
                </a:tc>
                <a:extLst>
                  <a:ext uri="{0D108BD9-81ED-4DB2-BD59-A6C34878D82A}">
                    <a16:rowId xmlns:a16="http://schemas.microsoft.com/office/drawing/2014/main" val="10000"/>
                  </a:ext>
                </a:extLst>
              </a:tr>
              <a:tr h="4161794">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Form a group of advocates who want to pass a primary seat belt ordinance.</a:t>
                      </a:r>
                      <a:endParaRPr lang="en-US" sz="1100"/>
                    </a:p>
                  </a:txBody>
                  <a:tcPr marL="171450" marR="171450" marT="171450" marB="171450" anchor="ctr">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431"/>
                        </a:lnSpc>
                        <a:defRPr/>
                      </a:pPr>
                      <a:r>
                        <a:rPr lang="en-US" sz="1599">
                          <a:solidFill>
                            <a:srgbClr val="191919"/>
                          </a:solidFill>
                          <a:latin typeface="Montserrat Light"/>
                          <a:ea typeface="Montserrat Light"/>
                          <a:cs typeface="Montserrat Light"/>
                          <a:sym typeface="Montserrat Light"/>
                        </a:rPr>
                        <a:t>Reach out to your local Regional Coalition for Roadway Safety Representative to receive data to present (which will strengthen the importance of why one should be passed) and a sample seat belt ordinance to provide to the City Council to adopt.</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Discuss passing a seat belt ordinance with local law enforcement to gain their support.</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Set up a meeting with the City Administrator or Mayor to get their approval on adopting a primary seat belt ordinance.</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ea typeface="Montserrat Light"/>
                          <a:cs typeface="Montserrat Light"/>
                          <a:sym typeface="Montserrat Light"/>
                        </a:rPr>
                        <a:t>Once officially passed as a city ordinance, contact your local Regional Coalition for Roadway Safety Representative to coordinate sign installation.</a:t>
                      </a:r>
                      <a:endParaRPr lang="en-US" sz="1100"/>
                    </a:p>
                  </a:txBody>
                  <a:tcPr marL="171450" marR="171450" marT="171450" marB="171450" anchor="ctr">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grpSp>
        <p:nvGrpSpPr>
          <p:cNvPr id="4" name="Group 4"/>
          <p:cNvGrpSpPr/>
          <p:nvPr/>
        </p:nvGrpSpPr>
        <p:grpSpPr>
          <a:xfrm>
            <a:off x="1983261" y="2827757"/>
            <a:ext cx="1447159" cy="1447159"/>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p:spPr>
        </p:sp>
        <p:sp>
          <p:nvSpPr>
            <p:cNvPr id="6" name="TextBox 6"/>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7" name="Group 7"/>
          <p:cNvGrpSpPr/>
          <p:nvPr/>
        </p:nvGrpSpPr>
        <p:grpSpPr>
          <a:xfrm>
            <a:off x="5192545" y="2827757"/>
            <a:ext cx="1447159" cy="1447159"/>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C8CCB"/>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10" name="Group 10"/>
          <p:cNvGrpSpPr/>
          <p:nvPr/>
        </p:nvGrpSpPr>
        <p:grpSpPr>
          <a:xfrm>
            <a:off x="11610655" y="2793630"/>
            <a:ext cx="1447159" cy="1447159"/>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CBDBB"/>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13" name="Group 13"/>
          <p:cNvGrpSpPr/>
          <p:nvPr/>
        </p:nvGrpSpPr>
        <p:grpSpPr>
          <a:xfrm>
            <a:off x="14939628" y="2827757"/>
            <a:ext cx="1447159" cy="1447159"/>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0CDCC"/>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16" name="Freeform 16"/>
          <p:cNvSpPr/>
          <p:nvPr/>
        </p:nvSpPr>
        <p:spPr>
          <a:xfrm>
            <a:off x="15268387" y="3199337"/>
            <a:ext cx="789641" cy="789641"/>
          </a:xfrm>
          <a:custGeom>
            <a:avLst/>
            <a:gdLst/>
            <a:ahLst/>
            <a:cxnLst/>
            <a:rect l="l" t="t" r="r" b="b"/>
            <a:pathLst>
              <a:path w="789641" h="789641">
                <a:moveTo>
                  <a:pt x="0" y="0"/>
                </a:moveTo>
                <a:lnTo>
                  <a:pt x="789642" y="0"/>
                </a:lnTo>
                <a:lnTo>
                  <a:pt x="789642" y="789641"/>
                </a:lnTo>
                <a:lnTo>
                  <a:pt x="0" y="78964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17" name="Group 17"/>
          <p:cNvGrpSpPr/>
          <p:nvPr/>
        </p:nvGrpSpPr>
        <p:grpSpPr>
          <a:xfrm>
            <a:off x="8401370" y="2827757"/>
            <a:ext cx="1447159" cy="144715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6B7DA"/>
            </a:solidFill>
          </p:spPr>
        </p:sp>
        <p:sp>
          <p:nvSpPr>
            <p:cNvPr id="19" name="TextBox 1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sp>
        <p:nvSpPr>
          <p:cNvPr id="20" name="Freeform 20"/>
          <p:cNvSpPr/>
          <p:nvPr/>
        </p:nvSpPr>
        <p:spPr>
          <a:xfrm>
            <a:off x="5576359" y="2954427"/>
            <a:ext cx="679073" cy="1064074"/>
          </a:xfrm>
          <a:custGeom>
            <a:avLst/>
            <a:gdLst/>
            <a:ahLst/>
            <a:cxnLst/>
            <a:rect l="l" t="t" r="r" b="b"/>
            <a:pathLst>
              <a:path w="679073" h="1064074">
                <a:moveTo>
                  <a:pt x="0" y="0"/>
                </a:moveTo>
                <a:lnTo>
                  <a:pt x="679073" y="0"/>
                </a:lnTo>
                <a:lnTo>
                  <a:pt x="679073" y="1064074"/>
                </a:lnTo>
                <a:lnTo>
                  <a:pt x="0" y="106407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1" name="Freeform 21"/>
          <p:cNvSpPr/>
          <p:nvPr/>
        </p:nvSpPr>
        <p:spPr>
          <a:xfrm>
            <a:off x="2221132" y="3054650"/>
            <a:ext cx="971418" cy="934328"/>
          </a:xfrm>
          <a:custGeom>
            <a:avLst/>
            <a:gdLst/>
            <a:ahLst/>
            <a:cxnLst/>
            <a:rect l="l" t="t" r="r" b="b"/>
            <a:pathLst>
              <a:path w="971418" h="934328">
                <a:moveTo>
                  <a:pt x="0" y="0"/>
                </a:moveTo>
                <a:lnTo>
                  <a:pt x="971418" y="0"/>
                </a:lnTo>
                <a:lnTo>
                  <a:pt x="971418" y="934328"/>
                </a:lnTo>
                <a:lnTo>
                  <a:pt x="0" y="93432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2" name="Freeform 22"/>
          <p:cNvSpPr/>
          <p:nvPr/>
        </p:nvSpPr>
        <p:spPr>
          <a:xfrm>
            <a:off x="8670285" y="2995604"/>
            <a:ext cx="947430" cy="993373"/>
          </a:xfrm>
          <a:custGeom>
            <a:avLst/>
            <a:gdLst/>
            <a:ahLst/>
            <a:cxnLst/>
            <a:rect l="l" t="t" r="r" b="b"/>
            <a:pathLst>
              <a:path w="947430" h="993373">
                <a:moveTo>
                  <a:pt x="0" y="0"/>
                </a:moveTo>
                <a:lnTo>
                  <a:pt x="947430" y="0"/>
                </a:lnTo>
                <a:lnTo>
                  <a:pt x="947430" y="993374"/>
                </a:lnTo>
                <a:lnTo>
                  <a:pt x="0" y="993374"/>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3" name="Freeform 23"/>
          <p:cNvSpPr/>
          <p:nvPr/>
        </p:nvSpPr>
        <p:spPr>
          <a:xfrm>
            <a:off x="11965102" y="2995604"/>
            <a:ext cx="738265" cy="1002582"/>
          </a:xfrm>
          <a:custGeom>
            <a:avLst/>
            <a:gdLst/>
            <a:ahLst/>
            <a:cxnLst/>
            <a:rect l="l" t="t" r="r" b="b"/>
            <a:pathLst>
              <a:path w="738265" h="1002582">
                <a:moveTo>
                  <a:pt x="0" y="0"/>
                </a:moveTo>
                <a:lnTo>
                  <a:pt x="738265" y="0"/>
                </a:lnTo>
                <a:lnTo>
                  <a:pt x="738265" y="1002582"/>
                </a:lnTo>
                <a:lnTo>
                  <a:pt x="0" y="100258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AutoShape 2"/>
          <p:cNvSpPr/>
          <p:nvPr/>
        </p:nvSpPr>
        <p:spPr>
          <a:xfrm rot="-9511311">
            <a:off x="-1681313" y="-2176321"/>
            <a:ext cx="8281421" cy="13176886"/>
          </a:xfrm>
          <a:prstGeom prst="rect">
            <a:avLst/>
          </a:prstGeom>
          <a:solidFill>
            <a:srgbClr val="F8FBFD"/>
          </a:solidFill>
        </p:spPr>
      </p:sp>
      <p:sp>
        <p:nvSpPr>
          <p:cNvPr id="3" name="AutoShape 3"/>
          <p:cNvSpPr/>
          <p:nvPr/>
        </p:nvSpPr>
        <p:spPr>
          <a:xfrm rot="-4091415">
            <a:off x="3142614" y="9325885"/>
            <a:ext cx="5222581" cy="0"/>
          </a:xfrm>
          <a:prstGeom prst="line">
            <a:avLst/>
          </a:prstGeom>
          <a:ln w="38100" cap="flat">
            <a:solidFill>
              <a:srgbClr val="97BCC7"/>
            </a:solidFill>
            <a:prstDash val="solid"/>
            <a:headEnd type="none" w="sm" len="sm"/>
            <a:tailEnd type="none" w="sm" len="sm"/>
          </a:ln>
        </p:spPr>
      </p:sp>
      <p:sp>
        <p:nvSpPr>
          <p:cNvPr id="4" name="Freeform 4"/>
          <p:cNvSpPr/>
          <p:nvPr/>
        </p:nvSpPr>
        <p:spPr>
          <a:xfrm>
            <a:off x="495236" y="3364033"/>
            <a:ext cx="4270821" cy="5092594"/>
          </a:xfrm>
          <a:custGeom>
            <a:avLst/>
            <a:gdLst/>
            <a:ahLst/>
            <a:cxnLst/>
            <a:rect l="l" t="t" r="r" b="b"/>
            <a:pathLst>
              <a:path w="4270821" h="5092594">
                <a:moveTo>
                  <a:pt x="0" y="0"/>
                </a:moveTo>
                <a:lnTo>
                  <a:pt x="4270820" y="0"/>
                </a:lnTo>
                <a:lnTo>
                  <a:pt x="4270820" y="5092594"/>
                </a:lnTo>
                <a:lnTo>
                  <a:pt x="0" y="5092594"/>
                </a:lnTo>
                <a:lnTo>
                  <a:pt x="0" y="0"/>
                </a:lnTo>
                <a:close/>
              </a:path>
            </a:pathLst>
          </a:custGeom>
          <a:blipFill>
            <a:blip r:embed="rId2"/>
            <a:stretch>
              <a:fillRect/>
            </a:stretch>
          </a:blipFill>
        </p:spPr>
      </p:sp>
      <p:sp>
        <p:nvSpPr>
          <p:cNvPr id="5" name="TextBox 5"/>
          <p:cNvSpPr txBox="1"/>
          <p:nvPr/>
        </p:nvSpPr>
        <p:spPr>
          <a:xfrm>
            <a:off x="537438" y="527913"/>
            <a:ext cx="6679906" cy="1838325"/>
          </a:xfrm>
          <a:prstGeom prst="rect">
            <a:avLst/>
          </a:prstGeom>
        </p:spPr>
        <p:txBody>
          <a:bodyPr lIns="0" tIns="0" rIns="0" bIns="0" rtlCol="0" anchor="t">
            <a:spAutoFit/>
          </a:bodyPr>
          <a:lstStyle/>
          <a:p>
            <a:pPr algn="l">
              <a:lnSpc>
                <a:spcPts val="7200"/>
              </a:lnSpc>
            </a:pPr>
            <a:r>
              <a:rPr lang="en-US" sz="6000" spc="60">
                <a:solidFill>
                  <a:srgbClr val="053D57"/>
                </a:solidFill>
                <a:latin typeface="Montserrat Classic"/>
                <a:ea typeface="Montserrat Classic"/>
                <a:cs typeface="Montserrat Classic"/>
                <a:sym typeface="Montserrat Classic"/>
              </a:rPr>
              <a:t>SIGN INFORMATION</a:t>
            </a:r>
          </a:p>
        </p:txBody>
      </p:sp>
      <p:sp>
        <p:nvSpPr>
          <p:cNvPr id="6" name="TextBox 6"/>
          <p:cNvSpPr txBox="1"/>
          <p:nvPr/>
        </p:nvSpPr>
        <p:spPr>
          <a:xfrm>
            <a:off x="7464670" y="2045779"/>
            <a:ext cx="10842380" cy="6147816"/>
          </a:xfrm>
          <a:prstGeom prst="rect">
            <a:avLst/>
          </a:prstGeom>
        </p:spPr>
        <p:txBody>
          <a:bodyPr lIns="0" tIns="0" rIns="0" bIns="0" rtlCol="0" anchor="t">
            <a:spAutoFit/>
          </a:bodyPr>
          <a:lstStyle/>
          <a:p>
            <a:pPr algn="ctr">
              <a:lnSpc>
                <a:spcPts val="4493"/>
              </a:lnSpc>
              <a:spcBef>
                <a:spcPct val="0"/>
              </a:spcBef>
            </a:pPr>
            <a:r>
              <a:rPr lang="en-US" sz="3209" dirty="0">
                <a:solidFill>
                  <a:srgbClr val="F8FBFD"/>
                </a:solidFill>
                <a:latin typeface="Montserrat Light"/>
                <a:ea typeface="Montserrat Light"/>
                <a:cs typeface="Montserrat Light"/>
                <a:sym typeface="Montserrat Light"/>
              </a:rPr>
              <a:t>To promote the use of seat belts, primary seat belt ordinance signs will be installed adjacent to the city limit sign or entering county line sign for those communities who have passed a primary seat belt ordinance. </a:t>
            </a:r>
          </a:p>
          <a:p>
            <a:pPr algn="ctr">
              <a:lnSpc>
                <a:spcPts val="4493"/>
              </a:lnSpc>
              <a:spcBef>
                <a:spcPct val="0"/>
              </a:spcBef>
            </a:pPr>
            <a:endParaRPr lang="en-US" sz="3209" dirty="0">
              <a:solidFill>
                <a:srgbClr val="F8FBFD"/>
              </a:solidFill>
              <a:latin typeface="Montserrat Light"/>
              <a:ea typeface="Montserrat Light"/>
              <a:cs typeface="Montserrat Light"/>
              <a:sym typeface="Montserrat Light"/>
            </a:endParaRPr>
          </a:p>
          <a:p>
            <a:pPr algn="ctr">
              <a:lnSpc>
                <a:spcPts val="4493"/>
              </a:lnSpc>
              <a:spcBef>
                <a:spcPct val="0"/>
              </a:spcBef>
            </a:pPr>
            <a:r>
              <a:rPr lang="en-US" sz="3209" dirty="0">
                <a:solidFill>
                  <a:srgbClr val="F8FBFD"/>
                </a:solidFill>
                <a:latin typeface="Montserrat Light"/>
                <a:ea typeface="Montserrat Light"/>
                <a:cs typeface="Montserrat Light"/>
                <a:sym typeface="Montserrat Light"/>
              </a:rPr>
              <a:t>If insufficient space is available to mount the assembly to the right of these signs, the assembly shall be installed 200 ft. downstream of the city limit or county line signs at the appropriate sign spacing.</a:t>
            </a:r>
          </a:p>
          <a:p>
            <a:pPr algn="ctr">
              <a:lnSpc>
                <a:spcPts val="4493"/>
              </a:lnSpc>
              <a:spcBef>
                <a:spcPct val="0"/>
              </a:spcBef>
            </a:pPr>
            <a:endParaRPr lang="en-US" sz="3209" dirty="0">
              <a:solidFill>
                <a:srgbClr val="F8FBFD"/>
              </a:solidFill>
              <a:latin typeface="Montserrat Light"/>
              <a:ea typeface="Montserrat Light"/>
              <a:cs typeface="Montserrat Light"/>
              <a:sym typeface="Montserrat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p:nvPr/>
        </p:nvSpPr>
        <p:spPr>
          <a:xfrm>
            <a:off x="6299708" y="1019175"/>
            <a:ext cx="10959592" cy="1228427"/>
          </a:xfrm>
          <a:prstGeom prst="rect">
            <a:avLst/>
          </a:prstGeom>
        </p:spPr>
        <p:txBody>
          <a:bodyPr lIns="0" tIns="0" rIns="0" bIns="0" rtlCol="0" anchor="t">
            <a:spAutoFit/>
          </a:bodyPr>
          <a:lstStyle/>
          <a:p>
            <a:pPr algn="r">
              <a:lnSpc>
                <a:spcPts val="9600"/>
              </a:lnSpc>
            </a:pPr>
            <a:r>
              <a:rPr lang="en-US" sz="8000" spc="-80">
                <a:solidFill>
                  <a:srgbClr val="F8FBFD"/>
                </a:solidFill>
                <a:latin typeface="Montserrat Classic Bold"/>
                <a:ea typeface="Montserrat Classic Bold"/>
                <a:cs typeface="Montserrat Classic Bold"/>
                <a:sym typeface="Montserrat Classic Bold"/>
              </a:rPr>
              <a:t>Get in Touch</a:t>
            </a:r>
          </a:p>
        </p:txBody>
      </p:sp>
      <p:sp>
        <p:nvSpPr>
          <p:cNvPr id="3" name="TextBox 3"/>
          <p:cNvSpPr txBox="1"/>
          <p:nvPr/>
        </p:nvSpPr>
        <p:spPr>
          <a:xfrm>
            <a:off x="1028700" y="8133659"/>
            <a:ext cx="11373843"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MODOT HIGHWAY SAFETY AND TRAFFIC OFFICE</a:t>
            </a:r>
          </a:p>
        </p:txBody>
      </p:sp>
      <p:sp>
        <p:nvSpPr>
          <p:cNvPr id="4" name="TextBox 4"/>
          <p:cNvSpPr txBox="1"/>
          <p:nvPr/>
        </p:nvSpPr>
        <p:spPr>
          <a:xfrm>
            <a:off x="1028700" y="8814975"/>
            <a:ext cx="10101271" cy="436999"/>
          </a:xfrm>
          <a:prstGeom prst="rect">
            <a:avLst/>
          </a:prstGeom>
        </p:spPr>
        <p:txBody>
          <a:bodyPr lIns="0" tIns="0" rIns="0" bIns="0" rtlCol="0" anchor="t">
            <a:spAutoFit/>
          </a:bodyPr>
          <a:lstStyle/>
          <a:p>
            <a:pPr algn="l">
              <a:lnSpc>
                <a:spcPts val="3640"/>
              </a:lnSpc>
            </a:pPr>
            <a:r>
              <a:rPr lang="en-US" sz="2600">
                <a:solidFill>
                  <a:srgbClr val="F8FBFD"/>
                </a:solidFill>
                <a:latin typeface="Montserrat Light"/>
                <a:ea typeface="Montserrat Light"/>
                <a:cs typeface="Montserrat Light"/>
                <a:sym typeface="Montserrat Light"/>
              </a:rPr>
              <a:t>1-888-ASK-MoDOT</a:t>
            </a:r>
          </a:p>
        </p:txBody>
      </p:sp>
      <p:sp>
        <p:nvSpPr>
          <p:cNvPr id="5" name="AutoShape 5"/>
          <p:cNvSpPr/>
          <p:nvPr/>
        </p:nvSpPr>
        <p:spPr>
          <a:xfrm rot="-2700000">
            <a:off x="175925" y="-2243023"/>
            <a:ext cx="4105850" cy="4105046"/>
          </a:xfrm>
          <a:prstGeom prst="rect">
            <a:avLst/>
          </a:prstGeom>
          <a:solidFill>
            <a:srgbClr val="97BCC7"/>
          </a:solidFill>
        </p:spPr>
      </p:sp>
      <p:sp>
        <p:nvSpPr>
          <p:cNvPr id="6" name="AutoShape 6"/>
          <p:cNvSpPr/>
          <p:nvPr/>
        </p:nvSpPr>
        <p:spPr>
          <a:xfrm rot="8099999">
            <a:off x="2384956" y="624468"/>
            <a:ext cx="5544502" cy="0"/>
          </a:xfrm>
          <a:prstGeom prst="line">
            <a:avLst/>
          </a:prstGeom>
          <a:ln w="38100" cap="flat">
            <a:solidFill>
              <a:srgbClr val="F8FBFD"/>
            </a:solidFill>
            <a:prstDash val="solid"/>
            <a:headEnd type="none" w="sm" len="sm"/>
            <a:tailEnd type="none" w="sm" len="sm"/>
          </a:ln>
        </p:spPr>
      </p:sp>
      <p:sp>
        <p:nvSpPr>
          <p:cNvPr id="7" name="AutoShape 7"/>
          <p:cNvSpPr/>
          <p:nvPr/>
        </p:nvSpPr>
        <p:spPr>
          <a:xfrm rot="2699999">
            <a:off x="16116699" y="9449104"/>
            <a:ext cx="2755849" cy="0"/>
          </a:xfrm>
          <a:prstGeom prst="line">
            <a:avLst/>
          </a:prstGeom>
          <a:ln w="38100" cap="flat">
            <a:solidFill>
              <a:srgbClr val="97BCC7"/>
            </a:solidFill>
            <a:prstDash val="solid"/>
            <a:headEnd type="none" w="sm" len="sm"/>
            <a:tailEnd type="none" w="sm" len="sm"/>
          </a:ln>
        </p:spPr>
      </p:sp>
      <p:sp>
        <p:nvSpPr>
          <p:cNvPr id="8" name="AutoShape 8"/>
          <p:cNvSpPr/>
          <p:nvPr/>
        </p:nvSpPr>
        <p:spPr>
          <a:xfrm rot="-2700000">
            <a:off x="17273885" y="6127852"/>
            <a:ext cx="3566968" cy="3566270"/>
          </a:xfrm>
          <a:prstGeom prst="rect">
            <a:avLst/>
          </a:prstGeom>
          <a:solidFill>
            <a:srgbClr val="F8FBFD"/>
          </a:solidFill>
        </p:spPr>
      </p:sp>
      <p:sp>
        <p:nvSpPr>
          <p:cNvPr id="9" name="TextBox 9"/>
          <p:cNvSpPr txBox="1"/>
          <p:nvPr/>
        </p:nvSpPr>
        <p:spPr>
          <a:xfrm>
            <a:off x="1028700" y="4529320"/>
            <a:ext cx="16230600"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FOR MORE INFORMATION ON PRIMARY SEAT BELT ORDINANCES</a:t>
            </a:r>
          </a:p>
        </p:txBody>
      </p:sp>
      <p:sp>
        <p:nvSpPr>
          <p:cNvPr id="10" name="TextBox 10"/>
          <p:cNvSpPr txBox="1"/>
          <p:nvPr/>
        </p:nvSpPr>
        <p:spPr>
          <a:xfrm>
            <a:off x="1028700" y="5208849"/>
            <a:ext cx="10101271" cy="438785"/>
          </a:xfrm>
          <a:prstGeom prst="rect">
            <a:avLst/>
          </a:prstGeom>
        </p:spPr>
        <p:txBody>
          <a:bodyPr lIns="0" tIns="0" rIns="0" bIns="0" rtlCol="0" anchor="t">
            <a:spAutoFit/>
          </a:bodyPr>
          <a:lstStyle/>
          <a:p>
            <a:pPr algn="l">
              <a:lnSpc>
                <a:spcPts val="3640"/>
              </a:lnSpc>
            </a:pPr>
            <a:r>
              <a:rPr lang="en-US" sz="2600" dirty="0">
                <a:solidFill>
                  <a:schemeClr val="bg1"/>
                </a:solidFill>
                <a:latin typeface="Montserrat Light"/>
                <a:ea typeface="Montserrat Light"/>
                <a:cs typeface="Montserrat Light"/>
                <a:sym typeface="Montserrat Light"/>
                <a:hlinkClick r:id="rId2" tooltip="https://www.savemolives.com/mcrs/occupant-protection">
                  <a:extLst>
                    <a:ext uri="{A12FA001-AC4F-418D-AE19-62706E023703}">
                      <ahyp:hlinkClr xmlns:ahyp="http://schemas.microsoft.com/office/drawing/2018/hyperlinkcolor" val="tx"/>
                    </a:ext>
                  </a:extLst>
                </a:hlinkClick>
              </a:rPr>
              <a:t>www.savemolives.com/mcrs/occupant-protection</a:t>
            </a:r>
          </a:p>
        </p:txBody>
      </p:sp>
      <p:sp>
        <p:nvSpPr>
          <p:cNvPr id="11" name="TextBox 11"/>
          <p:cNvSpPr txBox="1"/>
          <p:nvPr/>
        </p:nvSpPr>
        <p:spPr>
          <a:xfrm>
            <a:off x="1028700" y="6331489"/>
            <a:ext cx="15232231" cy="538440"/>
          </a:xfrm>
          <a:prstGeom prst="rect">
            <a:avLst/>
          </a:prstGeom>
        </p:spPr>
        <p:txBody>
          <a:bodyPr lIns="0" tIns="0" rIns="0" bIns="0" rtlCol="0" anchor="t">
            <a:spAutoFit/>
          </a:bodyPr>
          <a:lstStyle/>
          <a:p>
            <a:pPr algn="l">
              <a:lnSpc>
                <a:spcPts val="4479"/>
              </a:lnSpc>
            </a:pPr>
            <a:r>
              <a:rPr lang="en-US" sz="3199" spc="223">
                <a:solidFill>
                  <a:srgbClr val="97BCC7"/>
                </a:solidFill>
                <a:latin typeface="Montserrat Classic"/>
                <a:ea typeface="Montserrat Classic"/>
                <a:cs typeface="Montserrat Classic"/>
                <a:sym typeface="Montserrat Classic"/>
              </a:rPr>
              <a:t>FIND YOUR REGIONAL COALITION FOR ROADWAY SAFETY</a:t>
            </a:r>
          </a:p>
        </p:txBody>
      </p:sp>
      <p:sp>
        <p:nvSpPr>
          <p:cNvPr id="12" name="TextBox 12"/>
          <p:cNvSpPr txBox="1"/>
          <p:nvPr/>
        </p:nvSpPr>
        <p:spPr>
          <a:xfrm>
            <a:off x="1028700" y="7011019"/>
            <a:ext cx="10101271" cy="438785"/>
          </a:xfrm>
          <a:prstGeom prst="rect">
            <a:avLst/>
          </a:prstGeom>
        </p:spPr>
        <p:txBody>
          <a:bodyPr lIns="0" tIns="0" rIns="0" bIns="0" rtlCol="0" anchor="t">
            <a:spAutoFit/>
          </a:bodyPr>
          <a:lstStyle/>
          <a:p>
            <a:pPr algn="l">
              <a:lnSpc>
                <a:spcPts val="3640"/>
              </a:lnSpc>
            </a:pPr>
            <a:r>
              <a:rPr lang="en-US" sz="2600" dirty="0">
                <a:solidFill>
                  <a:schemeClr val="bg1"/>
                </a:solidFill>
                <a:latin typeface="Montserrat Light"/>
                <a:ea typeface="Montserrat Light"/>
                <a:cs typeface="Montserrat Light"/>
                <a:sym typeface="Montserrat Light"/>
                <a:hlinkClick r:id="rId3" tooltip="https://www.savemolives.com/mcrs/Find-My-Region">
                  <a:extLst>
                    <a:ext uri="{A12FA001-AC4F-418D-AE19-62706E023703}">
                      <ahyp:hlinkClr xmlns:ahyp="http://schemas.microsoft.com/office/drawing/2018/hyperlinkcolor" val="tx"/>
                    </a:ext>
                  </a:extLst>
                </a:hlinkClick>
              </a:rPr>
              <a:t>www.savemolives.com/mcrs/Find-My-Region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393</Words>
  <Application>Microsoft Office PowerPoint</Application>
  <PresentationFormat>Custom</PresentationFormat>
  <Paragraphs>33</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Montserrat Classic</vt:lpstr>
      <vt:lpstr>Montserrat Light</vt:lpstr>
      <vt:lpstr>Montserrat Light Bold Italics</vt:lpstr>
      <vt:lpstr>Arial</vt:lpstr>
      <vt:lpstr>Calibri</vt:lpstr>
      <vt:lpstr>Montserrat Classic Bold</vt:lpstr>
      <vt:lpstr>Aileron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Seat Belt Ordinance Presentation</dc:title>
  <cp:lastModifiedBy>Ashley N. Metelski</cp:lastModifiedBy>
  <cp:revision>1</cp:revision>
  <dcterms:created xsi:type="dcterms:W3CDTF">2006-08-16T00:00:00Z</dcterms:created>
  <dcterms:modified xsi:type="dcterms:W3CDTF">2024-09-10T18:01:51Z</dcterms:modified>
  <dc:identifier>DAFaAxHkvhA</dc:identifier>
</cp:coreProperties>
</file>