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83284" y="2211197"/>
            <a:ext cx="7377430" cy="19519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00507B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00507B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00507B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00507B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66725" y="1295455"/>
            <a:ext cx="2743200" cy="123825"/>
          </a:xfrm>
          <a:custGeom>
            <a:avLst/>
            <a:gdLst/>
            <a:ahLst/>
            <a:cxnLst/>
            <a:rect l="l" t="t" r="r" b="b"/>
            <a:pathLst>
              <a:path w="2743200" h="123825">
                <a:moveTo>
                  <a:pt x="2743200" y="0"/>
                </a:moveTo>
                <a:lnTo>
                  <a:pt x="0" y="0"/>
                </a:lnTo>
                <a:lnTo>
                  <a:pt x="0" y="123642"/>
                </a:lnTo>
                <a:lnTo>
                  <a:pt x="2743200" y="123642"/>
                </a:lnTo>
                <a:lnTo>
                  <a:pt x="2743200" y="0"/>
                </a:lnTo>
                <a:close/>
              </a:path>
            </a:pathLst>
          </a:custGeom>
          <a:solidFill>
            <a:srgbClr val="00AC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3209925" y="1295455"/>
            <a:ext cx="2743200" cy="123825"/>
          </a:xfrm>
          <a:custGeom>
            <a:avLst/>
            <a:gdLst/>
            <a:ahLst/>
            <a:cxnLst/>
            <a:rect l="l" t="t" r="r" b="b"/>
            <a:pathLst>
              <a:path w="2743200" h="123825">
                <a:moveTo>
                  <a:pt x="2743200" y="0"/>
                </a:moveTo>
                <a:lnTo>
                  <a:pt x="0" y="0"/>
                </a:lnTo>
                <a:lnTo>
                  <a:pt x="0" y="123642"/>
                </a:lnTo>
                <a:lnTo>
                  <a:pt x="2743200" y="123642"/>
                </a:lnTo>
                <a:lnTo>
                  <a:pt x="2743200" y="0"/>
                </a:lnTo>
                <a:close/>
              </a:path>
            </a:pathLst>
          </a:custGeom>
          <a:solidFill>
            <a:srgbClr val="0070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5953125" y="1295455"/>
            <a:ext cx="2743200" cy="123825"/>
          </a:xfrm>
          <a:custGeom>
            <a:avLst/>
            <a:gdLst/>
            <a:ahLst/>
            <a:cxnLst/>
            <a:rect l="l" t="t" r="r" b="b"/>
            <a:pathLst>
              <a:path w="2743200" h="123825">
                <a:moveTo>
                  <a:pt x="2743200" y="0"/>
                </a:moveTo>
                <a:lnTo>
                  <a:pt x="0" y="0"/>
                </a:lnTo>
                <a:lnTo>
                  <a:pt x="0" y="123642"/>
                </a:lnTo>
                <a:lnTo>
                  <a:pt x="2743200" y="123642"/>
                </a:lnTo>
                <a:lnTo>
                  <a:pt x="2743200" y="0"/>
                </a:lnTo>
                <a:close/>
              </a:path>
            </a:pathLst>
          </a:custGeom>
          <a:solidFill>
            <a:srgbClr val="00507B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333750" y="5943611"/>
            <a:ext cx="833210" cy="733406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71475" y="5962655"/>
            <a:ext cx="559524" cy="714325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686300" y="6067425"/>
            <a:ext cx="3924300" cy="466725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445191" y="5972175"/>
            <a:ext cx="1356462" cy="704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6575" y="411797"/>
            <a:ext cx="5301615" cy="6553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00507B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6575" y="1451533"/>
            <a:ext cx="7332980" cy="4401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5.jpg"/><Relationship Id="rId5" Type="http://schemas.openxmlformats.org/officeDocument/2006/relationships/image" Target="../media/image4.jpg"/><Relationship Id="rId6" Type="http://schemas.openxmlformats.org/officeDocument/2006/relationships/image" Target="../media/image6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jpg"/><Relationship Id="rId4" Type="http://schemas.openxmlformats.org/officeDocument/2006/relationships/image" Target="../media/image12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016635" marR="5080" indent="-997585">
              <a:lnSpc>
                <a:spcPct val="160000"/>
              </a:lnSpc>
              <a:spcBef>
                <a:spcPts val="95"/>
              </a:spcBef>
            </a:pPr>
            <a:r>
              <a:rPr dirty="0" sz="3950" spc="-10">
                <a:solidFill>
                  <a:srgbClr val="000000"/>
                </a:solidFill>
                <a:latin typeface="Calibri"/>
                <a:cs typeface="Calibri"/>
              </a:rPr>
              <a:t>I-</a:t>
            </a:r>
            <a:r>
              <a:rPr dirty="0" sz="3950">
                <a:solidFill>
                  <a:srgbClr val="000000"/>
                </a:solidFill>
                <a:latin typeface="Calibri"/>
                <a:cs typeface="Calibri"/>
              </a:rPr>
              <a:t>55</a:t>
            </a:r>
            <a:r>
              <a:rPr dirty="0" sz="3950" spc="5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950">
                <a:solidFill>
                  <a:srgbClr val="000000"/>
                </a:solidFill>
                <a:latin typeface="Calibri"/>
                <a:cs typeface="Calibri"/>
              </a:rPr>
              <a:t>Corridor</a:t>
            </a:r>
            <a:r>
              <a:rPr dirty="0" sz="3950" spc="105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950">
                <a:solidFill>
                  <a:srgbClr val="000000"/>
                </a:solidFill>
                <a:latin typeface="Calibri"/>
                <a:cs typeface="Calibri"/>
              </a:rPr>
              <a:t>Improvements</a:t>
            </a:r>
            <a:r>
              <a:rPr dirty="0" sz="3950" spc="105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950" spc="-10">
                <a:solidFill>
                  <a:srgbClr val="000000"/>
                </a:solidFill>
                <a:latin typeface="Calibri"/>
                <a:cs typeface="Calibri"/>
              </a:rPr>
              <a:t>Project </a:t>
            </a:r>
            <a:r>
              <a:rPr dirty="0" sz="3950">
                <a:solidFill>
                  <a:srgbClr val="000000"/>
                </a:solidFill>
                <a:latin typeface="Calibri"/>
                <a:cs typeface="Calibri"/>
              </a:rPr>
              <a:t>Noise</a:t>
            </a:r>
            <a:r>
              <a:rPr dirty="0" sz="3950" spc="5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950">
                <a:solidFill>
                  <a:srgbClr val="000000"/>
                </a:solidFill>
                <a:latin typeface="Calibri"/>
                <a:cs typeface="Calibri"/>
              </a:rPr>
              <a:t>Wall</a:t>
            </a:r>
            <a:r>
              <a:rPr dirty="0" sz="3950" spc="75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950">
                <a:solidFill>
                  <a:srgbClr val="000000"/>
                </a:solidFill>
                <a:latin typeface="Calibri"/>
                <a:cs typeface="Calibri"/>
              </a:rPr>
              <a:t>Public</a:t>
            </a:r>
            <a:r>
              <a:rPr dirty="0" sz="3950" spc="25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950" spc="-10">
                <a:solidFill>
                  <a:srgbClr val="000000"/>
                </a:solidFill>
                <a:latin typeface="Calibri"/>
                <a:cs typeface="Calibri"/>
              </a:rPr>
              <a:t>Meeting</a:t>
            </a:r>
            <a:endParaRPr sz="395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258439" y="4609210"/>
            <a:ext cx="2685415" cy="6324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3950">
                <a:latin typeface="Calibri"/>
                <a:cs typeface="Calibri"/>
              </a:rPr>
              <a:t>July</a:t>
            </a:r>
            <a:r>
              <a:rPr dirty="0" sz="3950" spc="10">
                <a:latin typeface="Calibri"/>
                <a:cs typeface="Calibri"/>
              </a:rPr>
              <a:t> </a:t>
            </a:r>
            <a:r>
              <a:rPr dirty="0" sz="3950">
                <a:latin typeface="Calibri"/>
                <a:cs typeface="Calibri"/>
              </a:rPr>
              <a:t>30,</a:t>
            </a:r>
            <a:r>
              <a:rPr dirty="0" sz="3950" spc="-10">
                <a:latin typeface="Calibri"/>
                <a:cs typeface="Calibri"/>
              </a:rPr>
              <a:t> </a:t>
            </a:r>
            <a:r>
              <a:rPr dirty="0" sz="3950" spc="-20">
                <a:latin typeface="Calibri"/>
                <a:cs typeface="Calibri"/>
              </a:rPr>
              <a:t>2024</a:t>
            </a:r>
            <a:endParaRPr sz="3950">
              <a:latin typeface="Calibri"/>
              <a:cs typeface="Calibri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9525" y="304844"/>
            <a:ext cx="1498364" cy="19048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Noise</a:t>
            </a:r>
            <a:r>
              <a:rPr dirty="0" spc="-204"/>
              <a:t> </a:t>
            </a:r>
            <a:r>
              <a:rPr dirty="0"/>
              <a:t>Analysis</a:t>
            </a:r>
            <a:r>
              <a:rPr dirty="0" spc="-190"/>
              <a:t> </a:t>
            </a:r>
            <a:r>
              <a:rPr dirty="0" spc="-10"/>
              <a:t>Process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77165" rIns="0" bIns="0" rtlCol="0" vert="horz">
            <a:spAutoFit/>
          </a:bodyPr>
          <a:lstStyle/>
          <a:p>
            <a:pPr marL="438784" indent="-426084">
              <a:lnSpc>
                <a:spcPct val="100000"/>
              </a:lnSpc>
              <a:spcBef>
                <a:spcPts val="1395"/>
              </a:spcBef>
              <a:buClr>
                <a:srgbClr val="00AC7B"/>
              </a:buClr>
              <a:buSzPct val="102083"/>
              <a:buChar char="•"/>
              <a:tabLst>
                <a:tab pos="438784" algn="l"/>
              </a:tabLst>
            </a:pPr>
            <a:r>
              <a:rPr dirty="0"/>
              <a:t>Identify</a:t>
            </a:r>
            <a:r>
              <a:rPr dirty="0" spc="-114"/>
              <a:t> </a:t>
            </a:r>
            <a:r>
              <a:rPr dirty="0"/>
              <a:t>areas</a:t>
            </a:r>
            <a:r>
              <a:rPr dirty="0" spc="-110"/>
              <a:t> </a:t>
            </a:r>
            <a:r>
              <a:rPr dirty="0"/>
              <a:t>of</a:t>
            </a:r>
            <a:r>
              <a:rPr dirty="0" spc="-140"/>
              <a:t> </a:t>
            </a:r>
            <a:r>
              <a:rPr dirty="0" spc="-10"/>
              <a:t>frequent</a:t>
            </a:r>
            <a:r>
              <a:rPr dirty="0" spc="-155"/>
              <a:t> </a:t>
            </a:r>
            <a:r>
              <a:rPr dirty="0" spc="-10"/>
              <a:t>outdoor</a:t>
            </a:r>
            <a:r>
              <a:rPr dirty="0" spc="-125"/>
              <a:t> </a:t>
            </a:r>
            <a:r>
              <a:rPr dirty="0"/>
              <a:t>human</a:t>
            </a:r>
            <a:r>
              <a:rPr dirty="0" spc="-100"/>
              <a:t> </a:t>
            </a:r>
            <a:r>
              <a:rPr dirty="0" spc="-25"/>
              <a:t>use</a:t>
            </a:r>
          </a:p>
          <a:p>
            <a:pPr lvl="1" marL="800100" indent="-252095">
              <a:lnSpc>
                <a:spcPts val="2565"/>
              </a:lnSpc>
              <a:spcBef>
                <a:spcPts val="1200"/>
              </a:spcBef>
              <a:buClr>
                <a:srgbClr val="0070BB"/>
              </a:buClr>
              <a:buSzPct val="107500"/>
              <a:buChar char="–"/>
              <a:tabLst>
                <a:tab pos="800100" algn="l"/>
              </a:tabLst>
            </a:pPr>
            <a:r>
              <a:rPr dirty="0" sz="2000">
                <a:latin typeface="Arial"/>
                <a:cs typeface="Arial"/>
              </a:rPr>
              <a:t>Front</a:t>
            </a:r>
            <a:r>
              <a:rPr dirty="0" sz="2000" spc="-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-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backyards</a:t>
            </a:r>
            <a:r>
              <a:rPr dirty="0" sz="2000" spc="-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8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residences,</a:t>
            </a:r>
            <a:r>
              <a:rPr dirty="0" sz="2000" spc="-1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outdoor</a:t>
            </a:r>
            <a:r>
              <a:rPr dirty="0" sz="2000" spc="-1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seating</a:t>
            </a:r>
            <a:r>
              <a:rPr dirty="0" sz="2000" spc="-7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at</a:t>
            </a:r>
            <a:endParaRPr sz="2000">
              <a:latin typeface="Arial"/>
              <a:cs typeface="Arial"/>
            </a:endParaRPr>
          </a:p>
          <a:p>
            <a:pPr marL="756285">
              <a:lnSpc>
                <a:spcPts val="2385"/>
              </a:lnSpc>
            </a:pPr>
            <a:r>
              <a:rPr dirty="0" sz="2000" spc="-10"/>
              <a:t>commercial</a:t>
            </a:r>
            <a:r>
              <a:rPr dirty="0" sz="2000" spc="-100"/>
              <a:t> </a:t>
            </a:r>
            <a:r>
              <a:rPr dirty="0" sz="2000" spc="-10"/>
              <a:t>properties</a:t>
            </a:r>
            <a:endParaRPr sz="2000"/>
          </a:p>
          <a:p>
            <a:pPr marL="469900" indent="-457200">
              <a:lnSpc>
                <a:spcPts val="2865"/>
              </a:lnSpc>
              <a:spcBef>
                <a:spcPts val="1330"/>
              </a:spcBef>
              <a:buClr>
                <a:srgbClr val="00AC7B"/>
              </a:buClr>
              <a:buSzPct val="102083"/>
              <a:buChar char="•"/>
              <a:tabLst>
                <a:tab pos="469900" algn="l"/>
              </a:tabLst>
            </a:pPr>
            <a:r>
              <a:rPr dirty="0" spc="-10"/>
              <a:t>Future</a:t>
            </a:r>
            <a:r>
              <a:rPr dirty="0" spc="-145"/>
              <a:t> </a:t>
            </a:r>
            <a:r>
              <a:rPr dirty="0" spc="-10"/>
              <a:t>noise</a:t>
            </a:r>
            <a:r>
              <a:rPr dirty="0" spc="-135"/>
              <a:t> </a:t>
            </a:r>
            <a:r>
              <a:rPr dirty="0"/>
              <a:t>level</a:t>
            </a:r>
            <a:r>
              <a:rPr dirty="0" spc="-130"/>
              <a:t> </a:t>
            </a:r>
            <a:r>
              <a:rPr dirty="0" spc="-10"/>
              <a:t>prediction</a:t>
            </a:r>
            <a:r>
              <a:rPr dirty="0" spc="-105"/>
              <a:t> </a:t>
            </a:r>
            <a:r>
              <a:rPr dirty="0" spc="-10"/>
              <a:t>based</a:t>
            </a:r>
            <a:r>
              <a:rPr dirty="0" spc="-135"/>
              <a:t> </a:t>
            </a:r>
            <a:r>
              <a:rPr dirty="0" spc="-10"/>
              <a:t>upon</a:t>
            </a:r>
            <a:r>
              <a:rPr dirty="0" spc="-155"/>
              <a:t> </a:t>
            </a:r>
            <a:r>
              <a:rPr dirty="0"/>
              <a:t>year</a:t>
            </a:r>
            <a:r>
              <a:rPr dirty="0" spc="-65"/>
              <a:t> </a:t>
            </a:r>
            <a:r>
              <a:rPr dirty="0" spc="-20"/>
              <a:t>2044</a:t>
            </a:r>
          </a:p>
          <a:p>
            <a:pPr marL="469900">
              <a:lnSpc>
                <a:spcPts val="2865"/>
              </a:lnSpc>
            </a:pPr>
            <a:r>
              <a:rPr dirty="0"/>
              <a:t>traffic</a:t>
            </a:r>
            <a:r>
              <a:rPr dirty="0" spc="-125"/>
              <a:t> </a:t>
            </a:r>
            <a:r>
              <a:rPr dirty="0" spc="-10"/>
              <a:t>forecasts</a:t>
            </a:r>
          </a:p>
          <a:p>
            <a:pPr marL="469900" indent="-457200">
              <a:lnSpc>
                <a:spcPct val="100000"/>
              </a:lnSpc>
              <a:spcBef>
                <a:spcPts val="1330"/>
              </a:spcBef>
              <a:buClr>
                <a:srgbClr val="00AC7B"/>
              </a:buClr>
              <a:buSzPct val="102083"/>
              <a:buChar char="•"/>
              <a:tabLst>
                <a:tab pos="469900" algn="l"/>
              </a:tabLst>
            </a:pPr>
            <a:r>
              <a:rPr dirty="0"/>
              <a:t>Field</a:t>
            </a:r>
            <a:r>
              <a:rPr dirty="0" spc="-105"/>
              <a:t> </a:t>
            </a:r>
            <a:r>
              <a:rPr dirty="0" spc="-20"/>
              <a:t>measurement</a:t>
            </a:r>
            <a:r>
              <a:rPr dirty="0" spc="-140"/>
              <a:t> </a:t>
            </a:r>
            <a:r>
              <a:rPr dirty="0"/>
              <a:t>of</a:t>
            </a:r>
            <a:r>
              <a:rPr dirty="0" spc="-130"/>
              <a:t> </a:t>
            </a:r>
            <a:r>
              <a:rPr dirty="0" spc="-10"/>
              <a:t>existing</a:t>
            </a:r>
            <a:r>
              <a:rPr dirty="0" spc="-125"/>
              <a:t> </a:t>
            </a:r>
            <a:r>
              <a:rPr dirty="0"/>
              <a:t>noise</a:t>
            </a:r>
            <a:r>
              <a:rPr dirty="0" spc="-130"/>
              <a:t> </a:t>
            </a:r>
            <a:r>
              <a:rPr dirty="0" spc="-10"/>
              <a:t>levels</a:t>
            </a:r>
          </a:p>
          <a:p>
            <a:pPr marL="438784" indent="-426084">
              <a:lnSpc>
                <a:spcPct val="100000"/>
              </a:lnSpc>
              <a:spcBef>
                <a:spcPts val="1325"/>
              </a:spcBef>
              <a:buClr>
                <a:srgbClr val="00AC7B"/>
              </a:buClr>
              <a:buSzPct val="102083"/>
              <a:buChar char="•"/>
              <a:tabLst>
                <a:tab pos="438784" algn="l"/>
              </a:tabLst>
            </a:pPr>
            <a:r>
              <a:rPr dirty="0" spc="-10"/>
              <a:t>Determine</a:t>
            </a:r>
            <a:r>
              <a:rPr dirty="0" spc="-80"/>
              <a:t> </a:t>
            </a:r>
            <a:r>
              <a:rPr dirty="0" spc="-10"/>
              <a:t>impacts</a:t>
            </a:r>
          </a:p>
          <a:p>
            <a:pPr lvl="1" marL="806450" indent="-252095">
              <a:lnSpc>
                <a:spcPct val="100000"/>
              </a:lnSpc>
              <a:spcBef>
                <a:spcPts val="1350"/>
              </a:spcBef>
              <a:buClr>
                <a:srgbClr val="0070BB"/>
              </a:buClr>
              <a:buSzPct val="107500"/>
              <a:buChar char="–"/>
              <a:tabLst>
                <a:tab pos="806450" algn="l"/>
              </a:tabLst>
            </a:pPr>
            <a:r>
              <a:rPr dirty="0" sz="2000">
                <a:latin typeface="Arial"/>
                <a:cs typeface="Arial"/>
              </a:rPr>
              <a:t>FHWA</a:t>
            </a:r>
            <a:r>
              <a:rPr dirty="0" sz="2000" spc="-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Software: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TNM</a:t>
            </a:r>
            <a:endParaRPr sz="2000">
              <a:latin typeface="Arial"/>
              <a:cs typeface="Arial"/>
            </a:endParaRPr>
          </a:p>
          <a:p>
            <a:pPr marL="453390" indent="-440690">
              <a:lnSpc>
                <a:spcPct val="100000"/>
              </a:lnSpc>
              <a:spcBef>
                <a:spcPts val="1750"/>
              </a:spcBef>
              <a:buClr>
                <a:srgbClr val="00AC7B"/>
              </a:buClr>
              <a:buSzPct val="118750"/>
              <a:buChar char="•"/>
              <a:tabLst>
                <a:tab pos="453390" algn="l"/>
              </a:tabLst>
            </a:pPr>
            <a:r>
              <a:rPr dirty="0" spc="-10"/>
              <a:t>Evaluate</a:t>
            </a:r>
            <a:r>
              <a:rPr dirty="0" spc="-160"/>
              <a:t> </a:t>
            </a:r>
            <a:r>
              <a:rPr dirty="0"/>
              <a:t>noise</a:t>
            </a:r>
            <a:r>
              <a:rPr dirty="0" spc="-20"/>
              <a:t> </a:t>
            </a:r>
            <a:r>
              <a:rPr dirty="0"/>
              <a:t>walls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165"/>
              <a:t> </a:t>
            </a:r>
            <a:r>
              <a:rPr dirty="0" spc="-10"/>
              <a:t>benefits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36575" y="1455729"/>
            <a:ext cx="7924800" cy="4159885"/>
          </a:xfrm>
          <a:prstGeom prst="rect">
            <a:avLst/>
          </a:prstGeom>
        </p:spPr>
        <p:txBody>
          <a:bodyPr wrap="square" lIns="0" tIns="14097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110"/>
              </a:spcBef>
              <a:buClr>
                <a:srgbClr val="00AC7B"/>
              </a:buClr>
              <a:buSzPct val="102083"/>
              <a:buFont typeface="Arial"/>
              <a:buChar char="•"/>
              <a:tabLst>
                <a:tab pos="354965" algn="l"/>
              </a:tabLst>
            </a:pPr>
            <a:r>
              <a:rPr dirty="0" sz="2400" spc="-10">
                <a:latin typeface="Arial"/>
                <a:cs typeface="Arial"/>
              </a:rPr>
              <a:t>Feasible</a:t>
            </a:r>
            <a:endParaRPr sz="2400">
              <a:latin typeface="Arial"/>
              <a:cs typeface="Arial"/>
            </a:endParaRPr>
          </a:p>
          <a:p>
            <a:pPr lvl="1" marL="755015" marR="859790" indent="-285115">
              <a:lnSpc>
                <a:spcPts val="2400"/>
              </a:lnSpc>
              <a:spcBef>
                <a:spcPts val="1280"/>
              </a:spcBef>
              <a:buClr>
                <a:srgbClr val="0070BB"/>
              </a:buClr>
              <a:buSzPct val="104651"/>
              <a:buChar char="–"/>
              <a:tabLst>
                <a:tab pos="756285" algn="l"/>
              </a:tabLst>
            </a:pPr>
            <a:r>
              <a:rPr dirty="0" sz="2150">
                <a:latin typeface="Arial"/>
                <a:cs typeface="Arial"/>
              </a:rPr>
              <a:t>Acoustic</a:t>
            </a:r>
            <a:r>
              <a:rPr dirty="0" sz="2150" spc="3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Feasibility:</a:t>
            </a:r>
            <a:r>
              <a:rPr dirty="0" sz="2150" spc="4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5dBA</a:t>
            </a:r>
            <a:r>
              <a:rPr dirty="0" sz="2150" spc="3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reduction</a:t>
            </a:r>
            <a:r>
              <a:rPr dirty="0" sz="2150" spc="2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at</a:t>
            </a:r>
            <a:r>
              <a:rPr dirty="0" sz="2150" spc="5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</a:t>
            </a:r>
            <a:r>
              <a:rPr dirty="0" sz="2150" spc="4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majority</a:t>
            </a:r>
            <a:r>
              <a:rPr dirty="0" sz="2150" spc="50">
                <a:latin typeface="Arial"/>
                <a:cs typeface="Arial"/>
              </a:rPr>
              <a:t> </a:t>
            </a:r>
            <a:r>
              <a:rPr dirty="0" sz="2150" spc="-25">
                <a:latin typeface="Arial"/>
                <a:cs typeface="Arial"/>
              </a:rPr>
              <a:t>of </a:t>
            </a:r>
            <a:r>
              <a:rPr dirty="0" sz="2150" spc="-25">
                <a:latin typeface="Arial"/>
                <a:cs typeface="Arial"/>
              </a:rPr>
              <a:t>	</a:t>
            </a:r>
            <a:r>
              <a:rPr dirty="0" sz="2150">
                <a:latin typeface="Arial"/>
                <a:cs typeface="Arial"/>
              </a:rPr>
              <a:t>impacted</a:t>
            </a:r>
            <a:r>
              <a:rPr dirty="0" sz="2150" spc="5">
                <a:latin typeface="Arial"/>
                <a:cs typeface="Arial"/>
              </a:rPr>
              <a:t> </a:t>
            </a:r>
            <a:r>
              <a:rPr dirty="0" sz="2150" spc="-10">
                <a:latin typeface="Arial"/>
                <a:cs typeface="Arial"/>
              </a:rPr>
              <a:t>receivers</a:t>
            </a:r>
            <a:endParaRPr sz="2150">
              <a:latin typeface="Arial"/>
              <a:cs typeface="Arial"/>
            </a:endParaRPr>
          </a:p>
          <a:p>
            <a:pPr lvl="1" marL="755015" marR="5080" indent="-285115">
              <a:lnSpc>
                <a:spcPts val="2400"/>
              </a:lnSpc>
              <a:spcBef>
                <a:spcPts val="1060"/>
              </a:spcBef>
              <a:buClr>
                <a:srgbClr val="0070BB"/>
              </a:buClr>
              <a:buSzPct val="104651"/>
              <a:buChar char="–"/>
              <a:tabLst>
                <a:tab pos="756285" algn="l"/>
              </a:tabLst>
            </a:pPr>
            <a:r>
              <a:rPr dirty="0" sz="2150">
                <a:latin typeface="Arial"/>
                <a:cs typeface="Arial"/>
              </a:rPr>
              <a:t>Engineering</a:t>
            </a:r>
            <a:r>
              <a:rPr dirty="0" sz="2150" spc="-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Feasibility:</a:t>
            </a:r>
            <a:r>
              <a:rPr dirty="0" sz="2150" spc="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Consider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environmental,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 spc="-10">
                <a:latin typeface="Arial"/>
                <a:cs typeface="Arial"/>
              </a:rPr>
              <a:t>drainage, </a:t>
            </a:r>
            <a:r>
              <a:rPr dirty="0" sz="2150" spc="-10">
                <a:latin typeface="Arial"/>
                <a:cs typeface="Arial"/>
              </a:rPr>
              <a:t>	</a:t>
            </a:r>
            <a:r>
              <a:rPr dirty="0" sz="2150">
                <a:latin typeface="Arial"/>
                <a:cs typeface="Arial"/>
              </a:rPr>
              <a:t>safety,</a:t>
            </a:r>
            <a:r>
              <a:rPr dirty="0" sz="2150" spc="2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and</a:t>
            </a:r>
            <a:r>
              <a:rPr dirty="0" sz="2150" spc="-2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other</a:t>
            </a:r>
            <a:r>
              <a:rPr dirty="0" sz="2150" spc="3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issues</a:t>
            </a:r>
            <a:r>
              <a:rPr dirty="0" sz="2150" spc="-3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to</a:t>
            </a:r>
            <a:r>
              <a:rPr dirty="0" sz="2150" spc="2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identify</a:t>
            </a:r>
            <a:r>
              <a:rPr dirty="0" sz="2150" spc="4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best</a:t>
            </a:r>
            <a:r>
              <a:rPr dirty="0" sz="2150" spc="30">
                <a:latin typeface="Arial"/>
                <a:cs typeface="Arial"/>
              </a:rPr>
              <a:t> </a:t>
            </a:r>
            <a:r>
              <a:rPr dirty="0" sz="2150" spc="-10">
                <a:latin typeface="Arial"/>
                <a:cs typeface="Arial"/>
              </a:rPr>
              <a:t>location</a:t>
            </a:r>
            <a:endParaRPr sz="215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875"/>
              </a:spcBef>
              <a:buClr>
                <a:srgbClr val="00AC7B"/>
              </a:buClr>
              <a:buSzPct val="102083"/>
              <a:buChar char="•"/>
              <a:tabLst>
                <a:tab pos="354965" algn="l"/>
              </a:tabLst>
            </a:pPr>
            <a:r>
              <a:rPr dirty="0" sz="2400" spc="-10">
                <a:latin typeface="Arial"/>
                <a:cs typeface="Arial"/>
              </a:rPr>
              <a:t>Reasonable</a:t>
            </a:r>
            <a:endParaRPr sz="2400">
              <a:latin typeface="Arial"/>
              <a:cs typeface="Arial"/>
            </a:endParaRPr>
          </a:p>
          <a:p>
            <a:pPr lvl="1" marL="755015" marR="509270" indent="-285115">
              <a:lnSpc>
                <a:spcPts val="2410"/>
              </a:lnSpc>
              <a:spcBef>
                <a:spcPts val="1275"/>
              </a:spcBef>
              <a:buClr>
                <a:srgbClr val="0070BB"/>
              </a:buClr>
              <a:buSzPct val="104651"/>
              <a:buChar char="–"/>
              <a:tabLst>
                <a:tab pos="756285" algn="l"/>
              </a:tabLst>
            </a:pPr>
            <a:r>
              <a:rPr dirty="0" sz="2150">
                <a:latin typeface="Arial"/>
                <a:cs typeface="Arial"/>
              </a:rPr>
              <a:t>Noise</a:t>
            </a:r>
            <a:r>
              <a:rPr dirty="0" sz="2150" spc="1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Reduction</a:t>
            </a:r>
            <a:r>
              <a:rPr dirty="0" sz="2150" spc="5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Goal</a:t>
            </a:r>
            <a:r>
              <a:rPr dirty="0" sz="2150" spc="-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–</a:t>
            </a:r>
            <a:r>
              <a:rPr dirty="0" sz="2150" spc="6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7dBA</a:t>
            </a:r>
            <a:r>
              <a:rPr dirty="0" sz="2150" spc="5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reduction</a:t>
            </a:r>
            <a:r>
              <a:rPr dirty="0" sz="2150" spc="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for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majority</a:t>
            </a:r>
            <a:r>
              <a:rPr dirty="0" sz="2150" spc="75">
                <a:latin typeface="Arial"/>
                <a:cs typeface="Arial"/>
              </a:rPr>
              <a:t> </a:t>
            </a:r>
            <a:r>
              <a:rPr dirty="0" sz="2150" spc="-25">
                <a:latin typeface="Arial"/>
                <a:cs typeface="Arial"/>
              </a:rPr>
              <a:t>of </a:t>
            </a:r>
            <a:r>
              <a:rPr dirty="0" sz="2150" spc="-25">
                <a:latin typeface="Arial"/>
                <a:cs typeface="Arial"/>
              </a:rPr>
              <a:t>	</a:t>
            </a:r>
            <a:r>
              <a:rPr dirty="0" sz="2150">
                <a:latin typeface="Arial"/>
                <a:cs typeface="Arial"/>
              </a:rPr>
              <a:t>receivers</a:t>
            </a:r>
            <a:r>
              <a:rPr dirty="0" sz="2150" spc="-1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on</a:t>
            </a:r>
            <a:r>
              <a:rPr dirty="0" sz="2150" spc="5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property</a:t>
            </a:r>
            <a:r>
              <a:rPr dirty="0" sz="2150" spc="3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directly</a:t>
            </a:r>
            <a:r>
              <a:rPr dirty="0" sz="2150" spc="7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adjacent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to</a:t>
            </a:r>
            <a:r>
              <a:rPr dirty="0" sz="2150" spc="4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the</a:t>
            </a:r>
            <a:r>
              <a:rPr dirty="0" sz="2150" spc="-10">
                <a:latin typeface="Arial"/>
                <a:cs typeface="Arial"/>
              </a:rPr>
              <a:t> roadway</a:t>
            </a:r>
            <a:endParaRPr sz="2150">
              <a:latin typeface="Arial"/>
              <a:cs typeface="Arial"/>
            </a:endParaRPr>
          </a:p>
          <a:p>
            <a:pPr lvl="1" marL="754380" indent="-284480">
              <a:lnSpc>
                <a:spcPct val="100000"/>
              </a:lnSpc>
              <a:spcBef>
                <a:spcPts val="715"/>
              </a:spcBef>
              <a:buClr>
                <a:srgbClr val="0070BB"/>
              </a:buClr>
              <a:buSzPct val="104651"/>
              <a:buChar char="–"/>
              <a:tabLst>
                <a:tab pos="754380" algn="l"/>
              </a:tabLst>
            </a:pPr>
            <a:r>
              <a:rPr dirty="0" sz="2150">
                <a:latin typeface="Arial"/>
                <a:cs typeface="Arial"/>
              </a:rPr>
              <a:t>Reasonable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size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–</a:t>
            </a:r>
            <a:r>
              <a:rPr dirty="0" sz="2150" spc="3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height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and</a:t>
            </a:r>
            <a:r>
              <a:rPr dirty="0" sz="2150" spc="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area</a:t>
            </a:r>
            <a:r>
              <a:rPr dirty="0" sz="2150" spc="-2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vs.</a:t>
            </a:r>
            <a:r>
              <a:rPr dirty="0" sz="2150" spc="50">
                <a:latin typeface="Arial"/>
                <a:cs typeface="Arial"/>
              </a:rPr>
              <a:t> </a:t>
            </a:r>
            <a:r>
              <a:rPr dirty="0" sz="2150" spc="-20">
                <a:latin typeface="Arial"/>
                <a:cs typeface="Arial"/>
              </a:rPr>
              <a:t>cost</a:t>
            </a:r>
            <a:endParaRPr sz="2150">
              <a:latin typeface="Arial"/>
              <a:cs typeface="Arial"/>
            </a:endParaRPr>
          </a:p>
          <a:p>
            <a:pPr lvl="1" marL="754380" indent="-284480">
              <a:lnSpc>
                <a:spcPct val="100000"/>
              </a:lnSpc>
              <a:spcBef>
                <a:spcPts val="755"/>
              </a:spcBef>
              <a:buClr>
                <a:srgbClr val="0070BB"/>
              </a:buClr>
              <a:buSzPct val="104651"/>
              <a:buChar char="–"/>
              <a:tabLst>
                <a:tab pos="754380" algn="l"/>
              </a:tabLst>
            </a:pPr>
            <a:r>
              <a:rPr dirty="0" sz="2150">
                <a:latin typeface="Arial"/>
                <a:cs typeface="Arial"/>
              </a:rPr>
              <a:t>Property</a:t>
            </a:r>
            <a:r>
              <a:rPr dirty="0" sz="2150" spc="1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owner</a:t>
            </a:r>
            <a:r>
              <a:rPr dirty="0" sz="2150" spc="4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support:</a:t>
            </a:r>
            <a:r>
              <a:rPr dirty="0" sz="2150" spc="6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Simple</a:t>
            </a:r>
            <a:r>
              <a:rPr dirty="0" sz="2150" spc="6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majority</a:t>
            </a:r>
            <a:r>
              <a:rPr dirty="0" sz="2150" spc="10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of</a:t>
            </a:r>
            <a:r>
              <a:rPr dirty="0" sz="2150" spc="60">
                <a:latin typeface="Arial"/>
                <a:cs typeface="Arial"/>
              </a:rPr>
              <a:t> </a:t>
            </a:r>
            <a:r>
              <a:rPr dirty="0" sz="2150" spc="-20">
                <a:latin typeface="Arial"/>
                <a:cs typeface="Arial"/>
              </a:rPr>
              <a:t>vote</a:t>
            </a:r>
            <a:endParaRPr sz="215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Noise</a:t>
            </a:r>
            <a:r>
              <a:rPr dirty="0" spc="-204"/>
              <a:t> </a:t>
            </a:r>
            <a:r>
              <a:rPr dirty="0"/>
              <a:t>Analysis</a:t>
            </a:r>
            <a:r>
              <a:rPr dirty="0" spc="-190"/>
              <a:t> </a:t>
            </a:r>
            <a:r>
              <a:rPr dirty="0" spc="-10"/>
              <a:t>Process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Sound</a:t>
            </a:r>
            <a:r>
              <a:rPr dirty="0" spc="-110"/>
              <a:t> </a:t>
            </a:r>
            <a:r>
              <a:rPr dirty="0"/>
              <a:t>Wall</a:t>
            </a:r>
            <a:r>
              <a:rPr dirty="0" spc="-100"/>
              <a:t> </a:t>
            </a:r>
            <a:r>
              <a:rPr dirty="0" spc="-10"/>
              <a:t>Criteria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6129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270"/>
              </a:spcBef>
              <a:buClr>
                <a:srgbClr val="00AC7B"/>
              </a:buClr>
              <a:buSzPct val="102083"/>
              <a:buChar char="•"/>
              <a:tabLst>
                <a:tab pos="354965" algn="l"/>
              </a:tabLst>
            </a:pPr>
            <a:r>
              <a:rPr dirty="0"/>
              <a:t>Impacted</a:t>
            </a:r>
            <a:r>
              <a:rPr dirty="0" spc="-120"/>
              <a:t> </a:t>
            </a:r>
            <a:r>
              <a:rPr dirty="0" spc="-10"/>
              <a:t>Receiver</a:t>
            </a:r>
            <a:r>
              <a:rPr dirty="0" spc="-125"/>
              <a:t> </a:t>
            </a:r>
            <a:r>
              <a:rPr dirty="0"/>
              <a:t>/</a:t>
            </a:r>
            <a:r>
              <a:rPr dirty="0" spc="-130"/>
              <a:t> </a:t>
            </a:r>
            <a:r>
              <a:rPr dirty="0" spc="-10"/>
              <a:t>Receptor</a:t>
            </a:r>
          </a:p>
          <a:p>
            <a:pPr lvl="1" marL="753110" marR="309245" indent="-283845">
              <a:lnSpc>
                <a:spcPct val="101099"/>
              </a:lnSpc>
              <a:spcBef>
                <a:spcPts val="1070"/>
              </a:spcBef>
              <a:buClr>
                <a:srgbClr val="0070BB"/>
              </a:buClr>
              <a:buSzPct val="104651"/>
              <a:buChar char="–"/>
              <a:tabLst>
                <a:tab pos="755650" algn="l"/>
              </a:tabLst>
            </a:pPr>
            <a:r>
              <a:rPr dirty="0" sz="2150">
                <a:latin typeface="Arial"/>
                <a:cs typeface="Arial"/>
              </a:rPr>
              <a:t>Any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receptor</a:t>
            </a:r>
            <a:r>
              <a:rPr dirty="0" sz="2150" spc="3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(property)</a:t>
            </a:r>
            <a:r>
              <a:rPr dirty="0" sz="2150" spc="2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that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is</a:t>
            </a:r>
            <a:r>
              <a:rPr dirty="0" sz="2150" spc="-2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determined</a:t>
            </a:r>
            <a:r>
              <a:rPr dirty="0" sz="2150" spc="5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to</a:t>
            </a:r>
            <a:r>
              <a:rPr dirty="0" sz="2150" spc="4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be</a:t>
            </a:r>
            <a:r>
              <a:rPr dirty="0" sz="2150" spc="50">
                <a:latin typeface="Arial"/>
                <a:cs typeface="Arial"/>
              </a:rPr>
              <a:t> </a:t>
            </a:r>
            <a:r>
              <a:rPr dirty="0" sz="2150" spc="-25">
                <a:latin typeface="Arial"/>
                <a:cs typeface="Arial"/>
              </a:rPr>
              <a:t>66 </a:t>
            </a:r>
            <a:r>
              <a:rPr dirty="0" sz="2150" spc="-25">
                <a:latin typeface="Arial"/>
                <a:cs typeface="Arial"/>
              </a:rPr>
              <a:t>	</a:t>
            </a:r>
            <a:r>
              <a:rPr dirty="0" sz="2150">
                <a:latin typeface="Arial"/>
                <a:cs typeface="Arial"/>
              </a:rPr>
              <a:t>decibels</a:t>
            </a:r>
            <a:r>
              <a:rPr dirty="0" sz="2150" spc="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or</a:t>
            </a:r>
            <a:r>
              <a:rPr dirty="0" sz="2150" spc="4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greater</a:t>
            </a:r>
            <a:r>
              <a:rPr dirty="0" sz="2150" spc="4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in</a:t>
            </a:r>
            <a:r>
              <a:rPr dirty="0" sz="2150" spc="-3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an</a:t>
            </a:r>
            <a:r>
              <a:rPr dirty="0" sz="2150" spc="5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outdoor</a:t>
            </a:r>
            <a:r>
              <a:rPr dirty="0" sz="2150" spc="-1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residential</a:t>
            </a:r>
            <a:r>
              <a:rPr dirty="0" sz="2150" spc="25">
                <a:latin typeface="Arial"/>
                <a:cs typeface="Arial"/>
              </a:rPr>
              <a:t> </a:t>
            </a:r>
            <a:r>
              <a:rPr dirty="0" sz="2150" spc="-10">
                <a:latin typeface="Arial"/>
                <a:cs typeface="Arial"/>
              </a:rPr>
              <a:t>setting.</a:t>
            </a:r>
            <a:endParaRPr sz="215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625"/>
              </a:spcBef>
              <a:buClr>
                <a:srgbClr val="00AC7B"/>
              </a:buClr>
              <a:buSzPct val="102083"/>
              <a:buChar char="•"/>
              <a:tabLst>
                <a:tab pos="354965" algn="l"/>
              </a:tabLst>
            </a:pPr>
            <a:r>
              <a:rPr dirty="0"/>
              <a:t>Benefited</a:t>
            </a:r>
            <a:r>
              <a:rPr dirty="0" spc="-145"/>
              <a:t> </a:t>
            </a:r>
            <a:r>
              <a:rPr dirty="0"/>
              <a:t>Receiver</a:t>
            </a:r>
            <a:r>
              <a:rPr dirty="0" spc="-135"/>
              <a:t> </a:t>
            </a:r>
            <a:r>
              <a:rPr dirty="0"/>
              <a:t>/</a:t>
            </a:r>
            <a:r>
              <a:rPr dirty="0" spc="-125"/>
              <a:t> </a:t>
            </a:r>
            <a:r>
              <a:rPr dirty="0" spc="-10"/>
              <a:t>Receptor</a:t>
            </a:r>
          </a:p>
          <a:p>
            <a:pPr lvl="1" marL="753110" marR="5080" indent="-283845">
              <a:lnSpc>
                <a:spcPct val="101400"/>
              </a:lnSpc>
              <a:spcBef>
                <a:spcPts val="990"/>
              </a:spcBef>
              <a:buClr>
                <a:srgbClr val="0070BB"/>
              </a:buClr>
              <a:buSzPct val="104651"/>
              <a:buChar char="–"/>
              <a:tabLst>
                <a:tab pos="755650" algn="l"/>
              </a:tabLst>
            </a:pPr>
            <a:r>
              <a:rPr dirty="0" sz="2150">
                <a:latin typeface="Arial"/>
                <a:cs typeface="Arial"/>
              </a:rPr>
              <a:t>A</a:t>
            </a:r>
            <a:r>
              <a:rPr dirty="0" sz="2150" spc="2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receptor</a:t>
            </a:r>
            <a:r>
              <a:rPr dirty="0" sz="2150" spc="3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(property)</a:t>
            </a:r>
            <a:r>
              <a:rPr dirty="0" sz="2150" spc="3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that</a:t>
            </a:r>
            <a:r>
              <a:rPr dirty="0" sz="2150" spc="1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receives</a:t>
            </a:r>
            <a:r>
              <a:rPr dirty="0" sz="2150" spc="1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at</a:t>
            </a:r>
            <a:r>
              <a:rPr dirty="0" sz="2150" spc="5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least</a:t>
            </a:r>
            <a:r>
              <a:rPr dirty="0" sz="2150" spc="1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</a:t>
            </a:r>
            <a:r>
              <a:rPr dirty="0" sz="2150" spc="3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7</a:t>
            </a:r>
            <a:r>
              <a:rPr dirty="0" sz="2150" spc="35">
                <a:latin typeface="Arial"/>
                <a:cs typeface="Arial"/>
              </a:rPr>
              <a:t> </a:t>
            </a:r>
            <a:r>
              <a:rPr dirty="0" sz="2150" spc="-10">
                <a:latin typeface="Arial"/>
                <a:cs typeface="Arial"/>
              </a:rPr>
              <a:t>decibel </a:t>
            </a:r>
            <a:r>
              <a:rPr dirty="0" sz="2150" spc="-10">
                <a:latin typeface="Arial"/>
                <a:cs typeface="Arial"/>
              </a:rPr>
              <a:t>	</a:t>
            </a:r>
            <a:r>
              <a:rPr dirty="0" sz="2150">
                <a:latin typeface="Arial"/>
                <a:cs typeface="Arial"/>
              </a:rPr>
              <a:t>reduction</a:t>
            </a:r>
            <a:r>
              <a:rPr dirty="0" sz="2150" spc="-2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in</a:t>
            </a:r>
            <a:r>
              <a:rPr dirty="0" sz="2150" spc="-2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noise</a:t>
            </a:r>
            <a:r>
              <a:rPr dirty="0" sz="2150" spc="1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level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with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the</a:t>
            </a:r>
            <a:r>
              <a:rPr dirty="0" sz="2150" spc="-2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addition</a:t>
            </a:r>
            <a:r>
              <a:rPr dirty="0" sz="2150" spc="-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of</a:t>
            </a:r>
            <a:r>
              <a:rPr dirty="0" sz="2150" spc="4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</a:t>
            </a:r>
            <a:r>
              <a:rPr dirty="0" sz="2150" spc="25">
                <a:latin typeface="Arial"/>
                <a:cs typeface="Arial"/>
              </a:rPr>
              <a:t> </a:t>
            </a:r>
            <a:r>
              <a:rPr dirty="0" sz="2150" spc="-10">
                <a:latin typeface="Arial"/>
                <a:cs typeface="Arial"/>
              </a:rPr>
              <a:t>sound 	barrier.</a:t>
            </a:r>
            <a:endParaRPr sz="2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Sound</a:t>
            </a:r>
            <a:r>
              <a:rPr dirty="0" spc="-110"/>
              <a:t> </a:t>
            </a:r>
            <a:r>
              <a:rPr dirty="0"/>
              <a:t>Wall</a:t>
            </a:r>
            <a:r>
              <a:rPr dirty="0" spc="-100"/>
              <a:t> </a:t>
            </a:r>
            <a:r>
              <a:rPr dirty="0" spc="-10"/>
              <a:t>Criteria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6575" y="1444754"/>
            <a:ext cx="8101330" cy="4055110"/>
          </a:xfrm>
          <a:prstGeom prst="rect">
            <a:avLst/>
          </a:prstGeom>
        </p:spPr>
        <p:txBody>
          <a:bodyPr wrap="square" lIns="0" tIns="1651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300"/>
              </a:spcBef>
              <a:buClr>
                <a:srgbClr val="00AC7B"/>
              </a:buClr>
              <a:buSzPct val="104651"/>
              <a:buChar char="•"/>
              <a:tabLst>
                <a:tab pos="354965" algn="l"/>
              </a:tabLst>
            </a:pPr>
            <a:r>
              <a:rPr dirty="0" sz="2150">
                <a:latin typeface="Arial"/>
                <a:cs typeface="Arial"/>
              </a:rPr>
              <a:t>Existing</a:t>
            </a:r>
            <a:r>
              <a:rPr dirty="0" sz="2150" spc="13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noise</a:t>
            </a:r>
            <a:r>
              <a:rPr dirty="0" sz="2150" spc="-3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level</a:t>
            </a:r>
            <a:r>
              <a:rPr dirty="0" sz="2150" spc="-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must</a:t>
            </a:r>
            <a:r>
              <a:rPr dirty="0" sz="2150" spc="-4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exceed</a:t>
            </a:r>
            <a:r>
              <a:rPr dirty="0" sz="2150" spc="3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66</a:t>
            </a:r>
            <a:r>
              <a:rPr dirty="0" sz="2150" spc="25">
                <a:latin typeface="Arial"/>
                <a:cs typeface="Arial"/>
              </a:rPr>
              <a:t> </a:t>
            </a:r>
            <a:r>
              <a:rPr dirty="0" sz="2150" spc="-25">
                <a:latin typeface="Arial"/>
                <a:cs typeface="Arial"/>
              </a:rPr>
              <a:t>dBA</a:t>
            </a:r>
            <a:endParaRPr sz="215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325"/>
              </a:spcBef>
              <a:buClr>
                <a:srgbClr val="00AC7B"/>
              </a:buClr>
              <a:buSzPct val="104651"/>
              <a:buChar char="•"/>
              <a:tabLst>
                <a:tab pos="355600" algn="l"/>
              </a:tabLst>
            </a:pPr>
            <a:r>
              <a:rPr dirty="0" sz="2150">
                <a:latin typeface="Arial"/>
                <a:cs typeface="Arial"/>
              </a:rPr>
              <a:t>Sound</a:t>
            </a:r>
            <a:r>
              <a:rPr dirty="0" sz="2150" spc="-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wall</a:t>
            </a:r>
            <a:r>
              <a:rPr dirty="0" sz="2150" spc="3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must</a:t>
            </a:r>
            <a:r>
              <a:rPr dirty="0" sz="2150" spc="-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provide</a:t>
            </a:r>
            <a:r>
              <a:rPr dirty="0" sz="2150" spc="5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</a:t>
            </a:r>
            <a:r>
              <a:rPr dirty="0" sz="2150" spc="4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minimum</a:t>
            </a:r>
            <a:r>
              <a:rPr dirty="0" sz="2150" spc="2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7</a:t>
            </a:r>
            <a:r>
              <a:rPr dirty="0" sz="2150" spc="3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dBA</a:t>
            </a:r>
            <a:r>
              <a:rPr dirty="0" sz="2150" spc="45">
                <a:latin typeface="Arial"/>
                <a:cs typeface="Arial"/>
              </a:rPr>
              <a:t> </a:t>
            </a:r>
            <a:r>
              <a:rPr dirty="0" sz="2150" spc="-10">
                <a:latin typeface="Arial"/>
                <a:cs typeface="Arial"/>
              </a:rPr>
              <a:t>reduction</a:t>
            </a:r>
            <a:endParaRPr sz="215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1100"/>
              </a:spcBef>
              <a:buClr>
                <a:srgbClr val="00AC7B"/>
              </a:buClr>
              <a:buSzPct val="104651"/>
              <a:buChar char="•"/>
              <a:tabLst>
                <a:tab pos="354965" algn="l"/>
              </a:tabLst>
            </a:pPr>
            <a:r>
              <a:rPr dirty="0" sz="2150">
                <a:latin typeface="Arial"/>
                <a:cs typeface="Arial"/>
              </a:rPr>
              <a:t>Sound</a:t>
            </a:r>
            <a:r>
              <a:rPr dirty="0" sz="2150" spc="-2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wall must</a:t>
            </a:r>
            <a:r>
              <a:rPr dirty="0" sz="2150" spc="-2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be</a:t>
            </a:r>
            <a:r>
              <a:rPr dirty="0" sz="2150" spc="4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no</a:t>
            </a:r>
            <a:r>
              <a:rPr dirty="0" sz="2150" spc="4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higher</a:t>
            </a:r>
            <a:r>
              <a:rPr dirty="0" sz="2150" spc="-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than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20</a:t>
            </a:r>
            <a:r>
              <a:rPr dirty="0" sz="2150" spc="35">
                <a:latin typeface="Arial"/>
                <a:cs typeface="Arial"/>
              </a:rPr>
              <a:t> </a:t>
            </a:r>
            <a:r>
              <a:rPr dirty="0" sz="2150" spc="-20">
                <a:latin typeface="Arial"/>
                <a:cs typeface="Arial"/>
              </a:rPr>
              <a:t>feet</a:t>
            </a:r>
            <a:endParaRPr sz="215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325"/>
              </a:spcBef>
              <a:buClr>
                <a:srgbClr val="00AC7B"/>
              </a:buClr>
              <a:buSzPct val="104651"/>
              <a:buChar char="•"/>
              <a:tabLst>
                <a:tab pos="355600" algn="l"/>
              </a:tabLst>
            </a:pPr>
            <a:r>
              <a:rPr dirty="0" sz="2150">
                <a:latin typeface="Arial"/>
                <a:cs typeface="Arial"/>
              </a:rPr>
              <a:t>Sound</a:t>
            </a:r>
            <a:r>
              <a:rPr dirty="0" sz="2150" spc="-2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wall</a:t>
            </a:r>
            <a:r>
              <a:rPr dirty="0" sz="2150" spc="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must</a:t>
            </a:r>
            <a:r>
              <a:rPr dirty="0" sz="2150" spc="-3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be</a:t>
            </a:r>
            <a:r>
              <a:rPr dirty="0" sz="2150" spc="4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built</a:t>
            </a:r>
            <a:r>
              <a:rPr dirty="0" sz="2150" spc="-2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on</a:t>
            </a:r>
            <a:r>
              <a:rPr dirty="0" sz="2150" spc="4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state</a:t>
            </a:r>
            <a:r>
              <a:rPr dirty="0" sz="2150" spc="3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property</a:t>
            </a:r>
            <a:r>
              <a:rPr dirty="0" sz="2150" spc="1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and</a:t>
            </a:r>
            <a:r>
              <a:rPr dirty="0" sz="2150" spc="-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meet</a:t>
            </a:r>
            <a:r>
              <a:rPr dirty="0" sz="2150" spc="7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safety</a:t>
            </a:r>
            <a:r>
              <a:rPr dirty="0" sz="2150" spc="-30">
                <a:latin typeface="Arial"/>
                <a:cs typeface="Arial"/>
              </a:rPr>
              <a:t> </a:t>
            </a:r>
            <a:r>
              <a:rPr dirty="0" sz="2150" spc="-25">
                <a:latin typeface="Arial"/>
                <a:cs typeface="Arial"/>
              </a:rPr>
              <a:t>and</a:t>
            </a:r>
            <a:endParaRPr sz="215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275"/>
              </a:spcBef>
            </a:pPr>
            <a:r>
              <a:rPr dirty="0" sz="2150">
                <a:latin typeface="Arial"/>
                <a:cs typeface="Arial"/>
              </a:rPr>
              <a:t>maintenance</a:t>
            </a:r>
            <a:r>
              <a:rPr dirty="0" sz="2150" spc="60">
                <a:latin typeface="Arial"/>
                <a:cs typeface="Arial"/>
              </a:rPr>
              <a:t> </a:t>
            </a:r>
            <a:r>
              <a:rPr dirty="0" sz="2150" spc="-20">
                <a:latin typeface="Arial"/>
                <a:cs typeface="Arial"/>
              </a:rPr>
              <a:t>needs</a:t>
            </a:r>
            <a:endParaRPr sz="2150">
              <a:latin typeface="Arial"/>
              <a:cs typeface="Arial"/>
            </a:endParaRPr>
          </a:p>
          <a:p>
            <a:pPr marL="355600" marR="1188085" indent="-343535">
              <a:lnSpc>
                <a:spcPct val="107600"/>
              </a:lnSpc>
              <a:spcBef>
                <a:spcPts val="1205"/>
              </a:spcBef>
              <a:buClr>
                <a:srgbClr val="00AC7B"/>
              </a:buClr>
              <a:buSzPct val="104651"/>
              <a:buChar char="•"/>
              <a:tabLst>
                <a:tab pos="355600" algn="l"/>
              </a:tabLst>
            </a:pPr>
            <a:r>
              <a:rPr dirty="0" sz="2150">
                <a:latin typeface="Arial"/>
                <a:cs typeface="Arial"/>
              </a:rPr>
              <a:t>Majority</a:t>
            </a:r>
            <a:r>
              <a:rPr dirty="0" sz="2150" spc="4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of</a:t>
            </a:r>
            <a:r>
              <a:rPr dirty="0" sz="2150" spc="5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benefited</a:t>
            </a:r>
            <a:r>
              <a:rPr dirty="0" sz="2150" spc="-1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first-row</a:t>
            </a:r>
            <a:r>
              <a:rPr dirty="0" sz="2150" spc="6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property</a:t>
            </a:r>
            <a:r>
              <a:rPr dirty="0" sz="2150" spc="5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residents</a:t>
            </a:r>
            <a:r>
              <a:rPr dirty="0" sz="2150" spc="100">
                <a:latin typeface="Arial"/>
                <a:cs typeface="Arial"/>
              </a:rPr>
              <a:t> </a:t>
            </a:r>
            <a:r>
              <a:rPr dirty="0" sz="2150" spc="-20">
                <a:latin typeface="Arial"/>
                <a:cs typeface="Arial"/>
              </a:rPr>
              <a:t>must </a:t>
            </a:r>
            <a:r>
              <a:rPr dirty="0" sz="2150">
                <a:latin typeface="Arial"/>
                <a:cs typeface="Arial"/>
              </a:rPr>
              <a:t>agree</a:t>
            </a:r>
            <a:r>
              <a:rPr dirty="0" sz="2150" spc="-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to</a:t>
            </a:r>
            <a:r>
              <a:rPr dirty="0" sz="2150" spc="1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sound</a:t>
            </a:r>
            <a:r>
              <a:rPr dirty="0" sz="2150" spc="-25">
                <a:latin typeface="Arial"/>
                <a:cs typeface="Arial"/>
              </a:rPr>
              <a:t> </a:t>
            </a:r>
            <a:r>
              <a:rPr dirty="0" sz="2150" spc="-20">
                <a:latin typeface="Arial"/>
                <a:cs typeface="Arial"/>
              </a:rPr>
              <a:t>wall</a:t>
            </a:r>
            <a:endParaRPr sz="2150">
              <a:latin typeface="Arial"/>
              <a:cs typeface="Arial"/>
            </a:endParaRPr>
          </a:p>
          <a:p>
            <a:pPr algn="ctr" marL="342900" marR="690880" indent="-342900">
              <a:lnSpc>
                <a:spcPct val="100000"/>
              </a:lnSpc>
              <a:spcBef>
                <a:spcPts val="1475"/>
              </a:spcBef>
              <a:buClr>
                <a:srgbClr val="00AC7B"/>
              </a:buClr>
              <a:buSzPct val="104651"/>
              <a:buChar char="•"/>
              <a:tabLst>
                <a:tab pos="342900" algn="l"/>
              </a:tabLst>
            </a:pPr>
            <a:r>
              <a:rPr dirty="0" sz="2150">
                <a:latin typeface="Arial"/>
                <a:cs typeface="Arial"/>
              </a:rPr>
              <a:t>Area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per</a:t>
            </a:r>
            <a:r>
              <a:rPr dirty="0" sz="2150" spc="2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Benefited</a:t>
            </a:r>
            <a:r>
              <a:rPr dirty="0" sz="2150" spc="4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Receptor</a:t>
            </a:r>
            <a:r>
              <a:rPr dirty="0" sz="2150" spc="10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(APBR)</a:t>
            </a:r>
            <a:r>
              <a:rPr dirty="0" sz="2150" spc="2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-</a:t>
            </a:r>
            <a:r>
              <a:rPr dirty="0" sz="2150" spc="4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Sound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wall</a:t>
            </a:r>
            <a:r>
              <a:rPr dirty="0" sz="2150" spc="90">
                <a:latin typeface="Arial"/>
                <a:cs typeface="Arial"/>
              </a:rPr>
              <a:t> </a:t>
            </a:r>
            <a:r>
              <a:rPr dirty="0" sz="2150" spc="-10">
                <a:latin typeface="Arial"/>
                <a:cs typeface="Arial"/>
              </a:rPr>
              <a:t>cannot</a:t>
            </a:r>
            <a:endParaRPr sz="2150">
              <a:latin typeface="Arial"/>
              <a:cs typeface="Arial"/>
            </a:endParaRPr>
          </a:p>
          <a:p>
            <a:pPr algn="ctr" marR="634365">
              <a:lnSpc>
                <a:spcPct val="100000"/>
              </a:lnSpc>
              <a:spcBef>
                <a:spcPts val="200"/>
              </a:spcBef>
            </a:pPr>
            <a:r>
              <a:rPr dirty="0" sz="2150">
                <a:latin typeface="Arial"/>
                <a:cs typeface="Arial"/>
              </a:rPr>
              <a:t>exceed</a:t>
            </a:r>
            <a:r>
              <a:rPr dirty="0" sz="2150" spc="3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1,300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square</a:t>
            </a:r>
            <a:r>
              <a:rPr dirty="0" sz="2150" spc="-3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feet</a:t>
            </a:r>
            <a:r>
              <a:rPr dirty="0" sz="2150" spc="-1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of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wall</a:t>
            </a:r>
            <a:r>
              <a:rPr dirty="0" sz="2150" spc="-2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per</a:t>
            </a:r>
            <a:r>
              <a:rPr dirty="0" sz="2150" spc="2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benefited</a:t>
            </a:r>
            <a:r>
              <a:rPr dirty="0" sz="2150" spc="-120">
                <a:latin typeface="Arial"/>
                <a:cs typeface="Arial"/>
              </a:rPr>
              <a:t> </a:t>
            </a:r>
            <a:r>
              <a:rPr dirty="0" sz="2150" spc="-10">
                <a:latin typeface="Arial"/>
                <a:cs typeface="Arial"/>
              </a:rPr>
              <a:t>receptor</a:t>
            </a:r>
            <a:endParaRPr sz="2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What’s</a:t>
            </a:r>
            <a:r>
              <a:rPr dirty="0" spc="-15"/>
              <a:t> </a:t>
            </a:r>
            <a:r>
              <a:rPr dirty="0" spc="-20"/>
              <a:t>Next?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6575" y="1584642"/>
            <a:ext cx="7616190" cy="2486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lr>
                <a:srgbClr val="00AC7B"/>
              </a:buClr>
              <a:buSzPct val="102083"/>
              <a:buChar char="•"/>
              <a:tabLst>
                <a:tab pos="354965" algn="l"/>
              </a:tabLst>
            </a:pPr>
            <a:r>
              <a:rPr dirty="0" sz="2400" spc="-10">
                <a:latin typeface="Arial"/>
                <a:cs typeface="Arial"/>
              </a:rPr>
              <a:t>First</a:t>
            </a:r>
            <a:r>
              <a:rPr dirty="0" sz="2400" spc="-10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row</a:t>
            </a:r>
            <a:r>
              <a:rPr dirty="0" sz="2400" spc="-11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Impacted/benefitted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receivers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will</a:t>
            </a:r>
            <a:r>
              <a:rPr dirty="0" sz="2400" spc="-4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be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allowed</a:t>
            </a:r>
            <a:endParaRPr sz="2400">
              <a:latin typeface="Arial"/>
              <a:cs typeface="Arial"/>
            </a:endParaRPr>
          </a:p>
          <a:p>
            <a:pPr marL="354965">
              <a:lnSpc>
                <a:spcPct val="100000"/>
              </a:lnSpc>
              <a:spcBef>
                <a:spcPts val="50"/>
              </a:spcBef>
            </a:pP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opportunity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vote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Clr>
                <a:srgbClr val="00AC7B"/>
              </a:buClr>
              <a:buSzPct val="102083"/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See</a:t>
            </a:r>
            <a:r>
              <a:rPr dirty="0" sz="2400" spc="-12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boards</a:t>
            </a:r>
            <a:r>
              <a:rPr dirty="0" sz="2400" spc="-1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11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specific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wall</a:t>
            </a:r>
            <a:r>
              <a:rPr dirty="0" sz="2400" spc="-13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locations</a:t>
            </a:r>
            <a:endParaRPr sz="2400">
              <a:latin typeface="Arial"/>
              <a:cs typeface="Arial"/>
            </a:endParaRPr>
          </a:p>
          <a:p>
            <a:pPr marL="354965" marR="1123315" indent="-342900">
              <a:lnSpc>
                <a:spcPts val="3529"/>
              </a:lnSpc>
              <a:spcBef>
                <a:spcPts val="150"/>
              </a:spcBef>
              <a:buClr>
                <a:srgbClr val="00AC7B"/>
              </a:buClr>
              <a:buSzPct val="102083"/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All</a:t>
            </a:r>
            <a:r>
              <a:rPr dirty="0" sz="2400" spc="-4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ballots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must</a:t>
            </a:r>
            <a:r>
              <a:rPr dirty="0" sz="2400" spc="-10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be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returned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or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postmarked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by </a:t>
            </a:r>
            <a:r>
              <a:rPr dirty="0" sz="2400">
                <a:latin typeface="Arial"/>
                <a:cs typeface="Arial"/>
              </a:rPr>
              <a:t>August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13,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2024</a:t>
            </a:r>
            <a:endParaRPr sz="2400">
              <a:latin typeface="Arial"/>
              <a:cs typeface="Arial"/>
            </a:endParaRPr>
          </a:p>
          <a:p>
            <a:pPr lvl="1" marL="697865" indent="-342265">
              <a:lnSpc>
                <a:spcPct val="100000"/>
              </a:lnSpc>
              <a:spcBef>
                <a:spcPts val="300"/>
              </a:spcBef>
              <a:buClr>
                <a:srgbClr val="00AC7B"/>
              </a:buClr>
              <a:buSzPct val="104651"/>
              <a:buChar char="•"/>
              <a:tabLst>
                <a:tab pos="697865" algn="l"/>
              </a:tabLst>
            </a:pPr>
            <a:r>
              <a:rPr dirty="0" sz="2150">
                <a:latin typeface="Calibri"/>
                <a:cs typeface="Calibri"/>
              </a:rPr>
              <a:t>Ballots</a:t>
            </a:r>
            <a:r>
              <a:rPr dirty="0" sz="2150" spc="-85">
                <a:latin typeface="Calibri"/>
                <a:cs typeface="Calibri"/>
              </a:rPr>
              <a:t> </a:t>
            </a:r>
            <a:r>
              <a:rPr dirty="0" sz="2150">
                <a:latin typeface="Calibri"/>
                <a:cs typeface="Calibri"/>
              </a:rPr>
              <a:t>may</a:t>
            </a:r>
            <a:r>
              <a:rPr dirty="0" sz="2150" spc="-70">
                <a:latin typeface="Calibri"/>
                <a:cs typeface="Calibri"/>
              </a:rPr>
              <a:t> </a:t>
            </a:r>
            <a:r>
              <a:rPr dirty="0" sz="2150">
                <a:latin typeface="Calibri"/>
                <a:cs typeface="Calibri"/>
              </a:rPr>
              <a:t>be</a:t>
            </a:r>
            <a:r>
              <a:rPr dirty="0" sz="2150" spc="-20">
                <a:latin typeface="Calibri"/>
                <a:cs typeface="Calibri"/>
              </a:rPr>
              <a:t> </a:t>
            </a:r>
            <a:r>
              <a:rPr dirty="0" sz="2150">
                <a:latin typeface="Calibri"/>
                <a:cs typeface="Calibri"/>
              </a:rPr>
              <a:t>turned</a:t>
            </a:r>
            <a:r>
              <a:rPr dirty="0" sz="2150" spc="-75">
                <a:latin typeface="Calibri"/>
                <a:cs typeface="Calibri"/>
              </a:rPr>
              <a:t> </a:t>
            </a:r>
            <a:r>
              <a:rPr dirty="0" sz="2150">
                <a:latin typeface="Calibri"/>
                <a:cs typeface="Calibri"/>
              </a:rPr>
              <a:t>in</a:t>
            </a:r>
            <a:r>
              <a:rPr dirty="0" sz="2150" spc="-10">
                <a:latin typeface="Calibri"/>
                <a:cs typeface="Calibri"/>
              </a:rPr>
              <a:t> tonight</a:t>
            </a:r>
            <a:endParaRPr sz="21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066990" rIns="0" bIns="0" rtlCol="0" vert="horz">
            <a:spAutoFit/>
          </a:bodyPr>
          <a:lstStyle/>
          <a:p>
            <a:pPr marL="696595">
              <a:lnSpc>
                <a:spcPct val="100000"/>
              </a:lnSpc>
              <a:spcBef>
                <a:spcPts val="105"/>
              </a:spcBef>
            </a:pPr>
            <a:r>
              <a:rPr dirty="0" sz="4800">
                <a:solidFill>
                  <a:srgbClr val="000000"/>
                </a:solidFill>
                <a:latin typeface="Calibri"/>
                <a:cs typeface="Calibri"/>
              </a:rPr>
              <a:t>Thank</a:t>
            </a:r>
            <a:r>
              <a:rPr dirty="0" sz="4800" spc="-7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800">
                <a:solidFill>
                  <a:srgbClr val="000000"/>
                </a:solidFill>
                <a:latin typeface="Calibri"/>
                <a:cs typeface="Calibri"/>
              </a:rPr>
              <a:t>you</a:t>
            </a:r>
            <a:r>
              <a:rPr dirty="0" sz="4800" spc="-11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800">
                <a:solidFill>
                  <a:srgbClr val="000000"/>
                </a:solidFill>
                <a:latin typeface="Calibri"/>
                <a:cs typeface="Calibri"/>
              </a:rPr>
              <a:t>for</a:t>
            </a:r>
            <a:r>
              <a:rPr dirty="0" sz="4800" spc="-8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800" spc="-10">
                <a:solidFill>
                  <a:srgbClr val="000000"/>
                </a:solidFill>
                <a:latin typeface="Calibri"/>
                <a:cs typeface="Calibri"/>
              </a:rPr>
              <a:t>Attending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880995" y="5172773"/>
            <a:ext cx="338709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Slideshow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Will</a:t>
            </a:r>
            <a:r>
              <a:rPr dirty="0" sz="1800" spc="-9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Automatically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Restart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9525" y="304844"/>
            <a:ext cx="1498364" cy="190483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4100"/>
              <a:t>Outline</a:t>
            </a:r>
            <a:r>
              <a:rPr dirty="0" sz="4100" spc="-95"/>
              <a:t> </a:t>
            </a:r>
            <a:r>
              <a:rPr dirty="0" sz="4100"/>
              <a:t>of</a:t>
            </a:r>
            <a:r>
              <a:rPr dirty="0" sz="4100" spc="-50"/>
              <a:t> </a:t>
            </a:r>
            <a:r>
              <a:rPr dirty="0" sz="4100" spc="-10"/>
              <a:t>Presentation</a:t>
            </a:r>
            <a:endParaRPr sz="4100"/>
          </a:p>
        </p:txBody>
      </p:sp>
      <p:sp>
        <p:nvSpPr>
          <p:cNvPr id="3" name="object 3" descr=""/>
          <p:cNvSpPr txBox="1"/>
          <p:nvPr/>
        </p:nvSpPr>
        <p:spPr>
          <a:xfrm>
            <a:off x="536575" y="1535303"/>
            <a:ext cx="4058920" cy="3116580"/>
          </a:xfrm>
          <a:prstGeom prst="rect">
            <a:avLst/>
          </a:prstGeom>
        </p:spPr>
        <p:txBody>
          <a:bodyPr wrap="square" lIns="0" tIns="9652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760"/>
              </a:spcBef>
              <a:buClr>
                <a:srgbClr val="00AC7B"/>
              </a:buClr>
              <a:buSzPct val="103636"/>
              <a:buChar char="•"/>
              <a:tabLst>
                <a:tab pos="354965" algn="l"/>
              </a:tabLst>
            </a:pPr>
            <a:r>
              <a:rPr dirty="0" sz="2750">
                <a:latin typeface="Arial"/>
                <a:cs typeface="Arial"/>
              </a:rPr>
              <a:t>Noise</a:t>
            </a:r>
            <a:r>
              <a:rPr dirty="0" sz="2750" spc="105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Study</a:t>
            </a:r>
            <a:r>
              <a:rPr dirty="0" sz="2750" spc="105">
                <a:latin typeface="Arial"/>
                <a:cs typeface="Arial"/>
              </a:rPr>
              <a:t> </a:t>
            </a:r>
            <a:r>
              <a:rPr dirty="0" sz="2750" spc="-20">
                <a:latin typeface="Arial"/>
                <a:cs typeface="Arial"/>
              </a:rPr>
              <a:t>Area</a:t>
            </a:r>
            <a:endParaRPr sz="275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760"/>
              </a:spcBef>
              <a:buClr>
                <a:srgbClr val="00AC7B"/>
              </a:buClr>
              <a:buSzPct val="103636"/>
              <a:buChar char="•"/>
              <a:tabLst>
                <a:tab pos="354965" algn="l"/>
              </a:tabLst>
            </a:pPr>
            <a:r>
              <a:rPr dirty="0" sz="2750">
                <a:latin typeface="Arial"/>
                <a:cs typeface="Arial"/>
              </a:rPr>
              <a:t>Noise</a:t>
            </a:r>
            <a:r>
              <a:rPr dirty="0" sz="2750" spc="15">
                <a:latin typeface="Arial"/>
                <a:cs typeface="Arial"/>
              </a:rPr>
              <a:t> </a:t>
            </a:r>
            <a:r>
              <a:rPr dirty="0" sz="2750" spc="-10">
                <a:latin typeface="Arial"/>
                <a:cs typeface="Arial"/>
              </a:rPr>
              <a:t>Basics</a:t>
            </a:r>
            <a:endParaRPr sz="275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830"/>
              </a:spcBef>
              <a:buClr>
                <a:srgbClr val="00AC7B"/>
              </a:buClr>
              <a:buSzPct val="103636"/>
              <a:buChar char="•"/>
              <a:tabLst>
                <a:tab pos="354965" algn="l"/>
              </a:tabLst>
            </a:pPr>
            <a:r>
              <a:rPr dirty="0" sz="2750">
                <a:latin typeface="Arial"/>
                <a:cs typeface="Arial"/>
              </a:rPr>
              <a:t>Sound</a:t>
            </a:r>
            <a:r>
              <a:rPr dirty="0" sz="2750" spc="90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Wall</a:t>
            </a:r>
            <a:r>
              <a:rPr dirty="0" sz="2750" spc="35">
                <a:latin typeface="Arial"/>
                <a:cs typeface="Arial"/>
              </a:rPr>
              <a:t> </a:t>
            </a:r>
            <a:r>
              <a:rPr dirty="0" sz="2750" spc="-10">
                <a:latin typeface="Arial"/>
                <a:cs typeface="Arial"/>
              </a:rPr>
              <a:t>Basics</a:t>
            </a:r>
            <a:endParaRPr sz="275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Clr>
                <a:srgbClr val="00AC7B"/>
              </a:buClr>
              <a:buSzPct val="103636"/>
              <a:buChar char="•"/>
              <a:tabLst>
                <a:tab pos="354965" algn="l"/>
              </a:tabLst>
            </a:pPr>
            <a:r>
              <a:rPr dirty="0" sz="2750">
                <a:latin typeface="Arial"/>
                <a:cs typeface="Arial"/>
              </a:rPr>
              <a:t>Noise</a:t>
            </a:r>
            <a:r>
              <a:rPr dirty="0" sz="2750" spc="50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Analysis</a:t>
            </a:r>
            <a:r>
              <a:rPr dirty="0" sz="2750" spc="15">
                <a:latin typeface="Arial"/>
                <a:cs typeface="Arial"/>
              </a:rPr>
              <a:t> </a:t>
            </a:r>
            <a:r>
              <a:rPr dirty="0" sz="2750" spc="-10">
                <a:latin typeface="Arial"/>
                <a:cs typeface="Arial"/>
              </a:rPr>
              <a:t>Process</a:t>
            </a:r>
            <a:endParaRPr sz="275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Clr>
                <a:srgbClr val="00AC7B"/>
              </a:buClr>
              <a:buSzPct val="103636"/>
              <a:buChar char="•"/>
              <a:tabLst>
                <a:tab pos="354965" algn="l"/>
              </a:tabLst>
            </a:pPr>
            <a:r>
              <a:rPr dirty="0" sz="2750">
                <a:latin typeface="Arial"/>
                <a:cs typeface="Arial"/>
              </a:rPr>
              <a:t>Sound</a:t>
            </a:r>
            <a:r>
              <a:rPr dirty="0" sz="2750" spc="-15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Wall</a:t>
            </a:r>
            <a:r>
              <a:rPr dirty="0" sz="2750" spc="-40">
                <a:latin typeface="Arial"/>
                <a:cs typeface="Arial"/>
              </a:rPr>
              <a:t> </a:t>
            </a:r>
            <a:r>
              <a:rPr dirty="0" sz="2750" spc="-10">
                <a:latin typeface="Arial"/>
                <a:cs typeface="Arial"/>
              </a:rPr>
              <a:t>Criteria</a:t>
            </a:r>
            <a:endParaRPr sz="275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Clr>
                <a:srgbClr val="00AC7B"/>
              </a:buClr>
              <a:buSzPct val="103636"/>
              <a:buChar char="•"/>
              <a:tabLst>
                <a:tab pos="354965" algn="l"/>
              </a:tabLst>
            </a:pPr>
            <a:r>
              <a:rPr dirty="0" sz="2750">
                <a:latin typeface="Arial"/>
                <a:cs typeface="Arial"/>
              </a:rPr>
              <a:t>What’s</a:t>
            </a:r>
            <a:r>
              <a:rPr dirty="0" sz="2750" spc="95">
                <a:latin typeface="Arial"/>
                <a:cs typeface="Arial"/>
              </a:rPr>
              <a:t> </a:t>
            </a:r>
            <a:r>
              <a:rPr dirty="0" sz="2750" spc="-20">
                <a:latin typeface="Arial"/>
                <a:cs typeface="Arial"/>
              </a:rPr>
              <a:t>Next?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66725" y="1295455"/>
            <a:ext cx="5486400" cy="123825"/>
            <a:chOff x="466725" y="1295455"/>
            <a:chExt cx="5486400" cy="123825"/>
          </a:xfrm>
        </p:grpSpPr>
        <p:sp>
          <p:nvSpPr>
            <p:cNvPr id="3" name="object 3" descr=""/>
            <p:cNvSpPr/>
            <p:nvPr/>
          </p:nvSpPr>
          <p:spPr>
            <a:xfrm>
              <a:off x="466725" y="1295455"/>
              <a:ext cx="2743200" cy="123825"/>
            </a:xfrm>
            <a:custGeom>
              <a:avLst/>
              <a:gdLst/>
              <a:ahLst/>
              <a:cxnLst/>
              <a:rect l="l" t="t" r="r" b="b"/>
              <a:pathLst>
                <a:path w="2743200" h="123825">
                  <a:moveTo>
                    <a:pt x="2743200" y="0"/>
                  </a:moveTo>
                  <a:lnTo>
                    <a:pt x="0" y="0"/>
                  </a:lnTo>
                  <a:lnTo>
                    <a:pt x="0" y="123642"/>
                  </a:lnTo>
                  <a:lnTo>
                    <a:pt x="2743200" y="123642"/>
                  </a:lnTo>
                  <a:lnTo>
                    <a:pt x="2743200" y="0"/>
                  </a:lnTo>
                  <a:close/>
                </a:path>
              </a:pathLst>
            </a:custGeom>
            <a:solidFill>
              <a:srgbClr val="00A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3209925" y="1295455"/>
              <a:ext cx="2743200" cy="123825"/>
            </a:xfrm>
            <a:custGeom>
              <a:avLst/>
              <a:gdLst/>
              <a:ahLst/>
              <a:cxnLst/>
              <a:rect l="l" t="t" r="r" b="b"/>
              <a:pathLst>
                <a:path w="2743200" h="123825">
                  <a:moveTo>
                    <a:pt x="2743200" y="0"/>
                  </a:moveTo>
                  <a:lnTo>
                    <a:pt x="0" y="0"/>
                  </a:lnTo>
                  <a:lnTo>
                    <a:pt x="0" y="123642"/>
                  </a:lnTo>
                  <a:lnTo>
                    <a:pt x="2743200" y="123642"/>
                  </a:lnTo>
                  <a:lnTo>
                    <a:pt x="2743200" y="0"/>
                  </a:lnTo>
                  <a:close/>
                </a:path>
              </a:pathLst>
            </a:custGeom>
            <a:solidFill>
              <a:srgbClr val="0070BB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33750" y="5943611"/>
            <a:ext cx="833210" cy="73340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1475" y="5962655"/>
            <a:ext cx="559524" cy="71432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1475" y="5181600"/>
            <a:ext cx="3800475" cy="44767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45191" y="5972175"/>
            <a:ext cx="1356462" cy="70485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486400" y="47625"/>
            <a:ext cx="2286000" cy="6696072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506730" y="186436"/>
            <a:ext cx="3271520" cy="1035050"/>
          </a:xfrm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12700" marR="5080" indent="430530">
              <a:lnSpc>
                <a:spcPct val="100600"/>
              </a:lnSpc>
              <a:spcBef>
                <a:spcPts val="80"/>
              </a:spcBef>
            </a:pPr>
            <a:r>
              <a:rPr dirty="0"/>
              <a:t>Limits</a:t>
            </a:r>
            <a:r>
              <a:rPr dirty="0" spc="-65"/>
              <a:t> </a:t>
            </a:r>
            <a:r>
              <a:rPr dirty="0"/>
              <a:t>of</a:t>
            </a:r>
            <a:r>
              <a:rPr dirty="0" spc="-75"/>
              <a:t> </a:t>
            </a:r>
            <a:r>
              <a:rPr dirty="0" spc="-25"/>
              <a:t>The </a:t>
            </a:r>
            <a:r>
              <a:rPr dirty="0"/>
              <a:t>Noise</a:t>
            </a:r>
            <a:r>
              <a:rPr dirty="0" spc="-125"/>
              <a:t> </a:t>
            </a:r>
            <a:r>
              <a:rPr dirty="0"/>
              <a:t>Study</a:t>
            </a:r>
            <a:r>
              <a:rPr dirty="0" spc="-95"/>
              <a:t> </a:t>
            </a:r>
            <a:r>
              <a:rPr dirty="0" spc="-20"/>
              <a:t>Area</a:t>
            </a:r>
          </a:p>
        </p:txBody>
      </p:sp>
      <p:sp>
        <p:nvSpPr>
          <p:cNvPr id="11" name="object 11" descr=""/>
          <p:cNvSpPr txBox="1"/>
          <p:nvPr/>
        </p:nvSpPr>
        <p:spPr>
          <a:xfrm>
            <a:off x="536575" y="1463026"/>
            <a:ext cx="4025900" cy="1441450"/>
          </a:xfrm>
          <a:prstGeom prst="rect">
            <a:avLst/>
          </a:prstGeom>
        </p:spPr>
        <p:txBody>
          <a:bodyPr wrap="square" lIns="0" tIns="165735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305"/>
              </a:spcBef>
              <a:buClr>
                <a:srgbClr val="00AC7B"/>
              </a:buClr>
              <a:buSzPct val="102083"/>
              <a:buChar char="•"/>
              <a:tabLst>
                <a:tab pos="354965" algn="l"/>
              </a:tabLst>
            </a:pPr>
            <a:r>
              <a:rPr dirty="0" sz="2400" spc="-10">
                <a:latin typeface="Arial"/>
                <a:cs typeface="Arial"/>
              </a:rPr>
              <a:t>I-</a:t>
            </a:r>
            <a:r>
              <a:rPr dirty="0" sz="2400">
                <a:latin typeface="Arial"/>
                <a:cs typeface="Arial"/>
              </a:rPr>
              <a:t>55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from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Route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Z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US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67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ts val="2865"/>
              </a:lnSpc>
              <a:spcBef>
                <a:spcPts val="1325"/>
              </a:spcBef>
              <a:buClr>
                <a:srgbClr val="00AC7B"/>
              </a:buClr>
              <a:buSzPct val="102083"/>
              <a:buChar char="•"/>
              <a:tabLst>
                <a:tab pos="355600" algn="l"/>
              </a:tabLst>
            </a:pPr>
            <a:r>
              <a:rPr dirty="0" sz="2400">
                <a:latin typeface="Arial"/>
                <a:cs typeface="Arial"/>
              </a:rPr>
              <a:t>See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Boards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for</a:t>
            </a:r>
            <a:endParaRPr sz="2400">
              <a:latin typeface="Arial"/>
              <a:cs typeface="Arial"/>
            </a:endParaRPr>
          </a:p>
          <a:p>
            <a:pPr marL="355600">
              <a:lnSpc>
                <a:spcPts val="2865"/>
              </a:lnSpc>
            </a:pPr>
            <a:r>
              <a:rPr dirty="0" sz="2400">
                <a:latin typeface="Arial"/>
                <a:cs typeface="Arial"/>
              </a:rPr>
              <a:t>Specific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Sound</a:t>
            </a:r>
            <a:r>
              <a:rPr dirty="0" sz="2400" spc="-45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Walls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Noise</a:t>
            </a:r>
            <a:r>
              <a:rPr dirty="0" spc="-195"/>
              <a:t> </a:t>
            </a:r>
            <a:r>
              <a:rPr dirty="0" spc="-10"/>
              <a:t>Basics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6575" y="1461040"/>
            <a:ext cx="7857490" cy="3515360"/>
          </a:xfrm>
          <a:prstGeom prst="rect">
            <a:avLst/>
          </a:prstGeom>
        </p:spPr>
        <p:txBody>
          <a:bodyPr wrap="square" lIns="0" tIns="170815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345"/>
              </a:spcBef>
              <a:buClr>
                <a:srgbClr val="00AC7B"/>
              </a:buClr>
              <a:buSzPct val="103636"/>
              <a:buChar char="•"/>
              <a:tabLst>
                <a:tab pos="354965" algn="l"/>
              </a:tabLst>
            </a:pPr>
            <a:r>
              <a:rPr dirty="0" sz="2750">
                <a:latin typeface="Arial"/>
                <a:cs typeface="Arial"/>
              </a:rPr>
              <a:t>Noise</a:t>
            </a:r>
            <a:r>
              <a:rPr dirty="0" sz="2750" spc="130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is</a:t>
            </a:r>
            <a:r>
              <a:rPr dirty="0" sz="2750" spc="140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unwanted</a:t>
            </a:r>
            <a:r>
              <a:rPr dirty="0" sz="2750" spc="30">
                <a:latin typeface="Arial"/>
                <a:cs typeface="Arial"/>
              </a:rPr>
              <a:t> </a:t>
            </a:r>
            <a:r>
              <a:rPr dirty="0" sz="2750" spc="-10">
                <a:latin typeface="Arial"/>
                <a:cs typeface="Arial"/>
              </a:rPr>
              <a:t>sound</a:t>
            </a:r>
            <a:endParaRPr sz="2750">
              <a:latin typeface="Arial"/>
              <a:cs typeface="Arial"/>
            </a:endParaRPr>
          </a:p>
          <a:p>
            <a:pPr marL="355600" marR="959485" indent="-343535">
              <a:lnSpc>
                <a:spcPct val="102400"/>
              </a:lnSpc>
              <a:spcBef>
                <a:spcPts val="1280"/>
              </a:spcBef>
              <a:buClr>
                <a:srgbClr val="00AC7B"/>
              </a:buClr>
              <a:buSzPct val="103636"/>
              <a:buChar char="•"/>
              <a:tabLst>
                <a:tab pos="355600" algn="l"/>
              </a:tabLst>
            </a:pPr>
            <a:r>
              <a:rPr dirty="0" sz="2750">
                <a:latin typeface="Arial"/>
                <a:cs typeface="Arial"/>
              </a:rPr>
              <a:t>Sound</a:t>
            </a:r>
            <a:r>
              <a:rPr dirty="0" sz="2750" spc="65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is</a:t>
            </a:r>
            <a:r>
              <a:rPr dirty="0" sz="2750" spc="60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a</a:t>
            </a:r>
            <a:r>
              <a:rPr dirty="0" sz="2750" spc="50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pressure</a:t>
            </a:r>
            <a:r>
              <a:rPr dirty="0" sz="2750" spc="55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fluctuation</a:t>
            </a:r>
            <a:r>
              <a:rPr dirty="0" sz="2750" spc="15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caused</a:t>
            </a:r>
            <a:r>
              <a:rPr dirty="0" sz="2750" spc="35">
                <a:latin typeface="Arial"/>
                <a:cs typeface="Arial"/>
              </a:rPr>
              <a:t> </a:t>
            </a:r>
            <a:r>
              <a:rPr dirty="0" sz="2750" spc="-25">
                <a:latin typeface="Arial"/>
                <a:cs typeface="Arial"/>
              </a:rPr>
              <a:t>by </a:t>
            </a:r>
            <a:r>
              <a:rPr dirty="0" sz="2750">
                <a:latin typeface="Arial"/>
                <a:cs typeface="Arial"/>
              </a:rPr>
              <a:t>vibration</a:t>
            </a:r>
            <a:r>
              <a:rPr dirty="0" sz="2750" spc="60">
                <a:latin typeface="Arial"/>
                <a:cs typeface="Arial"/>
              </a:rPr>
              <a:t> </a:t>
            </a:r>
            <a:r>
              <a:rPr dirty="0" sz="2750" spc="-10">
                <a:latin typeface="Arial"/>
                <a:cs typeface="Arial"/>
              </a:rPr>
              <a:t>(source)</a:t>
            </a:r>
            <a:endParaRPr sz="2750">
              <a:latin typeface="Arial"/>
              <a:cs typeface="Arial"/>
            </a:endParaRPr>
          </a:p>
          <a:p>
            <a:pPr lvl="1" marL="753110" indent="-283210">
              <a:lnSpc>
                <a:spcPct val="100000"/>
              </a:lnSpc>
              <a:spcBef>
                <a:spcPts val="1130"/>
              </a:spcBef>
              <a:buClr>
                <a:srgbClr val="0070BB"/>
              </a:buClr>
              <a:buSzPct val="102083"/>
              <a:buChar char="–"/>
              <a:tabLst>
                <a:tab pos="753110" algn="l"/>
              </a:tabLst>
            </a:pPr>
            <a:r>
              <a:rPr dirty="0" sz="2400">
                <a:latin typeface="Arial"/>
                <a:cs typeface="Arial"/>
              </a:rPr>
              <a:t>Travels</a:t>
            </a:r>
            <a:r>
              <a:rPr dirty="0" sz="2400" spc="-10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through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medium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such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as</a:t>
            </a:r>
            <a:r>
              <a:rPr dirty="0" sz="2400" spc="-1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air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(path)</a:t>
            </a:r>
            <a:endParaRPr sz="2400">
              <a:latin typeface="Arial"/>
              <a:cs typeface="Arial"/>
            </a:endParaRPr>
          </a:p>
          <a:p>
            <a:pPr lvl="1" marL="753110" marR="5080" indent="-283210">
              <a:lnSpc>
                <a:spcPts val="2860"/>
              </a:lnSpc>
              <a:spcBef>
                <a:spcPts val="1200"/>
              </a:spcBef>
              <a:buClr>
                <a:srgbClr val="0070BB"/>
              </a:buClr>
              <a:buSzPct val="102083"/>
              <a:buChar char="–"/>
              <a:tabLst>
                <a:tab pos="756285" algn="l"/>
              </a:tabLst>
            </a:pPr>
            <a:r>
              <a:rPr dirty="0" sz="2400" spc="-10">
                <a:latin typeface="Arial"/>
                <a:cs typeface="Arial"/>
              </a:rPr>
              <a:t>Capable</a:t>
            </a:r>
            <a:r>
              <a:rPr dirty="0" sz="2400" spc="-1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causing</a:t>
            </a:r>
            <a:r>
              <a:rPr dirty="0" sz="2400" spc="-13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response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human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ear</a:t>
            </a:r>
            <a:r>
              <a:rPr dirty="0" sz="2400" spc="-1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3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brain 	(received)</a:t>
            </a:r>
            <a:endParaRPr sz="2400">
              <a:latin typeface="Arial"/>
              <a:cs typeface="Arial"/>
            </a:endParaRPr>
          </a:p>
          <a:p>
            <a:pPr lvl="1" marL="753110" indent="-283210">
              <a:lnSpc>
                <a:spcPct val="100000"/>
              </a:lnSpc>
              <a:spcBef>
                <a:spcPts val="955"/>
              </a:spcBef>
              <a:buClr>
                <a:srgbClr val="0070BB"/>
              </a:buClr>
              <a:buSzPct val="102083"/>
              <a:buChar char="–"/>
              <a:tabLst>
                <a:tab pos="753110" algn="l"/>
              </a:tabLst>
            </a:pPr>
            <a:r>
              <a:rPr dirty="0" sz="2400" spc="-10">
                <a:latin typeface="Arial"/>
                <a:cs typeface="Arial"/>
              </a:rPr>
              <a:t>Measured</a:t>
            </a:r>
            <a:r>
              <a:rPr dirty="0" sz="2400" spc="-1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decibels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(dBA)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500" y="2219325"/>
            <a:ext cx="3048000" cy="2038350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3219450" y="2171700"/>
            <a:ext cx="4972050" cy="3619500"/>
            <a:chOff x="3219450" y="2171700"/>
            <a:chExt cx="4972050" cy="3619500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53050" y="2171700"/>
              <a:ext cx="2838450" cy="203835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19450" y="3752850"/>
              <a:ext cx="2714625" cy="2038350"/>
            </a:xfrm>
            <a:prstGeom prst="rect">
              <a:avLst/>
            </a:prstGeom>
          </p:spPr>
        </p:pic>
      </p:grpSp>
      <p:sp>
        <p:nvSpPr>
          <p:cNvPr id="6" name="object 6" descr=""/>
          <p:cNvSpPr txBox="1"/>
          <p:nvPr/>
        </p:nvSpPr>
        <p:spPr>
          <a:xfrm>
            <a:off x="536575" y="1616138"/>
            <a:ext cx="343281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lr>
                <a:srgbClr val="00AC7B"/>
              </a:buClr>
              <a:buSzPct val="102083"/>
              <a:buFont typeface="Arial"/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Main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Causes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Noise: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Noise</a:t>
            </a:r>
            <a:r>
              <a:rPr dirty="0" spc="-195"/>
              <a:t> </a:t>
            </a:r>
            <a:r>
              <a:rPr dirty="0" spc="-10"/>
              <a:t>Basics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6134100" y="2124075"/>
            <a:ext cx="1895475" cy="457200"/>
            <a:chOff x="6134100" y="2124075"/>
            <a:chExt cx="1895475" cy="457200"/>
          </a:xfrm>
        </p:grpSpPr>
        <p:sp>
          <p:nvSpPr>
            <p:cNvPr id="3" name="object 3" descr=""/>
            <p:cNvSpPr/>
            <p:nvPr/>
          </p:nvSpPr>
          <p:spPr>
            <a:xfrm>
              <a:off x="6143625" y="2133600"/>
              <a:ext cx="1876425" cy="438150"/>
            </a:xfrm>
            <a:custGeom>
              <a:avLst/>
              <a:gdLst/>
              <a:ahLst/>
              <a:cxnLst/>
              <a:rect l="l" t="t" r="r" b="b"/>
              <a:pathLst>
                <a:path w="1876425" h="438150">
                  <a:moveTo>
                    <a:pt x="1803019" y="0"/>
                  </a:moveTo>
                  <a:lnTo>
                    <a:pt x="73025" y="0"/>
                  </a:lnTo>
                  <a:lnTo>
                    <a:pt x="44576" y="5714"/>
                  </a:lnTo>
                  <a:lnTo>
                    <a:pt x="21336" y="21336"/>
                  </a:lnTo>
                  <a:lnTo>
                    <a:pt x="5714" y="44450"/>
                  </a:lnTo>
                  <a:lnTo>
                    <a:pt x="0" y="73025"/>
                  </a:lnTo>
                  <a:lnTo>
                    <a:pt x="0" y="364616"/>
                  </a:lnTo>
                  <a:lnTo>
                    <a:pt x="5714" y="392811"/>
                  </a:lnTo>
                  <a:lnTo>
                    <a:pt x="21336" y="416051"/>
                  </a:lnTo>
                  <a:lnTo>
                    <a:pt x="44576" y="431800"/>
                  </a:lnTo>
                  <a:lnTo>
                    <a:pt x="73025" y="437641"/>
                  </a:lnTo>
                  <a:lnTo>
                    <a:pt x="1803019" y="437641"/>
                  </a:lnTo>
                  <a:lnTo>
                    <a:pt x="1831467" y="431800"/>
                  </a:lnTo>
                  <a:lnTo>
                    <a:pt x="1854707" y="416051"/>
                  </a:lnTo>
                  <a:lnTo>
                    <a:pt x="1870328" y="392811"/>
                  </a:lnTo>
                  <a:lnTo>
                    <a:pt x="1876044" y="364616"/>
                  </a:lnTo>
                  <a:lnTo>
                    <a:pt x="1876044" y="73025"/>
                  </a:lnTo>
                  <a:lnTo>
                    <a:pt x="1870328" y="44450"/>
                  </a:lnTo>
                  <a:lnTo>
                    <a:pt x="1854707" y="21336"/>
                  </a:lnTo>
                  <a:lnTo>
                    <a:pt x="1831467" y="5714"/>
                  </a:lnTo>
                  <a:lnTo>
                    <a:pt x="1803019" y="0"/>
                  </a:lnTo>
                  <a:close/>
                </a:path>
              </a:pathLst>
            </a:custGeom>
            <a:solidFill>
              <a:srgbClr val="FFCC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6134100" y="2124074"/>
              <a:ext cx="1895475" cy="457200"/>
            </a:xfrm>
            <a:custGeom>
              <a:avLst/>
              <a:gdLst/>
              <a:ahLst/>
              <a:cxnLst/>
              <a:rect l="l" t="t" r="r" b="b"/>
              <a:pathLst>
                <a:path w="1895475" h="457200">
                  <a:moveTo>
                    <a:pt x="1894967" y="78613"/>
                  </a:moveTo>
                  <a:lnTo>
                    <a:pt x="1894205" y="70866"/>
                  </a:lnTo>
                  <a:lnTo>
                    <a:pt x="1885061" y="52768"/>
                  </a:lnTo>
                  <a:lnTo>
                    <a:pt x="1885061" y="72390"/>
                  </a:lnTo>
                  <a:lnTo>
                    <a:pt x="1885061" y="385318"/>
                  </a:lnTo>
                  <a:lnTo>
                    <a:pt x="1883537" y="392176"/>
                  </a:lnTo>
                  <a:lnTo>
                    <a:pt x="1876044" y="412242"/>
                  </a:lnTo>
                  <a:lnTo>
                    <a:pt x="1843024" y="442087"/>
                  </a:lnTo>
                  <a:lnTo>
                    <a:pt x="78613" y="447675"/>
                  </a:lnTo>
                  <a:lnTo>
                    <a:pt x="56642" y="443484"/>
                  </a:lnTo>
                  <a:lnTo>
                    <a:pt x="37846" y="433832"/>
                  </a:lnTo>
                  <a:lnTo>
                    <a:pt x="23114" y="418592"/>
                  </a:lnTo>
                  <a:lnTo>
                    <a:pt x="12954" y="398399"/>
                  </a:lnTo>
                  <a:lnTo>
                    <a:pt x="9906" y="384556"/>
                  </a:lnTo>
                  <a:lnTo>
                    <a:pt x="9906" y="71628"/>
                  </a:lnTo>
                  <a:lnTo>
                    <a:pt x="29845" y="30099"/>
                  </a:lnTo>
                  <a:lnTo>
                    <a:pt x="1816354" y="9271"/>
                  </a:lnTo>
                  <a:lnTo>
                    <a:pt x="1830070" y="10795"/>
                  </a:lnTo>
                  <a:lnTo>
                    <a:pt x="1850898" y="18796"/>
                  </a:lnTo>
                  <a:lnTo>
                    <a:pt x="1867408" y="32385"/>
                  </a:lnTo>
                  <a:lnTo>
                    <a:pt x="1878965" y="50546"/>
                  </a:lnTo>
                  <a:lnTo>
                    <a:pt x="1885061" y="72390"/>
                  </a:lnTo>
                  <a:lnTo>
                    <a:pt x="1885061" y="52768"/>
                  </a:lnTo>
                  <a:lnTo>
                    <a:pt x="1868678" y="20320"/>
                  </a:lnTo>
                  <a:lnTo>
                    <a:pt x="1823974" y="0"/>
                  </a:lnTo>
                  <a:lnTo>
                    <a:pt x="78613" y="0"/>
                  </a:lnTo>
                  <a:lnTo>
                    <a:pt x="32258" y="15113"/>
                  </a:lnTo>
                  <a:lnTo>
                    <a:pt x="3810" y="55499"/>
                  </a:lnTo>
                  <a:lnTo>
                    <a:pt x="0" y="79375"/>
                  </a:lnTo>
                  <a:lnTo>
                    <a:pt x="0" y="377571"/>
                  </a:lnTo>
                  <a:lnTo>
                    <a:pt x="9906" y="415036"/>
                  </a:lnTo>
                  <a:lnTo>
                    <a:pt x="42037" y="447675"/>
                  </a:lnTo>
                  <a:lnTo>
                    <a:pt x="78613" y="456946"/>
                  </a:lnTo>
                  <a:lnTo>
                    <a:pt x="1823974" y="456946"/>
                  </a:lnTo>
                  <a:lnTo>
                    <a:pt x="1874647" y="430276"/>
                  </a:lnTo>
                  <a:lnTo>
                    <a:pt x="1894205" y="385318"/>
                  </a:lnTo>
                  <a:lnTo>
                    <a:pt x="1894967" y="377571"/>
                  </a:lnTo>
                  <a:lnTo>
                    <a:pt x="1894967" y="7861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 txBox="1"/>
          <p:nvPr/>
        </p:nvSpPr>
        <p:spPr>
          <a:xfrm>
            <a:off x="6249289" y="2169731"/>
            <a:ext cx="1668145" cy="3346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Speed</a:t>
            </a:r>
            <a:r>
              <a:rPr dirty="0" sz="2000" spc="-7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of</a:t>
            </a:r>
            <a:r>
              <a:rPr dirty="0" sz="2000" spc="-6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0000FF"/>
                </a:solidFill>
                <a:latin typeface="Times New Roman"/>
                <a:cs typeface="Times New Roman"/>
              </a:rPr>
              <a:t>Traffic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10275" y="2581275"/>
            <a:ext cx="2143125" cy="2676525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914400" y="2247900"/>
            <a:ext cx="4876800" cy="3581400"/>
            <a:chOff x="914400" y="2247900"/>
            <a:chExt cx="4876800" cy="3581400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14400" y="2247900"/>
              <a:ext cx="3352800" cy="2181225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43100" y="3733800"/>
              <a:ext cx="3848100" cy="20955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Noise</a:t>
            </a:r>
            <a:r>
              <a:rPr dirty="0" spc="-195"/>
              <a:t> </a:t>
            </a:r>
            <a:r>
              <a:rPr dirty="0" spc="-10"/>
              <a:t>Basics</a:t>
            </a:r>
          </a:p>
        </p:txBody>
      </p:sp>
      <p:sp>
        <p:nvSpPr>
          <p:cNvPr id="11" name="object 11" descr=""/>
          <p:cNvSpPr txBox="1"/>
          <p:nvPr/>
        </p:nvSpPr>
        <p:spPr>
          <a:xfrm>
            <a:off x="536575" y="1616138"/>
            <a:ext cx="343281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lr>
                <a:srgbClr val="00AC7B"/>
              </a:buClr>
              <a:buSzPct val="102083"/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Main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Causes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Noise: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Noise</a:t>
            </a:r>
            <a:r>
              <a:rPr dirty="0" spc="-195"/>
              <a:t> </a:t>
            </a:r>
            <a:r>
              <a:rPr dirty="0" spc="-10"/>
              <a:t>Basics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1143000" y="1981200"/>
            <a:ext cx="4613275" cy="3867150"/>
            <a:chOff x="1143000" y="1981200"/>
            <a:chExt cx="4613275" cy="386715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3000" y="1981200"/>
              <a:ext cx="4381500" cy="3867150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3695700" y="4357623"/>
              <a:ext cx="2060575" cy="180975"/>
            </a:xfrm>
            <a:custGeom>
              <a:avLst/>
              <a:gdLst/>
              <a:ahLst/>
              <a:cxnLst/>
              <a:rect l="l" t="t" r="r" b="b"/>
              <a:pathLst>
                <a:path w="2060575" h="180975">
                  <a:moveTo>
                    <a:pt x="180975" y="0"/>
                  </a:moveTo>
                  <a:lnTo>
                    <a:pt x="0" y="90550"/>
                  </a:lnTo>
                  <a:lnTo>
                    <a:pt x="180975" y="180975"/>
                  </a:lnTo>
                  <a:lnTo>
                    <a:pt x="180975" y="120650"/>
                  </a:lnTo>
                  <a:lnTo>
                    <a:pt x="150875" y="120650"/>
                  </a:lnTo>
                  <a:lnTo>
                    <a:pt x="150875" y="60325"/>
                  </a:lnTo>
                  <a:lnTo>
                    <a:pt x="180975" y="60325"/>
                  </a:lnTo>
                  <a:lnTo>
                    <a:pt x="180975" y="0"/>
                  </a:lnTo>
                  <a:close/>
                </a:path>
                <a:path w="2060575" h="180975">
                  <a:moveTo>
                    <a:pt x="180975" y="60325"/>
                  </a:moveTo>
                  <a:lnTo>
                    <a:pt x="150875" y="60325"/>
                  </a:lnTo>
                  <a:lnTo>
                    <a:pt x="150875" y="120650"/>
                  </a:lnTo>
                  <a:lnTo>
                    <a:pt x="180975" y="120650"/>
                  </a:lnTo>
                  <a:lnTo>
                    <a:pt x="180975" y="60325"/>
                  </a:lnTo>
                  <a:close/>
                </a:path>
                <a:path w="2060575" h="180975">
                  <a:moveTo>
                    <a:pt x="2060321" y="60325"/>
                  </a:moveTo>
                  <a:lnTo>
                    <a:pt x="180975" y="60325"/>
                  </a:lnTo>
                  <a:lnTo>
                    <a:pt x="180975" y="120650"/>
                  </a:lnTo>
                  <a:lnTo>
                    <a:pt x="2060321" y="120650"/>
                  </a:lnTo>
                  <a:lnTo>
                    <a:pt x="2060321" y="60325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5866129" y="4179887"/>
            <a:ext cx="2748280" cy="6534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 marR="5080">
              <a:lnSpc>
                <a:spcPts val="2330"/>
              </a:lnSpc>
              <a:spcBef>
                <a:spcPts val="409"/>
              </a:spcBef>
            </a:pPr>
            <a:r>
              <a:rPr dirty="0" sz="2150">
                <a:latin typeface="Arial"/>
                <a:cs typeface="Arial"/>
              </a:rPr>
              <a:t>66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dBA</a:t>
            </a:r>
            <a:r>
              <a:rPr dirty="0" sz="2150" spc="-1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– Criteria</a:t>
            </a:r>
            <a:r>
              <a:rPr dirty="0" sz="2150" spc="35">
                <a:latin typeface="Arial"/>
                <a:cs typeface="Arial"/>
              </a:rPr>
              <a:t> </a:t>
            </a:r>
            <a:r>
              <a:rPr dirty="0" sz="2150" spc="-25">
                <a:latin typeface="Arial"/>
                <a:cs typeface="Arial"/>
              </a:rPr>
              <a:t>for </a:t>
            </a:r>
            <a:r>
              <a:rPr dirty="0" sz="2150">
                <a:latin typeface="Arial"/>
                <a:cs typeface="Arial"/>
              </a:rPr>
              <a:t>Sound</a:t>
            </a:r>
            <a:r>
              <a:rPr dirty="0" sz="2150" spc="1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Wall</a:t>
            </a:r>
            <a:r>
              <a:rPr dirty="0" sz="2150" spc="-10">
                <a:latin typeface="Arial"/>
                <a:cs typeface="Arial"/>
              </a:rPr>
              <a:t> Feasibility</a:t>
            </a:r>
            <a:endParaRPr sz="215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71487" y="1515363"/>
            <a:ext cx="6888480" cy="3924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2400" spc="-25">
                <a:latin typeface="Times New Roman"/>
                <a:cs typeface="Times New Roman"/>
              </a:rPr>
              <a:t>Noise</a:t>
            </a:r>
            <a:r>
              <a:rPr dirty="0" sz="2400" spc="-114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is</a:t>
            </a:r>
            <a:r>
              <a:rPr dirty="0" sz="2400" spc="-130">
                <a:latin typeface="Times New Roman"/>
                <a:cs typeface="Times New Roman"/>
              </a:rPr>
              <a:t> </a:t>
            </a:r>
            <a:r>
              <a:rPr dirty="0" sz="2400" spc="-25">
                <a:latin typeface="Times New Roman"/>
                <a:cs typeface="Times New Roman"/>
              </a:rPr>
              <a:t>measured</a:t>
            </a:r>
            <a:r>
              <a:rPr dirty="0" sz="2400" spc="-9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on</a:t>
            </a:r>
            <a:r>
              <a:rPr dirty="0" sz="2400" spc="-9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</a:t>
            </a:r>
            <a:r>
              <a:rPr dirty="0" sz="2400" spc="-10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scale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known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as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Decibel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(dBA)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Noise</a:t>
            </a:r>
            <a:r>
              <a:rPr dirty="0" spc="-195"/>
              <a:t> </a:t>
            </a:r>
            <a:r>
              <a:rPr dirty="0" spc="-10"/>
              <a:t>Basics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703694" y="1647951"/>
          <a:ext cx="7800975" cy="39611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55720"/>
                <a:gridCol w="3855720"/>
              </a:tblGrid>
              <a:tr h="9912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2400" spc="-1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2400" spc="-8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00" spc="-2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24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Sound</a:t>
                      </a:r>
                      <a:r>
                        <a:rPr dirty="0" sz="2400" spc="-6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00" spc="-2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Level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B="0" marT="679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1590">
                        <a:lnSpc>
                          <a:spcPct val="100000"/>
                        </a:lnSpc>
                        <a:spcBef>
                          <a:spcPts val="2260"/>
                        </a:spcBef>
                      </a:pPr>
                      <a:r>
                        <a:rPr dirty="0" sz="2400" spc="-1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Perception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B="0" marT="2870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7375E"/>
                    </a:solidFill>
                  </a:tcPr>
                </a:tc>
              </a:tr>
              <a:tr h="991235">
                <a:tc>
                  <a:txBody>
                    <a:bodyPr/>
                    <a:lstStyle/>
                    <a:p>
                      <a:pPr algn="ctr" marL="15875">
                        <a:lnSpc>
                          <a:spcPct val="100000"/>
                        </a:lnSpc>
                        <a:spcBef>
                          <a:spcPts val="2275"/>
                        </a:spcBef>
                      </a:pPr>
                      <a:r>
                        <a:rPr dirty="0" sz="2400" b="1">
                          <a:latin typeface="Calibri"/>
                          <a:cs typeface="Calibri"/>
                        </a:rPr>
                        <a:t>3</a:t>
                      </a:r>
                      <a:r>
                        <a:rPr dirty="0" sz="24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00" spc="-25" b="1">
                          <a:latin typeface="Calibri"/>
                          <a:cs typeface="Calibri"/>
                        </a:rPr>
                        <a:t>dBA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B="0" marT="2889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7305">
                        <a:lnSpc>
                          <a:spcPct val="100000"/>
                        </a:lnSpc>
                        <a:spcBef>
                          <a:spcPts val="2275"/>
                        </a:spcBef>
                      </a:pPr>
                      <a:r>
                        <a:rPr dirty="0" sz="2400" spc="-10" b="1">
                          <a:latin typeface="Calibri"/>
                          <a:cs typeface="Calibri"/>
                        </a:rPr>
                        <a:t>Barely</a:t>
                      </a:r>
                      <a:r>
                        <a:rPr dirty="0" sz="2400" spc="-10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00" spc="-10" b="1">
                          <a:latin typeface="Calibri"/>
                          <a:cs typeface="Calibri"/>
                        </a:rPr>
                        <a:t>Perceptible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B="0" marT="2889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87425">
                <a:tc>
                  <a:txBody>
                    <a:bodyPr/>
                    <a:lstStyle/>
                    <a:p>
                      <a:pPr algn="ctr" marL="15875">
                        <a:lnSpc>
                          <a:spcPct val="100000"/>
                        </a:lnSpc>
                        <a:spcBef>
                          <a:spcPts val="2270"/>
                        </a:spcBef>
                      </a:pPr>
                      <a:r>
                        <a:rPr dirty="0" sz="2400" b="1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24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00" spc="-25" b="1">
                          <a:latin typeface="Calibri"/>
                          <a:cs typeface="Calibri"/>
                        </a:rPr>
                        <a:t>dBA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B="0" marT="2882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2225">
                        <a:lnSpc>
                          <a:spcPct val="100000"/>
                        </a:lnSpc>
                        <a:spcBef>
                          <a:spcPts val="2270"/>
                        </a:spcBef>
                      </a:pPr>
                      <a:r>
                        <a:rPr dirty="0" sz="2400" spc="-10" b="1">
                          <a:latin typeface="Calibri"/>
                          <a:cs typeface="Calibri"/>
                        </a:rPr>
                        <a:t>Clearly</a:t>
                      </a:r>
                      <a:r>
                        <a:rPr dirty="0" sz="2400" spc="-9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00" spc="-10" b="1">
                          <a:latin typeface="Calibri"/>
                          <a:cs typeface="Calibri"/>
                        </a:rPr>
                        <a:t>Perceptible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B="0" marT="2882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91235">
                <a:tc>
                  <a:txBody>
                    <a:bodyPr/>
                    <a:lstStyle/>
                    <a:p>
                      <a:pPr algn="ctr" marL="16510">
                        <a:lnSpc>
                          <a:spcPct val="100000"/>
                        </a:lnSpc>
                        <a:spcBef>
                          <a:spcPts val="2295"/>
                        </a:spcBef>
                      </a:pPr>
                      <a:r>
                        <a:rPr dirty="0" sz="2400" b="1">
                          <a:latin typeface="Calibri"/>
                          <a:cs typeface="Calibri"/>
                        </a:rPr>
                        <a:t>10</a:t>
                      </a:r>
                      <a:r>
                        <a:rPr dirty="0" sz="24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00" spc="-25" b="1">
                          <a:latin typeface="Calibri"/>
                          <a:cs typeface="Calibri"/>
                        </a:rPr>
                        <a:t>dBA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B="0" marT="2914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4130">
                        <a:lnSpc>
                          <a:spcPct val="100000"/>
                        </a:lnSpc>
                        <a:spcBef>
                          <a:spcPts val="2295"/>
                        </a:spcBef>
                      </a:pPr>
                      <a:r>
                        <a:rPr dirty="0" sz="2400" b="1">
                          <a:latin typeface="Calibri"/>
                          <a:cs typeface="Calibri"/>
                        </a:rPr>
                        <a:t>Twice</a:t>
                      </a:r>
                      <a:r>
                        <a:rPr dirty="0" sz="24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00" b="1"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2400" spc="-7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00" spc="-20" b="1">
                          <a:latin typeface="Calibri"/>
                          <a:cs typeface="Calibri"/>
                        </a:rPr>
                        <a:t>Loud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B="0" marT="2914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05117" y="5093652"/>
            <a:ext cx="4930775" cy="786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lr>
                <a:srgbClr val="1F3A73"/>
              </a:buClr>
              <a:buSzPct val="120833"/>
              <a:buFont typeface="Arial"/>
              <a:buChar char="•"/>
              <a:tabLst>
                <a:tab pos="354965" algn="l"/>
              </a:tabLst>
            </a:pPr>
            <a:r>
              <a:rPr dirty="0" sz="2400">
                <a:latin typeface="Calibri"/>
                <a:cs typeface="Calibri"/>
              </a:rPr>
              <a:t>Typical</a:t>
            </a:r>
            <a:r>
              <a:rPr dirty="0" sz="2400" spc="-7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sound</a:t>
            </a:r>
            <a:r>
              <a:rPr dirty="0" sz="2400" spc="-8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wall</a:t>
            </a:r>
            <a:r>
              <a:rPr dirty="0" sz="2400" spc="-114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has</a:t>
            </a:r>
            <a:r>
              <a:rPr dirty="0" sz="2400" spc="-6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</a:t>
            </a:r>
            <a:r>
              <a:rPr dirty="0" sz="2400" spc="-8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panel</a:t>
            </a:r>
            <a:r>
              <a:rPr dirty="0" sz="2400" spc="-7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design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25"/>
              </a:spcBef>
              <a:buClr>
                <a:srgbClr val="1F3A73"/>
              </a:buClr>
              <a:buSzPct val="120833"/>
              <a:buFont typeface="Arial"/>
              <a:buChar char="•"/>
              <a:tabLst>
                <a:tab pos="354965" algn="l"/>
              </a:tabLst>
            </a:pPr>
            <a:r>
              <a:rPr dirty="0" sz="2400">
                <a:latin typeface="Calibri"/>
                <a:cs typeface="Calibri"/>
              </a:rPr>
              <a:t>Pattern:</a:t>
            </a:r>
            <a:r>
              <a:rPr dirty="0" sz="2400" spc="-12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Ashlar</a:t>
            </a:r>
            <a:r>
              <a:rPr dirty="0" sz="2400" spc="-95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Stone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181100" y="1600263"/>
            <a:ext cx="6600825" cy="3362325"/>
            <a:chOff x="1181100" y="1600263"/>
            <a:chExt cx="6600825" cy="336232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1100" y="1609724"/>
              <a:ext cx="6581775" cy="3343275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1185862" y="1605025"/>
              <a:ext cx="6591300" cy="3352800"/>
            </a:xfrm>
            <a:custGeom>
              <a:avLst/>
              <a:gdLst/>
              <a:ahLst/>
              <a:cxnLst/>
              <a:rect l="l" t="t" r="r" b="b"/>
              <a:pathLst>
                <a:path w="6591300" h="3352800">
                  <a:moveTo>
                    <a:pt x="0" y="3352419"/>
                  </a:moveTo>
                  <a:lnTo>
                    <a:pt x="6590792" y="3352419"/>
                  </a:lnTo>
                  <a:lnTo>
                    <a:pt x="6590792" y="0"/>
                  </a:lnTo>
                  <a:lnTo>
                    <a:pt x="0" y="0"/>
                  </a:lnTo>
                  <a:lnTo>
                    <a:pt x="0" y="335241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Sound</a:t>
            </a:r>
            <a:r>
              <a:rPr dirty="0" spc="-110"/>
              <a:t> </a:t>
            </a:r>
            <a:r>
              <a:rPr dirty="0"/>
              <a:t>Wall</a:t>
            </a:r>
            <a:r>
              <a:rPr dirty="0" spc="-15"/>
              <a:t> </a:t>
            </a:r>
            <a:r>
              <a:rPr dirty="0" spc="-10"/>
              <a:t>Basics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2024-07-30T16:55:45Z</dcterms:created>
  <dcterms:modified xsi:type="dcterms:W3CDTF">2024-07-30T16:55:45Z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2024-07-30T00:00:00Z</vt:filetime>
  </property>
  <property fmtid="{D5CDD505-2E9C-101B-9397-08002B2CF9AE}" pid="3" name="LastSaved">
    <vt:filetime>2024-07-30T00:00:00Z</vt:filetime>
  </property>
  <property fmtid="{D5CDD505-2E9C-101B-9397-08002B2CF9AE}" pid="4" name="MSIP_Label_549befdd-5926-4a61-a616-8d95f8e51614_ActionId">
    <vt:lpwstr>1c5b11ef-2083-4609-8c02-2fb8628d61bd</vt:lpwstr>
  </property>
  <property fmtid="{D5CDD505-2E9C-101B-9397-08002B2CF9AE}" pid="5" name="MSIP_Label_549befdd-5926-4a61-a616-8d95f8e51614_ContentBits">
    <vt:lpwstr>0</vt:lpwstr>
  </property>
  <property fmtid="{D5CDD505-2E9C-101B-9397-08002B2CF9AE}" pid="6" name="MSIP_Label_549befdd-5926-4a61-a616-8d95f8e51614_Enabled">
    <vt:lpwstr>true</vt:lpwstr>
  </property>
  <property fmtid="{D5CDD505-2E9C-101B-9397-08002B2CF9AE}" pid="7" name="MSIP_Label_549befdd-5926-4a61-a616-8d95f8e51614_Method">
    <vt:lpwstr>Standard</vt:lpwstr>
  </property>
  <property fmtid="{D5CDD505-2E9C-101B-9397-08002B2CF9AE}" pid="8" name="MSIP_Label_549befdd-5926-4a61-a616-8d95f8e51614_Name">
    <vt:lpwstr>defa4170-0d19-0005-0004-bc88714345d2</vt:lpwstr>
  </property>
  <property fmtid="{D5CDD505-2E9C-101B-9397-08002B2CF9AE}" pid="9" name="MSIP_Label_549befdd-5926-4a61-a616-8d95f8e51614_SetDate">
    <vt:lpwstr>2024-07-25T01:33:24Z</vt:lpwstr>
  </property>
  <property fmtid="{D5CDD505-2E9C-101B-9397-08002B2CF9AE}" pid="10" name="MSIP_Label_549befdd-5926-4a61-a616-8d95f8e51614_SiteId">
    <vt:lpwstr>fc55050c-ee8f-4852-add4-41f8faef3823</vt:lpwstr>
  </property>
</Properties>
</file>