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058400" cy="1147445"/>
          </a:xfrm>
          <a:custGeom>
            <a:avLst/>
            <a:gdLst/>
            <a:ahLst/>
            <a:cxnLst/>
            <a:rect l="l" t="t" r="r" b="b"/>
            <a:pathLst>
              <a:path w="10058400" h="1147445">
                <a:moveTo>
                  <a:pt x="10058399" y="1146820"/>
                </a:moveTo>
                <a:lnTo>
                  <a:pt x="0" y="1146820"/>
                </a:lnTo>
                <a:lnTo>
                  <a:pt x="0" y="0"/>
                </a:lnTo>
                <a:lnTo>
                  <a:pt x="10058399" y="0"/>
                </a:lnTo>
                <a:lnTo>
                  <a:pt x="10058399" y="1146820"/>
                </a:lnTo>
                <a:close/>
              </a:path>
            </a:pathLst>
          </a:custGeom>
          <a:solidFill>
            <a:srgbClr val="D6DF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7955" y="287443"/>
            <a:ext cx="3705860" cy="555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56028" y="3886200"/>
          <a:ext cx="9822815" cy="494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8810"/>
                <a:gridCol w="1945639"/>
                <a:gridCol w="1894839"/>
                <a:gridCol w="1931669"/>
                <a:gridCol w="2028190"/>
              </a:tblGrid>
              <a:tr h="494665">
                <a:tc>
                  <a:txBody>
                    <a:bodyPr/>
                    <a:lstStyle/>
                    <a:p>
                      <a:pPr marL="60833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300" spc="-2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2022</a:t>
                      </a:r>
                      <a:endParaRPr sz="2300">
                        <a:latin typeface="Arial Black"/>
                        <a:cs typeface="Arial Black"/>
                      </a:endParaRPr>
                    </a:p>
                  </a:txBody>
                  <a:tcPr marL="0" marR="0" marB="0" marT="6985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0AC46"/>
                    </a:solidFill>
                  </a:tcPr>
                </a:tc>
                <a:tc>
                  <a:txBody>
                    <a:bodyPr/>
                    <a:lstStyle/>
                    <a:p>
                      <a:pPr marL="62166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300" spc="-2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2023</a:t>
                      </a:r>
                      <a:endParaRPr sz="2300">
                        <a:latin typeface="Arial Black"/>
                        <a:cs typeface="Arial Black"/>
                      </a:endParaRPr>
                    </a:p>
                  </a:txBody>
                  <a:tcPr marL="0" marR="0" marB="0" marT="6985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0AC46"/>
                    </a:solidFill>
                  </a:tcPr>
                </a:tc>
                <a:tc>
                  <a:txBody>
                    <a:bodyPr/>
                    <a:lstStyle/>
                    <a:p>
                      <a:pPr marL="59182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300" spc="-2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2024</a:t>
                      </a:r>
                      <a:endParaRPr sz="2300">
                        <a:latin typeface="Arial Black"/>
                        <a:cs typeface="Arial Black"/>
                      </a:endParaRPr>
                    </a:p>
                  </a:txBody>
                  <a:tcPr marL="0" marR="0" marB="0" marT="6985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0AC46"/>
                    </a:solidFill>
                  </a:tcPr>
                </a:tc>
                <a:tc>
                  <a:txBody>
                    <a:bodyPr/>
                    <a:lstStyle/>
                    <a:p>
                      <a:pPr marL="61277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300" spc="-2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2025</a:t>
                      </a:r>
                      <a:endParaRPr sz="2300">
                        <a:latin typeface="Arial Black"/>
                        <a:cs typeface="Arial Black"/>
                      </a:endParaRPr>
                    </a:p>
                  </a:txBody>
                  <a:tcPr marL="0" marR="0" marB="0" marT="6985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0AC46"/>
                    </a:solidFill>
                  </a:tcPr>
                </a:tc>
                <a:tc>
                  <a:txBody>
                    <a:bodyPr/>
                    <a:lstStyle/>
                    <a:p>
                      <a:pPr marL="6540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2300" spc="-2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2026</a:t>
                      </a:r>
                      <a:endParaRPr sz="2300">
                        <a:latin typeface="Arial Black"/>
                        <a:cs typeface="Arial Black"/>
                      </a:endParaRPr>
                    </a:p>
                  </a:txBody>
                  <a:tcPr marL="0" marR="0" marB="0" marT="6985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70AC46"/>
                    </a:solidFill>
                  </a:tcPr>
                </a:tc>
              </a:tr>
            </a:tbl>
          </a:graphicData>
        </a:graphic>
      </p:graphicFrame>
      <p:grpSp>
        <p:nvGrpSpPr>
          <p:cNvPr id="3" name="object 3" descr=""/>
          <p:cNvGrpSpPr/>
          <p:nvPr/>
        </p:nvGrpSpPr>
        <p:grpSpPr>
          <a:xfrm>
            <a:off x="175384" y="4419578"/>
            <a:ext cx="152400" cy="445770"/>
            <a:chOff x="175384" y="4419578"/>
            <a:chExt cx="152400" cy="445770"/>
          </a:xfrm>
        </p:grpSpPr>
        <p:sp>
          <p:nvSpPr>
            <p:cNvPr id="4" name="object 4" descr=""/>
            <p:cNvSpPr/>
            <p:nvPr/>
          </p:nvSpPr>
          <p:spPr>
            <a:xfrm>
              <a:off x="251584" y="4438628"/>
              <a:ext cx="0" cy="426720"/>
            </a:xfrm>
            <a:custGeom>
              <a:avLst/>
              <a:gdLst/>
              <a:ahLst/>
              <a:cxnLst/>
              <a:rect l="l" t="t" r="r" b="b"/>
              <a:pathLst>
                <a:path w="0" h="426720">
                  <a:moveTo>
                    <a:pt x="0" y="426583"/>
                  </a:moveTo>
                  <a:lnTo>
                    <a:pt x="0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94434" y="4438628"/>
              <a:ext cx="114300" cy="76200"/>
            </a:xfrm>
            <a:custGeom>
              <a:avLst/>
              <a:gdLst/>
              <a:ahLst/>
              <a:cxnLst/>
              <a:rect l="l" t="t" r="r" b="b"/>
              <a:pathLst>
                <a:path w="114300" h="76200">
                  <a:moveTo>
                    <a:pt x="0" y="76199"/>
                  </a:moveTo>
                  <a:lnTo>
                    <a:pt x="57149" y="0"/>
                  </a:lnTo>
                  <a:lnTo>
                    <a:pt x="114299" y="76199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2966464" y="2875172"/>
            <a:ext cx="152400" cy="1011555"/>
            <a:chOff x="2966464" y="2875172"/>
            <a:chExt cx="152400" cy="1011555"/>
          </a:xfrm>
        </p:grpSpPr>
        <p:sp>
          <p:nvSpPr>
            <p:cNvPr id="7" name="object 7" descr=""/>
            <p:cNvSpPr/>
            <p:nvPr/>
          </p:nvSpPr>
          <p:spPr>
            <a:xfrm>
              <a:off x="3042664" y="2875172"/>
              <a:ext cx="0" cy="992505"/>
            </a:xfrm>
            <a:custGeom>
              <a:avLst/>
              <a:gdLst/>
              <a:ahLst/>
              <a:cxnLst/>
              <a:rect l="l" t="t" r="r" b="b"/>
              <a:pathLst>
                <a:path w="0" h="992504">
                  <a:moveTo>
                    <a:pt x="0" y="0"/>
                  </a:moveTo>
                  <a:lnTo>
                    <a:pt x="0" y="992015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985514" y="3790987"/>
              <a:ext cx="114300" cy="76200"/>
            </a:xfrm>
            <a:custGeom>
              <a:avLst/>
              <a:gdLst/>
              <a:ahLst/>
              <a:cxnLst/>
              <a:rect l="l" t="t" r="r" b="b"/>
              <a:pathLst>
                <a:path w="114300" h="76200">
                  <a:moveTo>
                    <a:pt x="114299" y="0"/>
                  </a:moveTo>
                  <a:lnTo>
                    <a:pt x="57149" y="76199"/>
                  </a:lnTo>
                  <a:lnTo>
                    <a:pt x="0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4190014" y="2073506"/>
            <a:ext cx="152400" cy="1812925"/>
            <a:chOff x="4190014" y="2073506"/>
            <a:chExt cx="152400" cy="1812925"/>
          </a:xfrm>
        </p:grpSpPr>
        <p:sp>
          <p:nvSpPr>
            <p:cNvPr id="10" name="object 10" descr=""/>
            <p:cNvSpPr/>
            <p:nvPr/>
          </p:nvSpPr>
          <p:spPr>
            <a:xfrm>
              <a:off x="4266214" y="2073506"/>
              <a:ext cx="0" cy="1793875"/>
            </a:xfrm>
            <a:custGeom>
              <a:avLst/>
              <a:gdLst/>
              <a:ahLst/>
              <a:cxnLst/>
              <a:rect l="l" t="t" r="r" b="b"/>
              <a:pathLst>
                <a:path w="0" h="1793875">
                  <a:moveTo>
                    <a:pt x="0" y="0"/>
                  </a:moveTo>
                  <a:lnTo>
                    <a:pt x="0" y="1793686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209064" y="3790992"/>
              <a:ext cx="114300" cy="76200"/>
            </a:xfrm>
            <a:custGeom>
              <a:avLst/>
              <a:gdLst/>
              <a:ahLst/>
              <a:cxnLst/>
              <a:rect l="l" t="t" r="r" b="b"/>
              <a:pathLst>
                <a:path w="114300" h="76200">
                  <a:moveTo>
                    <a:pt x="114299" y="0"/>
                  </a:moveTo>
                  <a:lnTo>
                    <a:pt x="57149" y="76199"/>
                  </a:lnTo>
                  <a:lnTo>
                    <a:pt x="0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4024555" y="4419562"/>
            <a:ext cx="152400" cy="905510"/>
            <a:chOff x="4024555" y="4419562"/>
            <a:chExt cx="152400" cy="905510"/>
          </a:xfrm>
        </p:grpSpPr>
        <p:sp>
          <p:nvSpPr>
            <p:cNvPr id="13" name="object 13" descr=""/>
            <p:cNvSpPr/>
            <p:nvPr/>
          </p:nvSpPr>
          <p:spPr>
            <a:xfrm>
              <a:off x="4100755" y="4438612"/>
              <a:ext cx="0" cy="886460"/>
            </a:xfrm>
            <a:custGeom>
              <a:avLst/>
              <a:gdLst/>
              <a:ahLst/>
              <a:cxnLst/>
              <a:rect l="l" t="t" r="r" b="b"/>
              <a:pathLst>
                <a:path w="0" h="886460">
                  <a:moveTo>
                    <a:pt x="0" y="0"/>
                  </a:moveTo>
                  <a:lnTo>
                    <a:pt x="0" y="885862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043605" y="4438612"/>
              <a:ext cx="114300" cy="76200"/>
            </a:xfrm>
            <a:custGeom>
              <a:avLst/>
              <a:gdLst/>
              <a:ahLst/>
              <a:cxnLst/>
              <a:rect l="l" t="t" r="r" b="b"/>
              <a:pathLst>
                <a:path w="114300" h="76200">
                  <a:moveTo>
                    <a:pt x="0" y="76199"/>
                  </a:moveTo>
                  <a:lnTo>
                    <a:pt x="57149" y="0"/>
                  </a:lnTo>
                  <a:lnTo>
                    <a:pt x="114299" y="76199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 descr=""/>
          <p:cNvGrpSpPr/>
          <p:nvPr/>
        </p:nvGrpSpPr>
        <p:grpSpPr>
          <a:xfrm>
            <a:off x="4712503" y="4419532"/>
            <a:ext cx="152400" cy="2435225"/>
            <a:chOff x="4712503" y="4419532"/>
            <a:chExt cx="152400" cy="2435225"/>
          </a:xfrm>
        </p:grpSpPr>
        <p:sp>
          <p:nvSpPr>
            <p:cNvPr id="16" name="object 16" descr=""/>
            <p:cNvSpPr/>
            <p:nvPr/>
          </p:nvSpPr>
          <p:spPr>
            <a:xfrm>
              <a:off x="4788703" y="4438582"/>
              <a:ext cx="0" cy="2416175"/>
            </a:xfrm>
            <a:custGeom>
              <a:avLst/>
              <a:gdLst/>
              <a:ahLst/>
              <a:cxnLst/>
              <a:rect l="l" t="t" r="r" b="b"/>
              <a:pathLst>
                <a:path w="0" h="2416175">
                  <a:moveTo>
                    <a:pt x="0" y="2415912"/>
                  </a:moveTo>
                  <a:lnTo>
                    <a:pt x="0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731553" y="4438582"/>
              <a:ext cx="114300" cy="76200"/>
            </a:xfrm>
            <a:custGeom>
              <a:avLst/>
              <a:gdLst/>
              <a:ahLst/>
              <a:cxnLst/>
              <a:rect l="l" t="t" r="r" b="b"/>
              <a:pathLst>
                <a:path w="114300" h="76200">
                  <a:moveTo>
                    <a:pt x="0" y="76199"/>
                  </a:moveTo>
                  <a:lnTo>
                    <a:pt x="57149" y="0"/>
                  </a:lnTo>
                  <a:lnTo>
                    <a:pt x="114299" y="76199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8" name="object 18" descr=""/>
          <p:cNvGrpSpPr/>
          <p:nvPr/>
        </p:nvGrpSpPr>
        <p:grpSpPr>
          <a:xfrm>
            <a:off x="8797669" y="4419562"/>
            <a:ext cx="152400" cy="1011555"/>
            <a:chOff x="8797669" y="4419562"/>
            <a:chExt cx="152400" cy="1011555"/>
          </a:xfrm>
        </p:grpSpPr>
        <p:sp>
          <p:nvSpPr>
            <p:cNvPr id="19" name="object 19" descr=""/>
            <p:cNvSpPr/>
            <p:nvPr/>
          </p:nvSpPr>
          <p:spPr>
            <a:xfrm>
              <a:off x="8873869" y="4438612"/>
              <a:ext cx="0" cy="992505"/>
            </a:xfrm>
            <a:custGeom>
              <a:avLst/>
              <a:gdLst/>
              <a:ahLst/>
              <a:cxnLst/>
              <a:rect l="l" t="t" r="r" b="b"/>
              <a:pathLst>
                <a:path w="0" h="992504">
                  <a:moveTo>
                    <a:pt x="0" y="992015"/>
                  </a:moveTo>
                  <a:lnTo>
                    <a:pt x="0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816719" y="4438612"/>
              <a:ext cx="114300" cy="76200"/>
            </a:xfrm>
            <a:custGeom>
              <a:avLst/>
              <a:gdLst/>
              <a:ahLst/>
              <a:cxnLst/>
              <a:rect l="l" t="t" r="r" b="b"/>
              <a:pathLst>
                <a:path w="114300" h="76200">
                  <a:moveTo>
                    <a:pt x="0" y="76199"/>
                  </a:moveTo>
                  <a:lnTo>
                    <a:pt x="57149" y="0"/>
                  </a:lnTo>
                  <a:lnTo>
                    <a:pt x="114299" y="76199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1" name="object 21" descr=""/>
          <p:cNvGrpSpPr/>
          <p:nvPr/>
        </p:nvGrpSpPr>
        <p:grpSpPr>
          <a:xfrm>
            <a:off x="4526199" y="2208904"/>
            <a:ext cx="1588770" cy="1677670"/>
            <a:chOff x="4526199" y="2208904"/>
            <a:chExt cx="1588770" cy="1677670"/>
          </a:xfrm>
        </p:grpSpPr>
        <p:sp>
          <p:nvSpPr>
            <p:cNvPr id="22" name="object 22" descr=""/>
            <p:cNvSpPr/>
            <p:nvPr/>
          </p:nvSpPr>
          <p:spPr>
            <a:xfrm>
              <a:off x="5319955" y="3357515"/>
              <a:ext cx="0" cy="509905"/>
            </a:xfrm>
            <a:custGeom>
              <a:avLst/>
              <a:gdLst/>
              <a:ahLst/>
              <a:cxnLst/>
              <a:rect l="l" t="t" r="r" b="b"/>
              <a:pathLst>
                <a:path w="0" h="509904">
                  <a:moveTo>
                    <a:pt x="0" y="0"/>
                  </a:moveTo>
                  <a:lnTo>
                    <a:pt x="0" y="509672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5262805" y="3790987"/>
              <a:ext cx="114300" cy="76200"/>
            </a:xfrm>
            <a:custGeom>
              <a:avLst/>
              <a:gdLst/>
              <a:ahLst/>
              <a:cxnLst/>
              <a:rect l="l" t="t" r="r" b="b"/>
              <a:pathLst>
                <a:path w="114300" h="76200">
                  <a:moveTo>
                    <a:pt x="114299" y="0"/>
                  </a:moveTo>
                  <a:lnTo>
                    <a:pt x="57149" y="76199"/>
                  </a:lnTo>
                  <a:lnTo>
                    <a:pt x="0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4526199" y="2208904"/>
              <a:ext cx="1588770" cy="1148715"/>
            </a:xfrm>
            <a:custGeom>
              <a:avLst/>
              <a:gdLst/>
              <a:ahLst/>
              <a:cxnLst/>
              <a:rect l="l" t="t" r="r" b="b"/>
              <a:pathLst>
                <a:path w="1588770" h="1148714">
                  <a:moveTo>
                    <a:pt x="1588313" y="1148610"/>
                  </a:moveTo>
                  <a:lnTo>
                    <a:pt x="0" y="1148610"/>
                  </a:lnTo>
                  <a:lnTo>
                    <a:pt x="0" y="0"/>
                  </a:lnTo>
                  <a:lnTo>
                    <a:pt x="1588313" y="0"/>
                  </a:lnTo>
                  <a:lnTo>
                    <a:pt x="1588313" y="1148610"/>
                  </a:lnTo>
                  <a:close/>
                </a:path>
              </a:pathLst>
            </a:custGeom>
            <a:solidFill>
              <a:srgbClr val="2E4875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 descr=""/>
          <p:cNvGrpSpPr/>
          <p:nvPr/>
        </p:nvGrpSpPr>
        <p:grpSpPr>
          <a:xfrm>
            <a:off x="6294763" y="2073103"/>
            <a:ext cx="894715" cy="1813560"/>
            <a:chOff x="6294763" y="2073103"/>
            <a:chExt cx="894715" cy="1813560"/>
          </a:xfrm>
        </p:grpSpPr>
        <p:sp>
          <p:nvSpPr>
            <p:cNvPr id="26" name="object 26" descr=""/>
            <p:cNvSpPr/>
            <p:nvPr/>
          </p:nvSpPr>
          <p:spPr>
            <a:xfrm>
              <a:off x="6702782" y="3082038"/>
              <a:ext cx="0" cy="785495"/>
            </a:xfrm>
            <a:custGeom>
              <a:avLst/>
              <a:gdLst/>
              <a:ahLst/>
              <a:cxnLst/>
              <a:rect l="l" t="t" r="r" b="b"/>
              <a:pathLst>
                <a:path w="0" h="785495">
                  <a:moveTo>
                    <a:pt x="0" y="0"/>
                  </a:moveTo>
                  <a:lnTo>
                    <a:pt x="0" y="785155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6645632" y="3790993"/>
              <a:ext cx="114300" cy="76200"/>
            </a:xfrm>
            <a:custGeom>
              <a:avLst/>
              <a:gdLst/>
              <a:ahLst/>
              <a:cxnLst/>
              <a:rect l="l" t="t" r="r" b="b"/>
              <a:pathLst>
                <a:path w="114300" h="76200">
                  <a:moveTo>
                    <a:pt x="114299" y="0"/>
                  </a:moveTo>
                  <a:lnTo>
                    <a:pt x="57149" y="76199"/>
                  </a:lnTo>
                  <a:lnTo>
                    <a:pt x="0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6430837" y="2092153"/>
              <a:ext cx="0" cy="1775460"/>
            </a:xfrm>
            <a:custGeom>
              <a:avLst/>
              <a:gdLst/>
              <a:ahLst/>
              <a:cxnLst/>
              <a:rect l="l" t="t" r="r" b="b"/>
              <a:pathLst>
                <a:path w="0" h="1775460">
                  <a:moveTo>
                    <a:pt x="0" y="1091460"/>
                  </a:moveTo>
                  <a:lnTo>
                    <a:pt x="0" y="1775039"/>
                  </a:lnTo>
                </a:path>
                <a:path w="0" h="1775460">
                  <a:moveTo>
                    <a:pt x="0" y="0"/>
                  </a:moveTo>
                  <a:lnTo>
                    <a:pt x="0" y="290653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6373687" y="3790992"/>
              <a:ext cx="114300" cy="76200"/>
            </a:xfrm>
            <a:custGeom>
              <a:avLst/>
              <a:gdLst/>
              <a:ahLst/>
              <a:cxnLst/>
              <a:rect l="l" t="t" r="r" b="b"/>
              <a:pathLst>
                <a:path w="114300" h="76200">
                  <a:moveTo>
                    <a:pt x="114299" y="0"/>
                  </a:moveTo>
                  <a:lnTo>
                    <a:pt x="57149" y="76199"/>
                  </a:lnTo>
                  <a:lnTo>
                    <a:pt x="0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6294763" y="2382806"/>
              <a:ext cx="894715" cy="801370"/>
            </a:xfrm>
            <a:custGeom>
              <a:avLst/>
              <a:gdLst/>
              <a:ahLst/>
              <a:cxnLst/>
              <a:rect l="l" t="t" r="r" b="b"/>
              <a:pathLst>
                <a:path w="894715" h="801369">
                  <a:moveTo>
                    <a:pt x="894651" y="800807"/>
                  </a:moveTo>
                  <a:lnTo>
                    <a:pt x="0" y="800807"/>
                  </a:lnTo>
                  <a:lnTo>
                    <a:pt x="0" y="0"/>
                  </a:lnTo>
                  <a:lnTo>
                    <a:pt x="894651" y="0"/>
                  </a:lnTo>
                  <a:lnTo>
                    <a:pt x="894651" y="800807"/>
                  </a:lnTo>
                  <a:close/>
                </a:path>
              </a:pathLst>
            </a:custGeom>
            <a:solidFill>
              <a:srgbClr val="4A75C7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1" name="object 31" descr=""/>
          <p:cNvGrpSpPr/>
          <p:nvPr/>
        </p:nvGrpSpPr>
        <p:grpSpPr>
          <a:xfrm>
            <a:off x="5492077" y="4419532"/>
            <a:ext cx="1401445" cy="3257550"/>
            <a:chOff x="5492077" y="4419532"/>
            <a:chExt cx="1401445" cy="3257550"/>
          </a:xfrm>
        </p:grpSpPr>
        <p:sp>
          <p:nvSpPr>
            <p:cNvPr id="32" name="object 32" descr=""/>
            <p:cNvSpPr/>
            <p:nvPr/>
          </p:nvSpPr>
          <p:spPr>
            <a:xfrm>
              <a:off x="6169828" y="4438582"/>
              <a:ext cx="0" cy="1879600"/>
            </a:xfrm>
            <a:custGeom>
              <a:avLst/>
              <a:gdLst/>
              <a:ahLst/>
              <a:cxnLst/>
              <a:rect l="l" t="t" r="r" b="b"/>
              <a:pathLst>
                <a:path w="0" h="1879600">
                  <a:moveTo>
                    <a:pt x="0" y="0"/>
                  </a:moveTo>
                  <a:lnTo>
                    <a:pt x="0" y="187946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6112678" y="4438582"/>
              <a:ext cx="114300" cy="76200"/>
            </a:xfrm>
            <a:custGeom>
              <a:avLst/>
              <a:gdLst/>
              <a:ahLst/>
              <a:cxnLst/>
              <a:rect l="l" t="t" r="r" b="b"/>
              <a:pathLst>
                <a:path w="114300" h="76200">
                  <a:moveTo>
                    <a:pt x="0" y="76199"/>
                  </a:moveTo>
                  <a:lnTo>
                    <a:pt x="57149" y="0"/>
                  </a:lnTo>
                  <a:lnTo>
                    <a:pt x="114299" y="76199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5492077" y="6318043"/>
              <a:ext cx="1401445" cy="1358900"/>
            </a:xfrm>
            <a:custGeom>
              <a:avLst/>
              <a:gdLst/>
              <a:ahLst/>
              <a:cxnLst/>
              <a:rect l="l" t="t" r="r" b="b"/>
              <a:pathLst>
                <a:path w="1401445" h="1358900">
                  <a:moveTo>
                    <a:pt x="1400996" y="1358541"/>
                  </a:moveTo>
                  <a:lnTo>
                    <a:pt x="0" y="1358541"/>
                  </a:lnTo>
                  <a:lnTo>
                    <a:pt x="0" y="0"/>
                  </a:lnTo>
                  <a:lnTo>
                    <a:pt x="1400996" y="0"/>
                  </a:lnTo>
                  <a:lnTo>
                    <a:pt x="1400996" y="1358541"/>
                  </a:lnTo>
                  <a:close/>
                </a:path>
              </a:pathLst>
            </a:custGeom>
            <a:solidFill>
              <a:srgbClr val="4A75C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67164" y="4865233"/>
            <a:ext cx="847090" cy="742315"/>
          </a:xfrm>
          <a:prstGeom prst="rect">
            <a:avLst/>
          </a:prstGeom>
          <a:solidFill>
            <a:srgbClr val="2E4875"/>
          </a:solidFill>
        </p:spPr>
        <p:txBody>
          <a:bodyPr wrap="square" lIns="0" tIns="40005" rIns="0" bIns="0" rtlCol="0" vert="horz">
            <a:spAutoFit/>
          </a:bodyPr>
          <a:lstStyle/>
          <a:p>
            <a:pPr algn="ctr" marL="100330" marR="91440">
              <a:lnSpc>
                <a:spcPct val="114599"/>
              </a:lnSpc>
              <a:spcBef>
                <a:spcPts val="315"/>
              </a:spcBef>
            </a:pPr>
            <a:r>
              <a:rPr dirty="0" sz="1200" spc="-85">
                <a:solidFill>
                  <a:srgbClr val="FFFFFF"/>
                </a:solidFill>
                <a:latin typeface="Arial Black"/>
                <a:cs typeface="Arial Black"/>
              </a:rPr>
              <a:t>January: </a:t>
            </a: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Began </a:t>
            </a:r>
            <a:r>
              <a:rPr dirty="0" sz="1200" spc="-70">
                <a:solidFill>
                  <a:srgbClr val="FFFFFF"/>
                </a:solidFill>
                <a:latin typeface="Arial Black"/>
                <a:cs typeface="Arial Black"/>
              </a:rPr>
              <a:t>Analysis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2350933" y="2304160"/>
            <a:ext cx="1382395" cy="1148715"/>
          </a:xfrm>
          <a:prstGeom prst="rect">
            <a:avLst/>
          </a:prstGeom>
          <a:solidFill>
            <a:srgbClr val="2E4875"/>
          </a:solidFill>
        </p:spPr>
        <p:txBody>
          <a:bodyPr wrap="square" lIns="0" tIns="57150" rIns="0" bIns="0" rtlCol="0" vert="horz">
            <a:spAutoFit/>
          </a:bodyPr>
          <a:lstStyle/>
          <a:p>
            <a:pPr algn="ctr" marR="26670">
              <a:lnSpc>
                <a:spcPct val="100000"/>
              </a:lnSpc>
              <a:spcBef>
                <a:spcPts val="450"/>
              </a:spcBef>
            </a:pP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July:</a:t>
            </a:r>
            <a:endParaRPr sz="1200">
              <a:latin typeface="Arial Black"/>
              <a:cs typeface="Arial Black"/>
            </a:endParaRPr>
          </a:p>
          <a:p>
            <a:pPr algn="ctr" marL="64135" marR="55244">
              <a:lnSpc>
                <a:spcPct val="114599"/>
              </a:lnSpc>
            </a:pP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Began </a:t>
            </a:r>
            <a:r>
              <a:rPr dirty="0" sz="1200" spc="-70">
                <a:solidFill>
                  <a:srgbClr val="FFFFFF"/>
                </a:solidFill>
                <a:latin typeface="Arial Black"/>
                <a:cs typeface="Arial Black"/>
              </a:rPr>
              <a:t>competition</a:t>
            </a:r>
            <a:r>
              <a:rPr dirty="0" sz="1200" spc="-6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25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dirty="0" sz="1200" spc="-105">
                <a:solidFill>
                  <a:srgbClr val="FFFFFF"/>
                </a:solidFill>
                <a:latin typeface="Arial Black"/>
                <a:cs typeface="Arial Black"/>
              </a:rPr>
              <a:t>select</a:t>
            </a:r>
            <a:r>
              <a:rPr dirty="0" sz="1200" spc="-8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85">
                <a:solidFill>
                  <a:srgbClr val="FFFFFF"/>
                </a:solidFill>
                <a:latin typeface="Arial Black"/>
                <a:cs typeface="Arial Black"/>
              </a:rPr>
              <a:t>best</a:t>
            </a:r>
            <a:r>
              <a:rPr dirty="0" sz="1200" spc="-8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70">
                <a:solidFill>
                  <a:srgbClr val="FFFFFF"/>
                </a:solidFill>
                <a:latin typeface="Arial Black"/>
                <a:cs typeface="Arial Black"/>
              </a:rPr>
              <a:t>value </a:t>
            </a: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proposal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3620405" y="1272699"/>
            <a:ext cx="1292225" cy="801370"/>
          </a:xfrm>
          <a:prstGeom prst="rect">
            <a:avLst/>
          </a:prstGeom>
          <a:solidFill>
            <a:srgbClr val="2E4875"/>
          </a:solidFill>
        </p:spPr>
        <p:txBody>
          <a:bodyPr wrap="square" lIns="0" tIns="173355" rIns="0" bIns="0" rtlCol="0" vert="horz">
            <a:spAutoFit/>
          </a:bodyPr>
          <a:lstStyle/>
          <a:p>
            <a:pPr marL="151130" marR="144145" indent="135890">
              <a:lnSpc>
                <a:spcPct val="114599"/>
              </a:lnSpc>
              <a:spcBef>
                <a:spcPts val="1365"/>
              </a:spcBef>
            </a:pP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February: </a:t>
            </a:r>
            <a:r>
              <a:rPr dirty="0" sz="1200" spc="-105">
                <a:solidFill>
                  <a:srgbClr val="FFFFFF"/>
                </a:solidFill>
                <a:latin typeface="Arial Black"/>
                <a:cs typeface="Arial Black"/>
              </a:rPr>
              <a:t>Began</a:t>
            </a:r>
            <a:r>
              <a:rPr dirty="0" sz="1200" spc="-9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90">
                <a:solidFill>
                  <a:srgbClr val="FFFFFF"/>
                </a:solidFill>
                <a:latin typeface="Arial Black"/>
                <a:cs typeface="Arial Black"/>
              </a:rPr>
              <a:t>design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4872323" y="2253354"/>
            <a:ext cx="895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70">
                <a:solidFill>
                  <a:srgbClr val="FFFFFF"/>
                </a:solidFill>
                <a:latin typeface="Arial Black"/>
                <a:cs typeface="Arial Black"/>
              </a:rPr>
              <a:t>September: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4577941" y="2436234"/>
            <a:ext cx="1484630" cy="863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14599"/>
              </a:lnSpc>
              <a:spcBef>
                <a:spcPts val="100"/>
              </a:spcBef>
            </a:pPr>
            <a:r>
              <a:rPr dirty="0" sz="1200" spc="-105">
                <a:solidFill>
                  <a:srgbClr val="FFFFFF"/>
                </a:solidFill>
                <a:latin typeface="Arial Black"/>
                <a:cs typeface="Arial Black"/>
              </a:rPr>
              <a:t>Began</a:t>
            </a:r>
            <a:r>
              <a:rPr dirty="0" sz="1200" spc="-9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75">
                <a:solidFill>
                  <a:srgbClr val="FFFFFF"/>
                </a:solidFill>
                <a:latin typeface="Arial Black"/>
                <a:cs typeface="Arial Black"/>
              </a:rPr>
              <a:t>construction </a:t>
            </a:r>
            <a:r>
              <a:rPr dirty="0" sz="1200" spc="-55">
                <a:solidFill>
                  <a:srgbClr val="FFFFFF"/>
                </a:solidFill>
                <a:latin typeface="Arial Black"/>
                <a:cs typeface="Arial Black"/>
              </a:rPr>
              <a:t>on</a:t>
            </a:r>
            <a:r>
              <a:rPr dirty="0" sz="1200" spc="-10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85">
                <a:solidFill>
                  <a:srgbClr val="FFFFFF"/>
                </a:solidFill>
                <a:latin typeface="Arial Black"/>
                <a:cs typeface="Arial Black"/>
              </a:rPr>
              <a:t>Route</a:t>
            </a:r>
            <a:r>
              <a:rPr dirty="0" sz="1200" spc="-10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110">
                <a:solidFill>
                  <a:srgbClr val="FFFFFF"/>
                </a:solidFill>
                <a:latin typeface="Arial Black"/>
                <a:cs typeface="Arial Black"/>
              </a:rPr>
              <a:t>AC</a:t>
            </a:r>
            <a:r>
              <a:rPr dirty="0" sz="1200" spc="-9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 Black"/>
                <a:cs typeface="Arial Black"/>
              </a:rPr>
              <a:t>(New </a:t>
            </a:r>
            <a:r>
              <a:rPr dirty="0" sz="1200" spc="-90">
                <a:solidFill>
                  <a:srgbClr val="FFFFFF"/>
                </a:solidFill>
                <a:latin typeface="Arial Black"/>
                <a:cs typeface="Arial Black"/>
              </a:rPr>
              <a:t>Halls</a:t>
            </a:r>
            <a:r>
              <a:rPr dirty="0" sz="1200" spc="-8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75">
                <a:solidFill>
                  <a:srgbClr val="FFFFFF"/>
                </a:solidFill>
                <a:latin typeface="Arial Black"/>
                <a:cs typeface="Arial Black"/>
              </a:rPr>
              <a:t>Ferry</a:t>
            </a:r>
            <a:r>
              <a:rPr dirty="0" sz="1200" spc="-80">
                <a:solidFill>
                  <a:srgbClr val="FFFFFF"/>
                </a:solidFill>
                <a:latin typeface="Arial Black"/>
                <a:cs typeface="Arial Black"/>
              </a:rPr>
              <a:t> Rd.) </a:t>
            </a:r>
            <a:r>
              <a:rPr dirty="0" sz="1200" spc="-320">
                <a:solidFill>
                  <a:srgbClr val="FFFFFF"/>
                </a:solidFill>
                <a:latin typeface="Arial Black"/>
                <a:cs typeface="Arial Black"/>
              </a:rPr>
              <a:t>&amp;</a:t>
            </a:r>
            <a:r>
              <a:rPr dirty="0" sz="1200" spc="-85">
                <a:solidFill>
                  <a:srgbClr val="FFFFFF"/>
                </a:solidFill>
                <a:latin typeface="Arial Black"/>
                <a:cs typeface="Arial Black"/>
              </a:rPr>
              <a:t> Shackelford</a:t>
            </a:r>
            <a:r>
              <a:rPr dirty="0" sz="1200" spc="-5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25">
                <a:solidFill>
                  <a:srgbClr val="FFFFFF"/>
                </a:solidFill>
                <a:latin typeface="Arial Black"/>
                <a:cs typeface="Arial Black"/>
              </a:rPr>
              <a:t>Rd.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6363025" y="2438686"/>
            <a:ext cx="757555" cy="654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635">
              <a:lnSpc>
                <a:spcPct val="114599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April: </a:t>
            </a:r>
            <a:r>
              <a:rPr dirty="0" sz="1200" spc="-75">
                <a:solidFill>
                  <a:srgbClr val="FFFFFF"/>
                </a:solidFill>
                <a:latin typeface="Arial Black"/>
                <a:cs typeface="Arial Black"/>
              </a:rPr>
              <a:t>Complete </a:t>
            </a: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design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3454943" y="5324475"/>
            <a:ext cx="1216025" cy="1148715"/>
          </a:xfrm>
          <a:prstGeom prst="rect">
            <a:avLst/>
          </a:prstGeom>
          <a:solidFill>
            <a:srgbClr val="2E4875"/>
          </a:solidFill>
        </p:spPr>
        <p:txBody>
          <a:bodyPr wrap="square" lIns="0" tIns="30480" rIns="0" bIns="0" rtlCol="0" vert="horz">
            <a:spAutoFit/>
          </a:bodyPr>
          <a:lstStyle/>
          <a:p>
            <a:pPr algn="ctr" marL="190500" marR="182880">
              <a:lnSpc>
                <a:spcPct val="114599"/>
              </a:lnSpc>
              <a:spcBef>
                <a:spcPts val="240"/>
              </a:spcBef>
            </a:pP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January: Awarded </a:t>
            </a:r>
            <a:r>
              <a:rPr dirty="0" sz="1200" spc="-85">
                <a:solidFill>
                  <a:srgbClr val="FFFFFF"/>
                </a:solidFill>
                <a:latin typeface="Arial Black"/>
                <a:cs typeface="Arial Black"/>
              </a:rPr>
              <a:t>contract</a:t>
            </a:r>
            <a:r>
              <a:rPr dirty="0" sz="1200" spc="-6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45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dirty="0" sz="1200" spc="-20">
                <a:solidFill>
                  <a:srgbClr val="FFFFFF"/>
                </a:solidFill>
                <a:latin typeface="Arial Black"/>
                <a:cs typeface="Arial Black"/>
              </a:rPr>
              <a:t>best</a:t>
            </a:r>
            <a:endParaRPr sz="12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209"/>
              </a:spcBef>
            </a:pPr>
            <a:r>
              <a:rPr dirty="0" sz="1200" spc="-80">
                <a:solidFill>
                  <a:srgbClr val="FFFFFF"/>
                </a:solidFill>
                <a:latin typeface="Arial Black"/>
                <a:cs typeface="Arial Black"/>
              </a:rPr>
              <a:t>value</a:t>
            </a:r>
            <a:r>
              <a:rPr dirty="0" sz="1200" spc="-7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proposal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4180713" y="6596910"/>
            <a:ext cx="1217295" cy="801370"/>
          </a:xfrm>
          <a:prstGeom prst="rect">
            <a:avLst/>
          </a:prstGeom>
          <a:solidFill>
            <a:srgbClr val="2E4875"/>
          </a:solidFill>
        </p:spPr>
        <p:txBody>
          <a:bodyPr wrap="square" lIns="0" tIns="95250" rIns="0" bIns="0" rtlCol="0" vert="horz">
            <a:spAutoFit/>
          </a:bodyPr>
          <a:lstStyle/>
          <a:p>
            <a:pPr marL="375920" indent="30480">
              <a:lnSpc>
                <a:spcPct val="100000"/>
              </a:lnSpc>
              <a:spcBef>
                <a:spcPts val="750"/>
              </a:spcBef>
            </a:pP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April:</a:t>
            </a:r>
            <a:endParaRPr sz="1200">
              <a:latin typeface="Arial Black"/>
              <a:cs typeface="Arial Black"/>
            </a:endParaRPr>
          </a:p>
          <a:p>
            <a:pPr marL="128270" marR="121285" indent="247650">
              <a:lnSpc>
                <a:spcPct val="114599"/>
              </a:lnSpc>
            </a:pP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Began </a:t>
            </a:r>
            <a:r>
              <a:rPr dirty="0" sz="1200" spc="-75">
                <a:solidFill>
                  <a:srgbClr val="FFFFFF"/>
                </a:solidFill>
                <a:latin typeface="Arial Black"/>
                <a:cs typeface="Arial Black"/>
              </a:rPr>
              <a:t>construction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5492077" y="6318043"/>
            <a:ext cx="1401445" cy="1358900"/>
          </a:xfrm>
          <a:prstGeom prst="rect">
            <a:avLst/>
          </a:prstGeom>
        </p:spPr>
        <p:txBody>
          <a:bodyPr wrap="square" lIns="0" tIns="161925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275"/>
              </a:spcBef>
            </a:pP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Spring:</a:t>
            </a:r>
            <a:endParaRPr sz="1200">
              <a:latin typeface="Arial Black"/>
              <a:cs typeface="Arial Black"/>
            </a:endParaRPr>
          </a:p>
          <a:p>
            <a:pPr algn="ctr" marL="107950" marR="98425" indent="-635">
              <a:lnSpc>
                <a:spcPct val="114599"/>
              </a:lnSpc>
            </a:pPr>
            <a:r>
              <a:rPr dirty="0" sz="1200" spc="-95">
                <a:solidFill>
                  <a:srgbClr val="FFFFFF"/>
                </a:solidFill>
                <a:latin typeface="Arial Black"/>
                <a:cs typeface="Arial Black"/>
              </a:rPr>
              <a:t>Begin </a:t>
            </a:r>
            <a:r>
              <a:rPr dirty="0" sz="1200" spc="-20">
                <a:solidFill>
                  <a:srgbClr val="FFFFFF"/>
                </a:solidFill>
                <a:latin typeface="Arial Black"/>
                <a:cs typeface="Arial Black"/>
              </a:rPr>
              <a:t>more </a:t>
            </a:r>
            <a:r>
              <a:rPr dirty="0" sz="1200" spc="-75">
                <a:solidFill>
                  <a:srgbClr val="FFFFFF"/>
                </a:solidFill>
                <a:latin typeface="Arial Black"/>
                <a:cs typeface="Arial Black"/>
              </a:rPr>
              <a:t>construction</a:t>
            </a:r>
            <a:r>
              <a:rPr dirty="0" sz="1200" spc="-5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50">
                <a:solidFill>
                  <a:srgbClr val="FFFFFF"/>
                </a:solidFill>
                <a:latin typeface="Arial Black"/>
                <a:cs typeface="Arial Black"/>
              </a:rPr>
              <a:t>on </a:t>
            </a:r>
            <a:r>
              <a:rPr dirty="0" sz="1200" spc="-85">
                <a:solidFill>
                  <a:srgbClr val="FFFFFF"/>
                </a:solidFill>
                <a:latin typeface="Arial Black"/>
                <a:cs typeface="Arial Black"/>
              </a:rPr>
              <a:t>Route</a:t>
            </a:r>
            <a:r>
              <a:rPr dirty="0" sz="1200" spc="-9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110">
                <a:solidFill>
                  <a:srgbClr val="FFFFFF"/>
                </a:solidFill>
                <a:latin typeface="Arial Black"/>
                <a:cs typeface="Arial Black"/>
              </a:rPr>
              <a:t>AC</a:t>
            </a:r>
            <a:r>
              <a:rPr dirty="0" sz="1200" spc="-9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 Black"/>
                <a:cs typeface="Arial Black"/>
              </a:rPr>
              <a:t>(New </a:t>
            </a:r>
            <a:r>
              <a:rPr dirty="0" sz="1200" spc="-90">
                <a:solidFill>
                  <a:srgbClr val="FFFFFF"/>
                </a:solidFill>
                <a:latin typeface="Arial Black"/>
                <a:cs typeface="Arial Black"/>
              </a:rPr>
              <a:t>Halls</a:t>
            </a:r>
            <a:r>
              <a:rPr dirty="0" sz="1200" spc="-8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75">
                <a:solidFill>
                  <a:srgbClr val="FFFFFF"/>
                </a:solidFill>
                <a:latin typeface="Arial Black"/>
                <a:cs typeface="Arial Black"/>
              </a:rPr>
              <a:t>Ferry</a:t>
            </a:r>
            <a:r>
              <a:rPr dirty="0" sz="1200" spc="-8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 Black"/>
                <a:cs typeface="Arial Black"/>
              </a:rPr>
              <a:t>Rd.)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8182138" y="5236288"/>
            <a:ext cx="1383030" cy="801370"/>
          </a:xfrm>
          <a:prstGeom prst="rect">
            <a:avLst/>
          </a:prstGeom>
          <a:solidFill>
            <a:srgbClr val="4A75C7"/>
          </a:solidFill>
        </p:spPr>
        <p:txBody>
          <a:bodyPr wrap="square" lIns="0" tIns="68580" rIns="0" bIns="0" rtlCol="0" vert="horz">
            <a:spAutoFit/>
          </a:bodyPr>
          <a:lstStyle/>
          <a:p>
            <a:pPr algn="ctr" marL="193675" marR="221615">
              <a:lnSpc>
                <a:spcPct val="114599"/>
              </a:lnSpc>
              <a:spcBef>
                <a:spcPts val="540"/>
              </a:spcBef>
            </a:pP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June: Complete </a:t>
            </a:r>
            <a:r>
              <a:rPr dirty="0" sz="1200" spc="-75">
                <a:solidFill>
                  <a:srgbClr val="FFFFFF"/>
                </a:solidFill>
                <a:latin typeface="Arial Black"/>
                <a:cs typeface="Arial Black"/>
              </a:rPr>
              <a:t>construction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45" name="object 45" descr=""/>
          <p:cNvSpPr/>
          <p:nvPr/>
        </p:nvSpPr>
        <p:spPr>
          <a:xfrm>
            <a:off x="5319993" y="1291345"/>
            <a:ext cx="2321560" cy="801370"/>
          </a:xfrm>
          <a:custGeom>
            <a:avLst/>
            <a:gdLst/>
            <a:ahLst/>
            <a:cxnLst/>
            <a:rect l="l" t="t" r="r" b="b"/>
            <a:pathLst>
              <a:path w="2321559" h="801369">
                <a:moveTo>
                  <a:pt x="2321090" y="800807"/>
                </a:moveTo>
                <a:lnTo>
                  <a:pt x="0" y="800807"/>
                </a:lnTo>
                <a:lnTo>
                  <a:pt x="0" y="0"/>
                </a:lnTo>
                <a:lnTo>
                  <a:pt x="2321090" y="0"/>
                </a:lnTo>
                <a:lnTo>
                  <a:pt x="2321090" y="800807"/>
                </a:lnTo>
                <a:close/>
              </a:path>
            </a:pathLst>
          </a:custGeom>
          <a:solidFill>
            <a:srgbClr val="4A75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 descr=""/>
          <p:cNvSpPr txBox="1"/>
          <p:nvPr/>
        </p:nvSpPr>
        <p:spPr>
          <a:xfrm>
            <a:off x="5368015" y="1347225"/>
            <a:ext cx="2225040" cy="65405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algn="ctr" marR="27940">
              <a:lnSpc>
                <a:spcPct val="100000"/>
              </a:lnSpc>
              <a:spcBef>
                <a:spcPts val="310"/>
              </a:spcBef>
            </a:pPr>
            <a:r>
              <a:rPr dirty="0" sz="1200" spc="-65">
                <a:solidFill>
                  <a:srgbClr val="FFFFFF"/>
                </a:solidFill>
                <a:latin typeface="Arial Black"/>
                <a:cs typeface="Arial Black"/>
              </a:rPr>
              <a:t>February-</a:t>
            </a:r>
            <a:r>
              <a:rPr dirty="0" sz="1200" spc="-10">
                <a:solidFill>
                  <a:srgbClr val="FFFFFF"/>
                </a:solidFill>
                <a:latin typeface="Arial Black"/>
                <a:cs typeface="Arial Black"/>
              </a:rPr>
              <a:t>April:</a:t>
            </a:r>
            <a:endParaRPr sz="1200">
              <a:latin typeface="Arial Black"/>
              <a:cs typeface="Arial Black"/>
            </a:endParaRPr>
          </a:p>
          <a:p>
            <a:pPr algn="ctr" marL="12700" marR="5080">
              <a:lnSpc>
                <a:spcPct val="114599"/>
              </a:lnSpc>
            </a:pPr>
            <a:r>
              <a:rPr dirty="0" sz="1200" spc="-65">
                <a:solidFill>
                  <a:srgbClr val="FFFFFF"/>
                </a:solidFill>
                <a:latin typeface="Arial Black"/>
                <a:cs typeface="Arial Black"/>
              </a:rPr>
              <a:t>Met</a:t>
            </a:r>
            <a:r>
              <a:rPr dirty="0" sz="1200" spc="-7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95">
                <a:solidFill>
                  <a:srgbClr val="FFFFFF"/>
                </a:solidFill>
                <a:latin typeface="Arial Black"/>
                <a:cs typeface="Arial Black"/>
              </a:rPr>
              <a:t>with</a:t>
            </a:r>
            <a:r>
              <a:rPr dirty="0" sz="1200" spc="-7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90">
                <a:solidFill>
                  <a:srgbClr val="FFFFFF"/>
                </a:solidFill>
                <a:latin typeface="Arial Black"/>
                <a:cs typeface="Arial Black"/>
              </a:rPr>
              <a:t>stakeholders,</a:t>
            </a:r>
            <a:r>
              <a:rPr dirty="0" sz="1200" spc="-7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50">
                <a:solidFill>
                  <a:srgbClr val="FFFFFF"/>
                </a:solidFill>
                <a:latin typeface="Arial Black"/>
                <a:cs typeface="Arial Black"/>
              </a:rPr>
              <a:t>public </a:t>
            </a:r>
            <a:r>
              <a:rPr dirty="0" sz="1200" spc="-90">
                <a:solidFill>
                  <a:srgbClr val="FFFFFF"/>
                </a:solidFill>
                <a:latin typeface="Arial Black"/>
                <a:cs typeface="Arial Black"/>
              </a:rPr>
              <a:t>meeting </a:t>
            </a:r>
            <a:r>
              <a:rPr dirty="0" sz="1200" spc="-55">
                <a:solidFill>
                  <a:srgbClr val="FFFFFF"/>
                </a:solidFill>
                <a:latin typeface="Arial Black"/>
                <a:cs typeface="Arial Black"/>
              </a:rPr>
              <a:t>held</a:t>
            </a:r>
            <a:r>
              <a:rPr dirty="0" sz="1200" spc="-8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80">
                <a:solidFill>
                  <a:srgbClr val="FFFFFF"/>
                </a:solidFill>
                <a:latin typeface="Arial Black"/>
                <a:cs typeface="Arial Black"/>
              </a:rPr>
              <a:t>March</a:t>
            </a:r>
            <a:r>
              <a:rPr dirty="0" sz="1200" spc="-8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200" spc="-35">
                <a:solidFill>
                  <a:srgbClr val="FFFFFF"/>
                </a:solidFill>
                <a:latin typeface="Arial Black"/>
                <a:cs typeface="Arial Black"/>
              </a:rPr>
              <a:t>20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47" name="object 47" descr=""/>
          <p:cNvSpPr/>
          <p:nvPr/>
        </p:nvSpPr>
        <p:spPr>
          <a:xfrm>
            <a:off x="7108946" y="1147112"/>
            <a:ext cx="445770" cy="435609"/>
          </a:xfrm>
          <a:custGeom>
            <a:avLst/>
            <a:gdLst/>
            <a:ahLst/>
            <a:cxnLst/>
            <a:rect l="l" t="t" r="r" b="b"/>
            <a:pathLst>
              <a:path w="445770" h="435609">
                <a:moveTo>
                  <a:pt x="228713" y="434303"/>
                </a:moveTo>
                <a:lnTo>
                  <a:pt x="224456" y="430012"/>
                </a:lnTo>
                <a:lnTo>
                  <a:pt x="157973" y="300906"/>
                </a:lnTo>
                <a:lnTo>
                  <a:pt x="154661" y="298847"/>
                </a:lnTo>
                <a:lnTo>
                  <a:pt x="9462" y="296383"/>
                </a:lnTo>
                <a:lnTo>
                  <a:pt x="3730" y="294465"/>
                </a:lnTo>
                <a:lnTo>
                  <a:pt x="387" y="289959"/>
                </a:lnTo>
                <a:lnTo>
                  <a:pt x="0" y="284396"/>
                </a:lnTo>
                <a:lnTo>
                  <a:pt x="3136" y="279306"/>
                </a:lnTo>
                <a:lnTo>
                  <a:pt x="112302" y="186095"/>
                </a:lnTo>
                <a:lnTo>
                  <a:pt x="113414" y="181941"/>
                </a:lnTo>
                <a:lnTo>
                  <a:pt x="61322" y="33184"/>
                </a:lnTo>
                <a:lnTo>
                  <a:pt x="61133" y="27267"/>
                </a:lnTo>
                <a:lnTo>
                  <a:pt x="64149" y="22680"/>
                </a:lnTo>
                <a:lnTo>
                  <a:pt x="69180" y="20434"/>
                </a:lnTo>
                <a:lnTo>
                  <a:pt x="75038" y="21538"/>
                </a:lnTo>
                <a:lnTo>
                  <a:pt x="208746" y="92478"/>
                </a:lnTo>
                <a:lnTo>
                  <a:pt x="212816" y="92173"/>
                </a:lnTo>
                <a:lnTo>
                  <a:pt x="328670" y="5295"/>
                </a:lnTo>
                <a:lnTo>
                  <a:pt x="335746" y="0"/>
                </a:lnTo>
                <a:lnTo>
                  <a:pt x="345784" y="6238"/>
                </a:lnTo>
                <a:lnTo>
                  <a:pt x="344168" y="14928"/>
                </a:lnTo>
                <a:lnTo>
                  <a:pt x="317550" y="157270"/>
                </a:lnTo>
                <a:lnTo>
                  <a:pt x="319078" y="161055"/>
                </a:lnTo>
                <a:lnTo>
                  <a:pt x="441877" y="249546"/>
                </a:lnTo>
                <a:lnTo>
                  <a:pt x="445460" y="254310"/>
                </a:lnTo>
                <a:lnTo>
                  <a:pt x="445673" y="259816"/>
                </a:lnTo>
                <a:lnTo>
                  <a:pt x="442895" y="264550"/>
                </a:lnTo>
                <a:lnTo>
                  <a:pt x="437506" y="267000"/>
                </a:lnTo>
                <a:lnTo>
                  <a:pt x="281058" y="286140"/>
                </a:lnTo>
                <a:lnTo>
                  <a:pt x="277824" y="288975"/>
                </a:lnTo>
                <a:lnTo>
                  <a:pt x="242569" y="428125"/>
                </a:lnTo>
                <a:lnTo>
                  <a:pt x="239393" y="433191"/>
                </a:lnTo>
                <a:lnTo>
                  <a:pt x="234234" y="435306"/>
                </a:lnTo>
                <a:lnTo>
                  <a:pt x="228713" y="434303"/>
                </a:lnTo>
                <a:close/>
              </a:path>
            </a:pathLst>
          </a:custGeom>
          <a:solidFill>
            <a:srgbClr val="FDC4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200"/>
              <a:t>Project</a:t>
            </a:r>
            <a:r>
              <a:rPr dirty="0" spc="-300"/>
              <a:t> </a:t>
            </a:r>
            <a:r>
              <a:rPr dirty="0" spc="-190"/>
              <a:t>Schedule</a:t>
            </a:r>
          </a:p>
        </p:txBody>
      </p:sp>
      <p:sp>
        <p:nvSpPr>
          <p:cNvPr id="49" name="object 49" descr=""/>
          <p:cNvSpPr/>
          <p:nvPr/>
        </p:nvSpPr>
        <p:spPr>
          <a:xfrm>
            <a:off x="268078" y="7158845"/>
            <a:ext cx="449580" cy="425450"/>
          </a:xfrm>
          <a:custGeom>
            <a:avLst/>
            <a:gdLst/>
            <a:ahLst/>
            <a:cxnLst/>
            <a:rect l="l" t="t" r="r" b="b"/>
            <a:pathLst>
              <a:path w="449580" h="425450">
                <a:moveTo>
                  <a:pt x="357197" y="425388"/>
                </a:moveTo>
                <a:lnTo>
                  <a:pt x="351316" y="423991"/>
                </a:lnTo>
                <a:lnTo>
                  <a:pt x="226698" y="349434"/>
                </a:lnTo>
                <a:lnTo>
                  <a:pt x="222798" y="349434"/>
                </a:lnTo>
                <a:lnTo>
                  <a:pt x="98177" y="423991"/>
                </a:lnTo>
                <a:lnTo>
                  <a:pt x="92297" y="425388"/>
                </a:lnTo>
                <a:lnTo>
                  <a:pt x="87079" y="423325"/>
                </a:lnTo>
                <a:lnTo>
                  <a:pt x="83813" y="418805"/>
                </a:lnTo>
                <a:lnTo>
                  <a:pt x="83790" y="412826"/>
                </a:lnTo>
                <a:lnTo>
                  <a:pt x="127301" y="276034"/>
                </a:lnTo>
                <a:lnTo>
                  <a:pt x="126053" y="271919"/>
                </a:lnTo>
                <a:lnTo>
                  <a:pt x="3284" y="173076"/>
                </a:lnTo>
                <a:lnTo>
                  <a:pt x="0" y="168150"/>
                </a:lnTo>
                <a:lnTo>
                  <a:pt x="139" y="162662"/>
                </a:lnTo>
                <a:lnTo>
                  <a:pt x="3227" y="158098"/>
                </a:lnTo>
                <a:lnTo>
                  <a:pt x="8785" y="155944"/>
                </a:lnTo>
                <a:lnTo>
                  <a:pt x="159793" y="145612"/>
                </a:lnTo>
                <a:lnTo>
                  <a:pt x="163088" y="143204"/>
                </a:lnTo>
                <a:lnTo>
                  <a:pt x="218837" y="0"/>
                </a:lnTo>
                <a:lnTo>
                  <a:pt x="230656" y="0"/>
                </a:lnTo>
                <a:lnTo>
                  <a:pt x="233870" y="8259"/>
                </a:lnTo>
                <a:lnTo>
                  <a:pt x="286405" y="143204"/>
                </a:lnTo>
                <a:lnTo>
                  <a:pt x="289701" y="145612"/>
                </a:lnTo>
                <a:lnTo>
                  <a:pt x="440709" y="155944"/>
                </a:lnTo>
                <a:lnTo>
                  <a:pt x="446267" y="158098"/>
                </a:lnTo>
                <a:lnTo>
                  <a:pt x="449354" y="162662"/>
                </a:lnTo>
                <a:lnTo>
                  <a:pt x="449494" y="168150"/>
                </a:lnTo>
                <a:lnTo>
                  <a:pt x="446210" y="173076"/>
                </a:lnTo>
                <a:lnTo>
                  <a:pt x="323440" y="271919"/>
                </a:lnTo>
                <a:lnTo>
                  <a:pt x="322190" y="276034"/>
                </a:lnTo>
                <a:lnTo>
                  <a:pt x="365704" y="412826"/>
                </a:lnTo>
                <a:lnTo>
                  <a:pt x="365681" y="418805"/>
                </a:lnTo>
                <a:lnTo>
                  <a:pt x="362415" y="423325"/>
                </a:lnTo>
                <a:lnTo>
                  <a:pt x="357197" y="425388"/>
                </a:lnTo>
                <a:close/>
              </a:path>
            </a:pathLst>
          </a:custGeom>
          <a:solidFill>
            <a:srgbClr val="FDC45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 descr=""/>
          <p:cNvSpPr txBox="1"/>
          <p:nvPr/>
        </p:nvSpPr>
        <p:spPr>
          <a:xfrm>
            <a:off x="705204" y="7261193"/>
            <a:ext cx="126809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70">
                <a:latin typeface="Arial"/>
                <a:cs typeface="Arial"/>
              </a:rPr>
              <a:t>=</a:t>
            </a:r>
            <a:r>
              <a:rPr dirty="0" sz="1500" spc="-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We</a:t>
            </a:r>
            <a:r>
              <a:rPr dirty="0" sz="1500" spc="-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are</a:t>
            </a:r>
            <a:r>
              <a:rPr dirty="0" sz="1500" spc="-5">
                <a:latin typeface="Arial"/>
                <a:cs typeface="Arial"/>
              </a:rPr>
              <a:t> </a:t>
            </a:r>
            <a:r>
              <a:rPr dirty="0" sz="1500" spc="40">
                <a:latin typeface="Arial"/>
                <a:cs typeface="Arial"/>
              </a:rPr>
              <a:t>here</a:t>
            </a:r>
            <a:endParaRPr sz="1500">
              <a:latin typeface="Arial"/>
              <a:cs typeface="Arial"/>
            </a:endParaRPr>
          </a:p>
        </p:txBody>
      </p:sp>
      <p:sp>
        <p:nvSpPr>
          <p:cNvPr id="51" name="object 51" descr=""/>
          <p:cNvSpPr/>
          <p:nvPr/>
        </p:nvSpPr>
        <p:spPr>
          <a:xfrm>
            <a:off x="6496448" y="6327837"/>
            <a:ext cx="445770" cy="435609"/>
          </a:xfrm>
          <a:custGeom>
            <a:avLst/>
            <a:gdLst/>
            <a:ahLst/>
            <a:cxnLst/>
            <a:rect l="l" t="t" r="r" b="b"/>
            <a:pathLst>
              <a:path w="445770" h="435609">
                <a:moveTo>
                  <a:pt x="228713" y="434303"/>
                </a:moveTo>
                <a:lnTo>
                  <a:pt x="224456" y="430012"/>
                </a:lnTo>
                <a:lnTo>
                  <a:pt x="157973" y="300906"/>
                </a:lnTo>
                <a:lnTo>
                  <a:pt x="154661" y="298847"/>
                </a:lnTo>
                <a:lnTo>
                  <a:pt x="9462" y="296383"/>
                </a:lnTo>
                <a:lnTo>
                  <a:pt x="3730" y="294465"/>
                </a:lnTo>
                <a:lnTo>
                  <a:pt x="387" y="289959"/>
                </a:lnTo>
                <a:lnTo>
                  <a:pt x="0" y="284396"/>
                </a:lnTo>
                <a:lnTo>
                  <a:pt x="3136" y="279306"/>
                </a:lnTo>
                <a:lnTo>
                  <a:pt x="112302" y="186095"/>
                </a:lnTo>
                <a:lnTo>
                  <a:pt x="113414" y="181941"/>
                </a:lnTo>
                <a:lnTo>
                  <a:pt x="61322" y="33184"/>
                </a:lnTo>
                <a:lnTo>
                  <a:pt x="61133" y="27267"/>
                </a:lnTo>
                <a:lnTo>
                  <a:pt x="64149" y="22680"/>
                </a:lnTo>
                <a:lnTo>
                  <a:pt x="69180" y="20434"/>
                </a:lnTo>
                <a:lnTo>
                  <a:pt x="75038" y="21538"/>
                </a:lnTo>
                <a:lnTo>
                  <a:pt x="208746" y="92478"/>
                </a:lnTo>
                <a:lnTo>
                  <a:pt x="212816" y="92173"/>
                </a:lnTo>
                <a:lnTo>
                  <a:pt x="328670" y="5295"/>
                </a:lnTo>
                <a:lnTo>
                  <a:pt x="335746" y="0"/>
                </a:lnTo>
                <a:lnTo>
                  <a:pt x="345784" y="6238"/>
                </a:lnTo>
                <a:lnTo>
                  <a:pt x="344168" y="14927"/>
                </a:lnTo>
                <a:lnTo>
                  <a:pt x="317550" y="157270"/>
                </a:lnTo>
                <a:lnTo>
                  <a:pt x="319078" y="161055"/>
                </a:lnTo>
                <a:lnTo>
                  <a:pt x="441877" y="249546"/>
                </a:lnTo>
                <a:lnTo>
                  <a:pt x="445460" y="254310"/>
                </a:lnTo>
                <a:lnTo>
                  <a:pt x="445673" y="259816"/>
                </a:lnTo>
                <a:lnTo>
                  <a:pt x="442895" y="264550"/>
                </a:lnTo>
                <a:lnTo>
                  <a:pt x="437506" y="267000"/>
                </a:lnTo>
                <a:lnTo>
                  <a:pt x="281058" y="286140"/>
                </a:lnTo>
                <a:lnTo>
                  <a:pt x="277824" y="288975"/>
                </a:lnTo>
                <a:lnTo>
                  <a:pt x="242569" y="428125"/>
                </a:lnTo>
                <a:lnTo>
                  <a:pt x="239393" y="433190"/>
                </a:lnTo>
                <a:lnTo>
                  <a:pt x="234234" y="435306"/>
                </a:lnTo>
                <a:lnTo>
                  <a:pt x="228713" y="434303"/>
                </a:lnTo>
                <a:close/>
              </a:path>
            </a:pathLst>
          </a:custGeom>
          <a:solidFill>
            <a:srgbClr val="FDC45B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Vector Communications Corporation</dc:creator>
  <cp:keywords>DAGhcmPIgEY,BACdA2g9lPU,0</cp:keywords>
  <dc:title>NHF_ScheduleBoard_DRAFT_031125 (11 x 8.5 in)</dc:title>
  <dcterms:created xsi:type="dcterms:W3CDTF">2025-03-21T15:14:52Z</dcterms:created>
  <dcterms:modified xsi:type="dcterms:W3CDTF">2025-03-21T15:14:52Z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2025-03-11T00:00:00Z</vt:filetime>
  </property>
  <property fmtid="{D5CDD505-2E9C-101B-9397-08002B2CF9AE}" pid="3" name="Creator">
    <vt:lpwstr>Canva</vt:lpwstr>
  </property>
  <property fmtid="{D5CDD505-2E9C-101B-9397-08002B2CF9AE}" pid="4" name="LastSaved">
    <vt:filetime>2025-03-21T00:00:00Z</vt:filetime>
  </property>
  <property fmtid="{D5CDD505-2E9C-101B-9397-08002B2CF9AE}" pid="5" name="Producer">
    <vt:lpwstr>Canva</vt:lpwstr>
  </property>
</Properties>
</file>