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81160"/>
            <a:ext cx="7772400" cy="777240"/>
          </a:xfrm>
          <a:custGeom>
            <a:avLst/>
            <a:gdLst/>
            <a:ahLst/>
            <a:cxnLst/>
            <a:rect l="l" t="t" r="r" b="b"/>
            <a:pathLst>
              <a:path w="7772400" h="777240">
                <a:moveTo>
                  <a:pt x="7772400" y="777240"/>
                </a:moveTo>
                <a:lnTo>
                  <a:pt x="0" y="777240"/>
                </a:lnTo>
                <a:lnTo>
                  <a:pt x="0" y="0"/>
                </a:lnTo>
                <a:lnTo>
                  <a:pt x="7772400" y="0"/>
                </a:lnTo>
                <a:lnTo>
                  <a:pt x="7772400" y="777240"/>
                </a:lnTo>
                <a:close/>
              </a:path>
            </a:pathLst>
          </a:custGeom>
          <a:solidFill>
            <a:srgbClr val="15417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742" y="9402584"/>
            <a:ext cx="1000123" cy="5143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514" y="8494433"/>
            <a:ext cx="1971673" cy="761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8554" y="9362209"/>
            <a:ext cx="952499" cy="56197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-2429"/>
            <a:ext cx="7771130" cy="1131570"/>
          </a:xfrm>
          <a:custGeom>
            <a:avLst/>
            <a:gdLst/>
            <a:ahLst/>
            <a:cxnLst/>
            <a:rect l="l" t="t" r="r" b="b"/>
            <a:pathLst>
              <a:path w="7771130" h="1131570">
                <a:moveTo>
                  <a:pt x="7770550" y="1131547"/>
                </a:moveTo>
                <a:lnTo>
                  <a:pt x="0" y="1131547"/>
                </a:lnTo>
                <a:lnTo>
                  <a:pt x="0" y="0"/>
                </a:lnTo>
                <a:lnTo>
                  <a:pt x="7770550" y="0"/>
                </a:lnTo>
                <a:lnTo>
                  <a:pt x="7770550" y="1131547"/>
                </a:lnTo>
                <a:close/>
              </a:path>
            </a:pathLst>
          </a:custGeom>
          <a:solidFill>
            <a:srgbClr val="D6DF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902" y="1197839"/>
            <a:ext cx="7296149" cy="72961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052" y="1254989"/>
            <a:ext cx="1724024" cy="66674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6150" y="1672944"/>
            <a:ext cx="656706" cy="1521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806" y="252390"/>
            <a:ext cx="7229473" cy="93630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5737" y="2619375"/>
            <a:ext cx="2085974" cy="12191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5737" y="1239838"/>
            <a:ext cx="2085974" cy="12668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5737" y="3998912"/>
            <a:ext cx="2085974" cy="11525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8534" y="5251847"/>
            <a:ext cx="1838323" cy="19907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30812" y="7351711"/>
            <a:ext cx="2200274" cy="2124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81160"/>
            <a:ext cx="7772400" cy="777240"/>
          </a:xfrm>
          <a:custGeom>
            <a:avLst/>
            <a:gdLst/>
            <a:ahLst/>
            <a:cxnLst/>
            <a:rect l="l" t="t" r="r" b="b"/>
            <a:pathLst>
              <a:path w="7772400" h="777240">
                <a:moveTo>
                  <a:pt x="7772400" y="777240"/>
                </a:moveTo>
                <a:lnTo>
                  <a:pt x="0" y="777240"/>
                </a:lnTo>
                <a:lnTo>
                  <a:pt x="0" y="0"/>
                </a:lnTo>
                <a:lnTo>
                  <a:pt x="7772400" y="0"/>
                </a:lnTo>
                <a:lnTo>
                  <a:pt x="7772400" y="777240"/>
                </a:lnTo>
                <a:close/>
              </a:path>
            </a:pathLst>
          </a:custGeom>
          <a:solidFill>
            <a:srgbClr val="15417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742" y="9402584"/>
            <a:ext cx="1000123" cy="5143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1514" y="8494433"/>
            <a:ext cx="1971673" cy="761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88554" y="9362209"/>
            <a:ext cx="952499" cy="56197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-2429"/>
            <a:ext cx="7771130" cy="1131570"/>
          </a:xfrm>
          <a:custGeom>
            <a:avLst/>
            <a:gdLst/>
            <a:ahLst/>
            <a:cxnLst/>
            <a:rect l="l" t="t" r="r" b="b"/>
            <a:pathLst>
              <a:path w="7771130" h="1131570">
                <a:moveTo>
                  <a:pt x="7770550" y="1131547"/>
                </a:moveTo>
                <a:lnTo>
                  <a:pt x="0" y="1131547"/>
                </a:lnTo>
                <a:lnTo>
                  <a:pt x="0" y="0"/>
                </a:lnTo>
                <a:lnTo>
                  <a:pt x="7770550" y="0"/>
                </a:lnTo>
                <a:lnTo>
                  <a:pt x="7770550" y="1131547"/>
                </a:lnTo>
                <a:close/>
              </a:path>
            </a:pathLst>
          </a:custGeom>
          <a:solidFill>
            <a:srgbClr val="D6DF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041" y="234908"/>
            <a:ext cx="691388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409" y="2294397"/>
            <a:ext cx="732558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www.MoDOT.org/SLSafetyProject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algn="ctr" marR="146685">
              <a:lnSpc>
                <a:spcPct val="100000"/>
              </a:lnSpc>
              <a:spcBef>
                <a:spcPts val="1115"/>
              </a:spcBef>
            </a:pPr>
            <a:r>
              <a:rPr dirty="0" spc="-335"/>
              <a:t>Route</a:t>
            </a:r>
            <a:r>
              <a:rPr dirty="0" spc="-490"/>
              <a:t> </a:t>
            </a:r>
            <a:r>
              <a:rPr dirty="0" spc="-425"/>
              <a:t>AC</a:t>
            </a:r>
          </a:p>
          <a:p>
            <a:pPr algn="ctr" marL="12700" marR="5080">
              <a:lnSpc>
                <a:spcPct val="116500"/>
              </a:lnSpc>
            </a:pPr>
            <a:r>
              <a:rPr dirty="0" spc="-440"/>
              <a:t>(New</a:t>
            </a:r>
            <a:r>
              <a:rPr dirty="0" spc="-500"/>
              <a:t> </a:t>
            </a:r>
            <a:r>
              <a:rPr dirty="0" spc="-315"/>
              <a:t>Halls</a:t>
            </a:r>
            <a:r>
              <a:rPr dirty="0" spc="-495"/>
              <a:t> </a:t>
            </a:r>
            <a:r>
              <a:rPr dirty="0" spc="-265"/>
              <a:t>Ferry</a:t>
            </a:r>
            <a:r>
              <a:rPr dirty="0" spc="-500"/>
              <a:t> </a:t>
            </a:r>
            <a:r>
              <a:rPr dirty="0" spc="-335"/>
              <a:t>Road) </a:t>
            </a:r>
            <a:r>
              <a:rPr dirty="0" spc="-315"/>
              <a:t>Improvements</a:t>
            </a:r>
          </a:p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dirty="0" spc="-260"/>
              <a:t>Open</a:t>
            </a:r>
            <a:r>
              <a:rPr dirty="0" spc="-490"/>
              <a:t> </a:t>
            </a:r>
            <a:r>
              <a:rPr dirty="0" spc="-365"/>
              <a:t>House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6490261"/>
            <a:ext cx="7772400" cy="3564890"/>
            <a:chOff x="0" y="6490261"/>
            <a:chExt cx="7772400" cy="3564890"/>
          </a:xfrm>
        </p:grpSpPr>
        <p:sp>
          <p:nvSpPr>
            <p:cNvPr id="4" name="object 4" descr=""/>
            <p:cNvSpPr/>
            <p:nvPr/>
          </p:nvSpPr>
          <p:spPr>
            <a:xfrm>
              <a:off x="0" y="8033532"/>
              <a:ext cx="7772400" cy="2021839"/>
            </a:xfrm>
            <a:custGeom>
              <a:avLst/>
              <a:gdLst/>
              <a:ahLst/>
              <a:cxnLst/>
              <a:rect l="l" t="t" r="r" b="b"/>
              <a:pathLst>
                <a:path w="7772400" h="2021840">
                  <a:moveTo>
                    <a:pt x="692413" y="0"/>
                  </a:moveTo>
                  <a:lnTo>
                    <a:pt x="642108" y="170"/>
                  </a:lnTo>
                  <a:lnTo>
                    <a:pt x="591835" y="1111"/>
                  </a:lnTo>
                  <a:lnTo>
                    <a:pt x="541608" y="2823"/>
                  </a:lnTo>
                  <a:lnTo>
                    <a:pt x="491437" y="5304"/>
                  </a:lnTo>
                  <a:lnTo>
                    <a:pt x="441334" y="8552"/>
                  </a:lnTo>
                  <a:lnTo>
                    <a:pt x="391312" y="12568"/>
                  </a:lnTo>
                  <a:lnTo>
                    <a:pt x="341381" y="17349"/>
                  </a:lnTo>
                  <a:lnTo>
                    <a:pt x="291554" y="22896"/>
                  </a:lnTo>
                  <a:lnTo>
                    <a:pt x="241842" y="29206"/>
                  </a:lnTo>
                  <a:lnTo>
                    <a:pt x="192258" y="36278"/>
                  </a:lnTo>
                  <a:lnTo>
                    <a:pt x="142813" y="44112"/>
                  </a:lnTo>
                  <a:lnTo>
                    <a:pt x="93518" y="52707"/>
                  </a:lnTo>
                  <a:lnTo>
                    <a:pt x="44386" y="62061"/>
                  </a:lnTo>
                  <a:lnTo>
                    <a:pt x="0" y="71229"/>
                  </a:lnTo>
                  <a:lnTo>
                    <a:pt x="0" y="2021526"/>
                  </a:lnTo>
                  <a:lnTo>
                    <a:pt x="7772399" y="2021526"/>
                  </a:lnTo>
                  <a:lnTo>
                    <a:pt x="7772399" y="718586"/>
                  </a:lnTo>
                  <a:lnTo>
                    <a:pt x="4984294" y="718586"/>
                  </a:lnTo>
                  <a:lnTo>
                    <a:pt x="4937636" y="718282"/>
                  </a:lnTo>
                  <a:lnTo>
                    <a:pt x="4893662" y="717669"/>
                  </a:lnTo>
                  <a:lnTo>
                    <a:pt x="4891494" y="717669"/>
                  </a:lnTo>
                  <a:lnTo>
                    <a:pt x="4845590" y="716697"/>
                  </a:lnTo>
                  <a:lnTo>
                    <a:pt x="4844178" y="716697"/>
                  </a:lnTo>
                  <a:lnTo>
                    <a:pt x="4746695" y="713551"/>
                  </a:lnTo>
                  <a:lnTo>
                    <a:pt x="4653890" y="709092"/>
                  </a:lnTo>
                  <a:lnTo>
                    <a:pt x="4561249" y="703152"/>
                  </a:lnTo>
                  <a:lnTo>
                    <a:pt x="4468267" y="695675"/>
                  </a:lnTo>
                  <a:lnTo>
                    <a:pt x="4374436" y="686606"/>
                  </a:lnTo>
                  <a:lnTo>
                    <a:pt x="4279253" y="675890"/>
                  </a:lnTo>
                  <a:lnTo>
                    <a:pt x="4182211" y="663471"/>
                  </a:lnTo>
                  <a:lnTo>
                    <a:pt x="4082804" y="649295"/>
                  </a:lnTo>
                  <a:lnTo>
                    <a:pt x="3928156" y="624615"/>
                  </a:lnTo>
                  <a:lnTo>
                    <a:pt x="3765344" y="595669"/>
                  </a:lnTo>
                  <a:lnTo>
                    <a:pt x="3499742" y="543369"/>
                  </a:lnTo>
                  <a:lnTo>
                    <a:pt x="1800355" y="158156"/>
                  </a:lnTo>
                  <a:lnTo>
                    <a:pt x="1536228" y="102696"/>
                  </a:lnTo>
                  <a:lnTo>
                    <a:pt x="1356648" y="68189"/>
                  </a:lnTo>
                  <a:lnTo>
                    <a:pt x="1239126" y="47809"/>
                  </a:lnTo>
                  <a:lnTo>
                    <a:pt x="1168473" y="36751"/>
                  </a:lnTo>
                  <a:lnTo>
                    <a:pt x="1103678" y="27661"/>
                  </a:lnTo>
                  <a:lnTo>
                    <a:pt x="1044485" y="20491"/>
                  </a:lnTo>
                  <a:lnTo>
                    <a:pt x="994278" y="15233"/>
                  </a:lnTo>
                  <a:lnTo>
                    <a:pt x="944022" y="10753"/>
                  </a:lnTo>
                  <a:lnTo>
                    <a:pt x="893729" y="7051"/>
                  </a:lnTo>
                  <a:lnTo>
                    <a:pt x="843409" y="4126"/>
                  </a:lnTo>
                  <a:lnTo>
                    <a:pt x="793076" y="1977"/>
                  </a:lnTo>
                  <a:lnTo>
                    <a:pt x="742740" y="601"/>
                  </a:lnTo>
                  <a:lnTo>
                    <a:pt x="692413" y="0"/>
                  </a:lnTo>
                  <a:close/>
                </a:path>
                <a:path w="7772400" h="2021840">
                  <a:moveTo>
                    <a:pt x="7772399" y="212426"/>
                  </a:moveTo>
                  <a:lnTo>
                    <a:pt x="7555034" y="278918"/>
                  </a:lnTo>
                  <a:lnTo>
                    <a:pt x="7316430" y="348148"/>
                  </a:lnTo>
                  <a:lnTo>
                    <a:pt x="7085904" y="410793"/>
                  </a:lnTo>
                  <a:lnTo>
                    <a:pt x="6858544" y="468242"/>
                  </a:lnTo>
                  <a:lnTo>
                    <a:pt x="6629441" y="521881"/>
                  </a:lnTo>
                  <a:lnTo>
                    <a:pt x="6402485" y="570988"/>
                  </a:lnTo>
                  <a:lnTo>
                    <a:pt x="6242084" y="602601"/>
                  </a:lnTo>
                  <a:lnTo>
                    <a:pt x="6088469" y="629955"/>
                  </a:lnTo>
                  <a:lnTo>
                    <a:pt x="5989106" y="645920"/>
                  </a:lnTo>
                  <a:lnTo>
                    <a:pt x="5891674" y="660135"/>
                  </a:lnTo>
                  <a:lnTo>
                    <a:pt x="5795739" y="672657"/>
                  </a:lnTo>
                  <a:lnTo>
                    <a:pt x="5700867" y="683541"/>
                  </a:lnTo>
                  <a:lnTo>
                    <a:pt x="5606624" y="692847"/>
                  </a:lnTo>
                  <a:lnTo>
                    <a:pt x="5512577" y="700629"/>
                  </a:lnTo>
                  <a:lnTo>
                    <a:pt x="5418291" y="706946"/>
                  </a:lnTo>
                  <a:lnTo>
                    <a:pt x="5323332" y="711853"/>
                  </a:lnTo>
                  <a:lnTo>
                    <a:pt x="5227266" y="715409"/>
                  </a:lnTo>
                  <a:lnTo>
                    <a:pt x="5129660" y="717669"/>
                  </a:lnTo>
                  <a:lnTo>
                    <a:pt x="5031146" y="718586"/>
                  </a:lnTo>
                  <a:lnTo>
                    <a:pt x="7772399" y="718586"/>
                  </a:lnTo>
                  <a:lnTo>
                    <a:pt x="7772399" y="212426"/>
                  </a:lnTo>
                  <a:close/>
                </a:path>
              </a:pathLst>
            </a:custGeom>
            <a:solidFill>
              <a:srgbClr val="1541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4532" y="6490261"/>
              <a:ext cx="4229098" cy="16382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0981" y="9111643"/>
              <a:ext cx="1352549" cy="69532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6682" y="9023266"/>
              <a:ext cx="1333498" cy="7810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33626" y="740814"/>
            <a:ext cx="4305300" cy="10864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950" spc="-475"/>
              <a:t>Welcome!</a:t>
            </a:r>
            <a:endParaRPr sz="69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4486" y="2525577"/>
            <a:ext cx="6912609" cy="5943600"/>
            <a:chOff x="804486" y="2525577"/>
            <a:chExt cx="6912609" cy="5943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486" y="2525577"/>
              <a:ext cx="6116412" cy="59435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3317" y="4066452"/>
              <a:ext cx="2133598" cy="12953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3317" y="2525577"/>
              <a:ext cx="2095498" cy="138112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188" y="7983166"/>
              <a:ext cx="2562224" cy="3143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041" y="93443"/>
            <a:ext cx="4860290" cy="930275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265"/>
              </a:spcBef>
            </a:pPr>
            <a:r>
              <a:rPr dirty="0" sz="3000" spc="-140"/>
              <a:t>Curb</a:t>
            </a:r>
            <a:r>
              <a:rPr dirty="0" sz="3000" spc="-265"/>
              <a:t> </a:t>
            </a:r>
            <a:r>
              <a:rPr dirty="0" sz="3000" spc="-170"/>
              <a:t>Bump</a:t>
            </a:r>
            <a:r>
              <a:rPr dirty="0" sz="3000" spc="-260"/>
              <a:t> </a:t>
            </a:r>
            <a:r>
              <a:rPr dirty="0" sz="3000" spc="-200"/>
              <a:t>Outs</a:t>
            </a:r>
            <a:r>
              <a:rPr dirty="0" sz="3000" spc="-265"/>
              <a:t> </a:t>
            </a:r>
            <a:r>
              <a:rPr dirty="0" sz="3000" spc="-210"/>
              <a:t>Islands</a:t>
            </a:r>
            <a:r>
              <a:rPr dirty="0" sz="3000" spc="-260"/>
              <a:t> </a:t>
            </a:r>
            <a:r>
              <a:rPr dirty="0" sz="3000" spc="-720"/>
              <a:t>&amp; </a:t>
            </a:r>
            <a:r>
              <a:rPr dirty="0" sz="3000" spc="-250"/>
              <a:t>Raised </a:t>
            </a:r>
            <a:r>
              <a:rPr dirty="0" sz="3000" spc="-165"/>
              <a:t>Median</a:t>
            </a:r>
            <a:r>
              <a:rPr dirty="0" sz="3000" spc="-250"/>
              <a:t> </a:t>
            </a:r>
            <a:r>
              <a:rPr dirty="0" sz="3000" spc="-95"/>
              <a:t>Locations</a:t>
            </a:r>
            <a:endParaRPr sz="3000"/>
          </a:p>
        </p:txBody>
      </p:sp>
      <p:sp>
        <p:nvSpPr>
          <p:cNvPr id="8" name="object 8" descr=""/>
          <p:cNvSpPr txBox="1"/>
          <p:nvPr/>
        </p:nvSpPr>
        <p:spPr>
          <a:xfrm>
            <a:off x="2619212" y="8447070"/>
            <a:ext cx="4821555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b="1" i="1">
                <a:latin typeface="Calibri"/>
                <a:cs typeface="Calibri"/>
              </a:rPr>
              <a:t>See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strip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maps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located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on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tables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for</a:t>
            </a:r>
            <a:r>
              <a:rPr dirty="0" sz="2000" spc="-10" b="1" i="1">
                <a:latin typeface="Calibri"/>
                <a:cs typeface="Calibri"/>
              </a:rPr>
              <a:t> proposed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locations</a:t>
            </a:r>
            <a:r>
              <a:rPr dirty="0" sz="2000" spc="-1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of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this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safety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improvement.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8813" y="1190758"/>
            <a:ext cx="7338695" cy="1082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1610">
              <a:lnSpc>
                <a:spcPct val="115599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Curb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Bump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Islands: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Islands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along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shoulder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visual </a:t>
            </a:r>
            <a:r>
              <a:rPr dirty="0" sz="2000">
                <a:latin typeface="Calibri"/>
                <a:cs typeface="Calibri"/>
              </a:rPr>
              <a:t>prompt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narrower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roadway.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000">
                <a:latin typeface="Calibri"/>
                <a:cs typeface="Calibri"/>
              </a:rPr>
              <a:t>Raised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Median: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gives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visual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prompt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narrower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roadway.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0185" y="5029200"/>
            <a:ext cx="1981199" cy="1962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5"/>
              <a:t>Next</a:t>
            </a:r>
            <a:r>
              <a:rPr dirty="0" spc="-430"/>
              <a:t> </a:t>
            </a:r>
            <a:r>
              <a:rPr dirty="0" spc="-350"/>
              <a:t>Steps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8813" y="1327709"/>
            <a:ext cx="6595745" cy="3487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-225">
                <a:latin typeface="Arial Black"/>
                <a:cs typeface="Arial Black"/>
              </a:rPr>
              <a:t>Thank</a:t>
            </a:r>
            <a:r>
              <a:rPr dirty="0" sz="2500" spc="-220">
                <a:latin typeface="Arial Black"/>
                <a:cs typeface="Arial Black"/>
              </a:rPr>
              <a:t> </a:t>
            </a:r>
            <a:r>
              <a:rPr dirty="0" sz="2500" spc="-105">
                <a:latin typeface="Arial Black"/>
                <a:cs typeface="Arial Black"/>
              </a:rPr>
              <a:t>you</a:t>
            </a:r>
            <a:r>
              <a:rPr dirty="0" sz="2500" spc="-215">
                <a:latin typeface="Arial Black"/>
                <a:cs typeface="Arial Black"/>
              </a:rPr>
              <a:t> </a:t>
            </a:r>
            <a:r>
              <a:rPr dirty="0" sz="2500" spc="-70">
                <a:latin typeface="Arial Black"/>
                <a:cs typeface="Arial Black"/>
              </a:rPr>
              <a:t>for</a:t>
            </a:r>
            <a:r>
              <a:rPr dirty="0" sz="2500" spc="-215">
                <a:latin typeface="Arial Black"/>
                <a:cs typeface="Arial Black"/>
              </a:rPr>
              <a:t> </a:t>
            </a:r>
            <a:r>
              <a:rPr dirty="0" sz="2500" spc="-140">
                <a:latin typeface="Arial Black"/>
                <a:cs typeface="Arial Black"/>
              </a:rPr>
              <a:t>joining</a:t>
            </a:r>
            <a:r>
              <a:rPr dirty="0" sz="2500" spc="-210">
                <a:latin typeface="Arial Black"/>
                <a:cs typeface="Arial Black"/>
              </a:rPr>
              <a:t> </a:t>
            </a:r>
            <a:r>
              <a:rPr dirty="0" sz="2500" spc="-215">
                <a:latin typeface="Arial Black"/>
                <a:cs typeface="Arial Black"/>
              </a:rPr>
              <a:t>us </a:t>
            </a:r>
            <a:r>
              <a:rPr dirty="0" sz="2500" spc="-125">
                <a:latin typeface="Arial Black"/>
                <a:cs typeface="Arial Black"/>
              </a:rPr>
              <a:t>today</a:t>
            </a:r>
            <a:r>
              <a:rPr dirty="0" sz="2500" spc="-215">
                <a:latin typeface="Arial Black"/>
                <a:cs typeface="Arial Black"/>
              </a:rPr>
              <a:t> </a:t>
            </a:r>
            <a:r>
              <a:rPr dirty="0" sz="2500" spc="-175">
                <a:latin typeface="Arial Black"/>
                <a:cs typeface="Arial Black"/>
              </a:rPr>
              <a:t>at</a:t>
            </a:r>
            <a:r>
              <a:rPr dirty="0" sz="2500" spc="-210">
                <a:latin typeface="Arial Black"/>
                <a:cs typeface="Arial Black"/>
              </a:rPr>
              <a:t> </a:t>
            </a:r>
            <a:r>
              <a:rPr dirty="0" sz="2500" spc="-150">
                <a:latin typeface="Arial Black"/>
                <a:cs typeface="Arial Black"/>
              </a:rPr>
              <a:t>this</a:t>
            </a:r>
            <a:r>
              <a:rPr dirty="0" sz="2500" spc="-215">
                <a:latin typeface="Arial Black"/>
                <a:cs typeface="Arial Black"/>
              </a:rPr>
              <a:t> </a:t>
            </a:r>
            <a:r>
              <a:rPr dirty="0" sz="2500" spc="-70">
                <a:latin typeface="Arial Black"/>
                <a:cs typeface="Arial Black"/>
              </a:rPr>
              <a:t>open </a:t>
            </a:r>
            <a:r>
              <a:rPr dirty="0" sz="2500" spc="-160">
                <a:latin typeface="Arial Black"/>
                <a:cs typeface="Arial Black"/>
              </a:rPr>
              <a:t>house!</a:t>
            </a:r>
            <a:r>
              <a:rPr dirty="0" sz="2500" spc="-200">
                <a:latin typeface="Arial Black"/>
                <a:cs typeface="Arial Black"/>
              </a:rPr>
              <a:t> </a:t>
            </a:r>
            <a:r>
              <a:rPr dirty="0" sz="2500" spc="-145">
                <a:latin typeface="Arial Black"/>
                <a:cs typeface="Arial Black"/>
              </a:rPr>
              <a:t>Before</a:t>
            </a:r>
            <a:r>
              <a:rPr dirty="0" sz="2500" spc="-200">
                <a:latin typeface="Arial Black"/>
                <a:cs typeface="Arial Black"/>
              </a:rPr>
              <a:t> </a:t>
            </a:r>
            <a:r>
              <a:rPr dirty="0" sz="2500" spc="-105">
                <a:latin typeface="Arial Black"/>
                <a:cs typeface="Arial Black"/>
              </a:rPr>
              <a:t>you</a:t>
            </a:r>
            <a:r>
              <a:rPr dirty="0" sz="2500" spc="-195">
                <a:latin typeface="Arial Black"/>
                <a:cs typeface="Arial Black"/>
              </a:rPr>
              <a:t> </a:t>
            </a:r>
            <a:r>
              <a:rPr dirty="0" sz="2500" spc="-25">
                <a:latin typeface="Arial Black"/>
                <a:cs typeface="Arial Black"/>
              </a:rPr>
              <a:t>go:</a:t>
            </a:r>
            <a:endParaRPr sz="2500">
              <a:latin typeface="Arial Black"/>
              <a:cs typeface="Arial Black"/>
            </a:endParaRPr>
          </a:p>
          <a:p>
            <a:pPr algn="ctr" marL="280035">
              <a:lnSpc>
                <a:spcPct val="100000"/>
              </a:lnSpc>
              <a:spcBef>
                <a:spcPts val="2355"/>
              </a:spcBef>
            </a:pPr>
            <a:r>
              <a:rPr dirty="0" sz="2500" spc="-20">
                <a:latin typeface="Verdana"/>
                <a:cs typeface="Verdana"/>
              </a:rPr>
              <a:t>Complete</a:t>
            </a:r>
            <a:r>
              <a:rPr dirty="0" sz="2500" spc="-245">
                <a:latin typeface="Verdana"/>
                <a:cs typeface="Verdana"/>
              </a:rPr>
              <a:t> </a:t>
            </a:r>
            <a:r>
              <a:rPr dirty="0" sz="2500" spc="-120">
                <a:latin typeface="Verdana"/>
                <a:cs typeface="Verdana"/>
              </a:rPr>
              <a:t>a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40">
                <a:latin typeface="Verdana"/>
                <a:cs typeface="Verdana"/>
              </a:rPr>
              <a:t>comment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form!</a:t>
            </a:r>
            <a:endParaRPr sz="2500">
              <a:latin typeface="Verdana"/>
              <a:cs typeface="Verdana"/>
            </a:endParaRPr>
          </a:p>
          <a:p>
            <a:pPr algn="ctr" marL="513080" marR="224790" indent="-635">
              <a:lnSpc>
                <a:spcPct val="125000"/>
              </a:lnSpc>
            </a:pPr>
            <a:r>
              <a:rPr dirty="0" sz="2500" spc="-20">
                <a:latin typeface="Verdana"/>
                <a:cs typeface="Verdana"/>
              </a:rPr>
              <a:t>Paper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forms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75">
                <a:latin typeface="Verdana"/>
                <a:cs typeface="Verdana"/>
              </a:rPr>
              <a:t>are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45">
                <a:latin typeface="Verdana"/>
                <a:cs typeface="Verdana"/>
              </a:rPr>
              <a:t>available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40">
                <a:latin typeface="Verdana"/>
                <a:cs typeface="Verdana"/>
              </a:rPr>
              <a:t>in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the </a:t>
            </a:r>
            <a:r>
              <a:rPr dirty="0" sz="2500" spc="-60">
                <a:latin typeface="Verdana"/>
                <a:cs typeface="Verdana"/>
              </a:rPr>
              <a:t>Comment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65">
                <a:latin typeface="Verdana"/>
                <a:cs typeface="Verdana"/>
              </a:rPr>
              <a:t>Area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or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scan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the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65">
                <a:latin typeface="Verdana"/>
                <a:cs typeface="Verdana"/>
              </a:rPr>
              <a:t>QR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code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to </a:t>
            </a:r>
            <a:r>
              <a:rPr dirty="0" sz="2500">
                <a:latin typeface="Verdana"/>
                <a:cs typeface="Verdana"/>
              </a:rPr>
              <a:t>complete</a:t>
            </a:r>
            <a:r>
              <a:rPr dirty="0" sz="2500" spc="-26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it</a:t>
            </a:r>
            <a:r>
              <a:rPr dirty="0" sz="2500" spc="-26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online.</a:t>
            </a:r>
            <a:endParaRPr sz="2500">
              <a:latin typeface="Verdana"/>
              <a:cs typeface="Verdana"/>
            </a:endParaRPr>
          </a:p>
          <a:p>
            <a:pPr algn="ctr" marL="280035">
              <a:lnSpc>
                <a:spcPct val="100000"/>
              </a:lnSpc>
              <a:spcBef>
                <a:spcPts val="750"/>
              </a:spcBef>
            </a:pPr>
            <a:r>
              <a:rPr dirty="0" sz="2500" spc="-105">
                <a:latin typeface="Verdana"/>
                <a:cs typeface="Verdana"/>
              </a:rPr>
              <a:t>We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appreciate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your</a:t>
            </a:r>
            <a:r>
              <a:rPr dirty="0" sz="2500" spc="-22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feedback!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0647" y="7079004"/>
            <a:ext cx="7111365" cy="958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43635" marR="5080" indent="-1131570">
              <a:lnSpc>
                <a:spcPct val="133200"/>
              </a:lnSpc>
              <a:spcBef>
                <a:spcPts val="95"/>
              </a:spcBef>
            </a:pPr>
            <a:r>
              <a:rPr dirty="0" sz="2300" spc="-160">
                <a:latin typeface="Arial Black"/>
                <a:cs typeface="Arial Black"/>
              </a:rPr>
              <a:t>Stay</a:t>
            </a:r>
            <a:r>
              <a:rPr dirty="0" sz="2300" spc="-200">
                <a:latin typeface="Arial Black"/>
                <a:cs typeface="Arial Black"/>
              </a:rPr>
              <a:t> </a:t>
            </a:r>
            <a:r>
              <a:rPr dirty="0" sz="2300" spc="-114">
                <a:latin typeface="Arial Black"/>
                <a:cs typeface="Arial Black"/>
              </a:rPr>
              <a:t>updated!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85">
                <a:latin typeface="Arial Black"/>
                <a:cs typeface="Arial Black"/>
              </a:rPr>
              <a:t>Sign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00">
                <a:latin typeface="Arial Black"/>
                <a:cs typeface="Arial Black"/>
              </a:rPr>
              <a:t>up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65">
                <a:latin typeface="Arial Black"/>
                <a:cs typeface="Arial Black"/>
              </a:rPr>
              <a:t>for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50">
                <a:latin typeface="Arial Black"/>
                <a:cs typeface="Arial Black"/>
              </a:rPr>
              <a:t>updates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00">
                <a:latin typeface="Arial Black"/>
                <a:cs typeface="Arial Black"/>
              </a:rPr>
              <a:t>on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30">
                <a:latin typeface="Arial Black"/>
                <a:cs typeface="Arial Black"/>
              </a:rPr>
              <a:t>the</a:t>
            </a:r>
            <a:r>
              <a:rPr dirty="0" sz="2300" spc="-200">
                <a:latin typeface="Arial Black"/>
                <a:cs typeface="Arial Black"/>
              </a:rPr>
              <a:t> </a:t>
            </a:r>
            <a:r>
              <a:rPr dirty="0" sz="2300" spc="-150">
                <a:latin typeface="Arial Black"/>
                <a:cs typeface="Arial Black"/>
              </a:rPr>
              <a:t>website: </a:t>
            </a:r>
            <a:r>
              <a:rPr dirty="0" u="heavy" sz="2300" spc="-120">
                <a:solidFill>
                  <a:srgbClr val="3D8EDE"/>
                </a:solidFill>
                <a:uFill>
                  <a:solidFill>
                    <a:srgbClr val="3D8EDE"/>
                  </a:solidFill>
                </a:uFill>
                <a:latin typeface="Arial Black"/>
                <a:cs typeface="Arial Black"/>
                <a:hlinkClick r:id="rId3"/>
              </a:rPr>
              <a:t>www.MoDOT.org/SLSafetyProject</a:t>
            </a:r>
            <a:endParaRPr sz="2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518607"/>
            <a:ext cx="7772400" cy="1539875"/>
            <a:chOff x="0" y="8518607"/>
            <a:chExt cx="7772400" cy="1539875"/>
          </a:xfrm>
        </p:grpSpPr>
        <p:sp>
          <p:nvSpPr>
            <p:cNvPr id="3" name="object 3" descr=""/>
            <p:cNvSpPr/>
            <p:nvPr/>
          </p:nvSpPr>
          <p:spPr>
            <a:xfrm>
              <a:off x="0" y="9281159"/>
              <a:ext cx="7772400" cy="777240"/>
            </a:xfrm>
            <a:custGeom>
              <a:avLst/>
              <a:gdLst/>
              <a:ahLst/>
              <a:cxnLst/>
              <a:rect l="l" t="t" r="r" b="b"/>
              <a:pathLst>
                <a:path w="7772400" h="777240">
                  <a:moveTo>
                    <a:pt x="7772400" y="777240"/>
                  </a:moveTo>
                  <a:lnTo>
                    <a:pt x="0" y="777240"/>
                  </a:lnTo>
                  <a:lnTo>
                    <a:pt x="0" y="0"/>
                  </a:lnTo>
                  <a:lnTo>
                    <a:pt x="7772400" y="0"/>
                  </a:lnTo>
                  <a:lnTo>
                    <a:pt x="7772400" y="777240"/>
                  </a:lnTo>
                  <a:close/>
                </a:path>
              </a:pathLst>
            </a:custGeom>
            <a:solidFill>
              <a:srgbClr val="1541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0357" y="9426759"/>
              <a:ext cx="1000124" cy="5143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2129" y="8518607"/>
              <a:ext cx="1971673" cy="7619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9170" y="9386383"/>
              <a:ext cx="952498" cy="56197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728551" y="2462618"/>
            <a:ext cx="6043930" cy="3957954"/>
            <a:chOff x="1728551" y="2462618"/>
            <a:chExt cx="6043930" cy="3957954"/>
          </a:xfrm>
        </p:grpSpPr>
        <p:sp>
          <p:nvSpPr>
            <p:cNvPr id="8" name="object 8" descr=""/>
            <p:cNvSpPr/>
            <p:nvPr/>
          </p:nvSpPr>
          <p:spPr>
            <a:xfrm>
              <a:off x="1728551" y="2462618"/>
              <a:ext cx="4276090" cy="3957954"/>
            </a:xfrm>
            <a:custGeom>
              <a:avLst/>
              <a:gdLst/>
              <a:ahLst/>
              <a:cxnLst/>
              <a:rect l="l" t="t" r="r" b="b"/>
              <a:pathLst>
                <a:path w="4276090" h="3957954">
                  <a:moveTo>
                    <a:pt x="4275580" y="3957916"/>
                  </a:moveTo>
                  <a:lnTo>
                    <a:pt x="0" y="3957916"/>
                  </a:lnTo>
                  <a:lnTo>
                    <a:pt x="0" y="0"/>
                  </a:lnTo>
                  <a:lnTo>
                    <a:pt x="4275580" y="0"/>
                  </a:lnTo>
                  <a:lnTo>
                    <a:pt x="4275580" y="3957916"/>
                  </a:lnTo>
                  <a:close/>
                </a:path>
              </a:pathLst>
            </a:custGeom>
            <a:solidFill>
              <a:srgbClr val="1541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8366" y="3245724"/>
              <a:ext cx="2074032" cy="221932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97647" y="1135468"/>
            <a:ext cx="6309360" cy="5075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75">
                <a:latin typeface="Arial Black"/>
                <a:cs typeface="Arial Black"/>
              </a:rPr>
              <a:t>From</a:t>
            </a:r>
            <a:r>
              <a:rPr dirty="0" sz="3000" spc="-260">
                <a:latin typeface="Arial Black"/>
                <a:cs typeface="Arial Black"/>
              </a:rPr>
              <a:t> </a:t>
            </a:r>
            <a:r>
              <a:rPr dirty="0" sz="3000" spc="-204">
                <a:latin typeface="Arial Black"/>
                <a:cs typeface="Arial Black"/>
              </a:rPr>
              <a:t>Shackelford</a:t>
            </a:r>
            <a:r>
              <a:rPr dirty="0" sz="3000" spc="-254">
                <a:latin typeface="Arial Black"/>
                <a:cs typeface="Arial Black"/>
              </a:rPr>
              <a:t> </a:t>
            </a:r>
            <a:r>
              <a:rPr dirty="0" sz="3000" spc="-204">
                <a:latin typeface="Arial Black"/>
                <a:cs typeface="Arial Black"/>
              </a:rPr>
              <a:t>Rd.</a:t>
            </a:r>
            <a:r>
              <a:rPr dirty="0" sz="3000" spc="-254">
                <a:latin typeface="Arial Black"/>
                <a:cs typeface="Arial Black"/>
              </a:rPr>
              <a:t> </a:t>
            </a:r>
            <a:r>
              <a:rPr dirty="0" sz="3000" spc="-125">
                <a:latin typeface="Arial Black"/>
                <a:cs typeface="Arial Black"/>
              </a:rPr>
              <a:t>to</a:t>
            </a:r>
            <a:r>
              <a:rPr dirty="0" sz="3000" spc="-260">
                <a:latin typeface="Arial Black"/>
                <a:cs typeface="Arial Black"/>
              </a:rPr>
              <a:t> </a:t>
            </a:r>
            <a:r>
              <a:rPr dirty="0" sz="3000" spc="-110">
                <a:latin typeface="Arial Black"/>
                <a:cs typeface="Arial Black"/>
              </a:rPr>
              <a:t>Dunn</a:t>
            </a:r>
            <a:r>
              <a:rPr dirty="0" sz="3000" spc="-254">
                <a:latin typeface="Arial Black"/>
                <a:cs typeface="Arial Black"/>
              </a:rPr>
              <a:t> </a:t>
            </a:r>
            <a:r>
              <a:rPr dirty="0" sz="3000" spc="-130">
                <a:latin typeface="Arial Black"/>
                <a:cs typeface="Arial Black"/>
              </a:rPr>
              <a:t>Rd. </a:t>
            </a:r>
            <a:r>
              <a:rPr dirty="0" sz="3000" spc="-125">
                <a:latin typeface="Arial Black"/>
                <a:cs typeface="Arial Black"/>
              </a:rPr>
              <a:t>(2016-</a:t>
            </a:r>
            <a:r>
              <a:rPr dirty="0" sz="3000" spc="-10">
                <a:latin typeface="Arial Black"/>
                <a:cs typeface="Arial Black"/>
              </a:rPr>
              <a:t>2020)</a:t>
            </a:r>
            <a:endParaRPr sz="3000">
              <a:latin typeface="Arial Black"/>
              <a:cs typeface="Arial Black"/>
            </a:endParaRPr>
          </a:p>
          <a:p>
            <a:pPr algn="ctr" marL="711200">
              <a:lnSpc>
                <a:spcPts val="4790"/>
              </a:lnSpc>
              <a:spcBef>
                <a:spcPts val="2275"/>
              </a:spcBef>
            </a:pPr>
            <a:r>
              <a:rPr dirty="0" sz="4000" spc="-140">
                <a:solidFill>
                  <a:srgbClr val="FFFFFF"/>
                </a:solidFill>
                <a:latin typeface="Arial Black"/>
                <a:cs typeface="Arial Black"/>
              </a:rPr>
              <a:t>1800</a:t>
            </a:r>
            <a:r>
              <a:rPr dirty="0" sz="4000" spc="-3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360">
                <a:solidFill>
                  <a:srgbClr val="FFFFFF"/>
                </a:solidFill>
                <a:latin typeface="Arial Black"/>
                <a:cs typeface="Arial Black"/>
              </a:rPr>
              <a:t>crashes</a:t>
            </a:r>
            <a:endParaRPr sz="4000">
              <a:latin typeface="Arial Black"/>
              <a:cs typeface="Arial Black"/>
            </a:endParaRPr>
          </a:p>
          <a:p>
            <a:pPr algn="ctr" marL="518159">
              <a:lnSpc>
                <a:spcPts val="2630"/>
              </a:lnSpc>
            </a:pP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5x</a:t>
            </a:r>
            <a:r>
              <a:rPr dirty="0" sz="22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65" b="1" i="1">
                <a:solidFill>
                  <a:srgbClr val="FFFFFF"/>
                </a:solidFill>
                <a:latin typeface="Arial"/>
                <a:cs typeface="Arial"/>
              </a:rPr>
              <a:t>statewide</a:t>
            </a:r>
            <a:r>
              <a:rPr dirty="0" sz="22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55" b="1" i="1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endParaRPr sz="2200">
              <a:latin typeface="Arial"/>
              <a:cs typeface="Arial"/>
            </a:endParaRPr>
          </a:p>
          <a:p>
            <a:pPr algn="ctr" marL="584200">
              <a:lnSpc>
                <a:spcPct val="100000"/>
              </a:lnSpc>
              <a:spcBef>
                <a:spcPts val="434"/>
              </a:spcBef>
            </a:pPr>
            <a:r>
              <a:rPr dirty="0" sz="2200" spc="65" b="1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200" spc="-9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45" b="1" i="1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dirty="0" sz="22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 b="1" i="1">
                <a:solidFill>
                  <a:srgbClr val="FFFFFF"/>
                </a:solidFill>
                <a:latin typeface="Arial"/>
                <a:cs typeface="Arial"/>
              </a:rPr>
              <a:t>roads</a:t>
            </a:r>
            <a:endParaRPr sz="2200">
              <a:latin typeface="Arial"/>
              <a:cs typeface="Arial"/>
            </a:endParaRPr>
          </a:p>
          <a:p>
            <a:pPr algn="ctr" marL="584835">
              <a:lnSpc>
                <a:spcPct val="100000"/>
              </a:lnSpc>
              <a:spcBef>
                <a:spcPts val="1839"/>
              </a:spcBef>
            </a:pPr>
            <a:r>
              <a:rPr dirty="0" sz="4000" spc="-455">
                <a:solidFill>
                  <a:srgbClr val="FFFFFF"/>
                </a:solidFill>
                <a:latin typeface="Arial Black"/>
                <a:cs typeface="Arial Black"/>
              </a:rPr>
              <a:t>22</a:t>
            </a:r>
            <a:r>
              <a:rPr dirty="0" sz="4000" spc="-3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360">
                <a:solidFill>
                  <a:srgbClr val="FFFFFF"/>
                </a:solidFill>
                <a:latin typeface="Arial Black"/>
                <a:cs typeface="Arial Black"/>
              </a:rPr>
              <a:t>crashes</a:t>
            </a:r>
            <a:endParaRPr sz="4000">
              <a:latin typeface="Arial Black"/>
              <a:cs typeface="Arial Black"/>
            </a:endParaRPr>
          </a:p>
          <a:p>
            <a:pPr algn="ctr" marL="548005">
              <a:lnSpc>
                <a:spcPct val="100000"/>
              </a:lnSpc>
              <a:spcBef>
                <a:spcPts val="20"/>
              </a:spcBef>
            </a:pP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involving</a:t>
            </a:r>
            <a:r>
              <a:rPr dirty="0" sz="2200" spc="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 i="1">
                <a:solidFill>
                  <a:srgbClr val="FFFFFF"/>
                </a:solidFill>
                <a:latin typeface="Arial"/>
                <a:cs typeface="Arial"/>
              </a:rPr>
              <a:t>pedestrians</a:t>
            </a:r>
            <a:endParaRPr sz="2200">
              <a:latin typeface="Arial"/>
              <a:cs typeface="Arial"/>
            </a:endParaRPr>
          </a:p>
          <a:p>
            <a:pPr algn="ctr" marL="584835">
              <a:lnSpc>
                <a:spcPct val="100000"/>
              </a:lnSpc>
              <a:spcBef>
                <a:spcPts val="1839"/>
              </a:spcBef>
            </a:pPr>
            <a:r>
              <a:rPr dirty="0" sz="4000" spc="-32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dirty="0" sz="4000" spc="-3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360">
                <a:solidFill>
                  <a:srgbClr val="FFFFFF"/>
                </a:solidFill>
                <a:latin typeface="Arial Black"/>
                <a:cs typeface="Arial Black"/>
              </a:rPr>
              <a:t>crashes</a:t>
            </a:r>
            <a:endParaRPr sz="4000">
              <a:latin typeface="Arial Black"/>
              <a:cs typeface="Arial Black"/>
            </a:endParaRPr>
          </a:p>
          <a:p>
            <a:pPr algn="ctr" marL="548640">
              <a:lnSpc>
                <a:spcPct val="100000"/>
              </a:lnSpc>
              <a:spcBef>
                <a:spcPts val="15"/>
              </a:spcBef>
            </a:pP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involving</a:t>
            </a:r>
            <a:r>
              <a:rPr dirty="0" sz="2200" spc="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 i="1">
                <a:solidFill>
                  <a:srgbClr val="FFFFFF"/>
                </a:solidFill>
                <a:latin typeface="Arial"/>
                <a:cs typeface="Arial"/>
              </a:rPr>
              <a:t>bicyclists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0" y="-2429"/>
            <a:ext cx="7771130" cy="1131570"/>
          </a:xfrm>
          <a:custGeom>
            <a:avLst/>
            <a:gdLst/>
            <a:ahLst/>
            <a:cxnLst/>
            <a:rect l="l" t="t" r="r" b="b"/>
            <a:pathLst>
              <a:path w="7771130" h="1131570">
                <a:moveTo>
                  <a:pt x="7770550" y="1131547"/>
                </a:moveTo>
                <a:lnTo>
                  <a:pt x="0" y="1131547"/>
                </a:lnTo>
                <a:lnTo>
                  <a:pt x="0" y="0"/>
                </a:lnTo>
                <a:lnTo>
                  <a:pt x="7770550" y="0"/>
                </a:lnTo>
                <a:lnTo>
                  <a:pt x="7770550" y="1131547"/>
                </a:lnTo>
                <a:close/>
              </a:path>
            </a:pathLst>
          </a:custGeom>
          <a:solidFill>
            <a:srgbClr val="D6DF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45"/>
              <a:t>Crash</a:t>
            </a:r>
            <a:r>
              <a:rPr dirty="0" spc="-425"/>
              <a:t> </a:t>
            </a:r>
            <a:r>
              <a:rPr dirty="0" spc="-310"/>
              <a:t>Data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492683" y="6620560"/>
            <a:ext cx="6953250" cy="1698625"/>
          </a:xfrm>
          <a:prstGeom prst="rect">
            <a:avLst/>
          </a:prstGeom>
          <a:solidFill>
            <a:srgbClr val="154174"/>
          </a:solidFill>
        </p:spPr>
        <p:txBody>
          <a:bodyPr wrap="square" lIns="0" tIns="83820" rIns="0" bIns="0" rtlCol="0" vert="horz">
            <a:spAutoFit/>
          </a:bodyPr>
          <a:lstStyle/>
          <a:p>
            <a:pPr marL="661670" marR="605790" indent="50800">
              <a:lnSpc>
                <a:spcPct val="115599"/>
              </a:lnSpc>
              <a:spcBef>
                <a:spcPts val="660"/>
              </a:spcBef>
            </a:pPr>
            <a:r>
              <a:rPr dirty="0" sz="4000" spc="-165">
                <a:solidFill>
                  <a:srgbClr val="FFFFFF"/>
                </a:solidFill>
                <a:latin typeface="Arial Black"/>
                <a:cs typeface="Arial Black"/>
              </a:rPr>
              <a:t>20</a:t>
            </a:r>
            <a:r>
              <a:rPr dirty="0" sz="4000" spc="-3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350">
                <a:solidFill>
                  <a:srgbClr val="FFFFFF"/>
                </a:solidFill>
                <a:latin typeface="Arial Black"/>
                <a:cs typeface="Arial Black"/>
              </a:rPr>
              <a:t>crashes</a:t>
            </a:r>
            <a:r>
              <a:rPr dirty="0" sz="4000" spc="-3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245">
                <a:solidFill>
                  <a:srgbClr val="FFFFFF"/>
                </a:solidFill>
                <a:latin typeface="Arial Black"/>
                <a:cs typeface="Arial Black"/>
              </a:rPr>
              <a:t>resulting</a:t>
            </a:r>
            <a:r>
              <a:rPr dirty="0" sz="4000" spc="-3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Arial Black"/>
                <a:cs typeface="Arial Black"/>
              </a:rPr>
              <a:t>in </a:t>
            </a:r>
            <a:r>
              <a:rPr dirty="0" sz="4000" spc="-275">
                <a:solidFill>
                  <a:srgbClr val="FFFFFF"/>
                </a:solidFill>
                <a:latin typeface="Arial Black"/>
                <a:cs typeface="Arial Black"/>
              </a:rPr>
              <a:t>serious</a:t>
            </a:r>
            <a:r>
              <a:rPr dirty="0" sz="4000" spc="-3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140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r>
              <a:rPr dirty="0" sz="4000" spc="-3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200">
                <a:solidFill>
                  <a:srgbClr val="FFFFFF"/>
                </a:solidFill>
                <a:latin typeface="Arial Black"/>
                <a:cs typeface="Arial Black"/>
              </a:rPr>
              <a:t>fatal</a:t>
            </a:r>
            <a:r>
              <a:rPr dirty="0" sz="4000" spc="-3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204">
                <a:solidFill>
                  <a:srgbClr val="FFFFFF"/>
                </a:solidFill>
                <a:latin typeface="Arial Black"/>
                <a:cs typeface="Arial Black"/>
              </a:rPr>
              <a:t>injuries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041" y="232400"/>
            <a:ext cx="7120255" cy="589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365"/>
              <a:t>New</a:t>
            </a:r>
            <a:r>
              <a:rPr dirty="0" sz="3700" spc="-340"/>
              <a:t> </a:t>
            </a:r>
            <a:r>
              <a:rPr dirty="0" sz="3700" spc="-254"/>
              <a:t>Halls</a:t>
            </a:r>
            <a:r>
              <a:rPr dirty="0" sz="3700" spc="-335"/>
              <a:t> </a:t>
            </a:r>
            <a:r>
              <a:rPr dirty="0" sz="3700" spc="-195"/>
              <a:t>Ferry</a:t>
            </a:r>
            <a:r>
              <a:rPr dirty="0" sz="3700" spc="-340"/>
              <a:t> </a:t>
            </a:r>
            <a:r>
              <a:rPr dirty="0" sz="3700" spc="-190"/>
              <a:t>Improvements</a:t>
            </a:r>
            <a:endParaRPr sz="3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281159"/>
            <a:ext cx="7772400" cy="777240"/>
            <a:chOff x="0" y="9281159"/>
            <a:chExt cx="7772400" cy="777240"/>
          </a:xfrm>
        </p:grpSpPr>
        <p:sp>
          <p:nvSpPr>
            <p:cNvPr id="3" name="object 3" descr=""/>
            <p:cNvSpPr/>
            <p:nvPr/>
          </p:nvSpPr>
          <p:spPr>
            <a:xfrm>
              <a:off x="0" y="9281159"/>
              <a:ext cx="7772400" cy="777240"/>
            </a:xfrm>
            <a:custGeom>
              <a:avLst/>
              <a:gdLst/>
              <a:ahLst/>
              <a:cxnLst/>
              <a:rect l="l" t="t" r="r" b="b"/>
              <a:pathLst>
                <a:path w="7772400" h="777240">
                  <a:moveTo>
                    <a:pt x="7772400" y="777240"/>
                  </a:moveTo>
                  <a:lnTo>
                    <a:pt x="0" y="777240"/>
                  </a:lnTo>
                  <a:lnTo>
                    <a:pt x="0" y="0"/>
                  </a:lnTo>
                  <a:lnTo>
                    <a:pt x="7772400" y="0"/>
                  </a:lnTo>
                  <a:lnTo>
                    <a:pt x="7772400" y="777240"/>
                  </a:lnTo>
                  <a:close/>
                </a:path>
              </a:pathLst>
            </a:custGeom>
            <a:solidFill>
              <a:srgbClr val="1541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742" y="9402584"/>
              <a:ext cx="1000123" cy="5143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554" y="9362209"/>
              <a:ext cx="952499" cy="561974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0" y="-2429"/>
            <a:ext cx="7771130" cy="1131570"/>
          </a:xfrm>
          <a:custGeom>
            <a:avLst/>
            <a:gdLst/>
            <a:ahLst/>
            <a:cxnLst/>
            <a:rect l="l" t="t" r="r" b="b"/>
            <a:pathLst>
              <a:path w="7771130" h="1131570">
                <a:moveTo>
                  <a:pt x="7770550" y="1131547"/>
                </a:moveTo>
                <a:lnTo>
                  <a:pt x="0" y="1131547"/>
                </a:lnTo>
                <a:lnTo>
                  <a:pt x="0" y="0"/>
                </a:lnTo>
                <a:lnTo>
                  <a:pt x="7770550" y="0"/>
                </a:lnTo>
                <a:lnTo>
                  <a:pt x="7770550" y="1131547"/>
                </a:lnTo>
                <a:close/>
              </a:path>
            </a:pathLst>
          </a:custGeom>
          <a:solidFill>
            <a:srgbClr val="D6DFE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61514" y="4151718"/>
            <a:ext cx="7284720" cy="5104765"/>
            <a:chOff x="361514" y="4151718"/>
            <a:chExt cx="7284720" cy="510476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1685" y="4151718"/>
              <a:ext cx="5361921" cy="476115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514" y="8494433"/>
              <a:ext cx="1971673" cy="76199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347639" y="6291861"/>
              <a:ext cx="506730" cy="1600200"/>
            </a:xfrm>
            <a:custGeom>
              <a:avLst/>
              <a:gdLst/>
              <a:ahLst/>
              <a:cxnLst/>
              <a:rect l="l" t="t" r="r" b="b"/>
              <a:pathLst>
                <a:path w="506729" h="1600200">
                  <a:moveTo>
                    <a:pt x="470270" y="1015"/>
                  </a:moveTo>
                  <a:lnTo>
                    <a:pt x="505433" y="0"/>
                  </a:lnTo>
                  <a:lnTo>
                    <a:pt x="506467" y="51388"/>
                  </a:lnTo>
                  <a:lnTo>
                    <a:pt x="506506" y="102767"/>
                  </a:lnTo>
                  <a:lnTo>
                    <a:pt x="505544" y="154139"/>
                  </a:lnTo>
                  <a:lnTo>
                    <a:pt x="503581" y="205506"/>
                  </a:lnTo>
                  <a:lnTo>
                    <a:pt x="500621" y="256817"/>
                  </a:lnTo>
                  <a:lnTo>
                    <a:pt x="496666" y="308042"/>
                  </a:lnTo>
                  <a:lnTo>
                    <a:pt x="491717" y="359183"/>
                  </a:lnTo>
                  <a:lnTo>
                    <a:pt x="485772" y="410239"/>
                  </a:lnTo>
                  <a:lnTo>
                    <a:pt x="478833" y="461165"/>
                  </a:lnTo>
                  <a:lnTo>
                    <a:pt x="470909" y="511929"/>
                  </a:lnTo>
                  <a:lnTo>
                    <a:pt x="461999" y="562530"/>
                  </a:lnTo>
                  <a:lnTo>
                    <a:pt x="452104" y="612967"/>
                  </a:lnTo>
                  <a:lnTo>
                    <a:pt x="441233" y="663202"/>
                  </a:lnTo>
                  <a:lnTo>
                    <a:pt x="429390" y="713197"/>
                  </a:lnTo>
                  <a:lnTo>
                    <a:pt x="416575" y="762951"/>
                  </a:lnTo>
                  <a:lnTo>
                    <a:pt x="402786" y="812465"/>
                  </a:lnTo>
                  <a:lnTo>
                    <a:pt x="388047" y="861705"/>
                  </a:lnTo>
                  <a:lnTo>
                    <a:pt x="372356" y="910630"/>
                  </a:lnTo>
                  <a:lnTo>
                    <a:pt x="355715" y="959240"/>
                  </a:lnTo>
                  <a:lnTo>
                    <a:pt x="338122" y="1007536"/>
                  </a:lnTo>
                  <a:lnTo>
                    <a:pt x="319595" y="1055480"/>
                  </a:lnTo>
                  <a:lnTo>
                    <a:pt x="300147" y="1103038"/>
                  </a:lnTo>
                  <a:lnTo>
                    <a:pt x="279779" y="1150209"/>
                  </a:lnTo>
                  <a:lnTo>
                    <a:pt x="258491" y="1196994"/>
                  </a:lnTo>
                  <a:lnTo>
                    <a:pt x="236295" y="1243349"/>
                  </a:lnTo>
                  <a:lnTo>
                    <a:pt x="213211" y="1289250"/>
                  </a:lnTo>
                  <a:lnTo>
                    <a:pt x="189240" y="1334696"/>
                  </a:lnTo>
                  <a:lnTo>
                    <a:pt x="164381" y="1379687"/>
                  </a:lnTo>
                  <a:lnTo>
                    <a:pt x="138652" y="1424180"/>
                  </a:lnTo>
                  <a:lnTo>
                    <a:pt x="112075" y="1468150"/>
                  </a:lnTo>
                  <a:lnTo>
                    <a:pt x="84647" y="1511594"/>
                  </a:lnTo>
                  <a:lnTo>
                    <a:pt x="56365" y="1554512"/>
                  </a:lnTo>
                  <a:lnTo>
                    <a:pt x="201575" y="1492139"/>
                  </a:lnTo>
                  <a:lnTo>
                    <a:pt x="215774" y="1505813"/>
                  </a:lnTo>
                  <a:lnTo>
                    <a:pt x="215524" y="1507449"/>
                  </a:lnTo>
                  <a:lnTo>
                    <a:pt x="13368" y="1599745"/>
                  </a:lnTo>
                  <a:lnTo>
                    <a:pt x="9418" y="1599376"/>
                  </a:lnTo>
                  <a:lnTo>
                    <a:pt x="1898" y="1594362"/>
                  </a:lnTo>
                  <a:lnTo>
                    <a:pt x="0" y="1590912"/>
                  </a:lnTo>
                  <a:lnTo>
                    <a:pt x="172" y="1586362"/>
                  </a:lnTo>
                  <a:lnTo>
                    <a:pt x="6592" y="1376589"/>
                  </a:lnTo>
                  <a:lnTo>
                    <a:pt x="7287" y="1374374"/>
                  </a:lnTo>
                  <a:lnTo>
                    <a:pt x="11023" y="1368666"/>
                  </a:lnTo>
                  <a:lnTo>
                    <a:pt x="14454" y="1366779"/>
                  </a:lnTo>
                  <a:lnTo>
                    <a:pt x="22272" y="1366813"/>
                  </a:lnTo>
                  <a:lnTo>
                    <a:pt x="25134" y="1368101"/>
                  </a:lnTo>
                  <a:lnTo>
                    <a:pt x="29804" y="1373064"/>
                  </a:lnTo>
                  <a:lnTo>
                    <a:pt x="30911" y="1376000"/>
                  </a:lnTo>
                  <a:lnTo>
                    <a:pt x="26054" y="1536135"/>
                  </a:lnTo>
                  <a:lnTo>
                    <a:pt x="54021" y="1493767"/>
                  </a:lnTo>
                  <a:lnTo>
                    <a:pt x="81145" y="1450876"/>
                  </a:lnTo>
                  <a:lnTo>
                    <a:pt x="107428" y="1407465"/>
                  </a:lnTo>
                  <a:lnTo>
                    <a:pt x="132873" y="1363534"/>
                  </a:lnTo>
                  <a:lnTo>
                    <a:pt x="157459" y="1319120"/>
                  </a:lnTo>
                  <a:lnTo>
                    <a:pt x="181166" y="1274253"/>
                  </a:lnTo>
                  <a:lnTo>
                    <a:pt x="203993" y="1228932"/>
                  </a:lnTo>
                  <a:lnTo>
                    <a:pt x="225940" y="1183154"/>
                  </a:lnTo>
                  <a:lnTo>
                    <a:pt x="246997" y="1136961"/>
                  </a:lnTo>
                  <a:lnTo>
                    <a:pt x="267142" y="1090383"/>
                  </a:lnTo>
                  <a:lnTo>
                    <a:pt x="286377" y="1043421"/>
                  </a:lnTo>
                  <a:lnTo>
                    <a:pt x="304700" y="996075"/>
                  </a:lnTo>
                  <a:lnTo>
                    <a:pt x="322101" y="948390"/>
                  </a:lnTo>
                  <a:lnTo>
                    <a:pt x="338562" y="900389"/>
                  </a:lnTo>
                  <a:lnTo>
                    <a:pt x="354086" y="852074"/>
                  </a:lnTo>
                  <a:lnTo>
                    <a:pt x="368673" y="803445"/>
                  </a:lnTo>
                  <a:lnTo>
                    <a:pt x="382306" y="754546"/>
                  </a:lnTo>
                  <a:lnTo>
                    <a:pt x="394980" y="705410"/>
                  </a:lnTo>
                  <a:lnTo>
                    <a:pt x="406696" y="656036"/>
                  </a:lnTo>
                  <a:lnTo>
                    <a:pt x="417453" y="606424"/>
                  </a:lnTo>
                  <a:lnTo>
                    <a:pt x="427249" y="556608"/>
                  </a:lnTo>
                  <a:lnTo>
                    <a:pt x="436065" y="506632"/>
                  </a:lnTo>
                  <a:lnTo>
                    <a:pt x="443905" y="456493"/>
                  </a:lnTo>
                  <a:lnTo>
                    <a:pt x="450768" y="406191"/>
                  </a:lnTo>
                  <a:lnTo>
                    <a:pt x="456656" y="355770"/>
                  </a:lnTo>
                  <a:lnTo>
                    <a:pt x="461559" y="305263"/>
                  </a:lnTo>
                  <a:lnTo>
                    <a:pt x="465478" y="254668"/>
                  </a:lnTo>
                  <a:lnTo>
                    <a:pt x="468414" y="203983"/>
                  </a:lnTo>
                  <a:lnTo>
                    <a:pt x="470361" y="153257"/>
                  </a:lnTo>
                  <a:lnTo>
                    <a:pt x="471320" y="102520"/>
                  </a:lnTo>
                  <a:lnTo>
                    <a:pt x="471290" y="51772"/>
                  </a:lnTo>
                  <a:lnTo>
                    <a:pt x="470270" y="10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112552" y="5169543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762" y="1533525"/>
                  </a:moveTo>
                  <a:lnTo>
                    <a:pt x="691619" y="1529819"/>
                  </a:lnTo>
                  <a:lnTo>
                    <a:pt x="617158" y="1518786"/>
                  </a:lnTo>
                  <a:lnTo>
                    <a:pt x="544188" y="1500511"/>
                  </a:lnTo>
                  <a:lnTo>
                    <a:pt x="473348" y="1475165"/>
                  </a:lnTo>
                  <a:lnTo>
                    <a:pt x="405319" y="1443004"/>
                  </a:lnTo>
                  <a:lnTo>
                    <a:pt x="340783" y="1404282"/>
                  </a:lnTo>
                  <a:lnTo>
                    <a:pt x="280336" y="1359469"/>
                  </a:lnTo>
                  <a:lnTo>
                    <a:pt x="224576" y="1308948"/>
                  </a:lnTo>
                  <a:lnTo>
                    <a:pt x="174055" y="1253188"/>
                  </a:lnTo>
                  <a:lnTo>
                    <a:pt x="129242" y="1192741"/>
                  </a:lnTo>
                  <a:lnTo>
                    <a:pt x="90520" y="1128205"/>
                  </a:lnTo>
                  <a:lnTo>
                    <a:pt x="58359" y="1060176"/>
                  </a:lnTo>
                  <a:lnTo>
                    <a:pt x="33013" y="989336"/>
                  </a:lnTo>
                  <a:lnTo>
                    <a:pt x="14738" y="916366"/>
                  </a:lnTo>
                  <a:lnTo>
                    <a:pt x="3706" y="841905"/>
                  </a:lnTo>
                  <a:lnTo>
                    <a:pt x="0" y="766762"/>
                  </a:lnTo>
                  <a:lnTo>
                    <a:pt x="926" y="729127"/>
                  </a:lnTo>
                  <a:lnTo>
                    <a:pt x="8295" y="654261"/>
                  </a:lnTo>
                  <a:lnTo>
                    <a:pt x="22981" y="580449"/>
                  </a:lnTo>
                  <a:lnTo>
                    <a:pt x="44823" y="508448"/>
                  </a:lnTo>
                  <a:lnTo>
                    <a:pt x="73625" y="438934"/>
                  </a:lnTo>
                  <a:lnTo>
                    <a:pt x="109082" y="372572"/>
                  </a:lnTo>
                  <a:lnTo>
                    <a:pt x="150897" y="310016"/>
                  </a:lnTo>
                  <a:lnTo>
                    <a:pt x="198628" y="251833"/>
                  </a:lnTo>
                  <a:lnTo>
                    <a:pt x="251833" y="198628"/>
                  </a:lnTo>
                  <a:lnTo>
                    <a:pt x="310016" y="150897"/>
                  </a:lnTo>
                  <a:lnTo>
                    <a:pt x="372572" y="109082"/>
                  </a:lnTo>
                  <a:lnTo>
                    <a:pt x="438934" y="73625"/>
                  </a:lnTo>
                  <a:lnTo>
                    <a:pt x="508448" y="44823"/>
                  </a:lnTo>
                  <a:lnTo>
                    <a:pt x="580449" y="22981"/>
                  </a:lnTo>
                  <a:lnTo>
                    <a:pt x="654261" y="8295"/>
                  </a:lnTo>
                  <a:lnTo>
                    <a:pt x="729127" y="926"/>
                  </a:lnTo>
                  <a:lnTo>
                    <a:pt x="766762" y="0"/>
                  </a:lnTo>
                  <a:lnTo>
                    <a:pt x="804397" y="926"/>
                  </a:lnTo>
                  <a:lnTo>
                    <a:pt x="879263" y="8295"/>
                  </a:lnTo>
                  <a:lnTo>
                    <a:pt x="953075" y="22981"/>
                  </a:lnTo>
                  <a:lnTo>
                    <a:pt x="1025076" y="44823"/>
                  </a:lnTo>
                  <a:lnTo>
                    <a:pt x="1094590" y="73625"/>
                  </a:lnTo>
                  <a:lnTo>
                    <a:pt x="1160952" y="109082"/>
                  </a:lnTo>
                  <a:lnTo>
                    <a:pt x="1223508" y="150897"/>
                  </a:lnTo>
                  <a:lnTo>
                    <a:pt x="1281691" y="198628"/>
                  </a:lnTo>
                  <a:lnTo>
                    <a:pt x="1334896" y="251833"/>
                  </a:lnTo>
                  <a:lnTo>
                    <a:pt x="1382627" y="310016"/>
                  </a:lnTo>
                  <a:lnTo>
                    <a:pt x="1424442" y="372572"/>
                  </a:lnTo>
                  <a:lnTo>
                    <a:pt x="1459899" y="438934"/>
                  </a:lnTo>
                  <a:lnTo>
                    <a:pt x="1488701" y="508448"/>
                  </a:lnTo>
                  <a:lnTo>
                    <a:pt x="1510543" y="580449"/>
                  </a:lnTo>
                  <a:lnTo>
                    <a:pt x="1525229" y="654261"/>
                  </a:lnTo>
                  <a:lnTo>
                    <a:pt x="1532598" y="729127"/>
                  </a:lnTo>
                  <a:lnTo>
                    <a:pt x="1533525" y="766762"/>
                  </a:lnTo>
                  <a:lnTo>
                    <a:pt x="1532598" y="804397"/>
                  </a:lnTo>
                  <a:lnTo>
                    <a:pt x="1525229" y="879263"/>
                  </a:lnTo>
                  <a:lnTo>
                    <a:pt x="1510543" y="953075"/>
                  </a:lnTo>
                  <a:lnTo>
                    <a:pt x="1488701" y="1025076"/>
                  </a:lnTo>
                  <a:lnTo>
                    <a:pt x="1459899" y="1094590"/>
                  </a:lnTo>
                  <a:lnTo>
                    <a:pt x="1424442" y="1160952"/>
                  </a:lnTo>
                  <a:lnTo>
                    <a:pt x="1382627" y="1223508"/>
                  </a:lnTo>
                  <a:lnTo>
                    <a:pt x="1334896" y="1281691"/>
                  </a:lnTo>
                  <a:lnTo>
                    <a:pt x="1281691" y="1334896"/>
                  </a:lnTo>
                  <a:lnTo>
                    <a:pt x="1223508" y="1382627"/>
                  </a:lnTo>
                  <a:lnTo>
                    <a:pt x="1160952" y="1424442"/>
                  </a:lnTo>
                  <a:lnTo>
                    <a:pt x="1094590" y="1459899"/>
                  </a:lnTo>
                  <a:lnTo>
                    <a:pt x="1025076" y="1488701"/>
                  </a:lnTo>
                  <a:lnTo>
                    <a:pt x="953075" y="1510543"/>
                  </a:lnTo>
                  <a:lnTo>
                    <a:pt x="879263" y="1525229"/>
                  </a:lnTo>
                  <a:lnTo>
                    <a:pt x="804397" y="1532598"/>
                  </a:lnTo>
                  <a:lnTo>
                    <a:pt x="766762" y="1533525"/>
                  </a:lnTo>
                  <a:close/>
                </a:path>
              </a:pathLst>
            </a:custGeom>
            <a:solidFill>
              <a:srgbClr val="FCCA5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7041" y="232400"/>
            <a:ext cx="6654800" cy="589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365"/>
              <a:t>New</a:t>
            </a:r>
            <a:r>
              <a:rPr dirty="0" sz="3700" spc="-340"/>
              <a:t> </a:t>
            </a:r>
            <a:r>
              <a:rPr dirty="0" sz="3700" spc="-254"/>
              <a:t>Halls</a:t>
            </a:r>
            <a:r>
              <a:rPr dirty="0" sz="3700" spc="-340"/>
              <a:t> </a:t>
            </a:r>
            <a:r>
              <a:rPr dirty="0" sz="3700" spc="-195"/>
              <a:t>Ferry</a:t>
            </a:r>
            <a:r>
              <a:rPr dirty="0" sz="3700" spc="-335"/>
              <a:t> </a:t>
            </a:r>
            <a:r>
              <a:rPr dirty="0" sz="3700" spc="-254"/>
              <a:t>Speed</a:t>
            </a:r>
            <a:r>
              <a:rPr dirty="0" sz="3700" spc="-340"/>
              <a:t> </a:t>
            </a:r>
            <a:r>
              <a:rPr dirty="0" sz="3700" spc="-114"/>
              <a:t>Study</a:t>
            </a:r>
            <a:endParaRPr sz="3700"/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72" y="2475556"/>
            <a:ext cx="85725" cy="8572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72" y="2856556"/>
            <a:ext cx="85725" cy="8572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72" y="3237556"/>
            <a:ext cx="85725" cy="8572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72" y="3618556"/>
            <a:ext cx="85725" cy="85725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348813" y="1229997"/>
            <a:ext cx="6419850" cy="257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500" spc="-55">
                <a:latin typeface="Verdana"/>
                <a:cs typeface="Verdana"/>
              </a:rPr>
              <a:t>Based</a:t>
            </a:r>
            <a:r>
              <a:rPr dirty="0" sz="2500" spc="-210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on</a:t>
            </a:r>
            <a:r>
              <a:rPr dirty="0" sz="2500" spc="-210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speed</a:t>
            </a:r>
            <a:r>
              <a:rPr dirty="0" sz="2500" spc="-210">
                <a:latin typeface="Verdana"/>
                <a:cs typeface="Verdana"/>
              </a:rPr>
              <a:t> </a:t>
            </a:r>
            <a:r>
              <a:rPr dirty="0" sz="2500" spc="-50">
                <a:latin typeface="Verdana"/>
                <a:cs typeface="Verdana"/>
              </a:rPr>
              <a:t>data</a:t>
            </a:r>
            <a:r>
              <a:rPr dirty="0" sz="2500" spc="-210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collected</a:t>
            </a:r>
            <a:r>
              <a:rPr dirty="0" sz="2500" spc="-204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by</a:t>
            </a:r>
            <a:r>
              <a:rPr dirty="0" sz="2500" spc="-21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MoDOT </a:t>
            </a:r>
            <a:r>
              <a:rPr dirty="0" sz="2500">
                <a:latin typeface="Verdana"/>
                <a:cs typeface="Verdana"/>
              </a:rPr>
              <a:t>for</a:t>
            </a:r>
            <a:r>
              <a:rPr dirty="0" sz="2500" spc="-245">
                <a:latin typeface="Verdana"/>
                <a:cs typeface="Verdana"/>
              </a:rPr>
              <a:t> </a:t>
            </a:r>
            <a:r>
              <a:rPr dirty="0" sz="2500" spc="-120">
                <a:latin typeface="Verdana"/>
                <a:cs typeface="Verdana"/>
              </a:rPr>
              <a:t>5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50">
                <a:latin typeface="Verdana"/>
                <a:cs typeface="Verdana"/>
              </a:rPr>
              <a:t>days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40">
                <a:latin typeface="Verdana"/>
                <a:cs typeface="Verdana"/>
              </a:rPr>
              <a:t>in</a:t>
            </a:r>
            <a:r>
              <a:rPr dirty="0" sz="2500" spc="-245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2024</a:t>
            </a:r>
            <a:endParaRPr sz="2500">
              <a:latin typeface="Verdana"/>
              <a:cs typeface="Verdana"/>
            </a:endParaRPr>
          </a:p>
          <a:p>
            <a:pPr marL="378460" marR="2042160">
              <a:lnSpc>
                <a:spcPct val="125000"/>
              </a:lnSpc>
              <a:spcBef>
                <a:spcPts val="580"/>
              </a:spcBef>
            </a:pPr>
            <a:r>
              <a:rPr dirty="0" sz="2000">
                <a:latin typeface="Verdana"/>
                <a:cs typeface="Verdana"/>
              </a:rPr>
              <a:t>Posted</a:t>
            </a:r>
            <a:r>
              <a:rPr dirty="0" sz="2000" spc="-175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Speed</a:t>
            </a:r>
            <a:r>
              <a:rPr dirty="0" sz="2000" spc="-175">
                <a:latin typeface="Verdana"/>
                <a:cs typeface="Verdana"/>
              </a:rPr>
              <a:t> </a:t>
            </a:r>
            <a:r>
              <a:rPr dirty="0" sz="2000" spc="-95">
                <a:latin typeface="Verdana"/>
                <a:cs typeface="Verdana"/>
              </a:rPr>
              <a:t>Limit:</a:t>
            </a:r>
            <a:r>
              <a:rPr dirty="0" sz="2000" spc="-175">
                <a:latin typeface="Verdana"/>
                <a:cs typeface="Verdana"/>
              </a:rPr>
              <a:t> </a:t>
            </a:r>
            <a:r>
              <a:rPr dirty="0" sz="2000" spc="-95">
                <a:latin typeface="Verdana"/>
                <a:cs typeface="Verdana"/>
              </a:rPr>
              <a:t>45</a:t>
            </a:r>
            <a:r>
              <a:rPr dirty="0" sz="2000" spc="-175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mph </a:t>
            </a:r>
            <a:r>
              <a:rPr dirty="0" sz="2000" spc="-40">
                <a:latin typeface="Verdana"/>
                <a:cs typeface="Verdana"/>
              </a:rPr>
              <a:t>Highest</a:t>
            </a:r>
            <a:r>
              <a:rPr dirty="0" sz="2000" spc="-18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recorded</a:t>
            </a:r>
            <a:r>
              <a:rPr dirty="0" sz="2000" spc="-185">
                <a:latin typeface="Verdana"/>
                <a:cs typeface="Verdana"/>
              </a:rPr>
              <a:t> </a:t>
            </a:r>
            <a:r>
              <a:rPr dirty="0" sz="2000" spc="-90">
                <a:latin typeface="Verdana"/>
                <a:cs typeface="Verdana"/>
              </a:rPr>
              <a:t>speed:</a:t>
            </a:r>
            <a:r>
              <a:rPr dirty="0" sz="2000" spc="-185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89</a:t>
            </a:r>
            <a:r>
              <a:rPr dirty="0" sz="2000" spc="-185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mph </a:t>
            </a:r>
            <a:r>
              <a:rPr dirty="0" sz="2000" spc="-165">
                <a:latin typeface="Verdana"/>
                <a:cs typeface="Verdana"/>
              </a:rPr>
              <a:t>50%</a:t>
            </a:r>
            <a:r>
              <a:rPr dirty="0" sz="2000" spc="-180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drive</a:t>
            </a:r>
            <a:r>
              <a:rPr dirty="0" sz="2000" spc="-180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over</a:t>
            </a:r>
            <a:r>
              <a:rPr dirty="0" sz="2000" spc="-18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the</a:t>
            </a:r>
            <a:r>
              <a:rPr dirty="0" sz="2000" spc="-175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speed</a:t>
            </a:r>
            <a:r>
              <a:rPr dirty="0" sz="2000" spc="-18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limit </a:t>
            </a:r>
            <a:r>
              <a:rPr dirty="0" sz="2000" spc="-330">
                <a:latin typeface="Verdana"/>
                <a:cs typeface="Verdana"/>
              </a:rPr>
              <a:t>17%</a:t>
            </a:r>
            <a:r>
              <a:rPr dirty="0" sz="2000" spc="-20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travel</a:t>
            </a:r>
            <a:r>
              <a:rPr dirty="0" sz="2000" spc="-1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50</a:t>
            </a:r>
            <a:r>
              <a:rPr dirty="0" sz="2000" spc="-200">
                <a:latin typeface="Verdana"/>
                <a:cs typeface="Verdana"/>
              </a:rPr>
              <a:t> </a:t>
            </a:r>
            <a:r>
              <a:rPr dirty="0" sz="2000" spc="-50">
                <a:latin typeface="Verdana"/>
                <a:cs typeface="Verdana"/>
              </a:rPr>
              <a:t>mph</a:t>
            </a:r>
            <a:r>
              <a:rPr dirty="0" sz="2000" spc="-1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or</a:t>
            </a:r>
            <a:r>
              <a:rPr dirty="0" sz="2000" spc="-20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more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41470" y="5476671"/>
            <a:ext cx="267970" cy="1631314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-75">
                <a:solidFill>
                  <a:srgbClr val="ABA0A7"/>
                </a:solidFill>
                <a:latin typeface="Arial Black"/>
                <a:cs typeface="Arial Black"/>
              </a:rPr>
              <a:t>Number</a:t>
            </a:r>
            <a:r>
              <a:rPr dirty="0" sz="1400" spc="-135">
                <a:solidFill>
                  <a:srgbClr val="ABA0A7"/>
                </a:solidFill>
                <a:latin typeface="Arial Black"/>
                <a:cs typeface="Arial Black"/>
              </a:rPr>
              <a:t> </a:t>
            </a:r>
            <a:r>
              <a:rPr dirty="0" sz="1400" spc="-45">
                <a:solidFill>
                  <a:srgbClr val="ABA0A7"/>
                </a:solidFill>
                <a:latin typeface="Arial Black"/>
                <a:cs typeface="Arial Black"/>
              </a:rPr>
              <a:t>of</a:t>
            </a:r>
            <a:r>
              <a:rPr dirty="0" sz="1400" spc="-130">
                <a:solidFill>
                  <a:srgbClr val="ABA0A7"/>
                </a:solidFill>
                <a:latin typeface="Arial Black"/>
                <a:cs typeface="Arial Black"/>
              </a:rPr>
              <a:t> </a:t>
            </a:r>
            <a:r>
              <a:rPr dirty="0" sz="1400" spc="-60">
                <a:solidFill>
                  <a:srgbClr val="ABA0A7"/>
                </a:solidFill>
                <a:latin typeface="Arial Black"/>
                <a:cs typeface="Arial Black"/>
              </a:rPr>
              <a:t>Drivers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46950" y="9004073"/>
            <a:ext cx="12465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solidFill>
                  <a:srgbClr val="ABA0A7"/>
                </a:solidFill>
                <a:latin typeface="Arial Black"/>
                <a:cs typeface="Arial Black"/>
              </a:rPr>
              <a:t>Drivers</a:t>
            </a:r>
            <a:r>
              <a:rPr dirty="0" sz="1400" spc="-105">
                <a:solidFill>
                  <a:srgbClr val="ABA0A7"/>
                </a:solidFill>
                <a:latin typeface="Arial Black"/>
                <a:cs typeface="Arial Black"/>
              </a:rPr>
              <a:t> </a:t>
            </a:r>
            <a:r>
              <a:rPr dirty="0" sz="1400" spc="-80">
                <a:solidFill>
                  <a:srgbClr val="ABA0A7"/>
                </a:solidFill>
                <a:latin typeface="Arial Black"/>
                <a:cs typeface="Arial Black"/>
              </a:rPr>
              <a:t>Speed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335333" y="5403189"/>
            <a:ext cx="1088390" cy="1056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276225">
              <a:lnSpc>
                <a:spcPts val="2030"/>
              </a:lnSpc>
              <a:spcBef>
                <a:spcPts val="175"/>
              </a:spcBef>
            </a:pPr>
            <a:r>
              <a:rPr dirty="0" sz="1700" spc="-20">
                <a:latin typeface="Arial Black"/>
                <a:cs typeface="Arial Black"/>
              </a:rPr>
              <a:t>Over </a:t>
            </a:r>
            <a:r>
              <a:rPr dirty="0" sz="1700" spc="-95">
                <a:latin typeface="Arial Black"/>
                <a:cs typeface="Arial Black"/>
              </a:rPr>
              <a:t>95</a:t>
            </a:r>
            <a:r>
              <a:rPr dirty="0" sz="1700" spc="-160">
                <a:latin typeface="Arial Black"/>
                <a:cs typeface="Arial Black"/>
              </a:rPr>
              <a:t> </a:t>
            </a:r>
            <a:r>
              <a:rPr dirty="0" sz="1700" spc="-90">
                <a:latin typeface="Arial Black"/>
                <a:cs typeface="Arial Black"/>
              </a:rPr>
              <a:t>drivers </a:t>
            </a:r>
            <a:r>
              <a:rPr dirty="0" sz="1700" spc="-145">
                <a:latin typeface="Arial Black"/>
                <a:cs typeface="Arial Black"/>
              </a:rPr>
              <a:t>go</a:t>
            </a:r>
            <a:r>
              <a:rPr dirty="0" sz="1700" spc="-155">
                <a:latin typeface="Arial Black"/>
                <a:cs typeface="Arial Black"/>
              </a:rPr>
              <a:t> </a:t>
            </a:r>
            <a:r>
              <a:rPr dirty="0" sz="1700" spc="-20">
                <a:latin typeface="Arial Black"/>
                <a:cs typeface="Arial Black"/>
              </a:rPr>
              <a:t>over</a:t>
            </a:r>
            <a:endParaRPr sz="1700">
              <a:latin typeface="Arial Black"/>
              <a:cs typeface="Arial Black"/>
            </a:endParaRPr>
          </a:p>
          <a:p>
            <a:pPr marL="145415">
              <a:lnSpc>
                <a:spcPts val="1950"/>
              </a:lnSpc>
            </a:pPr>
            <a:r>
              <a:rPr dirty="0" sz="1700" spc="-85">
                <a:latin typeface="Arial Black"/>
                <a:cs typeface="Arial Black"/>
              </a:rPr>
              <a:t>65</a:t>
            </a:r>
            <a:r>
              <a:rPr dirty="0" sz="1700" spc="-160">
                <a:latin typeface="Arial Black"/>
                <a:cs typeface="Arial Black"/>
              </a:rPr>
              <a:t> </a:t>
            </a:r>
            <a:r>
              <a:rPr dirty="0" sz="1700" spc="-25">
                <a:latin typeface="Arial Black"/>
                <a:cs typeface="Arial Black"/>
              </a:rPr>
              <a:t>mph</a:t>
            </a:r>
            <a:endParaRPr sz="1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6283" y="3503652"/>
            <a:ext cx="3634416" cy="56803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041" y="234908"/>
            <a:ext cx="548132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Overall</a:t>
            </a:r>
            <a:r>
              <a:rPr dirty="0" spc="-440"/>
              <a:t> </a:t>
            </a:r>
            <a:r>
              <a:rPr dirty="0" spc="-280"/>
              <a:t>Project</a:t>
            </a:r>
            <a:r>
              <a:rPr dirty="0" spc="-434"/>
              <a:t> </a:t>
            </a:r>
            <a:r>
              <a:rPr dirty="0" spc="-90"/>
              <a:t>Info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42858" y="1255381"/>
            <a:ext cx="4285615" cy="1453515"/>
          </a:xfrm>
          <a:prstGeom prst="rect">
            <a:avLst/>
          </a:prstGeom>
          <a:solidFill>
            <a:srgbClr val="154174"/>
          </a:solidFill>
        </p:spPr>
        <p:txBody>
          <a:bodyPr wrap="square" lIns="0" tIns="635" rIns="0" bIns="0" rtlCol="0" vert="horz">
            <a:spAutoFit/>
          </a:bodyPr>
          <a:lstStyle/>
          <a:p>
            <a:pPr marL="564515" marR="252095" indent="-407670">
              <a:lnSpc>
                <a:spcPts val="5550"/>
              </a:lnSpc>
              <a:spcBef>
                <a:spcPts val="5"/>
              </a:spcBef>
            </a:pPr>
            <a:r>
              <a:rPr dirty="0" sz="4000" spc="-360">
                <a:solidFill>
                  <a:srgbClr val="FFFFFF"/>
                </a:solidFill>
                <a:latin typeface="Arial Black"/>
                <a:cs typeface="Arial Black"/>
              </a:rPr>
              <a:t>5,321</a:t>
            </a:r>
            <a:r>
              <a:rPr dirty="0" sz="4000" spc="-3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275">
                <a:solidFill>
                  <a:srgbClr val="FFFFFF"/>
                </a:solidFill>
                <a:latin typeface="Arial Black"/>
                <a:cs typeface="Arial Black"/>
              </a:rPr>
              <a:t>serious</a:t>
            </a:r>
            <a:r>
              <a:rPr dirty="0" sz="4000" spc="-3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80">
                <a:solidFill>
                  <a:srgbClr val="FFFFFF"/>
                </a:solidFill>
                <a:latin typeface="Arial Black"/>
                <a:cs typeface="Arial Black"/>
              </a:rPr>
              <a:t>or </a:t>
            </a:r>
            <a:r>
              <a:rPr dirty="0" sz="4000" spc="-200">
                <a:solidFill>
                  <a:srgbClr val="FFFFFF"/>
                </a:solidFill>
                <a:latin typeface="Arial Black"/>
                <a:cs typeface="Arial Black"/>
              </a:rPr>
              <a:t>fatal</a:t>
            </a:r>
            <a:r>
              <a:rPr dirty="0" sz="4000" spc="-3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360">
                <a:solidFill>
                  <a:srgbClr val="FFFFFF"/>
                </a:solidFill>
                <a:latin typeface="Arial Black"/>
                <a:cs typeface="Arial Black"/>
              </a:rPr>
              <a:t>crashes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014" y="3160891"/>
            <a:ext cx="114300" cy="114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7376" y="2906885"/>
            <a:ext cx="6506209" cy="466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 marR="5080">
              <a:lnSpc>
                <a:spcPct val="125000"/>
              </a:lnSpc>
              <a:spcBef>
                <a:spcPts val="100"/>
              </a:spcBef>
            </a:pPr>
            <a:r>
              <a:rPr dirty="0" sz="2500" spc="-60">
                <a:latin typeface="Verdana"/>
                <a:cs typeface="Verdana"/>
              </a:rPr>
              <a:t>This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project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includes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over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70">
                <a:latin typeface="Verdana"/>
                <a:cs typeface="Verdana"/>
              </a:rPr>
              <a:t>230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locations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in </a:t>
            </a:r>
            <a:r>
              <a:rPr dirty="0" sz="2500">
                <a:latin typeface="Verdana"/>
                <a:cs typeface="Verdana"/>
              </a:rPr>
              <a:t>Jefferson</a:t>
            </a:r>
            <a:r>
              <a:rPr dirty="0" sz="2500" spc="-4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County,</a:t>
            </a:r>
            <a:endParaRPr sz="2500">
              <a:latin typeface="Verdana"/>
              <a:cs typeface="Verdana"/>
            </a:endParaRPr>
          </a:p>
          <a:p>
            <a:pPr marL="12700" marR="3751579">
              <a:lnSpc>
                <a:spcPct val="125000"/>
              </a:lnSpc>
              <a:spcBef>
                <a:spcPts val="35"/>
              </a:spcBef>
            </a:pPr>
            <a:r>
              <a:rPr dirty="0" sz="2500" spc="-150">
                <a:latin typeface="Verdana"/>
                <a:cs typeface="Verdana"/>
              </a:rPr>
              <a:t>St.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Louis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65">
                <a:latin typeface="Verdana"/>
                <a:cs typeface="Verdana"/>
              </a:rPr>
              <a:t>City,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and </a:t>
            </a:r>
            <a:r>
              <a:rPr dirty="0" sz="2500" spc="-150">
                <a:latin typeface="Verdana"/>
                <a:cs typeface="Verdana"/>
              </a:rPr>
              <a:t>St.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Louis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County</a:t>
            </a:r>
            <a:endParaRPr sz="2500">
              <a:latin typeface="Verdana"/>
              <a:cs typeface="Verdana"/>
            </a:endParaRPr>
          </a:p>
          <a:p>
            <a:pPr marL="42545" marR="4029710">
              <a:lnSpc>
                <a:spcPct val="125000"/>
              </a:lnSpc>
              <a:spcBef>
                <a:spcPts val="2755"/>
              </a:spcBef>
            </a:pPr>
            <a:r>
              <a:rPr dirty="0" sz="2500" spc="-200">
                <a:latin typeface="Verdana"/>
                <a:cs typeface="Verdana"/>
              </a:rPr>
              <a:t>32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50">
                <a:latin typeface="Verdana"/>
                <a:cs typeface="Verdana"/>
              </a:rPr>
              <a:t>unique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types </a:t>
            </a:r>
            <a:r>
              <a:rPr dirty="0" sz="2500">
                <a:latin typeface="Verdana"/>
                <a:cs typeface="Verdana"/>
              </a:rPr>
              <a:t>of</a:t>
            </a:r>
            <a:r>
              <a:rPr dirty="0" sz="2500" spc="-17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safety improvements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2500">
              <a:latin typeface="Verdana"/>
              <a:cs typeface="Verdana"/>
            </a:endParaRPr>
          </a:p>
          <a:p>
            <a:pPr marL="42545">
              <a:lnSpc>
                <a:spcPct val="100000"/>
              </a:lnSpc>
            </a:pPr>
            <a:r>
              <a:rPr dirty="0" sz="2500" spc="-210">
                <a:latin typeface="Verdana"/>
                <a:cs typeface="Verdana"/>
              </a:rPr>
              <a:t>430+</a:t>
            </a:r>
            <a:r>
              <a:rPr dirty="0" sz="2500" spc="-25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installations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4" y="5420468"/>
            <a:ext cx="114300" cy="1143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4" y="7325468"/>
            <a:ext cx="114300" cy="114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088" y="4854584"/>
            <a:ext cx="6219824" cy="3809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" y="5093663"/>
            <a:ext cx="6219824" cy="20002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0"/>
              <a:t>Project</a:t>
            </a:r>
            <a:r>
              <a:rPr dirty="0" spc="-434"/>
              <a:t> </a:t>
            </a:r>
            <a:r>
              <a:rPr dirty="0" spc="-295"/>
              <a:t>Budget</a:t>
            </a:r>
            <a:r>
              <a:rPr dirty="0" spc="-430"/>
              <a:t> </a:t>
            </a:r>
            <a:r>
              <a:rPr dirty="0" spc="-1000"/>
              <a:t>&amp;</a:t>
            </a:r>
            <a:r>
              <a:rPr dirty="0" spc="-430"/>
              <a:t> </a:t>
            </a:r>
            <a:r>
              <a:rPr dirty="0" spc="-355"/>
              <a:t>Results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11153" y="1241927"/>
            <a:ext cx="27609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320">
                <a:latin typeface="Arial Black"/>
                <a:cs typeface="Arial Black"/>
              </a:rPr>
              <a:t>$52</a:t>
            </a:r>
            <a:r>
              <a:rPr dirty="0" sz="4000" spc="-395">
                <a:latin typeface="Arial Black"/>
                <a:cs typeface="Arial Black"/>
              </a:rPr>
              <a:t> </a:t>
            </a:r>
            <a:r>
              <a:rPr dirty="0" sz="4000" spc="-125">
                <a:latin typeface="Arial Black"/>
                <a:cs typeface="Arial Black"/>
              </a:rPr>
              <a:t>Million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84130" y="3696861"/>
            <a:ext cx="58724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5000"/>
              </a:lnSpc>
              <a:spcBef>
                <a:spcPts val="100"/>
              </a:spcBef>
            </a:pPr>
            <a:r>
              <a:rPr dirty="0" sz="1600" i="1">
                <a:latin typeface="Lucida Sans"/>
                <a:cs typeface="Lucida Sans"/>
              </a:rPr>
              <a:t>*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St.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Louis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County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project</a:t>
            </a:r>
            <a:r>
              <a:rPr dirty="0" sz="1600" spc="-45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includes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spc="-45" i="1">
                <a:latin typeface="Lucida Sans"/>
                <a:cs typeface="Lucida Sans"/>
              </a:rPr>
              <a:t>work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on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St.</a:t>
            </a:r>
            <a:r>
              <a:rPr dirty="0" sz="1600" spc="-45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Louis</a:t>
            </a:r>
            <a:r>
              <a:rPr dirty="0" sz="1600" spc="-50" i="1">
                <a:latin typeface="Lucida Sans"/>
                <a:cs typeface="Lucida Sans"/>
              </a:rPr>
              <a:t> </a:t>
            </a:r>
            <a:r>
              <a:rPr dirty="0" sz="1600" spc="-10" i="1">
                <a:latin typeface="Lucida Sans"/>
                <a:cs typeface="Lucida Sans"/>
              </a:rPr>
              <a:t>Count</a:t>
            </a:r>
            <a:r>
              <a:rPr dirty="0" sz="1600" spc="-10" i="1">
                <a:latin typeface="Lucida Sans"/>
                <a:cs typeface="Lucida Sans"/>
              </a:rPr>
              <a:t>y</a:t>
            </a:r>
            <a:r>
              <a:rPr dirty="0" sz="1600" spc="-1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Roads</a:t>
            </a:r>
            <a:r>
              <a:rPr dirty="0" sz="1600" spc="-45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only.</a:t>
            </a:r>
            <a:r>
              <a:rPr dirty="0" sz="1600" spc="-40" i="1">
                <a:latin typeface="Lucida Sans"/>
                <a:cs typeface="Lucida Sans"/>
              </a:rPr>
              <a:t> </a:t>
            </a:r>
            <a:r>
              <a:rPr dirty="0" sz="1600" spc="-30" i="1">
                <a:latin typeface="Lucida Sans"/>
                <a:cs typeface="Lucida Sans"/>
              </a:rPr>
              <a:t>This</a:t>
            </a:r>
            <a:r>
              <a:rPr dirty="0" sz="1600" spc="-4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budget</a:t>
            </a:r>
            <a:r>
              <a:rPr dirty="0" sz="1600" spc="-4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consists</a:t>
            </a:r>
            <a:r>
              <a:rPr dirty="0" sz="1600" spc="-45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of</a:t>
            </a:r>
            <a:r>
              <a:rPr dirty="0" sz="1600" spc="-40" i="1">
                <a:latin typeface="Lucida Sans"/>
                <a:cs typeface="Lucida Sans"/>
              </a:rPr>
              <a:t> </a:t>
            </a:r>
            <a:r>
              <a:rPr dirty="0" sz="1600" spc="-100" i="1">
                <a:latin typeface="Lucida Sans"/>
                <a:cs typeface="Lucida Sans"/>
              </a:rPr>
              <a:t>$2</a:t>
            </a:r>
            <a:r>
              <a:rPr dirty="0" sz="1600" spc="-40" i="1">
                <a:latin typeface="Lucida Sans"/>
                <a:cs typeface="Lucida Sans"/>
              </a:rPr>
              <a:t> </a:t>
            </a:r>
            <a:r>
              <a:rPr dirty="0" sz="1600" spc="-10" i="1">
                <a:latin typeface="Lucida Sans"/>
                <a:cs typeface="Lucida Sans"/>
              </a:rPr>
              <a:t>million</a:t>
            </a:r>
            <a:r>
              <a:rPr dirty="0" sz="1600" spc="-40" i="1">
                <a:latin typeface="Lucida Sans"/>
                <a:cs typeface="Lucida Sans"/>
              </a:rPr>
              <a:t> </a:t>
            </a:r>
            <a:r>
              <a:rPr dirty="0" sz="1600" spc="-25" i="1">
                <a:latin typeface="Lucida Sans"/>
                <a:cs typeface="Lucida Sans"/>
              </a:rPr>
              <a:t>in</a:t>
            </a:r>
            <a:r>
              <a:rPr dirty="0" sz="1600" spc="-40" i="1">
                <a:latin typeface="Lucida Sans"/>
                <a:cs typeface="Lucida Sans"/>
              </a:rPr>
              <a:t> </a:t>
            </a:r>
            <a:r>
              <a:rPr dirty="0" sz="1600" spc="-10" i="1">
                <a:latin typeface="Lucida Sans"/>
                <a:cs typeface="Lucida Sans"/>
              </a:rPr>
              <a:t>Federal </a:t>
            </a:r>
            <a:r>
              <a:rPr dirty="0" sz="1600" i="1">
                <a:latin typeface="Lucida Sans"/>
                <a:cs typeface="Lucida Sans"/>
              </a:rPr>
              <a:t>Safety</a:t>
            </a:r>
            <a:r>
              <a:rPr dirty="0" sz="1600" spc="-35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Funds</a:t>
            </a:r>
            <a:r>
              <a:rPr dirty="0" sz="1600" spc="-3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and</a:t>
            </a:r>
            <a:r>
              <a:rPr dirty="0" sz="1600" spc="-30" i="1">
                <a:latin typeface="Lucida Sans"/>
                <a:cs typeface="Lucida Sans"/>
              </a:rPr>
              <a:t> </a:t>
            </a:r>
            <a:r>
              <a:rPr dirty="0" sz="1600" spc="-100" i="1">
                <a:latin typeface="Lucida Sans"/>
                <a:cs typeface="Lucida Sans"/>
              </a:rPr>
              <a:t>$2</a:t>
            </a:r>
            <a:r>
              <a:rPr dirty="0" sz="1600" spc="-30" i="1">
                <a:latin typeface="Lucida Sans"/>
                <a:cs typeface="Lucida Sans"/>
              </a:rPr>
              <a:t> </a:t>
            </a:r>
            <a:r>
              <a:rPr dirty="0" sz="1600" spc="-10" i="1">
                <a:latin typeface="Lucida Sans"/>
                <a:cs typeface="Lucida Sans"/>
              </a:rPr>
              <a:t>million</a:t>
            </a:r>
            <a:r>
              <a:rPr dirty="0" sz="1600" spc="-35" i="1">
                <a:latin typeface="Lucida Sans"/>
                <a:cs typeface="Lucida Sans"/>
              </a:rPr>
              <a:t> </a:t>
            </a:r>
            <a:r>
              <a:rPr dirty="0" sz="1600" spc="-25" i="1">
                <a:latin typeface="Lucida Sans"/>
                <a:cs typeface="Lucida Sans"/>
              </a:rPr>
              <a:t>in</a:t>
            </a:r>
            <a:r>
              <a:rPr dirty="0" sz="1600" spc="-3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St.</a:t>
            </a:r>
            <a:r>
              <a:rPr dirty="0" sz="1600" spc="-3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Louis</a:t>
            </a:r>
            <a:r>
              <a:rPr dirty="0" sz="1600" spc="-30" i="1">
                <a:latin typeface="Lucida Sans"/>
                <a:cs typeface="Lucida Sans"/>
              </a:rPr>
              <a:t> </a:t>
            </a:r>
            <a:r>
              <a:rPr dirty="0" sz="1600" i="1">
                <a:latin typeface="Lucida Sans"/>
                <a:cs typeface="Lucida Sans"/>
              </a:rPr>
              <a:t>County</a:t>
            </a:r>
            <a:r>
              <a:rPr dirty="0" sz="1600" spc="-30" i="1">
                <a:latin typeface="Lucida Sans"/>
                <a:cs typeface="Lucida Sans"/>
              </a:rPr>
              <a:t> </a:t>
            </a:r>
            <a:r>
              <a:rPr dirty="0" sz="1600" spc="-10" i="1">
                <a:latin typeface="Lucida Sans"/>
                <a:cs typeface="Lucida Sans"/>
              </a:rPr>
              <a:t>funds.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3172" y="4844526"/>
            <a:ext cx="6868159" cy="437642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algn="ctr" marR="613410">
              <a:lnSpc>
                <a:spcPct val="100000"/>
              </a:lnSpc>
              <a:spcBef>
                <a:spcPts val="1280"/>
              </a:spcBef>
            </a:pPr>
            <a:r>
              <a:rPr dirty="0" sz="7000" spc="-680">
                <a:solidFill>
                  <a:srgbClr val="5FB545"/>
                </a:solidFill>
                <a:latin typeface="Arial Black"/>
                <a:cs typeface="Arial Black"/>
              </a:rPr>
              <a:t>170</a:t>
            </a:r>
            <a:endParaRPr sz="7000">
              <a:latin typeface="Arial Black"/>
              <a:cs typeface="Arial Black"/>
            </a:endParaRPr>
          </a:p>
          <a:p>
            <a:pPr algn="ctr" marR="721995">
              <a:lnSpc>
                <a:spcPct val="100000"/>
              </a:lnSpc>
              <a:spcBef>
                <a:spcPts val="335"/>
              </a:spcBef>
            </a:pPr>
            <a:r>
              <a:rPr dirty="0" sz="2000" spc="-150">
                <a:latin typeface="Arial Black"/>
                <a:cs typeface="Arial Black"/>
              </a:rPr>
              <a:t>Serious</a:t>
            </a:r>
            <a:r>
              <a:rPr dirty="0" sz="2000" spc="-155">
                <a:latin typeface="Arial Black"/>
                <a:cs typeface="Arial Black"/>
              </a:rPr>
              <a:t> </a:t>
            </a:r>
            <a:r>
              <a:rPr dirty="0" sz="2000" spc="-130">
                <a:latin typeface="Arial Black"/>
                <a:cs typeface="Arial Black"/>
              </a:rPr>
              <a:t>and</a:t>
            </a:r>
            <a:r>
              <a:rPr dirty="0" sz="2000" spc="-155">
                <a:latin typeface="Arial Black"/>
                <a:cs typeface="Arial Black"/>
              </a:rPr>
              <a:t> </a:t>
            </a:r>
            <a:r>
              <a:rPr dirty="0" sz="2000" spc="-150">
                <a:latin typeface="Arial Black"/>
                <a:cs typeface="Arial Black"/>
              </a:rPr>
              <a:t>Fatal</a:t>
            </a:r>
            <a:r>
              <a:rPr dirty="0" sz="2000" spc="-155">
                <a:latin typeface="Arial Black"/>
                <a:cs typeface="Arial Black"/>
              </a:rPr>
              <a:t> </a:t>
            </a:r>
            <a:r>
              <a:rPr dirty="0" sz="2000" spc="-90">
                <a:latin typeface="Arial Black"/>
                <a:cs typeface="Arial Black"/>
              </a:rPr>
              <a:t>Injury</a:t>
            </a:r>
            <a:r>
              <a:rPr dirty="0" sz="2000" spc="-155">
                <a:latin typeface="Arial Black"/>
                <a:cs typeface="Arial Black"/>
              </a:rPr>
              <a:t> </a:t>
            </a:r>
            <a:r>
              <a:rPr dirty="0" sz="2000" spc="-175">
                <a:latin typeface="Arial Black"/>
                <a:cs typeface="Arial Black"/>
              </a:rPr>
              <a:t>Crashes</a:t>
            </a:r>
            <a:r>
              <a:rPr dirty="0" sz="2000" spc="-15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Reduced</a:t>
            </a:r>
            <a:endParaRPr sz="2000">
              <a:latin typeface="Arial Black"/>
              <a:cs typeface="Arial Black"/>
            </a:endParaRPr>
          </a:p>
          <a:p>
            <a:pPr algn="ctr" marR="721995">
              <a:lnSpc>
                <a:spcPct val="100000"/>
              </a:lnSpc>
              <a:spcBef>
                <a:spcPts val="600"/>
              </a:spcBef>
            </a:pPr>
            <a:r>
              <a:rPr dirty="0" sz="2000" spc="-135">
                <a:latin typeface="Arial Black"/>
                <a:cs typeface="Arial Black"/>
              </a:rPr>
              <a:t>(Estimated) </a:t>
            </a:r>
            <a:r>
              <a:rPr dirty="0" sz="2000" spc="-105">
                <a:latin typeface="Arial Black"/>
                <a:cs typeface="Arial Black"/>
              </a:rPr>
              <a:t>over</a:t>
            </a:r>
            <a:r>
              <a:rPr dirty="0" sz="2000" spc="-135">
                <a:latin typeface="Arial Black"/>
                <a:cs typeface="Arial Black"/>
              </a:rPr>
              <a:t> </a:t>
            </a:r>
            <a:r>
              <a:rPr dirty="0" sz="2000" spc="-90">
                <a:latin typeface="Arial Black"/>
                <a:cs typeface="Arial Black"/>
              </a:rPr>
              <a:t>ten-</a:t>
            </a:r>
            <a:r>
              <a:rPr dirty="0" sz="2000" spc="-105">
                <a:latin typeface="Arial Black"/>
                <a:cs typeface="Arial Black"/>
              </a:rPr>
              <a:t>year</a:t>
            </a:r>
            <a:r>
              <a:rPr dirty="0" sz="2000" spc="-13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period</a:t>
            </a:r>
            <a:endParaRPr sz="2000">
              <a:latin typeface="Arial Black"/>
              <a:cs typeface="Arial Black"/>
            </a:endParaRPr>
          </a:p>
          <a:p>
            <a:pPr algn="ctr" marR="455295">
              <a:lnSpc>
                <a:spcPct val="100000"/>
              </a:lnSpc>
              <a:spcBef>
                <a:spcPts val="944"/>
              </a:spcBef>
            </a:pPr>
            <a:r>
              <a:rPr dirty="0" sz="7000" spc="-655">
                <a:solidFill>
                  <a:srgbClr val="5FB545"/>
                </a:solidFill>
                <a:latin typeface="Arial Black"/>
                <a:cs typeface="Arial Black"/>
              </a:rPr>
              <a:t>$1.2</a:t>
            </a:r>
            <a:r>
              <a:rPr dirty="0" sz="7000" spc="-685">
                <a:solidFill>
                  <a:srgbClr val="5FB545"/>
                </a:solidFill>
                <a:latin typeface="Arial Black"/>
                <a:cs typeface="Arial Black"/>
              </a:rPr>
              <a:t> </a:t>
            </a:r>
            <a:r>
              <a:rPr dirty="0" sz="7000" spc="-320">
                <a:solidFill>
                  <a:srgbClr val="5FB545"/>
                </a:solidFill>
                <a:latin typeface="Arial Black"/>
                <a:cs typeface="Arial Black"/>
              </a:rPr>
              <a:t>Billion</a:t>
            </a:r>
            <a:endParaRPr sz="7000">
              <a:latin typeface="Arial Black"/>
              <a:cs typeface="Arial Black"/>
            </a:endParaRPr>
          </a:p>
          <a:p>
            <a:pPr algn="ctr" marR="388620">
              <a:lnSpc>
                <a:spcPct val="100000"/>
              </a:lnSpc>
              <a:spcBef>
                <a:spcPts val="60"/>
              </a:spcBef>
            </a:pPr>
            <a:r>
              <a:rPr dirty="0" sz="2000" spc="-114">
                <a:latin typeface="Arial Black"/>
                <a:cs typeface="Arial Black"/>
              </a:rPr>
              <a:t>In</a:t>
            </a:r>
            <a:r>
              <a:rPr dirty="0" sz="2000" spc="-170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estimated</a:t>
            </a:r>
            <a:r>
              <a:rPr dirty="0" sz="2000" spc="-165">
                <a:latin typeface="Arial Black"/>
                <a:cs typeface="Arial Black"/>
              </a:rPr>
              <a:t> </a:t>
            </a:r>
            <a:r>
              <a:rPr dirty="0" sz="2000" spc="-150">
                <a:latin typeface="Arial Black"/>
                <a:cs typeface="Arial Black"/>
              </a:rPr>
              <a:t>societal</a:t>
            </a:r>
            <a:r>
              <a:rPr dirty="0" sz="2000" spc="-165">
                <a:latin typeface="Arial Black"/>
                <a:cs typeface="Arial Black"/>
              </a:rPr>
              <a:t> </a:t>
            </a:r>
            <a:r>
              <a:rPr dirty="0" sz="2000" spc="-175">
                <a:latin typeface="Arial Black"/>
                <a:cs typeface="Arial Black"/>
              </a:rPr>
              <a:t>savings</a:t>
            </a:r>
            <a:r>
              <a:rPr dirty="0" sz="2000" spc="-165">
                <a:latin typeface="Arial Black"/>
                <a:cs typeface="Arial Black"/>
              </a:rPr>
              <a:t> </a:t>
            </a:r>
            <a:r>
              <a:rPr dirty="0" sz="2000" spc="-114">
                <a:latin typeface="Arial Black"/>
                <a:cs typeface="Arial Black"/>
              </a:rPr>
              <a:t>due</a:t>
            </a:r>
            <a:r>
              <a:rPr dirty="0" sz="2000" spc="-165">
                <a:latin typeface="Arial Black"/>
                <a:cs typeface="Arial Black"/>
              </a:rPr>
              <a:t> </a:t>
            </a:r>
            <a:r>
              <a:rPr dirty="0" sz="2000" spc="-85">
                <a:latin typeface="Arial Black"/>
                <a:cs typeface="Arial Black"/>
              </a:rPr>
              <a:t>to</a:t>
            </a:r>
            <a:r>
              <a:rPr dirty="0" sz="2000" spc="-165">
                <a:latin typeface="Arial Black"/>
                <a:cs typeface="Arial Black"/>
              </a:rPr>
              <a:t> crash </a:t>
            </a:r>
            <a:r>
              <a:rPr dirty="0" sz="2000" spc="-50">
                <a:latin typeface="Arial Black"/>
                <a:cs typeface="Arial Black"/>
              </a:rPr>
              <a:t>reduction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35"/>
              </a:spcBef>
            </a:pPr>
            <a:endParaRPr sz="2000">
              <a:latin typeface="Arial Black"/>
              <a:cs typeface="Arial Black"/>
            </a:endParaRPr>
          </a:p>
          <a:p>
            <a:pPr marL="2631440">
              <a:lnSpc>
                <a:spcPct val="100000"/>
              </a:lnSpc>
            </a:pPr>
            <a:r>
              <a:rPr dirty="0" sz="1900" i="1">
                <a:latin typeface="Lucida Sans"/>
                <a:cs typeface="Lucida Sans"/>
              </a:rPr>
              <a:t>Source:</a:t>
            </a:r>
            <a:r>
              <a:rPr dirty="0" sz="1900" spc="-90" i="1">
                <a:latin typeface="Lucida Sans"/>
                <a:cs typeface="Lucida Sans"/>
              </a:rPr>
              <a:t> </a:t>
            </a:r>
            <a:r>
              <a:rPr dirty="0" sz="1900" i="1">
                <a:latin typeface="Lucida Sans"/>
                <a:cs typeface="Lucida Sans"/>
              </a:rPr>
              <a:t>The</a:t>
            </a:r>
            <a:r>
              <a:rPr dirty="0" sz="1900" spc="-90" i="1">
                <a:latin typeface="Lucida Sans"/>
                <a:cs typeface="Lucida Sans"/>
              </a:rPr>
              <a:t> </a:t>
            </a:r>
            <a:r>
              <a:rPr dirty="0" sz="1900" spc="-20" i="1">
                <a:latin typeface="Lucida Sans"/>
                <a:cs typeface="Lucida Sans"/>
              </a:rPr>
              <a:t>Highway</a:t>
            </a:r>
            <a:r>
              <a:rPr dirty="0" sz="1900" spc="-85" i="1">
                <a:latin typeface="Lucida Sans"/>
                <a:cs typeface="Lucida Sans"/>
              </a:rPr>
              <a:t> </a:t>
            </a:r>
            <a:r>
              <a:rPr dirty="0" sz="1900" spc="55" i="1">
                <a:latin typeface="Lucida Sans"/>
                <a:cs typeface="Lucida Sans"/>
              </a:rPr>
              <a:t>Safety</a:t>
            </a:r>
            <a:r>
              <a:rPr dirty="0" sz="1900" spc="-90" i="1">
                <a:latin typeface="Lucida Sans"/>
                <a:cs typeface="Lucida Sans"/>
              </a:rPr>
              <a:t> </a:t>
            </a:r>
            <a:r>
              <a:rPr dirty="0" sz="1900" spc="-10" i="1">
                <a:latin typeface="Lucida Sans"/>
                <a:cs typeface="Lucida Sans"/>
              </a:rPr>
              <a:t>Manual</a:t>
            </a:r>
            <a:endParaRPr sz="1900">
              <a:latin typeface="Lucida Sans"/>
              <a:cs typeface="Lucida Sans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021693" y="2035241"/>
          <a:ext cx="3991610" cy="1590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705"/>
                <a:gridCol w="1957705"/>
              </a:tblGrid>
              <a:tr h="620395"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22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MoDOT</a:t>
                      </a:r>
                      <a:endParaRPr sz="2200">
                        <a:latin typeface="Arial Black"/>
                        <a:cs typeface="Arial Black"/>
                      </a:endParaRPr>
                    </a:p>
                  </a:txBody>
                  <a:tcPr marL="0" marR="0" marB="0" marT="129539">
                    <a:lnR w="81144">
                      <a:solidFill>
                        <a:srgbClr val="FFFFFF"/>
                      </a:solidFill>
                      <a:prstDash val="solid"/>
                    </a:lnR>
                    <a:lnB w="82614">
                      <a:solidFill>
                        <a:srgbClr val="FFFFFF"/>
                      </a:solidFill>
                      <a:prstDash val="solid"/>
                    </a:lnB>
                    <a:solidFill>
                      <a:srgbClr val="15417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2200" spc="-125">
                          <a:latin typeface="Arial Black"/>
                          <a:cs typeface="Arial Black"/>
                        </a:rPr>
                        <a:t>$48</a:t>
                      </a:r>
                      <a:r>
                        <a:rPr dirty="0" sz="2200" spc="-19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200" spc="-10">
                          <a:latin typeface="Arial Black"/>
                          <a:cs typeface="Arial Black"/>
                        </a:rPr>
                        <a:t>million</a:t>
                      </a:r>
                      <a:endParaRPr sz="2200">
                        <a:latin typeface="Arial Black"/>
                        <a:cs typeface="Arial Black"/>
                      </a:endParaRPr>
                    </a:p>
                  </a:txBody>
                  <a:tcPr marL="0" marR="0" marB="0" marT="129539">
                    <a:lnL w="81144">
                      <a:solidFill>
                        <a:srgbClr val="FFFFFF"/>
                      </a:solidFill>
                      <a:prstDash val="solid"/>
                    </a:lnL>
                    <a:lnB w="82614">
                      <a:solidFill>
                        <a:srgbClr val="FFFFFF"/>
                      </a:solidFill>
                      <a:prstDash val="solid"/>
                    </a:lnB>
                    <a:solidFill>
                      <a:srgbClr val="D6DFEE"/>
                    </a:solidFill>
                  </a:tcPr>
                </a:tc>
              </a:tr>
              <a:tr h="970280">
                <a:tc>
                  <a:txBody>
                    <a:bodyPr/>
                    <a:lstStyle/>
                    <a:p>
                      <a:pPr marL="459105" marR="410209" indent="-81280">
                        <a:lnSpc>
                          <a:spcPct val="125000"/>
                        </a:lnSpc>
                        <a:spcBef>
                          <a:spcPts val="570"/>
                        </a:spcBef>
                      </a:pPr>
                      <a:r>
                        <a:rPr dirty="0" sz="22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St.</a:t>
                      </a:r>
                      <a:r>
                        <a:rPr dirty="0" sz="2200" spc="-19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200" spc="-16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Louis 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County</a:t>
                      </a:r>
                      <a:endParaRPr sz="2200">
                        <a:latin typeface="Arial Black"/>
                        <a:cs typeface="Arial Black"/>
                      </a:endParaRPr>
                    </a:p>
                  </a:txBody>
                  <a:tcPr marL="0" marR="0" marB="0" marT="72390">
                    <a:lnR w="81144">
                      <a:solidFill>
                        <a:srgbClr val="FFFFFF"/>
                      </a:solidFill>
                      <a:prstDash val="solid"/>
                    </a:lnR>
                    <a:lnT w="82614">
                      <a:solidFill>
                        <a:srgbClr val="FFFFFF"/>
                      </a:solidFill>
                      <a:prstDash val="solid"/>
                    </a:lnT>
                    <a:solidFill>
                      <a:srgbClr val="1541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41275">
                        <a:lnSpc>
                          <a:spcPct val="100000"/>
                        </a:lnSpc>
                      </a:pPr>
                      <a:r>
                        <a:rPr dirty="0" sz="2200" spc="-125">
                          <a:latin typeface="Arial Black"/>
                          <a:cs typeface="Arial Black"/>
                        </a:rPr>
                        <a:t>$4</a:t>
                      </a:r>
                      <a:r>
                        <a:rPr dirty="0" sz="2200" spc="-2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200" spc="-10">
                          <a:latin typeface="Arial Black"/>
                          <a:cs typeface="Arial Black"/>
                        </a:rPr>
                        <a:t>million</a:t>
                      </a:r>
                      <a:endParaRPr sz="2200">
                        <a:latin typeface="Arial Black"/>
                        <a:cs typeface="Arial Black"/>
                      </a:endParaRPr>
                    </a:p>
                  </a:txBody>
                  <a:tcPr marL="0" marR="0" marB="0" marT="44450">
                    <a:lnL w="81144">
                      <a:solidFill>
                        <a:srgbClr val="FFFFFF"/>
                      </a:solidFill>
                      <a:prstDash val="solid"/>
                    </a:lnL>
                    <a:lnT w="82614">
                      <a:solidFill>
                        <a:srgbClr val="FFFFFF"/>
                      </a:solidFill>
                      <a:prstDash val="solid"/>
                    </a:lnT>
                    <a:solidFill>
                      <a:srgbClr val="D6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0"/>
              <a:t>Project</a:t>
            </a:r>
            <a:r>
              <a:rPr dirty="0" spc="-434"/>
              <a:t> </a:t>
            </a:r>
            <a:r>
              <a:rPr dirty="0" spc="-360"/>
              <a:t>Goals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589" y="1327842"/>
            <a:ext cx="6931025" cy="688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8770" marR="568325" indent="-317500">
              <a:lnSpc>
                <a:spcPct val="150000"/>
              </a:lnSpc>
              <a:spcBef>
                <a:spcPts val="100"/>
              </a:spcBef>
              <a:buSzPct val="96000"/>
              <a:buAutoNum type="arabicPeriod"/>
              <a:tabLst>
                <a:tab pos="320040" algn="l"/>
              </a:tabLst>
            </a:pPr>
            <a:r>
              <a:rPr dirty="0" sz="2500" spc="-40">
                <a:latin typeface="Verdana"/>
                <a:cs typeface="Verdana"/>
              </a:rPr>
              <a:t>Reduce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125">
                <a:solidFill>
                  <a:srgbClr val="5FB545"/>
                </a:solidFill>
                <a:latin typeface="Arial Black"/>
                <a:cs typeface="Arial Black"/>
              </a:rPr>
              <a:t>fatal</a:t>
            </a:r>
            <a:r>
              <a:rPr dirty="0" sz="2500" spc="-204">
                <a:solidFill>
                  <a:srgbClr val="5FB545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5FB545"/>
                </a:solidFill>
                <a:latin typeface="Arial Black"/>
                <a:cs typeface="Arial Black"/>
              </a:rPr>
              <a:t>and</a:t>
            </a:r>
            <a:r>
              <a:rPr dirty="0" sz="2500" spc="-215">
                <a:solidFill>
                  <a:srgbClr val="5FB545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5FB545"/>
                </a:solidFill>
                <a:latin typeface="Arial Black"/>
                <a:cs typeface="Arial Black"/>
              </a:rPr>
              <a:t>serious</a:t>
            </a:r>
            <a:r>
              <a:rPr dirty="0" sz="2500" spc="-210">
                <a:solidFill>
                  <a:srgbClr val="5FB545"/>
                </a:solidFill>
                <a:latin typeface="Arial Black"/>
                <a:cs typeface="Arial Black"/>
              </a:rPr>
              <a:t> </a:t>
            </a:r>
            <a:r>
              <a:rPr dirty="0" sz="2500" spc="-110">
                <a:solidFill>
                  <a:srgbClr val="5FB545"/>
                </a:solidFill>
                <a:latin typeface="Arial Black"/>
                <a:cs typeface="Arial Black"/>
              </a:rPr>
              <a:t>injury</a:t>
            </a:r>
            <a:r>
              <a:rPr dirty="0" sz="2500" spc="-185">
                <a:solidFill>
                  <a:srgbClr val="5FB545"/>
                </a:solidFill>
                <a:latin typeface="Arial Black"/>
                <a:cs typeface="Arial Black"/>
              </a:rPr>
              <a:t> </a:t>
            </a:r>
            <a:r>
              <a:rPr dirty="0" sz="2500" spc="-10">
                <a:latin typeface="Verdana"/>
                <a:cs typeface="Verdana"/>
              </a:rPr>
              <a:t>crashes </a:t>
            </a:r>
            <a:r>
              <a:rPr dirty="0" sz="2500" spc="-10">
                <a:latin typeface="Verdana"/>
                <a:cs typeface="Verdana"/>
              </a:rPr>
              <a:t>	</a:t>
            </a:r>
            <a:r>
              <a:rPr dirty="0" sz="2500" spc="-45">
                <a:latin typeface="Verdana"/>
                <a:cs typeface="Verdana"/>
              </a:rPr>
              <a:t>within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the</a:t>
            </a:r>
            <a:r>
              <a:rPr dirty="0" sz="2500" spc="-225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budget</a:t>
            </a:r>
            <a:r>
              <a:rPr dirty="0" sz="2500" spc="-225">
                <a:latin typeface="Verdana"/>
                <a:cs typeface="Verdana"/>
              </a:rPr>
              <a:t> </a:t>
            </a:r>
            <a:r>
              <a:rPr dirty="0" sz="2500">
                <a:latin typeface="Verdana"/>
                <a:cs typeface="Verdana"/>
              </a:rPr>
              <a:t>of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150">
                <a:latin typeface="Verdana"/>
                <a:cs typeface="Verdana"/>
              </a:rPr>
              <a:t>$52</a:t>
            </a:r>
            <a:r>
              <a:rPr dirty="0" sz="2500" spc="-22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million.</a:t>
            </a:r>
            <a:endParaRPr sz="2500">
              <a:latin typeface="Verdana"/>
              <a:cs typeface="Verdana"/>
            </a:endParaRPr>
          </a:p>
          <a:p>
            <a:pPr marL="318770" marR="5080" indent="-317500">
              <a:lnSpc>
                <a:spcPct val="150000"/>
              </a:lnSpc>
              <a:buSzPct val="96000"/>
              <a:buAutoNum type="arabicPeriod"/>
              <a:tabLst>
                <a:tab pos="320040" algn="l"/>
              </a:tabLst>
            </a:pPr>
            <a:r>
              <a:rPr dirty="0" sz="2500" spc="-80">
                <a:latin typeface="Verdana"/>
                <a:cs typeface="Verdana"/>
              </a:rPr>
              <a:t>Maximize</a:t>
            </a:r>
            <a:r>
              <a:rPr dirty="0" sz="2500" spc="-195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safety</a:t>
            </a:r>
            <a:r>
              <a:rPr dirty="0" sz="2500" spc="-195">
                <a:latin typeface="Verdana"/>
                <a:cs typeface="Verdana"/>
              </a:rPr>
              <a:t> </a:t>
            </a:r>
            <a:r>
              <a:rPr dirty="0" sz="2500" spc="-55">
                <a:latin typeface="Verdana"/>
                <a:cs typeface="Verdana"/>
              </a:rPr>
              <a:t>improvements</a:t>
            </a:r>
            <a:r>
              <a:rPr dirty="0" sz="2500" spc="-190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for </a:t>
            </a:r>
            <a:r>
              <a:rPr dirty="0" sz="2500" spc="-25">
                <a:latin typeface="Verdana"/>
                <a:cs typeface="Verdana"/>
              </a:rPr>
              <a:t>	</a:t>
            </a:r>
            <a:r>
              <a:rPr dirty="0" sz="2500" spc="-155">
                <a:solidFill>
                  <a:srgbClr val="38C72A"/>
                </a:solidFill>
                <a:latin typeface="Arial Black"/>
                <a:cs typeface="Arial Black"/>
              </a:rPr>
              <a:t>pedestrians</a:t>
            </a:r>
            <a:r>
              <a:rPr dirty="0" sz="2500" spc="-204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38C72A"/>
                </a:solidFill>
                <a:latin typeface="Arial Black"/>
                <a:cs typeface="Arial Black"/>
              </a:rPr>
              <a:t>and</a:t>
            </a:r>
            <a:r>
              <a:rPr dirty="0" sz="2500" spc="-210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38C72A"/>
                </a:solidFill>
                <a:latin typeface="Arial Black"/>
                <a:cs typeface="Arial Black"/>
              </a:rPr>
              <a:t>roadway</a:t>
            </a:r>
            <a:r>
              <a:rPr dirty="0" sz="2500" spc="-204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38C72A"/>
                </a:solidFill>
                <a:latin typeface="Arial Black"/>
                <a:cs typeface="Arial Black"/>
              </a:rPr>
              <a:t>users</a:t>
            </a:r>
            <a:r>
              <a:rPr dirty="0" sz="2500" spc="-185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10">
                <a:latin typeface="Verdana"/>
                <a:cs typeface="Verdana"/>
              </a:rPr>
              <a:t>distributed </a:t>
            </a:r>
            <a:r>
              <a:rPr dirty="0" sz="2500" spc="-10">
                <a:latin typeface="Verdana"/>
                <a:cs typeface="Verdana"/>
              </a:rPr>
              <a:t>	</a:t>
            </a:r>
            <a:r>
              <a:rPr dirty="0" sz="2500" spc="-35">
                <a:latin typeface="Verdana"/>
                <a:cs typeface="Verdana"/>
              </a:rPr>
              <a:t>equitably</a:t>
            </a:r>
            <a:r>
              <a:rPr dirty="0" sz="2500" spc="-22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across</a:t>
            </a:r>
            <a:r>
              <a:rPr dirty="0" sz="2500" spc="-215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the</a:t>
            </a:r>
            <a:r>
              <a:rPr dirty="0" sz="2500" spc="-220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project</a:t>
            </a:r>
            <a:r>
              <a:rPr dirty="0" sz="2500" spc="-215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area.</a:t>
            </a:r>
            <a:endParaRPr sz="2500">
              <a:latin typeface="Verdana"/>
              <a:cs typeface="Verdana"/>
            </a:endParaRPr>
          </a:p>
          <a:p>
            <a:pPr marL="318770" marR="563245" indent="-317500">
              <a:lnSpc>
                <a:spcPct val="150000"/>
              </a:lnSpc>
              <a:buSzPct val="96000"/>
              <a:buAutoNum type="arabicPeriod"/>
              <a:tabLst>
                <a:tab pos="320040" algn="l"/>
              </a:tabLst>
            </a:pPr>
            <a:r>
              <a:rPr dirty="0" sz="2500">
                <a:latin typeface="Verdana"/>
                <a:cs typeface="Verdana"/>
              </a:rPr>
              <a:t>Provide</a:t>
            </a:r>
            <a:r>
              <a:rPr dirty="0" sz="2500" spc="-220">
                <a:latin typeface="Verdana"/>
                <a:cs typeface="Verdana"/>
              </a:rPr>
              <a:t> </a:t>
            </a:r>
            <a:r>
              <a:rPr dirty="0" sz="2500" spc="-55">
                <a:latin typeface="Verdana"/>
                <a:cs typeface="Verdana"/>
              </a:rPr>
              <a:t>improvements</a:t>
            </a:r>
            <a:r>
              <a:rPr dirty="0" sz="2500" spc="-22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with</a:t>
            </a:r>
            <a:r>
              <a:rPr dirty="0" sz="2500" spc="-220">
                <a:latin typeface="Verdana"/>
                <a:cs typeface="Verdana"/>
              </a:rPr>
              <a:t> </a:t>
            </a:r>
            <a:r>
              <a:rPr dirty="0" sz="2500" spc="-145">
                <a:solidFill>
                  <a:srgbClr val="38C72A"/>
                </a:solidFill>
                <a:latin typeface="Arial Black"/>
                <a:cs typeface="Arial Black"/>
              </a:rPr>
              <a:t>reasonable </a:t>
            </a:r>
            <a:r>
              <a:rPr dirty="0" sz="2500" spc="-145">
                <a:solidFill>
                  <a:srgbClr val="38C72A"/>
                </a:solidFill>
                <a:latin typeface="Arial Black"/>
                <a:cs typeface="Arial Black"/>
              </a:rPr>
              <a:t>	</a:t>
            </a:r>
            <a:r>
              <a:rPr dirty="0" sz="2500" spc="-170">
                <a:solidFill>
                  <a:srgbClr val="38C72A"/>
                </a:solidFill>
                <a:latin typeface="Arial Black"/>
                <a:cs typeface="Arial Black"/>
              </a:rPr>
              <a:t>maintenance</a:t>
            </a:r>
            <a:r>
              <a:rPr dirty="0" sz="2500" spc="-165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55">
                <a:latin typeface="Verdana"/>
                <a:cs typeface="Verdana"/>
              </a:rPr>
              <a:t>and</a:t>
            </a:r>
            <a:r>
              <a:rPr dirty="0" sz="2500" spc="-204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service</a:t>
            </a:r>
            <a:r>
              <a:rPr dirty="0" sz="2500" spc="-21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life.</a:t>
            </a:r>
            <a:endParaRPr sz="2500">
              <a:latin typeface="Verdana"/>
              <a:cs typeface="Verdana"/>
            </a:endParaRPr>
          </a:p>
          <a:p>
            <a:pPr marL="318770" marR="36195" indent="-317500">
              <a:lnSpc>
                <a:spcPct val="150000"/>
              </a:lnSpc>
              <a:buSzPct val="96000"/>
              <a:buAutoNum type="arabicPeriod"/>
              <a:tabLst>
                <a:tab pos="320040" algn="l"/>
              </a:tabLst>
            </a:pPr>
            <a:r>
              <a:rPr dirty="0" sz="2500">
                <a:latin typeface="Verdana"/>
                <a:cs typeface="Verdana"/>
              </a:rPr>
              <a:t>Construct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55">
                <a:latin typeface="Verdana"/>
                <a:cs typeface="Verdana"/>
              </a:rPr>
              <a:t>improvements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with</a:t>
            </a:r>
            <a:r>
              <a:rPr dirty="0" sz="2500" spc="-225">
                <a:latin typeface="Verdana"/>
                <a:cs typeface="Verdana"/>
              </a:rPr>
              <a:t> </a:t>
            </a:r>
            <a:r>
              <a:rPr dirty="0" sz="2500" spc="-85">
                <a:latin typeface="Verdana"/>
                <a:cs typeface="Verdana"/>
              </a:rPr>
              <a:t>an</a:t>
            </a:r>
            <a:r>
              <a:rPr dirty="0" sz="2500" spc="-229">
                <a:latin typeface="Verdana"/>
                <a:cs typeface="Verdana"/>
              </a:rPr>
              <a:t> </a:t>
            </a:r>
            <a:r>
              <a:rPr dirty="0" sz="2500" spc="-45">
                <a:latin typeface="Verdana"/>
                <a:cs typeface="Verdana"/>
              </a:rPr>
              <a:t>emphasis </a:t>
            </a:r>
            <a:r>
              <a:rPr dirty="0" sz="2500" spc="-45">
                <a:latin typeface="Verdana"/>
                <a:cs typeface="Verdana"/>
              </a:rPr>
              <a:t>	</a:t>
            </a:r>
            <a:r>
              <a:rPr dirty="0" sz="2500" spc="-25">
                <a:latin typeface="Verdana"/>
                <a:cs typeface="Verdana"/>
              </a:rPr>
              <a:t>on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165">
                <a:solidFill>
                  <a:srgbClr val="38C72A"/>
                </a:solidFill>
                <a:latin typeface="Arial Black"/>
                <a:cs typeface="Arial Black"/>
              </a:rPr>
              <a:t>safety</a:t>
            </a:r>
            <a:r>
              <a:rPr dirty="0" sz="2500" spc="-210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70">
                <a:solidFill>
                  <a:srgbClr val="38C72A"/>
                </a:solidFill>
                <a:latin typeface="Arial Black"/>
                <a:cs typeface="Arial Black"/>
              </a:rPr>
              <a:t>for</a:t>
            </a:r>
            <a:r>
              <a:rPr dirty="0" sz="2500" spc="-215">
                <a:solidFill>
                  <a:srgbClr val="38C72A"/>
                </a:solidFill>
                <a:latin typeface="Arial Black"/>
                <a:cs typeface="Arial Black"/>
              </a:rPr>
              <a:t> workers</a:t>
            </a:r>
            <a:r>
              <a:rPr dirty="0" sz="2500" spc="-210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38C72A"/>
                </a:solidFill>
                <a:latin typeface="Arial Black"/>
                <a:cs typeface="Arial Black"/>
              </a:rPr>
              <a:t>and</a:t>
            </a:r>
            <a:r>
              <a:rPr dirty="0" sz="2500" spc="-215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125">
                <a:solidFill>
                  <a:srgbClr val="38C72A"/>
                </a:solidFill>
                <a:latin typeface="Arial Black"/>
                <a:cs typeface="Arial Black"/>
              </a:rPr>
              <a:t>the</a:t>
            </a:r>
            <a:r>
              <a:rPr dirty="0" sz="2500" spc="-215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10">
                <a:solidFill>
                  <a:srgbClr val="38C72A"/>
                </a:solidFill>
                <a:latin typeface="Arial Black"/>
                <a:cs typeface="Arial Black"/>
              </a:rPr>
              <a:t>traveling 	public.</a:t>
            </a:r>
            <a:endParaRPr sz="2500">
              <a:latin typeface="Arial Black"/>
              <a:cs typeface="Arial Black"/>
            </a:endParaRPr>
          </a:p>
          <a:p>
            <a:pPr marL="318770" marR="24765" indent="-317500">
              <a:lnSpc>
                <a:spcPct val="150000"/>
              </a:lnSpc>
              <a:buSzPct val="96000"/>
              <a:buAutoNum type="arabicPeriod"/>
              <a:tabLst>
                <a:tab pos="320040" algn="l"/>
              </a:tabLst>
            </a:pPr>
            <a:r>
              <a:rPr dirty="0" sz="2500" spc="-45">
                <a:latin typeface="Verdana"/>
                <a:cs typeface="Verdana"/>
              </a:rPr>
              <a:t>Deliver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35">
                <a:latin typeface="Verdana"/>
                <a:cs typeface="Verdana"/>
              </a:rPr>
              <a:t>the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20">
                <a:latin typeface="Verdana"/>
                <a:cs typeface="Verdana"/>
              </a:rPr>
              <a:t>project</a:t>
            </a:r>
            <a:r>
              <a:rPr dirty="0" sz="2500" spc="-240">
                <a:latin typeface="Verdana"/>
                <a:cs typeface="Verdana"/>
              </a:rPr>
              <a:t> </a:t>
            </a:r>
            <a:r>
              <a:rPr dirty="0" sz="2500" spc="-25">
                <a:latin typeface="Verdana"/>
                <a:cs typeface="Verdana"/>
              </a:rPr>
              <a:t>by</a:t>
            </a:r>
            <a:r>
              <a:rPr dirty="0" sz="2500" spc="-235">
                <a:latin typeface="Verdana"/>
                <a:cs typeface="Verdana"/>
              </a:rPr>
              <a:t> </a:t>
            </a:r>
            <a:r>
              <a:rPr dirty="0" sz="2500" spc="-175">
                <a:solidFill>
                  <a:srgbClr val="38C72A"/>
                </a:solidFill>
                <a:latin typeface="Arial Black"/>
                <a:cs typeface="Arial Black"/>
              </a:rPr>
              <a:t>June</a:t>
            </a:r>
            <a:r>
              <a:rPr dirty="0" sz="2500" spc="-215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90">
                <a:solidFill>
                  <a:srgbClr val="38C72A"/>
                </a:solidFill>
                <a:latin typeface="Arial Black"/>
                <a:cs typeface="Arial Black"/>
              </a:rPr>
              <a:t>30,</a:t>
            </a:r>
            <a:r>
              <a:rPr dirty="0" sz="2500" spc="-215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38C72A"/>
                </a:solidFill>
                <a:latin typeface="Arial Black"/>
                <a:cs typeface="Arial Black"/>
              </a:rPr>
              <a:t>2026,</a:t>
            </a:r>
            <a:r>
              <a:rPr dirty="0" sz="2500" spc="-190">
                <a:solidFill>
                  <a:srgbClr val="38C72A"/>
                </a:solidFill>
                <a:latin typeface="Arial Black"/>
                <a:cs typeface="Arial Black"/>
              </a:rPr>
              <a:t> </a:t>
            </a:r>
            <a:r>
              <a:rPr dirty="0" sz="2500" spc="-30">
                <a:latin typeface="Verdana"/>
                <a:cs typeface="Verdana"/>
              </a:rPr>
              <a:t>using </a:t>
            </a:r>
            <a:r>
              <a:rPr dirty="0" sz="2500" spc="-30">
                <a:latin typeface="Verdana"/>
                <a:cs typeface="Verdana"/>
              </a:rPr>
              <a:t>	</a:t>
            </a:r>
            <a:r>
              <a:rPr dirty="0" sz="2500" spc="-120">
                <a:latin typeface="Verdana"/>
                <a:cs typeface="Verdana"/>
              </a:rPr>
              <a:t>a</a:t>
            </a:r>
            <a:r>
              <a:rPr dirty="0" sz="2500" spc="-250">
                <a:latin typeface="Verdana"/>
                <a:cs typeface="Verdana"/>
              </a:rPr>
              <a:t> </a:t>
            </a:r>
            <a:r>
              <a:rPr dirty="0" sz="2500" spc="-45">
                <a:latin typeface="Verdana"/>
                <a:cs typeface="Verdana"/>
              </a:rPr>
              <a:t>diverse</a:t>
            </a:r>
            <a:r>
              <a:rPr dirty="0" sz="2500" spc="-250">
                <a:latin typeface="Verdana"/>
                <a:cs typeface="Verdana"/>
              </a:rPr>
              <a:t> </a:t>
            </a:r>
            <a:r>
              <a:rPr dirty="0" sz="2500" spc="-10">
                <a:latin typeface="Verdana"/>
                <a:cs typeface="Verdana"/>
              </a:rPr>
              <a:t>workforce.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6001" y="8271565"/>
            <a:ext cx="161480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>
                <a:latin typeface="Calibri"/>
                <a:cs typeface="Calibri"/>
              </a:rPr>
              <a:t>Offset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Left-</a:t>
            </a:r>
            <a:r>
              <a:rPr dirty="0" sz="1800" spc="-10">
                <a:latin typeface="Calibri"/>
                <a:cs typeface="Calibri"/>
              </a:rPr>
              <a:t>Turns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87750" y="572468"/>
            <a:ext cx="113093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21387" y="572468"/>
            <a:ext cx="610235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1542" y="4278883"/>
            <a:ext cx="1369695" cy="5829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0800" marR="5080" indent="-38735">
              <a:lnSpc>
                <a:spcPct val="101899"/>
              </a:lnSpc>
              <a:spcBef>
                <a:spcPts val="80"/>
              </a:spcBef>
            </a:pPr>
            <a:r>
              <a:rPr dirty="0" sz="1800">
                <a:latin typeface="Calibri"/>
                <a:cs typeface="Calibri"/>
              </a:rPr>
              <a:t>Stop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Sign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with </a:t>
            </a:r>
            <a:r>
              <a:rPr dirty="0" sz="1800">
                <a:latin typeface="Calibri"/>
                <a:cs typeface="Calibri"/>
              </a:rPr>
              <a:t>Flashing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LEDs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8577" y="2809588"/>
            <a:ext cx="1913889" cy="5829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90195" marR="5080" indent="-278130">
              <a:lnSpc>
                <a:spcPct val="101899"/>
              </a:lnSpc>
              <a:spcBef>
                <a:spcPts val="80"/>
              </a:spcBef>
            </a:pPr>
            <a:r>
              <a:rPr dirty="0" sz="1800">
                <a:latin typeface="Calibri"/>
                <a:cs typeface="Calibri"/>
              </a:rPr>
              <a:t>Chevrons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Curve </a:t>
            </a:r>
            <a:r>
              <a:rPr dirty="0" sz="1800">
                <a:latin typeface="Calibri"/>
                <a:cs typeface="Calibri"/>
              </a:rPr>
              <a:t>Warning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Signs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8345" y="293291"/>
            <a:ext cx="2283460" cy="86169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853440">
              <a:lnSpc>
                <a:spcPct val="101899"/>
              </a:lnSpc>
              <a:spcBef>
                <a:spcPts val="8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Improvements</a:t>
            </a:r>
            <a:r>
              <a:rPr dirty="0" sz="18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endParaRPr sz="1800">
              <a:latin typeface="Calibri"/>
              <a:cs typeface="Calibri"/>
            </a:endParaRPr>
          </a:p>
          <a:p>
            <a:pPr marL="774065">
              <a:lnSpc>
                <a:spcPct val="100000"/>
              </a:lnSpc>
              <a:spcBef>
                <a:spcPts val="3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5934" y="1435715"/>
            <a:ext cx="1429385" cy="5829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06375" marR="5080" indent="-194310">
              <a:lnSpc>
                <a:spcPct val="101899"/>
              </a:lnSpc>
              <a:spcBef>
                <a:spcPts val="80"/>
              </a:spcBef>
            </a:pPr>
            <a:r>
              <a:rPr dirty="0" sz="1800" spc="-10">
                <a:latin typeface="Calibri"/>
                <a:cs typeface="Calibri"/>
              </a:rPr>
              <a:t>Retroreflective Backplates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97131" y="2714096"/>
            <a:ext cx="2371090" cy="104711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065" marR="5080" indent="-5080">
              <a:lnSpc>
                <a:spcPct val="100099"/>
              </a:lnSpc>
              <a:spcBef>
                <a:spcPts val="210"/>
              </a:spcBef>
            </a:pPr>
            <a:r>
              <a:rPr dirty="0" sz="1650">
                <a:latin typeface="Calibri"/>
                <a:cs typeface="Calibri"/>
              </a:rPr>
              <a:t>These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signs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increase </a:t>
            </a:r>
            <a:r>
              <a:rPr dirty="0" sz="1650">
                <a:latin typeface="Calibri"/>
                <a:cs typeface="Calibri"/>
              </a:rPr>
              <a:t>visibility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roadway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curves </a:t>
            </a:r>
            <a:r>
              <a:rPr dirty="0" sz="1650">
                <a:latin typeface="Calibri"/>
                <a:cs typeface="Calibri"/>
              </a:rPr>
              <a:t>to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help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drivers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navigate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the </a:t>
            </a:r>
            <a:r>
              <a:rPr dirty="0" sz="1650">
                <a:latin typeface="Calibri"/>
                <a:cs typeface="Calibri"/>
              </a:rPr>
              <a:t>curve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safely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843832" y="1483617"/>
            <a:ext cx="2319655" cy="772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>
              <a:lnSpc>
                <a:spcPct val="98400"/>
              </a:lnSpc>
              <a:spcBef>
                <a:spcPts val="130"/>
              </a:spcBef>
            </a:pPr>
            <a:r>
              <a:rPr dirty="0" sz="1650">
                <a:latin typeface="Calibri"/>
                <a:cs typeface="Calibri"/>
              </a:rPr>
              <a:t>Increase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visibility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signals </a:t>
            </a:r>
            <a:r>
              <a:rPr dirty="0" sz="1650">
                <a:latin typeface="Calibri"/>
                <a:cs typeface="Calibri"/>
              </a:rPr>
              <a:t>by adding </a:t>
            </a:r>
            <a:r>
              <a:rPr dirty="0" sz="1650" spc="-10">
                <a:latin typeface="Calibri"/>
                <a:cs typeface="Calibri"/>
              </a:rPr>
              <a:t>retroreflective </a:t>
            </a:r>
            <a:r>
              <a:rPr dirty="0" sz="1650">
                <a:latin typeface="Calibri"/>
                <a:cs typeface="Calibri"/>
              </a:rPr>
              <a:t>yellow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border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31559" y="7906536"/>
            <a:ext cx="2287905" cy="1033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34925">
              <a:lnSpc>
                <a:spcPct val="100200"/>
              </a:lnSpc>
              <a:spcBef>
                <a:spcPts val="95"/>
              </a:spcBef>
            </a:pPr>
            <a:r>
              <a:rPr dirty="0" sz="1650">
                <a:latin typeface="Calibri"/>
                <a:cs typeface="Calibri"/>
              </a:rPr>
              <a:t>By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shifting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left-</a:t>
            </a:r>
            <a:r>
              <a:rPr dirty="0" sz="1650">
                <a:latin typeface="Calibri"/>
                <a:cs typeface="Calibri"/>
              </a:rPr>
              <a:t>turn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lanes, </a:t>
            </a:r>
            <a:r>
              <a:rPr dirty="0" sz="1650">
                <a:latin typeface="Calibri"/>
                <a:cs typeface="Calibri"/>
              </a:rPr>
              <a:t>drivers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have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clearer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line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sight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to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choose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when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turn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left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68414" y="4179112"/>
            <a:ext cx="2183765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0325">
              <a:lnSpc>
                <a:spcPct val="99900"/>
              </a:lnSpc>
              <a:spcBef>
                <a:spcPts val="100"/>
              </a:spcBef>
            </a:pPr>
            <a:r>
              <a:rPr dirty="0" sz="1650">
                <a:latin typeface="Calibri"/>
                <a:cs typeface="Calibri"/>
              </a:rPr>
              <a:t>Increase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visibility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stop </a:t>
            </a:r>
            <a:r>
              <a:rPr dirty="0" sz="1650">
                <a:latin typeface="Calibri"/>
                <a:cs typeface="Calibri"/>
              </a:rPr>
              <a:t>sign by incorporating </a:t>
            </a:r>
            <a:r>
              <a:rPr dirty="0" sz="1650" spc="-25">
                <a:latin typeface="Calibri"/>
                <a:cs typeface="Calibri"/>
              </a:rPr>
              <a:t>LED </a:t>
            </a:r>
            <a:r>
              <a:rPr dirty="0" sz="1650" spc="-10">
                <a:latin typeface="Calibri"/>
                <a:cs typeface="Calibri"/>
              </a:rPr>
              <a:t>lights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9574" y="5162999"/>
            <a:ext cx="4578350" cy="209677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algn="just" marL="2292985">
              <a:lnSpc>
                <a:spcPct val="100000"/>
              </a:lnSpc>
              <a:spcBef>
                <a:spcPts val="595"/>
              </a:spcBef>
            </a:pPr>
            <a:r>
              <a:rPr dirty="0" sz="1650">
                <a:latin typeface="Calibri"/>
                <a:cs typeface="Calibri"/>
              </a:rPr>
              <a:t>Reduces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angle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driver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must</a:t>
            </a:r>
            <a:endParaRPr sz="1650">
              <a:latin typeface="Calibri"/>
              <a:cs typeface="Calibri"/>
            </a:endParaRPr>
          </a:p>
          <a:p>
            <a:pPr algn="just" marL="2560320" marR="5080" indent="-267970">
              <a:lnSpc>
                <a:spcPct val="75500"/>
              </a:lnSpc>
              <a:spcBef>
                <a:spcPts val="980"/>
              </a:spcBef>
            </a:pPr>
            <a:r>
              <a:rPr dirty="0" sz="1650">
                <a:latin typeface="Calibri"/>
                <a:cs typeface="Calibri"/>
              </a:rPr>
              <a:t>look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over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their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shoulder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see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oncoming</a:t>
            </a:r>
            <a:r>
              <a:rPr dirty="0" sz="1650" spc="-10">
                <a:latin typeface="Calibri"/>
                <a:cs typeface="Calibri"/>
              </a:rPr>
              <a:t> traffic</a:t>
            </a:r>
            <a:endParaRPr sz="1650">
              <a:latin typeface="Calibri"/>
              <a:cs typeface="Calibri"/>
            </a:endParaRPr>
          </a:p>
          <a:p>
            <a:pPr algn="just" marL="12700">
              <a:lnSpc>
                <a:spcPts val="1939"/>
              </a:lnSpc>
            </a:pPr>
            <a:r>
              <a:rPr dirty="0" sz="1800">
                <a:latin typeface="Calibri"/>
                <a:cs typeface="Calibri"/>
              </a:rPr>
              <a:t>Modified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Right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Turns</a:t>
            </a:r>
            <a:endParaRPr sz="1800">
              <a:latin typeface="Calibri"/>
              <a:cs typeface="Calibri"/>
            </a:endParaRPr>
          </a:p>
          <a:p>
            <a:pPr algn="just" marL="2440305" marR="25400" indent="-47625">
              <a:lnSpc>
                <a:spcPts val="1960"/>
              </a:lnSpc>
              <a:spcBef>
                <a:spcPts val="75"/>
              </a:spcBef>
            </a:pPr>
            <a:r>
              <a:rPr dirty="0" sz="1650">
                <a:latin typeface="Calibri"/>
                <a:cs typeface="Calibri"/>
              </a:rPr>
              <a:t>Encourages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slower,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more </a:t>
            </a:r>
            <a:r>
              <a:rPr dirty="0" sz="1650">
                <a:latin typeface="Calibri"/>
                <a:cs typeface="Calibri"/>
              </a:rPr>
              <a:t>attentive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driving in </a:t>
            </a:r>
            <a:r>
              <a:rPr dirty="0" sz="1650" spc="-10">
                <a:latin typeface="Calibri"/>
                <a:cs typeface="Calibri"/>
              </a:rPr>
              <a:t>right </a:t>
            </a:r>
            <a:r>
              <a:rPr dirty="0" sz="1650">
                <a:latin typeface="Calibri"/>
                <a:cs typeface="Calibri"/>
              </a:rPr>
              <a:t>turn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lane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helping </a:t>
            </a:r>
            <a:r>
              <a:rPr dirty="0" sz="1650" spc="-20">
                <a:latin typeface="Calibri"/>
                <a:cs typeface="Calibri"/>
              </a:rPr>
              <a:t>both</a:t>
            </a:r>
            <a:endParaRPr sz="1650">
              <a:latin typeface="Calibri"/>
              <a:cs typeface="Calibri"/>
            </a:endParaRPr>
          </a:p>
          <a:p>
            <a:pPr algn="just" marL="2382520">
              <a:lnSpc>
                <a:spcPts val="1964"/>
              </a:lnSpc>
            </a:pPr>
            <a:r>
              <a:rPr dirty="0" sz="1650">
                <a:latin typeface="Calibri"/>
                <a:cs typeface="Calibri"/>
              </a:rPr>
              <a:t>vehicles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pedestrians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1514" y="2013255"/>
            <a:ext cx="7212965" cy="6372225"/>
            <a:chOff x="361514" y="2013255"/>
            <a:chExt cx="7212965" cy="63722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514" y="2108345"/>
              <a:ext cx="6143624" cy="627697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20" y="7853355"/>
              <a:ext cx="1838323" cy="3619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9037" y="3608990"/>
              <a:ext cx="2305049" cy="15609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3275" y="2013255"/>
              <a:ext cx="2333624" cy="15335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041" y="232400"/>
            <a:ext cx="7209790" cy="589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215"/>
              <a:t>Hardened</a:t>
            </a:r>
            <a:r>
              <a:rPr dirty="0" sz="3700" spc="-305"/>
              <a:t> </a:t>
            </a:r>
            <a:r>
              <a:rPr dirty="0" sz="3700" spc="-195"/>
              <a:t>Centerline</a:t>
            </a:r>
            <a:r>
              <a:rPr dirty="0" sz="3700" spc="-305"/>
              <a:t> </a:t>
            </a:r>
            <a:r>
              <a:rPr dirty="0" sz="3700" spc="-280"/>
              <a:t>Locations</a:t>
            </a:r>
            <a:endParaRPr sz="3700"/>
          </a:p>
        </p:txBody>
      </p:sp>
      <p:sp>
        <p:nvSpPr>
          <p:cNvPr id="8" name="object 8" descr=""/>
          <p:cNvSpPr txBox="1"/>
          <p:nvPr/>
        </p:nvSpPr>
        <p:spPr>
          <a:xfrm>
            <a:off x="2619212" y="8447070"/>
            <a:ext cx="4821555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b="1" i="1">
                <a:latin typeface="Calibri"/>
                <a:cs typeface="Calibri"/>
              </a:rPr>
              <a:t>See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strip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maps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located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on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tables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for</a:t>
            </a:r>
            <a:r>
              <a:rPr dirty="0" sz="2000" spc="-10" b="1" i="1">
                <a:latin typeface="Calibri"/>
                <a:cs typeface="Calibri"/>
              </a:rPr>
              <a:t> proposed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locations</a:t>
            </a:r>
            <a:r>
              <a:rPr dirty="0" sz="2000" spc="-1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of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this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safety</a:t>
            </a:r>
            <a:r>
              <a:rPr dirty="0" sz="2000" spc="-5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improvement.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8813" y="1190758"/>
            <a:ext cx="684530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Hardened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Centerline: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Decreasing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left-</a:t>
            </a:r>
            <a:r>
              <a:rPr dirty="0" sz="2000">
                <a:latin typeface="Calibri"/>
                <a:cs typeface="Calibri"/>
              </a:rPr>
              <a:t>turn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conflicts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extending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low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island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rumble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strips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intersection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D8ED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Vector Communications Corporation</dc:creator>
  <cp:keywords>DAGcL-NJrPI,BACdA2g9lPU,0</cp:keywords>
  <dc:title>NHF_Boards_FINAL_031925</dc:title>
  <dcterms:created xsi:type="dcterms:W3CDTF">2025-03-21T14:42:31Z</dcterms:created>
  <dcterms:modified xsi:type="dcterms:W3CDTF">2025-03-21T14:42:31Z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2025-03-21T00:00:00Z</vt:filetime>
  </property>
  <property fmtid="{D5CDD505-2E9C-101B-9397-08002B2CF9AE}" pid="5" name="Producer">
    <vt:lpwstr>Canva</vt:lpwstr>
  </property>
</Properties>
</file>