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329" r:id="rId3"/>
    <p:sldId id="335" r:id="rId4"/>
    <p:sldId id="350" r:id="rId5"/>
    <p:sldId id="333" r:id="rId6"/>
    <p:sldId id="348" r:id="rId7"/>
    <p:sldId id="334" r:id="rId8"/>
    <p:sldId id="353" r:id="rId9"/>
    <p:sldId id="374" r:id="rId10"/>
    <p:sldId id="355" r:id="rId11"/>
    <p:sldId id="356" r:id="rId12"/>
    <p:sldId id="357" r:id="rId13"/>
    <p:sldId id="358" r:id="rId14"/>
    <p:sldId id="362" r:id="rId15"/>
    <p:sldId id="359" r:id="rId16"/>
    <p:sldId id="360" r:id="rId17"/>
    <p:sldId id="361" r:id="rId18"/>
    <p:sldId id="371" r:id="rId19"/>
    <p:sldId id="345" r:id="rId20"/>
    <p:sldId id="344" r:id="rId21"/>
    <p:sldId id="259" r:id="rId22"/>
    <p:sldId id="261" r:id="rId23"/>
    <p:sldId id="262" r:id="rId24"/>
    <p:sldId id="363" r:id="rId25"/>
    <p:sldId id="365" r:id="rId26"/>
    <p:sldId id="368" r:id="rId27"/>
    <p:sldId id="367" r:id="rId28"/>
    <p:sldId id="370" r:id="rId29"/>
    <p:sldId id="369" r:id="rId30"/>
    <p:sldId id="366" r:id="rId31"/>
    <p:sldId id="364" r:id="rId32"/>
    <p:sldId id="372" r:id="rId33"/>
    <p:sldId id="343" r:id="rId34"/>
    <p:sldId id="351" r:id="rId35"/>
    <p:sldId id="375" r:id="rId36"/>
    <p:sldId id="339" r:id="rId37"/>
    <p:sldId id="342" r:id="rId38"/>
    <p:sldId id="340" r:id="rId39"/>
    <p:sldId id="309" r:id="rId40"/>
    <p:sldId id="341" r:id="rId41"/>
    <p:sldId id="373" r:id="rId42"/>
    <p:sldId id="34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495A"/>
    <a:srgbClr val="417287"/>
    <a:srgbClr val="CBE3ED"/>
    <a:srgbClr val="32728D"/>
    <a:srgbClr val="AFABAB"/>
    <a:srgbClr val="B8D9E6"/>
    <a:srgbClr val="D1E6EF"/>
    <a:srgbClr val="AFD4E3"/>
    <a:srgbClr val="9CCADC"/>
    <a:srgbClr val="58A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495" autoAdjust="0"/>
  </p:normalViewPr>
  <p:slideViewPr>
    <p:cSldViewPr snapToGrid="0" showGuides="1">
      <p:cViewPr varScale="1">
        <p:scale>
          <a:sx n="113" d="100"/>
          <a:sy n="113" d="100"/>
        </p:scale>
        <p:origin x="372" y="9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174F61-2075-4639-8BDB-9FB259CAA55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763E7D-5C62-4A62-BD9C-EF69AE70B4E1}">
      <dgm:prSet phldrT="[Text]" custT="1"/>
      <dgm:spPr>
        <a:solidFill>
          <a:srgbClr val="32728D"/>
        </a:solidFill>
        <a:ln w="57150">
          <a:solidFill>
            <a:srgbClr val="20495A"/>
          </a:solidFill>
        </a:ln>
      </dgm:spPr>
      <dgm:t>
        <a:bodyPr/>
        <a:lstStyle/>
        <a:p>
          <a:pPr>
            <a:buNone/>
          </a:pPr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Central Office Highway Safety &amp; Traffic Liaison Engineers</a:t>
          </a:r>
        </a:p>
      </dgm:t>
    </dgm:pt>
    <dgm:pt modelId="{984F3777-AE50-4535-9F50-9873549E88D2}" type="parTrans" cxnId="{EB011CF8-34F8-4C7C-A51E-6844E65B23E0}">
      <dgm:prSet/>
      <dgm:spPr/>
      <dgm:t>
        <a:bodyPr/>
        <a:lstStyle/>
        <a:p>
          <a:endParaRPr lang="en-US" sz="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132A36-F98A-4364-BB57-3BE5BA07B773}" type="sibTrans" cxnId="{EB011CF8-34F8-4C7C-A51E-6844E65B23E0}">
      <dgm:prSet/>
      <dgm:spPr/>
      <dgm:t>
        <a:bodyPr/>
        <a:lstStyle/>
        <a:p>
          <a:endParaRPr lang="en-US" sz="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566AF9-851E-4550-9972-24A0326C25EF}" type="asst">
      <dgm:prSet phldrT="[Text]" custT="1"/>
      <dgm:spPr>
        <a:solidFill>
          <a:srgbClr val="32728D"/>
        </a:solidFill>
        <a:ln w="57150">
          <a:solidFill>
            <a:srgbClr val="20495A"/>
          </a:solidFill>
        </a:ln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FHWA</a:t>
          </a:r>
        </a:p>
      </dgm:t>
    </dgm:pt>
    <dgm:pt modelId="{79BE5EF5-5CD1-4F7A-99F7-8E422B079FAC}" type="parTrans" cxnId="{F7726701-7D3E-449D-A458-3EE41DF64239}">
      <dgm:prSet/>
      <dgm:spPr>
        <a:ln w="38100">
          <a:solidFill>
            <a:srgbClr val="20495A"/>
          </a:solidFill>
        </a:ln>
      </dgm:spPr>
      <dgm:t>
        <a:bodyPr/>
        <a:lstStyle/>
        <a:p>
          <a:endParaRPr lang="en-US" sz="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B36C7E-A8DF-4933-9F4C-CA39AD1228AD}" type="sibTrans" cxnId="{F7726701-7D3E-449D-A458-3EE41DF64239}">
      <dgm:prSet/>
      <dgm:spPr/>
      <dgm:t>
        <a:bodyPr/>
        <a:lstStyle/>
        <a:p>
          <a:endParaRPr lang="en-US" sz="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89B312-A2A8-4962-AEF4-C45097995A6D}">
      <dgm:prSet phldrT="[Text]" custT="1"/>
      <dgm:spPr>
        <a:solidFill>
          <a:srgbClr val="32728D"/>
        </a:solidFill>
        <a:ln w="57150">
          <a:solidFill>
            <a:srgbClr val="20495A"/>
          </a:solidFill>
        </a:ln>
      </dgm:spPr>
      <dgm:t>
        <a:bodyPr/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Advancing TSMO</a:t>
          </a:r>
        </a:p>
      </dgm:t>
    </dgm:pt>
    <dgm:pt modelId="{FCE77CEF-9DE3-4ECA-8233-E809851398C2}" type="parTrans" cxnId="{BAF27A18-BF0C-41BD-96F5-25D14C8117F5}">
      <dgm:prSet/>
      <dgm:spPr>
        <a:ln w="38100">
          <a:solidFill>
            <a:srgbClr val="20495A"/>
          </a:solidFill>
        </a:ln>
      </dgm:spPr>
      <dgm:t>
        <a:bodyPr/>
        <a:lstStyle/>
        <a:p>
          <a:endParaRPr lang="en-US" sz="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20199F-BCF7-4E88-B9EC-2C0B1682B4C8}" type="sibTrans" cxnId="{BAF27A18-BF0C-41BD-96F5-25D14C8117F5}">
      <dgm:prSet/>
      <dgm:spPr/>
      <dgm:t>
        <a:bodyPr/>
        <a:lstStyle/>
        <a:p>
          <a:endParaRPr lang="en-US" sz="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92EAC3-D30B-4A20-98B9-A39A0EA48A7B}">
      <dgm:prSet phldrT="[Text]" custT="1"/>
      <dgm:spPr>
        <a:solidFill>
          <a:srgbClr val="32728D"/>
        </a:solidFill>
        <a:ln w="57150">
          <a:solidFill>
            <a:srgbClr val="20495A"/>
          </a:solidFill>
        </a:ln>
      </dgm:spPr>
      <dgm:t>
        <a:bodyPr/>
        <a:lstStyle/>
        <a:p>
          <a:pPr>
            <a:buNone/>
          </a:pPr>
          <a:r>
            <a:rPr lang="en-US" sz="20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Work Zone Management</a:t>
          </a:r>
        </a:p>
      </dgm:t>
    </dgm:pt>
    <dgm:pt modelId="{3F2BF42A-B838-491B-9DB7-99CE9BB33D36}" type="parTrans" cxnId="{336EEAB4-F797-4414-802F-2B2FF20A043A}">
      <dgm:prSet/>
      <dgm:spPr>
        <a:ln w="38100">
          <a:solidFill>
            <a:srgbClr val="20495A"/>
          </a:solidFill>
        </a:ln>
      </dgm:spPr>
      <dgm:t>
        <a:bodyPr/>
        <a:lstStyle/>
        <a:p>
          <a:endParaRPr lang="en-US" sz="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8ECD05-0EE9-4101-BA8A-7107FBABA0D6}" type="sibTrans" cxnId="{336EEAB4-F797-4414-802F-2B2FF20A043A}">
      <dgm:prSet/>
      <dgm:spPr/>
      <dgm:t>
        <a:bodyPr/>
        <a:lstStyle/>
        <a:p>
          <a:endParaRPr lang="en-US" sz="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2AE8CF-0456-4959-89C3-0A07CA5DC490}">
      <dgm:prSet phldrT="[Text]" custT="1"/>
      <dgm:spPr>
        <a:solidFill>
          <a:srgbClr val="32728D"/>
        </a:solidFill>
        <a:ln w="57150">
          <a:solidFill>
            <a:srgbClr val="20495A"/>
          </a:solidFill>
        </a:ln>
      </dgm:spPr>
      <dgm:t>
        <a:bodyPr/>
        <a:lstStyle/>
        <a:p>
          <a:pPr>
            <a:buNone/>
          </a:pP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Traffic Incident Management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5F06C3-F71F-4AE2-9820-1035330044D1}" type="parTrans" cxnId="{5B56D2C7-D44D-4185-A866-AC1D2B558608}">
      <dgm:prSet/>
      <dgm:spPr>
        <a:ln w="38100">
          <a:solidFill>
            <a:srgbClr val="20495A"/>
          </a:solidFill>
        </a:ln>
      </dgm:spPr>
      <dgm:t>
        <a:bodyPr/>
        <a:lstStyle/>
        <a:p>
          <a:endParaRPr lang="en-US" sz="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26DF19-E9D8-4603-83AB-3C9C901F41C2}" type="sibTrans" cxnId="{5B56D2C7-D44D-4185-A866-AC1D2B558608}">
      <dgm:prSet/>
      <dgm:spPr/>
      <dgm:t>
        <a:bodyPr/>
        <a:lstStyle/>
        <a:p>
          <a:endParaRPr lang="en-US" sz="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67BB95-C9B2-448B-A542-0B191045321A}" type="pres">
      <dgm:prSet presAssocID="{09174F61-2075-4639-8BDB-9FB259CAA55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DAA28B5-F635-4DE7-8E4A-06DC29836A27}" type="pres">
      <dgm:prSet presAssocID="{A3763E7D-5C62-4A62-BD9C-EF69AE70B4E1}" presName="hierRoot1" presStyleCnt="0">
        <dgm:presLayoutVars>
          <dgm:hierBranch val="init"/>
        </dgm:presLayoutVars>
      </dgm:prSet>
      <dgm:spPr/>
    </dgm:pt>
    <dgm:pt modelId="{1AA4A86C-F698-4E08-A8BD-E51EEF4B0A06}" type="pres">
      <dgm:prSet presAssocID="{A3763E7D-5C62-4A62-BD9C-EF69AE70B4E1}" presName="rootComposite1" presStyleCnt="0"/>
      <dgm:spPr/>
    </dgm:pt>
    <dgm:pt modelId="{8A516BD9-A06C-4991-9411-D65CD9901E33}" type="pres">
      <dgm:prSet presAssocID="{A3763E7D-5C62-4A62-BD9C-EF69AE70B4E1}" presName="rootText1" presStyleLbl="node0" presStyleIdx="0" presStyleCnt="1" custScaleX="270965" custScaleY="51150" custLinFactNeighborY="37320">
        <dgm:presLayoutVars>
          <dgm:chPref val="3"/>
        </dgm:presLayoutVars>
      </dgm:prSet>
      <dgm:spPr/>
    </dgm:pt>
    <dgm:pt modelId="{940A371B-A861-4837-80F2-E38DB246F24C}" type="pres">
      <dgm:prSet presAssocID="{A3763E7D-5C62-4A62-BD9C-EF69AE70B4E1}" presName="rootConnector1" presStyleLbl="node1" presStyleIdx="0" presStyleCnt="0"/>
      <dgm:spPr/>
    </dgm:pt>
    <dgm:pt modelId="{3BE6BA34-1944-49D6-94F0-91C1F4319478}" type="pres">
      <dgm:prSet presAssocID="{A3763E7D-5C62-4A62-BD9C-EF69AE70B4E1}" presName="hierChild2" presStyleCnt="0"/>
      <dgm:spPr/>
    </dgm:pt>
    <dgm:pt modelId="{74E362E7-5548-4E75-84CC-7F42DB8974E9}" type="pres">
      <dgm:prSet presAssocID="{FCE77CEF-9DE3-4ECA-8233-E809851398C2}" presName="Name37" presStyleLbl="parChTrans1D2" presStyleIdx="0" presStyleCnt="4"/>
      <dgm:spPr/>
    </dgm:pt>
    <dgm:pt modelId="{F97A5247-3BF1-497E-B308-A9A79DB391B1}" type="pres">
      <dgm:prSet presAssocID="{6D89B312-A2A8-4962-AEF4-C45097995A6D}" presName="hierRoot2" presStyleCnt="0">
        <dgm:presLayoutVars>
          <dgm:hierBranch val="init"/>
        </dgm:presLayoutVars>
      </dgm:prSet>
      <dgm:spPr/>
    </dgm:pt>
    <dgm:pt modelId="{05BF4B09-5818-4FA6-81CB-28054D249FB4}" type="pres">
      <dgm:prSet presAssocID="{6D89B312-A2A8-4962-AEF4-C45097995A6D}" presName="rootComposite" presStyleCnt="0"/>
      <dgm:spPr/>
    </dgm:pt>
    <dgm:pt modelId="{3342BF4F-98A9-4CDF-B0CC-6FD4182C0D05}" type="pres">
      <dgm:prSet presAssocID="{6D89B312-A2A8-4962-AEF4-C45097995A6D}" presName="rootText" presStyleLbl="node2" presStyleIdx="0" presStyleCnt="3" custScaleY="54878">
        <dgm:presLayoutVars>
          <dgm:chPref val="3"/>
        </dgm:presLayoutVars>
      </dgm:prSet>
      <dgm:spPr/>
    </dgm:pt>
    <dgm:pt modelId="{C79063DA-0817-4AD5-B9A8-FDC468E7D74A}" type="pres">
      <dgm:prSet presAssocID="{6D89B312-A2A8-4962-AEF4-C45097995A6D}" presName="rootConnector" presStyleLbl="node2" presStyleIdx="0" presStyleCnt="3"/>
      <dgm:spPr/>
    </dgm:pt>
    <dgm:pt modelId="{1BC30D8C-D018-456A-BF87-34809C40166B}" type="pres">
      <dgm:prSet presAssocID="{6D89B312-A2A8-4962-AEF4-C45097995A6D}" presName="hierChild4" presStyleCnt="0"/>
      <dgm:spPr/>
    </dgm:pt>
    <dgm:pt modelId="{2111BFB7-6187-4E73-B058-CA74F211D7AB}" type="pres">
      <dgm:prSet presAssocID="{6D89B312-A2A8-4962-AEF4-C45097995A6D}" presName="hierChild5" presStyleCnt="0"/>
      <dgm:spPr/>
    </dgm:pt>
    <dgm:pt modelId="{1D915EEC-E9E8-4B29-A3C7-B486A6468A5B}" type="pres">
      <dgm:prSet presAssocID="{3F2BF42A-B838-491B-9DB7-99CE9BB33D36}" presName="Name37" presStyleLbl="parChTrans1D2" presStyleIdx="1" presStyleCnt="4"/>
      <dgm:spPr/>
    </dgm:pt>
    <dgm:pt modelId="{533C42C0-F7CC-46F8-BED4-6349B5D12AE5}" type="pres">
      <dgm:prSet presAssocID="{4092EAC3-D30B-4A20-98B9-A39A0EA48A7B}" presName="hierRoot2" presStyleCnt="0">
        <dgm:presLayoutVars>
          <dgm:hierBranch val="init"/>
        </dgm:presLayoutVars>
      </dgm:prSet>
      <dgm:spPr/>
    </dgm:pt>
    <dgm:pt modelId="{E1B9C22D-E224-4D65-8DF8-E7BD89DCF00F}" type="pres">
      <dgm:prSet presAssocID="{4092EAC3-D30B-4A20-98B9-A39A0EA48A7B}" presName="rootComposite" presStyleCnt="0"/>
      <dgm:spPr/>
    </dgm:pt>
    <dgm:pt modelId="{9A9846AF-F434-472A-8753-D8256A2EAA71}" type="pres">
      <dgm:prSet presAssocID="{4092EAC3-D30B-4A20-98B9-A39A0EA48A7B}" presName="rootText" presStyleLbl="node2" presStyleIdx="1" presStyleCnt="3" custScaleY="54948" custLinFactNeighborX="-1633">
        <dgm:presLayoutVars>
          <dgm:chPref val="3"/>
        </dgm:presLayoutVars>
      </dgm:prSet>
      <dgm:spPr/>
    </dgm:pt>
    <dgm:pt modelId="{FAD3860F-999C-4D5F-8910-92B3650E8AEA}" type="pres">
      <dgm:prSet presAssocID="{4092EAC3-D30B-4A20-98B9-A39A0EA48A7B}" presName="rootConnector" presStyleLbl="node2" presStyleIdx="1" presStyleCnt="3"/>
      <dgm:spPr/>
    </dgm:pt>
    <dgm:pt modelId="{15FE00D3-D8F3-4CDB-A8BC-808B22F70BE6}" type="pres">
      <dgm:prSet presAssocID="{4092EAC3-D30B-4A20-98B9-A39A0EA48A7B}" presName="hierChild4" presStyleCnt="0"/>
      <dgm:spPr/>
    </dgm:pt>
    <dgm:pt modelId="{5BD327B8-9B8E-4F75-9D27-47C48AF7AB55}" type="pres">
      <dgm:prSet presAssocID="{4092EAC3-D30B-4A20-98B9-A39A0EA48A7B}" presName="hierChild5" presStyleCnt="0"/>
      <dgm:spPr/>
    </dgm:pt>
    <dgm:pt modelId="{3BCCDEB4-C07B-440C-A86C-D1523785EB69}" type="pres">
      <dgm:prSet presAssocID="{D15F06C3-F71F-4AE2-9820-1035330044D1}" presName="Name37" presStyleLbl="parChTrans1D2" presStyleIdx="2" presStyleCnt="4"/>
      <dgm:spPr/>
    </dgm:pt>
    <dgm:pt modelId="{7DFB4440-89C5-4F68-A11D-9532211F774B}" type="pres">
      <dgm:prSet presAssocID="{7D2AE8CF-0456-4959-89C3-0A07CA5DC490}" presName="hierRoot2" presStyleCnt="0">
        <dgm:presLayoutVars>
          <dgm:hierBranch val="init"/>
        </dgm:presLayoutVars>
      </dgm:prSet>
      <dgm:spPr/>
    </dgm:pt>
    <dgm:pt modelId="{A31D676E-7805-4C03-AE3D-B6CFB6869781}" type="pres">
      <dgm:prSet presAssocID="{7D2AE8CF-0456-4959-89C3-0A07CA5DC490}" presName="rootComposite" presStyleCnt="0"/>
      <dgm:spPr/>
    </dgm:pt>
    <dgm:pt modelId="{96D3E4E9-14A4-46B0-B168-1E5250969BFE}" type="pres">
      <dgm:prSet presAssocID="{7D2AE8CF-0456-4959-89C3-0A07CA5DC490}" presName="rootText" presStyleLbl="node2" presStyleIdx="2" presStyleCnt="3" custScaleX="96964" custScaleY="54717">
        <dgm:presLayoutVars>
          <dgm:chPref val="3"/>
        </dgm:presLayoutVars>
      </dgm:prSet>
      <dgm:spPr/>
    </dgm:pt>
    <dgm:pt modelId="{18CC0B66-4A84-44D9-8671-C34A63E37745}" type="pres">
      <dgm:prSet presAssocID="{7D2AE8CF-0456-4959-89C3-0A07CA5DC490}" presName="rootConnector" presStyleLbl="node2" presStyleIdx="2" presStyleCnt="3"/>
      <dgm:spPr/>
    </dgm:pt>
    <dgm:pt modelId="{003EFEC1-BEDE-46F4-A413-9AC217C1D2CF}" type="pres">
      <dgm:prSet presAssocID="{7D2AE8CF-0456-4959-89C3-0A07CA5DC490}" presName="hierChild4" presStyleCnt="0"/>
      <dgm:spPr/>
    </dgm:pt>
    <dgm:pt modelId="{1D813332-ACC4-48D6-8E50-593FC5B850AF}" type="pres">
      <dgm:prSet presAssocID="{7D2AE8CF-0456-4959-89C3-0A07CA5DC490}" presName="hierChild5" presStyleCnt="0"/>
      <dgm:spPr/>
    </dgm:pt>
    <dgm:pt modelId="{7C7548C6-7DA6-436C-AAEA-4485D42B8F07}" type="pres">
      <dgm:prSet presAssocID="{A3763E7D-5C62-4A62-BD9C-EF69AE70B4E1}" presName="hierChild3" presStyleCnt="0"/>
      <dgm:spPr/>
    </dgm:pt>
    <dgm:pt modelId="{D073430A-D94F-42D8-B92B-948F4406F075}" type="pres">
      <dgm:prSet presAssocID="{79BE5EF5-5CD1-4F7A-99F7-8E422B079FAC}" presName="Name111" presStyleLbl="parChTrans1D2" presStyleIdx="3" presStyleCnt="4"/>
      <dgm:spPr/>
    </dgm:pt>
    <dgm:pt modelId="{BF4CA344-5439-4A6D-8074-86FDD0504B35}" type="pres">
      <dgm:prSet presAssocID="{D8566AF9-851E-4550-9972-24A0326C25EF}" presName="hierRoot3" presStyleCnt="0">
        <dgm:presLayoutVars>
          <dgm:hierBranch val="init"/>
        </dgm:presLayoutVars>
      </dgm:prSet>
      <dgm:spPr/>
    </dgm:pt>
    <dgm:pt modelId="{998859C7-CA17-474C-B9A7-0F1771C54591}" type="pres">
      <dgm:prSet presAssocID="{D8566AF9-851E-4550-9972-24A0326C25EF}" presName="rootComposite3" presStyleCnt="0"/>
      <dgm:spPr/>
    </dgm:pt>
    <dgm:pt modelId="{9A38E2E3-C96D-41BC-B69E-B3551711A5E8}" type="pres">
      <dgm:prSet presAssocID="{D8566AF9-851E-4550-9972-24A0326C25EF}" presName="rootText3" presStyleLbl="asst1" presStyleIdx="0" presStyleCnt="1" custScaleX="87969" custScaleY="48659" custLinFactX="46714" custLinFactNeighborX="100000" custLinFactNeighborY="6175">
        <dgm:presLayoutVars>
          <dgm:chPref val="3"/>
        </dgm:presLayoutVars>
      </dgm:prSet>
      <dgm:spPr/>
    </dgm:pt>
    <dgm:pt modelId="{3F24B7F4-81F8-4D2D-8CC8-D5C1E27E1D0D}" type="pres">
      <dgm:prSet presAssocID="{D8566AF9-851E-4550-9972-24A0326C25EF}" presName="rootConnector3" presStyleLbl="asst1" presStyleIdx="0" presStyleCnt="1"/>
      <dgm:spPr/>
    </dgm:pt>
    <dgm:pt modelId="{DA95F25F-839B-49CE-9F4A-4D94E5C32031}" type="pres">
      <dgm:prSet presAssocID="{D8566AF9-851E-4550-9972-24A0326C25EF}" presName="hierChild6" presStyleCnt="0"/>
      <dgm:spPr/>
    </dgm:pt>
    <dgm:pt modelId="{4A7FDD6B-87DE-4EF9-B441-F7F5C00FCB94}" type="pres">
      <dgm:prSet presAssocID="{D8566AF9-851E-4550-9972-24A0326C25EF}" presName="hierChild7" presStyleCnt="0"/>
      <dgm:spPr/>
    </dgm:pt>
  </dgm:ptLst>
  <dgm:cxnLst>
    <dgm:cxn modelId="{F7726701-7D3E-449D-A458-3EE41DF64239}" srcId="{A3763E7D-5C62-4A62-BD9C-EF69AE70B4E1}" destId="{D8566AF9-851E-4550-9972-24A0326C25EF}" srcOrd="0" destOrd="0" parTransId="{79BE5EF5-5CD1-4F7A-99F7-8E422B079FAC}" sibTransId="{EDB36C7E-A8DF-4933-9F4C-CA39AD1228AD}"/>
    <dgm:cxn modelId="{29FAB403-E050-4C0B-838F-24C73C7BE947}" type="presOf" srcId="{6D89B312-A2A8-4962-AEF4-C45097995A6D}" destId="{C79063DA-0817-4AD5-B9A8-FDC468E7D74A}" srcOrd="1" destOrd="0" presId="urn:microsoft.com/office/officeart/2005/8/layout/orgChart1"/>
    <dgm:cxn modelId="{11D13706-3143-4862-AF5A-D4802F8C0B81}" type="presOf" srcId="{7D2AE8CF-0456-4959-89C3-0A07CA5DC490}" destId="{96D3E4E9-14A4-46B0-B168-1E5250969BFE}" srcOrd="0" destOrd="0" presId="urn:microsoft.com/office/officeart/2005/8/layout/orgChart1"/>
    <dgm:cxn modelId="{BAF27A18-BF0C-41BD-96F5-25D14C8117F5}" srcId="{A3763E7D-5C62-4A62-BD9C-EF69AE70B4E1}" destId="{6D89B312-A2A8-4962-AEF4-C45097995A6D}" srcOrd="1" destOrd="0" parTransId="{FCE77CEF-9DE3-4ECA-8233-E809851398C2}" sibTransId="{7220199F-BCF7-4E88-B9EC-2C0B1682B4C8}"/>
    <dgm:cxn modelId="{F2F3AE18-6761-407B-A241-55ABECEDF414}" type="presOf" srcId="{D15F06C3-F71F-4AE2-9820-1035330044D1}" destId="{3BCCDEB4-C07B-440C-A86C-D1523785EB69}" srcOrd="0" destOrd="0" presId="urn:microsoft.com/office/officeart/2005/8/layout/orgChart1"/>
    <dgm:cxn modelId="{D492C418-89AE-42EB-A747-899F1515E396}" type="presOf" srcId="{7D2AE8CF-0456-4959-89C3-0A07CA5DC490}" destId="{18CC0B66-4A84-44D9-8671-C34A63E37745}" srcOrd="1" destOrd="0" presId="urn:microsoft.com/office/officeart/2005/8/layout/orgChart1"/>
    <dgm:cxn modelId="{44DAAA2A-5F53-4EE2-8F38-95E445C67CAC}" type="presOf" srcId="{3F2BF42A-B838-491B-9DB7-99CE9BB33D36}" destId="{1D915EEC-E9E8-4B29-A3C7-B486A6468A5B}" srcOrd="0" destOrd="0" presId="urn:microsoft.com/office/officeart/2005/8/layout/orgChart1"/>
    <dgm:cxn modelId="{3984732C-09E0-425B-9070-59E16D65C33C}" type="presOf" srcId="{A3763E7D-5C62-4A62-BD9C-EF69AE70B4E1}" destId="{8A516BD9-A06C-4991-9411-D65CD9901E33}" srcOrd="0" destOrd="0" presId="urn:microsoft.com/office/officeart/2005/8/layout/orgChart1"/>
    <dgm:cxn modelId="{444B2A33-BAA4-4C0B-8A02-31D236CCDFBB}" type="presOf" srcId="{79BE5EF5-5CD1-4F7A-99F7-8E422B079FAC}" destId="{D073430A-D94F-42D8-B92B-948F4406F075}" srcOrd="0" destOrd="0" presId="urn:microsoft.com/office/officeart/2005/8/layout/orgChart1"/>
    <dgm:cxn modelId="{5E40AC5C-C75A-4F44-9733-9B9C55FC124B}" type="presOf" srcId="{09174F61-2075-4639-8BDB-9FB259CAA556}" destId="{A067BB95-C9B2-448B-A542-0B191045321A}" srcOrd="0" destOrd="0" presId="urn:microsoft.com/office/officeart/2005/8/layout/orgChart1"/>
    <dgm:cxn modelId="{C8DC5F6F-776A-48F4-9C59-DE2E8BE31CFE}" type="presOf" srcId="{FCE77CEF-9DE3-4ECA-8233-E809851398C2}" destId="{74E362E7-5548-4E75-84CC-7F42DB8974E9}" srcOrd="0" destOrd="0" presId="urn:microsoft.com/office/officeart/2005/8/layout/orgChart1"/>
    <dgm:cxn modelId="{CA6FE476-F862-4FE1-BCB1-FAF7051472DF}" type="presOf" srcId="{D8566AF9-851E-4550-9972-24A0326C25EF}" destId="{9A38E2E3-C96D-41BC-B69E-B3551711A5E8}" srcOrd="0" destOrd="0" presId="urn:microsoft.com/office/officeart/2005/8/layout/orgChart1"/>
    <dgm:cxn modelId="{8B5A0E92-8953-41FE-BEAF-D6A10C62BF16}" type="presOf" srcId="{D8566AF9-851E-4550-9972-24A0326C25EF}" destId="{3F24B7F4-81F8-4D2D-8CC8-D5C1E27E1D0D}" srcOrd="1" destOrd="0" presId="urn:microsoft.com/office/officeart/2005/8/layout/orgChart1"/>
    <dgm:cxn modelId="{7DB18293-611A-4DE5-835A-FFEE5771F791}" type="presOf" srcId="{6D89B312-A2A8-4962-AEF4-C45097995A6D}" destId="{3342BF4F-98A9-4CDF-B0CC-6FD4182C0D05}" srcOrd="0" destOrd="0" presId="urn:microsoft.com/office/officeart/2005/8/layout/orgChart1"/>
    <dgm:cxn modelId="{75CD49A7-7CA7-4718-8EA5-7E552D45D6C8}" type="presOf" srcId="{4092EAC3-D30B-4A20-98B9-A39A0EA48A7B}" destId="{9A9846AF-F434-472A-8753-D8256A2EAA71}" srcOrd="0" destOrd="0" presId="urn:microsoft.com/office/officeart/2005/8/layout/orgChart1"/>
    <dgm:cxn modelId="{336EEAB4-F797-4414-802F-2B2FF20A043A}" srcId="{A3763E7D-5C62-4A62-BD9C-EF69AE70B4E1}" destId="{4092EAC3-D30B-4A20-98B9-A39A0EA48A7B}" srcOrd="2" destOrd="0" parTransId="{3F2BF42A-B838-491B-9DB7-99CE9BB33D36}" sibTransId="{E38ECD05-0EE9-4101-BA8A-7107FBABA0D6}"/>
    <dgm:cxn modelId="{5B56D2C7-D44D-4185-A866-AC1D2B558608}" srcId="{A3763E7D-5C62-4A62-BD9C-EF69AE70B4E1}" destId="{7D2AE8CF-0456-4959-89C3-0A07CA5DC490}" srcOrd="3" destOrd="0" parTransId="{D15F06C3-F71F-4AE2-9820-1035330044D1}" sibTransId="{5B26DF19-E9D8-4603-83AB-3C9C901F41C2}"/>
    <dgm:cxn modelId="{69CDD8D0-237A-4FAA-99B9-8E14F52B83A4}" type="presOf" srcId="{A3763E7D-5C62-4A62-BD9C-EF69AE70B4E1}" destId="{940A371B-A861-4837-80F2-E38DB246F24C}" srcOrd="1" destOrd="0" presId="urn:microsoft.com/office/officeart/2005/8/layout/orgChart1"/>
    <dgm:cxn modelId="{B82D12E4-5182-4F6D-98C7-E457053E5B6C}" type="presOf" srcId="{4092EAC3-D30B-4A20-98B9-A39A0EA48A7B}" destId="{FAD3860F-999C-4D5F-8910-92B3650E8AEA}" srcOrd="1" destOrd="0" presId="urn:microsoft.com/office/officeart/2005/8/layout/orgChart1"/>
    <dgm:cxn modelId="{EB011CF8-34F8-4C7C-A51E-6844E65B23E0}" srcId="{09174F61-2075-4639-8BDB-9FB259CAA556}" destId="{A3763E7D-5C62-4A62-BD9C-EF69AE70B4E1}" srcOrd="0" destOrd="0" parTransId="{984F3777-AE50-4535-9F50-9873549E88D2}" sibTransId="{4C132A36-F98A-4364-BB57-3BE5BA07B773}"/>
    <dgm:cxn modelId="{FEA83294-D23A-4794-973E-73041C52F740}" type="presParOf" srcId="{A067BB95-C9B2-448B-A542-0B191045321A}" destId="{EDAA28B5-F635-4DE7-8E4A-06DC29836A27}" srcOrd="0" destOrd="0" presId="urn:microsoft.com/office/officeart/2005/8/layout/orgChart1"/>
    <dgm:cxn modelId="{FF60E0AC-8EFE-48AA-9C63-DFD32F5C4608}" type="presParOf" srcId="{EDAA28B5-F635-4DE7-8E4A-06DC29836A27}" destId="{1AA4A86C-F698-4E08-A8BD-E51EEF4B0A06}" srcOrd="0" destOrd="0" presId="urn:microsoft.com/office/officeart/2005/8/layout/orgChart1"/>
    <dgm:cxn modelId="{4676689F-0BF7-4283-AB75-98EF2F420914}" type="presParOf" srcId="{1AA4A86C-F698-4E08-A8BD-E51EEF4B0A06}" destId="{8A516BD9-A06C-4991-9411-D65CD9901E33}" srcOrd="0" destOrd="0" presId="urn:microsoft.com/office/officeart/2005/8/layout/orgChart1"/>
    <dgm:cxn modelId="{3A217FFA-21BE-4B3B-A6D8-09AFE33E9C18}" type="presParOf" srcId="{1AA4A86C-F698-4E08-A8BD-E51EEF4B0A06}" destId="{940A371B-A861-4837-80F2-E38DB246F24C}" srcOrd="1" destOrd="0" presId="urn:microsoft.com/office/officeart/2005/8/layout/orgChart1"/>
    <dgm:cxn modelId="{0B8532D7-6D42-494E-A612-9A63BAA7DAE7}" type="presParOf" srcId="{EDAA28B5-F635-4DE7-8E4A-06DC29836A27}" destId="{3BE6BA34-1944-49D6-94F0-91C1F4319478}" srcOrd="1" destOrd="0" presId="urn:microsoft.com/office/officeart/2005/8/layout/orgChart1"/>
    <dgm:cxn modelId="{064D478D-A992-4342-A9C1-2E3A2474E74D}" type="presParOf" srcId="{3BE6BA34-1944-49D6-94F0-91C1F4319478}" destId="{74E362E7-5548-4E75-84CC-7F42DB8974E9}" srcOrd="0" destOrd="0" presId="urn:microsoft.com/office/officeart/2005/8/layout/orgChart1"/>
    <dgm:cxn modelId="{C0C19CEF-B9C0-423F-A6E0-E381EE3AB6C5}" type="presParOf" srcId="{3BE6BA34-1944-49D6-94F0-91C1F4319478}" destId="{F97A5247-3BF1-497E-B308-A9A79DB391B1}" srcOrd="1" destOrd="0" presId="urn:microsoft.com/office/officeart/2005/8/layout/orgChart1"/>
    <dgm:cxn modelId="{EE820507-7CE1-4CB0-8437-80C897D37D26}" type="presParOf" srcId="{F97A5247-3BF1-497E-B308-A9A79DB391B1}" destId="{05BF4B09-5818-4FA6-81CB-28054D249FB4}" srcOrd="0" destOrd="0" presId="urn:microsoft.com/office/officeart/2005/8/layout/orgChart1"/>
    <dgm:cxn modelId="{C94EAA2B-06FB-4487-A0CC-5228AD89B9A7}" type="presParOf" srcId="{05BF4B09-5818-4FA6-81CB-28054D249FB4}" destId="{3342BF4F-98A9-4CDF-B0CC-6FD4182C0D05}" srcOrd="0" destOrd="0" presId="urn:microsoft.com/office/officeart/2005/8/layout/orgChart1"/>
    <dgm:cxn modelId="{7C6093CF-4989-4B28-BE59-A4FB90925EDC}" type="presParOf" srcId="{05BF4B09-5818-4FA6-81CB-28054D249FB4}" destId="{C79063DA-0817-4AD5-B9A8-FDC468E7D74A}" srcOrd="1" destOrd="0" presId="urn:microsoft.com/office/officeart/2005/8/layout/orgChart1"/>
    <dgm:cxn modelId="{7CD3FA75-AF5F-4500-9BD2-9CC6E161D0D8}" type="presParOf" srcId="{F97A5247-3BF1-497E-B308-A9A79DB391B1}" destId="{1BC30D8C-D018-456A-BF87-34809C40166B}" srcOrd="1" destOrd="0" presId="urn:microsoft.com/office/officeart/2005/8/layout/orgChart1"/>
    <dgm:cxn modelId="{84081147-9389-4D66-9D6A-6142CF5B3C19}" type="presParOf" srcId="{F97A5247-3BF1-497E-B308-A9A79DB391B1}" destId="{2111BFB7-6187-4E73-B058-CA74F211D7AB}" srcOrd="2" destOrd="0" presId="urn:microsoft.com/office/officeart/2005/8/layout/orgChart1"/>
    <dgm:cxn modelId="{29F7967D-B2B2-4355-8485-5D45377F8657}" type="presParOf" srcId="{3BE6BA34-1944-49D6-94F0-91C1F4319478}" destId="{1D915EEC-E9E8-4B29-A3C7-B486A6468A5B}" srcOrd="2" destOrd="0" presId="urn:microsoft.com/office/officeart/2005/8/layout/orgChart1"/>
    <dgm:cxn modelId="{0C8CDA54-2218-48FB-9E16-D9952E36376D}" type="presParOf" srcId="{3BE6BA34-1944-49D6-94F0-91C1F4319478}" destId="{533C42C0-F7CC-46F8-BED4-6349B5D12AE5}" srcOrd="3" destOrd="0" presId="urn:microsoft.com/office/officeart/2005/8/layout/orgChart1"/>
    <dgm:cxn modelId="{BEE46D66-9882-47A7-9A61-9E4237FA1BEF}" type="presParOf" srcId="{533C42C0-F7CC-46F8-BED4-6349B5D12AE5}" destId="{E1B9C22D-E224-4D65-8DF8-E7BD89DCF00F}" srcOrd="0" destOrd="0" presId="urn:microsoft.com/office/officeart/2005/8/layout/orgChart1"/>
    <dgm:cxn modelId="{A149754C-2F82-4A58-BF4E-262238DFD37B}" type="presParOf" srcId="{E1B9C22D-E224-4D65-8DF8-E7BD89DCF00F}" destId="{9A9846AF-F434-472A-8753-D8256A2EAA71}" srcOrd="0" destOrd="0" presId="urn:microsoft.com/office/officeart/2005/8/layout/orgChart1"/>
    <dgm:cxn modelId="{042B636E-AC0A-4B26-935E-3A4B3A83ACBD}" type="presParOf" srcId="{E1B9C22D-E224-4D65-8DF8-E7BD89DCF00F}" destId="{FAD3860F-999C-4D5F-8910-92B3650E8AEA}" srcOrd="1" destOrd="0" presId="urn:microsoft.com/office/officeart/2005/8/layout/orgChart1"/>
    <dgm:cxn modelId="{161614EA-9703-4C14-B316-53793DCC0576}" type="presParOf" srcId="{533C42C0-F7CC-46F8-BED4-6349B5D12AE5}" destId="{15FE00D3-D8F3-4CDB-A8BC-808B22F70BE6}" srcOrd="1" destOrd="0" presId="urn:microsoft.com/office/officeart/2005/8/layout/orgChart1"/>
    <dgm:cxn modelId="{45D60E6D-2660-4CE2-A44F-3C053F26560B}" type="presParOf" srcId="{533C42C0-F7CC-46F8-BED4-6349B5D12AE5}" destId="{5BD327B8-9B8E-4F75-9D27-47C48AF7AB55}" srcOrd="2" destOrd="0" presId="urn:microsoft.com/office/officeart/2005/8/layout/orgChart1"/>
    <dgm:cxn modelId="{C57500EF-2FA7-4F38-9E05-D0111A372428}" type="presParOf" srcId="{3BE6BA34-1944-49D6-94F0-91C1F4319478}" destId="{3BCCDEB4-C07B-440C-A86C-D1523785EB69}" srcOrd="4" destOrd="0" presId="urn:microsoft.com/office/officeart/2005/8/layout/orgChart1"/>
    <dgm:cxn modelId="{94FDEBD9-73D7-43C1-87D1-FD2FB9FC8556}" type="presParOf" srcId="{3BE6BA34-1944-49D6-94F0-91C1F4319478}" destId="{7DFB4440-89C5-4F68-A11D-9532211F774B}" srcOrd="5" destOrd="0" presId="urn:microsoft.com/office/officeart/2005/8/layout/orgChart1"/>
    <dgm:cxn modelId="{97B0647D-F250-409C-8B99-E827EAA56875}" type="presParOf" srcId="{7DFB4440-89C5-4F68-A11D-9532211F774B}" destId="{A31D676E-7805-4C03-AE3D-B6CFB6869781}" srcOrd="0" destOrd="0" presId="urn:microsoft.com/office/officeart/2005/8/layout/orgChart1"/>
    <dgm:cxn modelId="{BDC4A9AF-7BE5-4E7D-B94F-F0F7353C8CE0}" type="presParOf" srcId="{A31D676E-7805-4C03-AE3D-B6CFB6869781}" destId="{96D3E4E9-14A4-46B0-B168-1E5250969BFE}" srcOrd="0" destOrd="0" presId="urn:microsoft.com/office/officeart/2005/8/layout/orgChart1"/>
    <dgm:cxn modelId="{194119C2-CA4C-483D-A96D-C0DB6E84FC66}" type="presParOf" srcId="{A31D676E-7805-4C03-AE3D-B6CFB6869781}" destId="{18CC0B66-4A84-44D9-8671-C34A63E37745}" srcOrd="1" destOrd="0" presId="urn:microsoft.com/office/officeart/2005/8/layout/orgChart1"/>
    <dgm:cxn modelId="{C250AC90-F81F-4D17-A575-8DB7C78F1424}" type="presParOf" srcId="{7DFB4440-89C5-4F68-A11D-9532211F774B}" destId="{003EFEC1-BEDE-46F4-A413-9AC217C1D2CF}" srcOrd="1" destOrd="0" presId="urn:microsoft.com/office/officeart/2005/8/layout/orgChart1"/>
    <dgm:cxn modelId="{4EA414EA-BB17-45C7-AC96-54D90B525837}" type="presParOf" srcId="{7DFB4440-89C5-4F68-A11D-9532211F774B}" destId="{1D813332-ACC4-48D6-8E50-593FC5B850AF}" srcOrd="2" destOrd="0" presId="urn:microsoft.com/office/officeart/2005/8/layout/orgChart1"/>
    <dgm:cxn modelId="{F20E8403-DE87-4B49-9E1B-2F63D60289AA}" type="presParOf" srcId="{EDAA28B5-F635-4DE7-8E4A-06DC29836A27}" destId="{7C7548C6-7DA6-436C-AAEA-4485D42B8F07}" srcOrd="2" destOrd="0" presId="urn:microsoft.com/office/officeart/2005/8/layout/orgChart1"/>
    <dgm:cxn modelId="{ED724C30-848D-4D29-AD00-FC8A8EBBC1D5}" type="presParOf" srcId="{7C7548C6-7DA6-436C-AAEA-4485D42B8F07}" destId="{D073430A-D94F-42D8-B92B-948F4406F075}" srcOrd="0" destOrd="0" presId="urn:microsoft.com/office/officeart/2005/8/layout/orgChart1"/>
    <dgm:cxn modelId="{2C664DEE-6E4A-4464-B7B4-27E1E862E8C8}" type="presParOf" srcId="{7C7548C6-7DA6-436C-AAEA-4485D42B8F07}" destId="{BF4CA344-5439-4A6D-8074-86FDD0504B35}" srcOrd="1" destOrd="0" presId="urn:microsoft.com/office/officeart/2005/8/layout/orgChart1"/>
    <dgm:cxn modelId="{D7AC02A8-9484-4E15-8E2A-A4CC740B9627}" type="presParOf" srcId="{BF4CA344-5439-4A6D-8074-86FDD0504B35}" destId="{998859C7-CA17-474C-B9A7-0F1771C54591}" srcOrd="0" destOrd="0" presId="urn:microsoft.com/office/officeart/2005/8/layout/orgChart1"/>
    <dgm:cxn modelId="{58B54DDC-B0CB-49BD-AC13-1B88860B911C}" type="presParOf" srcId="{998859C7-CA17-474C-B9A7-0F1771C54591}" destId="{9A38E2E3-C96D-41BC-B69E-B3551711A5E8}" srcOrd="0" destOrd="0" presId="urn:microsoft.com/office/officeart/2005/8/layout/orgChart1"/>
    <dgm:cxn modelId="{C3067594-B70D-434D-B9EB-DDD49298809A}" type="presParOf" srcId="{998859C7-CA17-474C-B9A7-0F1771C54591}" destId="{3F24B7F4-81F8-4D2D-8CC8-D5C1E27E1D0D}" srcOrd="1" destOrd="0" presId="urn:microsoft.com/office/officeart/2005/8/layout/orgChart1"/>
    <dgm:cxn modelId="{5744028B-372E-4D51-B897-1246BD57D59F}" type="presParOf" srcId="{BF4CA344-5439-4A6D-8074-86FDD0504B35}" destId="{DA95F25F-839B-49CE-9F4A-4D94E5C32031}" srcOrd="1" destOrd="0" presId="urn:microsoft.com/office/officeart/2005/8/layout/orgChart1"/>
    <dgm:cxn modelId="{CF3DCCD3-1AFF-455E-82EA-2F9DBF6E7C20}" type="presParOf" srcId="{BF4CA344-5439-4A6D-8074-86FDD0504B35}" destId="{4A7FDD6B-87DE-4EF9-B441-F7F5C00FCB9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3430A-D94F-42D8-B92B-948F4406F075}">
      <dsp:nvSpPr>
        <dsp:cNvPr id="0" name=""/>
        <dsp:cNvSpPr/>
      </dsp:nvSpPr>
      <dsp:spPr>
        <a:xfrm>
          <a:off x="5708650" y="1757160"/>
          <a:ext cx="1623838" cy="10241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4134"/>
              </a:lnTo>
              <a:lnTo>
                <a:pt x="1623838" y="1024134"/>
              </a:lnTo>
            </a:path>
          </a:pathLst>
        </a:custGeom>
        <a:noFill/>
        <a:ln w="38100" cap="flat" cmpd="sng" algn="ctr">
          <a:solidFill>
            <a:srgbClr val="2049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CCDEB4-C07B-440C-A86C-D1523785EB69}">
      <dsp:nvSpPr>
        <dsp:cNvPr id="0" name=""/>
        <dsp:cNvSpPr/>
      </dsp:nvSpPr>
      <dsp:spPr>
        <a:xfrm>
          <a:off x="5708650" y="1757160"/>
          <a:ext cx="4072639" cy="24684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5080"/>
              </a:lnTo>
              <a:lnTo>
                <a:pt x="4072639" y="2115080"/>
              </a:lnTo>
              <a:lnTo>
                <a:pt x="4072639" y="2468490"/>
              </a:lnTo>
            </a:path>
          </a:pathLst>
        </a:custGeom>
        <a:noFill/>
        <a:ln w="38100" cap="flat" cmpd="sng" algn="ctr">
          <a:solidFill>
            <a:srgbClr val="2049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915EEC-E9E8-4B29-A3C7-B486A6468A5B}">
      <dsp:nvSpPr>
        <dsp:cNvPr id="0" name=""/>
        <dsp:cNvSpPr/>
      </dsp:nvSpPr>
      <dsp:spPr>
        <a:xfrm>
          <a:off x="5659059" y="1757160"/>
          <a:ext cx="91440" cy="2468490"/>
        </a:xfrm>
        <a:custGeom>
          <a:avLst/>
          <a:gdLst/>
          <a:ahLst/>
          <a:cxnLst/>
          <a:rect l="0" t="0" r="0" b="0"/>
          <a:pathLst>
            <a:path>
              <a:moveTo>
                <a:pt x="49590" y="0"/>
              </a:moveTo>
              <a:lnTo>
                <a:pt x="49590" y="2115080"/>
              </a:lnTo>
              <a:lnTo>
                <a:pt x="45720" y="2115080"/>
              </a:lnTo>
              <a:lnTo>
                <a:pt x="45720" y="2468490"/>
              </a:lnTo>
            </a:path>
          </a:pathLst>
        </a:custGeom>
        <a:noFill/>
        <a:ln w="38100" cap="flat" cmpd="sng" algn="ctr">
          <a:solidFill>
            <a:srgbClr val="2049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E362E7-5548-4E75-84CC-7F42DB8974E9}">
      <dsp:nvSpPr>
        <dsp:cNvPr id="0" name=""/>
        <dsp:cNvSpPr/>
      </dsp:nvSpPr>
      <dsp:spPr>
        <a:xfrm>
          <a:off x="1687103" y="1757160"/>
          <a:ext cx="4021546" cy="2468490"/>
        </a:xfrm>
        <a:custGeom>
          <a:avLst/>
          <a:gdLst/>
          <a:ahLst/>
          <a:cxnLst/>
          <a:rect l="0" t="0" r="0" b="0"/>
          <a:pathLst>
            <a:path>
              <a:moveTo>
                <a:pt x="4021546" y="0"/>
              </a:moveTo>
              <a:lnTo>
                <a:pt x="4021546" y="2115080"/>
              </a:lnTo>
              <a:lnTo>
                <a:pt x="0" y="2115080"/>
              </a:lnTo>
              <a:lnTo>
                <a:pt x="0" y="2468490"/>
              </a:lnTo>
            </a:path>
          </a:pathLst>
        </a:custGeom>
        <a:noFill/>
        <a:ln w="38100" cap="flat" cmpd="sng" algn="ctr">
          <a:solidFill>
            <a:srgbClr val="2049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516BD9-A06C-4991-9411-D65CD9901E33}">
      <dsp:nvSpPr>
        <dsp:cNvPr id="0" name=""/>
        <dsp:cNvSpPr/>
      </dsp:nvSpPr>
      <dsp:spPr>
        <a:xfrm>
          <a:off x="1148555" y="896352"/>
          <a:ext cx="9120189" cy="860807"/>
        </a:xfrm>
        <a:prstGeom prst="rect">
          <a:avLst/>
        </a:prstGeom>
        <a:solidFill>
          <a:srgbClr val="32728D"/>
        </a:solidFill>
        <a:ln w="57150" cap="flat" cmpd="sng" algn="ctr">
          <a:solidFill>
            <a:srgbClr val="2049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Central Office Highway Safety &amp; Traffic Liaison Engineers</a:t>
          </a:r>
        </a:p>
      </dsp:txBody>
      <dsp:txXfrm>
        <a:off x="1148555" y="896352"/>
        <a:ext cx="9120189" cy="860807"/>
      </dsp:txXfrm>
    </dsp:sp>
    <dsp:sp modelId="{3342BF4F-98A9-4CDF-B0CC-6FD4182C0D05}">
      <dsp:nvSpPr>
        <dsp:cNvPr id="0" name=""/>
        <dsp:cNvSpPr/>
      </dsp:nvSpPr>
      <dsp:spPr>
        <a:xfrm>
          <a:off x="4194" y="4225651"/>
          <a:ext cx="3365818" cy="923546"/>
        </a:xfrm>
        <a:prstGeom prst="rect">
          <a:avLst/>
        </a:prstGeom>
        <a:solidFill>
          <a:srgbClr val="32728D"/>
        </a:solidFill>
        <a:ln w="57150" cap="flat" cmpd="sng" algn="ctr">
          <a:solidFill>
            <a:srgbClr val="2049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Advancing TSMO</a:t>
          </a:r>
        </a:p>
      </dsp:txBody>
      <dsp:txXfrm>
        <a:off x="4194" y="4225651"/>
        <a:ext cx="3365818" cy="923546"/>
      </dsp:txXfrm>
    </dsp:sp>
    <dsp:sp modelId="{9A9846AF-F434-472A-8753-D8256A2EAA71}">
      <dsp:nvSpPr>
        <dsp:cNvPr id="0" name=""/>
        <dsp:cNvSpPr/>
      </dsp:nvSpPr>
      <dsp:spPr>
        <a:xfrm>
          <a:off x="4021870" y="4225651"/>
          <a:ext cx="3365818" cy="924724"/>
        </a:xfrm>
        <a:prstGeom prst="rect">
          <a:avLst/>
        </a:prstGeom>
        <a:solidFill>
          <a:srgbClr val="32728D"/>
        </a:solidFill>
        <a:ln w="57150" cap="flat" cmpd="sng" algn="ctr">
          <a:solidFill>
            <a:srgbClr val="2049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Work Zone Management</a:t>
          </a:r>
        </a:p>
      </dsp:txBody>
      <dsp:txXfrm>
        <a:off x="4021870" y="4225651"/>
        <a:ext cx="3365818" cy="924724"/>
      </dsp:txXfrm>
    </dsp:sp>
    <dsp:sp modelId="{96D3E4E9-14A4-46B0-B168-1E5250969BFE}">
      <dsp:nvSpPr>
        <dsp:cNvPr id="0" name=""/>
        <dsp:cNvSpPr/>
      </dsp:nvSpPr>
      <dsp:spPr>
        <a:xfrm>
          <a:off x="8149474" y="4225651"/>
          <a:ext cx="3263631" cy="920837"/>
        </a:xfrm>
        <a:prstGeom prst="rect">
          <a:avLst/>
        </a:prstGeom>
        <a:solidFill>
          <a:srgbClr val="32728D"/>
        </a:solidFill>
        <a:ln w="57150" cap="flat" cmpd="sng" algn="ctr">
          <a:solidFill>
            <a:srgbClr val="2049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Traffic Incident Management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49474" y="4225651"/>
        <a:ext cx="3263631" cy="920837"/>
      </dsp:txXfrm>
    </dsp:sp>
    <dsp:sp modelId="{9A38E2E3-C96D-41BC-B69E-B3551711A5E8}">
      <dsp:nvSpPr>
        <dsp:cNvPr id="0" name=""/>
        <dsp:cNvSpPr/>
      </dsp:nvSpPr>
      <dsp:spPr>
        <a:xfrm>
          <a:off x="7332489" y="2371851"/>
          <a:ext cx="2960876" cy="818886"/>
        </a:xfrm>
        <a:prstGeom prst="rect">
          <a:avLst/>
        </a:prstGeom>
        <a:solidFill>
          <a:srgbClr val="32728D"/>
        </a:solidFill>
        <a:ln w="57150" cap="flat" cmpd="sng" algn="ctr">
          <a:solidFill>
            <a:srgbClr val="2049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FHWA</a:t>
          </a:r>
        </a:p>
      </dsp:txBody>
      <dsp:txXfrm>
        <a:off x="7332489" y="2371851"/>
        <a:ext cx="2960876" cy="818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9FDA7-C074-4B33-85F5-ED34C3F4A80B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917FC-3422-48B0-872C-9BA696E769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390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0CD85-9AE8-4C96-B04E-32F5102B04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938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917FC-3422-48B0-872C-9BA696E769C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83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917FC-3422-48B0-872C-9BA696E769C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926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917FC-3422-48B0-872C-9BA696E769C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448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917FC-3422-48B0-872C-9BA696E769C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549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917FC-3422-48B0-872C-9BA696E769C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856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0A501-5048-4320-8F85-414829434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152E5-2E33-4FCB-9F31-1E9B2EF82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C5155-B02C-46F9-BE48-88FA10F09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D580B-3730-47CD-8DA5-8C1F9F375252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2E1C3-B7BE-4CA3-82BF-BB2DA459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16506-DA0A-48B6-AB57-87005B55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EFA8-8EBF-485B-8428-0A6E87F6F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9D77D-AE41-4A76-88BD-3C9332F83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4E58C0-40BA-4114-818B-4BF2B2261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3D4A5-E055-4AE5-A51D-47C7AD9C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41B25-DB36-4D0B-9573-AF7160A47BF7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99252-84E0-4707-B3C5-34EA2BE0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99DCE-40FC-4819-9BE5-D1032118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EFA8-8EBF-485B-8428-0A6E87F6F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1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4654AA-F523-4E5F-BBB7-B9F70CA353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C3AE10-73FA-4837-9E5C-C63A64CF6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F46D2-23E2-45F7-978B-C0289E664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DB20-7937-4541-9E2B-65D9372B7EEA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BA9C6-89E0-4785-9829-90E19909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BC50D-2119-43C7-A72C-CE49A2C6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EFA8-8EBF-485B-8428-0A6E87F6F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516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47E10-B05E-4714-96BF-D2DAA81D8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0EB9E-9B9C-44DD-8297-D7664F0AF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EBD3D-D80C-4F6B-8401-9C2160F78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A3362-9A84-406B-9423-63B6083E4D44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AEF32-0F81-4B0A-8A38-3415E5AF4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44BC4-C2BD-4487-9CB7-2A456792C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EFA8-8EBF-485B-8428-0A6E87F6F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0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CA4EF-3308-487D-A255-3731B872F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DD124-037D-4684-A618-EE0495913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63B26-9C12-448C-B1B1-C9E4B4A02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EC37-E41C-4F2F-87CC-66EFA3EC929B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D9075-DE41-4859-BC6B-872813FEB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4FACE-7DF9-4B3B-A9BB-39CB9614D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EFA8-8EBF-485B-8428-0A6E87F6F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3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AC0DE-165B-4525-86CE-4F3F6E9D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A2428-1CCA-4342-BB86-CD4701AA03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016EA-ACB8-4347-8940-BFEE88F4C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526C7-B130-43F1-A501-E66C01FAC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C120B-31E3-4E32-B689-C5A383753C12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B3529-6253-433F-BEC7-4819A0A45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2D136-D4A3-4BAA-B5E2-CDA43FBB7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EFA8-8EBF-485B-8428-0A6E87F6F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00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32325-EB6D-4253-8852-29B12AE53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4F7A8-1AE8-46E7-95C7-FDCF961A5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E40EA-7DEB-4808-A9DF-7CDAB9257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284FF5-327F-429D-A753-0147D2503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35514F-1475-48EB-94C7-BD1771AF78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B07D0-E35C-4463-B9CC-53BB0BE2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C3398-4F15-42C5-9E18-E6AB77C50B49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CD43A4-0912-48C2-B425-3CB16520D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BF8D15-8977-4999-B355-83ABA91B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EFA8-8EBF-485B-8428-0A6E87F6F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064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1BE1-22A5-452D-89D4-7EDE3712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03798D-D710-4FE1-A079-927494F78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A8B5-9F00-448B-9F19-0A3717AD5578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1A3228-A3B1-4EC0-B0D0-FF141EF1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C530E-CD45-4C92-A723-6CDD452D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EFA8-8EBF-485B-8428-0A6E87F6F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033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8FF23B-D454-4A08-8949-8D488D831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50CC-60D8-4014-AAE1-15C340B7ECAD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9FA290-5263-446B-9EF2-7A17BC43B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07092-EA23-4C79-BA13-F1C5EA34E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EFA8-8EBF-485B-8428-0A6E87F6F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295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8C9D6-5762-4FE4-8351-BAA42479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D292B-F61B-47A1-B0A2-8A58AC501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7310EC-35DE-4400-B92F-0F4BEBB92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D785A-950E-4364-B219-D8084D43B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D152B-0479-4D15-9CD0-0C226DDB40A3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EBE7F-453F-49B4-BE57-41A8A8683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F714F-1BB9-4528-AED5-BFE329621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EFA8-8EBF-485B-8428-0A6E87F6F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513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93176-C239-4F37-ADE2-DC72BC29D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82F955-A5FE-495F-906A-AEE1F8A8A8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285D5-298A-49E8-A11A-76A3E1085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80B67-64A8-4A5D-9D7B-819A5E406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88F2-5A28-4941-9032-73950942EA03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ECF61-2DF1-45AD-9466-238747513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B3D84-2BC5-4621-80AB-FF71D0F0F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0EFA8-8EBF-485B-8428-0A6E87F6F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377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72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8B1EC6-225D-4500-8139-83894E89D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872B-1C59-47E8-8424-28E12D276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B68F4-0689-4974-B836-2E05D01DC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FFDB7-36A7-4BE9-86C4-6890278AFC88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6924B-4E05-4320-B481-08E845BBB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99CD2-19B5-46F1-84F4-B1398A585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0EFA8-8EBF-485B-8428-0A6E87F6F2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44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d1ieu1swajomgq.cloudfront.net/documents/TIM-Strategic-Plan-Phase-1-Adopted-with-Annual-Report-Year-1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6DC3F4BE-0E4B-424C-9984-ED701BF11D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0876" y="2068642"/>
            <a:ext cx="8296274" cy="2484308"/>
          </a:xfrm>
        </p:spPr>
        <p:txBody>
          <a:bodyPr>
            <a:normAutofit/>
          </a:bodyPr>
          <a:lstStyle/>
          <a:p>
            <a:pPr algn="l"/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TSMO Implementation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EFF47D-9E5F-4B66-8659-7EE67055F3DA}"/>
              </a:ext>
            </a:extLst>
          </p:cNvPr>
          <p:cNvSpPr txBox="1"/>
          <p:nvPr/>
        </p:nvSpPr>
        <p:spPr>
          <a:xfrm>
            <a:off x="3190876" y="5019675"/>
            <a:ext cx="5229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23, 2019</a:t>
            </a:r>
          </a:p>
        </p:txBody>
      </p:sp>
    </p:spTree>
    <p:extLst>
      <p:ext uri="{BB962C8B-B14F-4D97-AF65-F5344CB8AC3E}">
        <p14:creationId xmlns:p14="http://schemas.microsoft.com/office/powerpoint/2010/main" val="3109539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48C3E8-7835-4180-A68E-4DD831021E7A}"/>
              </a:ext>
            </a:extLst>
          </p:cNvPr>
          <p:cNvSpPr/>
          <p:nvPr/>
        </p:nvSpPr>
        <p:spPr>
          <a:xfrm>
            <a:off x="462223" y="364253"/>
            <a:ext cx="11224952" cy="6129494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4FD1B-FFAB-49E6-AE42-312681BA89F7}"/>
              </a:ext>
            </a:extLst>
          </p:cNvPr>
          <p:cNvSpPr/>
          <p:nvPr/>
        </p:nvSpPr>
        <p:spPr>
          <a:xfrm>
            <a:off x="462223" y="991544"/>
            <a:ext cx="11224952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0119" y="596899"/>
            <a:ext cx="6247894" cy="21463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1: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Process / Integration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710120" y="2486025"/>
            <a:ext cx="10425966" cy="2306411"/>
          </a:xfrm>
          <a:prstGeom prst="rect">
            <a:avLst/>
          </a:prstGeom>
        </p:spPr>
        <p:txBody>
          <a:bodyPr numCol="2"/>
          <a:lstStyle>
            <a:lvl1pPr marL="341313" indent="-341313" algn="l" defTabSz="914400" rtl="0" eaLnBrk="1" latinLnBrk="0" hangingPunct="1">
              <a:spcBef>
                <a:spcPts val="0"/>
              </a:spcBef>
              <a:buSzPct val="72000"/>
              <a:buFont typeface="Wingdings" pitchFamily="2" charset="2"/>
              <a:buChar char=""/>
              <a:defRPr sz="3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1pPr>
            <a:lvl2pPr marL="684213" indent="-346075" algn="l" defTabSz="914400" rtl="0" eaLnBrk="1" latinLnBrk="0" hangingPunct="1">
              <a:spcBef>
                <a:spcPts val="0"/>
              </a:spcBef>
              <a:buSzPct val="90000"/>
              <a:buFont typeface="Arial" pitchFamily="34" charset="0"/>
              <a:buChar char="•"/>
              <a:defRPr sz="32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2pPr>
            <a:lvl3pPr marL="1023938" indent="-339725" algn="l" defTabSz="914400" rtl="0" eaLnBrk="1" latinLnBrk="0" hangingPunct="1">
              <a:spcBef>
                <a:spcPts val="0"/>
              </a:spcBef>
              <a:buFont typeface="Wingdings 3" pitchFamily="18" charset="2"/>
              <a:buChar char="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3pPr>
            <a:lvl4pPr marL="1377950" indent="-3524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4pPr>
            <a:lvl5pPr marL="1716088" indent="-339725" algn="l" defTabSz="914400" rtl="0" eaLnBrk="1" latinLnBrk="0" hangingPunct="1">
              <a:spcBef>
                <a:spcPts val="0"/>
              </a:spcBef>
              <a:buFont typeface="Wingdings" pitchFamily="2" charset="2"/>
              <a:buChar char="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Integrate TSMO from </a:t>
            </a:r>
            <a:b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Beginning to End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TSMO Committees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CFB9D6-DC1A-4CB8-93C5-A6C880B97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5" t="54286" r="76239" b="21285"/>
          <a:stretch/>
        </p:blipFill>
        <p:spPr>
          <a:xfrm>
            <a:off x="975559" y="3439143"/>
            <a:ext cx="4861905" cy="236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7E3900-62D3-465B-B48A-44A1C9735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4" t="52909" r="64307" b="22662"/>
          <a:stretch/>
        </p:blipFill>
        <p:spPr>
          <a:xfrm>
            <a:off x="6085360" y="3251601"/>
            <a:ext cx="3091569" cy="249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48C3E8-7835-4180-A68E-4DD831021E7A}"/>
              </a:ext>
            </a:extLst>
          </p:cNvPr>
          <p:cNvSpPr/>
          <p:nvPr/>
        </p:nvSpPr>
        <p:spPr>
          <a:xfrm>
            <a:off x="462223" y="364253"/>
            <a:ext cx="11224952" cy="6129494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4FEF4C-8937-49EE-B303-82280B8204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04" t="53777" r="26549" b="14445"/>
          <a:stretch/>
        </p:blipFill>
        <p:spPr>
          <a:xfrm>
            <a:off x="710118" y="3335121"/>
            <a:ext cx="5159288" cy="31534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24FD1B-FFAB-49E6-AE42-312681BA89F7}"/>
              </a:ext>
            </a:extLst>
          </p:cNvPr>
          <p:cNvSpPr/>
          <p:nvPr/>
        </p:nvSpPr>
        <p:spPr>
          <a:xfrm>
            <a:off x="462223" y="991544"/>
            <a:ext cx="11224952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0118" y="596899"/>
            <a:ext cx="8068121" cy="21463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2: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/ Traffic Management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710120" y="2486026"/>
            <a:ext cx="10771762" cy="1947182"/>
          </a:xfrm>
          <a:prstGeom prst="rect">
            <a:avLst/>
          </a:prstGeom>
        </p:spPr>
        <p:txBody>
          <a:bodyPr numCol="2"/>
          <a:lstStyle>
            <a:lvl1pPr marL="341313" indent="-341313" algn="l" defTabSz="914400" rtl="0" eaLnBrk="1" latinLnBrk="0" hangingPunct="1">
              <a:spcBef>
                <a:spcPts val="0"/>
              </a:spcBef>
              <a:buSzPct val="72000"/>
              <a:buFont typeface="Wingdings" pitchFamily="2" charset="2"/>
              <a:buChar char=""/>
              <a:defRPr sz="3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1pPr>
            <a:lvl2pPr marL="684213" indent="-346075" algn="l" defTabSz="914400" rtl="0" eaLnBrk="1" latinLnBrk="0" hangingPunct="1">
              <a:spcBef>
                <a:spcPts val="0"/>
              </a:spcBef>
              <a:buSzPct val="90000"/>
              <a:buFont typeface="Arial" pitchFamily="34" charset="0"/>
              <a:buChar char="•"/>
              <a:defRPr sz="32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2pPr>
            <a:lvl3pPr marL="1023938" indent="-339725" algn="l" defTabSz="914400" rtl="0" eaLnBrk="1" latinLnBrk="0" hangingPunct="1">
              <a:spcBef>
                <a:spcPts val="0"/>
              </a:spcBef>
              <a:buFont typeface="Wingdings 3" pitchFamily="18" charset="2"/>
              <a:buChar char="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3pPr>
            <a:lvl4pPr marL="1377950" indent="-3524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4pPr>
            <a:lvl5pPr marL="1716088" indent="-339725" algn="l" defTabSz="914400" rtl="0" eaLnBrk="1" latinLnBrk="0" hangingPunct="1">
              <a:spcBef>
                <a:spcPts val="0"/>
              </a:spcBef>
              <a:buFont typeface="Wingdings" pitchFamily="2" charset="2"/>
              <a:buChar char="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Integrate Different TSMO Systems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Establish a CAV Corridor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 in technology to improve safety, mobility and reliability</a:t>
            </a:r>
            <a:endParaRPr lang="en-US" sz="2800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E68813-00FA-4F10-8401-DBC8E753B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02" t="59372" r="12240" b="14444"/>
          <a:stretch/>
        </p:blipFill>
        <p:spPr>
          <a:xfrm>
            <a:off x="6703497" y="3956689"/>
            <a:ext cx="3621165" cy="230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7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48C3E8-7835-4180-A68E-4DD831021E7A}"/>
              </a:ext>
            </a:extLst>
          </p:cNvPr>
          <p:cNvSpPr/>
          <p:nvPr/>
        </p:nvSpPr>
        <p:spPr>
          <a:xfrm>
            <a:off x="462223" y="364253"/>
            <a:ext cx="11224952" cy="6129494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4FD1B-FFAB-49E6-AE42-312681BA89F7}"/>
              </a:ext>
            </a:extLst>
          </p:cNvPr>
          <p:cNvSpPr/>
          <p:nvPr/>
        </p:nvSpPr>
        <p:spPr>
          <a:xfrm>
            <a:off x="462223" y="991544"/>
            <a:ext cx="11224952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0119" y="596899"/>
            <a:ext cx="6247894" cy="21463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3: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710119" y="2486026"/>
            <a:ext cx="10771761" cy="1220560"/>
          </a:xfrm>
          <a:prstGeom prst="rect">
            <a:avLst/>
          </a:prstGeom>
        </p:spPr>
        <p:txBody>
          <a:bodyPr numCol="2"/>
          <a:lstStyle>
            <a:lvl1pPr marL="341313" indent="-341313" algn="l" defTabSz="914400" rtl="0" eaLnBrk="1" latinLnBrk="0" hangingPunct="1">
              <a:spcBef>
                <a:spcPts val="0"/>
              </a:spcBef>
              <a:buSzPct val="72000"/>
              <a:buFont typeface="Wingdings" pitchFamily="2" charset="2"/>
              <a:buChar char=""/>
              <a:defRPr sz="3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1pPr>
            <a:lvl2pPr marL="684213" indent="-346075" algn="l" defTabSz="914400" rtl="0" eaLnBrk="1" latinLnBrk="0" hangingPunct="1">
              <a:spcBef>
                <a:spcPts val="0"/>
              </a:spcBef>
              <a:buSzPct val="90000"/>
              <a:buFont typeface="Arial" pitchFamily="34" charset="0"/>
              <a:buChar char="•"/>
              <a:defRPr sz="32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2pPr>
            <a:lvl3pPr marL="1023938" indent="-339725" algn="l" defTabSz="914400" rtl="0" eaLnBrk="1" latinLnBrk="0" hangingPunct="1">
              <a:spcBef>
                <a:spcPts val="0"/>
              </a:spcBef>
              <a:buFont typeface="Wingdings 3" pitchFamily="18" charset="2"/>
              <a:buChar char="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3pPr>
            <a:lvl4pPr marL="1377950" indent="-3524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4pPr>
            <a:lvl5pPr marL="1716088" indent="-339725" algn="l" defTabSz="914400" rtl="0" eaLnBrk="1" latinLnBrk="0" hangingPunct="1">
              <a:spcBef>
                <a:spcPts val="0"/>
              </a:spcBef>
              <a:buFont typeface="Wingdings" pitchFamily="2" charset="2"/>
              <a:buChar char="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Funding for Stand Alone </a:t>
            </a:r>
            <a:b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Funding for TSMO Within </a:t>
            </a:r>
            <a:b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Each Project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212407-9BD2-4D77-969A-0A685BE9B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39" t="55333" r="10069" b="17112"/>
          <a:stretch/>
        </p:blipFill>
        <p:spPr>
          <a:xfrm>
            <a:off x="920750" y="3390900"/>
            <a:ext cx="10350498" cy="27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48C3E8-7835-4180-A68E-4DD831021E7A}"/>
              </a:ext>
            </a:extLst>
          </p:cNvPr>
          <p:cNvSpPr/>
          <p:nvPr/>
        </p:nvSpPr>
        <p:spPr>
          <a:xfrm>
            <a:off x="462223" y="364253"/>
            <a:ext cx="11224952" cy="6129494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4FD1B-FFAB-49E6-AE42-312681BA89F7}"/>
              </a:ext>
            </a:extLst>
          </p:cNvPr>
          <p:cNvSpPr/>
          <p:nvPr/>
        </p:nvSpPr>
        <p:spPr>
          <a:xfrm>
            <a:off x="462223" y="991544"/>
            <a:ext cx="11224952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0119" y="596899"/>
            <a:ext cx="6247894" cy="21463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4: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 Culture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710120" y="2486025"/>
            <a:ext cx="7319456" cy="3775075"/>
          </a:xfrm>
          <a:prstGeom prst="rect">
            <a:avLst/>
          </a:prstGeom>
        </p:spPr>
        <p:txBody>
          <a:bodyPr/>
          <a:lstStyle>
            <a:lvl1pPr marL="341313" indent="-341313" algn="l" defTabSz="914400" rtl="0" eaLnBrk="1" latinLnBrk="0" hangingPunct="1">
              <a:spcBef>
                <a:spcPts val="0"/>
              </a:spcBef>
              <a:buSzPct val="72000"/>
              <a:buFont typeface="Wingdings" pitchFamily="2" charset="2"/>
              <a:buChar char=""/>
              <a:defRPr sz="3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1pPr>
            <a:lvl2pPr marL="684213" indent="-346075" algn="l" defTabSz="914400" rtl="0" eaLnBrk="1" latinLnBrk="0" hangingPunct="1">
              <a:spcBef>
                <a:spcPts val="0"/>
              </a:spcBef>
              <a:buSzPct val="90000"/>
              <a:buFont typeface="Arial" pitchFamily="34" charset="0"/>
              <a:buChar char="•"/>
              <a:defRPr sz="32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2pPr>
            <a:lvl3pPr marL="1023938" indent="-339725" algn="l" defTabSz="914400" rtl="0" eaLnBrk="1" latinLnBrk="0" hangingPunct="1">
              <a:spcBef>
                <a:spcPts val="0"/>
              </a:spcBef>
              <a:buFont typeface="Wingdings 3" pitchFamily="18" charset="2"/>
              <a:buChar char="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3pPr>
            <a:lvl4pPr marL="1377950" indent="-3524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4pPr>
            <a:lvl5pPr marL="1716088" indent="-339725" algn="l" defTabSz="914400" rtl="0" eaLnBrk="1" latinLnBrk="0" hangingPunct="1">
              <a:spcBef>
                <a:spcPts val="0"/>
              </a:spcBef>
              <a:buFont typeface="Wingdings" pitchFamily="2" charset="2"/>
              <a:buChar char="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 to a Great Start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Other Tasks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Peer Exchanges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Innovations Challenge Category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Add delay/reliability to project success metrics</a:t>
            </a:r>
            <a:endParaRPr lang="en-US" sz="2600" dirty="0">
              <a:solidFill>
                <a:prstClr val="white"/>
              </a:solidFill>
            </a:endParaRPr>
          </a:p>
        </p:txBody>
      </p:sp>
      <p:pic>
        <p:nvPicPr>
          <p:cNvPr id="7" name="Picture 6" descr="A picture containing sign&#10;&#10;Description automatically generated">
            <a:extLst>
              <a:ext uri="{FF2B5EF4-FFF2-40B4-BE49-F238E27FC236}">
                <a16:creationId xmlns:a16="http://schemas.microsoft.com/office/drawing/2014/main" id="{1F9B7609-3212-45F7-941F-70497E26EE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576" y="1918265"/>
            <a:ext cx="3285540" cy="42518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457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7713-AE53-4B7F-AEEF-35FAB20A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24" y="365125"/>
            <a:ext cx="11167352" cy="6191318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can’t change the way </a:t>
            </a: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people think, all you can do </a:t>
            </a: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give them a tool, the use of which will change their thinking.  </a:t>
            </a: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R. Buckminster Fuller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79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48C3E8-7835-4180-A68E-4DD831021E7A}"/>
              </a:ext>
            </a:extLst>
          </p:cNvPr>
          <p:cNvSpPr/>
          <p:nvPr/>
        </p:nvSpPr>
        <p:spPr>
          <a:xfrm>
            <a:off x="462223" y="364253"/>
            <a:ext cx="11224952" cy="6129494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409EAC-CE55-4DEE-B282-3847D482C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71" t="53322" r="14028" b="14667"/>
          <a:stretch/>
        </p:blipFill>
        <p:spPr>
          <a:xfrm>
            <a:off x="922867" y="3185432"/>
            <a:ext cx="9271000" cy="32089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B34EC7-B669-43DC-A6E3-0C0B5B9810EA}"/>
              </a:ext>
            </a:extLst>
          </p:cNvPr>
          <p:cNvSpPr/>
          <p:nvPr/>
        </p:nvSpPr>
        <p:spPr>
          <a:xfrm>
            <a:off x="6062738" y="2977281"/>
            <a:ext cx="4131129" cy="321128"/>
          </a:xfrm>
          <a:prstGeom prst="rect">
            <a:avLst/>
          </a:prstGeom>
          <a:solidFill>
            <a:srgbClr val="204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4FD1B-FFAB-49E6-AE42-312681BA89F7}"/>
              </a:ext>
            </a:extLst>
          </p:cNvPr>
          <p:cNvSpPr/>
          <p:nvPr/>
        </p:nvSpPr>
        <p:spPr>
          <a:xfrm>
            <a:off x="462223" y="991544"/>
            <a:ext cx="11224952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0119" y="596899"/>
            <a:ext cx="6247894" cy="21463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5: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Measures / Data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710120" y="2486026"/>
            <a:ext cx="10252952" cy="884465"/>
          </a:xfrm>
          <a:prstGeom prst="rect">
            <a:avLst/>
          </a:prstGeom>
        </p:spPr>
        <p:txBody>
          <a:bodyPr numCol="2"/>
          <a:lstStyle>
            <a:lvl1pPr marL="341313" indent="-341313" algn="l" defTabSz="914400" rtl="0" eaLnBrk="1" latinLnBrk="0" hangingPunct="1">
              <a:spcBef>
                <a:spcPts val="0"/>
              </a:spcBef>
              <a:buSzPct val="72000"/>
              <a:buFont typeface="Wingdings" pitchFamily="2" charset="2"/>
              <a:buChar char=""/>
              <a:defRPr sz="3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1pPr>
            <a:lvl2pPr marL="684213" indent="-346075" algn="l" defTabSz="914400" rtl="0" eaLnBrk="1" latinLnBrk="0" hangingPunct="1">
              <a:spcBef>
                <a:spcPts val="0"/>
              </a:spcBef>
              <a:buSzPct val="90000"/>
              <a:buFont typeface="Arial" pitchFamily="34" charset="0"/>
              <a:buChar char="•"/>
              <a:defRPr sz="32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2pPr>
            <a:lvl3pPr marL="1023938" indent="-339725" algn="l" defTabSz="914400" rtl="0" eaLnBrk="1" latinLnBrk="0" hangingPunct="1">
              <a:spcBef>
                <a:spcPts val="0"/>
              </a:spcBef>
              <a:buFont typeface="Wingdings 3" pitchFamily="18" charset="2"/>
              <a:buChar char="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3pPr>
            <a:lvl4pPr marL="1377950" indent="-3524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4pPr>
            <a:lvl5pPr marL="1716088" indent="-339725" algn="l" defTabSz="914400" rtl="0" eaLnBrk="1" latinLnBrk="0" hangingPunct="1">
              <a:spcBef>
                <a:spcPts val="0"/>
              </a:spcBef>
              <a:buFont typeface="Wingdings" pitchFamily="2" charset="2"/>
              <a:buChar char="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Determine what data exists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Maintain or Establish TSMO Performance Measurements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2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48C3E8-7835-4180-A68E-4DD831021E7A}"/>
              </a:ext>
            </a:extLst>
          </p:cNvPr>
          <p:cNvSpPr/>
          <p:nvPr/>
        </p:nvSpPr>
        <p:spPr>
          <a:xfrm>
            <a:off x="462223" y="364253"/>
            <a:ext cx="11224952" cy="6129494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4FD1B-FFAB-49E6-AE42-312681BA89F7}"/>
              </a:ext>
            </a:extLst>
          </p:cNvPr>
          <p:cNvSpPr/>
          <p:nvPr/>
        </p:nvSpPr>
        <p:spPr>
          <a:xfrm>
            <a:off x="462223" y="991544"/>
            <a:ext cx="11224952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0119" y="596899"/>
            <a:ext cx="6247894" cy="21463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6: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Educate / 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84637-EA72-430E-8F1D-D94A8A10B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5" t="42357" r="53161" b="22358"/>
          <a:stretch/>
        </p:blipFill>
        <p:spPr>
          <a:xfrm>
            <a:off x="857250" y="2559682"/>
            <a:ext cx="10556422" cy="296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48C3E8-7835-4180-A68E-4DD831021E7A}"/>
              </a:ext>
            </a:extLst>
          </p:cNvPr>
          <p:cNvSpPr/>
          <p:nvPr/>
        </p:nvSpPr>
        <p:spPr>
          <a:xfrm>
            <a:off x="462223" y="364253"/>
            <a:ext cx="11224952" cy="6129494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4FD1B-FFAB-49E6-AE42-312681BA89F7}"/>
              </a:ext>
            </a:extLst>
          </p:cNvPr>
          <p:cNvSpPr/>
          <p:nvPr/>
        </p:nvSpPr>
        <p:spPr>
          <a:xfrm>
            <a:off x="462223" y="991544"/>
            <a:ext cx="11224952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0119" y="596899"/>
            <a:ext cx="6247894" cy="21463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7: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 / Work Force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AB7D8F6-E52D-42F1-942C-E256EE496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341" y="2343149"/>
            <a:ext cx="4815063" cy="381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Hierarchy">
            <a:extLst>
              <a:ext uri="{FF2B5EF4-FFF2-40B4-BE49-F238E27FC236}">
                <a16:creationId xmlns:a16="http://schemas.microsoft.com/office/drawing/2014/main" id="{B0A9AC88-613D-4290-8715-17DE0B0E4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3205" y="2051051"/>
            <a:ext cx="421005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3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B532C3-A794-4A09-ADA4-E9B0C476B3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6FC946-8502-4A23-8095-007C5BE1F63E}"/>
              </a:ext>
            </a:extLst>
          </p:cNvPr>
          <p:cNvSpPr/>
          <p:nvPr/>
        </p:nvSpPr>
        <p:spPr>
          <a:xfrm>
            <a:off x="489237" y="2261344"/>
            <a:ext cx="5606763" cy="41942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B542A9-773D-4A1F-B04A-8A53E386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49" y="365125"/>
            <a:ext cx="11481847" cy="94810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TEAM HIGHLIGHTS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5C64AC-E27B-4047-9DB9-5FDF1402B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9237" y="1313234"/>
            <a:ext cx="5606763" cy="823912"/>
          </a:xfrm>
          <a:solidFill>
            <a:schemeClr val="accent5"/>
          </a:solidFill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Task Highlights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735538-C3F3-4617-B741-4B85DF93D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66316" y="2277432"/>
            <a:ext cx="5128015" cy="4178136"/>
          </a:xfrm>
        </p:spPr>
        <p:txBody>
          <a:bodyPr anchor="ctr"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Integrate TSMO into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Program Delivery process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District TSMO Committees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Establish CAV Corridor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Integrated Data Repository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Integrate Crowdsourcing Technologies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Allocate funding for TSMO 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Evaluate Statewide/District PM’s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(May include Tracker Changes)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2E0EF97-3E76-4069-8425-D495F9555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4" b="7258"/>
          <a:stretch/>
        </p:blipFill>
        <p:spPr bwMode="auto">
          <a:xfrm>
            <a:off x="6420293" y="1313234"/>
            <a:ext cx="5402058" cy="514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670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984542-5456-4AF7-91A3-1922DA46FB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rgbClr val="20495A">
                <a:tint val="45000"/>
                <a:satMod val="400000"/>
              </a:srgb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EF30AC3-B563-429E-B309-DFEED00E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ZONE</a:t>
            </a:r>
            <a:b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811757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erson in a room&#10;&#10;Description automatically generated">
            <a:extLst>
              <a:ext uri="{FF2B5EF4-FFF2-40B4-BE49-F238E27FC236}">
                <a16:creationId xmlns:a16="http://schemas.microsoft.com/office/drawing/2014/main" id="{8E108599-4646-447D-8AFC-5F9A1AB27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466" y="1826872"/>
            <a:ext cx="2567833" cy="264748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 descr="A picture containing outdoor, man, person, snow&#10;&#10;Description automatically generated">
            <a:extLst>
              <a:ext uri="{FF2B5EF4-FFF2-40B4-BE49-F238E27FC236}">
                <a16:creationId xmlns:a16="http://schemas.microsoft.com/office/drawing/2014/main" id="{D37E63D7-17E6-425D-97DD-ADDBF67F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255" y="1823484"/>
            <a:ext cx="2542971" cy="265565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8DE682-736A-456B-8A0C-401C34CB5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TSMO Implementation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F70A9-1A36-45F4-A0FA-A9B1ED91D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116" y="4482524"/>
            <a:ext cx="2606759" cy="1826494"/>
          </a:xfrm>
          <a:solidFill>
            <a:srgbClr val="20495A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</a:p>
        </p:txBody>
      </p:sp>
      <p:pic>
        <p:nvPicPr>
          <p:cNvPr id="17" name="Picture 16" descr="A car that has a sign on the side of a road&#10;&#10;Description automatically generated">
            <a:extLst>
              <a:ext uri="{FF2B5EF4-FFF2-40B4-BE49-F238E27FC236}">
                <a16:creationId xmlns:a16="http://schemas.microsoft.com/office/drawing/2014/main" id="{1AA928A3-E66D-4999-B87A-4608643DC6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5156" y="1826873"/>
            <a:ext cx="2542971" cy="26556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8318B7-2AB8-4292-92B7-D4D68B21AE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4292" y="1826873"/>
            <a:ext cx="2542972" cy="264748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F7B9489-64CD-494E-ADA2-6B97BDAC8678}"/>
              </a:ext>
            </a:extLst>
          </p:cNvPr>
          <p:cNvSpPr txBox="1">
            <a:spLocks/>
          </p:cNvSpPr>
          <p:nvPr/>
        </p:nvSpPr>
        <p:spPr>
          <a:xfrm>
            <a:off x="3376507" y="4482524"/>
            <a:ext cx="2582466" cy="1826494"/>
          </a:xfrm>
          <a:prstGeom prst="rect">
            <a:avLst/>
          </a:prstGeom>
          <a:solidFill>
            <a:srgbClr val="20495A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Advancing 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TSMO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2C32CD8-91EB-4D4C-A368-AB5DB879DA86}"/>
              </a:ext>
            </a:extLst>
          </p:cNvPr>
          <p:cNvSpPr txBox="1">
            <a:spLocks/>
          </p:cNvSpPr>
          <p:nvPr/>
        </p:nvSpPr>
        <p:spPr>
          <a:xfrm>
            <a:off x="6226107" y="4482524"/>
            <a:ext cx="2582466" cy="1826494"/>
          </a:xfrm>
          <a:prstGeom prst="rect">
            <a:avLst/>
          </a:prstGeom>
          <a:solidFill>
            <a:srgbClr val="20495A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Zone 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091BCE0-7536-43CA-8DED-557FD2A0FDAA}"/>
              </a:ext>
            </a:extLst>
          </p:cNvPr>
          <p:cNvSpPr txBox="1">
            <a:spLocks/>
          </p:cNvSpPr>
          <p:nvPr/>
        </p:nvSpPr>
        <p:spPr>
          <a:xfrm>
            <a:off x="9043132" y="4482524"/>
            <a:ext cx="2582466" cy="1826494"/>
          </a:xfrm>
          <a:prstGeom prst="rect">
            <a:avLst/>
          </a:prstGeom>
          <a:solidFill>
            <a:srgbClr val="20495A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Incident Management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52284AE-7EC2-45CD-98BB-51CFD4813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41831" y="1826871"/>
            <a:ext cx="2565434" cy="26556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95031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B532C3-A794-4A09-ADA4-E9B0C476B3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8FFD9D-5A1D-44D3-BECE-8B50E4F32AEE}"/>
              </a:ext>
            </a:extLst>
          </p:cNvPr>
          <p:cNvSpPr/>
          <p:nvPr/>
        </p:nvSpPr>
        <p:spPr>
          <a:xfrm>
            <a:off x="342172" y="2598890"/>
            <a:ext cx="5606763" cy="3856679"/>
          </a:xfrm>
          <a:prstGeom prst="rect">
            <a:avLst/>
          </a:prstGeom>
          <a:solidFill>
            <a:srgbClr val="CBE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B542A9-773D-4A1F-B04A-8A53E386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49" y="365125"/>
            <a:ext cx="11481847" cy="94810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WZM TEAM PRIORITIES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4BCDF5-0E1A-41B9-9132-0A37E3F90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9650" y="1643857"/>
            <a:ext cx="5579286" cy="823912"/>
          </a:xfrm>
          <a:solidFill>
            <a:srgbClr val="32728D"/>
          </a:solidFill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Prioritized Areas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BD402F-3C30-4A41-A310-0E785FE6D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1148" y="2598889"/>
            <a:ext cx="5157787" cy="3856679"/>
          </a:xfrm>
        </p:spPr>
        <p:txBody>
          <a:bodyPr anchor="ctr">
            <a:normAutofit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Business Process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Systems/Technology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Performance Measurement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Organization/Workforce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Agency Culture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003C6F-1EC8-4884-AA62-0CF15D0D0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9"/>
          <a:stretch/>
        </p:blipFill>
        <p:spPr bwMode="auto">
          <a:xfrm>
            <a:off x="6397911" y="1636461"/>
            <a:ext cx="5451917" cy="481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319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81B8DB-EEAE-475D-B86E-3E166AE126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05680-3E6C-44EE-B0B3-6B1C2DF71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4B72D-AC8A-4AFE-B9AA-1BE5296B2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7800"/>
            <a:ext cx="5181600" cy="4893733"/>
          </a:xfrm>
          <a:noFill/>
        </p:spPr>
        <p:txBody>
          <a:bodyPr numCol="1"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endParaRPr lang="en-US" sz="10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Dave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Ahlvers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 </a:t>
            </a:r>
            <a:b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Construction and Materials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Rob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Frese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Northeast District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Mark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Sommerhauser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Kansas City District</a:t>
            </a:r>
            <a:b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James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Connel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St. Louis District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Ben Arnall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Southwest District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Seth Bollinger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Southeast District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1229C-6D1D-457F-A50F-A6423888A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89373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Mike Shea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CO Maintenance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Troy Hughes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CO Design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Bestgen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CO Const. &amp; Materials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Nick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Voltenburg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CO Safety and Traffic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Brad Kelley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CO Transportation Planning</a:t>
            </a:r>
            <a:b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Oesch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Lead </a:t>
            </a:r>
            <a:b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Construction and Materials</a:t>
            </a:r>
            <a:endParaRPr lang="en-US" sz="2400" b="1" i="1" dirty="0">
              <a:solidFill>
                <a:srgbClr val="20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473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7D11E8-E471-40C2-B1F6-389CCFE4A938}"/>
              </a:ext>
            </a:extLst>
          </p:cNvPr>
          <p:cNvSpPr/>
          <p:nvPr/>
        </p:nvSpPr>
        <p:spPr>
          <a:xfrm>
            <a:off x="462223" y="364253"/>
            <a:ext cx="7657310" cy="6036547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864906-22A7-4E01-9F61-80D22F6A95C9}"/>
              </a:ext>
            </a:extLst>
          </p:cNvPr>
          <p:cNvSpPr/>
          <p:nvPr/>
        </p:nvSpPr>
        <p:spPr>
          <a:xfrm>
            <a:off x="462223" y="1256624"/>
            <a:ext cx="7657309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46EADD-2CF7-45ED-A9E6-2482585B1633}"/>
              </a:ext>
            </a:extLst>
          </p:cNvPr>
          <p:cNvSpPr txBox="1">
            <a:spLocks/>
          </p:cNvSpPr>
          <p:nvPr/>
        </p:nvSpPr>
        <p:spPr>
          <a:xfrm>
            <a:off x="710119" y="596899"/>
            <a:ext cx="10771762" cy="2622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1: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0841336-99F7-4DB7-AA83-0612C061710A}"/>
              </a:ext>
            </a:extLst>
          </p:cNvPr>
          <p:cNvSpPr txBox="1">
            <a:spLocks/>
          </p:cNvSpPr>
          <p:nvPr/>
        </p:nvSpPr>
        <p:spPr>
          <a:xfrm>
            <a:off x="710119" y="2752111"/>
            <a:ext cx="7409413" cy="3508990"/>
          </a:xfrm>
          <a:prstGeom prst="rect">
            <a:avLst/>
          </a:prstGeom>
        </p:spPr>
        <p:txBody>
          <a:bodyPr/>
          <a:lstStyle>
            <a:lvl1pPr marL="341313" indent="-341313" algn="l" defTabSz="914400" rtl="0" eaLnBrk="1" latinLnBrk="0" hangingPunct="1">
              <a:spcBef>
                <a:spcPts val="0"/>
              </a:spcBef>
              <a:buSzPct val="72000"/>
              <a:buFont typeface="Wingdings" pitchFamily="2" charset="2"/>
              <a:buChar char=""/>
              <a:defRPr sz="3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1pPr>
            <a:lvl2pPr marL="684213" indent="-346075" algn="l" defTabSz="914400" rtl="0" eaLnBrk="1" latinLnBrk="0" hangingPunct="1">
              <a:spcBef>
                <a:spcPts val="0"/>
              </a:spcBef>
              <a:buSzPct val="90000"/>
              <a:buFont typeface="Arial" pitchFamily="34" charset="0"/>
              <a:buChar char="•"/>
              <a:defRPr sz="32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2pPr>
            <a:lvl3pPr marL="1023938" indent="-339725" algn="l" defTabSz="914400" rtl="0" eaLnBrk="1" latinLnBrk="0" hangingPunct="1">
              <a:spcBef>
                <a:spcPts val="0"/>
              </a:spcBef>
              <a:buFont typeface="Wingdings 3" pitchFamily="18" charset="2"/>
              <a:buChar char="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3pPr>
            <a:lvl4pPr marL="1377950" indent="-3524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4pPr>
            <a:lvl5pPr marL="1716088" indent="-339725" algn="l" defTabSz="914400" rtl="0" eaLnBrk="1" latinLnBrk="0" hangingPunct="1">
              <a:spcBef>
                <a:spcPts val="0"/>
              </a:spcBef>
              <a:buFont typeface="Wingdings" pitchFamily="2" charset="2"/>
              <a:buChar char="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8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Develop/enhance criteria/policy </a:t>
            </a:r>
            <a:r>
              <a:rPr lang="en-US" sz="2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en-US" sz="2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determining </a:t>
            </a:r>
            <a:r>
              <a:rPr lang="en-US" sz="28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 and how to use</a:t>
            </a: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law enforcement</a:t>
            </a:r>
            <a:r>
              <a:rPr lang="en-US" sz="2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work zone purposes.</a:t>
            </a:r>
          </a:p>
          <a:p>
            <a:pPr marL="0" indent="0">
              <a:buNone/>
            </a:pPr>
            <a:r>
              <a:rPr lang="en-US" sz="2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Contractor Involvement</a:t>
            </a:r>
          </a:p>
          <a:p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0BC5E01-6FEC-45EF-85E4-2B97BC920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66580" y="3091484"/>
            <a:ext cx="3362349" cy="3309316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EDC5E01-0F64-4195-B3CA-3F8B79937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66579" y="380081"/>
            <a:ext cx="3362349" cy="2464206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786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DD33D7-E37B-458A-89D0-8321B0BBDF89}"/>
              </a:ext>
            </a:extLst>
          </p:cNvPr>
          <p:cNvSpPr/>
          <p:nvPr/>
        </p:nvSpPr>
        <p:spPr>
          <a:xfrm>
            <a:off x="462222" y="364253"/>
            <a:ext cx="11267555" cy="6036547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04EEF2-866D-42FD-9FA1-46B46F35F1A9}"/>
              </a:ext>
            </a:extLst>
          </p:cNvPr>
          <p:cNvSpPr/>
          <p:nvPr/>
        </p:nvSpPr>
        <p:spPr>
          <a:xfrm>
            <a:off x="462223" y="646805"/>
            <a:ext cx="11267554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197D10-8AEB-417C-AD4B-5B229B346E41}"/>
              </a:ext>
            </a:extLst>
          </p:cNvPr>
          <p:cNvSpPr txBox="1">
            <a:spLocks/>
          </p:cNvSpPr>
          <p:nvPr/>
        </p:nvSpPr>
        <p:spPr>
          <a:xfrm>
            <a:off x="710119" y="20948"/>
            <a:ext cx="10771762" cy="1838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1: Collaboration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5BAF5-CFA1-4A53-AF2C-0B327E96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29" y="1002212"/>
            <a:ext cx="10515600" cy="13255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 Enforcement Handout &amp; Deployment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76ED9-8AA5-4B28-B883-56F63B8F6C9B}"/>
              </a:ext>
            </a:extLst>
          </p:cNvPr>
          <p:cNvSpPr txBox="1"/>
          <p:nvPr/>
        </p:nvSpPr>
        <p:spPr>
          <a:xfrm>
            <a:off x="502703" y="5804132"/>
            <a:ext cx="11193817" cy="369332"/>
          </a:xfrm>
          <a:prstGeom prst="rect">
            <a:avLst/>
          </a:prstGeom>
          <a:solidFill>
            <a:srgbClr val="32728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Nick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Voltenburg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Ben Arnall  |  Brad Kelley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AC93D-BB11-4A76-AFA6-ABB7D4AB0E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144" y="2142291"/>
            <a:ext cx="5328072" cy="334183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03CAA-79A5-4118-838B-69B2D878F6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15" y="2150424"/>
            <a:ext cx="5328072" cy="333370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64663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DD33D7-E37B-458A-89D0-8321B0BBDF89}"/>
              </a:ext>
            </a:extLst>
          </p:cNvPr>
          <p:cNvSpPr/>
          <p:nvPr/>
        </p:nvSpPr>
        <p:spPr>
          <a:xfrm>
            <a:off x="462222" y="364253"/>
            <a:ext cx="11267555" cy="6036547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04EEF2-866D-42FD-9FA1-46B46F35F1A9}"/>
              </a:ext>
            </a:extLst>
          </p:cNvPr>
          <p:cNvSpPr/>
          <p:nvPr/>
        </p:nvSpPr>
        <p:spPr>
          <a:xfrm>
            <a:off x="462223" y="646805"/>
            <a:ext cx="11267554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197D10-8AEB-417C-AD4B-5B229B346E41}"/>
              </a:ext>
            </a:extLst>
          </p:cNvPr>
          <p:cNvSpPr txBox="1">
            <a:spLocks/>
          </p:cNvSpPr>
          <p:nvPr/>
        </p:nvSpPr>
        <p:spPr>
          <a:xfrm>
            <a:off x="710119" y="20948"/>
            <a:ext cx="10771762" cy="1838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1: Collaboration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5BAF5-CFA1-4A53-AF2C-0B327E96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29" y="1002212"/>
            <a:ext cx="10515600" cy="13255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 Involvement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76ED9-8AA5-4B28-B883-56F63B8F6C9B}"/>
              </a:ext>
            </a:extLst>
          </p:cNvPr>
          <p:cNvSpPr txBox="1"/>
          <p:nvPr/>
        </p:nvSpPr>
        <p:spPr>
          <a:xfrm>
            <a:off x="502703" y="5804132"/>
            <a:ext cx="11193817" cy="369332"/>
          </a:xfrm>
          <a:prstGeom prst="rect">
            <a:avLst/>
          </a:prstGeom>
          <a:solidFill>
            <a:srgbClr val="32728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Nick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Voltenburg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Jay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Bestgen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Brad Kelley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77A8B3-4BF1-44A6-BE0E-A4C696A9B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832" y="854974"/>
            <a:ext cx="2579535" cy="32684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D7ED61-8F1E-464E-85FA-3816F3E8F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40" y="2215146"/>
            <a:ext cx="2505007" cy="346846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5CD646-E7AE-4750-BB7E-447F7A09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854" y="2142291"/>
            <a:ext cx="7653579" cy="3962327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Zone Traffic Control Flyer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Information	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Preconstruction Conference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On-Site Conversation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 10 Deficiencies</a:t>
            </a:r>
          </a:p>
          <a:p>
            <a:pPr marL="1371600" lvl="3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 Contractor Performance Rating – Refinement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Placing greater emphasis on Safety Aspects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738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DD33D7-E37B-458A-89D0-8321B0BBDF89}"/>
              </a:ext>
            </a:extLst>
          </p:cNvPr>
          <p:cNvSpPr/>
          <p:nvPr/>
        </p:nvSpPr>
        <p:spPr>
          <a:xfrm>
            <a:off x="462222" y="364253"/>
            <a:ext cx="11267555" cy="6036547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04EEF2-866D-42FD-9FA1-46B46F35F1A9}"/>
              </a:ext>
            </a:extLst>
          </p:cNvPr>
          <p:cNvSpPr/>
          <p:nvPr/>
        </p:nvSpPr>
        <p:spPr>
          <a:xfrm>
            <a:off x="462223" y="646805"/>
            <a:ext cx="11267554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197D10-8AEB-417C-AD4B-5B229B346E41}"/>
              </a:ext>
            </a:extLst>
          </p:cNvPr>
          <p:cNvSpPr txBox="1">
            <a:spLocks/>
          </p:cNvSpPr>
          <p:nvPr/>
        </p:nvSpPr>
        <p:spPr>
          <a:xfrm>
            <a:off x="710119" y="20948"/>
            <a:ext cx="10771762" cy="1838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2: Business Process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5BAF5-CFA1-4A53-AF2C-0B327E96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29" y="1002212"/>
            <a:ext cx="10515600" cy="13255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1884363" algn="l"/>
              </a:tabLs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Management Plan (TMP)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76ED9-8AA5-4B28-B883-56F63B8F6C9B}"/>
              </a:ext>
            </a:extLst>
          </p:cNvPr>
          <p:cNvSpPr txBox="1"/>
          <p:nvPr/>
        </p:nvSpPr>
        <p:spPr>
          <a:xfrm>
            <a:off x="502703" y="5804132"/>
            <a:ext cx="11193817" cy="369332"/>
          </a:xfrm>
          <a:prstGeom prst="rect">
            <a:avLst/>
          </a:prstGeom>
          <a:solidFill>
            <a:srgbClr val="32728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Mark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Sommerhauser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Dan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Oesch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5CD646-E7AE-4750-BB7E-447F7A09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261" y="2392502"/>
            <a:ext cx="4619740" cy="3456680"/>
          </a:xfrm>
          <a:noFill/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0"/>
              </a:spcBef>
              <a:buSzPct val="72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Refining JSP to go from design </a:t>
            </a:r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  <a:p>
            <a:pPr>
              <a:lnSpc>
                <a:spcPct val="160000"/>
              </a:lnSpc>
              <a:spcBef>
                <a:spcPts val="0"/>
              </a:spcBef>
              <a:buSzPct val="72000"/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  <a:spcBef>
                <a:spcPts val="0"/>
              </a:spcBef>
              <a:buSzPct val="72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TMP Check-in Process for 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continual  improvement</a:t>
            </a:r>
          </a:p>
          <a:p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98D32E-A86F-46DF-8F56-5235A0EDF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218" y="2068698"/>
            <a:ext cx="2860337" cy="350809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6EA348-469A-4129-BCD3-59DB1F72B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952" y="2077886"/>
            <a:ext cx="2723213" cy="350809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9578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DD33D7-E37B-458A-89D0-8321B0BBDF89}"/>
              </a:ext>
            </a:extLst>
          </p:cNvPr>
          <p:cNvSpPr/>
          <p:nvPr/>
        </p:nvSpPr>
        <p:spPr>
          <a:xfrm>
            <a:off x="462222" y="364253"/>
            <a:ext cx="11267555" cy="6036547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04EEF2-866D-42FD-9FA1-46B46F35F1A9}"/>
              </a:ext>
            </a:extLst>
          </p:cNvPr>
          <p:cNvSpPr/>
          <p:nvPr/>
        </p:nvSpPr>
        <p:spPr>
          <a:xfrm>
            <a:off x="462223" y="1327664"/>
            <a:ext cx="11267554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197D10-8AEB-417C-AD4B-5B229B346E41}"/>
              </a:ext>
            </a:extLst>
          </p:cNvPr>
          <p:cNvSpPr txBox="1">
            <a:spLocks/>
          </p:cNvSpPr>
          <p:nvPr/>
        </p:nvSpPr>
        <p:spPr>
          <a:xfrm>
            <a:off x="710119" y="701807"/>
            <a:ext cx="10771762" cy="1838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2: Business Process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76ED9-8AA5-4B28-B883-56F63B8F6C9B}"/>
              </a:ext>
            </a:extLst>
          </p:cNvPr>
          <p:cNvSpPr txBox="1"/>
          <p:nvPr/>
        </p:nvSpPr>
        <p:spPr>
          <a:xfrm>
            <a:off x="502703" y="5804132"/>
            <a:ext cx="11193817" cy="369332"/>
          </a:xfrm>
          <a:prstGeom prst="rect">
            <a:avLst/>
          </a:prstGeom>
          <a:solidFill>
            <a:srgbClr val="32728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Ben Arnall  |  Nick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Voltenburg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6F6C4B-1D62-461D-8204-53EF7E7A0E1D}"/>
              </a:ext>
            </a:extLst>
          </p:cNvPr>
          <p:cNvSpPr/>
          <p:nvPr/>
        </p:nvSpPr>
        <p:spPr>
          <a:xfrm>
            <a:off x="1156771" y="2528839"/>
            <a:ext cx="51118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WZ Routine Checklists</a:t>
            </a: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Refinement of Existing Checklists and Process</a:t>
            </a: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Implementation</a:t>
            </a:r>
          </a:p>
        </p:txBody>
      </p:sp>
      <p:pic>
        <p:nvPicPr>
          <p:cNvPr id="3" name="Picture 2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29C07110-BC9C-415C-B504-C51BDF208E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590" y="2112546"/>
            <a:ext cx="4871291" cy="351024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86850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DD33D7-E37B-458A-89D0-8321B0BBDF89}"/>
              </a:ext>
            </a:extLst>
          </p:cNvPr>
          <p:cNvSpPr/>
          <p:nvPr/>
        </p:nvSpPr>
        <p:spPr>
          <a:xfrm>
            <a:off x="462222" y="364253"/>
            <a:ext cx="11267555" cy="6036547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04EEF2-866D-42FD-9FA1-46B46F35F1A9}"/>
              </a:ext>
            </a:extLst>
          </p:cNvPr>
          <p:cNvSpPr/>
          <p:nvPr/>
        </p:nvSpPr>
        <p:spPr>
          <a:xfrm>
            <a:off x="462223" y="927505"/>
            <a:ext cx="11267554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197D10-8AEB-417C-AD4B-5B229B346E41}"/>
              </a:ext>
            </a:extLst>
          </p:cNvPr>
          <p:cNvSpPr txBox="1">
            <a:spLocks/>
          </p:cNvSpPr>
          <p:nvPr/>
        </p:nvSpPr>
        <p:spPr>
          <a:xfrm>
            <a:off x="710119" y="301648"/>
            <a:ext cx="10771762" cy="1838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3: System/Technology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76ED9-8AA5-4B28-B883-56F63B8F6C9B}"/>
              </a:ext>
            </a:extLst>
          </p:cNvPr>
          <p:cNvSpPr txBox="1"/>
          <p:nvPr/>
        </p:nvSpPr>
        <p:spPr>
          <a:xfrm>
            <a:off x="502703" y="5804132"/>
            <a:ext cx="11193817" cy="369332"/>
          </a:xfrm>
          <a:prstGeom prst="rect">
            <a:avLst/>
          </a:prstGeom>
          <a:solidFill>
            <a:srgbClr val="32728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Seth Bollinger  |  Rob Freeze  |  Troy Hughes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6F6C4B-1D62-461D-8204-53EF7E7A0E1D}"/>
              </a:ext>
            </a:extLst>
          </p:cNvPr>
          <p:cNvSpPr/>
          <p:nvPr/>
        </p:nvSpPr>
        <p:spPr>
          <a:xfrm>
            <a:off x="1156771" y="1885841"/>
            <a:ext cx="60482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Available Technologies</a:t>
            </a: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WZ JSP Assessment, Refinement,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Additions Underway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Application Deployment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Incorporating guidance into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Designer Training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2924FD1-FFA7-4EE8-9E35-18BDF8828C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9842" y="1838307"/>
            <a:ext cx="3432039" cy="373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68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DD33D7-E37B-458A-89D0-8321B0BBDF89}"/>
              </a:ext>
            </a:extLst>
          </p:cNvPr>
          <p:cNvSpPr/>
          <p:nvPr/>
        </p:nvSpPr>
        <p:spPr>
          <a:xfrm>
            <a:off x="462222" y="364253"/>
            <a:ext cx="11267555" cy="6036547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04EEF2-866D-42FD-9FA1-46B46F35F1A9}"/>
              </a:ext>
            </a:extLst>
          </p:cNvPr>
          <p:cNvSpPr/>
          <p:nvPr/>
        </p:nvSpPr>
        <p:spPr>
          <a:xfrm>
            <a:off x="462223" y="927505"/>
            <a:ext cx="11267554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197D10-8AEB-417C-AD4B-5B229B346E41}"/>
              </a:ext>
            </a:extLst>
          </p:cNvPr>
          <p:cNvSpPr txBox="1">
            <a:spLocks/>
          </p:cNvSpPr>
          <p:nvPr/>
        </p:nvSpPr>
        <p:spPr>
          <a:xfrm>
            <a:off x="710119" y="301648"/>
            <a:ext cx="10771762" cy="1838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3: System/Technology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76ED9-8AA5-4B28-B883-56F63B8F6C9B}"/>
              </a:ext>
            </a:extLst>
          </p:cNvPr>
          <p:cNvSpPr txBox="1"/>
          <p:nvPr/>
        </p:nvSpPr>
        <p:spPr>
          <a:xfrm>
            <a:off x="502703" y="5804132"/>
            <a:ext cx="11193817" cy="369332"/>
          </a:xfrm>
          <a:prstGeom prst="rect">
            <a:avLst/>
          </a:prstGeom>
          <a:solidFill>
            <a:srgbClr val="32728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Dave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Ahlvers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Dan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Oesch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Brad Kelley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6F6C4B-1D62-461D-8204-53EF7E7A0E1D}"/>
              </a:ext>
            </a:extLst>
          </p:cNvPr>
          <p:cNvSpPr/>
          <p:nvPr/>
        </p:nvSpPr>
        <p:spPr>
          <a:xfrm>
            <a:off x="776357" y="1740707"/>
            <a:ext cx="60482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Dedicated WZ Funding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C4C816-8C6B-4D44-AA61-4E6CC166A5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618" y="1733624"/>
            <a:ext cx="4695723" cy="304612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2303C5-CDEF-47A4-B02F-40F953E894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506" y="2439071"/>
            <a:ext cx="4695723" cy="316205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611266A-6BE1-4122-8CDC-E0B261ACC4E5}"/>
              </a:ext>
            </a:extLst>
          </p:cNvPr>
          <p:cNvSpPr txBox="1">
            <a:spLocks/>
          </p:cNvSpPr>
          <p:nvPr/>
        </p:nvSpPr>
        <p:spPr>
          <a:xfrm>
            <a:off x="1277542" y="2479415"/>
            <a:ext cx="4731756" cy="39623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High Priority Areas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Priority on High Volume System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sufficient funding 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considered at Planning Stage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Delay/Queuing is considered in beginning of the Design Process</a:t>
            </a:r>
          </a:p>
        </p:txBody>
      </p:sp>
    </p:spTree>
    <p:extLst>
      <p:ext uri="{BB962C8B-B14F-4D97-AF65-F5344CB8AC3E}">
        <p14:creationId xmlns:p14="http://schemas.microsoft.com/office/powerpoint/2010/main" val="3254727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DD33D7-E37B-458A-89D0-8321B0BBDF89}"/>
              </a:ext>
            </a:extLst>
          </p:cNvPr>
          <p:cNvSpPr/>
          <p:nvPr/>
        </p:nvSpPr>
        <p:spPr>
          <a:xfrm>
            <a:off x="462222" y="364253"/>
            <a:ext cx="11267555" cy="6036547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04EEF2-866D-42FD-9FA1-46B46F35F1A9}"/>
              </a:ext>
            </a:extLst>
          </p:cNvPr>
          <p:cNvSpPr/>
          <p:nvPr/>
        </p:nvSpPr>
        <p:spPr>
          <a:xfrm>
            <a:off x="462223" y="1327664"/>
            <a:ext cx="11267554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197D10-8AEB-417C-AD4B-5B229B346E41}"/>
              </a:ext>
            </a:extLst>
          </p:cNvPr>
          <p:cNvSpPr txBox="1">
            <a:spLocks/>
          </p:cNvSpPr>
          <p:nvPr/>
        </p:nvSpPr>
        <p:spPr>
          <a:xfrm>
            <a:off x="710119" y="701807"/>
            <a:ext cx="10771762" cy="1838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3: System/Technology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76ED9-8AA5-4B28-B883-56F63B8F6C9B}"/>
              </a:ext>
            </a:extLst>
          </p:cNvPr>
          <p:cNvSpPr txBox="1"/>
          <p:nvPr/>
        </p:nvSpPr>
        <p:spPr>
          <a:xfrm>
            <a:off x="502703" y="5804132"/>
            <a:ext cx="11193817" cy="369332"/>
          </a:xfrm>
          <a:prstGeom prst="rect">
            <a:avLst/>
          </a:prstGeom>
          <a:solidFill>
            <a:srgbClr val="32728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Nick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Voltenburg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Alex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Wassman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Mark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Sommerhauser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6F6C4B-1D62-461D-8204-53EF7E7A0E1D}"/>
              </a:ext>
            </a:extLst>
          </p:cNvPr>
          <p:cNvSpPr/>
          <p:nvPr/>
        </p:nvSpPr>
        <p:spPr>
          <a:xfrm>
            <a:off x="1156771" y="2406240"/>
            <a:ext cx="988213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of TSMO Summary Document</a:t>
            </a: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Facilitate Project Development Staff with available  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Work Zone Enhancements </a:t>
            </a:r>
          </a:p>
          <a:p>
            <a:pPr lvl="2"/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and review of technology deployments</a:t>
            </a:r>
          </a:p>
        </p:txBody>
      </p:sp>
    </p:spTree>
    <p:extLst>
      <p:ext uri="{BB962C8B-B14F-4D97-AF65-F5344CB8AC3E}">
        <p14:creationId xmlns:p14="http://schemas.microsoft.com/office/powerpoint/2010/main" val="2269876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20A1891-B274-4F98-9D61-2D85413A3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99" y="1280161"/>
            <a:ext cx="10947400" cy="5168264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Integrated strategies to optimize </a:t>
            </a:r>
            <a:b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performance of </a:t>
            </a:r>
            <a:b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existing infrastructure…</a:t>
            </a:r>
            <a:b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preserve capacity and improve safety and reliability of transportation systems.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26330E-5B21-4A6B-9B4B-CA32793D3DEA}"/>
              </a:ext>
            </a:extLst>
          </p:cNvPr>
          <p:cNvSpPr txBox="1"/>
          <p:nvPr/>
        </p:nvSpPr>
        <p:spPr>
          <a:xfrm>
            <a:off x="0" y="0"/>
            <a:ext cx="12191999" cy="1280160"/>
          </a:xfrm>
          <a:prstGeom prst="rect">
            <a:avLst/>
          </a:prstGeom>
          <a:solidFill>
            <a:srgbClr val="20495A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TSMO MISSION</a:t>
            </a:r>
          </a:p>
        </p:txBody>
      </p:sp>
    </p:spTree>
    <p:extLst>
      <p:ext uri="{BB962C8B-B14F-4D97-AF65-F5344CB8AC3E}">
        <p14:creationId xmlns:p14="http://schemas.microsoft.com/office/powerpoint/2010/main" val="1556270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DD33D7-E37B-458A-89D0-8321B0BBDF89}"/>
              </a:ext>
            </a:extLst>
          </p:cNvPr>
          <p:cNvSpPr/>
          <p:nvPr/>
        </p:nvSpPr>
        <p:spPr>
          <a:xfrm>
            <a:off x="462222" y="364253"/>
            <a:ext cx="11267555" cy="6036547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04EEF2-866D-42FD-9FA1-46B46F35F1A9}"/>
              </a:ext>
            </a:extLst>
          </p:cNvPr>
          <p:cNvSpPr/>
          <p:nvPr/>
        </p:nvSpPr>
        <p:spPr>
          <a:xfrm>
            <a:off x="462223" y="646805"/>
            <a:ext cx="11267554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197D10-8AEB-417C-AD4B-5B229B346E41}"/>
              </a:ext>
            </a:extLst>
          </p:cNvPr>
          <p:cNvSpPr txBox="1">
            <a:spLocks/>
          </p:cNvSpPr>
          <p:nvPr/>
        </p:nvSpPr>
        <p:spPr>
          <a:xfrm>
            <a:off x="710119" y="20948"/>
            <a:ext cx="10771762" cy="1838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3: System/Technology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5BAF5-CFA1-4A53-AF2C-0B327E96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29" y="1002212"/>
            <a:ext cx="10515600" cy="1325563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Zipper Merge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76ED9-8AA5-4B28-B883-56F63B8F6C9B}"/>
              </a:ext>
            </a:extLst>
          </p:cNvPr>
          <p:cNvSpPr txBox="1"/>
          <p:nvPr/>
        </p:nvSpPr>
        <p:spPr>
          <a:xfrm>
            <a:off x="502703" y="5804132"/>
            <a:ext cx="11193817" cy="369332"/>
          </a:xfrm>
          <a:prstGeom prst="rect">
            <a:avLst/>
          </a:prstGeom>
          <a:solidFill>
            <a:srgbClr val="32728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Sommerhauser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Dan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Oesch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5CD646-E7AE-4750-BB7E-447F7A09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855" y="2699865"/>
            <a:ext cx="3466292" cy="3022672"/>
          </a:xfrm>
          <a:noFill/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recommendation for the Improvement and Deployment of this System and Methodology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44F1E1-AE1C-4E7C-A852-7F94C0AE0D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6335" y="3023983"/>
            <a:ext cx="1934763" cy="255281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1D0314-F24B-4292-994A-4A94D39CC6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262" y="2699865"/>
            <a:ext cx="1934763" cy="26492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28C99E-5B35-47BF-8DA0-01323AAB03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745" y="2301020"/>
            <a:ext cx="2242832" cy="287693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645FDA-E587-43FE-B505-E33187121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347" y="1813830"/>
            <a:ext cx="2343009" cy="313640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6DAE743F-B847-42EC-865E-3D94925FD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1169" y="1456526"/>
            <a:ext cx="2343008" cy="31779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4666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DD33D7-E37B-458A-89D0-8321B0BBDF89}"/>
              </a:ext>
            </a:extLst>
          </p:cNvPr>
          <p:cNvSpPr/>
          <p:nvPr/>
        </p:nvSpPr>
        <p:spPr>
          <a:xfrm>
            <a:off x="462223" y="364253"/>
            <a:ext cx="11402096" cy="6036547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32D326-C325-424D-9A3E-48DA1BA039D1}"/>
              </a:ext>
            </a:extLst>
          </p:cNvPr>
          <p:cNvSpPr/>
          <p:nvPr/>
        </p:nvSpPr>
        <p:spPr>
          <a:xfrm>
            <a:off x="672343" y="2776374"/>
            <a:ext cx="2701083" cy="3445838"/>
          </a:xfrm>
          <a:prstGeom prst="rect">
            <a:avLst/>
          </a:prstGeom>
          <a:solidFill>
            <a:srgbClr val="41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04EEF2-866D-42FD-9FA1-46B46F35F1A9}"/>
              </a:ext>
            </a:extLst>
          </p:cNvPr>
          <p:cNvSpPr/>
          <p:nvPr/>
        </p:nvSpPr>
        <p:spPr>
          <a:xfrm>
            <a:off x="462222" y="646805"/>
            <a:ext cx="11402095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197D10-8AEB-417C-AD4B-5B229B346E41}"/>
              </a:ext>
            </a:extLst>
          </p:cNvPr>
          <p:cNvSpPr txBox="1">
            <a:spLocks/>
          </p:cNvSpPr>
          <p:nvPr/>
        </p:nvSpPr>
        <p:spPr>
          <a:xfrm>
            <a:off x="710119" y="20948"/>
            <a:ext cx="10771762" cy="1838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4: Performance Measurement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5BAF5-CFA1-4A53-AF2C-0B327E96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42" y="1267738"/>
            <a:ext cx="9947917" cy="82622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Use and Application of Realtime Data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5CD646-E7AE-4750-BB7E-447F7A09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522" y="2787391"/>
            <a:ext cx="2379904" cy="3410854"/>
          </a:xfrm>
          <a:noFill/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Developments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$200K Grant Opportunity</a:t>
            </a:r>
          </a:p>
          <a:p>
            <a:pPr lvl="3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12 States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287AA5-C7AA-4201-A6D8-4EFC55B90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675" y="2787391"/>
            <a:ext cx="7468257" cy="3423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C19602-92C4-4288-AA91-2727FF06DF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627" y="2124909"/>
            <a:ext cx="4350443" cy="2720054"/>
          </a:xfrm>
          <a:prstGeom prst="rect">
            <a:avLst/>
          </a:prstGeom>
          <a:ln w="38100">
            <a:solidFill>
              <a:srgbClr val="20495A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09E77C-8496-4F45-8F8D-D30E1B983F82}"/>
              </a:ext>
            </a:extLst>
          </p:cNvPr>
          <p:cNvSpPr txBox="1"/>
          <p:nvPr/>
        </p:nvSpPr>
        <p:spPr>
          <a:xfrm>
            <a:off x="1035585" y="2093965"/>
            <a:ext cx="603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BE3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Zone Data Exchange (</a:t>
            </a:r>
            <a:r>
              <a:rPr lang="en-US" sz="2800" b="1" dirty="0" err="1">
                <a:solidFill>
                  <a:srgbClr val="CBE3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WZDx</a:t>
            </a:r>
            <a:r>
              <a:rPr lang="en-US" sz="2800" b="1" dirty="0">
                <a:solidFill>
                  <a:srgbClr val="CBE3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2202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B532C3-A794-4A09-ADA4-E9B0C476B3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6FC946-8502-4A23-8095-007C5BE1F63E}"/>
              </a:ext>
            </a:extLst>
          </p:cNvPr>
          <p:cNvSpPr/>
          <p:nvPr/>
        </p:nvSpPr>
        <p:spPr>
          <a:xfrm>
            <a:off x="489237" y="2598890"/>
            <a:ext cx="5606763" cy="38566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B542A9-773D-4A1F-B04A-8A53E386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49" y="365125"/>
            <a:ext cx="11481847" cy="94810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WZM TEAM HIGHLIGHTS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5C64AC-E27B-4047-9DB9-5FDF1402B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9237" y="1643857"/>
            <a:ext cx="5606763" cy="823912"/>
          </a:xfrm>
          <a:solidFill>
            <a:schemeClr val="accent5"/>
          </a:solidFill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Task Highlights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735538-C3F3-4617-B741-4B85DF93D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02501" y="2613682"/>
            <a:ext cx="4854104" cy="3841885"/>
          </a:xfrm>
        </p:spPr>
        <p:txBody>
          <a:bodyPr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 Work Zone ITS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 Rumble Strips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By…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Pilot WZITS Applications on Existing Projects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Discuss…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Doing a lot already</a:t>
            </a:r>
          </a:p>
        </p:txBody>
      </p:sp>
      <p:pic>
        <p:nvPicPr>
          <p:cNvPr id="15" name="Picture 14" descr="A close up of a street&#10;&#10;Description automatically generated">
            <a:extLst>
              <a:ext uri="{FF2B5EF4-FFF2-40B4-BE49-F238E27FC236}">
                <a16:creationId xmlns:a16="http://schemas.microsoft.com/office/drawing/2014/main" id="{C878A59B-E197-4795-8B83-ADEC837477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49" b="7718"/>
          <a:stretch/>
        </p:blipFill>
        <p:spPr>
          <a:xfrm>
            <a:off x="6427298" y="1643856"/>
            <a:ext cx="5275465" cy="481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84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ar parked in a parking lot&#10;&#10;Description automatically generated">
            <a:extLst>
              <a:ext uri="{FF2B5EF4-FFF2-40B4-BE49-F238E27FC236}">
                <a16:creationId xmlns:a16="http://schemas.microsoft.com/office/drawing/2014/main" id="{1D984542-5456-4AF7-91A3-1922DA46FB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rgbClr val="32728D">
                <a:tint val="45000"/>
                <a:satMod val="400000"/>
              </a:srgb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EF30AC3-B563-429E-B309-DFEED00E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TRAFFIC INCIDENT MANAGEMENT</a:t>
            </a:r>
          </a:p>
        </p:txBody>
      </p:sp>
    </p:spTree>
    <p:extLst>
      <p:ext uri="{BB962C8B-B14F-4D97-AF65-F5344CB8AC3E}">
        <p14:creationId xmlns:p14="http://schemas.microsoft.com/office/powerpoint/2010/main" val="74218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B532C3-A794-4A09-ADA4-E9B0C476B3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8FFD9D-5A1D-44D3-BECE-8B50E4F32AEE}"/>
              </a:ext>
            </a:extLst>
          </p:cNvPr>
          <p:cNvSpPr/>
          <p:nvPr/>
        </p:nvSpPr>
        <p:spPr>
          <a:xfrm>
            <a:off x="342172" y="2598890"/>
            <a:ext cx="5606763" cy="3856679"/>
          </a:xfrm>
          <a:prstGeom prst="rect">
            <a:avLst/>
          </a:prstGeom>
          <a:solidFill>
            <a:srgbClr val="CBE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B542A9-773D-4A1F-B04A-8A53E386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4810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TEAM PRIORITIES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4BCDF5-0E1A-41B9-9132-0A37E3F90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9650" y="1643857"/>
            <a:ext cx="5579286" cy="823912"/>
          </a:xfrm>
          <a:solidFill>
            <a:srgbClr val="32728D"/>
          </a:solidFill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Prioritized Areas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BD402F-3C30-4A41-A310-0E785FE6D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1148" y="2598889"/>
            <a:ext cx="5157787" cy="3856679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Promote TIM Training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Strategic Planning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Promote TIM Best Practices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Monitor Performance Measures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Corridor TIM Plans</a:t>
            </a:r>
          </a:p>
        </p:txBody>
      </p:sp>
      <p:pic>
        <p:nvPicPr>
          <p:cNvPr id="16" name="Picture 3" descr="D:\New folder\Desktop Docs\2017 - June Desktop\All Folders\Iphone photos\IMG_0120.JPG">
            <a:extLst>
              <a:ext uri="{FF2B5EF4-FFF2-40B4-BE49-F238E27FC236}">
                <a16:creationId xmlns:a16="http://schemas.microsoft.com/office/drawing/2014/main" id="{7B4A117B-D8A9-4634-ACAE-CEF90BD65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20" r="10190"/>
          <a:stretch/>
        </p:blipFill>
        <p:spPr bwMode="auto">
          <a:xfrm>
            <a:off x="6154896" y="1643857"/>
            <a:ext cx="5579286" cy="4849018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966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81B8DB-EEAE-475D-B86E-3E166AE126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05680-3E6C-44EE-B0B3-6B1C2DF71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TEAM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4B72D-AC8A-4AFE-B9AA-1BE5296B2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7800"/>
            <a:ext cx="5181600" cy="4893733"/>
          </a:xfrm>
          <a:noFill/>
        </p:spPr>
        <p:txBody>
          <a:bodyPr numCol="1"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endParaRPr lang="en-US" sz="10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Chris Redline | </a:t>
            </a:r>
            <a: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 </a:t>
            </a:r>
            <a:b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Northwest District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Adam Wood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Northwest District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Erik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Maninga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Northeast District</a:t>
            </a:r>
            <a:b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Marcus Slaughter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Kansas City District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Mike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Foppe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St. Louis District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1229C-6D1D-457F-A50F-A6423888A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89373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Bruce Pettus</a:t>
            </a:r>
          </a:p>
          <a:p>
            <a:pPr>
              <a:lnSpc>
                <a:spcPct val="12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Chris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Engelbreght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| CO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Jake Butler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Southeast District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Owen Hasson | </a:t>
            </a:r>
            <a: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Lead </a:t>
            </a:r>
            <a:b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Louis District</a:t>
            </a:r>
            <a:endParaRPr lang="en-US" sz="2400" b="1" i="1" dirty="0">
              <a:solidFill>
                <a:srgbClr val="20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544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48C3E8-7835-4180-A68E-4DD831021E7A}"/>
              </a:ext>
            </a:extLst>
          </p:cNvPr>
          <p:cNvSpPr/>
          <p:nvPr/>
        </p:nvSpPr>
        <p:spPr>
          <a:xfrm>
            <a:off x="462224" y="364253"/>
            <a:ext cx="5303538" cy="6129494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4FD1B-FFAB-49E6-AE42-312681BA89F7}"/>
              </a:ext>
            </a:extLst>
          </p:cNvPr>
          <p:cNvSpPr/>
          <p:nvPr/>
        </p:nvSpPr>
        <p:spPr>
          <a:xfrm>
            <a:off x="462224" y="991544"/>
            <a:ext cx="5303538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0119" y="596899"/>
            <a:ext cx="5055643" cy="262295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1: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TIM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710120" y="3122579"/>
            <a:ext cx="3025302" cy="3138521"/>
          </a:xfrm>
          <a:prstGeom prst="rect">
            <a:avLst/>
          </a:prstGeom>
        </p:spPr>
        <p:txBody>
          <a:bodyPr/>
          <a:lstStyle>
            <a:lvl1pPr marL="341313" indent="-341313" algn="l" defTabSz="914400" rtl="0" eaLnBrk="1" latinLnBrk="0" hangingPunct="1">
              <a:spcBef>
                <a:spcPts val="0"/>
              </a:spcBef>
              <a:buSzPct val="72000"/>
              <a:buFont typeface="Wingdings" pitchFamily="2" charset="2"/>
              <a:buChar char=""/>
              <a:defRPr sz="3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1pPr>
            <a:lvl2pPr marL="684213" indent="-346075" algn="l" defTabSz="914400" rtl="0" eaLnBrk="1" latinLnBrk="0" hangingPunct="1">
              <a:spcBef>
                <a:spcPts val="0"/>
              </a:spcBef>
              <a:buSzPct val="90000"/>
              <a:buFont typeface="Arial" pitchFamily="34" charset="0"/>
              <a:buChar char="•"/>
              <a:defRPr sz="32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2pPr>
            <a:lvl3pPr marL="1023938" indent="-339725" algn="l" defTabSz="914400" rtl="0" eaLnBrk="1" latinLnBrk="0" hangingPunct="1">
              <a:spcBef>
                <a:spcPts val="0"/>
              </a:spcBef>
              <a:buFont typeface="Wingdings 3" pitchFamily="18" charset="2"/>
              <a:buChar char="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3pPr>
            <a:lvl4pPr marL="1377950" indent="-3524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4pPr>
            <a:lvl5pPr marL="1716088" indent="-339725" algn="l" defTabSz="914400" rtl="0" eaLnBrk="1" latinLnBrk="0" hangingPunct="1">
              <a:spcBef>
                <a:spcPts val="0"/>
              </a:spcBef>
              <a:buFont typeface="Wingdings" pitchFamily="2" charset="2"/>
              <a:buChar char="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 training throughout the state, especially in rural areas.</a:t>
            </a:r>
          </a:p>
          <a:p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75DA424-70C1-4B5E-82FA-B7C8D4FFC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0518" y="1594660"/>
            <a:ext cx="7641158" cy="4312512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71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48C3E8-7835-4180-A68E-4DD831021E7A}"/>
              </a:ext>
            </a:extLst>
          </p:cNvPr>
          <p:cNvSpPr/>
          <p:nvPr/>
        </p:nvSpPr>
        <p:spPr>
          <a:xfrm>
            <a:off x="462224" y="364253"/>
            <a:ext cx="11267553" cy="6129494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4FD1B-FFAB-49E6-AE42-312681BA89F7}"/>
              </a:ext>
            </a:extLst>
          </p:cNvPr>
          <p:cNvSpPr/>
          <p:nvPr/>
        </p:nvSpPr>
        <p:spPr>
          <a:xfrm>
            <a:off x="462223" y="943583"/>
            <a:ext cx="6191495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0119" y="596899"/>
            <a:ext cx="7553366" cy="20295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2: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Planning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C5E206F-DA77-4AC5-AF67-403F235852B8}"/>
              </a:ext>
            </a:extLst>
          </p:cNvPr>
          <p:cNvSpPr txBox="1">
            <a:spLocks/>
          </p:cNvSpPr>
          <p:nvPr/>
        </p:nvSpPr>
        <p:spPr>
          <a:xfrm>
            <a:off x="710118" y="2626468"/>
            <a:ext cx="10771763" cy="3867280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Conduct TIM CMM exercises for urban and rural regions/corridors.  TIM self-assessment completed annually. </a:t>
            </a:r>
          </a:p>
          <a:p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 with MSHP and other members of </a:t>
            </a:r>
            <a:b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 committees.</a:t>
            </a:r>
          </a:p>
          <a:p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 organizational structure within MoDOT to support TIM.  The organizational structure to support TIM is better defined in the urban districts, but not as defined in the rural districts.</a:t>
            </a:r>
          </a:p>
          <a:p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Establish Regional TIM committees on interstate corridors and at statewide, regional  and metro/local levels  to provide oversight and promote cooperation.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 existing TIM documents and update to accurately reflect MoDOT's priorities and commitment to traffic incident management </a:t>
            </a:r>
            <a:b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TSMO.</a:t>
            </a:r>
          </a:p>
          <a:p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Encourage/require all responders to participate in TIM responder training prior to working incidents.</a:t>
            </a:r>
          </a:p>
          <a:p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Clarify legal and liability issues associated with traffic incident clearance to reduce traffic </a:t>
            </a:r>
            <a:b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incident durations. </a:t>
            </a:r>
          </a:p>
          <a:p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Coordinate with external parties such as MSHP, towing companies, and CMV to clarify their </a:t>
            </a:r>
            <a:b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legal responsibilities.</a:t>
            </a:r>
          </a:p>
        </p:txBody>
      </p:sp>
      <p:pic>
        <p:nvPicPr>
          <p:cNvPr id="15" name="Picture 14">
            <a:hlinkClick r:id="rId2"/>
            <a:extLst>
              <a:ext uri="{FF2B5EF4-FFF2-40B4-BE49-F238E27FC236}">
                <a16:creationId xmlns:a16="http://schemas.microsoft.com/office/drawing/2014/main" id="{21F9468E-56CC-46F9-826C-4F29419DD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2630" y="532314"/>
            <a:ext cx="2772672" cy="1957966"/>
          </a:xfrm>
          <a:prstGeom prst="rect">
            <a:avLst/>
          </a:prstGeom>
          <a:noFill/>
          <a:ln w="57150">
            <a:solidFill>
              <a:srgbClr val="2049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95B24AEE-CFA6-4EC3-95F6-1793828B5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85"/>
          <a:stretch/>
        </p:blipFill>
        <p:spPr bwMode="auto">
          <a:xfrm>
            <a:off x="8263485" y="561498"/>
            <a:ext cx="3218396" cy="186068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FA6926B-24DD-4750-950D-2CE37BF38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8174" y="1339725"/>
            <a:ext cx="2697296" cy="1493716"/>
          </a:xfrm>
          <a:prstGeom prst="rect">
            <a:avLst/>
          </a:prstGeom>
          <a:noFill/>
          <a:ln w="57150">
            <a:solidFill>
              <a:srgbClr val="2049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25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D8F17853-6275-40D2-9CDF-1C8D22AF6D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8072" y="364253"/>
            <a:ext cx="4701704" cy="3371167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48C3E8-7835-4180-A68E-4DD831021E7A}"/>
              </a:ext>
            </a:extLst>
          </p:cNvPr>
          <p:cNvSpPr/>
          <p:nvPr/>
        </p:nvSpPr>
        <p:spPr>
          <a:xfrm>
            <a:off x="462224" y="364253"/>
            <a:ext cx="6191495" cy="6129494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4FD1B-FFAB-49E6-AE42-312681BA89F7}"/>
              </a:ext>
            </a:extLst>
          </p:cNvPr>
          <p:cNvSpPr/>
          <p:nvPr/>
        </p:nvSpPr>
        <p:spPr>
          <a:xfrm>
            <a:off x="462223" y="943583"/>
            <a:ext cx="6191495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0119" y="596899"/>
            <a:ext cx="7553366" cy="20295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3: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TIM Best Practices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C5E206F-DA77-4AC5-AF67-403F235852B8}"/>
              </a:ext>
            </a:extLst>
          </p:cNvPr>
          <p:cNvSpPr txBox="1">
            <a:spLocks/>
          </p:cNvSpPr>
          <p:nvPr/>
        </p:nvSpPr>
        <p:spPr>
          <a:xfrm>
            <a:off x="710118" y="2626467"/>
            <a:ext cx="5593405" cy="4099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guidelines and promote best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 for quick clearance.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Initiate development of standard operating procedures (SOP) between first/emergency responders, MoDOT/TMCs, and Partner Agencies.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Execute MOUs to ensure adoption of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Corridor Response Plans.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191E7DDC-325C-45FD-B923-B32D6D9F5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08616" y="4099560"/>
            <a:ext cx="4721160" cy="2394187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F7C969-ED1F-48E5-B26F-0660C9B25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35324" y="3262980"/>
            <a:ext cx="3554991" cy="1673159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32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48C3E8-7835-4180-A68E-4DD831021E7A}"/>
              </a:ext>
            </a:extLst>
          </p:cNvPr>
          <p:cNvSpPr/>
          <p:nvPr/>
        </p:nvSpPr>
        <p:spPr>
          <a:xfrm>
            <a:off x="462224" y="364253"/>
            <a:ext cx="5303538" cy="6129494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4FD1B-FFAB-49E6-AE42-312681BA89F7}"/>
              </a:ext>
            </a:extLst>
          </p:cNvPr>
          <p:cNvSpPr/>
          <p:nvPr/>
        </p:nvSpPr>
        <p:spPr>
          <a:xfrm>
            <a:off x="462224" y="1099222"/>
            <a:ext cx="5303538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0119" y="596899"/>
            <a:ext cx="5055643" cy="28320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4: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&amp; Monitor Performance Targets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710119" y="3429000"/>
            <a:ext cx="4941651" cy="2832100"/>
          </a:xfrm>
          <a:prstGeom prst="rect">
            <a:avLst/>
          </a:prstGeom>
        </p:spPr>
        <p:txBody>
          <a:bodyPr/>
          <a:lstStyle>
            <a:lvl1pPr marL="341313" indent="-341313" algn="l" defTabSz="914400" rtl="0" eaLnBrk="1" latinLnBrk="0" hangingPunct="1">
              <a:spcBef>
                <a:spcPts val="0"/>
              </a:spcBef>
              <a:buSzPct val="72000"/>
              <a:buFont typeface="Wingdings" pitchFamily="2" charset="2"/>
              <a:buChar char=""/>
              <a:defRPr sz="3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1pPr>
            <a:lvl2pPr marL="684213" indent="-346075" algn="l" defTabSz="914400" rtl="0" eaLnBrk="1" latinLnBrk="0" hangingPunct="1">
              <a:spcBef>
                <a:spcPts val="0"/>
              </a:spcBef>
              <a:buSzPct val="90000"/>
              <a:buFont typeface="Arial" pitchFamily="34" charset="0"/>
              <a:buChar char="•"/>
              <a:defRPr sz="32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2pPr>
            <a:lvl3pPr marL="1023938" indent="-339725" algn="l" defTabSz="914400" rtl="0" eaLnBrk="1" latinLnBrk="0" hangingPunct="1">
              <a:spcBef>
                <a:spcPts val="0"/>
              </a:spcBef>
              <a:buFont typeface="Wingdings 3" pitchFamily="18" charset="2"/>
              <a:buChar char="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3pPr>
            <a:lvl4pPr marL="1377950" indent="-352425" algn="l" defTabSz="914400" rtl="0" eaLnBrk="1" latinLnBrk="0" hangingPunct="1">
              <a:spcBef>
                <a:spcPts val="0"/>
              </a:spcBef>
              <a:buFont typeface="Arial" pitchFamily="34" charset="0"/>
              <a:buChar char="-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4pPr>
            <a:lvl5pPr marL="1716088" indent="-339725" algn="l" defTabSz="914400" rtl="0" eaLnBrk="1" latinLnBrk="0" hangingPunct="1">
              <a:spcBef>
                <a:spcPts val="0"/>
              </a:spcBef>
              <a:buFont typeface="Wingdings" pitchFamily="2" charset="2"/>
              <a:buChar char=""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Update &amp; implement performance goals and measures for TIM in both rural and urban environments. </a:t>
            </a:r>
          </a:p>
          <a:p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6790" y="2272720"/>
            <a:ext cx="5564511" cy="4221026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E062D86-7FCB-4E80-8E4D-6064635E1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336446"/>
            <a:ext cx="5713379" cy="156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01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83C022-B630-4E5D-8C51-EDFCF48007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4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34AF1-F3E0-40F3-AD18-B05326DEE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597525" cy="194786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Purpose of 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Effort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2CF17-4BE9-4629-8014-715EB73EE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8168"/>
            <a:ext cx="10515600" cy="15001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 TSMO </a:t>
            </a: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and Action Plan 2017</a:t>
            </a:r>
          </a:p>
        </p:txBody>
      </p:sp>
      <p:pic>
        <p:nvPicPr>
          <p:cNvPr id="5" name="Picture 4" descr="A picture containing sign&#10;&#10;Description automatically generated">
            <a:extLst>
              <a:ext uri="{FF2B5EF4-FFF2-40B4-BE49-F238E27FC236}">
                <a16:creationId xmlns:a16="http://schemas.microsoft.com/office/drawing/2014/main" id="{F59E2771-4520-4A44-9CDF-CCEBE1CA75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086" y="384175"/>
            <a:ext cx="4705639" cy="60896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39661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48C3E8-7835-4180-A68E-4DD831021E7A}"/>
              </a:ext>
            </a:extLst>
          </p:cNvPr>
          <p:cNvSpPr/>
          <p:nvPr/>
        </p:nvSpPr>
        <p:spPr>
          <a:xfrm>
            <a:off x="462225" y="364253"/>
            <a:ext cx="5131180" cy="6129494"/>
          </a:xfrm>
          <a:prstGeom prst="rect">
            <a:avLst/>
          </a:prstGeom>
          <a:solidFill>
            <a:srgbClr val="20495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4FD1B-FFAB-49E6-AE42-312681BA89F7}"/>
              </a:ext>
            </a:extLst>
          </p:cNvPr>
          <p:cNvSpPr/>
          <p:nvPr/>
        </p:nvSpPr>
        <p:spPr>
          <a:xfrm>
            <a:off x="462224" y="1513470"/>
            <a:ext cx="5131180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10119" y="1166786"/>
            <a:ext cx="7553366" cy="20295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AREA 5: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Corridor TIM Plans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C5E206F-DA77-4AC5-AF67-403F235852B8}"/>
              </a:ext>
            </a:extLst>
          </p:cNvPr>
          <p:cNvSpPr txBox="1">
            <a:spLocks/>
          </p:cNvSpPr>
          <p:nvPr/>
        </p:nvSpPr>
        <p:spPr>
          <a:xfrm>
            <a:off x="710118" y="3429000"/>
            <a:ext cx="4552546" cy="32973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corridor response plans - for interstate highways and metropolitan areas.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A3F6EB7-DCF6-405E-9ED8-B841396F9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5999" y="3364906"/>
            <a:ext cx="5633775" cy="3123397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F16880A4-9113-4FEB-84C4-27E2354E5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6085408" y="364252"/>
            <a:ext cx="5633774" cy="2501125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70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B532C3-A794-4A09-ADA4-E9B0C476B3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6FC946-8502-4A23-8095-007C5BE1F63E}"/>
              </a:ext>
            </a:extLst>
          </p:cNvPr>
          <p:cNvSpPr/>
          <p:nvPr/>
        </p:nvSpPr>
        <p:spPr>
          <a:xfrm>
            <a:off x="489237" y="2598890"/>
            <a:ext cx="5606763" cy="38566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B542A9-773D-4A1F-B04A-8A53E386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4810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TEAM HIGHLIGHTS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5C64AC-E27B-4047-9DB9-5FDF1402B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9237" y="1643857"/>
            <a:ext cx="5606763" cy="823912"/>
          </a:xfrm>
          <a:solidFill>
            <a:schemeClr val="accent5"/>
          </a:solidFill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Task Highlights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735538-C3F3-4617-B741-4B85DF93D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02501" y="2613682"/>
            <a:ext cx="4448750" cy="3841885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Open Roads Policy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Require TIM Training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Responders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(including towers)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0617EEA-70C1-4851-B72C-9444B9100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4470" y="1678359"/>
            <a:ext cx="5173011" cy="2797644"/>
          </a:xfrm>
          <a:prstGeom prst="rect">
            <a:avLst/>
          </a:prstGeom>
          <a:noFill/>
          <a:ln w="57150">
            <a:solidFill>
              <a:srgbClr val="2049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5B4214-45D1-4E45-95F0-F8EDC1F45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50"/>
          <a:stretch/>
        </p:blipFill>
        <p:spPr bwMode="auto">
          <a:xfrm>
            <a:off x="6343072" y="4630611"/>
            <a:ext cx="2800927" cy="180839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Picture 2" descr="D:\New folder\Desktop Docs\2017 - June Desktop\All Folders\Iphone photos\IMG_0155.JPG">
            <a:extLst>
              <a:ext uri="{FF2B5EF4-FFF2-40B4-BE49-F238E27FC236}">
                <a16:creationId xmlns:a16="http://schemas.microsoft.com/office/drawing/2014/main" id="{6D6821C2-91BC-44A2-AB67-29DBCFB6A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50"/>
          <a:stretch/>
        </p:blipFill>
        <p:spPr bwMode="auto">
          <a:xfrm>
            <a:off x="9031019" y="4630612"/>
            <a:ext cx="2608105" cy="1808398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668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erson in a room&#10;&#10;Description automatically generated">
            <a:extLst>
              <a:ext uri="{FF2B5EF4-FFF2-40B4-BE49-F238E27FC236}">
                <a16:creationId xmlns:a16="http://schemas.microsoft.com/office/drawing/2014/main" id="{8E108599-4646-447D-8AFC-5F9A1AB27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466" y="1826872"/>
            <a:ext cx="2567833" cy="264748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 descr="A picture containing outdoor, man, person, snow&#10;&#10;Description automatically generated">
            <a:extLst>
              <a:ext uri="{FF2B5EF4-FFF2-40B4-BE49-F238E27FC236}">
                <a16:creationId xmlns:a16="http://schemas.microsoft.com/office/drawing/2014/main" id="{D37E63D7-17E6-425D-97DD-ADDBF67F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255" y="1823484"/>
            <a:ext cx="2542971" cy="265565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8DE682-736A-456B-8A0C-401C34CB5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F70A9-1A36-45F4-A0FA-A9B1ED91D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116" y="4482524"/>
            <a:ext cx="2606759" cy="1826494"/>
          </a:xfrm>
          <a:solidFill>
            <a:srgbClr val="20495A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</a:p>
        </p:txBody>
      </p:sp>
      <p:pic>
        <p:nvPicPr>
          <p:cNvPr id="17" name="Picture 16" descr="A car that has a sign on the side of a road&#10;&#10;Description automatically generated">
            <a:extLst>
              <a:ext uri="{FF2B5EF4-FFF2-40B4-BE49-F238E27FC236}">
                <a16:creationId xmlns:a16="http://schemas.microsoft.com/office/drawing/2014/main" id="{1AA928A3-E66D-4999-B87A-4608643DC6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5156" y="1826873"/>
            <a:ext cx="2542971" cy="26556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8318B7-2AB8-4292-92B7-D4D68B21AE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4292" y="1826873"/>
            <a:ext cx="2542972" cy="264748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F7B9489-64CD-494E-ADA2-6B97BDAC8678}"/>
              </a:ext>
            </a:extLst>
          </p:cNvPr>
          <p:cNvSpPr txBox="1">
            <a:spLocks/>
          </p:cNvSpPr>
          <p:nvPr/>
        </p:nvSpPr>
        <p:spPr>
          <a:xfrm>
            <a:off x="3376507" y="4482524"/>
            <a:ext cx="2582466" cy="1826494"/>
          </a:xfrm>
          <a:prstGeom prst="rect">
            <a:avLst/>
          </a:prstGeom>
          <a:solidFill>
            <a:srgbClr val="20495A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Advancing </a:t>
            </a:r>
            <a:b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TSMO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2C32CD8-91EB-4D4C-A368-AB5DB879DA86}"/>
              </a:ext>
            </a:extLst>
          </p:cNvPr>
          <p:cNvSpPr txBox="1">
            <a:spLocks/>
          </p:cNvSpPr>
          <p:nvPr/>
        </p:nvSpPr>
        <p:spPr>
          <a:xfrm>
            <a:off x="6226107" y="4482524"/>
            <a:ext cx="2582466" cy="1826494"/>
          </a:xfrm>
          <a:prstGeom prst="rect">
            <a:avLst/>
          </a:prstGeom>
          <a:solidFill>
            <a:srgbClr val="20495A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Zone 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091BCE0-7536-43CA-8DED-557FD2A0FDAA}"/>
              </a:ext>
            </a:extLst>
          </p:cNvPr>
          <p:cNvSpPr txBox="1">
            <a:spLocks/>
          </p:cNvSpPr>
          <p:nvPr/>
        </p:nvSpPr>
        <p:spPr>
          <a:xfrm>
            <a:off x="9043132" y="4482524"/>
            <a:ext cx="2582466" cy="1826494"/>
          </a:xfrm>
          <a:prstGeom prst="rect">
            <a:avLst/>
          </a:prstGeom>
          <a:solidFill>
            <a:srgbClr val="20495A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Incident Management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52284AE-7EC2-45CD-98BB-51CFD4813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41831" y="1826871"/>
            <a:ext cx="2565434" cy="26556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70346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50C2F2-25C8-4871-96A5-B9A432E552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3BC50F-B2ED-4209-8FAC-FC4D1CBCABD8}"/>
              </a:ext>
            </a:extLst>
          </p:cNvPr>
          <p:cNvGrpSpPr/>
          <p:nvPr/>
        </p:nvGrpSpPr>
        <p:grpSpPr>
          <a:xfrm>
            <a:off x="1507437" y="242990"/>
            <a:ext cx="9177125" cy="488325"/>
            <a:chOff x="6233727" y="1586451"/>
            <a:chExt cx="5173771" cy="4883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3E8D36F-3D76-4147-8DF7-FA65B1BBB69B}"/>
                </a:ext>
              </a:extLst>
            </p:cNvPr>
            <p:cNvSpPr/>
            <p:nvPr/>
          </p:nvSpPr>
          <p:spPr>
            <a:xfrm>
              <a:off x="6233727" y="1586451"/>
              <a:ext cx="5173771" cy="488325"/>
            </a:xfrm>
            <a:prstGeom prst="rect">
              <a:avLst/>
            </a:prstGeom>
            <a:solidFill>
              <a:srgbClr val="32728D"/>
            </a:solidFill>
            <a:ln w="57150">
              <a:solidFill>
                <a:srgbClr val="20495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C4C9CD-F67C-4C95-8B0E-4B829B6B75AE}"/>
                </a:ext>
              </a:extLst>
            </p:cNvPr>
            <p:cNvSpPr txBox="1"/>
            <p:nvPr/>
          </p:nvSpPr>
          <p:spPr>
            <a:xfrm>
              <a:off x="6233727" y="1586451"/>
              <a:ext cx="5173771" cy="4883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SMT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D7542A-876F-4327-9F7B-30DD75E45B63}"/>
              </a:ext>
            </a:extLst>
          </p:cNvPr>
          <p:cNvCxnSpPr>
            <a:stCxn id="14" idx="2"/>
          </p:cNvCxnSpPr>
          <p:nvPr/>
        </p:nvCxnSpPr>
        <p:spPr>
          <a:xfrm>
            <a:off x="6096000" y="731315"/>
            <a:ext cx="0" cy="359545"/>
          </a:xfrm>
          <a:prstGeom prst="line">
            <a:avLst/>
          </a:prstGeom>
          <a:ln w="38100">
            <a:solidFill>
              <a:srgbClr val="2049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03C4707-21B9-468C-BD75-6E59A5F53F83}"/>
              </a:ext>
            </a:extLst>
          </p:cNvPr>
          <p:cNvGrpSpPr/>
          <p:nvPr/>
        </p:nvGrpSpPr>
        <p:grpSpPr>
          <a:xfrm>
            <a:off x="306475" y="73081"/>
            <a:ext cx="11456900" cy="6409110"/>
            <a:chOff x="306475" y="225481"/>
            <a:chExt cx="11456900" cy="6409110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B3199E03-37C3-43AA-8D3D-76112F4056B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86740728"/>
                </p:ext>
              </p:extLst>
            </p:nvPr>
          </p:nvGraphicFramePr>
          <p:xfrm>
            <a:off x="336549" y="225481"/>
            <a:ext cx="11417301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CEA00E-6C52-43ED-9D92-45BE4EF357EB}"/>
                </a:ext>
              </a:extLst>
            </p:cNvPr>
            <p:cNvSpPr txBox="1"/>
            <p:nvPr/>
          </p:nvSpPr>
          <p:spPr>
            <a:xfrm>
              <a:off x="7639415" y="3430287"/>
              <a:ext cx="3018776" cy="457200"/>
            </a:xfrm>
            <a:prstGeom prst="rect">
              <a:avLst/>
            </a:prstGeom>
            <a:solidFill>
              <a:srgbClr val="20495A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John Miller | Brian Nevins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8A06EB-193D-4E6C-A85B-658D7494BBF4}"/>
                </a:ext>
              </a:extLst>
            </p:cNvPr>
            <p:cNvSpPr txBox="1"/>
            <p:nvPr/>
          </p:nvSpPr>
          <p:spPr>
            <a:xfrm>
              <a:off x="1452774" y="1982644"/>
              <a:ext cx="9177125" cy="457200"/>
            </a:xfrm>
            <a:prstGeom prst="rect">
              <a:avLst/>
            </a:prstGeom>
            <a:solidFill>
              <a:srgbClr val="20495A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Ashley Buechter  |  Alex Wassman  |  Katy Harlan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229FF0-D8B5-42A3-9829-1D4FE72F11FB}"/>
                </a:ext>
              </a:extLst>
            </p:cNvPr>
            <p:cNvSpPr txBox="1"/>
            <p:nvPr/>
          </p:nvSpPr>
          <p:spPr>
            <a:xfrm>
              <a:off x="8467725" y="5509583"/>
              <a:ext cx="3295650" cy="1125008"/>
            </a:xfrm>
            <a:prstGeom prst="rect">
              <a:avLst/>
            </a:prstGeom>
            <a:solidFill>
              <a:srgbClr val="20495A"/>
            </a:solidFill>
          </p:spPr>
          <p:txBody>
            <a:bodyPr wrap="square" rtlCol="0" anchor="ctr">
              <a:noAutofit/>
            </a:bodyPr>
            <a:lstStyle/>
            <a:p>
              <a:pPr lvl="0" algn="ctr">
                <a:buNone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Owen Hasson | </a:t>
              </a:r>
              <a:r>
                <a:rPr lang="en-US" sz="1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Team Lead</a:t>
              </a:r>
              <a:b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Chris Redline | </a:t>
              </a:r>
              <a:r>
                <a:rPr lang="en-US" sz="1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SMT Sponsor</a:t>
              </a:r>
            </a:p>
            <a:p>
              <a:pPr lvl="0" algn="ctr">
                <a:buNone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Additional Team Members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7F13D8-DC0F-4E6F-B2B9-196B4489885D}"/>
                </a:ext>
              </a:extLst>
            </p:cNvPr>
            <p:cNvSpPr txBox="1"/>
            <p:nvPr/>
          </p:nvSpPr>
          <p:spPr>
            <a:xfrm>
              <a:off x="4332436" y="5509583"/>
              <a:ext cx="3417800" cy="1125008"/>
            </a:xfrm>
            <a:prstGeom prst="rect">
              <a:avLst/>
            </a:prstGeom>
            <a:solidFill>
              <a:srgbClr val="20495A"/>
            </a:solidFill>
          </p:spPr>
          <p:txBody>
            <a:bodyPr wrap="square" rtlCol="0" anchor="ctr">
              <a:noAutofit/>
            </a:bodyPr>
            <a:lstStyle/>
            <a:p>
              <a:pPr lvl="0" algn="ctr">
                <a:buNone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 Oesch | </a:t>
              </a:r>
              <a:r>
                <a:rPr lang="en-US" sz="1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Team Lead</a:t>
              </a:r>
              <a:b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Dave Ahlvers| </a:t>
              </a:r>
              <a:r>
                <a:rPr lang="en-US" sz="1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SMT Sponsor</a:t>
              </a:r>
            </a:p>
            <a:p>
              <a:pPr lvl="0" algn="ctr">
                <a:buNone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Additional Team Members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F4CADB-D44E-4455-97FB-1154F2869F02}"/>
                </a:ext>
              </a:extLst>
            </p:cNvPr>
            <p:cNvSpPr txBox="1"/>
            <p:nvPr/>
          </p:nvSpPr>
          <p:spPr>
            <a:xfrm>
              <a:off x="306475" y="5509583"/>
              <a:ext cx="3417800" cy="1125008"/>
            </a:xfrm>
            <a:prstGeom prst="rect">
              <a:avLst/>
            </a:prstGeom>
            <a:solidFill>
              <a:srgbClr val="20495A"/>
            </a:solidFill>
          </p:spPr>
          <p:txBody>
            <a:bodyPr wrap="square" rtlCol="0" anchor="ctr">
              <a:noAutofit/>
            </a:bodyPr>
            <a:lstStyle/>
            <a:p>
              <a:pPr lvl="0" algn="ctr">
                <a:buNone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Randy Johnson | </a:t>
              </a:r>
              <a:r>
                <a:rPr lang="en-US" sz="1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Team Lead</a:t>
              </a:r>
              <a:b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Nicole Hood | </a:t>
              </a:r>
              <a:r>
                <a:rPr lang="en-US" sz="1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SMT Sponsor</a:t>
              </a:r>
            </a:p>
            <a:p>
              <a:pPr lvl="0" algn="ctr">
                <a:buNone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Additional Team Members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4129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6C77DA-6D69-4F17-8CF0-09A3A2149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473" y="1819072"/>
            <a:ext cx="5134583" cy="4231431"/>
          </a:xfrm>
        </p:spPr>
        <p:txBody>
          <a:bodyPr anchor="ctr"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&amp; Refine Actions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SMT Concurrence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72BBAD-AB18-42FD-A9CC-891C439E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73" y="74365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We’ve Been Doing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E5BF53-588D-4D5D-A81A-7754B5BC4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946" y="2069218"/>
            <a:ext cx="5591273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1B0B58-42D1-4FF2-AF59-F7A07D1F3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800" y="2884360"/>
            <a:ext cx="5591273" cy="3489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005DC9-A6BA-4320-B7CB-1D7AC658A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654" y="3694921"/>
            <a:ext cx="5600394" cy="276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81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984542-5456-4AF7-91A3-1922DA46FB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rgbClr val="20495A">
                <a:tint val="45000"/>
                <a:satMod val="400000"/>
              </a:srgb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EF30AC3-B563-429E-B309-DFEED00EE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ADVANCING TSMO</a:t>
            </a:r>
          </a:p>
        </p:txBody>
      </p:sp>
    </p:spTree>
    <p:extLst>
      <p:ext uri="{BB962C8B-B14F-4D97-AF65-F5344CB8AC3E}">
        <p14:creationId xmlns:p14="http://schemas.microsoft.com/office/powerpoint/2010/main" val="468161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B532C3-A794-4A09-ADA4-E9B0C476B3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8FFD9D-5A1D-44D3-BECE-8B50E4F32AEE}"/>
              </a:ext>
            </a:extLst>
          </p:cNvPr>
          <p:cNvSpPr/>
          <p:nvPr/>
        </p:nvSpPr>
        <p:spPr>
          <a:xfrm>
            <a:off x="342172" y="2261344"/>
            <a:ext cx="5606763" cy="4194225"/>
          </a:xfrm>
          <a:prstGeom prst="rect">
            <a:avLst/>
          </a:prstGeom>
          <a:solidFill>
            <a:srgbClr val="CBE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B542A9-773D-4A1F-B04A-8A53E386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49" y="365125"/>
            <a:ext cx="11481847" cy="94810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TEAM PRIORITIES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4BCDF5-0E1A-41B9-9132-0A37E3F90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9650" y="1313234"/>
            <a:ext cx="5579286" cy="823912"/>
          </a:xfrm>
          <a:solidFill>
            <a:srgbClr val="32728D"/>
          </a:solidFill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Prioritized Areas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BD402F-3C30-4A41-A310-0E785FE6D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6" y="2261343"/>
            <a:ext cx="5348860" cy="4194225"/>
          </a:xfrm>
        </p:spPr>
        <p:txBody>
          <a:bodyPr anchor="ctr">
            <a:normAutofit fontScale="85000" lnSpcReduction="2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Business Process/Integration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Technology/Traffic Management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Agency Culture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Performance Measures/Data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Educate/Training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Organization/Work Force</a:t>
            </a:r>
          </a:p>
        </p:txBody>
      </p:sp>
      <p:pic>
        <p:nvPicPr>
          <p:cNvPr id="15" name="Picture 14" descr="A picture containing outdoor, man, person, snow&#10;&#10;Description automatically generated">
            <a:extLst>
              <a:ext uri="{FF2B5EF4-FFF2-40B4-BE49-F238E27FC236}">
                <a16:creationId xmlns:a16="http://schemas.microsoft.com/office/drawing/2014/main" id="{4C97B475-33D1-4FB2-8A6A-3A8FB899C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8" t="3078" r="25272" b="21939"/>
          <a:stretch/>
        </p:blipFill>
        <p:spPr>
          <a:xfrm>
            <a:off x="6095999" y="1313234"/>
            <a:ext cx="5606763" cy="514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53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81B8DB-EEAE-475D-B86E-3E166AE126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05680-3E6C-44EE-B0B3-6B1C2DF71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TEAM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4B72D-AC8A-4AFE-B9AA-1BE5296B2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7800"/>
            <a:ext cx="5181600" cy="4893733"/>
          </a:xfrm>
          <a:noFill/>
        </p:spPr>
        <p:txBody>
          <a:bodyPr numCol="1"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endParaRPr lang="en-US" sz="10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Nicole Hood | </a:t>
            </a:r>
            <a: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 </a:t>
            </a:r>
            <a:b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Highway Safety and Traffic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Susan Barry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Kansas City District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Susan Summers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Central District</a:t>
            </a:r>
            <a:b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Justin Wagner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St. Louis District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Jami Rana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St. Louis District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Marc Lewis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Southwest District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1229C-6D1D-457F-A50F-A6423888A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8085"/>
            <a:ext cx="5181600" cy="504728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DeAnne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Rickabaugh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CO Motor </a:t>
            </a:r>
            <a:b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Carrier Services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Jen Harper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CO Construction and Materials</a:t>
            </a:r>
          </a:p>
          <a:p>
            <a:pPr>
              <a:lnSpc>
                <a:spcPct val="12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Ken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Warbritton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CO Maintenance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Dave Simmons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CO Design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Liz Prestwood |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CO Innovative Partnership/Alternative Funding</a:t>
            </a:r>
            <a:b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Randy Johnson | </a:t>
            </a:r>
            <a: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Lead </a:t>
            </a:r>
            <a:b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b="1" i="1" dirty="0">
                <a:solidFill>
                  <a:srgbClr val="204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Kansas City District</a:t>
            </a:r>
            <a:endParaRPr lang="en-US" sz="2400" b="1" i="1" dirty="0">
              <a:solidFill>
                <a:srgbClr val="2049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06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658</Words>
  <Application>Microsoft Office PowerPoint</Application>
  <PresentationFormat>Widescreen</PresentationFormat>
  <Paragraphs>249</Paragraphs>
  <Slides>42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Arial Narrow</vt:lpstr>
      <vt:lpstr>Calibri</vt:lpstr>
      <vt:lpstr>Calibri Light</vt:lpstr>
      <vt:lpstr>Wingdings</vt:lpstr>
      <vt:lpstr>Office Theme</vt:lpstr>
      <vt:lpstr>TSMO Implementation</vt:lpstr>
      <vt:lpstr>TSMO Implementation Agenda</vt:lpstr>
      <vt:lpstr>Integrated strategies to optimize  the performance of  existing infrastructure… to preserve capacity and improve safety and reliability of transportation systems.</vt:lpstr>
      <vt:lpstr>Purpose of  This Effort</vt:lpstr>
      <vt:lpstr>PowerPoint Presentation</vt:lpstr>
      <vt:lpstr>What We’ve Been Doing</vt:lpstr>
      <vt:lpstr>ADVANCING TSMO</vt:lpstr>
      <vt:lpstr>AT TEAM PRIORITIES</vt:lpstr>
      <vt:lpstr>AT TEAM MEMBERS</vt:lpstr>
      <vt:lpstr>PRIORITY AREA 1:  Business Process / Integration</vt:lpstr>
      <vt:lpstr>PRIORITY AREA 2:  Technology / Traffic Management</vt:lpstr>
      <vt:lpstr>PRIORITY AREA 3:  Funding</vt:lpstr>
      <vt:lpstr>PRIORITY AREA 4:  Agency Culture</vt:lpstr>
      <vt:lpstr>You can’t change the way  people think, all you can do  is give them a tool, the use of which will change their thinking.    - R. Buckminster Fuller</vt:lpstr>
      <vt:lpstr>PRIORITY AREA 5:  Performance Measures / Data</vt:lpstr>
      <vt:lpstr>PRIORITY AREA 6:  Educate / Training</vt:lpstr>
      <vt:lpstr>PRIORITY AREA 7:  Organization / Work Force</vt:lpstr>
      <vt:lpstr>AT TEAM HIGHLIGHTS</vt:lpstr>
      <vt:lpstr>WORK ZONE MANAGEMENT</vt:lpstr>
      <vt:lpstr>WZM TEAM PRIORITIES</vt:lpstr>
      <vt:lpstr>MEMBERS</vt:lpstr>
      <vt:lpstr>PowerPoint Presentation</vt:lpstr>
      <vt:lpstr>Law Enforcement Handout &amp; Deployment</vt:lpstr>
      <vt:lpstr>Contractor Involvement</vt:lpstr>
      <vt:lpstr>Transportation Management Plan (TMP)</vt:lpstr>
      <vt:lpstr>PowerPoint Presentation</vt:lpstr>
      <vt:lpstr>PowerPoint Presentation</vt:lpstr>
      <vt:lpstr>PowerPoint Presentation</vt:lpstr>
      <vt:lpstr>PowerPoint Presentation</vt:lpstr>
      <vt:lpstr>Zipper Merge</vt:lpstr>
      <vt:lpstr>Enhanced Use and Application of Realtime Data</vt:lpstr>
      <vt:lpstr>WZM TEAM HIGHLIGHTS</vt:lpstr>
      <vt:lpstr>TRAFFIC INCIDENT MANAGEMENT</vt:lpstr>
      <vt:lpstr>TIM TEAM PRIORITIES</vt:lpstr>
      <vt:lpstr>TIM TEAM MEMBERS</vt:lpstr>
      <vt:lpstr>PRIORITY AREA 1:  Promote TIM  Training</vt:lpstr>
      <vt:lpstr>PRIORITY AREA 2:  Strategic Planning</vt:lpstr>
      <vt:lpstr>PRIORITY AREA 3:  Promote TIM Best Practices</vt:lpstr>
      <vt:lpstr>PRIORITY AREA 4:  Establish &amp; Monitor Performance Targets</vt:lpstr>
      <vt:lpstr>PRIORITY AREA 5:  Corridor TIM Plans</vt:lpstr>
      <vt:lpstr>TIM TEAM HIGHLIGHTS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Brooke Hilt</dc:creator>
  <cp:lastModifiedBy>Brooke Hilt</cp:lastModifiedBy>
  <cp:revision>153</cp:revision>
  <dcterms:created xsi:type="dcterms:W3CDTF">2019-10-17T04:21:26Z</dcterms:created>
  <dcterms:modified xsi:type="dcterms:W3CDTF">2019-10-22T13:39:40Z</dcterms:modified>
</cp:coreProperties>
</file>