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3"/>
  </p:notesMasterIdLst>
  <p:sldIdLst>
    <p:sldId id="262" r:id="rId6"/>
    <p:sldId id="2307" r:id="rId7"/>
    <p:sldId id="2309" r:id="rId8"/>
    <p:sldId id="2310" r:id="rId9"/>
    <p:sldId id="2311" r:id="rId10"/>
    <p:sldId id="2312" r:id="rId11"/>
    <p:sldId id="318" r:id="rId12"/>
    <p:sldId id="2288" r:id="rId13"/>
    <p:sldId id="2286" r:id="rId14"/>
    <p:sldId id="2295" r:id="rId15"/>
    <p:sldId id="2306" r:id="rId16"/>
    <p:sldId id="2294" r:id="rId17"/>
    <p:sldId id="2304" r:id="rId18"/>
    <p:sldId id="2303" r:id="rId19"/>
    <p:sldId id="2284" r:id="rId20"/>
    <p:sldId id="2293" r:id="rId21"/>
    <p:sldId id="2290" r:id="rId22"/>
    <p:sldId id="2289" r:id="rId23"/>
    <p:sldId id="2292" r:id="rId24"/>
    <p:sldId id="2302" r:id="rId25"/>
    <p:sldId id="2285" r:id="rId26"/>
    <p:sldId id="2305" r:id="rId27"/>
    <p:sldId id="2301" r:id="rId28"/>
    <p:sldId id="324" r:id="rId29"/>
    <p:sldId id="2300" r:id="rId30"/>
    <p:sldId id="2299" r:id="rId31"/>
    <p:sldId id="346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cey L. Wilso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613"/>
    <a:srgbClr val="1F1F1F"/>
    <a:srgbClr val="FFFFFF"/>
    <a:srgbClr val="29ABE2"/>
    <a:srgbClr val="FAE747"/>
    <a:srgbClr val="FB9205"/>
    <a:srgbClr val="FCA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1EE14-A23A-45EB-9F13-FFAB83F45F7C}" v="17" dt="2025-06-04T18:57:11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4104" autoAdjust="0"/>
  </p:normalViewPr>
  <p:slideViewPr>
    <p:cSldViewPr snapToGrid="0">
      <p:cViewPr varScale="1">
        <p:scale>
          <a:sx n="93" d="100"/>
          <a:sy n="93" d="100"/>
        </p:scale>
        <p:origin x="12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yn M. Schroeder" userId="0a903bdc-1d25-4226-b5a8-f18a599c2c81" providerId="ADAL" clId="{5DFE25E6-0DD3-4DFB-A4DF-1AAD3D80071A}"/>
    <pc:docChg chg="custSel addSld modSld">
      <pc:chgData name="Robyn M. Schroeder" userId="0a903bdc-1d25-4226-b5a8-f18a599c2c81" providerId="ADAL" clId="{5DFE25E6-0DD3-4DFB-A4DF-1AAD3D80071A}" dt="2025-05-09T19:46:03.280" v="6" actId="1076"/>
      <pc:docMkLst>
        <pc:docMk/>
      </pc:docMkLst>
      <pc:sldChg chg="addSp delSp modSp new mod">
        <pc:chgData name="Robyn M. Schroeder" userId="0a903bdc-1d25-4226-b5a8-f18a599c2c81" providerId="ADAL" clId="{5DFE25E6-0DD3-4DFB-A4DF-1AAD3D80071A}" dt="2025-05-09T19:46:03.280" v="6" actId="1076"/>
        <pc:sldMkLst>
          <pc:docMk/>
          <pc:sldMk cId="1291723525" sldId="2313"/>
        </pc:sldMkLst>
        <pc:spChg chg="del">
          <ac:chgData name="Robyn M. Schroeder" userId="0a903bdc-1d25-4226-b5a8-f18a599c2c81" providerId="ADAL" clId="{5DFE25E6-0DD3-4DFB-A4DF-1AAD3D80071A}" dt="2025-05-09T19:31:52.643" v="2" actId="478"/>
          <ac:spMkLst>
            <pc:docMk/>
            <pc:sldMk cId="1291723525" sldId="2313"/>
            <ac:spMk id="4" creationId="{ADC5AD4C-9D1F-D6A7-346F-EE02D28E3F3F}"/>
          </ac:spMkLst>
        </pc:spChg>
        <pc:picChg chg="add del mod">
          <ac:chgData name="Robyn M. Schroeder" userId="0a903bdc-1d25-4226-b5a8-f18a599c2c81" providerId="ADAL" clId="{5DFE25E6-0DD3-4DFB-A4DF-1AAD3D80071A}" dt="2025-05-09T19:45:56.743" v="4" actId="478"/>
          <ac:picMkLst>
            <pc:docMk/>
            <pc:sldMk cId="1291723525" sldId="2313"/>
            <ac:picMk id="5" creationId="{E9690207-3382-74FE-1C82-1014109D5412}"/>
          </ac:picMkLst>
        </pc:picChg>
        <pc:picChg chg="add mod">
          <ac:chgData name="Robyn M. Schroeder" userId="0a903bdc-1d25-4226-b5a8-f18a599c2c81" providerId="ADAL" clId="{5DFE25E6-0DD3-4DFB-A4DF-1AAD3D80071A}" dt="2025-05-09T19:46:03.280" v="6" actId="1076"/>
          <ac:picMkLst>
            <pc:docMk/>
            <pc:sldMk cId="1291723525" sldId="2313"/>
            <ac:picMk id="6" creationId="{BA6A8D9F-56A1-0534-6F1A-DE1FBFA7F394}"/>
          </ac:picMkLst>
        </pc:picChg>
      </pc:sldChg>
    </pc:docChg>
  </pc:docChgLst>
  <pc:docChgLst>
    <pc:chgData name="Robyn M. Schroeder" userId="0a903bdc-1d25-4226-b5a8-f18a599c2c81" providerId="ADAL" clId="{525406EC-8A3E-43F4-88AB-F6D2C7F566AF}"/>
    <pc:docChg chg="delSld modSld">
      <pc:chgData name="Robyn M. Schroeder" userId="0a903bdc-1d25-4226-b5a8-f18a599c2c81" providerId="ADAL" clId="{525406EC-8A3E-43F4-88AB-F6D2C7F566AF}" dt="2024-08-07T17:03:48.198" v="142" actId="20577"/>
      <pc:docMkLst>
        <pc:docMk/>
      </pc:docMkLst>
      <pc:sldChg chg="modSp mod">
        <pc:chgData name="Robyn M. Schroeder" userId="0a903bdc-1d25-4226-b5a8-f18a599c2c81" providerId="ADAL" clId="{525406EC-8A3E-43F4-88AB-F6D2C7F566AF}" dt="2024-08-07T17:03:19.741" v="129" actId="20577"/>
        <pc:sldMkLst>
          <pc:docMk/>
          <pc:sldMk cId="3282503756" sldId="318"/>
        </pc:sldMkLst>
        <pc:spChg chg="mod">
          <ac:chgData name="Robyn M. Schroeder" userId="0a903bdc-1d25-4226-b5a8-f18a599c2c81" providerId="ADAL" clId="{525406EC-8A3E-43F4-88AB-F6D2C7F566AF}" dt="2024-08-07T17:03:19.741" v="129" actId="20577"/>
          <ac:spMkLst>
            <pc:docMk/>
            <pc:sldMk cId="3282503756" sldId="318"/>
            <ac:spMk id="4" creationId="{2C016864-7930-8D3F-CE96-D6394C3FD619}"/>
          </ac:spMkLst>
        </pc:spChg>
      </pc:sldChg>
      <pc:sldChg chg="modSp mod">
        <pc:chgData name="Robyn M. Schroeder" userId="0a903bdc-1d25-4226-b5a8-f18a599c2c81" providerId="ADAL" clId="{525406EC-8A3E-43F4-88AB-F6D2C7F566AF}" dt="2024-04-25T16:22:57.795" v="45" actId="20577"/>
        <pc:sldMkLst>
          <pc:docMk/>
          <pc:sldMk cId="1787396289" sldId="2284"/>
        </pc:sldMkLst>
        <pc:spChg chg="mod">
          <ac:chgData name="Robyn M. Schroeder" userId="0a903bdc-1d25-4226-b5a8-f18a599c2c81" providerId="ADAL" clId="{525406EC-8A3E-43F4-88AB-F6D2C7F566AF}" dt="2024-04-25T16:22:57.795" v="45" actId="20577"/>
          <ac:spMkLst>
            <pc:docMk/>
            <pc:sldMk cId="1787396289" sldId="2284"/>
            <ac:spMk id="7" creationId="{92FB0A6A-0147-01DB-9DD4-07548CC98E55}"/>
          </ac:spMkLst>
        </pc:spChg>
      </pc:sldChg>
      <pc:sldChg chg="modSp mod">
        <pc:chgData name="Robyn M. Schroeder" userId="0a903bdc-1d25-4226-b5a8-f18a599c2c81" providerId="ADAL" clId="{525406EC-8A3E-43F4-88AB-F6D2C7F566AF}" dt="2024-08-07T17:03:48.198" v="142" actId="20577"/>
        <pc:sldMkLst>
          <pc:docMk/>
          <pc:sldMk cId="1734141981" sldId="2290"/>
        </pc:sldMkLst>
        <pc:spChg chg="mod">
          <ac:chgData name="Robyn M. Schroeder" userId="0a903bdc-1d25-4226-b5a8-f18a599c2c81" providerId="ADAL" clId="{525406EC-8A3E-43F4-88AB-F6D2C7F566AF}" dt="2024-08-07T17:03:48.198" v="142" actId="20577"/>
          <ac:spMkLst>
            <pc:docMk/>
            <pc:sldMk cId="1734141981" sldId="2290"/>
            <ac:spMk id="4" creationId="{61D8C0B3-7A82-7FD6-0A07-8760B44B4BB9}"/>
          </ac:spMkLst>
        </pc:spChg>
      </pc:sldChg>
      <pc:sldChg chg="del">
        <pc:chgData name="Robyn M. Schroeder" userId="0a903bdc-1d25-4226-b5a8-f18a599c2c81" providerId="ADAL" clId="{525406EC-8A3E-43F4-88AB-F6D2C7F566AF}" dt="2024-04-26T16:18:55.120" v="124" actId="47"/>
        <pc:sldMkLst>
          <pc:docMk/>
          <pc:sldMk cId="736350597" sldId="2291"/>
        </pc:sldMkLst>
      </pc:sldChg>
      <pc:sldChg chg="modSp mod">
        <pc:chgData name="Robyn M. Schroeder" userId="0a903bdc-1d25-4226-b5a8-f18a599c2c81" providerId="ADAL" clId="{525406EC-8A3E-43F4-88AB-F6D2C7F566AF}" dt="2024-04-26T16:18:38.803" v="123" actId="115"/>
        <pc:sldMkLst>
          <pc:docMk/>
          <pc:sldMk cId="1708617185" sldId="2294"/>
        </pc:sldMkLst>
        <pc:spChg chg="mod">
          <ac:chgData name="Robyn M. Schroeder" userId="0a903bdc-1d25-4226-b5a8-f18a599c2c81" providerId="ADAL" clId="{525406EC-8A3E-43F4-88AB-F6D2C7F566AF}" dt="2024-04-26T16:18:38.803" v="123" actId="115"/>
          <ac:spMkLst>
            <pc:docMk/>
            <pc:sldMk cId="1708617185" sldId="2294"/>
            <ac:spMk id="7" creationId="{8B3E2C5A-F7FF-919F-6651-80BB76B9E9EF}"/>
          </ac:spMkLst>
        </pc:spChg>
      </pc:sldChg>
    </pc:docChg>
  </pc:docChgLst>
  <pc:docChgLst>
    <pc:chgData name="Robyn M. Schroeder" userId="0a903bdc-1d25-4226-b5a8-f18a599c2c81" providerId="ADAL" clId="{0471EE14-A23A-45EB-9F13-FFAB83F45F7C}"/>
    <pc:docChg chg="undo custSel addSld delSld modSld sldOrd">
      <pc:chgData name="Robyn M. Schroeder" userId="0a903bdc-1d25-4226-b5a8-f18a599c2c81" providerId="ADAL" clId="{0471EE14-A23A-45EB-9F13-FFAB83F45F7C}" dt="2025-06-09T20:14:55.202" v="53" actId="47"/>
      <pc:docMkLst>
        <pc:docMk/>
      </pc:docMkLst>
      <pc:sldChg chg="addSp delSp modSp del mod ord">
        <pc:chgData name="Robyn M. Schroeder" userId="0a903bdc-1d25-4226-b5a8-f18a599c2c81" providerId="ADAL" clId="{0471EE14-A23A-45EB-9F13-FFAB83F45F7C}" dt="2025-06-09T20:14:55.202" v="53" actId="47"/>
        <pc:sldMkLst>
          <pc:docMk/>
          <pc:sldMk cId="1291723525" sldId="2313"/>
        </pc:sldMkLst>
        <pc:spChg chg="add del">
          <ac:chgData name="Robyn M. Schroeder" userId="0a903bdc-1d25-4226-b5a8-f18a599c2c81" providerId="ADAL" clId="{0471EE14-A23A-45EB-9F13-FFAB83F45F7C}" dt="2025-05-30T20:12:55.317" v="2" actId="22"/>
          <ac:spMkLst>
            <pc:docMk/>
            <pc:sldMk cId="1291723525" sldId="2313"/>
            <ac:spMk id="5" creationId="{FC45F15D-03BB-2A81-3DDB-6F61EE2F733E}"/>
          </ac:spMkLst>
        </pc:spChg>
        <pc:picChg chg="del">
          <ac:chgData name="Robyn M. Schroeder" userId="0a903bdc-1d25-4226-b5a8-f18a599c2c81" providerId="ADAL" clId="{0471EE14-A23A-45EB-9F13-FFAB83F45F7C}" dt="2025-05-30T20:12:47.788" v="0" actId="478"/>
          <ac:picMkLst>
            <pc:docMk/>
            <pc:sldMk cId="1291723525" sldId="2313"/>
            <ac:picMk id="6" creationId="{BA6A8D9F-56A1-0534-6F1A-DE1FBFA7F394}"/>
          </ac:picMkLst>
        </pc:picChg>
        <pc:picChg chg="add del mod">
          <ac:chgData name="Robyn M. Schroeder" userId="0a903bdc-1d25-4226-b5a8-f18a599c2c81" providerId="ADAL" clId="{0471EE14-A23A-45EB-9F13-FFAB83F45F7C}" dt="2025-05-30T20:16:55.983" v="7" actId="478"/>
          <ac:picMkLst>
            <pc:docMk/>
            <pc:sldMk cId="1291723525" sldId="2313"/>
            <ac:picMk id="7" creationId="{572CB4CD-4328-3243-45E3-D96E3EA8FD8B}"/>
          </ac:picMkLst>
        </pc:picChg>
        <pc:picChg chg="add del mod">
          <ac:chgData name="Robyn M. Schroeder" userId="0a903bdc-1d25-4226-b5a8-f18a599c2c81" providerId="ADAL" clId="{0471EE14-A23A-45EB-9F13-FFAB83F45F7C}" dt="2025-05-30T20:19:51.286" v="10" actId="478"/>
          <ac:picMkLst>
            <pc:docMk/>
            <pc:sldMk cId="1291723525" sldId="2313"/>
            <ac:picMk id="8" creationId="{8210134A-86B5-17A0-1AD0-F7C1E27F0EA9}"/>
          </ac:picMkLst>
        </pc:picChg>
        <pc:picChg chg="add del mod">
          <ac:chgData name="Robyn M. Schroeder" userId="0a903bdc-1d25-4226-b5a8-f18a599c2c81" providerId="ADAL" clId="{0471EE14-A23A-45EB-9F13-FFAB83F45F7C}" dt="2025-05-30T20:25:28.955" v="16" actId="478"/>
          <ac:picMkLst>
            <pc:docMk/>
            <pc:sldMk cId="1291723525" sldId="2313"/>
            <ac:picMk id="9" creationId="{5EDAEB32-E5E7-250A-AA87-0E093A53B4A5}"/>
          </ac:picMkLst>
        </pc:picChg>
        <pc:picChg chg="add mod">
          <ac:chgData name="Robyn M. Schroeder" userId="0a903bdc-1d25-4226-b5a8-f18a599c2c81" providerId="ADAL" clId="{0471EE14-A23A-45EB-9F13-FFAB83F45F7C}" dt="2025-05-30T20:25:34.809" v="18" actId="1076"/>
          <ac:picMkLst>
            <pc:docMk/>
            <pc:sldMk cId="1291723525" sldId="2313"/>
            <ac:picMk id="10" creationId="{6C4C8D31-00AA-81EC-1732-A1F56EC03BCF}"/>
          </ac:picMkLst>
        </pc:picChg>
      </pc:sldChg>
      <pc:sldChg chg="addSp delSp modSp new del mod">
        <pc:chgData name="Robyn M. Schroeder" userId="0a903bdc-1d25-4226-b5a8-f18a599c2c81" providerId="ADAL" clId="{0471EE14-A23A-45EB-9F13-FFAB83F45F7C}" dt="2025-06-04T20:54:21.684" v="50" actId="47"/>
        <pc:sldMkLst>
          <pc:docMk/>
          <pc:sldMk cId="3925521127" sldId="2314"/>
        </pc:sldMkLst>
        <pc:spChg chg="del mod">
          <ac:chgData name="Robyn M. Schroeder" userId="0a903bdc-1d25-4226-b5a8-f18a599c2c81" providerId="ADAL" clId="{0471EE14-A23A-45EB-9F13-FFAB83F45F7C}" dt="2025-06-04T18:55:57.368" v="25" actId="478"/>
          <ac:spMkLst>
            <pc:docMk/>
            <pc:sldMk cId="3925521127" sldId="2314"/>
            <ac:spMk id="4" creationId="{1F5526F9-89C0-307B-1160-812CB487860F}"/>
          </ac:spMkLst>
        </pc:spChg>
        <pc:picChg chg="add del mod">
          <ac:chgData name="Robyn M. Schroeder" userId="0a903bdc-1d25-4226-b5a8-f18a599c2c81" providerId="ADAL" clId="{0471EE14-A23A-45EB-9F13-FFAB83F45F7C}" dt="2025-06-04T18:56:56.729" v="27" actId="478"/>
          <ac:picMkLst>
            <pc:docMk/>
            <pc:sldMk cId="3925521127" sldId="2314"/>
            <ac:picMk id="5" creationId="{A2153A27-BA70-A36A-C632-F95D00D331CD}"/>
          </ac:picMkLst>
        </pc:picChg>
        <pc:picChg chg="add del mod">
          <ac:chgData name="Robyn M. Schroeder" userId="0a903bdc-1d25-4226-b5a8-f18a599c2c81" providerId="ADAL" clId="{0471EE14-A23A-45EB-9F13-FFAB83F45F7C}" dt="2025-06-04T18:58:19.124" v="31" actId="478"/>
          <ac:picMkLst>
            <pc:docMk/>
            <pc:sldMk cId="3925521127" sldId="2314"/>
            <ac:picMk id="6" creationId="{57B583CB-3BF6-397D-3761-6FA882AA6EA5}"/>
          </ac:picMkLst>
        </pc:picChg>
        <pc:picChg chg="add del mod">
          <ac:chgData name="Robyn M. Schroeder" userId="0a903bdc-1d25-4226-b5a8-f18a599c2c81" providerId="ADAL" clId="{0471EE14-A23A-45EB-9F13-FFAB83F45F7C}" dt="2025-06-04T18:59:52.226" v="34" actId="478"/>
          <ac:picMkLst>
            <pc:docMk/>
            <pc:sldMk cId="3925521127" sldId="2314"/>
            <ac:picMk id="8" creationId="{887F2FCF-B0D2-0E33-C0BF-DAA290E0C8EC}"/>
          </ac:picMkLst>
        </pc:picChg>
        <pc:picChg chg="add del mod">
          <ac:chgData name="Robyn M. Schroeder" userId="0a903bdc-1d25-4226-b5a8-f18a599c2c81" providerId="ADAL" clId="{0471EE14-A23A-45EB-9F13-FFAB83F45F7C}" dt="2025-06-04T19:07:49.172" v="37" actId="478"/>
          <ac:picMkLst>
            <pc:docMk/>
            <pc:sldMk cId="3925521127" sldId="2314"/>
            <ac:picMk id="10" creationId="{BF1C256E-14F4-97CE-821C-2A3990BAB239}"/>
          </ac:picMkLst>
        </pc:picChg>
        <pc:picChg chg="add del mod">
          <ac:chgData name="Robyn M. Schroeder" userId="0a903bdc-1d25-4226-b5a8-f18a599c2c81" providerId="ADAL" clId="{0471EE14-A23A-45EB-9F13-FFAB83F45F7C}" dt="2025-06-04T19:13:54.342" v="46" actId="478"/>
          <ac:picMkLst>
            <pc:docMk/>
            <pc:sldMk cId="3925521127" sldId="2314"/>
            <ac:picMk id="12" creationId="{C5CCF3DD-23C1-8747-6E0C-0D75E83E439B}"/>
          </ac:picMkLst>
        </pc:picChg>
        <pc:picChg chg="add del mod">
          <ac:chgData name="Robyn M. Schroeder" userId="0a903bdc-1d25-4226-b5a8-f18a599c2c81" providerId="ADAL" clId="{0471EE14-A23A-45EB-9F13-FFAB83F45F7C}" dt="2025-06-04T19:19:09.757" v="49" actId="478"/>
          <ac:picMkLst>
            <pc:docMk/>
            <pc:sldMk cId="3925521127" sldId="2314"/>
            <ac:picMk id="14" creationId="{F9583F26-EB01-6533-85BB-25F2A23439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82EBA6-DB51-476F-AC01-D2B6BCB9312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FAD3F6-21E2-4BEA-93D0-8226158D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9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0C49A-2A7A-4415-8C63-E0CAE119C4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0C49A-2A7A-4415-8C63-E0CAE119C4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2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0C49A-2A7A-4415-8C63-E0CAE119C4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0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7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5B5DB5-DE18-1711-5375-9A4A5BD4DAE7}"/>
              </a:ext>
            </a:extLst>
          </p:cNvPr>
          <p:cNvSpPr/>
          <p:nvPr userDrawn="1"/>
        </p:nvSpPr>
        <p:spPr>
          <a:xfrm>
            <a:off x="0" y="1755708"/>
            <a:ext cx="12192000" cy="520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65;p1">
            <a:extLst>
              <a:ext uri="{FF2B5EF4-FFF2-40B4-BE49-F238E27FC236}">
                <a16:creationId xmlns:a16="http://schemas.microsoft.com/office/drawing/2014/main" id="{976ACB92-0060-851A-8860-76936BE2063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63206" y="365125"/>
            <a:ext cx="4883186" cy="80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27D0D9-8112-9D76-EC2B-DE5BD3F2B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00" y="42580"/>
            <a:ext cx="1089304" cy="1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7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2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6838-C04B-9A54-FA2A-61735E9D4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1E7D2-487E-C971-4449-F8A509275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EACFB-ABDC-12BF-CEF1-AE1C2CE3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A9254-179B-E87A-EC3F-9A9E3763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9E597-A030-2DD3-EB30-BDCBC70C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6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BE20-B663-CCFA-CDA1-73D26CE5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B422A-5836-F46C-2668-B2BBA59EF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07F1-ACBB-4257-6664-845B0950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046C2-D518-0CDA-F870-6D7EA569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97A94-B371-9224-90BB-AB880B85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0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52FD-790E-26B5-3539-F9ABE0215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A472D-DEE1-745D-81CD-FACD29FD2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3FC10-A90E-D14F-F1C8-A384AF2C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03BD0-4CDD-8BE9-0568-784270F5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F6585-4F2B-FCCE-0EBD-4607C86F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3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6184-D795-5B22-27F6-C6B075A9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FF8A-44C5-C0FC-3670-D8530DBDD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AC60B-1ABC-2F0C-8616-4DB143675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8CC4E-760C-E89D-4B1E-CFCDBCDF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A1E76-F8A9-ADA0-E48B-A1DC42A0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F627-E502-8052-2639-630F4820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38EC-92E4-5710-5759-BCDF643C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DD2B5-D4F7-965C-3BEE-F73A44B8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42C3A-B9AA-AABB-84A6-3412E1D47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9431C-B45E-75FD-6FFB-8209F053E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660B5-FF5A-C2ED-BD53-1B77089EA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25D6B-06D0-96BE-D9BC-E7B802D0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71550-C6DA-1008-5D15-1BB2CCCC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850A9-5E8D-10FA-4EE4-74311336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3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0047-AE1E-C374-E34D-F48D3E94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A385F-7C5E-B129-D82C-8DD57FE8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00F02-41F5-E0AD-7691-FF317201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C363E-4ED7-9B14-E9E5-18D7DB50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9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37E73-55D7-C43D-07B6-19827088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85123-7633-5542-6784-59B147D1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E52A0-12D5-380A-A656-741C00E1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33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E72E-C87E-F0A1-508C-C3CA19E11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5739F-6A19-E62B-F8C1-16A346F8F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91509-A663-7F5D-2F30-22012A04F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C476D-C2EE-1FF4-FBCE-0EC207B1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A7F57-F2BE-5B16-04DF-D95277B1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BBCB-2976-04C5-A0C1-0F06B9E0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95643D-981F-A3FB-8E2D-6D03FE0B83A5}"/>
              </a:ext>
            </a:extLst>
          </p:cNvPr>
          <p:cNvSpPr/>
          <p:nvPr userDrawn="1"/>
        </p:nvSpPr>
        <p:spPr>
          <a:xfrm>
            <a:off x="0" y="0"/>
            <a:ext cx="12192000" cy="68935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904" y="2050181"/>
            <a:ext cx="10515600" cy="4216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Verdana Pro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Verdana Pro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Verdana Pro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E3C9129-46FF-106F-9C9E-B082A0BFA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63" y="5805241"/>
            <a:ext cx="2104673" cy="9162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86A60FB-C0AD-AD9F-9B8C-44E8A277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5025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 Pro Black" panose="020B0A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888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67BD-2B3C-D5E6-D82C-000DA8F7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113333-570E-E0B1-4C5D-189294286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ABA8E-AD99-D4CE-E585-9FC326726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E059F-1359-C0C5-8921-3303CECB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0E024-52D8-AE68-87EF-FC69402A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48E76-F8B7-0959-69A2-7420E2BA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31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8B1F-693F-B3D4-FA98-83F66530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151F5-445E-9FCC-EDA5-3DB2BF070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65A4A-FF4E-928D-DA57-47039CAC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38A21-4A78-B635-8784-D40FC342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12555-3A2C-BDF9-AC82-E9371E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19D17A-CDD2-A193-8F92-A425E755B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369A6-E3B7-69CA-C961-B11E0FC9E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4A5CC-905F-2216-3C6D-EDC7EC76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4E739-D098-4355-91EA-51B5B455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34515-A51C-4D36-4631-A59028D0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8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FFE62A-67A0-403B-A29C-9072BCD83D6C}"/>
              </a:ext>
            </a:extLst>
          </p:cNvPr>
          <p:cNvSpPr/>
          <p:nvPr userDrawn="1"/>
        </p:nvSpPr>
        <p:spPr>
          <a:xfrm>
            <a:off x="6172198" y="136524"/>
            <a:ext cx="5940553" cy="1572451"/>
          </a:xfrm>
          <a:prstGeom prst="rect">
            <a:avLst/>
          </a:prstGeom>
          <a:solidFill>
            <a:srgbClr val="1F1F1F"/>
          </a:solidFill>
          <a:ln>
            <a:solidFill>
              <a:srgbClr val="1F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FFFFFF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6524"/>
            <a:ext cx="5943600" cy="1572451"/>
          </a:xfrm>
          <a:ln>
            <a:solidFill>
              <a:srgbClr val="EA4613"/>
            </a:solidFill>
          </a:ln>
        </p:spPr>
        <p:txBody>
          <a:bodyPr>
            <a:noAutofit/>
          </a:bodyPr>
          <a:lstStyle>
            <a:lvl1pPr algn="ctr">
              <a:defRPr sz="5400">
                <a:solidFill>
                  <a:srgbClr val="1F1F1F"/>
                </a:solidFill>
                <a:latin typeface="Verdana Pro Black" panose="020B0A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825625"/>
            <a:ext cx="5940554" cy="3997904"/>
          </a:xfrm>
          <a:ln>
            <a:solidFill>
              <a:srgbClr val="1F1F1F"/>
            </a:solidFill>
          </a:ln>
        </p:spPr>
        <p:txBody>
          <a:bodyPr anchor="t"/>
          <a:lstStyle>
            <a:lvl1pPr>
              <a:lnSpc>
                <a:spcPct val="100000"/>
              </a:lnSpc>
              <a:spcBef>
                <a:spcPts val="1200"/>
              </a:spcBef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2pPr>
            <a:lvl3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3pPr>
            <a:lvl4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4pPr>
            <a:lvl5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940554" cy="3997904"/>
          </a:xfrm>
          <a:ln>
            <a:solidFill>
              <a:srgbClr val="1F1F1F"/>
            </a:solidFill>
          </a:ln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2pPr>
            <a:lvl3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3pPr>
            <a:lvl4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4pPr>
            <a:lvl5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720C3D1-521D-BE6F-BBBF-DF488C93F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63" y="5805241"/>
            <a:ext cx="2104673" cy="9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398BD8-76FC-F1EE-5577-5C98AF8A58D9}"/>
              </a:ext>
            </a:extLst>
          </p:cNvPr>
          <p:cNvSpPr/>
          <p:nvPr userDrawn="1"/>
        </p:nvSpPr>
        <p:spPr>
          <a:xfrm>
            <a:off x="6096000" y="-15876"/>
            <a:ext cx="6096000" cy="1706563"/>
          </a:xfrm>
          <a:prstGeom prst="rect">
            <a:avLst/>
          </a:prstGeom>
          <a:solidFill>
            <a:srgbClr val="1F1F1F"/>
          </a:solidFill>
          <a:ln>
            <a:solidFill>
              <a:srgbClr val="1F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dirty="0">
              <a:solidFill>
                <a:srgbClr val="FFFFFF"/>
              </a:solidFill>
              <a:latin typeface="Verdana Pro Black" panose="020B0A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F1F1F"/>
                </a:solidFill>
                <a:latin typeface="Verdana Pro Black" panose="020B0A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F1F1F"/>
                </a:solidFill>
                <a:latin typeface="Verdana Pro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2pPr>
            <a:lvl3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3pPr>
            <a:lvl4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4pPr>
            <a:lvl5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F1F1F"/>
                </a:solidFill>
                <a:latin typeface="Verdana Pro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1pPr>
            <a:lvl2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2pPr>
            <a:lvl3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3pPr>
            <a:lvl4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4pPr>
            <a:lvl5pPr>
              <a:defRPr>
                <a:solidFill>
                  <a:srgbClr val="1F1F1F"/>
                </a:solidFill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15937C4-57AA-B77A-473A-225C33D76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63" y="5805241"/>
            <a:ext cx="2104673" cy="9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0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3C02653-10E6-0333-9534-E96E82B83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63" y="5805241"/>
            <a:ext cx="2104673" cy="9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6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ED6E8E-56ED-A54B-E1F1-EDA71CC05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63" y="5805241"/>
            <a:ext cx="2104673" cy="9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5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5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BC45-A795-432A-84C6-82AAFE9925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F4C5E-8D8A-4DF4-8E9C-2614CE98B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71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54F62-341C-38C1-98B3-E18570E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7792E-A18A-7C88-18A4-4844C4277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87D1A-87A7-049C-B737-47F82B331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57D0-A969-46E8-928C-4AD742FC68C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FE36-668F-389C-54A0-9F40911E8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686E7-005F-510E-008F-09F22E190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ED8D-7BD4-410E-95C8-69C328D7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7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Nelson.Angela@aaamissouri.com" TargetMode="External"/><Relationship Id="rId4" Type="http://schemas.openxmlformats.org/officeDocument/2006/relationships/hyperlink" Target="mailto:Chabarria.Nick@aaamissouri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k3h9@missouri.ed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p1rT-nfPiAhUDRqwKHUfKBMAQjRx6BAgBEAU&amp;url=https://www.bonnercountydailybee.com/local_news/20190522/mock_dui_crash_drives_home_real_life_lessons&amp;psig=AOvVaw3uehZdnzW-bDeAkLpuwvuF&amp;ust=156095427456951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Robyn.Schroeder@modot.mo.gov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eh8zg@health.missouri.edu" TargetMode="External"/><Relationship Id="rId4" Type="http://schemas.openxmlformats.org/officeDocument/2006/relationships/hyperlink" Target="mailto:gawcft@health.missouri.ed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osterb@health.missouri.edu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handel.Perez@embracefamilies.or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Pate@madd.or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van.Litae@madd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obyn.Schroeder@modot.mo.gov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kk3h9@missouri.edu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will@theresearchfoundationkc.org" TargetMode="External"/><Relationship Id="rId4" Type="http://schemas.openxmlformats.org/officeDocument/2006/relationships/hyperlink" Target="mailto:nafzgq@health.missouri.ed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penny@cityofcape.or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errie.Warne@gmail.com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obyn.Schroeder@modot.mo.g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ick@dwiprevention.or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atrick@dwiprevention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obyn.Schroeder@modot.mo.go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tonthebrak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553B522-A6BE-DABF-98A7-BCBDAD13AA12}"/>
              </a:ext>
            </a:extLst>
          </p:cNvPr>
          <p:cNvGrpSpPr/>
          <p:nvPr/>
        </p:nvGrpSpPr>
        <p:grpSpPr>
          <a:xfrm>
            <a:off x="461728" y="1809787"/>
            <a:ext cx="5217788" cy="4102611"/>
            <a:chOff x="467096" y="2293263"/>
            <a:chExt cx="5217788" cy="4102611"/>
          </a:xfrm>
        </p:grpSpPr>
        <p:pic>
          <p:nvPicPr>
            <p:cNvPr id="5" name="Picture 4" descr="A blue sign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4E1506A-CFB6-9984-CABB-6A172D856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611" y="4564737"/>
              <a:ext cx="1220758" cy="1831137"/>
            </a:xfrm>
            <a:prstGeom prst="rect">
              <a:avLst/>
            </a:prstGeom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5802503A-4417-EA37-6A12-A3E2C19EF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96" y="2293263"/>
              <a:ext cx="5217788" cy="227147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43D7DD-BE2B-F954-28E3-BDEC102D6460}"/>
              </a:ext>
            </a:extLst>
          </p:cNvPr>
          <p:cNvGrpSpPr/>
          <p:nvPr/>
        </p:nvGrpSpPr>
        <p:grpSpPr>
          <a:xfrm>
            <a:off x="6171288" y="401216"/>
            <a:ext cx="5370680" cy="2772908"/>
            <a:chOff x="6171288" y="401216"/>
            <a:chExt cx="5370680" cy="27729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FB5891-BE9A-FD26-E85C-75D00FB81229}"/>
                </a:ext>
              </a:extLst>
            </p:cNvPr>
            <p:cNvSpPr txBox="1"/>
            <p:nvPr/>
          </p:nvSpPr>
          <p:spPr>
            <a:xfrm>
              <a:off x="6324180" y="401216"/>
              <a:ext cx="52177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MoDOT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Highway Safety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Child Passenger &amp; Bike/Ped. Resources</a:t>
              </a:r>
            </a:p>
          </p:txBody>
        </p:sp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07E080C5-8E07-93E0-988E-6D6AE8BD3DB6}"/>
                </a:ext>
              </a:extLst>
            </p:cNvPr>
            <p:cNvSpPr/>
            <p:nvPr/>
          </p:nvSpPr>
          <p:spPr>
            <a:xfrm>
              <a:off x="6171288" y="1649311"/>
              <a:ext cx="4791002" cy="1524813"/>
            </a:xfrm>
            <a:prstGeom prst="corner">
              <a:avLst>
                <a:gd name="adj1" fmla="val 11808"/>
                <a:gd name="adj2" fmla="val 10031"/>
              </a:avLst>
            </a:prstGeom>
            <a:solidFill>
              <a:srgbClr val="8EB853"/>
            </a:solidFill>
            <a:ln>
              <a:solidFill>
                <a:srgbClr val="8EB85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8CDE03-17C1-CB48-1AB9-33E1485EC075}"/>
              </a:ext>
            </a:extLst>
          </p:cNvPr>
          <p:cNvGrpSpPr/>
          <p:nvPr/>
        </p:nvGrpSpPr>
        <p:grpSpPr>
          <a:xfrm>
            <a:off x="5679516" y="3573517"/>
            <a:ext cx="6507116" cy="3284483"/>
            <a:chOff x="5684884" y="3573517"/>
            <a:chExt cx="6507116" cy="3284483"/>
          </a:xfrm>
          <a:solidFill>
            <a:srgbClr val="1F1F1F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22D3BD-99E7-3B07-BBBB-E4CC3E1D2427}"/>
                </a:ext>
              </a:extLst>
            </p:cNvPr>
            <p:cNvSpPr/>
            <p:nvPr/>
          </p:nvSpPr>
          <p:spPr>
            <a:xfrm>
              <a:off x="5684884" y="3573517"/>
              <a:ext cx="6507116" cy="32844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4BDEC1-4D27-6DA4-1938-009C2EB00EE9}"/>
                </a:ext>
              </a:extLst>
            </p:cNvPr>
            <p:cNvCxnSpPr/>
            <p:nvPr/>
          </p:nvCxnSpPr>
          <p:spPr>
            <a:xfrm flipH="1">
              <a:off x="10058400" y="5013434"/>
              <a:ext cx="2133600" cy="0"/>
            </a:xfrm>
            <a:prstGeom prst="line">
              <a:avLst/>
            </a:prstGeom>
            <a:grpFill/>
            <a:ln w="28575">
              <a:solidFill>
                <a:srgbClr val="8EB8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2F5DB2DF-55AD-185A-366F-13CE6E755D84}"/>
              </a:ext>
            </a:extLst>
          </p:cNvPr>
          <p:cNvSpPr txBox="1">
            <a:spLocks/>
          </p:cNvSpPr>
          <p:nvPr/>
        </p:nvSpPr>
        <p:spPr>
          <a:xfrm>
            <a:off x="6324180" y="3995197"/>
            <a:ext cx="5951538" cy="11278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00" b="1" i="0" u="none" strike="noStrike" kern="1200" cap="none" spc="6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00" b="1" i="0" u="none" strike="noStrike" kern="1200" cap="none" spc="6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00" b="1" i="0" u="none" strike="noStrike" kern="1200" cap="none" spc="6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00" b="1" i="0" u="none" strike="noStrike" kern="1200" cap="none" spc="6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200" b="1" i="0" u="none" strike="noStrike" kern="1200" cap="none" spc="60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6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Lillian Hinkson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MoDOT, Highway Safety &amp; Traffic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Child Passenger and Non-Motorized Safety Coordinator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Lillian.Hinkson@modot.mo.gov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573-751-5420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71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>
            <a:extLst>
              <a:ext uri="{FF2B5EF4-FFF2-40B4-BE49-F238E27FC236}">
                <a16:creationId xmlns:a16="http://schemas.microsoft.com/office/drawing/2014/main" id="{F5052494-5E72-38FE-FE1A-EC5B12849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8430" r="1" b="9421"/>
          <a:stretch/>
        </p:blipFill>
        <p:spPr bwMode="auto">
          <a:xfrm>
            <a:off x="7741534" y="3287257"/>
            <a:ext cx="2943252" cy="243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C8EFE1-8FDD-B1FD-1073-63AD77A6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BUPD Showdown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7BDFB1-93DB-7D5D-7111-47E1989FA6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AAA competition between Missouri High Schools</a:t>
            </a:r>
          </a:p>
          <a:p>
            <a:r>
              <a:rPr lang="en-US" dirty="0"/>
              <a:t>School with the most pledges wins $$$</a:t>
            </a:r>
          </a:p>
          <a:p>
            <a:r>
              <a:rPr lang="en-US" dirty="0"/>
              <a:t>Community-wide effort led by students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4190F5-00AD-FDD0-F17A-569F458451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Online sign-up</a:t>
            </a:r>
          </a:p>
          <a:p>
            <a:r>
              <a:rPr lang="en-US" dirty="0"/>
              <a:t>Materials sent to schools</a:t>
            </a:r>
          </a:p>
        </p:txBody>
      </p:sp>
      <p:pic>
        <p:nvPicPr>
          <p:cNvPr id="7171" name="Picture 11">
            <a:extLst>
              <a:ext uri="{FF2B5EF4-FFF2-40B4-BE49-F238E27FC236}">
                <a16:creationId xmlns:a16="http://schemas.microsoft.com/office/drawing/2014/main" id="{7981AC64-FB5E-3C5C-B5C6-EC61C13F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70" y="4271527"/>
            <a:ext cx="2056614" cy="14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454B4-1758-790E-A094-EAF2DC11159C}"/>
              </a:ext>
            </a:extLst>
          </p:cNvPr>
          <p:cNvSpPr txBox="1"/>
          <p:nvPr/>
        </p:nvSpPr>
        <p:spPr>
          <a:xfrm>
            <a:off x="6172198" y="155784"/>
            <a:ext cx="594055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Nick Chabarria 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Chabarria.Nick@aaamissouri.com</a:t>
            </a:r>
            <a:endParaRPr lang="it-IT" dirty="0">
              <a:solidFill>
                <a:srgbClr val="EA4613"/>
              </a:solidFill>
              <a:latin typeface="Verdana Pro Black" panose="020B0A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Angela Nelson 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Nelson.Angela@aaamissouri.com</a:t>
            </a:r>
            <a:endParaRPr lang="it-IT" dirty="0">
              <a:solidFill>
                <a:srgbClr val="EA4613"/>
              </a:solidFill>
              <a:latin typeface="Verdana Pro Black" panose="020B0A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5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8CDF-29BD-121B-A913-CD5877CC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B2961-6C18-86FD-F3EE-E787914CFB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College-focused impaired driving program</a:t>
            </a:r>
          </a:p>
          <a:p>
            <a:r>
              <a:rPr lang="en-US" dirty="0"/>
              <a:t>CHEERS to the Designated Driver program</a:t>
            </a:r>
          </a:p>
          <a:p>
            <a:r>
              <a:rPr lang="en-US" sz="2800" dirty="0"/>
              <a:t>University of Missouri Partners In Prevention (PIP)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FC604-A72A-1540-C4D1-79751378B5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Program that is available through local businesses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04770-A995-8085-2217-177ADC42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06" y="244659"/>
            <a:ext cx="4841741" cy="1356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1FC349-937F-73EE-D1D1-A5DDA800B3B0}"/>
              </a:ext>
            </a:extLst>
          </p:cNvPr>
          <p:cNvSpPr txBox="1"/>
          <p:nvPr/>
        </p:nvSpPr>
        <p:spPr>
          <a:xfrm>
            <a:off x="6172198" y="261029"/>
            <a:ext cx="5940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Kate Kaslauskas 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kk3h9@missouri.edu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</a:rPr>
              <a:t> www.mopip.org/CHEERS/</a:t>
            </a:r>
          </a:p>
        </p:txBody>
      </p:sp>
    </p:spTree>
    <p:extLst>
      <p:ext uri="{BB962C8B-B14F-4D97-AF65-F5344CB8AC3E}">
        <p14:creationId xmlns:p14="http://schemas.microsoft.com/office/powerpoint/2010/main" val="117628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64C8D-46FC-29FD-033A-A1F47D30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Docudrama </a:t>
            </a:r>
            <a:r>
              <a:rPr lang="en-US" sz="4400" dirty="0"/>
              <a:t>(Mock Car Crash)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8C744A-D558-79A9-DED0-0FCDB51F10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Reenactment of car crash</a:t>
            </a:r>
          </a:p>
          <a:p>
            <a:r>
              <a:rPr lang="en-US" dirty="0"/>
              <a:t>Involves local law enforcement, fire dept., ambulance, coroner, towing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358380-D0A2-FC57-2882-C80D502C9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Coordinated and planned locally</a:t>
            </a:r>
          </a:p>
          <a:p>
            <a:r>
              <a:rPr lang="en-US" dirty="0"/>
              <a:t>Impaired driving, distracted driving, drowsy driving, speed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471E6-4730-1074-EDA7-1B18970AE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17592" r="3985" b="15215"/>
          <a:stretch/>
        </p:blipFill>
        <p:spPr>
          <a:xfrm>
            <a:off x="7313675" y="3824577"/>
            <a:ext cx="3657600" cy="1856318"/>
          </a:xfrm>
          <a:prstGeom prst="rect">
            <a:avLst/>
          </a:prstGeom>
        </p:spPr>
      </p:pic>
      <p:pic>
        <p:nvPicPr>
          <p:cNvPr id="5" name="Picture 2" descr="Image result for mock dwi crash">
            <a:hlinkClick r:id="rId3"/>
            <a:extLst>
              <a:ext uri="{FF2B5EF4-FFF2-40B4-BE49-F238E27FC236}">
                <a16:creationId xmlns:a16="http://schemas.microsoft.com/office/drawing/2014/main" id="{5CD03DE4-424A-D8FC-63EC-3383DF96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91" y="3824577"/>
            <a:ext cx="2675772" cy="18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3E2C5A-F7FF-919F-6651-80BB76B9E9EF}"/>
              </a:ext>
            </a:extLst>
          </p:cNvPr>
          <p:cNvSpPr txBox="1"/>
          <p:nvPr/>
        </p:nvSpPr>
        <p:spPr>
          <a:xfrm>
            <a:off x="6172198" y="155784"/>
            <a:ext cx="59405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Mag Roberts</a:t>
            </a:r>
            <a:br>
              <a:rPr lang="it-IT" sz="2000" u="sng" dirty="0">
                <a:solidFill>
                  <a:srgbClr val="FFFFFF"/>
                </a:solidFill>
                <a:latin typeface="Verdana Pro Black" panose="020B0A04030504040204" pitchFamily="34" charset="0"/>
              </a:rPr>
            </a:br>
            <a:r>
              <a:rPr lang="it-IT" sz="2000" u="sng" dirty="0">
                <a:solidFill>
                  <a:srgbClr val="FF0000"/>
                </a:solidFill>
                <a:latin typeface="Verdana Pro Black" panose="020B0A04030504040204" pitchFamily="34" charset="0"/>
              </a:rPr>
              <a:t>Kirganroberts@hotmail.com</a:t>
            </a:r>
            <a:endParaRPr lang="it-IT" u="sng" dirty="0">
              <a:solidFill>
                <a:srgbClr val="EA4613"/>
              </a:solidFill>
              <a:latin typeface="Verdana Pro Black" panose="020B0A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Local Emergency &amp; Enforcement Agencies</a:t>
            </a:r>
          </a:p>
        </p:txBody>
      </p:sp>
    </p:spTree>
    <p:extLst>
      <p:ext uri="{BB962C8B-B14F-4D97-AF65-F5344CB8AC3E}">
        <p14:creationId xmlns:p14="http://schemas.microsoft.com/office/powerpoint/2010/main" val="170861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3958-4A6F-9E38-F5F5-ACD889A1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Drive to Save Lives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242D-E023-D8C9-B098-235F9C6C8B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Speed, reckless driving, passenger safety</a:t>
            </a:r>
          </a:p>
          <a:p>
            <a:r>
              <a:rPr lang="en-US" dirty="0"/>
              <a:t>Cara Filler</a:t>
            </a:r>
          </a:p>
          <a:p>
            <a:r>
              <a:rPr lang="en-US" dirty="0"/>
              <a:t>~50 Missouri Presentations a year</a:t>
            </a:r>
          </a:p>
          <a:p>
            <a:pPr lvl="1"/>
            <a:r>
              <a:rPr lang="en-US" dirty="0"/>
              <a:t>LIMITED AVAILABILITY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000C9-AFC2-71C5-946C-367AB09CCA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Presentation that will come to school or event location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228BAC-B020-FD5B-BA68-93B5B6F5C988}"/>
              </a:ext>
            </a:extLst>
          </p:cNvPr>
          <p:cNvSpPr txBox="1"/>
          <p:nvPr/>
        </p:nvSpPr>
        <p:spPr>
          <a:xfrm>
            <a:off x="6172198" y="414917"/>
            <a:ext cx="5940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Robyn Schroeder 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Robyn.Schroeder@modot.mo.gov</a:t>
            </a:r>
            <a:endParaRPr lang="it-IT" sz="2000" dirty="0">
              <a:solidFill>
                <a:srgbClr val="EA4613"/>
              </a:solidFill>
              <a:latin typeface="Verdana Pro Black" panose="020B0A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E0142-0578-3C2A-BC96-F36C2974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288" y="4392707"/>
            <a:ext cx="3572374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5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08AF-CD38-7A04-07A5-92DE381F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FCCLA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7D1A-B072-9CCF-0158-481DF2FEB4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Families Acting for Community Traffic Safety Program</a:t>
            </a:r>
          </a:p>
          <a:p>
            <a:r>
              <a:rPr lang="en-US" dirty="0"/>
              <a:t>Student-led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0C84-6644-F23C-BE6A-6F27757EC6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Digital materials that are provided to school FCCLA chapters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AA0B19-A351-9F5C-BFBC-B3174EBD938E}"/>
              </a:ext>
            </a:extLst>
          </p:cNvPr>
          <p:cNvSpPr txBox="1"/>
          <p:nvPr/>
        </p:nvSpPr>
        <p:spPr>
          <a:xfrm>
            <a:off x="6172198" y="414917"/>
            <a:ext cx="5940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Abigail Lee </a:t>
            </a:r>
          </a:p>
          <a:p>
            <a:pPr lvl="1"/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   </a:t>
            </a:r>
            <a:r>
              <a:rPr lang="it-IT" sz="2000" u="sng" dirty="0">
                <a:solidFill>
                  <a:srgbClr val="EA4613"/>
                </a:solidFill>
                <a:latin typeface="Verdana Pro Black" panose="020B0A04030504040204" pitchFamily="34" charset="0"/>
              </a:rPr>
              <a:t>alee@fcclainc.org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61850-AB93-1FC1-8CB8-274C6C412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420" y="3824577"/>
            <a:ext cx="2934109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5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08ED84-46B6-6DA5-C6F2-9AF88FCD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38208E-852F-060C-C4F5-60A24770B3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Class targeted to parents and teens</a:t>
            </a:r>
          </a:p>
          <a:p>
            <a:pPr lvl="1"/>
            <a:r>
              <a:rPr lang="en-US" dirty="0"/>
              <a:t>Increasing understanding of Missouri’s Graduated Driver License Law</a:t>
            </a:r>
          </a:p>
          <a:p>
            <a:r>
              <a:rPr lang="en-US" dirty="0"/>
              <a:t>Provides parents with tools to coach and support their new driver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35C924-60A8-8465-4344-287F4D8CCC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Presenters that come to school or other event location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39D0E04-5342-A803-448A-724E201A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1746" y="245516"/>
            <a:ext cx="3075316" cy="1354466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FB88D6F-162F-95A6-08CE-A3CF1B02C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54" y="4124683"/>
            <a:ext cx="5772242" cy="985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FB0A6A-0147-01DB-9DD4-07548CC98E55}"/>
              </a:ext>
            </a:extLst>
          </p:cNvPr>
          <p:cNvSpPr txBox="1"/>
          <p:nvPr/>
        </p:nvSpPr>
        <p:spPr>
          <a:xfrm>
            <a:off x="6172198" y="109483"/>
            <a:ext cx="5940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Allyn Workman</a:t>
            </a:r>
            <a:br>
              <a:rPr lang="en-US" dirty="0">
                <a:solidFill>
                  <a:srgbClr val="FFFFFF"/>
                </a:solidFill>
                <a:latin typeface="Verdana Pro Black" panose="020B0A04030504040204" pitchFamily="34" charset="0"/>
              </a:rPr>
            </a:br>
            <a:r>
              <a:rPr lang="en-US" dirty="0">
                <a:solidFill>
                  <a:srgbClr val="EA4613"/>
                </a:solidFill>
                <a:latin typeface="Verdana Pro Black" panose="020B0A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gawcft@health.missouri.edu</a:t>
            </a:r>
            <a:endParaRPr lang="en-US" dirty="0">
              <a:solidFill>
                <a:srgbClr val="EA4613"/>
              </a:solidFill>
              <a:latin typeface="Verdana Pro Black" panose="020B0A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>
                <a:solidFill>
                  <a:srgbClr val="FFFFFF"/>
                </a:solidFill>
                <a:latin typeface="Verdana Pro Black" panose="020B0A04030504040204" pitchFamily="34" charset="0"/>
              </a:rPr>
              <a:t>Carol Hoormann </a:t>
            </a:r>
            <a:r>
              <a:rPr lang="en-US" dirty="0">
                <a:solidFill>
                  <a:srgbClr val="EA4613"/>
                </a:solidFill>
                <a:latin typeface="Verdana Pro Black" panose="020B0A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ceh8zg@health.missouri.edu</a:t>
            </a:r>
            <a:endParaRPr lang="en-US" dirty="0">
              <a:solidFill>
                <a:srgbClr val="EA4613"/>
              </a:solidFill>
              <a:latin typeface="Verdana Pro Black" panose="020B0A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9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4D5AF7-D4EF-A373-CF3E-1F5A1253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Is It Worth It?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39F4B-BEDC-5C4E-054F-83E0856A5F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Distracted driving, impaired driving, seatbelts</a:t>
            </a:r>
          </a:p>
          <a:p>
            <a:r>
              <a:rPr lang="en-US" dirty="0"/>
              <a:t>60-90 minute interactive classroom presentation</a:t>
            </a:r>
          </a:p>
          <a:p>
            <a:r>
              <a:rPr lang="en-US" dirty="0"/>
              <a:t>University of Missouri Health Care Injury Prevention and Trauma Outreach Program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BB1FA-D92A-17FE-38C9-19BFB5DD71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Presenters and activities that come to school or other event location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CA450-DA55-08E5-3ED1-7D36C12FE4BD}"/>
              </a:ext>
            </a:extLst>
          </p:cNvPr>
          <p:cNvSpPr txBox="1"/>
          <p:nvPr/>
        </p:nvSpPr>
        <p:spPr>
          <a:xfrm>
            <a:off x="6172198" y="353362"/>
            <a:ext cx="5940554" cy="1138773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FFFFFF"/>
                </a:solidFill>
                <a:latin typeface="Verdana Pro Black" panose="020B0A04030504040204" pitchFamily="34" charset="0"/>
              </a:rPr>
              <a:t>Beth Koster 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kosterb@health.missouri.edu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</a:rPr>
              <a:t> </a:t>
            </a:r>
            <a:endParaRPr lang="it-IT" sz="2400" dirty="0">
              <a:solidFill>
                <a:srgbClr val="EA4613"/>
              </a:solidFill>
              <a:latin typeface="Verdana Pro Black" panose="020B0A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5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A9DC49-B42F-D2B9-5AD5-AA0D99DF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520766-494C-2FEB-5631-F349634F3F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Driver’s Education</a:t>
            </a:r>
          </a:p>
          <a:p>
            <a:r>
              <a:rPr lang="en-US" dirty="0"/>
              <a:t>Creates opportunities and removes barriers to driving</a:t>
            </a:r>
          </a:p>
          <a:p>
            <a:r>
              <a:rPr lang="en-US" dirty="0"/>
              <a:t>Covers cost of driving lessons for youth in out-of-home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8C0B3-7A82-7FD6-0A07-8760B44B4B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Applications made online </a:t>
            </a:r>
          </a:p>
          <a:p>
            <a:r>
              <a:rPr lang="en-US" dirty="0"/>
              <a:t>Lessons coordinated by FLITE</a:t>
            </a:r>
          </a:p>
        </p:txBody>
      </p:sp>
      <p:pic>
        <p:nvPicPr>
          <p:cNvPr id="2050" name="Picture 3">
            <a:extLst>
              <a:ext uri="{FF2B5EF4-FFF2-40B4-BE49-F238E27FC236}">
                <a16:creationId xmlns:a16="http://schemas.microsoft.com/office/drawing/2014/main" id="{E8BEBFAD-C38C-BFC1-FD3C-7D1713D4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90" y="195036"/>
            <a:ext cx="2598973" cy="145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A8467E-2EC0-6650-3CF9-09263EDE2390}"/>
              </a:ext>
            </a:extLst>
          </p:cNvPr>
          <p:cNvSpPr txBox="1"/>
          <p:nvPr/>
        </p:nvSpPr>
        <p:spPr>
          <a:xfrm>
            <a:off x="6172198" y="337708"/>
            <a:ext cx="594055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Chandel Perez 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Chandel.Perez@embracefamilies.org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4141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BEEE0C-B4FA-37A3-9DDB-21B403D5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384211-0265-E6F0-21BD-67C3739DE9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Power of You(</a:t>
            </a:r>
            <a:r>
              <a:rPr lang="en-US" dirty="0" err="1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Interactive presentations on the short- and long-term effects of drinking underage, long-lasting social consequences</a:t>
            </a:r>
          </a:p>
          <a:p>
            <a:pPr lvl="1"/>
            <a:endParaRPr lang="en-US" dirty="0"/>
          </a:p>
          <a:p>
            <a:r>
              <a:rPr lang="en-US" dirty="0"/>
              <a:t>Power of Parents</a:t>
            </a:r>
          </a:p>
          <a:p>
            <a:pPr lvl="1"/>
            <a:r>
              <a:rPr lang="en-US" dirty="0"/>
              <a:t>Workshop discussing youth brain development, starting and maintaining conversations about alcohol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5520C-AFCD-036F-3EDA-8E89158641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Presenters and activities that will come to school or event location</a:t>
            </a:r>
          </a:p>
        </p:txBody>
      </p:sp>
      <p:pic>
        <p:nvPicPr>
          <p:cNvPr id="5122" name="Picture 6">
            <a:extLst>
              <a:ext uri="{FF2B5EF4-FFF2-40B4-BE49-F238E27FC236}">
                <a16:creationId xmlns:a16="http://schemas.microsoft.com/office/drawing/2014/main" id="{356B29C7-4FC2-80BD-01F2-94FAE5AE2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8" y="185964"/>
            <a:ext cx="4443498" cy="147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C5ED8-685D-97E7-015C-4DB43160FBA8}"/>
              </a:ext>
            </a:extLst>
          </p:cNvPr>
          <p:cNvSpPr txBox="1"/>
          <p:nvPr/>
        </p:nvSpPr>
        <p:spPr>
          <a:xfrm>
            <a:off x="6172198" y="86961"/>
            <a:ext cx="59405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Christopher Pate – StL 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Christopher.Pate@madd.org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Evan Lite – KC  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Evan.Litae@madd.org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66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ED0D4A-6E71-697B-096D-F97CB0CE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Roadwise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CA69A7-F2C9-F9F2-4918-5160E4CCB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Graduated Driver’s License law</a:t>
            </a:r>
          </a:p>
          <a:p>
            <a:pPr lvl="1"/>
            <a:r>
              <a:rPr lang="en-US" dirty="0"/>
              <a:t>Driving Skills</a:t>
            </a:r>
          </a:p>
          <a:p>
            <a:pPr lvl="1"/>
            <a:r>
              <a:rPr lang="en-US" dirty="0"/>
              <a:t>Road signs</a:t>
            </a:r>
          </a:p>
          <a:p>
            <a:pPr lvl="1"/>
            <a:r>
              <a:rPr lang="en-US" dirty="0"/>
              <a:t>Driving log</a:t>
            </a:r>
          </a:p>
          <a:p>
            <a:pPr lvl="1"/>
            <a:r>
              <a:rPr lang="en-US" dirty="0"/>
              <a:t>Quizzes</a:t>
            </a:r>
          </a:p>
          <a:p>
            <a:pPr lvl="1"/>
            <a:r>
              <a:rPr lang="en-US" dirty="0"/>
              <a:t>Contract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AC9AE-A7D2-3322-18DA-3C946B5D74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Booklet that is ordered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E3EC0-6EB3-5BDC-621A-24A13163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128" y="2471894"/>
            <a:ext cx="2114693" cy="3267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354A3-88C1-9AF2-4A48-3F9B520FCA10}"/>
              </a:ext>
            </a:extLst>
          </p:cNvPr>
          <p:cNvSpPr txBox="1"/>
          <p:nvPr/>
        </p:nvSpPr>
        <p:spPr>
          <a:xfrm>
            <a:off x="6172198" y="414917"/>
            <a:ext cx="5940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Robyn Schroeder 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Robyn.Schroeder@modot.mo.gov</a:t>
            </a:r>
            <a:endParaRPr lang="it-IT" sz="2000" dirty="0">
              <a:solidFill>
                <a:srgbClr val="EA4613"/>
              </a:solidFill>
              <a:latin typeface="Verdana Pro Black" panose="020B0A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8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A9D8EC-C38C-88BC-A310-FA569F28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404244"/>
            </a:solidFill>
          </a:ln>
        </p:spPr>
        <p:txBody>
          <a:bodyPr/>
          <a:lstStyle/>
          <a:p>
            <a:endParaRPr lang="en-US" dirty="0">
              <a:solidFill>
                <a:srgbClr val="40424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CPST certification provided by Safe Kids Worldwide.</a:t>
            </a:r>
          </a:p>
          <a:p>
            <a:r>
              <a:rPr lang="en-US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Typically a 4-day, in-person class, but hybrid options are becoming 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08BA2E-C3BB-DB01-1B5D-95F16A0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CE386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E3862"/>
                </a:solidFill>
                <a:latin typeface="Source Sans Pro SemiBold" panose="020F0502020204030204" pitchFamily="34" charset="0"/>
                <a:ea typeface="Source Sans Pro" panose="020B0503030403020204" pitchFamily="34" charset="0"/>
              </a:rPr>
              <a:t>Car Seat Safety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FD55E-F554-EED0-904D-2C67C5EB8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404244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30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improve car seat safety in Missouri, we need:</a:t>
            </a:r>
          </a:p>
          <a:p>
            <a:pPr lvl="1"/>
            <a:r>
              <a:rPr lang="en-US" sz="30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More Instructors</a:t>
            </a:r>
          </a:p>
          <a:p>
            <a:pPr lvl="1"/>
            <a:r>
              <a:rPr lang="en-US" sz="30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CPSTs in rural areas</a:t>
            </a:r>
          </a:p>
          <a:p>
            <a:pPr lvl="1"/>
            <a:r>
              <a:rPr lang="en-US" sz="30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CPSTs where children 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77A98-0D01-987F-DB4B-21761F5DFBEA}"/>
              </a:ext>
            </a:extLst>
          </p:cNvPr>
          <p:cNvSpPr txBox="1"/>
          <p:nvPr/>
        </p:nvSpPr>
        <p:spPr>
          <a:xfrm>
            <a:off x="6632920" y="645750"/>
            <a:ext cx="5019110" cy="553998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panose="020F0502020204030204" pitchFamily="34" charset="0"/>
                <a:ea typeface="+mn-ea"/>
                <a:cs typeface="+mn-cs"/>
              </a:rPr>
              <a:t>Resources for Younger Children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F59F5-F8C7-F2D5-927D-522A43AF6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2418" y1="47917" x2="22418" y2="47917"/>
                        <a14:foregroundMark x1="16121" y1="40278" x2="16121" y2="40278"/>
                        <a14:foregroundMark x1="18136" y1="54861" x2="18136" y2="54861"/>
                        <a14:foregroundMark x1="19144" y1="52083" x2="19144" y2="52083"/>
                        <a14:foregroundMark x1="18892" y1="52778" x2="18892" y2="52778"/>
                        <a14:foregroundMark x1="15869" y1="34028" x2="15869" y2="34028"/>
                        <a14:foregroundMark x1="15869" y1="34028" x2="15869" y2="34028"/>
                        <a14:foregroundMark x1="15869" y1="22222" x2="15869" y2="22222"/>
                        <a14:foregroundMark x1="15869" y1="21528" x2="15869" y2="21528"/>
                        <a14:foregroundMark x1="16373" y1="22222" x2="16373" y2="22222"/>
                        <a14:foregroundMark x1="15365" y1="43750" x2="15365" y2="43750"/>
                        <a14:foregroundMark x1="14861" y1="43750" x2="14861" y2="43750"/>
                        <a14:foregroundMark x1="14861" y1="37500" x2="14861" y2="37500"/>
                        <a14:foregroundMark x1="14861" y1="34722" x2="14861" y2="34722"/>
                        <a14:foregroundMark x1="41814" y1="24306" x2="41814" y2="24306"/>
                        <a14:foregroundMark x1="41814" y1="24306" x2="41814" y2="24306"/>
                        <a14:foregroundMark x1="41814" y1="24306" x2="41814" y2="24306"/>
                        <a14:foregroundMark x1="42065" y1="43056" x2="42065" y2="43056"/>
                        <a14:foregroundMark x1="43829" y1="29861" x2="43829" y2="29861"/>
                        <a14:foregroundMark x1="39043" y1="25694" x2="39043" y2="25694"/>
                        <a14:foregroundMark x1="40554" y1="62500" x2="40554" y2="62500"/>
                        <a14:foregroundMark x1="40554" y1="62500" x2="40554" y2="62500"/>
                        <a14:foregroundMark x1="37783" y1="45833" x2="37783" y2="45833"/>
                        <a14:foregroundMark x1="36776" y1="45139" x2="36776" y2="45139"/>
                        <a14:foregroundMark x1="61461" y1="57639" x2="61461" y2="57639"/>
                        <a14:foregroundMark x1="58690" y1="50694" x2="58690" y2="50694"/>
                        <a14:foregroundMark x1="58690" y1="45833" x2="58690" y2="45833"/>
                        <a14:foregroundMark x1="65239" y1="47917" x2="65239" y2="47917"/>
                        <a14:foregroundMark x1="63728" y1="40278" x2="63728" y2="40278"/>
                        <a14:foregroundMark x1="60705" y1="31250" x2="60705" y2="31250"/>
                        <a14:foregroundMark x1="59194" y1="24306" x2="59194" y2="24306"/>
                        <a14:foregroundMark x1="58690" y1="21528" x2="58690" y2="21528"/>
                        <a14:foregroundMark x1="58690" y1="21528" x2="58690" y2="21528"/>
                        <a14:foregroundMark x1="57935" y1="20833" x2="57935" y2="20833"/>
                        <a14:foregroundMark x1="57683" y1="19444" x2="57683" y2="19444"/>
                        <a14:foregroundMark x1="64232" y1="39583" x2="64232" y2="39583"/>
                        <a14:foregroundMark x1="62720" y1="36806" x2="62720" y2="36806"/>
                        <a14:foregroundMark x1="62720" y1="36806" x2="62720" y2="36806"/>
                        <a14:foregroundMark x1="61209" y1="31250" x2="61209" y2="31250"/>
                        <a14:foregroundMark x1="59950" y1="27778" x2="59950" y2="27778"/>
                        <a14:foregroundMark x1="59950" y1="27778" x2="59950" y2="27778"/>
                        <a14:foregroundMark x1="59950" y1="27778" x2="59950" y2="27778"/>
                        <a14:foregroundMark x1="57683" y1="20833" x2="57683" y2="20833"/>
                        <a14:foregroundMark x1="56927" y1="20139" x2="56927" y2="20139"/>
                        <a14:foregroundMark x1="89924" y1="60417" x2="89924" y2="60417"/>
                        <a14:foregroundMark x1="88161" y1="56250" x2="88161" y2="56250"/>
                        <a14:foregroundMark x1="87406" y1="52778" x2="87406" y2="52778"/>
                        <a14:foregroundMark x1="87154" y1="52083" x2="87154" y2="52083"/>
                        <a14:foregroundMark x1="85894" y1="47917" x2="85894" y2="47917"/>
                        <a14:foregroundMark x1="84887" y1="41667" x2="84887" y2="41667"/>
                        <a14:foregroundMark x1="78086" y1="22222" x2="85894" y2="47917"/>
                        <a14:foregroundMark x1="86398" y1="50694" x2="77834" y2="58333"/>
                        <a14:foregroundMark x1="78086" y1="55556" x2="77078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1" y="4556598"/>
            <a:ext cx="4506591" cy="1634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D739D4-BA3C-3C62-A44A-51793319D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683" y="4556598"/>
            <a:ext cx="1227584" cy="106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4B1B-83D5-FDE6-233F-178DA386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4E84-A928-220B-12F3-30FFCEE0C4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Junior High &amp; High School</a:t>
            </a:r>
          </a:p>
          <a:p>
            <a:r>
              <a:rPr lang="en-US" dirty="0"/>
              <a:t>Distracted driving, impaired driving</a:t>
            </a:r>
          </a:p>
          <a:p>
            <a:r>
              <a:rPr lang="en-US" dirty="0"/>
              <a:t>PROM – Please Return On Monday</a:t>
            </a:r>
          </a:p>
          <a:p>
            <a:r>
              <a:rPr lang="en-US" dirty="0"/>
              <a:t>Digital &amp; print materials, educational campaigns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5BBFE-5AB8-385D-18F9-1802C88A96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Programs that are made available to school SADD chapters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3AEFB-6A6F-1B4D-4D01-3C2AA9028732}"/>
              </a:ext>
            </a:extLst>
          </p:cNvPr>
          <p:cNvSpPr txBox="1"/>
          <p:nvPr/>
        </p:nvSpPr>
        <p:spPr>
          <a:xfrm>
            <a:off x="6172198" y="107141"/>
            <a:ext cx="59405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Alicia Ozenberger </a:t>
            </a:r>
            <a:r>
              <a:rPr lang="it-IT" sz="2000" u="sng" dirty="0">
                <a:solidFill>
                  <a:srgbClr val="EA4613"/>
                </a:solidFill>
                <a:latin typeface="Verdana Pro Black" panose="020B0A04030504040204" pitchFamily="34" charset="0"/>
              </a:rPr>
              <a:t>aozenberger@actmissouri.org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Chris Dzurick </a:t>
            </a:r>
            <a:r>
              <a:rPr lang="it-IT" sz="2000" u="sng" dirty="0">
                <a:solidFill>
                  <a:srgbClr val="EA4613"/>
                </a:solidFill>
                <a:latin typeface="Verdana Pro Black" panose="020B0A04030504040204" pitchFamily="34" charset="0"/>
              </a:rPr>
              <a:t>cdzurick@actmissouri.org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6B181-54B9-FC18-BCD5-C40AAF9C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27" y="3197506"/>
            <a:ext cx="3176696" cy="23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49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90406B-7BC3-32F4-0C8E-38993F85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183CE6-DF12-0A73-CC92-F6ABD57E4D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High school, middle school, and parent programs</a:t>
            </a:r>
          </a:p>
          <a:p>
            <a:r>
              <a:rPr lang="en-US" dirty="0"/>
              <a:t>Video-based presentations educating on consequences of impaired driving</a:t>
            </a:r>
          </a:p>
          <a:p>
            <a:pPr lvl="1"/>
            <a:r>
              <a:rPr lang="en-US" dirty="0"/>
              <a:t>Criminal</a:t>
            </a:r>
          </a:p>
          <a:p>
            <a:pPr lvl="1"/>
            <a:r>
              <a:rPr lang="en-US" dirty="0"/>
              <a:t>Civil</a:t>
            </a:r>
          </a:p>
          <a:p>
            <a:pPr lvl="1"/>
            <a:r>
              <a:rPr lang="en-US" dirty="0"/>
              <a:t>Personal</a:t>
            </a:r>
          </a:p>
          <a:p>
            <a:pPr lvl="1"/>
            <a:r>
              <a:rPr lang="en-US" dirty="0"/>
              <a:t>Emotional</a:t>
            </a:r>
          </a:p>
          <a:p>
            <a:r>
              <a:rPr lang="en-US" dirty="0"/>
              <a:t>Educates on how to set limits and prevent underage drinking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A781F-3020-448D-F04D-54E18581B3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Program materials sent to schools or groups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C59134-C126-0EA7-47D1-467FE6D8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27" y="186149"/>
            <a:ext cx="30861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802C7-D433-F59F-F739-72F59C36BC2C}"/>
              </a:ext>
            </a:extLst>
          </p:cNvPr>
          <p:cNvSpPr txBox="1"/>
          <p:nvPr/>
        </p:nvSpPr>
        <p:spPr>
          <a:xfrm>
            <a:off x="6172198" y="137490"/>
            <a:ext cx="59405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Megan Hopper 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</a:rPr>
              <a:t>megan@safeandsober.org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Christina Casey 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</a:rPr>
              <a:t>christina@safeandsober.org</a:t>
            </a:r>
          </a:p>
        </p:txBody>
      </p:sp>
    </p:spTree>
    <p:extLst>
      <p:ext uri="{BB962C8B-B14F-4D97-AF65-F5344CB8AC3E}">
        <p14:creationId xmlns:p14="http://schemas.microsoft.com/office/powerpoint/2010/main" val="3346336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9E18-3972-7A3E-984A-0AD44711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9D76-8CE2-E032-671A-7BE3040BA5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College-focused impaired driving and alcohol server training program</a:t>
            </a:r>
          </a:p>
          <a:p>
            <a:r>
              <a:rPr lang="en-US" dirty="0"/>
              <a:t>SMART responsible beverage service trainings</a:t>
            </a:r>
          </a:p>
          <a:p>
            <a:r>
              <a:rPr lang="en-US" sz="2800" dirty="0"/>
              <a:t>University of Missouri Partners In Prevention (PIP)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D57F8-49E8-0FA6-844F-E46CE4954C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Online and in-person trainings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D1528-DD71-589E-A5F1-99371E03A484}"/>
              </a:ext>
            </a:extLst>
          </p:cNvPr>
          <p:cNvSpPr txBox="1"/>
          <p:nvPr/>
        </p:nvSpPr>
        <p:spPr>
          <a:xfrm>
            <a:off x="6172198" y="261029"/>
            <a:ext cx="5940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Kate Kaslauskas 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kk3h9@missouri.edu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</a:rPr>
              <a:t> www.mopip.org/SMART/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3BF26-11F6-D966-843F-73F71D9F9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37" y="160704"/>
            <a:ext cx="3868280" cy="15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08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E27469-7EDF-6843-B66A-6FDB6254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63F882-7666-2AC9-41FC-67A2F95495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Distracted driving, impaired driving, seatbelts, speed</a:t>
            </a:r>
          </a:p>
          <a:p>
            <a:r>
              <a:rPr lang="en-US" dirty="0"/>
              <a:t>Presentation from survivors of brain and spinal cord injuries</a:t>
            </a:r>
          </a:p>
          <a:p>
            <a:r>
              <a:rPr lang="en-US" dirty="0"/>
              <a:t>Multiple chapters cover whole state of Missouri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7C1DA8-5AE8-0A87-44F6-EF1D2975E0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Presenters that come to school or other event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C74B4-0487-9F71-DCB6-C307A92C3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0" b="22435"/>
          <a:stretch/>
        </p:blipFill>
        <p:spPr bwMode="auto">
          <a:xfrm>
            <a:off x="729746" y="262359"/>
            <a:ext cx="4633461" cy="13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36F95C6-9BBC-A00D-EB09-C31268CB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0" y="2952018"/>
            <a:ext cx="5031707" cy="267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8FC6E9-A524-F475-2D4D-34E0C5179B00}"/>
              </a:ext>
            </a:extLst>
          </p:cNvPr>
          <p:cNvSpPr txBox="1"/>
          <p:nvPr/>
        </p:nvSpPr>
        <p:spPr>
          <a:xfrm>
            <a:off x="6397033" y="178725"/>
            <a:ext cx="5486400" cy="1477328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FFFFFF"/>
                </a:solidFill>
                <a:latin typeface="Verdana Pro Black" panose="020B0A04030504040204" pitchFamily="34" charset="0"/>
              </a:rPr>
              <a:t>Nancy Foster (Columbia) 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nafzgq@health.missouri.edu</a:t>
            </a:r>
            <a:endParaRPr lang="it-IT" dirty="0">
              <a:solidFill>
                <a:srgbClr val="EA4613"/>
              </a:solidFill>
              <a:latin typeface="Verdana Pro Black" panose="020B0A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rgbClr val="FFFFFF"/>
                </a:solidFill>
                <a:latin typeface="Verdana Pro Black" panose="020B0A04030504040204" pitchFamily="34" charset="0"/>
              </a:rPr>
              <a:t>Will Nothnagel (Kansas City) 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will@theresearchfoundationkc.org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63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553E-FF78-4662-A451-68A0776D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6700" b="1" dirty="0">
                <a:solidFill>
                  <a:srgbClr val="29ABE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b="1" dirty="0">
                <a:solidFill>
                  <a:srgbClr val="EA461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pc="6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endParaRPr lang="en-US" i="1" spc="600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4379C7-8A6C-5763-6C51-C609524859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cs typeface="Arial" panose="020B0604020202020204" pitchFamily="34" charset="0"/>
              </a:rPr>
              <a:t>Peer-to-peer traffic safety leadership training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cs typeface="Arial" panose="020B0604020202020204" pitchFamily="34" charset="0"/>
              </a:rPr>
              <a:t>Empowering youth to become leaders that advocate for safer driving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cs typeface="Arial" panose="020B0604020202020204" pitchFamily="34" charset="0"/>
              </a:rPr>
              <a:t>Schools create an action plan to reduce fatalities within their community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FF793-AB11-0D9F-9AE7-587D4B67B1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2 Summer Conferences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14 schools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14 students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2 advisors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$15 per person*</a:t>
            </a:r>
          </a:p>
        </p:txBody>
      </p:sp>
      <p:pic>
        <p:nvPicPr>
          <p:cNvPr id="3" name="Google Shape;65;p1">
            <a:extLst>
              <a:ext uri="{FF2B5EF4-FFF2-40B4-BE49-F238E27FC236}">
                <a16:creationId xmlns:a16="http://schemas.microsoft.com/office/drawing/2014/main" id="{B4142224-15A7-8AEE-4749-AB54E260AC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421" y="472382"/>
            <a:ext cx="5466111" cy="900731"/>
          </a:xfrm>
          <a:prstGeom prst="rect">
            <a:avLst/>
          </a:prstGeom>
          <a:noFill/>
          <a:ln>
            <a:noFill/>
          </a:ln>
          <a:effectLst>
            <a:outerShdw dist="63500" dir="2700000" algn="tl" rotWithShape="0">
              <a:prstClr val="black"/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4A79FC-577C-171F-8C85-0A4494BCB1D9}"/>
              </a:ext>
            </a:extLst>
          </p:cNvPr>
          <p:cNvSpPr txBox="1">
            <a:spLocks/>
          </p:cNvSpPr>
          <p:nvPr/>
        </p:nvSpPr>
        <p:spPr>
          <a:xfrm>
            <a:off x="5975657" y="2050181"/>
            <a:ext cx="6257846" cy="3205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 Pro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E7EF4-1466-011D-BFC2-3C47CB47C0FF}"/>
              </a:ext>
            </a:extLst>
          </p:cNvPr>
          <p:cNvSpPr txBox="1"/>
          <p:nvPr/>
        </p:nvSpPr>
        <p:spPr>
          <a:xfrm>
            <a:off x="6399275" y="322584"/>
            <a:ext cx="5486400" cy="1200329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FFFFFF"/>
                </a:solidFill>
                <a:latin typeface="Verdana Pro Black" panose="020B0A04030504040204" pitchFamily="34" charset="0"/>
              </a:rPr>
              <a:t>Rachel Penny </a:t>
            </a:r>
            <a:r>
              <a:rPr lang="it-IT" sz="2400" dirty="0">
                <a:solidFill>
                  <a:srgbClr val="EA4613"/>
                </a:solidFill>
                <a:latin typeface="Verdana Pro Black" panose="020B0A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rpenny@cityofcape.org</a:t>
            </a:r>
            <a:r>
              <a:rPr lang="it-IT" sz="2400" dirty="0">
                <a:solidFill>
                  <a:srgbClr val="EA4613"/>
                </a:solidFill>
                <a:latin typeface="Verdana Pro Black" panose="020B0A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017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A9D8EC-C38C-88BC-A310-FA569F280B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Presenters that come to school or other event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96E31-6542-4623-FE6F-0C3005022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693" b="-1"/>
          <a:stretch/>
        </p:blipFill>
        <p:spPr bwMode="auto">
          <a:xfrm>
            <a:off x="7803644" y="2872603"/>
            <a:ext cx="2677662" cy="266957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08BA2E-C3BB-DB01-1B5D-95F16A00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/>
              <a:t>TyREDD</a:t>
            </a:r>
            <a:endParaRPr lang="en-US" sz="5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FD55E-F554-EED0-904D-2C67C5EB80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Drowsy Driving</a:t>
            </a:r>
          </a:p>
          <a:p>
            <a:r>
              <a:rPr lang="en-US" dirty="0"/>
              <a:t>Partnered with Clayton Sleep Institute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77A98-0D01-987F-DB4B-21761F5DFBEA}"/>
              </a:ext>
            </a:extLst>
          </p:cNvPr>
          <p:cNvSpPr txBox="1"/>
          <p:nvPr/>
        </p:nvSpPr>
        <p:spPr>
          <a:xfrm>
            <a:off x="6399275" y="322584"/>
            <a:ext cx="5486400" cy="1200329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FFFFFF"/>
                </a:solidFill>
                <a:latin typeface="Verdana Pro Black" panose="020B0A04030504040204" pitchFamily="34" charset="0"/>
              </a:rPr>
              <a:t>Kerrie Warne</a:t>
            </a:r>
            <a:br>
              <a:rPr lang="it-IT" sz="2400" dirty="0">
                <a:solidFill>
                  <a:srgbClr val="FFFFFF"/>
                </a:solidFill>
                <a:latin typeface="Verdana Pro Black" panose="020B0A04030504040204" pitchFamily="34" charset="0"/>
              </a:rPr>
            </a:br>
            <a:r>
              <a:rPr lang="it-IT" sz="2400" dirty="0">
                <a:solidFill>
                  <a:srgbClr val="EA4613"/>
                </a:solidFill>
                <a:latin typeface="Verdana Pro Black" panose="020B0A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Kerrie.Warne@gmail.com</a:t>
            </a:r>
            <a:r>
              <a:rPr lang="it-IT" sz="2400" dirty="0">
                <a:solidFill>
                  <a:srgbClr val="EA4613"/>
                </a:solidFill>
                <a:latin typeface="Verdana Pro Black" panose="020B0A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470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9BE1C9-8470-3CE0-12C9-25D281F6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D5A383-F6D6-CE68-5A6A-C69A69901F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Posters</a:t>
            </a:r>
          </a:p>
          <a:p>
            <a:r>
              <a:rPr lang="en-US" dirty="0"/>
              <a:t>Signs</a:t>
            </a:r>
          </a:p>
          <a:p>
            <a:r>
              <a:rPr lang="en-US" dirty="0"/>
              <a:t>Stencils</a:t>
            </a:r>
          </a:p>
          <a:p>
            <a:r>
              <a:rPr lang="en-US" dirty="0"/>
              <a:t>Brochures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DCC14-D3BD-11A0-4AD5-0E31F8B54F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forget MSHP</a:t>
            </a:r>
          </a:p>
          <a:p>
            <a:pPr lvl="1"/>
            <a:r>
              <a:rPr lang="en-US" dirty="0"/>
              <a:t>Contact your local troop’s Public Information Officer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F7E22D-BED2-FE7E-2A11-B48BEAA74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" b="21995"/>
          <a:stretch/>
        </p:blipFill>
        <p:spPr bwMode="auto">
          <a:xfrm>
            <a:off x="8114774" y="3163183"/>
            <a:ext cx="2055402" cy="25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0AB73-0F22-F155-0FAF-0FBC3A404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1988" y="2401353"/>
            <a:ext cx="3795267" cy="2846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A0B866-734C-1C5E-2C28-4949B06D64B4}"/>
              </a:ext>
            </a:extLst>
          </p:cNvPr>
          <p:cNvSpPr txBox="1"/>
          <p:nvPr/>
        </p:nvSpPr>
        <p:spPr>
          <a:xfrm>
            <a:off x="6172198" y="414917"/>
            <a:ext cx="5940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Robyn Schroeder 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Robyn.Schroeder@modot.mo.gov</a:t>
            </a:r>
            <a:r>
              <a:rPr lang="it-IT" sz="2000" dirty="0">
                <a:solidFill>
                  <a:srgbClr val="EA4613"/>
                </a:solidFill>
                <a:latin typeface="Verdana Pro Black" panose="020B0A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108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E67DD5A-03D2-79B1-C63B-DBAEEA1C685F}"/>
              </a:ext>
            </a:extLst>
          </p:cNvPr>
          <p:cNvSpPr txBox="1"/>
          <p:nvPr/>
        </p:nvSpPr>
        <p:spPr>
          <a:xfrm>
            <a:off x="-186265" y="-11726"/>
            <a:ext cx="6282265" cy="69498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3D8880-98DC-72C6-48D9-DD0556AA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9"/>
          <a:stretch/>
        </p:blipFill>
        <p:spPr>
          <a:xfrm>
            <a:off x="7023798" y="-550645"/>
            <a:ext cx="5001659" cy="224682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EFE251-FF6E-4B30-9BAE-EE0BACCB5575}"/>
              </a:ext>
            </a:extLst>
          </p:cNvPr>
          <p:cNvSpPr txBox="1">
            <a:spLocks/>
          </p:cNvSpPr>
          <p:nvPr/>
        </p:nvSpPr>
        <p:spPr>
          <a:xfrm>
            <a:off x="6189133" y="2153094"/>
            <a:ext cx="5695449" cy="2079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rgbClr val="EA46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D10428-67BA-F309-A6E6-3D91295789A5}"/>
              </a:ext>
            </a:extLst>
          </p:cNvPr>
          <p:cNvSpPr/>
          <p:nvPr/>
        </p:nvSpPr>
        <p:spPr>
          <a:xfrm>
            <a:off x="6096000" y="5220182"/>
            <a:ext cx="927798" cy="1637811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166215-05D7-4505-A9C7-1B9775BC8361}"/>
              </a:ext>
            </a:extLst>
          </p:cNvPr>
          <p:cNvSpPr txBox="1">
            <a:spLocks/>
          </p:cNvSpPr>
          <p:nvPr/>
        </p:nvSpPr>
        <p:spPr>
          <a:xfrm>
            <a:off x="6189133" y="3261806"/>
            <a:ext cx="5951538" cy="1127852"/>
          </a:xfrm>
          <a:prstGeom prst="rect">
            <a:avLst/>
          </a:prstGeom>
          <a:solidFill>
            <a:srgbClr val="1F1F1F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12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endParaRPr lang="en-US" sz="7200" dirty="0"/>
          </a:p>
          <a:p>
            <a:pPr marL="0" indent="0" algn="r">
              <a:buNone/>
            </a:pPr>
            <a:endParaRPr lang="en-US" sz="112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endParaRPr lang="en-US" sz="112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endParaRPr lang="en-US" sz="112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endParaRPr lang="en-US" sz="112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en-US" sz="8000" b="1" spc="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Lillian Hinkson</a:t>
            </a:r>
          </a:p>
          <a:p>
            <a:pPr marL="0" indent="0" algn="r">
              <a:buNone/>
            </a:pPr>
            <a:r>
              <a:rPr lang="en-US" sz="6000" spc="600" dirty="0">
                <a:latin typeface="Verdana" panose="020B0604030504040204" pitchFamily="34" charset="0"/>
                <a:ea typeface="Verdana" panose="020B0604030504040204" pitchFamily="34" charset="0"/>
              </a:rPr>
              <a:t>MoDOT, Highway Safety &amp; Traffic</a:t>
            </a:r>
          </a:p>
          <a:p>
            <a:pPr marL="0" indent="0" algn="r">
              <a:buNone/>
            </a:pPr>
            <a:r>
              <a:rPr lang="en-US" sz="6000" spc="600" dirty="0">
                <a:latin typeface="Verdana" panose="020B0604030504040204" pitchFamily="34" charset="0"/>
                <a:ea typeface="Verdana" panose="020B0604030504040204" pitchFamily="34" charset="0"/>
              </a:rPr>
              <a:t>Child Passenger and Non-Motorized Safety Coordinator</a:t>
            </a:r>
          </a:p>
          <a:p>
            <a:pPr marL="0" indent="0" algn="r">
              <a:buNone/>
            </a:pPr>
            <a:r>
              <a:rPr lang="en-US" sz="6000" b="1" spc="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Lillian.Hinkson@modot.mo.gov</a:t>
            </a:r>
          </a:p>
          <a:p>
            <a:pPr marL="0" indent="0" algn="r">
              <a:buNone/>
            </a:pPr>
            <a:r>
              <a:rPr lang="en-US" sz="6000" b="1" spc="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573-751-5420</a:t>
            </a:r>
          </a:p>
          <a:p>
            <a:pPr marL="0" indent="0" algn="r">
              <a:buNone/>
            </a:pPr>
            <a:endParaRPr lang="en-US" sz="6000" b="1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endParaRPr lang="en-US" sz="9600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en-US" sz="8000" b="1" spc="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Robyn Schroeder</a:t>
            </a:r>
          </a:p>
          <a:p>
            <a:pPr marL="0" indent="0" algn="r">
              <a:buNone/>
            </a:pPr>
            <a:r>
              <a:rPr lang="en-US" sz="6000" spc="600" dirty="0">
                <a:latin typeface="Verdana" panose="020B0604030504040204" pitchFamily="34" charset="0"/>
                <a:ea typeface="Verdana" panose="020B0604030504040204" pitchFamily="34" charset="0"/>
              </a:rPr>
              <a:t>MoDOT, Highway Safety &amp; Traffic</a:t>
            </a:r>
          </a:p>
          <a:p>
            <a:pPr marL="0" indent="0" algn="r">
              <a:buNone/>
            </a:pPr>
            <a:r>
              <a:rPr lang="en-US" sz="6000" spc="600" dirty="0">
                <a:latin typeface="Verdana" panose="020B0604030504040204" pitchFamily="34" charset="0"/>
                <a:ea typeface="Verdana" panose="020B0604030504040204" pitchFamily="34" charset="0"/>
              </a:rPr>
              <a:t>Teen Driving Coordinator</a:t>
            </a:r>
          </a:p>
          <a:p>
            <a:pPr marL="0" indent="0" algn="r">
              <a:buNone/>
            </a:pPr>
            <a:r>
              <a:rPr lang="en-US" sz="6000" b="1" spc="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Robyn.Schroeder@modot.mo.gov</a:t>
            </a:r>
          </a:p>
          <a:p>
            <a:pPr marL="0" indent="0" algn="r">
              <a:buNone/>
            </a:pPr>
            <a:r>
              <a:rPr lang="en-US" sz="6000" b="1" spc="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573-751-2488</a:t>
            </a:r>
          </a:p>
          <a:p>
            <a:pPr marL="0" indent="0" algn="r">
              <a:buNone/>
            </a:pPr>
            <a:endParaRPr lang="en-US" sz="6000" spc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B83D2EE-1E88-F9F5-7C5C-AA03F1FB5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329" y="10149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026360-DC7D-C21E-D4FD-3330EDA58B12}"/>
              </a:ext>
            </a:extLst>
          </p:cNvPr>
          <p:cNvCxnSpPr/>
          <p:nvPr/>
        </p:nvCxnSpPr>
        <p:spPr>
          <a:xfrm>
            <a:off x="8492067" y="4791183"/>
            <a:ext cx="36999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L-Shape 21">
            <a:extLst>
              <a:ext uri="{FF2B5EF4-FFF2-40B4-BE49-F238E27FC236}">
                <a16:creationId xmlns:a16="http://schemas.microsoft.com/office/drawing/2014/main" id="{A170093A-0094-B16E-C94C-E239FAD5184B}"/>
              </a:ext>
            </a:extLst>
          </p:cNvPr>
          <p:cNvSpPr/>
          <p:nvPr/>
        </p:nvSpPr>
        <p:spPr>
          <a:xfrm>
            <a:off x="7516368" y="1455710"/>
            <a:ext cx="3593592" cy="261195"/>
          </a:xfrm>
          <a:prstGeom prst="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C6B021D-7B68-A5C9-072F-1877BF298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4" y="2293263"/>
            <a:ext cx="5217788" cy="2271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D74C3-8D19-D6DF-79B6-3C6B13576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28" y="5228541"/>
            <a:ext cx="1043878" cy="15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A9D8EC-C38C-88BC-A310-FA569F28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404244"/>
            </a:solidFill>
          </a:ln>
        </p:spPr>
        <p:txBody>
          <a:bodyPr>
            <a:normAutofit/>
          </a:bodyPr>
          <a:lstStyle/>
          <a:p>
            <a:endParaRPr lang="en-US" dirty="0">
              <a:solidFill>
                <a:srgbClr val="40424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0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MoDOT has some small prizes available for children after they complete the program and books available for special guests to read to the children.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08BA2E-C3BB-DB01-1B5D-95F16A0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DD8836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DD8836"/>
                </a:solidFill>
                <a:latin typeface="Source Sans Pro SemiBold" panose="020F0502020204030204" pitchFamily="34" charset="0"/>
                <a:ea typeface="Source Sans Pro" panose="020B0503030403020204" pitchFamily="34" charset="0"/>
              </a:rPr>
              <a:t>  Smart Riders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FD55E-F554-EED0-904D-2C67C5EB8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40424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en-US" sz="30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Online learning tool that children can use themselves!</a:t>
            </a:r>
          </a:p>
          <a:p>
            <a:pPr lvl="1"/>
            <a:r>
              <a:rPr lang="en-US" sz="30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Curriculum is facilitated by the classroom teacher and reinforced by special guests (high schoolers, fire fighters, etc.).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77A98-0D01-987F-DB4B-21761F5DFBEA}"/>
              </a:ext>
            </a:extLst>
          </p:cNvPr>
          <p:cNvSpPr txBox="1"/>
          <p:nvPr/>
        </p:nvSpPr>
        <p:spPr>
          <a:xfrm>
            <a:off x="6632920" y="645750"/>
            <a:ext cx="5019110" cy="553998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panose="020F0502020204030204" pitchFamily="34" charset="0"/>
                <a:ea typeface="+mn-ea"/>
                <a:cs typeface="+mn-cs"/>
              </a:rPr>
              <a:t>Resources for Younger Children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33A698BF-0895-430E-CEE2-351AA922D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1" y="202638"/>
            <a:ext cx="2088321" cy="14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8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A9D8EC-C38C-88BC-A310-FA569F28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404244"/>
            </a:solidFill>
          </a:ln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rgbClr val="40424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0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Developed by DCCCA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Contact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Chase Hobart-</a:t>
            </a:r>
            <a:r>
              <a:rPr lang="en-US" sz="3000" dirty="0">
                <a:solidFill>
                  <a:srgbClr val="8EB8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boosters@dccca.org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08BA2E-C3BB-DB01-1B5D-95F16A0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8EB853"/>
            </a:solidFill>
          </a:ln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DD8836"/>
                </a:solidFill>
                <a:latin typeface="Source Sans Pro SemiBold" panose="020F0502020204030204" pitchFamily="34" charset="0"/>
                <a:ea typeface="Source Sans Pro" panose="020B0503030403020204" pitchFamily="34" charset="0"/>
              </a:rPr>
              <a:t>  </a:t>
            </a:r>
            <a:r>
              <a:rPr lang="en-US" dirty="0">
                <a:solidFill>
                  <a:srgbClr val="8EB853"/>
                </a:solidFill>
                <a:latin typeface="Source Sans Pro SemiBold" panose="020F0502020204030204" pitchFamily="34" charset="0"/>
                <a:ea typeface="Source Sans Pro" panose="020B0503030403020204" pitchFamily="34" charset="0"/>
              </a:rPr>
              <a:t>Booster to Belts</a:t>
            </a:r>
            <a:endParaRPr lang="en-US" sz="5400" dirty="0">
              <a:solidFill>
                <a:srgbClr val="8EB853"/>
              </a:solidFill>
              <a:latin typeface="Source Sans Pro SemiBold" panose="020F050202020403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FD55E-F554-EED0-904D-2C67C5EB8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404244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32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20-minute presentation that engages students and educates them about the importance of booster seats.</a:t>
            </a:r>
          </a:p>
          <a:p>
            <a:r>
              <a:rPr lang="en-US" sz="3200" dirty="0">
                <a:solidFill>
                  <a:srgbClr val="40424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Individual that completes the presentation is eligible for a $150 speaker reimbursement fee.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77A98-0D01-987F-DB4B-21761F5DFBEA}"/>
              </a:ext>
            </a:extLst>
          </p:cNvPr>
          <p:cNvSpPr txBox="1"/>
          <p:nvPr/>
        </p:nvSpPr>
        <p:spPr>
          <a:xfrm>
            <a:off x="6632920" y="645750"/>
            <a:ext cx="5019110" cy="553998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panose="020F0502020204030204" pitchFamily="34" charset="0"/>
                <a:ea typeface="+mn-ea"/>
                <a:cs typeface="+mn-cs"/>
              </a:rPr>
              <a:t>Resources for Younger Children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D1228-691C-F33F-367F-509760F80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47" b="96154" l="9924" r="89695">
                        <a14:foregroundMark x1="40076" y1="94017" x2="40076" y2="94017"/>
                        <a14:foregroundMark x1="63359" y1="83761" x2="63359" y2="83761"/>
                        <a14:foregroundMark x1="82061" y1="91026" x2="82061" y2="91026"/>
                        <a14:foregroundMark x1="35496" y1="96154" x2="35496" y2="96154"/>
                        <a14:foregroundMark x1="67557" y1="8547" x2="67557" y2="8547"/>
                      </a14:backgroundRemoval>
                    </a14:imgEffect>
                  </a14:imgLayer>
                </a14:imgProps>
              </a:ext>
            </a:extLst>
          </a:blip>
          <a:srcRect l="12324" r="11134"/>
          <a:stretch/>
        </p:blipFill>
        <p:spPr>
          <a:xfrm>
            <a:off x="8442679" y="3961211"/>
            <a:ext cx="1399592" cy="16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1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FE83B3-4A6E-7BDA-BD68-67BE39491F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7655" y="153491"/>
            <a:ext cx="11876690" cy="1530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6835C8-3A52-13A9-212B-3E8D9210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961" y="432015"/>
            <a:ext cx="7475483" cy="973054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Montserrat" panose="00000500000000000000" pitchFamily="2" charset="0"/>
              </a:rPr>
              <a:t>Vulnerable Road Users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6A285A-0EA1-51FE-5458-18E203241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916" y="1922703"/>
            <a:ext cx="4451946" cy="3893001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F92055F-1F9C-24AB-4A1E-16D51FB33E30}"/>
              </a:ext>
            </a:extLst>
          </p:cNvPr>
          <p:cNvGrpSpPr/>
          <p:nvPr/>
        </p:nvGrpSpPr>
        <p:grpSpPr>
          <a:xfrm>
            <a:off x="5717628" y="1954924"/>
            <a:ext cx="6549731" cy="3860780"/>
            <a:chOff x="5717628" y="1954924"/>
            <a:chExt cx="6549731" cy="38607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06482A-0B77-1814-5A1A-5830A74392B1}"/>
                </a:ext>
              </a:extLst>
            </p:cNvPr>
            <p:cNvSpPr txBox="1"/>
            <p:nvPr/>
          </p:nvSpPr>
          <p:spPr>
            <a:xfrm>
              <a:off x="6013703" y="2668874"/>
              <a:ext cx="6253656" cy="2400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To eliminate serious injuries and fatalities of our vulnerable road users, we must change the attitude and culture surrounding roadway use.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35FBAD-BA83-BC0C-463C-0F989A154BB5}"/>
                </a:ext>
              </a:extLst>
            </p:cNvPr>
            <p:cNvSpPr/>
            <p:nvPr/>
          </p:nvSpPr>
          <p:spPr>
            <a:xfrm>
              <a:off x="5717628" y="1954924"/>
              <a:ext cx="6306207" cy="38607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10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A9D8EC-C38C-88BC-A310-FA569F28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Developed by City of Springfield-Public Works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Contact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Mandy </a:t>
            </a:r>
            <a:r>
              <a:rPr lang="en-US" dirty="0" err="1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Büttgen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-Quinn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     mbuettgen@springfieldmo.gov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08BA2E-C3BB-DB01-1B5D-95F16A0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E6D722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rgbClr val="DD8836"/>
                </a:solidFill>
                <a:latin typeface="Source Sans Pro SemiBold" panose="020F0502020204030204" pitchFamily="34" charset="0"/>
                <a:ea typeface="Source Sans Pro" panose="020B0503030403020204" pitchFamily="34" charset="0"/>
              </a:rPr>
              <a:t>  </a:t>
            </a:r>
            <a:endParaRPr lang="en-US" sz="5400" dirty="0">
              <a:solidFill>
                <a:srgbClr val="8EB853"/>
              </a:solidFill>
              <a:latin typeface="Source Sans Pro SemiBold" panose="020F050202020403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BFD55E-F554-EED0-904D-2C67C5EB8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Arial" panose="020B0604020202020204" pitchFamily="34" charset="0"/>
              </a:rPr>
              <a:t>Uses Education, Engineering, Engagement, and Evaluation to normalize courteous behavior and promote pedestrian-friendly communities.</a:t>
            </a:r>
          </a:p>
          <a:p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  <a:ea typeface="Source Sans Pro" panose="020B0503030403020204" pitchFamily="34" charset="0"/>
                <a:cs typeface="Arial" panose="020B0604020202020204" pitchFamily="34" charset="0"/>
              </a:rPr>
              <a:t>Has been shown to increase drivers yielding at crosswalks by 25%+.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77A98-0D01-987F-DB4B-21761F5DFBEA}"/>
              </a:ext>
            </a:extLst>
          </p:cNvPr>
          <p:cNvSpPr txBox="1"/>
          <p:nvPr/>
        </p:nvSpPr>
        <p:spPr>
          <a:xfrm>
            <a:off x="6632920" y="414917"/>
            <a:ext cx="5019110" cy="1015663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panose="020F0502020204030204" pitchFamily="34" charset="0"/>
                <a:ea typeface="+mn-ea"/>
                <a:cs typeface="+mn-cs"/>
              </a:rPr>
              <a:t>Resources for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Light" panose="020F0502020204030204" pitchFamily="34" charset="0"/>
                <a:ea typeface="+mn-ea"/>
                <a:cs typeface="+mn-cs"/>
              </a:rPr>
              <a:t>Vulnerable Road Users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E027A-2C9D-9049-DF44-08B2C578C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05" y="294010"/>
            <a:ext cx="4429743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7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E67DD5A-03D2-79B1-C63B-DBAEEA1C685F}"/>
              </a:ext>
            </a:extLst>
          </p:cNvPr>
          <p:cNvSpPr txBox="1"/>
          <p:nvPr/>
        </p:nvSpPr>
        <p:spPr>
          <a:xfrm>
            <a:off x="-186265" y="-11726"/>
            <a:ext cx="6282265" cy="69498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EFE251-FF6E-4B30-9BAE-EE0BACCB5575}"/>
              </a:ext>
            </a:extLst>
          </p:cNvPr>
          <p:cNvSpPr txBox="1">
            <a:spLocks/>
          </p:cNvSpPr>
          <p:nvPr/>
        </p:nvSpPr>
        <p:spPr>
          <a:xfrm>
            <a:off x="6189133" y="2153094"/>
            <a:ext cx="5695449" cy="2079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rgbClr val="EA461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FE5C249-D511-445C-A68F-DDDF955B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4" y="2293263"/>
            <a:ext cx="5217788" cy="2271474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8B83D2EE-1E88-F9F5-7C5C-AA03F1FB5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329" y="10149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026360-DC7D-C21E-D4FD-3330EDA58B12}"/>
              </a:ext>
            </a:extLst>
          </p:cNvPr>
          <p:cNvCxnSpPr>
            <a:cxnSpLocks/>
          </p:cNvCxnSpPr>
          <p:nvPr/>
        </p:nvCxnSpPr>
        <p:spPr>
          <a:xfrm>
            <a:off x="10122408" y="5286748"/>
            <a:ext cx="2069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3F98C-8CDA-FCD4-DF83-64C6F669B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204" y="-11726"/>
            <a:ext cx="6282264" cy="35563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163E01-2E68-D8E0-FF5D-484D3F59C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28" y="5228541"/>
            <a:ext cx="1043878" cy="1565817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2C016864-7930-8D3F-CE96-D6394C3FD619}"/>
              </a:ext>
            </a:extLst>
          </p:cNvPr>
          <p:cNvSpPr txBox="1">
            <a:spLocks/>
          </p:cNvSpPr>
          <p:nvPr/>
        </p:nvSpPr>
        <p:spPr>
          <a:xfrm>
            <a:off x="6307930" y="4000811"/>
            <a:ext cx="5951538" cy="1127852"/>
          </a:xfrm>
          <a:prstGeom prst="rect">
            <a:avLst/>
          </a:prstGeom>
          <a:solidFill>
            <a:srgbClr val="1F1F1F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12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endParaRPr lang="en-US" sz="7200" dirty="0"/>
          </a:p>
          <a:p>
            <a:pPr marL="0" indent="0" algn="r">
              <a:buNone/>
            </a:pPr>
            <a:endParaRPr lang="en-US" sz="112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endParaRPr lang="en-US" sz="112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endParaRPr lang="en-US" sz="112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endParaRPr lang="en-US" sz="112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endParaRPr lang="en-US" sz="8000" b="1" spc="6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en-US" sz="8000" b="1" spc="6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Robyn Schroeder</a:t>
            </a:r>
          </a:p>
          <a:p>
            <a:pPr marL="0" indent="0" algn="r">
              <a:buNone/>
            </a:pPr>
            <a:endParaRPr lang="en-US" sz="6000" spc="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en-US" sz="6000" spc="600" dirty="0">
                <a:latin typeface="Verdana" panose="020B0604030504040204" pitchFamily="34" charset="0"/>
                <a:ea typeface="Verdana" panose="020B0604030504040204" pitchFamily="34" charset="0"/>
              </a:rPr>
              <a:t>MoDOT, Highway Safety &amp; Traffic</a:t>
            </a:r>
          </a:p>
          <a:p>
            <a:pPr marL="0" indent="0" algn="r">
              <a:buNone/>
            </a:pPr>
            <a:r>
              <a:rPr lang="en-US" sz="6000" spc="600" dirty="0">
                <a:latin typeface="Verdana" panose="020B0604030504040204" pitchFamily="34" charset="0"/>
                <a:ea typeface="Verdana" panose="020B0604030504040204" pitchFamily="34" charset="0"/>
              </a:rPr>
              <a:t>Youth Driving Coordinator</a:t>
            </a:r>
          </a:p>
          <a:p>
            <a:pPr marL="0" indent="0" algn="r">
              <a:buNone/>
            </a:pPr>
            <a:r>
              <a:rPr lang="en-US" sz="6000" b="1" spc="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Robyn.Schroeder@modot.mo.gov</a:t>
            </a:r>
          </a:p>
          <a:p>
            <a:pPr marL="0" indent="0" algn="r">
              <a:buNone/>
            </a:pPr>
            <a:r>
              <a:rPr lang="en-US" sz="6000" b="1" spc="6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573-751-2488</a:t>
            </a:r>
          </a:p>
          <a:p>
            <a:pPr marL="0" indent="0" algn="r">
              <a:buNone/>
            </a:pPr>
            <a:endParaRPr lang="en-US" sz="6000" spc="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50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EB0C6-0FED-E17A-F77E-5EE59388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FB6D3-19CE-B4A3-4103-7E548DD0CE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Impaired Driving</a:t>
            </a:r>
          </a:p>
          <a:p>
            <a:r>
              <a:rPr lang="en-US" dirty="0"/>
              <a:t>VR driving simulator in a real vehicle</a:t>
            </a:r>
          </a:p>
          <a:p>
            <a:pPr lvl="1"/>
            <a:r>
              <a:rPr lang="en-US" dirty="0"/>
              <a:t>Distracted driving, impaired driving</a:t>
            </a:r>
          </a:p>
          <a:p>
            <a:r>
              <a:rPr lang="en-US" dirty="0"/>
              <a:t>Participation as the driver</a:t>
            </a:r>
          </a:p>
          <a:p>
            <a:pPr lvl="1"/>
            <a:r>
              <a:rPr lang="en-US" dirty="0"/>
              <a:t>Outside the car are screens for others to see what the driver is seeing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CB298A-4A84-A587-ED6B-B153BA7DE6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Vehicle simulator and operators that come to school or other event location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1313A5-E375-541B-5AF7-8EBEDA1DE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1" y="290367"/>
            <a:ext cx="5080672" cy="126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27570-1A1C-F43F-CB65-CD789907D042}"/>
              </a:ext>
            </a:extLst>
          </p:cNvPr>
          <p:cNvSpPr txBox="1"/>
          <p:nvPr/>
        </p:nvSpPr>
        <p:spPr>
          <a:xfrm>
            <a:off x="6172198" y="136524"/>
            <a:ext cx="5940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Nick Pitts </a:t>
            </a:r>
            <a:br>
              <a:rPr lang="en-US" dirty="0">
                <a:solidFill>
                  <a:srgbClr val="FFFFFF"/>
                </a:solidFill>
                <a:latin typeface="Verdana Pro Black" panose="020B0A04030504040204" pitchFamily="34" charset="0"/>
              </a:rPr>
            </a:br>
            <a:r>
              <a:rPr lang="en-US" dirty="0">
                <a:solidFill>
                  <a:srgbClr val="EA4613"/>
                </a:solidFill>
                <a:latin typeface="Verdana Pro Black" panose="020B0A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nick@dwiprevention.org</a:t>
            </a:r>
            <a:endParaRPr lang="en-US" dirty="0">
              <a:solidFill>
                <a:srgbClr val="EA4613"/>
              </a:solidFill>
              <a:latin typeface="Verdana Pro Black" panose="020B0A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Patrick DeGrasse </a:t>
            </a:r>
            <a:r>
              <a:rPr lang="en-US" dirty="0">
                <a:solidFill>
                  <a:srgbClr val="EA4613"/>
                </a:solidFill>
                <a:latin typeface="Verdana Pro Black" panose="020B0A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Patrick@dwiprevention.org</a:t>
            </a:r>
            <a:r>
              <a:rPr lang="en-US" dirty="0">
                <a:solidFill>
                  <a:srgbClr val="EA4613"/>
                </a:solidFill>
                <a:latin typeface="Verdana Pro Black" panose="020B0A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66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758DA9-52C5-B31C-CCCC-6C640937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B.R.A.K.E.S.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3BFC52-F4ED-9ADF-C6BF-A2706D9B68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Hands-on advanced driver training</a:t>
            </a:r>
          </a:p>
          <a:p>
            <a:r>
              <a:rPr lang="en-US" dirty="0"/>
              <a:t>Teens and parents</a:t>
            </a:r>
          </a:p>
          <a:p>
            <a:r>
              <a:rPr lang="en-US" dirty="0"/>
              <a:t>Skid recovery, crash avoidance, off road recovery, panic braking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CEA37-578B-8D11-CF20-AB1514AF20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Vehicles, equipment, and trainers that come to event location</a:t>
            </a:r>
          </a:p>
          <a:p>
            <a:r>
              <a:rPr lang="en-US" dirty="0"/>
              <a:t>Participants must drive to event location</a:t>
            </a:r>
          </a:p>
        </p:txBody>
      </p:sp>
      <p:pic>
        <p:nvPicPr>
          <p:cNvPr id="4098" name="Picture 5">
            <a:extLst>
              <a:ext uri="{FF2B5EF4-FFF2-40B4-BE49-F238E27FC236}">
                <a16:creationId xmlns:a16="http://schemas.microsoft.com/office/drawing/2014/main" id="{FED57142-C5E8-9BC1-C43C-85A499BF6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2" b="20604"/>
          <a:stretch/>
        </p:blipFill>
        <p:spPr bwMode="auto">
          <a:xfrm>
            <a:off x="7400225" y="4065302"/>
            <a:ext cx="3484500" cy="165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1B145-B41D-5182-9170-6246B4DE5487}"/>
              </a:ext>
            </a:extLst>
          </p:cNvPr>
          <p:cNvSpPr txBox="1"/>
          <p:nvPr/>
        </p:nvSpPr>
        <p:spPr>
          <a:xfrm>
            <a:off x="6172198" y="291807"/>
            <a:ext cx="5940554" cy="1261884"/>
          </a:xfrm>
          <a:prstGeom prst="rect">
            <a:avLst/>
          </a:prstGeom>
          <a:solidFill>
            <a:srgbClr val="1F1F1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Contact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FFFFFF"/>
                </a:solidFill>
                <a:latin typeface="Verdana Pro Black" panose="020B0A04030504040204" pitchFamily="34" charset="0"/>
              </a:rPr>
              <a:t>Robyn Schroeder 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Robyn.Schroeder@modot.mo.gov</a:t>
            </a:r>
            <a:b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</a:rPr>
            </a:b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https://putonthebrakes.org</a:t>
            </a:r>
            <a:r>
              <a:rPr lang="it-IT" dirty="0">
                <a:solidFill>
                  <a:srgbClr val="EA4613"/>
                </a:solidFill>
                <a:latin typeface="Verdana Pro Black" panose="020B0A04030504040204" pitchFamily="34" charset="0"/>
              </a:rPr>
              <a:t> </a:t>
            </a:r>
            <a:endParaRPr lang="it-IT" sz="2000" dirty="0">
              <a:solidFill>
                <a:srgbClr val="EA4613"/>
              </a:solidFill>
              <a:latin typeface="Verdana Pro Black" panose="020B0A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74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6963302-5c31-401d-a271-72bffc9469c9" xsi:nil="true"/>
    <lcf76f155ced4ddcb4097134ff3c332f xmlns="75dac9fb-5b7b-4306-ae26-a490428c982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799458022B98498A97CF20E680B3DD" ma:contentTypeVersion="18" ma:contentTypeDescription="Create a new document." ma:contentTypeScope="" ma:versionID="e5894900bafa43465a240fa993bab901">
  <xsd:schema xmlns:xsd="http://www.w3.org/2001/XMLSchema" xmlns:xs="http://www.w3.org/2001/XMLSchema" xmlns:p="http://schemas.microsoft.com/office/2006/metadata/properties" xmlns:ns1="http://schemas.microsoft.com/sharepoint/v3" xmlns:ns2="75dac9fb-5b7b-4306-ae26-a490428c982f" xmlns:ns3="56963302-5c31-401d-a271-72bffc9469c9" targetNamespace="http://schemas.microsoft.com/office/2006/metadata/properties" ma:root="true" ma:fieldsID="a00b68e8c349b8b5be201e9d0f46802f" ns1:_="" ns2:_="" ns3:_="">
    <xsd:import namespace="http://schemas.microsoft.com/sharepoint/v3"/>
    <xsd:import namespace="75dac9fb-5b7b-4306-ae26-a490428c982f"/>
    <xsd:import namespace="56963302-5c31-401d-a271-72bffc946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ac9fb-5b7b-4306-ae26-a490428c9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4e9f005-b5d5-426d-ad25-f47e055fb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63302-5c31-401d-a271-72bffc946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42fa37d-4dad-447b-942a-b647e991a940}" ma:internalName="TaxCatchAll" ma:showField="CatchAllData" ma:web="56963302-5c31-401d-a271-72bffc946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8B8DFA-B705-43AB-9317-EAC2B0F9D97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6963302-5c31-401d-a271-72bffc9469c9"/>
    <ds:schemaRef ds:uri="75dac9fb-5b7b-4306-ae26-a490428c982f"/>
  </ds:schemaRefs>
</ds:datastoreItem>
</file>

<file path=customXml/itemProps2.xml><?xml version="1.0" encoding="utf-8"?>
<ds:datastoreItem xmlns:ds="http://schemas.openxmlformats.org/officeDocument/2006/customXml" ds:itemID="{A029E63D-9CA5-412C-A442-18965CA8B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dac9fb-5b7b-4306-ae26-a490428c982f"/>
    <ds:schemaRef ds:uri="56963302-5c31-401d-a271-72bffc9469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C15559-05FA-4044-AB79-1D0D466EFB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5733</TotalTime>
  <Words>1230</Words>
  <Application>Microsoft Office PowerPoint</Application>
  <PresentationFormat>Widescreen</PresentationFormat>
  <Paragraphs>247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Calibri</vt:lpstr>
      <vt:lpstr>Calibri Light</vt:lpstr>
      <vt:lpstr>Franklin Gothic Book</vt:lpstr>
      <vt:lpstr>Franklin Gothic Demi</vt:lpstr>
      <vt:lpstr>Montserrat</vt:lpstr>
      <vt:lpstr>Source Sans Pro</vt:lpstr>
      <vt:lpstr>Source Sans Pro Light</vt:lpstr>
      <vt:lpstr>Source Sans Pro SemiBold</vt:lpstr>
      <vt:lpstr>Verdana</vt:lpstr>
      <vt:lpstr>Verdana Pro</vt:lpstr>
      <vt:lpstr>Verdana Pro Black</vt:lpstr>
      <vt:lpstr>Wingdings</vt:lpstr>
      <vt:lpstr>Office Theme</vt:lpstr>
      <vt:lpstr>1_Office Theme</vt:lpstr>
      <vt:lpstr>PowerPoint Presentation</vt:lpstr>
      <vt:lpstr>Car Seat Safety</vt:lpstr>
      <vt:lpstr>  Smart Riders</vt:lpstr>
      <vt:lpstr>  Booster to Belts</vt:lpstr>
      <vt:lpstr>Vulnerable Road Users</vt:lpstr>
      <vt:lpstr>  </vt:lpstr>
      <vt:lpstr>PowerPoint Presentation</vt:lpstr>
      <vt:lpstr>  </vt:lpstr>
      <vt:lpstr>B.R.A.K.E.S.</vt:lpstr>
      <vt:lpstr>BUPD Showdown</vt:lpstr>
      <vt:lpstr>PowerPoint Presentation</vt:lpstr>
      <vt:lpstr>Docudrama (Mock Car Crash)</vt:lpstr>
      <vt:lpstr>The Drive to Save Lives </vt:lpstr>
      <vt:lpstr>FCCLA FACTS</vt:lpstr>
      <vt:lpstr>  </vt:lpstr>
      <vt:lpstr>Is It Worth It?</vt:lpstr>
      <vt:lpstr>  </vt:lpstr>
      <vt:lpstr>  </vt:lpstr>
      <vt:lpstr>Roadwise</vt:lpstr>
      <vt:lpstr>SADD</vt:lpstr>
      <vt:lpstr>  </vt:lpstr>
      <vt:lpstr>  </vt:lpstr>
      <vt:lpstr>PowerPoint Presentation</vt:lpstr>
      <vt:lpstr>   </vt:lpstr>
      <vt:lpstr>TyREDD</vt:lpstr>
      <vt:lpstr>And more!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Hofer</dc:creator>
  <cp:lastModifiedBy>Robyn Schroeder</cp:lastModifiedBy>
  <cp:revision>52</cp:revision>
  <cp:lastPrinted>2022-11-12T00:35:13Z</cp:lastPrinted>
  <dcterms:created xsi:type="dcterms:W3CDTF">2021-06-09T12:58:15Z</dcterms:created>
  <dcterms:modified xsi:type="dcterms:W3CDTF">2025-06-09T20:14:58Z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0x01010035799458022B98498A97CF20E680B3DD</vt:lpwstr>
  </property>
  <property fmtid="{D5CDD505-2E9C-101B-9397-08002B2CF9AE}" pid="3" name="MediaServiceImageTags">
    <vt:lpwstr/>
  </property>
</Properties>
</file>