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handoutMasterIdLst>
    <p:handoutMasterId r:id="rId45"/>
  </p:handoutMasterIdLst>
  <p:sldIdLst>
    <p:sldId id="773" r:id="rId2"/>
    <p:sldId id="491" r:id="rId3"/>
    <p:sldId id="632" r:id="rId4"/>
    <p:sldId id="740" r:id="rId5"/>
    <p:sldId id="730" r:id="rId6"/>
    <p:sldId id="618" r:id="rId7"/>
    <p:sldId id="748" r:id="rId8"/>
    <p:sldId id="369" r:id="rId9"/>
    <p:sldId id="540" r:id="rId10"/>
    <p:sldId id="541" r:id="rId11"/>
    <p:sldId id="639" r:id="rId12"/>
    <p:sldId id="725" r:id="rId13"/>
    <p:sldId id="772" r:id="rId14"/>
    <p:sldId id="677" r:id="rId15"/>
    <p:sldId id="711" r:id="rId16"/>
    <p:sldId id="713" r:id="rId17"/>
    <p:sldId id="614" r:id="rId18"/>
    <p:sldId id="736" r:id="rId19"/>
    <p:sldId id="720" r:id="rId20"/>
    <p:sldId id="550" r:id="rId21"/>
    <p:sldId id="724" r:id="rId22"/>
    <p:sldId id="719" r:id="rId23"/>
    <p:sldId id="729" r:id="rId24"/>
    <p:sldId id="744" r:id="rId25"/>
    <p:sldId id="770" r:id="rId26"/>
    <p:sldId id="734" r:id="rId27"/>
    <p:sldId id="743" r:id="rId28"/>
    <p:sldId id="738" r:id="rId29"/>
    <p:sldId id="769" r:id="rId30"/>
    <p:sldId id="663" r:id="rId31"/>
    <p:sldId id="547" r:id="rId32"/>
    <p:sldId id="625" r:id="rId33"/>
    <p:sldId id="626" r:id="rId34"/>
    <p:sldId id="684" r:id="rId35"/>
    <p:sldId id="685" r:id="rId36"/>
    <p:sldId id="688" r:id="rId37"/>
    <p:sldId id="771" r:id="rId38"/>
    <p:sldId id="721" r:id="rId39"/>
    <p:sldId id="679" r:id="rId40"/>
    <p:sldId id="699" r:id="rId41"/>
    <p:sldId id="775" r:id="rId42"/>
    <p:sldId id="77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2D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E295BC-38DE-4F81-B4E8-EC7ECA358F3D}" v="16" dt="2025-12-12T17:20:59.1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62" autoAdjust="0"/>
    <p:restoredTop sz="83079" autoAdjust="0"/>
  </p:normalViewPr>
  <p:slideViewPr>
    <p:cSldViewPr snapToGrid="0">
      <p:cViewPr varScale="1">
        <p:scale>
          <a:sx n="92" d="100"/>
          <a:sy n="92" d="100"/>
        </p:scale>
        <p:origin x="1260" y="90"/>
      </p:cViewPr>
      <p:guideLst>
        <p:guide orient="horz"/>
        <p:guide pos="5759"/>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3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ley N. Metelski" userId="c47c9000-1281-41dc-9a58-e532f3c6fcab" providerId="ADAL" clId="{67241010-03EE-4A4F-B427-15D323B758F7}"/>
    <pc:docChg chg="undo custSel modSld">
      <pc:chgData name="Ashley N. Metelski" userId="c47c9000-1281-41dc-9a58-e532f3c6fcab" providerId="ADAL" clId="{67241010-03EE-4A4F-B427-15D323B758F7}" dt="2024-12-11T20:20:58.234" v="5547" actId="962"/>
      <pc:docMkLst>
        <pc:docMk/>
      </pc:docMkLst>
      <pc:sldChg chg="addSp modSp mod">
        <pc:chgData name="Ashley N. Metelski" userId="c47c9000-1281-41dc-9a58-e532f3c6fcab" providerId="ADAL" clId="{67241010-03EE-4A4F-B427-15D323B758F7}" dt="2024-12-11T19:51:29.866" v="4543"/>
        <pc:sldMkLst>
          <pc:docMk/>
          <pc:sldMk cId="2923918883" sldId="369"/>
        </pc:sldMkLst>
      </pc:sldChg>
      <pc:sldChg chg="delSp modSp mod">
        <pc:chgData name="Ashley N. Metelski" userId="c47c9000-1281-41dc-9a58-e532f3c6fcab" providerId="ADAL" clId="{67241010-03EE-4A4F-B427-15D323B758F7}" dt="2024-12-11T17:33:03.660" v="4476" actId="13244"/>
        <pc:sldMkLst>
          <pc:docMk/>
          <pc:sldMk cId="2920113628" sldId="491"/>
        </pc:sldMkLst>
      </pc:sldChg>
      <pc:sldChg chg="addSp modSp mod">
        <pc:chgData name="Ashley N. Metelski" userId="c47c9000-1281-41dc-9a58-e532f3c6fcab" providerId="ADAL" clId="{67241010-03EE-4A4F-B427-15D323B758F7}" dt="2024-12-11T19:45:58.086" v="4489" actId="13244"/>
        <pc:sldMkLst>
          <pc:docMk/>
          <pc:sldMk cId="1160508671" sldId="540"/>
        </pc:sldMkLst>
      </pc:sldChg>
      <pc:sldChg chg="modSp mod">
        <pc:chgData name="Ashley N. Metelski" userId="c47c9000-1281-41dc-9a58-e532f3c6fcab" providerId="ADAL" clId="{67241010-03EE-4A4F-B427-15D323B758F7}" dt="2024-12-11T17:35:33.247" v="4487" actId="13244"/>
        <pc:sldMkLst>
          <pc:docMk/>
          <pc:sldMk cId="2563860393" sldId="541"/>
        </pc:sldMkLst>
      </pc:sldChg>
      <pc:sldChg chg="delSp modSp mod">
        <pc:chgData name="Ashley N. Metelski" userId="c47c9000-1281-41dc-9a58-e532f3c6fcab" providerId="ADAL" clId="{67241010-03EE-4A4F-B427-15D323B758F7}" dt="2024-12-11T17:28:42.968" v="4355" actId="33553"/>
        <pc:sldMkLst>
          <pc:docMk/>
          <pc:sldMk cId="481823943" sldId="547"/>
        </pc:sldMkLst>
      </pc:sldChg>
      <pc:sldChg chg="addSp delSp modSp mod modNotesTx">
        <pc:chgData name="Ashley N. Metelski" userId="c47c9000-1281-41dc-9a58-e532f3c6fcab" providerId="ADAL" clId="{67241010-03EE-4A4F-B427-15D323B758F7}" dt="2024-12-11T19:49:06.629" v="4515"/>
        <pc:sldMkLst>
          <pc:docMk/>
          <pc:sldMk cId="718031783" sldId="550"/>
        </pc:sldMkLst>
      </pc:sldChg>
      <pc:sldChg chg="addSp delSp modSp mod">
        <pc:chgData name="Ashley N. Metelski" userId="c47c9000-1281-41dc-9a58-e532f3c6fcab" providerId="ADAL" clId="{67241010-03EE-4A4F-B427-15D323B758F7}" dt="2024-12-11T19:47:30.387" v="4499" actId="13244"/>
        <pc:sldMkLst>
          <pc:docMk/>
          <pc:sldMk cId="958326200" sldId="614"/>
        </pc:sldMkLst>
      </pc:sldChg>
      <pc:sldChg chg="modSp mod">
        <pc:chgData name="Ashley N. Metelski" userId="c47c9000-1281-41dc-9a58-e532f3c6fcab" providerId="ADAL" clId="{67241010-03EE-4A4F-B427-15D323B758F7}" dt="2024-12-11T19:51:19.882" v="4541"/>
        <pc:sldMkLst>
          <pc:docMk/>
          <pc:sldMk cId="1078321323" sldId="618"/>
        </pc:sldMkLst>
      </pc:sldChg>
      <pc:sldChg chg="modSp mod">
        <pc:chgData name="Ashley N. Metelski" userId="c47c9000-1281-41dc-9a58-e532f3c6fcab" providerId="ADAL" clId="{67241010-03EE-4A4F-B427-15D323B758F7}" dt="2024-12-11T17:28:45.099" v="4356" actId="33553"/>
        <pc:sldMkLst>
          <pc:docMk/>
          <pc:sldMk cId="3991261559" sldId="625"/>
        </pc:sldMkLst>
      </pc:sldChg>
      <pc:sldChg chg="modSp mod modNotesTx">
        <pc:chgData name="Ashley N. Metelski" userId="c47c9000-1281-41dc-9a58-e532f3c6fcab" providerId="ADAL" clId="{67241010-03EE-4A4F-B427-15D323B758F7}" dt="2024-12-11T17:28:46.816" v="4357" actId="33553"/>
        <pc:sldMkLst>
          <pc:docMk/>
          <pc:sldMk cId="2736308945" sldId="626"/>
        </pc:sldMkLst>
      </pc:sldChg>
      <pc:sldChg chg="addSp delSp modSp mod">
        <pc:chgData name="Ashley N. Metelski" userId="c47c9000-1281-41dc-9a58-e532f3c6fcab" providerId="ADAL" clId="{67241010-03EE-4A4F-B427-15D323B758F7}" dt="2024-12-11T19:51:03.626" v="4539"/>
        <pc:sldMkLst>
          <pc:docMk/>
          <pc:sldMk cId="1274257213" sldId="632"/>
        </pc:sldMkLst>
      </pc:sldChg>
      <pc:sldChg chg="modSp mod modNotes modNotesTx">
        <pc:chgData name="Ashley N. Metelski" userId="c47c9000-1281-41dc-9a58-e532f3c6fcab" providerId="ADAL" clId="{67241010-03EE-4A4F-B427-15D323B758F7}" dt="2024-12-11T17:25:59.107" v="4148" actId="33553"/>
        <pc:sldMkLst>
          <pc:docMk/>
          <pc:sldMk cId="2280657004" sldId="639"/>
        </pc:sldMkLst>
      </pc:sldChg>
      <pc:sldChg chg="modSp mod">
        <pc:chgData name="Ashley N. Metelski" userId="c47c9000-1281-41dc-9a58-e532f3c6fcab" providerId="ADAL" clId="{67241010-03EE-4A4F-B427-15D323B758F7}" dt="2024-12-11T19:53:03.192" v="4562"/>
        <pc:sldMkLst>
          <pc:docMk/>
          <pc:sldMk cId="2989249229" sldId="663"/>
        </pc:sldMkLst>
      </pc:sldChg>
      <pc:sldChg chg="modSp mod">
        <pc:chgData name="Ashley N. Metelski" userId="c47c9000-1281-41dc-9a58-e532f3c6fcab" providerId="ADAL" clId="{67241010-03EE-4A4F-B427-15D323B758F7}" dt="2024-12-11T17:26:18.636" v="4207" actId="33553"/>
        <pc:sldMkLst>
          <pc:docMk/>
          <pc:sldMk cId="2721290734" sldId="677"/>
        </pc:sldMkLst>
      </pc:sldChg>
      <pc:sldChg chg="addSp modSp mod modNotesTx">
        <pc:chgData name="Ashley N. Metelski" userId="c47c9000-1281-41dc-9a58-e532f3c6fcab" providerId="ADAL" clId="{67241010-03EE-4A4F-B427-15D323B758F7}" dt="2024-12-11T20:18:42.314" v="5545" actId="167"/>
        <pc:sldMkLst>
          <pc:docMk/>
          <pc:sldMk cId="539463211" sldId="679"/>
        </pc:sldMkLst>
      </pc:sldChg>
      <pc:sldChg chg="addSp delSp modSp mod modNotesTx">
        <pc:chgData name="Ashley N. Metelski" userId="c47c9000-1281-41dc-9a58-e532f3c6fcab" providerId="ADAL" clId="{67241010-03EE-4A4F-B427-15D323B758F7}" dt="2024-12-11T17:28:49.005" v="4358" actId="33553"/>
        <pc:sldMkLst>
          <pc:docMk/>
          <pc:sldMk cId="3874903357" sldId="684"/>
        </pc:sldMkLst>
      </pc:sldChg>
      <pc:sldChg chg="delSp modSp mod modNotesTx">
        <pc:chgData name="Ashley N. Metelski" userId="c47c9000-1281-41dc-9a58-e532f3c6fcab" providerId="ADAL" clId="{67241010-03EE-4A4F-B427-15D323B758F7}" dt="2024-12-11T17:28:51.216" v="4359" actId="33553"/>
        <pc:sldMkLst>
          <pc:docMk/>
          <pc:sldMk cId="3985596421" sldId="685"/>
        </pc:sldMkLst>
      </pc:sldChg>
      <pc:sldChg chg="modSp mod">
        <pc:chgData name="Ashley N. Metelski" userId="c47c9000-1281-41dc-9a58-e532f3c6fcab" providerId="ADAL" clId="{67241010-03EE-4A4F-B427-15D323B758F7}" dt="2024-12-11T17:28:54.550" v="4360" actId="33553"/>
        <pc:sldMkLst>
          <pc:docMk/>
          <pc:sldMk cId="641030291" sldId="688"/>
        </pc:sldMkLst>
      </pc:sldChg>
      <pc:sldChg chg="addSp delSp modSp mod delAnim modNotesTx">
        <pc:chgData name="Ashley N. Metelski" userId="c47c9000-1281-41dc-9a58-e532f3c6fcab" providerId="ADAL" clId="{67241010-03EE-4A4F-B427-15D323B758F7}" dt="2024-12-11T17:29:13.302" v="4389" actId="33553"/>
        <pc:sldMkLst>
          <pc:docMk/>
          <pc:sldMk cId="680626763" sldId="699"/>
        </pc:sldMkLst>
      </pc:sldChg>
      <pc:sldChg chg="addSp modSp mod">
        <pc:chgData name="Ashley N. Metelski" userId="c47c9000-1281-41dc-9a58-e532f3c6fcab" providerId="ADAL" clId="{67241010-03EE-4A4F-B427-15D323B758F7}" dt="2024-12-11T19:52:11.427" v="4555"/>
        <pc:sldMkLst>
          <pc:docMk/>
          <pc:sldMk cId="4151038434" sldId="711"/>
        </pc:sldMkLst>
      </pc:sldChg>
      <pc:sldChg chg="modSp mod">
        <pc:chgData name="Ashley N. Metelski" userId="c47c9000-1281-41dc-9a58-e532f3c6fcab" providerId="ADAL" clId="{67241010-03EE-4A4F-B427-15D323B758F7}" dt="2024-12-11T17:26:32.116" v="4230" actId="33553"/>
        <pc:sldMkLst>
          <pc:docMk/>
          <pc:sldMk cId="3673655521" sldId="713"/>
        </pc:sldMkLst>
      </pc:sldChg>
      <pc:sldChg chg="delSp modSp mod modNotesTx">
        <pc:chgData name="Ashley N. Metelski" userId="c47c9000-1281-41dc-9a58-e532f3c6fcab" providerId="ADAL" clId="{67241010-03EE-4A4F-B427-15D323B758F7}" dt="2024-12-11T17:27:46.802" v="4305" actId="33553"/>
        <pc:sldMkLst>
          <pc:docMk/>
          <pc:sldMk cId="1654429267" sldId="719"/>
        </pc:sldMkLst>
      </pc:sldChg>
      <pc:sldChg chg="addSp delSp modSp mod">
        <pc:chgData name="Ashley N. Metelski" userId="c47c9000-1281-41dc-9a58-e532f3c6fcab" providerId="ADAL" clId="{67241010-03EE-4A4F-B427-15D323B758F7}" dt="2024-12-11T19:52:30.629" v="4559"/>
        <pc:sldMkLst>
          <pc:docMk/>
          <pc:sldMk cId="2936289839" sldId="720"/>
        </pc:sldMkLst>
      </pc:sldChg>
      <pc:sldChg chg="delSp modSp mod">
        <pc:chgData name="Ashley N. Metelski" userId="c47c9000-1281-41dc-9a58-e532f3c6fcab" providerId="ADAL" clId="{67241010-03EE-4A4F-B427-15D323B758F7}" dt="2024-12-11T17:29:01.244" v="4362" actId="33553"/>
        <pc:sldMkLst>
          <pc:docMk/>
          <pc:sldMk cId="2787106053" sldId="721"/>
        </pc:sldMkLst>
      </pc:sldChg>
      <pc:sldChg chg="modSp mod modNotesTx">
        <pc:chgData name="Ashley N. Metelski" userId="c47c9000-1281-41dc-9a58-e532f3c6fcab" providerId="ADAL" clId="{67241010-03EE-4A4F-B427-15D323B758F7}" dt="2024-12-11T17:27:43.931" v="4304" actId="33553"/>
        <pc:sldMkLst>
          <pc:docMk/>
          <pc:sldMk cId="1933808979" sldId="724"/>
        </pc:sldMkLst>
      </pc:sldChg>
      <pc:sldChg chg="addSp modSp mod">
        <pc:chgData name="Ashley N. Metelski" userId="c47c9000-1281-41dc-9a58-e532f3c6fcab" providerId="ADAL" clId="{67241010-03EE-4A4F-B427-15D323B758F7}" dt="2024-12-11T19:51:50.657" v="4549"/>
        <pc:sldMkLst>
          <pc:docMk/>
          <pc:sldMk cId="2080486782" sldId="725"/>
        </pc:sldMkLst>
      </pc:sldChg>
      <pc:sldChg chg="delSp modSp mod">
        <pc:chgData name="Ashley N. Metelski" userId="c47c9000-1281-41dc-9a58-e532f3c6fcab" providerId="ADAL" clId="{67241010-03EE-4A4F-B427-15D323B758F7}" dt="2024-12-11T17:27:48.845" v="4306" actId="33553"/>
        <pc:sldMkLst>
          <pc:docMk/>
          <pc:sldMk cId="3175351972" sldId="729"/>
        </pc:sldMkLst>
      </pc:sldChg>
      <pc:sldChg chg="delSp modSp mod">
        <pc:chgData name="Ashley N. Metelski" userId="c47c9000-1281-41dc-9a58-e532f3c6fcab" providerId="ADAL" clId="{67241010-03EE-4A4F-B427-15D323B758F7}" dt="2024-12-11T17:25:04.311" v="4036" actId="33553"/>
        <pc:sldMkLst>
          <pc:docMk/>
          <pc:sldMk cId="4210028505" sldId="730"/>
        </pc:sldMkLst>
      </pc:sldChg>
      <pc:sldChg chg="delSp modSp mod modNotesTx">
        <pc:chgData name="Ashley N. Metelski" userId="c47c9000-1281-41dc-9a58-e532f3c6fcab" providerId="ADAL" clId="{67241010-03EE-4A4F-B427-15D323B758F7}" dt="2024-12-11T17:27:57.372" v="4309" actId="33553"/>
        <pc:sldMkLst>
          <pc:docMk/>
          <pc:sldMk cId="2661750897" sldId="734"/>
        </pc:sldMkLst>
      </pc:sldChg>
      <pc:sldChg chg="modSp mod">
        <pc:chgData name="Ashley N. Metelski" userId="c47c9000-1281-41dc-9a58-e532f3c6fcab" providerId="ADAL" clId="{67241010-03EE-4A4F-B427-15D323B758F7}" dt="2024-12-11T17:26:45.819" v="4275" actId="33553"/>
        <pc:sldMkLst>
          <pc:docMk/>
          <pc:sldMk cId="4170457050" sldId="736"/>
        </pc:sldMkLst>
      </pc:sldChg>
      <pc:sldChg chg="addSp delSp modSp mod">
        <pc:chgData name="Ashley N. Metelski" userId="c47c9000-1281-41dc-9a58-e532f3c6fcab" providerId="ADAL" clId="{67241010-03EE-4A4F-B427-15D323B758F7}" dt="2024-12-11T19:50:11.353" v="4530"/>
        <pc:sldMkLst>
          <pc:docMk/>
          <pc:sldMk cId="432374361" sldId="738"/>
        </pc:sldMkLst>
      </pc:sldChg>
      <pc:sldChg chg="delSp modSp mod">
        <pc:chgData name="Ashley N. Metelski" userId="c47c9000-1281-41dc-9a58-e532f3c6fcab" providerId="ADAL" clId="{67241010-03EE-4A4F-B427-15D323B758F7}" dt="2024-12-11T17:24:57.402" v="4035" actId="33553"/>
        <pc:sldMkLst>
          <pc:docMk/>
          <pc:sldMk cId="3235257148" sldId="740"/>
        </pc:sldMkLst>
      </pc:sldChg>
      <pc:sldChg chg="modSp mod">
        <pc:chgData name="Ashley N. Metelski" userId="c47c9000-1281-41dc-9a58-e532f3c6fcab" providerId="ADAL" clId="{67241010-03EE-4A4F-B427-15D323B758F7}" dt="2024-12-11T19:49:53.784" v="4528"/>
        <pc:sldMkLst>
          <pc:docMk/>
          <pc:sldMk cId="3027811005" sldId="743"/>
        </pc:sldMkLst>
      </pc:sldChg>
      <pc:sldChg chg="delSp modSp mod">
        <pc:chgData name="Ashley N. Metelski" userId="c47c9000-1281-41dc-9a58-e532f3c6fcab" providerId="ADAL" clId="{67241010-03EE-4A4F-B427-15D323B758F7}" dt="2024-12-11T17:27:51.399" v="4307" actId="33553"/>
        <pc:sldMkLst>
          <pc:docMk/>
          <pc:sldMk cId="2642641569" sldId="744"/>
        </pc:sldMkLst>
      </pc:sldChg>
      <pc:sldChg chg="delSp modSp mod">
        <pc:chgData name="Ashley N. Metelski" userId="c47c9000-1281-41dc-9a58-e532f3c6fcab" providerId="ADAL" clId="{67241010-03EE-4A4F-B427-15D323B758F7}" dt="2024-12-11T17:25:18.905" v="4038" actId="33553"/>
        <pc:sldMkLst>
          <pc:docMk/>
          <pc:sldMk cId="2297198846" sldId="748"/>
        </pc:sldMkLst>
      </pc:sldChg>
      <pc:sldChg chg="delSp modSp mod">
        <pc:chgData name="Ashley N. Metelski" userId="c47c9000-1281-41dc-9a58-e532f3c6fcab" providerId="ADAL" clId="{67241010-03EE-4A4F-B427-15D323B758F7}" dt="2024-12-11T17:28:37.149" v="4353" actId="33553"/>
        <pc:sldMkLst>
          <pc:docMk/>
          <pc:sldMk cId="2176869537" sldId="769"/>
        </pc:sldMkLst>
      </pc:sldChg>
      <pc:sldChg chg="delSp modSp mod">
        <pc:chgData name="Ashley N. Metelski" userId="c47c9000-1281-41dc-9a58-e532f3c6fcab" providerId="ADAL" clId="{67241010-03EE-4A4F-B427-15D323B758F7}" dt="2024-12-11T17:27:53.699" v="4308" actId="33553"/>
        <pc:sldMkLst>
          <pc:docMk/>
          <pc:sldMk cId="1407166151" sldId="770"/>
        </pc:sldMkLst>
      </pc:sldChg>
      <pc:sldChg chg="modSp mod">
        <pc:chgData name="Ashley N. Metelski" userId="c47c9000-1281-41dc-9a58-e532f3c6fcab" providerId="ADAL" clId="{67241010-03EE-4A4F-B427-15D323B758F7}" dt="2024-12-11T17:28:59.215" v="4361" actId="33553"/>
        <pc:sldMkLst>
          <pc:docMk/>
          <pc:sldMk cId="2997549103" sldId="771"/>
        </pc:sldMkLst>
      </pc:sldChg>
      <pc:sldChg chg="modSp mod">
        <pc:chgData name="Ashley N. Metelski" userId="c47c9000-1281-41dc-9a58-e532f3c6fcab" providerId="ADAL" clId="{67241010-03EE-4A4F-B427-15D323B758F7}" dt="2024-12-11T19:46:23.209" v="4491" actId="122"/>
        <pc:sldMkLst>
          <pc:docMk/>
          <pc:sldMk cId="3257265232" sldId="772"/>
        </pc:sldMkLst>
      </pc:sldChg>
      <pc:sldChg chg="modSp mod">
        <pc:chgData name="Ashley N. Metelski" userId="c47c9000-1281-41dc-9a58-e532f3c6fcab" providerId="ADAL" clId="{67241010-03EE-4A4F-B427-15D323B758F7}" dt="2024-12-11T19:55:10.056" v="4898" actId="962"/>
        <pc:sldMkLst>
          <pc:docMk/>
          <pc:sldMk cId="1077899712" sldId="773"/>
        </pc:sldMkLst>
      </pc:sldChg>
      <pc:sldChg chg="addSp delSp modSp mod">
        <pc:chgData name="Ashley N. Metelski" userId="c47c9000-1281-41dc-9a58-e532f3c6fcab" providerId="ADAL" clId="{67241010-03EE-4A4F-B427-15D323B758F7}" dt="2024-12-11T20:20:58.234" v="5547" actId="962"/>
        <pc:sldMkLst>
          <pc:docMk/>
          <pc:sldMk cId="2515571784" sldId="774"/>
        </pc:sldMkLst>
      </pc:sldChg>
      <pc:sldChg chg="addSp delSp modSp mod modNotesTx">
        <pc:chgData name="Ashley N. Metelski" userId="c47c9000-1281-41dc-9a58-e532f3c6fcab" providerId="ADAL" clId="{67241010-03EE-4A4F-B427-15D323B758F7}" dt="2024-12-11T19:55:55.872" v="5330" actId="962"/>
        <pc:sldMkLst>
          <pc:docMk/>
          <pc:sldMk cId="3691174025" sldId="775"/>
        </pc:sldMkLst>
      </pc:sldChg>
    </pc:docChg>
  </pc:docChgLst>
  <pc:docChgLst>
    <pc:chgData name="Ashley N. Metelski" userId="c47c9000-1281-41dc-9a58-e532f3c6fcab" providerId="ADAL" clId="{5342C0FF-BC4F-46B0-B39E-1001B44E5894}"/>
    <pc:docChg chg="undo custSel modSld">
      <pc:chgData name="Ashley N. Metelski" userId="c47c9000-1281-41dc-9a58-e532f3c6fcab" providerId="ADAL" clId="{5342C0FF-BC4F-46B0-B39E-1001B44E5894}" dt="2025-12-12T17:22:10.737" v="600" actId="1035"/>
      <pc:docMkLst>
        <pc:docMk/>
      </pc:docMkLst>
      <pc:sldChg chg="addSp delSp modSp mod delAnim modAnim">
        <pc:chgData name="Ashley N. Metelski" userId="c47c9000-1281-41dc-9a58-e532f3c6fcab" providerId="ADAL" clId="{5342C0FF-BC4F-46B0-B39E-1001B44E5894}" dt="2025-12-12T17:02:57.606" v="555" actId="1076"/>
        <pc:sldMkLst>
          <pc:docMk/>
          <pc:sldMk cId="2923918883" sldId="369"/>
        </pc:sldMkLst>
        <pc:picChg chg="del">
          <ac:chgData name="Ashley N. Metelski" userId="c47c9000-1281-41dc-9a58-e532f3c6fcab" providerId="ADAL" clId="{5342C0FF-BC4F-46B0-B39E-1001B44E5894}" dt="2025-12-12T16:56:47.542" v="545" actId="478"/>
          <ac:picMkLst>
            <pc:docMk/>
            <pc:sldMk cId="2923918883" sldId="369"/>
            <ac:picMk id="3" creationId="{A65FDDA1-9B48-4227-6551-7648EDB48AF1}"/>
          </ac:picMkLst>
        </pc:picChg>
        <pc:picChg chg="add mod">
          <ac:chgData name="Ashley N. Metelski" userId="c47c9000-1281-41dc-9a58-e532f3c6fcab" providerId="ADAL" clId="{5342C0FF-BC4F-46B0-B39E-1001B44E5894}" dt="2025-12-12T17:02:57.606" v="555" actId="1076"/>
          <ac:picMkLst>
            <pc:docMk/>
            <pc:sldMk cId="2923918883" sldId="369"/>
            <ac:picMk id="5" creationId="{AC76466C-51C9-23D1-8AA7-9DC7B0E43856}"/>
          </ac:picMkLst>
        </pc:picChg>
      </pc:sldChg>
      <pc:sldChg chg="modSp mod modAnim">
        <pc:chgData name="Ashley N. Metelski" userId="c47c9000-1281-41dc-9a58-e532f3c6fcab" providerId="ADAL" clId="{5342C0FF-BC4F-46B0-B39E-1001B44E5894}" dt="2025-12-12T16:27:50.324" v="394" actId="20577"/>
        <pc:sldMkLst>
          <pc:docMk/>
          <pc:sldMk cId="1160508671" sldId="540"/>
        </pc:sldMkLst>
        <pc:spChg chg="mod">
          <ac:chgData name="Ashley N. Metelski" userId="c47c9000-1281-41dc-9a58-e532f3c6fcab" providerId="ADAL" clId="{5342C0FF-BC4F-46B0-B39E-1001B44E5894}" dt="2025-12-12T16:27:50.324" v="394" actId="20577"/>
          <ac:spMkLst>
            <pc:docMk/>
            <pc:sldMk cId="1160508671" sldId="540"/>
            <ac:spMk id="2" creationId="{00000000-0000-0000-0000-000000000000}"/>
          </ac:spMkLst>
        </pc:spChg>
        <pc:picChg chg="mod">
          <ac:chgData name="Ashley N. Metelski" userId="c47c9000-1281-41dc-9a58-e532f3c6fcab" providerId="ADAL" clId="{5342C0FF-BC4F-46B0-B39E-1001B44E5894}" dt="2025-12-12T16:26:49.671" v="299"/>
          <ac:picMkLst>
            <pc:docMk/>
            <pc:sldMk cId="1160508671" sldId="540"/>
            <ac:picMk id="4" creationId="{00000000-0000-0000-0000-000000000000}"/>
          </ac:picMkLst>
        </pc:picChg>
      </pc:sldChg>
      <pc:sldChg chg="addSp delSp modSp mod">
        <pc:chgData name="Ashley N. Metelski" userId="c47c9000-1281-41dc-9a58-e532f3c6fcab" providerId="ADAL" clId="{5342C0FF-BC4F-46B0-B39E-1001B44E5894}" dt="2025-12-12T16:52:20.176" v="543" actId="20577"/>
        <pc:sldMkLst>
          <pc:docMk/>
          <pc:sldMk cId="1274257213" sldId="632"/>
        </pc:sldMkLst>
        <pc:spChg chg="add del mod">
          <ac:chgData name="Ashley N. Metelski" userId="c47c9000-1281-41dc-9a58-e532f3c6fcab" providerId="ADAL" clId="{5342C0FF-BC4F-46B0-B39E-1001B44E5894}" dt="2025-12-12T16:07:55.277" v="156" actId="478"/>
          <ac:spMkLst>
            <pc:docMk/>
            <pc:sldMk cId="1274257213" sldId="632"/>
            <ac:spMk id="3" creationId="{353E88E0-ADAD-D886-6015-5C9CEC2475C8}"/>
          </ac:spMkLst>
        </pc:spChg>
        <pc:spChg chg="mod">
          <ac:chgData name="Ashley N. Metelski" userId="c47c9000-1281-41dc-9a58-e532f3c6fcab" providerId="ADAL" clId="{5342C0FF-BC4F-46B0-B39E-1001B44E5894}" dt="2025-12-12T16:52:20.176" v="543" actId="20577"/>
          <ac:spMkLst>
            <pc:docMk/>
            <pc:sldMk cId="1274257213" sldId="632"/>
            <ac:spMk id="4" creationId="{900ED55C-F75E-F84E-B49D-6C93258BA41D}"/>
          </ac:spMkLst>
        </pc:spChg>
        <pc:picChg chg="mod">
          <ac:chgData name="Ashley N. Metelski" userId="c47c9000-1281-41dc-9a58-e532f3c6fcab" providerId="ADAL" clId="{5342C0FF-BC4F-46B0-B39E-1001B44E5894}" dt="2025-12-12T16:07:30.237" v="153" actId="962"/>
          <ac:picMkLst>
            <pc:docMk/>
            <pc:sldMk cId="1274257213" sldId="632"/>
            <ac:picMk id="2" creationId="{DC359BCF-C201-EF43-8803-97C643E922E1}"/>
          </ac:picMkLst>
        </pc:picChg>
      </pc:sldChg>
      <pc:sldChg chg="addSp delSp modSp mod delAnim modAnim">
        <pc:chgData name="Ashley N. Metelski" userId="c47c9000-1281-41dc-9a58-e532f3c6fcab" providerId="ADAL" clId="{5342C0FF-BC4F-46B0-B39E-1001B44E5894}" dt="2025-12-12T17:12:58.507" v="570" actId="1076"/>
        <pc:sldMkLst>
          <pc:docMk/>
          <pc:sldMk cId="539463211" sldId="679"/>
        </pc:sldMkLst>
        <pc:spChg chg="mod">
          <ac:chgData name="Ashley N. Metelski" userId="c47c9000-1281-41dc-9a58-e532f3c6fcab" providerId="ADAL" clId="{5342C0FF-BC4F-46B0-B39E-1001B44E5894}" dt="2025-12-12T16:09:43.612" v="218" actId="14100"/>
          <ac:spMkLst>
            <pc:docMk/>
            <pc:sldMk cId="539463211" sldId="679"/>
            <ac:spMk id="5" creationId="{00000000-0000-0000-0000-000000000000}"/>
          </ac:spMkLst>
        </pc:spChg>
        <pc:picChg chg="del">
          <ac:chgData name="Ashley N. Metelski" userId="c47c9000-1281-41dc-9a58-e532f3c6fcab" providerId="ADAL" clId="{5342C0FF-BC4F-46B0-B39E-1001B44E5894}" dt="2025-12-12T17:12:44.092" v="568" actId="478"/>
          <ac:picMkLst>
            <pc:docMk/>
            <pc:sldMk cId="539463211" sldId="679"/>
            <ac:picMk id="2" creationId="{00000000-0000-0000-0000-000000000000}"/>
          </ac:picMkLst>
        </pc:picChg>
        <pc:picChg chg="add mod">
          <ac:chgData name="Ashley N. Metelski" userId="c47c9000-1281-41dc-9a58-e532f3c6fcab" providerId="ADAL" clId="{5342C0FF-BC4F-46B0-B39E-1001B44E5894}" dt="2025-12-12T17:12:58.507" v="570" actId="1076"/>
          <ac:picMkLst>
            <pc:docMk/>
            <pc:sldMk cId="539463211" sldId="679"/>
            <ac:picMk id="4" creationId="{83CCCF40-2AA6-3280-0980-3B6BEC4C513D}"/>
          </ac:picMkLst>
        </pc:picChg>
      </pc:sldChg>
      <pc:sldChg chg="addSp delSp modSp mod delAnim modAnim">
        <pc:chgData name="Ashley N. Metelski" userId="c47c9000-1281-41dc-9a58-e532f3c6fcab" providerId="ADAL" clId="{5342C0FF-BC4F-46B0-B39E-1001B44E5894}" dt="2025-12-12T17:03:48.624" v="557"/>
        <pc:sldMkLst>
          <pc:docMk/>
          <pc:sldMk cId="4151038434" sldId="711"/>
        </pc:sldMkLst>
        <pc:spChg chg="mod">
          <ac:chgData name="Ashley N. Metelski" userId="c47c9000-1281-41dc-9a58-e532f3c6fcab" providerId="ADAL" clId="{5342C0FF-BC4F-46B0-B39E-1001B44E5894}" dt="2025-12-12T16:08:59.542" v="200" actId="14100"/>
          <ac:spMkLst>
            <pc:docMk/>
            <pc:sldMk cId="4151038434" sldId="711"/>
            <ac:spMk id="4" creationId="{B628D48C-8C81-4453-8F7C-5FBC7AC64986}"/>
          </ac:spMkLst>
        </pc:spChg>
        <pc:picChg chg="del">
          <ac:chgData name="Ashley N. Metelski" userId="c47c9000-1281-41dc-9a58-e532f3c6fcab" providerId="ADAL" clId="{5342C0FF-BC4F-46B0-B39E-1001B44E5894}" dt="2025-12-12T17:03:37.674" v="556" actId="478"/>
          <ac:picMkLst>
            <pc:docMk/>
            <pc:sldMk cId="4151038434" sldId="711"/>
            <ac:picMk id="3" creationId="{44C5BFD8-5A23-4CBA-9C08-E6D76494DAC9}"/>
          </ac:picMkLst>
        </pc:picChg>
        <pc:picChg chg="add mod">
          <ac:chgData name="Ashley N. Metelski" userId="c47c9000-1281-41dc-9a58-e532f3c6fcab" providerId="ADAL" clId="{5342C0FF-BC4F-46B0-B39E-1001B44E5894}" dt="2025-12-12T17:03:48.624" v="557"/>
          <ac:picMkLst>
            <pc:docMk/>
            <pc:sldMk cId="4151038434" sldId="711"/>
            <ac:picMk id="6" creationId="{0FDF7773-5152-E663-AA8C-3B9B4934B7F9}"/>
          </ac:picMkLst>
        </pc:picChg>
      </pc:sldChg>
      <pc:sldChg chg="modSp mod">
        <pc:chgData name="Ashley N. Metelski" userId="c47c9000-1281-41dc-9a58-e532f3c6fcab" providerId="ADAL" clId="{5342C0FF-BC4F-46B0-B39E-1001B44E5894}" dt="2025-12-12T17:04:06.613" v="563" actId="20577"/>
        <pc:sldMkLst>
          <pc:docMk/>
          <pc:sldMk cId="2936289839" sldId="720"/>
        </pc:sldMkLst>
        <pc:spChg chg="mod">
          <ac:chgData name="Ashley N. Metelski" userId="c47c9000-1281-41dc-9a58-e532f3c6fcab" providerId="ADAL" clId="{5342C0FF-BC4F-46B0-B39E-1001B44E5894}" dt="2025-12-12T17:04:06.613" v="563" actId="20577"/>
          <ac:spMkLst>
            <pc:docMk/>
            <pc:sldMk cId="2936289839" sldId="720"/>
            <ac:spMk id="5" creationId="{00000000-0000-0000-0000-000000000000}"/>
          </ac:spMkLst>
        </pc:spChg>
      </pc:sldChg>
      <pc:sldChg chg="addSp delSp modSp mod delAnim modAnim">
        <pc:chgData name="Ashley N. Metelski" userId="c47c9000-1281-41dc-9a58-e532f3c6fcab" providerId="ADAL" clId="{5342C0FF-BC4F-46B0-B39E-1001B44E5894}" dt="2025-12-12T17:15:08.658" v="580" actId="1076"/>
        <pc:sldMkLst>
          <pc:docMk/>
          <pc:sldMk cId="1933808979" sldId="724"/>
        </pc:sldMkLst>
        <pc:spChg chg="mod">
          <ac:chgData name="Ashley N. Metelski" userId="c47c9000-1281-41dc-9a58-e532f3c6fcab" providerId="ADAL" clId="{5342C0FF-BC4F-46B0-B39E-1001B44E5894}" dt="2025-12-12T17:15:06.382" v="579" actId="1076"/>
          <ac:spMkLst>
            <pc:docMk/>
            <pc:sldMk cId="1933808979" sldId="724"/>
            <ac:spMk id="5" creationId="{00000000-0000-0000-0000-000000000000}"/>
          </ac:spMkLst>
        </pc:spChg>
        <pc:picChg chg="del">
          <ac:chgData name="Ashley N. Metelski" userId="c47c9000-1281-41dc-9a58-e532f3c6fcab" providerId="ADAL" clId="{5342C0FF-BC4F-46B0-B39E-1001B44E5894}" dt="2025-12-12T17:14:44.013" v="575" actId="478"/>
          <ac:picMkLst>
            <pc:docMk/>
            <pc:sldMk cId="1933808979" sldId="724"/>
            <ac:picMk id="2" creationId="{00000000-0000-0000-0000-000000000000}"/>
          </ac:picMkLst>
        </pc:picChg>
        <pc:picChg chg="add mod">
          <ac:chgData name="Ashley N. Metelski" userId="c47c9000-1281-41dc-9a58-e532f3c6fcab" providerId="ADAL" clId="{5342C0FF-BC4F-46B0-B39E-1001B44E5894}" dt="2025-12-12T17:15:08.658" v="580" actId="1076"/>
          <ac:picMkLst>
            <pc:docMk/>
            <pc:sldMk cId="1933808979" sldId="724"/>
            <ac:picMk id="3" creationId="{6E86AD99-AC9A-F6F7-513F-234A02152B23}"/>
          </ac:picMkLst>
        </pc:picChg>
      </pc:sldChg>
      <pc:sldChg chg="addSp delSp modSp mod delAnim modAnim">
        <pc:chgData name="Ashley N. Metelski" userId="c47c9000-1281-41dc-9a58-e532f3c6fcab" providerId="ADAL" clId="{5342C0FF-BC4F-46B0-B39E-1001B44E5894}" dt="2025-12-12T17:02:52.018" v="551" actId="1076"/>
        <pc:sldMkLst>
          <pc:docMk/>
          <pc:sldMk cId="2080486782" sldId="725"/>
        </pc:sldMkLst>
        <pc:spChg chg="mod">
          <ac:chgData name="Ashley N. Metelski" userId="c47c9000-1281-41dc-9a58-e532f3c6fcab" providerId="ADAL" clId="{5342C0FF-BC4F-46B0-B39E-1001B44E5894}" dt="2025-12-12T16:08:50.949" v="198" actId="14100"/>
          <ac:spMkLst>
            <pc:docMk/>
            <pc:sldMk cId="2080486782" sldId="725"/>
            <ac:spMk id="6" creationId="{55C35000-81C2-2B4B-A69B-D67E0C41EBD3}"/>
          </ac:spMkLst>
        </pc:spChg>
        <pc:picChg chg="del">
          <ac:chgData name="Ashley N. Metelski" userId="c47c9000-1281-41dc-9a58-e532f3c6fcab" providerId="ADAL" clId="{5342C0FF-BC4F-46B0-B39E-1001B44E5894}" dt="2025-12-12T17:02:44.984" v="549" actId="478"/>
          <ac:picMkLst>
            <pc:docMk/>
            <pc:sldMk cId="2080486782" sldId="725"/>
            <ac:picMk id="3" creationId="{00000000-0000-0000-0000-000000000000}"/>
          </ac:picMkLst>
        </pc:picChg>
        <pc:picChg chg="add mod">
          <ac:chgData name="Ashley N. Metelski" userId="c47c9000-1281-41dc-9a58-e532f3c6fcab" providerId="ADAL" clId="{5342C0FF-BC4F-46B0-B39E-1001B44E5894}" dt="2025-12-12T17:02:52.018" v="551" actId="1076"/>
          <ac:picMkLst>
            <pc:docMk/>
            <pc:sldMk cId="2080486782" sldId="725"/>
            <ac:picMk id="4" creationId="{3815DB34-8B02-4F18-1FFE-2C0FC14459D0}"/>
          </ac:picMkLst>
        </pc:picChg>
      </pc:sldChg>
      <pc:sldChg chg="addSp delSp modSp mod delAnim modAnim">
        <pc:chgData name="Ashley N. Metelski" userId="c47c9000-1281-41dc-9a58-e532f3c6fcab" providerId="ADAL" clId="{5342C0FF-BC4F-46B0-B39E-1001B44E5894}" dt="2025-12-12T17:21:54.241" v="591" actId="1035"/>
        <pc:sldMkLst>
          <pc:docMk/>
          <pc:sldMk cId="432374361" sldId="738"/>
        </pc:sldMkLst>
        <pc:picChg chg="del">
          <ac:chgData name="Ashley N. Metelski" userId="c47c9000-1281-41dc-9a58-e532f3c6fcab" providerId="ADAL" clId="{5342C0FF-BC4F-46B0-B39E-1001B44E5894}" dt="2025-12-12T17:17:43.457" v="581" actId="478"/>
          <ac:picMkLst>
            <pc:docMk/>
            <pc:sldMk cId="432374361" sldId="738"/>
            <ac:picMk id="3" creationId="{90ABF8CA-10E2-6E2D-56F2-BD6C7E933599}"/>
          </ac:picMkLst>
        </pc:picChg>
        <pc:picChg chg="add mod">
          <ac:chgData name="Ashley N. Metelski" userId="c47c9000-1281-41dc-9a58-e532f3c6fcab" providerId="ADAL" clId="{5342C0FF-BC4F-46B0-B39E-1001B44E5894}" dt="2025-12-12T17:21:54.241" v="591" actId="1035"/>
          <ac:picMkLst>
            <pc:docMk/>
            <pc:sldMk cId="432374361" sldId="738"/>
            <ac:picMk id="4" creationId="{5D9B0826-ECF6-F78A-006C-5CD8CF4BDCDD}"/>
          </ac:picMkLst>
        </pc:picChg>
      </pc:sldChg>
      <pc:sldChg chg="delSp modSp mod">
        <pc:chgData name="Ashley N. Metelski" userId="c47c9000-1281-41dc-9a58-e532f3c6fcab" providerId="ADAL" clId="{5342C0FF-BC4F-46B0-B39E-1001B44E5894}" dt="2025-12-12T16:01:17.422" v="1" actId="478"/>
        <pc:sldMkLst>
          <pc:docMk/>
          <pc:sldMk cId="2297198846" sldId="748"/>
        </pc:sldMkLst>
        <pc:spChg chg="del mod">
          <ac:chgData name="Ashley N. Metelski" userId="c47c9000-1281-41dc-9a58-e532f3c6fcab" providerId="ADAL" clId="{5342C0FF-BC4F-46B0-B39E-1001B44E5894}" dt="2025-12-12T16:01:17.422" v="1" actId="478"/>
          <ac:spMkLst>
            <pc:docMk/>
            <pc:sldMk cId="2297198846" sldId="748"/>
            <ac:spMk id="6" creationId="{C56D2452-DB58-F59D-D875-E218C3BDF786}"/>
          </ac:spMkLst>
        </pc:spChg>
      </pc:sldChg>
      <pc:sldChg chg="addSp delSp modSp mod delAnim modAnim">
        <pc:chgData name="Ashley N. Metelski" userId="c47c9000-1281-41dc-9a58-e532f3c6fcab" providerId="ADAL" clId="{5342C0FF-BC4F-46B0-B39E-1001B44E5894}" dt="2025-12-12T17:22:10.737" v="600" actId="1035"/>
        <pc:sldMkLst>
          <pc:docMk/>
          <pc:sldMk cId="2997549103" sldId="771"/>
        </pc:sldMkLst>
        <pc:picChg chg="add mod">
          <ac:chgData name="Ashley N. Metelski" userId="c47c9000-1281-41dc-9a58-e532f3c6fcab" providerId="ADAL" clId="{5342C0FF-BC4F-46B0-B39E-1001B44E5894}" dt="2025-12-12T17:22:10.737" v="600" actId="1035"/>
          <ac:picMkLst>
            <pc:docMk/>
            <pc:sldMk cId="2997549103" sldId="771"/>
            <ac:picMk id="2" creationId="{B1051952-F207-704D-DD29-7A83287E8C17}"/>
          </ac:picMkLst>
        </pc:picChg>
        <pc:picChg chg="del">
          <ac:chgData name="Ashley N. Metelski" userId="c47c9000-1281-41dc-9a58-e532f3c6fcab" providerId="ADAL" clId="{5342C0FF-BC4F-46B0-B39E-1001B44E5894}" dt="2025-12-12T17:12:08.653" v="564" actId="478"/>
          <ac:picMkLst>
            <pc:docMk/>
            <pc:sldMk cId="2997549103" sldId="771"/>
            <ac:picMk id="3" creationId="{3D762A4A-9706-D82A-9DA4-ED89914895D5}"/>
          </ac:picMkLst>
        </pc:picChg>
      </pc:sldChg>
      <pc:sldChg chg="addSp delSp modSp mod delAnim modAnim">
        <pc:chgData name="Ashley N. Metelski" userId="c47c9000-1281-41dc-9a58-e532f3c6fcab" providerId="ADAL" clId="{5342C0FF-BC4F-46B0-B39E-1001B44E5894}" dt="2025-12-12T17:14:19.043" v="574" actId="1076"/>
        <pc:sldMkLst>
          <pc:docMk/>
          <pc:sldMk cId="3257265232" sldId="772"/>
        </pc:sldMkLst>
        <pc:picChg chg="del">
          <ac:chgData name="Ashley N. Metelski" userId="c47c9000-1281-41dc-9a58-e532f3c6fcab" providerId="ADAL" clId="{5342C0FF-BC4F-46B0-B39E-1001B44E5894}" dt="2025-12-12T17:13:56.301" v="571" actId="478"/>
          <ac:picMkLst>
            <pc:docMk/>
            <pc:sldMk cId="3257265232" sldId="772"/>
            <ac:picMk id="2" creationId="{6F74C23D-BB0B-4EFF-B1AC-6B5A42DA12A9}"/>
          </ac:picMkLst>
        </pc:picChg>
        <pc:picChg chg="add mod">
          <ac:chgData name="Ashley N. Metelski" userId="c47c9000-1281-41dc-9a58-e532f3c6fcab" providerId="ADAL" clId="{5342C0FF-BC4F-46B0-B39E-1001B44E5894}" dt="2025-12-12T17:14:19.043" v="574" actId="1076"/>
          <ac:picMkLst>
            <pc:docMk/>
            <pc:sldMk cId="3257265232" sldId="772"/>
            <ac:picMk id="3" creationId="{7B51193F-26B8-1EAD-B344-6A17E0E948F4}"/>
          </ac:picMkLst>
        </pc:picChg>
      </pc:sldChg>
    </pc:docChg>
  </pc:docChgLst>
  <pc:docChgLst>
    <pc:chgData name="Ashley N. Metelski" userId="c47c9000-1281-41dc-9a58-e532f3c6fcab" providerId="ADAL" clId="{D329A889-D607-4B07-87A9-2E2F31219E73}"/>
    <pc:docChg chg="undo custSel addSld delSld modSld">
      <pc:chgData name="Ashley N. Metelski" userId="c47c9000-1281-41dc-9a58-e532f3c6fcab" providerId="ADAL" clId="{D329A889-D607-4B07-87A9-2E2F31219E73}" dt="2024-03-08T20:49:04.251" v="946" actId="20577"/>
      <pc:docMkLst>
        <pc:docMk/>
      </pc:docMkLst>
      <pc:sldChg chg="modNotesTx">
        <pc:chgData name="Ashley N. Metelski" userId="c47c9000-1281-41dc-9a58-e532f3c6fcab" providerId="ADAL" clId="{D329A889-D607-4B07-87A9-2E2F31219E73}" dt="2024-03-08T17:53:35.239" v="29" actId="20577"/>
        <pc:sldMkLst>
          <pc:docMk/>
          <pc:sldMk cId="2920113628" sldId="491"/>
        </pc:sldMkLst>
      </pc:sldChg>
      <pc:sldChg chg="modNotesTx">
        <pc:chgData name="Ashley N. Metelski" userId="c47c9000-1281-41dc-9a58-e532f3c6fcab" providerId="ADAL" clId="{D329A889-D607-4B07-87A9-2E2F31219E73}" dt="2024-03-08T20:24:51.904" v="66" actId="20577"/>
        <pc:sldMkLst>
          <pc:docMk/>
          <pc:sldMk cId="481823943" sldId="547"/>
        </pc:sldMkLst>
      </pc:sldChg>
      <pc:sldChg chg="modNotesTx">
        <pc:chgData name="Ashley N. Metelski" userId="c47c9000-1281-41dc-9a58-e532f3c6fcab" providerId="ADAL" clId="{D329A889-D607-4B07-87A9-2E2F31219E73}" dt="2024-03-08T20:19:55.924" v="57" actId="20577"/>
        <pc:sldMkLst>
          <pc:docMk/>
          <pc:sldMk cId="718031783" sldId="550"/>
        </pc:sldMkLst>
      </pc:sldChg>
      <pc:sldChg chg="modNotesTx">
        <pc:chgData name="Ashley N. Metelski" userId="c47c9000-1281-41dc-9a58-e532f3c6fcab" providerId="ADAL" clId="{D329A889-D607-4B07-87A9-2E2F31219E73}" dt="2024-03-08T20:18:09.694" v="47" actId="20577"/>
        <pc:sldMkLst>
          <pc:docMk/>
          <pc:sldMk cId="958326200" sldId="614"/>
        </pc:sldMkLst>
      </pc:sldChg>
      <pc:sldChg chg="modNotesTx">
        <pc:chgData name="Ashley N. Metelski" userId="c47c9000-1281-41dc-9a58-e532f3c6fcab" providerId="ADAL" clId="{D329A889-D607-4B07-87A9-2E2F31219E73}" dt="2024-03-08T17:55:20.532" v="36" actId="20577"/>
        <pc:sldMkLst>
          <pc:docMk/>
          <pc:sldMk cId="1078321323" sldId="618"/>
        </pc:sldMkLst>
      </pc:sldChg>
      <pc:sldChg chg="modNotesTx">
        <pc:chgData name="Ashley N. Metelski" userId="c47c9000-1281-41dc-9a58-e532f3c6fcab" providerId="ADAL" clId="{D329A889-D607-4B07-87A9-2E2F31219E73}" dt="2024-03-08T20:25:26.878" v="69" actId="20577"/>
        <pc:sldMkLst>
          <pc:docMk/>
          <pc:sldMk cId="3991261559" sldId="625"/>
        </pc:sldMkLst>
      </pc:sldChg>
      <pc:sldChg chg="modNotesTx">
        <pc:chgData name="Ashley N. Metelski" userId="c47c9000-1281-41dc-9a58-e532f3c6fcab" providerId="ADAL" clId="{D329A889-D607-4B07-87A9-2E2F31219E73}" dt="2024-03-08T20:13:34.917" v="38" actId="20577"/>
        <pc:sldMkLst>
          <pc:docMk/>
          <pc:sldMk cId="2280657004" sldId="639"/>
        </pc:sldMkLst>
      </pc:sldChg>
      <pc:sldChg chg="modNotesTx">
        <pc:chgData name="Ashley N. Metelski" userId="c47c9000-1281-41dc-9a58-e532f3c6fcab" providerId="ADAL" clId="{D329A889-D607-4B07-87A9-2E2F31219E73}" dt="2024-03-08T20:15:09.030" v="46" actId="20577"/>
        <pc:sldMkLst>
          <pc:docMk/>
          <pc:sldMk cId="2721290734" sldId="677"/>
        </pc:sldMkLst>
      </pc:sldChg>
      <pc:sldChg chg="modNotesTx">
        <pc:chgData name="Ashley N. Metelski" userId="c47c9000-1281-41dc-9a58-e532f3c6fcab" providerId="ADAL" clId="{D329A889-D607-4B07-87A9-2E2F31219E73}" dt="2024-03-08T20:26:02.322" v="70" actId="20577"/>
        <pc:sldMkLst>
          <pc:docMk/>
          <pc:sldMk cId="3985596421" sldId="685"/>
        </pc:sldMkLst>
      </pc:sldChg>
      <pc:sldChg chg="modNotesTx">
        <pc:chgData name="Ashley N. Metelski" userId="c47c9000-1281-41dc-9a58-e532f3c6fcab" providerId="ADAL" clId="{D329A889-D607-4B07-87A9-2E2F31219E73}" dt="2024-03-08T20:22:11.615" v="64" actId="20577"/>
        <pc:sldMkLst>
          <pc:docMk/>
          <pc:sldMk cId="3175351972" sldId="729"/>
        </pc:sldMkLst>
      </pc:sldChg>
      <pc:sldChg chg="modNotesTx">
        <pc:chgData name="Ashley N. Metelski" userId="c47c9000-1281-41dc-9a58-e532f3c6fcab" providerId="ADAL" clId="{D329A889-D607-4B07-87A9-2E2F31219E73}" dt="2024-03-08T20:23:20.039" v="65" actId="20577"/>
        <pc:sldMkLst>
          <pc:docMk/>
          <pc:sldMk cId="3027811005" sldId="743"/>
        </pc:sldMkLst>
      </pc:sldChg>
      <pc:sldChg chg="del">
        <pc:chgData name="Ashley N. Metelski" userId="c47c9000-1281-41dc-9a58-e532f3c6fcab" providerId="ADAL" clId="{D329A889-D607-4B07-87A9-2E2F31219E73}" dt="2024-03-08T20:39:03.470" v="136" actId="2696"/>
        <pc:sldMkLst>
          <pc:docMk/>
          <pc:sldMk cId="2180133768" sldId="747"/>
        </pc:sldMkLst>
      </pc:sldChg>
      <pc:sldChg chg="addSp delSp modSp mod modNotes modNotesTx">
        <pc:chgData name="Ashley N. Metelski" userId="c47c9000-1281-41dc-9a58-e532f3c6fcab" providerId="ADAL" clId="{D329A889-D607-4B07-87A9-2E2F31219E73}" dt="2024-03-08T20:36:32.575" v="73" actId="27636"/>
        <pc:sldMkLst>
          <pc:docMk/>
          <pc:sldMk cId="1077899712" sldId="773"/>
        </pc:sldMkLst>
      </pc:sldChg>
      <pc:sldChg chg="addSp delSp modSp mod modNotesTx">
        <pc:chgData name="Ashley N. Metelski" userId="c47c9000-1281-41dc-9a58-e532f3c6fcab" providerId="ADAL" clId="{D329A889-D607-4B07-87A9-2E2F31219E73}" dt="2024-03-08T20:38:52.950" v="135" actId="20577"/>
        <pc:sldMkLst>
          <pc:docMk/>
          <pc:sldMk cId="2515571784" sldId="774"/>
        </pc:sldMkLst>
      </pc:sldChg>
      <pc:sldChg chg="addSp delSp modSp new mod setBg modNotesTx">
        <pc:chgData name="Ashley N. Metelski" userId="c47c9000-1281-41dc-9a58-e532f3c6fcab" providerId="ADAL" clId="{D329A889-D607-4B07-87A9-2E2F31219E73}" dt="2024-03-08T20:49:04.251" v="946" actId="20577"/>
        <pc:sldMkLst>
          <pc:docMk/>
          <pc:sldMk cId="3691174025" sldId="77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5983050-5ED4-4FC8-A1A3-C893F53AC92C}" type="datetimeFigureOut">
              <a:rPr lang="en-US" smtClean="0"/>
              <a:t>12/12/2025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DED22F7-F676-49F3-AE59-D9D5EC174FED}" type="slidenum">
              <a:rPr lang="en-US" smtClean="0"/>
              <a:t>‹#›</a:t>
            </a:fld>
            <a:endParaRPr lang="en-US"/>
          </a:p>
        </p:txBody>
      </p:sp>
    </p:spTree>
    <p:extLst>
      <p:ext uri="{BB962C8B-B14F-4D97-AF65-F5344CB8AC3E}">
        <p14:creationId xmlns:p14="http://schemas.microsoft.com/office/powerpoint/2010/main" val="2408123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B47A5F-036D-440C-B772-FC7E4B753EDF}" type="datetimeFigureOut">
              <a:rPr lang="en-US" smtClean="0"/>
              <a:pPr/>
              <a:t>12/12/2025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8745D4-C40A-4ACF-B122-FA472B1B4892}" type="slidenum">
              <a:rPr lang="en-US" smtClean="0"/>
              <a:pPr/>
              <a:t>‹#›</a:t>
            </a:fld>
            <a:endParaRPr lang="en-US"/>
          </a:p>
        </p:txBody>
      </p:sp>
    </p:spTree>
    <p:extLst>
      <p:ext uri="{BB962C8B-B14F-4D97-AF65-F5344CB8AC3E}">
        <p14:creationId xmlns:p14="http://schemas.microsoft.com/office/powerpoint/2010/main" val="1907433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enddd.org/"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info@EndDD.org"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cdc.gov/transportationsafety/teen_drivers/index.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att.com/Common/about_us/pdf/connect_safely_survey_twd.pdf"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blogs.att.net/consumerblog/story/a7785894"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nsccdn.azureedge.net/nsc.org/media/site-media/docs/newsroom/distracted-parents-results.pdf"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dirty="0">
                <a:solidFill>
                  <a:schemeClr val="tx1"/>
                </a:solidFill>
                <a:effectLst/>
                <a:latin typeface="+mn-lt"/>
                <a:ea typeface="+mn-ea"/>
                <a:cs typeface="+mn-cs"/>
              </a:rPr>
              <a:t>Today is all about choices and change. We want to talk with you about how all of us can be better drivers and make Missouri roads safer for everyone.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We’re counting on all of you to take the lead and help us be the change we need.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NOTE TO SPEAKERS</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1" kern="1200" dirty="0">
                <a:solidFill>
                  <a:schemeClr val="tx1"/>
                </a:solidFill>
                <a:effectLst/>
                <a:latin typeface="+mn-lt"/>
                <a:ea typeface="+mn-ea"/>
                <a:cs typeface="+mn-cs"/>
              </a:rPr>
              <a:t>This is the 50 minute presentation–if you have more then 50 minutes you will need to unhide the slides or download a separate presentation, our 60-70 minute presentation.</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Welcome and thank you for wanting to join our campaign to save lives!</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 2009 Casey Feldman was killed by a distracted driver while crossing a street in a crosswalk. She was 21. Following her death her family and friends wanted to do something to prevent others from being injured or killed by distracted drivers. Joel Feldman, Casey’s father, a trial lawyer from Philadelphia, with help from Children’s Hospital of Philadelphia, 60for Safety, Joel’s law firm, Anapol Weiss and others, worked to develop a science–based presentation that would engage teens and maximize the likelihood of changing attitudes and behaviors. The presentation is based on heath communication and behavior change theory and incorporates teen messaging concepts to engage and appeal to teens in a non-confrontational manner.</a:t>
            </a:r>
          </a:p>
          <a:p>
            <a:r>
              <a:rPr lang="en-US" sz="1200" i="1"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This is the 8th version of the presentation-updates have been made to reflect analysis of pre and post presentation surveys returned from more than 2500 teens, feedback from teens and parents and feedback from experts. Our pledge is to provide you with the most up to date and effective distracted driving presentation.</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With the help of volunteer speakers across the country, including safety professionals, teachers, trial lawyers, college students, driver’s education instructors, law enforcement, physicians, nurses, occupational and physical therapists, injury prevention coordinators, and  other health care professionals, Joel’s dream of reaching thousands of teens and adults with distracted driving presentations has become a reality.  As of January 2018 nearly 400,000 students and 15,000 adults have seen the </a:t>
            </a:r>
            <a:r>
              <a:rPr lang="en-US" sz="1200" i="1" u="none" strike="noStrike" kern="1200" dirty="0">
                <a:solidFill>
                  <a:schemeClr val="tx1"/>
                </a:solidFill>
                <a:effectLst/>
                <a:latin typeface="+mn-lt"/>
                <a:ea typeface="+mn-ea"/>
                <a:cs typeface="+mn-cs"/>
                <a:hlinkClick r:id="rId3" tooltip="This external link will open in a new window"/>
              </a:rPr>
              <a:t>EndDD.org</a:t>
            </a:r>
            <a:r>
              <a:rPr lang="en-US" sz="1200" i="1" kern="1200" dirty="0">
                <a:solidFill>
                  <a:schemeClr val="tx1"/>
                </a:solidFill>
                <a:effectLst/>
                <a:latin typeface="+mn-lt"/>
                <a:ea typeface="+mn-ea"/>
                <a:cs typeface="+mn-cs"/>
              </a:rPr>
              <a:t> presentation in 45 states and Canada. As the program has expanded talks are also being given to middle school and college students, adults and businesses.</a:t>
            </a:r>
            <a:r>
              <a:rPr lang="en-US" sz="1200" i="1" kern="1200" baseline="0" dirty="0">
                <a:solidFill>
                  <a:schemeClr val="tx1"/>
                </a:solidFill>
                <a:effectLst/>
                <a:latin typeface="+mn-lt"/>
                <a:ea typeface="+mn-ea"/>
                <a:cs typeface="+mn-cs"/>
              </a:rPr>
              <a:t> S</a:t>
            </a:r>
            <a:r>
              <a:rPr lang="en-US" sz="1200" i="1" kern="1200" dirty="0">
                <a:solidFill>
                  <a:schemeClr val="tx1"/>
                </a:solidFill>
                <a:effectLst/>
                <a:latin typeface="+mn-lt"/>
                <a:ea typeface="+mn-ea"/>
                <a:cs typeface="+mn-cs"/>
              </a:rPr>
              <a:t>pecial presentations for adult audiences are available upon request.</a:t>
            </a:r>
          </a:p>
          <a:p>
            <a:r>
              <a:rPr lang="en-US" sz="1200" kern="1200" dirty="0">
                <a:solidFill>
                  <a:schemeClr val="tx1"/>
                </a:solidFill>
                <a:effectLst/>
                <a:latin typeface="+mn-lt"/>
                <a:ea typeface="+mn-ea"/>
                <a:cs typeface="+mn-cs"/>
              </a:rPr>
              <a:t> </a:t>
            </a:r>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Presentation lengths vary from school to school. Accordingly we have 2 different length presentations, one for 60 or more minutes, “65+”and one for about 50 minutes, “50.”  We also have presentations in each of these two lengths for PC and MAC. On the title slide at the bottom one can find this information about presentation length and whether it is for PC or MAC.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 some cases schools will request presentations that are even shorter than these most common length presentations.  So presenters will need to “hide” slides to shorten presentations.</a:t>
            </a:r>
            <a:r>
              <a:rPr lang="en-US" i="1" dirty="0">
                <a:effectLst/>
              </a:rPr>
              <a: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Shortening the presentation by “hiding” slides</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(Hiding slides is accomplished by going to “Slide Show” in Power Point and highlighting the slides you wish not to show and clicking on “Hide Slide.” The slide will look “gray” and a diagonal line will appear in the upper left corner across the slide number. Try not to just skip slides as students believe doing so indicates a lack of preparation or that you are concealing information from them and will rate you unfavorably for doing so.) </a:t>
            </a:r>
          </a:p>
          <a:p>
            <a:endParaRPr lang="en-US" sz="1200" i="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For more information about shortening the presentation, which slides to hide to accommodate school limitations e-mail  </a:t>
            </a:r>
            <a:r>
              <a:rPr lang="en-US" sz="1200" i="1" u="sng" kern="1200" dirty="0">
                <a:solidFill>
                  <a:schemeClr val="tx1"/>
                </a:solidFill>
                <a:effectLst/>
                <a:latin typeface="+mn-lt"/>
                <a:ea typeface="+mn-ea"/>
                <a:cs typeface="+mn-cs"/>
                <a:hlinkClick r:id="rId4"/>
              </a:rPr>
              <a:t>info@EndDD.org</a:t>
            </a:r>
            <a:r>
              <a:rPr lang="en-US" sz="1200" i="1"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 </a:t>
            </a:r>
            <a:br>
              <a:rPr lang="en-US" sz="1200" b="1" i="1" kern="1200" dirty="0">
                <a:solidFill>
                  <a:schemeClr val="tx1"/>
                </a:solidFill>
                <a:effectLst/>
                <a:latin typeface="+mn-lt"/>
                <a:ea typeface="+mn-ea"/>
                <a:cs typeface="+mn-cs"/>
              </a:rPr>
            </a:br>
            <a:r>
              <a:rPr lang="en-US" sz="1200" b="1" i="1" kern="1200" dirty="0">
                <a:solidFill>
                  <a:schemeClr val="tx1"/>
                </a:solidFill>
                <a:effectLst/>
                <a:latin typeface="+mn-lt"/>
                <a:ea typeface="+mn-ea"/>
                <a:cs typeface="+mn-cs"/>
              </a:rPr>
              <a:t>“A Good Ending”</a:t>
            </a:r>
            <a:r>
              <a:rPr lang="en-US" sz="1200" i="1" kern="1200" dirty="0">
                <a:solidFill>
                  <a:schemeClr val="tx1"/>
                </a:solidFill>
                <a:effectLst/>
                <a:latin typeface="+mn-lt"/>
                <a:ea typeface="+mn-ea"/>
                <a:cs typeface="+mn-cs"/>
              </a:rPr>
              <a:t> --Even with the best plans we can get behind and will find ourselves running short of time. Speakers can really end anywhere they like, or where they are, but should try to sum up using “Each of Us Has the Power to” slide which can be done in about 2 minutes. This is slide 52.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Speaker’s Notes -The first click will show the most frequent responses to the bus driver video. a second click will reorder these responses into 2 columns, with the left column showing what responses adults generally give, while the right column reflects what we hear from students. The difference is that students focus more on personal accountability for the driver, "selfish and irresponsible," while adults generally talk about the overall situation, "dangerous," or how they might feel if on the bus, "scared.“]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is the difference between the two columns?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is the difference between reacting to the video by saying "Dangerous" versus "Selfish?</a:t>
            </a:r>
          </a:p>
          <a:p>
            <a:r>
              <a:rPr lang="en-US"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 you think when we text, or </a:t>
            </a:r>
            <a:r>
              <a:rPr lang="en-US" sz="1200" kern="1200" dirty="0" err="1">
                <a:solidFill>
                  <a:schemeClr val="tx1"/>
                </a:solidFill>
                <a:effectLst/>
                <a:latin typeface="+mn-lt"/>
                <a:ea typeface="+mn-ea"/>
                <a:cs typeface="+mn-cs"/>
              </a:rPr>
              <a:t>snapchat</a:t>
            </a:r>
            <a:r>
              <a:rPr lang="en-US" sz="1200" kern="1200" dirty="0">
                <a:solidFill>
                  <a:schemeClr val="tx1"/>
                </a:solidFill>
                <a:effectLst/>
                <a:latin typeface="+mn-lt"/>
                <a:ea typeface="+mn-ea"/>
                <a:cs typeface="+mn-cs"/>
              </a:rPr>
              <a:t> while driving down the road in traffic we are being selfish?</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Do you think talking about distracted driving as being selfish driving might be more useful in getting drivers to stop driving distracted?</a:t>
            </a:r>
          </a:p>
        </p:txBody>
      </p:sp>
      <p:sp>
        <p:nvSpPr>
          <p:cNvPr id="4" name="Slide Number Placeholder 3"/>
          <p:cNvSpPr>
            <a:spLocks noGrp="1"/>
          </p:cNvSpPr>
          <p:nvPr>
            <p:ph type="sldNum" sz="quarter" idx="10"/>
          </p:nvPr>
        </p:nvSpPr>
        <p:spPr/>
        <p:txBody>
          <a:bodyPr/>
          <a:lstStyle/>
          <a:p>
            <a:fld id="{A58745D4-C40A-4ACF-B122-FA472B1B489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These </a:t>
            </a:r>
            <a:r>
              <a:rPr lang="en-US" sz="1200" kern="1200" dirty="0">
                <a:solidFill>
                  <a:schemeClr val="tx1"/>
                </a:solidFill>
                <a:effectLst/>
                <a:latin typeface="+mn-lt"/>
                <a:ea typeface="+mn-ea"/>
                <a:cs typeface="+mn-cs"/>
              </a:rPr>
              <a:t>are sobering statistics. Car crashes are a leading cause of death in teens. Unlike with drunk driving, there is no blood test to prove distracted driving, so distracted driving crashes are vastly underreported. Recent studies show that distraction plays a role in nearly 6 out of 10 teen crashes. The vast majority of you would not drive drunk, nor would you get in the car with someone that you thought had too much to drink.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good news is that we can change these numbers because the distracted driving crashes are all preventable.</a:t>
            </a:r>
          </a:p>
          <a:p>
            <a:r>
              <a:rPr lang="en-US" sz="1200" kern="1200" dirty="0">
                <a:solidFill>
                  <a:schemeClr val="tx1"/>
                </a:solidFill>
                <a:effectLst/>
                <a:latin typeface="+mn-lt"/>
                <a:ea typeface="+mn-ea"/>
                <a:cs typeface="+mn-cs"/>
              </a:rPr>
              <a:t> </a:t>
            </a:r>
            <a:endParaRPr lang="en-US"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dirty="0">
                <a:solidFill>
                  <a:srgbClr val="FF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https://www.cdc.gov/transportationsafety/teen_drivers/index.html</a:t>
            </a:r>
            <a:endParaRPr lang="en-US" sz="1800" dirty="0">
              <a:solidFill>
                <a:srgbClr val="FF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r>
              <a:rPr lang="en-US" sz="1200" kern="1200" dirty="0">
                <a:solidFill>
                  <a:schemeClr val="tx1"/>
                </a:solidFill>
                <a:effectLst/>
                <a:latin typeface="+mn-lt"/>
                <a:ea typeface="+mn-ea"/>
                <a:cs typeface="+mn-cs"/>
              </a:rPr>
              <a:t>https://www.savemolives.com/mcrs/distracted-driving-awareness-campaign</a:t>
            </a:r>
          </a:p>
          <a:p>
            <a:r>
              <a:rPr lang="en-US" sz="1200" kern="1200" dirty="0">
                <a:solidFill>
                  <a:schemeClr val="tx1"/>
                </a:solidFill>
                <a:effectLst/>
                <a:latin typeface="+mn-lt"/>
                <a:ea typeface="+mn-ea"/>
                <a:cs typeface="+mn-cs"/>
              </a:rPr>
              <a:t>https://newsroom.aaa.com/2021/06/summertime-blues-the-return-of-the-100-deadliest-days-for-teen-drivers/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11</a:t>
            </a:fld>
            <a:endParaRPr lang="en-US"/>
          </a:p>
        </p:txBody>
      </p:sp>
    </p:spTree>
    <p:extLst>
      <p:ext uri="{BB962C8B-B14F-4D97-AF65-F5344CB8AC3E}">
        <p14:creationId xmlns:p14="http://schemas.microsoft.com/office/powerpoint/2010/main" val="4121829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Death notification is when your parents and loved ones are told that you are dead and are not coming home. It can be by the police coming to your house and knocking on the door or in the hospital. As you watch this video think about what it would be like for those you would leave behind if you were killed in a car crash. We want you to think about that whenever you get in a car.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12</a:t>
            </a:fld>
            <a:endParaRPr lang="en-US"/>
          </a:p>
        </p:txBody>
      </p:sp>
    </p:spTree>
    <p:extLst>
      <p:ext uri="{BB962C8B-B14F-4D97-AF65-F5344CB8AC3E}">
        <p14:creationId xmlns:p14="http://schemas.microsoft.com/office/powerpoint/2010/main" val="1696190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These are the most frequent explanations, excuses or attempts to justify driving distracted. I know that when I drove distracted I thought (pick one of more that apply/applied to you)</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Before we get into the actual excuses, think about how much we rely on our smartphones-some say we are addicted to them. Looking at them has become a habit. So, one thing you can do is to set your phones on airplane mode or “Do Not Disturb While Driving.”  In that way all notifications will be blocked and you can avoid temptation.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Do any of these sound familiar to you?  Which of these might be the reasons you will text, snapchat, TikTok or scroll through music while driving?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we go through my talk I want you to think whether these excuses make sense?  Are these reasons good enough to keep driving distracted?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8745D4-C40A-4ACF-B122-FA472B1B4892}" type="slidenum">
              <a:rPr lang="en-US" smtClean="0"/>
              <a:pPr/>
              <a:t>15</a:t>
            </a:fld>
            <a:endParaRPr lang="en-US"/>
          </a:p>
        </p:txBody>
      </p:sp>
    </p:spTree>
    <p:extLst>
      <p:ext uri="{BB962C8B-B14F-4D97-AF65-F5344CB8AC3E}">
        <p14:creationId xmlns:p14="http://schemas.microsoft.com/office/powerpoint/2010/main" val="3020195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8745D4-C40A-4ACF-B122-FA472B1B4892}" type="slidenum">
              <a:rPr lang="en-US" smtClean="0"/>
              <a:pPr/>
              <a:t>16</a:t>
            </a:fld>
            <a:endParaRPr lang="en-US"/>
          </a:p>
        </p:txBody>
      </p:sp>
    </p:spTree>
    <p:extLst>
      <p:ext uri="{BB962C8B-B14F-4D97-AF65-F5344CB8AC3E}">
        <p14:creationId xmlns:p14="http://schemas.microsoft.com/office/powerpoint/2010/main" val="3033469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kern="1200" dirty="0">
                <a:solidFill>
                  <a:schemeClr val="tx1"/>
                </a:solidFill>
                <a:effectLst/>
                <a:latin typeface="+mn-lt"/>
                <a:ea typeface="+mn-ea"/>
                <a:cs typeface="+mn-cs"/>
              </a:rPr>
              <a:t>{Speaker Note: After this slide appears the next click will start the counting of seconds 1-6. </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Before clicking the slide and starting the counting ask </a:t>
            </a:r>
            <a:r>
              <a:rPr lang="en-US" sz="1800" kern="1200" dirty="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the</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audience to have </a:t>
            </a:r>
            <a:r>
              <a:rPr lang="en-US" sz="1800" kern="1200" dirty="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their</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phones on their desks or laps, and when you say </a:t>
            </a:r>
            <a:r>
              <a:rPr lang="en-US" sz="1800" kern="1200" dirty="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“go”</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they are to read their last text</a:t>
            </a:r>
            <a:r>
              <a:rPr lang="en-US" sz="1800" kern="1200" dirty="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and when finished to look up and see how many seconds have elapsed.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We use this slide to get an estimate of the time it takes us to look away from the road, </a:t>
            </a:r>
            <a:r>
              <a:rPr lang="en-US" sz="1800" kern="1200" dirty="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to evaluate</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the excuse "just a few seconds," and then in following slide discuss how glances away from the road for more than 2 seconds have been shown to significantly increase crash risk. </a:t>
            </a:r>
            <a:endParaRPr lang="en-US" sz="1800" dirty="0">
              <a:effectLst/>
              <a:latin typeface="Times New Roman" panose="02020603050405020304" pitchFamily="18" charset="0"/>
              <a:ea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DBF0FD-00C4-DE4D-A7B2-B10968A8707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08540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18</a:t>
            </a:fld>
            <a:endParaRPr lang="en-US"/>
          </a:p>
        </p:txBody>
      </p:sp>
    </p:spTree>
    <p:extLst>
      <p:ext uri="{BB962C8B-B14F-4D97-AF65-F5344CB8AC3E}">
        <p14:creationId xmlns:p14="http://schemas.microsoft.com/office/powerpoint/2010/main" val="3775164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driver of the car on the right was looking away from the road for something in </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her </a:t>
            </a:r>
            <a:r>
              <a:rPr lang="en-US" sz="1800" kern="1200" dirty="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backpack or</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purse which was on the passenger seat. </a:t>
            </a:r>
            <a:r>
              <a:rPr lang="en-US" sz="1800" kern="1200" dirty="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She could have pulled over to the side of the road but chose not to.</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She had never been in a crash before this one. Does the fact that you have snapchatted, texted or tweeted and never been in a crash mean that you won’t be the next time you try it?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Maybe its like playing Russian Roulette—if you do it enough times it will catch up with you.</a:t>
            </a:r>
            <a:endParaRPr lang="en-US" dirty="0">
              <a:effectLst/>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19</a:t>
            </a:fld>
            <a:endParaRPr lang="en-US"/>
          </a:p>
        </p:txBody>
      </p:sp>
    </p:spTree>
    <p:extLst>
      <p:ext uri="{BB962C8B-B14F-4D97-AF65-F5344CB8AC3E}">
        <p14:creationId xmlns:p14="http://schemas.microsoft.com/office/powerpoint/2010/main" val="1717246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[Speaker’s notes- Students get annoyed when adults come in and preach to them about what they are “doing wrong.” Most people don’t like to be told what to do, especially if the speaker is a hypocrite.  If you are one of those exceptionally rare people who has never driven distracted , congratulations. But if you are like almost everyone else who has, or may still, drive distracted, this is the time to admit what you have done. Doing so will go a long way towards establishing your credibility with the audience. It will also show respect for the audience which is of course very important.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know that it’s not just teens who drive distracted-you see your parents, and maybe other adults who drive you drive distracted. So I am not here to blame anyone-how can I when I drive/ drove distracted?  (Each speaker should talk about his or her distracted driving, making the point you have stopped doing it, or are working on getting better). We know that teens are working all across the country to reduce distracted driving-coming up with great campaigns, messages and events. Teens are already saving lives when it comes to distracted driving and you can do the same.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and every one of you has the power to keep your friends safe and save lives. It comes down to two things- by choosing to drive safer and by asking our friends and family to drive without distraction.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2</a:t>
            </a:fld>
            <a:endParaRPr lang="en-US"/>
          </a:p>
        </p:txBody>
      </p:sp>
    </p:spTree>
    <p:extLst>
      <p:ext uri="{BB962C8B-B14F-4D97-AF65-F5344CB8AC3E}">
        <p14:creationId xmlns:p14="http://schemas.microsoft.com/office/powerpoint/2010/main" val="963618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[Speaker’s notes—Some teens will say they are safe drivers, equating never having gotten a ticket or been in a crash as proof of their safe driving. But they still may speed or use smartphones while driving. We need to have them consider that the absence of tickets or crashes just means they have been lucky so far-it</a:t>
            </a:r>
            <a:r>
              <a:rPr lang="en-US" sz="1200" i="1" kern="1200" baseline="0" dirty="0">
                <a:solidFill>
                  <a:schemeClr val="tx1"/>
                </a:solidFill>
                <a:effectLst/>
                <a:latin typeface="+mn-lt"/>
                <a:ea typeface="+mn-ea"/>
                <a:cs typeface="+mn-cs"/>
              </a:rPr>
              <a:t> does not mean they are safe drivers</a:t>
            </a:r>
            <a:r>
              <a:rPr lang="en-US" sz="1200" i="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br>
              <a:rPr lang="en-US" sz="1200" i="1"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Can you really be a safe driver if you speed, text, TikTok or snapchat while driving even if you haven’t gotten a ticket or been in a crash?  We want to be careful not to confuse being safe drivers with lucky drivers. I was a lucky driver also but now that I don’t drive distracted I am a safe driver. Does that make sense to you?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745D4-C40A-4ACF-B122-FA472B1B489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19555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800"/>
              </a:spcAft>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Did you notice that it was the mother who called?  I want you to think about this-When you are driving or even riding as a passenger in your friend’s car, your parents will be worried. Being in a car is one of the most dangerous things you can do. They will want to know you are safe. You don’t want to have to respond to their calls or texts while driving so you control the communication. Text your parents when you arrive safely at school, when you are about to leave school, when you arrive safely at a friend’s house. You control the communication with parents so you can always do it when stopped and safe.</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21</a:t>
            </a:fld>
            <a:endParaRPr lang="en-US"/>
          </a:p>
        </p:txBody>
      </p:sp>
    </p:spTree>
    <p:extLst>
      <p:ext uri="{BB962C8B-B14F-4D97-AF65-F5344CB8AC3E}">
        <p14:creationId xmlns:p14="http://schemas.microsoft.com/office/powerpoint/2010/main" val="717634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[Speaker’s Notes: Teens have the power to keep themselves safe and to keep their friends safe. Contrary to what many teens believe, their friends will not be angry if they speak up and tell them they are concerned when they look at their phones and not at the road.</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These results can be empowering for teens since the chances of them being successful are so high.  </a:t>
            </a:r>
            <a:r>
              <a:rPr lang="en-US" sz="1200" i="1" kern="1200" dirty="0">
                <a:solidFill>
                  <a:schemeClr val="tx1"/>
                </a:solidFill>
                <a:effectLst/>
                <a:latin typeface="+mn-lt"/>
                <a:ea typeface="+mn-ea"/>
                <a:cs typeface="+mn-cs"/>
                <a:hlinkClick r:id="rId3" tooltip="This external link will open in a new window"/>
              </a:rPr>
              <a:t>http://www.att.com/Common/about_us/pdf/connect_safely_survey_twd.pdf</a:t>
            </a:r>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hlinkClick r:id="rId4" tooltip="This external link will open in a new window"/>
              </a:rPr>
              <a:t>http://blogs.att.net/consumerblog/story/a7785894</a:t>
            </a:r>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These statistics should give you confidence that if you do speak up you can be successful in having your friend put down their phone.  You can speak up and let your friends know you care about them or you can sit there and hope nothing bad happens.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Each and every one of you has the power to save lives.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Who would be willing to speak up to keep a friend safe?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Lets talk about an effective way to speak up.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talk about the difference between speaking up using an “I” statement or a “you” statement. How you speak up makes all the difference. An “I” statement tells another person how you feel. It does not blame them, it does not accuse them of anything and is respectful. I don’t feel safe when you look at your phone while driving me. That’s very different from saying “You are a terrible driver,” or “You will cause a crash.” “You” statements are confrontational and won’t be appreciated by your driver.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statements are confrontational and blaming. Think of this one from mom or dad</a:t>
            </a:r>
          </a:p>
          <a:p>
            <a:r>
              <a:rPr lang="en-US" sz="1200" kern="1200" dirty="0">
                <a:solidFill>
                  <a:schemeClr val="tx1"/>
                </a:solidFill>
                <a:effectLst/>
                <a:latin typeface="+mn-lt"/>
                <a:ea typeface="+mn-ea"/>
                <a:cs typeface="+mn-cs"/>
              </a:rPr>
              <a:t>“You never clean up your room!” You likely would get defensive and angrily respond “yes I do.”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Would you feel differently if a parent said,  “After working all day and doing other chores I get tired and really could use some help keeping our house clean.”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23</a:t>
            </a:fld>
            <a:endParaRPr lang="en-US"/>
          </a:p>
        </p:txBody>
      </p:sp>
    </p:spTree>
    <p:extLst>
      <p:ext uri="{BB962C8B-B14F-4D97-AF65-F5344CB8AC3E}">
        <p14:creationId xmlns:p14="http://schemas.microsoft.com/office/powerpoint/2010/main" val="395151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If you look carefully we didn’t even ask the driver to put the phone down.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Exercise for students. Bring up 2 students, or you participate. Let the student be the distracted driver and you, or another student, will be the concerned passenger. Try different statements and ask the “distracted driver” simply to give a thumbs down if the statement would annoy them, or would not cause them to out the phone down, and a thumbs up if the statement would cause them to put the phone down.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statements: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are a terrible driver.” </a:t>
            </a:r>
          </a:p>
          <a:p>
            <a:r>
              <a:rPr lang="en-US" sz="1200" kern="1200" dirty="0">
                <a:solidFill>
                  <a:schemeClr val="tx1"/>
                </a:solidFill>
                <a:effectLst/>
                <a:latin typeface="+mn-lt"/>
                <a:ea typeface="+mn-ea"/>
                <a:cs typeface="+mn-cs"/>
              </a:rPr>
              <a:t>“You will cause a crash.”</a:t>
            </a:r>
          </a:p>
          <a:p>
            <a:r>
              <a:rPr lang="en-US" sz="1200" kern="1200" dirty="0">
                <a:solidFill>
                  <a:schemeClr val="tx1"/>
                </a:solidFill>
                <a:effectLst/>
                <a:latin typeface="+mn-lt"/>
                <a:ea typeface="+mn-ea"/>
                <a:cs typeface="+mn-cs"/>
              </a:rPr>
              <a:t>“I don’t feel safe when you drive me and look at your phone.” </a:t>
            </a:r>
          </a:p>
          <a:p>
            <a:r>
              <a:rPr lang="en-US" sz="1200" kern="1200" dirty="0">
                <a:solidFill>
                  <a:schemeClr val="tx1"/>
                </a:solidFill>
                <a:effectLst/>
                <a:latin typeface="+mn-lt"/>
                <a:ea typeface="+mn-ea"/>
                <a:cs typeface="+mn-cs"/>
              </a:rPr>
              <a:t>“It makes me nervous when you look away from the road and at your phone.”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24</a:t>
            </a:fld>
            <a:endParaRPr lang="en-US"/>
          </a:p>
        </p:txBody>
      </p:sp>
    </p:spTree>
    <p:extLst>
      <p:ext uri="{BB962C8B-B14F-4D97-AF65-F5344CB8AC3E}">
        <p14:creationId xmlns:p14="http://schemas.microsoft.com/office/powerpoint/2010/main" val="41505347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If you look carefully we didn’t even ask the driver to put the phone down.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Exercise for students. Bring up 2 students, or you participate. Let the student be the distracted driver and you, or another student, will be the concerned passenger. Try different statements and ask the “distracted driver” simply to give a thumbs down if the statement would annoy them, or would not cause them to out the phone down, and a thumbs up if the statement would cause them to put the phone down.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statements: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are a terrible driver.” </a:t>
            </a:r>
          </a:p>
          <a:p>
            <a:r>
              <a:rPr lang="en-US" sz="1200" kern="1200" dirty="0">
                <a:solidFill>
                  <a:schemeClr val="tx1"/>
                </a:solidFill>
                <a:effectLst/>
                <a:latin typeface="+mn-lt"/>
                <a:ea typeface="+mn-ea"/>
                <a:cs typeface="+mn-cs"/>
              </a:rPr>
              <a:t>“You will cause a crash.”</a:t>
            </a:r>
          </a:p>
          <a:p>
            <a:r>
              <a:rPr lang="en-US" sz="1200" kern="1200" dirty="0">
                <a:solidFill>
                  <a:schemeClr val="tx1"/>
                </a:solidFill>
                <a:effectLst/>
                <a:latin typeface="+mn-lt"/>
                <a:ea typeface="+mn-ea"/>
                <a:cs typeface="+mn-cs"/>
              </a:rPr>
              <a:t>“I don’t feel safe when you drive me and look at your phone.” </a:t>
            </a:r>
          </a:p>
          <a:p>
            <a:r>
              <a:rPr lang="en-US" sz="1200" kern="1200" dirty="0">
                <a:solidFill>
                  <a:schemeClr val="tx1"/>
                </a:solidFill>
                <a:effectLst/>
                <a:latin typeface="+mn-lt"/>
                <a:ea typeface="+mn-ea"/>
                <a:cs typeface="+mn-cs"/>
              </a:rPr>
              <a:t>“It makes me nervous when you look away from the road and at your phone.”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25</a:t>
            </a:fld>
            <a:endParaRPr lang="en-US"/>
          </a:p>
        </p:txBody>
      </p:sp>
    </p:spTree>
    <p:extLst>
      <p:ext uri="{BB962C8B-B14F-4D97-AF65-F5344CB8AC3E}">
        <p14:creationId xmlns:p14="http://schemas.microsoft.com/office/powerpoint/2010/main" val="41505347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When speaking with anyone we must be respectful-that is particularly true when it is mom and dad.  “I” statements give you a better chance of having mom and dad put down their phones also. How do you think your parents would react if you said “You are such a hypocrite-you tell me not to drive distracted but you do it!” How about “Mom/dad I love you, but I don’t feel safe when you drive me and look at your phone.”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26</a:t>
            </a:fld>
            <a:endParaRPr lang="en-US"/>
          </a:p>
        </p:txBody>
      </p:sp>
    </p:spTree>
    <p:extLst>
      <p:ext uri="{BB962C8B-B14F-4D97-AF65-F5344CB8AC3E}">
        <p14:creationId xmlns:p14="http://schemas.microsoft.com/office/powerpoint/2010/main" val="20771431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800"/>
              </a:spcAft>
            </a:pPr>
            <a:r>
              <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So, look how effective kids can be when they do speak up when mom and dad drive distracted! Just as effective as passing laws to restrict phone use while driving. You can keep yourself and your family safe just by speaking up respectfully using “I” statements.</a:t>
            </a:r>
          </a:p>
          <a:p>
            <a:pPr marL="0" marR="0">
              <a:lnSpc>
                <a:spcPct val="107000"/>
              </a:lnSpc>
              <a:spcBef>
                <a:spcPts val="0"/>
              </a:spcBef>
              <a:spcAft>
                <a:spcPts val="800"/>
              </a:spcAft>
            </a:pPr>
            <a:endPar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https://nsccdn.azureedge.net/nsc.org/media/site-media/docs/newsroom/distracted-parents-results.pdf</a:t>
            </a:r>
            <a:r>
              <a:rPr lang="en-US" sz="1800" i="1" dirty="0">
                <a:effectLst/>
                <a:latin typeface="Calibri" panose="020F0502020204030204" pitchFamily="34" charset="0"/>
                <a:ea typeface="Calibri" panose="020F0502020204030204" pitchFamily="34" charset="0"/>
                <a:cs typeface="Times New Roman" panose="02020603050405020304" pitchFamily="18" charset="0"/>
              </a:rPr>
              <a:t>    pages 21-23.</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745D4-C40A-4ACF-B122-FA472B1B489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32476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you are concerned by your driver’s actions speak up then and there using an “I” statement. You may not get a second chance.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28</a:t>
            </a:fld>
            <a:endParaRPr lang="en-US"/>
          </a:p>
        </p:txBody>
      </p:sp>
    </p:spTree>
    <p:extLst>
      <p:ext uri="{BB962C8B-B14F-4D97-AF65-F5344CB8AC3E}">
        <p14:creationId xmlns:p14="http://schemas.microsoft.com/office/powerpoint/2010/main" val="34845413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Looking at our phones and not at the roads-</a:t>
            </a:r>
            <a:r>
              <a:rPr lang="en-US" sz="1200" kern="1200" baseline="0" dirty="0">
                <a:solidFill>
                  <a:schemeClr val="tx1"/>
                </a:solidFill>
                <a:effectLst/>
                <a:latin typeface="+mn-lt"/>
                <a:ea typeface="+mn-ea"/>
                <a:cs typeface="+mn-cs"/>
              </a:rPr>
              <a:t> It’s</a:t>
            </a:r>
            <a:r>
              <a:rPr lang="en-US" sz="1200" kern="1200" dirty="0">
                <a:solidFill>
                  <a:schemeClr val="tx1"/>
                </a:solidFill>
                <a:effectLst/>
                <a:latin typeface="+mn-lt"/>
                <a:ea typeface="+mn-ea"/>
                <a:cs typeface="+mn-cs"/>
              </a:rPr>
              <a:t> easy to see how that could be a problem.  But what about losing our concentration, our mental focus on driving because we are trying to do those secondary tasks?  Let’s talk about cognitive distractions.</a:t>
            </a:r>
          </a:p>
          <a:p>
            <a:endParaRPr lang="en-US" b="1" dirty="0"/>
          </a:p>
        </p:txBody>
      </p:sp>
      <p:sp>
        <p:nvSpPr>
          <p:cNvPr id="4" name="Slide Number Placeholder 3"/>
          <p:cNvSpPr>
            <a:spLocks noGrp="1"/>
          </p:cNvSpPr>
          <p:nvPr>
            <p:ph type="sldNum" sz="quarter" idx="10"/>
          </p:nvPr>
        </p:nvSpPr>
        <p:spPr/>
        <p:txBody>
          <a:bodyPr/>
          <a:lstStyle/>
          <a:p>
            <a:fld id="{A58745D4-C40A-4ACF-B122-FA472B1B4892}" type="slidenum">
              <a:rPr lang="en-US" smtClean="0"/>
              <a:pPr/>
              <a:t>29</a:t>
            </a:fld>
            <a:endParaRPr lang="en-US"/>
          </a:p>
        </p:txBody>
      </p:sp>
    </p:spTree>
    <p:extLst>
      <p:ext uri="{BB962C8B-B14F-4D97-AF65-F5344CB8AC3E}">
        <p14:creationId xmlns:p14="http://schemas.microsoft.com/office/powerpoint/2010/main" val="162371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video you will see that traffic coming towards us is stopping for a red light. Except that a white SUV in the middle lane does not stop. This video was provided by a Wisconsin police department for our use as an example of yet another crash caused by a distracted driver.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black SUV coming form our right to left had the right of way but got smashed. But just because we may have the right of way doesn’t mean that we will be safe.  What might have the driver in the black SUV done to avoid the crash with the distracted driver?</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745D4-C40A-4ACF-B122-FA472B1B489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99665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These slides come from a Canadian study. What they did was had cameras on the dashboard of the car which recorded the faces of the drivers. They filmed more than 150 drivers and then looked at the films and measured how far drivers scanned from left to right as they were driving. The pink rectangles reflect the extent of driving in each slide. In the left slide the drivers scanned about half of the windshield but on the right only a very narrow area. What was the difference?  On the left the drivers were just driving-they were not trying to multi-task, were not talking on their phones. On the right the drivers were having “hands-free,” “blue-tooth” phone conversations.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 there is something about multi-tasking, in this case driving and talking hands-free, that causes us to scan much less while driving. So even though it is legal to talk “hands-free,” or maybe to use voice-activated features on phones and built into cars, those activities, which are attempts to multi-task are not without risk.</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effectLst/>
                <a:latin typeface="+mn-lt"/>
                <a:ea typeface="+mn-ea"/>
                <a:cs typeface="+mn-cs"/>
              </a:rPr>
              <a:t>(If applicable</a:t>
            </a:r>
            <a:r>
              <a:rPr lang="en-US" sz="1200" kern="1200" dirty="0">
                <a:solidFill>
                  <a:schemeClr val="tx1"/>
                </a:solidFill>
                <a:effectLst/>
                <a:latin typeface="+mn-lt"/>
                <a:ea typeface="+mn-ea"/>
                <a:cs typeface="+mn-cs"/>
              </a:rPr>
              <a:t>)- I am a parent and I drove distracted with my kids in the car [</a:t>
            </a:r>
            <a:r>
              <a:rPr lang="en-US" sz="1200" i="1" kern="1200" dirty="0">
                <a:solidFill>
                  <a:schemeClr val="tx1"/>
                </a:solidFill>
                <a:effectLst/>
                <a:latin typeface="+mn-lt"/>
                <a:ea typeface="+mn-ea"/>
                <a:cs typeface="+mn-cs"/>
              </a:rPr>
              <a:t>Speaker raise your hand and keep it up and ask)  </a:t>
            </a:r>
            <a:r>
              <a:rPr lang="en-US" sz="1200" kern="1200" dirty="0">
                <a:solidFill>
                  <a:schemeClr val="tx1"/>
                </a:solidFill>
                <a:effectLst/>
                <a:latin typeface="+mn-lt"/>
                <a:ea typeface="+mn-ea"/>
                <a:cs typeface="+mn-cs"/>
              </a:rPr>
              <a:t>Do your parents ever drive distracted with you in the car?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NOTE: More than half of the students will raise their hands-this is a critically important part of the program-ask a</a:t>
            </a:r>
            <a:r>
              <a:rPr lang="en-US" sz="1200" i="1" kern="1200" baseline="0" dirty="0">
                <a:solidFill>
                  <a:schemeClr val="tx1"/>
                </a:solidFill>
                <a:effectLst/>
                <a:latin typeface="+mn-lt"/>
                <a:ea typeface="+mn-ea"/>
                <a:cs typeface="+mn-cs"/>
              </a:rPr>
              <a:t> few </a:t>
            </a:r>
            <a:r>
              <a:rPr lang="en-US" sz="1200" i="1" kern="1200" dirty="0">
                <a:solidFill>
                  <a:schemeClr val="tx1"/>
                </a:solidFill>
                <a:effectLst/>
                <a:latin typeface="+mn-lt"/>
                <a:ea typeface="+mn-ea"/>
                <a:cs typeface="+mn-cs"/>
              </a:rPr>
              <a:t>students to give examples of what their parents did while driving—kids need to feel that they are part of a group, not different from others-and right now that group is kids whose parents drive distracted with them in the car.]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did your parent do? And your parent? And your parent?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en-US" sz="1200" i="1" kern="1200" dirty="0">
                <a:solidFill>
                  <a:schemeClr val="tx1"/>
                </a:solidFill>
                <a:effectLst/>
                <a:latin typeface="+mn-lt"/>
                <a:ea typeface="+mn-ea"/>
                <a:cs typeface="+mn-cs"/>
              </a:rPr>
              <a:t>NOTE: If you are giving out wristbands to students who participate and answer questions during the presentation you will give out plenty here]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 many of you think I was a good role model for my kids when I would drive distracted with them in the car? I didn’t think anyone would raise their hands…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 I became a better role model for my kids when I stopped driving distracted. Looking back it is hard to believe that I would take chances driving with people that I cared so much about sitting in the car with me—I was lucky I never caused a crash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which I hurt or killed someone that I loved. </a:t>
            </a:r>
            <a:endParaRPr lang="en-US" b="1" dirty="0"/>
          </a:p>
        </p:txBody>
      </p:sp>
      <p:sp>
        <p:nvSpPr>
          <p:cNvPr id="4" name="Slide Number Placeholder 3"/>
          <p:cNvSpPr>
            <a:spLocks noGrp="1"/>
          </p:cNvSpPr>
          <p:nvPr>
            <p:ph type="sldNum" sz="quarter" idx="10"/>
          </p:nvPr>
        </p:nvSpPr>
        <p:spPr/>
        <p:txBody>
          <a:bodyPr/>
          <a:lstStyle/>
          <a:p>
            <a:fld id="{A58745D4-C40A-4ACF-B122-FA472B1B4892}"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This is what many students tell us when asked about their parents' driving. Your moms and dads love all you guys more than you could know and are probably really good role models in so many things-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While they tell you not to drive distracted, they drive distracted. If they drive distracted you don't have to drive like them. That's your choice-you can choose to drive safely.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If your moms and dads drive distracted, isn't up to you to teach your little brothers and sisters how to drive without distraction?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talked about the excuses people give for driving distracted. And we have talked about these reasons for giving up those distractions. </a:t>
            </a:r>
          </a:p>
          <a:p>
            <a:r>
              <a:rPr lang="en-US" sz="1200" kern="1200" dirty="0">
                <a:solidFill>
                  <a:schemeClr val="tx1"/>
                </a:solidFill>
                <a:effectLst/>
                <a:latin typeface="+mn-lt"/>
                <a:ea typeface="+mn-ea"/>
                <a:cs typeface="+mn-cs"/>
              </a:rPr>
              <a:t> </a:t>
            </a:r>
          </a:p>
          <a:p>
            <a:pPr marL="171450" indent="-171450">
              <a:buFont typeface="Arial" pitchFamily="34" charset="0"/>
              <a:buChar char="•"/>
            </a:pPr>
            <a:r>
              <a:rPr lang="en-US" sz="1200" kern="1200" dirty="0">
                <a:solidFill>
                  <a:schemeClr val="tx1"/>
                </a:solidFill>
                <a:effectLst/>
                <a:latin typeface="+mn-lt"/>
                <a:ea typeface="+mn-ea"/>
                <a:cs typeface="+mn-cs"/>
              </a:rPr>
              <a:t>Don’t all these reasons come down to just doing the right thing?</a:t>
            </a:r>
          </a:p>
          <a:p>
            <a:pPr marL="171450" indent="-171450">
              <a:buFont typeface="Arial" pitchFamily="34" charset="0"/>
              <a:buChar char="•"/>
            </a:pPr>
            <a:r>
              <a:rPr lang="en-US" sz="1200" kern="1200" dirty="0">
                <a:solidFill>
                  <a:schemeClr val="tx1"/>
                </a:solidFill>
                <a:effectLst/>
                <a:latin typeface="+mn-lt"/>
                <a:ea typeface="+mn-ea"/>
                <a:cs typeface="+mn-cs"/>
              </a:rPr>
              <a:t>Driving defensively to keep everyone safe? </a:t>
            </a:r>
          </a:p>
          <a:p>
            <a:pPr marL="171450" indent="-171450">
              <a:buFont typeface="Arial" pitchFamily="34" charset="0"/>
              <a:buChar char="•"/>
            </a:pPr>
            <a:r>
              <a:rPr lang="en-US" sz="1200" kern="1200" dirty="0">
                <a:solidFill>
                  <a:schemeClr val="tx1"/>
                </a:solidFill>
                <a:effectLst/>
                <a:latin typeface="+mn-lt"/>
                <a:ea typeface="+mn-ea"/>
                <a:cs typeface="+mn-cs"/>
              </a:rPr>
              <a:t>Not just saying you respect others but showing it, including when you drive?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Being a good role model for others?</a:t>
            </a:r>
          </a:p>
          <a:p>
            <a:r>
              <a:rPr lang="en-US" sz="1200" kern="1200" dirty="0">
                <a:solidFill>
                  <a:schemeClr val="tx1"/>
                </a:solidFill>
                <a:effectLst/>
                <a:latin typeface="+mn-lt"/>
                <a:ea typeface="+mn-ea"/>
                <a:cs typeface="+mn-cs"/>
              </a:rPr>
              <a:t>And speaking up using “I” statements?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have driven distracted, even with the best intentions, we will still be tempted to pick up our phones while driving, especially if we hear a notification. People who have successfully given up driving distractions say it really helped to avoid being tempted in the first place.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Putting out phones on airplane mode or engaging “Do Not Disturb While Driving” will block notifications so we can drive without distraction.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a:t>
            </a:r>
          </a:p>
          <a:p>
            <a:pPr marL="0" marR="0">
              <a:spcBef>
                <a:spcPts val="0"/>
              </a:spcBef>
              <a:spcAft>
                <a:spcPts val="0"/>
              </a:spcAft>
            </a:pPr>
            <a:r>
              <a:rPr lang="en-US" sz="1800" kern="1200" dirty="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This is a screen shot of a smartphone which has been set on “Do Not Disturb While Driving” and the automatic message that is sent to those trying to call, text or communicate with the driver. It’s so easy to do this to avoid the temptation of looking at your phone while driving.</a:t>
            </a:r>
            <a:r>
              <a:rPr lang="en-US"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Do Not Disturb While Driving-  Just Turn it On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745D4-C40A-4ACF-B122-FA472B1B489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187836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Looking at our phones and not at the roads-</a:t>
            </a:r>
            <a:r>
              <a:rPr lang="en-US" sz="1200" kern="1200" baseline="0" dirty="0">
                <a:solidFill>
                  <a:schemeClr val="tx1"/>
                </a:solidFill>
                <a:effectLst/>
                <a:latin typeface="+mn-lt"/>
                <a:ea typeface="+mn-ea"/>
                <a:cs typeface="+mn-cs"/>
              </a:rPr>
              <a:t> It’s</a:t>
            </a:r>
            <a:r>
              <a:rPr lang="en-US" sz="1200" kern="1200" dirty="0">
                <a:solidFill>
                  <a:schemeClr val="tx1"/>
                </a:solidFill>
                <a:effectLst/>
                <a:latin typeface="+mn-lt"/>
                <a:ea typeface="+mn-ea"/>
                <a:cs typeface="+mn-cs"/>
              </a:rPr>
              <a:t> easy to see how that could be a problem.  But what about losing our concentration, our mental focus on driving because we are trying to do those secondary tasks?  Let’s talk about cognitive distractions.</a:t>
            </a:r>
          </a:p>
          <a:p>
            <a:endParaRPr lang="en-US" b="1" dirty="0"/>
          </a:p>
        </p:txBody>
      </p:sp>
      <p:sp>
        <p:nvSpPr>
          <p:cNvPr id="4" name="Slide Number Placeholder 3"/>
          <p:cNvSpPr>
            <a:spLocks noGrp="1"/>
          </p:cNvSpPr>
          <p:nvPr>
            <p:ph type="sldNum" sz="quarter" idx="10"/>
          </p:nvPr>
        </p:nvSpPr>
        <p:spPr/>
        <p:txBody>
          <a:bodyPr/>
          <a:lstStyle/>
          <a:p>
            <a:fld id="{A58745D4-C40A-4ACF-B122-FA472B1B4892}"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Did you hear Casey’s mom say “What will it take for us to change the way we drive?”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now know the answer to that question. Treating others with respect, like we would want to be treated means we won’t look at our phones while driving. Driving defensively, protecting yourself, your passengers and all you share the road with. And speaking up, using “I” statements. That’s what we need to do so all of us get home safely to our parents.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Can’t we all do that? Do it together?</a:t>
            </a:r>
          </a:p>
        </p:txBody>
      </p:sp>
      <p:sp>
        <p:nvSpPr>
          <p:cNvPr id="4" name="Slide Number Placeholder 3"/>
          <p:cNvSpPr>
            <a:spLocks noGrp="1"/>
          </p:cNvSpPr>
          <p:nvPr>
            <p:ph type="sldNum" sz="quarter" idx="10"/>
          </p:nvPr>
        </p:nvSpPr>
        <p:spPr/>
        <p:txBody>
          <a:bodyPr/>
          <a:lstStyle/>
          <a:p>
            <a:fld id="{A58745D4-C40A-4ACF-B122-FA472B1B4892}"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A58745D4-C40A-4ACF-B122-FA472B1B4892}"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Distracted driving is killing and injuring so many of us. We saw that lots of us have driven distracted and most of your moms and dads drive distracted. You don’t have to drive like mom and dad, if they drive distracted. We looked at the excuses we give for driving distracted and they really don’t make sense. Distracted driving is selfish driving and disrespects all those around us. What kind of driver will you choose to be? If you drive distracted you can change the way you drive today so you will never be part of a terrible distracted driving story. It shouldn’t have to take a tragedy for all of us to drive safer.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Many of you have been driven by distracted drivers and maybe you haven’t asked those drivers to drive safer. But that can also change today.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now know that if you ask those you care about to drive safer most of them will drive safer. All you need to do is ask–each of us has the power to save lives. Students across the country are changing the way they drive and asking those they care about to change the way they drive. Join that movement today and keep yourself, those you care about and all of us who share the roads safe.</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A58745D4-C40A-4ACF-B122-FA472B1B4892}"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Did you know that there is a new law about using your phone while driving? Effective as of August 28, 2023, all drivers can no longer hold or support a cell phone or other wireless device while driving; manually type, write, send or read any text-based communication on an electronic communication device; watch, record, post, send or broadcast a video or movie. Drivers can use Bluetooth or voice-activated features while driving. </a:t>
            </a:r>
          </a:p>
          <a:p>
            <a:endParaRPr lang="en-US" dirty="0"/>
          </a:p>
          <a:p>
            <a:r>
              <a:rPr lang="en-US" dirty="0"/>
              <a:t>Who has $150 to spare? I sure don’t! Put the phone down while driving. It’s that simple.</a:t>
            </a:r>
          </a:p>
        </p:txBody>
      </p:sp>
      <p:sp>
        <p:nvSpPr>
          <p:cNvPr id="4" name="Slide Number Placeholder 3"/>
          <p:cNvSpPr>
            <a:spLocks noGrp="1"/>
          </p:cNvSpPr>
          <p:nvPr>
            <p:ph type="sldNum" sz="quarter" idx="5"/>
          </p:nvPr>
        </p:nvSpPr>
        <p:spPr/>
        <p:txBody>
          <a:bodyPr/>
          <a:lstStyle/>
          <a:p>
            <a:fld id="{A58745D4-C40A-4ACF-B122-FA472B1B4892}" type="slidenum">
              <a:rPr lang="en-US" smtClean="0"/>
              <a:pPr/>
              <a:t>41</a:t>
            </a:fld>
            <a:endParaRPr lang="en-US"/>
          </a:p>
        </p:txBody>
      </p:sp>
    </p:spTree>
    <p:extLst>
      <p:ext uri="{BB962C8B-B14F-4D97-AF65-F5344CB8AC3E}">
        <p14:creationId xmlns:p14="http://schemas.microsoft.com/office/powerpoint/2010/main" val="35656106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Our safe driving pledge is all about what we can do to drive safer. It doesn’t say don’t or won’t but what we can do to save lives. Putting things that are important in writing helps us follow through and stay on track.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Use the QR code or the </a:t>
            </a:r>
            <a:r>
              <a:rPr lang="en-US" sz="1200" kern="1200" dirty="0" err="1">
                <a:solidFill>
                  <a:schemeClr val="tx1"/>
                </a:solidFill>
                <a:effectLst/>
                <a:latin typeface="+mn-lt"/>
                <a:ea typeface="+mn-ea"/>
                <a:cs typeface="+mn-cs"/>
              </a:rPr>
              <a:t>url</a:t>
            </a:r>
            <a:r>
              <a:rPr lang="en-US" sz="1200" kern="1200" dirty="0">
                <a:solidFill>
                  <a:schemeClr val="tx1"/>
                </a:solidFill>
                <a:effectLst/>
                <a:latin typeface="+mn-lt"/>
                <a:ea typeface="+mn-ea"/>
                <a:cs typeface="+mn-cs"/>
              </a:rPr>
              <a:t> and go online and take the pledge to end distracted driving and always wear your seat belt. Encourage your family, friends, and teachers to go online and take the pledge as well. Everyone who takes the pledge is also committing to being a safer and more responsible driver and passenger.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Thank you for letting us talk about roadway safety, and remember – Buckle Up, Phone Down. </a:t>
            </a:r>
          </a:p>
          <a:p>
            <a:endParaRPr lang="en-US" dirty="0"/>
          </a:p>
        </p:txBody>
      </p:sp>
      <p:sp>
        <p:nvSpPr>
          <p:cNvPr id="4" name="Slide Number Placeholder 3"/>
          <p:cNvSpPr>
            <a:spLocks noGrp="1"/>
          </p:cNvSpPr>
          <p:nvPr>
            <p:ph type="sldNum" sz="quarter" idx="10"/>
          </p:nvPr>
        </p:nvSpPr>
        <p:spPr/>
        <p:txBody>
          <a:bodyPr/>
          <a:lstStyle/>
          <a:p>
            <a:fld id="{A58745D4-C40A-4ACF-B122-FA472B1B4892}"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265550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5</a:t>
            </a:fld>
            <a:endParaRPr lang="en-US"/>
          </a:p>
        </p:txBody>
      </p:sp>
    </p:spTree>
    <p:extLst>
      <p:ext uri="{BB962C8B-B14F-4D97-AF65-F5344CB8AC3E}">
        <p14:creationId xmlns:p14="http://schemas.microsoft.com/office/powerpoint/2010/main" val="1410739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dirty="0">
                <a:solidFill>
                  <a:schemeClr val="tx1"/>
                </a:solidFill>
                <a:effectLst/>
                <a:latin typeface="+mn-lt"/>
                <a:ea typeface="+mn-ea"/>
                <a:cs typeface="+mn-cs"/>
              </a:rPr>
              <a:t>SPIDER is an acronym for the physical and cognitive processes required to keep us safe on the roads. </a:t>
            </a:r>
          </a:p>
          <a:p>
            <a:r>
              <a:rPr lang="en-US" sz="1200" i="1" kern="1200" dirty="0">
                <a:solidFill>
                  <a:schemeClr val="tx1"/>
                </a:solidFill>
                <a:effectLst/>
                <a:latin typeface="+mn-lt"/>
                <a:ea typeface="+mn-ea"/>
                <a:cs typeface="+mn-cs"/>
              </a:rPr>
              <a:t>[Speaker's Notes - Defensive driving-Most of us were trained to be defensive drivers—driving in a manner that allows you to defend or protect yourself from possible collisions caused by other drivers, including distracted drivers. Having had the audience express their concern about distracted drivers leads into a discussion of what we can do to protect ourselves and our passengers when we are driving. Ultimately, we want the audience to conclude that if we want to keep ourselves safe from distracted drivers that we can’t drive distracted. Even if we have not yet been in a crash while driving distracted, and even if we think we can handle doing that, maybe we need to give up those distractions to prevent crashes caused by others. This approach avoids confronting the driver about whether he or she can get away with driving distracted. </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So in this slide we identify what we need to do to protect ourselves from other drivers, the physical and cognitive components of distracted driving.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There are so many drivers today who are looking at their phones and not at the road-we are justified in being worried that we might be in a crash caused by a distracted driver. To protect ourselves and our passengers we need to more careful than ever. We need to be defensive drivers.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be a defensive driver we must be looking at the road and thinking about potential hazards. Even though you have the green light can you safely assume that the driver who has the red light will stop? What if they are looking at their phones and don't even see the light is red for them? So we need to scan the roadway, think about what the dangerous drivers might do and make sure we are focused on the road so we can avoid a crash.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SPIDER is what we need to do to avoid crashes. Scanning and Predicting are the most important parts of SPIDER. We scan to see everything that is going on around us and that could be a hazard. While scanning, if you see a ball bounce across the road in front of your car you predict a little kid will run into the street in front of your car without looking.  By scanning and making predictions we are able to identify potential hazards and make decisions about what to do and take action.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745D4-C40A-4ACF-B122-FA472B1B489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58440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A58745D4-C40A-4ACF-B122-FA472B1B4892}" type="slidenum">
              <a:rPr lang="en-US" smtClean="0"/>
              <a:pPr/>
              <a:t>7</a:t>
            </a:fld>
            <a:endParaRPr lang="en-US"/>
          </a:p>
        </p:txBody>
      </p:sp>
    </p:spTree>
    <p:extLst>
      <p:ext uri="{BB962C8B-B14F-4D97-AF65-F5344CB8AC3E}">
        <p14:creationId xmlns:p14="http://schemas.microsoft.com/office/powerpoint/2010/main" val="260005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58745D4-C40A-4ACF-B122-FA472B1B489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0380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What I am going to show you now is a video of a professional driver—a bus driver who makes his living driving others and who is responsible for peoples’ lives and safety when he drives. This video was recorded by a passenger.</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[Speaker’s notes-For audience participation select 3 students and say—After I show this video I will ask for your reaction so think about that —Just a one word reaction is what I am looking for.}</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After the video plays ask the 3 students for their one-word reactions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58745D4-C40A-4ACF-B122-FA472B1B489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DA770FF-A603-4B09-BD38-F9F37C20BAD6}" type="datetimeFigureOut">
              <a:rPr lang="en-US" smtClean="0"/>
              <a:pPr/>
              <a:t>12/12/2025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E9B2CA-DD9D-47DF-9FD5-1BA38C21E02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t="-3000" b="-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A770FF-A603-4B09-BD38-F9F37C20BAD6}" type="datetimeFigureOut">
              <a:rPr lang="en-US" smtClean="0"/>
              <a:pPr/>
              <a:t>12/12/2025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E9B2CA-DD9D-47DF-9FD5-1BA38C21E02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ideo" Target="https://www.youtube.com/embed/VAGbDbR30go?feature=oembed" TargetMode="Externa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ideo" Target="https://www.youtube.com/embed/q19ngVeecj0?feature=oembed" TargetMode="Externa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embed/VN8oDk51_Ss?feature=oembed" TargetMode="Externa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6.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ideo" Target="https://www.youtube.com/embed/ZN4pBOpBxn4?feature=oembed" TargetMode="Externa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ideo" Target="https://www.youtube.com/embed/rTSY_GCaHrM?feature=oembed" TargetMode="External"/><Relationship Id="rId4" Type="http://schemas.openxmlformats.org/officeDocument/2006/relationships/image" Target="../media/image19.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video" Target="https://www.youtube.com/embed/GWnn1c3xDpM?feature=oembed" TargetMode="External"/><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video" Target="https://www.youtube.com/embed/dw532AqVn5M?feature=oembed" TargetMode="Externa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https://www.youtube.com/embed/Zg5opdBi4SQ?feature=oembed" TargetMode="Externa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descr="Introduction slide to presentation. Heading states Students Saving Lives by Changing the Way All of Us Think About Distracted Driving. Logos used: Buckle Up Phone Down, AAA Missouri, Casey Anderson Feldman Foundation and End Distracted Driving.org">
            <a:extLst>
              <a:ext uri="{FF2B5EF4-FFF2-40B4-BE49-F238E27FC236}">
                <a16:creationId xmlns:a16="http://schemas.microsoft.com/office/drawing/2014/main" id="{5311818E-33A6-4833-948C-941CDC589A38}"/>
              </a:ext>
            </a:extLst>
          </p:cNvPr>
          <p:cNvSpPr/>
          <p:nvPr/>
        </p:nvSpPr>
        <p:spPr>
          <a:xfrm>
            <a:off x="0" y="-491361"/>
            <a:ext cx="9142413" cy="4971902"/>
          </a:xfrm>
          <a:prstGeom prst="rect">
            <a:avLst/>
          </a:prstGeom>
          <a:solidFill>
            <a:schemeClr val="bg1"/>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Buckle Up Phone Down logo">
            <a:extLst>
              <a:ext uri="{FF2B5EF4-FFF2-40B4-BE49-F238E27FC236}">
                <a16:creationId xmlns:a16="http://schemas.microsoft.com/office/drawing/2014/main" id="{2295D52F-549B-49E7-94E3-D4A26A7A6B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026" y="0"/>
            <a:ext cx="1766211" cy="2649315"/>
          </a:xfrm>
          <a:prstGeom prst="rect">
            <a:avLst/>
          </a:prstGeom>
        </p:spPr>
      </p:pic>
      <p:pic>
        <p:nvPicPr>
          <p:cNvPr id="16" name="Picture 15" descr="AAA Missouri logo">
            <a:extLst>
              <a:ext uri="{FF2B5EF4-FFF2-40B4-BE49-F238E27FC236}">
                <a16:creationId xmlns:a16="http://schemas.microsoft.com/office/drawing/2014/main" id="{E05ABC4F-2189-4361-A7E1-8B7EB60580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427" y="3146904"/>
            <a:ext cx="2281353" cy="1231052"/>
          </a:xfrm>
          <a:prstGeom prst="rect">
            <a:avLst/>
          </a:prstGeom>
        </p:spPr>
      </p:pic>
      <p:pic>
        <p:nvPicPr>
          <p:cNvPr id="5" name="Picture 4" descr="Adrienne Siddens and Angela Nelson unveiling a highway sign that reads State Law Buckle Up Phone Down">
            <a:extLst>
              <a:ext uri="{FF2B5EF4-FFF2-40B4-BE49-F238E27FC236}">
                <a16:creationId xmlns:a16="http://schemas.microsoft.com/office/drawing/2014/main" id="{4DA3268C-12DD-8A2F-9B79-92F905DE08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00207" y="226750"/>
            <a:ext cx="6285654" cy="3535680"/>
          </a:xfrm>
          <a:prstGeom prst="rect">
            <a:avLst/>
          </a:prstGeom>
        </p:spPr>
      </p:pic>
      <p:sp>
        <p:nvSpPr>
          <p:cNvPr id="3" name="Title 2"/>
          <p:cNvSpPr txBox="1">
            <a:spLocks noGrp="1"/>
          </p:cNvSpPr>
          <p:nvPr>
            <p:ph type="title" idx="4294967295"/>
          </p:nvPr>
        </p:nvSpPr>
        <p:spPr>
          <a:xfrm>
            <a:off x="0" y="4595899"/>
            <a:ext cx="9144000"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bg1"/>
                </a:solidFill>
                <a:effectLst/>
                <a:uLnTx/>
                <a:uFillTx/>
                <a:latin typeface="+mn-lt"/>
                <a:ea typeface="+mn-ea"/>
                <a:cs typeface="+mn-cs"/>
              </a:rPr>
              <a:t>Students Saving Lives by Changing the Way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chemeClr val="bg1"/>
                </a:solidFill>
                <a:effectLst/>
                <a:uLnTx/>
                <a:uFillTx/>
                <a:latin typeface="+mn-lt"/>
                <a:ea typeface="+mn-ea"/>
                <a:cs typeface="+mn-cs"/>
              </a:rPr>
              <a:t>All of Us Think About Distracted Driving</a:t>
            </a:r>
          </a:p>
        </p:txBody>
      </p:sp>
      <p:pic>
        <p:nvPicPr>
          <p:cNvPr id="10" name="Picture 9" descr="Casey Anderson Feldman Foundation Logo"/>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6077" y="5746301"/>
            <a:ext cx="2124111" cy="601896"/>
          </a:xfrm>
          <a:prstGeom prst="rect">
            <a:avLst/>
          </a:prstGeom>
        </p:spPr>
      </p:pic>
      <p:pic>
        <p:nvPicPr>
          <p:cNvPr id="8" name="Picture 7" descr="End Distracted Driving.org logo"/>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521496" y="5746301"/>
            <a:ext cx="1464365" cy="601896"/>
          </a:xfrm>
          <a:prstGeom prst="rect">
            <a:avLst/>
          </a:prstGeom>
        </p:spPr>
      </p:pic>
    </p:spTree>
    <p:extLst>
      <p:ext uri="{BB962C8B-B14F-4D97-AF65-F5344CB8AC3E}">
        <p14:creationId xmlns:p14="http://schemas.microsoft.com/office/powerpoint/2010/main" val="1077899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txBox="1">
            <a:spLocks noGrp="1"/>
          </p:cNvSpPr>
          <p:nvPr>
            <p:ph type="title" idx="4294967295"/>
          </p:nvPr>
        </p:nvSpPr>
        <p:spPr>
          <a:xfrm>
            <a:off x="609600" y="1066800"/>
            <a:ext cx="7391400"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bg1"/>
                </a:solidFill>
                <a:effectLst/>
                <a:uLnTx/>
                <a:uFillTx/>
                <a:latin typeface="+mn-lt"/>
                <a:ea typeface="+mn-ea"/>
                <a:cs typeface="+mn-cs"/>
              </a:rPr>
              <a:t>WHAT IS YOUR REACTION?</a:t>
            </a:r>
          </a:p>
        </p:txBody>
      </p:sp>
      <p:sp>
        <p:nvSpPr>
          <p:cNvPr id="14" name="TextBox 13"/>
          <p:cNvSpPr txBox="1"/>
          <p:nvPr/>
        </p:nvSpPr>
        <p:spPr>
          <a:xfrm>
            <a:off x="738970" y="2126606"/>
            <a:ext cx="2138686" cy="735032"/>
          </a:xfrm>
          <a:prstGeom prst="rect">
            <a:avLst/>
          </a:prstGeom>
          <a:noFill/>
        </p:spPr>
        <p:txBody>
          <a:bodyPr wrap="square" rtlCol="0">
            <a:spAutoFit/>
          </a:bodyPr>
          <a:lstStyle/>
          <a:p>
            <a:r>
              <a:rPr lang="en-US" sz="4000" b="1" dirty="0">
                <a:solidFill>
                  <a:schemeClr val="bg1">
                    <a:lumMod val="85000"/>
                  </a:schemeClr>
                </a:solidFill>
              </a:rPr>
              <a:t>Adults</a:t>
            </a:r>
          </a:p>
        </p:txBody>
      </p:sp>
      <p:sp>
        <p:nvSpPr>
          <p:cNvPr id="5" name="TextBox 4"/>
          <p:cNvSpPr txBox="1"/>
          <p:nvPr/>
        </p:nvSpPr>
        <p:spPr>
          <a:xfrm>
            <a:off x="685800" y="2955346"/>
            <a:ext cx="3078480" cy="735032"/>
          </a:xfrm>
          <a:prstGeom prst="rect">
            <a:avLst/>
          </a:prstGeom>
          <a:noFill/>
        </p:spPr>
        <p:txBody>
          <a:bodyPr wrap="square" rtlCol="0">
            <a:spAutoFit/>
          </a:bodyPr>
          <a:lstStyle/>
          <a:p>
            <a:r>
              <a:rPr lang="en-US" sz="4000" dirty="0">
                <a:solidFill>
                  <a:srgbClr val="E52D6B"/>
                </a:solidFill>
              </a:rPr>
              <a:t>· </a:t>
            </a:r>
            <a:r>
              <a:rPr lang="en-US" sz="4000" dirty="0">
                <a:solidFill>
                  <a:schemeClr val="bg1">
                    <a:lumMod val="85000"/>
                  </a:schemeClr>
                </a:solidFill>
              </a:rPr>
              <a:t>Scary</a:t>
            </a:r>
          </a:p>
        </p:txBody>
      </p:sp>
      <p:sp>
        <p:nvSpPr>
          <p:cNvPr id="10" name="TextBox 9"/>
          <p:cNvSpPr txBox="1"/>
          <p:nvPr/>
        </p:nvSpPr>
        <p:spPr>
          <a:xfrm>
            <a:off x="716280" y="3641146"/>
            <a:ext cx="1982470" cy="707886"/>
          </a:xfrm>
          <a:prstGeom prst="rect">
            <a:avLst/>
          </a:prstGeom>
          <a:noFill/>
        </p:spPr>
        <p:txBody>
          <a:bodyPr wrap="square" rtlCol="0">
            <a:spAutoFit/>
          </a:bodyPr>
          <a:lstStyle/>
          <a:p>
            <a:r>
              <a:rPr lang="en-US" sz="4000" dirty="0">
                <a:solidFill>
                  <a:srgbClr val="E52D6B"/>
                </a:solidFill>
              </a:rPr>
              <a:t>· </a:t>
            </a:r>
            <a:r>
              <a:rPr lang="en-US" sz="4000" dirty="0">
                <a:solidFill>
                  <a:schemeClr val="bg1">
                    <a:lumMod val="85000"/>
                  </a:schemeClr>
                </a:solidFill>
              </a:rPr>
              <a:t>Selfish</a:t>
            </a:r>
          </a:p>
        </p:txBody>
      </p:sp>
      <p:sp>
        <p:nvSpPr>
          <p:cNvPr id="11" name="TextBox 10"/>
          <p:cNvSpPr txBox="1"/>
          <p:nvPr/>
        </p:nvSpPr>
        <p:spPr>
          <a:xfrm>
            <a:off x="685800" y="4326946"/>
            <a:ext cx="2682240" cy="707886"/>
          </a:xfrm>
          <a:prstGeom prst="rect">
            <a:avLst/>
          </a:prstGeom>
          <a:noFill/>
        </p:spPr>
        <p:txBody>
          <a:bodyPr wrap="square" rtlCol="0">
            <a:spAutoFit/>
          </a:bodyPr>
          <a:lstStyle/>
          <a:p>
            <a:r>
              <a:rPr lang="en-US" sz="4000" dirty="0">
                <a:solidFill>
                  <a:srgbClr val="E52D6B"/>
                </a:solidFill>
              </a:rPr>
              <a:t>· </a:t>
            </a:r>
            <a:r>
              <a:rPr lang="en-US" sz="4000" dirty="0">
                <a:solidFill>
                  <a:schemeClr val="bg1">
                    <a:lumMod val="85000"/>
                  </a:schemeClr>
                </a:solidFill>
              </a:rPr>
              <a:t>Dangerous</a:t>
            </a:r>
          </a:p>
        </p:txBody>
      </p:sp>
      <p:sp>
        <p:nvSpPr>
          <p:cNvPr id="18" name="TextBox 17">
            <a:extLst>
              <a:ext uri="{FF2B5EF4-FFF2-40B4-BE49-F238E27FC236}">
                <a16:creationId xmlns:a16="http://schemas.microsoft.com/office/drawing/2014/main" id="{D423D218-AA95-46FC-8F68-526BCE01DB25}"/>
              </a:ext>
            </a:extLst>
          </p:cNvPr>
          <p:cNvSpPr txBox="1"/>
          <p:nvPr/>
        </p:nvSpPr>
        <p:spPr>
          <a:xfrm>
            <a:off x="685799" y="4963514"/>
            <a:ext cx="3567223" cy="707886"/>
          </a:xfrm>
          <a:prstGeom prst="rect">
            <a:avLst/>
          </a:prstGeom>
          <a:noFill/>
        </p:spPr>
        <p:txBody>
          <a:bodyPr wrap="square" rtlCol="0">
            <a:spAutoFit/>
          </a:bodyPr>
          <a:lstStyle/>
          <a:p>
            <a:r>
              <a:rPr lang="en-US" sz="4000" dirty="0">
                <a:solidFill>
                  <a:srgbClr val="E52D6B"/>
                </a:solidFill>
              </a:rPr>
              <a:t>· </a:t>
            </a:r>
            <a:r>
              <a:rPr lang="en-US" sz="4000" dirty="0">
                <a:solidFill>
                  <a:schemeClr val="bg1">
                    <a:lumMod val="85000"/>
                  </a:schemeClr>
                </a:solidFill>
              </a:rPr>
              <a:t>Inconsiderate </a:t>
            </a:r>
          </a:p>
        </p:txBody>
      </p:sp>
      <p:sp>
        <p:nvSpPr>
          <p:cNvPr id="15" name="TextBox 14"/>
          <p:cNvSpPr txBox="1"/>
          <p:nvPr/>
        </p:nvSpPr>
        <p:spPr>
          <a:xfrm>
            <a:off x="3868255" y="2126606"/>
            <a:ext cx="2138686" cy="735032"/>
          </a:xfrm>
          <a:prstGeom prst="rect">
            <a:avLst/>
          </a:prstGeom>
          <a:noFill/>
        </p:spPr>
        <p:txBody>
          <a:bodyPr wrap="square" rtlCol="0">
            <a:spAutoFit/>
          </a:bodyPr>
          <a:lstStyle/>
          <a:p>
            <a:r>
              <a:rPr lang="en-US" sz="4000" b="1" dirty="0">
                <a:solidFill>
                  <a:schemeClr val="bg1">
                    <a:lumMod val="85000"/>
                  </a:schemeClr>
                </a:solidFill>
              </a:rPr>
              <a:t>Students</a:t>
            </a:r>
          </a:p>
        </p:txBody>
      </p:sp>
      <p:sp>
        <p:nvSpPr>
          <p:cNvPr id="6" name="TextBox 5"/>
          <p:cNvSpPr txBox="1"/>
          <p:nvPr/>
        </p:nvSpPr>
        <p:spPr>
          <a:xfrm>
            <a:off x="3848100" y="2968046"/>
            <a:ext cx="3409950" cy="707886"/>
          </a:xfrm>
          <a:prstGeom prst="rect">
            <a:avLst/>
          </a:prstGeom>
          <a:noFill/>
        </p:spPr>
        <p:txBody>
          <a:bodyPr wrap="square" rtlCol="0">
            <a:spAutoFit/>
          </a:bodyPr>
          <a:lstStyle/>
          <a:p>
            <a:r>
              <a:rPr lang="en-US" sz="4000" dirty="0">
                <a:solidFill>
                  <a:srgbClr val="E52D6B"/>
                </a:solidFill>
              </a:rPr>
              <a:t>· </a:t>
            </a:r>
            <a:r>
              <a:rPr lang="en-US" sz="4000" dirty="0">
                <a:solidFill>
                  <a:schemeClr val="bg1">
                    <a:lumMod val="85000"/>
                  </a:schemeClr>
                </a:solidFill>
              </a:rPr>
              <a:t>Irresponsible</a:t>
            </a:r>
          </a:p>
        </p:txBody>
      </p:sp>
      <p:sp>
        <p:nvSpPr>
          <p:cNvPr id="13" name="TextBox 12"/>
          <p:cNvSpPr txBox="1"/>
          <p:nvPr/>
        </p:nvSpPr>
        <p:spPr>
          <a:xfrm>
            <a:off x="3878580" y="3638606"/>
            <a:ext cx="5105400" cy="707886"/>
          </a:xfrm>
          <a:prstGeom prst="rect">
            <a:avLst/>
          </a:prstGeom>
          <a:noFill/>
        </p:spPr>
        <p:txBody>
          <a:bodyPr wrap="square" rtlCol="0">
            <a:spAutoFit/>
          </a:bodyPr>
          <a:lstStyle/>
          <a:p>
            <a:r>
              <a:rPr lang="en-US" sz="4000" dirty="0">
                <a:solidFill>
                  <a:srgbClr val="E52D6B"/>
                </a:solidFill>
              </a:rPr>
              <a:t>· </a:t>
            </a:r>
            <a:r>
              <a:rPr lang="en-US" sz="4000" dirty="0">
                <a:solidFill>
                  <a:schemeClr val="bg1">
                    <a:lumMod val="85000"/>
                  </a:schemeClr>
                </a:solidFill>
              </a:rPr>
              <a:t>Risky</a:t>
            </a:r>
          </a:p>
        </p:txBody>
      </p:sp>
      <p:sp>
        <p:nvSpPr>
          <p:cNvPr id="12" name="TextBox 11"/>
          <p:cNvSpPr txBox="1"/>
          <p:nvPr/>
        </p:nvSpPr>
        <p:spPr>
          <a:xfrm>
            <a:off x="3893820" y="4309166"/>
            <a:ext cx="5105400" cy="707886"/>
          </a:xfrm>
          <a:prstGeom prst="rect">
            <a:avLst/>
          </a:prstGeom>
          <a:noFill/>
        </p:spPr>
        <p:txBody>
          <a:bodyPr wrap="square" rtlCol="0">
            <a:spAutoFit/>
          </a:bodyPr>
          <a:lstStyle/>
          <a:p>
            <a:r>
              <a:rPr lang="en-US" sz="4000" dirty="0">
                <a:solidFill>
                  <a:srgbClr val="E52D6B"/>
                </a:solidFill>
              </a:rPr>
              <a:t>· </a:t>
            </a:r>
            <a:r>
              <a:rPr lang="en-US" sz="4000" dirty="0">
                <a:solidFill>
                  <a:schemeClr val="bg1">
                    <a:lumMod val="85000"/>
                  </a:schemeClr>
                </a:solidFill>
              </a:rPr>
              <a:t>Disrespectful</a:t>
            </a:r>
          </a:p>
        </p:txBody>
      </p:sp>
    </p:spTree>
    <p:extLst>
      <p:ext uri="{BB962C8B-B14F-4D97-AF65-F5344CB8AC3E}">
        <p14:creationId xmlns:p14="http://schemas.microsoft.com/office/powerpoint/2010/main" val="256386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1.94444E-6 -3.7037E-7 L 0.34618 -0.10347 " pathEditMode="relative" rAng="0" ptsTypes="AA">
                                      <p:cBhvr>
                                        <p:cTn id="22" dur="2000" fill="hold"/>
                                        <p:tgtEl>
                                          <p:spTgt spid="10"/>
                                        </p:tgtEl>
                                        <p:attrNameLst>
                                          <p:attrName>ppt_x</p:attrName>
                                          <p:attrName>ppt_y</p:attrName>
                                        </p:attrNameLst>
                                      </p:cBhvr>
                                      <p:rCtr x="17309" y="-5185"/>
                                    </p:animMotion>
                                  </p:childTnLst>
                                </p:cTn>
                              </p:par>
                              <p:par>
                                <p:cTn id="23" presetID="42" presetClass="path" presetSubtype="0" accel="50000" decel="50000" fill="hold" grpId="0" nodeType="withEffect">
                                  <p:stCondLst>
                                    <p:cond delay="0"/>
                                  </p:stCondLst>
                                  <p:childTnLst>
                                    <p:animMotion origin="layout" path="M 1.38889E-6 2.59259E-6 L -0.34965 -0.00232 " pathEditMode="relative" rAng="0" ptsTypes="AA">
                                      <p:cBhvr>
                                        <p:cTn id="24" dur="2000" fill="hold"/>
                                        <p:tgtEl>
                                          <p:spTgt spid="13"/>
                                        </p:tgtEl>
                                        <p:attrNameLst>
                                          <p:attrName>ppt_x</p:attrName>
                                          <p:attrName>ppt_y</p:attrName>
                                        </p:attrNameLst>
                                      </p:cBhvr>
                                      <p:rCtr x="-17483" y="-116"/>
                                    </p:animMotion>
                                  </p:childTnLst>
                                </p:cTn>
                              </p:par>
                              <p:par>
                                <p:cTn id="25" presetID="42" presetClass="path" presetSubtype="0" accel="50000" decel="50000" fill="hold" grpId="0" nodeType="withEffect">
                                  <p:stCondLst>
                                    <p:cond delay="0"/>
                                  </p:stCondLst>
                                  <p:childTnLst>
                                    <p:animMotion origin="layout" path="M -1.66667E-6 -2.22222E-6 L -1.66667E-6 0.1 " pathEditMode="relative" rAng="0" ptsTypes="AA">
                                      <p:cBhvr>
                                        <p:cTn id="26" dur="2000" fill="hold"/>
                                        <p:tgtEl>
                                          <p:spTgt spid="6"/>
                                        </p:tgtEl>
                                        <p:attrNameLst>
                                          <p:attrName>ppt_x</p:attrName>
                                          <p:attrName>ppt_y</p:attrName>
                                        </p:attrNameLst>
                                      </p:cBhvr>
                                      <p:rCtr x="0" y="5000"/>
                                    </p:animMotion>
                                  </p:childTnLst>
                                </p:cTn>
                              </p:par>
                              <p:par>
                                <p:cTn id="27" presetID="42" presetClass="path" presetSubtype="0" accel="50000" decel="50000" fill="hold" grpId="1" nodeType="withEffect">
                                  <p:stCondLst>
                                    <p:cond delay="0"/>
                                  </p:stCondLst>
                                  <p:childTnLst>
                                    <p:animMotion origin="layout" path="M 4.72222E-6 -2.96296E-6 L 0.35451 0.00139 " pathEditMode="relative" rAng="0" ptsTypes="AA">
                                      <p:cBhvr>
                                        <p:cTn id="28" dur="2000" fill="hold"/>
                                        <p:tgtEl>
                                          <p:spTgt spid="18"/>
                                        </p:tgtEl>
                                        <p:attrNameLst>
                                          <p:attrName>ppt_x</p:attrName>
                                          <p:attrName>ppt_y</p:attrName>
                                        </p:attrNameLst>
                                      </p:cBhvr>
                                      <p:rCtr x="17726" y="69"/>
                                    </p:animMotion>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P spid="10" grpId="0"/>
      <p:bldP spid="10" grpId="1"/>
      <p:bldP spid="11" grpId="0"/>
      <p:bldP spid="18" grpId="0"/>
      <p:bldP spid="18" grpId="1"/>
      <p:bldP spid="15" grpId="0"/>
      <p:bldP spid="6" grpId="0"/>
      <p:bldP spid="6" grpId="1"/>
      <p:bldP spid="13" grpId="0"/>
      <p:bldP spid="13" grpId="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89763" y="3806620"/>
            <a:ext cx="8295537" cy="954107"/>
          </a:xfrm>
          <a:prstGeom prst="rect">
            <a:avLst/>
          </a:prstGeom>
          <a:noFill/>
        </p:spPr>
        <p:txBody>
          <a:bodyPr wrap="square" rtlCol="0">
            <a:spAutoFit/>
          </a:bodyPr>
          <a:lstStyle/>
          <a:p>
            <a:r>
              <a:rPr lang="en-US" sz="2800" dirty="0">
                <a:solidFill>
                  <a:schemeClr val="bg1">
                    <a:lumMod val="95000"/>
                  </a:schemeClr>
                </a:solidFill>
              </a:rPr>
              <a:t>Teens are nearly 3 times as likely to be in a fatal crash than those over 20.</a:t>
            </a:r>
          </a:p>
        </p:txBody>
      </p:sp>
      <p:pic>
        <p:nvPicPr>
          <p:cNvPr id="9" name="Picture 8">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6636" y="4025337"/>
            <a:ext cx="285750" cy="253278"/>
          </a:xfrm>
          <a:prstGeom prst="rect">
            <a:avLst/>
          </a:prstGeom>
        </p:spPr>
      </p:pic>
      <p:sp>
        <p:nvSpPr>
          <p:cNvPr id="11" name="Title 10"/>
          <p:cNvSpPr txBox="1">
            <a:spLocks noGrp="1"/>
          </p:cNvSpPr>
          <p:nvPr>
            <p:ph type="title" idx="4294967295"/>
          </p:nvPr>
        </p:nvSpPr>
        <p:spPr>
          <a:xfrm>
            <a:off x="609600" y="1143000"/>
            <a:ext cx="8001000"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mn-lt"/>
                <a:ea typeface="+mn-ea"/>
                <a:cs typeface="+mn-cs"/>
              </a:rPr>
              <a:t>WHY IS IT SO IMPORTANT TO DRIVE WITHOUT DISTRACTION AND TO SPEAK UP WHEN YOU SEE OTHERS DRIVING DISTRACTED?</a:t>
            </a:r>
          </a:p>
        </p:txBody>
      </p:sp>
      <p:sp>
        <p:nvSpPr>
          <p:cNvPr id="12" name="TextBox 11"/>
          <p:cNvSpPr txBox="1"/>
          <p:nvPr/>
        </p:nvSpPr>
        <p:spPr>
          <a:xfrm>
            <a:off x="1089763" y="4776478"/>
            <a:ext cx="7952637" cy="954107"/>
          </a:xfrm>
          <a:prstGeom prst="rect">
            <a:avLst/>
          </a:prstGeom>
          <a:noFill/>
        </p:spPr>
        <p:txBody>
          <a:bodyPr wrap="square" rtlCol="0">
            <a:spAutoFit/>
          </a:bodyPr>
          <a:lstStyle/>
          <a:p>
            <a:r>
              <a:rPr lang="en-US" sz="2800" dirty="0">
                <a:solidFill>
                  <a:schemeClr val="bg1">
                    <a:lumMod val="95000"/>
                  </a:schemeClr>
                </a:solidFill>
              </a:rPr>
              <a:t>Distraction plays a role in nearly 6 out of 10 teen crashes.</a:t>
            </a:r>
            <a:endParaRPr lang="en-US" sz="3200" dirty="0">
              <a:solidFill>
                <a:schemeClr val="bg1">
                  <a:lumMod val="95000"/>
                </a:schemeClr>
              </a:solidFill>
            </a:endParaRPr>
          </a:p>
        </p:txBody>
      </p:sp>
      <p:pic>
        <p:nvPicPr>
          <p:cNvPr id="13" name="Picture 12">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6636" y="5089809"/>
            <a:ext cx="285750" cy="253278"/>
          </a:xfrm>
          <a:prstGeom prst="rect">
            <a:avLst/>
          </a:prstGeom>
        </p:spPr>
      </p:pic>
      <p:sp>
        <p:nvSpPr>
          <p:cNvPr id="14" name="TextBox 13"/>
          <p:cNvSpPr txBox="1"/>
          <p:nvPr/>
        </p:nvSpPr>
        <p:spPr>
          <a:xfrm>
            <a:off x="1089763" y="2812352"/>
            <a:ext cx="7690981" cy="954107"/>
          </a:xfrm>
          <a:prstGeom prst="rect">
            <a:avLst/>
          </a:prstGeom>
          <a:noFill/>
        </p:spPr>
        <p:txBody>
          <a:bodyPr wrap="square" rtlCol="0">
            <a:spAutoFit/>
          </a:bodyPr>
          <a:lstStyle/>
          <a:p>
            <a:r>
              <a:rPr lang="en-US" sz="2800" dirty="0">
                <a:solidFill>
                  <a:schemeClr val="bg1">
                    <a:lumMod val="95000"/>
                  </a:schemeClr>
                </a:solidFill>
              </a:rPr>
              <a:t>Motor vehicle crashes are a leading cause of death for teens in the US.</a:t>
            </a:r>
            <a:endParaRPr lang="en-US" sz="3200" dirty="0">
              <a:solidFill>
                <a:schemeClr val="bg1">
                  <a:lumMod val="95000"/>
                </a:schemeClr>
              </a:solidFill>
            </a:endParaRPr>
          </a:p>
        </p:txBody>
      </p:sp>
      <p:pic>
        <p:nvPicPr>
          <p:cNvPr id="15" name="Picture 14">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6636" y="2974800"/>
            <a:ext cx="285750" cy="253278"/>
          </a:xfrm>
          <a:prstGeom prst="rect">
            <a:avLst/>
          </a:prstGeom>
        </p:spPr>
      </p:pic>
      <p:sp>
        <p:nvSpPr>
          <p:cNvPr id="2" name="TextBox 1">
            <a:extLst>
              <a:ext uri="{FF2B5EF4-FFF2-40B4-BE49-F238E27FC236}">
                <a16:creationId xmlns:a16="http://schemas.microsoft.com/office/drawing/2014/main" id="{30353C70-2CD6-7022-ED61-4BD4957930D0}"/>
              </a:ext>
            </a:extLst>
          </p:cNvPr>
          <p:cNvSpPr txBox="1"/>
          <p:nvPr/>
        </p:nvSpPr>
        <p:spPr>
          <a:xfrm>
            <a:off x="1089763" y="5753735"/>
            <a:ext cx="7765021" cy="523220"/>
          </a:xfrm>
          <a:prstGeom prst="rect">
            <a:avLst/>
          </a:prstGeom>
          <a:noFill/>
        </p:spPr>
        <p:txBody>
          <a:bodyPr wrap="square" rtlCol="0">
            <a:spAutoFit/>
          </a:bodyPr>
          <a:lstStyle/>
          <a:p>
            <a:r>
              <a:rPr lang="en-US" sz="2800" dirty="0">
                <a:solidFill>
                  <a:schemeClr val="bg1">
                    <a:lumMod val="95000"/>
                  </a:schemeClr>
                </a:solidFill>
              </a:rPr>
              <a:t>50% of teen drivers say they text while driving.</a:t>
            </a:r>
          </a:p>
        </p:txBody>
      </p:sp>
      <p:pic>
        <p:nvPicPr>
          <p:cNvPr id="3" name="Picture 2">
            <a:extLst>
              <a:ext uri="{FF2B5EF4-FFF2-40B4-BE49-F238E27FC236}">
                <a16:creationId xmlns:a16="http://schemas.microsoft.com/office/drawing/2014/main" id="{373422C9-EB87-36D6-C946-CFA2F395728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6636" y="5865863"/>
            <a:ext cx="285750" cy="253278"/>
          </a:xfrm>
          <a:prstGeom prst="rect">
            <a:avLst/>
          </a:prstGeom>
        </p:spPr>
      </p:pic>
    </p:spTree>
    <p:extLst>
      <p:ext uri="{BB962C8B-B14F-4D97-AF65-F5344CB8AC3E}">
        <p14:creationId xmlns:p14="http://schemas.microsoft.com/office/powerpoint/2010/main" val="228065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B9DCF-B374-6FA8-8767-680749696A15}"/>
              </a:ext>
            </a:extLst>
          </p:cNvPr>
          <p:cNvSpPr>
            <a:spLocks noGrp="1"/>
          </p:cNvSpPr>
          <p:nvPr>
            <p:ph type="title" idx="4294967295"/>
          </p:nvPr>
        </p:nvSpPr>
        <p:spPr>
          <a:xfrm>
            <a:off x="457200" y="-1143000"/>
            <a:ext cx="8229600" cy="1143000"/>
          </a:xfrm>
        </p:spPr>
        <p:txBody>
          <a:bodyPr vert="horz" lIns="91440" tIns="45720" rIns="91440" bIns="45720" rtlCol="0" anchor="b">
            <a:normAutofit fontScale="90000"/>
          </a:bodyPr>
          <a:lstStyle/>
          <a:p>
            <a:r>
              <a:rPr lang="en-US" dirty="0"/>
              <a:t>Telling Mom You’re Not Coming Home Video</a:t>
            </a:r>
          </a:p>
        </p:txBody>
      </p:sp>
      <p:sp>
        <p:nvSpPr>
          <p:cNvPr id="5" name="TextBox 4">
            <a:extLst>
              <a:ext uri="{FF2B5EF4-FFF2-40B4-BE49-F238E27FC236}">
                <a16:creationId xmlns:a16="http://schemas.microsoft.com/office/drawing/2014/main" id="{794C9311-FC3C-6E4A-9FB3-ADBBE6CE3A13}"/>
              </a:ext>
            </a:extLst>
          </p:cNvPr>
          <p:cNvSpPr txBox="1"/>
          <p:nvPr/>
        </p:nvSpPr>
        <p:spPr>
          <a:xfrm>
            <a:off x="990600" y="468868"/>
            <a:ext cx="7124700" cy="369332"/>
          </a:xfrm>
          <a:prstGeom prst="rect">
            <a:avLst/>
          </a:prstGeom>
          <a:noFill/>
        </p:spPr>
        <p:txBody>
          <a:bodyPr wrap="square" rtlCol="0">
            <a:spAutoFit/>
          </a:bodyPr>
          <a:lstStyle/>
          <a:p>
            <a:pPr algn="ctr"/>
            <a:r>
              <a:rPr lang="en-US" b="1" dirty="0">
                <a:solidFill>
                  <a:schemeClr val="bg1"/>
                </a:solidFill>
              </a:rPr>
              <a:t>Telling Mom You’re Not Coming Home </a:t>
            </a:r>
          </a:p>
        </p:txBody>
      </p:sp>
      <p:sp>
        <p:nvSpPr>
          <p:cNvPr id="6" name="TextBox 5">
            <a:extLst>
              <a:ext uri="{FF2B5EF4-FFF2-40B4-BE49-F238E27FC236}">
                <a16:creationId xmlns:a16="http://schemas.microsoft.com/office/drawing/2014/main" id="{55C35000-81C2-2B4B-A69B-D67E0C41EBD3}"/>
              </a:ext>
            </a:extLst>
          </p:cNvPr>
          <p:cNvSpPr txBox="1"/>
          <p:nvPr/>
        </p:nvSpPr>
        <p:spPr>
          <a:xfrm>
            <a:off x="0" y="6350695"/>
            <a:ext cx="9144000" cy="338554"/>
          </a:xfrm>
          <a:prstGeom prst="rect">
            <a:avLst/>
          </a:prstGeom>
          <a:noFill/>
        </p:spPr>
        <p:txBody>
          <a:bodyPr wrap="square" rtlCol="0">
            <a:spAutoFit/>
          </a:bodyPr>
          <a:lstStyle/>
          <a:p>
            <a:pPr algn="ctr"/>
            <a:r>
              <a:rPr lang="en-US" sz="1600" dirty="0">
                <a:solidFill>
                  <a:schemeClr val="bg1"/>
                </a:solidFill>
              </a:rPr>
              <a:t>Louis </a:t>
            </a:r>
            <a:r>
              <a:rPr lang="en-US" sz="1600" dirty="0" err="1">
                <a:solidFill>
                  <a:schemeClr val="bg1"/>
                </a:solidFill>
              </a:rPr>
              <a:t>Profeta</a:t>
            </a:r>
            <a:r>
              <a:rPr lang="en-US" sz="1600" dirty="0">
                <a:solidFill>
                  <a:schemeClr val="bg1"/>
                </a:solidFill>
              </a:rPr>
              <a:t>, M.D.    St. Vincent Emergency Physicians, Indianapolis, IN </a:t>
            </a:r>
          </a:p>
        </p:txBody>
      </p:sp>
      <p:pic>
        <p:nvPicPr>
          <p:cNvPr id="4" name="Online Media 3" title="Telling Mom You're Not Coming Home">
            <a:hlinkClick r:id="" action="ppaction://media"/>
            <a:extLst>
              <a:ext uri="{FF2B5EF4-FFF2-40B4-BE49-F238E27FC236}">
                <a16:creationId xmlns:a16="http://schemas.microsoft.com/office/drawing/2014/main" id="{3815DB34-8B02-4F18-1FFE-2C0FC14459D0}"/>
              </a:ext>
            </a:extLst>
          </p:cNvPr>
          <p:cNvPicPr>
            <a:picLocks noRot="1" noChangeAspect="1"/>
          </p:cNvPicPr>
          <p:nvPr>
            <a:videoFile r:link="rId1"/>
          </p:nvPr>
        </p:nvPicPr>
        <p:blipFill>
          <a:blip r:embed="rId4"/>
          <a:stretch>
            <a:fillRect/>
          </a:stretch>
        </p:blipFill>
        <p:spPr>
          <a:xfrm>
            <a:off x="-19050" y="846137"/>
            <a:ext cx="9144000" cy="5165725"/>
          </a:xfrm>
          <a:prstGeom prst="rect">
            <a:avLst/>
          </a:prstGeom>
        </p:spPr>
      </p:pic>
    </p:spTree>
    <p:extLst>
      <p:ext uri="{BB962C8B-B14F-4D97-AF65-F5344CB8AC3E}">
        <p14:creationId xmlns:p14="http://schemas.microsoft.com/office/powerpoint/2010/main" val="2080486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7B857D-2AA8-4F5E-A102-6784166812B7}"/>
              </a:ext>
            </a:extLst>
          </p:cNvPr>
          <p:cNvSpPr txBox="1">
            <a:spLocks noGrp="1"/>
          </p:cNvSpPr>
          <p:nvPr>
            <p:ph type="title" idx="4294967295"/>
          </p:nvPr>
        </p:nvSpPr>
        <p:spPr>
          <a:xfrm>
            <a:off x="814250" y="0"/>
            <a:ext cx="7515497" cy="104644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mn-lt"/>
                <a:ea typeface="+mn-ea"/>
                <a:cs typeface="+mn-cs"/>
              </a:rPr>
              <a:t>Randall </a:t>
            </a:r>
            <a:r>
              <a:rPr kumimoji="0" lang="en-US" sz="4400" b="1" i="0" u="none" strike="noStrike" kern="1200" cap="none" spc="0" normalizeH="0" baseline="0" noProof="0" dirty="0" err="1">
                <a:ln>
                  <a:noFill/>
                </a:ln>
                <a:solidFill>
                  <a:schemeClr val="bg1"/>
                </a:solidFill>
                <a:effectLst/>
                <a:uLnTx/>
                <a:uFillTx/>
                <a:latin typeface="+mn-lt"/>
                <a:ea typeface="+mn-ea"/>
                <a:cs typeface="+mn-cs"/>
              </a:rPr>
              <a:t>Siddens</a:t>
            </a:r>
            <a:r>
              <a:rPr kumimoji="0" lang="en-US" sz="4400" b="1" i="0" u="none" strike="noStrike" kern="1200" cap="none" spc="0" normalizeH="0" baseline="0" noProof="0" dirty="0">
                <a:ln>
                  <a:noFill/>
                </a:ln>
                <a:solidFill>
                  <a:schemeClr val="bg1"/>
                </a:solidFill>
                <a:effectLst/>
                <a:uLnTx/>
                <a:uFillTx/>
                <a:latin typeface="+mn-lt"/>
                <a:ea typeface="+mn-ea"/>
                <a:cs typeface="+mn-cs"/>
              </a:rPr>
              <a:t>’ Story</a:t>
            </a:r>
            <a:br>
              <a:rPr kumimoji="0" lang="en-US" sz="4400" b="1" i="0" u="none" strike="noStrike" kern="1200" cap="none" spc="0" normalizeH="0" baseline="0" noProof="0" dirty="0">
                <a:ln>
                  <a:noFill/>
                </a:ln>
                <a:solidFill>
                  <a:schemeClr val="bg1"/>
                </a:solidFill>
                <a:effectLst/>
                <a:uLnTx/>
                <a:uFillTx/>
                <a:latin typeface="+mn-lt"/>
                <a:ea typeface="+mn-ea"/>
                <a:cs typeface="+mn-cs"/>
              </a:rPr>
            </a:br>
            <a:r>
              <a:rPr kumimoji="0" lang="en-US" sz="1800" b="0" i="0" u="none" strike="noStrike" kern="1200" cap="none" spc="0" normalizeH="0" baseline="0" noProof="0" dirty="0">
                <a:ln>
                  <a:noFill/>
                </a:ln>
                <a:solidFill>
                  <a:schemeClr val="bg1"/>
                </a:solidFill>
                <a:effectLst/>
                <a:uLnTx/>
                <a:uFillTx/>
                <a:latin typeface="+mn-lt"/>
                <a:ea typeface="+mn-ea"/>
                <a:cs typeface="+mn-cs"/>
              </a:rPr>
              <a:t>Columbia, Mo.</a:t>
            </a:r>
          </a:p>
        </p:txBody>
      </p:sp>
      <p:sp>
        <p:nvSpPr>
          <p:cNvPr id="5" name="TextBox 4">
            <a:extLst>
              <a:ext uri="{FF2B5EF4-FFF2-40B4-BE49-F238E27FC236}">
                <a16:creationId xmlns:a16="http://schemas.microsoft.com/office/drawing/2014/main" id="{90F40018-D82B-44BF-A156-73CFBC395CB2}"/>
              </a:ext>
            </a:extLst>
          </p:cNvPr>
          <p:cNvSpPr txBox="1"/>
          <p:nvPr/>
        </p:nvSpPr>
        <p:spPr>
          <a:xfrm>
            <a:off x="174171" y="6400859"/>
            <a:ext cx="8499566" cy="338554"/>
          </a:xfrm>
          <a:prstGeom prst="rect">
            <a:avLst/>
          </a:prstGeom>
          <a:noFill/>
        </p:spPr>
        <p:txBody>
          <a:bodyPr wrap="square" rtlCol="0">
            <a:spAutoFit/>
          </a:bodyPr>
          <a:lstStyle/>
          <a:p>
            <a:pPr algn="ctr"/>
            <a:r>
              <a:rPr lang="en-US" sz="1600" dirty="0">
                <a:solidFill>
                  <a:schemeClr val="bg1"/>
                </a:solidFill>
              </a:rPr>
              <a:t>Produced by Mercy Injury Prevention - Mercy Hospital Springfield, 2021 </a:t>
            </a:r>
          </a:p>
        </p:txBody>
      </p:sp>
      <p:pic>
        <p:nvPicPr>
          <p:cNvPr id="3" name="Online Media 2" title="Siddens">
            <a:hlinkClick r:id="" action="ppaction://media"/>
            <a:extLst>
              <a:ext uri="{FF2B5EF4-FFF2-40B4-BE49-F238E27FC236}">
                <a16:creationId xmlns:a16="http://schemas.microsoft.com/office/drawing/2014/main" id="{7B51193F-26B8-1EAD-B344-6A17E0E948F4}"/>
              </a:ext>
            </a:extLst>
          </p:cNvPr>
          <p:cNvPicPr>
            <a:picLocks noRot="1" noChangeAspect="1"/>
          </p:cNvPicPr>
          <p:nvPr>
            <a:videoFile r:link="rId1"/>
          </p:nvPr>
        </p:nvPicPr>
        <p:blipFill>
          <a:blip r:embed="rId4"/>
          <a:stretch>
            <a:fillRect/>
          </a:stretch>
        </p:blipFill>
        <p:spPr>
          <a:xfrm>
            <a:off x="-2" y="1140787"/>
            <a:ext cx="9144000" cy="5165725"/>
          </a:xfrm>
          <a:prstGeom prst="rect">
            <a:avLst/>
          </a:prstGeom>
        </p:spPr>
      </p:pic>
    </p:spTree>
    <p:extLst>
      <p:ext uri="{BB962C8B-B14F-4D97-AF65-F5344CB8AC3E}">
        <p14:creationId xmlns:p14="http://schemas.microsoft.com/office/powerpoint/2010/main" val="325726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txBox="1">
            <a:spLocks noGrp="1"/>
          </p:cNvSpPr>
          <p:nvPr>
            <p:ph type="title" idx="4294967295"/>
          </p:nvPr>
        </p:nvSpPr>
        <p:spPr>
          <a:xfrm>
            <a:off x="609600" y="1066800"/>
            <a:ext cx="7845468" cy="193899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bg1"/>
                </a:solidFill>
                <a:effectLst/>
                <a:uLnTx/>
                <a:uFillTx/>
                <a:latin typeface="+mn-lt"/>
                <a:ea typeface="+mn-ea"/>
                <a:cs typeface="+mn-cs"/>
              </a:rPr>
              <a:t>HOW DO WE ATTEMPT TO EXPLAIN OUR CHOICE TO TEXT, SNAPCHAT, OR TWEET WHILE DRIVING?</a:t>
            </a:r>
          </a:p>
        </p:txBody>
      </p:sp>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8718" y="4446494"/>
            <a:ext cx="408082" cy="408082"/>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5801" y="3902642"/>
            <a:ext cx="408082" cy="408082"/>
          </a:xfrm>
          <a:prstGeom prst="rect">
            <a:avLst/>
          </a:prstGeom>
        </p:spPr>
      </p:pic>
      <p:pic>
        <p:nvPicPr>
          <p:cNvPr id="12" name="Picture 11">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4646" y="3376575"/>
            <a:ext cx="408082" cy="408082"/>
          </a:xfrm>
          <a:prstGeom prst="rect">
            <a:avLst/>
          </a:prstGeom>
        </p:spPr>
      </p:pic>
      <p:sp>
        <p:nvSpPr>
          <p:cNvPr id="13" name="TextBox 12"/>
          <p:cNvSpPr txBox="1"/>
          <p:nvPr/>
        </p:nvSpPr>
        <p:spPr>
          <a:xfrm>
            <a:off x="1112729" y="3319006"/>
            <a:ext cx="6314246" cy="523220"/>
          </a:xfrm>
          <a:prstGeom prst="rect">
            <a:avLst/>
          </a:prstGeom>
          <a:noFill/>
        </p:spPr>
        <p:txBody>
          <a:bodyPr wrap="square" rtlCol="0">
            <a:spAutoFit/>
          </a:bodyPr>
          <a:lstStyle/>
          <a:p>
            <a:pPr>
              <a:spcBef>
                <a:spcPts val="1800"/>
              </a:spcBef>
            </a:pPr>
            <a:r>
              <a:rPr lang="en-US" sz="2800" dirty="0">
                <a:solidFill>
                  <a:prstClr val="white">
                    <a:lumMod val="85000"/>
                  </a:prstClr>
                </a:solidFill>
              </a:rPr>
              <a:t>“It only takes a few seconds”</a:t>
            </a:r>
          </a:p>
        </p:txBody>
      </p:sp>
      <p:sp>
        <p:nvSpPr>
          <p:cNvPr id="14" name="TextBox 13"/>
          <p:cNvSpPr txBox="1"/>
          <p:nvPr/>
        </p:nvSpPr>
        <p:spPr>
          <a:xfrm>
            <a:off x="1112729" y="4390214"/>
            <a:ext cx="6343282" cy="523220"/>
          </a:xfrm>
          <a:prstGeom prst="rect">
            <a:avLst/>
          </a:prstGeom>
          <a:noFill/>
        </p:spPr>
        <p:txBody>
          <a:bodyPr wrap="square" rtlCol="0">
            <a:spAutoFit/>
          </a:bodyPr>
          <a:lstStyle/>
          <a:p>
            <a:pPr>
              <a:spcBef>
                <a:spcPts val="1800"/>
              </a:spcBef>
            </a:pPr>
            <a:r>
              <a:rPr lang="en-US" sz="2800" dirty="0">
                <a:solidFill>
                  <a:prstClr val="white">
                    <a:lumMod val="85000"/>
                  </a:prstClr>
                </a:solidFill>
              </a:rPr>
              <a:t>“I’m a safe driver”</a:t>
            </a:r>
          </a:p>
        </p:txBody>
      </p:sp>
      <p:sp>
        <p:nvSpPr>
          <p:cNvPr id="15" name="TextBox 14"/>
          <p:cNvSpPr txBox="1"/>
          <p:nvPr/>
        </p:nvSpPr>
        <p:spPr>
          <a:xfrm>
            <a:off x="1127969" y="3854610"/>
            <a:ext cx="6314246" cy="523220"/>
          </a:xfrm>
          <a:prstGeom prst="rect">
            <a:avLst/>
          </a:prstGeom>
          <a:noFill/>
        </p:spPr>
        <p:txBody>
          <a:bodyPr wrap="square" rtlCol="0">
            <a:spAutoFit/>
          </a:bodyPr>
          <a:lstStyle/>
          <a:p>
            <a:pPr>
              <a:spcBef>
                <a:spcPts val="1800"/>
              </a:spcBef>
            </a:pPr>
            <a:r>
              <a:rPr lang="en-US" sz="2800" dirty="0">
                <a:solidFill>
                  <a:prstClr val="white">
                    <a:lumMod val="85000"/>
                  </a:prstClr>
                </a:solidFill>
              </a:rPr>
              <a:t>“I’ve never been in a crash”</a:t>
            </a:r>
          </a:p>
        </p:txBody>
      </p:sp>
      <p:pic>
        <p:nvPicPr>
          <p:cNvPr id="16" name="Picture 1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4118" y="4975941"/>
            <a:ext cx="408082" cy="408082"/>
          </a:xfrm>
          <a:prstGeom prst="rect">
            <a:avLst/>
          </a:prstGeom>
        </p:spPr>
      </p:pic>
      <p:sp>
        <p:nvSpPr>
          <p:cNvPr id="17" name="TextBox 16"/>
          <p:cNvSpPr txBox="1"/>
          <p:nvPr/>
        </p:nvSpPr>
        <p:spPr>
          <a:xfrm>
            <a:off x="1138129" y="4925818"/>
            <a:ext cx="6343282" cy="523220"/>
          </a:xfrm>
          <a:prstGeom prst="rect">
            <a:avLst/>
          </a:prstGeom>
          <a:noFill/>
        </p:spPr>
        <p:txBody>
          <a:bodyPr wrap="square" rtlCol="0">
            <a:spAutoFit/>
          </a:bodyPr>
          <a:lstStyle/>
          <a:p>
            <a:pPr>
              <a:spcBef>
                <a:spcPts val="1800"/>
              </a:spcBef>
            </a:pPr>
            <a:r>
              <a:rPr lang="en-US" sz="2800" dirty="0">
                <a:solidFill>
                  <a:prstClr val="white">
                    <a:lumMod val="85000"/>
                  </a:prstClr>
                </a:solidFill>
              </a:rPr>
              <a:t>“Everyone does it”</a:t>
            </a:r>
          </a:p>
        </p:txBody>
      </p:sp>
      <p:pic>
        <p:nvPicPr>
          <p:cNvPr id="18" name="Picture 17">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7750" y="5525190"/>
            <a:ext cx="408082" cy="408082"/>
          </a:xfrm>
          <a:prstGeom prst="rect">
            <a:avLst/>
          </a:prstGeom>
        </p:spPr>
      </p:pic>
      <p:sp>
        <p:nvSpPr>
          <p:cNvPr id="19" name="TextBox 18"/>
          <p:cNvSpPr txBox="1"/>
          <p:nvPr/>
        </p:nvSpPr>
        <p:spPr>
          <a:xfrm>
            <a:off x="1131761" y="5461422"/>
            <a:ext cx="6343282" cy="523220"/>
          </a:xfrm>
          <a:prstGeom prst="rect">
            <a:avLst/>
          </a:prstGeom>
          <a:noFill/>
        </p:spPr>
        <p:txBody>
          <a:bodyPr wrap="square" rtlCol="0">
            <a:spAutoFit/>
          </a:bodyPr>
          <a:lstStyle/>
          <a:p>
            <a:pPr>
              <a:spcBef>
                <a:spcPts val="1800"/>
              </a:spcBef>
            </a:pPr>
            <a:r>
              <a:rPr lang="en-US" sz="2800" dirty="0">
                <a:solidFill>
                  <a:prstClr val="white">
                    <a:lumMod val="85000"/>
                  </a:prstClr>
                </a:solidFill>
              </a:rPr>
              <a:t>“Driving is boring”</a:t>
            </a:r>
          </a:p>
        </p:txBody>
      </p:sp>
      <p:pic>
        <p:nvPicPr>
          <p:cNvPr id="20" name="Picture 19">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1075" y="6054597"/>
            <a:ext cx="408082" cy="408082"/>
          </a:xfrm>
          <a:prstGeom prst="rect">
            <a:avLst/>
          </a:prstGeom>
        </p:spPr>
      </p:pic>
      <p:sp>
        <p:nvSpPr>
          <p:cNvPr id="21" name="TextBox 20"/>
          <p:cNvSpPr txBox="1"/>
          <p:nvPr/>
        </p:nvSpPr>
        <p:spPr>
          <a:xfrm>
            <a:off x="1165086" y="5997028"/>
            <a:ext cx="7507574" cy="523220"/>
          </a:xfrm>
          <a:prstGeom prst="rect">
            <a:avLst/>
          </a:prstGeom>
          <a:noFill/>
        </p:spPr>
        <p:txBody>
          <a:bodyPr wrap="square" rtlCol="0">
            <a:spAutoFit/>
          </a:bodyPr>
          <a:lstStyle/>
          <a:p>
            <a:pPr>
              <a:spcBef>
                <a:spcPts val="1800"/>
              </a:spcBef>
            </a:pPr>
            <a:r>
              <a:rPr lang="en-US" sz="2800" dirty="0">
                <a:solidFill>
                  <a:prstClr val="white">
                    <a:lumMod val="85000"/>
                  </a:prstClr>
                </a:solidFill>
              </a:rPr>
              <a:t>“I need to be in contact with friends and family”</a:t>
            </a:r>
          </a:p>
        </p:txBody>
      </p:sp>
    </p:spTree>
    <p:extLst>
      <p:ext uri="{BB962C8B-B14F-4D97-AF65-F5344CB8AC3E}">
        <p14:creationId xmlns:p14="http://schemas.microsoft.com/office/powerpoint/2010/main" val="272129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9"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2623521-07CD-23A6-30F8-995F6B00D9BC}"/>
              </a:ext>
            </a:extLst>
          </p:cNvPr>
          <p:cNvSpPr>
            <a:spLocks noGrp="1"/>
          </p:cNvSpPr>
          <p:nvPr>
            <p:ph type="title" idx="4294967295"/>
          </p:nvPr>
        </p:nvSpPr>
        <p:spPr>
          <a:xfrm>
            <a:off x="457200" y="-1143000"/>
            <a:ext cx="8229600" cy="1143000"/>
          </a:xfrm>
        </p:spPr>
        <p:txBody>
          <a:bodyPr vert="horz" lIns="91440" tIns="45720" rIns="91440" bIns="45720" rtlCol="0" anchor="b">
            <a:normAutofit/>
          </a:bodyPr>
          <a:lstStyle/>
          <a:p>
            <a:r>
              <a:rPr lang="en-US" dirty="0"/>
              <a:t>No Good Reasons Video</a:t>
            </a:r>
          </a:p>
        </p:txBody>
      </p:sp>
      <p:sp>
        <p:nvSpPr>
          <p:cNvPr id="2" name="TextBox 1">
            <a:extLst>
              <a:ext uri="{FF2B5EF4-FFF2-40B4-BE49-F238E27FC236}">
                <a16:creationId xmlns:a16="http://schemas.microsoft.com/office/drawing/2014/main" id="{4CA7EE04-6EAB-4AE4-B172-8F8B74F9A6CE}"/>
              </a:ext>
            </a:extLst>
          </p:cNvPr>
          <p:cNvSpPr txBox="1"/>
          <p:nvPr/>
        </p:nvSpPr>
        <p:spPr>
          <a:xfrm>
            <a:off x="1138517" y="93754"/>
            <a:ext cx="6866965" cy="646331"/>
          </a:xfrm>
          <a:prstGeom prst="rect">
            <a:avLst/>
          </a:prstGeom>
          <a:noFill/>
        </p:spPr>
        <p:txBody>
          <a:bodyPr wrap="square" rtlCol="0">
            <a:spAutoFit/>
          </a:bodyPr>
          <a:lstStyle/>
          <a:p>
            <a:pPr algn="ctr"/>
            <a:r>
              <a:rPr lang="en-US" sz="3600" dirty="0">
                <a:solidFill>
                  <a:schemeClr val="bg1"/>
                </a:solidFill>
              </a:rPr>
              <a:t>No Good Reasons</a:t>
            </a:r>
          </a:p>
        </p:txBody>
      </p:sp>
      <p:sp>
        <p:nvSpPr>
          <p:cNvPr id="4" name="TextBox 3">
            <a:extLst>
              <a:ext uri="{FF2B5EF4-FFF2-40B4-BE49-F238E27FC236}">
                <a16:creationId xmlns:a16="http://schemas.microsoft.com/office/drawing/2014/main" id="{B628D48C-8C81-4453-8F7C-5FBC7AC64986}"/>
              </a:ext>
            </a:extLst>
          </p:cNvPr>
          <p:cNvSpPr txBox="1"/>
          <p:nvPr/>
        </p:nvSpPr>
        <p:spPr>
          <a:xfrm>
            <a:off x="0" y="6254535"/>
            <a:ext cx="9144000" cy="374469"/>
          </a:xfrm>
          <a:prstGeom prst="rect">
            <a:avLst/>
          </a:prstGeom>
          <a:noFill/>
        </p:spPr>
        <p:txBody>
          <a:bodyPr wrap="square" rtlCol="0">
            <a:spAutoFit/>
          </a:bodyPr>
          <a:lstStyle/>
          <a:p>
            <a:pPr algn="ctr"/>
            <a:r>
              <a:rPr lang="en-US" dirty="0">
                <a:solidFill>
                  <a:schemeClr val="bg1"/>
                </a:solidFill>
              </a:rPr>
              <a:t>Produced by AT&amp;T - It Can Wait, 2016 </a:t>
            </a:r>
          </a:p>
        </p:txBody>
      </p:sp>
      <p:pic>
        <p:nvPicPr>
          <p:cNvPr id="6" name="Online Media 5" title="No Good Reasons">
            <a:hlinkClick r:id="" action="ppaction://media"/>
            <a:extLst>
              <a:ext uri="{FF2B5EF4-FFF2-40B4-BE49-F238E27FC236}">
                <a16:creationId xmlns:a16="http://schemas.microsoft.com/office/drawing/2014/main" id="{0FDF7773-5152-E663-AA8C-3B9B4934B7F9}"/>
              </a:ext>
            </a:extLst>
          </p:cNvPr>
          <p:cNvPicPr>
            <a:picLocks noRot="1" noChangeAspect="1"/>
          </p:cNvPicPr>
          <p:nvPr>
            <a:videoFile r:link="rId1"/>
          </p:nvPr>
        </p:nvPicPr>
        <p:blipFill>
          <a:blip r:embed="rId4"/>
          <a:stretch>
            <a:fillRect/>
          </a:stretch>
        </p:blipFill>
        <p:spPr>
          <a:xfrm>
            <a:off x="0" y="846138"/>
            <a:ext cx="9144000" cy="5165725"/>
          </a:xfrm>
          <a:prstGeom prst="rect">
            <a:avLst/>
          </a:prstGeom>
        </p:spPr>
      </p:pic>
    </p:spTree>
    <p:extLst>
      <p:ext uri="{BB962C8B-B14F-4D97-AF65-F5344CB8AC3E}">
        <p14:creationId xmlns:p14="http://schemas.microsoft.com/office/powerpoint/2010/main" val="415103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C6B8221-EABD-40B0-9273-EFDA7D2F29DC}"/>
              </a:ext>
            </a:extLst>
          </p:cNvPr>
          <p:cNvSpPr txBox="1">
            <a:spLocks noGrp="1"/>
          </p:cNvSpPr>
          <p:nvPr>
            <p:ph type="title" idx="4294967295"/>
          </p:nvPr>
        </p:nvSpPr>
        <p:spPr>
          <a:xfrm>
            <a:off x="437493" y="2582614"/>
            <a:ext cx="8269014" cy="169277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mn-lt"/>
                <a:ea typeface="+mn-ea"/>
                <a:cs typeface="+mn-cs"/>
              </a:rPr>
              <a:t>End of Part 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bg1"/>
                </a:solidFill>
                <a:effectLst/>
                <a:uLnTx/>
                <a:uFillTx/>
                <a:latin typeface="+mn-lt"/>
                <a:ea typeface="+mn-ea"/>
                <a:cs typeface="+mn-cs"/>
              </a:rPr>
              <a:t>Pause for group discussion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bg1"/>
                </a:solidFill>
                <a:effectLst/>
                <a:uLnTx/>
                <a:uFillTx/>
                <a:latin typeface="+mn-lt"/>
                <a:ea typeface="+mn-ea"/>
                <a:cs typeface="+mn-cs"/>
              </a:rPr>
              <a:t>and continue to Part II</a:t>
            </a:r>
          </a:p>
        </p:txBody>
      </p:sp>
    </p:spTree>
    <p:extLst>
      <p:ext uri="{BB962C8B-B14F-4D97-AF65-F5344CB8AC3E}">
        <p14:creationId xmlns:p14="http://schemas.microsoft.com/office/powerpoint/2010/main" val="3673655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3912D-99C0-F7B1-94DF-808046EB6931}"/>
              </a:ext>
              <a:ext uri="{C183D7F6-B498-43B3-948B-1728B52AA6E4}">
                <adec:decorative xmlns:adec="http://schemas.microsoft.com/office/drawing/2017/decorative" val="1"/>
              </a:ext>
            </a:extLst>
          </p:cNvPr>
          <p:cNvSpPr>
            <a:spLocks noGrp="1"/>
          </p:cNvSpPr>
          <p:nvPr>
            <p:ph type="title"/>
          </p:nvPr>
        </p:nvSpPr>
        <p:spPr>
          <a:xfrm>
            <a:off x="457200" y="-1143000"/>
            <a:ext cx="8229600" cy="1143000"/>
          </a:xfrm>
        </p:spPr>
        <p:txBody>
          <a:bodyPr vert="horz" lIns="91440" tIns="45720" rIns="91440" bIns="45720" rtlCol="0" anchor="b">
            <a:normAutofit fontScale="90000"/>
          </a:bodyPr>
          <a:lstStyle/>
          <a:p>
            <a:r>
              <a:rPr lang="en-US" dirty="0"/>
              <a:t>It Only Takes a Few Seconds Activity</a:t>
            </a:r>
          </a:p>
        </p:txBody>
      </p:sp>
      <p:cxnSp>
        <p:nvCxnSpPr>
          <p:cNvPr id="22" name="Straight Connector 21">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09600" y="1066800"/>
            <a:ext cx="73914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Calibri"/>
                <a:ea typeface="+mn-ea"/>
                <a:cs typeface="+mn-cs"/>
              </a:rPr>
              <a:t>It only takes a few seconds</a:t>
            </a:r>
          </a:p>
        </p:txBody>
      </p:sp>
      <p:sp>
        <p:nvSpPr>
          <p:cNvPr id="3" name="Content Placeholder 2">
            <a:extLst>
              <a:ext uri="{FF2B5EF4-FFF2-40B4-BE49-F238E27FC236}">
                <a16:creationId xmlns:a16="http://schemas.microsoft.com/office/drawing/2014/main" id="{21606349-5823-7D4E-841D-AE8D0D0A9239}"/>
              </a:ext>
            </a:extLst>
          </p:cNvPr>
          <p:cNvSpPr>
            <a:spLocks noGrp="1"/>
          </p:cNvSpPr>
          <p:nvPr>
            <p:ph idx="1"/>
          </p:nvPr>
        </p:nvSpPr>
        <p:spPr>
          <a:xfrm>
            <a:off x="457200" y="1807099"/>
            <a:ext cx="1343465" cy="1917322"/>
          </a:xfrm>
        </p:spPr>
        <p:txBody>
          <a:bodyPr/>
          <a:lstStyle/>
          <a:p>
            <a:pPr marL="0" lvl="0" indent="0" algn="ctr">
              <a:buNone/>
            </a:pPr>
            <a:r>
              <a:rPr lang="en-US" sz="11500" b="1" dirty="0">
                <a:solidFill>
                  <a:schemeClr val="bg1"/>
                </a:solidFill>
              </a:rPr>
              <a:t>1</a:t>
            </a:r>
          </a:p>
        </p:txBody>
      </p:sp>
      <p:sp>
        <p:nvSpPr>
          <p:cNvPr id="8" name="Content Placeholder 2">
            <a:extLst>
              <a:ext uri="{FF2B5EF4-FFF2-40B4-BE49-F238E27FC236}">
                <a16:creationId xmlns:a16="http://schemas.microsoft.com/office/drawing/2014/main" id="{39E32BF9-D528-5744-9C79-9FBC50A7F420}"/>
              </a:ext>
            </a:extLst>
          </p:cNvPr>
          <p:cNvSpPr txBox="1">
            <a:spLocks/>
          </p:cNvSpPr>
          <p:nvPr/>
        </p:nvSpPr>
        <p:spPr>
          <a:xfrm>
            <a:off x="1824581" y="1807099"/>
            <a:ext cx="1343465" cy="1917322"/>
          </a:xfrm>
          <a:prstGeom prst="rect">
            <a:avLst/>
          </a:prstGeom>
        </p:spPr>
        <p:txBody>
          <a:bodyPr/>
          <a:lstStyle>
            <a:lvl1pPr marL="342900" indent="-342900" algn="l" defTabSz="457200" rtl="0" eaLnBrk="1" latinLnBrk="0" hangingPunct="1">
              <a:spcBef>
                <a:spcPct val="20000"/>
              </a:spcBef>
              <a:buClr>
                <a:schemeClr val="accent1"/>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Wingdings" charset="2"/>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Wingdings" charset="2"/>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
                <a:srgbClr val="4F81BD"/>
              </a:buClr>
              <a:buSzTx/>
              <a:buFont typeface="Wingdings" charset="2"/>
              <a:buNone/>
              <a:tabLst/>
              <a:defRPr/>
            </a:pPr>
            <a:r>
              <a:rPr kumimoji="0" lang="en-US" sz="11500" b="1" i="0" u="none" strike="noStrike" kern="1200" cap="none" spc="0" normalizeH="0" baseline="0" noProof="0" dirty="0">
                <a:ln>
                  <a:noFill/>
                </a:ln>
                <a:solidFill>
                  <a:prstClr val="white"/>
                </a:solidFill>
                <a:effectLst/>
                <a:uLnTx/>
                <a:uFillTx/>
                <a:latin typeface="Calibri"/>
                <a:ea typeface="+mn-ea"/>
                <a:cs typeface="+mn-cs"/>
              </a:rPr>
              <a:t>2</a:t>
            </a:r>
          </a:p>
        </p:txBody>
      </p:sp>
      <p:sp>
        <p:nvSpPr>
          <p:cNvPr id="9" name="Content Placeholder 2">
            <a:extLst>
              <a:ext uri="{FF2B5EF4-FFF2-40B4-BE49-F238E27FC236}">
                <a16:creationId xmlns:a16="http://schemas.microsoft.com/office/drawing/2014/main" id="{5B7718BD-1B32-2241-9FB1-1BA9B67734E3}"/>
              </a:ext>
            </a:extLst>
          </p:cNvPr>
          <p:cNvSpPr txBox="1">
            <a:spLocks/>
          </p:cNvSpPr>
          <p:nvPr/>
        </p:nvSpPr>
        <p:spPr>
          <a:xfrm>
            <a:off x="3191962" y="1807099"/>
            <a:ext cx="1343465" cy="1917322"/>
          </a:xfrm>
          <a:prstGeom prst="rect">
            <a:avLst/>
          </a:prstGeom>
        </p:spPr>
        <p:txBody>
          <a:bodyPr/>
          <a:lstStyle>
            <a:lvl1pPr marL="342900" indent="-342900" algn="l" defTabSz="457200" rtl="0" eaLnBrk="1" latinLnBrk="0" hangingPunct="1">
              <a:spcBef>
                <a:spcPct val="20000"/>
              </a:spcBef>
              <a:buClr>
                <a:schemeClr val="accent1"/>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Wingdings" charset="2"/>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Wingdings" charset="2"/>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
                <a:srgbClr val="4F81BD"/>
              </a:buClr>
              <a:buSzTx/>
              <a:buFont typeface="Wingdings" charset="2"/>
              <a:buNone/>
              <a:tabLst/>
              <a:defRPr/>
            </a:pPr>
            <a:r>
              <a:rPr kumimoji="0" lang="en-US" sz="11500" b="1" i="0" u="none" strike="noStrike" kern="1200" cap="none" spc="0" normalizeH="0" baseline="0" noProof="0" dirty="0">
                <a:ln>
                  <a:noFill/>
                </a:ln>
                <a:solidFill>
                  <a:prstClr val="white"/>
                </a:solidFill>
                <a:effectLst/>
                <a:uLnTx/>
                <a:uFillTx/>
                <a:latin typeface="Calibri"/>
                <a:ea typeface="+mn-ea"/>
                <a:cs typeface="+mn-cs"/>
              </a:rPr>
              <a:t>3</a:t>
            </a:r>
          </a:p>
        </p:txBody>
      </p:sp>
      <p:sp>
        <p:nvSpPr>
          <p:cNvPr id="10" name="Content Placeholder 2">
            <a:extLst>
              <a:ext uri="{FF2B5EF4-FFF2-40B4-BE49-F238E27FC236}">
                <a16:creationId xmlns:a16="http://schemas.microsoft.com/office/drawing/2014/main" id="{D07D633C-65C1-AD47-8572-B9A6553EAEAC}"/>
              </a:ext>
            </a:extLst>
          </p:cNvPr>
          <p:cNvSpPr txBox="1">
            <a:spLocks/>
          </p:cNvSpPr>
          <p:nvPr/>
        </p:nvSpPr>
        <p:spPr>
          <a:xfrm>
            <a:off x="4559343" y="1807099"/>
            <a:ext cx="1343465" cy="1917322"/>
          </a:xfrm>
          <a:prstGeom prst="rect">
            <a:avLst/>
          </a:prstGeom>
        </p:spPr>
        <p:txBody>
          <a:bodyPr/>
          <a:lstStyle>
            <a:lvl1pPr marL="342900" indent="-342900" algn="l" defTabSz="457200" rtl="0" eaLnBrk="1" latinLnBrk="0" hangingPunct="1">
              <a:spcBef>
                <a:spcPct val="20000"/>
              </a:spcBef>
              <a:buClr>
                <a:schemeClr val="accent1"/>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Wingdings" charset="2"/>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Wingdings" charset="2"/>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
                <a:srgbClr val="4F81BD"/>
              </a:buClr>
              <a:buSzTx/>
              <a:buFont typeface="Wingdings" charset="2"/>
              <a:buNone/>
              <a:tabLst/>
              <a:defRPr/>
            </a:pPr>
            <a:r>
              <a:rPr kumimoji="0" lang="en-US" sz="11500" b="1" i="0" u="none" strike="noStrike" kern="1200" cap="none" spc="0" normalizeH="0" baseline="0" noProof="0" dirty="0">
                <a:ln>
                  <a:noFill/>
                </a:ln>
                <a:solidFill>
                  <a:prstClr val="white"/>
                </a:solidFill>
                <a:effectLst/>
                <a:uLnTx/>
                <a:uFillTx/>
                <a:latin typeface="Calibri"/>
                <a:ea typeface="+mn-ea"/>
                <a:cs typeface="+mn-cs"/>
              </a:rPr>
              <a:t>4</a:t>
            </a:r>
          </a:p>
        </p:txBody>
      </p:sp>
      <p:sp>
        <p:nvSpPr>
          <p:cNvPr id="11" name="Content Placeholder 2">
            <a:extLst>
              <a:ext uri="{FF2B5EF4-FFF2-40B4-BE49-F238E27FC236}">
                <a16:creationId xmlns:a16="http://schemas.microsoft.com/office/drawing/2014/main" id="{237BFC61-CAC7-EE49-A883-F32AED7B22E7}"/>
              </a:ext>
            </a:extLst>
          </p:cNvPr>
          <p:cNvSpPr txBox="1">
            <a:spLocks/>
          </p:cNvSpPr>
          <p:nvPr/>
        </p:nvSpPr>
        <p:spPr>
          <a:xfrm>
            <a:off x="5926724" y="1807099"/>
            <a:ext cx="1343465" cy="1917322"/>
          </a:xfrm>
          <a:prstGeom prst="rect">
            <a:avLst/>
          </a:prstGeom>
        </p:spPr>
        <p:txBody>
          <a:bodyPr/>
          <a:lstStyle>
            <a:lvl1pPr marL="342900" indent="-342900" algn="l" defTabSz="457200" rtl="0" eaLnBrk="1" latinLnBrk="0" hangingPunct="1">
              <a:spcBef>
                <a:spcPct val="20000"/>
              </a:spcBef>
              <a:buClr>
                <a:schemeClr val="accent1"/>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Wingdings" charset="2"/>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Wingdings" charset="2"/>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
                <a:srgbClr val="4F81BD"/>
              </a:buClr>
              <a:buSzTx/>
              <a:buFont typeface="Wingdings" charset="2"/>
              <a:buNone/>
              <a:tabLst/>
              <a:defRPr/>
            </a:pPr>
            <a:r>
              <a:rPr kumimoji="0" lang="en-US" sz="11500" b="1" i="0" u="none" strike="noStrike" kern="1200" cap="none" spc="0" normalizeH="0" baseline="0" noProof="0" dirty="0">
                <a:ln>
                  <a:noFill/>
                </a:ln>
                <a:solidFill>
                  <a:prstClr val="white"/>
                </a:solidFill>
                <a:effectLst/>
                <a:uLnTx/>
                <a:uFillTx/>
                <a:latin typeface="Calibri"/>
                <a:ea typeface="+mn-ea"/>
                <a:cs typeface="+mn-cs"/>
              </a:rPr>
              <a:t>5</a:t>
            </a:r>
          </a:p>
        </p:txBody>
      </p:sp>
      <p:sp>
        <p:nvSpPr>
          <p:cNvPr id="12" name="Content Placeholder 2">
            <a:extLst>
              <a:ext uri="{FF2B5EF4-FFF2-40B4-BE49-F238E27FC236}">
                <a16:creationId xmlns:a16="http://schemas.microsoft.com/office/drawing/2014/main" id="{6C30BCD1-5D09-994B-9DA7-8318D0891047}"/>
              </a:ext>
            </a:extLst>
          </p:cNvPr>
          <p:cNvSpPr txBox="1">
            <a:spLocks/>
          </p:cNvSpPr>
          <p:nvPr/>
        </p:nvSpPr>
        <p:spPr>
          <a:xfrm>
            <a:off x="7294103" y="1807099"/>
            <a:ext cx="1343465" cy="1917322"/>
          </a:xfrm>
          <a:prstGeom prst="rect">
            <a:avLst/>
          </a:prstGeom>
        </p:spPr>
        <p:txBody>
          <a:bodyPr/>
          <a:lstStyle>
            <a:lvl1pPr marL="342900" indent="-342900" algn="l" defTabSz="457200" rtl="0" eaLnBrk="1" latinLnBrk="0" hangingPunct="1">
              <a:spcBef>
                <a:spcPct val="20000"/>
              </a:spcBef>
              <a:buClr>
                <a:schemeClr val="accent1"/>
              </a:buClr>
              <a:buFont typeface="Wingdings" charset="2"/>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Wingdings" charset="2"/>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Wingdings" charset="2"/>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Clr>
                <a:schemeClr val="accent1"/>
              </a:buClr>
              <a:buFont typeface="Wingdings" charset="2"/>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
                <a:srgbClr val="4F81BD"/>
              </a:buClr>
              <a:buSzTx/>
              <a:buFont typeface="Wingdings" charset="2"/>
              <a:buNone/>
              <a:tabLst/>
              <a:defRPr/>
            </a:pPr>
            <a:r>
              <a:rPr kumimoji="0" lang="en-US" sz="11500" b="1" i="0" u="none" strike="noStrike" kern="1200" cap="none" spc="0" normalizeH="0" baseline="0" noProof="0" dirty="0">
                <a:ln>
                  <a:noFill/>
                </a:ln>
                <a:solidFill>
                  <a:prstClr val="white"/>
                </a:solidFill>
                <a:effectLst/>
                <a:uLnTx/>
                <a:uFillTx/>
                <a:latin typeface="Calibri"/>
                <a:ea typeface="+mn-ea"/>
                <a:cs typeface="+mn-cs"/>
              </a:rPr>
              <a:t>6</a:t>
            </a:r>
          </a:p>
        </p:txBody>
      </p:sp>
      <p:sp>
        <p:nvSpPr>
          <p:cNvPr id="5" name="Rectangle 4">
            <a:extLst>
              <a:ext uri="{FF2B5EF4-FFF2-40B4-BE49-F238E27FC236}">
                <a16:creationId xmlns:a16="http://schemas.microsoft.com/office/drawing/2014/main" id="{2EE3AEAD-7B71-FC44-95B0-07172EE3CE5B}"/>
              </a:ext>
              <a:ext uri="{C183D7F6-B498-43B3-948B-1728B52AA6E4}">
                <adec:decorative xmlns:adec="http://schemas.microsoft.com/office/drawing/2017/decorative" val="1"/>
              </a:ext>
            </a:extLst>
          </p:cNvPr>
          <p:cNvSpPr/>
          <p:nvPr/>
        </p:nvSpPr>
        <p:spPr>
          <a:xfrm>
            <a:off x="697757" y="4216520"/>
            <a:ext cx="862349" cy="823592"/>
          </a:xfrm>
          <a:prstGeom prst="rect">
            <a:avLst/>
          </a:prstGeom>
          <a:noFill/>
          <a:ln w="222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13">
            <a:extLst>
              <a:ext uri="{FF2B5EF4-FFF2-40B4-BE49-F238E27FC236}">
                <a16:creationId xmlns:a16="http://schemas.microsoft.com/office/drawing/2014/main" id="{7BFEA5EA-14E4-B642-8B9C-9ABD0F5BC902}"/>
              </a:ext>
              <a:ext uri="{C183D7F6-B498-43B3-948B-1728B52AA6E4}">
                <adec:decorative xmlns:adec="http://schemas.microsoft.com/office/drawing/2017/decorative" val="1"/>
              </a:ext>
            </a:extLst>
          </p:cNvPr>
          <p:cNvSpPr/>
          <p:nvPr/>
        </p:nvSpPr>
        <p:spPr>
          <a:xfrm>
            <a:off x="2065138" y="4216520"/>
            <a:ext cx="862349" cy="823592"/>
          </a:xfrm>
          <a:prstGeom prst="rect">
            <a:avLst/>
          </a:prstGeom>
          <a:noFill/>
          <a:ln w="222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Rectangle 14">
            <a:extLst>
              <a:ext uri="{FF2B5EF4-FFF2-40B4-BE49-F238E27FC236}">
                <a16:creationId xmlns:a16="http://schemas.microsoft.com/office/drawing/2014/main" id="{6DDD3181-9E91-6644-ABA2-4FAC9D188001}"/>
              </a:ext>
              <a:ext uri="{C183D7F6-B498-43B3-948B-1728B52AA6E4}">
                <adec:decorative xmlns:adec="http://schemas.microsoft.com/office/drawing/2017/decorative" val="1"/>
              </a:ext>
            </a:extLst>
          </p:cNvPr>
          <p:cNvSpPr/>
          <p:nvPr/>
        </p:nvSpPr>
        <p:spPr>
          <a:xfrm>
            <a:off x="3432519" y="4216520"/>
            <a:ext cx="862349" cy="823592"/>
          </a:xfrm>
          <a:prstGeom prst="rect">
            <a:avLst/>
          </a:prstGeom>
          <a:noFill/>
          <a:ln w="222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0C25C634-BA94-534E-8345-0C759609CC48}"/>
              </a:ext>
              <a:ext uri="{C183D7F6-B498-43B3-948B-1728B52AA6E4}">
                <adec:decorative xmlns:adec="http://schemas.microsoft.com/office/drawing/2017/decorative" val="1"/>
              </a:ext>
            </a:extLst>
          </p:cNvPr>
          <p:cNvSpPr/>
          <p:nvPr/>
        </p:nvSpPr>
        <p:spPr>
          <a:xfrm>
            <a:off x="4799900" y="4216520"/>
            <a:ext cx="862349" cy="823592"/>
          </a:xfrm>
          <a:prstGeom prst="rect">
            <a:avLst/>
          </a:prstGeom>
          <a:noFill/>
          <a:ln w="222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4CCE2B0E-1F54-2D43-B1D3-CC906A63D82A}"/>
              </a:ext>
              <a:ext uri="{C183D7F6-B498-43B3-948B-1728B52AA6E4}">
                <adec:decorative xmlns:adec="http://schemas.microsoft.com/office/drawing/2017/decorative" val="1"/>
              </a:ext>
            </a:extLst>
          </p:cNvPr>
          <p:cNvSpPr/>
          <p:nvPr/>
        </p:nvSpPr>
        <p:spPr>
          <a:xfrm>
            <a:off x="6167281" y="4216520"/>
            <a:ext cx="862349" cy="823592"/>
          </a:xfrm>
          <a:prstGeom prst="rect">
            <a:avLst/>
          </a:prstGeom>
          <a:noFill/>
          <a:ln w="222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01B40E1C-55E9-5C43-8FBD-BF840453E2E5}"/>
              </a:ext>
              <a:ext uri="{C183D7F6-B498-43B3-948B-1728B52AA6E4}">
                <adec:decorative xmlns:adec="http://schemas.microsoft.com/office/drawing/2017/decorative" val="1"/>
              </a:ext>
            </a:extLst>
          </p:cNvPr>
          <p:cNvSpPr/>
          <p:nvPr/>
        </p:nvSpPr>
        <p:spPr>
          <a:xfrm>
            <a:off x="7534662" y="4216520"/>
            <a:ext cx="862349" cy="823592"/>
          </a:xfrm>
          <a:prstGeom prst="rect">
            <a:avLst/>
          </a:prstGeom>
          <a:noFill/>
          <a:ln w="22225">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Footer Placeholder 5"/>
          <p:cNvSpPr txBox="1">
            <a:spLocks/>
          </p:cNvSpPr>
          <p:nvPr/>
        </p:nvSpPr>
        <p:spPr>
          <a:xfrm>
            <a:off x="0" y="6228461"/>
            <a:ext cx="9144000" cy="239612"/>
          </a:xfrm>
          <a:prstGeom prst="rect">
            <a:avLst/>
          </a:prstGeom>
        </p:spPr>
        <p:txBody>
          <a:bodyPr/>
          <a:lstStyle>
            <a:defPPr>
              <a:defRPr lang="en-US"/>
            </a:defPPr>
            <a:lvl1pPr marL="0" algn="r" defTabSz="457200" rtl="0" eaLnBrk="1" latinLnBrk="0" hangingPunct="1">
              <a:defRPr sz="1000" kern="1200">
                <a:solidFill>
                  <a:srgbClr val="9E9FA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9E9FA1"/>
                </a:solidFill>
                <a:effectLst/>
                <a:uLnTx/>
                <a:uFillTx/>
                <a:latin typeface="Calibri"/>
                <a:ea typeface="+mn-ea"/>
                <a:cs typeface="+mn-cs"/>
              </a:rPr>
              <a:t>Adapted from Don Fisher, PhD Volpe National Transportation System</a:t>
            </a:r>
          </a:p>
        </p:txBody>
      </p:sp>
    </p:spTree>
    <p:extLst>
      <p:ext uri="{BB962C8B-B14F-4D97-AF65-F5344CB8AC3E}">
        <p14:creationId xmlns:p14="http://schemas.microsoft.com/office/powerpoint/2010/main" val="95832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5"/>
                                        </p:tgtEl>
                                        <p:attrNameLst>
                                          <p:attrName>style.visibility</p:attrName>
                                        </p:attrNameLst>
                                      </p:cBhvr>
                                      <p:to>
                                        <p:strVal val="visible"/>
                                      </p:to>
                                    </p:set>
                                  </p:childTnLst>
                                </p:cTn>
                              </p:par>
                            </p:childTnLst>
                          </p:cTn>
                        </p:par>
                        <p:par>
                          <p:cTn id="9" fill="hold">
                            <p:stCondLst>
                              <p:cond delay="1000"/>
                            </p:stCondLst>
                            <p:childTnLst>
                              <p:par>
                                <p:cTn id="10" presetID="1" presetClass="entr" presetSubtype="0" fill="hold" grpId="0" nodeType="afterEffect">
                                  <p:stCondLst>
                                    <p:cond delay="100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grpId="0" nodeType="withEffect">
                                  <p:stCondLst>
                                    <p:cond delay="1000"/>
                                  </p:stCondLst>
                                  <p:childTnLst>
                                    <p:set>
                                      <p:cBhvr>
                                        <p:cTn id="13" dur="1" fill="hold">
                                          <p:stCondLst>
                                            <p:cond delay="0"/>
                                          </p:stCondLst>
                                        </p:cTn>
                                        <p:tgtEl>
                                          <p:spTgt spid="14"/>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0" nodeType="afterEffect">
                                  <p:stCondLst>
                                    <p:cond delay="100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1000"/>
                                  </p:stCondLst>
                                  <p:childTnLst>
                                    <p:set>
                                      <p:cBhvr>
                                        <p:cTn id="18" dur="1" fill="hold">
                                          <p:stCondLst>
                                            <p:cond delay="0"/>
                                          </p:stCondLst>
                                        </p:cTn>
                                        <p:tgtEl>
                                          <p:spTgt spid="15"/>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grpId="0" nodeType="afterEffect">
                                  <p:stCondLst>
                                    <p:cond delay="1000"/>
                                  </p:stCondLst>
                                  <p:childTnLst>
                                    <p:set>
                                      <p:cBhvr>
                                        <p:cTn id="21" dur="1" fill="hold">
                                          <p:stCondLst>
                                            <p:cond delay="0"/>
                                          </p:stCondLst>
                                        </p:cTn>
                                        <p:tgtEl>
                                          <p:spTgt spid="10"/>
                                        </p:tgtEl>
                                        <p:attrNameLst>
                                          <p:attrName>style.visibility</p:attrName>
                                        </p:attrNameLst>
                                      </p:cBhvr>
                                      <p:to>
                                        <p:strVal val="visible"/>
                                      </p:to>
                                    </p:set>
                                  </p:childTnLst>
                                </p:cTn>
                              </p:par>
                              <p:par>
                                <p:cTn id="22" presetID="1" presetClass="entr" presetSubtype="0" fill="hold" grpId="0" nodeType="withEffect">
                                  <p:stCondLst>
                                    <p:cond delay="1000"/>
                                  </p:stCondLst>
                                  <p:childTnLst>
                                    <p:set>
                                      <p:cBhvr>
                                        <p:cTn id="23" dur="1" fill="hold">
                                          <p:stCondLst>
                                            <p:cond delay="0"/>
                                          </p:stCondLst>
                                        </p:cTn>
                                        <p:tgtEl>
                                          <p:spTgt spid="17"/>
                                        </p:tgtEl>
                                        <p:attrNameLst>
                                          <p:attrName>style.visibility</p:attrName>
                                        </p:attrNameLst>
                                      </p:cBhvr>
                                      <p:to>
                                        <p:strVal val="visible"/>
                                      </p:to>
                                    </p:set>
                                  </p:childTnLst>
                                </p:cTn>
                              </p:par>
                            </p:childTnLst>
                          </p:cTn>
                        </p:par>
                        <p:par>
                          <p:cTn id="24" fill="hold">
                            <p:stCondLst>
                              <p:cond delay="4000"/>
                            </p:stCondLst>
                            <p:childTnLst>
                              <p:par>
                                <p:cTn id="25" presetID="1" presetClass="entr" presetSubtype="0" fill="hold" grpId="0" nodeType="afterEffect">
                                  <p:stCondLst>
                                    <p:cond delay="100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1000"/>
                                  </p:stCondLst>
                                  <p:childTnLst>
                                    <p:set>
                                      <p:cBhvr>
                                        <p:cTn id="28" dur="1" fill="hold">
                                          <p:stCondLst>
                                            <p:cond delay="0"/>
                                          </p:stCondLst>
                                        </p:cTn>
                                        <p:tgtEl>
                                          <p:spTgt spid="18"/>
                                        </p:tgtEl>
                                        <p:attrNameLst>
                                          <p:attrName>style.visibility</p:attrName>
                                        </p:attrNameLst>
                                      </p:cBhvr>
                                      <p:to>
                                        <p:strVal val="visible"/>
                                      </p:to>
                                    </p:set>
                                  </p:childTnLst>
                                </p:cTn>
                              </p:par>
                            </p:childTnLst>
                          </p:cTn>
                        </p:par>
                        <p:par>
                          <p:cTn id="29" fill="hold">
                            <p:stCondLst>
                              <p:cond delay="5000"/>
                            </p:stCondLst>
                            <p:childTnLst>
                              <p:par>
                                <p:cTn id="30" presetID="1" presetClass="entr" presetSubtype="0" fill="hold" grpId="0" nodeType="afterEffect">
                                  <p:stCondLst>
                                    <p:cond delay="1000"/>
                                  </p:stCondLst>
                                  <p:childTnLst>
                                    <p:set>
                                      <p:cBhvr>
                                        <p:cTn id="31" dur="1" fill="hold">
                                          <p:stCondLst>
                                            <p:cond delay="0"/>
                                          </p:stCondLst>
                                        </p:cTn>
                                        <p:tgtEl>
                                          <p:spTgt spid="12"/>
                                        </p:tgtEl>
                                        <p:attrNameLst>
                                          <p:attrName>style.visibility</p:attrName>
                                        </p:attrNameLst>
                                      </p:cBhvr>
                                      <p:to>
                                        <p:strVal val="visible"/>
                                      </p:to>
                                    </p:set>
                                  </p:childTnLst>
                                </p:cTn>
                              </p:par>
                              <p:par>
                                <p:cTn id="32" presetID="1" presetClass="entr" presetSubtype="0" fill="hold" grpId="0" nodeType="withEffect">
                                  <p:stCondLst>
                                    <p:cond delay="1000"/>
                                  </p:stCondLst>
                                  <p:childTnLst>
                                    <p:set>
                                      <p:cBhvr>
                                        <p:cTn id="33"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9" grpId="0"/>
      <p:bldP spid="10" grpId="0"/>
      <p:bldP spid="11" grpId="0"/>
      <p:bldP spid="12" grpId="0"/>
      <p:bldP spid="5" grpId="0" animBg="1"/>
      <p:bldP spid="14" grpId="0" animBg="1"/>
      <p:bldP spid="15" grpId="0" animBg="1"/>
      <p:bldP spid="17" grpId="0" animBg="1"/>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txBox="1">
            <a:spLocks noGrp="1"/>
          </p:cNvSpPr>
          <p:nvPr>
            <p:ph type="title" idx="4294967295"/>
          </p:nvPr>
        </p:nvSpPr>
        <p:spPr>
          <a:xfrm>
            <a:off x="609600" y="1066800"/>
            <a:ext cx="80899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n-lt"/>
                <a:ea typeface="+mn-ea"/>
                <a:cs typeface="+mn-cs"/>
              </a:rPr>
              <a:t>How far do we go when looking away from the road?</a:t>
            </a:r>
          </a:p>
        </p:txBody>
      </p:sp>
      <p:pic>
        <p:nvPicPr>
          <p:cNvPr id="7" name="Picture 6">
            <a:extLst>
              <a:ext uri="{FF2B5EF4-FFF2-40B4-BE49-F238E27FC236}">
                <a16:creationId xmlns:a16="http://schemas.microsoft.com/office/drawing/2014/main" id="{46198B06-F25C-7743-AA19-84F85C58F6F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5858" y="3304319"/>
            <a:ext cx="285750" cy="253278"/>
          </a:xfrm>
          <a:prstGeom prst="rect">
            <a:avLst/>
          </a:prstGeom>
        </p:spPr>
      </p:pic>
      <p:sp>
        <p:nvSpPr>
          <p:cNvPr id="9" name="TextBox 8">
            <a:extLst>
              <a:ext uri="{FF2B5EF4-FFF2-40B4-BE49-F238E27FC236}">
                <a16:creationId xmlns:a16="http://schemas.microsoft.com/office/drawing/2014/main" id="{B69196C5-ABB9-AF44-AE2C-D70CAE1D29ED}"/>
              </a:ext>
            </a:extLst>
          </p:cNvPr>
          <p:cNvSpPr txBox="1"/>
          <p:nvPr/>
        </p:nvSpPr>
        <p:spPr>
          <a:xfrm>
            <a:off x="1052690" y="3158953"/>
            <a:ext cx="7740436" cy="1077218"/>
          </a:xfrm>
          <a:prstGeom prst="rect">
            <a:avLst/>
          </a:prstGeom>
          <a:noFill/>
        </p:spPr>
        <p:txBody>
          <a:bodyPr wrap="square" rtlCol="0">
            <a:spAutoFit/>
          </a:bodyPr>
          <a:lstStyle/>
          <a:p>
            <a:pPr>
              <a:spcAft>
                <a:spcPts val="1200"/>
              </a:spcAft>
            </a:pPr>
            <a:r>
              <a:rPr lang="en-US" sz="3200" dirty="0">
                <a:solidFill>
                  <a:schemeClr val="bg1">
                    <a:lumMod val="95000"/>
                  </a:schemeClr>
                </a:solidFill>
              </a:rPr>
              <a:t>How far do our cars go every second when travelling 60mph?</a:t>
            </a:r>
          </a:p>
        </p:txBody>
      </p:sp>
      <p:pic>
        <p:nvPicPr>
          <p:cNvPr id="12" name="Picture 11">
            <a:extLst>
              <a:ext uri="{FF2B5EF4-FFF2-40B4-BE49-F238E27FC236}">
                <a16:creationId xmlns:a16="http://schemas.microsoft.com/office/drawing/2014/main" id="{1FE9A00F-6D0B-194C-991A-0FF60F27291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5858" y="4298903"/>
            <a:ext cx="285750" cy="253278"/>
          </a:xfrm>
          <a:prstGeom prst="rect">
            <a:avLst/>
          </a:prstGeom>
        </p:spPr>
      </p:pic>
      <p:sp>
        <p:nvSpPr>
          <p:cNvPr id="13" name="TextBox 12">
            <a:extLst>
              <a:ext uri="{FF2B5EF4-FFF2-40B4-BE49-F238E27FC236}">
                <a16:creationId xmlns:a16="http://schemas.microsoft.com/office/drawing/2014/main" id="{61A1D7E4-12F0-7745-A38C-B26AEF7BE6C9}"/>
              </a:ext>
            </a:extLst>
          </p:cNvPr>
          <p:cNvSpPr txBox="1"/>
          <p:nvPr/>
        </p:nvSpPr>
        <p:spPr>
          <a:xfrm>
            <a:off x="1052690" y="4142904"/>
            <a:ext cx="6653569" cy="1077218"/>
          </a:xfrm>
          <a:prstGeom prst="rect">
            <a:avLst/>
          </a:prstGeom>
          <a:noFill/>
        </p:spPr>
        <p:txBody>
          <a:bodyPr wrap="square" rtlCol="0">
            <a:spAutoFit/>
          </a:bodyPr>
          <a:lstStyle/>
          <a:p>
            <a:pPr>
              <a:spcAft>
                <a:spcPts val="1200"/>
              </a:spcAft>
            </a:pPr>
            <a:r>
              <a:rPr lang="en-US" sz="3200" dirty="0">
                <a:solidFill>
                  <a:schemeClr val="bg1">
                    <a:lumMod val="95000"/>
                  </a:schemeClr>
                </a:solidFill>
              </a:rPr>
              <a:t>In 4 seconds, traveling 60mph, our cars will go how many feet?</a:t>
            </a:r>
          </a:p>
        </p:txBody>
      </p:sp>
      <p:sp>
        <p:nvSpPr>
          <p:cNvPr id="15" name="TextBox 14">
            <a:extLst>
              <a:ext uri="{FF2B5EF4-FFF2-40B4-BE49-F238E27FC236}">
                <a16:creationId xmlns:a16="http://schemas.microsoft.com/office/drawing/2014/main" id="{8DC49B2C-DDE4-934C-9786-D0EBAE7A899C}"/>
              </a:ext>
            </a:extLst>
          </p:cNvPr>
          <p:cNvSpPr txBox="1"/>
          <p:nvPr/>
        </p:nvSpPr>
        <p:spPr>
          <a:xfrm>
            <a:off x="527050" y="5688436"/>
            <a:ext cx="8089900" cy="584775"/>
          </a:xfrm>
          <a:prstGeom prst="rect">
            <a:avLst/>
          </a:prstGeom>
          <a:noFill/>
        </p:spPr>
        <p:txBody>
          <a:bodyPr wrap="square" rtlCol="0">
            <a:spAutoFit/>
          </a:bodyPr>
          <a:lstStyle/>
          <a:p>
            <a:pPr algn="ctr">
              <a:spcAft>
                <a:spcPts val="1200"/>
              </a:spcAft>
            </a:pPr>
            <a:r>
              <a:rPr lang="en-US" sz="3200" b="1" dirty="0">
                <a:solidFill>
                  <a:schemeClr val="bg1">
                    <a:lumMod val="95000"/>
                  </a:schemeClr>
                </a:solidFill>
              </a:rPr>
              <a:t>360 feet</a:t>
            </a:r>
          </a:p>
        </p:txBody>
      </p:sp>
      <p:sp>
        <p:nvSpPr>
          <p:cNvPr id="3" name="TextBox 2">
            <a:extLst>
              <a:ext uri="{FF2B5EF4-FFF2-40B4-BE49-F238E27FC236}">
                <a16:creationId xmlns:a16="http://schemas.microsoft.com/office/drawing/2014/main" id="{AB98234E-0638-4E28-B9DC-9076A64094D3}"/>
              </a:ext>
            </a:extLst>
          </p:cNvPr>
          <p:cNvSpPr txBox="1"/>
          <p:nvPr/>
        </p:nvSpPr>
        <p:spPr>
          <a:xfrm>
            <a:off x="609600" y="2340078"/>
            <a:ext cx="7576369" cy="584775"/>
          </a:xfrm>
          <a:prstGeom prst="rect">
            <a:avLst/>
          </a:prstGeom>
          <a:noFill/>
        </p:spPr>
        <p:txBody>
          <a:bodyPr wrap="none" rtlCol="0">
            <a:spAutoFit/>
          </a:bodyPr>
          <a:lstStyle/>
          <a:p>
            <a:r>
              <a:rPr lang="en-US" sz="3200" dirty="0">
                <a:solidFill>
                  <a:schemeClr val="bg1"/>
                </a:solidFill>
              </a:rPr>
              <a:t>At 10mph our cars travel 15 feet per second.</a:t>
            </a:r>
          </a:p>
        </p:txBody>
      </p:sp>
    </p:spTree>
    <p:extLst>
      <p:ext uri="{BB962C8B-B14F-4D97-AF65-F5344CB8AC3E}">
        <p14:creationId xmlns:p14="http://schemas.microsoft.com/office/powerpoint/2010/main" val="4170457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BFAC3-3414-3B03-17AE-B4D71C805F31}"/>
              </a:ext>
            </a:extLst>
          </p:cNvPr>
          <p:cNvSpPr>
            <a:spLocks noGrp="1"/>
          </p:cNvSpPr>
          <p:nvPr>
            <p:ph type="title" idx="4294967295"/>
          </p:nvPr>
        </p:nvSpPr>
        <p:spPr>
          <a:xfrm>
            <a:off x="457200" y="-1143000"/>
            <a:ext cx="8229600" cy="1143000"/>
          </a:xfrm>
        </p:spPr>
        <p:txBody>
          <a:bodyPr vert="horz" lIns="91440" tIns="45720" rIns="91440" bIns="45720" rtlCol="0" anchor="b">
            <a:normAutofit/>
          </a:bodyPr>
          <a:lstStyle/>
          <a:p>
            <a:r>
              <a:rPr lang="en-US" dirty="0"/>
              <a:t>Distracted Driving Crash</a:t>
            </a:r>
          </a:p>
        </p:txBody>
      </p:sp>
      <p:sp>
        <p:nvSpPr>
          <p:cNvPr id="7" name="TextBox 6"/>
          <p:cNvSpPr txBox="1"/>
          <p:nvPr/>
        </p:nvSpPr>
        <p:spPr>
          <a:xfrm>
            <a:off x="566724" y="171647"/>
            <a:ext cx="8001000" cy="523220"/>
          </a:xfrm>
          <a:prstGeom prst="rect">
            <a:avLst/>
          </a:prstGeom>
          <a:noFill/>
        </p:spPr>
        <p:txBody>
          <a:bodyPr wrap="square" rtlCol="0">
            <a:spAutoFit/>
          </a:bodyPr>
          <a:lstStyle/>
          <a:p>
            <a:pPr algn="ctr"/>
            <a:r>
              <a:rPr lang="en-US" sz="2800" dirty="0">
                <a:solidFill>
                  <a:schemeClr val="bg1"/>
                </a:solidFill>
              </a:rPr>
              <a:t>“I’ve never been in a crash”</a:t>
            </a:r>
          </a:p>
        </p:txBody>
      </p:sp>
      <p:sp>
        <p:nvSpPr>
          <p:cNvPr id="5" name="TextBox 4"/>
          <p:cNvSpPr txBox="1"/>
          <p:nvPr/>
        </p:nvSpPr>
        <p:spPr>
          <a:xfrm>
            <a:off x="0" y="6110836"/>
            <a:ext cx="9144000" cy="400110"/>
          </a:xfrm>
          <a:prstGeom prst="rect">
            <a:avLst/>
          </a:prstGeom>
          <a:noFill/>
        </p:spPr>
        <p:txBody>
          <a:bodyPr wrap="square" rtlCol="0">
            <a:spAutoFit/>
          </a:bodyPr>
          <a:lstStyle/>
          <a:p>
            <a:pPr algn="ctr"/>
            <a:r>
              <a:rPr lang="en-US" sz="2000" dirty="0">
                <a:solidFill>
                  <a:schemeClr val="bg1"/>
                </a:solidFill>
              </a:rPr>
              <a:t>Abbotsford Police Department Video. There are no spoken words in this video.</a:t>
            </a:r>
          </a:p>
        </p:txBody>
      </p:sp>
      <p:pic>
        <p:nvPicPr>
          <p:cNvPr id="8" name="abb-police-longer.mpeg" descr="Video of a pedestrian getting hit by a distracted driv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927100" y="919151"/>
            <a:ext cx="7213600" cy="4809067"/>
          </a:xfrm>
          <a:prstGeom prst="rect">
            <a:avLst/>
          </a:prstGeom>
        </p:spPr>
      </p:pic>
    </p:spTree>
    <p:extLst>
      <p:ext uri="{BB962C8B-B14F-4D97-AF65-F5344CB8AC3E}">
        <p14:creationId xmlns:p14="http://schemas.microsoft.com/office/powerpoint/2010/main" val="293628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5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txBox="1">
            <a:spLocks noGrp="1"/>
          </p:cNvSpPr>
          <p:nvPr>
            <p:ph type="title" idx="4294967295"/>
          </p:nvPr>
        </p:nvSpPr>
        <p:spPr>
          <a:xfrm>
            <a:off x="609600" y="1066800"/>
            <a:ext cx="7391400"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bg1"/>
                </a:solidFill>
                <a:effectLst/>
                <a:uLnTx/>
                <a:uFillTx/>
                <a:latin typeface="+mn-lt"/>
                <a:ea typeface="+mn-ea"/>
                <a:cs typeface="+mn-cs"/>
              </a:rPr>
              <a:t>INTRODUCTION</a:t>
            </a:r>
          </a:p>
        </p:txBody>
      </p:sp>
      <p:pic>
        <p:nvPicPr>
          <p:cNvPr id="9" name="Picture 8">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445" y="2362579"/>
            <a:ext cx="285750" cy="253278"/>
          </a:xfrm>
          <a:prstGeom prst="rect">
            <a:avLst/>
          </a:prstGeom>
        </p:spPr>
      </p:pic>
      <p:sp>
        <p:nvSpPr>
          <p:cNvPr id="5" name="TextBox 4"/>
          <p:cNvSpPr txBox="1"/>
          <p:nvPr/>
        </p:nvSpPr>
        <p:spPr>
          <a:xfrm>
            <a:off x="921463" y="2116607"/>
            <a:ext cx="7784805" cy="615553"/>
          </a:xfrm>
          <a:prstGeom prst="rect">
            <a:avLst/>
          </a:prstGeom>
          <a:noFill/>
        </p:spPr>
        <p:txBody>
          <a:bodyPr wrap="square" rtlCol="0">
            <a:spAutoFit/>
          </a:bodyPr>
          <a:lstStyle/>
          <a:p>
            <a:r>
              <a:rPr lang="en-US" sz="3400" dirty="0">
                <a:solidFill>
                  <a:schemeClr val="bg1">
                    <a:lumMod val="95000"/>
                  </a:schemeClr>
                </a:solidFill>
              </a:rPr>
              <a:t>Distracted driving is a story of hypocrisy</a:t>
            </a:r>
          </a:p>
        </p:txBody>
      </p:sp>
      <p:pic>
        <p:nvPicPr>
          <p:cNvPr id="13" name="Picture 12">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6845" y="3105950"/>
            <a:ext cx="285750" cy="253278"/>
          </a:xfrm>
          <a:prstGeom prst="rect">
            <a:avLst/>
          </a:prstGeom>
        </p:spPr>
      </p:pic>
      <p:sp>
        <p:nvSpPr>
          <p:cNvPr id="11" name="TextBox 10"/>
          <p:cNvSpPr txBox="1"/>
          <p:nvPr/>
        </p:nvSpPr>
        <p:spPr>
          <a:xfrm>
            <a:off x="937766" y="2863839"/>
            <a:ext cx="7768502" cy="1138773"/>
          </a:xfrm>
          <a:prstGeom prst="rect">
            <a:avLst/>
          </a:prstGeom>
          <a:noFill/>
        </p:spPr>
        <p:txBody>
          <a:bodyPr wrap="square" rtlCol="0">
            <a:spAutoFit/>
          </a:bodyPr>
          <a:lstStyle/>
          <a:p>
            <a:r>
              <a:rPr lang="en-US" sz="3400" dirty="0">
                <a:solidFill>
                  <a:schemeClr val="bg1">
                    <a:lumMod val="95000"/>
                  </a:schemeClr>
                </a:solidFill>
              </a:rPr>
              <a:t>Reasons why we should consider driving without distraction </a:t>
            </a:r>
          </a:p>
        </p:txBody>
      </p:sp>
      <p:pic>
        <p:nvPicPr>
          <p:cNvPr id="15" name="Picture 14">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1445" y="4449301"/>
            <a:ext cx="285750" cy="253278"/>
          </a:xfrm>
          <a:prstGeom prst="rect">
            <a:avLst/>
          </a:prstGeom>
        </p:spPr>
      </p:pic>
      <p:sp>
        <p:nvSpPr>
          <p:cNvPr id="14" name="TextBox 13"/>
          <p:cNvSpPr txBox="1"/>
          <p:nvPr/>
        </p:nvSpPr>
        <p:spPr>
          <a:xfrm>
            <a:off x="937766" y="4134291"/>
            <a:ext cx="7768502" cy="1138773"/>
          </a:xfrm>
          <a:prstGeom prst="rect">
            <a:avLst/>
          </a:prstGeom>
          <a:noFill/>
        </p:spPr>
        <p:txBody>
          <a:bodyPr wrap="square" rtlCol="0">
            <a:spAutoFit/>
          </a:bodyPr>
          <a:lstStyle/>
          <a:p>
            <a:r>
              <a:rPr lang="en-US" sz="3400" dirty="0">
                <a:solidFill>
                  <a:schemeClr val="bg1">
                    <a:lumMod val="95000"/>
                  </a:schemeClr>
                </a:solidFill>
              </a:rPr>
              <a:t>Easy ways to avoid the temptation to use our phones while driving </a:t>
            </a:r>
          </a:p>
        </p:txBody>
      </p:sp>
      <p:pic>
        <p:nvPicPr>
          <p:cNvPr id="6" name="Picture 5">
            <a:extLst>
              <a:ext uri="{FF2B5EF4-FFF2-40B4-BE49-F238E27FC236}">
                <a16:creationId xmlns:a16="http://schemas.microsoft.com/office/drawing/2014/main" id="{EA10A6DF-9F0B-6D86-20BF-599250ABD93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8694" y="5614793"/>
            <a:ext cx="285750" cy="253278"/>
          </a:xfrm>
          <a:prstGeom prst="rect">
            <a:avLst/>
          </a:prstGeom>
        </p:spPr>
      </p:pic>
      <p:sp>
        <p:nvSpPr>
          <p:cNvPr id="4" name="TextBox 3">
            <a:extLst>
              <a:ext uri="{FF2B5EF4-FFF2-40B4-BE49-F238E27FC236}">
                <a16:creationId xmlns:a16="http://schemas.microsoft.com/office/drawing/2014/main" id="{B5A0137C-6302-B462-6E3A-67F77CBD91FE}"/>
              </a:ext>
            </a:extLst>
          </p:cNvPr>
          <p:cNvSpPr txBox="1"/>
          <p:nvPr/>
        </p:nvSpPr>
        <p:spPr>
          <a:xfrm>
            <a:off x="921462" y="5404743"/>
            <a:ext cx="7784805" cy="1138773"/>
          </a:xfrm>
          <a:prstGeom prst="rect">
            <a:avLst/>
          </a:prstGeom>
          <a:noFill/>
        </p:spPr>
        <p:txBody>
          <a:bodyPr wrap="square" rtlCol="0">
            <a:spAutoFit/>
          </a:bodyPr>
          <a:lstStyle/>
          <a:p>
            <a:r>
              <a:rPr lang="en-US" sz="3400" dirty="0">
                <a:solidFill>
                  <a:schemeClr val="bg1">
                    <a:lumMod val="95000"/>
                  </a:schemeClr>
                </a:solidFill>
              </a:rPr>
              <a:t>Effective ways to speak up when your driver is distracted </a:t>
            </a:r>
          </a:p>
        </p:txBody>
      </p:sp>
    </p:spTree>
    <p:extLst>
      <p:ext uri="{BB962C8B-B14F-4D97-AF65-F5344CB8AC3E}">
        <p14:creationId xmlns:p14="http://schemas.microsoft.com/office/powerpoint/2010/main" val="29201136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idx="4294967295"/>
          </p:nvPr>
        </p:nvSpPr>
        <p:spPr>
          <a:xfrm>
            <a:off x="609600" y="1143000"/>
            <a:ext cx="7315200"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Calibri"/>
                <a:ea typeface="+mn-ea"/>
                <a:cs typeface="+mn-cs"/>
              </a:rPr>
              <a:t>“I’M A SAFE DRIVER”</a:t>
            </a:r>
          </a:p>
        </p:txBody>
      </p:sp>
      <p:sp>
        <p:nvSpPr>
          <p:cNvPr id="2" name="TextBox 1"/>
          <p:cNvSpPr txBox="1"/>
          <p:nvPr/>
        </p:nvSpPr>
        <p:spPr>
          <a:xfrm>
            <a:off x="735496" y="1977888"/>
            <a:ext cx="8040756"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400" b="0" i="0" u="none" strike="noStrike" kern="1200" cap="none" spc="0" normalizeH="0" baseline="0" noProof="0" dirty="0">
                <a:ln>
                  <a:noFill/>
                </a:ln>
                <a:solidFill>
                  <a:prstClr val="white"/>
                </a:solidFill>
                <a:effectLst/>
                <a:uLnTx/>
                <a:uFillTx/>
                <a:latin typeface="Calibri"/>
                <a:ea typeface="+mn-ea"/>
                <a:cs typeface="+mn-cs"/>
              </a:rPr>
              <a:t>Are you a safe driver if you have not gotten any tickets or been in any crashes yet if…</a:t>
            </a:r>
          </a:p>
        </p:txBody>
      </p:sp>
      <p:pic>
        <p:nvPicPr>
          <p:cNvPr id="1026"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6867" y="3421145"/>
            <a:ext cx="285750" cy="24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735497" y="3276600"/>
            <a:ext cx="7802216" cy="18158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2800" b="0" i="0" u="none" strike="noStrike" kern="1200" cap="none" spc="0" normalizeH="0" baseline="0" noProof="0" dirty="0">
                <a:ln>
                  <a:noFill/>
                </a:ln>
                <a:solidFill>
                  <a:prstClr val="white">
                    <a:lumMod val="85000"/>
                  </a:prstClr>
                </a:solidFill>
                <a:effectLst/>
                <a:uLnTx/>
                <a:uFillTx/>
                <a:latin typeface="Calibri"/>
                <a:ea typeface="+mn-ea"/>
                <a:cs typeface="+mn-cs"/>
              </a:rPr>
              <a:t>      </a:t>
            </a:r>
            <a:r>
              <a:rPr kumimoji="0" lang="en-US" sz="3400" b="0" i="0" u="none" strike="noStrike" kern="1200" cap="none" spc="0" normalizeH="0" baseline="0" noProof="0" dirty="0">
                <a:ln>
                  <a:noFill/>
                </a:ln>
                <a:solidFill>
                  <a:prstClr val="white">
                    <a:lumMod val="85000"/>
                  </a:prstClr>
                </a:solidFill>
                <a:effectLst/>
                <a:uLnTx/>
                <a:uFillTx/>
                <a:latin typeface="Calibri"/>
                <a:ea typeface="+mn-ea"/>
                <a:cs typeface="+mn-cs"/>
              </a:rPr>
              <a:t>You Speed?</a:t>
            </a:r>
          </a:p>
          <a:p>
            <a:pPr marL="0" marR="0" lvl="0" indent="0" algn="l" defTabSz="914400" rtl="0" eaLnBrk="1" fontAlgn="auto" latinLnBrk="0" hangingPunct="1">
              <a:lnSpc>
                <a:spcPct val="100000"/>
              </a:lnSpc>
              <a:spcBef>
                <a:spcPts val="1200"/>
              </a:spcBef>
              <a:spcAft>
                <a:spcPts val="0"/>
              </a:spcAft>
              <a:buClrTx/>
              <a:buSzTx/>
              <a:buFontTx/>
              <a:buNone/>
              <a:tabLst/>
              <a:defRPr/>
            </a:pPr>
            <a:r>
              <a:rPr kumimoji="0" lang="en-US" sz="3400" b="0" i="0" u="none" strike="noStrike" kern="1200" cap="none" spc="0" normalizeH="0" baseline="0" noProof="0" dirty="0">
                <a:ln>
                  <a:noFill/>
                </a:ln>
                <a:solidFill>
                  <a:prstClr val="white">
                    <a:lumMod val="85000"/>
                  </a:prstClr>
                </a:solidFill>
                <a:effectLst/>
                <a:uLnTx/>
                <a:uFillTx/>
                <a:latin typeface="Calibri"/>
                <a:ea typeface="+mn-ea"/>
                <a:cs typeface="+mn-cs"/>
              </a:rPr>
              <a:t>     Take your eyes off the road for texting, Snapchat or Instagram</a:t>
            </a:r>
          </a:p>
        </p:txBody>
      </p:sp>
      <p:pic>
        <p:nvPicPr>
          <p:cNvPr id="11"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6867" y="4045661"/>
            <a:ext cx="285750" cy="24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650515" y="5256286"/>
            <a:ext cx="6843590"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Isn’t There a Difference Between Being a </a:t>
            </a:r>
            <a:r>
              <a:rPr kumimoji="0" lang="en-US" sz="3200" b="1" i="0" u="none" strike="noStrike" kern="1200" cap="none" spc="0" normalizeH="0" baseline="0" noProof="0" dirty="0">
                <a:ln>
                  <a:noFill/>
                </a:ln>
                <a:solidFill>
                  <a:srgbClr val="E52D6B"/>
                </a:solidFill>
                <a:effectLst/>
                <a:uLnTx/>
                <a:uFillTx/>
                <a:latin typeface="Calibri"/>
                <a:ea typeface="+mn-ea"/>
                <a:cs typeface="+mn-cs"/>
              </a:rPr>
              <a:t>Safe </a:t>
            </a:r>
            <a:r>
              <a:rPr kumimoji="0" lang="en-US" sz="3200" b="1" i="0" u="none" strike="noStrike" kern="1200" cap="none" spc="0" normalizeH="0" baseline="0" noProof="0" dirty="0">
                <a:ln>
                  <a:noFill/>
                </a:ln>
                <a:solidFill>
                  <a:prstClr val="white"/>
                </a:solidFill>
                <a:effectLst/>
                <a:uLnTx/>
                <a:uFillTx/>
                <a:latin typeface="Calibri"/>
                <a:ea typeface="+mn-ea"/>
                <a:cs typeface="+mn-cs"/>
              </a:rPr>
              <a:t>Driver or a </a:t>
            </a:r>
            <a:r>
              <a:rPr kumimoji="0" lang="en-US" sz="3200" b="1" i="0" u="none" strike="noStrike" kern="1200" cap="none" spc="0" normalizeH="0" baseline="0" noProof="0" dirty="0">
                <a:ln>
                  <a:noFill/>
                </a:ln>
                <a:solidFill>
                  <a:srgbClr val="E52D6B"/>
                </a:solidFill>
                <a:effectLst/>
                <a:uLnTx/>
                <a:uFillTx/>
                <a:latin typeface="Calibri"/>
                <a:ea typeface="+mn-ea"/>
                <a:cs typeface="+mn-cs"/>
              </a:rPr>
              <a:t>Lucky </a:t>
            </a:r>
            <a:r>
              <a:rPr kumimoji="0" lang="en-US" sz="3200" b="1" i="0" u="none" strike="noStrike" kern="1200" cap="none" spc="0" normalizeH="0" baseline="0" noProof="0" dirty="0">
                <a:ln>
                  <a:noFill/>
                </a:ln>
                <a:solidFill>
                  <a:prstClr val="white"/>
                </a:solidFill>
                <a:effectLst/>
                <a:uLnTx/>
                <a:uFillTx/>
                <a:latin typeface="Calibri"/>
                <a:ea typeface="+mn-ea"/>
                <a:cs typeface="+mn-cs"/>
              </a:rPr>
              <a:t>Driver?</a:t>
            </a:r>
          </a:p>
        </p:txBody>
      </p:sp>
    </p:spTree>
    <p:extLst>
      <p:ext uri="{BB962C8B-B14F-4D97-AF65-F5344CB8AC3E}">
        <p14:creationId xmlns:p14="http://schemas.microsoft.com/office/powerpoint/2010/main" val="718031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0" y="6111297"/>
            <a:ext cx="9143999"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mn-lt"/>
                <a:ea typeface="+mn-ea"/>
                <a:cs typeface="+mn-cs"/>
              </a:rPr>
              <a:t>2019 SADD/ Lear Corporation Video Contest 1st Place Lucas </a:t>
            </a:r>
            <a:r>
              <a:rPr kumimoji="0" lang="en-US" sz="1800" b="1" i="0" u="none" strike="noStrike" kern="1200" cap="none" spc="0" normalizeH="0" baseline="0" noProof="0" dirty="0" err="1">
                <a:ln>
                  <a:noFill/>
                </a:ln>
                <a:solidFill>
                  <a:schemeClr val="bg1"/>
                </a:solidFill>
                <a:effectLst/>
                <a:uLnTx/>
                <a:uFillTx/>
                <a:latin typeface="+mn-lt"/>
                <a:ea typeface="+mn-ea"/>
                <a:cs typeface="+mn-cs"/>
              </a:rPr>
              <a:t>Kosmynka</a:t>
            </a:r>
            <a:r>
              <a:rPr kumimoji="0" lang="en-US" sz="1800" b="1" i="0" u="none" strike="noStrike" kern="1200" cap="none" spc="0" normalizeH="0" baseline="0" noProof="0" dirty="0">
                <a:ln>
                  <a:noFill/>
                </a:ln>
                <a:solidFill>
                  <a:schemeClr val="bg1"/>
                </a:solidFill>
                <a:effectLst/>
                <a:uLnTx/>
                <a:uFillTx/>
                <a:latin typeface="+mn-lt"/>
                <a:ea typeface="+mn-ea"/>
                <a:cs typeface="+mn-cs"/>
              </a:rPr>
              <a:t> </a:t>
            </a:r>
          </a:p>
        </p:txBody>
      </p:sp>
      <p:pic>
        <p:nvPicPr>
          <p:cNvPr id="3" name="Online Media 2" title="SADD">
            <a:hlinkClick r:id="" action="ppaction://media"/>
            <a:extLst>
              <a:ext uri="{FF2B5EF4-FFF2-40B4-BE49-F238E27FC236}">
                <a16:creationId xmlns:a16="http://schemas.microsoft.com/office/drawing/2014/main" id="{6E86AD99-AC9A-F6F7-513F-234A02152B23}"/>
              </a:ext>
            </a:extLst>
          </p:cNvPr>
          <p:cNvPicPr>
            <a:picLocks noRot="1" noChangeAspect="1"/>
          </p:cNvPicPr>
          <p:nvPr>
            <a:videoFile r:link="rId1"/>
          </p:nvPr>
        </p:nvPicPr>
        <p:blipFill>
          <a:blip r:embed="rId4"/>
          <a:stretch>
            <a:fillRect/>
          </a:stretch>
        </p:blipFill>
        <p:spPr>
          <a:xfrm>
            <a:off x="-1" y="846137"/>
            <a:ext cx="9144000" cy="5165725"/>
          </a:xfrm>
          <a:prstGeom prst="rect">
            <a:avLst/>
          </a:prstGeom>
        </p:spPr>
      </p:pic>
    </p:spTree>
    <p:extLst>
      <p:ext uri="{BB962C8B-B14F-4D97-AF65-F5344CB8AC3E}">
        <p14:creationId xmlns:p14="http://schemas.microsoft.com/office/powerpoint/2010/main" val="1933808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09600" y="1217474"/>
            <a:ext cx="7239001"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n-lt"/>
                <a:ea typeface="+mn-ea"/>
                <a:cs typeface="+mn-cs"/>
              </a:rPr>
              <a:t>TEENS HAVE THE POWER TO KEEP FRIENDS SAFE</a:t>
            </a:r>
          </a:p>
        </p:txBody>
      </p:sp>
      <p:sp>
        <p:nvSpPr>
          <p:cNvPr id="19" name="TextBox 18"/>
          <p:cNvSpPr txBox="1"/>
          <p:nvPr/>
        </p:nvSpPr>
        <p:spPr>
          <a:xfrm>
            <a:off x="990600" y="6062246"/>
            <a:ext cx="7124700" cy="338554"/>
          </a:xfrm>
          <a:prstGeom prst="rect">
            <a:avLst/>
          </a:prstGeom>
          <a:noFill/>
        </p:spPr>
        <p:txBody>
          <a:bodyPr wrap="square" rtlCol="0">
            <a:spAutoFit/>
          </a:bodyPr>
          <a:lstStyle/>
          <a:p>
            <a:pPr algn="ctr"/>
            <a:r>
              <a:rPr lang="en-US" sz="1600" i="1" dirty="0">
                <a:solidFill>
                  <a:schemeClr val="bg1"/>
                </a:solidFill>
              </a:rPr>
              <a:t>AT&amp;T and Connect Safely Survey-2012</a:t>
            </a:r>
          </a:p>
        </p:txBody>
      </p:sp>
      <p:pic>
        <p:nvPicPr>
          <p:cNvPr id="11" name="Picture 10">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4458057"/>
            <a:ext cx="285750" cy="253278"/>
          </a:xfrm>
          <a:prstGeom prst="rect">
            <a:avLst/>
          </a:prstGeom>
        </p:spPr>
      </p:pic>
      <p:pic>
        <p:nvPicPr>
          <p:cNvPr id="14" name="Picture 13">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3508799"/>
            <a:ext cx="285750" cy="253278"/>
          </a:xfrm>
          <a:prstGeom prst="rect">
            <a:avLst/>
          </a:prstGeom>
        </p:spPr>
      </p:pic>
      <p:sp>
        <p:nvSpPr>
          <p:cNvPr id="15" name="TextBox 14"/>
          <p:cNvSpPr txBox="1"/>
          <p:nvPr/>
        </p:nvSpPr>
        <p:spPr>
          <a:xfrm>
            <a:off x="958466" y="3352800"/>
            <a:ext cx="7804534" cy="2400657"/>
          </a:xfrm>
          <a:prstGeom prst="rect">
            <a:avLst/>
          </a:prstGeom>
          <a:noFill/>
        </p:spPr>
        <p:txBody>
          <a:bodyPr wrap="square" rtlCol="0">
            <a:spAutoFit/>
          </a:bodyPr>
          <a:lstStyle/>
          <a:p>
            <a:pPr>
              <a:spcAft>
                <a:spcPts val="1200"/>
              </a:spcAft>
            </a:pPr>
            <a:r>
              <a:rPr lang="en-US" sz="2600" dirty="0">
                <a:solidFill>
                  <a:schemeClr val="bg1">
                    <a:lumMod val="95000"/>
                  </a:schemeClr>
                </a:solidFill>
              </a:rPr>
              <a:t>78% of teen drivers say they’re likely not to text and drive if friends tell them it's wrong or stupid.</a:t>
            </a:r>
          </a:p>
          <a:p>
            <a:pPr>
              <a:spcAft>
                <a:spcPts val="1200"/>
              </a:spcAft>
            </a:pPr>
            <a:r>
              <a:rPr lang="en-US" sz="2600" dirty="0">
                <a:solidFill>
                  <a:schemeClr val="bg1">
                    <a:lumMod val="95000"/>
                  </a:schemeClr>
                </a:solidFill>
              </a:rPr>
              <a:t>90% say they’d stop if a friend in the car asked them to.</a:t>
            </a:r>
          </a:p>
          <a:p>
            <a:pPr>
              <a:spcAft>
                <a:spcPts val="1200"/>
              </a:spcAft>
            </a:pPr>
            <a:r>
              <a:rPr lang="en-US" sz="2600" dirty="0">
                <a:solidFill>
                  <a:schemeClr val="bg1">
                    <a:lumMod val="95000"/>
                  </a:schemeClr>
                </a:solidFill>
              </a:rPr>
              <a:t>44% say that they would be thankful if a passenger complained about their texting while driving. </a:t>
            </a:r>
          </a:p>
        </p:txBody>
      </p:sp>
      <p:pic>
        <p:nvPicPr>
          <p:cNvPr id="16" name="Picture 15">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4991457"/>
            <a:ext cx="285750" cy="253278"/>
          </a:xfrm>
          <a:prstGeom prst="rect">
            <a:avLst/>
          </a:prstGeom>
        </p:spPr>
      </p:pic>
      <p:cxnSp>
        <p:nvCxnSpPr>
          <p:cNvPr id="12" name="Straight Connector 11">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9600" y="2590800"/>
            <a:ext cx="10058400" cy="523220"/>
          </a:xfrm>
          <a:prstGeom prst="rect">
            <a:avLst/>
          </a:prstGeom>
          <a:noFill/>
        </p:spPr>
        <p:txBody>
          <a:bodyPr wrap="square" rtlCol="0">
            <a:spAutoFit/>
          </a:bodyPr>
          <a:lstStyle/>
          <a:p>
            <a:r>
              <a:rPr lang="en-US" sz="2800" b="1" dirty="0">
                <a:solidFill>
                  <a:schemeClr val="bg1"/>
                </a:solidFill>
              </a:rPr>
              <a:t>You can keep your friends safe!</a:t>
            </a:r>
          </a:p>
        </p:txBody>
      </p:sp>
    </p:spTree>
    <p:extLst>
      <p:ext uri="{BB962C8B-B14F-4D97-AF65-F5344CB8AC3E}">
        <p14:creationId xmlns:p14="http://schemas.microsoft.com/office/powerpoint/2010/main" val="1654429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09599" y="1217474"/>
            <a:ext cx="7804533"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n-lt"/>
                <a:ea typeface="+mn-ea"/>
                <a:cs typeface="+mn-cs"/>
              </a:rPr>
              <a:t>Using “I” Statements to Effectively Speak Up When Others Drive Distracted</a:t>
            </a:r>
          </a:p>
        </p:txBody>
      </p:sp>
      <p:pic>
        <p:nvPicPr>
          <p:cNvPr id="11" name="Picture 10">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4546389"/>
            <a:ext cx="285750" cy="253278"/>
          </a:xfrm>
          <a:prstGeom prst="rect">
            <a:avLst/>
          </a:prstGeom>
        </p:spPr>
      </p:pic>
      <p:pic>
        <p:nvPicPr>
          <p:cNvPr id="14" name="Picture 13">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370" y="4019163"/>
            <a:ext cx="285750" cy="253278"/>
          </a:xfrm>
          <a:prstGeom prst="rect">
            <a:avLst/>
          </a:prstGeom>
        </p:spPr>
      </p:pic>
      <p:sp>
        <p:nvSpPr>
          <p:cNvPr id="15" name="TextBox 14"/>
          <p:cNvSpPr txBox="1"/>
          <p:nvPr/>
        </p:nvSpPr>
        <p:spPr>
          <a:xfrm>
            <a:off x="958466" y="3863164"/>
            <a:ext cx="7804534" cy="1600438"/>
          </a:xfrm>
          <a:prstGeom prst="rect">
            <a:avLst/>
          </a:prstGeom>
          <a:noFill/>
        </p:spPr>
        <p:txBody>
          <a:bodyPr wrap="square" rtlCol="0">
            <a:spAutoFit/>
          </a:bodyPr>
          <a:lstStyle/>
          <a:p>
            <a:pPr>
              <a:spcAft>
                <a:spcPts val="1200"/>
              </a:spcAft>
            </a:pPr>
            <a:r>
              <a:rPr lang="en-US" sz="2600" dirty="0">
                <a:solidFill>
                  <a:schemeClr val="bg1">
                    <a:lumMod val="95000"/>
                  </a:schemeClr>
                </a:solidFill>
              </a:rPr>
              <a:t>Non-confrontational.</a:t>
            </a:r>
          </a:p>
          <a:p>
            <a:pPr>
              <a:spcAft>
                <a:spcPts val="1200"/>
              </a:spcAft>
            </a:pPr>
            <a:r>
              <a:rPr lang="en-US" sz="2600" dirty="0">
                <a:solidFill>
                  <a:schemeClr val="bg1">
                    <a:lumMod val="95000"/>
                  </a:schemeClr>
                </a:solidFill>
              </a:rPr>
              <a:t>Respectful.</a:t>
            </a:r>
          </a:p>
          <a:p>
            <a:pPr>
              <a:spcAft>
                <a:spcPts val="1200"/>
              </a:spcAft>
            </a:pPr>
            <a:r>
              <a:rPr lang="en-US" sz="2600" dirty="0">
                <a:solidFill>
                  <a:schemeClr val="bg1">
                    <a:lumMod val="95000"/>
                  </a:schemeClr>
                </a:solidFill>
              </a:rPr>
              <a:t>Not demanding anything—just stating how one feels. </a:t>
            </a:r>
          </a:p>
        </p:txBody>
      </p:sp>
      <p:cxnSp>
        <p:nvCxnSpPr>
          <p:cNvPr id="12" name="Straight Connector 11">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0AEDC787-A0BE-4CEF-AE81-67F397DF55C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5175" y="5049666"/>
            <a:ext cx="285750" cy="253278"/>
          </a:xfrm>
          <a:prstGeom prst="rect">
            <a:avLst/>
          </a:prstGeom>
        </p:spPr>
      </p:pic>
      <p:sp>
        <p:nvSpPr>
          <p:cNvPr id="2" name="TextBox 1">
            <a:extLst>
              <a:ext uri="{FF2B5EF4-FFF2-40B4-BE49-F238E27FC236}">
                <a16:creationId xmlns:a16="http://schemas.microsoft.com/office/drawing/2014/main" id="{B705B79C-3D71-4C9D-ACEF-7ABAEAF7FB24}"/>
              </a:ext>
            </a:extLst>
          </p:cNvPr>
          <p:cNvSpPr txBox="1"/>
          <p:nvPr/>
        </p:nvSpPr>
        <p:spPr>
          <a:xfrm>
            <a:off x="656370" y="2573048"/>
            <a:ext cx="7885815" cy="1077218"/>
          </a:xfrm>
          <a:prstGeom prst="rect">
            <a:avLst/>
          </a:prstGeom>
          <a:noFill/>
        </p:spPr>
        <p:txBody>
          <a:bodyPr wrap="square" rtlCol="0">
            <a:spAutoFit/>
          </a:bodyPr>
          <a:lstStyle/>
          <a:p>
            <a:r>
              <a:rPr lang="en-US" sz="3200" dirty="0">
                <a:solidFill>
                  <a:schemeClr val="bg1"/>
                </a:solidFill>
              </a:rPr>
              <a:t>“I don’t feel safe when you drive me and look at your phone.” </a:t>
            </a:r>
          </a:p>
        </p:txBody>
      </p:sp>
    </p:spTree>
    <p:extLst>
      <p:ext uri="{BB962C8B-B14F-4D97-AF65-F5344CB8AC3E}">
        <p14:creationId xmlns:p14="http://schemas.microsoft.com/office/powerpoint/2010/main" val="3175351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09600" y="1217474"/>
            <a:ext cx="7268308"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n-lt"/>
                <a:ea typeface="+mn-ea"/>
                <a:cs typeface="+mn-cs"/>
              </a:rPr>
              <a:t>“I Statements” versus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n-lt"/>
                <a:ea typeface="+mn-ea"/>
                <a:cs typeface="+mn-cs"/>
              </a:rPr>
              <a:t>“You Statements</a:t>
            </a:r>
          </a:p>
        </p:txBody>
      </p:sp>
      <p:pic>
        <p:nvPicPr>
          <p:cNvPr id="11" name="Picture 10">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3628914"/>
            <a:ext cx="285750" cy="253278"/>
          </a:xfrm>
          <a:prstGeom prst="rect">
            <a:avLst/>
          </a:prstGeom>
        </p:spPr>
      </p:pic>
      <p:pic>
        <p:nvPicPr>
          <p:cNvPr id="14" name="Picture 13">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2836996"/>
            <a:ext cx="285750" cy="253278"/>
          </a:xfrm>
          <a:prstGeom prst="rect">
            <a:avLst/>
          </a:prstGeom>
        </p:spPr>
      </p:pic>
      <p:sp>
        <p:nvSpPr>
          <p:cNvPr id="15" name="TextBox 14"/>
          <p:cNvSpPr txBox="1"/>
          <p:nvPr/>
        </p:nvSpPr>
        <p:spPr>
          <a:xfrm>
            <a:off x="958466" y="2680997"/>
            <a:ext cx="7804534" cy="2062103"/>
          </a:xfrm>
          <a:prstGeom prst="rect">
            <a:avLst/>
          </a:prstGeom>
          <a:noFill/>
        </p:spPr>
        <p:txBody>
          <a:bodyPr wrap="square" rtlCol="0">
            <a:spAutoFit/>
          </a:bodyPr>
          <a:lstStyle/>
          <a:p>
            <a:pPr>
              <a:spcAft>
                <a:spcPts val="1200"/>
              </a:spcAft>
            </a:pPr>
            <a:r>
              <a:rPr lang="en-US" sz="3600" dirty="0">
                <a:solidFill>
                  <a:schemeClr val="bg1">
                    <a:lumMod val="95000"/>
                  </a:schemeClr>
                </a:solidFill>
              </a:rPr>
              <a:t>“You will cause a crash!” </a:t>
            </a:r>
          </a:p>
          <a:p>
            <a:pPr>
              <a:spcAft>
                <a:spcPts val="1200"/>
              </a:spcAft>
            </a:pPr>
            <a:r>
              <a:rPr lang="en-US" sz="3600" dirty="0">
                <a:solidFill>
                  <a:schemeClr val="bg1">
                    <a:lumMod val="95000"/>
                  </a:schemeClr>
                </a:solidFill>
              </a:rPr>
              <a:t>“It scares me when…” </a:t>
            </a:r>
          </a:p>
          <a:p>
            <a:pPr>
              <a:spcAft>
                <a:spcPts val="1200"/>
              </a:spcAft>
            </a:pPr>
            <a:endParaRPr lang="en-US" sz="3600" dirty="0">
              <a:solidFill>
                <a:schemeClr val="bg1">
                  <a:lumMod val="95000"/>
                </a:schemeClr>
              </a:solidFill>
            </a:endParaRPr>
          </a:p>
        </p:txBody>
      </p:sp>
      <p:cxnSp>
        <p:nvCxnSpPr>
          <p:cNvPr id="12" name="Straight Connector 11">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26415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09600" y="1217474"/>
            <a:ext cx="7268308"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n-lt"/>
                <a:ea typeface="+mn-ea"/>
                <a:cs typeface="+mn-cs"/>
              </a:rPr>
              <a:t>Help Your Driver to Drive Without Distraction </a:t>
            </a:r>
          </a:p>
        </p:txBody>
      </p:sp>
      <p:pic>
        <p:nvPicPr>
          <p:cNvPr id="11" name="Picture 10">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3628914"/>
            <a:ext cx="285750" cy="253278"/>
          </a:xfrm>
          <a:prstGeom prst="rect">
            <a:avLst/>
          </a:prstGeom>
        </p:spPr>
      </p:pic>
      <p:pic>
        <p:nvPicPr>
          <p:cNvPr id="14" name="Picture 13">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2836996"/>
            <a:ext cx="285750" cy="253278"/>
          </a:xfrm>
          <a:prstGeom prst="rect">
            <a:avLst/>
          </a:prstGeom>
        </p:spPr>
      </p:pic>
      <p:sp>
        <p:nvSpPr>
          <p:cNvPr id="15" name="TextBox 14"/>
          <p:cNvSpPr txBox="1"/>
          <p:nvPr/>
        </p:nvSpPr>
        <p:spPr>
          <a:xfrm>
            <a:off x="958466" y="2680997"/>
            <a:ext cx="7804534" cy="1908215"/>
          </a:xfrm>
          <a:prstGeom prst="rect">
            <a:avLst/>
          </a:prstGeom>
          <a:noFill/>
        </p:spPr>
        <p:txBody>
          <a:bodyPr wrap="square" rtlCol="0">
            <a:spAutoFit/>
          </a:bodyPr>
          <a:lstStyle/>
          <a:p>
            <a:pPr>
              <a:spcAft>
                <a:spcPts val="1200"/>
              </a:spcAft>
            </a:pPr>
            <a:r>
              <a:rPr lang="en-US" sz="3600" dirty="0">
                <a:solidFill>
                  <a:schemeClr val="bg1">
                    <a:lumMod val="95000"/>
                  </a:schemeClr>
                </a:solidFill>
              </a:rPr>
              <a:t>“Let me text for you.”</a:t>
            </a:r>
          </a:p>
          <a:p>
            <a:pPr>
              <a:spcAft>
                <a:spcPts val="1200"/>
              </a:spcAft>
            </a:pPr>
            <a:r>
              <a:rPr lang="en-US" sz="3600" dirty="0">
                <a:solidFill>
                  <a:schemeClr val="bg1">
                    <a:lumMod val="95000"/>
                  </a:schemeClr>
                </a:solidFill>
              </a:rPr>
              <a:t>“We </a:t>
            </a:r>
            <a:r>
              <a:rPr lang="en-US" sz="3600">
                <a:solidFill>
                  <a:schemeClr val="bg1">
                    <a:lumMod val="95000"/>
                  </a:schemeClr>
                </a:solidFill>
              </a:rPr>
              <a:t>have time — let’s </a:t>
            </a:r>
            <a:r>
              <a:rPr lang="en-US" sz="3600" dirty="0">
                <a:solidFill>
                  <a:schemeClr val="bg1">
                    <a:lumMod val="95000"/>
                  </a:schemeClr>
                </a:solidFill>
              </a:rPr>
              <a:t>pull over so you can text while stopped.” </a:t>
            </a:r>
          </a:p>
        </p:txBody>
      </p:sp>
      <p:cxnSp>
        <p:nvCxnSpPr>
          <p:cNvPr id="12" name="Straight Connector 11">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7166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09600" y="1217474"/>
            <a:ext cx="7268308"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n-lt"/>
                <a:ea typeface="+mn-ea"/>
                <a:cs typeface="+mn-cs"/>
              </a:rPr>
              <a:t>Teens Can Also Help Keep Mom and Dad Safe</a:t>
            </a:r>
          </a:p>
        </p:txBody>
      </p:sp>
      <p:pic>
        <p:nvPicPr>
          <p:cNvPr id="11" name="Picture 10">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4356617"/>
            <a:ext cx="285750" cy="253278"/>
          </a:xfrm>
          <a:prstGeom prst="rect">
            <a:avLst/>
          </a:prstGeom>
        </p:spPr>
      </p:pic>
      <p:pic>
        <p:nvPicPr>
          <p:cNvPr id="14" name="Picture 13">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0684" y="3157978"/>
            <a:ext cx="285750" cy="253278"/>
          </a:xfrm>
          <a:prstGeom prst="rect">
            <a:avLst/>
          </a:prstGeom>
        </p:spPr>
      </p:pic>
      <p:sp>
        <p:nvSpPr>
          <p:cNvPr id="15" name="TextBox 14"/>
          <p:cNvSpPr txBox="1"/>
          <p:nvPr/>
        </p:nvSpPr>
        <p:spPr>
          <a:xfrm>
            <a:off x="958466" y="2943729"/>
            <a:ext cx="7804534" cy="2862322"/>
          </a:xfrm>
          <a:prstGeom prst="rect">
            <a:avLst/>
          </a:prstGeom>
          <a:noFill/>
        </p:spPr>
        <p:txBody>
          <a:bodyPr wrap="square" rtlCol="0">
            <a:spAutoFit/>
          </a:bodyPr>
          <a:lstStyle/>
          <a:p>
            <a:pPr>
              <a:spcAft>
                <a:spcPts val="1200"/>
              </a:spcAft>
            </a:pPr>
            <a:r>
              <a:rPr lang="en-US" sz="3400" dirty="0">
                <a:solidFill>
                  <a:schemeClr val="bg1">
                    <a:lumMod val="95000"/>
                  </a:schemeClr>
                </a:solidFill>
              </a:rPr>
              <a:t>Respectfully speaking up using "I" statements</a:t>
            </a:r>
          </a:p>
          <a:p>
            <a:pPr>
              <a:spcAft>
                <a:spcPts val="1200"/>
              </a:spcAft>
            </a:pPr>
            <a:r>
              <a:rPr lang="en-US" sz="3400" dirty="0">
                <a:solidFill>
                  <a:schemeClr val="bg1">
                    <a:lumMod val="95000"/>
                  </a:schemeClr>
                </a:solidFill>
              </a:rPr>
              <a:t>"Mom/Dad, I love you, but I don't feel safe when you drive me and look at your phone." </a:t>
            </a:r>
          </a:p>
        </p:txBody>
      </p:sp>
      <p:cxnSp>
        <p:nvCxnSpPr>
          <p:cNvPr id="12" name="Straight Connector 11">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17508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txBox="1">
            <a:spLocks noGrp="1"/>
          </p:cNvSpPr>
          <p:nvPr>
            <p:ph type="title" idx="4294967295"/>
          </p:nvPr>
        </p:nvSpPr>
        <p:spPr>
          <a:xfrm>
            <a:off x="609600" y="1066800"/>
            <a:ext cx="7886700" cy="193899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Calibri"/>
                <a:ea typeface="+mn-ea"/>
                <a:cs typeface="+mn-cs"/>
              </a:rPr>
              <a:t>What did parents say would be the strongest deterrents to phone use while driving?</a:t>
            </a:r>
          </a:p>
        </p:txBody>
      </p:sp>
      <p:sp>
        <p:nvSpPr>
          <p:cNvPr id="5" name="TextBox 4"/>
          <p:cNvSpPr txBox="1"/>
          <p:nvPr/>
        </p:nvSpPr>
        <p:spPr>
          <a:xfrm>
            <a:off x="685800" y="3277021"/>
            <a:ext cx="4094746" cy="707886"/>
          </a:xfrm>
          <a:prstGeom prst="rect">
            <a:avLst/>
          </a:prstGeom>
          <a:noFill/>
        </p:spPr>
        <p:txBody>
          <a:bodyPr wrap="square" rtlCol="0">
            <a:spAutoFit/>
          </a:bodyPr>
          <a:lstStyle/>
          <a:p>
            <a:pPr lvl="0">
              <a:defRPr/>
            </a:pPr>
            <a:r>
              <a:rPr lang="en-US" sz="4000" dirty="0">
                <a:solidFill>
                  <a:prstClr val="white">
                    <a:lumMod val="85000"/>
                  </a:prstClr>
                </a:solidFill>
              </a:rPr>
              <a:t>Laws</a:t>
            </a:r>
            <a:endParaRPr kumimoji="0" lang="en-US" sz="4000" b="0" i="0" u="none" strike="noStrike" kern="1200" cap="none" spc="0" normalizeH="0" baseline="0" noProof="0" dirty="0">
              <a:ln>
                <a:noFill/>
              </a:ln>
              <a:solidFill>
                <a:prstClr val="white">
                  <a:lumMod val="85000"/>
                </a:prstClr>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8AB29753-0E63-D44A-8071-842F3448CB81}"/>
              </a:ext>
            </a:extLst>
          </p:cNvPr>
          <p:cNvSpPr txBox="1"/>
          <p:nvPr/>
        </p:nvSpPr>
        <p:spPr>
          <a:xfrm>
            <a:off x="7578954" y="3271994"/>
            <a:ext cx="13151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E52D6B"/>
                </a:solidFill>
                <a:effectLst/>
                <a:uLnTx/>
                <a:uFillTx/>
                <a:latin typeface="Calibri"/>
                <a:ea typeface="+mn-ea"/>
                <a:cs typeface="+mn-cs"/>
              </a:rPr>
              <a:t>87%</a:t>
            </a:r>
          </a:p>
        </p:txBody>
      </p:sp>
      <p:sp>
        <p:nvSpPr>
          <p:cNvPr id="10" name="TextBox 9"/>
          <p:cNvSpPr txBox="1"/>
          <p:nvPr/>
        </p:nvSpPr>
        <p:spPr>
          <a:xfrm>
            <a:off x="685801" y="4021384"/>
            <a:ext cx="5017020" cy="707886"/>
          </a:xfrm>
          <a:prstGeom prst="rect">
            <a:avLst/>
          </a:prstGeom>
          <a:noFill/>
        </p:spPr>
        <p:txBody>
          <a:bodyPr wrap="square" rtlCol="0">
            <a:spAutoFit/>
          </a:bodyPr>
          <a:lstStyle/>
          <a:p>
            <a:pPr lvl="0">
              <a:defRPr/>
            </a:pPr>
            <a:r>
              <a:rPr lang="en-US" sz="4000" dirty="0">
                <a:solidFill>
                  <a:prstClr val="white">
                    <a:lumMod val="85000"/>
                  </a:prstClr>
                </a:solidFill>
              </a:rPr>
              <a:t>Pressure from children</a:t>
            </a:r>
            <a:endParaRPr kumimoji="0" lang="en-US" sz="4000" b="0" i="0" u="none" strike="noStrike" kern="1200" cap="none" spc="0" normalizeH="0" baseline="0" noProof="0" dirty="0">
              <a:ln>
                <a:noFill/>
              </a:ln>
              <a:solidFill>
                <a:prstClr val="white">
                  <a:lumMod val="85000"/>
                </a:prstClr>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870A45A7-0720-F246-8643-2F553F75FD74}"/>
              </a:ext>
            </a:extLst>
          </p:cNvPr>
          <p:cNvSpPr txBox="1"/>
          <p:nvPr/>
        </p:nvSpPr>
        <p:spPr>
          <a:xfrm>
            <a:off x="7578953" y="4017373"/>
            <a:ext cx="1315175" cy="707886"/>
          </a:xfrm>
          <a:prstGeom prst="rect">
            <a:avLst/>
          </a:prstGeom>
          <a:noFill/>
        </p:spPr>
        <p:txBody>
          <a:bodyPr wrap="square" rtlCol="0">
            <a:spAutoFit/>
          </a:bodyPr>
          <a:lstStyle/>
          <a:p>
            <a:pPr lvl="0">
              <a:defRPr/>
            </a:pPr>
            <a:r>
              <a:rPr lang="en-US" sz="4000" dirty="0">
                <a:solidFill>
                  <a:srgbClr val="E52D6B"/>
                </a:solidFill>
              </a:rPr>
              <a:t>87%</a:t>
            </a:r>
            <a:endParaRPr kumimoji="0" lang="en-US" sz="4000" b="0" i="0" u="none" strike="noStrike" kern="1200" cap="none" spc="0" normalizeH="0" baseline="0" noProof="0" dirty="0">
              <a:ln>
                <a:noFill/>
              </a:ln>
              <a:solidFill>
                <a:srgbClr val="E52D6B"/>
              </a:solidFill>
              <a:effectLst/>
              <a:uLnTx/>
              <a:uFillTx/>
              <a:latin typeface="Calibri"/>
              <a:ea typeface="+mn-ea"/>
              <a:cs typeface="+mn-cs"/>
            </a:endParaRPr>
          </a:p>
        </p:txBody>
      </p:sp>
      <p:sp>
        <p:nvSpPr>
          <p:cNvPr id="11" name="TextBox 10"/>
          <p:cNvSpPr txBox="1"/>
          <p:nvPr/>
        </p:nvSpPr>
        <p:spPr>
          <a:xfrm>
            <a:off x="685800" y="4738601"/>
            <a:ext cx="7886700" cy="707886"/>
          </a:xfrm>
          <a:prstGeom prst="rect">
            <a:avLst/>
          </a:prstGeom>
          <a:noFill/>
        </p:spPr>
        <p:txBody>
          <a:bodyPr wrap="square" rtlCol="0">
            <a:spAutoFit/>
          </a:bodyPr>
          <a:lstStyle/>
          <a:p>
            <a:pPr lvl="0">
              <a:defRPr/>
            </a:pPr>
            <a:r>
              <a:rPr lang="en-US" sz="4000" dirty="0">
                <a:solidFill>
                  <a:prstClr val="white">
                    <a:lumMod val="85000"/>
                  </a:prstClr>
                </a:solidFill>
              </a:rPr>
              <a:t>Employer cell phone possibilities</a:t>
            </a:r>
            <a:endParaRPr kumimoji="0" lang="en-US" sz="4000" b="0" i="0" u="none" strike="noStrike" kern="1200" cap="none" spc="0" normalizeH="0" baseline="0" noProof="0" dirty="0">
              <a:ln>
                <a:noFill/>
              </a:ln>
              <a:solidFill>
                <a:prstClr val="white">
                  <a:lumMod val="85000"/>
                </a:prstClr>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3B9E3101-EA7A-A24D-A524-99812754C8EB}"/>
              </a:ext>
            </a:extLst>
          </p:cNvPr>
          <p:cNvSpPr txBox="1"/>
          <p:nvPr/>
        </p:nvSpPr>
        <p:spPr>
          <a:xfrm>
            <a:off x="7578377" y="4725259"/>
            <a:ext cx="13151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E52D6B"/>
                </a:solidFill>
                <a:effectLst/>
                <a:uLnTx/>
                <a:uFillTx/>
                <a:latin typeface="Calibri"/>
                <a:ea typeface="+mn-ea"/>
                <a:cs typeface="+mn-cs"/>
              </a:rPr>
              <a:t>77%</a:t>
            </a:r>
          </a:p>
        </p:txBody>
      </p:sp>
      <p:sp>
        <p:nvSpPr>
          <p:cNvPr id="12" name="TextBox 11">
            <a:extLst>
              <a:ext uri="{FF2B5EF4-FFF2-40B4-BE49-F238E27FC236}">
                <a16:creationId xmlns:a16="http://schemas.microsoft.com/office/drawing/2014/main" id="{0315E1FB-97C4-8249-A5E0-682C500D9E3B}"/>
              </a:ext>
            </a:extLst>
          </p:cNvPr>
          <p:cNvSpPr txBox="1"/>
          <p:nvPr/>
        </p:nvSpPr>
        <p:spPr>
          <a:xfrm>
            <a:off x="685800" y="5363773"/>
            <a:ext cx="535478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Calibri"/>
                <a:ea typeface="+mn-ea"/>
                <a:cs typeface="+mn-cs"/>
              </a:rPr>
              <a:t>Educational campaigns</a:t>
            </a:r>
          </a:p>
        </p:txBody>
      </p:sp>
      <p:sp>
        <p:nvSpPr>
          <p:cNvPr id="17" name="TextBox 16">
            <a:extLst>
              <a:ext uri="{FF2B5EF4-FFF2-40B4-BE49-F238E27FC236}">
                <a16:creationId xmlns:a16="http://schemas.microsoft.com/office/drawing/2014/main" id="{B0BB61FE-798A-004E-AA43-43EBBF3B3C0A}"/>
              </a:ext>
            </a:extLst>
          </p:cNvPr>
          <p:cNvSpPr txBox="1"/>
          <p:nvPr/>
        </p:nvSpPr>
        <p:spPr>
          <a:xfrm>
            <a:off x="7578377" y="5433145"/>
            <a:ext cx="1315175"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E52D6B"/>
                </a:solidFill>
                <a:effectLst/>
                <a:uLnTx/>
                <a:uFillTx/>
                <a:latin typeface="Calibri"/>
                <a:ea typeface="+mn-ea"/>
                <a:cs typeface="+mn-cs"/>
              </a:rPr>
              <a:t>58%</a:t>
            </a:r>
          </a:p>
        </p:txBody>
      </p:sp>
      <p:sp>
        <p:nvSpPr>
          <p:cNvPr id="16" name="TextBox 15"/>
          <p:cNvSpPr txBox="1"/>
          <p:nvPr/>
        </p:nvSpPr>
        <p:spPr>
          <a:xfrm>
            <a:off x="571500" y="6342500"/>
            <a:ext cx="800100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a:ea typeface="+mn-ea"/>
                <a:cs typeface="+mn-cs"/>
              </a:rPr>
              <a:t>NSC/Cumberland Valley Volunteer Firemen’s Association, March 2021.</a:t>
            </a:r>
            <a:endParaRPr kumimoji="0" lang="en-US" sz="1200" b="0" i="0" u="none" strike="noStrike" kern="1200" cap="none" spc="0" normalizeH="0" baseline="0" noProof="0" dirty="0">
              <a:ln>
                <a:noFill/>
              </a:ln>
              <a:solidFill>
                <a:srgbClr val="E52D6B"/>
              </a:solidFill>
              <a:effectLst/>
              <a:uLnTx/>
              <a:uFillTx/>
              <a:latin typeface="Calibri"/>
              <a:ea typeface="+mn-ea"/>
              <a:cs typeface="+mn-cs"/>
            </a:endParaRPr>
          </a:p>
        </p:txBody>
      </p:sp>
    </p:spTree>
    <p:extLst>
      <p:ext uri="{BB962C8B-B14F-4D97-AF65-F5344CB8AC3E}">
        <p14:creationId xmlns:p14="http://schemas.microsoft.com/office/powerpoint/2010/main" val="3027811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313 -2.59259E-6 L 0.00191 0.10324 " pathEditMode="relative" rAng="0" ptsTypes="AA">
                                      <p:cBhvr>
                                        <p:cTn id="6" dur="2000" fill="hold"/>
                                        <p:tgtEl>
                                          <p:spTgt spid="11"/>
                                        </p:tgtEl>
                                        <p:attrNameLst>
                                          <p:attrName>ppt_x</p:attrName>
                                          <p:attrName>ppt_y</p:attrName>
                                        </p:attrNameLst>
                                      </p:cBhvr>
                                      <p:rCtr x="-69" y="5162"/>
                                    </p:animMotion>
                                  </p:childTnLst>
                                </p:cTn>
                              </p:par>
                              <p:par>
                                <p:cTn id="7" presetID="42" presetClass="path" presetSubtype="0" accel="50000" decel="50000" fill="hold" grpId="0" nodeType="withEffect">
                                  <p:stCondLst>
                                    <p:cond delay="0"/>
                                  </p:stCondLst>
                                  <p:childTnLst>
                                    <p:animMotion origin="layout" path="M 0.00104 -0.00139 L 0.00434 -0.10463 " pathEditMode="relative" rAng="0" ptsTypes="AA">
                                      <p:cBhvr>
                                        <p:cTn id="8" dur="2000" fill="hold"/>
                                        <p:tgtEl>
                                          <p:spTgt spid="10"/>
                                        </p:tgtEl>
                                        <p:attrNameLst>
                                          <p:attrName>ppt_x</p:attrName>
                                          <p:attrName>ppt_y</p:attrName>
                                        </p:attrNameLst>
                                      </p:cBhvr>
                                      <p:rCtr x="156" y="-5162"/>
                                    </p:animMotion>
                                  </p:childTnLst>
                                </p:cTn>
                              </p:par>
                              <p:par>
                                <p:cTn id="9" presetID="42" presetClass="path" presetSubtype="0" accel="50000" decel="50000" fill="hold" grpId="0" nodeType="withEffect">
                                  <p:stCondLst>
                                    <p:cond delay="0"/>
                                  </p:stCondLst>
                                  <p:childTnLst>
                                    <p:animMotion origin="layout" path="M -4.72222E-6 1.85185E-6 L -0.00173 0.10324 " pathEditMode="relative" rAng="0" ptsTypes="AA">
                                      <p:cBhvr>
                                        <p:cTn id="10" dur="2000" fill="hold"/>
                                        <p:tgtEl>
                                          <p:spTgt spid="5"/>
                                        </p:tgtEl>
                                        <p:attrNameLst>
                                          <p:attrName>ppt_x</p:attrName>
                                          <p:attrName>ppt_y</p:attrName>
                                        </p:attrNameLst>
                                      </p:cBhvr>
                                      <p:rCtr x="-87" y="5162"/>
                                    </p:animMotion>
                                  </p:childTnLst>
                                </p:cTn>
                              </p:par>
                              <p:par>
                                <p:cTn id="11" presetID="42" presetClass="path" presetSubtype="0" accel="50000" decel="50000" fill="hold" grpId="0" nodeType="withEffect">
                                  <p:stCondLst>
                                    <p:cond delay="0"/>
                                  </p:stCondLst>
                                  <p:childTnLst>
                                    <p:animMotion origin="layout" path="M 1.66667E-6 3.7037E-6 L -0.00139 -0.09121 " pathEditMode="relative" rAng="0" ptsTypes="AA">
                                      <p:cBhvr>
                                        <p:cTn id="12" dur="2000" fill="hold"/>
                                        <p:tgtEl>
                                          <p:spTgt spid="12"/>
                                        </p:tgtEl>
                                        <p:attrNameLst>
                                          <p:attrName>ppt_x</p:attrName>
                                          <p:attrName>ppt_y</p:attrName>
                                        </p:attrNameLst>
                                      </p:cBhvr>
                                      <p:rCtr x="-69" y="-4560"/>
                                    </p:animMotion>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0" grpId="0"/>
      <p:bldP spid="14" grpId="0"/>
      <p:bldP spid="11" grpId="0"/>
      <p:bldP spid="15" grpId="0"/>
      <p:bldP spid="12"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F2310C-301D-6F1D-5BAF-91FBA7174F07}"/>
              </a:ext>
            </a:extLst>
          </p:cNvPr>
          <p:cNvSpPr>
            <a:spLocks noGrp="1"/>
          </p:cNvSpPr>
          <p:nvPr>
            <p:ph type="title" idx="4294967295"/>
          </p:nvPr>
        </p:nvSpPr>
        <p:spPr>
          <a:xfrm>
            <a:off x="457200" y="-1143000"/>
            <a:ext cx="8229600" cy="1143000"/>
          </a:xfrm>
        </p:spPr>
        <p:txBody>
          <a:bodyPr vert="horz" lIns="91440" tIns="45720" rIns="91440" bIns="45720" rtlCol="0" anchor="b">
            <a:normAutofit/>
          </a:bodyPr>
          <a:lstStyle/>
          <a:p>
            <a:r>
              <a:rPr lang="en-US" dirty="0"/>
              <a:t>Distracted Driving Video</a:t>
            </a:r>
          </a:p>
        </p:txBody>
      </p:sp>
      <p:sp>
        <p:nvSpPr>
          <p:cNvPr id="2" name="TextBox 1"/>
          <p:cNvSpPr txBox="1"/>
          <p:nvPr/>
        </p:nvSpPr>
        <p:spPr>
          <a:xfrm>
            <a:off x="990600" y="5955268"/>
            <a:ext cx="7391400" cy="369332"/>
          </a:xfrm>
          <a:prstGeom prst="rect">
            <a:avLst/>
          </a:prstGeom>
          <a:noFill/>
        </p:spPr>
        <p:txBody>
          <a:bodyPr wrap="square" rtlCol="0">
            <a:spAutoFit/>
          </a:bodyPr>
          <a:lstStyle/>
          <a:p>
            <a:pPr algn="ctr"/>
            <a:r>
              <a:rPr lang="en-US" b="1" dirty="0">
                <a:solidFill>
                  <a:schemeClr val="bg1"/>
                </a:solidFill>
              </a:rPr>
              <a:t>There are no do-overs in life. Speak up when your driver drives distracted.</a:t>
            </a:r>
          </a:p>
        </p:txBody>
      </p:sp>
      <p:pic>
        <p:nvPicPr>
          <p:cNvPr id="4" name="Online Media 3" title="No Do Overs">
            <a:hlinkClick r:id="" action="ppaction://media"/>
            <a:extLst>
              <a:ext uri="{FF2B5EF4-FFF2-40B4-BE49-F238E27FC236}">
                <a16:creationId xmlns:a16="http://schemas.microsoft.com/office/drawing/2014/main" id="{5D9B0826-ECF6-F78A-006C-5CD8CF4BDCDD}"/>
              </a:ext>
            </a:extLst>
          </p:cNvPr>
          <p:cNvPicPr>
            <a:picLocks noRot="1" noChangeAspect="1"/>
          </p:cNvPicPr>
          <p:nvPr>
            <a:videoFile r:link="rId1"/>
          </p:nvPr>
        </p:nvPicPr>
        <p:blipFill>
          <a:blip r:embed="rId4"/>
          <a:stretch>
            <a:fillRect/>
          </a:stretch>
        </p:blipFill>
        <p:spPr>
          <a:xfrm>
            <a:off x="0" y="742228"/>
            <a:ext cx="9144000" cy="5165725"/>
          </a:xfrm>
          <a:prstGeom prst="rect">
            <a:avLst/>
          </a:prstGeom>
        </p:spPr>
      </p:pic>
    </p:spTree>
    <p:extLst>
      <p:ext uri="{BB962C8B-B14F-4D97-AF65-F5344CB8AC3E}">
        <p14:creationId xmlns:p14="http://schemas.microsoft.com/office/powerpoint/2010/main" val="43237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342900" y="2274838"/>
            <a:ext cx="8458200" cy="23083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chemeClr val="bg1"/>
                </a:solidFill>
                <a:effectLst/>
                <a:uLnTx/>
                <a:uFillTx/>
                <a:latin typeface="+mn-lt"/>
                <a:ea typeface="+mn-ea"/>
                <a:cs typeface="+mn-cs"/>
              </a:rPr>
              <a:t>Cognitive Distractions</a:t>
            </a:r>
            <a:br>
              <a:rPr kumimoji="0" lang="en-US" sz="4800" b="1" i="0" u="none" strike="noStrike" kern="1200" cap="none" spc="0" normalizeH="0" baseline="0" noProof="0" dirty="0">
                <a:ln>
                  <a:noFill/>
                </a:ln>
                <a:solidFill>
                  <a:schemeClr val="bg1"/>
                </a:solidFill>
                <a:effectLst/>
                <a:uLnTx/>
                <a:uFillTx/>
                <a:latin typeface="+mn-lt"/>
                <a:ea typeface="+mn-ea"/>
                <a:cs typeface="+mn-cs"/>
              </a:rPr>
            </a:br>
            <a:br>
              <a:rPr kumimoji="0" lang="en-US" sz="4800" b="1" i="0" u="none" strike="noStrike" kern="1200" cap="none" spc="0" normalizeH="0" baseline="0" noProof="0" dirty="0">
                <a:ln>
                  <a:noFill/>
                </a:ln>
                <a:solidFill>
                  <a:schemeClr val="bg1"/>
                </a:solidFill>
                <a:effectLst/>
                <a:uLnTx/>
                <a:uFillTx/>
                <a:latin typeface="+mn-lt"/>
                <a:ea typeface="+mn-ea"/>
                <a:cs typeface="+mn-cs"/>
              </a:rPr>
            </a:br>
            <a:r>
              <a:rPr kumimoji="0" lang="en-US" sz="4800" b="1" i="0" u="none" strike="noStrike" kern="1200" cap="none" spc="0" normalizeH="0" baseline="0" noProof="0" dirty="0">
                <a:ln>
                  <a:noFill/>
                </a:ln>
                <a:solidFill>
                  <a:schemeClr val="bg1"/>
                </a:solidFill>
                <a:effectLst/>
                <a:uLnTx/>
                <a:uFillTx/>
                <a:latin typeface="+mn-lt"/>
                <a:ea typeface="+mn-ea"/>
                <a:cs typeface="+mn-cs"/>
              </a:rPr>
              <a:t>Is “Hands-Free Risk-Free?”</a:t>
            </a:r>
          </a:p>
        </p:txBody>
      </p:sp>
    </p:spTree>
    <p:extLst>
      <p:ext uri="{BB962C8B-B14F-4D97-AF65-F5344CB8AC3E}">
        <p14:creationId xmlns:p14="http://schemas.microsoft.com/office/powerpoint/2010/main" val="2176869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3A24DF-7DBE-1D52-F11C-33A9CEAED43F}"/>
              </a:ext>
            </a:extLst>
          </p:cNvPr>
          <p:cNvSpPr>
            <a:spLocks noGrp="1"/>
          </p:cNvSpPr>
          <p:nvPr>
            <p:ph type="title" idx="4294967295"/>
          </p:nvPr>
        </p:nvSpPr>
        <p:spPr>
          <a:xfrm>
            <a:off x="457200" y="-1143000"/>
            <a:ext cx="8229600" cy="1143000"/>
          </a:xfrm>
        </p:spPr>
        <p:txBody>
          <a:bodyPr vert="horz" lIns="91440" tIns="45720" rIns="91440" bIns="45720" rtlCol="0" anchor="b">
            <a:normAutofit/>
          </a:bodyPr>
          <a:lstStyle/>
          <a:p>
            <a:r>
              <a:rPr lang="en-US" dirty="0"/>
              <a:t>Video of Distracted Driving Crash</a:t>
            </a:r>
          </a:p>
        </p:txBody>
      </p:sp>
      <p:sp>
        <p:nvSpPr>
          <p:cNvPr id="4" name="TextBox 3">
            <a:extLst>
              <a:ext uri="{FF2B5EF4-FFF2-40B4-BE49-F238E27FC236}">
                <a16:creationId xmlns:a16="http://schemas.microsoft.com/office/drawing/2014/main" id="{900ED55C-F75E-F84E-B49D-6C93258BA41D}"/>
              </a:ext>
            </a:extLst>
          </p:cNvPr>
          <p:cNvSpPr txBox="1"/>
          <p:nvPr/>
        </p:nvSpPr>
        <p:spPr>
          <a:xfrm>
            <a:off x="0" y="6350695"/>
            <a:ext cx="9144000" cy="338554"/>
          </a:xfrm>
          <a:prstGeom prst="rect">
            <a:avLst/>
          </a:prstGeom>
          <a:noFill/>
        </p:spPr>
        <p:txBody>
          <a:bodyPr wrap="square" rtlCol="0">
            <a:spAutoFit/>
          </a:bodyPr>
          <a:lstStyle/>
          <a:p>
            <a:pPr algn="ctr"/>
            <a:r>
              <a:rPr lang="en-US" sz="1600" dirty="0">
                <a:solidFill>
                  <a:schemeClr val="bg1"/>
                </a:solidFill>
              </a:rPr>
              <a:t>Courtesy of Manitowoc, WI PD. There are no spoken words in this video</a:t>
            </a:r>
            <a:r>
              <a:rPr lang="en-US" sz="1600" dirty="0">
                <a:solidFill>
                  <a:schemeClr val="bg1">
                    <a:lumMod val="50000"/>
                  </a:schemeClr>
                </a:solidFill>
              </a:rPr>
              <a:t>.</a:t>
            </a:r>
          </a:p>
        </p:txBody>
      </p:sp>
      <p:pic>
        <p:nvPicPr>
          <p:cNvPr id="2" name="Online Media 1" descr="Video of car crash caused by a distracted driver">
            <a:hlinkClick r:id="" action="ppaction://media"/>
            <a:extLst>
              <a:ext uri="{FF2B5EF4-FFF2-40B4-BE49-F238E27FC236}">
                <a16:creationId xmlns:a16="http://schemas.microsoft.com/office/drawing/2014/main" id="{DC359BCF-C201-EF43-8803-97C643E922E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7250"/>
            <a:ext cx="9144000" cy="5143500"/>
          </a:xfrm>
          <a:prstGeom prst="rect">
            <a:avLst/>
          </a:prstGeom>
        </p:spPr>
      </p:pic>
    </p:spTree>
    <p:extLst>
      <p:ext uri="{BB962C8B-B14F-4D97-AF65-F5344CB8AC3E}">
        <p14:creationId xmlns:p14="http://schemas.microsoft.com/office/powerpoint/2010/main" val="1274257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51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2"/>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1499" y="266700"/>
            <a:ext cx="8001000" cy="400110"/>
          </a:xfrm>
          <a:prstGeom prst="rect">
            <a:avLst/>
          </a:prstGeom>
          <a:noFill/>
        </p:spPr>
        <p:txBody>
          <a:bodyPr wrap="square" rtlCol="0">
            <a:spAutoFit/>
          </a:bodyPr>
          <a:lstStyle/>
          <a:p>
            <a:pPr algn="ctr"/>
            <a:r>
              <a:rPr lang="en-US" sz="2000" dirty="0">
                <a:solidFill>
                  <a:schemeClr val="bg1"/>
                </a:solidFill>
              </a:rPr>
              <a:t>Hands-free is not risk-free</a:t>
            </a:r>
          </a:p>
        </p:txBody>
      </p:sp>
      <p:sp>
        <p:nvSpPr>
          <p:cNvPr id="7" name="Title 6"/>
          <p:cNvSpPr txBox="1">
            <a:spLocks noGrp="1"/>
          </p:cNvSpPr>
          <p:nvPr>
            <p:ph type="title" idx="4294967295"/>
          </p:nvPr>
        </p:nvSpPr>
        <p:spPr>
          <a:xfrm>
            <a:off x="838199" y="3886200"/>
            <a:ext cx="7696201" cy="13234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1200"/>
              </a:spcBef>
              <a:spcAft>
                <a:spcPts val="600"/>
              </a:spcAft>
              <a:buClrTx/>
              <a:buSzTx/>
              <a:buFontTx/>
              <a:buNone/>
              <a:tabLst/>
              <a:defRPr/>
            </a:pPr>
            <a:r>
              <a:rPr kumimoji="0" lang="en-US" sz="4000" b="0" i="0" u="none" strike="noStrike" kern="1200" cap="none" spc="0" normalizeH="0" baseline="0" noProof="0" dirty="0">
                <a:ln>
                  <a:noFill/>
                </a:ln>
                <a:solidFill>
                  <a:schemeClr val="bg1"/>
                </a:solidFill>
                <a:effectLst/>
                <a:uLnTx/>
                <a:uFillTx/>
                <a:latin typeface="+mn-lt"/>
                <a:ea typeface="+mn-ea"/>
                <a:cs typeface="+mn-cs"/>
              </a:rPr>
              <a:t>Cognitive demands of cell phone use narrows our field of vision</a:t>
            </a:r>
          </a:p>
        </p:txBody>
      </p:sp>
      <p:pic>
        <p:nvPicPr>
          <p:cNvPr id="4" name="Picture 3" descr="Photo showing how distracted driving can affect your brain cognitively"/>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2228" y="990599"/>
            <a:ext cx="8319542" cy="2608613"/>
          </a:xfrm>
          <a:prstGeom prst="rect">
            <a:avLst/>
          </a:prstGeom>
        </p:spPr>
      </p:pic>
      <p:sp>
        <p:nvSpPr>
          <p:cNvPr id="9" name="TextBox 8"/>
          <p:cNvSpPr txBox="1"/>
          <p:nvPr/>
        </p:nvSpPr>
        <p:spPr>
          <a:xfrm>
            <a:off x="533400" y="5943600"/>
            <a:ext cx="8001000" cy="400110"/>
          </a:xfrm>
          <a:prstGeom prst="rect">
            <a:avLst/>
          </a:prstGeom>
          <a:noFill/>
        </p:spPr>
        <p:txBody>
          <a:bodyPr wrap="square" rtlCol="0">
            <a:spAutoFit/>
          </a:bodyPr>
          <a:lstStyle/>
          <a:p>
            <a:pPr algn="ctr"/>
            <a:r>
              <a:rPr lang="en-US" sz="2000" dirty="0">
                <a:solidFill>
                  <a:schemeClr val="bg1"/>
                </a:solidFill>
              </a:rPr>
              <a:t>Transport Canada</a:t>
            </a:r>
          </a:p>
        </p:txBody>
      </p:sp>
    </p:spTree>
    <p:extLst>
      <p:ext uri="{BB962C8B-B14F-4D97-AF65-F5344CB8AC3E}">
        <p14:creationId xmlns:p14="http://schemas.microsoft.com/office/powerpoint/2010/main" val="2989249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240175" y="3013501"/>
            <a:ext cx="8458200" cy="83099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chemeClr val="bg1"/>
                </a:solidFill>
                <a:effectLst/>
                <a:uLnTx/>
                <a:uFillTx/>
                <a:latin typeface="+mn-lt"/>
                <a:ea typeface="+mn-ea"/>
                <a:cs typeface="+mn-cs"/>
              </a:rPr>
              <a:t>YOUR PARENTS</a:t>
            </a:r>
          </a:p>
        </p:txBody>
      </p:sp>
    </p:spTree>
    <p:extLst>
      <p:ext uri="{BB962C8B-B14F-4D97-AF65-F5344CB8AC3E}">
        <p14:creationId xmlns:p14="http://schemas.microsoft.com/office/powerpoint/2010/main" val="4818239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txBox="1">
            <a:spLocks noGrp="1"/>
          </p:cNvSpPr>
          <p:nvPr>
            <p:ph type="title" idx="4294967295"/>
          </p:nvPr>
        </p:nvSpPr>
        <p:spPr>
          <a:xfrm>
            <a:off x="1119400" y="2151727"/>
            <a:ext cx="6905199" cy="255454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bg1"/>
                </a:solidFill>
                <a:effectLst/>
                <a:uLnTx/>
                <a:uFillTx/>
                <a:latin typeface="+mn-lt"/>
                <a:ea typeface="+mn-ea"/>
                <a:cs typeface="+mn-cs"/>
              </a:rPr>
              <a:t>“My mom tells me not to drive distracted, but she does it all the time…I guess you could say she is a hypocrite.”</a:t>
            </a:r>
          </a:p>
        </p:txBody>
      </p:sp>
    </p:spTree>
    <p:extLst>
      <p:ext uri="{BB962C8B-B14F-4D97-AF65-F5344CB8AC3E}">
        <p14:creationId xmlns:p14="http://schemas.microsoft.com/office/powerpoint/2010/main" val="39912615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txBox="1">
            <a:spLocks noGrp="1"/>
          </p:cNvSpPr>
          <p:nvPr>
            <p:ph type="title" idx="4294967295"/>
          </p:nvPr>
        </p:nvSpPr>
        <p:spPr>
          <a:xfrm>
            <a:off x="675564" y="2151727"/>
            <a:ext cx="7792872" cy="255454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bg1"/>
                </a:solidFill>
                <a:effectLst/>
                <a:uLnTx/>
                <a:uFillTx/>
                <a:latin typeface="+mn-lt"/>
                <a:ea typeface="+mn-ea"/>
                <a:cs typeface="+mn-cs"/>
              </a:rPr>
              <a:t>“I have to be a good role model for my little brother and sister — I can’t drive distracted with them watching like my mom and dad do.” </a:t>
            </a:r>
          </a:p>
        </p:txBody>
      </p:sp>
    </p:spTree>
    <p:extLst>
      <p:ext uri="{BB962C8B-B14F-4D97-AF65-F5344CB8AC3E}">
        <p14:creationId xmlns:p14="http://schemas.microsoft.com/office/powerpoint/2010/main" val="27363089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a:extLst>
              <a:ext uri="{C183D7F6-B498-43B3-948B-1728B52AA6E4}">
                <adec:decorative xmlns:adec="http://schemas.microsoft.com/office/drawing/2017/decorative" val="1"/>
              </a:ext>
            </a:extLst>
          </p:cNvPr>
          <p:cNvCxnSpPr/>
          <p:nvPr/>
        </p:nvCxnSpPr>
        <p:spPr>
          <a:xfrm>
            <a:off x="609600" y="838200"/>
            <a:ext cx="80010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itle 12"/>
          <p:cNvSpPr txBox="1">
            <a:spLocks noGrp="1"/>
          </p:cNvSpPr>
          <p:nvPr>
            <p:ph type="title" idx="4294967295"/>
          </p:nvPr>
        </p:nvSpPr>
        <p:spPr>
          <a:xfrm>
            <a:off x="533399" y="1295400"/>
            <a:ext cx="7950201"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j-lt"/>
                <a:ea typeface="+mn-ea"/>
                <a:cs typeface="+mn-cs"/>
              </a:rPr>
              <a:t>THERE ARE MANY GOOD REASONS TO GIVE UP DRIVING DISTRACTED</a:t>
            </a:r>
          </a:p>
        </p:txBody>
      </p:sp>
      <p:sp>
        <p:nvSpPr>
          <p:cNvPr id="2" name="TextBox 1"/>
          <p:cNvSpPr txBox="1"/>
          <p:nvPr/>
        </p:nvSpPr>
        <p:spPr>
          <a:xfrm>
            <a:off x="1155700" y="2628901"/>
            <a:ext cx="7670800" cy="954107"/>
          </a:xfrm>
          <a:prstGeom prst="rect">
            <a:avLst/>
          </a:prstGeom>
          <a:noFill/>
        </p:spPr>
        <p:txBody>
          <a:bodyPr wrap="square" rtlCol="0">
            <a:spAutoFit/>
          </a:bodyPr>
          <a:lstStyle/>
          <a:p>
            <a:r>
              <a:rPr lang="en-US" sz="2800" dirty="0">
                <a:solidFill>
                  <a:schemeClr val="bg1"/>
                </a:solidFill>
              </a:rPr>
              <a:t>Protecting yourself and your passengers from distracted drivers</a:t>
            </a:r>
          </a:p>
        </p:txBody>
      </p:sp>
      <p:sp>
        <p:nvSpPr>
          <p:cNvPr id="12" name="TextBox 11"/>
          <p:cNvSpPr txBox="1"/>
          <p:nvPr/>
        </p:nvSpPr>
        <p:spPr>
          <a:xfrm>
            <a:off x="1155700" y="3605794"/>
            <a:ext cx="6692900" cy="954107"/>
          </a:xfrm>
          <a:prstGeom prst="rect">
            <a:avLst/>
          </a:prstGeom>
          <a:noFill/>
        </p:spPr>
        <p:txBody>
          <a:bodyPr wrap="square" rtlCol="0">
            <a:spAutoFit/>
          </a:bodyPr>
          <a:lstStyle/>
          <a:p>
            <a:r>
              <a:rPr lang="en-US" sz="2800" dirty="0">
                <a:solidFill>
                  <a:schemeClr val="bg1"/>
                </a:solidFill>
              </a:rPr>
              <a:t>Always being the respectful person you want to be, including while driving</a:t>
            </a:r>
          </a:p>
        </p:txBody>
      </p:sp>
      <p:sp>
        <p:nvSpPr>
          <p:cNvPr id="17" name="TextBox 16"/>
          <p:cNvSpPr txBox="1"/>
          <p:nvPr/>
        </p:nvSpPr>
        <p:spPr>
          <a:xfrm>
            <a:off x="1143000" y="4597725"/>
            <a:ext cx="8216900" cy="523220"/>
          </a:xfrm>
          <a:prstGeom prst="rect">
            <a:avLst/>
          </a:prstGeom>
          <a:noFill/>
        </p:spPr>
        <p:txBody>
          <a:bodyPr wrap="square" rtlCol="0">
            <a:spAutoFit/>
          </a:bodyPr>
          <a:lstStyle/>
          <a:p>
            <a:r>
              <a:rPr lang="en-US" sz="2800" dirty="0">
                <a:solidFill>
                  <a:schemeClr val="bg1"/>
                </a:solidFill>
              </a:rPr>
              <a:t>Modeling safe driving for friends and family</a:t>
            </a:r>
          </a:p>
        </p:txBody>
      </p:sp>
      <p:sp>
        <p:nvSpPr>
          <p:cNvPr id="23" name="TextBox 22"/>
          <p:cNvSpPr txBox="1"/>
          <p:nvPr/>
        </p:nvSpPr>
        <p:spPr>
          <a:xfrm>
            <a:off x="1144331" y="5195381"/>
            <a:ext cx="8216900" cy="954107"/>
          </a:xfrm>
          <a:prstGeom prst="rect">
            <a:avLst/>
          </a:prstGeom>
          <a:noFill/>
        </p:spPr>
        <p:txBody>
          <a:bodyPr wrap="square" rtlCol="0">
            <a:spAutoFit/>
          </a:bodyPr>
          <a:lstStyle/>
          <a:p>
            <a:r>
              <a:rPr lang="en-US" sz="2800" dirty="0">
                <a:solidFill>
                  <a:schemeClr val="bg1"/>
                </a:solidFill>
              </a:rPr>
              <a:t>So you don’t become the driver who killed or injured someone else </a:t>
            </a:r>
          </a:p>
        </p:txBody>
      </p:sp>
      <p:pic>
        <p:nvPicPr>
          <p:cNvPr id="3" name="Picture 2">
            <a:extLst>
              <a:ext uri="{FF2B5EF4-FFF2-40B4-BE49-F238E27FC236}">
                <a16:creationId xmlns:a16="http://schemas.microsoft.com/office/drawing/2014/main" id="{C1982C4A-BD81-206A-97E5-F8E8FF95193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6982" y="2797483"/>
            <a:ext cx="285750" cy="253278"/>
          </a:xfrm>
          <a:prstGeom prst="rect">
            <a:avLst/>
          </a:prstGeom>
        </p:spPr>
      </p:pic>
      <p:pic>
        <p:nvPicPr>
          <p:cNvPr id="4" name="Picture 3">
            <a:extLst>
              <a:ext uri="{FF2B5EF4-FFF2-40B4-BE49-F238E27FC236}">
                <a16:creationId xmlns:a16="http://schemas.microsoft.com/office/drawing/2014/main" id="{7AD111D2-07BF-760F-BAFC-288F5309E2C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6982" y="3807240"/>
            <a:ext cx="285750" cy="253278"/>
          </a:xfrm>
          <a:prstGeom prst="rect">
            <a:avLst/>
          </a:prstGeom>
        </p:spPr>
      </p:pic>
      <p:pic>
        <p:nvPicPr>
          <p:cNvPr id="5" name="Picture 4">
            <a:extLst>
              <a:ext uri="{FF2B5EF4-FFF2-40B4-BE49-F238E27FC236}">
                <a16:creationId xmlns:a16="http://schemas.microsoft.com/office/drawing/2014/main" id="{CF1B693B-F154-B17C-EFB0-6BEA3BF806C5}"/>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6982" y="4732696"/>
            <a:ext cx="285750" cy="253278"/>
          </a:xfrm>
          <a:prstGeom prst="rect">
            <a:avLst/>
          </a:prstGeom>
        </p:spPr>
      </p:pic>
      <p:pic>
        <p:nvPicPr>
          <p:cNvPr id="6" name="Picture 5">
            <a:extLst>
              <a:ext uri="{FF2B5EF4-FFF2-40B4-BE49-F238E27FC236}">
                <a16:creationId xmlns:a16="http://schemas.microsoft.com/office/drawing/2014/main" id="{6793A7C2-C867-454D-EC47-4C2F9F7C9D3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06982" y="5404874"/>
            <a:ext cx="285750" cy="253278"/>
          </a:xfrm>
          <a:prstGeom prst="rect">
            <a:avLst/>
          </a:prstGeom>
        </p:spPr>
      </p:pic>
    </p:spTree>
    <p:extLst>
      <p:ext uri="{BB962C8B-B14F-4D97-AF65-F5344CB8AC3E}">
        <p14:creationId xmlns:p14="http://schemas.microsoft.com/office/powerpoint/2010/main" val="38749033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09600" y="1217474"/>
            <a:ext cx="7239001"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n-lt"/>
                <a:ea typeface="+mn-ea"/>
                <a:cs typeface="+mn-cs"/>
              </a:rPr>
              <a:t>AVOID TEMPTATION BY BLOCKING NOTIFICATIONS WHILE DRIVING</a:t>
            </a:r>
          </a:p>
        </p:txBody>
      </p:sp>
      <p:pic>
        <p:nvPicPr>
          <p:cNvPr id="14" name="Picture 13">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1633" y="3508799"/>
            <a:ext cx="285750" cy="253278"/>
          </a:xfrm>
          <a:prstGeom prst="rect">
            <a:avLst/>
          </a:prstGeom>
        </p:spPr>
      </p:pic>
      <p:sp>
        <p:nvSpPr>
          <p:cNvPr id="15" name="TextBox 14"/>
          <p:cNvSpPr txBox="1"/>
          <p:nvPr/>
        </p:nvSpPr>
        <p:spPr>
          <a:xfrm>
            <a:off x="958466" y="3352800"/>
            <a:ext cx="7804534" cy="538609"/>
          </a:xfrm>
          <a:prstGeom prst="rect">
            <a:avLst/>
          </a:prstGeom>
          <a:noFill/>
        </p:spPr>
        <p:txBody>
          <a:bodyPr wrap="square" rtlCol="0">
            <a:spAutoFit/>
          </a:bodyPr>
          <a:lstStyle/>
          <a:p>
            <a:pPr>
              <a:spcAft>
                <a:spcPts val="1200"/>
              </a:spcAft>
            </a:pPr>
            <a:r>
              <a:rPr lang="en-US" sz="2900" dirty="0">
                <a:solidFill>
                  <a:schemeClr val="bg1">
                    <a:lumMod val="95000"/>
                  </a:schemeClr>
                </a:solidFill>
              </a:rPr>
              <a:t>Put phone on airplane mode</a:t>
            </a:r>
          </a:p>
        </p:txBody>
      </p:sp>
      <p:cxnSp>
        <p:nvCxnSpPr>
          <p:cNvPr id="12" name="Straight Connector 11">
            <a:extLst>
              <a:ext uri="{C183D7F6-B498-43B3-948B-1728B52AA6E4}">
                <adec:decorative xmlns:adec="http://schemas.microsoft.com/office/drawing/2017/decorative" val="1"/>
              </a:ext>
            </a:extLst>
          </p:cNvPr>
          <p:cNvCxnSpPr/>
          <p:nvPr/>
        </p:nvCxnSpPr>
        <p:spPr>
          <a:xfrm>
            <a:off x="609600" y="914400"/>
            <a:ext cx="44196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3721" y="4051071"/>
            <a:ext cx="285750" cy="253278"/>
          </a:xfrm>
          <a:prstGeom prst="rect">
            <a:avLst/>
          </a:prstGeom>
        </p:spPr>
      </p:pic>
      <p:sp>
        <p:nvSpPr>
          <p:cNvPr id="18" name="TextBox 17"/>
          <p:cNvSpPr txBox="1"/>
          <p:nvPr/>
        </p:nvSpPr>
        <p:spPr>
          <a:xfrm>
            <a:off x="960553" y="3895072"/>
            <a:ext cx="7549725" cy="984885"/>
          </a:xfrm>
          <a:prstGeom prst="rect">
            <a:avLst/>
          </a:prstGeom>
          <a:noFill/>
        </p:spPr>
        <p:txBody>
          <a:bodyPr wrap="square" rtlCol="0">
            <a:spAutoFit/>
          </a:bodyPr>
          <a:lstStyle/>
          <a:p>
            <a:pPr>
              <a:spcAft>
                <a:spcPts val="1200"/>
              </a:spcAft>
            </a:pPr>
            <a:r>
              <a:rPr lang="en-US" sz="2900" dirty="0">
                <a:solidFill>
                  <a:schemeClr val="bg1">
                    <a:lumMod val="95000"/>
                  </a:schemeClr>
                </a:solidFill>
              </a:rPr>
              <a:t>Use iPhone Focus/Driving settings and Do Not Disturb settings for Android/Google phones </a:t>
            </a:r>
          </a:p>
        </p:txBody>
      </p:sp>
      <p:pic>
        <p:nvPicPr>
          <p:cNvPr id="20" name="Picture 19">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3721" y="4952127"/>
            <a:ext cx="285750" cy="253278"/>
          </a:xfrm>
          <a:prstGeom prst="rect">
            <a:avLst/>
          </a:prstGeom>
        </p:spPr>
      </p:pic>
      <p:sp>
        <p:nvSpPr>
          <p:cNvPr id="21" name="TextBox 20"/>
          <p:cNvSpPr txBox="1"/>
          <p:nvPr/>
        </p:nvSpPr>
        <p:spPr>
          <a:xfrm>
            <a:off x="960554" y="4796128"/>
            <a:ext cx="6887383" cy="984885"/>
          </a:xfrm>
          <a:prstGeom prst="rect">
            <a:avLst/>
          </a:prstGeom>
          <a:noFill/>
        </p:spPr>
        <p:txBody>
          <a:bodyPr wrap="square" rtlCol="0">
            <a:spAutoFit/>
          </a:bodyPr>
          <a:lstStyle/>
          <a:p>
            <a:pPr>
              <a:spcAft>
                <a:spcPts val="1200"/>
              </a:spcAft>
            </a:pPr>
            <a:r>
              <a:rPr lang="en-US" sz="2900" dirty="0">
                <a:solidFill>
                  <a:schemeClr val="bg1">
                    <a:lumMod val="95000"/>
                  </a:schemeClr>
                </a:solidFill>
              </a:rPr>
              <a:t>Download other apps to block notifications and monitor driving </a:t>
            </a:r>
          </a:p>
        </p:txBody>
      </p:sp>
    </p:spTree>
    <p:extLst>
      <p:ext uri="{BB962C8B-B14F-4D97-AF65-F5344CB8AC3E}">
        <p14:creationId xmlns:p14="http://schemas.microsoft.com/office/powerpoint/2010/main" val="398559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idx="4294967295"/>
          </p:nvPr>
        </p:nvSpPr>
        <p:spPr>
          <a:xfrm>
            <a:off x="609600" y="1009471"/>
            <a:ext cx="70866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j-lt"/>
                <a:ea typeface="+mn-ea"/>
                <a:cs typeface="+mn-cs"/>
              </a:rPr>
              <a:t>APPLE’S DO NOT DISTURB</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solidFill>
                <a:effectLst/>
                <a:uLnTx/>
                <a:uFillTx/>
                <a:latin typeface="+mj-lt"/>
                <a:ea typeface="+mn-ea"/>
                <a:cs typeface="+mn-cs"/>
              </a:rPr>
              <a:t>WHILE DRIVING</a:t>
            </a:r>
            <a:endParaRPr kumimoji="0" lang="en-US" sz="3600" b="1" i="0" u="none" strike="noStrike" kern="1200" cap="none" spc="0" normalizeH="0" baseline="0" noProof="0" dirty="0">
              <a:ln>
                <a:noFill/>
              </a:ln>
              <a:solidFill>
                <a:srgbClr val="E52D6B"/>
              </a:solidFill>
              <a:effectLst/>
              <a:uLnTx/>
              <a:uFillTx/>
              <a:latin typeface="+mj-lt"/>
              <a:ea typeface="+mn-ea"/>
              <a:cs typeface="+mn-cs"/>
            </a:endParaRPr>
          </a:p>
        </p:txBody>
      </p:sp>
      <p:cxnSp>
        <p:nvCxnSpPr>
          <p:cNvPr id="6" name="Straight Connector 5">
            <a:extLst>
              <a:ext uri="{C183D7F6-B498-43B3-948B-1728B52AA6E4}">
                <adec:decorative xmlns:adec="http://schemas.microsoft.com/office/drawing/2017/decorative" val="1"/>
              </a:ext>
            </a:extLst>
          </p:cNvPr>
          <p:cNvCxnSpPr/>
          <p:nvPr/>
        </p:nvCxnSpPr>
        <p:spPr>
          <a:xfrm>
            <a:off x="609600" y="838200"/>
            <a:ext cx="80010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Group 4" descr="Photo of an auto-reply message on an iPhone"/>
          <p:cNvGrpSpPr/>
          <p:nvPr/>
        </p:nvGrpSpPr>
        <p:grpSpPr>
          <a:xfrm>
            <a:off x="1625600" y="2172632"/>
            <a:ext cx="6172544" cy="11657702"/>
            <a:chOff x="4685556" y="1093132"/>
            <a:chExt cx="2566488" cy="4847167"/>
          </a:xfrm>
        </p:grpSpPr>
        <p:pic>
          <p:nvPicPr>
            <p:cNvPr id="2" name="Picture 1" descr="iphone-dnd.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85556" y="1093132"/>
              <a:ext cx="2566488" cy="4847167"/>
            </a:xfrm>
            <a:prstGeom prst="rect">
              <a:avLst/>
            </a:prstGeom>
          </p:spPr>
        </p:pic>
        <p:sp>
          <p:nvSpPr>
            <p:cNvPr id="3" name="TextBox 2"/>
            <p:cNvSpPr txBox="1"/>
            <p:nvPr/>
          </p:nvSpPr>
          <p:spPr>
            <a:xfrm>
              <a:off x="4842100" y="2070230"/>
              <a:ext cx="2092965" cy="1113345"/>
            </a:xfrm>
            <a:prstGeom prst="rect">
              <a:avLst/>
            </a:prstGeom>
            <a:solidFill>
              <a:schemeClr val="bg1"/>
            </a:solidFill>
          </p:spPr>
          <p:txBody>
            <a:bodyPr wrap="square" rtlCol="0">
              <a:spAutoFit/>
            </a:bodyPr>
            <a:lstStyle/>
            <a:p>
              <a:pPr>
                <a:spcBef>
                  <a:spcPts val="600"/>
                </a:spcBef>
              </a:pPr>
              <a:r>
                <a:rPr lang="en-US" sz="2400" dirty="0"/>
                <a:t>I’m driving so it’s not safe to receive your call or text. Once I stop your message will be  delivered and I will respond. By choosing to drive without distraction each of us can save lives. </a:t>
              </a:r>
            </a:p>
            <a:p>
              <a:endParaRPr lang="en-US" sz="2400" dirty="0"/>
            </a:p>
            <a:p>
              <a:endParaRPr lang="en-US" sz="2400" dirty="0"/>
            </a:p>
          </p:txBody>
        </p:sp>
      </p:grpSp>
    </p:spTree>
    <p:extLst>
      <p:ext uri="{BB962C8B-B14F-4D97-AF65-F5344CB8AC3E}">
        <p14:creationId xmlns:p14="http://schemas.microsoft.com/office/powerpoint/2010/main" val="6410302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533400" y="6110836"/>
            <a:ext cx="8001000"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a:ea typeface="+mn-ea"/>
                <a:cs typeface="+mn-cs"/>
              </a:rPr>
              <a:t>Do Not Disturb While Driving—Just Turn it On </a:t>
            </a:r>
          </a:p>
        </p:txBody>
      </p:sp>
      <p:pic>
        <p:nvPicPr>
          <p:cNvPr id="2" name="Online Media 1" title="DND While Driving">
            <a:hlinkClick r:id="" action="ppaction://media"/>
            <a:extLst>
              <a:ext uri="{FF2B5EF4-FFF2-40B4-BE49-F238E27FC236}">
                <a16:creationId xmlns:a16="http://schemas.microsoft.com/office/drawing/2014/main" id="{B1051952-F207-704D-DD29-7A83287E8C17}"/>
              </a:ext>
            </a:extLst>
          </p:cNvPr>
          <p:cNvPicPr>
            <a:picLocks noRot="1" noChangeAspect="1"/>
          </p:cNvPicPr>
          <p:nvPr>
            <a:videoFile r:link="rId1"/>
          </p:nvPr>
        </p:nvPicPr>
        <p:blipFill>
          <a:blip r:embed="rId4"/>
          <a:stretch>
            <a:fillRect/>
          </a:stretch>
        </p:blipFill>
        <p:spPr>
          <a:xfrm>
            <a:off x="0" y="721445"/>
            <a:ext cx="9144000" cy="5165725"/>
          </a:xfrm>
          <a:prstGeom prst="rect">
            <a:avLst/>
          </a:prstGeom>
        </p:spPr>
      </p:pic>
    </p:spTree>
    <p:extLst>
      <p:ext uri="{BB962C8B-B14F-4D97-AF65-F5344CB8AC3E}">
        <p14:creationId xmlns:p14="http://schemas.microsoft.com/office/powerpoint/2010/main" val="2997549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596350" y="2464915"/>
            <a:ext cx="8010939" cy="23083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chemeClr val="bg1"/>
                </a:solidFill>
                <a:effectLst/>
                <a:uLnTx/>
                <a:uFillTx/>
                <a:latin typeface="+mn-lt"/>
                <a:ea typeface="+mn-ea"/>
                <a:cs typeface="+mn-cs"/>
              </a:rPr>
              <a:t>SUPPORT THOSE WHO CHOOSE TO DRIVE WITHOUT DISTRACTION</a:t>
            </a:r>
          </a:p>
        </p:txBody>
      </p:sp>
    </p:spTree>
    <p:extLst>
      <p:ext uri="{BB962C8B-B14F-4D97-AF65-F5344CB8AC3E}">
        <p14:creationId xmlns:p14="http://schemas.microsoft.com/office/powerpoint/2010/main" val="27871060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233E20-6C15-420B-8FFF-92782A0DB957}"/>
              </a:ext>
            </a:extLst>
          </p:cNvPr>
          <p:cNvSpPr>
            <a:spLocks noGrp="1"/>
          </p:cNvSpPr>
          <p:nvPr>
            <p:ph type="title" idx="4294967295"/>
          </p:nvPr>
        </p:nvSpPr>
        <p:spPr>
          <a:xfrm>
            <a:off x="457200" y="-1143000"/>
            <a:ext cx="8229600" cy="1143000"/>
          </a:xfrm>
        </p:spPr>
        <p:txBody>
          <a:bodyPr vert="horz" lIns="91440" tIns="45720" rIns="91440" bIns="45720" rtlCol="0" anchor="b">
            <a:normAutofit/>
          </a:bodyPr>
          <a:lstStyle/>
          <a:p>
            <a:r>
              <a:rPr lang="en-US" dirty="0"/>
              <a:t>Casey Feldman Video</a:t>
            </a:r>
          </a:p>
        </p:txBody>
      </p:sp>
      <p:sp>
        <p:nvSpPr>
          <p:cNvPr id="5" name="TextBox 4"/>
          <p:cNvSpPr txBox="1"/>
          <p:nvPr/>
        </p:nvSpPr>
        <p:spPr>
          <a:xfrm>
            <a:off x="0" y="6324600"/>
            <a:ext cx="9144000" cy="369332"/>
          </a:xfrm>
          <a:prstGeom prst="rect">
            <a:avLst/>
          </a:prstGeom>
          <a:noFill/>
        </p:spPr>
        <p:txBody>
          <a:bodyPr wrap="square" rtlCol="0">
            <a:spAutoFit/>
          </a:bodyPr>
          <a:lstStyle/>
          <a:p>
            <a:pPr algn="ctr"/>
            <a:r>
              <a:rPr lang="en-US" b="1" dirty="0">
                <a:solidFill>
                  <a:schemeClr val="bg1"/>
                </a:solidFill>
              </a:rPr>
              <a:t>Casey Feldman, 21</a:t>
            </a:r>
          </a:p>
        </p:txBody>
      </p:sp>
      <p:pic>
        <p:nvPicPr>
          <p:cNvPr id="4" name="Online Media 3" title="Casey Feldman">
            <a:hlinkClick r:id="" action="ppaction://media"/>
            <a:extLst>
              <a:ext uri="{FF2B5EF4-FFF2-40B4-BE49-F238E27FC236}">
                <a16:creationId xmlns:a16="http://schemas.microsoft.com/office/drawing/2014/main" id="{83CCCF40-2AA6-3280-0980-3B6BEC4C513D}"/>
              </a:ext>
            </a:extLst>
          </p:cNvPr>
          <p:cNvPicPr>
            <a:picLocks noRot="1" noChangeAspect="1"/>
          </p:cNvPicPr>
          <p:nvPr>
            <a:videoFile r:link="rId1"/>
          </p:nvPr>
        </p:nvPicPr>
        <p:blipFill>
          <a:blip r:embed="rId4"/>
          <a:stretch>
            <a:fillRect/>
          </a:stretch>
        </p:blipFill>
        <p:spPr>
          <a:xfrm>
            <a:off x="0" y="-533400"/>
            <a:ext cx="9144000" cy="6858000"/>
          </a:xfrm>
          <a:prstGeom prst="rect">
            <a:avLst/>
          </a:prstGeom>
        </p:spPr>
      </p:pic>
    </p:spTree>
    <p:extLst>
      <p:ext uri="{BB962C8B-B14F-4D97-AF65-F5344CB8AC3E}">
        <p14:creationId xmlns:p14="http://schemas.microsoft.com/office/powerpoint/2010/main" val="53946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876300" y="2159000"/>
            <a:ext cx="7322253" cy="30469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chemeClr val="bg1"/>
                </a:solidFill>
                <a:effectLst/>
                <a:uLnTx/>
                <a:uFillTx/>
                <a:latin typeface="+mn-lt"/>
                <a:ea typeface="+mn-ea"/>
                <a:cs typeface="+mn-cs"/>
              </a:rPr>
              <a:t>HAVING THE RIGHT OF WAY IS NOT ENOUGH TO KEEP YOU AND YOUR PASSENGERS SAFE </a:t>
            </a:r>
          </a:p>
        </p:txBody>
      </p:sp>
    </p:spTree>
    <p:extLst>
      <p:ext uri="{BB962C8B-B14F-4D97-AF65-F5344CB8AC3E}">
        <p14:creationId xmlns:p14="http://schemas.microsoft.com/office/powerpoint/2010/main" val="32352571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idx="4294967295"/>
          </p:nvPr>
        </p:nvSpPr>
        <p:spPr>
          <a:xfrm>
            <a:off x="609600" y="1009471"/>
            <a:ext cx="8001000"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bg1"/>
                </a:solidFill>
                <a:effectLst/>
                <a:uLnTx/>
                <a:uFillTx/>
                <a:latin typeface="+mj-lt"/>
                <a:ea typeface="+mn-ea"/>
                <a:cs typeface="+mn-cs"/>
              </a:rPr>
              <a:t>EACH OF US HAS THE POWER TO</a:t>
            </a:r>
          </a:p>
        </p:txBody>
      </p:sp>
      <p:cxnSp>
        <p:nvCxnSpPr>
          <p:cNvPr id="6" name="Straight Connector 5">
            <a:extLst>
              <a:ext uri="{C183D7F6-B498-43B3-948B-1728B52AA6E4}">
                <adec:decorative xmlns:adec="http://schemas.microsoft.com/office/drawing/2017/decorative" val="1"/>
              </a:ext>
            </a:extLst>
          </p:cNvPr>
          <p:cNvCxnSpPr/>
          <p:nvPr/>
        </p:nvCxnSpPr>
        <p:spPr>
          <a:xfrm>
            <a:off x="609600" y="838200"/>
            <a:ext cx="8001000" cy="0"/>
          </a:xfrm>
          <a:prstGeom prst="line">
            <a:avLst/>
          </a:prstGeom>
          <a:ln w="603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295400" y="2597814"/>
            <a:ext cx="7391400" cy="584775"/>
          </a:xfrm>
          <a:prstGeom prst="rect">
            <a:avLst/>
          </a:prstGeom>
          <a:noFill/>
        </p:spPr>
        <p:txBody>
          <a:bodyPr wrap="square" rtlCol="0">
            <a:spAutoFit/>
          </a:bodyPr>
          <a:lstStyle/>
          <a:p>
            <a:pPr>
              <a:spcBef>
                <a:spcPts val="1200"/>
              </a:spcBef>
              <a:spcAft>
                <a:spcPts val="600"/>
              </a:spcAft>
            </a:pPr>
            <a:r>
              <a:rPr lang="en-US" sz="3200" dirty="0">
                <a:solidFill>
                  <a:schemeClr val="bg1"/>
                </a:solidFill>
              </a:rPr>
              <a:t>Choose to drive distraction free</a:t>
            </a:r>
          </a:p>
        </p:txBody>
      </p:sp>
      <p:sp>
        <p:nvSpPr>
          <p:cNvPr id="8" name="TextBox 7"/>
          <p:cNvSpPr txBox="1"/>
          <p:nvPr/>
        </p:nvSpPr>
        <p:spPr>
          <a:xfrm>
            <a:off x="1295400" y="3259197"/>
            <a:ext cx="7391400" cy="584775"/>
          </a:xfrm>
          <a:prstGeom prst="rect">
            <a:avLst/>
          </a:prstGeom>
          <a:noFill/>
        </p:spPr>
        <p:txBody>
          <a:bodyPr wrap="square" rtlCol="0">
            <a:spAutoFit/>
          </a:bodyPr>
          <a:lstStyle/>
          <a:p>
            <a:pPr>
              <a:spcBef>
                <a:spcPts val="1200"/>
              </a:spcBef>
              <a:spcAft>
                <a:spcPts val="600"/>
              </a:spcAft>
            </a:pPr>
            <a:r>
              <a:rPr lang="en-US" sz="3200" dirty="0">
                <a:solidFill>
                  <a:schemeClr val="bg1"/>
                </a:solidFill>
              </a:rPr>
              <a:t>Change the way those we care about drive</a:t>
            </a:r>
          </a:p>
        </p:txBody>
      </p:sp>
      <p:sp>
        <p:nvSpPr>
          <p:cNvPr id="11" name="TextBox 10"/>
          <p:cNvSpPr txBox="1"/>
          <p:nvPr/>
        </p:nvSpPr>
        <p:spPr>
          <a:xfrm>
            <a:off x="762000" y="4419600"/>
            <a:ext cx="7391400" cy="1200329"/>
          </a:xfrm>
          <a:prstGeom prst="rect">
            <a:avLst/>
          </a:prstGeom>
          <a:noFill/>
        </p:spPr>
        <p:txBody>
          <a:bodyPr wrap="square" rtlCol="0">
            <a:spAutoFit/>
          </a:bodyPr>
          <a:lstStyle/>
          <a:p>
            <a:pPr algn="ctr"/>
            <a:r>
              <a:rPr lang="en-US" sz="3600" b="1" dirty="0">
                <a:solidFill>
                  <a:schemeClr val="bg1"/>
                </a:solidFill>
              </a:rPr>
              <a:t>SO DISTRACTION-FREE DRIVING IS </a:t>
            </a:r>
          </a:p>
          <a:p>
            <a:pPr algn="ctr"/>
            <a:r>
              <a:rPr lang="en-US" sz="3600" b="1" dirty="0">
                <a:solidFill>
                  <a:schemeClr val="bg1"/>
                </a:solidFill>
              </a:rPr>
              <a:t>SOCIALLY </a:t>
            </a:r>
            <a:r>
              <a:rPr lang="en-US" sz="3600" b="1" i="1" dirty="0">
                <a:solidFill>
                  <a:srgbClr val="E52D6B"/>
                </a:solidFill>
              </a:rPr>
              <a:t>ACCEPTED</a:t>
            </a:r>
            <a:r>
              <a:rPr lang="en-US" sz="3600" b="1" dirty="0">
                <a:solidFill>
                  <a:schemeClr val="bg1"/>
                </a:solidFill>
              </a:rPr>
              <a:t> AND </a:t>
            </a:r>
            <a:r>
              <a:rPr lang="en-US" sz="3600" b="1" i="1" dirty="0">
                <a:solidFill>
                  <a:srgbClr val="E52D6B"/>
                </a:solidFill>
              </a:rPr>
              <a:t>EXPECTED</a:t>
            </a:r>
          </a:p>
        </p:txBody>
      </p:sp>
      <p:pic>
        <p:nvPicPr>
          <p:cNvPr id="2" name="Picture 1">
            <a:extLst>
              <a:ext uri="{FF2B5EF4-FFF2-40B4-BE49-F238E27FC236}">
                <a16:creationId xmlns:a16="http://schemas.microsoft.com/office/drawing/2014/main" id="{742C0E78-67FE-EB6E-AD55-127CAC61C8F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40200" y="2815200"/>
            <a:ext cx="285750" cy="253278"/>
          </a:xfrm>
          <a:prstGeom prst="rect">
            <a:avLst/>
          </a:prstGeom>
        </p:spPr>
      </p:pic>
      <p:pic>
        <p:nvPicPr>
          <p:cNvPr id="3" name="Picture 2">
            <a:extLst>
              <a:ext uri="{FF2B5EF4-FFF2-40B4-BE49-F238E27FC236}">
                <a16:creationId xmlns:a16="http://schemas.microsoft.com/office/drawing/2014/main" id="{32A8190B-E874-1AB0-CA31-B4DD9ECFCAC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40200" y="3429000"/>
            <a:ext cx="285750" cy="253278"/>
          </a:xfrm>
          <a:prstGeom prst="rect">
            <a:avLst/>
          </a:prstGeom>
        </p:spPr>
      </p:pic>
    </p:spTree>
    <p:extLst>
      <p:ext uri="{BB962C8B-B14F-4D97-AF65-F5344CB8AC3E}">
        <p14:creationId xmlns:p14="http://schemas.microsoft.com/office/powerpoint/2010/main" val="680626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F96B8C6-7DB2-4243-3D19-4E50C94544B2}"/>
              </a:ext>
            </a:extLst>
          </p:cNvPr>
          <p:cNvSpPr>
            <a:spLocks noGrp="1"/>
          </p:cNvSpPr>
          <p:nvPr>
            <p:ph type="title" idx="4294967295"/>
          </p:nvPr>
        </p:nvSpPr>
        <p:spPr>
          <a:xfrm>
            <a:off x="457200" y="-1143000"/>
            <a:ext cx="8229600" cy="1143000"/>
          </a:xfrm>
        </p:spPr>
        <p:txBody>
          <a:bodyPr vert="horz" lIns="91440" tIns="45720" rIns="91440" bIns="45720" rtlCol="0" anchor="b">
            <a:normAutofit/>
          </a:bodyPr>
          <a:lstStyle/>
          <a:p>
            <a:r>
              <a:rPr lang="en-US" dirty="0"/>
              <a:t>Hands Free Law</a:t>
            </a:r>
          </a:p>
        </p:txBody>
      </p:sp>
      <p:pic>
        <p:nvPicPr>
          <p:cNvPr id="3" name="Picture 2" descr="Front of Hands Free Law information card">
            <a:extLst>
              <a:ext uri="{FF2B5EF4-FFF2-40B4-BE49-F238E27FC236}">
                <a16:creationId xmlns:a16="http://schemas.microsoft.com/office/drawing/2014/main" id="{211992E3-A094-85BA-4A9D-E913312708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205" y="164495"/>
            <a:ext cx="4308795" cy="6529009"/>
          </a:xfrm>
          <a:prstGeom prst="rect">
            <a:avLst/>
          </a:prstGeom>
        </p:spPr>
      </p:pic>
      <p:pic>
        <p:nvPicPr>
          <p:cNvPr id="5" name="Picture 4" descr="Back of Hands Free Law information card">
            <a:extLst>
              <a:ext uri="{FF2B5EF4-FFF2-40B4-BE49-F238E27FC236}">
                <a16:creationId xmlns:a16="http://schemas.microsoft.com/office/drawing/2014/main" id="{EE2D81C2-3588-4636-931D-5ED7DF67C3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8504" y="164494"/>
            <a:ext cx="4296794" cy="6529009"/>
          </a:xfrm>
          <a:prstGeom prst="rect">
            <a:avLst/>
          </a:prstGeom>
        </p:spPr>
      </p:pic>
    </p:spTree>
    <p:extLst>
      <p:ext uri="{BB962C8B-B14F-4D97-AF65-F5344CB8AC3E}">
        <p14:creationId xmlns:p14="http://schemas.microsoft.com/office/powerpoint/2010/main" val="36911740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150CB1-2797-E9DF-43F7-A807EB88EA0C}"/>
              </a:ext>
            </a:extLst>
          </p:cNvPr>
          <p:cNvSpPr>
            <a:spLocks noGrp="1"/>
          </p:cNvSpPr>
          <p:nvPr>
            <p:ph type="title" idx="4294967295"/>
          </p:nvPr>
        </p:nvSpPr>
        <p:spPr>
          <a:xfrm>
            <a:off x="457200" y="-1143000"/>
            <a:ext cx="8229600" cy="1143000"/>
          </a:xfrm>
        </p:spPr>
        <p:txBody>
          <a:bodyPr vert="horz" lIns="91440" tIns="45720" rIns="91440" bIns="45720" rtlCol="0" anchor="b">
            <a:normAutofit/>
          </a:bodyPr>
          <a:lstStyle/>
          <a:p>
            <a:r>
              <a:rPr lang="en-US" dirty="0"/>
              <a:t>Buckle Up Phone Down Pledge</a:t>
            </a:r>
          </a:p>
        </p:txBody>
      </p:sp>
      <p:sp>
        <p:nvSpPr>
          <p:cNvPr id="25" name="TextBox 24">
            <a:extLst>
              <a:ext uri="{FF2B5EF4-FFF2-40B4-BE49-F238E27FC236}">
                <a16:creationId xmlns:a16="http://schemas.microsoft.com/office/drawing/2014/main" id="{01D43085-4B5E-4B30-B5D7-50469E8CFF5B}"/>
              </a:ext>
            </a:extLst>
          </p:cNvPr>
          <p:cNvSpPr txBox="1"/>
          <p:nvPr/>
        </p:nvSpPr>
        <p:spPr>
          <a:xfrm>
            <a:off x="633427" y="138822"/>
            <a:ext cx="8129392" cy="1323439"/>
          </a:xfrm>
          <a:prstGeom prst="rect">
            <a:avLst/>
          </a:prstGeom>
          <a:noFill/>
        </p:spPr>
        <p:txBody>
          <a:bodyPr wrap="square" rtlCol="0">
            <a:spAutoFit/>
          </a:bodyPr>
          <a:lstStyle/>
          <a:p>
            <a:pPr algn="ctr"/>
            <a:r>
              <a:rPr lang="en-US" sz="4000" b="1" dirty="0">
                <a:solidFill>
                  <a:schemeClr val="bg1"/>
                </a:solidFill>
              </a:rPr>
              <a:t>YOU CAN </a:t>
            </a:r>
            <a:r>
              <a:rPr lang="en-US" sz="4000" b="1" dirty="0">
                <a:solidFill>
                  <a:srgbClr val="D81E05"/>
                </a:solidFill>
              </a:rPr>
              <a:t>SAVE LIVES</a:t>
            </a:r>
          </a:p>
          <a:p>
            <a:pPr algn="ctr"/>
            <a:r>
              <a:rPr lang="en-US" sz="4000" b="1" dirty="0">
                <a:solidFill>
                  <a:schemeClr val="bg1"/>
                </a:solidFill>
              </a:rPr>
              <a:t>HELP US END DISTRACTED DRIVING</a:t>
            </a:r>
            <a:endParaRPr lang="en-US" sz="2800" dirty="0">
              <a:solidFill>
                <a:schemeClr val="bg1"/>
              </a:solidFill>
            </a:endParaRPr>
          </a:p>
        </p:txBody>
      </p:sp>
      <p:sp>
        <p:nvSpPr>
          <p:cNvPr id="29" name="TextBox 28">
            <a:extLst>
              <a:ext uri="{FF2B5EF4-FFF2-40B4-BE49-F238E27FC236}">
                <a16:creationId xmlns:a16="http://schemas.microsoft.com/office/drawing/2014/main" id="{5DC82614-B623-4C11-A867-58EA18DF7074}"/>
              </a:ext>
            </a:extLst>
          </p:cNvPr>
          <p:cNvSpPr txBox="1"/>
          <p:nvPr/>
        </p:nvSpPr>
        <p:spPr>
          <a:xfrm>
            <a:off x="448790" y="4777719"/>
            <a:ext cx="8246417" cy="523220"/>
          </a:xfrm>
          <a:prstGeom prst="rect">
            <a:avLst/>
          </a:prstGeom>
          <a:noFill/>
        </p:spPr>
        <p:txBody>
          <a:bodyPr wrap="square" rtlCol="0">
            <a:spAutoFit/>
          </a:bodyPr>
          <a:lstStyle/>
          <a:p>
            <a:pPr algn="ctr"/>
            <a:r>
              <a:rPr lang="en-US" sz="2800" b="1" dirty="0">
                <a:solidFill>
                  <a:schemeClr val="bg1"/>
                </a:solidFill>
              </a:rPr>
              <a:t>https://www.modot.org/BuckleUpPhoneDown</a:t>
            </a:r>
          </a:p>
        </p:txBody>
      </p:sp>
      <p:sp>
        <p:nvSpPr>
          <p:cNvPr id="2" name="TextBox 1">
            <a:extLst>
              <a:ext uri="{FF2B5EF4-FFF2-40B4-BE49-F238E27FC236}">
                <a16:creationId xmlns:a16="http://schemas.microsoft.com/office/drawing/2014/main" id="{9F9984EA-DABC-4B87-AE43-330C1B865252}"/>
              </a:ext>
            </a:extLst>
          </p:cNvPr>
          <p:cNvSpPr txBox="1"/>
          <p:nvPr/>
        </p:nvSpPr>
        <p:spPr>
          <a:xfrm>
            <a:off x="1962806" y="5561760"/>
            <a:ext cx="5218387" cy="707886"/>
          </a:xfrm>
          <a:prstGeom prst="rect">
            <a:avLst/>
          </a:prstGeom>
          <a:noFill/>
        </p:spPr>
        <p:txBody>
          <a:bodyPr wrap="square" rtlCol="0">
            <a:spAutoFit/>
          </a:bodyPr>
          <a:lstStyle/>
          <a:p>
            <a:pPr algn="ctr"/>
            <a:r>
              <a:rPr lang="en-US" sz="4000" b="1" u="sng" dirty="0">
                <a:solidFill>
                  <a:srgbClr val="D81E05"/>
                </a:solidFill>
              </a:rPr>
              <a:t>Take the Pledge Today!</a:t>
            </a:r>
          </a:p>
        </p:txBody>
      </p:sp>
      <p:pic>
        <p:nvPicPr>
          <p:cNvPr id="6" name="Picture 5" descr="Buckle Up Phone Down logo">
            <a:extLst>
              <a:ext uri="{FF2B5EF4-FFF2-40B4-BE49-F238E27FC236}">
                <a16:creationId xmlns:a16="http://schemas.microsoft.com/office/drawing/2014/main" id="{B9AFE81A-DE4A-9468-55C1-CC6988D0DC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0641"/>
            <a:ext cx="5669280" cy="3188970"/>
          </a:xfrm>
          <a:prstGeom prst="rect">
            <a:avLst/>
          </a:prstGeom>
        </p:spPr>
      </p:pic>
      <p:pic>
        <p:nvPicPr>
          <p:cNvPr id="5" name="Picture 4" descr="QR code to take Buckle Up Phone Down pledge">
            <a:extLst>
              <a:ext uri="{FF2B5EF4-FFF2-40B4-BE49-F238E27FC236}">
                <a16:creationId xmlns:a16="http://schemas.microsoft.com/office/drawing/2014/main" id="{6AECC970-B57B-E09D-DEDB-1395870CF8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9280" y="1623186"/>
            <a:ext cx="2683880" cy="2683880"/>
          </a:xfrm>
          <a:prstGeom prst="rect">
            <a:avLst/>
          </a:prstGeom>
        </p:spPr>
      </p:pic>
    </p:spTree>
    <p:extLst>
      <p:ext uri="{BB962C8B-B14F-4D97-AF65-F5344CB8AC3E}">
        <p14:creationId xmlns:p14="http://schemas.microsoft.com/office/powerpoint/2010/main" val="2515571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txBox="1">
            <a:spLocks noGrp="1"/>
          </p:cNvSpPr>
          <p:nvPr>
            <p:ph type="title" idx="4294967295"/>
          </p:nvPr>
        </p:nvSpPr>
        <p:spPr>
          <a:xfrm>
            <a:off x="726509" y="1872508"/>
            <a:ext cx="7690981" cy="193899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bg1">
                    <a:lumMod val="95000"/>
                  </a:schemeClr>
                </a:solidFill>
                <a:effectLst/>
                <a:uLnTx/>
                <a:uFillTx/>
                <a:latin typeface="+mn-lt"/>
                <a:ea typeface="+mn-ea"/>
                <a:cs typeface="+mn-cs"/>
              </a:rPr>
              <a:t>Defensive Driving =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bg1">
                    <a:lumMod val="95000"/>
                  </a:schemeClr>
                </a:solidFill>
                <a:effectLst/>
                <a:uLnTx/>
                <a:uFillTx/>
                <a:latin typeface="+mn-lt"/>
                <a:ea typeface="+mn-ea"/>
                <a:cs typeface="+mn-cs"/>
              </a:rPr>
              <a:t>Conscious Process to Reduce Dangers Associated with Driving </a:t>
            </a:r>
            <a:endParaRPr kumimoji="0" lang="en-US" sz="4400" b="0" i="0" u="none" strike="noStrike" kern="1200" cap="none" spc="0" normalizeH="0" baseline="0" noProof="0" dirty="0">
              <a:ln>
                <a:noFill/>
              </a:ln>
              <a:solidFill>
                <a:schemeClr val="bg1">
                  <a:lumMod val="95000"/>
                </a:schemeClr>
              </a:solidFill>
              <a:effectLst/>
              <a:uLnTx/>
              <a:uFillTx/>
              <a:latin typeface="+mn-lt"/>
              <a:ea typeface="+mn-ea"/>
              <a:cs typeface="+mn-cs"/>
            </a:endParaRPr>
          </a:p>
        </p:txBody>
      </p:sp>
      <p:sp>
        <p:nvSpPr>
          <p:cNvPr id="2" name="TextBox 1">
            <a:extLst>
              <a:ext uri="{FF2B5EF4-FFF2-40B4-BE49-F238E27FC236}">
                <a16:creationId xmlns:a16="http://schemas.microsoft.com/office/drawing/2014/main" id="{7CB11625-7F70-CC08-897F-7D59E4DD3741}"/>
              </a:ext>
            </a:extLst>
          </p:cNvPr>
          <p:cNvSpPr txBox="1"/>
          <p:nvPr/>
        </p:nvSpPr>
        <p:spPr>
          <a:xfrm>
            <a:off x="726509" y="4248563"/>
            <a:ext cx="7690981" cy="707886"/>
          </a:xfrm>
          <a:prstGeom prst="rect">
            <a:avLst/>
          </a:prstGeom>
          <a:noFill/>
        </p:spPr>
        <p:txBody>
          <a:bodyPr wrap="square" rtlCol="0">
            <a:spAutoFit/>
          </a:bodyPr>
          <a:lstStyle/>
          <a:p>
            <a:pPr algn="ctr"/>
            <a:r>
              <a:rPr lang="en-US" sz="4000" dirty="0">
                <a:solidFill>
                  <a:schemeClr val="bg1">
                    <a:lumMod val="95000"/>
                  </a:schemeClr>
                </a:solidFill>
              </a:rPr>
              <a:t>SPIDER</a:t>
            </a:r>
            <a:endParaRPr lang="en-US" sz="4400" dirty="0">
              <a:solidFill>
                <a:schemeClr val="bg1">
                  <a:lumMod val="95000"/>
                </a:schemeClr>
              </a:solidFill>
            </a:endParaRPr>
          </a:p>
        </p:txBody>
      </p:sp>
    </p:spTree>
    <p:extLst>
      <p:ext uri="{BB962C8B-B14F-4D97-AF65-F5344CB8AC3E}">
        <p14:creationId xmlns:p14="http://schemas.microsoft.com/office/powerpoint/2010/main" val="421002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2" descr="SPIDER logo from EndDD.org"/>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9436" b="80016" l="13778" r="60611">
                        <a14:foregroundMark x1="36556" y1="31897" x2="36556" y2="31897"/>
                        <a14:foregroundMark x1="33944" y1="29075" x2="33944" y2="29075"/>
                        <a14:foregroundMark x1="38278" y1="26724" x2="38278" y2="26724"/>
                        <a14:foregroundMark x1="52000" y1="46395" x2="52000" y2="46395"/>
                        <a14:foregroundMark x1="54833" y1="43966" x2="54833" y2="43966"/>
                        <a14:foregroundMark x1="54722" y1="50392" x2="54722" y2="50392"/>
                        <a14:foregroundMark x1="52833" y1="72571" x2="52833" y2="72571"/>
                        <a14:foregroundMark x1="36056" y1="51803" x2="36056" y2="51803"/>
                        <a14:foregroundMark x1="39722" y1="51646" x2="39722" y2="51646"/>
                        <a14:foregroundMark x1="38889" y1="63245" x2="38889" y2="63245"/>
                        <a14:foregroundMark x1="40333" y1="64107" x2="40333" y2="64107"/>
                        <a14:foregroundMark x1="20444" y1="45063" x2="20444" y2="45063"/>
                        <a14:foregroundMark x1="24500" y1="46944" x2="24500" y2="46944"/>
                        <a14:foregroundMark x1="23389" y1="39185" x2="23389" y2="39185"/>
                        <a14:foregroundMark x1="20444" y1="50392" x2="20444" y2="50392"/>
                        <a14:foregroundMark x1="24389" y1="67868" x2="24389" y2="67868"/>
                        <a14:foregroundMark x1="26833" y1="71865" x2="26833" y2="71865"/>
                        <a14:foregroundMark x1="27556" y1="66301" x2="27556" y2="66301"/>
                        <a14:foregroundMark x1="48833" y1="72571" x2="48833" y2="72571"/>
                        <a14:foregroundMark x1="53222" y1="68260" x2="53222" y2="68260"/>
                        <a14:foregroundMark x1="26722" y1="73746" x2="26722" y2="73746"/>
                        <a14:foregroundMark x1="25889" y1="72727" x2="25889" y2="72727"/>
                        <a14:foregroundMark x1="25500" y1="71865" x2="25500" y2="71865"/>
                        <a14:foregroundMark x1="26500" y1="70141" x2="26500" y2="70141"/>
                        <a14:foregroundMark x1="27611" y1="70376" x2="27611" y2="70376"/>
                        <a14:foregroundMark x1="27778" y1="71552" x2="27778" y2="71552"/>
                        <a14:foregroundMark x1="27611" y1="72806" x2="27611" y2="72806"/>
                        <a14:foregroundMark x1="25889" y1="70219" x2="25889" y2="70219"/>
                      </a14:backgroundRemoval>
                    </a14:imgEffect>
                  </a14:imgLayer>
                </a14:imgProps>
              </a:ext>
              <a:ext uri="{28A0092B-C50C-407E-A947-70E740481C1C}">
                <a14:useLocalDpi xmlns:a14="http://schemas.microsoft.com/office/drawing/2010/main"/>
              </a:ext>
            </a:extLst>
          </a:blip>
          <a:srcRect l="13714" t="19073" r="39170" b="17983"/>
          <a:stretch/>
        </p:blipFill>
        <p:spPr>
          <a:xfrm>
            <a:off x="34114" y="980387"/>
            <a:ext cx="4615721" cy="4871865"/>
          </a:xfrm>
          <a:prstGeom prst="rect">
            <a:avLst/>
          </a:prstGeom>
        </p:spPr>
      </p:pic>
      <p:sp>
        <p:nvSpPr>
          <p:cNvPr id="3" name="TextBox 2"/>
          <p:cNvSpPr txBox="1"/>
          <p:nvPr/>
        </p:nvSpPr>
        <p:spPr>
          <a:xfrm>
            <a:off x="4767594" y="1050727"/>
            <a:ext cx="731289" cy="4734629"/>
          </a:xfrm>
          <a:prstGeom prst="rect">
            <a:avLst/>
          </a:prstGeom>
          <a:noFill/>
        </p:spPr>
        <p:txBody>
          <a:bodyPr wrap="none" rtlCol="0">
            <a:spAutoFit/>
          </a:bodyPr>
          <a:lstStyle/>
          <a:p>
            <a:pPr marL="0" marR="0" lvl="0" indent="0" algn="r" defTabSz="914400" rtl="0" eaLnBrk="1" fontAlgn="auto" latinLnBrk="0" hangingPunct="1">
              <a:lnSpc>
                <a:spcPct val="100000"/>
              </a:lnSpc>
              <a:spcBef>
                <a:spcPts val="300"/>
              </a:spcBef>
              <a:spcAft>
                <a:spcPts val="300"/>
              </a:spcAft>
              <a:buClrTx/>
              <a:buSzTx/>
              <a:buFontTx/>
              <a:buNone/>
              <a:tabLst/>
              <a:defRPr/>
            </a:pPr>
            <a:r>
              <a:rPr kumimoji="0" lang="en-US" sz="5500" b="0" i="0" u="none" strike="noStrike" kern="1200" cap="none" spc="-150" normalizeH="0" baseline="0" noProof="0" dirty="0">
                <a:ln>
                  <a:noFill/>
                </a:ln>
                <a:solidFill>
                  <a:prstClr val="white"/>
                </a:solidFill>
                <a:effectLst/>
                <a:uLnTx/>
                <a:uFillTx/>
                <a:latin typeface="Bahnschrift SemiBold Condensed" panose="020B0502040204020203" pitchFamily="34" charset="0"/>
                <a:ea typeface="+mn-ea"/>
                <a:cs typeface="+mn-cs"/>
              </a:rPr>
              <a:t>S</a:t>
            </a:r>
          </a:p>
          <a:p>
            <a:pPr marL="0" marR="0" lvl="0" indent="0" algn="r" defTabSz="914400" rtl="0" eaLnBrk="1" fontAlgn="auto" latinLnBrk="0" hangingPunct="1">
              <a:lnSpc>
                <a:spcPct val="100000"/>
              </a:lnSpc>
              <a:spcBef>
                <a:spcPts val="300"/>
              </a:spcBef>
              <a:spcAft>
                <a:spcPts val="300"/>
              </a:spcAft>
              <a:buClrTx/>
              <a:buSzTx/>
              <a:buFontTx/>
              <a:buNone/>
              <a:tabLst/>
              <a:defRPr/>
            </a:pPr>
            <a:r>
              <a:rPr kumimoji="0" lang="en-US" sz="5500" b="0" i="0" u="none" strike="noStrike" kern="1200" cap="none" spc="-150" normalizeH="0" baseline="0" noProof="0" dirty="0">
                <a:ln>
                  <a:noFill/>
                </a:ln>
                <a:solidFill>
                  <a:prstClr val="white"/>
                </a:solidFill>
                <a:effectLst/>
                <a:uLnTx/>
                <a:uFillTx/>
                <a:latin typeface="Bahnschrift SemiBold Condensed" panose="020B0502040204020203" pitchFamily="34" charset="0"/>
                <a:ea typeface="+mn-ea"/>
                <a:cs typeface="+mn-cs"/>
              </a:rPr>
              <a:t>P</a:t>
            </a:r>
          </a:p>
          <a:p>
            <a:pPr marL="0" marR="0" lvl="0" indent="0" algn="r" defTabSz="914400" rtl="0" eaLnBrk="1" fontAlgn="auto" latinLnBrk="0" hangingPunct="1">
              <a:lnSpc>
                <a:spcPct val="100000"/>
              </a:lnSpc>
              <a:spcBef>
                <a:spcPts val="300"/>
              </a:spcBef>
              <a:spcAft>
                <a:spcPts val="300"/>
              </a:spcAft>
              <a:buClrTx/>
              <a:buSzTx/>
              <a:buFontTx/>
              <a:buNone/>
              <a:tabLst/>
              <a:defRPr/>
            </a:pPr>
            <a:r>
              <a:rPr kumimoji="0" lang="en-US" sz="5500" b="0" i="0" u="none" strike="noStrike" kern="1200" cap="none" spc="-150" normalizeH="0" baseline="0" noProof="0" dirty="0">
                <a:ln>
                  <a:noFill/>
                </a:ln>
                <a:solidFill>
                  <a:prstClr val="white"/>
                </a:solidFill>
                <a:effectLst/>
                <a:uLnTx/>
                <a:uFillTx/>
                <a:latin typeface="Bahnschrift SemiBold Condensed" panose="020B0502040204020203" pitchFamily="34" charset="0"/>
                <a:ea typeface="+mn-ea"/>
                <a:cs typeface="+mn-cs"/>
              </a:rPr>
              <a:t>I </a:t>
            </a:r>
          </a:p>
          <a:p>
            <a:pPr marL="0" marR="0" lvl="0" indent="0" algn="r" defTabSz="914400" rtl="0" eaLnBrk="1" fontAlgn="auto" latinLnBrk="0" hangingPunct="1">
              <a:lnSpc>
                <a:spcPct val="100000"/>
              </a:lnSpc>
              <a:spcBef>
                <a:spcPts val="300"/>
              </a:spcBef>
              <a:spcAft>
                <a:spcPts val="300"/>
              </a:spcAft>
              <a:buClrTx/>
              <a:buSzTx/>
              <a:buFontTx/>
              <a:buNone/>
              <a:tabLst/>
              <a:defRPr/>
            </a:pPr>
            <a:r>
              <a:rPr kumimoji="0" lang="en-US" sz="5500" b="0" i="0" u="none" strike="noStrike" kern="1200" cap="none" spc="-150" normalizeH="0" baseline="0" noProof="0" dirty="0">
                <a:ln>
                  <a:noFill/>
                </a:ln>
                <a:solidFill>
                  <a:prstClr val="white"/>
                </a:solidFill>
                <a:effectLst/>
                <a:uLnTx/>
                <a:uFillTx/>
                <a:latin typeface="Bahnschrift SemiBold Condensed" panose="020B0502040204020203" pitchFamily="34" charset="0"/>
                <a:ea typeface="+mn-ea"/>
                <a:cs typeface="+mn-cs"/>
              </a:rPr>
              <a:t>D</a:t>
            </a:r>
          </a:p>
          <a:p>
            <a:pPr marL="0" marR="0" lvl="0" indent="0" algn="r" defTabSz="914400" rtl="0" eaLnBrk="1" fontAlgn="auto" latinLnBrk="0" hangingPunct="1">
              <a:lnSpc>
                <a:spcPct val="100000"/>
              </a:lnSpc>
              <a:spcBef>
                <a:spcPts val="300"/>
              </a:spcBef>
              <a:spcAft>
                <a:spcPts val="300"/>
              </a:spcAft>
              <a:buClrTx/>
              <a:buSzTx/>
              <a:buFontTx/>
              <a:buNone/>
              <a:tabLst/>
              <a:defRPr/>
            </a:pPr>
            <a:r>
              <a:rPr kumimoji="0" lang="en-US" sz="5500" b="0" i="0" u="none" strike="noStrike" kern="1200" cap="none" spc="-150" normalizeH="0" baseline="0" noProof="0" dirty="0">
                <a:ln>
                  <a:noFill/>
                </a:ln>
                <a:solidFill>
                  <a:prstClr val="white"/>
                </a:solidFill>
                <a:effectLst/>
                <a:uLnTx/>
                <a:uFillTx/>
                <a:latin typeface="Bahnschrift SemiBold Condensed" panose="020B0502040204020203" pitchFamily="34" charset="0"/>
                <a:ea typeface="+mn-ea"/>
                <a:cs typeface="+mn-cs"/>
              </a:rPr>
              <a:t>ER</a:t>
            </a:r>
          </a:p>
        </p:txBody>
      </p:sp>
      <p:sp>
        <p:nvSpPr>
          <p:cNvPr id="15" name="TextBox 14"/>
          <p:cNvSpPr txBox="1"/>
          <p:nvPr/>
        </p:nvSpPr>
        <p:spPr>
          <a:xfrm>
            <a:off x="5524017" y="1144038"/>
            <a:ext cx="2678293"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lumMod val="50000"/>
                  </a:prstClr>
                </a:solidFill>
                <a:effectLst/>
                <a:uLnTx/>
                <a:uFillTx/>
                <a:latin typeface="Arial Narrow" panose="020B0606020202030204" pitchFamily="34" charset="0"/>
                <a:ea typeface="+mn-ea"/>
                <a:cs typeface="+mn-cs"/>
              </a:rPr>
              <a:t>SCANNING FOR POTENTIAL THREATS</a:t>
            </a:r>
          </a:p>
        </p:txBody>
      </p:sp>
      <p:sp>
        <p:nvSpPr>
          <p:cNvPr id="18" name="TextBox 17"/>
          <p:cNvSpPr txBox="1"/>
          <p:nvPr/>
        </p:nvSpPr>
        <p:spPr>
          <a:xfrm>
            <a:off x="5526105" y="2062258"/>
            <a:ext cx="335176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lumMod val="50000"/>
                  </a:prstClr>
                </a:solidFill>
                <a:effectLst/>
                <a:uLnTx/>
                <a:uFillTx/>
                <a:latin typeface="Arial Narrow" panose="020B0606020202030204" pitchFamily="34" charset="0"/>
                <a:ea typeface="+mn-ea"/>
                <a:cs typeface="+mn-cs"/>
              </a:rPr>
              <a:t>PREDICTING WHERE THREATS MAY COME FROM</a:t>
            </a:r>
          </a:p>
        </p:txBody>
      </p:sp>
      <p:sp>
        <p:nvSpPr>
          <p:cNvPr id="19" name="TextBox 18"/>
          <p:cNvSpPr txBox="1"/>
          <p:nvPr/>
        </p:nvSpPr>
        <p:spPr>
          <a:xfrm>
            <a:off x="5503141" y="2963828"/>
            <a:ext cx="315637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lumMod val="50000"/>
                  </a:prstClr>
                </a:solidFill>
                <a:effectLst/>
                <a:uLnTx/>
                <a:uFillTx/>
                <a:latin typeface="Arial Narrow" panose="020B0606020202030204" pitchFamily="34" charset="0"/>
                <a:ea typeface="+mn-ea"/>
                <a:cs typeface="+mn-cs"/>
              </a:rPr>
              <a:t>IDENTIFYING VISIBLE/ACTUAL THREATS </a:t>
            </a:r>
          </a:p>
        </p:txBody>
      </p:sp>
      <p:sp>
        <p:nvSpPr>
          <p:cNvPr id="20" name="TextBox 19"/>
          <p:cNvSpPr txBox="1"/>
          <p:nvPr/>
        </p:nvSpPr>
        <p:spPr>
          <a:xfrm>
            <a:off x="5517753" y="3880227"/>
            <a:ext cx="3555243"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lumMod val="50000"/>
                  </a:prstClr>
                </a:solidFill>
                <a:effectLst/>
                <a:uLnTx/>
                <a:uFillTx/>
                <a:latin typeface="Arial Narrow" panose="020B0606020202030204" pitchFamily="34" charset="0"/>
                <a:ea typeface="+mn-ea"/>
                <a:cs typeface="+mn-cs"/>
              </a:rPr>
              <a:t>DECIDING WHETHER TO ACT &amp; WHAT ACTION TO TAKE</a:t>
            </a:r>
          </a:p>
        </p:txBody>
      </p:sp>
      <p:sp>
        <p:nvSpPr>
          <p:cNvPr id="2" name="TextBox 1"/>
          <p:cNvSpPr txBox="1"/>
          <p:nvPr/>
        </p:nvSpPr>
        <p:spPr>
          <a:xfrm>
            <a:off x="5554644" y="4814596"/>
            <a:ext cx="3555242"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lumMod val="50000"/>
                  </a:prstClr>
                </a:solidFill>
                <a:effectLst/>
                <a:uLnTx/>
                <a:uFillTx/>
                <a:latin typeface="Arial Narrow" panose="020B0606020202030204" pitchFamily="34" charset="0"/>
                <a:ea typeface="+mn-ea"/>
                <a:cs typeface="+mn-cs"/>
              </a:rPr>
              <a:t>EXECUTING APPROPRIATE RESPONSES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lumMod val="50000"/>
                </a:prstClr>
              </a:solidFill>
              <a:effectLst/>
              <a:uLnTx/>
              <a:uFillTx/>
              <a:latin typeface="Arial Narrow" panose="020B0606020202030204" pitchFamily="34" charset="0"/>
              <a:ea typeface="+mn-ea"/>
              <a:cs typeface="+mn-cs"/>
            </a:endParaRPr>
          </a:p>
        </p:txBody>
      </p:sp>
      <p:sp>
        <p:nvSpPr>
          <p:cNvPr id="11" name="Title 10">
            <a:extLst>
              <a:ext uri="{FF2B5EF4-FFF2-40B4-BE49-F238E27FC236}">
                <a16:creationId xmlns:a16="http://schemas.microsoft.com/office/drawing/2014/main" id="{A6C9DBCB-7C16-9449-896E-23E26158F3D6}"/>
              </a:ext>
            </a:extLst>
          </p:cNvPr>
          <p:cNvSpPr txBox="1">
            <a:spLocks noGrp="1"/>
          </p:cNvSpPr>
          <p:nvPr>
            <p:ph type="title" idx="4294967295"/>
          </p:nvPr>
        </p:nvSpPr>
        <p:spPr>
          <a:xfrm>
            <a:off x="571500" y="6404492"/>
            <a:ext cx="8001000" cy="27699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a:ea typeface="+mn-ea"/>
                <a:cs typeface="+mn-cs"/>
              </a:rPr>
              <a:t>SPIDER:A Framework for Understanding Driver Distraction. Strayer and Fisher, 2015.</a:t>
            </a:r>
          </a:p>
        </p:txBody>
      </p:sp>
    </p:spTree>
    <p:extLst>
      <p:ext uri="{BB962C8B-B14F-4D97-AF65-F5344CB8AC3E}">
        <p14:creationId xmlns:p14="http://schemas.microsoft.com/office/powerpoint/2010/main" val="1078321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title" idx="4294967295"/>
          </p:nvPr>
        </p:nvSpPr>
        <p:spPr>
          <a:xfrm>
            <a:off x="983547" y="3710058"/>
            <a:ext cx="7322253" cy="230832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chemeClr val="bg1"/>
                </a:solidFill>
                <a:effectLst/>
                <a:uLnTx/>
                <a:uFillTx/>
                <a:latin typeface="+mn-lt"/>
                <a:ea typeface="+mn-ea"/>
                <a:cs typeface="+mn-cs"/>
              </a:rPr>
              <a:t>DISTRACTED DRIVERS CAN’T BE DEFENSIVE DRIVERS</a:t>
            </a:r>
          </a:p>
        </p:txBody>
      </p:sp>
      <p:sp>
        <p:nvSpPr>
          <p:cNvPr id="3" name="TextBox 2">
            <a:extLst>
              <a:ext uri="{FF2B5EF4-FFF2-40B4-BE49-F238E27FC236}">
                <a16:creationId xmlns:a16="http://schemas.microsoft.com/office/drawing/2014/main" id="{B4FC409B-03AE-A971-1A76-A547BB194194}"/>
              </a:ext>
            </a:extLst>
          </p:cNvPr>
          <p:cNvSpPr txBox="1"/>
          <p:nvPr/>
        </p:nvSpPr>
        <p:spPr>
          <a:xfrm>
            <a:off x="1018120" y="1089000"/>
            <a:ext cx="7322253" cy="2308324"/>
          </a:xfrm>
          <a:prstGeom prst="rect">
            <a:avLst/>
          </a:prstGeom>
          <a:noFill/>
        </p:spPr>
        <p:txBody>
          <a:bodyPr wrap="square" rtlCol="0">
            <a:spAutoFit/>
          </a:bodyPr>
          <a:lstStyle/>
          <a:p>
            <a:pPr algn="ctr"/>
            <a:r>
              <a:rPr lang="en-US" sz="4800" b="1" dirty="0">
                <a:solidFill>
                  <a:schemeClr val="bg1"/>
                </a:solidFill>
              </a:rPr>
              <a:t>Can We Protect Ourselves and Our Passengers if We Are Looking at Our Phones?</a:t>
            </a:r>
          </a:p>
        </p:txBody>
      </p:sp>
    </p:spTree>
    <p:extLst>
      <p:ext uri="{BB962C8B-B14F-4D97-AF65-F5344CB8AC3E}">
        <p14:creationId xmlns:p14="http://schemas.microsoft.com/office/powerpoint/2010/main" val="2297198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6FCE72-78CF-20CA-2E0D-E445775D9FC7}"/>
              </a:ext>
            </a:extLst>
          </p:cNvPr>
          <p:cNvSpPr>
            <a:spLocks noGrp="1"/>
          </p:cNvSpPr>
          <p:nvPr>
            <p:ph type="title" idx="4294967295"/>
          </p:nvPr>
        </p:nvSpPr>
        <p:spPr>
          <a:xfrm>
            <a:off x="457200" y="-1143000"/>
            <a:ext cx="8229600" cy="1143000"/>
          </a:xfrm>
        </p:spPr>
        <p:txBody>
          <a:bodyPr vert="horz" lIns="91440" tIns="45720" rIns="91440" bIns="45720" rtlCol="0" anchor="b">
            <a:normAutofit fontScale="90000"/>
          </a:bodyPr>
          <a:lstStyle/>
          <a:p>
            <a:r>
              <a:rPr lang="en-US" dirty="0"/>
              <a:t>There was nothing I could have done video</a:t>
            </a:r>
          </a:p>
        </p:txBody>
      </p:sp>
      <p:sp>
        <p:nvSpPr>
          <p:cNvPr id="2" name="TextBox 1"/>
          <p:cNvSpPr txBox="1"/>
          <p:nvPr/>
        </p:nvSpPr>
        <p:spPr>
          <a:xfrm>
            <a:off x="487680" y="5874603"/>
            <a:ext cx="81534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i="0" u="none" strike="noStrike" kern="1200" cap="none" spc="0" normalizeH="0" baseline="0" noProof="0" dirty="0">
                <a:ln>
                  <a:noFill/>
                </a:ln>
                <a:solidFill>
                  <a:prstClr val="white"/>
                </a:solidFill>
                <a:effectLst/>
                <a:uLnTx/>
                <a:uFillTx/>
                <a:latin typeface="Calibri"/>
                <a:ea typeface="+mn-ea"/>
                <a:cs typeface="+mn-cs"/>
              </a:rPr>
              <a:t>There was nothing I could have done…</a:t>
            </a:r>
          </a:p>
        </p:txBody>
      </p:sp>
      <p:pic>
        <p:nvPicPr>
          <p:cNvPr id="5" name="Online Media 4" title="There was nothing I could have done">
            <a:hlinkClick r:id="" action="ppaction://media"/>
            <a:extLst>
              <a:ext uri="{FF2B5EF4-FFF2-40B4-BE49-F238E27FC236}">
                <a16:creationId xmlns:a16="http://schemas.microsoft.com/office/drawing/2014/main" id="{AC76466C-51C9-23D1-8AA7-9DC7B0E43856}"/>
              </a:ext>
            </a:extLst>
          </p:cNvPr>
          <p:cNvPicPr>
            <a:picLocks noRot="1" noChangeAspect="1"/>
          </p:cNvPicPr>
          <p:nvPr>
            <a:videoFile r:link="rId1"/>
          </p:nvPr>
        </p:nvPicPr>
        <p:blipFill>
          <a:blip r:embed="rId4"/>
          <a:stretch>
            <a:fillRect/>
          </a:stretch>
        </p:blipFill>
        <p:spPr>
          <a:xfrm>
            <a:off x="0" y="398622"/>
            <a:ext cx="9144000" cy="5165725"/>
          </a:xfrm>
          <a:prstGeom prst="rect">
            <a:avLst/>
          </a:prstGeom>
        </p:spPr>
      </p:pic>
    </p:spTree>
    <p:extLst>
      <p:ext uri="{BB962C8B-B14F-4D97-AF65-F5344CB8AC3E}">
        <p14:creationId xmlns:p14="http://schemas.microsoft.com/office/powerpoint/2010/main" val="2923918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ACFACA-C195-D7C3-CCBB-A018A8533ABA}"/>
              </a:ext>
            </a:extLst>
          </p:cNvPr>
          <p:cNvSpPr>
            <a:spLocks noGrp="1"/>
          </p:cNvSpPr>
          <p:nvPr>
            <p:ph type="title" idx="4294967295"/>
          </p:nvPr>
        </p:nvSpPr>
        <p:spPr>
          <a:xfrm>
            <a:off x="457200" y="-1143000"/>
            <a:ext cx="8229600" cy="1143000"/>
          </a:xfrm>
        </p:spPr>
        <p:txBody>
          <a:bodyPr vert="horz" lIns="91440" tIns="45720" rIns="91440" bIns="45720" rtlCol="0" anchor="b">
            <a:normAutofit/>
          </a:bodyPr>
          <a:lstStyle/>
          <a:p>
            <a:r>
              <a:rPr lang="en-US" dirty="0"/>
              <a:t>Quebec Bus Driver Video</a:t>
            </a:r>
          </a:p>
        </p:txBody>
      </p:sp>
      <p:sp>
        <p:nvSpPr>
          <p:cNvPr id="2" name="TextBox 1"/>
          <p:cNvSpPr txBox="1"/>
          <p:nvPr/>
        </p:nvSpPr>
        <p:spPr>
          <a:xfrm>
            <a:off x="0" y="6229290"/>
            <a:ext cx="9144000" cy="400110"/>
          </a:xfrm>
          <a:prstGeom prst="rect">
            <a:avLst/>
          </a:prstGeom>
          <a:noFill/>
        </p:spPr>
        <p:txBody>
          <a:bodyPr wrap="square" rtlCol="0">
            <a:spAutoFit/>
          </a:bodyPr>
          <a:lstStyle/>
          <a:p>
            <a:pPr algn="ctr"/>
            <a:r>
              <a:rPr lang="en-US" sz="2000" b="1" dirty="0">
                <a:solidFill>
                  <a:schemeClr val="bg1"/>
                </a:solidFill>
              </a:rPr>
              <a:t>Quebec Bus Driver. The only sound in this video comes from the bus in motion.</a:t>
            </a:r>
          </a:p>
        </p:txBody>
      </p:sp>
      <p:pic>
        <p:nvPicPr>
          <p:cNvPr id="4" name="Bus Driver.mpg" descr="Video of a bus driver distracted drivi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78130" y="228600"/>
            <a:ext cx="8572500" cy="5638800"/>
          </a:xfrm>
          <a:prstGeom prst="rect">
            <a:avLst/>
          </a:prstGeom>
        </p:spPr>
      </p:pic>
    </p:spTree>
    <p:extLst>
      <p:ext uri="{BB962C8B-B14F-4D97-AF65-F5344CB8AC3E}">
        <p14:creationId xmlns:p14="http://schemas.microsoft.com/office/powerpoint/2010/main" val="1160508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76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6667">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32191</TotalTime>
  <Words>6241</Words>
  <Application>Microsoft Office PowerPoint</Application>
  <PresentationFormat>On-screen Show (4:3)</PresentationFormat>
  <Paragraphs>391</Paragraphs>
  <Slides>42</Slides>
  <Notes>42</Notes>
  <HiddenSlides>0</HiddenSlides>
  <MMClips>11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Arial Narrow</vt:lpstr>
      <vt:lpstr>Bahnschrift SemiBold Condensed</vt:lpstr>
      <vt:lpstr>Calibri</vt:lpstr>
      <vt:lpstr>Times New Roman</vt:lpstr>
      <vt:lpstr>Wingdings</vt:lpstr>
      <vt:lpstr>Office Theme</vt:lpstr>
      <vt:lpstr>Students Saving Lives by Changing the Way All of Us Think About Distracted Driving</vt:lpstr>
      <vt:lpstr>INTRODUCTION</vt:lpstr>
      <vt:lpstr>Video of Distracted Driving Crash</vt:lpstr>
      <vt:lpstr>HAVING THE RIGHT OF WAY IS NOT ENOUGH TO KEEP YOU AND YOUR PASSENGERS SAFE </vt:lpstr>
      <vt:lpstr>Defensive Driving =  Conscious Process to Reduce Dangers Associated with Driving </vt:lpstr>
      <vt:lpstr>SPIDER:A Framework for Understanding Driver Distraction. Strayer and Fisher, 2015.</vt:lpstr>
      <vt:lpstr>DISTRACTED DRIVERS CAN’T BE DEFENSIVE DRIVERS</vt:lpstr>
      <vt:lpstr>There was nothing I could have done video</vt:lpstr>
      <vt:lpstr>Quebec Bus Driver Video</vt:lpstr>
      <vt:lpstr>WHAT IS YOUR REACTION?</vt:lpstr>
      <vt:lpstr>WHY IS IT SO IMPORTANT TO DRIVE WITHOUT DISTRACTION AND TO SPEAK UP WHEN YOU SEE OTHERS DRIVING DISTRACTED?</vt:lpstr>
      <vt:lpstr>Telling Mom You’re Not Coming Home Video</vt:lpstr>
      <vt:lpstr>Randall Siddens’ Story Columbia, Mo.</vt:lpstr>
      <vt:lpstr>HOW DO WE ATTEMPT TO EXPLAIN OUR CHOICE TO TEXT, SNAPCHAT, OR TWEET WHILE DRIVING?</vt:lpstr>
      <vt:lpstr>No Good Reasons Video</vt:lpstr>
      <vt:lpstr>End of Part I Pause for group discussion  and continue to Part II</vt:lpstr>
      <vt:lpstr>It Only Takes a Few Seconds Activity</vt:lpstr>
      <vt:lpstr>How far do we go when looking away from the road?</vt:lpstr>
      <vt:lpstr>Distracted Driving Crash</vt:lpstr>
      <vt:lpstr>“I’M A SAFE DRIVER”</vt:lpstr>
      <vt:lpstr>2019 SADD/ Lear Corporation Video Contest 1st Place Lucas Kosmynka </vt:lpstr>
      <vt:lpstr>TEENS HAVE THE POWER TO KEEP FRIENDS SAFE</vt:lpstr>
      <vt:lpstr>Using “I” Statements to Effectively Speak Up When Others Drive Distracted</vt:lpstr>
      <vt:lpstr>“I Statements” versus  “You Statements</vt:lpstr>
      <vt:lpstr>Help Your Driver to Drive Without Distraction </vt:lpstr>
      <vt:lpstr>Teens Can Also Help Keep Mom and Dad Safe</vt:lpstr>
      <vt:lpstr>What did parents say would be the strongest deterrents to phone use while driving?</vt:lpstr>
      <vt:lpstr>Distracted Driving Video</vt:lpstr>
      <vt:lpstr>Cognitive Distractions  Is “Hands-Free Risk-Free?”</vt:lpstr>
      <vt:lpstr>Cognitive demands of cell phone use narrows our field of vision</vt:lpstr>
      <vt:lpstr>YOUR PARENTS</vt:lpstr>
      <vt:lpstr>“My mom tells me not to drive distracted, but she does it all the time…I guess you could say she is a hypocrite.”</vt:lpstr>
      <vt:lpstr>“I have to be a good role model for my little brother and sister — I can’t drive distracted with them watching like my mom and dad do.” </vt:lpstr>
      <vt:lpstr>THERE ARE MANY GOOD REASONS TO GIVE UP DRIVING DISTRACTED</vt:lpstr>
      <vt:lpstr>AVOID TEMPTATION BY BLOCKING NOTIFICATIONS WHILE DRIVING</vt:lpstr>
      <vt:lpstr>APPLE’S DO NOT DISTURB WHILE DRIVING</vt:lpstr>
      <vt:lpstr>Do Not Disturb While Driving—Just Turn it On </vt:lpstr>
      <vt:lpstr>SUPPORT THOSE WHO CHOOSE TO DRIVE WITHOUT DISTRACTION</vt:lpstr>
      <vt:lpstr>Casey Feldman Video</vt:lpstr>
      <vt:lpstr>EACH OF US HAS THE POWER TO</vt:lpstr>
      <vt:lpstr>Hands Free Law</vt:lpstr>
      <vt:lpstr>Buckle Up Phone Down Pledge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EndDD 2012-2013 Student Awareness Initiative</dc:title>
  <dc:creator>EndDD.org Student Awareness Initiative</dc:creator>
  <cp:lastModifiedBy>Ashley N. Metelski</cp:lastModifiedBy>
  <cp:revision>520</cp:revision>
  <dcterms:created xsi:type="dcterms:W3CDTF">2012-01-29T19:13:40Z</dcterms:created>
  <dcterms:modified xsi:type="dcterms:W3CDTF">2025-12-12T17:22:17Z</dcterms:modified>
</cp:coreProperties>
</file>