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256" r:id="rId5"/>
    <p:sldId id="257" r:id="rId6"/>
    <p:sldId id="280" r:id="rId7"/>
    <p:sldId id="265" r:id="rId8"/>
    <p:sldId id="258" r:id="rId9"/>
    <p:sldId id="261" r:id="rId10"/>
    <p:sldId id="278" r:id="rId11"/>
    <p:sldId id="263" r:id="rId12"/>
    <p:sldId id="272" r:id="rId13"/>
    <p:sldId id="273" r:id="rId14"/>
    <p:sldId id="269" r:id="rId15"/>
    <p:sldId id="285" r:id="rId16"/>
    <p:sldId id="270" r:id="rId17"/>
    <p:sldId id="284" r:id="rId18"/>
    <p:sldId id="283" r:id="rId19"/>
    <p:sldId id="274" r:id="rId20"/>
    <p:sldId id="275" r:id="rId21"/>
    <p:sldId id="276" r:id="rId22"/>
    <p:sldId id="277" r:id="rId23"/>
    <p:sldId id="282" r:id="rId24"/>
    <p:sldId id="279" r:id="rId25"/>
    <p:sldId id="286" r:id="rId26"/>
    <p:sldId id="287" r:id="rId27"/>
    <p:sldId id="288" r:id="rId28"/>
    <p:sldId id="289" r:id="rId29"/>
    <p:sldId id="290" r:id="rId30"/>
    <p:sldId id="281" r:id="rId3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e R. Martin" initials="CRM" lastIdx="10" clrIdx="0"/>
  <p:cmAuthor id="1" name="Kelly R. Niekamp" initials="KR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211" autoAdjust="0"/>
  </p:normalViewPr>
  <p:slideViewPr>
    <p:cSldViewPr>
      <p:cViewPr>
        <p:scale>
          <a:sx n="80" d="100"/>
          <a:sy n="80" d="100"/>
        </p:scale>
        <p:origin x="-1782"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D60B5-C390-4A2A-9200-DA0853E18263}" type="doc">
      <dgm:prSet loTypeId="urn:microsoft.com/office/officeart/2005/8/layout/equation1" loCatId="process" qsTypeId="urn:microsoft.com/office/officeart/2005/8/quickstyle/simple1" qsCatId="simple" csTypeId="urn:microsoft.com/office/officeart/2005/8/colors/accent1_2" csCatId="accent1" phldr="1"/>
      <dgm:spPr/>
    </dgm:pt>
    <dgm:pt modelId="{0E5958E4-739E-4E5C-A773-D2AC68F3476A}">
      <dgm:prSet phldrT="[Text]"/>
      <dgm:spPr>
        <a:solidFill>
          <a:schemeClr val="accent2">
            <a:alpha val="50000"/>
          </a:schemeClr>
        </a:solidFill>
      </dgm:spPr>
      <dgm:t>
        <a:bodyPr/>
        <a:lstStyle/>
        <a:p>
          <a:r>
            <a:rPr lang="en-US" dirty="0" smtClean="0">
              <a:solidFill>
                <a:schemeClr val="tx1"/>
              </a:solidFill>
            </a:rPr>
            <a:t>Indirect Cost Pool</a:t>
          </a:r>
          <a:endParaRPr lang="en-US" dirty="0">
            <a:solidFill>
              <a:schemeClr val="tx1"/>
            </a:solidFill>
          </a:endParaRPr>
        </a:p>
      </dgm:t>
    </dgm:pt>
    <dgm:pt modelId="{3576D163-DA42-4C97-81FE-7AFF48D12C24}" type="parTrans" cxnId="{0045C611-E1C5-42EA-A10C-B6594BEC1BC8}">
      <dgm:prSet/>
      <dgm:spPr/>
      <dgm:t>
        <a:bodyPr/>
        <a:lstStyle/>
        <a:p>
          <a:endParaRPr lang="en-US"/>
        </a:p>
      </dgm:t>
    </dgm:pt>
    <dgm:pt modelId="{710A7039-3409-43D3-A98E-91A3D7D89722}" type="sibTrans" cxnId="{0045C611-E1C5-42EA-A10C-B6594BEC1BC8}">
      <dgm:prSet/>
      <dgm:spPr>
        <a:solidFill>
          <a:schemeClr val="tx1">
            <a:lumMod val="65000"/>
            <a:lumOff val="35000"/>
          </a:schemeClr>
        </a:solidFill>
      </dgm:spPr>
      <dgm:t>
        <a:bodyPr/>
        <a:lstStyle/>
        <a:p>
          <a:endParaRPr lang="en-US" dirty="0"/>
        </a:p>
      </dgm:t>
    </dgm:pt>
    <dgm:pt modelId="{FEA6215F-80F6-4EA2-880E-A89F60DF84A9}">
      <dgm:prSet phldrT="[Text]"/>
      <dgm:spPr>
        <a:solidFill>
          <a:schemeClr val="accent2">
            <a:alpha val="50000"/>
          </a:schemeClr>
        </a:solidFill>
      </dgm:spPr>
      <dgm:t>
        <a:bodyPr/>
        <a:lstStyle/>
        <a:p>
          <a:r>
            <a:rPr lang="en-US" dirty="0" smtClean="0">
              <a:solidFill>
                <a:schemeClr val="tx1"/>
              </a:solidFill>
            </a:rPr>
            <a:t>Direct Cost Base</a:t>
          </a:r>
          <a:endParaRPr lang="en-US" dirty="0">
            <a:solidFill>
              <a:schemeClr val="tx1"/>
            </a:solidFill>
          </a:endParaRPr>
        </a:p>
      </dgm:t>
    </dgm:pt>
    <dgm:pt modelId="{6ABF291C-D59F-4555-A1C4-6033484316E5}" type="parTrans" cxnId="{B7CB36E4-CBAC-40BC-9953-D4FABB7F79AD}">
      <dgm:prSet/>
      <dgm:spPr/>
      <dgm:t>
        <a:bodyPr/>
        <a:lstStyle/>
        <a:p>
          <a:endParaRPr lang="en-US"/>
        </a:p>
      </dgm:t>
    </dgm:pt>
    <dgm:pt modelId="{DCE4B5D7-7E5C-48DC-988A-4E91D975A8C0}" type="sibTrans" cxnId="{B7CB36E4-CBAC-40BC-9953-D4FABB7F79AD}">
      <dgm:prSet/>
      <dgm:spPr>
        <a:solidFill>
          <a:schemeClr val="tx1">
            <a:lumMod val="65000"/>
            <a:lumOff val="35000"/>
          </a:schemeClr>
        </a:solidFill>
      </dgm:spPr>
      <dgm:t>
        <a:bodyPr/>
        <a:lstStyle/>
        <a:p>
          <a:endParaRPr lang="en-US"/>
        </a:p>
      </dgm:t>
    </dgm:pt>
    <dgm:pt modelId="{324212B5-AD48-4EDA-B4D2-3DC95CDACD85}">
      <dgm:prSet phldrT="[Text]"/>
      <dgm:spPr/>
      <dgm:t>
        <a:bodyPr/>
        <a:lstStyle/>
        <a:p>
          <a:r>
            <a:rPr lang="en-US" b="1" dirty="0" smtClean="0"/>
            <a:t>Indirect Cost Rate</a:t>
          </a:r>
          <a:endParaRPr lang="en-US" b="1" dirty="0"/>
        </a:p>
      </dgm:t>
    </dgm:pt>
    <dgm:pt modelId="{057EB073-8203-48BC-B3E8-7B77CE2B960D}" type="parTrans" cxnId="{8A5DE471-517D-4700-8457-DFC0956F4882}">
      <dgm:prSet/>
      <dgm:spPr/>
      <dgm:t>
        <a:bodyPr/>
        <a:lstStyle/>
        <a:p>
          <a:endParaRPr lang="en-US"/>
        </a:p>
      </dgm:t>
    </dgm:pt>
    <dgm:pt modelId="{8DCA1350-D304-4500-A660-659981E39F53}" type="sibTrans" cxnId="{8A5DE471-517D-4700-8457-DFC0956F4882}">
      <dgm:prSet/>
      <dgm:spPr/>
      <dgm:t>
        <a:bodyPr/>
        <a:lstStyle/>
        <a:p>
          <a:endParaRPr lang="en-US"/>
        </a:p>
      </dgm:t>
    </dgm:pt>
    <dgm:pt modelId="{DE9AE6DE-6808-40C1-BB70-B42912327AEF}" type="pres">
      <dgm:prSet presAssocID="{EB9D60B5-C390-4A2A-9200-DA0853E18263}" presName="linearFlow" presStyleCnt="0">
        <dgm:presLayoutVars>
          <dgm:dir/>
          <dgm:resizeHandles val="exact"/>
        </dgm:presLayoutVars>
      </dgm:prSet>
      <dgm:spPr/>
    </dgm:pt>
    <dgm:pt modelId="{7C1FE152-8C60-49A6-A093-4C8F90C4E417}" type="pres">
      <dgm:prSet presAssocID="{0E5958E4-739E-4E5C-A773-D2AC68F3476A}" presName="node" presStyleLbl="node1" presStyleIdx="0" presStyleCnt="3">
        <dgm:presLayoutVars>
          <dgm:bulletEnabled val="1"/>
        </dgm:presLayoutVars>
      </dgm:prSet>
      <dgm:spPr/>
      <dgm:t>
        <a:bodyPr/>
        <a:lstStyle/>
        <a:p>
          <a:endParaRPr lang="en-US"/>
        </a:p>
      </dgm:t>
    </dgm:pt>
    <dgm:pt modelId="{66B3260C-26AA-426B-A5B8-9C7175CB75CB}" type="pres">
      <dgm:prSet presAssocID="{710A7039-3409-43D3-A98E-91A3D7D89722}" presName="spacerL" presStyleCnt="0"/>
      <dgm:spPr/>
    </dgm:pt>
    <dgm:pt modelId="{BF5F0196-C4CC-42AD-B281-F5B37119BA1F}" type="pres">
      <dgm:prSet presAssocID="{710A7039-3409-43D3-A98E-91A3D7D89722}" presName="sibTrans" presStyleLbl="sibTrans2D1" presStyleIdx="0" presStyleCnt="2" custLinFactNeighborX="17549" custLinFactNeighborY="-5045"/>
      <dgm:spPr>
        <a:prstGeom prst="mathDivide">
          <a:avLst/>
        </a:prstGeom>
      </dgm:spPr>
      <dgm:t>
        <a:bodyPr/>
        <a:lstStyle/>
        <a:p>
          <a:endParaRPr lang="en-US"/>
        </a:p>
      </dgm:t>
    </dgm:pt>
    <dgm:pt modelId="{E33EA54B-B6CD-42F2-9BE2-583223DAF6A8}" type="pres">
      <dgm:prSet presAssocID="{710A7039-3409-43D3-A98E-91A3D7D89722}" presName="spacerR" presStyleCnt="0"/>
      <dgm:spPr/>
    </dgm:pt>
    <dgm:pt modelId="{AFAAC6EC-778D-439C-AF70-81D7999320D5}" type="pres">
      <dgm:prSet presAssocID="{FEA6215F-80F6-4EA2-880E-A89F60DF84A9}" presName="node" presStyleLbl="node1" presStyleIdx="1" presStyleCnt="3">
        <dgm:presLayoutVars>
          <dgm:bulletEnabled val="1"/>
        </dgm:presLayoutVars>
      </dgm:prSet>
      <dgm:spPr/>
      <dgm:t>
        <a:bodyPr/>
        <a:lstStyle/>
        <a:p>
          <a:endParaRPr lang="en-US"/>
        </a:p>
      </dgm:t>
    </dgm:pt>
    <dgm:pt modelId="{B44E8A8F-CC6F-4948-A706-8C708887048E}" type="pres">
      <dgm:prSet presAssocID="{DCE4B5D7-7E5C-48DC-988A-4E91D975A8C0}" presName="spacerL" presStyleCnt="0"/>
      <dgm:spPr/>
    </dgm:pt>
    <dgm:pt modelId="{DA607AEE-42A4-4D72-92FC-6BA56BF22496}" type="pres">
      <dgm:prSet presAssocID="{DCE4B5D7-7E5C-48DC-988A-4E91D975A8C0}" presName="sibTrans" presStyleLbl="sibTrans2D1" presStyleIdx="1" presStyleCnt="2"/>
      <dgm:spPr/>
      <dgm:t>
        <a:bodyPr/>
        <a:lstStyle/>
        <a:p>
          <a:endParaRPr lang="en-US"/>
        </a:p>
      </dgm:t>
    </dgm:pt>
    <dgm:pt modelId="{A3728ED0-C373-41A5-BC52-BDAADADFD8AB}" type="pres">
      <dgm:prSet presAssocID="{DCE4B5D7-7E5C-48DC-988A-4E91D975A8C0}" presName="spacerR" presStyleCnt="0"/>
      <dgm:spPr/>
    </dgm:pt>
    <dgm:pt modelId="{7A7D27AC-78E8-4C6F-8432-6C5CDF6FDE88}" type="pres">
      <dgm:prSet presAssocID="{324212B5-AD48-4EDA-B4D2-3DC95CDACD85}" presName="node" presStyleLbl="node1" presStyleIdx="2" presStyleCnt="3">
        <dgm:presLayoutVars>
          <dgm:bulletEnabled val="1"/>
        </dgm:presLayoutVars>
      </dgm:prSet>
      <dgm:spPr/>
      <dgm:t>
        <a:bodyPr/>
        <a:lstStyle/>
        <a:p>
          <a:endParaRPr lang="en-US"/>
        </a:p>
      </dgm:t>
    </dgm:pt>
  </dgm:ptLst>
  <dgm:cxnLst>
    <dgm:cxn modelId="{59979B22-1EE1-42CB-8157-2DFFBEFAE51D}" type="presOf" srcId="{0E5958E4-739E-4E5C-A773-D2AC68F3476A}" destId="{7C1FE152-8C60-49A6-A093-4C8F90C4E417}" srcOrd="0" destOrd="0" presId="urn:microsoft.com/office/officeart/2005/8/layout/equation1"/>
    <dgm:cxn modelId="{CB75B6E9-01D5-411A-B5F4-60BB698088EB}" type="presOf" srcId="{710A7039-3409-43D3-A98E-91A3D7D89722}" destId="{BF5F0196-C4CC-42AD-B281-F5B37119BA1F}" srcOrd="0" destOrd="0" presId="urn:microsoft.com/office/officeart/2005/8/layout/equation1"/>
    <dgm:cxn modelId="{50798884-1288-44CE-8519-5934980A81A9}" type="presOf" srcId="{FEA6215F-80F6-4EA2-880E-A89F60DF84A9}" destId="{AFAAC6EC-778D-439C-AF70-81D7999320D5}" srcOrd="0" destOrd="0" presId="urn:microsoft.com/office/officeart/2005/8/layout/equation1"/>
    <dgm:cxn modelId="{A59C0BB5-159E-4B9F-A098-CB8CB831330A}" type="presOf" srcId="{DCE4B5D7-7E5C-48DC-988A-4E91D975A8C0}" destId="{DA607AEE-42A4-4D72-92FC-6BA56BF22496}" srcOrd="0" destOrd="0" presId="urn:microsoft.com/office/officeart/2005/8/layout/equation1"/>
    <dgm:cxn modelId="{B7CB36E4-CBAC-40BC-9953-D4FABB7F79AD}" srcId="{EB9D60B5-C390-4A2A-9200-DA0853E18263}" destId="{FEA6215F-80F6-4EA2-880E-A89F60DF84A9}" srcOrd="1" destOrd="0" parTransId="{6ABF291C-D59F-4555-A1C4-6033484316E5}" sibTransId="{DCE4B5D7-7E5C-48DC-988A-4E91D975A8C0}"/>
    <dgm:cxn modelId="{EFC0B345-FE15-4999-8F15-B3AD5EA73E0E}" type="presOf" srcId="{324212B5-AD48-4EDA-B4D2-3DC95CDACD85}" destId="{7A7D27AC-78E8-4C6F-8432-6C5CDF6FDE88}" srcOrd="0" destOrd="0" presId="urn:microsoft.com/office/officeart/2005/8/layout/equation1"/>
    <dgm:cxn modelId="{8C0EB377-790C-40D0-B86C-A51CA603092C}" type="presOf" srcId="{EB9D60B5-C390-4A2A-9200-DA0853E18263}" destId="{DE9AE6DE-6808-40C1-BB70-B42912327AEF}" srcOrd="0" destOrd="0" presId="urn:microsoft.com/office/officeart/2005/8/layout/equation1"/>
    <dgm:cxn modelId="{0045C611-E1C5-42EA-A10C-B6594BEC1BC8}" srcId="{EB9D60B5-C390-4A2A-9200-DA0853E18263}" destId="{0E5958E4-739E-4E5C-A773-D2AC68F3476A}" srcOrd="0" destOrd="0" parTransId="{3576D163-DA42-4C97-81FE-7AFF48D12C24}" sibTransId="{710A7039-3409-43D3-A98E-91A3D7D89722}"/>
    <dgm:cxn modelId="{8A5DE471-517D-4700-8457-DFC0956F4882}" srcId="{EB9D60B5-C390-4A2A-9200-DA0853E18263}" destId="{324212B5-AD48-4EDA-B4D2-3DC95CDACD85}" srcOrd="2" destOrd="0" parTransId="{057EB073-8203-48BC-B3E8-7B77CE2B960D}" sibTransId="{8DCA1350-D304-4500-A660-659981E39F53}"/>
    <dgm:cxn modelId="{C96DEB37-A8BA-42EF-A453-E00AB30309BB}" type="presParOf" srcId="{DE9AE6DE-6808-40C1-BB70-B42912327AEF}" destId="{7C1FE152-8C60-49A6-A093-4C8F90C4E417}" srcOrd="0" destOrd="0" presId="urn:microsoft.com/office/officeart/2005/8/layout/equation1"/>
    <dgm:cxn modelId="{BBE17A01-605D-4D02-84A7-1F2C7C98000C}" type="presParOf" srcId="{DE9AE6DE-6808-40C1-BB70-B42912327AEF}" destId="{66B3260C-26AA-426B-A5B8-9C7175CB75CB}" srcOrd="1" destOrd="0" presId="urn:microsoft.com/office/officeart/2005/8/layout/equation1"/>
    <dgm:cxn modelId="{679933BC-C81E-4E89-B5B9-87F416441B9F}" type="presParOf" srcId="{DE9AE6DE-6808-40C1-BB70-B42912327AEF}" destId="{BF5F0196-C4CC-42AD-B281-F5B37119BA1F}" srcOrd="2" destOrd="0" presId="urn:microsoft.com/office/officeart/2005/8/layout/equation1"/>
    <dgm:cxn modelId="{64CC1AB7-28B6-4F0C-9DDA-12747AA6737A}" type="presParOf" srcId="{DE9AE6DE-6808-40C1-BB70-B42912327AEF}" destId="{E33EA54B-B6CD-42F2-9BE2-583223DAF6A8}" srcOrd="3" destOrd="0" presId="urn:microsoft.com/office/officeart/2005/8/layout/equation1"/>
    <dgm:cxn modelId="{1795DBC2-00BB-4653-8041-F9DFC201E0D8}" type="presParOf" srcId="{DE9AE6DE-6808-40C1-BB70-B42912327AEF}" destId="{AFAAC6EC-778D-439C-AF70-81D7999320D5}" srcOrd="4" destOrd="0" presId="urn:microsoft.com/office/officeart/2005/8/layout/equation1"/>
    <dgm:cxn modelId="{7535E319-4EEA-46BA-9CB2-E4BB0D148664}" type="presParOf" srcId="{DE9AE6DE-6808-40C1-BB70-B42912327AEF}" destId="{B44E8A8F-CC6F-4948-A706-8C708887048E}" srcOrd="5" destOrd="0" presId="urn:microsoft.com/office/officeart/2005/8/layout/equation1"/>
    <dgm:cxn modelId="{EE05D178-B836-4B04-A66C-B55C8025F4E6}" type="presParOf" srcId="{DE9AE6DE-6808-40C1-BB70-B42912327AEF}" destId="{DA607AEE-42A4-4D72-92FC-6BA56BF22496}" srcOrd="6" destOrd="0" presId="urn:microsoft.com/office/officeart/2005/8/layout/equation1"/>
    <dgm:cxn modelId="{69AD4560-4631-4AFE-A6C8-A010E94251E3}" type="presParOf" srcId="{DE9AE6DE-6808-40C1-BB70-B42912327AEF}" destId="{A3728ED0-C373-41A5-BC52-BDAADADFD8AB}" srcOrd="7" destOrd="0" presId="urn:microsoft.com/office/officeart/2005/8/layout/equation1"/>
    <dgm:cxn modelId="{5FB45272-92F0-47D7-A327-5A297AB6C645}" type="presParOf" srcId="{DE9AE6DE-6808-40C1-BB70-B42912327AEF}" destId="{7A7D27AC-78E8-4C6F-8432-6C5CDF6FDE88}"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FE152-8C60-49A6-A093-4C8F90C4E417}">
      <dsp:nvSpPr>
        <dsp:cNvPr id="0" name=""/>
        <dsp:cNvSpPr/>
      </dsp:nvSpPr>
      <dsp:spPr>
        <a:xfrm>
          <a:off x="1166" y="1017882"/>
          <a:ext cx="1545635" cy="1545635"/>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Indirect Cost Pool</a:t>
          </a:r>
          <a:endParaRPr lang="en-US" sz="2200" kern="1200" dirty="0">
            <a:solidFill>
              <a:schemeClr val="tx1"/>
            </a:solidFill>
          </a:endParaRPr>
        </a:p>
      </dsp:txBody>
      <dsp:txXfrm>
        <a:off x="227519" y="1244235"/>
        <a:ext cx="1092929" cy="1092929"/>
      </dsp:txXfrm>
    </dsp:sp>
    <dsp:sp modelId="{BF5F0196-C4CC-42AD-B281-F5B37119BA1F}">
      <dsp:nvSpPr>
        <dsp:cNvPr id="0" name=""/>
        <dsp:cNvSpPr/>
      </dsp:nvSpPr>
      <dsp:spPr>
        <a:xfrm>
          <a:off x="1694332" y="1297238"/>
          <a:ext cx="896468" cy="896468"/>
        </a:xfrm>
        <a:prstGeom prst="mathDivide">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1813159" y="1640047"/>
        <a:ext cx="658814" cy="210850"/>
      </dsp:txXfrm>
    </dsp:sp>
    <dsp:sp modelId="{AFAAC6EC-778D-439C-AF70-81D7999320D5}">
      <dsp:nvSpPr>
        <dsp:cNvPr id="0" name=""/>
        <dsp:cNvSpPr/>
      </dsp:nvSpPr>
      <dsp:spPr>
        <a:xfrm>
          <a:off x="2694282" y="1017882"/>
          <a:ext cx="1545635" cy="1545635"/>
        </a:xfrm>
        <a:prstGeom prst="ellipse">
          <a:avLst/>
        </a:prstGeom>
        <a:solidFill>
          <a:schemeClr val="accent2">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Direct Cost Base</a:t>
          </a:r>
          <a:endParaRPr lang="en-US" sz="2200" kern="1200" dirty="0">
            <a:solidFill>
              <a:schemeClr val="tx1"/>
            </a:solidFill>
          </a:endParaRPr>
        </a:p>
      </dsp:txBody>
      <dsp:txXfrm>
        <a:off x="2920635" y="1244235"/>
        <a:ext cx="1092929" cy="1092929"/>
      </dsp:txXfrm>
    </dsp:sp>
    <dsp:sp modelId="{DA607AEE-42A4-4D72-92FC-6BA56BF22496}">
      <dsp:nvSpPr>
        <dsp:cNvPr id="0" name=""/>
        <dsp:cNvSpPr/>
      </dsp:nvSpPr>
      <dsp:spPr>
        <a:xfrm>
          <a:off x="4365423" y="1342465"/>
          <a:ext cx="896468" cy="896468"/>
        </a:xfrm>
        <a:prstGeom prst="mathEqual">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484250" y="1527137"/>
        <a:ext cx="658814" cy="527124"/>
      </dsp:txXfrm>
    </dsp:sp>
    <dsp:sp modelId="{7A7D27AC-78E8-4C6F-8432-6C5CDF6FDE88}">
      <dsp:nvSpPr>
        <dsp:cNvPr id="0" name=""/>
        <dsp:cNvSpPr/>
      </dsp:nvSpPr>
      <dsp:spPr>
        <a:xfrm>
          <a:off x="5387398" y="1017882"/>
          <a:ext cx="1545635" cy="154563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Indirect Cost Rate</a:t>
          </a:r>
          <a:endParaRPr lang="en-US" sz="2200" b="1" kern="1200" dirty="0"/>
        </a:p>
      </dsp:txBody>
      <dsp:txXfrm>
        <a:off x="5613751" y="1244235"/>
        <a:ext cx="1092929" cy="109292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4003690F-7C41-4CC2-88FB-308283BF1852}" type="datetimeFigureOut">
              <a:rPr lang="en-US" smtClean="0"/>
              <a:t>7/29/2014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346124F7-9766-4A8B-A7E7-61AB2A4C2CE8}" type="slidenum">
              <a:rPr lang="en-US" smtClean="0"/>
              <a:t>‹#›</a:t>
            </a:fld>
            <a:endParaRPr lang="en-US"/>
          </a:p>
        </p:txBody>
      </p:sp>
    </p:spTree>
    <p:extLst>
      <p:ext uri="{BB962C8B-B14F-4D97-AF65-F5344CB8AC3E}">
        <p14:creationId xmlns:p14="http://schemas.microsoft.com/office/powerpoint/2010/main" val="3711658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2D4FFA60-D277-4B3D-864B-B72F429D36DC}" type="datetimeFigureOut">
              <a:rPr lang="en-US" smtClean="0"/>
              <a:t>7/29/2014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AA71445-16C2-488D-9100-0BC3F6187A7B}" type="slidenum">
              <a:rPr lang="en-US" smtClean="0"/>
              <a:t>‹#›</a:t>
            </a:fld>
            <a:endParaRPr lang="en-US"/>
          </a:p>
        </p:txBody>
      </p:sp>
    </p:spTree>
    <p:extLst>
      <p:ext uri="{BB962C8B-B14F-4D97-AF65-F5344CB8AC3E}">
        <p14:creationId xmlns:p14="http://schemas.microsoft.com/office/powerpoint/2010/main" val="12867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Hi,</a:t>
            </a:r>
            <a:r>
              <a:rPr lang="en-US" sz="3200" baseline="0" dirty="0" smtClean="0"/>
              <a:t> thank you for joining the discussion of 2 CFR 200 or better known as the “OMB Super Circular.  We will be discussing the Indirect Cost Rate Requirement for non-profit and governmental organizations.</a:t>
            </a:r>
            <a:endParaRPr lang="en-US" sz="3200" dirty="0"/>
          </a:p>
        </p:txBody>
      </p:sp>
      <p:sp>
        <p:nvSpPr>
          <p:cNvPr id="4" name="Slide Number Placeholder 3"/>
          <p:cNvSpPr>
            <a:spLocks noGrp="1"/>
          </p:cNvSpPr>
          <p:nvPr>
            <p:ph type="sldNum" sz="quarter" idx="10"/>
          </p:nvPr>
        </p:nvSpPr>
        <p:spPr/>
        <p:txBody>
          <a:bodyPr/>
          <a:lstStyle/>
          <a:p>
            <a:fld id="{CAA71445-16C2-488D-9100-0BC3F6187A7B}" type="slidenum">
              <a:rPr lang="en-US" smtClean="0"/>
              <a:t>1</a:t>
            </a:fld>
            <a:endParaRPr lang="en-US"/>
          </a:p>
        </p:txBody>
      </p:sp>
    </p:spTree>
    <p:extLst>
      <p:ext uri="{BB962C8B-B14F-4D97-AF65-F5344CB8AC3E}">
        <p14:creationId xmlns:p14="http://schemas.microsoft.com/office/powerpoint/2010/main" val="247546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You</a:t>
            </a:r>
            <a:r>
              <a:rPr lang="en-US" sz="1800" baseline="0" dirty="0" smtClean="0"/>
              <a:t> must obtain an audited schedule of indirect costs. This schedule should agree to your audited, reviewed or compiled financial statements.</a:t>
            </a:r>
          </a:p>
          <a:p>
            <a:endParaRPr lang="en-US" sz="1800" baseline="0" dirty="0" smtClean="0"/>
          </a:p>
          <a:p>
            <a:r>
              <a:rPr lang="en-US" sz="1800" baseline="0" dirty="0" smtClean="0"/>
              <a:t>The audits must follow Generally Accepted Government Auditing Standard “GAGAS” and must indicate the audit was performed in accordance with applicable OMB Requirement.  The Audited Indirect Cost Rate Schedule must include FAR references to define the unallowable costs</a:t>
            </a:r>
          </a:p>
          <a:p>
            <a:endParaRPr lang="en-US" sz="1800" baseline="0" dirty="0" smtClean="0"/>
          </a:p>
          <a:p>
            <a:r>
              <a:rPr lang="en-US" sz="1800" baseline="0" dirty="0" smtClean="0"/>
              <a:t>Check with your CPA/Accounting firm to determine if they are familiar with GAGAS and FAR Requirements.</a:t>
            </a:r>
            <a:endParaRPr lang="en-US" sz="1800" dirty="0"/>
          </a:p>
        </p:txBody>
      </p:sp>
      <p:sp>
        <p:nvSpPr>
          <p:cNvPr id="4" name="Slide Number Placeholder 3"/>
          <p:cNvSpPr>
            <a:spLocks noGrp="1"/>
          </p:cNvSpPr>
          <p:nvPr>
            <p:ph type="sldNum" sz="quarter" idx="10"/>
          </p:nvPr>
        </p:nvSpPr>
        <p:spPr/>
        <p:txBody>
          <a:bodyPr/>
          <a:lstStyle/>
          <a:p>
            <a:fld id="{CAA71445-16C2-488D-9100-0BC3F6187A7B}" type="slidenum">
              <a:rPr lang="en-US" smtClean="0"/>
              <a:t>10</a:t>
            </a:fld>
            <a:endParaRPr lang="en-US"/>
          </a:p>
        </p:txBody>
      </p:sp>
    </p:spTree>
    <p:extLst>
      <p:ext uri="{BB962C8B-B14F-4D97-AF65-F5344CB8AC3E}">
        <p14:creationId xmlns:p14="http://schemas.microsoft.com/office/powerpoint/2010/main" val="1023129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 schedule</a:t>
            </a:r>
            <a:r>
              <a:rPr lang="en-US" sz="2400" baseline="0" dirty="0" smtClean="0"/>
              <a:t> of indirect costs rate must follow this 4 part format</a:t>
            </a:r>
          </a:p>
          <a:p>
            <a:endParaRPr lang="en-US" sz="2400" baseline="0" dirty="0" smtClean="0"/>
          </a:p>
          <a:p>
            <a:r>
              <a:rPr lang="en-US" sz="2400" baseline="0" dirty="0" smtClean="0"/>
              <a:t>First is the direct labor costs which should be obtained through accurate timekeeping procedures</a:t>
            </a:r>
          </a:p>
          <a:p>
            <a:r>
              <a:rPr lang="en-US" sz="2400" baseline="0" dirty="0" smtClean="0"/>
              <a:t> </a:t>
            </a:r>
          </a:p>
          <a:p>
            <a:r>
              <a:rPr lang="en-US" sz="2400" baseline="0" dirty="0" smtClean="0"/>
              <a:t>The Second component is the listing of Fringe Benefits</a:t>
            </a:r>
          </a:p>
        </p:txBody>
      </p:sp>
      <p:sp>
        <p:nvSpPr>
          <p:cNvPr id="4" name="Slide Number Placeholder 3"/>
          <p:cNvSpPr>
            <a:spLocks noGrp="1"/>
          </p:cNvSpPr>
          <p:nvPr>
            <p:ph type="sldNum" sz="quarter" idx="10"/>
          </p:nvPr>
        </p:nvSpPr>
        <p:spPr/>
        <p:txBody>
          <a:bodyPr/>
          <a:lstStyle/>
          <a:p>
            <a:fld id="{CAA71445-16C2-488D-9100-0BC3F6187A7B}" type="slidenum">
              <a:rPr lang="en-US" smtClean="0"/>
              <a:t>11</a:t>
            </a:fld>
            <a:endParaRPr lang="en-US"/>
          </a:p>
        </p:txBody>
      </p:sp>
    </p:spTree>
    <p:extLst>
      <p:ext uri="{BB962C8B-B14F-4D97-AF65-F5344CB8AC3E}">
        <p14:creationId xmlns:p14="http://schemas.microsoft.com/office/powerpoint/2010/main" val="149073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2400" dirty="0"/>
              <a:t>Know your Federal award if you provided for it as a deliverable in a </a:t>
            </a:r>
            <a:r>
              <a:rPr lang="en-US" sz="2400" dirty="0" err="1"/>
              <a:t>workplan</a:t>
            </a:r>
            <a:r>
              <a:rPr lang="en-US" sz="2400" dirty="0"/>
              <a:t>, estimate, grant application or contract, it is probably a</a:t>
            </a:r>
            <a:r>
              <a:rPr lang="en-US" sz="2400" b="1" dirty="0"/>
              <a:t> </a:t>
            </a:r>
            <a:r>
              <a:rPr lang="en-US" sz="2400" dirty="0"/>
              <a:t>direct costs</a:t>
            </a:r>
          </a:p>
          <a:p>
            <a:endParaRPr lang="en-US" dirty="0"/>
          </a:p>
        </p:txBody>
      </p:sp>
      <p:sp>
        <p:nvSpPr>
          <p:cNvPr id="4" name="Slide Number Placeholder 3"/>
          <p:cNvSpPr>
            <a:spLocks noGrp="1"/>
          </p:cNvSpPr>
          <p:nvPr>
            <p:ph type="sldNum" sz="quarter" idx="10"/>
          </p:nvPr>
        </p:nvSpPr>
        <p:spPr/>
        <p:txBody>
          <a:bodyPr/>
          <a:lstStyle/>
          <a:p>
            <a:fld id="{CAA71445-16C2-488D-9100-0BC3F6187A7B}" type="slidenum">
              <a:rPr lang="en-US" smtClean="0"/>
              <a:t>12</a:t>
            </a:fld>
            <a:endParaRPr lang="en-US"/>
          </a:p>
        </p:txBody>
      </p:sp>
    </p:spTree>
    <p:extLst>
      <p:ext uri="{BB962C8B-B14F-4D97-AF65-F5344CB8AC3E}">
        <p14:creationId xmlns:p14="http://schemas.microsoft.com/office/powerpoint/2010/main" val="289684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 third</a:t>
            </a:r>
            <a:r>
              <a:rPr lang="en-US" sz="2400" baseline="0" dirty="0" smtClean="0"/>
              <a:t> part of the overhead is the indirect costs.  These costs are generally the cost of doing business that cannot be identified to a specific grant or contract deliverable.  These types of costs would include, but not limited to depreciation, cost of operating and maintenance expense, general administrative costs and office supplies.  </a:t>
            </a:r>
          </a:p>
          <a:p>
            <a:endParaRPr lang="en-US" sz="2400" baseline="0" dirty="0" smtClean="0"/>
          </a:p>
          <a:p>
            <a:r>
              <a:rPr lang="en-US" sz="2400" baseline="0" dirty="0" smtClean="0"/>
              <a:t>The costs must be considered reasonable </a:t>
            </a:r>
          </a:p>
        </p:txBody>
      </p:sp>
      <p:sp>
        <p:nvSpPr>
          <p:cNvPr id="4" name="Slide Number Placeholder 3"/>
          <p:cNvSpPr>
            <a:spLocks noGrp="1"/>
          </p:cNvSpPr>
          <p:nvPr>
            <p:ph type="sldNum" sz="quarter" idx="10"/>
          </p:nvPr>
        </p:nvSpPr>
        <p:spPr/>
        <p:txBody>
          <a:bodyPr/>
          <a:lstStyle/>
          <a:p>
            <a:fld id="{CAA71445-16C2-488D-9100-0BC3F6187A7B}" type="slidenum">
              <a:rPr lang="en-US" smtClean="0"/>
              <a:t>13</a:t>
            </a:fld>
            <a:endParaRPr lang="en-US"/>
          </a:p>
        </p:txBody>
      </p:sp>
    </p:spTree>
    <p:extLst>
      <p:ext uri="{BB962C8B-B14F-4D97-AF65-F5344CB8AC3E}">
        <p14:creationId xmlns:p14="http://schemas.microsoft.com/office/powerpoint/2010/main" val="2727051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What is REASONABLE???</a:t>
            </a:r>
          </a:p>
          <a:p>
            <a:endParaRPr lang="en-US" sz="2000" dirty="0" smtClean="0"/>
          </a:p>
          <a:p>
            <a:r>
              <a:rPr lang="en-US" sz="2000" dirty="0" smtClean="0"/>
              <a:t>Would the objectives</a:t>
            </a:r>
            <a:r>
              <a:rPr lang="en-US" sz="2000" baseline="0" dirty="0" smtClean="0"/>
              <a:t> of the Federal award benefit from the expense</a:t>
            </a:r>
          </a:p>
          <a:p>
            <a:endParaRPr lang="en-US" sz="2000" baseline="0" dirty="0" smtClean="0"/>
          </a:p>
          <a:p>
            <a:r>
              <a:rPr lang="en-US" sz="2000" baseline="0" dirty="0" smtClean="0"/>
              <a:t>Can you defend the expense</a:t>
            </a:r>
          </a:p>
          <a:p>
            <a:endParaRPr lang="en-US" sz="2000" baseline="0" dirty="0" smtClean="0"/>
          </a:p>
          <a:p>
            <a:r>
              <a:rPr lang="en-US" sz="2000" baseline="0" dirty="0" smtClean="0"/>
              <a:t>EXAMPLE 1</a:t>
            </a:r>
            <a:r>
              <a:rPr lang="en-US" sz="2000" baseline="30000" dirty="0" smtClean="0"/>
              <a:t>st</a:t>
            </a:r>
            <a:r>
              <a:rPr lang="en-US" sz="2000" baseline="0" dirty="0" smtClean="0"/>
              <a:t> Class Airfare verses Coach</a:t>
            </a:r>
          </a:p>
          <a:p>
            <a:endParaRPr lang="en-US" sz="2000" baseline="0" dirty="0" smtClean="0"/>
          </a:p>
          <a:p>
            <a:r>
              <a:rPr lang="en-US" sz="2000" baseline="0" dirty="0" smtClean="0"/>
              <a:t>Renting/leasing a Mercedes verses a Geo Metro???????</a:t>
            </a:r>
            <a:endParaRPr lang="en-US" sz="2000" dirty="0"/>
          </a:p>
        </p:txBody>
      </p:sp>
      <p:sp>
        <p:nvSpPr>
          <p:cNvPr id="4" name="Slide Number Placeholder 3"/>
          <p:cNvSpPr>
            <a:spLocks noGrp="1"/>
          </p:cNvSpPr>
          <p:nvPr>
            <p:ph type="sldNum" sz="quarter" idx="10"/>
          </p:nvPr>
        </p:nvSpPr>
        <p:spPr/>
        <p:txBody>
          <a:bodyPr/>
          <a:lstStyle/>
          <a:p>
            <a:fld id="{CAA71445-16C2-488D-9100-0BC3F6187A7B}" type="slidenum">
              <a:rPr lang="en-US" smtClean="0"/>
              <a:t>14</a:t>
            </a:fld>
            <a:endParaRPr lang="en-US"/>
          </a:p>
        </p:txBody>
      </p:sp>
    </p:spTree>
    <p:extLst>
      <p:ext uri="{BB962C8B-B14F-4D97-AF65-F5344CB8AC3E}">
        <p14:creationId xmlns:p14="http://schemas.microsoft.com/office/powerpoint/2010/main" val="2558949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components and</a:t>
            </a:r>
            <a:r>
              <a:rPr lang="en-US" sz="1800" baseline="0" dirty="0" smtClean="0"/>
              <a:t> resulting formula </a:t>
            </a:r>
            <a:r>
              <a:rPr lang="en-US" sz="1800" dirty="0" smtClean="0"/>
              <a:t>for calculating</a:t>
            </a:r>
            <a:r>
              <a:rPr lang="en-US" sz="1800" baseline="0" dirty="0" smtClean="0"/>
              <a:t> an indirect costs rate is: </a:t>
            </a:r>
          </a:p>
          <a:p>
            <a:endParaRPr lang="en-US" sz="1800" baseline="0" dirty="0" smtClean="0"/>
          </a:p>
          <a:p>
            <a:r>
              <a:rPr lang="en-US" sz="1800" baseline="0" dirty="0" smtClean="0"/>
              <a:t>The Total Proposed Fringe Benefits plus General Overhead divided by the Direct Labor Costs = Your indirect Cost Rate</a:t>
            </a:r>
          </a:p>
          <a:p>
            <a:endParaRPr lang="en-US" sz="1800" baseline="0" dirty="0" smtClean="0"/>
          </a:p>
          <a:p>
            <a:r>
              <a:rPr lang="en-US" sz="1800" baseline="0" dirty="0" smtClean="0"/>
              <a:t>FYI – Your CPA/Accounting firm should know this formula</a:t>
            </a:r>
          </a:p>
          <a:p>
            <a:endParaRPr lang="en-US" sz="1800" baseline="0" dirty="0" smtClean="0"/>
          </a:p>
          <a:p>
            <a:r>
              <a:rPr lang="en-US" sz="1800" baseline="0" dirty="0" smtClean="0"/>
              <a:t>AGAIN</a:t>
            </a:r>
          </a:p>
          <a:p>
            <a:r>
              <a:rPr lang="en-US" sz="1800" baseline="0" dirty="0" smtClean="0"/>
              <a:t>It is important to know the terms and conditions of the Federal award</a:t>
            </a:r>
          </a:p>
          <a:p>
            <a:r>
              <a:rPr lang="en-US" sz="1800" baseline="0" dirty="0" smtClean="0"/>
              <a:t>Because that will determine how you manage the direct and indirect cost</a:t>
            </a:r>
          </a:p>
          <a:p>
            <a:r>
              <a:rPr lang="en-US" sz="1800" baseline="0" dirty="0" smtClean="0"/>
              <a:t>Consistency through the cost allocation plan</a:t>
            </a:r>
            <a:endParaRPr lang="en-US" sz="1800" dirty="0"/>
          </a:p>
        </p:txBody>
      </p:sp>
      <p:sp>
        <p:nvSpPr>
          <p:cNvPr id="4" name="Slide Number Placeholder 3"/>
          <p:cNvSpPr>
            <a:spLocks noGrp="1"/>
          </p:cNvSpPr>
          <p:nvPr>
            <p:ph type="sldNum" sz="quarter" idx="10"/>
          </p:nvPr>
        </p:nvSpPr>
        <p:spPr/>
        <p:txBody>
          <a:bodyPr/>
          <a:lstStyle/>
          <a:p>
            <a:fld id="{CAA71445-16C2-488D-9100-0BC3F6187A7B}" type="slidenum">
              <a:rPr lang="en-US" smtClean="0"/>
              <a:t>15</a:t>
            </a:fld>
            <a:endParaRPr lang="en-US"/>
          </a:p>
        </p:txBody>
      </p:sp>
    </p:spTree>
    <p:extLst>
      <p:ext uri="{BB962C8B-B14F-4D97-AF65-F5344CB8AC3E}">
        <p14:creationId xmlns:p14="http://schemas.microsoft.com/office/powerpoint/2010/main" val="4098835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fourth part of an indirect cost rate is the identification</a:t>
            </a:r>
            <a:r>
              <a:rPr lang="en-US" sz="1600" baseline="0" dirty="0" smtClean="0"/>
              <a:t> of unallowable costs.</a:t>
            </a:r>
          </a:p>
          <a:p>
            <a:endParaRPr lang="en-US" sz="1600" baseline="0" dirty="0" smtClean="0"/>
          </a:p>
          <a:p>
            <a:r>
              <a:rPr lang="en-US" sz="1600" baseline="0" dirty="0" smtClean="0"/>
              <a:t>An unallowable costs could be labor hours used for marketing or lobbying activities</a:t>
            </a:r>
          </a:p>
          <a:p>
            <a:endParaRPr lang="en-US" sz="1600" baseline="0" dirty="0" smtClean="0"/>
          </a:p>
          <a:p>
            <a:r>
              <a:rPr lang="en-US" sz="1600" baseline="0" dirty="0" smtClean="0"/>
              <a:t>Unallowable indirect costs would be alcohol, personal use of vehicles, any costs that is specific to a Federal award.</a:t>
            </a:r>
          </a:p>
          <a:p>
            <a:endParaRPr lang="en-US" sz="1600" baseline="0" dirty="0" smtClean="0"/>
          </a:p>
          <a:p>
            <a:r>
              <a:rPr lang="en-US" sz="1600" baseline="0" dirty="0" smtClean="0"/>
              <a:t>The AASHTO Uniform Audit and Accounting Guide is a great reference to determining the allowability of costs.  A link to that resource is found on the MoDOT Website under Consultant Services.</a:t>
            </a:r>
            <a:endParaRPr lang="en-US" sz="1600" dirty="0"/>
          </a:p>
        </p:txBody>
      </p:sp>
      <p:sp>
        <p:nvSpPr>
          <p:cNvPr id="4" name="Slide Number Placeholder 3"/>
          <p:cNvSpPr>
            <a:spLocks noGrp="1"/>
          </p:cNvSpPr>
          <p:nvPr>
            <p:ph type="sldNum" sz="quarter" idx="10"/>
          </p:nvPr>
        </p:nvSpPr>
        <p:spPr/>
        <p:txBody>
          <a:bodyPr/>
          <a:lstStyle/>
          <a:p>
            <a:fld id="{CAA71445-16C2-488D-9100-0BC3F6187A7B}" type="slidenum">
              <a:rPr lang="en-US" smtClean="0"/>
              <a:t>16</a:t>
            </a:fld>
            <a:endParaRPr lang="en-US"/>
          </a:p>
        </p:txBody>
      </p:sp>
    </p:spTree>
    <p:extLst>
      <p:ext uri="{BB962C8B-B14F-4D97-AF65-F5344CB8AC3E}">
        <p14:creationId xmlns:p14="http://schemas.microsoft.com/office/powerpoint/2010/main" val="3478873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AASHTO</a:t>
            </a:r>
            <a:r>
              <a:rPr lang="en-US" sz="1800" baseline="0" dirty="0" smtClean="0"/>
              <a:t> Uniform Audit and Accounting Guide includes a section titled, “Appendix C”.  This is a quick reference tool listing the FAR Reference number, a description of the cost and the allowability of the costs.  </a:t>
            </a:r>
          </a:p>
          <a:p>
            <a:endParaRPr lang="en-US" sz="1800" baseline="0" dirty="0" smtClean="0"/>
          </a:p>
          <a:p>
            <a:r>
              <a:rPr lang="en-US" sz="1800" baseline="0" dirty="0" smtClean="0"/>
              <a:t>You may find this resource helpful in developing you Cost Allocation Plan, identification of direct and indirect cost, as well as, samples of indirect cost rates and internal control structures which will provide reasonable assurance of compliance with the OMB Super Circular.</a:t>
            </a:r>
            <a:endParaRPr lang="en-US" sz="1800" dirty="0"/>
          </a:p>
        </p:txBody>
      </p:sp>
      <p:sp>
        <p:nvSpPr>
          <p:cNvPr id="4" name="Slide Number Placeholder 3"/>
          <p:cNvSpPr>
            <a:spLocks noGrp="1"/>
          </p:cNvSpPr>
          <p:nvPr>
            <p:ph type="sldNum" sz="quarter" idx="10"/>
          </p:nvPr>
        </p:nvSpPr>
        <p:spPr/>
        <p:txBody>
          <a:bodyPr/>
          <a:lstStyle/>
          <a:p>
            <a:fld id="{CAA71445-16C2-488D-9100-0BC3F6187A7B}" type="slidenum">
              <a:rPr lang="en-US" smtClean="0"/>
              <a:t>17</a:t>
            </a:fld>
            <a:endParaRPr lang="en-US"/>
          </a:p>
        </p:txBody>
      </p:sp>
    </p:spTree>
    <p:extLst>
      <p:ext uri="{BB962C8B-B14F-4D97-AF65-F5344CB8AC3E}">
        <p14:creationId xmlns:p14="http://schemas.microsoft.com/office/powerpoint/2010/main" val="3028809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Once you have the Cost</a:t>
            </a:r>
            <a:r>
              <a:rPr lang="en-US" sz="2400" baseline="0" dirty="0" smtClean="0"/>
              <a:t> Allocation Plan, Org Chart, Sample Timesheet, Audited Indirect Cost Rate, Financial Statements you will need to certify that the indirect cost rate was developed in compliance of the federal regulations</a:t>
            </a:r>
          </a:p>
          <a:p>
            <a:endParaRPr lang="en-US" sz="2400" baseline="0" dirty="0" smtClean="0"/>
          </a:p>
          <a:p>
            <a:r>
              <a:rPr lang="en-US" sz="2400" baseline="0" dirty="0" smtClean="0"/>
              <a:t>If you are a Governmental Unit you will you this certification</a:t>
            </a:r>
            <a:endParaRPr lang="en-US" sz="2400" dirty="0"/>
          </a:p>
        </p:txBody>
      </p:sp>
      <p:sp>
        <p:nvSpPr>
          <p:cNvPr id="4" name="Slide Number Placeholder 3"/>
          <p:cNvSpPr>
            <a:spLocks noGrp="1"/>
          </p:cNvSpPr>
          <p:nvPr>
            <p:ph type="sldNum" sz="quarter" idx="10"/>
          </p:nvPr>
        </p:nvSpPr>
        <p:spPr/>
        <p:txBody>
          <a:bodyPr/>
          <a:lstStyle/>
          <a:p>
            <a:fld id="{CAA71445-16C2-488D-9100-0BC3F6187A7B}" type="slidenum">
              <a:rPr lang="en-US" smtClean="0"/>
              <a:t>18</a:t>
            </a:fld>
            <a:endParaRPr lang="en-US"/>
          </a:p>
        </p:txBody>
      </p:sp>
    </p:spTree>
    <p:extLst>
      <p:ext uri="{BB962C8B-B14F-4D97-AF65-F5344CB8AC3E}">
        <p14:creationId xmlns:p14="http://schemas.microsoft.com/office/powerpoint/2010/main" val="2708956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Non Profit organizations</a:t>
            </a:r>
            <a:r>
              <a:rPr lang="en-US" sz="3200" baseline="0" dirty="0" smtClean="0"/>
              <a:t> will use this certification</a:t>
            </a:r>
            <a:endParaRPr lang="en-US" sz="3200" dirty="0"/>
          </a:p>
        </p:txBody>
      </p:sp>
      <p:sp>
        <p:nvSpPr>
          <p:cNvPr id="4" name="Slide Number Placeholder 3"/>
          <p:cNvSpPr>
            <a:spLocks noGrp="1"/>
          </p:cNvSpPr>
          <p:nvPr>
            <p:ph type="sldNum" sz="quarter" idx="10"/>
          </p:nvPr>
        </p:nvSpPr>
        <p:spPr/>
        <p:txBody>
          <a:bodyPr/>
          <a:lstStyle/>
          <a:p>
            <a:fld id="{CAA71445-16C2-488D-9100-0BC3F6187A7B}" type="slidenum">
              <a:rPr lang="en-US" smtClean="0"/>
              <a:t>19</a:t>
            </a:fld>
            <a:endParaRPr lang="en-US"/>
          </a:p>
        </p:txBody>
      </p:sp>
    </p:spTree>
    <p:extLst>
      <p:ext uri="{BB962C8B-B14F-4D97-AF65-F5344CB8AC3E}">
        <p14:creationId xmlns:p14="http://schemas.microsoft.com/office/powerpoint/2010/main" val="312562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Meeting</a:t>
            </a:r>
            <a:r>
              <a:rPr lang="en-US" sz="2000" baseline="0" dirty="0" smtClean="0"/>
              <a:t> with us today is Kelly Niekamp, MoDOT’s Audit Manager, Christie Martin, our Senior Auditor who has several years of experience in governmental and non-profit indirect cost rate reviews and me, Sandra Riley.  I am an auditor who works primarily with assisting consulting firms in meeting the requirements of the Federal Acquisition Regulations or “FAR”.  This is a requirement firm’s must meet before they can provide professional services to MoDOT or Local Public Agencies.  The OMB Super Circular is similar in the indirect cost rate requirements.</a:t>
            </a:r>
            <a:endParaRPr lang="en-US" sz="2000" dirty="0"/>
          </a:p>
        </p:txBody>
      </p:sp>
      <p:sp>
        <p:nvSpPr>
          <p:cNvPr id="4" name="Slide Number Placeholder 3"/>
          <p:cNvSpPr>
            <a:spLocks noGrp="1"/>
          </p:cNvSpPr>
          <p:nvPr>
            <p:ph type="sldNum" sz="quarter" idx="10"/>
          </p:nvPr>
        </p:nvSpPr>
        <p:spPr/>
        <p:txBody>
          <a:bodyPr/>
          <a:lstStyle/>
          <a:p>
            <a:fld id="{CAA71445-16C2-488D-9100-0BC3F6187A7B}" type="slidenum">
              <a:rPr lang="en-US" smtClean="0"/>
              <a:t>2</a:t>
            </a:fld>
            <a:endParaRPr lang="en-US"/>
          </a:p>
        </p:txBody>
      </p:sp>
    </p:spTree>
    <p:extLst>
      <p:ext uri="{BB962C8B-B14F-4D97-AF65-F5344CB8AC3E}">
        <p14:creationId xmlns:p14="http://schemas.microsoft.com/office/powerpoint/2010/main" val="2820646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smtClean="0"/>
              <a:t>Finally a list of Grants and Contract with MoDOT.</a:t>
            </a:r>
            <a:r>
              <a:rPr lang="en-US" sz="1600" b="0" baseline="0" dirty="0" smtClean="0"/>
              <a:t>  The list should include the </a:t>
            </a:r>
            <a:endParaRPr lang="en-US" sz="1600" b="0" dirty="0" smtClean="0"/>
          </a:p>
          <a:p>
            <a:r>
              <a:rPr lang="en-US" sz="1600" b="0" dirty="0" smtClean="0"/>
              <a:t>Federal Award Identification Number</a:t>
            </a:r>
          </a:p>
          <a:p>
            <a:r>
              <a:rPr lang="en-US" sz="1600" b="0" dirty="0" smtClean="0"/>
              <a:t>Sub recipient name</a:t>
            </a:r>
          </a:p>
          <a:p>
            <a:r>
              <a:rPr lang="en-US" sz="1600" b="0" dirty="0" smtClean="0"/>
              <a:t>Federal Award Date</a:t>
            </a:r>
          </a:p>
          <a:p>
            <a:r>
              <a:rPr lang="en-US" sz="1600" b="0" dirty="0" smtClean="0"/>
              <a:t>Period of Performance Start and End date</a:t>
            </a:r>
          </a:p>
          <a:p>
            <a:r>
              <a:rPr lang="en-US" sz="1600" b="0" dirty="0" smtClean="0"/>
              <a:t>Total Amount of the Federal Award</a:t>
            </a:r>
          </a:p>
          <a:p>
            <a:r>
              <a:rPr lang="en-US" sz="1600" b="0" dirty="0" smtClean="0"/>
              <a:t>And</a:t>
            </a:r>
          </a:p>
          <a:p>
            <a:r>
              <a:rPr lang="en-US" sz="1600" b="0" dirty="0" smtClean="0"/>
              <a:t>Project description</a:t>
            </a:r>
          </a:p>
          <a:p>
            <a:endParaRPr lang="en-US" sz="1600" b="0" dirty="0" smtClean="0"/>
          </a:p>
          <a:p>
            <a:r>
              <a:rPr lang="en-US" sz="1600" b="0" dirty="0" smtClean="0"/>
              <a:t>This information assists Pass-Through agencies, like MoDOT, to reconcile your entities Federal award expenditures with reimbursement paid to your entity by MoDOT.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A71445-16C2-488D-9100-0BC3F6187A7B}" type="slidenum">
              <a:rPr lang="en-US" smtClean="0"/>
              <a:t>20</a:t>
            </a:fld>
            <a:endParaRPr lang="en-US"/>
          </a:p>
        </p:txBody>
      </p:sp>
    </p:spTree>
    <p:extLst>
      <p:ext uri="{BB962C8B-B14F-4D97-AF65-F5344CB8AC3E}">
        <p14:creationId xmlns:p14="http://schemas.microsoft.com/office/powerpoint/2010/main" val="1273767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You</a:t>
            </a:r>
            <a:r>
              <a:rPr lang="en-US" sz="1800" baseline="0" dirty="0" smtClean="0"/>
              <a:t> may find the attached links beneficial as you develop the processes discussed here today.  The presentation can be found on the MoDOT website</a:t>
            </a:r>
          </a:p>
          <a:p>
            <a:r>
              <a:rPr lang="en-US" sz="1800" baseline="0" dirty="0" smtClean="0"/>
              <a:t>From the MoDOT homepage navigate to the Consultant Services link (bottom of page under More Links)</a:t>
            </a:r>
          </a:p>
          <a:p>
            <a:r>
              <a:rPr lang="en-US" sz="1800" baseline="0" dirty="0" smtClean="0"/>
              <a:t>From the Consultant Services webpage navigate to the Fourth Tab  - Consultant Prequalification Requirements and</a:t>
            </a:r>
          </a:p>
          <a:p>
            <a:r>
              <a:rPr lang="en-US" sz="1800" baseline="0" dirty="0" smtClean="0"/>
              <a:t>Select</a:t>
            </a:r>
          </a:p>
          <a:p>
            <a:r>
              <a:rPr lang="en-US" sz="1800" baseline="0" dirty="0" smtClean="0"/>
              <a:t>The link to Non-Profit/Governmental Organization Compliance Tools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A71445-16C2-488D-9100-0BC3F6187A7B}" type="slidenum">
              <a:rPr lang="en-US" smtClean="0"/>
              <a:t>21</a:t>
            </a:fld>
            <a:endParaRPr lang="en-US"/>
          </a:p>
        </p:txBody>
      </p:sp>
    </p:spTree>
    <p:extLst>
      <p:ext uri="{BB962C8B-B14F-4D97-AF65-F5344CB8AC3E}">
        <p14:creationId xmlns:p14="http://schemas.microsoft.com/office/powerpoint/2010/main" val="655815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You thought it was time for lunch – WRONG -</a:t>
            </a:r>
            <a:r>
              <a:rPr lang="en-US" sz="2400" baseline="0" dirty="0" smtClean="0"/>
              <a:t> ONE MORE THING </a:t>
            </a:r>
          </a:p>
          <a:p>
            <a:endParaRPr lang="en-US" sz="2400" baseline="0" dirty="0" smtClean="0"/>
          </a:p>
          <a:p>
            <a:pPr defTabSz="931774">
              <a:defRPr/>
            </a:pPr>
            <a:r>
              <a:rPr lang="en-US" sz="2400" dirty="0" smtClean="0"/>
              <a:t>A non-Federal entity that expends $750,000 or more during the non-federal entity’s fiscal year in Federal awards must have a single or program specific audit conducted for that year in accordance with the provisions of 200.501 of the Super Circular</a:t>
            </a:r>
          </a:p>
          <a:p>
            <a:endParaRPr lang="en-US" dirty="0"/>
          </a:p>
        </p:txBody>
      </p:sp>
      <p:sp>
        <p:nvSpPr>
          <p:cNvPr id="4" name="Slide Number Placeholder 3"/>
          <p:cNvSpPr>
            <a:spLocks noGrp="1"/>
          </p:cNvSpPr>
          <p:nvPr>
            <p:ph type="sldNum" sz="quarter" idx="10"/>
          </p:nvPr>
        </p:nvSpPr>
        <p:spPr/>
        <p:txBody>
          <a:bodyPr/>
          <a:lstStyle/>
          <a:p>
            <a:fld id="{CAA71445-16C2-488D-9100-0BC3F6187A7B}" type="slidenum">
              <a:rPr lang="en-US" smtClean="0"/>
              <a:t>22</a:t>
            </a:fld>
            <a:endParaRPr lang="en-US"/>
          </a:p>
        </p:txBody>
      </p:sp>
    </p:spTree>
    <p:extLst>
      <p:ext uri="{BB962C8B-B14F-4D97-AF65-F5344CB8AC3E}">
        <p14:creationId xmlns:p14="http://schemas.microsoft.com/office/powerpoint/2010/main" val="263968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71445-16C2-488D-9100-0BC3F6187A7B}" type="slidenum">
              <a:rPr lang="en-US" smtClean="0"/>
              <a:t>23</a:t>
            </a:fld>
            <a:endParaRPr lang="en-US"/>
          </a:p>
        </p:txBody>
      </p:sp>
    </p:spTree>
    <p:extLst>
      <p:ext uri="{BB962C8B-B14F-4D97-AF65-F5344CB8AC3E}">
        <p14:creationId xmlns:p14="http://schemas.microsoft.com/office/powerpoint/2010/main" val="152319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71445-16C2-488D-9100-0BC3F6187A7B}" type="slidenum">
              <a:rPr lang="en-US" smtClean="0"/>
              <a:t>24</a:t>
            </a:fld>
            <a:endParaRPr lang="en-US"/>
          </a:p>
        </p:txBody>
      </p:sp>
    </p:spTree>
    <p:extLst>
      <p:ext uri="{BB962C8B-B14F-4D97-AF65-F5344CB8AC3E}">
        <p14:creationId xmlns:p14="http://schemas.microsoft.com/office/powerpoint/2010/main" val="1493295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71445-16C2-488D-9100-0BC3F6187A7B}" type="slidenum">
              <a:rPr lang="en-US" smtClean="0"/>
              <a:t>25</a:t>
            </a:fld>
            <a:endParaRPr lang="en-US"/>
          </a:p>
        </p:txBody>
      </p:sp>
    </p:spTree>
    <p:extLst>
      <p:ext uri="{BB962C8B-B14F-4D97-AF65-F5344CB8AC3E}">
        <p14:creationId xmlns:p14="http://schemas.microsoft.com/office/powerpoint/2010/main" val="4177422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A71445-16C2-488D-9100-0BC3F6187A7B}" type="slidenum">
              <a:rPr lang="en-US" smtClean="0"/>
              <a:t>26</a:t>
            </a:fld>
            <a:endParaRPr lang="en-US"/>
          </a:p>
        </p:txBody>
      </p:sp>
    </p:spTree>
    <p:extLst>
      <p:ext uri="{BB962C8B-B14F-4D97-AF65-F5344CB8AC3E}">
        <p14:creationId xmlns:p14="http://schemas.microsoft.com/office/powerpoint/2010/main" val="2300648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71445-16C2-488D-9100-0BC3F6187A7B}" type="slidenum">
              <a:rPr lang="en-US" smtClean="0"/>
              <a:t>27</a:t>
            </a:fld>
            <a:endParaRPr lang="en-US"/>
          </a:p>
        </p:txBody>
      </p:sp>
    </p:spTree>
    <p:extLst>
      <p:ext uri="{BB962C8B-B14F-4D97-AF65-F5344CB8AC3E}">
        <p14:creationId xmlns:p14="http://schemas.microsoft.com/office/powerpoint/2010/main" val="3423945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MoDOT’s objective</a:t>
            </a:r>
            <a:r>
              <a:rPr lang="en-US" sz="2400" baseline="0" dirty="0" smtClean="0"/>
              <a:t> is to help you become familiar with the requirements necessary to charge indirect cost rates for reimbursements of Federal award.  The OMB Super Circular will reduce administrative burden for non-federal entities receiving Federal awards while reducing the risk of waste, fraud and abuse. Through a streamlining of several OMB requirements and became effective December 26, 2013</a:t>
            </a:r>
            <a:endParaRPr lang="en-US" sz="2400" dirty="0"/>
          </a:p>
        </p:txBody>
      </p:sp>
      <p:sp>
        <p:nvSpPr>
          <p:cNvPr id="4" name="Slide Number Placeholder 3"/>
          <p:cNvSpPr>
            <a:spLocks noGrp="1"/>
          </p:cNvSpPr>
          <p:nvPr>
            <p:ph type="sldNum" sz="quarter" idx="10"/>
          </p:nvPr>
        </p:nvSpPr>
        <p:spPr/>
        <p:txBody>
          <a:bodyPr/>
          <a:lstStyle/>
          <a:p>
            <a:fld id="{CAA71445-16C2-488D-9100-0BC3F6187A7B}" type="slidenum">
              <a:rPr lang="en-US" smtClean="0"/>
              <a:t>3</a:t>
            </a:fld>
            <a:endParaRPr lang="en-US"/>
          </a:p>
        </p:txBody>
      </p:sp>
    </p:spTree>
    <p:extLst>
      <p:ext uri="{BB962C8B-B14F-4D97-AF65-F5344CB8AC3E}">
        <p14:creationId xmlns:p14="http://schemas.microsoft.com/office/powerpoint/2010/main" val="880396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streamline the OMB circulars</a:t>
            </a:r>
            <a:r>
              <a:rPr lang="en-US" sz="1800" baseline="0" dirty="0" smtClean="0"/>
              <a:t> will increase the efficiency and effectiveness of Federal awards to ensure best use of the more than $500 BILLION Dollars expended annually on Federal awards.</a:t>
            </a:r>
          </a:p>
          <a:p>
            <a:endParaRPr lang="en-US" sz="1800" baseline="0" dirty="0" smtClean="0"/>
          </a:p>
          <a:p>
            <a:r>
              <a:rPr lang="en-US" sz="1800" baseline="0" dirty="0" smtClean="0"/>
              <a:t>Entities must develop and implement systems to ensure proper stewardship of funds.  </a:t>
            </a:r>
          </a:p>
          <a:p>
            <a:r>
              <a:rPr lang="en-US" sz="1800" baseline="0" dirty="0" smtClean="0"/>
              <a:t>This includes Financial Management Systems</a:t>
            </a:r>
          </a:p>
          <a:p>
            <a:r>
              <a:rPr lang="en-US" sz="1800" baseline="0" dirty="0" smtClean="0"/>
              <a:t>Procurement Systems</a:t>
            </a:r>
          </a:p>
          <a:p>
            <a:r>
              <a:rPr lang="en-US" sz="1800" baseline="0" dirty="0" smtClean="0"/>
              <a:t>Time and Effort Reporting Systems</a:t>
            </a:r>
          </a:p>
          <a:p>
            <a:r>
              <a:rPr lang="en-US" sz="1800" baseline="0" dirty="0" smtClean="0"/>
              <a:t>Monitoring Activities</a:t>
            </a:r>
          </a:p>
          <a:p>
            <a:r>
              <a:rPr lang="en-US" sz="1800" baseline="0" dirty="0" smtClean="0"/>
              <a:t>And Adherence to the terms and conditions of the award</a:t>
            </a:r>
            <a:endParaRPr lang="en-US" sz="1800" dirty="0"/>
          </a:p>
        </p:txBody>
      </p:sp>
      <p:sp>
        <p:nvSpPr>
          <p:cNvPr id="4" name="Slide Number Placeholder 3"/>
          <p:cNvSpPr>
            <a:spLocks noGrp="1"/>
          </p:cNvSpPr>
          <p:nvPr>
            <p:ph type="sldNum" sz="quarter" idx="10"/>
          </p:nvPr>
        </p:nvSpPr>
        <p:spPr/>
        <p:txBody>
          <a:bodyPr/>
          <a:lstStyle/>
          <a:p>
            <a:fld id="{CAA71445-16C2-488D-9100-0BC3F6187A7B}" type="slidenum">
              <a:rPr lang="en-US" smtClean="0"/>
              <a:t>4</a:t>
            </a:fld>
            <a:endParaRPr lang="en-US"/>
          </a:p>
        </p:txBody>
      </p:sp>
    </p:spTree>
    <p:extLst>
      <p:ext uri="{BB962C8B-B14F-4D97-AF65-F5344CB8AC3E}">
        <p14:creationId xmlns:p14="http://schemas.microsoft.com/office/powerpoint/2010/main" val="167500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And as the Federal Highway Administration had delegated the administration of federal funds to MoDOT – MoDOT must then ensure</a:t>
            </a:r>
            <a:r>
              <a:rPr lang="en-US" sz="1400" baseline="0" dirty="0" smtClean="0"/>
              <a:t> compliance with the federal regulations</a:t>
            </a:r>
          </a:p>
          <a:p>
            <a:endParaRPr lang="en-US" sz="1400" baseline="0" dirty="0" smtClean="0"/>
          </a:p>
          <a:p>
            <a:r>
              <a:rPr lang="en-US" sz="1400" baseline="0" dirty="0" smtClean="0"/>
              <a:t>To determine compliance MoDOT requires the review and accept of the  </a:t>
            </a:r>
          </a:p>
          <a:p>
            <a:r>
              <a:rPr lang="en-US" sz="1400" baseline="0" dirty="0" smtClean="0"/>
              <a:t>Cost Allocation Plan</a:t>
            </a:r>
          </a:p>
          <a:p>
            <a:r>
              <a:rPr lang="en-US" sz="1400" baseline="0" dirty="0" smtClean="0"/>
              <a:t>review the entities org chart and sample timesheet, which must have the ability to report direct and indirect labor hours, </a:t>
            </a:r>
          </a:p>
          <a:p>
            <a:r>
              <a:rPr lang="en-US" sz="1400" baseline="0" dirty="0" smtClean="0"/>
              <a:t>review and accept the Audited Indirect Cost Rate – commonly referred to as an Overhead Rate, </a:t>
            </a:r>
          </a:p>
          <a:p>
            <a:r>
              <a:rPr lang="en-US" sz="1400" baseline="0" dirty="0" smtClean="0"/>
              <a:t>Review and accept the Financial Statements, </a:t>
            </a:r>
          </a:p>
          <a:p>
            <a:r>
              <a:rPr lang="en-US" sz="1400" baseline="0" dirty="0" smtClean="0"/>
              <a:t>Accept the Certification of Indirect Costs</a:t>
            </a:r>
          </a:p>
          <a:p>
            <a:r>
              <a:rPr lang="en-US" sz="1400" baseline="0" dirty="0" smtClean="0"/>
              <a:t>and finally the listing of Grants and Contracts with MoDOT.</a:t>
            </a:r>
          </a:p>
          <a:p>
            <a:endParaRPr lang="en-US" sz="1400" baseline="0" dirty="0" smtClean="0"/>
          </a:p>
          <a:p>
            <a:r>
              <a:rPr lang="en-US" sz="1400" baseline="0" dirty="0" smtClean="0"/>
              <a:t>The review and acceptance of the information is required to be complete before your entity receives a Federal award</a:t>
            </a:r>
          </a:p>
        </p:txBody>
      </p:sp>
      <p:sp>
        <p:nvSpPr>
          <p:cNvPr id="4" name="Slide Number Placeholder 3"/>
          <p:cNvSpPr>
            <a:spLocks noGrp="1"/>
          </p:cNvSpPr>
          <p:nvPr>
            <p:ph type="sldNum" sz="quarter" idx="10"/>
          </p:nvPr>
        </p:nvSpPr>
        <p:spPr/>
        <p:txBody>
          <a:bodyPr/>
          <a:lstStyle/>
          <a:p>
            <a:fld id="{CAA71445-16C2-488D-9100-0BC3F6187A7B}" type="slidenum">
              <a:rPr lang="en-US" smtClean="0"/>
              <a:t>5</a:t>
            </a:fld>
            <a:endParaRPr lang="en-US"/>
          </a:p>
        </p:txBody>
      </p:sp>
    </p:spTree>
    <p:extLst>
      <p:ext uri="{BB962C8B-B14F-4D97-AF65-F5344CB8AC3E}">
        <p14:creationId xmlns:p14="http://schemas.microsoft.com/office/powerpoint/2010/main" val="3811419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Cost Allocation Plan is the methodology used</a:t>
            </a:r>
            <a:r>
              <a:rPr lang="en-US" sz="1400" baseline="0" dirty="0" smtClean="0"/>
              <a:t> by your entity to ensure compliance with the federal regulation.  The Cost Allocation Plan is a</a:t>
            </a:r>
            <a:r>
              <a:rPr lang="en-US" sz="1400" dirty="0" smtClean="0"/>
              <a:t> written description</a:t>
            </a:r>
            <a:r>
              <a:rPr lang="en-US" sz="1400" baseline="0" dirty="0" smtClean="0"/>
              <a:t> of how your entity consistently reports direct and indirect costs, as well as, how unallowable costs are identified and reported.  You entity should have processes, policies and procedures in place documenting the steps taken to accurately report federal expenditure.</a:t>
            </a:r>
          </a:p>
          <a:p>
            <a:endParaRPr lang="en-US" sz="1400" baseline="0" dirty="0" smtClean="0"/>
          </a:p>
          <a:p>
            <a:r>
              <a:rPr lang="en-US" sz="1400" baseline="0" dirty="0" smtClean="0"/>
              <a:t>This brings us back to the objectives of the OMB Super Circular.  By consolidating each OMB Circular into one Super Circular :</a:t>
            </a:r>
          </a:p>
          <a:p>
            <a:pPr marL="0" lvl="2" defTabSz="931774">
              <a:defRPr/>
            </a:pPr>
            <a:r>
              <a:rPr lang="en-US" sz="1400" dirty="0"/>
              <a:t>You increase the efficiency and effectiveness of Federal awards to ensure best use of the more than $500 billion dollars annually expended. </a:t>
            </a:r>
          </a:p>
          <a:p>
            <a:pPr marL="0" lvl="2" defTabSz="931774">
              <a:defRPr/>
            </a:pPr>
            <a:r>
              <a:rPr lang="en-US" sz="1400" dirty="0"/>
              <a:t>AND</a:t>
            </a:r>
          </a:p>
          <a:p>
            <a:pPr marL="0" lvl="2" defTabSz="931774">
              <a:defRPr/>
            </a:pPr>
            <a:r>
              <a:rPr lang="en-US" sz="1400" dirty="0"/>
              <a:t>Provides the Pass-Through agency reasonable assurance the entity is managing the Federal award in compliance the federal regulations</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fld id="{CAA71445-16C2-488D-9100-0BC3F6187A7B}" type="slidenum">
              <a:rPr lang="en-US" smtClean="0"/>
              <a:t>6</a:t>
            </a:fld>
            <a:endParaRPr lang="en-US"/>
          </a:p>
        </p:txBody>
      </p:sp>
    </p:spTree>
    <p:extLst>
      <p:ext uri="{BB962C8B-B14F-4D97-AF65-F5344CB8AC3E}">
        <p14:creationId xmlns:p14="http://schemas.microsoft.com/office/powerpoint/2010/main" val="176488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Signed Cost </a:t>
            </a:r>
            <a:r>
              <a:rPr lang="en-US" sz="1400" baseline="0" dirty="0" smtClean="0"/>
              <a:t>Allocation Plan Certification is required for state, local governments and Indian Tribes.  However, this form is not a requirement for Non-Profit Organizations.  </a:t>
            </a:r>
          </a:p>
          <a:p>
            <a:endParaRPr lang="en-US" sz="1400" baseline="0" dirty="0" smtClean="0"/>
          </a:p>
          <a:p>
            <a:r>
              <a:rPr lang="en-US" sz="1400" baseline="0" dirty="0" smtClean="0"/>
              <a:t>The certification provides assurance that your entity understand the importance of segregating direct and indirect cost, as well as, identifying unallowable costs, which provides reasonable assurance the indirect cost rate was prepared in accordance to the federal regulations</a:t>
            </a:r>
          </a:p>
          <a:p>
            <a:endParaRPr lang="en-US" sz="1400" baseline="0" dirty="0" smtClean="0"/>
          </a:p>
          <a:p>
            <a:r>
              <a:rPr lang="en-US" sz="1400" baseline="0" dirty="0" smtClean="0"/>
              <a:t>Accuracy in recording transaction is important to properly develop the indirect cost rate compliant with the federal regulations</a:t>
            </a:r>
            <a:r>
              <a:rPr lang="en-US" sz="1400" baseline="0" dirty="0" smtClean="0"/>
              <a:t>.</a:t>
            </a:r>
          </a:p>
          <a:p>
            <a:endParaRPr lang="en-US" sz="1400" baseline="0" dirty="0" smtClean="0"/>
          </a:p>
          <a:p>
            <a:r>
              <a:rPr lang="en-US" sz="1400" baseline="0" dirty="0" smtClean="0"/>
              <a:t>Before the transaction is recorded you should ask yourself:</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Is this an direct or indirect </a:t>
            </a:r>
            <a:r>
              <a:rPr lang="en-US" sz="1400" baseline="0" dirty="0" smtClean="0"/>
              <a:t>costs		Is </a:t>
            </a:r>
            <a:r>
              <a:rPr lang="en-US" sz="1400" baseline="0" dirty="0" smtClean="0"/>
              <a:t>this an allowable or unallowable </a:t>
            </a:r>
            <a:r>
              <a:rPr lang="en-US" sz="1400" baseline="0" dirty="0" smtClean="0"/>
              <a:t>costs			Is cost reasonable? Dollar amount or purpose?</a:t>
            </a:r>
            <a:endParaRPr lang="en-US" sz="1400" baseline="0" dirty="0" smtClean="0"/>
          </a:p>
        </p:txBody>
      </p:sp>
      <p:sp>
        <p:nvSpPr>
          <p:cNvPr id="4" name="Slide Number Placeholder 3"/>
          <p:cNvSpPr>
            <a:spLocks noGrp="1"/>
          </p:cNvSpPr>
          <p:nvPr>
            <p:ph type="sldNum" sz="quarter" idx="10"/>
          </p:nvPr>
        </p:nvSpPr>
        <p:spPr/>
        <p:txBody>
          <a:bodyPr/>
          <a:lstStyle/>
          <a:p>
            <a:fld id="{CAA71445-16C2-488D-9100-0BC3F6187A7B}" type="slidenum">
              <a:rPr lang="en-US" smtClean="0"/>
              <a:t>7</a:t>
            </a:fld>
            <a:endParaRPr lang="en-US"/>
          </a:p>
        </p:txBody>
      </p:sp>
    </p:spTree>
    <p:extLst>
      <p:ext uri="{BB962C8B-B14F-4D97-AF65-F5344CB8AC3E}">
        <p14:creationId xmlns:p14="http://schemas.microsoft.com/office/powerpoint/2010/main" val="382671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Organizational</a:t>
            </a:r>
            <a:r>
              <a:rPr lang="en-US" sz="2400" baseline="0" dirty="0" smtClean="0"/>
              <a:t> Chart should list duties and responsibilities</a:t>
            </a:r>
          </a:p>
          <a:p>
            <a:endParaRPr lang="en-US" sz="2400" baseline="0" dirty="0" smtClean="0"/>
          </a:p>
          <a:p>
            <a:r>
              <a:rPr lang="en-US" sz="2400" baseline="0" dirty="0" smtClean="0"/>
              <a:t>Submit annually with any changes noted</a:t>
            </a:r>
            <a:endParaRPr lang="en-US" sz="2400" dirty="0"/>
          </a:p>
        </p:txBody>
      </p:sp>
      <p:sp>
        <p:nvSpPr>
          <p:cNvPr id="4" name="Slide Number Placeholder 3"/>
          <p:cNvSpPr>
            <a:spLocks noGrp="1"/>
          </p:cNvSpPr>
          <p:nvPr>
            <p:ph type="sldNum" sz="quarter" idx="10"/>
          </p:nvPr>
        </p:nvSpPr>
        <p:spPr/>
        <p:txBody>
          <a:bodyPr/>
          <a:lstStyle/>
          <a:p>
            <a:fld id="{CAA71445-16C2-488D-9100-0BC3F6187A7B}" type="slidenum">
              <a:rPr lang="en-US" smtClean="0"/>
              <a:t>8</a:t>
            </a:fld>
            <a:endParaRPr lang="en-US"/>
          </a:p>
        </p:txBody>
      </p:sp>
    </p:spTree>
    <p:extLst>
      <p:ext uri="{BB962C8B-B14F-4D97-AF65-F5344CB8AC3E}">
        <p14:creationId xmlns:p14="http://schemas.microsoft.com/office/powerpoint/2010/main" val="1851435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 sample</a:t>
            </a:r>
            <a:r>
              <a:rPr lang="en-US" sz="2000" baseline="0" dirty="0" smtClean="0"/>
              <a:t> timesheets must have the ability to report hours worked on a federal award, as well as, time worked on duties that cannot be defined to a specific project. </a:t>
            </a:r>
          </a:p>
          <a:p>
            <a:r>
              <a:rPr lang="en-US" sz="2000" baseline="0" dirty="0" smtClean="0"/>
              <a:t> </a:t>
            </a:r>
          </a:p>
          <a:p>
            <a:pPr defTabSz="931774">
              <a:defRPr/>
            </a:pPr>
            <a:r>
              <a:rPr lang="en-US" sz="2000" baseline="0" dirty="0" smtClean="0"/>
              <a:t>This includes the fringe benefits paid</a:t>
            </a:r>
          </a:p>
          <a:p>
            <a:endParaRPr lang="en-US" sz="2000" baseline="0" dirty="0" smtClean="0"/>
          </a:p>
          <a:p>
            <a:r>
              <a:rPr lang="en-US" sz="2000" baseline="0" dirty="0" smtClean="0"/>
              <a:t>Hours worked on a Federal award are Direct Costs</a:t>
            </a:r>
          </a:p>
          <a:p>
            <a:r>
              <a:rPr lang="en-US" sz="2000" baseline="0" dirty="0" smtClean="0"/>
              <a:t>Hours work on duties that cannot be defined to a specific project or administrative duties are Indirect Costs</a:t>
            </a:r>
          </a:p>
          <a:p>
            <a:endParaRPr lang="en-US" baseline="0" dirty="0" smtClean="0"/>
          </a:p>
        </p:txBody>
      </p:sp>
      <p:sp>
        <p:nvSpPr>
          <p:cNvPr id="4" name="Slide Number Placeholder 3"/>
          <p:cNvSpPr>
            <a:spLocks noGrp="1"/>
          </p:cNvSpPr>
          <p:nvPr>
            <p:ph type="sldNum" sz="quarter" idx="10"/>
          </p:nvPr>
        </p:nvSpPr>
        <p:spPr/>
        <p:txBody>
          <a:bodyPr/>
          <a:lstStyle/>
          <a:p>
            <a:fld id="{CAA71445-16C2-488D-9100-0BC3F6187A7B}" type="slidenum">
              <a:rPr lang="en-US" smtClean="0"/>
              <a:t>9</a:t>
            </a:fld>
            <a:endParaRPr lang="en-US"/>
          </a:p>
        </p:txBody>
      </p:sp>
    </p:spTree>
    <p:extLst>
      <p:ext uri="{BB962C8B-B14F-4D97-AF65-F5344CB8AC3E}">
        <p14:creationId xmlns:p14="http://schemas.microsoft.com/office/powerpoint/2010/main" val="1174428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47AB5F1-E76B-4814-9893-105705F6EA6A}" type="datetimeFigureOut">
              <a:rPr lang="en-US" smtClean="0"/>
              <a:t>7/29/2014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5BD41C7-6BDF-4CE7-8652-EEE924713279}"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AB5F1-E76B-4814-9893-105705F6EA6A}"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41C7-6BDF-4CE7-8652-EEE9247132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AB5F1-E76B-4814-9893-105705F6EA6A}"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41C7-6BDF-4CE7-8652-EEE9247132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AB5F1-E76B-4814-9893-105705F6EA6A}"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41C7-6BDF-4CE7-8652-EEE9247132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7AB5F1-E76B-4814-9893-105705F6EA6A}"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41C7-6BDF-4CE7-8652-EEE9247132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47AB5F1-E76B-4814-9893-105705F6EA6A}" type="datetimeFigureOut">
              <a:rPr lang="en-US" smtClean="0"/>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D41C7-6BDF-4CE7-8652-EEE924713279}"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7AB5F1-E76B-4814-9893-105705F6EA6A}" type="datetimeFigureOut">
              <a:rPr lang="en-US" smtClean="0"/>
              <a:t>7/29/2014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D41C7-6BDF-4CE7-8652-EEE9247132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7AB5F1-E76B-4814-9893-105705F6EA6A}" type="datetimeFigureOut">
              <a:rPr lang="en-US" smtClean="0"/>
              <a:t>7/29/2014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D41C7-6BDF-4CE7-8652-EEE9247132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AB5F1-E76B-4814-9893-105705F6EA6A}" type="datetimeFigureOut">
              <a:rPr lang="en-US" smtClean="0"/>
              <a:t>7/29/2014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D41C7-6BDF-4CE7-8652-EEE9247132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47AB5F1-E76B-4814-9893-105705F6EA6A}" type="datetimeFigureOut">
              <a:rPr lang="en-US" smtClean="0"/>
              <a:t>7/29/2014</a:t>
            </a:fld>
            <a:endParaRPr lang="en-US"/>
          </a:p>
        </p:txBody>
      </p:sp>
      <p:sp>
        <p:nvSpPr>
          <p:cNvPr id="7" name="Slide Number Placeholder 6"/>
          <p:cNvSpPr>
            <a:spLocks noGrp="1"/>
          </p:cNvSpPr>
          <p:nvPr>
            <p:ph type="sldNum" sz="quarter" idx="12"/>
          </p:nvPr>
        </p:nvSpPr>
        <p:spPr/>
        <p:txBody>
          <a:bodyPr/>
          <a:lstStyle/>
          <a:p>
            <a:fld id="{85BD41C7-6BDF-4CE7-8652-EEE924713279}"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AB5F1-E76B-4814-9893-105705F6EA6A}" type="datetimeFigureOut">
              <a:rPr lang="en-US" smtClean="0"/>
              <a:t>7/29/2014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5BD41C7-6BDF-4CE7-8652-EEE9247132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47AB5F1-E76B-4814-9893-105705F6EA6A}" type="datetimeFigureOut">
              <a:rPr lang="en-US" smtClean="0"/>
              <a:t>7/29/2014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5BD41C7-6BDF-4CE7-8652-EEE9247132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m/url?url=http://www.fg-a.com/autos.htm&amp;rct=j&amp;frm=1&amp;q=&amp;esrc=s&amp;sa=U&amp;ei=mc7XU4L9KdauyATSs4KoDQ&amp;ved=0CDQQ9QEwDzhk&amp;usg=AFQjCNG-Zza4f2x7dmX-NQ7KvZFkihdgHw"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po.gov/fdsys/pkg/FR-2013-12-26/pdf/2013-30465.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Date%20of%20Execution:" TargetMode="External"/><Relationship Id="rId5" Type="http://schemas.openxmlformats.org/officeDocument/2006/relationships/hyperlink" Target="http://sharepoint/support/AI/EA/Shared%20Documents/Rileys1/NotForProfitAndMPO.RPC_OHReview/Certification%20of%20Indirect%20CostsGov.pdf" TargetMode="External"/><Relationship Id="rId4" Type="http://schemas.openxmlformats.org/officeDocument/2006/relationships/hyperlink" Target="http://sharepoint/support/AI/EA/Shared%20Documents/Rileys1/NotForProfitAndMPO.RPC_OHReview/CERTIFICATE%20OF%20COST%20ALLOCATION%20PLAN.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743200"/>
            <a:ext cx="3313355" cy="3073760"/>
          </a:xfrm>
        </p:spPr>
        <p:txBody>
          <a:bodyPr>
            <a:normAutofit fontScale="90000"/>
          </a:bodyPr>
          <a:lstStyle/>
          <a:p>
            <a:pPr algn="ctr"/>
            <a:r>
              <a:rPr lang="en-US" b="1" dirty="0"/>
              <a:t>2</a:t>
            </a:r>
            <a:r>
              <a:rPr lang="en-US" b="1" dirty="0" smtClean="0"/>
              <a:t> CFR 200</a:t>
            </a:r>
            <a:br>
              <a:rPr lang="en-US" b="1" dirty="0" smtClean="0"/>
            </a:br>
            <a:r>
              <a:rPr lang="en-US" sz="1300" b="1" dirty="0" smtClean="0"/>
              <a:t/>
            </a:r>
            <a:br>
              <a:rPr lang="en-US" sz="1300" b="1" dirty="0" smtClean="0"/>
            </a:br>
            <a:r>
              <a:rPr lang="en-US" b="1" dirty="0" smtClean="0"/>
              <a:t>”OMB Super Circular”</a:t>
            </a:r>
            <a:br>
              <a:rPr lang="en-US" b="1" dirty="0" smtClean="0"/>
            </a:br>
            <a:r>
              <a:rPr lang="en-US" b="1" dirty="0" smtClean="0"/>
              <a:t/>
            </a:r>
            <a:br>
              <a:rPr lang="en-US" b="1" dirty="0" smtClean="0"/>
            </a:br>
            <a:r>
              <a:rPr lang="en-US" b="1" dirty="0"/>
              <a:t/>
            </a:r>
            <a:br>
              <a:rPr lang="en-US" b="1" dirty="0"/>
            </a:br>
            <a:r>
              <a:rPr lang="en-US" b="1" dirty="0" smtClean="0"/>
              <a:t>Indirect Cost Rate Requirements for Non-Profit &amp; Governmental Organizations</a:t>
            </a:r>
            <a:endParaRPr lang="en-US" b="1" dirty="0"/>
          </a:p>
        </p:txBody>
      </p:sp>
    </p:spTree>
    <p:extLst>
      <p:ext uri="{BB962C8B-B14F-4D97-AF65-F5344CB8AC3E}">
        <p14:creationId xmlns:p14="http://schemas.microsoft.com/office/powerpoint/2010/main" val="238405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normAutofit fontScale="90000"/>
          </a:bodyPr>
          <a:lstStyle/>
          <a:p>
            <a:r>
              <a:rPr lang="en-US" b="1" dirty="0" smtClean="0"/>
              <a:t>Requirement for Compliance</a:t>
            </a:r>
            <a:br>
              <a:rPr lang="en-US" b="1" dirty="0" smtClean="0"/>
            </a:br>
            <a:r>
              <a:rPr lang="en-US" b="1" dirty="0" smtClean="0"/>
              <a:t>2 </a:t>
            </a:r>
            <a:r>
              <a:rPr lang="en-US" b="1" dirty="0"/>
              <a:t>CFR </a:t>
            </a:r>
            <a:r>
              <a:rPr lang="en-US" b="1" dirty="0" smtClean="0"/>
              <a:t>200</a:t>
            </a:r>
            <a:endParaRPr lang="en-US" dirty="0"/>
          </a:p>
        </p:txBody>
      </p:sp>
      <p:sp>
        <p:nvSpPr>
          <p:cNvPr id="3" name="Content Placeholder 2"/>
          <p:cNvSpPr>
            <a:spLocks noGrp="1"/>
          </p:cNvSpPr>
          <p:nvPr>
            <p:ph idx="1"/>
          </p:nvPr>
        </p:nvSpPr>
        <p:spPr>
          <a:xfrm>
            <a:off x="685800" y="1981200"/>
            <a:ext cx="7772400" cy="4343400"/>
          </a:xfrm>
        </p:spPr>
        <p:txBody>
          <a:bodyPr>
            <a:normAutofit fontScale="92500" lnSpcReduction="10000"/>
          </a:bodyPr>
          <a:lstStyle/>
          <a:p>
            <a:pPr marL="68580" indent="0">
              <a:buNone/>
            </a:pPr>
            <a:r>
              <a:rPr lang="en-US" sz="3000" b="1" dirty="0" smtClean="0"/>
              <a:t>Item D &amp; E</a:t>
            </a:r>
          </a:p>
          <a:p>
            <a:pPr marL="68580" indent="0">
              <a:buNone/>
            </a:pPr>
            <a:endParaRPr lang="en-US" sz="1100" b="1" dirty="0" smtClean="0"/>
          </a:p>
          <a:p>
            <a:pPr marL="514350" indent="-446088">
              <a:buNone/>
            </a:pPr>
            <a:r>
              <a:rPr lang="en-US" b="1" dirty="0" smtClean="0"/>
              <a:t>D - Audited Schedule of Indirect Cost to include Fringe Benefits- submitted annually within six months of entities fiscal year end.</a:t>
            </a:r>
          </a:p>
          <a:p>
            <a:pPr marL="68580" indent="0">
              <a:buNone/>
            </a:pPr>
            <a:endParaRPr lang="en-US" sz="1100" b="1" dirty="0" smtClean="0"/>
          </a:p>
          <a:p>
            <a:pPr marL="463550" lvl="1" indent="-411163">
              <a:buNone/>
            </a:pPr>
            <a:r>
              <a:rPr lang="en-US" sz="2400" b="1" dirty="0" smtClean="0"/>
              <a:t>E - Audited Financial Statements - submitted </a:t>
            </a:r>
            <a:r>
              <a:rPr lang="en-US" sz="2400" b="1" dirty="0"/>
              <a:t>annually within six months of entities fiscal year end.</a:t>
            </a:r>
          </a:p>
          <a:p>
            <a:pPr marL="57150" lvl="1" indent="0">
              <a:buNone/>
            </a:pPr>
            <a:endParaRPr lang="en-US" b="1" dirty="0" smtClean="0"/>
          </a:p>
          <a:p>
            <a:pPr marL="685800" lvl="2" indent="-285750"/>
            <a:r>
              <a:rPr lang="en-US" sz="2200" dirty="0" smtClean="0"/>
              <a:t>Performed </a:t>
            </a:r>
            <a:r>
              <a:rPr lang="en-US" sz="2200" dirty="0"/>
              <a:t>in accordance to Generally </a:t>
            </a:r>
            <a:r>
              <a:rPr lang="en-US" sz="2200" dirty="0" smtClean="0"/>
              <a:t>Accepted </a:t>
            </a:r>
            <a:r>
              <a:rPr lang="en-US" sz="2200" dirty="0"/>
              <a:t>Government Auditing Standards (GAGAS)</a:t>
            </a:r>
          </a:p>
          <a:p>
            <a:endParaRPr lang="en-US" sz="1000" b="1" dirty="0" smtClean="0"/>
          </a:p>
          <a:p>
            <a:pPr marL="685800" lvl="2" indent="-285750"/>
            <a:r>
              <a:rPr lang="en-US" sz="2200" dirty="0" smtClean="0"/>
              <a:t>Include a Federal Acquisition Regulations (FAR) Part 31 references to identify unallowable costs</a:t>
            </a:r>
          </a:p>
          <a:p>
            <a:pPr marL="400050" lvl="2" indent="0">
              <a:buNone/>
            </a:pPr>
            <a:endParaRPr lang="en-US" sz="1100" dirty="0" smtClean="0"/>
          </a:p>
          <a:p>
            <a:endParaRPr lang="en-US" dirty="0"/>
          </a:p>
          <a:p>
            <a:pPr marL="342900" lvl="2" indent="342900"/>
            <a:endParaRPr lang="en-US" sz="2500" dirty="0"/>
          </a:p>
        </p:txBody>
      </p:sp>
    </p:spTree>
    <p:extLst>
      <p:ext uri="{BB962C8B-B14F-4D97-AF65-F5344CB8AC3E}">
        <p14:creationId xmlns:p14="http://schemas.microsoft.com/office/powerpoint/2010/main" val="4090629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721" y="685800"/>
            <a:ext cx="7772400" cy="1066800"/>
          </a:xfrm>
        </p:spPr>
        <p:txBody>
          <a:bodyPr>
            <a:normAutofit fontScale="90000"/>
          </a:bodyPr>
          <a:lstStyle/>
          <a:p>
            <a:r>
              <a:rPr lang="en-US" b="1" dirty="0" smtClean="0"/>
              <a:t>Requirements for Compliance</a:t>
            </a:r>
            <a:br>
              <a:rPr lang="en-US" b="1" dirty="0" smtClean="0"/>
            </a:br>
            <a:r>
              <a:rPr lang="en-US" b="1" dirty="0" smtClean="0"/>
              <a:t>2 CFR 200</a:t>
            </a:r>
            <a:endParaRPr lang="en-US" sz="2700" b="1" dirty="0"/>
          </a:p>
        </p:txBody>
      </p:sp>
      <p:sp>
        <p:nvSpPr>
          <p:cNvPr id="3" name="TextBox 2"/>
          <p:cNvSpPr txBox="1"/>
          <p:nvPr/>
        </p:nvSpPr>
        <p:spPr>
          <a:xfrm>
            <a:off x="880110" y="1869162"/>
            <a:ext cx="6934200" cy="369332"/>
          </a:xfrm>
          <a:prstGeom prst="rect">
            <a:avLst/>
          </a:prstGeom>
          <a:noFill/>
        </p:spPr>
        <p:txBody>
          <a:bodyPr wrap="square" rtlCol="0">
            <a:spAutoFit/>
          </a:bodyPr>
          <a:lstStyle/>
          <a:p>
            <a:pPr algn="ctr"/>
            <a:r>
              <a:rPr lang="en-US" i="1" dirty="0" smtClean="0"/>
              <a:t>Required Schedule of Indirect Cost Rate (Overhead) Format</a:t>
            </a:r>
            <a:endParaRPr lang="en-US" i="1" dirty="0"/>
          </a:p>
        </p:txBody>
      </p:sp>
      <p:sp>
        <p:nvSpPr>
          <p:cNvPr id="6" name="Content Placeholder 5"/>
          <p:cNvSpPr>
            <a:spLocks noGrp="1"/>
          </p:cNvSpPr>
          <p:nvPr>
            <p:ph idx="1"/>
          </p:nvPr>
        </p:nvSpPr>
        <p:spPr>
          <a:xfrm>
            <a:off x="758190" y="2286000"/>
            <a:ext cx="7688580" cy="912852"/>
          </a:xfrm>
        </p:spPr>
        <p:txBody>
          <a:bodyPr>
            <a:noAutofit/>
          </a:bodyPr>
          <a:lstStyle/>
          <a:p>
            <a:pPr marL="68580" indent="0">
              <a:buNone/>
            </a:pPr>
            <a:r>
              <a:rPr lang="en-US" sz="1800" b="1" dirty="0"/>
              <a:t>Direct </a:t>
            </a:r>
            <a:r>
              <a:rPr lang="en-US" sz="1800" b="1" dirty="0" smtClean="0"/>
              <a:t>Costs: </a:t>
            </a:r>
            <a:r>
              <a:rPr lang="en-US" sz="1800" dirty="0" smtClean="0"/>
              <a:t>Typical </a:t>
            </a:r>
            <a:r>
              <a:rPr lang="en-US" sz="1800" dirty="0"/>
              <a:t>costs charged </a:t>
            </a:r>
            <a:r>
              <a:rPr lang="en-US" sz="1800" dirty="0" smtClean="0"/>
              <a:t>directly </a:t>
            </a:r>
            <a:r>
              <a:rPr lang="en-US" sz="1800" dirty="0"/>
              <a:t>to a Federal award are the compensation of employees who work on that award and their related fringe </a:t>
            </a:r>
            <a:r>
              <a:rPr lang="en-US" sz="1800" dirty="0" smtClean="0"/>
              <a:t>benefits.</a:t>
            </a:r>
            <a:endParaRPr lang="en-US" sz="1800" dirty="0"/>
          </a:p>
          <a:p>
            <a:pPr marL="68580" indent="0">
              <a:buNone/>
            </a:pPr>
            <a:endParaRPr lang="en-US"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3272790"/>
            <a:ext cx="7447043" cy="310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707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Requirement for Compliance</a:t>
            </a:r>
            <a:br>
              <a:rPr lang="en-US" b="1" dirty="0"/>
            </a:br>
            <a:r>
              <a:rPr lang="en-US" b="1" dirty="0"/>
              <a:t>2 CFR 200</a:t>
            </a:r>
            <a:endParaRPr lang="en-US" dirty="0"/>
          </a:p>
        </p:txBody>
      </p:sp>
      <p:sp>
        <p:nvSpPr>
          <p:cNvPr id="3" name="Rectangle 2"/>
          <p:cNvSpPr/>
          <p:nvPr/>
        </p:nvSpPr>
        <p:spPr>
          <a:xfrm>
            <a:off x="3886200" y="2370450"/>
            <a:ext cx="4568756" cy="3108543"/>
          </a:xfrm>
          <a:prstGeom prst="rect">
            <a:avLst/>
          </a:prstGeom>
        </p:spPr>
        <p:txBody>
          <a:bodyPr wrap="square">
            <a:spAutoFit/>
          </a:bodyPr>
          <a:lstStyle/>
          <a:p>
            <a:r>
              <a:rPr lang="en-US" sz="2800" dirty="0"/>
              <a:t>Know your Federal </a:t>
            </a:r>
            <a:r>
              <a:rPr lang="en-US" sz="2800" dirty="0" smtClean="0"/>
              <a:t>award if </a:t>
            </a:r>
            <a:r>
              <a:rPr lang="en-US" sz="2800" dirty="0"/>
              <a:t>you provided for it as a </a:t>
            </a:r>
            <a:r>
              <a:rPr lang="en-US" sz="2800" dirty="0" smtClean="0"/>
              <a:t>deliverable in a </a:t>
            </a:r>
            <a:r>
              <a:rPr lang="en-US" sz="2800" dirty="0" err="1" smtClean="0"/>
              <a:t>workplan</a:t>
            </a:r>
            <a:r>
              <a:rPr lang="en-US" sz="2800" dirty="0"/>
              <a:t>, estimate, grant </a:t>
            </a:r>
            <a:r>
              <a:rPr lang="en-US" sz="2800" dirty="0" smtClean="0"/>
              <a:t>application </a:t>
            </a:r>
            <a:r>
              <a:rPr lang="en-US" sz="2800" dirty="0"/>
              <a:t>or contract, it is </a:t>
            </a:r>
            <a:r>
              <a:rPr lang="en-US" sz="2800" dirty="0" smtClean="0"/>
              <a:t>probably </a:t>
            </a:r>
            <a:r>
              <a:rPr lang="en-US" sz="2800" dirty="0"/>
              <a:t>a</a:t>
            </a:r>
            <a:r>
              <a:rPr lang="en-US" sz="2800" b="1" dirty="0"/>
              <a:t> </a:t>
            </a:r>
            <a:r>
              <a:rPr lang="en-US" sz="2800" dirty="0" smtClean="0"/>
              <a:t>direct </a:t>
            </a:r>
            <a:r>
              <a:rPr lang="en-US" sz="2800" dirty="0"/>
              <a:t>costs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532" y="2370450"/>
            <a:ext cx="2525480" cy="2201550"/>
          </a:xfrm>
          <a:prstGeom prst="rect">
            <a:avLst/>
          </a:prstGeom>
        </p:spPr>
      </p:pic>
    </p:spTree>
    <p:extLst>
      <p:ext uri="{BB962C8B-B14F-4D97-AF65-F5344CB8AC3E}">
        <p14:creationId xmlns:p14="http://schemas.microsoft.com/office/powerpoint/2010/main" val="2150116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604" y="685799"/>
            <a:ext cx="7924800" cy="1079475"/>
          </a:xfrm>
        </p:spPr>
        <p:txBody>
          <a:bodyPr>
            <a:normAutofit fontScale="90000"/>
          </a:bodyPr>
          <a:lstStyle/>
          <a:p>
            <a:r>
              <a:rPr lang="en-US" b="1" dirty="0" smtClean="0"/>
              <a:t>Requirements for Compliance</a:t>
            </a:r>
            <a:r>
              <a:rPr lang="en-US" b="1" dirty="0"/>
              <a:t/>
            </a:r>
            <a:br>
              <a:rPr lang="en-US" b="1" dirty="0"/>
            </a:br>
            <a:r>
              <a:rPr lang="en-US" b="1" dirty="0"/>
              <a:t>2 CFR 200</a:t>
            </a:r>
            <a:endParaRPr lang="en-US" dirty="0"/>
          </a:p>
        </p:txBody>
      </p:sp>
      <p:sp>
        <p:nvSpPr>
          <p:cNvPr id="3" name="Content Placeholder 2"/>
          <p:cNvSpPr>
            <a:spLocks noGrp="1"/>
          </p:cNvSpPr>
          <p:nvPr>
            <p:ph idx="1"/>
          </p:nvPr>
        </p:nvSpPr>
        <p:spPr>
          <a:xfrm>
            <a:off x="563881" y="2150268"/>
            <a:ext cx="2133600" cy="4189993"/>
          </a:xfrm>
        </p:spPr>
        <p:txBody>
          <a:bodyPr>
            <a:normAutofit fontScale="77500" lnSpcReduction="20000"/>
          </a:bodyPr>
          <a:lstStyle/>
          <a:p>
            <a:r>
              <a:rPr lang="en-US" sz="1800" dirty="0" smtClean="0"/>
              <a:t>Typical examples of indirect cost include depreciation on buildings and equipment, the costs of operating and maintaining facilities, and general administration and general expense, such as the salaries and expense of executive officers, personnel administration and accounting</a:t>
            </a:r>
          </a:p>
          <a:p>
            <a:pPr marL="68580" indent="0">
              <a:buNone/>
            </a:pPr>
            <a:endParaRPr lang="en-US" sz="1300" dirty="0" smtClean="0"/>
          </a:p>
          <a:p>
            <a:r>
              <a:rPr lang="en-US" sz="1800" dirty="0" smtClean="0"/>
              <a:t>Cost must be reasonable and actual</a:t>
            </a:r>
            <a:endParaRPr lang="en-US" sz="1800" dirty="0"/>
          </a:p>
        </p:txBody>
      </p:sp>
      <p:sp>
        <p:nvSpPr>
          <p:cNvPr id="5" name="TextBox 4"/>
          <p:cNvSpPr txBox="1"/>
          <p:nvPr/>
        </p:nvSpPr>
        <p:spPr>
          <a:xfrm>
            <a:off x="464820" y="1765275"/>
            <a:ext cx="1905000" cy="369332"/>
          </a:xfrm>
          <a:prstGeom prst="rect">
            <a:avLst/>
          </a:prstGeom>
          <a:noFill/>
        </p:spPr>
        <p:txBody>
          <a:bodyPr wrap="square" rtlCol="0">
            <a:spAutoFit/>
          </a:bodyPr>
          <a:lstStyle/>
          <a:p>
            <a:pPr marL="68580" indent="0">
              <a:buNone/>
            </a:pPr>
            <a:r>
              <a:rPr lang="en-US" b="1" dirty="0" smtClean="0"/>
              <a:t>Indirect Costs: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481" y="1949941"/>
            <a:ext cx="5954914"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354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685800"/>
          </a:xfrm>
        </p:spPr>
        <p:txBody>
          <a:bodyPr>
            <a:normAutofit fontScale="90000"/>
          </a:bodyPr>
          <a:lstStyle/>
          <a:p>
            <a:r>
              <a:rPr lang="en-US" b="1" dirty="0" smtClean="0"/>
              <a:t>Reasonableness of Cost?</a:t>
            </a:r>
            <a:endParaRPr lang="en-US" b="1" dirty="0"/>
          </a:p>
        </p:txBody>
      </p:sp>
      <p:sp>
        <p:nvSpPr>
          <p:cNvPr id="3" name="Content Placeholder 2"/>
          <p:cNvSpPr>
            <a:spLocks noGrp="1"/>
          </p:cNvSpPr>
          <p:nvPr>
            <p:ph idx="1"/>
          </p:nvPr>
        </p:nvSpPr>
        <p:spPr>
          <a:xfrm>
            <a:off x="609600" y="1447800"/>
            <a:ext cx="8001000" cy="4953000"/>
          </a:xfrm>
        </p:spPr>
        <p:txBody>
          <a:bodyPr>
            <a:normAutofit/>
          </a:bodyPr>
          <a:lstStyle/>
          <a:p>
            <a:pPr marL="68580" indent="0">
              <a:buNone/>
            </a:pPr>
            <a:r>
              <a:rPr lang="en-US" dirty="0" smtClean="0"/>
              <a:t>Ask yourself these questions when determining reasonableness of costs</a:t>
            </a:r>
          </a:p>
          <a:p>
            <a:r>
              <a:rPr lang="en-US" dirty="0"/>
              <a:t>Would your mission benefit from the </a:t>
            </a:r>
            <a:r>
              <a:rPr lang="en-US" dirty="0" smtClean="0"/>
              <a:t>expense</a:t>
            </a:r>
          </a:p>
          <a:p>
            <a:r>
              <a:rPr lang="en-US" dirty="0"/>
              <a:t>Can you defend the purpose?</a:t>
            </a:r>
            <a:endParaRPr lang="en-US" dirty="0" smtClean="0"/>
          </a:p>
          <a:p>
            <a:pPr marL="68580" indent="0" algn="ctr">
              <a:buNone/>
            </a:pPr>
            <a:r>
              <a:rPr lang="en-US" dirty="0" smtClean="0"/>
              <a:t>First Class Airfare </a:t>
            </a:r>
            <a:r>
              <a:rPr lang="en-US" dirty="0" err="1" smtClean="0"/>
              <a:t>vs</a:t>
            </a:r>
            <a:r>
              <a:rPr lang="en-US" dirty="0" smtClean="0"/>
              <a:t> Coach</a:t>
            </a:r>
          </a:p>
          <a:p>
            <a:pPr marL="68580" indent="0" algn="ctr">
              <a:buNone/>
            </a:pPr>
            <a:r>
              <a:rPr lang="en-US" dirty="0" smtClean="0"/>
              <a:t>Or </a:t>
            </a:r>
          </a:p>
          <a:p>
            <a:pPr marL="68580" indent="0" algn="ctr">
              <a:buNone/>
            </a:pPr>
            <a:r>
              <a:rPr lang="en-US" dirty="0" smtClean="0"/>
              <a:t>Mercedes </a:t>
            </a:r>
            <a:r>
              <a:rPr lang="en-US" dirty="0" err="1" smtClean="0"/>
              <a:t>vs</a:t>
            </a:r>
            <a:r>
              <a:rPr lang="en-US" dirty="0" smtClean="0"/>
              <a:t> Metro Geo</a:t>
            </a:r>
          </a:p>
          <a:p>
            <a:pPr marL="6858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236720"/>
            <a:ext cx="3025080" cy="2011680"/>
          </a:xfrm>
          <a:prstGeom prst="rect">
            <a:avLst/>
          </a:prstGeom>
        </p:spPr>
      </p:pic>
      <p:pic>
        <p:nvPicPr>
          <p:cNvPr id="1028" name="Picture 4" descr="https://encrypted-tbn2.gstatic.com/images?q=tbn:ANd9GcRKag5L8_bZDjWMKFIzqOzeV_2y-NzzzXpk3HBdUMVf-PN62PiE_0UfjVy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081" y="5090160"/>
            <a:ext cx="3106919" cy="10058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91000" y="5247640"/>
            <a:ext cx="762000" cy="584775"/>
          </a:xfrm>
          <a:prstGeom prst="rect">
            <a:avLst/>
          </a:prstGeom>
          <a:noFill/>
        </p:spPr>
        <p:txBody>
          <a:bodyPr wrap="square" rtlCol="0">
            <a:spAutoFit/>
          </a:bodyPr>
          <a:lstStyle/>
          <a:p>
            <a:r>
              <a:rPr lang="en-US" sz="3200" b="1" dirty="0" smtClean="0"/>
              <a:t>VS</a:t>
            </a:r>
            <a:endParaRPr lang="en-US" sz="3200" b="1" dirty="0"/>
          </a:p>
        </p:txBody>
      </p:sp>
    </p:spTree>
    <p:extLst>
      <p:ext uri="{BB962C8B-B14F-4D97-AF65-F5344CB8AC3E}">
        <p14:creationId xmlns:p14="http://schemas.microsoft.com/office/powerpoint/2010/main" val="2751087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a:bodyPr>
          <a:lstStyle/>
          <a:p>
            <a:r>
              <a:rPr lang="en-US" sz="3600" b="1" dirty="0">
                <a:latin typeface="Arial" panose="020B0604020202020204" pitchFamily="34" charset="0"/>
                <a:cs typeface="Arial" panose="020B0604020202020204" pitchFamily="34" charset="0"/>
              </a:rPr>
              <a:t>O</a:t>
            </a:r>
            <a:r>
              <a:rPr lang="en-US" sz="3600" b="1" dirty="0" smtClean="0">
                <a:latin typeface="Arial" panose="020B0604020202020204" pitchFamily="34" charset="0"/>
                <a:cs typeface="Arial" panose="020B0604020202020204" pitchFamily="34" charset="0"/>
              </a:rPr>
              <a:t>verhead rate calculation</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endParaRPr lang="en-US" dirty="0" smtClean="0">
              <a:solidFill>
                <a:schemeClr val="tx1"/>
              </a:solidFill>
            </a:endParaRPr>
          </a:p>
          <a:p>
            <a:endParaRPr lang="en-US" dirty="0"/>
          </a:p>
        </p:txBody>
      </p:sp>
      <p:graphicFrame>
        <p:nvGraphicFramePr>
          <p:cNvPr id="4" name="Content Placeholder 1"/>
          <p:cNvGraphicFramePr>
            <a:graphicFrameLocks/>
          </p:cNvGraphicFramePr>
          <p:nvPr>
            <p:extLst>
              <p:ext uri="{D42A27DB-BD31-4B8C-83A1-F6EECF244321}">
                <p14:modId xmlns:p14="http://schemas.microsoft.com/office/powerpoint/2010/main" val="1954507174"/>
              </p:ext>
            </p:extLst>
          </p:nvPr>
        </p:nvGraphicFramePr>
        <p:xfrm>
          <a:off x="914400" y="1752600"/>
          <a:ext cx="6934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080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604" y="685800"/>
            <a:ext cx="7924800" cy="1143000"/>
          </a:xfrm>
        </p:spPr>
        <p:txBody>
          <a:bodyPr>
            <a:normAutofit fontScale="90000"/>
          </a:bodyPr>
          <a:lstStyle/>
          <a:p>
            <a:r>
              <a:rPr lang="en-US" b="1" dirty="0" smtClean="0"/>
              <a:t>Requirements for Compliance</a:t>
            </a:r>
            <a:r>
              <a:rPr lang="en-US" b="1" dirty="0"/>
              <a:t/>
            </a:r>
            <a:br>
              <a:rPr lang="en-US" b="1" dirty="0"/>
            </a:br>
            <a:r>
              <a:rPr lang="en-US" b="1" dirty="0"/>
              <a:t>2 CFR 200</a:t>
            </a:r>
            <a:endParaRPr lang="en-US" dirty="0"/>
          </a:p>
        </p:txBody>
      </p:sp>
      <p:sp>
        <p:nvSpPr>
          <p:cNvPr id="5" name="TextBox 4"/>
          <p:cNvSpPr txBox="1"/>
          <p:nvPr/>
        </p:nvSpPr>
        <p:spPr>
          <a:xfrm>
            <a:off x="560069" y="1981200"/>
            <a:ext cx="2590800" cy="461665"/>
          </a:xfrm>
          <a:prstGeom prst="rect">
            <a:avLst/>
          </a:prstGeom>
          <a:noFill/>
        </p:spPr>
        <p:txBody>
          <a:bodyPr wrap="square" rtlCol="0">
            <a:spAutoFit/>
          </a:bodyPr>
          <a:lstStyle/>
          <a:p>
            <a:pPr marL="68580" indent="0">
              <a:buNone/>
            </a:pPr>
            <a:r>
              <a:rPr lang="en-US" sz="2400" b="1" dirty="0" smtClean="0"/>
              <a:t>FAR References</a:t>
            </a:r>
            <a:endParaRPr lang="en-US" sz="2400" dirty="0"/>
          </a:p>
        </p:txBody>
      </p:sp>
      <p:sp>
        <p:nvSpPr>
          <p:cNvPr id="4" name="Content Placeholder 3"/>
          <p:cNvSpPr>
            <a:spLocks noGrp="1"/>
          </p:cNvSpPr>
          <p:nvPr>
            <p:ph idx="1"/>
          </p:nvPr>
        </p:nvSpPr>
        <p:spPr>
          <a:xfrm>
            <a:off x="560069" y="2473345"/>
            <a:ext cx="7898131" cy="838200"/>
          </a:xfrm>
        </p:spPr>
        <p:txBody>
          <a:bodyPr/>
          <a:lstStyle/>
          <a:p>
            <a:pPr marL="68580" indent="0">
              <a:buNone/>
            </a:pPr>
            <a:r>
              <a:rPr lang="en-US" dirty="0" smtClean="0"/>
              <a:t>Must include FAR References to identify unallowable costs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949" y="3505200"/>
            <a:ext cx="8129851"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549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381000"/>
            <a:ext cx="3448050" cy="1600200"/>
          </a:xfrm>
        </p:spPr>
        <p:txBody>
          <a:bodyPr>
            <a:normAutofit fontScale="90000"/>
          </a:bodyPr>
          <a:lstStyle/>
          <a:p>
            <a:r>
              <a:rPr lang="en-US" sz="3600" b="1" dirty="0" smtClean="0"/>
              <a:t>Requirements for Compliance</a:t>
            </a:r>
            <a:r>
              <a:rPr lang="en-US" sz="3600" b="1" dirty="0"/>
              <a:t/>
            </a:r>
            <a:br>
              <a:rPr lang="en-US" sz="3600" b="1" dirty="0"/>
            </a:br>
            <a:r>
              <a:rPr lang="en-US" sz="3600" b="1" dirty="0"/>
              <a:t>2 CFR 200</a:t>
            </a:r>
            <a:endParaRPr lang="en-US" sz="3600" dirty="0"/>
          </a:p>
        </p:txBody>
      </p:sp>
      <p:sp>
        <p:nvSpPr>
          <p:cNvPr id="3" name="Content Placeholder 2"/>
          <p:cNvSpPr>
            <a:spLocks noGrp="1"/>
          </p:cNvSpPr>
          <p:nvPr>
            <p:ph idx="1"/>
          </p:nvPr>
        </p:nvSpPr>
        <p:spPr>
          <a:xfrm>
            <a:off x="474492" y="2164080"/>
            <a:ext cx="3564108" cy="3931920"/>
          </a:xfrm>
        </p:spPr>
        <p:txBody>
          <a:bodyPr>
            <a:normAutofit lnSpcReduction="10000"/>
          </a:bodyPr>
          <a:lstStyle/>
          <a:p>
            <a:pPr marL="68580" indent="0" algn="ctr">
              <a:buNone/>
            </a:pPr>
            <a:r>
              <a:rPr lang="en-US" b="1" dirty="0" smtClean="0"/>
              <a:t>Unallowable Costs</a:t>
            </a:r>
          </a:p>
          <a:p>
            <a:r>
              <a:rPr lang="en-US" sz="1800" dirty="0" smtClean="0"/>
              <a:t>Reference:  Subpart E</a:t>
            </a:r>
          </a:p>
          <a:p>
            <a:pPr indent="0">
              <a:buNone/>
            </a:pPr>
            <a:r>
              <a:rPr lang="en-US" sz="1800" dirty="0" smtClean="0"/>
              <a:t>Cost </a:t>
            </a:r>
            <a:r>
              <a:rPr lang="en-US" sz="1800" dirty="0"/>
              <a:t>Principles of Part </a:t>
            </a:r>
            <a:r>
              <a:rPr lang="en-US" sz="1800" dirty="0" smtClean="0"/>
              <a:t>200</a:t>
            </a:r>
          </a:p>
          <a:p>
            <a:pPr indent="0">
              <a:buNone/>
            </a:pPr>
            <a:endParaRPr lang="en-US" sz="1800" dirty="0" smtClean="0"/>
          </a:p>
          <a:p>
            <a:r>
              <a:rPr lang="en-US" sz="1800" dirty="0" smtClean="0"/>
              <a:t>Review Federal </a:t>
            </a:r>
            <a:r>
              <a:rPr lang="en-US" sz="1800" dirty="0" smtClean="0"/>
              <a:t>award</a:t>
            </a:r>
          </a:p>
          <a:p>
            <a:endParaRPr lang="en-US" sz="1800" dirty="0" smtClean="0"/>
          </a:p>
          <a:p>
            <a:endParaRPr lang="en-US" sz="1800" dirty="0" smtClean="0"/>
          </a:p>
          <a:p>
            <a:r>
              <a:rPr lang="en-US" sz="1800" dirty="0"/>
              <a:t>Additional determination of unallowable costs with FAR references can be found on Appendix C in the AASHTO Uniform Audit and Accounting Guide. </a:t>
            </a:r>
          </a:p>
          <a:p>
            <a:endParaRPr lang="en-US" sz="1800" dirty="0" smtClean="0"/>
          </a:p>
          <a:p>
            <a:pPr marL="68580" indent="0">
              <a:buNone/>
            </a:pPr>
            <a:endParaRPr lang="en-US" sz="18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570" y="533400"/>
            <a:ext cx="442166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038600" y="2640330"/>
            <a:ext cx="762000" cy="210633"/>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7924800" y="2590800"/>
            <a:ext cx="5334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V="1">
            <a:off x="3124200" y="2850963"/>
            <a:ext cx="4800600" cy="1492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124200" y="2850964"/>
            <a:ext cx="1143000" cy="14924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819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1"/>
            <a:ext cx="7943850" cy="1062334"/>
          </a:xfrm>
        </p:spPr>
        <p:txBody>
          <a:bodyPr>
            <a:normAutofit fontScale="90000"/>
          </a:bodyPr>
          <a:lstStyle/>
          <a:p>
            <a:r>
              <a:rPr lang="en-US" b="1" dirty="0" smtClean="0"/>
              <a:t>Requirements for Compliance</a:t>
            </a:r>
            <a:r>
              <a:rPr lang="en-US" b="1" dirty="0"/>
              <a:t/>
            </a:r>
            <a:br>
              <a:rPr lang="en-US" b="1" dirty="0"/>
            </a:br>
            <a:r>
              <a:rPr lang="en-US" b="1" dirty="0"/>
              <a:t>2 CFR 200</a:t>
            </a:r>
            <a:endParaRPr lang="en-US" dirty="0"/>
          </a:p>
        </p:txBody>
      </p:sp>
      <p:sp>
        <p:nvSpPr>
          <p:cNvPr id="6" name="Content Placeholder 5"/>
          <p:cNvSpPr>
            <a:spLocks noGrp="1"/>
          </p:cNvSpPr>
          <p:nvPr>
            <p:ph idx="1"/>
          </p:nvPr>
        </p:nvSpPr>
        <p:spPr>
          <a:xfrm>
            <a:off x="963927" y="2490370"/>
            <a:ext cx="7315201" cy="3876139"/>
          </a:xfrm>
        </p:spPr>
        <p:txBody>
          <a:bodyPr>
            <a:normAutofit fontScale="47500" lnSpcReduction="20000"/>
          </a:bodyPr>
          <a:lstStyle/>
          <a:p>
            <a:pPr marL="68580" indent="0">
              <a:buNone/>
            </a:pPr>
            <a:r>
              <a:rPr lang="en-US" dirty="0"/>
              <a:t>   </a:t>
            </a:r>
          </a:p>
          <a:p>
            <a:pPr marL="68580" indent="0">
              <a:buNone/>
            </a:pPr>
            <a:r>
              <a:rPr lang="en-US" dirty="0"/>
              <a:t>This is to certify that I have reviewed the indirect cost rate proposal submitted herewith and to the best of my knowledge and belief:</a:t>
            </a:r>
          </a:p>
          <a:p>
            <a:pPr marL="68580" indent="0">
              <a:buNone/>
            </a:pPr>
            <a:r>
              <a:rPr lang="en-US" dirty="0"/>
              <a:t> </a:t>
            </a:r>
          </a:p>
          <a:p>
            <a:pPr marL="285750" indent="-217488">
              <a:buNone/>
            </a:pPr>
            <a:r>
              <a:rPr lang="en-US" dirty="0"/>
              <a:t>(1) All costs included in this proposal </a:t>
            </a:r>
            <a:r>
              <a:rPr lang="en-US" b="1" dirty="0"/>
              <a:t>[identify date]</a:t>
            </a:r>
            <a:r>
              <a:rPr lang="en-US" dirty="0"/>
              <a:t> to establish billing or final indirect costs rates for </a:t>
            </a:r>
            <a:r>
              <a:rPr lang="en-US" b="1" dirty="0"/>
              <a:t>[identify period covered by rate]</a:t>
            </a:r>
            <a:r>
              <a:rPr lang="en-US" dirty="0"/>
              <a:t> are allowable in accordance with the requirements of the Federal award(s) to which they apply and the provisions of this Part. Unallowable costs have been adjusted for in allocating costs as indicated in the indirect cost proposal</a:t>
            </a:r>
          </a:p>
          <a:p>
            <a:pPr marL="68580" indent="0">
              <a:buNone/>
            </a:pPr>
            <a:r>
              <a:rPr lang="en-US" dirty="0"/>
              <a:t> </a:t>
            </a:r>
          </a:p>
          <a:p>
            <a:pPr marL="285750" indent="-217488">
              <a:buNone/>
            </a:pPr>
            <a:r>
              <a:rPr lang="en-US" dirty="0"/>
              <a:t>(2) All costs included in this proposal are properly allocable to Federal awards on the basis of a beneficial or causal relationship between the expenses incurred and the agreements to which they are allocated in accordance with applicable </a:t>
            </a:r>
            <a:r>
              <a:rPr lang="en-US" dirty="0" smtClean="0"/>
              <a:t>requirements.  Further</a:t>
            </a:r>
            <a:r>
              <a:rPr lang="en-US" dirty="0"/>
              <a:t>, the same costs that have been treated as indirect costs have not been claimed as direct costs. Similar types of costs have been accounted for consistently and the Federal government will be notified of any accounting changes that would affect the predetermined rate.</a:t>
            </a:r>
          </a:p>
          <a:p>
            <a:pPr marL="68580" indent="0">
              <a:buNone/>
            </a:pPr>
            <a:r>
              <a:rPr lang="en-US" dirty="0"/>
              <a:t> </a:t>
            </a:r>
          </a:p>
          <a:p>
            <a:pPr marL="68580" indent="0">
              <a:buNone/>
            </a:pPr>
            <a:r>
              <a:rPr lang="en-US" dirty="0"/>
              <a:t>I declare that the foregoing is true and correct.</a:t>
            </a:r>
          </a:p>
          <a:p>
            <a:pPr marL="68580" indent="0">
              <a:buNone/>
            </a:pPr>
            <a:r>
              <a:rPr lang="en-US" dirty="0"/>
              <a:t> </a:t>
            </a:r>
          </a:p>
          <a:p>
            <a:pPr marL="68580" indent="0">
              <a:buNone/>
            </a:pPr>
            <a:r>
              <a:rPr lang="en-US" dirty="0"/>
              <a:t>Governmental Unit: </a:t>
            </a:r>
          </a:p>
          <a:p>
            <a:pPr marL="68580" indent="0">
              <a:buNone/>
            </a:pPr>
            <a:r>
              <a:rPr lang="en-US" dirty="0"/>
              <a:t>Signature: </a:t>
            </a:r>
          </a:p>
          <a:p>
            <a:pPr marL="68580" indent="0">
              <a:buNone/>
            </a:pPr>
            <a:r>
              <a:rPr lang="en-US" dirty="0"/>
              <a:t>Name of Official: Title: </a:t>
            </a:r>
          </a:p>
          <a:p>
            <a:pPr marL="68580" indent="0">
              <a:buNone/>
            </a:pPr>
            <a:r>
              <a:rPr lang="en-US" dirty="0"/>
              <a:t>Date of Execution: </a:t>
            </a:r>
          </a:p>
        </p:txBody>
      </p:sp>
      <p:sp>
        <p:nvSpPr>
          <p:cNvPr id="7" name="TextBox 6"/>
          <p:cNvSpPr txBox="1"/>
          <p:nvPr/>
        </p:nvSpPr>
        <p:spPr>
          <a:xfrm>
            <a:off x="685796" y="1748135"/>
            <a:ext cx="7772399" cy="461665"/>
          </a:xfrm>
          <a:prstGeom prst="rect">
            <a:avLst/>
          </a:prstGeom>
          <a:noFill/>
        </p:spPr>
        <p:txBody>
          <a:bodyPr wrap="square" rtlCol="0">
            <a:spAutoFit/>
          </a:bodyPr>
          <a:lstStyle/>
          <a:p>
            <a:r>
              <a:rPr lang="en-US" sz="2400" b="1" dirty="0" smtClean="0"/>
              <a:t>Item F - Certification of Indirect Costs – Gov. Org.</a:t>
            </a:r>
            <a:endParaRPr lang="en-US" sz="2400" b="1" dirty="0"/>
          </a:p>
        </p:txBody>
      </p:sp>
      <p:sp>
        <p:nvSpPr>
          <p:cNvPr id="8" name="TextBox 7"/>
          <p:cNvSpPr txBox="1"/>
          <p:nvPr/>
        </p:nvSpPr>
        <p:spPr>
          <a:xfrm>
            <a:off x="784858" y="2305705"/>
            <a:ext cx="7673341" cy="369332"/>
          </a:xfrm>
          <a:prstGeom prst="rect">
            <a:avLst/>
          </a:prstGeom>
          <a:noFill/>
        </p:spPr>
        <p:txBody>
          <a:bodyPr wrap="square" rtlCol="0">
            <a:spAutoFit/>
          </a:bodyPr>
          <a:lstStyle/>
          <a:p>
            <a:pPr algn="ctr"/>
            <a:r>
              <a:rPr lang="en-US" b="1" dirty="0" smtClean="0"/>
              <a:t>Certification of Indirect Costs</a:t>
            </a:r>
            <a:endParaRPr lang="en-US" b="1" dirty="0"/>
          </a:p>
        </p:txBody>
      </p:sp>
      <p:cxnSp>
        <p:nvCxnSpPr>
          <p:cNvPr id="12" name="Straight Connector 11"/>
          <p:cNvCxnSpPr/>
          <p:nvPr/>
        </p:nvCxnSpPr>
        <p:spPr>
          <a:xfrm>
            <a:off x="1828800" y="5486400"/>
            <a:ext cx="601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67000" y="5715000"/>
            <a:ext cx="518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62200" y="5867400"/>
            <a:ext cx="548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38400" y="5334000"/>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081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757536"/>
            <a:ext cx="7943850" cy="1066799"/>
          </a:xfrm>
        </p:spPr>
        <p:txBody>
          <a:bodyPr>
            <a:normAutofit fontScale="90000"/>
          </a:bodyPr>
          <a:lstStyle/>
          <a:p>
            <a:r>
              <a:rPr lang="en-US" b="1" dirty="0" smtClean="0"/>
              <a:t>Requirements for Compliance</a:t>
            </a:r>
            <a:r>
              <a:rPr lang="en-US" b="1" dirty="0"/>
              <a:t/>
            </a:r>
            <a:br>
              <a:rPr lang="en-US" b="1" dirty="0"/>
            </a:br>
            <a:r>
              <a:rPr lang="en-US" b="1" dirty="0"/>
              <a:t>2 CFR 200</a:t>
            </a:r>
            <a:endParaRPr lang="en-US" dirty="0"/>
          </a:p>
        </p:txBody>
      </p:sp>
      <p:sp>
        <p:nvSpPr>
          <p:cNvPr id="6" name="Content Placeholder 5"/>
          <p:cNvSpPr>
            <a:spLocks noGrp="1"/>
          </p:cNvSpPr>
          <p:nvPr>
            <p:ph idx="1"/>
          </p:nvPr>
        </p:nvSpPr>
        <p:spPr>
          <a:xfrm>
            <a:off x="640081" y="2590800"/>
            <a:ext cx="7924800" cy="3922514"/>
          </a:xfrm>
        </p:spPr>
        <p:txBody>
          <a:bodyPr>
            <a:normAutofit fontScale="47500" lnSpcReduction="20000"/>
          </a:bodyPr>
          <a:lstStyle/>
          <a:p>
            <a:pPr marL="68580" indent="0">
              <a:buNone/>
            </a:pPr>
            <a:r>
              <a:rPr lang="en-US" dirty="0" smtClean="0"/>
              <a:t>This </a:t>
            </a:r>
            <a:r>
              <a:rPr lang="en-US" dirty="0"/>
              <a:t>is to certify that I have reviewed the indirect cost rate proposal submitted herewith and to the best of my knowledge and belief:</a:t>
            </a:r>
          </a:p>
          <a:p>
            <a:pPr marL="68580" indent="0">
              <a:buNone/>
            </a:pPr>
            <a:r>
              <a:rPr lang="en-US" dirty="0"/>
              <a:t> </a:t>
            </a:r>
          </a:p>
          <a:p>
            <a:pPr marL="68580" indent="0">
              <a:buNone/>
              <a:tabLst>
                <a:tab pos="285750" algn="l"/>
                <a:tab pos="342900" algn="l"/>
              </a:tabLst>
            </a:pPr>
            <a:r>
              <a:rPr lang="en-US" dirty="0"/>
              <a:t>(1) </a:t>
            </a:r>
            <a:r>
              <a:rPr lang="en-US" dirty="0" smtClean="0"/>
              <a:t>I have reviewed the indirect cost proposal submitted herewith;</a:t>
            </a:r>
            <a:endParaRPr lang="en-US" dirty="0"/>
          </a:p>
          <a:p>
            <a:pPr marL="68580" indent="0">
              <a:buNone/>
            </a:pPr>
            <a:r>
              <a:rPr lang="en-US" dirty="0"/>
              <a:t> </a:t>
            </a:r>
          </a:p>
          <a:p>
            <a:pPr marL="285750" indent="-217488">
              <a:buNone/>
            </a:pPr>
            <a:r>
              <a:rPr lang="en-US" dirty="0"/>
              <a:t>(2) All costs included in this </a:t>
            </a:r>
            <a:r>
              <a:rPr lang="en-US" dirty="0" smtClean="0"/>
              <a:t>proposal </a:t>
            </a:r>
            <a:r>
              <a:rPr lang="en-US" b="1" dirty="0" smtClean="0"/>
              <a:t>[identify date] </a:t>
            </a:r>
            <a:r>
              <a:rPr lang="en-US" dirty="0" smtClean="0"/>
              <a:t>to establish billing or final indirect costs rate for </a:t>
            </a:r>
            <a:r>
              <a:rPr lang="en-US" b="1" dirty="0" smtClean="0"/>
              <a:t>[identify period covered by rate]</a:t>
            </a:r>
            <a:r>
              <a:rPr lang="en-US" dirty="0" smtClean="0"/>
              <a:t> are allowable in accordance with the requirements of the Federal awards to which they apply and with Subpart E-Cost Principles of Part 200.</a:t>
            </a:r>
            <a:endParaRPr lang="en-US" dirty="0"/>
          </a:p>
          <a:p>
            <a:pPr marL="68580" indent="0">
              <a:buNone/>
            </a:pPr>
            <a:r>
              <a:rPr lang="en-US" dirty="0"/>
              <a:t> </a:t>
            </a:r>
          </a:p>
          <a:p>
            <a:pPr marL="285750" indent="-217488">
              <a:buNone/>
            </a:pPr>
            <a:r>
              <a:rPr lang="en-US" dirty="0" smtClean="0"/>
              <a:t>(3) This proposal does not include any costs which are unallowable under Subpart E-Cost Principles of Part 200 such as (without limitation): public relations costs, contributions and donations, entertainment costs, fines and penalties, lobbying costs, and defense of fraud proceedings; and </a:t>
            </a:r>
          </a:p>
          <a:p>
            <a:pPr marL="68580" indent="0">
              <a:buNone/>
            </a:pPr>
            <a:endParaRPr lang="en-US" dirty="0" smtClean="0"/>
          </a:p>
          <a:p>
            <a:pPr marL="285750" indent="-217488">
              <a:buNone/>
            </a:pPr>
            <a:r>
              <a:rPr lang="en-US" dirty="0" smtClean="0"/>
              <a:t>(4) All costs included in this proposal are properly allocable to Federal awards on the basis of a beneficial or causal relationship between the expense incurred and the Federal awards to which they are allocated in accordance with applicable requirements</a:t>
            </a:r>
            <a:endParaRPr lang="en-US" dirty="0"/>
          </a:p>
          <a:p>
            <a:pPr marL="68580" indent="0">
              <a:buNone/>
            </a:pPr>
            <a:r>
              <a:rPr lang="en-US" dirty="0"/>
              <a:t> </a:t>
            </a:r>
          </a:p>
          <a:p>
            <a:pPr marL="68580" indent="0">
              <a:buNone/>
            </a:pPr>
            <a:r>
              <a:rPr lang="en-US" dirty="0"/>
              <a:t>I declare that the foregoing is true and correct.</a:t>
            </a:r>
          </a:p>
          <a:p>
            <a:pPr marL="68580" indent="0">
              <a:buNone/>
            </a:pPr>
            <a:r>
              <a:rPr lang="en-US" dirty="0"/>
              <a:t> </a:t>
            </a:r>
          </a:p>
          <a:p>
            <a:pPr marL="68580" indent="0">
              <a:buNone/>
            </a:pPr>
            <a:r>
              <a:rPr lang="en-US" dirty="0" smtClean="0"/>
              <a:t>Nonprofit Organization: </a:t>
            </a:r>
            <a:endParaRPr lang="en-US" dirty="0"/>
          </a:p>
          <a:p>
            <a:pPr marL="68580" indent="0">
              <a:buNone/>
            </a:pPr>
            <a:r>
              <a:rPr lang="en-US" dirty="0"/>
              <a:t>Signature: </a:t>
            </a:r>
          </a:p>
          <a:p>
            <a:pPr marL="68580" indent="0">
              <a:buNone/>
            </a:pPr>
            <a:r>
              <a:rPr lang="en-US" dirty="0"/>
              <a:t>Name of Official: Title: </a:t>
            </a:r>
          </a:p>
          <a:p>
            <a:pPr marL="68580" indent="0">
              <a:buNone/>
            </a:pPr>
            <a:r>
              <a:rPr lang="en-US" dirty="0"/>
              <a:t>Date of Execution: </a:t>
            </a:r>
          </a:p>
        </p:txBody>
      </p:sp>
      <p:sp>
        <p:nvSpPr>
          <p:cNvPr id="7" name="TextBox 6"/>
          <p:cNvSpPr txBox="1"/>
          <p:nvPr/>
        </p:nvSpPr>
        <p:spPr>
          <a:xfrm>
            <a:off x="609601" y="1824335"/>
            <a:ext cx="7924800" cy="461665"/>
          </a:xfrm>
          <a:prstGeom prst="rect">
            <a:avLst/>
          </a:prstGeom>
          <a:noFill/>
        </p:spPr>
        <p:txBody>
          <a:bodyPr wrap="square" rtlCol="0">
            <a:spAutoFit/>
          </a:bodyPr>
          <a:lstStyle/>
          <a:p>
            <a:r>
              <a:rPr lang="en-US" sz="2400" b="1" dirty="0" smtClean="0"/>
              <a:t>Item F - Certification of Indirect Costs-</a:t>
            </a:r>
            <a:r>
              <a:rPr lang="en-US" sz="2400" b="1" dirty="0" err="1" smtClean="0"/>
              <a:t>NonProfit</a:t>
            </a:r>
            <a:r>
              <a:rPr lang="en-US" sz="2400" b="1" dirty="0" smtClean="0"/>
              <a:t> Org.</a:t>
            </a:r>
            <a:endParaRPr lang="en-US" sz="2400" b="1" dirty="0"/>
          </a:p>
        </p:txBody>
      </p:sp>
      <p:sp>
        <p:nvSpPr>
          <p:cNvPr id="8" name="TextBox 7"/>
          <p:cNvSpPr txBox="1"/>
          <p:nvPr/>
        </p:nvSpPr>
        <p:spPr>
          <a:xfrm>
            <a:off x="811529" y="2286000"/>
            <a:ext cx="7673341" cy="338554"/>
          </a:xfrm>
          <a:prstGeom prst="rect">
            <a:avLst/>
          </a:prstGeom>
          <a:noFill/>
        </p:spPr>
        <p:txBody>
          <a:bodyPr wrap="square" rtlCol="0">
            <a:spAutoFit/>
          </a:bodyPr>
          <a:lstStyle/>
          <a:p>
            <a:pPr algn="ctr"/>
            <a:r>
              <a:rPr lang="en-US" sz="1600" b="1" dirty="0" smtClean="0"/>
              <a:t>Certification of Indirect Costs</a:t>
            </a:r>
            <a:endParaRPr lang="en-US" sz="1600" b="1" dirty="0"/>
          </a:p>
        </p:txBody>
      </p:sp>
      <p:cxnSp>
        <p:nvCxnSpPr>
          <p:cNvPr id="12" name="Straight Connector 11"/>
          <p:cNvCxnSpPr/>
          <p:nvPr/>
        </p:nvCxnSpPr>
        <p:spPr>
          <a:xfrm>
            <a:off x="1447800" y="5867400"/>
            <a:ext cx="64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62200" y="6019800"/>
            <a:ext cx="548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57400" y="6248400"/>
            <a:ext cx="5791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62200" y="5715000"/>
            <a:ext cx="548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600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848600" cy="1219200"/>
          </a:xfrm>
        </p:spPr>
        <p:txBody>
          <a:bodyPr>
            <a:noAutofit/>
          </a:bodyPr>
          <a:lstStyle/>
          <a:p>
            <a:pPr algn="ctr"/>
            <a:r>
              <a:rPr lang="en-US" sz="3600" b="1" dirty="0" smtClean="0"/>
              <a:t>MoDOT</a:t>
            </a:r>
            <a:br>
              <a:rPr lang="en-US" sz="3600" b="1" dirty="0" smtClean="0"/>
            </a:br>
            <a:r>
              <a:rPr lang="en-US" sz="3600" b="1" dirty="0" smtClean="0"/>
              <a:t> Audits &amp; Investigations Division</a:t>
            </a:r>
            <a:endParaRPr lang="en-US" sz="3600" b="1" dirty="0"/>
          </a:p>
        </p:txBody>
      </p:sp>
      <p:sp>
        <p:nvSpPr>
          <p:cNvPr id="3" name="Content Placeholder 2"/>
          <p:cNvSpPr>
            <a:spLocks noGrp="1"/>
          </p:cNvSpPr>
          <p:nvPr>
            <p:ph idx="1"/>
          </p:nvPr>
        </p:nvSpPr>
        <p:spPr>
          <a:xfrm>
            <a:off x="1043492" y="2819400"/>
            <a:ext cx="6777317" cy="3013229"/>
          </a:xfrm>
        </p:spPr>
        <p:txBody>
          <a:bodyPr/>
          <a:lstStyle/>
          <a:p>
            <a:r>
              <a:rPr lang="en-US" dirty="0" smtClean="0"/>
              <a:t>Kelly R. Niekamp – Audit Manager</a:t>
            </a:r>
          </a:p>
          <a:p>
            <a:endParaRPr lang="en-US" dirty="0"/>
          </a:p>
          <a:p>
            <a:r>
              <a:rPr lang="en-US" dirty="0" smtClean="0"/>
              <a:t>Christie Martin – Senior Auditor</a:t>
            </a:r>
          </a:p>
          <a:p>
            <a:endParaRPr lang="en-US" dirty="0"/>
          </a:p>
          <a:p>
            <a:r>
              <a:rPr lang="en-US" dirty="0" smtClean="0"/>
              <a:t>Sandra Riley - Auditor</a:t>
            </a:r>
          </a:p>
        </p:txBody>
      </p:sp>
    </p:spTree>
    <p:extLst>
      <p:ext uri="{BB962C8B-B14F-4D97-AF65-F5344CB8AC3E}">
        <p14:creationId xmlns:p14="http://schemas.microsoft.com/office/powerpoint/2010/main" val="3318962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620000" cy="1143000"/>
          </a:xfrm>
        </p:spPr>
        <p:txBody>
          <a:bodyPr>
            <a:normAutofit fontScale="90000"/>
          </a:bodyPr>
          <a:lstStyle/>
          <a:p>
            <a:r>
              <a:rPr lang="en-US" b="1" dirty="0" smtClean="0"/>
              <a:t>Requirements for Compliance</a:t>
            </a:r>
            <a:r>
              <a:rPr lang="en-US" b="1" dirty="0"/>
              <a:t/>
            </a:r>
            <a:br>
              <a:rPr lang="en-US" b="1" dirty="0"/>
            </a:br>
            <a:r>
              <a:rPr lang="en-US" b="1" dirty="0"/>
              <a:t>2 CFR 200</a:t>
            </a:r>
            <a:endParaRPr lang="en-US" dirty="0"/>
          </a:p>
        </p:txBody>
      </p:sp>
      <p:sp>
        <p:nvSpPr>
          <p:cNvPr id="3" name="Content Placeholder 2"/>
          <p:cNvSpPr>
            <a:spLocks noGrp="1"/>
          </p:cNvSpPr>
          <p:nvPr>
            <p:ph idx="1"/>
          </p:nvPr>
        </p:nvSpPr>
        <p:spPr>
          <a:xfrm>
            <a:off x="685800" y="1828800"/>
            <a:ext cx="7772400" cy="4572000"/>
          </a:xfrm>
        </p:spPr>
        <p:txBody>
          <a:bodyPr>
            <a:normAutofit lnSpcReduction="10000"/>
          </a:bodyPr>
          <a:lstStyle/>
          <a:p>
            <a:pPr marL="68580" indent="0">
              <a:buNone/>
            </a:pPr>
            <a:r>
              <a:rPr lang="en-US" b="1" dirty="0" smtClean="0"/>
              <a:t>Item G: Listing </a:t>
            </a:r>
            <a:r>
              <a:rPr lang="en-US" b="1" dirty="0"/>
              <a:t>of Grants and Contracts with </a:t>
            </a:r>
            <a:r>
              <a:rPr lang="en-US" b="1" dirty="0" smtClean="0"/>
              <a:t>MoDOT</a:t>
            </a:r>
          </a:p>
          <a:p>
            <a:pPr marL="68580" indent="0">
              <a:buNone/>
            </a:pPr>
            <a:endParaRPr lang="en-US" sz="1000" dirty="0" smtClean="0"/>
          </a:p>
          <a:p>
            <a:r>
              <a:rPr lang="en-US" dirty="0" smtClean="0"/>
              <a:t>Federal Award Identification Number</a:t>
            </a:r>
            <a:endParaRPr lang="en-US" dirty="0"/>
          </a:p>
          <a:p>
            <a:r>
              <a:rPr lang="en-US" dirty="0" smtClean="0"/>
              <a:t>Sub recipient name</a:t>
            </a:r>
          </a:p>
          <a:p>
            <a:r>
              <a:rPr lang="en-US" dirty="0" smtClean="0"/>
              <a:t>Federal Award Date</a:t>
            </a:r>
          </a:p>
          <a:p>
            <a:r>
              <a:rPr lang="en-US" dirty="0" smtClean="0"/>
              <a:t>Period of Performance Start and End Date</a:t>
            </a:r>
          </a:p>
          <a:p>
            <a:r>
              <a:rPr lang="en-US" dirty="0" smtClean="0"/>
              <a:t>Total Amount of the Federal Award</a:t>
            </a:r>
          </a:p>
          <a:p>
            <a:r>
              <a:rPr lang="en-US" dirty="0" smtClean="0"/>
              <a:t>Project description</a:t>
            </a:r>
          </a:p>
          <a:p>
            <a:pPr marL="68580" indent="0">
              <a:buNone/>
            </a:pPr>
            <a:r>
              <a:rPr lang="en-US" b="1" dirty="0" smtClean="0"/>
              <a:t>This information assists Pass-Through agencies, like MoDOT, to reconcile your entities Federal award expenditures with reimbursement paid to your entity</a:t>
            </a:r>
            <a:r>
              <a:rPr lang="en-US" dirty="0" smtClean="0"/>
              <a:t>.</a:t>
            </a:r>
          </a:p>
        </p:txBody>
      </p:sp>
    </p:spTree>
    <p:extLst>
      <p:ext uri="{BB962C8B-B14F-4D97-AF65-F5344CB8AC3E}">
        <p14:creationId xmlns:p14="http://schemas.microsoft.com/office/powerpoint/2010/main" val="2226503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43850" cy="1143000"/>
          </a:xfrm>
        </p:spPr>
        <p:txBody>
          <a:bodyPr>
            <a:normAutofit fontScale="90000"/>
          </a:bodyPr>
          <a:lstStyle/>
          <a:p>
            <a:r>
              <a:rPr lang="en-US" b="1" dirty="0" smtClean="0"/>
              <a:t>Requirements for Compliance</a:t>
            </a:r>
            <a:r>
              <a:rPr lang="en-US" b="1" dirty="0"/>
              <a:t/>
            </a:r>
            <a:br>
              <a:rPr lang="en-US" b="1" dirty="0"/>
            </a:br>
            <a:r>
              <a:rPr lang="en-US" b="1" dirty="0"/>
              <a:t>2 CFR 200</a:t>
            </a:r>
            <a:endParaRPr lang="en-US" dirty="0"/>
          </a:p>
        </p:txBody>
      </p:sp>
      <p:sp>
        <p:nvSpPr>
          <p:cNvPr id="7" name="TextBox 6"/>
          <p:cNvSpPr txBox="1"/>
          <p:nvPr/>
        </p:nvSpPr>
        <p:spPr>
          <a:xfrm>
            <a:off x="609601" y="2064097"/>
            <a:ext cx="7924800" cy="461665"/>
          </a:xfrm>
          <a:prstGeom prst="rect">
            <a:avLst/>
          </a:prstGeom>
          <a:noFill/>
        </p:spPr>
        <p:txBody>
          <a:bodyPr wrap="square" rtlCol="0">
            <a:spAutoFit/>
          </a:bodyPr>
          <a:lstStyle/>
          <a:p>
            <a:pPr algn="ctr"/>
            <a:r>
              <a:rPr lang="en-US" sz="2400" b="1" dirty="0" smtClean="0"/>
              <a:t>References:</a:t>
            </a:r>
            <a:endParaRPr lang="en-US" sz="2400" b="1" dirty="0"/>
          </a:p>
        </p:txBody>
      </p:sp>
      <p:sp>
        <p:nvSpPr>
          <p:cNvPr id="3" name="Content Placeholder 2"/>
          <p:cNvSpPr>
            <a:spLocks noGrp="1"/>
          </p:cNvSpPr>
          <p:nvPr>
            <p:ph idx="1"/>
          </p:nvPr>
        </p:nvSpPr>
        <p:spPr>
          <a:xfrm>
            <a:off x="990600" y="2667000"/>
            <a:ext cx="7162800" cy="3429000"/>
          </a:xfrm>
        </p:spPr>
        <p:txBody>
          <a:bodyPr>
            <a:normAutofit/>
          </a:bodyPr>
          <a:lstStyle/>
          <a:p>
            <a:endParaRPr lang="en-US" sz="1600" dirty="0" smtClean="0">
              <a:hlinkClick r:id="rId3"/>
            </a:endParaRPr>
          </a:p>
          <a:p>
            <a:r>
              <a:rPr lang="en-US" dirty="0" smtClean="0">
                <a:hlinkClick r:id="rId3"/>
              </a:rPr>
              <a:t>2 CFR Chapter 1, Chapter II, Part 200</a:t>
            </a:r>
            <a:endParaRPr lang="en-US" dirty="0" smtClean="0"/>
          </a:p>
          <a:p>
            <a:endParaRPr lang="en-US" dirty="0" smtClean="0"/>
          </a:p>
          <a:p>
            <a:r>
              <a:rPr lang="en-US" dirty="0" smtClean="0">
                <a:hlinkClick r:id="rId4"/>
              </a:rPr>
              <a:t>Certification of Cost Allocation Plan</a:t>
            </a:r>
            <a:endParaRPr lang="en-US" dirty="0" smtClean="0"/>
          </a:p>
          <a:p>
            <a:endParaRPr lang="en-US" dirty="0" smtClean="0"/>
          </a:p>
          <a:p>
            <a:r>
              <a:rPr lang="en-US" dirty="0">
                <a:hlinkClick r:id="rId5"/>
              </a:rPr>
              <a:t>Certification of Indirect Cost – Gov. Org.</a:t>
            </a:r>
            <a:endParaRPr lang="en-US" dirty="0" smtClean="0"/>
          </a:p>
          <a:p>
            <a:endParaRPr lang="en-US" dirty="0" smtClean="0"/>
          </a:p>
          <a:p>
            <a:r>
              <a:rPr lang="en-US" dirty="0" smtClean="0">
                <a:hlinkClick r:id="rId6"/>
              </a:rPr>
              <a:t>Certification of Indirect Cost – Non Profit</a:t>
            </a:r>
            <a:endParaRPr lang="en-US" dirty="0"/>
          </a:p>
        </p:txBody>
      </p:sp>
    </p:spTree>
    <p:extLst>
      <p:ext uri="{BB962C8B-B14F-4D97-AF65-F5344CB8AC3E}">
        <p14:creationId xmlns:p14="http://schemas.microsoft.com/office/powerpoint/2010/main" val="4120187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Single Audit Requirements</a:t>
            </a:r>
            <a:endParaRPr lang="en-US" b="1" dirty="0"/>
          </a:p>
        </p:txBody>
      </p:sp>
      <p:sp>
        <p:nvSpPr>
          <p:cNvPr id="3" name="Content Placeholder 2"/>
          <p:cNvSpPr>
            <a:spLocks noGrp="1"/>
          </p:cNvSpPr>
          <p:nvPr>
            <p:ph idx="1"/>
          </p:nvPr>
        </p:nvSpPr>
        <p:spPr/>
        <p:txBody>
          <a:bodyPr>
            <a:normAutofit/>
          </a:bodyPr>
          <a:lstStyle/>
          <a:p>
            <a:endParaRPr lang="en-US" dirty="0" smtClean="0"/>
          </a:p>
          <a:p>
            <a:r>
              <a:rPr lang="en-US" dirty="0" smtClean="0"/>
              <a:t>A non-Federal entity that expends $750,000 or more during the non-federal entity’s fiscal year in Federal awards must have a single or program specific audit conducted for that year in accordance with the provisions of 200.501 of the Super Circular</a:t>
            </a:r>
            <a:endParaRPr lang="en-US" dirty="0"/>
          </a:p>
        </p:txBody>
      </p:sp>
    </p:spTree>
    <p:extLst>
      <p:ext uri="{BB962C8B-B14F-4D97-AF65-F5344CB8AC3E}">
        <p14:creationId xmlns:p14="http://schemas.microsoft.com/office/powerpoint/2010/main" val="1199624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1648"/>
            <a:ext cx="8489302"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914400" y="271648"/>
            <a:ext cx="2057400" cy="414152"/>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640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26" y="609600"/>
            <a:ext cx="8153400" cy="1200329"/>
          </a:xfrm>
          <a:prstGeom prst="rect">
            <a:avLst/>
          </a:prstGeom>
        </p:spPr>
        <p:txBody>
          <a:bodyPr wrap="square">
            <a:spAutoFit/>
          </a:bodyPr>
          <a:lstStyle/>
          <a:p>
            <a:endParaRPr lang="en-US" dirty="0"/>
          </a:p>
          <a:p>
            <a:r>
              <a:rPr lang="en-US" b="1" dirty="0"/>
              <a:t>How do I navigate to the Consultant Prequalification webpage </a:t>
            </a:r>
            <a:endParaRPr lang="en-US" dirty="0"/>
          </a:p>
          <a:p>
            <a:r>
              <a:rPr lang="en-US" dirty="0" smtClean="0"/>
              <a:t>located </a:t>
            </a:r>
            <a:r>
              <a:rPr lang="en-US" dirty="0"/>
              <a:t>near the bottom of the page under the “More Links” section on the MoDOT website.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63" y="1809929"/>
            <a:ext cx="8315126"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00475"/>
            <a:ext cx="68199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476750" y="4724400"/>
            <a:ext cx="1390650" cy="381000"/>
          </a:xfrm>
          <a:prstGeom prst="ellipse">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649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51837"/>
            <a:ext cx="4572000" cy="1754326"/>
          </a:xfrm>
          <a:prstGeom prst="rect">
            <a:avLst/>
          </a:prstGeom>
        </p:spPr>
        <p:txBody>
          <a:bodyPr>
            <a:spAutoFit/>
          </a:bodyPr>
          <a:lstStyle/>
          <a:p>
            <a:endParaRPr lang="en-US" dirty="0"/>
          </a:p>
          <a:p>
            <a:r>
              <a:rPr lang="en-US" dirty="0"/>
              <a:t>Consultant Prequalification </a:t>
            </a:r>
            <a:r>
              <a:rPr lang="en-US" dirty="0" err="1"/>
              <a:t>webpageSelect</a:t>
            </a:r>
            <a:r>
              <a:rPr lang="en-US" dirty="0"/>
              <a:t> Consultant Prequalification Requirements </a:t>
            </a:r>
          </a:p>
          <a:p>
            <a:r>
              <a:rPr lang="en-US" dirty="0"/>
              <a:t>Select the fourth tab titled, “Consultant Prequalification Requirements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596557"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352800" y="3947160"/>
            <a:ext cx="1676400" cy="701040"/>
          </a:xfrm>
          <a:prstGeom prst="ellipse">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6683" y="685800"/>
            <a:ext cx="8250633" cy="707886"/>
          </a:xfrm>
          <a:prstGeom prst="rect">
            <a:avLst/>
          </a:prstGeom>
          <a:noFill/>
        </p:spPr>
        <p:txBody>
          <a:bodyPr wrap="square" rtlCol="0">
            <a:spAutoFit/>
          </a:bodyPr>
          <a:lstStyle/>
          <a:p>
            <a:pPr algn="ctr"/>
            <a:r>
              <a:rPr lang="en-US" sz="2000" b="1" dirty="0" smtClean="0"/>
              <a:t>Select the fourth tab titled, “Consultant Prequalification Requirements”</a:t>
            </a:r>
            <a:endParaRPr lang="en-US" sz="2000" b="1" dirty="0"/>
          </a:p>
        </p:txBody>
      </p:sp>
    </p:spTree>
    <p:extLst>
      <p:ext uri="{BB962C8B-B14F-4D97-AF65-F5344CB8AC3E}">
        <p14:creationId xmlns:p14="http://schemas.microsoft.com/office/powerpoint/2010/main" val="2750566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255814" cy="576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762000" y="5867400"/>
            <a:ext cx="5562600" cy="579120"/>
          </a:xfrm>
          <a:prstGeom prst="ellipse">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400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Requirements for Compliance</a:t>
            </a:r>
            <a:r>
              <a:rPr lang="en-US" b="1" dirty="0"/>
              <a:t/>
            </a:r>
            <a:br>
              <a:rPr lang="en-US" b="1" dirty="0"/>
            </a:br>
            <a:r>
              <a:rPr lang="en-US" b="1" dirty="0"/>
              <a:t>2 CFR 200</a:t>
            </a:r>
            <a:endParaRPr lang="en-US" dirty="0"/>
          </a:p>
        </p:txBody>
      </p:sp>
      <p:sp>
        <p:nvSpPr>
          <p:cNvPr id="3" name="Content Placeholder 2"/>
          <p:cNvSpPr>
            <a:spLocks noGrp="1"/>
          </p:cNvSpPr>
          <p:nvPr>
            <p:ph idx="1"/>
          </p:nvPr>
        </p:nvSpPr>
        <p:spPr>
          <a:xfrm>
            <a:off x="1066800" y="2590800"/>
            <a:ext cx="6777317" cy="1105348"/>
          </a:xfrm>
        </p:spPr>
        <p:txBody>
          <a:bodyPr>
            <a:normAutofit/>
          </a:bodyPr>
          <a:lstStyle/>
          <a:p>
            <a:pPr marL="365760" lvl="1" indent="0" algn="ctr">
              <a:buNone/>
            </a:pPr>
            <a:r>
              <a:rPr lang="en-US" sz="6600" b="1" dirty="0" smtClean="0"/>
              <a:t>Questions</a:t>
            </a:r>
            <a:endParaRPr lang="en-US" sz="6600" b="1" dirty="0"/>
          </a:p>
        </p:txBody>
      </p:sp>
      <p:sp>
        <p:nvSpPr>
          <p:cNvPr id="4" name="TextBox 3"/>
          <p:cNvSpPr txBox="1"/>
          <p:nvPr/>
        </p:nvSpPr>
        <p:spPr>
          <a:xfrm>
            <a:off x="761998" y="4267200"/>
            <a:ext cx="7696201" cy="1815882"/>
          </a:xfrm>
          <a:prstGeom prst="rect">
            <a:avLst/>
          </a:prstGeom>
          <a:noFill/>
        </p:spPr>
        <p:txBody>
          <a:bodyPr wrap="square" rtlCol="0">
            <a:spAutoFit/>
          </a:bodyPr>
          <a:lstStyle/>
          <a:p>
            <a:pPr algn="ctr"/>
            <a:r>
              <a:rPr lang="en-US" sz="2800" dirty="0" smtClean="0"/>
              <a:t>You may call MoDOT’s Audits and Investigations Division at 573-751-7446 for additional assistance or questions regarding the information presented today</a:t>
            </a:r>
            <a:endParaRPr lang="en-US" sz="2800" dirty="0"/>
          </a:p>
        </p:txBody>
      </p:sp>
    </p:spTree>
    <p:extLst>
      <p:ext uri="{BB962C8B-B14F-4D97-AF65-F5344CB8AC3E}">
        <p14:creationId xmlns:p14="http://schemas.microsoft.com/office/powerpoint/2010/main" val="69422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667000"/>
            <a:ext cx="7685347" cy="3416320"/>
          </a:xfrm>
          <a:prstGeom prst="rect">
            <a:avLst/>
          </a:prstGeom>
        </p:spPr>
        <p:txBody>
          <a:bodyPr wrap="square">
            <a:spAutoFit/>
          </a:bodyPr>
          <a:lstStyle/>
          <a:p>
            <a:pPr algn="ctr"/>
            <a:r>
              <a:rPr lang="en-US" dirty="0" smtClean="0"/>
              <a:t>OMB Super Circular: </a:t>
            </a:r>
          </a:p>
          <a:p>
            <a:pPr algn="ctr"/>
            <a:r>
              <a:rPr lang="en-US" dirty="0" smtClean="0"/>
              <a:t>The reform of </a:t>
            </a:r>
            <a:r>
              <a:rPr lang="en-US" dirty="0"/>
              <a:t>Office of Management and Budget </a:t>
            </a:r>
            <a:r>
              <a:rPr lang="en-US" dirty="0" smtClean="0"/>
              <a:t>(OMB) guidance will  reduce administrative burden for non-federal entities receiving Federal awards while reducing the risk of waste, fraud, and abuse. </a:t>
            </a:r>
          </a:p>
          <a:p>
            <a:pPr algn="ctr"/>
            <a:endParaRPr lang="en-US" dirty="0" smtClean="0"/>
          </a:p>
          <a:p>
            <a:pPr algn="ctr"/>
            <a:endParaRPr lang="en-US" dirty="0" smtClean="0"/>
          </a:p>
          <a:p>
            <a:pPr algn="ctr"/>
            <a:r>
              <a:rPr lang="en-US" dirty="0"/>
              <a:t>Supersedes </a:t>
            </a:r>
            <a:r>
              <a:rPr lang="en-US" dirty="0" smtClean="0"/>
              <a:t>OMB </a:t>
            </a:r>
            <a:r>
              <a:rPr lang="en-US" dirty="0"/>
              <a:t>Circulars A-21, </a:t>
            </a:r>
            <a:r>
              <a:rPr lang="en-US" dirty="0" smtClean="0"/>
              <a:t>A-87</a:t>
            </a:r>
            <a:r>
              <a:rPr lang="en-US" dirty="0"/>
              <a:t>, A-110, A-122, A-89, A-102, A-133, Circular </a:t>
            </a:r>
            <a:r>
              <a:rPr lang="en-US" dirty="0" smtClean="0"/>
              <a:t>A-50</a:t>
            </a:r>
          </a:p>
          <a:p>
            <a:pPr algn="ctr"/>
            <a:endParaRPr lang="en-US" i="1" dirty="0"/>
          </a:p>
          <a:p>
            <a:pPr algn="ctr"/>
            <a:endParaRPr lang="en-US" i="1" dirty="0"/>
          </a:p>
          <a:p>
            <a:pPr algn="ctr"/>
            <a:r>
              <a:rPr lang="en-US" dirty="0"/>
              <a:t>Effective Date: </a:t>
            </a:r>
            <a:r>
              <a:rPr lang="en-US" dirty="0" smtClean="0"/>
              <a:t>December 26, 2013</a:t>
            </a:r>
            <a:endParaRPr lang="en-US" dirty="0"/>
          </a:p>
          <a:p>
            <a:pPr algn="ctr"/>
            <a:endParaRPr lang="en-US" dirty="0"/>
          </a:p>
        </p:txBody>
      </p:sp>
      <p:sp>
        <p:nvSpPr>
          <p:cNvPr id="7" name="Title 6"/>
          <p:cNvSpPr>
            <a:spLocks noGrp="1"/>
          </p:cNvSpPr>
          <p:nvPr>
            <p:ph type="title"/>
          </p:nvPr>
        </p:nvSpPr>
        <p:spPr>
          <a:xfrm>
            <a:off x="642272" y="838200"/>
            <a:ext cx="7924800" cy="1563137"/>
          </a:xfrm>
        </p:spPr>
        <p:txBody>
          <a:bodyPr>
            <a:normAutofit fontScale="90000"/>
          </a:bodyPr>
          <a:lstStyle/>
          <a:p>
            <a:r>
              <a:rPr lang="en-US" dirty="0"/>
              <a:t/>
            </a:r>
            <a:br>
              <a:rPr lang="en-US" dirty="0"/>
            </a:br>
            <a:r>
              <a:rPr lang="en-US" sz="2700" b="1" dirty="0"/>
              <a:t>Objective: </a:t>
            </a:r>
            <a:r>
              <a:rPr lang="en-US" sz="2700" b="1" dirty="0" smtClean="0"/>
              <a:t/>
            </a:r>
            <a:br>
              <a:rPr lang="en-US" sz="2700" b="1" dirty="0" smtClean="0"/>
            </a:br>
            <a:r>
              <a:rPr lang="en-US" sz="2700" b="1" dirty="0" smtClean="0"/>
              <a:t>Provide outreach </a:t>
            </a:r>
            <a:r>
              <a:rPr lang="en-US" sz="2700" b="1" dirty="0"/>
              <a:t>to Governmental Organizations </a:t>
            </a:r>
            <a:r>
              <a:rPr lang="en-US" sz="2700" b="1" dirty="0" smtClean="0"/>
              <a:t>and Non-Profit </a:t>
            </a:r>
            <a:r>
              <a:rPr lang="en-US" sz="2700" b="1" dirty="0"/>
              <a:t>Organizations in understanding and meeting the criteria necessary for Federal award.</a:t>
            </a:r>
          </a:p>
        </p:txBody>
      </p:sp>
    </p:spTree>
    <p:extLst>
      <p:ext uri="{BB962C8B-B14F-4D97-AF65-F5344CB8AC3E}">
        <p14:creationId xmlns:p14="http://schemas.microsoft.com/office/powerpoint/2010/main" val="4224473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78932"/>
            <a:ext cx="7024744" cy="1219200"/>
          </a:xfrm>
        </p:spPr>
        <p:txBody>
          <a:bodyPr>
            <a:noAutofit/>
          </a:bodyPr>
          <a:lstStyle/>
          <a:p>
            <a:r>
              <a:rPr lang="en-US" sz="3600" b="1" dirty="0" smtClean="0"/>
              <a:t>2 Code of Federal Regulations (CFR) 200 Chapter 1 &amp; 2</a:t>
            </a:r>
            <a:endParaRPr lang="en-US" sz="3600" dirty="0"/>
          </a:p>
        </p:txBody>
      </p:sp>
      <p:sp>
        <p:nvSpPr>
          <p:cNvPr id="3" name="Content Placeholder 2"/>
          <p:cNvSpPr>
            <a:spLocks noGrp="1"/>
          </p:cNvSpPr>
          <p:nvPr>
            <p:ph idx="1"/>
          </p:nvPr>
        </p:nvSpPr>
        <p:spPr>
          <a:xfrm>
            <a:off x="685800" y="2017038"/>
            <a:ext cx="7772399" cy="4037052"/>
          </a:xfrm>
        </p:spPr>
        <p:txBody>
          <a:bodyPr>
            <a:noAutofit/>
          </a:bodyPr>
          <a:lstStyle/>
          <a:p>
            <a:pPr marL="342900" lvl="2" indent="-274320">
              <a:lnSpc>
                <a:spcPct val="120000"/>
              </a:lnSpc>
            </a:pPr>
            <a:endParaRPr lang="en-US" sz="1600" dirty="0" smtClean="0"/>
          </a:p>
          <a:p>
            <a:pPr marL="342900" lvl="2" indent="-274320">
              <a:lnSpc>
                <a:spcPct val="120000"/>
              </a:lnSpc>
            </a:pPr>
            <a:r>
              <a:rPr lang="en-US" sz="1600" dirty="0" smtClean="0"/>
              <a:t>Streamlining </a:t>
            </a:r>
            <a:r>
              <a:rPr lang="en-US" sz="1600" dirty="0"/>
              <a:t>existing OMB guidance will increase the efficiency </a:t>
            </a:r>
            <a:r>
              <a:rPr lang="en-US" sz="1600" dirty="0" smtClean="0"/>
              <a:t>and </a:t>
            </a:r>
            <a:r>
              <a:rPr lang="en-US" sz="1600" dirty="0"/>
              <a:t>effectiveness of Federal awards to ensure best use of the more than $500 billion </a:t>
            </a:r>
            <a:r>
              <a:rPr lang="en-US" sz="1600" dirty="0" smtClean="0"/>
              <a:t>dollars expended </a:t>
            </a:r>
            <a:r>
              <a:rPr lang="en-US" sz="1600" dirty="0"/>
              <a:t>annually.</a:t>
            </a:r>
          </a:p>
          <a:p>
            <a:pPr marL="68580" indent="0">
              <a:buNone/>
            </a:pPr>
            <a:endParaRPr lang="en-US" altLang="en-US" sz="800" dirty="0" smtClean="0"/>
          </a:p>
          <a:p>
            <a:pPr marL="342900" lvl="2" indent="-274320">
              <a:lnSpc>
                <a:spcPct val="120000"/>
              </a:lnSpc>
            </a:pPr>
            <a:r>
              <a:rPr lang="en-US" altLang="en-US" sz="1600" dirty="0"/>
              <a:t>Entity’s must develop and implement systems to ensure proper </a:t>
            </a:r>
            <a:r>
              <a:rPr lang="en-US" altLang="en-US" sz="1600" dirty="0" smtClean="0"/>
              <a:t>stewardship of </a:t>
            </a:r>
            <a:r>
              <a:rPr lang="en-US" altLang="en-US" sz="1600" dirty="0"/>
              <a:t>funds</a:t>
            </a:r>
          </a:p>
          <a:p>
            <a:pPr marL="553212" lvl="3" indent="-274320">
              <a:lnSpc>
                <a:spcPct val="120000"/>
              </a:lnSpc>
            </a:pPr>
            <a:r>
              <a:rPr lang="en-US" altLang="en-US" sz="1600" dirty="0"/>
              <a:t>Financial management systems</a:t>
            </a:r>
          </a:p>
          <a:p>
            <a:pPr marL="553212" lvl="3" indent="-274320">
              <a:lnSpc>
                <a:spcPct val="120000"/>
              </a:lnSpc>
            </a:pPr>
            <a:r>
              <a:rPr lang="en-US" altLang="en-US" sz="1600" dirty="0"/>
              <a:t>Procurement systems</a:t>
            </a:r>
          </a:p>
          <a:p>
            <a:pPr marL="553212" lvl="3" indent="-274320">
              <a:lnSpc>
                <a:spcPct val="120000"/>
              </a:lnSpc>
            </a:pPr>
            <a:r>
              <a:rPr lang="en-US" altLang="en-US" sz="1600" dirty="0"/>
              <a:t>Time and effort reporting systems</a:t>
            </a:r>
          </a:p>
          <a:p>
            <a:pPr marL="553212" lvl="3" indent="-274320">
              <a:lnSpc>
                <a:spcPct val="120000"/>
              </a:lnSpc>
            </a:pPr>
            <a:r>
              <a:rPr lang="en-US" altLang="en-US" sz="1600" dirty="0"/>
              <a:t>Monitoring activities</a:t>
            </a:r>
          </a:p>
          <a:p>
            <a:pPr marL="553212" lvl="3" indent="-274320">
              <a:lnSpc>
                <a:spcPct val="120000"/>
              </a:lnSpc>
            </a:pPr>
            <a:r>
              <a:rPr lang="en-US" altLang="en-US" sz="1600" dirty="0"/>
              <a:t>Adherence to terms and conditions of award</a:t>
            </a:r>
            <a:endParaRPr lang="en-US" sz="1600" dirty="0"/>
          </a:p>
        </p:txBody>
      </p:sp>
      <p:sp>
        <p:nvSpPr>
          <p:cNvPr id="5" name="TextBox 4"/>
          <p:cNvSpPr txBox="1"/>
          <p:nvPr/>
        </p:nvSpPr>
        <p:spPr>
          <a:xfrm>
            <a:off x="3810000" y="1828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76989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848600" cy="1676400"/>
          </a:xfrm>
        </p:spPr>
        <p:txBody>
          <a:bodyPr>
            <a:noAutofit/>
          </a:bodyPr>
          <a:lstStyle/>
          <a:p>
            <a:pPr algn="ctr"/>
            <a:r>
              <a:rPr lang="en-US" sz="3600" b="1" dirty="0" smtClean="0"/>
              <a:t>MoDOT Requires the following documents prior to Indirect </a:t>
            </a:r>
            <a:r>
              <a:rPr lang="en-US" sz="3600" b="1" dirty="0"/>
              <a:t>Cost Rate </a:t>
            </a:r>
            <a:r>
              <a:rPr lang="en-US" sz="3600" b="1" dirty="0" smtClean="0"/>
              <a:t>Approval</a:t>
            </a:r>
            <a:endParaRPr lang="en-US" sz="3600" b="1" dirty="0"/>
          </a:p>
        </p:txBody>
      </p:sp>
      <p:sp>
        <p:nvSpPr>
          <p:cNvPr id="3" name="Content Placeholder 2"/>
          <p:cNvSpPr>
            <a:spLocks noGrp="1"/>
          </p:cNvSpPr>
          <p:nvPr>
            <p:ph idx="1"/>
          </p:nvPr>
        </p:nvSpPr>
        <p:spPr>
          <a:xfrm>
            <a:off x="609600" y="2667000"/>
            <a:ext cx="7924800" cy="3543748"/>
          </a:xfrm>
        </p:spPr>
        <p:txBody>
          <a:bodyPr>
            <a:normAutofit lnSpcReduction="10000"/>
          </a:bodyPr>
          <a:lstStyle/>
          <a:p>
            <a:r>
              <a:rPr lang="en-US" sz="2000" dirty="0" smtClean="0"/>
              <a:t>Item A	Cost </a:t>
            </a:r>
            <a:r>
              <a:rPr lang="en-US" sz="2000" dirty="0"/>
              <a:t>Allocation </a:t>
            </a:r>
            <a:r>
              <a:rPr lang="en-US" sz="2000" dirty="0" smtClean="0"/>
              <a:t>Plan</a:t>
            </a:r>
            <a:endParaRPr lang="en-US" sz="2000" dirty="0"/>
          </a:p>
          <a:p>
            <a:r>
              <a:rPr lang="en-US" sz="2000" dirty="0"/>
              <a:t>Item </a:t>
            </a:r>
            <a:r>
              <a:rPr lang="en-US" sz="2000" dirty="0" smtClean="0"/>
              <a:t>B	Organization </a:t>
            </a:r>
            <a:r>
              <a:rPr lang="en-US" sz="2000" dirty="0"/>
              <a:t>Chart</a:t>
            </a:r>
          </a:p>
          <a:p>
            <a:r>
              <a:rPr lang="en-US" sz="2000" dirty="0"/>
              <a:t>Item </a:t>
            </a:r>
            <a:r>
              <a:rPr lang="en-US" sz="2000" dirty="0" smtClean="0"/>
              <a:t>C	Employee </a:t>
            </a:r>
            <a:r>
              <a:rPr lang="en-US" sz="2000" dirty="0"/>
              <a:t>Time Sheet </a:t>
            </a:r>
            <a:r>
              <a:rPr lang="en-US" sz="2000" dirty="0" smtClean="0"/>
              <a:t>Sample</a:t>
            </a:r>
          </a:p>
          <a:p>
            <a:pPr lvl="2" indent="514350">
              <a:buNone/>
            </a:pPr>
            <a:r>
              <a:rPr lang="en-US" dirty="0" smtClean="0"/>
              <a:t>	Allocation of Direct &amp; Indirect Labor Hours</a:t>
            </a:r>
            <a:endParaRPr lang="en-US" dirty="0"/>
          </a:p>
          <a:p>
            <a:pPr indent="-273050"/>
            <a:r>
              <a:rPr lang="en-US" sz="2000" dirty="0" smtClean="0"/>
              <a:t>Item D	Audited </a:t>
            </a:r>
            <a:r>
              <a:rPr lang="en-US" sz="2000" dirty="0"/>
              <a:t>Schedules of Indirect </a:t>
            </a:r>
            <a:r>
              <a:rPr lang="en-US" sz="2000" dirty="0" smtClean="0"/>
              <a:t>Costs</a:t>
            </a:r>
          </a:p>
          <a:p>
            <a:pPr marL="1428750" indent="0">
              <a:buNone/>
            </a:pPr>
            <a:r>
              <a:rPr lang="en-US" sz="2000" dirty="0" smtClean="0"/>
              <a:t>	&amp; </a:t>
            </a:r>
            <a:r>
              <a:rPr lang="en-US" sz="2000" dirty="0"/>
              <a:t>Fringe </a:t>
            </a:r>
            <a:r>
              <a:rPr lang="en-US" sz="2000" dirty="0" smtClean="0"/>
              <a:t>Benefits</a:t>
            </a:r>
            <a:endParaRPr lang="en-US" sz="2000" dirty="0"/>
          </a:p>
          <a:p>
            <a:r>
              <a:rPr lang="en-US" sz="2000" dirty="0" smtClean="0"/>
              <a:t>Item E	Audited, Reviewed or Compiled Financial 			Statements</a:t>
            </a:r>
          </a:p>
          <a:p>
            <a:r>
              <a:rPr lang="en-US" sz="2000" dirty="0" smtClean="0"/>
              <a:t>Item F	Certification </a:t>
            </a:r>
            <a:r>
              <a:rPr lang="en-US" sz="2000" dirty="0"/>
              <a:t>of Indirect Costs</a:t>
            </a:r>
            <a:endParaRPr lang="en-US" sz="2000" dirty="0" smtClean="0"/>
          </a:p>
          <a:p>
            <a:r>
              <a:rPr lang="en-US" sz="2000" dirty="0"/>
              <a:t>Item </a:t>
            </a:r>
            <a:r>
              <a:rPr lang="en-US" sz="2000" dirty="0" smtClean="0"/>
              <a:t>G	Listing </a:t>
            </a:r>
            <a:r>
              <a:rPr lang="en-US" sz="2000" dirty="0"/>
              <a:t>of </a:t>
            </a:r>
            <a:r>
              <a:rPr lang="en-US" sz="2000" dirty="0" smtClean="0"/>
              <a:t>Grants/Contracts </a:t>
            </a:r>
            <a:r>
              <a:rPr lang="en-US" sz="2000" dirty="0"/>
              <a:t>with MoDOT</a:t>
            </a:r>
          </a:p>
          <a:p>
            <a:endParaRPr lang="en-US" sz="2000" dirty="0"/>
          </a:p>
          <a:p>
            <a:endParaRPr lang="en-US" dirty="0"/>
          </a:p>
        </p:txBody>
      </p:sp>
    </p:spTree>
    <p:extLst>
      <p:ext uri="{BB962C8B-B14F-4D97-AF65-F5344CB8AC3E}">
        <p14:creationId xmlns:p14="http://schemas.microsoft.com/office/powerpoint/2010/main" val="784456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1143000"/>
          </a:xfrm>
        </p:spPr>
        <p:txBody>
          <a:bodyPr>
            <a:noAutofit/>
          </a:bodyPr>
          <a:lstStyle/>
          <a:p>
            <a:r>
              <a:rPr lang="en-US" sz="3600" b="1" dirty="0" smtClean="0"/>
              <a:t>Requirements for Compliance</a:t>
            </a:r>
            <a:br>
              <a:rPr lang="en-US" sz="3600" b="1" dirty="0" smtClean="0"/>
            </a:br>
            <a:r>
              <a:rPr lang="en-US" sz="3600" b="1" dirty="0" smtClean="0"/>
              <a:t>2 CFR 200</a:t>
            </a:r>
            <a:endParaRPr lang="en-US" sz="3600" dirty="0"/>
          </a:p>
        </p:txBody>
      </p:sp>
      <p:sp>
        <p:nvSpPr>
          <p:cNvPr id="3" name="Content Placeholder 2"/>
          <p:cNvSpPr>
            <a:spLocks noGrp="1"/>
          </p:cNvSpPr>
          <p:nvPr>
            <p:ph idx="1"/>
          </p:nvPr>
        </p:nvSpPr>
        <p:spPr>
          <a:xfrm>
            <a:off x="762000" y="2057400"/>
            <a:ext cx="7696200" cy="4343400"/>
          </a:xfrm>
        </p:spPr>
        <p:txBody>
          <a:bodyPr>
            <a:normAutofit fontScale="92500" lnSpcReduction="20000"/>
          </a:bodyPr>
          <a:lstStyle/>
          <a:p>
            <a:pPr marL="68580" indent="0">
              <a:buNone/>
            </a:pPr>
            <a:r>
              <a:rPr lang="en-US" b="1" dirty="0" smtClean="0"/>
              <a:t>Item </a:t>
            </a:r>
            <a:r>
              <a:rPr lang="en-US" b="1" dirty="0"/>
              <a:t>A - Cost Allocation </a:t>
            </a:r>
            <a:r>
              <a:rPr lang="en-US" b="1" dirty="0" smtClean="0"/>
              <a:t>Plan</a:t>
            </a:r>
            <a:endParaRPr lang="en-US" b="1" dirty="0"/>
          </a:p>
          <a:p>
            <a:pPr lvl="1"/>
            <a:endParaRPr lang="en-US" sz="1100" dirty="0" smtClean="0"/>
          </a:p>
          <a:p>
            <a:pPr lvl="1"/>
            <a:r>
              <a:rPr lang="en-US" dirty="0" smtClean="0"/>
              <a:t>Written methodology describing the process, policies and procedures used to segregate direct and indirect costs, as well as, identify unallowable costs.</a:t>
            </a:r>
          </a:p>
          <a:p>
            <a:pPr lvl="1"/>
            <a:endParaRPr lang="en-US" sz="1400" dirty="0" smtClean="0"/>
          </a:p>
          <a:p>
            <a:pPr marL="628650" lvl="2"/>
            <a:r>
              <a:rPr lang="en-US" dirty="0"/>
              <a:t>It is essential that each item of costs incurred for the same purpose be treated consistently in like circumstances either as a direct or an indirect cost in order to avoid possible double-charging of Federal </a:t>
            </a:r>
            <a:r>
              <a:rPr lang="en-US" dirty="0" smtClean="0"/>
              <a:t>awards.</a:t>
            </a:r>
            <a:endParaRPr lang="en-US" dirty="0"/>
          </a:p>
          <a:p>
            <a:pPr lvl="1"/>
            <a:endParaRPr lang="en-US" sz="1100" dirty="0" smtClean="0"/>
          </a:p>
          <a:p>
            <a:pPr lvl="1"/>
            <a:r>
              <a:rPr lang="en-US" dirty="0" smtClean="0"/>
              <a:t>Ensures the entity has establish and maintains effective internal controls over the Federal award that provides reasonable assurance the entity is managing the Federal award in compliance with Federal statues, regulations, and the Federal award.</a:t>
            </a:r>
          </a:p>
          <a:p>
            <a:pPr lvl="1"/>
            <a:endParaRPr lang="en-US" sz="1100" dirty="0" smtClean="0"/>
          </a:p>
          <a:p>
            <a:pPr lvl="1"/>
            <a:endParaRPr lang="en-US" dirty="0"/>
          </a:p>
        </p:txBody>
      </p:sp>
    </p:spTree>
    <p:extLst>
      <p:ext uri="{BB962C8B-B14F-4D97-AF65-F5344CB8AC3E}">
        <p14:creationId xmlns:p14="http://schemas.microsoft.com/office/powerpoint/2010/main" val="1063625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36" y="685800"/>
            <a:ext cx="7924800" cy="1295400"/>
          </a:xfrm>
        </p:spPr>
        <p:txBody>
          <a:bodyPr>
            <a:noAutofit/>
          </a:bodyPr>
          <a:lstStyle/>
          <a:p>
            <a:r>
              <a:rPr lang="en-US" sz="3200" b="1" dirty="0" smtClean="0"/>
              <a:t>Requirements for Compliance</a:t>
            </a:r>
            <a:br>
              <a:rPr lang="en-US" sz="3200" b="1" dirty="0" smtClean="0"/>
            </a:br>
            <a:r>
              <a:rPr lang="en-US" sz="3200" b="1" dirty="0" smtClean="0"/>
              <a:t>2 CFR 200</a:t>
            </a:r>
            <a:r>
              <a:rPr lang="en-US" sz="3600" b="1" dirty="0" smtClean="0"/>
              <a:t/>
            </a:r>
            <a:br>
              <a:rPr lang="en-US" sz="3600" b="1" dirty="0" smtClean="0"/>
            </a:br>
            <a:r>
              <a:rPr lang="en-US" sz="1800" b="1" dirty="0" smtClean="0"/>
              <a:t>Required for state, local </a:t>
            </a:r>
            <a:r>
              <a:rPr lang="en-US" sz="1800" b="1" dirty="0" err="1" smtClean="0"/>
              <a:t>gov.</a:t>
            </a:r>
            <a:r>
              <a:rPr lang="en-US" sz="1800" b="1" dirty="0" smtClean="0"/>
              <a:t> &amp; Indian Tribes - </a:t>
            </a:r>
            <a:r>
              <a:rPr lang="en-US" sz="1800" b="1" u="sng" dirty="0" smtClean="0"/>
              <a:t>excludes</a:t>
            </a:r>
            <a:r>
              <a:rPr lang="en-US" sz="1800" b="1" dirty="0" smtClean="0"/>
              <a:t> non-profit org.</a:t>
            </a:r>
            <a:endParaRPr lang="en-US" sz="1800" dirty="0"/>
          </a:p>
        </p:txBody>
      </p:sp>
      <p:sp>
        <p:nvSpPr>
          <p:cNvPr id="3" name="Content Placeholder 2"/>
          <p:cNvSpPr>
            <a:spLocks noGrp="1"/>
          </p:cNvSpPr>
          <p:nvPr>
            <p:ph idx="1"/>
          </p:nvPr>
        </p:nvSpPr>
        <p:spPr>
          <a:xfrm>
            <a:off x="750207" y="2514600"/>
            <a:ext cx="7696200" cy="3962400"/>
          </a:xfrm>
        </p:spPr>
        <p:txBody>
          <a:bodyPr>
            <a:normAutofit fontScale="55000" lnSpcReduction="20000"/>
          </a:bodyPr>
          <a:lstStyle/>
          <a:p>
            <a:pPr marL="68580" indent="0">
              <a:buNone/>
            </a:pPr>
            <a:r>
              <a:rPr lang="en-US" dirty="0" smtClean="0"/>
              <a:t>This </a:t>
            </a:r>
            <a:r>
              <a:rPr lang="en-US" dirty="0"/>
              <a:t>is to certify that I have reviewed </a:t>
            </a:r>
            <a:r>
              <a:rPr lang="en-US" dirty="0" smtClean="0"/>
              <a:t>the cost </a:t>
            </a:r>
            <a:r>
              <a:rPr lang="en-US" dirty="0"/>
              <a:t>allocation plan submitted herewith </a:t>
            </a:r>
            <a:r>
              <a:rPr lang="en-US" dirty="0" smtClean="0"/>
              <a:t>and to </a:t>
            </a:r>
            <a:r>
              <a:rPr lang="en-US" dirty="0"/>
              <a:t>the best of my knowledge and belief</a:t>
            </a:r>
            <a:r>
              <a:rPr lang="en-US" dirty="0" smtClean="0"/>
              <a:t>:</a:t>
            </a:r>
          </a:p>
          <a:p>
            <a:pPr marL="68580" indent="0">
              <a:buNone/>
            </a:pPr>
            <a:endParaRPr lang="en-US" dirty="0"/>
          </a:p>
          <a:p>
            <a:pPr indent="-274638">
              <a:buNone/>
            </a:pPr>
            <a:r>
              <a:rPr lang="en-US" dirty="0" smtClean="0"/>
              <a:t>(1)	All </a:t>
            </a:r>
            <a:r>
              <a:rPr lang="en-US" dirty="0"/>
              <a:t>costs included in this proposal </a:t>
            </a:r>
            <a:r>
              <a:rPr lang="en-US" b="1" dirty="0"/>
              <a:t>[identify date]</a:t>
            </a:r>
            <a:r>
              <a:rPr lang="en-US" dirty="0"/>
              <a:t> to establish cost allocations or billings for </a:t>
            </a:r>
            <a:r>
              <a:rPr lang="en-US" b="1" dirty="0"/>
              <a:t>[identify period covered by plan]</a:t>
            </a:r>
            <a:r>
              <a:rPr lang="en-US" dirty="0"/>
              <a:t> are allowable in accordance with the requirements of this Part and the Federal award(s) to which they apply. Unallowable costs have been adjusted for in allocating costs as indicated in the cost allocation plan.</a:t>
            </a:r>
          </a:p>
          <a:p>
            <a:pPr marL="525780" indent="-457200">
              <a:buAutoNum type="arabicParenBoth"/>
            </a:pPr>
            <a:endParaRPr lang="en-US" dirty="0"/>
          </a:p>
          <a:p>
            <a:pPr indent="-274638">
              <a:buNone/>
            </a:pPr>
            <a:r>
              <a:rPr lang="en-US" dirty="0"/>
              <a:t>(2) All costs included in this proposal </a:t>
            </a:r>
            <a:r>
              <a:rPr lang="en-US" dirty="0" smtClean="0"/>
              <a:t>are properly </a:t>
            </a:r>
            <a:r>
              <a:rPr lang="en-US" dirty="0"/>
              <a:t>allocable to Federal awards on </a:t>
            </a:r>
            <a:r>
              <a:rPr lang="en-US" dirty="0" smtClean="0"/>
              <a:t>the basis </a:t>
            </a:r>
            <a:r>
              <a:rPr lang="en-US" dirty="0"/>
              <a:t>of a beneficial or causal </a:t>
            </a:r>
            <a:r>
              <a:rPr lang="en-US" dirty="0" smtClean="0"/>
              <a:t>relationship between </a:t>
            </a:r>
            <a:r>
              <a:rPr lang="en-US" dirty="0"/>
              <a:t>the expenses incurred and </a:t>
            </a:r>
            <a:r>
              <a:rPr lang="en-US" dirty="0" smtClean="0"/>
              <a:t>the Federal </a:t>
            </a:r>
            <a:r>
              <a:rPr lang="en-US" dirty="0"/>
              <a:t>awards to which they are </a:t>
            </a:r>
            <a:r>
              <a:rPr lang="en-US" dirty="0" smtClean="0"/>
              <a:t>allocated in </a:t>
            </a:r>
            <a:r>
              <a:rPr lang="en-US" dirty="0"/>
              <a:t>accordance with applicable </a:t>
            </a:r>
            <a:r>
              <a:rPr lang="en-US" dirty="0" smtClean="0"/>
              <a:t>requirements. Further</a:t>
            </a:r>
            <a:r>
              <a:rPr lang="en-US" dirty="0"/>
              <a:t>, the same costs that have been </a:t>
            </a:r>
            <a:r>
              <a:rPr lang="en-US" dirty="0" smtClean="0"/>
              <a:t>treated as </a:t>
            </a:r>
            <a:r>
              <a:rPr lang="en-US" dirty="0"/>
              <a:t>indirect costs have not been claimed </a:t>
            </a:r>
            <a:r>
              <a:rPr lang="en-US" dirty="0" smtClean="0"/>
              <a:t>as direct </a:t>
            </a:r>
            <a:r>
              <a:rPr lang="en-US" dirty="0"/>
              <a:t>costs. Similar types of costs have </a:t>
            </a:r>
            <a:r>
              <a:rPr lang="en-US" dirty="0" smtClean="0"/>
              <a:t>been accounted </a:t>
            </a:r>
            <a:r>
              <a:rPr lang="en-US" dirty="0"/>
              <a:t>for consistently</a:t>
            </a:r>
            <a:r>
              <a:rPr lang="en-US" dirty="0" smtClean="0"/>
              <a:t>.</a:t>
            </a:r>
          </a:p>
          <a:p>
            <a:pPr marL="68580" indent="0">
              <a:buNone/>
            </a:pPr>
            <a:endParaRPr lang="en-US" dirty="0"/>
          </a:p>
          <a:p>
            <a:pPr marL="68580" indent="0">
              <a:buNone/>
            </a:pPr>
            <a:r>
              <a:rPr lang="en-US" dirty="0"/>
              <a:t>I declare that the foregoing is true </a:t>
            </a:r>
            <a:r>
              <a:rPr lang="en-US" dirty="0" smtClean="0"/>
              <a:t>and correct.</a:t>
            </a:r>
          </a:p>
          <a:p>
            <a:pPr marL="68580" indent="0">
              <a:buNone/>
            </a:pPr>
            <a:endParaRPr lang="en-US" dirty="0"/>
          </a:p>
          <a:p>
            <a:pPr marL="68580" indent="0">
              <a:buNone/>
            </a:pPr>
            <a:r>
              <a:rPr lang="en-US" dirty="0"/>
              <a:t>Governmental Unit</a:t>
            </a:r>
            <a:r>
              <a:rPr lang="en-US" dirty="0" smtClean="0"/>
              <a:t>: </a:t>
            </a:r>
          </a:p>
          <a:p>
            <a:pPr marL="68580" indent="0">
              <a:buNone/>
            </a:pPr>
            <a:r>
              <a:rPr lang="en-US" dirty="0" smtClean="0"/>
              <a:t>Signature</a:t>
            </a:r>
            <a:r>
              <a:rPr lang="en-US" dirty="0"/>
              <a:t>: </a:t>
            </a:r>
            <a:r>
              <a:rPr lang="en-US" dirty="0" smtClean="0"/>
              <a:t> </a:t>
            </a:r>
          </a:p>
          <a:p>
            <a:pPr marL="68580" indent="0">
              <a:buNone/>
            </a:pPr>
            <a:r>
              <a:rPr lang="en-US" dirty="0" smtClean="0"/>
              <a:t>Name </a:t>
            </a:r>
            <a:r>
              <a:rPr lang="en-US" dirty="0"/>
              <a:t>of Official</a:t>
            </a:r>
            <a:r>
              <a:rPr lang="en-US" dirty="0" smtClean="0"/>
              <a:t>: </a:t>
            </a:r>
            <a:r>
              <a:rPr lang="en-US" dirty="0"/>
              <a:t>Title</a:t>
            </a:r>
            <a:r>
              <a:rPr lang="en-US" dirty="0" smtClean="0"/>
              <a:t>:</a:t>
            </a:r>
          </a:p>
          <a:p>
            <a:pPr marL="68580" indent="0">
              <a:buNone/>
            </a:pPr>
            <a:r>
              <a:rPr lang="en-US" dirty="0" smtClean="0"/>
              <a:t>Date </a:t>
            </a:r>
            <a:r>
              <a:rPr lang="en-US" dirty="0"/>
              <a:t>of Execution: </a:t>
            </a:r>
            <a:endParaRPr lang="en-US" sz="3200" dirty="0"/>
          </a:p>
          <a:p>
            <a:pPr lvl="1"/>
            <a:endParaRPr lang="en-US" dirty="0"/>
          </a:p>
        </p:txBody>
      </p:sp>
      <p:sp>
        <p:nvSpPr>
          <p:cNvPr id="5" name="TextBox 4"/>
          <p:cNvSpPr txBox="1"/>
          <p:nvPr/>
        </p:nvSpPr>
        <p:spPr>
          <a:xfrm>
            <a:off x="742950" y="2133600"/>
            <a:ext cx="7620000" cy="369332"/>
          </a:xfrm>
          <a:prstGeom prst="rect">
            <a:avLst/>
          </a:prstGeom>
          <a:noFill/>
        </p:spPr>
        <p:txBody>
          <a:bodyPr wrap="square" rtlCol="0">
            <a:spAutoFit/>
          </a:bodyPr>
          <a:lstStyle/>
          <a:p>
            <a:pPr algn="ctr"/>
            <a:r>
              <a:rPr lang="en-US" b="1" dirty="0"/>
              <a:t>CERTIFICATE OF COST </a:t>
            </a:r>
            <a:r>
              <a:rPr lang="en-US" b="1" dirty="0" smtClean="0"/>
              <a:t>ALLOCATION PLAN</a:t>
            </a:r>
            <a:endParaRPr lang="en-US" b="1" dirty="0"/>
          </a:p>
        </p:txBody>
      </p:sp>
      <p:cxnSp>
        <p:nvCxnSpPr>
          <p:cNvPr id="7" name="Straight Connector 6"/>
          <p:cNvCxnSpPr/>
          <p:nvPr/>
        </p:nvCxnSpPr>
        <p:spPr>
          <a:xfrm>
            <a:off x="2476500" y="5486400"/>
            <a:ext cx="556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600" y="5638800"/>
            <a:ext cx="632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0" y="5867400"/>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8400" y="6096000"/>
            <a:ext cx="563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642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162800" cy="1143000"/>
          </a:xfrm>
        </p:spPr>
        <p:txBody>
          <a:bodyPr>
            <a:normAutofit fontScale="90000"/>
          </a:bodyPr>
          <a:lstStyle/>
          <a:p>
            <a:r>
              <a:rPr lang="en-US" b="1" dirty="0" smtClean="0"/>
              <a:t>Requirements for Compliance</a:t>
            </a:r>
            <a:br>
              <a:rPr lang="en-US" b="1" dirty="0" smtClean="0"/>
            </a:br>
            <a:r>
              <a:rPr lang="en-US" b="1" dirty="0" smtClean="0"/>
              <a:t>2 </a:t>
            </a:r>
            <a:r>
              <a:rPr lang="en-US" b="1" dirty="0"/>
              <a:t>CFR </a:t>
            </a:r>
            <a:r>
              <a:rPr lang="en-US" b="1" dirty="0" smtClean="0"/>
              <a:t>200</a:t>
            </a:r>
            <a:endParaRPr lang="en-US" dirty="0"/>
          </a:p>
        </p:txBody>
      </p:sp>
      <p:sp>
        <p:nvSpPr>
          <p:cNvPr id="3" name="Content Placeholder 2"/>
          <p:cNvSpPr>
            <a:spLocks noGrp="1"/>
          </p:cNvSpPr>
          <p:nvPr>
            <p:ph idx="1"/>
          </p:nvPr>
        </p:nvSpPr>
        <p:spPr>
          <a:xfrm>
            <a:off x="609600" y="2514600"/>
            <a:ext cx="5257800" cy="3733800"/>
          </a:xfrm>
        </p:spPr>
        <p:txBody>
          <a:bodyPr>
            <a:normAutofit/>
          </a:bodyPr>
          <a:lstStyle/>
          <a:p>
            <a:pPr marL="68580" indent="0">
              <a:buNone/>
            </a:pPr>
            <a:r>
              <a:rPr lang="en-US" b="1" dirty="0" smtClean="0"/>
              <a:t>Item B - Organizational Chart</a:t>
            </a:r>
          </a:p>
          <a:p>
            <a:endParaRPr lang="en-US" dirty="0" smtClean="0"/>
          </a:p>
          <a:p>
            <a:pPr lvl="1"/>
            <a:r>
              <a:rPr lang="en-US" dirty="0" smtClean="0"/>
              <a:t>Functional statement(s) noting the duties and/or responsibilities of all units that comprise the agency. </a:t>
            </a:r>
          </a:p>
          <a:p>
            <a:pPr lvl="1"/>
            <a:endParaRPr lang="en-US" sz="1000" dirty="0" smtClean="0"/>
          </a:p>
          <a:p>
            <a:pPr lvl="1"/>
            <a:r>
              <a:rPr lang="en-US" dirty="0" smtClean="0"/>
              <a:t>Once this is submitted, only revisions need be submitted with subsequent proposals.</a:t>
            </a:r>
          </a:p>
          <a:p>
            <a:pPr lvl="1"/>
            <a:endParaRPr lang="en-US" dirty="0"/>
          </a:p>
        </p:txBody>
      </p:sp>
      <p:pic>
        <p:nvPicPr>
          <p:cNvPr id="1026" name="Picture 2" descr="C:\Users\rileys1\Pictures\226250-Royalty-Free-RF-Clipart-Illustration-Of-A-Businessman-Discussing-A-Cha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28800"/>
            <a:ext cx="2801564"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615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938" y="685800"/>
            <a:ext cx="7772400" cy="1143000"/>
          </a:xfrm>
        </p:spPr>
        <p:txBody>
          <a:bodyPr>
            <a:normAutofit fontScale="90000"/>
          </a:bodyPr>
          <a:lstStyle/>
          <a:p>
            <a:r>
              <a:rPr lang="en-US" b="1" dirty="0" smtClean="0"/>
              <a:t>Requirement for Compliance</a:t>
            </a:r>
            <a:br>
              <a:rPr lang="en-US" b="1" dirty="0" smtClean="0"/>
            </a:br>
            <a:r>
              <a:rPr lang="en-US" b="1" dirty="0" smtClean="0"/>
              <a:t>2 </a:t>
            </a:r>
            <a:r>
              <a:rPr lang="en-US" b="1" dirty="0"/>
              <a:t>CFR </a:t>
            </a:r>
            <a:r>
              <a:rPr lang="en-US" b="1" dirty="0" smtClean="0"/>
              <a:t>200</a:t>
            </a:r>
            <a:endParaRPr lang="en-US" dirty="0"/>
          </a:p>
        </p:txBody>
      </p:sp>
      <p:sp>
        <p:nvSpPr>
          <p:cNvPr id="3" name="Content Placeholder 2"/>
          <p:cNvSpPr>
            <a:spLocks noGrp="1"/>
          </p:cNvSpPr>
          <p:nvPr>
            <p:ph idx="1"/>
          </p:nvPr>
        </p:nvSpPr>
        <p:spPr>
          <a:xfrm>
            <a:off x="706938" y="1752600"/>
            <a:ext cx="7772400" cy="4572000"/>
          </a:xfrm>
        </p:spPr>
        <p:txBody>
          <a:bodyPr>
            <a:normAutofit/>
          </a:bodyPr>
          <a:lstStyle/>
          <a:p>
            <a:pPr marL="68580" indent="0">
              <a:buNone/>
            </a:pPr>
            <a:r>
              <a:rPr lang="en-US" sz="2800" b="1" dirty="0" smtClean="0"/>
              <a:t>Item C - Sample Employee Time Sheet</a:t>
            </a:r>
          </a:p>
          <a:p>
            <a:endParaRPr lang="en-US" sz="1200" b="1" dirty="0" smtClean="0"/>
          </a:p>
          <a:p>
            <a:pPr marL="685800" lvl="2" indent="-342900"/>
            <a:r>
              <a:rPr lang="en-US" dirty="0" smtClean="0"/>
              <a:t>Establish </a:t>
            </a:r>
            <a:r>
              <a:rPr lang="en-US" dirty="0"/>
              <a:t>timekeeping policies, processes or procedures </a:t>
            </a:r>
            <a:r>
              <a:rPr lang="en-US" dirty="0" smtClean="0"/>
              <a:t>to </a:t>
            </a:r>
            <a:r>
              <a:rPr lang="en-US" dirty="0"/>
              <a:t>adequately track project </a:t>
            </a:r>
            <a:r>
              <a:rPr lang="en-US" dirty="0" smtClean="0"/>
              <a:t>(direct) and </a:t>
            </a:r>
            <a:r>
              <a:rPr lang="en-US" dirty="0"/>
              <a:t>non-project </a:t>
            </a:r>
            <a:r>
              <a:rPr lang="en-US" dirty="0" smtClean="0"/>
              <a:t>(indirect) related </a:t>
            </a:r>
            <a:r>
              <a:rPr lang="en-US" dirty="0"/>
              <a:t>labor and </a:t>
            </a:r>
            <a:r>
              <a:rPr lang="en-US" dirty="0" smtClean="0"/>
              <a:t>overtime</a:t>
            </a:r>
            <a:r>
              <a:rPr lang="en-US" dirty="0"/>
              <a:t>.</a:t>
            </a:r>
            <a:endParaRPr lang="en-US" dirty="0" smtClean="0"/>
          </a:p>
          <a:p>
            <a:pPr marL="685800" lvl="3" indent="-342900"/>
            <a:r>
              <a:rPr lang="en-US" sz="2000" dirty="0" smtClean="0"/>
              <a:t>Consistently </a:t>
            </a:r>
            <a:r>
              <a:rPr lang="en-US" sz="2000" dirty="0"/>
              <a:t>track all billable and non-billable labor </a:t>
            </a:r>
            <a:r>
              <a:rPr lang="en-US" sz="2000" dirty="0" smtClean="0"/>
              <a:t>hours</a:t>
            </a:r>
          </a:p>
          <a:p>
            <a:pPr marL="685800" lvl="3" indent="-342900"/>
            <a:r>
              <a:rPr lang="en-US" sz="2000" dirty="0" smtClean="0"/>
              <a:t>Consistently </a:t>
            </a:r>
            <a:r>
              <a:rPr lang="en-US" sz="2000" dirty="0"/>
              <a:t>track </a:t>
            </a:r>
            <a:r>
              <a:rPr lang="en-US" sz="2000" dirty="0" smtClean="0"/>
              <a:t>unallowable labor costs activities</a:t>
            </a:r>
          </a:p>
          <a:p>
            <a:pPr marL="971550" lvl="3" indent="-285750"/>
            <a:endParaRPr lang="en-US" sz="2300" dirty="0"/>
          </a:p>
          <a:p>
            <a:pPr marL="342900" lvl="2" indent="342900"/>
            <a:endParaRPr lang="en-US" sz="25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0"/>
            <a:ext cx="777456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4628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D49192D05D234AB9648A070A17FF79" ma:contentTypeVersion="1" ma:contentTypeDescription="Create a new document." ma:contentTypeScope="" ma:versionID="66c99b31416745beb0df37835623ddd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27902F-6AEB-44AE-9BD2-F09F3D0006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1FB430A-B2CF-4926-A5DB-7CAFD67743BD}">
  <ds:schemaRefs>
    <ds:schemaRef ds:uri="http://schemas.microsoft.com/sharepoint/v3/contenttype/forms"/>
  </ds:schemaRefs>
</ds:datastoreItem>
</file>

<file path=customXml/itemProps3.xml><?xml version="1.0" encoding="utf-8"?>
<ds:datastoreItem xmlns:ds="http://schemas.openxmlformats.org/officeDocument/2006/customXml" ds:itemID="{35D67D2B-DCBC-4804-AF25-21FBFBCDF278}">
  <ds:schemaRefs>
    <ds:schemaRef ds:uri="http://purl.org/dc/terms/"/>
    <ds:schemaRef ds:uri="http://schemas.microsoft.com/office/infopath/2007/PartnerControl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Austin</Template>
  <TotalTime>1534</TotalTime>
  <Words>2444</Words>
  <Application>Microsoft Office PowerPoint</Application>
  <PresentationFormat>On-screen Show (4:3)</PresentationFormat>
  <Paragraphs>320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Austin</vt:lpstr>
      <vt:lpstr>2 CFR 200  ”OMB Super Circular”   Indirect Cost Rate Requirements for Non-Profit &amp; Governmental Organizations</vt:lpstr>
      <vt:lpstr>MoDOT  Audits &amp; Investigations Division</vt:lpstr>
      <vt:lpstr> Objective:  Provide outreach to Governmental Organizations and Non-Profit Organizations in understanding and meeting the criteria necessary for Federal award.</vt:lpstr>
      <vt:lpstr>2 Code of Federal Regulations (CFR) 200 Chapter 1 &amp; 2</vt:lpstr>
      <vt:lpstr>MoDOT Requires the following documents prior to Indirect Cost Rate Approval</vt:lpstr>
      <vt:lpstr>Requirements for Compliance 2 CFR 200</vt:lpstr>
      <vt:lpstr>Requirements for Compliance 2 CFR 200 Required for state, local gov. &amp; Indian Tribes - excludes non-profit org.</vt:lpstr>
      <vt:lpstr>Requirements for Compliance 2 CFR 200</vt:lpstr>
      <vt:lpstr>Requirement for Compliance 2 CFR 200</vt:lpstr>
      <vt:lpstr>Requirement for Compliance 2 CFR 200</vt:lpstr>
      <vt:lpstr>Requirements for Compliance 2 CFR 200</vt:lpstr>
      <vt:lpstr>Requirement for Compliance 2 CFR 200</vt:lpstr>
      <vt:lpstr>Requirements for Compliance 2 CFR 200</vt:lpstr>
      <vt:lpstr>Reasonableness of Cost?</vt:lpstr>
      <vt:lpstr>Overhead rate calculation</vt:lpstr>
      <vt:lpstr>Requirements for Compliance 2 CFR 200</vt:lpstr>
      <vt:lpstr>Requirements for Compliance 2 CFR 200</vt:lpstr>
      <vt:lpstr>Requirements for Compliance 2 CFR 200</vt:lpstr>
      <vt:lpstr>Requirements for Compliance 2 CFR 200</vt:lpstr>
      <vt:lpstr>Requirements for Compliance 2 CFR 200</vt:lpstr>
      <vt:lpstr>Requirements for Compliance 2 CFR 200</vt:lpstr>
      <vt:lpstr>Single Audit Requirements</vt:lpstr>
      <vt:lpstr>PowerPoint Presentation</vt:lpstr>
      <vt:lpstr>PowerPoint Presentation</vt:lpstr>
      <vt:lpstr>PowerPoint Presentation</vt:lpstr>
      <vt:lpstr>PowerPoint Presentation</vt:lpstr>
      <vt:lpstr>Requirements for Compliance 2 CFR 200</vt:lpstr>
    </vt:vector>
  </TitlesOfParts>
  <Company>MoDOT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Cost Rate Requirements for Non-Profit &amp; Governmental Organizations</dc:title>
  <dc:creator>Sandra K. Riley</dc:creator>
  <cp:lastModifiedBy>Sandra K. Riley</cp:lastModifiedBy>
  <cp:revision>109</cp:revision>
  <cp:lastPrinted>2014-07-29T23:53:04Z</cp:lastPrinted>
  <dcterms:created xsi:type="dcterms:W3CDTF">2014-07-17T23:19:33Z</dcterms:created>
  <dcterms:modified xsi:type="dcterms:W3CDTF">2014-07-30T00:01:43Z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0x010100B9D49192D05D234AB9648A070A17FF79</vt:lpwstr>
  </property>
</Properties>
</file>