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wmf" ContentType="image/x-wmf"/>
  <Default Extension="wmv" ContentType="video/x-ms-wm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comments/comment2.xml" ContentType="application/vnd.openxmlformats-officedocument.presentationml.comments+xml"/>
  <Override PartName="/ppt/notesSlides/notesSlide4.xml" ContentType="application/vnd.openxmlformats-officedocument.presentationml.notesSlide+xml"/>
  <Override PartName="/ppt/comments/comment3.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comment4.xml" ContentType="application/vnd.openxmlformats-officedocument.presentationml.comment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omments/comment5.xml" ContentType="application/vnd.openxmlformats-officedocument.presentationml.comment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omments/comment6.xml" ContentType="application/vnd.openxmlformats-officedocument.presentationml.comments+xml"/>
  <Override PartName="/ppt/notesSlides/notesSlide15.xml" ContentType="application/vnd.openxmlformats-officedocument.presentationml.notesSlide+xml"/>
  <Override PartName="/ppt/comments/comment7.xml" ContentType="application/vnd.openxmlformats-officedocument.presentationml.comments+xml"/>
  <Override PartName="/ppt/notesSlides/notesSlide16.xml" ContentType="application/vnd.openxmlformats-officedocument.presentationml.notesSlide+xml"/>
  <Override PartName="/ppt/comments/comment8.xml" ContentType="application/vnd.openxmlformats-officedocument.presentationml.comments+xml"/>
  <Override PartName="/ppt/notesSlides/notesSlide17.xml" ContentType="application/vnd.openxmlformats-officedocument.presentationml.notesSlide+xml"/>
  <Override PartName="/ppt/comments/comment9.xml" ContentType="application/vnd.openxmlformats-officedocument.presentationml.comments+xml"/>
  <Override PartName="/ppt/notesSlides/notesSlide18.xml" ContentType="application/vnd.openxmlformats-officedocument.presentationml.notesSlide+xml"/>
  <Override PartName="/ppt/comments/comment10.xml" ContentType="application/vnd.openxmlformats-officedocument.presentationml.comments+xml"/>
  <Override PartName="/ppt/notesSlides/notesSlide19.xml" ContentType="application/vnd.openxmlformats-officedocument.presentationml.notesSlide+xml"/>
  <Override PartName="/ppt/comments/comment11.xml" ContentType="application/vnd.openxmlformats-officedocument.presentationml.comments+xml"/>
  <Override PartName="/ppt/notesSlides/notesSlide20.xml" ContentType="application/vnd.openxmlformats-officedocument.presentationml.notesSlide+xml"/>
  <Override PartName="/ppt/comments/comment12.xml" ContentType="application/vnd.openxmlformats-officedocument.presentationml.comments+xml"/>
  <Override PartName="/ppt/notesSlides/notesSlide21.xml" ContentType="application/vnd.openxmlformats-officedocument.presentationml.notesSlide+xml"/>
  <Override PartName="/ppt/comments/comment13.xml" ContentType="application/vnd.openxmlformats-officedocument.presentationml.comment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omments/comment14.xml" ContentType="application/vnd.openxmlformats-officedocument.presentationml.comments+xml"/>
  <Override PartName="/ppt/notesSlides/notesSlide27.xml" ContentType="application/vnd.openxmlformats-officedocument.presentationml.notesSlide+xml"/>
  <Override PartName="/ppt/comments/comment15.xml" ContentType="application/vnd.openxmlformats-officedocument.presentationml.comment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omments/comment16.xml" ContentType="application/vnd.openxmlformats-officedocument.presentationml.comments+xml"/>
  <Override PartName="/ppt/notesSlides/notesSlide30.xml" ContentType="application/vnd.openxmlformats-officedocument.presentationml.notesSlide+xml"/>
  <Override PartName="/ppt/comments/comment17.xml" ContentType="application/vnd.openxmlformats-officedocument.presentationml.comments+xml"/>
  <Override PartName="/ppt/notesSlides/notesSlide31.xml" ContentType="application/vnd.openxmlformats-officedocument.presentationml.notesSlide+xml"/>
  <Override PartName="/ppt/comments/comment18.xml" ContentType="application/vnd.openxmlformats-officedocument.presentationml.comments+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omments/comment19.xml" ContentType="application/vnd.openxmlformats-officedocument.presentationml.comments+xml"/>
  <Override PartName="/ppt/notesSlides/notesSlide38.xml" ContentType="application/vnd.openxmlformats-officedocument.presentationml.notesSlide+xml"/>
  <Override PartName="/ppt/comments/comment20.xml" ContentType="application/vnd.openxmlformats-officedocument.presentationml.comments+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omments/comment21.xml" ContentType="application/vnd.openxmlformats-officedocument.presentationml.comments+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omments/comment22.xml" ContentType="application/vnd.openxmlformats-officedocument.presentationml.comments+xml"/>
  <Override PartName="/ppt/notesSlides/notesSlide44.xml" ContentType="application/vnd.openxmlformats-officedocument.presentationml.notesSlide+xml"/>
  <Override PartName="/ppt/comments/comment23.xml" ContentType="application/vnd.openxmlformats-officedocument.presentationml.comments+xml"/>
  <Override PartName="/ppt/notesSlides/notesSlide45.xml" ContentType="application/vnd.openxmlformats-officedocument.presentationml.notesSlide+xml"/>
  <Override PartName="/ppt/comments/comment24.xml" ContentType="application/vnd.openxmlformats-officedocument.presentationml.comments+xml"/>
  <Override PartName="/ppt/notesSlides/notesSlide46.xml" ContentType="application/vnd.openxmlformats-officedocument.presentationml.notesSlide+xml"/>
  <Override PartName="/ppt/comments/comment25.xml" ContentType="application/vnd.openxmlformats-officedocument.presentationml.comments+xml"/>
  <Override PartName="/ppt/notesSlides/notesSlide47.xml" ContentType="application/vnd.openxmlformats-officedocument.presentationml.notesSlide+xml"/>
  <Override PartName="/ppt/comments/comment26.xml" ContentType="application/vnd.openxmlformats-officedocument.presentationml.comments+xml"/>
  <Override PartName="/ppt/notesSlides/notesSlide48.xml" ContentType="application/vnd.openxmlformats-officedocument.presentationml.notesSlide+xml"/>
  <Override PartName="/ppt/comments/comment27.xml" ContentType="application/vnd.openxmlformats-officedocument.presentationml.comments+xml"/>
  <Override PartName="/ppt/notesSlides/notesSlide49.xml" ContentType="application/vnd.openxmlformats-officedocument.presentationml.notesSlide+xml"/>
  <Override PartName="/ppt/comments/comment28.xml" ContentType="application/vnd.openxmlformats-officedocument.presentationml.comments+xml"/>
  <Override PartName="/ppt/notesSlides/notesSlide50.xml" ContentType="application/vnd.openxmlformats-officedocument.presentationml.notesSlide+xml"/>
  <Override PartName="/ppt/comments/comment29.xml" ContentType="application/vnd.openxmlformats-officedocument.presentationml.comments+xml"/>
  <Override PartName="/ppt/notesSlides/notesSlide51.xml" ContentType="application/vnd.openxmlformats-officedocument.presentationml.notesSlide+xml"/>
  <Override PartName="/ppt/comments/comment30.xml" ContentType="application/vnd.openxmlformats-officedocument.presentationml.comments+xml"/>
  <Override PartName="/ppt/notesSlides/notesSlide52.xml" ContentType="application/vnd.openxmlformats-officedocument.presentationml.notesSlide+xml"/>
  <Override PartName="/ppt/comments/comment31.xml" ContentType="application/vnd.openxmlformats-officedocument.presentationml.comments+xml"/>
  <Override PartName="/ppt/notesSlides/notesSlide53.xml" ContentType="application/vnd.openxmlformats-officedocument.presentationml.notesSlide+xml"/>
  <Override PartName="/ppt/comments/comment32.xml" ContentType="application/vnd.openxmlformats-officedocument.presentationml.comments+xml"/>
  <Override PartName="/ppt/notesSlides/notesSlide54.xml" ContentType="application/vnd.openxmlformats-officedocument.presentationml.notesSlide+xml"/>
  <Override PartName="/ppt/comments/comment33.xml" ContentType="application/vnd.openxmlformats-officedocument.presentationml.comments+xml"/>
  <Override PartName="/ppt/notesSlides/notesSlide55.xml" ContentType="application/vnd.openxmlformats-officedocument.presentationml.notesSlide+xml"/>
  <Override PartName="/ppt/comments/comment34.xml" ContentType="application/vnd.openxmlformats-officedocument.presentationml.comments+xml"/>
  <Override PartName="/ppt/notesSlides/notesSlide56.xml" ContentType="application/vnd.openxmlformats-officedocument.presentationml.notesSlide+xml"/>
  <Override PartName="/ppt/comments/comment35.xml" ContentType="application/vnd.openxmlformats-officedocument.presentationml.comments+xml"/>
  <Override PartName="/ppt/notesSlides/notesSlide57.xml" ContentType="application/vnd.openxmlformats-officedocument.presentationml.notesSlide+xml"/>
  <Override PartName="/ppt/comments/comment36.xml" ContentType="application/vnd.openxmlformats-officedocument.presentationml.comments+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comments/comment37.xml" ContentType="application/vnd.openxmlformats-officedocument.presentationml.comments+xml"/>
  <Override PartName="/ppt/notesSlides/notesSlide60.xml" ContentType="application/vnd.openxmlformats-officedocument.presentationml.notesSlide+xml"/>
  <Override PartName="/ppt/comments/comment38.xml" ContentType="application/vnd.openxmlformats-officedocument.presentationml.comments+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comments/comment39.xml" ContentType="application/vnd.openxmlformats-officedocument.presentationml.comments+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comments/comment40.xml" ContentType="application/vnd.openxmlformats-officedocument.presentationml.comments+xml"/>
  <Override PartName="/ppt/notesSlides/notesSlide73.xml" ContentType="application/vnd.openxmlformats-officedocument.presentationml.notesSlide+xml"/>
  <Override PartName="/ppt/comments/comment41.xml" ContentType="application/vnd.openxmlformats-officedocument.presentationml.comments+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comments/comment42.xml" ContentType="application/vnd.openxmlformats-officedocument.presentationml.comments+xml"/>
  <Override PartName="/ppt/notesSlides/notesSlide76.xml" ContentType="application/vnd.openxmlformats-officedocument.presentationml.notesSlide+xml"/>
  <Override PartName="/ppt/comments/comment43.xml" ContentType="application/vnd.openxmlformats-officedocument.presentationml.comments+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comments/comment44.xml" ContentType="application/vnd.openxmlformats-officedocument.presentationml.comments+xml"/>
  <Override PartName="/ppt/notesSlides/notesSlide79.xml" ContentType="application/vnd.openxmlformats-officedocument.presentationml.notesSlide+xml"/>
  <Override PartName="/ppt/comments/comment45.xml" ContentType="application/vnd.openxmlformats-officedocument.presentationml.comments+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comments/comment46.xml" ContentType="application/vnd.openxmlformats-officedocument.presentationml.comments+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comments/comment47.xml" ContentType="application/vnd.openxmlformats-officedocument.presentationml.comments+xml"/>
  <Override PartName="/ppt/notesSlides/notesSlide86.xml" ContentType="application/vnd.openxmlformats-officedocument.presentationml.notesSlide+xml"/>
  <Override PartName="/ppt/comments/comment48.xml" ContentType="application/vnd.openxmlformats-officedocument.presentationml.comments+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comments/comment49.xml" ContentType="application/vnd.openxmlformats-officedocument.presentationml.comments+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comments/comment50.xml" ContentType="application/vnd.openxmlformats-officedocument.presentationml.comments+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comments/comment51.xml" ContentType="application/vnd.openxmlformats-officedocument.presentationml.comments+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comments/comment52.xml" ContentType="application/vnd.openxmlformats-officedocument.presentationml.comments+xml"/>
  <Override PartName="/ppt/notesSlides/notesSlide104.xml" ContentType="application/vnd.openxmlformats-officedocument.presentationml.notesSlide+xml"/>
  <Override PartName="/ppt/comments/comment53.xml" ContentType="application/vnd.openxmlformats-officedocument.presentationml.comments+xml"/>
  <Override PartName="/ppt/notesSlides/notesSlide105.xml" ContentType="application/vnd.openxmlformats-officedocument.presentationml.notesSlide+xml"/>
  <Override PartName="/ppt/comments/comment54.xml" ContentType="application/vnd.openxmlformats-officedocument.presentationml.comments+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comments/comment55.xml" ContentType="application/vnd.openxmlformats-officedocument.presentationml.comments+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comments/comment56.xml" ContentType="application/vnd.openxmlformats-officedocument.presentationml.comments+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comments/comment57.xml" ContentType="application/vnd.openxmlformats-officedocument.presentationml.comments+xml"/>
  <Override PartName="/ppt/notesSlides/notesSlide120.xml" ContentType="application/vnd.openxmlformats-officedocument.presentationml.notesSlide+xml"/>
  <Override PartName="/ppt/comments/comment58.xml" ContentType="application/vnd.openxmlformats-officedocument.presentationml.comments+xml"/>
  <Override PartName="/ppt/notesSlides/notesSlide121.xml" ContentType="application/vnd.openxmlformats-officedocument.presentationml.notesSlide+xml"/>
  <Override PartName="/ppt/comments/comment59.xml" ContentType="application/vnd.openxmlformats-officedocument.presentationml.comments+xml"/>
  <Override PartName="/ppt/notesSlides/notesSlide122.xml" ContentType="application/vnd.openxmlformats-officedocument.presentationml.notesSlide+xml"/>
  <Override PartName="/ppt/comments/comment60.xml" ContentType="application/vnd.openxmlformats-officedocument.presentationml.comments+xml"/>
  <Override PartName="/ppt/notesSlides/notesSlide123.xml" ContentType="application/vnd.openxmlformats-officedocument.presentationml.notesSlide+xml"/>
  <Override PartName="/ppt/comments/comment61.xml" ContentType="application/vnd.openxmlformats-officedocument.presentationml.comments+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comments/comment62.xml" ContentType="application/vnd.openxmlformats-officedocument.presentationml.comments+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comments/comment63.xml" ContentType="application/vnd.openxmlformats-officedocument.presentationml.comments+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comments/comment64.xml" ContentType="application/vnd.openxmlformats-officedocument.presentationml.comments+xml"/>
  <Override PartName="/ppt/notesSlides/notesSlide132.xml" ContentType="application/vnd.openxmlformats-officedocument.presentationml.notesSlide+xml"/>
  <Override PartName="/ppt/comments/comment65.xml" ContentType="application/vnd.openxmlformats-officedocument.presentationml.comments+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comments/comment66.xml" ContentType="application/vnd.openxmlformats-officedocument.presentationml.comments+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6" r:id="rId5"/>
  </p:sldMasterIdLst>
  <p:notesMasterIdLst>
    <p:notesMasterId r:id="rId160"/>
  </p:notesMasterIdLst>
  <p:handoutMasterIdLst>
    <p:handoutMasterId r:id="rId161"/>
  </p:handoutMasterIdLst>
  <p:sldIdLst>
    <p:sldId id="257" r:id="rId6"/>
    <p:sldId id="480" r:id="rId7"/>
    <p:sldId id="443" r:id="rId8"/>
    <p:sldId id="265" r:id="rId9"/>
    <p:sldId id="607" r:id="rId10"/>
    <p:sldId id="273" r:id="rId11"/>
    <p:sldId id="417" r:id="rId12"/>
    <p:sldId id="270" r:id="rId13"/>
    <p:sldId id="266" r:id="rId14"/>
    <p:sldId id="542" r:id="rId15"/>
    <p:sldId id="543" r:id="rId16"/>
    <p:sldId id="267" r:id="rId17"/>
    <p:sldId id="269" r:id="rId18"/>
    <p:sldId id="431" r:id="rId19"/>
    <p:sldId id="318" r:id="rId20"/>
    <p:sldId id="320" r:id="rId21"/>
    <p:sldId id="430" r:id="rId22"/>
    <p:sldId id="326" r:id="rId23"/>
    <p:sldId id="327" r:id="rId24"/>
    <p:sldId id="328" r:id="rId25"/>
    <p:sldId id="329" r:id="rId26"/>
    <p:sldId id="330" r:id="rId27"/>
    <p:sldId id="434" r:id="rId28"/>
    <p:sldId id="465" r:id="rId29"/>
    <p:sldId id="332" r:id="rId30"/>
    <p:sldId id="331" r:id="rId31"/>
    <p:sldId id="334" r:id="rId32"/>
    <p:sldId id="610" r:id="rId33"/>
    <p:sldId id="335" r:id="rId34"/>
    <p:sldId id="338" r:id="rId35"/>
    <p:sldId id="339" r:id="rId36"/>
    <p:sldId id="341" r:id="rId37"/>
    <p:sldId id="435" r:id="rId38"/>
    <p:sldId id="466" r:id="rId39"/>
    <p:sldId id="467" r:id="rId40"/>
    <p:sldId id="277" r:id="rId41"/>
    <p:sldId id="432" r:id="rId42"/>
    <p:sldId id="278" r:id="rId43"/>
    <p:sldId id="279" r:id="rId44"/>
    <p:sldId id="280" r:id="rId45"/>
    <p:sldId id="281" r:id="rId46"/>
    <p:sldId id="282" r:id="rId47"/>
    <p:sldId id="461" r:id="rId48"/>
    <p:sldId id="284" r:id="rId49"/>
    <p:sldId id="288" r:id="rId50"/>
    <p:sldId id="290" r:id="rId51"/>
    <p:sldId id="462" r:id="rId52"/>
    <p:sldId id="294" r:id="rId53"/>
    <p:sldId id="295" r:id="rId54"/>
    <p:sldId id="296" r:id="rId55"/>
    <p:sldId id="463" r:id="rId56"/>
    <p:sldId id="301" r:id="rId57"/>
    <p:sldId id="315" r:id="rId58"/>
    <p:sldId id="300" r:id="rId59"/>
    <p:sldId id="304" r:id="rId60"/>
    <p:sldId id="613" r:id="rId61"/>
    <p:sldId id="614" r:id="rId62"/>
    <p:sldId id="306" r:id="rId63"/>
    <p:sldId id="307" r:id="rId64"/>
    <p:sldId id="344" r:id="rId65"/>
    <p:sldId id="436" r:id="rId66"/>
    <p:sldId id="615" r:id="rId67"/>
    <p:sldId id="469" r:id="rId68"/>
    <p:sldId id="470" r:id="rId69"/>
    <p:sldId id="347" r:id="rId70"/>
    <p:sldId id="367" r:id="rId71"/>
    <p:sldId id="349" r:id="rId72"/>
    <p:sldId id="350" r:id="rId73"/>
    <p:sldId id="353" r:id="rId74"/>
    <p:sldId id="608" r:id="rId75"/>
    <p:sldId id="366" r:id="rId76"/>
    <p:sldId id="425" r:id="rId77"/>
    <p:sldId id="370" r:id="rId78"/>
    <p:sldId id="426" r:id="rId79"/>
    <p:sldId id="545" r:id="rId80"/>
    <p:sldId id="355" r:id="rId81"/>
    <p:sldId id="351" r:id="rId82"/>
    <p:sldId id="356" r:id="rId83"/>
    <p:sldId id="547" r:id="rId84"/>
    <p:sldId id="546" r:id="rId85"/>
    <p:sldId id="357" r:id="rId86"/>
    <p:sldId id="358" r:id="rId87"/>
    <p:sldId id="362" r:id="rId88"/>
    <p:sldId id="481" r:id="rId89"/>
    <p:sldId id="482" r:id="rId90"/>
    <p:sldId id="483" r:id="rId91"/>
    <p:sldId id="484" r:id="rId92"/>
    <p:sldId id="552" r:id="rId93"/>
    <p:sldId id="553" r:id="rId94"/>
    <p:sldId id="554" r:id="rId95"/>
    <p:sldId id="555" r:id="rId96"/>
    <p:sldId id="556" r:id="rId97"/>
    <p:sldId id="557" r:id="rId98"/>
    <p:sldId id="558" r:id="rId99"/>
    <p:sldId id="559" r:id="rId100"/>
    <p:sldId id="560" r:id="rId101"/>
    <p:sldId id="561" r:id="rId102"/>
    <p:sldId id="562" r:id="rId103"/>
    <p:sldId id="563" r:id="rId104"/>
    <p:sldId id="564" r:id="rId105"/>
    <p:sldId id="565" r:id="rId106"/>
    <p:sldId id="566" r:id="rId107"/>
    <p:sldId id="567" r:id="rId108"/>
    <p:sldId id="568" r:id="rId109"/>
    <p:sldId id="569" r:id="rId110"/>
    <p:sldId id="570" r:id="rId111"/>
    <p:sldId id="571" r:id="rId112"/>
    <p:sldId id="572" r:id="rId113"/>
    <p:sldId id="573" r:id="rId114"/>
    <p:sldId id="574" r:id="rId115"/>
    <p:sldId id="575" r:id="rId116"/>
    <p:sldId id="576" r:id="rId117"/>
    <p:sldId id="577" r:id="rId118"/>
    <p:sldId id="578" r:id="rId119"/>
    <p:sldId id="579" r:id="rId120"/>
    <p:sldId id="580" r:id="rId121"/>
    <p:sldId id="582" r:id="rId122"/>
    <p:sldId id="583" r:id="rId123"/>
    <p:sldId id="584" r:id="rId124"/>
    <p:sldId id="585" r:id="rId125"/>
    <p:sldId id="586" r:id="rId126"/>
    <p:sldId id="587" r:id="rId127"/>
    <p:sldId id="588" r:id="rId128"/>
    <p:sldId id="589" r:id="rId129"/>
    <p:sldId id="590" r:id="rId130"/>
    <p:sldId id="591" r:id="rId131"/>
    <p:sldId id="592" r:id="rId132"/>
    <p:sldId id="593" r:id="rId133"/>
    <p:sldId id="594" r:id="rId134"/>
    <p:sldId id="595" r:id="rId135"/>
    <p:sldId id="596" r:id="rId136"/>
    <p:sldId id="597" r:id="rId137"/>
    <p:sldId id="598" r:id="rId138"/>
    <p:sldId id="599" r:id="rId139"/>
    <p:sldId id="600" r:id="rId140"/>
    <p:sldId id="601" r:id="rId141"/>
    <p:sldId id="603" r:id="rId142"/>
    <p:sldId id="604" r:id="rId143"/>
    <p:sldId id="602" r:id="rId144"/>
    <p:sldId id="605" r:id="rId145"/>
    <p:sldId id="612" r:id="rId146"/>
    <p:sldId id="544" r:id="rId147"/>
    <p:sldId id="442" r:id="rId148"/>
    <p:sldId id="471" r:id="rId149"/>
    <p:sldId id="473" r:id="rId150"/>
    <p:sldId id="474" r:id="rId151"/>
    <p:sldId id="475" r:id="rId152"/>
    <p:sldId id="472" r:id="rId153"/>
    <p:sldId id="476" r:id="rId154"/>
    <p:sldId id="617" r:id="rId155"/>
    <p:sldId id="616" r:id="rId156"/>
    <p:sldId id="618" r:id="rId157"/>
    <p:sldId id="489" r:id="rId158"/>
    <p:sldId id="445" r:id="rId159"/>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dministrator" initials="MoDOT" lastIdx="128"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030" autoAdjust="0"/>
    <p:restoredTop sz="67598" autoAdjust="0"/>
  </p:normalViewPr>
  <p:slideViewPr>
    <p:cSldViewPr>
      <p:cViewPr varScale="1">
        <p:scale>
          <a:sx n="42" d="100"/>
          <a:sy n="42" d="100"/>
        </p:scale>
        <p:origin x="1620" y="40"/>
      </p:cViewPr>
      <p:guideLst>
        <p:guide orient="horz" pos="2160"/>
        <p:guide pos="2880"/>
      </p:guideLst>
    </p:cSldViewPr>
  </p:slideViewPr>
  <p:outlineViewPr>
    <p:cViewPr>
      <p:scale>
        <a:sx n="33" d="100"/>
        <a:sy n="33" d="100"/>
      </p:scale>
      <p:origin x="0" y="24954"/>
    </p:cViewPr>
  </p:outlineViewPr>
  <p:notesTextViewPr>
    <p:cViewPr>
      <p:scale>
        <a:sx n="1" d="1"/>
        <a:sy n="1" d="1"/>
      </p:scale>
      <p:origin x="0" y="0"/>
    </p:cViewPr>
  </p:notesTextViewPr>
  <p:sorterViewPr>
    <p:cViewPr>
      <p:scale>
        <a:sx n="120" d="100"/>
        <a:sy n="120" d="100"/>
      </p:scale>
      <p:origin x="0" y="0"/>
    </p:cViewPr>
  </p:sorterViewPr>
  <p:notesViewPr>
    <p:cSldViewPr>
      <p:cViewPr>
        <p:scale>
          <a:sx n="70" d="100"/>
          <a:sy n="70" d="100"/>
        </p:scale>
        <p:origin x="-1506" y="660"/>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63" Type="http://schemas.openxmlformats.org/officeDocument/2006/relationships/slide" Target="slides/slide58.xml"/><Relationship Id="rId84" Type="http://schemas.openxmlformats.org/officeDocument/2006/relationships/slide" Target="slides/slide79.xml"/><Relationship Id="rId138" Type="http://schemas.openxmlformats.org/officeDocument/2006/relationships/slide" Target="slides/slide133.xml"/><Relationship Id="rId159" Type="http://schemas.openxmlformats.org/officeDocument/2006/relationships/slide" Target="slides/slide154.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53" Type="http://schemas.openxmlformats.org/officeDocument/2006/relationships/slide" Target="slides/slide48.xml"/><Relationship Id="rId74" Type="http://schemas.openxmlformats.org/officeDocument/2006/relationships/slide" Target="slides/slide69.xml"/><Relationship Id="rId128" Type="http://schemas.openxmlformats.org/officeDocument/2006/relationships/slide" Target="slides/slide123.xml"/><Relationship Id="rId149" Type="http://schemas.openxmlformats.org/officeDocument/2006/relationships/slide" Target="slides/slide144.xml"/><Relationship Id="rId5" Type="http://schemas.openxmlformats.org/officeDocument/2006/relationships/slideMaster" Target="slideMasters/slideMaster2.xml"/><Relationship Id="rId95" Type="http://schemas.openxmlformats.org/officeDocument/2006/relationships/slide" Target="slides/slide90.xml"/><Relationship Id="rId160" Type="http://schemas.openxmlformats.org/officeDocument/2006/relationships/notesMaster" Target="notesMasters/notesMaster1.xml"/><Relationship Id="rId22" Type="http://schemas.openxmlformats.org/officeDocument/2006/relationships/slide" Target="slides/slide17.xml"/><Relationship Id="rId43" Type="http://schemas.openxmlformats.org/officeDocument/2006/relationships/slide" Target="slides/slide38.xml"/><Relationship Id="rId64" Type="http://schemas.openxmlformats.org/officeDocument/2006/relationships/slide" Target="slides/slide59.xml"/><Relationship Id="rId118" Type="http://schemas.openxmlformats.org/officeDocument/2006/relationships/slide" Target="slides/slide113.xml"/><Relationship Id="rId139" Type="http://schemas.openxmlformats.org/officeDocument/2006/relationships/slide" Target="slides/slide134.xml"/><Relationship Id="rId85" Type="http://schemas.openxmlformats.org/officeDocument/2006/relationships/slide" Target="slides/slide80.xml"/><Relationship Id="rId150" Type="http://schemas.openxmlformats.org/officeDocument/2006/relationships/slide" Target="slides/slide145.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slide" Target="slides/slide103.xml"/><Relationship Id="rId124" Type="http://schemas.openxmlformats.org/officeDocument/2006/relationships/slide" Target="slides/slide119.xml"/><Relationship Id="rId129" Type="http://schemas.openxmlformats.org/officeDocument/2006/relationships/slide" Target="slides/slide124.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40" Type="http://schemas.openxmlformats.org/officeDocument/2006/relationships/slide" Target="slides/slide135.xml"/><Relationship Id="rId145" Type="http://schemas.openxmlformats.org/officeDocument/2006/relationships/slide" Target="slides/slide140.xml"/><Relationship Id="rId161" Type="http://schemas.openxmlformats.org/officeDocument/2006/relationships/handoutMaster" Target="handoutMasters/handoutMaster1.xml"/><Relationship Id="rId16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119" Type="http://schemas.openxmlformats.org/officeDocument/2006/relationships/slide" Target="slides/slide114.xml"/><Relationship Id="rId44" Type="http://schemas.openxmlformats.org/officeDocument/2006/relationships/slide" Target="slides/slide39.xml"/><Relationship Id="rId60" Type="http://schemas.openxmlformats.org/officeDocument/2006/relationships/slide" Target="slides/slide55.xml"/><Relationship Id="rId65" Type="http://schemas.openxmlformats.org/officeDocument/2006/relationships/slide" Target="slides/slide60.xml"/><Relationship Id="rId81" Type="http://schemas.openxmlformats.org/officeDocument/2006/relationships/slide" Target="slides/slide76.xml"/><Relationship Id="rId86" Type="http://schemas.openxmlformats.org/officeDocument/2006/relationships/slide" Target="slides/slide81.xml"/><Relationship Id="rId130" Type="http://schemas.openxmlformats.org/officeDocument/2006/relationships/slide" Target="slides/slide125.xml"/><Relationship Id="rId135" Type="http://schemas.openxmlformats.org/officeDocument/2006/relationships/slide" Target="slides/slide130.xml"/><Relationship Id="rId151" Type="http://schemas.openxmlformats.org/officeDocument/2006/relationships/slide" Target="slides/slide146.xml"/><Relationship Id="rId156" Type="http://schemas.openxmlformats.org/officeDocument/2006/relationships/slide" Target="slides/slide151.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slide" Target="slides/slide115.xml"/><Relationship Id="rId125" Type="http://schemas.openxmlformats.org/officeDocument/2006/relationships/slide" Target="slides/slide120.xml"/><Relationship Id="rId141" Type="http://schemas.openxmlformats.org/officeDocument/2006/relationships/slide" Target="slides/slide136.xml"/><Relationship Id="rId146" Type="http://schemas.openxmlformats.org/officeDocument/2006/relationships/slide" Target="slides/slide141.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162" Type="http://schemas.openxmlformats.org/officeDocument/2006/relationships/commentAuthors" Target="commentAuthors.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131" Type="http://schemas.openxmlformats.org/officeDocument/2006/relationships/slide" Target="slides/slide126.xml"/><Relationship Id="rId136" Type="http://schemas.openxmlformats.org/officeDocument/2006/relationships/slide" Target="slides/slide131.xml"/><Relationship Id="rId157" Type="http://schemas.openxmlformats.org/officeDocument/2006/relationships/slide" Target="slides/slide152.xml"/><Relationship Id="rId61" Type="http://schemas.openxmlformats.org/officeDocument/2006/relationships/slide" Target="slides/slide56.xml"/><Relationship Id="rId82" Type="http://schemas.openxmlformats.org/officeDocument/2006/relationships/slide" Target="slides/slide77.xml"/><Relationship Id="rId152" Type="http://schemas.openxmlformats.org/officeDocument/2006/relationships/slide" Target="slides/slide14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26" Type="http://schemas.openxmlformats.org/officeDocument/2006/relationships/slide" Target="slides/slide121.xml"/><Relationship Id="rId147" Type="http://schemas.openxmlformats.org/officeDocument/2006/relationships/slide" Target="slides/slide14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slide" Target="slides/slide116.xml"/><Relationship Id="rId142" Type="http://schemas.openxmlformats.org/officeDocument/2006/relationships/slide" Target="slides/slide137.xml"/><Relationship Id="rId163" Type="http://schemas.openxmlformats.org/officeDocument/2006/relationships/presProps" Target="presProps.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137" Type="http://schemas.openxmlformats.org/officeDocument/2006/relationships/slide" Target="slides/slide132.xml"/><Relationship Id="rId158" Type="http://schemas.openxmlformats.org/officeDocument/2006/relationships/slide" Target="slides/slide153.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32" Type="http://schemas.openxmlformats.org/officeDocument/2006/relationships/slide" Target="slides/slide127.xml"/><Relationship Id="rId153" Type="http://schemas.openxmlformats.org/officeDocument/2006/relationships/slide" Target="slides/slide148.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27" Type="http://schemas.openxmlformats.org/officeDocument/2006/relationships/slide" Target="slides/slide122.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slide" Target="slides/slide117.xml"/><Relationship Id="rId143" Type="http://schemas.openxmlformats.org/officeDocument/2006/relationships/slide" Target="slides/slide138.xml"/><Relationship Id="rId148" Type="http://schemas.openxmlformats.org/officeDocument/2006/relationships/slide" Target="slides/slide143.xml"/><Relationship Id="rId16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47" Type="http://schemas.openxmlformats.org/officeDocument/2006/relationships/slide" Target="slides/slide42.xml"/><Relationship Id="rId68" Type="http://schemas.openxmlformats.org/officeDocument/2006/relationships/slide" Target="slides/slide63.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slide" Target="slides/slide128.xml"/><Relationship Id="rId154" Type="http://schemas.openxmlformats.org/officeDocument/2006/relationships/slide" Target="slides/slide149.xml"/><Relationship Id="rId16" Type="http://schemas.openxmlformats.org/officeDocument/2006/relationships/slide" Target="slides/slide11.xml"/><Relationship Id="rId37" Type="http://schemas.openxmlformats.org/officeDocument/2006/relationships/slide" Target="slides/slide32.xml"/><Relationship Id="rId58" Type="http://schemas.openxmlformats.org/officeDocument/2006/relationships/slide" Target="slides/slide53.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slide" Target="slides/slide118.xml"/><Relationship Id="rId144" Type="http://schemas.openxmlformats.org/officeDocument/2006/relationships/slide" Target="slides/slide139.xml"/><Relationship Id="rId90" Type="http://schemas.openxmlformats.org/officeDocument/2006/relationships/slide" Target="slides/slide85.xml"/><Relationship Id="rId165" Type="http://schemas.openxmlformats.org/officeDocument/2006/relationships/theme" Target="theme/theme1.xml"/><Relationship Id="rId27" Type="http://schemas.openxmlformats.org/officeDocument/2006/relationships/slide" Target="slides/slide22.xml"/><Relationship Id="rId48" Type="http://schemas.openxmlformats.org/officeDocument/2006/relationships/slide" Target="slides/slide43.xml"/><Relationship Id="rId69" Type="http://schemas.openxmlformats.org/officeDocument/2006/relationships/slide" Target="slides/slide64.xml"/><Relationship Id="rId113" Type="http://schemas.openxmlformats.org/officeDocument/2006/relationships/slide" Target="slides/slide108.xml"/><Relationship Id="rId134" Type="http://schemas.openxmlformats.org/officeDocument/2006/relationships/slide" Target="slides/slide129.xml"/><Relationship Id="rId80" Type="http://schemas.openxmlformats.org/officeDocument/2006/relationships/slide" Target="slides/slide75.xml"/><Relationship Id="rId155" Type="http://schemas.openxmlformats.org/officeDocument/2006/relationships/slide" Target="slides/slide150.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17-12-06T09:41:43.676" idx="1">
    <p:pos x="-1111" y="714"/>
    <p:text>Hand's On Training</p:text>
  </p:cm>
</p:cmLst>
</file>

<file path=ppt/comments/comment2.xml><?xml version="1.0" encoding="utf-8"?>
<p:cmLst xmlns:a="http://schemas.openxmlformats.org/drawingml/2006/main" xmlns:r="http://schemas.openxmlformats.org/officeDocument/2006/relationships" xmlns:p="http://schemas.openxmlformats.org/presentationml/2006/main">
  <p:cm authorId="0" dt="2017-12-06T09:52:59.926" idx="6">
    <p:pos x="6064" y="1358"/>
    <p:text>
ADD Objectives Information in the IG
Personalize </p:text>
  </p:cm>
  <p:cm authorId="0" dt="2017-12-06T09:54:12.341" idx="7">
    <p:pos x="6204" y="759"/>
    <p:text>Add subject to title </p:text>
  </p:cm>
</p:cmLst>
</file>

<file path=ppt/comments/comment3.xml><?xml version="1.0" encoding="utf-8"?>
<p:cmLst xmlns:a="http://schemas.openxmlformats.org/drawingml/2006/main" xmlns:r="http://schemas.openxmlformats.org/officeDocument/2006/relationships" xmlns:p="http://schemas.openxmlformats.org/presentationml/2006/main">
  <p:cm authorId="0" dt="2017-12-06T09:44:49.058" idx="3">
    <p:pos x="-916" y="1031"/>
    <p:text>Add Mental Slide</p:text>
  </p:cm>
</p:cmLst>
</file>

<file path=ppt/comments/comment4.xml><?xml version="1.0" encoding="utf-8"?>
<p:cmLst xmlns:a="http://schemas.openxmlformats.org/drawingml/2006/main" xmlns:r="http://schemas.openxmlformats.org/officeDocument/2006/relationships" xmlns:p="http://schemas.openxmlformats.org/presentationml/2006/main">
  <p:cm authorId="0" dt="2017-12-06T10:14:35.011" idx="9">
    <p:pos x="5898" y="913"/>
    <p:text>IG 
dive in PPE Prtoective Vehcile
</p:text>
  </p:cm>
  <p:cm authorId="0" dt="2018-08-08T08:43:35.901" idx="8">
    <p:pos x="5953" y="322"/>
    <p:text>Remove 
Use of physical barrier
Reduce speed
Close the road 
????</p:text>
  </p:cm>
</p:cmLst>
</file>

<file path=ppt/comments/comment5.xml><?xml version="1.0" encoding="utf-8"?>
<p:cmLst xmlns:a="http://schemas.openxmlformats.org/drawingml/2006/main" xmlns:r="http://schemas.openxmlformats.org/officeDocument/2006/relationships" xmlns:p="http://schemas.openxmlformats.org/presentationml/2006/main">
  <p:cm authorId="0" dt="2017-12-06T10:22:36.175" idx="10">
    <p:pos x="6642" y="691"/>
    <p:text> 
Threats </p:text>
  </p:cm>
</p:cmLst>
</file>

<file path=ppt/comments/comment6.xml><?xml version="1.0" encoding="utf-8"?>
<p:cmLst xmlns:a="http://schemas.openxmlformats.org/drawingml/2006/main" xmlns:r="http://schemas.openxmlformats.org/officeDocument/2006/relationships" xmlns:p="http://schemas.openxmlformats.org/presentationml/2006/main">
  <p:cm authorId="0" dt="2017-12-06T10:31:52.721" idx="14">
    <p:pos x="6182" y="672"/>
    <p:text>ADD to Workbook </p:text>
  </p:cm>
  <p:cm authorId="0" dt="2017-12-06T10:32:19.417" idx="13">
    <p:pos x="6011" y="-89"/>
    <p:text>Remove or Update #1 
Update all quizes</p:text>
  </p:cm>
</p:cmLst>
</file>

<file path=ppt/comments/comment7.xml><?xml version="1.0" encoding="utf-8"?>
<p:cmLst xmlns:a="http://schemas.openxmlformats.org/drawingml/2006/main" xmlns:r="http://schemas.openxmlformats.org/officeDocument/2006/relationships" xmlns:p="http://schemas.openxmlformats.org/presentationml/2006/main">
  <p:cm authorId="0" dt="2017-12-06T10:33:23.665" idx="16">
    <p:pos x="6133" y="1324"/>
    <p:text>IG 
Examples of TC Devices</p:text>
  </p:cm>
  <p:cm authorId="0" dt="2018-12-10T10:26:20.834" idx="15">
    <p:pos x="-1073" y="1999"/>
    <p:text>Update photos
Modot Photos
Flagger
Devices 
etc... </p:text>
  </p:cm>
</p:cmLst>
</file>

<file path=ppt/comments/comment8.xml><?xml version="1.0" encoding="utf-8"?>
<p:cmLst xmlns:a="http://schemas.openxmlformats.org/drawingml/2006/main" xmlns:r="http://schemas.openxmlformats.org/officeDocument/2006/relationships" xmlns:p="http://schemas.openxmlformats.org/presentationml/2006/main">
  <p:cm authorId="0" dt="2018-08-15T10:57:30.952" idx="18">
    <p:pos x="5817" y="1490"/>
    <p:text>IG examples
</p:text>
  </p:cm>
</p:cmLst>
</file>

<file path=ppt/comments/comment9.xml><?xml version="1.0" encoding="utf-8"?>
<p:cmLst xmlns:a="http://schemas.openxmlformats.org/drawingml/2006/main" xmlns:r="http://schemas.openxmlformats.org/officeDocument/2006/relationships" xmlns:p="http://schemas.openxmlformats.org/presentationml/2006/main">
  <p:cm authorId="0" dt="2017-12-06T10:41:48.428" idx="19">
    <p:pos x="6154" y="560"/>
    <p:text>REMOVE 
#1 
Keep #2,3
Add
Hand's On - OJT ???? 
</p:text>
  </p:cm>
</p:cmLst>
</file>

<file path=ppt/comments/comment10.xml><?xml version="1.0" encoding="utf-8"?>
<p:cmLst xmlns:a="http://schemas.openxmlformats.org/drawingml/2006/main" xmlns:r="http://schemas.openxmlformats.org/officeDocument/2006/relationships" xmlns:p="http://schemas.openxmlformats.org/presentationml/2006/main">
  <p:cm authorId="0" dt="2017-12-06T10:54:53.627" idx="23">
    <p:pos x="-1094" y="1657"/>
    <p:text>Photo of Channlizer next to sign</p:text>
  </p:cm>
  <p:cm authorId="0" dt="2017-12-06T10:57:58.050" idx="24">
    <p:pos x="6568" y="3232"/>
    <p:text>SPELL CHECK </p:text>
  </p:cm>
</p:cmLst>
</file>

<file path=ppt/comments/comment11.xml><?xml version="1.0" encoding="utf-8"?>
<p:cmLst xmlns:a="http://schemas.openxmlformats.org/drawingml/2006/main" xmlns:r="http://schemas.openxmlformats.org/officeDocument/2006/relationships" xmlns:p="http://schemas.openxmlformats.org/presentationml/2006/main">
  <p:cm authorId="0" dt="2018-08-15T10:58:17" idx="25">
    <p:pos x="5976" y="634"/>
    <p:text>Reword bullets 
MODOT Photos</p:text>
  </p:cm>
  <p:cm authorId="0" dt="2018-08-15T10:58:22.128" idx="26">
    <p:pos x="6230" y="1292"/>
    <p:text>Update Photo
Remove bullets - add to IG as talking points </p:text>
  </p:cm>
</p:cmLst>
</file>

<file path=ppt/comments/comment12.xml><?xml version="1.0" encoding="utf-8"?>
<p:cmLst xmlns:a="http://schemas.openxmlformats.org/drawingml/2006/main" xmlns:r="http://schemas.openxmlformats.org/officeDocument/2006/relationships" xmlns:p="http://schemas.openxmlformats.org/presentationml/2006/main">
  <p:cm authorId="0" dt="2017-12-06T11:06:09.070" idx="27">
    <p:pos x="6305" y="1518"/>
    <p:text>Update Photo
Remove Bullets - ADD to IG</p:text>
  </p:cm>
</p:cmLst>
</file>

<file path=ppt/comments/comment13.xml><?xml version="1.0" encoding="utf-8"?>
<p:cmLst xmlns:a="http://schemas.openxmlformats.org/drawingml/2006/main" xmlns:r="http://schemas.openxmlformats.org/officeDocument/2006/relationships" xmlns:p="http://schemas.openxmlformats.org/presentationml/2006/main">
  <p:cm authorId="0" dt="2017-12-06T11:06:48.893" idx="28">
    <p:pos x="6243" y="754"/>
    <p:text>Udpate photo to show other modes</p:text>
  </p:cm>
</p:cmLst>
</file>

<file path=ppt/comments/comment14.xml><?xml version="1.0" encoding="utf-8"?>
<p:cmLst xmlns:a="http://schemas.openxmlformats.org/drawingml/2006/main" xmlns:r="http://schemas.openxmlformats.org/officeDocument/2006/relationships" xmlns:p="http://schemas.openxmlformats.org/presentationml/2006/main">
  <p:cm authorId="0" dt="2017-12-06T11:11:27.314" idx="30">
    <p:pos x="-1215" y="2007"/>
    <p:text>Remove
Add to IG </p:text>
  </p:cm>
</p:cmLst>
</file>

<file path=ppt/comments/comment15.xml><?xml version="1.0" encoding="utf-8"?>
<p:cmLst xmlns:a="http://schemas.openxmlformats.org/drawingml/2006/main" xmlns:r="http://schemas.openxmlformats.org/officeDocument/2006/relationships" xmlns:p="http://schemas.openxmlformats.org/presentationml/2006/main">
  <p:cm authorId="0" dt="2017-12-06T11:20:55.045" idx="33">
    <p:pos x="-813" y="2841"/>
    <p:text>Remove Type 3 and 1 Bullets</p:text>
  </p:cm>
</p:cmLst>
</file>

<file path=ppt/comments/comment16.xml><?xml version="1.0" encoding="utf-8"?>
<p:cmLst xmlns:a="http://schemas.openxmlformats.org/drawingml/2006/main" xmlns:r="http://schemas.openxmlformats.org/officeDocument/2006/relationships" xmlns:p="http://schemas.openxmlformats.org/presentationml/2006/main">
  <p:cm authorId="0" dt="2017-12-06T11:24:47.467" idx="34">
    <p:pos x="-780" y="1292"/>
    <p:text>Add Slide of Good 
Or photos 
Update photos
Trim Line
</p:text>
  </p:cm>
</p:cmLst>
</file>

<file path=ppt/comments/comment17.xml><?xml version="1.0" encoding="utf-8"?>
<p:cmLst xmlns:a="http://schemas.openxmlformats.org/drawingml/2006/main" xmlns:r="http://schemas.openxmlformats.org/officeDocument/2006/relationships" xmlns:p="http://schemas.openxmlformats.org/presentationml/2006/main">
  <p:cm authorId="0" dt="2017-12-06T12:32:01.379" idx="37">
    <p:pos x="-1142" y="758"/>
    <p:text>highlight the word NOT.</p:text>
  </p:cm>
</p:cmLst>
</file>

<file path=ppt/comments/comment18.xml><?xml version="1.0" encoding="utf-8"?>
<p:cmLst xmlns:a="http://schemas.openxmlformats.org/drawingml/2006/main" xmlns:r="http://schemas.openxmlformats.org/officeDocument/2006/relationships" xmlns:p="http://schemas.openxmlformats.org/presentationml/2006/main">
  <p:cm authorId="0" dt="2017-12-06T12:31:19.661" idx="36">
    <p:pos x="-1030" y="100"/>
    <p:text>update picture</p:text>
  </p:cm>
  <p:cm authorId="0" dt="2017-12-06T12:34:15.248" idx="38">
    <p:pos x="-1111" y="1900"/>
    <p:text>update photo</p:text>
  </p:cm>
</p:cmLst>
</file>

<file path=ppt/comments/comment19.xml><?xml version="1.0" encoding="utf-8"?>
<p:cmLst xmlns:a="http://schemas.openxmlformats.org/drawingml/2006/main" xmlns:r="http://schemas.openxmlformats.org/officeDocument/2006/relationships" xmlns:p="http://schemas.openxmlformats.org/presentationml/2006/main">
  <p:cm authorId="0" dt="2017-12-06T12:36:37.616" idx="39">
    <p:pos x="-1158" y="758"/>
    <p:text>photo for each bullet</p:text>
  </p:cm>
</p:cmLst>
</file>

<file path=ppt/comments/comment20.xml><?xml version="1.0" encoding="utf-8"?>
<p:cmLst xmlns:a="http://schemas.openxmlformats.org/drawingml/2006/main" xmlns:r="http://schemas.openxmlformats.org/officeDocument/2006/relationships" xmlns:p="http://schemas.openxmlformats.org/presentationml/2006/main">
  <p:cm authorId="0" dt="2017-12-06T12:39:02.463" idx="40">
    <p:pos x="-952" y="302"/>
    <p:text>? update photo</p:text>
  </p:cm>
</p:cmLst>
</file>

<file path=ppt/comments/comment21.xml><?xml version="1.0" encoding="utf-8"?>
<p:cmLst xmlns:a="http://schemas.openxmlformats.org/drawingml/2006/main" xmlns:r="http://schemas.openxmlformats.org/officeDocument/2006/relationships" xmlns:p="http://schemas.openxmlformats.org/presentationml/2006/main">
  <p:cm authorId="0" dt="2018-08-31T11:53:50.321" idx="119">
    <p:pos x="-1269" y="1401"/>
    <p:text>new photos
Weather and road way</p:text>
  </p:cm>
</p:cmLst>
</file>

<file path=ppt/comments/comment22.xml><?xml version="1.0" encoding="utf-8"?>
<p:cmLst xmlns:a="http://schemas.openxmlformats.org/drawingml/2006/main" xmlns:r="http://schemas.openxmlformats.org/officeDocument/2006/relationships" xmlns:p="http://schemas.openxmlformats.org/presentationml/2006/main">
  <p:cm authorId="0" dt="2017-12-06T12:41:19.346" idx="41">
    <p:pos x="-831" y="990"/>
    <p:text>make the signs larger, distance between signs... or seperate into 2 slides.</p:text>
  </p:cm>
  <p:cm authorId="0" dt="2017-12-06T12:44:25.839" idx="43">
    <p:pos x="-969" y="1431"/>
    <p:text>Change title:  to Typical Work Zone</p:text>
  </p:cm>
</p:cmLst>
</file>

<file path=ppt/comments/comment23.xml><?xml version="1.0" encoding="utf-8"?>
<p:cmLst xmlns:a="http://schemas.openxmlformats.org/drawingml/2006/main" xmlns:r="http://schemas.openxmlformats.org/officeDocument/2006/relationships" xmlns:p="http://schemas.openxmlformats.org/presentationml/2006/main">
  <p:cm authorId="0" dt="2017-12-06T12:47:54.644" idx="45">
    <p:pos x="-978" y="77"/>
    <p:text>3rd bullet needs to be &amp; not or between the signs</p:text>
  </p:cm>
</p:cmLst>
</file>

<file path=ppt/comments/comment24.xml><?xml version="1.0" encoding="utf-8"?>
<p:cmLst xmlns:a="http://schemas.openxmlformats.org/drawingml/2006/main" xmlns:r="http://schemas.openxmlformats.org/officeDocument/2006/relationships" xmlns:p="http://schemas.openxmlformats.org/presentationml/2006/main">
  <p:cm authorId="0" dt="2017-12-06T12:50:38.442" idx="47">
    <p:pos x="-1158" y="106"/>
    <p:text>2nd paragraph, IG and + to hands-on</p:text>
  </p:cm>
</p:cmLst>
</file>

<file path=ppt/comments/comment25.xml><?xml version="1.0" encoding="utf-8"?>
<p:cmLst xmlns:a="http://schemas.openxmlformats.org/drawingml/2006/main" xmlns:r="http://schemas.openxmlformats.org/officeDocument/2006/relationships" xmlns:p="http://schemas.openxmlformats.org/presentationml/2006/main">
  <p:cm authorId="0" dt="2017-12-06T12:52:30.337" idx="49">
    <p:pos x="-1008" y="683"/>
    <p:text>update photo. </p:text>
  </p:cm>
</p:cmLst>
</file>

<file path=ppt/comments/comment26.xml><?xml version="1.0" encoding="utf-8"?>
<p:cmLst xmlns:a="http://schemas.openxmlformats.org/drawingml/2006/main" xmlns:r="http://schemas.openxmlformats.org/officeDocument/2006/relationships" xmlns:p="http://schemas.openxmlformats.org/presentationml/2006/main">
  <p:cm authorId="0" dt="2017-12-06T13:02:14.555" idx="53">
    <p:pos x="-948" y="-6"/>
    <p:text>illustration to include shoulder, accurate</p:text>
  </p:cm>
</p:cmLst>
</file>

<file path=ppt/comments/comment27.xml><?xml version="1.0" encoding="utf-8"?>
<p:cmLst xmlns:a="http://schemas.openxmlformats.org/drawingml/2006/main" xmlns:r="http://schemas.openxmlformats.org/officeDocument/2006/relationships" xmlns:p="http://schemas.openxmlformats.org/presentationml/2006/main">
  <p:cm authorId="0" dt="2017-12-06T12:55:03.117" idx="50">
    <p:pos x="-1576" y="604"/>
    <p:text>add comment to IG, about the timeframe working on shoulder.  Not always necessary</p:text>
  </p:cm>
  <p:cm authorId="0" dt="2017-12-06T12:59:17.534" idx="52">
    <p:pos x="-1552" y="865"/>
    <p:text>more detail illustraion with truck, spacing</p:text>
  </p:cm>
  <p:cm authorId="0" dt="2017-12-06T13:02:50.549" idx="55">
    <p:pos x="-1533" y="1317"/>
    <p:text>change illustration to show work area</p:text>
  </p:cm>
</p:cmLst>
</file>

<file path=ppt/comments/comment28.xml><?xml version="1.0" encoding="utf-8"?>
<p:cmLst xmlns:a="http://schemas.openxmlformats.org/drawingml/2006/main" xmlns:r="http://schemas.openxmlformats.org/officeDocument/2006/relationships" xmlns:p="http://schemas.openxmlformats.org/presentationml/2006/main">
  <p:cm authorId="0" dt="2017-12-06T12:57:39.497" idx="51">
    <p:pos x="-1292" y="144"/>
    <p:text>change illustration to include arrow board.  make picture more realistic</p:text>
  </p:cm>
  <p:cm authorId="0" dt="2017-12-06T13:03:19.503" idx="56">
    <p:pos x="-1419" y="719"/>
    <p:text>show work area in illustration</p:text>
  </p:cm>
  <p:cm authorId="0" dt="2017-12-06T13:03:38.508" idx="57">
    <p:pos x="-1414" y="1953"/>
    <p:text>show work area in illustration</p:text>
  </p:cm>
</p:cmLst>
</file>

<file path=ppt/comments/comment29.xml><?xml version="1.0" encoding="utf-8"?>
<p:cmLst xmlns:a="http://schemas.openxmlformats.org/drawingml/2006/main" xmlns:r="http://schemas.openxmlformats.org/officeDocument/2006/relationships" xmlns:p="http://schemas.openxmlformats.org/presentationml/2006/main">
  <p:cm authorId="0" dt="2017-12-06T13:04:47.915" idx="59">
    <p:pos x="-807" y="1018"/>
    <p:text>illustation show work area
</p:text>
  </p:cm>
</p:cmLst>
</file>

<file path=ppt/comments/comment30.xml><?xml version="1.0" encoding="utf-8"?>
<p:cmLst xmlns:a="http://schemas.openxmlformats.org/drawingml/2006/main" xmlns:r="http://schemas.openxmlformats.org/officeDocument/2006/relationships" xmlns:p="http://schemas.openxmlformats.org/presentationml/2006/main">
  <p:cm authorId="0" dt="2017-12-06T13:06:35.617" idx="61">
    <p:pos x="-1128" y="1327"/>
    <p:text>remove buffer space from illustration, add shoulder taper</p:text>
  </p:cm>
  <p:cm authorId="0" dt="2017-12-06T13:12:00.984" idx="66">
    <p:pos x="-1169" y="1726"/>
    <p:text>eliminate the lateral buffer arrow, keep the blue buffer in work area,</p:text>
  </p:cm>
</p:cmLst>
</file>

<file path=ppt/comments/comment31.xml><?xml version="1.0" encoding="utf-8"?>
<p:cmLst xmlns:a="http://schemas.openxmlformats.org/drawingml/2006/main" xmlns:r="http://schemas.openxmlformats.org/officeDocument/2006/relationships" xmlns:p="http://schemas.openxmlformats.org/presentationml/2006/main">
  <p:cm authorId="0" dt="2017-12-06T13:08:48.458" idx="64">
    <p:pos x="-1299" y="32"/>
    <p:text>IG add language to expalin buffer space.</p:text>
  </p:cm>
</p:cmLst>
</file>

<file path=ppt/comments/comment32.xml><?xml version="1.0" encoding="utf-8"?>
<p:cmLst xmlns:a="http://schemas.openxmlformats.org/drawingml/2006/main" xmlns:r="http://schemas.openxmlformats.org/officeDocument/2006/relationships" xmlns:p="http://schemas.openxmlformats.org/presentationml/2006/main">
  <p:cm authorId="0" dt="2017-12-06T13:18:05.059" idx="68">
    <p:pos x="-1188" y="1529"/>
    <p:text>update photo</p:text>
  </p:cm>
</p:cmLst>
</file>

<file path=ppt/comments/comment33.xml><?xml version="1.0" encoding="utf-8"?>
<p:cmLst xmlns:a="http://schemas.openxmlformats.org/drawingml/2006/main" xmlns:r="http://schemas.openxmlformats.org/officeDocument/2006/relationships" xmlns:p="http://schemas.openxmlformats.org/presentationml/2006/main">
  <p:cm authorId="0" dt="2018-08-31T11:56:47.344" idx="69">
    <p:pos x="-1503" y="750"/>
    <p:text>add shoulder to illustration.  possibly get better pics from EPG
add a talking point on the slide and IG of a realistic idea of 150ft</p:text>
  </p:cm>
</p:cmLst>
</file>

<file path=ppt/comments/comment34.xml><?xml version="1.0" encoding="utf-8"?>
<p:cmLst xmlns:a="http://schemas.openxmlformats.org/drawingml/2006/main" xmlns:r="http://schemas.openxmlformats.org/officeDocument/2006/relationships" xmlns:p="http://schemas.openxmlformats.org/presentationml/2006/main">
  <p:cm authorId="0" dt="2017-12-06T13:25:19.254" idx="70">
    <p:pos x="-1322" y="1147"/>
    <p:text>add shoulder to illustration, white lines.</p:text>
  </p:cm>
</p:cmLst>
</file>

<file path=ppt/comments/comment35.xml><?xml version="1.0" encoding="utf-8"?>
<p:cmLst xmlns:a="http://schemas.openxmlformats.org/drawingml/2006/main" xmlns:r="http://schemas.openxmlformats.org/officeDocument/2006/relationships" xmlns:p="http://schemas.openxmlformats.org/presentationml/2006/main">
  <p:cm authorId="0" dt="2017-12-06T13:26:58.066" idx="123">
    <p:pos x="-1081" y="-79"/>
    <p:text>IG touch on workers are not to be in the roll ahead or buffer space</p:text>
  </p:cm>
  <p:cm authorId="0" dt="2017-12-06T13:44:00.864" idx="124">
    <p:pos x="5855" y="234"/>
    <p:text>ID areas to park? and/or pull in ? </p:text>
  </p:cm>
</p:cmLst>
</file>

<file path=ppt/comments/comment36.xml><?xml version="1.0" encoding="utf-8"?>
<p:cmLst xmlns:a="http://schemas.openxmlformats.org/drawingml/2006/main" xmlns:r="http://schemas.openxmlformats.org/officeDocument/2006/relationships" xmlns:p="http://schemas.openxmlformats.org/presentationml/2006/main">
  <p:cm authorId="0" dt="2017-12-06T13:26:58.066" idx="127">
    <p:pos x="-1081" y="-79"/>
    <p:text>IG touch on workers are not to be in the roll ahead or buffer space</p:text>
  </p:cm>
  <p:cm authorId="0" dt="2017-12-06T13:44:00.864" idx="128">
    <p:pos x="6149" y="-235"/>
    <p:text>ID areas to park? and/or pull in ? </p:text>
  </p:cm>
</p:cmLst>
</file>

<file path=ppt/comments/comment37.xml><?xml version="1.0" encoding="utf-8"?>
<p:cmLst xmlns:a="http://schemas.openxmlformats.org/drawingml/2006/main" xmlns:r="http://schemas.openxmlformats.org/officeDocument/2006/relationships" xmlns:p="http://schemas.openxmlformats.org/presentationml/2006/main">
  <p:cm authorId="0" dt="2017-12-06T13:49:43.458" idx="75">
    <p:pos x="-802" y="2196"/>
    <p:text>Explain how this is determined</p:text>
  </p:cm>
</p:cmLst>
</file>

<file path=ppt/comments/comment38.xml><?xml version="1.0" encoding="utf-8"?>
<p:cmLst xmlns:a="http://schemas.openxmlformats.org/drawingml/2006/main" xmlns:r="http://schemas.openxmlformats.org/officeDocument/2006/relationships" xmlns:p="http://schemas.openxmlformats.org/presentationml/2006/main">
  <p:cm authorId="0" dt="2017-12-06T13:51:26.565" idx="76">
    <p:pos x="4768" y="2896"/>
    <p:text>CHANGE PIC FOR TRAVIS</p:text>
  </p:cm>
  <p:cm authorId="0" dt="2017-12-06T13:55:35.585" idx="78">
    <p:pos x="-962" y="55"/>
    <p:text>Retitle slide </p:text>
  </p:cm>
  <p:cm authorId="0" dt="2018-08-08T12:59:49.748" idx="77">
    <p:pos x="-1040" y="1414"/>
    <p:text>Simplify 
blown over, not working etc... </p:text>
  </p:cm>
</p:cmLst>
</file>

<file path=ppt/comments/comment39.xml><?xml version="1.0" encoding="utf-8"?>
<p:cmLst xmlns:a="http://schemas.openxmlformats.org/drawingml/2006/main" xmlns:r="http://schemas.openxmlformats.org/officeDocument/2006/relationships" xmlns:p="http://schemas.openxmlformats.org/presentationml/2006/main">
  <p:cm authorId="0" dt="2018-08-31T11:58:31.176" idx="79">
    <p:pos x="6615" y="1953"/>
    <p:text>add mentally alert? 
no ear buds, use good judgement when listening to radio(music) 
</p:text>
  </p:cm>
</p:cmLst>
</file>

<file path=ppt/comments/comment40.xml><?xml version="1.0" encoding="utf-8"?>
<p:cmLst xmlns:a="http://schemas.openxmlformats.org/drawingml/2006/main" xmlns:r="http://schemas.openxmlformats.org/officeDocument/2006/relationships" xmlns:p="http://schemas.openxmlformats.org/presentationml/2006/main">
  <p:cm authorId="0" dt="2017-12-06T14:02:58.757" idx="80">
    <p:pos x="-513" y="47"/>
    <p:text>Udpate video 
</p:text>
  </p:cm>
</p:cmLst>
</file>

<file path=ppt/comments/comment41.xml><?xml version="1.0" encoding="utf-8"?>
<p:cmLst xmlns:a="http://schemas.openxmlformats.org/drawingml/2006/main" xmlns:r="http://schemas.openxmlformats.org/officeDocument/2006/relationships" xmlns:p="http://schemas.openxmlformats.org/presentationml/2006/main">
  <p:cm authorId="0" dt="2017-12-06T14:06:08.948" idx="81">
    <p:pos x="-745" y="-35"/>
    <p:text>Examples - Title change</p:text>
  </p:cm>
</p:cmLst>
</file>

<file path=ppt/comments/comment42.xml><?xml version="1.0" encoding="utf-8"?>
<p:cmLst xmlns:a="http://schemas.openxmlformats.org/drawingml/2006/main" xmlns:r="http://schemas.openxmlformats.org/officeDocument/2006/relationships" xmlns:p="http://schemas.openxmlformats.org/presentationml/2006/main">
  <p:cm authorId="0" dt="2017-12-06T14:10:21.120" idx="82">
    <p:pos x="-903" y="1695"/>
    <p:text>IG 
Hand's on &amp; OJT </p:text>
  </p:cm>
</p:cmLst>
</file>

<file path=ppt/comments/comment43.xml><?xml version="1.0" encoding="utf-8"?>
<p:cmLst xmlns:a="http://schemas.openxmlformats.org/drawingml/2006/main" xmlns:r="http://schemas.openxmlformats.org/officeDocument/2006/relationships" xmlns:p="http://schemas.openxmlformats.org/presentationml/2006/main">
  <p:cm authorId="0" dt="2017-12-06T14:12:00.488" idx="83">
    <p:pos x="6116" y="605"/>
    <p:text>Update photo</p:text>
  </p:cm>
</p:cmLst>
</file>

<file path=ppt/comments/comment44.xml><?xml version="1.0" encoding="utf-8"?>
<p:cmLst xmlns:a="http://schemas.openxmlformats.org/drawingml/2006/main" xmlns:r="http://schemas.openxmlformats.org/officeDocument/2006/relationships" xmlns:p="http://schemas.openxmlformats.org/presentationml/2006/main">
  <p:cm authorId="0" dt="2017-12-06T14:13:16.183" idx="84">
    <p:pos x="-984" y="1039"/>
    <p:text>ADD 
Adjusted and CLean </p:text>
  </p:cm>
</p:cmLst>
</file>

<file path=ppt/comments/comment45.xml><?xml version="1.0" encoding="utf-8"?>
<p:cmLst xmlns:a="http://schemas.openxmlformats.org/drawingml/2006/main" xmlns:r="http://schemas.openxmlformats.org/officeDocument/2006/relationships" xmlns:p="http://schemas.openxmlformats.org/presentationml/2006/main">
  <p:cm authorId="0" dt="2017-12-06T14:15:29.231" idx="85">
    <p:pos x="-695" y="-139"/>
    <p:text>add to pull arrow</p:text>
  </p:cm>
</p:cmLst>
</file>

<file path=ppt/comments/comment46.xml><?xml version="1.0" encoding="utf-8"?>
<p:cmLst xmlns:a="http://schemas.openxmlformats.org/drawingml/2006/main" xmlns:r="http://schemas.openxmlformats.org/officeDocument/2006/relationships" xmlns:p="http://schemas.openxmlformats.org/presentationml/2006/main">
  <p:cm authorId="0" dt="2017-12-06T14:17:57.069" idx="86">
    <p:pos x="-755" y="2571"/>
    <p:text>Update photo</p:text>
  </p:cm>
</p:cmLst>
</file>

<file path=ppt/comments/comment47.xml><?xml version="1.0" encoding="utf-8"?>
<p:cmLst xmlns:a="http://schemas.openxmlformats.org/drawingml/2006/main" xmlns:r="http://schemas.openxmlformats.org/officeDocument/2006/relationships" xmlns:p="http://schemas.openxmlformats.org/presentationml/2006/main">
  <p:cm authorId="0" dt="2017-12-06T14:26:17.480" idx="88">
    <p:pos x="-1150" y="354"/>
    <p:text>Add slide about panic lights and when to use</p:text>
  </p:cm>
</p:cmLst>
</file>

<file path=ppt/comments/comment48.xml><?xml version="1.0" encoding="utf-8"?>
<p:cmLst xmlns:a="http://schemas.openxmlformats.org/drawingml/2006/main" xmlns:r="http://schemas.openxmlformats.org/officeDocument/2006/relationships" xmlns:p="http://schemas.openxmlformats.org/presentationml/2006/main">
  <p:cm authorId="0" dt="2017-12-06T14:44:00.102" idx="89">
    <p:pos x="-829" y="1034"/>
    <p:text>IG , dont rush to truck that was hit RB's etc..
</p:text>
  </p:cm>
</p:cmLst>
</file>

<file path=ppt/comments/comment49.xml><?xml version="1.0" encoding="utf-8"?>
<p:cmLst xmlns:a="http://schemas.openxmlformats.org/drawingml/2006/main" xmlns:r="http://schemas.openxmlformats.org/officeDocument/2006/relationships" xmlns:p="http://schemas.openxmlformats.org/presentationml/2006/main">
  <p:cm authorId="0" dt="2017-12-06T14:51:22.547" idx="90">
    <p:pos x="4978" y="1576"/>
    <p:text>ADD guidance to IG</p:text>
  </p:cm>
</p:cmLst>
</file>

<file path=ppt/comments/comment50.xml><?xml version="1.0" encoding="utf-8"?>
<p:cmLst xmlns:a="http://schemas.openxmlformats.org/drawingml/2006/main" xmlns:r="http://schemas.openxmlformats.org/officeDocument/2006/relationships" xmlns:p="http://schemas.openxmlformats.org/presentationml/2006/main">
  <p:cm authorId="0" dt="2018-02-08T08:13:05.221" idx="110">
    <p:pos x="-1445" y="300"/>
    <p:text>Quality Req. 
EPG - Training - MUTCD - Provide Guidance
old training - 3 levels 
Add unacceptable </p:text>
  </p:cm>
</p:cmLst>
</file>

<file path=ppt/comments/comment51.xml><?xml version="1.0" encoding="utf-8"?>
<p:cmLst xmlns:a="http://schemas.openxmlformats.org/drawingml/2006/main" xmlns:r="http://schemas.openxmlformats.org/officeDocument/2006/relationships" xmlns:p="http://schemas.openxmlformats.org/presentationml/2006/main">
  <p:cm authorId="0" dt="2017-12-06T15:02:21.525" idx="91">
    <p:pos x="5829" y="1735"/>
    <p:text>Explain what this means IG</p:text>
  </p:cm>
  <p:cm authorId="0" dt="2017-12-06T15:08:37.321" idx="93">
    <p:pos x="5805" y="2345"/>
    <p:text>Flagger padle should be made visible </p:text>
  </p:cm>
</p:cmLst>
</file>

<file path=ppt/comments/comment52.xml><?xml version="1.0" encoding="utf-8"?>
<p:cmLst xmlns:a="http://schemas.openxmlformats.org/drawingml/2006/main" xmlns:r="http://schemas.openxmlformats.org/officeDocument/2006/relationships" xmlns:p="http://schemas.openxmlformats.org/presentationml/2006/main">
  <p:cm authorId="0" dt="2017-12-19T11:52:40.199" idx="94">
    <p:pos x="-542" y="-54"/>
    <p:text>ADD a photo or diagram</p:text>
  </p:cm>
</p:cmLst>
</file>

<file path=ppt/comments/comment53.xml><?xml version="1.0" encoding="utf-8"?>
<p:cmLst xmlns:a="http://schemas.openxmlformats.org/drawingml/2006/main" xmlns:r="http://schemas.openxmlformats.org/officeDocument/2006/relationships" xmlns:p="http://schemas.openxmlformats.org/presentationml/2006/main">
  <p:cm authorId="0" dt="2017-12-19T11:53:07.141" idx="95">
    <p:pos x="-723" y="-34"/>
    <p:text>Update Photo </p:text>
  </p:cm>
  <p:cm authorId="0" dt="2017-12-19T11:53:17.023" idx="96">
    <p:pos x="-677" y="233"/>
    <p:text>Sunrise and Sunset Chart ???</p:text>
  </p:cm>
  <p:cm authorId="0" dt="2017-12-19T11:53:40.358" idx="97">
    <p:pos x="-608" y="540"/>
    <p:text>IG - remind night PPE </p:text>
  </p:cm>
</p:cmLst>
</file>

<file path=ppt/comments/comment54.xml><?xml version="1.0" encoding="utf-8"?>
<p:cmLst xmlns:a="http://schemas.openxmlformats.org/drawingml/2006/main" xmlns:r="http://schemas.openxmlformats.org/officeDocument/2006/relationships" xmlns:p="http://schemas.openxmlformats.org/presentationml/2006/main">
  <p:cm authorId="0" dt="2017-12-19T11:54:49.462" idx="98">
    <p:pos x="5869" y="1834"/>
    <p:text>Remove ? Reword 
Quality Requirements </p:text>
  </p:cm>
  <p:cm authorId="0" dt="2017-12-19T11:56:16.797" idx="99">
    <p:pos x="5938" y="3041"/>
    <p:text>Recommend as requirment - PPE</p:text>
  </p:cm>
</p:cmLst>
</file>

<file path=ppt/comments/comment55.xml><?xml version="1.0" encoding="utf-8"?>
<p:cmLst xmlns:a="http://schemas.openxmlformats.org/drawingml/2006/main" xmlns:r="http://schemas.openxmlformats.org/officeDocument/2006/relationships" xmlns:p="http://schemas.openxmlformats.org/presentationml/2006/main">
  <p:cm authorId="0" dt="2018-08-31T12:45:26.664" idx="109">
    <p:pos x="-1037" y="-56"/>
    <p:text>Add a Video showing How to use the cones, and steps of flagger
Provide guidance on distance from cone
</p:text>
  </p:cm>
</p:cmLst>
</file>

<file path=ppt/comments/comment56.xml><?xml version="1.0" encoding="utf-8"?>
<p:cmLst xmlns:a="http://schemas.openxmlformats.org/drawingml/2006/main" xmlns:r="http://schemas.openxmlformats.org/officeDocument/2006/relationships" xmlns:p="http://schemas.openxmlformats.org/presentationml/2006/main">
  <p:cm authorId="0" dt="2017-12-19T12:02:50.138" idx="100">
    <p:pos x="-1259" y="773"/>
    <p:text>ADD Poster</p:text>
  </p:cm>
</p:cmLst>
</file>

<file path=ppt/comments/comment57.xml><?xml version="1.0" encoding="utf-8"?>
<p:cmLst xmlns:a="http://schemas.openxmlformats.org/drawingml/2006/main" xmlns:r="http://schemas.openxmlformats.org/officeDocument/2006/relationships" xmlns:p="http://schemas.openxmlformats.org/presentationml/2006/main">
  <p:cm authorId="0" dt="2017-12-19T12:06:58.536" idx="102">
    <p:pos x="-1020" y="1296"/>
    <p:text>Provide explination in IG</p:text>
  </p:cm>
</p:cmLst>
</file>

<file path=ppt/comments/comment58.xml><?xml version="1.0" encoding="utf-8"?>
<p:cmLst xmlns:a="http://schemas.openxmlformats.org/drawingml/2006/main" xmlns:r="http://schemas.openxmlformats.org/officeDocument/2006/relationships" xmlns:p="http://schemas.openxmlformats.org/presentationml/2006/main">
  <p:cm authorId="0" dt="2017-12-19T12:07:21.856" idx="103">
    <p:pos x="-1303" y="1487"/>
    <p:text>Update Diagram</p:text>
  </p:cm>
</p:cmLst>
</file>

<file path=ppt/comments/comment59.xml><?xml version="1.0" encoding="utf-8"?>
<p:cmLst xmlns:a="http://schemas.openxmlformats.org/drawingml/2006/main" xmlns:r="http://schemas.openxmlformats.org/officeDocument/2006/relationships" xmlns:p="http://schemas.openxmlformats.org/presentationml/2006/main">
  <p:cm authorId="0" dt="2017-12-19T12:07:39.279" idx="104">
    <p:pos x="-1377" y="2147"/>
    <p:text>Update diagram</p:text>
  </p:cm>
</p:cmLst>
</file>

<file path=ppt/comments/comment60.xml><?xml version="1.0" encoding="utf-8"?>
<p:cmLst xmlns:a="http://schemas.openxmlformats.org/drawingml/2006/main" xmlns:r="http://schemas.openxmlformats.org/officeDocument/2006/relationships" xmlns:p="http://schemas.openxmlformats.org/presentationml/2006/main">
  <p:cm authorId="0" dt="2017-12-19T12:10:20.581" idx="105">
    <p:pos x="-835" y="25"/>
    <p:text>IG - backups what to do? 
Reset etc.</p:text>
  </p:cm>
</p:cmLst>
</file>

<file path=ppt/comments/comment61.xml><?xml version="1.0" encoding="utf-8"?>
<p:cmLst xmlns:a="http://schemas.openxmlformats.org/drawingml/2006/main" xmlns:r="http://schemas.openxmlformats.org/officeDocument/2006/relationships" xmlns:p="http://schemas.openxmlformats.org/presentationml/2006/main">
  <p:cm authorId="0" dt="2017-12-19T12:12:23.924" idx="106">
    <p:pos x="6064" y="2607"/>
    <p:text>IG explain sign plcaement and why</p:text>
  </p:cm>
</p:cmLst>
</file>

<file path=ppt/comments/comment62.xml><?xml version="1.0" encoding="utf-8"?>
<p:cmLst xmlns:a="http://schemas.openxmlformats.org/drawingml/2006/main" xmlns:r="http://schemas.openxmlformats.org/officeDocument/2006/relationships" xmlns:p="http://schemas.openxmlformats.org/presentationml/2006/main">
  <p:cm authorId="0" dt="2018-02-08T07:32:16.867" idx="107">
    <p:pos x="-649" y="-65"/>
    <p:text>Pilot Vehicle placement 
Rear or Side? </p:text>
  </p:cm>
  <p:cm authorId="0" dt="2018-02-08T08:24:37.048" idx="111">
    <p:pos x="5822" y="1036"/>
    <p:text>Check sign height and placement </p:text>
  </p:cm>
  <p:cm authorId="0" dt="2018-02-08T08:34:07.721" idx="112">
    <p:pos x="6048" y="1697"/>
    <p:text> Trainers Notes
Things to Consider - sign placement, lighting visibility </p:text>
  </p:cm>
</p:cmLst>
</file>

<file path=ppt/comments/comment63.xml><?xml version="1.0" encoding="utf-8"?>
<p:cmLst xmlns:a="http://schemas.openxmlformats.org/drawingml/2006/main" xmlns:r="http://schemas.openxmlformats.org/officeDocument/2006/relationships" xmlns:p="http://schemas.openxmlformats.org/presentationml/2006/main">
  <p:cm authorId="0" dt="2018-02-08T08:51:17.783" idx="113">
    <p:pos x="-1209" y="-147"/>
    <p:text>Add Flow Chart for Advanced Work Zone</p:text>
  </p:cm>
</p:cmLst>
</file>

<file path=ppt/comments/comment64.xml><?xml version="1.0" encoding="utf-8"?>
<p:cmLst xmlns:a="http://schemas.openxmlformats.org/drawingml/2006/main" xmlns:r="http://schemas.openxmlformats.org/officeDocument/2006/relationships" xmlns:p="http://schemas.openxmlformats.org/presentationml/2006/main">
  <p:cm authorId="0" dt="2018-02-08T09:01:23.480" idx="114">
    <p:pos x="-639" y="-43"/>
    <p:text>Highlight
 Do Not Leave Your Post 
Report to Risk Mgmt ASAP </p:text>
  </p:cm>
  <p:cm authorId="0" dt="2018-02-08T09:03:01.168" idx="115">
    <p:pos x="-635" y="302"/>
    <p:text>Incident Stats
Number of Flaggers hit in last 5 years? 
</p:text>
  </p:cm>
</p:cmLst>
</file>

<file path=ppt/comments/comment65.xml><?xml version="1.0" encoding="utf-8"?>
<p:cmLst xmlns:a="http://schemas.openxmlformats.org/drawingml/2006/main" xmlns:r="http://schemas.openxmlformats.org/officeDocument/2006/relationships" xmlns:p="http://schemas.openxmlformats.org/presentationml/2006/main">
  <p:cm authorId="0" dt="2018-02-08T09:11:53.643" idx="117">
    <p:pos x="-1239" y="-80"/>
    <p:text>New Photos</p:text>
  </p:cm>
</p:cmLst>
</file>

<file path=ppt/comments/comment66.xml><?xml version="1.0" encoding="utf-8"?>
<p:cmLst xmlns:a="http://schemas.openxmlformats.org/drawingml/2006/main" xmlns:r="http://schemas.openxmlformats.org/officeDocument/2006/relationships" xmlns:p="http://schemas.openxmlformats.org/presentationml/2006/main">
  <p:cm authorId="0" dt="2018-02-08T09:11:45.401" idx="116">
    <p:pos x="-814" y="-12"/>
    <p:text/>
  </p:cm>
</p:cmLst>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38.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39.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42.png"/></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85.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92.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dirty="0"/>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E38FA771-7766-4A37-A616-54698C78D07B}" type="datetimeFigureOut">
              <a:rPr lang="en-US" smtClean="0"/>
              <a:t>3/10/2021</a:t>
            </a:fld>
            <a:endParaRPr lang="en-US" dirty="0"/>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dirty="0"/>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0FAA4E83-4D1A-47C6-B4FA-FCF44F7C1BCE}" type="slidenum">
              <a:rPr lang="en-US" smtClean="0"/>
              <a:t>‹#›</a:t>
            </a:fld>
            <a:endParaRPr lang="en-US" dirty="0"/>
          </a:p>
        </p:txBody>
      </p:sp>
    </p:spTree>
    <p:extLst>
      <p:ext uri="{BB962C8B-B14F-4D97-AF65-F5344CB8AC3E}">
        <p14:creationId xmlns:p14="http://schemas.microsoft.com/office/powerpoint/2010/main" val="28828590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dirty="0"/>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2DE8D59D-BB27-477F-94D1-B8CC14A005E9}" type="datetimeFigureOut">
              <a:rPr lang="en-US" smtClean="0"/>
              <a:t>3/10/2021</a:t>
            </a:fld>
            <a:endParaRPr lang="en-US" dirty="0"/>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7" tIns="46589" rIns="93177" bIns="46589" rtlCol="0" anchor="ctr"/>
          <a:lstStyle/>
          <a:p>
            <a:endParaRPr lang="en-US" dirty="0"/>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dirty="0"/>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E8DD2E35-B471-4C70-9578-B97BD1EBBE84}" type="slidenum">
              <a:rPr lang="en-US" smtClean="0"/>
              <a:t>‹#›</a:t>
            </a:fld>
            <a:endParaRPr lang="en-US" dirty="0"/>
          </a:p>
        </p:txBody>
      </p:sp>
    </p:spTree>
    <p:extLst>
      <p:ext uri="{BB962C8B-B14F-4D97-AF65-F5344CB8AC3E}">
        <p14:creationId xmlns:p14="http://schemas.microsoft.com/office/powerpoint/2010/main" val="3804301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8" Type="http://schemas.openxmlformats.org/officeDocument/2006/relationships/hyperlink" Target="http://sirennet.com/store/product/star-svp-tcs-1-led-slow-stop-traffic-control-sign" TargetMode="External"/><Relationship Id="rId3" Type="http://schemas.openxmlformats.org/officeDocument/2006/relationships/hyperlink" Target="http://www.usa-sign.com/Library/VAWZSZStopSlow.pdf" TargetMode="External"/><Relationship Id="rId7" Type="http://schemas.openxmlformats.org/officeDocument/2006/relationships/hyperlink" Target="http://www.truckntow.com/led-stop-slow-sign.html" TargetMode="External"/><Relationship Id="rId2" Type="http://schemas.openxmlformats.org/officeDocument/2006/relationships/slide" Target="../slides/slide126.xml"/><Relationship Id="rId1" Type="http://schemas.openxmlformats.org/officeDocument/2006/relationships/notesMaster" Target="../notesMasters/notesMaster1.xml"/><Relationship Id="rId6" Type="http://schemas.openxmlformats.org/officeDocument/2006/relationships/hyperlink" Target="https://www.grainger.com/product/TAPCO-Stop-Slow-LED-Paddle-Sign-3LCH4" TargetMode="External"/><Relationship Id="rId5" Type="http://schemas.openxmlformats.org/officeDocument/2006/relationships/hyperlink" Target="http://www.xwalk.com/pages/stop-stop-LED-paddle.htm" TargetMode="External"/><Relationship Id="rId4" Type="http://schemas.openxmlformats.org/officeDocument/2006/relationships/hyperlink" Target="http://www.tapconet.com/solar-led-division/flashing-led-paddle" TargetMode="External"/><Relationship Id="rId9" Type="http://schemas.openxmlformats.org/officeDocument/2006/relationships/hyperlink" Target="http://www.tapconet.com/store/product-detail/jaab/stop-slow-blinkerpaddle-flashing-led-paddles?c=Caab&amp;sku=2180-00322" TargetMode="Externa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36018E49-8B6D-4D1A-94E3-EC31546EB685}" type="slidenum">
              <a:rPr lang="en-US" sz="1200">
                <a:latin typeface="Times New Roman" pitchFamily="18" charset="0"/>
              </a:rPr>
              <a:pPr eaLnBrk="1" hangingPunct="1"/>
              <a:t>1</a:t>
            </a:fld>
            <a:endParaRPr lang="en-US" sz="1200" dirty="0">
              <a:latin typeface="Times New Roman" pitchFamily="18" charset="0"/>
            </a:endParaRPr>
          </a:p>
        </p:txBody>
      </p:sp>
      <p:sp>
        <p:nvSpPr>
          <p:cNvPr id="165891" name="Rectangle 1026"/>
          <p:cNvSpPr>
            <a:spLocks noGrp="1" noRot="1" noChangeAspect="1" noChangeArrowheads="1" noTextEdit="1"/>
          </p:cNvSpPr>
          <p:nvPr>
            <p:ph type="sldImg"/>
          </p:nvPr>
        </p:nvSpPr>
        <p:spPr>
          <a:xfrm>
            <a:off x="1181100" y="696913"/>
            <a:ext cx="4648200" cy="3486150"/>
          </a:xfrm>
          <a:ln/>
        </p:spPr>
      </p:sp>
      <p:sp>
        <p:nvSpPr>
          <p:cNvPr id="165892" name="Rectangle 1027"/>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t>SAY: </a:t>
            </a:r>
            <a:r>
              <a:rPr lang="en-US" dirty="0"/>
              <a:t>The importance of high quality, consistent work zone practices across the state. Consistency leads to increased traveler understanding and reduced accidents in the work zone. We are striving for zero work zone fatalities, and in order to reach this goal all workers in the work zone must be capable of recognizing and fixing deficiencies as they arise. </a:t>
            </a:r>
          </a:p>
          <a:p>
            <a:pPr eaLnBrk="1" hangingPunct="1"/>
            <a:endParaRPr lang="en-US" dirty="0">
              <a:latin typeface="Arial" charset="0"/>
              <a:cs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287" eaLnBrk="0" hangingPunct="0">
              <a:defRPr sz="2300">
                <a:solidFill>
                  <a:schemeClr val="tx1"/>
                </a:solidFill>
                <a:latin typeface="Times New Roman" pitchFamily="18" charset="0"/>
              </a:defRPr>
            </a:lvl1pPr>
            <a:lvl2pPr marL="742909" indent="-285734" defTabSz="922287" eaLnBrk="0" hangingPunct="0">
              <a:defRPr sz="2300">
                <a:solidFill>
                  <a:schemeClr val="tx1"/>
                </a:solidFill>
                <a:latin typeface="Times New Roman" pitchFamily="18" charset="0"/>
              </a:defRPr>
            </a:lvl2pPr>
            <a:lvl3pPr marL="1142937" indent="-228587" defTabSz="922287" eaLnBrk="0" hangingPunct="0">
              <a:defRPr sz="2300">
                <a:solidFill>
                  <a:schemeClr val="tx1"/>
                </a:solidFill>
                <a:latin typeface="Times New Roman" pitchFamily="18" charset="0"/>
              </a:defRPr>
            </a:lvl3pPr>
            <a:lvl4pPr marL="1600111" indent="-228587" defTabSz="922287" eaLnBrk="0" hangingPunct="0">
              <a:defRPr sz="2300">
                <a:solidFill>
                  <a:schemeClr val="tx1"/>
                </a:solidFill>
                <a:latin typeface="Times New Roman" pitchFamily="18" charset="0"/>
              </a:defRPr>
            </a:lvl4pPr>
            <a:lvl5pPr marL="2057287" indent="-228587" defTabSz="922287" eaLnBrk="0" hangingPunct="0">
              <a:defRPr sz="2300">
                <a:solidFill>
                  <a:schemeClr val="tx1"/>
                </a:solidFill>
                <a:latin typeface="Times New Roman" pitchFamily="18" charset="0"/>
              </a:defRPr>
            </a:lvl5pPr>
            <a:lvl6pPr marL="2514461" indent="-228587" defTabSz="922287" eaLnBrk="0" fontAlgn="base" hangingPunct="0">
              <a:spcBef>
                <a:spcPct val="0"/>
              </a:spcBef>
              <a:spcAft>
                <a:spcPct val="0"/>
              </a:spcAft>
              <a:defRPr sz="2300">
                <a:solidFill>
                  <a:schemeClr val="tx1"/>
                </a:solidFill>
                <a:latin typeface="Times New Roman" pitchFamily="18" charset="0"/>
              </a:defRPr>
            </a:lvl6pPr>
            <a:lvl7pPr marL="2971635" indent="-228587" defTabSz="922287" eaLnBrk="0" fontAlgn="base" hangingPunct="0">
              <a:spcBef>
                <a:spcPct val="0"/>
              </a:spcBef>
              <a:spcAft>
                <a:spcPct val="0"/>
              </a:spcAft>
              <a:defRPr sz="2300">
                <a:solidFill>
                  <a:schemeClr val="tx1"/>
                </a:solidFill>
                <a:latin typeface="Times New Roman" pitchFamily="18" charset="0"/>
              </a:defRPr>
            </a:lvl7pPr>
            <a:lvl8pPr marL="3428811" indent="-228587" defTabSz="922287" eaLnBrk="0" fontAlgn="base" hangingPunct="0">
              <a:spcBef>
                <a:spcPct val="0"/>
              </a:spcBef>
              <a:spcAft>
                <a:spcPct val="0"/>
              </a:spcAft>
              <a:defRPr sz="2300">
                <a:solidFill>
                  <a:schemeClr val="tx1"/>
                </a:solidFill>
                <a:latin typeface="Times New Roman" pitchFamily="18" charset="0"/>
              </a:defRPr>
            </a:lvl8pPr>
            <a:lvl9pPr marL="3885985" indent="-228587" defTabSz="922287" eaLnBrk="0" fontAlgn="base" hangingPunct="0">
              <a:spcBef>
                <a:spcPct val="0"/>
              </a:spcBef>
              <a:spcAft>
                <a:spcPct val="0"/>
              </a:spcAft>
              <a:defRPr sz="2300">
                <a:solidFill>
                  <a:schemeClr val="tx1"/>
                </a:solidFill>
                <a:latin typeface="Times New Roman" pitchFamily="18" charset="0"/>
              </a:defRPr>
            </a:lvl9pPr>
          </a:lstStyle>
          <a:p>
            <a:pPr eaLnBrk="1" hangingPunct="1"/>
            <a:fld id="{6FBBC20C-8E97-4925-97FC-D3B7C30E8626}" type="slidenum">
              <a:rPr lang="en-US" sz="1300">
                <a:solidFill>
                  <a:prstClr val="black"/>
                </a:solidFill>
              </a:rPr>
              <a:pPr eaLnBrk="1" hangingPunct="1"/>
              <a:t>2</a:t>
            </a:fld>
            <a:endParaRPr lang="en-US" sz="1300" dirty="0">
              <a:solidFill>
                <a:prstClr val="black"/>
              </a:solidFill>
            </a:endParaRPr>
          </a:p>
        </p:txBody>
      </p:sp>
      <p:sp>
        <p:nvSpPr>
          <p:cNvPr id="44035" name="Rectangle 2050"/>
          <p:cNvSpPr>
            <a:spLocks noGrp="1" noRot="1" noChangeAspect="1" noChangeArrowheads="1" noTextEdit="1"/>
          </p:cNvSpPr>
          <p:nvPr>
            <p:ph type="sldImg"/>
          </p:nvPr>
        </p:nvSpPr>
        <p:spPr>
          <a:ln/>
        </p:spPr>
      </p:sp>
      <p:sp>
        <p:nvSpPr>
          <p:cNvPr id="44036" name="Rectangle 2051"/>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Times New Roman" pitchFamily="18" charset="0"/>
              </a:rPr>
              <a:t>Say: </a:t>
            </a:r>
            <a:r>
              <a:rPr lang="en-US" dirty="0">
                <a:latin typeface="Times New Roman" pitchFamily="18" charset="0"/>
              </a:rPr>
              <a:t>This is a two part training consisting of classroom and on-the-job training. </a:t>
            </a:r>
          </a:p>
          <a:p>
            <a:endParaRPr lang="en-US" dirty="0">
              <a:latin typeface="Times New Roman" pitchFamily="18" charset="0"/>
              <a:cs typeface="Times New Roman" pitchFamily="18" charset="0"/>
            </a:endParaRPr>
          </a:p>
          <a:p>
            <a:r>
              <a:rPr lang="en-US" dirty="0">
                <a:latin typeface="Times New Roman" pitchFamily="18" charset="0"/>
                <a:cs typeface="Times New Roman" pitchFamily="18" charset="0"/>
              </a:rPr>
              <a:t>This training will not “certify” you as a competent operator, but will give you the tools to be safe and productive in your career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r>
              <a:rPr lang="en-US" b="1" dirty="0"/>
              <a:t>I'm Safe</a:t>
            </a:r>
            <a:r>
              <a:rPr lang="en-US" dirty="0"/>
              <a:t>.</a:t>
            </a:r>
            <a:r>
              <a:rPr lang="en-US" dirty="0">
                <a:effectLst/>
              </a:rPr>
              <a:t> My knowledge, awareness and attitude make me a safe employee.</a:t>
            </a:r>
            <a:br>
              <a:rPr lang="en-US" dirty="0">
                <a:effectLst/>
              </a:rPr>
            </a:br>
            <a:r>
              <a:rPr lang="en-US" b="1" dirty="0">
                <a:effectLst/>
              </a:rPr>
              <a:t>What I Use is Safe</a:t>
            </a:r>
            <a:r>
              <a:rPr lang="en-US" dirty="0">
                <a:effectLst/>
              </a:rPr>
              <a:t>. I properly use personal protective equipment, procedures, equipment and materials to ensure my safety.</a:t>
            </a:r>
            <a:br>
              <a:rPr lang="en-US" dirty="0">
                <a:effectLst/>
              </a:rPr>
            </a:br>
            <a:r>
              <a:rPr lang="en-US" b="1" dirty="0">
                <a:effectLst/>
              </a:rPr>
              <a:t>Where I Am is Safe.</a:t>
            </a:r>
            <a:r>
              <a:rPr lang="en-US" dirty="0">
                <a:effectLst/>
              </a:rPr>
              <a:t> My environment, building and job site are prepared and maintained to ensure my co-workers, partners and I are safe.</a:t>
            </a:r>
            <a:br>
              <a:rPr lang="en-US" dirty="0">
                <a:effectLst/>
              </a:rPr>
            </a:br>
            <a:r>
              <a:rPr lang="en-US" b="1" dirty="0">
                <a:effectLst/>
              </a:rPr>
              <a:t>My Customers are Safe</a:t>
            </a:r>
            <a:r>
              <a:rPr lang="en-US" dirty="0">
                <a:effectLst/>
              </a:rPr>
              <a:t>. I consider the impact, timing, awareness, visibility and flow through work areas.</a:t>
            </a:r>
            <a:br>
              <a:rPr lang="en-US" dirty="0">
                <a:effectLst/>
              </a:rPr>
            </a:br>
            <a:r>
              <a:rPr lang="en-US" b="1" dirty="0">
                <a:effectLst/>
              </a:rPr>
              <a:t>So We Go Home Safe</a:t>
            </a:r>
            <a:r>
              <a:rPr lang="en-US" dirty="0">
                <a:effectLst/>
              </a:rPr>
              <a:t>. I share safety information with my team and speak up when I see something is unsafe.</a:t>
            </a: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7932" eaLnBrk="0" hangingPunct="0">
              <a:defRPr sz="2400">
                <a:solidFill>
                  <a:schemeClr val="tx1"/>
                </a:solidFill>
                <a:latin typeface="Times New Roman" pitchFamily="18" charset="0"/>
              </a:defRPr>
            </a:lvl1pPr>
            <a:lvl2pPr marL="746770" indent="-287219" defTabSz="907932" eaLnBrk="0" hangingPunct="0">
              <a:defRPr sz="2400">
                <a:solidFill>
                  <a:schemeClr val="tx1"/>
                </a:solidFill>
                <a:latin typeface="Times New Roman" pitchFamily="18" charset="0"/>
              </a:defRPr>
            </a:lvl2pPr>
            <a:lvl3pPr marL="1148877" indent="-229775" defTabSz="907932" eaLnBrk="0" hangingPunct="0">
              <a:defRPr sz="2400">
                <a:solidFill>
                  <a:schemeClr val="tx1"/>
                </a:solidFill>
                <a:latin typeface="Times New Roman" pitchFamily="18" charset="0"/>
              </a:defRPr>
            </a:lvl3pPr>
            <a:lvl4pPr marL="1608427" indent="-229775" defTabSz="907932" eaLnBrk="0" hangingPunct="0">
              <a:defRPr sz="2400">
                <a:solidFill>
                  <a:schemeClr val="tx1"/>
                </a:solidFill>
                <a:latin typeface="Times New Roman" pitchFamily="18" charset="0"/>
              </a:defRPr>
            </a:lvl4pPr>
            <a:lvl5pPr marL="2067978" indent="-229775" defTabSz="907932" eaLnBrk="0" hangingPunct="0">
              <a:defRPr sz="2400">
                <a:solidFill>
                  <a:schemeClr val="tx1"/>
                </a:solidFill>
                <a:latin typeface="Times New Roman" pitchFamily="18" charset="0"/>
              </a:defRPr>
            </a:lvl5pPr>
            <a:lvl6pPr marL="2527529" indent="-229775" defTabSz="907932" eaLnBrk="0" fontAlgn="base" hangingPunct="0">
              <a:spcBef>
                <a:spcPct val="0"/>
              </a:spcBef>
              <a:spcAft>
                <a:spcPct val="0"/>
              </a:spcAft>
              <a:defRPr sz="2400">
                <a:solidFill>
                  <a:schemeClr val="tx1"/>
                </a:solidFill>
                <a:latin typeface="Times New Roman" pitchFamily="18" charset="0"/>
              </a:defRPr>
            </a:lvl6pPr>
            <a:lvl7pPr marL="2987080" indent="-229775" defTabSz="907932" eaLnBrk="0" fontAlgn="base" hangingPunct="0">
              <a:spcBef>
                <a:spcPct val="0"/>
              </a:spcBef>
              <a:spcAft>
                <a:spcPct val="0"/>
              </a:spcAft>
              <a:defRPr sz="2400">
                <a:solidFill>
                  <a:schemeClr val="tx1"/>
                </a:solidFill>
                <a:latin typeface="Times New Roman" pitchFamily="18" charset="0"/>
              </a:defRPr>
            </a:lvl7pPr>
            <a:lvl8pPr marL="3446631" indent="-229775" defTabSz="907932" eaLnBrk="0" fontAlgn="base" hangingPunct="0">
              <a:spcBef>
                <a:spcPct val="0"/>
              </a:spcBef>
              <a:spcAft>
                <a:spcPct val="0"/>
              </a:spcAft>
              <a:defRPr sz="2400">
                <a:solidFill>
                  <a:schemeClr val="tx1"/>
                </a:solidFill>
                <a:latin typeface="Times New Roman" pitchFamily="18" charset="0"/>
              </a:defRPr>
            </a:lvl8pPr>
            <a:lvl9pPr marL="3906182" indent="-229775" defTabSz="907932" eaLnBrk="0" fontAlgn="base" hangingPunct="0">
              <a:spcBef>
                <a:spcPct val="0"/>
              </a:spcBef>
              <a:spcAft>
                <a:spcPct val="0"/>
              </a:spcAft>
              <a:defRPr sz="2400">
                <a:solidFill>
                  <a:schemeClr val="tx1"/>
                </a:solidFill>
                <a:latin typeface="Times New Roman" pitchFamily="18" charset="0"/>
              </a:defRPr>
            </a:lvl9pPr>
          </a:lstStyle>
          <a:p>
            <a:pPr eaLnBrk="1" hangingPunct="1"/>
            <a:fld id="{E7CB0E73-B33A-49B6-98FF-F104C32E5CB1}" type="slidenum">
              <a:rPr lang="en-US" sz="1200"/>
              <a:pPr eaLnBrk="1" hangingPunct="1"/>
              <a:t>3</a:t>
            </a:fld>
            <a:endParaRPr lang="en-US" sz="12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287" eaLnBrk="0" hangingPunct="0">
              <a:defRPr sz="2400">
                <a:solidFill>
                  <a:schemeClr val="tx1"/>
                </a:solidFill>
                <a:latin typeface="Arial" charset="0"/>
              </a:defRPr>
            </a:lvl1pPr>
            <a:lvl2pPr marL="742909" indent="-285734" defTabSz="922287" eaLnBrk="0" hangingPunct="0">
              <a:defRPr sz="2400">
                <a:solidFill>
                  <a:schemeClr val="tx1"/>
                </a:solidFill>
                <a:latin typeface="Arial" charset="0"/>
              </a:defRPr>
            </a:lvl2pPr>
            <a:lvl3pPr marL="1142937" indent="-228587" defTabSz="922287" eaLnBrk="0" hangingPunct="0">
              <a:defRPr sz="2400">
                <a:solidFill>
                  <a:schemeClr val="tx1"/>
                </a:solidFill>
                <a:latin typeface="Arial" charset="0"/>
              </a:defRPr>
            </a:lvl3pPr>
            <a:lvl4pPr marL="1600111" indent="-228587" defTabSz="922287" eaLnBrk="0" hangingPunct="0">
              <a:defRPr sz="2400">
                <a:solidFill>
                  <a:schemeClr val="tx1"/>
                </a:solidFill>
                <a:latin typeface="Arial" charset="0"/>
              </a:defRPr>
            </a:lvl4pPr>
            <a:lvl5pPr marL="2057287" indent="-228587" defTabSz="922287" eaLnBrk="0" hangingPunct="0">
              <a:defRPr sz="2400">
                <a:solidFill>
                  <a:schemeClr val="tx1"/>
                </a:solidFill>
                <a:latin typeface="Arial" charset="0"/>
              </a:defRPr>
            </a:lvl5pPr>
            <a:lvl6pPr marL="2514461" indent="-228587" defTabSz="922287" eaLnBrk="0" fontAlgn="base" hangingPunct="0">
              <a:spcBef>
                <a:spcPct val="0"/>
              </a:spcBef>
              <a:spcAft>
                <a:spcPct val="0"/>
              </a:spcAft>
              <a:defRPr sz="2400">
                <a:solidFill>
                  <a:schemeClr val="tx1"/>
                </a:solidFill>
                <a:latin typeface="Arial" charset="0"/>
              </a:defRPr>
            </a:lvl6pPr>
            <a:lvl7pPr marL="2971635" indent="-228587" defTabSz="922287" eaLnBrk="0" fontAlgn="base" hangingPunct="0">
              <a:spcBef>
                <a:spcPct val="0"/>
              </a:spcBef>
              <a:spcAft>
                <a:spcPct val="0"/>
              </a:spcAft>
              <a:defRPr sz="2400">
                <a:solidFill>
                  <a:schemeClr val="tx1"/>
                </a:solidFill>
                <a:latin typeface="Arial" charset="0"/>
              </a:defRPr>
            </a:lvl7pPr>
            <a:lvl8pPr marL="3428811" indent="-228587" defTabSz="922287" eaLnBrk="0" fontAlgn="base" hangingPunct="0">
              <a:spcBef>
                <a:spcPct val="0"/>
              </a:spcBef>
              <a:spcAft>
                <a:spcPct val="0"/>
              </a:spcAft>
              <a:defRPr sz="2400">
                <a:solidFill>
                  <a:schemeClr val="tx1"/>
                </a:solidFill>
                <a:latin typeface="Arial" charset="0"/>
              </a:defRPr>
            </a:lvl8pPr>
            <a:lvl9pPr marL="3885985" indent="-228587" defTabSz="922287" eaLnBrk="0" fontAlgn="base" hangingPunct="0">
              <a:spcBef>
                <a:spcPct val="0"/>
              </a:spcBef>
              <a:spcAft>
                <a:spcPct val="0"/>
              </a:spcAft>
              <a:defRPr sz="2400">
                <a:solidFill>
                  <a:schemeClr val="tx1"/>
                </a:solidFill>
                <a:latin typeface="Arial" charset="0"/>
              </a:defRPr>
            </a:lvl9pPr>
          </a:lstStyle>
          <a:p>
            <a:pPr eaLnBrk="1" hangingPunct="1"/>
            <a:fld id="{3C44F87A-EAB3-45C5-9EE0-19BAB8760FE7}" type="slidenum">
              <a:rPr lang="en-US" sz="1300">
                <a:latin typeface="Times New Roman" pitchFamily="18" charset="0"/>
              </a:rPr>
              <a:pPr eaLnBrk="1" hangingPunct="1"/>
              <a:t>4</a:t>
            </a:fld>
            <a:endParaRPr lang="en-US" sz="1300" dirty="0">
              <a:latin typeface="Times New Roman" pitchFamily="18" charset="0"/>
            </a:endParaRPr>
          </a:p>
        </p:txBody>
      </p:sp>
      <p:sp>
        <p:nvSpPr>
          <p:cNvPr id="171011" name="Rectangle 2"/>
          <p:cNvSpPr>
            <a:spLocks noGrp="1" noRot="1" noChangeAspect="1" noChangeArrowheads="1" noTextEdit="1"/>
          </p:cNvSpPr>
          <p:nvPr>
            <p:ph type="sldImg"/>
          </p:nvPr>
        </p:nvSpPr>
        <p:spPr>
          <a:xfrm>
            <a:off x="1181100" y="696913"/>
            <a:ext cx="4648200" cy="3486150"/>
          </a:xfrm>
          <a:ln/>
        </p:spPr>
      </p:sp>
      <p:sp>
        <p:nvSpPr>
          <p:cNvPr id="45060"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US" b="1" dirty="0">
                <a:latin typeface="Times New Roman" pitchFamily="18" charset="0"/>
                <a:cs typeface="+mn-cs"/>
              </a:rPr>
              <a:t>SAY: </a:t>
            </a:r>
            <a:r>
              <a:rPr lang="en-US" dirty="0">
                <a:latin typeface="Times New Roman" pitchFamily="18" charset="0"/>
                <a:cs typeface="+mn-cs"/>
              </a:rPr>
              <a:t>“Safety starts with you.” The first step to a safe workplace is to ensure that each and every employee acts safely, thinks safely and is capable of making competent safe decisions. In addition, employees must be sure to use the proper PPE for each different job task. Safety is the number one priority at MoDOT; make sure that it begins with you. </a:t>
            </a:r>
          </a:p>
          <a:p>
            <a:pPr>
              <a:defRPr/>
            </a:pPr>
            <a:endParaRPr lang="en-US" b="1" dirty="0">
              <a:latin typeface="Times New Roman" pitchFamily="18" charset="0"/>
              <a:cs typeface="+mn-cs"/>
            </a:endParaRPr>
          </a:p>
          <a:p>
            <a:pPr>
              <a:defRPr/>
            </a:pPr>
            <a:r>
              <a:rPr lang="en-US" b="1" dirty="0">
                <a:latin typeface="Times New Roman" pitchFamily="18" charset="0"/>
                <a:cs typeface="+mn-cs"/>
              </a:rPr>
              <a:t>TRAINER’S TIP: </a:t>
            </a:r>
            <a:r>
              <a:rPr lang="en-US" dirty="0">
                <a:latin typeface="Times New Roman" pitchFamily="18" charset="0"/>
                <a:cs typeface="+mn-cs"/>
              </a:rPr>
              <a:t>Have students discuss different scenarios where different types of PPE may be required while in a workzone  Day or Night. </a:t>
            </a:r>
          </a:p>
          <a:p>
            <a:pPr>
              <a:defRPr/>
            </a:pPr>
            <a:endParaRPr lang="en-US" dirty="0">
              <a:latin typeface="Times New Roman" pitchFamily="18" charset="0"/>
              <a:cs typeface="+mn-cs"/>
            </a:endParaRPr>
          </a:p>
          <a:p>
            <a:pPr>
              <a:defRPr/>
            </a:pPr>
            <a:endParaRPr lang="en-US" dirty="0">
              <a:cs typeface="Times New Roman"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FE6BD62F-A96F-4AFF-9DF7-A10E9A74B337}" type="slidenum">
              <a:rPr lang="en-US" altLang="en-US" smtClean="0">
                <a:solidFill>
                  <a:prstClr val="black"/>
                </a:solidFill>
              </a:rPr>
              <a:pPr eaLnBrk="1" hangingPunct="1">
                <a:spcBef>
                  <a:spcPct val="0"/>
                </a:spcBef>
              </a:pPr>
              <a:t>5</a:t>
            </a:fld>
            <a:endParaRPr lang="en-US" altLang="en-US" dirty="0">
              <a:solidFill>
                <a:prstClr val="black"/>
              </a:solidFill>
            </a:endParaRPr>
          </a:p>
        </p:txBody>
      </p:sp>
      <p:sp>
        <p:nvSpPr>
          <p:cNvPr id="128003" name="Rectangle 1026"/>
          <p:cNvSpPr>
            <a:spLocks noGrp="1" noRot="1" noChangeAspect="1" noChangeArrowheads="1" noTextEdit="1"/>
          </p:cNvSpPr>
          <p:nvPr>
            <p:ph type="sldImg"/>
          </p:nvPr>
        </p:nvSpPr>
        <p:spPr>
          <a:ln/>
        </p:spPr>
      </p:sp>
      <p:sp>
        <p:nvSpPr>
          <p:cNvPr id="128004"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a:latin typeface="Times New Roman" pitchFamily="18" charset="0"/>
              </a:rPr>
              <a:t>Instructor</a:t>
            </a:r>
            <a:r>
              <a:rPr lang="en-US" altLang="en-US" b="1" baseline="0" dirty="0">
                <a:latin typeface="Times New Roman" pitchFamily="18" charset="0"/>
              </a:rPr>
              <a:t> could possibly ask: </a:t>
            </a:r>
          </a:p>
          <a:p>
            <a:pPr marL="171450" indent="-171450">
              <a:buFont typeface="Arial" panose="020B0604020202020204" pitchFamily="34" charset="0"/>
              <a:buChar char="•"/>
            </a:pPr>
            <a:r>
              <a:rPr lang="en-US" altLang="en-US" baseline="0" dirty="0">
                <a:latin typeface="Times New Roman" pitchFamily="18" charset="0"/>
              </a:rPr>
              <a:t>What are some other things that can effect a persons mental alertness? </a:t>
            </a:r>
          </a:p>
          <a:p>
            <a:pPr marL="171450" indent="-171450">
              <a:buFont typeface="Arial" panose="020B0604020202020204" pitchFamily="34" charset="0"/>
              <a:buChar char="•"/>
            </a:pPr>
            <a:r>
              <a:rPr lang="en-US" altLang="en-US" baseline="0" dirty="0">
                <a:latin typeface="Times New Roman" pitchFamily="18" charset="0"/>
              </a:rPr>
              <a:t>Have a short discussion regarding the comments, possibly provide guidance as to what someone should do, if they are not mentally alert. </a:t>
            </a:r>
          </a:p>
          <a:p>
            <a:pPr marL="171450" indent="-171450">
              <a:buFont typeface="Arial" panose="020B0604020202020204" pitchFamily="34" charset="0"/>
              <a:buChar char="•"/>
            </a:pPr>
            <a:r>
              <a:rPr lang="en-US" altLang="en-US" baseline="0" dirty="0">
                <a:latin typeface="Times New Roman" pitchFamily="18" charset="0"/>
              </a:rPr>
              <a:t>Remind them to speak to their supervisor prior to going out on the road. </a:t>
            </a:r>
            <a:endParaRPr lang="en-US" altLang="en-US" dirty="0">
              <a:latin typeface="Times New Roman"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18B641E0-665C-4B79-858F-DFD8DE2CB61B}" type="slidenum">
              <a:rPr lang="en-US" sz="1200">
                <a:latin typeface="Times New Roman" pitchFamily="18" charset="0"/>
              </a:rPr>
              <a:pPr eaLnBrk="1" hangingPunct="1"/>
              <a:t>6</a:t>
            </a:fld>
            <a:endParaRPr lang="en-US" sz="1200" dirty="0">
              <a:latin typeface="Times New Roman" pitchFamily="18" charset="0"/>
            </a:endParaRPr>
          </a:p>
        </p:txBody>
      </p:sp>
      <p:sp>
        <p:nvSpPr>
          <p:cNvPr id="179203" name="Rectangle 2"/>
          <p:cNvSpPr>
            <a:spLocks noGrp="1" noRot="1" noChangeAspect="1" noChangeArrowheads="1" noTextEdit="1"/>
          </p:cNvSpPr>
          <p:nvPr>
            <p:ph type="sldImg"/>
          </p:nvPr>
        </p:nvSpPr>
        <p:spPr>
          <a:xfrm>
            <a:off x="1181100" y="696913"/>
            <a:ext cx="4648200" cy="3486150"/>
          </a:xfrm>
          <a:ln/>
        </p:spPr>
      </p:sp>
      <p:sp>
        <p:nvSpPr>
          <p:cNvPr id="179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SAY:</a:t>
            </a:r>
            <a:r>
              <a:rPr lang="en-US" b="1" baseline="0" dirty="0">
                <a:latin typeface="Arial" charset="0"/>
                <a:cs typeface="Arial" charset="0"/>
              </a:rPr>
              <a:t> </a:t>
            </a:r>
            <a:r>
              <a:rPr lang="en-US" b="0" dirty="0">
                <a:latin typeface="Arial" charset="0"/>
                <a:cs typeface="Arial" charset="0"/>
              </a:rPr>
              <a:t>Safety is our #1 Value for workers, motorist and pedestrians when exposed to or in a work zone.  </a:t>
            </a:r>
            <a:r>
              <a:rPr lang="en-US" dirty="0">
                <a:latin typeface="Arial" charset="0"/>
                <a:cs typeface="Arial" charset="0"/>
              </a:rPr>
              <a:t>A properly designed and executed temporary traffic control plan will enable the temporary traffic control zone to provide the above noted functions in the most effective manner possible.</a:t>
            </a:r>
          </a:p>
          <a:p>
            <a:pPr eaLnBrk="1" hangingPunct="1"/>
            <a:endParaRPr lang="en-US" dirty="0">
              <a:latin typeface="Arial" charset="0"/>
              <a:cs typeface="Arial" charset="0"/>
            </a:endParaRPr>
          </a:p>
          <a:p>
            <a:pPr eaLnBrk="1" hangingPunct="1"/>
            <a:r>
              <a:rPr lang="en-US" b="1" dirty="0">
                <a:latin typeface="Arial" charset="0"/>
                <a:cs typeface="Arial" charset="0"/>
              </a:rPr>
              <a:t>EXPLAIN</a:t>
            </a:r>
            <a:r>
              <a:rPr lang="en-US" b="1" baseline="0" dirty="0">
                <a:latin typeface="Arial" charset="0"/>
                <a:cs typeface="Arial" charset="0"/>
              </a:rPr>
              <a:t> </a:t>
            </a:r>
            <a:r>
              <a:rPr lang="en-US" dirty="0">
                <a:latin typeface="Arial" charset="0"/>
                <a:cs typeface="Arial" charset="0"/>
              </a:rPr>
              <a:t>that a 10 minute delay requires notification to the motorist of the delay. If the delay reaches 15 minutes, corrective action </a:t>
            </a:r>
            <a:r>
              <a:rPr lang="en-US" b="1" dirty="0">
                <a:latin typeface="Arial" charset="0"/>
                <a:cs typeface="Arial" charset="0"/>
              </a:rPr>
              <a:t>MUST</a:t>
            </a:r>
            <a:r>
              <a:rPr lang="en-US" dirty="0">
                <a:latin typeface="Arial" charset="0"/>
                <a:cs typeface="Arial" charset="0"/>
              </a:rPr>
              <a:t> be taken to alleviate or eliminate the delay. </a:t>
            </a:r>
          </a:p>
          <a:p>
            <a:pPr eaLnBrk="1" hangingPunct="1"/>
            <a:endParaRPr lang="en-US" dirty="0">
              <a:latin typeface="Arial" charset="0"/>
              <a:cs typeface="Arial" charset="0"/>
            </a:endParaRPr>
          </a:p>
          <a:p>
            <a:pPr eaLnBrk="1" hangingPunct="1"/>
            <a:r>
              <a:rPr lang="en-US" b="1" i="0" dirty="0">
                <a:latin typeface="Arial" charset="0"/>
                <a:cs typeface="Arial" charset="0"/>
              </a:rPr>
              <a:t>SAY</a:t>
            </a:r>
            <a:r>
              <a:rPr lang="en-US" b="0" i="0" dirty="0">
                <a:latin typeface="Arial" charset="0"/>
                <a:cs typeface="Arial" charset="0"/>
              </a:rPr>
              <a:t>: Any traffic cue that extends past the advanced warning area should</a:t>
            </a:r>
            <a:r>
              <a:rPr lang="en-US" b="0" i="0" baseline="0" dirty="0">
                <a:latin typeface="Arial" charset="0"/>
                <a:cs typeface="Arial" charset="0"/>
              </a:rPr>
              <a:t> </a:t>
            </a:r>
            <a:r>
              <a:rPr lang="en-US" b="0" i="0" dirty="0">
                <a:latin typeface="Arial" charset="0"/>
                <a:cs typeface="Arial" charset="0"/>
              </a:rPr>
              <a:t>be communicated to the motorist by means of signs, message boards etc</a:t>
            </a:r>
            <a:r>
              <a:rPr lang="en-US" dirty="0">
                <a:latin typeface="Arial" charset="0"/>
                <a:cs typeface="Arial" charset="0"/>
              </a:rPr>
              <a:t>.  If traffic backs up in front of the advanced warning area collisions between the stopped traffic and approaching traffic may occur.</a:t>
            </a:r>
          </a:p>
          <a:p>
            <a:pPr eaLnBrk="1" hangingPunct="1"/>
            <a:endParaRPr lang="en-US" dirty="0">
              <a:latin typeface="Arial" charset="0"/>
              <a:cs typeface="Arial" charset="0"/>
            </a:endParaRPr>
          </a:p>
          <a:p>
            <a:pPr eaLnBrk="1" hangingPunct="1"/>
            <a:r>
              <a:rPr lang="en-US" b="1" dirty="0">
                <a:latin typeface="Arial" charset="0"/>
                <a:cs typeface="Arial" charset="0"/>
              </a:rPr>
              <a:t>DISCUSS </a:t>
            </a:r>
            <a:r>
              <a:rPr lang="en-US" dirty="0">
                <a:latin typeface="Arial" charset="0"/>
                <a:cs typeface="Arial" charset="0"/>
              </a:rPr>
              <a:t>different methods to communicate the traffic back up to the motorist. Make</a:t>
            </a:r>
            <a:r>
              <a:rPr lang="en-US" baseline="0" dirty="0">
                <a:latin typeface="Arial" charset="0"/>
                <a:cs typeface="Arial" charset="0"/>
              </a:rPr>
              <a:t> sure to cover the following methods.</a:t>
            </a:r>
            <a:endParaRPr lang="en-US" dirty="0">
              <a:latin typeface="Arial" charset="0"/>
              <a:cs typeface="Arial" charset="0"/>
            </a:endParaRPr>
          </a:p>
          <a:p>
            <a:pPr marL="640594" lvl="1" indent="-174708">
              <a:buFont typeface="Arial" pitchFamily="34" charset="0"/>
              <a:buChar char="•"/>
            </a:pPr>
            <a:r>
              <a:rPr lang="en-US" dirty="0">
                <a:latin typeface="Arial" charset="0"/>
                <a:cs typeface="Arial" charset="0"/>
              </a:rPr>
              <a:t>Install additional signs ahead of the back up</a:t>
            </a:r>
          </a:p>
          <a:p>
            <a:pPr marL="640594" lvl="1" indent="-174708">
              <a:buFont typeface="Arial" pitchFamily="34" charset="0"/>
              <a:buChar char="•"/>
            </a:pPr>
            <a:r>
              <a:rPr lang="en-US" dirty="0">
                <a:latin typeface="Arial" charset="0"/>
                <a:cs typeface="Arial" charset="0"/>
              </a:rPr>
              <a:t>Install be prepared to stop signs</a:t>
            </a:r>
            <a:r>
              <a:rPr lang="en-US" baseline="0" dirty="0">
                <a:latin typeface="Arial" charset="0"/>
                <a:cs typeface="Arial" charset="0"/>
              </a:rPr>
              <a:t> </a:t>
            </a:r>
            <a:r>
              <a:rPr lang="en-US" dirty="0">
                <a:latin typeface="Arial" charset="0"/>
                <a:cs typeface="Arial" charset="0"/>
              </a:rPr>
              <a:t>ahead of the back up</a:t>
            </a:r>
          </a:p>
          <a:p>
            <a:pPr marL="640594" lvl="1" indent="-174708">
              <a:buFont typeface="Arial" pitchFamily="34" charset="0"/>
              <a:buChar char="•"/>
            </a:pPr>
            <a:r>
              <a:rPr lang="en-US" dirty="0">
                <a:latin typeface="Arial" charset="0"/>
                <a:cs typeface="Arial" charset="0"/>
              </a:rPr>
              <a:t>Use a protective vehicle with be prepared to stop sign attached and back on shoulder far enough ahead of the stopped traffic to give warning</a:t>
            </a:r>
          </a:p>
          <a:p>
            <a:pPr marL="640594" lvl="1" indent="-174708">
              <a:buFont typeface="Arial" pitchFamily="34" charset="0"/>
              <a:buChar char="•"/>
            </a:pPr>
            <a:r>
              <a:rPr lang="en-US" dirty="0">
                <a:latin typeface="Arial" charset="0"/>
                <a:cs typeface="Arial" charset="0"/>
              </a:rPr>
              <a:t>Utilize message boards (permanent and temporary)	</a:t>
            </a:r>
          </a:p>
          <a:p>
            <a:pPr lvl="1" eaLnBrk="1" hangingPunct="1">
              <a:buFontTx/>
              <a:buChar char="•"/>
            </a:pPr>
            <a:endParaRPr lang="en-US" dirty="0">
              <a:latin typeface="Arial" charset="0"/>
              <a:cs typeface="Arial" charset="0"/>
            </a:endParaRPr>
          </a:p>
          <a:p>
            <a:pPr lvl="1" eaLnBrk="1" hangingPunct="1"/>
            <a:r>
              <a:rPr lang="en-US" dirty="0">
                <a:latin typeface="Arial" charset="0"/>
                <a:cs typeface="Arial" charset="0"/>
              </a:rPr>
              <a:t>								</a:t>
            </a:r>
          </a:p>
          <a:p>
            <a:pPr eaLnBrk="1" hangingPunct="1"/>
            <a:endParaRPr lang="en-US" dirty="0">
              <a:latin typeface="Arial" charset="0"/>
              <a:cs typeface="Arial" charset="0"/>
            </a:endParaRPr>
          </a:p>
          <a:p>
            <a:pPr eaLnBrk="1" hangingPunct="1"/>
            <a:endParaRPr lang="en-US" dirty="0">
              <a:latin typeface="Arial" charset="0"/>
              <a:cs typeface="Arial"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18B641E0-665C-4B79-858F-DFD8DE2CB61B}" type="slidenum">
              <a:rPr lang="en-US" sz="1200">
                <a:latin typeface="Times New Roman" pitchFamily="18" charset="0"/>
              </a:rPr>
              <a:pPr eaLnBrk="1" hangingPunct="1"/>
              <a:t>7</a:t>
            </a:fld>
            <a:endParaRPr lang="en-US" sz="1200" dirty="0">
              <a:latin typeface="Times New Roman" pitchFamily="18" charset="0"/>
            </a:endParaRPr>
          </a:p>
        </p:txBody>
      </p:sp>
      <p:sp>
        <p:nvSpPr>
          <p:cNvPr id="179203" name="Rectangle 2"/>
          <p:cNvSpPr>
            <a:spLocks noGrp="1" noRot="1" noChangeAspect="1" noChangeArrowheads="1" noTextEdit="1"/>
          </p:cNvSpPr>
          <p:nvPr>
            <p:ph type="sldImg"/>
          </p:nvPr>
        </p:nvSpPr>
        <p:spPr>
          <a:xfrm>
            <a:off x="1181100" y="696913"/>
            <a:ext cx="4648200" cy="3486150"/>
          </a:xfrm>
          <a:ln/>
        </p:spPr>
      </p:sp>
      <p:sp>
        <p:nvSpPr>
          <p:cNvPr id="179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REVIEW</a:t>
            </a:r>
            <a:r>
              <a:rPr lang="en-US" dirty="0">
                <a:latin typeface="Arial" charset="0"/>
                <a:cs typeface="Arial" charset="0"/>
              </a:rPr>
              <a:t> slide.</a:t>
            </a:r>
          </a:p>
          <a:p>
            <a:pPr eaLnBrk="1" hangingPunct="1"/>
            <a:endParaRPr lang="en-US" dirty="0">
              <a:latin typeface="Arial" charset="0"/>
              <a:cs typeface="Arial" charset="0"/>
            </a:endParaRPr>
          </a:p>
          <a:p>
            <a:pPr eaLnBrk="1" hangingPunct="1"/>
            <a:endParaRPr lang="en-US" dirty="0">
              <a:latin typeface="Arial" charset="0"/>
              <a:cs typeface="Arial" charset="0"/>
            </a:endParaRPr>
          </a:p>
          <a:p>
            <a:pPr lvl="1" eaLnBrk="1" hangingPunct="1">
              <a:buFontTx/>
              <a:buChar char="•"/>
            </a:pPr>
            <a:endParaRPr lang="en-US" dirty="0">
              <a:latin typeface="Arial" charset="0"/>
              <a:cs typeface="Arial" charset="0"/>
            </a:endParaRPr>
          </a:p>
          <a:p>
            <a:pPr lvl="1" eaLnBrk="1" hangingPunct="1"/>
            <a:r>
              <a:rPr lang="en-US" dirty="0">
                <a:latin typeface="Arial" charset="0"/>
                <a:cs typeface="Arial" charset="0"/>
              </a:rPr>
              <a:t>								</a:t>
            </a:r>
          </a:p>
          <a:p>
            <a:pPr eaLnBrk="1" hangingPunct="1"/>
            <a:endParaRPr lang="en-US" dirty="0">
              <a:latin typeface="Arial" charset="0"/>
              <a:cs typeface="Arial" charset="0"/>
            </a:endParaRPr>
          </a:p>
          <a:p>
            <a:pPr eaLnBrk="1" hangingPunct="1"/>
            <a:endParaRPr lang="en-US" dirty="0">
              <a:latin typeface="Arial" charset="0"/>
              <a:cs typeface="Arial"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5D5D444A-FD8D-404B-B5E8-CA498E6F61E8}" type="slidenum">
              <a:rPr lang="en-US" sz="1200">
                <a:latin typeface="Times New Roman" pitchFamily="18" charset="0"/>
              </a:rPr>
              <a:pPr eaLnBrk="1" hangingPunct="1"/>
              <a:t>8</a:t>
            </a:fld>
            <a:endParaRPr lang="en-US" sz="1200" dirty="0">
              <a:latin typeface="Times New Roman" pitchFamily="18" charset="0"/>
            </a:endParaRPr>
          </a:p>
        </p:txBody>
      </p:sp>
      <p:sp>
        <p:nvSpPr>
          <p:cNvPr id="176131" name="Rectangle 2"/>
          <p:cNvSpPr>
            <a:spLocks noGrp="1" noRot="1" noChangeAspect="1" noChangeArrowheads="1" noTextEdit="1"/>
          </p:cNvSpPr>
          <p:nvPr>
            <p:ph type="sldImg"/>
          </p:nvPr>
        </p:nvSpPr>
        <p:spPr>
          <a:xfrm>
            <a:off x="1181100" y="696913"/>
            <a:ext cx="4648200" cy="3486150"/>
          </a:xfrm>
          <a:ln/>
        </p:spPr>
      </p:sp>
      <p:sp>
        <p:nvSpPr>
          <p:cNvPr id="176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31774">
              <a:defRPr/>
            </a:pPr>
            <a:r>
              <a:rPr lang="en-US" b="1" u="none" dirty="0">
                <a:latin typeface="Arial" charset="0"/>
                <a:cs typeface="Arial" charset="0"/>
              </a:rPr>
              <a:t>EXPLAIN: </a:t>
            </a:r>
            <a:r>
              <a:rPr lang="en-US" u="none" dirty="0">
                <a:latin typeface="Arial" charset="0"/>
                <a:cs typeface="Arial" charset="0"/>
              </a:rPr>
              <a:t>What </a:t>
            </a:r>
            <a:r>
              <a:rPr lang="en-US" dirty="0">
                <a:latin typeface="Arial" charset="0"/>
                <a:cs typeface="Arial" charset="0"/>
              </a:rPr>
              <a:t>the </a:t>
            </a:r>
            <a:r>
              <a:rPr lang="en-US" b="0" u="none" dirty="0">
                <a:latin typeface="Arial" charset="0"/>
                <a:cs typeface="Arial" charset="0"/>
              </a:rPr>
              <a:t>Engineering Policy Guidelines (</a:t>
            </a:r>
            <a:r>
              <a:rPr lang="en-US" dirty="0">
                <a:latin typeface="Arial" charset="0"/>
                <a:cs typeface="Arial" charset="0"/>
              </a:rPr>
              <a:t>EPG) is and how it can help research and find answers from common everyday scenarios to complex situations.</a:t>
            </a:r>
          </a:p>
          <a:p>
            <a:pPr defTabSz="931774">
              <a:defRPr/>
            </a:pPr>
            <a:endParaRPr lang="en-US" dirty="0">
              <a:latin typeface="Arial" charset="0"/>
              <a:cs typeface="Arial" charset="0"/>
            </a:endParaRPr>
          </a:p>
          <a:p>
            <a:pPr eaLnBrk="1" hangingPunct="1"/>
            <a:r>
              <a:rPr lang="en-US" b="1" dirty="0">
                <a:latin typeface="Arial" charset="0"/>
                <a:cs typeface="Arial" charset="0"/>
              </a:rPr>
              <a:t>SAY</a:t>
            </a:r>
            <a:r>
              <a:rPr lang="en-US" dirty="0">
                <a:latin typeface="Arial" charset="0"/>
                <a:cs typeface="Arial" charset="0"/>
              </a:rPr>
              <a:t>:</a:t>
            </a:r>
            <a:r>
              <a:rPr lang="en-US" baseline="0" dirty="0">
                <a:latin typeface="Arial" charset="0"/>
                <a:cs typeface="Arial" charset="0"/>
              </a:rPr>
              <a:t> </a:t>
            </a:r>
            <a:r>
              <a:rPr lang="en-US" dirty="0">
                <a:latin typeface="Arial" charset="0"/>
                <a:cs typeface="Arial" charset="0"/>
              </a:rPr>
              <a:t>The EPG is a complete manual that covers all of MoDOT operations from Right of Way, Design, Bridge, Construction, Traffic and Maintenance. The EPG also includes documents in pdf format for printing in the field.</a:t>
            </a:r>
          </a:p>
          <a:p>
            <a:pPr eaLnBrk="1" hangingPunct="1"/>
            <a:endParaRPr lang="en-US" dirty="0">
              <a:latin typeface="Arial" charset="0"/>
              <a:cs typeface="Arial" charset="0"/>
            </a:endParaRPr>
          </a:p>
          <a:p>
            <a:pPr eaLnBrk="1" hangingPunct="1"/>
            <a:r>
              <a:rPr lang="en-US" b="1" dirty="0">
                <a:latin typeface="Arial" charset="0"/>
                <a:cs typeface="Arial" charset="0"/>
              </a:rPr>
              <a:t>TRAINER’S TIP</a:t>
            </a:r>
            <a:r>
              <a:rPr lang="en-US" dirty="0">
                <a:latin typeface="Arial" charset="0"/>
                <a:cs typeface="Arial" charset="0"/>
              </a:rPr>
              <a:t>: If you have an internet connection take time to show the class how to navigate to the EPG and to temporary traffic control as well as the TCFO.  </a:t>
            </a:r>
            <a:r>
              <a:rPr lang="en-US" b="0" dirty="0">
                <a:latin typeface="Arial" charset="0"/>
                <a:cs typeface="Arial" charset="0"/>
              </a:rPr>
              <a:t>The picture of the MUTCD</a:t>
            </a:r>
            <a:r>
              <a:rPr lang="en-US" b="0" baseline="0" dirty="0">
                <a:latin typeface="Arial" charset="0"/>
                <a:cs typeface="Arial" charset="0"/>
              </a:rPr>
              <a:t> guide, the </a:t>
            </a:r>
            <a:r>
              <a:rPr lang="en-US" b="0" dirty="0">
                <a:latin typeface="Arial" charset="0"/>
                <a:cs typeface="Arial" charset="0"/>
              </a:rPr>
              <a:t>Traffic</a:t>
            </a:r>
            <a:r>
              <a:rPr lang="en-US" b="0" baseline="0" dirty="0">
                <a:latin typeface="Arial" charset="0"/>
                <a:cs typeface="Arial" charset="0"/>
              </a:rPr>
              <a:t> Control</a:t>
            </a:r>
            <a:r>
              <a:rPr lang="en-US" b="0" dirty="0">
                <a:latin typeface="Arial" charset="0"/>
                <a:cs typeface="Arial" charset="0"/>
              </a:rPr>
              <a:t> guide and screen</a:t>
            </a:r>
            <a:r>
              <a:rPr lang="en-US" b="0" baseline="0" dirty="0">
                <a:latin typeface="Arial" charset="0"/>
                <a:cs typeface="Arial" charset="0"/>
              </a:rPr>
              <a:t> shot of the EPG are all h</a:t>
            </a:r>
            <a:r>
              <a:rPr lang="en-US" b="0" dirty="0">
                <a:latin typeface="Arial" charset="0"/>
                <a:cs typeface="Arial" charset="0"/>
              </a:rPr>
              <a:t>yperlinks.</a:t>
            </a:r>
          </a:p>
          <a:p>
            <a:pPr eaLnBrk="1" hangingPunct="1"/>
            <a:endParaRPr lang="en-US" dirty="0">
              <a:latin typeface="Arial" charset="0"/>
              <a:cs typeface="Arial"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514AF1EF-33DC-4683-8DD6-7C9227857755}" type="slidenum">
              <a:rPr lang="en-US" sz="1200">
                <a:latin typeface="Times New Roman" pitchFamily="18" charset="0"/>
              </a:rPr>
              <a:pPr eaLnBrk="1" hangingPunct="1"/>
              <a:t>9</a:t>
            </a:fld>
            <a:endParaRPr lang="en-US" sz="1200" dirty="0">
              <a:latin typeface="Times New Roman" pitchFamily="18" charset="0"/>
            </a:endParaRPr>
          </a:p>
        </p:txBody>
      </p:sp>
      <p:sp>
        <p:nvSpPr>
          <p:cNvPr id="172035" name="Rectangle 2"/>
          <p:cNvSpPr>
            <a:spLocks noGrp="1" noRot="1" noChangeAspect="1" noChangeArrowheads="1" noTextEdit="1"/>
          </p:cNvSpPr>
          <p:nvPr>
            <p:ph type="sldImg"/>
          </p:nvPr>
        </p:nvSpPr>
        <p:spPr>
          <a:xfrm>
            <a:off x="1181100" y="696913"/>
            <a:ext cx="4648200" cy="3486150"/>
          </a:xfrm>
          <a:ln/>
        </p:spPr>
      </p:sp>
      <p:sp>
        <p:nvSpPr>
          <p:cNvPr id="172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REVIEW</a:t>
            </a:r>
            <a:r>
              <a:rPr lang="en-US" baseline="0" dirty="0">
                <a:latin typeface="Arial" charset="0"/>
                <a:cs typeface="Arial" charset="0"/>
              </a:rPr>
              <a:t> slide covering the following points:</a:t>
            </a:r>
            <a:endParaRPr lang="en-US" dirty="0">
              <a:latin typeface="Arial" charset="0"/>
              <a:cs typeface="Arial" charset="0"/>
            </a:endParaRPr>
          </a:p>
          <a:p>
            <a:pPr marL="640594" lvl="1" indent="-174708">
              <a:buFont typeface="Arial" pitchFamily="34" charset="0"/>
              <a:buChar char="•"/>
            </a:pPr>
            <a:r>
              <a:rPr lang="en-US" dirty="0">
                <a:latin typeface="Arial" charset="0"/>
                <a:cs typeface="Arial" charset="0"/>
              </a:rPr>
              <a:t>Will review safety apparel</a:t>
            </a:r>
            <a:r>
              <a:rPr lang="en-US" baseline="0" dirty="0">
                <a:latin typeface="Arial" charset="0"/>
                <a:cs typeface="Arial" charset="0"/>
              </a:rPr>
              <a:t> shortly</a:t>
            </a:r>
            <a:endParaRPr lang="en-US" dirty="0">
              <a:latin typeface="Arial" charset="0"/>
              <a:cs typeface="Arial" charset="0"/>
            </a:endParaRPr>
          </a:p>
          <a:p>
            <a:pPr marL="640594" lvl="1" indent="-174708">
              <a:buFont typeface="Arial" pitchFamily="34" charset="0"/>
              <a:buChar char="•"/>
            </a:pPr>
            <a:r>
              <a:rPr lang="en-US" dirty="0">
                <a:latin typeface="Arial" charset="0"/>
                <a:cs typeface="Arial" charset="0"/>
              </a:rPr>
              <a:t>Briefly explain several options available to employees when developing a temporary traffic control plan.</a:t>
            </a:r>
          </a:p>
          <a:p>
            <a:pPr marL="1106481" lvl="2" indent="-174708">
              <a:buFont typeface="Wingdings" pitchFamily="2" charset="2"/>
              <a:buChar char="§"/>
            </a:pPr>
            <a:r>
              <a:rPr lang="en-US" dirty="0">
                <a:latin typeface="Arial" charset="0"/>
                <a:cs typeface="Arial" charset="0"/>
              </a:rPr>
              <a:t>Mobile</a:t>
            </a:r>
          </a:p>
          <a:p>
            <a:pPr marL="1106481" lvl="2" indent="-174708">
              <a:buFont typeface="Wingdings" pitchFamily="2" charset="2"/>
              <a:buChar char="§"/>
            </a:pPr>
            <a:r>
              <a:rPr lang="en-US" dirty="0">
                <a:latin typeface="Arial" charset="0"/>
                <a:cs typeface="Arial" charset="0"/>
              </a:rPr>
              <a:t>Stationary</a:t>
            </a:r>
          </a:p>
          <a:p>
            <a:pPr marL="1106481" lvl="2" indent="-174708">
              <a:buFont typeface="Wingdings" pitchFamily="2" charset="2"/>
              <a:buChar char="§"/>
            </a:pPr>
            <a:r>
              <a:rPr lang="en-US" dirty="0">
                <a:latin typeface="Arial" charset="0"/>
                <a:cs typeface="Arial" charset="0"/>
              </a:rPr>
              <a:t>Protective</a:t>
            </a:r>
            <a:r>
              <a:rPr lang="en-US" baseline="0" dirty="0">
                <a:latin typeface="Arial" charset="0"/>
                <a:cs typeface="Arial" charset="0"/>
              </a:rPr>
              <a:t> vehicles</a:t>
            </a:r>
            <a:r>
              <a:rPr lang="en-US" dirty="0">
                <a:latin typeface="Arial" charset="0"/>
                <a:cs typeface="Arial" charset="0"/>
              </a:rPr>
              <a:t> with TMA’s (truck mounted attenuators) </a:t>
            </a:r>
          </a:p>
          <a:p>
            <a:pPr marL="1106481" lvl="2" indent="-174708">
              <a:buFont typeface="Wingdings" pitchFamily="2" charset="2"/>
              <a:buChar char="§"/>
            </a:pPr>
            <a:endParaRPr lang="en-US" dirty="0">
              <a:latin typeface="Arial" charset="0"/>
              <a:cs typeface="Arial" charset="0"/>
            </a:endParaRPr>
          </a:p>
          <a:p>
            <a:pPr marL="931773" lvl="2" indent="0">
              <a:buFont typeface="Wingdings" pitchFamily="2" charset="2"/>
              <a:buNone/>
            </a:pPr>
            <a:r>
              <a:rPr lang="en-US" b="1" u="sng" dirty="0">
                <a:latin typeface="Arial" charset="0"/>
                <a:cs typeface="Arial" charset="0"/>
              </a:rPr>
              <a:t>Possible other</a:t>
            </a:r>
            <a:r>
              <a:rPr lang="en-US" b="1" u="sng" baseline="0" dirty="0">
                <a:latin typeface="Arial" charset="0"/>
                <a:cs typeface="Arial" charset="0"/>
              </a:rPr>
              <a:t> considerations:</a:t>
            </a:r>
            <a:endParaRPr lang="en-US" b="1" u="sng" dirty="0">
              <a:latin typeface="Arial" charset="0"/>
              <a:cs typeface="Arial" charset="0"/>
            </a:endParaRPr>
          </a:p>
          <a:p>
            <a:pPr marL="931774" lvl="2"/>
            <a:endParaRPr lang="en-US" dirty="0">
              <a:latin typeface="Arial" charset="0"/>
              <a:cs typeface="Arial" charset="0"/>
            </a:endParaRPr>
          </a:p>
          <a:p>
            <a:pPr marL="1097794" lvl="2" indent="-174708">
              <a:buFont typeface="Arial" pitchFamily="34" charset="0"/>
              <a:buChar char="•"/>
            </a:pPr>
            <a:r>
              <a:rPr lang="en-US" b="0" dirty="0">
                <a:latin typeface="Arial" charset="0"/>
                <a:cs typeface="Arial" charset="0"/>
              </a:rPr>
              <a:t>Speed reduction </a:t>
            </a:r>
            <a:r>
              <a:rPr lang="en-US" dirty="0">
                <a:latin typeface="Arial" charset="0"/>
                <a:cs typeface="Arial" charset="0"/>
              </a:rPr>
              <a:t>may be needed due to traffic / geographic conditions.</a:t>
            </a:r>
          </a:p>
          <a:p>
            <a:pPr eaLnBrk="1" hangingPunct="1"/>
            <a:endParaRPr lang="en-US" b="0" dirty="0">
              <a:latin typeface="Arial" charset="0"/>
              <a:cs typeface="Arial" charset="0"/>
            </a:endParaRPr>
          </a:p>
          <a:p>
            <a:pPr marL="1097794" lvl="2" indent="-174708">
              <a:buFont typeface="Arial" pitchFamily="34" charset="0"/>
              <a:buChar char="•"/>
            </a:pPr>
            <a:r>
              <a:rPr lang="en-US" b="0" dirty="0">
                <a:latin typeface="Arial" charset="0"/>
                <a:cs typeface="Arial" charset="0"/>
              </a:rPr>
              <a:t>Road Closures: </a:t>
            </a:r>
            <a:r>
              <a:rPr lang="en-US" dirty="0">
                <a:latin typeface="Arial" charset="0"/>
                <a:cs typeface="Arial" charset="0"/>
              </a:rPr>
              <a:t>On lower volume roads a total closure may be an option that allows not only for a safer work environment but also allows the work to be completed faster without traffic.</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 should explain in detail: </a:t>
            </a:r>
          </a:p>
          <a:p>
            <a:pPr marL="171450" indent="-171450">
              <a:buFont typeface="Arial" panose="020B0604020202020204" pitchFamily="34" charset="0"/>
              <a:buChar char="•"/>
            </a:pPr>
            <a:r>
              <a:rPr lang="en-US" dirty="0"/>
              <a:t>The process for selecting PPE</a:t>
            </a:r>
            <a:r>
              <a:rPr lang="en-US" baseline="0" dirty="0"/>
              <a:t> that is in the proper condition</a:t>
            </a:r>
          </a:p>
          <a:p>
            <a:pPr marL="171450" indent="-171450">
              <a:buFont typeface="Arial" panose="020B0604020202020204" pitchFamily="34" charset="0"/>
              <a:buChar char="•"/>
            </a:pPr>
            <a:r>
              <a:rPr lang="en-US" baseline="0" dirty="0"/>
              <a:t>What PPE is required to be worn daily</a:t>
            </a:r>
          </a:p>
          <a:p>
            <a:pPr marL="171450" indent="-171450">
              <a:buFont typeface="Arial" panose="020B0604020202020204" pitchFamily="34" charset="0"/>
              <a:buChar char="•"/>
            </a:pPr>
            <a:r>
              <a:rPr lang="en-US" baseline="0" dirty="0"/>
              <a:t>That additional PPE may be required based on job duties </a:t>
            </a:r>
          </a:p>
          <a:p>
            <a:pPr marL="171450" indent="-171450">
              <a:buFont typeface="Arial" panose="020B0604020202020204" pitchFamily="34" charset="0"/>
              <a:buChar char="•"/>
            </a:pPr>
            <a:endParaRPr lang="en-US" baseline="0" dirty="0"/>
          </a:p>
          <a:p>
            <a:endParaRPr lang="en-US" baseline="0" dirty="0"/>
          </a:p>
          <a:p>
            <a:r>
              <a:rPr lang="en-US" dirty="0"/>
              <a:t> </a:t>
            </a:r>
          </a:p>
        </p:txBody>
      </p:sp>
      <p:sp>
        <p:nvSpPr>
          <p:cNvPr id="4" name="Slide Number Placeholder 3"/>
          <p:cNvSpPr>
            <a:spLocks noGrp="1"/>
          </p:cNvSpPr>
          <p:nvPr>
            <p:ph type="sldNum" sz="quarter" idx="10"/>
          </p:nvPr>
        </p:nvSpPr>
        <p:spPr/>
        <p:txBody>
          <a:bodyPr/>
          <a:lstStyle/>
          <a:p>
            <a:fld id="{E8DD2E35-B471-4C70-9578-B97BD1EBBE84}" type="slidenum">
              <a:rPr lang="en-US" smtClean="0"/>
              <a:t>10</a:t>
            </a:fld>
            <a:endParaRPr lang="en-US" dirty="0"/>
          </a:p>
        </p:txBody>
      </p:sp>
    </p:spTree>
    <p:extLst>
      <p:ext uri="{BB962C8B-B14F-4D97-AF65-F5344CB8AC3E}">
        <p14:creationId xmlns:p14="http://schemas.microsoft.com/office/powerpoint/2010/main" val="2097845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rPr>
              <a:t>Instructor should explain in detail: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mn-lt"/>
              </a:rPr>
              <a:t>The process for selecting PPE that is in the proper condition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mn-lt"/>
              </a:rPr>
              <a:t>What PPE is required to be worn at night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mn-lt"/>
              </a:rPr>
              <a:t>That additional PPE may be required based on job duties </a:t>
            </a:r>
          </a:p>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11</a:t>
            </a:fld>
            <a:endParaRPr lang="en-US" dirty="0"/>
          </a:p>
        </p:txBody>
      </p:sp>
    </p:spTree>
    <p:extLst>
      <p:ext uri="{BB962C8B-B14F-4D97-AF65-F5344CB8AC3E}">
        <p14:creationId xmlns:p14="http://schemas.microsoft.com/office/powerpoint/2010/main" val="25501308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4A3028D5-64B8-49F4-8167-2DCADFF51A68}" type="slidenum">
              <a:rPr lang="en-US" sz="1200">
                <a:latin typeface="Times New Roman" pitchFamily="18" charset="0"/>
              </a:rPr>
              <a:pPr eaLnBrk="1" hangingPunct="1"/>
              <a:t>12</a:t>
            </a:fld>
            <a:endParaRPr lang="en-US" sz="1200" dirty="0">
              <a:latin typeface="Times New Roman" pitchFamily="18" charset="0"/>
            </a:endParaRPr>
          </a:p>
        </p:txBody>
      </p:sp>
      <p:sp>
        <p:nvSpPr>
          <p:cNvPr id="173059" name="Rectangle 2"/>
          <p:cNvSpPr>
            <a:spLocks noGrp="1" noRot="1" noChangeAspect="1" noChangeArrowheads="1" noTextEdit="1"/>
          </p:cNvSpPr>
          <p:nvPr>
            <p:ph type="sldImg"/>
          </p:nvPr>
        </p:nvSpPr>
        <p:spPr>
          <a:xfrm>
            <a:off x="1181100" y="696913"/>
            <a:ext cx="4648200" cy="3486150"/>
          </a:xfrm>
          <a:ln/>
        </p:spPr>
      </p:sp>
      <p:sp>
        <p:nvSpPr>
          <p:cNvPr id="173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SAY</a:t>
            </a:r>
            <a:r>
              <a:rPr lang="en-US" dirty="0">
                <a:latin typeface="Arial" charset="0"/>
                <a:cs typeface="Arial" charset="0"/>
              </a:rPr>
              <a:t>:</a:t>
            </a:r>
            <a:r>
              <a:rPr lang="en-US" baseline="0" dirty="0">
                <a:latin typeface="Arial" charset="0"/>
                <a:cs typeface="Arial" charset="0"/>
              </a:rPr>
              <a:t> </a:t>
            </a:r>
            <a:r>
              <a:rPr lang="en-US" dirty="0">
                <a:latin typeface="Arial" charset="0"/>
                <a:cs typeface="Arial" charset="0"/>
              </a:rPr>
              <a:t>On occasion requesting law enforcement for speed enforcement may be needed.</a:t>
            </a:r>
          </a:p>
          <a:p>
            <a:pPr eaLnBrk="1" hangingPunct="1"/>
            <a:endParaRPr lang="en-US" dirty="0">
              <a:latin typeface="Arial" charset="0"/>
              <a:cs typeface="Arial" charset="0"/>
            </a:endParaRPr>
          </a:p>
          <a:p>
            <a:pPr eaLnBrk="1" hangingPunct="1"/>
            <a:r>
              <a:rPr lang="en-US" b="1" dirty="0">
                <a:latin typeface="Arial" charset="0"/>
                <a:cs typeface="Arial" charset="0"/>
              </a:rPr>
              <a:t>ASK</a:t>
            </a:r>
            <a:r>
              <a:rPr lang="en-US" b="1" baseline="0" dirty="0">
                <a:latin typeface="Arial" charset="0"/>
                <a:cs typeface="Arial" charset="0"/>
              </a:rPr>
              <a:t> </a:t>
            </a:r>
            <a:r>
              <a:rPr lang="en-US" dirty="0">
                <a:latin typeface="Arial" charset="0"/>
                <a:cs typeface="Arial" charset="0"/>
              </a:rPr>
              <a:t>if there are times that this may negatively impact traffic flow and safety.</a:t>
            </a:r>
          </a:p>
          <a:p>
            <a:pPr eaLnBrk="1" hangingPunct="1"/>
            <a:endParaRPr lang="en-US" dirty="0">
              <a:latin typeface="Arial" charset="0"/>
              <a:cs typeface="Arial" charset="0"/>
            </a:endParaRPr>
          </a:p>
          <a:p>
            <a:pPr eaLnBrk="1" hangingPunct="1"/>
            <a:r>
              <a:rPr lang="en-US" b="1" dirty="0">
                <a:latin typeface="Arial" charset="0"/>
                <a:cs typeface="Arial" charset="0"/>
              </a:rPr>
              <a:t>SAY</a:t>
            </a:r>
            <a:r>
              <a:rPr lang="en-US" dirty="0">
                <a:latin typeface="Arial" charset="0"/>
                <a:cs typeface="Arial" charset="0"/>
              </a:rPr>
              <a:t>: At times where speed reduction may be beneficial it can also lead to traffic flow issues, backups and accidents as well if not monitored and adjusted properly.</a:t>
            </a:r>
          </a:p>
          <a:p>
            <a:pPr eaLnBrk="1" hangingPunct="1"/>
            <a:endParaRPr lang="en-US" dirty="0">
              <a:latin typeface="Arial" charset="0"/>
              <a:cs typeface="Arial" charset="0"/>
            </a:endParaRPr>
          </a:p>
          <a:p>
            <a:pPr eaLnBrk="1" hangingPunct="1"/>
            <a:r>
              <a:rPr lang="en-US" b="1" dirty="0">
                <a:latin typeface="Arial" charset="0"/>
                <a:cs typeface="Arial" charset="0"/>
              </a:rPr>
              <a:t>EXPLAIN</a:t>
            </a:r>
            <a:r>
              <a:rPr lang="en-US" dirty="0">
                <a:latin typeface="Arial" charset="0"/>
                <a:cs typeface="Arial" charset="0"/>
              </a:rPr>
              <a:t> different types supplemental warning that may be used to enhance traffic control devices such as flags atop of signs to get the motorist attention to the sign or a cone or trim line channelizer next to the sign.</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F6B5272C-5AD5-4D10-BC4B-32B06DD6D071}" type="slidenum">
              <a:rPr lang="en-US" sz="1200">
                <a:latin typeface="Times New Roman" pitchFamily="18" charset="0"/>
              </a:rPr>
              <a:pPr eaLnBrk="1" hangingPunct="1"/>
              <a:t>13</a:t>
            </a:fld>
            <a:endParaRPr lang="en-US" sz="1200" dirty="0">
              <a:latin typeface="Times New Roman" pitchFamily="18" charset="0"/>
            </a:endParaRPr>
          </a:p>
        </p:txBody>
      </p:sp>
      <p:sp>
        <p:nvSpPr>
          <p:cNvPr id="175107" name="Rectangle 2"/>
          <p:cNvSpPr>
            <a:spLocks noGrp="1" noRot="1" noChangeAspect="1" noChangeArrowheads="1" noTextEdit="1"/>
          </p:cNvSpPr>
          <p:nvPr>
            <p:ph type="sldImg"/>
          </p:nvPr>
        </p:nvSpPr>
        <p:spPr>
          <a:xfrm>
            <a:off x="1181100" y="696913"/>
            <a:ext cx="4648200" cy="3486150"/>
          </a:xfrm>
          <a:ln/>
        </p:spPr>
      </p:sp>
      <p:sp>
        <p:nvSpPr>
          <p:cNvPr id="175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SAY:</a:t>
            </a:r>
            <a:r>
              <a:rPr lang="en-US" dirty="0">
                <a:latin typeface="Arial" charset="0"/>
                <a:cs typeface="Arial" charset="0"/>
              </a:rPr>
              <a:t>  Most drivers don’t think anything can happen to them. Most people think that they are typically good drivers</a:t>
            </a:r>
            <a:r>
              <a:rPr lang="en-US" baseline="0" dirty="0">
                <a:latin typeface="Arial" charset="0"/>
                <a:cs typeface="Arial" charset="0"/>
              </a:rPr>
              <a:t> and </a:t>
            </a:r>
            <a:r>
              <a:rPr lang="en-US" dirty="0">
                <a:latin typeface="Arial" charset="0"/>
                <a:cs typeface="Arial" charset="0"/>
              </a:rPr>
              <a:t>that their immediate needs are more important than the work you might be doing or more important than that of other motorists. Their</a:t>
            </a:r>
            <a:r>
              <a:rPr lang="en-US" baseline="0" dirty="0">
                <a:latin typeface="Arial" charset="0"/>
                <a:cs typeface="Arial" charset="0"/>
              </a:rPr>
              <a:t> perception of their ability or of road conditions may or may not be accurate.  </a:t>
            </a:r>
          </a:p>
          <a:p>
            <a:pPr eaLnBrk="1" hangingPunct="1"/>
            <a:endParaRPr lang="en-US" b="1" baseline="0" dirty="0">
              <a:latin typeface="Arial" charset="0"/>
              <a:cs typeface="Arial" charset="0"/>
            </a:endParaRPr>
          </a:p>
          <a:p>
            <a:pPr eaLnBrk="1" hangingPunct="1"/>
            <a:r>
              <a:rPr lang="en-US" b="1" baseline="0" dirty="0">
                <a:latin typeface="Arial" charset="0"/>
                <a:cs typeface="Arial" charset="0"/>
              </a:rPr>
              <a:t>ASK</a:t>
            </a:r>
            <a:r>
              <a:rPr lang="en-US" baseline="0" dirty="0">
                <a:latin typeface="Arial" charset="0"/>
                <a:cs typeface="Arial" charset="0"/>
              </a:rPr>
              <a:t>: What crazy things have you seen people do while driving?  </a:t>
            </a:r>
            <a:r>
              <a:rPr lang="en-US" b="1" baseline="0" dirty="0">
                <a:latin typeface="Arial" charset="0"/>
                <a:cs typeface="Arial" charset="0"/>
              </a:rPr>
              <a:t>ALLOW</a:t>
            </a:r>
            <a:r>
              <a:rPr lang="en-US" baseline="0" dirty="0">
                <a:latin typeface="Arial" charset="0"/>
                <a:cs typeface="Arial" charset="0"/>
              </a:rPr>
              <a:t> time for answers.</a:t>
            </a:r>
            <a:r>
              <a:rPr lang="en-US" dirty="0">
                <a:latin typeface="Arial" charset="0"/>
                <a:cs typeface="Arial" charset="0"/>
              </a:rPr>
              <a:t> </a:t>
            </a:r>
          </a:p>
          <a:p>
            <a:pPr eaLnBrk="1" hangingPunct="1"/>
            <a:endParaRPr lang="en-US" dirty="0">
              <a:latin typeface="Arial" charset="0"/>
              <a:cs typeface="Arial" charset="0"/>
            </a:endParaRPr>
          </a:p>
          <a:p>
            <a:pPr marL="449263" indent="-449263" eaLnBrk="1" hangingPunct="1">
              <a:spcAft>
                <a:spcPts val="1200"/>
              </a:spcAft>
            </a:pPr>
            <a:r>
              <a:rPr lang="en-US" sz="1200" b="1" dirty="0"/>
              <a:t>Explain: </a:t>
            </a:r>
            <a:r>
              <a:rPr lang="en-US" sz="1200" dirty="0"/>
              <a:t>As people age, they need more light to be able to see things with the same clarity as younger people</a:t>
            </a:r>
          </a:p>
          <a:p>
            <a:pPr marL="449263" indent="-449263" eaLnBrk="1" hangingPunct="1"/>
            <a:r>
              <a:rPr lang="en-US" sz="1200" dirty="0"/>
              <a:t>A 20-year-old will identify a sign at 575 feet while a 60-year-old will identify the same sign at 280 feet</a:t>
            </a:r>
          </a:p>
          <a:p>
            <a:pPr eaLnBrk="1" hangingPunct="1"/>
            <a:endParaRPr lang="en-US" dirty="0">
              <a:latin typeface="Arial" charset="0"/>
              <a:cs typeface="Arial"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Explain they will need to answer correctly</a:t>
            </a:r>
            <a:r>
              <a:rPr lang="en-US" baseline="0" dirty="0"/>
              <a:t> in their work book. </a:t>
            </a:r>
          </a:p>
          <a:p>
            <a:pPr marL="171450" indent="-171450">
              <a:buFont typeface="Arial" panose="020B0604020202020204" pitchFamily="34" charset="0"/>
              <a:buChar char="•"/>
            </a:pPr>
            <a:r>
              <a:rPr lang="en-US" baseline="0" dirty="0"/>
              <a:t>Review together after a few minutes have been given to complete the quiz</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14</a:t>
            </a:fld>
            <a:endParaRPr lang="en-US" dirty="0"/>
          </a:p>
        </p:txBody>
      </p:sp>
    </p:spTree>
    <p:extLst>
      <p:ext uri="{BB962C8B-B14F-4D97-AF65-F5344CB8AC3E}">
        <p14:creationId xmlns:p14="http://schemas.microsoft.com/office/powerpoint/2010/main" val="5255424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287" eaLnBrk="0" hangingPunct="0">
              <a:defRPr sz="2400">
                <a:solidFill>
                  <a:schemeClr val="tx1"/>
                </a:solidFill>
                <a:latin typeface="Arial" charset="0"/>
              </a:defRPr>
            </a:lvl1pPr>
            <a:lvl2pPr marL="742909" indent="-285734" defTabSz="922287" eaLnBrk="0" hangingPunct="0">
              <a:defRPr sz="2400">
                <a:solidFill>
                  <a:schemeClr val="tx1"/>
                </a:solidFill>
                <a:latin typeface="Arial" charset="0"/>
              </a:defRPr>
            </a:lvl2pPr>
            <a:lvl3pPr marL="1142937" indent="-228587" defTabSz="922287" eaLnBrk="0" hangingPunct="0">
              <a:defRPr sz="2400">
                <a:solidFill>
                  <a:schemeClr val="tx1"/>
                </a:solidFill>
                <a:latin typeface="Arial" charset="0"/>
              </a:defRPr>
            </a:lvl3pPr>
            <a:lvl4pPr marL="1600111" indent="-228587" defTabSz="922287" eaLnBrk="0" hangingPunct="0">
              <a:defRPr sz="2400">
                <a:solidFill>
                  <a:schemeClr val="tx1"/>
                </a:solidFill>
                <a:latin typeface="Arial" charset="0"/>
              </a:defRPr>
            </a:lvl4pPr>
            <a:lvl5pPr marL="2057287" indent="-228587" defTabSz="922287" eaLnBrk="0" hangingPunct="0">
              <a:defRPr sz="2400">
                <a:solidFill>
                  <a:schemeClr val="tx1"/>
                </a:solidFill>
                <a:latin typeface="Arial" charset="0"/>
              </a:defRPr>
            </a:lvl5pPr>
            <a:lvl6pPr marL="2514461" indent="-228587" defTabSz="922287" eaLnBrk="0" fontAlgn="base" hangingPunct="0">
              <a:spcBef>
                <a:spcPct val="0"/>
              </a:spcBef>
              <a:spcAft>
                <a:spcPct val="0"/>
              </a:spcAft>
              <a:defRPr sz="2400">
                <a:solidFill>
                  <a:schemeClr val="tx1"/>
                </a:solidFill>
                <a:latin typeface="Arial" charset="0"/>
              </a:defRPr>
            </a:lvl6pPr>
            <a:lvl7pPr marL="2971635" indent="-228587" defTabSz="922287" eaLnBrk="0" fontAlgn="base" hangingPunct="0">
              <a:spcBef>
                <a:spcPct val="0"/>
              </a:spcBef>
              <a:spcAft>
                <a:spcPct val="0"/>
              </a:spcAft>
              <a:defRPr sz="2400">
                <a:solidFill>
                  <a:schemeClr val="tx1"/>
                </a:solidFill>
                <a:latin typeface="Arial" charset="0"/>
              </a:defRPr>
            </a:lvl7pPr>
            <a:lvl8pPr marL="3428811" indent="-228587" defTabSz="922287" eaLnBrk="0" fontAlgn="base" hangingPunct="0">
              <a:spcBef>
                <a:spcPct val="0"/>
              </a:spcBef>
              <a:spcAft>
                <a:spcPct val="0"/>
              </a:spcAft>
              <a:defRPr sz="2400">
                <a:solidFill>
                  <a:schemeClr val="tx1"/>
                </a:solidFill>
                <a:latin typeface="Arial" charset="0"/>
              </a:defRPr>
            </a:lvl8pPr>
            <a:lvl9pPr marL="3885985" indent="-228587" defTabSz="922287" eaLnBrk="0" fontAlgn="base" hangingPunct="0">
              <a:spcBef>
                <a:spcPct val="0"/>
              </a:spcBef>
              <a:spcAft>
                <a:spcPct val="0"/>
              </a:spcAft>
              <a:defRPr sz="2400">
                <a:solidFill>
                  <a:schemeClr val="tx1"/>
                </a:solidFill>
                <a:latin typeface="Arial" charset="0"/>
              </a:defRPr>
            </a:lvl9pPr>
          </a:lstStyle>
          <a:p>
            <a:pPr eaLnBrk="1" hangingPunct="1"/>
            <a:fld id="{16E8B16C-D4CF-402B-8EF0-1F3EF99FDB5E}" type="slidenum">
              <a:rPr lang="en-US" sz="1300">
                <a:latin typeface="Times New Roman" pitchFamily="18" charset="0"/>
              </a:rPr>
              <a:pPr eaLnBrk="1" hangingPunct="1"/>
              <a:t>15</a:t>
            </a:fld>
            <a:endParaRPr lang="en-US" sz="1300" dirty="0">
              <a:latin typeface="Times New Roman" pitchFamily="18" charset="0"/>
            </a:endParaRPr>
          </a:p>
        </p:txBody>
      </p:sp>
      <p:sp>
        <p:nvSpPr>
          <p:cNvPr id="224259" name="Rectangle 2"/>
          <p:cNvSpPr>
            <a:spLocks noGrp="1" noRot="1" noChangeAspect="1" noChangeArrowheads="1" noTextEdit="1"/>
          </p:cNvSpPr>
          <p:nvPr>
            <p:ph type="sldImg"/>
          </p:nvPr>
        </p:nvSpPr>
        <p:spPr>
          <a:xfrm>
            <a:off x="1181100" y="696913"/>
            <a:ext cx="4648200" cy="3486150"/>
          </a:xfrm>
          <a:ln/>
        </p:spPr>
      </p:sp>
      <p:sp>
        <p:nvSpPr>
          <p:cNvPr id="45060"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US" b="1" dirty="0">
                <a:cs typeface="Times New Roman" pitchFamily="18" charset="0"/>
              </a:rPr>
              <a:t>TRAINER’S TIP</a:t>
            </a:r>
            <a:r>
              <a:rPr lang="en-US" dirty="0">
                <a:cs typeface="Times New Roman" pitchFamily="18" charset="0"/>
              </a:rPr>
              <a:t>: Talk about each individual photo</a:t>
            </a:r>
            <a:r>
              <a:rPr lang="en-US" baseline="0" dirty="0">
                <a:cs typeface="Times New Roman" pitchFamily="18" charset="0"/>
              </a:rPr>
              <a:t> covering the following points:</a:t>
            </a:r>
          </a:p>
          <a:p>
            <a:pPr marL="640594" lvl="1" indent="-174708">
              <a:buFont typeface="Arial" pitchFamily="34" charset="0"/>
              <a:buChar char="•"/>
              <a:defRPr/>
            </a:pPr>
            <a:r>
              <a:rPr lang="en-US" dirty="0">
                <a:cs typeface="Times New Roman" pitchFamily="18" charset="0"/>
              </a:rPr>
              <a:t>Poor Condition</a:t>
            </a:r>
            <a:r>
              <a:rPr lang="en-US" baseline="0" dirty="0">
                <a:cs typeface="Times New Roman" pitchFamily="18" charset="0"/>
              </a:rPr>
              <a:t> of the sign, should it be used? </a:t>
            </a:r>
          </a:p>
          <a:p>
            <a:pPr marL="640594" lvl="1" indent="-174708">
              <a:buFont typeface="Arial" pitchFamily="34" charset="0"/>
              <a:buChar char="•"/>
              <a:defRPr/>
            </a:pPr>
            <a:r>
              <a:rPr lang="en-US" baseline="0" dirty="0">
                <a:cs typeface="Times New Roman" pitchFamily="18" charset="0"/>
              </a:rPr>
              <a:t>Road closures</a:t>
            </a:r>
          </a:p>
          <a:p>
            <a:pPr marL="640594" lvl="1" indent="-174708">
              <a:buFont typeface="Arial" pitchFamily="34" charset="0"/>
              <a:buChar char="•"/>
              <a:defRPr/>
            </a:pPr>
            <a:r>
              <a:rPr lang="en-US" baseline="0" dirty="0">
                <a:cs typeface="Times New Roman" pitchFamily="18" charset="0"/>
              </a:rPr>
              <a:t>Poor Condition of the Trim Line channelizer, should it be used? </a:t>
            </a:r>
          </a:p>
          <a:p>
            <a:pPr marL="640594" lvl="1" indent="-174708">
              <a:buFont typeface="Arial" pitchFamily="34" charset="0"/>
              <a:buChar char="•"/>
              <a:defRPr/>
            </a:pPr>
            <a:r>
              <a:rPr lang="en-US" baseline="0" dirty="0">
                <a:cs typeface="Times New Roman" pitchFamily="18" charset="0"/>
              </a:rPr>
              <a:t>Flagging Operations @ Night</a:t>
            </a:r>
          </a:p>
          <a:p>
            <a:pPr>
              <a:defRPr/>
            </a:pPr>
            <a:endParaRPr lang="en-US" dirty="0">
              <a:cs typeface="Times New Roman" pitchFamily="18" charset="0"/>
            </a:endParaRPr>
          </a:p>
          <a:p>
            <a:r>
              <a:rPr lang="en-US" b="1" dirty="0"/>
              <a:t>SAY: </a:t>
            </a:r>
            <a:r>
              <a:rPr lang="en-US" dirty="0"/>
              <a:t>Your equipment, materials, tools and procedures all make you a safer employee. Knowing all of the concepts and best practices of the work zone will help ensure you are a safer employee. In addition, ensuring you are using high quality well maintained traffic control devices will ensure that clear, concise and effective messages are being communicated to the traveling public. </a:t>
            </a:r>
          </a:p>
          <a:p>
            <a:endParaRPr lang="en-US" dirty="0"/>
          </a:p>
          <a:p>
            <a:r>
              <a:rPr lang="en-US" b="1" dirty="0"/>
              <a:t>EXPLAIN: </a:t>
            </a:r>
            <a:r>
              <a:rPr lang="en-US" dirty="0"/>
              <a:t>The importance of inspection and constant awareness of the ability and quality of the tools you are using on the worksite. </a:t>
            </a:r>
          </a:p>
          <a:p>
            <a:pPr>
              <a:defRPr/>
            </a:pPr>
            <a:endParaRPr lang="en-US" dirty="0">
              <a:latin typeface="Times New Roman" pitchFamily="18" charset="0"/>
              <a:cs typeface="+mn-cs"/>
            </a:endParaRPr>
          </a:p>
          <a:p>
            <a:pPr>
              <a:buFont typeface="Arial" pitchFamily="34" charset="0"/>
              <a:buNone/>
              <a:defRPr/>
            </a:pPr>
            <a:endParaRPr lang="en-US" dirty="0">
              <a:cs typeface="Times New Roman" pitchFamily="18" charset="0"/>
            </a:endParaRPr>
          </a:p>
          <a:p>
            <a:pPr lvl="1">
              <a:buFont typeface="Arial" pitchFamily="34" charset="0"/>
              <a:buNone/>
              <a:defRPr/>
            </a:pPr>
            <a:endParaRPr lang="en-US" dirty="0">
              <a:cs typeface="Times New Roman"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2A834CCD-6ABF-498E-9F9B-10226F5A51C1}" type="slidenum">
              <a:rPr lang="en-US" sz="1200">
                <a:latin typeface="Times New Roman" pitchFamily="18" charset="0"/>
              </a:rPr>
              <a:pPr eaLnBrk="1" hangingPunct="1"/>
              <a:t>16</a:t>
            </a:fld>
            <a:endParaRPr lang="en-US" sz="1200" dirty="0">
              <a:latin typeface="Times New Roman" pitchFamily="18" charset="0"/>
            </a:endParaRPr>
          </a:p>
        </p:txBody>
      </p:sp>
      <p:sp>
        <p:nvSpPr>
          <p:cNvPr id="226307" name="Rectangle 2"/>
          <p:cNvSpPr>
            <a:spLocks noGrp="1" noRot="1" noChangeAspect="1" noChangeArrowheads="1" noTextEdit="1"/>
          </p:cNvSpPr>
          <p:nvPr>
            <p:ph type="sldImg"/>
          </p:nvPr>
        </p:nvSpPr>
        <p:spPr>
          <a:xfrm>
            <a:off x="1181100" y="696913"/>
            <a:ext cx="4648200" cy="3486150"/>
          </a:xfrm>
          <a:ln/>
        </p:spPr>
      </p:sp>
      <p:sp>
        <p:nvSpPr>
          <p:cNvPr id="2263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u="none" dirty="0">
                <a:latin typeface="Arial" charset="0"/>
                <a:cs typeface="Arial" charset="0"/>
              </a:rPr>
              <a:t>TRAINERS’ TIP:</a:t>
            </a:r>
            <a:r>
              <a:rPr lang="en-US" b="1" u="none" baseline="0" dirty="0">
                <a:latin typeface="Arial" charset="0"/>
                <a:cs typeface="Arial" charset="0"/>
              </a:rPr>
              <a:t> </a:t>
            </a:r>
            <a:r>
              <a:rPr lang="en-US" b="1" u="none" dirty="0">
                <a:latin typeface="Arial" charset="0"/>
                <a:cs typeface="Arial" charset="0"/>
              </a:rPr>
              <a:t> Review</a:t>
            </a:r>
            <a:r>
              <a:rPr lang="en-US" b="1" u="none" baseline="0" dirty="0">
                <a:latin typeface="Arial" charset="0"/>
                <a:cs typeface="Arial" charset="0"/>
              </a:rPr>
              <a:t> the slide. </a:t>
            </a:r>
            <a:endParaRPr lang="en-US" u="none" dirty="0">
              <a:latin typeface="Arial" charset="0"/>
              <a:cs typeface="Arial" charset="0"/>
            </a:endParaRPr>
          </a:p>
          <a:p>
            <a:pPr eaLnBrk="1" hangingPunct="1"/>
            <a:endParaRPr lang="en-US" dirty="0">
              <a:latin typeface="Arial" charset="0"/>
              <a:cs typeface="Arial" charset="0"/>
            </a:endParaRPr>
          </a:p>
          <a:p>
            <a:r>
              <a:rPr lang="en-US" b="1" dirty="0"/>
              <a:t>EXPLAIN: </a:t>
            </a:r>
            <a:r>
              <a:rPr lang="en-US" dirty="0"/>
              <a:t>All traffic control devices are required to meet certain standards as set forth by the federal and state work zone policies. These standards can be found in MoDOT’s EPG and the MUTCD. </a:t>
            </a:r>
          </a:p>
          <a:p>
            <a:pPr eaLnBrk="1" hangingPunct="1"/>
            <a:endParaRPr lang="en-US" dirty="0">
              <a:latin typeface="Arial" charset="0"/>
              <a:cs typeface="Arial"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15AB21FD-C4FF-4119-9AD5-BA0A76FDA3D7}" type="slidenum">
              <a:rPr lang="en-US" sz="1200">
                <a:latin typeface="Times New Roman" pitchFamily="18" charset="0"/>
              </a:rPr>
              <a:pPr eaLnBrk="1" hangingPunct="1"/>
              <a:t>17</a:t>
            </a:fld>
            <a:endParaRPr lang="en-US" sz="1200" dirty="0">
              <a:latin typeface="Times New Roman" pitchFamily="18" charset="0"/>
            </a:endParaRPr>
          </a:p>
        </p:txBody>
      </p:sp>
      <p:sp>
        <p:nvSpPr>
          <p:cNvPr id="182275" name="Rectangle 2"/>
          <p:cNvSpPr>
            <a:spLocks noGrp="1" noRot="1" noChangeAspect="1" noChangeArrowheads="1" noTextEdit="1"/>
          </p:cNvSpPr>
          <p:nvPr>
            <p:ph type="sldImg"/>
          </p:nvPr>
        </p:nvSpPr>
        <p:spPr>
          <a:xfrm>
            <a:off x="1181100" y="696913"/>
            <a:ext cx="4648200" cy="3486150"/>
          </a:xfrm>
          <a:ln/>
        </p:spPr>
      </p:sp>
      <p:sp>
        <p:nvSpPr>
          <p:cNvPr id="182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SAY</a:t>
            </a:r>
            <a:r>
              <a:rPr lang="en-US" b="1" baseline="0" dirty="0">
                <a:latin typeface="Arial" charset="0"/>
                <a:cs typeface="Arial" charset="0"/>
              </a:rPr>
              <a:t> : </a:t>
            </a:r>
            <a:r>
              <a:rPr lang="en-US" b="0" baseline="0" dirty="0">
                <a:latin typeface="Arial" charset="0"/>
                <a:cs typeface="Arial" charset="0"/>
              </a:rPr>
              <a:t>P</a:t>
            </a:r>
            <a:r>
              <a:rPr lang="en-US" b="0" dirty="0">
                <a:latin typeface="Arial" charset="0"/>
                <a:cs typeface="Arial" charset="0"/>
              </a:rPr>
              <a:t>e</a:t>
            </a:r>
            <a:r>
              <a:rPr lang="en-US" dirty="0">
                <a:latin typeface="Arial" charset="0"/>
                <a:cs typeface="Arial" charset="0"/>
              </a:rPr>
              <a:t>ople read from left to right and from</a:t>
            </a:r>
            <a:r>
              <a:rPr lang="en-US" baseline="0" dirty="0">
                <a:latin typeface="Arial" charset="0"/>
                <a:cs typeface="Arial" charset="0"/>
              </a:rPr>
              <a:t> top to bottom.  </a:t>
            </a:r>
            <a:r>
              <a:rPr lang="en-US" dirty="0">
                <a:latin typeface="Arial" charset="0"/>
                <a:cs typeface="Arial" charset="0"/>
              </a:rPr>
              <a:t>We design signs (advance warning area) to take that into consideration. </a:t>
            </a:r>
          </a:p>
          <a:p>
            <a:pPr eaLnBrk="1" hangingPunct="1"/>
            <a:endParaRPr lang="en-US" dirty="0">
              <a:latin typeface="Arial" charset="0"/>
              <a:cs typeface="Arial" charset="0"/>
            </a:endParaRPr>
          </a:p>
          <a:p>
            <a:pPr eaLnBrk="1" hangingPunct="1"/>
            <a:r>
              <a:rPr lang="en-US" b="1" dirty="0">
                <a:latin typeface="Arial" charset="0"/>
                <a:cs typeface="Arial" charset="0"/>
              </a:rPr>
              <a:t>TRAINER’S TIP: </a:t>
            </a:r>
            <a:r>
              <a:rPr lang="en-US" b="0" dirty="0">
                <a:latin typeface="Arial" charset="0"/>
                <a:cs typeface="Arial" charset="0"/>
              </a:rPr>
              <a:t>Review the other</a:t>
            </a:r>
            <a:r>
              <a:rPr lang="en-US" b="0" baseline="0" dirty="0">
                <a:latin typeface="Arial" charset="0"/>
                <a:cs typeface="Arial" charset="0"/>
              </a:rPr>
              <a:t> bullet points on slide.</a:t>
            </a:r>
          </a:p>
          <a:p>
            <a:pPr eaLnBrk="1" hangingPunct="1"/>
            <a:endParaRPr lang="en-US" b="1" dirty="0">
              <a:latin typeface="Arial" charset="0"/>
              <a:cs typeface="Arial" charset="0"/>
            </a:endParaRPr>
          </a:p>
          <a:p>
            <a:pPr eaLnBrk="1" hangingPunct="1"/>
            <a:r>
              <a:rPr lang="en-US" b="1" dirty="0">
                <a:latin typeface="Arial" charset="0"/>
                <a:cs typeface="Arial" charset="0"/>
              </a:rPr>
              <a:t>SAY:</a:t>
            </a:r>
            <a:r>
              <a:rPr lang="en-US" dirty="0">
                <a:latin typeface="Arial" charset="0"/>
                <a:cs typeface="Arial" charset="0"/>
              </a:rPr>
              <a:t>  It takes ½ second to see a sign, ½ second to read a sign, and ½ second to decide what to do – that leaves about 1 ½ seconds of reaction time for a motorist to respond. </a:t>
            </a:r>
          </a:p>
          <a:p>
            <a:pPr eaLnBrk="1" hangingPunct="1"/>
            <a:endParaRPr lang="en-US" dirty="0">
              <a:latin typeface="Arial" charset="0"/>
              <a:cs typeface="Arial"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25544E87-CAB0-4FDE-A27F-9260C054AA4A}" type="slidenum">
              <a:rPr lang="en-US" sz="1200">
                <a:latin typeface="Times New Roman" pitchFamily="18" charset="0"/>
              </a:rPr>
              <a:pPr eaLnBrk="1" hangingPunct="1"/>
              <a:t>18</a:t>
            </a:fld>
            <a:endParaRPr lang="en-US" sz="1200" dirty="0">
              <a:latin typeface="Times New Roman" pitchFamily="18" charset="0"/>
            </a:endParaRPr>
          </a:p>
        </p:txBody>
      </p:sp>
      <p:sp>
        <p:nvSpPr>
          <p:cNvPr id="232451" name="Rectangle 2"/>
          <p:cNvSpPr>
            <a:spLocks noGrp="1" noRot="1" noChangeAspect="1" noChangeArrowheads="1" noTextEdit="1"/>
          </p:cNvSpPr>
          <p:nvPr>
            <p:ph type="sldImg"/>
          </p:nvPr>
        </p:nvSpPr>
        <p:spPr>
          <a:xfrm>
            <a:off x="1181100" y="696913"/>
            <a:ext cx="4648200" cy="3486150"/>
          </a:xfrm>
          <a:ln/>
        </p:spPr>
      </p:sp>
      <p:sp>
        <p:nvSpPr>
          <p:cNvPr id="2324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t>616.6.2.2 Flags and Advance Warning Rail System on Signs</a:t>
            </a:r>
          </a:p>
          <a:p>
            <a:r>
              <a:rPr lang="en-US" dirty="0"/>
              <a:t>During </a:t>
            </a:r>
            <a:r>
              <a:rPr lang="en-US" b="1" dirty="0"/>
              <a:t>daytime hours</a:t>
            </a:r>
            <a:r>
              <a:rPr lang="en-US" dirty="0"/>
              <a:t>, all first occurrence of the ROAD/BRIDGE WORK AHEAD (WO20-1) signs on the mainline roadway shall be enhanced with flags. Flagger Ahead (WO20-7) and TRUCK CROSSING (WO8-6) signs shall have flags regardless of the location within the work zone. Additional signs within the work zone may be enhanced with flags at the district's discretion, although such practice should be infrequent. </a:t>
            </a:r>
          </a:p>
          <a:p>
            <a:endParaRPr lang="en-US" b="1" dirty="0"/>
          </a:p>
          <a:p>
            <a:r>
              <a:rPr lang="en-US" dirty="0"/>
              <a:t>Be sure and check the flags prior to leaving your lot. Ensure they are in good working order.</a:t>
            </a:r>
            <a:r>
              <a:rPr lang="en-US" b="1" dirty="0"/>
              <a:t> </a:t>
            </a:r>
            <a:endParaRPr lang="en-US" dirty="0"/>
          </a:p>
          <a:p>
            <a:pPr eaLnBrk="1" hangingPunct="1"/>
            <a:endParaRPr lang="en-US" dirty="0">
              <a:latin typeface="Arial" charset="0"/>
              <a:cs typeface="Arial"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Enhancement that draws the motorist’s attention to the traffic control device</a:t>
            </a:r>
          </a:p>
          <a:p>
            <a:pPr eaLnBrk="1" hangingPunct="1"/>
            <a:endParaRPr lang="en-US" dirty="0">
              <a:latin typeface="Arial" charset="0"/>
              <a:cs typeface="Arial"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5059B651-9AA6-4FA3-9455-E98609B52626}" type="slidenum">
              <a:rPr lang="en-US" sz="1200">
                <a:latin typeface="Times New Roman" pitchFamily="18" charset="0"/>
              </a:rPr>
              <a:pPr eaLnBrk="1" hangingPunct="1"/>
              <a:t>19</a:t>
            </a:fld>
            <a:endParaRPr lang="en-US" sz="1200" dirty="0">
              <a:latin typeface="Times New Roman" pitchFamily="18" charset="0"/>
            </a:endParaRPr>
          </a:p>
        </p:txBody>
      </p:sp>
      <p:sp>
        <p:nvSpPr>
          <p:cNvPr id="233475" name="Rectangle 2"/>
          <p:cNvSpPr>
            <a:spLocks noGrp="1" noRot="1" noChangeAspect="1" noChangeArrowheads="1" noTextEdit="1"/>
          </p:cNvSpPr>
          <p:nvPr>
            <p:ph type="sldImg"/>
          </p:nvPr>
        </p:nvSpPr>
        <p:spPr>
          <a:xfrm>
            <a:off x="1181100" y="696913"/>
            <a:ext cx="4648200" cy="3486150"/>
          </a:xfrm>
          <a:ln/>
        </p:spPr>
      </p:sp>
      <p:sp>
        <p:nvSpPr>
          <p:cNvPr id="2334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u="none" dirty="0">
                <a:latin typeface="Arial" charset="0"/>
                <a:cs typeface="Arial" charset="0"/>
              </a:rPr>
              <a:t>REVIEW </a:t>
            </a:r>
            <a:r>
              <a:rPr lang="en-US" b="0" u="none" baseline="0" dirty="0">
                <a:latin typeface="Arial" charset="0"/>
                <a:cs typeface="Arial" charset="0"/>
              </a:rPr>
              <a:t>slide covering the following points:</a:t>
            </a:r>
            <a:endParaRPr lang="en-US" b="1" u="none" dirty="0">
              <a:latin typeface="Arial" charset="0"/>
              <a:cs typeface="Arial" charset="0"/>
            </a:endParaRPr>
          </a:p>
          <a:p>
            <a:pPr eaLnBrk="1" hangingPunct="1"/>
            <a:r>
              <a:rPr lang="en-US" b="1" dirty="0">
                <a:latin typeface="Arial" charset="0"/>
                <a:cs typeface="Arial" charset="0"/>
              </a:rPr>
              <a:t>  </a:t>
            </a:r>
          </a:p>
          <a:p>
            <a:pPr marL="640594" lvl="1" indent="-174708">
              <a:buFont typeface="Arial" pitchFamily="34" charset="0"/>
              <a:buChar char="•"/>
            </a:pPr>
            <a:r>
              <a:rPr lang="en-US" dirty="0">
                <a:latin typeface="Arial" charset="0"/>
                <a:cs typeface="Arial" charset="0"/>
              </a:rPr>
              <a:t>They are a supplement to, and </a:t>
            </a:r>
            <a:r>
              <a:rPr lang="en-US" b="1" u="sng" dirty="0">
                <a:latin typeface="Arial" charset="0"/>
                <a:cs typeface="Arial" charset="0"/>
              </a:rPr>
              <a:t>NOT</a:t>
            </a:r>
            <a:r>
              <a:rPr lang="en-US" dirty="0">
                <a:latin typeface="Arial" charset="0"/>
                <a:cs typeface="Arial" charset="0"/>
              </a:rPr>
              <a:t> a replacement for, traffic control signing</a:t>
            </a:r>
          </a:p>
          <a:p>
            <a:pPr marL="640594" lvl="1" indent="-174708">
              <a:buFont typeface="Arial" pitchFamily="34" charset="0"/>
              <a:buChar char="•"/>
            </a:pPr>
            <a:r>
              <a:rPr lang="en-US" dirty="0">
                <a:latin typeface="Arial" charset="0"/>
                <a:cs typeface="Arial" charset="0"/>
              </a:rPr>
              <a:t>They should be set in accordance to the sign spacing chart and TA</a:t>
            </a:r>
          </a:p>
          <a:p>
            <a:pPr marL="640594" lvl="1" indent="-174708">
              <a:buFont typeface="Arial" pitchFamily="34" charset="0"/>
              <a:buChar char="•"/>
            </a:pPr>
            <a:r>
              <a:rPr lang="en-US" dirty="0">
                <a:latin typeface="Arial" charset="0"/>
                <a:cs typeface="Arial" charset="0"/>
              </a:rPr>
              <a:t>Message boards should be programmed before being setup on the roadway.</a:t>
            </a:r>
          </a:p>
          <a:p>
            <a:pPr marL="640594" lvl="1" indent="-174708">
              <a:buFont typeface="Arial" pitchFamily="34" charset="0"/>
              <a:buChar char="•"/>
            </a:pPr>
            <a:r>
              <a:rPr lang="en-US" dirty="0"/>
              <a:t>When sitting this device up it may require some extra time and you making multiple trips around to ensure that it is visible once deployed</a:t>
            </a:r>
          </a:p>
          <a:p>
            <a:pPr marL="640594" lvl="1" indent="-174708">
              <a:buFont typeface="Arial" pitchFamily="34" charset="0"/>
              <a:buChar char="•"/>
            </a:pPr>
            <a:r>
              <a:rPr lang="en-US" dirty="0"/>
              <a:t>Ensure there</a:t>
            </a:r>
            <a:r>
              <a:rPr lang="en-US" baseline="0" dirty="0"/>
              <a:t> is 3ft lateral clearance </a:t>
            </a:r>
          </a:p>
          <a:p>
            <a:pPr marL="640594" lvl="1" indent="-174708">
              <a:buFont typeface="Arial" pitchFamily="34" charset="0"/>
              <a:buChar char="•"/>
            </a:pPr>
            <a:r>
              <a:rPr lang="en-US" baseline="0" dirty="0"/>
              <a:t>Delineated by 5 devices in an upstream taper</a:t>
            </a:r>
            <a:endParaRPr lang="en-US" dirty="0"/>
          </a:p>
          <a:p>
            <a:pPr eaLnBrk="1" hangingPunct="1">
              <a:buFontTx/>
              <a:buChar char="•"/>
            </a:pPr>
            <a:endParaRPr lang="en-US" dirty="0">
              <a:latin typeface="Arial" charset="0"/>
              <a:cs typeface="Arial" charset="0"/>
            </a:endParaRPr>
          </a:p>
          <a:p>
            <a:pPr eaLnBrk="1" hangingPunct="1"/>
            <a:r>
              <a:rPr lang="en-US" b="1" u="none" dirty="0">
                <a:latin typeface="Arial" charset="0"/>
                <a:cs typeface="Arial" charset="0"/>
              </a:rPr>
              <a:t>SAY:</a:t>
            </a:r>
            <a:r>
              <a:rPr lang="en-US" b="1" u="none" baseline="0" dirty="0">
                <a:latin typeface="Arial" charset="0"/>
                <a:cs typeface="Arial" charset="0"/>
              </a:rPr>
              <a:t> </a:t>
            </a:r>
            <a:r>
              <a:rPr lang="en-US" b="0" u="none" baseline="0" dirty="0">
                <a:latin typeface="Arial" charset="0"/>
                <a:cs typeface="Arial" charset="0"/>
              </a:rPr>
              <a:t>Some examples of how message signs are used are:</a:t>
            </a:r>
            <a:endParaRPr lang="en-US" b="1" u="none" dirty="0">
              <a:latin typeface="Arial" charset="0"/>
              <a:cs typeface="Arial" charset="0"/>
            </a:endParaRPr>
          </a:p>
          <a:p>
            <a:pPr eaLnBrk="1" hangingPunct="1"/>
            <a:endParaRPr lang="en-US" b="1" i="1" dirty="0">
              <a:latin typeface="Arial" charset="0"/>
              <a:cs typeface="Arial" charset="0"/>
            </a:endParaRPr>
          </a:p>
          <a:p>
            <a:pPr eaLnBrk="1" hangingPunct="1"/>
            <a:r>
              <a:rPr lang="en-US" b="1" i="1" dirty="0">
                <a:latin typeface="Arial" charset="0"/>
                <a:cs typeface="Arial" charset="0"/>
              </a:rPr>
              <a:t>Long workzone delays, Workzone that are in High Profile, High Volume areas </a:t>
            </a:r>
            <a:endParaRPr lang="en-US" dirty="0">
              <a:latin typeface="Arial" charset="0"/>
              <a:cs typeface="Arial"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E00A3154-3F57-42FA-868D-21BCDE399535}" type="slidenum">
              <a:rPr lang="en-US" sz="1200">
                <a:latin typeface="Times New Roman" pitchFamily="18" charset="0"/>
              </a:rPr>
              <a:pPr eaLnBrk="1" hangingPunct="1"/>
              <a:t>20</a:t>
            </a:fld>
            <a:endParaRPr lang="en-US" sz="1200" dirty="0">
              <a:latin typeface="Times New Roman" pitchFamily="18" charset="0"/>
            </a:endParaRPr>
          </a:p>
        </p:txBody>
      </p:sp>
      <p:sp>
        <p:nvSpPr>
          <p:cNvPr id="234499" name="Rectangle 2"/>
          <p:cNvSpPr>
            <a:spLocks noGrp="1" noRot="1" noChangeAspect="1" noChangeArrowheads="1" noTextEdit="1"/>
          </p:cNvSpPr>
          <p:nvPr>
            <p:ph type="sldImg"/>
          </p:nvPr>
        </p:nvSpPr>
        <p:spPr>
          <a:xfrm>
            <a:off x="1181100" y="696913"/>
            <a:ext cx="4648200" cy="3486150"/>
          </a:xfrm>
          <a:ln/>
        </p:spPr>
      </p:sp>
      <p:sp>
        <p:nvSpPr>
          <p:cNvPr id="2345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REVIEW </a:t>
            </a:r>
            <a:r>
              <a:rPr lang="en-US" dirty="0">
                <a:latin typeface="Arial" charset="0"/>
                <a:cs typeface="Arial" charset="0"/>
              </a:rPr>
              <a:t>slide.</a:t>
            </a:r>
          </a:p>
          <a:p>
            <a:pPr eaLnBrk="1" hangingPunct="1"/>
            <a:endParaRPr lang="en-US" dirty="0">
              <a:latin typeface="Arial" charset="0"/>
              <a:cs typeface="Arial" charset="0"/>
            </a:endParaRPr>
          </a:p>
          <a:p>
            <a:pPr lvl="0"/>
            <a:r>
              <a:rPr lang="en-US" sz="1200" kern="1200" dirty="0">
                <a:solidFill>
                  <a:schemeClr val="tx1"/>
                </a:solidFill>
                <a:effectLst/>
                <a:latin typeface="+mn-lt"/>
                <a:ea typeface="+mn-ea"/>
                <a:cs typeface="+mn-cs"/>
              </a:rPr>
              <a:t>Should be used in conjunction with signs, channelizers, or other traffic control devices</a:t>
            </a:r>
            <a:endParaRPr lang="en-US" sz="11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Placed on shoulder or, if practical, away from traveled lane,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3’ lateral clearance, trailer arrow</a:t>
            </a:r>
            <a:endParaRPr lang="en-US" sz="11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Must be marked with channelizers (stationary operations) </a:t>
            </a:r>
            <a:endParaRPr lang="en-US" sz="11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Dimmed at night</a:t>
            </a:r>
            <a:endParaRPr lang="en-US" sz="11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Removed when not in use</a:t>
            </a:r>
            <a:endParaRPr lang="en-US" sz="11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Used in mobile operations</a:t>
            </a:r>
            <a:endParaRPr lang="en-US" sz="1100" kern="1200" dirty="0">
              <a:solidFill>
                <a:schemeClr val="tx1"/>
              </a:solidFill>
              <a:effectLst/>
              <a:latin typeface="+mn-lt"/>
              <a:ea typeface="+mn-ea"/>
              <a:cs typeface="+mn-cs"/>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C984CC32-B3FB-4F35-AD2E-FA9189CEB116}" type="slidenum">
              <a:rPr lang="en-US" sz="1200">
                <a:latin typeface="Times New Roman" pitchFamily="18" charset="0"/>
              </a:rPr>
              <a:pPr eaLnBrk="1" hangingPunct="1"/>
              <a:t>21</a:t>
            </a:fld>
            <a:endParaRPr lang="en-US" sz="1200" dirty="0">
              <a:latin typeface="Times New Roman" pitchFamily="18" charset="0"/>
            </a:endParaRPr>
          </a:p>
        </p:txBody>
      </p:sp>
      <p:sp>
        <p:nvSpPr>
          <p:cNvPr id="235523" name="Rectangle 2"/>
          <p:cNvSpPr>
            <a:spLocks noGrp="1" noRot="1" noChangeAspect="1" noChangeArrowheads="1" noTextEdit="1"/>
          </p:cNvSpPr>
          <p:nvPr>
            <p:ph type="sldImg"/>
          </p:nvPr>
        </p:nvSpPr>
        <p:spPr>
          <a:xfrm>
            <a:off x="1181100" y="696913"/>
            <a:ext cx="4648200" cy="3486150"/>
          </a:xfrm>
          <a:ln/>
        </p:spPr>
      </p:sp>
      <p:sp>
        <p:nvSpPr>
          <p:cNvPr id="2355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REVIEW</a:t>
            </a:r>
            <a:r>
              <a:rPr lang="en-US" dirty="0">
                <a:latin typeface="Arial" charset="0"/>
                <a:cs typeface="Arial" charset="0"/>
              </a:rPr>
              <a:t> the slide</a:t>
            </a:r>
          </a:p>
          <a:p>
            <a:pPr eaLnBrk="1" hangingPunct="1"/>
            <a:endParaRPr lang="en-US" dirty="0">
              <a:latin typeface="Arial" charset="0"/>
              <a:cs typeface="Arial" charset="0"/>
            </a:endParaRPr>
          </a:p>
          <a:p>
            <a:r>
              <a:rPr lang="en-US" b="1" dirty="0"/>
              <a:t>TRAINER’S TIP: </a:t>
            </a:r>
            <a:r>
              <a:rPr lang="en-US" b="0" dirty="0"/>
              <a:t>That some equipment may have additional modes, however MoDOT only recognizes those shown.</a:t>
            </a:r>
          </a:p>
          <a:p>
            <a:pPr eaLnBrk="1" hangingPunct="1">
              <a:lnSpc>
                <a:spcPct val="90000"/>
              </a:lnSpc>
            </a:pPr>
            <a:r>
              <a:rPr lang="en-US" sz="2400" b="1" dirty="0"/>
              <a:t>Arrows</a:t>
            </a:r>
          </a:p>
          <a:p>
            <a:pPr lvl="1" eaLnBrk="1" hangingPunct="1">
              <a:lnSpc>
                <a:spcPct val="90000"/>
              </a:lnSpc>
              <a:spcAft>
                <a:spcPts val="600"/>
              </a:spcAft>
              <a:buFont typeface="Wingdings" pitchFamily="2" charset="2"/>
              <a:buChar char="ü"/>
            </a:pPr>
            <a:r>
              <a:rPr lang="en-US" sz="2000" dirty="0"/>
              <a:t>Stationary or moving “lane closures” on multi-lane highways</a:t>
            </a:r>
          </a:p>
          <a:p>
            <a:pPr lvl="1" eaLnBrk="1" hangingPunct="1">
              <a:lnSpc>
                <a:spcPct val="90000"/>
              </a:lnSpc>
              <a:spcAft>
                <a:spcPts val="1800"/>
              </a:spcAft>
              <a:buFont typeface="Wingdings" pitchFamily="2" charset="2"/>
              <a:buChar char="ü"/>
            </a:pPr>
            <a:r>
              <a:rPr lang="en-US" sz="2000" dirty="0"/>
              <a:t>Multi-lane roads where traffic may pass on one side or both sides</a:t>
            </a:r>
          </a:p>
          <a:p>
            <a:pPr eaLnBrk="1" hangingPunct="1">
              <a:lnSpc>
                <a:spcPct val="90000"/>
              </a:lnSpc>
            </a:pPr>
            <a:r>
              <a:rPr lang="en-US" sz="2400" b="1" dirty="0"/>
              <a:t>Caution</a:t>
            </a:r>
          </a:p>
          <a:p>
            <a:pPr lvl="1">
              <a:lnSpc>
                <a:spcPct val="90000"/>
              </a:lnSpc>
              <a:spcAft>
                <a:spcPts val="600"/>
              </a:spcAft>
              <a:buFont typeface="Wingdings" pitchFamily="2" charset="2"/>
              <a:buChar char="ü"/>
            </a:pPr>
            <a:r>
              <a:rPr lang="en-US" sz="2000" dirty="0"/>
              <a:t>Shoulder work or blocking the shoulder</a:t>
            </a:r>
          </a:p>
          <a:p>
            <a:pPr lvl="1">
              <a:lnSpc>
                <a:spcPct val="90000"/>
              </a:lnSpc>
              <a:spcAft>
                <a:spcPts val="600"/>
              </a:spcAft>
              <a:buFont typeface="Wingdings" pitchFamily="2" charset="2"/>
              <a:buChar char="ü"/>
            </a:pPr>
            <a:r>
              <a:rPr lang="en-US" sz="2000" dirty="0"/>
              <a:t>Work within the lane where the lane is not closed (“undivided highway” mobile operations such as striping, mowing, spraying, etc.)</a:t>
            </a:r>
          </a:p>
          <a:p>
            <a:pPr lvl="1">
              <a:lnSpc>
                <a:spcPct val="90000"/>
              </a:lnSpc>
              <a:spcAft>
                <a:spcPts val="600"/>
              </a:spcAft>
              <a:buFont typeface="Wingdings" pitchFamily="2" charset="2"/>
              <a:buChar char="ü"/>
            </a:pPr>
            <a:r>
              <a:rPr lang="en-US" sz="2000" dirty="0"/>
              <a:t>Two-lane, undivided highways</a:t>
            </a:r>
          </a:p>
          <a:p>
            <a:pPr eaLnBrk="1" hangingPunct="1"/>
            <a:endParaRPr lang="en-US" dirty="0">
              <a:latin typeface="Arial" charset="0"/>
              <a:cs typeface="Arial"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9340B3E3-161E-4EF9-B9B8-2847091A5204}" type="slidenum">
              <a:rPr lang="en-US" sz="1200">
                <a:latin typeface="Times New Roman" pitchFamily="18" charset="0"/>
              </a:rPr>
              <a:pPr eaLnBrk="1" hangingPunct="1"/>
              <a:t>22</a:t>
            </a:fld>
            <a:endParaRPr lang="en-US" sz="1200" dirty="0">
              <a:latin typeface="Times New Roman" pitchFamily="18" charset="0"/>
            </a:endParaRPr>
          </a:p>
        </p:txBody>
      </p:sp>
      <p:sp>
        <p:nvSpPr>
          <p:cNvPr id="236547" name="Rectangle 2"/>
          <p:cNvSpPr>
            <a:spLocks noGrp="1" noRot="1" noChangeAspect="1" noChangeArrowheads="1" noTextEdit="1"/>
          </p:cNvSpPr>
          <p:nvPr>
            <p:ph type="sldImg"/>
          </p:nvPr>
        </p:nvSpPr>
        <p:spPr>
          <a:xfrm>
            <a:off x="1181100" y="696913"/>
            <a:ext cx="4648200" cy="3486150"/>
          </a:xfrm>
          <a:ln/>
        </p:spPr>
      </p:sp>
      <p:sp>
        <p:nvSpPr>
          <p:cNvPr id="2365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u="none" dirty="0">
                <a:latin typeface="Arial" charset="0"/>
                <a:cs typeface="Arial" charset="0"/>
              </a:rPr>
              <a:t>SAY:  </a:t>
            </a:r>
            <a:r>
              <a:rPr lang="en-US" dirty="0">
                <a:latin typeface="Arial" charset="0"/>
                <a:cs typeface="Arial" charset="0"/>
              </a:rPr>
              <a:t>This operational condition check should be preformed at the maintenance facility prior to leaving.  This is the best time to replace lamps that are out. Even if they are out in the stem, replacement should be preformed before leaving for the work zone. </a:t>
            </a:r>
            <a:r>
              <a:rPr lang="en-US" b="1" dirty="0">
                <a:latin typeface="Arial" charset="0"/>
                <a:cs typeface="Arial" charset="0"/>
              </a:rPr>
              <a:t>CLICK </a:t>
            </a:r>
            <a:r>
              <a:rPr lang="en-US" b="0" dirty="0">
                <a:latin typeface="Arial" charset="0"/>
                <a:cs typeface="Arial" charset="0"/>
              </a:rPr>
              <a:t>and</a:t>
            </a:r>
            <a:r>
              <a:rPr lang="en-US" b="1" dirty="0">
                <a:latin typeface="Arial" charset="0"/>
                <a:cs typeface="Arial" charset="0"/>
              </a:rPr>
              <a:t> SAY: </a:t>
            </a:r>
            <a:r>
              <a:rPr lang="en-US" b="0" dirty="0">
                <a:latin typeface="Arial" charset="0"/>
                <a:cs typeface="Arial" charset="0"/>
              </a:rPr>
              <a:t>Replace an out of service arrow panel as soon as possible.</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23</a:t>
            </a:fld>
            <a:endParaRPr lang="en-US" dirty="0"/>
          </a:p>
        </p:txBody>
      </p:sp>
    </p:spTree>
    <p:extLst>
      <p:ext uri="{BB962C8B-B14F-4D97-AF65-F5344CB8AC3E}">
        <p14:creationId xmlns:p14="http://schemas.microsoft.com/office/powerpoint/2010/main" val="6995958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24</a:t>
            </a:fld>
            <a:endParaRPr lang="en-US" dirty="0"/>
          </a:p>
        </p:txBody>
      </p:sp>
    </p:spTree>
    <p:extLst>
      <p:ext uri="{BB962C8B-B14F-4D97-AF65-F5344CB8AC3E}">
        <p14:creationId xmlns:p14="http://schemas.microsoft.com/office/powerpoint/2010/main" val="5255424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A590C9BC-BABB-444C-BFBB-F7FEF90BFDB0}" type="slidenum">
              <a:rPr lang="en-US" sz="1200">
                <a:latin typeface="Times New Roman" pitchFamily="18" charset="0"/>
              </a:rPr>
              <a:pPr eaLnBrk="1" hangingPunct="1"/>
              <a:t>25</a:t>
            </a:fld>
            <a:endParaRPr lang="en-US" sz="1200" dirty="0">
              <a:latin typeface="Times New Roman" pitchFamily="18" charset="0"/>
            </a:endParaRPr>
          </a:p>
        </p:txBody>
      </p:sp>
      <p:sp>
        <p:nvSpPr>
          <p:cNvPr id="238595" name="Rectangle 2"/>
          <p:cNvSpPr>
            <a:spLocks noGrp="1" noChangeArrowheads="1"/>
          </p:cNvSpPr>
          <p:nvPr>
            <p:ph type="body" idx="1"/>
          </p:nvPr>
        </p:nvSpPr>
        <p:spPr>
          <a:xfrm>
            <a:off x="935039" y="4435475"/>
            <a:ext cx="5140325" cy="41275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SAY: </a:t>
            </a:r>
            <a:r>
              <a:rPr lang="en-US" dirty="0">
                <a:latin typeface="Arial" charset="0"/>
                <a:cs typeface="Arial" charset="0"/>
              </a:rPr>
              <a:t>There are many types of channelizing devices, but MoDOT does not us</a:t>
            </a:r>
            <a:r>
              <a:rPr lang="en-US" baseline="0" dirty="0">
                <a:latin typeface="Arial" charset="0"/>
                <a:cs typeface="Arial" charset="0"/>
              </a:rPr>
              <a:t>e </a:t>
            </a:r>
            <a:r>
              <a:rPr lang="en-US" dirty="0">
                <a:latin typeface="Arial" charset="0"/>
                <a:cs typeface="Arial" charset="0"/>
              </a:rPr>
              <a:t>all of them.  Let’s look at the ones</a:t>
            </a:r>
            <a:r>
              <a:rPr lang="en-US" baseline="0" dirty="0">
                <a:latin typeface="Arial" charset="0"/>
                <a:cs typeface="Arial" charset="0"/>
              </a:rPr>
              <a:t> we use.</a:t>
            </a:r>
          </a:p>
          <a:p>
            <a:pPr eaLnBrk="1" hangingPunct="1"/>
            <a:endParaRPr lang="en-US" dirty="0">
              <a:latin typeface="Arial" charset="0"/>
              <a:cs typeface="Arial" charset="0"/>
            </a:endParaRPr>
          </a:p>
          <a:p>
            <a:r>
              <a:rPr lang="en-US" b="1" dirty="0"/>
              <a:t>DESCRIBE </a:t>
            </a:r>
            <a:r>
              <a:rPr lang="en-US" b="0" dirty="0"/>
              <a:t>e</a:t>
            </a:r>
            <a:r>
              <a:rPr lang="en-US" dirty="0"/>
              <a:t>ach type of Channelizer.</a:t>
            </a:r>
            <a:r>
              <a:rPr lang="en-US" baseline="0" dirty="0"/>
              <a:t>   </a:t>
            </a:r>
            <a:r>
              <a:rPr lang="en-US" b="1" baseline="0" dirty="0"/>
              <a:t>EXPLAIN</a:t>
            </a:r>
            <a:r>
              <a:rPr lang="en-US" baseline="0" dirty="0"/>
              <a:t> </a:t>
            </a:r>
            <a:r>
              <a:rPr lang="en-US" dirty="0"/>
              <a:t>that DIBS are only </a:t>
            </a:r>
            <a:r>
              <a:rPr lang="en-US" dirty="0">
                <a:latin typeface="Arial" pitchFamily="34" charset="0"/>
                <a:cs typeface="Arial" pitchFamily="34" charset="0"/>
              </a:rPr>
              <a:t>used</a:t>
            </a:r>
            <a:r>
              <a:rPr lang="en-US" dirty="0"/>
              <a:t> in the tapers</a:t>
            </a:r>
          </a:p>
          <a:p>
            <a:pPr eaLnBrk="1" hangingPunct="1"/>
            <a:endParaRPr lang="en-US" baseline="0" dirty="0">
              <a:latin typeface="Arial" charset="0"/>
              <a:cs typeface="Arial" charset="0"/>
            </a:endParaRPr>
          </a:p>
          <a:p>
            <a:pPr eaLnBrk="1" hangingPunct="1"/>
            <a:r>
              <a:rPr lang="en-US" b="1" baseline="0" dirty="0">
                <a:latin typeface="Arial" charset="0"/>
                <a:cs typeface="Arial" charset="0"/>
              </a:rPr>
              <a:t>TRAINER’S TIP</a:t>
            </a:r>
            <a:r>
              <a:rPr lang="en-US" baseline="0" dirty="0">
                <a:latin typeface="Arial" charset="0"/>
                <a:cs typeface="Arial" charset="0"/>
              </a:rPr>
              <a:t>: Review the slide and </a:t>
            </a:r>
            <a:r>
              <a:rPr lang="en-US" b="1" dirty="0">
                <a:latin typeface="Arial" charset="0"/>
                <a:cs typeface="Arial" charset="0"/>
              </a:rPr>
              <a:t>SAY:</a:t>
            </a:r>
            <a:r>
              <a:rPr lang="en-US" dirty="0">
                <a:latin typeface="Arial" charset="0"/>
                <a:cs typeface="Arial" charset="0"/>
              </a:rPr>
              <a:t>  The time of day and the amount of time determines the type of channelizing devices to be used in the work zone.</a:t>
            </a:r>
          </a:p>
          <a:p>
            <a:pPr eaLnBrk="1" hangingPunct="1"/>
            <a:endParaRPr lang="en-US" u="sng" dirty="0">
              <a:latin typeface="Arial" charset="0"/>
              <a:cs typeface="Arial" charset="0"/>
            </a:endParaRPr>
          </a:p>
          <a:p>
            <a:pPr eaLnBrk="1" hangingPunct="1"/>
            <a:r>
              <a:rPr lang="en-US" b="1" baseline="0" dirty="0">
                <a:latin typeface="Arial" charset="0"/>
                <a:cs typeface="Arial" charset="0"/>
              </a:rPr>
              <a:t>TRAINER’S TIP</a:t>
            </a:r>
            <a:r>
              <a:rPr lang="en-US" b="1" dirty="0">
                <a:latin typeface="Arial" charset="0"/>
                <a:cs typeface="Arial" charset="0"/>
              </a:rPr>
              <a:t>:  </a:t>
            </a:r>
            <a:r>
              <a:rPr lang="en-US" dirty="0">
                <a:latin typeface="Arial" charset="0"/>
                <a:cs typeface="Arial" charset="0"/>
              </a:rPr>
              <a:t>Explain the most common devices used in your district.</a:t>
            </a:r>
          </a:p>
          <a:p>
            <a:pPr eaLnBrk="1" hangingPunct="1"/>
            <a:endParaRPr lang="en-US" dirty="0">
              <a:latin typeface="Arial" charset="0"/>
              <a:cs typeface="Arial"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939BC9F8-0CF7-4A43-BA91-DE95A717CACF}" type="slidenum">
              <a:rPr lang="en-US" sz="1200">
                <a:latin typeface="Times New Roman" pitchFamily="18" charset="0"/>
              </a:rPr>
              <a:pPr eaLnBrk="1" hangingPunct="1"/>
              <a:t>26</a:t>
            </a:fld>
            <a:endParaRPr lang="en-US" sz="1200" dirty="0">
              <a:latin typeface="Times New Roman" pitchFamily="18" charset="0"/>
            </a:endParaRPr>
          </a:p>
        </p:txBody>
      </p:sp>
      <p:sp>
        <p:nvSpPr>
          <p:cNvPr id="237571" name="Rectangle 2"/>
          <p:cNvSpPr>
            <a:spLocks noGrp="1" noChangeArrowheads="1"/>
          </p:cNvSpPr>
          <p:nvPr>
            <p:ph type="body" idx="1"/>
          </p:nvPr>
        </p:nvSpPr>
        <p:spPr>
          <a:xfrm>
            <a:off x="935039" y="4435475"/>
            <a:ext cx="5140325" cy="41275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u="none" dirty="0">
                <a:latin typeface="Arial" charset="0"/>
                <a:cs typeface="Arial" charset="0"/>
              </a:rPr>
              <a:t>EXPLAIN</a:t>
            </a:r>
            <a:r>
              <a:rPr lang="en-US" b="0" u="none" dirty="0">
                <a:latin typeface="Arial" charset="0"/>
                <a:cs typeface="Arial" charset="0"/>
              </a:rPr>
              <a:t> </a:t>
            </a:r>
            <a:r>
              <a:rPr lang="en-US" b="0" u="none" baseline="0" dirty="0">
                <a:latin typeface="Arial" charset="0"/>
                <a:cs typeface="Arial" charset="0"/>
              </a:rPr>
              <a:t> that t</a:t>
            </a:r>
            <a:r>
              <a:rPr lang="en-US" b="0" u="none" dirty="0">
                <a:latin typeface="Arial" charset="0"/>
                <a:cs typeface="Arial" charset="0"/>
              </a:rPr>
              <a:t>he function of a channelizing device is to warn the traveling public of conditions created by temporary activities or conditions in or near the </a:t>
            </a:r>
            <a:r>
              <a:rPr lang="en-US" dirty="0">
                <a:latin typeface="Arial" charset="0"/>
                <a:cs typeface="Arial" charset="0"/>
              </a:rPr>
              <a:t>roadway, and to guide them through or around these conditions.</a:t>
            </a:r>
          </a:p>
          <a:p>
            <a:pPr eaLnBrk="1" hangingPunct="1"/>
            <a:r>
              <a:rPr lang="en-US" b="1" dirty="0">
                <a:latin typeface="Arial" charset="0"/>
                <a:cs typeface="Arial" charset="0"/>
              </a:rPr>
              <a:t> </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FC8F0B69-CC19-4649-A2CD-202589D3B761}" type="slidenum">
              <a:rPr lang="en-US" sz="1200">
                <a:latin typeface="Times New Roman" pitchFamily="18" charset="0"/>
              </a:rPr>
              <a:pPr eaLnBrk="1" hangingPunct="1"/>
              <a:t>27</a:t>
            </a:fld>
            <a:endParaRPr lang="en-US" sz="1200" dirty="0">
              <a:latin typeface="Times New Roman" pitchFamily="18" charset="0"/>
            </a:endParaRPr>
          </a:p>
        </p:txBody>
      </p:sp>
      <p:sp>
        <p:nvSpPr>
          <p:cNvPr id="240643" name="Rectangle 2"/>
          <p:cNvSpPr>
            <a:spLocks noGrp="1" noRot="1" noChangeAspect="1" noChangeArrowheads="1" noTextEdit="1"/>
          </p:cNvSpPr>
          <p:nvPr>
            <p:ph type="sldImg"/>
          </p:nvPr>
        </p:nvSpPr>
        <p:spPr>
          <a:xfrm>
            <a:off x="1181100" y="696913"/>
            <a:ext cx="4648200" cy="3486150"/>
          </a:xfrm>
          <a:ln/>
        </p:spPr>
      </p:sp>
      <p:sp>
        <p:nvSpPr>
          <p:cNvPr id="240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u="none" dirty="0">
                <a:latin typeface="Arial" charset="0"/>
                <a:cs typeface="Arial" charset="0"/>
              </a:rPr>
              <a:t>REVIEW</a:t>
            </a:r>
            <a:r>
              <a:rPr lang="en-US" b="0" u="none" baseline="0" dirty="0">
                <a:latin typeface="Arial" charset="0"/>
                <a:cs typeface="Arial" charset="0"/>
              </a:rPr>
              <a:t> slide.</a:t>
            </a:r>
            <a:endParaRPr lang="en-US" dirty="0">
              <a:latin typeface="Arial" charset="0"/>
              <a:cs typeface="Arial" charset="0"/>
            </a:endParaRPr>
          </a:p>
          <a:p>
            <a:pPr eaLnBrk="1" hangingPunct="1"/>
            <a:endParaRPr lang="en-US" dirty="0">
              <a:latin typeface="Arial" charset="0"/>
              <a:cs typeface="Arial" charset="0"/>
            </a:endParaRPr>
          </a:p>
          <a:p>
            <a:pPr eaLnBrk="1" hangingPunct="1"/>
            <a:r>
              <a:rPr lang="en-US" b="1" dirty="0">
                <a:latin typeface="Arial" charset="0"/>
                <a:cs typeface="Arial" charset="0"/>
              </a:rPr>
              <a:t>TRAINER’S TIP</a:t>
            </a:r>
            <a:r>
              <a:rPr lang="en-US" dirty="0">
                <a:latin typeface="Arial" charset="0"/>
                <a:cs typeface="Arial" charset="0"/>
              </a:rPr>
              <a:t>: Type</a:t>
            </a:r>
            <a:r>
              <a:rPr lang="en-US" baseline="0" dirty="0">
                <a:latin typeface="Arial" charset="0"/>
                <a:cs typeface="Arial" charset="0"/>
              </a:rPr>
              <a:t> 3 Barricades (pictured above) have 3 horizontal boards.  Type 1 have 1 horizontal board. </a:t>
            </a:r>
            <a:endParaRPr lang="en-US" dirty="0">
              <a:latin typeface="Arial" charset="0"/>
              <a:cs typeface="Arial" charset="0"/>
            </a:endParaRPr>
          </a:p>
          <a:p>
            <a:pPr eaLnBrk="1" hangingPunct="1"/>
            <a:endParaRPr lang="en-US" b="1" i="1" dirty="0">
              <a:latin typeface="Arial" charset="0"/>
              <a:cs typeface="Arial"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Review</a:t>
            </a:r>
            <a:r>
              <a:rPr lang="en-US" baseline="0" dirty="0"/>
              <a:t> each photo representing Acceptable Traffic Control Devices</a:t>
            </a:r>
          </a:p>
          <a:p>
            <a:pPr marL="171450" indent="-171450">
              <a:buFont typeface="Arial" panose="020B0604020202020204" pitchFamily="34" charset="0"/>
              <a:buChar char="•"/>
            </a:pPr>
            <a:r>
              <a:rPr lang="en-US" baseline="0" dirty="0"/>
              <a:t>4 Photos total</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28</a:t>
            </a:fld>
            <a:endParaRPr lang="en-US" dirty="0"/>
          </a:p>
        </p:txBody>
      </p:sp>
    </p:spTree>
    <p:extLst>
      <p:ext uri="{BB962C8B-B14F-4D97-AF65-F5344CB8AC3E}">
        <p14:creationId xmlns:p14="http://schemas.microsoft.com/office/powerpoint/2010/main" val="15296126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C0EFAC23-FC5B-4846-84CD-CBB1F68F76E8}" type="slidenum">
              <a:rPr lang="en-US" sz="1200">
                <a:solidFill>
                  <a:srgbClr val="000000"/>
                </a:solidFill>
                <a:latin typeface="Times New Roman" pitchFamily="18" charset="0"/>
              </a:rPr>
              <a:pPr eaLnBrk="1" hangingPunct="1"/>
              <a:t>29</a:t>
            </a:fld>
            <a:endParaRPr lang="en-US" sz="1200" dirty="0">
              <a:solidFill>
                <a:srgbClr val="000000"/>
              </a:solidFill>
              <a:latin typeface="Times New Roman" pitchFamily="18" charset="0"/>
            </a:endParaRPr>
          </a:p>
        </p:txBody>
      </p:sp>
      <p:sp>
        <p:nvSpPr>
          <p:cNvPr id="241667" name="Rectangle 2"/>
          <p:cNvSpPr>
            <a:spLocks noGrp="1" noRot="1" noChangeAspect="1" noChangeArrowheads="1" noTextEdit="1"/>
          </p:cNvSpPr>
          <p:nvPr>
            <p:ph type="sldImg"/>
          </p:nvPr>
        </p:nvSpPr>
        <p:spPr>
          <a:xfrm>
            <a:off x="1181100" y="696913"/>
            <a:ext cx="4648200" cy="3486150"/>
          </a:xfrm>
          <a:ln/>
        </p:spPr>
      </p:sp>
      <p:sp>
        <p:nvSpPr>
          <p:cNvPr id="2416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t>SAY:  </a:t>
            </a:r>
            <a:r>
              <a:rPr lang="en-US" b="0" dirty="0"/>
              <a:t>Th</a:t>
            </a:r>
            <a:r>
              <a:rPr lang="en-US" dirty="0"/>
              <a:t>ese are unacceptable.  Check</a:t>
            </a:r>
            <a:r>
              <a:rPr lang="en-US" baseline="0" dirty="0"/>
              <a:t> </a:t>
            </a:r>
            <a:r>
              <a:rPr lang="en-US" dirty="0"/>
              <a:t>out all devices and signs prior to going out on the road.  Our Work Zones are a form of Customer Service. And sometimes the only interaction some motorists have with us. We need to ensure that our workzone and vices are in the best condition possible in order to earn the respect of the traveling public</a:t>
            </a:r>
            <a:r>
              <a:rPr lang="en-US" baseline="0" dirty="0"/>
              <a:t> and to ensure safety.</a:t>
            </a:r>
            <a:endParaRPr lang="en-US" dirty="0"/>
          </a:p>
          <a:p>
            <a:pPr eaLnBrk="1" hangingPunct="1"/>
            <a:endParaRPr lang="en-US" dirty="0">
              <a:latin typeface="Arial" charset="0"/>
              <a:cs typeface="Arial"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74A0B145-97C7-460E-B3B6-3D9F43F8311D}" type="slidenum">
              <a:rPr lang="en-US" sz="1200">
                <a:latin typeface="Times New Roman" pitchFamily="18" charset="0"/>
              </a:rPr>
              <a:pPr eaLnBrk="1" hangingPunct="1"/>
              <a:t>30</a:t>
            </a:fld>
            <a:endParaRPr lang="en-US" sz="1200" dirty="0">
              <a:latin typeface="Times New Roman" pitchFamily="18" charset="0"/>
            </a:endParaRPr>
          </a:p>
        </p:txBody>
      </p:sp>
      <p:sp>
        <p:nvSpPr>
          <p:cNvPr id="244739" name="Rectangle 2"/>
          <p:cNvSpPr>
            <a:spLocks noGrp="1" noRot="1" noChangeAspect="1" noChangeArrowheads="1" noTextEdit="1"/>
          </p:cNvSpPr>
          <p:nvPr>
            <p:ph type="sldImg"/>
          </p:nvPr>
        </p:nvSpPr>
        <p:spPr>
          <a:xfrm>
            <a:off x="1162050" y="684213"/>
            <a:ext cx="4694238" cy="3521075"/>
          </a:xfrm>
          <a:ln/>
        </p:spPr>
      </p:sp>
      <p:sp>
        <p:nvSpPr>
          <p:cNvPr id="244740" name="Rectangle 3"/>
          <p:cNvSpPr>
            <a:spLocks noGrp="1" noChangeArrowheads="1"/>
          </p:cNvSpPr>
          <p:nvPr>
            <p:ph type="body" idx="1"/>
          </p:nvPr>
        </p:nvSpPr>
        <p:spPr>
          <a:xfrm>
            <a:off x="935039" y="4435475"/>
            <a:ext cx="5140325" cy="41275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SAY:</a:t>
            </a:r>
            <a:r>
              <a:rPr lang="en-US" dirty="0">
                <a:latin typeface="Arial" charset="0"/>
                <a:cs typeface="Arial" charset="0"/>
              </a:rPr>
              <a:t>  Work lighting enhances worker safety and work quality.  A </a:t>
            </a:r>
            <a:r>
              <a:rPr lang="en-US" b="1" dirty="0">
                <a:latin typeface="Arial" charset="0"/>
                <a:cs typeface="Arial" charset="0"/>
              </a:rPr>
              <a:t>minimum</a:t>
            </a:r>
            <a:r>
              <a:rPr lang="en-US" dirty="0">
                <a:latin typeface="Arial" charset="0"/>
                <a:cs typeface="Arial" charset="0"/>
              </a:rPr>
              <a:t> intensity of five-foot candles is recommended for work lighting.  </a:t>
            </a:r>
          </a:p>
          <a:p>
            <a:pPr eaLnBrk="1" hangingPunct="1"/>
            <a:endParaRPr lang="en-US" dirty="0">
              <a:latin typeface="Arial" charset="0"/>
              <a:cs typeface="Arial" charset="0"/>
            </a:endParaRPr>
          </a:p>
          <a:p>
            <a:pPr eaLnBrk="1" hangingPunct="1"/>
            <a:r>
              <a:rPr lang="en-US" dirty="0">
                <a:latin typeface="Arial" charset="0"/>
                <a:cs typeface="Arial" charset="0"/>
              </a:rPr>
              <a:t>The important thing here it to remember lights </a:t>
            </a:r>
            <a:r>
              <a:rPr lang="en-US" b="1" dirty="0">
                <a:latin typeface="Arial" charset="0"/>
                <a:cs typeface="Arial" charset="0"/>
              </a:rPr>
              <a:t>MUST </a:t>
            </a:r>
            <a:r>
              <a:rPr lang="en-US" dirty="0">
                <a:latin typeface="Arial" charset="0"/>
                <a:cs typeface="Arial" charset="0"/>
              </a:rPr>
              <a:t>not:</a:t>
            </a:r>
          </a:p>
          <a:p>
            <a:pPr marL="640594" lvl="1" indent="-174708">
              <a:buFont typeface="Arial" pitchFamily="34" charset="0"/>
              <a:buChar char="•"/>
            </a:pPr>
            <a:r>
              <a:rPr lang="en-US" dirty="0">
                <a:latin typeface="Arial" charset="0"/>
                <a:cs typeface="Arial" charset="0"/>
              </a:rPr>
              <a:t>Cause glare for the motorists</a:t>
            </a:r>
          </a:p>
          <a:p>
            <a:pPr marL="640594" lvl="1" indent="-174708">
              <a:buFont typeface="Arial" pitchFamily="34" charset="0"/>
              <a:buChar char="•"/>
            </a:pPr>
            <a:r>
              <a:rPr lang="en-US" dirty="0">
                <a:latin typeface="Arial" charset="0"/>
                <a:cs typeface="Arial" charset="0"/>
              </a:rPr>
              <a:t>Spill onto adjacent properties (we don’t want our lighting to shine into peoples windows at night disturbing them)</a:t>
            </a:r>
          </a:p>
          <a:p>
            <a:pPr marL="640594" lvl="1" indent="-174708">
              <a:buFont typeface="Arial" pitchFamily="34" charset="0"/>
              <a:buChar char="•"/>
            </a:pPr>
            <a:r>
              <a:rPr lang="en-US" dirty="0">
                <a:latin typeface="Arial" charset="0"/>
                <a:cs typeface="Arial" charset="0"/>
              </a:rPr>
              <a:t>Create shadows which could be a work hazard </a:t>
            </a:r>
          </a:p>
          <a:p>
            <a:pPr marL="640594" lvl="1" indent="-174708">
              <a:buFont typeface="Arial" pitchFamily="34" charset="0"/>
              <a:buChar char="•"/>
            </a:pPr>
            <a:r>
              <a:rPr lang="en-US" dirty="0">
                <a:latin typeface="Arial" charset="0"/>
                <a:cs typeface="Arial" charset="0"/>
              </a:rPr>
              <a:t>Become</a:t>
            </a:r>
            <a:r>
              <a:rPr lang="en-US" baseline="0" dirty="0">
                <a:latin typeface="Arial" charset="0"/>
                <a:cs typeface="Arial" charset="0"/>
              </a:rPr>
              <a:t> a safety concern</a:t>
            </a:r>
            <a:endParaRPr lang="en-US" dirty="0">
              <a:latin typeface="Arial" charset="0"/>
              <a:cs typeface="Arial"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0A2366ED-8753-4935-BAE7-F5BAFAA1C79F}" type="slidenum">
              <a:rPr lang="en-US" sz="1200">
                <a:latin typeface="Times New Roman" pitchFamily="18" charset="0"/>
              </a:rPr>
              <a:pPr eaLnBrk="1" hangingPunct="1"/>
              <a:t>31</a:t>
            </a:fld>
            <a:endParaRPr lang="en-US" sz="1200" dirty="0">
              <a:latin typeface="Times New Roman" pitchFamily="18" charset="0"/>
            </a:endParaRPr>
          </a:p>
        </p:txBody>
      </p:sp>
      <p:sp>
        <p:nvSpPr>
          <p:cNvPr id="245763" name="Rectangle 2"/>
          <p:cNvSpPr>
            <a:spLocks noGrp="1" noRot="1" noChangeAspect="1" noChangeArrowheads="1" noTextEdit="1"/>
          </p:cNvSpPr>
          <p:nvPr>
            <p:ph type="sldImg"/>
          </p:nvPr>
        </p:nvSpPr>
        <p:spPr>
          <a:xfrm>
            <a:off x="1162050" y="684213"/>
            <a:ext cx="4694238" cy="3521075"/>
          </a:xfrm>
          <a:ln/>
        </p:spPr>
      </p:sp>
      <p:sp>
        <p:nvSpPr>
          <p:cNvPr id="245764" name="Rectangle 3"/>
          <p:cNvSpPr>
            <a:spLocks noGrp="1" noChangeArrowheads="1"/>
          </p:cNvSpPr>
          <p:nvPr>
            <p:ph type="body" idx="1"/>
          </p:nvPr>
        </p:nvSpPr>
        <p:spPr>
          <a:xfrm>
            <a:off x="935039" y="4435475"/>
            <a:ext cx="5140325" cy="41275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1" dirty="0">
                <a:latin typeface="Arial" charset="0"/>
                <a:cs typeface="Arial" charset="0"/>
              </a:rPr>
              <a:t>Review</a:t>
            </a:r>
            <a:r>
              <a:rPr lang="en-US" b="1" baseline="0" dirty="0">
                <a:latin typeface="Arial" charset="0"/>
                <a:cs typeface="Arial" charset="0"/>
              </a:rPr>
              <a:t> Slide</a:t>
            </a:r>
          </a:p>
          <a:p>
            <a:pPr marL="171450" indent="-171450" eaLnBrk="1" hangingPunct="1">
              <a:buFont typeface="Arial" panose="020B0604020202020204" pitchFamily="34" charset="0"/>
              <a:buChar char="•"/>
            </a:pPr>
            <a:r>
              <a:rPr lang="en-US" b="0" baseline="0" dirty="0">
                <a:latin typeface="Arial" charset="0"/>
                <a:cs typeface="Arial" charset="0"/>
              </a:rPr>
              <a:t>Click to fill in the blanks</a:t>
            </a:r>
          </a:p>
          <a:p>
            <a:pPr marL="171450" indent="-171450" eaLnBrk="1" hangingPunct="1">
              <a:buFont typeface="Arial" panose="020B0604020202020204" pitchFamily="34" charset="0"/>
              <a:buChar char="•"/>
            </a:pPr>
            <a:r>
              <a:rPr lang="en-US" b="0" baseline="0" dirty="0">
                <a:latin typeface="Arial" charset="0"/>
                <a:cs typeface="Arial" charset="0"/>
              </a:rPr>
              <a:t>Click to view photos</a:t>
            </a:r>
          </a:p>
          <a:p>
            <a:pPr marL="628650" lvl="1" indent="-171450" eaLnBrk="1" hangingPunct="1">
              <a:buFont typeface="Arial" panose="020B0604020202020204" pitchFamily="34" charset="0"/>
              <a:buChar char="•"/>
            </a:pPr>
            <a:r>
              <a:rPr lang="en-US" b="0" baseline="0" dirty="0">
                <a:latin typeface="Arial" charset="0"/>
                <a:cs typeface="Arial" charset="0"/>
              </a:rPr>
              <a:t>Photo #1 is acceptable</a:t>
            </a:r>
          </a:p>
          <a:p>
            <a:pPr marL="628650" lvl="1" indent="-171450" eaLnBrk="1" hangingPunct="1">
              <a:buFont typeface="Arial" panose="020B0604020202020204" pitchFamily="34" charset="0"/>
              <a:buChar char="•"/>
            </a:pPr>
            <a:r>
              <a:rPr lang="en-US" b="0" baseline="0" dirty="0">
                <a:latin typeface="Arial" charset="0"/>
                <a:cs typeface="Arial" charset="0"/>
              </a:rPr>
              <a:t>Photo #2 is not – there is no area lighting, and also the flagger is standing directly next to the corner of the dumb truck</a:t>
            </a:r>
            <a:endParaRPr lang="en-US" dirty="0">
              <a:latin typeface="Arial" charset="0"/>
              <a:cs typeface="Arial"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9DBC1E6E-B773-43CC-800C-6BD57CD4A1E1}" type="slidenum">
              <a:rPr lang="en-US" sz="1200">
                <a:latin typeface="Times New Roman" pitchFamily="18" charset="0"/>
              </a:rPr>
              <a:pPr eaLnBrk="1" hangingPunct="1"/>
              <a:t>32</a:t>
            </a:fld>
            <a:endParaRPr lang="en-US" sz="1200" dirty="0">
              <a:latin typeface="Times New Roman" pitchFamily="18" charset="0"/>
            </a:endParaRPr>
          </a:p>
        </p:txBody>
      </p:sp>
      <p:sp>
        <p:nvSpPr>
          <p:cNvPr id="247811" name="Rectangle 2"/>
          <p:cNvSpPr>
            <a:spLocks noGrp="1" noRot="1" noChangeAspect="1" noChangeArrowheads="1" noTextEdit="1"/>
          </p:cNvSpPr>
          <p:nvPr>
            <p:ph type="sldImg"/>
          </p:nvPr>
        </p:nvSpPr>
        <p:spPr>
          <a:xfrm>
            <a:off x="1162050" y="684213"/>
            <a:ext cx="4694238" cy="3521075"/>
          </a:xfrm>
          <a:ln/>
        </p:spPr>
      </p:sp>
      <p:sp>
        <p:nvSpPr>
          <p:cNvPr id="247812" name="Rectangle 3"/>
          <p:cNvSpPr>
            <a:spLocks noGrp="1" noChangeArrowheads="1"/>
          </p:cNvSpPr>
          <p:nvPr>
            <p:ph type="body" idx="1"/>
          </p:nvPr>
        </p:nvSpPr>
        <p:spPr>
          <a:xfrm>
            <a:off x="935039" y="4435475"/>
            <a:ext cx="5140325" cy="41275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SAY:  </a:t>
            </a:r>
            <a:r>
              <a:rPr lang="en-US" dirty="0">
                <a:latin typeface="Arial" charset="0"/>
                <a:cs typeface="Arial" charset="0"/>
              </a:rPr>
              <a:t>Fleet lighting refers</a:t>
            </a:r>
            <a:r>
              <a:rPr lang="en-US" baseline="0" dirty="0">
                <a:latin typeface="Arial" charset="0"/>
                <a:cs typeface="Arial" charset="0"/>
              </a:rPr>
              <a:t> to lighting on our vehicles and equipment. Fleet lighting</a:t>
            </a:r>
            <a:r>
              <a:rPr lang="en-US" dirty="0">
                <a:latin typeface="Arial" charset="0"/>
                <a:cs typeface="Arial" charset="0"/>
              </a:rPr>
              <a:t> increases the visibility of work or incident response vehicles and equipment while in the temporary traffic control zone.  </a:t>
            </a:r>
          </a:p>
          <a:p>
            <a:pPr eaLnBrk="1" hangingPunct="1"/>
            <a:endParaRPr lang="en-US" dirty="0">
              <a:latin typeface="Arial" charset="0"/>
              <a:cs typeface="Arial" charset="0"/>
            </a:endParaRPr>
          </a:p>
          <a:p>
            <a:pPr eaLnBrk="1" hangingPunct="1"/>
            <a:r>
              <a:rPr lang="en-US" dirty="0">
                <a:latin typeface="Arial" charset="0"/>
                <a:cs typeface="Arial" charset="0"/>
              </a:rPr>
              <a:t>All work vehicles and equipment </a:t>
            </a:r>
            <a:r>
              <a:rPr lang="en-US" b="1" dirty="0">
                <a:latin typeface="Arial" charset="0"/>
                <a:cs typeface="Arial" charset="0"/>
              </a:rPr>
              <a:t>MUST </a:t>
            </a:r>
            <a:r>
              <a:rPr lang="en-US" dirty="0">
                <a:latin typeface="Arial" charset="0"/>
                <a:cs typeface="Arial" charset="0"/>
              </a:rPr>
              <a:t>be equipped with an acceptable warning light system. Also, all work vehicle lights </a:t>
            </a:r>
            <a:r>
              <a:rPr lang="en-US" b="1" dirty="0">
                <a:latin typeface="Arial" charset="0"/>
                <a:cs typeface="Arial" charset="0"/>
              </a:rPr>
              <a:t>MUST </a:t>
            </a:r>
            <a:r>
              <a:rPr lang="en-US" dirty="0">
                <a:latin typeface="Arial" charset="0"/>
                <a:cs typeface="Arial" charset="0"/>
              </a:rPr>
              <a:t>be activated whenever a vehicle or piece of equipment is engaged in a work zone or incident response operation within the temporary traffic control zone.  </a:t>
            </a:r>
          </a:p>
          <a:p>
            <a:pPr eaLnBrk="1" hangingPunct="1"/>
            <a:endParaRPr lang="en-US" dirty="0">
              <a:latin typeface="Arial" charset="0"/>
              <a:cs typeface="Arial" charset="0"/>
            </a:endParaRPr>
          </a:p>
          <a:p>
            <a:pPr marL="342900" marR="0" lvl="0" indent="-342900" algn="l" defTabSz="914400" rtl="0" eaLnBrk="1" fontAlgn="auto" latinLnBrk="0" hangingPunct="1">
              <a:lnSpc>
                <a:spcPct val="90000"/>
              </a:lnSpc>
              <a:spcBef>
                <a:spcPct val="20000"/>
              </a:spcBef>
              <a:spcAft>
                <a:spcPts val="1200"/>
              </a:spcAft>
              <a:buClrTx/>
              <a:buSzTx/>
              <a:buFont typeface="Arial" pitchFamily="34" charset="0"/>
              <a:buChar char="•"/>
              <a:tabLst/>
              <a:defRPr/>
            </a:pPr>
            <a:r>
              <a:rPr kumimoji="0" lang="en-US" sz="2400" b="0" i="0" u="none" strike="noStrike" kern="1200" cap="none" spc="0" normalizeH="0" baseline="0" noProof="0" dirty="0">
                <a:ln>
                  <a:noFill/>
                </a:ln>
                <a:solidFill>
                  <a:prstClr val="black"/>
                </a:solidFill>
                <a:effectLst/>
                <a:uLnTx/>
                <a:uFillTx/>
                <a:latin typeface="+mn-lt"/>
              </a:rPr>
              <a:t>Inspected and operational prior to use</a:t>
            </a:r>
          </a:p>
          <a:p>
            <a:pPr marL="342900" marR="0" lvl="0" indent="-342900" algn="l" defTabSz="914400" rtl="0" eaLnBrk="1" fontAlgn="auto" latinLnBrk="0" hangingPunct="1">
              <a:lnSpc>
                <a:spcPct val="90000"/>
              </a:lnSpc>
              <a:spcBef>
                <a:spcPct val="20000"/>
              </a:spcBef>
              <a:spcAft>
                <a:spcPts val="1200"/>
              </a:spcAft>
              <a:buClrTx/>
              <a:buSzTx/>
              <a:buFont typeface="Arial" pitchFamily="34" charset="0"/>
              <a:buChar char="•"/>
              <a:tabLst/>
              <a:defRPr/>
            </a:pPr>
            <a:r>
              <a:rPr kumimoji="0" lang="en-US" sz="2400" b="0" i="0" u="none" strike="noStrike" kern="1200" cap="none" spc="0" normalizeH="0" baseline="0" noProof="0" dirty="0">
                <a:ln>
                  <a:noFill/>
                </a:ln>
                <a:solidFill>
                  <a:prstClr val="black"/>
                </a:solidFill>
                <a:effectLst/>
                <a:uLnTx/>
                <a:uFillTx/>
                <a:latin typeface="+mn-lt"/>
              </a:rPr>
              <a:t>No more than one main overhead light out</a:t>
            </a:r>
          </a:p>
          <a:p>
            <a:pPr eaLnBrk="1" hangingPunct="1"/>
            <a:endParaRPr lang="en-US" dirty="0">
              <a:latin typeface="Arial" charset="0"/>
              <a:cs typeface="Arial" charset="0"/>
            </a:endParaRPr>
          </a:p>
          <a:p>
            <a:pPr eaLnBrk="1" hangingPunct="1"/>
            <a:endParaRPr lang="en-US" b="1" dirty="0">
              <a:latin typeface="Arial" charset="0"/>
              <a:cs typeface="Arial" charset="0"/>
            </a:endParaRPr>
          </a:p>
          <a:p>
            <a:pPr eaLnBrk="1" hangingPunct="1"/>
            <a:r>
              <a:rPr lang="en-US" b="1" dirty="0">
                <a:latin typeface="Arial" charset="0"/>
                <a:cs typeface="Arial" charset="0"/>
              </a:rPr>
              <a:t>TRAINER’S TIP: </a:t>
            </a:r>
            <a:r>
              <a:rPr lang="en-US" b="0" i="0" u="none" dirty="0">
                <a:latin typeface="Arial" charset="0"/>
                <a:cs typeface="Arial" charset="0"/>
              </a:rPr>
              <a:t>An exception to this requirement is those vehicles and pieces of equipment located within a workspace delineated by channelizers or protected by a temporary traffic barrier. </a:t>
            </a:r>
          </a:p>
          <a:p>
            <a:pPr eaLnBrk="1" hangingPunct="1"/>
            <a:r>
              <a:rPr lang="en-US" b="0" i="0" u="none" baseline="0" dirty="0">
                <a:latin typeface="Arial" charset="0"/>
                <a:cs typeface="Arial" charset="0"/>
              </a:rPr>
              <a:t>.</a:t>
            </a:r>
            <a:endParaRPr lang="en-US" b="0" i="0" u="none" dirty="0">
              <a:latin typeface="Arial" charset="0"/>
              <a:cs typeface="Arial"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33</a:t>
            </a:fld>
            <a:endParaRPr lang="en-US" dirty="0"/>
          </a:p>
        </p:txBody>
      </p:sp>
    </p:spTree>
    <p:extLst>
      <p:ext uri="{BB962C8B-B14F-4D97-AF65-F5344CB8AC3E}">
        <p14:creationId xmlns:p14="http://schemas.microsoft.com/office/powerpoint/2010/main" val="22882072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34</a:t>
            </a:fld>
            <a:endParaRPr lang="en-US" dirty="0"/>
          </a:p>
        </p:txBody>
      </p:sp>
    </p:spTree>
    <p:extLst>
      <p:ext uri="{BB962C8B-B14F-4D97-AF65-F5344CB8AC3E}">
        <p14:creationId xmlns:p14="http://schemas.microsoft.com/office/powerpoint/2010/main" val="6995958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35</a:t>
            </a:fld>
            <a:endParaRPr lang="en-US" dirty="0"/>
          </a:p>
        </p:txBody>
      </p:sp>
    </p:spTree>
    <p:extLst>
      <p:ext uri="{BB962C8B-B14F-4D97-AF65-F5344CB8AC3E}">
        <p14:creationId xmlns:p14="http://schemas.microsoft.com/office/powerpoint/2010/main" val="5255424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287" eaLnBrk="0" hangingPunct="0">
              <a:defRPr sz="2400">
                <a:solidFill>
                  <a:schemeClr val="tx1"/>
                </a:solidFill>
                <a:latin typeface="Arial" charset="0"/>
              </a:defRPr>
            </a:lvl1pPr>
            <a:lvl2pPr marL="742909" indent="-285734" defTabSz="922287" eaLnBrk="0" hangingPunct="0">
              <a:defRPr sz="2400">
                <a:solidFill>
                  <a:schemeClr val="tx1"/>
                </a:solidFill>
                <a:latin typeface="Arial" charset="0"/>
              </a:defRPr>
            </a:lvl2pPr>
            <a:lvl3pPr marL="1142937" indent="-228587" defTabSz="922287" eaLnBrk="0" hangingPunct="0">
              <a:defRPr sz="2400">
                <a:solidFill>
                  <a:schemeClr val="tx1"/>
                </a:solidFill>
                <a:latin typeface="Arial" charset="0"/>
              </a:defRPr>
            </a:lvl3pPr>
            <a:lvl4pPr marL="1600111" indent="-228587" defTabSz="922287" eaLnBrk="0" hangingPunct="0">
              <a:defRPr sz="2400">
                <a:solidFill>
                  <a:schemeClr val="tx1"/>
                </a:solidFill>
                <a:latin typeface="Arial" charset="0"/>
              </a:defRPr>
            </a:lvl4pPr>
            <a:lvl5pPr marL="2057287" indent="-228587" defTabSz="922287" eaLnBrk="0" hangingPunct="0">
              <a:defRPr sz="2400">
                <a:solidFill>
                  <a:schemeClr val="tx1"/>
                </a:solidFill>
                <a:latin typeface="Arial" charset="0"/>
              </a:defRPr>
            </a:lvl5pPr>
            <a:lvl6pPr marL="2514461" indent="-228587" defTabSz="922287" eaLnBrk="0" fontAlgn="base" hangingPunct="0">
              <a:spcBef>
                <a:spcPct val="0"/>
              </a:spcBef>
              <a:spcAft>
                <a:spcPct val="0"/>
              </a:spcAft>
              <a:defRPr sz="2400">
                <a:solidFill>
                  <a:schemeClr val="tx1"/>
                </a:solidFill>
                <a:latin typeface="Arial" charset="0"/>
              </a:defRPr>
            </a:lvl6pPr>
            <a:lvl7pPr marL="2971635" indent="-228587" defTabSz="922287" eaLnBrk="0" fontAlgn="base" hangingPunct="0">
              <a:spcBef>
                <a:spcPct val="0"/>
              </a:spcBef>
              <a:spcAft>
                <a:spcPct val="0"/>
              </a:spcAft>
              <a:defRPr sz="2400">
                <a:solidFill>
                  <a:schemeClr val="tx1"/>
                </a:solidFill>
                <a:latin typeface="Arial" charset="0"/>
              </a:defRPr>
            </a:lvl7pPr>
            <a:lvl8pPr marL="3428811" indent="-228587" defTabSz="922287" eaLnBrk="0" fontAlgn="base" hangingPunct="0">
              <a:spcBef>
                <a:spcPct val="0"/>
              </a:spcBef>
              <a:spcAft>
                <a:spcPct val="0"/>
              </a:spcAft>
              <a:defRPr sz="2400">
                <a:solidFill>
                  <a:schemeClr val="tx1"/>
                </a:solidFill>
                <a:latin typeface="Arial" charset="0"/>
              </a:defRPr>
            </a:lvl8pPr>
            <a:lvl9pPr marL="3885985" indent="-228587" defTabSz="922287" eaLnBrk="0" fontAlgn="base" hangingPunct="0">
              <a:spcBef>
                <a:spcPct val="0"/>
              </a:spcBef>
              <a:spcAft>
                <a:spcPct val="0"/>
              </a:spcAft>
              <a:defRPr sz="2400">
                <a:solidFill>
                  <a:schemeClr val="tx1"/>
                </a:solidFill>
                <a:latin typeface="Arial" charset="0"/>
              </a:defRPr>
            </a:lvl9pPr>
          </a:lstStyle>
          <a:p>
            <a:pPr eaLnBrk="1" hangingPunct="1"/>
            <a:fld id="{5A044F77-0C35-4C87-82A0-AB721D0195C4}" type="slidenum">
              <a:rPr lang="en-US" sz="1300">
                <a:latin typeface="Times New Roman" pitchFamily="18" charset="0"/>
              </a:rPr>
              <a:pPr eaLnBrk="1" hangingPunct="1"/>
              <a:t>36</a:t>
            </a:fld>
            <a:endParaRPr lang="en-US" sz="1300" dirty="0">
              <a:latin typeface="Times New Roman" pitchFamily="18" charset="0"/>
            </a:endParaRPr>
          </a:p>
        </p:txBody>
      </p:sp>
      <p:sp>
        <p:nvSpPr>
          <p:cNvPr id="183299" name="Rectangle 2"/>
          <p:cNvSpPr>
            <a:spLocks noGrp="1" noRot="1" noChangeAspect="1" noChangeArrowheads="1" noTextEdit="1"/>
          </p:cNvSpPr>
          <p:nvPr>
            <p:ph type="sldImg"/>
          </p:nvPr>
        </p:nvSpPr>
        <p:spPr>
          <a:xfrm>
            <a:off x="1181100" y="696913"/>
            <a:ext cx="4648200" cy="3486150"/>
          </a:xfrm>
          <a:ln/>
        </p:spPr>
      </p:sp>
      <p:sp>
        <p:nvSpPr>
          <p:cNvPr id="45060"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itchFamily="34" charset="0"/>
              <a:buChar char="•"/>
              <a:defRPr/>
            </a:pPr>
            <a:r>
              <a:rPr lang="en-US" dirty="0">
                <a:latin typeface="Times New Roman" pitchFamily="18" charset="0"/>
                <a:cs typeface="+mn-cs"/>
              </a:rPr>
              <a:t>Review the slide</a:t>
            </a:r>
          </a:p>
          <a:p>
            <a:pPr marL="171450" indent="-171450">
              <a:buFont typeface="Arial" pitchFamily="34" charset="0"/>
              <a:buChar char="•"/>
              <a:defRPr/>
            </a:pPr>
            <a:r>
              <a:rPr lang="en-US" dirty="0">
                <a:latin typeface="Times New Roman" pitchFamily="18" charset="0"/>
                <a:cs typeface="+mn-cs"/>
              </a:rPr>
              <a:t>Explain</a:t>
            </a:r>
            <a:r>
              <a:rPr lang="en-US" baseline="0" dirty="0">
                <a:latin typeface="Times New Roman" pitchFamily="18" charset="0"/>
                <a:cs typeface="+mn-cs"/>
              </a:rPr>
              <a:t> the numerous location the employees will work</a:t>
            </a:r>
            <a:endParaRPr lang="en-US" dirty="0">
              <a:latin typeface="Times New Roman" pitchFamily="18" charset="0"/>
              <a:cs typeface="+mn-cs"/>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Review Slide:</a:t>
            </a:r>
            <a:endParaRPr lang="en-US" b="0" dirty="0"/>
          </a:p>
          <a:p>
            <a:pPr marL="640594" lvl="1" indent="-174708">
              <a:buFont typeface="Arial" pitchFamily="34" charset="0"/>
              <a:buChar char="•"/>
            </a:pPr>
            <a:r>
              <a:rPr lang="en-US" dirty="0"/>
              <a:t>Outside Shoulder- Litter Pick Up, Mowing</a:t>
            </a:r>
          </a:p>
          <a:p>
            <a:pPr marL="640594" lvl="1" indent="-174708">
              <a:buFont typeface="Arial" pitchFamily="34" charset="0"/>
              <a:buChar char="•"/>
            </a:pPr>
            <a:r>
              <a:rPr lang="en-US" dirty="0"/>
              <a:t>On Shoulder Sign Installation, brush clearing, </a:t>
            </a:r>
          </a:p>
          <a:p>
            <a:pPr marL="640594" lvl="1" indent="-174708">
              <a:buFont typeface="Arial" pitchFamily="34" charset="0"/>
              <a:buChar char="•"/>
            </a:pPr>
            <a:r>
              <a:rPr lang="en-US" dirty="0"/>
              <a:t>Within the traveled way, Stationary or Mobile Operation, pavement repair, culvert</a:t>
            </a:r>
            <a:r>
              <a:rPr lang="en-US" baseline="0" dirty="0"/>
              <a:t> repair</a:t>
            </a:r>
            <a:endParaRPr lang="en-US" dirty="0"/>
          </a:p>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37</a:t>
            </a:fld>
            <a:endParaRPr lang="en-US" dirty="0"/>
          </a:p>
        </p:txBody>
      </p:sp>
    </p:spTree>
    <p:extLst>
      <p:ext uri="{BB962C8B-B14F-4D97-AF65-F5344CB8AC3E}">
        <p14:creationId xmlns:p14="http://schemas.microsoft.com/office/powerpoint/2010/main" val="21673649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0A8D628A-DB71-4FAA-9068-A947FA0CF94D}" type="slidenum">
              <a:rPr lang="en-US" sz="1200">
                <a:latin typeface="Times New Roman" pitchFamily="18" charset="0"/>
              </a:rPr>
              <a:pPr eaLnBrk="1" hangingPunct="1"/>
              <a:t>38</a:t>
            </a:fld>
            <a:endParaRPr lang="en-US" sz="1200" dirty="0">
              <a:latin typeface="Times New Roman" pitchFamily="18" charset="0"/>
            </a:endParaRPr>
          </a:p>
        </p:txBody>
      </p:sp>
      <p:sp>
        <p:nvSpPr>
          <p:cNvPr id="184323" name="Rectangle 2"/>
          <p:cNvSpPr>
            <a:spLocks noGrp="1" noChangeArrowheads="1"/>
          </p:cNvSpPr>
          <p:nvPr>
            <p:ph type="body" idx="1"/>
          </p:nvPr>
        </p:nvSpPr>
        <p:spPr>
          <a:xfrm>
            <a:off x="935039" y="4435475"/>
            <a:ext cx="5140325" cy="41275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u="none" dirty="0">
                <a:latin typeface="Arial" charset="0"/>
                <a:cs typeface="Arial" charset="0"/>
              </a:rPr>
              <a:t>REVIEW</a:t>
            </a:r>
            <a:r>
              <a:rPr lang="en-US" b="0" u="none" dirty="0">
                <a:latin typeface="Arial" charset="0"/>
                <a:cs typeface="Arial" charset="0"/>
              </a:rPr>
              <a:t> slide</a:t>
            </a:r>
            <a:r>
              <a:rPr lang="en-US" b="0" u="none" baseline="0" dirty="0">
                <a:latin typeface="Arial" charset="0"/>
                <a:cs typeface="Arial" charset="0"/>
              </a:rPr>
              <a:t>. </a:t>
            </a:r>
            <a:r>
              <a:rPr lang="en-US" b="0" dirty="0">
                <a:latin typeface="Arial" charset="0"/>
                <a:cs typeface="Arial" charset="0"/>
              </a:rPr>
              <a:t> Click to view</a:t>
            </a:r>
            <a:r>
              <a:rPr lang="en-US" b="0" baseline="0" dirty="0">
                <a:latin typeface="Arial" charset="0"/>
                <a:cs typeface="Arial" charset="0"/>
              </a:rPr>
              <a:t> and discuss each photo</a:t>
            </a:r>
            <a:endParaRPr lang="en-US" b="0" dirty="0">
              <a:latin typeface="Arial" charset="0"/>
              <a:cs typeface="Arial" charset="0"/>
            </a:endParaRPr>
          </a:p>
          <a:p>
            <a:pPr eaLnBrk="1" hangingPunct="1"/>
            <a:endParaRPr lang="en-US" b="0" dirty="0">
              <a:latin typeface="Arial" charset="0"/>
              <a:cs typeface="Arial" charset="0"/>
            </a:endParaRPr>
          </a:p>
          <a:p>
            <a:pPr eaLnBrk="1" hangingPunct="1"/>
            <a:r>
              <a:rPr lang="en-US" b="1" dirty="0">
                <a:latin typeface="Arial" charset="0"/>
                <a:cs typeface="Arial" charset="0"/>
              </a:rPr>
              <a:t>SAY: </a:t>
            </a:r>
            <a:r>
              <a:rPr lang="en-US" dirty="0"/>
              <a:t>It is very important to understand any factors that can affect the stopping distance of traffic. Knowing this information will better prepare you to make decisions when setting up a work zone</a:t>
            </a:r>
          </a:p>
          <a:p>
            <a:pPr eaLnBrk="1" hangingPunct="1"/>
            <a:endParaRPr lang="en-US" b="0" dirty="0">
              <a:latin typeface="Arial" charset="0"/>
              <a:cs typeface="Arial" charset="0"/>
            </a:endParaRPr>
          </a:p>
          <a:p>
            <a:pPr marL="640594" lvl="1" indent="-174708">
              <a:buSzPct val="70000"/>
              <a:buFont typeface="Arial" pitchFamily="34" charset="0"/>
              <a:buChar char="•"/>
            </a:pPr>
            <a:r>
              <a:rPr lang="en-US" b="0" dirty="0">
                <a:latin typeface="Arial" charset="0"/>
                <a:cs typeface="Arial" charset="0"/>
              </a:rPr>
              <a:t>Traffic Speed – </a:t>
            </a:r>
            <a:r>
              <a:rPr lang="en-US" b="0" i="1" dirty="0">
                <a:latin typeface="Arial" charset="0"/>
                <a:cs typeface="Arial" charset="0"/>
              </a:rPr>
              <a:t>Higher speeds</a:t>
            </a:r>
            <a:r>
              <a:rPr lang="en-US" b="0" dirty="0">
                <a:latin typeface="Arial" charset="0"/>
                <a:cs typeface="Arial" charset="0"/>
              </a:rPr>
              <a:t> </a:t>
            </a:r>
          </a:p>
          <a:p>
            <a:pPr marL="640594" lvl="1" indent="-174708">
              <a:buSzPct val="70000"/>
              <a:buFont typeface="Arial" pitchFamily="34" charset="0"/>
              <a:buChar char="•"/>
            </a:pPr>
            <a:r>
              <a:rPr lang="en-US" b="0" dirty="0">
                <a:latin typeface="Arial" charset="0"/>
                <a:cs typeface="Arial" charset="0"/>
              </a:rPr>
              <a:t>Vehicle Weight – </a:t>
            </a:r>
            <a:r>
              <a:rPr lang="en-US" b="0" i="1" dirty="0">
                <a:latin typeface="Arial" charset="0"/>
                <a:cs typeface="Arial" charset="0"/>
              </a:rPr>
              <a:t>Heavier vehicles</a:t>
            </a:r>
            <a:endParaRPr lang="en-US" b="0" dirty="0">
              <a:latin typeface="Arial" charset="0"/>
              <a:cs typeface="Arial" charset="0"/>
            </a:endParaRPr>
          </a:p>
          <a:p>
            <a:pPr marL="640594" lvl="1" indent="-174708">
              <a:buSzPct val="70000"/>
              <a:buFont typeface="Arial" pitchFamily="34" charset="0"/>
              <a:buChar char="•"/>
            </a:pPr>
            <a:r>
              <a:rPr lang="en-US" b="0" dirty="0">
                <a:latin typeface="Arial" charset="0"/>
                <a:cs typeface="Arial" charset="0"/>
              </a:rPr>
              <a:t>Type of Road – </a:t>
            </a:r>
            <a:r>
              <a:rPr lang="en-US" b="0" i="1" dirty="0">
                <a:latin typeface="Arial" charset="0"/>
                <a:cs typeface="Arial" charset="0"/>
              </a:rPr>
              <a:t>Concrete,</a:t>
            </a:r>
            <a:r>
              <a:rPr lang="en-US" b="0" i="1" baseline="0" dirty="0">
                <a:latin typeface="Arial" charset="0"/>
                <a:cs typeface="Arial" charset="0"/>
              </a:rPr>
              <a:t> gravel , asphalt </a:t>
            </a:r>
            <a:endParaRPr lang="en-US" b="0" dirty="0">
              <a:latin typeface="Arial" charset="0"/>
              <a:cs typeface="Arial" charset="0"/>
            </a:endParaRPr>
          </a:p>
          <a:p>
            <a:pPr marL="640594" lvl="1" indent="-174708">
              <a:buSzPct val="70000"/>
              <a:buFont typeface="Arial" pitchFamily="34" charset="0"/>
              <a:buChar char="•"/>
            </a:pPr>
            <a:r>
              <a:rPr lang="en-US" b="0" dirty="0">
                <a:latin typeface="Arial" charset="0"/>
                <a:cs typeface="Arial" charset="0"/>
              </a:rPr>
              <a:t>Road &amp; Weather Conditions – </a:t>
            </a:r>
            <a:r>
              <a:rPr lang="en-US" b="0" i="1" dirty="0">
                <a:latin typeface="Arial" charset="0"/>
                <a:cs typeface="Arial" charset="0"/>
              </a:rPr>
              <a:t>Wet or icy pavement</a:t>
            </a:r>
            <a:endParaRPr lang="en-US" b="0" dirty="0">
              <a:latin typeface="Arial" charset="0"/>
              <a:cs typeface="Arial" charset="0"/>
            </a:endParaRPr>
          </a:p>
          <a:p>
            <a:pPr marL="640594" lvl="1" indent="-174708">
              <a:buSzPct val="70000"/>
              <a:buFont typeface="Arial" pitchFamily="34" charset="0"/>
              <a:buChar char="•"/>
            </a:pPr>
            <a:r>
              <a:rPr lang="en-US" b="0" dirty="0">
                <a:latin typeface="Arial" charset="0"/>
                <a:cs typeface="Arial" charset="0"/>
              </a:rPr>
              <a:t>Visibility – </a:t>
            </a:r>
            <a:r>
              <a:rPr lang="en-US" b="0" i="1" dirty="0">
                <a:latin typeface="Arial" charset="0"/>
                <a:cs typeface="Arial" charset="0"/>
              </a:rPr>
              <a:t>Fog</a:t>
            </a:r>
            <a:endParaRPr lang="en-US" b="0" dirty="0">
              <a:latin typeface="Arial" charset="0"/>
              <a:cs typeface="Arial" charset="0"/>
            </a:endParaRPr>
          </a:p>
          <a:p>
            <a:pPr eaLnBrk="1" hangingPunct="1"/>
            <a:r>
              <a:rPr lang="en-US" b="0" dirty="0">
                <a:latin typeface="Arial" charset="0"/>
                <a:cs typeface="Arial" charset="0"/>
              </a:rPr>
              <a:t> </a:t>
            </a:r>
          </a:p>
          <a:p>
            <a:pPr eaLnBrk="1" hangingPunct="1"/>
            <a:r>
              <a:rPr lang="en-US" b="1" dirty="0">
                <a:latin typeface="Arial" charset="0"/>
                <a:cs typeface="Arial" charset="0"/>
              </a:rPr>
              <a:t>SAY:  </a:t>
            </a:r>
            <a:r>
              <a:rPr lang="en-US" b="0" dirty="0">
                <a:latin typeface="Arial" charset="0"/>
                <a:cs typeface="Arial" charset="0"/>
              </a:rPr>
              <a:t>All of these factors need to be considered to determine the sign spacing of work zone signs. </a:t>
            </a: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5E994610-DCBE-4E2C-981C-E6F4625A1250}" type="slidenum">
              <a:rPr lang="en-US" sz="1200">
                <a:latin typeface="Times New Roman" pitchFamily="18" charset="0"/>
              </a:rPr>
              <a:pPr eaLnBrk="1" hangingPunct="1"/>
              <a:t>39</a:t>
            </a:fld>
            <a:endParaRPr lang="en-US" sz="1200" dirty="0">
              <a:latin typeface="Times New Roman" pitchFamily="18" charset="0"/>
            </a:endParaRPr>
          </a:p>
        </p:txBody>
      </p:sp>
      <p:sp>
        <p:nvSpPr>
          <p:cNvPr id="185347" name="Rectangle 2"/>
          <p:cNvSpPr>
            <a:spLocks noGrp="1" noRot="1" noChangeAspect="1" noChangeArrowheads="1" noTextEdit="1"/>
          </p:cNvSpPr>
          <p:nvPr>
            <p:ph type="sldImg"/>
          </p:nvPr>
        </p:nvSpPr>
        <p:spPr>
          <a:xfrm>
            <a:off x="1181100" y="696913"/>
            <a:ext cx="4648200" cy="3486150"/>
          </a:xfrm>
          <a:ln/>
        </p:spPr>
      </p:sp>
      <p:sp>
        <p:nvSpPr>
          <p:cNvPr id="185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u="none" dirty="0">
                <a:latin typeface="Arial" charset="0"/>
                <a:cs typeface="Arial" charset="0"/>
              </a:rPr>
              <a:t>SAY: </a:t>
            </a:r>
            <a:r>
              <a:rPr lang="en-US" b="0" u="none" baseline="0" dirty="0">
                <a:latin typeface="Arial" charset="0"/>
                <a:cs typeface="Arial" charset="0"/>
              </a:rPr>
              <a:t>T</a:t>
            </a:r>
            <a:r>
              <a:rPr lang="en-US" b="0" dirty="0">
                <a:latin typeface="Arial" charset="0"/>
                <a:cs typeface="Arial" charset="0"/>
              </a:rPr>
              <a:t>hese factors also affect a driver’s ability</a:t>
            </a:r>
            <a:r>
              <a:rPr lang="en-US" b="0" baseline="0" dirty="0">
                <a:latin typeface="Arial" charset="0"/>
                <a:cs typeface="Arial" charset="0"/>
              </a:rPr>
              <a:t> to respond to the work zone</a:t>
            </a:r>
            <a:r>
              <a:rPr lang="en-US" b="0" dirty="0">
                <a:latin typeface="Arial" charset="0"/>
                <a:cs typeface="Arial" charset="0"/>
              </a:rPr>
              <a:t>. We also need</a:t>
            </a:r>
            <a:r>
              <a:rPr lang="en-US" b="0" baseline="0" dirty="0">
                <a:latin typeface="Arial" charset="0"/>
                <a:cs typeface="Arial" charset="0"/>
              </a:rPr>
              <a:t> to keep visibility in mind while driving through a work zone. </a:t>
            </a:r>
            <a:endParaRPr lang="en-US" dirty="0">
              <a:latin typeface="Arial" charset="0"/>
              <a:cs typeface="Arial" charset="0"/>
            </a:endParaRPr>
          </a:p>
          <a:p>
            <a:pPr eaLnBrk="1" hangingPunct="1"/>
            <a:endParaRPr lang="en-US" dirty="0">
              <a:latin typeface="Arial" charset="0"/>
              <a:cs typeface="Arial" charset="0"/>
            </a:endParaRPr>
          </a:p>
          <a:p>
            <a:pPr eaLnBrk="1" hangingPunct="1"/>
            <a:r>
              <a:rPr lang="en-US" b="1" u="none" dirty="0">
                <a:latin typeface="Arial" charset="0"/>
                <a:cs typeface="Arial" charset="0"/>
              </a:rPr>
              <a:t>TRAINER’S TIP: </a:t>
            </a:r>
            <a:r>
              <a:rPr lang="en-US" b="0" u="none" dirty="0">
                <a:latin typeface="Arial" charset="0"/>
                <a:cs typeface="Arial" charset="0"/>
              </a:rPr>
              <a:t>Review the slide</a:t>
            </a:r>
            <a:r>
              <a:rPr lang="en-US" b="0" u="none" baseline="0" dirty="0">
                <a:latin typeface="Arial" charset="0"/>
                <a:cs typeface="Arial" charset="0"/>
              </a:rPr>
              <a:t>. </a:t>
            </a:r>
          </a:p>
          <a:p>
            <a:pPr eaLnBrk="1" hangingPunct="1"/>
            <a:endParaRPr lang="en-US" b="0" u="none" baseline="0" dirty="0">
              <a:latin typeface="Arial" charset="0"/>
              <a:cs typeface="Arial" charset="0"/>
            </a:endParaRPr>
          </a:p>
          <a:p>
            <a:pPr>
              <a:lnSpc>
                <a:spcPct val="80000"/>
              </a:lnSpc>
              <a:spcAft>
                <a:spcPts val="1200"/>
              </a:spcAft>
              <a:buClrTx/>
            </a:pPr>
            <a:r>
              <a:rPr lang="en-US" dirty="0">
                <a:latin typeface="+mn-lt"/>
              </a:rPr>
              <a:t>Hills</a:t>
            </a:r>
          </a:p>
          <a:p>
            <a:pPr>
              <a:lnSpc>
                <a:spcPct val="80000"/>
              </a:lnSpc>
              <a:spcAft>
                <a:spcPts val="1200"/>
              </a:spcAft>
              <a:buClrTx/>
            </a:pPr>
            <a:r>
              <a:rPr lang="en-US" dirty="0">
                <a:latin typeface="+mn-lt"/>
              </a:rPr>
              <a:t>Curves</a:t>
            </a:r>
          </a:p>
          <a:p>
            <a:pPr>
              <a:lnSpc>
                <a:spcPct val="80000"/>
              </a:lnSpc>
              <a:spcAft>
                <a:spcPts val="1200"/>
              </a:spcAft>
              <a:buClrTx/>
            </a:pPr>
            <a:r>
              <a:rPr lang="en-US" dirty="0">
                <a:latin typeface="+mn-lt"/>
              </a:rPr>
              <a:t>Shade</a:t>
            </a:r>
          </a:p>
          <a:p>
            <a:pPr>
              <a:lnSpc>
                <a:spcPct val="80000"/>
              </a:lnSpc>
              <a:spcAft>
                <a:spcPts val="1200"/>
              </a:spcAft>
              <a:buClrTx/>
            </a:pPr>
            <a:r>
              <a:rPr lang="en-US" dirty="0">
                <a:latin typeface="+mn-lt"/>
              </a:rPr>
              <a:t>Color contrast</a:t>
            </a:r>
          </a:p>
          <a:p>
            <a:pPr>
              <a:lnSpc>
                <a:spcPct val="80000"/>
              </a:lnSpc>
              <a:spcAft>
                <a:spcPts val="1200"/>
              </a:spcAft>
              <a:buClrTx/>
            </a:pPr>
            <a:r>
              <a:rPr lang="en-US" dirty="0">
                <a:latin typeface="+mn-lt"/>
              </a:rPr>
              <a:t>Driveways</a:t>
            </a:r>
          </a:p>
          <a:p>
            <a:pPr>
              <a:lnSpc>
                <a:spcPct val="80000"/>
              </a:lnSpc>
              <a:spcAft>
                <a:spcPts val="1200"/>
              </a:spcAft>
              <a:buClrTx/>
            </a:pPr>
            <a:r>
              <a:rPr lang="en-US" dirty="0">
                <a:latin typeface="+mn-lt"/>
              </a:rPr>
              <a:t>Trees</a:t>
            </a:r>
          </a:p>
          <a:p>
            <a:pPr>
              <a:lnSpc>
                <a:spcPct val="80000"/>
              </a:lnSpc>
              <a:spcAft>
                <a:spcPts val="1200"/>
              </a:spcAft>
              <a:buClrTx/>
            </a:pPr>
            <a:r>
              <a:rPr lang="en-US" dirty="0">
                <a:latin typeface="+mn-lt"/>
              </a:rPr>
              <a:t>Buildings</a:t>
            </a:r>
          </a:p>
          <a:p>
            <a:pPr>
              <a:lnSpc>
                <a:spcPct val="80000"/>
              </a:lnSpc>
              <a:spcAft>
                <a:spcPts val="1200"/>
              </a:spcAft>
              <a:buClrTx/>
            </a:pPr>
            <a:r>
              <a:rPr lang="en-US" dirty="0">
                <a:latin typeface="+mn-lt"/>
              </a:rPr>
              <a:t>Bad weather</a:t>
            </a:r>
          </a:p>
          <a:p>
            <a:pPr>
              <a:lnSpc>
                <a:spcPct val="80000"/>
              </a:lnSpc>
              <a:spcAft>
                <a:spcPts val="1200"/>
              </a:spcAft>
              <a:buClrTx/>
            </a:pPr>
            <a:r>
              <a:rPr lang="en-US" dirty="0">
                <a:latin typeface="+mn-lt"/>
              </a:rPr>
              <a:t>Darkness</a:t>
            </a:r>
          </a:p>
          <a:p>
            <a:pPr eaLnBrk="1" hangingPunct="1"/>
            <a:endParaRPr lang="en-US" b="0" u="none" baseline="0" dirty="0">
              <a:latin typeface="Arial" charset="0"/>
              <a:cs typeface="Arial" charset="0"/>
            </a:endParaRPr>
          </a:p>
          <a:p>
            <a:pPr eaLnBrk="1" hangingPunct="1"/>
            <a:endParaRPr lang="en-US" b="0" u="none" baseline="0" dirty="0">
              <a:latin typeface="Arial" charset="0"/>
              <a:cs typeface="Arial" charset="0"/>
            </a:endParaRPr>
          </a:p>
          <a:p>
            <a:pPr eaLnBrk="1" hangingPunct="1"/>
            <a:endParaRPr lang="en-US" dirty="0">
              <a:latin typeface="Arial" charset="0"/>
              <a:cs typeface="Arial" charset="0"/>
            </a:endParaRPr>
          </a:p>
          <a:p>
            <a:r>
              <a:rPr lang="en-US" b="1" dirty="0"/>
              <a:t>ASK:</a:t>
            </a:r>
            <a:r>
              <a:rPr lang="en-US" b="1" baseline="0" dirty="0"/>
              <a:t> </a:t>
            </a:r>
            <a:r>
              <a:rPr lang="en-US" dirty="0"/>
              <a:t>What measures might be taken to overcome visibility restrictions? </a:t>
            </a:r>
            <a:r>
              <a:rPr lang="en-US" i="1" dirty="0"/>
              <a:t>Moving the signs farther apart due to hills and curves or  may</a:t>
            </a:r>
            <a:r>
              <a:rPr lang="en-US" i="1" baseline="0" dirty="0"/>
              <a:t> have to start at different times due to </a:t>
            </a:r>
            <a:r>
              <a:rPr lang="en-US" i="1" dirty="0"/>
              <a:t>sun glare in early morning or early evening hours.</a:t>
            </a:r>
            <a:endParaRPr lang="en-US" dirty="0">
              <a:latin typeface="Arial" charset="0"/>
              <a:cs typeface="Arial"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91FB12DC-99A3-4979-9916-0B238E0D1FB8}" type="slidenum">
              <a:rPr lang="en-US" sz="1200">
                <a:latin typeface="Times New Roman" pitchFamily="18" charset="0"/>
              </a:rPr>
              <a:pPr eaLnBrk="1" hangingPunct="1"/>
              <a:t>40</a:t>
            </a:fld>
            <a:endParaRPr lang="en-US" sz="1200" dirty="0">
              <a:latin typeface="Times New Roman" pitchFamily="18" charset="0"/>
            </a:endParaRPr>
          </a:p>
        </p:txBody>
      </p:sp>
      <p:sp>
        <p:nvSpPr>
          <p:cNvPr id="186371" name="Rectangle 2"/>
          <p:cNvSpPr>
            <a:spLocks noGrp="1" noChangeArrowheads="1"/>
          </p:cNvSpPr>
          <p:nvPr>
            <p:ph type="body" idx="1"/>
          </p:nvPr>
        </p:nvSpPr>
        <p:spPr>
          <a:xfrm>
            <a:off x="935039" y="4435475"/>
            <a:ext cx="5140325" cy="41275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449263" marR="0" lvl="0" indent="-449263" algn="l" defTabSz="914400" rtl="0" eaLnBrk="1" fontAlgn="auto" latinLnBrk="0" hangingPunct="1">
              <a:lnSpc>
                <a:spcPct val="90000"/>
              </a:lnSpc>
              <a:spcBef>
                <a:spcPct val="20000"/>
              </a:spcBef>
              <a:spcAft>
                <a:spcPts val="0"/>
              </a:spcAft>
              <a:buClrTx/>
              <a:buSzTx/>
              <a:buFont typeface="Arial" pitchFamily="34" charset="0"/>
              <a:buChar char="•"/>
              <a:tabLst/>
              <a:defRPr/>
            </a:pPr>
            <a:r>
              <a:rPr lang="en-US" b="1" u="none" dirty="0">
                <a:latin typeface="Arial" charset="0"/>
                <a:cs typeface="Arial" charset="0"/>
              </a:rPr>
              <a:t>REVIEW </a:t>
            </a:r>
            <a:r>
              <a:rPr lang="en-US" b="0" u="none" dirty="0">
                <a:latin typeface="Arial" charset="0"/>
                <a:cs typeface="Arial" charset="0"/>
              </a:rPr>
              <a:t>slide</a:t>
            </a:r>
            <a:r>
              <a:rPr lang="en-US" b="0" u="none" baseline="0" dirty="0">
                <a:latin typeface="Arial" charset="0"/>
                <a:cs typeface="Arial" charset="0"/>
              </a:rPr>
              <a:t>. </a:t>
            </a:r>
            <a:r>
              <a:rPr kumimoji="0" lang="en-US" sz="2800" b="0" i="0" u="none" strike="noStrike" kern="1200" cap="none" spc="0" normalizeH="0" baseline="0" noProof="0" dirty="0">
                <a:ln>
                  <a:noFill/>
                </a:ln>
                <a:solidFill>
                  <a:prstClr val="black"/>
                </a:solidFill>
                <a:effectLst/>
                <a:uLnTx/>
                <a:uFillTx/>
                <a:latin typeface="+mn-lt"/>
              </a:rPr>
              <a:t>Traffic factors</a:t>
            </a:r>
          </a:p>
          <a:p>
            <a:pPr marL="449263" marR="0" lvl="0" indent="-449263"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mn-lt"/>
              </a:rPr>
              <a:t>Duration of work</a:t>
            </a:r>
          </a:p>
          <a:p>
            <a:pPr marL="449263" marR="0" lvl="0" indent="-449263"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mn-lt"/>
              </a:rPr>
              <a:t>Location of work</a:t>
            </a:r>
          </a:p>
          <a:p>
            <a:pPr marL="449263" marR="0" lvl="0" indent="-449263"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mn-lt"/>
              </a:rPr>
              <a:t>Work activity</a:t>
            </a:r>
          </a:p>
          <a:p>
            <a:pPr marL="449263" marR="0" lvl="0" indent="-449263"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mn-lt"/>
              </a:rPr>
              <a:t>Weather</a:t>
            </a:r>
          </a:p>
          <a:p>
            <a:pPr marL="449263" marR="0" lvl="0" indent="-449263"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mn-lt"/>
              </a:rPr>
              <a:t>Roadway characteristics</a:t>
            </a:r>
          </a:p>
          <a:p>
            <a:pPr marL="449263" marR="0" lvl="0" indent="-449263"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mn-lt"/>
              </a:rPr>
              <a:t>Speed</a:t>
            </a:r>
          </a:p>
          <a:p>
            <a:pPr eaLnBrk="1" hangingPunct="1"/>
            <a:endParaRPr lang="en-US" b="0" u="none" baseline="0" dirty="0">
              <a:latin typeface="Arial" charset="0"/>
              <a:cs typeface="Arial" charset="0"/>
            </a:endParaRPr>
          </a:p>
          <a:p>
            <a:pPr eaLnBrk="1" hangingPunct="1"/>
            <a:endParaRPr lang="en-US" b="0" u="none" baseline="0" dirty="0">
              <a:latin typeface="Arial" charset="0"/>
              <a:cs typeface="Arial"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8231B34F-B258-43A2-901E-AE0CFCF99C8D}" type="slidenum">
              <a:rPr lang="en-US" sz="1200">
                <a:latin typeface="Times New Roman" pitchFamily="18" charset="0"/>
              </a:rPr>
              <a:pPr eaLnBrk="1" hangingPunct="1"/>
              <a:t>41</a:t>
            </a:fld>
            <a:endParaRPr lang="en-US" sz="1200" dirty="0">
              <a:latin typeface="Times New Roman" pitchFamily="18" charset="0"/>
            </a:endParaRPr>
          </a:p>
        </p:txBody>
      </p:sp>
      <p:sp>
        <p:nvSpPr>
          <p:cNvPr id="187395" name="Rectangle 2"/>
          <p:cNvSpPr>
            <a:spLocks noGrp="1" noRot="1" noChangeAspect="1" noChangeArrowheads="1" noTextEdit="1"/>
          </p:cNvSpPr>
          <p:nvPr>
            <p:ph type="sldImg"/>
          </p:nvPr>
        </p:nvSpPr>
        <p:spPr>
          <a:xfrm>
            <a:off x="1181100" y="696913"/>
            <a:ext cx="4648200" cy="3486150"/>
          </a:xfrm>
          <a:ln/>
        </p:spPr>
      </p:sp>
      <p:sp>
        <p:nvSpPr>
          <p:cNvPr id="187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31774">
              <a:defRPr/>
            </a:pPr>
            <a:r>
              <a:rPr lang="en-US" b="1" dirty="0">
                <a:latin typeface="Arial" charset="0"/>
                <a:cs typeface="Arial" charset="0"/>
              </a:rPr>
              <a:t>SAY</a:t>
            </a:r>
            <a:r>
              <a:rPr lang="en-US" dirty="0">
                <a:latin typeface="Arial" charset="0"/>
                <a:cs typeface="Arial" charset="0"/>
              </a:rPr>
              <a:t>: Traffic</a:t>
            </a:r>
            <a:r>
              <a:rPr lang="en-US" baseline="0" dirty="0">
                <a:latin typeface="Arial" charset="0"/>
                <a:cs typeface="Arial" charset="0"/>
              </a:rPr>
              <a:t> flow may increase at different times of the day or during special events. This may cause us to delay or c</a:t>
            </a:r>
            <a:r>
              <a:rPr lang="en-US" dirty="0">
                <a:latin typeface="Arial" charset="0"/>
                <a:cs typeface="Arial" charset="0"/>
              </a:rPr>
              <a:t>hange a work schedule to avoid traffic congestion. For example</a:t>
            </a:r>
            <a:r>
              <a:rPr lang="en-US" baseline="0" dirty="0">
                <a:latin typeface="Arial" charset="0"/>
                <a:cs typeface="Arial" charset="0"/>
              </a:rPr>
              <a:t>, w</a:t>
            </a:r>
            <a:r>
              <a:rPr lang="en-US" dirty="0">
                <a:latin typeface="Arial" charset="0"/>
                <a:cs typeface="Arial" charset="0"/>
              </a:rPr>
              <a:t>ork on I-70 may be rescheduled during professional sporting events (Baseball, football etc.) as well as college games. </a:t>
            </a:r>
          </a:p>
          <a:p>
            <a:pPr defTabSz="931774">
              <a:defRPr/>
            </a:pPr>
            <a:endParaRPr lang="en-US" dirty="0">
              <a:latin typeface="Arial" charset="0"/>
              <a:cs typeface="Arial" charset="0"/>
            </a:endParaRPr>
          </a:p>
          <a:p>
            <a:pPr eaLnBrk="1" hangingPunct="1"/>
            <a:r>
              <a:rPr lang="en-US" b="1" dirty="0">
                <a:latin typeface="Arial" charset="0"/>
                <a:cs typeface="Arial" charset="0"/>
              </a:rPr>
              <a:t>ASK:</a:t>
            </a:r>
            <a:r>
              <a:rPr lang="en-US" b="1" baseline="0" dirty="0">
                <a:latin typeface="Arial" charset="0"/>
                <a:cs typeface="Arial" charset="0"/>
              </a:rPr>
              <a:t> </a:t>
            </a:r>
            <a:r>
              <a:rPr lang="en-US" b="0" baseline="0" dirty="0">
                <a:latin typeface="Arial" charset="0"/>
                <a:cs typeface="Arial" charset="0"/>
              </a:rPr>
              <a:t>What </a:t>
            </a:r>
            <a:r>
              <a:rPr lang="en-US" dirty="0">
                <a:latin typeface="Arial" charset="0"/>
                <a:cs typeface="Arial" charset="0"/>
              </a:rPr>
              <a:t>types of events or areas cause a lot of traffic in our district?</a:t>
            </a:r>
          </a:p>
          <a:p>
            <a:pPr eaLnBrk="1" hangingPunct="1"/>
            <a:endParaRPr lang="en-US" dirty="0">
              <a:latin typeface="Arial" charset="0"/>
              <a:cs typeface="Arial"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CFB80CC3-D7C4-4632-8401-F8E239D0C32A}" type="slidenum">
              <a:rPr lang="en-US" sz="1200">
                <a:latin typeface="Times New Roman" pitchFamily="18" charset="0"/>
              </a:rPr>
              <a:pPr eaLnBrk="1" hangingPunct="1"/>
              <a:t>42</a:t>
            </a:fld>
            <a:endParaRPr lang="en-US" sz="1200" dirty="0">
              <a:latin typeface="Times New Roman" pitchFamily="18" charset="0"/>
            </a:endParaRPr>
          </a:p>
        </p:txBody>
      </p:sp>
      <p:sp>
        <p:nvSpPr>
          <p:cNvPr id="188419" name="Rectangle 2"/>
          <p:cNvSpPr>
            <a:spLocks noGrp="1" noRot="1" noChangeAspect="1" noChangeArrowheads="1" noTextEdit="1"/>
          </p:cNvSpPr>
          <p:nvPr>
            <p:ph type="sldImg"/>
          </p:nvPr>
        </p:nvSpPr>
        <p:spPr>
          <a:xfrm>
            <a:off x="1181100" y="696913"/>
            <a:ext cx="4648200" cy="3486150"/>
          </a:xfrm>
          <a:ln/>
        </p:spPr>
      </p:sp>
      <p:sp>
        <p:nvSpPr>
          <p:cNvPr id="188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Times New Roman" pitchFamily="18" charset="0"/>
              </a:rPr>
              <a:t>SAY</a:t>
            </a:r>
            <a:r>
              <a:rPr lang="en-US" dirty="0">
                <a:latin typeface="Arial" charset="0"/>
                <a:cs typeface="Times New Roman" pitchFamily="18" charset="0"/>
              </a:rPr>
              <a:t>: A temporary traffic control zone is a area of highway where traffic conditions are changed due to a work zone or an incident area through the use of temporary traffic control devices, law enforcement, or other authorized officials. </a:t>
            </a:r>
          </a:p>
          <a:p>
            <a:pPr eaLnBrk="1" hangingPunct="1"/>
            <a:endParaRPr lang="en-US" dirty="0">
              <a:latin typeface="Arial" charset="0"/>
              <a:cs typeface="Times New Roman" pitchFamily="18" charset="0"/>
            </a:endParaRPr>
          </a:p>
          <a:p>
            <a:pPr eaLnBrk="1" hangingPunct="1"/>
            <a:r>
              <a:rPr lang="en-US" dirty="0">
                <a:latin typeface="Arial" charset="0"/>
                <a:cs typeface="Times New Roman" pitchFamily="18" charset="0"/>
              </a:rPr>
              <a:t>It extends from the first warning sign or rotating/strobe lights on a vehicle to the last temporary traffic control device. The zone may either be stationary or move as work progresses</a:t>
            </a:r>
            <a:r>
              <a:rPr lang="en-US" dirty="0">
                <a:latin typeface="Arial" charset="0"/>
                <a:cs typeface="Arial" charset="0"/>
              </a:rPr>
              <a:t> .</a:t>
            </a: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16CC14D7-DB3E-4828-A442-00A95A44B14B}" type="slidenum">
              <a:rPr lang="en-US" sz="1200">
                <a:solidFill>
                  <a:prstClr val="black"/>
                </a:solidFill>
                <a:latin typeface="Times New Roman" pitchFamily="18" charset="0"/>
              </a:rPr>
              <a:pPr eaLnBrk="1" hangingPunct="1"/>
              <a:t>43</a:t>
            </a:fld>
            <a:endParaRPr lang="en-US" sz="1200" dirty="0">
              <a:solidFill>
                <a:prstClr val="black"/>
              </a:solidFill>
              <a:latin typeface="Times New Roman" pitchFamily="18" charset="0"/>
            </a:endParaRPr>
          </a:p>
        </p:txBody>
      </p:sp>
      <p:sp>
        <p:nvSpPr>
          <p:cNvPr id="191491" name="Rectangle 2"/>
          <p:cNvSpPr>
            <a:spLocks noGrp="1" noRot="1" noChangeAspect="1" noChangeArrowheads="1" noTextEdit="1"/>
          </p:cNvSpPr>
          <p:nvPr>
            <p:ph type="sldImg"/>
          </p:nvPr>
        </p:nvSpPr>
        <p:spPr>
          <a:xfrm>
            <a:off x="1181100" y="696913"/>
            <a:ext cx="4648200" cy="3486150"/>
          </a:xfrm>
          <a:ln/>
        </p:spPr>
      </p:sp>
      <p:sp>
        <p:nvSpPr>
          <p:cNvPr id="191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31774">
              <a:defRPr/>
            </a:pPr>
            <a:r>
              <a:rPr lang="en-US" b="1" u="none" dirty="0">
                <a:latin typeface="Arial" charset="0"/>
                <a:cs typeface="Arial" charset="0"/>
              </a:rPr>
              <a:t>TRAINER’S TIP </a:t>
            </a:r>
            <a:r>
              <a:rPr lang="en-US" b="1" dirty="0">
                <a:latin typeface="Arial" charset="0"/>
                <a:cs typeface="Arial" charset="0"/>
              </a:rPr>
              <a:t>:</a:t>
            </a:r>
            <a:r>
              <a:rPr lang="en-US" dirty="0">
                <a:latin typeface="Arial" charset="0"/>
                <a:cs typeface="Arial" charset="0"/>
              </a:rPr>
              <a:t>  T</a:t>
            </a:r>
            <a:r>
              <a:rPr lang="en-US" baseline="0" dirty="0">
                <a:latin typeface="Arial" charset="0"/>
                <a:cs typeface="Arial" charset="0"/>
              </a:rPr>
              <a:t>he slide builds throughout the PPT. </a:t>
            </a:r>
            <a:r>
              <a:rPr lang="en-US" dirty="0">
                <a:latin typeface="Arial" charset="0"/>
                <a:cs typeface="Arial" charset="0"/>
              </a:rPr>
              <a:t>Later in the class this same slide will appear and the class will be asked to</a:t>
            </a:r>
            <a:r>
              <a:rPr lang="en-US" baseline="0" dirty="0">
                <a:latin typeface="Arial" charset="0"/>
                <a:cs typeface="Arial" charset="0"/>
              </a:rPr>
              <a:t> name</a:t>
            </a:r>
            <a:r>
              <a:rPr lang="en-US" dirty="0">
                <a:latin typeface="Arial" charset="0"/>
                <a:cs typeface="Arial" charset="0"/>
              </a:rPr>
              <a:t> each area and it’s purpose.</a:t>
            </a:r>
          </a:p>
          <a:p>
            <a:pPr eaLnBrk="1" hangingPunct="1"/>
            <a:endParaRPr lang="en-US" b="1" dirty="0">
              <a:latin typeface="Arial" charset="0"/>
              <a:cs typeface="Arial" charset="0"/>
            </a:endParaRPr>
          </a:p>
          <a:p>
            <a:pPr eaLnBrk="1" hangingPunct="1"/>
            <a:r>
              <a:rPr lang="en-US" b="1" dirty="0">
                <a:latin typeface="Arial" charset="0"/>
                <a:cs typeface="Arial" charset="0"/>
              </a:rPr>
              <a:t>SAY: </a:t>
            </a:r>
            <a:r>
              <a:rPr lang="en-US" b="0" dirty="0">
                <a:latin typeface="Arial" charset="0"/>
                <a:cs typeface="Arial" charset="0"/>
              </a:rPr>
              <a:t>There are</a:t>
            </a:r>
            <a:r>
              <a:rPr lang="en-US" dirty="0">
                <a:latin typeface="Arial" charset="0"/>
                <a:cs typeface="Arial" charset="0"/>
              </a:rPr>
              <a:t> 4 main areas to a work zone</a:t>
            </a:r>
          </a:p>
          <a:p>
            <a:pPr marL="174708" indent="-174708">
              <a:buFont typeface="Arial" pitchFamily="34" charset="0"/>
              <a:buChar char="•"/>
            </a:pPr>
            <a:r>
              <a:rPr lang="en-US" dirty="0">
                <a:latin typeface="Arial" charset="0"/>
                <a:cs typeface="Arial" charset="0"/>
              </a:rPr>
              <a:t>Advance Warning Area</a:t>
            </a:r>
          </a:p>
          <a:p>
            <a:pPr marL="174708" indent="-174708">
              <a:buFont typeface="Arial" pitchFamily="34" charset="0"/>
              <a:buChar char="•"/>
            </a:pPr>
            <a:r>
              <a:rPr lang="en-US" dirty="0">
                <a:latin typeface="Arial" charset="0"/>
                <a:cs typeface="Arial" charset="0"/>
              </a:rPr>
              <a:t>Transition Area</a:t>
            </a:r>
          </a:p>
          <a:p>
            <a:pPr marL="174708" indent="-174708">
              <a:buFont typeface="Arial" pitchFamily="34" charset="0"/>
              <a:buChar char="•"/>
            </a:pPr>
            <a:r>
              <a:rPr lang="en-US" dirty="0">
                <a:latin typeface="Arial" charset="0"/>
                <a:cs typeface="Arial" charset="0"/>
              </a:rPr>
              <a:t>Activity Area (Buffer/work area)</a:t>
            </a:r>
          </a:p>
          <a:p>
            <a:pPr marL="174708" indent="-174708">
              <a:buFont typeface="Arial" pitchFamily="34" charset="0"/>
              <a:buChar char="•"/>
            </a:pPr>
            <a:r>
              <a:rPr lang="en-US" dirty="0">
                <a:latin typeface="Arial" charset="0"/>
                <a:cs typeface="Arial" charset="0"/>
              </a:rPr>
              <a:t>Termination Area </a:t>
            </a:r>
          </a:p>
          <a:p>
            <a:pPr eaLnBrk="1" hangingPunct="1"/>
            <a:r>
              <a:rPr lang="en-US" b="0" u="none" dirty="0">
                <a:latin typeface="Arial" charset="0"/>
                <a:cs typeface="Arial" charset="0"/>
              </a:rPr>
              <a:t>We</a:t>
            </a:r>
            <a:r>
              <a:rPr lang="en-US" b="0" u="none" baseline="0" dirty="0">
                <a:latin typeface="Arial" charset="0"/>
                <a:cs typeface="Arial" charset="0"/>
              </a:rPr>
              <a:t> will be breaking down these components based on what you would encounter first as you would setup a work zone or travel through. </a:t>
            </a:r>
          </a:p>
          <a:p>
            <a:pPr eaLnBrk="1" hangingPunct="1"/>
            <a:endParaRPr lang="en-US" b="1" u="none" baseline="0" dirty="0">
              <a:latin typeface="Arial" charset="0"/>
              <a:cs typeface="Arial" charset="0"/>
            </a:endParaRPr>
          </a:p>
          <a:p>
            <a:pPr eaLnBrk="1" hangingPunct="1"/>
            <a:r>
              <a:rPr lang="en-US" b="1" u="none" baseline="0" dirty="0">
                <a:latin typeface="Arial" charset="0"/>
                <a:cs typeface="Arial" charset="0"/>
              </a:rPr>
              <a:t>Starting with the </a:t>
            </a:r>
            <a:r>
              <a:rPr lang="en-US" b="1" u="sng" dirty="0">
                <a:latin typeface="Arial" charset="0"/>
                <a:cs typeface="Arial" charset="0"/>
              </a:rPr>
              <a:t>Advance Warning Area</a:t>
            </a:r>
            <a:endParaRPr lang="en-US" b="1" dirty="0">
              <a:latin typeface="Arial" charset="0"/>
              <a:cs typeface="Arial" charset="0"/>
            </a:endParaRPr>
          </a:p>
          <a:p>
            <a:pPr eaLnBrk="1" hangingPunct="1"/>
            <a:r>
              <a:rPr lang="en-US" dirty="0">
                <a:latin typeface="Arial" charset="0"/>
                <a:cs typeface="Arial" charset="0"/>
              </a:rPr>
              <a:t> </a:t>
            </a:r>
            <a:r>
              <a:rPr lang="en-US" b="1" dirty="0">
                <a:latin typeface="Arial" charset="0"/>
                <a:cs typeface="Arial" charset="0"/>
              </a:rPr>
              <a:t> </a:t>
            </a:r>
            <a:endParaRPr lang="en-US" dirty="0">
              <a:latin typeface="Arial" charset="0"/>
              <a:cs typeface="Arial" charset="0"/>
            </a:endParaRPr>
          </a:p>
          <a:p>
            <a:pPr eaLnBrk="1" hangingPunct="1"/>
            <a:r>
              <a:rPr lang="en-US" b="1" dirty="0">
                <a:latin typeface="Arial" charset="0"/>
                <a:cs typeface="Arial" charset="0"/>
              </a:rPr>
              <a:t>Explain:</a:t>
            </a:r>
            <a:r>
              <a:rPr lang="en-US" dirty="0">
                <a:latin typeface="Arial" charset="0"/>
                <a:cs typeface="Arial" charset="0"/>
              </a:rPr>
              <a:t> The purpose of the advance warning area.</a:t>
            </a:r>
          </a:p>
          <a:p>
            <a:pPr eaLnBrk="1" hangingPunct="1"/>
            <a:r>
              <a:rPr lang="en-US" dirty="0">
                <a:latin typeface="Arial" charset="0"/>
                <a:cs typeface="Arial" charset="0"/>
              </a:rPr>
              <a:t> </a:t>
            </a:r>
          </a:p>
          <a:p>
            <a:pPr eaLnBrk="1" hangingPunct="1"/>
            <a:r>
              <a:rPr lang="en-US" b="1" dirty="0">
                <a:latin typeface="Arial" charset="0"/>
                <a:cs typeface="Arial" charset="0"/>
              </a:rPr>
              <a:t>Say:</a:t>
            </a:r>
            <a:r>
              <a:rPr lang="en-US" dirty="0">
                <a:latin typeface="Arial" charset="0"/>
                <a:cs typeface="Arial" charset="0"/>
              </a:rPr>
              <a:t>  Signs are located in the advanced warning area.</a:t>
            </a:r>
          </a:p>
          <a:p>
            <a:pPr eaLnBrk="1" hangingPunct="1"/>
            <a:r>
              <a:rPr lang="en-US" dirty="0">
                <a:latin typeface="Arial" charset="0"/>
                <a:cs typeface="Arial" charset="0"/>
              </a:rPr>
              <a:t> </a:t>
            </a:r>
          </a:p>
          <a:p>
            <a:pPr eaLnBrk="1" hangingPunct="1">
              <a:buFontTx/>
              <a:buChar char="•"/>
            </a:pPr>
            <a:endParaRPr lang="en-US" dirty="0">
              <a:latin typeface="Arial" charset="0"/>
              <a:cs typeface="Arial" charset="0"/>
            </a:endParaRPr>
          </a:p>
          <a:p>
            <a:pPr eaLnBrk="1" hangingPunct="1"/>
            <a:endParaRPr lang="en-US" dirty="0">
              <a:latin typeface="Arial" charset="0"/>
              <a:cs typeface="Arial"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DF64C7AD-1794-478C-8606-B91D5A724782}" type="slidenum">
              <a:rPr lang="en-US" sz="1200">
                <a:latin typeface="Times New Roman" pitchFamily="18" charset="0"/>
              </a:rPr>
              <a:pPr eaLnBrk="1" hangingPunct="1"/>
              <a:t>44</a:t>
            </a:fld>
            <a:endParaRPr lang="en-US" sz="1200" dirty="0">
              <a:latin typeface="Times New Roman" pitchFamily="18" charset="0"/>
            </a:endParaRPr>
          </a:p>
        </p:txBody>
      </p:sp>
      <p:sp>
        <p:nvSpPr>
          <p:cNvPr id="190467" name="Rectangle 2"/>
          <p:cNvSpPr>
            <a:spLocks noGrp="1" noRot="1" noChangeAspect="1" noChangeArrowheads="1" noTextEdit="1"/>
          </p:cNvSpPr>
          <p:nvPr>
            <p:ph type="sldImg"/>
          </p:nvPr>
        </p:nvSpPr>
        <p:spPr>
          <a:xfrm>
            <a:off x="1181100" y="696913"/>
            <a:ext cx="4648200" cy="3486150"/>
          </a:xfrm>
          <a:ln/>
        </p:spPr>
      </p:sp>
      <p:sp>
        <p:nvSpPr>
          <p:cNvPr id="190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REVIEW </a:t>
            </a:r>
            <a:r>
              <a:rPr lang="en-US" b="0" dirty="0">
                <a:latin typeface="Arial" charset="0"/>
                <a:cs typeface="Arial" charset="0"/>
              </a:rPr>
              <a:t>the</a:t>
            </a:r>
            <a:r>
              <a:rPr lang="en-US" b="0" baseline="0" dirty="0">
                <a:latin typeface="Arial" charset="0"/>
                <a:cs typeface="Arial" charset="0"/>
              </a:rPr>
              <a:t> slide covering the following points:</a:t>
            </a:r>
            <a:r>
              <a:rPr lang="en-US" dirty="0">
                <a:latin typeface="Arial" charset="0"/>
                <a:cs typeface="Arial" charset="0"/>
              </a:rPr>
              <a:t> </a:t>
            </a:r>
          </a:p>
          <a:p>
            <a:pPr marL="640594" lvl="1" indent="-174708">
              <a:buFont typeface="Arial" pitchFamily="34" charset="0"/>
              <a:buChar char="•"/>
            </a:pPr>
            <a:r>
              <a:rPr lang="en-US" dirty="0">
                <a:latin typeface="Arial" charset="0"/>
                <a:cs typeface="Arial" charset="0"/>
              </a:rPr>
              <a:t>The first sign in the advance warning area is designed to get the attention of the motorist.  </a:t>
            </a:r>
          </a:p>
          <a:p>
            <a:pPr marL="640594" lvl="1" indent="-174708">
              <a:buFont typeface="Arial" pitchFamily="34" charset="0"/>
              <a:buChar char="•"/>
            </a:pPr>
            <a:r>
              <a:rPr lang="en-US" dirty="0">
                <a:latin typeface="Arial" charset="0"/>
                <a:cs typeface="Arial" charset="0"/>
              </a:rPr>
              <a:t>The second sign(s) give more detailed information for the motorists – such as Right Lane Closed Ahead/ Shoulder Closed Ahead, etc. </a:t>
            </a:r>
          </a:p>
          <a:p>
            <a:pPr marL="640594" lvl="1" indent="-174708">
              <a:buFont typeface="Arial" pitchFamily="34" charset="0"/>
              <a:buChar char="•"/>
            </a:pPr>
            <a:r>
              <a:rPr lang="en-US" dirty="0">
                <a:latin typeface="Arial" charset="0"/>
                <a:cs typeface="Arial" charset="0"/>
              </a:rPr>
              <a:t>The third/final sign gives the motorist specific information of what to do, i.e. – Merge/Right.  </a:t>
            </a:r>
          </a:p>
          <a:p>
            <a:pPr marL="640594" lvl="1" indent="-174708">
              <a:buFont typeface="Arial" pitchFamily="34" charset="0"/>
              <a:buChar char="•"/>
            </a:pPr>
            <a:r>
              <a:rPr lang="en-US" dirty="0">
                <a:latin typeface="Arial" charset="0"/>
                <a:cs typeface="Arial" charset="0"/>
              </a:rPr>
              <a:t>Portable Changeable Message Boards and Flashing Arrow Panels may also be used for additional signing.</a:t>
            </a:r>
          </a:p>
          <a:p>
            <a:pPr marL="174708" indent="-174708">
              <a:buFont typeface="Arial" pitchFamily="34" charset="0"/>
              <a:buChar char="•"/>
            </a:pPr>
            <a:endParaRPr lang="en-US" dirty="0">
              <a:latin typeface="Arial" charset="0"/>
              <a:cs typeface="Arial" charset="0"/>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47DFE620-F4B1-4FD1-A5DE-45E2CDBFA483}" type="slidenum">
              <a:rPr lang="en-US" sz="1200">
                <a:latin typeface="Times New Roman" pitchFamily="18" charset="0"/>
              </a:rPr>
              <a:pPr eaLnBrk="1" hangingPunct="1"/>
              <a:t>45</a:t>
            </a:fld>
            <a:endParaRPr lang="en-US" sz="1200" dirty="0">
              <a:latin typeface="Times New Roman" pitchFamily="18" charset="0"/>
            </a:endParaRPr>
          </a:p>
        </p:txBody>
      </p:sp>
      <p:sp>
        <p:nvSpPr>
          <p:cNvPr id="194563" name="Rectangle 2"/>
          <p:cNvSpPr>
            <a:spLocks noGrp="1" noChangeArrowheads="1"/>
          </p:cNvSpPr>
          <p:nvPr>
            <p:ph type="body" idx="1"/>
          </p:nvPr>
        </p:nvSpPr>
        <p:spPr>
          <a:xfrm>
            <a:off x="935039" y="4435475"/>
            <a:ext cx="5140325" cy="41275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u="none" dirty="0">
                <a:latin typeface="Arial" charset="0"/>
                <a:cs typeface="Arial" charset="0"/>
              </a:rPr>
              <a:t>SAY:</a:t>
            </a:r>
            <a:r>
              <a:rPr lang="en-US" b="0" u="none" dirty="0">
                <a:latin typeface="Arial" charset="0"/>
                <a:cs typeface="Arial" charset="0"/>
              </a:rPr>
              <a:t> </a:t>
            </a:r>
            <a:r>
              <a:rPr lang="en-US" dirty="0">
                <a:latin typeface="Arial" charset="0"/>
                <a:cs typeface="Arial" charset="0"/>
              </a:rPr>
              <a:t>Signs are spaced according to the type of highway and the speed limit. Let’s talk first about the types of highways.</a:t>
            </a:r>
          </a:p>
          <a:p>
            <a:pPr eaLnBrk="1" hangingPunct="1"/>
            <a:r>
              <a:rPr lang="en-US" dirty="0">
                <a:latin typeface="Arial" charset="0"/>
                <a:cs typeface="Arial" charset="0"/>
              </a:rPr>
              <a:t>They are:</a:t>
            </a:r>
          </a:p>
          <a:p>
            <a:pPr marL="174708" indent="-174708">
              <a:buFont typeface="Arial" pitchFamily="34" charset="0"/>
              <a:buChar char="•"/>
            </a:pPr>
            <a:r>
              <a:rPr lang="en-US" dirty="0">
                <a:latin typeface="Arial" charset="0"/>
                <a:cs typeface="Arial" charset="0"/>
              </a:rPr>
              <a:t>Urban </a:t>
            </a:r>
          </a:p>
          <a:p>
            <a:pPr marL="174708" indent="-174708">
              <a:buFont typeface="Arial" pitchFamily="34" charset="0"/>
              <a:buChar char="•"/>
            </a:pPr>
            <a:r>
              <a:rPr lang="en-US" dirty="0">
                <a:latin typeface="Arial" charset="0"/>
                <a:cs typeface="Arial" charset="0"/>
              </a:rPr>
              <a:t>Rural Divided</a:t>
            </a:r>
          </a:p>
          <a:p>
            <a:pPr marL="174708" indent="-174708">
              <a:buFont typeface="Arial" pitchFamily="34" charset="0"/>
              <a:buChar char="•"/>
            </a:pPr>
            <a:r>
              <a:rPr lang="en-US" dirty="0">
                <a:latin typeface="Arial" charset="0"/>
                <a:cs typeface="Arial" charset="0"/>
              </a:rPr>
              <a:t>Rural Undivided</a:t>
            </a:r>
          </a:p>
          <a:p>
            <a:pPr eaLnBrk="1" hangingPunct="1"/>
            <a:r>
              <a:rPr lang="en-US" dirty="0">
                <a:latin typeface="Arial" charset="0"/>
                <a:cs typeface="Arial" charset="0"/>
              </a:rPr>
              <a:t> </a:t>
            </a:r>
          </a:p>
          <a:p>
            <a:pPr eaLnBrk="1" hangingPunct="1"/>
            <a:r>
              <a:rPr lang="en-US" b="1" dirty="0">
                <a:latin typeface="Arial" charset="0"/>
                <a:cs typeface="Arial" charset="0"/>
              </a:rPr>
              <a:t>TRAINER’S TIP:</a:t>
            </a:r>
            <a:r>
              <a:rPr lang="en-US" dirty="0">
                <a:latin typeface="Arial" charset="0"/>
                <a:cs typeface="Arial" charset="0"/>
              </a:rPr>
              <a:t>  Give</a:t>
            </a:r>
            <a:r>
              <a:rPr lang="en-US" baseline="0" dirty="0">
                <a:latin typeface="Arial" charset="0"/>
                <a:cs typeface="Arial" charset="0"/>
              </a:rPr>
              <a:t> e</a:t>
            </a:r>
            <a:r>
              <a:rPr lang="en-US" dirty="0">
                <a:latin typeface="Arial" charset="0"/>
                <a:cs typeface="Arial" charset="0"/>
              </a:rPr>
              <a:t>xamples of the each in your district. </a:t>
            </a:r>
          </a:p>
          <a:p>
            <a:pPr eaLnBrk="1" hangingPunct="1"/>
            <a:endParaRPr lang="en-US" dirty="0">
              <a:latin typeface="Arial" charset="0"/>
              <a:cs typeface="Arial" charset="0"/>
            </a:endParaRPr>
          </a:p>
          <a:p>
            <a:pPr eaLnBrk="1" hangingPunct="1"/>
            <a:r>
              <a:rPr lang="en-US" dirty="0">
                <a:latin typeface="Arial" charset="0"/>
                <a:cs typeface="Arial" charset="0"/>
              </a:rPr>
              <a:t>S = Spacing</a:t>
            </a:r>
          </a:p>
          <a:p>
            <a:pPr eaLnBrk="1" hangingPunct="1"/>
            <a:r>
              <a:rPr lang="en-US" dirty="0">
                <a:latin typeface="Arial" charset="0"/>
                <a:cs typeface="Arial" charset="0"/>
              </a:rPr>
              <a:t>SA = Spacing Sign A</a:t>
            </a:r>
          </a:p>
          <a:p>
            <a:pPr eaLnBrk="1" hangingPunct="1"/>
            <a:r>
              <a:rPr lang="en-US" dirty="0">
                <a:latin typeface="Arial" charset="0"/>
                <a:cs typeface="Arial" charset="0"/>
              </a:rPr>
              <a:t>SB = Spacing Sign B</a:t>
            </a:r>
          </a:p>
          <a:p>
            <a:pPr eaLnBrk="1" hangingPunct="1"/>
            <a:r>
              <a:rPr lang="en-US" dirty="0">
                <a:latin typeface="Arial" charset="0"/>
                <a:cs typeface="Arial" charset="0"/>
              </a:rPr>
              <a:t>SC = Spacing Sign C</a:t>
            </a:r>
          </a:p>
          <a:p>
            <a:pPr eaLnBrk="1" hangingPunct="1"/>
            <a:endParaRPr lang="en-US" dirty="0">
              <a:latin typeface="Arial" charset="0"/>
              <a:cs typeface="Arial" charset="0"/>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57198C63-EAFC-4027-83EF-184660C609EA}" type="slidenum">
              <a:rPr lang="en-US" sz="1200">
                <a:latin typeface="Times New Roman" pitchFamily="18" charset="0"/>
              </a:rPr>
              <a:pPr eaLnBrk="1" hangingPunct="1"/>
              <a:t>46</a:t>
            </a:fld>
            <a:endParaRPr lang="en-US" sz="1200" dirty="0">
              <a:latin typeface="Times New Roman" pitchFamily="18" charset="0"/>
            </a:endParaRPr>
          </a:p>
        </p:txBody>
      </p:sp>
      <p:sp>
        <p:nvSpPr>
          <p:cNvPr id="196611" name="Rectangle 2"/>
          <p:cNvSpPr>
            <a:spLocks noGrp="1" noRot="1" noChangeAspect="1" noChangeArrowheads="1" noTextEdit="1"/>
          </p:cNvSpPr>
          <p:nvPr>
            <p:ph type="sldImg"/>
          </p:nvPr>
        </p:nvSpPr>
        <p:spPr>
          <a:xfrm>
            <a:off x="1181100" y="696913"/>
            <a:ext cx="4648200" cy="3486150"/>
          </a:xfrm>
          <a:ln/>
        </p:spPr>
      </p:sp>
      <p:sp>
        <p:nvSpPr>
          <p:cNvPr id="196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TRAINER’S TIP:</a:t>
            </a:r>
            <a:r>
              <a:rPr lang="en-US" dirty="0">
                <a:latin typeface="Arial" charset="0"/>
                <a:cs typeface="Arial" charset="0"/>
              </a:rPr>
              <a:t>  Revie</a:t>
            </a:r>
            <a:r>
              <a:rPr lang="en-US" baseline="0" dirty="0">
                <a:latin typeface="Arial" charset="0"/>
                <a:cs typeface="Arial" charset="0"/>
              </a:rPr>
              <a:t>w the slide covering the following points:</a:t>
            </a:r>
            <a:endParaRPr lang="en-US" dirty="0">
              <a:latin typeface="Arial" charset="0"/>
              <a:cs typeface="Arial" charset="0"/>
            </a:endParaRPr>
          </a:p>
          <a:p>
            <a:pPr marL="174708" indent="-174708">
              <a:buFont typeface="Arial" pitchFamily="34" charset="0"/>
              <a:buChar char="•"/>
            </a:pPr>
            <a:r>
              <a:rPr lang="en-US" dirty="0">
                <a:latin typeface="Arial" charset="0"/>
                <a:cs typeface="Arial" charset="0"/>
              </a:rPr>
              <a:t>Pavement dash = 10 ft. &amp; space = 30 ft.</a:t>
            </a:r>
          </a:p>
          <a:p>
            <a:pPr marL="174708" indent="-174708">
              <a:buFont typeface="Arial" pitchFamily="34" charset="0"/>
              <a:buChar char="•"/>
            </a:pPr>
            <a:r>
              <a:rPr lang="en-US" dirty="0">
                <a:latin typeface="Arial" charset="0"/>
                <a:cs typeface="Arial" charset="0"/>
              </a:rPr>
              <a:t>Delineators = 1/10 mile or approx. 500 ft.</a:t>
            </a:r>
          </a:p>
          <a:p>
            <a:pPr marL="174708" indent="-174708">
              <a:buFont typeface="Arial" pitchFamily="34" charset="0"/>
              <a:buChar char="•"/>
            </a:pPr>
            <a:r>
              <a:rPr lang="en-US" dirty="0">
                <a:latin typeface="Arial" charset="0"/>
                <a:cs typeface="Arial" charset="0"/>
              </a:rPr>
              <a:t>Vehicle odometer 1/10 mile</a:t>
            </a:r>
          </a:p>
          <a:p>
            <a:pPr eaLnBrk="1" hangingPunct="1"/>
            <a:r>
              <a:rPr lang="en-US" dirty="0">
                <a:latin typeface="Arial" charset="0"/>
                <a:cs typeface="Arial" charset="0"/>
              </a:rPr>
              <a:t> </a:t>
            </a: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8330B6BC-79F9-4CC1-8CB8-6899983988B9}" type="slidenum">
              <a:rPr lang="en-US" sz="1200">
                <a:solidFill>
                  <a:prstClr val="black"/>
                </a:solidFill>
                <a:latin typeface="Times New Roman" pitchFamily="18" charset="0"/>
              </a:rPr>
              <a:pPr eaLnBrk="1" hangingPunct="1"/>
              <a:t>47</a:t>
            </a:fld>
            <a:endParaRPr lang="en-US" sz="1200" dirty="0">
              <a:solidFill>
                <a:prstClr val="black"/>
              </a:solidFill>
              <a:latin typeface="Times New Roman" pitchFamily="18" charset="0"/>
            </a:endParaRPr>
          </a:p>
        </p:txBody>
      </p:sp>
      <p:sp>
        <p:nvSpPr>
          <p:cNvPr id="197635" name="Rectangle 2"/>
          <p:cNvSpPr>
            <a:spLocks noGrp="1" noRot="1" noChangeAspect="1" noChangeArrowheads="1" noTextEdit="1"/>
          </p:cNvSpPr>
          <p:nvPr>
            <p:ph type="sldImg"/>
          </p:nvPr>
        </p:nvSpPr>
        <p:spPr>
          <a:xfrm>
            <a:off x="1181100" y="696913"/>
            <a:ext cx="4648200" cy="3486150"/>
          </a:xfrm>
          <a:ln/>
        </p:spPr>
      </p:sp>
      <p:sp>
        <p:nvSpPr>
          <p:cNvPr id="1976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u="sng" dirty="0">
                <a:latin typeface="Arial" charset="0"/>
                <a:cs typeface="Arial" charset="0"/>
              </a:rPr>
              <a:t>Transition Area</a:t>
            </a:r>
            <a:endParaRPr lang="en-US" b="1" dirty="0">
              <a:latin typeface="Arial" charset="0"/>
              <a:cs typeface="Arial" charset="0"/>
            </a:endParaRPr>
          </a:p>
          <a:p>
            <a:pPr eaLnBrk="1" hangingPunct="1"/>
            <a:r>
              <a:rPr lang="en-US" dirty="0">
                <a:latin typeface="Arial" charset="0"/>
                <a:cs typeface="Arial" charset="0"/>
              </a:rPr>
              <a:t> </a:t>
            </a:r>
            <a:r>
              <a:rPr lang="en-US" b="1" dirty="0">
                <a:latin typeface="Arial" charset="0"/>
                <a:cs typeface="Arial" charset="0"/>
              </a:rPr>
              <a:t> </a:t>
            </a:r>
            <a:endParaRPr lang="en-US" dirty="0">
              <a:latin typeface="Arial" charset="0"/>
              <a:cs typeface="Arial" charset="0"/>
            </a:endParaRPr>
          </a:p>
          <a:p>
            <a:pPr eaLnBrk="1" hangingPunct="1"/>
            <a:r>
              <a:rPr lang="en-US" b="1" dirty="0">
                <a:latin typeface="Arial" charset="0"/>
                <a:cs typeface="Arial" charset="0"/>
              </a:rPr>
              <a:t>Say:</a:t>
            </a:r>
            <a:r>
              <a:rPr lang="en-US" dirty="0">
                <a:latin typeface="Arial" charset="0"/>
                <a:cs typeface="Arial" charset="0"/>
              </a:rPr>
              <a:t>  The advance warning area is where we warn motorists.  The transition area is where we redirect them with a visual pattern using channelizing devices.  </a:t>
            </a:r>
          </a:p>
          <a:p>
            <a:pPr eaLnBrk="1" hangingPunct="1"/>
            <a:endParaRPr lang="en-US" dirty="0">
              <a:latin typeface="Arial" charset="0"/>
              <a:cs typeface="Arial" charset="0"/>
            </a:endParaRPr>
          </a:p>
          <a:p>
            <a:pPr eaLnBrk="1" hangingPunct="1">
              <a:buFontTx/>
              <a:buChar char="•"/>
            </a:pPr>
            <a:r>
              <a:rPr lang="en-US" b="1" dirty="0">
                <a:latin typeface="Arial" charset="0"/>
                <a:cs typeface="Arial" charset="0"/>
              </a:rPr>
              <a:t>The path through the work zone should be obvious</a:t>
            </a:r>
          </a:p>
          <a:p>
            <a:pPr eaLnBrk="1" hangingPunct="1">
              <a:buFontTx/>
              <a:buChar char="•"/>
            </a:pPr>
            <a:endParaRPr lang="en-US" b="1" dirty="0">
              <a:latin typeface="Arial" charset="0"/>
              <a:cs typeface="Arial" charset="0"/>
            </a:endParaRPr>
          </a:p>
          <a:p>
            <a:pPr eaLnBrk="1" hangingPunct="1">
              <a:buFontTx/>
              <a:buChar char="•"/>
            </a:pPr>
            <a:r>
              <a:rPr lang="en-US" b="1" dirty="0">
                <a:latin typeface="Arial" charset="0"/>
                <a:cs typeface="Arial" charset="0"/>
              </a:rPr>
              <a:t>Advance area warns motorists</a:t>
            </a:r>
          </a:p>
          <a:p>
            <a:pPr eaLnBrk="1" hangingPunct="1">
              <a:buFontTx/>
              <a:buChar char="•"/>
            </a:pPr>
            <a:endParaRPr lang="en-US" b="1" dirty="0">
              <a:latin typeface="Arial" charset="0"/>
              <a:cs typeface="Arial" charset="0"/>
            </a:endParaRPr>
          </a:p>
          <a:p>
            <a:pPr eaLnBrk="1" hangingPunct="1">
              <a:buFontTx/>
              <a:buChar char="•"/>
            </a:pPr>
            <a:r>
              <a:rPr lang="en-US" b="1" dirty="0">
                <a:latin typeface="Arial" charset="0"/>
                <a:cs typeface="Arial" charset="0"/>
              </a:rPr>
              <a:t>Transition area is where motorists move to a specific place</a:t>
            </a:r>
          </a:p>
          <a:p>
            <a:pPr eaLnBrk="1" hangingPunct="1">
              <a:buFontTx/>
              <a:buChar char="•"/>
            </a:pPr>
            <a:endParaRPr lang="en-US" b="1" dirty="0">
              <a:latin typeface="Arial" charset="0"/>
              <a:cs typeface="Arial" charset="0"/>
            </a:endParaRPr>
          </a:p>
          <a:p>
            <a:pPr eaLnBrk="1" hangingPunct="1">
              <a:buFontTx/>
              <a:buChar char="•"/>
            </a:pPr>
            <a:r>
              <a:rPr lang="en-US" b="1" dirty="0">
                <a:latin typeface="Arial" charset="0"/>
                <a:cs typeface="Arial" charset="0"/>
              </a:rPr>
              <a:t>Moving traffic through a work zone requires the use of quality tapers</a:t>
            </a:r>
          </a:p>
          <a:p>
            <a:pPr eaLnBrk="1" hangingPunct="1"/>
            <a:endParaRPr lang="en-US" dirty="0">
              <a:latin typeface="Arial" charset="0"/>
              <a:cs typeface="Arial" charset="0"/>
            </a:endParaRPr>
          </a:p>
          <a:p>
            <a:pPr eaLnBrk="1" hangingPunct="1"/>
            <a:r>
              <a:rPr lang="en-US" dirty="0">
                <a:latin typeface="Arial" charset="0"/>
                <a:cs typeface="Arial" charset="0"/>
              </a:rPr>
              <a:t> </a:t>
            </a:r>
          </a:p>
          <a:p>
            <a:pPr eaLnBrk="1" hangingPunct="1"/>
            <a:r>
              <a:rPr lang="en-US" b="1" dirty="0">
                <a:latin typeface="Arial" charset="0"/>
                <a:cs typeface="Arial" charset="0"/>
              </a:rPr>
              <a:t>Ask: </a:t>
            </a:r>
            <a:r>
              <a:rPr lang="en-US" dirty="0">
                <a:latin typeface="Arial" charset="0"/>
                <a:cs typeface="Arial" charset="0"/>
              </a:rPr>
              <a:t> What types of devices would be appropriate in your area? </a:t>
            </a:r>
          </a:p>
          <a:p>
            <a:pPr eaLnBrk="1" hangingPunct="1"/>
            <a:r>
              <a:rPr lang="en-US" dirty="0">
                <a:latin typeface="Arial" charset="0"/>
                <a:cs typeface="Arial" charset="0"/>
              </a:rPr>
              <a:t> </a:t>
            </a:r>
          </a:p>
          <a:p>
            <a:pPr eaLnBrk="1" hangingPunct="1"/>
            <a:r>
              <a:rPr lang="en-US" b="1" dirty="0">
                <a:latin typeface="Arial" charset="0"/>
                <a:cs typeface="Arial" charset="0"/>
              </a:rPr>
              <a:t>Answer:</a:t>
            </a:r>
            <a:r>
              <a:rPr lang="en-US" dirty="0">
                <a:latin typeface="Arial" charset="0"/>
                <a:cs typeface="Arial" charset="0"/>
              </a:rPr>
              <a:t>  Trim-line channelizers, barrels or directional indicator barriers.  </a:t>
            </a:r>
          </a:p>
          <a:p>
            <a:pPr eaLnBrk="1" hangingPunct="1"/>
            <a:r>
              <a:rPr lang="en-US" dirty="0">
                <a:latin typeface="Arial" charset="0"/>
                <a:cs typeface="Arial" charset="0"/>
              </a:rPr>
              <a:t> </a:t>
            </a:r>
          </a:p>
          <a:p>
            <a:pPr eaLnBrk="1" hangingPunct="1"/>
            <a:r>
              <a:rPr lang="en-US" b="1" dirty="0">
                <a:latin typeface="Arial" charset="0"/>
                <a:cs typeface="Arial" charset="0"/>
              </a:rPr>
              <a:t>Say:</a:t>
            </a:r>
            <a:r>
              <a:rPr lang="en-US" dirty="0">
                <a:latin typeface="Arial" charset="0"/>
                <a:cs typeface="Arial" charset="0"/>
              </a:rPr>
              <a:t>  The key to a good transition area is a clear, concise visual pattern that motorists can follow. </a:t>
            </a:r>
          </a:p>
          <a:p>
            <a:pPr eaLnBrk="1" hangingPunct="1"/>
            <a:br>
              <a:rPr lang="en-US" dirty="0">
                <a:latin typeface="Arial" charset="0"/>
                <a:cs typeface="Arial" charset="0"/>
              </a:rPr>
            </a:br>
            <a:r>
              <a:rPr lang="en-US" b="1" dirty="0">
                <a:latin typeface="Arial" charset="0"/>
                <a:cs typeface="Arial" charset="0"/>
              </a:rPr>
              <a:t>Recommend: </a:t>
            </a:r>
            <a:r>
              <a:rPr lang="en-US" dirty="0">
                <a:latin typeface="Arial" charset="0"/>
                <a:cs typeface="Arial" charset="0"/>
              </a:rPr>
              <a:t>Review the transition after set-up and make adjustments if needed.</a:t>
            </a:r>
          </a:p>
          <a:p>
            <a:pPr eaLnBrk="1" hangingPunct="1"/>
            <a:endParaRPr lang="en-US" dirty="0">
              <a:latin typeface="Arial" charset="0"/>
              <a:cs typeface="Arial" charset="0"/>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1EEAEBA1-C2AC-4C78-B145-69822E8E48AD}" type="slidenum">
              <a:rPr lang="en-US" sz="1200">
                <a:latin typeface="Times New Roman" pitchFamily="18" charset="0"/>
              </a:rPr>
              <a:pPr eaLnBrk="1" hangingPunct="1"/>
              <a:t>48</a:t>
            </a:fld>
            <a:endParaRPr lang="en-US" sz="1200" dirty="0">
              <a:latin typeface="Times New Roman" pitchFamily="18" charset="0"/>
            </a:endParaRPr>
          </a:p>
        </p:txBody>
      </p:sp>
      <p:sp>
        <p:nvSpPr>
          <p:cNvPr id="200707" name="Rectangle 2"/>
          <p:cNvSpPr>
            <a:spLocks noGrp="1" noRot="1" noChangeAspect="1" noChangeArrowheads="1" noTextEdit="1"/>
          </p:cNvSpPr>
          <p:nvPr>
            <p:ph type="sldImg"/>
          </p:nvPr>
        </p:nvSpPr>
        <p:spPr>
          <a:xfrm>
            <a:off x="1181100" y="696913"/>
            <a:ext cx="4648200" cy="3486150"/>
          </a:xfrm>
          <a:ln/>
        </p:spPr>
      </p:sp>
      <p:sp>
        <p:nvSpPr>
          <p:cNvPr id="200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SAY: </a:t>
            </a:r>
            <a:r>
              <a:rPr lang="en-US" dirty="0">
                <a:latin typeface="Arial" charset="0"/>
                <a:cs typeface="Arial" charset="0"/>
              </a:rPr>
              <a:t>The shoulder taper is used to close the shoulder where it is part of the activity area or when improved shoulders might be mistaken for a driving lane. </a:t>
            </a:r>
          </a:p>
          <a:p>
            <a:pPr eaLnBrk="1" hangingPunct="1"/>
            <a:endParaRPr lang="en-US" dirty="0">
              <a:latin typeface="Arial" charset="0"/>
              <a:cs typeface="Arial" charset="0"/>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2DA24505-347D-4120-956D-0865094257F1}" type="slidenum">
              <a:rPr lang="en-US" sz="1200">
                <a:latin typeface="Times New Roman" pitchFamily="18" charset="0"/>
              </a:rPr>
              <a:pPr eaLnBrk="1" hangingPunct="1"/>
              <a:t>49</a:t>
            </a:fld>
            <a:endParaRPr lang="en-US" sz="1200" dirty="0">
              <a:latin typeface="Times New Roman" pitchFamily="18" charset="0"/>
            </a:endParaRPr>
          </a:p>
        </p:txBody>
      </p:sp>
      <p:sp>
        <p:nvSpPr>
          <p:cNvPr id="201731" name="Rectangle 2"/>
          <p:cNvSpPr>
            <a:spLocks noGrp="1" noRot="1" noChangeAspect="1" noChangeArrowheads="1" noTextEdit="1"/>
          </p:cNvSpPr>
          <p:nvPr>
            <p:ph type="sldImg"/>
          </p:nvPr>
        </p:nvSpPr>
        <p:spPr>
          <a:xfrm>
            <a:off x="1181100" y="696913"/>
            <a:ext cx="4648200" cy="3486150"/>
          </a:xfrm>
          <a:ln/>
        </p:spPr>
      </p:sp>
      <p:sp>
        <p:nvSpPr>
          <p:cNvPr id="201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SAY:  </a:t>
            </a:r>
            <a:r>
              <a:rPr lang="en-US" dirty="0">
                <a:latin typeface="Arial" charset="0"/>
                <a:cs typeface="Arial" charset="0"/>
              </a:rPr>
              <a:t>A lane taper is calculated by speed limit according to the taper spacing chart for a divided highway.  </a:t>
            </a:r>
            <a:r>
              <a:rPr lang="en-US" b="0" dirty="0">
                <a:latin typeface="Arial" charset="0"/>
                <a:cs typeface="Arial" charset="0"/>
              </a:rPr>
              <a:t>However a lane taper for an undivided highway is 100 feet.</a:t>
            </a:r>
          </a:p>
          <a:p>
            <a:pPr eaLnBrk="1" hangingPunct="1"/>
            <a:r>
              <a:rPr lang="en-US" dirty="0">
                <a:latin typeface="Arial" charset="0"/>
                <a:cs typeface="Arial" charset="0"/>
              </a:rPr>
              <a:t> </a:t>
            </a:r>
          </a:p>
          <a:p>
            <a:pPr eaLnBrk="1" hangingPunct="1"/>
            <a:r>
              <a:rPr lang="en-US" b="1" dirty="0">
                <a:latin typeface="Arial" charset="0"/>
                <a:cs typeface="Arial" charset="0"/>
              </a:rPr>
              <a:t>TRAINER’S </a:t>
            </a:r>
            <a:r>
              <a:rPr lang="en-US" b="1" baseline="0" dirty="0">
                <a:latin typeface="Arial" charset="0"/>
                <a:cs typeface="Arial" charset="0"/>
              </a:rPr>
              <a:t> TIP</a:t>
            </a:r>
            <a:r>
              <a:rPr lang="en-US" b="1" dirty="0">
                <a:latin typeface="Arial" charset="0"/>
                <a:cs typeface="Arial" charset="0"/>
              </a:rPr>
              <a:t>:</a:t>
            </a:r>
            <a:r>
              <a:rPr lang="en-US" dirty="0">
                <a:latin typeface="Arial" charset="0"/>
                <a:cs typeface="Arial" charset="0"/>
              </a:rPr>
              <a:t>  You may also calculate a lane taper for less than 12 feet using the same process as we discussed in shoulder tapers.  </a:t>
            </a:r>
          </a:p>
          <a:p>
            <a:pPr eaLnBrk="1" hangingPunct="1"/>
            <a:r>
              <a:rPr lang="en-US" b="1" dirty="0">
                <a:latin typeface="Arial" charset="0"/>
                <a:cs typeface="Arial" charset="0"/>
              </a:rPr>
              <a:t> </a:t>
            </a:r>
          </a:p>
          <a:p>
            <a:pPr eaLnBrk="1" hangingPunct="1"/>
            <a:r>
              <a:rPr lang="en-US" b="1" dirty="0">
                <a:latin typeface="Arial" charset="0"/>
                <a:cs typeface="Arial" charset="0"/>
              </a:rPr>
              <a:t>SAY:</a:t>
            </a:r>
            <a:r>
              <a:rPr lang="en-US" dirty="0">
                <a:latin typeface="Arial" charset="0"/>
                <a:cs typeface="Arial" charset="0"/>
              </a:rPr>
              <a:t>  There are different types of lane tapers on multi-lane highways.  Some cases may have the center lane closed while in other cases you may have the right or left lane closed.  Refer to the Typical Applications in the </a:t>
            </a:r>
            <a:r>
              <a:rPr lang="en-US" i="1" dirty="0">
                <a:latin typeface="Arial" charset="0"/>
                <a:cs typeface="Arial" charset="0"/>
              </a:rPr>
              <a:t>Traffic Control for Field Operations Manual</a:t>
            </a:r>
            <a:r>
              <a:rPr lang="en-US" dirty="0">
                <a:latin typeface="Arial" charset="0"/>
                <a:cs typeface="Arial" charset="0"/>
              </a:rPr>
              <a:t> for more elaborate lane tapers.  </a:t>
            </a:r>
          </a:p>
          <a:p>
            <a:pPr eaLnBrk="1" hangingPunct="1"/>
            <a:r>
              <a:rPr lang="en-US" dirty="0">
                <a:latin typeface="Arial" charset="0"/>
                <a:cs typeface="Arial" charset="0"/>
              </a:rPr>
              <a:t> </a:t>
            </a:r>
          </a:p>
          <a:p>
            <a:pPr eaLnBrk="1" hangingPunct="1"/>
            <a:r>
              <a:rPr lang="en-US" b="1" dirty="0">
                <a:latin typeface="Arial" charset="0"/>
                <a:cs typeface="Arial" charset="0"/>
              </a:rPr>
              <a:t>TRAINER’S TIP: </a:t>
            </a:r>
            <a:r>
              <a:rPr lang="en-US" b="0" dirty="0">
                <a:latin typeface="Arial" charset="0"/>
                <a:cs typeface="Arial" charset="0"/>
              </a:rPr>
              <a:t>Draw</a:t>
            </a:r>
            <a:r>
              <a:rPr lang="en-US" b="0" baseline="0" dirty="0">
                <a:latin typeface="Arial" charset="0"/>
                <a:cs typeface="Arial" charset="0"/>
              </a:rPr>
              <a:t> e</a:t>
            </a:r>
            <a:r>
              <a:rPr lang="en-US" dirty="0">
                <a:latin typeface="Arial" charset="0"/>
                <a:cs typeface="Arial" charset="0"/>
              </a:rPr>
              <a:t>xamples on the flipchart if needed. </a:t>
            </a:r>
          </a:p>
          <a:p>
            <a:pPr eaLnBrk="1" hangingPunct="1"/>
            <a:endParaRPr lang="en-US" dirty="0">
              <a:latin typeface="Arial" charset="0"/>
              <a:cs typeface="Arial" charset="0"/>
            </a:endParaRPr>
          </a:p>
          <a:p>
            <a:pPr eaLnBrk="1" hangingPunct="1"/>
            <a:endParaRPr lang="en-US" dirty="0">
              <a:latin typeface="Arial" charset="0"/>
              <a:cs typeface="Arial" charset="0"/>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13DF3C26-260E-48F8-8787-52A2757A762B}" type="slidenum">
              <a:rPr lang="en-US" sz="1200">
                <a:latin typeface="Times New Roman" pitchFamily="18" charset="0"/>
              </a:rPr>
              <a:pPr eaLnBrk="1" hangingPunct="1"/>
              <a:t>50</a:t>
            </a:fld>
            <a:endParaRPr lang="en-US" sz="1200" dirty="0">
              <a:latin typeface="Times New Roman" pitchFamily="18" charset="0"/>
            </a:endParaRPr>
          </a:p>
        </p:txBody>
      </p:sp>
      <p:sp>
        <p:nvSpPr>
          <p:cNvPr id="202755" name="Rectangle 2"/>
          <p:cNvSpPr>
            <a:spLocks noGrp="1" noRot="1" noChangeAspect="1" noChangeArrowheads="1" noTextEdit="1"/>
          </p:cNvSpPr>
          <p:nvPr>
            <p:ph type="sldImg"/>
          </p:nvPr>
        </p:nvSpPr>
        <p:spPr>
          <a:xfrm>
            <a:off x="1181100" y="696913"/>
            <a:ext cx="4648200" cy="3486150"/>
          </a:xfrm>
          <a:ln/>
        </p:spPr>
      </p:sp>
      <p:sp>
        <p:nvSpPr>
          <p:cNvPr id="202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ASK:</a:t>
            </a:r>
            <a:r>
              <a:rPr lang="en-US" dirty="0">
                <a:latin typeface="Arial" charset="0"/>
                <a:cs typeface="Arial" charset="0"/>
              </a:rPr>
              <a:t>  When is a one lane, two-way taper used? </a:t>
            </a:r>
            <a:r>
              <a:rPr lang="en-US" i="1" dirty="0">
                <a:latin typeface="Arial" charset="0"/>
                <a:cs typeface="Arial" charset="0"/>
              </a:rPr>
              <a:t>Possible Responses:  In flagger operations, on bridges, etc</a:t>
            </a:r>
            <a:r>
              <a:rPr lang="en-US" dirty="0">
                <a:latin typeface="Arial" charset="0"/>
                <a:cs typeface="Arial" charset="0"/>
              </a:rPr>
              <a:t>.</a:t>
            </a:r>
          </a:p>
          <a:p>
            <a:pPr eaLnBrk="1" hangingPunct="1"/>
            <a:r>
              <a:rPr lang="en-US" dirty="0">
                <a:latin typeface="Arial" charset="0"/>
                <a:cs typeface="Arial" charset="0"/>
              </a:rPr>
              <a:t> </a:t>
            </a:r>
          </a:p>
          <a:p>
            <a:pPr eaLnBrk="1" hangingPunct="1"/>
            <a:r>
              <a:rPr lang="en-US" b="1" dirty="0">
                <a:latin typeface="Arial" charset="0"/>
                <a:cs typeface="Arial" charset="0"/>
              </a:rPr>
              <a:t>SAY:  </a:t>
            </a:r>
            <a:r>
              <a:rPr lang="en-US" b="0" dirty="0">
                <a:latin typeface="Arial" charset="0"/>
                <a:cs typeface="Arial" charset="0"/>
              </a:rPr>
              <a:t>Generally</a:t>
            </a:r>
            <a:r>
              <a:rPr lang="en-US" b="0" baseline="0" dirty="0">
                <a:latin typeface="Arial" charset="0"/>
                <a:cs typeface="Arial" charset="0"/>
              </a:rPr>
              <a:t> used to separate traffic from work space; most of the time used with a flagger to direct traffic. </a:t>
            </a:r>
            <a:endParaRPr lang="en-US" b="0" dirty="0">
              <a:latin typeface="Arial" charset="0"/>
              <a:cs typeface="Arial" charset="0"/>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1774A701-5E89-4196-987E-99E78F05BDCF}" type="slidenum">
              <a:rPr lang="en-US" sz="1200">
                <a:latin typeface="Times New Roman" pitchFamily="18" charset="0"/>
              </a:rPr>
              <a:pPr eaLnBrk="1" hangingPunct="1"/>
              <a:t>51</a:t>
            </a:fld>
            <a:endParaRPr lang="en-US" sz="1200" dirty="0">
              <a:latin typeface="Times New Roman" pitchFamily="18" charset="0"/>
            </a:endParaRPr>
          </a:p>
        </p:txBody>
      </p:sp>
      <p:sp>
        <p:nvSpPr>
          <p:cNvPr id="205827" name="Rectangle 2"/>
          <p:cNvSpPr>
            <a:spLocks noGrp="1" noRot="1" noChangeAspect="1" noChangeArrowheads="1" noTextEdit="1"/>
          </p:cNvSpPr>
          <p:nvPr>
            <p:ph type="sldImg"/>
          </p:nvPr>
        </p:nvSpPr>
        <p:spPr>
          <a:xfrm>
            <a:off x="1181100" y="696913"/>
            <a:ext cx="4648200" cy="3486150"/>
          </a:xfrm>
          <a:ln/>
        </p:spPr>
      </p:sp>
      <p:sp>
        <p:nvSpPr>
          <p:cNvPr id="205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u="sng" dirty="0">
                <a:latin typeface="Arial" charset="0"/>
                <a:cs typeface="Arial" charset="0"/>
              </a:rPr>
              <a:t>Explain</a:t>
            </a:r>
          </a:p>
          <a:p>
            <a:pPr eaLnBrk="1" hangingPunct="1"/>
            <a:endParaRPr lang="en-US" b="1" u="sng" dirty="0">
              <a:latin typeface="Arial" charset="0"/>
              <a:cs typeface="Arial" charset="0"/>
            </a:endParaRPr>
          </a:p>
          <a:p>
            <a:pPr eaLnBrk="1" hangingPunct="1"/>
            <a:r>
              <a:rPr lang="en-US" b="1" dirty="0">
                <a:latin typeface="Arial" charset="0"/>
                <a:cs typeface="Arial" charset="0"/>
              </a:rPr>
              <a:t>(This is an animated slide)</a:t>
            </a:r>
          </a:p>
          <a:p>
            <a:pPr eaLnBrk="1" hangingPunct="1"/>
            <a:r>
              <a:rPr lang="en-US" dirty="0">
                <a:latin typeface="Arial" charset="0"/>
                <a:cs typeface="Arial" charset="0"/>
              </a:rPr>
              <a:t>Walk the class through as you click or page forward the name of the area and spaces will appear.</a:t>
            </a:r>
          </a:p>
          <a:p>
            <a:pPr eaLnBrk="1" hangingPunct="1"/>
            <a:r>
              <a:rPr lang="en-US" dirty="0">
                <a:latin typeface="Arial" charset="0"/>
                <a:cs typeface="Arial" charset="0"/>
              </a:rPr>
              <a:t>Ask the class the name of the space before clicking and give a brief description of the space.</a:t>
            </a:r>
          </a:p>
          <a:p>
            <a:pPr eaLnBrk="1" hangingPunct="1"/>
            <a:endParaRPr lang="en-US" dirty="0">
              <a:latin typeface="Arial" charset="0"/>
              <a:cs typeface="Arial" charset="0"/>
            </a:endParaRPr>
          </a:p>
          <a:p>
            <a:pPr eaLnBrk="1" hangingPunct="1"/>
            <a:r>
              <a:rPr lang="en-US" b="1" u="none" dirty="0">
                <a:latin typeface="Arial" charset="0"/>
                <a:cs typeface="Arial" charset="0"/>
              </a:rPr>
              <a:t>TRAINER’S TIP: </a:t>
            </a:r>
            <a:r>
              <a:rPr lang="en-US" b="0" u="none" dirty="0">
                <a:latin typeface="Arial" charset="0"/>
                <a:cs typeface="Arial" charset="0"/>
              </a:rPr>
              <a:t>This slide builds.</a:t>
            </a:r>
            <a:r>
              <a:rPr lang="en-US" b="0" u="none" baseline="0" dirty="0">
                <a:latin typeface="Arial" charset="0"/>
                <a:cs typeface="Arial" charset="0"/>
              </a:rPr>
              <a:t>  </a:t>
            </a:r>
            <a:r>
              <a:rPr lang="en-US" dirty="0">
                <a:latin typeface="Arial" charset="0"/>
                <a:cs typeface="Arial" charset="0"/>
              </a:rPr>
              <a:t>Walk the class through as you click or page forward the name of the area and spaces will appear.</a:t>
            </a:r>
          </a:p>
          <a:p>
            <a:pPr eaLnBrk="1" hangingPunct="1"/>
            <a:endParaRPr lang="en-US" dirty="0">
              <a:latin typeface="Arial" charset="0"/>
              <a:cs typeface="Arial" charset="0"/>
            </a:endParaRPr>
          </a:p>
          <a:p>
            <a:r>
              <a:rPr lang="en-US" b="1" dirty="0"/>
              <a:t>Explain: </a:t>
            </a:r>
            <a:r>
              <a:rPr lang="en-US" dirty="0"/>
              <a:t>Explain that the activity area contains five major components. Briefly explain each component of the activity area and talk about where equipment and workers are allowed and not allowed. </a:t>
            </a:r>
          </a:p>
          <a:p>
            <a:r>
              <a:rPr lang="en-US" dirty="0"/>
              <a:t> </a:t>
            </a:r>
          </a:p>
          <a:p>
            <a:r>
              <a:rPr lang="en-US" dirty="0"/>
              <a:t>Each component of the activity area is listed in more detail below. </a:t>
            </a:r>
          </a:p>
          <a:p>
            <a:endParaRPr lang="en-US" dirty="0"/>
          </a:p>
          <a:p>
            <a:r>
              <a:rPr lang="en-US" b="1" dirty="0">
                <a:latin typeface="Arial" charset="0"/>
                <a:cs typeface="Arial" charset="0"/>
              </a:rPr>
              <a:t>ASK </a:t>
            </a:r>
            <a:r>
              <a:rPr lang="en-US" dirty="0">
                <a:latin typeface="Arial" charset="0"/>
                <a:cs typeface="Arial" charset="0"/>
              </a:rPr>
              <a:t>the class the name of the space before clicking and give a brief description of the space</a:t>
            </a:r>
          </a:p>
          <a:p>
            <a:pPr eaLnBrk="1" hangingPunct="1"/>
            <a:endParaRPr lang="en-US" dirty="0">
              <a:latin typeface="Arial" charset="0"/>
              <a:cs typeface="Arial" charset="0"/>
            </a:endParaRPr>
          </a:p>
          <a:p>
            <a:pPr eaLnBrk="1" hangingPunct="1"/>
            <a:endParaRPr lang="en-US" dirty="0">
              <a:latin typeface="Arial" charset="0"/>
              <a:cs typeface="Arial" charset="0"/>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75A147F1-6717-44AD-B5F9-645333A8E5A0}" type="slidenum">
              <a:rPr lang="en-US" sz="1200">
                <a:latin typeface="Times New Roman" pitchFamily="18" charset="0"/>
              </a:rPr>
              <a:pPr eaLnBrk="1" hangingPunct="1"/>
              <a:t>52</a:t>
            </a:fld>
            <a:endParaRPr lang="en-US" sz="1200" dirty="0">
              <a:latin typeface="Times New Roman" pitchFamily="18" charset="0"/>
            </a:endParaRPr>
          </a:p>
        </p:txBody>
      </p:sp>
      <p:sp>
        <p:nvSpPr>
          <p:cNvPr id="207875" name="Rectangle 2"/>
          <p:cNvSpPr>
            <a:spLocks noGrp="1" noRot="1" noChangeAspect="1" noChangeArrowheads="1" noTextEdit="1"/>
          </p:cNvSpPr>
          <p:nvPr>
            <p:ph type="sldImg"/>
          </p:nvPr>
        </p:nvSpPr>
        <p:spPr>
          <a:xfrm>
            <a:off x="1181100" y="696913"/>
            <a:ext cx="4648200" cy="3486150"/>
          </a:xfrm>
          <a:ln/>
        </p:spPr>
      </p:sp>
      <p:sp>
        <p:nvSpPr>
          <p:cNvPr id="207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587" indent="-228587"/>
            <a:r>
              <a:rPr lang="en-US" b="1" u="none" dirty="0">
                <a:latin typeface="Arial" charset="0"/>
                <a:cs typeface="Arial" charset="0"/>
              </a:rPr>
              <a:t>SAY: </a:t>
            </a:r>
            <a:r>
              <a:rPr lang="en-US" dirty="0">
                <a:latin typeface="Arial" charset="0"/>
                <a:cs typeface="Arial" charset="0"/>
              </a:rPr>
              <a:t>There are two types of buffers and the purpose behind both. A buffer space is an areas of empty space designed</a:t>
            </a:r>
            <a:r>
              <a:rPr lang="en-US" baseline="0" dirty="0">
                <a:latin typeface="Arial" charset="0"/>
                <a:cs typeface="Arial" charset="0"/>
              </a:rPr>
              <a:t> </a:t>
            </a:r>
            <a:r>
              <a:rPr lang="en-US" dirty="0">
                <a:latin typeface="Arial" charset="0"/>
                <a:cs typeface="Arial" charset="0"/>
              </a:rPr>
              <a:t>to keep an</a:t>
            </a:r>
            <a:r>
              <a:rPr lang="en-US" baseline="0" dirty="0">
                <a:latin typeface="Arial" charset="0"/>
                <a:cs typeface="Arial" charset="0"/>
              </a:rPr>
              <a:t> </a:t>
            </a:r>
            <a:r>
              <a:rPr lang="en-US" dirty="0">
                <a:latin typeface="Arial" charset="0"/>
                <a:cs typeface="Arial" charset="0"/>
              </a:rPr>
              <a:t>errant vehicle from entering the workspace or causing injury to self</a:t>
            </a:r>
          </a:p>
          <a:p>
            <a:pPr marL="228587" indent="-228587"/>
            <a:r>
              <a:rPr lang="en-US" dirty="0">
                <a:latin typeface="Arial" charset="0"/>
                <a:cs typeface="Arial" charset="0"/>
              </a:rPr>
              <a:t> </a:t>
            </a:r>
          </a:p>
          <a:p>
            <a:pPr marL="228587" indent="-228587"/>
            <a:r>
              <a:rPr lang="en-US" dirty="0">
                <a:latin typeface="Arial" charset="0"/>
                <a:cs typeface="Arial" charset="0"/>
              </a:rPr>
              <a:t>   </a:t>
            </a:r>
          </a:p>
          <a:p>
            <a:pPr marL="228587" indent="-228587"/>
            <a:r>
              <a:rPr lang="en-US" b="1" i="1" dirty="0">
                <a:latin typeface="Arial" charset="0"/>
                <a:cs typeface="Arial" charset="0"/>
              </a:rPr>
              <a:t> </a:t>
            </a:r>
            <a:endParaRPr lang="en-US" dirty="0">
              <a:latin typeface="Arial" charset="0"/>
              <a:cs typeface="Arial" charset="0"/>
            </a:endParaRPr>
          </a:p>
          <a:p>
            <a:pPr marL="228587" indent="-228587"/>
            <a:r>
              <a:rPr lang="en-US" b="1" i="1" dirty="0">
                <a:latin typeface="Arial" charset="0"/>
                <a:cs typeface="Arial" charset="0"/>
              </a:rPr>
              <a:t> </a:t>
            </a:r>
            <a:endParaRPr lang="en-US" dirty="0">
              <a:latin typeface="Arial" charset="0"/>
              <a:cs typeface="Arial" charset="0"/>
            </a:endParaRPr>
          </a:p>
          <a:p>
            <a:pPr marL="228587" indent="-228587"/>
            <a:r>
              <a:rPr lang="en-US" b="1" i="1" dirty="0">
                <a:latin typeface="Arial" charset="0"/>
                <a:cs typeface="Arial" charset="0"/>
              </a:rPr>
              <a:t> </a:t>
            </a:r>
            <a:endParaRPr lang="en-US" dirty="0">
              <a:latin typeface="Arial" charset="0"/>
              <a:cs typeface="Arial" charset="0"/>
            </a:endParaRPr>
          </a:p>
          <a:p>
            <a:pPr marL="228587" indent="-228587"/>
            <a:r>
              <a:rPr lang="en-US" dirty="0">
                <a:latin typeface="Arial" charset="0"/>
                <a:cs typeface="Arial" charset="0"/>
              </a:rPr>
              <a:t> </a:t>
            </a:r>
          </a:p>
          <a:p>
            <a:pPr marL="228587" indent="-228587"/>
            <a:endParaRPr lang="en-US" dirty="0">
              <a:latin typeface="Arial" charset="0"/>
              <a:cs typeface="Arial" charset="0"/>
            </a:endParaRPr>
          </a:p>
          <a:p>
            <a:pPr marL="228587" indent="-228587"/>
            <a:endParaRPr lang="en-US" dirty="0">
              <a:latin typeface="Arial" charset="0"/>
              <a:cs typeface="Arial" charset="0"/>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C94BF03E-7B67-4F52-A1A0-B9F0E4E52859}" type="slidenum">
              <a:rPr lang="en-US" sz="1200">
                <a:latin typeface="Times New Roman" pitchFamily="18" charset="0"/>
              </a:rPr>
              <a:pPr eaLnBrk="1" hangingPunct="1"/>
              <a:t>53</a:t>
            </a:fld>
            <a:endParaRPr lang="en-US" sz="1200" dirty="0">
              <a:latin typeface="Times New Roman" pitchFamily="18" charset="0"/>
            </a:endParaRPr>
          </a:p>
        </p:txBody>
      </p:sp>
      <p:sp>
        <p:nvSpPr>
          <p:cNvPr id="221187" name="Rectangle 2"/>
          <p:cNvSpPr>
            <a:spLocks noGrp="1" noRot="1" noChangeAspect="1" noChangeArrowheads="1" noTextEdit="1"/>
          </p:cNvSpPr>
          <p:nvPr>
            <p:ph type="sldImg"/>
          </p:nvPr>
        </p:nvSpPr>
        <p:spPr>
          <a:xfrm>
            <a:off x="1181100" y="696913"/>
            <a:ext cx="4648200" cy="3486150"/>
          </a:xfrm>
          <a:ln/>
        </p:spPr>
      </p:sp>
      <p:sp>
        <p:nvSpPr>
          <p:cNvPr id="221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SAY: </a:t>
            </a:r>
            <a:r>
              <a:rPr lang="en-US" b="0" dirty="0">
                <a:latin typeface="Arial" charset="0"/>
                <a:cs typeface="Arial" charset="0"/>
              </a:rPr>
              <a:t>Encroachments are allowed as long as they are “MINOR”. Minor encroachments allows 10 feet of hard driving available for motorist to drive on.  </a:t>
            </a:r>
            <a:r>
              <a:rPr lang="en-US" dirty="0">
                <a:latin typeface="Arial" charset="0"/>
                <a:cs typeface="Arial" charset="0"/>
              </a:rPr>
              <a:t>If a major encroachment occurs, (less than 10’ of hard driving surface) then the lane shall be closed. This would apply to either shoulder work or work in the lane.</a:t>
            </a: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246D0732-FD14-41D1-9BA4-2134DC73A05B}" type="slidenum">
              <a:rPr lang="en-US" sz="1200">
                <a:latin typeface="Times New Roman" pitchFamily="18" charset="0"/>
              </a:rPr>
              <a:pPr eaLnBrk="1" hangingPunct="1"/>
              <a:t>54</a:t>
            </a:fld>
            <a:endParaRPr lang="en-US" sz="1200" dirty="0">
              <a:latin typeface="Times New Roman" pitchFamily="18" charset="0"/>
            </a:endParaRPr>
          </a:p>
        </p:txBody>
      </p:sp>
      <p:sp>
        <p:nvSpPr>
          <p:cNvPr id="206851" name="Rectangle 2"/>
          <p:cNvSpPr>
            <a:spLocks noGrp="1" noRot="1" noChangeAspect="1" noChangeArrowheads="1" noTextEdit="1"/>
          </p:cNvSpPr>
          <p:nvPr>
            <p:ph type="sldImg"/>
          </p:nvPr>
        </p:nvSpPr>
        <p:spPr>
          <a:xfrm>
            <a:off x="1181100" y="696913"/>
            <a:ext cx="4648200" cy="3486150"/>
          </a:xfrm>
          <a:ln/>
        </p:spPr>
      </p:sp>
      <p:sp>
        <p:nvSpPr>
          <p:cNvPr id="206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SAY: </a:t>
            </a:r>
            <a:r>
              <a:rPr lang="en-US" dirty="0">
                <a:latin typeface="Arial" charset="0"/>
                <a:cs typeface="Arial" charset="0"/>
              </a:rPr>
              <a:t>Once a protective vehicle has been set in place behind the activity area, a roll ahead space needs to be established in the event an errant vehicle may strike the protective vehicle. The distance of protective vehicle from the activity area shall be a minimum of 150’ from the activity area but may need to be increased due to type of traffic: speed, size, weight and road conditions.</a:t>
            </a:r>
            <a:r>
              <a:rPr lang="en-US" b="1" dirty="0">
                <a:latin typeface="Arial" charset="0"/>
                <a:cs typeface="Arial" charset="0"/>
              </a:rPr>
              <a:t> </a:t>
            </a:r>
          </a:p>
          <a:p>
            <a:pPr eaLnBrk="1" hangingPunct="1"/>
            <a:r>
              <a:rPr lang="en-US" dirty="0">
                <a:latin typeface="Arial" charset="0"/>
                <a:cs typeface="Arial" charset="0"/>
              </a:rPr>
              <a:t>Make</a:t>
            </a:r>
            <a:r>
              <a:rPr lang="en-US" baseline="0" dirty="0">
                <a:latin typeface="Arial" charset="0"/>
                <a:cs typeface="Arial" charset="0"/>
              </a:rPr>
              <a:t> sure t</a:t>
            </a:r>
            <a:r>
              <a:rPr lang="en-US" dirty="0">
                <a:latin typeface="Arial" charset="0"/>
                <a:cs typeface="Arial" charset="0"/>
              </a:rPr>
              <a:t>hat the vehicle’s wheels are aligned with traffic and that it is in neutral with the parking brake set.</a:t>
            </a: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5F6D426D-B339-424B-BA37-FC5BE8A65738}" type="slidenum">
              <a:rPr lang="en-US" sz="1200">
                <a:latin typeface="Times New Roman" pitchFamily="18" charset="0"/>
              </a:rPr>
              <a:pPr eaLnBrk="1" hangingPunct="1"/>
              <a:t>55</a:t>
            </a:fld>
            <a:endParaRPr lang="en-US" sz="1200" dirty="0">
              <a:latin typeface="Times New Roman" pitchFamily="18" charset="0"/>
            </a:endParaRPr>
          </a:p>
        </p:txBody>
      </p:sp>
      <p:sp>
        <p:nvSpPr>
          <p:cNvPr id="210947" name="Rectangle 2"/>
          <p:cNvSpPr>
            <a:spLocks noGrp="1" noRot="1" noChangeAspect="1" noChangeArrowheads="1" noTextEdit="1"/>
          </p:cNvSpPr>
          <p:nvPr>
            <p:ph type="sldImg"/>
          </p:nvPr>
        </p:nvSpPr>
        <p:spPr>
          <a:xfrm>
            <a:off x="1181100" y="696913"/>
            <a:ext cx="4648200" cy="3486150"/>
          </a:xfrm>
          <a:ln/>
        </p:spPr>
      </p:sp>
      <p:sp>
        <p:nvSpPr>
          <p:cNvPr id="210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SAY:  </a:t>
            </a:r>
            <a:r>
              <a:rPr lang="en-US" dirty="0">
                <a:latin typeface="Arial" charset="0"/>
                <a:cs typeface="Arial" charset="0"/>
              </a:rPr>
              <a:t>An area where traffic is returned to its normal path is the Termination Area.  The resume speed limit sign is in this area.</a:t>
            </a:r>
            <a:endParaRPr lang="en-US" b="1" dirty="0">
              <a:latin typeface="Arial" charset="0"/>
              <a:cs typeface="Arial" charset="0"/>
            </a:endParaRPr>
          </a:p>
          <a:p>
            <a:pPr eaLnBrk="1" hangingPunct="1"/>
            <a:r>
              <a:rPr lang="en-US" b="1" dirty="0">
                <a:latin typeface="Arial" charset="0"/>
                <a:cs typeface="Arial" charset="0"/>
              </a:rPr>
              <a:t>  </a:t>
            </a:r>
            <a:endParaRPr lang="en-US" dirty="0">
              <a:latin typeface="Arial" charset="0"/>
              <a:cs typeface="Arial" charset="0"/>
            </a:endParaRPr>
          </a:p>
          <a:p>
            <a:pPr eaLnBrk="1" hangingPunct="1"/>
            <a:endParaRPr lang="en-US" dirty="0">
              <a:latin typeface="Arial" charset="0"/>
              <a:cs typeface="Arial" charset="0"/>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6A2C7743-2E90-43F5-BE0E-D965836B1E42}" type="slidenum">
              <a:rPr lang="en-US" sz="1200">
                <a:latin typeface="Times New Roman" pitchFamily="18" charset="0"/>
              </a:rPr>
              <a:pPr eaLnBrk="1" hangingPunct="1"/>
              <a:t>56</a:t>
            </a:fld>
            <a:endParaRPr lang="en-US" sz="1200" dirty="0">
              <a:latin typeface="Times New Roman" pitchFamily="18" charset="0"/>
            </a:endParaRPr>
          </a:p>
        </p:txBody>
      </p:sp>
      <p:sp>
        <p:nvSpPr>
          <p:cNvPr id="211971" name="Rectangle 2"/>
          <p:cNvSpPr>
            <a:spLocks noGrp="1" noRot="1" noChangeAspect="1" noChangeArrowheads="1" noTextEdit="1"/>
          </p:cNvSpPr>
          <p:nvPr>
            <p:ph type="sldImg"/>
          </p:nvPr>
        </p:nvSpPr>
        <p:spPr>
          <a:xfrm>
            <a:off x="1181100" y="696913"/>
            <a:ext cx="4648200" cy="3486150"/>
          </a:xfrm>
          <a:ln/>
        </p:spPr>
      </p:sp>
      <p:sp>
        <p:nvSpPr>
          <p:cNvPr id="211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u="none" dirty="0">
                <a:latin typeface="Arial" charset="0"/>
                <a:cs typeface="Arial" charset="0"/>
              </a:rPr>
              <a:t>TRAINER’S TIP:</a:t>
            </a:r>
            <a:r>
              <a:rPr lang="en-US" b="0" u="none" dirty="0">
                <a:latin typeface="Arial" charset="0"/>
                <a:cs typeface="Arial" charset="0"/>
              </a:rPr>
              <a:t> The</a:t>
            </a:r>
            <a:r>
              <a:rPr lang="en-US" b="0" u="none" baseline="0" dirty="0">
                <a:latin typeface="Arial" charset="0"/>
                <a:cs typeface="Arial" charset="0"/>
              </a:rPr>
              <a:t> slide builds.  </a:t>
            </a:r>
            <a:r>
              <a:rPr lang="en-US" b="1" dirty="0">
                <a:latin typeface="Arial" charset="0"/>
                <a:cs typeface="Arial" charset="0"/>
              </a:rPr>
              <a:t>ASK </a:t>
            </a:r>
            <a:r>
              <a:rPr lang="en-US" dirty="0">
                <a:latin typeface="Arial" charset="0"/>
                <a:cs typeface="Arial" charset="0"/>
              </a:rPr>
              <a:t>the class the name of each area</a:t>
            </a:r>
            <a:r>
              <a:rPr lang="en-US" baseline="0" dirty="0">
                <a:latin typeface="Arial" charset="0"/>
                <a:cs typeface="Arial" charset="0"/>
              </a:rPr>
              <a:t> </a:t>
            </a:r>
            <a:r>
              <a:rPr lang="en-US" dirty="0">
                <a:latin typeface="Arial" charset="0"/>
                <a:cs typeface="Arial" charset="0"/>
              </a:rPr>
              <a:t>one at a time of each area. Click</a:t>
            </a:r>
            <a:r>
              <a:rPr lang="en-US" baseline="0" dirty="0">
                <a:latin typeface="Arial" charset="0"/>
                <a:cs typeface="Arial" charset="0"/>
              </a:rPr>
              <a:t> after the answer for the next slide. </a:t>
            </a:r>
            <a:r>
              <a:rPr lang="en-US" dirty="0">
                <a:latin typeface="Arial" charset="0"/>
                <a:cs typeface="Arial" charset="0"/>
              </a:rPr>
              <a:t>Continue with this process until all 4 areas are covered and all of the individual spaces are covered.</a:t>
            </a:r>
          </a:p>
          <a:p>
            <a:pPr eaLnBrk="1" hangingPunct="1"/>
            <a:endParaRPr lang="en-US" dirty="0">
              <a:latin typeface="Arial" charset="0"/>
              <a:cs typeface="Arial" charset="0"/>
            </a:endParaRPr>
          </a:p>
          <a:p>
            <a:pPr eaLnBrk="1" hangingPunct="1"/>
            <a:r>
              <a:rPr lang="en-US" b="1" dirty="0">
                <a:latin typeface="Arial" charset="0"/>
                <a:cs typeface="Arial" charset="0"/>
              </a:rPr>
              <a:t>REVIEW </a:t>
            </a:r>
            <a:r>
              <a:rPr lang="en-US" b="0" dirty="0">
                <a:latin typeface="Arial" charset="0"/>
                <a:cs typeface="Arial" charset="0"/>
              </a:rPr>
              <a:t>each</a:t>
            </a:r>
            <a:r>
              <a:rPr lang="en-US" dirty="0">
                <a:latin typeface="Arial" charset="0"/>
                <a:cs typeface="Arial" charset="0"/>
              </a:rPr>
              <a:t> of the following areas on the slide:  </a:t>
            </a:r>
          </a:p>
          <a:p>
            <a:pPr marL="174708" indent="-174708">
              <a:buFont typeface="Arial" pitchFamily="34" charset="0"/>
              <a:buChar char="•"/>
            </a:pPr>
            <a:r>
              <a:rPr lang="en-US" dirty="0">
                <a:latin typeface="Arial" charset="0"/>
                <a:cs typeface="Arial" charset="0"/>
              </a:rPr>
              <a:t>Advance Warning Area</a:t>
            </a:r>
          </a:p>
          <a:p>
            <a:pPr marL="174708" indent="-174708">
              <a:buFont typeface="Arial" pitchFamily="34" charset="0"/>
              <a:buChar char="•"/>
            </a:pPr>
            <a:r>
              <a:rPr lang="en-US" dirty="0">
                <a:latin typeface="Arial" charset="0"/>
                <a:cs typeface="Arial" charset="0"/>
              </a:rPr>
              <a:t>Transition Area</a:t>
            </a:r>
          </a:p>
          <a:p>
            <a:pPr marL="174708" indent="-174708">
              <a:buFont typeface="Arial" pitchFamily="34" charset="0"/>
              <a:buChar char="•"/>
            </a:pPr>
            <a:r>
              <a:rPr lang="en-US" dirty="0">
                <a:latin typeface="Arial" charset="0"/>
                <a:cs typeface="Arial" charset="0"/>
              </a:rPr>
              <a:t>Activity Area (Buffer/work area)</a:t>
            </a:r>
          </a:p>
          <a:p>
            <a:pPr marL="174708" indent="-174708">
              <a:buFont typeface="Arial" pitchFamily="34" charset="0"/>
              <a:buChar char="•"/>
            </a:pPr>
            <a:r>
              <a:rPr lang="en-US" dirty="0">
                <a:latin typeface="Arial" charset="0"/>
                <a:cs typeface="Arial" charset="0"/>
              </a:rPr>
              <a:t>Termination Area </a:t>
            </a:r>
          </a:p>
          <a:p>
            <a:pPr eaLnBrk="1" hangingPunct="1"/>
            <a:endParaRPr lang="en-US" dirty="0">
              <a:latin typeface="Arial" charset="0"/>
              <a:cs typeface="Arial" charset="0"/>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6A2C7743-2E90-43F5-BE0E-D965836B1E42}" type="slidenum">
              <a:rPr lang="en-US" sz="1200">
                <a:latin typeface="Times New Roman" pitchFamily="18" charset="0"/>
              </a:rPr>
              <a:pPr eaLnBrk="1" hangingPunct="1"/>
              <a:t>57</a:t>
            </a:fld>
            <a:endParaRPr lang="en-US" sz="1200" dirty="0">
              <a:latin typeface="Times New Roman" pitchFamily="18" charset="0"/>
            </a:endParaRPr>
          </a:p>
        </p:txBody>
      </p:sp>
      <p:sp>
        <p:nvSpPr>
          <p:cNvPr id="211971" name="Rectangle 2"/>
          <p:cNvSpPr>
            <a:spLocks noGrp="1" noRot="1" noChangeAspect="1" noChangeArrowheads="1" noTextEdit="1"/>
          </p:cNvSpPr>
          <p:nvPr>
            <p:ph type="sldImg"/>
          </p:nvPr>
        </p:nvSpPr>
        <p:spPr>
          <a:xfrm>
            <a:off x="1181100" y="696913"/>
            <a:ext cx="4648200" cy="3486150"/>
          </a:xfrm>
          <a:ln/>
        </p:spPr>
      </p:sp>
      <p:sp>
        <p:nvSpPr>
          <p:cNvPr id="211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ASK:</a:t>
            </a:r>
            <a:r>
              <a:rPr lang="en-US" b="1" baseline="0" dirty="0">
                <a:latin typeface="Arial" charset="0"/>
                <a:cs typeface="Arial" charset="0"/>
              </a:rPr>
              <a:t> </a:t>
            </a:r>
            <a:r>
              <a:rPr lang="en-US" b="0" baseline="0" dirty="0">
                <a:latin typeface="Arial" charset="0"/>
                <a:cs typeface="Arial" charset="0"/>
              </a:rPr>
              <a:t> If anyone has ever pulled in to a work zone before? What do you think are some potential hazards? </a:t>
            </a:r>
          </a:p>
          <a:p>
            <a:pPr eaLnBrk="1" hangingPunct="1"/>
            <a:endParaRPr lang="en-US" dirty="0">
              <a:latin typeface="Arial" charset="0"/>
              <a:cs typeface="Arial" charset="0"/>
            </a:endParaRPr>
          </a:p>
          <a:p>
            <a:pPr eaLnBrk="1" hangingPunct="1"/>
            <a:r>
              <a:rPr lang="en-US" b="1" dirty="0">
                <a:latin typeface="Arial" charset="0"/>
                <a:cs typeface="Arial" charset="0"/>
              </a:rPr>
              <a:t>REVIEW</a:t>
            </a:r>
            <a:r>
              <a:rPr lang="en-US" b="1" baseline="0" dirty="0">
                <a:latin typeface="Arial" charset="0"/>
                <a:cs typeface="Arial" charset="0"/>
              </a:rPr>
              <a:t> and Click as you review each bullet. </a:t>
            </a:r>
            <a:endParaRPr lang="en-US" b="0" baseline="0" dirty="0">
              <a:latin typeface="Arial" charset="0"/>
              <a:cs typeface="Arial" charset="0"/>
            </a:endParaRPr>
          </a:p>
          <a:p>
            <a:pPr eaLnBrk="1" hangingPunct="1"/>
            <a:endParaRPr lang="en-US" b="0" baseline="0" dirty="0">
              <a:latin typeface="Arial" charset="0"/>
              <a:cs typeface="Arial" charset="0"/>
            </a:endParaRPr>
          </a:p>
          <a:p>
            <a:pPr eaLnBrk="1" hangingPunct="1"/>
            <a:r>
              <a:rPr lang="en-US" b="1" baseline="0" dirty="0">
                <a:latin typeface="Arial" charset="0"/>
                <a:cs typeface="Arial" charset="0"/>
              </a:rPr>
              <a:t>Ask: </a:t>
            </a:r>
            <a:r>
              <a:rPr lang="en-US" b="0" baseline="0" dirty="0">
                <a:latin typeface="Arial" charset="0"/>
                <a:cs typeface="Arial" charset="0"/>
              </a:rPr>
              <a:t> What are some potential hazards when pulling out of the work zone? </a:t>
            </a:r>
          </a:p>
          <a:p>
            <a:pPr eaLnBrk="1" hangingPunct="1"/>
            <a:endParaRPr lang="en-US" b="0" baseline="0" dirty="0">
              <a:latin typeface="Arial" charset="0"/>
              <a:cs typeface="Arial" charset="0"/>
            </a:endParaRPr>
          </a:p>
          <a:p>
            <a:pPr eaLnBrk="1" hangingPunct="1"/>
            <a:r>
              <a:rPr lang="en-US" b="0" baseline="0" dirty="0">
                <a:latin typeface="Arial" charset="0"/>
                <a:cs typeface="Arial" charset="0"/>
              </a:rPr>
              <a:t>Explain the need to use extra caution when doing so. </a:t>
            </a:r>
            <a:endParaRPr lang="en-US" b="1" dirty="0">
              <a:latin typeface="Arial" charset="0"/>
              <a:cs typeface="Arial" charset="0"/>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0EC8D708-3B17-4D91-BA6B-3ED56BB3D381}" type="slidenum">
              <a:rPr lang="en-US" sz="1200">
                <a:latin typeface="Times New Roman" pitchFamily="18" charset="0"/>
              </a:rPr>
              <a:pPr eaLnBrk="1" hangingPunct="1"/>
              <a:t>58</a:t>
            </a:fld>
            <a:endParaRPr lang="en-US" sz="1200" dirty="0">
              <a:latin typeface="Times New Roman" pitchFamily="18" charset="0"/>
            </a:endParaRPr>
          </a:p>
        </p:txBody>
      </p:sp>
      <p:sp>
        <p:nvSpPr>
          <p:cNvPr id="212995" name="Rectangle 2"/>
          <p:cNvSpPr>
            <a:spLocks noGrp="1" noRot="1" noChangeAspect="1" noChangeArrowheads="1" noTextEdit="1"/>
          </p:cNvSpPr>
          <p:nvPr>
            <p:ph type="sldImg"/>
          </p:nvPr>
        </p:nvSpPr>
        <p:spPr>
          <a:xfrm>
            <a:off x="1181100" y="696913"/>
            <a:ext cx="4648200" cy="3486150"/>
          </a:xfrm>
          <a:ln/>
        </p:spPr>
      </p:sp>
      <p:sp>
        <p:nvSpPr>
          <p:cNvPr id="212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a:t>
            </a:r>
            <a:r>
              <a:rPr lang="en-US" dirty="0">
                <a:latin typeface="Arial" charset="0"/>
                <a:cs typeface="Arial" charset="0"/>
              </a:rPr>
              <a:t>: It’s important to keep work zones as short as possible. </a:t>
            </a:r>
            <a:r>
              <a:rPr lang="en-US" dirty="0"/>
              <a:t>However this will change from location to location. Safety is # 1 and it is important to maximize your sight distance.</a:t>
            </a:r>
            <a:r>
              <a:rPr lang="en-US" b="1" dirty="0"/>
              <a:t> </a:t>
            </a:r>
          </a:p>
          <a:p>
            <a:endParaRPr lang="en-US" dirty="0"/>
          </a:p>
          <a:p>
            <a:pPr eaLnBrk="1" hangingPunct="1"/>
            <a:r>
              <a:rPr lang="en-US" dirty="0">
                <a:latin typeface="Arial" charset="0"/>
                <a:cs typeface="Arial" charset="0"/>
              </a:rPr>
              <a:t>Work Zones that are two long or if no workers are present the public can become complacent, lose respect for the workzone or MODOT. </a:t>
            </a: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B1774411-4678-4E9A-A8DB-436A6F05244E}" type="slidenum">
              <a:rPr lang="en-US" sz="1200">
                <a:latin typeface="Times New Roman" pitchFamily="18" charset="0"/>
              </a:rPr>
              <a:pPr eaLnBrk="1" hangingPunct="1"/>
              <a:t>59</a:t>
            </a:fld>
            <a:endParaRPr lang="en-US" sz="1200" dirty="0">
              <a:latin typeface="Times New Roman" pitchFamily="18" charset="0"/>
            </a:endParaRPr>
          </a:p>
        </p:txBody>
      </p:sp>
      <p:sp>
        <p:nvSpPr>
          <p:cNvPr id="214019" name="Rectangle 2"/>
          <p:cNvSpPr>
            <a:spLocks noGrp="1" noRot="1" noChangeAspect="1" noChangeArrowheads="1" noTextEdit="1"/>
          </p:cNvSpPr>
          <p:nvPr>
            <p:ph type="sldImg"/>
          </p:nvPr>
        </p:nvSpPr>
        <p:spPr>
          <a:xfrm>
            <a:off x="1181100" y="696913"/>
            <a:ext cx="4648200" cy="3486150"/>
          </a:xfrm>
          <a:ln/>
        </p:spPr>
      </p:sp>
      <p:sp>
        <p:nvSpPr>
          <p:cNvPr id="214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dirty="0">
                <a:latin typeface="Arial" charset="0"/>
                <a:cs typeface="Arial" charset="0"/>
              </a:rPr>
              <a:t>Review Slide</a:t>
            </a:r>
          </a:p>
          <a:p>
            <a:pPr eaLnBrk="1" hangingPunct="1"/>
            <a:r>
              <a:rPr lang="en-US" dirty="0">
                <a:latin typeface="Arial" charset="0"/>
                <a:cs typeface="Arial" charset="0"/>
              </a:rPr>
              <a:t>Provide</a:t>
            </a:r>
            <a:r>
              <a:rPr lang="en-US" baseline="0" dirty="0">
                <a:latin typeface="Arial" charset="0"/>
                <a:cs typeface="Arial" charset="0"/>
              </a:rPr>
              <a:t> examples of real work experiences as it relates to work zone length</a:t>
            </a:r>
            <a:endParaRPr lang="en-US" dirty="0">
              <a:latin typeface="Arial" charset="0"/>
              <a:cs typeface="Arial" charset="0"/>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52186A72-0ECC-455A-BD2B-4348A69F9291}" type="slidenum">
              <a:rPr lang="en-US" sz="1200">
                <a:solidFill>
                  <a:srgbClr val="000000"/>
                </a:solidFill>
                <a:latin typeface="Times New Roman" pitchFamily="18" charset="0"/>
              </a:rPr>
              <a:pPr eaLnBrk="1" hangingPunct="1"/>
              <a:t>60</a:t>
            </a:fld>
            <a:endParaRPr lang="en-US" sz="1200" dirty="0">
              <a:solidFill>
                <a:srgbClr val="000000"/>
              </a:solidFill>
              <a:latin typeface="Times New Roman" pitchFamily="18" charset="0"/>
            </a:endParaRPr>
          </a:p>
        </p:txBody>
      </p:sp>
      <p:sp>
        <p:nvSpPr>
          <p:cNvPr id="250883" name="Rectangle 2"/>
          <p:cNvSpPr>
            <a:spLocks noGrp="1" noChangeArrowheads="1"/>
          </p:cNvSpPr>
          <p:nvPr>
            <p:ph type="body" idx="1"/>
          </p:nvPr>
        </p:nvSpPr>
        <p:spPr>
          <a:xfrm>
            <a:off x="935039" y="4435475"/>
            <a:ext cx="5140325" cy="41275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latin typeface="Arial" charset="0"/>
                <a:cs typeface="Arial" charset="0"/>
              </a:rPr>
              <a:t>SAY</a:t>
            </a:r>
            <a:r>
              <a:rPr lang="en-US" dirty="0">
                <a:latin typeface="Arial" charset="0"/>
                <a:cs typeface="Arial" charset="0"/>
              </a:rPr>
              <a:t>:  You have to inspect the work zone, because the quality of the devices can change while out on the road.  Cars can hit your devices; the wind may blow them over, etc.  You will want to check to make sure all of your signs and displays are working.</a:t>
            </a:r>
          </a:p>
          <a:p>
            <a:pPr eaLnBrk="1" hangingPunct="1"/>
            <a:r>
              <a:rPr lang="en-US" dirty="0">
                <a:latin typeface="Arial" charset="0"/>
                <a:cs typeface="Arial" charset="0"/>
              </a:rPr>
              <a:t> </a:t>
            </a:r>
          </a:p>
          <a:p>
            <a:pPr defTabSz="931774">
              <a:defRPr/>
            </a:pPr>
            <a:r>
              <a:rPr lang="en-US" b="1" dirty="0">
                <a:latin typeface="Arial" charset="0"/>
                <a:cs typeface="Arial" charset="0"/>
              </a:rPr>
              <a:t>SAY</a:t>
            </a:r>
            <a:r>
              <a:rPr lang="en-US" dirty="0">
                <a:latin typeface="Arial" charset="0"/>
                <a:cs typeface="Arial" charset="0"/>
              </a:rPr>
              <a:t>: Contractors must obey standards.  If you notice substandard work, notify your supervisor.  We want everyone to be as uniform as possible.  However, construction projects have contracts to abide by.  This is an exception. </a:t>
            </a:r>
          </a:p>
          <a:p>
            <a:pPr eaLnBrk="1" hangingPunct="1"/>
            <a:endParaRPr lang="en-US" b="1" dirty="0">
              <a:latin typeface="Arial" charset="0"/>
              <a:cs typeface="Arial" charset="0"/>
            </a:endParaRPr>
          </a:p>
          <a:p>
            <a:pPr eaLnBrk="1" hangingPunct="1"/>
            <a:r>
              <a:rPr lang="en-US" dirty="0">
                <a:latin typeface="Arial" charset="0"/>
                <a:cs typeface="Arial" charset="0"/>
              </a:rPr>
              <a:t>  </a:t>
            </a:r>
          </a:p>
          <a:p>
            <a:pPr eaLnBrk="1" hangingPunct="1"/>
            <a:r>
              <a:rPr lang="en-US" b="1" dirty="0">
                <a:latin typeface="Arial" charset="0"/>
                <a:cs typeface="Arial" charset="0"/>
              </a:rPr>
              <a:t>TRAINER’S NOTE:  </a:t>
            </a:r>
            <a:r>
              <a:rPr lang="en-US" dirty="0">
                <a:latin typeface="Arial" charset="0"/>
                <a:cs typeface="Arial" charset="0"/>
              </a:rPr>
              <a:t>MoDOT is working to incorporate the </a:t>
            </a:r>
            <a:r>
              <a:rPr lang="en-US" i="1" dirty="0">
                <a:latin typeface="Arial" charset="0"/>
                <a:cs typeface="Arial" charset="0"/>
              </a:rPr>
              <a:t>Work Zone Guidelines </a:t>
            </a:r>
            <a:r>
              <a:rPr lang="en-US" dirty="0">
                <a:latin typeface="Arial" charset="0"/>
                <a:cs typeface="Arial" charset="0"/>
              </a:rPr>
              <a:t>and the </a:t>
            </a:r>
            <a:r>
              <a:rPr lang="en-US" i="1" dirty="0">
                <a:latin typeface="Arial" charset="0"/>
                <a:cs typeface="Arial" charset="0"/>
              </a:rPr>
              <a:t>Traffic Control for Field Operations Manuals </a:t>
            </a:r>
            <a:r>
              <a:rPr lang="en-US" dirty="0">
                <a:latin typeface="Arial" charset="0"/>
                <a:cs typeface="Arial" charset="0"/>
              </a:rPr>
              <a:t>into the new construction contracts</a:t>
            </a: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61</a:t>
            </a:fld>
            <a:endParaRPr lang="en-US" dirty="0"/>
          </a:p>
        </p:txBody>
      </p:sp>
    </p:spTree>
    <p:extLst>
      <p:ext uri="{BB962C8B-B14F-4D97-AF65-F5344CB8AC3E}">
        <p14:creationId xmlns:p14="http://schemas.microsoft.com/office/powerpoint/2010/main" val="42042953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62</a:t>
            </a:fld>
            <a:endParaRPr lang="en-US" dirty="0">
              <a:solidFill>
                <a:prstClr val="black"/>
              </a:solidFill>
            </a:endParaRPr>
          </a:p>
        </p:txBody>
      </p:sp>
    </p:spTree>
    <p:extLst>
      <p:ext uri="{BB962C8B-B14F-4D97-AF65-F5344CB8AC3E}">
        <p14:creationId xmlns:p14="http://schemas.microsoft.com/office/powerpoint/2010/main" val="228820720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63</a:t>
            </a:fld>
            <a:endParaRPr lang="en-US" dirty="0"/>
          </a:p>
        </p:txBody>
      </p:sp>
    </p:spTree>
    <p:extLst>
      <p:ext uri="{BB962C8B-B14F-4D97-AF65-F5344CB8AC3E}">
        <p14:creationId xmlns:p14="http://schemas.microsoft.com/office/powerpoint/2010/main" val="69959587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64</a:t>
            </a:fld>
            <a:endParaRPr lang="en-US" dirty="0"/>
          </a:p>
        </p:txBody>
      </p:sp>
    </p:spTree>
    <p:extLst>
      <p:ext uri="{BB962C8B-B14F-4D97-AF65-F5344CB8AC3E}">
        <p14:creationId xmlns:p14="http://schemas.microsoft.com/office/powerpoint/2010/main" val="52554241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4" name="Slide Image Placeholder 1"/>
          <p:cNvSpPr>
            <a:spLocks noGrp="1" noRot="1" noChangeAspect="1" noTextEdit="1"/>
          </p:cNvSpPr>
          <p:nvPr>
            <p:ph type="sldImg"/>
          </p:nvPr>
        </p:nvSpPr>
        <p:spPr>
          <a:xfrm>
            <a:off x="1181100" y="696913"/>
            <a:ext cx="4648200" cy="3486150"/>
          </a:xfrm>
          <a:ln/>
        </p:spPr>
      </p:sp>
      <p:sp>
        <p:nvSpPr>
          <p:cNvPr id="2539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31774">
              <a:defRPr/>
            </a:pPr>
            <a:endParaRPr lang="en-US" dirty="0">
              <a:latin typeface="Arial" charset="0"/>
              <a:cs typeface="Arial" charset="0"/>
            </a:endParaRPr>
          </a:p>
        </p:txBody>
      </p:sp>
      <p:sp>
        <p:nvSpPr>
          <p:cNvPr id="2539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1DA705B3-1CF1-4B66-A847-F261C465F033}" type="slidenum">
              <a:rPr lang="en-US" sz="1200">
                <a:latin typeface="Times New Roman" pitchFamily="18" charset="0"/>
              </a:rPr>
              <a:pPr eaLnBrk="1" hangingPunct="1"/>
              <a:t>65</a:t>
            </a:fld>
            <a:endParaRPr lang="en-US" sz="1200" dirty="0">
              <a:latin typeface="Times New Roman" pitchFamily="18" charset="0"/>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Slide Image Placeholder 1"/>
          <p:cNvSpPr>
            <a:spLocks noGrp="1" noRot="1" noChangeAspect="1" noTextEdit="1"/>
          </p:cNvSpPr>
          <p:nvPr>
            <p:ph type="sldImg"/>
          </p:nvPr>
        </p:nvSpPr>
        <p:spPr>
          <a:xfrm>
            <a:off x="1181100" y="696913"/>
            <a:ext cx="4648200" cy="3486150"/>
          </a:xfrm>
          <a:ln/>
        </p:spPr>
      </p:sp>
      <p:sp>
        <p:nvSpPr>
          <p:cNvPr id="273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31774">
              <a:defRPr/>
            </a:pPr>
            <a:r>
              <a:rPr lang="en-US" b="1" dirty="0">
                <a:latin typeface="Arial" charset="0"/>
                <a:cs typeface="Arial" charset="0"/>
              </a:rPr>
              <a:t>SAY</a:t>
            </a:r>
            <a:r>
              <a:rPr lang="en-US" dirty="0">
                <a:latin typeface="Arial" charset="0"/>
                <a:cs typeface="Arial" charset="0"/>
              </a:rPr>
              <a:t>: Truck-mounted attenuators (TMAs)</a:t>
            </a:r>
            <a:r>
              <a:rPr lang="en-US" baseline="0" dirty="0">
                <a:latin typeface="Arial" charset="0"/>
                <a:cs typeface="Arial" charset="0"/>
              </a:rPr>
              <a:t> </a:t>
            </a:r>
            <a:r>
              <a:rPr lang="en-US" dirty="0">
                <a:latin typeface="Arial" charset="0"/>
                <a:cs typeface="Arial" charset="0"/>
              </a:rPr>
              <a:t>are energy absorbing devices</a:t>
            </a:r>
            <a:r>
              <a:rPr lang="en-US" baseline="0" dirty="0">
                <a:latin typeface="Arial" charset="0"/>
                <a:cs typeface="Arial" charset="0"/>
              </a:rPr>
              <a:t> </a:t>
            </a:r>
            <a:r>
              <a:rPr lang="en-US" dirty="0">
                <a:latin typeface="Arial" charset="0"/>
                <a:cs typeface="Arial" charset="0"/>
              </a:rPr>
              <a:t>designed to protect and reduce the severity of injury to the motorist and the TMA operator in the even of impact. The TMA is generally attached to the rear of the trucks protective vehicle.</a:t>
            </a:r>
          </a:p>
          <a:p>
            <a:pPr defTabSz="931774">
              <a:defRPr/>
            </a:pPr>
            <a:r>
              <a:rPr lang="en-US" dirty="0">
                <a:latin typeface="Arial" charset="0"/>
                <a:cs typeface="Arial" charset="0"/>
              </a:rPr>
              <a:t> </a:t>
            </a:r>
          </a:p>
          <a:p>
            <a:r>
              <a:rPr lang="en-US" dirty="0">
                <a:latin typeface="Arial" charset="0"/>
                <a:cs typeface="Arial" charset="0"/>
              </a:rPr>
              <a:t>All employees that drive a vehicle equipped with a TMA must be trained in the proper methods of installation, transporting, setup, operations, and preventative maintenance of the unit. Prior to operating any equipment employees shall complete the appropriate required training. To ensure that an employee understands his/her responsibility, every operator must successfully demonstrate the proper methods of attaching a TMA to a truck and perform operational and preventative checks and maintenance on the unit.</a:t>
            </a:r>
          </a:p>
          <a:p>
            <a:endParaRPr lang="en-US" dirty="0">
              <a:latin typeface="Arial" charset="0"/>
              <a:cs typeface="Arial" charset="0"/>
            </a:endParaRPr>
          </a:p>
          <a:p>
            <a:r>
              <a:rPr lang="en-US" b="1" dirty="0">
                <a:latin typeface="Arial" charset="0"/>
                <a:cs typeface="Arial" charset="0"/>
              </a:rPr>
              <a:t>REVIEW</a:t>
            </a:r>
            <a:r>
              <a:rPr lang="en-US" b="1" baseline="0" dirty="0">
                <a:latin typeface="Arial" charset="0"/>
                <a:cs typeface="Arial" charset="0"/>
              </a:rPr>
              <a:t> </a:t>
            </a:r>
            <a:r>
              <a:rPr lang="en-US" b="0" baseline="0" dirty="0">
                <a:latin typeface="Arial" charset="0"/>
                <a:cs typeface="Arial" charset="0"/>
              </a:rPr>
              <a:t>slide.</a:t>
            </a:r>
            <a:endParaRPr lang="en-US" b="0" dirty="0">
              <a:latin typeface="Arial" charset="0"/>
              <a:cs typeface="Arial" charset="0"/>
            </a:endParaRPr>
          </a:p>
        </p:txBody>
      </p:sp>
      <p:sp>
        <p:nvSpPr>
          <p:cNvPr id="273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CD12A64E-12AC-4E65-ADD1-D12013C966B5}" type="slidenum">
              <a:rPr lang="en-US" sz="1200">
                <a:latin typeface="Times New Roman" pitchFamily="18" charset="0"/>
              </a:rPr>
              <a:pPr eaLnBrk="1" hangingPunct="1"/>
              <a:t>66</a:t>
            </a:fld>
            <a:endParaRPr lang="en-US" sz="1200" dirty="0">
              <a:latin typeface="Times New Roman" pitchFamily="18" charset="0"/>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Slide Image Placeholder 1"/>
          <p:cNvSpPr>
            <a:spLocks noGrp="1" noRot="1" noChangeAspect="1" noTextEdit="1"/>
          </p:cNvSpPr>
          <p:nvPr>
            <p:ph type="sldImg"/>
          </p:nvPr>
        </p:nvSpPr>
        <p:spPr>
          <a:xfrm>
            <a:off x="1181100" y="696913"/>
            <a:ext cx="4648200" cy="3486150"/>
          </a:xfrm>
          <a:ln/>
        </p:spPr>
      </p:sp>
      <p:sp>
        <p:nvSpPr>
          <p:cNvPr id="3" name="Notes Placeholder 2"/>
          <p:cNvSpPr>
            <a:spLocks noGrp="1"/>
          </p:cNvSpPr>
          <p:nvPr>
            <p:ph type="body" idx="1"/>
          </p:nvPr>
        </p:nvSpPr>
        <p:spPr/>
        <p:txBody>
          <a:bodyPr/>
          <a:lstStyle/>
          <a:p>
            <a:pPr>
              <a:spcBef>
                <a:spcPct val="20000"/>
              </a:spcBef>
              <a:defRPr/>
            </a:pPr>
            <a:r>
              <a:rPr lang="en-US" sz="2800" b="1" kern="0" dirty="0">
                <a:solidFill>
                  <a:srgbClr val="969696"/>
                </a:solidFill>
                <a:cs typeface="Calibri" pitchFamily="34" charset="0"/>
              </a:rPr>
              <a:t>SAY</a:t>
            </a:r>
            <a:r>
              <a:rPr lang="en-US" sz="2800" kern="0" dirty="0">
                <a:solidFill>
                  <a:srgbClr val="969696"/>
                </a:solidFill>
                <a:cs typeface="Calibri" pitchFamily="34" charset="0"/>
              </a:rPr>
              <a:t>: Human error is the leading cause of incidents. Damaged equipment can be repaired or replaced, but injury or death has a lasting effect</a:t>
            </a:r>
          </a:p>
          <a:p>
            <a:pPr>
              <a:defRPr/>
            </a:pPr>
            <a:endParaRPr lang="en-US" dirty="0"/>
          </a:p>
        </p:txBody>
      </p:sp>
      <p:sp>
        <p:nvSpPr>
          <p:cNvPr id="2549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482BAD02-1ADD-45C2-8D7A-A4DD6465B015}" type="slidenum">
              <a:rPr lang="en-US" sz="1200">
                <a:latin typeface="Tahoma" pitchFamily="34" charset="0"/>
                <a:cs typeface="Arial" charset="0"/>
              </a:rPr>
              <a:pPr eaLnBrk="1" hangingPunct="1"/>
              <a:t>67</a:t>
            </a:fld>
            <a:endParaRPr lang="en-US" sz="1200" dirty="0">
              <a:latin typeface="Tahoma" pitchFamily="34" charset="0"/>
              <a:cs typeface="Arial" charset="0"/>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Slide Image Placeholder 1"/>
          <p:cNvSpPr>
            <a:spLocks noGrp="1" noRot="1" noChangeAspect="1" noTextEdit="1"/>
          </p:cNvSpPr>
          <p:nvPr>
            <p:ph type="sldImg"/>
          </p:nvPr>
        </p:nvSpPr>
        <p:spPr>
          <a:xfrm>
            <a:off x="1181100" y="696913"/>
            <a:ext cx="4648200" cy="3486150"/>
          </a:xfrm>
          <a:ln/>
        </p:spPr>
      </p:sp>
      <p:sp>
        <p:nvSpPr>
          <p:cNvPr id="2560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 </a:t>
            </a:r>
            <a:r>
              <a:rPr lang="en-US" b="0" dirty="0">
                <a:latin typeface="Arial" charset="0"/>
                <a:cs typeface="Arial" charset="0"/>
              </a:rPr>
              <a:t>As the </a:t>
            </a:r>
            <a:r>
              <a:rPr lang="en-US" dirty="0">
                <a:latin typeface="Arial" charset="0"/>
                <a:cs typeface="Arial" charset="0"/>
              </a:rPr>
              <a:t>driver of a Protective</a:t>
            </a:r>
            <a:r>
              <a:rPr lang="en-US" baseline="0" dirty="0">
                <a:latin typeface="Arial" charset="0"/>
                <a:cs typeface="Arial" charset="0"/>
              </a:rPr>
              <a:t> Vehicle </a:t>
            </a:r>
            <a:r>
              <a:rPr lang="en-US" dirty="0">
                <a:latin typeface="Arial" charset="0"/>
                <a:cs typeface="Arial" charset="0"/>
              </a:rPr>
              <a:t>truck-mounted attenuator vehicle, your job is one of the most important on the crew. You are responsible for making sure that all other employees are adequately protected from errant vehicles in or around a work zone. It is the goal of MoDOT to provide consistent use of Protective Vehicles/TMA’s statewide.</a:t>
            </a:r>
          </a:p>
          <a:p>
            <a:endParaRPr lang="en-US" dirty="0">
              <a:latin typeface="Arial" charset="0"/>
              <a:cs typeface="Arial" charset="0"/>
            </a:endParaRPr>
          </a:p>
          <a:p>
            <a:r>
              <a:rPr lang="en-US" dirty="0">
                <a:latin typeface="Arial" charset="0"/>
                <a:cs typeface="Arial" charset="0"/>
              </a:rPr>
              <a:t>Truck-mounted attenuators are designed to safely absorb the energy of an errant vehicle that crashes into it. Your job is to make sure that you are in the proper location to protect the crew, to provide ample roll-ahead distance, and to provide adequate warning to your co-workers and traveling public, when possible.</a:t>
            </a:r>
          </a:p>
        </p:txBody>
      </p:sp>
      <p:sp>
        <p:nvSpPr>
          <p:cNvPr id="2560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069D9667-129C-4457-9565-77758B2BC225}" type="slidenum">
              <a:rPr lang="en-US" sz="1200">
                <a:latin typeface="Times New Roman" pitchFamily="18" charset="0"/>
              </a:rPr>
              <a:pPr eaLnBrk="1" hangingPunct="1"/>
              <a:t>68</a:t>
            </a:fld>
            <a:endParaRPr lang="en-US" sz="1200" dirty="0">
              <a:latin typeface="Times New Roman" pitchFamily="18" charset="0"/>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074" name="Slide Image Placeholder 1"/>
          <p:cNvSpPr>
            <a:spLocks noGrp="1" noRot="1" noChangeAspect="1" noTextEdit="1"/>
          </p:cNvSpPr>
          <p:nvPr>
            <p:ph type="sldImg"/>
          </p:nvPr>
        </p:nvSpPr>
        <p:spPr>
          <a:xfrm>
            <a:off x="1181100" y="696913"/>
            <a:ext cx="4648200" cy="3486150"/>
          </a:xfrm>
          <a:ln/>
        </p:spPr>
      </p:sp>
      <p:sp>
        <p:nvSpPr>
          <p:cNvPr id="2590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REVIEW</a:t>
            </a:r>
            <a:r>
              <a:rPr lang="en-US" b="1" baseline="0" dirty="0">
                <a:latin typeface="Arial" charset="0"/>
                <a:cs typeface="Arial" charset="0"/>
              </a:rPr>
              <a:t> </a:t>
            </a:r>
            <a:r>
              <a:rPr lang="en-US" b="0" baseline="0" dirty="0">
                <a:latin typeface="Arial" charset="0"/>
                <a:cs typeface="Arial" charset="0"/>
              </a:rPr>
              <a:t>s</a:t>
            </a:r>
            <a:r>
              <a:rPr lang="en-US" b="0" dirty="0">
                <a:latin typeface="Arial" charset="0"/>
                <a:cs typeface="Arial" charset="0"/>
              </a:rPr>
              <a:t>lide covering the following points:</a:t>
            </a:r>
            <a:endParaRPr lang="en-US" b="1" dirty="0">
              <a:latin typeface="Arial" charset="0"/>
              <a:cs typeface="Arial" charset="0"/>
            </a:endParaRPr>
          </a:p>
          <a:p>
            <a:endParaRPr lang="en-US" b="1" dirty="0">
              <a:latin typeface="Arial" charset="0"/>
              <a:cs typeface="Arial" charset="0"/>
            </a:endParaRPr>
          </a:p>
          <a:p>
            <a:r>
              <a:rPr lang="en-US" b="1" dirty="0"/>
              <a:t>SAY:</a:t>
            </a:r>
            <a:r>
              <a:rPr lang="en-US" dirty="0"/>
              <a:t> It is the responsibility of the Protective Vehicle/TMA driver to be alert at all times. Communicate with your crew leader if you become tired or are not as alert as you were when you started. Stay off your cell phone. </a:t>
            </a:r>
          </a:p>
        </p:txBody>
      </p:sp>
      <p:sp>
        <p:nvSpPr>
          <p:cNvPr id="2590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4CC77243-FDC1-406B-BB21-3398851ED633}" type="slidenum">
              <a:rPr lang="en-US" sz="1200">
                <a:latin typeface="Times New Roman" pitchFamily="18" charset="0"/>
              </a:rPr>
              <a:pPr eaLnBrk="1" hangingPunct="1"/>
              <a:t>69</a:t>
            </a:fld>
            <a:endParaRPr lang="en-US" sz="1200" dirty="0">
              <a:latin typeface="Times New Roman" pitchFamily="18" charset="0"/>
            </a:endParaRP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70</a:t>
            </a:fld>
            <a:endParaRPr lang="en-US" dirty="0">
              <a:solidFill>
                <a:prstClr val="black"/>
              </a:solidFill>
            </a:endParaRPr>
          </a:p>
        </p:txBody>
      </p:sp>
    </p:spTree>
    <p:extLst>
      <p:ext uri="{BB962C8B-B14F-4D97-AF65-F5344CB8AC3E}">
        <p14:creationId xmlns:p14="http://schemas.microsoft.com/office/powerpoint/2010/main" val="313725670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Slide Image Placeholder 1"/>
          <p:cNvSpPr>
            <a:spLocks noGrp="1" noRot="1" noChangeAspect="1" noTextEdit="1"/>
          </p:cNvSpPr>
          <p:nvPr>
            <p:ph type="sldImg"/>
          </p:nvPr>
        </p:nvSpPr>
        <p:spPr>
          <a:xfrm>
            <a:off x="1181100" y="696913"/>
            <a:ext cx="4648200" cy="3486150"/>
          </a:xfrm>
          <a:ln/>
        </p:spPr>
      </p:sp>
      <p:sp>
        <p:nvSpPr>
          <p:cNvPr id="272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a:t>
            </a:r>
            <a:r>
              <a:rPr lang="en-US" dirty="0">
                <a:latin typeface="Arial" charset="0"/>
                <a:cs typeface="Arial" charset="0"/>
              </a:rPr>
              <a:t>: That MODOT uses various models of TMA’s. Once you report to your building, through on the job training you will be come familiar with your facilities equipment.</a:t>
            </a:r>
          </a:p>
        </p:txBody>
      </p:sp>
      <p:sp>
        <p:nvSpPr>
          <p:cNvPr id="272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3D07E7CC-EEA4-483D-92F7-E1FB07A1B7E9}" type="slidenum">
              <a:rPr lang="en-US" sz="1200">
                <a:latin typeface="Times New Roman" pitchFamily="18" charset="0"/>
              </a:rPr>
              <a:pPr eaLnBrk="1" hangingPunct="1"/>
              <a:t>71</a:t>
            </a:fld>
            <a:endParaRPr lang="en-US" sz="1200" dirty="0">
              <a:latin typeface="Times New Roman" pitchFamily="18" charset="0"/>
            </a:endParaRP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SHOW</a:t>
            </a:r>
            <a:r>
              <a:rPr lang="en-US" baseline="0" dirty="0"/>
              <a:t> </a:t>
            </a:r>
            <a:r>
              <a:rPr lang="en-US" dirty="0"/>
              <a:t>the Scorpion TMA video from the manufacturer. Explain</a:t>
            </a:r>
            <a:r>
              <a:rPr lang="en-US" baseline="0" dirty="0"/>
              <a:t> the importance of proper TMA operation and PM to the lives of the operator and workers in the work zone.</a:t>
            </a:r>
          </a:p>
          <a:p>
            <a:endParaRPr lang="en-US" b="1" u="sng" baseline="0" dirty="0"/>
          </a:p>
          <a:p>
            <a:r>
              <a:rPr lang="en-US" b="1" u="sng" baseline="0" dirty="0"/>
              <a:t>Only watch the first 8mins </a:t>
            </a:r>
            <a:endParaRPr lang="en-US" b="1" u="sng" dirty="0"/>
          </a:p>
        </p:txBody>
      </p:sp>
      <p:sp>
        <p:nvSpPr>
          <p:cNvPr id="4" name="Slide Number Placeholder 3"/>
          <p:cNvSpPr>
            <a:spLocks noGrp="1"/>
          </p:cNvSpPr>
          <p:nvPr>
            <p:ph type="sldNum" sz="quarter" idx="10"/>
          </p:nvPr>
        </p:nvSpPr>
        <p:spPr/>
        <p:txBody>
          <a:bodyPr/>
          <a:lstStyle/>
          <a:p>
            <a:fld id="{E8DD2E35-B471-4C70-9578-B97BD1EBBE84}" type="slidenum">
              <a:rPr lang="en-US" smtClean="0"/>
              <a:t>72</a:t>
            </a:fld>
            <a:endParaRPr lang="en-US" dirty="0"/>
          </a:p>
        </p:txBody>
      </p:sp>
    </p:spTree>
    <p:extLst>
      <p:ext uri="{BB962C8B-B14F-4D97-AF65-F5344CB8AC3E}">
        <p14:creationId xmlns:p14="http://schemas.microsoft.com/office/powerpoint/2010/main" val="1674359977"/>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Slide Image Placeholder 1"/>
          <p:cNvSpPr>
            <a:spLocks noGrp="1" noRot="1" noChangeAspect="1" noTextEdit="1"/>
          </p:cNvSpPr>
          <p:nvPr>
            <p:ph type="sldImg"/>
          </p:nvPr>
        </p:nvSpPr>
        <p:spPr>
          <a:xfrm>
            <a:off x="1181100" y="696913"/>
            <a:ext cx="4648200" cy="3486150"/>
          </a:xfrm>
          <a:ln/>
        </p:spPr>
      </p:sp>
      <p:sp>
        <p:nvSpPr>
          <p:cNvPr id="276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a:t>
            </a:r>
            <a:r>
              <a:rPr lang="en-US" b="1" baseline="0" dirty="0">
                <a:latin typeface="Arial" charset="0"/>
                <a:cs typeface="Arial" charset="0"/>
              </a:rPr>
              <a:t>: </a:t>
            </a:r>
            <a:r>
              <a:rPr lang="en-US" b="0" dirty="0">
                <a:latin typeface="Arial" charset="0"/>
                <a:cs typeface="Arial" charset="0"/>
              </a:rPr>
              <a:t>MoDOT uses various types of TMAs, some types attach directly to the vehicle others are trailer or towable. </a:t>
            </a:r>
          </a:p>
          <a:p>
            <a:endParaRPr lang="en-US" b="0" dirty="0">
              <a:latin typeface="Arial" charset="0"/>
              <a:cs typeface="Arial" charset="0"/>
            </a:endParaRPr>
          </a:p>
          <a:p>
            <a:r>
              <a:rPr lang="en-US" b="0" dirty="0">
                <a:latin typeface="Arial" charset="0"/>
                <a:cs typeface="Arial" charset="0"/>
              </a:rPr>
              <a:t>It’s important to remember that these particular pieces of equipment have gone through extensive testing to meet specific requirements. As the operator it is important to TRUST YOUR EQUIPMENT. It will save your life. </a:t>
            </a:r>
          </a:p>
        </p:txBody>
      </p:sp>
      <p:sp>
        <p:nvSpPr>
          <p:cNvPr id="276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182C519A-F40B-440A-A61F-63F067C4FD7A}" type="slidenum">
              <a:rPr lang="en-US" sz="1200">
                <a:latin typeface="Times New Roman" pitchFamily="18" charset="0"/>
              </a:rPr>
              <a:pPr eaLnBrk="1" hangingPunct="1"/>
              <a:t>73</a:t>
            </a:fld>
            <a:endParaRPr lang="en-US" sz="1200" dirty="0">
              <a:latin typeface="Times New Roman" pitchFamily="18" charset="0"/>
            </a:endParaRPr>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SHOW</a:t>
            </a:r>
            <a:r>
              <a:rPr lang="en-US" dirty="0"/>
              <a:t> the Trailer Mounted Attenuator crash test and explain</a:t>
            </a:r>
            <a:r>
              <a:rPr lang="en-US" baseline="0" dirty="0"/>
              <a:t> the abilities of this piece of equipment. </a:t>
            </a:r>
          </a:p>
          <a:p>
            <a:endParaRPr lang="en-US" baseline="0" dirty="0"/>
          </a:p>
          <a:p>
            <a:r>
              <a:rPr lang="en-US" baseline="0" dirty="0"/>
              <a:t>Pause the video and show the debris flying along side and past the truck. Explain the need to stay away from this truck and area in a stationary operation.</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74</a:t>
            </a:fld>
            <a:endParaRPr lang="en-US" dirty="0"/>
          </a:p>
        </p:txBody>
      </p:sp>
    </p:spTree>
    <p:extLst>
      <p:ext uri="{BB962C8B-B14F-4D97-AF65-F5344CB8AC3E}">
        <p14:creationId xmlns:p14="http://schemas.microsoft.com/office/powerpoint/2010/main" val="3128315553"/>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Review slide</a:t>
            </a:r>
          </a:p>
          <a:p>
            <a:r>
              <a:rPr lang="en-US" dirty="0"/>
              <a:t>Explain</a:t>
            </a:r>
            <a:r>
              <a:rPr lang="en-US" baseline="0" dirty="0"/>
              <a:t> what you would be inspecting</a:t>
            </a:r>
          </a:p>
          <a:p>
            <a:pPr marL="171450" indent="-171450">
              <a:buFont typeface="Arial" panose="020B0604020202020204" pitchFamily="34" charset="0"/>
              <a:buChar char="•"/>
            </a:pPr>
            <a:r>
              <a:rPr lang="en-US" baseline="0" dirty="0"/>
              <a:t>Lights</a:t>
            </a:r>
          </a:p>
          <a:p>
            <a:pPr marL="171450" indent="-171450">
              <a:buFont typeface="Arial" panose="020B0604020202020204" pitchFamily="34" charset="0"/>
              <a:buChar char="•"/>
            </a:pPr>
            <a:r>
              <a:rPr lang="en-US" baseline="0" dirty="0"/>
              <a:t>Wheels</a:t>
            </a:r>
          </a:p>
          <a:p>
            <a:pPr marL="171450" indent="-171450">
              <a:buFont typeface="Arial" panose="020B0604020202020204" pitchFamily="34" charset="0"/>
              <a:buChar char="•"/>
            </a:pPr>
            <a:r>
              <a:rPr lang="en-US" baseline="0" dirty="0"/>
              <a:t>All components of the TMA</a:t>
            </a:r>
          </a:p>
          <a:p>
            <a:pPr marL="171450" indent="-171450">
              <a:buFont typeface="Arial" panose="020B0604020202020204" pitchFamily="34" charset="0"/>
              <a:buChar char="•"/>
            </a:pPr>
            <a:r>
              <a:rPr lang="en-US" baseline="0" dirty="0"/>
              <a:t>Hitch </a:t>
            </a:r>
          </a:p>
          <a:p>
            <a:pPr marL="171450" indent="-171450">
              <a:buFont typeface="Arial" panose="020B0604020202020204" pitchFamily="34" charset="0"/>
              <a:buChar char="•"/>
            </a:pPr>
            <a:r>
              <a:rPr lang="en-US" baseline="0" dirty="0"/>
              <a:t>Pin </a:t>
            </a:r>
          </a:p>
          <a:p>
            <a:pPr marL="171450" indent="-171450">
              <a:buFont typeface="Arial" panose="020B0604020202020204" pitchFamily="34" charset="0"/>
              <a:buChar char="•"/>
            </a:pPr>
            <a:r>
              <a:rPr lang="en-US" baseline="0" dirty="0"/>
              <a:t>Light Plug </a:t>
            </a:r>
          </a:p>
          <a:p>
            <a:pPr marL="171450" indent="-171450">
              <a:buFont typeface="Arial" panose="020B0604020202020204" pitchFamily="34" charset="0"/>
              <a:buChar char="•"/>
            </a:pPr>
            <a:r>
              <a:rPr lang="en-US" baseline="0" dirty="0"/>
              <a:t>Arrow Board modes</a:t>
            </a:r>
          </a:p>
          <a:p>
            <a:pPr marL="171450" indent="-171450">
              <a:buFont typeface="Arial" panose="020B0604020202020204" pitchFamily="34" charset="0"/>
              <a:buChar char="•"/>
            </a:pPr>
            <a:r>
              <a:rPr lang="en-US" baseline="0" dirty="0"/>
              <a:t>Etc…</a:t>
            </a:r>
          </a:p>
        </p:txBody>
      </p:sp>
      <p:sp>
        <p:nvSpPr>
          <p:cNvPr id="4" name="Slide Number Placeholder 3"/>
          <p:cNvSpPr>
            <a:spLocks noGrp="1"/>
          </p:cNvSpPr>
          <p:nvPr>
            <p:ph type="sldNum" sz="quarter" idx="10"/>
          </p:nvPr>
        </p:nvSpPr>
        <p:spPr/>
        <p:txBody>
          <a:bodyPr/>
          <a:lstStyle/>
          <a:p>
            <a:fld id="{E8DD2E35-B471-4C70-9578-B97BD1EBBE84}" type="slidenum">
              <a:rPr lang="en-US" smtClean="0"/>
              <a:t>75</a:t>
            </a:fld>
            <a:endParaRPr lang="en-US" dirty="0"/>
          </a:p>
        </p:txBody>
      </p:sp>
    </p:spTree>
    <p:extLst>
      <p:ext uri="{BB962C8B-B14F-4D97-AF65-F5344CB8AC3E}">
        <p14:creationId xmlns:p14="http://schemas.microsoft.com/office/powerpoint/2010/main" val="2615680389"/>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Slide Image Placeholder 1"/>
          <p:cNvSpPr>
            <a:spLocks noGrp="1" noRot="1" noChangeAspect="1" noTextEdit="1"/>
          </p:cNvSpPr>
          <p:nvPr>
            <p:ph type="sldImg"/>
          </p:nvPr>
        </p:nvSpPr>
        <p:spPr>
          <a:xfrm>
            <a:off x="1181100" y="696913"/>
            <a:ext cx="4648200" cy="3486150"/>
          </a:xfrm>
          <a:ln/>
        </p:spPr>
      </p:sp>
      <p:sp>
        <p:nvSpPr>
          <p:cNvPr id="2611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a:t>
            </a:r>
            <a:r>
              <a:rPr lang="en-US" dirty="0">
                <a:latin typeface="Arial" charset="0"/>
                <a:cs typeface="Arial" charset="0"/>
              </a:rPr>
              <a:t>: Whenever possible, TMA dump trucks should have a high back seat for the operator. Seat belt usage is mandatory in a MoDOT owned or leased vehicles.  It is extremely important that the driver of a TMA not only wears his/her seat belt, but also must have it adjusted properly.</a:t>
            </a:r>
          </a:p>
          <a:p>
            <a:endParaRPr lang="en-US" dirty="0">
              <a:latin typeface="Arial" charset="0"/>
              <a:cs typeface="Arial" charset="0"/>
            </a:endParaRPr>
          </a:p>
          <a:p>
            <a:r>
              <a:rPr lang="en-US" dirty="0">
                <a:latin typeface="Arial" charset="0"/>
                <a:cs typeface="Arial" charset="0"/>
              </a:rPr>
              <a:t>Properly adjusted seat belts may minimize or reduce injuries. A seat belt should be secured in the manufacturer’s locking device and should be snug across the chest, not under armpit.  If the truck has been involved in a serious crash, the unit should be inspected by a mechanic. This inspection should include the seat belt system.</a:t>
            </a:r>
          </a:p>
        </p:txBody>
      </p:sp>
      <p:sp>
        <p:nvSpPr>
          <p:cNvPr id="2611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524B7666-BA8E-464F-A7A7-27E87C377931}" type="slidenum">
              <a:rPr lang="en-US" sz="1200">
                <a:latin typeface="Times New Roman" pitchFamily="18" charset="0"/>
              </a:rPr>
              <a:pPr eaLnBrk="1" hangingPunct="1"/>
              <a:t>76</a:t>
            </a:fld>
            <a:endParaRPr lang="en-US" sz="1200" dirty="0">
              <a:latin typeface="Times New Roman" pitchFamily="18" charset="0"/>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Slide Image Placeholder 1"/>
          <p:cNvSpPr>
            <a:spLocks noGrp="1" noRot="1" noChangeAspect="1" noTextEdit="1"/>
          </p:cNvSpPr>
          <p:nvPr>
            <p:ph type="sldImg"/>
          </p:nvPr>
        </p:nvSpPr>
        <p:spPr>
          <a:xfrm>
            <a:off x="1181100" y="696913"/>
            <a:ext cx="4648200" cy="3486150"/>
          </a:xfrm>
          <a:ln/>
        </p:spPr>
      </p:sp>
      <p:sp>
        <p:nvSpPr>
          <p:cNvPr id="2570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a:t>
            </a:r>
            <a:r>
              <a:rPr lang="en-US" dirty="0">
                <a:latin typeface="Arial" charset="0"/>
                <a:cs typeface="Arial" charset="0"/>
              </a:rPr>
              <a:t>: A clean truck is vital to the operator’s personal safety. The operator of the protective vehicle is responsible for making sure that the cab of the vehicle is cleaned before use. Removing all trash and debris and securing all loose items may help prevent injury to the operator in the case of a traffic crash. Remember</a:t>
            </a:r>
            <a:r>
              <a:rPr lang="en-US" baseline="0" dirty="0">
                <a:latin typeface="Arial" charset="0"/>
                <a:cs typeface="Arial" charset="0"/>
              </a:rPr>
              <a:t> all cargo (lunchbox, hard hat, etc.) needs to be secured. </a:t>
            </a:r>
            <a:endParaRPr lang="en-US" dirty="0">
              <a:latin typeface="Arial" charset="0"/>
              <a:cs typeface="Arial" charset="0"/>
            </a:endParaRPr>
          </a:p>
        </p:txBody>
      </p:sp>
      <p:sp>
        <p:nvSpPr>
          <p:cNvPr id="2570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7E57D064-E991-480D-A409-6E1A547C6334}" type="slidenum">
              <a:rPr lang="en-US" sz="1200">
                <a:latin typeface="Times New Roman" pitchFamily="18" charset="0"/>
              </a:rPr>
              <a:pPr eaLnBrk="1" hangingPunct="1"/>
              <a:t>77</a:t>
            </a:fld>
            <a:endParaRPr lang="en-US" sz="1200" dirty="0">
              <a:latin typeface="Times New Roman" pitchFamily="18" charset="0"/>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Slide Image Placeholder 1"/>
          <p:cNvSpPr>
            <a:spLocks noGrp="1" noRot="1" noChangeAspect="1" noTextEdit="1"/>
          </p:cNvSpPr>
          <p:nvPr>
            <p:ph type="sldImg"/>
          </p:nvPr>
        </p:nvSpPr>
        <p:spPr>
          <a:xfrm>
            <a:off x="1181100" y="696913"/>
            <a:ext cx="4648200" cy="3486150"/>
          </a:xfrm>
          <a:ln/>
        </p:spPr>
      </p:sp>
      <p:sp>
        <p:nvSpPr>
          <p:cNvPr id="262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a:t>
            </a:r>
            <a:r>
              <a:rPr lang="en-US" dirty="0">
                <a:latin typeface="Arial" charset="0"/>
                <a:cs typeface="Arial" charset="0"/>
              </a:rPr>
              <a:t>: Mirrors are vital to the safe and successful operation of a commercial vehicle since they allow the driver to see behind the vehicle.  Scan your mirrors constantly or at least every 7 seconds.</a:t>
            </a:r>
          </a:p>
          <a:p>
            <a:endParaRPr lang="en-US" dirty="0">
              <a:latin typeface="Arial" charset="0"/>
              <a:cs typeface="Arial" charset="0"/>
            </a:endParaRPr>
          </a:p>
          <a:p>
            <a:r>
              <a:rPr lang="en-US" dirty="0">
                <a:latin typeface="Arial" charset="0"/>
                <a:cs typeface="Arial" charset="0"/>
              </a:rPr>
              <a:t>Auxiliary or convex mirrors give a larger field of view; however, they may distort the driver’s perspective by making objects appear smaller and farther away than they actually are.</a:t>
            </a:r>
          </a:p>
        </p:txBody>
      </p:sp>
      <p:sp>
        <p:nvSpPr>
          <p:cNvPr id="262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DCB91896-94E8-4162-9BBD-BD45F470A873}" type="slidenum">
              <a:rPr lang="en-US" sz="1200">
                <a:latin typeface="Times New Roman" pitchFamily="18" charset="0"/>
              </a:rPr>
              <a:pPr eaLnBrk="1" hangingPunct="1"/>
              <a:t>78</a:t>
            </a:fld>
            <a:endParaRPr lang="en-US" sz="1200" dirty="0">
              <a:latin typeface="Times New Roman" pitchFamily="18" charset="0"/>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Review Slide</a:t>
            </a:r>
          </a:p>
          <a:p>
            <a:r>
              <a:rPr lang="en-US" dirty="0"/>
              <a:t>Provide</a:t>
            </a:r>
            <a:r>
              <a:rPr lang="en-US" baseline="0" dirty="0"/>
              <a:t> Real World examples of when each mode may be used.</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79</a:t>
            </a:fld>
            <a:endParaRPr lang="en-US" dirty="0"/>
          </a:p>
        </p:txBody>
      </p:sp>
    </p:spTree>
    <p:extLst>
      <p:ext uri="{BB962C8B-B14F-4D97-AF65-F5344CB8AC3E}">
        <p14:creationId xmlns:p14="http://schemas.microsoft.com/office/powerpoint/2010/main" val="3841329708"/>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Review</a:t>
            </a:r>
            <a:r>
              <a:rPr lang="en-US" baseline="0" dirty="0"/>
              <a:t> Slide</a:t>
            </a:r>
          </a:p>
          <a:p>
            <a:r>
              <a:rPr lang="en-US" baseline="0" dirty="0"/>
              <a:t>All four arrow boards are malfunctioning and should not be used at all, until repaired.</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80</a:t>
            </a:fld>
            <a:endParaRPr lang="en-US" dirty="0"/>
          </a:p>
        </p:txBody>
      </p:sp>
    </p:spTree>
    <p:extLst>
      <p:ext uri="{BB962C8B-B14F-4D97-AF65-F5344CB8AC3E}">
        <p14:creationId xmlns:p14="http://schemas.microsoft.com/office/powerpoint/2010/main" val="3848761737"/>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Slide Image Placeholder 1"/>
          <p:cNvSpPr>
            <a:spLocks noGrp="1" noRot="1" noChangeAspect="1" noTextEdit="1"/>
          </p:cNvSpPr>
          <p:nvPr>
            <p:ph type="sldImg"/>
          </p:nvPr>
        </p:nvSpPr>
        <p:spPr>
          <a:xfrm>
            <a:off x="1181100" y="696913"/>
            <a:ext cx="4648200" cy="3486150"/>
          </a:xfrm>
          <a:ln/>
        </p:spPr>
      </p:sp>
      <p:sp>
        <p:nvSpPr>
          <p:cNvPr id="2631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a:t>
            </a:r>
            <a:r>
              <a:rPr lang="en-US" dirty="0">
                <a:latin typeface="Arial" charset="0"/>
                <a:cs typeface="Arial" charset="0"/>
              </a:rPr>
              <a:t>: When practical, drivers should be rotated throughout the day.  Inattention, mental fatigue, and daydreaming may occur when a driver is in the TMA for long periods of time.</a:t>
            </a:r>
          </a:p>
          <a:p>
            <a:endParaRPr lang="en-US" dirty="0">
              <a:latin typeface="Arial" charset="0"/>
              <a:cs typeface="Arial" charset="0"/>
            </a:endParaRPr>
          </a:p>
          <a:p>
            <a:r>
              <a:rPr lang="en-US" dirty="0">
                <a:latin typeface="Arial" charset="0"/>
                <a:cs typeface="Arial" charset="0"/>
              </a:rPr>
              <a:t>Supervisors need to be aware of these variables and rotate drivers when feasible to eliminate some of the human factors.  Having fresh, attentive employees in the TMA truck during moving operations will maximize the driver’s safety as well as the employees working in or around the TMA truck.</a:t>
            </a:r>
          </a:p>
          <a:p>
            <a:endParaRPr lang="en-US" dirty="0">
              <a:latin typeface="Arial" charset="0"/>
              <a:cs typeface="Arial" charset="0"/>
            </a:endParaRPr>
          </a:p>
          <a:p>
            <a:r>
              <a:rPr lang="en-US" b="1" dirty="0">
                <a:latin typeface="Arial" charset="0"/>
                <a:cs typeface="Arial" charset="0"/>
              </a:rPr>
              <a:t>CLICK </a:t>
            </a:r>
            <a:r>
              <a:rPr lang="en-US" b="0" dirty="0">
                <a:latin typeface="Arial" charset="0"/>
                <a:cs typeface="Arial" charset="0"/>
              </a:rPr>
              <a:t>and </a:t>
            </a:r>
            <a:r>
              <a:rPr lang="en-US" b="1" dirty="0">
                <a:latin typeface="Arial" charset="0"/>
                <a:cs typeface="Arial" charset="0"/>
              </a:rPr>
              <a:t>SAY: DO</a:t>
            </a:r>
            <a:r>
              <a:rPr lang="en-US" b="1" baseline="0" dirty="0">
                <a:latin typeface="Arial" charset="0"/>
                <a:cs typeface="Arial" charset="0"/>
              </a:rPr>
              <a:t> NOT </a:t>
            </a:r>
            <a:r>
              <a:rPr lang="en-US" baseline="0" dirty="0">
                <a:latin typeface="Arial" charset="0"/>
                <a:cs typeface="Arial" charset="0"/>
              </a:rPr>
              <a:t>use your cell phone while in the TMA. You need to stay focused. </a:t>
            </a:r>
            <a:endParaRPr lang="en-US" dirty="0">
              <a:latin typeface="Arial" charset="0"/>
              <a:cs typeface="Arial" charset="0"/>
            </a:endParaRPr>
          </a:p>
        </p:txBody>
      </p:sp>
      <p:sp>
        <p:nvSpPr>
          <p:cNvPr id="2631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721E82BF-0697-492E-906A-30E951FEF396}" type="slidenum">
              <a:rPr lang="en-US" sz="1200">
                <a:latin typeface="Times New Roman" pitchFamily="18" charset="0"/>
              </a:rPr>
              <a:pPr eaLnBrk="1" hangingPunct="1"/>
              <a:t>81</a:t>
            </a:fld>
            <a:endParaRPr lang="en-US" sz="1200" dirty="0">
              <a:latin typeface="Times New Roman" pitchFamily="18" charset="0"/>
            </a:endParaRP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Slide Image Placeholder 1"/>
          <p:cNvSpPr>
            <a:spLocks noGrp="1" noRot="1" noChangeAspect="1" noTextEdit="1"/>
          </p:cNvSpPr>
          <p:nvPr>
            <p:ph type="sldImg"/>
          </p:nvPr>
        </p:nvSpPr>
        <p:spPr>
          <a:xfrm>
            <a:off x="1181100" y="696913"/>
            <a:ext cx="4648200" cy="3486150"/>
          </a:xfrm>
          <a:ln/>
        </p:spPr>
      </p:sp>
      <p:sp>
        <p:nvSpPr>
          <p:cNvPr id="264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1" kern="1200" dirty="0">
                <a:solidFill>
                  <a:schemeClr val="tx1"/>
                </a:solidFill>
                <a:effectLst/>
                <a:latin typeface="+mn-lt"/>
                <a:ea typeface="+mn-ea"/>
                <a:cs typeface="+mn-cs"/>
              </a:rPr>
              <a:t>Review Slide</a:t>
            </a:r>
            <a:endParaRPr lang="en-US" sz="1200" b="0" kern="1200" dirty="0">
              <a:solidFill>
                <a:schemeClr val="tx1"/>
              </a:solidFill>
              <a:effectLst/>
              <a:latin typeface="+mn-lt"/>
              <a:ea typeface="+mn-ea"/>
              <a:cs typeface="+mn-cs"/>
            </a:endParaRPr>
          </a:p>
          <a:p>
            <a:r>
              <a:rPr lang="en-US" sz="1200" b="0" kern="1200" dirty="0">
                <a:solidFill>
                  <a:schemeClr val="tx1"/>
                </a:solidFill>
                <a:effectLst/>
                <a:latin typeface="+mn-lt"/>
                <a:ea typeface="+mn-ea"/>
                <a:cs typeface="+mn-cs"/>
              </a:rPr>
              <a:t>Explain this</a:t>
            </a:r>
            <a:r>
              <a:rPr lang="en-US" sz="1200" b="0" kern="1200" baseline="0" dirty="0">
                <a:solidFill>
                  <a:schemeClr val="tx1"/>
                </a:solidFill>
                <a:effectLst/>
                <a:latin typeface="+mn-lt"/>
                <a:ea typeface="+mn-ea"/>
                <a:cs typeface="+mn-cs"/>
              </a:rPr>
              <a:t> piece of equipment can save lives.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Protective Vehicle/TMAs are used to safeguard the work space from errant vehicles</a:t>
            </a:r>
          </a:p>
          <a:p>
            <a:pPr lvl="0"/>
            <a:r>
              <a:rPr lang="en-US" sz="1200" kern="1200" dirty="0">
                <a:solidFill>
                  <a:schemeClr val="tx1"/>
                </a:solidFill>
                <a:effectLst/>
                <a:latin typeface="+mn-lt"/>
                <a:ea typeface="+mn-ea"/>
                <a:cs typeface="+mn-cs"/>
              </a:rPr>
              <a:t>Protective Vehicle/TMAs should provide sufficient warning to approaching traffic and maximum protection to workers and equipment. </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 bottom</a:t>
            </a:r>
            <a:r>
              <a:rPr lang="en-US" sz="1200" kern="1200" baseline="0" dirty="0">
                <a:solidFill>
                  <a:schemeClr val="tx1"/>
                </a:solidFill>
                <a:effectLst/>
                <a:latin typeface="+mn-lt"/>
                <a:ea typeface="+mn-ea"/>
                <a:cs typeface="+mn-cs"/>
              </a:rPr>
              <a:t> two photos show a serious and minor accident. Everyone survived. </a:t>
            </a:r>
            <a:endParaRPr lang="en-US" sz="1200" kern="1200" dirty="0">
              <a:solidFill>
                <a:schemeClr val="tx1"/>
              </a:solidFill>
              <a:effectLst/>
              <a:latin typeface="+mn-lt"/>
              <a:ea typeface="+mn-ea"/>
              <a:cs typeface="+mn-cs"/>
            </a:endParaRPr>
          </a:p>
          <a:p>
            <a:endParaRPr lang="en-US" dirty="0">
              <a:latin typeface="Arial" charset="0"/>
              <a:cs typeface="Arial" charset="0"/>
            </a:endParaRPr>
          </a:p>
          <a:p>
            <a:endParaRPr lang="en-US" dirty="0">
              <a:latin typeface="Arial" charset="0"/>
              <a:cs typeface="Arial" charset="0"/>
            </a:endParaRPr>
          </a:p>
        </p:txBody>
      </p:sp>
      <p:sp>
        <p:nvSpPr>
          <p:cNvPr id="264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E32BC5AB-B967-4E73-8C07-FADA80600B94}" type="slidenum">
              <a:rPr lang="en-US" sz="1200">
                <a:latin typeface="Times New Roman" pitchFamily="18" charset="0"/>
              </a:rPr>
              <a:pPr eaLnBrk="1" hangingPunct="1"/>
              <a:t>82</a:t>
            </a:fld>
            <a:endParaRPr lang="en-US" sz="1200" dirty="0">
              <a:latin typeface="Times New Roman" pitchFamily="18" charset="0"/>
            </a:endParaRP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Slide Image Placeholder 1"/>
          <p:cNvSpPr>
            <a:spLocks noGrp="1" noRot="1" noChangeAspect="1" noTextEdit="1"/>
          </p:cNvSpPr>
          <p:nvPr>
            <p:ph type="sldImg"/>
          </p:nvPr>
        </p:nvSpPr>
        <p:spPr>
          <a:xfrm>
            <a:off x="1181100" y="696913"/>
            <a:ext cx="4648200" cy="3486150"/>
          </a:xfrm>
          <a:ln/>
        </p:spPr>
      </p:sp>
      <p:sp>
        <p:nvSpPr>
          <p:cNvPr id="268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a:t>
            </a:r>
            <a:r>
              <a:rPr lang="en-US" dirty="0">
                <a:latin typeface="Arial" charset="0"/>
                <a:cs typeface="Arial" charset="0"/>
              </a:rPr>
              <a:t>: The wheels of the protective vehicle should be aligned with traffic at all times. In addition, the emergency brake shall be set and the transmission put into neutral.</a:t>
            </a:r>
          </a:p>
          <a:p>
            <a:endParaRPr lang="en-US" dirty="0">
              <a:latin typeface="Arial" charset="0"/>
              <a:cs typeface="Arial" charset="0"/>
            </a:endParaRPr>
          </a:p>
        </p:txBody>
      </p:sp>
      <p:sp>
        <p:nvSpPr>
          <p:cNvPr id="268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7109827D-7A55-4898-91AE-32895C065794}" type="slidenum">
              <a:rPr lang="en-US" sz="1200">
                <a:latin typeface="Times New Roman" pitchFamily="18" charset="0"/>
              </a:rPr>
              <a:pPr eaLnBrk="1" hangingPunct="1"/>
              <a:t>83</a:t>
            </a:fld>
            <a:endParaRPr lang="en-US" sz="1200" dirty="0">
              <a:latin typeface="Times New Roman" pitchFamily="18" charset="0"/>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Slide Image Placeholder 1"/>
          <p:cNvSpPr>
            <a:spLocks noGrp="1" noRot="1" noChangeAspect="1" noTextEdit="1"/>
          </p:cNvSpPr>
          <p:nvPr>
            <p:ph type="sldImg"/>
          </p:nvPr>
        </p:nvSpPr>
        <p:spPr>
          <a:xfrm>
            <a:off x="1181100" y="696913"/>
            <a:ext cx="4648200" cy="3486150"/>
          </a:xfrm>
          <a:ln/>
        </p:spPr>
      </p:sp>
      <p:sp>
        <p:nvSpPr>
          <p:cNvPr id="2693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a:t>
            </a:r>
            <a:r>
              <a:rPr lang="en-US" dirty="0">
                <a:latin typeface="Arial" charset="0"/>
                <a:cs typeface="Arial" charset="0"/>
              </a:rPr>
              <a:t>: During mobile operations, operate your Protective Vehicle</a:t>
            </a:r>
            <a:r>
              <a:rPr lang="en-US" baseline="0" dirty="0">
                <a:latin typeface="Arial" charset="0"/>
                <a:cs typeface="Arial" charset="0"/>
              </a:rPr>
              <a:t> equipped with a </a:t>
            </a:r>
            <a:r>
              <a:rPr lang="en-US" dirty="0">
                <a:latin typeface="Arial" charset="0"/>
                <a:cs typeface="Arial" charset="0"/>
              </a:rPr>
              <a:t>TMA as you would any other vehicle. Keep the vehicle in gear and the wheels following the centerline. Maintain your speed to provide a minimum roll-ahead space of 150 feet. Pay attention to hills, curves, or other sight distance items that might be present.</a:t>
            </a:r>
          </a:p>
          <a:p>
            <a:pPr defTabSz="931774">
              <a:defRPr/>
            </a:pPr>
            <a:endParaRPr lang="en-US" dirty="0">
              <a:latin typeface="Arial" charset="0"/>
              <a:cs typeface="Arial" charset="0"/>
            </a:endParaRPr>
          </a:p>
          <a:p>
            <a:pPr defTabSz="931774">
              <a:defRPr/>
            </a:pPr>
            <a:r>
              <a:rPr lang="en-US" dirty="0">
                <a:latin typeface="Arial" charset="0"/>
                <a:cs typeface="Arial" charset="0"/>
              </a:rPr>
              <a:t>If you are operating a </a:t>
            </a:r>
            <a:r>
              <a:rPr lang="en-US" dirty="0">
                <a:solidFill>
                  <a:srgbClr val="00FF00"/>
                </a:solidFill>
              </a:rPr>
              <a:t>Protective Vehicle equipped with a </a:t>
            </a:r>
            <a:r>
              <a:rPr lang="en-US" b="0" dirty="0">
                <a:latin typeface="Arial" charset="0"/>
                <a:cs typeface="Arial" charset="0"/>
              </a:rPr>
              <a:t>TMA, your job is to protect the crew and yourself. If you notice an errant vehicle coming towards your </a:t>
            </a:r>
            <a:r>
              <a:rPr lang="en-US" dirty="0">
                <a:solidFill>
                  <a:srgbClr val="00FF00"/>
                </a:solidFill>
              </a:rPr>
              <a:t>Protective Vehicle equipped with a </a:t>
            </a:r>
            <a:r>
              <a:rPr lang="en-US" b="0" dirty="0">
                <a:latin typeface="Arial" charset="0"/>
                <a:cs typeface="Arial" charset="0"/>
              </a:rPr>
              <a:t>TMA,</a:t>
            </a:r>
            <a:r>
              <a:rPr lang="en-US" dirty="0">
                <a:latin typeface="Arial" charset="0"/>
                <a:cs typeface="Arial" charset="0"/>
              </a:rPr>
              <a:t> </a:t>
            </a:r>
            <a:r>
              <a:rPr lang="en-US" b="1" dirty="0">
                <a:latin typeface="Arial" charset="0"/>
                <a:cs typeface="Arial" charset="0"/>
              </a:rPr>
              <a:t>DOT NOT </a:t>
            </a:r>
            <a:r>
              <a:rPr lang="en-US" dirty="0">
                <a:latin typeface="Arial" charset="0"/>
                <a:cs typeface="Arial" charset="0"/>
              </a:rPr>
              <a:t>leave your lane of traffic. This would expose the crew to a crash and possible injury. If possible, you should try to alert the crew.</a:t>
            </a:r>
          </a:p>
          <a:p>
            <a:pPr defTabSz="931774">
              <a:defRPr/>
            </a:pPr>
            <a:r>
              <a:rPr lang="en-US" dirty="0">
                <a:latin typeface="Arial" charset="0"/>
                <a:cs typeface="Arial" charset="0"/>
              </a:rPr>
              <a:t>  </a:t>
            </a:r>
          </a:p>
          <a:p>
            <a:endParaRPr lang="en-US" dirty="0">
              <a:latin typeface="Arial" charset="0"/>
              <a:cs typeface="Arial" charset="0"/>
            </a:endParaRPr>
          </a:p>
          <a:p>
            <a:endParaRPr lang="en-US" dirty="0">
              <a:latin typeface="Arial" charset="0"/>
              <a:cs typeface="Arial" charset="0"/>
            </a:endParaRPr>
          </a:p>
        </p:txBody>
      </p:sp>
      <p:sp>
        <p:nvSpPr>
          <p:cNvPr id="2693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D6806C96-8526-46B9-A68F-531A9DE3BCA2}" type="slidenum">
              <a:rPr lang="en-US" sz="1200">
                <a:solidFill>
                  <a:prstClr val="black"/>
                </a:solidFill>
                <a:latin typeface="Times New Roman" pitchFamily="18" charset="0"/>
              </a:rPr>
              <a:pPr eaLnBrk="1" hangingPunct="1"/>
              <a:t>84</a:t>
            </a:fld>
            <a:endParaRPr lang="en-US" sz="1200" dirty="0">
              <a:solidFill>
                <a:prstClr val="black"/>
              </a:solidFill>
              <a:latin typeface="Times New Roman" pitchFamily="18" charset="0"/>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Slide Image Placeholder 1"/>
          <p:cNvSpPr>
            <a:spLocks noGrp="1" noRot="1" noChangeAspect="1" noTextEdit="1"/>
          </p:cNvSpPr>
          <p:nvPr>
            <p:ph type="sldImg"/>
          </p:nvPr>
        </p:nvSpPr>
        <p:spPr>
          <a:xfrm>
            <a:off x="1181100" y="696913"/>
            <a:ext cx="4648200" cy="3486150"/>
          </a:xfrm>
          <a:ln/>
        </p:spPr>
      </p:sp>
      <p:sp>
        <p:nvSpPr>
          <p:cNvPr id="2693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Give</a:t>
            </a:r>
            <a:r>
              <a:rPr lang="en-US" b="1" baseline="0" dirty="0">
                <a:latin typeface="Arial" charset="0"/>
                <a:cs typeface="Arial" charset="0"/>
              </a:rPr>
              <a:t> Examples.</a:t>
            </a:r>
            <a:endParaRPr lang="en-US" dirty="0">
              <a:latin typeface="Arial" charset="0"/>
              <a:cs typeface="Arial" charset="0"/>
            </a:endParaRPr>
          </a:p>
          <a:p>
            <a:endParaRPr lang="en-US" dirty="0">
              <a:latin typeface="Arial" charset="0"/>
              <a:cs typeface="Arial" charset="0"/>
            </a:endParaRPr>
          </a:p>
          <a:p>
            <a:endParaRPr lang="en-US" dirty="0">
              <a:latin typeface="Arial" charset="0"/>
              <a:cs typeface="Arial" charset="0"/>
            </a:endParaRPr>
          </a:p>
        </p:txBody>
      </p:sp>
      <p:sp>
        <p:nvSpPr>
          <p:cNvPr id="2693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D6806C96-8526-46B9-A68F-531A9DE3BCA2}" type="slidenum">
              <a:rPr lang="en-US" sz="1200">
                <a:solidFill>
                  <a:prstClr val="black"/>
                </a:solidFill>
                <a:latin typeface="Times New Roman" pitchFamily="18" charset="0"/>
              </a:rPr>
              <a:pPr eaLnBrk="1" hangingPunct="1"/>
              <a:t>85</a:t>
            </a:fld>
            <a:endParaRPr lang="en-US" sz="1200" dirty="0">
              <a:solidFill>
                <a:prstClr val="black"/>
              </a:solidFill>
              <a:latin typeface="Times New Roman" pitchFamily="18" charset="0"/>
            </a:endParaRP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Slide Image Placeholder 1"/>
          <p:cNvSpPr>
            <a:spLocks noGrp="1" noRot="1" noChangeAspect="1" noTextEdit="1"/>
          </p:cNvSpPr>
          <p:nvPr>
            <p:ph type="sldImg"/>
          </p:nvPr>
        </p:nvSpPr>
        <p:spPr>
          <a:xfrm>
            <a:off x="1181100" y="696913"/>
            <a:ext cx="4648200" cy="3486150"/>
          </a:xfrm>
          <a:ln/>
        </p:spPr>
      </p:sp>
      <p:sp>
        <p:nvSpPr>
          <p:cNvPr id="270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Arial" charset="0"/>
                <a:cs typeface="Arial" charset="0"/>
              </a:rPr>
              <a:t>SAY</a:t>
            </a:r>
            <a:r>
              <a:rPr lang="en-US" dirty="0">
                <a:latin typeface="Arial" charset="0"/>
                <a:cs typeface="Arial" charset="0"/>
              </a:rPr>
              <a:t>: Having an emergency plan should be a priority each time you start a new task or move to a new job location. Things that you should know:</a:t>
            </a:r>
          </a:p>
          <a:p>
            <a:endParaRPr lang="en-US" dirty="0">
              <a:latin typeface="Arial" charset="0"/>
              <a:cs typeface="Arial" charset="0"/>
            </a:endParaRPr>
          </a:p>
          <a:p>
            <a:r>
              <a:rPr lang="en-US" sz="1200" b="1" kern="1200" dirty="0">
                <a:solidFill>
                  <a:schemeClr val="tx1"/>
                </a:solidFill>
                <a:effectLst/>
                <a:latin typeface="+mn-lt"/>
                <a:ea typeface="+mn-ea"/>
                <a:cs typeface="+mn-cs"/>
              </a:rPr>
              <a:t>In the event of an emergency:</a:t>
            </a:r>
            <a:endParaRPr lang="en-US" sz="105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Who are you going to call if someone hits the Protective Vehicle/TMA?</a:t>
            </a:r>
            <a:endParaRPr lang="en-US" sz="11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Is the scene safe? </a:t>
            </a:r>
            <a:endParaRPr lang="en-US" sz="1100" kern="1200" dirty="0">
              <a:solidFill>
                <a:schemeClr val="tx1"/>
              </a:solidFill>
              <a:effectLst/>
              <a:latin typeface="+mn-lt"/>
              <a:ea typeface="+mn-ea"/>
              <a:cs typeface="+mn-cs"/>
            </a:endParaRPr>
          </a:p>
          <a:p>
            <a:pPr lvl="1"/>
            <a:r>
              <a:rPr lang="en-US" sz="1200" kern="1200" dirty="0">
                <a:solidFill>
                  <a:schemeClr val="tx1"/>
                </a:solidFill>
                <a:effectLst/>
                <a:latin typeface="+mn-lt"/>
                <a:ea typeface="+mn-ea"/>
                <a:cs typeface="+mn-cs"/>
              </a:rPr>
              <a:t>Do not run back to the Protective Vehicle/TMA that was struck</a:t>
            </a:r>
            <a:endParaRPr lang="en-US" sz="11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Is someone trained in First Aid/CPR?</a:t>
            </a:r>
            <a:endParaRPr lang="en-US" sz="11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Are incident/accident forms located within the TMA truck?</a:t>
            </a:r>
            <a:endParaRPr lang="en-US" sz="11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Plan ahead and be prepared, discuss everyone’s role in the event there was an incident.</a:t>
            </a:r>
            <a:endParaRPr lang="en-US" sz="1100" kern="1200" dirty="0">
              <a:solidFill>
                <a:schemeClr val="tx1"/>
              </a:solidFill>
              <a:effectLst/>
              <a:latin typeface="+mn-lt"/>
              <a:ea typeface="+mn-ea"/>
              <a:cs typeface="+mn-cs"/>
            </a:endParaRPr>
          </a:p>
          <a:p>
            <a:endParaRPr lang="en-US" dirty="0">
              <a:latin typeface="Arial" charset="0"/>
              <a:cs typeface="Arial" charset="0"/>
            </a:endParaRPr>
          </a:p>
        </p:txBody>
      </p:sp>
      <p:sp>
        <p:nvSpPr>
          <p:cNvPr id="270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11" eaLnBrk="0" hangingPunct="0">
              <a:defRPr sz="2400">
                <a:solidFill>
                  <a:schemeClr val="tx1"/>
                </a:solidFill>
                <a:latin typeface="Arial" charset="0"/>
              </a:defRPr>
            </a:lvl1pPr>
            <a:lvl2pPr marL="742909" indent="-285734" defTabSz="931811" eaLnBrk="0" hangingPunct="0">
              <a:defRPr sz="2400">
                <a:solidFill>
                  <a:schemeClr val="tx1"/>
                </a:solidFill>
                <a:latin typeface="Arial" charset="0"/>
              </a:defRPr>
            </a:lvl2pPr>
            <a:lvl3pPr marL="1142937" indent="-228587" defTabSz="931811" eaLnBrk="0" hangingPunct="0">
              <a:defRPr sz="2400">
                <a:solidFill>
                  <a:schemeClr val="tx1"/>
                </a:solidFill>
                <a:latin typeface="Arial" charset="0"/>
              </a:defRPr>
            </a:lvl3pPr>
            <a:lvl4pPr marL="1600111" indent="-228587" defTabSz="931811" eaLnBrk="0" hangingPunct="0">
              <a:defRPr sz="2400">
                <a:solidFill>
                  <a:schemeClr val="tx1"/>
                </a:solidFill>
                <a:latin typeface="Arial" charset="0"/>
              </a:defRPr>
            </a:lvl4pPr>
            <a:lvl5pPr marL="2057287" indent="-228587" defTabSz="931811" eaLnBrk="0" hangingPunct="0">
              <a:defRPr sz="2400">
                <a:solidFill>
                  <a:schemeClr val="tx1"/>
                </a:solidFill>
                <a:latin typeface="Arial" charset="0"/>
              </a:defRPr>
            </a:lvl5pPr>
            <a:lvl6pPr marL="2514461" indent="-228587" defTabSz="931811" eaLnBrk="0" fontAlgn="base" hangingPunct="0">
              <a:spcBef>
                <a:spcPct val="0"/>
              </a:spcBef>
              <a:spcAft>
                <a:spcPct val="0"/>
              </a:spcAft>
              <a:defRPr sz="2400">
                <a:solidFill>
                  <a:schemeClr val="tx1"/>
                </a:solidFill>
                <a:latin typeface="Arial" charset="0"/>
              </a:defRPr>
            </a:lvl6pPr>
            <a:lvl7pPr marL="2971635" indent="-228587" defTabSz="931811" eaLnBrk="0" fontAlgn="base" hangingPunct="0">
              <a:spcBef>
                <a:spcPct val="0"/>
              </a:spcBef>
              <a:spcAft>
                <a:spcPct val="0"/>
              </a:spcAft>
              <a:defRPr sz="2400">
                <a:solidFill>
                  <a:schemeClr val="tx1"/>
                </a:solidFill>
                <a:latin typeface="Arial" charset="0"/>
              </a:defRPr>
            </a:lvl7pPr>
            <a:lvl8pPr marL="3428811" indent="-228587" defTabSz="931811" eaLnBrk="0" fontAlgn="base" hangingPunct="0">
              <a:spcBef>
                <a:spcPct val="0"/>
              </a:spcBef>
              <a:spcAft>
                <a:spcPct val="0"/>
              </a:spcAft>
              <a:defRPr sz="2400">
                <a:solidFill>
                  <a:schemeClr val="tx1"/>
                </a:solidFill>
                <a:latin typeface="Arial" charset="0"/>
              </a:defRPr>
            </a:lvl8pPr>
            <a:lvl9pPr marL="3885985" indent="-228587" defTabSz="931811" eaLnBrk="0" fontAlgn="base" hangingPunct="0">
              <a:spcBef>
                <a:spcPct val="0"/>
              </a:spcBef>
              <a:spcAft>
                <a:spcPct val="0"/>
              </a:spcAft>
              <a:defRPr sz="2400">
                <a:solidFill>
                  <a:schemeClr val="tx1"/>
                </a:solidFill>
                <a:latin typeface="Arial" charset="0"/>
              </a:defRPr>
            </a:lvl9pPr>
          </a:lstStyle>
          <a:p>
            <a:pPr eaLnBrk="1" hangingPunct="1"/>
            <a:fld id="{8AEACFD5-44B2-4A5D-A03B-39AA1767F9DC}" type="slidenum">
              <a:rPr lang="en-US" sz="1200">
                <a:solidFill>
                  <a:prstClr val="black"/>
                </a:solidFill>
                <a:latin typeface="Times New Roman" pitchFamily="18" charset="0"/>
              </a:rPr>
              <a:pPr eaLnBrk="1" hangingPunct="1"/>
              <a:t>86</a:t>
            </a:fld>
            <a:endParaRPr lang="en-US" sz="1200" dirty="0">
              <a:solidFill>
                <a:prstClr val="black"/>
              </a:solidFill>
              <a:latin typeface="Times New Roman" pitchFamily="18" charset="0"/>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87</a:t>
            </a:fld>
            <a:endParaRPr lang="en-US" dirty="0">
              <a:solidFill>
                <a:prstClr val="black"/>
              </a:solidFill>
            </a:endParaRPr>
          </a:p>
        </p:txBody>
      </p:sp>
    </p:spTree>
    <p:extLst>
      <p:ext uri="{BB962C8B-B14F-4D97-AF65-F5344CB8AC3E}">
        <p14:creationId xmlns:p14="http://schemas.microsoft.com/office/powerpoint/2010/main" val="666518285"/>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B3B8E65-635A-4FCF-AF1E-0E0B1788381B}" type="slidenum">
              <a:rPr lang="en-US" smtClean="0">
                <a:solidFill>
                  <a:prstClr val="black"/>
                </a:solidFill>
              </a:rPr>
              <a:pPr/>
              <a:t>88</a:t>
            </a:fld>
            <a:endParaRPr lang="en-US" dirty="0">
              <a:solidFill>
                <a:prstClr val="black"/>
              </a:solidFill>
            </a:endParaRPr>
          </a:p>
        </p:txBody>
      </p:sp>
    </p:spTree>
    <p:extLst>
      <p:ext uri="{BB962C8B-B14F-4D97-AF65-F5344CB8AC3E}">
        <p14:creationId xmlns:p14="http://schemas.microsoft.com/office/powerpoint/2010/main" val="469748404"/>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a:t>
            </a:r>
            <a:r>
              <a:rPr lang="en-US" baseline="0" dirty="0"/>
              <a:t> should ask the class to list in their work book, what they see wrong in this photo</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89</a:t>
            </a:fld>
            <a:endParaRPr lang="en-US" dirty="0">
              <a:solidFill>
                <a:prstClr val="black"/>
              </a:solidFill>
            </a:endParaRPr>
          </a:p>
        </p:txBody>
      </p:sp>
    </p:spTree>
    <p:extLst>
      <p:ext uri="{BB962C8B-B14F-4D97-AF65-F5344CB8AC3E}">
        <p14:creationId xmlns:p14="http://schemas.microsoft.com/office/powerpoint/2010/main" val="1818775480"/>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E428A356-1213-40FD-979E-477182948EC9}" type="slidenum">
              <a:rPr lang="en-US" altLang="en-US" smtClean="0">
                <a:solidFill>
                  <a:prstClr val="black"/>
                </a:solidFill>
              </a:rPr>
              <a:pPr eaLnBrk="1" hangingPunct="1">
                <a:spcBef>
                  <a:spcPct val="0"/>
                </a:spcBef>
              </a:pPr>
              <a:t>90</a:t>
            </a:fld>
            <a:endParaRPr lang="en-US" altLang="en-US" dirty="0">
              <a:solidFill>
                <a:prstClr val="black"/>
              </a:solidFill>
            </a:endParaRPr>
          </a:p>
        </p:txBody>
      </p:sp>
      <p:sp>
        <p:nvSpPr>
          <p:cNvPr id="125955" name="Rectangle 2"/>
          <p:cNvSpPr>
            <a:spLocks noGrp="1" noRot="1" noChangeAspect="1" noChangeArrowheads="1" noTextEdit="1"/>
          </p:cNvSpPr>
          <p:nvPr>
            <p:ph type="sldImg"/>
          </p:nvPr>
        </p:nvSpPr>
        <p:spPr>
          <a:ln/>
        </p:spPr>
      </p:sp>
      <p:sp>
        <p:nvSpPr>
          <p:cNvPr id="125956"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Review Slide</a:t>
            </a:r>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FE6BD62F-A96F-4AFF-9DF7-A10E9A74B337}" type="slidenum">
              <a:rPr lang="en-US" altLang="en-US" smtClean="0">
                <a:solidFill>
                  <a:prstClr val="black"/>
                </a:solidFill>
              </a:rPr>
              <a:pPr eaLnBrk="1" hangingPunct="1">
                <a:spcBef>
                  <a:spcPct val="0"/>
                </a:spcBef>
              </a:pPr>
              <a:t>91</a:t>
            </a:fld>
            <a:endParaRPr lang="en-US" altLang="en-US" dirty="0">
              <a:solidFill>
                <a:prstClr val="black"/>
              </a:solidFill>
            </a:endParaRPr>
          </a:p>
        </p:txBody>
      </p:sp>
      <p:sp>
        <p:nvSpPr>
          <p:cNvPr id="128003" name="Rectangle 1026"/>
          <p:cNvSpPr>
            <a:spLocks noGrp="1" noRot="1" noChangeAspect="1" noChangeArrowheads="1" noTextEdit="1"/>
          </p:cNvSpPr>
          <p:nvPr>
            <p:ph type="sldImg"/>
          </p:nvPr>
        </p:nvSpPr>
        <p:spPr>
          <a:ln/>
        </p:spPr>
      </p:sp>
      <p:sp>
        <p:nvSpPr>
          <p:cNvPr id="128004"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a:latin typeface="Times New Roman" pitchFamily="18" charset="0"/>
              </a:rPr>
              <a:t>Instructor</a:t>
            </a:r>
            <a:r>
              <a:rPr lang="en-US" altLang="en-US" b="1" baseline="0" dirty="0">
                <a:latin typeface="Times New Roman" pitchFamily="18" charset="0"/>
              </a:rPr>
              <a:t> could possibly ask: </a:t>
            </a:r>
          </a:p>
          <a:p>
            <a:pPr marL="171450" indent="-171450">
              <a:buFont typeface="Arial" panose="020B0604020202020204" pitchFamily="34" charset="0"/>
              <a:buChar char="•"/>
            </a:pPr>
            <a:r>
              <a:rPr lang="en-US" altLang="en-US" baseline="0" dirty="0">
                <a:latin typeface="Times New Roman" pitchFamily="18" charset="0"/>
              </a:rPr>
              <a:t>What are some other things that can effect a persons mental alertness? </a:t>
            </a:r>
          </a:p>
          <a:p>
            <a:pPr marL="171450" indent="-171450">
              <a:buFont typeface="Arial" panose="020B0604020202020204" pitchFamily="34" charset="0"/>
              <a:buChar char="•"/>
            </a:pPr>
            <a:r>
              <a:rPr lang="en-US" altLang="en-US" baseline="0" dirty="0">
                <a:latin typeface="Times New Roman" pitchFamily="18" charset="0"/>
              </a:rPr>
              <a:t>Have a short discussion regarding the comments, possibly provide guidance as to what someone should do, if they are not mentally alert. </a:t>
            </a:r>
          </a:p>
          <a:p>
            <a:pPr marL="171450" indent="-171450">
              <a:buFont typeface="Arial" panose="020B0604020202020204" pitchFamily="34" charset="0"/>
              <a:buChar char="•"/>
            </a:pPr>
            <a:r>
              <a:rPr lang="en-US" altLang="en-US" baseline="0" dirty="0">
                <a:latin typeface="Times New Roman" pitchFamily="18" charset="0"/>
              </a:rPr>
              <a:t>Remind them to speak to their supervisor prior to going out on the road. </a:t>
            </a:r>
            <a:endParaRPr lang="en-US" altLang="en-US" dirty="0">
              <a:latin typeface="Times New Roman" pitchFamily="18" charset="0"/>
            </a:endParaRPr>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DFE834DA-84A1-49B9-9AFD-331F8F6C2D03}" type="slidenum">
              <a:rPr lang="en-US" altLang="en-US" smtClean="0">
                <a:solidFill>
                  <a:prstClr val="black"/>
                </a:solidFill>
              </a:rPr>
              <a:pPr eaLnBrk="1" hangingPunct="1">
                <a:spcBef>
                  <a:spcPct val="0"/>
                </a:spcBef>
              </a:pPr>
              <a:t>92</a:t>
            </a:fld>
            <a:endParaRPr lang="en-US" altLang="en-US" dirty="0">
              <a:solidFill>
                <a:prstClr val="black"/>
              </a:solidFill>
            </a:endParaRPr>
          </a:p>
        </p:txBody>
      </p:sp>
      <p:sp>
        <p:nvSpPr>
          <p:cNvPr id="129027" name="Rectangle 1026"/>
          <p:cNvSpPr>
            <a:spLocks noGrp="1" noRot="1" noChangeAspect="1" noChangeArrowheads="1" noTextEdit="1"/>
          </p:cNvSpPr>
          <p:nvPr>
            <p:ph type="sldImg"/>
          </p:nvPr>
        </p:nvSpPr>
        <p:spPr>
          <a:ln/>
        </p:spPr>
      </p:sp>
      <p:sp>
        <p:nvSpPr>
          <p:cNvPr id="129028"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a:t>
            </a:r>
            <a:r>
              <a:rPr lang="en-US" altLang="en-US" baseline="0" dirty="0">
                <a:latin typeface="Times New Roman" pitchFamily="18" charset="0"/>
              </a:rPr>
              <a:t> should e</a:t>
            </a:r>
            <a:r>
              <a:rPr lang="en-US" altLang="en-US" dirty="0">
                <a:latin typeface="Times New Roman" pitchFamily="18" charset="0"/>
              </a:rPr>
              <a:t>xplain what it</a:t>
            </a:r>
            <a:r>
              <a:rPr lang="en-US" altLang="en-US" baseline="0" dirty="0">
                <a:latin typeface="Times New Roman" pitchFamily="18" charset="0"/>
              </a:rPr>
              <a:t> </a:t>
            </a:r>
            <a:r>
              <a:rPr lang="en-US" altLang="en-US" dirty="0">
                <a:latin typeface="Times New Roman" pitchFamily="18" charset="0"/>
              </a:rPr>
              <a:t>means to</a:t>
            </a:r>
            <a:r>
              <a:rPr lang="en-US" altLang="en-US" baseline="0" dirty="0">
                <a:latin typeface="Times New Roman" pitchFamily="18" charset="0"/>
              </a:rPr>
              <a:t> be: </a:t>
            </a:r>
          </a:p>
          <a:p>
            <a:pPr marL="171431" indent="-171431">
              <a:buFont typeface="Arial" panose="020B0604020202020204" pitchFamily="34" charset="0"/>
              <a:buChar char="•"/>
            </a:pPr>
            <a:r>
              <a:rPr lang="en-US" altLang="en-US" baseline="0" dirty="0">
                <a:latin typeface="Times New Roman" pitchFamily="18" charset="0"/>
              </a:rPr>
              <a:t>Good Physical Condition</a:t>
            </a:r>
          </a:p>
          <a:p>
            <a:pPr marL="171431" indent="-171431">
              <a:buFont typeface="Arial" panose="020B0604020202020204" pitchFamily="34" charset="0"/>
              <a:buChar char="•"/>
            </a:pPr>
            <a:r>
              <a:rPr lang="en-US" altLang="en-US" baseline="0" dirty="0">
                <a:latin typeface="Times New Roman" pitchFamily="18" charset="0"/>
              </a:rPr>
              <a:t>Good Sight</a:t>
            </a:r>
          </a:p>
          <a:p>
            <a:pPr marL="171431" indent="-171431">
              <a:buFont typeface="Arial" panose="020B0604020202020204" pitchFamily="34" charset="0"/>
              <a:buChar char="•"/>
            </a:pPr>
            <a:r>
              <a:rPr lang="en-US" altLang="en-US" baseline="0" dirty="0">
                <a:latin typeface="Times New Roman" pitchFamily="18" charset="0"/>
              </a:rPr>
              <a:t>Good Hearing</a:t>
            </a:r>
          </a:p>
          <a:p>
            <a:pPr marL="171431" indent="-171431">
              <a:buFont typeface="Arial" panose="020B0604020202020204" pitchFamily="34" charset="0"/>
              <a:buChar char="•"/>
            </a:pPr>
            <a:r>
              <a:rPr lang="en-US" altLang="en-US" baseline="0" dirty="0">
                <a:latin typeface="Times New Roman" pitchFamily="18" charset="0"/>
              </a:rPr>
              <a:t>Able to move quickly and why?</a:t>
            </a:r>
            <a:endParaRPr lang="en-US" altLang="en-US" dirty="0">
              <a:latin typeface="Times New Roman" pitchFamily="18" charset="0"/>
            </a:endParaRPr>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23447959-4002-47AF-9F6F-166DC0591F10}" type="slidenum">
              <a:rPr lang="en-US" altLang="en-US" smtClean="0">
                <a:solidFill>
                  <a:prstClr val="black"/>
                </a:solidFill>
              </a:rPr>
              <a:pPr eaLnBrk="1" hangingPunct="1">
                <a:spcBef>
                  <a:spcPct val="0"/>
                </a:spcBef>
              </a:pPr>
              <a:t>93</a:t>
            </a:fld>
            <a:endParaRPr lang="en-US" altLang="en-US" dirty="0">
              <a:solidFill>
                <a:prstClr val="black"/>
              </a:solidFill>
            </a:endParaRPr>
          </a:p>
        </p:txBody>
      </p:sp>
      <p:sp>
        <p:nvSpPr>
          <p:cNvPr id="130051" name="Rectangle 1026"/>
          <p:cNvSpPr>
            <a:spLocks noGrp="1" noRot="1" noChangeAspect="1" noChangeArrowheads="1" noTextEdit="1"/>
          </p:cNvSpPr>
          <p:nvPr>
            <p:ph type="sldImg"/>
          </p:nvPr>
        </p:nvSpPr>
        <p:spPr>
          <a:ln/>
        </p:spPr>
      </p:sp>
      <p:sp>
        <p:nvSpPr>
          <p:cNvPr id="130052"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4295">
              <a:defRPr/>
            </a:pPr>
            <a:r>
              <a:rPr lang="en-US" altLang="en-US" dirty="0">
                <a:solidFill>
                  <a:prstClr val="black"/>
                </a:solidFill>
                <a:latin typeface="Times New Roman" pitchFamily="18" charset="0"/>
              </a:rPr>
              <a:t>Instructor should explain what it means to be: </a:t>
            </a:r>
          </a:p>
          <a:p>
            <a:pPr marL="171431" indent="-171431">
              <a:buFont typeface="Arial" panose="020B0604020202020204" pitchFamily="34" charset="0"/>
              <a:buChar char="•"/>
            </a:pPr>
            <a:r>
              <a:rPr lang="en-US" altLang="en-US" dirty="0">
                <a:latin typeface="Times New Roman" pitchFamily="18" charset="0"/>
              </a:rPr>
              <a:t>Professional</a:t>
            </a:r>
            <a:r>
              <a:rPr lang="en-US" altLang="en-US" baseline="0" dirty="0">
                <a:latin typeface="Times New Roman" pitchFamily="18" charset="0"/>
              </a:rPr>
              <a:t> </a:t>
            </a:r>
          </a:p>
          <a:p>
            <a:pPr marL="171431" indent="-171431">
              <a:buFont typeface="Arial" panose="020B0604020202020204" pitchFamily="34" charset="0"/>
              <a:buChar char="•"/>
            </a:pPr>
            <a:r>
              <a:rPr lang="en-US" altLang="en-US" baseline="0" dirty="0">
                <a:latin typeface="Times New Roman" pitchFamily="18" charset="0"/>
              </a:rPr>
              <a:t>Authoritative</a:t>
            </a:r>
          </a:p>
          <a:p>
            <a:pPr marL="171431" indent="-171431">
              <a:buFont typeface="Arial" panose="020B0604020202020204" pitchFamily="34" charset="0"/>
              <a:buChar char="•"/>
            </a:pPr>
            <a:r>
              <a:rPr lang="en-US" altLang="en-US" baseline="0" dirty="0">
                <a:latin typeface="Times New Roman" pitchFamily="18" charset="0"/>
              </a:rPr>
              <a:t>Courteous </a:t>
            </a:r>
          </a:p>
          <a:p>
            <a:pPr marL="628578" lvl="1" indent="-171431">
              <a:buFont typeface="Arial" panose="020B0604020202020204" pitchFamily="34" charset="0"/>
              <a:buChar char="•"/>
            </a:pPr>
            <a:r>
              <a:rPr lang="en-US" altLang="en-US" baseline="0" dirty="0">
                <a:latin typeface="Times New Roman" pitchFamily="18" charset="0"/>
              </a:rPr>
              <a:t>Give personal examples of each</a:t>
            </a:r>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2055"/>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703" eaLnBrk="0" hangingPunct="0">
              <a:defRPr sz="2400">
                <a:solidFill>
                  <a:schemeClr val="tx1"/>
                </a:solidFill>
                <a:latin typeface="Arial" charset="0"/>
              </a:defRPr>
            </a:lvl1pPr>
            <a:lvl2pPr marL="742824" indent="-285701" defTabSz="931703" eaLnBrk="0" hangingPunct="0">
              <a:defRPr sz="2400">
                <a:solidFill>
                  <a:schemeClr val="tx1"/>
                </a:solidFill>
                <a:latin typeface="Arial" charset="0"/>
              </a:defRPr>
            </a:lvl2pPr>
            <a:lvl3pPr marL="1142805" indent="-228560" defTabSz="931703" eaLnBrk="0" hangingPunct="0">
              <a:defRPr sz="2400">
                <a:solidFill>
                  <a:schemeClr val="tx1"/>
                </a:solidFill>
                <a:latin typeface="Arial" charset="0"/>
              </a:defRPr>
            </a:lvl3pPr>
            <a:lvl4pPr marL="1599927" indent="-228560" defTabSz="931703" eaLnBrk="0" hangingPunct="0">
              <a:defRPr sz="2400">
                <a:solidFill>
                  <a:schemeClr val="tx1"/>
                </a:solidFill>
                <a:latin typeface="Arial" charset="0"/>
              </a:defRPr>
            </a:lvl4pPr>
            <a:lvl5pPr marL="2057049" indent="-228560" defTabSz="931703" eaLnBrk="0" hangingPunct="0">
              <a:defRPr sz="2400">
                <a:solidFill>
                  <a:schemeClr val="tx1"/>
                </a:solidFill>
                <a:latin typeface="Arial" charset="0"/>
              </a:defRPr>
            </a:lvl5pPr>
            <a:lvl6pPr marL="2514171" indent="-228560" defTabSz="931703" eaLnBrk="0" fontAlgn="base" hangingPunct="0">
              <a:spcBef>
                <a:spcPct val="0"/>
              </a:spcBef>
              <a:spcAft>
                <a:spcPct val="0"/>
              </a:spcAft>
              <a:defRPr sz="2400">
                <a:solidFill>
                  <a:schemeClr val="tx1"/>
                </a:solidFill>
                <a:latin typeface="Arial" charset="0"/>
              </a:defRPr>
            </a:lvl6pPr>
            <a:lvl7pPr marL="2971291" indent="-228560" defTabSz="931703" eaLnBrk="0" fontAlgn="base" hangingPunct="0">
              <a:spcBef>
                <a:spcPct val="0"/>
              </a:spcBef>
              <a:spcAft>
                <a:spcPct val="0"/>
              </a:spcAft>
              <a:defRPr sz="2400">
                <a:solidFill>
                  <a:schemeClr val="tx1"/>
                </a:solidFill>
                <a:latin typeface="Arial" charset="0"/>
              </a:defRPr>
            </a:lvl7pPr>
            <a:lvl8pPr marL="3428415" indent="-228560" defTabSz="931703" eaLnBrk="0" fontAlgn="base" hangingPunct="0">
              <a:spcBef>
                <a:spcPct val="0"/>
              </a:spcBef>
              <a:spcAft>
                <a:spcPct val="0"/>
              </a:spcAft>
              <a:defRPr sz="2400">
                <a:solidFill>
                  <a:schemeClr val="tx1"/>
                </a:solidFill>
                <a:latin typeface="Arial" charset="0"/>
              </a:defRPr>
            </a:lvl8pPr>
            <a:lvl9pPr marL="3885536" indent="-228560" defTabSz="931703" eaLnBrk="0" fontAlgn="base" hangingPunct="0">
              <a:spcBef>
                <a:spcPct val="0"/>
              </a:spcBef>
              <a:spcAft>
                <a:spcPct val="0"/>
              </a:spcAft>
              <a:defRPr sz="2400">
                <a:solidFill>
                  <a:schemeClr val="tx1"/>
                </a:solidFill>
                <a:latin typeface="Arial" charset="0"/>
              </a:defRPr>
            </a:lvl9pPr>
          </a:lstStyle>
          <a:p>
            <a:pPr eaLnBrk="1" hangingPunct="1"/>
            <a:fld id="{767FD825-AF2C-4797-AE1A-DFDB410E171F}" type="slidenum">
              <a:rPr lang="en-US" sz="1300">
                <a:solidFill>
                  <a:prstClr val="black"/>
                </a:solidFill>
                <a:latin typeface="Times New Roman" pitchFamily="18" charset="0"/>
              </a:rPr>
              <a:pPr eaLnBrk="1" hangingPunct="1"/>
              <a:t>94</a:t>
            </a:fld>
            <a:endParaRPr lang="en-US" sz="1300" dirty="0">
              <a:solidFill>
                <a:prstClr val="black"/>
              </a:solidFill>
              <a:latin typeface="Times New Roman" pitchFamily="18" charset="0"/>
            </a:endParaRPr>
          </a:p>
        </p:txBody>
      </p:sp>
      <p:sp>
        <p:nvSpPr>
          <p:cNvPr id="289795" name="Rectangle 2"/>
          <p:cNvSpPr>
            <a:spLocks noGrp="1" noRot="1" noChangeAspect="1" noChangeArrowheads="1" noTextEdit="1"/>
          </p:cNvSpPr>
          <p:nvPr>
            <p:ph type="sldImg"/>
          </p:nvPr>
        </p:nvSpPr>
        <p:spPr>
          <a:xfrm>
            <a:off x="1181100" y="696913"/>
            <a:ext cx="4648200" cy="3486150"/>
          </a:xfrm>
          <a:ln/>
        </p:spPr>
      </p:sp>
      <p:sp>
        <p:nvSpPr>
          <p:cNvPr id="2" name="TextBox 1"/>
          <p:cNvSpPr txBox="1"/>
          <p:nvPr/>
        </p:nvSpPr>
        <p:spPr>
          <a:xfrm>
            <a:off x="467361" y="4260850"/>
            <a:ext cx="6153573" cy="1294404"/>
          </a:xfrm>
          <a:prstGeom prst="rect">
            <a:avLst/>
          </a:prstGeom>
          <a:noFill/>
        </p:spPr>
        <p:txBody>
          <a:bodyPr wrap="square" lIns="93167" tIns="46583" rIns="93167" bIns="46583" rtlCol="0">
            <a:spAutoFit/>
          </a:bodyPr>
          <a:lstStyle/>
          <a:p>
            <a:pPr marL="177922" indent="-177922" defTabSz="946224" fontAlgn="base">
              <a:spcBef>
                <a:spcPct val="0"/>
              </a:spcBef>
              <a:spcAft>
                <a:spcPct val="0"/>
              </a:spcAft>
            </a:pPr>
            <a:r>
              <a:rPr lang="en-US" sz="1300" dirty="0">
                <a:solidFill>
                  <a:prstClr val="black"/>
                </a:solidFill>
              </a:rPr>
              <a:t> </a:t>
            </a:r>
            <a:endParaRPr lang="en-US" sz="1300" dirty="0">
              <a:solidFill>
                <a:prstClr val="black"/>
              </a:solidFill>
              <a:latin typeface="Times New Roman" pitchFamily="18" charset="0"/>
            </a:endParaRPr>
          </a:p>
          <a:p>
            <a:pPr defTabSz="946224" fontAlgn="base">
              <a:spcBef>
                <a:spcPct val="0"/>
              </a:spcBef>
              <a:spcAft>
                <a:spcPct val="0"/>
              </a:spcAft>
            </a:pPr>
            <a:endParaRPr lang="en-US" sz="1300" dirty="0">
              <a:solidFill>
                <a:prstClr val="black"/>
              </a:solidFill>
              <a:latin typeface="Times New Roman" pitchFamily="18" charset="0"/>
            </a:endParaRPr>
          </a:p>
          <a:p>
            <a:r>
              <a:rPr lang="en-US" sz="1300" dirty="0">
                <a:solidFill>
                  <a:prstClr val="black"/>
                </a:solidFill>
              </a:rPr>
              <a:t>                                                          </a:t>
            </a:r>
          </a:p>
          <a:p>
            <a:endParaRPr lang="en-US" sz="1300" dirty="0">
              <a:solidFill>
                <a:prstClr val="black"/>
              </a:solidFill>
            </a:endParaRPr>
          </a:p>
          <a:p>
            <a:endParaRPr lang="en-US" sz="1300" dirty="0">
              <a:solidFill>
                <a:prstClr val="black"/>
              </a:solidFill>
            </a:endParaRPr>
          </a:p>
          <a:p>
            <a:endParaRPr lang="en-US" sz="1300" dirty="0">
              <a:solidFill>
                <a:prstClr val="black"/>
              </a:solidFill>
            </a:endParaRPr>
          </a:p>
        </p:txBody>
      </p:sp>
      <p:sp>
        <p:nvSpPr>
          <p:cNvPr id="3" name="Notes Placeholder 2"/>
          <p:cNvSpPr>
            <a:spLocks noGrp="1"/>
          </p:cNvSpPr>
          <p:nvPr>
            <p:ph type="body" idx="1"/>
          </p:nvPr>
        </p:nvSpPr>
        <p:spPr/>
        <p:txBody>
          <a:bodyPr/>
          <a:lstStyle/>
          <a:p>
            <a:r>
              <a:rPr lang="en-US" b="1" dirty="0">
                <a:latin typeface="Times New Roman" pitchFamily="18" charset="0"/>
                <a:cs typeface="Arial" charset="0"/>
              </a:rPr>
              <a:t>SAY</a:t>
            </a:r>
            <a:r>
              <a:rPr lang="en-US" dirty="0">
                <a:latin typeface="Times New Roman" pitchFamily="18" charset="0"/>
                <a:cs typeface="Arial" charset="0"/>
              </a:rPr>
              <a:t>: As a flagger, you are required to be clean, neat, and fully dressed at all times when on the job, either day or night. Be prepared for changing weather conditions by bringing suitable clothing and other necessary things such as sun screen, insect repellant, and water. You are the first person the traveling public will encounter; sloppy dress or appearance will not be tolerated and will present a non professional image. Remember</a:t>
            </a:r>
            <a:r>
              <a:rPr lang="en-US" baseline="0" dirty="0">
                <a:latin typeface="Times New Roman" pitchFamily="18" charset="0"/>
                <a:cs typeface="Arial" charset="0"/>
              </a:rPr>
              <a:t> you’re representing MoDOT.</a:t>
            </a:r>
            <a:endParaRPr lang="en-US" b="1" dirty="0">
              <a:latin typeface="Times New Roman" pitchFamily="18" charset="0"/>
              <a:cs typeface="Arial" charset="0"/>
            </a:endParaRPr>
          </a:p>
          <a:p>
            <a:endParaRPr lang="en-US" dirty="0"/>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a:t>
            </a:r>
            <a:r>
              <a:rPr lang="en-US" baseline="0" dirty="0"/>
              <a:t> should e</a:t>
            </a:r>
            <a:r>
              <a:rPr lang="en-US" dirty="0"/>
              <a:t>xplain:</a:t>
            </a:r>
          </a:p>
          <a:p>
            <a:pPr marL="171431" indent="-171431">
              <a:buFont typeface="Arial" panose="020B0604020202020204" pitchFamily="34" charset="0"/>
              <a:buChar char="•"/>
            </a:pPr>
            <a:r>
              <a:rPr lang="en-US" dirty="0"/>
              <a:t>What</a:t>
            </a:r>
            <a:r>
              <a:rPr lang="en-US" baseline="0" dirty="0"/>
              <a:t> PPE is required for daytime flagging operations</a:t>
            </a:r>
          </a:p>
          <a:p>
            <a:pPr marL="171431" indent="-171431">
              <a:buFont typeface="Arial" panose="020B0604020202020204" pitchFamily="34" charset="0"/>
              <a:buChar char="•"/>
            </a:pPr>
            <a:r>
              <a:rPr lang="en-US" baseline="0" dirty="0"/>
              <a:t>Stress the importance that the PPE should be clean and in good condition</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95</a:t>
            </a:fld>
            <a:endParaRPr lang="en-US" dirty="0">
              <a:solidFill>
                <a:prstClr val="black"/>
              </a:solidFill>
            </a:endParaRPr>
          </a:p>
        </p:txBody>
      </p:sp>
    </p:spTree>
    <p:extLst>
      <p:ext uri="{BB962C8B-B14F-4D97-AF65-F5344CB8AC3E}">
        <p14:creationId xmlns:p14="http://schemas.microsoft.com/office/powerpoint/2010/main" val="3340115988"/>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295">
              <a:defRPr/>
            </a:pPr>
            <a:r>
              <a:rPr lang="en-US" dirty="0">
                <a:solidFill>
                  <a:prstClr val="black"/>
                </a:solidFill>
              </a:rPr>
              <a:t>Instructor should explain:</a:t>
            </a:r>
          </a:p>
          <a:p>
            <a:pPr marL="171431" indent="-171431" defTabSz="914295">
              <a:buFont typeface="Arial" panose="020B0604020202020204" pitchFamily="34" charset="0"/>
              <a:buChar char="•"/>
              <a:defRPr/>
            </a:pPr>
            <a:r>
              <a:rPr lang="en-US" dirty="0">
                <a:solidFill>
                  <a:prstClr val="black"/>
                </a:solidFill>
              </a:rPr>
              <a:t>What PPE is required for nighttime flagging operations</a:t>
            </a:r>
          </a:p>
          <a:p>
            <a:pPr marL="171431" indent="-171431" defTabSz="914295">
              <a:buFont typeface="Arial" panose="020B0604020202020204" pitchFamily="34" charset="0"/>
              <a:buChar char="•"/>
              <a:defRPr/>
            </a:pPr>
            <a:r>
              <a:rPr lang="en-US" dirty="0">
                <a:solidFill>
                  <a:prstClr val="black"/>
                </a:solidFill>
              </a:rPr>
              <a:t>Stress the importance that the PPE should be clean and in good condition</a:t>
            </a:r>
          </a:p>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96</a:t>
            </a:fld>
            <a:endParaRPr lang="en-US" dirty="0">
              <a:solidFill>
                <a:prstClr val="black"/>
              </a:solidFill>
            </a:endParaRPr>
          </a:p>
        </p:txBody>
      </p:sp>
    </p:spTree>
    <p:extLst>
      <p:ext uri="{BB962C8B-B14F-4D97-AF65-F5344CB8AC3E}">
        <p14:creationId xmlns:p14="http://schemas.microsoft.com/office/powerpoint/2010/main" val="2807491628"/>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97</a:t>
            </a:fld>
            <a:endParaRPr lang="en-US" dirty="0">
              <a:solidFill>
                <a:prstClr val="black"/>
              </a:solidFill>
            </a:endParaRPr>
          </a:p>
        </p:txBody>
      </p:sp>
    </p:spTree>
    <p:extLst>
      <p:ext uri="{BB962C8B-B14F-4D97-AF65-F5344CB8AC3E}">
        <p14:creationId xmlns:p14="http://schemas.microsoft.com/office/powerpoint/2010/main" val="2675532800"/>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B88F0465-B565-4101-83BA-9F975E5FB84A}" type="slidenum">
              <a:rPr lang="en-US" altLang="en-US" smtClean="0">
                <a:solidFill>
                  <a:prstClr val="black"/>
                </a:solidFill>
              </a:rPr>
              <a:pPr eaLnBrk="1" hangingPunct="1">
                <a:spcBef>
                  <a:spcPct val="0"/>
                </a:spcBef>
              </a:pPr>
              <a:t>98</a:t>
            </a:fld>
            <a:endParaRPr lang="en-US" altLang="en-US" dirty="0">
              <a:solidFill>
                <a:prstClr val="black"/>
              </a:solidFill>
            </a:endParaRPr>
          </a:p>
        </p:txBody>
      </p:sp>
      <p:sp>
        <p:nvSpPr>
          <p:cNvPr id="136195" name="Rectangle 2"/>
          <p:cNvSpPr>
            <a:spLocks noGrp="1" noRot="1" noChangeAspect="1" noChangeArrowheads="1" noTextEdit="1"/>
          </p:cNvSpPr>
          <p:nvPr>
            <p:ph type="sldImg"/>
          </p:nvPr>
        </p:nvSpPr>
        <p:spPr>
          <a:ln/>
        </p:spPr>
      </p:sp>
      <p:sp>
        <p:nvSpPr>
          <p:cNvPr id="136196"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462597" indent="-462597">
              <a:spcBef>
                <a:spcPct val="35000"/>
              </a:spcBef>
              <a:buSzPct val="85000"/>
              <a:buFont typeface="Wingdings" pitchFamily="2" charset="2"/>
              <a:buChar char="§"/>
              <a:defRPr/>
            </a:pPr>
            <a:r>
              <a:rPr lang="en-US" b="1" dirty="0"/>
              <a:t>Flaggers shall use a STOP/SLOW paddle, a flag, or an Automated Flagger Assistance Device (AFAD)</a:t>
            </a:r>
          </a:p>
          <a:p>
            <a:pPr marL="462597" indent="-462597">
              <a:spcBef>
                <a:spcPct val="35000"/>
              </a:spcBef>
              <a:buSzPct val="85000"/>
              <a:buFont typeface="Wingdings" pitchFamily="2" charset="2"/>
              <a:buChar char="§"/>
              <a:defRPr/>
            </a:pPr>
            <a:endParaRPr lang="en-US" b="1" dirty="0"/>
          </a:p>
          <a:p>
            <a:pPr marL="462597" indent="-462597">
              <a:spcBef>
                <a:spcPct val="35000"/>
              </a:spcBef>
              <a:buSzPct val="85000"/>
              <a:buFont typeface="Wingdings" pitchFamily="2" charset="2"/>
              <a:buChar char="§"/>
              <a:defRPr/>
            </a:pPr>
            <a:r>
              <a:rPr lang="en-US" b="1" dirty="0"/>
              <a:t>The use of hand movements alone shall be prohibited except for law enforcement personnel or emergency responders at incident scenes</a:t>
            </a:r>
          </a:p>
          <a:p>
            <a:endParaRPr lang="en-US" altLang="en-US" dirty="0">
              <a:latin typeface="Times New Roman" pitchFamily="18" charset="0"/>
            </a:endParaRPr>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BAB0390E-F33F-418A-9CD9-62DAB0E289AE}" type="slidenum">
              <a:rPr lang="en-US" altLang="en-US" smtClean="0">
                <a:solidFill>
                  <a:prstClr val="black"/>
                </a:solidFill>
              </a:rPr>
              <a:pPr eaLnBrk="1" hangingPunct="1">
                <a:spcBef>
                  <a:spcPct val="0"/>
                </a:spcBef>
              </a:pPr>
              <a:t>99</a:t>
            </a:fld>
            <a:endParaRPr lang="en-US" altLang="en-US" dirty="0">
              <a:solidFill>
                <a:prstClr val="black"/>
              </a:solidFill>
            </a:endParaRPr>
          </a:p>
        </p:txBody>
      </p:sp>
      <p:sp>
        <p:nvSpPr>
          <p:cNvPr id="141315" name="Rectangle 1026"/>
          <p:cNvSpPr>
            <a:spLocks noGrp="1" noRot="1" noChangeAspect="1" noChangeArrowheads="1" noTextEdit="1"/>
          </p:cNvSpPr>
          <p:nvPr>
            <p:ph type="sldImg"/>
          </p:nvPr>
        </p:nvSpPr>
        <p:spPr>
          <a:ln/>
        </p:spPr>
      </p:sp>
      <p:sp>
        <p:nvSpPr>
          <p:cNvPr id="141316"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a:t>
            </a:r>
            <a:r>
              <a:rPr lang="en-US" altLang="en-US" baseline="0" dirty="0">
                <a:latin typeface="Times New Roman" pitchFamily="18" charset="0"/>
              </a:rPr>
              <a:t> should explain:</a:t>
            </a:r>
          </a:p>
          <a:p>
            <a:pPr marL="171431" indent="-171431">
              <a:buFont typeface="Arial" panose="020B0604020202020204" pitchFamily="34" charset="0"/>
              <a:buChar char="•"/>
            </a:pPr>
            <a:r>
              <a:rPr lang="en-US" altLang="en-US" baseline="0" dirty="0">
                <a:latin typeface="Times New Roman" pitchFamily="18" charset="0"/>
              </a:rPr>
              <a:t>The importance of maximizing your visibility based on location of work</a:t>
            </a:r>
          </a:p>
          <a:p>
            <a:pPr marL="171431" indent="-171431">
              <a:buFont typeface="Arial" panose="020B0604020202020204" pitchFamily="34" charset="0"/>
              <a:buChar char="•"/>
            </a:pPr>
            <a:r>
              <a:rPr lang="en-US" altLang="en-US" baseline="0" dirty="0">
                <a:latin typeface="Times New Roman" pitchFamily="18" charset="0"/>
              </a:rPr>
              <a:t>The importance of adjusting to field conditions to ensure the flagger station is located properly</a:t>
            </a:r>
            <a:endParaRPr lang="en-US" altLang="en-US" dirty="0">
              <a:latin typeface="Times New Roman" pitchFamily="18" charset="0"/>
            </a:endParaRPr>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72666" indent="-260867">
              <a:buFont typeface="Wingdings 3"/>
              <a:buChar char=""/>
              <a:defRPr/>
            </a:pPr>
            <a:r>
              <a:rPr lang="en-US" dirty="0"/>
              <a:t>To Increase Visibility:</a:t>
            </a:r>
          </a:p>
          <a:p>
            <a:pPr marL="372666" indent="-260867">
              <a:buFont typeface="Wingdings 3"/>
              <a:buChar char=""/>
              <a:defRPr/>
            </a:pPr>
            <a:endParaRPr lang="en-US" dirty="0"/>
          </a:p>
          <a:p>
            <a:pPr marL="465834" indent="-465834">
              <a:buFont typeface="Wingdings" pitchFamily="2" charset="2"/>
              <a:buChar char="§"/>
              <a:defRPr/>
            </a:pPr>
            <a:r>
              <a:rPr lang="en-US" dirty="0"/>
              <a:t>Do Not Stand Like a Statue</a:t>
            </a:r>
          </a:p>
          <a:p>
            <a:pPr marL="465834" indent="-465834">
              <a:buFont typeface="Wingdings" pitchFamily="2" charset="2"/>
              <a:buChar char="§"/>
              <a:defRPr/>
            </a:pPr>
            <a:r>
              <a:rPr lang="en-US" dirty="0"/>
              <a:t>Move/Raise/Lower the </a:t>
            </a:r>
          </a:p>
          <a:p>
            <a:pPr marL="465834" indent="-465834">
              <a:buFont typeface="Wingdings" pitchFamily="2" charset="2"/>
              <a:buChar char="§"/>
              <a:defRPr/>
            </a:pPr>
            <a:r>
              <a:rPr lang="en-US" dirty="0"/>
              <a:t>Stop/Slow Paddle,</a:t>
            </a:r>
          </a:p>
          <a:p>
            <a:pPr marL="465834" indent="-465834">
              <a:buFont typeface="Wingdings" pitchFamily="2" charset="2"/>
              <a:buChar char="§"/>
              <a:defRPr/>
            </a:pPr>
            <a:r>
              <a:rPr lang="en-US" dirty="0"/>
              <a:t> Move your Body with small side to side movements </a:t>
            </a:r>
          </a:p>
          <a:p>
            <a:endParaRPr lang="en-US" dirty="0"/>
          </a:p>
        </p:txBody>
      </p:sp>
      <p:sp>
        <p:nvSpPr>
          <p:cNvPr id="4" name="Slide Number Placeholder 3"/>
          <p:cNvSpPr>
            <a:spLocks noGrp="1"/>
          </p:cNvSpPr>
          <p:nvPr>
            <p:ph type="sldNum" sz="quarter" idx="10"/>
          </p:nvPr>
        </p:nvSpPr>
        <p:spPr/>
        <p:txBody>
          <a:bodyPr/>
          <a:lstStyle/>
          <a:p>
            <a:fld id="{E4602A2E-9B10-4F8D-85E1-24042F9422A0}" type="slidenum">
              <a:rPr lang="en-US" smtClean="0">
                <a:solidFill>
                  <a:prstClr val="black"/>
                </a:solidFill>
              </a:rPr>
              <a:pPr/>
              <a:t>100</a:t>
            </a:fld>
            <a:endParaRPr lang="en-US" dirty="0">
              <a:solidFill>
                <a:prstClr val="black"/>
              </a:solidFill>
            </a:endParaRPr>
          </a:p>
        </p:txBody>
      </p:sp>
    </p:spTree>
    <p:extLst>
      <p:ext uri="{BB962C8B-B14F-4D97-AF65-F5344CB8AC3E}">
        <p14:creationId xmlns:p14="http://schemas.microsoft.com/office/powerpoint/2010/main" val="189702095"/>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 should explain:</a:t>
            </a:r>
          </a:p>
          <a:p>
            <a:pPr marL="171431" indent="-171431">
              <a:buFont typeface="Arial" panose="020B0604020202020204" pitchFamily="34" charset="0"/>
              <a:buChar char="•"/>
            </a:pPr>
            <a:r>
              <a:rPr lang="en-US" dirty="0"/>
              <a:t>The Stopping Sight</a:t>
            </a:r>
            <a:r>
              <a:rPr lang="en-US" baseline="0" dirty="0"/>
              <a:t> Distance Chart shown on slide</a:t>
            </a:r>
          </a:p>
          <a:p>
            <a:pPr marL="171431" indent="-171431">
              <a:buFont typeface="Arial" panose="020B0604020202020204" pitchFamily="34" charset="0"/>
              <a:buChar char="•"/>
            </a:pPr>
            <a:r>
              <a:rPr lang="en-US" baseline="0" dirty="0"/>
              <a:t>Give examples and explain the need that a flagger station must be separated from the work area, crew and any/all equipment. </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101</a:t>
            </a:fld>
            <a:endParaRPr lang="en-US" dirty="0">
              <a:solidFill>
                <a:prstClr val="black"/>
              </a:solidFill>
            </a:endParaRPr>
          </a:p>
        </p:txBody>
      </p:sp>
    </p:spTree>
    <p:extLst>
      <p:ext uri="{BB962C8B-B14F-4D97-AF65-F5344CB8AC3E}">
        <p14:creationId xmlns:p14="http://schemas.microsoft.com/office/powerpoint/2010/main" val="692671978"/>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Flagger stations should be located such that an errant vehicle has additional space to stop without entering the work space</a:t>
            </a:r>
          </a:p>
          <a:p>
            <a:endParaRPr lang="en-US" dirty="0"/>
          </a:p>
          <a:p>
            <a:r>
              <a:rPr lang="en-US" dirty="0"/>
              <a:t>The flagger should identify an escape route that can be used to avoid being struck by an errant vehicle</a:t>
            </a:r>
          </a:p>
        </p:txBody>
      </p:sp>
      <p:sp>
        <p:nvSpPr>
          <p:cNvPr id="4" name="Slide Number Placeholder 3"/>
          <p:cNvSpPr>
            <a:spLocks noGrp="1"/>
          </p:cNvSpPr>
          <p:nvPr>
            <p:ph type="sldNum" sz="quarter" idx="10"/>
          </p:nvPr>
        </p:nvSpPr>
        <p:spPr/>
        <p:txBody>
          <a:bodyPr/>
          <a:lstStyle/>
          <a:p>
            <a:fld id="{E4602A2E-9B10-4F8D-85E1-24042F9422A0}" type="slidenum">
              <a:rPr lang="en-US" smtClean="0">
                <a:solidFill>
                  <a:prstClr val="black"/>
                </a:solidFill>
              </a:rPr>
              <a:pPr/>
              <a:t>102</a:t>
            </a:fld>
            <a:endParaRPr lang="en-US" dirty="0">
              <a:solidFill>
                <a:prstClr val="black"/>
              </a:solidFill>
            </a:endParaRPr>
          </a:p>
        </p:txBody>
      </p:sp>
    </p:spTree>
    <p:extLst>
      <p:ext uri="{BB962C8B-B14F-4D97-AF65-F5344CB8AC3E}">
        <p14:creationId xmlns:p14="http://schemas.microsoft.com/office/powerpoint/2010/main" val="3304908588"/>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 should explain:</a:t>
            </a:r>
          </a:p>
          <a:p>
            <a:pPr marL="171431" indent="-171431">
              <a:buFont typeface="Arial" panose="020B0604020202020204" pitchFamily="34" charset="0"/>
              <a:buChar char="•"/>
            </a:pPr>
            <a:r>
              <a:rPr lang="en-US" dirty="0"/>
              <a:t>Why</a:t>
            </a:r>
            <a:r>
              <a:rPr lang="en-US" baseline="0" dirty="0"/>
              <a:t> and the importance of only 1 flagger symbol sign may be posted per travel direction</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103</a:t>
            </a:fld>
            <a:endParaRPr lang="en-US" dirty="0">
              <a:solidFill>
                <a:prstClr val="black"/>
              </a:solidFill>
            </a:endParaRPr>
          </a:p>
        </p:txBody>
      </p:sp>
    </p:spTree>
    <p:extLst>
      <p:ext uri="{BB962C8B-B14F-4D97-AF65-F5344CB8AC3E}">
        <p14:creationId xmlns:p14="http://schemas.microsoft.com/office/powerpoint/2010/main" val="2401322507"/>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B9F0836E-A2DF-40C3-8693-CBBC0EE127DA}" type="slidenum">
              <a:rPr lang="en-US" altLang="en-US" smtClean="0">
                <a:solidFill>
                  <a:prstClr val="black"/>
                </a:solidFill>
              </a:rPr>
              <a:pPr eaLnBrk="1" hangingPunct="1">
                <a:spcBef>
                  <a:spcPct val="0"/>
                </a:spcBef>
              </a:pPr>
              <a:t>104</a:t>
            </a:fld>
            <a:endParaRPr lang="en-US" altLang="en-US" dirty="0">
              <a:solidFill>
                <a:prstClr val="black"/>
              </a:solidFill>
            </a:endParaRPr>
          </a:p>
        </p:txBody>
      </p:sp>
      <p:sp>
        <p:nvSpPr>
          <p:cNvPr id="152579" name="Rectangle 2"/>
          <p:cNvSpPr>
            <a:spLocks noGrp="1" noRot="1" noChangeAspect="1" noChangeArrowheads="1" noTextEdit="1"/>
          </p:cNvSpPr>
          <p:nvPr>
            <p:ph type="sldImg"/>
          </p:nvPr>
        </p:nvSpPr>
        <p:spPr>
          <a:xfrm>
            <a:off x="1171575" y="915988"/>
            <a:ext cx="4679950" cy="3509962"/>
          </a:xfrm>
          <a:ln/>
        </p:spPr>
      </p:sp>
      <p:sp>
        <p:nvSpPr>
          <p:cNvPr id="152580"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b="1" u="sng" dirty="0">
                <a:latin typeface="Times New Roman" pitchFamily="18" charset="0"/>
              </a:rPr>
              <a:t>Except in emergency situations</a:t>
            </a:r>
            <a:r>
              <a:rPr lang="en-US" altLang="en-US" b="1" u="sng" baseline="0" dirty="0">
                <a:latin typeface="Times New Roman" pitchFamily="18" charset="0"/>
              </a:rPr>
              <a:t> </a:t>
            </a:r>
            <a:r>
              <a:rPr lang="en-US" altLang="en-US" dirty="0">
                <a:latin typeface="Times New Roman" pitchFamily="18" charset="0"/>
              </a:rPr>
              <a:t>Flagger stations shall be illuminated at night</a:t>
            </a:r>
          </a:p>
          <a:p>
            <a:endParaRPr lang="en-US" altLang="en-US" dirty="0">
              <a:latin typeface="Times New Roman" pitchFamily="18" charset="0"/>
            </a:endParaRPr>
          </a:p>
        </p:txBody>
      </p:sp>
    </p:spTree>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2998DAE8-BF33-409A-9F18-BDD3404B4586}" type="slidenum">
              <a:rPr lang="en-US" altLang="en-US" smtClean="0">
                <a:solidFill>
                  <a:prstClr val="black"/>
                </a:solidFill>
              </a:rPr>
              <a:pPr eaLnBrk="1" hangingPunct="1">
                <a:spcBef>
                  <a:spcPct val="0"/>
                </a:spcBef>
              </a:pPr>
              <a:t>105</a:t>
            </a:fld>
            <a:endParaRPr lang="en-US" altLang="en-US" dirty="0">
              <a:solidFill>
                <a:prstClr val="black"/>
              </a:solidFill>
            </a:endParaRPr>
          </a:p>
        </p:txBody>
      </p:sp>
      <p:sp>
        <p:nvSpPr>
          <p:cNvPr id="153603" name="Rectangle 2"/>
          <p:cNvSpPr>
            <a:spLocks noGrp="1" noRot="1" noChangeAspect="1" noChangeArrowheads="1" noTextEdit="1"/>
          </p:cNvSpPr>
          <p:nvPr>
            <p:ph type="sldImg"/>
          </p:nvPr>
        </p:nvSpPr>
        <p:spPr>
          <a:ln/>
        </p:spPr>
      </p:sp>
      <p:sp>
        <p:nvSpPr>
          <p:cNvPr id="153604"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dirty="0">
                <a:latin typeface="Times New Roman" pitchFamily="18" charset="0"/>
              </a:rPr>
              <a:t>Instructor</a:t>
            </a:r>
            <a:r>
              <a:rPr lang="en-US" altLang="en-US" baseline="0" dirty="0">
                <a:latin typeface="Times New Roman" pitchFamily="18" charset="0"/>
              </a:rPr>
              <a:t> should explain:</a:t>
            </a:r>
          </a:p>
          <a:p>
            <a:pPr marL="171431" indent="-171431">
              <a:lnSpc>
                <a:spcPct val="90000"/>
              </a:lnSpc>
              <a:buFont typeface="Arial" panose="020B0604020202020204" pitchFamily="34" charset="0"/>
              <a:buChar char="•"/>
            </a:pPr>
            <a:r>
              <a:rPr lang="en-US" altLang="en-US" baseline="0" dirty="0">
                <a:latin typeface="Times New Roman" pitchFamily="18" charset="0"/>
              </a:rPr>
              <a:t>Night Time Flagging Operations</a:t>
            </a:r>
          </a:p>
          <a:p>
            <a:pPr marL="171431" indent="-171431">
              <a:lnSpc>
                <a:spcPct val="90000"/>
              </a:lnSpc>
              <a:buFont typeface="Arial" panose="020B0604020202020204" pitchFamily="34" charset="0"/>
              <a:buChar char="•"/>
            </a:pPr>
            <a:r>
              <a:rPr lang="en-US" altLang="en-US" baseline="0" dirty="0">
                <a:latin typeface="Times New Roman" pitchFamily="18" charset="0"/>
              </a:rPr>
              <a:t>The Challenges of flagging at night, give personal examples </a:t>
            </a:r>
          </a:p>
          <a:p>
            <a:pPr>
              <a:lnSpc>
                <a:spcPct val="90000"/>
              </a:lnSpc>
            </a:pPr>
            <a:endParaRPr lang="en-US" altLang="en-US" dirty="0">
              <a:latin typeface="Times New Roman" pitchFamily="18" charset="0"/>
            </a:endParaRPr>
          </a:p>
        </p:txBody>
      </p:sp>
    </p:spTree>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Image Placeholder 1"/>
          <p:cNvSpPr>
            <a:spLocks noGrp="1" noRot="1" noChangeAspect="1" noTextEdit="1"/>
          </p:cNvSpPr>
          <p:nvPr>
            <p:ph type="sldImg"/>
          </p:nvPr>
        </p:nvSpPr>
        <p:spPr>
          <a:ln/>
        </p:spPr>
      </p:sp>
      <p:sp>
        <p:nvSpPr>
          <p:cNvPr id="154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 should:</a:t>
            </a:r>
          </a:p>
          <a:p>
            <a:pPr marL="171431" indent="-171431">
              <a:buFont typeface="Arial" panose="020B0604020202020204" pitchFamily="34" charset="0"/>
              <a:buChar char="•"/>
            </a:pPr>
            <a:r>
              <a:rPr lang="en-US" altLang="en-US" dirty="0">
                <a:latin typeface="Times New Roman" pitchFamily="18" charset="0"/>
              </a:rPr>
              <a:t>Reinforce the requirement to have Area Lighting</a:t>
            </a:r>
            <a:r>
              <a:rPr lang="en-US" altLang="en-US" baseline="0" dirty="0">
                <a:latin typeface="Times New Roman" pitchFamily="18" charset="0"/>
              </a:rPr>
              <a:t> at the flagger station</a:t>
            </a:r>
          </a:p>
          <a:p>
            <a:pPr marL="171431" indent="-171431">
              <a:buFont typeface="Arial" panose="020B0604020202020204" pitchFamily="34" charset="0"/>
              <a:buChar char="•"/>
            </a:pPr>
            <a:r>
              <a:rPr lang="en-US" altLang="en-US" baseline="0" dirty="0">
                <a:latin typeface="Times New Roman" pitchFamily="18" charset="0"/>
              </a:rPr>
              <a:t>Headlights on equipment is not considered to be a suitable light source</a:t>
            </a:r>
          </a:p>
          <a:p>
            <a:pPr marL="171431" indent="-171431">
              <a:buFont typeface="Arial" panose="020B0604020202020204" pitchFamily="34" charset="0"/>
              <a:buChar char="•"/>
            </a:pPr>
            <a:r>
              <a:rPr lang="en-US" altLang="en-US" baseline="0" dirty="0">
                <a:latin typeface="Times New Roman" pitchFamily="18" charset="0"/>
              </a:rPr>
              <a:t>Explain the issues associated with glare</a:t>
            </a:r>
            <a:endParaRPr lang="en-US" altLang="en-US" dirty="0">
              <a:latin typeface="Times New Roman" pitchFamily="18" charset="0"/>
            </a:endParaRPr>
          </a:p>
        </p:txBody>
      </p:sp>
      <p:sp>
        <p:nvSpPr>
          <p:cNvPr id="154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9B7BD20D-0413-473B-A405-DD99E28B61F5}" type="slidenum">
              <a:rPr lang="en-US" altLang="en-US" smtClean="0">
                <a:solidFill>
                  <a:prstClr val="black"/>
                </a:solidFill>
              </a:rPr>
              <a:pPr eaLnBrk="1" hangingPunct="1">
                <a:spcBef>
                  <a:spcPct val="0"/>
                </a:spcBef>
              </a:pPr>
              <a:t>106</a:t>
            </a:fld>
            <a:endParaRPr lang="en-US" altLang="en-US" dirty="0">
              <a:solidFill>
                <a:prstClr val="black"/>
              </a:solidFill>
            </a:endParaRPr>
          </a:p>
        </p:txBody>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055"/>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117" eaLnBrk="0" hangingPunct="0">
              <a:spcBef>
                <a:spcPct val="30000"/>
              </a:spcBef>
              <a:defRPr sz="1300">
                <a:solidFill>
                  <a:schemeClr val="tx1"/>
                </a:solidFill>
                <a:latin typeface="Times New Roman" pitchFamily="18" charset="0"/>
              </a:defRPr>
            </a:lvl1pPr>
            <a:lvl2pPr marL="741237" indent="-284113" defTabSz="930117" eaLnBrk="0" hangingPunct="0">
              <a:spcBef>
                <a:spcPct val="30000"/>
              </a:spcBef>
              <a:defRPr sz="1300">
                <a:solidFill>
                  <a:schemeClr val="tx1"/>
                </a:solidFill>
                <a:latin typeface="Times New Roman" pitchFamily="18" charset="0"/>
              </a:defRPr>
            </a:lvl2pPr>
            <a:lvl3pPr marL="1141218" indent="-226974" defTabSz="930117" eaLnBrk="0" hangingPunct="0">
              <a:spcBef>
                <a:spcPct val="30000"/>
              </a:spcBef>
              <a:defRPr sz="1300">
                <a:solidFill>
                  <a:schemeClr val="tx1"/>
                </a:solidFill>
                <a:latin typeface="Times New Roman" pitchFamily="18" charset="0"/>
              </a:defRPr>
            </a:lvl3pPr>
            <a:lvl4pPr marL="1598341" indent="-226974" defTabSz="930117" eaLnBrk="0" hangingPunct="0">
              <a:spcBef>
                <a:spcPct val="30000"/>
              </a:spcBef>
              <a:defRPr sz="1300">
                <a:solidFill>
                  <a:schemeClr val="tx1"/>
                </a:solidFill>
                <a:latin typeface="Times New Roman" pitchFamily="18" charset="0"/>
              </a:defRPr>
            </a:lvl4pPr>
            <a:lvl5pPr marL="2055461" indent="-226974" defTabSz="930117" eaLnBrk="0" hangingPunct="0">
              <a:spcBef>
                <a:spcPct val="30000"/>
              </a:spcBef>
              <a:defRPr sz="1300">
                <a:solidFill>
                  <a:schemeClr val="tx1"/>
                </a:solidFill>
                <a:latin typeface="Times New Roman" pitchFamily="18" charset="0"/>
              </a:defRPr>
            </a:lvl5pPr>
            <a:lvl6pPr marL="2512584" indent="-226974" defTabSz="930117" eaLnBrk="0" fontAlgn="base" hangingPunct="0">
              <a:spcBef>
                <a:spcPct val="30000"/>
              </a:spcBef>
              <a:spcAft>
                <a:spcPct val="0"/>
              </a:spcAft>
              <a:defRPr sz="1300">
                <a:solidFill>
                  <a:schemeClr val="tx1"/>
                </a:solidFill>
                <a:latin typeface="Times New Roman" pitchFamily="18" charset="0"/>
              </a:defRPr>
            </a:lvl6pPr>
            <a:lvl7pPr marL="2969706" indent="-226974" defTabSz="930117" eaLnBrk="0" fontAlgn="base" hangingPunct="0">
              <a:spcBef>
                <a:spcPct val="30000"/>
              </a:spcBef>
              <a:spcAft>
                <a:spcPct val="0"/>
              </a:spcAft>
              <a:defRPr sz="1300">
                <a:solidFill>
                  <a:schemeClr val="tx1"/>
                </a:solidFill>
                <a:latin typeface="Times New Roman" pitchFamily="18" charset="0"/>
              </a:defRPr>
            </a:lvl7pPr>
            <a:lvl8pPr marL="3426827" indent="-226974" defTabSz="930117" eaLnBrk="0" fontAlgn="base" hangingPunct="0">
              <a:spcBef>
                <a:spcPct val="30000"/>
              </a:spcBef>
              <a:spcAft>
                <a:spcPct val="0"/>
              </a:spcAft>
              <a:defRPr sz="1300">
                <a:solidFill>
                  <a:schemeClr val="tx1"/>
                </a:solidFill>
                <a:latin typeface="Times New Roman" pitchFamily="18" charset="0"/>
              </a:defRPr>
            </a:lvl8pPr>
            <a:lvl9pPr marL="3883949" indent="-226974" defTabSz="930117"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325B234A-7D0D-426C-947B-2F41C8DC7B05}" type="slidenum">
              <a:rPr lang="en-US" altLang="en-US" smtClean="0">
                <a:solidFill>
                  <a:srgbClr val="000000"/>
                </a:solidFill>
              </a:rPr>
              <a:pPr eaLnBrk="1" hangingPunct="1">
                <a:spcBef>
                  <a:spcPct val="0"/>
                </a:spcBef>
              </a:pPr>
              <a:t>107</a:t>
            </a:fld>
            <a:endParaRPr lang="en-US" altLang="en-US" dirty="0">
              <a:solidFill>
                <a:srgbClr val="000000"/>
              </a:solidFill>
            </a:endParaRPr>
          </a:p>
        </p:txBody>
      </p:sp>
      <p:sp>
        <p:nvSpPr>
          <p:cNvPr id="137219" name="Rectangle 4098"/>
          <p:cNvSpPr>
            <a:spLocks noGrp="1" noRot="1" noChangeAspect="1" noChangeArrowheads="1" noTextEdit="1"/>
          </p:cNvSpPr>
          <p:nvPr>
            <p:ph type="sldImg"/>
          </p:nvPr>
        </p:nvSpPr>
        <p:spPr>
          <a:xfrm>
            <a:off x="1181100" y="696913"/>
            <a:ext cx="4648200" cy="3486150"/>
          </a:xfrm>
          <a:ln/>
        </p:spPr>
      </p:sp>
      <p:sp>
        <p:nvSpPr>
          <p:cNvPr id="137220" name="TextBox 1"/>
          <p:cNvSpPr txBox="1">
            <a:spLocks noChangeArrowheads="1"/>
          </p:cNvSpPr>
          <p:nvPr/>
        </p:nvSpPr>
        <p:spPr bwMode="auto">
          <a:xfrm>
            <a:off x="1479551" y="4421191"/>
            <a:ext cx="4051300" cy="1202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56" tIns="46580" rIns="93156" bIns="46580">
            <a:spAutoFit/>
          </a:bodyPr>
          <a:lstStyle>
            <a:lvl1pPr eaLnBrk="0" hangingPunct="0">
              <a:spcBef>
                <a:spcPct val="30000"/>
              </a:spcBef>
              <a:defRPr sz="1200">
                <a:solidFill>
                  <a:schemeClr val="tx1"/>
                </a:solidFill>
                <a:latin typeface="Times New Roman" pitchFamily="18" charset="0"/>
              </a:defRPr>
            </a:lvl1pPr>
            <a:lvl2pPr marL="742950" indent="-285750" eaLnBrk="0" hangingPunct="0">
              <a:spcBef>
                <a:spcPct val="30000"/>
              </a:spcBef>
              <a:defRPr sz="1200">
                <a:solidFill>
                  <a:schemeClr val="tx1"/>
                </a:solidFill>
                <a:latin typeface="Times New Roman" pitchFamily="18" charset="0"/>
              </a:defRPr>
            </a:lvl2pPr>
            <a:lvl3pPr marL="1143000" indent="-228600" eaLnBrk="0" hangingPunct="0">
              <a:spcBef>
                <a:spcPct val="30000"/>
              </a:spcBef>
              <a:defRPr sz="1200">
                <a:solidFill>
                  <a:schemeClr val="tx1"/>
                </a:solidFill>
                <a:latin typeface="Times New Roman" pitchFamily="18" charset="0"/>
              </a:defRPr>
            </a:lvl3pPr>
            <a:lvl4pPr marL="1600200" indent="-228600" eaLnBrk="0" hangingPunct="0">
              <a:spcBef>
                <a:spcPct val="30000"/>
              </a:spcBef>
              <a:defRPr sz="1200">
                <a:solidFill>
                  <a:schemeClr val="tx1"/>
                </a:solidFill>
                <a:latin typeface="Times New Roman" pitchFamily="18" charset="0"/>
              </a:defRPr>
            </a:lvl4pPr>
            <a:lvl5pPr marL="2057400" indent="-228600"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eaLnBrk="1" hangingPunct="1">
              <a:spcBef>
                <a:spcPct val="0"/>
              </a:spcBef>
            </a:pPr>
            <a:r>
              <a:rPr lang="en-US" altLang="en-US" dirty="0">
                <a:solidFill>
                  <a:srgbClr val="000000"/>
                </a:solidFill>
              </a:rPr>
              <a:t>Review slide</a:t>
            </a:r>
          </a:p>
          <a:p>
            <a:pPr eaLnBrk="1" hangingPunct="1">
              <a:spcBef>
                <a:spcPct val="0"/>
              </a:spcBef>
            </a:pPr>
            <a:endParaRPr lang="en-US" altLang="en-US" dirty="0">
              <a:solidFill>
                <a:srgbClr val="000000"/>
              </a:solidFill>
            </a:endParaRPr>
          </a:p>
          <a:p>
            <a:pPr eaLnBrk="1" hangingPunct="1">
              <a:spcBef>
                <a:spcPct val="0"/>
              </a:spcBef>
            </a:pPr>
            <a:r>
              <a:rPr lang="en-US" altLang="en-US" b="1" dirty="0">
                <a:solidFill>
                  <a:srgbClr val="000000"/>
                </a:solidFill>
              </a:rPr>
              <a:t>Explain </a:t>
            </a:r>
            <a:r>
              <a:rPr lang="en-US" altLang="en-US" dirty="0">
                <a:solidFill>
                  <a:srgbClr val="000000"/>
                </a:solidFill>
              </a:rPr>
              <a:t>That this is in an ideal situation. It is just as much your responsibility to remind your crew leader it’s time to rotate or take break as it is there’s. Remember to be respectful.</a:t>
            </a:r>
          </a:p>
          <a:p>
            <a:pPr eaLnBrk="1" hangingPunct="1">
              <a:spcBef>
                <a:spcPct val="0"/>
              </a:spcBef>
            </a:pPr>
            <a:endParaRPr lang="en-US" altLang="en-US" dirty="0">
              <a:solidFill>
                <a:srgbClr val="000000"/>
              </a:solidFill>
            </a:endParaRPr>
          </a:p>
        </p:txBody>
      </p:sp>
      <p:sp>
        <p:nvSpPr>
          <p:cNvPr id="13722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a:latin typeface="Times New Roman" pitchFamily="18" charset="0"/>
              </a:rPr>
              <a:t>REVIEW</a:t>
            </a:r>
            <a:r>
              <a:rPr lang="en-US" altLang="en-US" dirty="0">
                <a:latin typeface="Times New Roman" pitchFamily="18" charset="0"/>
              </a:rPr>
              <a:t> slide</a:t>
            </a:r>
          </a:p>
        </p:txBody>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Review Slide</a:t>
            </a:r>
          </a:p>
          <a:p>
            <a:r>
              <a:rPr lang="en-US" dirty="0"/>
              <a:t>This also includes listening</a:t>
            </a:r>
            <a:r>
              <a:rPr lang="en-US" baseline="0" dirty="0"/>
              <a:t> to music via the phone and speaker</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108</a:t>
            </a:fld>
            <a:endParaRPr lang="en-US" dirty="0">
              <a:solidFill>
                <a:prstClr val="black"/>
              </a:solidFill>
            </a:endParaRPr>
          </a:p>
        </p:txBody>
      </p:sp>
    </p:spTree>
    <p:extLst>
      <p:ext uri="{BB962C8B-B14F-4D97-AF65-F5344CB8AC3E}">
        <p14:creationId xmlns:p14="http://schemas.microsoft.com/office/powerpoint/2010/main" val="3137256704"/>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B3B8E65-635A-4FCF-AF1E-0E0B1788381B}" type="slidenum">
              <a:rPr lang="en-US" smtClean="0">
                <a:solidFill>
                  <a:prstClr val="black"/>
                </a:solidFill>
              </a:rPr>
              <a:pPr/>
              <a:t>109</a:t>
            </a:fld>
            <a:endParaRPr lang="en-US" dirty="0">
              <a:solidFill>
                <a:prstClr val="black"/>
              </a:solidFill>
            </a:endParaRPr>
          </a:p>
        </p:txBody>
      </p:sp>
    </p:spTree>
    <p:extLst>
      <p:ext uri="{BB962C8B-B14F-4D97-AF65-F5344CB8AC3E}">
        <p14:creationId xmlns:p14="http://schemas.microsoft.com/office/powerpoint/2010/main" val="2306223408"/>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1A14E3DB-F239-4C0A-8B35-E086AA7FDC55}" type="slidenum">
              <a:rPr lang="en-US" altLang="en-US" smtClean="0">
                <a:solidFill>
                  <a:prstClr val="black"/>
                </a:solidFill>
              </a:rPr>
              <a:pPr eaLnBrk="1" hangingPunct="1">
                <a:spcBef>
                  <a:spcPct val="0"/>
                </a:spcBef>
              </a:pPr>
              <a:t>110</a:t>
            </a:fld>
            <a:endParaRPr lang="en-US" altLang="en-US" dirty="0">
              <a:solidFill>
                <a:prstClr val="black"/>
              </a:solidFill>
            </a:endParaRPr>
          </a:p>
        </p:txBody>
      </p:sp>
      <p:sp>
        <p:nvSpPr>
          <p:cNvPr id="139267" name="Rectangle 2"/>
          <p:cNvSpPr>
            <a:spLocks noGrp="1" noRot="1" noChangeAspect="1" noChangeArrowheads="1" noTextEdit="1"/>
          </p:cNvSpPr>
          <p:nvPr>
            <p:ph type="sldImg"/>
          </p:nvPr>
        </p:nvSpPr>
        <p:spPr>
          <a:ln/>
        </p:spPr>
      </p:sp>
      <p:sp>
        <p:nvSpPr>
          <p:cNvPr id="139268"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a:t>
            </a:r>
            <a:r>
              <a:rPr lang="en-US" altLang="en-US" baseline="0" dirty="0">
                <a:latin typeface="Times New Roman" pitchFamily="18" charset="0"/>
              </a:rPr>
              <a:t> should:</a:t>
            </a:r>
            <a:endParaRPr lang="en-US" altLang="en-US" dirty="0">
              <a:latin typeface="Times New Roman" pitchFamily="18" charset="0"/>
            </a:endParaRPr>
          </a:p>
          <a:p>
            <a:pPr marL="171431" indent="-171431">
              <a:buFont typeface="Arial" panose="020B0604020202020204" pitchFamily="34" charset="0"/>
              <a:buChar char="•"/>
            </a:pPr>
            <a:r>
              <a:rPr lang="en-US" altLang="en-US" dirty="0">
                <a:latin typeface="Times New Roman" pitchFamily="18" charset="0"/>
              </a:rPr>
              <a:t>Demonstrate the hand signals</a:t>
            </a:r>
          </a:p>
          <a:p>
            <a:pPr marL="628578" lvl="1" indent="-171431">
              <a:buFont typeface="Arial" panose="020B0604020202020204" pitchFamily="34" charset="0"/>
              <a:buChar char="•"/>
            </a:pPr>
            <a:r>
              <a:rPr lang="en-US" altLang="en-US" dirty="0">
                <a:latin typeface="Times New Roman" pitchFamily="18" charset="0"/>
              </a:rPr>
              <a:t>Reinforce the importance of giving</a:t>
            </a:r>
            <a:r>
              <a:rPr lang="en-US" altLang="en-US" baseline="0" dirty="0">
                <a:latin typeface="Times New Roman" pitchFamily="18" charset="0"/>
              </a:rPr>
              <a:t> firm, controlled and quality hand signals</a:t>
            </a:r>
          </a:p>
          <a:p>
            <a:pPr marL="171431" indent="-171431">
              <a:buFont typeface="Arial" panose="020B0604020202020204" pitchFamily="34" charset="0"/>
              <a:buChar char="•"/>
            </a:pPr>
            <a:r>
              <a:rPr lang="en-US" altLang="en-US" baseline="0" dirty="0">
                <a:latin typeface="Times New Roman" pitchFamily="18" charset="0"/>
              </a:rPr>
              <a:t>Explain the need to keep the flag paddle in the right hand </a:t>
            </a:r>
          </a:p>
          <a:p>
            <a:pPr marL="171431" indent="-171431">
              <a:buFont typeface="Arial" panose="020B0604020202020204" pitchFamily="34" charset="0"/>
              <a:buChar char="•"/>
            </a:pPr>
            <a:endParaRPr lang="en-US" altLang="en-US" baseline="0" dirty="0">
              <a:latin typeface="Times New Roman" pitchFamily="18" charset="0"/>
            </a:endParaRPr>
          </a:p>
        </p:txBody>
      </p:sp>
    </p:spTree>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295">
              <a:defRPr/>
            </a:pPr>
            <a:r>
              <a:rPr lang="en-US" b="1" i="1" dirty="0"/>
              <a:t>These photos represent the open lane of the work zone. The flagger at the opposite end controlling traffic of the closed lane (the lane work is actually taking place in) would not move the cone(s). Instead, you would motion traffic to drive around the cone(s). </a:t>
            </a:r>
            <a:endParaRPr lang="en-US" dirty="0"/>
          </a:p>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111</a:t>
            </a:fld>
            <a:endParaRPr lang="en-US" dirty="0">
              <a:solidFill>
                <a:prstClr val="black"/>
              </a:solidFill>
            </a:endParaRPr>
          </a:p>
        </p:txBody>
      </p:sp>
    </p:spTree>
    <p:extLst>
      <p:ext uri="{BB962C8B-B14F-4D97-AF65-F5344CB8AC3E}">
        <p14:creationId xmlns:p14="http://schemas.microsoft.com/office/powerpoint/2010/main" val="2885385209"/>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295">
              <a:defRPr/>
            </a:pPr>
            <a:r>
              <a:rPr lang="en-US" b="1" i="1" dirty="0"/>
              <a:t>These photos represent the open lane of the work zone. The flagger at the opposite end controlling traffic of the closed lane (the lane work is actually taking place in) would not move the cone(s). Instead, you would motion traffic to drive around the cone(s). </a:t>
            </a:r>
            <a:endParaRPr lang="en-US" dirty="0"/>
          </a:p>
          <a:p>
            <a:endParaRPr lang="en-US" dirty="0"/>
          </a:p>
        </p:txBody>
      </p:sp>
      <p:sp>
        <p:nvSpPr>
          <p:cNvPr id="4" name="Slide Number Placeholder 3"/>
          <p:cNvSpPr>
            <a:spLocks noGrp="1"/>
          </p:cNvSpPr>
          <p:nvPr>
            <p:ph type="sldNum" sz="quarter" idx="10"/>
          </p:nvPr>
        </p:nvSpPr>
        <p:spPr/>
        <p:txBody>
          <a:bodyPr/>
          <a:lstStyle/>
          <a:p>
            <a:fld id="{E4602A2E-9B10-4F8D-85E1-24042F9422A0}" type="slidenum">
              <a:rPr lang="en-US" smtClean="0">
                <a:solidFill>
                  <a:prstClr val="black"/>
                </a:solidFill>
              </a:rPr>
              <a:pPr/>
              <a:t>112</a:t>
            </a:fld>
            <a:endParaRPr lang="en-US" dirty="0">
              <a:solidFill>
                <a:prstClr val="black"/>
              </a:solidFill>
            </a:endParaRPr>
          </a:p>
        </p:txBody>
      </p:sp>
    </p:spTree>
    <p:extLst>
      <p:ext uri="{BB962C8B-B14F-4D97-AF65-F5344CB8AC3E}">
        <p14:creationId xmlns:p14="http://schemas.microsoft.com/office/powerpoint/2010/main" val="4045487968"/>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295">
              <a:defRPr/>
            </a:pPr>
            <a:r>
              <a:rPr lang="en-US" b="1" i="1" dirty="0"/>
              <a:t>These photos represent the open lane of the work zone. The flagger at the opposite end controlling traffic of the closed lane (the lane work is actually taking place in) would not move the cone(s). Instead, you would motion traffic to drive around the cone(s). </a:t>
            </a:r>
            <a:endParaRPr lang="en-US" dirty="0"/>
          </a:p>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113</a:t>
            </a:fld>
            <a:endParaRPr lang="en-US" dirty="0">
              <a:solidFill>
                <a:prstClr val="black"/>
              </a:solidFill>
            </a:endParaRPr>
          </a:p>
        </p:txBody>
      </p:sp>
    </p:spTree>
    <p:extLst>
      <p:ext uri="{BB962C8B-B14F-4D97-AF65-F5344CB8AC3E}">
        <p14:creationId xmlns:p14="http://schemas.microsoft.com/office/powerpoint/2010/main" val="2703095345"/>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295">
              <a:defRPr/>
            </a:pPr>
            <a:r>
              <a:rPr lang="en-US" b="1" i="1" dirty="0"/>
              <a:t>These photos represent the open lane of the work zone. The flagger at the opposite end controlling traffic of the closed lane (the lane work is actually taking place in) would not move the cone(s). Instead, you would motion traffic to drive around the cone(s). </a:t>
            </a:r>
            <a:endParaRPr lang="en-US" dirty="0"/>
          </a:p>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114</a:t>
            </a:fld>
            <a:endParaRPr lang="en-US" dirty="0">
              <a:solidFill>
                <a:prstClr val="black"/>
              </a:solidFill>
            </a:endParaRPr>
          </a:p>
        </p:txBody>
      </p:sp>
    </p:spTree>
    <p:extLst>
      <p:ext uri="{BB962C8B-B14F-4D97-AF65-F5344CB8AC3E}">
        <p14:creationId xmlns:p14="http://schemas.microsoft.com/office/powerpoint/2010/main" val="476398278"/>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295">
              <a:defRPr/>
            </a:pPr>
            <a:r>
              <a:rPr lang="en-US" b="1" i="1" dirty="0"/>
              <a:t>These photos represent the open lane of the work zone. The flagger at the opposite end controlling traffic of the closed lane (the lane work is actually taking place in) would not move the cone(s). Instead, you would motion traffic to drive around the cone(s). </a:t>
            </a:r>
            <a:endParaRPr lang="en-US" dirty="0"/>
          </a:p>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115</a:t>
            </a:fld>
            <a:endParaRPr lang="en-US" dirty="0">
              <a:solidFill>
                <a:prstClr val="black"/>
              </a:solidFill>
            </a:endParaRPr>
          </a:p>
        </p:txBody>
      </p:sp>
    </p:spTree>
    <p:extLst>
      <p:ext uri="{BB962C8B-B14F-4D97-AF65-F5344CB8AC3E}">
        <p14:creationId xmlns:p14="http://schemas.microsoft.com/office/powerpoint/2010/main" val="3422512009"/>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295">
              <a:defRPr/>
            </a:pPr>
            <a:r>
              <a:rPr lang="en-US" b="1" i="1" dirty="0"/>
              <a:t>These photos represent the open lane of the work zone. The flagger at the opposite end controlling traffic of the closed lane (the lane work is actually taking place in) would not move the cone(s). Instead, you would motion traffic to drive around the cone(s). </a:t>
            </a:r>
            <a:endParaRPr lang="en-US" dirty="0"/>
          </a:p>
          <a:p>
            <a:endParaRPr lang="en-US" b="1" i="1" dirty="0"/>
          </a:p>
          <a:p>
            <a:r>
              <a:rPr lang="en-US" b="1" i="1" dirty="0"/>
              <a:t>There may be instances when you have to move the cone to allow traffic to pass, such as when traffic has stopped too close to the cone or to accommodate a OWOD load. A minimum of 1 cone or trim-line channelizer must be used. Additional Channelizers may used at the discretion of the: District Maintenance Engineer, Safety &amp; Health Manager, Superintendent and/or Supervisor.</a:t>
            </a:r>
            <a:endParaRPr lang="en-US" dirty="0"/>
          </a:p>
          <a:p>
            <a:r>
              <a:rPr lang="en-US" b="1" i="1" dirty="0"/>
              <a:t>Contact your Safety &amp; Health Manager and/or Work Zone Coordinator with any questions</a:t>
            </a:r>
            <a:endParaRPr lang="en-US" dirty="0"/>
          </a:p>
          <a:p>
            <a:r>
              <a:rPr lang="en-US" dirty="0"/>
              <a:t> </a:t>
            </a:r>
          </a:p>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116</a:t>
            </a:fld>
            <a:endParaRPr lang="en-US" dirty="0">
              <a:solidFill>
                <a:prstClr val="black"/>
              </a:solidFill>
            </a:endParaRPr>
          </a:p>
        </p:txBody>
      </p:sp>
    </p:spTree>
    <p:extLst>
      <p:ext uri="{BB962C8B-B14F-4D97-AF65-F5344CB8AC3E}">
        <p14:creationId xmlns:p14="http://schemas.microsoft.com/office/powerpoint/2010/main" val="2656831939"/>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055"/>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117" eaLnBrk="0" hangingPunct="0">
              <a:spcBef>
                <a:spcPct val="30000"/>
              </a:spcBef>
              <a:defRPr sz="1300">
                <a:solidFill>
                  <a:schemeClr val="tx1"/>
                </a:solidFill>
                <a:latin typeface="Times New Roman" pitchFamily="18" charset="0"/>
              </a:defRPr>
            </a:lvl1pPr>
            <a:lvl2pPr marL="741237" indent="-284113" defTabSz="930117" eaLnBrk="0" hangingPunct="0">
              <a:spcBef>
                <a:spcPct val="30000"/>
              </a:spcBef>
              <a:defRPr sz="1300">
                <a:solidFill>
                  <a:schemeClr val="tx1"/>
                </a:solidFill>
                <a:latin typeface="Times New Roman" pitchFamily="18" charset="0"/>
              </a:defRPr>
            </a:lvl2pPr>
            <a:lvl3pPr marL="1141218" indent="-226974" defTabSz="930117" eaLnBrk="0" hangingPunct="0">
              <a:spcBef>
                <a:spcPct val="30000"/>
              </a:spcBef>
              <a:defRPr sz="1300">
                <a:solidFill>
                  <a:schemeClr val="tx1"/>
                </a:solidFill>
                <a:latin typeface="Times New Roman" pitchFamily="18" charset="0"/>
              </a:defRPr>
            </a:lvl3pPr>
            <a:lvl4pPr marL="1598341" indent="-226974" defTabSz="930117" eaLnBrk="0" hangingPunct="0">
              <a:spcBef>
                <a:spcPct val="30000"/>
              </a:spcBef>
              <a:defRPr sz="1300">
                <a:solidFill>
                  <a:schemeClr val="tx1"/>
                </a:solidFill>
                <a:latin typeface="Times New Roman" pitchFamily="18" charset="0"/>
              </a:defRPr>
            </a:lvl4pPr>
            <a:lvl5pPr marL="2055461" indent="-226974" defTabSz="930117" eaLnBrk="0" hangingPunct="0">
              <a:spcBef>
                <a:spcPct val="30000"/>
              </a:spcBef>
              <a:defRPr sz="1300">
                <a:solidFill>
                  <a:schemeClr val="tx1"/>
                </a:solidFill>
                <a:latin typeface="Times New Roman" pitchFamily="18" charset="0"/>
              </a:defRPr>
            </a:lvl5pPr>
            <a:lvl6pPr marL="2512584" indent="-226974" defTabSz="930117" eaLnBrk="0" fontAlgn="base" hangingPunct="0">
              <a:spcBef>
                <a:spcPct val="30000"/>
              </a:spcBef>
              <a:spcAft>
                <a:spcPct val="0"/>
              </a:spcAft>
              <a:defRPr sz="1300">
                <a:solidFill>
                  <a:schemeClr val="tx1"/>
                </a:solidFill>
                <a:latin typeface="Times New Roman" pitchFamily="18" charset="0"/>
              </a:defRPr>
            </a:lvl6pPr>
            <a:lvl7pPr marL="2969706" indent="-226974" defTabSz="930117" eaLnBrk="0" fontAlgn="base" hangingPunct="0">
              <a:spcBef>
                <a:spcPct val="30000"/>
              </a:spcBef>
              <a:spcAft>
                <a:spcPct val="0"/>
              </a:spcAft>
              <a:defRPr sz="1300">
                <a:solidFill>
                  <a:schemeClr val="tx1"/>
                </a:solidFill>
                <a:latin typeface="Times New Roman" pitchFamily="18" charset="0"/>
              </a:defRPr>
            </a:lvl7pPr>
            <a:lvl8pPr marL="3426827" indent="-226974" defTabSz="930117" eaLnBrk="0" fontAlgn="base" hangingPunct="0">
              <a:spcBef>
                <a:spcPct val="30000"/>
              </a:spcBef>
              <a:spcAft>
                <a:spcPct val="0"/>
              </a:spcAft>
              <a:defRPr sz="1300">
                <a:solidFill>
                  <a:schemeClr val="tx1"/>
                </a:solidFill>
                <a:latin typeface="Times New Roman" pitchFamily="18" charset="0"/>
              </a:defRPr>
            </a:lvl8pPr>
            <a:lvl9pPr marL="3883949" indent="-226974" defTabSz="930117"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6B6735F2-4B4E-4061-9D99-0833214651D1}" type="slidenum">
              <a:rPr lang="en-US" altLang="en-US" smtClean="0">
                <a:solidFill>
                  <a:srgbClr val="000000"/>
                </a:solidFill>
              </a:rPr>
              <a:pPr eaLnBrk="1" hangingPunct="1">
                <a:spcBef>
                  <a:spcPct val="0"/>
                </a:spcBef>
              </a:pPr>
              <a:t>117</a:t>
            </a:fld>
            <a:endParaRPr lang="en-US" altLang="en-US" dirty="0">
              <a:solidFill>
                <a:srgbClr val="000000"/>
              </a:solidFill>
            </a:endParaRPr>
          </a:p>
        </p:txBody>
      </p:sp>
      <p:sp>
        <p:nvSpPr>
          <p:cNvPr id="142339" name="Rectangle 2"/>
          <p:cNvSpPr>
            <a:spLocks noGrp="1" noRot="1" noChangeAspect="1" noChangeArrowheads="1" noTextEdit="1"/>
          </p:cNvSpPr>
          <p:nvPr>
            <p:ph type="sldImg"/>
          </p:nvPr>
        </p:nvSpPr>
        <p:spPr>
          <a:xfrm>
            <a:off x="1181100" y="698500"/>
            <a:ext cx="4648200" cy="3486150"/>
          </a:xfrm>
          <a:ln/>
        </p:spPr>
      </p:sp>
      <p:sp>
        <p:nvSpPr>
          <p:cNvPr id="142340"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45989">
              <a:lnSpc>
                <a:spcPct val="80000"/>
              </a:lnSpc>
              <a:spcBef>
                <a:spcPct val="0"/>
              </a:spcBef>
            </a:pPr>
            <a:r>
              <a:rPr lang="en-US" altLang="en-US" b="1" dirty="0">
                <a:latin typeface="Times New Roman" pitchFamily="18" charset="0"/>
              </a:rPr>
              <a:t>REVIEW </a:t>
            </a:r>
            <a:r>
              <a:rPr lang="en-US" altLang="en-US" dirty="0">
                <a:latin typeface="Times New Roman" pitchFamily="18" charset="0"/>
              </a:rPr>
              <a:t>slide</a:t>
            </a:r>
            <a:r>
              <a:rPr lang="en-US" altLang="en-US" b="1" dirty="0">
                <a:latin typeface="Times New Roman" pitchFamily="18" charset="0"/>
              </a:rPr>
              <a:t>.  SAY: </a:t>
            </a:r>
            <a:r>
              <a:rPr lang="en-US" altLang="en-US" dirty="0">
                <a:latin typeface="Times New Roman" pitchFamily="18" charset="0"/>
              </a:rPr>
              <a:t>If you hear or see an emergency vehicle, communicate with the lead flagger who will determine further actions. </a:t>
            </a:r>
          </a:p>
        </p:txBody>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9943B644-3032-4000-8F11-8C4F4AD65825}" type="slidenum">
              <a:rPr lang="en-US" altLang="en-US" smtClean="0">
                <a:solidFill>
                  <a:prstClr val="black"/>
                </a:solidFill>
              </a:rPr>
              <a:pPr eaLnBrk="1" hangingPunct="1">
                <a:spcBef>
                  <a:spcPct val="0"/>
                </a:spcBef>
              </a:pPr>
              <a:t>118</a:t>
            </a:fld>
            <a:endParaRPr lang="en-US" altLang="en-US" dirty="0">
              <a:solidFill>
                <a:prstClr val="black"/>
              </a:solidFill>
            </a:endParaRPr>
          </a:p>
        </p:txBody>
      </p:sp>
      <p:sp>
        <p:nvSpPr>
          <p:cNvPr id="144387" name="Rectangle 2"/>
          <p:cNvSpPr>
            <a:spLocks noGrp="1" noRot="1" noChangeAspect="1" noChangeArrowheads="1" noTextEdit="1"/>
          </p:cNvSpPr>
          <p:nvPr>
            <p:ph type="sldImg"/>
          </p:nvPr>
        </p:nvSpPr>
        <p:spPr>
          <a:ln/>
        </p:spPr>
      </p:sp>
      <p:sp>
        <p:nvSpPr>
          <p:cNvPr id="2" name="Notes Placeholder 1"/>
          <p:cNvSpPr>
            <a:spLocks noGrp="1"/>
          </p:cNvSpPr>
          <p:nvPr>
            <p:ph type="body" idx="1"/>
          </p:nvPr>
        </p:nvSpPr>
        <p:spPr/>
        <p:txBody>
          <a:bodyPr/>
          <a:lstStyle/>
          <a:p>
            <a:r>
              <a:rPr lang="en-US" dirty="0"/>
              <a:t>Review slide</a:t>
            </a:r>
          </a:p>
        </p:txBody>
      </p:sp>
    </p:spTree>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910BA8B5-C554-40A3-A20F-488E9B8FBD50}" type="slidenum">
              <a:rPr lang="en-US" altLang="en-US" smtClean="0">
                <a:solidFill>
                  <a:prstClr val="black"/>
                </a:solidFill>
              </a:rPr>
              <a:pPr eaLnBrk="1" hangingPunct="1">
                <a:spcBef>
                  <a:spcPct val="0"/>
                </a:spcBef>
              </a:pPr>
              <a:t>119</a:t>
            </a:fld>
            <a:endParaRPr lang="en-US" altLang="en-US" dirty="0">
              <a:solidFill>
                <a:prstClr val="black"/>
              </a:solidFill>
            </a:endParaRPr>
          </a:p>
        </p:txBody>
      </p:sp>
      <p:sp>
        <p:nvSpPr>
          <p:cNvPr id="163843" name="Rectangle 1026"/>
          <p:cNvSpPr>
            <a:spLocks noGrp="1" noRot="1" noChangeAspect="1" noChangeArrowheads="1" noTextEdit="1"/>
          </p:cNvSpPr>
          <p:nvPr>
            <p:ph type="sldImg"/>
          </p:nvPr>
        </p:nvSpPr>
        <p:spPr>
          <a:ln/>
        </p:spPr>
      </p:sp>
      <p:sp>
        <p:nvSpPr>
          <p:cNvPr id="163844"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 should</a:t>
            </a:r>
            <a:r>
              <a:rPr lang="en-US" altLang="en-US" baseline="0" dirty="0">
                <a:latin typeface="Times New Roman" pitchFamily="18" charset="0"/>
              </a:rPr>
              <a:t> ask: what do you do when emergency vehicles approach the work zone? </a:t>
            </a:r>
            <a:endParaRPr lang="en-US" altLang="en-US" dirty="0">
              <a:latin typeface="Times New Roman" pitchFamily="18" charset="0"/>
            </a:endParaRPr>
          </a:p>
        </p:txBody>
      </p:sp>
    </p:spTree>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a:t>
            </a:r>
            <a:r>
              <a:rPr lang="en-US" baseline="0" dirty="0"/>
              <a:t> should e</a:t>
            </a:r>
            <a:r>
              <a:rPr lang="en-US" dirty="0"/>
              <a:t>xplain the Single Flagger</a:t>
            </a:r>
            <a:r>
              <a:rPr lang="en-US" baseline="0" dirty="0"/>
              <a:t> Operation and </a:t>
            </a:r>
            <a:r>
              <a:rPr lang="en-US" dirty="0"/>
              <a:t>when</a:t>
            </a:r>
            <a:r>
              <a:rPr lang="en-US" baseline="0" dirty="0"/>
              <a:t> it is acceptable to conduct Single Flagger Operations </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120</a:t>
            </a:fld>
            <a:endParaRPr lang="en-US" dirty="0">
              <a:solidFill>
                <a:prstClr val="black"/>
              </a:solidFill>
            </a:endParaRPr>
          </a:p>
        </p:txBody>
      </p:sp>
    </p:spTree>
    <p:extLst>
      <p:ext uri="{BB962C8B-B14F-4D97-AF65-F5344CB8AC3E}">
        <p14:creationId xmlns:p14="http://schemas.microsoft.com/office/powerpoint/2010/main" val="356833089"/>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DAA658DE-5D63-41B7-9671-8CD680D78A29}" type="slidenum">
              <a:rPr lang="en-US" altLang="en-US" smtClean="0">
                <a:solidFill>
                  <a:prstClr val="black"/>
                </a:solidFill>
              </a:rPr>
              <a:pPr eaLnBrk="1" hangingPunct="1">
                <a:spcBef>
                  <a:spcPct val="0"/>
                </a:spcBef>
              </a:pPr>
              <a:t>121</a:t>
            </a:fld>
            <a:endParaRPr lang="en-US" altLang="en-US" dirty="0">
              <a:solidFill>
                <a:prstClr val="black"/>
              </a:solidFill>
            </a:endParaRPr>
          </a:p>
        </p:txBody>
      </p:sp>
      <p:sp>
        <p:nvSpPr>
          <p:cNvPr id="146435" name="Rectangle 1026"/>
          <p:cNvSpPr>
            <a:spLocks noGrp="1" noRot="1" noChangeAspect="1" noChangeArrowheads="1" noTextEdit="1"/>
          </p:cNvSpPr>
          <p:nvPr>
            <p:ph type="sldImg"/>
          </p:nvPr>
        </p:nvSpPr>
        <p:spPr>
          <a:xfrm>
            <a:off x="1160463" y="687388"/>
            <a:ext cx="4694237" cy="3521075"/>
          </a:xfrm>
          <a:solidFill>
            <a:srgbClr val="FFFFFF"/>
          </a:solidFill>
          <a:ln/>
        </p:spPr>
      </p:sp>
      <p:sp>
        <p:nvSpPr>
          <p:cNvPr id="146436"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 should explain the Two Flagger</a:t>
            </a:r>
            <a:r>
              <a:rPr lang="en-US" altLang="en-US" baseline="0" dirty="0">
                <a:latin typeface="Times New Roman" pitchFamily="18" charset="0"/>
              </a:rPr>
              <a:t> Operation</a:t>
            </a:r>
            <a:endParaRPr lang="en-US" altLang="en-US" dirty="0">
              <a:latin typeface="Times New Roman" pitchFamily="18" charset="0"/>
            </a:endParaRPr>
          </a:p>
        </p:txBody>
      </p:sp>
    </p:spTree>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F3C82ADC-F7C5-41F5-9097-9CF5EC236A01}" type="slidenum">
              <a:rPr lang="en-US" altLang="en-US" smtClean="0">
                <a:solidFill>
                  <a:prstClr val="black"/>
                </a:solidFill>
              </a:rPr>
              <a:pPr eaLnBrk="1" hangingPunct="1">
                <a:spcBef>
                  <a:spcPct val="0"/>
                </a:spcBef>
              </a:pPr>
              <a:t>122</a:t>
            </a:fld>
            <a:endParaRPr lang="en-US" altLang="en-US" dirty="0">
              <a:solidFill>
                <a:prstClr val="black"/>
              </a:solidFill>
            </a:endParaRPr>
          </a:p>
        </p:txBody>
      </p:sp>
      <p:sp>
        <p:nvSpPr>
          <p:cNvPr id="147459" name="Rectangle 2"/>
          <p:cNvSpPr>
            <a:spLocks noGrp="1" noRot="1" noChangeAspect="1" noChangeArrowheads="1" noTextEdit="1"/>
          </p:cNvSpPr>
          <p:nvPr>
            <p:ph type="sldImg"/>
          </p:nvPr>
        </p:nvSpPr>
        <p:spPr>
          <a:ln/>
        </p:spPr>
      </p:sp>
      <p:sp>
        <p:nvSpPr>
          <p:cNvPr id="147460" name="Notes Placeholder 4"/>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 should explain the need to have additional flaggers when there are side roads with in a work</a:t>
            </a:r>
            <a:r>
              <a:rPr lang="en-US" altLang="en-US" baseline="0" dirty="0">
                <a:latin typeface="Times New Roman" pitchFamily="18" charset="0"/>
              </a:rPr>
              <a:t> zone area</a:t>
            </a:r>
            <a:endParaRPr lang="en-US" altLang="en-US" dirty="0">
              <a:latin typeface="Times New Roman" pitchFamily="18" charset="0"/>
            </a:endParaRPr>
          </a:p>
        </p:txBody>
      </p:sp>
    </p:spTree>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55520" indent="-290464" defTabSz="911070" eaLnBrk="0" hangingPunct="0">
              <a:spcBef>
                <a:spcPct val="30000"/>
              </a:spcBef>
              <a:defRPr sz="1300">
                <a:solidFill>
                  <a:schemeClr val="tx1"/>
                </a:solidFill>
                <a:latin typeface="Times New Roman" pitchFamily="18" charset="0"/>
              </a:defRPr>
            </a:lvl2pPr>
            <a:lvl3pPr marL="1163440" indent="-231735" defTabSz="911070" eaLnBrk="0" hangingPunct="0">
              <a:spcBef>
                <a:spcPct val="30000"/>
              </a:spcBef>
              <a:defRPr sz="1300">
                <a:solidFill>
                  <a:schemeClr val="tx1"/>
                </a:solidFill>
                <a:latin typeface="Times New Roman" pitchFamily="18" charset="0"/>
              </a:defRPr>
            </a:lvl3pPr>
            <a:lvl4pPr marL="1630085" indent="-231735" defTabSz="911070" eaLnBrk="0" hangingPunct="0">
              <a:spcBef>
                <a:spcPct val="30000"/>
              </a:spcBef>
              <a:defRPr sz="1300">
                <a:solidFill>
                  <a:schemeClr val="tx1"/>
                </a:solidFill>
                <a:latin typeface="Times New Roman" pitchFamily="18" charset="0"/>
              </a:defRPr>
            </a:lvl4pPr>
            <a:lvl5pPr marL="2095142" indent="-231735" defTabSz="911070" eaLnBrk="0" hangingPunct="0">
              <a:spcBef>
                <a:spcPct val="30000"/>
              </a:spcBef>
              <a:defRPr sz="1300">
                <a:solidFill>
                  <a:schemeClr val="tx1"/>
                </a:solidFill>
                <a:latin typeface="Times New Roman" pitchFamily="18" charset="0"/>
              </a:defRPr>
            </a:lvl5pPr>
            <a:lvl6pPr marL="2552265" indent="-231735" defTabSz="911070" eaLnBrk="0" fontAlgn="base" hangingPunct="0">
              <a:spcBef>
                <a:spcPct val="30000"/>
              </a:spcBef>
              <a:spcAft>
                <a:spcPct val="0"/>
              </a:spcAft>
              <a:defRPr sz="1300">
                <a:solidFill>
                  <a:schemeClr val="tx1"/>
                </a:solidFill>
                <a:latin typeface="Times New Roman" pitchFamily="18" charset="0"/>
              </a:defRPr>
            </a:lvl6pPr>
            <a:lvl7pPr marL="3009386" indent="-231735" defTabSz="911070" eaLnBrk="0" fontAlgn="base" hangingPunct="0">
              <a:spcBef>
                <a:spcPct val="30000"/>
              </a:spcBef>
              <a:spcAft>
                <a:spcPct val="0"/>
              </a:spcAft>
              <a:defRPr sz="1300">
                <a:solidFill>
                  <a:schemeClr val="tx1"/>
                </a:solidFill>
                <a:latin typeface="Times New Roman" pitchFamily="18" charset="0"/>
              </a:defRPr>
            </a:lvl7pPr>
            <a:lvl8pPr marL="3466508" indent="-231735" defTabSz="911070" eaLnBrk="0" fontAlgn="base" hangingPunct="0">
              <a:spcBef>
                <a:spcPct val="30000"/>
              </a:spcBef>
              <a:spcAft>
                <a:spcPct val="0"/>
              </a:spcAft>
              <a:defRPr sz="1300">
                <a:solidFill>
                  <a:schemeClr val="tx1"/>
                </a:solidFill>
                <a:latin typeface="Times New Roman" pitchFamily="18" charset="0"/>
              </a:defRPr>
            </a:lvl8pPr>
            <a:lvl9pPr marL="3923630" indent="-231735"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r>
              <a:rPr lang="en-US" altLang="en-US" dirty="0">
                <a:solidFill>
                  <a:prstClr val="black"/>
                </a:solidFill>
                <a:ea typeface="MS PGothic" pitchFamily="34" charset="-128"/>
              </a:rPr>
              <a:t>Flagger Training       Chapter 1</a:t>
            </a:r>
          </a:p>
        </p:txBody>
      </p:sp>
      <p:sp>
        <p:nvSpPr>
          <p:cNvPr id="155651" name="Rectangle 3"/>
          <p:cNvSpPr>
            <a:spLocks noGrp="1" noChangeArrowheads="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55520" indent="-290464" defTabSz="911070" eaLnBrk="0" hangingPunct="0">
              <a:spcBef>
                <a:spcPct val="30000"/>
              </a:spcBef>
              <a:defRPr sz="1300">
                <a:solidFill>
                  <a:schemeClr val="tx1"/>
                </a:solidFill>
                <a:latin typeface="Times New Roman" pitchFamily="18" charset="0"/>
              </a:defRPr>
            </a:lvl2pPr>
            <a:lvl3pPr marL="1163440" indent="-231735" defTabSz="911070" eaLnBrk="0" hangingPunct="0">
              <a:spcBef>
                <a:spcPct val="30000"/>
              </a:spcBef>
              <a:defRPr sz="1300">
                <a:solidFill>
                  <a:schemeClr val="tx1"/>
                </a:solidFill>
                <a:latin typeface="Times New Roman" pitchFamily="18" charset="0"/>
              </a:defRPr>
            </a:lvl3pPr>
            <a:lvl4pPr marL="1630085" indent="-231735" defTabSz="911070" eaLnBrk="0" hangingPunct="0">
              <a:spcBef>
                <a:spcPct val="30000"/>
              </a:spcBef>
              <a:defRPr sz="1300">
                <a:solidFill>
                  <a:schemeClr val="tx1"/>
                </a:solidFill>
                <a:latin typeface="Times New Roman" pitchFamily="18" charset="0"/>
              </a:defRPr>
            </a:lvl4pPr>
            <a:lvl5pPr marL="2095142" indent="-231735" defTabSz="911070" eaLnBrk="0" hangingPunct="0">
              <a:spcBef>
                <a:spcPct val="30000"/>
              </a:spcBef>
              <a:defRPr sz="1300">
                <a:solidFill>
                  <a:schemeClr val="tx1"/>
                </a:solidFill>
                <a:latin typeface="Times New Roman" pitchFamily="18" charset="0"/>
              </a:defRPr>
            </a:lvl5pPr>
            <a:lvl6pPr marL="2552265" indent="-231735" defTabSz="911070" eaLnBrk="0" fontAlgn="base" hangingPunct="0">
              <a:spcBef>
                <a:spcPct val="30000"/>
              </a:spcBef>
              <a:spcAft>
                <a:spcPct val="0"/>
              </a:spcAft>
              <a:defRPr sz="1300">
                <a:solidFill>
                  <a:schemeClr val="tx1"/>
                </a:solidFill>
                <a:latin typeface="Times New Roman" pitchFamily="18" charset="0"/>
              </a:defRPr>
            </a:lvl6pPr>
            <a:lvl7pPr marL="3009386" indent="-231735" defTabSz="911070" eaLnBrk="0" fontAlgn="base" hangingPunct="0">
              <a:spcBef>
                <a:spcPct val="30000"/>
              </a:spcBef>
              <a:spcAft>
                <a:spcPct val="0"/>
              </a:spcAft>
              <a:defRPr sz="1300">
                <a:solidFill>
                  <a:schemeClr val="tx1"/>
                </a:solidFill>
                <a:latin typeface="Times New Roman" pitchFamily="18" charset="0"/>
              </a:defRPr>
            </a:lvl7pPr>
            <a:lvl8pPr marL="3466508" indent="-231735" defTabSz="911070" eaLnBrk="0" fontAlgn="base" hangingPunct="0">
              <a:spcBef>
                <a:spcPct val="30000"/>
              </a:spcBef>
              <a:spcAft>
                <a:spcPct val="0"/>
              </a:spcAft>
              <a:defRPr sz="1300">
                <a:solidFill>
                  <a:schemeClr val="tx1"/>
                </a:solidFill>
                <a:latin typeface="Times New Roman" pitchFamily="18" charset="0"/>
              </a:defRPr>
            </a:lvl8pPr>
            <a:lvl9pPr marL="3923630" indent="-231735"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E6DBE01F-99AA-4EC1-9087-18FA34E17E84}" type="datetime1">
              <a:rPr lang="en-US" altLang="en-US" smtClean="0">
                <a:solidFill>
                  <a:prstClr val="black"/>
                </a:solidFill>
                <a:ea typeface="MS PGothic" pitchFamily="34" charset="-128"/>
              </a:rPr>
              <a:pPr eaLnBrk="1" hangingPunct="1">
                <a:spcBef>
                  <a:spcPct val="0"/>
                </a:spcBef>
              </a:pPr>
              <a:t>3/10/2021</a:t>
            </a:fld>
            <a:endParaRPr lang="en-US" altLang="en-US" dirty="0">
              <a:solidFill>
                <a:prstClr val="black"/>
              </a:solidFill>
              <a:ea typeface="MS PGothic" pitchFamily="34" charset="-128"/>
            </a:endParaRPr>
          </a:p>
        </p:txBody>
      </p:sp>
      <p:sp>
        <p:nvSpPr>
          <p:cNvPr id="155652" name="Rectangle 6"/>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55520" indent="-290464" defTabSz="911070" eaLnBrk="0" hangingPunct="0">
              <a:spcBef>
                <a:spcPct val="30000"/>
              </a:spcBef>
              <a:defRPr sz="1300">
                <a:solidFill>
                  <a:schemeClr val="tx1"/>
                </a:solidFill>
                <a:latin typeface="Times New Roman" pitchFamily="18" charset="0"/>
              </a:defRPr>
            </a:lvl2pPr>
            <a:lvl3pPr marL="1163440" indent="-231735" defTabSz="911070" eaLnBrk="0" hangingPunct="0">
              <a:spcBef>
                <a:spcPct val="30000"/>
              </a:spcBef>
              <a:defRPr sz="1300">
                <a:solidFill>
                  <a:schemeClr val="tx1"/>
                </a:solidFill>
                <a:latin typeface="Times New Roman" pitchFamily="18" charset="0"/>
              </a:defRPr>
            </a:lvl3pPr>
            <a:lvl4pPr marL="1630085" indent="-231735" defTabSz="911070" eaLnBrk="0" hangingPunct="0">
              <a:spcBef>
                <a:spcPct val="30000"/>
              </a:spcBef>
              <a:defRPr sz="1300">
                <a:solidFill>
                  <a:schemeClr val="tx1"/>
                </a:solidFill>
                <a:latin typeface="Times New Roman" pitchFamily="18" charset="0"/>
              </a:defRPr>
            </a:lvl4pPr>
            <a:lvl5pPr marL="2095142" indent="-231735" defTabSz="911070" eaLnBrk="0" hangingPunct="0">
              <a:spcBef>
                <a:spcPct val="30000"/>
              </a:spcBef>
              <a:defRPr sz="1300">
                <a:solidFill>
                  <a:schemeClr val="tx1"/>
                </a:solidFill>
                <a:latin typeface="Times New Roman" pitchFamily="18" charset="0"/>
              </a:defRPr>
            </a:lvl5pPr>
            <a:lvl6pPr marL="2552265" indent="-231735" defTabSz="911070" eaLnBrk="0" fontAlgn="base" hangingPunct="0">
              <a:spcBef>
                <a:spcPct val="30000"/>
              </a:spcBef>
              <a:spcAft>
                <a:spcPct val="0"/>
              </a:spcAft>
              <a:defRPr sz="1300">
                <a:solidFill>
                  <a:schemeClr val="tx1"/>
                </a:solidFill>
                <a:latin typeface="Times New Roman" pitchFamily="18" charset="0"/>
              </a:defRPr>
            </a:lvl6pPr>
            <a:lvl7pPr marL="3009386" indent="-231735" defTabSz="911070" eaLnBrk="0" fontAlgn="base" hangingPunct="0">
              <a:spcBef>
                <a:spcPct val="30000"/>
              </a:spcBef>
              <a:spcAft>
                <a:spcPct val="0"/>
              </a:spcAft>
              <a:defRPr sz="1300">
                <a:solidFill>
                  <a:schemeClr val="tx1"/>
                </a:solidFill>
                <a:latin typeface="Times New Roman" pitchFamily="18" charset="0"/>
              </a:defRPr>
            </a:lvl7pPr>
            <a:lvl8pPr marL="3466508" indent="-231735" defTabSz="911070" eaLnBrk="0" fontAlgn="base" hangingPunct="0">
              <a:spcBef>
                <a:spcPct val="30000"/>
              </a:spcBef>
              <a:spcAft>
                <a:spcPct val="0"/>
              </a:spcAft>
              <a:defRPr sz="1300">
                <a:solidFill>
                  <a:schemeClr val="tx1"/>
                </a:solidFill>
                <a:latin typeface="Times New Roman" pitchFamily="18" charset="0"/>
              </a:defRPr>
            </a:lvl8pPr>
            <a:lvl9pPr marL="3923630" indent="-231735"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r>
              <a:rPr lang="en-US" altLang="en-US" dirty="0">
                <a:solidFill>
                  <a:prstClr val="black"/>
                </a:solidFill>
                <a:ea typeface="MS PGothic" pitchFamily="34" charset="-128"/>
              </a:rPr>
              <a:t>National Safety Council</a:t>
            </a:r>
          </a:p>
        </p:txBody>
      </p:sp>
      <p:sp>
        <p:nvSpPr>
          <p:cNvPr id="15565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55520" indent="-290464" defTabSz="911070" eaLnBrk="0" hangingPunct="0">
              <a:spcBef>
                <a:spcPct val="30000"/>
              </a:spcBef>
              <a:defRPr sz="1300">
                <a:solidFill>
                  <a:schemeClr val="tx1"/>
                </a:solidFill>
                <a:latin typeface="Times New Roman" pitchFamily="18" charset="0"/>
              </a:defRPr>
            </a:lvl2pPr>
            <a:lvl3pPr marL="1163440" indent="-231735" defTabSz="911070" eaLnBrk="0" hangingPunct="0">
              <a:spcBef>
                <a:spcPct val="30000"/>
              </a:spcBef>
              <a:defRPr sz="1300">
                <a:solidFill>
                  <a:schemeClr val="tx1"/>
                </a:solidFill>
                <a:latin typeface="Times New Roman" pitchFamily="18" charset="0"/>
              </a:defRPr>
            </a:lvl3pPr>
            <a:lvl4pPr marL="1630085" indent="-231735" defTabSz="911070" eaLnBrk="0" hangingPunct="0">
              <a:spcBef>
                <a:spcPct val="30000"/>
              </a:spcBef>
              <a:defRPr sz="1300">
                <a:solidFill>
                  <a:schemeClr val="tx1"/>
                </a:solidFill>
                <a:latin typeface="Times New Roman" pitchFamily="18" charset="0"/>
              </a:defRPr>
            </a:lvl4pPr>
            <a:lvl5pPr marL="2095142" indent="-231735" defTabSz="911070" eaLnBrk="0" hangingPunct="0">
              <a:spcBef>
                <a:spcPct val="30000"/>
              </a:spcBef>
              <a:defRPr sz="1300">
                <a:solidFill>
                  <a:schemeClr val="tx1"/>
                </a:solidFill>
                <a:latin typeface="Times New Roman" pitchFamily="18" charset="0"/>
              </a:defRPr>
            </a:lvl5pPr>
            <a:lvl6pPr marL="2552265" indent="-231735" defTabSz="911070" eaLnBrk="0" fontAlgn="base" hangingPunct="0">
              <a:spcBef>
                <a:spcPct val="30000"/>
              </a:spcBef>
              <a:spcAft>
                <a:spcPct val="0"/>
              </a:spcAft>
              <a:defRPr sz="1300">
                <a:solidFill>
                  <a:schemeClr val="tx1"/>
                </a:solidFill>
                <a:latin typeface="Times New Roman" pitchFamily="18" charset="0"/>
              </a:defRPr>
            </a:lvl6pPr>
            <a:lvl7pPr marL="3009386" indent="-231735" defTabSz="911070" eaLnBrk="0" fontAlgn="base" hangingPunct="0">
              <a:spcBef>
                <a:spcPct val="30000"/>
              </a:spcBef>
              <a:spcAft>
                <a:spcPct val="0"/>
              </a:spcAft>
              <a:defRPr sz="1300">
                <a:solidFill>
                  <a:schemeClr val="tx1"/>
                </a:solidFill>
                <a:latin typeface="Times New Roman" pitchFamily="18" charset="0"/>
              </a:defRPr>
            </a:lvl7pPr>
            <a:lvl8pPr marL="3466508" indent="-231735" defTabSz="911070" eaLnBrk="0" fontAlgn="base" hangingPunct="0">
              <a:spcBef>
                <a:spcPct val="30000"/>
              </a:spcBef>
              <a:spcAft>
                <a:spcPct val="0"/>
              </a:spcAft>
              <a:defRPr sz="1300">
                <a:solidFill>
                  <a:schemeClr val="tx1"/>
                </a:solidFill>
                <a:latin typeface="Times New Roman" pitchFamily="18" charset="0"/>
              </a:defRPr>
            </a:lvl8pPr>
            <a:lvl9pPr marL="3923630" indent="-231735"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619DC9BF-D79C-4141-BA65-E8A4601C5A70}" type="slidenum">
              <a:rPr lang="en-US" altLang="en-US" smtClean="0">
                <a:solidFill>
                  <a:prstClr val="black"/>
                </a:solidFill>
                <a:ea typeface="MS PGothic" pitchFamily="34" charset="-128"/>
              </a:rPr>
              <a:pPr eaLnBrk="1" hangingPunct="1">
                <a:spcBef>
                  <a:spcPct val="0"/>
                </a:spcBef>
              </a:pPr>
              <a:t>123</a:t>
            </a:fld>
            <a:endParaRPr lang="en-US" altLang="en-US" dirty="0">
              <a:solidFill>
                <a:prstClr val="black"/>
              </a:solidFill>
              <a:ea typeface="MS PGothic" pitchFamily="34" charset="-128"/>
            </a:endParaRPr>
          </a:p>
        </p:txBody>
      </p:sp>
      <p:sp>
        <p:nvSpPr>
          <p:cNvPr id="155654" name="Rectangle 2"/>
          <p:cNvSpPr>
            <a:spLocks noGrp="1" noRot="1" noChangeAspect="1" noChangeArrowheads="1" noTextEdit="1"/>
          </p:cNvSpPr>
          <p:nvPr>
            <p:ph type="sldImg"/>
          </p:nvPr>
        </p:nvSpPr>
        <p:spPr>
          <a:ln/>
        </p:spPr>
      </p:sp>
      <p:sp>
        <p:nvSpPr>
          <p:cNvPr id="1556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50000"/>
              </a:lnSpc>
            </a:pPr>
            <a:r>
              <a:rPr lang="en-US" dirty="0">
                <a:latin typeface="Arial"/>
                <a:ea typeface="Times New Roman"/>
                <a:cs typeface="Times New Roman"/>
              </a:rPr>
              <a:t>Instructor should explain:</a:t>
            </a:r>
          </a:p>
          <a:p>
            <a:pPr marL="342860" indent="-342860">
              <a:lnSpc>
                <a:spcPct val="150000"/>
              </a:lnSpc>
              <a:buFont typeface="Wingdings"/>
              <a:buChar char=""/>
            </a:pPr>
            <a:r>
              <a:rPr lang="en-US" dirty="0">
                <a:latin typeface="Arial"/>
                <a:ea typeface="Times New Roman"/>
                <a:cs typeface="Times New Roman"/>
              </a:rPr>
              <a:t>You cannot stage equipment or materials in the roadway until ALL signs are in properly in place and Flaggers have taking control of the roadway</a:t>
            </a:r>
            <a:endParaRPr lang="en-US" dirty="0">
              <a:ea typeface="Times New Roman"/>
              <a:cs typeface="Times New Roman"/>
            </a:endParaRPr>
          </a:p>
          <a:p>
            <a:pPr marL="342860" indent="-342860">
              <a:lnSpc>
                <a:spcPct val="150000"/>
              </a:lnSpc>
              <a:buFont typeface="Wingdings"/>
              <a:buChar char=""/>
            </a:pPr>
            <a:r>
              <a:rPr lang="en-US" dirty="0">
                <a:latin typeface="Arial"/>
                <a:ea typeface="Times New Roman"/>
                <a:cs typeface="Times New Roman"/>
              </a:rPr>
              <a:t>These are the required signs that are to be used in both directions for flagging operations</a:t>
            </a:r>
            <a:endParaRPr lang="en-US" dirty="0">
              <a:ea typeface="Times New Roman"/>
              <a:cs typeface="Times New Roman"/>
            </a:endParaRPr>
          </a:p>
          <a:p>
            <a:pPr eaLnBrk="1" hangingPunct="1"/>
            <a:endParaRPr lang="en-US" altLang="en-US" dirty="0">
              <a:latin typeface="Times New Roman" pitchFamily="18" charset="0"/>
            </a:endParaRPr>
          </a:p>
        </p:txBody>
      </p:sp>
    </p:spTree>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55520" indent="-290464" defTabSz="911070" eaLnBrk="0" hangingPunct="0">
              <a:spcBef>
                <a:spcPct val="30000"/>
              </a:spcBef>
              <a:defRPr sz="1300">
                <a:solidFill>
                  <a:schemeClr val="tx1"/>
                </a:solidFill>
                <a:latin typeface="Times New Roman" pitchFamily="18" charset="0"/>
              </a:defRPr>
            </a:lvl2pPr>
            <a:lvl3pPr marL="1163440" indent="-231735" defTabSz="911070" eaLnBrk="0" hangingPunct="0">
              <a:spcBef>
                <a:spcPct val="30000"/>
              </a:spcBef>
              <a:defRPr sz="1300">
                <a:solidFill>
                  <a:schemeClr val="tx1"/>
                </a:solidFill>
                <a:latin typeface="Times New Roman" pitchFamily="18" charset="0"/>
              </a:defRPr>
            </a:lvl3pPr>
            <a:lvl4pPr marL="1630085" indent="-231735" defTabSz="911070" eaLnBrk="0" hangingPunct="0">
              <a:spcBef>
                <a:spcPct val="30000"/>
              </a:spcBef>
              <a:defRPr sz="1300">
                <a:solidFill>
                  <a:schemeClr val="tx1"/>
                </a:solidFill>
                <a:latin typeface="Times New Roman" pitchFamily="18" charset="0"/>
              </a:defRPr>
            </a:lvl4pPr>
            <a:lvl5pPr marL="2095142" indent="-231735" defTabSz="911070" eaLnBrk="0" hangingPunct="0">
              <a:spcBef>
                <a:spcPct val="30000"/>
              </a:spcBef>
              <a:defRPr sz="1300">
                <a:solidFill>
                  <a:schemeClr val="tx1"/>
                </a:solidFill>
                <a:latin typeface="Times New Roman" pitchFamily="18" charset="0"/>
              </a:defRPr>
            </a:lvl5pPr>
            <a:lvl6pPr marL="2552265" indent="-231735" defTabSz="911070" eaLnBrk="0" fontAlgn="base" hangingPunct="0">
              <a:spcBef>
                <a:spcPct val="30000"/>
              </a:spcBef>
              <a:spcAft>
                <a:spcPct val="0"/>
              </a:spcAft>
              <a:defRPr sz="1300">
                <a:solidFill>
                  <a:schemeClr val="tx1"/>
                </a:solidFill>
                <a:latin typeface="Times New Roman" pitchFamily="18" charset="0"/>
              </a:defRPr>
            </a:lvl6pPr>
            <a:lvl7pPr marL="3009386" indent="-231735" defTabSz="911070" eaLnBrk="0" fontAlgn="base" hangingPunct="0">
              <a:spcBef>
                <a:spcPct val="30000"/>
              </a:spcBef>
              <a:spcAft>
                <a:spcPct val="0"/>
              </a:spcAft>
              <a:defRPr sz="1300">
                <a:solidFill>
                  <a:schemeClr val="tx1"/>
                </a:solidFill>
                <a:latin typeface="Times New Roman" pitchFamily="18" charset="0"/>
              </a:defRPr>
            </a:lvl7pPr>
            <a:lvl8pPr marL="3466508" indent="-231735" defTabSz="911070" eaLnBrk="0" fontAlgn="base" hangingPunct="0">
              <a:spcBef>
                <a:spcPct val="30000"/>
              </a:spcBef>
              <a:spcAft>
                <a:spcPct val="0"/>
              </a:spcAft>
              <a:defRPr sz="1300">
                <a:solidFill>
                  <a:schemeClr val="tx1"/>
                </a:solidFill>
                <a:latin typeface="Times New Roman" pitchFamily="18" charset="0"/>
              </a:defRPr>
            </a:lvl8pPr>
            <a:lvl9pPr marL="3923630" indent="-231735"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r>
              <a:rPr lang="en-US" altLang="en-US" dirty="0">
                <a:solidFill>
                  <a:prstClr val="black"/>
                </a:solidFill>
                <a:ea typeface="MS PGothic" pitchFamily="34" charset="-128"/>
              </a:rPr>
              <a:t>Flagger Training       Chapter 1</a:t>
            </a:r>
          </a:p>
        </p:txBody>
      </p:sp>
      <p:sp>
        <p:nvSpPr>
          <p:cNvPr id="157699" name="Rectangle 3"/>
          <p:cNvSpPr>
            <a:spLocks noGrp="1" noChangeArrowheads="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55520" indent="-290464" defTabSz="911070" eaLnBrk="0" hangingPunct="0">
              <a:spcBef>
                <a:spcPct val="30000"/>
              </a:spcBef>
              <a:defRPr sz="1300">
                <a:solidFill>
                  <a:schemeClr val="tx1"/>
                </a:solidFill>
                <a:latin typeface="Times New Roman" pitchFamily="18" charset="0"/>
              </a:defRPr>
            </a:lvl2pPr>
            <a:lvl3pPr marL="1163440" indent="-231735" defTabSz="911070" eaLnBrk="0" hangingPunct="0">
              <a:spcBef>
                <a:spcPct val="30000"/>
              </a:spcBef>
              <a:defRPr sz="1300">
                <a:solidFill>
                  <a:schemeClr val="tx1"/>
                </a:solidFill>
                <a:latin typeface="Times New Roman" pitchFamily="18" charset="0"/>
              </a:defRPr>
            </a:lvl3pPr>
            <a:lvl4pPr marL="1630085" indent="-231735" defTabSz="911070" eaLnBrk="0" hangingPunct="0">
              <a:spcBef>
                <a:spcPct val="30000"/>
              </a:spcBef>
              <a:defRPr sz="1300">
                <a:solidFill>
                  <a:schemeClr val="tx1"/>
                </a:solidFill>
                <a:latin typeface="Times New Roman" pitchFamily="18" charset="0"/>
              </a:defRPr>
            </a:lvl4pPr>
            <a:lvl5pPr marL="2095142" indent="-231735" defTabSz="911070" eaLnBrk="0" hangingPunct="0">
              <a:spcBef>
                <a:spcPct val="30000"/>
              </a:spcBef>
              <a:defRPr sz="1300">
                <a:solidFill>
                  <a:schemeClr val="tx1"/>
                </a:solidFill>
                <a:latin typeface="Times New Roman" pitchFamily="18" charset="0"/>
              </a:defRPr>
            </a:lvl5pPr>
            <a:lvl6pPr marL="2552265" indent="-231735" defTabSz="911070" eaLnBrk="0" fontAlgn="base" hangingPunct="0">
              <a:spcBef>
                <a:spcPct val="30000"/>
              </a:spcBef>
              <a:spcAft>
                <a:spcPct val="0"/>
              </a:spcAft>
              <a:defRPr sz="1300">
                <a:solidFill>
                  <a:schemeClr val="tx1"/>
                </a:solidFill>
                <a:latin typeface="Times New Roman" pitchFamily="18" charset="0"/>
              </a:defRPr>
            </a:lvl6pPr>
            <a:lvl7pPr marL="3009386" indent="-231735" defTabSz="911070" eaLnBrk="0" fontAlgn="base" hangingPunct="0">
              <a:spcBef>
                <a:spcPct val="30000"/>
              </a:spcBef>
              <a:spcAft>
                <a:spcPct val="0"/>
              </a:spcAft>
              <a:defRPr sz="1300">
                <a:solidFill>
                  <a:schemeClr val="tx1"/>
                </a:solidFill>
                <a:latin typeface="Times New Roman" pitchFamily="18" charset="0"/>
              </a:defRPr>
            </a:lvl7pPr>
            <a:lvl8pPr marL="3466508" indent="-231735" defTabSz="911070" eaLnBrk="0" fontAlgn="base" hangingPunct="0">
              <a:spcBef>
                <a:spcPct val="30000"/>
              </a:spcBef>
              <a:spcAft>
                <a:spcPct val="0"/>
              </a:spcAft>
              <a:defRPr sz="1300">
                <a:solidFill>
                  <a:schemeClr val="tx1"/>
                </a:solidFill>
                <a:latin typeface="Times New Roman" pitchFamily="18" charset="0"/>
              </a:defRPr>
            </a:lvl8pPr>
            <a:lvl9pPr marL="3923630" indent="-231735"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8E4A3CBF-7187-4FC8-B5D2-D578F6891834}" type="datetime1">
              <a:rPr lang="en-US" altLang="en-US" smtClean="0">
                <a:solidFill>
                  <a:prstClr val="black"/>
                </a:solidFill>
                <a:ea typeface="MS PGothic" pitchFamily="34" charset="-128"/>
              </a:rPr>
              <a:pPr eaLnBrk="1" hangingPunct="1">
                <a:spcBef>
                  <a:spcPct val="0"/>
                </a:spcBef>
              </a:pPr>
              <a:t>3/10/2021</a:t>
            </a:fld>
            <a:endParaRPr lang="en-US" altLang="en-US" dirty="0">
              <a:solidFill>
                <a:prstClr val="black"/>
              </a:solidFill>
              <a:ea typeface="MS PGothic" pitchFamily="34" charset="-128"/>
            </a:endParaRPr>
          </a:p>
        </p:txBody>
      </p:sp>
      <p:sp>
        <p:nvSpPr>
          <p:cNvPr id="157700" name="Rectangle 6"/>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55520" indent="-290464" defTabSz="911070" eaLnBrk="0" hangingPunct="0">
              <a:spcBef>
                <a:spcPct val="30000"/>
              </a:spcBef>
              <a:defRPr sz="1300">
                <a:solidFill>
                  <a:schemeClr val="tx1"/>
                </a:solidFill>
                <a:latin typeface="Times New Roman" pitchFamily="18" charset="0"/>
              </a:defRPr>
            </a:lvl2pPr>
            <a:lvl3pPr marL="1163440" indent="-231735" defTabSz="911070" eaLnBrk="0" hangingPunct="0">
              <a:spcBef>
                <a:spcPct val="30000"/>
              </a:spcBef>
              <a:defRPr sz="1300">
                <a:solidFill>
                  <a:schemeClr val="tx1"/>
                </a:solidFill>
                <a:latin typeface="Times New Roman" pitchFamily="18" charset="0"/>
              </a:defRPr>
            </a:lvl3pPr>
            <a:lvl4pPr marL="1630085" indent="-231735" defTabSz="911070" eaLnBrk="0" hangingPunct="0">
              <a:spcBef>
                <a:spcPct val="30000"/>
              </a:spcBef>
              <a:defRPr sz="1300">
                <a:solidFill>
                  <a:schemeClr val="tx1"/>
                </a:solidFill>
                <a:latin typeface="Times New Roman" pitchFamily="18" charset="0"/>
              </a:defRPr>
            </a:lvl4pPr>
            <a:lvl5pPr marL="2095142" indent="-231735" defTabSz="911070" eaLnBrk="0" hangingPunct="0">
              <a:spcBef>
                <a:spcPct val="30000"/>
              </a:spcBef>
              <a:defRPr sz="1300">
                <a:solidFill>
                  <a:schemeClr val="tx1"/>
                </a:solidFill>
                <a:latin typeface="Times New Roman" pitchFamily="18" charset="0"/>
              </a:defRPr>
            </a:lvl5pPr>
            <a:lvl6pPr marL="2552265" indent="-231735" defTabSz="911070" eaLnBrk="0" fontAlgn="base" hangingPunct="0">
              <a:spcBef>
                <a:spcPct val="30000"/>
              </a:spcBef>
              <a:spcAft>
                <a:spcPct val="0"/>
              </a:spcAft>
              <a:defRPr sz="1300">
                <a:solidFill>
                  <a:schemeClr val="tx1"/>
                </a:solidFill>
                <a:latin typeface="Times New Roman" pitchFamily="18" charset="0"/>
              </a:defRPr>
            </a:lvl6pPr>
            <a:lvl7pPr marL="3009386" indent="-231735" defTabSz="911070" eaLnBrk="0" fontAlgn="base" hangingPunct="0">
              <a:spcBef>
                <a:spcPct val="30000"/>
              </a:spcBef>
              <a:spcAft>
                <a:spcPct val="0"/>
              </a:spcAft>
              <a:defRPr sz="1300">
                <a:solidFill>
                  <a:schemeClr val="tx1"/>
                </a:solidFill>
                <a:latin typeface="Times New Roman" pitchFamily="18" charset="0"/>
              </a:defRPr>
            </a:lvl7pPr>
            <a:lvl8pPr marL="3466508" indent="-231735" defTabSz="911070" eaLnBrk="0" fontAlgn="base" hangingPunct="0">
              <a:spcBef>
                <a:spcPct val="30000"/>
              </a:spcBef>
              <a:spcAft>
                <a:spcPct val="0"/>
              </a:spcAft>
              <a:defRPr sz="1300">
                <a:solidFill>
                  <a:schemeClr val="tx1"/>
                </a:solidFill>
                <a:latin typeface="Times New Roman" pitchFamily="18" charset="0"/>
              </a:defRPr>
            </a:lvl8pPr>
            <a:lvl9pPr marL="3923630" indent="-231735"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r>
              <a:rPr lang="en-US" altLang="en-US" dirty="0">
                <a:solidFill>
                  <a:prstClr val="black"/>
                </a:solidFill>
                <a:ea typeface="MS PGothic" pitchFamily="34" charset="-128"/>
              </a:rPr>
              <a:t>National Safety Council</a:t>
            </a:r>
          </a:p>
        </p:txBody>
      </p:sp>
      <p:sp>
        <p:nvSpPr>
          <p:cNvPr id="15770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55520" indent="-290464" defTabSz="911070" eaLnBrk="0" hangingPunct="0">
              <a:spcBef>
                <a:spcPct val="30000"/>
              </a:spcBef>
              <a:defRPr sz="1300">
                <a:solidFill>
                  <a:schemeClr val="tx1"/>
                </a:solidFill>
                <a:latin typeface="Times New Roman" pitchFamily="18" charset="0"/>
              </a:defRPr>
            </a:lvl2pPr>
            <a:lvl3pPr marL="1163440" indent="-231735" defTabSz="911070" eaLnBrk="0" hangingPunct="0">
              <a:spcBef>
                <a:spcPct val="30000"/>
              </a:spcBef>
              <a:defRPr sz="1300">
                <a:solidFill>
                  <a:schemeClr val="tx1"/>
                </a:solidFill>
                <a:latin typeface="Times New Roman" pitchFamily="18" charset="0"/>
              </a:defRPr>
            </a:lvl3pPr>
            <a:lvl4pPr marL="1630085" indent="-231735" defTabSz="911070" eaLnBrk="0" hangingPunct="0">
              <a:spcBef>
                <a:spcPct val="30000"/>
              </a:spcBef>
              <a:defRPr sz="1300">
                <a:solidFill>
                  <a:schemeClr val="tx1"/>
                </a:solidFill>
                <a:latin typeface="Times New Roman" pitchFamily="18" charset="0"/>
              </a:defRPr>
            </a:lvl4pPr>
            <a:lvl5pPr marL="2095142" indent="-231735" defTabSz="911070" eaLnBrk="0" hangingPunct="0">
              <a:spcBef>
                <a:spcPct val="30000"/>
              </a:spcBef>
              <a:defRPr sz="1300">
                <a:solidFill>
                  <a:schemeClr val="tx1"/>
                </a:solidFill>
                <a:latin typeface="Times New Roman" pitchFamily="18" charset="0"/>
              </a:defRPr>
            </a:lvl5pPr>
            <a:lvl6pPr marL="2552265" indent="-231735" defTabSz="911070" eaLnBrk="0" fontAlgn="base" hangingPunct="0">
              <a:spcBef>
                <a:spcPct val="30000"/>
              </a:spcBef>
              <a:spcAft>
                <a:spcPct val="0"/>
              </a:spcAft>
              <a:defRPr sz="1300">
                <a:solidFill>
                  <a:schemeClr val="tx1"/>
                </a:solidFill>
                <a:latin typeface="Times New Roman" pitchFamily="18" charset="0"/>
              </a:defRPr>
            </a:lvl6pPr>
            <a:lvl7pPr marL="3009386" indent="-231735" defTabSz="911070" eaLnBrk="0" fontAlgn="base" hangingPunct="0">
              <a:spcBef>
                <a:spcPct val="30000"/>
              </a:spcBef>
              <a:spcAft>
                <a:spcPct val="0"/>
              </a:spcAft>
              <a:defRPr sz="1300">
                <a:solidFill>
                  <a:schemeClr val="tx1"/>
                </a:solidFill>
                <a:latin typeface="Times New Roman" pitchFamily="18" charset="0"/>
              </a:defRPr>
            </a:lvl7pPr>
            <a:lvl8pPr marL="3466508" indent="-231735" defTabSz="911070" eaLnBrk="0" fontAlgn="base" hangingPunct="0">
              <a:spcBef>
                <a:spcPct val="30000"/>
              </a:spcBef>
              <a:spcAft>
                <a:spcPct val="0"/>
              </a:spcAft>
              <a:defRPr sz="1300">
                <a:solidFill>
                  <a:schemeClr val="tx1"/>
                </a:solidFill>
                <a:latin typeface="Times New Roman" pitchFamily="18" charset="0"/>
              </a:defRPr>
            </a:lvl8pPr>
            <a:lvl9pPr marL="3923630" indent="-231735"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31A52948-B545-4B1E-93FD-55674EADCFD7}" type="slidenum">
              <a:rPr lang="en-US" altLang="en-US" smtClean="0">
                <a:solidFill>
                  <a:prstClr val="black"/>
                </a:solidFill>
                <a:ea typeface="MS PGothic" pitchFamily="34" charset="-128"/>
              </a:rPr>
              <a:pPr eaLnBrk="1" hangingPunct="1">
                <a:spcBef>
                  <a:spcPct val="0"/>
                </a:spcBef>
              </a:pPr>
              <a:t>124</a:t>
            </a:fld>
            <a:endParaRPr lang="en-US" altLang="en-US" dirty="0">
              <a:solidFill>
                <a:prstClr val="black"/>
              </a:solidFill>
              <a:ea typeface="MS PGothic" pitchFamily="34" charset="-128"/>
            </a:endParaRPr>
          </a:p>
        </p:txBody>
      </p:sp>
      <p:sp>
        <p:nvSpPr>
          <p:cNvPr id="157702" name="Rectangle 2"/>
          <p:cNvSpPr>
            <a:spLocks noGrp="1" noRot="1" noChangeAspect="1" noChangeArrowheads="1" noTextEdit="1"/>
          </p:cNvSpPr>
          <p:nvPr>
            <p:ph type="sldImg"/>
          </p:nvPr>
        </p:nvSpPr>
        <p:spPr>
          <a:ln/>
        </p:spPr>
      </p:sp>
      <p:sp>
        <p:nvSpPr>
          <p:cNvPr id="1577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eaLnBrk="1" hangingPunct="1"/>
            <a:r>
              <a:rPr lang="en-US" altLang="en-US" dirty="0">
                <a:latin typeface="Times New Roman" pitchFamily="18" charset="0"/>
              </a:rPr>
              <a:t>Instructor</a:t>
            </a:r>
            <a:r>
              <a:rPr lang="en-US" altLang="en-US" baseline="0" dirty="0">
                <a:latin typeface="Times New Roman" pitchFamily="18" charset="0"/>
              </a:rPr>
              <a:t> should explain:</a:t>
            </a:r>
          </a:p>
          <a:p>
            <a:pPr marL="171431" indent="-171431">
              <a:buFont typeface="Arial" panose="020B0604020202020204" pitchFamily="34" charset="0"/>
              <a:buChar char="•"/>
            </a:pPr>
            <a:r>
              <a:rPr lang="en-US" altLang="en-US" baseline="0" dirty="0">
                <a:latin typeface="Times New Roman" pitchFamily="18" charset="0"/>
              </a:rPr>
              <a:t>How to read the TA</a:t>
            </a:r>
          </a:p>
          <a:p>
            <a:pPr marL="171431" indent="-171431">
              <a:buFont typeface="Arial" panose="020B0604020202020204" pitchFamily="34" charset="0"/>
              <a:buChar char="•"/>
            </a:pPr>
            <a:r>
              <a:rPr lang="en-US" altLang="en-US" baseline="0" dirty="0">
                <a:latin typeface="Times New Roman" pitchFamily="18" charset="0"/>
              </a:rPr>
              <a:t>The various components of the TA </a:t>
            </a:r>
            <a:endParaRPr lang="en-US" altLang="en-US" dirty="0">
              <a:latin typeface="Times New Roman" pitchFamily="18" charset="0"/>
            </a:endParaRPr>
          </a:p>
        </p:txBody>
      </p:sp>
    </p:spTree>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B3B8E65-635A-4FCF-AF1E-0E0B1788381B}" type="slidenum">
              <a:rPr lang="en-US" smtClean="0">
                <a:solidFill>
                  <a:prstClr val="black"/>
                </a:solidFill>
              </a:rPr>
              <a:pPr/>
              <a:t>125</a:t>
            </a:fld>
            <a:endParaRPr lang="en-US" dirty="0">
              <a:solidFill>
                <a:prstClr val="black"/>
              </a:solidFill>
            </a:endParaRPr>
          </a:p>
        </p:txBody>
      </p:sp>
    </p:spTree>
    <p:extLst>
      <p:ext uri="{BB962C8B-B14F-4D97-AF65-F5344CB8AC3E}">
        <p14:creationId xmlns:p14="http://schemas.microsoft.com/office/powerpoint/2010/main" val="3190409600"/>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LED Stop/Slow Paddles/signs:  See attached vendor links</a:t>
            </a:r>
            <a:endParaRPr lang="en-US" dirty="0"/>
          </a:p>
          <a:p>
            <a:r>
              <a:rPr lang="en-US" u="sng" dirty="0">
                <a:hlinkClick r:id="rId3"/>
              </a:rPr>
              <a:t>http://www.usa-sign.com/Library/VAWZSZStopSlow.pdf</a:t>
            </a:r>
            <a:endParaRPr lang="en-US" dirty="0"/>
          </a:p>
          <a:p>
            <a:r>
              <a:rPr lang="en-US" dirty="0"/>
              <a:t>Various signs/sizes, with flashing LED light assembly </a:t>
            </a:r>
          </a:p>
          <a:p>
            <a:r>
              <a:rPr lang="en-US" u="sng" dirty="0">
                <a:hlinkClick r:id="rId4"/>
              </a:rPr>
              <a:t>http://www.tapconet.com/solar-led-division/flashing-led-paddle</a:t>
            </a:r>
            <a:endParaRPr lang="en-US" dirty="0"/>
          </a:p>
          <a:p>
            <a:r>
              <a:rPr lang="en-US" u="sng" dirty="0">
                <a:hlinkClick r:id="rId5"/>
              </a:rPr>
              <a:t>http://www.xwalk.com/pages/stop-stop-LED-paddle.htm</a:t>
            </a:r>
            <a:endParaRPr lang="en-US" dirty="0"/>
          </a:p>
          <a:p>
            <a:r>
              <a:rPr lang="en-US" u="sng" dirty="0">
                <a:hlinkClick r:id="rId6"/>
              </a:rPr>
              <a:t>https://www.grainger.com/product/TAPCO-Stop-Slow-LED-Paddle-Sign-3LCH4</a:t>
            </a:r>
            <a:endParaRPr lang="en-US" dirty="0"/>
          </a:p>
          <a:p>
            <a:r>
              <a:rPr lang="en-US" u="sng" dirty="0">
                <a:hlinkClick r:id="rId7"/>
              </a:rPr>
              <a:t>http://www.truckntow.com/led-stop-slow-sign.html</a:t>
            </a:r>
            <a:endParaRPr lang="en-US" dirty="0"/>
          </a:p>
          <a:p>
            <a:r>
              <a:rPr lang="en-US" u="sng" dirty="0">
                <a:hlinkClick r:id="rId8"/>
              </a:rPr>
              <a:t>http://sirennet.com/store/product/star-svp-tcs-1-led-slow-stop-traffic-control-sign</a:t>
            </a:r>
            <a:endParaRPr lang="en-US" dirty="0"/>
          </a:p>
          <a:p>
            <a:r>
              <a:rPr lang="en-US" u="sng" dirty="0">
                <a:hlinkClick r:id="rId9"/>
              </a:rPr>
              <a:t>http://www.tapconet.com/store/product-detail/jaab/stop-slow-blinkerpaddle-flashing-led-paddles?c=Caab&amp;sku=2180-00322</a:t>
            </a:r>
            <a:endParaRPr lang="en-US" dirty="0"/>
          </a:p>
          <a:p>
            <a:endParaRPr lang="en-US" dirty="0"/>
          </a:p>
        </p:txBody>
      </p:sp>
      <p:sp>
        <p:nvSpPr>
          <p:cNvPr id="4" name="Slide Number Placeholder 3"/>
          <p:cNvSpPr>
            <a:spLocks noGrp="1"/>
          </p:cNvSpPr>
          <p:nvPr>
            <p:ph type="sldNum" sz="quarter" idx="10"/>
          </p:nvPr>
        </p:nvSpPr>
        <p:spPr/>
        <p:txBody>
          <a:bodyPr/>
          <a:lstStyle/>
          <a:p>
            <a:fld id="{E4602A2E-9B10-4F8D-85E1-24042F9422A0}" type="slidenum">
              <a:rPr lang="en-US" smtClean="0">
                <a:solidFill>
                  <a:prstClr val="black"/>
                </a:solidFill>
              </a:rPr>
              <a:pPr/>
              <a:t>126</a:t>
            </a:fld>
            <a:endParaRPr lang="en-US" dirty="0">
              <a:solidFill>
                <a:prstClr val="black"/>
              </a:solidFill>
            </a:endParaRPr>
          </a:p>
        </p:txBody>
      </p:sp>
    </p:spTree>
    <p:extLst>
      <p:ext uri="{BB962C8B-B14F-4D97-AF65-F5344CB8AC3E}">
        <p14:creationId xmlns:p14="http://schemas.microsoft.com/office/powerpoint/2010/main" val="2508403858"/>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Slide Image Placeholder 1"/>
          <p:cNvSpPr>
            <a:spLocks noGrp="1" noRot="1" noChangeAspect="1" noTextEdit="1"/>
          </p:cNvSpPr>
          <p:nvPr>
            <p:ph type="sldImg"/>
          </p:nvPr>
        </p:nvSpPr>
        <p:spPr>
          <a:ln/>
        </p:spPr>
      </p:sp>
      <p:sp>
        <p:nvSpPr>
          <p:cNvPr id="159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 should explain:</a:t>
            </a:r>
          </a:p>
          <a:p>
            <a:pPr marL="171431" indent="-171431">
              <a:buFont typeface="Arial" panose="020B0604020202020204" pitchFamily="34" charset="0"/>
              <a:buChar char="•"/>
            </a:pPr>
            <a:r>
              <a:rPr lang="en-US" altLang="en-US" dirty="0">
                <a:latin typeface="Times New Roman" pitchFamily="18" charset="0"/>
              </a:rPr>
              <a:t>When</a:t>
            </a:r>
            <a:r>
              <a:rPr lang="en-US" altLang="en-US" baseline="0" dirty="0">
                <a:latin typeface="Times New Roman" pitchFamily="18" charset="0"/>
              </a:rPr>
              <a:t> pilot cars are used</a:t>
            </a:r>
          </a:p>
          <a:p>
            <a:pPr marL="171431" indent="-171431">
              <a:buFont typeface="Arial" panose="020B0604020202020204" pitchFamily="34" charset="0"/>
              <a:buChar char="•"/>
            </a:pPr>
            <a:r>
              <a:rPr lang="en-US" altLang="en-US" baseline="0" dirty="0">
                <a:latin typeface="Times New Roman" pitchFamily="18" charset="0"/>
              </a:rPr>
              <a:t>The benefits to using pilot cars</a:t>
            </a:r>
            <a:endParaRPr lang="en-US" altLang="en-US" dirty="0">
              <a:latin typeface="Times New Roman" pitchFamily="18" charset="0"/>
            </a:endParaRPr>
          </a:p>
        </p:txBody>
      </p:sp>
      <p:sp>
        <p:nvSpPr>
          <p:cNvPr id="159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021C2C21-41D2-4446-B6C8-F2E029E21AA0}" type="slidenum">
              <a:rPr lang="en-US" altLang="en-US" smtClean="0">
                <a:solidFill>
                  <a:prstClr val="black"/>
                </a:solidFill>
              </a:rPr>
              <a:pPr eaLnBrk="1" hangingPunct="1">
                <a:spcBef>
                  <a:spcPct val="0"/>
                </a:spcBef>
              </a:pPr>
              <a:t>127</a:t>
            </a:fld>
            <a:endParaRPr lang="en-US" altLang="en-US" dirty="0">
              <a:solidFill>
                <a:prstClr val="black"/>
              </a:solidFill>
            </a:endParaRPr>
          </a:p>
        </p:txBody>
      </p:sp>
    </p:spTree>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Slide Image Placeholder 1"/>
          <p:cNvSpPr>
            <a:spLocks noGrp="1" noRot="1" noChangeAspect="1" noTextEdit="1"/>
          </p:cNvSpPr>
          <p:nvPr>
            <p:ph type="sldImg"/>
          </p:nvPr>
        </p:nvSpPr>
        <p:spPr>
          <a:ln/>
        </p:spPr>
      </p:sp>
      <p:sp>
        <p:nvSpPr>
          <p:cNvPr id="160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itchFamily="18" charset="0"/>
              </a:rPr>
              <a:t>Instructor</a:t>
            </a:r>
            <a:r>
              <a:rPr lang="en-US" altLang="en-US" baseline="0" dirty="0">
                <a:latin typeface="Times New Roman" pitchFamily="18" charset="0"/>
              </a:rPr>
              <a:t> should explain:</a:t>
            </a:r>
          </a:p>
          <a:p>
            <a:pPr marL="171431" indent="-171431">
              <a:buFont typeface="Arial" panose="020B0604020202020204" pitchFamily="34" charset="0"/>
              <a:buChar char="•"/>
            </a:pPr>
            <a:r>
              <a:rPr lang="en-US" altLang="en-US" baseline="0" dirty="0">
                <a:latin typeface="Times New Roman" pitchFamily="18" charset="0"/>
              </a:rPr>
              <a:t>When the AFAD can be used</a:t>
            </a:r>
          </a:p>
          <a:p>
            <a:pPr marL="171431" indent="-171431">
              <a:buFont typeface="Arial" panose="020B0604020202020204" pitchFamily="34" charset="0"/>
              <a:buChar char="•"/>
            </a:pPr>
            <a:r>
              <a:rPr lang="en-US" altLang="en-US" baseline="0" dirty="0">
                <a:latin typeface="Times New Roman" pitchFamily="18" charset="0"/>
              </a:rPr>
              <a:t>The benefits to using AFAD’s rather than have actually people flagging</a:t>
            </a:r>
            <a:endParaRPr lang="en-US" altLang="en-US" dirty="0">
              <a:latin typeface="Times New Roman" pitchFamily="18" charset="0"/>
            </a:endParaRPr>
          </a:p>
        </p:txBody>
      </p:sp>
      <p:sp>
        <p:nvSpPr>
          <p:cNvPr id="160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070" eaLnBrk="0" hangingPunct="0">
              <a:spcBef>
                <a:spcPct val="30000"/>
              </a:spcBef>
              <a:defRPr sz="1300">
                <a:solidFill>
                  <a:schemeClr val="tx1"/>
                </a:solidFill>
                <a:latin typeface="Times New Roman" pitchFamily="18" charset="0"/>
              </a:defRPr>
            </a:lvl1pPr>
            <a:lvl2pPr marL="742824" indent="-285701" defTabSz="911070" eaLnBrk="0" hangingPunct="0">
              <a:spcBef>
                <a:spcPct val="30000"/>
              </a:spcBef>
              <a:defRPr sz="1300">
                <a:solidFill>
                  <a:schemeClr val="tx1"/>
                </a:solidFill>
                <a:latin typeface="Times New Roman" pitchFamily="18" charset="0"/>
              </a:defRPr>
            </a:lvl2pPr>
            <a:lvl3pPr marL="1142805" indent="-228560" defTabSz="911070" eaLnBrk="0" hangingPunct="0">
              <a:spcBef>
                <a:spcPct val="30000"/>
              </a:spcBef>
              <a:defRPr sz="1300">
                <a:solidFill>
                  <a:schemeClr val="tx1"/>
                </a:solidFill>
                <a:latin typeface="Times New Roman" pitchFamily="18" charset="0"/>
              </a:defRPr>
            </a:lvl3pPr>
            <a:lvl4pPr marL="1599927" indent="-228560" defTabSz="911070" eaLnBrk="0" hangingPunct="0">
              <a:spcBef>
                <a:spcPct val="30000"/>
              </a:spcBef>
              <a:defRPr sz="1300">
                <a:solidFill>
                  <a:schemeClr val="tx1"/>
                </a:solidFill>
                <a:latin typeface="Times New Roman" pitchFamily="18" charset="0"/>
              </a:defRPr>
            </a:lvl4pPr>
            <a:lvl5pPr marL="2057049" indent="-228560" defTabSz="911070" eaLnBrk="0" hangingPunct="0">
              <a:spcBef>
                <a:spcPct val="30000"/>
              </a:spcBef>
              <a:defRPr sz="1300">
                <a:solidFill>
                  <a:schemeClr val="tx1"/>
                </a:solidFill>
                <a:latin typeface="Times New Roman" pitchFamily="18" charset="0"/>
              </a:defRPr>
            </a:lvl5pPr>
            <a:lvl6pPr marL="2514171" indent="-228560" defTabSz="911070" eaLnBrk="0" fontAlgn="base" hangingPunct="0">
              <a:spcBef>
                <a:spcPct val="30000"/>
              </a:spcBef>
              <a:spcAft>
                <a:spcPct val="0"/>
              </a:spcAft>
              <a:defRPr sz="1300">
                <a:solidFill>
                  <a:schemeClr val="tx1"/>
                </a:solidFill>
                <a:latin typeface="Times New Roman" pitchFamily="18" charset="0"/>
              </a:defRPr>
            </a:lvl6pPr>
            <a:lvl7pPr marL="2971291" indent="-228560" defTabSz="911070" eaLnBrk="0" fontAlgn="base" hangingPunct="0">
              <a:spcBef>
                <a:spcPct val="30000"/>
              </a:spcBef>
              <a:spcAft>
                <a:spcPct val="0"/>
              </a:spcAft>
              <a:defRPr sz="1300">
                <a:solidFill>
                  <a:schemeClr val="tx1"/>
                </a:solidFill>
                <a:latin typeface="Times New Roman" pitchFamily="18" charset="0"/>
              </a:defRPr>
            </a:lvl7pPr>
            <a:lvl8pPr marL="3428415" indent="-228560" defTabSz="911070" eaLnBrk="0" fontAlgn="base" hangingPunct="0">
              <a:spcBef>
                <a:spcPct val="30000"/>
              </a:spcBef>
              <a:spcAft>
                <a:spcPct val="0"/>
              </a:spcAft>
              <a:defRPr sz="1300">
                <a:solidFill>
                  <a:schemeClr val="tx1"/>
                </a:solidFill>
                <a:latin typeface="Times New Roman" pitchFamily="18" charset="0"/>
              </a:defRPr>
            </a:lvl8pPr>
            <a:lvl9pPr marL="3885536" indent="-228560" defTabSz="911070" eaLnBrk="0" fontAlgn="base" hangingPunct="0">
              <a:spcBef>
                <a:spcPct val="30000"/>
              </a:spcBef>
              <a:spcAft>
                <a:spcPct val="0"/>
              </a:spcAft>
              <a:defRPr sz="1300">
                <a:solidFill>
                  <a:schemeClr val="tx1"/>
                </a:solidFill>
                <a:latin typeface="Times New Roman" pitchFamily="18" charset="0"/>
              </a:defRPr>
            </a:lvl9pPr>
          </a:lstStyle>
          <a:p>
            <a:pPr eaLnBrk="1" hangingPunct="1">
              <a:spcBef>
                <a:spcPct val="0"/>
              </a:spcBef>
            </a:pPr>
            <a:fld id="{4416D0E0-0EB2-49C2-B5E1-3FE09773EE80}" type="slidenum">
              <a:rPr lang="en-US" altLang="en-US" smtClean="0">
                <a:solidFill>
                  <a:prstClr val="black"/>
                </a:solidFill>
              </a:rPr>
              <a:pPr eaLnBrk="1" hangingPunct="1">
                <a:spcBef>
                  <a:spcPct val="0"/>
                </a:spcBef>
              </a:pPr>
              <a:t>128</a:t>
            </a:fld>
            <a:endParaRPr lang="en-US" altLang="en-US" dirty="0">
              <a:solidFill>
                <a:prstClr val="black"/>
              </a:solidFill>
            </a:endParaRPr>
          </a:p>
        </p:txBody>
      </p:sp>
    </p:spTree>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a:t>
            </a:r>
            <a:r>
              <a:rPr lang="en-US" baseline="0" dirty="0"/>
              <a:t> should explain:</a:t>
            </a:r>
          </a:p>
          <a:p>
            <a:pPr marL="171431" indent="-171431">
              <a:buFont typeface="Arial" panose="020B0604020202020204" pitchFamily="34" charset="0"/>
              <a:buChar char="•"/>
            </a:pPr>
            <a:r>
              <a:rPr lang="en-US" baseline="0" dirty="0"/>
              <a:t>How rumble strips are set up &amp; where</a:t>
            </a:r>
          </a:p>
          <a:p>
            <a:pPr marL="171431" indent="-171431">
              <a:buFont typeface="Arial" panose="020B0604020202020204" pitchFamily="34" charset="0"/>
              <a:buChar char="•"/>
            </a:pPr>
            <a:r>
              <a:rPr lang="en-US" baseline="0" dirty="0"/>
              <a:t>Proper signing </a:t>
            </a:r>
          </a:p>
          <a:p>
            <a:pPr marL="171431" indent="-171431">
              <a:buFont typeface="Arial" panose="020B0604020202020204" pitchFamily="34" charset="0"/>
              <a:buChar char="•"/>
            </a:pPr>
            <a:r>
              <a:rPr lang="en-US" baseline="0" dirty="0"/>
              <a:t>Benefits to using rumble strips</a:t>
            </a:r>
          </a:p>
          <a:p>
            <a:pPr marL="171431" indent="-171431">
              <a:buFont typeface="Arial" panose="020B0604020202020204" pitchFamily="34" charset="0"/>
              <a:buChar char="•"/>
            </a:pPr>
            <a:r>
              <a:rPr lang="en-US" baseline="0" dirty="0"/>
              <a:t>When they should not be used</a:t>
            </a:r>
          </a:p>
          <a:p>
            <a:pPr marL="171431" indent="-171431">
              <a:buFont typeface="Arial" panose="020B0604020202020204" pitchFamily="34" charset="0"/>
              <a:buChar char="•"/>
            </a:pPr>
            <a:endParaRPr lang="en-US" baseline="0" dirty="0"/>
          </a:p>
          <a:p>
            <a:pPr>
              <a:lnSpc>
                <a:spcPct val="150000"/>
              </a:lnSpc>
            </a:pPr>
            <a:r>
              <a:rPr lang="en-US" b="1" dirty="0">
                <a:latin typeface="Arial"/>
                <a:ea typeface="Times New Roman"/>
                <a:cs typeface="Times New Roman"/>
              </a:rPr>
              <a:t>Temporary rumble strips should not be placed on:</a:t>
            </a:r>
            <a:endParaRPr lang="en-US" dirty="0">
              <a:ea typeface="Times New Roman"/>
              <a:cs typeface="Times New Roman"/>
            </a:endParaRPr>
          </a:p>
          <a:p>
            <a:pPr marL="342860" indent="-342860">
              <a:lnSpc>
                <a:spcPct val="150000"/>
              </a:lnSpc>
              <a:buFont typeface="Wingdings"/>
              <a:buChar char=""/>
            </a:pPr>
            <a:r>
              <a:rPr lang="en-US" dirty="0">
                <a:latin typeface="Arial"/>
                <a:ea typeface="Times New Roman"/>
                <a:cs typeface="Times New Roman"/>
              </a:rPr>
              <a:t>Sharp horizontal or vertical curves. </a:t>
            </a:r>
            <a:endParaRPr lang="en-US" dirty="0">
              <a:ea typeface="Times New Roman"/>
              <a:cs typeface="Times New Roman"/>
            </a:endParaRPr>
          </a:p>
          <a:p>
            <a:pPr marL="342860" indent="-342860">
              <a:lnSpc>
                <a:spcPct val="150000"/>
              </a:lnSpc>
              <a:buFont typeface="Wingdings"/>
              <a:buChar char=""/>
            </a:pPr>
            <a:r>
              <a:rPr lang="en-US" dirty="0">
                <a:latin typeface="Arial"/>
                <a:ea typeface="Times New Roman"/>
                <a:cs typeface="Times New Roman"/>
              </a:rPr>
              <a:t>Pedestrian crossings or on bicycle routes. </a:t>
            </a:r>
            <a:endParaRPr lang="en-US" dirty="0">
              <a:ea typeface="Times New Roman"/>
              <a:cs typeface="Times New Roman"/>
            </a:endParaRPr>
          </a:p>
          <a:p>
            <a:pPr marL="342860" indent="-342860">
              <a:lnSpc>
                <a:spcPct val="150000"/>
              </a:lnSpc>
              <a:buFont typeface="Wingdings"/>
              <a:buChar char=""/>
            </a:pPr>
            <a:r>
              <a:rPr lang="en-US" dirty="0">
                <a:latin typeface="Arial"/>
                <a:ea typeface="Times New Roman"/>
                <a:cs typeface="Times New Roman"/>
              </a:rPr>
              <a:t>Roadways used by bicyclists unless a minimum clear path of 4 feet is provided at each edge of the roadway </a:t>
            </a:r>
            <a:endParaRPr lang="en-US" dirty="0">
              <a:ea typeface="Times New Roman"/>
              <a:cs typeface="Times New Roman"/>
            </a:endParaRPr>
          </a:p>
          <a:p>
            <a:pPr marL="342860" indent="-342860">
              <a:lnSpc>
                <a:spcPct val="150000"/>
              </a:lnSpc>
              <a:buFont typeface="Wingdings"/>
              <a:buChar char=""/>
            </a:pPr>
            <a:r>
              <a:rPr lang="en-US" dirty="0">
                <a:latin typeface="Arial"/>
                <a:ea typeface="Times New Roman"/>
                <a:cs typeface="Times New Roman"/>
              </a:rPr>
              <a:t>Roadways when there are no workers present to monitor the rumble strips for possible shifting. </a:t>
            </a:r>
            <a:endParaRPr lang="en-US" dirty="0">
              <a:ea typeface="Times New Roman"/>
              <a:cs typeface="Times New Roman"/>
            </a:endParaRPr>
          </a:p>
          <a:p>
            <a:pPr>
              <a:lnSpc>
                <a:spcPct val="150000"/>
              </a:lnSpc>
            </a:pPr>
            <a:r>
              <a:rPr lang="en-US" dirty="0">
                <a:latin typeface="Arial"/>
                <a:ea typeface="Times New Roman"/>
                <a:cs typeface="Times New Roman"/>
              </a:rPr>
              <a:t> </a:t>
            </a:r>
            <a:endParaRPr lang="en-US" dirty="0">
              <a:ea typeface="Times New Roman"/>
              <a:cs typeface="Times New Roman"/>
            </a:endParaRPr>
          </a:p>
          <a:p>
            <a:pPr>
              <a:lnSpc>
                <a:spcPct val="150000"/>
              </a:lnSpc>
            </a:pPr>
            <a:r>
              <a:rPr lang="en-US" b="1" dirty="0">
                <a:latin typeface="Arial"/>
                <a:ea typeface="Times New Roman"/>
                <a:cs typeface="Times New Roman"/>
              </a:rPr>
              <a:t>Examples of when temporary rumble strips may be beneficial include:</a:t>
            </a:r>
            <a:r>
              <a:rPr lang="en-US" dirty="0">
                <a:latin typeface="Arial"/>
                <a:ea typeface="Times New Roman"/>
                <a:cs typeface="Times New Roman"/>
              </a:rPr>
              <a:t> </a:t>
            </a:r>
            <a:endParaRPr lang="en-US" dirty="0">
              <a:ea typeface="Times New Roman"/>
              <a:cs typeface="Times New Roman"/>
            </a:endParaRPr>
          </a:p>
          <a:p>
            <a:pPr marL="342860" indent="-342860">
              <a:lnSpc>
                <a:spcPct val="150000"/>
              </a:lnSpc>
              <a:buFont typeface="Wingdings"/>
              <a:buChar char=""/>
            </a:pPr>
            <a:r>
              <a:rPr lang="en-US" dirty="0">
                <a:latin typeface="Arial"/>
                <a:ea typeface="Times New Roman"/>
                <a:cs typeface="Times New Roman"/>
              </a:rPr>
              <a:t>Flagging operations, </a:t>
            </a:r>
            <a:endParaRPr lang="en-US" dirty="0">
              <a:ea typeface="Times New Roman"/>
              <a:cs typeface="Times New Roman"/>
            </a:endParaRPr>
          </a:p>
          <a:p>
            <a:pPr marL="342860" indent="-342860">
              <a:lnSpc>
                <a:spcPct val="150000"/>
              </a:lnSpc>
              <a:buFont typeface="Wingdings"/>
              <a:buChar char=""/>
            </a:pPr>
            <a:r>
              <a:rPr lang="en-US" dirty="0">
                <a:latin typeface="Arial"/>
                <a:ea typeface="Times New Roman"/>
                <a:cs typeface="Times New Roman"/>
              </a:rPr>
              <a:t>Lane closure on a multi-lane roadway or a work zone located on hilly or curved terrain which may have sight distance issues. </a:t>
            </a:r>
            <a:endParaRPr lang="en-US" dirty="0">
              <a:ea typeface="Times New Roman"/>
              <a:cs typeface="Times New Roman"/>
            </a:endParaRPr>
          </a:p>
          <a:p>
            <a:endParaRPr lang="en-US" dirty="0"/>
          </a:p>
        </p:txBody>
      </p:sp>
      <p:sp>
        <p:nvSpPr>
          <p:cNvPr id="4" name="Slide Number Placeholder 3"/>
          <p:cNvSpPr>
            <a:spLocks noGrp="1"/>
          </p:cNvSpPr>
          <p:nvPr>
            <p:ph type="sldNum" sz="quarter" idx="10"/>
          </p:nvPr>
        </p:nvSpPr>
        <p:spPr/>
        <p:txBody>
          <a:bodyPr/>
          <a:lstStyle/>
          <a:p>
            <a:fld id="{E4602A2E-9B10-4F8D-85E1-24042F9422A0}" type="slidenum">
              <a:rPr lang="en-US" smtClean="0">
                <a:solidFill>
                  <a:prstClr val="black"/>
                </a:solidFill>
              </a:rPr>
              <a:pPr/>
              <a:t>129</a:t>
            </a:fld>
            <a:endParaRPr lang="en-US" dirty="0">
              <a:solidFill>
                <a:prstClr val="black"/>
              </a:solidFill>
            </a:endParaRPr>
          </a:p>
        </p:txBody>
      </p:sp>
    </p:spTree>
    <p:extLst>
      <p:ext uri="{BB962C8B-B14F-4D97-AF65-F5344CB8AC3E}">
        <p14:creationId xmlns:p14="http://schemas.microsoft.com/office/powerpoint/2010/main" val="1304310430"/>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 should explain:</a:t>
            </a:r>
          </a:p>
          <a:p>
            <a:pPr marL="171431" indent="-171431">
              <a:buFont typeface="Arial" panose="020B0604020202020204" pitchFamily="34" charset="0"/>
              <a:buChar char="•"/>
            </a:pPr>
            <a:r>
              <a:rPr lang="en-US" baseline="0" dirty="0"/>
              <a:t>The importance of Work Zone inspections</a:t>
            </a:r>
          </a:p>
          <a:p>
            <a:pPr marL="171431" indent="-171431">
              <a:buFont typeface="Arial" panose="020B0604020202020204" pitchFamily="34" charset="0"/>
              <a:buChar char="•"/>
            </a:pPr>
            <a:r>
              <a:rPr lang="en-US" baseline="0" dirty="0"/>
              <a:t>What to look for</a:t>
            </a:r>
          </a:p>
          <a:p>
            <a:pPr marL="171431" indent="-171431">
              <a:buFont typeface="Arial" panose="020B0604020202020204" pitchFamily="34" charset="0"/>
              <a:buChar char="•"/>
            </a:pPr>
            <a:r>
              <a:rPr lang="en-US" baseline="0" dirty="0"/>
              <a:t>The importance of documentation</a:t>
            </a:r>
          </a:p>
          <a:p>
            <a:pPr marL="171431" indent="-171431">
              <a:buFont typeface="Arial" panose="020B0604020202020204" pitchFamily="34" charset="0"/>
              <a:buChar char="•"/>
            </a:pPr>
            <a:r>
              <a:rPr lang="en-US" baseline="0" dirty="0"/>
              <a:t>What role new employees play in work zone inspections</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130</a:t>
            </a:fld>
            <a:endParaRPr lang="en-US" dirty="0">
              <a:solidFill>
                <a:prstClr val="black"/>
              </a:solidFill>
            </a:endParaRPr>
          </a:p>
        </p:txBody>
      </p:sp>
    </p:spTree>
    <p:extLst>
      <p:ext uri="{BB962C8B-B14F-4D97-AF65-F5344CB8AC3E}">
        <p14:creationId xmlns:p14="http://schemas.microsoft.com/office/powerpoint/2010/main" val="3317554037"/>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250" name="Rectangle 2055"/>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652" eaLnBrk="0" hangingPunct="0">
              <a:defRPr sz="2400">
                <a:solidFill>
                  <a:schemeClr val="tx1"/>
                </a:solidFill>
                <a:latin typeface="Arial" charset="0"/>
              </a:defRPr>
            </a:lvl1pPr>
            <a:lvl2pPr marL="742782" indent="-285685" defTabSz="931652" eaLnBrk="0" hangingPunct="0">
              <a:defRPr sz="2400">
                <a:solidFill>
                  <a:schemeClr val="tx1"/>
                </a:solidFill>
                <a:latin typeface="Arial" charset="0"/>
              </a:defRPr>
            </a:lvl2pPr>
            <a:lvl3pPr marL="1142742" indent="-228548" defTabSz="931652" eaLnBrk="0" hangingPunct="0">
              <a:defRPr sz="2400">
                <a:solidFill>
                  <a:schemeClr val="tx1"/>
                </a:solidFill>
                <a:latin typeface="Arial" charset="0"/>
              </a:defRPr>
            </a:lvl3pPr>
            <a:lvl4pPr marL="1599839" indent="-228548" defTabSz="931652" eaLnBrk="0" hangingPunct="0">
              <a:defRPr sz="2400">
                <a:solidFill>
                  <a:schemeClr val="tx1"/>
                </a:solidFill>
                <a:latin typeface="Arial" charset="0"/>
              </a:defRPr>
            </a:lvl4pPr>
            <a:lvl5pPr marL="2056937" indent="-228548" defTabSz="931652" eaLnBrk="0" hangingPunct="0">
              <a:defRPr sz="2400">
                <a:solidFill>
                  <a:schemeClr val="tx1"/>
                </a:solidFill>
                <a:latin typeface="Arial" charset="0"/>
              </a:defRPr>
            </a:lvl5pPr>
            <a:lvl6pPr marL="2514031" indent="-228548" defTabSz="931652" eaLnBrk="0" fontAlgn="base" hangingPunct="0">
              <a:spcBef>
                <a:spcPct val="0"/>
              </a:spcBef>
              <a:spcAft>
                <a:spcPct val="0"/>
              </a:spcAft>
              <a:defRPr sz="2400">
                <a:solidFill>
                  <a:schemeClr val="tx1"/>
                </a:solidFill>
                <a:latin typeface="Arial" charset="0"/>
              </a:defRPr>
            </a:lvl6pPr>
            <a:lvl7pPr marL="2971127" indent="-228548" defTabSz="931652" eaLnBrk="0" fontAlgn="base" hangingPunct="0">
              <a:spcBef>
                <a:spcPct val="0"/>
              </a:spcBef>
              <a:spcAft>
                <a:spcPct val="0"/>
              </a:spcAft>
              <a:defRPr sz="2400">
                <a:solidFill>
                  <a:schemeClr val="tx1"/>
                </a:solidFill>
                <a:latin typeface="Arial" charset="0"/>
              </a:defRPr>
            </a:lvl7pPr>
            <a:lvl8pPr marL="3428225" indent="-228548" defTabSz="931652" eaLnBrk="0" fontAlgn="base" hangingPunct="0">
              <a:spcBef>
                <a:spcPct val="0"/>
              </a:spcBef>
              <a:spcAft>
                <a:spcPct val="0"/>
              </a:spcAft>
              <a:defRPr sz="2400">
                <a:solidFill>
                  <a:schemeClr val="tx1"/>
                </a:solidFill>
                <a:latin typeface="Arial" charset="0"/>
              </a:defRPr>
            </a:lvl8pPr>
            <a:lvl9pPr marL="3885321" indent="-228548" defTabSz="931652" eaLnBrk="0" fontAlgn="base" hangingPunct="0">
              <a:spcBef>
                <a:spcPct val="0"/>
              </a:spcBef>
              <a:spcAft>
                <a:spcPct val="0"/>
              </a:spcAft>
              <a:defRPr sz="2400">
                <a:solidFill>
                  <a:schemeClr val="tx1"/>
                </a:solidFill>
                <a:latin typeface="Arial" charset="0"/>
              </a:defRPr>
            </a:lvl9pPr>
          </a:lstStyle>
          <a:p>
            <a:pPr eaLnBrk="1" hangingPunct="1"/>
            <a:fld id="{9B7D1672-934C-43B7-80EB-3E9472F5523D}" type="slidenum">
              <a:rPr lang="en-US" sz="1300">
                <a:solidFill>
                  <a:prstClr val="black"/>
                </a:solidFill>
                <a:latin typeface="Times New Roman" pitchFamily="18" charset="0"/>
              </a:rPr>
              <a:pPr eaLnBrk="1" hangingPunct="1"/>
              <a:t>131</a:t>
            </a:fld>
            <a:endParaRPr lang="en-US" sz="1300" dirty="0">
              <a:solidFill>
                <a:prstClr val="black"/>
              </a:solidFill>
              <a:latin typeface="Times New Roman" pitchFamily="18" charset="0"/>
            </a:endParaRPr>
          </a:p>
        </p:txBody>
      </p:sp>
      <p:sp>
        <p:nvSpPr>
          <p:cNvPr id="309251" name="Rectangle 2"/>
          <p:cNvSpPr>
            <a:spLocks noGrp="1" noRot="1" noChangeAspect="1" noChangeArrowheads="1" noTextEdit="1"/>
          </p:cNvSpPr>
          <p:nvPr>
            <p:ph type="sldImg"/>
          </p:nvPr>
        </p:nvSpPr>
        <p:spPr>
          <a:xfrm>
            <a:off x="1181100" y="696913"/>
            <a:ext cx="4648200" cy="3486150"/>
          </a:xfrm>
          <a:ln/>
        </p:spPr>
      </p:sp>
      <p:sp>
        <p:nvSpPr>
          <p:cNvPr id="3" name="Notes Placeholder 2"/>
          <p:cNvSpPr>
            <a:spLocks noGrp="1"/>
          </p:cNvSpPr>
          <p:nvPr>
            <p:ph type="body" idx="1"/>
          </p:nvPr>
        </p:nvSpPr>
        <p:spPr/>
        <p:txBody>
          <a:bodyPr/>
          <a:lstStyle/>
          <a:p>
            <a:r>
              <a:rPr lang="en-US" b="1" dirty="0"/>
              <a:t>REVIEW</a:t>
            </a:r>
            <a:r>
              <a:rPr lang="en-US" baseline="0" dirty="0"/>
              <a:t> slide. </a:t>
            </a:r>
          </a:p>
          <a:p>
            <a:endParaRPr lang="en-US" baseline="0" dirty="0"/>
          </a:p>
          <a:p>
            <a:r>
              <a:rPr lang="en-US" b="1" baseline="0" dirty="0"/>
              <a:t>TRAINER’S TIP</a:t>
            </a:r>
            <a:r>
              <a:rPr lang="en-US" baseline="0" dirty="0"/>
              <a:t>:  Give an example of not leaving your post.  For example: Vehicle stopped at flagger station. Another vehicle hit the first. Driver ran off.  Flagger could not leave his post, except to move in front of the accident to flag around it.  </a:t>
            </a:r>
            <a:endParaRPr lang="en-US" dirty="0"/>
          </a:p>
        </p:txBody>
      </p:sp>
    </p:spTree>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Instructor</a:t>
            </a:r>
            <a:r>
              <a:rPr lang="en-US" baseline="0" dirty="0"/>
              <a:t> should provide time to review each slide and ask the participants to list what they see wrong and why it is wrong.</a:t>
            </a:r>
          </a:p>
          <a:p>
            <a:endParaRPr lang="en-US" baseline="0" dirty="0"/>
          </a:p>
          <a:p>
            <a:r>
              <a:rPr lang="en-US" baseline="0" dirty="0"/>
              <a:t>Contractor </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132</a:t>
            </a:fld>
            <a:endParaRPr lang="en-US" dirty="0">
              <a:solidFill>
                <a:prstClr val="black"/>
              </a:solidFill>
            </a:endParaRPr>
          </a:p>
        </p:txBody>
      </p:sp>
    </p:spTree>
    <p:extLst>
      <p:ext uri="{BB962C8B-B14F-4D97-AF65-F5344CB8AC3E}">
        <p14:creationId xmlns:p14="http://schemas.microsoft.com/office/powerpoint/2010/main" val="101058839"/>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Contractor – State Route</a:t>
            </a:r>
          </a:p>
        </p:txBody>
      </p:sp>
      <p:sp>
        <p:nvSpPr>
          <p:cNvPr id="4" name="Slide Number Placeholder 3"/>
          <p:cNvSpPr>
            <a:spLocks noGrp="1"/>
          </p:cNvSpPr>
          <p:nvPr>
            <p:ph type="sldNum" sz="quarter" idx="10"/>
          </p:nvPr>
        </p:nvSpPr>
        <p:spPr/>
        <p:txBody>
          <a:bodyPr/>
          <a:lstStyle/>
          <a:p>
            <a:fld id="{8B3B8E65-635A-4FCF-AF1E-0E0B1788381B}" type="slidenum">
              <a:rPr lang="en-US" smtClean="0">
                <a:solidFill>
                  <a:prstClr val="black"/>
                </a:solidFill>
              </a:rPr>
              <a:pPr/>
              <a:t>133</a:t>
            </a:fld>
            <a:endParaRPr lang="en-US" dirty="0">
              <a:solidFill>
                <a:prstClr val="black"/>
              </a:solidFill>
            </a:endParaRPr>
          </a:p>
        </p:txBody>
      </p:sp>
    </p:spTree>
    <p:extLst>
      <p:ext uri="{BB962C8B-B14F-4D97-AF65-F5344CB8AC3E}">
        <p14:creationId xmlns:p14="http://schemas.microsoft.com/office/powerpoint/2010/main" val="3009497622"/>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Contractor State Route</a:t>
            </a:r>
          </a:p>
        </p:txBody>
      </p:sp>
      <p:sp>
        <p:nvSpPr>
          <p:cNvPr id="4" name="Slide Number Placeholder 3"/>
          <p:cNvSpPr>
            <a:spLocks noGrp="1"/>
          </p:cNvSpPr>
          <p:nvPr>
            <p:ph type="sldNum" sz="quarter" idx="10"/>
          </p:nvPr>
        </p:nvSpPr>
        <p:spPr/>
        <p:txBody>
          <a:bodyPr/>
          <a:lstStyle/>
          <a:p>
            <a:fld id="{8B3B8E65-635A-4FCF-AF1E-0E0B1788381B}" type="slidenum">
              <a:rPr lang="en-US" smtClean="0">
                <a:solidFill>
                  <a:prstClr val="black"/>
                </a:solidFill>
              </a:rPr>
              <a:pPr/>
              <a:t>134</a:t>
            </a:fld>
            <a:endParaRPr lang="en-US" dirty="0">
              <a:solidFill>
                <a:prstClr val="black"/>
              </a:solidFill>
            </a:endParaRPr>
          </a:p>
        </p:txBody>
      </p:sp>
    </p:spTree>
    <p:extLst>
      <p:ext uri="{BB962C8B-B14F-4D97-AF65-F5344CB8AC3E}">
        <p14:creationId xmlns:p14="http://schemas.microsoft.com/office/powerpoint/2010/main" val="4173037359"/>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Contractor State Route</a:t>
            </a:r>
          </a:p>
        </p:txBody>
      </p:sp>
      <p:sp>
        <p:nvSpPr>
          <p:cNvPr id="4" name="Slide Number Placeholder 3"/>
          <p:cNvSpPr>
            <a:spLocks noGrp="1"/>
          </p:cNvSpPr>
          <p:nvPr>
            <p:ph type="sldNum" sz="quarter" idx="10"/>
          </p:nvPr>
        </p:nvSpPr>
        <p:spPr/>
        <p:txBody>
          <a:bodyPr/>
          <a:lstStyle/>
          <a:p>
            <a:fld id="{8B3B8E65-635A-4FCF-AF1E-0E0B1788381B}" type="slidenum">
              <a:rPr lang="en-US" smtClean="0">
                <a:solidFill>
                  <a:prstClr val="black"/>
                </a:solidFill>
              </a:rPr>
              <a:pPr/>
              <a:t>135</a:t>
            </a:fld>
            <a:endParaRPr lang="en-US" dirty="0">
              <a:solidFill>
                <a:prstClr val="black"/>
              </a:solidFill>
            </a:endParaRPr>
          </a:p>
        </p:txBody>
      </p:sp>
    </p:spTree>
    <p:extLst>
      <p:ext uri="{BB962C8B-B14F-4D97-AF65-F5344CB8AC3E}">
        <p14:creationId xmlns:p14="http://schemas.microsoft.com/office/powerpoint/2010/main" val="743039966"/>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Maintenance</a:t>
            </a:r>
            <a:r>
              <a:rPr lang="en-US" baseline="0" dirty="0"/>
              <a:t> Job </a:t>
            </a:r>
            <a:endParaRPr lang="en-US" dirty="0"/>
          </a:p>
        </p:txBody>
      </p:sp>
      <p:sp>
        <p:nvSpPr>
          <p:cNvPr id="4" name="Slide Number Placeholder 3"/>
          <p:cNvSpPr>
            <a:spLocks noGrp="1"/>
          </p:cNvSpPr>
          <p:nvPr>
            <p:ph type="sldNum" sz="quarter" idx="10"/>
          </p:nvPr>
        </p:nvSpPr>
        <p:spPr/>
        <p:txBody>
          <a:bodyPr/>
          <a:lstStyle/>
          <a:p>
            <a:fld id="{8B3B8E65-635A-4FCF-AF1E-0E0B1788381B}" type="slidenum">
              <a:rPr lang="en-US" smtClean="0">
                <a:solidFill>
                  <a:prstClr val="black"/>
                </a:solidFill>
              </a:rPr>
              <a:pPr/>
              <a:t>136</a:t>
            </a:fld>
            <a:endParaRPr lang="en-US" dirty="0">
              <a:solidFill>
                <a:prstClr val="black"/>
              </a:solidFill>
            </a:endParaRPr>
          </a:p>
        </p:txBody>
      </p:sp>
    </p:spTree>
    <p:extLst>
      <p:ext uri="{BB962C8B-B14F-4D97-AF65-F5344CB8AC3E}">
        <p14:creationId xmlns:p14="http://schemas.microsoft.com/office/powerpoint/2010/main" val="375995370"/>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Maintenance</a:t>
            </a:r>
            <a:r>
              <a:rPr lang="en-US" baseline="0" dirty="0"/>
              <a:t> Job</a:t>
            </a:r>
            <a:endParaRPr lang="en-US" dirty="0"/>
          </a:p>
        </p:txBody>
      </p:sp>
      <p:sp>
        <p:nvSpPr>
          <p:cNvPr id="4" name="Slide Number Placeholder 3"/>
          <p:cNvSpPr>
            <a:spLocks noGrp="1"/>
          </p:cNvSpPr>
          <p:nvPr>
            <p:ph type="sldNum" sz="quarter" idx="10"/>
          </p:nvPr>
        </p:nvSpPr>
        <p:spPr/>
        <p:txBody>
          <a:bodyPr/>
          <a:lstStyle/>
          <a:p>
            <a:fld id="{8B3B8E65-635A-4FCF-AF1E-0E0B1788381B}" type="slidenum">
              <a:rPr lang="en-US" smtClean="0">
                <a:solidFill>
                  <a:prstClr val="black"/>
                </a:solidFill>
              </a:rPr>
              <a:pPr/>
              <a:t>137</a:t>
            </a:fld>
            <a:endParaRPr lang="en-US" dirty="0">
              <a:solidFill>
                <a:prstClr val="black"/>
              </a:solidFill>
            </a:endParaRPr>
          </a:p>
        </p:txBody>
      </p:sp>
    </p:spTree>
    <p:extLst>
      <p:ext uri="{BB962C8B-B14F-4D97-AF65-F5344CB8AC3E}">
        <p14:creationId xmlns:p14="http://schemas.microsoft.com/office/powerpoint/2010/main" val="1594443270"/>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Left</a:t>
            </a:r>
            <a:r>
              <a:rPr lang="en-US" baseline="0" dirty="0"/>
              <a:t> – 2017 MoDOT Maintenance employees </a:t>
            </a:r>
          </a:p>
          <a:p>
            <a:r>
              <a:rPr lang="en-US" baseline="0" dirty="0"/>
              <a:t>Right – 2018 MoDOT Maintenance employees</a:t>
            </a:r>
            <a:endParaRPr lang="en-US" dirty="0"/>
          </a:p>
        </p:txBody>
      </p:sp>
      <p:sp>
        <p:nvSpPr>
          <p:cNvPr id="4" name="Slide Number Placeholder 3"/>
          <p:cNvSpPr>
            <a:spLocks noGrp="1"/>
          </p:cNvSpPr>
          <p:nvPr>
            <p:ph type="sldNum" sz="quarter" idx="10"/>
          </p:nvPr>
        </p:nvSpPr>
        <p:spPr/>
        <p:txBody>
          <a:bodyPr/>
          <a:lstStyle/>
          <a:p>
            <a:fld id="{8B3B8E65-635A-4FCF-AF1E-0E0B1788381B}" type="slidenum">
              <a:rPr lang="en-US" smtClean="0">
                <a:solidFill>
                  <a:prstClr val="black"/>
                </a:solidFill>
              </a:rPr>
              <a:pPr/>
              <a:t>138</a:t>
            </a:fld>
            <a:endParaRPr lang="en-US" dirty="0">
              <a:solidFill>
                <a:prstClr val="black"/>
              </a:solidFill>
            </a:endParaRPr>
          </a:p>
        </p:txBody>
      </p:sp>
    </p:spTree>
    <p:extLst>
      <p:ext uri="{BB962C8B-B14F-4D97-AF65-F5344CB8AC3E}">
        <p14:creationId xmlns:p14="http://schemas.microsoft.com/office/powerpoint/2010/main" val="2148508813"/>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Maintenance</a:t>
            </a:r>
            <a:r>
              <a:rPr lang="en-US" baseline="0" dirty="0"/>
              <a:t> Job</a:t>
            </a:r>
            <a:endParaRPr lang="en-US" dirty="0"/>
          </a:p>
        </p:txBody>
      </p:sp>
      <p:sp>
        <p:nvSpPr>
          <p:cNvPr id="4" name="Slide Number Placeholder 3"/>
          <p:cNvSpPr>
            <a:spLocks noGrp="1"/>
          </p:cNvSpPr>
          <p:nvPr>
            <p:ph type="sldNum" sz="quarter" idx="10"/>
          </p:nvPr>
        </p:nvSpPr>
        <p:spPr/>
        <p:txBody>
          <a:bodyPr/>
          <a:lstStyle/>
          <a:p>
            <a:fld id="{8B3B8E65-635A-4FCF-AF1E-0E0B1788381B}" type="slidenum">
              <a:rPr lang="en-US" smtClean="0">
                <a:solidFill>
                  <a:prstClr val="black"/>
                </a:solidFill>
              </a:rPr>
              <a:pPr/>
              <a:t>139</a:t>
            </a:fld>
            <a:endParaRPr lang="en-US" dirty="0">
              <a:solidFill>
                <a:prstClr val="black"/>
              </a:solidFill>
            </a:endParaRPr>
          </a:p>
        </p:txBody>
      </p:sp>
    </p:spTree>
    <p:extLst>
      <p:ext uri="{BB962C8B-B14F-4D97-AF65-F5344CB8AC3E}">
        <p14:creationId xmlns:p14="http://schemas.microsoft.com/office/powerpoint/2010/main" val="959403165"/>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Contractor</a:t>
            </a:r>
            <a:r>
              <a:rPr lang="en-US" baseline="0" dirty="0"/>
              <a:t> on State Route Jan, 2016</a:t>
            </a:r>
            <a:endParaRPr lang="en-US" dirty="0"/>
          </a:p>
        </p:txBody>
      </p:sp>
      <p:sp>
        <p:nvSpPr>
          <p:cNvPr id="4" name="Slide Number Placeholder 3"/>
          <p:cNvSpPr>
            <a:spLocks noGrp="1"/>
          </p:cNvSpPr>
          <p:nvPr>
            <p:ph type="sldNum" sz="quarter" idx="10"/>
          </p:nvPr>
        </p:nvSpPr>
        <p:spPr/>
        <p:txBody>
          <a:bodyPr/>
          <a:lstStyle/>
          <a:p>
            <a:fld id="{8B3B8E65-635A-4FCF-AF1E-0E0B1788381B}" type="slidenum">
              <a:rPr lang="en-US" smtClean="0">
                <a:solidFill>
                  <a:prstClr val="black"/>
                </a:solidFill>
              </a:rPr>
              <a:pPr/>
              <a:t>140</a:t>
            </a:fld>
            <a:endParaRPr lang="en-US" dirty="0">
              <a:solidFill>
                <a:prstClr val="black"/>
              </a:solidFill>
            </a:endParaRPr>
          </a:p>
        </p:txBody>
      </p:sp>
    </p:spTree>
    <p:extLst>
      <p:ext uri="{BB962C8B-B14F-4D97-AF65-F5344CB8AC3E}">
        <p14:creationId xmlns:p14="http://schemas.microsoft.com/office/powerpoint/2010/main" val="1547391038"/>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Contractor</a:t>
            </a:r>
            <a:r>
              <a:rPr lang="en-US" baseline="0" dirty="0"/>
              <a:t> on state route, summer 2018</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141</a:t>
            </a:fld>
            <a:endParaRPr lang="en-US" dirty="0"/>
          </a:p>
        </p:txBody>
      </p:sp>
    </p:spTree>
    <p:extLst>
      <p:ext uri="{BB962C8B-B14F-4D97-AF65-F5344CB8AC3E}">
        <p14:creationId xmlns:p14="http://schemas.microsoft.com/office/powerpoint/2010/main" val="2517596198"/>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Updated Review</a:t>
            </a:r>
            <a:r>
              <a:rPr lang="en-US" baseline="0" dirty="0"/>
              <a:t> BA/HRED</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142</a:t>
            </a:fld>
            <a:endParaRPr lang="en-US" dirty="0">
              <a:solidFill>
                <a:prstClr val="black"/>
              </a:solidFill>
            </a:endParaRPr>
          </a:p>
        </p:txBody>
      </p:sp>
    </p:spTree>
    <p:extLst>
      <p:ext uri="{BB962C8B-B14F-4D97-AF65-F5344CB8AC3E}">
        <p14:creationId xmlns:p14="http://schemas.microsoft.com/office/powerpoint/2010/main" val="1065389381"/>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Updated</a:t>
            </a:r>
            <a:r>
              <a:rPr lang="en-US" baseline="0" dirty="0"/>
              <a:t> Review BA/HRED</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143</a:t>
            </a:fld>
            <a:endParaRPr lang="en-US" dirty="0"/>
          </a:p>
        </p:txBody>
      </p:sp>
    </p:spTree>
    <p:extLst>
      <p:ext uri="{BB962C8B-B14F-4D97-AF65-F5344CB8AC3E}">
        <p14:creationId xmlns:p14="http://schemas.microsoft.com/office/powerpoint/2010/main" val="1065389381"/>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144</a:t>
            </a:fld>
            <a:endParaRPr lang="en-US" dirty="0"/>
          </a:p>
        </p:txBody>
      </p:sp>
    </p:spTree>
    <p:extLst>
      <p:ext uri="{BB962C8B-B14F-4D97-AF65-F5344CB8AC3E}">
        <p14:creationId xmlns:p14="http://schemas.microsoft.com/office/powerpoint/2010/main" val="748059334"/>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145</a:t>
            </a:fld>
            <a:endParaRPr lang="en-US" dirty="0"/>
          </a:p>
        </p:txBody>
      </p:sp>
    </p:spTree>
    <p:extLst>
      <p:ext uri="{BB962C8B-B14F-4D97-AF65-F5344CB8AC3E}">
        <p14:creationId xmlns:p14="http://schemas.microsoft.com/office/powerpoint/2010/main" val="420429530"/>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146</a:t>
            </a:fld>
            <a:endParaRPr lang="en-US" dirty="0"/>
          </a:p>
        </p:txBody>
      </p:sp>
    </p:spTree>
    <p:extLst>
      <p:ext uri="{BB962C8B-B14F-4D97-AF65-F5344CB8AC3E}">
        <p14:creationId xmlns:p14="http://schemas.microsoft.com/office/powerpoint/2010/main" val="2288207202"/>
      </p:ext>
    </p:extLst>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147</a:t>
            </a:fld>
            <a:endParaRPr lang="en-US" dirty="0"/>
          </a:p>
        </p:txBody>
      </p:sp>
    </p:spTree>
    <p:extLst>
      <p:ext uri="{BB962C8B-B14F-4D97-AF65-F5344CB8AC3E}">
        <p14:creationId xmlns:p14="http://schemas.microsoft.com/office/powerpoint/2010/main" val="699595876"/>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148</a:t>
            </a:fld>
            <a:endParaRPr lang="en-US" dirty="0"/>
          </a:p>
        </p:txBody>
      </p:sp>
    </p:spTree>
    <p:extLst>
      <p:ext uri="{BB962C8B-B14F-4D97-AF65-F5344CB8AC3E}">
        <p14:creationId xmlns:p14="http://schemas.microsoft.com/office/powerpoint/2010/main" val="666518285"/>
      </p:ext>
    </p:extLst>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t>149</a:t>
            </a:fld>
            <a:endParaRPr lang="en-US" dirty="0"/>
          </a:p>
        </p:txBody>
      </p:sp>
    </p:spTree>
    <p:extLst>
      <p:ext uri="{BB962C8B-B14F-4D97-AF65-F5344CB8AC3E}">
        <p14:creationId xmlns:p14="http://schemas.microsoft.com/office/powerpoint/2010/main" val="525542410"/>
      </p:ext>
    </p:extLst>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SAY</a:t>
            </a:r>
            <a:r>
              <a:rPr lang="en-US" dirty="0"/>
              <a:t>: Earlier</a:t>
            </a:r>
            <a:r>
              <a:rPr lang="en-US" baseline="0" dirty="0"/>
              <a:t> in the week I’m sure you heard about ways we share information to keep us safe.  Your building should have a morning meeting to discuss and plan the jobs for the day.  Also, a Risk Based Analysis  (RBA) is done on each job/process to plan ahead to be safe.  Lastly, if you have an idea on how to be safer or any other innovation, fill out a Solutions At Work form.  See you supervisor or mentor for more information. </a:t>
            </a:r>
            <a:endParaRPr lang="en-US" dirty="0"/>
          </a:p>
        </p:txBody>
      </p:sp>
      <p:sp>
        <p:nvSpPr>
          <p:cNvPr id="4" name="Slide Number Placeholder 3"/>
          <p:cNvSpPr>
            <a:spLocks noGrp="1"/>
          </p:cNvSpPr>
          <p:nvPr>
            <p:ph type="sldNum" sz="quarter" idx="10"/>
          </p:nvPr>
        </p:nvSpPr>
        <p:spPr/>
        <p:txBody>
          <a:bodyPr/>
          <a:lstStyle/>
          <a:p>
            <a:fld id="{E8DD2E35-B471-4C70-9578-B97BD1EBBE84}" type="slidenum">
              <a:rPr lang="en-US" smtClean="0">
                <a:solidFill>
                  <a:prstClr val="black"/>
                </a:solidFill>
              </a:rPr>
              <a:pPr/>
              <a:t>150</a:t>
            </a:fld>
            <a:endParaRPr lang="en-US" dirty="0">
              <a:solidFill>
                <a:prstClr val="black"/>
              </a:solidFill>
            </a:endParaRPr>
          </a:p>
        </p:txBody>
      </p:sp>
    </p:spTree>
    <p:extLst>
      <p:ext uri="{BB962C8B-B14F-4D97-AF65-F5344CB8AC3E}">
        <p14:creationId xmlns:p14="http://schemas.microsoft.com/office/powerpoint/2010/main" val="4097966203"/>
      </p:ext>
    </p:extLst>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latin typeface="Times New Roman" pitchFamily="18" charset="0"/>
              </a:rPr>
              <a:t>SAY</a:t>
            </a:r>
            <a:r>
              <a:rPr lang="en-US" dirty="0">
                <a:latin typeface="Times New Roman" pitchFamily="18" charset="0"/>
              </a:rPr>
              <a:t>:</a:t>
            </a:r>
            <a:r>
              <a:rPr lang="en-US" baseline="0" dirty="0">
                <a:latin typeface="Times New Roman" pitchFamily="18" charset="0"/>
              </a:rPr>
              <a:t> As we’ve said in every class, if you haven’t been trainer or feel uncomfortable performing a task or driving a piece of equipment, say so.  Speak up when you thinks something or someone is unsafe. </a:t>
            </a:r>
            <a:endParaRPr lang="en-US" dirty="0">
              <a:latin typeface="Times New Roman" pitchFamily="18" charset="0"/>
            </a:endParaRPr>
          </a:p>
          <a:p>
            <a:endParaRPr lang="en-US" dirty="0">
              <a:latin typeface="Times New Roman" pitchFamily="18" charset="0"/>
            </a:endParaRPr>
          </a:p>
          <a:p>
            <a:pPr eaLnBrk="1" hangingPunct="1"/>
            <a:endParaRPr lang="en-US" dirty="0"/>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287" eaLnBrk="0" hangingPunct="0">
              <a:defRPr sz="2400">
                <a:solidFill>
                  <a:schemeClr val="tx1"/>
                </a:solidFill>
                <a:latin typeface="Times New Roman" pitchFamily="18" charset="0"/>
              </a:defRPr>
            </a:lvl1pPr>
            <a:lvl2pPr marL="742909" indent="-285734" defTabSz="922287" eaLnBrk="0" hangingPunct="0">
              <a:defRPr sz="2400">
                <a:solidFill>
                  <a:schemeClr val="tx1"/>
                </a:solidFill>
                <a:latin typeface="Times New Roman" pitchFamily="18" charset="0"/>
              </a:defRPr>
            </a:lvl2pPr>
            <a:lvl3pPr marL="1142937" indent="-228587" defTabSz="922287" eaLnBrk="0" hangingPunct="0">
              <a:defRPr sz="2400">
                <a:solidFill>
                  <a:schemeClr val="tx1"/>
                </a:solidFill>
                <a:latin typeface="Times New Roman" pitchFamily="18" charset="0"/>
              </a:defRPr>
            </a:lvl3pPr>
            <a:lvl4pPr marL="1600111" indent="-228587" defTabSz="922287" eaLnBrk="0" hangingPunct="0">
              <a:defRPr sz="2400">
                <a:solidFill>
                  <a:schemeClr val="tx1"/>
                </a:solidFill>
                <a:latin typeface="Times New Roman" pitchFamily="18" charset="0"/>
              </a:defRPr>
            </a:lvl4pPr>
            <a:lvl5pPr marL="2057287" indent="-228587" defTabSz="922287" eaLnBrk="0" hangingPunct="0">
              <a:defRPr sz="2400">
                <a:solidFill>
                  <a:schemeClr val="tx1"/>
                </a:solidFill>
                <a:latin typeface="Times New Roman" pitchFamily="18" charset="0"/>
              </a:defRPr>
            </a:lvl5pPr>
            <a:lvl6pPr marL="2514461" indent="-228587" defTabSz="922287" eaLnBrk="0" fontAlgn="base" hangingPunct="0">
              <a:spcBef>
                <a:spcPct val="0"/>
              </a:spcBef>
              <a:spcAft>
                <a:spcPct val="0"/>
              </a:spcAft>
              <a:defRPr sz="2400">
                <a:solidFill>
                  <a:schemeClr val="tx1"/>
                </a:solidFill>
                <a:latin typeface="Times New Roman" pitchFamily="18" charset="0"/>
              </a:defRPr>
            </a:lvl6pPr>
            <a:lvl7pPr marL="2971635" indent="-228587" defTabSz="922287" eaLnBrk="0" fontAlgn="base" hangingPunct="0">
              <a:spcBef>
                <a:spcPct val="0"/>
              </a:spcBef>
              <a:spcAft>
                <a:spcPct val="0"/>
              </a:spcAft>
              <a:defRPr sz="2400">
                <a:solidFill>
                  <a:schemeClr val="tx1"/>
                </a:solidFill>
                <a:latin typeface="Times New Roman" pitchFamily="18" charset="0"/>
              </a:defRPr>
            </a:lvl7pPr>
            <a:lvl8pPr marL="3428811" indent="-228587" defTabSz="922287" eaLnBrk="0" fontAlgn="base" hangingPunct="0">
              <a:spcBef>
                <a:spcPct val="0"/>
              </a:spcBef>
              <a:spcAft>
                <a:spcPct val="0"/>
              </a:spcAft>
              <a:defRPr sz="2400">
                <a:solidFill>
                  <a:schemeClr val="tx1"/>
                </a:solidFill>
                <a:latin typeface="Times New Roman" pitchFamily="18" charset="0"/>
              </a:defRPr>
            </a:lvl8pPr>
            <a:lvl9pPr marL="3885985" indent="-228587" defTabSz="922287" eaLnBrk="0" fontAlgn="base" hangingPunct="0">
              <a:spcBef>
                <a:spcPct val="0"/>
              </a:spcBef>
              <a:spcAft>
                <a:spcPct val="0"/>
              </a:spcAft>
              <a:defRPr sz="2400">
                <a:solidFill>
                  <a:schemeClr val="tx1"/>
                </a:solidFill>
                <a:latin typeface="Times New Roman" pitchFamily="18" charset="0"/>
              </a:defRPr>
            </a:lvl9pPr>
          </a:lstStyle>
          <a:p>
            <a:pPr eaLnBrk="1" hangingPunct="1"/>
            <a:fld id="{004A6F98-F874-4EF2-B11C-3FD443B03674}" type="slidenum">
              <a:rPr lang="en-US" sz="1300"/>
              <a:pPr eaLnBrk="1" hangingPunct="1"/>
              <a:t>151</a:t>
            </a:fld>
            <a:endParaRPr lang="en-US" sz="1300" dirty="0"/>
          </a:p>
        </p:txBody>
      </p:sp>
    </p:spTree>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287" eaLnBrk="0" hangingPunct="0">
              <a:defRPr sz="2400">
                <a:solidFill>
                  <a:schemeClr val="tx1"/>
                </a:solidFill>
                <a:latin typeface="Times New Roman" pitchFamily="18" charset="0"/>
              </a:defRPr>
            </a:lvl1pPr>
            <a:lvl2pPr marL="742909" indent="-285734" defTabSz="922287" eaLnBrk="0" hangingPunct="0">
              <a:defRPr sz="2400">
                <a:solidFill>
                  <a:schemeClr val="tx1"/>
                </a:solidFill>
                <a:latin typeface="Times New Roman" pitchFamily="18" charset="0"/>
              </a:defRPr>
            </a:lvl2pPr>
            <a:lvl3pPr marL="1142937" indent="-228587" defTabSz="922287" eaLnBrk="0" hangingPunct="0">
              <a:defRPr sz="2400">
                <a:solidFill>
                  <a:schemeClr val="tx1"/>
                </a:solidFill>
                <a:latin typeface="Times New Roman" pitchFamily="18" charset="0"/>
              </a:defRPr>
            </a:lvl3pPr>
            <a:lvl4pPr marL="1600111" indent="-228587" defTabSz="922287" eaLnBrk="0" hangingPunct="0">
              <a:defRPr sz="2400">
                <a:solidFill>
                  <a:schemeClr val="tx1"/>
                </a:solidFill>
                <a:latin typeface="Times New Roman" pitchFamily="18" charset="0"/>
              </a:defRPr>
            </a:lvl4pPr>
            <a:lvl5pPr marL="2057287" indent="-228587" defTabSz="922287" eaLnBrk="0" hangingPunct="0">
              <a:defRPr sz="2400">
                <a:solidFill>
                  <a:schemeClr val="tx1"/>
                </a:solidFill>
                <a:latin typeface="Times New Roman" pitchFamily="18" charset="0"/>
              </a:defRPr>
            </a:lvl5pPr>
            <a:lvl6pPr marL="2514461" indent="-228587" defTabSz="922287" eaLnBrk="0" fontAlgn="base" hangingPunct="0">
              <a:spcBef>
                <a:spcPct val="0"/>
              </a:spcBef>
              <a:spcAft>
                <a:spcPct val="0"/>
              </a:spcAft>
              <a:defRPr sz="2400">
                <a:solidFill>
                  <a:schemeClr val="tx1"/>
                </a:solidFill>
                <a:latin typeface="Times New Roman" pitchFamily="18" charset="0"/>
              </a:defRPr>
            </a:lvl6pPr>
            <a:lvl7pPr marL="2971635" indent="-228587" defTabSz="922287" eaLnBrk="0" fontAlgn="base" hangingPunct="0">
              <a:spcBef>
                <a:spcPct val="0"/>
              </a:spcBef>
              <a:spcAft>
                <a:spcPct val="0"/>
              </a:spcAft>
              <a:defRPr sz="2400">
                <a:solidFill>
                  <a:schemeClr val="tx1"/>
                </a:solidFill>
                <a:latin typeface="Times New Roman" pitchFamily="18" charset="0"/>
              </a:defRPr>
            </a:lvl7pPr>
            <a:lvl8pPr marL="3428811" indent="-228587" defTabSz="922287" eaLnBrk="0" fontAlgn="base" hangingPunct="0">
              <a:spcBef>
                <a:spcPct val="0"/>
              </a:spcBef>
              <a:spcAft>
                <a:spcPct val="0"/>
              </a:spcAft>
              <a:defRPr sz="2400">
                <a:solidFill>
                  <a:schemeClr val="tx1"/>
                </a:solidFill>
                <a:latin typeface="Times New Roman" pitchFamily="18" charset="0"/>
              </a:defRPr>
            </a:lvl8pPr>
            <a:lvl9pPr marL="3885985" indent="-228587" defTabSz="922287" eaLnBrk="0" fontAlgn="base" hangingPunct="0">
              <a:spcBef>
                <a:spcPct val="0"/>
              </a:spcBef>
              <a:spcAft>
                <a:spcPct val="0"/>
              </a:spcAft>
              <a:defRPr sz="2400">
                <a:solidFill>
                  <a:schemeClr val="tx1"/>
                </a:solidFill>
                <a:latin typeface="Times New Roman" pitchFamily="18" charset="0"/>
              </a:defRPr>
            </a:lvl9pPr>
          </a:lstStyle>
          <a:p>
            <a:pPr eaLnBrk="1" hangingPunct="1"/>
            <a:fld id="{C483CD4F-57E1-46D5-BC02-AB4D40DE4D3E}" type="slidenum">
              <a:rPr lang="en-US" sz="1300"/>
              <a:pPr eaLnBrk="1" hangingPunct="1"/>
              <a:t>152</a:t>
            </a:fld>
            <a:endParaRPr lang="en-US" sz="1300" dirty="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cs typeface="Times New Roman" pitchFamily="18" charset="0"/>
            </a:endParaRPr>
          </a:p>
        </p:txBody>
      </p:sp>
    </p:spTree>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t>Instructor should explain:</a:t>
            </a:r>
            <a:r>
              <a:rPr lang="en-US" sz="1800" b="1" baseline="0" dirty="0"/>
              <a:t> </a:t>
            </a:r>
          </a:p>
          <a:p>
            <a:pPr marL="171450" indent="-171450">
              <a:buFont typeface="Arial" panose="020B0604020202020204" pitchFamily="34" charset="0"/>
              <a:buChar char="•"/>
            </a:pPr>
            <a:r>
              <a:rPr lang="en-US" sz="1800" b="1" baseline="0" dirty="0"/>
              <a:t>What OJT is</a:t>
            </a:r>
          </a:p>
          <a:p>
            <a:pPr marL="171450" indent="-171450">
              <a:buFont typeface="Arial" panose="020B0604020202020204" pitchFamily="34" charset="0"/>
              <a:buChar char="•"/>
            </a:pPr>
            <a:r>
              <a:rPr lang="en-US" sz="1800" b="1" baseline="0" dirty="0"/>
              <a:t>What the employee can expect</a:t>
            </a:r>
          </a:p>
          <a:p>
            <a:pPr marL="171450" indent="-171450">
              <a:buFont typeface="Arial" panose="020B0604020202020204" pitchFamily="34" charset="0"/>
              <a:buChar char="•"/>
            </a:pPr>
            <a:r>
              <a:rPr lang="en-US" sz="1800" b="1" baseline="0" dirty="0"/>
              <a:t>Review the OJT Checklist </a:t>
            </a:r>
            <a:endParaRPr lang="en-US" sz="1800" b="1" dirty="0"/>
          </a:p>
        </p:txBody>
      </p:sp>
      <p:sp>
        <p:nvSpPr>
          <p:cNvPr id="4" name="Slide Number Placeholder 3"/>
          <p:cNvSpPr>
            <a:spLocks noGrp="1"/>
          </p:cNvSpPr>
          <p:nvPr>
            <p:ph type="sldNum" sz="quarter" idx="10"/>
          </p:nvPr>
        </p:nvSpPr>
        <p:spPr/>
        <p:txBody>
          <a:bodyPr/>
          <a:lstStyle/>
          <a:p>
            <a:fld id="{E8DD2E35-B471-4C70-9578-B97BD1EBBE84}" type="slidenum">
              <a:rPr lang="en-US" smtClean="0"/>
              <a:t>153</a:t>
            </a:fld>
            <a:endParaRPr lang="en-US" dirty="0"/>
          </a:p>
        </p:txBody>
      </p:sp>
    </p:spTree>
    <p:extLst>
      <p:ext uri="{BB962C8B-B14F-4D97-AF65-F5344CB8AC3E}">
        <p14:creationId xmlns:p14="http://schemas.microsoft.com/office/powerpoint/2010/main" val="4135909165"/>
      </p:ext>
    </p:extLst>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A5163B4E-61DF-49BE-AD16-E6D809AF430A}" type="slidenum">
              <a:rPr lang="en-US" smtClean="0"/>
              <a:pPr>
                <a:defRPr/>
              </a:pPr>
              <a:t>154</a:t>
            </a:fld>
            <a:endParaRPr lang="en-US" dirty="0"/>
          </a:p>
        </p:txBody>
      </p:sp>
    </p:spTree>
    <p:extLst>
      <p:ext uri="{BB962C8B-B14F-4D97-AF65-F5344CB8AC3E}">
        <p14:creationId xmlns:p14="http://schemas.microsoft.com/office/powerpoint/2010/main" val="2081235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1371600" y="3886200"/>
            <a:ext cx="6400800" cy="1752600"/>
          </a:xfrm>
          <a:prstGeom prst="rect">
            <a:avLst/>
          </a:prstGeom>
        </p:spPr>
        <p:txBody>
          <a:bodyPr/>
          <a:lstStyle>
            <a:lvl1pPr marL="0" indent="0" algn="ctr">
              <a:buNone/>
              <a:defRPr sz="2400">
                <a:solidFill>
                  <a:schemeClr val="tx1"/>
                </a:solidFill>
                <a:latin typeface="Tahoma" pitchFamily="34" charset="0"/>
                <a:ea typeface="Tahoma" pitchFamily="34" charset="0"/>
                <a:cs typeface="Tahoma"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Date</a:t>
            </a:r>
          </a:p>
          <a:p>
            <a:r>
              <a:rPr lang="en-US" dirty="0"/>
              <a:t>Instructor</a:t>
            </a:r>
          </a:p>
        </p:txBody>
      </p:sp>
      <p:sp>
        <p:nvSpPr>
          <p:cNvPr id="7" name="Title 8"/>
          <p:cNvSpPr txBox="1">
            <a:spLocks/>
          </p:cNvSpPr>
          <p:nvPr userDrawn="1"/>
        </p:nvSpPr>
        <p:spPr>
          <a:xfrm>
            <a:off x="533400" y="1371600"/>
            <a:ext cx="7851648" cy="1066800"/>
          </a:xfrm>
          <a:prstGeom prst="rect">
            <a:avLst/>
          </a:prstGeo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ctr" defTabSz="914400" rtl="0" eaLnBrk="1" latinLnBrk="0" hangingPunct="1">
              <a:spcBef>
                <a:spcPct val="0"/>
              </a:spcBef>
              <a:buNone/>
              <a:defRPr sz="5600" b="1" kern="1200">
                <a:ln>
                  <a:noFill/>
                </a:ln>
                <a:solidFill>
                  <a:schemeClr val="accent1">
                    <a:lumMod val="75000"/>
                  </a:schemeClr>
                </a:solidFill>
                <a:effectLst>
                  <a:outerShdw blurRad="38100" dist="25400" dir="5400000" algn="tl" rotWithShape="0">
                    <a:srgbClr val="000000">
                      <a:alpha val="43000"/>
                    </a:srgbClr>
                  </a:outerShdw>
                </a:effectLst>
                <a:latin typeface="Tahoma" pitchFamily="34" charset="0"/>
                <a:ea typeface="Tahoma" pitchFamily="34" charset="0"/>
                <a:cs typeface="Tahoma" pitchFamily="34" charset="0"/>
              </a:defRPr>
            </a:lvl1pPr>
          </a:lstStyle>
          <a:p>
            <a:r>
              <a:rPr lang="en-US" dirty="0"/>
              <a:t>Master title style</a:t>
            </a:r>
          </a:p>
        </p:txBody>
      </p:sp>
    </p:spTree>
    <p:extLst>
      <p:ext uri="{BB962C8B-B14F-4D97-AF65-F5344CB8AC3E}">
        <p14:creationId xmlns:p14="http://schemas.microsoft.com/office/powerpoint/2010/main" val="2114549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Title 8"/>
          <p:cNvSpPr txBox="1">
            <a:spLocks/>
          </p:cNvSpPr>
          <p:nvPr userDrawn="1"/>
        </p:nvSpPr>
        <p:spPr>
          <a:xfrm>
            <a:off x="533400" y="838200"/>
            <a:ext cx="7851648" cy="914400"/>
          </a:xfrm>
          <a:prstGeom prst="rect">
            <a:avLst/>
          </a:prstGeo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ctr" defTabSz="914400" rtl="0" eaLnBrk="1" latinLnBrk="0" hangingPunct="1">
              <a:spcBef>
                <a:spcPct val="0"/>
              </a:spcBef>
              <a:buNone/>
              <a:defRPr sz="5600" b="1" kern="1200">
                <a:ln>
                  <a:noFill/>
                </a:ln>
                <a:solidFill>
                  <a:schemeClr val="accent1">
                    <a:lumMod val="75000"/>
                  </a:schemeClr>
                </a:solidFill>
                <a:effectLst>
                  <a:outerShdw blurRad="38100" dist="25400" dir="5400000" algn="tl" rotWithShape="0">
                    <a:srgbClr val="000000">
                      <a:alpha val="43000"/>
                    </a:srgbClr>
                  </a:outerShdw>
                </a:effectLst>
                <a:latin typeface="Tahoma" pitchFamily="34" charset="0"/>
                <a:ea typeface="Tahoma" pitchFamily="34" charset="0"/>
                <a:cs typeface="Tahoma" pitchFamily="34" charset="0"/>
              </a:defRPr>
            </a:lvl1pPr>
          </a:lstStyle>
          <a:p>
            <a:r>
              <a:rPr lang="en-US" sz="4800" dirty="0"/>
              <a:t>Topic Heading</a:t>
            </a:r>
          </a:p>
        </p:txBody>
      </p:sp>
      <p:sp>
        <p:nvSpPr>
          <p:cNvPr id="8" name="Content Placeholder 2"/>
          <p:cNvSpPr>
            <a:spLocks noGrp="1"/>
          </p:cNvSpPr>
          <p:nvPr>
            <p:ph sz="half" idx="1"/>
          </p:nvPr>
        </p:nvSpPr>
        <p:spPr>
          <a:xfrm>
            <a:off x="457200" y="1981202"/>
            <a:ext cx="4267200" cy="4144963"/>
          </a:xfrm>
          <a:prstGeom prst="rect">
            <a:avLst/>
          </a:prstGeom>
        </p:spPr>
        <p:txBody>
          <a:bodyPr/>
          <a:lstStyle>
            <a:lvl1pPr marL="173038" indent="-173038">
              <a:buClr>
                <a:schemeClr val="accent1">
                  <a:lumMod val="75000"/>
                </a:schemeClr>
              </a:buClr>
              <a:defRPr sz="2400">
                <a:latin typeface="Times New Roman" pitchFamily="18" charset="0"/>
                <a:cs typeface="Times New Roman" pitchFamily="18" charset="0"/>
              </a:defRPr>
            </a:lvl1pPr>
            <a:lvl2pPr marL="509588" indent="-220663">
              <a:buClr>
                <a:schemeClr val="accent1">
                  <a:lumMod val="75000"/>
                </a:schemeClr>
              </a:buClr>
              <a:buFont typeface="Courier New" pitchFamily="49" charset="0"/>
              <a:buChar char="o"/>
              <a:defRPr sz="2000">
                <a:latin typeface="Times New Roman" pitchFamily="18" charset="0"/>
                <a:cs typeface="Times New Roman" pitchFamily="18" charset="0"/>
              </a:defRPr>
            </a:lvl2pPr>
            <a:lvl3pPr marL="798513" indent="-173038">
              <a:buClr>
                <a:schemeClr val="accent1">
                  <a:lumMod val="75000"/>
                </a:schemeClr>
              </a:buClr>
              <a:buFont typeface="Wingdings" pitchFamily="2" charset="2"/>
              <a:buChar char="§"/>
              <a:defRPr sz="1800">
                <a:latin typeface="Times New Roman" pitchFamily="18" charset="0"/>
                <a:cs typeface="Times New Roman" pitchFamily="18" charset="0"/>
              </a:defRPr>
            </a:lvl3pPr>
            <a:lvl4pPr>
              <a:defRPr sz="1800">
                <a:latin typeface="Times New Roman" pitchFamily="18" charset="0"/>
                <a:cs typeface="Times New Roman" pitchFamily="18" charset="0"/>
              </a:defRPr>
            </a:lvl4pPr>
            <a:lvl5pPr>
              <a:defRPr sz="1800">
                <a:latin typeface="Times New Roman" pitchFamily="18" charset="0"/>
                <a:cs typeface="Times New Roman" pitchFamily="18"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
        <p:nvSpPr>
          <p:cNvPr id="9" name="Picture Placeholder 2"/>
          <p:cNvSpPr>
            <a:spLocks noGrp="1"/>
          </p:cNvSpPr>
          <p:nvPr>
            <p:ph type="pic" idx="10"/>
          </p:nvPr>
        </p:nvSpPr>
        <p:spPr>
          <a:xfrm>
            <a:off x="5029200" y="1981201"/>
            <a:ext cx="3505200" cy="4191001"/>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24756692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Content Placeholder 2"/>
          <p:cNvSpPr>
            <a:spLocks noGrp="1"/>
          </p:cNvSpPr>
          <p:nvPr>
            <p:ph sz="half" idx="1"/>
          </p:nvPr>
        </p:nvSpPr>
        <p:spPr>
          <a:xfrm>
            <a:off x="457200" y="1981202"/>
            <a:ext cx="3733800" cy="4144963"/>
          </a:xfrm>
          <a:prstGeom prst="rect">
            <a:avLst/>
          </a:prstGeom>
        </p:spPr>
        <p:txBody>
          <a:bodyPr/>
          <a:lstStyle>
            <a:lvl1pPr marL="173038" indent="-173038">
              <a:buClr>
                <a:schemeClr val="accent1">
                  <a:lumMod val="75000"/>
                </a:schemeClr>
              </a:buClr>
              <a:defRPr sz="2400">
                <a:latin typeface="Times New Roman" pitchFamily="18" charset="0"/>
                <a:cs typeface="Times New Roman" pitchFamily="18" charset="0"/>
              </a:defRPr>
            </a:lvl1pPr>
            <a:lvl2pPr marL="509588" indent="-220663">
              <a:buClr>
                <a:schemeClr val="accent1">
                  <a:lumMod val="75000"/>
                </a:schemeClr>
              </a:buClr>
              <a:buFont typeface="Courier New" pitchFamily="49" charset="0"/>
              <a:buChar char="o"/>
              <a:defRPr sz="2000">
                <a:latin typeface="Times New Roman" pitchFamily="18" charset="0"/>
                <a:cs typeface="Times New Roman" pitchFamily="18" charset="0"/>
              </a:defRPr>
            </a:lvl2pPr>
            <a:lvl3pPr marL="798513" indent="-173038">
              <a:buClr>
                <a:schemeClr val="accent1">
                  <a:lumMod val="75000"/>
                </a:schemeClr>
              </a:buClr>
              <a:buFont typeface="Wingdings" pitchFamily="2" charset="2"/>
              <a:buChar char="§"/>
              <a:defRPr sz="1800">
                <a:latin typeface="Times New Roman" pitchFamily="18" charset="0"/>
                <a:cs typeface="Times New Roman" pitchFamily="18" charset="0"/>
              </a:defRPr>
            </a:lvl3pPr>
            <a:lvl4pPr>
              <a:defRPr sz="1800">
                <a:latin typeface="Times New Roman" pitchFamily="18" charset="0"/>
                <a:cs typeface="Times New Roman" pitchFamily="18" charset="0"/>
              </a:defRPr>
            </a:lvl4pPr>
            <a:lvl5pPr>
              <a:defRPr sz="1800">
                <a:latin typeface="Times New Roman" pitchFamily="18" charset="0"/>
                <a:cs typeface="Times New Roman" pitchFamily="18"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
        <p:nvSpPr>
          <p:cNvPr id="5" name="Content Placeholder 2"/>
          <p:cNvSpPr>
            <a:spLocks noGrp="1"/>
          </p:cNvSpPr>
          <p:nvPr>
            <p:ph sz="half" idx="10"/>
          </p:nvPr>
        </p:nvSpPr>
        <p:spPr>
          <a:xfrm>
            <a:off x="4343400" y="1981202"/>
            <a:ext cx="4267200" cy="4144963"/>
          </a:xfrm>
          <a:prstGeom prst="rect">
            <a:avLst/>
          </a:prstGeom>
        </p:spPr>
        <p:txBody>
          <a:bodyPr/>
          <a:lstStyle>
            <a:lvl1pPr marL="173038" indent="-173038">
              <a:buClr>
                <a:schemeClr val="accent1">
                  <a:lumMod val="75000"/>
                </a:schemeClr>
              </a:buClr>
              <a:defRPr sz="2400">
                <a:latin typeface="Times New Roman" pitchFamily="18" charset="0"/>
                <a:cs typeface="Times New Roman" pitchFamily="18" charset="0"/>
              </a:defRPr>
            </a:lvl1pPr>
            <a:lvl2pPr marL="509588" indent="-220663">
              <a:buClr>
                <a:schemeClr val="accent1">
                  <a:lumMod val="75000"/>
                </a:schemeClr>
              </a:buClr>
              <a:buFont typeface="Courier New" pitchFamily="49" charset="0"/>
              <a:buChar char="o"/>
              <a:defRPr sz="2000">
                <a:latin typeface="Times New Roman" pitchFamily="18" charset="0"/>
                <a:cs typeface="Times New Roman" pitchFamily="18" charset="0"/>
              </a:defRPr>
            </a:lvl2pPr>
            <a:lvl3pPr marL="798513" indent="-173038">
              <a:buClr>
                <a:schemeClr val="accent1">
                  <a:lumMod val="75000"/>
                </a:schemeClr>
              </a:buClr>
              <a:buFont typeface="Wingdings" pitchFamily="2" charset="2"/>
              <a:buChar char="§"/>
              <a:defRPr sz="1800">
                <a:latin typeface="Times New Roman" pitchFamily="18" charset="0"/>
                <a:cs typeface="Times New Roman" pitchFamily="18" charset="0"/>
              </a:defRPr>
            </a:lvl3pPr>
            <a:lvl4pPr>
              <a:defRPr sz="1800">
                <a:latin typeface="Times New Roman" pitchFamily="18" charset="0"/>
                <a:cs typeface="Times New Roman" pitchFamily="18" charset="0"/>
              </a:defRPr>
            </a:lvl4pPr>
            <a:lvl5pPr>
              <a:defRPr sz="1800">
                <a:latin typeface="Times New Roman" pitchFamily="18" charset="0"/>
                <a:cs typeface="Times New Roman" pitchFamily="18"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017974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7" name="Title 8"/>
          <p:cNvSpPr txBox="1">
            <a:spLocks/>
          </p:cNvSpPr>
          <p:nvPr userDrawn="1"/>
        </p:nvSpPr>
        <p:spPr>
          <a:xfrm>
            <a:off x="533400" y="838200"/>
            <a:ext cx="7851648" cy="914400"/>
          </a:xfrm>
          <a:prstGeom prst="rect">
            <a:avLst/>
          </a:prstGeo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ctr" defTabSz="914400" rtl="0" eaLnBrk="1" latinLnBrk="0" hangingPunct="1">
              <a:spcBef>
                <a:spcPct val="0"/>
              </a:spcBef>
              <a:buNone/>
              <a:defRPr sz="5600" b="1" kern="1200">
                <a:ln>
                  <a:noFill/>
                </a:ln>
                <a:solidFill>
                  <a:schemeClr val="accent1">
                    <a:lumMod val="75000"/>
                  </a:schemeClr>
                </a:solidFill>
                <a:effectLst>
                  <a:outerShdw blurRad="38100" dist="25400" dir="5400000" algn="tl" rotWithShape="0">
                    <a:srgbClr val="000000">
                      <a:alpha val="43000"/>
                    </a:srgbClr>
                  </a:outerShdw>
                </a:effectLst>
                <a:latin typeface="Tahoma" pitchFamily="34" charset="0"/>
                <a:ea typeface="Tahoma" pitchFamily="34" charset="0"/>
                <a:cs typeface="Tahoma" pitchFamily="34" charset="0"/>
              </a:defRPr>
            </a:lvl1pPr>
          </a:lstStyle>
          <a:p>
            <a:r>
              <a:rPr lang="en-US" sz="4800" dirty="0"/>
              <a:t>Topic Heading</a:t>
            </a:r>
          </a:p>
        </p:txBody>
      </p:sp>
      <p:sp>
        <p:nvSpPr>
          <p:cNvPr id="9" name="Picture Placeholder 2"/>
          <p:cNvSpPr>
            <a:spLocks noGrp="1"/>
          </p:cNvSpPr>
          <p:nvPr>
            <p:ph type="pic" idx="10"/>
          </p:nvPr>
        </p:nvSpPr>
        <p:spPr>
          <a:xfrm>
            <a:off x="612648" y="1981202"/>
            <a:ext cx="7772400" cy="3886201"/>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3937504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1371600" y="3886200"/>
            <a:ext cx="6400800" cy="1752600"/>
          </a:xfrm>
          <a:prstGeom prst="rect">
            <a:avLst/>
          </a:prstGeom>
        </p:spPr>
        <p:txBody>
          <a:bodyPr/>
          <a:lstStyle>
            <a:lvl1pPr marL="0" indent="0" algn="ctr">
              <a:buNone/>
              <a:defRPr sz="2400">
                <a:solidFill>
                  <a:schemeClr val="tx1"/>
                </a:solidFill>
                <a:latin typeface="Tahoma" pitchFamily="34" charset="0"/>
                <a:ea typeface="Tahoma" pitchFamily="34" charset="0"/>
                <a:cs typeface="Tahoma"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Instructor Name</a:t>
            </a:r>
          </a:p>
          <a:p>
            <a:r>
              <a:rPr lang="en-US" dirty="0"/>
              <a:t>Contact Information</a:t>
            </a:r>
          </a:p>
        </p:txBody>
      </p:sp>
      <p:sp>
        <p:nvSpPr>
          <p:cNvPr id="7" name="Title 8"/>
          <p:cNvSpPr txBox="1">
            <a:spLocks/>
          </p:cNvSpPr>
          <p:nvPr userDrawn="1"/>
        </p:nvSpPr>
        <p:spPr>
          <a:xfrm>
            <a:off x="533400" y="1371600"/>
            <a:ext cx="7851648" cy="1066800"/>
          </a:xfrm>
          <a:prstGeom prst="rect">
            <a:avLst/>
          </a:prstGeo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ctr" defTabSz="914400" rtl="0" eaLnBrk="1" latinLnBrk="0" hangingPunct="1">
              <a:spcBef>
                <a:spcPct val="0"/>
              </a:spcBef>
              <a:buNone/>
              <a:defRPr sz="5600" b="1" kern="1200">
                <a:ln>
                  <a:noFill/>
                </a:ln>
                <a:solidFill>
                  <a:schemeClr val="accent1">
                    <a:lumMod val="75000"/>
                  </a:schemeClr>
                </a:solidFill>
                <a:effectLst>
                  <a:outerShdw blurRad="38100" dist="25400" dir="5400000" algn="tl" rotWithShape="0">
                    <a:srgbClr val="000000">
                      <a:alpha val="43000"/>
                    </a:srgbClr>
                  </a:outerShdw>
                </a:effectLst>
                <a:latin typeface="Tahoma" pitchFamily="34" charset="0"/>
                <a:ea typeface="Tahoma" pitchFamily="34" charset="0"/>
                <a:cs typeface="Tahoma" pitchFamily="34" charset="0"/>
              </a:defRPr>
            </a:lvl1pPr>
          </a:lstStyle>
          <a:p>
            <a:r>
              <a:rPr lang="en-US" dirty="0"/>
              <a:t>Thank You</a:t>
            </a:r>
          </a:p>
        </p:txBody>
      </p:sp>
    </p:spTree>
    <p:extLst>
      <p:ext uri="{BB962C8B-B14F-4D97-AF65-F5344CB8AC3E}">
        <p14:creationId xmlns:p14="http://schemas.microsoft.com/office/powerpoint/2010/main" val="3123128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
            <a:ext cx="7772400" cy="685800"/>
          </a:xfrm>
          <a:prstGeom prst="rect">
            <a:avLst/>
          </a:prstGeom>
        </p:spPr>
        <p:txBody>
          <a:bodyPr/>
          <a:lstStyle/>
          <a:p>
            <a:r>
              <a:rPr lang="en-US"/>
              <a:t>Click to edit Master title style</a:t>
            </a:r>
          </a:p>
        </p:txBody>
      </p:sp>
      <p:sp>
        <p:nvSpPr>
          <p:cNvPr id="3" name="Text Placeholder 2"/>
          <p:cNvSpPr>
            <a:spLocks noGrp="1"/>
          </p:cNvSpPr>
          <p:nvPr>
            <p:ph type="body" sz="half" idx="1"/>
          </p:nvPr>
        </p:nvSpPr>
        <p:spPr>
          <a:xfrm>
            <a:off x="685800" y="1143000"/>
            <a:ext cx="3810000" cy="4114800"/>
          </a:xfrm>
          <a:prstGeom prst="rect">
            <a:avLst/>
          </a:prstGeo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lipArt Placeholder 3"/>
          <p:cNvSpPr>
            <a:spLocks noGrp="1"/>
          </p:cNvSpPr>
          <p:nvPr>
            <p:ph type="clipArt" sz="half" idx="2"/>
          </p:nvPr>
        </p:nvSpPr>
        <p:spPr>
          <a:xfrm>
            <a:off x="4648200" y="1143000"/>
            <a:ext cx="3810000" cy="4114800"/>
          </a:xfrm>
          <a:prstGeom prst="rect">
            <a:avLst/>
          </a:prstGeom>
        </p:spPr>
        <p:txBody>
          <a:bodyPr/>
          <a:lstStyle/>
          <a:p>
            <a:pPr lvl="0"/>
            <a:endParaRPr lang="en-US" noProof="0" dirty="0"/>
          </a:p>
        </p:txBody>
      </p:sp>
      <p:sp>
        <p:nvSpPr>
          <p:cNvPr id="5" name="Date Placeholder 4"/>
          <p:cNvSpPr>
            <a:spLocks noGrp="1" noChangeArrowheads="1"/>
          </p:cNvSpPr>
          <p:nvPr>
            <p:ph type="dt" sz="half" idx="10"/>
          </p:nvPr>
        </p:nvSpPr>
        <p:spPr>
          <a:xfrm>
            <a:off x="685800" y="6248400"/>
            <a:ext cx="1905000" cy="457200"/>
          </a:xfrm>
          <a:prstGeom prst="rect">
            <a:avLst/>
          </a:prstGeom>
          <a:ln/>
        </p:spPr>
        <p:txBody>
          <a:bodyPr/>
          <a:lstStyle>
            <a:lvl1pPr>
              <a:defRPr/>
            </a:lvl1pPr>
          </a:lstStyle>
          <a:p>
            <a:pPr>
              <a:defRPr/>
            </a:pPr>
            <a:endParaRPr lang="en-US" dirty="0"/>
          </a:p>
        </p:txBody>
      </p:sp>
      <p:sp>
        <p:nvSpPr>
          <p:cNvPr id="6" name="Footer Placeholder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dirty="0"/>
          </a:p>
        </p:txBody>
      </p:sp>
      <p:sp>
        <p:nvSpPr>
          <p:cNvPr id="7" name="Slide Number Placeholder 6"/>
          <p:cNvSpPr>
            <a:spLocks noGrp="1" noChangeArrowheads="1"/>
          </p:cNvSpPr>
          <p:nvPr>
            <p:ph type="sldNum" sz="quarter" idx="12"/>
          </p:nvPr>
        </p:nvSpPr>
        <p:spPr>
          <a:xfrm>
            <a:off x="6553200" y="6248400"/>
            <a:ext cx="1905000" cy="457200"/>
          </a:xfrm>
          <a:prstGeom prst="rect">
            <a:avLst/>
          </a:prstGeom>
          <a:ln/>
        </p:spPr>
        <p:txBody>
          <a:bodyPr/>
          <a:lstStyle>
            <a:lvl1pPr>
              <a:defRPr/>
            </a:lvl1pPr>
          </a:lstStyle>
          <a:p>
            <a:pPr>
              <a:defRPr/>
            </a:pPr>
            <a:fld id="{E3E6B60E-4A42-488D-9AE7-5803B20EF8E9}" type="slidenum">
              <a:rPr lang="en-US"/>
              <a:pPr>
                <a:defRPr/>
              </a:pPr>
              <a:t>‹#›</a:t>
            </a:fld>
            <a:endParaRPr lang="en-US" dirty="0"/>
          </a:p>
        </p:txBody>
      </p:sp>
    </p:spTree>
    <p:extLst>
      <p:ext uri="{BB962C8B-B14F-4D97-AF65-F5344CB8AC3E}">
        <p14:creationId xmlns:p14="http://schemas.microsoft.com/office/powerpoint/2010/main" val="1886654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
            <a:ext cx="7772400" cy="6858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685800" y="1143000"/>
            <a:ext cx="7772400" cy="4114800"/>
          </a:xfrm>
          <a:prstGeom prst="rect">
            <a:avLst/>
          </a:prstGeo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xfrm>
            <a:off x="685800" y="6248400"/>
            <a:ext cx="1905000" cy="457200"/>
          </a:xfrm>
          <a:prstGeom prst="rect">
            <a:avLst/>
          </a:prstGeom>
          <a:ln/>
        </p:spPr>
        <p:txBody>
          <a:bodyPr/>
          <a:lstStyle>
            <a:lvl1pPr>
              <a:defRPr/>
            </a:lvl1pPr>
          </a:lstStyle>
          <a:p>
            <a:pPr>
              <a:defRPr/>
            </a:pPr>
            <a:endParaRPr lang="en-US" dirty="0"/>
          </a:p>
        </p:txBody>
      </p:sp>
      <p:sp>
        <p:nvSpPr>
          <p:cNvPr id="5"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dirty="0"/>
          </a:p>
        </p:txBody>
      </p:sp>
      <p:sp>
        <p:nvSpPr>
          <p:cNvPr id="6" name="Rectangle 6"/>
          <p:cNvSpPr>
            <a:spLocks noGrp="1" noChangeArrowheads="1"/>
          </p:cNvSpPr>
          <p:nvPr>
            <p:ph type="sldNum" sz="quarter" idx="12"/>
          </p:nvPr>
        </p:nvSpPr>
        <p:spPr>
          <a:xfrm>
            <a:off x="6553200" y="6248400"/>
            <a:ext cx="1905000" cy="457200"/>
          </a:xfrm>
          <a:prstGeom prst="rect">
            <a:avLst/>
          </a:prstGeom>
          <a:ln/>
        </p:spPr>
        <p:txBody>
          <a:bodyPr/>
          <a:lstStyle>
            <a:lvl1pPr>
              <a:defRPr/>
            </a:lvl1pPr>
          </a:lstStyle>
          <a:p>
            <a:pPr>
              <a:defRPr/>
            </a:pPr>
            <a:fld id="{5C5470C9-A4ED-4659-B453-3BB7099B973D}" type="slidenum">
              <a:rPr lang="en-US"/>
              <a:pPr>
                <a:defRPr/>
              </a:pPr>
              <a:t>‹#›</a:t>
            </a:fld>
            <a:endParaRPr lang="en-US" dirty="0"/>
          </a:p>
        </p:txBody>
      </p:sp>
    </p:spTree>
    <p:extLst>
      <p:ext uri="{BB962C8B-B14F-4D97-AF65-F5344CB8AC3E}">
        <p14:creationId xmlns:p14="http://schemas.microsoft.com/office/powerpoint/2010/main" val="2528768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
            <a:ext cx="7772400" cy="685800"/>
          </a:xfrm>
          <a:prstGeom prst="rect">
            <a:avLst/>
          </a:prstGeom>
        </p:spPr>
        <p:txBody>
          <a:bodyPr/>
          <a:lstStyle/>
          <a:p>
            <a:r>
              <a:rPr lang="en-US"/>
              <a:t>Click to edit Master title style</a:t>
            </a:r>
          </a:p>
        </p:txBody>
      </p:sp>
      <p:sp>
        <p:nvSpPr>
          <p:cNvPr id="3" name="Rectangle 4"/>
          <p:cNvSpPr>
            <a:spLocks noGrp="1" noChangeArrowheads="1"/>
          </p:cNvSpPr>
          <p:nvPr>
            <p:ph type="dt" sz="half" idx="10"/>
          </p:nvPr>
        </p:nvSpPr>
        <p:spPr>
          <a:xfrm>
            <a:off x="685800" y="6248400"/>
            <a:ext cx="1905000" cy="457200"/>
          </a:xfrm>
          <a:prstGeom prst="rect">
            <a:avLst/>
          </a:prstGeom>
          <a:ln/>
        </p:spPr>
        <p:txBody>
          <a:bodyPr/>
          <a:lstStyle>
            <a:lvl1pPr>
              <a:defRPr/>
            </a:lvl1pPr>
          </a:lstStyle>
          <a:p>
            <a:pPr>
              <a:defRPr/>
            </a:pPr>
            <a:endParaRPr lang="en-US" dirty="0"/>
          </a:p>
        </p:txBody>
      </p:sp>
      <p:sp>
        <p:nvSpPr>
          <p:cNvPr id="4"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dirty="0"/>
          </a:p>
        </p:txBody>
      </p:sp>
      <p:sp>
        <p:nvSpPr>
          <p:cNvPr id="5" name="Rectangle 6"/>
          <p:cNvSpPr>
            <a:spLocks noGrp="1" noChangeArrowheads="1"/>
          </p:cNvSpPr>
          <p:nvPr>
            <p:ph type="sldNum" sz="quarter" idx="12"/>
          </p:nvPr>
        </p:nvSpPr>
        <p:spPr>
          <a:xfrm>
            <a:off x="6553200" y="6248400"/>
            <a:ext cx="1905000" cy="457200"/>
          </a:xfrm>
          <a:prstGeom prst="rect">
            <a:avLst/>
          </a:prstGeom>
          <a:ln/>
        </p:spPr>
        <p:txBody>
          <a:bodyPr/>
          <a:lstStyle>
            <a:lvl1pPr>
              <a:defRPr/>
            </a:lvl1pPr>
          </a:lstStyle>
          <a:p>
            <a:pPr>
              <a:defRPr/>
            </a:pPr>
            <a:fld id="{64E8446D-A5B1-46BA-ADCE-6674F49449CD}" type="slidenum">
              <a:rPr lang="en-US"/>
              <a:pPr>
                <a:defRPr/>
              </a:pPr>
              <a:t>‹#›</a:t>
            </a:fld>
            <a:endParaRPr lang="en-US" dirty="0"/>
          </a:p>
        </p:txBody>
      </p:sp>
    </p:spTree>
    <p:extLst>
      <p:ext uri="{BB962C8B-B14F-4D97-AF65-F5344CB8AC3E}">
        <p14:creationId xmlns:p14="http://schemas.microsoft.com/office/powerpoint/2010/main" val="258942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
            <a:ext cx="7772400" cy="6858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685800" y="1143000"/>
            <a:ext cx="3810000" cy="4114800"/>
          </a:xfrm>
          <a:prstGeom prst="rect">
            <a:avLst/>
          </a:prstGeom>
        </p:spPr>
        <p:txBody>
          <a:bodyPr/>
          <a:lstStyle>
            <a:lvl1pPr>
              <a:defRPr sz="2400"/>
            </a:lvl1pPr>
            <a:lvl2pPr>
              <a:defRPr sz="2400"/>
            </a:lvl2pPr>
            <a:lvl3pPr>
              <a:defRPr sz="2400"/>
            </a:lvl3pPr>
            <a:lvl4pPr>
              <a:defRPr sz="2400"/>
            </a:lvl4pPr>
            <a:lvl5pPr>
              <a:defRPr sz="24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143000"/>
            <a:ext cx="3810000" cy="4114800"/>
          </a:xfrm>
          <a:prstGeom prst="rect">
            <a:avLst/>
          </a:prstGeom>
        </p:spPr>
        <p:txBody>
          <a:bodyPr/>
          <a:lstStyle>
            <a:lvl1pPr>
              <a:defRPr sz="2400"/>
            </a:lvl1pPr>
            <a:lvl2pPr>
              <a:defRPr sz="2400"/>
            </a:lvl2pPr>
            <a:lvl3pPr>
              <a:defRPr sz="2400"/>
            </a:lvl3pPr>
            <a:lvl4pPr>
              <a:defRPr sz="2400"/>
            </a:lvl4pPr>
            <a:lvl5pPr>
              <a:defRPr sz="24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noChangeArrowheads="1"/>
          </p:cNvSpPr>
          <p:nvPr>
            <p:ph type="dt" sz="half" idx="10"/>
          </p:nvPr>
        </p:nvSpPr>
        <p:spPr>
          <a:xfrm>
            <a:off x="685800" y="6248400"/>
            <a:ext cx="1905000" cy="457200"/>
          </a:xfrm>
          <a:prstGeom prst="rect">
            <a:avLst/>
          </a:prstGeom>
          <a:ln/>
        </p:spPr>
        <p:txBody>
          <a:bodyPr/>
          <a:lstStyle>
            <a:lvl1pPr>
              <a:defRPr/>
            </a:lvl1pPr>
          </a:lstStyle>
          <a:p>
            <a:pPr>
              <a:defRPr/>
            </a:pPr>
            <a:endParaRPr lang="en-US" dirty="0"/>
          </a:p>
        </p:txBody>
      </p:sp>
      <p:sp>
        <p:nvSpPr>
          <p:cNvPr id="6" name="Footer Placeholder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dirty="0"/>
          </a:p>
        </p:txBody>
      </p:sp>
      <p:sp>
        <p:nvSpPr>
          <p:cNvPr id="7" name="Slide Number Placeholder 6"/>
          <p:cNvSpPr>
            <a:spLocks noGrp="1" noChangeArrowheads="1"/>
          </p:cNvSpPr>
          <p:nvPr>
            <p:ph type="sldNum" sz="quarter" idx="12"/>
          </p:nvPr>
        </p:nvSpPr>
        <p:spPr>
          <a:xfrm>
            <a:off x="6553200" y="6248400"/>
            <a:ext cx="1905000" cy="457200"/>
          </a:xfrm>
          <a:prstGeom prst="rect">
            <a:avLst/>
          </a:prstGeom>
          <a:ln/>
        </p:spPr>
        <p:txBody>
          <a:bodyPr/>
          <a:lstStyle>
            <a:lvl1pPr>
              <a:defRPr/>
            </a:lvl1pPr>
          </a:lstStyle>
          <a:p>
            <a:pPr>
              <a:defRPr/>
            </a:pPr>
            <a:fld id="{BFDCDA85-8CF9-4553-AF4C-902270BFD8A8}" type="slidenum">
              <a:rPr lang="en-US"/>
              <a:pPr>
                <a:defRPr/>
              </a:pPr>
              <a:t>‹#›</a:t>
            </a:fld>
            <a:endParaRPr lang="en-US" dirty="0"/>
          </a:p>
        </p:txBody>
      </p:sp>
    </p:spTree>
    <p:extLst>
      <p:ext uri="{BB962C8B-B14F-4D97-AF65-F5344CB8AC3E}">
        <p14:creationId xmlns:p14="http://schemas.microsoft.com/office/powerpoint/2010/main" val="496196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a:prstGeom prst="rect">
            <a:avLst/>
          </a:prstGeom>
        </p:spPr>
        <p:txBody>
          <a:bodyPr/>
          <a:lstStyle/>
          <a:p>
            <a:r>
              <a:rPr lang="en-US" dirty="0"/>
              <a:t>Click to edit Master title style</a:t>
            </a:r>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4"/>
          <p:cNvSpPr>
            <a:spLocks noGrp="1" noChangeArrowheads="1"/>
          </p:cNvSpPr>
          <p:nvPr>
            <p:ph type="dt" sz="half" idx="10"/>
          </p:nvPr>
        </p:nvSpPr>
        <p:spPr>
          <a:xfrm>
            <a:off x="685800" y="6248400"/>
            <a:ext cx="1905000" cy="457200"/>
          </a:xfrm>
          <a:prstGeom prst="rect">
            <a:avLst/>
          </a:prstGeom>
          <a:ln/>
        </p:spPr>
        <p:txBody>
          <a:bodyPr/>
          <a:lstStyle>
            <a:lvl1pPr>
              <a:defRPr/>
            </a:lvl1pPr>
          </a:lstStyle>
          <a:p>
            <a:pPr>
              <a:defRPr/>
            </a:pPr>
            <a:endParaRPr lang="en-US" dirty="0"/>
          </a:p>
        </p:txBody>
      </p:sp>
      <p:sp>
        <p:nvSpPr>
          <p:cNvPr id="5"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dirty="0"/>
          </a:p>
        </p:txBody>
      </p:sp>
      <p:sp>
        <p:nvSpPr>
          <p:cNvPr id="6" name="Rectangle 6"/>
          <p:cNvSpPr>
            <a:spLocks noGrp="1" noChangeArrowheads="1"/>
          </p:cNvSpPr>
          <p:nvPr>
            <p:ph type="sldNum" sz="quarter" idx="12"/>
          </p:nvPr>
        </p:nvSpPr>
        <p:spPr>
          <a:xfrm>
            <a:off x="6553200" y="6248400"/>
            <a:ext cx="1905000" cy="457200"/>
          </a:xfrm>
          <a:prstGeom prst="rect">
            <a:avLst/>
          </a:prstGeom>
          <a:ln/>
        </p:spPr>
        <p:txBody>
          <a:bodyPr/>
          <a:lstStyle>
            <a:lvl1pPr>
              <a:defRPr/>
            </a:lvl1pPr>
          </a:lstStyle>
          <a:p>
            <a:pPr>
              <a:defRPr/>
            </a:pPr>
            <a:fld id="{5C652D1A-71C3-47C0-A5C8-36F9AAFDDC63}" type="slidenum">
              <a:rPr lang="en-US"/>
              <a:pPr>
                <a:defRPr/>
              </a:pPr>
              <a:t>‹#›</a:t>
            </a:fld>
            <a:endParaRPr lang="en-US" dirty="0"/>
          </a:p>
        </p:txBody>
      </p:sp>
    </p:spTree>
    <p:extLst>
      <p:ext uri="{BB962C8B-B14F-4D97-AF65-F5344CB8AC3E}">
        <p14:creationId xmlns:p14="http://schemas.microsoft.com/office/powerpoint/2010/main" val="181231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xfrm>
            <a:off x="685800" y="6248400"/>
            <a:ext cx="1905000" cy="457200"/>
          </a:xfrm>
          <a:prstGeom prst="rect">
            <a:avLst/>
          </a:prstGeom>
          <a:ln/>
        </p:spPr>
        <p:txBody>
          <a:bodyPr/>
          <a:lstStyle>
            <a:lvl1pPr>
              <a:defRPr/>
            </a:lvl1pPr>
          </a:lstStyle>
          <a:p>
            <a:pPr>
              <a:defRPr/>
            </a:pPr>
            <a:endParaRPr lang="en-US" dirty="0"/>
          </a:p>
        </p:txBody>
      </p:sp>
      <p:sp>
        <p:nvSpPr>
          <p:cNvPr id="3"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dirty="0"/>
          </a:p>
        </p:txBody>
      </p:sp>
      <p:sp>
        <p:nvSpPr>
          <p:cNvPr id="4" name="Rectangle 6"/>
          <p:cNvSpPr>
            <a:spLocks noGrp="1" noChangeArrowheads="1"/>
          </p:cNvSpPr>
          <p:nvPr>
            <p:ph type="sldNum" sz="quarter" idx="12"/>
          </p:nvPr>
        </p:nvSpPr>
        <p:spPr>
          <a:xfrm>
            <a:off x="6553200" y="6248400"/>
            <a:ext cx="1905000" cy="457200"/>
          </a:xfrm>
          <a:prstGeom prst="rect">
            <a:avLst/>
          </a:prstGeom>
          <a:ln/>
        </p:spPr>
        <p:txBody>
          <a:bodyPr/>
          <a:lstStyle>
            <a:lvl1pPr>
              <a:defRPr/>
            </a:lvl1pPr>
          </a:lstStyle>
          <a:p>
            <a:pPr>
              <a:defRPr/>
            </a:pPr>
            <a:fld id="{3E06075F-9F85-4417-BF73-35DCA18E40C2}" type="slidenum">
              <a:rPr lang="en-US"/>
              <a:pPr>
                <a:defRPr/>
              </a:pPr>
              <a:t>‹#›</a:t>
            </a:fld>
            <a:endParaRPr lang="en-US" dirty="0"/>
          </a:p>
        </p:txBody>
      </p:sp>
    </p:spTree>
    <p:extLst>
      <p:ext uri="{BB962C8B-B14F-4D97-AF65-F5344CB8AC3E}">
        <p14:creationId xmlns:p14="http://schemas.microsoft.com/office/powerpoint/2010/main" val="23694915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1371600" y="3886200"/>
            <a:ext cx="6400800" cy="1752600"/>
          </a:xfrm>
          <a:prstGeom prst="rect">
            <a:avLst/>
          </a:prstGeom>
        </p:spPr>
        <p:txBody>
          <a:bodyPr/>
          <a:lstStyle>
            <a:lvl1pPr marL="0" indent="0" algn="ctr">
              <a:buNone/>
              <a:defRPr sz="2400">
                <a:solidFill>
                  <a:schemeClr val="tx1"/>
                </a:solidFill>
                <a:latin typeface="Tahoma" pitchFamily="34" charset="0"/>
                <a:ea typeface="Tahoma" pitchFamily="34" charset="0"/>
                <a:cs typeface="Tahoma"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Date</a:t>
            </a:r>
          </a:p>
          <a:p>
            <a:r>
              <a:rPr lang="en-US" dirty="0"/>
              <a:t>Instructor</a:t>
            </a:r>
          </a:p>
        </p:txBody>
      </p:sp>
      <p:sp>
        <p:nvSpPr>
          <p:cNvPr id="7" name="Title 8"/>
          <p:cNvSpPr txBox="1">
            <a:spLocks/>
          </p:cNvSpPr>
          <p:nvPr userDrawn="1"/>
        </p:nvSpPr>
        <p:spPr>
          <a:xfrm>
            <a:off x="533400" y="1371600"/>
            <a:ext cx="7851648" cy="1066800"/>
          </a:xfrm>
          <a:prstGeom prst="rect">
            <a:avLst/>
          </a:prstGeo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ctr" defTabSz="914400" rtl="0" eaLnBrk="1" latinLnBrk="0" hangingPunct="1">
              <a:spcBef>
                <a:spcPct val="0"/>
              </a:spcBef>
              <a:buNone/>
              <a:defRPr sz="5600" b="1" kern="1200">
                <a:ln>
                  <a:noFill/>
                </a:ln>
                <a:solidFill>
                  <a:schemeClr val="accent1">
                    <a:lumMod val="75000"/>
                  </a:schemeClr>
                </a:solidFill>
                <a:effectLst>
                  <a:outerShdw blurRad="38100" dist="25400" dir="5400000" algn="tl" rotWithShape="0">
                    <a:srgbClr val="000000">
                      <a:alpha val="43000"/>
                    </a:srgbClr>
                  </a:outerShdw>
                </a:effectLst>
                <a:latin typeface="Tahoma" pitchFamily="34" charset="0"/>
                <a:ea typeface="Tahoma" pitchFamily="34" charset="0"/>
                <a:cs typeface="Tahoma" pitchFamily="34" charset="0"/>
              </a:defRPr>
            </a:lvl1pPr>
          </a:lstStyle>
          <a:p>
            <a:r>
              <a:rPr lang="en-US" dirty="0">
                <a:solidFill>
                  <a:srgbClr val="4F81BD">
                    <a:lumMod val="75000"/>
                  </a:srgbClr>
                </a:solidFill>
              </a:rPr>
              <a:t>Master title style</a:t>
            </a:r>
          </a:p>
        </p:txBody>
      </p:sp>
    </p:spTree>
    <p:extLst>
      <p:ext uri="{BB962C8B-B14F-4D97-AF65-F5344CB8AC3E}">
        <p14:creationId xmlns:p14="http://schemas.microsoft.com/office/powerpoint/2010/main" val="6177916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Title 8"/>
          <p:cNvSpPr txBox="1">
            <a:spLocks/>
          </p:cNvSpPr>
          <p:nvPr userDrawn="1"/>
        </p:nvSpPr>
        <p:spPr>
          <a:xfrm>
            <a:off x="533400" y="838200"/>
            <a:ext cx="7851648" cy="914400"/>
          </a:xfrm>
          <a:prstGeom prst="rect">
            <a:avLst/>
          </a:prstGeo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ctr" defTabSz="914400" rtl="0" eaLnBrk="1" latinLnBrk="0" hangingPunct="1">
              <a:spcBef>
                <a:spcPct val="0"/>
              </a:spcBef>
              <a:buNone/>
              <a:defRPr sz="5600" b="1" kern="1200">
                <a:ln>
                  <a:noFill/>
                </a:ln>
                <a:solidFill>
                  <a:schemeClr val="accent1">
                    <a:lumMod val="75000"/>
                  </a:schemeClr>
                </a:solidFill>
                <a:effectLst>
                  <a:outerShdw blurRad="38100" dist="25400" dir="5400000" algn="tl" rotWithShape="0">
                    <a:srgbClr val="000000">
                      <a:alpha val="43000"/>
                    </a:srgbClr>
                  </a:outerShdw>
                </a:effectLst>
                <a:latin typeface="Tahoma" pitchFamily="34" charset="0"/>
                <a:ea typeface="Tahoma" pitchFamily="34" charset="0"/>
                <a:cs typeface="Tahoma" pitchFamily="34" charset="0"/>
              </a:defRPr>
            </a:lvl1pPr>
          </a:lstStyle>
          <a:p>
            <a:r>
              <a:rPr lang="en-US" sz="4800" dirty="0">
                <a:solidFill>
                  <a:srgbClr val="4F81BD">
                    <a:lumMod val="75000"/>
                  </a:srgbClr>
                </a:solidFill>
              </a:rPr>
              <a:t>Topic Heading</a:t>
            </a:r>
          </a:p>
        </p:txBody>
      </p:sp>
      <p:sp>
        <p:nvSpPr>
          <p:cNvPr id="8" name="Content Placeholder 2"/>
          <p:cNvSpPr>
            <a:spLocks noGrp="1"/>
          </p:cNvSpPr>
          <p:nvPr>
            <p:ph sz="half" idx="1"/>
          </p:nvPr>
        </p:nvSpPr>
        <p:spPr>
          <a:xfrm>
            <a:off x="457200" y="1981200"/>
            <a:ext cx="4267200" cy="4144963"/>
          </a:xfrm>
          <a:prstGeom prst="rect">
            <a:avLst/>
          </a:prstGeom>
        </p:spPr>
        <p:txBody>
          <a:bodyPr/>
          <a:lstStyle>
            <a:lvl1pPr marL="173038" indent="-173038">
              <a:buClr>
                <a:schemeClr val="accent1">
                  <a:lumMod val="75000"/>
                </a:schemeClr>
              </a:buClr>
              <a:defRPr sz="2400">
                <a:latin typeface="Times New Roman" pitchFamily="18" charset="0"/>
                <a:cs typeface="Times New Roman" pitchFamily="18" charset="0"/>
              </a:defRPr>
            </a:lvl1pPr>
            <a:lvl2pPr marL="509588" indent="-220663">
              <a:buClr>
                <a:schemeClr val="accent1">
                  <a:lumMod val="75000"/>
                </a:schemeClr>
              </a:buClr>
              <a:buFont typeface="Courier New" pitchFamily="49" charset="0"/>
              <a:buChar char="o"/>
              <a:defRPr sz="2000">
                <a:latin typeface="Times New Roman" pitchFamily="18" charset="0"/>
                <a:cs typeface="Times New Roman" pitchFamily="18" charset="0"/>
              </a:defRPr>
            </a:lvl2pPr>
            <a:lvl3pPr marL="798513" indent="-173038">
              <a:buClr>
                <a:schemeClr val="accent1">
                  <a:lumMod val="75000"/>
                </a:schemeClr>
              </a:buClr>
              <a:buFont typeface="Wingdings" pitchFamily="2" charset="2"/>
              <a:buChar char="§"/>
              <a:defRPr sz="1800">
                <a:latin typeface="Times New Roman" pitchFamily="18" charset="0"/>
                <a:cs typeface="Times New Roman" pitchFamily="18" charset="0"/>
              </a:defRPr>
            </a:lvl3pPr>
            <a:lvl4pPr>
              <a:defRPr sz="1800">
                <a:latin typeface="Times New Roman" pitchFamily="18" charset="0"/>
                <a:cs typeface="Times New Roman" pitchFamily="18" charset="0"/>
              </a:defRPr>
            </a:lvl4pPr>
            <a:lvl5pPr>
              <a:defRPr sz="1800">
                <a:latin typeface="Times New Roman" pitchFamily="18" charset="0"/>
                <a:cs typeface="Times New Roman" pitchFamily="18"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
        <p:nvSpPr>
          <p:cNvPr id="9" name="Picture Placeholder 2"/>
          <p:cNvSpPr>
            <a:spLocks noGrp="1"/>
          </p:cNvSpPr>
          <p:nvPr>
            <p:ph type="pic" idx="10"/>
          </p:nvPr>
        </p:nvSpPr>
        <p:spPr>
          <a:xfrm>
            <a:off x="5029200" y="1981199"/>
            <a:ext cx="3505200" cy="4191001"/>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33282183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Content Placeholder 2"/>
          <p:cNvSpPr>
            <a:spLocks noGrp="1"/>
          </p:cNvSpPr>
          <p:nvPr>
            <p:ph sz="half" idx="1"/>
          </p:nvPr>
        </p:nvSpPr>
        <p:spPr>
          <a:xfrm>
            <a:off x="457200" y="1981200"/>
            <a:ext cx="3733800" cy="4144963"/>
          </a:xfrm>
          <a:prstGeom prst="rect">
            <a:avLst/>
          </a:prstGeom>
        </p:spPr>
        <p:txBody>
          <a:bodyPr/>
          <a:lstStyle>
            <a:lvl1pPr marL="173038" indent="-173038">
              <a:buClr>
                <a:schemeClr val="accent1">
                  <a:lumMod val="75000"/>
                </a:schemeClr>
              </a:buClr>
              <a:defRPr sz="2400">
                <a:latin typeface="Times New Roman" pitchFamily="18" charset="0"/>
                <a:cs typeface="Times New Roman" pitchFamily="18" charset="0"/>
              </a:defRPr>
            </a:lvl1pPr>
            <a:lvl2pPr marL="509588" indent="-220663">
              <a:buClr>
                <a:schemeClr val="accent1">
                  <a:lumMod val="75000"/>
                </a:schemeClr>
              </a:buClr>
              <a:buFont typeface="Courier New" pitchFamily="49" charset="0"/>
              <a:buChar char="o"/>
              <a:defRPr sz="2000">
                <a:latin typeface="Times New Roman" pitchFamily="18" charset="0"/>
                <a:cs typeface="Times New Roman" pitchFamily="18" charset="0"/>
              </a:defRPr>
            </a:lvl2pPr>
            <a:lvl3pPr marL="798513" indent="-173038">
              <a:buClr>
                <a:schemeClr val="accent1">
                  <a:lumMod val="75000"/>
                </a:schemeClr>
              </a:buClr>
              <a:buFont typeface="Wingdings" pitchFamily="2" charset="2"/>
              <a:buChar char="§"/>
              <a:defRPr sz="1800">
                <a:latin typeface="Times New Roman" pitchFamily="18" charset="0"/>
                <a:cs typeface="Times New Roman" pitchFamily="18" charset="0"/>
              </a:defRPr>
            </a:lvl3pPr>
            <a:lvl4pPr>
              <a:defRPr sz="1800">
                <a:latin typeface="Times New Roman" pitchFamily="18" charset="0"/>
                <a:cs typeface="Times New Roman" pitchFamily="18" charset="0"/>
              </a:defRPr>
            </a:lvl4pPr>
            <a:lvl5pPr>
              <a:defRPr sz="1800">
                <a:latin typeface="Times New Roman" pitchFamily="18" charset="0"/>
                <a:cs typeface="Times New Roman" pitchFamily="18"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
        <p:nvSpPr>
          <p:cNvPr id="5" name="Content Placeholder 2"/>
          <p:cNvSpPr>
            <a:spLocks noGrp="1"/>
          </p:cNvSpPr>
          <p:nvPr>
            <p:ph sz="half" idx="10"/>
          </p:nvPr>
        </p:nvSpPr>
        <p:spPr>
          <a:xfrm>
            <a:off x="4343400" y="1981200"/>
            <a:ext cx="4267200" cy="4144963"/>
          </a:xfrm>
          <a:prstGeom prst="rect">
            <a:avLst/>
          </a:prstGeom>
        </p:spPr>
        <p:txBody>
          <a:bodyPr/>
          <a:lstStyle>
            <a:lvl1pPr marL="173038" indent="-173038">
              <a:buClr>
                <a:schemeClr val="accent1">
                  <a:lumMod val="75000"/>
                </a:schemeClr>
              </a:buClr>
              <a:defRPr sz="2400">
                <a:latin typeface="Times New Roman" pitchFamily="18" charset="0"/>
                <a:cs typeface="Times New Roman" pitchFamily="18" charset="0"/>
              </a:defRPr>
            </a:lvl1pPr>
            <a:lvl2pPr marL="509588" indent="-220663">
              <a:buClr>
                <a:schemeClr val="accent1">
                  <a:lumMod val="75000"/>
                </a:schemeClr>
              </a:buClr>
              <a:buFont typeface="Courier New" pitchFamily="49" charset="0"/>
              <a:buChar char="o"/>
              <a:defRPr sz="2000">
                <a:latin typeface="Times New Roman" pitchFamily="18" charset="0"/>
                <a:cs typeface="Times New Roman" pitchFamily="18" charset="0"/>
              </a:defRPr>
            </a:lvl2pPr>
            <a:lvl3pPr marL="798513" indent="-173038">
              <a:buClr>
                <a:schemeClr val="accent1">
                  <a:lumMod val="75000"/>
                </a:schemeClr>
              </a:buClr>
              <a:buFont typeface="Wingdings" pitchFamily="2" charset="2"/>
              <a:buChar char="§"/>
              <a:defRPr sz="1800">
                <a:latin typeface="Times New Roman" pitchFamily="18" charset="0"/>
                <a:cs typeface="Times New Roman" pitchFamily="18" charset="0"/>
              </a:defRPr>
            </a:lvl3pPr>
            <a:lvl4pPr>
              <a:defRPr sz="1800">
                <a:latin typeface="Times New Roman" pitchFamily="18" charset="0"/>
                <a:cs typeface="Times New Roman" pitchFamily="18" charset="0"/>
              </a:defRPr>
            </a:lvl4pPr>
            <a:lvl5pPr>
              <a:defRPr sz="1800">
                <a:latin typeface="Times New Roman" pitchFamily="18" charset="0"/>
                <a:cs typeface="Times New Roman" pitchFamily="18"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5437091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7" name="Title 8"/>
          <p:cNvSpPr txBox="1">
            <a:spLocks/>
          </p:cNvSpPr>
          <p:nvPr userDrawn="1"/>
        </p:nvSpPr>
        <p:spPr>
          <a:xfrm>
            <a:off x="533400" y="838200"/>
            <a:ext cx="7851648" cy="914400"/>
          </a:xfrm>
          <a:prstGeom prst="rect">
            <a:avLst/>
          </a:prstGeo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ctr" defTabSz="914400" rtl="0" eaLnBrk="1" latinLnBrk="0" hangingPunct="1">
              <a:spcBef>
                <a:spcPct val="0"/>
              </a:spcBef>
              <a:buNone/>
              <a:defRPr sz="5600" b="1" kern="1200">
                <a:ln>
                  <a:noFill/>
                </a:ln>
                <a:solidFill>
                  <a:schemeClr val="accent1">
                    <a:lumMod val="75000"/>
                  </a:schemeClr>
                </a:solidFill>
                <a:effectLst>
                  <a:outerShdw blurRad="38100" dist="25400" dir="5400000" algn="tl" rotWithShape="0">
                    <a:srgbClr val="000000">
                      <a:alpha val="43000"/>
                    </a:srgbClr>
                  </a:outerShdw>
                </a:effectLst>
                <a:latin typeface="Tahoma" pitchFamily="34" charset="0"/>
                <a:ea typeface="Tahoma" pitchFamily="34" charset="0"/>
                <a:cs typeface="Tahoma" pitchFamily="34" charset="0"/>
              </a:defRPr>
            </a:lvl1pPr>
          </a:lstStyle>
          <a:p>
            <a:r>
              <a:rPr lang="en-US" sz="4800" dirty="0">
                <a:solidFill>
                  <a:srgbClr val="4F81BD">
                    <a:lumMod val="75000"/>
                  </a:srgbClr>
                </a:solidFill>
              </a:rPr>
              <a:t>Topic Heading</a:t>
            </a:r>
          </a:p>
        </p:txBody>
      </p:sp>
      <p:sp>
        <p:nvSpPr>
          <p:cNvPr id="9" name="Picture Placeholder 2"/>
          <p:cNvSpPr>
            <a:spLocks noGrp="1"/>
          </p:cNvSpPr>
          <p:nvPr>
            <p:ph type="pic" idx="10"/>
          </p:nvPr>
        </p:nvSpPr>
        <p:spPr>
          <a:xfrm>
            <a:off x="612648" y="1981200"/>
            <a:ext cx="7772400" cy="3886201"/>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27363006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1371600" y="3886200"/>
            <a:ext cx="6400800" cy="1752600"/>
          </a:xfrm>
          <a:prstGeom prst="rect">
            <a:avLst/>
          </a:prstGeom>
        </p:spPr>
        <p:txBody>
          <a:bodyPr/>
          <a:lstStyle>
            <a:lvl1pPr marL="0" indent="0" algn="ctr">
              <a:buNone/>
              <a:defRPr sz="2400">
                <a:solidFill>
                  <a:schemeClr val="tx1"/>
                </a:solidFill>
                <a:latin typeface="Tahoma" pitchFamily="34" charset="0"/>
                <a:ea typeface="Tahoma" pitchFamily="34" charset="0"/>
                <a:cs typeface="Tahoma"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Instructor Name</a:t>
            </a:r>
          </a:p>
          <a:p>
            <a:r>
              <a:rPr lang="en-US" dirty="0"/>
              <a:t>Contact Information</a:t>
            </a:r>
          </a:p>
        </p:txBody>
      </p:sp>
      <p:sp>
        <p:nvSpPr>
          <p:cNvPr id="7" name="Title 8"/>
          <p:cNvSpPr txBox="1">
            <a:spLocks/>
          </p:cNvSpPr>
          <p:nvPr userDrawn="1"/>
        </p:nvSpPr>
        <p:spPr>
          <a:xfrm>
            <a:off x="533400" y="1371600"/>
            <a:ext cx="7851648" cy="1066800"/>
          </a:xfrm>
          <a:prstGeom prst="rect">
            <a:avLst/>
          </a:prstGeo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ctr" defTabSz="914400" rtl="0" eaLnBrk="1" latinLnBrk="0" hangingPunct="1">
              <a:spcBef>
                <a:spcPct val="0"/>
              </a:spcBef>
              <a:buNone/>
              <a:defRPr sz="5600" b="1" kern="1200">
                <a:ln>
                  <a:noFill/>
                </a:ln>
                <a:solidFill>
                  <a:schemeClr val="accent1">
                    <a:lumMod val="75000"/>
                  </a:schemeClr>
                </a:solidFill>
                <a:effectLst>
                  <a:outerShdw blurRad="38100" dist="25400" dir="5400000" algn="tl" rotWithShape="0">
                    <a:srgbClr val="000000">
                      <a:alpha val="43000"/>
                    </a:srgbClr>
                  </a:outerShdw>
                </a:effectLst>
                <a:latin typeface="Tahoma" pitchFamily="34" charset="0"/>
                <a:ea typeface="Tahoma" pitchFamily="34" charset="0"/>
                <a:cs typeface="Tahoma" pitchFamily="34" charset="0"/>
              </a:defRPr>
            </a:lvl1pPr>
          </a:lstStyle>
          <a:p>
            <a:r>
              <a:rPr lang="en-US" dirty="0">
                <a:solidFill>
                  <a:srgbClr val="4F81BD">
                    <a:lumMod val="75000"/>
                  </a:srgbClr>
                </a:solidFill>
              </a:rPr>
              <a:t>Thank You</a:t>
            </a:r>
          </a:p>
        </p:txBody>
      </p:sp>
    </p:spTree>
    <p:extLst>
      <p:ext uri="{BB962C8B-B14F-4D97-AF65-F5344CB8AC3E}">
        <p14:creationId xmlns:p14="http://schemas.microsoft.com/office/powerpoint/2010/main" val="26412096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2400" y="990600"/>
            <a:ext cx="8763000" cy="9144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685800" y="2057400"/>
            <a:ext cx="8229600" cy="411480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ftr" sz="quarter" idx="10"/>
          </p:nvPr>
        </p:nvSpPr>
        <p:spPr>
          <a:xfrm>
            <a:off x="3581400" y="6248400"/>
            <a:ext cx="2895600" cy="457200"/>
          </a:xfrm>
          <a:prstGeom prst="rect">
            <a:avLst/>
          </a:prstGeom>
          <a:ln/>
        </p:spPr>
        <p:txBody>
          <a:bodyPr/>
          <a:lstStyle>
            <a:lvl1pPr>
              <a:defRPr/>
            </a:lvl1pPr>
          </a:lstStyle>
          <a:p>
            <a:pPr>
              <a:defRPr/>
            </a:pPr>
            <a:endParaRPr lang="en-US" dirty="0">
              <a:solidFill>
                <a:prstClr val="black"/>
              </a:solidFill>
            </a:endParaRPr>
          </a:p>
        </p:txBody>
      </p:sp>
      <p:sp>
        <p:nvSpPr>
          <p:cNvPr id="5" name="Rectangle 7"/>
          <p:cNvSpPr>
            <a:spLocks noGrp="1" noChangeArrowheads="1"/>
          </p:cNvSpPr>
          <p:nvPr>
            <p:ph type="sldNum" sz="quarter" idx="11"/>
          </p:nvPr>
        </p:nvSpPr>
        <p:spPr>
          <a:xfrm>
            <a:off x="7010400" y="6172200"/>
            <a:ext cx="1905000" cy="457200"/>
          </a:xfrm>
          <a:prstGeom prst="rect">
            <a:avLst/>
          </a:prstGeom>
          <a:ln/>
        </p:spPr>
        <p:txBody>
          <a:bodyPr/>
          <a:lstStyle>
            <a:lvl1pPr>
              <a:defRPr/>
            </a:lvl1pPr>
          </a:lstStyle>
          <a:p>
            <a:pPr>
              <a:defRPr/>
            </a:pPr>
            <a:fld id="{CF54480F-F3E6-41BF-89BC-54204EB80BC8}" type="slidenum">
              <a:rPr lang="en-US">
                <a:solidFill>
                  <a:prstClr val="black"/>
                </a:solidFill>
              </a:rPr>
              <a:pPr>
                <a:defRPr/>
              </a:pPr>
              <a:t>‹#›</a:t>
            </a:fld>
            <a:endParaRPr lang="en-US" dirty="0">
              <a:solidFill>
                <a:prstClr val="black"/>
              </a:solidFill>
            </a:endParaRPr>
          </a:p>
        </p:txBody>
      </p:sp>
    </p:spTree>
    <p:extLst>
      <p:ext uri="{BB962C8B-B14F-4D97-AF65-F5344CB8AC3E}">
        <p14:creationId xmlns:p14="http://schemas.microsoft.com/office/powerpoint/2010/main" val="25691217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524000" y="228600"/>
            <a:ext cx="7391400" cy="914400"/>
          </a:xfrm>
          <a:prstGeom prst="rect">
            <a:avLst/>
          </a:prstGeom>
        </p:spPr>
        <p:txBody>
          <a:bodyPr/>
          <a:lstStyle/>
          <a:p>
            <a:r>
              <a:rPr lang="en-US"/>
              <a:t>Click to edit Master title style</a:t>
            </a:r>
          </a:p>
        </p:txBody>
      </p:sp>
      <p:sp>
        <p:nvSpPr>
          <p:cNvPr id="3" name="Text Placeholder 2"/>
          <p:cNvSpPr>
            <a:spLocks noGrp="1"/>
          </p:cNvSpPr>
          <p:nvPr>
            <p:ph type="body" sz="half" idx="1"/>
          </p:nvPr>
        </p:nvSpPr>
        <p:spPr>
          <a:xfrm>
            <a:off x="1524000" y="1600200"/>
            <a:ext cx="3619500" cy="411480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5295900" y="1600200"/>
            <a:ext cx="3619500" cy="4114800"/>
          </a:xfrm>
          <a:prstGeom prst="rect">
            <a:avLst/>
          </a:prstGeom>
        </p:spPr>
        <p:txBody>
          <a:bodyPr/>
          <a:lstStyle/>
          <a:p>
            <a:pPr lvl="0"/>
            <a:endParaRPr lang="en-US" noProof="0" dirty="0"/>
          </a:p>
        </p:txBody>
      </p:sp>
      <p:sp>
        <p:nvSpPr>
          <p:cNvPr id="5" name="Rectangle 6"/>
          <p:cNvSpPr>
            <a:spLocks noGrp="1" noChangeArrowheads="1"/>
          </p:cNvSpPr>
          <p:nvPr>
            <p:ph type="ftr" sz="quarter" idx="10"/>
          </p:nvPr>
        </p:nvSpPr>
        <p:spPr>
          <a:xfrm>
            <a:off x="3581400" y="6248400"/>
            <a:ext cx="2895600" cy="457200"/>
          </a:xfrm>
          <a:prstGeom prst="rect">
            <a:avLst/>
          </a:prstGeom>
          <a:ln/>
        </p:spPr>
        <p:txBody>
          <a:bodyPr/>
          <a:lstStyle>
            <a:lvl1pPr>
              <a:defRPr/>
            </a:lvl1pPr>
          </a:lstStyle>
          <a:p>
            <a:pPr>
              <a:defRPr/>
            </a:pPr>
            <a:endParaRPr lang="en-US" dirty="0">
              <a:solidFill>
                <a:prstClr val="black"/>
              </a:solidFill>
            </a:endParaRPr>
          </a:p>
        </p:txBody>
      </p:sp>
      <p:sp>
        <p:nvSpPr>
          <p:cNvPr id="6" name="Rectangle 7"/>
          <p:cNvSpPr>
            <a:spLocks noGrp="1" noChangeArrowheads="1"/>
          </p:cNvSpPr>
          <p:nvPr>
            <p:ph type="sldNum" sz="quarter" idx="11"/>
          </p:nvPr>
        </p:nvSpPr>
        <p:spPr>
          <a:xfrm>
            <a:off x="7010400" y="6172200"/>
            <a:ext cx="1905000" cy="457200"/>
          </a:xfrm>
          <a:prstGeom prst="rect">
            <a:avLst/>
          </a:prstGeom>
          <a:ln/>
        </p:spPr>
        <p:txBody>
          <a:bodyPr/>
          <a:lstStyle>
            <a:lvl1pPr>
              <a:defRPr/>
            </a:lvl1pPr>
          </a:lstStyle>
          <a:p>
            <a:pPr>
              <a:defRPr/>
            </a:pPr>
            <a:fld id="{BE29BA08-C83E-4E8E-B886-907C60260F37}" type="slidenum">
              <a:rPr lang="en-US">
                <a:solidFill>
                  <a:prstClr val="black"/>
                </a:solidFill>
              </a:rPr>
              <a:pPr>
                <a:defRPr/>
              </a:pPr>
              <a:t>‹#›</a:t>
            </a:fld>
            <a:endParaRPr lang="en-US" dirty="0">
              <a:solidFill>
                <a:prstClr val="black"/>
              </a:solidFill>
            </a:endParaRPr>
          </a:p>
        </p:txBody>
      </p:sp>
    </p:spTree>
    <p:extLst>
      <p:ext uri="{BB962C8B-B14F-4D97-AF65-F5344CB8AC3E}">
        <p14:creationId xmlns:p14="http://schemas.microsoft.com/office/powerpoint/2010/main" val="33724645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4000" y="228600"/>
            <a:ext cx="7391400" cy="9144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1524000" y="1600200"/>
            <a:ext cx="3619500" cy="411480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295900" y="1600200"/>
            <a:ext cx="3619500" cy="411480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6"/>
          <p:cNvSpPr>
            <a:spLocks noGrp="1" noChangeArrowheads="1"/>
          </p:cNvSpPr>
          <p:nvPr>
            <p:ph type="ftr" sz="quarter" idx="10"/>
          </p:nvPr>
        </p:nvSpPr>
        <p:spPr>
          <a:xfrm>
            <a:off x="3581400" y="6248400"/>
            <a:ext cx="2895600" cy="457200"/>
          </a:xfrm>
          <a:prstGeom prst="rect">
            <a:avLst/>
          </a:prstGeom>
          <a:ln/>
        </p:spPr>
        <p:txBody>
          <a:bodyPr/>
          <a:lstStyle>
            <a:lvl1pPr>
              <a:defRPr/>
            </a:lvl1pPr>
          </a:lstStyle>
          <a:p>
            <a:pPr>
              <a:defRPr/>
            </a:pPr>
            <a:endParaRPr lang="en-US" dirty="0">
              <a:solidFill>
                <a:prstClr val="black"/>
              </a:solidFill>
            </a:endParaRPr>
          </a:p>
        </p:txBody>
      </p:sp>
      <p:sp>
        <p:nvSpPr>
          <p:cNvPr id="6" name="Rectangle 7"/>
          <p:cNvSpPr>
            <a:spLocks noGrp="1" noChangeArrowheads="1"/>
          </p:cNvSpPr>
          <p:nvPr>
            <p:ph type="sldNum" sz="quarter" idx="11"/>
          </p:nvPr>
        </p:nvSpPr>
        <p:spPr>
          <a:xfrm>
            <a:off x="7010400" y="6172200"/>
            <a:ext cx="1905000" cy="457200"/>
          </a:xfrm>
          <a:prstGeom prst="rect">
            <a:avLst/>
          </a:prstGeom>
          <a:ln/>
        </p:spPr>
        <p:txBody>
          <a:bodyPr/>
          <a:lstStyle>
            <a:lvl1pPr>
              <a:defRPr/>
            </a:lvl1pPr>
          </a:lstStyle>
          <a:p>
            <a:pPr>
              <a:defRPr/>
            </a:pPr>
            <a:fld id="{71F3D286-7603-4858-8262-596173CF6253}" type="slidenum">
              <a:rPr lang="en-US">
                <a:solidFill>
                  <a:prstClr val="black"/>
                </a:solidFill>
              </a:rPr>
              <a:pPr>
                <a:defRPr/>
              </a:pPr>
              <a:t>‹#›</a:t>
            </a:fld>
            <a:endParaRPr lang="en-US" dirty="0">
              <a:solidFill>
                <a:prstClr val="black"/>
              </a:solidFill>
            </a:endParaRPr>
          </a:p>
        </p:txBody>
      </p:sp>
    </p:spTree>
    <p:extLst>
      <p:ext uri="{BB962C8B-B14F-4D97-AF65-F5344CB8AC3E}">
        <p14:creationId xmlns:p14="http://schemas.microsoft.com/office/powerpoint/2010/main" val="2951262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6"/>
          <p:cNvSpPr>
            <a:spLocks noGrp="1" noChangeArrowheads="1"/>
          </p:cNvSpPr>
          <p:nvPr>
            <p:ph type="ftr" sz="quarter" idx="10"/>
          </p:nvPr>
        </p:nvSpPr>
        <p:spPr>
          <a:xfrm>
            <a:off x="3581400" y="6248400"/>
            <a:ext cx="2895600" cy="457200"/>
          </a:xfrm>
          <a:prstGeom prst="rect">
            <a:avLst/>
          </a:prstGeom>
          <a:ln/>
        </p:spPr>
        <p:txBody>
          <a:bodyPr/>
          <a:lstStyle>
            <a:lvl1pPr>
              <a:defRPr/>
            </a:lvl1pPr>
          </a:lstStyle>
          <a:p>
            <a:pPr>
              <a:defRPr/>
            </a:pPr>
            <a:endParaRPr lang="en-US" dirty="0">
              <a:solidFill>
                <a:prstClr val="black"/>
              </a:solidFill>
            </a:endParaRPr>
          </a:p>
        </p:txBody>
      </p:sp>
      <p:sp>
        <p:nvSpPr>
          <p:cNvPr id="3" name="Rectangle 7"/>
          <p:cNvSpPr>
            <a:spLocks noGrp="1" noChangeArrowheads="1"/>
          </p:cNvSpPr>
          <p:nvPr>
            <p:ph type="sldNum" sz="quarter" idx="11"/>
          </p:nvPr>
        </p:nvSpPr>
        <p:spPr>
          <a:xfrm>
            <a:off x="7010400" y="6172200"/>
            <a:ext cx="1905000" cy="457200"/>
          </a:xfrm>
          <a:prstGeom prst="rect">
            <a:avLst/>
          </a:prstGeom>
          <a:ln/>
        </p:spPr>
        <p:txBody>
          <a:bodyPr/>
          <a:lstStyle>
            <a:lvl1pPr>
              <a:defRPr/>
            </a:lvl1pPr>
          </a:lstStyle>
          <a:p>
            <a:pPr>
              <a:defRPr/>
            </a:pPr>
            <a:fld id="{7B3551C2-4840-42F7-A33D-BBEE64388829}" type="slidenum">
              <a:rPr lang="en-US">
                <a:solidFill>
                  <a:prstClr val="black"/>
                </a:solidFill>
              </a:rPr>
              <a:pPr>
                <a:defRPr/>
              </a:pPr>
              <a:t>‹#›</a:t>
            </a:fld>
            <a:endParaRPr lang="en-US" dirty="0">
              <a:solidFill>
                <a:prstClr val="black"/>
              </a:solidFill>
            </a:endParaRPr>
          </a:p>
        </p:txBody>
      </p:sp>
    </p:spTree>
    <p:extLst>
      <p:ext uri="{BB962C8B-B14F-4D97-AF65-F5344CB8AC3E}">
        <p14:creationId xmlns:p14="http://schemas.microsoft.com/office/powerpoint/2010/main" val="30765887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772400" cy="1143000"/>
          </a:xfrm>
          <a:prstGeom prst="rect">
            <a:avLst/>
          </a:prstGeom>
        </p:spPr>
        <p:txBody>
          <a:bodyPr/>
          <a:lstStyle/>
          <a:p>
            <a:r>
              <a:rPr lang="en-US"/>
              <a:t>Click to edit Master title style</a:t>
            </a:r>
          </a:p>
        </p:txBody>
      </p:sp>
      <p:sp>
        <p:nvSpPr>
          <p:cNvPr id="3" name="Rectangle 4"/>
          <p:cNvSpPr>
            <a:spLocks noGrp="1" noChangeArrowheads="1"/>
          </p:cNvSpPr>
          <p:nvPr>
            <p:ph type="dt" sz="half" idx="10"/>
          </p:nvPr>
        </p:nvSpPr>
        <p:spPr>
          <a:xfrm>
            <a:off x="685800" y="6248400"/>
            <a:ext cx="1905000" cy="457200"/>
          </a:xfrm>
          <a:prstGeom prst="rect">
            <a:avLst/>
          </a:prstGeom>
          <a:ln/>
        </p:spPr>
        <p:txBody>
          <a:bodyPr/>
          <a:lstStyle>
            <a:lvl1pPr>
              <a:defRPr/>
            </a:lvl1pPr>
          </a:lstStyle>
          <a:p>
            <a:pPr>
              <a:defRPr/>
            </a:pPr>
            <a:endParaRPr lang="en-US" dirty="0">
              <a:solidFill>
                <a:prstClr val="black"/>
              </a:solidFill>
            </a:endParaRPr>
          </a:p>
        </p:txBody>
      </p:sp>
      <p:sp>
        <p:nvSpPr>
          <p:cNvPr id="4"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dirty="0">
              <a:solidFill>
                <a:prstClr val="black"/>
              </a:solidFill>
            </a:endParaRPr>
          </a:p>
        </p:txBody>
      </p:sp>
      <p:sp>
        <p:nvSpPr>
          <p:cNvPr id="5" name="Rectangle 6"/>
          <p:cNvSpPr>
            <a:spLocks noGrp="1" noChangeArrowheads="1"/>
          </p:cNvSpPr>
          <p:nvPr>
            <p:ph type="sldNum" sz="quarter" idx="12"/>
          </p:nvPr>
        </p:nvSpPr>
        <p:spPr>
          <a:xfrm>
            <a:off x="6553200" y="6248400"/>
            <a:ext cx="1905000" cy="457200"/>
          </a:xfrm>
          <a:prstGeom prst="rect">
            <a:avLst/>
          </a:prstGeom>
          <a:ln/>
        </p:spPr>
        <p:txBody>
          <a:bodyPr/>
          <a:lstStyle>
            <a:lvl1pPr>
              <a:defRPr/>
            </a:lvl1pPr>
          </a:lstStyle>
          <a:p>
            <a:pPr>
              <a:defRPr/>
            </a:pPr>
            <a:fld id="{77359BDC-6904-4F20-AD82-AEC399EA7835}" type="slidenum">
              <a:rPr lang="en-US">
                <a:solidFill>
                  <a:prstClr val="black"/>
                </a:solidFill>
              </a:rPr>
              <a:pPr>
                <a:defRPr/>
              </a:pPr>
              <a:t>‹#›</a:t>
            </a:fld>
            <a:endParaRPr lang="en-US" dirty="0">
              <a:solidFill>
                <a:prstClr val="black"/>
              </a:solidFill>
            </a:endParaRPr>
          </a:p>
        </p:txBody>
      </p:sp>
    </p:spTree>
    <p:extLst>
      <p:ext uri="{BB962C8B-B14F-4D97-AF65-F5344CB8AC3E}">
        <p14:creationId xmlns:p14="http://schemas.microsoft.com/office/powerpoint/2010/main" val="1091308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tif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image" Target="../media/image1.tiff"/><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7"/>
          <p:cNvSpPr>
            <a:spLocks/>
          </p:cNvSpPr>
          <p:nvPr/>
        </p:nvSpPr>
        <p:spPr bwMode="auto">
          <a:xfrm>
            <a:off x="-9526" y="-7144"/>
            <a:ext cx="9163051"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solidFill>
            <a:srgbClr val="0070C0"/>
          </a:soli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Freeform 8"/>
          <p:cNvSpPr>
            <a:spLocks/>
          </p:cNvSpPr>
          <p:nvPr/>
        </p:nvSpPr>
        <p:spPr bwMode="auto">
          <a:xfrm>
            <a:off x="4381502"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solidFill>
            <a:srgbClr val="0070C0"/>
          </a:soli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2" name="Date Placeholder 9"/>
          <p:cNvSpPr txBox="1">
            <a:spLocks/>
          </p:cNvSpPr>
          <p:nvPr/>
        </p:nvSpPr>
        <p:spPr>
          <a:xfrm>
            <a:off x="457200" y="6356352"/>
            <a:ext cx="2133600" cy="365125"/>
          </a:xfrm>
          <a:prstGeom prst="rect">
            <a:avLst/>
          </a:prstGeom>
        </p:spPr>
        <p:txBody>
          <a:bodyPr vert="horz" lIns="0" tIns="0" rIns="0" bIns="0" anchor="b"/>
          <a:lstStyle>
            <a:defPPr>
              <a:defRPr lang="en-US"/>
            </a:defPPr>
            <a:lvl1pPr marL="0" algn="l" defTabSz="914400" rtl="0" eaLnBrk="1" latinLnBrk="0" hangingPunct="1">
              <a:defRPr kumimoji="0" sz="1200" kern="1200">
                <a:solidFill>
                  <a:schemeClr val="tx2">
                    <a:shade val="9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nvGrpSpPr>
          <p:cNvPr id="14" name="Group 13"/>
          <p:cNvGrpSpPr/>
          <p:nvPr/>
        </p:nvGrpSpPr>
        <p:grpSpPr>
          <a:xfrm>
            <a:off x="-19017" y="202408"/>
            <a:ext cx="9180548" cy="649224"/>
            <a:chOff x="-19045" y="216550"/>
            <a:chExt cx="9180548" cy="649224"/>
          </a:xfrm>
        </p:grpSpPr>
        <p:sp>
          <p:nvSpPr>
            <p:cNvPr id="15" name="Freeform 14"/>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solidFill>
                <a:srgbClr val="002060"/>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6" name="Freeform 15"/>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solidFill>
                <a:srgbClr val="002060"/>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pic>
        <p:nvPicPr>
          <p:cNvPr id="17" name="Picture 16"/>
          <p:cNvPicPr>
            <a:picLocks noChangeAspect="1"/>
          </p:cNvPicPr>
          <p:nvPr/>
        </p:nvPicPr>
        <p:blipFill rotWithShape="1">
          <a:blip r:embed="rId13" cstate="print">
            <a:extLst>
              <a:ext uri="{28A0092B-C50C-407E-A947-70E740481C1C}">
                <a14:useLocalDpi xmlns:a14="http://schemas.microsoft.com/office/drawing/2010/main" val="0"/>
              </a:ext>
            </a:extLst>
          </a:blip>
          <a:srcRect r="10986" b="31727"/>
          <a:stretch/>
        </p:blipFill>
        <p:spPr>
          <a:xfrm>
            <a:off x="349608" y="5993678"/>
            <a:ext cx="1176323" cy="661847"/>
          </a:xfrm>
          <a:prstGeom prst="rect">
            <a:avLst/>
          </a:prstGeom>
        </p:spPr>
      </p:pic>
      <p:pic>
        <p:nvPicPr>
          <p:cNvPr id="20" name="Picture 19"/>
          <p:cNvPicPr/>
          <p:nvPr/>
        </p:nvPicPr>
        <p:blipFill>
          <a:blip r:embed="rId14" cstate="print">
            <a:extLst>
              <a:ext uri="{28A0092B-C50C-407E-A947-70E740481C1C}">
                <a14:useLocalDpi xmlns:a14="http://schemas.microsoft.com/office/drawing/2010/main" val="0"/>
              </a:ext>
            </a:extLst>
          </a:blip>
          <a:stretch>
            <a:fillRect/>
          </a:stretch>
        </p:blipFill>
        <p:spPr>
          <a:xfrm>
            <a:off x="8153400" y="6160875"/>
            <a:ext cx="670560" cy="599440"/>
          </a:xfrm>
          <a:prstGeom prst="rect">
            <a:avLst/>
          </a:prstGeom>
        </p:spPr>
      </p:pic>
    </p:spTree>
    <p:extLst>
      <p:ext uri="{BB962C8B-B14F-4D97-AF65-F5344CB8AC3E}">
        <p14:creationId xmlns:p14="http://schemas.microsoft.com/office/powerpoint/2010/main" val="42067290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1" r:id="rId3"/>
    <p:sldLayoutId id="2147483660" r:id="rId4"/>
    <p:sldLayoutId id="2147483662" r:id="rId5"/>
    <p:sldLayoutId id="2147483663" r:id="rId6"/>
    <p:sldLayoutId id="2147483664" r:id="rId7"/>
    <p:sldLayoutId id="2147483665" r:id="rId8"/>
    <p:sldLayoutId id="2147483666" r:id="rId9"/>
    <p:sldLayoutId id="2147483667" r:id="rId10"/>
    <p:sldLayoutId id="214748366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7"/>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solidFill>
            <a:srgbClr val="0070C0"/>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9" name="Freeform 8"/>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solidFill>
            <a:srgbClr val="0070C0"/>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12" name="Date Placeholder 9"/>
          <p:cNvSpPr txBox="1">
            <a:spLocks/>
          </p:cNvSpPr>
          <p:nvPr/>
        </p:nvSpPr>
        <p:spPr>
          <a:xfrm>
            <a:off x="457200" y="6356350"/>
            <a:ext cx="2133600" cy="365125"/>
          </a:xfrm>
          <a:prstGeom prst="rect">
            <a:avLst/>
          </a:prstGeom>
        </p:spPr>
        <p:txBody>
          <a:bodyPr vert="horz" lIns="0" tIns="0" rIns="0" bIns="0" anchor="b"/>
          <a:lstStyle>
            <a:defPPr>
              <a:defRPr lang="en-US"/>
            </a:defPPr>
            <a:lvl1pPr marL="0" algn="l" defTabSz="914400" rtl="0" eaLnBrk="1" latinLnBrk="0" hangingPunct="1">
              <a:defRPr kumimoji="0" sz="1200" kern="1200">
                <a:solidFill>
                  <a:schemeClr val="tx2">
                    <a:shade val="9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1F497D">
                  <a:shade val="90000"/>
                </a:srgbClr>
              </a:solidFill>
            </a:endParaRPr>
          </a:p>
        </p:txBody>
      </p:sp>
      <p:grpSp>
        <p:nvGrpSpPr>
          <p:cNvPr id="14" name="Group 13"/>
          <p:cNvGrpSpPr/>
          <p:nvPr/>
        </p:nvGrpSpPr>
        <p:grpSpPr>
          <a:xfrm>
            <a:off x="-19017" y="202408"/>
            <a:ext cx="9180548" cy="649224"/>
            <a:chOff x="-19045" y="216550"/>
            <a:chExt cx="9180548" cy="649224"/>
          </a:xfrm>
        </p:grpSpPr>
        <p:sp>
          <p:nvSpPr>
            <p:cNvPr id="15" name="Freeform 14"/>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solidFill>
                <a:srgbClr val="002060"/>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16" name="Freeform 15"/>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solidFill>
                <a:srgbClr val="002060"/>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grpSp>
      <p:pic>
        <p:nvPicPr>
          <p:cNvPr id="17" name="Picture 16"/>
          <p:cNvPicPr>
            <a:picLocks noChangeAspect="1"/>
          </p:cNvPicPr>
          <p:nvPr/>
        </p:nvPicPr>
        <p:blipFill rotWithShape="1">
          <a:blip r:embed="rId12" cstate="print">
            <a:extLst>
              <a:ext uri="{28A0092B-C50C-407E-A947-70E740481C1C}">
                <a14:useLocalDpi xmlns:a14="http://schemas.microsoft.com/office/drawing/2010/main" val="0"/>
              </a:ext>
            </a:extLst>
          </a:blip>
          <a:srcRect r="10986" b="31727"/>
          <a:stretch/>
        </p:blipFill>
        <p:spPr>
          <a:xfrm>
            <a:off x="349607" y="5993676"/>
            <a:ext cx="1176322" cy="661847"/>
          </a:xfrm>
          <a:prstGeom prst="rect">
            <a:avLst/>
          </a:prstGeom>
        </p:spPr>
      </p:pic>
      <p:pic>
        <p:nvPicPr>
          <p:cNvPr id="20" name="Picture 19"/>
          <p:cNvPicPr/>
          <p:nvPr/>
        </p:nvPicPr>
        <p:blipFill>
          <a:blip r:embed="rId13" cstate="print">
            <a:extLst>
              <a:ext uri="{28A0092B-C50C-407E-A947-70E740481C1C}">
                <a14:useLocalDpi xmlns:a14="http://schemas.microsoft.com/office/drawing/2010/main" val="0"/>
              </a:ext>
            </a:extLst>
          </a:blip>
          <a:stretch>
            <a:fillRect/>
          </a:stretch>
        </p:blipFill>
        <p:spPr>
          <a:xfrm>
            <a:off x="8153400" y="6160874"/>
            <a:ext cx="670560" cy="599440"/>
          </a:xfrm>
          <a:prstGeom prst="rect">
            <a:avLst/>
          </a:prstGeom>
        </p:spPr>
      </p:pic>
    </p:spTree>
    <p:extLst>
      <p:ext uri="{BB962C8B-B14F-4D97-AF65-F5344CB8AC3E}">
        <p14:creationId xmlns:p14="http://schemas.microsoft.com/office/powerpoint/2010/main" val="3824412056"/>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jpeg"/><Relationship Id="rId13" Type="http://schemas.openxmlformats.org/officeDocument/2006/relationships/image" Target="../media/image3.emf"/><Relationship Id="rId3" Type="http://schemas.openxmlformats.org/officeDocument/2006/relationships/notesSlide" Target="../notesSlides/notesSlide1.xml"/><Relationship Id="rId7" Type="http://schemas.openxmlformats.org/officeDocument/2006/relationships/image" Target="../media/image7.jpeg"/><Relationship Id="rId12" Type="http://schemas.openxmlformats.org/officeDocument/2006/relationships/oleObject" Target="../embeddings/oleObject1.bin"/><Relationship Id="rId2" Type="http://schemas.openxmlformats.org/officeDocument/2006/relationships/slideLayout" Target="../slideLayouts/slideLayout6.xml"/><Relationship Id="rId1" Type="http://schemas.openxmlformats.org/officeDocument/2006/relationships/vmlDrawing" Target="../drawings/vmlDrawing1.vml"/><Relationship Id="rId6" Type="http://schemas.openxmlformats.org/officeDocument/2006/relationships/image" Target="../media/image6.jpeg"/><Relationship Id="rId11" Type="http://schemas.openxmlformats.org/officeDocument/2006/relationships/image" Target="../media/image11.jpeg"/><Relationship Id="rId5" Type="http://schemas.openxmlformats.org/officeDocument/2006/relationships/image" Target="../media/image5.jpeg"/><Relationship Id="rId10" Type="http://schemas.openxmlformats.org/officeDocument/2006/relationships/image" Target="../media/image10.jpeg"/><Relationship Id="rId4" Type="http://schemas.openxmlformats.org/officeDocument/2006/relationships/image" Target="../media/image4.jpeg"/><Relationship Id="rId9" Type="http://schemas.openxmlformats.org/officeDocument/2006/relationships/image" Target="../media/image9.jpeg"/></Relationships>
</file>

<file path=ppt/slides/_rels/slide2.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notesSlide" Target="../notesSlides/notesSlide2.xml"/><Relationship Id="rId7" Type="http://schemas.openxmlformats.org/officeDocument/2006/relationships/image" Target="../media/image3.emf"/><Relationship Id="rId2" Type="http://schemas.openxmlformats.org/officeDocument/2006/relationships/slideLayout" Target="../slideLayouts/slideLayout17.xml"/><Relationship Id="rId1" Type="http://schemas.openxmlformats.org/officeDocument/2006/relationships/vmlDrawing" Target="../drawings/vmlDrawing2.vml"/><Relationship Id="rId6" Type="http://schemas.openxmlformats.org/officeDocument/2006/relationships/oleObject" Target="../embeddings/oleObject2.bin"/><Relationship Id="rId5" Type="http://schemas.openxmlformats.org/officeDocument/2006/relationships/image" Target="../media/image13.jpeg"/><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notesSlide" Target="../notesSlides/notesSlide3.xml"/><Relationship Id="rId7" Type="http://schemas.openxmlformats.org/officeDocument/2006/relationships/image" Target="../media/image17.png"/><Relationship Id="rId12" Type="http://schemas.openxmlformats.org/officeDocument/2006/relationships/comments" Target="../comments/comment2.xml"/><Relationship Id="rId2" Type="http://schemas.openxmlformats.org/officeDocument/2006/relationships/slideLayout" Target="../slideLayouts/slideLayout7.xml"/><Relationship Id="rId1" Type="http://schemas.openxmlformats.org/officeDocument/2006/relationships/vmlDrawing" Target="../drawings/vmlDrawing3.vml"/><Relationship Id="rId6" Type="http://schemas.openxmlformats.org/officeDocument/2006/relationships/image" Target="../media/image16.png"/><Relationship Id="rId11" Type="http://schemas.openxmlformats.org/officeDocument/2006/relationships/image" Target="../media/image3.emf"/><Relationship Id="rId5" Type="http://schemas.openxmlformats.org/officeDocument/2006/relationships/image" Target="../media/image15.png"/><Relationship Id="rId10" Type="http://schemas.openxmlformats.org/officeDocument/2006/relationships/oleObject" Target="../embeddings/oleObject3.bin"/><Relationship Id="rId4" Type="http://schemas.openxmlformats.org/officeDocument/2006/relationships/image" Target="../media/image14.png"/><Relationship Id="rId9" Type="http://schemas.openxmlformats.org/officeDocument/2006/relationships/image" Target="../media/image19.png"/></Relationships>
</file>

<file path=ppt/slides/_rels/slide4.xml.rels><?xml version="1.0" encoding="UTF-8" standalone="yes"?>
<Relationships xmlns="http://schemas.openxmlformats.org/package/2006/relationships"><Relationship Id="rId8" Type="http://schemas.openxmlformats.org/officeDocument/2006/relationships/image" Target="../media/image25.jpeg"/><Relationship Id="rId13" Type="http://schemas.openxmlformats.org/officeDocument/2006/relationships/comments" Target="../comments/comment3.xml"/><Relationship Id="rId3" Type="http://schemas.openxmlformats.org/officeDocument/2006/relationships/image" Target="../media/image20.jpeg"/><Relationship Id="rId7" Type="http://schemas.openxmlformats.org/officeDocument/2006/relationships/image" Target="../media/image24.jpeg"/><Relationship Id="rId12"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3.jpeg"/><Relationship Id="rId11" Type="http://schemas.openxmlformats.org/officeDocument/2006/relationships/image" Target="../media/image28.jpeg"/><Relationship Id="rId5" Type="http://schemas.openxmlformats.org/officeDocument/2006/relationships/image" Target="../media/image22.jpeg"/><Relationship Id="rId10" Type="http://schemas.openxmlformats.org/officeDocument/2006/relationships/image" Target="../media/image27.jpeg"/><Relationship Id="rId4" Type="http://schemas.openxmlformats.org/officeDocument/2006/relationships/image" Target="../media/image21.jpeg"/><Relationship Id="rId9" Type="http://schemas.openxmlformats.org/officeDocument/2006/relationships/image" Target="../media/image26.jpeg"/></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32.png"/></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32.png"/></Relationships>
</file>

<file path=ppt/slides/_rels/slide8.xml.rels><?xml version="1.0" encoding="UTF-8" standalone="yes"?>
<Relationships xmlns="http://schemas.openxmlformats.org/package/2006/relationships"><Relationship Id="rId8" Type="http://schemas.openxmlformats.org/officeDocument/2006/relationships/hyperlink" Target="http://epg.modot.org/index.php?title=Main_Page" TargetMode="External"/><Relationship Id="rId3" Type="http://schemas.openxmlformats.org/officeDocument/2006/relationships/hyperlink" Target="http://mutcd.fhwa.dot.gov/kno_2009.htm" TargetMode="External"/><Relationship Id="rId7" Type="http://schemas.openxmlformats.org/officeDocument/2006/relationships/image" Target="../media/image34.jpeg"/><Relationship Id="rId12"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hyperlink" Target="http://epg.modot.mo.gov/index.php?title=616.23_Traffic_Control_for_Field_Operations" TargetMode="External"/><Relationship Id="rId11" Type="http://schemas.openxmlformats.org/officeDocument/2006/relationships/image" Target="../media/image31.png"/><Relationship Id="rId5" Type="http://schemas.openxmlformats.org/officeDocument/2006/relationships/hyperlink" Target="http://epg.modot.org/" TargetMode="External"/><Relationship Id="rId10" Type="http://schemas.openxmlformats.org/officeDocument/2006/relationships/image" Target="../media/image29.png"/><Relationship Id="rId4" Type="http://schemas.openxmlformats.org/officeDocument/2006/relationships/image" Target="../media/image33.jpeg"/><Relationship Id="rId9" Type="http://schemas.openxmlformats.org/officeDocument/2006/relationships/image" Target="../media/image35.png"/></Relationships>
</file>

<file path=ppt/slides/_rels/slide9.xml.rels><?xml version="1.0" encoding="UTF-8" standalone="yes"?>
<Relationships xmlns="http://schemas.openxmlformats.org/package/2006/relationships"><Relationship Id="rId8" Type="http://schemas.openxmlformats.org/officeDocument/2006/relationships/comments" Target="../comments/comment4.xml"/><Relationship Id="rId3" Type="http://schemas.openxmlformats.org/officeDocument/2006/relationships/image" Target="../media/image29.png"/><Relationship Id="rId7" Type="http://schemas.openxmlformats.org/officeDocument/2006/relationships/image" Target="../media/image37.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36.jpeg"/><Relationship Id="rId5" Type="http://schemas.openxmlformats.org/officeDocument/2006/relationships/image" Target="../media/image25.jpeg"/><Relationship Id="rId4" Type="http://schemas.openxmlformats.org/officeDocument/2006/relationships/image" Target="../media/image23.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vmlDrawing" Target="../drawings/vmlDrawing4.vml"/><Relationship Id="rId5" Type="http://schemas.openxmlformats.org/officeDocument/2006/relationships/image" Target="../media/image38.emf"/><Relationship Id="rId4" Type="http://schemas.openxmlformats.org/officeDocument/2006/relationships/oleObject" Target="../embeddings/oleObject4.bin"/></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xml"/><Relationship Id="rId1" Type="http://schemas.openxmlformats.org/officeDocument/2006/relationships/vmlDrawing" Target="../drawings/vmlDrawing5.vml"/><Relationship Id="rId5" Type="http://schemas.openxmlformats.org/officeDocument/2006/relationships/image" Target="../media/image39.emf"/><Relationship Id="rId4" Type="http://schemas.openxmlformats.org/officeDocument/2006/relationships/oleObject" Target="../embeddings/oleObject5.bin"/></Relationships>
</file>

<file path=ppt/slides/_rels/slide12.xml.rels><?xml version="1.0" encoding="UTF-8" standalone="yes"?>
<Relationships xmlns="http://schemas.openxmlformats.org/package/2006/relationships"><Relationship Id="rId8" Type="http://schemas.openxmlformats.org/officeDocument/2006/relationships/comments" Target="../comments/comment5.xml"/><Relationship Id="rId3" Type="http://schemas.openxmlformats.org/officeDocument/2006/relationships/image" Target="../media/image40.jpeg"/><Relationship Id="rId7"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http://www.ricesigns.com/pictures/flag_holder_tn.GIF" TargetMode="External"/><Relationship Id="rId5" Type="http://schemas.openxmlformats.org/officeDocument/2006/relationships/image" Target="../media/image42.gif"/><Relationship Id="rId4" Type="http://schemas.openxmlformats.org/officeDocument/2006/relationships/image" Target="../media/image41.jpe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image" Target="../media/image32.png"/><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comments" Target="../comments/comment6.xml"/><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8" Type="http://schemas.openxmlformats.org/officeDocument/2006/relationships/comments" Target="../comments/comment7.xml"/><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46.jpeg"/><Relationship Id="rId5" Type="http://schemas.openxmlformats.org/officeDocument/2006/relationships/image" Target="../media/image45.jpeg"/><Relationship Id="rId4" Type="http://schemas.openxmlformats.org/officeDocument/2006/relationships/image" Target="../media/image44.jpeg"/></Relationships>
</file>

<file path=ppt/slides/_rels/slide1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comments" Target="../comments/comment8.xml"/></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comments" Target="../comments/comment9.xml"/><Relationship Id="rId5" Type="http://schemas.openxmlformats.org/officeDocument/2006/relationships/image" Target="../media/image48.jpeg"/><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2.gif"/><Relationship Id="rId7" Type="http://schemas.openxmlformats.org/officeDocument/2006/relationships/image" Target="../media/image50.png"/><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comments" Target="../comments/comment10.xml"/><Relationship Id="rId4" Type="http://schemas.openxmlformats.org/officeDocument/2006/relationships/image" Target="http://www.ricesigns.com/pictures/flag_holder_tn.GIF" TargetMode="External"/><Relationship Id="rId9" Type="http://schemas.openxmlformats.org/officeDocument/2006/relationships/image" Target="../media/image52.jpeg"/></Relationships>
</file>

<file path=ppt/slides/_rels/slide1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comments" Target="../comments/comment11.xml"/><Relationship Id="rId5" Type="http://schemas.openxmlformats.org/officeDocument/2006/relationships/image" Target="../media/image54.jpeg"/><Relationship Id="rId4" Type="http://schemas.openxmlformats.org/officeDocument/2006/relationships/image" Target="../media/image53.jpeg"/></Relationships>
</file>

<file path=ppt/slides/_rels/slide2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comments" Target="../comments/comment12.xml"/><Relationship Id="rId5" Type="http://schemas.openxmlformats.org/officeDocument/2006/relationships/image" Target="../media/image56.jpeg"/><Relationship Id="rId4" Type="http://schemas.openxmlformats.org/officeDocument/2006/relationships/image" Target="../media/image55.jpeg"/></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comments" Target="../comments/comment13.xml"/><Relationship Id="rId4" Type="http://schemas.openxmlformats.org/officeDocument/2006/relationships/image" Target="../media/image57.png"/></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60.png"/><Relationship Id="rId5" Type="http://schemas.openxmlformats.org/officeDocument/2006/relationships/image" Target="../media/image43.png"/><Relationship Id="rId4" Type="http://schemas.openxmlformats.org/officeDocument/2006/relationships/image" Target="../media/image59.jpeg"/></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comments" Target="../comments/comment14.xml"/></Relationships>
</file>

<file path=ppt/slides/_rels/slide27.xml.rels><?xml version="1.0" encoding="UTF-8" standalone="yes"?>
<Relationships xmlns="http://schemas.openxmlformats.org/package/2006/relationships"><Relationship Id="rId3" Type="http://schemas.openxmlformats.org/officeDocument/2006/relationships/hyperlink" Target="http://epg.modot.org/files/a/ae/616.6_Road_closed_correctly.jpg" TargetMode="External"/><Relationship Id="rId2" Type="http://schemas.openxmlformats.org/officeDocument/2006/relationships/notesSlide" Target="../notesSlides/notesSlide27.xml"/><Relationship Id="rId1" Type="http://schemas.openxmlformats.org/officeDocument/2006/relationships/slideLayout" Target="../slideLayouts/slideLayout6.xml"/><Relationship Id="rId6" Type="http://schemas.openxmlformats.org/officeDocument/2006/relationships/comments" Target="../comments/comment15.xml"/><Relationship Id="rId5" Type="http://schemas.openxmlformats.org/officeDocument/2006/relationships/image" Target="../media/image43.png"/><Relationship Id="rId4" Type="http://schemas.openxmlformats.org/officeDocument/2006/relationships/image" Target="../media/image61.jpeg"/></Relationships>
</file>

<file path=ppt/slides/_rels/slide28.xml.rels><?xml version="1.0" encoding="UTF-8" standalone="yes"?>
<Relationships xmlns="http://schemas.openxmlformats.org/package/2006/relationships"><Relationship Id="rId3" Type="http://schemas.openxmlformats.org/officeDocument/2006/relationships/image" Target="../media/image62.jpeg"/><Relationship Id="rId7" Type="http://schemas.openxmlformats.org/officeDocument/2006/relationships/image" Target="../media/image66.jpeg"/><Relationship Id="rId2" Type="http://schemas.openxmlformats.org/officeDocument/2006/relationships/notesSlide" Target="../notesSlides/notesSlide28.xml"/><Relationship Id="rId1" Type="http://schemas.openxmlformats.org/officeDocument/2006/relationships/slideLayout" Target="../slideLayouts/slideLayout6.xml"/><Relationship Id="rId6" Type="http://schemas.openxmlformats.org/officeDocument/2006/relationships/image" Target="../media/image65.jpeg"/><Relationship Id="rId5" Type="http://schemas.openxmlformats.org/officeDocument/2006/relationships/image" Target="../media/image64.jpeg"/><Relationship Id="rId4" Type="http://schemas.openxmlformats.org/officeDocument/2006/relationships/image" Target="../media/image63.jpeg"/></Relationships>
</file>

<file path=ppt/slides/_rels/slide29.xml.rels><?xml version="1.0" encoding="UTF-8" standalone="yes"?>
<Relationships xmlns="http://schemas.openxmlformats.org/package/2006/relationships"><Relationship Id="rId8" Type="http://schemas.openxmlformats.org/officeDocument/2006/relationships/comments" Target="../comments/comment16.xml"/><Relationship Id="rId3" Type="http://schemas.openxmlformats.org/officeDocument/2006/relationships/image" Target="../media/image67.png"/><Relationship Id="rId7" Type="http://schemas.openxmlformats.org/officeDocument/2006/relationships/image" Target="../media/image70.jpeg"/><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image" Target="../media/image69.jpeg"/><Relationship Id="rId5" Type="http://schemas.openxmlformats.org/officeDocument/2006/relationships/image" Target="../media/image68.jpeg"/><Relationship Id="rId4" Type="http://schemas.openxmlformats.org/officeDocument/2006/relationships/image" Target="../media/image43.png"/></Relationships>
</file>

<file path=ppt/slides/_rels/slide30.xml.rels><?xml version="1.0" encoding="UTF-8" standalone="yes"?>
<Relationships xmlns="http://schemas.openxmlformats.org/package/2006/relationships"><Relationship Id="rId8" Type="http://schemas.openxmlformats.org/officeDocument/2006/relationships/comments" Target="../comments/comment17.xml"/><Relationship Id="rId3" Type="http://schemas.openxmlformats.org/officeDocument/2006/relationships/image" Target="../media/image71.jpeg"/><Relationship Id="rId7"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43.png"/><Relationship Id="rId4" Type="http://schemas.openxmlformats.org/officeDocument/2006/relationships/image" Target="../media/image72.jpeg"/></Relationships>
</file>

<file path=ppt/slides/_rels/slide31.xml.rels><?xml version="1.0" encoding="UTF-8" standalone="yes"?>
<Relationships xmlns="http://schemas.openxmlformats.org/package/2006/relationships"><Relationship Id="rId8" Type="http://schemas.openxmlformats.org/officeDocument/2006/relationships/comments" Target="../comments/comment18.xml"/><Relationship Id="rId3" Type="http://schemas.openxmlformats.org/officeDocument/2006/relationships/image" Target="../media/image43.png"/><Relationship Id="rId7" Type="http://schemas.openxmlformats.org/officeDocument/2006/relationships/image" Target="../media/image74.jpe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73.jpeg"/><Relationship Id="rId5" Type="http://schemas.openxmlformats.org/officeDocument/2006/relationships/image" Target="../media/image32.png"/><Relationship Id="rId4" Type="http://schemas.openxmlformats.org/officeDocument/2006/relationships/image" Target="../media/image31.png"/></Relationships>
</file>

<file path=ppt/slides/_rels/slide32.xml.rels><?xml version="1.0" encoding="UTF-8" standalone="yes"?>
<Relationships xmlns="http://schemas.openxmlformats.org/package/2006/relationships"><Relationship Id="rId3" Type="http://schemas.openxmlformats.org/officeDocument/2006/relationships/image" Target="../media/image75.jpeg"/><Relationship Id="rId7" Type="http://schemas.openxmlformats.org/officeDocument/2006/relationships/image" Target="../media/image32.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31.png"/><Relationship Id="rId4" Type="http://schemas.openxmlformats.org/officeDocument/2006/relationships/image" Target="../media/image76.jpeg"/></Relationships>
</file>

<file path=ppt/slides/_rels/slide3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78.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82.png"/><Relationship Id="rId5" Type="http://schemas.openxmlformats.org/officeDocument/2006/relationships/image" Target="../media/image81.png"/><Relationship Id="rId4" Type="http://schemas.openxmlformats.org/officeDocument/2006/relationships/image" Target="../media/image80.jpeg"/></Relationships>
</file>

<file path=ppt/slides/_rels/slide37.xml.rels><?xml version="1.0" encoding="UTF-8" standalone="yes"?>
<Relationships xmlns="http://schemas.openxmlformats.org/package/2006/relationships"><Relationship Id="rId3" Type="http://schemas.openxmlformats.org/officeDocument/2006/relationships/image" Target="../media/image82.png"/><Relationship Id="rId7" Type="http://schemas.openxmlformats.org/officeDocument/2006/relationships/comments" Target="../comments/comment19.xml"/><Relationship Id="rId2" Type="http://schemas.openxmlformats.org/officeDocument/2006/relationships/notesSlide" Target="../notesSlides/notesSlide37.xml"/><Relationship Id="rId1" Type="http://schemas.openxmlformats.org/officeDocument/2006/relationships/slideLayout" Target="../slideLayouts/slideLayout9.xml"/><Relationship Id="rId6" Type="http://schemas.openxmlformats.org/officeDocument/2006/relationships/image" Target="../media/image85.jpeg"/><Relationship Id="rId5" Type="http://schemas.openxmlformats.org/officeDocument/2006/relationships/image" Target="../media/image84.jpeg"/><Relationship Id="rId4" Type="http://schemas.openxmlformats.org/officeDocument/2006/relationships/image" Target="../media/image83.jpeg"/></Relationships>
</file>

<file path=ppt/slides/_rels/slide38.xml.rels><?xml version="1.0" encoding="UTF-8" standalone="yes"?>
<Relationships xmlns="http://schemas.openxmlformats.org/package/2006/relationships"><Relationship Id="rId3" Type="http://schemas.openxmlformats.org/officeDocument/2006/relationships/image" Target="../media/image82.png"/><Relationship Id="rId7" Type="http://schemas.openxmlformats.org/officeDocument/2006/relationships/comments" Target="../comments/comment20.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88.jpeg"/><Relationship Id="rId5" Type="http://schemas.openxmlformats.org/officeDocument/2006/relationships/image" Target="../media/image87.jpeg"/><Relationship Id="rId4" Type="http://schemas.openxmlformats.org/officeDocument/2006/relationships/image" Target="../media/image86.jpeg"/></Relationships>
</file>

<file path=ppt/slides/_rels/slide39.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39.xml"/><Relationship Id="rId1" Type="http://schemas.openxmlformats.org/officeDocument/2006/relationships/slideLayout" Target="../slideLayouts/slideLayout3.xml"/><Relationship Id="rId6" Type="http://schemas.openxmlformats.org/officeDocument/2006/relationships/image" Target="../media/image91.jpeg"/><Relationship Id="rId5" Type="http://schemas.openxmlformats.org/officeDocument/2006/relationships/image" Target="../media/image90.jpeg"/><Relationship Id="rId4" Type="http://schemas.openxmlformats.org/officeDocument/2006/relationships/image" Target="../media/image82.png"/></Relationships>
</file>

<file path=ppt/slides/_rels/slide40.xml.rels><?xml version="1.0" encoding="UTF-8" standalone="yes"?>
<Relationships xmlns="http://schemas.openxmlformats.org/package/2006/relationships"><Relationship Id="rId8" Type="http://schemas.openxmlformats.org/officeDocument/2006/relationships/comments" Target="../comments/comment21.xml"/><Relationship Id="rId3" Type="http://schemas.openxmlformats.org/officeDocument/2006/relationships/image" Target="../media/image92.jpeg"/><Relationship Id="rId7" Type="http://schemas.openxmlformats.org/officeDocument/2006/relationships/image" Target="../media/image95.jpe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94.jpeg"/><Relationship Id="rId5" Type="http://schemas.openxmlformats.org/officeDocument/2006/relationships/image" Target="../media/image82.png"/><Relationship Id="rId4" Type="http://schemas.openxmlformats.org/officeDocument/2006/relationships/image" Target="../media/image93.jpeg"/></Relationships>
</file>

<file path=ppt/slides/_rels/slide41.xml.rels><?xml version="1.0" encoding="UTF-8" standalone="yes"?>
<Relationships xmlns="http://schemas.openxmlformats.org/package/2006/relationships"><Relationship Id="rId3" Type="http://schemas.openxmlformats.org/officeDocument/2006/relationships/image" Target="../media/image96.jpeg"/><Relationship Id="rId7" Type="http://schemas.openxmlformats.org/officeDocument/2006/relationships/image" Target="../media/image98.jpeg"/><Relationship Id="rId2" Type="http://schemas.openxmlformats.org/officeDocument/2006/relationships/notesSlide" Target="../notesSlides/notesSlide41.xml"/><Relationship Id="rId1" Type="http://schemas.openxmlformats.org/officeDocument/2006/relationships/slideLayout" Target="../slideLayouts/slideLayout6.xml"/><Relationship Id="rId6" Type="http://schemas.openxmlformats.org/officeDocument/2006/relationships/image" Target="../media/image97.png"/><Relationship Id="rId5" Type="http://schemas.openxmlformats.org/officeDocument/2006/relationships/image" Target="../media/image82.png"/><Relationship Id="rId4" Type="http://schemas.openxmlformats.org/officeDocument/2006/relationships/image" Target="http://tbn2.google.com/images?q=tbn:HSd6-YvBeXWUaM:http://www.cleanairsys.com/airzone-blog/uploaded_images/School-Bus-794847.jpg"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2.xml"/><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43.xml"/><Relationship Id="rId1" Type="http://schemas.openxmlformats.org/officeDocument/2006/relationships/slideLayout" Target="../slideLayouts/slideLayout6.xml"/><Relationship Id="rId5" Type="http://schemas.openxmlformats.org/officeDocument/2006/relationships/comments" Target="../comments/comment22.xml"/><Relationship Id="rId4" Type="http://schemas.openxmlformats.org/officeDocument/2006/relationships/image" Target="../media/image82.png"/></Relationships>
</file>

<file path=ppt/slides/_rels/slide44.xml.rels><?xml version="1.0" encoding="UTF-8" standalone="yes"?>
<Relationships xmlns="http://schemas.openxmlformats.org/package/2006/relationships"><Relationship Id="rId8" Type="http://schemas.openxmlformats.org/officeDocument/2006/relationships/comments" Target="../comments/comment23.xml"/><Relationship Id="rId3" Type="http://schemas.openxmlformats.org/officeDocument/2006/relationships/image" Target="../media/image100.png"/><Relationship Id="rId7" Type="http://schemas.openxmlformats.org/officeDocument/2006/relationships/image" Target="../media/image103.png"/><Relationship Id="rId2" Type="http://schemas.openxmlformats.org/officeDocument/2006/relationships/notesSlide" Target="../notesSlides/notesSlide44.xml"/><Relationship Id="rId1" Type="http://schemas.openxmlformats.org/officeDocument/2006/relationships/slideLayout" Target="../slideLayouts/slideLayout6.xml"/><Relationship Id="rId6" Type="http://schemas.openxmlformats.org/officeDocument/2006/relationships/image" Target="../media/image82.png"/><Relationship Id="rId5" Type="http://schemas.openxmlformats.org/officeDocument/2006/relationships/image" Target="../media/image102.emf"/><Relationship Id="rId4" Type="http://schemas.openxmlformats.org/officeDocument/2006/relationships/image" Target="../media/image101.png"/></Relationships>
</file>

<file path=ppt/slides/_rels/slide45.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comments" Target="../comments/comment24.xml"/><Relationship Id="rId5" Type="http://schemas.openxmlformats.org/officeDocument/2006/relationships/image" Target="../media/image106.png"/><Relationship Id="rId4" Type="http://schemas.openxmlformats.org/officeDocument/2006/relationships/image" Target="../media/image105.png"/></Relationships>
</file>

<file path=ppt/slides/_rels/slide46.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6.xml"/><Relationship Id="rId1" Type="http://schemas.openxmlformats.org/officeDocument/2006/relationships/slideLayout" Target="../slideLayouts/slideLayout6.xml"/><Relationship Id="rId4" Type="http://schemas.openxmlformats.org/officeDocument/2006/relationships/comments" Target="../comments/comment25.xml"/></Relationships>
</file>

<file path=ppt/slides/_rels/slide47.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7.xml"/><Relationship Id="rId1" Type="http://schemas.openxmlformats.org/officeDocument/2006/relationships/slideLayout" Target="../slideLayouts/slideLayout6.xml"/><Relationship Id="rId5" Type="http://schemas.openxmlformats.org/officeDocument/2006/relationships/comments" Target="../comments/comment26.xml"/><Relationship Id="rId4" Type="http://schemas.openxmlformats.org/officeDocument/2006/relationships/image" Target="../media/image107.png"/></Relationships>
</file>

<file path=ppt/slides/_rels/slide4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8.xml"/><Relationship Id="rId1" Type="http://schemas.openxmlformats.org/officeDocument/2006/relationships/slideLayout" Target="../slideLayouts/slideLayout6.xml"/><Relationship Id="rId6" Type="http://schemas.openxmlformats.org/officeDocument/2006/relationships/comments" Target="../comments/comment27.xml"/><Relationship Id="rId5" Type="http://schemas.openxmlformats.org/officeDocument/2006/relationships/image" Target="../media/image108.png"/><Relationship Id="rId4" Type="http://schemas.openxmlformats.org/officeDocument/2006/relationships/image" Target="../media/image107.png"/></Relationships>
</file>

<file path=ppt/slides/_rels/slide4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9.xml"/><Relationship Id="rId1" Type="http://schemas.openxmlformats.org/officeDocument/2006/relationships/slideLayout" Target="../slideLayouts/slideLayout6.xml"/><Relationship Id="rId5" Type="http://schemas.openxmlformats.org/officeDocument/2006/relationships/comments" Target="../comments/comment28.xml"/><Relationship Id="rId4" Type="http://schemas.openxmlformats.org/officeDocument/2006/relationships/image" Target="../media/image109.jpeg"/></Relationships>
</file>

<file path=ppt/slides/_rels/slide50.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0.xml"/><Relationship Id="rId1" Type="http://schemas.openxmlformats.org/officeDocument/2006/relationships/slideLayout" Target="../slideLayouts/slideLayout8.xml"/><Relationship Id="rId5" Type="http://schemas.openxmlformats.org/officeDocument/2006/relationships/comments" Target="../comments/comment29.xml"/><Relationship Id="rId4" Type="http://schemas.openxmlformats.org/officeDocument/2006/relationships/image" Target="../media/image110.png"/></Relationships>
</file>

<file path=ppt/slides/_rels/slide51.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1.xml"/><Relationship Id="rId1" Type="http://schemas.openxmlformats.org/officeDocument/2006/relationships/slideLayout" Target="../slideLayouts/slideLayout8.xml"/><Relationship Id="rId5" Type="http://schemas.openxmlformats.org/officeDocument/2006/relationships/comments" Target="../comments/comment30.xml"/><Relationship Id="rId4" Type="http://schemas.openxmlformats.org/officeDocument/2006/relationships/image" Target="../media/image107.png"/></Relationships>
</file>

<file path=ppt/slides/_rels/slide5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2.xml"/><Relationship Id="rId1" Type="http://schemas.openxmlformats.org/officeDocument/2006/relationships/slideLayout" Target="../slideLayouts/slideLayout6.xml"/><Relationship Id="rId5" Type="http://schemas.openxmlformats.org/officeDocument/2006/relationships/comments" Target="../comments/comment31.xml"/><Relationship Id="rId4" Type="http://schemas.openxmlformats.org/officeDocument/2006/relationships/image" Target="../media/image107.png"/></Relationships>
</file>

<file path=ppt/slides/_rels/slide5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3.xml"/><Relationship Id="rId1" Type="http://schemas.openxmlformats.org/officeDocument/2006/relationships/slideLayout" Target="../slideLayouts/slideLayout6.xml"/><Relationship Id="rId4" Type="http://schemas.openxmlformats.org/officeDocument/2006/relationships/comments" Target="../comments/comment32.xml"/></Relationships>
</file>

<file path=ppt/slides/_rels/slide54.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4.xml"/><Relationship Id="rId1" Type="http://schemas.openxmlformats.org/officeDocument/2006/relationships/slideLayout" Target="../slideLayouts/slideLayout6.xml"/><Relationship Id="rId5" Type="http://schemas.openxmlformats.org/officeDocument/2006/relationships/comments" Target="../comments/comment33.xml"/><Relationship Id="rId4" Type="http://schemas.openxmlformats.org/officeDocument/2006/relationships/image" Target="../media/image107.png"/></Relationships>
</file>

<file path=ppt/slides/_rels/slide5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5.xml"/><Relationship Id="rId1" Type="http://schemas.openxmlformats.org/officeDocument/2006/relationships/slideLayout" Target="../slideLayouts/slideLayout8.xml"/><Relationship Id="rId5" Type="http://schemas.openxmlformats.org/officeDocument/2006/relationships/comments" Target="../comments/comment34.xml"/><Relationship Id="rId4" Type="http://schemas.openxmlformats.org/officeDocument/2006/relationships/image" Target="../media/image107.png"/></Relationships>
</file>

<file path=ppt/slides/_rels/slide56.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6.xml"/><Relationship Id="rId1" Type="http://schemas.openxmlformats.org/officeDocument/2006/relationships/slideLayout" Target="../slideLayouts/slideLayout8.xml"/><Relationship Id="rId6" Type="http://schemas.openxmlformats.org/officeDocument/2006/relationships/comments" Target="../comments/comment35.xml"/><Relationship Id="rId5" Type="http://schemas.openxmlformats.org/officeDocument/2006/relationships/image" Target="../media/image99.png"/><Relationship Id="rId4" Type="http://schemas.openxmlformats.org/officeDocument/2006/relationships/image" Target="../media/image107.png"/></Relationships>
</file>

<file path=ppt/slides/_rels/slide57.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7.xml"/><Relationship Id="rId1" Type="http://schemas.openxmlformats.org/officeDocument/2006/relationships/slideLayout" Target="../slideLayouts/slideLayout8.xml"/><Relationship Id="rId6" Type="http://schemas.openxmlformats.org/officeDocument/2006/relationships/comments" Target="../comments/comment36.xml"/><Relationship Id="rId5" Type="http://schemas.openxmlformats.org/officeDocument/2006/relationships/image" Target="../media/image99.png"/><Relationship Id="rId4" Type="http://schemas.openxmlformats.org/officeDocument/2006/relationships/image" Target="../media/image107.png"/></Relationships>
</file>

<file path=ppt/slides/_rels/slide58.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58.xml"/><Relationship Id="rId1" Type="http://schemas.openxmlformats.org/officeDocument/2006/relationships/slideLayout" Target="../slideLayouts/slideLayout6.xml"/><Relationship Id="rId6" Type="http://schemas.openxmlformats.org/officeDocument/2006/relationships/image" Target="../media/image82.png"/><Relationship Id="rId5" Type="http://schemas.openxmlformats.org/officeDocument/2006/relationships/image" Target="../media/image113.jpeg"/><Relationship Id="rId4" Type="http://schemas.openxmlformats.org/officeDocument/2006/relationships/image" Target="../media/image112.jpeg"/></Relationships>
</file>

<file path=ppt/slides/_rels/slide5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9.xml"/><Relationship Id="rId1" Type="http://schemas.openxmlformats.org/officeDocument/2006/relationships/slideLayout" Target="../slideLayouts/slideLayout8.xml"/><Relationship Id="rId4" Type="http://schemas.openxmlformats.org/officeDocument/2006/relationships/comments" Target="../comments/comment37.xml"/></Relationships>
</file>

<file path=ppt/slides/_rels/slide60.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60.xml"/><Relationship Id="rId1" Type="http://schemas.openxmlformats.org/officeDocument/2006/relationships/slideLayout" Target="../slideLayouts/slideLayout7.xml"/><Relationship Id="rId5" Type="http://schemas.openxmlformats.org/officeDocument/2006/relationships/comments" Target="../comments/comment38.xml"/><Relationship Id="rId4" Type="http://schemas.openxmlformats.org/officeDocument/2006/relationships/image" Target="../media/image114.jpeg"/></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62.xml"/><Relationship Id="rId1" Type="http://schemas.openxmlformats.org/officeDocument/2006/relationships/slideLayout" Target="../slideLayouts/slideLayout7.xml"/><Relationship Id="rId4" Type="http://schemas.openxmlformats.org/officeDocument/2006/relationships/image" Target="../media/image78.jpeg"/></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9.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65.xml"/><Relationship Id="rId1" Type="http://schemas.openxmlformats.org/officeDocument/2006/relationships/slideLayout" Target="../slideLayouts/slideLayout10.xml"/><Relationship Id="rId4" Type="http://schemas.openxmlformats.org/officeDocument/2006/relationships/image" Target="../media/image116.jpeg"/></Relationships>
</file>

<file path=ppt/slides/_rels/slide6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7.xml"/><Relationship Id="rId1" Type="http://schemas.openxmlformats.org/officeDocument/2006/relationships/slideLayout" Target="../slideLayouts/slideLayout7.xml"/><Relationship Id="rId5" Type="http://schemas.openxmlformats.org/officeDocument/2006/relationships/image" Target="../media/image118.jpeg"/><Relationship Id="rId4" Type="http://schemas.openxmlformats.org/officeDocument/2006/relationships/image" Target="../media/image117.jpeg"/></Relationships>
</file>

<file path=ppt/slides/_rels/slide6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8.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6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9.xml"/><Relationship Id="rId1" Type="http://schemas.openxmlformats.org/officeDocument/2006/relationships/slideLayout" Target="../slideLayouts/slideLayout7.xml"/><Relationship Id="rId5" Type="http://schemas.openxmlformats.org/officeDocument/2006/relationships/comments" Target="../comments/comment39.xml"/><Relationship Id="rId4" Type="http://schemas.openxmlformats.org/officeDocument/2006/relationships/image" Target="../media/image31.png"/></Relationships>
</file>

<file path=ppt/slides/_rels/slide70.xml.rels><?xml version="1.0" encoding="UTF-8" standalone="yes"?>
<Relationships xmlns="http://schemas.openxmlformats.org/package/2006/relationships"><Relationship Id="rId8" Type="http://schemas.openxmlformats.org/officeDocument/2006/relationships/image" Target="../media/image121.jpeg"/><Relationship Id="rId3" Type="http://schemas.openxmlformats.org/officeDocument/2006/relationships/hyperlink" Target="http://www.google.com/url?sa=i&amp;rct=j&amp;q=&amp;esrc=s&amp;source=images&amp;cd=&amp;cad=rja&amp;uact=8&amp;ved=0ahUKEwiPgq3t1MfLAhWLyIMKHTynCwEQjRwIBw&amp;url=http://lemarchant.ednet.ns.ca/no-phones-or-ipods/&amp;psig=AFQjCNEj4HmcmJp9hia5wdNOrAWwCV9KSg&amp;ust=1458302113360361" TargetMode="External"/><Relationship Id="rId7" Type="http://schemas.openxmlformats.org/officeDocument/2006/relationships/hyperlink" Target="http://www.google.com/url?sa=i&amp;rct=j&amp;q=&amp;esrc=s&amp;source=images&amp;cd=&amp;cad=rja&amp;uact=8&amp;ved=0ahUKEwihyKvg1cfLAhUkyYMKHcikCwgQjRwIBw&amp;url=http://ofwnow.com/global-news/accidents-from-pedestrians-with-headphones-has-increased/12630&amp;bvm=bv.117218890,d.amc&amp;psig=AFQjCNGGdSZTIw4rViMCVEdoSuUBKDj8DQ&amp;ust=1458302256511683" TargetMode="External"/><Relationship Id="rId2" Type="http://schemas.openxmlformats.org/officeDocument/2006/relationships/notesSlide" Target="../notesSlides/notesSlide70.xml"/><Relationship Id="rId1" Type="http://schemas.openxmlformats.org/officeDocument/2006/relationships/slideLayout" Target="../slideLayouts/slideLayout11.xml"/><Relationship Id="rId6" Type="http://schemas.openxmlformats.org/officeDocument/2006/relationships/image" Target="../media/image120.jpeg"/><Relationship Id="rId5" Type="http://schemas.openxmlformats.org/officeDocument/2006/relationships/hyperlink" Target="https://www.google.com/url?sa=i&amp;rct=j&amp;q=&amp;esrc=s&amp;source=images&amp;cd=&amp;cad=rja&amp;uact=8&amp;ved=0ahUKEwiM9I201cfLAhWFkYMKHUvoACUQjRwIBw&amp;url=https://www.dellanave.com/headphones-gym/&amp;bvm=bv.117218890,d.amc&amp;psig=AFQjCNGGdSZTIw4rViMCVEdoSuUBKDj8DQ&amp;ust=1458302256511683" TargetMode="External"/><Relationship Id="rId4" Type="http://schemas.openxmlformats.org/officeDocument/2006/relationships/image" Target="../media/image119.jpeg"/></Relationships>
</file>

<file path=ppt/slides/_rels/slide71.xml.rels><?xml version="1.0" encoding="UTF-8" standalone="yes"?>
<Relationships xmlns="http://schemas.openxmlformats.org/package/2006/relationships"><Relationship Id="rId8" Type="http://schemas.openxmlformats.org/officeDocument/2006/relationships/image" Target="../media/image125.jpeg"/><Relationship Id="rId3" Type="http://schemas.openxmlformats.org/officeDocument/2006/relationships/image" Target="../media/image122.jpeg"/><Relationship Id="rId7" Type="http://schemas.openxmlformats.org/officeDocument/2006/relationships/image" Target="../media/image124.png"/><Relationship Id="rId2" Type="http://schemas.openxmlformats.org/officeDocument/2006/relationships/notesSlide" Target="../notesSlides/notesSlide71.xml"/><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82.png"/><Relationship Id="rId4" Type="http://schemas.openxmlformats.org/officeDocument/2006/relationships/image" Target="../media/image123.jpeg"/></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wmv"/><Relationship Id="rId1" Type="http://schemas.microsoft.com/office/2007/relationships/media" Target="../media/media1.wmv"/><Relationship Id="rId6" Type="http://schemas.openxmlformats.org/officeDocument/2006/relationships/comments" Target="../comments/comment40.xml"/><Relationship Id="rId5" Type="http://schemas.openxmlformats.org/officeDocument/2006/relationships/image" Target="../media/image126.png"/><Relationship Id="rId4" Type="http://schemas.openxmlformats.org/officeDocument/2006/relationships/notesSlide" Target="../notesSlides/notesSlide72.xml"/></Relationships>
</file>

<file path=ppt/slides/_rels/slide73.xml.rels><?xml version="1.0" encoding="UTF-8" standalone="yes"?>
<Relationships xmlns="http://schemas.openxmlformats.org/package/2006/relationships"><Relationship Id="rId3" Type="http://schemas.openxmlformats.org/officeDocument/2006/relationships/image" Target="../media/image123.jpeg"/><Relationship Id="rId7" Type="http://schemas.openxmlformats.org/officeDocument/2006/relationships/comments" Target="../comments/comment41.xml"/><Relationship Id="rId2" Type="http://schemas.openxmlformats.org/officeDocument/2006/relationships/notesSlide" Target="../notesSlides/notesSlide73.xml"/><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127.jpeg"/><Relationship Id="rId4" Type="http://schemas.openxmlformats.org/officeDocument/2006/relationships/image" Target="../media/image124.png"/></Relationships>
</file>

<file path=ppt/slides/_rels/slide74.xml.rels><?xml version="1.0" encoding="UTF-8" standalone="yes"?>
<Relationships xmlns="http://schemas.openxmlformats.org/package/2006/relationships"><Relationship Id="rId8" Type="http://schemas.openxmlformats.org/officeDocument/2006/relationships/image" Target="../media/image129.png"/><Relationship Id="rId3" Type="http://schemas.microsoft.com/office/2007/relationships/media" Target="../media/media3.wmv"/><Relationship Id="rId7" Type="http://schemas.openxmlformats.org/officeDocument/2006/relationships/image" Target="../media/image128.png"/><Relationship Id="rId2" Type="http://schemas.openxmlformats.org/officeDocument/2006/relationships/video" Target="../media/media2.wmv"/><Relationship Id="rId1" Type="http://schemas.microsoft.com/office/2007/relationships/media" Target="../media/media2.wmv"/><Relationship Id="rId6" Type="http://schemas.openxmlformats.org/officeDocument/2006/relationships/notesSlide" Target="../notesSlides/notesSlide74.xml"/><Relationship Id="rId5" Type="http://schemas.openxmlformats.org/officeDocument/2006/relationships/slideLayout" Target="../slideLayouts/slideLayout7.xml"/><Relationship Id="rId4" Type="http://schemas.openxmlformats.org/officeDocument/2006/relationships/video" Target="../media/media3.wmv"/></Relationships>
</file>

<file path=ppt/slides/_rels/slide75.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75.xml"/><Relationship Id="rId1" Type="http://schemas.openxmlformats.org/officeDocument/2006/relationships/slideLayout" Target="../slideLayouts/slideLayout7.xml"/><Relationship Id="rId5" Type="http://schemas.openxmlformats.org/officeDocument/2006/relationships/comments" Target="../comments/comment42.xml"/><Relationship Id="rId4" Type="http://schemas.openxmlformats.org/officeDocument/2006/relationships/image" Target="../media/image131.jpeg"/></Relationships>
</file>

<file path=ppt/slides/_rels/slide7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76.xml"/><Relationship Id="rId1" Type="http://schemas.openxmlformats.org/officeDocument/2006/relationships/slideLayout" Target="../slideLayouts/slideLayout6.xml"/><Relationship Id="rId5" Type="http://schemas.openxmlformats.org/officeDocument/2006/relationships/comments" Target="../comments/comment43.xml"/><Relationship Id="rId4" Type="http://schemas.openxmlformats.org/officeDocument/2006/relationships/image" Target="../media/image132.jpeg"/></Relationships>
</file>

<file path=ppt/slides/_rels/slide77.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notesSlide" Target="../notesSlides/notesSlide77.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78.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notesSlide" Target="../notesSlides/notesSlide78.xml"/><Relationship Id="rId1" Type="http://schemas.openxmlformats.org/officeDocument/2006/relationships/slideLayout" Target="../slideLayouts/slideLayout7.xml"/><Relationship Id="rId5" Type="http://schemas.openxmlformats.org/officeDocument/2006/relationships/comments" Target="../comments/comment44.xml"/><Relationship Id="rId4" Type="http://schemas.openxmlformats.org/officeDocument/2006/relationships/image" Target="../media/image43.png"/></Relationships>
</file>

<file path=ppt/slides/_rels/slide79.xml.rels><?xml version="1.0" encoding="UTF-8" standalone="yes"?>
<Relationships xmlns="http://schemas.openxmlformats.org/package/2006/relationships"><Relationship Id="rId3" Type="http://schemas.openxmlformats.org/officeDocument/2006/relationships/image" Target="../media/image135.gif"/><Relationship Id="rId2" Type="http://schemas.openxmlformats.org/officeDocument/2006/relationships/notesSlide" Target="../notesSlides/notesSlide79.xml"/><Relationship Id="rId1" Type="http://schemas.openxmlformats.org/officeDocument/2006/relationships/slideLayout" Target="../slideLayouts/slideLayout7.xml"/><Relationship Id="rId4" Type="http://schemas.openxmlformats.org/officeDocument/2006/relationships/comments" Target="../comments/comment45.xml"/></Relationships>
</file>

<file path=ppt/slides/_rels/slide80.xml.rels><?xml version="1.0" encoding="UTF-8" standalone="yes"?>
<Relationships xmlns="http://schemas.openxmlformats.org/package/2006/relationships"><Relationship Id="rId8" Type="http://schemas.openxmlformats.org/officeDocument/2006/relationships/image" Target="../media/image141.png"/><Relationship Id="rId3" Type="http://schemas.openxmlformats.org/officeDocument/2006/relationships/image" Target="../media/image136.png"/><Relationship Id="rId7" Type="http://schemas.openxmlformats.org/officeDocument/2006/relationships/image" Target="../media/image140.gif"/><Relationship Id="rId2" Type="http://schemas.openxmlformats.org/officeDocument/2006/relationships/notesSlide" Target="../notesSlides/notesSlide80.xml"/><Relationship Id="rId1" Type="http://schemas.openxmlformats.org/officeDocument/2006/relationships/slideLayout" Target="../slideLayouts/slideLayout7.xml"/><Relationship Id="rId6" Type="http://schemas.openxmlformats.org/officeDocument/2006/relationships/image" Target="../media/image139.gif"/><Relationship Id="rId5" Type="http://schemas.openxmlformats.org/officeDocument/2006/relationships/image" Target="../media/image138.jpeg"/><Relationship Id="rId4" Type="http://schemas.openxmlformats.org/officeDocument/2006/relationships/image" Target="../media/image137.jpeg"/></Relationships>
</file>

<file path=ppt/slides/_rels/slide81.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notesSlide" Target="../notesSlides/notesSlide81.xml"/><Relationship Id="rId7" Type="http://schemas.openxmlformats.org/officeDocument/2006/relationships/image" Target="../media/image82.png"/><Relationship Id="rId2" Type="http://schemas.openxmlformats.org/officeDocument/2006/relationships/slideLayout" Target="../slideLayouts/slideLayout7.xml"/><Relationship Id="rId1" Type="http://schemas.openxmlformats.org/officeDocument/2006/relationships/vmlDrawing" Target="../drawings/vmlDrawing6.vml"/><Relationship Id="rId6" Type="http://schemas.openxmlformats.org/officeDocument/2006/relationships/image" Target="../media/image29.png"/><Relationship Id="rId5" Type="http://schemas.openxmlformats.org/officeDocument/2006/relationships/image" Target="../media/image142.png"/><Relationship Id="rId4" Type="http://schemas.openxmlformats.org/officeDocument/2006/relationships/oleObject" Target="../embeddings/oleObject6.bin"/></Relationships>
</file>

<file path=ppt/slides/_rels/slide82.xml.rels><?xml version="1.0" encoding="UTF-8" standalone="yes"?>
<Relationships xmlns="http://schemas.openxmlformats.org/package/2006/relationships"><Relationship Id="rId8" Type="http://schemas.openxmlformats.org/officeDocument/2006/relationships/comments" Target="../comments/comment46.xml"/><Relationship Id="rId3" Type="http://schemas.openxmlformats.org/officeDocument/2006/relationships/image" Target="../media/image143.jpeg"/><Relationship Id="rId7" Type="http://schemas.openxmlformats.org/officeDocument/2006/relationships/image" Target="../media/image145.jpeg"/><Relationship Id="rId2" Type="http://schemas.openxmlformats.org/officeDocument/2006/relationships/notesSlide" Target="../notesSlides/notesSlide82.xml"/><Relationship Id="rId1" Type="http://schemas.openxmlformats.org/officeDocument/2006/relationships/slideLayout" Target="../slideLayouts/slideLayout7.xml"/><Relationship Id="rId6" Type="http://schemas.openxmlformats.org/officeDocument/2006/relationships/image" Target="../media/image79.jpeg"/><Relationship Id="rId5" Type="http://schemas.openxmlformats.org/officeDocument/2006/relationships/image" Target="../media/image144.jpeg"/><Relationship Id="rId4" Type="http://schemas.openxmlformats.org/officeDocument/2006/relationships/image" Target="../media/image82.png"/></Relationships>
</file>

<file path=ppt/slides/_rels/slide8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83.xml"/><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84.xml"/><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85.xml"/><Relationship Id="rId1" Type="http://schemas.openxmlformats.org/officeDocument/2006/relationships/slideLayout" Target="../slideLayouts/slideLayout7.xml"/><Relationship Id="rId4" Type="http://schemas.openxmlformats.org/officeDocument/2006/relationships/comments" Target="../comments/comment47.xml"/></Relationships>
</file>

<file path=ppt/slides/_rels/slide86.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86.xml"/><Relationship Id="rId1" Type="http://schemas.openxmlformats.org/officeDocument/2006/relationships/slideLayout" Target="../slideLayouts/slideLayout7.xml"/><Relationship Id="rId4" Type="http://schemas.openxmlformats.org/officeDocument/2006/relationships/comments" Target="../comments/comment48.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88.xm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89.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1.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comments" Target="../comments/comment49.xml"/><Relationship Id="rId2" Type="http://schemas.openxmlformats.org/officeDocument/2006/relationships/notesSlide" Target="../notesSlides/notesSlide92.xml"/><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94.xml"/><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95.xml"/><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96.xml"/><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97.xml"/><Relationship Id="rId1" Type="http://schemas.openxmlformats.org/officeDocument/2006/relationships/slideLayout" Target="../slideLayouts/slideLayout7.xml"/><Relationship Id="rId6" Type="http://schemas.openxmlformats.org/officeDocument/2006/relationships/image" Target="../media/image152.png"/><Relationship Id="rId5" Type="http://schemas.openxmlformats.org/officeDocument/2006/relationships/image" Target="../media/image151.png"/><Relationship Id="rId4" Type="http://schemas.openxmlformats.org/officeDocument/2006/relationships/image" Target="../media/image82.png"/></Relationships>
</file>

<file path=ppt/slides/_rels/slide98.xml.rels><?xml version="1.0" encoding="UTF-8" standalone="yes"?>
<Relationships xmlns="http://schemas.openxmlformats.org/package/2006/relationships"><Relationship Id="rId3" Type="http://schemas.openxmlformats.org/officeDocument/2006/relationships/image" Target="../media/image153.jpeg"/><Relationship Id="rId2" Type="http://schemas.openxmlformats.org/officeDocument/2006/relationships/notesSlide" Target="../notesSlides/notesSlide98.xml"/><Relationship Id="rId1" Type="http://schemas.openxmlformats.org/officeDocument/2006/relationships/slideLayout" Target="../slideLayouts/slideLayout7.xml"/><Relationship Id="rId5" Type="http://schemas.openxmlformats.org/officeDocument/2006/relationships/comments" Target="../comments/comment50.xml"/><Relationship Id="rId4" Type="http://schemas.openxmlformats.org/officeDocument/2006/relationships/image" Target="../media/image154.jpeg"/></Relationships>
</file>

<file path=ppt/slides/_rels/slide99.xml.rels><?xml version="1.0" encoding="UTF-8" standalone="yes"?>
<Relationships xmlns="http://schemas.openxmlformats.org/package/2006/relationships"><Relationship Id="rId3" Type="http://schemas.openxmlformats.org/officeDocument/2006/relationships/hyperlink" Target="http://www.google.com/imgres?q=photos+of+hills+and+curves+highway&amp;hl=en&amp;tbo=d&amp;biw=1280&amp;bih=853&amp;tbm=isch&amp;tbnid=eW6WFzRReWejTM:&amp;imgrefurl=http://www.lastgreatroadtrip.com/baja-off-road-adventure/baja-adventure-part-13-home-bound/&amp;docid=OnLkrs2UncqPgM&amp;imgurl=http://www.lastgreatroadtrip.com/wp-content/uploads/2011/03/curves-baja-highway.jpg&amp;w=1110&amp;h=749&amp;ei=9gUUUcedDezy2gXH54HoBA&amp;zoom=1&amp;iact=hc&amp;vpx=672&amp;vpy=486&amp;dur=1934&amp;hovh=184&amp;hovw=273&amp;tx=178&amp;ty=124&amp;sig=111186928887382543888&amp;page=3&amp;tbnh=150&amp;tbnw=245&amp;start=67&amp;ndsp=36&amp;ved=1t:429,r:76,s:0,i:314" TargetMode="External"/><Relationship Id="rId2" Type="http://schemas.openxmlformats.org/officeDocument/2006/relationships/notesSlide" Target="../notesSlides/notesSlide99.xml"/><Relationship Id="rId1" Type="http://schemas.openxmlformats.org/officeDocument/2006/relationships/slideLayout" Target="../slideLayouts/slideLayout11.xml"/><Relationship Id="rId5" Type="http://schemas.openxmlformats.org/officeDocument/2006/relationships/image" Target="../media/image89.jpeg"/><Relationship Id="rId4" Type="http://schemas.openxmlformats.org/officeDocument/2006/relationships/image" Target="../media/image155.jpeg"/></Relationships>
</file>

<file path=ppt/slides/_rels/slide100.xml.rels><?xml version="1.0" encoding="UTF-8" standalone="yes"?>
<Relationships xmlns="http://schemas.openxmlformats.org/package/2006/relationships"><Relationship Id="rId3" Type="http://schemas.openxmlformats.org/officeDocument/2006/relationships/comments" Target="../comments/comment51.xml"/><Relationship Id="rId2" Type="http://schemas.openxmlformats.org/officeDocument/2006/relationships/notesSlide" Target="../notesSlides/notesSlide100.xml"/><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101.xml"/><Relationship Id="rId1" Type="http://schemas.openxmlformats.org/officeDocument/2006/relationships/slideLayout" Target="../slideLayouts/slideLayout7.xml"/><Relationship Id="rId5" Type="http://schemas.openxmlformats.org/officeDocument/2006/relationships/image" Target="../media/image158.png"/><Relationship Id="rId4" Type="http://schemas.openxmlformats.org/officeDocument/2006/relationships/image" Target="../media/image157.png"/></Relationships>
</file>

<file path=ppt/slides/_rels/slide102.xml.rels><?xml version="1.0" encoding="UTF-8" standalone="yes"?>
<Relationships xmlns="http://schemas.openxmlformats.org/package/2006/relationships"><Relationship Id="rId3" Type="http://schemas.openxmlformats.org/officeDocument/2006/relationships/image" Target="../media/image159.jpeg"/><Relationship Id="rId2" Type="http://schemas.openxmlformats.org/officeDocument/2006/relationships/notesSlide" Target="../notesSlides/notesSlide102.xml"/><Relationship Id="rId1" Type="http://schemas.openxmlformats.org/officeDocument/2006/relationships/slideLayout" Target="../slideLayouts/slideLayout7.xml"/><Relationship Id="rId5" Type="http://schemas.openxmlformats.org/officeDocument/2006/relationships/image" Target="../media/image161.png"/><Relationship Id="rId4" Type="http://schemas.openxmlformats.org/officeDocument/2006/relationships/image" Target="../media/image160.png"/></Relationships>
</file>

<file path=ppt/slides/_rels/slide103.xml.rels><?xml version="1.0" encoding="UTF-8" standalone="yes"?>
<Relationships xmlns="http://schemas.openxmlformats.org/package/2006/relationships"><Relationship Id="rId3" Type="http://schemas.openxmlformats.org/officeDocument/2006/relationships/comments" Target="../comments/comment52.xml"/><Relationship Id="rId2" Type="http://schemas.openxmlformats.org/officeDocument/2006/relationships/notesSlide" Target="../notesSlides/notesSlide103.xml"/><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3" Type="http://schemas.openxmlformats.org/officeDocument/2006/relationships/image" Target="../media/image162.jpeg"/><Relationship Id="rId2" Type="http://schemas.openxmlformats.org/officeDocument/2006/relationships/notesSlide" Target="../notesSlides/notesSlide104.xml"/><Relationship Id="rId1" Type="http://schemas.openxmlformats.org/officeDocument/2006/relationships/slideLayout" Target="../slideLayouts/slideLayout7.xml"/><Relationship Id="rId5" Type="http://schemas.openxmlformats.org/officeDocument/2006/relationships/comments" Target="../comments/comment53.xml"/><Relationship Id="rId4" Type="http://schemas.openxmlformats.org/officeDocument/2006/relationships/image" Target="../media/image163.jpeg"/></Relationships>
</file>

<file path=ppt/slides/_rels/slide105.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105.xml"/><Relationship Id="rId1" Type="http://schemas.openxmlformats.org/officeDocument/2006/relationships/slideLayout" Target="../slideLayouts/slideLayout7.xml"/><Relationship Id="rId5" Type="http://schemas.openxmlformats.org/officeDocument/2006/relationships/comments" Target="../comments/comment54.xml"/><Relationship Id="rId4" Type="http://schemas.openxmlformats.org/officeDocument/2006/relationships/image" Target="../media/image165.jpeg"/></Relationships>
</file>

<file path=ppt/slides/_rels/slide106.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106.xml"/><Relationship Id="rId1" Type="http://schemas.openxmlformats.org/officeDocument/2006/relationships/slideLayout" Target="../slideLayouts/slideLayout7.xml"/><Relationship Id="rId4" Type="http://schemas.openxmlformats.org/officeDocument/2006/relationships/image" Target="../media/image167.jpeg"/></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8" Type="http://schemas.openxmlformats.org/officeDocument/2006/relationships/image" Target="../media/image121.jpeg"/><Relationship Id="rId3" Type="http://schemas.openxmlformats.org/officeDocument/2006/relationships/hyperlink" Target="http://www.google.com/url?sa=i&amp;rct=j&amp;q=&amp;esrc=s&amp;source=images&amp;cd=&amp;cad=rja&amp;uact=8&amp;ved=0ahUKEwiPgq3t1MfLAhWLyIMKHTynCwEQjRwIBw&amp;url=http://lemarchant.ednet.ns.ca/no-phones-or-ipods/&amp;psig=AFQjCNEj4HmcmJp9hia5wdNOrAWwCV9KSg&amp;ust=1458302113360361" TargetMode="External"/><Relationship Id="rId7" Type="http://schemas.openxmlformats.org/officeDocument/2006/relationships/hyperlink" Target="http://www.google.com/url?sa=i&amp;rct=j&amp;q=&amp;esrc=s&amp;source=images&amp;cd=&amp;cad=rja&amp;uact=8&amp;ved=0ahUKEwihyKvg1cfLAhUkyYMKHcikCwgQjRwIBw&amp;url=http://ofwnow.com/global-news/accidents-from-pedestrians-with-headphones-has-increased/12630&amp;bvm=bv.117218890,d.amc&amp;psig=AFQjCNGGdSZTIw4rViMCVEdoSuUBKDj8DQ&amp;ust=1458302256511683" TargetMode="External"/><Relationship Id="rId2" Type="http://schemas.openxmlformats.org/officeDocument/2006/relationships/notesSlide" Target="../notesSlides/notesSlide108.xml"/><Relationship Id="rId1" Type="http://schemas.openxmlformats.org/officeDocument/2006/relationships/slideLayout" Target="../slideLayouts/slideLayout11.xml"/><Relationship Id="rId6" Type="http://schemas.openxmlformats.org/officeDocument/2006/relationships/image" Target="../media/image120.jpeg"/><Relationship Id="rId5" Type="http://schemas.openxmlformats.org/officeDocument/2006/relationships/hyperlink" Target="https://www.google.com/url?sa=i&amp;rct=j&amp;q=&amp;esrc=s&amp;source=images&amp;cd=&amp;cad=rja&amp;uact=8&amp;ved=0ahUKEwiM9I201cfLAhWFkYMKHUvoACUQjRwIBw&amp;url=https://www.dellanave.com/headphones-gym/&amp;bvm=bv.117218890,d.amc&amp;psig=AFQjCNGGdSZTIw4rViMCVEdoSuUBKDj8DQ&amp;ust=1458302256511683" TargetMode="External"/><Relationship Id="rId4" Type="http://schemas.openxmlformats.org/officeDocument/2006/relationships/image" Target="../media/image119.jpeg"/></Relationships>
</file>

<file path=ppt/slides/_rels/slide109.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notesSlide" Target="../notesSlides/notesSlide109.xml"/><Relationship Id="rId1" Type="http://schemas.openxmlformats.org/officeDocument/2006/relationships/slideLayout" Target="../slideLayouts/slideLayout11.xml"/><Relationship Id="rId5" Type="http://schemas.openxmlformats.org/officeDocument/2006/relationships/comments" Target="../comments/comment55.xml"/><Relationship Id="rId4" Type="http://schemas.openxmlformats.org/officeDocument/2006/relationships/image" Target="../media/image169.jpeg"/></Relationships>
</file>

<file path=ppt/slides/_rels/slide110.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110.xml"/><Relationship Id="rId1" Type="http://schemas.openxmlformats.org/officeDocument/2006/relationships/slideLayout" Target="../slideLayouts/slideLayout11.xml"/></Relationships>
</file>

<file path=ppt/slides/_rels/slide111.xml.rels><?xml version="1.0" encoding="UTF-8" standalone="yes"?>
<Relationships xmlns="http://schemas.openxmlformats.org/package/2006/relationships"><Relationship Id="rId3" Type="http://schemas.openxmlformats.org/officeDocument/2006/relationships/image" Target="../media/image171.jpeg"/><Relationship Id="rId2" Type="http://schemas.openxmlformats.org/officeDocument/2006/relationships/notesSlide" Target="../notesSlides/notesSlide111.xml"/><Relationship Id="rId1" Type="http://schemas.openxmlformats.org/officeDocument/2006/relationships/slideLayout" Target="../slideLayouts/slideLayout11.xml"/></Relationships>
</file>

<file path=ppt/slides/_rels/slide112.xml.rels><?xml version="1.0" encoding="UTF-8" standalone="yes"?>
<Relationships xmlns="http://schemas.openxmlformats.org/package/2006/relationships"><Relationship Id="rId3" Type="http://schemas.openxmlformats.org/officeDocument/2006/relationships/image" Target="../media/image172.jpeg"/><Relationship Id="rId2" Type="http://schemas.openxmlformats.org/officeDocument/2006/relationships/notesSlide" Target="../notesSlides/notesSlide112.xml"/><Relationship Id="rId1" Type="http://schemas.openxmlformats.org/officeDocument/2006/relationships/slideLayout" Target="../slideLayouts/slideLayout11.xml"/><Relationship Id="rId6" Type="http://schemas.openxmlformats.org/officeDocument/2006/relationships/image" Target="../media/image175.jpeg"/><Relationship Id="rId5" Type="http://schemas.openxmlformats.org/officeDocument/2006/relationships/image" Target="../media/image174.jpeg"/><Relationship Id="rId4" Type="http://schemas.openxmlformats.org/officeDocument/2006/relationships/image" Target="../media/image173.png"/></Relationships>
</file>

<file path=ppt/slides/_rels/slide113.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113.xml"/><Relationship Id="rId1" Type="http://schemas.openxmlformats.org/officeDocument/2006/relationships/slideLayout" Target="../slideLayouts/slideLayout11.xml"/><Relationship Id="rId5" Type="http://schemas.openxmlformats.org/officeDocument/2006/relationships/image" Target="../media/image178.jpeg"/><Relationship Id="rId4" Type="http://schemas.openxmlformats.org/officeDocument/2006/relationships/image" Target="../media/image177.jpeg"/></Relationships>
</file>

<file path=ppt/slides/_rels/slide114.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114.xml"/><Relationship Id="rId1" Type="http://schemas.openxmlformats.org/officeDocument/2006/relationships/slideLayout" Target="../slideLayouts/slideLayout11.xml"/><Relationship Id="rId5" Type="http://schemas.openxmlformats.org/officeDocument/2006/relationships/image" Target="../media/image181.png"/><Relationship Id="rId4" Type="http://schemas.openxmlformats.org/officeDocument/2006/relationships/image" Target="../media/image180.png"/></Relationships>
</file>

<file path=ppt/slides/_rels/slide115.xml.rels><?xml version="1.0" encoding="UTF-8" standalone="yes"?>
<Relationships xmlns="http://schemas.openxmlformats.org/package/2006/relationships"><Relationship Id="rId3" Type="http://schemas.openxmlformats.org/officeDocument/2006/relationships/image" Target="../media/image182.jpeg"/><Relationship Id="rId2" Type="http://schemas.openxmlformats.org/officeDocument/2006/relationships/notesSlide" Target="../notesSlides/notesSlide115.xml"/><Relationship Id="rId1" Type="http://schemas.openxmlformats.org/officeDocument/2006/relationships/slideLayout" Target="../slideLayouts/slideLayout11.xml"/><Relationship Id="rId5" Type="http://schemas.openxmlformats.org/officeDocument/2006/relationships/image" Target="../media/image184.png"/><Relationship Id="rId4" Type="http://schemas.openxmlformats.org/officeDocument/2006/relationships/image" Target="../media/image183.jpeg"/></Relationships>
</file>

<file path=ppt/slides/_rels/slide116.xml.rels><?xml version="1.0" encoding="UTF-8" standalone="yes"?>
<Relationships xmlns="http://schemas.openxmlformats.org/package/2006/relationships"><Relationship Id="rId3" Type="http://schemas.openxmlformats.org/officeDocument/2006/relationships/notesSlide" Target="../notesSlides/notesSlide116.xml"/><Relationship Id="rId2" Type="http://schemas.openxmlformats.org/officeDocument/2006/relationships/slideLayout" Target="../slideLayouts/slideLayout11.xml"/><Relationship Id="rId1" Type="http://schemas.openxmlformats.org/officeDocument/2006/relationships/vmlDrawing" Target="../drawings/vmlDrawing7.vml"/><Relationship Id="rId6" Type="http://schemas.openxmlformats.org/officeDocument/2006/relationships/comments" Target="../comments/comment56.xml"/><Relationship Id="rId5" Type="http://schemas.openxmlformats.org/officeDocument/2006/relationships/image" Target="../media/image185.emf"/><Relationship Id="rId4" Type="http://schemas.openxmlformats.org/officeDocument/2006/relationships/oleObject" Target="../embeddings/oleObject7.bin"/></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notesSlide" Target="../notesSlides/notesSlide118.xml"/><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3" Type="http://schemas.openxmlformats.org/officeDocument/2006/relationships/image" Target="../media/image187.jpeg"/><Relationship Id="rId2" Type="http://schemas.openxmlformats.org/officeDocument/2006/relationships/notesSlide" Target="../notesSlides/notesSlide119.xml"/><Relationship Id="rId1" Type="http://schemas.openxmlformats.org/officeDocument/2006/relationships/slideLayout" Target="../slideLayouts/slideLayout7.xml"/><Relationship Id="rId6" Type="http://schemas.openxmlformats.org/officeDocument/2006/relationships/comments" Target="../comments/comment57.xml"/><Relationship Id="rId5" Type="http://schemas.openxmlformats.org/officeDocument/2006/relationships/image" Target="../media/image189.png"/><Relationship Id="rId4" Type="http://schemas.openxmlformats.org/officeDocument/2006/relationships/image" Target="../media/image188.jpeg"/></Relationships>
</file>

<file path=ppt/slides/_rels/slide120.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notesSlide" Target="../notesSlides/notesSlide120.xml"/><Relationship Id="rId1" Type="http://schemas.openxmlformats.org/officeDocument/2006/relationships/slideLayout" Target="../slideLayouts/slideLayout11.xml"/><Relationship Id="rId5" Type="http://schemas.openxmlformats.org/officeDocument/2006/relationships/comments" Target="../comments/comment58.xml"/><Relationship Id="rId4" Type="http://schemas.openxmlformats.org/officeDocument/2006/relationships/image" Target="../media/image191.png"/></Relationships>
</file>

<file path=ppt/slides/_rels/slide121.xml.rels><?xml version="1.0" encoding="UTF-8" standalone="yes"?>
<Relationships xmlns="http://schemas.openxmlformats.org/package/2006/relationships"><Relationship Id="rId3" Type="http://schemas.openxmlformats.org/officeDocument/2006/relationships/notesSlide" Target="../notesSlides/notesSlide121.xml"/><Relationship Id="rId7" Type="http://schemas.openxmlformats.org/officeDocument/2006/relationships/comments" Target="../comments/comment59.xml"/><Relationship Id="rId2" Type="http://schemas.openxmlformats.org/officeDocument/2006/relationships/slideLayout" Target="../slideLayouts/slideLayout11.xml"/><Relationship Id="rId1" Type="http://schemas.openxmlformats.org/officeDocument/2006/relationships/vmlDrawing" Target="../drawings/vmlDrawing8.vml"/><Relationship Id="rId6" Type="http://schemas.openxmlformats.org/officeDocument/2006/relationships/image" Target="../media/image150.png"/><Relationship Id="rId5" Type="http://schemas.openxmlformats.org/officeDocument/2006/relationships/image" Target="../media/image192.wmf"/><Relationship Id="rId4" Type="http://schemas.openxmlformats.org/officeDocument/2006/relationships/oleObject" Target="../embeddings/oleObject8.bin"/></Relationships>
</file>

<file path=ppt/slides/_rels/slide122.xml.rels><?xml version="1.0" encoding="UTF-8" standalone="yes"?>
<Relationships xmlns="http://schemas.openxmlformats.org/package/2006/relationships"><Relationship Id="rId3" Type="http://schemas.openxmlformats.org/officeDocument/2006/relationships/comments" Target="../comments/comment60.xml"/><Relationship Id="rId2" Type="http://schemas.openxmlformats.org/officeDocument/2006/relationships/notesSlide" Target="../notesSlides/notesSlide122.xml"/><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comments" Target="../comments/comment61.xml"/><Relationship Id="rId2" Type="http://schemas.openxmlformats.org/officeDocument/2006/relationships/notesSlide" Target="../notesSlides/notesSlide123.xml"/><Relationship Id="rId1" Type="http://schemas.openxmlformats.org/officeDocument/2006/relationships/slideLayout" Target="../slideLayouts/slideLayout11.xml"/><Relationship Id="rId6" Type="http://schemas.openxmlformats.org/officeDocument/2006/relationships/image" Target="../media/image195.png"/><Relationship Id="rId5" Type="http://schemas.openxmlformats.org/officeDocument/2006/relationships/image" Target="../media/image194.png"/><Relationship Id="rId4" Type="http://schemas.openxmlformats.org/officeDocument/2006/relationships/image" Target="../media/image193.png"/></Relationships>
</file>

<file path=ppt/slides/_rels/slide124.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notesSlide" Target="../notesSlides/notesSlide124.xml"/><Relationship Id="rId1" Type="http://schemas.openxmlformats.org/officeDocument/2006/relationships/slideLayout" Target="../slideLayouts/slideLayout11.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125.xml"/><Relationship Id="rId1" Type="http://schemas.openxmlformats.org/officeDocument/2006/relationships/slideLayout" Target="../slideLayouts/slideLayout11.xml"/></Relationships>
</file>

<file path=ppt/slides/_rels/slide126.xml.rels><?xml version="1.0" encoding="UTF-8" standalone="yes"?>
<Relationships xmlns="http://schemas.openxmlformats.org/package/2006/relationships"><Relationship Id="rId3" Type="http://schemas.openxmlformats.org/officeDocument/2006/relationships/image" Target="../media/image197.png"/><Relationship Id="rId2" Type="http://schemas.openxmlformats.org/officeDocument/2006/relationships/notesSlide" Target="../notesSlides/notesSlide126.xml"/><Relationship Id="rId1" Type="http://schemas.openxmlformats.org/officeDocument/2006/relationships/slideLayout" Target="../slideLayouts/slideLayout11.xml"/><Relationship Id="rId5" Type="http://schemas.openxmlformats.org/officeDocument/2006/relationships/image" Target="../media/image199.png"/><Relationship Id="rId4" Type="http://schemas.openxmlformats.org/officeDocument/2006/relationships/image" Target="../media/image198.png"/></Relationships>
</file>

<file path=ppt/slides/_rels/slide127.xml.rels><?xml version="1.0" encoding="UTF-8" standalone="yes"?>
<Relationships xmlns="http://schemas.openxmlformats.org/package/2006/relationships"><Relationship Id="rId3" Type="http://schemas.openxmlformats.org/officeDocument/2006/relationships/comments" Target="../comments/comment62.xml"/><Relationship Id="rId2" Type="http://schemas.openxmlformats.org/officeDocument/2006/relationships/notesSlide" Target="../notesSlides/notesSlide127.xml"/><Relationship Id="rId1" Type="http://schemas.openxmlformats.org/officeDocument/2006/relationships/slideLayout" Target="../slideLayouts/slideLayout7.xml"/></Relationships>
</file>

<file path=ppt/slides/_rels/slide128.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notesSlide" Target="../notesSlides/notesSlide128.xml"/><Relationship Id="rId1" Type="http://schemas.openxmlformats.org/officeDocument/2006/relationships/slideLayout" Target="../slideLayouts/slideLayout7.xml"/><Relationship Id="rId5" Type="http://schemas.openxmlformats.org/officeDocument/2006/relationships/image" Target="../media/image202.png"/><Relationship Id="rId4" Type="http://schemas.openxmlformats.org/officeDocument/2006/relationships/image" Target="../media/image201.png"/></Relationships>
</file>

<file path=ppt/slides/_rels/slide129.xml.rels><?xml version="1.0" encoding="UTF-8" standalone="yes"?>
<Relationships xmlns="http://schemas.openxmlformats.org/package/2006/relationships"><Relationship Id="rId3" Type="http://schemas.openxmlformats.org/officeDocument/2006/relationships/image" Target="../media/image203.jpeg"/><Relationship Id="rId7" Type="http://schemas.openxmlformats.org/officeDocument/2006/relationships/comments" Target="../comments/comment63.xml"/><Relationship Id="rId2" Type="http://schemas.openxmlformats.org/officeDocument/2006/relationships/notesSlide" Target="../notesSlides/notesSlide129.xml"/><Relationship Id="rId1" Type="http://schemas.openxmlformats.org/officeDocument/2006/relationships/slideLayout" Target="../slideLayouts/slideLayout11.xml"/><Relationship Id="rId6" Type="http://schemas.openxmlformats.org/officeDocument/2006/relationships/image" Target="../media/image206.png"/><Relationship Id="rId5" Type="http://schemas.openxmlformats.org/officeDocument/2006/relationships/image" Target="../media/image205.png"/><Relationship Id="rId4" Type="http://schemas.openxmlformats.org/officeDocument/2006/relationships/image" Target="../media/image204.jpeg"/></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130.xml"/><Relationship Id="rId1" Type="http://schemas.openxmlformats.org/officeDocument/2006/relationships/slideLayout" Target="../slideLayouts/slideLayout11.xml"/></Relationships>
</file>

<file path=ppt/slides/_rels/slide131.xml.rels><?xml version="1.0" encoding="UTF-8" standalone="yes"?>
<Relationships xmlns="http://schemas.openxmlformats.org/package/2006/relationships"><Relationship Id="rId3" Type="http://schemas.openxmlformats.org/officeDocument/2006/relationships/image" Target="../media/image207.jpeg"/><Relationship Id="rId2" Type="http://schemas.openxmlformats.org/officeDocument/2006/relationships/notesSlide" Target="../notesSlides/notesSlide131.xml"/><Relationship Id="rId1" Type="http://schemas.openxmlformats.org/officeDocument/2006/relationships/slideLayout" Target="../slideLayouts/slideLayout7.xml"/><Relationship Id="rId4" Type="http://schemas.openxmlformats.org/officeDocument/2006/relationships/comments" Target="../comments/comment64.xml"/></Relationships>
</file>

<file path=ppt/slides/_rels/slide132.xml.rels><?xml version="1.0" encoding="UTF-8" standalone="yes"?>
<Relationships xmlns="http://schemas.openxmlformats.org/package/2006/relationships"><Relationship Id="rId3" Type="http://schemas.openxmlformats.org/officeDocument/2006/relationships/image" Target="../media/image208.jpeg"/><Relationship Id="rId2" Type="http://schemas.openxmlformats.org/officeDocument/2006/relationships/notesSlide" Target="../notesSlides/notesSlide132.xml"/><Relationship Id="rId1" Type="http://schemas.openxmlformats.org/officeDocument/2006/relationships/slideLayout" Target="../slideLayouts/slideLayout7.xml"/><Relationship Id="rId4" Type="http://schemas.openxmlformats.org/officeDocument/2006/relationships/comments" Target="../comments/comment65.xml"/></Relationships>
</file>

<file path=ppt/slides/_rels/slide133.xml.rels><?xml version="1.0" encoding="UTF-8" standalone="yes"?>
<Relationships xmlns="http://schemas.openxmlformats.org/package/2006/relationships"><Relationship Id="rId3" Type="http://schemas.openxmlformats.org/officeDocument/2006/relationships/image" Target="../media/image209.jpeg"/><Relationship Id="rId2" Type="http://schemas.openxmlformats.org/officeDocument/2006/relationships/notesSlide" Target="../notesSlides/notesSlide133.xml"/><Relationship Id="rId1" Type="http://schemas.openxmlformats.org/officeDocument/2006/relationships/slideLayout" Target="../slideLayouts/slideLayout7.xml"/></Relationships>
</file>

<file path=ppt/slides/_rels/slide134.xml.rels><?xml version="1.0" encoding="UTF-8" standalone="yes"?>
<Relationships xmlns="http://schemas.openxmlformats.org/package/2006/relationships"><Relationship Id="rId3" Type="http://schemas.openxmlformats.org/officeDocument/2006/relationships/image" Target="../media/image210.png"/><Relationship Id="rId2" Type="http://schemas.openxmlformats.org/officeDocument/2006/relationships/notesSlide" Target="../notesSlides/notesSlide134.xml"/><Relationship Id="rId1" Type="http://schemas.openxmlformats.org/officeDocument/2006/relationships/slideLayout" Target="../slideLayouts/slideLayout7.xml"/><Relationship Id="rId4" Type="http://schemas.openxmlformats.org/officeDocument/2006/relationships/comments" Target="../comments/comment66.xml"/></Relationships>
</file>

<file path=ppt/slides/_rels/slide135.xml.rels><?xml version="1.0" encoding="UTF-8" standalone="yes"?>
<Relationships xmlns="http://schemas.openxmlformats.org/package/2006/relationships"><Relationship Id="rId3" Type="http://schemas.openxmlformats.org/officeDocument/2006/relationships/image" Target="../media/image211.png"/><Relationship Id="rId2" Type="http://schemas.openxmlformats.org/officeDocument/2006/relationships/notesSlide" Target="../notesSlides/notesSlide135.xml"/><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3" Type="http://schemas.openxmlformats.org/officeDocument/2006/relationships/image" Target="../media/image212.png"/><Relationship Id="rId2" Type="http://schemas.openxmlformats.org/officeDocument/2006/relationships/notesSlide" Target="../notesSlides/notesSlide136.xml"/><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3" Type="http://schemas.openxmlformats.org/officeDocument/2006/relationships/image" Target="../media/image159.jpeg"/><Relationship Id="rId2" Type="http://schemas.openxmlformats.org/officeDocument/2006/relationships/notesSlide" Target="../notesSlides/notesSlide137.xml"/><Relationship Id="rId1" Type="http://schemas.openxmlformats.org/officeDocument/2006/relationships/slideLayout" Target="../slideLayouts/slideLayout7.xml"/><Relationship Id="rId4" Type="http://schemas.openxmlformats.org/officeDocument/2006/relationships/image" Target="../media/image213.jpeg"/></Relationships>
</file>

<file path=ppt/slides/_rels/slide138.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138.xml"/><Relationship Id="rId1" Type="http://schemas.openxmlformats.org/officeDocument/2006/relationships/slideLayout" Target="../slideLayouts/slideLayout11.xml"/><Relationship Id="rId4" Type="http://schemas.openxmlformats.org/officeDocument/2006/relationships/image" Target="../media/image214.jpeg"/></Relationships>
</file>

<file path=ppt/slides/_rels/slide139.xml.rels><?xml version="1.0" encoding="UTF-8" standalone="yes"?>
<Relationships xmlns="http://schemas.openxmlformats.org/package/2006/relationships"><Relationship Id="rId3" Type="http://schemas.openxmlformats.org/officeDocument/2006/relationships/image" Target="../media/image215.jpeg"/><Relationship Id="rId2" Type="http://schemas.openxmlformats.org/officeDocument/2006/relationships/notesSlide" Target="../notesSlides/notesSlide139.xml"/><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3" Type="http://schemas.openxmlformats.org/officeDocument/2006/relationships/image" Target="../media/image216.jpeg"/><Relationship Id="rId2" Type="http://schemas.openxmlformats.org/officeDocument/2006/relationships/notesSlide" Target="../notesSlides/notesSlide140.xml"/><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3" Type="http://schemas.openxmlformats.org/officeDocument/2006/relationships/image" Target="../media/image217.jpeg"/><Relationship Id="rId2" Type="http://schemas.openxmlformats.org/officeDocument/2006/relationships/notesSlide" Target="../notesSlides/notesSlide141.xml"/><Relationship Id="rId1" Type="http://schemas.openxmlformats.org/officeDocument/2006/relationships/slideLayout" Target="../slideLayouts/slideLayout7.xml"/></Relationships>
</file>

<file path=ppt/slides/_rels/slide142.xml.rels><?xml version="1.0" encoding="UTF-8" standalone="yes"?>
<Relationships xmlns="http://schemas.openxmlformats.org/package/2006/relationships"><Relationship Id="rId2" Type="http://schemas.openxmlformats.org/officeDocument/2006/relationships/notesSlide" Target="../notesSlides/notesSlide142.xml"/><Relationship Id="rId1" Type="http://schemas.openxmlformats.org/officeDocument/2006/relationships/slideLayout" Target="../slideLayouts/slideLayout7.xml"/></Relationships>
</file>

<file path=ppt/slides/_rels/slide143.xml.rels><?xml version="1.0" encoding="UTF-8" standalone="yes"?>
<Relationships xmlns="http://schemas.openxmlformats.org/package/2006/relationships"><Relationship Id="rId3" Type="http://schemas.openxmlformats.org/officeDocument/2006/relationships/image" Target="../media/image218.png"/><Relationship Id="rId2" Type="http://schemas.openxmlformats.org/officeDocument/2006/relationships/notesSlide" Target="../notesSlides/notesSlide143.xml"/><Relationship Id="rId1" Type="http://schemas.openxmlformats.org/officeDocument/2006/relationships/slideLayout" Target="../slideLayouts/slideLayout7.xml"/><Relationship Id="rId4" Type="http://schemas.openxmlformats.org/officeDocument/2006/relationships/image" Target="../media/image219.png"/></Relationships>
</file>

<file path=ppt/slides/_rels/slide14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44.xml"/><Relationship Id="rId1" Type="http://schemas.openxmlformats.org/officeDocument/2006/relationships/slideLayout" Target="../slideLayouts/slideLayout7.xml"/><Relationship Id="rId6" Type="http://schemas.openxmlformats.org/officeDocument/2006/relationships/image" Target="../media/image195.png"/><Relationship Id="rId5" Type="http://schemas.openxmlformats.org/officeDocument/2006/relationships/image" Target="../media/image194.png"/><Relationship Id="rId4" Type="http://schemas.openxmlformats.org/officeDocument/2006/relationships/image" Target="../media/image193.png"/></Relationships>
</file>

<file path=ppt/slides/_rels/slide145.xml.rels><?xml version="1.0" encoding="UTF-8" standalone="yes"?>
<Relationships xmlns="http://schemas.openxmlformats.org/package/2006/relationships"><Relationship Id="rId2" Type="http://schemas.openxmlformats.org/officeDocument/2006/relationships/notesSlide" Target="../notesSlides/notesSlide145.xml"/><Relationship Id="rId1" Type="http://schemas.openxmlformats.org/officeDocument/2006/relationships/slideLayout" Target="../slideLayouts/slideLayout7.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146.xml"/><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2" Type="http://schemas.openxmlformats.org/officeDocument/2006/relationships/notesSlide" Target="../notesSlides/notesSlide147.xml"/><Relationship Id="rId1" Type="http://schemas.openxmlformats.org/officeDocument/2006/relationships/slideLayout" Target="../slideLayouts/slideLayout9.xml"/></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148.xml"/><Relationship Id="rId1" Type="http://schemas.openxmlformats.org/officeDocument/2006/relationships/slideLayout" Target="../slideLayouts/slideLayout7.xml"/></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149.xml"/><Relationship Id="rId1" Type="http://schemas.openxmlformats.org/officeDocument/2006/relationships/slideLayout" Target="../slideLayouts/slideLayout6.xml"/></Relationships>
</file>

<file path=ppt/slides/_rels/slide15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0.xml"/><Relationship Id="rId1" Type="http://schemas.openxmlformats.org/officeDocument/2006/relationships/slideLayout" Target="../slideLayouts/slideLayout7.xml"/><Relationship Id="rId4" Type="http://schemas.openxmlformats.org/officeDocument/2006/relationships/image" Target="../media/image220.png"/></Relationships>
</file>

<file path=ppt/slides/_rels/slide15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1.xml"/><Relationship Id="rId1" Type="http://schemas.openxmlformats.org/officeDocument/2006/relationships/slideLayout" Target="../slideLayouts/slideLayout7.xml"/><Relationship Id="rId6" Type="http://schemas.openxmlformats.org/officeDocument/2006/relationships/image" Target="../media/image223.jpeg"/><Relationship Id="rId5" Type="http://schemas.openxmlformats.org/officeDocument/2006/relationships/image" Target="../media/image222.jpeg"/><Relationship Id="rId4" Type="http://schemas.openxmlformats.org/officeDocument/2006/relationships/image" Target="../media/image221.jpeg"/></Relationships>
</file>

<file path=ppt/slides/_rels/slide152.xml.rels><?xml version="1.0" encoding="UTF-8" standalone="yes"?>
<Relationships xmlns="http://schemas.openxmlformats.org/package/2006/relationships"><Relationship Id="rId8" Type="http://schemas.openxmlformats.org/officeDocument/2006/relationships/image" Target="../media/image228.jpeg"/><Relationship Id="rId3" Type="http://schemas.openxmlformats.org/officeDocument/2006/relationships/image" Target="../media/image224.jpeg"/><Relationship Id="rId7" Type="http://schemas.openxmlformats.org/officeDocument/2006/relationships/image" Target="../media/image227.jpeg"/><Relationship Id="rId2" Type="http://schemas.openxmlformats.org/officeDocument/2006/relationships/notesSlide" Target="../notesSlides/notesSlide152.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226.jpeg"/><Relationship Id="rId4" Type="http://schemas.openxmlformats.org/officeDocument/2006/relationships/image" Target="../media/image225.jpeg"/><Relationship Id="rId9" Type="http://schemas.openxmlformats.org/officeDocument/2006/relationships/image" Target="../media/image18.png"/></Relationships>
</file>

<file path=ppt/slides/_rels/slide153.xml.rels><?xml version="1.0" encoding="UTF-8" standalone="yes"?>
<Relationships xmlns="http://schemas.openxmlformats.org/package/2006/relationships"><Relationship Id="rId2" Type="http://schemas.openxmlformats.org/officeDocument/2006/relationships/notesSlide" Target="../notesSlides/notesSlide153.xml"/><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85800" y="990600"/>
            <a:ext cx="7772400" cy="685800"/>
          </a:xfrm>
        </p:spPr>
        <p:txBody>
          <a:bodyPr/>
          <a:lstStyle/>
          <a:p>
            <a:pPr eaLnBrk="1" hangingPunct="1"/>
            <a:r>
              <a:rPr lang="en-US" b="1" dirty="0"/>
              <a:t>Work Zone, TMA, Flagger</a:t>
            </a:r>
          </a:p>
        </p:txBody>
      </p:sp>
      <p:grpSp>
        <p:nvGrpSpPr>
          <p:cNvPr id="3077" name="Group 23"/>
          <p:cNvGrpSpPr>
            <a:grpSpLocks/>
          </p:cNvGrpSpPr>
          <p:nvPr/>
        </p:nvGrpSpPr>
        <p:grpSpPr bwMode="auto">
          <a:xfrm>
            <a:off x="1828800" y="2514600"/>
            <a:ext cx="5410200" cy="2971800"/>
            <a:chOff x="336" y="768"/>
            <a:chExt cx="4272" cy="2434"/>
          </a:xfrm>
        </p:grpSpPr>
        <p:pic>
          <p:nvPicPr>
            <p:cNvPr id="3080" name="Picture 13" descr="T:\Safety\Work Zone Safety\new pics\Adjusted\Mobile Mower 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76" y="1872"/>
              <a:ext cx="1349" cy="1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1" name="Picture 15" descr="T:\Safety\Work Zone Safety\new pics\Adjusted\Transition DIBS.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68" y="2136"/>
              <a:ext cx="1248" cy="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2" name="Picture 18" descr="T:\Safety\Work Zone Safety\new pics\D3 pics\P8220070.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12" y="768"/>
              <a:ext cx="1680" cy="12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3" name="Picture 16" descr="T:\Safety\Work Zone Safety\new pics\Adjusted\Warning Light.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36" y="1260"/>
              <a:ext cx="1404" cy="1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14" descr="T:\Safety\Work Zone Safety\new pics\Adjusted\TOM.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48" y="816"/>
              <a:ext cx="1776" cy="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5" name="Picture 21" descr="T:\Safety\Work Zone Safety\new pics\D3 pics\P8220132.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976" y="2112"/>
              <a:ext cx="1296" cy="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6" name="Picture 22" descr="T:\Safety\Work Zone Safety\new pics\D3 pics\P8240354.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216" y="1392"/>
              <a:ext cx="1392" cy="1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7" name="Picture 17" descr="T:\Safety\Work Zone Safety\new pics\Adjusted\WZ_Signing with Flag.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2112" y="1488"/>
              <a:ext cx="1104" cy="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aphicFrame>
        <p:nvGraphicFramePr>
          <p:cNvPr id="2" name="Object 1"/>
          <p:cNvGraphicFramePr>
            <a:graphicFrameLocks noChangeAspect="1"/>
          </p:cNvGraphicFramePr>
          <p:nvPr>
            <p:extLst>
              <p:ext uri="{D42A27DB-BD31-4B8C-83A1-F6EECF244321}">
                <p14:modId xmlns:p14="http://schemas.microsoft.com/office/powerpoint/2010/main" val="324185579"/>
              </p:ext>
            </p:extLst>
          </p:nvPr>
        </p:nvGraphicFramePr>
        <p:xfrm>
          <a:off x="7961" y="0"/>
          <a:ext cx="1704975" cy="1162050"/>
        </p:xfrm>
        <a:graphic>
          <a:graphicData uri="http://schemas.openxmlformats.org/presentationml/2006/ole">
            <mc:AlternateContent xmlns:mc="http://schemas.openxmlformats.org/markup-compatibility/2006">
              <mc:Choice xmlns:v="urn:schemas-microsoft-com:vml" Requires="v">
                <p:oleObj spid="_x0000_s17562" name="Acrobat Document" r:id="rId12" imgW="1704722" imgH="1161915" progId="AcroExch.Document.7">
                  <p:embed/>
                </p:oleObj>
              </mc:Choice>
              <mc:Fallback>
                <p:oleObj name="Acrobat Document" r:id="rId12" imgW="1704722" imgH="1161915" progId="AcroExch.Document.7">
                  <p:embed/>
                  <p:pic>
                    <p:nvPicPr>
                      <p:cNvPr id="0" name=""/>
                      <p:cNvPicPr/>
                      <p:nvPr/>
                    </p:nvPicPr>
                    <p:blipFill>
                      <a:blip r:embed="rId13"/>
                      <a:stretch>
                        <a:fillRect/>
                      </a:stretch>
                    </p:blipFill>
                    <p:spPr>
                      <a:xfrm>
                        <a:off x="7961" y="0"/>
                        <a:ext cx="1704975" cy="1162050"/>
                      </a:xfrm>
                      <a:prstGeom prst="rect">
                        <a:avLst/>
                      </a:prstGeom>
                      <a:noFill/>
                      <a:ln w="25400">
                        <a:solidFill>
                          <a:srgbClr val="0000FF"/>
                        </a:solidFill>
                      </a:ln>
                    </p:spPr>
                  </p:pic>
                </p:oleObj>
              </mc:Fallback>
            </mc:AlternateContent>
          </a:graphicData>
        </a:graphic>
      </p:graphicFrame>
      <p:sp>
        <p:nvSpPr>
          <p:cNvPr id="14" name="TextBox 3"/>
          <p:cNvSpPr txBox="1"/>
          <p:nvPr/>
        </p:nvSpPr>
        <p:spPr>
          <a:xfrm>
            <a:off x="318977" y="6626999"/>
            <a:ext cx="1509823"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i="1" dirty="0"/>
              <a:t>Updated 01.2019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6" name="Rectangle 8"/>
          <p:cNvSpPr>
            <a:spLocks noGrp="1" noChangeArrowheads="1"/>
          </p:cNvSpPr>
          <p:nvPr>
            <p:ph type="title"/>
          </p:nvPr>
        </p:nvSpPr>
        <p:spPr>
          <a:xfrm>
            <a:off x="121793" y="762000"/>
            <a:ext cx="8916988" cy="914400"/>
          </a:xfrm>
        </p:spPr>
        <p:txBody>
          <a:bodyPr/>
          <a:lstStyle/>
          <a:p>
            <a:pPr eaLnBrk="1" hangingPunct="1">
              <a:defRPr/>
            </a:pPr>
            <a:r>
              <a:rPr lang="en-US" b="1" dirty="0"/>
              <a:t>Overview</a:t>
            </a:r>
          </a:p>
        </p:txBody>
      </p:sp>
      <p:sp>
        <p:nvSpPr>
          <p:cNvPr id="5123" name="Rectangle 9"/>
          <p:cNvSpPr>
            <a:spLocks noGrp="1" noChangeArrowheads="1"/>
          </p:cNvSpPr>
          <p:nvPr>
            <p:ph type="body" idx="1"/>
          </p:nvPr>
        </p:nvSpPr>
        <p:spPr>
          <a:xfrm>
            <a:off x="864982" y="2743200"/>
            <a:ext cx="7772400" cy="2209800"/>
          </a:xfrm>
        </p:spPr>
        <p:txBody>
          <a:bodyPr/>
          <a:lstStyle/>
          <a:p>
            <a:pPr marL="341313" indent="-341313" eaLnBrk="1" hangingPunct="1"/>
            <a:r>
              <a:rPr lang="en-US" sz="2800" b="1" dirty="0"/>
              <a:t>Stage 1: </a:t>
            </a:r>
            <a:r>
              <a:rPr lang="en-US" sz="2800" dirty="0"/>
              <a:t>Classroom General Knowledge Training</a:t>
            </a:r>
          </a:p>
          <a:p>
            <a:pPr marL="741363" lvl="1" indent="-341313"/>
            <a:r>
              <a:rPr lang="en-US" sz="2400" i="1" dirty="0"/>
              <a:t>Hand’s On Training </a:t>
            </a:r>
            <a:r>
              <a:rPr lang="en-US" sz="1600" i="1" dirty="0"/>
              <a:t>(per district) </a:t>
            </a:r>
            <a:endParaRPr lang="en-US" sz="1200" i="1" dirty="0"/>
          </a:p>
          <a:p>
            <a:pPr marL="341313" indent="-341313" eaLnBrk="1" hangingPunct="1"/>
            <a:r>
              <a:rPr lang="en-US" sz="2800" b="1" dirty="0"/>
              <a:t>Stage 2: </a:t>
            </a:r>
            <a:r>
              <a:rPr lang="en-US" sz="2800" dirty="0"/>
              <a:t>On-The-Job Training (OTJ) and Skills Assessment </a:t>
            </a:r>
          </a:p>
          <a:p>
            <a:pPr marL="341313" indent="-341313" eaLnBrk="1" hangingPunct="1">
              <a:buFontTx/>
              <a:buNone/>
            </a:pPr>
            <a:endParaRPr lang="en-US" sz="2800" dirty="0"/>
          </a:p>
        </p:txBody>
      </p:sp>
      <p:sp>
        <p:nvSpPr>
          <p:cNvPr id="5124" name="Rectangle 10"/>
          <p:cNvSpPr>
            <a:spLocks noChangeArrowheads="1"/>
          </p:cNvSpPr>
          <p:nvPr/>
        </p:nvSpPr>
        <p:spPr bwMode="auto">
          <a:xfrm>
            <a:off x="806006" y="1600200"/>
            <a:ext cx="754856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sz="3200" b="1" dirty="0">
                <a:solidFill>
                  <a:prstClr val="black"/>
                </a:solidFill>
              </a:rPr>
              <a:t>Work Zone, Protective Vehicle/TMA, Flagger Training </a:t>
            </a:r>
          </a:p>
        </p:txBody>
      </p:sp>
      <p:pic>
        <p:nvPicPr>
          <p:cNvPr id="6" name="il_fi" descr="http://t1.gstatic.com/images?q=tbn:ANd9GcSG9KbD-UwcqyuY_ofeZP1jkCdZrxtv0XjMnZORPazFkve-1Td8OP7hFKng"/>
          <p:cNvPicPr/>
          <p:nvPr/>
        </p:nvPicPr>
        <p:blipFill>
          <a:blip r:embed="rId4">
            <a:extLst>
              <a:ext uri="{28A0092B-C50C-407E-A947-70E740481C1C}">
                <a14:useLocalDpi xmlns:a14="http://schemas.microsoft.com/office/drawing/2010/main" val="0"/>
              </a:ext>
            </a:extLst>
          </a:blip>
          <a:srcRect/>
          <a:stretch>
            <a:fillRect/>
          </a:stretch>
        </p:blipFill>
        <p:spPr bwMode="auto">
          <a:xfrm>
            <a:off x="1457437" y="4582795"/>
            <a:ext cx="3293745" cy="1970405"/>
          </a:xfrm>
          <a:prstGeom prst="rect">
            <a:avLst/>
          </a:prstGeom>
          <a:noFill/>
          <a:ln>
            <a:noFill/>
          </a:ln>
          <a:effectLst>
            <a:softEdge rad="114300"/>
          </a:effectLst>
        </p:spPr>
      </p:pic>
      <p:pic>
        <p:nvPicPr>
          <p:cNvPr id="17410" name="Picture 2" descr="C:\Users\anderb3\Desktop\PHOTOS\Pics\IMG_0115.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76800" y="4202747"/>
            <a:ext cx="3235722" cy="2426653"/>
          </a:xfrm>
          <a:prstGeom prst="rect">
            <a:avLst/>
          </a:prstGeom>
          <a:noFill/>
          <a:effectLst>
            <a:softEdge rad="215900"/>
          </a:effectLst>
          <a:extLst>
            <a:ext uri="{909E8E84-426E-40DD-AFC4-6F175D3DCCD1}">
              <a14:hiddenFill xmlns:a14="http://schemas.microsoft.com/office/drawing/2010/main">
                <a:solidFill>
                  <a:srgbClr val="FFFFFF"/>
                </a:solidFill>
              </a14:hiddenFill>
            </a:ext>
          </a:extLst>
        </p:spPr>
      </p:pic>
      <p:graphicFrame>
        <p:nvGraphicFramePr>
          <p:cNvPr id="2" name="Object 1"/>
          <p:cNvGraphicFramePr>
            <a:graphicFrameLocks noChangeAspect="1"/>
          </p:cNvGraphicFramePr>
          <p:nvPr>
            <p:extLst>
              <p:ext uri="{D42A27DB-BD31-4B8C-83A1-F6EECF244321}">
                <p14:modId xmlns:p14="http://schemas.microsoft.com/office/powerpoint/2010/main" val="324185579"/>
              </p:ext>
            </p:extLst>
          </p:nvPr>
        </p:nvGraphicFramePr>
        <p:xfrm>
          <a:off x="7938" y="0"/>
          <a:ext cx="1704975" cy="1162050"/>
        </p:xfrm>
        <a:graphic>
          <a:graphicData uri="http://schemas.openxmlformats.org/presentationml/2006/ole">
            <mc:AlternateContent xmlns:mc="http://schemas.openxmlformats.org/markup-compatibility/2006">
              <mc:Choice xmlns:v="urn:schemas-microsoft-com:vml" Requires="v">
                <p:oleObj spid="_x0000_s18587" name="Acrobat Document" r:id="rId6" imgW="1704722" imgH="1161915" progId="AcroExch.Document.7">
                  <p:embed/>
                </p:oleObj>
              </mc:Choice>
              <mc:Fallback>
                <p:oleObj name="Acrobat Document" r:id="rId6" imgW="1704722" imgH="1161915" progId="AcroExch.Document.7">
                  <p:embed/>
                  <p:pic>
                    <p:nvPicPr>
                      <p:cNvPr id="0" name="Object 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38" y="0"/>
                        <a:ext cx="1704975" cy="1162050"/>
                      </a:xfrm>
                      <a:prstGeom prst="rect">
                        <a:avLst/>
                      </a:prstGeom>
                      <a:noFill/>
                      <a:ln w="25400">
                        <a:solidFill>
                          <a:srgbClr val="0000FF"/>
                        </a:solidFill>
                        <a:miter lim="800000"/>
                        <a:headEnd/>
                        <a:tailEnd/>
                      </a:ln>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3891857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p:cNvSpPr txBox="1">
            <a:spLocks/>
          </p:cNvSpPr>
          <p:nvPr/>
        </p:nvSpPr>
        <p:spPr>
          <a:xfrm>
            <a:off x="1447799" y="1447800"/>
            <a:ext cx="7262813" cy="4359275"/>
          </a:xfrm>
          <a:prstGeom prst="rect">
            <a:avLst/>
          </a:prstGeom>
        </p:spPr>
        <p:txBody>
          <a:bodyPr/>
          <a:lstStyle>
            <a:lvl1pPr marL="342900" indent="-342900" algn="l" rtl="0" eaLnBrk="0" fontAlgn="base" hangingPunct="0">
              <a:spcBef>
                <a:spcPct val="20000"/>
              </a:spcBef>
              <a:spcAft>
                <a:spcPct val="0"/>
              </a:spcAft>
              <a:buClr>
                <a:schemeClr val="hlink"/>
              </a:buClr>
              <a:buSzPct val="110000"/>
              <a:buFont typeface="Wingdings" pitchFamily="2" charset="2"/>
              <a:buBlip>
                <a:blip r:embed="rId4"/>
              </a:buBlip>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tx1"/>
              </a:buClr>
              <a:buSzPct val="60000"/>
              <a:buFont typeface="Wingdings" pitchFamily="2" charset="2"/>
              <a:buChar char="n"/>
              <a:defRPr sz="2800">
                <a:solidFill>
                  <a:schemeClr val="tx1"/>
                </a:solidFill>
                <a:latin typeface="+mn-lt"/>
              </a:defRPr>
            </a:lvl2pPr>
            <a:lvl3pPr marL="1143000" indent="-228600" algn="l" rtl="0" eaLnBrk="0" fontAlgn="base" hangingPunct="0">
              <a:spcBef>
                <a:spcPct val="20000"/>
              </a:spcBef>
              <a:spcAft>
                <a:spcPct val="0"/>
              </a:spcAft>
              <a:buClr>
                <a:schemeClr val="hlink"/>
              </a:buClr>
              <a:buSzPct val="95000"/>
              <a:buFont typeface="Wingdings" pitchFamily="2" charset="2"/>
              <a:buChar char="w"/>
              <a:defRPr sz="2400">
                <a:solidFill>
                  <a:schemeClr val="tx1"/>
                </a:solidFill>
                <a:latin typeface="+mn-lt"/>
              </a:defRPr>
            </a:lvl3pPr>
            <a:lvl4pPr marL="1600200" indent="-228600" algn="l" rtl="0" eaLnBrk="0" fontAlgn="base" hangingPunct="0">
              <a:spcBef>
                <a:spcPct val="20000"/>
              </a:spcBef>
              <a:spcAft>
                <a:spcPct val="0"/>
              </a:spcAft>
              <a:buClr>
                <a:schemeClr val="tx1"/>
              </a:buClr>
              <a:buSzPct val="65000"/>
              <a:buFont typeface="Wingdings" pitchFamily="2" charset="2"/>
              <a:buChar char="n"/>
              <a:defRPr sz="2000">
                <a:solidFill>
                  <a:schemeClr val="tx1"/>
                </a:solidFill>
                <a:latin typeface="+mn-lt"/>
              </a:defRPr>
            </a:lvl4pPr>
            <a:lvl5pPr marL="2057400" indent="-228600" algn="l" rtl="0" eaLnBrk="0" fontAlgn="base" hangingPunct="0">
              <a:spcBef>
                <a:spcPct val="20000"/>
              </a:spcBef>
              <a:spcAft>
                <a:spcPct val="0"/>
              </a:spcAft>
              <a:buClr>
                <a:schemeClr val="hlink"/>
              </a:buClr>
              <a:buSzPct val="60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hlink"/>
              </a:buClr>
              <a:buSzPct val="6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hlink"/>
              </a:buClr>
              <a:buSzPct val="6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hlink"/>
              </a:buClr>
              <a:buSzPct val="6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hlink"/>
              </a:buClr>
              <a:buSzPct val="60000"/>
              <a:buFont typeface="Wingdings" pitchFamily="2" charset="2"/>
              <a:buChar char="n"/>
              <a:defRPr sz="2000">
                <a:solidFill>
                  <a:schemeClr val="tx1"/>
                </a:solidFill>
                <a:latin typeface="+mn-lt"/>
              </a:defRPr>
            </a:lvl9pPr>
          </a:lstStyle>
          <a:p>
            <a:pPr>
              <a:spcAft>
                <a:spcPts val="1200"/>
              </a:spcAft>
              <a:buClrTx/>
              <a:buFont typeface="Arial" pitchFamily="34" charset="0"/>
              <a:buChar char="•"/>
              <a:defRPr/>
            </a:pPr>
            <a:r>
              <a:rPr lang="en-US" sz="2400" b="1" dirty="0"/>
              <a:t>I’m Safe – </a:t>
            </a:r>
            <a:r>
              <a:rPr lang="en-US" sz="2000" dirty="0"/>
              <a:t>My knowledge, awareness, and attitude make me a safe employee.</a:t>
            </a:r>
          </a:p>
          <a:p>
            <a:pPr>
              <a:spcAft>
                <a:spcPts val="1200"/>
              </a:spcAft>
              <a:buClrTx/>
              <a:buFont typeface="Arial" pitchFamily="34" charset="0"/>
              <a:buChar char="•"/>
              <a:defRPr/>
            </a:pPr>
            <a:r>
              <a:rPr lang="en-US" sz="2400" b="1" dirty="0"/>
              <a:t>What I Use Is Safe –</a:t>
            </a:r>
            <a:r>
              <a:rPr lang="en-US" sz="2000" dirty="0"/>
              <a:t>I properly use personal protective equipment, procedures, equipment, and materials to ensure my safety.</a:t>
            </a:r>
          </a:p>
          <a:p>
            <a:pPr>
              <a:spcAft>
                <a:spcPts val="1200"/>
              </a:spcAft>
              <a:buClrTx/>
              <a:buFont typeface="Arial" pitchFamily="34" charset="0"/>
              <a:buChar char="•"/>
              <a:defRPr/>
            </a:pPr>
            <a:r>
              <a:rPr lang="en-US" sz="2400" b="1" dirty="0"/>
              <a:t>Where I Am Is Safe -</a:t>
            </a:r>
            <a:r>
              <a:rPr lang="en-US" sz="2400" dirty="0"/>
              <a:t> </a:t>
            </a:r>
            <a:r>
              <a:rPr lang="en-US" sz="2000" dirty="0"/>
              <a:t>My environment, building, and job site are prepared and maintained to ensure my co-workers, partners and I are safe.</a:t>
            </a:r>
            <a:endParaRPr lang="en-US" sz="2400" dirty="0"/>
          </a:p>
          <a:p>
            <a:pPr>
              <a:spcAft>
                <a:spcPts val="1200"/>
              </a:spcAft>
              <a:buClrTx/>
              <a:buFont typeface="Arial" pitchFamily="34" charset="0"/>
              <a:buChar char="•"/>
              <a:defRPr/>
            </a:pPr>
            <a:r>
              <a:rPr lang="en-US" sz="2400" b="1" dirty="0"/>
              <a:t>My Customers Are Safe –</a:t>
            </a:r>
            <a:r>
              <a:rPr lang="en-US" sz="2000" b="1" dirty="0"/>
              <a:t> </a:t>
            </a:r>
            <a:r>
              <a:rPr lang="en-US" sz="2000" dirty="0"/>
              <a:t>I consider the impact, timing, awareness, visibility, and flow through work areas</a:t>
            </a:r>
            <a:endParaRPr lang="en-US" sz="2400" b="1" dirty="0"/>
          </a:p>
          <a:p>
            <a:pPr>
              <a:spcAft>
                <a:spcPts val="1200"/>
              </a:spcAft>
              <a:buClrTx/>
              <a:buFont typeface="Arial" pitchFamily="34" charset="0"/>
              <a:buChar char="•"/>
              <a:defRPr/>
            </a:pPr>
            <a:r>
              <a:rPr lang="en-US" sz="2400" b="1" dirty="0"/>
              <a:t>So We Go Home Safe –</a:t>
            </a:r>
            <a:r>
              <a:rPr lang="en-US" sz="2400" dirty="0"/>
              <a:t> </a:t>
            </a:r>
            <a:r>
              <a:rPr lang="en-US" sz="2000" dirty="0"/>
              <a:t>I share safety information with my team and speak up when I see something is unsafe.</a:t>
            </a:r>
          </a:p>
          <a:p>
            <a:pPr marL="338138" lvl="1" algn="ctr" fontAlgn="auto">
              <a:spcAft>
                <a:spcPts val="0"/>
              </a:spcAft>
              <a:buClrTx/>
              <a:buFont typeface="Arial" pitchFamily="34" charset="0"/>
              <a:buChar char="•"/>
              <a:defRPr/>
            </a:pPr>
            <a:endParaRPr lang="en-US" sz="2400" dirty="0"/>
          </a:p>
          <a:p>
            <a:pPr marL="338138" lvl="1" algn="ctr" fontAlgn="auto">
              <a:spcAft>
                <a:spcPts val="0"/>
              </a:spcAft>
              <a:buClrTx/>
              <a:buFont typeface="Arial" pitchFamily="34" charset="0"/>
              <a:buChar char="•"/>
              <a:defRPr/>
            </a:pPr>
            <a:endParaRPr lang="en-US" sz="2400" dirty="0"/>
          </a:p>
          <a:p>
            <a:pPr>
              <a:buClrTx/>
              <a:buFont typeface="Arial" pitchFamily="34" charset="0"/>
              <a:buChar char="•"/>
              <a:defRPr/>
            </a:pPr>
            <a:endParaRPr lang="en-US" sz="2400" dirty="0"/>
          </a:p>
        </p:txBody>
      </p:sp>
      <p:sp>
        <p:nvSpPr>
          <p:cNvPr id="13323" name="Title 1"/>
          <p:cNvSpPr>
            <a:spLocks noGrp="1"/>
          </p:cNvSpPr>
          <p:nvPr>
            <p:ph type="title"/>
          </p:nvPr>
        </p:nvSpPr>
        <p:spPr>
          <a:xfrm>
            <a:off x="1828800" y="457200"/>
            <a:ext cx="6704014" cy="790575"/>
          </a:xfrm>
        </p:spPr>
        <p:txBody>
          <a:bodyPr/>
          <a:lstStyle/>
          <a:p>
            <a:r>
              <a:rPr lang="en-US" sz="4000" b="1" dirty="0"/>
              <a:t>Your Role And Responsibilities</a:t>
            </a:r>
            <a:br>
              <a:rPr lang="en-US" sz="4000" b="1" dirty="0"/>
            </a:br>
            <a:r>
              <a:rPr lang="en-US" sz="3200" b="1" dirty="0"/>
              <a:t>Work Zone, TMA &amp; Flagger</a:t>
            </a:r>
          </a:p>
        </p:txBody>
      </p:sp>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19482" y="1524000"/>
            <a:ext cx="792460" cy="8441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12939" y="2368182"/>
            <a:ext cx="799003" cy="8441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19482" y="3201380"/>
            <a:ext cx="799003" cy="8588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23943" y="4343400"/>
            <a:ext cx="805546" cy="8588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41490" y="5202266"/>
            <a:ext cx="787999" cy="8549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2" name="Object 1"/>
          <p:cNvGraphicFramePr>
            <a:graphicFrameLocks noChangeAspect="1"/>
          </p:cNvGraphicFramePr>
          <p:nvPr>
            <p:extLst>
              <p:ext uri="{D42A27DB-BD31-4B8C-83A1-F6EECF244321}">
                <p14:modId xmlns:p14="http://schemas.microsoft.com/office/powerpoint/2010/main" val="324185579"/>
              </p:ext>
            </p:extLst>
          </p:nvPr>
        </p:nvGraphicFramePr>
        <p:xfrm>
          <a:off x="7938" y="0"/>
          <a:ext cx="1704975" cy="1162050"/>
        </p:xfrm>
        <a:graphic>
          <a:graphicData uri="http://schemas.openxmlformats.org/presentationml/2006/ole">
            <mc:AlternateContent xmlns:mc="http://schemas.openxmlformats.org/markup-compatibility/2006">
              <mc:Choice xmlns:v="urn:schemas-microsoft-com:vml" Requires="v">
                <p:oleObj spid="_x0000_s19612" name="Acrobat Document" r:id="rId10" imgW="1704722" imgH="1161915" progId="AcroExch.Document.7">
                  <p:embed/>
                </p:oleObj>
              </mc:Choice>
              <mc:Fallback>
                <p:oleObj name="Acrobat Document" r:id="rId10" imgW="1704722" imgH="1161915" progId="AcroExch.Document.7">
                  <p:embed/>
                  <p:pic>
                    <p:nvPicPr>
                      <p:cNvPr id="0" name="Object 1"/>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938" y="0"/>
                        <a:ext cx="1704975" cy="1162050"/>
                      </a:xfrm>
                      <a:prstGeom prst="rect">
                        <a:avLst/>
                      </a:prstGeom>
                      <a:noFill/>
                      <a:ln w="25400">
                        <a:solidFill>
                          <a:srgbClr val="0000FF"/>
                        </a:solidFill>
                        <a:miter lim="800000"/>
                        <a:headEnd/>
                        <a:tailEnd/>
                      </a:ln>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4211643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71" name="Picture 8" descr="http://t3.gstatic.com/images?q=tbn:ANd9GcQyXJ9QLyCXnPyYZWejsG5JQpd8KQwJG5JLQhmCu0Ey_zEr290Bo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1739" y="869299"/>
            <a:ext cx="2486025" cy="13405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0" name="Picture 6" descr="http://t2.gstatic.com/images?q=tbn:ANd9GcRm4YTfJ5YSI_65KF6R5lacl8YAaA6V243rt4ejrJpxHBN5CMJ49Ud7XX7b"/>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4067" y="3246767"/>
            <a:ext cx="1047751"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6" name="Picture 4" descr="http://t1.gstatic.com/images?q=tbn:ANd9GcSKc_vNucvPmyxc-r2gsH6tR2F9BssuHguPDzJP-RVLawcEx7Qx"/>
          <p:cNvPicPr>
            <a:picLocks noChangeAspect="1" noChangeArrowheads="1"/>
          </p:cNvPicPr>
          <p:nvPr/>
        </p:nvPicPr>
        <p:blipFill rotWithShape="1">
          <a:blip r:embed="rId5">
            <a:extLst>
              <a:ext uri="{28A0092B-C50C-407E-A947-70E740481C1C}">
                <a14:useLocalDpi xmlns:a14="http://schemas.microsoft.com/office/drawing/2010/main" val="0"/>
              </a:ext>
            </a:extLst>
          </a:blip>
          <a:srcRect l="1172" r="1172"/>
          <a:stretch/>
        </p:blipFill>
        <p:spPr bwMode="auto">
          <a:xfrm>
            <a:off x="1910872" y="1937927"/>
            <a:ext cx="2143125" cy="2143125"/>
          </a:xfrm>
          <a:prstGeom prst="rect">
            <a:avLst/>
          </a:prstGeom>
          <a:noFill/>
          <a:ln w="0">
            <a:solidFill>
              <a:srgbClr val="000000"/>
            </a:solidFill>
            <a:miter lim="800000"/>
            <a:headEnd/>
            <a:tailEnd/>
          </a:ln>
          <a:effectLst>
            <a:softEdge rad="0"/>
          </a:effectLst>
          <a:extLst>
            <a:ext uri="{909E8E84-426E-40DD-AFC4-6F175D3DCCD1}">
              <a14:hiddenFill xmlns:a14="http://schemas.microsoft.com/office/drawing/2010/main">
                <a:solidFill>
                  <a:srgbClr val="FFFFFF"/>
                </a:solidFill>
              </a14:hiddenFill>
            </a:ext>
          </a:extLst>
        </p:spPr>
      </p:pic>
      <p:pic>
        <p:nvPicPr>
          <p:cNvPr id="11269" name="Picture 2" descr="http://t2.gstatic.com/images?q=tbn:ANd9GcTY388B-eYhnM0aP9feY-yIdViF8eAV84vdgpuaY1XGsuE55434MlXgFOqopw"/>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4801" y="1157291"/>
            <a:ext cx="1162051" cy="124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2" name="Picture 12" descr="http://t3.gstatic.com/images?q=tbn:ANd9GcRPYXnU-zrWq6l1Cc30pJaf7jxu7xFX92CblGsjZWsyaTkP8VroZQ"/>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857378" y="5287167"/>
            <a:ext cx="1399229" cy="157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5" name="Picture 18" descr="http://t2.gstatic.com/images?q=tbn:ANd9GcR2CRrA7MEzMTUB-CYXWaCTJBrkNZTs6L44PVxXJWz_5wTT8E0N"/>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91300" y="2882103"/>
            <a:ext cx="1409700" cy="2514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6" name="Picture 20" descr="http://t3.gstatic.com/images?q=tbn:ANd9GcTZ3CeEfN1kdECA_MIQaJR7zAGcFOUn748QI2Tp0lHeLADbinPHFw"/>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256607" y="5158006"/>
            <a:ext cx="2061585" cy="1586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8" name="Picture 24" descr="http://t1.gstatic.com/images?q=tbn:ANd9GcRfxaLmoPoiHALeIbqTFvtq8S7oypg0jMMYl240q2f-CzWRCvKRIMq7I-4"/>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419602" y="2209802"/>
            <a:ext cx="962025" cy="141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0" name="Picture 28" descr="http://t2.gstatic.com/images?q=tbn:ANd9GcQGubnHAiLko1W9SAFj_l7z2L0JWSeFZPAEXwLfnu2BHRBudJl2Iw"/>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4710621" y="4012931"/>
            <a:ext cx="8382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2"/>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2" y="0"/>
            <a:ext cx="1103585"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1966914" y="685802"/>
            <a:ext cx="4648199" cy="685800"/>
          </a:xfrm>
        </p:spPr>
        <p:txBody>
          <a:bodyPr/>
          <a:lstStyle/>
          <a:p>
            <a:r>
              <a:rPr lang="en-US" b="1" dirty="0"/>
              <a:t>I’m Safe</a:t>
            </a:r>
          </a:p>
        </p:txBody>
      </p:sp>
      <p:sp>
        <p:nvSpPr>
          <p:cNvPr id="3" name="TextBox 2"/>
          <p:cNvSpPr txBox="1"/>
          <p:nvPr/>
        </p:nvSpPr>
        <p:spPr>
          <a:xfrm>
            <a:off x="337942" y="4511675"/>
            <a:ext cx="3145861" cy="646331"/>
          </a:xfrm>
          <a:prstGeom prst="rect">
            <a:avLst/>
          </a:prstGeom>
          <a:noFill/>
        </p:spPr>
        <p:txBody>
          <a:bodyPr wrap="none" rtlCol="0">
            <a:spAutoFit/>
          </a:bodyPr>
          <a:lstStyle/>
          <a:p>
            <a:r>
              <a:rPr lang="en-US" sz="3600" b="1" dirty="0"/>
              <a:t>My Knowledge </a:t>
            </a:r>
          </a:p>
        </p:txBody>
      </p:sp>
      <p:sp>
        <p:nvSpPr>
          <p:cNvPr id="20" name="TextBox 19"/>
          <p:cNvSpPr txBox="1"/>
          <p:nvPr/>
        </p:nvSpPr>
        <p:spPr>
          <a:xfrm>
            <a:off x="5548821" y="2119996"/>
            <a:ext cx="2999026" cy="646331"/>
          </a:xfrm>
          <a:prstGeom prst="rect">
            <a:avLst/>
          </a:prstGeom>
          <a:noFill/>
        </p:spPr>
        <p:txBody>
          <a:bodyPr wrap="none" rtlCol="0">
            <a:spAutoFit/>
          </a:bodyPr>
          <a:lstStyle/>
          <a:p>
            <a:r>
              <a:rPr lang="en-US" sz="3600" b="1" dirty="0"/>
              <a:t>My Awareness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0"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extBox 2"/>
          <p:cNvSpPr txBox="1"/>
          <p:nvPr/>
        </p:nvSpPr>
        <p:spPr>
          <a:xfrm>
            <a:off x="533400" y="1371600"/>
            <a:ext cx="7772400" cy="4985980"/>
          </a:xfrm>
          <a:prstGeom prst="rect">
            <a:avLst/>
          </a:prstGeom>
          <a:noFill/>
        </p:spPr>
        <p:txBody>
          <a:bodyPr>
            <a:spAutoFit/>
          </a:bodyPr>
          <a:lstStyle/>
          <a:p>
            <a:pPr>
              <a:lnSpc>
                <a:spcPct val="150000"/>
              </a:lnSpc>
              <a:defRPr/>
            </a:pPr>
            <a:r>
              <a:rPr lang="en-US" sz="3200" b="1" u="heavy" dirty="0">
                <a:solidFill>
                  <a:prstClr val="black"/>
                </a:solidFill>
                <a:uFill>
                  <a:solidFill>
                    <a:srgbClr val="FF0000"/>
                  </a:solidFill>
                </a:uFill>
              </a:rPr>
              <a:t>			   </a:t>
            </a:r>
          </a:p>
          <a:p>
            <a:pPr marL="457200" indent="-457200">
              <a:lnSpc>
                <a:spcPct val="150000"/>
              </a:lnSpc>
              <a:buSzPct val="98000"/>
              <a:buFont typeface="Wingdings" panose="05000000000000000000" pitchFamily="2" charset="2"/>
              <a:buChar char="Ø"/>
              <a:defRPr/>
            </a:pPr>
            <a:r>
              <a:rPr lang="en-US" sz="2800" dirty="0">
                <a:solidFill>
                  <a:prstClr val="black"/>
                </a:solidFill>
              </a:rPr>
              <a:t>Not under influence of alcohol or drugs</a:t>
            </a:r>
          </a:p>
          <a:p>
            <a:pPr marL="457200" indent="-457200">
              <a:lnSpc>
                <a:spcPct val="150000"/>
              </a:lnSpc>
              <a:buSzPct val="98000"/>
              <a:buFont typeface="Wingdings" panose="05000000000000000000" pitchFamily="2" charset="2"/>
              <a:buChar char="Ø"/>
              <a:defRPr/>
            </a:pPr>
            <a:r>
              <a:rPr lang="en-US" sz="2800" dirty="0">
                <a:solidFill>
                  <a:prstClr val="black"/>
                </a:solidFill>
              </a:rPr>
              <a:t>Beware of the effects of:</a:t>
            </a:r>
          </a:p>
          <a:p>
            <a:pPr marL="914400" lvl="1" indent="-457200">
              <a:lnSpc>
                <a:spcPct val="150000"/>
              </a:lnSpc>
              <a:buSzPct val="98000"/>
              <a:buFont typeface="Courier New" panose="02070309020205020404" pitchFamily="49" charset="0"/>
              <a:buChar char="o"/>
              <a:defRPr/>
            </a:pPr>
            <a:r>
              <a:rPr lang="en-US" sz="2800" dirty="0">
                <a:solidFill>
                  <a:prstClr val="black"/>
                </a:solidFill>
              </a:rPr>
              <a:t>Prescription medication </a:t>
            </a:r>
          </a:p>
          <a:p>
            <a:pPr marL="914400" lvl="1" indent="-457200">
              <a:lnSpc>
                <a:spcPct val="150000"/>
              </a:lnSpc>
              <a:buSzPct val="98000"/>
              <a:buFont typeface="Courier New" panose="02070309020205020404" pitchFamily="49" charset="0"/>
              <a:buChar char="o"/>
              <a:defRPr/>
            </a:pPr>
            <a:r>
              <a:rPr lang="en-US" sz="2800" dirty="0">
                <a:solidFill>
                  <a:prstClr val="black"/>
                </a:solidFill>
              </a:rPr>
              <a:t>Over-the-Counter</a:t>
            </a:r>
          </a:p>
          <a:p>
            <a:pPr marL="457200" indent="-457200">
              <a:lnSpc>
                <a:spcPct val="150000"/>
              </a:lnSpc>
              <a:buSzPct val="98000"/>
              <a:buFont typeface="Wingdings" panose="05000000000000000000" pitchFamily="2" charset="2"/>
              <a:buChar char="Ø"/>
              <a:defRPr/>
            </a:pPr>
            <a:r>
              <a:rPr lang="en-US" sz="2800" dirty="0">
                <a:solidFill>
                  <a:prstClr val="black"/>
                </a:solidFill>
              </a:rPr>
              <a:t>Well rested, not drowsy </a:t>
            </a:r>
          </a:p>
          <a:p>
            <a:pPr marL="457200" indent="-457200">
              <a:lnSpc>
                <a:spcPct val="150000"/>
              </a:lnSpc>
              <a:buSzPct val="98000"/>
              <a:buFont typeface="Wingdings" panose="05000000000000000000" pitchFamily="2" charset="2"/>
              <a:buChar char="Ø"/>
              <a:defRPr/>
            </a:pPr>
            <a:r>
              <a:rPr lang="en-US" sz="2800" dirty="0">
                <a:solidFill>
                  <a:prstClr val="black"/>
                </a:solidFill>
              </a:rPr>
              <a:t> </a:t>
            </a:r>
            <a:r>
              <a:rPr lang="en-US" sz="2800" u="heavy" dirty="0">
                <a:solidFill>
                  <a:prstClr val="black"/>
                </a:solidFill>
                <a:uFill>
                  <a:solidFill>
                    <a:srgbClr val="FF0000"/>
                  </a:solidFill>
                </a:uFill>
              </a:rPr>
              <a:t>					 </a:t>
            </a:r>
          </a:p>
          <a:p>
            <a:pPr>
              <a:defRPr/>
            </a:pPr>
            <a:endParaRPr lang="en-US" dirty="0">
              <a:solidFill>
                <a:prstClr val="black"/>
              </a:solidFill>
            </a:endParaRPr>
          </a:p>
        </p:txBody>
      </p:sp>
      <p:pic>
        <p:nvPicPr>
          <p:cNvPr id="337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3352800"/>
            <a:ext cx="2895600" cy="2779419"/>
          </a:xfrm>
          <a:prstGeom prst="rect">
            <a:avLst/>
          </a:prstGeom>
          <a:noFill/>
          <a:ln>
            <a:noFill/>
          </a:ln>
          <a:effectLst>
            <a:softEdge rad="1143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2"/>
                </a:solidFill>
                <a:miter lim="800000"/>
                <a:headEnd/>
                <a:tailEnd/>
              </a14:hiddenLine>
            </a:ext>
          </a:extLst>
        </p:spPr>
      </p:pic>
      <p:sp>
        <p:nvSpPr>
          <p:cNvPr id="2" name="TextBox 1"/>
          <p:cNvSpPr txBox="1"/>
          <p:nvPr/>
        </p:nvSpPr>
        <p:spPr>
          <a:xfrm>
            <a:off x="685800" y="1548825"/>
            <a:ext cx="2895600" cy="523220"/>
          </a:xfrm>
          <a:prstGeom prst="rect">
            <a:avLst/>
          </a:prstGeom>
          <a:noFill/>
        </p:spPr>
        <p:txBody>
          <a:bodyPr wrap="square" rtlCol="0">
            <a:spAutoFit/>
          </a:bodyPr>
          <a:lstStyle/>
          <a:p>
            <a:r>
              <a:rPr lang="en-US" sz="2800" b="1" dirty="0">
                <a:solidFill>
                  <a:srgbClr val="0000FF"/>
                </a:solidFill>
              </a:rPr>
              <a:t>Mentally alert</a:t>
            </a:r>
          </a:p>
        </p:txBody>
      </p:sp>
      <p:sp>
        <p:nvSpPr>
          <p:cNvPr id="7" name="Rectangle 2" descr="Large confetti"/>
          <p:cNvSpPr txBox="1">
            <a:spLocks noChangeArrowheads="1"/>
          </p:cNvSpPr>
          <p:nvPr/>
        </p:nvSpPr>
        <p:spPr>
          <a:xfrm>
            <a:off x="838200" y="609600"/>
            <a:ext cx="7620000" cy="701675"/>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US" altLang="en-US" b="1" dirty="0">
                <a:solidFill>
                  <a:prstClr val="black"/>
                </a:solidFill>
              </a:rPr>
              <a:t>I’m Safe, </a:t>
            </a:r>
            <a:r>
              <a:rPr lang="en-US" b="1" dirty="0"/>
              <a:t>My Attitude</a:t>
            </a:r>
          </a:p>
          <a:p>
            <a:pPr>
              <a:defRPr/>
            </a:pPr>
            <a:r>
              <a:rPr lang="en-US" altLang="en-US" b="1" dirty="0">
                <a:solidFill>
                  <a:prstClr val="black"/>
                </a:solidFill>
              </a:rPr>
              <a:t>	</a:t>
            </a:r>
          </a:p>
        </p:txBody>
      </p:sp>
      <p:sp>
        <p:nvSpPr>
          <p:cNvPr id="4" name="TextBox 3"/>
          <p:cNvSpPr txBox="1"/>
          <p:nvPr/>
        </p:nvSpPr>
        <p:spPr>
          <a:xfrm>
            <a:off x="1107335" y="5410200"/>
            <a:ext cx="3779496" cy="523220"/>
          </a:xfrm>
          <a:prstGeom prst="rect">
            <a:avLst/>
          </a:prstGeom>
          <a:noFill/>
        </p:spPr>
        <p:txBody>
          <a:bodyPr wrap="none" rtlCol="0">
            <a:spAutoFit/>
          </a:bodyPr>
          <a:lstStyle/>
          <a:p>
            <a:r>
              <a:rPr lang="en-US" sz="2800" b="1" dirty="0">
                <a:solidFill>
                  <a:srgbClr val="0000FF"/>
                </a:solidFill>
              </a:rPr>
              <a:t>Not mentally distracted </a:t>
            </a:r>
          </a:p>
        </p:txBody>
      </p:sp>
    </p:spTree>
    <p:extLst>
      <p:ext uri="{BB962C8B-B14F-4D97-AF65-F5344CB8AC3E}">
        <p14:creationId xmlns:p14="http://schemas.microsoft.com/office/powerpoint/2010/main" val="174008925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66044" y="914400"/>
            <a:ext cx="7772400" cy="685800"/>
          </a:xfrm>
        </p:spPr>
        <p:txBody>
          <a:bodyPr/>
          <a:lstStyle/>
          <a:p>
            <a:pPr eaLnBrk="1" hangingPunct="1"/>
            <a:r>
              <a:rPr lang="en-US" b="1" dirty="0"/>
              <a:t>Safety And Mobility</a:t>
            </a:r>
          </a:p>
        </p:txBody>
      </p:sp>
      <p:sp>
        <p:nvSpPr>
          <p:cNvPr id="19459" name="Rectangle 3"/>
          <p:cNvSpPr>
            <a:spLocks noGrp="1" noChangeArrowheads="1"/>
          </p:cNvSpPr>
          <p:nvPr>
            <p:ph type="body" sz="half" idx="1"/>
          </p:nvPr>
        </p:nvSpPr>
        <p:spPr>
          <a:xfrm>
            <a:off x="685800" y="2286000"/>
            <a:ext cx="7772400" cy="2819400"/>
          </a:xfrm>
        </p:spPr>
        <p:txBody>
          <a:bodyPr/>
          <a:lstStyle/>
          <a:p>
            <a:pPr marL="0" indent="0" eaLnBrk="1" hangingPunct="1">
              <a:lnSpc>
                <a:spcPct val="90000"/>
              </a:lnSpc>
              <a:spcAft>
                <a:spcPts val="1200"/>
              </a:spcAft>
              <a:buNone/>
            </a:pPr>
            <a:r>
              <a:rPr lang="en-US" sz="2800" b="1" dirty="0"/>
              <a:t>Goals</a:t>
            </a:r>
          </a:p>
          <a:p>
            <a:pPr lvl="1" eaLnBrk="1" hangingPunct="1">
              <a:lnSpc>
                <a:spcPct val="90000"/>
              </a:lnSpc>
              <a:spcAft>
                <a:spcPts val="1800"/>
              </a:spcAft>
              <a:buFont typeface="Arial" pitchFamily="34" charset="0"/>
              <a:buChar char="•"/>
            </a:pPr>
            <a:r>
              <a:rPr lang="en-US" sz="2400" dirty="0"/>
              <a:t>Work toward</a:t>
            </a:r>
            <a:r>
              <a:rPr lang="en-US" sz="2400" u="heavy" dirty="0">
                <a:uFill>
                  <a:solidFill>
                    <a:srgbClr val="FF0000"/>
                  </a:solidFill>
                </a:uFill>
              </a:rPr>
              <a:t> </a:t>
            </a:r>
            <a:r>
              <a:rPr lang="en-US" sz="2400" b="1" u="heavy" dirty="0">
                <a:solidFill>
                  <a:srgbClr val="FF0000"/>
                </a:solidFill>
                <a:uFill>
                  <a:solidFill>
                    <a:srgbClr val="FF0000"/>
                  </a:solidFill>
                </a:uFill>
              </a:rPr>
              <a:t>		</a:t>
            </a:r>
            <a:r>
              <a:rPr lang="en-US" sz="2400" u="heavy" dirty="0">
                <a:uFill>
                  <a:solidFill>
                    <a:srgbClr val="FF0000"/>
                  </a:solidFill>
                </a:uFill>
              </a:rPr>
              <a:t> </a:t>
            </a:r>
            <a:r>
              <a:rPr lang="en-US" sz="2400" dirty="0"/>
              <a:t>work zone fatalities</a:t>
            </a:r>
          </a:p>
          <a:p>
            <a:pPr lvl="1" eaLnBrk="1" hangingPunct="1">
              <a:lnSpc>
                <a:spcPct val="90000"/>
              </a:lnSpc>
              <a:spcAft>
                <a:spcPts val="1800"/>
              </a:spcAft>
              <a:buFont typeface="Arial" pitchFamily="34" charset="0"/>
              <a:buChar char="•"/>
            </a:pPr>
            <a:r>
              <a:rPr lang="en-US" sz="2400" dirty="0"/>
              <a:t>Reduce all types of crashes in work zones</a:t>
            </a:r>
          </a:p>
          <a:p>
            <a:pPr lvl="1" eaLnBrk="1" hangingPunct="1">
              <a:lnSpc>
                <a:spcPct val="90000"/>
              </a:lnSpc>
              <a:spcAft>
                <a:spcPts val="1800"/>
              </a:spcAft>
              <a:buFont typeface="Arial" pitchFamily="34" charset="0"/>
              <a:buChar char="•"/>
            </a:pPr>
            <a:r>
              <a:rPr lang="en-US" sz="2400" dirty="0"/>
              <a:t>Limit traffic delays to 15 minutes or less</a:t>
            </a:r>
          </a:p>
          <a:p>
            <a:pPr lvl="1" eaLnBrk="1" hangingPunct="1">
              <a:lnSpc>
                <a:spcPct val="90000"/>
              </a:lnSpc>
              <a:spcAft>
                <a:spcPts val="1800"/>
              </a:spcAft>
              <a:buFont typeface="Arial" pitchFamily="34" charset="0"/>
              <a:buChar char="•"/>
            </a:pPr>
            <a:r>
              <a:rPr lang="en-US" sz="2400" dirty="0"/>
              <a:t>Provide customers with real-time work zone information</a:t>
            </a:r>
          </a:p>
        </p:txBody>
      </p:sp>
      <p:pic>
        <p:nvPicPr>
          <p:cNvPr id="5"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 y="1308"/>
            <a:ext cx="1103679" cy="1062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93074" y="0"/>
            <a:ext cx="1219200" cy="1062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3464390" y="2819400"/>
            <a:ext cx="726609" cy="461665"/>
          </a:xfrm>
          <a:prstGeom prst="rect">
            <a:avLst/>
          </a:prstGeom>
          <a:noFill/>
        </p:spPr>
        <p:txBody>
          <a:bodyPr wrap="none" rtlCol="0">
            <a:spAutoFit/>
          </a:bodyPr>
          <a:lstStyle/>
          <a:p>
            <a:r>
              <a:rPr lang="en-US" sz="2400" b="1" dirty="0">
                <a:solidFill>
                  <a:srgbClr val="0000FF"/>
                </a:solidFill>
              </a:rPr>
              <a:t>zero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103584" y="720825"/>
            <a:ext cx="7772400" cy="685800"/>
          </a:xfrm>
        </p:spPr>
        <p:txBody>
          <a:bodyPr/>
          <a:lstStyle/>
          <a:p>
            <a:pPr eaLnBrk="1" hangingPunct="1"/>
            <a:r>
              <a:rPr lang="en-US" b="1" dirty="0"/>
              <a:t>Safety and Mobility</a:t>
            </a:r>
          </a:p>
        </p:txBody>
      </p:sp>
      <p:sp>
        <p:nvSpPr>
          <p:cNvPr id="19459" name="Rectangle 3"/>
          <p:cNvSpPr>
            <a:spLocks noGrp="1" noChangeArrowheads="1"/>
          </p:cNvSpPr>
          <p:nvPr>
            <p:ph type="body" sz="half" idx="1"/>
          </p:nvPr>
        </p:nvSpPr>
        <p:spPr>
          <a:xfrm>
            <a:off x="762000" y="1803553"/>
            <a:ext cx="7772400" cy="3200400"/>
          </a:xfrm>
        </p:spPr>
        <p:txBody>
          <a:bodyPr/>
          <a:lstStyle/>
          <a:p>
            <a:pPr marL="0" indent="0" eaLnBrk="1" hangingPunct="1">
              <a:lnSpc>
                <a:spcPct val="90000"/>
              </a:lnSpc>
              <a:buNone/>
            </a:pPr>
            <a:r>
              <a:rPr lang="en-US" sz="2800" b="1" dirty="0"/>
              <a:t>Guidelines</a:t>
            </a:r>
          </a:p>
          <a:p>
            <a:pPr lvl="1" eaLnBrk="1" hangingPunct="1">
              <a:buFont typeface="Arial" pitchFamily="34" charset="0"/>
              <a:buChar char="•"/>
            </a:pPr>
            <a:r>
              <a:rPr lang="en-US" sz="2600" dirty="0"/>
              <a:t>Provide </a:t>
            </a:r>
            <a:r>
              <a:rPr lang="en-US" sz="2600" b="1" dirty="0">
                <a:solidFill>
                  <a:srgbClr val="FF0000"/>
                </a:solidFill>
              </a:rPr>
              <a:t> ________ </a:t>
            </a:r>
            <a:r>
              <a:rPr lang="en-US" sz="2600" b="1" dirty="0"/>
              <a:t> </a:t>
            </a:r>
            <a:r>
              <a:rPr lang="en-US" sz="2600" dirty="0"/>
              <a:t>and efficient movement of traffic</a:t>
            </a:r>
          </a:p>
          <a:p>
            <a:pPr lvl="2" eaLnBrk="1" hangingPunct="1">
              <a:buFont typeface="Wingdings" pitchFamily="2" charset="2"/>
              <a:buChar char="ü"/>
            </a:pPr>
            <a:r>
              <a:rPr lang="en-US" sz="2600" dirty="0"/>
              <a:t>Motorized </a:t>
            </a:r>
          </a:p>
          <a:p>
            <a:pPr lvl="2" eaLnBrk="1" hangingPunct="1">
              <a:buFont typeface="Wingdings" pitchFamily="2" charset="2"/>
              <a:buChar char="ü"/>
            </a:pPr>
            <a:r>
              <a:rPr lang="en-US" sz="2600" dirty="0"/>
              <a:t>Non-motorized</a:t>
            </a:r>
          </a:p>
          <a:p>
            <a:pPr lvl="2">
              <a:spcAft>
                <a:spcPts val="1200"/>
              </a:spcAft>
              <a:buFont typeface="Wingdings" pitchFamily="2" charset="2"/>
              <a:buChar char="ü"/>
            </a:pPr>
            <a:r>
              <a:rPr lang="en-US" sz="2600" dirty="0"/>
              <a:t>Pedestrian</a:t>
            </a:r>
          </a:p>
          <a:p>
            <a:pPr lvl="1" eaLnBrk="1" hangingPunct="1">
              <a:buFont typeface="Arial" pitchFamily="34" charset="0"/>
              <a:buChar char="•"/>
            </a:pPr>
            <a:r>
              <a:rPr lang="en-US" sz="2600" dirty="0"/>
              <a:t>Provide </a:t>
            </a:r>
            <a:r>
              <a:rPr lang="en-US" sz="2600" b="1" u="sng" dirty="0">
                <a:solidFill>
                  <a:srgbClr val="FF0000"/>
                </a:solidFill>
              </a:rPr>
              <a:t>			</a:t>
            </a:r>
            <a:r>
              <a:rPr lang="en-US" sz="2600" dirty="0"/>
              <a:t>for workers and equipment in the work zone</a:t>
            </a:r>
          </a:p>
        </p:txBody>
      </p:sp>
      <p:pic>
        <p:nvPicPr>
          <p:cNvPr id="5"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 y="1308"/>
            <a:ext cx="1103679" cy="1062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93074" y="0"/>
            <a:ext cx="1219200" cy="1062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3103396" y="2281535"/>
            <a:ext cx="749308" cy="492443"/>
          </a:xfrm>
          <a:prstGeom prst="rect">
            <a:avLst/>
          </a:prstGeom>
          <a:noFill/>
        </p:spPr>
        <p:txBody>
          <a:bodyPr wrap="none" rtlCol="0">
            <a:spAutoFit/>
          </a:bodyPr>
          <a:lstStyle/>
          <a:p>
            <a:r>
              <a:rPr lang="en-US" sz="2600" b="1" dirty="0">
                <a:solidFill>
                  <a:srgbClr val="0000FF"/>
                </a:solidFill>
              </a:rPr>
              <a:t>safe</a:t>
            </a:r>
          </a:p>
        </p:txBody>
      </p:sp>
      <p:sp>
        <p:nvSpPr>
          <p:cNvPr id="8" name="TextBox 7"/>
          <p:cNvSpPr txBox="1"/>
          <p:nvPr/>
        </p:nvSpPr>
        <p:spPr>
          <a:xfrm>
            <a:off x="3276600" y="4741255"/>
            <a:ext cx="1633717" cy="492443"/>
          </a:xfrm>
          <a:prstGeom prst="rect">
            <a:avLst/>
          </a:prstGeom>
          <a:noFill/>
        </p:spPr>
        <p:txBody>
          <a:bodyPr wrap="none" rtlCol="0">
            <a:spAutoFit/>
          </a:bodyPr>
          <a:lstStyle/>
          <a:p>
            <a:r>
              <a:rPr lang="en-US" sz="2600" b="1" dirty="0">
                <a:solidFill>
                  <a:srgbClr val="0000FF"/>
                </a:solidFill>
              </a:rPr>
              <a:t>protection</a:t>
            </a:r>
          </a:p>
        </p:txBody>
      </p:sp>
    </p:spTree>
    <p:extLst>
      <p:ext uri="{BB962C8B-B14F-4D97-AF65-F5344CB8AC3E}">
        <p14:creationId xmlns:p14="http://schemas.microsoft.com/office/powerpoint/2010/main" val="2403705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1" descr="MUTCD Cover.JPG">
            <a:hlinkClick r:id="rId3"/>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20746235">
            <a:off x="364175" y="2121369"/>
            <a:ext cx="2511545"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6" name="Rectangle 2"/>
          <p:cNvSpPr>
            <a:spLocks noGrp="1" noChangeArrowheads="1"/>
          </p:cNvSpPr>
          <p:nvPr>
            <p:ph type="title"/>
          </p:nvPr>
        </p:nvSpPr>
        <p:spPr>
          <a:xfrm>
            <a:off x="381000" y="914400"/>
            <a:ext cx="8382000" cy="685800"/>
          </a:xfrm>
        </p:spPr>
        <p:txBody>
          <a:bodyPr/>
          <a:lstStyle/>
          <a:p>
            <a:pPr eaLnBrk="1" hangingPunct="1"/>
            <a:r>
              <a:rPr lang="en-US" b="1" dirty="0"/>
              <a:t>Traffic Control Standards</a:t>
            </a:r>
          </a:p>
        </p:txBody>
      </p:sp>
      <p:sp>
        <p:nvSpPr>
          <p:cNvPr id="36868" name="Rectangle 3"/>
          <p:cNvSpPr>
            <a:spLocks noGrp="1" noChangeArrowheads="1"/>
          </p:cNvSpPr>
          <p:nvPr>
            <p:ph type="body" sz="half" idx="1"/>
          </p:nvPr>
        </p:nvSpPr>
        <p:spPr>
          <a:xfrm>
            <a:off x="5486400" y="5745511"/>
            <a:ext cx="3429000" cy="457200"/>
          </a:xfrm>
        </p:spPr>
        <p:txBody>
          <a:bodyPr/>
          <a:lstStyle/>
          <a:p>
            <a:pPr marL="0" indent="0" eaLnBrk="1" hangingPunct="1">
              <a:lnSpc>
                <a:spcPct val="90000"/>
              </a:lnSpc>
              <a:buNone/>
              <a:defRPr/>
            </a:pPr>
            <a:r>
              <a:rPr lang="en-US" sz="2800" dirty="0">
                <a:effectLst>
                  <a:outerShdw blurRad="38100" dist="38100" dir="2700000" algn="tl">
                    <a:srgbClr val="FFFFFF"/>
                  </a:outerShdw>
                </a:effectLst>
                <a:hlinkClick r:id="rId5"/>
              </a:rPr>
              <a:t>http://EPG.modot.org</a:t>
            </a:r>
            <a:endParaRPr lang="en-US" sz="2800" dirty="0">
              <a:effectLst>
                <a:outerShdw blurRad="38100" dist="38100" dir="2700000" algn="tl">
                  <a:srgbClr val="FFFFFF"/>
                </a:outerShdw>
              </a:effectLst>
            </a:endParaRPr>
          </a:p>
        </p:txBody>
      </p:sp>
      <p:pic>
        <p:nvPicPr>
          <p:cNvPr id="7" name="Picture 5" descr="http://epg.modot.mo.gov/files/2/29/616.23.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rot="834009">
            <a:off x="2944980" y="1998111"/>
            <a:ext cx="2439650" cy="3246062"/>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6388" name="Picture 4" descr="C:\Documents and Settings\coxj3\My Documents\My Pictures\EPG.gif">
            <a:hlinkClick r:id="rId8"/>
          </p:cNvPr>
          <p:cNvPicPr>
            <a:picLocks noGrp="1" noChangeAspect="1" noChangeArrowheads="1"/>
          </p:cNvPicPr>
          <p:nvPr>
            <p:ph type="clipArt" sz="half" idx="2"/>
          </p:nvPr>
        </p:nvPicPr>
        <p:blipFill>
          <a:blip r:embed="rId9" cstate="print">
            <a:extLst>
              <a:ext uri="{28A0092B-C50C-407E-A947-70E740481C1C}">
                <a14:useLocalDpi xmlns:a14="http://schemas.microsoft.com/office/drawing/2010/main" val="0"/>
              </a:ext>
            </a:extLst>
          </a:blip>
          <a:srcRect/>
          <a:stretch>
            <a:fillRect/>
          </a:stretch>
        </p:blipFill>
        <p:spPr>
          <a:xfrm>
            <a:off x="5410200" y="2970155"/>
            <a:ext cx="3556000" cy="2667000"/>
          </a:xfrm>
          <a:ln w="3175">
            <a:solidFill>
              <a:srgbClr val="000000"/>
            </a:solidFill>
            <a:miter lim="800000"/>
            <a:headEnd/>
            <a:tailEnd/>
          </a:ln>
        </p:spPr>
      </p:pic>
      <p:pic>
        <p:nvPicPr>
          <p:cNvPr id="8" name="Picture 2"/>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2" y="0"/>
            <a:ext cx="1103585"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6"/>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103583" y="0"/>
            <a:ext cx="1103679" cy="1062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2"/>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1875" y="1053647"/>
            <a:ext cx="1091708" cy="1062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85800" y="838200"/>
            <a:ext cx="7772400" cy="685800"/>
          </a:xfrm>
        </p:spPr>
        <p:txBody>
          <a:bodyPr/>
          <a:lstStyle/>
          <a:p>
            <a:pPr eaLnBrk="1" hangingPunct="1"/>
            <a:r>
              <a:rPr lang="en-US" b="1" dirty="0"/>
              <a:t>Worker Considerations</a:t>
            </a:r>
          </a:p>
        </p:txBody>
      </p:sp>
      <p:sp>
        <p:nvSpPr>
          <p:cNvPr id="12291" name="Rectangle 3"/>
          <p:cNvSpPr>
            <a:spLocks noGrp="1" noChangeArrowheads="1"/>
          </p:cNvSpPr>
          <p:nvPr>
            <p:ph type="body" sz="half" idx="1"/>
          </p:nvPr>
        </p:nvSpPr>
        <p:spPr>
          <a:xfrm>
            <a:off x="551790" y="1811902"/>
            <a:ext cx="5696610" cy="2636044"/>
          </a:xfrm>
        </p:spPr>
        <p:txBody>
          <a:bodyPr/>
          <a:lstStyle/>
          <a:p>
            <a:pPr eaLnBrk="1" hangingPunct="1">
              <a:spcAft>
                <a:spcPts val="1200"/>
              </a:spcAft>
            </a:pPr>
            <a:r>
              <a:rPr lang="en-US" sz="2600" dirty="0"/>
              <a:t>Wear appropriate</a:t>
            </a:r>
            <a:r>
              <a:rPr lang="en-US" sz="2600" b="1" dirty="0"/>
              <a:t> </a:t>
            </a:r>
            <a:r>
              <a:rPr lang="en-US" sz="2600" b="1" u="heavy" dirty="0">
                <a:solidFill>
                  <a:srgbClr val="FF0000"/>
                </a:solidFill>
              </a:rPr>
              <a:t>	     </a:t>
            </a:r>
            <a:r>
              <a:rPr lang="en-US" sz="2600" b="1" u="heavy" dirty="0">
                <a:uFill>
                  <a:solidFill>
                    <a:srgbClr val="FF0000"/>
                  </a:solidFill>
                </a:uFill>
              </a:rPr>
              <a:t> </a:t>
            </a:r>
            <a:r>
              <a:rPr lang="en-US" sz="2600" dirty="0"/>
              <a:t>apparel/PPE</a:t>
            </a:r>
          </a:p>
          <a:p>
            <a:pPr eaLnBrk="1" hangingPunct="1">
              <a:spcAft>
                <a:spcPts val="1200"/>
              </a:spcAft>
            </a:pPr>
            <a:r>
              <a:rPr lang="en-US" sz="2600" dirty="0"/>
              <a:t>Use of </a:t>
            </a:r>
            <a:r>
              <a:rPr lang="en-US" sz="2600" b="1" u="heavy" dirty="0">
                <a:solidFill>
                  <a:srgbClr val="FF0000"/>
                </a:solidFill>
                <a:uFill>
                  <a:solidFill>
                    <a:srgbClr val="FF0000"/>
                  </a:solidFill>
                </a:uFill>
              </a:rPr>
              <a:t>		 			</a:t>
            </a:r>
            <a:r>
              <a:rPr lang="en-US" sz="2600" b="1" u="sng" dirty="0">
                <a:solidFill>
                  <a:srgbClr val="FF0000"/>
                </a:solidFill>
                <a:uFill>
                  <a:solidFill>
                    <a:srgbClr val="FF0000"/>
                  </a:solidFill>
                </a:uFill>
              </a:rPr>
              <a:t> </a:t>
            </a:r>
            <a:r>
              <a:rPr lang="en-US" sz="2600" b="1" u="heavy" dirty="0">
                <a:solidFill>
                  <a:srgbClr val="FF0000"/>
                </a:solidFill>
                <a:uFill>
                  <a:solidFill>
                    <a:srgbClr val="FF0000"/>
                  </a:solidFill>
                </a:uFill>
              </a:rPr>
              <a:t> </a:t>
            </a:r>
          </a:p>
        </p:txBody>
      </p:sp>
      <p:pic>
        <p:nvPicPr>
          <p:cNvPr id="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 y="0"/>
            <a:ext cx="1103585"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3352800" y="1793557"/>
            <a:ext cx="1021113" cy="492443"/>
          </a:xfrm>
          <a:prstGeom prst="rect">
            <a:avLst/>
          </a:prstGeom>
          <a:noFill/>
        </p:spPr>
        <p:txBody>
          <a:bodyPr wrap="none" rtlCol="0">
            <a:spAutoFit/>
          </a:bodyPr>
          <a:lstStyle/>
          <a:p>
            <a:r>
              <a:rPr lang="en-US" sz="2600" b="1" dirty="0">
                <a:solidFill>
                  <a:srgbClr val="0000FF"/>
                </a:solidFill>
              </a:rPr>
              <a:t>safety</a:t>
            </a:r>
          </a:p>
        </p:txBody>
      </p:sp>
      <p:sp>
        <p:nvSpPr>
          <p:cNvPr id="10" name="TextBox 9"/>
          <p:cNvSpPr txBox="1"/>
          <p:nvPr/>
        </p:nvSpPr>
        <p:spPr>
          <a:xfrm>
            <a:off x="1905000" y="2819400"/>
            <a:ext cx="3613490" cy="492443"/>
          </a:xfrm>
          <a:prstGeom prst="rect">
            <a:avLst/>
          </a:prstGeom>
          <a:noFill/>
        </p:spPr>
        <p:txBody>
          <a:bodyPr wrap="none" rtlCol="0">
            <a:spAutoFit/>
          </a:bodyPr>
          <a:lstStyle/>
          <a:p>
            <a:r>
              <a:rPr lang="en-US" sz="2600" b="1" dirty="0">
                <a:solidFill>
                  <a:srgbClr val="0000FF"/>
                </a:solidFill>
              </a:rPr>
              <a:t>Protective Vehicles/	TMA</a:t>
            </a:r>
          </a:p>
        </p:txBody>
      </p:sp>
      <p:pic>
        <p:nvPicPr>
          <p:cNvPr id="9" name="Picture 2" descr="http://t2.gstatic.com/images?q=tbn:ANd9GcTY388B-eYhnM0aP9feY-yIdViF8eAV84vdgpuaY1XGsuE55434MlXgFOqop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2659" y="3746025"/>
            <a:ext cx="2177143" cy="233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8" descr="http://t2.gstatic.com/images?q=tbn:ANd9GcR2CRrA7MEzMTUB-CYXWaCTJBrkNZTs6L44PVxXJWz_5wTT8E0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45190" y="4340829"/>
            <a:ext cx="1409700" cy="2514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81" name="Picture 457" descr="C:\Users\anderb3\Desktop\ALL Folders\Pictures\WRK ZN PICS\pics\20180306_17205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5400000">
            <a:off x="5066052" y="2421808"/>
            <a:ext cx="4708330" cy="2648435"/>
          </a:xfrm>
          <a:prstGeom prst="rect">
            <a:avLst/>
          </a:prstGeom>
          <a:noFill/>
          <a:effectLst>
            <a:softEdge rad="152400"/>
          </a:effectLst>
          <a:extLst>
            <a:ext uri="{909E8E84-426E-40DD-AFC4-6F175D3DCCD1}">
              <a14:hiddenFill xmlns:a14="http://schemas.microsoft.com/office/drawing/2010/main">
                <a:solidFill>
                  <a:srgbClr val="FFFFFF"/>
                </a:solidFill>
              </a14:hiddenFill>
            </a:ext>
          </a:extLst>
        </p:spPr>
      </p:pic>
      <p:pic>
        <p:nvPicPr>
          <p:cNvPr id="32770" name="Picture 2" descr="C:\Users\anderb3\Desktop\ALL Folders\Pictures\hard hat.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4834" y="3314700"/>
            <a:ext cx="1600200" cy="1600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7772400" cy="685800"/>
          </a:xfrm>
        </p:spPr>
        <p:txBody>
          <a:bodyPr/>
          <a:lstStyle/>
          <a:p>
            <a:r>
              <a:rPr lang="en-US" b="1" dirty="0"/>
              <a:t>Day Time PPE </a:t>
            </a:r>
          </a:p>
        </p:txBody>
      </p:sp>
      <p:graphicFrame>
        <p:nvGraphicFramePr>
          <p:cNvPr id="6" name="Object 5"/>
          <p:cNvGraphicFramePr>
            <a:graphicFrameLocks noChangeAspect="1"/>
          </p:cNvGraphicFramePr>
          <p:nvPr>
            <p:extLst>
              <p:ext uri="{D42A27DB-BD31-4B8C-83A1-F6EECF244321}">
                <p14:modId xmlns:p14="http://schemas.microsoft.com/office/powerpoint/2010/main" val="2574593772"/>
              </p:ext>
            </p:extLst>
          </p:nvPr>
        </p:nvGraphicFramePr>
        <p:xfrm>
          <a:off x="-7800" y="-60085"/>
          <a:ext cx="9151800" cy="6954082"/>
        </p:xfrm>
        <a:graphic>
          <a:graphicData uri="http://schemas.openxmlformats.org/presentationml/2006/ole">
            <mc:AlternateContent xmlns:mc="http://schemas.openxmlformats.org/markup-compatibility/2006">
              <mc:Choice xmlns:v="urn:schemas-microsoft-com:vml" Requires="v">
                <p:oleObj spid="_x0000_s20641" name="Acrobat Document" r:id="rId4" imgW="7543732" imgH="5829300" progId="AcroExch.Document.7">
                  <p:embed/>
                </p:oleObj>
              </mc:Choice>
              <mc:Fallback>
                <p:oleObj name="Acrobat Document" r:id="rId4" imgW="7543732" imgH="5829300" progId="AcroExch.Document.7">
                  <p:embed/>
                  <p:pic>
                    <p:nvPicPr>
                      <p:cNvPr id="0" name=""/>
                      <p:cNvPicPr/>
                      <p:nvPr/>
                    </p:nvPicPr>
                    <p:blipFill>
                      <a:blip r:embed="rId5"/>
                      <a:stretch>
                        <a:fillRect/>
                      </a:stretch>
                    </p:blipFill>
                    <p:spPr>
                      <a:xfrm>
                        <a:off x="-7800" y="-60085"/>
                        <a:ext cx="9151800" cy="6954082"/>
                      </a:xfrm>
                      <a:prstGeom prst="rect">
                        <a:avLst/>
                      </a:prstGeom>
                    </p:spPr>
                  </p:pic>
                </p:oleObj>
              </mc:Fallback>
            </mc:AlternateContent>
          </a:graphicData>
        </a:graphic>
      </p:graphicFrame>
    </p:spTree>
    <p:extLst>
      <p:ext uri="{BB962C8B-B14F-4D97-AF65-F5344CB8AC3E}">
        <p14:creationId xmlns:p14="http://schemas.microsoft.com/office/powerpoint/2010/main" val="302024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685800"/>
            <a:ext cx="7772400" cy="685800"/>
          </a:xfrm>
        </p:spPr>
        <p:txBody>
          <a:bodyPr/>
          <a:lstStyle/>
          <a:p>
            <a:r>
              <a:rPr lang="en-US" b="1" dirty="0"/>
              <a:t>Night Time PPE</a:t>
            </a:r>
          </a:p>
        </p:txBody>
      </p:sp>
      <p:graphicFrame>
        <p:nvGraphicFramePr>
          <p:cNvPr id="6" name="Object 5"/>
          <p:cNvGraphicFramePr>
            <a:graphicFrameLocks noChangeAspect="1"/>
          </p:cNvGraphicFramePr>
          <p:nvPr>
            <p:extLst>
              <p:ext uri="{D42A27DB-BD31-4B8C-83A1-F6EECF244321}">
                <p14:modId xmlns:p14="http://schemas.microsoft.com/office/powerpoint/2010/main" val="4046399332"/>
              </p:ext>
            </p:extLst>
          </p:nvPr>
        </p:nvGraphicFramePr>
        <p:xfrm>
          <a:off x="0" y="-76201"/>
          <a:ext cx="9144000" cy="6948053"/>
        </p:xfrm>
        <a:graphic>
          <a:graphicData uri="http://schemas.openxmlformats.org/presentationml/2006/ole">
            <mc:AlternateContent xmlns:mc="http://schemas.openxmlformats.org/markup-compatibility/2006">
              <mc:Choice xmlns:v="urn:schemas-microsoft-com:vml" Requires="v">
                <p:oleObj spid="_x0000_s21665" name="Acrobat Document" r:id="rId4" imgW="7543732" imgH="5829300" progId="AcroExch.Document.7">
                  <p:embed/>
                </p:oleObj>
              </mc:Choice>
              <mc:Fallback>
                <p:oleObj name="Acrobat Document" r:id="rId4" imgW="7543732" imgH="5829300" progId="AcroExch.Document.7">
                  <p:embed/>
                  <p:pic>
                    <p:nvPicPr>
                      <p:cNvPr id="0" name=""/>
                      <p:cNvPicPr/>
                      <p:nvPr/>
                    </p:nvPicPr>
                    <p:blipFill>
                      <a:blip r:embed="rId5"/>
                      <a:stretch>
                        <a:fillRect/>
                      </a:stretch>
                    </p:blipFill>
                    <p:spPr>
                      <a:xfrm>
                        <a:off x="0" y="-76201"/>
                        <a:ext cx="9144000" cy="6948053"/>
                      </a:xfrm>
                      <a:prstGeom prst="rect">
                        <a:avLst/>
                      </a:prstGeom>
                    </p:spPr>
                  </p:pic>
                </p:oleObj>
              </mc:Fallback>
            </mc:AlternateContent>
          </a:graphicData>
        </a:graphic>
      </p:graphicFrame>
    </p:spTree>
    <p:extLst>
      <p:ext uri="{BB962C8B-B14F-4D97-AF65-F5344CB8AC3E}">
        <p14:creationId xmlns:p14="http://schemas.microsoft.com/office/powerpoint/2010/main" val="1413371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type="body" sz="half" idx="1"/>
          </p:nvPr>
        </p:nvSpPr>
        <p:spPr>
          <a:xfrm>
            <a:off x="685800" y="2057400"/>
            <a:ext cx="5257800" cy="4191000"/>
          </a:xfrm>
        </p:spPr>
        <p:txBody>
          <a:bodyPr/>
          <a:lstStyle/>
          <a:p>
            <a:pPr eaLnBrk="1" hangingPunct="1"/>
            <a:r>
              <a:rPr lang="en-US" sz="2800" dirty="0"/>
              <a:t>Request law enforcement</a:t>
            </a:r>
          </a:p>
          <a:p>
            <a:pPr eaLnBrk="1" hangingPunct="1"/>
            <a:endParaRPr lang="en-US" sz="2800" dirty="0"/>
          </a:p>
          <a:p>
            <a:pPr eaLnBrk="1" hangingPunct="1"/>
            <a:r>
              <a:rPr lang="en-US" sz="2800" dirty="0"/>
              <a:t>Provide adequate lighting </a:t>
            </a:r>
          </a:p>
          <a:p>
            <a:pPr eaLnBrk="1" hangingPunct="1"/>
            <a:endParaRPr lang="en-US" sz="2800" dirty="0"/>
          </a:p>
          <a:p>
            <a:pPr eaLnBrk="1" hangingPunct="1"/>
            <a:r>
              <a:rPr lang="en-US" sz="2800" dirty="0"/>
              <a:t>Use </a:t>
            </a:r>
            <a:r>
              <a:rPr lang="en-US" sz="2800" b="1" u="heavy" dirty="0">
                <a:solidFill>
                  <a:srgbClr val="FF0000"/>
                </a:solidFill>
                <a:uFill>
                  <a:solidFill>
                    <a:srgbClr val="FF0000"/>
                  </a:solidFill>
                </a:uFill>
              </a:rPr>
              <a:t>				 </a:t>
            </a:r>
          </a:p>
          <a:p>
            <a:pPr eaLnBrk="1" hangingPunct="1"/>
            <a:endParaRPr lang="en-US" sz="2800" dirty="0"/>
          </a:p>
          <a:p>
            <a:pPr eaLnBrk="1" hangingPunct="1"/>
            <a:r>
              <a:rPr lang="en-US" sz="2800" dirty="0"/>
              <a:t>Utilize proper </a:t>
            </a:r>
            <a:r>
              <a:rPr lang="en-US" sz="2800" b="1" u="heavy" dirty="0">
                <a:solidFill>
                  <a:srgbClr val="FF0000"/>
                </a:solidFill>
                <a:uFill>
                  <a:solidFill>
                    <a:srgbClr val="FF0000"/>
                  </a:solidFill>
                </a:uFill>
              </a:rPr>
              <a:t>		</a:t>
            </a:r>
            <a:r>
              <a:rPr lang="en-US" sz="2800" b="1" u="heavy" dirty="0">
                <a:uFill>
                  <a:solidFill>
                    <a:srgbClr val="FF0000"/>
                  </a:solidFill>
                </a:uFill>
              </a:rPr>
              <a:t> </a:t>
            </a:r>
            <a:r>
              <a:rPr lang="en-US" sz="2800" dirty="0"/>
              <a:t>signals</a:t>
            </a:r>
          </a:p>
        </p:txBody>
      </p:sp>
      <p:pic>
        <p:nvPicPr>
          <p:cNvPr id="44037" name="Picture 9" descr="http://epg.modot.mo.gov/files/thumb/e/ef/616.14.3.9.jpg/325px-616.14.3.9.jpg"/>
          <p:cNvPicPr>
            <a:picLocks noChangeAspect="1" noChangeArrowheads="1"/>
          </p:cNvPicPr>
          <p:nvPr/>
        </p:nvPicPr>
        <p:blipFill>
          <a:blip r:embed="rId3" cstate="print"/>
          <a:srcRect/>
          <a:stretch>
            <a:fillRect/>
          </a:stretch>
        </p:blipFill>
        <p:spPr bwMode="auto">
          <a:xfrm>
            <a:off x="6019800" y="1578674"/>
            <a:ext cx="2133600" cy="1623315"/>
          </a:xfrm>
          <a:prstGeom prst="rect">
            <a:avLst/>
          </a:prstGeom>
          <a:ln>
            <a:noFill/>
          </a:ln>
          <a:effectLst>
            <a:softEdge rad="112500"/>
          </a:effectLst>
        </p:spPr>
      </p:pic>
      <p:pic>
        <p:nvPicPr>
          <p:cNvPr id="44038" name="Picture 10" descr="J:\Cox\Work Zone\WorkZone\325px-616.14.9[1].jpg"/>
          <p:cNvPicPr>
            <a:picLocks noChangeAspect="1" noChangeArrowheads="1"/>
          </p:cNvPicPr>
          <p:nvPr/>
        </p:nvPicPr>
        <p:blipFill>
          <a:blip r:embed="rId4" cstate="print"/>
          <a:srcRect/>
          <a:stretch>
            <a:fillRect/>
          </a:stretch>
        </p:blipFill>
        <p:spPr bwMode="auto">
          <a:xfrm>
            <a:off x="5943600" y="3484387"/>
            <a:ext cx="2209800" cy="1406702"/>
          </a:xfrm>
          <a:prstGeom prst="rect">
            <a:avLst/>
          </a:prstGeom>
          <a:ln>
            <a:noFill/>
          </a:ln>
          <a:effectLst>
            <a:softEdge rad="112500"/>
          </a:effectLst>
        </p:spPr>
      </p:pic>
      <p:pic>
        <p:nvPicPr>
          <p:cNvPr id="44039" name="Picture 11" descr="http://www.ricesigns.com/pictures/flag_holder_tn.GIF"/>
          <p:cNvPicPr>
            <a:picLocks noChangeAspect="1" noChangeArrowheads="1"/>
          </p:cNvPicPr>
          <p:nvPr/>
        </p:nvPicPr>
        <p:blipFill>
          <a:blip r:embed="rId5" r:link="rId6" cstate="print"/>
          <a:srcRect/>
          <a:stretch>
            <a:fillRect/>
          </a:stretch>
        </p:blipFill>
        <p:spPr bwMode="auto">
          <a:xfrm>
            <a:off x="5981700" y="4939727"/>
            <a:ext cx="2133600" cy="1924916"/>
          </a:xfrm>
          <a:prstGeom prst="rect">
            <a:avLst/>
          </a:prstGeom>
          <a:ln>
            <a:noFill/>
          </a:ln>
          <a:effectLst>
            <a:softEdge rad="112500"/>
          </a:effectLst>
        </p:spPr>
      </p:pic>
      <p:pic>
        <p:nvPicPr>
          <p:cNvPr id="8"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1103585"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828800" y="4038600"/>
            <a:ext cx="3517822" cy="523220"/>
          </a:xfrm>
          <a:prstGeom prst="rect">
            <a:avLst/>
          </a:prstGeom>
          <a:noFill/>
        </p:spPr>
        <p:txBody>
          <a:bodyPr wrap="none" rtlCol="0">
            <a:spAutoFit/>
          </a:bodyPr>
          <a:lstStyle/>
          <a:p>
            <a:r>
              <a:rPr lang="en-US" sz="2800" b="1" dirty="0">
                <a:solidFill>
                  <a:srgbClr val="0000FF"/>
                </a:solidFill>
              </a:rPr>
              <a:t>supplemental warning</a:t>
            </a:r>
          </a:p>
        </p:txBody>
      </p:sp>
      <p:sp>
        <p:nvSpPr>
          <p:cNvPr id="10" name="TextBox 9"/>
          <p:cNvSpPr txBox="1"/>
          <p:nvPr/>
        </p:nvSpPr>
        <p:spPr>
          <a:xfrm>
            <a:off x="3326529" y="5105400"/>
            <a:ext cx="939681" cy="523220"/>
          </a:xfrm>
          <a:prstGeom prst="rect">
            <a:avLst/>
          </a:prstGeom>
          <a:noFill/>
        </p:spPr>
        <p:txBody>
          <a:bodyPr wrap="none" rtlCol="0">
            <a:spAutoFit/>
          </a:bodyPr>
          <a:lstStyle/>
          <a:p>
            <a:r>
              <a:rPr lang="en-US" sz="2800" b="1" dirty="0">
                <a:solidFill>
                  <a:srgbClr val="0000FF"/>
                </a:solidFill>
              </a:rPr>
              <a:t>hand</a:t>
            </a:r>
          </a:p>
        </p:txBody>
      </p:sp>
      <p:sp>
        <p:nvSpPr>
          <p:cNvPr id="12" name="Rectangle 2"/>
          <p:cNvSpPr>
            <a:spLocks noGrp="1" noChangeArrowheads="1"/>
          </p:cNvSpPr>
          <p:nvPr>
            <p:ph type="title"/>
          </p:nvPr>
        </p:nvSpPr>
        <p:spPr>
          <a:xfrm>
            <a:off x="685800" y="710747"/>
            <a:ext cx="7772400" cy="685800"/>
          </a:xfrm>
        </p:spPr>
        <p:txBody>
          <a:bodyPr/>
          <a:lstStyle/>
          <a:p>
            <a:pPr eaLnBrk="1" hangingPunct="1"/>
            <a:r>
              <a:rPr lang="en-US" b="1" dirty="0"/>
              <a:t>Worker Considerations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371600" y="899055"/>
            <a:ext cx="7772400" cy="685800"/>
          </a:xfrm>
        </p:spPr>
        <p:txBody>
          <a:bodyPr/>
          <a:lstStyle/>
          <a:p>
            <a:pPr eaLnBrk="1" hangingPunct="1"/>
            <a:r>
              <a:rPr lang="en-US" b="1" dirty="0"/>
              <a:t>Driver’s Considerations</a:t>
            </a:r>
          </a:p>
        </p:txBody>
      </p:sp>
      <p:sp>
        <p:nvSpPr>
          <p:cNvPr id="15363" name="Rectangle 73"/>
          <p:cNvSpPr>
            <a:spLocks noGrp="1" noChangeArrowheads="1"/>
          </p:cNvSpPr>
          <p:nvPr>
            <p:ph type="body" sz="half" idx="1"/>
          </p:nvPr>
        </p:nvSpPr>
        <p:spPr>
          <a:xfrm>
            <a:off x="2175887" y="2667000"/>
            <a:ext cx="8001000" cy="2819400"/>
          </a:xfrm>
          <a:noFill/>
        </p:spPr>
        <p:txBody>
          <a:bodyPr/>
          <a:lstStyle/>
          <a:p>
            <a:pPr eaLnBrk="1" hangingPunct="1"/>
            <a:r>
              <a:rPr lang="en-US" sz="2800" dirty="0"/>
              <a:t>Drivers overrate their driving ability</a:t>
            </a:r>
          </a:p>
          <a:p>
            <a:pPr eaLnBrk="1" hangingPunct="1"/>
            <a:endParaRPr lang="en-US" sz="2800" dirty="0"/>
          </a:p>
          <a:p>
            <a:pPr eaLnBrk="1" hangingPunct="1"/>
            <a:r>
              <a:rPr lang="en-US" sz="2800" dirty="0"/>
              <a:t>Drivers’ attitudes vary</a:t>
            </a:r>
          </a:p>
          <a:p>
            <a:pPr eaLnBrk="1" hangingPunct="1"/>
            <a:endParaRPr lang="en-US" sz="2800" dirty="0"/>
          </a:p>
          <a:p>
            <a:pPr eaLnBrk="1" hangingPunct="1"/>
            <a:r>
              <a:rPr lang="en-US" sz="2800" dirty="0"/>
              <a:t>Drivers’ perceptions differ</a:t>
            </a:r>
          </a:p>
        </p:txBody>
      </p:sp>
      <p:pic>
        <p:nvPicPr>
          <p:cNvPr id="7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 y="0"/>
            <a:ext cx="1103585"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6"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03584" y="1308"/>
            <a:ext cx="1103679" cy="1062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7"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 y="1053647"/>
            <a:ext cx="1103585" cy="1062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1"/>
          </p:nvPr>
        </p:nvSpPr>
        <p:spPr>
          <a:xfrm>
            <a:off x="1447800" y="1078798"/>
            <a:ext cx="7696200" cy="5867400"/>
          </a:xfrm>
        </p:spPr>
        <p:txBody>
          <a:bodyPr/>
          <a:lstStyle/>
          <a:p>
            <a:pPr lvl="0">
              <a:lnSpc>
                <a:spcPct val="115000"/>
              </a:lnSpc>
              <a:spcBef>
                <a:spcPts val="0"/>
              </a:spcBef>
              <a:buFont typeface="+mj-lt"/>
              <a:buAutoNum type="arabicPeriod"/>
            </a:pPr>
            <a:r>
              <a:rPr lang="en-US" sz="1600" b="1" dirty="0">
                <a:ea typeface="Calibri"/>
                <a:cs typeface="Times New Roman"/>
              </a:rPr>
              <a:t>MoDOT has set goals and guidelines when it comes to work zones .</a:t>
            </a:r>
          </a:p>
          <a:p>
            <a:pPr marL="344488" lvl="0" indent="-344488">
              <a:lnSpc>
                <a:spcPct val="115000"/>
              </a:lnSpc>
              <a:spcBef>
                <a:spcPts val="0"/>
              </a:spcBef>
              <a:buNone/>
            </a:pPr>
            <a:r>
              <a:rPr lang="en-US" sz="1600" b="1" dirty="0">
                <a:ea typeface="Calibri"/>
                <a:cs typeface="Times New Roman"/>
              </a:rPr>
              <a:t>	Which statement is true?</a:t>
            </a:r>
          </a:p>
          <a:p>
            <a:pPr lvl="1">
              <a:spcBef>
                <a:spcPts val="0"/>
              </a:spcBef>
              <a:buFont typeface="+mj-lt"/>
              <a:buAutoNum type="alphaLcPeriod"/>
            </a:pPr>
            <a:r>
              <a:rPr lang="en-US" sz="1400" b="1" dirty="0">
                <a:ea typeface="Calibri"/>
                <a:cs typeface="Times New Roman"/>
              </a:rPr>
              <a:t>Reduction in all types of crashes; get the job done, no matter what; be safe</a:t>
            </a:r>
          </a:p>
          <a:p>
            <a:pPr lvl="1">
              <a:spcBef>
                <a:spcPts val="0"/>
              </a:spcBef>
              <a:buFont typeface="+mj-lt"/>
              <a:buAutoNum type="alphaLcPeriod"/>
            </a:pPr>
            <a:r>
              <a:rPr lang="en-US" sz="1400" b="1" dirty="0">
                <a:ea typeface="Calibri"/>
                <a:cs typeface="Times New Roman"/>
              </a:rPr>
              <a:t>Provide work zone information to the public; delay traffic for more than 15 minutes so traffic is moving slower and our employees are safer</a:t>
            </a:r>
          </a:p>
          <a:p>
            <a:pPr lvl="1">
              <a:spcBef>
                <a:spcPts val="0"/>
              </a:spcBef>
              <a:buFont typeface="+mj-lt"/>
              <a:buAutoNum type="alphaLcPeriod"/>
            </a:pPr>
            <a:r>
              <a:rPr lang="en-US" sz="1400" b="1" dirty="0">
                <a:ea typeface="Calibri"/>
                <a:cs typeface="Times New Roman"/>
              </a:rPr>
              <a:t>Zero work zone fatalities; provide safe and efficient movement of traffic; provide</a:t>
            </a:r>
          </a:p>
          <a:p>
            <a:pPr marL="741363" lvl="1" indent="-284163">
              <a:spcBef>
                <a:spcPts val="0"/>
              </a:spcBef>
              <a:buNone/>
            </a:pPr>
            <a:r>
              <a:rPr lang="en-US" sz="1400" b="1" dirty="0">
                <a:ea typeface="Calibri"/>
                <a:cs typeface="Times New Roman"/>
              </a:rPr>
              <a:t>	protection for workers and equipment</a:t>
            </a:r>
          </a:p>
          <a:p>
            <a:pPr marL="741363" lvl="1" indent="-284163">
              <a:spcBef>
                <a:spcPts val="0"/>
              </a:spcBef>
              <a:buNone/>
            </a:pPr>
            <a:r>
              <a:rPr lang="en-US" sz="1400" b="1" dirty="0">
                <a:ea typeface="Calibri"/>
                <a:cs typeface="Times New Roman"/>
              </a:rPr>
              <a:t>d.	None of the above</a:t>
            </a:r>
          </a:p>
          <a:p>
            <a:pPr marL="0" marR="0" indent="0">
              <a:spcBef>
                <a:spcPts val="0"/>
              </a:spcBef>
              <a:buNone/>
            </a:pPr>
            <a:r>
              <a:rPr lang="en-US" sz="1600" b="1" dirty="0">
                <a:ea typeface="Calibri"/>
                <a:cs typeface="Times New Roman"/>
              </a:rPr>
              <a:t>Worker considerations:  it is important to utilize appropriate measures to </a:t>
            </a:r>
          </a:p>
          <a:p>
            <a:pPr marL="0" marR="0" indent="0">
              <a:spcBef>
                <a:spcPts val="0"/>
              </a:spcBef>
              <a:buNone/>
            </a:pPr>
            <a:r>
              <a:rPr lang="en-US" sz="1600" b="1" dirty="0">
                <a:ea typeface="Calibri"/>
                <a:cs typeface="Times New Roman"/>
              </a:rPr>
              <a:t>ensure worker safety.  The following are just a few of those measures:</a:t>
            </a:r>
          </a:p>
          <a:p>
            <a:pPr marL="0" marR="0" indent="0">
              <a:lnSpc>
                <a:spcPct val="200000"/>
              </a:lnSpc>
              <a:spcBef>
                <a:spcPts val="0"/>
              </a:spcBef>
              <a:spcAft>
                <a:spcPts val="1000"/>
              </a:spcAft>
              <a:buNone/>
            </a:pPr>
            <a:r>
              <a:rPr lang="en-US" sz="1400" b="1" dirty="0">
                <a:ea typeface="Calibri"/>
                <a:cs typeface="Times New Roman"/>
              </a:rPr>
              <a:t>3.      Wearing appropriate </a:t>
            </a:r>
            <a:r>
              <a:rPr lang="en-US" sz="1400" b="1" u="sng" dirty="0">
                <a:ea typeface="Calibri"/>
                <a:cs typeface="Times New Roman"/>
              </a:rPr>
              <a:t>		</a:t>
            </a:r>
            <a:r>
              <a:rPr lang="en-US" sz="1400" b="1" dirty="0">
                <a:ea typeface="Calibri"/>
                <a:cs typeface="Times New Roman"/>
              </a:rPr>
              <a:t> apparel/PPE</a:t>
            </a:r>
          </a:p>
          <a:p>
            <a:pPr lvl="0">
              <a:lnSpc>
                <a:spcPct val="200000"/>
              </a:lnSpc>
              <a:spcBef>
                <a:spcPts val="0"/>
              </a:spcBef>
              <a:buAutoNum type="arabicPeriod" startAt="4"/>
            </a:pPr>
            <a:r>
              <a:rPr lang="en-US" sz="1400" b="1" dirty="0">
                <a:ea typeface="Calibri"/>
                <a:cs typeface="Times New Roman"/>
              </a:rPr>
              <a:t>Use </a:t>
            </a:r>
            <a:r>
              <a:rPr lang="en-US" sz="1400" b="1" u="sng" dirty="0">
                <a:ea typeface="Calibri"/>
                <a:cs typeface="Times New Roman"/>
              </a:rPr>
              <a:t>				</a:t>
            </a:r>
          </a:p>
          <a:p>
            <a:pPr lvl="0">
              <a:lnSpc>
                <a:spcPct val="200000"/>
              </a:lnSpc>
              <a:spcBef>
                <a:spcPts val="0"/>
              </a:spcBef>
              <a:buAutoNum type="arabicPeriod" startAt="4"/>
            </a:pPr>
            <a:r>
              <a:rPr lang="en-US" sz="1400" b="1" dirty="0">
                <a:ea typeface="Calibri"/>
                <a:cs typeface="Times New Roman"/>
              </a:rPr>
              <a:t>Utilize proper </a:t>
            </a:r>
            <a:r>
              <a:rPr lang="en-US" sz="1400" b="1" u="sng" dirty="0">
                <a:ea typeface="Calibri"/>
                <a:cs typeface="Times New Roman"/>
              </a:rPr>
              <a:t>		</a:t>
            </a:r>
            <a:r>
              <a:rPr lang="en-US" sz="1400" b="1" dirty="0">
                <a:ea typeface="Calibri"/>
                <a:cs typeface="Times New Roman"/>
              </a:rPr>
              <a:t> signals</a:t>
            </a:r>
          </a:p>
          <a:p>
            <a:endParaRPr lang="en-US" sz="1000" b="1" dirty="0"/>
          </a:p>
        </p:txBody>
      </p:sp>
      <p:sp>
        <p:nvSpPr>
          <p:cNvPr id="6" name="TextBox 5"/>
          <p:cNvSpPr txBox="1"/>
          <p:nvPr/>
        </p:nvSpPr>
        <p:spPr>
          <a:xfrm>
            <a:off x="1219200" y="1676400"/>
            <a:ext cx="7620000" cy="1354217"/>
          </a:xfrm>
          <a:prstGeom prst="rect">
            <a:avLst/>
          </a:prstGeom>
          <a:solidFill>
            <a:schemeClr val="bg1"/>
          </a:solidFill>
        </p:spPr>
        <p:txBody>
          <a:bodyPr wrap="square" tIns="274320" bIns="365760" rtlCol="0">
            <a:spAutoFit/>
          </a:bodyPr>
          <a:lstStyle/>
          <a:p>
            <a:pPr marL="800100" lvl="1" indent="-342900">
              <a:spcBef>
                <a:spcPts val="0"/>
              </a:spcBef>
              <a:buAutoNum type="alphaLcPeriod" startAt="3"/>
            </a:pPr>
            <a:r>
              <a:rPr lang="en-US" b="1" dirty="0">
                <a:solidFill>
                  <a:srgbClr val="0000FF"/>
                </a:solidFill>
                <a:ea typeface="Calibri"/>
                <a:cs typeface="Times New Roman"/>
              </a:rPr>
              <a:t>Zero work zone fatalities; provide safe and efficient movement</a:t>
            </a:r>
          </a:p>
          <a:p>
            <a:pPr lvl="1">
              <a:spcBef>
                <a:spcPts val="0"/>
              </a:spcBef>
            </a:pPr>
            <a:r>
              <a:rPr lang="en-US" b="1" dirty="0">
                <a:solidFill>
                  <a:srgbClr val="0000FF"/>
                </a:solidFill>
                <a:ea typeface="Calibri"/>
                <a:cs typeface="Times New Roman"/>
              </a:rPr>
              <a:t>      of traffic; provide protection for workers and equipment</a:t>
            </a:r>
          </a:p>
          <a:p>
            <a:pPr lvl="1">
              <a:spcBef>
                <a:spcPts val="0"/>
              </a:spcBef>
            </a:pPr>
            <a:endParaRPr lang="en-US" sz="700" b="1" dirty="0">
              <a:solidFill>
                <a:srgbClr val="0000FF"/>
              </a:solidFill>
              <a:ea typeface="Calibri"/>
              <a:cs typeface="Times New Roman"/>
            </a:endParaRPr>
          </a:p>
        </p:txBody>
      </p:sp>
      <p:sp>
        <p:nvSpPr>
          <p:cNvPr id="7" name="TextBox 6"/>
          <p:cNvSpPr txBox="1"/>
          <p:nvPr/>
        </p:nvSpPr>
        <p:spPr>
          <a:xfrm>
            <a:off x="3810000" y="3505200"/>
            <a:ext cx="784335" cy="323165"/>
          </a:xfrm>
          <a:prstGeom prst="rect">
            <a:avLst/>
          </a:prstGeom>
          <a:noFill/>
        </p:spPr>
        <p:txBody>
          <a:bodyPr wrap="square" bIns="0" rtlCol="0">
            <a:spAutoFit/>
          </a:bodyPr>
          <a:lstStyle/>
          <a:p>
            <a:r>
              <a:rPr lang="en-US" b="1" dirty="0">
                <a:solidFill>
                  <a:srgbClr val="0000FF"/>
                </a:solidFill>
              </a:rPr>
              <a:t>safety</a:t>
            </a:r>
          </a:p>
        </p:txBody>
      </p:sp>
      <p:sp>
        <p:nvSpPr>
          <p:cNvPr id="8" name="TextBox 7"/>
          <p:cNvSpPr txBox="1"/>
          <p:nvPr/>
        </p:nvSpPr>
        <p:spPr>
          <a:xfrm>
            <a:off x="2209800" y="4038600"/>
            <a:ext cx="3200400" cy="369332"/>
          </a:xfrm>
          <a:prstGeom prst="rect">
            <a:avLst/>
          </a:prstGeom>
          <a:noFill/>
        </p:spPr>
        <p:txBody>
          <a:bodyPr wrap="square" rtlCol="0">
            <a:spAutoFit/>
          </a:bodyPr>
          <a:lstStyle/>
          <a:p>
            <a:r>
              <a:rPr lang="en-US" b="1" dirty="0">
                <a:solidFill>
                  <a:srgbClr val="0000FF"/>
                </a:solidFill>
              </a:rPr>
              <a:t>Protective Vehicles/TMA</a:t>
            </a:r>
          </a:p>
        </p:txBody>
      </p:sp>
      <p:sp>
        <p:nvSpPr>
          <p:cNvPr id="9" name="TextBox 8"/>
          <p:cNvSpPr txBox="1"/>
          <p:nvPr/>
        </p:nvSpPr>
        <p:spPr>
          <a:xfrm>
            <a:off x="3200400" y="4504551"/>
            <a:ext cx="784335" cy="369332"/>
          </a:xfrm>
          <a:prstGeom prst="rect">
            <a:avLst/>
          </a:prstGeom>
          <a:noFill/>
        </p:spPr>
        <p:txBody>
          <a:bodyPr wrap="square" rtlCol="0">
            <a:spAutoFit/>
          </a:bodyPr>
          <a:lstStyle/>
          <a:p>
            <a:r>
              <a:rPr lang="en-US" b="1" dirty="0">
                <a:solidFill>
                  <a:srgbClr val="0000FF"/>
                </a:solidFill>
              </a:rPr>
              <a:t>hand</a:t>
            </a:r>
          </a:p>
        </p:txBody>
      </p:sp>
      <p:sp>
        <p:nvSpPr>
          <p:cNvPr id="2" name="Title 1"/>
          <p:cNvSpPr>
            <a:spLocks noGrp="1"/>
          </p:cNvSpPr>
          <p:nvPr>
            <p:ph type="title"/>
          </p:nvPr>
        </p:nvSpPr>
        <p:spPr>
          <a:xfrm>
            <a:off x="685800" y="457200"/>
            <a:ext cx="7772400" cy="685800"/>
          </a:xfrm>
        </p:spPr>
        <p:txBody>
          <a:bodyPr/>
          <a:lstStyle/>
          <a:p>
            <a:r>
              <a:rPr lang="en-US" b="1" dirty="0"/>
              <a:t>Quiz</a:t>
            </a:r>
          </a:p>
        </p:txBody>
      </p:sp>
    </p:spTree>
    <p:extLst>
      <p:ext uri="{BB962C8B-B14F-4D97-AF65-F5344CB8AC3E}">
        <p14:creationId xmlns:p14="http://schemas.microsoft.com/office/powerpoint/2010/main" val="2991673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4"/>
          <p:cNvSpPr>
            <a:spLocks noGrp="1" noChangeArrowheads="1"/>
          </p:cNvSpPr>
          <p:nvPr>
            <p:ph type="title"/>
          </p:nvPr>
        </p:nvSpPr>
        <p:spPr>
          <a:xfrm>
            <a:off x="838200" y="601650"/>
            <a:ext cx="7086600" cy="1143000"/>
          </a:xfrm>
        </p:spPr>
        <p:txBody>
          <a:bodyPr/>
          <a:lstStyle/>
          <a:p>
            <a:pPr eaLnBrk="1" hangingPunct="1"/>
            <a:r>
              <a:rPr lang="en-US" b="1" dirty="0"/>
              <a:t>What I Use Is Safe</a:t>
            </a:r>
          </a:p>
        </p:txBody>
      </p:sp>
      <p:sp>
        <p:nvSpPr>
          <p:cNvPr id="12" name="Slide Number Placeholder 6"/>
          <p:cNvSpPr>
            <a:spLocks noGrp="1"/>
          </p:cNvSpPr>
          <p:nvPr>
            <p:ph type="sldNum" sz="quarter" idx="12"/>
          </p:nvPr>
        </p:nvSpPr>
        <p:spPr>
          <a:xfrm>
            <a:off x="1143000" y="7042944"/>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eaLnBrk="1" hangingPunct="1"/>
            <a:fld id="{F7A57A66-6384-4311-BF94-57E256383A50}" type="slidenum">
              <a:rPr lang="en-US" sz="1400" smtClean="0">
                <a:latin typeface="Times New Roman" pitchFamily="18" charset="0"/>
              </a:rPr>
              <a:pPr eaLnBrk="1" hangingPunct="1"/>
              <a:t>15</a:t>
            </a:fld>
            <a:endParaRPr lang="en-US" sz="1400" dirty="0">
              <a:latin typeface="Times New Roman" pitchFamily="18" charset="0"/>
            </a:endParaRPr>
          </a:p>
        </p:txBody>
      </p:sp>
      <p:pic>
        <p:nvPicPr>
          <p:cNvPr id="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665" name="Picture 473" descr="C:\Users\anderb3\Desktop\ALL Folders\Pictures\WRK ZN PICS\pics\IMG_002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96403" y="1543050"/>
            <a:ext cx="3124200" cy="2343150"/>
          </a:xfrm>
          <a:prstGeom prst="rect">
            <a:avLst/>
          </a:prstGeom>
          <a:noFill/>
          <a:effectLst>
            <a:softEdge rad="76200"/>
          </a:effectLst>
          <a:extLst>
            <a:ext uri="{909E8E84-426E-40DD-AFC4-6F175D3DCCD1}">
              <a14:hiddenFill xmlns:a14="http://schemas.microsoft.com/office/drawing/2010/main">
                <a:solidFill>
                  <a:srgbClr val="FFFFFF"/>
                </a:solidFill>
              </a14:hiddenFill>
            </a:ext>
          </a:extLst>
        </p:spPr>
      </p:pic>
      <p:pic>
        <p:nvPicPr>
          <p:cNvPr id="8666" name="Picture 474" descr="C:\Users\anderb3\Desktop\ALL Folders\Pictures\WRK ZN PICS\pics\IMG_0072.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20110" y="1653953"/>
            <a:ext cx="3385290" cy="2232247"/>
          </a:xfrm>
          <a:prstGeom prst="rect">
            <a:avLst/>
          </a:prstGeom>
          <a:noFill/>
          <a:effectLst>
            <a:softEdge rad="76200"/>
          </a:effectLst>
          <a:extLst>
            <a:ext uri="{909E8E84-426E-40DD-AFC4-6F175D3DCCD1}">
              <a14:hiddenFill xmlns:a14="http://schemas.microsoft.com/office/drawing/2010/main">
                <a:solidFill>
                  <a:srgbClr val="FFFFFF"/>
                </a:solidFill>
              </a14:hiddenFill>
            </a:ext>
          </a:extLst>
        </p:spPr>
      </p:pic>
      <p:pic>
        <p:nvPicPr>
          <p:cNvPr id="8668" name="Picture 476" descr="C:\Users\anderb3\Desktop\ALL Folders\Pictures\WRK ZN PICS\pics\IMG_0083.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5400000">
            <a:off x="4905375" y="4209041"/>
            <a:ext cx="2819401" cy="2114551"/>
          </a:xfrm>
          <a:prstGeom prst="rect">
            <a:avLst/>
          </a:prstGeom>
          <a:noFill/>
          <a:effectLst>
            <a:softEdge rad="76200"/>
          </a:effectLst>
          <a:extLst>
            <a:ext uri="{909E8E84-426E-40DD-AFC4-6F175D3DCCD1}">
              <a14:hiddenFill xmlns:a14="http://schemas.microsoft.com/office/drawing/2010/main">
                <a:solidFill>
                  <a:srgbClr val="FFFFFF"/>
                </a:solidFill>
              </a14:hiddenFill>
            </a:ext>
          </a:extLst>
        </p:spPr>
      </p:pic>
      <p:pic>
        <p:nvPicPr>
          <p:cNvPr id="8678" name="Picture 486" descr="C:\Users\anderb3\Desktop\barricade.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65250" y="3886200"/>
            <a:ext cx="3900488" cy="2298700"/>
          </a:xfrm>
          <a:prstGeom prst="rect">
            <a:avLst/>
          </a:prstGeom>
          <a:noFill/>
          <a:effectLst>
            <a:softEdge rad="76200"/>
          </a:effectLst>
          <a:extLst>
            <a:ext uri="{909E8E84-426E-40DD-AFC4-6F175D3DCCD1}">
              <a14:hiddenFill xmlns:a14="http://schemas.microsoft.com/office/drawing/2010/main">
                <a:solidFill>
                  <a:srgbClr val="FFFFFF"/>
                </a:solidFill>
              </a14:hiddenFill>
            </a:ext>
          </a:extLst>
        </p:spPr>
      </p:pic>
      <p:sp>
        <p:nvSpPr>
          <p:cNvPr id="9" name="&quot;No&quot; Symbol 8"/>
          <p:cNvSpPr/>
          <p:nvPr/>
        </p:nvSpPr>
        <p:spPr>
          <a:xfrm>
            <a:off x="5410200" y="4343401"/>
            <a:ext cx="1828800" cy="2057400"/>
          </a:xfrm>
          <a:prstGeom prst="noSmoking">
            <a:avLst>
              <a:gd name="adj" fmla="val 10766"/>
            </a:avLst>
          </a:prstGeom>
          <a:solidFill>
            <a:srgbClr val="FF0000">
              <a:alpha val="53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
        <p:nvSpPr>
          <p:cNvPr id="10" name="&quot;No&quot; Symbol 9"/>
          <p:cNvSpPr/>
          <p:nvPr/>
        </p:nvSpPr>
        <p:spPr>
          <a:xfrm>
            <a:off x="2401094" y="1741376"/>
            <a:ext cx="1828800" cy="2057400"/>
          </a:xfrm>
          <a:prstGeom prst="noSmoking">
            <a:avLst>
              <a:gd name="adj" fmla="val 10766"/>
            </a:avLst>
          </a:prstGeom>
          <a:solidFill>
            <a:srgbClr val="FF0000">
              <a:alpha val="74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990600" y="788274"/>
            <a:ext cx="7772400" cy="685800"/>
          </a:xfrm>
        </p:spPr>
        <p:txBody>
          <a:bodyPr/>
          <a:lstStyle/>
          <a:p>
            <a:pPr eaLnBrk="1" hangingPunct="1"/>
            <a:r>
              <a:rPr lang="en-US" b="1" dirty="0"/>
              <a:t>Requirements of Temporary Traffic Control Devices</a:t>
            </a:r>
          </a:p>
        </p:txBody>
      </p:sp>
      <p:sp>
        <p:nvSpPr>
          <p:cNvPr id="67587" name="Rectangle 3"/>
          <p:cNvSpPr>
            <a:spLocks noGrp="1" noChangeArrowheads="1"/>
          </p:cNvSpPr>
          <p:nvPr>
            <p:ph type="body" sz="half" idx="1"/>
          </p:nvPr>
        </p:nvSpPr>
        <p:spPr>
          <a:xfrm>
            <a:off x="1024630" y="2438400"/>
            <a:ext cx="7924800" cy="4572000"/>
          </a:xfrm>
        </p:spPr>
        <p:txBody>
          <a:bodyPr/>
          <a:lstStyle/>
          <a:p>
            <a:pPr marL="0" indent="0" eaLnBrk="1" hangingPunct="1">
              <a:lnSpc>
                <a:spcPct val="90000"/>
              </a:lnSpc>
              <a:buNone/>
            </a:pPr>
            <a:r>
              <a:rPr lang="en-US" sz="2800" dirty="0"/>
              <a:t>All traffic control devices must:</a:t>
            </a:r>
          </a:p>
          <a:p>
            <a:pPr eaLnBrk="1" hangingPunct="1">
              <a:lnSpc>
                <a:spcPct val="90000"/>
              </a:lnSpc>
            </a:pPr>
            <a:endParaRPr lang="en-US" sz="1100" dirty="0"/>
          </a:p>
          <a:p>
            <a:pPr lvl="1" eaLnBrk="1" hangingPunct="1">
              <a:lnSpc>
                <a:spcPct val="150000"/>
              </a:lnSpc>
              <a:buFont typeface="Arial" pitchFamily="34" charset="0"/>
              <a:buChar char="•"/>
            </a:pPr>
            <a:r>
              <a:rPr lang="en-US" sz="2400" dirty="0"/>
              <a:t>Fulfill a need</a:t>
            </a:r>
          </a:p>
          <a:p>
            <a:pPr lvl="1" eaLnBrk="1" hangingPunct="1">
              <a:lnSpc>
                <a:spcPct val="150000"/>
              </a:lnSpc>
              <a:buFont typeface="Arial" pitchFamily="34" charset="0"/>
              <a:buChar char="•"/>
            </a:pPr>
            <a:r>
              <a:rPr lang="en-US" sz="2400" dirty="0"/>
              <a:t>Clean and meet quality standard requirements</a:t>
            </a:r>
          </a:p>
          <a:p>
            <a:pPr lvl="1" eaLnBrk="1" hangingPunct="1">
              <a:buFont typeface="Arial" pitchFamily="34" charset="0"/>
              <a:buChar char="•"/>
            </a:pPr>
            <a:r>
              <a:rPr lang="en-US" sz="2400" dirty="0"/>
              <a:t>Be </a:t>
            </a:r>
            <a:r>
              <a:rPr lang="en-US" sz="2400" b="1" u="sng" dirty="0">
                <a:solidFill>
                  <a:srgbClr val="FF0000"/>
                </a:solidFill>
              </a:rPr>
              <a:t>			   </a:t>
            </a:r>
            <a:r>
              <a:rPr lang="en-US" sz="2400" b="1" dirty="0">
                <a:solidFill>
                  <a:srgbClr val="FF0000"/>
                </a:solidFill>
              </a:rPr>
              <a:t> </a:t>
            </a:r>
            <a:r>
              <a:rPr lang="en-US" sz="2400" dirty="0"/>
              <a:t>and can be adjusted according to traffic and weather conditions</a:t>
            </a:r>
          </a:p>
          <a:p>
            <a:pPr lvl="1" eaLnBrk="1" hangingPunct="1">
              <a:lnSpc>
                <a:spcPct val="150000"/>
              </a:lnSpc>
              <a:buFont typeface="Arial" pitchFamily="34" charset="0"/>
              <a:buChar char="•"/>
            </a:pPr>
            <a:r>
              <a:rPr lang="en-US" sz="2400" dirty="0"/>
              <a:t>Give drivers adequate time for proper response</a:t>
            </a:r>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2514600" y="4338935"/>
            <a:ext cx="2229521" cy="461665"/>
          </a:xfrm>
          <a:prstGeom prst="rect">
            <a:avLst/>
          </a:prstGeom>
          <a:noFill/>
        </p:spPr>
        <p:txBody>
          <a:bodyPr wrap="none" rtlCol="0">
            <a:spAutoFit/>
          </a:bodyPr>
          <a:lstStyle/>
          <a:p>
            <a:r>
              <a:rPr lang="en-US" sz="2400" b="1" dirty="0">
                <a:solidFill>
                  <a:srgbClr val="0000FF"/>
                </a:solidFill>
              </a:rPr>
              <a:t>spaced properly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087925" y="685800"/>
            <a:ext cx="7772400" cy="685800"/>
          </a:xfrm>
        </p:spPr>
        <p:txBody>
          <a:bodyPr/>
          <a:lstStyle/>
          <a:p>
            <a:pPr eaLnBrk="1" hangingPunct="1"/>
            <a:r>
              <a:rPr lang="en-US" b="1" dirty="0"/>
              <a:t>Acquiring Information</a:t>
            </a:r>
          </a:p>
        </p:txBody>
      </p:sp>
      <p:sp>
        <p:nvSpPr>
          <p:cNvPr id="22531" name="Rectangle 3"/>
          <p:cNvSpPr>
            <a:spLocks noGrp="1" noChangeArrowheads="1"/>
          </p:cNvSpPr>
          <p:nvPr>
            <p:ph type="body" sz="half" idx="1"/>
          </p:nvPr>
        </p:nvSpPr>
        <p:spPr>
          <a:xfrm>
            <a:off x="685800" y="2362200"/>
            <a:ext cx="8077200" cy="3581400"/>
          </a:xfrm>
          <a:noFill/>
        </p:spPr>
        <p:txBody>
          <a:bodyPr/>
          <a:lstStyle/>
          <a:p>
            <a:r>
              <a:rPr lang="en-US" sz="2600" dirty="0"/>
              <a:t>People read from:</a:t>
            </a:r>
          </a:p>
          <a:p>
            <a:pPr lvl="1" eaLnBrk="1" hangingPunct="1">
              <a:buFont typeface="Wingdings" pitchFamily="2" charset="2"/>
              <a:buChar char="ü"/>
            </a:pPr>
            <a:r>
              <a:rPr lang="en-US" sz="2600" dirty="0"/>
              <a:t>Left to right</a:t>
            </a:r>
          </a:p>
          <a:p>
            <a:pPr lvl="1" eaLnBrk="1" hangingPunct="1">
              <a:lnSpc>
                <a:spcPct val="150000"/>
              </a:lnSpc>
              <a:spcAft>
                <a:spcPts val="2400"/>
              </a:spcAft>
              <a:buFont typeface="Wingdings" pitchFamily="2" charset="2"/>
              <a:buChar char="ü"/>
            </a:pPr>
            <a:r>
              <a:rPr lang="en-US" sz="2600" dirty="0"/>
              <a:t>Top to bottom</a:t>
            </a:r>
          </a:p>
          <a:p>
            <a:pPr eaLnBrk="1" hangingPunct="1">
              <a:lnSpc>
                <a:spcPct val="200000"/>
              </a:lnSpc>
            </a:pPr>
            <a:r>
              <a:rPr lang="en-US" sz="2600" dirty="0"/>
              <a:t>Only a few words can be read from a moving vehicle</a:t>
            </a:r>
          </a:p>
          <a:p>
            <a:pPr eaLnBrk="1" hangingPunct="1"/>
            <a:r>
              <a:rPr lang="en-US" sz="2600" dirty="0"/>
              <a:t>Signs/symbols are for communicating simple messages</a:t>
            </a:r>
          </a:p>
        </p:txBody>
      </p:sp>
      <p:sp>
        <p:nvSpPr>
          <p:cNvPr id="22533"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eaLnBrk="1" hangingPunct="1"/>
            <a:fld id="{F201B5DB-FAD7-434D-B60C-C938B8CA9BB7}" type="slidenum">
              <a:rPr lang="en-US" sz="1400" smtClean="0">
                <a:latin typeface="Times New Roman" pitchFamily="18" charset="0"/>
              </a:rPr>
              <a:pPr eaLnBrk="1" hangingPunct="1"/>
              <a:t>17</a:t>
            </a:fld>
            <a:endParaRPr lang="en-US" sz="1400" dirty="0">
              <a:latin typeface="Times New Roman" pitchFamily="18" charset="0"/>
            </a:endParaRPr>
          </a:p>
        </p:txBody>
      </p:sp>
      <p:pic>
        <p:nvPicPr>
          <p:cNvPr id="1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51349"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5842" name="Picture 2" descr="C:\Users\anderb3\Desktop\IMG_0168.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44622" y="1676400"/>
            <a:ext cx="3810000" cy="2857500"/>
          </a:xfrm>
          <a:prstGeom prst="rect">
            <a:avLst/>
          </a:prstGeom>
          <a:noFill/>
          <a:effectLst>
            <a:softEdge rad="1651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44249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685800" y="684212"/>
            <a:ext cx="7772400" cy="685800"/>
          </a:xfrm>
        </p:spPr>
        <p:txBody>
          <a:bodyPr/>
          <a:lstStyle/>
          <a:p>
            <a:pPr eaLnBrk="1" hangingPunct="1"/>
            <a:r>
              <a:rPr lang="en-US" b="1" dirty="0"/>
              <a:t>Supplemental Warning</a:t>
            </a:r>
          </a:p>
        </p:txBody>
      </p:sp>
      <p:pic>
        <p:nvPicPr>
          <p:cNvPr id="105477" name="Picture 4" descr="http://www.ricesigns.com/pictures/flag_holder_tn.GIF"/>
          <p:cNvPicPr>
            <a:picLocks noGrp="1" noChangeAspect="1" noChangeArrowheads="1"/>
          </p:cNvPicPr>
          <p:nvPr>
            <p:ph type="clipArt" sz="half" idx="2"/>
          </p:nvPr>
        </p:nvPicPr>
        <p:blipFill>
          <a:blip r:embed="rId3" r:link="rId4" cstate="print"/>
          <a:stretch>
            <a:fillRect/>
          </a:stretch>
        </p:blipFill>
        <p:spPr>
          <a:xfrm>
            <a:off x="6088414" y="2133600"/>
            <a:ext cx="2514600" cy="2514600"/>
          </a:xfrm>
          <a:effectLst>
            <a:softEdge rad="112500"/>
          </a:effectLst>
        </p:spPr>
      </p:pic>
      <p:sp>
        <p:nvSpPr>
          <p:cNvPr id="73736" name="TextBox 8"/>
          <p:cNvSpPr txBox="1">
            <a:spLocks noChangeArrowheads="1"/>
          </p:cNvSpPr>
          <p:nvPr/>
        </p:nvSpPr>
        <p:spPr bwMode="auto">
          <a:xfrm>
            <a:off x="1236455" y="1449572"/>
            <a:ext cx="6644247"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algn="ctr" eaLnBrk="1" hangingPunct="1">
              <a:spcAft>
                <a:spcPts val="1200"/>
              </a:spcAft>
            </a:pPr>
            <a:r>
              <a:rPr lang="en-US" sz="2200" dirty="0"/>
              <a:t>Enhancement that draws the motorist’s attention to the traffic control device</a:t>
            </a:r>
          </a:p>
        </p:txBody>
      </p:sp>
      <p:sp>
        <p:nvSpPr>
          <p:cNvPr id="73737" name="TextBox 9"/>
          <p:cNvSpPr txBox="1">
            <a:spLocks noChangeArrowheads="1"/>
          </p:cNvSpPr>
          <p:nvPr/>
        </p:nvSpPr>
        <p:spPr bwMode="auto">
          <a:xfrm>
            <a:off x="1236455" y="2514600"/>
            <a:ext cx="3968110" cy="211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marL="342900" indent="-342900" eaLnBrk="1" hangingPunct="1">
              <a:lnSpc>
                <a:spcPct val="90000"/>
              </a:lnSpc>
              <a:spcAft>
                <a:spcPts val="1800"/>
              </a:spcAft>
              <a:buFont typeface="Arial" pitchFamily="34" charset="0"/>
              <a:buChar char="•"/>
            </a:pPr>
            <a:r>
              <a:rPr lang="en-US" dirty="0"/>
              <a:t>Additional signs</a:t>
            </a:r>
          </a:p>
          <a:p>
            <a:pPr marL="342900" indent="-342900" eaLnBrk="1" hangingPunct="1">
              <a:lnSpc>
                <a:spcPct val="90000"/>
              </a:lnSpc>
              <a:spcAft>
                <a:spcPts val="1800"/>
              </a:spcAft>
              <a:buFont typeface="Arial" pitchFamily="34" charset="0"/>
              <a:buChar char="•"/>
            </a:pPr>
            <a:r>
              <a:rPr lang="en-US" dirty="0"/>
              <a:t>Adjustments to spacing</a:t>
            </a:r>
          </a:p>
          <a:p>
            <a:pPr marL="342900" indent="-342900" eaLnBrk="1" hangingPunct="1">
              <a:lnSpc>
                <a:spcPct val="90000"/>
              </a:lnSpc>
              <a:spcAft>
                <a:spcPts val="1800"/>
              </a:spcAft>
              <a:buFont typeface="Arial" pitchFamily="34" charset="0"/>
              <a:buChar char="•"/>
            </a:pPr>
            <a:r>
              <a:rPr lang="en-US" dirty="0"/>
              <a:t>Cone next to sign</a:t>
            </a:r>
          </a:p>
          <a:p>
            <a:pPr marL="342900" indent="-342900" eaLnBrk="1" hangingPunct="1">
              <a:lnSpc>
                <a:spcPct val="90000"/>
              </a:lnSpc>
              <a:spcAft>
                <a:spcPts val="1800"/>
              </a:spcAft>
              <a:buFont typeface="Arial" pitchFamily="34" charset="0"/>
              <a:buChar char="•"/>
            </a:pPr>
            <a:r>
              <a:rPr lang="en-US" dirty="0"/>
              <a:t>Flags on top of signs</a:t>
            </a:r>
          </a:p>
        </p:txBody>
      </p:sp>
      <p:pic>
        <p:nvPicPr>
          <p:cNvPr id="38"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4" name="Group 3"/>
          <p:cNvGrpSpPr/>
          <p:nvPr/>
        </p:nvGrpSpPr>
        <p:grpSpPr>
          <a:xfrm>
            <a:off x="1600201" y="4572000"/>
            <a:ext cx="7162799" cy="1970283"/>
            <a:chOff x="1600201" y="4811516"/>
            <a:chExt cx="7086599" cy="1876089"/>
          </a:xfrm>
        </p:grpSpPr>
        <p:pic>
          <p:nvPicPr>
            <p:cNvPr id="23555" name="Picture 3" descr="C:\Users\anderb3\Desktop\Bridge Work Ahead.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00201" y="4811516"/>
              <a:ext cx="1620310" cy="1876089"/>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roup 2"/>
            <p:cNvGrpSpPr/>
            <p:nvPr/>
          </p:nvGrpSpPr>
          <p:grpSpPr>
            <a:xfrm>
              <a:off x="3124200" y="4884381"/>
              <a:ext cx="5562600" cy="1440586"/>
              <a:chOff x="1778998" y="5281779"/>
              <a:chExt cx="5562600" cy="1440586"/>
            </a:xfrm>
          </p:grpSpPr>
          <p:grpSp>
            <p:nvGrpSpPr>
              <p:cNvPr id="73738" name="Group 12"/>
              <p:cNvGrpSpPr>
                <a:grpSpLocks/>
              </p:cNvGrpSpPr>
              <p:nvPr/>
            </p:nvGrpSpPr>
            <p:grpSpPr bwMode="auto">
              <a:xfrm>
                <a:off x="1778998" y="5281779"/>
                <a:ext cx="5562600" cy="1421015"/>
                <a:chOff x="1219200" y="4800600"/>
                <a:chExt cx="6705600" cy="1752600"/>
              </a:xfrm>
            </p:grpSpPr>
            <p:sp>
              <p:nvSpPr>
                <p:cNvPr id="73739" name="Rectangle 33"/>
                <p:cNvSpPr>
                  <a:spLocks noChangeArrowheads="1"/>
                </p:cNvSpPr>
                <p:nvPr/>
              </p:nvSpPr>
              <p:spPr bwMode="auto">
                <a:xfrm>
                  <a:off x="1219200" y="4800600"/>
                  <a:ext cx="6705600" cy="1752600"/>
                </a:xfrm>
                <a:prstGeom prst="rect">
                  <a:avLst/>
                </a:prstGeom>
                <a:solidFill>
                  <a:schemeClr val="bg1"/>
                </a:solidFill>
                <a:ln w="9525">
                  <a:noFill/>
                  <a:miter lim="800000"/>
                  <a:headEnd/>
                  <a:tailEnd/>
                </a:ln>
              </p:spPr>
              <p:txBody>
                <a:bodyPr wrap="none" anchor="ctr"/>
                <a:lstStyle/>
                <a:p>
                  <a:endParaRPr lang="en-US" dirty="0"/>
                </a:p>
              </p:txBody>
            </p:sp>
            <p:grpSp>
              <p:nvGrpSpPr>
                <p:cNvPr id="73740" name="Group 4"/>
                <p:cNvGrpSpPr>
                  <a:grpSpLocks/>
                </p:cNvGrpSpPr>
                <p:nvPr/>
              </p:nvGrpSpPr>
              <p:grpSpPr bwMode="auto">
                <a:xfrm>
                  <a:off x="1524000" y="4984115"/>
                  <a:ext cx="1257300" cy="1365885"/>
                  <a:chOff x="900" y="729"/>
                  <a:chExt cx="1980" cy="2151"/>
                </a:xfrm>
              </p:grpSpPr>
              <p:pic>
                <p:nvPicPr>
                  <p:cNvPr id="73763" name="Picture 5"/>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00" y="1080"/>
                    <a:ext cx="1980" cy="1800"/>
                  </a:xfrm>
                  <a:prstGeom prst="rect">
                    <a:avLst/>
                  </a:prstGeom>
                  <a:solidFill>
                    <a:srgbClr val="FF6600"/>
                  </a:solidFill>
                  <a:ln>
                    <a:noFill/>
                  </a:ln>
                  <a:extLst>
                    <a:ext uri="{91240B29-F687-4F45-9708-019B960494DF}">
                      <a14:hiddenLine xmlns:a14="http://schemas.microsoft.com/office/drawing/2010/main" w="9525">
                        <a:solidFill>
                          <a:srgbClr val="000000"/>
                        </a:solidFill>
                        <a:miter lim="800000"/>
                        <a:headEnd/>
                        <a:tailEnd/>
                      </a14:hiddenLine>
                    </a:ext>
                  </a:extLst>
                </p:spPr>
              </p:pic>
              <p:grpSp>
                <p:nvGrpSpPr>
                  <p:cNvPr id="73764" name="Group 6"/>
                  <p:cNvGrpSpPr>
                    <a:grpSpLocks/>
                  </p:cNvGrpSpPr>
                  <p:nvPr/>
                </p:nvGrpSpPr>
                <p:grpSpPr bwMode="auto">
                  <a:xfrm>
                    <a:off x="1084" y="729"/>
                    <a:ext cx="1587" cy="530"/>
                    <a:chOff x="4360" y="2480"/>
                    <a:chExt cx="1904" cy="671"/>
                  </a:xfrm>
                </p:grpSpPr>
                <p:sp>
                  <p:nvSpPr>
                    <p:cNvPr id="73765" name="Line 7"/>
                    <p:cNvSpPr>
                      <a:spLocks noChangeShapeType="1"/>
                    </p:cNvSpPr>
                    <p:nvPr/>
                  </p:nvSpPr>
                  <p:spPr bwMode="auto">
                    <a:xfrm rot="5436570" flipH="1" flipV="1">
                      <a:off x="5418" y="2582"/>
                      <a:ext cx="540" cy="54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73766" name="Line 8"/>
                    <p:cNvSpPr>
                      <a:spLocks noChangeShapeType="1"/>
                    </p:cNvSpPr>
                    <p:nvPr/>
                  </p:nvSpPr>
                  <p:spPr bwMode="auto">
                    <a:xfrm flipH="1" flipV="1">
                      <a:off x="4660" y="2540"/>
                      <a:ext cx="540" cy="54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73767" name="AutoShape 9"/>
                    <p:cNvSpPr>
                      <a:spLocks noChangeArrowheads="1"/>
                    </p:cNvSpPr>
                    <p:nvPr/>
                  </p:nvSpPr>
                  <p:spPr bwMode="auto">
                    <a:xfrm rot="7409170">
                      <a:off x="4320" y="2520"/>
                      <a:ext cx="620" cy="540"/>
                    </a:xfrm>
                    <a:prstGeom prst="parallelogram">
                      <a:avLst>
                        <a:gd name="adj" fmla="val 28704"/>
                      </a:avLst>
                    </a:prstGeom>
                    <a:solidFill>
                      <a:srgbClr val="FF6600"/>
                    </a:solidFill>
                    <a:ln w="9525">
                      <a:solidFill>
                        <a:srgbClr val="000000"/>
                      </a:solidFill>
                      <a:miter lim="800000"/>
                      <a:headEnd/>
                      <a:tailEnd/>
                    </a:ln>
                  </p:spPr>
                  <p:txBody>
                    <a:bodyPr/>
                    <a:lstStyle/>
                    <a:p>
                      <a:endParaRPr lang="en-US" dirty="0"/>
                    </a:p>
                  </p:txBody>
                </p:sp>
                <p:sp>
                  <p:nvSpPr>
                    <p:cNvPr id="73768" name="AutoShape 10"/>
                    <p:cNvSpPr>
                      <a:spLocks noChangeArrowheads="1"/>
                    </p:cNvSpPr>
                    <p:nvPr/>
                  </p:nvSpPr>
                  <p:spPr bwMode="auto">
                    <a:xfrm rot="12193352">
                      <a:off x="5657" y="2611"/>
                      <a:ext cx="607" cy="540"/>
                    </a:xfrm>
                    <a:prstGeom prst="parallelogram">
                      <a:avLst>
                        <a:gd name="adj" fmla="val 28102"/>
                      </a:avLst>
                    </a:prstGeom>
                    <a:solidFill>
                      <a:srgbClr val="FF6600"/>
                    </a:solidFill>
                    <a:ln w="9525">
                      <a:solidFill>
                        <a:srgbClr val="000000"/>
                      </a:solidFill>
                      <a:miter lim="800000"/>
                      <a:headEnd/>
                      <a:tailEnd/>
                    </a:ln>
                  </p:spPr>
                  <p:txBody>
                    <a:bodyPr/>
                    <a:lstStyle/>
                    <a:p>
                      <a:endParaRPr lang="en-US" dirty="0"/>
                    </a:p>
                  </p:txBody>
                </p:sp>
              </p:grpSp>
            </p:grpSp>
            <p:grpSp>
              <p:nvGrpSpPr>
                <p:cNvPr id="73742" name="Group 18"/>
                <p:cNvGrpSpPr>
                  <a:grpSpLocks/>
                </p:cNvGrpSpPr>
                <p:nvPr/>
              </p:nvGrpSpPr>
              <p:grpSpPr bwMode="auto">
                <a:xfrm>
                  <a:off x="3302000" y="4991100"/>
                  <a:ext cx="1143000" cy="1358900"/>
                  <a:chOff x="1180" y="740"/>
                  <a:chExt cx="1800" cy="2140"/>
                </a:xfrm>
              </p:grpSpPr>
              <p:pic>
                <p:nvPicPr>
                  <p:cNvPr id="73751" name="Picture 19"/>
                  <p:cNvPicPr>
                    <a:picLocks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180" y="1080"/>
                    <a:ext cx="1800" cy="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3752" name="Group 20"/>
                  <p:cNvGrpSpPr>
                    <a:grpSpLocks/>
                  </p:cNvGrpSpPr>
                  <p:nvPr/>
                </p:nvGrpSpPr>
                <p:grpSpPr bwMode="auto">
                  <a:xfrm>
                    <a:off x="1264" y="740"/>
                    <a:ext cx="1622" cy="540"/>
                    <a:chOff x="-1567" y="2417"/>
                    <a:chExt cx="1946" cy="683"/>
                  </a:xfrm>
                </p:grpSpPr>
                <p:sp>
                  <p:nvSpPr>
                    <p:cNvPr id="73753" name="Line 21"/>
                    <p:cNvSpPr>
                      <a:spLocks noChangeShapeType="1"/>
                    </p:cNvSpPr>
                    <p:nvPr/>
                  </p:nvSpPr>
                  <p:spPr bwMode="auto">
                    <a:xfrm rot="5436570" flipH="1" flipV="1">
                      <a:off x="-466" y="2460"/>
                      <a:ext cx="540" cy="54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73754" name="Line 22"/>
                    <p:cNvSpPr>
                      <a:spLocks noChangeShapeType="1"/>
                    </p:cNvSpPr>
                    <p:nvPr/>
                  </p:nvSpPr>
                  <p:spPr bwMode="auto">
                    <a:xfrm flipH="1" flipV="1">
                      <a:off x="-1267" y="2540"/>
                      <a:ext cx="540" cy="54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73755" name="AutoShape 23"/>
                    <p:cNvSpPr>
                      <a:spLocks noChangeArrowheads="1"/>
                    </p:cNvSpPr>
                    <p:nvPr/>
                  </p:nvSpPr>
                  <p:spPr bwMode="auto">
                    <a:xfrm rot="7409170">
                      <a:off x="-1607" y="2520"/>
                      <a:ext cx="620" cy="540"/>
                    </a:xfrm>
                    <a:prstGeom prst="parallelogram">
                      <a:avLst>
                        <a:gd name="adj" fmla="val 28704"/>
                      </a:avLst>
                    </a:prstGeom>
                    <a:solidFill>
                      <a:srgbClr val="FF6600"/>
                    </a:solidFill>
                    <a:ln w="9525">
                      <a:solidFill>
                        <a:srgbClr val="000000"/>
                      </a:solidFill>
                      <a:miter lim="800000"/>
                      <a:headEnd/>
                      <a:tailEnd/>
                    </a:ln>
                  </p:spPr>
                  <p:txBody>
                    <a:bodyPr/>
                    <a:lstStyle/>
                    <a:p>
                      <a:endParaRPr lang="en-US" dirty="0"/>
                    </a:p>
                  </p:txBody>
                </p:sp>
                <p:sp>
                  <p:nvSpPr>
                    <p:cNvPr id="73756" name="AutoShape 24"/>
                    <p:cNvSpPr>
                      <a:spLocks noChangeArrowheads="1"/>
                    </p:cNvSpPr>
                    <p:nvPr/>
                  </p:nvSpPr>
                  <p:spPr bwMode="auto">
                    <a:xfrm rot="12193352">
                      <a:off x="-228" y="2417"/>
                      <a:ext cx="607" cy="540"/>
                    </a:xfrm>
                    <a:prstGeom prst="parallelogram">
                      <a:avLst>
                        <a:gd name="adj" fmla="val 28102"/>
                      </a:avLst>
                    </a:prstGeom>
                    <a:solidFill>
                      <a:srgbClr val="FF6600"/>
                    </a:solidFill>
                    <a:ln w="9525">
                      <a:solidFill>
                        <a:srgbClr val="000000"/>
                      </a:solidFill>
                      <a:miter lim="800000"/>
                      <a:headEnd/>
                      <a:tailEnd/>
                    </a:ln>
                  </p:spPr>
                  <p:txBody>
                    <a:bodyPr/>
                    <a:lstStyle/>
                    <a:p>
                      <a:endParaRPr lang="en-US" dirty="0"/>
                    </a:p>
                  </p:txBody>
                </p:sp>
              </p:grpSp>
            </p:grpSp>
          </p:grpSp>
          <p:pic>
            <p:nvPicPr>
              <p:cNvPr id="23554" name="Picture 2" descr="C:\Users\anderb3\Desktop\Truck Crossing.jp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19084" y="5426965"/>
                <a:ext cx="1295400" cy="1295400"/>
              </a:xfrm>
              <a:prstGeom prst="rect">
                <a:avLst/>
              </a:prstGeom>
              <a:noFill/>
              <a:extLst>
                <a:ext uri="{909E8E84-426E-40DD-AFC4-6F175D3DCCD1}">
                  <a14:hiddenFill xmlns:a14="http://schemas.microsoft.com/office/drawing/2010/main">
                    <a:solidFill>
                      <a:srgbClr val="FFFFFF"/>
                    </a:solidFill>
                  </a14:hiddenFill>
                </a:ext>
              </a:extLst>
            </p:spPr>
          </p:pic>
          <p:sp>
            <p:nvSpPr>
              <p:cNvPr id="41" name="Line 21"/>
              <p:cNvSpPr>
                <a:spLocks noChangeShapeType="1"/>
              </p:cNvSpPr>
              <p:nvPr/>
            </p:nvSpPr>
            <p:spPr bwMode="auto">
              <a:xfrm rot="5436570" flipH="1" flipV="1">
                <a:off x="5496200" y="5510764"/>
                <a:ext cx="219815" cy="237091"/>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42" name="Line 22"/>
              <p:cNvSpPr>
                <a:spLocks noChangeShapeType="1"/>
              </p:cNvSpPr>
              <p:nvPr/>
            </p:nvSpPr>
            <p:spPr bwMode="auto">
              <a:xfrm flipH="1" flipV="1">
                <a:off x="5042371" y="5478745"/>
                <a:ext cx="237091" cy="219815"/>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43" name="AutoShape 23"/>
              <p:cNvSpPr>
                <a:spLocks noChangeArrowheads="1"/>
              </p:cNvSpPr>
              <p:nvPr/>
            </p:nvSpPr>
            <p:spPr bwMode="auto">
              <a:xfrm rot="7409170">
                <a:off x="4903010" y="5461965"/>
                <a:ext cx="252380" cy="237091"/>
              </a:xfrm>
              <a:prstGeom prst="parallelogram">
                <a:avLst>
                  <a:gd name="adj" fmla="val 28704"/>
                </a:avLst>
              </a:prstGeom>
              <a:solidFill>
                <a:srgbClr val="FF6600"/>
              </a:solidFill>
              <a:ln w="9525">
                <a:solidFill>
                  <a:srgbClr val="000000"/>
                </a:solidFill>
                <a:miter lim="800000"/>
                <a:headEnd/>
                <a:tailEnd/>
              </a:ln>
            </p:spPr>
            <p:txBody>
              <a:bodyPr/>
              <a:lstStyle/>
              <a:p>
                <a:endParaRPr lang="en-US" dirty="0"/>
              </a:p>
            </p:txBody>
          </p:sp>
          <p:sp>
            <p:nvSpPr>
              <p:cNvPr id="44" name="AutoShape 24"/>
              <p:cNvSpPr>
                <a:spLocks noChangeArrowheads="1"/>
              </p:cNvSpPr>
              <p:nvPr/>
            </p:nvSpPr>
            <p:spPr bwMode="auto">
              <a:xfrm rot="12193352">
                <a:off x="5638648" y="5470603"/>
                <a:ext cx="266508" cy="219815"/>
              </a:xfrm>
              <a:prstGeom prst="parallelogram">
                <a:avLst>
                  <a:gd name="adj" fmla="val 28102"/>
                </a:avLst>
              </a:prstGeom>
              <a:solidFill>
                <a:srgbClr val="FF6600"/>
              </a:solidFill>
              <a:ln w="9525">
                <a:solidFill>
                  <a:srgbClr val="000000"/>
                </a:solidFill>
                <a:miter lim="800000"/>
                <a:headEnd/>
                <a:tailEnd/>
              </a:ln>
            </p:spPr>
            <p:txBody>
              <a:bodyPr/>
              <a:lstStyle/>
              <a:p>
                <a:endParaRPr lang="en-US" dirty="0"/>
              </a:p>
            </p:txBody>
          </p:sp>
        </p:grpSp>
        <p:sp>
          <p:nvSpPr>
            <p:cNvPr id="53" name="Line 21"/>
            <p:cNvSpPr>
              <a:spLocks noChangeShapeType="1"/>
            </p:cNvSpPr>
            <p:nvPr/>
          </p:nvSpPr>
          <p:spPr bwMode="auto">
            <a:xfrm rot="5436570" flipH="1" flipV="1">
              <a:off x="2501379" y="5086064"/>
              <a:ext cx="219815" cy="237091"/>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54" name="Line 22"/>
            <p:cNvSpPr>
              <a:spLocks noChangeShapeType="1"/>
            </p:cNvSpPr>
            <p:nvPr/>
          </p:nvSpPr>
          <p:spPr bwMode="auto">
            <a:xfrm flipH="1" flipV="1">
              <a:off x="1991137" y="5112127"/>
              <a:ext cx="237091" cy="219815"/>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55" name="AutoShape 23"/>
            <p:cNvSpPr>
              <a:spLocks noChangeArrowheads="1"/>
            </p:cNvSpPr>
            <p:nvPr/>
          </p:nvSpPr>
          <p:spPr bwMode="auto">
            <a:xfrm rot="7409170">
              <a:off x="1851776" y="5095347"/>
              <a:ext cx="252380" cy="237091"/>
            </a:xfrm>
            <a:prstGeom prst="parallelogram">
              <a:avLst>
                <a:gd name="adj" fmla="val 28704"/>
              </a:avLst>
            </a:prstGeom>
            <a:solidFill>
              <a:srgbClr val="FF6600"/>
            </a:solidFill>
            <a:ln w="9525">
              <a:solidFill>
                <a:srgbClr val="000000"/>
              </a:solidFill>
              <a:miter lim="800000"/>
              <a:headEnd/>
              <a:tailEnd/>
            </a:ln>
          </p:spPr>
          <p:txBody>
            <a:bodyPr/>
            <a:lstStyle/>
            <a:p>
              <a:endParaRPr lang="en-US" dirty="0"/>
            </a:p>
          </p:txBody>
        </p:sp>
        <p:sp>
          <p:nvSpPr>
            <p:cNvPr id="56" name="AutoShape 24"/>
            <p:cNvSpPr>
              <a:spLocks noChangeArrowheads="1"/>
            </p:cNvSpPr>
            <p:nvPr/>
          </p:nvSpPr>
          <p:spPr bwMode="auto">
            <a:xfrm rot="12193352">
              <a:off x="2656467" y="5066981"/>
              <a:ext cx="266508" cy="219815"/>
            </a:xfrm>
            <a:prstGeom prst="parallelogram">
              <a:avLst>
                <a:gd name="adj" fmla="val 28102"/>
              </a:avLst>
            </a:prstGeom>
            <a:solidFill>
              <a:srgbClr val="FF6600"/>
            </a:solidFill>
            <a:ln w="9525">
              <a:solidFill>
                <a:srgbClr val="000000"/>
              </a:solidFill>
              <a:miter lim="800000"/>
              <a:headEnd/>
              <a:tailEnd/>
            </a:ln>
          </p:spPr>
          <p:txBody>
            <a:bodyPr/>
            <a:lstStyle/>
            <a:p>
              <a:endParaRPr lang="en-US" dirty="0"/>
            </a:p>
          </p:txBody>
        </p:sp>
      </p:grpSp>
      <p:sp>
        <p:nvSpPr>
          <p:cNvPr id="2" name="TextBox 1"/>
          <p:cNvSpPr txBox="1"/>
          <p:nvPr/>
        </p:nvSpPr>
        <p:spPr>
          <a:xfrm>
            <a:off x="1809473" y="6135469"/>
            <a:ext cx="5998955" cy="646331"/>
          </a:xfrm>
          <a:prstGeom prst="rect">
            <a:avLst/>
          </a:prstGeom>
          <a:noFill/>
        </p:spPr>
        <p:txBody>
          <a:bodyPr wrap="square" rtlCol="0">
            <a:spAutoFit/>
          </a:bodyPr>
          <a:lstStyle/>
          <a:p>
            <a:pPr algn="ctr"/>
            <a:r>
              <a:rPr lang="en-US" dirty="0"/>
              <a:t>Above signs are required to have flags when used. All others are at the districts discretion. </a:t>
            </a:r>
            <a:r>
              <a:rPr lang="en-US" sz="1100" i="1" dirty="0"/>
              <a:t>Refer to EPG 616.6.2.2</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762000" y="650114"/>
            <a:ext cx="8092651" cy="685800"/>
          </a:xfrm>
        </p:spPr>
        <p:txBody>
          <a:bodyPr/>
          <a:lstStyle/>
          <a:p>
            <a:pPr eaLnBrk="1" hangingPunct="1"/>
            <a:r>
              <a:rPr lang="en-US" b="1" dirty="0"/>
              <a:t>Portable Changeable </a:t>
            </a:r>
            <a:br>
              <a:rPr lang="en-US" b="1" dirty="0"/>
            </a:br>
            <a:r>
              <a:rPr lang="en-US" b="1" dirty="0"/>
              <a:t>Message Signs</a:t>
            </a:r>
          </a:p>
        </p:txBody>
      </p:sp>
      <p:sp>
        <p:nvSpPr>
          <p:cNvPr id="2" name="AutoShape 39" descr="data:image/jpeg;base64,/9j/4AAQSkZJRgABAQAAAQABAAD/2wCEAAkGBhMSEBUTEhQVFRUWGBYXFxgXFxgcHBgeGBQeGBkXFxgYJyYfHBwlGxocIC8gIycqLCwsFyAxNTAqNSYrLCkBCQoKDgwOGg8PGi4kHyUsLCksLCwsLywsLC0sLS8sLSwqLCwtKSwuLywsLCwsLC8sLCwsLC4sLCwsLCwsLCwsLP/AABEIAH8AtAMBIgACEQEDEQH/xAAcAAABBQEBAQAAAAAAAAAAAAAEAAIDBQYBBwj/xABAEAABAgQDBQUEBwcEAwAAAAABAhEAAxIhBDFBBRMiUWEGcYGRoTJCscEjUmKS0eHwBxQzU4Ky0iVDcvEVFsL/xAAaAQACAwEBAAAAAAAAAAAAAAAAAgEDBAUG/8QAMhEAAgIBAgQDBQgDAQAAAAAAAAECEQMhMRITQVEEYXEigaHB8EJSYpGx0eHxFIKSMv/aAAwDAQACEQMRAD8A2pVCeEYUaTCJ4TwoUBInhPChQAJ4TwoUACeE8KFAB14bXHYUAHEnx84ZUTMNrBA97mrl4RJEaRxqP2UD1WfmIgmx6X/Tx14UKJIGT51KSq5Aza58BrGYxvaQ7xM1NQQglKkKcU8TKUWsoU3e7X6R3tbjJ0lYWgzClQcikKQFJDJyuHuSNWEUWD2hWmXMUQVBRkqlhSmKTSfo1WIDAggm4tpFU5dCyK6mi2rttP7wndzHAsukkuHBbUZtk3qYI2Ztdc2abgJF2uwcB0kk5uMuhIs8ZvGYLDGb9HNCaEkCWpqUlnSl82csQXZm1gfG7dG44Ql1qAUyWqAHCToACNNWPMClzae4/Doej74VUvdnZ7s7P52isn9pJMuYZcxRQzio3S7AgApfN++MZiO0dYLEKZCZVTsfbBJtcCrhDuQGcwRtTtEleE3RlcZ4QpQRSRc94IYkHn4RLz9A5YWrac9KlBK5ihUTmDnpxR2McidVcqCja7PoLAm7Qop5zF5fn+h7IY48dUYUvrlG9uhErFChGFEkUKFCeMhtn9o8vDz5kkyJizLVSSFoANgcjcZxFkqLexr4UYSZ+1VAAJws4BQdJK0hw7OLXDxUbW7e40rUuSibKlMk0rQg0uBeum4NiH590K8kV1LFhm+h6lCjxxfbzaSQCpagCHH0csAh8wabjrEg7a7TKggLXUQ4G7Q5BDgtRcNdxC82JPIkevwo8gX2x2oFBKlzAtVkihAKi7MAU3vpESO3O0lKoTNWVORSEoJcZhqekHNjvZP+PL6s9khiTdXh/b+ceMn9oOO/nqHgj/GJcF2y2kuqibMWzFVKUlnDAnh6ekDyJK2Cwtukeu4vGIlIK5hZIa7E5lhYXMUqO2smpTgpSEuHzJ5MMn+UYXa3a3HGSlMxK0BISJizYrNRKS4SAkEWbWmKqfPnBG8/d1pSwNV6cwQq4yunzEVTzbcLX5olYJdUF7f2/OxJmTAsmQlZpSWBSFNoL6AZxFsqaChRsSQcnqfqOTObPkYpETnc5O7jTno1ngnBTQFXekg5Fri4B53hZpsEqLXDioupQzCSXvcux0Y3hmJUhdIDsCHY5Z6GA049LkAcKnHK7lu4k0v3Q9OMqWLWHW7kZ9DrFLi0rH0oLws5KVMPYuA/J8j5NBU/EoXVJUDxModM+eRbkIAeoCkAMSS/tdOI2JPJoccZdrulTaHXLmLnS0UatihUrZyWsojmzXLXN4UEYUunLyD+sKGTkTR6qo3iTeRGrOOKPSOpuVbDnvHXjoZrRwK5wWDiJ48s2rs3e7RxigFLCJgFCbKJKLEE2YFLl8xHqFUeN9sJ9G0MTn/E/wDhMVZlKUai6ZbgajK2rLXG4BZXhFLlhKQUoWwASlSlqNNN2toxEQ4KQUz0y5qlErUqmVUWSkAkKWkghSVJalsiLiKLF7dWrcUJKTJHtZ1ELKgoghtci+UJfaBCVVy5VE7MTDMKmJ9o0EUsb20fpHK/x83Dw+vu1dddvTXp69ZZsd39bBk7HhEnDhaaxuyoMzhQWqmokXRqUaw3buIO/lLS6SZMk8PCzguAzMMww0ioxO0a0SkUtu0lLu78RU7NbPK8THa6VTJa1ywpKEJl01EVUgh6hcXLsOUaI4HFqVfe+P7/ANlUsylavsW+PUr/AMolJe06WANEuxIHK8E7KwSVY0TZWSVr3iCXKM01lRDMpRYAAkNeKTFbeCsQieJQSpKgtXGTWQXuWYWtYQNhtrlE8TqXZSlUuz1PZ20eKuRklCtnw19fXzRPOgpa6+1YKk3iZE4pUaFFILOxI82/V4GEzpCru8dFq1RiUmnZptpr/wBTpvRvpfC/DmNGbPpEeGmH9/pKjTvVhndLOWSxsRkBblFTj9sqmYgzwAhVSVAAuxSA2YvlBSu0SfaEhInZ70KVUFWJXT7LkvbLiMYOTNQSr7NdNH3/AKNfNjxPXrfuAdyUsXaoEjwWUsfIw5K2Vd2zzhiplaUh2KUkHqa1Kt4GOA2a7/rz1jcYJasLBdgoXYAalh10tbwgtUtVYSEppJ4TYVMDy6OH6jpFeiaHt7WhBb+lvTOOTJqzw3tlzbl1/wCoraZBYU23imcEEAaaN/yb/uBp07XMO75OTl84dLRMZqagrMse/PSBsfLIIDWYXOUVRWtMgLwm0pgHCAz2HK2T2f8AOFFfhlOHOb8ukKNFeQx9CByYcJmkSBQBJENVNeLhKrqKotDCSbRIFwlKgJZERHj/AGxH+oYn/mP7Ex7GVx4v23xAGPxNiOMZhj/DSHb1gYRQBspQOKkgtTvUP1FV3i62niMaiuZRJEsEqHDJJCahS4Af6ve8ZrZ+NSibLWckrSo+Bc6iD5pwalqUZk8OSr+Ek5lzrHPz47yqTVqvu31+B0cEqx0nTvvQTjdm7zDYdSSAtMgqKLB0BaipdXMWFNyYPmTjLQpaaahhcKzpScyQTcZt8Yz+N2oCjDbskKkoYlslCYVCnnmLxazu0EiaVbxUzikyUKISHrQXUS5uHOfXIRnljyUlJWrfT8XzRoWSFunTr5AWOSJ0gz7JWhSErb/cKnZYAYIAAZgL5xUtB2P2mijcyXEtwSSGVNILhUwOwKXIDaQBvRG/Cmo+XTyX1+WxzszTenv9S8TiF4aRIVKZJmpUpdgqopmFILKdi1rRc4OQRvFSgneTcLLmEqpYrVNNSuLhTb9CM/hdpyFypaMRvEiUFJRuwC4UoqJVUbF2AbSJp3aFBTNRekyEyZRa6gmZUDMDsktyt0jn5cU5aKOt6ut1enrS6G6GSK1b00ry0+Au0GKxSZaUT1yyhdwEbs+yRmUXGfjFKAIhWsR0TeUdLFjWONae5V8DBknxyskw2Hqe7NqX+UF/uBpqSQciebZWfO8QYVCyxSkqzIGeRuw+MF4fHAM9zmSX8L6frlCzcuhUQzMIUK4mIZ3D/H8Yh34Cyovm7c3uXPL4xoFbRFISWKFJYg5l+7K0BjY5LLSyPs6hnYg3GUKsqr2gIJMmYtTgKDjm3k7fOGYjZqveIq+qSSQPme6DpuApSFVmwTUcxnyF7CAJu1gzUl3cgqLGxy5XbyhYvi1iQdwclNN1pBfIpPIQolwsxfEyAeI5pq0GvdCi6mSe6KXHKzGOwH7Q5Zw2+mpUCFqQoIFQSblJPQjXmD0iGV+0pM1akyZVRAUpIWpiukOQGDBTAlunONBXTNyJ0crcxi9m/tCE5BO7CVBQDFZuFeyU2c3BHlzg7GdtpEtVBClKASVMpFIdrBRNyHybQ8oKB2jTPHl3afCoXiMespBUmZJpL5VJALB7u3ppG62f2gkzpYmVBDvwrICgxZz4xgdrY+WcXjEIUlImKlKStwEfRpqUC2pOTDMxn8Raja7r9dTR4anOn2AMNspKpQCgULOIlyypuJIUm9iRrz5ZxzD4eTOmjDbhKCVFG9StRUKc1UqNJek2+0eQgjGdo5dl3O8nonkBnQEOClTn2z5M14iwW7lThijOlqAUVmWlR3nH7oGVQqvfQxznLI1JytP7O+/130OjUFSjXn6HZchCJMlsGJxUipSnmFzUoe5YZemUdVsSXTPoRUvdSpiUi5lqXM4paUgklhZjcDMCGjtFupeGCJhKd0pMxKTdBMxVwzNMCTYl2eGyMaiV+8rRP4pktKkKq+kczXKFFv4je00KlmVvXfTV6+117e7oO3jbpfLsCz5cmQAgoROmVJKy/CGL0IUkspKh7RzByixwE/Dq45mEkplD2lArc3AIlpJZauaQciTFeVyJxStRTKNaBMQOEEFQFUoAGkJSHU+pcQTtDDy5hCRisOiWn2UgrbICo2YrI9pQzbKLclOoy4r6vXT0rT0KY2rcarotPmMw6JcmXKXukTjOClneOKAlZTSmk5Gxc6iD1bClrEy0tJXIlzUlRZMpS5rMFvYABnL9ecV0qZLnSJSDORKMhKkHePx1LK3RSDbS+pibEbalUTkV3GHlyUkZTFImuSm3ste7GKprI37N3eu+16eW3b3l0ZwUadV/BFszZSRKm72WKkzcMniBCgFrNQbkR52grHUy1rp2fLVLSVMpSJrFIOZILM2ogXA7eBkKTNmJCt5hyCXqUEzHUpar1UjJ8hzibaBRMmLIx6AhalEJeawCleyQAzc7NBJT5j5l1/tWy2oRcHLXB8vPuUkjGqbgDXWQR7oUbh+WnlEMnCqPum5YeT/DWNZ2dMtGGDhKnXMFTZiogdwYPfmIs7E8ITmLMLFncHnfwja8lOkjm8Jh8Lhph91QBcBRSW7ou8Dg5h1PJtPHkIvkyVLJSFNckACxNwzjna35Q1OFULFTgF+VzZn5Fj4+tUpcRKgAp2SpSSOHM53bTXN8ofgey0mVSpXGoEm9/Bul7xYIkskm5UyW0fUDrnEiZYSkhIYuRn9oB7948YVS4VSGokwsxwd2kEO3kBy6NCjskOlwk6jhtkW87P4woOMi2VOEwstWEnykS2D170KFlMaUnU3TV3A655LZUyjEoUOMhYuHFT6h++LxWHxUqciXUZyFuCUIsApTEFQDpOrk5CLZHYWQA4Jlq91YUs0nmAc46KlQvYrOzhlScStMyaEhNmKSQKV5qdgwBJLEd+sS7TweKXNmblFSKk0LUpyoBIFQbhbK7D2R1jVytkSuAr+kUgMlS3s4Y26tk0WKEoA+QCm8gITjoZ3JUzI7OwWK3C5cyQCoqSpKgpNmUmoqdyXQCkfnHD2OUpyuUipxcE3F3J6jh8zGz36evglX4RHPxyUJKlkpSMyUqAHiRELI+wcKaSMSeyi0IUoyJAADmp1Nzb5QKOz75Il3IH8PTMm5s3rF3tfbxmECVVQDYlBZRPvaeA8YcMaV4eXuyhSzMQFAVcI1SUm1xeoG76NFeTPwI14fBSyrsVaeycoEOnvtbz0g1HZ/DqDLRKApKeCWytGUFknitmeZ5wbOms5LJDlnPW3KA5k1w4UPLLzMZVmnLWzDfCypxXY5G9lolTASpRCnSCzLAGTE2Pp1g7/xUoFXBhsz/t25WFVoh2Ji0Jny5i5gpKnfkRNDi3QiKHEzHmLP2lf3GGyqckuGVHb8DCORN5EavBbMkVgGVIIJ92Xr4k2zt0EcxQwjH6CVYZpQl+ltYpuzpeYQM9DyLFmPOLA4AUhL8tL5HytBBSrVmXxuOMctQWgMoyFO0mW6dAgXcWFusCypUtaR9FLSc3pGRuctAxA1YxYDZV1KD8s+XzyvEitlFJpTf3j5OD+ucPdGBpjUyGYIAoSXZLgF3cNoL3jmHmsLKJ9lIHME599yPGFNSo3vckW6/Evbz5R2XIXwqCT0LBraDwboQYqbsAyTiklD0lIDJN7gqP4j1iSWbEC78XyY9ch4xCgikVJbRT9RYqbNmOfKJEOFP9YWYB3LBj4h/wCoQUOSB6snLAs+g0HJgXsbhMPw4LoydRCf+Jcv8PKGYdBtVoCG1bn5F78zB2ECQsK5VDyTfu/NoigoHQlObqLsbN9UZ+LnxhQ6XMDqsTxHLIchbKzFusdiAtFonaMq7zUDoFfE6+kORtSQMpiOprc+sSrkqf2z91H4GGjDq/mL8pf+MbbRBw7Zk/zE+ZMNO2pWige4K/CJBhlfzZngUD4JhHDq/mzfvj5CD2Q1ITtdPI/dX/jGb7V9oUrlmSg3dNXCoZGyeIdxt+MXO2JoloI3s2tQNP0hcfatpy5mMvPwaUyyqYtaxaxL652a/WJpMbG2pJmeCjqfWCd4Ci4NjmGGfMwWjGYYZS3/AKR8zC2ttBBwqxLSEnhIsNFh8uhgcfxHReeVf+GkT4edKAoE8Uh/cKjdiS5HMkRHh9oS0G9Sm6o8NIrMRJlJmFDrlkJlkndqW5WgKIYZBzbnEEpIU4C1ONBKV3RTKGpmXIu5athk6alrFlBRIyYAlzbm7eXWI0yKlODzLaWuc7w/aUsUBaSoA3Zj7wGmYuL8ngnCYZpSlcRISG4T7zB/T17oiMWjWvFQlSSJcIZYYbxUsvmkAFuT38+sXMvZ+8/hLRMfNK6Q3JifxjLTQXyI8I0XZZKtG80/Mxl8Q+CNnYxTjJ3X7BolmSgSyGaZM1BsyFC+oZ752iwTLehiLsPIgfA+kCY1JrU5ZzkTnwj8PQR2Rj8hl6Nlr4eMGPI5JHmvEyXOl6llgdnBVyM2J8rE+sWa9lIJCWzBfxS3wtA2ysYLdWf9ecWSccAQTy6ahni4qWwBidihsvH0v+shA8rZlrDJ2tdtB4nzg39/sErIBHqOYBu1/QvEqZ9n7qSxtez9XdoCCjm4ApUspBdZyDdeen4QOJJClPcA1HO56at8bxolqBDuOvRyQB05P1gWdhQLkZav9p7+cK0Q0VOGwfthyWUw+6MzzhRaoQUhrR2JSFJV4kXcp8VJiNW0UfWT98fKCCm9gPKFf9GNIwAdqJGTn76vlAm0O08qQHWWOiSlQKugs7czpFytLAkmwzjL48b6aVlCSBwpcBwkOz53Jc+MMqIKQdoUrWVKJWsnRKj4ADTRukS4qeZspSAhSci6kECxGp1vFvJwtIJAA/XSBe0EtQw6m+zl32zh9OxML4lTKRHZ9eqkjwMTzdgJ3agV3Iaw6iKQJUc3840uxMA4qypD6eEJLgjsjovHllHWfwJpuyJUyYuZxEzAHF2DBgB3MGGkJeypQYhLEXcdbeMTI2gbAjTT4RBM2it7J9RGFudnKY5WHRq7gNzfn3vDMVjEypbpTmQOWr/KGUTDcN0HfnEeMwq5gSAA4Vqc7RZicnJUNicXNKexF/7AnVKvvCNR2V2qg6eqYxitgTr8I+8I0PZrYE1w7Dxh8+XNGPsr4HYxYPByfT/r+Q3tBOC8QtTfUbXJI5RXHUW0v35GCdqYRSZ5qcNSbNkRES8Hdxa3m1x4xRFtq5bnIzKKySUdrHyMYQQcug1vmxyg1GLdNChUm2egqcO7a6s4tFatLHK4Lac3v4xGnMhmZIGnTzOcNYilReiYCsGolQFD2cj2iPFsh9Y84PlqcMLDRn6W7nHoIzGGnLBu72PeGyz5fLlGiwIU3gL9w/KJ32LIuwpS3dQ5g2yIf8LeESLFWeob1HwhkuSwbmfwP66wQlJ6ZH+2JQxEJY1bxDxyD8PhCRl6jk/zhQwH/9k="/>
          <p:cNvSpPr>
            <a:spLocks noChangeAspect="1" noChangeArrowheads="1"/>
          </p:cNvSpPr>
          <p:nvPr/>
        </p:nvSpPr>
        <p:spPr bwMode="auto">
          <a:xfrm>
            <a:off x="0" y="-588963"/>
            <a:ext cx="1714500" cy="1209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 name="AutoShape 41" descr="data:image/jpeg;base64,/9j/4AAQSkZJRgABAQAAAQABAAD/2wCEAAkGBhMSEBUTEhQVFRUWGBYXFxgXFxgcHBgeGBQeGBkXFxgYJyYfHBwlGxocIC8gIycqLCwsFyAxNTAqNSYrLCkBCQoKDgwOGg8PGi4kHyUsLCksLCwsLywsLC0sLS8sLSwqLCwtKSwuLywsLCwsLC8sLCwsLC4sLCwsLCwsLCwsLP/AABEIAH8AtAMBIgACEQEDEQH/xAAcAAABBQEBAQAAAAAAAAAAAAAEAAIDBQYBBwj/xABAEAABAgQDBQUEBwcEAwAAAAABAhEAAxIhBDFBBRMiUWEGcYGRoTJCscEjUmKS0eHwBxQzU4Ky0iVDcvEVFsL/xAAaAQACAwEBAAAAAAAAAAAAAAAAAgEDBAUG/8QAMhEAAgIBAgQDBQgDAQAAAAAAAAECEQMhMRITQVEEYXEigaHB8EJSYpGx0eHxFIKSMv/aAAwDAQACEQMRAD8A2pVCeEYUaTCJ4TwoUBInhPChQAJ4TwoUACeE8KFAB14bXHYUAHEnx84ZUTMNrBA97mrl4RJEaRxqP2UD1WfmIgmx6X/Tx14UKJIGT51KSq5Aza58BrGYxvaQ7xM1NQQglKkKcU8TKUWsoU3e7X6R3tbjJ0lYWgzClQcikKQFJDJyuHuSNWEUWD2hWmXMUQVBRkqlhSmKTSfo1WIDAggm4tpFU5dCyK6mi2rttP7wndzHAsukkuHBbUZtk3qYI2Ztdc2abgJF2uwcB0kk5uMuhIs8ZvGYLDGb9HNCaEkCWpqUlnSl82csQXZm1gfG7dG44Ql1qAUyWqAHCToACNNWPMClzae4/Doej74VUvdnZ7s7P52isn9pJMuYZcxRQzio3S7AgApfN++MZiO0dYLEKZCZVTsfbBJtcCrhDuQGcwRtTtEleE3RlcZ4QpQRSRc94IYkHn4RLz9A5YWrac9KlBK5ihUTmDnpxR2McidVcqCja7PoLAm7Qop5zF5fn+h7IY48dUYUvrlG9uhErFChGFEkUKFCeMhtn9o8vDz5kkyJizLVSSFoANgcjcZxFkqLexr4UYSZ+1VAAJws4BQdJK0hw7OLXDxUbW7e40rUuSibKlMk0rQg0uBeum4NiH590K8kV1LFhm+h6lCjxxfbzaSQCpagCHH0csAh8wabjrEg7a7TKggLXUQ4G7Q5BDgtRcNdxC82JPIkevwo8gX2x2oFBKlzAtVkihAKi7MAU3vpESO3O0lKoTNWVORSEoJcZhqekHNjvZP+PL6s9khiTdXh/b+ceMn9oOO/nqHgj/GJcF2y2kuqibMWzFVKUlnDAnh6ekDyJK2Cwtukeu4vGIlIK5hZIa7E5lhYXMUqO2smpTgpSEuHzJ5MMn+UYXa3a3HGSlMxK0BISJizYrNRKS4SAkEWbWmKqfPnBG8/d1pSwNV6cwQq4yunzEVTzbcLX5olYJdUF7f2/OxJmTAsmQlZpSWBSFNoL6AZxFsqaChRsSQcnqfqOTObPkYpETnc5O7jTno1ngnBTQFXekg5Fri4B53hZpsEqLXDioupQzCSXvcux0Y3hmJUhdIDsCHY5Z6GA049LkAcKnHK7lu4k0v3Q9OMqWLWHW7kZ9DrFLi0rH0oLws5KVMPYuA/J8j5NBU/EoXVJUDxModM+eRbkIAeoCkAMSS/tdOI2JPJoccZdrulTaHXLmLnS0UatihUrZyWsojmzXLXN4UEYUunLyD+sKGTkTR6qo3iTeRGrOOKPSOpuVbDnvHXjoZrRwK5wWDiJ48s2rs3e7RxigFLCJgFCbKJKLEE2YFLl8xHqFUeN9sJ9G0MTn/E/wDhMVZlKUai6ZbgajK2rLXG4BZXhFLlhKQUoWwASlSlqNNN2toxEQ4KQUz0y5qlErUqmVUWSkAkKWkghSVJalsiLiKLF7dWrcUJKTJHtZ1ELKgoghtci+UJfaBCVVy5VE7MTDMKmJ9o0EUsb20fpHK/x83Dw+vu1dddvTXp69ZZsd39bBk7HhEnDhaaxuyoMzhQWqmokXRqUaw3buIO/lLS6SZMk8PCzguAzMMww0ioxO0a0SkUtu0lLu78RU7NbPK8THa6VTJa1ywpKEJl01EVUgh6hcXLsOUaI4HFqVfe+P7/ANlUsylavsW+PUr/AMolJe06WANEuxIHK8E7KwSVY0TZWSVr3iCXKM01lRDMpRYAAkNeKTFbeCsQieJQSpKgtXGTWQXuWYWtYQNhtrlE8TqXZSlUuz1PZ20eKuRklCtnw19fXzRPOgpa6+1YKk3iZE4pUaFFILOxI82/V4GEzpCru8dFq1RiUmnZptpr/wBTpvRvpfC/DmNGbPpEeGmH9/pKjTvVhndLOWSxsRkBblFTj9sqmYgzwAhVSVAAuxSA2YvlBSu0SfaEhInZ70KVUFWJXT7LkvbLiMYOTNQSr7NdNH3/AKNfNjxPXrfuAdyUsXaoEjwWUsfIw5K2Vd2zzhiplaUh2KUkHqa1Kt4GOA2a7/rz1jcYJasLBdgoXYAalh10tbwgtUtVYSEppJ4TYVMDy6OH6jpFeiaHt7WhBb+lvTOOTJqzw3tlzbl1/wCoraZBYU23imcEEAaaN/yb/uBp07XMO75OTl84dLRMZqagrMse/PSBsfLIIDWYXOUVRWtMgLwm0pgHCAz2HK2T2f8AOFFfhlOHOb8ukKNFeQx9CByYcJmkSBQBJENVNeLhKrqKotDCSbRIFwlKgJZERHj/AGxH+oYn/mP7Ex7GVx4v23xAGPxNiOMZhj/DSHb1gYRQBspQOKkgtTvUP1FV3i62niMaiuZRJEsEqHDJJCahS4Af6ve8ZrZ+NSibLWckrSo+Bc6iD5pwalqUZk8OSr+Ek5lzrHPz47yqTVqvu31+B0cEqx0nTvvQTjdm7zDYdSSAtMgqKLB0BaipdXMWFNyYPmTjLQpaaahhcKzpScyQTcZt8Yz+N2oCjDbskKkoYlslCYVCnnmLxazu0EiaVbxUzikyUKISHrQXUS5uHOfXIRnljyUlJWrfT8XzRoWSFunTr5AWOSJ0gz7JWhSErb/cKnZYAYIAAZgL5xUtB2P2mijcyXEtwSSGVNILhUwOwKXIDaQBvRG/Cmo+XTyX1+WxzszTenv9S8TiF4aRIVKZJmpUpdgqopmFILKdi1rRc4OQRvFSgneTcLLmEqpYrVNNSuLhTb9CM/hdpyFypaMRvEiUFJRuwC4UoqJVUbF2AbSJp3aFBTNRekyEyZRa6gmZUDMDsktyt0jn5cU5aKOt6ut1enrS6G6GSK1b00ry0+Au0GKxSZaUT1yyhdwEbs+yRmUXGfjFKAIhWsR0TeUdLFjWONae5V8DBknxyskw2Hqe7NqX+UF/uBpqSQciebZWfO8QYVCyxSkqzIGeRuw+MF4fHAM9zmSX8L6frlCzcuhUQzMIUK4mIZ3D/H8Yh34Cyovm7c3uXPL4xoFbRFISWKFJYg5l+7K0BjY5LLSyPs6hnYg3GUKsqr2gIJMmYtTgKDjm3k7fOGYjZqveIq+qSSQPme6DpuApSFVmwTUcxnyF7CAJu1gzUl3cgqLGxy5XbyhYvi1iQdwclNN1pBfIpPIQolwsxfEyAeI5pq0GvdCi6mSe6KXHKzGOwH7Q5Zw2+mpUCFqQoIFQSblJPQjXmD0iGV+0pM1akyZVRAUpIWpiukOQGDBTAlunONBXTNyJ0crcxi9m/tCE5BO7CVBQDFZuFeyU2c3BHlzg7GdtpEtVBClKASVMpFIdrBRNyHybQ8oKB2jTPHl3afCoXiMespBUmZJpL5VJALB7u3ppG62f2gkzpYmVBDvwrICgxZz4xgdrY+WcXjEIUlImKlKStwEfRpqUC2pOTDMxn8Raja7r9dTR4anOn2AMNspKpQCgULOIlyypuJIUm9iRrz5ZxzD4eTOmjDbhKCVFG9StRUKc1UqNJek2+0eQgjGdo5dl3O8nonkBnQEOClTn2z5M14iwW7lThijOlqAUVmWlR3nH7oGVQqvfQxznLI1JytP7O+/130OjUFSjXn6HZchCJMlsGJxUipSnmFzUoe5YZemUdVsSXTPoRUvdSpiUi5lqXM4paUgklhZjcDMCGjtFupeGCJhKd0pMxKTdBMxVwzNMCTYl2eGyMaiV+8rRP4pktKkKq+kczXKFFv4je00KlmVvXfTV6+117e7oO3jbpfLsCz5cmQAgoROmVJKy/CGL0IUkspKh7RzByixwE/Dq45mEkplD2lArc3AIlpJZauaQciTFeVyJxStRTKNaBMQOEEFQFUoAGkJSHU+pcQTtDDy5hCRisOiWn2UgrbICo2YrI9pQzbKLclOoy4r6vXT0rT0KY2rcarotPmMw6JcmXKXukTjOClneOKAlZTSmk5Gxc6iD1bClrEy0tJXIlzUlRZMpS5rMFvYABnL9ecV0qZLnSJSDORKMhKkHePx1LK3RSDbS+pibEbalUTkV3GHlyUkZTFImuSm3ste7GKprI37N3eu+16eW3b3l0ZwUadV/BFszZSRKm72WKkzcMniBCgFrNQbkR52grHUy1rp2fLVLSVMpSJrFIOZILM2ogXA7eBkKTNmJCt5hyCXqUEzHUpar1UjJ8hzibaBRMmLIx6AhalEJeawCleyQAzc7NBJT5j5l1/tWy2oRcHLXB8vPuUkjGqbgDXWQR7oUbh+WnlEMnCqPum5YeT/DWNZ2dMtGGDhKnXMFTZiogdwYPfmIs7E8ITmLMLFncHnfwja8lOkjm8Jh8Lhph91QBcBRSW7ou8Dg5h1PJtPHkIvkyVLJSFNckACxNwzjna35Q1OFULFTgF+VzZn5Fj4+tUpcRKgAp2SpSSOHM53bTXN8ofgey0mVSpXGoEm9/Bul7xYIkskm5UyW0fUDrnEiZYSkhIYuRn9oB7948YVS4VSGokwsxwd2kEO3kBy6NCjskOlwk6jhtkW87P4woOMi2VOEwstWEnykS2D170KFlMaUnU3TV3A655LZUyjEoUOMhYuHFT6h++LxWHxUqciXUZyFuCUIsApTEFQDpOrk5CLZHYWQA4Jlq91YUs0nmAc46KlQvYrOzhlScStMyaEhNmKSQKV5qdgwBJLEd+sS7TweKXNmblFSKk0LUpyoBIFQbhbK7D2R1jVytkSuAr+kUgMlS3s4Y26tk0WKEoA+QCm8gITjoZ3JUzI7OwWK3C5cyQCoqSpKgpNmUmoqdyXQCkfnHD2OUpyuUipxcE3F3J6jh8zGz36evglX4RHPxyUJKlkpSMyUqAHiRELI+wcKaSMSeyi0IUoyJAADmp1Nzb5QKOz75Il3IH8PTMm5s3rF3tfbxmECVVQDYlBZRPvaeA8YcMaV4eXuyhSzMQFAVcI1SUm1xeoG76NFeTPwI14fBSyrsVaeycoEOnvtbz0g1HZ/DqDLRKApKeCWytGUFknitmeZ5wbOms5LJDlnPW3KA5k1w4UPLLzMZVmnLWzDfCypxXY5G9lolTASpRCnSCzLAGTE2Pp1g7/xUoFXBhsz/t25WFVoh2Ji0Jny5i5gpKnfkRNDi3QiKHEzHmLP2lf3GGyqckuGVHb8DCORN5EavBbMkVgGVIIJ92Xr4k2zt0EcxQwjH6CVYZpQl+ltYpuzpeYQM9DyLFmPOLA4AUhL8tL5HytBBSrVmXxuOMctQWgMoyFO0mW6dAgXcWFusCypUtaR9FLSc3pGRuctAxA1YxYDZV1KD8s+XzyvEitlFJpTf3j5OD+ucPdGBpjUyGYIAoSXZLgF3cNoL3jmHmsLKJ9lIHME599yPGFNSo3vckW6/Evbz5R2XIXwqCT0LBraDwboQYqbsAyTiklD0lIDJN7gqP4j1iSWbEC78XyY9ch4xCgikVJbRT9RYqbNmOfKJEOFP9YWYB3LBj4h/wCoQUOSB6snLAs+g0HJgXsbhMPw4LoydRCf+Jcv8PKGYdBtVoCG1bn5F78zB2ECQsK5VDyTfu/NoigoHQlObqLsbN9UZ+LnxhQ6XMDqsTxHLIchbKzFusdiAtFonaMq7zUDoFfE6+kORtSQMpiOprc+sSrkqf2z91H4GGjDq/mL8pf+MbbRBw7Zk/zE+ZMNO2pWige4K/CJBhlfzZngUD4JhHDq/mzfvj5CD2Q1ITtdPI/dX/jGb7V9oUrlmSg3dNXCoZGyeIdxt+MXO2JoloI3s2tQNP0hcfatpy5mMvPwaUyyqYtaxaxL652a/WJpMbG2pJmeCjqfWCd4Ci4NjmGGfMwWjGYYZS3/AKR8zC2ttBBwqxLSEnhIsNFh8uhgcfxHReeVf+GkT4edKAoE8Uh/cKjdiS5HMkRHh9oS0G9Sm6o8NIrMRJlJmFDrlkJlkndqW5WgKIYZBzbnEEpIU4C1ONBKV3RTKGpmXIu5athk6alrFlBRIyYAlzbm7eXWI0yKlODzLaWuc7w/aUsUBaSoA3Zj7wGmYuL8ngnCYZpSlcRISG4T7zB/T17oiMWjWvFQlSSJcIZYYbxUsvmkAFuT38+sXMvZ+8/hLRMfNK6Q3JifxjLTQXyI8I0XZZKtG80/Mxl8Q+CNnYxTjJ3X7BolmSgSyGaZM1BsyFC+oZ752iwTLehiLsPIgfA+kCY1JrU5ZzkTnwj8PQR2Rj8hl6Nlr4eMGPI5JHmvEyXOl6llgdnBVyM2J8rE+sWa9lIJCWzBfxS3wtA2ysYLdWf9ecWSccAQTy6ahni4qWwBidihsvH0v+shA8rZlrDJ2tdtB4nzg39/sErIBHqOYBu1/QvEqZ9n7qSxtez9XdoCCjm4ApUspBdZyDdeen4QOJJClPcA1HO56at8bxolqBDuOvRyQB05P1gWdhQLkZav9p7+cK0Q0VOGwfthyWUw+6MzzhRaoQUhrR2JSFJV4kXcp8VJiNW0UfWT98fKCCm9gPKFf9GNIwAdqJGTn76vlAm0O08qQHWWOiSlQKugs7czpFytLAkmwzjL48b6aVlCSBwpcBwkOz53Jc+MMqIKQdoUrWVKJWsnRKj4ADTRukS4qeZspSAhSci6kECxGp1vFvJwtIJAA/XSBe0EtQw6m+zl32zh9OxML4lTKRHZ9eqkjwMTzdgJ3agV3Iaw6iKQJUc3840uxMA4qypD6eEJLgjsjovHllHWfwJpuyJUyYuZxEzAHF2DBgB3MGGkJeypQYhLEXcdbeMTI2gbAjTT4RBM2it7J9RGFudnKY5WHRq7gNzfn3vDMVjEypbpTmQOWr/KGUTDcN0HfnEeMwq5gSAA4Vqc7RZicnJUNicXNKexF/7AnVKvvCNR2V2qg6eqYxitgTr8I+8I0PZrYE1w7Dxh8+XNGPsr4HYxYPByfT/r+Q3tBOC8QtTfUbXJI5RXHUW0v35GCdqYRSZ5qcNSbNkRES8Hdxa3m1x4xRFtq5bnIzKKySUdrHyMYQQcug1vmxyg1GLdNChUm2egqcO7a6s4tFatLHK4Lac3v4xGnMhmZIGnTzOcNYilReiYCsGolQFD2cj2iPFsh9Y84PlqcMLDRn6W7nHoIzGGnLBu72PeGyz5fLlGiwIU3gL9w/KJ32LIuwpS3dQ5g2yIf8LeESLFWeob1HwhkuSwbmfwP66wQlJ6ZH+2JQxEJY1bxDxyD8PhCRl6jk/zhQwH/9k="/>
          <p:cNvSpPr>
            <a:spLocks noChangeAspect="1" noChangeArrowheads="1"/>
          </p:cNvSpPr>
          <p:nvPr/>
        </p:nvSpPr>
        <p:spPr bwMode="auto">
          <a:xfrm>
            <a:off x="152400" y="-436563"/>
            <a:ext cx="1714500" cy="1209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0" name="Picture 2" descr="C:\Users\anderb3\Desktop\ALL Folders\Pictures\WRK ZN PICS\Message Board 1.JPG"/>
          <p:cNvPicPr>
            <a:picLocks noChangeAspect="1" noChangeArrowheads="1"/>
          </p:cNvPicPr>
          <p:nvPr/>
        </p:nvPicPr>
        <p:blipFill rotWithShape="1">
          <a:blip r:embed="rId4">
            <a:extLst>
              <a:ext uri="{28A0092B-C50C-407E-A947-70E740481C1C}">
                <a14:useLocalDpi xmlns:a14="http://schemas.microsoft.com/office/drawing/2010/main" val="0"/>
              </a:ext>
            </a:extLst>
          </a:blip>
          <a:srcRect l="27173" t="21971" r="-3416" b="489"/>
          <a:stretch/>
        </p:blipFill>
        <p:spPr bwMode="auto">
          <a:xfrm>
            <a:off x="134038" y="2381547"/>
            <a:ext cx="4301129" cy="3485853"/>
          </a:xfrm>
          <a:prstGeom prst="rect">
            <a:avLst/>
          </a:prstGeom>
          <a:noFill/>
          <a:effectLst>
            <a:softEdge rad="266700"/>
          </a:effectLst>
          <a:extLst>
            <a:ext uri="{909E8E84-426E-40DD-AFC4-6F175D3DCCD1}">
              <a14:hiddenFill xmlns:a14="http://schemas.microsoft.com/office/drawing/2010/main">
                <a:solidFill>
                  <a:srgbClr val="FFFFFF"/>
                </a:solidFill>
              </a14:hiddenFill>
            </a:ext>
          </a:extLst>
        </p:spPr>
      </p:pic>
      <p:pic>
        <p:nvPicPr>
          <p:cNvPr id="33794" name="Picture 2" descr="C:\Users\anderb3\Desktop\ALL Folders\Pictures\WRK ZN PICS\pics\New folder\IMG_0163.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1348" r="2996" b="16043"/>
          <a:stretch/>
        </p:blipFill>
        <p:spPr bwMode="auto">
          <a:xfrm>
            <a:off x="4000150" y="2209800"/>
            <a:ext cx="5143850" cy="3781341"/>
          </a:xfrm>
          <a:prstGeom prst="rect">
            <a:avLst/>
          </a:prstGeom>
          <a:noFill/>
          <a:effectLst>
            <a:softEdge rad="2667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1" name="Title 5"/>
          <p:cNvSpPr>
            <a:spLocks noGrp="1"/>
          </p:cNvSpPr>
          <p:nvPr>
            <p:ph type="title"/>
          </p:nvPr>
        </p:nvSpPr>
        <p:spPr>
          <a:xfrm>
            <a:off x="685800" y="762000"/>
            <a:ext cx="7772400" cy="685800"/>
          </a:xfrm>
        </p:spPr>
        <p:txBody>
          <a:bodyPr/>
          <a:lstStyle/>
          <a:p>
            <a:r>
              <a:rPr lang="en-US" b="1" dirty="0"/>
              <a:t>Flashing Arrow Panel</a:t>
            </a:r>
          </a:p>
        </p:txBody>
      </p:sp>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5" name="Picture 3" descr="C:\Users\anderb3\Desktop\ALL Folders\Pictures\WRK ZN PICS\pics\20181031_131731.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47466" t="12723"/>
          <a:stretch/>
        </p:blipFill>
        <p:spPr bwMode="auto">
          <a:xfrm>
            <a:off x="133352" y="1752600"/>
            <a:ext cx="4158561" cy="3886200"/>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36866" name="Picture 2" descr="C:\Users\anderb3\Desktop\ALL Folders\Pictures\WRK ZN PICS\pics\IMG_0137.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30491"/>
          <a:stretch/>
        </p:blipFill>
        <p:spPr bwMode="auto">
          <a:xfrm>
            <a:off x="4267200" y="1447800"/>
            <a:ext cx="4497689" cy="4852988"/>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85800" y="533400"/>
            <a:ext cx="7772400" cy="685800"/>
          </a:xfrm>
        </p:spPr>
        <p:txBody>
          <a:bodyPr/>
          <a:lstStyle/>
          <a:p>
            <a:pPr eaLnBrk="1" hangingPunct="1"/>
            <a:r>
              <a:rPr lang="en-US" b="1" dirty="0"/>
              <a:t>Proper Modes</a:t>
            </a:r>
          </a:p>
        </p:txBody>
      </p:sp>
      <p:pic>
        <p:nvPicPr>
          <p:cNvPr id="51"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1524000"/>
            <a:ext cx="8688890" cy="434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685800" y="609600"/>
            <a:ext cx="7772400" cy="685800"/>
          </a:xfrm>
        </p:spPr>
        <p:txBody>
          <a:bodyPr/>
          <a:lstStyle/>
          <a:p>
            <a:pPr eaLnBrk="1" hangingPunct="1"/>
            <a:r>
              <a:rPr lang="en-US" b="1" dirty="0"/>
              <a:t>Operational Condition</a:t>
            </a:r>
          </a:p>
        </p:txBody>
      </p:sp>
      <p:sp>
        <p:nvSpPr>
          <p:cNvPr id="77827" name="Rectangle 3"/>
          <p:cNvSpPr>
            <a:spLocks noGrp="1" noChangeArrowheads="1"/>
          </p:cNvSpPr>
          <p:nvPr>
            <p:ph sz="half" idx="1"/>
          </p:nvPr>
        </p:nvSpPr>
        <p:spPr>
          <a:xfrm>
            <a:off x="473135" y="1489377"/>
            <a:ext cx="7848600" cy="3429000"/>
          </a:xfrm>
        </p:spPr>
        <p:txBody>
          <a:bodyPr/>
          <a:lstStyle/>
          <a:p>
            <a:pPr marL="0" indent="0" eaLnBrk="1" hangingPunct="1">
              <a:buNone/>
            </a:pPr>
            <a:r>
              <a:rPr lang="en-US" sz="2800" dirty="0"/>
              <a:t>One light out in stem – OK</a:t>
            </a:r>
          </a:p>
          <a:p>
            <a:pPr marL="0" indent="0" eaLnBrk="1" hangingPunct="1">
              <a:buNone/>
            </a:pPr>
            <a:endParaRPr lang="en-US" sz="3200" dirty="0"/>
          </a:p>
          <a:p>
            <a:pPr eaLnBrk="1" hangingPunct="1">
              <a:buFontTx/>
              <a:buNone/>
            </a:pPr>
            <a:endParaRPr lang="en-US" dirty="0"/>
          </a:p>
          <a:p>
            <a:pPr eaLnBrk="1" hangingPunct="1">
              <a:buFontTx/>
              <a:buNone/>
            </a:pPr>
            <a:endParaRPr lang="en-US" dirty="0"/>
          </a:p>
          <a:p>
            <a:pPr eaLnBrk="1" hangingPunct="1">
              <a:buFontTx/>
              <a:buNone/>
            </a:pPr>
            <a:endParaRPr lang="en-US" dirty="0"/>
          </a:p>
          <a:p>
            <a:pPr marL="0" indent="0" eaLnBrk="1" hangingPunct="1">
              <a:buNone/>
            </a:pPr>
            <a:r>
              <a:rPr lang="en-US" sz="2800" dirty="0"/>
              <a:t>No lights out in arrow head or in caution mode</a:t>
            </a:r>
          </a:p>
        </p:txBody>
      </p:sp>
      <p:grpSp>
        <p:nvGrpSpPr>
          <p:cNvPr id="2" name="Group 1"/>
          <p:cNvGrpSpPr/>
          <p:nvPr/>
        </p:nvGrpSpPr>
        <p:grpSpPr>
          <a:xfrm>
            <a:off x="1219200" y="2362200"/>
            <a:ext cx="6324600" cy="1066800"/>
            <a:chOff x="1219200" y="2362200"/>
            <a:chExt cx="6324600" cy="1066800"/>
          </a:xfrm>
        </p:grpSpPr>
        <p:grpSp>
          <p:nvGrpSpPr>
            <p:cNvPr id="77829" name="Group 4"/>
            <p:cNvGrpSpPr>
              <a:grpSpLocks/>
            </p:cNvGrpSpPr>
            <p:nvPr/>
          </p:nvGrpSpPr>
          <p:grpSpPr bwMode="auto">
            <a:xfrm>
              <a:off x="1219200" y="2362200"/>
              <a:ext cx="2438400" cy="1066800"/>
              <a:chOff x="1536" y="1680"/>
              <a:chExt cx="1872" cy="960"/>
            </a:xfrm>
          </p:grpSpPr>
          <p:sp>
            <p:nvSpPr>
              <p:cNvPr id="77886" name="Rectangle 5"/>
              <p:cNvSpPr>
                <a:spLocks noChangeArrowheads="1"/>
              </p:cNvSpPr>
              <p:nvPr/>
            </p:nvSpPr>
            <p:spPr bwMode="auto">
              <a:xfrm>
                <a:off x="1536" y="1680"/>
                <a:ext cx="1872" cy="960"/>
              </a:xfrm>
              <a:prstGeom prst="rect">
                <a:avLst/>
              </a:prstGeom>
              <a:solidFill>
                <a:srgbClr val="000000"/>
              </a:solidFill>
              <a:ln w="9525">
                <a:solidFill>
                  <a:srgbClr val="000000"/>
                </a:solidFill>
                <a:miter lim="800000"/>
                <a:headEnd/>
                <a:tailEnd/>
              </a:ln>
            </p:spPr>
            <p:txBody>
              <a:bodyPr/>
              <a:lstStyle/>
              <a:p>
                <a:endParaRPr lang="en-US" dirty="0"/>
              </a:p>
            </p:txBody>
          </p:sp>
          <p:sp>
            <p:nvSpPr>
              <p:cNvPr id="77887" name="Oval 6"/>
              <p:cNvSpPr>
                <a:spLocks noChangeArrowheads="1"/>
              </p:cNvSpPr>
              <p:nvPr/>
            </p:nvSpPr>
            <p:spPr bwMode="auto">
              <a:xfrm>
                <a:off x="1869" y="2080"/>
                <a:ext cx="166" cy="160"/>
              </a:xfrm>
              <a:prstGeom prst="ellipse">
                <a:avLst/>
              </a:prstGeom>
              <a:solidFill>
                <a:srgbClr val="FFFF00"/>
              </a:solidFill>
              <a:ln w="9525">
                <a:solidFill>
                  <a:srgbClr val="000000"/>
                </a:solidFill>
                <a:round/>
                <a:headEnd/>
                <a:tailEnd/>
              </a:ln>
            </p:spPr>
            <p:txBody>
              <a:bodyPr/>
              <a:lstStyle/>
              <a:p>
                <a:endParaRPr lang="en-US" dirty="0"/>
              </a:p>
            </p:txBody>
          </p:sp>
          <p:sp>
            <p:nvSpPr>
              <p:cNvPr id="77888" name="Oval 7"/>
              <p:cNvSpPr>
                <a:spLocks noChangeArrowheads="1"/>
              </p:cNvSpPr>
              <p:nvPr/>
            </p:nvSpPr>
            <p:spPr bwMode="auto">
              <a:xfrm>
                <a:off x="2118" y="2080"/>
                <a:ext cx="167" cy="160"/>
              </a:xfrm>
              <a:prstGeom prst="ellipse">
                <a:avLst/>
              </a:prstGeom>
              <a:solidFill>
                <a:srgbClr val="FF0000"/>
              </a:solidFill>
              <a:ln w="9525">
                <a:solidFill>
                  <a:srgbClr val="000000"/>
                </a:solidFill>
                <a:round/>
                <a:headEnd/>
                <a:tailEnd/>
              </a:ln>
            </p:spPr>
            <p:txBody>
              <a:bodyPr/>
              <a:lstStyle/>
              <a:p>
                <a:endParaRPr lang="en-US" dirty="0"/>
              </a:p>
            </p:txBody>
          </p:sp>
          <p:sp>
            <p:nvSpPr>
              <p:cNvPr id="77889" name="Oval 8"/>
              <p:cNvSpPr>
                <a:spLocks noChangeArrowheads="1"/>
              </p:cNvSpPr>
              <p:nvPr/>
            </p:nvSpPr>
            <p:spPr bwMode="auto">
              <a:xfrm>
                <a:off x="2368" y="2080"/>
                <a:ext cx="166" cy="160"/>
              </a:xfrm>
              <a:prstGeom prst="ellipse">
                <a:avLst/>
              </a:prstGeom>
              <a:solidFill>
                <a:srgbClr val="FFFF00"/>
              </a:solidFill>
              <a:ln w="9525">
                <a:solidFill>
                  <a:srgbClr val="000000"/>
                </a:solidFill>
                <a:round/>
                <a:headEnd/>
                <a:tailEnd/>
              </a:ln>
            </p:spPr>
            <p:txBody>
              <a:bodyPr/>
              <a:lstStyle/>
              <a:p>
                <a:endParaRPr lang="en-US" dirty="0"/>
              </a:p>
            </p:txBody>
          </p:sp>
          <p:sp>
            <p:nvSpPr>
              <p:cNvPr id="77890" name="Oval 9"/>
              <p:cNvSpPr>
                <a:spLocks noChangeArrowheads="1"/>
              </p:cNvSpPr>
              <p:nvPr/>
            </p:nvSpPr>
            <p:spPr bwMode="auto">
              <a:xfrm>
                <a:off x="2618" y="2080"/>
                <a:ext cx="166" cy="160"/>
              </a:xfrm>
              <a:prstGeom prst="ellipse">
                <a:avLst/>
              </a:prstGeom>
              <a:solidFill>
                <a:srgbClr val="FFFF00"/>
              </a:solidFill>
              <a:ln w="9525">
                <a:solidFill>
                  <a:srgbClr val="000000"/>
                </a:solidFill>
                <a:round/>
                <a:headEnd/>
                <a:tailEnd/>
              </a:ln>
            </p:spPr>
            <p:txBody>
              <a:bodyPr/>
              <a:lstStyle/>
              <a:p>
                <a:endParaRPr lang="en-US" dirty="0"/>
              </a:p>
            </p:txBody>
          </p:sp>
          <p:sp>
            <p:nvSpPr>
              <p:cNvPr id="77891" name="Oval 10"/>
              <p:cNvSpPr>
                <a:spLocks noChangeArrowheads="1"/>
              </p:cNvSpPr>
              <p:nvPr/>
            </p:nvSpPr>
            <p:spPr bwMode="auto">
              <a:xfrm>
                <a:off x="1619" y="2080"/>
                <a:ext cx="167" cy="160"/>
              </a:xfrm>
              <a:prstGeom prst="ellipse">
                <a:avLst/>
              </a:prstGeom>
              <a:solidFill>
                <a:srgbClr val="FFFF00"/>
              </a:solidFill>
              <a:ln w="9525">
                <a:solidFill>
                  <a:srgbClr val="000000"/>
                </a:solidFill>
                <a:round/>
                <a:headEnd/>
                <a:tailEnd/>
              </a:ln>
            </p:spPr>
            <p:txBody>
              <a:bodyPr/>
              <a:lstStyle/>
              <a:p>
                <a:endParaRPr lang="en-US" dirty="0"/>
              </a:p>
            </p:txBody>
          </p:sp>
          <p:sp>
            <p:nvSpPr>
              <p:cNvPr id="77892" name="Oval 11"/>
              <p:cNvSpPr>
                <a:spLocks noChangeArrowheads="1"/>
              </p:cNvSpPr>
              <p:nvPr/>
            </p:nvSpPr>
            <p:spPr bwMode="auto">
              <a:xfrm>
                <a:off x="3117" y="2080"/>
                <a:ext cx="166" cy="160"/>
              </a:xfrm>
              <a:prstGeom prst="ellipse">
                <a:avLst/>
              </a:prstGeom>
              <a:solidFill>
                <a:srgbClr val="FFFF00"/>
              </a:solidFill>
              <a:ln w="9525">
                <a:solidFill>
                  <a:srgbClr val="000000"/>
                </a:solidFill>
                <a:round/>
                <a:headEnd/>
                <a:tailEnd/>
              </a:ln>
            </p:spPr>
            <p:txBody>
              <a:bodyPr/>
              <a:lstStyle/>
              <a:p>
                <a:endParaRPr lang="en-US" dirty="0"/>
              </a:p>
            </p:txBody>
          </p:sp>
          <p:sp>
            <p:nvSpPr>
              <p:cNvPr id="77893" name="Oval 12"/>
              <p:cNvSpPr>
                <a:spLocks noChangeArrowheads="1"/>
              </p:cNvSpPr>
              <p:nvPr/>
            </p:nvSpPr>
            <p:spPr bwMode="auto">
              <a:xfrm>
                <a:off x="2826" y="1720"/>
                <a:ext cx="166" cy="160"/>
              </a:xfrm>
              <a:prstGeom prst="ellipse">
                <a:avLst/>
              </a:prstGeom>
              <a:solidFill>
                <a:srgbClr val="FFFF00"/>
              </a:solidFill>
              <a:ln w="9525">
                <a:solidFill>
                  <a:srgbClr val="000000"/>
                </a:solidFill>
                <a:round/>
                <a:headEnd/>
                <a:tailEnd/>
              </a:ln>
            </p:spPr>
            <p:txBody>
              <a:bodyPr/>
              <a:lstStyle/>
              <a:p>
                <a:endParaRPr lang="en-US" dirty="0"/>
              </a:p>
            </p:txBody>
          </p:sp>
          <p:sp>
            <p:nvSpPr>
              <p:cNvPr id="77894" name="Oval 13"/>
              <p:cNvSpPr>
                <a:spLocks noChangeArrowheads="1"/>
              </p:cNvSpPr>
              <p:nvPr/>
            </p:nvSpPr>
            <p:spPr bwMode="auto">
              <a:xfrm>
                <a:off x="2992" y="1880"/>
                <a:ext cx="166" cy="160"/>
              </a:xfrm>
              <a:prstGeom prst="ellipse">
                <a:avLst/>
              </a:prstGeom>
              <a:solidFill>
                <a:srgbClr val="FFFF00"/>
              </a:solidFill>
              <a:ln w="9525">
                <a:solidFill>
                  <a:srgbClr val="000000"/>
                </a:solidFill>
                <a:round/>
                <a:headEnd/>
                <a:tailEnd/>
              </a:ln>
            </p:spPr>
            <p:txBody>
              <a:bodyPr/>
              <a:lstStyle/>
              <a:p>
                <a:endParaRPr lang="en-US" dirty="0"/>
              </a:p>
            </p:txBody>
          </p:sp>
          <p:sp>
            <p:nvSpPr>
              <p:cNvPr id="77895" name="Oval 14"/>
              <p:cNvSpPr>
                <a:spLocks noChangeArrowheads="1"/>
              </p:cNvSpPr>
              <p:nvPr/>
            </p:nvSpPr>
            <p:spPr bwMode="auto">
              <a:xfrm>
                <a:off x="2826" y="2440"/>
                <a:ext cx="166" cy="160"/>
              </a:xfrm>
              <a:prstGeom prst="ellipse">
                <a:avLst/>
              </a:prstGeom>
              <a:solidFill>
                <a:srgbClr val="FFFF00"/>
              </a:solidFill>
              <a:ln w="9525">
                <a:solidFill>
                  <a:srgbClr val="000000"/>
                </a:solidFill>
                <a:round/>
                <a:headEnd/>
                <a:tailEnd/>
              </a:ln>
            </p:spPr>
            <p:txBody>
              <a:bodyPr/>
              <a:lstStyle/>
              <a:p>
                <a:endParaRPr lang="en-US" dirty="0"/>
              </a:p>
            </p:txBody>
          </p:sp>
          <p:sp>
            <p:nvSpPr>
              <p:cNvPr id="77896" name="Oval 15"/>
              <p:cNvSpPr>
                <a:spLocks noChangeArrowheads="1"/>
              </p:cNvSpPr>
              <p:nvPr/>
            </p:nvSpPr>
            <p:spPr bwMode="auto">
              <a:xfrm>
                <a:off x="2992" y="2280"/>
                <a:ext cx="166" cy="160"/>
              </a:xfrm>
              <a:prstGeom prst="ellipse">
                <a:avLst/>
              </a:prstGeom>
              <a:solidFill>
                <a:srgbClr val="FFFF00"/>
              </a:solidFill>
              <a:ln w="9525">
                <a:solidFill>
                  <a:srgbClr val="000000"/>
                </a:solidFill>
                <a:round/>
                <a:headEnd/>
                <a:tailEnd/>
              </a:ln>
            </p:spPr>
            <p:txBody>
              <a:bodyPr/>
              <a:lstStyle/>
              <a:p>
                <a:endParaRPr lang="en-US" dirty="0"/>
              </a:p>
            </p:txBody>
          </p:sp>
        </p:grpSp>
        <p:grpSp>
          <p:nvGrpSpPr>
            <p:cNvPr id="77832" name="Group 31"/>
            <p:cNvGrpSpPr>
              <a:grpSpLocks/>
            </p:cNvGrpSpPr>
            <p:nvPr/>
          </p:nvGrpSpPr>
          <p:grpSpPr bwMode="auto">
            <a:xfrm>
              <a:off x="5181600" y="2362200"/>
              <a:ext cx="2362200" cy="1066800"/>
              <a:chOff x="3120" y="1680"/>
              <a:chExt cx="1488" cy="672"/>
            </a:xfrm>
          </p:grpSpPr>
          <p:sp>
            <p:nvSpPr>
              <p:cNvPr id="77859" name="Rectangle 32"/>
              <p:cNvSpPr>
                <a:spLocks noChangeArrowheads="1"/>
              </p:cNvSpPr>
              <p:nvPr/>
            </p:nvSpPr>
            <p:spPr bwMode="auto">
              <a:xfrm>
                <a:off x="3120" y="1680"/>
                <a:ext cx="1488" cy="672"/>
              </a:xfrm>
              <a:prstGeom prst="rect">
                <a:avLst/>
              </a:prstGeom>
              <a:solidFill>
                <a:srgbClr val="000000"/>
              </a:solidFill>
              <a:ln w="9525">
                <a:solidFill>
                  <a:srgbClr val="000000"/>
                </a:solidFill>
                <a:miter lim="800000"/>
                <a:headEnd/>
                <a:tailEnd/>
              </a:ln>
            </p:spPr>
            <p:txBody>
              <a:bodyPr/>
              <a:lstStyle/>
              <a:p>
                <a:endParaRPr lang="en-US" dirty="0"/>
              </a:p>
            </p:txBody>
          </p:sp>
          <p:sp>
            <p:nvSpPr>
              <p:cNvPr id="77860" name="Oval 33"/>
              <p:cNvSpPr>
                <a:spLocks noChangeArrowheads="1"/>
              </p:cNvSpPr>
              <p:nvPr/>
            </p:nvSpPr>
            <p:spPr bwMode="auto">
              <a:xfrm>
                <a:off x="3616" y="1960"/>
                <a:ext cx="132" cy="112"/>
              </a:xfrm>
              <a:prstGeom prst="ellipse">
                <a:avLst/>
              </a:prstGeom>
              <a:solidFill>
                <a:srgbClr val="FFFF00"/>
              </a:solidFill>
              <a:ln w="9525">
                <a:solidFill>
                  <a:srgbClr val="000000"/>
                </a:solidFill>
                <a:round/>
                <a:headEnd/>
                <a:tailEnd/>
              </a:ln>
            </p:spPr>
            <p:txBody>
              <a:bodyPr/>
              <a:lstStyle/>
              <a:p>
                <a:endParaRPr lang="en-US" dirty="0"/>
              </a:p>
            </p:txBody>
          </p:sp>
          <p:sp>
            <p:nvSpPr>
              <p:cNvPr id="77861" name="Oval 34"/>
              <p:cNvSpPr>
                <a:spLocks noChangeArrowheads="1"/>
              </p:cNvSpPr>
              <p:nvPr/>
            </p:nvSpPr>
            <p:spPr bwMode="auto">
              <a:xfrm>
                <a:off x="3814" y="1960"/>
                <a:ext cx="133" cy="112"/>
              </a:xfrm>
              <a:prstGeom prst="ellipse">
                <a:avLst/>
              </a:prstGeom>
              <a:solidFill>
                <a:srgbClr val="FF0000"/>
              </a:solidFill>
              <a:ln w="9525">
                <a:solidFill>
                  <a:srgbClr val="000000"/>
                </a:solidFill>
                <a:round/>
                <a:headEnd/>
                <a:tailEnd/>
              </a:ln>
            </p:spPr>
            <p:txBody>
              <a:bodyPr/>
              <a:lstStyle/>
              <a:p>
                <a:endParaRPr lang="en-US" dirty="0"/>
              </a:p>
            </p:txBody>
          </p:sp>
          <p:sp>
            <p:nvSpPr>
              <p:cNvPr id="77862" name="Oval 35"/>
              <p:cNvSpPr>
                <a:spLocks noChangeArrowheads="1"/>
              </p:cNvSpPr>
              <p:nvPr/>
            </p:nvSpPr>
            <p:spPr bwMode="auto">
              <a:xfrm>
                <a:off x="3219" y="1960"/>
                <a:ext cx="132" cy="112"/>
              </a:xfrm>
              <a:prstGeom prst="ellipse">
                <a:avLst/>
              </a:prstGeom>
              <a:solidFill>
                <a:srgbClr val="FFFF00"/>
              </a:solidFill>
              <a:ln w="9525">
                <a:solidFill>
                  <a:srgbClr val="000000"/>
                </a:solidFill>
                <a:round/>
                <a:headEnd/>
                <a:tailEnd/>
              </a:ln>
            </p:spPr>
            <p:txBody>
              <a:bodyPr/>
              <a:lstStyle/>
              <a:p>
                <a:endParaRPr lang="en-US" dirty="0"/>
              </a:p>
            </p:txBody>
          </p:sp>
          <p:sp>
            <p:nvSpPr>
              <p:cNvPr id="77863" name="Oval 36"/>
              <p:cNvSpPr>
                <a:spLocks noChangeArrowheads="1"/>
              </p:cNvSpPr>
              <p:nvPr/>
            </p:nvSpPr>
            <p:spPr bwMode="auto">
              <a:xfrm>
                <a:off x="3318" y="1820"/>
                <a:ext cx="133" cy="112"/>
              </a:xfrm>
              <a:prstGeom prst="ellipse">
                <a:avLst/>
              </a:prstGeom>
              <a:solidFill>
                <a:srgbClr val="FFFF00"/>
              </a:solidFill>
              <a:ln w="9525">
                <a:solidFill>
                  <a:srgbClr val="000000"/>
                </a:solidFill>
                <a:round/>
                <a:headEnd/>
                <a:tailEnd/>
              </a:ln>
            </p:spPr>
            <p:txBody>
              <a:bodyPr/>
              <a:lstStyle/>
              <a:p>
                <a:endParaRPr lang="en-US" dirty="0"/>
              </a:p>
            </p:txBody>
          </p:sp>
          <p:sp>
            <p:nvSpPr>
              <p:cNvPr id="77864" name="Oval 37"/>
              <p:cNvSpPr>
                <a:spLocks noChangeArrowheads="1"/>
              </p:cNvSpPr>
              <p:nvPr/>
            </p:nvSpPr>
            <p:spPr bwMode="auto">
              <a:xfrm>
                <a:off x="3451" y="1708"/>
                <a:ext cx="132" cy="112"/>
              </a:xfrm>
              <a:prstGeom prst="ellipse">
                <a:avLst/>
              </a:prstGeom>
              <a:solidFill>
                <a:srgbClr val="FFFF00"/>
              </a:solidFill>
              <a:ln w="9525">
                <a:solidFill>
                  <a:srgbClr val="000000"/>
                </a:solidFill>
                <a:round/>
                <a:headEnd/>
                <a:tailEnd/>
              </a:ln>
            </p:spPr>
            <p:txBody>
              <a:bodyPr/>
              <a:lstStyle/>
              <a:p>
                <a:endParaRPr lang="en-US" dirty="0"/>
              </a:p>
            </p:txBody>
          </p:sp>
          <p:sp>
            <p:nvSpPr>
              <p:cNvPr id="77865" name="Oval 38"/>
              <p:cNvSpPr>
                <a:spLocks noChangeArrowheads="1"/>
              </p:cNvSpPr>
              <p:nvPr/>
            </p:nvSpPr>
            <p:spPr bwMode="auto">
              <a:xfrm>
                <a:off x="3484" y="2212"/>
                <a:ext cx="132" cy="112"/>
              </a:xfrm>
              <a:prstGeom prst="ellipse">
                <a:avLst/>
              </a:prstGeom>
              <a:solidFill>
                <a:srgbClr val="FFFF00"/>
              </a:solidFill>
              <a:ln w="9525">
                <a:solidFill>
                  <a:srgbClr val="000000"/>
                </a:solidFill>
                <a:round/>
                <a:headEnd/>
                <a:tailEnd/>
              </a:ln>
            </p:spPr>
            <p:txBody>
              <a:bodyPr/>
              <a:lstStyle/>
              <a:p>
                <a:endParaRPr lang="en-US" dirty="0"/>
              </a:p>
            </p:txBody>
          </p:sp>
          <p:sp>
            <p:nvSpPr>
              <p:cNvPr id="77866" name="Oval 39"/>
              <p:cNvSpPr>
                <a:spLocks noChangeArrowheads="1"/>
              </p:cNvSpPr>
              <p:nvPr/>
            </p:nvSpPr>
            <p:spPr bwMode="auto">
              <a:xfrm>
                <a:off x="3318" y="2100"/>
                <a:ext cx="133" cy="112"/>
              </a:xfrm>
              <a:prstGeom prst="ellipse">
                <a:avLst/>
              </a:prstGeom>
              <a:solidFill>
                <a:srgbClr val="FFFF00"/>
              </a:solidFill>
              <a:ln w="9525">
                <a:solidFill>
                  <a:srgbClr val="000000"/>
                </a:solidFill>
                <a:round/>
                <a:headEnd/>
                <a:tailEnd/>
              </a:ln>
            </p:spPr>
            <p:txBody>
              <a:bodyPr/>
              <a:lstStyle/>
              <a:p>
                <a:endParaRPr lang="en-US" dirty="0"/>
              </a:p>
            </p:txBody>
          </p:sp>
          <p:sp>
            <p:nvSpPr>
              <p:cNvPr id="77867" name="Oval 40"/>
              <p:cNvSpPr>
                <a:spLocks noChangeArrowheads="1"/>
              </p:cNvSpPr>
              <p:nvPr/>
            </p:nvSpPr>
            <p:spPr bwMode="auto">
              <a:xfrm>
                <a:off x="4410" y="1960"/>
                <a:ext cx="132" cy="112"/>
              </a:xfrm>
              <a:prstGeom prst="ellipse">
                <a:avLst/>
              </a:prstGeom>
              <a:solidFill>
                <a:srgbClr val="FFFF00"/>
              </a:solidFill>
              <a:ln w="9525">
                <a:solidFill>
                  <a:srgbClr val="000000"/>
                </a:solidFill>
                <a:round/>
                <a:headEnd/>
                <a:tailEnd/>
              </a:ln>
            </p:spPr>
            <p:txBody>
              <a:bodyPr/>
              <a:lstStyle/>
              <a:p>
                <a:endParaRPr lang="en-US" dirty="0"/>
              </a:p>
            </p:txBody>
          </p:sp>
          <p:sp>
            <p:nvSpPr>
              <p:cNvPr id="77868" name="Oval 41"/>
              <p:cNvSpPr>
                <a:spLocks noChangeArrowheads="1"/>
              </p:cNvSpPr>
              <p:nvPr/>
            </p:nvSpPr>
            <p:spPr bwMode="auto">
              <a:xfrm>
                <a:off x="4013" y="1960"/>
                <a:ext cx="132" cy="112"/>
              </a:xfrm>
              <a:prstGeom prst="ellipse">
                <a:avLst/>
              </a:prstGeom>
              <a:solidFill>
                <a:srgbClr val="FFFF00"/>
              </a:solidFill>
              <a:ln w="9525">
                <a:solidFill>
                  <a:srgbClr val="000000"/>
                </a:solidFill>
                <a:round/>
                <a:headEnd/>
                <a:tailEnd/>
              </a:ln>
            </p:spPr>
            <p:txBody>
              <a:bodyPr/>
              <a:lstStyle/>
              <a:p>
                <a:endParaRPr lang="en-US" dirty="0"/>
              </a:p>
            </p:txBody>
          </p:sp>
          <p:sp>
            <p:nvSpPr>
              <p:cNvPr id="77869" name="Oval 42"/>
              <p:cNvSpPr>
                <a:spLocks noChangeArrowheads="1"/>
              </p:cNvSpPr>
              <p:nvPr/>
            </p:nvSpPr>
            <p:spPr bwMode="auto">
              <a:xfrm>
                <a:off x="4310" y="1820"/>
                <a:ext cx="133" cy="112"/>
              </a:xfrm>
              <a:prstGeom prst="ellipse">
                <a:avLst/>
              </a:prstGeom>
              <a:solidFill>
                <a:srgbClr val="FFFF00"/>
              </a:solidFill>
              <a:ln w="9525">
                <a:solidFill>
                  <a:srgbClr val="000000"/>
                </a:solidFill>
                <a:round/>
                <a:headEnd/>
                <a:tailEnd/>
              </a:ln>
            </p:spPr>
            <p:txBody>
              <a:bodyPr/>
              <a:lstStyle/>
              <a:p>
                <a:endParaRPr lang="en-US" dirty="0"/>
              </a:p>
            </p:txBody>
          </p:sp>
          <p:sp>
            <p:nvSpPr>
              <p:cNvPr id="77870" name="Oval 43"/>
              <p:cNvSpPr>
                <a:spLocks noChangeArrowheads="1"/>
              </p:cNvSpPr>
              <p:nvPr/>
            </p:nvSpPr>
            <p:spPr bwMode="auto">
              <a:xfrm>
                <a:off x="4310" y="2100"/>
                <a:ext cx="133" cy="112"/>
              </a:xfrm>
              <a:prstGeom prst="ellipse">
                <a:avLst/>
              </a:prstGeom>
              <a:solidFill>
                <a:srgbClr val="FFFF00"/>
              </a:solidFill>
              <a:ln w="9525">
                <a:solidFill>
                  <a:srgbClr val="000000"/>
                </a:solidFill>
                <a:round/>
                <a:headEnd/>
                <a:tailEnd/>
              </a:ln>
            </p:spPr>
            <p:txBody>
              <a:bodyPr/>
              <a:lstStyle/>
              <a:p>
                <a:endParaRPr lang="en-US" dirty="0"/>
              </a:p>
            </p:txBody>
          </p:sp>
          <p:sp>
            <p:nvSpPr>
              <p:cNvPr id="77871" name="Oval 44"/>
              <p:cNvSpPr>
                <a:spLocks noChangeArrowheads="1"/>
              </p:cNvSpPr>
              <p:nvPr/>
            </p:nvSpPr>
            <p:spPr bwMode="auto">
              <a:xfrm>
                <a:off x="4178" y="1708"/>
                <a:ext cx="132" cy="112"/>
              </a:xfrm>
              <a:prstGeom prst="ellipse">
                <a:avLst/>
              </a:prstGeom>
              <a:solidFill>
                <a:srgbClr val="FFFF00"/>
              </a:solidFill>
              <a:ln w="9525">
                <a:solidFill>
                  <a:srgbClr val="000000"/>
                </a:solidFill>
                <a:round/>
                <a:headEnd/>
                <a:tailEnd/>
              </a:ln>
            </p:spPr>
            <p:txBody>
              <a:bodyPr/>
              <a:lstStyle/>
              <a:p>
                <a:endParaRPr lang="en-US" dirty="0"/>
              </a:p>
            </p:txBody>
          </p:sp>
          <p:sp>
            <p:nvSpPr>
              <p:cNvPr id="77872" name="Oval 45"/>
              <p:cNvSpPr>
                <a:spLocks noChangeArrowheads="1"/>
              </p:cNvSpPr>
              <p:nvPr/>
            </p:nvSpPr>
            <p:spPr bwMode="auto">
              <a:xfrm>
                <a:off x="4178" y="2212"/>
                <a:ext cx="132" cy="112"/>
              </a:xfrm>
              <a:prstGeom prst="ellipse">
                <a:avLst/>
              </a:prstGeom>
              <a:solidFill>
                <a:srgbClr val="FFFF00"/>
              </a:solidFill>
              <a:ln w="9525">
                <a:solidFill>
                  <a:srgbClr val="000000"/>
                </a:solidFill>
                <a:round/>
                <a:headEnd/>
                <a:tailEnd/>
              </a:ln>
            </p:spPr>
            <p:txBody>
              <a:bodyPr/>
              <a:lstStyle/>
              <a:p>
                <a:endParaRPr lang="en-US" dirty="0"/>
              </a:p>
            </p:txBody>
          </p:sp>
        </p:grpSp>
      </p:grpSp>
      <p:grpSp>
        <p:nvGrpSpPr>
          <p:cNvPr id="3" name="Group 2"/>
          <p:cNvGrpSpPr/>
          <p:nvPr/>
        </p:nvGrpSpPr>
        <p:grpSpPr>
          <a:xfrm>
            <a:off x="685800" y="4572000"/>
            <a:ext cx="7772400" cy="1447800"/>
            <a:chOff x="685800" y="4572000"/>
            <a:chExt cx="7772400" cy="1447800"/>
          </a:xfrm>
        </p:grpSpPr>
        <p:grpSp>
          <p:nvGrpSpPr>
            <p:cNvPr id="77830" name="Group 16"/>
            <p:cNvGrpSpPr>
              <a:grpSpLocks/>
            </p:cNvGrpSpPr>
            <p:nvPr/>
          </p:nvGrpSpPr>
          <p:grpSpPr bwMode="auto">
            <a:xfrm>
              <a:off x="685800" y="4724400"/>
              <a:ext cx="2438400" cy="1066800"/>
              <a:chOff x="3984" y="2592"/>
              <a:chExt cx="1536" cy="672"/>
            </a:xfrm>
          </p:grpSpPr>
          <p:sp>
            <p:nvSpPr>
              <p:cNvPr id="77875" name="Rectangle 17"/>
              <p:cNvSpPr>
                <a:spLocks noChangeArrowheads="1"/>
              </p:cNvSpPr>
              <p:nvPr/>
            </p:nvSpPr>
            <p:spPr bwMode="auto">
              <a:xfrm>
                <a:off x="3984" y="2592"/>
                <a:ext cx="1536" cy="672"/>
              </a:xfrm>
              <a:prstGeom prst="rect">
                <a:avLst/>
              </a:prstGeom>
              <a:solidFill>
                <a:srgbClr val="000000"/>
              </a:solidFill>
              <a:ln w="9525">
                <a:solidFill>
                  <a:srgbClr val="000000"/>
                </a:solidFill>
                <a:miter lim="800000"/>
                <a:headEnd/>
                <a:tailEnd/>
              </a:ln>
            </p:spPr>
            <p:txBody>
              <a:bodyPr/>
              <a:lstStyle/>
              <a:p>
                <a:endParaRPr lang="en-US" dirty="0"/>
              </a:p>
            </p:txBody>
          </p:sp>
          <p:sp>
            <p:nvSpPr>
              <p:cNvPr id="77876" name="Oval 18"/>
              <p:cNvSpPr>
                <a:spLocks noChangeArrowheads="1"/>
              </p:cNvSpPr>
              <p:nvPr/>
            </p:nvSpPr>
            <p:spPr bwMode="auto">
              <a:xfrm>
                <a:off x="4305" y="2872"/>
                <a:ext cx="136" cy="112"/>
              </a:xfrm>
              <a:prstGeom prst="ellipse">
                <a:avLst/>
              </a:prstGeom>
              <a:solidFill>
                <a:srgbClr val="FFFF00"/>
              </a:solidFill>
              <a:ln w="9525">
                <a:solidFill>
                  <a:srgbClr val="000000"/>
                </a:solidFill>
                <a:round/>
                <a:headEnd/>
                <a:tailEnd/>
              </a:ln>
            </p:spPr>
            <p:txBody>
              <a:bodyPr/>
              <a:lstStyle/>
              <a:p>
                <a:endParaRPr lang="en-US" dirty="0"/>
              </a:p>
            </p:txBody>
          </p:sp>
          <p:sp>
            <p:nvSpPr>
              <p:cNvPr id="77877" name="Oval 19"/>
              <p:cNvSpPr>
                <a:spLocks noChangeArrowheads="1"/>
              </p:cNvSpPr>
              <p:nvPr/>
            </p:nvSpPr>
            <p:spPr bwMode="auto">
              <a:xfrm>
                <a:off x="4715" y="2872"/>
                <a:ext cx="136" cy="112"/>
              </a:xfrm>
              <a:prstGeom prst="ellipse">
                <a:avLst/>
              </a:prstGeom>
              <a:solidFill>
                <a:srgbClr val="FFFF00"/>
              </a:solidFill>
              <a:ln w="9525">
                <a:solidFill>
                  <a:srgbClr val="000000"/>
                </a:solidFill>
                <a:round/>
                <a:headEnd/>
                <a:tailEnd/>
              </a:ln>
            </p:spPr>
            <p:txBody>
              <a:bodyPr/>
              <a:lstStyle/>
              <a:p>
                <a:endParaRPr lang="en-US" dirty="0"/>
              </a:p>
            </p:txBody>
          </p:sp>
          <p:sp>
            <p:nvSpPr>
              <p:cNvPr id="77878" name="Oval 20"/>
              <p:cNvSpPr>
                <a:spLocks noChangeArrowheads="1"/>
              </p:cNvSpPr>
              <p:nvPr/>
            </p:nvSpPr>
            <p:spPr bwMode="auto">
              <a:xfrm>
                <a:off x="4920" y="2872"/>
                <a:ext cx="136" cy="112"/>
              </a:xfrm>
              <a:prstGeom prst="ellipse">
                <a:avLst/>
              </a:prstGeom>
              <a:solidFill>
                <a:srgbClr val="FFFF00"/>
              </a:solidFill>
              <a:ln w="9525">
                <a:solidFill>
                  <a:srgbClr val="000000"/>
                </a:solidFill>
                <a:round/>
                <a:headEnd/>
                <a:tailEnd/>
              </a:ln>
            </p:spPr>
            <p:txBody>
              <a:bodyPr/>
              <a:lstStyle/>
              <a:p>
                <a:endParaRPr lang="en-US" dirty="0"/>
              </a:p>
            </p:txBody>
          </p:sp>
          <p:sp>
            <p:nvSpPr>
              <p:cNvPr id="77879" name="Oval 21"/>
              <p:cNvSpPr>
                <a:spLocks noChangeArrowheads="1"/>
              </p:cNvSpPr>
              <p:nvPr/>
            </p:nvSpPr>
            <p:spPr bwMode="auto">
              <a:xfrm>
                <a:off x="4100" y="2872"/>
                <a:ext cx="137" cy="112"/>
              </a:xfrm>
              <a:prstGeom prst="ellipse">
                <a:avLst/>
              </a:prstGeom>
              <a:solidFill>
                <a:srgbClr val="FFFF00"/>
              </a:solidFill>
              <a:ln w="9525">
                <a:solidFill>
                  <a:srgbClr val="000000"/>
                </a:solidFill>
                <a:round/>
                <a:headEnd/>
                <a:tailEnd/>
              </a:ln>
            </p:spPr>
            <p:txBody>
              <a:bodyPr/>
              <a:lstStyle/>
              <a:p>
                <a:endParaRPr lang="en-US" dirty="0"/>
              </a:p>
            </p:txBody>
          </p:sp>
          <p:sp>
            <p:nvSpPr>
              <p:cNvPr id="77880" name="Oval 22"/>
              <p:cNvSpPr>
                <a:spLocks noChangeArrowheads="1"/>
              </p:cNvSpPr>
              <p:nvPr/>
            </p:nvSpPr>
            <p:spPr bwMode="auto">
              <a:xfrm>
                <a:off x="5329" y="2872"/>
                <a:ext cx="136" cy="112"/>
              </a:xfrm>
              <a:prstGeom prst="ellipse">
                <a:avLst/>
              </a:prstGeom>
              <a:solidFill>
                <a:srgbClr val="FFFF00"/>
              </a:solidFill>
              <a:ln w="9525">
                <a:solidFill>
                  <a:srgbClr val="000000"/>
                </a:solidFill>
                <a:round/>
                <a:headEnd/>
                <a:tailEnd/>
              </a:ln>
            </p:spPr>
            <p:txBody>
              <a:bodyPr/>
              <a:lstStyle/>
              <a:p>
                <a:endParaRPr lang="en-US" dirty="0"/>
              </a:p>
            </p:txBody>
          </p:sp>
          <p:sp>
            <p:nvSpPr>
              <p:cNvPr id="77881" name="Oval 23"/>
              <p:cNvSpPr>
                <a:spLocks noChangeArrowheads="1"/>
              </p:cNvSpPr>
              <p:nvPr/>
            </p:nvSpPr>
            <p:spPr bwMode="auto">
              <a:xfrm>
                <a:off x="5090" y="2620"/>
                <a:ext cx="137" cy="112"/>
              </a:xfrm>
              <a:prstGeom prst="ellipse">
                <a:avLst/>
              </a:prstGeom>
              <a:solidFill>
                <a:srgbClr val="FFFF00"/>
              </a:solidFill>
              <a:ln w="9525">
                <a:solidFill>
                  <a:srgbClr val="000000"/>
                </a:solidFill>
                <a:round/>
                <a:headEnd/>
                <a:tailEnd/>
              </a:ln>
            </p:spPr>
            <p:txBody>
              <a:bodyPr/>
              <a:lstStyle/>
              <a:p>
                <a:endParaRPr lang="en-US" dirty="0"/>
              </a:p>
            </p:txBody>
          </p:sp>
          <p:sp>
            <p:nvSpPr>
              <p:cNvPr id="77882" name="Oval 24"/>
              <p:cNvSpPr>
                <a:spLocks noChangeArrowheads="1"/>
              </p:cNvSpPr>
              <p:nvPr/>
            </p:nvSpPr>
            <p:spPr bwMode="auto">
              <a:xfrm>
                <a:off x="5227" y="2732"/>
                <a:ext cx="136" cy="112"/>
              </a:xfrm>
              <a:prstGeom prst="ellipse">
                <a:avLst/>
              </a:prstGeom>
              <a:solidFill>
                <a:srgbClr val="FFFF00"/>
              </a:solidFill>
              <a:ln w="9525">
                <a:solidFill>
                  <a:srgbClr val="000000"/>
                </a:solidFill>
                <a:round/>
                <a:headEnd/>
                <a:tailEnd/>
              </a:ln>
            </p:spPr>
            <p:txBody>
              <a:bodyPr/>
              <a:lstStyle/>
              <a:p>
                <a:endParaRPr lang="en-US" dirty="0"/>
              </a:p>
            </p:txBody>
          </p:sp>
          <p:sp>
            <p:nvSpPr>
              <p:cNvPr id="77883" name="Oval 25"/>
              <p:cNvSpPr>
                <a:spLocks noChangeArrowheads="1"/>
              </p:cNvSpPr>
              <p:nvPr/>
            </p:nvSpPr>
            <p:spPr bwMode="auto">
              <a:xfrm>
                <a:off x="5090" y="3124"/>
                <a:ext cx="137" cy="112"/>
              </a:xfrm>
              <a:prstGeom prst="ellipse">
                <a:avLst/>
              </a:prstGeom>
              <a:solidFill>
                <a:srgbClr val="FFFF00"/>
              </a:solidFill>
              <a:ln w="9525">
                <a:solidFill>
                  <a:srgbClr val="000000"/>
                </a:solidFill>
                <a:round/>
                <a:headEnd/>
                <a:tailEnd/>
              </a:ln>
            </p:spPr>
            <p:txBody>
              <a:bodyPr/>
              <a:lstStyle/>
              <a:p>
                <a:endParaRPr lang="en-US" dirty="0"/>
              </a:p>
            </p:txBody>
          </p:sp>
          <p:sp>
            <p:nvSpPr>
              <p:cNvPr id="77884" name="Oval 26"/>
              <p:cNvSpPr>
                <a:spLocks noChangeArrowheads="1"/>
              </p:cNvSpPr>
              <p:nvPr/>
            </p:nvSpPr>
            <p:spPr bwMode="auto">
              <a:xfrm>
                <a:off x="5227" y="3012"/>
                <a:ext cx="136" cy="112"/>
              </a:xfrm>
              <a:prstGeom prst="ellipse">
                <a:avLst/>
              </a:prstGeom>
              <a:solidFill>
                <a:srgbClr val="FF0000"/>
              </a:solidFill>
              <a:ln w="9525">
                <a:solidFill>
                  <a:srgbClr val="000000"/>
                </a:solidFill>
                <a:round/>
                <a:headEnd/>
                <a:tailEnd/>
              </a:ln>
            </p:spPr>
            <p:txBody>
              <a:bodyPr/>
              <a:lstStyle/>
              <a:p>
                <a:endParaRPr lang="en-US" dirty="0"/>
              </a:p>
            </p:txBody>
          </p:sp>
          <p:sp>
            <p:nvSpPr>
              <p:cNvPr id="77885" name="Oval 27"/>
              <p:cNvSpPr>
                <a:spLocks noChangeArrowheads="1"/>
              </p:cNvSpPr>
              <p:nvPr/>
            </p:nvSpPr>
            <p:spPr bwMode="auto">
              <a:xfrm>
                <a:off x="4512" y="2880"/>
                <a:ext cx="137" cy="112"/>
              </a:xfrm>
              <a:prstGeom prst="ellipse">
                <a:avLst/>
              </a:prstGeom>
              <a:solidFill>
                <a:srgbClr val="FFFF00"/>
              </a:solidFill>
              <a:ln w="9525">
                <a:solidFill>
                  <a:srgbClr val="000000"/>
                </a:solidFill>
                <a:round/>
                <a:headEnd/>
                <a:tailEnd/>
              </a:ln>
            </p:spPr>
            <p:txBody>
              <a:bodyPr/>
              <a:lstStyle/>
              <a:p>
                <a:endParaRPr lang="en-US" dirty="0"/>
              </a:p>
            </p:txBody>
          </p:sp>
        </p:grpSp>
        <p:grpSp>
          <p:nvGrpSpPr>
            <p:cNvPr id="4" name="Group 28"/>
            <p:cNvGrpSpPr>
              <a:grpSpLocks/>
            </p:cNvGrpSpPr>
            <p:nvPr/>
          </p:nvGrpSpPr>
          <p:grpSpPr bwMode="auto">
            <a:xfrm>
              <a:off x="1066800" y="4572000"/>
              <a:ext cx="1905000" cy="1447800"/>
              <a:chOff x="3072" y="2160"/>
              <a:chExt cx="1872" cy="1728"/>
            </a:xfrm>
          </p:grpSpPr>
          <p:sp>
            <p:nvSpPr>
              <p:cNvPr id="77873" name="Oval 29"/>
              <p:cNvSpPr>
                <a:spLocks noChangeArrowheads="1"/>
              </p:cNvSpPr>
              <p:nvPr/>
            </p:nvSpPr>
            <p:spPr bwMode="auto">
              <a:xfrm>
                <a:off x="3072" y="2160"/>
                <a:ext cx="1872" cy="1728"/>
              </a:xfrm>
              <a:prstGeom prst="ellipse">
                <a:avLst/>
              </a:prstGeom>
              <a:noFill/>
              <a:ln w="762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dirty="0"/>
              </a:p>
            </p:txBody>
          </p:sp>
          <p:sp>
            <p:nvSpPr>
              <p:cNvPr id="77874" name="Line 30"/>
              <p:cNvSpPr>
                <a:spLocks noChangeShapeType="1"/>
              </p:cNvSpPr>
              <p:nvPr/>
            </p:nvSpPr>
            <p:spPr bwMode="auto">
              <a:xfrm>
                <a:off x="3504" y="2304"/>
                <a:ext cx="1008" cy="1440"/>
              </a:xfrm>
              <a:prstGeom prst="line">
                <a:avLst/>
              </a:prstGeom>
              <a:noFill/>
              <a:ln w="76200">
                <a:solidFill>
                  <a:srgbClr val="FF0000"/>
                </a:solidFill>
                <a:round/>
                <a:headEnd/>
                <a:tailEnd/>
              </a:ln>
              <a:extLst>
                <a:ext uri="{909E8E84-426E-40DD-AFC4-6F175D3DCCD1}">
                  <a14:hiddenFill xmlns:a14="http://schemas.microsoft.com/office/drawing/2010/main">
                    <a:noFill/>
                  </a14:hiddenFill>
                </a:ext>
              </a:extLst>
            </p:spPr>
            <p:txBody>
              <a:bodyPr/>
              <a:lstStyle/>
              <a:p>
                <a:endParaRPr lang="en-US" dirty="0"/>
              </a:p>
            </p:txBody>
          </p:sp>
        </p:grpSp>
        <p:grpSp>
          <p:nvGrpSpPr>
            <p:cNvPr id="77833" name="Group 46"/>
            <p:cNvGrpSpPr>
              <a:grpSpLocks/>
            </p:cNvGrpSpPr>
            <p:nvPr/>
          </p:nvGrpSpPr>
          <p:grpSpPr bwMode="auto">
            <a:xfrm>
              <a:off x="3505200" y="4724400"/>
              <a:ext cx="2362200" cy="1066800"/>
              <a:chOff x="3120" y="3120"/>
              <a:chExt cx="1488" cy="672"/>
            </a:xfrm>
          </p:grpSpPr>
          <p:sp>
            <p:nvSpPr>
              <p:cNvPr id="77845" name="Rectangle 47"/>
              <p:cNvSpPr>
                <a:spLocks noChangeArrowheads="1"/>
              </p:cNvSpPr>
              <p:nvPr/>
            </p:nvSpPr>
            <p:spPr bwMode="auto">
              <a:xfrm>
                <a:off x="3120" y="3120"/>
                <a:ext cx="1488" cy="672"/>
              </a:xfrm>
              <a:prstGeom prst="rect">
                <a:avLst/>
              </a:prstGeom>
              <a:solidFill>
                <a:srgbClr val="000000"/>
              </a:solidFill>
              <a:ln w="9525">
                <a:solidFill>
                  <a:srgbClr val="000000"/>
                </a:solidFill>
                <a:miter lim="800000"/>
                <a:headEnd/>
                <a:tailEnd/>
              </a:ln>
            </p:spPr>
            <p:txBody>
              <a:bodyPr/>
              <a:lstStyle/>
              <a:p>
                <a:endParaRPr lang="en-US" dirty="0"/>
              </a:p>
            </p:txBody>
          </p:sp>
          <p:sp>
            <p:nvSpPr>
              <p:cNvPr id="77846" name="Oval 48"/>
              <p:cNvSpPr>
                <a:spLocks noChangeArrowheads="1"/>
              </p:cNvSpPr>
              <p:nvPr/>
            </p:nvSpPr>
            <p:spPr bwMode="auto">
              <a:xfrm>
                <a:off x="3616" y="3400"/>
                <a:ext cx="132" cy="112"/>
              </a:xfrm>
              <a:prstGeom prst="ellipse">
                <a:avLst/>
              </a:prstGeom>
              <a:solidFill>
                <a:srgbClr val="FFFF00"/>
              </a:solidFill>
              <a:ln w="9525">
                <a:solidFill>
                  <a:srgbClr val="000000"/>
                </a:solidFill>
                <a:round/>
                <a:headEnd/>
                <a:tailEnd/>
              </a:ln>
            </p:spPr>
            <p:txBody>
              <a:bodyPr/>
              <a:lstStyle/>
              <a:p>
                <a:endParaRPr lang="en-US" dirty="0"/>
              </a:p>
            </p:txBody>
          </p:sp>
          <p:sp>
            <p:nvSpPr>
              <p:cNvPr id="77847" name="Oval 49"/>
              <p:cNvSpPr>
                <a:spLocks noChangeArrowheads="1"/>
              </p:cNvSpPr>
              <p:nvPr/>
            </p:nvSpPr>
            <p:spPr bwMode="auto">
              <a:xfrm>
                <a:off x="3814" y="3400"/>
                <a:ext cx="133" cy="112"/>
              </a:xfrm>
              <a:prstGeom prst="ellipse">
                <a:avLst/>
              </a:prstGeom>
              <a:solidFill>
                <a:srgbClr val="FFFF00"/>
              </a:solidFill>
              <a:ln w="9525">
                <a:solidFill>
                  <a:srgbClr val="000000"/>
                </a:solidFill>
                <a:round/>
                <a:headEnd/>
                <a:tailEnd/>
              </a:ln>
            </p:spPr>
            <p:txBody>
              <a:bodyPr/>
              <a:lstStyle/>
              <a:p>
                <a:endParaRPr lang="en-US" dirty="0"/>
              </a:p>
            </p:txBody>
          </p:sp>
          <p:sp>
            <p:nvSpPr>
              <p:cNvPr id="77848" name="Oval 50"/>
              <p:cNvSpPr>
                <a:spLocks noChangeArrowheads="1"/>
              </p:cNvSpPr>
              <p:nvPr/>
            </p:nvSpPr>
            <p:spPr bwMode="auto">
              <a:xfrm>
                <a:off x="3219" y="3400"/>
                <a:ext cx="132" cy="112"/>
              </a:xfrm>
              <a:prstGeom prst="ellipse">
                <a:avLst/>
              </a:prstGeom>
              <a:solidFill>
                <a:srgbClr val="FFFF00"/>
              </a:solidFill>
              <a:ln w="9525">
                <a:solidFill>
                  <a:srgbClr val="000000"/>
                </a:solidFill>
                <a:round/>
                <a:headEnd/>
                <a:tailEnd/>
              </a:ln>
            </p:spPr>
            <p:txBody>
              <a:bodyPr/>
              <a:lstStyle/>
              <a:p>
                <a:endParaRPr lang="en-US" dirty="0"/>
              </a:p>
            </p:txBody>
          </p:sp>
          <p:sp>
            <p:nvSpPr>
              <p:cNvPr id="77849" name="Oval 51"/>
              <p:cNvSpPr>
                <a:spLocks noChangeArrowheads="1"/>
              </p:cNvSpPr>
              <p:nvPr/>
            </p:nvSpPr>
            <p:spPr bwMode="auto">
              <a:xfrm>
                <a:off x="3318" y="3260"/>
                <a:ext cx="133" cy="112"/>
              </a:xfrm>
              <a:prstGeom prst="ellipse">
                <a:avLst/>
              </a:prstGeom>
              <a:solidFill>
                <a:srgbClr val="FF0000"/>
              </a:solidFill>
              <a:ln w="9525">
                <a:solidFill>
                  <a:srgbClr val="000000"/>
                </a:solidFill>
                <a:round/>
                <a:headEnd/>
                <a:tailEnd/>
              </a:ln>
            </p:spPr>
            <p:txBody>
              <a:bodyPr/>
              <a:lstStyle/>
              <a:p>
                <a:endParaRPr lang="en-US" dirty="0"/>
              </a:p>
            </p:txBody>
          </p:sp>
          <p:sp>
            <p:nvSpPr>
              <p:cNvPr id="77850" name="Oval 52"/>
              <p:cNvSpPr>
                <a:spLocks noChangeArrowheads="1"/>
              </p:cNvSpPr>
              <p:nvPr/>
            </p:nvSpPr>
            <p:spPr bwMode="auto">
              <a:xfrm>
                <a:off x="3451" y="3148"/>
                <a:ext cx="132" cy="112"/>
              </a:xfrm>
              <a:prstGeom prst="ellipse">
                <a:avLst/>
              </a:prstGeom>
              <a:solidFill>
                <a:srgbClr val="FFFF00"/>
              </a:solidFill>
              <a:ln w="9525">
                <a:solidFill>
                  <a:srgbClr val="000000"/>
                </a:solidFill>
                <a:round/>
                <a:headEnd/>
                <a:tailEnd/>
              </a:ln>
            </p:spPr>
            <p:txBody>
              <a:bodyPr/>
              <a:lstStyle/>
              <a:p>
                <a:endParaRPr lang="en-US" dirty="0"/>
              </a:p>
            </p:txBody>
          </p:sp>
          <p:sp>
            <p:nvSpPr>
              <p:cNvPr id="77851" name="Oval 53"/>
              <p:cNvSpPr>
                <a:spLocks noChangeArrowheads="1"/>
              </p:cNvSpPr>
              <p:nvPr/>
            </p:nvSpPr>
            <p:spPr bwMode="auto">
              <a:xfrm>
                <a:off x="3484" y="3652"/>
                <a:ext cx="132" cy="112"/>
              </a:xfrm>
              <a:prstGeom prst="ellipse">
                <a:avLst/>
              </a:prstGeom>
              <a:solidFill>
                <a:srgbClr val="FFFF00"/>
              </a:solidFill>
              <a:ln w="9525">
                <a:solidFill>
                  <a:srgbClr val="000000"/>
                </a:solidFill>
                <a:round/>
                <a:headEnd/>
                <a:tailEnd/>
              </a:ln>
            </p:spPr>
            <p:txBody>
              <a:bodyPr/>
              <a:lstStyle/>
              <a:p>
                <a:endParaRPr lang="en-US" dirty="0"/>
              </a:p>
            </p:txBody>
          </p:sp>
          <p:sp>
            <p:nvSpPr>
              <p:cNvPr id="77852" name="Oval 54"/>
              <p:cNvSpPr>
                <a:spLocks noChangeArrowheads="1"/>
              </p:cNvSpPr>
              <p:nvPr/>
            </p:nvSpPr>
            <p:spPr bwMode="auto">
              <a:xfrm>
                <a:off x="3318" y="3540"/>
                <a:ext cx="133" cy="112"/>
              </a:xfrm>
              <a:prstGeom prst="ellipse">
                <a:avLst/>
              </a:prstGeom>
              <a:solidFill>
                <a:srgbClr val="FFFF00"/>
              </a:solidFill>
              <a:ln w="9525">
                <a:solidFill>
                  <a:srgbClr val="000000"/>
                </a:solidFill>
                <a:round/>
                <a:headEnd/>
                <a:tailEnd/>
              </a:ln>
            </p:spPr>
            <p:txBody>
              <a:bodyPr/>
              <a:lstStyle/>
              <a:p>
                <a:endParaRPr lang="en-US" dirty="0"/>
              </a:p>
            </p:txBody>
          </p:sp>
          <p:sp>
            <p:nvSpPr>
              <p:cNvPr id="77853" name="Oval 55"/>
              <p:cNvSpPr>
                <a:spLocks noChangeArrowheads="1"/>
              </p:cNvSpPr>
              <p:nvPr/>
            </p:nvSpPr>
            <p:spPr bwMode="auto">
              <a:xfrm>
                <a:off x="4410" y="3400"/>
                <a:ext cx="132" cy="112"/>
              </a:xfrm>
              <a:prstGeom prst="ellipse">
                <a:avLst/>
              </a:prstGeom>
              <a:solidFill>
                <a:srgbClr val="FFFF00"/>
              </a:solidFill>
              <a:ln w="9525">
                <a:solidFill>
                  <a:srgbClr val="000000"/>
                </a:solidFill>
                <a:round/>
                <a:headEnd/>
                <a:tailEnd/>
              </a:ln>
            </p:spPr>
            <p:txBody>
              <a:bodyPr/>
              <a:lstStyle/>
              <a:p>
                <a:endParaRPr lang="en-US" dirty="0"/>
              </a:p>
            </p:txBody>
          </p:sp>
          <p:sp>
            <p:nvSpPr>
              <p:cNvPr id="77854" name="Oval 56"/>
              <p:cNvSpPr>
                <a:spLocks noChangeArrowheads="1"/>
              </p:cNvSpPr>
              <p:nvPr/>
            </p:nvSpPr>
            <p:spPr bwMode="auto">
              <a:xfrm>
                <a:off x="4013" y="3400"/>
                <a:ext cx="132" cy="112"/>
              </a:xfrm>
              <a:prstGeom prst="ellipse">
                <a:avLst/>
              </a:prstGeom>
              <a:solidFill>
                <a:srgbClr val="FFFF00"/>
              </a:solidFill>
              <a:ln w="9525">
                <a:solidFill>
                  <a:srgbClr val="000000"/>
                </a:solidFill>
                <a:round/>
                <a:headEnd/>
                <a:tailEnd/>
              </a:ln>
            </p:spPr>
            <p:txBody>
              <a:bodyPr/>
              <a:lstStyle/>
              <a:p>
                <a:endParaRPr lang="en-US" dirty="0"/>
              </a:p>
            </p:txBody>
          </p:sp>
          <p:sp>
            <p:nvSpPr>
              <p:cNvPr id="77855" name="Oval 57"/>
              <p:cNvSpPr>
                <a:spLocks noChangeArrowheads="1"/>
              </p:cNvSpPr>
              <p:nvPr/>
            </p:nvSpPr>
            <p:spPr bwMode="auto">
              <a:xfrm>
                <a:off x="4310" y="3260"/>
                <a:ext cx="133" cy="112"/>
              </a:xfrm>
              <a:prstGeom prst="ellipse">
                <a:avLst/>
              </a:prstGeom>
              <a:solidFill>
                <a:srgbClr val="FFFF00"/>
              </a:solidFill>
              <a:ln w="9525">
                <a:solidFill>
                  <a:srgbClr val="000000"/>
                </a:solidFill>
                <a:round/>
                <a:headEnd/>
                <a:tailEnd/>
              </a:ln>
            </p:spPr>
            <p:txBody>
              <a:bodyPr/>
              <a:lstStyle/>
              <a:p>
                <a:endParaRPr lang="en-US" dirty="0"/>
              </a:p>
            </p:txBody>
          </p:sp>
          <p:sp>
            <p:nvSpPr>
              <p:cNvPr id="77856" name="Oval 58"/>
              <p:cNvSpPr>
                <a:spLocks noChangeArrowheads="1"/>
              </p:cNvSpPr>
              <p:nvPr/>
            </p:nvSpPr>
            <p:spPr bwMode="auto">
              <a:xfrm>
                <a:off x="4310" y="3540"/>
                <a:ext cx="133" cy="112"/>
              </a:xfrm>
              <a:prstGeom prst="ellipse">
                <a:avLst/>
              </a:prstGeom>
              <a:solidFill>
                <a:srgbClr val="FFFF00"/>
              </a:solidFill>
              <a:ln w="9525">
                <a:solidFill>
                  <a:srgbClr val="000000"/>
                </a:solidFill>
                <a:round/>
                <a:headEnd/>
                <a:tailEnd/>
              </a:ln>
            </p:spPr>
            <p:txBody>
              <a:bodyPr/>
              <a:lstStyle/>
              <a:p>
                <a:endParaRPr lang="en-US" dirty="0"/>
              </a:p>
            </p:txBody>
          </p:sp>
          <p:sp>
            <p:nvSpPr>
              <p:cNvPr id="77857" name="Oval 59"/>
              <p:cNvSpPr>
                <a:spLocks noChangeArrowheads="1"/>
              </p:cNvSpPr>
              <p:nvPr/>
            </p:nvSpPr>
            <p:spPr bwMode="auto">
              <a:xfrm>
                <a:off x="4178" y="3148"/>
                <a:ext cx="132" cy="112"/>
              </a:xfrm>
              <a:prstGeom prst="ellipse">
                <a:avLst/>
              </a:prstGeom>
              <a:solidFill>
                <a:srgbClr val="FFFF00"/>
              </a:solidFill>
              <a:ln w="9525">
                <a:solidFill>
                  <a:srgbClr val="000000"/>
                </a:solidFill>
                <a:round/>
                <a:headEnd/>
                <a:tailEnd/>
              </a:ln>
            </p:spPr>
            <p:txBody>
              <a:bodyPr/>
              <a:lstStyle/>
              <a:p>
                <a:endParaRPr lang="en-US" dirty="0"/>
              </a:p>
            </p:txBody>
          </p:sp>
          <p:sp>
            <p:nvSpPr>
              <p:cNvPr id="77858" name="Oval 60"/>
              <p:cNvSpPr>
                <a:spLocks noChangeArrowheads="1"/>
              </p:cNvSpPr>
              <p:nvPr/>
            </p:nvSpPr>
            <p:spPr bwMode="auto">
              <a:xfrm>
                <a:off x="4178" y="3652"/>
                <a:ext cx="132" cy="112"/>
              </a:xfrm>
              <a:prstGeom prst="ellipse">
                <a:avLst/>
              </a:prstGeom>
              <a:solidFill>
                <a:srgbClr val="FFFF00"/>
              </a:solidFill>
              <a:ln w="9525">
                <a:solidFill>
                  <a:srgbClr val="000000"/>
                </a:solidFill>
                <a:round/>
                <a:headEnd/>
                <a:tailEnd/>
              </a:ln>
            </p:spPr>
            <p:txBody>
              <a:bodyPr/>
              <a:lstStyle/>
              <a:p>
                <a:endParaRPr lang="en-US" dirty="0"/>
              </a:p>
            </p:txBody>
          </p:sp>
        </p:grpSp>
        <p:sp>
          <p:nvSpPr>
            <p:cNvPr id="77834" name="Rectangle 32"/>
            <p:cNvSpPr>
              <a:spLocks noChangeArrowheads="1"/>
            </p:cNvSpPr>
            <p:nvPr/>
          </p:nvSpPr>
          <p:spPr bwMode="auto">
            <a:xfrm>
              <a:off x="6096000" y="4724400"/>
              <a:ext cx="2362200" cy="1066800"/>
            </a:xfrm>
            <a:prstGeom prst="rect">
              <a:avLst/>
            </a:prstGeom>
            <a:solidFill>
              <a:srgbClr val="000000"/>
            </a:solidFill>
            <a:ln w="9525">
              <a:solidFill>
                <a:schemeClr val="tx1"/>
              </a:solidFill>
              <a:miter lim="800000"/>
              <a:headEnd/>
              <a:tailEnd/>
            </a:ln>
          </p:spPr>
          <p:txBody>
            <a:bodyPr/>
            <a:lstStyle/>
            <a:p>
              <a:endParaRPr lang="en-US" dirty="0"/>
            </a:p>
          </p:txBody>
        </p:sp>
        <p:sp>
          <p:nvSpPr>
            <p:cNvPr id="77835" name="Oval 34"/>
            <p:cNvSpPr>
              <a:spLocks noChangeArrowheads="1"/>
            </p:cNvSpPr>
            <p:nvPr/>
          </p:nvSpPr>
          <p:spPr bwMode="auto">
            <a:xfrm>
              <a:off x="7772401" y="4927600"/>
              <a:ext cx="211139" cy="177800"/>
            </a:xfrm>
            <a:prstGeom prst="ellipse">
              <a:avLst/>
            </a:prstGeom>
            <a:solidFill>
              <a:srgbClr val="FF0000"/>
            </a:solidFill>
            <a:ln w="9525">
              <a:solidFill>
                <a:schemeClr val="tx1"/>
              </a:solidFill>
              <a:round/>
              <a:headEnd/>
              <a:tailEnd/>
            </a:ln>
          </p:spPr>
          <p:txBody>
            <a:bodyPr/>
            <a:lstStyle/>
            <a:p>
              <a:endParaRPr lang="en-US" dirty="0"/>
            </a:p>
          </p:txBody>
        </p:sp>
        <p:sp>
          <p:nvSpPr>
            <p:cNvPr id="77836" name="Oval 37"/>
            <p:cNvSpPr>
              <a:spLocks noChangeArrowheads="1"/>
            </p:cNvSpPr>
            <p:nvPr/>
          </p:nvSpPr>
          <p:spPr bwMode="auto">
            <a:xfrm>
              <a:off x="6621465" y="4921252"/>
              <a:ext cx="209551" cy="177800"/>
            </a:xfrm>
            <a:prstGeom prst="ellipse">
              <a:avLst/>
            </a:prstGeom>
            <a:solidFill>
              <a:srgbClr val="FFFF00"/>
            </a:solidFill>
            <a:ln w="9525">
              <a:solidFill>
                <a:srgbClr val="000000"/>
              </a:solidFill>
              <a:round/>
              <a:headEnd/>
              <a:tailEnd/>
            </a:ln>
          </p:spPr>
          <p:txBody>
            <a:bodyPr/>
            <a:lstStyle/>
            <a:p>
              <a:endParaRPr lang="en-US" dirty="0"/>
            </a:p>
          </p:txBody>
        </p:sp>
        <p:sp>
          <p:nvSpPr>
            <p:cNvPr id="77837" name="Oval 38"/>
            <p:cNvSpPr>
              <a:spLocks noChangeArrowheads="1"/>
            </p:cNvSpPr>
            <p:nvPr/>
          </p:nvSpPr>
          <p:spPr bwMode="auto">
            <a:xfrm>
              <a:off x="6673851" y="5721352"/>
              <a:ext cx="209551" cy="177800"/>
            </a:xfrm>
            <a:prstGeom prst="ellipse">
              <a:avLst/>
            </a:prstGeom>
            <a:solidFill>
              <a:srgbClr val="FFFF00"/>
            </a:solidFill>
            <a:ln w="9525">
              <a:solidFill>
                <a:srgbClr val="000000"/>
              </a:solidFill>
              <a:round/>
              <a:headEnd/>
              <a:tailEnd/>
            </a:ln>
          </p:spPr>
          <p:txBody>
            <a:bodyPr/>
            <a:lstStyle/>
            <a:p>
              <a:endParaRPr lang="en-US" dirty="0"/>
            </a:p>
          </p:txBody>
        </p:sp>
        <p:sp>
          <p:nvSpPr>
            <p:cNvPr id="77838" name="Oval 45"/>
            <p:cNvSpPr>
              <a:spLocks noChangeArrowheads="1"/>
            </p:cNvSpPr>
            <p:nvPr/>
          </p:nvSpPr>
          <p:spPr bwMode="auto">
            <a:xfrm>
              <a:off x="7775577" y="5721352"/>
              <a:ext cx="209551" cy="177800"/>
            </a:xfrm>
            <a:prstGeom prst="ellipse">
              <a:avLst/>
            </a:prstGeom>
            <a:solidFill>
              <a:srgbClr val="FFFF00"/>
            </a:solidFill>
            <a:ln w="9525">
              <a:solidFill>
                <a:srgbClr val="000000"/>
              </a:solidFill>
              <a:round/>
              <a:headEnd/>
              <a:tailEnd/>
            </a:ln>
          </p:spPr>
          <p:txBody>
            <a:bodyPr/>
            <a:lstStyle/>
            <a:p>
              <a:endParaRPr lang="en-US" dirty="0"/>
            </a:p>
          </p:txBody>
        </p:sp>
        <p:grpSp>
          <p:nvGrpSpPr>
            <p:cNvPr id="7" name="Group 61"/>
            <p:cNvGrpSpPr>
              <a:grpSpLocks/>
            </p:cNvGrpSpPr>
            <p:nvPr/>
          </p:nvGrpSpPr>
          <p:grpSpPr bwMode="auto">
            <a:xfrm>
              <a:off x="3657600" y="4572000"/>
              <a:ext cx="1905000" cy="1447800"/>
              <a:chOff x="3072" y="2160"/>
              <a:chExt cx="1872" cy="1728"/>
            </a:xfrm>
          </p:grpSpPr>
          <p:sp>
            <p:nvSpPr>
              <p:cNvPr id="77843" name="Oval 62"/>
              <p:cNvSpPr>
                <a:spLocks noChangeArrowheads="1"/>
              </p:cNvSpPr>
              <p:nvPr/>
            </p:nvSpPr>
            <p:spPr bwMode="auto">
              <a:xfrm>
                <a:off x="3072" y="2160"/>
                <a:ext cx="1872" cy="1728"/>
              </a:xfrm>
              <a:prstGeom prst="ellipse">
                <a:avLst/>
              </a:prstGeom>
              <a:noFill/>
              <a:ln w="762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dirty="0"/>
              </a:p>
            </p:txBody>
          </p:sp>
          <p:sp>
            <p:nvSpPr>
              <p:cNvPr id="77844" name="Line 63"/>
              <p:cNvSpPr>
                <a:spLocks noChangeShapeType="1"/>
              </p:cNvSpPr>
              <p:nvPr/>
            </p:nvSpPr>
            <p:spPr bwMode="auto">
              <a:xfrm>
                <a:off x="3504" y="2304"/>
                <a:ext cx="1008" cy="1440"/>
              </a:xfrm>
              <a:prstGeom prst="line">
                <a:avLst/>
              </a:prstGeom>
              <a:noFill/>
              <a:ln w="76200">
                <a:solidFill>
                  <a:srgbClr val="FF0000"/>
                </a:solidFill>
                <a:round/>
                <a:headEnd/>
                <a:tailEnd/>
              </a:ln>
              <a:extLst>
                <a:ext uri="{909E8E84-426E-40DD-AFC4-6F175D3DCCD1}">
                  <a14:hiddenFill xmlns:a14="http://schemas.microsoft.com/office/drawing/2010/main">
                    <a:noFill/>
                  </a14:hiddenFill>
                </a:ext>
              </a:extLst>
            </p:spPr>
            <p:txBody>
              <a:bodyPr/>
              <a:lstStyle/>
              <a:p>
                <a:endParaRPr lang="en-US" dirty="0"/>
              </a:p>
            </p:txBody>
          </p:sp>
        </p:grpSp>
        <p:grpSp>
          <p:nvGrpSpPr>
            <p:cNvPr id="8" name="Group 61"/>
            <p:cNvGrpSpPr>
              <a:grpSpLocks/>
            </p:cNvGrpSpPr>
            <p:nvPr/>
          </p:nvGrpSpPr>
          <p:grpSpPr bwMode="auto">
            <a:xfrm>
              <a:off x="6400800" y="4572000"/>
              <a:ext cx="1905000" cy="1447800"/>
              <a:chOff x="3072" y="2160"/>
              <a:chExt cx="1872" cy="1728"/>
            </a:xfrm>
          </p:grpSpPr>
          <p:sp>
            <p:nvSpPr>
              <p:cNvPr id="77841" name="Oval 62"/>
              <p:cNvSpPr>
                <a:spLocks noChangeArrowheads="1"/>
              </p:cNvSpPr>
              <p:nvPr/>
            </p:nvSpPr>
            <p:spPr bwMode="auto">
              <a:xfrm>
                <a:off x="3072" y="2160"/>
                <a:ext cx="1872" cy="1728"/>
              </a:xfrm>
              <a:prstGeom prst="ellipse">
                <a:avLst/>
              </a:prstGeom>
              <a:noFill/>
              <a:ln w="762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dirty="0"/>
              </a:p>
            </p:txBody>
          </p:sp>
          <p:sp>
            <p:nvSpPr>
              <p:cNvPr id="77842" name="Line 63"/>
              <p:cNvSpPr>
                <a:spLocks noChangeShapeType="1"/>
              </p:cNvSpPr>
              <p:nvPr/>
            </p:nvSpPr>
            <p:spPr bwMode="auto">
              <a:xfrm>
                <a:off x="3504" y="2304"/>
                <a:ext cx="1008" cy="1440"/>
              </a:xfrm>
              <a:prstGeom prst="line">
                <a:avLst/>
              </a:prstGeom>
              <a:noFill/>
              <a:ln w="76200">
                <a:solidFill>
                  <a:srgbClr val="FF0000"/>
                </a:solidFill>
                <a:round/>
                <a:headEnd/>
                <a:tailEnd/>
              </a:ln>
              <a:extLst>
                <a:ext uri="{909E8E84-426E-40DD-AFC4-6F175D3DCCD1}">
                  <a14:hiddenFill xmlns:a14="http://schemas.microsoft.com/office/drawing/2010/main">
                    <a:noFill/>
                  </a14:hiddenFill>
                </a:ext>
              </a:extLst>
            </p:spPr>
            <p:txBody>
              <a:bodyPr/>
              <a:lstStyle/>
              <a:p>
                <a:endParaRPr lang="en-US" dirty="0"/>
              </a:p>
            </p:txBody>
          </p:sp>
        </p:grpSp>
      </p:grpSp>
      <p:pic>
        <p:nvPicPr>
          <p:cNvPr id="7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3223846" y="3206750"/>
            <a:ext cx="54708"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p:cNvSpPr/>
          <p:nvPr/>
        </p:nvSpPr>
        <p:spPr>
          <a:xfrm>
            <a:off x="2156070" y="3061074"/>
            <a:ext cx="4417483" cy="1981200"/>
          </a:xfrm>
          <a:prstGeom prst="rect">
            <a:avLst/>
          </a:prstGeom>
          <a:solidFill>
            <a:srgbClr val="FFFF00"/>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FF0000"/>
                </a:solidFill>
              </a:rPr>
              <a:t>Replace an out of service arrow panel as soon as possible.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a:spLocks noGrp="1"/>
          </p:cNvSpPr>
          <p:nvPr>
            <p:ph sz="half" idx="1"/>
          </p:nvPr>
        </p:nvSpPr>
        <p:spPr>
          <a:xfrm>
            <a:off x="685800" y="1143000"/>
            <a:ext cx="8077200" cy="4495800"/>
          </a:xfrm>
        </p:spPr>
        <p:txBody>
          <a:bodyPr/>
          <a:lstStyle/>
          <a:p>
            <a:pPr marL="396875" lvl="0" indent="-336550">
              <a:lnSpc>
                <a:spcPct val="115000"/>
              </a:lnSpc>
              <a:spcBef>
                <a:spcPts val="0"/>
              </a:spcBef>
              <a:buFont typeface="+mj-lt"/>
              <a:buAutoNum type="arabicPeriod"/>
            </a:pPr>
            <a:r>
              <a:rPr lang="en-US" sz="1600" b="1" dirty="0">
                <a:ea typeface="Calibri"/>
                <a:cs typeface="Times New Roman"/>
              </a:rPr>
              <a:t>All traffic control devices must be spaced properly and adjusted according </a:t>
            </a:r>
          </a:p>
          <a:p>
            <a:pPr marL="344488" lvl="0" indent="-344488">
              <a:lnSpc>
                <a:spcPct val="115000"/>
              </a:lnSpc>
              <a:spcBef>
                <a:spcPts val="0"/>
              </a:spcBef>
              <a:buNone/>
            </a:pPr>
            <a:r>
              <a:rPr lang="en-US" sz="1600" b="1" dirty="0">
                <a:ea typeface="Calibri"/>
                <a:cs typeface="Times New Roman"/>
              </a:rPr>
              <a:t>	 to traffic and weather conditions. </a:t>
            </a:r>
          </a:p>
          <a:p>
            <a:pPr lvl="1">
              <a:lnSpc>
                <a:spcPct val="115000"/>
              </a:lnSpc>
              <a:spcBef>
                <a:spcPts val="0"/>
              </a:spcBef>
              <a:buFont typeface="+mj-lt"/>
              <a:buAutoNum type="alphaLcPeriod"/>
            </a:pPr>
            <a:r>
              <a:rPr lang="en-US" sz="1600" b="1" dirty="0">
                <a:ea typeface="Calibri"/>
                <a:cs typeface="Times New Roman"/>
              </a:rPr>
              <a:t>True</a:t>
            </a:r>
          </a:p>
          <a:p>
            <a:pPr lvl="1">
              <a:lnSpc>
                <a:spcPct val="115000"/>
              </a:lnSpc>
              <a:spcBef>
                <a:spcPts val="0"/>
              </a:spcBef>
              <a:buFont typeface="+mj-lt"/>
              <a:buAutoNum type="alphaLcPeriod"/>
            </a:pPr>
            <a:r>
              <a:rPr lang="en-US" sz="1600" b="1" dirty="0">
                <a:ea typeface="Calibri"/>
                <a:cs typeface="Times New Roman"/>
              </a:rPr>
              <a:t>False</a:t>
            </a:r>
          </a:p>
          <a:p>
            <a:pPr lvl="0">
              <a:lnSpc>
                <a:spcPct val="115000"/>
              </a:lnSpc>
              <a:spcBef>
                <a:spcPts val="0"/>
              </a:spcBef>
              <a:buFont typeface="+mj-lt"/>
              <a:buAutoNum type="arabicPeriod"/>
            </a:pPr>
            <a:r>
              <a:rPr lang="en-US" sz="1600" b="1" dirty="0">
                <a:ea typeface="Calibri"/>
                <a:cs typeface="Times New Roman"/>
              </a:rPr>
              <a:t>How many lights can be out in the arrow stem?</a:t>
            </a:r>
          </a:p>
          <a:p>
            <a:pPr lvl="1">
              <a:lnSpc>
                <a:spcPct val="115000"/>
              </a:lnSpc>
              <a:spcBef>
                <a:spcPts val="0"/>
              </a:spcBef>
              <a:buFont typeface="+mj-lt"/>
              <a:buAutoNum type="alphaLcPeriod"/>
            </a:pPr>
            <a:r>
              <a:rPr lang="en-US" sz="1600" b="1" dirty="0">
                <a:ea typeface="Calibri"/>
                <a:cs typeface="Times New Roman"/>
              </a:rPr>
              <a:t>0</a:t>
            </a:r>
          </a:p>
          <a:p>
            <a:pPr lvl="1">
              <a:lnSpc>
                <a:spcPct val="115000"/>
              </a:lnSpc>
              <a:spcBef>
                <a:spcPts val="0"/>
              </a:spcBef>
              <a:buFont typeface="+mj-lt"/>
              <a:buAutoNum type="alphaLcPeriod"/>
            </a:pPr>
            <a:r>
              <a:rPr lang="en-US" sz="1600" b="1" dirty="0">
                <a:ea typeface="Calibri"/>
                <a:cs typeface="Times New Roman"/>
              </a:rPr>
              <a:t>2</a:t>
            </a:r>
          </a:p>
          <a:p>
            <a:pPr lvl="1">
              <a:lnSpc>
                <a:spcPct val="115000"/>
              </a:lnSpc>
              <a:spcBef>
                <a:spcPts val="0"/>
              </a:spcBef>
              <a:buFont typeface="+mj-lt"/>
              <a:buAutoNum type="alphaLcPeriod"/>
            </a:pPr>
            <a:r>
              <a:rPr lang="en-US" sz="1600" b="1" dirty="0">
                <a:ea typeface="Calibri"/>
                <a:cs typeface="Times New Roman"/>
              </a:rPr>
              <a:t>1</a:t>
            </a:r>
          </a:p>
          <a:p>
            <a:pPr lvl="1">
              <a:lnSpc>
                <a:spcPct val="115000"/>
              </a:lnSpc>
              <a:spcBef>
                <a:spcPts val="0"/>
              </a:spcBef>
              <a:buFont typeface="+mj-lt"/>
              <a:buAutoNum type="alphaLcPeriod"/>
            </a:pPr>
            <a:r>
              <a:rPr lang="en-US" sz="1600" b="1" dirty="0">
                <a:ea typeface="Calibri"/>
                <a:cs typeface="Times New Roman"/>
              </a:rPr>
              <a:t>1 ½</a:t>
            </a:r>
          </a:p>
          <a:p>
            <a:pPr lvl="0">
              <a:lnSpc>
                <a:spcPct val="115000"/>
              </a:lnSpc>
              <a:spcBef>
                <a:spcPts val="0"/>
              </a:spcBef>
              <a:buFont typeface="+mj-lt"/>
              <a:buAutoNum type="arabicPeriod"/>
            </a:pPr>
            <a:r>
              <a:rPr lang="en-US" sz="1600" b="1" dirty="0">
                <a:ea typeface="Calibri"/>
                <a:cs typeface="Times New Roman"/>
              </a:rPr>
              <a:t>How many lights can be out in the arrow head?</a:t>
            </a:r>
          </a:p>
          <a:p>
            <a:pPr lvl="1">
              <a:lnSpc>
                <a:spcPct val="115000"/>
              </a:lnSpc>
              <a:spcBef>
                <a:spcPts val="0"/>
              </a:spcBef>
              <a:buFont typeface="+mj-lt"/>
              <a:buAutoNum type="alphaLcPeriod"/>
            </a:pPr>
            <a:r>
              <a:rPr lang="en-US" sz="1600" b="1" dirty="0">
                <a:ea typeface="Calibri"/>
                <a:cs typeface="Times New Roman"/>
              </a:rPr>
              <a:t>1</a:t>
            </a:r>
          </a:p>
          <a:p>
            <a:pPr lvl="1">
              <a:lnSpc>
                <a:spcPct val="115000"/>
              </a:lnSpc>
              <a:spcBef>
                <a:spcPts val="0"/>
              </a:spcBef>
              <a:buFont typeface="+mj-lt"/>
              <a:buAutoNum type="alphaLcPeriod"/>
            </a:pPr>
            <a:r>
              <a:rPr lang="en-US" sz="1600" b="1" dirty="0">
                <a:ea typeface="Calibri"/>
                <a:cs typeface="Times New Roman"/>
              </a:rPr>
              <a:t>0</a:t>
            </a:r>
          </a:p>
          <a:p>
            <a:pPr lvl="1">
              <a:lnSpc>
                <a:spcPct val="115000"/>
              </a:lnSpc>
              <a:spcBef>
                <a:spcPts val="0"/>
              </a:spcBef>
              <a:buFont typeface="+mj-lt"/>
              <a:buAutoNum type="alphaLcPeriod"/>
            </a:pPr>
            <a:r>
              <a:rPr lang="en-US" sz="1600" b="1" dirty="0">
                <a:ea typeface="Calibri"/>
                <a:cs typeface="Times New Roman"/>
              </a:rPr>
              <a:t>1 ½</a:t>
            </a:r>
          </a:p>
          <a:p>
            <a:pPr lvl="1">
              <a:lnSpc>
                <a:spcPct val="115000"/>
              </a:lnSpc>
              <a:spcBef>
                <a:spcPts val="0"/>
              </a:spcBef>
              <a:spcAft>
                <a:spcPts val="1000"/>
              </a:spcAft>
              <a:buFont typeface="+mj-lt"/>
              <a:buAutoNum type="alphaLcPeriod"/>
            </a:pPr>
            <a:r>
              <a:rPr lang="en-US" sz="1600" b="1" dirty="0">
                <a:ea typeface="Calibri"/>
                <a:cs typeface="Times New Roman"/>
              </a:rPr>
              <a:t>None of the above</a:t>
            </a:r>
          </a:p>
        </p:txBody>
      </p:sp>
      <p:sp>
        <p:nvSpPr>
          <p:cNvPr id="6" name="TextBox 5"/>
          <p:cNvSpPr txBox="1"/>
          <p:nvPr/>
        </p:nvSpPr>
        <p:spPr>
          <a:xfrm>
            <a:off x="1147305" y="1752600"/>
            <a:ext cx="995855" cy="538609"/>
          </a:xfrm>
          <a:prstGeom prst="rect">
            <a:avLst/>
          </a:prstGeom>
          <a:solidFill>
            <a:schemeClr val="bg1"/>
          </a:solidFill>
        </p:spPr>
        <p:txBody>
          <a:bodyPr wrap="square" tIns="182880" rtlCol="0">
            <a:spAutoFit/>
          </a:bodyPr>
          <a:lstStyle/>
          <a:p>
            <a:r>
              <a:rPr lang="en-US" sz="2000" b="1" dirty="0">
                <a:solidFill>
                  <a:srgbClr val="0000FF"/>
                </a:solidFill>
              </a:rPr>
              <a:t>a. True</a:t>
            </a:r>
          </a:p>
        </p:txBody>
      </p:sp>
      <p:sp>
        <p:nvSpPr>
          <p:cNvPr id="8" name="TextBox 7"/>
          <p:cNvSpPr txBox="1"/>
          <p:nvPr/>
        </p:nvSpPr>
        <p:spPr>
          <a:xfrm>
            <a:off x="1228284" y="2590799"/>
            <a:ext cx="833895" cy="1138773"/>
          </a:xfrm>
          <a:prstGeom prst="rect">
            <a:avLst/>
          </a:prstGeom>
          <a:solidFill>
            <a:schemeClr val="bg1"/>
          </a:solidFill>
        </p:spPr>
        <p:txBody>
          <a:bodyPr wrap="square" tIns="457200" bIns="365760" rtlCol="0">
            <a:spAutoFit/>
          </a:bodyPr>
          <a:lstStyle/>
          <a:p>
            <a:r>
              <a:rPr lang="en-US" sz="2000" b="1" dirty="0">
                <a:solidFill>
                  <a:srgbClr val="0000FF"/>
                </a:solidFill>
              </a:rPr>
              <a:t>c. 1</a:t>
            </a:r>
          </a:p>
        </p:txBody>
      </p:sp>
      <p:sp>
        <p:nvSpPr>
          <p:cNvPr id="9" name="TextBox 8"/>
          <p:cNvSpPr txBox="1"/>
          <p:nvPr/>
        </p:nvSpPr>
        <p:spPr>
          <a:xfrm>
            <a:off x="1228284" y="4038600"/>
            <a:ext cx="2196552" cy="1138773"/>
          </a:xfrm>
          <a:prstGeom prst="rect">
            <a:avLst/>
          </a:prstGeom>
          <a:solidFill>
            <a:schemeClr val="bg1"/>
          </a:solidFill>
        </p:spPr>
        <p:txBody>
          <a:bodyPr wrap="square" tIns="365760" bIns="457200" rtlCol="0">
            <a:spAutoFit/>
          </a:bodyPr>
          <a:lstStyle/>
          <a:p>
            <a:r>
              <a:rPr lang="en-US" sz="2000" b="1" dirty="0">
                <a:solidFill>
                  <a:srgbClr val="0000FF"/>
                </a:solidFill>
              </a:rPr>
              <a:t>b. 0</a:t>
            </a:r>
          </a:p>
        </p:txBody>
      </p:sp>
      <p:sp>
        <p:nvSpPr>
          <p:cNvPr id="3" name="Title 2"/>
          <p:cNvSpPr>
            <a:spLocks noGrp="1"/>
          </p:cNvSpPr>
          <p:nvPr>
            <p:ph type="title"/>
          </p:nvPr>
        </p:nvSpPr>
        <p:spPr>
          <a:xfrm>
            <a:off x="685800" y="457200"/>
            <a:ext cx="7772400" cy="685800"/>
          </a:xfrm>
        </p:spPr>
        <p:txBody>
          <a:bodyPr/>
          <a:lstStyle/>
          <a:p>
            <a:r>
              <a:rPr lang="en-US" b="1" dirty="0"/>
              <a:t>Quiz</a:t>
            </a:r>
          </a:p>
        </p:txBody>
      </p:sp>
    </p:spTree>
    <p:extLst>
      <p:ext uri="{BB962C8B-B14F-4D97-AF65-F5344CB8AC3E}">
        <p14:creationId xmlns:p14="http://schemas.microsoft.com/office/powerpoint/2010/main" val="2938222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1"/>
          </p:nvPr>
        </p:nvSpPr>
        <p:spPr>
          <a:xfrm>
            <a:off x="342900" y="990600"/>
            <a:ext cx="7696200" cy="5867400"/>
          </a:xfrm>
        </p:spPr>
        <p:txBody>
          <a:bodyPr/>
          <a:lstStyle/>
          <a:p>
            <a:pPr marL="457200" lvl="1" indent="0">
              <a:lnSpc>
                <a:spcPct val="115000"/>
              </a:lnSpc>
              <a:spcBef>
                <a:spcPts val="0"/>
              </a:spcBef>
              <a:buNone/>
            </a:pPr>
            <a:endParaRPr lang="en-US" sz="1400" b="1" dirty="0">
              <a:ea typeface="Calibri"/>
              <a:cs typeface="Times New Roman"/>
            </a:endParaRPr>
          </a:p>
          <a:p>
            <a:pPr lvl="0">
              <a:spcBef>
                <a:spcPts val="0"/>
              </a:spcBef>
              <a:buFont typeface="+mj-lt"/>
              <a:buAutoNum type="arabicPeriod" startAt="4"/>
            </a:pPr>
            <a:r>
              <a:rPr lang="en-US" sz="1600" b="1" dirty="0">
                <a:ea typeface="Calibri"/>
                <a:cs typeface="Times New Roman"/>
              </a:rPr>
              <a:t>MoDOT has set goals and guidelines when it comes to work zones.  </a:t>
            </a:r>
          </a:p>
          <a:p>
            <a:pPr marL="344488" lvl="0" indent="-344488">
              <a:spcBef>
                <a:spcPts val="0"/>
              </a:spcBef>
              <a:buNone/>
            </a:pPr>
            <a:r>
              <a:rPr lang="en-US" sz="1600" b="1" dirty="0">
                <a:ea typeface="Calibri"/>
                <a:cs typeface="Times New Roman"/>
              </a:rPr>
              <a:t>	Which statement is true?</a:t>
            </a:r>
          </a:p>
          <a:p>
            <a:pPr lvl="1">
              <a:spcBef>
                <a:spcPts val="0"/>
              </a:spcBef>
              <a:buFont typeface="+mj-lt"/>
              <a:buAutoNum type="alphaLcPeriod"/>
            </a:pPr>
            <a:r>
              <a:rPr lang="en-US" sz="1400" b="1" dirty="0">
                <a:ea typeface="Calibri"/>
                <a:cs typeface="Times New Roman"/>
              </a:rPr>
              <a:t>Reduction in all types of crashes; get the job done, no matter what; be safe</a:t>
            </a:r>
          </a:p>
          <a:p>
            <a:pPr lvl="1">
              <a:spcBef>
                <a:spcPts val="0"/>
              </a:spcBef>
              <a:buFont typeface="+mj-lt"/>
              <a:buAutoNum type="alphaLcPeriod"/>
            </a:pPr>
            <a:r>
              <a:rPr lang="en-US" sz="1400" b="1" dirty="0">
                <a:ea typeface="Calibri"/>
                <a:cs typeface="Times New Roman"/>
              </a:rPr>
              <a:t>Provide work zone information to the public; delay traffic for more than 15 minutes so traffic is moving slower; our employees are safer</a:t>
            </a:r>
          </a:p>
          <a:p>
            <a:pPr lvl="1">
              <a:spcBef>
                <a:spcPts val="0"/>
              </a:spcBef>
              <a:buFont typeface="+mj-lt"/>
              <a:buAutoNum type="alphaLcPeriod"/>
            </a:pPr>
            <a:r>
              <a:rPr lang="en-US" sz="1400" b="1" dirty="0">
                <a:ea typeface="Calibri"/>
                <a:cs typeface="Times New Roman"/>
              </a:rPr>
              <a:t>Zero work zone fatalities; provide safe and efficient movement of traffic; provide </a:t>
            </a:r>
          </a:p>
          <a:p>
            <a:pPr marL="741363" lvl="1" indent="-284163">
              <a:spcBef>
                <a:spcPts val="0"/>
              </a:spcBef>
              <a:buNone/>
            </a:pPr>
            <a:r>
              <a:rPr lang="en-US" sz="1400" b="1" dirty="0">
                <a:ea typeface="Calibri"/>
                <a:cs typeface="Times New Roman"/>
              </a:rPr>
              <a:t>	protection for workers and equipment</a:t>
            </a:r>
          </a:p>
          <a:p>
            <a:pPr marL="741363" lvl="1" indent="-284163">
              <a:spcBef>
                <a:spcPts val="0"/>
              </a:spcBef>
              <a:buNone/>
            </a:pPr>
            <a:r>
              <a:rPr lang="en-US" sz="1400" b="1" dirty="0">
                <a:ea typeface="Calibri"/>
                <a:cs typeface="Times New Roman"/>
              </a:rPr>
              <a:t>d.	None of the above</a:t>
            </a:r>
          </a:p>
          <a:p>
            <a:pPr marL="0" marR="0" indent="0">
              <a:spcBef>
                <a:spcPts val="0"/>
              </a:spcBef>
              <a:buNone/>
            </a:pPr>
            <a:r>
              <a:rPr lang="en-US" sz="1600" b="1" dirty="0">
                <a:ea typeface="Calibri"/>
                <a:cs typeface="Times New Roman"/>
              </a:rPr>
              <a:t>Worker considerations: it is important to utilize appropriate measures to ensure </a:t>
            </a:r>
          </a:p>
          <a:p>
            <a:pPr marL="0" marR="0" indent="0">
              <a:spcBef>
                <a:spcPts val="0"/>
              </a:spcBef>
              <a:buNone/>
            </a:pPr>
            <a:r>
              <a:rPr lang="en-US" sz="1600" b="1" dirty="0">
                <a:ea typeface="Calibri"/>
                <a:cs typeface="Times New Roman"/>
              </a:rPr>
              <a:t>worker safety.  The following are just a few of those measures:</a:t>
            </a:r>
          </a:p>
          <a:p>
            <a:pPr marL="0" marR="0" indent="0">
              <a:spcBef>
                <a:spcPts val="600"/>
              </a:spcBef>
              <a:spcAft>
                <a:spcPts val="600"/>
              </a:spcAft>
              <a:buNone/>
            </a:pPr>
            <a:r>
              <a:rPr lang="en-US" sz="1400" b="1" dirty="0">
                <a:ea typeface="Calibri"/>
                <a:cs typeface="Times New Roman"/>
              </a:rPr>
              <a:t>5.      Wearing appropriate </a:t>
            </a:r>
            <a:r>
              <a:rPr lang="en-US" sz="1400" b="1" u="sng" dirty="0">
                <a:ea typeface="Calibri"/>
                <a:cs typeface="Times New Roman"/>
              </a:rPr>
              <a:t>	</a:t>
            </a:r>
            <a:r>
              <a:rPr lang="en-US" sz="1400" b="1" dirty="0">
                <a:ea typeface="Calibri"/>
                <a:cs typeface="Times New Roman"/>
              </a:rPr>
              <a:t> apparel</a:t>
            </a:r>
          </a:p>
          <a:p>
            <a:pPr lvl="0">
              <a:lnSpc>
                <a:spcPct val="200000"/>
              </a:lnSpc>
              <a:spcBef>
                <a:spcPts val="0"/>
              </a:spcBef>
              <a:buFont typeface="+mj-lt"/>
              <a:buAutoNum type="arabicPeriod" startAt="6"/>
            </a:pPr>
            <a:r>
              <a:rPr lang="en-US" sz="1400" b="1" dirty="0">
                <a:ea typeface="Calibri"/>
                <a:cs typeface="Times New Roman"/>
              </a:rPr>
              <a:t>Use </a:t>
            </a:r>
            <a:r>
              <a:rPr lang="en-US" sz="1400" b="1" u="sng" dirty="0">
                <a:ea typeface="Calibri"/>
                <a:cs typeface="Times New Roman"/>
              </a:rPr>
              <a:t>				</a:t>
            </a:r>
          </a:p>
          <a:p>
            <a:pPr lvl="0">
              <a:lnSpc>
                <a:spcPct val="200000"/>
              </a:lnSpc>
              <a:spcBef>
                <a:spcPts val="0"/>
              </a:spcBef>
              <a:buFont typeface="+mj-lt"/>
              <a:buAutoNum type="arabicPeriod" startAt="6"/>
            </a:pPr>
            <a:r>
              <a:rPr lang="en-US" sz="1400" b="1" dirty="0">
                <a:ea typeface="Calibri"/>
                <a:cs typeface="Times New Roman"/>
              </a:rPr>
              <a:t>Utilize proper </a:t>
            </a:r>
            <a:r>
              <a:rPr lang="en-US" sz="1400" b="1" u="sng" dirty="0">
                <a:ea typeface="Calibri"/>
                <a:cs typeface="Times New Roman"/>
              </a:rPr>
              <a:t>		</a:t>
            </a:r>
            <a:r>
              <a:rPr lang="en-US" sz="1400" b="1" dirty="0">
                <a:ea typeface="Calibri"/>
                <a:cs typeface="Times New Roman"/>
              </a:rPr>
              <a:t> signals</a:t>
            </a:r>
          </a:p>
          <a:p>
            <a:pPr>
              <a:buFont typeface="+mj-lt"/>
              <a:buAutoNum type="arabicPeriod" startAt="6"/>
            </a:pPr>
            <a:endParaRPr lang="en-US" sz="1000" b="1" dirty="0"/>
          </a:p>
        </p:txBody>
      </p:sp>
      <p:sp>
        <p:nvSpPr>
          <p:cNvPr id="6" name="TextBox 5"/>
          <p:cNvSpPr txBox="1"/>
          <p:nvPr/>
        </p:nvSpPr>
        <p:spPr>
          <a:xfrm>
            <a:off x="700082" y="1752600"/>
            <a:ext cx="7324397" cy="1200329"/>
          </a:xfrm>
          <a:prstGeom prst="rect">
            <a:avLst/>
          </a:prstGeom>
          <a:solidFill>
            <a:schemeClr val="bg1"/>
          </a:solidFill>
        </p:spPr>
        <p:txBody>
          <a:bodyPr wrap="square" tIns="274320" bIns="365760" rtlCol="0">
            <a:spAutoFit/>
          </a:bodyPr>
          <a:lstStyle/>
          <a:p>
            <a:pPr lvl="1">
              <a:spcBef>
                <a:spcPts val="0"/>
              </a:spcBef>
            </a:pPr>
            <a:r>
              <a:rPr lang="en-US" b="1" dirty="0">
                <a:solidFill>
                  <a:srgbClr val="0000FF"/>
                </a:solidFill>
                <a:ea typeface="Calibri"/>
                <a:cs typeface="Times New Roman"/>
              </a:rPr>
              <a:t>c. Zero work zone fatalities; provide safe and efficient movement of</a:t>
            </a:r>
          </a:p>
          <a:p>
            <a:pPr lvl="1">
              <a:spcBef>
                <a:spcPts val="0"/>
              </a:spcBef>
            </a:pPr>
            <a:r>
              <a:rPr lang="en-US" b="1" dirty="0">
                <a:solidFill>
                  <a:srgbClr val="0000FF"/>
                </a:solidFill>
                <a:ea typeface="Calibri"/>
                <a:cs typeface="Times New Roman"/>
              </a:rPr>
              <a:t>    traffic; provide protection for workers and equipment</a:t>
            </a:r>
          </a:p>
        </p:txBody>
      </p:sp>
      <p:sp>
        <p:nvSpPr>
          <p:cNvPr id="7" name="TextBox 6"/>
          <p:cNvSpPr txBox="1"/>
          <p:nvPr/>
        </p:nvSpPr>
        <p:spPr>
          <a:xfrm>
            <a:off x="2362199" y="3581400"/>
            <a:ext cx="784335" cy="323165"/>
          </a:xfrm>
          <a:prstGeom prst="rect">
            <a:avLst/>
          </a:prstGeom>
          <a:noFill/>
        </p:spPr>
        <p:txBody>
          <a:bodyPr wrap="square" bIns="0" rtlCol="0">
            <a:spAutoFit/>
          </a:bodyPr>
          <a:lstStyle/>
          <a:p>
            <a:r>
              <a:rPr lang="en-US" b="1" dirty="0">
                <a:solidFill>
                  <a:srgbClr val="0000FF"/>
                </a:solidFill>
              </a:rPr>
              <a:t>safety</a:t>
            </a:r>
          </a:p>
        </p:txBody>
      </p:sp>
      <p:sp>
        <p:nvSpPr>
          <p:cNvPr id="8" name="TextBox 7"/>
          <p:cNvSpPr txBox="1"/>
          <p:nvPr/>
        </p:nvSpPr>
        <p:spPr>
          <a:xfrm>
            <a:off x="1165333" y="3932274"/>
            <a:ext cx="3559065" cy="369332"/>
          </a:xfrm>
          <a:prstGeom prst="rect">
            <a:avLst/>
          </a:prstGeom>
          <a:noFill/>
        </p:spPr>
        <p:txBody>
          <a:bodyPr wrap="square" rtlCol="0">
            <a:spAutoFit/>
          </a:bodyPr>
          <a:lstStyle/>
          <a:p>
            <a:r>
              <a:rPr lang="en-US" b="1" dirty="0">
                <a:solidFill>
                  <a:srgbClr val="0000FF"/>
                </a:solidFill>
              </a:rPr>
              <a:t>Protective Vehicles/TMA</a:t>
            </a:r>
          </a:p>
        </p:txBody>
      </p:sp>
      <p:sp>
        <p:nvSpPr>
          <p:cNvPr id="9" name="TextBox 8"/>
          <p:cNvSpPr txBox="1"/>
          <p:nvPr/>
        </p:nvSpPr>
        <p:spPr>
          <a:xfrm>
            <a:off x="1970031" y="4419600"/>
            <a:ext cx="784335" cy="369332"/>
          </a:xfrm>
          <a:prstGeom prst="rect">
            <a:avLst/>
          </a:prstGeom>
          <a:noFill/>
        </p:spPr>
        <p:txBody>
          <a:bodyPr wrap="square" rtlCol="0">
            <a:spAutoFit/>
          </a:bodyPr>
          <a:lstStyle/>
          <a:p>
            <a:r>
              <a:rPr lang="en-US" b="1" dirty="0">
                <a:solidFill>
                  <a:srgbClr val="0000FF"/>
                </a:solidFill>
              </a:rPr>
              <a:t>hand</a:t>
            </a:r>
          </a:p>
        </p:txBody>
      </p:sp>
      <p:sp>
        <p:nvSpPr>
          <p:cNvPr id="2" name="Title 1"/>
          <p:cNvSpPr>
            <a:spLocks noGrp="1"/>
          </p:cNvSpPr>
          <p:nvPr>
            <p:ph type="title"/>
          </p:nvPr>
        </p:nvSpPr>
        <p:spPr>
          <a:xfrm>
            <a:off x="685800" y="457200"/>
            <a:ext cx="7772400" cy="685800"/>
          </a:xfrm>
        </p:spPr>
        <p:txBody>
          <a:bodyPr/>
          <a:lstStyle/>
          <a:p>
            <a:r>
              <a:rPr lang="en-US" b="1" dirty="0"/>
              <a:t>Quiz</a:t>
            </a:r>
          </a:p>
        </p:txBody>
      </p:sp>
    </p:spTree>
    <p:extLst>
      <p:ext uri="{BB962C8B-B14F-4D97-AF65-F5344CB8AC3E}">
        <p14:creationId xmlns:p14="http://schemas.microsoft.com/office/powerpoint/2010/main" val="259977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796488" y="565587"/>
            <a:ext cx="7772400" cy="685800"/>
          </a:xfrm>
        </p:spPr>
        <p:txBody>
          <a:bodyPr/>
          <a:lstStyle/>
          <a:p>
            <a:pPr eaLnBrk="1" hangingPunct="1"/>
            <a:r>
              <a:rPr lang="en-US" b="1" dirty="0"/>
              <a:t>Types of Channelizers</a:t>
            </a:r>
          </a:p>
        </p:txBody>
      </p:sp>
      <p:pic>
        <p:nvPicPr>
          <p:cNvPr id="7" name="Picture 6" descr="Trim-Line Channelizer"/>
          <p:cNvPicPr>
            <a:picLocks noChangeAspect="1" noChangeArrowheads="1"/>
          </p:cNvPicPr>
          <p:nvPr/>
        </p:nvPicPr>
        <p:blipFill>
          <a:blip r:embed="rId3" cstate="print"/>
          <a:srcRect/>
          <a:stretch>
            <a:fillRect/>
          </a:stretch>
        </p:blipFill>
        <p:spPr bwMode="auto">
          <a:xfrm>
            <a:off x="235443" y="1371600"/>
            <a:ext cx="2542170" cy="3124200"/>
          </a:xfrm>
          <a:prstGeom prst="rect">
            <a:avLst/>
          </a:prstGeom>
          <a:ln>
            <a:noFill/>
          </a:ln>
          <a:effectLst>
            <a:softEdge rad="112500"/>
          </a:effectLst>
        </p:spPr>
      </p:pic>
      <p:pic>
        <p:nvPicPr>
          <p:cNvPr id="79880" name="Picture 4" descr="J:\Safety\Work Zone Safety\participant and instructor WZT edits 6-2-05\placed graphics\PlacedGraphics\P6090159.jpg"/>
          <p:cNvPicPr>
            <a:picLocks noChangeAspect="1" noChangeArrowheads="1"/>
          </p:cNvPicPr>
          <p:nvPr/>
        </p:nvPicPr>
        <p:blipFill>
          <a:blip r:embed="rId4" cstate="print">
            <a:extLst>
              <a:ext uri="{28A0092B-C50C-407E-A947-70E740481C1C}">
                <a14:useLocalDpi xmlns:a14="http://schemas.microsoft.com/office/drawing/2010/main" val="0"/>
              </a:ext>
            </a:extLst>
          </a:blip>
          <a:srcRect l="20714" t="5556" r="17145"/>
          <a:stretch>
            <a:fillRect/>
          </a:stretch>
        </p:blipFill>
        <p:spPr bwMode="auto">
          <a:xfrm>
            <a:off x="5638800" y="1447800"/>
            <a:ext cx="3100449" cy="344693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9"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2438400" y="2025460"/>
            <a:ext cx="2057400" cy="646331"/>
          </a:xfrm>
          <a:prstGeom prst="rect">
            <a:avLst/>
          </a:prstGeom>
          <a:noFill/>
        </p:spPr>
        <p:txBody>
          <a:bodyPr wrap="square" rtlCol="0">
            <a:spAutoFit/>
          </a:bodyPr>
          <a:lstStyle/>
          <a:p>
            <a:pPr algn="ctr"/>
            <a:r>
              <a:rPr lang="en-US" b="1" dirty="0"/>
              <a:t>Trim-line Channelizers</a:t>
            </a:r>
          </a:p>
        </p:txBody>
      </p:sp>
      <p:sp>
        <p:nvSpPr>
          <p:cNvPr id="3" name="TextBox 2"/>
          <p:cNvSpPr txBox="1"/>
          <p:nvPr/>
        </p:nvSpPr>
        <p:spPr>
          <a:xfrm>
            <a:off x="6096000" y="4823500"/>
            <a:ext cx="2057400" cy="923330"/>
          </a:xfrm>
          <a:prstGeom prst="rect">
            <a:avLst/>
          </a:prstGeom>
          <a:noFill/>
        </p:spPr>
        <p:txBody>
          <a:bodyPr wrap="square" rtlCol="0">
            <a:spAutoFit/>
          </a:bodyPr>
          <a:lstStyle/>
          <a:p>
            <a:pPr algn="ctr"/>
            <a:r>
              <a:rPr lang="en-US" b="1" dirty="0"/>
              <a:t>Directional Indicator Barricades (DIBS)</a:t>
            </a:r>
          </a:p>
        </p:txBody>
      </p:sp>
      <p:sp>
        <p:nvSpPr>
          <p:cNvPr id="5" name="TextBox 4"/>
          <p:cNvSpPr txBox="1"/>
          <p:nvPr/>
        </p:nvSpPr>
        <p:spPr>
          <a:xfrm>
            <a:off x="4645669" y="4915833"/>
            <a:ext cx="756938" cy="369332"/>
          </a:xfrm>
          <a:prstGeom prst="rect">
            <a:avLst/>
          </a:prstGeom>
          <a:noFill/>
        </p:spPr>
        <p:txBody>
          <a:bodyPr wrap="none" rtlCol="0">
            <a:spAutoFit/>
          </a:bodyPr>
          <a:lstStyle/>
          <a:p>
            <a:pPr algn="ctr"/>
            <a:r>
              <a:rPr lang="en-US" b="1" dirty="0"/>
              <a:t>Cones</a:t>
            </a:r>
          </a:p>
        </p:txBody>
      </p:sp>
      <p:pic>
        <p:nvPicPr>
          <p:cNvPr id="11513" name="Picture 249" descr="C:\Users\anderb3\Desktop\ALL Folders\Pictures\cone.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77613" y="3939865"/>
            <a:ext cx="1863775" cy="2847926"/>
          </a:xfrm>
          <a:prstGeom prst="rect">
            <a:avLst/>
          </a:prstGeom>
          <a:noFill/>
          <a:effectLst>
            <a:softEdge rad="762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3"/>
          <p:cNvSpPr>
            <a:spLocks noGrp="1" noChangeArrowheads="1"/>
          </p:cNvSpPr>
          <p:nvPr>
            <p:ph type="title"/>
          </p:nvPr>
        </p:nvSpPr>
        <p:spPr>
          <a:xfrm>
            <a:off x="504892" y="565587"/>
            <a:ext cx="7924800" cy="685800"/>
          </a:xfrm>
        </p:spPr>
        <p:txBody>
          <a:bodyPr/>
          <a:lstStyle/>
          <a:p>
            <a:pPr eaLnBrk="1" hangingPunct="1"/>
            <a:r>
              <a:rPr lang="en-US" b="1" dirty="0"/>
              <a:t>Channelizers</a:t>
            </a:r>
          </a:p>
        </p:txBody>
      </p:sp>
      <p:sp>
        <p:nvSpPr>
          <p:cNvPr id="78851" name="Rectangle 2"/>
          <p:cNvSpPr>
            <a:spLocks noGrp="1" noChangeArrowheads="1"/>
          </p:cNvSpPr>
          <p:nvPr>
            <p:ph idx="1"/>
          </p:nvPr>
        </p:nvSpPr>
        <p:spPr>
          <a:xfrm>
            <a:off x="914400" y="1383506"/>
            <a:ext cx="7627726" cy="3810000"/>
          </a:xfrm>
        </p:spPr>
        <p:txBody>
          <a:bodyPr/>
          <a:lstStyle/>
          <a:p>
            <a:pPr marL="449263" indent="-449263" eaLnBrk="1" hangingPunct="1">
              <a:lnSpc>
                <a:spcPct val="90000"/>
              </a:lnSpc>
              <a:spcAft>
                <a:spcPts val="1200"/>
              </a:spcAft>
            </a:pPr>
            <a:r>
              <a:rPr lang="en-US" sz="2600" dirty="0"/>
              <a:t> </a:t>
            </a:r>
            <a:r>
              <a:rPr lang="en-US" sz="2600" b="1" u="sng" dirty="0">
                <a:solidFill>
                  <a:srgbClr val="FF0000"/>
                </a:solidFill>
              </a:rPr>
              <a:t>            </a:t>
            </a:r>
            <a:r>
              <a:rPr lang="en-US" sz="2600" b="1" dirty="0"/>
              <a:t> </a:t>
            </a:r>
            <a:r>
              <a:rPr lang="en-US" sz="2600" dirty="0"/>
              <a:t>and alert motorists of conditions created by work activities in or near the traveled way</a:t>
            </a:r>
          </a:p>
          <a:p>
            <a:pPr marL="449263" indent="-449263" eaLnBrk="1" hangingPunct="1">
              <a:lnSpc>
                <a:spcPct val="90000"/>
              </a:lnSpc>
              <a:spcAft>
                <a:spcPts val="1800"/>
              </a:spcAft>
            </a:pPr>
            <a:r>
              <a:rPr lang="en-US" sz="2600" dirty="0"/>
              <a:t> </a:t>
            </a:r>
            <a:r>
              <a:rPr lang="en-US" sz="2600" b="1" u="sng" dirty="0">
                <a:solidFill>
                  <a:srgbClr val="FF0000"/>
                </a:solidFill>
              </a:rPr>
              <a:t>             </a:t>
            </a:r>
            <a:r>
              <a:rPr lang="en-US" sz="2600" dirty="0"/>
              <a:t> motorists and pedestrians </a:t>
            </a:r>
            <a:r>
              <a:rPr lang="en-US" sz="2600" b="1" u="sng" dirty="0">
                <a:solidFill>
                  <a:srgbClr val="FF0000"/>
                </a:solidFill>
              </a:rPr>
              <a:t>		</a:t>
            </a:r>
            <a:r>
              <a:rPr lang="en-US" sz="2600" b="1" u="sng" dirty="0"/>
              <a:t> </a:t>
            </a:r>
          </a:p>
          <a:p>
            <a:pPr marL="449263" indent="-449263" eaLnBrk="1" hangingPunct="1">
              <a:lnSpc>
                <a:spcPct val="90000"/>
              </a:lnSpc>
              <a:spcAft>
                <a:spcPts val="1800"/>
              </a:spcAft>
            </a:pPr>
            <a:r>
              <a:rPr lang="en-US" sz="2600" dirty="0"/>
              <a:t>Provide smooth and gradual traffic movement from one lane to another</a:t>
            </a:r>
          </a:p>
          <a:p>
            <a:pPr marL="449263" indent="-449263" eaLnBrk="1" hangingPunct="1">
              <a:lnSpc>
                <a:spcPct val="90000"/>
              </a:lnSpc>
              <a:spcAft>
                <a:spcPts val="1800"/>
              </a:spcAft>
            </a:pPr>
            <a:r>
              <a:rPr lang="en-US" sz="2600" dirty="0"/>
              <a:t>Reduce the width of the traveled way</a:t>
            </a:r>
          </a:p>
          <a:p>
            <a:pPr marL="449263" indent="-449263" eaLnBrk="1" hangingPunct="1">
              <a:lnSpc>
                <a:spcPct val="90000"/>
              </a:lnSpc>
              <a:buClr>
                <a:schemeClr val="tx1"/>
              </a:buClr>
            </a:pPr>
            <a:r>
              <a:rPr lang="en-US" sz="2600" b="1" u="sng" dirty="0">
                <a:solidFill>
                  <a:srgbClr val="FF0000"/>
                </a:solidFill>
              </a:rPr>
              <a:t>     		     </a:t>
            </a:r>
            <a:r>
              <a:rPr lang="en-US" sz="2600" b="1" dirty="0">
                <a:solidFill>
                  <a:srgbClr val="FF0000"/>
                </a:solidFill>
              </a:rPr>
              <a:t> </a:t>
            </a:r>
            <a:r>
              <a:rPr lang="en-US" sz="2600" dirty="0"/>
              <a:t>traffic from the work space</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499553" y="1336357"/>
            <a:ext cx="938847" cy="492443"/>
          </a:xfrm>
          <a:prstGeom prst="rect">
            <a:avLst/>
          </a:prstGeom>
          <a:noFill/>
        </p:spPr>
        <p:txBody>
          <a:bodyPr wrap="none" rtlCol="0">
            <a:spAutoFit/>
          </a:bodyPr>
          <a:lstStyle/>
          <a:p>
            <a:r>
              <a:rPr lang="en-US" sz="2600" b="1" dirty="0">
                <a:solidFill>
                  <a:srgbClr val="0000FF"/>
                </a:solidFill>
              </a:rPr>
              <a:t>Warn</a:t>
            </a:r>
          </a:p>
        </p:txBody>
      </p:sp>
      <p:sp>
        <p:nvSpPr>
          <p:cNvPr id="10" name="TextBox 9"/>
          <p:cNvSpPr txBox="1"/>
          <p:nvPr/>
        </p:nvSpPr>
        <p:spPr>
          <a:xfrm>
            <a:off x="1533223" y="2286000"/>
            <a:ext cx="1007007" cy="492443"/>
          </a:xfrm>
          <a:prstGeom prst="rect">
            <a:avLst/>
          </a:prstGeom>
          <a:noFill/>
        </p:spPr>
        <p:txBody>
          <a:bodyPr wrap="none" rtlCol="0">
            <a:spAutoFit/>
          </a:bodyPr>
          <a:lstStyle/>
          <a:p>
            <a:r>
              <a:rPr lang="en-US" sz="2600" b="1" dirty="0">
                <a:solidFill>
                  <a:srgbClr val="0000FF"/>
                </a:solidFill>
              </a:rPr>
              <a:t>Guide</a:t>
            </a:r>
          </a:p>
        </p:txBody>
      </p:sp>
      <p:sp>
        <p:nvSpPr>
          <p:cNvPr id="11" name="TextBox 10"/>
          <p:cNvSpPr txBox="1"/>
          <p:nvPr/>
        </p:nvSpPr>
        <p:spPr>
          <a:xfrm>
            <a:off x="6324600" y="2285999"/>
            <a:ext cx="989758" cy="492443"/>
          </a:xfrm>
          <a:prstGeom prst="rect">
            <a:avLst/>
          </a:prstGeom>
          <a:noFill/>
        </p:spPr>
        <p:txBody>
          <a:bodyPr wrap="none" rtlCol="0">
            <a:spAutoFit/>
          </a:bodyPr>
          <a:lstStyle/>
          <a:p>
            <a:r>
              <a:rPr lang="en-US" sz="2600" b="1" dirty="0">
                <a:solidFill>
                  <a:srgbClr val="0000FF"/>
                </a:solidFill>
              </a:rPr>
              <a:t>safely</a:t>
            </a:r>
          </a:p>
        </p:txBody>
      </p:sp>
      <p:sp>
        <p:nvSpPr>
          <p:cNvPr id="12" name="TextBox 11"/>
          <p:cNvSpPr txBox="1"/>
          <p:nvPr/>
        </p:nvSpPr>
        <p:spPr>
          <a:xfrm>
            <a:off x="1564042" y="4648200"/>
            <a:ext cx="1407758" cy="492443"/>
          </a:xfrm>
          <a:prstGeom prst="rect">
            <a:avLst/>
          </a:prstGeom>
          <a:noFill/>
        </p:spPr>
        <p:txBody>
          <a:bodyPr wrap="none" rtlCol="0">
            <a:spAutoFit/>
          </a:bodyPr>
          <a:lstStyle/>
          <a:p>
            <a:r>
              <a:rPr lang="en-US" sz="2600" b="1" dirty="0">
                <a:solidFill>
                  <a:srgbClr val="0000FF"/>
                </a:solidFill>
              </a:rPr>
              <a:t>Separate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P spid="11" grpId="0"/>
      <p:bldP spid="1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762000" y="564415"/>
            <a:ext cx="7772400" cy="685800"/>
          </a:xfrm>
        </p:spPr>
        <p:txBody>
          <a:bodyPr/>
          <a:lstStyle/>
          <a:p>
            <a:pPr eaLnBrk="1" hangingPunct="1"/>
            <a:r>
              <a:rPr lang="en-US" b="1" dirty="0"/>
              <a:t>Barricades</a:t>
            </a:r>
          </a:p>
        </p:txBody>
      </p:sp>
      <p:sp>
        <p:nvSpPr>
          <p:cNvPr id="81923" name="Rectangle 3"/>
          <p:cNvSpPr>
            <a:spLocks noGrp="1" noChangeArrowheads="1"/>
          </p:cNvSpPr>
          <p:nvPr>
            <p:ph type="body" sz="half" idx="1"/>
          </p:nvPr>
        </p:nvSpPr>
        <p:spPr>
          <a:xfrm>
            <a:off x="525674" y="1676400"/>
            <a:ext cx="8382000" cy="4343400"/>
          </a:xfrm>
        </p:spPr>
        <p:txBody>
          <a:bodyPr/>
          <a:lstStyle/>
          <a:p>
            <a:pPr marL="0" indent="0" eaLnBrk="1" hangingPunct="1">
              <a:lnSpc>
                <a:spcPct val="90000"/>
              </a:lnSpc>
              <a:buNone/>
            </a:pPr>
            <a:r>
              <a:rPr lang="en-US" sz="2400" b="1" dirty="0"/>
              <a:t>Portable or fixed device with one to three rails</a:t>
            </a:r>
          </a:p>
          <a:p>
            <a:pPr lvl="1" eaLnBrk="1" hangingPunct="1">
              <a:lnSpc>
                <a:spcPct val="90000"/>
              </a:lnSpc>
              <a:buFont typeface="Arial" pitchFamily="34" charset="0"/>
              <a:buChar char="•"/>
            </a:pPr>
            <a:r>
              <a:rPr lang="en-US" sz="2000" dirty="0"/>
              <a:t>Used to close, restrict, or delineate all or a portion of the right of way</a:t>
            </a:r>
          </a:p>
          <a:p>
            <a:pPr lvl="1" eaLnBrk="1" hangingPunct="1">
              <a:lnSpc>
                <a:spcPct val="90000"/>
              </a:lnSpc>
              <a:buFont typeface="Arial" pitchFamily="34" charset="0"/>
              <a:buChar char="•"/>
            </a:pPr>
            <a:r>
              <a:rPr lang="en-US" sz="2000" dirty="0"/>
              <a:t>May be offset to facilitate movement into and out of the closed area</a:t>
            </a:r>
          </a:p>
          <a:p>
            <a:pPr lvl="1" eaLnBrk="1" hangingPunct="1">
              <a:lnSpc>
                <a:spcPct val="90000"/>
              </a:lnSpc>
              <a:spcAft>
                <a:spcPts val="1800"/>
              </a:spcAft>
              <a:buFont typeface="Arial" pitchFamily="34" charset="0"/>
              <a:buChar char="•"/>
            </a:pPr>
            <a:r>
              <a:rPr lang="en-US" sz="2000" dirty="0"/>
              <a:t>1 barricade for every 8’ of roadway and shoulder surface</a:t>
            </a:r>
          </a:p>
        </p:txBody>
      </p:sp>
      <p:pic>
        <p:nvPicPr>
          <p:cNvPr id="122888" name="Picture 8" descr="Image:616.6 Road closed correctly.jpg">
            <a:hlinkClick r:id="rId3"/>
          </p:cNvPr>
          <p:cNvPicPr>
            <a:picLocks noGrp="1" noChangeAspect="1" noChangeArrowheads="1"/>
          </p:cNvPicPr>
          <p:nvPr>
            <p:ph type="clipArt" sz="half" idx="2"/>
          </p:nvPr>
        </p:nvPicPr>
        <p:blipFill>
          <a:blip r:embed="rId4" cstate="print"/>
          <a:srcRect/>
          <a:stretch>
            <a:fillRect/>
          </a:stretch>
        </p:blipFill>
        <p:spPr>
          <a:xfrm>
            <a:off x="1524000" y="3200400"/>
            <a:ext cx="6246784" cy="2209800"/>
          </a:xfrm>
          <a:effectLst>
            <a:softEdge rad="112500"/>
          </a:effectLst>
        </p:spPr>
      </p:pic>
      <p:pic>
        <p:nvPicPr>
          <p:cNvPr id="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2590800" y="5638800"/>
            <a:ext cx="3810000" cy="763286"/>
          </a:xfrm>
          <a:prstGeom prst="rect">
            <a:avLst/>
          </a:prstGeom>
          <a:noFill/>
        </p:spPr>
        <p:txBody>
          <a:bodyPr wrap="square" rtlCol="0">
            <a:spAutoFit/>
          </a:bodyPr>
          <a:lstStyle/>
          <a:p>
            <a:pPr lvl="0">
              <a:lnSpc>
                <a:spcPct val="90000"/>
              </a:lnSpc>
              <a:spcBef>
                <a:spcPct val="20000"/>
              </a:spcBef>
            </a:pPr>
            <a:r>
              <a:rPr lang="en-US" sz="2400" b="1" dirty="0">
                <a:solidFill>
                  <a:prstClr val="black"/>
                </a:solidFill>
              </a:rPr>
              <a:t>Type III </a:t>
            </a:r>
          </a:p>
          <a:p>
            <a:pPr marL="742950" lvl="1" indent="-285750">
              <a:lnSpc>
                <a:spcPct val="90000"/>
              </a:lnSpc>
              <a:spcBef>
                <a:spcPct val="20000"/>
              </a:spcBef>
              <a:spcAft>
                <a:spcPts val="3000"/>
              </a:spcAft>
              <a:buFont typeface="Arial" pitchFamily="34" charset="0"/>
              <a:buChar char="•"/>
            </a:pPr>
            <a:r>
              <a:rPr lang="en-US" sz="2000" dirty="0">
                <a:solidFill>
                  <a:prstClr val="black"/>
                </a:solidFill>
              </a:rPr>
              <a:t>“Preferred option”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685800"/>
          </a:xfrm>
        </p:spPr>
        <p:txBody>
          <a:bodyPr/>
          <a:lstStyle/>
          <a:p>
            <a:r>
              <a:rPr lang="en-US" b="1" dirty="0"/>
              <a:t>Acceptable Devices</a:t>
            </a:r>
          </a:p>
        </p:txBody>
      </p:sp>
      <p:pic>
        <p:nvPicPr>
          <p:cNvPr id="31746" name="Picture 2" descr="C:\Users\anderb3\Desktop\ALL Folders\Pictures\WRK ZN PICS\20140707_12082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6800" y="1447799"/>
            <a:ext cx="7479242" cy="4207073"/>
          </a:xfrm>
          <a:prstGeom prst="rect">
            <a:avLst/>
          </a:prstGeom>
          <a:noFill/>
          <a:extLst>
            <a:ext uri="{909E8E84-426E-40DD-AFC4-6F175D3DCCD1}">
              <a14:hiddenFill xmlns:a14="http://schemas.microsoft.com/office/drawing/2010/main">
                <a:solidFill>
                  <a:srgbClr val="FFFFFF"/>
                </a:solidFill>
              </a14:hiddenFill>
            </a:ext>
          </a:extLst>
        </p:spPr>
      </p:pic>
      <p:pic>
        <p:nvPicPr>
          <p:cNvPr id="31747" name="Picture 3" descr="C:\Users\anderb3\Desktop\ALL Folders\Pictures\WRK ZN PICS\20171218_090205(0).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324926" t="405959" r="-324926" b="-355959"/>
          <a:stretch/>
        </p:blipFill>
        <p:spPr bwMode="auto">
          <a:xfrm>
            <a:off x="30860999" y="22944832"/>
            <a:ext cx="9655175" cy="2715518"/>
          </a:xfrm>
          <a:prstGeom prst="rect">
            <a:avLst/>
          </a:prstGeom>
          <a:noFill/>
          <a:extLst>
            <a:ext uri="{909E8E84-426E-40DD-AFC4-6F175D3DCCD1}">
              <a14:hiddenFill xmlns:a14="http://schemas.microsoft.com/office/drawing/2010/main">
                <a:solidFill>
                  <a:srgbClr val="FFFFFF"/>
                </a:solidFill>
              </a14:hiddenFill>
            </a:ext>
          </a:extLst>
        </p:spPr>
      </p:pic>
      <p:pic>
        <p:nvPicPr>
          <p:cNvPr id="31748" name="Picture 4" descr="C:\Users\anderb3\Desktop\ALL Folders\Pictures\WRK ZN PICS\20171218_090205(0).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40276" t="60822" r="23924" b="8694"/>
          <a:stretch/>
        </p:blipFill>
        <p:spPr bwMode="auto">
          <a:xfrm>
            <a:off x="377602" y="1447799"/>
            <a:ext cx="8783331" cy="4207073"/>
          </a:xfrm>
          <a:prstGeom prst="rect">
            <a:avLst/>
          </a:prstGeom>
          <a:noFill/>
          <a:extLst>
            <a:ext uri="{909E8E84-426E-40DD-AFC4-6F175D3DCCD1}">
              <a14:hiddenFill xmlns:a14="http://schemas.microsoft.com/office/drawing/2010/main">
                <a:solidFill>
                  <a:srgbClr val="FFFFFF"/>
                </a:solidFill>
              </a14:hiddenFill>
            </a:ext>
          </a:extLst>
        </p:spPr>
      </p:pic>
      <p:pic>
        <p:nvPicPr>
          <p:cNvPr id="37891" name="Picture 3" descr="C:\Users\anderb3\Desktop\IMG_0168.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453621" y="1219200"/>
            <a:ext cx="6705599" cy="5029200"/>
          </a:xfrm>
          <a:prstGeom prst="rect">
            <a:avLst/>
          </a:prstGeom>
          <a:noFill/>
          <a:extLst>
            <a:ext uri="{909E8E84-426E-40DD-AFC4-6F175D3DCCD1}">
              <a14:hiddenFill xmlns:a14="http://schemas.microsoft.com/office/drawing/2010/main">
                <a:solidFill>
                  <a:srgbClr val="FFFFFF"/>
                </a:solidFill>
              </a14:hiddenFill>
            </a:ext>
          </a:extLst>
        </p:spPr>
      </p:pic>
      <p:pic>
        <p:nvPicPr>
          <p:cNvPr id="37890" name="Picture 2" descr="C:\Users\anderb3\Desktop\IMG_0172.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453621" y="1219200"/>
            <a:ext cx="6705599" cy="502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82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7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174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b="54132"/>
          <a:stretch/>
        </p:blipFill>
        <p:spPr>
          <a:xfrm>
            <a:off x="141536" y="2286000"/>
            <a:ext cx="8978594" cy="2438400"/>
          </a:xfrm>
          <a:prstGeom prst="rect">
            <a:avLst/>
          </a:prstGeom>
        </p:spPr>
      </p:pic>
      <p:sp>
        <p:nvSpPr>
          <p:cNvPr id="5" name="Title 4"/>
          <p:cNvSpPr>
            <a:spLocks noGrp="1"/>
          </p:cNvSpPr>
          <p:nvPr>
            <p:ph type="title"/>
          </p:nvPr>
        </p:nvSpPr>
        <p:spPr>
          <a:xfrm>
            <a:off x="685800" y="643759"/>
            <a:ext cx="7772400" cy="685800"/>
          </a:xfrm>
        </p:spPr>
        <p:txBody>
          <a:bodyPr/>
          <a:lstStyle/>
          <a:p>
            <a:r>
              <a:rPr lang="en-US" b="1" dirty="0"/>
              <a:t>Unacceptable Devices</a:t>
            </a:r>
          </a:p>
        </p:txBody>
      </p:sp>
      <p:pic>
        <p:nvPicPr>
          <p:cNvPr id="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2" name="Picture 4" descr="C:\Users\anderb3\Desktop\ALL Folders\Pictures\WRK ZN PICS\pics\IMG_0074.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5400000" flipV="1">
            <a:off x="2337306" y="2035543"/>
            <a:ext cx="5075952" cy="3806965"/>
          </a:xfrm>
          <a:prstGeom prst="rect">
            <a:avLst/>
          </a:prstGeom>
          <a:noFill/>
          <a:extLst>
            <a:ext uri="{909E8E84-426E-40DD-AFC4-6F175D3DCCD1}">
              <a14:hiddenFill xmlns:a14="http://schemas.microsoft.com/office/drawing/2010/main">
                <a:solidFill>
                  <a:srgbClr val="FFFFFF"/>
                </a:solidFill>
              </a14:hiddenFill>
            </a:ext>
          </a:extLst>
        </p:spPr>
      </p:pic>
      <p:pic>
        <p:nvPicPr>
          <p:cNvPr id="32770" name="Picture 2" descr="C:\Users\anderb3\Desktop\ALL Folders\Pictures\WRK ZN PICS\pics\IMG_0064.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5400000">
            <a:off x="2333624" y="2009776"/>
            <a:ext cx="5105401" cy="3829050"/>
          </a:xfrm>
          <a:prstGeom prst="rect">
            <a:avLst/>
          </a:prstGeom>
          <a:noFill/>
          <a:extLst>
            <a:ext uri="{909E8E84-426E-40DD-AFC4-6F175D3DCCD1}">
              <a14:hiddenFill xmlns:a14="http://schemas.microsoft.com/office/drawing/2010/main">
                <a:solidFill>
                  <a:srgbClr val="FFFFFF"/>
                </a:solidFill>
              </a14:hiddenFill>
            </a:ext>
          </a:extLst>
        </p:spPr>
      </p:pic>
      <p:pic>
        <p:nvPicPr>
          <p:cNvPr id="32773" name="Picture 5" descr="C:\Users\anderb3\Desktop\ALL Folders\Pictures\WRK ZN PICS\pics\IMG_0084.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rot="5400000">
            <a:off x="2091312" y="2067531"/>
            <a:ext cx="5590023" cy="4192517"/>
          </a:xfrm>
          <a:prstGeom prst="rect">
            <a:avLst/>
          </a:prstGeom>
          <a:noFill/>
          <a:extLst>
            <a:ext uri="{909E8E84-426E-40DD-AFC4-6F175D3DCCD1}">
              <a14:hiddenFill xmlns:a14="http://schemas.microsoft.com/office/drawing/2010/main">
                <a:solidFill>
                  <a:srgbClr val="FFFFFF"/>
                </a:solidFill>
              </a14:hiddenFill>
            </a:ext>
          </a:extLst>
        </p:spPr>
      </p:pic>
      <p:sp>
        <p:nvSpPr>
          <p:cNvPr id="2" name="&quot;No&quot; Symbol 1"/>
          <p:cNvSpPr/>
          <p:nvPr/>
        </p:nvSpPr>
        <p:spPr>
          <a:xfrm>
            <a:off x="1665356" y="1154112"/>
            <a:ext cx="6419851" cy="5569825"/>
          </a:xfrm>
          <a:prstGeom prst="noSmoking">
            <a:avLst>
              <a:gd name="adj" fmla="val 10766"/>
            </a:avLst>
          </a:prstGeom>
          <a:solidFill>
            <a:srgbClr val="FF0000">
              <a:alpha val="53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77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77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277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4"/>
          <p:cNvSpPr>
            <a:spLocks noGrp="1" noChangeArrowheads="1"/>
          </p:cNvSpPr>
          <p:nvPr>
            <p:ph type="title"/>
          </p:nvPr>
        </p:nvSpPr>
        <p:spPr>
          <a:xfrm>
            <a:off x="685800" y="639190"/>
            <a:ext cx="7772400" cy="685800"/>
          </a:xfrm>
        </p:spPr>
        <p:txBody>
          <a:bodyPr/>
          <a:lstStyle/>
          <a:p>
            <a:pPr eaLnBrk="1" hangingPunct="1"/>
            <a:r>
              <a:rPr lang="en-US" b="1" dirty="0"/>
              <a:t>Work Lighting</a:t>
            </a:r>
          </a:p>
        </p:txBody>
      </p:sp>
      <p:sp>
        <p:nvSpPr>
          <p:cNvPr id="89091" name="Rectangle 2"/>
          <p:cNvSpPr>
            <a:spLocks noGrp="1" noChangeArrowheads="1"/>
          </p:cNvSpPr>
          <p:nvPr>
            <p:ph idx="1"/>
          </p:nvPr>
        </p:nvSpPr>
        <p:spPr>
          <a:xfrm>
            <a:off x="1491175" y="1482154"/>
            <a:ext cx="6923649" cy="2660219"/>
          </a:xfrm>
        </p:spPr>
        <p:txBody>
          <a:bodyPr/>
          <a:lstStyle/>
          <a:p>
            <a:pPr eaLnBrk="1" hangingPunct="1">
              <a:lnSpc>
                <a:spcPct val="90000"/>
              </a:lnSpc>
              <a:spcAft>
                <a:spcPts val="1200"/>
              </a:spcAft>
              <a:defRPr/>
            </a:pPr>
            <a:r>
              <a:rPr lang="en-US" sz="2400" dirty="0"/>
              <a:t>Enhances worker safety </a:t>
            </a:r>
          </a:p>
          <a:p>
            <a:pPr eaLnBrk="1" hangingPunct="1">
              <a:lnSpc>
                <a:spcPct val="90000"/>
              </a:lnSpc>
              <a:spcAft>
                <a:spcPts val="1200"/>
              </a:spcAft>
              <a:defRPr/>
            </a:pPr>
            <a:r>
              <a:rPr lang="en-US" sz="2400" dirty="0"/>
              <a:t>Work Lighting should </a:t>
            </a:r>
            <a:r>
              <a:rPr lang="en-US" sz="2400" b="1" dirty="0"/>
              <a:t>NOT</a:t>
            </a:r>
            <a:r>
              <a:rPr lang="en-US" sz="2400" dirty="0"/>
              <a:t>:</a:t>
            </a:r>
          </a:p>
          <a:p>
            <a:pPr lvl="1" eaLnBrk="1" hangingPunct="1">
              <a:lnSpc>
                <a:spcPct val="90000"/>
              </a:lnSpc>
              <a:spcAft>
                <a:spcPts val="1200"/>
              </a:spcAft>
              <a:buFont typeface="Wingdings" pitchFamily="2" charset="2"/>
              <a:buChar char="ü"/>
              <a:defRPr/>
            </a:pPr>
            <a:r>
              <a:rPr lang="en-US" sz="2200" dirty="0"/>
              <a:t>Cause </a:t>
            </a:r>
            <a:r>
              <a:rPr lang="en-US" sz="2200" b="1" dirty="0">
                <a:solidFill>
                  <a:srgbClr val="FF0000"/>
                </a:solidFill>
              </a:rPr>
              <a:t>__________</a:t>
            </a:r>
            <a:r>
              <a:rPr lang="en-US" sz="2200" dirty="0"/>
              <a:t>for motorists</a:t>
            </a:r>
          </a:p>
          <a:p>
            <a:pPr lvl="1" eaLnBrk="1" hangingPunct="1">
              <a:lnSpc>
                <a:spcPct val="90000"/>
              </a:lnSpc>
              <a:spcAft>
                <a:spcPts val="1200"/>
              </a:spcAft>
              <a:buFont typeface="Wingdings" pitchFamily="2" charset="2"/>
              <a:buChar char="ü"/>
              <a:defRPr/>
            </a:pPr>
            <a:r>
              <a:rPr lang="en-US" sz="2200" dirty="0"/>
              <a:t>Spill onto adjacent properties</a:t>
            </a:r>
          </a:p>
          <a:p>
            <a:pPr lvl="1" eaLnBrk="1" hangingPunct="1">
              <a:lnSpc>
                <a:spcPct val="90000"/>
              </a:lnSpc>
              <a:spcAft>
                <a:spcPts val="1200"/>
              </a:spcAft>
              <a:buFont typeface="Wingdings" pitchFamily="2" charset="2"/>
              <a:buChar char="ü"/>
              <a:defRPr/>
            </a:pPr>
            <a:r>
              <a:rPr lang="en-US" sz="2200" dirty="0"/>
              <a:t>Create  </a:t>
            </a:r>
            <a:r>
              <a:rPr lang="en-US" sz="2200" b="1" dirty="0">
                <a:solidFill>
                  <a:srgbClr val="FF0000"/>
                </a:solidFill>
              </a:rPr>
              <a:t>_____________</a:t>
            </a:r>
            <a:r>
              <a:rPr lang="en-US" sz="2200" dirty="0"/>
              <a:t>within the work space</a:t>
            </a:r>
          </a:p>
          <a:p>
            <a:pPr lvl="1" eaLnBrk="1" hangingPunct="1">
              <a:lnSpc>
                <a:spcPct val="90000"/>
              </a:lnSpc>
              <a:spcAft>
                <a:spcPts val="1200"/>
              </a:spcAft>
              <a:buFont typeface="Wingdings" pitchFamily="2" charset="2"/>
              <a:buChar char="ü"/>
              <a:defRPr/>
            </a:pPr>
            <a:r>
              <a:rPr lang="en-US" sz="2200" dirty="0"/>
              <a:t>Become a </a:t>
            </a:r>
            <a:r>
              <a:rPr lang="en-US" sz="2200" b="1" dirty="0">
                <a:solidFill>
                  <a:srgbClr val="FF0000"/>
                </a:solidFill>
              </a:rPr>
              <a:t>______________</a:t>
            </a:r>
            <a:endParaRPr lang="en-US" sz="2400" b="1" dirty="0">
              <a:solidFill>
                <a:srgbClr val="FF0000"/>
              </a:solidFill>
            </a:endParaRPr>
          </a:p>
        </p:txBody>
      </p:sp>
      <p:sp>
        <p:nvSpPr>
          <p:cNvPr id="8602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eaLnBrk="1" hangingPunct="1"/>
            <a:fld id="{F416718B-9330-4757-BB40-4F31F93A91FC}" type="slidenum">
              <a:rPr lang="en-US" sz="1400" smtClean="0">
                <a:latin typeface="Times New Roman" pitchFamily="18" charset="0"/>
              </a:rPr>
              <a:pPr eaLnBrk="1" hangingPunct="1"/>
              <a:t>30</a:t>
            </a:fld>
            <a:endParaRPr lang="en-US" sz="1400" dirty="0">
              <a:latin typeface="Times New Roman" pitchFamily="18" charset="0"/>
            </a:endParaRPr>
          </a:p>
        </p:txBody>
      </p:sp>
      <p:pic>
        <p:nvPicPr>
          <p:cNvPr id="141316" name="Picture 3" descr="J:\Cox\Work Zone\WorkZone\400px-616.9.1_Work_Zone_lighting[1].jpg"/>
          <p:cNvPicPr>
            <a:picLocks noChangeAspect="1" noChangeArrowheads="1"/>
          </p:cNvPicPr>
          <p:nvPr/>
        </p:nvPicPr>
        <p:blipFill>
          <a:blip r:embed="rId3" cstate="print"/>
          <a:srcRect/>
          <a:stretch>
            <a:fillRect/>
          </a:stretch>
        </p:blipFill>
        <p:spPr bwMode="auto">
          <a:xfrm>
            <a:off x="4953000" y="4573658"/>
            <a:ext cx="3200401" cy="2273456"/>
          </a:xfrm>
          <a:prstGeom prst="rect">
            <a:avLst/>
          </a:prstGeom>
          <a:ln>
            <a:noFill/>
          </a:ln>
          <a:effectLst>
            <a:softEdge rad="112500"/>
          </a:effectLst>
        </p:spPr>
      </p:pic>
      <p:pic>
        <p:nvPicPr>
          <p:cNvPr id="7" name="Picture 5" descr="T:\Safety\Work Zone Safety\new pics\Lighting Devices.jpg"/>
          <p:cNvPicPr>
            <a:picLocks noChangeAspect="1" noChangeArrowheads="1"/>
          </p:cNvPicPr>
          <p:nvPr/>
        </p:nvPicPr>
        <p:blipFill>
          <a:blip r:embed="rId4" cstate="print"/>
          <a:srcRect/>
          <a:stretch>
            <a:fillRect/>
          </a:stretch>
        </p:blipFill>
        <p:spPr bwMode="auto">
          <a:xfrm>
            <a:off x="1677472" y="4622148"/>
            <a:ext cx="3391170" cy="2159651"/>
          </a:xfrm>
          <a:prstGeom prst="rect">
            <a:avLst/>
          </a:prstGeom>
          <a:ln>
            <a:noFill/>
          </a:ln>
          <a:effectLst>
            <a:softEdge rad="112500"/>
          </a:effectLst>
        </p:spPr>
      </p:pic>
      <p:sp>
        <p:nvSpPr>
          <p:cNvPr id="2" name="TextBox 1"/>
          <p:cNvSpPr txBox="1"/>
          <p:nvPr/>
        </p:nvSpPr>
        <p:spPr>
          <a:xfrm>
            <a:off x="3424380" y="2540913"/>
            <a:ext cx="766620" cy="430887"/>
          </a:xfrm>
          <a:prstGeom prst="rect">
            <a:avLst/>
          </a:prstGeom>
          <a:noFill/>
        </p:spPr>
        <p:txBody>
          <a:bodyPr wrap="none" rtlCol="0">
            <a:spAutoFit/>
          </a:bodyPr>
          <a:lstStyle/>
          <a:p>
            <a:r>
              <a:rPr lang="en-US" sz="2200" b="1" dirty="0">
                <a:solidFill>
                  <a:srgbClr val="0000FF"/>
                </a:solidFill>
              </a:rPr>
              <a:t>glare</a:t>
            </a:r>
          </a:p>
        </p:txBody>
      </p:sp>
      <p:sp>
        <p:nvSpPr>
          <p:cNvPr id="8" name="TextBox 7"/>
          <p:cNvSpPr txBox="1"/>
          <p:nvPr/>
        </p:nvSpPr>
        <p:spPr>
          <a:xfrm>
            <a:off x="3505200" y="3581400"/>
            <a:ext cx="1209818" cy="430887"/>
          </a:xfrm>
          <a:prstGeom prst="rect">
            <a:avLst/>
          </a:prstGeom>
          <a:noFill/>
        </p:spPr>
        <p:txBody>
          <a:bodyPr wrap="none" rtlCol="0">
            <a:spAutoFit/>
          </a:bodyPr>
          <a:lstStyle/>
          <a:p>
            <a:r>
              <a:rPr lang="en-US" sz="2200" b="1" dirty="0">
                <a:solidFill>
                  <a:srgbClr val="0000FF"/>
                </a:solidFill>
              </a:rPr>
              <a:t>shadows</a:t>
            </a:r>
          </a:p>
        </p:txBody>
      </p:sp>
      <p:sp>
        <p:nvSpPr>
          <p:cNvPr id="9" name="TextBox 8"/>
          <p:cNvSpPr txBox="1"/>
          <p:nvPr/>
        </p:nvSpPr>
        <p:spPr>
          <a:xfrm>
            <a:off x="3429000" y="4114800"/>
            <a:ext cx="1888530" cy="430887"/>
          </a:xfrm>
          <a:prstGeom prst="rect">
            <a:avLst/>
          </a:prstGeom>
          <a:noFill/>
        </p:spPr>
        <p:txBody>
          <a:bodyPr wrap="none" rtlCol="0">
            <a:spAutoFit/>
          </a:bodyPr>
          <a:lstStyle/>
          <a:p>
            <a:r>
              <a:rPr lang="en-US" sz="2200" b="1" dirty="0">
                <a:solidFill>
                  <a:srgbClr val="0000FF"/>
                </a:solidFill>
              </a:rPr>
              <a:t>safety concern</a:t>
            </a:r>
          </a:p>
        </p:txBody>
      </p:sp>
      <p:pic>
        <p:nvPicPr>
          <p:cNvPr id="10"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14170" y="0"/>
            <a:ext cx="1298104"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27" y="1094558"/>
            <a:ext cx="1050922" cy="10248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3"/>
          <p:cNvSpPr>
            <a:spLocks noGrp="1" noChangeArrowheads="1"/>
          </p:cNvSpPr>
          <p:nvPr>
            <p:ph type="title"/>
          </p:nvPr>
        </p:nvSpPr>
        <p:spPr>
          <a:xfrm>
            <a:off x="685800" y="609600"/>
            <a:ext cx="7772400" cy="685800"/>
          </a:xfrm>
        </p:spPr>
        <p:txBody>
          <a:bodyPr/>
          <a:lstStyle/>
          <a:p>
            <a:pPr eaLnBrk="1" hangingPunct="1"/>
            <a:r>
              <a:rPr lang="en-US" b="1" dirty="0"/>
              <a:t>Area Lighting</a:t>
            </a:r>
          </a:p>
        </p:txBody>
      </p:sp>
      <p:sp>
        <p:nvSpPr>
          <p:cNvPr id="87043" name="Rectangle 2"/>
          <p:cNvSpPr>
            <a:spLocks noGrp="1" noChangeArrowheads="1"/>
          </p:cNvSpPr>
          <p:nvPr>
            <p:ph idx="1"/>
          </p:nvPr>
        </p:nvSpPr>
        <p:spPr>
          <a:xfrm>
            <a:off x="1447800" y="1606980"/>
            <a:ext cx="7315200" cy="2965019"/>
          </a:xfrm>
        </p:spPr>
        <p:txBody>
          <a:bodyPr/>
          <a:lstStyle/>
          <a:p>
            <a:pPr>
              <a:lnSpc>
                <a:spcPct val="150000"/>
              </a:lnSpc>
              <a:spcAft>
                <a:spcPts val="2400"/>
              </a:spcAft>
              <a:buClr>
                <a:schemeClr val="tx1"/>
              </a:buClr>
            </a:pPr>
            <a:r>
              <a:rPr lang="en-US" sz="2400" b="1" dirty="0">
                <a:solidFill>
                  <a:srgbClr val="FF0000"/>
                </a:solidFill>
              </a:rPr>
              <a:t>__________ </a:t>
            </a:r>
            <a:r>
              <a:rPr lang="en-US" sz="2400" dirty="0"/>
              <a:t>at all </a:t>
            </a:r>
            <a:r>
              <a:rPr lang="en-US" sz="2400" b="1" dirty="0">
                <a:solidFill>
                  <a:srgbClr val="FF0000"/>
                </a:solidFill>
              </a:rPr>
              <a:t>__________</a:t>
            </a:r>
            <a:r>
              <a:rPr lang="en-US" sz="2400" dirty="0"/>
              <a:t>stations during    </a:t>
            </a:r>
            <a:r>
              <a:rPr lang="en-US" sz="2400" b="1" dirty="0">
                <a:solidFill>
                  <a:srgbClr val="FF0000"/>
                </a:solidFill>
              </a:rPr>
              <a:t>__________ </a:t>
            </a:r>
            <a:r>
              <a:rPr lang="en-US" sz="2400" dirty="0"/>
              <a:t>operations</a:t>
            </a:r>
          </a:p>
          <a:p>
            <a:pPr marL="334963" lvl="1" indent="-334963" eaLnBrk="1" hangingPunct="1">
              <a:lnSpc>
                <a:spcPct val="50000"/>
              </a:lnSpc>
              <a:spcBef>
                <a:spcPts val="0"/>
              </a:spcBef>
              <a:spcAft>
                <a:spcPts val="2400"/>
              </a:spcAft>
              <a:buClr>
                <a:schemeClr val="tx1"/>
              </a:buClr>
              <a:buFont typeface="Arial" pitchFamily="34" charset="0"/>
              <a:buChar char="•"/>
            </a:pPr>
            <a:r>
              <a:rPr lang="en-US" sz="2400" dirty="0"/>
              <a:t>Will help traffic see and identify the flagger</a:t>
            </a:r>
          </a:p>
          <a:p>
            <a:pPr eaLnBrk="1" hangingPunct="1">
              <a:lnSpc>
                <a:spcPct val="50000"/>
              </a:lnSpc>
              <a:spcBef>
                <a:spcPts val="0"/>
              </a:spcBef>
              <a:buClr>
                <a:schemeClr val="tx1"/>
              </a:buClr>
            </a:pPr>
            <a:r>
              <a:rPr lang="en-US" sz="2400" dirty="0"/>
              <a:t>Typically a single light on a portable lighting unit</a:t>
            </a:r>
          </a:p>
        </p:txBody>
      </p:sp>
      <p:sp>
        <p:nvSpPr>
          <p:cNvPr id="2" name="TextBox 1"/>
          <p:cNvSpPr txBox="1"/>
          <p:nvPr/>
        </p:nvSpPr>
        <p:spPr>
          <a:xfrm>
            <a:off x="1943375" y="1748135"/>
            <a:ext cx="1409425" cy="461665"/>
          </a:xfrm>
          <a:prstGeom prst="rect">
            <a:avLst/>
          </a:prstGeom>
          <a:noFill/>
        </p:spPr>
        <p:txBody>
          <a:bodyPr wrap="none" rtlCol="0">
            <a:spAutoFit/>
          </a:bodyPr>
          <a:lstStyle/>
          <a:p>
            <a:r>
              <a:rPr lang="en-US" sz="2400" b="1" dirty="0">
                <a:solidFill>
                  <a:srgbClr val="0000FF"/>
                </a:solidFill>
              </a:rPr>
              <a:t>Required</a:t>
            </a:r>
            <a:r>
              <a:rPr lang="en-US" sz="2400" dirty="0">
                <a:solidFill>
                  <a:srgbClr val="0000FF"/>
                </a:solidFill>
              </a:rPr>
              <a:t> </a:t>
            </a:r>
          </a:p>
        </p:txBody>
      </p:sp>
      <p:sp>
        <p:nvSpPr>
          <p:cNvPr id="7" name="TextBox 6"/>
          <p:cNvSpPr txBox="1"/>
          <p:nvPr/>
        </p:nvSpPr>
        <p:spPr>
          <a:xfrm>
            <a:off x="4396154" y="1748135"/>
            <a:ext cx="1118448" cy="461665"/>
          </a:xfrm>
          <a:prstGeom prst="rect">
            <a:avLst/>
          </a:prstGeom>
          <a:noFill/>
        </p:spPr>
        <p:txBody>
          <a:bodyPr wrap="none" rtlCol="0">
            <a:spAutoFit/>
          </a:bodyPr>
          <a:lstStyle/>
          <a:p>
            <a:r>
              <a:rPr lang="en-US" sz="2400" b="1" dirty="0">
                <a:solidFill>
                  <a:srgbClr val="0000FF"/>
                </a:solidFill>
              </a:rPr>
              <a:t>flagger</a:t>
            </a:r>
            <a:r>
              <a:rPr lang="en-US" dirty="0">
                <a:solidFill>
                  <a:srgbClr val="0000FF"/>
                </a:solidFill>
              </a:rPr>
              <a:t> </a:t>
            </a:r>
          </a:p>
        </p:txBody>
      </p:sp>
      <p:sp>
        <p:nvSpPr>
          <p:cNvPr id="8" name="TextBox 7"/>
          <p:cNvSpPr txBox="1"/>
          <p:nvPr/>
        </p:nvSpPr>
        <p:spPr>
          <a:xfrm>
            <a:off x="1887786" y="2242457"/>
            <a:ext cx="1426914" cy="461665"/>
          </a:xfrm>
          <a:prstGeom prst="rect">
            <a:avLst/>
          </a:prstGeom>
          <a:noFill/>
        </p:spPr>
        <p:txBody>
          <a:bodyPr wrap="square" rtlCol="0">
            <a:spAutoFit/>
          </a:bodyPr>
          <a:lstStyle/>
          <a:p>
            <a:r>
              <a:rPr lang="en-US" sz="2400" b="1" dirty="0">
                <a:solidFill>
                  <a:srgbClr val="0000FF"/>
                </a:solidFill>
              </a:rPr>
              <a:t>nighttime</a:t>
            </a:r>
            <a:r>
              <a:rPr lang="en-US" sz="1600" dirty="0">
                <a:solidFill>
                  <a:srgbClr val="0000FF"/>
                </a:solidFill>
              </a:rPr>
              <a:t> </a:t>
            </a:r>
            <a:endParaRPr lang="en-US" dirty="0">
              <a:solidFill>
                <a:srgbClr val="0000FF"/>
              </a:solidFill>
            </a:endParaRPr>
          </a:p>
        </p:txBody>
      </p:sp>
      <p:pic>
        <p:nvPicPr>
          <p:cNvPr id="9"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7" y="1094558"/>
            <a:ext cx="1050922" cy="10248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14170" y="0"/>
            <a:ext cx="1298104"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3794" name="Picture 2" descr="C:\Users\anderb3\Desktop\ALL Folders\Pictures\WRK ZN PICS\pics\IMG_0012.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5400000">
            <a:off x="966802" y="2126334"/>
            <a:ext cx="4457577" cy="3343182"/>
          </a:xfrm>
          <a:prstGeom prst="rect">
            <a:avLst/>
          </a:prstGeom>
          <a:noFill/>
          <a:extLst>
            <a:ext uri="{909E8E84-426E-40DD-AFC4-6F175D3DCCD1}">
              <a14:hiddenFill xmlns:a14="http://schemas.microsoft.com/office/drawing/2010/main">
                <a:solidFill>
                  <a:srgbClr val="FFFFFF"/>
                </a:solidFill>
              </a14:hiddenFill>
            </a:ext>
          </a:extLst>
        </p:spPr>
      </p:pic>
      <p:pic>
        <p:nvPicPr>
          <p:cNvPr id="33795" name="Picture 3" descr="C:\Users\anderb3\Desktop\ALL Folders\Pictures\WRK ZN PICS\pics\IMG_0040.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rot="5400000">
            <a:off x="4401435" y="2144558"/>
            <a:ext cx="4498917" cy="3374187"/>
          </a:xfrm>
          <a:prstGeom prst="rect">
            <a:avLst/>
          </a:prstGeom>
          <a:noFill/>
          <a:extLst>
            <a:ext uri="{909E8E84-426E-40DD-AFC4-6F175D3DCCD1}">
              <a14:hiddenFill xmlns:a14="http://schemas.microsoft.com/office/drawing/2010/main">
                <a:solidFill>
                  <a:srgbClr val="FFFFFF"/>
                </a:solidFill>
              </a14:hiddenFill>
            </a:ext>
          </a:extLst>
        </p:spPr>
      </p:pic>
      <p:sp>
        <p:nvSpPr>
          <p:cNvPr id="13" name="&quot;No&quot; Symbol 12"/>
          <p:cNvSpPr/>
          <p:nvPr/>
        </p:nvSpPr>
        <p:spPr>
          <a:xfrm>
            <a:off x="4985187" y="2119405"/>
            <a:ext cx="3352800" cy="3736032"/>
          </a:xfrm>
          <a:prstGeom prst="noSmoking">
            <a:avLst>
              <a:gd name="adj" fmla="val 10766"/>
            </a:avLst>
          </a:prstGeom>
          <a:solidFill>
            <a:srgbClr val="FF0000">
              <a:alpha val="53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379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379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 calcmode="lin" valueType="num">
                                      <p:cBhvr>
                                        <p:cTn id="27" dur="500" fill="hold"/>
                                        <p:tgtEl>
                                          <p:spTgt spid="13"/>
                                        </p:tgtEl>
                                        <p:attrNameLst>
                                          <p:attrName>ppt_w</p:attrName>
                                        </p:attrNameLst>
                                      </p:cBhvr>
                                      <p:tavLst>
                                        <p:tav tm="0">
                                          <p:val>
                                            <p:fltVal val="0"/>
                                          </p:val>
                                        </p:tav>
                                        <p:tav tm="100000">
                                          <p:val>
                                            <p:strVal val="#ppt_w"/>
                                          </p:val>
                                        </p:tav>
                                      </p:tavLst>
                                    </p:anim>
                                    <p:anim calcmode="lin" valueType="num">
                                      <p:cBhvr>
                                        <p:cTn id="28" dur="500" fill="hold"/>
                                        <p:tgtEl>
                                          <p:spTgt spid="13"/>
                                        </p:tgtEl>
                                        <p:attrNameLst>
                                          <p:attrName>ppt_h</p:attrName>
                                        </p:attrNameLst>
                                      </p:cBhvr>
                                      <p:tavLst>
                                        <p:tav tm="0">
                                          <p:val>
                                            <p:fltVal val="0"/>
                                          </p:val>
                                        </p:tav>
                                        <p:tav tm="100000">
                                          <p:val>
                                            <p:strVal val="#ppt_h"/>
                                          </p:val>
                                        </p:tav>
                                      </p:tavLst>
                                    </p:anim>
                                    <p:animEffect transition="in" filter="fade">
                                      <p:cBhvr>
                                        <p:cTn id="2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P spid="1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3"/>
          <p:cNvSpPr>
            <a:spLocks noGrp="1" noChangeArrowheads="1"/>
          </p:cNvSpPr>
          <p:nvPr>
            <p:ph type="title"/>
          </p:nvPr>
        </p:nvSpPr>
        <p:spPr>
          <a:xfrm>
            <a:off x="1073120" y="788274"/>
            <a:ext cx="7772400" cy="685800"/>
          </a:xfrm>
        </p:spPr>
        <p:txBody>
          <a:bodyPr/>
          <a:lstStyle/>
          <a:p>
            <a:pPr eaLnBrk="1" hangingPunct="1"/>
            <a:r>
              <a:rPr lang="en-US" b="1" dirty="0"/>
              <a:t>Fleet Lighting</a:t>
            </a:r>
          </a:p>
        </p:txBody>
      </p:sp>
      <p:sp>
        <p:nvSpPr>
          <p:cNvPr id="89091" name="Rectangle 2"/>
          <p:cNvSpPr>
            <a:spLocks noGrp="1" noChangeArrowheads="1"/>
          </p:cNvSpPr>
          <p:nvPr>
            <p:ph idx="1"/>
          </p:nvPr>
        </p:nvSpPr>
        <p:spPr>
          <a:xfrm>
            <a:off x="1087154" y="1816790"/>
            <a:ext cx="7543800" cy="2743200"/>
          </a:xfrm>
        </p:spPr>
        <p:txBody>
          <a:bodyPr/>
          <a:lstStyle/>
          <a:p>
            <a:pPr eaLnBrk="1" hangingPunct="1">
              <a:lnSpc>
                <a:spcPct val="150000"/>
              </a:lnSpc>
              <a:spcAft>
                <a:spcPts val="1200"/>
              </a:spcAft>
            </a:pPr>
            <a:r>
              <a:rPr lang="en-US" sz="2400" dirty="0"/>
              <a:t>Lights should be activated when in a   </a:t>
            </a:r>
            <a:r>
              <a:rPr lang="en-US" sz="2400" b="1" u="sng" dirty="0">
                <a:solidFill>
                  <a:srgbClr val="FF0000"/>
                </a:solidFill>
              </a:rPr>
              <a:t>		   </a:t>
            </a:r>
            <a:r>
              <a:rPr lang="en-US" sz="2400" b="1" dirty="0">
                <a:solidFill>
                  <a:srgbClr val="FF0000"/>
                </a:solidFill>
              </a:rPr>
              <a:t> </a:t>
            </a:r>
            <a:r>
              <a:rPr lang="en-US" sz="2400" dirty="0"/>
              <a:t>or      </a:t>
            </a:r>
            <a:r>
              <a:rPr lang="en-US" sz="2400" b="1" u="sng" dirty="0">
                <a:solidFill>
                  <a:srgbClr val="FF0000"/>
                </a:solidFill>
              </a:rPr>
              <a:t>			</a:t>
            </a:r>
            <a:r>
              <a:rPr lang="en-US" sz="2400" b="1" dirty="0">
                <a:solidFill>
                  <a:srgbClr val="FF0000"/>
                </a:solidFill>
              </a:rPr>
              <a:t> </a:t>
            </a:r>
            <a:r>
              <a:rPr lang="en-US" sz="2400" dirty="0"/>
              <a:t>operation</a:t>
            </a:r>
          </a:p>
        </p:txBody>
      </p:sp>
      <p:sp>
        <p:nvSpPr>
          <p:cNvPr id="8909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eaLnBrk="1" hangingPunct="1"/>
            <a:fld id="{40BA6E8D-A519-47A2-AC46-CCF59FB98A5D}" type="slidenum">
              <a:rPr lang="en-US" sz="1400" smtClean="0">
                <a:latin typeface="Times New Roman" pitchFamily="18" charset="0"/>
              </a:rPr>
              <a:pPr eaLnBrk="1" hangingPunct="1"/>
              <a:t>32</a:t>
            </a:fld>
            <a:endParaRPr lang="en-US" sz="1400" dirty="0">
              <a:latin typeface="Times New Roman" pitchFamily="18" charset="0"/>
            </a:endParaRPr>
          </a:p>
        </p:txBody>
      </p:sp>
      <p:grpSp>
        <p:nvGrpSpPr>
          <p:cNvPr id="89093" name="Group 4"/>
          <p:cNvGrpSpPr>
            <a:grpSpLocks/>
          </p:cNvGrpSpPr>
          <p:nvPr/>
        </p:nvGrpSpPr>
        <p:grpSpPr bwMode="auto">
          <a:xfrm>
            <a:off x="1087154" y="3352800"/>
            <a:ext cx="7523446" cy="2420938"/>
            <a:chOff x="864" y="2734"/>
            <a:chExt cx="3648" cy="1477"/>
          </a:xfrm>
        </p:grpSpPr>
        <p:pic>
          <p:nvPicPr>
            <p:cNvPr id="89094" name="Picture 5" descr="T:\Safety\Work Zone Safety\new pics\Warning Light.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32" y="2734"/>
              <a:ext cx="1680" cy="1477"/>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89095" name="Picture 6" descr="T:\Safety\Work Zone Safety\new pics\Warning Light 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64" y="2736"/>
              <a:ext cx="1968" cy="146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grpSp>
      <p:sp>
        <p:nvSpPr>
          <p:cNvPr id="3" name="TextBox 2"/>
          <p:cNvSpPr txBox="1"/>
          <p:nvPr/>
        </p:nvSpPr>
        <p:spPr>
          <a:xfrm>
            <a:off x="6201824" y="1957061"/>
            <a:ext cx="1682581" cy="461665"/>
          </a:xfrm>
          <a:prstGeom prst="rect">
            <a:avLst/>
          </a:prstGeom>
          <a:noFill/>
        </p:spPr>
        <p:txBody>
          <a:bodyPr wrap="square" rtlCol="0">
            <a:spAutoFit/>
          </a:bodyPr>
          <a:lstStyle/>
          <a:p>
            <a:r>
              <a:rPr lang="en-US" sz="2400" b="1" dirty="0">
                <a:solidFill>
                  <a:srgbClr val="0000FF"/>
                </a:solidFill>
              </a:rPr>
              <a:t>work zone </a:t>
            </a:r>
          </a:p>
        </p:txBody>
      </p:sp>
      <p:sp>
        <p:nvSpPr>
          <p:cNvPr id="10" name="TextBox 9"/>
          <p:cNvSpPr txBox="1"/>
          <p:nvPr/>
        </p:nvSpPr>
        <p:spPr>
          <a:xfrm>
            <a:off x="1515984" y="2490461"/>
            <a:ext cx="2443626" cy="461665"/>
          </a:xfrm>
          <a:prstGeom prst="rect">
            <a:avLst/>
          </a:prstGeom>
          <a:noFill/>
        </p:spPr>
        <p:txBody>
          <a:bodyPr wrap="square" rtlCol="0">
            <a:spAutoFit/>
          </a:bodyPr>
          <a:lstStyle/>
          <a:p>
            <a:r>
              <a:rPr lang="en-US" sz="2400" b="1" dirty="0">
                <a:solidFill>
                  <a:srgbClr val="0000FF"/>
                </a:solidFill>
              </a:rPr>
              <a:t>incident response </a:t>
            </a:r>
          </a:p>
        </p:txBody>
      </p:sp>
      <p:pic>
        <p:nvPicPr>
          <p:cNvPr id="11"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7" y="1094558"/>
            <a:ext cx="1050922" cy="10248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14170" y="0"/>
            <a:ext cx="1298104"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60714" y="1215363"/>
            <a:ext cx="7772400" cy="4114800"/>
          </a:xfrm>
        </p:spPr>
        <p:txBody>
          <a:bodyPr/>
          <a:lstStyle/>
          <a:p>
            <a:pPr lvl="0">
              <a:lnSpc>
                <a:spcPct val="115000"/>
              </a:lnSpc>
              <a:spcBef>
                <a:spcPts val="0"/>
              </a:spcBef>
              <a:buFont typeface="+mj-lt"/>
              <a:buAutoNum type="arabicPeriod"/>
            </a:pPr>
            <a:r>
              <a:rPr lang="en-US" sz="1400" b="1" dirty="0">
                <a:ea typeface="Calibri"/>
                <a:cs typeface="Times New Roman"/>
              </a:rPr>
              <a:t>Channelizers are used to </a:t>
            </a:r>
            <a:r>
              <a:rPr lang="en-US" sz="1400" b="1" u="sng" dirty="0">
                <a:ea typeface="Calibri"/>
                <a:cs typeface="Times New Roman"/>
              </a:rPr>
              <a:t>			</a:t>
            </a:r>
            <a:r>
              <a:rPr lang="en-US" sz="1400" b="1" dirty="0">
                <a:ea typeface="Calibri"/>
                <a:cs typeface="Times New Roman"/>
              </a:rPr>
              <a:t> motorist and pedestrians safely </a:t>
            </a:r>
          </a:p>
          <a:p>
            <a:pPr lvl="1">
              <a:lnSpc>
                <a:spcPct val="115000"/>
              </a:lnSpc>
              <a:spcBef>
                <a:spcPts val="0"/>
              </a:spcBef>
              <a:buFont typeface="+mj-lt"/>
              <a:buAutoNum type="alphaLcPeriod"/>
            </a:pPr>
            <a:r>
              <a:rPr lang="en-US" sz="1400" b="1" dirty="0">
                <a:ea typeface="Calibri"/>
                <a:cs typeface="Times New Roman"/>
              </a:rPr>
              <a:t>Guide</a:t>
            </a:r>
          </a:p>
          <a:p>
            <a:pPr lvl="1">
              <a:lnSpc>
                <a:spcPct val="115000"/>
              </a:lnSpc>
              <a:spcBef>
                <a:spcPts val="0"/>
              </a:spcBef>
              <a:buFont typeface="+mj-lt"/>
              <a:buAutoNum type="alphaLcPeriod"/>
            </a:pPr>
            <a:r>
              <a:rPr lang="en-US" sz="1400" b="1" dirty="0">
                <a:ea typeface="Calibri"/>
                <a:cs typeface="Times New Roman"/>
              </a:rPr>
              <a:t>Slow down</a:t>
            </a:r>
          </a:p>
          <a:p>
            <a:pPr lvl="1">
              <a:lnSpc>
                <a:spcPct val="115000"/>
              </a:lnSpc>
              <a:spcBef>
                <a:spcPts val="0"/>
              </a:spcBef>
              <a:buFont typeface="+mj-lt"/>
              <a:buAutoNum type="alphaLcPeriod"/>
            </a:pPr>
            <a:r>
              <a:rPr lang="en-US" sz="1400" b="1" dirty="0">
                <a:ea typeface="Calibri"/>
                <a:cs typeface="Times New Roman"/>
              </a:rPr>
              <a:t>Stop</a:t>
            </a:r>
          </a:p>
          <a:p>
            <a:pPr lvl="0">
              <a:lnSpc>
                <a:spcPct val="115000"/>
              </a:lnSpc>
              <a:spcBef>
                <a:spcPts val="0"/>
              </a:spcBef>
              <a:buFont typeface="+mj-lt"/>
              <a:buAutoNum type="arabicPeriod"/>
            </a:pPr>
            <a:r>
              <a:rPr lang="en-US" sz="1400" b="1" dirty="0">
                <a:ea typeface="Calibri"/>
                <a:cs typeface="Times New Roman"/>
              </a:rPr>
              <a:t>Channelizers </a:t>
            </a:r>
            <a:r>
              <a:rPr lang="en-US" sz="1400" b="1" u="sng" dirty="0">
                <a:ea typeface="Calibri"/>
                <a:cs typeface="Times New Roman"/>
              </a:rPr>
              <a:t>				</a:t>
            </a:r>
            <a:r>
              <a:rPr lang="en-US" sz="1400" b="1" dirty="0">
                <a:ea typeface="Calibri"/>
                <a:cs typeface="Times New Roman"/>
              </a:rPr>
              <a:t> traffic from the workzone</a:t>
            </a:r>
          </a:p>
          <a:p>
            <a:pPr lvl="1">
              <a:lnSpc>
                <a:spcPct val="115000"/>
              </a:lnSpc>
              <a:spcBef>
                <a:spcPts val="0"/>
              </a:spcBef>
              <a:buFont typeface="+mj-lt"/>
              <a:buAutoNum type="alphaLcPeriod"/>
            </a:pPr>
            <a:r>
              <a:rPr lang="en-US" sz="1400" b="1" dirty="0">
                <a:ea typeface="Calibri"/>
                <a:cs typeface="Times New Roman"/>
              </a:rPr>
              <a:t>Protect </a:t>
            </a:r>
          </a:p>
          <a:p>
            <a:pPr lvl="1">
              <a:lnSpc>
                <a:spcPct val="115000"/>
              </a:lnSpc>
              <a:spcBef>
                <a:spcPts val="0"/>
              </a:spcBef>
              <a:buFont typeface="+mj-lt"/>
              <a:buAutoNum type="alphaLcPeriod"/>
            </a:pPr>
            <a:r>
              <a:rPr lang="en-US" sz="1400" b="1" dirty="0">
                <a:ea typeface="Calibri"/>
                <a:cs typeface="Times New Roman"/>
              </a:rPr>
              <a:t>Separate </a:t>
            </a:r>
          </a:p>
          <a:p>
            <a:pPr lvl="1">
              <a:lnSpc>
                <a:spcPct val="115000"/>
              </a:lnSpc>
              <a:spcBef>
                <a:spcPts val="0"/>
              </a:spcBef>
              <a:buFont typeface="+mj-lt"/>
              <a:buAutoNum type="alphaLcPeriod"/>
            </a:pPr>
            <a:r>
              <a:rPr lang="en-US" sz="1400" b="1" dirty="0">
                <a:ea typeface="Calibri"/>
                <a:cs typeface="Times New Roman"/>
              </a:rPr>
              <a:t>Keep </a:t>
            </a:r>
          </a:p>
          <a:p>
            <a:pPr lvl="1">
              <a:lnSpc>
                <a:spcPct val="115000"/>
              </a:lnSpc>
              <a:spcBef>
                <a:spcPts val="0"/>
              </a:spcBef>
              <a:buFont typeface="+mj-lt"/>
              <a:buAutoNum type="alphaLcPeriod"/>
            </a:pPr>
            <a:r>
              <a:rPr lang="en-US" sz="1400" b="1" dirty="0">
                <a:ea typeface="Calibri"/>
                <a:cs typeface="Times New Roman"/>
              </a:rPr>
              <a:t>None of the above</a:t>
            </a:r>
          </a:p>
          <a:p>
            <a:pPr lvl="0">
              <a:lnSpc>
                <a:spcPct val="115000"/>
              </a:lnSpc>
              <a:spcBef>
                <a:spcPts val="0"/>
              </a:spcBef>
              <a:buFont typeface="+mj-lt"/>
              <a:buAutoNum type="arabicPeriod"/>
            </a:pPr>
            <a:r>
              <a:rPr lang="en-US" sz="1400" b="1" dirty="0">
                <a:ea typeface="Calibri"/>
                <a:cs typeface="Times New Roman"/>
              </a:rPr>
              <a:t>It is OK to use devices that are in this condition?</a:t>
            </a:r>
          </a:p>
          <a:p>
            <a:pPr lvl="1">
              <a:lnSpc>
                <a:spcPct val="115000"/>
              </a:lnSpc>
              <a:spcBef>
                <a:spcPts val="0"/>
              </a:spcBef>
              <a:buFont typeface="+mj-lt"/>
              <a:buAutoNum type="alphaLcPeriod"/>
            </a:pPr>
            <a:r>
              <a:rPr lang="en-US" sz="1400" b="1" dirty="0">
                <a:ea typeface="Calibri"/>
                <a:cs typeface="Times New Roman"/>
              </a:rPr>
              <a:t>True </a:t>
            </a:r>
          </a:p>
          <a:p>
            <a:pPr lvl="1">
              <a:lnSpc>
                <a:spcPct val="115000"/>
              </a:lnSpc>
              <a:spcBef>
                <a:spcPts val="0"/>
              </a:spcBef>
              <a:buFont typeface="+mj-lt"/>
              <a:buAutoNum type="alphaLcPeriod"/>
            </a:pPr>
            <a:r>
              <a:rPr lang="en-US" sz="1400" b="1" dirty="0">
                <a:ea typeface="Calibri"/>
                <a:cs typeface="Times New Roman"/>
              </a:rPr>
              <a:t>False</a:t>
            </a:r>
          </a:p>
          <a:p>
            <a:pPr lvl="0">
              <a:lnSpc>
                <a:spcPct val="115000"/>
              </a:lnSpc>
              <a:spcBef>
                <a:spcPts val="0"/>
              </a:spcBef>
              <a:buFont typeface="+mj-lt"/>
              <a:buAutoNum type="arabicPeriod"/>
            </a:pPr>
            <a:r>
              <a:rPr lang="en-US" sz="1400" b="1" dirty="0">
                <a:ea typeface="Calibri"/>
                <a:cs typeface="Times New Roman"/>
              </a:rPr>
              <a:t>Work lighting is to enhance safety, they should not  </a:t>
            </a:r>
            <a:r>
              <a:rPr lang="en-US" sz="1400" b="1" u="sng" dirty="0">
                <a:ea typeface="Calibri"/>
                <a:cs typeface="Times New Roman"/>
              </a:rPr>
              <a:t>			</a:t>
            </a:r>
            <a:r>
              <a:rPr lang="en-US" sz="1400" b="1" dirty="0">
                <a:ea typeface="Calibri"/>
                <a:cs typeface="Times New Roman"/>
              </a:rPr>
              <a:t> to motorists traveling through the work zone in either direction</a:t>
            </a:r>
          </a:p>
          <a:p>
            <a:pPr lvl="1">
              <a:lnSpc>
                <a:spcPct val="115000"/>
              </a:lnSpc>
              <a:spcBef>
                <a:spcPts val="0"/>
              </a:spcBef>
              <a:buFont typeface="+mj-lt"/>
              <a:buAutoNum type="alphaLcPeriod"/>
            </a:pPr>
            <a:r>
              <a:rPr lang="en-US" sz="1400" b="1" dirty="0">
                <a:ea typeface="Calibri"/>
                <a:cs typeface="Times New Roman"/>
              </a:rPr>
              <a:t>Cause shadows</a:t>
            </a:r>
          </a:p>
          <a:p>
            <a:pPr lvl="1">
              <a:lnSpc>
                <a:spcPct val="115000"/>
              </a:lnSpc>
              <a:spcBef>
                <a:spcPts val="0"/>
              </a:spcBef>
              <a:buFont typeface="+mj-lt"/>
              <a:buAutoNum type="alphaLcPeriod"/>
            </a:pPr>
            <a:r>
              <a:rPr lang="en-US" sz="1400" b="1" dirty="0">
                <a:ea typeface="Calibri"/>
                <a:cs typeface="Times New Roman"/>
              </a:rPr>
              <a:t>Cause glare</a:t>
            </a:r>
          </a:p>
          <a:p>
            <a:pPr lvl="1">
              <a:lnSpc>
                <a:spcPct val="115000"/>
              </a:lnSpc>
              <a:spcBef>
                <a:spcPts val="0"/>
              </a:spcBef>
              <a:buFont typeface="+mj-lt"/>
              <a:buAutoNum type="alphaLcPeriod"/>
            </a:pPr>
            <a:r>
              <a:rPr lang="en-US" sz="1400" b="1" dirty="0">
                <a:ea typeface="Calibri"/>
                <a:cs typeface="Times New Roman"/>
              </a:rPr>
              <a:t>Be used as a spot light </a:t>
            </a:r>
          </a:p>
          <a:p>
            <a:pPr lvl="1">
              <a:lnSpc>
                <a:spcPct val="115000"/>
              </a:lnSpc>
              <a:spcBef>
                <a:spcPts val="0"/>
              </a:spcBef>
              <a:buFont typeface="+mj-lt"/>
              <a:buAutoNum type="alphaLcPeriod"/>
            </a:pPr>
            <a:r>
              <a:rPr lang="en-US" sz="1400" b="1" dirty="0">
                <a:ea typeface="Calibri"/>
                <a:cs typeface="Times New Roman"/>
              </a:rPr>
              <a:t>None of the above</a:t>
            </a:r>
          </a:p>
          <a:p>
            <a:pPr lvl="0">
              <a:lnSpc>
                <a:spcPct val="115000"/>
              </a:lnSpc>
              <a:spcBef>
                <a:spcPts val="0"/>
              </a:spcBef>
              <a:buFont typeface="+mj-lt"/>
              <a:buAutoNum type="arabicPeriod"/>
            </a:pPr>
            <a:r>
              <a:rPr lang="en-US" sz="1400" b="1" dirty="0">
                <a:ea typeface="Calibri"/>
                <a:cs typeface="Times New Roman"/>
              </a:rPr>
              <a:t>At night, flagger stations are required to have</a:t>
            </a:r>
          </a:p>
          <a:p>
            <a:pPr lvl="1">
              <a:lnSpc>
                <a:spcPct val="115000"/>
              </a:lnSpc>
              <a:spcBef>
                <a:spcPts val="0"/>
              </a:spcBef>
              <a:buFont typeface="+mj-lt"/>
              <a:buAutoNum type="alphaLcPeriod"/>
            </a:pPr>
            <a:r>
              <a:rPr lang="en-US" sz="1400" b="1" dirty="0">
                <a:ea typeface="Calibri"/>
                <a:cs typeface="Times New Roman"/>
              </a:rPr>
              <a:t>Water</a:t>
            </a:r>
          </a:p>
          <a:p>
            <a:pPr lvl="1">
              <a:lnSpc>
                <a:spcPct val="115000"/>
              </a:lnSpc>
              <a:spcBef>
                <a:spcPts val="0"/>
              </a:spcBef>
              <a:buFont typeface="+mj-lt"/>
              <a:buAutoNum type="alphaLcPeriod"/>
            </a:pPr>
            <a:r>
              <a:rPr lang="en-US" sz="1400" b="1" dirty="0">
                <a:ea typeface="Calibri"/>
                <a:cs typeface="Times New Roman"/>
              </a:rPr>
              <a:t>Lighting</a:t>
            </a:r>
          </a:p>
          <a:p>
            <a:pPr lvl="1">
              <a:lnSpc>
                <a:spcPct val="115000"/>
              </a:lnSpc>
              <a:spcBef>
                <a:spcPts val="0"/>
              </a:spcBef>
              <a:spcAft>
                <a:spcPts val="1000"/>
              </a:spcAft>
              <a:buFont typeface="+mj-lt"/>
              <a:buAutoNum type="alphaLcPeriod"/>
            </a:pPr>
            <a:r>
              <a:rPr lang="en-US" sz="1400" b="1" dirty="0">
                <a:ea typeface="Calibri"/>
                <a:cs typeface="Times New Roman"/>
              </a:rPr>
              <a:t>TMA</a:t>
            </a:r>
          </a:p>
          <a:p>
            <a:endParaRPr lang="en-US" sz="1400" b="1" dirty="0"/>
          </a:p>
        </p:txBody>
      </p:sp>
      <p:sp>
        <p:nvSpPr>
          <p:cNvPr id="4" name="TextBox 3"/>
          <p:cNvSpPr txBox="1"/>
          <p:nvPr/>
        </p:nvSpPr>
        <p:spPr>
          <a:xfrm>
            <a:off x="1899778" y="1447800"/>
            <a:ext cx="1166831" cy="769441"/>
          </a:xfrm>
          <a:prstGeom prst="rect">
            <a:avLst/>
          </a:prstGeom>
          <a:solidFill>
            <a:schemeClr val="bg1"/>
          </a:solidFill>
        </p:spPr>
        <p:txBody>
          <a:bodyPr wrap="square" tIns="182880" bIns="274320" rtlCol="0">
            <a:spAutoFit/>
          </a:bodyPr>
          <a:lstStyle/>
          <a:p>
            <a:r>
              <a:rPr lang="en-US" sz="2000" b="1" dirty="0">
                <a:solidFill>
                  <a:srgbClr val="0000FF"/>
                </a:solidFill>
              </a:rPr>
              <a:t>a. Guide</a:t>
            </a:r>
          </a:p>
        </p:txBody>
      </p:sp>
      <p:sp>
        <p:nvSpPr>
          <p:cNvPr id="5" name="TextBox 4"/>
          <p:cNvSpPr txBox="1"/>
          <p:nvPr/>
        </p:nvSpPr>
        <p:spPr>
          <a:xfrm>
            <a:off x="1881169" y="2458223"/>
            <a:ext cx="1711046" cy="954107"/>
          </a:xfrm>
          <a:prstGeom prst="rect">
            <a:avLst/>
          </a:prstGeom>
          <a:solidFill>
            <a:schemeClr val="bg1"/>
          </a:solidFill>
        </p:spPr>
        <p:txBody>
          <a:bodyPr wrap="square" tIns="365760" bIns="274320" rtlCol="0">
            <a:spAutoFit/>
          </a:bodyPr>
          <a:lstStyle/>
          <a:p>
            <a:r>
              <a:rPr lang="en-US" sz="2000" b="1" dirty="0">
                <a:solidFill>
                  <a:srgbClr val="0000FF"/>
                </a:solidFill>
              </a:rPr>
              <a:t>b. Separate</a:t>
            </a:r>
          </a:p>
        </p:txBody>
      </p:sp>
      <p:sp>
        <p:nvSpPr>
          <p:cNvPr id="6" name="TextBox 5"/>
          <p:cNvSpPr txBox="1"/>
          <p:nvPr/>
        </p:nvSpPr>
        <p:spPr>
          <a:xfrm>
            <a:off x="1868114" y="3771818"/>
            <a:ext cx="980781" cy="400110"/>
          </a:xfrm>
          <a:prstGeom prst="rect">
            <a:avLst/>
          </a:prstGeom>
          <a:solidFill>
            <a:schemeClr val="bg1"/>
          </a:solidFill>
        </p:spPr>
        <p:txBody>
          <a:bodyPr wrap="none" rtlCol="0">
            <a:spAutoFit/>
          </a:bodyPr>
          <a:lstStyle/>
          <a:p>
            <a:r>
              <a:rPr lang="en-US" sz="2000" b="1" dirty="0">
                <a:solidFill>
                  <a:srgbClr val="0000FF"/>
                </a:solidFill>
              </a:rPr>
              <a:t>b. False</a:t>
            </a:r>
          </a:p>
        </p:txBody>
      </p:sp>
      <p:sp>
        <p:nvSpPr>
          <p:cNvPr id="7" name="TextBox 6"/>
          <p:cNvSpPr txBox="1"/>
          <p:nvPr/>
        </p:nvSpPr>
        <p:spPr>
          <a:xfrm>
            <a:off x="1899778" y="4724400"/>
            <a:ext cx="2005031" cy="954107"/>
          </a:xfrm>
          <a:prstGeom prst="rect">
            <a:avLst/>
          </a:prstGeom>
          <a:solidFill>
            <a:schemeClr val="bg1"/>
          </a:solidFill>
        </p:spPr>
        <p:txBody>
          <a:bodyPr wrap="square" tIns="274320" bIns="365760" rtlCol="0">
            <a:spAutoFit/>
          </a:bodyPr>
          <a:lstStyle/>
          <a:p>
            <a:r>
              <a:rPr lang="en-US" sz="2000" b="1" dirty="0">
                <a:solidFill>
                  <a:srgbClr val="0000FF"/>
                </a:solidFill>
              </a:rPr>
              <a:t>b. Cause glare</a:t>
            </a:r>
          </a:p>
        </p:txBody>
      </p:sp>
      <p:sp>
        <p:nvSpPr>
          <p:cNvPr id="8" name="TextBox 7"/>
          <p:cNvSpPr txBox="1"/>
          <p:nvPr/>
        </p:nvSpPr>
        <p:spPr>
          <a:xfrm>
            <a:off x="1885730" y="5943600"/>
            <a:ext cx="1346074" cy="769441"/>
          </a:xfrm>
          <a:prstGeom prst="rect">
            <a:avLst/>
          </a:prstGeom>
          <a:solidFill>
            <a:schemeClr val="bg1"/>
          </a:solidFill>
        </p:spPr>
        <p:txBody>
          <a:bodyPr wrap="none" tIns="182880" bIns="274320" rtlCol="0">
            <a:spAutoFit/>
          </a:bodyPr>
          <a:lstStyle/>
          <a:p>
            <a:r>
              <a:rPr lang="en-US" sz="2000" b="1" dirty="0">
                <a:solidFill>
                  <a:srgbClr val="0000FF"/>
                </a:solidFill>
              </a:rPr>
              <a:t>b. Lighting </a:t>
            </a:r>
          </a:p>
        </p:txBody>
      </p:sp>
      <p:sp>
        <p:nvSpPr>
          <p:cNvPr id="9" name="Title 8"/>
          <p:cNvSpPr>
            <a:spLocks noGrp="1"/>
          </p:cNvSpPr>
          <p:nvPr>
            <p:ph type="title"/>
          </p:nvPr>
        </p:nvSpPr>
        <p:spPr>
          <a:xfrm>
            <a:off x="685800" y="457200"/>
            <a:ext cx="7772400" cy="685800"/>
          </a:xfrm>
        </p:spPr>
        <p:txBody>
          <a:bodyPr/>
          <a:lstStyle/>
          <a:p>
            <a:r>
              <a:rPr lang="en-US" b="1" dirty="0"/>
              <a:t>Quiz</a:t>
            </a:r>
          </a:p>
        </p:txBody>
      </p:sp>
      <p:pic>
        <p:nvPicPr>
          <p:cNvPr id="1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50000"/>
          <a:stretch/>
        </p:blipFill>
        <p:spPr bwMode="auto">
          <a:xfrm>
            <a:off x="5410200" y="3083630"/>
            <a:ext cx="2057400"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10" descr="C:\Users\anderb3\Desktop\ALL Folders\Pictures\WRK ZN PICS\pics\IMG_0084.JPG"/>
          <p:cNvPicPr/>
          <p:nvPr/>
        </p:nvPicPr>
        <p:blipFill>
          <a:blip r:embed="rId4" cstate="print">
            <a:extLst>
              <a:ext uri="{28A0092B-C50C-407E-A947-70E740481C1C}">
                <a14:useLocalDpi xmlns:a14="http://schemas.microsoft.com/office/drawing/2010/main" val="0"/>
              </a:ext>
            </a:extLst>
          </a:blip>
          <a:srcRect/>
          <a:stretch>
            <a:fillRect/>
          </a:stretch>
        </p:blipFill>
        <p:spPr bwMode="auto">
          <a:xfrm rot="5400000">
            <a:off x="7510063" y="2802123"/>
            <a:ext cx="1286669" cy="1052831"/>
          </a:xfrm>
          <a:prstGeom prst="rect">
            <a:avLst/>
          </a:prstGeom>
          <a:noFill/>
          <a:effectLst>
            <a:softEdge rad="63500"/>
          </a:effectLst>
        </p:spPr>
      </p:pic>
    </p:spTree>
    <p:extLst>
      <p:ext uri="{BB962C8B-B14F-4D97-AF65-F5344CB8AC3E}">
        <p14:creationId xmlns:p14="http://schemas.microsoft.com/office/powerpoint/2010/main" val="4109848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a:spLocks noGrp="1"/>
          </p:cNvSpPr>
          <p:nvPr>
            <p:ph sz="half" idx="1"/>
          </p:nvPr>
        </p:nvSpPr>
        <p:spPr>
          <a:xfrm>
            <a:off x="685800" y="1143000"/>
            <a:ext cx="8077200" cy="4495800"/>
          </a:xfrm>
        </p:spPr>
        <p:txBody>
          <a:bodyPr/>
          <a:lstStyle/>
          <a:p>
            <a:pPr lvl="0">
              <a:lnSpc>
                <a:spcPct val="115000"/>
              </a:lnSpc>
              <a:spcBef>
                <a:spcPts val="0"/>
              </a:spcBef>
              <a:buFont typeface="+mj-lt"/>
              <a:buAutoNum type="arabicPeriod" startAt="6"/>
            </a:pPr>
            <a:r>
              <a:rPr lang="en-US" sz="1600" b="1" dirty="0">
                <a:ea typeface="Calibri"/>
                <a:cs typeface="Times New Roman"/>
              </a:rPr>
              <a:t>All traffic control devices must be spaced properly and adjusted according to traffic and weather conditions. </a:t>
            </a:r>
          </a:p>
          <a:p>
            <a:pPr lvl="1">
              <a:lnSpc>
                <a:spcPct val="115000"/>
              </a:lnSpc>
              <a:spcBef>
                <a:spcPts val="0"/>
              </a:spcBef>
              <a:buFont typeface="+mj-lt"/>
              <a:buAutoNum type="alphaLcPeriod"/>
            </a:pPr>
            <a:r>
              <a:rPr lang="en-US" sz="1600" b="1" dirty="0">
                <a:ea typeface="Calibri"/>
                <a:cs typeface="Times New Roman"/>
              </a:rPr>
              <a:t>True</a:t>
            </a:r>
          </a:p>
          <a:p>
            <a:pPr lvl="1">
              <a:lnSpc>
                <a:spcPct val="115000"/>
              </a:lnSpc>
              <a:spcBef>
                <a:spcPts val="0"/>
              </a:spcBef>
              <a:buFont typeface="+mj-lt"/>
              <a:buAutoNum type="alphaLcPeriod"/>
            </a:pPr>
            <a:r>
              <a:rPr lang="en-US" sz="1600" b="1" dirty="0">
                <a:ea typeface="Calibri"/>
                <a:cs typeface="Times New Roman"/>
              </a:rPr>
              <a:t>False</a:t>
            </a:r>
          </a:p>
          <a:p>
            <a:pPr lvl="0">
              <a:lnSpc>
                <a:spcPct val="115000"/>
              </a:lnSpc>
              <a:spcBef>
                <a:spcPts val="0"/>
              </a:spcBef>
              <a:buFont typeface="+mj-lt"/>
              <a:buAutoNum type="arabicPeriod" startAt="6"/>
            </a:pPr>
            <a:r>
              <a:rPr lang="en-US" sz="1600" b="1" dirty="0">
                <a:ea typeface="Calibri"/>
                <a:cs typeface="Times New Roman"/>
              </a:rPr>
              <a:t>How many lights can be out in the arrow stem?</a:t>
            </a:r>
          </a:p>
          <a:p>
            <a:pPr lvl="1">
              <a:lnSpc>
                <a:spcPct val="115000"/>
              </a:lnSpc>
              <a:spcBef>
                <a:spcPts val="0"/>
              </a:spcBef>
              <a:buFont typeface="+mj-lt"/>
              <a:buAutoNum type="alphaLcPeriod"/>
            </a:pPr>
            <a:r>
              <a:rPr lang="en-US" sz="1600" b="1" dirty="0">
                <a:ea typeface="Calibri"/>
                <a:cs typeface="Times New Roman"/>
              </a:rPr>
              <a:t>0</a:t>
            </a:r>
          </a:p>
          <a:p>
            <a:pPr lvl="1">
              <a:lnSpc>
                <a:spcPct val="115000"/>
              </a:lnSpc>
              <a:spcBef>
                <a:spcPts val="0"/>
              </a:spcBef>
              <a:buFont typeface="+mj-lt"/>
              <a:buAutoNum type="alphaLcPeriod"/>
            </a:pPr>
            <a:r>
              <a:rPr lang="en-US" sz="1600" b="1" dirty="0">
                <a:ea typeface="Calibri"/>
                <a:cs typeface="Times New Roman"/>
              </a:rPr>
              <a:t>2</a:t>
            </a:r>
          </a:p>
          <a:p>
            <a:pPr lvl="1">
              <a:lnSpc>
                <a:spcPct val="115000"/>
              </a:lnSpc>
              <a:spcBef>
                <a:spcPts val="0"/>
              </a:spcBef>
              <a:buFont typeface="+mj-lt"/>
              <a:buAutoNum type="alphaLcPeriod"/>
            </a:pPr>
            <a:r>
              <a:rPr lang="en-US" sz="1600" b="1" dirty="0">
                <a:ea typeface="Calibri"/>
                <a:cs typeface="Times New Roman"/>
              </a:rPr>
              <a:t>1</a:t>
            </a:r>
          </a:p>
          <a:p>
            <a:pPr lvl="1">
              <a:lnSpc>
                <a:spcPct val="115000"/>
              </a:lnSpc>
              <a:spcBef>
                <a:spcPts val="0"/>
              </a:spcBef>
              <a:buFont typeface="+mj-lt"/>
              <a:buAutoNum type="alphaLcPeriod"/>
            </a:pPr>
            <a:r>
              <a:rPr lang="en-US" sz="1600" b="1" dirty="0">
                <a:ea typeface="Calibri"/>
                <a:cs typeface="Times New Roman"/>
              </a:rPr>
              <a:t>1 ½</a:t>
            </a:r>
          </a:p>
          <a:p>
            <a:pPr lvl="0">
              <a:lnSpc>
                <a:spcPct val="115000"/>
              </a:lnSpc>
              <a:spcBef>
                <a:spcPts val="0"/>
              </a:spcBef>
              <a:buFont typeface="+mj-lt"/>
              <a:buAutoNum type="arabicPeriod" startAt="6"/>
            </a:pPr>
            <a:r>
              <a:rPr lang="en-US" sz="1600" b="1" dirty="0">
                <a:ea typeface="Calibri"/>
                <a:cs typeface="Times New Roman"/>
              </a:rPr>
              <a:t>How many lights can be out in the arrow head?</a:t>
            </a:r>
          </a:p>
          <a:p>
            <a:pPr lvl="1">
              <a:lnSpc>
                <a:spcPct val="115000"/>
              </a:lnSpc>
              <a:spcBef>
                <a:spcPts val="0"/>
              </a:spcBef>
              <a:buFont typeface="+mj-lt"/>
              <a:buAutoNum type="alphaLcPeriod"/>
            </a:pPr>
            <a:r>
              <a:rPr lang="en-US" sz="1600" b="1" dirty="0">
                <a:ea typeface="Calibri"/>
                <a:cs typeface="Times New Roman"/>
              </a:rPr>
              <a:t>1</a:t>
            </a:r>
          </a:p>
          <a:p>
            <a:pPr lvl="1">
              <a:lnSpc>
                <a:spcPct val="115000"/>
              </a:lnSpc>
              <a:spcBef>
                <a:spcPts val="0"/>
              </a:spcBef>
              <a:buFont typeface="+mj-lt"/>
              <a:buAutoNum type="alphaLcPeriod"/>
            </a:pPr>
            <a:r>
              <a:rPr lang="en-US" sz="1600" b="1" dirty="0">
                <a:ea typeface="Calibri"/>
                <a:cs typeface="Times New Roman"/>
              </a:rPr>
              <a:t>0</a:t>
            </a:r>
          </a:p>
          <a:p>
            <a:pPr lvl="1">
              <a:lnSpc>
                <a:spcPct val="115000"/>
              </a:lnSpc>
              <a:spcBef>
                <a:spcPts val="0"/>
              </a:spcBef>
              <a:buFont typeface="+mj-lt"/>
              <a:buAutoNum type="alphaLcPeriod"/>
            </a:pPr>
            <a:r>
              <a:rPr lang="en-US" sz="1600" b="1" dirty="0">
                <a:ea typeface="Calibri"/>
                <a:cs typeface="Times New Roman"/>
              </a:rPr>
              <a:t>1 ½</a:t>
            </a:r>
          </a:p>
          <a:p>
            <a:pPr lvl="1">
              <a:lnSpc>
                <a:spcPct val="115000"/>
              </a:lnSpc>
              <a:spcBef>
                <a:spcPts val="0"/>
              </a:spcBef>
              <a:spcAft>
                <a:spcPts val="1000"/>
              </a:spcAft>
              <a:buFont typeface="+mj-lt"/>
              <a:buAutoNum type="alphaLcPeriod"/>
            </a:pPr>
            <a:r>
              <a:rPr lang="en-US" sz="1600" b="1" dirty="0">
                <a:ea typeface="Calibri"/>
                <a:cs typeface="Times New Roman"/>
              </a:rPr>
              <a:t>None of the above</a:t>
            </a:r>
          </a:p>
        </p:txBody>
      </p:sp>
      <p:sp>
        <p:nvSpPr>
          <p:cNvPr id="6" name="TextBox 5"/>
          <p:cNvSpPr txBox="1"/>
          <p:nvPr/>
        </p:nvSpPr>
        <p:spPr>
          <a:xfrm>
            <a:off x="1147305" y="1752600"/>
            <a:ext cx="995855" cy="538609"/>
          </a:xfrm>
          <a:prstGeom prst="rect">
            <a:avLst/>
          </a:prstGeom>
          <a:solidFill>
            <a:schemeClr val="bg1"/>
          </a:solidFill>
        </p:spPr>
        <p:txBody>
          <a:bodyPr wrap="square" tIns="182880" rtlCol="0">
            <a:spAutoFit/>
          </a:bodyPr>
          <a:lstStyle/>
          <a:p>
            <a:r>
              <a:rPr lang="en-US" sz="2000" b="1" dirty="0">
                <a:solidFill>
                  <a:srgbClr val="0000FF"/>
                </a:solidFill>
              </a:rPr>
              <a:t>a. True</a:t>
            </a:r>
          </a:p>
        </p:txBody>
      </p:sp>
      <p:sp>
        <p:nvSpPr>
          <p:cNvPr id="8" name="TextBox 7"/>
          <p:cNvSpPr txBox="1"/>
          <p:nvPr/>
        </p:nvSpPr>
        <p:spPr>
          <a:xfrm>
            <a:off x="1142357" y="2590800"/>
            <a:ext cx="833895" cy="1138773"/>
          </a:xfrm>
          <a:prstGeom prst="rect">
            <a:avLst/>
          </a:prstGeom>
          <a:solidFill>
            <a:schemeClr val="bg1"/>
          </a:solidFill>
        </p:spPr>
        <p:txBody>
          <a:bodyPr wrap="square" tIns="457200" bIns="365760" rtlCol="0">
            <a:spAutoFit/>
          </a:bodyPr>
          <a:lstStyle/>
          <a:p>
            <a:r>
              <a:rPr lang="en-US" sz="2000" b="1" dirty="0">
                <a:solidFill>
                  <a:srgbClr val="0000FF"/>
                </a:solidFill>
              </a:rPr>
              <a:t>c. 1</a:t>
            </a:r>
          </a:p>
        </p:txBody>
      </p:sp>
      <p:sp>
        <p:nvSpPr>
          <p:cNvPr id="9" name="TextBox 8"/>
          <p:cNvSpPr txBox="1"/>
          <p:nvPr/>
        </p:nvSpPr>
        <p:spPr>
          <a:xfrm>
            <a:off x="1142357" y="4038600"/>
            <a:ext cx="2196552" cy="1138773"/>
          </a:xfrm>
          <a:prstGeom prst="rect">
            <a:avLst/>
          </a:prstGeom>
          <a:solidFill>
            <a:schemeClr val="bg1"/>
          </a:solidFill>
        </p:spPr>
        <p:txBody>
          <a:bodyPr wrap="square" tIns="365760" bIns="457200" rtlCol="0">
            <a:spAutoFit/>
          </a:bodyPr>
          <a:lstStyle/>
          <a:p>
            <a:r>
              <a:rPr lang="en-US" sz="2000" b="1" dirty="0">
                <a:solidFill>
                  <a:srgbClr val="0000FF"/>
                </a:solidFill>
              </a:rPr>
              <a:t>b. 0</a:t>
            </a:r>
          </a:p>
        </p:txBody>
      </p:sp>
      <p:sp>
        <p:nvSpPr>
          <p:cNvPr id="3" name="Title 2"/>
          <p:cNvSpPr>
            <a:spLocks noGrp="1"/>
          </p:cNvSpPr>
          <p:nvPr>
            <p:ph type="title"/>
          </p:nvPr>
        </p:nvSpPr>
        <p:spPr>
          <a:xfrm>
            <a:off x="685800" y="457200"/>
            <a:ext cx="7772400" cy="685800"/>
          </a:xfrm>
        </p:spPr>
        <p:txBody>
          <a:bodyPr/>
          <a:lstStyle/>
          <a:p>
            <a:r>
              <a:rPr lang="en-US" b="1" dirty="0"/>
              <a:t>Quiz</a:t>
            </a:r>
          </a:p>
        </p:txBody>
      </p:sp>
    </p:spTree>
    <p:extLst>
      <p:ext uri="{BB962C8B-B14F-4D97-AF65-F5344CB8AC3E}">
        <p14:creationId xmlns:p14="http://schemas.microsoft.com/office/powerpoint/2010/main" val="1124816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1"/>
          </p:nvPr>
        </p:nvSpPr>
        <p:spPr>
          <a:xfrm>
            <a:off x="1447800" y="1078798"/>
            <a:ext cx="7696200" cy="5867400"/>
          </a:xfrm>
        </p:spPr>
        <p:txBody>
          <a:bodyPr/>
          <a:lstStyle/>
          <a:p>
            <a:pPr marL="457200" lvl="1" indent="0">
              <a:lnSpc>
                <a:spcPct val="115000"/>
              </a:lnSpc>
              <a:spcBef>
                <a:spcPts val="0"/>
              </a:spcBef>
              <a:buNone/>
            </a:pPr>
            <a:endParaRPr lang="en-US" sz="1400" b="1" dirty="0">
              <a:ea typeface="Calibri"/>
              <a:cs typeface="Times New Roman"/>
            </a:endParaRPr>
          </a:p>
          <a:p>
            <a:pPr lvl="0">
              <a:spcBef>
                <a:spcPts val="0"/>
              </a:spcBef>
              <a:buFont typeface="+mj-lt"/>
              <a:buAutoNum type="arabicPeriod" startAt="9"/>
            </a:pPr>
            <a:r>
              <a:rPr lang="en-US" sz="1600" b="1" dirty="0">
                <a:ea typeface="Calibri"/>
                <a:cs typeface="Times New Roman"/>
              </a:rPr>
              <a:t>MoDOT has set goals and guidelines when it comes to work zones.</a:t>
            </a:r>
          </a:p>
          <a:p>
            <a:pPr marL="0" lvl="0" indent="0">
              <a:spcBef>
                <a:spcPts val="0"/>
              </a:spcBef>
              <a:buNone/>
            </a:pPr>
            <a:r>
              <a:rPr lang="en-US" sz="1600" b="1" dirty="0">
                <a:ea typeface="Calibri"/>
                <a:cs typeface="Times New Roman"/>
              </a:rPr>
              <a:t>        Which statement is true?</a:t>
            </a:r>
          </a:p>
          <a:p>
            <a:pPr lvl="1">
              <a:spcBef>
                <a:spcPts val="0"/>
              </a:spcBef>
              <a:buFont typeface="+mj-lt"/>
              <a:buAutoNum type="alphaLcPeriod"/>
            </a:pPr>
            <a:r>
              <a:rPr lang="en-US" sz="1400" b="1" dirty="0">
                <a:ea typeface="Calibri"/>
                <a:cs typeface="Times New Roman"/>
              </a:rPr>
              <a:t>Reduction in all types of crashes; get the job done, no matter what; be safe</a:t>
            </a:r>
          </a:p>
          <a:p>
            <a:pPr lvl="1">
              <a:spcBef>
                <a:spcPts val="0"/>
              </a:spcBef>
              <a:buFont typeface="+mj-lt"/>
              <a:buAutoNum type="alphaLcPeriod"/>
            </a:pPr>
            <a:r>
              <a:rPr lang="en-US" sz="1400" b="1" dirty="0">
                <a:ea typeface="Calibri"/>
                <a:cs typeface="Times New Roman"/>
              </a:rPr>
              <a:t>Provide work zone information to the public; delay traffic for more than 15 minutes so traffic is moving slower and our employees are safer</a:t>
            </a:r>
          </a:p>
          <a:p>
            <a:pPr lvl="1">
              <a:spcBef>
                <a:spcPts val="0"/>
              </a:spcBef>
              <a:buFont typeface="+mj-lt"/>
              <a:buAutoNum type="alphaLcPeriod"/>
            </a:pPr>
            <a:r>
              <a:rPr lang="en-US" sz="1400" b="1" dirty="0">
                <a:ea typeface="Calibri"/>
                <a:cs typeface="Times New Roman"/>
              </a:rPr>
              <a:t>Zero work zone fatalities; provide safe and efficient movement of traffic; provide</a:t>
            </a:r>
          </a:p>
          <a:p>
            <a:pPr marL="457200" lvl="1" indent="0">
              <a:spcBef>
                <a:spcPts val="0"/>
              </a:spcBef>
              <a:buNone/>
            </a:pPr>
            <a:r>
              <a:rPr lang="en-US" sz="1400" b="1" dirty="0">
                <a:ea typeface="Calibri"/>
                <a:cs typeface="Times New Roman"/>
              </a:rPr>
              <a:t>       protection for workers and equipment</a:t>
            </a:r>
          </a:p>
          <a:p>
            <a:pPr marL="800100" lvl="1" indent="-342900">
              <a:spcBef>
                <a:spcPts val="0"/>
              </a:spcBef>
              <a:buFont typeface="+mj-lt"/>
              <a:buAutoNum type="alphaLcPeriod" startAt="4"/>
            </a:pPr>
            <a:r>
              <a:rPr lang="en-US" sz="1400" b="1" dirty="0">
                <a:ea typeface="Calibri"/>
                <a:cs typeface="Times New Roman"/>
              </a:rPr>
              <a:t>None of the above</a:t>
            </a:r>
          </a:p>
          <a:p>
            <a:pPr marL="0" marR="0" indent="0">
              <a:spcBef>
                <a:spcPts val="0"/>
              </a:spcBef>
              <a:buNone/>
            </a:pPr>
            <a:r>
              <a:rPr lang="en-US" sz="1600" b="1" dirty="0">
                <a:ea typeface="Calibri"/>
                <a:cs typeface="Times New Roman"/>
              </a:rPr>
              <a:t>Worker considerations: it is important to utilize appropriate measures to ensure </a:t>
            </a:r>
          </a:p>
          <a:p>
            <a:pPr marL="0" marR="0" indent="0">
              <a:spcBef>
                <a:spcPts val="0"/>
              </a:spcBef>
              <a:buNone/>
            </a:pPr>
            <a:r>
              <a:rPr lang="en-US" sz="1600" b="1" dirty="0">
                <a:ea typeface="Calibri"/>
                <a:cs typeface="Times New Roman"/>
              </a:rPr>
              <a:t>worker safety.  The following are just a few of those measures:</a:t>
            </a:r>
          </a:p>
          <a:p>
            <a:pPr marL="0" marR="0" indent="0">
              <a:lnSpc>
                <a:spcPct val="200000"/>
              </a:lnSpc>
              <a:spcBef>
                <a:spcPts val="0"/>
              </a:spcBef>
              <a:spcAft>
                <a:spcPts val="1000"/>
              </a:spcAft>
              <a:buNone/>
            </a:pPr>
            <a:r>
              <a:rPr lang="en-US" sz="1400" b="1" dirty="0">
                <a:ea typeface="Calibri"/>
                <a:cs typeface="Times New Roman"/>
              </a:rPr>
              <a:t>11</a:t>
            </a:r>
            <a:r>
              <a:rPr lang="en-US" sz="1600" b="1" dirty="0">
                <a:ea typeface="Calibri"/>
                <a:cs typeface="Times New Roman"/>
              </a:rPr>
              <a:t>.    Wearing appropriate </a:t>
            </a:r>
            <a:r>
              <a:rPr lang="en-US" sz="1600" b="1" u="sng" dirty="0">
                <a:ea typeface="Calibri"/>
                <a:cs typeface="Times New Roman"/>
              </a:rPr>
              <a:t>		</a:t>
            </a:r>
            <a:r>
              <a:rPr lang="en-US" sz="1600" b="1" dirty="0">
                <a:ea typeface="Calibri"/>
                <a:cs typeface="Times New Roman"/>
              </a:rPr>
              <a:t> apparel</a:t>
            </a:r>
          </a:p>
          <a:p>
            <a:pPr lvl="0">
              <a:spcBef>
                <a:spcPts val="0"/>
              </a:spcBef>
              <a:buFont typeface="+mj-lt"/>
              <a:buAutoNum type="arabicPeriod" startAt="12"/>
            </a:pPr>
            <a:r>
              <a:rPr lang="en-US" sz="1600" b="1" dirty="0">
                <a:ea typeface="Calibri"/>
                <a:cs typeface="Times New Roman"/>
              </a:rPr>
              <a:t>Use </a:t>
            </a:r>
            <a:r>
              <a:rPr lang="en-US" sz="1600" b="1" u="sng" dirty="0">
                <a:ea typeface="Calibri"/>
                <a:cs typeface="Times New Roman"/>
              </a:rPr>
              <a:t>				</a:t>
            </a:r>
          </a:p>
          <a:p>
            <a:pPr lvl="0">
              <a:lnSpc>
                <a:spcPct val="200000"/>
              </a:lnSpc>
              <a:spcBef>
                <a:spcPts val="0"/>
              </a:spcBef>
              <a:buAutoNum type="arabicPeriod" startAt="12"/>
            </a:pPr>
            <a:r>
              <a:rPr lang="en-US" sz="1600" b="1" dirty="0">
                <a:ea typeface="Calibri"/>
                <a:cs typeface="Times New Roman"/>
              </a:rPr>
              <a:t>Utilize proper </a:t>
            </a:r>
            <a:r>
              <a:rPr lang="en-US" sz="1600" b="1" u="sng" dirty="0">
                <a:ea typeface="Calibri"/>
                <a:cs typeface="Times New Roman"/>
              </a:rPr>
              <a:t>		</a:t>
            </a:r>
            <a:r>
              <a:rPr lang="en-US" sz="1600" b="1" dirty="0">
                <a:ea typeface="Calibri"/>
                <a:cs typeface="Times New Roman"/>
              </a:rPr>
              <a:t> signals</a:t>
            </a:r>
          </a:p>
          <a:p>
            <a:endParaRPr lang="en-US" sz="1000" b="1" dirty="0"/>
          </a:p>
        </p:txBody>
      </p:sp>
      <p:sp>
        <p:nvSpPr>
          <p:cNvPr id="6" name="TextBox 5"/>
          <p:cNvSpPr txBox="1"/>
          <p:nvPr/>
        </p:nvSpPr>
        <p:spPr>
          <a:xfrm>
            <a:off x="1362403" y="1828800"/>
            <a:ext cx="7324397" cy="1283428"/>
          </a:xfrm>
          <a:prstGeom prst="rect">
            <a:avLst/>
          </a:prstGeom>
          <a:solidFill>
            <a:schemeClr val="bg1"/>
          </a:solidFill>
        </p:spPr>
        <p:txBody>
          <a:bodyPr wrap="square" tIns="274320" bIns="365760" rtlCol="0">
            <a:spAutoFit/>
          </a:bodyPr>
          <a:lstStyle/>
          <a:p>
            <a:pPr lvl="1">
              <a:lnSpc>
                <a:spcPct val="115000"/>
              </a:lnSpc>
              <a:spcBef>
                <a:spcPts val="0"/>
              </a:spcBef>
            </a:pPr>
            <a:r>
              <a:rPr lang="en-US" b="1" dirty="0">
                <a:solidFill>
                  <a:srgbClr val="0000FF"/>
                </a:solidFill>
                <a:ea typeface="Calibri"/>
                <a:cs typeface="Times New Roman"/>
              </a:rPr>
              <a:t>c. Zero work zone fatalities; provide safe and efficient movement of</a:t>
            </a:r>
          </a:p>
          <a:p>
            <a:pPr lvl="1">
              <a:lnSpc>
                <a:spcPct val="115000"/>
              </a:lnSpc>
              <a:spcBef>
                <a:spcPts val="0"/>
              </a:spcBef>
            </a:pPr>
            <a:r>
              <a:rPr lang="en-US" b="1" dirty="0">
                <a:solidFill>
                  <a:srgbClr val="0000FF"/>
                </a:solidFill>
                <a:ea typeface="Calibri"/>
                <a:cs typeface="Times New Roman"/>
              </a:rPr>
              <a:t>    traffic; provide protection for workers and equipment</a:t>
            </a:r>
          </a:p>
        </p:txBody>
      </p:sp>
      <p:sp>
        <p:nvSpPr>
          <p:cNvPr id="7" name="TextBox 6"/>
          <p:cNvSpPr txBox="1"/>
          <p:nvPr/>
        </p:nvSpPr>
        <p:spPr>
          <a:xfrm>
            <a:off x="4038600" y="3733800"/>
            <a:ext cx="784335" cy="323165"/>
          </a:xfrm>
          <a:prstGeom prst="rect">
            <a:avLst/>
          </a:prstGeom>
          <a:noFill/>
        </p:spPr>
        <p:txBody>
          <a:bodyPr wrap="square" bIns="0" rtlCol="0">
            <a:spAutoFit/>
          </a:bodyPr>
          <a:lstStyle/>
          <a:p>
            <a:r>
              <a:rPr lang="en-US" b="1" dirty="0">
                <a:solidFill>
                  <a:srgbClr val="0000FF"/>
                </a:solidFill>
              </a:rPr>
              <a:t>safety</a:t>
            </a:r>
          </a:p>
        </p:txBody>
      </p:sp>
      <p:sp>
        <p:nvSpPr>
          <p:cNvPr id="8" name="TextBox 7"/>
          <p:cNvSpPr txBox="1"/>
          <p:nvPr/>
        </p:nvSpPr>
        <p:spPr>
          <a:xfrm>
            <a:off x="2279231" y="4191000"/>
            <a:ext cx="2734401" cy="369332"/>
          </a:xfrm>
          <a:prstGeom prst="rect">
            <a:avLst/>
          </a:prstGeom>
          <a:noFill/>
        </p:spPr>
        <p:txBody>
          <a:bodyPr wrap="square" rtlCol="0">
            <a:spAutoFit/>
          </a:bodyPr>
          <a:lstStyle/>
          <a:p>
            <a:r>
              <a:rPr lang="en-US" b="1" dirty="0">
                <a:solidFill>
                  <a:srgbClr val="0000FF"/>
                </a:solidFill>
              </a:rPr>
              <a:t>Protective Vehicles/TMA</a:t>
            </a:r>
          </a:p>
        </p:txBody>
      </p:sp>
      <p:sp>
        <p:nvSpPr>
          <p:cNvPr id="9" name="TextBox 8"/>
          <p:cNvSpPr txBox="1"/>
          <p:nvPr/>
        </p:nvSpPr>
        <p:spPr>
          <a:xfrm>
            <a:off x="3330465" y="4622800"/>
            <a:ext cx="784335" cy="369332"/>
          </a:xfrm>
          <a:prstGeom prst="rect">
            <a:avLst/>
          </a:prstGeom>
          <a:noFill/>
        </p:spPr>
        <p:txBody>
          <a:bodyPr wrap="square" rtlCol="0">
            <a:spAutoFit/>
          </a:bodyPr>
          <a:lstStyle/>
          <a:p>
            <a:r>
              <a:rPr lang="en-US" b="1" dirty="0">
                <a:solidFill>
                  <a:srgbClr val="0000FF"/>
                </a:solidFill>
              </a:rPr>
              <a:t>hand</a:t>
            </a:r>
          </a:p>
        </p:txBody>
      </p:sp>
      <p:sp>
        <p:nvSpPr>
          <p:cNvPr id="2" name="Title 1"/>
          <p:cNvSpPr>
            <a:spLocks noGrp="1"/>
          </p:cNvSpPr>
          <p:nvPr>
            <p:ph type="title"/>
          </p:nvPr>
        </p:nvSpPr>
        <p:spPr>
          <a:xfrm>
            <a:off x="685800" y="457200"/>
            <a:ext cx="7772400" cy="685800"/>
          </a:xfrm>
        </p:spPr>
        <p:txBody>
          <a:bodyPr/>
          <a:lstStyle/>
          <a:p>
            <a:r>
              <a:rPr lang="en-US" b="1" dirty="0"/>
              <a:t>Quiz</a:t>
            </a:r>
          </a:p>
        </p:txBody>
      </p:sp>
    </p:spTree>
    <p:extLst>
      <p:ext uri="{BB962C8B-B14F-4D97-AF65-F5344CB8AC3E}">
        <p14:creationId xmlns:p14="http://schemas.microsoft.com/office/powerpoint/2010/main" val="3113021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p:bldP spid="9"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6" name="Picture 4" descr="C:\Users\anderb3\Desktop\ALL Folders\Pictures\Photo's MODOT\IMG_065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723"/>
          <a:stretch/>
        </p:blipFill>
        <p:spPr bwMode="auto">
          <a:xfrm>
            <a:off x="1316732" y="1371600"/>
            <a:ext cx="3146795" cy="4647603"/>
          </a:xfrm>
          <a:prstGeom prst="rect">
            <a:avLst/>
          </a:prstGeom>
          <a:noFill/>
          <a:effectLst>
            <a:softEdge rad="76200"/>
          </a:effectLst>
          <a:extLst>
            <a:ext uri="{909E8E84-426E-40DD-AFC4-6F175D3DCCD1}">
              <a14:hiddenFill xmlns:a14="http://schemas.microsoft.com/office/drawing/2010/main">
                <a:solidFill>
                  <a:srgbClr val="FFFFFF"/>
                </a:solidFill>
              </a14:hiddenFill>
            </a:ext>
          </a:extLst>
        </p:spPr>
      </p:pic>
      <p:pic>
        <p:nvPicPr>
          <p:cNvPr id="33794" name="Picture 2" descr="C:\Users\anderb3\Desktop\ALL Folders\Pictures\photos\20160505_141436.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5673" t="14315" r="28671" b="5645"/>
          <a:stretch/>
        </p:blipFill>
        <p:spPr bwMode="auto">
          <a:xfrm>
            <a:off x="4463527" y="4364138"/>
            <a:ext cx="2971800" cy="2404018"/>
          </a:xfrm>
          <a:prstGeom prst="rect">
            <a:avLst/>
          </a:prstGeom>
          <a:noFill/>
          <a:effectLst>
            <a:softEdge rad="76200"/>
          </a:effectLst>
          <a:extLst>
            <a:ext uri="{909E8E84-426E-40DD-AFC4-6F175D3DCCD1}">
              <a14:hiddenFill xmlns:a14="http://schemas.microsoft.com/office/drawing/2010/main">
                <a:solidFill>
                  <a:srgbClr val="FFFFFF"/>
                </a:solidFill>
              </a14:hiddenFill>
            </a:ext>
          </a:extLst>
        </p:spPr>
      </p:pic>
      <p:sp>
        <p:nvSpPr>
          <p:cNvPr id="23554" name="Rectangle 4"/>
          <p:cNvSpPr>
            <a:spLocks noGrp="1" noChangeArrowheads="1"/>
          </p:cNvSpPr>
          <p:nvPr>
            <p:ph type="title"/>
          </p:nvPr>
        </p:nvSpPr>
        <p:spPr>
          <a:xfrm>
            <a:off x="838200" y="553914"/>
            <a:ext cx="7772400" cy="1143000"/>
          </a:xfrm>
        </p:spPr>
        <p:txBody>
          <a:bodyPr/>
          <a:lstStyle/>
          <a:p>
            <a:pPr eaLnBrk="1" hangingPunct="1"/>
            <a:r>
              <a:rPr lang="en-US" b="1" dirty="0"/>
              <a:t>Where I Am Is Safe</a:t>
            </a:r>
          </a:p>
        </p:txBody>
      </p:sp>
      <p:pic>
        <p:nvPicPr>
          <p:cNvPr id="17411" name="Picture 3"/>
          <p:cNvPicPr>
            <a:picLocks noChangeAspect="1" noChangeArrowheads="1"/>
          </p:cNvPicPr>
          <p:nvPr/>
        </p:nvPicPr>
        <p:blipFill>
          <a:blip r:embed="rId5" cstate="print"/>
          <a:srcRect/>
          <a:stretch>
            <a:fillRect/>
          </a:stretch>
        </p:blipFill>
        <p:spPr bwMode="auto">
          <a:xfrm>
            <a:off x="4463527" y="1230295"/>
            <a:ext cx="4495800" cy="3193159"/>
          </a:xfrm>
          <a:prstGeom prst="rect">
            <a:avLst/>
          </a:prstGeom>
          <a:noFill/>
          <a:ln w="9525">
            <a:noFill/>
            <a:miter lim="800000"/>
            <a:headEnd/>
            <a:tailEnd/>
          </a:ln>
          <a:effectLst>
            <a:softEdge rad="76200"/>
          </a:effectLst>
        </p:spPr>
      </p:pic>
      <p:pic>
        <p:nvPicPr>
          <p:cNvPr id="7" name="Picture 6"/>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a:xfrm>
            <a:off x="685800" y="541514"/>
            <a:ext cx="7772400" cy="685800"/>
          </a:xfrm>
        </p:spPr>
        <p:txBody>
          <a:bodyPr/>
          <a:lstStyle/>
          <a:p>
            <a:r>
              <a:rPr lang="en-US" b="1" dirty="0"/>
              <a:t>Location of Work</a:t>
            </a:r>
          </a:p>
        </p:txBody>
      </p:sp>
      <p:pic>
        <p:nvPicPr>
          <p:cNvPr id="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19" name="Picture 3" descr="C:\Users\anderb3\Desktop\ALL Folders\Pictures\WRK ZN PICS\pics\IMG_0108.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2965" y="1295401"/>
            <a:ext cx="3977216" cy="298291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4820" name="Picture 4" descr="C:\Users\anderb3\Desktop\ALL Folders\Pictures\WRK ZN PICS\pics\20180717_170651.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45573" t="21100" r="12047" b="40203"/>
          <a:stretch/>
        </p:blipFill>
        <p:spPr bwMode="auto">
          <a:xfrm>
            <a:off x="2514600" y="4312179"/>
            <a:ext cx="4625340" cy="237564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8674" name="Picture 2" descr="C:\Users\anderb3\Desktop\MoDOT Photos\1 shoulder work.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430546" y="1114425"/>
            <a:ext cx="4713454" cy="3127375"/>
          </a:xfrm>
          <a:prstGeom prst="rect">
            <a:avLst/>
          </a:prstGeom>
          <a:noFill/>
          <a:effectLst>
            <a:softEdge rad="2032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55317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571499"/>
            <a:ext cx="8153400" cy="1143000"/>
          </a:xfrm>
        </p:spPr>
        <p:txBody>
          <a:bodyPr/>
          <a:lstStyle/>
          <a:p>
            <a:pPr eaLnBrk="1" hangingPunct="1"/>
            <a:r>
              <a:rPr lang="en-US" b="1" dirty="0"/>
              <a:t>Factors Affecting </a:t>
            </a:r>
            <a:br>
              <a:rPr lang="en-US" b="1" dirty="0"/>
            </a:br>
            <a:r>
              <a:rPr lang="en-US" b="1" dirty="0"/>
              <a:t>Stopping Distance</a:t>
            </a:r>
          </a:p>
        </p:txBody>
      </p:sp>
      <p:pic>
        <p:nvPicPr>
          <p:cNvPr id="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698" name="Picture 2" descr="C:\Users\anderb3\Desktop\ALL Folders\Pictures\WRK ZN PICS\pics\New folder\IMG_0155.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0800000" flipV="1">
            <a:off x="1600201" y="1844833"/>
            <a:ext cx="6477000" cy="4857749"/>
          </a:xfrm>
          <a:prstGeom prst="rect">
            <a:avLst/>
          </a:prstGeom>
          <a:noFill/>
          <a:effectLst>
            <a:softEdge rad="76200"/>
          </a:effectLst>
          <a:extLst>
            <a:ext uri="{909E8E84-426E-40DD-AFC4-6F175D3DCCD1}">
              <a14:hiddenFill xmlns:a14="http://schemas.microsoft.com/office/drawing/2010/main">
                <a:solidFill>
                  <a:srgbClr val="FFFFFF"/>
                </a:solidFill>
              </a14:hiddenFill>
            </a:ext>
          </a:extLst>
        </p:spPr>
      </p:pic>
      <p:pic>
        <p:nvPicPr>
          <p:cNvPr id="35842" name="Picture 2" descr="C:\Users\anderb3\Desktop\ALL Folders\Pictures\WRK ZN PICS\pics\IMG_0153.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01706" y="1770961"/>
            <a:ext cx="6575495" cy="4931622"/>
          </a:xfrm>
          <a:prstGeom prst="rect">
            <a:avLst/>
          </a:prstGeom>
          <a:noFill/>
          <a:effectLst>
            <a:softEdge rad="190500"/>
          </a:effectLst>
          <a:extLst>
            <a:ext uri="{909E8E84-426E-40DD-AFC4-6F175D3DCCD1}">
              <a14:hiddenFill xmlns:a14="http://schemas.microsoft.com/office/drawing/2010/main">
                <a:solidFill>
                  <a:srgbClr val="FFFFFF"/>
                </a:solidFill>
              </a14:hiddenFill>
            </a:ext>
          </a:extLst>
        </p:spPr>
      </p:pic>
      <p:pic>
        <p:nvPicPr>
          <p:cNvPr id="38914" name="Picture 2" descr="C:\Users\anderb3\Desktop\ALL Folders\Pictures\WRK ZN PICS\pics\New folder\20180224_180254.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0065" r="22164" b="16797"/>
          <a:stretch/>
        </p:blipFill>
        <p:spPr bwMode="auto">
          <a:xfrm>
            <a:off x="1433508" y="1870991"/>
            <a:ext cx="6711889" cy="4635118"/>
          </a:xfrm>
          <a:prstGeom prst="rect">
            <a:avLst/>
          </a:prstGeom>
          <a:noFill/>
          <a:effectLst>
            <a:softEdge rad="190500"/>
          </a:effectLst>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9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a:xfrm>
            <a:off x="685800" y="571499"/>
            <a:ext cx="7772400" cy="685800"/>
          </a:xfrm>
          <a:prstGeom prst="rect">
            <a:avLst/>
          </a:prstGeom>
        </p:spPr>
        <p:txBody>
          <a:bodyPr/>
          <a:lstStyle/>
          <a:p>
            <a:pPr eaLnBrk="1" hangingPunct="1"/>
            <a:r>
              <a:rPr lang="en-US" b="1" dirty="0"/>
              <a:t>Factors Affecting Visibility</a:t>
            </a:r>
          </a:p>
        </p:txBody>
      </p:sp>
      <p:pic>
        <p:nvPicPr>
          <p:cNvPr id="7" name="il_fi" descr="http://www.pashnit.com/pics/road/hwy25-38mi.jpg"/>
          <p:cNvPicPr/>
          <p:nvPr/>
        </p:nvPicPr>
        <p:blipFill>
          <a:blip r:embed="rId3">
            <a:extLst>
              <a:ext uri="{28A0092B-C50C-407E-A947-70E740481C1C}">
                <a14:useLocalDpi xmlns:a14="http://schemas.microsoft.com/office/drawing/2010/main" val="0"/>
              </a:ext>
            </a:extLst>
          </a:blip>
          <a:srcRect/>
          <a:stretch>
            <a:fillRect/>
          </a:stretch>
        </p:blipFill>
        <p:spPr bwMode="auto">
          <a:xfrm>
            <a:off x="3276600" y="1502850"/>
            <a:ext cx="2505075" cy="3352800"/>
          </a:xfrm>
          <a:prstGeom prst="rect">
            <a:avLst/>
          </a:prstGeom>
          <a:noFill/>
          <a:ln>
            <a:noFill/>
          </a:ln>
          <a:effectLst>
            <a:softEdge rad="304800"/>
          </a:effectLst>
        </p:spPr>
      </p:pic>
      <p:pic>
        <p:nvPicPr>
          <p:cNvPr id="8"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085443" y="1492751"/>
            <a:ext cx="2343557" cy="4359335"/>
          </a:xfrm>
          <a:prstGeom prst="rect">
            <a:avLst/>
          </a:prstGeom>
          <a:noFill/>
        </p:spPr>
        <p:txBody>
          <a:bodyPr wrap="square" rtlCol="0">
            <a:spAutoFit/>
          </a:bodyPr>
          <a:lstStyle/>
          <a:p>
            <a:pPr marL="285750" indent="-285750">
              <a:buFont typeface="Arial" panose="020B0604020202020204" pitchFamily="34" charset="0"/>
              <a:buChar char="•"/>
            </a:pPr>
            <a:endParaRPr lang="en-US" sz="2400" b="1" dirty="0">
              <a:latin typeface="Arial" charset="0"/>
              <a:cs typeface="Arial" charset="0"/>
            </a:endParaRPr>
          </a:p>
          <a:p>
            <a:pPr marL="285750" indent="-285750">
              <a:lnSpc>
                <a:spcPct val="80000"/>
              </a:lnSpc>
              <a:spcAft>
                <a:spcPts val="1200"/>
              </a:spcAft>
              <a:buClrTx/>
              <a:buFont typeface="Arial" panose="020B0604020202020204" pitchFamily="34" charset="0"/>
              <a:buChar char="•"/>
            </a:pPr>
            <a:r>
              <a:rPr lang="en-US" sz="2400" b="1" dirty="0"/>
              <a:t>Hills</a:t>
            </a:r>
          </a:p>
          <a:p>
            <a:pPr marL="285750" indent="-285750">
              <a:lnSpc>
                <a:spcPct val="80000"/>
              </a:lnSpc>
              <a:spcAft>
                <a:spcPts val="1200"/>
              </a:spcAft>
              <a:buClrTx/>
              <a:buFont typeface="Arial" panose="020B0604020202020204" pitchFamily="34" charset="0"/>
              <a:buChar char="•"/>
            </a:pPr>
            <a:r>
              <a:rPr lang="en-US" sz="2400" b="1" dirty="0"/>
              <a:t>Curves</a:t>
            </a:r>
          </a:p>
          <a:p>
            <a:pPr marL="285750" indent="-285750">
              <a:lnSpc>
                <a:spcPct val="80000"/>
              </a:lnSpc>
              <a:spcAft>
                <a:spcPts val="1200"/>
              </a:spcAft>
              <a:buClrTx/>
              <a:buFont typeface="Arial" panose="020B0604020202020204" pitchFamily="34" charset="0"/>
              <a:buChar char="•"/>
            </a:pPr>
            <a:r>
              <a:rPr lang="en-US" sz="2400" b="1" dirty="0"/>
              <a:t>Shade</a:t>
            </a:r>
          </a:p>
          <a:p>
            <a:pPr marL="285750" indent="-285750">
              <a:lnSpc>
                <a:spcPct val="80000"/>
              </a:lnSpc>
              <a:spcAft>
                <a:spcPts val="1200"/>
              </a:spcAft>
              <a:buClrTx/>
              <a:buFont typeface="Arial" panose="020B0604020202020204" pitchFamily="34" charset="0"/>
              <a:buChar char="•"/>
            </a:pPr>
            <a:r>
              <a:rPr lang="en-US" sz="2400" b="1" dirty="0"/>
              <a:t>Color contrast</a:t>
            </a:r>
          </a:p>
          <a:p>
            <a:pPr marL="285750" indent="-285750">
              <a:lnSpc>
                <a:spcPct val="80000"/>
              </a:lnSpc>
              <a:spcAft>
                <a:spcPts val="1200"/>
              </a:spcAft>
              <a:buClrTx/>
              <a:buFont typeface="Arial" panose="020B0604020202020204" pitchFamily="34" charset="0"/>
              <a:buChar char="•"/>
            </a:pPr>
            <a:r>
              <a:rPr lang="en-US" sz="2400" b="1" dirty="0"/>
              <a:t>Driveways</a:t>
            </a:r>
          </a:p>
          <a:p>
            <a:pPr marL="285750" indent="-285750">
              <a:lnSpc>
                <a:spcPct val="80000"/>
              </a:lnSpc>
              <a:spcAft>
                <a:spcPts val="1200"/>
              </a:spcAft>
              <a:buClrTx/>
              <a:buFont typeface="Arial" panose="020B0604020202020204" pitchFamily="34" charset="0"/>
              <a:buChar char="•"/>
            </a:pPr>
            <a:r>
              <a:rPr lang="en-US" sz="2400" b="1" dirty="0"/>
              <a:t>Trees</a:t>
            </a:r>
          </a:p>
          <a:p>
            <a:pPr marL="285750" indent="-285750">
              <a:lnSpc>
                <a:spcPct val="80000"/>
              </a:lnSpc>
              <a:spcAft>
                <a:spcPts val="1200"/>
              </a:spcAft>
              <a:buClrTx/>
              <a:buFont typeface="Arial" panose="020B0604020202020204" pitchFamily="34" charset="0"/>
              <a:buChar char="•"/>
            </a:pPr>
            <a:r>
              <a:rPr lang="en-US" sz="2400" b="1" dirty="0"/>
              <a:t>Buildings</a:t>
            </a:r>
          </a:p>
          <a:p>
            <a:pPr marL="285750" indent="-285750">
              <a:lnSpc>
                <a:spcPct val="80000"/>
              </a:lnSpc>
              <a:spcAft>
                <a:spcPts val="1200"/>
              </a:spcAft>
              <a:buClrTx/>
              <a:buFont typeface="Arial" panose="020B0604020202020204" pitchFamily="34" charset="0"/>
              <a:buChar char="•"/>
            </a:pPr>
            <a:r>
              <a:rPr lang="en-US" sz="2400" b="1" dirty="0"/>
              <a:t>Bad weather</a:t>
            </a:r>
          </a:p>
          <a:p>
            <a:pPr marL="285750" indent="-285750">
              <a:lnSpc>
                <a:spcPct val="80000"/>
              </a:lnSpc>
              <a:spcAft>
                <a:spcPts val="1200"/>
              </a:spcAft>
              <a:buClrTx/>
              <a:buFont typeface="Arial" panose="020B0604020202020204" pitchFamily="34" charset="0"/>
              <a:buChar char="•"/>
            </a:pPr>
            <a:r>
              <a:rPr lang="en-US" sz="2400" b="1" dirty="0"/>
              <a:t>Darkness</a:t>
            </a:r>
          </a:p>
        </p:txBody>
      </p:sp>
      <p:pic>
        <p:nvPicPr>
          <p:cNvPr id="9" name="Picture 2" descr="C:\Users\anderb3\Desktop\20180224_180254.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20781" b="16429"/>
          <a:stretch/>
        </p:blipFill>
        <p:spPr bwMode="auto">
          <a:xfrm>
            <a:off x="4191000" y="4343400"/>
            <a:ext cx="4074481" cy="2417791"/>
          </a:xfrm>
          <a:prstGeom prst="rect">
            <a:avLst/>
          </a:prstGeom>
          <a:noFill/>
          <a:effectLst>
            <a:softEdge rad="228600"/>
          </a:effectLst>
          <a:extLst>
            <a:ext uri="{909E8E84-426E-40DD-AFC4-6F175D3DCCD1}">
              <a14:hiddenFill xmlns:a14="http://schemas.microsoft.com/office/drawing/2010/main">
                <a:solidFill>
                  <a:srgbClr val="FFFFFF"/>
                </a:solidFill>
              </a14:hiddenFill>
            </a:ext>
          </a:extLst>
        </p:spPr>
      </p:pic>
      <p:pic>
        <p:nvPicPr>
          <p:cNvPr id="10" name="Picture 3" descr="C:\Users\anderb3\Desktop\MoDOT Photos\Pics\IMG_0018.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326832" y="1676400"/>
            <a:ext cx="3829103" cy="287166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608426"/>
            <a:ext cx="8229600" cy="1143000"/>
          </a:xfrm>
        </p:spPr>
        <p:txBody>
          <a:bodyPr/>
          <a:lstStyle/>
          <a:p>
            <a:pPr eaLnBrk="1" hangingPunct="1"/>
            <a:r>
              <a:rPr lang="en-US" b="1" dirty="0"/>
              <a:t>Factors That Influence </a:t>
            </a:r>
            <a:br>
              <a:rPr lang="en-US" b="1" dirty="0"/>
            </a:br>
            <a:r>
              <a:rPr lang="en-US" b="1" dirty="0"/>
              <a:t>Traffic Control</a:t>
            </a:r>
          </a:p>
        </p:txBody>
      </p:sp>
      <p:pic>
        <p:nvPicPr>
          <p:cNvPr id="30725" name="Picture 5" descr="C:\Users\anderb3\Desktop\MoDOT Photos\Pics\IMG_0194.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8215"/>
          <a:stretch/>
        </p:blipFill>
        <p:spPr bwMode="auto">
          <a:xfrm>
            <a:off x="6019799" y="2850683"/>
            <a:ext cx="2701279" cy="3278872"/>
          </a:xfrm>
          <a:prstGeom prst="rect">
            <a:avLst/>
          </a:prstGeom>
          <a:noFill/>
          <a:effectLst>
            <a:softEdge rad="76200"/>
          </a:effectLst>
          <a:extLst>
            <a:ext uri="{909E8E84-426E-40DD-AFC4-6F175D3DCCD1}">
              <a14:hiddenFill xmlns:a14="http://schemas.microsoft.com/office/drawing/2010/main">
                <a:solidFill>
                  <a:srgbClr val="FFFFFF"/>
                </a:solidFill>
              </a14:hiddenFill>
            </a:ext>
          </a:extLst>
        </p:spPr>
      </p:pic>
      <p:pic>
        <p:nvPicPr>
          <p:cNvPr id="34819" name="Picture 3" descr="C:\Users\anderb3\Desktop\20180401_192235.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5784" r="25059"/>
          <a:stretch/>
        </p:blipFill>
        <p:spPr bwMode="auto">
          <a:xfrm rot="5400000">
            <a:off x="4013000" y="1906378"/>
            <a:ext cx="2440328" cy="2792470"/>
          </a:xfrm>
          <a:prstGeom prst="rect">
            <a:avLst/>
          </a:prstGeom>
          <a:noFill/>
          <a:effectLst>
            <a:softEdge rad="228600"/>
          </a:effectLst>
          <a:extLst>
            <a:ext uri="{909E8E84-426E-40DD-AFC4-6F175D3DCCD1}">
              <a14:hiddenFill xmlns:a14="http://schemas.microsoft.com/office/drawing/2010/main">
                <a:solidFill>
                  <a:srgbClr val="FFFFFF"/>
                </a:solidFill>
              </a14:hiddenFill>
            </a:ext>
          </a:extLst>
        </p:spPr>
      </p:pic>
      <p:pic>
        <p:nvPicPr>
          <p:cNvPr id="7"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22" name="Picture 2" descr="C:\Users\anderb3\Desktop\MoDOT Photos\Incident Photos\IMG_1263.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17015" y="2133600"/>
            <a:ext cx="3534398" cy="2356519"/>
          </a:xfrm>
          <a:prstGeom prst="rect">
            <a:avLst/>
          </a:prstGeom>
          <a:noFill/>
          <a:effectLst>
            <a:softEdge rad="101600"/>
          </a:effectLst>
          <a:extLst>
            <a:ext uri="{909E8E84-426E-40DD-AFC4-6F175D3DCCD1}">
              <a14:hiddenFill xmlns:a14="http://schemas.microsoft.com/office/drawing/2010/main">
                <a:solidFill>
                  <a:srgbClr val="FFFFFF"/>
                </a:solidFill>
              </a14:hiddenFill>
            </a:ext>
          </a:extLst>
        </p:spPr>
      </p:pic>
      <p:pic>
        <p:nvPicPr>
          <p:cNvPr id="30724" name="Picture 4" descr="C:\Users\anderb3\Desktop\MoDOT Photos\20140901_205756_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860889" y="4328207"/>
            <a:ext cx="4191568" cy="2357758"/>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5800" y="571499"/>
            <a:ext cx="7772400" cy="685800"/>
          </a:xfrm>
        </p:spPr>
        <p:txBody>
          <a:bodyPr/>
          <a:lstStyle/>
          <a:p>
            <a:pPr eaLnBrk="1" hangingPunct="1"/>
            <a:r>
              <a:rPr lang="en-US" b="1" dirty="0"/>
              <a:t>Traffic Generators</a:t>
            </a:r>
          </a:p>
        </p:txBody>
      </p:sp>
      <p:sp>
        <p:nvSpPr>
          <p:cNvPr id="27651" name="Rectangle 3"/>
          <p:cNvSpPr>
            <a:spLocks noGrp="1" noChangeArrowheads="1"/>
          </p:cNvSpPr>
          <p:nvPr>
            <p:ph type="body" sz="half" idx="1"/>
          </p:nvPr>
        </p:nvSpPr>
        <p:spPr>
          <a:xfrm>
            <a:off x="457200" y="1828800"/>
            <a:ext cx="4038600" cy="3810000"/>
          </a:xfrm>
        </p:spPr>
        <p:txBody>
          <a:bodyPr/>
          <a:lstStyle/>
          <a:p>
            <a:pPr eaLnBrk="1" hangingPunct="1"/>
            <a:r>
              <a:rPr lang="en-US" sz="2800" dirty="0"/>
              <a:t>Peak rush hours</a:t>
            </a:r>
          </a:p>
          <a:p>
            <a:pPr eaLnBrk="1" hangingPunct="1"/>
            <a:r>
              <a:rPr lang="en-US" sz="2800" dirty="0"/>
              <a:t>Holidays</a:t>
            </a:r>
          </a:p>
          <a:p>
            <a:pPr eaLnBrk="1" hangingPunct="1"/>
            <a:r>
              <a:rPr lang="en-US" sz="2800" dirty="0"/>
              <a:t>Sporting events</a:t>
            </a:r>
          </a:p>
          <a:p>
            <a:pPr eaLnBrk="1" hangingPunct="1"/>
            <a:r>
              <a:rPr lang="en-US" sz="2800" dirty="0"/>
              <a:t>Special events</a:t>
            </a:r>
          </a:p>
          <a:p>
            <a:pPr eaLnBrk="1" hangingPunct="1"/>
            <a:r>
              <a:rPr lang="en-US" sz="2800" dirty="0"/>
              <a:t>Schools</a:t>
            </a:r>
          </a:p>
          <a:p>
            <a:pPr eaLnBrk="1" hangingPunct="1"/>
            <a:r>
              <a:rPr lang="en-US" sz="2800" dirty="0"/>
              <a:t>Shopping malls</a:t>
            </a:r>
          </a:p>
          <a:p>
            <a:pPr eaLnBrk="1" hangingPunct="1"/>
            <a:r>
              <a:rPr lang="en-US" sz="2800" dirty="0"/>
              <a:t>Business districts</a:t>
            </a:r>
          </a:p>
        </p:txBody>
      </p:sp>
      <p:pic>
        <p:nvPicPr>
          <p:cNvPr id="52229" name="Picture 6" descr="See full size image"/>
          <p:cNvPicPr>
            <a:picLocks noChangeAspect="1" noChangeArrowheads="1"/>
          </p:cNvPicPr>
          <p:nvPr/>
        </p:nvPicPr>
        <p:blipFill>
          <a:blip r:embed="rId3" r:link="rId4" cstate="print"/>
          <a:srcRect/>
          <a:stretch>
            <a:fillRect/>
          </a:stretch>
        </p:blipFill>
        <p:spPr bwMode="auto">
          <a:xfrm>
            <a:off x="3536134" y="4191000"/>
            <a:ext cx="2741620" cy="2410817"/>
          </a:xfrm>
          <a:prstGeom prst="rect">
            <a:avLst/>
          </a:prstGeom>
          <a:ln>
            <a:noFill/>
          </a:ln>
          <a:effectLst>
            <a:softEdge rad="112500"/>
          </a:effectLst>
        </p:spPr>
      </p:pic>
      <p:pic>
        <p:nvPicPr>
          <p:cNvPr id="7"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25558" y="2667000"/>
            <a:ext cx="3232619" cy="2421344"/>
          </a:xfrm>
          <a:prstGeom prst="rect">
            <a:avLst/>
          </a:prstGeom>
          <a:noFill/>
          <a:ln>
            <a:noFill/>
          </a:ln>
          <a:effectLst>
            <a:softEdge rad="889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08" name="Picture 8" descr="http://www.ballparktravel.com/images/teams/Busch_StLouisCardinals_1.jpg"/>
          <p:cNvPicPr>
            <a:picLocks noChangeAspect="1" noChangeArrowheads="1"/>
          </p:cNvPicPr>
          <p:nvPr/>
        </p:nvPicPr>
        <p:blipFill>
          <a:blip r:embed="rId7" cstate="print"/>
          <a:srcRect/>
          <a:stretch>
            <a:fillRect/>
          </a:stretch>
        </p:blipFill>
        <p:spPr bwMode="auto">
          <a:xfrm>
            <a:off x="3425278" y="1591672"/>
            <a:ext cx="2963332" cy="2286000"/>
          </a:xfrm>
          <a:prstGeom prst="rect">
            <a:avLst/>
          </a:prstGeom>
          <a:ln>
            <a:noFill/>
          </a:ln>
          <a:effectLst>
            <a:softEdge rad="112500"/>
          </a:effec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99"/>
          <p:cNvSpPr>
            <a:spLocks noGrp="1" noChangeArrowheads="1"/>
          </p:cNvSpPr>
          <p:nvPr>
            <p:ph type="title"/>
          </p:nvPr>
        </p:nvSpPr>
        <p:spPr>
          <a:xfrm>
            <a:off x="573428" y="2209800"/>
            <a:ext cx="8058557" cy="609600"/>
          </a:xfrm>
        </p:spPr>
        <p:txBody>
          <a:bodyPr/>
          <a:lstStyle/>
          <a:p>
            <a:pPr eaLnBrk="1" hangingPunct="1"/>
            <a:r>
              <a:rPr lang="en-US" b="1" dirty="0"/>
              <a:t>Components That Make Up A Work Zone</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87"/>
          <p:cNvSpPr>
            <a:spLocks noGrp="1" noChangeArrowheads="1"/>
          </p:cNvSpPr>
          <p:nvPr>
            <p:ph type="title"/>
          </p:nvPr>
        </p:nvSpPr>
        <p:spPr>
          <a:xfrm>
            <a:off x="838200" y="609600"/>
            <a:ext cx="7467600" cy="593725"/>
          </a:xfrm>
        </p:spPr>
        <p:txBody>
          <a:bodyPr/>
          <a:lstStyle/>
          <a:p>
            <a:pPr eaLnBrk="1" hangingPunct="1"/>
            <a:r>
              <a:rPr lang="en-US" sz="3200" b="1" dirty="0"/>
              <a:t>Typical Stationary Work Zone</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21922" y="1182858"/>
            <a:ext cx="6400800" cy="5559189"/>
          </a:xfrm>
          <a:prstGeom prst="rect">
            <a:avLst/>
          </a:prstGeom>
        </p:spPr>
      </p:pic>
      <p:pic>
        <p:nvPicPr>
          <p:cNvPr id="4"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5105401" y="6000690"/>
            <a:ext cx="2895600" cy="400110"/>
          </a:xfrm>
          <a:prstGeom prst="rect">
            <a:avLst/>
          </a:prstGeom>
          <a:solidFill>
            <a:srgbClr val="FFFF00"/>
          </a:solidFill>
          <a:ln w="19050">
            <a:solidFill>
              <a:srgbClr val="FF0000"/>
            </a:solidFill>
          </a:ln>
        </p:spPr>
        <p:txBody>
          <a:bodyPr wrap="square" rtlCol="0">
            <a:spAutoFit/>
          </a:bodyPr>
          <a:lstStyle/>
          <a:p>
            <a:r>
              <a:rPr lang="en-US" sz="2000" b="1" dirty="0">
                <a:solidFill>
                  <a:srgbClr val="FF0000"/>
                </a:solidFill>
              </a:rPr>
              <a:t>Advanced Warning Area</a:t>
            </a:r>
          </a:p>
        </p:txBody>
      </p:sp>
    </p:spTree>
    <p:extLst>
      <p:ext uri="{BB962C8B-B14F-4D97-AF65-F5344CB8AC3E}">
        <p14:creationId xmlns:p14="http://schemas.microsoft.com/office/powerpoint/2010/main" val="38977274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85800" y="533400"/>
            <a:ext cx="7772400" cy="609600"/>
          </a:xfrm>
        </p:spPr>
        <p:txBody>
          <a:bodyPr/>
          <a:lstStyle/>
          <a:p>
            <a:pPr eaLnBrk="1" hangingPunct="1"/>
            <a:r>
              <a:rPr lang="en-US" b="1" dirty="0"/>
              <a:t>Advanced Warning Area</a:t>
            </a:r>
          </a:p>
        </p:txBody>
      </p:sp>
      <p:sp>
        <p:nvSpPr>
          <p:cNvPr id="30724" name="Rectangle 3"/>
          <p:cNvSpPr>
            <a:spLocks noChangeArrowheads="1"/>
          </p:cNvSpPr>
          <p:nvPr/>
        </p:nvSpPr>
        <p:spPr bwMode="auto">
          <a:xfrm>
            <a:off x="533400" y="1295400"/>
            <a:ext cx="8382000" cy="510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a:lnSpc>
                <a:spcPct val="110000"/>
              </a:lnSpc>
              <a:spcBef>
                <a:spcPct val="20000"/>
              </a:spcBef>
              <a:buFontTx/>
              <a:buChar char="•"/>
            </a:pPr>
            <a:r>
              <a:rPr lang="en-US" sz="2600" dirty="0"/>
              <a:t>Motorists are informed of the work zone</a:t>
            </a:r>
          </a:p>
          <a:p>
            <a:pPr marL="342900" indent="-342900">
              <a:buFontTx/>
              <a:buChar char="•"/>
            </a:pPr>
            <a:r>
              <a:rPr lang="en-US" sz="2600" dirty="0"/>
              <a:t>Information is offered by a single sign or </a:t>
            </a:r>
          </a:p>
          <a:p>
            <a:r>
              <a:rPr lang="en-US" sz="2600" dirty="0"/>
              <a:t>     a series of signs/devices</a:t>
            </a:r>
          </a:p>
          <a:p>
            <a:pPr marL="342900" indent="-342900">
              <a:lnSpc>
                <a:spcPct val="110000"/>
              </a:lnSpc>
              <a:spcBef>
                <a:spcPct val="20000"/>
              </a:spcBef>
              <a:buFontTx/>
              <a:buChar char="•"/>
            </a:pPr>
            <a:endParaRPr lang="en-US" sz="1200" dirty="0"/>
          </a:p>
          <a:p>
            <a:pPr marL="1257300" lvl="2" indent="-342900">
              <a:lnSpc>
                <a:spcPct val="140000"/>
              </a:lnSpc>
              <a:spcBef>
                <a:spcPct val="20000"/>
              </a:spcBef>
              <a:buFont typeface="Wingdings" pitchFamily="2" charset="2"/>
              <a:buChar char="ü"/>
            </a:pPr>
            <a:r>
              <a:rPr lang="en-US" sz="2000" dirty="0"/>
              <a:t>The first: 			Attention</a:t>
            </a:r>
          </a:p>
          <a:p>
            <a:pPr marL="1257300" lvl="2" indent="-342900">
              <a:lnSpc>
                <a:spcPct val="140000"/>
              </a:lnSpc>
              <a:spcBef>
                <a:spcPct val="20000"/>
              </a:spcBef>
              <a:buFont typeface="Wingdings" pitchFamily="2" charset="2"/>
              <a:buChar char="ü"/>
            </a:pPr>
            <a:endParaRPr lang="en-US" sz="2000" dirty="0"/>
          </a:p>
          <a:p>
            <a:pPr marL="1257300" lvl="2" indent="-342900">
              <a:lnSpc>
                <a:spcPct val="140000"/>
              </a:lnSpc>
              <a:spcBef>
                <a:spcPct val="20000"/>
              </a:spcBef>
              <a:buFont typeface="Wingdings" pitchFamily="2" charset="2"/>
              <a:buChar char="ü"/>
            </a:pPr>
            <a:r>
              <a:rPr lang="en-US" sz="2000" dirty="0"/>
              <a:t>The second:			Detailed information</a:t>
            </a:r>
          </a:p>
          <a:p>
            <a:pPr marL="1257300" lvl="2" indent="-342900">
              <a:lnSpc>
                <a:spcPct val="140000"/>
              </a:lnSpc>
              <a:spcBef>
                <a:spcPct val="20000"/>
              </a:spcBef>
              <a:buFont typeface="Wingdings" pitchFamily="2" charset="2"/>
              <a:buChar char="ü"/>
            </a:pPr>
            <a:endParaRPr lang="en-US" sz="2000" dirty="0"/>
          </a:p>
          <a:p>
            <a:pPr marL="1257300" lvl="2" indent="-342900">
              <a:lnSpc>
                <a:spcPct val="140000"/>
              </a:lnSpc>
              <a:spcBef>
                <a:spcPct val="20000"/>
              </a:spcBef>
              <a:buFont typeface="Wingdings" pitchFamily="2" charset="2"/>
              <a:buChar char="ü"/>
            </a:pPr>
            <a:r>
              <a:rPr lang="en-US" sz="2000" dirty="0"/>
              <a:t>The third:			Specific information</a:t>
            </a:r>
          </a:p>
          <a:p>
            <a:pPr lvl="2">
              <a:lnSpc>
                <a:spcPct val="140000"/>
              </a:lnSpc>
              <a:spcBef>
                <a:spcPct val="20000"/>
              </a:spcBef>
            </a:pPr>
            <a:endParaRPr lang="en-US" sz="800" dirty="0"/>
          </a:p>
        </p:txBody>
      </p:sp>
      <p:pic>
        <p:nvPicPr>
          <p:cNvPr id="3"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26987" y="2853531"/>
            <a:ext cx="838200" cy="838200"/>
          </a:xfrm>
          <a:prstGeom prst="rect">
            <a:avLst/>
          </a:prstGeom>
          <a:noFill/>
          <a:ln w="19050">
            <a:noFill/>
            <a:miter lim="800000"/>
            <a:headEnd/>
            <a:tailEnd/>
          </a:ln>
          <a:extLst>
            <a:ext uri="{909E8E84-426E-40DD-AFC4-6F175D3DCCD1}">
              <a14:hiddenFill xmlns:a14="http://schemas.microsoft.com/office/drawing/2010/main">
                <a:solidFill>
                  <a:srgbClr val="FFFFFF"/>
                </a:solidFill>
              </a14:hiddenFill>
            </a:ext>
          </a:extLst>
        </p:spPr>
      </p:pic>
      <p:pic>
        <p:nvPicPr>
          <p:cNvPr id="60421" name="Picture 5"/>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23812" y="3691731"/>
            <a:ext cx="841375" cy="914400"/>
          </a:xfrm>
          <a:prstGeom prst="rect">
            <a:avLst/>
          </a:prstGeom>
          <a:noFill/>
          <a:ln w="19050">
            <a:noFill/>
            <a:miter lim="800000"/>
            <a:headEnd/>
            <a:tailEnd/>
          </a:ln>
          <a:extLst>
            <a:ext uri="{909E8E84-426E-40DD-AFC4-6F175D3DCCD1}">
              <a14:hiddenFill xmlns:a14="http://schemas.microsoft.com/office/drawing/2010/main">
                <a:solidFill>
                  <a:srgbClr val="FFFFFF"/>
                </a:solidFill>
              </a14:hiddenFill>
            </a:ext>
          </a:extLst>
        </p:spPr>
      </p:pic>
      <p:grpSp>
        <p:nvGrpSpPr>
          <p:cNvPr id="30736" name="Group 9"/>
          <p:cNvGrpSpPr>
            <a:grpSpLocks/>
          </p:cNvGrpSpPr>
          <p:nvPr/>
        </p:nvGrpSpPr>
        <p:grpSpPr bwMode="auto">
          <a:xfrm>
            <a:off x="3626987" y="4592028"/>
            <a:ext cx="841375" cy="901700"/>
            <a:chOff x="5400" y="6660"/>
            <a:chExt cx="2520" cy="2520"/>
          </a:xfrm>
        </p:grpSpPr>
        <p:pic>
          <p:nvPicPr>
            <p:cNvPr id="30737" name="Picture 10"/>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400" y="6660"/>
              <a:ext cx="2520" cy="2520"/>
            </a:xfrm>
            <a:prstGeom prst="rect">
              <a:avLst/>
            </a:prstGeom>
            <a:noFill/>
            <a:ln w="19050">
              <a:noFill/>
              <a:miter lim="800000"/>
              <a:headEnd/>
              <a:tailEnd/>
            </a:ln>
            <a:extLst>
              <a:ext uri="{909E8E84-426E-40DD-AFC4-6F175D3DCCD1}">
                <a14:hiddenFill xmlns:a14="http://schemas.microsoft.com/office/drawing/2010/main">
                  <a:solidFill>
                    <a:srgbClr val="FFFFFF"/>
                  </a:solidFill>
                </a14:hiddenFill>
              </a:ext>
            </a:extLst>
          </p:spPr>
        </p:pic>
        <p:sp>
          <p:nvSpPr>
            <p:cNvPr id="30738" name="AutoShape 11"/>
            <p:cNvSpPr>
              <a:spLocks noChangeArrowheads="1"/>
            </p:cNvSpPr>
            <p:nvPr/>
          </p:nvSpPr>
          <p:spPr bwMode="auto">
            <a:xfrm>
              <a:off x="6300" y="8100"/>
              <a:ext cx="720" cy="360"/>
            </a:xfrm>
            <a:prstGeom prst="leftArrow">
              <a:avLst>
                <a:gd name="adj1" fmla="val 50000"/>
                <a:gd name="adj2" fmla="val 50000"/>
              </a:avLst>
            </a:prstGeom>
            <a:solidFill>
              <a:srgbClr val="000000"/>
            </a:solidFill>
            <a:ln w="19050">
              <a:solidFill>
                <a:srgbClr val="000000"/>
              </a:solidFill>
              <a:miter lim="800000"/>
              <a:headEnd/>
              <a:tailEnd/>
            </a:ln>
          </p:spPr>
          <p:txBody>
            <a:bodyPr/>
            <a:lstStyle/>
            <a:p>
              <a:endParaRPr lang="en-US" dirty="0"/>
            </a:p>
          </p:txBody>
        </p:sp>
      </p:grpSp>
      <p:pic>
        <p:nvPicPr>
          <p:cNvPr id="15" name="Picture 1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0"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79374" y="2705099"/>
            <a:ext cx="733425" cy="296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778911" y="5754469"/>
            <a:ext cx="5378901" cy="646331"/>
          </a:xfrm>
          <a:prstGeom prst="rect">
            <a:avLst/>
          </a:prstGeom>
          <a:noFill/>
        </p:spPr>
        <p:txBody>
          <a:bodyPr wrap="square" rtlCol="0">
            <a:spAutoFit/>
          </a:bodyPr>
          <a:lstStyle/>
          <a:p>
            <a:pPr algn="ctr"/>
            <a:r>
              <a:rPr lang="en-US" i="1" dirty="0"/>
              <a:t>Merge with Arrow is to only be placed on the shoulder that corresponds with the lane that is closed.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60421"/>
                                        </p:tgtEl>
                                        <p:attrNameLst>
                                          <p:attrName>style.visibility</p:attrName>
                                        </p:attrNameLst>
                                      </p:cBhvr>
                                      <p:to>
                                        <p:strVal val="visible"/>
                                      </p:to>
                                    </p:set>
                                    <p:animEffect transition="in" filter="dissolve">
                                      <p:cBhvr>
                                        <p:cTn id="12" dur="500"/>
                                        <p:tgtEl>
                                          <p:spTgt spid="604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381000" y="609600"/>
            <a:ext cx="7962900" cy="685800"/>
          </a:xfrm>
        </p:spPr>
        <p:txBody>
          <a:bodyPr/>
          <a:lstStyle/>
          <a:p>
            <a:pPr eaLnBrk="1" hangingPunct="1"/>
            <a:r>
              <a:rPr lang="en-US" b="1" dirty="0"/>
              <a:t>Sign Spacing</a:t>
            </a:r>
          </a:p>
        </p:txBody>
      </p:sp>
      <p:sp>
        <p:nvSpPr>
          <p:cNvPr id="34819" name="Rectangle 3"/>
          <p:cNvSpPr>
            <a:spLocks noGrp="1" noChangeArrowheads="1"/>
          </p:cNvSpPr>
          <p:nvPr>
            <p:ph idx="1"/>
          </p:nvPr>
        </p:nvSpPr>
        <p:spPr>
          <a:xfrm>
            <a:off x="457200" y="1600200"/>
            <a:ext cx="6019800" cy="4922838"/>
          </a:xfrm>
        </p:spPr>
        <p:txBody>
          <a:bodyPr/>
          <a:lstStyle/>
          <a:p>
            <a:pPr marL="0" indent="0" eaLnBrk="1" hangingPunct="1">
              <a:buNone/>
            </a:pPr>
            <a:r>
              <a:rPr lang="en-US" sz="2600" dirty="0"/>
              <a:t>Based on:</a:t>
            </a:r>
          </a:p>
          <a:p>
            <a:pPr lvl="1" eaLnBrk="1" hangingPunct="1">
              <a:buFont typeface="Arial" pitchFamily="34" charset="0"/>
              <a:buChar char="•"/>
            </a:pPr>
            <a:r>
              <a:rPr lang="en-US" sz="2400" dirty="0"/>
              <a:t>Posted speed limit</a:t>
            </a:r>
          </a:p>
          <a:p>
            <a:pPr lvl="1" eaLnBrk="1" hangingPunct="1">
              <a:buFont typeface="Arial" pitchFamily="34" charset="0"/>
              <a:buChar char="•"/>
            </a:pPr>
            <a:r>
              <a:rPr lang="en-US" sz="2400" dirty="0"/>
              <a:t>Type of highway</a:t>
            </a:r>
          </a:p>
          <a:p>
            <a:pPr lvl="2" eaLnBrk="1" hangingPunct="1">
              <a:buFont typeface="Wingdings" pitchFamily="2" charset="2"/>
              <a:buChar char="ü"/>
            </a:pPr>
            <a:r>
              <a:rPr lang="en-US" sz="2000" dirty="0"/>
              <a:t>Divided</a:t>
            </a:r>
          </a:p>
          <a:p>
            <a:pPr lvl="2" eaLnBrk="1" hangingPunct="1">
              <a:spcAft>
                <a:spcPts val="1200"/>
              </a:spcAft>
              <a:buFont typeface="Wingdings" pitchFamily="2" charset="2"/>
              <a:buChar char="ü"/>
            </a:pPr>
            <a:r>
              <a:rPr lang="en-US" sz="2000" dirty="0"/>
              <a:t>Undivided</a:t>
            </a:r>
          </a:p>
          <a:p>
            <a:pPr marL="0" indent="0" eaLnBrk="1" hangingPunct="1">
              <a:buNone/>
            </a:pPr>
            <a:r>
              <a:rPr lang="en-US" sz="2600" dirty="0"/>
              <a:t>Distances may be adjusted “normally” by increasing it to accommodate:</a:t>
            </a:r>
          </a:p>
          <a:p>
            <a:pPr lvl="1">
              <a:buFont typeface="Arial" pitchFamily="34" charset="0"/>
              <a:buChar char="•"/>
            </a:pPr>
            <a:r>
              <a:rPr lang="en-US" sz="2400" dirty="0"/>
              <a:t>Visibility </a:t>
            </a:r>
          </a:p>
          <a:p>
            <a:pPr lvl="1">
              <a:buFont typeface="Arial" pitchFamily="34" charset="0"/>
              <a:buChar char="•"/>
            </a:pPr>
            <a:r>
              <a:rPr lang="en-US" sz="2400" dirty="0"/>
              <a:t>Field conditions</a:t>
            </a:r>
          </a:p>
        </p:txBody>
      </p:sp>
      <p:sp>
        <p:nvSpPr>
          <p:cNvPr id="34821" name="Text Box 10"/>
          <p:cNvSpPr txBox="1">
            <a:spLocks noChangeArrowheads="1"/>
          </p:cNvSpPr>
          <p:nvPr/>
        </p:nvSpPr>
        <p:spPr bwMode="auto">
          <a:xfrm>
            <a:off x="898525" y="6477001"/>
            <a:ext cx="10064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eaLnBrk="1" hangingPunct="1"/>
            <a:endParaRPr lang="en-US" dirty="0">
              <a:latin typeface="Comic Sans MS" pitchFamily="66" charset="0"/>
            </a:endParaRPr>
          </a:p>
        </p:txBody>
      </p:sp>
      <p:pic>
        <p:nvPicPr>
          <p:cNvPr id="34822" name="Picture 25" descr="SignSpacing.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1600200"/>
            <a:ext cx="2547939" cy="458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rot="3071651">
            <a:off x="6717618" y="1602223"/>
            <a:ext cx="460454" cy="37695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6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877071">
            <a:off x="7637039" y="1430167"/>
            <a:ext cx="495870" cy="62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9118401">
            <a:off x="6350102" y="2750005"/>
            <a:ext cx="804863" cy="8422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9"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722248">
            <a:off x="7131488" y="2704400"/>
            <a:ext cx="976563" cy="9511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304800" y="585567"/>
            <a:ext cx="8610600" cy="609600"/>
          </a:xfrm>
        </p:spPr>
        <p:txBody>
          <a:bodyPr/>
          <a:lstStyle/>
          <a:p>
            <a:pPr eaLnBrk="1" hangingPunct="1"/>
            <a:r>
              <a:rPr lang="en-US" b="1" dirty="0"/>
              <a:t>Tips To Calculate Distance</a:t>
            </a:r>
          </a:p>
        </p:txBody>
      </p:sp>
      <p:sp>
        <p:nvSpPr>
          <p:cNvPr id="36867" name="Rectangle 3"/>
          <p:cNvSpPr>
            <a:spLocks noGrp="1" noChangeArrowheads="1"/>
          </p:cNvSpPr>
          <p:nvPr>
            <p:ph type="body" sz="half" idx="1"/>
          </p:nvPr>
        </p:nvSpPr>
        <p:spPr>
          <a:xfrm>
            <a:off x="762000" y="1828800"/>
            <a:ext cx="8839200" cy="3733800"/>
          </a:xfrm>
          <a:noFill/>
        </p:spPr>
        <p:txBody>
          <a:bodyPr/>
          <a:lstStyle/>
          <a:p>
            <a:pPr eaLnBrk="1" hangingPunct="1">
              <a:lnSpc>
                <a:spcPct val="150000"/>
              </a:lnSpc>
            </a:pPr>
            <a:r>
              <a:rPr lang="en-US" sz="2800" dirty="0"/>
              <a:t>Pavement Dash – 10’ long and 30’ gap </a:t>
            </a:r>
          </a:p>
          <a:p>
            <a:pPr eaLnBrk="1" hangingPunct="1">
              <a:lnSpc>
                <a:spcPct val="150000"/>
              </a:lnSpc>
            </a:pPr>
            <a:r>
              <a:rPr lang="en-US" sz="2800" dirty="0"/>
              <a:t>Delineators - 1/10 mile is approximately 500’</a:t>
            </a:r>
          </a:p>
          <a:p>
            <a:pPr eaLnBrk="1" hangingPunct="1">
              <a:lnSpc>
                <a:spcPct val="150000"/>
              </a:lnSpc>
            </a:pPr>
            <a:r>
              <a:rPr lang="en-US" sz="2800" dirty="0"/>
              <a:t>Mile marker “Interstate” 2/10 mile 1000’</a:t>
            </a:r>
          </a:p>
          <a:p>
            <a:pPr eaLnBrk="1" hangingPunct="1">
              <a:lnSpc>
                <a:spcPct val="150000"/>
              </a:lnSpc>
            </a:pPr>
            <a:r>
              <a:rPr lang="en-US" sz="2800" dirty="0"/>
              <a:t>Odometer</a:t>
            </a:r>
          </a:p>
        </p:txBody>
      </p:sp>
      <p:sp>
        <p:nvSpPr>
          <p:cNvPr id="36869"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eaLnBrk="1" hangingPunct="1"/>
            <a:fld id="{5DDFE4ED-F472-45E7-ADDF-3F78CC4CDC20}" type="slidenum">
              <a:rPr lang="en-US" sz="1400" smtClean="0">
                <a:latin typeface="Times New Roman" pitchFamily="18" charset="0"/>
              </a:rPr>
              <a:pPr eaLnBrk="1" hangingPunct="1"/>
              <a:t>46</a:t>
            </a:fld>
            <a:endParaRPr lang="en-US" sz="1400" dirty="0">
              <a:latin typeface="Times New Roman" pitchFamily="18" charset="0"/>
            </a:endParaRPr>
          </a:p>
        </p:txBody>
      </p:sp>
      <p:pic>
        <p:nvPicPr>
          <p:cNvPr id="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38"/>
          <p:cNvSpPr>
            <a:spLocks noGrp="1" noChangeArrowheads="1"/>
          </p:cNvSpPr>
          <p:nvPr>
            <p:ph type="title"/>
          </p:nvPr>
        </p:nvSpPr>
        <p:spPr>
          <a:xfrm>
            <a:off x="76201" y="609600"/>
            <a:ext cx="8991599" cy="685800"/>
          </a:xfrm>
        </p:spPr>
        <p:txBody>
          <a:bodyPr/>
          <a:lstStyle/>
          <a:p>
            <a:pPr eaLnBrk="1" hangingPunct="1"/>
            <a:r>
              <a:rPr lang="en-US" b="1" dirty="0"/>
              <a:t>Transition Area (Taper)</a:t>
            </a:r>
          </a:p>
        </p:txBody>
      </p:sp>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5562599" y="5229255"/>
            <a:ext cx="2293961" cy="400110"/>
          </a:xfrm>
          <a:prstGeom prst="rect">
            <a:avLst/>
          </a:prstGeom>
          <a:solidFill>
            <a:srgbClr val="FFFF00"/>
          </a:solidFill>
          <a:ln w="19050">
            <a:solidFill>
              <a:srgbClr val="FF0000"/>
            </a:solidFill>
          </a:ln>
        </p:spPr>
        <p:txBody>
          <a:bodyPr wrap="square" rtlCol="0">
            <a:spAutoFit/>
          </a:bodyPr>
          <a:lstStyle/>
          <a:p>
            <a:pPr algn="ctr"/>
            <a:r>
              <a:rPr lang="en-US" sz="2000" b="1" dirty="0">
                <a:solidFill>
                  <a:srgbClr val="FF0000"/>
                </a:solidFill>
              </a:rPr>
              <a:t>Transition Area</a:t>
            </a:r>
          </a:p>
        </p:txBody>
      </p:sp>
      <p:sp>
        <p:nvSpPr>
          <p:cNvPr id="2" name="TextBox 1"/>
          <p:cNvSpPr txBox="1"/>
          <p:nvPr/>
        </p:nvSpPr>
        <p:spPr>
          <a:xfrm>
            <a:off x="6777818" y="6141054"/>
            <a:ext cx="537381" cy="597932"/>
          </a:xfrm>
          <a:prstGeom prst="rect">
            <a:avLst/>
          </a:prstGeom>
          <a:solidFill>
            <a:schemeClr val="bg1"/>
          </a:solidFill>
        </p:spPr>
        <p:txBody>
          <a:bodyPr wrap="square" rtlCol="0">
            <a:spAutoFit/>
          </a:bodyPr>
          <a:lstStyle/>
          <a:p>
            <a:endParaRPr lang="en-US" dirty="0"/>
          </a:p>
        </p:txBody>
      </p:sp>
      <p:pic>
        <p:nvPicPr>
          <p:cNvPr id="37891" name="Picture 3" descr="C:\Users\anderb3\Desktop\2017 Training Update &amp; Development Po\Work Zone TMA Flagger\WZ Diagram.png"/>
          <p:cNvPicPr>
            <a:picLocks noChangeAspect="1" noChangeArrowheads="1"/>
          </p:cNvPicPr>
          <p:nvPr/>
        </p:nvPicPr>
        <p:blipFill rotWithShape="1">
          <a:blip r:embed="rId4">
            <a:extLst>
              <a:ext uri="{28A0092B-C50C-407E-A947-70E740481C1C}">
                <a14:useLocalDpi xmlns:a14="http://schemas.microsoft.com/office/drawing/2010/main" val="0"/>
              </a:ext>
            </a:extLst>
          </a:blip>
          <a:srcRect l="35844" t="17817" r="34829" b="20714"/>
          <a:stretch/>
        </p:blipFill>
        <p:spPr bwMode="auto">
          <a:xfrm>
            <a:off x="3048000" y="1262013"/>
            <a:ext cx="2209801" cy="5595987"/>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Arrow Connector 7"/>
          <p:cNvCxnSpPr/>
          <p:nvPr/>
        </p:nvCxnSpPr>
        <p:spPr>
          <a:xfrm flipH="1">
            <a:off x="4267200" y="4953000"/>
            <a:ext cx="2783288"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5001512" y="6116314"/>
            <a:ext cx="2044996"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26272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09600" y="571499"/>
            <a:ext cx="7772400" cy="685800"/>
          </a:xfrm>
        </p:spPr>
        <p:txBody>
          <a:bodyPr/>
          <a:lstStyle/>
          <a:p>
            <a:pPr eaLnBrk="1" hangingPunct="1"/>
            <a:r>
              <a:rPr lang="en-US" b="1" dirty="0"/>
              <a:t>Shoulder Taper</a:t>
            </a:r>
          </a:p>
        </p:txBody>
      </p:sp>
      <p:sp>
        <p:nvSpPr>
          <p:cNvPr id="40963" name="Rectangle 3"/>
          <p:cNvSpPr>
            <a:spLocks noGrp="1" noChangeArrowheads="1"/>
          </p:cNvSpPr>
          <p:nvPr>
            <p:ph type="body" sz="half" idx="1"/>
          </p:nvPr>
        </p:nvSpPr>
        <p:spPr>
          <a:xfrm>
            <a:off x="510856" y="1905000"/>
            <a:ext cx="5257800" cy="2667000"/>
          </a:xfrm>
        </p:spPr>
        <p:txBody>
          <a:bodyPr/>
          <a:lstStyle/>
          <a:p>
            <a:pPr eaLnBrk="1" hangingPunct="1">
              <a:spcAft>
                <a:spcPts val="1200"/>
              </a:spcAft>
            </a:pPr>
            <a:r>
              <a:rPr lang="en-US" sz="2800" dirty="0"/>
              <a:t>Used to close the shoulder:</a:t>
            </a:r>
            <a:endParaRPr lang="en-US" sz="1600" dirty="0"/>
          </a:p>
          <a:p>
            <a:pPr lvl="1" eaLnBrk="1" hangingPunct="1">
              <a:spcAft>
                <a:spcPts val="1200"/>
              </a:spcAft>
              <a:buFont typeface="Wingdings" pitchFamily="2" charset="2"/>
              <a:buChar char="ü"/>
            </a:pPr>
            <a:r>
              <a:rPr lang="en-US" sz="2400" dirty="0"/>
              <a:t>When shoulder is part of the activity area</a:t>
            </a:r>
          </a:p>
          <a:p>
            <a:pPr lvl="1" eaLnBrk="1" hangingPunct="1">
              <a:spcAft>
                <a:spcPts val="1800"/>
              </a:spcAft>
              <a:buFont typeface="Wingdings" pitchFamily="2" charset="2"/>
              <a:buChar char="ü"/>
            </a:pPr>
            <a:r>
              <a:rPr lang="en-US" sz="2400" dirty="0"/>
              <a:t>When the shoulder may be mistaken for the driving lane</a:t>
            </a:r>
          </a:p>
          <a:p>
            <a:pPr marL="0" indent="0" eaLnBrk="1" hangingPunct="1">
              <a:buNone/>
            </a:pPr>
            <a:endParaRPr lang="en-US" sz="2400" dirty="0"/>
          </a:p>
        </p:txBody>
      </p:sp>
      <p:sp>
        <p:nvSpPr>
          <p:cNvPr id="40964"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eaLnBrk="1" hangingPunct="1"/>
            <a:fld id="{D45049B4-4A8B-4AC5-AFCD-55918A40F8D5}" type="slidenum">
              <a:rPr lang="en-US" sz="1400" smtClean="0">
                <a:latin typeface="Times New Roman" pitchFamily="18" charset="0"/>
              </a:rPr>
              <a:pPr eaLnBrk="1" hangingPunct="1"/>
              <a:t>48</a:t>
            </a:fld>
            <a:endParaRPr lang="en-US" sz="1400" dirty="0">
              <a:latin typeface="Times New Roman" pitchFamily="18" charset="0"/>
            </a:endParaRPr>
          </a:p>
        </p:txBody>
      </p:sp>
      <p:pic>
        <p:nvPicPr>
          <p:cNvPr id="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2" name="Group 11"/>
          <p:cNvGrpSpPr/>
          <p:nvPr/>
        </p:nvGrpSpPr>
        <p:grpSpPr>
          <a:xfrm>
            <a:off x="5226018" y="1828800"/>
            <a:ext cx="3079781" cy="2819400"/>
            <a:chOff x="4953000" y="2450618"/>
            <a:chExt cx="3906244" cy="3109660"/>
          </a:xfrm>
        </p:grpSpPr>
        <p:pic>
          <p:nvPicPr>
            <p:cNvPr id="7" name="Picture 3" descr="C:\Users\anderb3\Desktop\2017 Training Update &amp; Development Po\Work Zone TMA Flagger\WZ Diagram.png"/>
            <p:cNvPicPr>
              <a:picLocks noChangeAspect="1" noChangeArrowheads="1"/>
            </p:cNvPicPr>
            <p:nvPr/>
          </p:nvPicPr>
          <p:blipFill rotWithShape="1">
            <a:blip r:embed="rId4">
              <a:extLst>
                <a:ext uri="{28A0092B-C50C-407E-A947-70E740481C1C}">
                  <a14:useLocalDpi xmlns:a14="http://schemas.microsoft.com/office/drawing/2010/main" val="0"/>
                </a:ext>
              </a:extLst>
            </a:blip>
            <a:srcRect l="35844" t="57093" r="34829" b="20714"/>
            <a:stretch/>
          </p:blipFill>
          <p:spPr bwMode="auto">
            <a:xfrm>
              <a:off x="4953000" y="2450618"/>
              <a:ext cx="2895600" cy="3109660"/>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Arrow Connector 7"/>
            <p:cNvCxnSpPr/>
            <p:nvPr/>
          </p:nvCxnSpPr>
          <p:spPr>
            <a:xfrm flipH="1">
              <a:off x="7467600" y="4419600"/>
              <a:ext cx="1391644"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7212282" y="4000500"/>
              <a:ext cx="1550718"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pic>
        <p:nvPicPr>
          <p:cNvPr id="11" name="Picture 3" descr="C:\Users\anderb3\Desktop\2017 Training Update &amp; Development Po\Work Zone TMA Flagger\Shoulder Taper.png"/>
          <p:cNvPicPr>
            <a:picLocks noChangeAspect="1" noChangeArrowheads="1"/>
          </p:cNvPicPr>
          <p:nvPr/>
        </p:nvPicPr>
        <p:blipFill rotWithShape="1">
          <a:blip r:embed="rId5">
            <a:extLst>
              <a:ext uri="{28A0092B-C50C-407E-A947-70E740481C1C}">
                <a14:useLocalDpi xmlns:a14="http://schemas.microsoft.com/office/drawing/2010/main" val="0"/>
              </a:ext>
            </a:extLst>
          </a:blip>
          <a:srcRect l="40540" t="18664" r="37892" b="21656"/>
          <a:stretch/>
        </p:blipFill>
        <p:spPr bwMode="auto">
          <a:xfrm rot="16200000">
            <a:off x="3830173" y="2494429"/>
            <a:ext cx="1788460" cy="64008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type="body" sz="half" idx="1"/>
          </p:nvPr>
        </p:nvSpPr>
        <p:spPr>
          <a:xfrm>
            <a:off x="76200" y="2704594"/>
            <a:ext cx="4953000" cy="1410206"/>
          </a:xfrm>
        </p:spPr>
        <p:txBody>
          <a:bodyPr/>
          <a:lstStyle/>
          <a:p>
            <a:pPr>
              <a:spcAft>
                <a:spcPts val="600"/>
              </a:spcAft>
            </a:pPr>
            <a:r>
              <a:rPr lang="en-US" sz="2800" dirty="0"/>
              <a:t>Used to </a:t>
            </a:r>
            <a:r>
              <a:rPr lang="en-US" sz="2800" dirty="0">
                <a:solidFill>
                  <a:srgbClr val="FF0000"/>
                </a:solidFill>
              </a:rPr>
              <a:t>________</a:t>
            </a:r>
            <a:r>
              <a:rPr lang="en-US" sz="2800" dirty="0"/>
              <a:t>traffic out of its normal path and into the traffic space</a:t>
            </a:r>
          </a:p>
          <a:p>
            <a:pPr marL="457200" lvl="1" indent="0">
              <a:buNone/>
            </a:pPr>
            <a:endParaRPr lang="en-US" dirty="0"/>
          </a:p>
        </p:txBody>
      </p:sp>
      <p:sp>
        <p:nvSpPr>
          <p:cNvPr id="3" name="TextBox 2"/>
          <p:cNvSpPr txBox="1"/>
          <p:nvPr/>
        </p:nvSpPr>
        <p:spPr>
          <a:xfrm>
            <a:off x="1699656" y="2743200"/>
            <a:ext cx="1447800" cy="523220"/>
          </a:xfrm>
          <a:prstGeom prst="rect">
            <a:avLst/>
          </a:prstGeom>
          <a:noFill/>
        </p:spPr>
        <p:txBody>
          <a:bodyPr wrap="square" rtlCol="0">
            <a:spAutoFit/>
          </a:bodyPr>
          <a:lstStyle/>
          <a:p>
            <a:r>
              <a:rPr lang="en-US" sz="2800" b="1" dirty="0">
                <a:solidFill>
                  <a:srgbClr val="0000FF"/>
                </a:solidFill>
              </a:rPr>
              <a:t>redirect </a:t>
            </a:r>
          </a:p>
        </p:txBody>
      </p:sp>
      <p:pic>
        <p:nvPicPr>
          <p:cNvPr id="7"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1986" name="Rectangle 2"/>
          <p:cNvSpPr>
            <a:spLocks noGrp="1" noChangeArrowheads="1"/>
          </p:cNvSpPr>
          <p:nvPr>
            <p:ph type="title"/>
          </p:nvPr>
        </p:nvSpPr>
        <p:spPr>
          <a:xfrm>
            <a:off x="1219200" y="572671"/>
            <a:ext cx="5366767" cy="685800"/>
          </a:xfrm>
        </p:spPr>
        <p:txBody>
          <a:bodyPr/>
          <a:lstStyle/>
          <a:p>
            <a:pPr eaLnBrk="1" hangingPunct="1"/>
            <a:r>
              <a:rPr lang="en-US" b="1" dirty="0"/>
              <a:t>Lane Taper</a:t>
            </a:r>
          </a:p>
        </p:txBody>
      </p:sp>
      <p:pic>
        <p:nvPicPr>
          <p:cNvPr id="11" name="Picture 10" descr="lane taper"/>
          <p:cNvPicPr/>
          <p:nvPr/>
        </p:nvPicPr>
        <p:blipFill>
          <a:blip r:embed="rId4">
            <a:extLst>
              <a:ext uri="{28A0092B-C50C-407E-A947-70E740481C1C}">
                <a14:useLocalDpi xmlns:a14="http://schemas.microsoft.com/office/drawing/2010/main" val="0"/>
              </a:ext>
            </a:extLst>
          </a:blip>
          <a:srcRect/>
          <a:stretch>
            <a:fillRect/>
          </a:stretch>
        </p:blipFill>
        <p:spPr bwMode="auto">
          <a:xfrm>
            <a:off x="5334000" y="2133600"/>
            <a:ext cx="2997200" cy="3429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152403" y="587911"/>
            <a:ext cx="8991597" cy="685800"/>
          </a:xfrm>
        </p:spPr>
        <p:txBody>
          <a:bodyPr/>
          <a:lstStyle/>
          <a:p>
            <a:pPr eaLnBrk="1" hangingPunct="1"/>
            <a:r>
              <a:rPr lang="en-US" sz="4000" b="1" dirty="0"/>
              <a:t>One-Lane, Two-Way Taper</a:t>
            </a:r>
          </a:p>
        </p:txBody>
      </p:sp>
      <p:sp>
        <p:nvSpPr>
          <p:cNvPr id="43011"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eaLnBrk="1" hangingPunct="1"/>
            <a:fld id="{78850400-66F2-4994-AD8B-6914DFE292AD}" type="slidenum">
              <a:rPr lang="en-US" sz="1400" smtClean="0">
                <a:latin typeface="Times New Roman" pitchFamily="18" charset="0"/>
              </a:rPr>
              <a:pPr eaLnBrk="1" hangingPunct="1"/>
              <a:t>50</a:t>
            </a:fld>
            <a:endParaRPr lang="en-US" sz="1400" dirty="0">
              <a:latin typeface="Times New Roman" pitchFamily="18" charset="0"/>
            </a:endParaRPr>
          </a:p>
        </p:txBody>
      </p:sp>
      <p:pic>
        <p:nvPicPr>
          <p:cNvPr id="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3"/>
          <p:cNvSpPr txBox="1">
            <a:spLocks noChangeArrowheads="1"/>
          </p:cNvSpPr>
          <p:nvPr/>
        </p:nvSpPr>
        <p:spPr>
          <a:xfrm>
            <a:off x="381000" y="2811439"/>
            <a:ext cx="5031828" cy="76996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Aft>
                <a:spcPts val="600"/>
              </a:spcAft>
              <a:buNone/>
            </a:pPr>
            <a:r>
              <a:rPr lang="en-US" sz="2800" dirty="0"/>
              <a:t>Used on undivided highways for stationary flagging operations</a:t>
            </a:r>
          </a:p>
          <a:p>
            <a:pPr marL="457200" lvl="1" indent="0">
              <a:buFont typeface="Arial" pitchFamily="34" charset="0"/>
              <a:buNone/>
            </a:pPr>
            <a:endParaRPr lang="en-US" dirty="0"/>
          </a:p>
        </p:txBody>
      </p:sp>
      <p:pic>
        <p:nvPicPr>
          <p:cNvPr id="39939" name="Picture 3" descr="C:\Users\anderb3\Desktop\2017 Training Update &amp; Development Po\Work Zone TMA Flagger\One Lane Two Way.png"/>
          <p:cNvPicPr>
            <a:picLocks noChangeAspect="1" noChangeArrowheads="1"/>
          </p:cNvPicPr>
          <p:nvPr/>
        </p:nvPicPr>
        <p:blipFill rotWithShape="1">
          <a:blip r:embed="rId4">
            <a:extLst>
              <a:ext uri="{28A0092B-C50C-407E-A947-70E740481C1C}">
                <a14:useLocalDpi xmlns:a14="http://schemas.microsoft.com/office/drawing/2010/main" val="0"/>
              </a:ext>
            </a:extLst>
          </a:blip>
          <a:srcRect l="39479" t="15236" r="35548" b="20211"/>
          <a:stretch/>
        </p:blipFill>
        <p:spPr bwMode="auto">
          <a:xfrm>
            <a:off x="5181600" y="1142999"/>
            <a:ext cx="1706741" cy="5715001"/>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Arrow Connector 7"/>
          <p:cNvCxnSpPr/>
          <p:nvPr/>
        </p:nvCxnSpPr>
        <p:spPr>
          <a:xfrm flipH="1">
            <a:off x="6034971" y="4800600"/>
            <a:ext cx="1310779" cy="0"/>
          </a:xfrm>
          <a:prstGeom prst="straightConnector1">
            <a:avLst/>
          </a:prstGeom>
          <a:noFill/>
          <a:ln w="28575" cap="flat" cmpd="sng" algn="ctr">
            <a:solidFill>
              <a:sysClr val="windowText" lastClr="000000"/>
            </a:solidFill>
            <a:prstDash val="solid"/>
            <a:tailEnd type="arrow"/>
          </a:ln>
          <a:effectLst/>
        </p:spPr>
      </p:cxnSp>
      <p:cxnSp>
        <p:nvCxnSpPr>
          <p:cNvPr id="9" name="Straight Arrow Connector 8"/>
          <p:cNvCxnSpPr/>
          <p:nvPr/>
        </p:nvCxnSpPr>
        <p:spPr>
          <a:xfrm flipH="1">
            <a:off x="6705600" y="6019800"/>
            <a:ext cx="640150" cy="0"/>
          </a:xfrm>
          <a:prstGeom prst="straightConnector1">
            <a:avLst/>
          </a:prstGeom>
          <a:noFill/>
          <a:ln w="28575" cap="flat" cmpd="sng" algn="ctr">
            <a:solidFill>
              <a:sysClr val="windowText" lastClr="000000"/>
            </a:solidFill>
            <a:prstDash val="solid"/>
            <a:tailEnd type="arrow"/>
          </a:ln>
          <a:effectLst/>
        </p:spPr>
      </p:cxnSp>
      <p:cxnSp>
        <p:nvCxnSpPr>
          <p:cNvPr id="14" name="Straight Arrow Connector 13"/>
          <p:cNvCxnSpPr/>
          <p:nvPr/>
        </p:nvCxnSpPr>
        <p:spPr>
          <a:xfrm flipH="1">
            <a:off x="6034970" y="2133600"/>
            <a:ext cx="1310779" cy="0"/>
          </a:xfrm>
          <a:prstGeom prst="straightConnector1">
            <a:avLst/>
          </a:prstGeom>
          <a:noFill/>
          <a:ln w="28575" cap="flat" cmpd="sng" algn="ctr">
            <a:solidFill>
              <a:sysClr val="windowText" lastClr="000000"/>
            </a:solidFill>
            <a:prstDash val="solid"/>
            <a:tailEnd type="arrow"/>
          </a:ln>
          <a:effectLst/>
        </p:spPr>
      </p:cxnSp>
      <p:cxnSp>
        <p:nvCxnSpPr>
          <p:cNvPr id="15" name="Straight Arrow Connector 14"/>
          <p:cNvCxnSpPr/>
          <p:nvPr/>
        </p:nvCxnSpPr>
        <p:spPr>
          <a:xfrm flipH="1">
            <a:off x="6690359" y="1371600"/>
            <a:ext cx="640150" cy="0"/>
          </a:xfrm>
          <a:prstGeom prst="straightConnector1">
            <a:avLst/>
          </a:prstGeom>
          <a:noFill/>
          <a:ln w="28575" cap="flat" cmpd="sng" algn="ctr">
            <a:solidFill>
              <a:sysClr val="windowText" lastClr="000000"/>
            </a:solidFill>
            <a:prstDash val="solid"/>
            <a:tailEnd type="arrow"/>
          </a:ln>
          <a:effectLst/>
        </p:spPr>
      </p:cxn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94"/>
          <p:cNvSpPr>
            <a:spLocks noGrp="1" noChangeArrowheads="1"/>
          </p:cNvSpPr>
          <p:nvPr>
            <p:ph type="title"/>
          </p:nvPr>
        </p:nvSpPr>
        <p:spPr>
          <a:xfrm>
            <a:off x="2209800" y="532410"/>
            <a:ext cx="4038600" cy="685800"/>
          </a:xfrm>
        </p:spPr>
        <p:txBody>
          <a:bodyPr/>
          <a:lstStyle/>
          <a:p>
            <a:pPr eaLnBrk="1" hangingPunct="1"/>
            <a:r>
              <a:rPr lang="en-US" b="1" dirty="0"/>
              <a:t>Activity Area</a:t>
            </a:r>
          </a:p>
        </p:txBody>
      </p:sp>
      <p:sp>
        <p:nvSpPr>
          <p:cNvPr id="5" name="TextBox 4"/>
          <p:cNvSpPr txBox="1"/>
          <p:nvPr/>
        </p:nvSpPr>
        <p:spPr>
          <a:xfrm>
            <a:off x="5334000" y="2971800"/>
            <a:ext cx="1290674" cy="369332"/>
          </a:xfrm>
          <a:prstGeom prst="rect">
            <a:avLst/>
          </a:prstGeom>
          <a:solidFill>
            <a:schemeClr val="bg1"/>
          </a:solidFill>
        </p:spPr>
        <p:txBody>
          <a:bodyPr wrap="none" rtlCol="0">
            <a:spAutoFit/>
          </a:bodyPr>
          <a:lstStyle/>
          <a:p>
            <a:r>
              <a:rPr lang="en-US" dirty="0">
                <a:solidFill>
                  <a:schemeClr val="bg1"/>
                </a:solidFill>
              </a:rPr>
              <a:t>Work Space</a:t>
            </a:r>
          </a:p>
        </p:txBody>
      </p:sp>
      <p:sp>
        <p:nvSpPr>
          <p:cNvPr id="2" name="TextBox 1"/>
          <p:cNvSpPr txBox="1"/>
          <p:nvPr/>
        </p:nvSpPr>
        <p:spPr>
          <a:xfrm>
            <a:off x="5307841" y="2433190"/>
            <a:ext cx="1062535" cy="307777"/>
          </a:xfrm>
          <a:prstGeom prst="rect">
            <a:avLst/>
          </a:prstGeom>
          <a:noFill/>
        </p:spPr>
        <p:txBody>
          <a:bodyPr wrap="none" rtlCol="0">
            <a:spAutoFit/>
          </a:bodyPr>
          <a:lstStyle/>
          <a:p>
            <a:r>
              <a:rPr lang="en-US" sz="1400" b="1" dirty="0"/>
              <a:t>Work Space</a:t>
            </a:r>
          </a:p>
        </p:txBody>
      </p:sp>
      <p:sp>
        <p:nvSpPr>
          <p:cNvPr id="7" name="TextBox 6"/>
          <p:cNvSpPr txBox="1"/>
          <p:nvPr/>
        </p:nvSpPr>
        <p:spPr>
          <a:xfrm>
            <a:off x="5257800" y="3654623"/>
            <a:ext cx="1295400" cy="307777"/>
          </a:xfrm>
          <a:prstGeom prst="rect">
            <a:avLst/>
          </a:prstGeom>
          <a:solidFill>
            <a:schemeClr val="bg1"/>
          </a:solidFill>
        </p:spPr>
        <p:txBody>
          <a:bodyPr wrap="square" rtlCol="0">
            <a:spAutoFit/>
          </a:bodyPr>
          <a:lstStyle/>
          <a:p>
            <a:r>
              <a:rPr lang="en-US" sz="1400" b="1" dirty="0">
                <a:solidFill>
                  <a:schemeClr val="bg1"/>
                </a:solidFill>
              </a:rPr>
              <a:t>Roll Ahead </a:t>
            </a:r>
          </a:p>
        </p:txBody>
      </p:sp>
      <p:sp>
        <p:nvSpPr>
          <p:cNvPr id="4" name="TextBox 3"/>
          <p:cNvSpPr txBox="1"/>
          <p:nvPr/>
        </p:nvSpPr>
        <p:spPr>
          <a:xfrm>
            <a:off x="5246914" y="3296835"/>
            <a:ext cx="1462323" cy="307777"/>
          </a:xfrm>
          <a:prstGeom prst="rect">
            <a:avLst/>
          </a:prstGeom>
          <a:noFill/>
        </p:spPr>
        <p:txBody>
          <a:bodyPr wrap="none" rtlCol="0">
            <a:spAutoFit/>
          </a:bodyPr>
          <a:lstStyle/>
          <a:p>
            <a:r>
              <a:rPr lang="en-US" sz="1400" b="1" dirty="0"/>
              <a:t>Roll Ahead Space</a:t>
            </a:r>
          </a:p>
        </p:txBody>
      </p:sp>
      <p:sp>
        <p:nvSpPr>
          <p:cNvPr id="8" name="TextBox 7"/>
          <p:cNvSpPr txBox="1"/>
          <p:nvPr/>
        </p:nvSpPr>
        <p:spPr>
          <a:xfrm>
            <a:off x="5213490" y="4191000"/>
            <a:ext cx="1447800" cy="307777"/>
          </a:xfrm>
          <a:prstGeom prst="rect">
            <a:avLst/>
          </a:prstGeom>
          <a:solidFill>
            <a:schemeClr val="bg1"/>
          </a:solidFill>
        </p:spPr>
        <p:txBody>
          <a:bodyPr wrap="square" rtlCol="0">
            <a:spAutoFit/>
          </a:bodyPr>
          <a:lstStyle/>
          <a:p>
            <a:r>
              <a:rPr lang="en-US" sz="1400" b="1" dirty="0">
                <a:solidFill>
                  <a:schemeClr val="bg1"/>
                </a:solidFill>
              </a:rPr>
              <a:t>Roll Ahead </a:t>
            </a:r>
          </a:p>
        </p:txBody>
      </p:sp>
      <p:sp>
        <p:nvSpPr>
          <p:cNvPr id="9" name="TextBox 8"/>
          <p:cNvSpPr txBox="1"/>
          <p:nvPr/>
        </p:nvSpPr>
        <p:spPr>
          <a:xfrm>
            <a:off x="5221728" y="3777980"/>
            <a:ext cx="1495747" cy="523220"/>
          </a:xfrm>
          <a:prstGeom prst="rect">
            <a:avLst/>
          </a:prstGeom>
          <a:noFill/>
        </p:spPr>
        <p:txBody>
          <a:bodyPr wrap="square" rtlCol="0">
            <a:spAutoFit/>
          </a:bodyPr>
          <a:lstStyle/>
          <a:p>
            <a:r>
              <a:rPr lang="en-US" sz="1400" b="1" dirty="0"/>
              <a:t>Protective Vehicle/TMA</a:t>
            </a:r>
          </a:p>
        </p:txBody>
      </p:sp>
      <p:sp>
        <p:nvSpPr>
          <p:cNvPr id="10" name="TextBox 9"/>
          <p:cNvSpPr txBox="1"/>
          <p:nvPr/>
        </p:nvSpPr>
        <p:spPr>
          <a:xfrm>
            <a:off x="5198967" y="4645223"/>
            <a:ext cx="1462323" cy="307777"/>
          </a:xfrm>
          <a:prstGeom prst="rect">
            <a:avLst/>
          </a:prstGeom>
          <a:solidFill>
            <a:schemeClr val="bg1"/>
          </a:solidFill>
        </p:spPr>
        <p:txBody>
          <a:bodyPr wrap="none" rtlCol="0">
            <a:spAutoFit/>
          </a:bodyPr>
          <a:lstStyle/>
          <a:p>
            <a:r>
              <a:rPr lang="en-US" sz="1400" b="1" dirty="0">
                <a:solidFill>
                  <a:schemeClr val="bg1"/>
                </a:solidFill>
              </a:rPr>
              <a:t>Roll Ahead Space</a:t>
            </a:r>
          </a:p>
        </p:txBody>
      </p:sp>
      <p:sp>
        <p:nvSpPr>
          <p:cNvPr id="11" name="TextBox 10"/>
          <p:cNvSpPr txBox="1"/>
          <p:nvPr/>
        </p:nvSpPr>
        <p:spPr>
          <a:xfrm>
            <a:off x="5206228" y="4561820"/>
            <a:ext cx="1462323" cy="307777"/>
          </a:xfrm>
          <a:prstGeom prst="rect">
            <a:avLst/>
          </a:prstGeom>
          <a:solidFill>
            <a:schemeClr val="bg1"/>
          </a:solidFill>
        </p:spPr>
        <p:txBody>
          <a:bodyPr wrap="none" rtlCol="0">
            <a:spAutoFit/>
          </a:bodyPr>
          <a:lstStyle/>
          <a:p>
            <a:r>
              <a:rPr lang="en-US" sz="1400" b="1" dirty="0">
                <a:solidFill>
                  <a:schemeClr val="bg1"/>
                </a:solidFill>
              </a:rPr>
              <a:t>Roll Ahead Space</a:t>
            </a:r>
          </a:p>
        </p:txBody>
      </p:sp>
      <p:sp>
        <p:nvSpPr>
          <p:cNvPr id="12" name="TextBox 11"/>
          <p:cNvSpPr txBox="1"/>
          <p:nvPr/>
        </p:nvSpPr>
        <p:spPr>
          <a:xfrm>
            <a:off x="5221728" y="4504139"/>
            <a:ext cx="1119281" cy="307777"/>
          </a:xfrm>
          <a:prstGeom prst="rect">
            <a:avLst/>
          </a:prstGeom>
          <a:solidFill>
            <a:schemeClr val="bg1"/>
          </a:solidFill>
        </p:spPr>
        <p:txBody>
          <a:bodyPr wrap="none" rtlCol="0">
            <a:spAutoFit/>
          </a:bodyPr>
          <a:lstStyle/>
          <a:p>
            <a:r>
              <a:rPr lang="en-US" sz="1400" b="1" dirty="0"/>
              <a:t>Buffer Space</a:t>
            </a:r>
          </a:p>
        </p:txBody>
      </p:sp>
      <p:sp>
        <p:nvSpPr>
          <p:cNvPr id="13" name="TextBox 12"/>
          <p:cNvSpPr txBox="1"/>
          <p:nvPr/>
        </p:nvSpPr>
        <p:spPr>
          <a:xfrm>
            <a:off x="1295400" y="4550306"/>
            <a:ext cx="1297215" cy="523220"/>
          </a:xfrm>
          <a:prstGeom prst="rect">
            <a:avLst/>
          </a:prstGeom>
          <a:solidFill>
            <a:schemeClr val="bg1"/>
          </a:solidFill>
        </p:spPr>
        <p:txBody>
          <a:bodyPr wrap="none" rtlCol="0">
            <a:spAutoFit/>
          </a:bodyPr>
          <a:lstStyle/>
          <a:p>
            <a:r>
              <a:rPr lang="en-US" sz="1400" b="1" dirty="0">
                <a:solidFill>
                  <a:schemeClr val="bg1"/>
                </a:solidFill>
              </a:rPr>
              <a:t>Roll Ahead Spa</a:t>
            </a:r>
          </a:p>
          <a:p>
            <a:r>
              <a:rPr lang="en-US" sz="1400" b="1" dirty="0">
                <a:solidFill>
                  <a:schemeClr val="bg1"/>
                </a:solidFill>
              </a:rPr>
              <a:t>e</a:t>
            </a:r>
          </a:p>
        </p:txBody>
      </p:sp>
      <p:sp>
        <p:nvSpPr>
          <p:cNvPr id="14" name="TextBox 13"/>
          <p:cNvSpPr txBox="1"/>
          <p:nvPr/>
        </p:nvSpPr>
        <p:spPr>
          <a:xfrm>
            <a:off x="2122361" y="4491334"/>
            <a:ext cx="1119281" cy="307777"/>
          </a:xfrm>
          <a:prstGeom prst="rect">
            <a:avLst/>
          </a:prstGeom>
          <a:solidFill>
            <a:schemeClr val="bg1"/>
          </a:solidFill>
        </p:spPr>
        <p:txBody>
          <a:bodyPr wrap="none" rtlCol="0">
            <a:spAutoFit/>
          </a:bodyPr>
          <a:lstStyle/>
          <a:p>
            <a:r>
              <a:rPr lang="en-US" sz="1400" b="1" dirty="0"/>
              <a:t>Buffer Space</a:t>
            </a:r>
          </a:p>
        </p:txBody>
      </p:sp>
      <p:sp>
        <p:nvSpPr>
          <p:cNvPr id="16" name="TextBox 15"/>
          <p:cNvSpPr txBox="1"/>
          <p:nvPr/>
        </p:nvSpPr>
        <p:spPr>
          <a:xfrm>
            <a:off x="2100590" y="2540012"/>
            <a:ext cx="1117870" cy="307777"/>
          </a:xfrm>
          <a:prstGeom prst="rect">
            <a:avLst/>
          </a:prstGeom>
          <a:solidFill>
            <a:schemeClr val="bg1"/>
          </a:solidFill>
        </p:spPr>
        <p:txBody>
          <a:bodyPr wrap="none" rtlCol="0">
            <a:spAutoFit/>
          </a:bodyPr>
          <a:lstStyle/>
          <a:p>
            <a:r>
              <a:rPr lang="en-US" sz="1400" b="1" dirty="0"/>
              <a:t>Traffic Space</a:t>
            </a:r>
          </a:p>
        </p:txBody>
      </p:sp>
      <p:pic>
        <p:nvPicPr>
          <p:cNvPr id="17" name="Picture 1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8" name="TextBox 17"/>
          <p:cNvSpPr txBox="1"/>
          <p:nvPr/>
        </p:nvSpPr>
        <p:spPr>
          <a:xfrm>
            <a:off x="6820469" y="3454568"/>
            <a:ext cx="1752599" cy="400110"/>
          </a:xfrm>
          <a:prstGeom prst="rect">
            <a:avLst/>
          </a:prstGeom>
          <a:solidFill>
            <a:srgbClr val="FFFF00"/>
          </a:solidFill>
          <a:ln w="19050">
            <a:solidFill>
              <a:srgbClr val="FF0000"/>
            </a:solidFill>
          </a:ln>
        </p:spPr>
        <p:txBody>
          <a:bodyPr wrap="square" rtlCol="0">
            <a:spAutoFit/>
          </a:bodyPr>
          <a:lstStyle/>
          <a:p>
            <a:pPr algn="ctr"/>
            <a:r>
              <a:rPr lang="en-US" sz="2000" b="1" dirty="0">
                <a:solidFill>
                  <a:srgbClr val="FF0000"/>
                </a:solidFill>
              </a:rPr>
              <a:t>Activity Area</a:t>
            </a:r>
          </a:p>
        </p:txBody>
      </p:sp>
      <p:sp>
        <p:nvSpPr>
          <p:cNvPr id="6" name="TextBox 5"/>
          <p:cNvSpPr txBox="1"/>
          <p:nvPr/>
        </p:nvSpPr>
        <p:spPr>
          <a:xfrm>
            <a:off x="7499445" y="6336268"/>
            <a:ext cx="457200" cy="521732"/>
          </a:xfrm>
          <a:prstGeom prst="rect">
            <a:avLst/>
          </a:prstGeom>
          <a:solidFill>
            <a:schemeClr val="bg1"/>
          </a:solidFill>
        </p:spPr>
        <p:txBody>
          <a:bodyPr wrap="square" rtlCol="0">
            <a:spAutoFit/>
          </a:bodyPr>
          <a:lstStyle/>
          <a:p>
            <a:endParaRPr lang="en-US" dirty="0"/>
          </a:p>
        </p:txBody>
      </p:sp>
      <p:pic>
        <p:nvPicPr>
          <p:cNvPr id="41986" name="Picture 2" descr="C:\Users\anderb3\Desktop\2017 Training Update &amp; Development Po\Work Zone TMA Flagger\WZ Diagram.png"/>
          <p:cNvPicPr>
            <a:picLocks noChangeAspect="1" noChangeArrowheads="1"/>
          </p:cNvPicPr>
          <p:nvPr/>
        </p:nvPicPr>
        <p:blipFill rotWithShape="1">
          <a:blip r:embed="rId4">
            <a:extLst>
              <a:ext uri="{28A0092B-C50C-407E-A947-70E740481C1C}">
                <a14:useLocalDpi xmlns:a14="http://schemas.microsoft.com/office/drawing/2010/main" val="0"/>
              </a:ext>
            </a:extLst>
          </a:blip>
          <a:srcRect l="39992" t="18557" r="37897" b="21591"/>
          <a:stretch/>
        </p:blipFill>
        <p:spPr bwMode="auto">
          <a:xfrm>
            <a:off x="3436471" y="1142999"/>
            <a:ext cx="1752600" cy="5715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281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3"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2"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0-#ppt_w/2"/>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9" grpId="0"/>
      <p:bldP spid="12" grpId="0" animBg="1"/>
      <p:bldP spid="14" grpId="0" animBg="1"/>
      <p:bldP spid="16" grpId="0" animBg="1"/>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47"/>
          <p:cNvSpPr>
            <a:spLocks noGrp="1" noChangeArrowheads="1"/>
          </p:cNvSpPr>
          <p:nvPr>
            <p:ph type="title"/>
          </p:nvPr>
        </p:nvSpPr>
        <p:spPr>
          <a:xfrm>
            <a:off x="152401" y="762000"/>
            <a:ext cx="8839200" cy="685800"/>
          </a:xfrm>
        </p:spPr>
        <p:txBody>
          <a:bodyPr/>
          <a:lstStyle/>
          <a:p>
            <a:pPr eaLnBrk="1" hangingPunct="1"/>
            <a:r>
              <a:rPr lang="en-US" b="1" dirty="0"/>
              <a:t>Buffer Space</a:t>
            </a:r>
          </a:p>
        </p:txBody>
      </p:sp>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1981200" y="5791199"/>
            <a:ext cx="4935197" cy="914401"/>
          </a:xfrm>
          <a:prstGeom prst="rect">
            <a:avLst/>
          </a:prstGeom>
          <a:solidFill>
            <a:srgbClr val="FFFF00"/>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FF0000"/>
                </a:solidFill>
              </a:rPr>
              <a:t>Buffer is NOT To Have Anything In It!</a:t>
            </a:r>
          </a:p>
        </p:txBody>
      </p:sp>
      <p:pic>
        <p:nvPicPr>
          <p:cNvPr id="6" name="Picture 2" descr="C:\Users\anderb3\Desktop\2017 Training Update &amp; Development Po\Work Zone TMA Flagger\WZ Diagram.png"/>
          <p:cNvPicPr>
            <a:picLocks noChangeAspect="1" noChangeArrowheads="1"/>
          </p:cNvPicPr>
          <p:nvPr/>
        </p:nvPicPr>
        <p:blipFill rotWithShape="1">
          <a:blip r:embed="rId4">
            <a:extLst>
              <a:ext uri="{28A0092B-C50C-407E-A947-70E740481C1C}">
                <a14:useLocalDpi xmlns:a14="http://schemas.microsoft.com/office/drawing/2010/main" val="0"/>
              </a:ext>
            </a:extLst>
          </a:blip>
          <a:srcRect l="39992" t="52613" r="37897" b="21591"/>
          <a:stretch/>
        </p:blipFill>
        <p:spPr bwMode="auto">
          <a:xfrm>
            <a:off x="3015597" y="1686500"/>
            <a:ext cx="2866402" cy="4028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722785" y="601979"/>
            <a:ext cx="7772400" cy="685800"/>
          </a:xfrm>
        </p:spPr>
        <p:txBody>
          <a:bodyPr/>
          <a:lstStyle/>
          <a:p>
            <a:pPr eaLnBrk="1" hangingPunct="1"/>
            <a:r>
              <a:rPr lang="en-US" b="1" dirty="0"/>
              <a:t>Encroachments </a:t>
            </a:r>
          </a:p>
        </p:txBody>
      </p:sp>
      <p:sp>
        <p:nvSpPr>
          <p:cNvPr id="62467" name="Rectangle 3"/>
          <p:cNvSpPr>
            <a:spLocks noGrp="1" noChangeArrowheads="1"/>
          </p:cNvSpPr>
          <p:nvPr>
            <p:ph type="body" sz="half" idx="1"/>
          </p:nvPr>
        </p:nvSpPr>
        <p:spPr>
          <a:xfrm>
            <a:off x="533400" y="1600200"/>
            <a:ext cx="8077200" cy="2743200"/>
          </a:xfrm>
        </p:spPr>
        <p:txBody>
          <a:bodyPr/>
          <a:lstStyle/>
          <a:p>
            <a:pPr eaLnBrk="1" hangingPunct="1">
              <a:lnSpc>
                <a:spcPct val="90000"/>
              </a:lnSpc>
            </a:pPr>
            <a:r>
              <a:rPr lang="en-US" sz="2800" dirty="0"/>
              <a:t>A significant encroachment means 10 feet of driving surface cannot be maintained for traffic</a:t>
            </a:r>
          </a:p>
          <a:p>
            <a:pPr eaLnBrk="1" hangingPunct="1">
              <a:lnSpc>
                <a:spcPct val="90000"/>
              </a:lnSpc>
            </a:pPr>
            <a:endParaRPr lang="en-US" sz="1200" dirty="0"/>
          </a:p>
          <a:p>
            <a:pPr eaLnBrk="1" hangingPunct="1">
              <a:lnSpc>
                <a:spcPct val="90000"/>
              </a:lnSpc>
            </a:pPr>
            <a:r>
              <a:rPr lang="en-US" sz="2800" dirty="0"/>
              <a:t>If encroachment exceeds the 10 foot minimum driving surface, the lane must be closed</a:t>
            </a:r>
          </a:p>
          <a:p>
            <a:pPr eaLnBrk="1" hangingPunct="1">
              <a:lnSpc>
                <a:spcPct val="90000"/>
              </a:lnSpc>
            </a:pPr>
            <a:endParaRPr lang="en-US" sz="1200" dirty="0"/>
          </a:p>
          <a:p>
            <a:pPr eaLnBrk="1" hangingPunct="1">
              <a:lnSpc>
                <a:spcPct val="90000"/>
              </a:lnSpc>
            </a:pPr>
            <a:r>
              <a:rPr lang="en-US" sz="2800" dirty="0"/>
              <a:t>Applied to shoulder or driving lane</a:t>
            </a:r>
          </a:p>
        </p:txBody>
      </p:sp>
      <p:sp>
        <p:nvSpPr>
          <p:cNvPr id="62468"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eaLnBrk="1" hangingPunct="1"/>
            <a:fld id="{58BEBBEB-72D1-4C15-B70D-9DD72B7FDB34}" type="slidenum">
              <a:rPr lang="en-US" sz="1400" smtClean="0">
                <a:latin typeface="Times New Roman" pitchFamily="18" charset="0"/>
              </a:rPr>
              <a:pPr eaLnBrk="1" hangingPunct="1"/>
              <a:t>53</a:t>
            </a:fld>
            <a:endParaRPr lang="en-US" sz="1400" dirty="0">
              <a:latin typeface="Times New Roman" pitchFamily="18" charset="0"/>
            </a:endParaRPr>
          </a:p>
        </p:txBody>
      </p:sp>
      <p:sp>
        <p:nvSpPr>
          <p:cNvPr id="62471" name="Text Box 6"/>
          <p:cNvSpPr txBox="1">
            <a:spLocks noChangeArrowheads="1"/>
          </p:cNvSpPr>
          <p:nvPr/>
        </p:nvSpPr>
        <p:spPr bwMode="auto">
          <a:xfrm>
            <a:off x="2895600" y="4678965"/>
            <a:ext cx="3541326" cy="1015663"/>
          </a:xfrm>
          <a:prstGeom prst="rect">
            <a:avLst/>
          </a:prstGeom>
          <a:noFill/>
          <a:ln w="31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eaLnBrk="1" hangingPunct="1"/>
            <a:r>
              <a:rPr lang="en-US" sz="2000" b="1" dirty="0">
                <a:latin typeface="+mn-lt"/>
              </a:rPr>
              <a:t>Example</a:t>
            </a:r>
            <a:r>
              <a:rPr lang="en-US" sz="2000" dirty="0">
                <a:latin typeface="+mn-lt"/>
              </a:rPr>
              <a:t>: 2’ encroachment.</a:t>
            </a:r>
          </a:p>
          <a:p>
            <a:pPr eaLnBrk="1" hangingPunct="1"/>
            <a:r>
              <a:rPr lang="en-US" sz="2000" dirty="0">
                <a:latin typeface="+mn-lt"/>
              </a:rPr>
              <a:t>A 12’ lane leaving 10’ of driving </a:t>
            </a:r>
          </a:p>
          <a:p>
            <a:pPr eaLnBrk="1" hangingPunct="1"/>
            <a:r>
              <a:rPr lang="en-US" sz="2000" dirty="0">
                <a:latin typeface="+mn-lt"/>
              </a:rPr>
              <a:t>surface “lateral buffer”.</a:t>
            </a:r>
          </a:p>
        </p:txBody>
      </p:sp>
      <p:pic>
        <p:nvPicPr>
          <p:cNvPr id="8"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685800" y="685800"/>
            <a:ext cx="7772400" cy="533400"/>
          </a:xfrm>
        </p:spPr>
        <p:txBody>
          <a:bodyPr/>
          <a:lstStyle/>
          <a:p>
            <a:pPr eaLnBrk="1" hangingPunct="1"/>
            <a:r>
              <a:rPr lang="en-US" b="1" dirty="0"/>
              <a:t>Roll Ahead Space</a:t>
            </a:r>
          </a:p>
        </p:txBody>
      </p:sp>
      <p:sp>
        <p:nvSpPr>
          <p:cNvPr id="47107" name="Rectangle 3"/>
          <p:cNvSpPr>
            <a:spLocks noGrp="1" noChangeArrowheads="1"/>
          </p:cNvSpPr>
          <p:nvPr>
            <p:ph type="body" sz="half" idx="1"/>
          </p:nvPr>
        </p:nvSpPr>
        <p:spPr>
          <a:xfrm>
            <a:off x="381000" y="1747334"/>
            <a:ext cx="5181600" cy="4345928"/>
          </a:xfrm>
        </p:spPr>
        <p:txBody>
          <a:bodyPr/>
          <a:lstStyle/>
          <a:p>
            <a:pPr marL="0" indent="0" eaLnBrk="1" hangingPunct="1">
              <a:lnSpc>
                <a:spcPct val="90000"/>
              </a:lnSpc>
              <a:spcAft>
                <a:spcPts val="600"/>
              </a:spcAft>
              <a:buNone/>
            </a:pPr>
            <a:r>
              <a:rPr lang="en-US" sz="2600" b="1" dirty="0"/>
              <a:t>Applied when Protective Vehicle/TMA is used</a:t>
            </a:r>
          </a:p>
          <a:p>
            <a:pPr marL="228600" lvl="1" indent="-228600" eaLnBrk="1" hangingPunct="1">
              <a:lnSpc>
                <a:spcPct val="90000"/>
              </a:lnSpc>
              <a:spcAft>
                <a:spcPts val="1200"/>
              </a:spcAft>
              <a:buFont typeface="Arial" pitchFamily="34" charset="0"/>
              <a:buChar char="•"/>
            </a:pPr>
            <a:r>
              <a:rPr lang="en-US" sz="2200" dirty="0"/>
              <a:t>Minimum 150’ from activity area</a:t>
            </a:r>
          </a:p>
          <a:p>
            <a:pPr marL="228600" lvl="1" indent="-228600" eaLnBrk="1" hangingPunct="1">
              <a:lnSpc>
                <a:spcPct val="90000"/>
              </a:lnSpc>
              <a:spcAft>
                <a:spcPts val="1200"/>
              </a:spcAft>
              <a:buFont typeface="Arial" pitchFamily="34" charset="0"/>
              <a:buChar char="•"/>
            </a:pPr>
            <a:r>
              <a:rPr lang="en-US" sz="2200" dirty="0"/>
              <a:t>Distance may need to be adjusted </a:t>
            </a:r>
          </a:p>
          <a:p>
            <a:pPr marL="228600" lvl="1" indent="-228600" eaLnBrk="1" hangingPunct="1">
              <a:lnSpc>
                <a:spcPct val="90000"/>
              </a:lnSpc>
              <a:buFont typeface="Arial" pitchFamily="34" charset="0"/>
              <a:buChar char="•"/>
            </a:pPr>
            <a:r>
              <a:rPr lang="en-US" sz="2200" dirty="0"/>
              <a:t>Wheels aligned with traffic </a:t>
            </a:r>
          </a:p>
          <a:p>
            <a:pPr marL="457200" lvl="2" eaLnBrk="1" hangingPunct="1">
              <a:lnSpc>
                <a:spcPct val="90000"/>
              </a:lnSpc>
              <a:buFont typeface="Wingdings" pitchFamily="2" charset="2"/>
              <a:buChar char="ü"/>
            </a:pPr>
            <a:r>
              <a:rPr lang="en-US" sz="2000" dirty="0"/>
              <a:t>Transmission neutral </a:t>
            </a:r>
          </a:p>
          <a:p>
            <a:pPr marL="457200" lvl="2" eaLnBrk="1" hangingPunct="1">
              <a:lnSpc>
                <a:spcPct val="90000"/>
              </a:lnSpc>
              <a:buFont typeface="Wingdings" pitchFamily="2" charset="2"/>
              <a:buChar char="ü"/>
            </a:pPr>
            <a:r>
              <a:rPr lang="en-US" sz="2000" dirty="0"/>
              <a:t>Parking brake on</a:t>
            </a:r>
          </a:p>
        </p:txBody>
      </p:sp>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7772400" y="6248400"/>
            <a:ext cx="343364" cy="369332"/>
          </a:xfrm>
          <a:prstGeom prst="rect">
            <a:avLst/>
          </a:prstGeom>
          <a:solidFill>
            <a:schemeClr val="bg1"/>
          </a:solidFill>
        </p:spPr>
        <p:txBody>
          <a:bodyPr wrap="none" rtlCol="0">
            <a:spAutoFit/>
          </a:bodyPr>
          <a:lstStyle/>
          <a:p>
            <a:r>
              <a:rPr lang="en-US" dirty="0"/>
              <a:t>   </a:t>
            </a:r>
          </a:p>
        </p:txBody>
      </p:sp>
      <p:sp>
        <p:nvSpPr>
          <p:cNvPr id="7" name="Rectangle 6"/>
          <p:cNvSpPr/>
          <p:nvPr/>
        </p:nvSpPr>
        <p:spPr>
          <a:xfrm>
            <a:off x="304800" y="4920343"/>
            <a:ext cx="4715079" cy="914401"/>
          </a:xfrm>
          <a:prstGeom prst="rect">
            <a:avLst/>
          </a:prstGeom>
          <a:solidFill>
            <a:srgbClr val="FFFF00"/>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FF0000"/>
                </a:solidFill>
              </a:rPr>
              <a:t>Rollahead</a:t>
            </a:r>
            <a:r>
              <a:rPr lang="en-US" b="1" dirty="0">
                <a:solidFill>
                  <a:srgbClr val="FF0000"/>
                </a:solidFill>
              </a:rPr>
              <a:t> space  is NOT to have anything in it!</a:t>
            </a:r>
          </a:p>
        </p:txBody>
      </p:sp>
      <p:pic>
        <p:nvPicPr>
          <p:cNvPr id="8" name="Picture 7" descr="C:\Users\anderb3\Desktop\2017 Training Update &amp; Development Po\Work Zone TMA Flagger\WZ Diagram.png"/>
          <p:cNvPicPr/>
          <p:nvPr/>
        </p:nvPicPr>
        <p:blipFill rotWithShape="1">
          <a:blip r:embed="rId4">
            <a:extLst>
              <a:ext uri="{28A0092B-C50C-407E-A947-70E740481C1C}">
                <a14:useLocalDpi xmlns:a14="http://schemas.microsoft.com/office/drawing/2010/main" val="0"/>
              </a:ext>
            </a:extLst>
          </a:blip>
          <a:srcRect l="39713" t="39671" r="38176" b="21510"/>
          <a:stretch/>
        </p:blipFill>
        <p:spPr bwMode="auto">
          <a:xfrm>
            <a:off x="5346841" y="1600200"/>
            <a:ext cx="2586355" cy="5225143"/>
          </a:xfrm>
          <a:prstGeom prst="rect">
            <a:avLst/>
          </a:prstGeom>
          <a:noFill/>
          <a:ln>
            <a:noFill/>
          </a:ln>
          <a:extLst>
            <a:ext uri="{53640926-AAD7-44D8-BBD7-CCE9431645EC}">
              <a14:shadowObscured xmlns:a14="http://schemas.microsoft.com/office/drawing/2010/main"/>
            </a:ext>
          </a:extLst>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Rectangle 2"/>
          <p:cNvSpPr>
            <a:spLocks noGrp="1" noChangeArrowheads="1"/>
          </p:cNvSpPr>
          <p:nvPr>
            <p:ph type="title"/>
          </p:nvPr>
        </p:nvSpPr>
        <p:spPr>
          <a:xfrm>
            <a:off x="304800" y="533398"/>
            <a:ext cx="8610600" cy="685800"/>
          </a:xfrm>
        </p:spPr>
        <p:txBody>
          <a:bodyPr/>
          <a:lstStyle/>
          <a:p>
            <a:pPr eaLnBrk="1" hangingPunct="1"/>
            <a:r>
              <a:rPr lang="en-US" b="1" dirty="0"/>
              <a:t>Termination Area</a:t>
            </a:r>
          </a:p>
        </p:txBody>
      </p:sp>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6629400" y="5977035"/>
            <a:ext cx="304800" cy="369332"/>
          </a:xfrm>
          <a:prstGeom prst="rect">
            <a:avLst/>
          </a:prstGeom>
          <a:solidFill>
            <a:schemeClr val="bg1"/>
          </a:solidFill>
        </p:spPr>
        <p:txBody>
          <a:bodyPr wrap="square" rtlCol="0">
            <a:spAutoFit/>
          </a:bodyPr>
          <a:lstStyle/>
          <a:p>
            <a:endParaRPr lang="en-US" dirty="0"/>
          </a:p>
        </p:txBody>
      </p:sp>
      <p:sp>
        <p:nvSpPr>
          <p:cNvPr id="6" name="TextBox 5"/>
          <p:cNvSpPr txBox="1"/>
          <p:nvPr/>
        </p:nvSpPr>
        <p:spPr>
          <a:xfrm>
            <a:off x="5390866" y="1447800"/>
            <a:ext cx="2477068" cy="400110"/>
          </a:xfrm>
          <a:prstGeom prst="rect">
            <a:avLst/>
          </a:prstGeom>
          <a:solidFill>
            <a:srgbClr val="FFFF00"/>
          </a:solidFill>
        </p:spPr>
        <p:txBody>
          <a:bodyPr wrap="square" rtlCol="0">
            <a:spAutoFit/>
          </a:bodyPr>
          <a:lstStyle/>
          <a:p>
            <a:pPr algn="ctr"/>
            <a:r>
              <a:rPr lang="en-US" sz="2000" b="1" dirty="0">
                <a:solidFill>
                  <a:srgbClr val="FF0000"/>
                </a:solidFill>
              </a:rPr>
              <a:t>Termination Area</a:t>
            </a:r>
          </a:p>
        </p:txBody>
      </p:sp>
      <p:sp>
        <p:nvSpPr>
          <p:cNvPr id="4" name="TextBox 3"/>
          <p:cNvSpPr txBox="1"/>
          <p:nvPr/>
        </p:nvSpPr>
        <p:spPr>
          <a:xfrm>
            <a:off x="7105934" y="6400800"/>
            <a:ext cx="437866" cy="369332"/>
          </a:xfrm>
          <a:prstGeom prst="rect">
            <a:avLst/>
          </a:prstGeom>
          <a:solidFill>
            <a:schemeClr val="bg1"/>
          </a:solidFill>
        </p:spPr>
        <p:txBody>
          <a:bodyPr wrap="square" rtlCol="0">
            <a:spAutoFit/>
          </a:bodyPr>
          <a:lstStyle/>
          <a:p>
            <a:endParaRPr lang="en-US" dirty="0"/>
          </a:p>
        </p:txBody>
      </p:sp>
      <p:pic>
        <p:nvPicPr>
          <p:cNvPr id="8" name="Picture 2" descr="C:\Users\anderb3\Desktop\2017 Training Update &amp; Development Po\Work Zone TMA Flagger\WZ Diagram.png"/>
          <p:cNvPicPr>
            <a:picLocks noChangeAspect="1" noChangeArrowheads="1"/>
          </p:cNvPicPr>
          <p:nvPr/>
        </p:nvPicPr>
        <p:blipFill rotWithShape="1">
          <a:blip r:embed="rId4">
            <a:extLst>
              <a:ext uri="{28A0092B-C50C-407E-A947-70E740481C1C}">
                <a14:useLocalDpi xmlns:a14="http://schemas.microsoft.com/office/drawing/2010/main" val="0"/>
              </a:ext>
            </a:extLst>
          </a:blip>
          <a:srcRect l="39992" t="18557" r="37897" b="21591"/>
          <a:stretch/>
        </p:blipFill>
        <p:spPr bwMode="auto">
          <a:xfrm>
            <a:off x="3581400" y="1153885"/>
            <a:ext cx="1752600" cy="571500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848634" y="2971800"/>
            <a:ext cx="2514600" cy="1323439"/>
          </a:xfrm>
          <a:prstGeom prst="rect">
            <a:avLst/>
          </a:prstGeom>
          <a:noFill/>
        </p:spPr>
        <p:txBody>
          <a:bodyPr wrap="square" rtlCol="0">
            <a:spAutoFit/>
          </a:bodyPr>
          <a:lstStyle/>
          <a:p>
            <a:pPr marL="285750" indent="-285750">
              <a:buFont typeface="Arial" panose="020B0604020202020204" pitchFamily="34" charset="0"/>
              <a:buChar char="•"/>
            </a:pPr>
            <a:r>
              <a:rPr lang="en-US" sz="2000" dirty="0"/>
              <a:t>Returns traffic to its normal path</a:t>
            </a:r>
          </a:p>
          <a:p>
            <a:pPr marL="285750" indent="-285750">
              <a:buFont typeface="Arial" panose="020B0604020202020204" pitchFamily="34" charset="0"/>
              <a:buChar char="•"/>
            </a:pPr>
            <a:r>
              <a:rPr lang="en-US" sz="2000" dirty="0"/>
              <a:t>Taper should be 100’ long</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2" name="Group 1"/>
          <p:cNvGrpSpPr/>
          <p:nvPr/>
        </p:nvGrpSpPr>
        <p:grpSpPr>
          <a:xfrm>
            <a:off x="1360024" y="1219200"/>
            <a:ext cx="7326777" cy="5537522"/>
            <a:chOff x="69787" y="838198"/>
            <a:chExt cx="9041557" cy="6019802"/>
          </a:xfrm>
        </p:grpSpPr>
        <p:pic>
          <p:nvPicPr>
            <p:cNvPr id="5" name="Picture 4" descr="C:\Users\anderb3\Desktop\2017 Training Update &amp; Development Po\Work Zone TMA Flagger\WZ Diagram.png"/>
            <p:cNvPicPr/>
            <p:nvPr/>
          </p:nvPicPr>
          <p:blipFill rotWithShape="1">
            <a:blip r:embed="rId4">
              <a:extLst>
                <a:ext uri="{28A0092B-C50C-407E-A947-70E740481C1C}">
                  <a14:useLocalDpi xmlns:a14="http://schemas.microsoft.com/office/drawing/2010/main" val="0"/>
                </a:ext>
              </a:extLst>
            </a:blip>
            <a:srcRect l="39992" t="18557" r="37897" b="21591"/>
            <a:stretch/>
          </p:blipFill>
          <p:spPr bwMode="auto">
            <a:xfrm>
              <a:off x="2002970" y="838198"/>
              <a:ext cx="2819400" cy="5998029"/>
            </a:xfrm>
            <a:prstGeom prst="rect">
              <a:avLst/>
            </a:prstGeom>
            <a:noFill/>
          </p:spPr>
        </p:pic>
        <p:sp>
          <p:nvSpPr>
            <p:cNvPr id="6" name="TextBox 5"/>
            <p:cNvSpPr txBox="1"/>
            <p:nvPr/>
          </p:nvSpPr>
          <p:spPr>
            <a:xfrm>
              <a:off x="6400799" y="1142999"/>
              <a:ext cx="2428441" cy="401498"/>
            </a:xfrm>
            <a:prstGeom prst="rect">
              <a:avLst/>
            </a:prstGeom>
            <a:noFill/>
          </p:spPr>
          <p:txBody>
            <a:bodyPr wrap="square" rtlCol="0">
              <a:spAutoFit/>
            </a:bodyPr>
            <a:lstStyle/>
            <a:p>
              <a:r>
                <a:rPr lang="en-US" b="1" dirty="0"/>
                <a:t>Termination Area</a:t>
              </a:r>
            </a:p>
          </p:txBody>
        </p:sp>
        <p:sp>
          <p:nvSpPr>
            <p:cNvPr id="7" name="TextBox 6"/>
            <p:cNvSpPr txBox="1"/>
            <p:nvPr/>
          </p:nvSpPr>
          <p:spPr>
            <a:xfrm>
              <a:off x="4855027" y="2177534"/>
              <a:ext cx="1447800" cy="369332"/>
            </a:xfrm>
            <a:prstGeom prst="rect">
              <a:avLst/>
            </a:prstGeom>
            <a:noFill/>
          </p:spPr>
          <p:txBody>
            <a:bodyPr wrap="square" rtlCol="0">
              <a:spAutoFit/>
            </a:bodyPr>
            <a:lstStyle/>
            <a:p>
              <a:r>
                <a:rPr lang="en-US" b="1" dirty="0"/>
                <a:t>Work Space</a:t>
              </a:r>
            </a:p>
          </p:txBody>
        </p:sp>
        <p:sp>
          <p:nvSpPr>
            <p:cNvPr id="8" name="TextBox 7"/>
            <p:cNvSpPr txBox="1"/>
            <p:nvPr/>
          </p:nvSpPr>
          <p:spPr>
            <a:xfrm>
              <a:off x="4865912" y="2971800"/>
              <a:ext cx="1861457" cy="369332"/>
            </a:xfrm>
            <a:prstGeom prst="rect">
              <a:avLst/>
            </a:prstGeom>
            <a:noFill/>
          </p:spPr>
          <p:txBody>
            <a:bodyPr wrap="square" rtlCol="0">
              <a:spAutoFit/>
            </a:bodyPr>
            <a:lstStyle/>
            <a:p>
              <a:r>
                <a:rPr lang="en-US" b="1" dirty="0"/>
                <a:t>Roll Ahead Space</a:t>
              </a:r>
            </a:p>
          </p:txBody>
        </p:sp>
        <p:sp>
          <p:nvSpPr>
            <p:cNvPr id="9" name="TextBox 8"/>
            <p:cNvSpPr txBox="1"/>
            <p:nvPr/>
          </p:nvSpPr>
          <p:spPr>
            <a:xfrm>
              <a:off x="4865912" y="3733800"/>
              <a:ext cx="2590800" cy="369332"/>
            </a:xfrm>
            <a:prstGeom prst="rect">
              <a:avLst/>
            </a:prstGeom>
            <a:noFill/>
          </p:spPr>
          <p:txBody>
            <a:bodyPr wrap="square" rtlCol="0">
              <a:spAutoFit/>
            </a:bodyPr>
            <a:lstStyle/>
            <a:p>
              <a:r>
                <a:rPr lang="en-US" b="1" dirty="0"/>
                <a:t>Protective Vehicle/TMA</a:t>
              </a:r>
            </a:p>
          </p:txBody>
        </p:sp>
        <p:sp>
          <p:nvSpPr>
            <p:cNvPr id="10" name="TextBox 9"/>
            <p:cNvSpPr txBox="1"/>
            <p:nvPr/>
          </p:nvSpPr>
          <p:spPr>
            <a:xfrm>
              <a:off x="4833255" y="4343400"/>
              <a:ext cx="1447800" cy="369332"/>
            </a:xfrm>
            <a:prstGeom prst="rect">
              <a:avLst/>
            </a:prstGeom>
            <a:noFill/>
          </p:spPr>
          <p:txBody>
            <a:bodyPr wrap="square" rtlCol="0">
              <a:spAutoFit/>
            </a:bodyPr>
            <a:lstStyle/>
            <a:p>
              <a:r>
                <a:rPr lang="en-US" b="1" dirty="0"/>
                <a:t>Buffer Space</a:t>
              </a:r>
            </a:p>
          </p:txBody>
        </p:sp>
        <p:sp>
          <p:nvSpPr>
            <p:cNvPr id="11" name="TextBox 10"/>
            <p:cNvSpPr txBox="1"/>
            <p:nvPr/>
          </p:nvSpPr>
          <p:spPr>
            <a:xfrm>
              <a:off x="6161311" y="5105400"/>
              <a:ext cx="2667928" cy="401498"/>
            </a:xfrm>
            <a:prstGeom prst="rect">
              <a:avLst/>
            </a:prstGeom>
            <a:noFill/>
          </p:spPr>
          <p:txBody>
            <a:bodyPr wrap="square" rtlCol="0">
              <a:spAutoFit/>
            </a:bodyPr>
            <a:lstStyle/>
            <a:p>
              <a:r>
                <a:rPr lang="en-US" b="1" dirty="0"/>
                <a:t>Transition Area</a:t>
              </a:r>
            </a:p>
          </p:txBody>
        </p:sp>
        <p:cxnSp>
          <p:nvCxnSpPr>
            <p:cNvPr id="12" name="Straight Arrow Connector 11"/>
            <p:cNvCxnSpPr>
              <a:stCxn id="11" idx="1"/>
            </p:cNvCxnSpPr>
            <p:nvPr/>
          </p:nvCxnSpPr>
          <p:spPr>
            <a:xfrm flipH="1" flipV="1">
              <a:off x="3896499" y="5290067"/>
              <a:ext cx="2264812" cy="16082"/>
            </a:xfrm>
            <a:prstGeom prst="straightConnector1">
              <a:avLst/>
            </a:prstGeom>
            <a:noFill/>
            <a:ln w="28575" cap="flat" cmpd="sng" algn="ctr">
              <a:solidFill>
                <a:sysClr val="windowText" lastClr="000000"/>
              </a:solidFill>
              <a:prstDash val="solid"/>
              <a:tailEnd type="arrow"/>
            </a:ln>
            <a:effectLst/>
          </p:spPr>
        </p:cxnSp>
        <p:cxnSp>
          <p:nvCxnSpPr>
            <p:cNvPr id="15" name="Straight Arrow Connector 14"/>
            <p:cNvCxnSpPr/>
            <p:nvPr/>
          </p:nvCxnSpPr>
          <p:spPr>
            <a:xfrm flipH="1">
              <a:off x="4048899" y="4495800"/>
              <a:ext cx="773471" cy="0"/>
            </a:xfrm>
            <a:prstGeom prst="straightConnector1">
              <a:avLst/>
            </a:prstGeom>
            <a:noFill/>
            <a:ln w="28575" cap="flat" cmpd="sng" algn="ctr">
              <a:solidFill>
                <a:sysClr val="windowText" lastClr="000000"/>
              </a:solidFill>
              <a:prstDash val="solid"/>
              <a:tailEnd type="arrow"/>
            </a:ln>
            <a:effectLst/>
          </p:spPr>
        </p:cxnSp>
        <p:cxnSp>
          <p:nvCxnSpPr>
            <p:cNvPr id="18" name="Straight Arrow Connector 17"/>
            <p:cNvCxnSpPr/>
            <p:nvPr/>
          </p:nvCxnSpPr>
          <p:spPr>
            <a:xfrm flipH="1">
              <a:off x="4016238" y="3918466"/>
              <a:ext cx="806132" cy="0"/>
            </a:xfrm>
            <a:prstGeom prst="straightConnector1">
              <a:avLst/>
            </a:prstGeom>
            <a:noFill/>
            <a:ln w="28575" cap="flat" cmpd="sng" algn="ctr">
              <a:solidFill>
                <a:sysClr val="windowText" lastClr="000000"/>
              </a:solidFill>
              <a:prstDash val="solid"/>
              <a:tailEnd type="arrow"/>
            </a:ln>
            <a:effectLst/>
          </p:spPr>
        </p:cxnSp>
        <p:cxnSp>
          <p:nvCxnSpPr>
            <p:cNvPr id="20" name="Straight Arrow Connector 19"/>
            <p:cNvCxnSpPr/>
            <p:nvPr/>
          </p:nvCxnSpPr>
          <p:spPr>
            <a:xfrm flipH="1">
              <a:off x="4092438" y="3246120"/>
              <a:ext cx="729932" cy="0"/>
            </a:xfrm>
            <a:prstGeom prst="straightConnector1">
              <a:avLst/>
            </a:prstGeom>
            <a:noFill/>
            <a:ln w="28575" cap="flat" cmpd="sng" algn="ctr">
              <a:solidFill>
                <a:sysClr val="windowText" lastClr="000000"/>
              </a:solidFill>
              <a:prstDash val="solid"/>
              <a:tailEnd type="arrow"/>
            </a:ln>
            <a:effectLst/>
          </p:spPr>
        </p:cxnSp>
        <p:cxnSp>
          <p:nvCxnSpPr>
            <p:cNvPr id="22" name="Straight Arrow Connector 21"/>
            <p:cNvCxnSpPr/>
            <p:nvPr/>
          </p:nvCxnSpPr>
          <p:spPr>
            <a:xfrm flipH="1">
              <a:off x="4016238" y="2362200"/>
              <a:ext cx="806132" cy="0"/>
            </a:xfrm>
            <a:prstGeom prst="straightConnector1">
              <a:avLst/>
            </a:prstGeom>
            <a:noFill/>
            <a:ln w="28575" cap="flat" cmpd="sng" algn="ctr">
              <a:solidFill>
                <a:sysClr val="windowText" lastClr="000000"/>
              </a:solidFill>
              <a:prstDash val="solid"/>
              <a:tailEnd type="arrow"/>
            </a:ln>
            <a:effectLst/>
          </p:spPr>
        </p:cxnSp>
        <p:cxnSp>
          <p:nvCxnSpPr>
            <p:cNvPr id="24" name="Straight Arrow Connector 23"/>
            <p:cNvCxnSpPr>
              <a:stCxn id="6" idx="1"/>
            </p:cNvCxnSpPr>
            <p:nvPr/>
          </p:nvCxnSpPr>
          <p:spPr>
            <a:xfrm flipH="1">
              <a:off x="4092441" y="1343748"/>
              <a:ext cx="2308359" cy="5688"/>
            </a:xfrm>
            <a:prstGeom prst="straightConnector1">
              <a:avLst/>
            </a:prstGeom>
            <a:noFill/>
            <a:ln w="28575" cap="flat" cmpd="sng" algn="ctr">
              <a:solidFill>
                <a:sysClr val="windowText" lastClr="000000"/>
              </a:solidFill>
              <a:prstDash val="solid"/>
              <a:tailEnd type="arrow"/>
            </a:ln>
            <a:effectLst/>
          </p:spPr>
        </p:cxnSp>
        <p:cxnSp>
          <p:nvCxnSpPr>
            <p:cNvPr id="25" name="Straight Arrow Connector 24"/>
            <p:cNvCxnSpPr/>
            <p:nvPr/>
          </p:nvCxnSpPr>
          <p:spPr>
            <a:xfrm flipV="1">
              <a:off x="1796141" y="2423160"/>
              <a:ext cx="968829" cy="4354"/>
            </a:xfrm>
            <a:prstGeom prst="straightConnector1">
              <a:avLst/>
            </a:prstGeom>
            <a:noFill/>
            <a:ln w="28575" cap="flat" cmpd="sng" algn="ctr">
              <a:solidFill>
                <a:sysClr val="windowText" lastClr="000000"/>
              </a:solidFill>
              <a:prstDash val="solid"/>
              <a:tailEnd type="arrow"/>
            </a:ln>
            <a:effectLst/>
          </p:spPr>
        </p:cxnSp>
        <p:cxnSp>
          <p:nvCxnSpPr>
            <p:cNvPr id="27" name="Straight Arrow Connector 26"/>
            <p:cNvCxnSpPr/>
            <p:nvPr/>
          </p:nvCxnSpPr>
          <p:spPr>
            <a:xfrm>
              <a:off x="1774370" y="4572000"/>
              <a:ext cx="1219200" cy="0"/>
            </a:xfrm>
            <a:prstGeom prst="straightConnector1">
              <a:avLst/>
            </a:prstGeom>
            <a:noFill/>
            <a:ln w="28575" cap="flat" cmpd="sng" algn="ctr">
              <a:solidFill>
                <a:sysClr val="windowText" lastClr="000000"/>
              </a:solidFill>
              <a:prstDash val="solid"/>
              <a:tailEnd type="arrow"/>
            </a:ln>
            <a:effectLst/>
          </p:spPr>
        </p:cxnSp>
        <p:sp>
          <p:nvSpPr>
            <p:cNvPr id="32" name="TextBox 31"/>
            <p:cNvSpPr txBox="1"/>
            <p:nvPr/>
          </p:nvSpPr>
          <p:spPr>
            <a:xfrm>
              <a:off x="127228" y="4387334"/>
              <a:ext cx="2119628" cy="401498"/>
            </a:xfrm>
            <a:prstGeom prst="rect">
              <a:avLst/>
            </a:prstGeom>
            <a:noFill/>
          </p:spPr>
          <p:txBody>
            <a:bodyPr wrap="square" rtlCol="0">
              <a:spAutoFit/>
            </a:bodyPr>
            <a:lstStyle/>
            <a:p>
              <a:r>
                <a:rPr lang="en-US" b="1" dirty="0"/>
                <a:t>Buffer Space</a:t>
              </a:r>
            </a:p>
          </p:txBody>
        </p:sp>
        <p:sp>
          <p:nvSpPr>
            <p:cNvPr id="33" name="TextBox 32"/>
            <p:cNvSpPr txBox="1"/>
            <p:nvPr/>
          </p:nvSpPr>
          <p:spPr>
            <a:xfrm>
              <a:off x="69787" y="2238494"/>
              <a:ext cx="1989001" cy="401498"/>
            </a:xfrm>
            <a:prstGeom prst="rect">
              <a:avLst/>
            </a:prstGeom>
            <a:noFill/>
          </p:spPr>
          <p:txBody>
            <a:bodyPr wrap="square" rtlCol="0">
              <a:spAutoFit/>
            </a:bodyPr>
            <a:lstStyle/>
            <a:p>
              <a:r>
                <a:rPr lang="en-US" b="1" dirty="0"/>
                <a:t>Traffic Space</a:t>
              </a:r>
            </a:p>
          </p:txBody>
        </p:sp>
        <p:sp>
          <p:nvSpPr>
            <p:cNvPr id="34" name="TextBox 33"/>
            <p:cNvSpPr txBox="1"/>
            <p:nvPr/>
          </p:nvSpPr>
          <p:spPr>
            <a:xfrm>
              <a:off x="5508169" y="6336268"/>
              <a:ext cx="3227036" cy="401498"/>
            </a:xfrm>
            <a:prstGeom prst="rect">
              <a:avLst/>
            </a:prstGeom>
            <a:noFill/>
          </p:spPr>
          <p:txBody>
            <a:bodyPr wrap="square" rtlCol="0">
              <a:spAutoFit/>
            </a:bodyPr>
            <a:lstStyle/>
            <a:p>
              <a:r>
                <a:rPr lang="en-US" b="1" dirty="0"/>
                <a:t>Advanced Warning Area</a:t>
              </a:r>
            </a:p>
          </p:txBody>
        </p:sp>
        <p:sp>
          <p:nvSpPr>
            <p:cNvPr id="36" name="TextBox 35"/>
            <p:cNvSpPr txBox="1"/>
            <p:nvPr/>
          </p:nvSpPr>
          <p:spPr>
            <a:xfrm>
              <a:off x="7141029" y="3341132"/>
              <a:ext cx="1970315" cy="369332"/>
            </a:xfrm>
            <a:prstGeom prst="rect">
              <a:avLst/>
            </a:prstGeom>
            <a:noFill/>
          </p:spPr>
          <p:txBody>
            <a:bodyPr wrap="square" rtlCol="0">
              <a:spAutoFit/>
            </a:bodyPr>
            <a:lstStyle/>
            <a:p>
              <a:r>
                <a:rPr lang="en-US" b="1" dirty="0"/>
                <a:t>Activity Area</a:t>
              </a:r>
            </a:p>
          </p:txBody>
        </p:sp>
        <p:cxnSp>
          <p:nvCxnSpPr>
            <p:cNvPr id="39" name="Straight Arrow Connector 38"/>
            <p:cNvCxnSpPr/>
            <p:nvPr/>
          </p:nvCxnSpPr>
          <p:spPr>
            <a:xfrm flipH="1">
              <a:off x="4707478" y="6515686"/>
              <a:ext cx="806132" cy="0"/>
            </a:xfrm>
            <a:prstGeom prst="straightConnector1">
              <a:avLst/>
            </a:prstGeom>
            <a:noFill/>
            <a:ln w="28575" cap="flat" cmpd="sng" algn="ctr">
              <a:solidFill>
                <a:sysClr val="windowText" lastClr="000000"/>
              </a:solidFill>
              <a:prstDash val="solid"/>
              <a:tailEnd type="arrow"/>
            </a:ln>
            <a:effectLst/>
          </p:spPr>
        </p:cxnSp>
        <p:pic>
          <p:nvPicPr>
            <p:cNvPr id="40" name="Picture 39"/>
            <p:cNvPicPr/>
            <p:nvPr/>
          </p:nvPicPr>
          <p:blipFill rotWithShape="1">
            <a:blip r:embed="rId5" cstate="print">
              <a:extLst>
                <a:ext uri="{28A0092B-C50C-407E-A947-70E740481C1C}">
                  <a14:useLocalDpi xmlns:a14="http://schemas.microsoft.com/office/drawing/2010/main" val="0"/>
                </a:ext>
              </a:extLst>
            </a:blip>
            <a:srcRect l="43902" t="82190" r="50000" b="1668"/>
            <a:stretch/>
          </p:blipFill>
          <p:spPr>
            <a:xfrm>
              <a:off x="4127445" y="6080760"/>
              <a:ext cx="368355" cy="777240"/>
            </a:xfrm>
            <a:prstGeom prst="rect">
              <a:avLst/>
            </a:prstGeom>
          </p:spPr>
        </p:pic>
        <p:pic>
          <p:nvPicPr>
            <p:cNvPr id="41" name="Picture 40"/>
            <p:cNvPicPr/>
            <p:nvPr/>
          </p:nvPicPr>
          <p:blipFill rotWithShape="1">
            <a:blip r:embed="rId5">
              <a:extLst>
                <a:ext uri="{28A0092B-C50C-407E-A947-70E740481C1C}">
                  <a14:useLocalDpi xmlns:a14="http://schemas.microsoft.com/office/drawing/2010/main" val="0"/>
                </a:ext>
              </a:extLst>
            </a:blip>
            <a:srcRect t="81325" r="95128" b="2435"/>
            <a:stretch/>
          </p:blipFill>
          <p:spPr>
            <a:xfrm>
              <a:off x="2057926" y="6019800"/>
              <a:ext cx="288174" cy="822960"/>
            </a:xfrm>
            <a:prstGeom prst="rect">
              <a:avLst/>
            </a:prstGeom>
          </p:spPr>
        </p:pic>
      </p:grpSp>
      <p:sp>
        <p:nvSpPr>
          <p:cNvPr id="26" name="Title 1"/>
          <p:cNvSpPr>
            <a:spLocks noGrp="1"/>
          </p:cNvSpPr>
          <p:nvPr>
            <p:ph type="title"/>
          </p:nvPr>
        </p:nvSpPr>
        <p:spPr>
          <a:xfrm>
            <a:off x="761925" y="571499"/>
            <a:ext cx="7772400" cy="685800"/>
          </a:xfrm>
        </p:spPr>
        <p:txBody>
          <a:bodyPr/>
          <a:lstStyle/>
          <a:p>
            <a:r>
              <a:rPr lang="en-US" b="1" dirty="0"/>
              <a:t>Work Zone Diagram</a:t>
            </a:r>
          </a:p>
        </p:txBody>
      </p:sp>
    </p:spTree>
    <p:extLst>
      <p:ext uri="{BB962C8B-B14F-4D97-AF65-F5344CB8AC3E}">
        <p14:creationId xmlns:p14="http://schemas.microsoft.com/office/powerpoint/2010/main" val="19426708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2" name="Group 1"/>
          <p:cNvGrpSpPr/>
          <p:nvPr/>
        </p:nvGrpSpPr>
        <p:grpSpPr>
          <a:xfrm>
            <a:off x="1360024" y="1219200"/>
            <a:ext cx="7326777" cy="5537522"/>
            <a:chOff x="69787" y="838198"/>
            <a:chExt cx="9041557" cy="6019802"/>
          </a:xfrm>
        </p:grpSpPr>
        <p:pic>
          <p:nvPicPr>
            <p:cNvPr id="5" name="Picture 4" descr="C:\Users\anderb3\Desktop\2017 Training Update &amp; Development Po\Work Zone TMA Flagger\WZ Diagram.png"/>
            <p:cNvPicPr/>
            <p:nvPr/>
          </p:nvPicPr>
          <p:blipFill rotWithShape="1">
            <a:blip r:embed="rId4">
              <a:extLst>
                <a:ext uri="{28A0092B-C50C-407E-A947-70E740481C1C}">
                  <a14:useLocalDpi xmlns:a14="http://schemas.microsoft.com/office/drawing/2010/main" val="0"/>
                </a:ext>
              </a:extLst>
            </a:blip>
            <a:srcRect l="39992" t="18557" r="37897" b="21591"/>
            <a:stretch/>
          </p:blipFill>
          <p:spPr bwMode="auto">
            <a:xfrm>
              <a:off x="2002970" y="838198"/>
              <a:ext cx="2819400" cy="5998029"/>
            </a:xfrm>
            <a:prstGeom prst="rect">
              <a:avLst/>
            </a:prstGeom>
            <a:noFill/>
          </p:spPr>
        </p:pic>
        <p:sp>
          <p:nvSpPr>
            <p:cNvPr id="6" name="TextBox 5"/>
            <p:cNvSpPr txBox="1"/>
            <p:nvPr/>
          </p:nvSpPr>
          <p:spPr>
            <a:xfrm>
              <a:off x="6400799" y="1142999"/>
              <a:ext cx="2428441" cy="401498"/>
            </a:xfrm>
            <a:prstGeom prst="rect">
              <a:avLst/>
            </a:prstGeom>
            <a:noFill/>
          </p:spPr>
          <p:txBody>
            <a:bodyPr wrap="square" rtlCol="0">
              <a:spAutoFit/>
            </a:bodyPr>
            <a:lstStyle/>
            <a:p>
              <a:r>
                <a:rPr lang="en-US" b="1" dirty="0"/>
                <a:t>Termination Area</a:t>
              </a:r>
            </a:p>
          </p:txBody>
        </p:sp>
        <p:sp>
          <p:nvSpPr>
            <p:cNvPr id="7" name="TextBox 6"/>
            <p:cNvSpPr txBox="1"/>
            <p:nvPr/>
          </p:nvSpPr>
          <p:spPr>
            <a:xfrm>
              <a:off x="4855027" y="2177534"/>
              <a:ext cx="1447800" cy="369332"/>
            </a:xfrm>
            <a:prstGeom prst="rect">
              <a:avLst/>
            </a:prstGeom>
            <a:noFill/>
          </p:spPr>
          <p:txBody>
            <a:bodyPr wrap="square" rtlCol="0">
              <a:spAutoFit/>
            </a:bodyPr>
            <a:lstStyle/>
            <a:p>
              <a:r>
                <a:rPr lang="en-US" b="1" dirty="0"/>
                <a:t>Work Space</a:t>
              </a:r>
            </a:p>
          </p:txBody>
        </p:sp>
        <p:sp>
          <p:nvSpPr>
            <p:cNvPr id="8" name="TextBox 7"/>
            <p:cNvSpPr txBox="1"/>
            <p:nvPr/>
          </p:nvSpPr>
          <p:spPr>
            <a:xfrm>
              <a:off x="4865912" y="2971800"/>
              <a:ext cx="1861457" cy="369332"/>
            </a:xfrm>
            <a:prstGeom prst="rect">
              <a:avLst/>
            </a:prstGeom>
            <a:noFill/>
          </p:spPr>
          <p:txBody>
            <a:bodyPr wrap="square" rtlCol="0">
              <a:spAutoFit/>
            </a:bodyPr>
            <a:lstStyle/>
            <a:p>
              <a:r>
                <a:rPr lang="en-US" b="1" dirty="0"/>
                <a:t>Roll Ahead Space</a:t>
              </a:r>
            </a:p>
          </p:txBody>
        </p:sp>
        <p:sp>
          <p:nvSpPr>
            <p:cNvPr id="9" name="TextBox 8"/>
            <p:cNvSpPr txBox="1"/>
            <p:nvPr/>
          </p:nvSpPr>
          <p:spPr>
            <a:xfrm>
              <a:off x="4865912" y="3733800"/>
              <a:ext cx="2590800" cy="369332"/>
            </a:xfrm>
            <a:prstGeom prst="rect">
              <a:avLst/>
            </a:prstGeom>
            <a:noFill/>
          </p:spPr>
          <p:txBody>
            <a:bodyPr wrap="square" rtlCol="0">
              <a:spAutoFit/>
            </a:bodyPr>
            <a:lstStyle/>
            <a:p>
              <a:r>
                <a:rPr lang="en-US" b="1" dirty="0"/>
                <a:t>Protective Vehicle/TMA</a:t>
              </a:r>
            </a:p>
          </p:txBody>
        </p:sp>
        <p:sp>
          <p:nvSpPr>
            <p:cNvPr id="10" name="TextBox 9"/>
            <p:cNvSpPr txBox="1"/>
            <p:nvPr/>
          </p:nvSpPr>
          <p:spPr>
            <a:xfrm>
              <a:off x="4833255" y="4343400"/>
              <a:ext cx="1447800" cy="369332"/>
            </a:xfrm>
            <a:prstGeom prst="rect">
              <a:avLst/>
            </a:prstGeom>
            <a:noFill/>
          </p:spPr>
          <p:txBody>
            <a:bodyPr wrap="square" rtlCol="0">
              <a:spAutoFit/>
            </a:bodyPr>
            <a:lstStyle/>
            <a:p>
              <a:r>
                <a:rPr lang="en-US" b="1" dirty="0"/>
                <a:t>Buffer Space</a:t>
              </a:r>
            </a:p>
          </p:txBody>
        </p:sp>
        <p:sp>
          <p:nvSpPr>
            <p:cNvPr id="11" name="TextBox 10"/>
            <p:cNvSpPr txBox="1"/>
            <p:nvPr/>
          </p:nvSpPr>
          <p:spPr>
            <a:xfrm>
              <a:off x="6161311" y="5105400"/>
              <a:ext cx="2667928" cy="401498"/>
            </a:xfrm>
            <a:prstGeom prst="rect">
              <a:avLst/>
            </a:prstGeom>
            <a:noFill/>
          </p:spPr>
          <p:txBody>
            <a:bodyPr wrap="square" rtlCol="0">
              <a:spAutoFit/>
            </a:bodyPr>
            <a:lstStyle/>
            <a:p>
              <a:r>
                <a:rPr lang="en-US" b="1" dirty="0"/>
                <a:t>Transition Area</a:t>
              </a:r>
            </a:p>
          </p:txBody>
        </p:sp>
        <p:cxnSp>
          <p:nvCxnSpPr>
            <p:cNvPr id="12" name="Straight Arrow Connector 11"/>
            <p:cNvCxnSpPr>
              <a:stCxn id="11" idx="1"/>
            </p:cNvCxnSpPr>
            <p:nvPr/>
          </p:nvCxnSpPr>
          <p:spPr>
            <a:xfrm flipH="1" flipV="1">
              <a:off x="3896499" y="5290067"/>
              <a:ext cx="2264812" cy="16082"/>
            </a:xfrm>
            <a:prstGeom prst="straightConnector1">
              <a:avLst/>
            </a:prstGeom>
            <a:noFill/>
            <a:ln w="28575" cap="flat" cmpd="sng" algn="ctr">
              <a:solidFill>
                <a:sysClr val="windowText" lastClr="000000"/>
              </a:solidFill>
              <a:prstDash val="solid"/>
              <a:tailEnd type="arrow"/>
            </a:ln>
            <a:effectLst/>
          </p:spPr>
        </p:cxnSp>
        <p:cxnSp>
          <p:nvCxnSpPr>
            <p:cNvPr id="15" name="Straight Arrow Connector 14"/>
            <p:cNvCxnSpPr/>
            <p:nvPr/>
          </p:nvCxnSpPr>
          <p:spPr>
            <a:xfrm flipH="1">
              <a:off x="4048899" y="4495800"/>
              <a:ext cx="773471" cy="0"/>
            </a:xfrm>
            <a:prstGeom prst="straightConnector1">
              <a:avLst/>
            </a:prstGeom>
            <a:noFill/>
            <a:ln w="28575" cap="flat" cmpd="sng" algn="ctr">
              <a:solidFill>
                <a:sysClr val="windowText" lastClr="000000"/>
              </a:solidFill>
              <a:prstDash val="solid"/>
              <a:tailEnd type="arrow"/>
            </a:ln>
            <a:effectLst/>
          </p:spPr>
        </p:cxnSp>
        <p:cxnSp>
          <p:nvCxnSpPr>
            <p:cNvPr id="18" name="Straight Arrow Connector 17"/>
            <p:cNvCxnSpPr/>
            <p:nvPr/>
          </p:nvCxnSpPr>
          <p:spPr>
            <a:xfrm flipH="1">
              <a:off x="4016238" y="3918466"/>
              <a:ext cx="806132" cy="0"/>
            </a:xfrm>
            <a:prstGeom prst="straightConnector1">
              <a:avLst/>
            </a:prstGeom>
            <a:noFill/>
            <a:ln w="28575" cap="flat" cmpd="sng" algn="ctr">
              <a:solidFill>
                <a:sysClr val="windowText" lastClr="000000"/>
              </a:solidFill>
              <a:prstDash val="solid"/>
              <a:tailEnd type="arrow"/>
            </a:ln>
            <a:effectLst/>
          </p:spPr>
        </p:cxnSp>
        <p:cxnSp>
          <p:nvCxnSpPr>
            <p:cNvPr id="20" name="Straight Arrow Connector 19"/>
            <p:cNvCxnSpPr/>
            <p:nvPr/>
          </p:nvCxnSpPr>
          <p:spPr>
            <a:xfrm flipH="1">
              <a:off x="4092438" y="3246120"/>
              <a:ext cx="729932" cy="0"/>
            </a:xfrm>
            <a:prstGeom prst="straightConnector1">
              <a:avLst/>
            </a:prstGeom>
            <a:noFill/>
            <a:ln w="28575" cap="flat" cmpd="sng" algn="ctr">
              <a:solidFill>
                <a:sysClr val="windowText" lastClr="000000"/>
              </a:solidFill>
              <a:prstDash val="solid"/>
              <a:tailEnd type="arrow"/>
            </a:ln>
            <a:effectLst/>
          </p:spPr>
        </p:cxnSp>
        <p:cxnSp>
          <p:nvCxnSpPr>
            <p:cNvPr id="22" name="Straight Arrow Connector 21"/>
            <p:cNvCxnSpPr/>
            <p:nvPr/>
          </p:nvCxnSpPr>
          <p:spPr>
            <a:xfrm flipH="1">
              <a:off x="4016238" y="2362200"/>
              <a:ext cx="806132" cy="0"/>
            </a:xfrm>
            <a:prstGeom prst="straightConnector1">
              <a:avLst/>
            </a:prstGeom>
            <a:noFill/>
            <a:ln w="28575" cap="flat" cmpd="sng" algn="ctr">
              <a:solidFill>
                <a:sysClr val="windowText" lastClr="000000"/>
              </a:solidFill>
              <a:prstDash val="solid"/>
              <a:tailEnd type="arrow"/>
            </a:ln>
            <a:effectLst/>
          </p:spPr>
        </p:cxnSp>
        <p:cxnSp>
          <p:nvCxnSpPr>
            <p:cNvPr id="24" name="Straight Arrow Connector 23"/>
            <p:cNvCxnSpPr>
              <a:stCxn id="6" idx="1"/>
            </p:cNvCxnSpPr>
            <p:nvPr/>
          </p:nvCxnSpPr>
          <p:spPr>
            <a:xfrm flipH="1">
              <a:off x="4092441" y="1343748"/>
              <a:ext cx="2308359" cy="5688"/>
            </a:xfrm>
            <a:prstGeom prst="straightConnector1">
              <a:avLst/>
            </a:prstGeom>
            <a:noFill/>
            <a:ln w="28575" cap="flat" cmpd="sng" algn="ctr">
              <a:solidFill>
                <a:sysClr val="windowText" lastClr="000000"/>
              </a:solidFill>
              <a:prstDash val="solid"/>
              <a:tailEnd type="arrow"/>
            </a:ln>
            <a:effectLst/>
          </p:spPr>
        </p:cxnSp>
        <p:cxnSp>
          <p:nvCxnSpPr>
            <p:cNvPr id="25" name="Straight Arrow Connector 24"/>
            <p:cNvCxnSpPr/>
            <p:nvPr/>
          </p:nvCxnSpPr>
          <p:spPr>
            <a:xfrm flipV="1">
              <a:off x="1796141" y="2423160"/>
              <a:ext cx="968829" cy="4354"/>
            </a:xfrm>
            <a:prstGeom prst="straightConnector1">
              <a:avLst/>
            </a:prstGeom>
            <a:noFill/>
            <a:ln w="28575" cap="flat" cmpd="sng" algn="ctr">
              <a:solidFill>
                <a:sysClr val="windowText" lastClr="000000"/>
              </a:solidFill>
              <a:prstDash val="solid"/>
              <a:tailEnd type="arrow"/>
            </a:ln>
            <a:effectLst/>
          </p:spPr>
        </p:cxnSp>
        <p:cxnSp>
          <p:nvCxnSpPr>
            <p:cNvPr id="27" name="Straight Arrow Connector 26"/>
            <p:cNvCxnSpPr/>
            <p:nvPr/>
          </p:nvCxnSpPr>
          <p:spPr>
            <a:xfrm>
              <a:off x="1774370" y="4572000"/>
              <a:ext cx="1219200" cy="0"/>
            </a:xfrm>
            <a:prstGeom prst="straightConnector1">
              <a:avLst/>
            </a:prstGeom>
            <a:noFill/>
            <a:ln w="28575" cap="flat" cmpd="sng" algn="ctr">
              <a:solidFill>
                <a:sysClr val="windowText" lastClr="000000"/>
              </a:solidFill>
              <a:prstDash val="solid"/>
              <a:tailEnd type="arrow"/>
            </a:ln>
            <a:effectLst/>
          </p:spPr>
        </p:cxnSp>
        <p:sp>
          <p:nvSpPr>
            <p:cNvPr id="32" name="TextBox 31"/>
            <p:cNvSpPr txBox="1"/>
            <p:nvPr/>
          </p:nvSpPr>
          <p:spPr>
            <a:xfrm>
              <a:off x="127228" y="4387334"/>
              <a:ext cx="2119628" cy="401498"/>
            </a:xfrm>
            <a:prstGeom prst="rect">
              <a:avLst/>
            </a:prstGeom>
            <a:noFill/>
          </p:spPr>
          <p:txBody>
            <a:bodyPr wrap="square" rtlCol="0">
              <a:spAutoFit/>
            </a:bodyPr>
            <a:lstStyle/>
            <a:p>
              <a:r>
                <a:rPr lang="en-US" b="1" dirty="0"/>
                <a:t>Buffer Space</a:t>
              </a:r>
            </a:p>
          </p:txBody>
        </p:sp>
        <p:sp>
          <p:nvSpPr>
            <p:cNvPr id="33" name="TextBox 32"/>
            <p:cNvSpPr txBox="1"/>
            <p:nvPr/>
          </p:nvSpPr>
          <p:spPr>
            <a:xfrm>
              <a:off x="69787" y="2238494"/>
              <a:ext cx="1989001" cy="401498"/>
            </a:xfrm>
            <a:prstGeom prst="rect">
              <a:avLst/>
            </a:prstGeom>
            <a:noFill/>
          </p:spPr>
          <p:txBody>
            <a:bodyPr wrap="square" rtlCol="0">
              <a:spAutoFit/>
            </a:bodyPr>
            <a:lstStyle/>
            <a:p>
              <a:r>
                <a:rPr lang="en-US" b="1" dirty="0"/>
                <a:t>Traffic Space</a:t>
              </a:r>
            </a:p>
          </p:txBody>
        </p:sp>
        <p:sp>
          <p:nvSpPr>
            <p:cNvPr id="34" name="TextBox 33"/>
            <p:cNvSpPr txBox="1"/>
            <p:nvPr/>
          </p:nvSpPr>
          <p:spPr>
            <a:xfrm>
              <a:off x="5508169" y="6336268"/>
              <a:ext cx="3227036" cy="401498"/>
            </a:xfrm>
            <a:prstGeom prst="rect">
              <a:avLst/>
            </a:prstGeom>
            <a:noFill/>
          </p:spPr>
          <p:txBody>
            <a:bodyPr wrap="square" rtlCol="0">
              <a:spAutoFit/>
            </a:bodyPr>
            <a:lstStyle/>
            <a:p>
              <a:r>
                <a:rPr lang="en-US" b="1" dirty="0"/>
                <a:t>Advanced Warning Area</a:t>
              </a:r>
            </a:p>
          </p:txBody>
        </p:sp>
        <p:sp>
          <p:nvSpPr>
            <p:cNvPr id="36" name="TextBox 35"/>
            <p:cNvSpPr txBox="1"/>
            <p:nvPr/>
          </p:nvSpPr>
          <p:spPr>
            <a:xfrm>
              <a:off x="7141029" y="3341132"/>
              <a:ext cx="1970315" cy="369332"/>
            </a:xfrm>
            <a:prstGeom prst="rect">
              <a:avLst/>
            </a:prstGeom>
            <a:noFill/>
          </p:spPr>
          <p:txBody>
            <a:bodyPr wrap="square" rtlCol="0">
              <a:spAutoFit/>
            </a:bodyPr>
            <a:lstStyle/>
            <a:p>
              <a:r>
                <a:rPr lang="en-US" b="1" dirty="0"/>
                <a:t>Activity Area</a:t>
              </a:r>
            </a:p>
          </p:txBody>
        </p:sp>
        <p:cxnSp>
          <p:nvCxnSpPr>
            <p:cNvPr id="39" name="Straight Arrow Connector 38"/>
            <p:cNvCxnSpPr/>
            <p:nvPr/>
          </p:nvCxnSpPr>
          <p:spPr>
            <a:xfrm flipH="1">
              <a:off x="4707478" y="6515686"/>
              <a:ext cx="806132" cy="0"/>
            </a:xfrm>
            <a:prstGeom prst="straightConnector1">
              <a:avLst/>
            </a:prstGeom>
            <a:noFill/>
            <a:ln w="28575" cap="flat" cmpd="sng" algn="ctr">
              <a:solidFill>
                <a:sysClr val="windowText" lastClr="000000"/>
              </a:solidFill>
              <a:prstDash val="solid"/>
              <a:tailEnd type="arrow"/>
            </a:ln>
            <a:effectLst/>
          </p:spPr>
        </p:cxnSp>
        <p:pic>
          <p:nvPicPr>
            <p:cNvPr id="40" name="Picture 39"/>
            <p:cNvPicPr/>
            <p:nvPr/>
          </p:nvPicPr>
          <p:blipFill rotWithShape="1">
            <a:blip r:embed="rId5" cstate="print">
              <a:extLst>
                <a:ext uri="{28A0092B-C50C-407E-A947-70E740481C1C}">
                  <a14:useLocalDpi xmlns:a14="http://schemas.microsoft.com/office/drawing/2010/main" val="0"/>
                </a:ext>
              </a:extLst>
            </a:blip>
            <a:srcRect l="43902" t="82190" r="50000" b="1668"/>
            <a:stretch/>
          </p:blipFill>
          <p:spPr>
            <a:xfrm>
              <a:off x="4127445" y="6080760"/>
              <a:ext cx="368355" cy="777240"/>
            </a:xfrm>
            <a:prstGeom prst="rect">
              <a:avLst/>
            </a:prstGeom>
          </p:spPr>
        </p:pic>
        <p:pic>
          <p:nvPicPr>
            <p:cNvPr id="41" name="Picture 40"/>
            <p:cNvPicPr/>
            <p:nvPr/>
          </p:nvPicPr>
          <p:blipFill rotWithShape="1">
            <a:blip r:embed="rId5">
              <a:extLst>
                <a:ext uri="{28A0092B-C50C-407E-A947-70E740481C1C}">
                  <a14:useLocalDpi xmlns:a14="http://schemas.microsoft.com/office/drawing/2010/main" val="0"/>
                </a:ext>
              </a:extLst>
            </a:blip>
            <a:srcRect t="81325" r="95128" b="2435"/>
            <a:stretch/>
          </p:blipFill>
          <p:spPr>
            <a:xfrm>
              <a:off x="2057926" y="6019800"/>
              <a:ext cx="288174" cy="822960"/>
            </a:xfrm>
            <a:prstGeom prst="rect">
              <a:avLst/>
            </a:prstGeom>
          </p:spPr>
        </p:pic>
      </p:grpSp>
      <p:sp>
        <p:nvSpPr>
          <p:cNvPr id="26" name="Title 1"/>
          <p:cNvSpPr>
            <a:spLocks noGrp="1"/>
          </p:cNvSpPr>
          <p:nvPr>
            <p:ph type="title"/>
          </p:nvPr>
        </p:nvSpPr>
        <p:spPr>
          <a:xfrm>
            <a:off x="1040797" y="587448"/>
            <a:ext cx="7772400" cy="685800"/>
          </a:xfrm>
        </p:spPr>
        <p:txBody>
          <a:bodyPr/>
          <a:lstStyle/>
          <a:p>
            <a:r>
              <a:rPr lang="en-US" b="1" dirty="0"/>
              <a:t>Entering &amp; Exiting a Work Zone</a:t>
            </a:r>
          </a:p>
        </p:txBody>
      </p:sp>
      <p:sp>
        <p:nvSpPr>
          <p:cNvPr id="13" name="TextBox 12"/>
          <p:cNvSpPr txBox="1"/>
          <p:nvPr/>
        </p:nvSpPr>
        <p:spPr>
          <a:xfrm>
            <a:off x="0" y="1251329"/>
            <a:ext cx="9144000" cy="5493812"/>
          </a:xfrm>
          <a:prstGeom prst="rect">
            <a:avLst/>
          </a:prstGeom>
          <a:solidFill>
            <a:schemeClr val="bg1"/>
          </a:solidFill>
        </p:spPr>
        <p:txBody>
          <a:bodyPr wrap="square" rtlCol="0">
            <a:spAutoFit/>
          </a:bodyPr>
          <a:lstStyle/>
          <a:p>
            <a:pPr>
              <a:lnSpc>
                <a:spcPct val="150000"/>
              </a:lnSpc>
            </a:pPr>
            <a:r>
              <a:rPr lang="en-US" b="1" dirty="0"/>
              <a:t>Entering and exiting a work zone can be dangerous. It is important that you use caution and take extra precautions when doing so. </a:t>
            </a:r>
          </a:p>
          <a:p>
            <a:pPr>
              <a:lnSpc>
                <a:spcPct val="150000"/>
              </a:lnSpc>
            </a:pPr>
            <a:r>
              <a:rPr lang="en-US" b="1" dirty="0"/>
              <a:t>Some of those precautions may include:</a:t>
            </a:r>
          </a:p>
          <a:p>
            <a:pPr>
              <a:lnSpc>
                <a:spcPct val="150000"/>
              </a:lnSpc>
            </a:pPr>
            <a:r>
              <a:rPr lang="en-US" dirty="0"/>
              <a:t> </a:t>
            </a:r>
          </a:p>
          <a:p>
            <a:pPr marL="285750" lvl="0" indent="-285750">
              <a:lnSpc>
                <a:spcPct val="150000"/>
              </a:lnSpc>
              <a:buFont typeface="Wingdings" panose="05000000000000000000" pitchFamily="2" charset="2"/>
              <a:buChar char="Ø"/>
            </a:pPr>
            <a:r>
              <a:rPr lang="en-US" dirty="0"/>
              <a:t> </a:t>
            </a:r>
            <a:r>
              <a:rPr lang="en-US" u="heavy" dirty="0">
                <a:uFill>
                  <a:solidFill>
                    <a:srgbClr val="FF0000"/>
                  </a:solidFill>
                </a:uFill>
              </a:rPr>
              <a:t>		  </a:t>
            </a:r>
            <a:r>
              <a:rPr lang="en-US" dirty="0"/>
              <a:t>with the </a:t>
            </a:r>
            <a:r>
              <a:rPr lang="en-US" u="heavy" dirty="0">
                <a:uFill>
                  <a:solidFill>
                    <a:srgbClr val="FF0000"/>
                  </a:solidFill>
                </a:uFill>
              </a:rPr>
              <a:t>             </a:t>
            </a:r>
            <a:r>
              <a:rPr lang="en-US" dirty="0"/>
              <a:t>prior where you will pull in at</a:t>
            </a:r>
          </a:p>
          <a:p>
            <a:pPr marL="285750" lvl="0" indent="-285750">
              <a:lnSpc>
                <a:spcPct val="150000"/>
              </a:lnSpc>
              <a:buFont typeface="Wingdings" panose="05000000000000000000" pitchFamily="2" charset="2"/>
              <a:buChar char="Ø"/>
            </a:pPr>
            <a:r>
              <a:rPr lang="en-US" dirty="0"/>
              <a:t>Use extreme caution when pulling in to the Work Space, traffic may follow you</a:t>
            </a:r>
          </a:p>
          <a:p>
            <a:pPr marL="285750" lvl="0" indent="-285750">
              <a:lnSpc>
                <a:spcPct val="150000"/>
              </a:lnSpc>
              <a:buFont typeface="Wingdings" panose="05000000000000000000" pitchFamily="2" charset="2"/>
              <a:buChar char="Ø"/>
            </a:pPr>
            <a:r>
              <a:rPr lang="en-US" u="heavy" dirty="0">
                <a:uFill>
                  <a:solidFill>
                    <a:srgbClr val="FF0000"/>
                  </a:solidFill>
                </a:uFill>
              </a:rPr>
              <a:t> 	            </a:t>
            </a:r>
            <a:r>
              <a:rPr lang="en-US" dirty="0"/>
              <a:t>early, use your blinker, as you pull in slow down even more in order to safely pull in to the work zone</a:t>
            </a:r>
          </a:p>
          <a:p>
            <a:pPr marL="285750" lvl="0" indent="-285750">
              <a:lnSpc>
                <a:spcPct val="150000"/>
              </a:lnSpc>
              <a:buFont typeface="Wingdings" panose="05000000000000000000" pitchFamily="2" charset="2"/>
              <a:buChar char="Ø"/>
            </a:pPr>
            <a:r>
              <a:rPr lang="en-US" u="heavy" dirty="0">
                <a:uFill>
                  <a:solidFill>
                    <a:srgbClr val="FF0000"/>
                  </a:solidFill>
                </a:uFill>
              </a:rPr>
              <a:t>                          </a:t>
            </a:r>
            <a:r>
              <a:rPr lang="en-US" dirty="0"/>
              <a:t>in the Transition Area or Buffer Space, there is not to be any equipment, vehicles or employees in either area</a:t>
            </a:r>
          </a:p>
          <a:p>
            <a:pPr marL="285750" lvl="0" indent="-285750">
              <a:lnSpc>
                <a:spcPct val="150000"/>
              </a:lnSpc>
              <a:buFont typeface="Wingdings" panose="05000000000000000000" pitchFamily="2" charset="2"/>
              <a:buChar char="Ø"/>
            </a:pPr>
            <a:r>
              <a:rPr lang="en-US" dirty="0"/>
              <a:t>The best place to pull in  to the work zone is towards the end of the work space, at the </a:t>
            </a:r>
            <a:r>
              <a:rPr lang="en-US" u="heavy" dirty="0">
                <a:uFill>
                  <a:solidFill>
                    <a:srgbClr val="FF0000"/>
                  </a:solidFill>
                </a:uFill>
              </a:rPr>
              <a:t>		 </a:t>
            </a:r>
          </a:p>
          <a:p>
            <a:pPr>
              <a:lnSpc>
                <a:spcPct val="150000"/>
              </a:lnSpc>
            </a:pPr>
            <a:r>
              <a:rPr lang="en-US" dirty="0"/>
              <a:t> </a:t>
            </a:r>
          </a:p>
        </p:txBody>
      </p:sp>
      <p:sp>
        <p:nvSpPr>
          <p:cNvPr id="14" name="TextBox 13"/>
          <p:cNvSpPr txBox="1"/>
          <p:nvPr/>
        </p:nvSpPr>
        <p:spPr>
          <a:xfrm>
            <a:off x="327602" y="2944707"/>
            <a:ext cx="1805998" cy="369332"/>
          </a:xfrm>
          <a:prstGeom prst="rect">
            <a:avLst/>
          </a:prstGeom>
          <a:noFill/>
        </p:spPr>
        <p:txBody>
          <a:bodyPr wrap="square" rtlCol="0">
            <a:spAutoFit/>
          </a:bodyPr>
          <a:lstStyle/>
          <a:p>
            <a:r>
              <a:rPr lang="en-US" b="1" dirty="0">
                <a:solidFill>
                  <a:srgbClr val="0000FF"/>
                </a:solidFill>
              </a:rPr>
              <a:t>Communicate</a:t>
            </a:r>
          </a:p>
        </p:txBody>
      </p:sp>
      <p:sp>
        <p:nvSpPr>
          <p:cNvPr id="30" name="TextBox 29"/>
          <p:cNvSpPr txBox="1"/>
          <p:nvPr/>
        </p:nvSpPr>
        <p:spPr>
          <a:xfrm>
            <a:off x="2845506" y="2983468"/>
            <a:ext cx="1805998" cy="369332"/>
          </a:xfrm>
          <a:prstGeom prst="rect">
            <a:avLst/>
          </a:prstGeom>
          <a:noFill/>
        </p:spPr>
        <p:txBody>
          <a:bodyPr wrap="square" rtlCol="0">
            <a:spAutoFit/>
          </a:bodyPr>
          <a:lstStyle/>
          <a:p>
            <a:r>
              <a:rPr lang="en-US" b="1" dirty="0">
                <a:solidFill>
                  <a:srgbClr val="0000FF"/>
                </a:solidFill>
              </a:rPr>
              <a:t>crew</a:t>
            </a:r>
          </a:p>
        </p:txBody>
      </p:sp>
      <p:sp>
        <p:nvSpPr>
          <p:cNvPr id="31" name="TextBox 30"/>
          <p:cNvSpPr txBox="1"/>
          <p:nvPr/>
        </p:nvSpPr>
        <p:spPr>
          <a:xfrm>
            <a:off x="359914" y="3793280"/>
            <a:ext cx="1805998" cy="369332"/>
          </a:xfrm>
          <a:prstGeom prst="rect">
            <a:avLst/>
          </a:prstGeom>
          <a:noFill/>
        </p:spPr>
        <p:txBody>
          <a:bodyPr wrap="square" rtlCol="0">
            <a:spAutoFit/>
          </a:bodyPr>
          <a:lstStyle/>
          <a:p>
            <a:r>
              <a:rPr lang="en-US" b="1" dirty="0">
                <a:solidFill>
                  <a:srgbClr val="0000FF"/>
                </a:solidFill>
              </a:rPr>
              <a:t>Slow down</a:t>
            </a:r>
          </a:p>
        </p:txBody>
      </p:sp>
      <p:sp>
        <p:nvSpPr>
          <p:cNvPr id="35" name="TextBox 34"/>
          <p:cNvSpPr txBox="1"/>
          <p:nvPr/>
        </p:nvSpPr>
        <p:spPr>
          <a:xfrm>
            <a:off x="359914" y="4598658"/>
            <a:ext cx="1805998" cy="369332"/>
          </a:xfrm>
          <a:prstGeom prst="rect">
            <a:avLst/>
          </a:prstGeom>
          <a:noFill/>
        </p:spPr>
        <p:txBody>
          <a:bodyPr wrap="square" rtlCol="0">
            <a:spAutoFit/>
          </a:bodyPr>
          <a:lstStyle/>
          <a:p>
            <a:r>
              <a:rPr lang="en-US" b="1" dirty="0">
                <a:solidFill>
                  <a:srgbClr val="0000FF"/>
                </a:solidFill>
              </a:rPr>
              <a:t>Do Not Park</a:t>
            </a:r>
          </a:p>
        </p:txBody>
      </p:sp>
      <p:sp>
        <p:nvSpPr>
          <p:cNvPr id="37" name="TextBox 36"/>
          <p:cNvSpPr txBox="1"/>
          <p:nvPr/>
        </p:nvSpPr>
        <p:spPr>
          <a:xfrm>
            <a:off x="304800" y="5879068"/>
            <a:ext cx="1805998" cy="369332"/>
          </a:xfrm>
          <a:prstGeom prst="rect">
            <a:avLst/>
          </a:prstGeom>
          <a:noFill/>
        </p:spPr>
        <p:txBody>
          <a:bodyPr wrap="square" rtlCol="0">
            <a:spAutoFit/>
          </a:bodyPr>
          <a:lstStyle/>
          <a:p>
            <a:r>
              <a:rPr lang="en-US" b="1" dirty="0">
                <a:solidFill>
                  <a:srgbClr val="0000FF"/>
                </a:solidFill>
              </a:rPr>
              <a:t>Transition Area</a:t>
            </a:r>
          </a:p>
        </p:txBody>
      </p:sp>
    </p:spTree>
    <p:extLst>
      <p:ext uri="{BB962C8B-B14F-4D97-AF65-F5344CB8AC3E}">
        <p14:creationId xmlns:p14="http://schemas.microsoft.com/office/powerpoint/2010/main" val="447227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subTnLst>
                                    <p:set>
                                      <p:cBhvr override="childStyle">
                                        <p:cTn dur="1" fill="hold" display="0" masterRel="nextClick" afterEffect="1"/>
                                        <p:tgtEl>
                                          <p:spTgt spid="2"/>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p:bldP spid="30" grpId="0"/>
      <p:bldP spid="31" grpId="0"/>
      <p:bldP spid="35" grpId="0"/>
      <p:bldP spid="37"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609600" y="800099"/>
            <a:ext cx="7772400" cy="685800"/>
          </a:xfrm>
        </p:spPr>
        <p:txBody>
          <a:bodyPr/>
          <a:lstStyle/>
          <a:p>
            <a:pPr eaLnBrk="1" hangingPunct="1"/>
            <a:r>
              <a:rPr lang="en-US" b="1" dirty="0"/>
              <a:t>Work Zone Length</a:t>
            </a:r>
          </a:p>
        </p:txBody>
      </p:sp>
      <p:sp>
        <p:nvSpPr>
          <p:cNvPr id="53251" name="Rectangle 3"/>
          <p:cNvSpPr>
            <a:spLocks noGrp="1" noChangeArrowheads="1"/>
          </p:cNvSpPr>
          <p:nvPr>
            <p:ph type="body" sz="half" idx="1"/>
          </p:nvPr>
        </p:nvSpPr>
        <p:spPr>
          <a:xfrm>
            <a:off x="862173" y="1676400"/>
            <a:ext cx="8229600" cy="1752600"/>
          </a:xfrm>
        </p:spPr>
        <p:txBody>
          <a:bodyPr/>
          <a:lstStyle/>
          <a:p>
            <a:pPr>
              <a:spcAft>
                <a:spcPts val="1200"/>
              </a:spcAft>
            </a:pPr>
            <a:r>
              <a:rPr lang="en-US" sz="2400" dirty="0"/>
              <a:t>The maximum length of the work zone is dictated by the highway classification </a:t>
            </a:r>
          </a:p>
          <a:p>
            <a:r>
              <a:rPr lang="en-US" sz="2400" dirty="0"/>
              <a:t> It is important to keep work zone as short as possible</a:t>
            </a:r>
          </a:p>
          <a:p>
            <a:pPr eaLnBrk="1" hangingPunct="1">
              <a:buFontTx/>
              <a:buNone/>
            </a:pPr>
            <a:endParaRPr lang="en-US" sz="1600" dirty="0"/>
          </a:p>
        </p:txBody>
      </p:sp>
      <p:grpSp>
        <p:nvGrpSpPr>
          <p:cNvPr id="53253" name="Group 8"/>
          <p:cNvGrpSpPr>
            <a:grpSpLocks/>
          </p:cNvGrpSpPr>
          <p:nvPr/>
        </p:nvGrpSpPr>
        <p:grpSpPr bwMode="auto">
          <a:xfrm>
            <a:off x="990600" y="3657600"/>
            <a:ext cx="7391400" cy="2286000"/>
            <a:chOff x="576" y="2928"/>
            <a:chExt cx="4272" cy="1152"/>
          </a:xfrm>
        </p:grpSpPr>
        <p:pic>
          <p:nvPicPr>
            <p:cNvPr id="53254" name="Picture 5" descr="T:\Safety\Work Zone Safety\new pics\Adjusted\D3 WorkZone TA1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12" y="2928"/>
              <a:ext cx="1536" cy="1152"/>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53255" name="Picture 6" descr="T:\Safety\Work Zone Safety\new pics\Adjusted\RWATA7wFlag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6" y="2928"/>
              <a:ext cx="1536" cy="1152"/>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53256" name="Picture 7" descr="T:\Safety\Work Zone Safety\new pics\Adjusted\Mobile Mower 2.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48" y="2931"/>
              <a:ext cx="1200" cy="114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grpSp>
      <p:pic>
        <p:nvPicPr>
          <p:cNvPr id="8" name="Picture 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312" name="Rectangle 24"/>
          <p:cNvSpPr>
            <a:spLocks noGrp="1" noChangeArrowheads="1"/>
          </p:cNvSpPr>
          <p:nvPr>
            <p:ph type="title"/>
          </p:nvPr>
        </p:nvSpPr>
        <p:spPr>
          <a:xfrm>
            <a:off x="707634" y="800099"/>
            <a:ext cx="7772400" cy="685800"/>
          </a:xfrm>
          <a:effectLst>
            <a:outerShdw dist="17961" dir="2700000" algn="ctr" rotWithShape="0">
              <a:schemeClr val="tx1">
                <a:gamma/>
                <a:shade val="60000"/>
                <a:invGamma/>
              </a:schemeClr>
            </a:outerShdw>
          </a:effectLst>
        </p:spPr>
        <p:txBody>
          <a:bodyPr/>
          <a:lstStyle/>
          <a:p>
            <a:pPr eaLnBrk="1" hangingPunct="1">
              <a:defRPr/>
            </a:pPr>
            <a:r>
              <a:rPr lang="en-US" b="1" dirty="0"/>
              <a:t>Work Zone Length Chart</a:t>
            </a:r>
          </a:p>
        </p:txBody>
      </p:sp>
      <p:graphicFrame>
        <p:nvGraphicFramePr>
          <p:cNvPr id="140315" name="Group 27"/>
          <p:cNvGraphicFramePr>
            <a:graphicFrameLocks noGrp="1"/>
          </p:cNvGraphicFramePr>
          <p:nvPr>
            <p:extLst>
              <p:ext uri="{D42A27DB-BD31-4B8C-83A1-F6EECF244321}">
                <p14:modId xmlns:p14="http://schemas.microsoft.com/office/powerpoint/2010/main" val="1173252086"/>
              </p:ext>
            </p:extLst>
          </p:nvPr>
        </p:nvGraphicFramePr>
        <p:xfrm>
          <a:off x="1346101" y="2057400"/>
          <a:ext cx="6477000" cy="895964"/>
        </p:xfrm>
        <a:graphic>
          <a:graphicData uri="http://schemas.openxmlformats.org/drawingml/2006/table">
            <a:tbl>
              <a:tblPr/>
              <a:tblGrid>
                <a:gridCol w="3238500">
                  <a:extLst>
                    <a:ext uri="{9D8B030D-6E8A-4147-A177-3AD203B41FA5}">
                      <a16:colId xmlns:a16="http://schemas.microsoft.com/office/drawing/2014/main" val="20000"/>
                    </a:ext>
                  </a:extLst>
                </a:gridCol>
                <a:gridCol w="3238500">
                  <a:extLst>
                    <a:ext uri="{9D8B030D-6E8A-4147-A177-3AD203B41FA5}">
                      <a16:colId xmlns:a16="http://schemas.microsoft.com/office/drawing/2014/main" val="20001"/>
                    </a:ext>
                  </a:extLst>
                </a:gridCol>
              </a:tblGrid>
              <a:tr h="895964">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chemeClr val="tx1"/>
                          </a:solidFill>
                          <a:effectLst/>
                          <a:latin typeface="Arial" charset="0"/>
                        </a:rPr>
                        <a:t>Highway Type</a:t>
                      </a:r>
                    </a:p>
                  </a:txBody>
                  <a:tcPr marT="45646" marB="45646"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chemeClr val="tx1"/>
                          </a:solidFill>
                          <a:effectLst/>
                          <a:latin typeface="Arial" charset="0"/>
                        </a:rPr>
                        <a:t>Work Zone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chemeClr val="tx1"/>
                          </a:solidFill>
                          <a:effectLst/>
                          <a:latin typeface="Arial" charset="0"/>
                        </a:rPr>
                        <a:t>Length (L)</a:t>
                      </a:r>
                    </a:p>
                  </a:txBody>
                  <a:tcPr marT="45646" marB="4564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0"/>
                  </a:ext>
                </a:extLst>
              </a:tr>
            </a:tbl>
          </a:graphicData>
        </a:graphic>
      </p:graphicFrame>
      <p:graphicFrame>
        <p:nvGraphicFramePr>
          <p:cNvPr id="140298" name="Group 10"/>
          <p:cNvGraphicFramePr>
            <a:graphicFrameLocks noGrp="1"/>
          </p:cNvGraphicFramePr>
          <p:nvPr>
            <p:extLst>
              <p:ext uri="{D42A27DB-BD31-4B8C-83A1-F6EECF244321}">
                <p14:modId xmlns:p14="http://schemas.microsoft.com/office/powerpoint/2010/main" val="764460205"/>
              </p:ext>
            </p:extLst>
          </p:nvPr>
        </p:nvGraphicFramePr>
        <p:xfrm>
          <a:off x="1346101" y="2951162"/>
          <a:ext cx="6477000" cy="2449195"/>
        </p:xfrm>
        <a:graphic>
          <a:graphicData uri="http://schemas.openxmlformats.org/drawingml/2006/table">
            <a:tbl>
              <a:tblPr/>
              <a:tblGrid>
                <a:gridCol w="3238500">
                  <a:extLst>
                    <a:ext uri="{9D8B030D-6E8A-4147-A177-3AD203B41FA5}">
                      <a16:colId xmlns:a16="http://schemas.microsoft.com/office/drawing/2014/main" val="20000"/>
                    </a:ext>
                  </a:extLst>
                </a:gridCol>
                <a:gridCol w="3238500">
                  <a:extLst>
                    <a:ext uri="{9D8B030D-6E8A-4147-A177-3AD203B41FA5}">
                      <a16:colId xmlns:a16="http://schemas.microsoft.com/office/drawing/2014/main" val="20001"/>
                    </a:ext>
                  </a:extLst>
                </a:gridCol>
              </a:tblGrid>
              <a:tr h="8032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dirty="0">
                          <a:ln>
                            <a:noFill/>
                          </a:ln>
                          <a:solidFill>
                            <a:schemeClr val="tx1"/>
                          </a:solidFill>
                          <a:effectLst/>
                          <a:latin typeface="Arial" charset="0"/>
                        </a:rPr>
                        <a:t>URBAN</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1 Mile</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8229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dirty="0">
                          <a:ln>
                            <a:noFill/>
                          </a:ln>
                          <a:solidFill>
                            <a:schemeClr val="tx1"/>
                          </a:solidFill>
                          <a:effectLst/>
                          <a:latin typeface="Arial" charset="0"/>
                        </a:rPr>
                        <a:t>RURAL DIVIDED</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2 Miles</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8229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dirty="0">
                          <a:ln>
                            <a:noFill/>
                          </a:ln>
                          <a:solidFill>
                            <a:schemeClr val="tx1"/>
                          </a:solidFill>
                          <a:effectLst/>
                          <a:latin typeface="Arial" charset="0"/>
                        </a:rPr>
                        <a:t>RURAL UNDIVIDED</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3 Miles</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bl>
          </a:graphicData>
        </a:graphic>
      </p:graphicFrame>
      <p:pic>
        <p:nvPicPr>
          <p:cNvPr id="7"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3"/>
          <p:cNvSpPr>
            <a:spLocks noGrp="1" noChangeArrowheads="1"/>
          </p:cNvSpPr>
          <p:nvPr>
            <p:ph type="title"/>
          </p:nvPr>
        </p:nvSpPr>
        <p:spPr>
          <a:xfrm>
            <a:off x="685800" y="571499"/>
            <a:ext cx="7772400" cy="685800"/>
          </a:xfrm>
        </p:spPr>
        <p:txBody>
          <a:bodyPr/>
          <a:lstStyle/>
          <a:p>
            <a:pPr eaLnBrk="1" hangingPunct="1"/>
            <a:r>
              <a:rPr lang="en-US" b="1" dirty="0"/>
              <a:t>Work Zone Inspection</a:t>
            </a:r>
          </a:p>
        </p:txBody>
      </p:sp>
      <p:sp>
        <p:nvSpPr>
          <p:cNvPr id="92163" name="Rectangle 2"/>
          <p:cNvSpPr>
            <a:spLocks noGrp="1" noChangeArrowheads="1"/>
          </p:cNvSpPr>
          <p:nvPr>
            <p:ph idx="1"/>
          </p:nvPr>
        </p:nvSpPr>
        <p:spPr>
          <a:xfrm>
            <a:off x="762000" y="1295400"/>
            <a:ext cx="7848600" cy="3962400"/>
          </a:xfrm>
        </p:spPr>
        <p:txBody>
          <a:bodyPr/>
          <a:lstStyle/>
          <a:p>
            <a:pPr marL="449263" indent="-449263" eaLnBrk="1" hangingPunct="1"/>
            <a:r>
              <a:rPr lang="en-US" sz="2400" dirty="0"/>
              <a:t>Devices</a:t>
            </a:r>
          </a:p>
          <a:p>
            <a:pPr marL="977900" lvl="1" indent="-342900" eaLnBrk="1" hangingPunct="1">
              <a:spcAft>
                <a:spcPts val="600"/>
              </a:spcAft>
              <a:buFont typeface="Wingdings" pitchFamily="2" charset="2"/>
              <a:buChar char="ü"/>
            </a:pPr>
            <a:r>
              <a:rPr lang="en-US" sz="2000" u="sng" dirty="0"/>
              <a:t>Proper</a:t>
            </a:r>
            <a:r>
              <a:rPr lang="en-US" sz="2000" dirty="0"/>
              <a:t>:  Type, size </a:t>
            </a:r>
          </a:p>
          <a:p>
            <a:pPr marL="977900" lvl="1" indent="-342900" eaLnBrk="1" hangingPunct="1">
              <a:spcAft>
                <a:spcPts val="600"/>
              </a:spcAft>
              <a:buFont typeface="Wingdings" pitchFamily="2" charset="2"/>
              <a:buChar char="ü"/>
            </a:pPr>
            <a:r>
              <a:rPr lang="en-US" sz="2000" u="sng" dirty="0"/>
              <a:t>Quality</a:t>
            </a:r>
            <a:r>
              <a:rPr lang="en-US" sz="2000" dirty="0"/>
              <a:t>:  Inspect the quality of each device before you leave the building to ensure it is acceptable</a:t>
            </a:r>
          </a:p>
          <a:p>
            <a:pPr marL="977900" lvl="1" indent="-342900" eaLnBrk="1" hangingPunct="1">
              <a:spcAft>
                <a:spcPts val="1200"/>
              </a:spcAft>
              <a:buFont typeface="Wingdings" pitchFamily="2" charset="2"/>
              <a:buChar char="ü"/>
            </a:pPr>
            <a:r>
              <a:rPr lang="en-US" sz="2000" u="sng" dirty="0"/>
              <a:t>Position</a:t>
            </a:r>
            <a:r>
              <a:rPr lang="en-US" sz="2000" dirty="0"/>
              <a:t>:  Are they properly located and spaced</a:t>
            </a:r>
          </a:p>
          <a:p>
            <a:pPr marL="449263" indent="-449263">
              <a:spcAft>
                <a:spcPts val="1200"/>
              </a:spcAft>
            </a:pPr>
            <a:r>
              <a:rPr lang="en-US" sz="2400" dirty="0"/>
              <a:t>Quality of flagging</a:t>
            </a:r>
          </a:p>
          <a:p>
            <a:pPr marL="449263" indent="-449263"/>
            <a:r>
              <a:rPr lang="en-US" sz="2400" dirty="0"/>
              <a:t>Traffic flow</a:t>
            </a:r>
          </a:p>
        </p:txBody>
      </p:sp>
      <p:pic>
        <p:nvPicPr>
          <p:cNvPr id="7"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9938" name="Picture 2" descr="C:\Users\anderb3\Desktop\ALL Folders\Pictures\WRK ZN PICS\20140707_120804.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19400" y="3810000"/>
            <a:ext cx="5283199" cy="2971800"/>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47800" y="769441"/>
            <a:ext cx="7239000" cy="5791200"/>
          </a:xfrm>
        </p:spPr>
        <p:txBody>
          <a:bodyPr/>
          <a:lstStyle/>
          <a:p>
            <a:pPr marL="0" marR="0" algn="ctr">
              <a:lnSpc>
                <a:spcPct val="115000"/>
              </a:lnSpc>
              <a:spcBef>
                <a:spcPts val="0"/>
              </a:spcBef>
              <a:spcAft>
                <a:spcPts val="1000"/>
              </a:spcAft>
              <a:buFont typeface="+mj-lt"/>
              <a:buAutoNum type="arabicPeriod"/>
            </a:pPr>
            <a:endParaRPr lang="en-US" sz="1600" b="1" dirty="0">
              <a:ea typeface="Calibri"/>
              <a:cs typeface="Times New Roman"/>
            </a:endParaRPr>
          </a:p>
          <a:p>
            <a:pPr lvl="0">
              <a:lnSpc>
                <a:spcPct val="115000"/>
              </a:lnSpc>
              <a:spcBef>
                <a:spcPts val="0"/>
              </a:spcBef>
              <a:spcAft>
                <a:spcPts val="1000"/>
              </a:spcAft>
              <a:buFont typeface="+mj-lt"/>
              <a:buAutoNum type="arabicPeriod"/>
            </a:pPr>
            <a:r>
              <a:rPr lang="en-US" sz="1600" b="1" dirty="0">
                <a:ea typeface="Calibri"/>
                <a:cs typeface="Times New Roman"/>
              </a:rPr>
              <a:t>Name three factors that affect visibility?</a:t>
            </a:r>
          </a:p>
          <a:p>
            <a:pPr lvl="0">
              <a:lnSpc>
                <a:spcPct val="115000"/>
              </a:lnSpc>
              <a:spcBef>
                <a:spcPts val="0"/>
              </a:spcBef>
              <a:spcAft>
                <a:spcPts val="1000"/>
              </a:spcAft>
              <a:buFont typeface="+mj-lt"/>
              <a:buAutoNum type="arabicPeriod"/>
            </a:pPr>
            <a:r>
              <a:rPr lang="en-US" sz="1600" b="1" dirty="0">
                <a:ea typeface="Calibri"/>
                <a:cs typeface="Times New Roman"/>
              </a:rPr>
              <a:t>Name the four components of a work zone?</a:t>
            </a:r>
          </a:p>
          <a:p>
            <a:pPr marL="0" marR="0">
              <a:lnSpc>
                <a:spcPct val="115000"/>
              </a:lnSpc>
              <a:spcBef>
                <a:spcPts val="0"/>
              </a:spcBef>
              <a:spcAft>
                <a:spcPts val="1000"/>
              </a:spcAft>
              <a:buFont typeface="+mj-lt"/>
              <a:buAutoNum type="arabicPeriod"/>
            </a:pPr>
            <a:endParaRPr lang="en-US" sz="1600" b="1" dirty="0">
              <a:ea typeface="Calibri"/>
              <a:cs typeface="Times New Roman"/>
            </a:endParaRPr>
          </a:p>
          <a:p>
            <a:pPr marL="0" marR="0">
              <a:lnSpc>
                <a:spcPct val="115000"/>
              </a:lnSpc>
              <a:spcBef>
                <a:spcPts val="0"/>
              </a:spcBef>
              <a:spcAft>
                <a:spcPts val="1000"/>
              </a:spcAft>
              <a:buFont typeface="+mj-lt"/>
              <a:buAutoNum type="arabicPeriod"/>
            </a:pPr>
            <a:endParaRPr lang="en-US" sz="1600" b="1" dirty="0">
              <a:ea typeface="Calibri"/>
              <a:cs typeface="Times New Roman"/>
            </a:endParaRPr>
          </a:p>
          <a:p>
            <a:pPr marL="0" lvl="0" indent="0">
              <a:lnSpc>
                <a:spcPct val="115000"/>
              </a:lnSpc>
              <a:spcBef>
                <a:spcPts val="0"/>
              </a:spcBef>
              <a:spcAft>
                <a:spcPts val="1000"/>
              </a:spcAft>
              <a:buNone/>
            </a:pPr>
            <a:endParaRPr lang="en-US" sz="1600" b="1" dirty="0">
              <a:ea typeface="Calibri"/>
              <a:cs typeface="Times New Roman"/>
            </a:endParaRPr>
          </a:p>
          <a:p>
            <a:pPr lvl="0">
              <a:spcBef>
                <a:spcPts val="0"/>
              </a:spcBef>
              <a:buFont typeface="+mj-lt"/>
              <a:buAutoNum type="arabicPeriod" startAt="3"/>
            </a:pPr>
            <a:r>
              <a:rPr lang="en-US" sz="1600" b="1" dirty="0">
                <a:ea typeface="Calibri"/>
                <a:cs typeface="Times New Roman"/>
              </a:rPr>
              <a:t>Sign spacing is based on the what? </a:t>
            </a:r>
          </a:p>
          <a:p>
            <a:pPr lvl="0">
              <a:spcBef>
                <a:spcPts val="0"/>
              </a:spcBef>
              <a:buFont typeface="+mj-lt"/>
              <a:buAutoNum type="arabicPeriod" startAt="3"/>
            </a:pPr>
            <a:endParaRPr lang="en-US" sz="1600" b="1" dirty="0">
              <a:ea typeface="Calibri"/>
              <a:cs typeface="Times New Roman"/>
            </a:endParaRPr>
          </a:p>
          <a:p>
            <a:pPr marL="228600" marR="0" indent="-228600">
              <a:lnSpc>
                <a:spcPct val="115000"/>
              </a:lnSpc>
              <a:spcBef>
                <a:spcPts val="0"/>
              </a:spcBef>
              <a:spcAft>
                <a:spcPts val="1000"/>
              </a:spcAft>
              <a:buFont typeface="+mj-lt"/>
              <a:buAutoNum type="arabicPeriod" startAt="3"/>
            </a:pPr>
            <a:endParaRPr lang="en-US" sz="1600" b="1" dirty="0">
              <a:ea typeface="Calibri"/>
              <a:cs typeface="Times New Roman"/>
            </a:endParaRPr>
          </a:p>
          <a:p>
            <a:pPr marL="228600" lvl="0" indent="-228600">
              <a:lnSpc>
                <a:spcPct val="115000"/>
              </a:lnSpc>
              <a:spcBef>
                <a:spcPts val="0"/>
              </a:spcBef>
              <a:buFont typeface="+mj-lt"/>
              <a:buAutoNum type="arabicPeriod" startAt="3"/>
            </a:pPr>
            <a:r>
              <a:rPr lang="en-US" sz="1600" b="1" dirty="0">
                <a:ea typeface="Calibri"/>
                <a:cs typeface="Times New Roman"/>
              </a:rPr>
              <a:t>  Having a quality taper is key to a good work zone?</a:t>
            </a:r>
          </a:p>
          <a:p>
            <a:pPr marL="685800" lvl="1" indent="-228600">
              <a:lnSpc>
                <a:spcPct val="115000"/>
              </a:lnSpc>
              <a:spcBef>
                <a:spcPts val="0"/>
              </a:spcBef>
              <a:buFont typeface="+mj-lt"/>
              <a:buAutoNum type="alphaLcPeriod"/>
            </a:pPr>
            <a:r>
              <a:rPr lang="en-US" sz="1600" b="1" dirty="0">
                <a:ea typeface="Calibri"/>
                <a:cs typeface="Times New Roman"/>
              </a:rPr>
              <a:t>True</a:t>
            </a:r>
          </a:p>
          <a:p>
            <a:pPr marL="685800" lvl="1" indent="-228600">
              <a:lnSpc>
                <a:spcPct val="115000"/>
              </a:lnSpc>
              <a:spcBef>
                <a:spcPts val="0"/>
              </a:spcBef>
              <a:buFont typeface="+mj-lt"/>
              <a:buAutoNum type="alphaLcPeriod"/>
            </a:pPr>
            <a:r>
              <a:rPr lang="en-US" sz="1600" b="1" dirty="0">
                <a:ea typeface="Calibri"/>
                <a:cs typeface="Times New Roman"/>
              </a:rPr>
              <a:t>False</a:t>
            </a:r>
          </a:p>
          <a:p>
            <a:pPr marL="228600" lvl="0" indent="-228600">
              <a:lnSpc>
                <a:spcPct val="115000"/>
              </a:lnSpc>
              <a:spcBef>
                <a:spcPts val="0"/>
              </a:spcBef>
              <a:buFont typeface="+mj-lt"/>
              <a:buAutoNum type="arabicPeriod" startAt="3"/>
            </a:pPr>
            <a:r>
              <a:rPr lang="en-US" sz="1600" b="1" dirty="0">
                <a:ea typeface="Calibri"/>
                <a:cs typeface="Times New Roman"/>
              </a:rPr>
              <a:t>You must maintain  </a:t>
            </a:r>
            <a:r>
              <a:rPr lang="en-US" sz="1600" b="1" u="sng" dirty="0">
                <a:ea typeface="Calibri"/>
                <a:cs typeface="Times New Roman"/>
              </a:rPr>
              <a:t>	</a:t>
            </a:r>
            <a:r>
              <a:rPr lang="en-US" sz="1600" b="1" dirty="0">
                <a:ea typeface="Calibri"/>
                <a:cs typeface="Times New Roman"/>
              </a:rPr>
              <a:t> feet of the traffic lane width if you encroach on the traffic lane. </a:t>
            </a:r>
          </a:p>
          <a:p>
            <a:pPr lvl="1">
              <a:lnSpc>
                <a:spcPct val="115000"/>
              </a:lnSpc>
              <a:spcBef>
                <a:spcPts val="0"/>
              </a:spcBef>
              <a:buFont typeface="+mj-lt"/>
              <a:buAutoNum type="alphaLcPeriod"/>
            </a:pPr>
            <a:r>
              <a:rPr lang="en-US" sz="1600" b="1" dirty="0">
                <a:ea typeface="Calibri"/>
                <a:cs typeface="Times New Roman"/>
              </a:rPr>
              <a:t>8</a:t>
            </a:r>
          </a:p>
          <a:p>
            <a:pPr lvl="1">
              <a:lnSpc>
                <a:spcPct val="115000"/>
              </a:lnSpc>
              <a:spcBef>
                <a:spcPts val="0"/>
              </a:spcBef>
              <a:buFont typeface="+mj-lt"/>
              <a:buAutoNum type="alphaLcPeriod"/>
            </a:pPr>
            <a:r>
              <a:rPr lang="en-US" sz="1600" b="1" dirty="0">
                <a:ea typeface="Calibri"/>
                <a:cs typeface="Times New Roman"/>
              </a:rPr>
              <a:t>10</a:t>
            </a:r>
          </a:p>
          <a:p>
            <a:pPr lvl="1">
              <a:lnSpc>
                <a:spcPct val="115000"/>
              </a:lnSpc>
              <a:spcBef>
                <a:spcPts val="0"/>
              </a:spcBef>
              <a:spcAft>
                <a:spcPts val="1000"/>
              </a:spcAft>
              <a:buFont typeface="+mj-lt"/>
              <a:buAutoNum type="alphaLcPeriod"/>
            </a:pPr>
            <a:r>
              <a:rPr lang="en-US" sz="1600" b="1" dirty="0">
                <a:ea typeface="Calibri"/>
                <a:cs typeface="Times New Roman"/>
              </a:rPr>
              <a:t>12</a:t>
            </a:r>
          </a:p>
          <a:p>
            <a:endParaRPr lang="en-US" sz="1600" b="1" dirty="0"/>
          </a:p>
        </p:txBody>
      </p:sp>
      <p:sp>
        <p:nvSpPr>
          <p:cNvPr id="4" name="TextBox 3"/>
          <p:cNvSpPr txBox="1"/>
          <p:nvPr/>
        </p:nvSpPr>
        <p:spPr>
          <a:xfrm>
            <a:off x="1805152" y="1895679"/>
            <a:ext cx="2455672" cy="369332"/>
          </a:xfrm>
          <a:prstGeom prst="rect">
            <a:avLst/>
          </a:prstGeom>
          <a:solidFill>
            <a:schemeClr val="bg1"/>
          </a:solidFill>
        </p:spPr>
        <p:txBody>
          <a:bodyPr wrap="none" rtlCol="0">
            <a:spAutoFit/>
          </a:bodyPr>
          <a:lstStyle/>
          <a:p>
            <a:r>
              <a:rPr lang="en-US" b="1" dirty="0">
                <a:solidFill>
                  <a:srgbClr val="0000FF"/>
                </a:solidFill>
              </a:rPr>
              <a:t>Advanced warning area</a:t>
            </a:r>
          </a:p>
        </p:txBody>
      </p:sp>
      <p:sp>
        <p:nvSpPr>
          <p:cNvPr id="5" name="TextBox 4"/>
          <p:cNvSpPr txBox="1"/>
          <p:nvPr/>
        </p:nvSpPr>
        <p:spPr>
          <a:xfrm>
            <a:off x="1774370" y="2222250"/>
            <a:ext cx="1631922" cy="369332"/>
          </a:xfrm>
          <a:prstGeom prst="rect">
            <a:avLst/>
          </a:prstGeom>
          <a:solidFill>
            <a:schemeClr val="bg1"/>
          </a:solidFill>
        </p:spPr>
        <p:txBody>
          <a:bodyPr wrap="none" rtlCol="0">
            <a:spAutoFit/>
          </a:bodyPr>
          <a:lstStyle/>
          <a:p>
            <a:r>
              <a:rPr lang="en-US" b="1" dirty="0">
                <a:solidFill>
                  <a:srgbClr val="0000FF"/>
                </a:solidFill>
              </a:rPr>
              <a:t>Transition area</a:t>
            </a:r>
          </a:p>
        </p:txBody>
      </p:sp>
      <p:sp>
        <p:nvSpPr>
          <p:cNvPr id="6" name="TextBox 5"/>
          <p:cNvSpPr txBox="1"/>
          <p:nvPr/>
        </p:nvSpPr>
        <p:spPr>
          <a:xfrm>
            <a:off x="1768484" y="2494393"/>
            <a:ext cx="1411605" cy="369332"/>
          </a:xfrm>
          <a:prstGeom prst="rect">
            <a:avLst/>
          </a:prstGeom>
          <a:solidFill>
            <a:schemeClr val="bg1"/>
          </a:solidFill>
        </p:spPr>
        <p:txBody>
          <a:bodyPr wrap="none" rtlCol="0">
            <a:spAutoFit/>
          </a:bodyPr>
          <a:lstStyle/>
          <a:p>
            <a:r>
              <a:rPr lang="en-US" b="1" dirty="0">
                <a:solidFill>
                  <a:srgbClr val="0000FF"/>
                </a:solidFill>
              </a:rPr>
              <a:t>Activity area</a:t>
            </a:r>
          </a:p>
        </p:txBody>
      </p:sp>
      <p:sp>
        <p:nvSpPr>
          <p:cNvPr id="7" name="TextBox 6"/>
          <p:cNvSpPr txBox="1"/>
          <p:nvPr/>
        </p:nvSpPr>
        <p:spPr>
          <a:xfrm>
            <a:off x="1805152" y="2820573"/>
            <a:ext cx="1838388" cy="369332"/>
          </a:xfrm>
          <a:prstGeom prst="rect">
            <a:avLst/>
          </a:prstGeom>
          <a:solidFill>
            <a:schemeClr val="bg1"/>
          </a:solidFill>
        </p:spPr>
        <p:txBody>
          <a:bodyPr wrap="none" rtlCol="0">
            <a:spAutoFit/>
          </a:bodyPr>
          <a:lstStyle/>
          <a:p>
            <a:r>
              <a:rPr lang="en-US" b="1" dirty="0">
                <a:solidFill>
                  <a:srgbClr val="0000FF"/>
                </a:solidFill>
              </a:rPr>
              <a:t>Termination area</a:t>
            </a:r>
          </a:p>
        </p:txBody>
      </p:sp>
      <p:sp>
        <p:nvSpPr>
          <p:cNvPr id="8" name="TextBox 7"/>
          <p:cNvSpPr txBox="1"/>
          <p:nvPr/>
        </p:nvSpPr>
        <p:spPr>
          <a:xfrm>
            <a:off x="1820830" y="3505200"/>
            <a:ext cx="1943674" cy="369332"/>
          </a:xfrm>
          <a:prstGeom prst="rect">
            <a:avLst/>
          </a:prstGeom>
          <a:solidFill>
            <a:schemeClr val="bg1"/>
          </a:solidFill>
        </p:spPr>
        <p:txBody>
          <a:bodyPr wrap="none" rtlCol="0">
            <a:spAutoFit/>
          </a:bodyPr>
          <a:lstStyle/>
          <a:p>
            <a:r>
              <a:rPr lang="en-US" b="1" dirty="0">
                <a:solidFill>
                  <a:srgbClr val="0000FF"/>
                </a:solidFill>
              </a:rPr>
              <a:t>Posted speed limit</a:t>
            </a:r>
          </a:p>
        </p:txBody>
      </p:sp>
      <p:sp>
        <p:nvSpPr>
          <p:cNvPr id="9" name="TextBox 8"/>
          <p:cNvSpPr txBox="1"/>
          <p:nvPr/>
        </p:nvSpPr>
        <p:spPr>
          <a:xfrm>
            <a:off x="1837365" y="3814557"/>
            <a:ext cx="3731663" cy="369332"/>
          </a:xfrm>
          <a:prstGeom prst="rect">
            <a:avLst/>
          </a:prstGeom>
          <a:solidFill>
            <a:schemeClr val="bg1"/>
          </a:solidFill>
        </p:spPr>
        <p:txBody>
          <a:bodyPr wrap="none" rtlCol="0">
            <a:spAutoFit/>
          </a:bodyPr>
          <a:lstStyle/>
          <a:p>
            <a:r>
              <a:rPr lang="en-US" b="1" dirty="0">
                <a:solidFill>
                  <a:srgbClr val="0000FF"/>
                </a:solidFill>
              </a:rPr>
              <a:t>Highway type – divided or undivided</a:t>
            </a:r>
          </a:p>
        </p:txBody>
      </p:sp>
      <p:sp>
        <p:nvSpPr>
          <p:cNvPr id="10" name="TextBox 9"/>
          <p:cNvSpPr txBox="1"/>
          <p:nvPr/>
        </p:nvSpPr>
        <p:spPr>
          <a:xfrm>
            <a:off x="1837365" y="4396655"/>
            <a:ext cx="1068107" cy="553998"/>
          </a:xfrm>
          <a:prstGeom prst="rect">
            <a:avLst/>
          </a:prstGeom>
          <a:solidFill>
            <a:schemeClr val="bg1"/>
          </a:solidFill>
        </p:spPr>
        <p:txBody>
          <a:bodyPr wrap="square" tIns="91440" bIns="182880" rtlCol="0">
            <a:spAutoFit/>
          </a:bodyPr>
          <a:lstStyle/>
          <a:p>
            <a:r>
              <a:rPr lang="en-US" b="1" dirty="0">
                <a:solidFill>
                  <a:srgbClr val="0000FF"/>
                </a:solidFill>
              </a:rPr>
              <a:t>a. True</a:t>
            </a:r>
          </a:p>
        </p:txBody>
      </p:sp>
      <p:sp>
        <p:nvSpPr>
          <p:cNvPr id="11" name="TextBox 10"/>
          <p:cNvSpPr txBox="1"/>
          <p:nvPr/>
        </p:nvSpPr>
        <p:spPr>
          <a:xfrm>
            <a:off x="1879815" y="5638800"/>
            <a:ext cx="708848" cy="769441"/>
          </a:xfrm>
          <a:prstGeom prst="rect">
            <a:avLst/>
          </a:prstGeom>
          <a:solidFill>
            <a:schemeClr val="bg1"/>
          </a:solidFill>
        </p:spPr>
        <p:txBody>
          <a:bodyPr wrap="none" tIns="182880" bIns="274320" rtlCol="0">
            <a:spAutoFit/>
          </a:bodyPr>
          <a:lstStyle/>
          <a:p>
            <a:r>
              <a:rPr lang="en-US" sz="2000" b="1" dirty="0">
                <a:solidFill>
                  <a:srgbClr val="0000FF"/>
                </a:solidFill>
              </a:rPr>
              <a:t>b. 10</a:t>
            </a:r>
          </a:p>
        </p:txBody>
      </p:sp>
      <p:sp>
        <p:nvSpPr>
          <p:cNvPr id="12" name="Title 11"/>
          <p:cNvSpPr>
            <a:spLocks noGrp="1"/>
          </p:cNvSpPr>
          <p:nvPr>
            <p:ph type="title"/>
          </p:nvPr>
        </p:nvSpPr>
        <p:spPr>
          <a:xfrm>
            <a:off x="914400" y="457200"/>
            <a:ext cx="7772400" cy="685800"/>
          </a:xfrm>
        </p:spPr>
        <p:txBody>
          <a:bodyPr/>
          <a:lstStyle/>
          <a:p>
            <a:r>
              <a:rPr lang="en-US" b="1" dirty="0"/>
              <a:t>Quiz</a:t>
            </a:r>
          </a:p>
        </p:txBody>
      </p:sp>
    </p:spTree>
    <p:extLst>
      <p:ext uri="{BB962C8B-B14F-4D97-AF65-F5344CB8AC3E}">
        <p14:creationId xmlns:p14="http://schemas.microsoft.com/office/powerpoint/2010/main" val="365544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60714" y="1215363"/>
            <a:ext cx="7772400" cy="4114800"/>
          </a:xfrm>
        </p:spPr>
        <p:txBody>
          <a:bodyPr/>
          <a:lstStyle/>
          <a:p>
            <a:pPr lvl="0">
              <a:lnSpc>
                <a:spcPct val="115000"/>
              </a:lnSpc>
              <a:spcBef>
                <a:spcPts val="0"/>
              </a:spcBef>
              <a:buFont typeface="+mj-lt"/>
              <a:buAutoNum type="arabicPeriod" startAt="6"/>
            </a:pPr>
            <a:r>
              <a:rPr lang="en-US" sz="1400" b="1" dirty="0">
                <a:ea typeface="Calibri"/>
                <a:cs typeface="Times New Roman"/>
              </a:rPr>
              <a:t>Channelizers are used to </a:t>
            </a:r>
            <a:r>
              <a:rPr lang="en-US" sz="1400" b="1" u="sng" dirty="0">
                <a:ea typeface="Calibri"/>
                <a:cs typeface="Times New Roman"/>
              </a:rPr>
              <a:t>			</a:t>
            </a:r>
            <a:r>
              <a:rPr lang="en-US" sz="1400" b="1" dirty="0">
                <a:ea typeface="Calibri"/>
                <a:cs typeface="Times New Roman"/>
              </a:rPr>
              <a:t> motorist and pedestrians safely </a:t>
            </a:r>
          </a:p>
          <a:p>
            <a:pPr marL="800100" lvl="1" indent="-342900">
              <a:lnSpc>
                <a:spcPct val="115000"/>
              </a:lnSpc>
              <a:spcBef>
                <a:spcPts val="0"/>
              </a:spcBef>
              <a:buFont typeface="+mj-lt"/>
              <a:buAutoNum type="arabicPeriod" startAt="6"/>
            </a:pPr>
            <a:r>
              <a:rPr lang="en-US" sz="1400" b="1" dirty="0">
                <a:ea typeface="Calibri"/>
                <a:cs typeface="Times New Roman"/>
              </a:rPr>
              <a:t>Guide</a:t>
            </a:r>
          </a:p>
          <a:p>
            <a:pPr marL="800100" lvl="1" indent="-342900">
              <a:lnSpc>
                <a:spcPct val="115000"/>
              </a:lnSpc>
              <a:spcBef>
                <a:spcPts val="0"/>
              </a:spcBef>
              <a:buFont typeface="+mj-lt"/>
              <a:buAutoNum type="arabicPeriod" startAt="6"/>
            </a:pPr>
            <a:r>
              <a:rPr lang="en-US" sz="1400" b="1" dirty="0">
                <a:ea typeface="Calibri"/>
                <a:cs typeface="Times New Roman"/>
              </a:rPr>
              <a:t>Slow down</a:t>
            </a:r>
          </a:p>
          <a:p>
            <a:pPr marL="800100" lvl="1" indent="-342900">
              <a:lnSpc>
                <a:spcPct val="115000"/>
              </a:lnSpc>
              <a:spcBef>
                <a:spcPts val="0"/>
              </a:spcBef>
              <a:buFont typeface="+mj-lt"/>
              <a:buAutoNum type="arabicPeriod" startAt="6"/>
            </a:pPr>
            <a:r>
              <a:rPr lang="en-US" sz="1400" b="1" dirty="0">
                <a:ea typeface="Calibri"/>
                <a:cs typeface="Times New Roman"/>
              </a:rPr>
              <a:t>Stop</a:t>
            </a:r>
          </a:p>
          <a:p>
            <a:pPr lvl="0">
              <a:lnSpc>
                <a:spcPct val="115000"/>
              </a:lnSpc>
              <a:spcBef>
                <a:spcPts val="0"/>
              </a:spcBef>
              <a:buFont typeface="+mj-lt"/>
              <a:buAutoNum type="arabicPeriod" startAt="6"/>
            </a:pPr>
            <a:r>
              <a:rPr lang="en-US" sz="1400" b="1" dirty="0">
                <a:ea typeface="Calibri"/>
                <a:cs typeface="Times New Roman"/>
              </a:rPr>
              <a:t>Channelizers </a:t>
            </a:r>
            <a:r>
              <a:rPr lang="en-US" sz="1400" b="1" u="sng" dirty="0">
                <a:ea typeface="Calibri"/>
                <a:cs typeface="Times New Roman"/>
              </a:rPr>
              <a:t>				</a:t>
            </a:r>
            <a:r>
              <a:rPr lang="en-US" sz="1400" b="1" dirty="0">
                <a:ea typeface="Calibri"/>
                <a:cs typeface="Times New Roman"/>
              </a:rPr>
              <a:t> traffic from the workzone</a:t>
            </a:r>
          </a:p>
          <a:p>
            <a:pPr marL="800100" lvl="1" indent="-342900">
              <a:lnSpc>
                <a:spcPct val="115000"/>
              </a:lnSpc>
              <a:spcBef>
                <a:spcPts val="0"/>
              </a:spcBef>
              <a:buFont typeface="+mj-lt"/>
              <a:buAutoNum type="arabicPeriod" startAt="6"/>
            </a:pPr>
            <a:r>
              <a:rPr lang="en-US" sz="1400" b="1" dirty="0">
                <a:ea typeface="Calibri"/>
                <a:cs typeface="Times New Roman"/>
              </a:rPr>
              <a:t>Protect </a:t>
            </a:r>
          </a:p>
          <a:p>
            <a:pPr marL="800100" lvl="1" indent="-342900">
              <a:lnSpc>
                <a:spcPct val="115000"/>
              </a:lnSpc>
              <a:spcBef>
                <a:spcPts val="0"/>
              </a:spcBef>
              <a:buFont typeface="+mj-lt"/>
              <a:buAutoNum type="arabicPeriod" startAt="6"/>
            </a:pPr>
            <a:r>
              <a:rPr lang="en-US" sz="1400" b="1" dirty="0">
                <a:ea typeface="Calibri"/>
                <a:cs typeface="Times New Roman"/>
              </a:rPr>
              <a:t>Separate </a:t>
            </a:r>
          </a:p>
          <a:p>
            <a:pPr marL="800100" lvl="1" indent="-342900">
              <a:lnSpc>
                <a:spcPct val="115000"/>
              </a:lnSpc>
              <a:spcBef>
                <a:spcPts val="0"/>
              </a:spcBef>
              <a:buFont typeface="+mj-lt"/>
              <a:buAutoNum type="arabicPeriod" startAt="6"/>
            </a:pPr>
            <a:r>
              <a:rPr lang="en-US" sz="1400" b="1" dirty="0">
                <a:ea typeface="Calibri"/>
                <a:cs typeface="Times New Roman"/>
              </a:rPr>
              <a:t>Keep </a:t>
            </a:r>
          </a:p>
          <a:p>
            <a:pPr marL="800100" lvl="1" indent="-342900">
              <a:lnSpc>
                <a:spcPct val="115000"/>
              </a:lnSpc>
              <a:spcBef>
                <a:spcPts val="0"/>
              </a:spcBef>
              <a:buFont typeface="+mj-lt"/>
              <a:buAutoNum type="arabicPeriod" startAt="6"/>
            </a:pPr>
            <a:r>
              <a:rPr lang="en-US" sz="1400" b="1" dirty="0">
                <a:ea typeface="Calibri"/>
                <a:cs typeface="Times New Roman"/>
              </a:rPr>
              <a:t>None of the above</a:t>
            </a:r>
          </a:p>
          <a:p>
            <a:pPr lvl="0">
              <a:lnSpc>
                <a:spcPct val="115000"/>
              </a:lnSpc>
              <a:spcBef>
                <a:spcPts val="0"/>
              </a:spcBef>
              <a:buFont typeface="+mj-lt"/>
              <a:buAutoNum type="arabicPeriod" startAt="6"/>
            </a:pPr>
            <a:r>
              <a:rPr lang="en-US" sz="1400" b="1" dirty="0">
                <a:ea typeface="Calibri"/>
                <a:cs typeface="Times New Roman"/>
              </a:rPr>
              <a:t>It is OK to use devices that are in this condition?</a:t>
            </a:r>
          </a:p>
          <a:p>
            <a:pPr marL="800100" lvl="1" indent="-342900">
              <a:lnSpc>
                <a:spcPct val="115000"/>
              </a:lnSpc>
              <a:spcBef>
                <a:spcPts val="0"/>
              </a:spcBef>
              <a:buFont typeface="+mj-lt"/>
              <a:buAutoNum type="arabicPeriod" startAt="6"/>
            </a:pPr>
            <a:r>
              <a:rPr lang="en-US" sz="1400" b="1" dirty="0">
                <a:ea typeface="Calibri"/>
                <a:cs typeface="Times New Roman"/>
              </a:rPr>
              <a:t>True </a:t>
            </a:r>
          </a:p>
          <a:p>
            <a:pPr marL="800100" lvl="1" indent="-342900">
              <a:lnSpc>
                <a:spcPct val="115000"/>
              </a:lnSpc>
              <a:spcBef>
                <a:spcPts val="0"/>
              </a:spcBef>
              <a:buFont typeface="+mj-lt"/>
              <a:buAutoNum type="arabicPeriod" startAt="6"/>
            </a:pPr>
            <a:r>
              <a:rPr lang="en-US" sz="1400" b="1" dirty="0">
                <a:ea typeface="Calibri"/>
                <a:cs typeface="Times New Roman"/>
              </a:rPr>
              <a:t>False</a:t>
            </a:r>
          </a:p>
          <a:p>
            <a:pPr lvl="0">
              <a:lnSpc>
                <a:spcPct val="115000"/>
              </a:lnSpc>
              <a:spcBef>
                <a:spcPts val="0"/>
              </a:spcBef>
              <a:buFont typeface="+mj-lt"/>
              <a:buAutoNum type="arabicPeriod" startAt="6"/>
            </a:pPr>
            <a:r>
              <a:rPr lang="en-US" sz="1400" b="1" dirty="0">
                <a:ea typeface="Calibri"/>
                <a:cs typeface="Times New Roman"/>
              </a:rPr>
              <a:t>Work lighting is to enhance safety, they should not  </a:t>
            </a:r>
            <a:r>
              <a:rPr lang="en-US" sz="1400" b="1" u="sng" dirty="0">
                <a:ea typeface="Calibri"/>
                <a:cs typeface="Times New Roman"/>
              </a:rPr>
              <a:t>			</a:t>
            </a:r>
            <a:r>
              <a:rPr lang="en-US" sz="1400" b="1" dirty="0">
                <a:ea typeface="Calibri"/>
                <a:cs typeface="Times New Roman"/>
              </a:rPr>
              <a:t> to motorists traveling through the work zone in either direction</a:t>
            </a:r>
          </a:p>
          <a:p>
            <a:pPr marL="800100" lvl="1" indent="-342900">
              <a:lnSpc>
                <a:spcPct val="115000"/>
              </a:lnSpc>
              <a:spcBef>
                <a:spcPts val="0"/>
              </a:spcBef>
              <a:buFont typeface="+mj-lt"/>
              <a:buAutoNum type="arabicPeriod" startAt="6"/>
            </a:pPr>
            <a:r>
              <a:rPr lang="en-US" sz="1400" b="1" dirty="0">
                <a:ea typeface="Calibri"/>
                <a:cs typeface="Times New Roman"/>
              </a:rPr>
              <a:t>Cause shadows</a:t>
            </a:r>
          </a:p>
          <a:p>
            <a:pPr marL="800100" lvl="1" indent="-342900">
              <a:lnSpc>
                <a:spcPct val="115000"/>
              </a:lnSpc>
              <a:spcBef>
                <a:spcPts val="0"/>
              </a:spcBef>
              <a:buFont typeface="+mj-lt"/>
              <a:buAutoNum type="arabicPeriod" startAt="6"/>
            </a:pPr>
            <a:r>
              <a:rPr lang="en-US" sz="1400" b="1" dirty="0">
                <a:ea typeface="Calibri"/>
                <a:cs typeface="Times New Roman"/>
              </a:rPr>
              <a:t>Cause glare</a:t>
            </a:r>
          </a:p>
          <a:p>
            <a:pPr marL="800100" lvl="1" indent="-342900">
              <a:lnSpc>
                <a:spcPct val="115000"/>
              </a:lnSpc>
              <a:spcBef>
                <a:spcPts val="0"/>
              </a:spcBef>
              <a:buFont typeface="+mj-lt"/>
              <a:buAutoNum type="arabicPeriod" startAt="6"/>
            </a:pPr>
            <a:r>
              <a:rPr lang="en-US" sz="1400" b="1" dirty="0">
                <a:ea typeface="Calibri"/>
                <a:cs typeface="Times New Roman"/>
              </a:rPr>
              <a:t>Be used as a spot light </a:t>
            </a:r>
          </a:p>
          <a:p>
            <a:pPr marL="800100" lvl="1" indent="-342900">
              <a:lnSpc>
                <a:spcPct val="115000"/>
              </a:lnSpc>
              <a:spcBef>
                <a:spcPts val="0"/>
              </a:spcBef>
              <a:buFont typeface="+mj-lt"/>
              <a:buAutoNum type="arabicPeriod" startAt="6"/>
            </a:pPr>
            <a:r>
              <a:rPr lang="en-US" sz="1400" b="1" dirty="0">
                <a:ea typeface="Calibri"/>
                <a:cs typeface="Times New Roman"/>
              </a:rPr>
              <a:t>None of the above</a:t>
            </a:r>
          </a:p>
          <a:p>
            <a:pPr lvl="0">
              <a:lnSpc>
                <a:spcPct val="115000"/>
              </a:lnSpc>
              <a:spcBef>
                <a:spcPts val="0"/>
              </a:spcBef>
              <a:buFont typeface="+mj-lt"/>
              <a:buAutoNum type="arabicPeriod" startAt="6"/>
            </a:pPr>
            <a:r>
              <a:rPr lang="en-US" sz="1400" b="1" dirty="0">
                <a:ea typeface="Calibri"/>
                <a:cs typeface="Times New Roman"/>
              </a:rPr>
              <a:t>At night, flagger stations are required to have</a:t>
            </a:r>
          </a:p>
          <a:p>
            <a:pPr lvl="1">
              <a:lnSpc>
                <a:spcPct val="115000"/>
              </a:lnSpc>
              <a:spcBef>
                <a:spcPts val="0"/>
              </a:spcBef>
              <a:buFont typeface="+mj-lt"/>
              <a:buAutoNum type="arabicPeriod" startAt="6"/>
            </a:pPr>
            <a:r>
              <a:rPr lang="en-US" sz="1400" b="1" dirty="0">
                <a:ea typeface="Calibri"/>
                <a:cs typeface="Times New Roman"/>
              </a:rPr>
              <a:t>Water</a:t>
            </a:r>
          </a:p>
          <a:p>
            <a:pPr lvl="1">
              <a:lnSpc>
                <a:spcPct val="115000"/>
              </a:lnSpc>
              <a:spcBef>
                <a:spcPts val="0"/>
              </a:spcBef>
              <a:buFont typeface="+mj-lt"/>
              <a:buAutoNum type="arabicPeriod" startAt="6"/>
            </a:pPr>
            <a:r>
              <a:rPr lang="en-US" sz="1400" b="1" dirty="0">
                <a:ea typeface="Calibri"/>
                <a:cs typeface="Times New Roman"/>
              </a:rPr>
              <a:t>Lighting</a:t>
            </a:r>
          </a:p>
          <a:p>
            <a:pPr lvl="1">
              <a:lnSpc>
                <a:spcPct val="115000"/>
              </a:lnSpc>
              <a:spcBef>
                <a:spcPts val="0"/>
              </a:spcBef>
              <a:spcAft>
                <a:spcPts val="1000"/>
              </a:spcAft>
              <a:buFont typeface="+mj-lt"/>
              <a:buAutoNum type="arabicPeriod" startAt="6"/>
            </a:pPr>
            <a:r>
              <a:rPr lang="en-US" sz="1400" b="1" dirty="0">
                <a:ea typeface="Calibri"/>
                <a:cs typeface="Times New Roman"/>
              </a:rPr>
              <a:t>TMA</a:t>
            </a:r>
          </a:p>
          <a:p>
            <a:endParaRPr lang="en-US" sz="1400" b="1" dirty="0"/>
          </a:p>
        </p:txBody>
      </p:sp>
      <p:sp>
        <p:nvSpPr>
          <p:cNvPr id="4" name="TextBox 3"/>
          <p:cNvSpPr txBox="1"/>
          <p:nvPr/>
        </p:nvSpPr>
        <p:spPr>
          <a:xfrm>
            <a:off x="1899778" y="1447800"/>
            <a:ext cx="1166831" cy="769441"/>
          </a:xfrm>
          <a:prstGeom prst="rect">
            <a:avLst/>
          </a:prstGeom>
          <a:solidFill>
            <a:schemeClr val="bg1"/>
          </a:solidFill>
        </p:spPr>
        <p:txBody>
          <a:bodyPr wrap="square" tIns="182880" bIns="274320" rtlCol="0">
            <a:spAutoFit/>
          </a:bodyPr>
          <a:lstStyle/>
          <a:p>
            <a:r>
              <a:rPr lang="en-US" sz="2000" b="1" dirty="0">
                <a:solidFill>
                  <a:srgbClr val="0000FF"/>
                </a:solidFill>
              </a:rPr>
              <a:t>a. Guide</a:t>
            </a:r>
          </a:p>
        </p:txBody>
      </p:sp>
      <p:sp>
        <p:nvSpPr>
          <p:cNvPr id="5" name="TextBox 4"/>
          <p:cNvSpPr txBox="1"/>
          <p:nvPr/>
        </p:nvSpPr>
        <p:spPr>
          <a:xfrm>
            <a:off x="1881169" y="2458223"/>
            <a:ext cx="1711046" cy="954107"/>
          </a:xfrm>
          <a:prstGeom prst="rect">
            <a:avLst/>
          </a:prstGeom>
          <a:solidFill>
            <a:schemeClr val="bg1"/>
          </a:solidFill>
        </p:spPr>
        <p:txBody>
          <a:bodyPr wrap="square" tIns="365760" bIns="274320" rtlCol="0">
            <a:spAutoFit/>
          </a:bodyPr>
          <a:lstStyle/>
          <a:p>
            <a:r>
              <a:rPr lang="en-US" sz="2000" b="1" dirty="0">
                <a:solidFill>
                  <a:srgbClr val="0000FF"/>
                </a:solidFill>
              </a:rPr>
              <a:t>b. Separate</a:t>
            </a:r>
          </a:p>
        </p:txBody>
      </p:sp>
      <p:sp>
        <p:nvSpPr>
          <p:cNvPr id="6" name="TextBox 5"/>
          <p:cNvSpPr txBox="1"/>
          <p:nvPr/>
        </p:nvSpPr>
        <p:spPr>
          <a:xfrm>
            <a:off x="1868114" y="3771818"/>
            <a:ext cx="980781" cy="400110"/>
          </a:xfrm>
          <a:prstGeom prst="rect">
            <a:avLst/>
          </a:prstGeom>
          <a:solidFill>
            <a:schemeClr val="bg1"/>
          </a:solidFill>
        </p:spPr>
        <p:txBody>
          <a:bodyPr wrap="none" rtlCol="0">
            <a:spAutoFit/>
          </a:bodyPr>
          <a:lstStyle/>
          <a:p>
            <a:r>
              <a:rPr lang="en-US" sz="2000" b="1" dirty="0">
                <a:solidFill>
                  <a:srgbClr val="0000FF"/>
                </a:solidFill>
              </a:rPr>
              <a:t>b. False</a:t>
            </a:r>
          </a:p>
        </p:txBody>
      </p:sp>
      <p:sp>
        <p:nvSpPr>
          <p:cNvPr id="7" name="TextBox 6"/>
          <p:cNvSpPr txBox="1"/>
          <p:nvPr/>
        </p:nvSpPr>
        <p:spPr>
          <a:xfrm>
            <a:off x="1899778" y="4724400"/>
            <a:ext cx="2005031" cy="954107"/>
          </a:xfrm>
          <a:prstGeom prst="rect">
            <a:avLst/>
          </a:prstGeom>
          <a:solidFill>
            <a:schemeClr val="bg1"/>
          </a:solidFill>
        </p:spPr>
        <p:txBody>
          <a:bodyPr wrap="square" tIns="274320" bIns="365760" rtlCol="0">
            <a:spAutoFit/>
          </a:bodyPr>
          <a:lstStyle/>
          <a:p>
            <a:r>
              <a:rPr lang="en-US" sz="2000" b="1" dirty="0">
                <a:solidFill>
                  <a:srgbClr val="0000FF"/>
                </a:solidFill>
              </a:rPr>
              <a:t>b. Cause glare</a:t>
            </a:r>
          </a:p>
        </p:txBody>
      </p:sp>
      <p:sp>
        <p:nvSpPr>
          <p:cNvPr id="8" name="TextBox 7"/>
          <p:cNvSpPr txBox="1"/>
          <p:nvPr/>
        </p:nvSpPr>
        <p:spPr>
          <a:xfrm>
            <a:off x="1885730" y="5943600"/>
            <a:ext cx="1346074" cy="769441"/>
          </a:xfrm>
          <a:prstGeom prst="rect">
            <a:avLst/>
          </a:prstGeom>
          <a:solidFill>
            <a:schemeClr val="bg1"/>
          </a:solidFill>
        </p:spPr>
        <p:txBody>
          <a:bodyPr wrap="none" tIns="182880" bIns="274320" rtlCol="0">
            <a:spAutoFit/>
          </a:bodyPr>
          <a:lstStyle/>
          <a:p>
            <a:r>
              <a:rPr lang="en-US" sz="2000" b="1" dirty="0">
                <a:solidFill>
                  <a:srgbClr val="0000FF"/>
                </a:solidFill>
              </a:rPr>
              <a:t>b. Lighting </a:t>
            </a:r>
          </a:p>
        </p:txBody>
      </p:sp>
      <p:sp>
        <p:nvSpPr>
          <p:cNvPr id="9" name="Title 8"/>
          <p:cNvSpPr>
            <a:spLocks noGrp="1"/>
          </p:cNvSpPr>
          <p:nvPr>
            <p:ph type="title"/>
          </p:nvPr>
        </p:nvSpPr>
        <p:spPr>
          <a:xfrm>
            <a:off x="685800" y="457200"/>
            <a:ext cx="7772400" cy="685800"/>
          </a:xfrm>
        </p:spPr>
        <p:txBody>
          <a:bodyPr/>
          <a:lstStyle/>
          <a:p>
            <a:r>
              <a:rPr lang="en-US" b="1" dirty="0"/>
              <a:t>Quiz</a:t>
            </a:r>
          </a:p>
        </p:txBody>
      </p:sp>
      <p:pic>
        <p:nvPicPr>
          <p:cNvPr id="1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50000"/>
          <a:stretch/>
        </p:blipFill>
        <p:spPr bwMode="auto">
          <a:xfrm>
            <a:off x="5410200" y="3083630"/>
            <a:ext cx="2057400"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10" descr="C:\Users\anderb3\Desktop\ALL Folders\Pictures\WRK ZN PICS\pics\IMG_0084.JPG"/>
          <p:cNvPicPr/>
          <p:nvPr/>
        </p:nvPicPr>
        <p:blipFill>
          <a:blip r:embed="rId4" cstate="print">
            <a:extLst>
              <a:ext uri="{28A0092B-C50C-407E-A947-70E740481C1C}">
                <a14:useLocalDpi xmlns:a14="http://schemas.microsoft.com/office/drawing/2010/main" val="0"/>
              </a:ext>
            </a:extLst>
          </a:blip>
          <a:srcRect/>
          <a:stretch>
            <a:fillRect/>
          </a:stretch>
        </p:blipFill>
        <p:spPr bwMode="auto">
          <a:xfrm rot="5400000">
            <a:off x="7510063" y="2802123"/>
            <a:ext cx="1286669" cy="1052831"/>
          </a:xfrm>
          <a:prstGeom prst="rect">
            <a:avLst/>
          </a:prstGeom>
          <a:noFill/>
          <a:effectLst>
            <a:softEdge rad="63500"/>
          </a:effectLst>
        </p:spPr>
      </p:pic>
    </p:spTree>
    <p:extLst>
      <p:ext uri="{BB962C8B-B14F-4D97-AF65-F5344CB8AC3E}">
        <p14:creationId xmlns:p14="http://schemas.microsoft.com/office/powerpoint/2010/main" val="3202268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a:spLocks noGrp="1"/>
          </p:cNvSpPr>
          <p:nvPr>
            <p:ph sz="half" idx="1"/>
          </p:nvPr>
        </p:nvSpPr>
        <p:spPr>
          <a:xfrm>
            <a:off x="685800" y="1143000"/>
            <a:ext cx="8077200" cy="4495800"/>
          </a:xfrm>
        </p:spPr>
        <p:txBody>
          <a:bodyPr/>
          <a:lstStyle/>
          <a:p>
            <a:pPr lvl="0">
              <a:lnSpc>
                <a:spcPct val="115000"/>
              </a:lnSpc>
              <a:spcBef>
                <a:spcPts val="0"/>
              </a:spcBef>
              <a:buFont typeface="+mj-lt"/>
              <a:buAutoNum type="arabicPeriod" startAt="11"/>
            </a:pPr>
            <a:r>
              <a:rPr lang="en-US" sz="1600" b="1" dirty="0">
                <a:ea typeface="Calibri"/>
                <a:cs typeface="Times New Roman"/>
              </a:rPr>
              <a:t>All traffic control devices must be spaced properly and adjusted according to traffic and weather conditions. </a:t>
            </a:r>
          </a:p>
          <a:p>
            <a:pPr marL="800100" lvl="1" indent="-342900">
              <a:lnSpc>
                <a:spcPct val="115000"/>
              </a:lnSpc>
              <a:spcBef>
                <a:spcPts val="0"/>
              </a:spcBef>
              <a:buFont typeface="+mj-lt"/>
              <a:buAutoNum type="arabicPeriod" startAt="11"/>
            </a:pPr>
            <a:r>
              <a:rPr lang="en-US" sz="1600" b="1" dirty="0">
                <a:ea typeface="Calibri"/>
                <a:cs typeface="Times New Roman"/>
              </a:rPr>
              <a:t>True</a:t>
            </a:r>
          </a:p>
          <a:p>
            <a:pPr marL="800100" lvl="1" indent="-342900">
              <a:lnSpc>
                <a:spcPct val="115000"/>
              </a:lnSpc>
              <a:spcBef>
                <a:spcPts val="0"/>
              </a:spcBef>
              <a:buFont typeface="+mj-lt"/>
              <a:buAutoNum type="arabicPeriod" startAt="11"/>
            </a:pPr>
            <a:r>
              <a:rPr lang="en-US" sz="1600" b="1" dirty="0">
                <a:ea typeface="Calibri"/>
                <a:cs typeface="Times New Roman"/>
              </a:rPr>
              <a:t>False</a:t>
            </a:r>
          </a:p>
          <a:p>
            <a:pPr lvl="0">
              <a:lnSpc>
                <a:spcPct val="115000"/>
              </a:lnSpc>
              <a:spcBef>
                <a:spcPts val="0"/>
              </a:spcBef>
              <a:buFont typeface="+mj-lt"/>
              <a:buAutoNum type="arabicPeriod" startAt="11"/>
            </a:pPr>
            <a:r>
              <a:rPr lang="en-US" sz="1600" b="1" dirty="0">
                <a:ea typeface="Calibri"/>
                <a:cs typeface="Times New Roman"/>
              </a:rPr>
              <a:t>How many lights can be out in the arrow stem?</a:t>
            </a:r>
          </a:p>
          <a:p>
            <a:pPr marL="800100" lvl="1" indent="-342900">
              <a:lnSpc>
                <a:spcPct val="115000"/>
              </a:lnSpc>
              <a:spcBef>
                <a:spcPts val="0"/>
              </a:spcBef>
              <a:buFont typeface="+mj-lt"/>
              <a:buAutoNum type="arabicPeriod" startAt="11"/>
            </a:pPr>
            <a:r>
              <a:rPr lang="en-US" sz="1600" b="1" dirty="0">
                <a:ea typeface="Calibri"/>
                <a:cs typeface="Times New Roman"/>
              </a:rPr>
              <a:t>0</a:t>
            </a:r>
          </a:p>
          <a:p>
            <a:pPr marL="800100" lvl="1" indent="-342900">
              <a:lnSpc>
                <a:spcPct val="115000"/>
              </a:lnSpc>
              <a:spcBef>
                <a:spcPts val="0"/>
              </a:spcBef>
              <a:buFont typeface="+mj-lt"/>
              <a:buAutoNum type="arabicPeriod" startAt="11"/>
            </a:pPr>
            <a:r>
              <a:rPr lang="en-US" sz="1600" b="1" dirty="0">
                <a:ea typeface="Calibri"/>
                <a:cs typeface="Times New Roman"/>
              </a:rPr>
              <a:t>2</a:t>
            </a:r>
          </a:p>
          <a:p>
            <a:pPr marL="800100" lvl="1" indent="-342900">
              <a:lnSpc>
                <a:spcPct val="115000"/>
              </a:lnSpc>
              <a:spcBef>
                <a:spcPts val="0"/>
              </a:spcBef>
              <a:buFont typeface="+mj-lt"/>
              <a:buAutoNum type="arabicPeriod" startAt="11"/>
            </a:pPr>
            <a:r>
              <a:rPr lang="en-US" sz="1600" b="1" dirty="0">
                <a:ea typeface="Calibri"/>
                <a:cs typeface="Times New Roman"/>
              </a:rPr>
              <a:t>1</a:t>
            </a:r>
          </a:p>
          <a:p>
            <a:pPr lvl="0">
              <a:lnSpc>
                <a:spcPct val="115000"/>
              </a:lnSpc>
              <a:spcBef>
                <a:spcPts val="0"/>
              </a:spcBef>
              <a:buFont typeface="+mj-lt"/>
              <a:buAutoNum type="arabicPeriod" startAt="11"/>
            </a:pPr>
            <a:r>
              <a:rPr lang="en-US" sz="1600" b="1" dirty="0">
                <a:ea typeface="Calibri"/>
                <a:cs typeface="Times New Roman"/>
              </a:rPr>
              <a:t>How many lights can be out in the arrow head?</a:t>
            </a:r>
          </a:p>
          <a:p>
            <a:pPr marL="800100" lvl="1" indent="-342900">
              <a:lnSpc>
                <a:spcPct val="115000"/>
              </a:lnSpc>
              <a:spcBef>
                <a:spcPts val="0"/>
              </a:spcBef>
              <a:buFont typeface="+mj-lt"/>
              <a:buAutoNum type="arabicPeriod" startAt="11"/>
            </a:pPr>
            <a:r>
              <a:rPr lang="en-US" sz="1600" b="1" dirty="0">
                <a:ea typeface="Calibri"/>
                <a:cs typeface="Times New Roman"/>
              </a:rPr>
              <a:t>1</a:t>
            </a:r>
          </a:p>
          <a:p>
            <a:pPr marL="800100" lvl="1" indent="-342900">
              <a:lnSpc>
                <a:spcPct val="115000"/>
              </a:lnSpc>
              <a:spcBef>
                <a:spcPts val="0"/>
              </a:spcBef>
              <a:buFont typeface="+mj-lt"/>
              <a:buAutoNum type="arabicPeriod" startAt="11"/>
            </a:pPr>
            <a:r>
              <a:rPr lang="en-US" sz="1600" b="1" dirty="0">
                <a:ea typeface="Calibri"/>
                <a:cs typeface="Times New Roman"/>
              </a:rPr>
              <a:t>0</a:t>
            </a:r>
          </a:p>
          <a:p>
            <a:pPr marL="800100" lvl="1" indent="-342900">
              <a:lnSpc>
                <a:spcPct val="115000"/>
              </a:lnSpc>
              <a:spcBef>
                <a:spcPts val="0"/>
              </a:spcBef>
              <a:buFont typeface="+mj-lt"/>
              <a:buAutoNum type="arabicPeriod" startAt="11"/>
            </a:pPr>
            <a:r>
              <a:rPr lang="en-US" sz="1600" b="1" dirty="0">
                <a:ea typeface="Calibri"/>
                <a:cs typeface="Times New Roman"/>
              </a:rPr>
              <a:t>1 ½</a:t>
            </a:r>
          </a:p>
          <a:p>
            <a:pPr lvl="0">
              <a:lnSpc>
                <a:spcPct val="115000"/>
              </a:lnSpc>
              <a:spcBef>
                <a:spcPts val="0"/>
              </a:spcBef>
              <a:buFont typeface="+mj-lt"/>
              <a:buAutoNum type="arabicPeriod" startAt="11"/>
            </a:pPr>
            <a:r>
              <a:rPr lang="en-US" sz="1600" b="1" dirty="0">
                <a:ea typeface="Calibri"/>
                <a:cs typeface="Times New Roman"/>
              </a:rPr>
              <a:t>At night, flagger stations are required to have</a:t>
            </a:r>
          </a:p>
          <a:p>
            <a:pPr marL="800100" lvl="1" indent="-342900">
              <a:lnSpc>
                <a:spcPct val="115000"/>
              </a:lnSpc>
              <a:spcBef>
                <a:spcPts val="0"/>
              </a:spcBef>
              <a:buFont typeface="+mj-lt"/>
              <a:buAutoNum type="arabicPeriod" startAt="11"/>
            </a:pPr>
            <a:r>
              <a:rPr lang="en-US" sz="1600" b="1" dirty="0">
                <a:ea typeface="Calibri"/>
                <a:cs typeface="Times New Roman"/>
              </a:rPr>
              <a:t>Water</a:t>
            </a:r>
          </a:p>
          <a:p>
            <a:pPr marL="800100" lvl="1" indent="-342900">
              <a:lnSpc>
                <a:spcPct val="115000"/>
              </a:lnSpc>
              <a:spcBef>
                <a:spcPts val="0"/>
              </a:spcBef>
              <a:buFont typeface="+mj-lt"/>
              <a:buAutoNum type="arabicPeriod" startAt="11"/>
            </a:pPr>
            <a:r>
              <a:rPr lang="en-US" sz="1600" b="1" dirty="0">
                <a:ea typeface="Calibri"/>
                <a:cs typeface="Times New Roman"/>
              </a:rPr>
              <a:t>Lighting</a:t>
            </a:r>
          </a:p>
          <a:p>
            <a:pPr marL="800100" lvl="1" indent="-342900">
              <a:lnSpc>
                <a:spcPct val="115000"/>
              </a:lnSpc>
              <a:spcBef>
                <a:spcPts val="0"/>
              </a:spcBef>
              <a:spcAft>
                <a:spcPts val="1000"/>
              </a:spcAft>
              <a:buFont typeface="+mj-lt"/>
              <a:buAutoNum type="arabicPeriod" startAt="11"/>
            </a:pPr>
            <a:r>
              <a:rPr lang="en-US" sz="1600" b="1" dirty="0">
                <a:ea typeface="Calibri"/>
                <a:cs typeface="Times New Roman"/>
              </a:rPr>
              <a:t>TMA</a:t>
            </a:r>
          </a:p>
          <a:p>
            <a:pPr marL="800100" lvl="1" indent="-342900">
              <a:lnSpc>
                <a:spcPct val="115000"/>
              </a:lnSpc>
              <a:spcBef>
                <a:spcPts val="0"/>
              </a:spcBef>
              <a:spcAft>
                <a:spcPts val="1000"/>
              </a:spcAft>
              <a:buFont typeface="+mj-lt"/>
              <a:buAutoNum type="arabicPeriod" startAt="11"/>
            </a:pPr>
            <a:endParaRPr lang="en-US" sz="1600" b="1" dirty="0">
              <a:ea typeface="Calibri"/>
              <a:cs typeface="Times New Roman"/>
            </a:endParaRPr>
          </a:p>
        </p:txBody>
      </p:sp>
      <p:sp>
        <p:nvSpPr>
          <p:cNvPr id="6" name="TextBox 5"/>
          <p:cNvSpPr txBox="1"/>
          <p:nvPr/>
        </p:nvSpPr>
        <p:spPr>
          <a:xfrm>
            <a:off x="1147305" y="1752600"/>
            <a:ext cx="995855" cy="507831"/>
          </a:xfrm>
          <a:prstGeom prst="rect">
            <a:avLst/>
          </a:prstGeom>
          <a:solidFill>
            <a:schemeClr val="bg1"/>
          </a:solidFill>
        </p:spPr>
        <p:txBody>
          <a:bodyPr wrap="square" tIns="182880" rtlCol="0">
            <a:spAutoFit/>
          </a:bodyPr>
          <a:lstStyle/>
          <a:p>
            <a:r>
              <a:rPr lang="en-US" b="1" dirty="0">
                <a:solidFill>
                  <a:srgbClr val="0000FF"/>
                </a:solidFill>
              </a:rPr>
              <a:t>a. True</a:t>
            </a:r>
          </a:p>
        </p:txBody>
      </p:sp>
      <p:sp>
        <p:nvSpPr>
          <p:cNvPr id="8" name="TextBox 7"/>
          <p:cNvSpPr txBox="1"/>
          <p:nvPr/>
        </p:nvSpPr>
        <p:spPr>
          <a:xfrm>
            <a:off x="1228284" y="2624920"/>
            <a:ext cx="833895" cy="861774"/>
          </a:xfrm>
          <a:prstGeom prst="rect">
            <a:avLst/>
          </a:prstGeom>
          <a:solidFill>
            <a:schemeClr val="bg1"/>
          </a:solidFill>
        </p:spPr>
        <p:txBody>
          <a:bodyPr wrap="square" tIns="365760" bIns="182880" rtlCol="0">
            <a:spAutoFit/>
          </a:bodyPr>
          <a:lstStyle/>
          <a:p>
            <a:r>
              <a:rPr lang="en-US" b="1" dirty="0">
                <a:solidFill>
                  <a:srgbClr val="0000FF"/>
                </a:solidFill>
              </a:rPr>
              <a:t>c. 1</a:t>
            </a:r>
          </a:p>
        </p:txBody>
      </p:sp>
      <p:sp>
        <p:nvSpPr>
          <p:cNvPr id="9" name="TextBox 8"/>
          <p:cNvSpPr txBox="1"/>
          <p:nvPr/>
        </p:nvSpPr>
        <p:spPr>
          <a:xfrm>
            <a:off x="1219200" y="3726359"/>
            <a:ext cx="2196552" cy="822960"/>
          </a:xfrm>
          <a:prstGeom prst="rect">
            <a:avLst/>
          </a:prstGeom>
          <a:solidFill>
            <a:schemeClr val="bg1"/>
          </a:solidFill>
        </p:spPr>
        <p:txBody>
          <a:bodyPr wrap="square" tIns="182880" bIns="274320" rtlCol="0">
            <a:spAutoFit/>
          </a:bodyPr>
          <a:lstStyle/>
          <a:p>
            <a:r>
              <a:rPr lang="en-US" b="1" dirty="0">
                <a:solidFill>
                  <a:srgbClr val="0000FF"/>
                </a:solidFill>
              </a:rPr>
              <a:t>b. 0</a:t>
            </a:r>
          </a:p>
        </p:txBody>
      </p:sp>
      <p:sp>
        <p:nvSpPr>
          <p:cNvPr id="3" name="Title 2"/>
          <p:cNvSpPr>
            <a:spLocks noGrp="1"/>
          </p:cNvSpPr>
          <p:nvPr>
            <p:ph type="title"/>
          </p:nvPr>
        </p:nvSpPr>
        <p:spPr>
          <a:xfrm>
            <a:off x="685800" y="457200"/>
            <a:ext cx="7772400" cy="685800"/>
          </a:xfrm>
        </p:spPr>
        <p:txBody>
          <a:bodyPr/>
          <a:lstStyle/>
          <a:p>
            <a:r>
              <a:rPr lang="en-US" b="1" dirty="0"/>
              <a:t>Quiz</a:t>
            </a:r>
          </a:p>
        </p:txBody>
      </p:sp>
      <p:sp>
        <p:nvSpPr>
          <p:cNvPr id="7" name="TextBox 6"/>
          <p:cNvSpPr txBox="1"/>
          <p:nvPr/>
        </p:nvSpPr>
        <p:spPr>
          <a:xfrm>
            <a:off x="1147305" y="4876800"/>
            <a:ext cx="1259768" cy="769441"/>
          </a:xfrm>
          <a:prstGeom prst="rect">
            <a:avLst/>
          </a:prstGeom>
          <a:solidFill>
            <a:schemeClr val="bg1"/>
          </a:solidFill>
        </p:spPr>
        <p:txBody>
          <a:bodyPr wrap="none" tIns="182880" bIns="274320" rtlCol="0">
            <a:spAutoFit/>
          </a:bodyPr>
          <a:lstStyle/>
          <a:p>
            <a:r>
              <a:rPr lang="en-US" sz="2000" b="1" dirty="0">
                <a:solidFill>
                  <a:srgbClr val="0000FF"/>
                </a:solidFill>
              </a:rPr>
              <a:t>b. </a:t>
            </a:r>
            <a:r>
              <a:rPr lang="en-US" b="1" dirty="0">
                <a:solidFill>
                  <a:srgbClr val="0000FF"/>
                </a:solidFill>
              </a:rPr>
              <a:t>Lighting</a:t>
            </a:r>
            <a:r>
              <a:rPr lang="en-US" sz="2000" b="1" dirty="0">
                <a:solidFill>
                  <a:srgbClr val="0000FF"/>
                </a:solidFill>
              </a:rPr>
              <a:t> </a:t>
            </a:r>
          </a:p>
        </p:txBody>
      </p:sp>
    </p:spTree>
    <p:extLst>
      <p:ext uri="{BB962C8B-B14F-4D97-AF65-F5344CB8AC3E}">
        <p14:creationId xmlns:p14="http://schemas.microsoft.com/office/powerpoint/2010/main" val="4032985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P spid="7"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1"/>
          </p:nvPr>
        </p:nvSpPr>
        <p:spPr>
          <a:xfrm>
            <a:off x="1447800" y="1078798"/>
            <a:ext cx="7696200" cy="5867400"/>
          </a:xfrm>
        </p:spPr>
        <p:txBody>
          <a:bodyPr/>
          <a:lstStyle/>
          <a:p>
            <a:pPr marL="457200" lvl="1" indent="0">
              <a:lnSpc>
                <a:spcPct val="115000"/>
              </a:lnSpc>
              <a:spcBef>
                <a:spcPts val="0"/>
              </a:spcBef>
              <a:buNone/>
            </a:pPr>
            <a:endParaRPr lang="en-US" sz="1400" b="1" dirty="0">
              <a:ea typeface="Calibri"/>
              <a:cs typeface="Times New Roman"/>
            </a:endParaRPr>
          </a:p>
          <a:p>
            <a:pPr lvl="0">
              <a:spcBef>
                <a:spcPts val="0"/>
              </a:spcBef>
              <a:buFont typeface="+mj-lt"/>
              <a:buAutoNum type="arabicPeriod" startAt="14"/>
            </a:pPr>
            <a:r>
              <a:rPr lang="en-US" sz="1600" b="1" dirty="0">
                <a:ea typeface="Calibri"/>
                <a:cs typeface="Times New Roman"/>
              </a:rPr>
              <a:t>MoDOT has set goals and guidelines when it comes to work zones.</a:t>
            </a:r>
          </a:p>
          <a:p>
            <a:pPr marL="0" lvl="0" indent="0">
              <a:spcBef>
                <a:spcPts val="0"/>
              </a:spcBef>
              <a:buNone/>
            </a:pPr>
            <a:r>
              <a:rPr lang="en-US" sz="1600" b="1" dirty="0">
                <a:ea typeface="Calibri"/>
                <a:cs typeface="Times New Roman"/>
              </a:rPr>
              <a:t>       Which statement is true?</a:t>
            </a:r>
          </a:p>
          <a:p>
            <a:pPr lvl="1">
              <a:spcBef>
                <a:spcPts val="0"/>
              </a:spcBef>
              <a:buFont typeface="+mj-lt"/>
              <a:buAutoNum type="alphaLcPeriod"/>
            </a:pPr>
            <a:r>
              <a:rPr lang="en-US" sz="1400" b="1" dirty="0">
                <a:ea typeface="Calibri"/>
                <a:cs typeface="Times New Roman"/>
              </a:rPr>
              <a:t>Reduction in all types of crashes, get the Job done, no matter what; be safe</a:t>
            </a:r>
          </a:p>
          <a:p>
            <a:pPr lvl="1">
              <a:spcBef>
                <a:spcPts val="0"/>
              </a:spcBef>
              <a:buFont typeface="+mj-lt"/>
              <a:buAutoNum type="alphaLcPeriod"/>
            </a:pPr>
            <a:r>
              <a:rPr lang="en-US" sz="1400" b="1" dirty="0">
                <a:ea typeface="Calibri"/>
                <a:cs typeface="Times New Roman"/>
              </a:rPr>
              <a:t>Provide work zone information to the public; delay traffic for more than 15 minutes so traffic is moving slower and our employees are safer</a:t>
            </a:r>
          </a:p>
          <a:p>
            <a:pPr lvl="1">
              <a:spcBef>
                <a:spcPts val="0"/>
              </a:spcBef>
              <a:buFont typeface="+mj-lt"/>
              <a:buAutoNum type="alphaLcPeriod"/>
            </a:pPr>
            <a:r>
              <a:rPr lang="en-US" sz="1400" b="1" dirty="0">
                <a:ea typeface="Calibri"/>
                <a:cs typeface="Times New Roman"/>
              </a:rPr>
              <a:t>Zero work zone fatalities; provide safe and efficient movement of traffic; provide </a:t>
            </a:r>
          </a:p>
          <a:p>
            <a:pPr marL="457200" lvl="1" indent="0">
              <a:spcBef>
                <a:spcPts val="0"/>
              </a:spcBef>
              <a:buNone/>
            </a:pPr>
            <a:r>
              <a:rPr lang="en-US" sz="1400" b="1" dirty="0">
                <a:ea typeface="Calibri"/>
                <a:cs typeface="Times New Roman"/>
              </a:rPr>
              <a:t>       protection for workers and equipment</a:t>
            </a:r>
          </a:p>
          <a:p>
            <a:pPr lvl="1">
              <a:spcBef>
                <a:spcPts val="0"/>
              </a:spcBef>
              <a:buFont typeface="+mj-lt"/>
              <a:buAutoNum type="alphaLcPeriod"/>
            </a:pPr>
            <a:r>
              <a:rPr lang="en-US" sz="1400" b="1" dirty="0">
                <a:ea typeface="Calibri"/>
                <a:cs typeface="Times New Roman"/>
              </a:rPr>
              <a:t>None of the above</a:t>
            </a:r>
          </a:p>
          <a:p>
            <a:pPr marL="0" marR="0" indent="0">
              <a:spcBef>
                <a:spcPts val="0"/>
              </a:spcBef>
              <a:buNone/>
            </a:pPr>
            <a:r>
              <a:rPr lang="en-US" sz="1600" b="1" dirty="0">
                <a:ea typeface="Calibri"/>
                <a:cs typeface="Times New Roman"/>
              </a:rPr>
              <a:t>Worker considerations: it is important to utilize appropriate measures to ensure </a:t>
            </a:r>
          </a:p>
          <a:p>
            <a:pPr marL="0" marR="0" indent="0">
              <a:spcBef>
                <a:spcPts val="0"/>
              </a:spcBef>
              <a:buNone/>
            </a:pPr>
            <a:r>
              <a:rPr lang="en-US" sz="1600" b="1" dirty="0">
                <a:ea typeface="Calibri"/>
                <a:cs typeface="Times New Roman"/>
              </a:rPr>
              <a:t>worker safety. The following are just a few of those measures:</a:t>
            </a:r>
          </a:p>
          <a:p>
            <a:pPr marL="0" marR="0" indent="0">
              <a:lnSpc>
                <a:spcPct val="200000"/>
              </a:lnSpc>
              <a:spcBef>
                <a:spcPts val="0"/>
              </a:spcBef>
              <a:buNone/>
            </a:pPr>
            <a:r>
              <a:rPr lang="en-US" sz="1600" b="1" dirty="0">
                <a:ea typeface="Calibri"/>
                <a:cs typeface="Times New Roman"/>
              </a:rPr>
              <a:t>15.  Wearing appropriate </a:t>
            </a:r>
            <a:r>
              <a:rPr lang="en-US" sz="1600" b="1" u="sng" dirty="0">
                <a:ea typeface="Calibri"/>
                <a:cs typeface="Times New Roman"/>
              </a:rPr>
              <a:t>		</a:t>
            </a:r>
            <a:r>
              <a:rPr lang="en-US" sz="1600" b="1" dirty="0">
                <a:ea typeface="Calibri"/>
                <a:cs typeface="Times New Roman"/>
              </a:rPr>
              <a:t>apparel</a:t>
            </a:r>
          </a:p>
          <a:p>
            <a:pPr lvl="0">
              <a:lnSpc>
                <a:spcPct val="200000"/>
              </a:lnSpc>
              <a:spcBef>
                <a:spcPts val="0"/>
              </a:spcBef>
              <a:buFont typeface="+mj-lt"/>
              <a:buAutoNum type="arabicPeriod" startAt="16"/>
            </a:pPr>
            <a:r>
              <a:rPr lang="en-US" sz="1600" b="1" dirty="0">
                <a:ea typeface="Calibri"/>
                <a:cs typeface="Times New Roman"/>
              </a:rPr>
              <a:t>Use </a:t>
            </a:r>
            <a:r>
              <a:rPr lang="en-US" sz="1600" b="1" u="sng" dirty="0">
                <a:ea typeface="Calibri"/>
                <a:cs typeface="Times New Roman"/>
              </a:rPr>
              <a:t>				</a:t>
            </a:r>
          </a:p>
          <a:p>
            <a:pPr lvl="0">
              <a:lnSpc>
                <a:spcPct val="200000"/>
              </a:lnSpc>
              <a:spcBef>
                <a:spcPts val="0"/>
              </a:spcBef>
              <a:buFont typeface="+mj-lt"/>
              <a:buAutoNum type="arabicPeriod" startAt="16"/>
            </a:pPr>
            <a:r>
              <a:rPr lang="en-US" sz="1600" b="1" dirty="0">
                <a:ea typeface="Calibri"/>
                <a:cs typeface="Times New Roman"/>
              </a:rPr>
              <a:t>Utilize proper </a:t>
            </a:r>
            <a:r>
              <a:rPr lang="en-US" sz="1600" b="1" u="sng" dirty="0">
                <a:ea typeface="Calibri"/>
                <a:cs typeface="Times New Roman"/>
              </a:rPr>
              <a:t>		</a:t>
            </a:r>
            <a:r>
              <a:rPr lang="en-US" sz="1600" b="1" dirty="0">
                <a:ea typeface="Calibri"/>
                <a:cs typeface="Times New Roman"/>
              </a:rPr>
              <a:t> signals</a:t>
            </a:r>
          </a:p>
          <a:p>
            <a:endParaRPr lang="en-US" sz="1000" b="1" dirty="0"/>
          </a:p>
        </p:txBody>
      </p:sp>
      <p:sp>
        <p:nvSpPr>
          <p:cNvPr id="6" name="TextBox 5"/>
          <p:cNvSpPr txBox="1"/>
          <p:nvPr/>
        </p:nvSpPr>
        <p:spPr>
          <a:xfrm>
            <a:off x="1443200" y="1840772"/>
            <a:ext cx="7324397" cy="1283428"/>
          </a:xfrm>
          <a:prstGeom prst="rect">
            <a:avLst/>
          </a:prstGeom>
          <a:solidFill>
            <a:schemeClr val="bg1"/>
          </a:solidFill>
        </p:spPr>
        <p:txBody>
          <a:bodyPr wrap="square" tIns="274320" bIns="365760" rtlCol="0">
            <a:spAutoFit/>
          </a:bodyPr>
          <a:lstStyle/>
          <a:p>
            <a:pPr lvl="1">
              <a:lnSpc>
                <a:spcPct val="115000"/>
              </a:lnSpc>
              <a:spcBef>
                <a:spcPts val="0"/>
              </a:spcBef>
            </a:pPr>
            <a:r>
              <a:rPr lang="en-US" b="1" dirty="0">
                <a:solidFill>
                  <a:srgbClr val="0000FF"/>
                </a:solidFill>
                <a:ea typeface="Calibri"/>
                <a:cs typeface="Times New Roman"/>
              </a:rPr>
              <a:t>c. Zero work zone fatalities; provide safe and efficient movement of traffic; provide protection for workers and equipment</a:t>
            </a:r>
          </a:p>
        </p:txBody>
      </p:sp>
      <p:sp>
        <p:nvSpPr>
          <p:cNvPr id="7" name="TextBox 6"/>
          <p:cNvSpPr txBox="1"/>
          <p:nvPr/>
        </p:nvSpPr>
        <p:spPr>
          <a:xfrm>
            <a:off x="4016265" y="3715435"/>
            <a:ext cx="784335" cy="323165"/>
          </a:xfrm>
          <a:prstGeom prst="rect">
            <a:avLst/>
          </a:prstGeom>
          <a:noFill/>
        </p:spPr>
        <p:txBody>
          <a:bodyPr wrap="square" bIns="0" rtlCol="0">
            <a:spAutoFit/>
          </a:bodyPr>
          <a:lstStyle/>
          <a:p>
            <a:r>
              <a:rPr lang="en-US" b="1" dirty="0">
                <a:solidFill>
                  <a:srgbClr val="0000FF"/>
                </a:solidFill>
              </a:rPr>
              <a:t>safety</a:t>
            </a:r>
          </a:p>
        </p:txBody>
      </p:sp>
      <p:sp>
        <p:nvSpPr>
          <p:cNvPr id="8" name="TextBox 7"/>
          <p:cNvSpPr txBox="1"/>
          <p:nvPr/>
        </p:nvSpPr>
        <p:spPr>
          <a:xfrm>
            <a:off x="2239453" y="4191000"/>
            <a:ext cx="2873829" cy="369332"/>
          </a:xfrm>
          <a:prstGeom prst="rect">
            <a:avLst/>
          </a:prstGeom>
          <a:noFill/>
        </p:spPr>
        <p:txBody>
          <a:bodyPr wrap="square" rtlCol="0">
            <a:spAutoFit/>
          </a:bodyPr>
          <a:lstStyle/>
          <a:p>
            <a:r>
              <a:rPr lang="en-US" b="1" dirty="0">
                <a:solidFill>
                  <a:srgbClr val="0000FF"/>
                </a:solidFill>
              </a:rPr>
              <a:t>Protective Vehicles/TMA</a:t>
            </a:r>
          </a:p>
        </p:txBody>
      </p:sp>
      <p:sp>
        <p:nvSpPr>
          <p:cNvPr id="9" name="TextBox 8"/>
          <p:cNvSpPr txBox="1"/>
          <p:nvPr/>
        </p:nvSpPr>
        <p:spPr>
          <a:xfrm>
            <a:off x="3284199" y="4648200"/>
            <a:ext cx="784335" cy="369332"/>
          </a:xfrm>
          <a:prstGeom prst="rect">
            <a:avLst/>
          </a:prstGeom>
          <a:noFill/>
        </p:spPr>
        <p:txBody>
          <a:bodyPr wrap="square" rtlCol="0">
            <a:spAutoFit/>
          </a:bodyPr>
          <a:lstStyle/>
          <a:p>
            <a:r>
              <a:rPr lang="en-US" b="1" dirty="0">
                <a:solidFill>
                  <a:srgbClr val="0000FF"/>
                </a:solidFill>
              </a:rPr>
              <a:t>hand</a:t>
            </a:r>
          </a:p>
        </p:txBody>
      </p:sp>
      <p:sp>
        <p:nvSpPr>
          <p:cNvPr id="2" name="Title 1"/>
          <p:cNvSpPr>
            <a:spLocks noGrp="1"/>
          </p:cNvSpPr>
          <p:nvPr>
            <p:ph type="title"/>
          </p:nvPr>
        </p:nvSpPr>
        <p:spPr>
          <a:xfrm>
            <a:off x="685800" y="457200"/>
            <a:ext cx="7772400" cy="685800"/>
          </a:xfrm>
        </p:spPr>
        <p:txBody>
          <a:bodyPr/>
          <a:lstStyle/>
          <a:p>
            <a:r>
              <a:rPr lang="en-US" b="1" dirty="0"/>
              <a:t>Quiz</a:t>
            </a:r>
          </a:p>
        </p:txBody>
      </p:sp>
    </p:spTree>
    <p:extLst>
      <p:ext uri="{BB962C8B-B14F-4D97-AF65-F5344CB8AC3E}">
        <p14:creationId xmlns:p14="http://schemas.microsoft.com/office/powerpoint/2010/main" val="2224858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p:bldP spid="9"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5" name="WordArt 1031"/>
          <p:cNvSpPr>
            <a:spLocks noChangeArrowheads="1" noChangeShapeType="1" noTextEdit="1"/>
          </p:cNvSpPr>
          <p:nvPr/>
        </p:nvSpPr>
        <p:spPr bwMode="auto">
          <a:xfrm>
            <a:off x="609600" y="685800"/>
            <a:ext cx="8229600" cy="121920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spcBef>
                <a:spcPct val="0"/>
              </a:spcBef>
            </a:pPr>
            <a:r>
              <a:rPr lang="en-US" sz="4400" b="1" dirty="0">
                <a:latin typeface="+mj-lt"/>
                <a:ea typeface="+mj-ea"/>
                <a:cs typeface="+mj-cs"/>
              </a:rPr>
              <a:t>Protective Vehicle/TMA</a:t>
            </a:r>
          </a:p>
          <a:p>
            <a:pPr algn="ctr">
              <a:spcBef>
                <a:spcPct val="0"/>
              </a:spcBef>
            </a:pPr>
            <a:r>
              <a:rPr lang="en-US" sz="4400" b="1" dirty="0">
                <a:latin typeface="+mj-lt"/>
                <a:ea typeface="+mj-ea"/>
                <a:cs typeface="+mj-cs"/>
              </a:rPr>
              <a:t>(Truck or Trailer Mounted Attenuators)</a:t>
            </a:r>
          </a:p>
        </p:txBody>
      </p:sp>
      <p:pic>
        <p:nvPicPr>
          <p:cNvPr id="13554" name="Picture 242" descr="C:\Users\anderb3\Desktop\ALL Folders\Pictures\WRK ZN PICS\TMA 2.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6412" t="17546" r="37189" b="16239"/>
          <a:stretch/>
        </p:blipFill>
        <p:spPr bwMode="auto">
          <a:xfrm>
            <a:off x="609600" y="2362200"/>
            <a:ext cx="4202132" cy="3276600"/>
          </a:xfrm>
          <a:prstGeom prst="rect">
            <a:avLst/>
          </a:prstGeom>
          <a:noFill/>
          <a:effectLst>
            <a:softEdge rad="165100"/>
          </a:effectLst>
          <a:extLst>
            <a:ext uri="{909E8E84-426E-40DD-AFC4-6F175D3DCCD1}">
              <a14:hiddenFill xmlns:a14="http://schemas.microsoft.com/office/drawing/2010/main">
                <a:solidFill>
                  <a:srgbClr val="FFFFFF"/>
                </a:solidFill>
              </a14:hiddenFill>
            </a:ext>
          </a:extLst>
        </p:spPr>
      </p:pic>
      <p:pic>
        <p:nvPicPr>
          <p:cNvPr id="13555" name="Picture 243" descr="C:\Users\anderb3\Desktop\ALL Folders\Pictures\WRK ZN PICS\20150423_080950_010.jpe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37272"/>
          <a:stretch/>
        </p:blipFill>
        <p:spPr bwMode="auto">
          <a:xfrm>
            <a:off x="4419600" y="2084024"/>
            <a:ext cx="3939277" cy="4392976"/>
          </a:xfrm>
          <a:prstGeom prst="rect">
            <a:avLst/>
          </a:prstGeom>
          <a:noFill/>
          <a:effectLst>
            <a:softEdge rad="1651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1371600" y="586171"/>
            <a:ext cx="7391400" cy="762000"/>
          </a:xfrm>
        </p:spPr>
        <p:txBody>
          <a:bodyPr/>
          <a:lstStyle/>
          <a:p>
            <a:pPr eaLnBrk="1" hangingPunct="1"/>
            <a:r>
              <a:rPr lang="en-US" b="1" dirty="0"/>
              <a:t>Truck/Trailer-Mounted Attenuators</a:t>
            </a:r>
          </a:p>
        </p:txBody>
      </p:sp>
      <p:sp>
        <p:nvSpPr>
          <p:cNvPr id="23555" name="Rectangle 3"/>
          <p:cNvSpPr>
            <a:spLocks noGrp="1" noChangeArrowheads="1"/>
          </p:cNvSpPr>
          <p:nvPr>
            <p:ph type="body" idx="1"/>
          </p:nvPr>
        </p:nvSpPr>
        <p:spPr>
          <a:xfrm>
            <a:off x="914400" y="2286000"/>
            <a:ext cx="7696200" cy="2971800"/>
          </a:xfrm>
        </p:spPr>
        <p:txBody>
          <a:bodyPr/>
          <a:lstStyle/>
          <a:p>
            <a:pPr>
              <a:defRPr/>
            </a:pPr>
            <a:r>
              <a:rPr lang="en-US" sz="2800" dirty="0"/>
              <a:t>Energy absorbing equipment </a:t>
            </a:r>
          </a:p>
          <a:p>
            <a:pPr lvl="1">
              <a:spcAft>
                <a:spcPts val="1800"/>
              </a:spcAft>
              <a:buFont typeface="Wingdings" pitchFamily="2" charset="2"/>
              <a:buChar char="ü"/>
              <a:defRPr/>
            </a:pPr>
            <a:r>
              <a:rPr lang="en-US" sz="2200" dirty="0"/>
              <a:t>Designed to </a:t>
            </a:r>
            <a:r>
              <a:rPr lang="en-US" sz="2200" b="1" u="sng" dirty="0">
                <a:solidFill>
                  <a:srgbClr val="FF0000"/>
                </a:solidFill>
              </a:rPr>
              <a:t>		</a:t>
            </a:r>
            <a:r>
              <a:rPr lang="en-US" sz="2200" dirty="0"/>
              <a:t> and </a:t>
            </a:r>
            <a:r>
              <a:rPr lang="en-US" sz="2200" b="1" u="sng" dirty="0">
                <a:solidFill>
                  <a:srgbClr val="FF0000"/>
                </a:solidFill>
              </a:rPr>
              <a:t>		   </a:t>
            </a:r>
            <a:r>
              <a:rPr lang="en-US" sz="2200" b="1" dirty="0"/>
              <a:t> </a:t>
            </a:r>
            <a:r>
              <a:rPr lang="en-US" sz="2200" dirty="0"/>
              <a:t>the severity of injury to the motorist and the Protective Vehicle/TMA operator in the even of impact </a:t>
            </a:r>
          </a:p>
          <a:p>
            <a:pPr>
              <a:spcAft>
                <a:spcPts val="1200"/>
              </a:spcAft>
              <a:defRPr/>
            </a:pPr>
            <a:r>
              <a:rPr lang="en-US" sz="2400" dirty="0"/>
              <a:t>TMAs are generally attached to the rear of the trucks/protective vehicles </a:t>
            </a:r>
          </a:p>
          <a:p>
            <a:pPr marL="0" indent="0">
              <a:buNone/>
              <a:defRPr/>
            </a:pPr>
            <a:endParaRPr lang="en-US" sz="2400" dirty="0"/>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38" y="-9896"/>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3304680" y="2743200"/>
            <a:ext cx="1038554" cy="430887"/>
          </a:xfrm>
          <a:prstGeom prst="rect">
            <a:avLst/>
          </a:prstGeom>
          <a:noFill/>
        </p:spPr>
        <p:txBody>
          <a:bodyPr wrap="none" rtlCol="0">
            <a:spAutoFit/>
          </a:bodyPr>
          <a:lstStyle/>
          <a:p>
            <a:r>
              <a:rPr lang="en-US" sz="2200" b="1" dirty="0">
                <a:solidFill>
                  <a:srgbClr val="0000FF"/>
                </a:solidFill>
              </a:rPr>
              <a:t>protect</a:t>
            </a:r>
          </a:p>
        </p:txBody>
      </p:sp>
      <p:sp>
        <p:nvSpPr>
          <p:cNvPr id="6" name="TextBox 5"/>
          <p:cNvSpPr txBox="1"/>
          <p:nvPr/>
        </p:nvSpPr>
        <p:spPr>
          <a:xfrm>
            <a:off x="5410200" y="2738658"/>
            <a:ext cx="987835" cy="430887"/>
          </a:xfrm>
          <a:prstGeom prst="rect">
            <a:avLst/>
          </a:prstGeom>
          <a:noFill/>
        </p:spPr>
        <p:txBody>
          <a:bodyPr wrap="none" rtlCol="0">
            <a:spAutoFit/>
          </a:bodyPr>
          <a:lstStyle/>
          <a:p>
            <a:r>
              <a:rPr lang="en-US" sz="2200" b="1" dirty="0">
                <a:solidFill>
                  <a:srgbClr val="0000FF"/>
                </a:solidFill>
              </a:rPr>
              <a:t>reduce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TextBox 3"/>
          <p:cNvSpPr txBox="1">
            <a:spLocks noChangeArrowheads="1"/>
          </p:cNvSpPr>
          <p:nvPr/>
        </p:nvSpPr>
        <p:spPr bwMode="auto">
          <a:xfrm>
            <a:off x="650974" y="668926"/>
            <a:ext cx="838200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algn="ctr" eaLnBrk="1" hangingPunct="1"/>
            <a:r>
              <a:rPr lang="en-US" sz="4400" b="1" dirty="0">
                <a:latin typeface="+mj-lt"/>
                <a:cs typeface="Arial" charset="0"/>
              </a:rPr>
              <a:t>I’m Safe</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 y="0"/>
            <a:ext cx="1103585"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63" name="Picture 3" descr="C:\Users\anderb3\Desktop\ALL Folders\Pictures\WRK ZN PICS\TMA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199" y="1295400"/>
            <a:ext cx="4034429" cy="4820931"/>
          </a:xfrm>
          <a:prstGeom prst="rect">
            <a:avLst/>
          </a:prstGeom>
          <a:noFill/>
          <a:effectLst>
            <a:softEdge rad="190500"/>
          </a:effectLst>
          <a:extLst>
            <a:ext uri="{909E8E84-426E-40DD-AFC4-6F175D3DCCD1}">
              <a14:hiddenFill xmlns:a14="http://schemas.microsoft.com/office/drawing/2010/main">
                <a:solidFill>
                  <a:srgbClr val="FFFFFF"/>
                </a:solidFill>
              </a14:hiddenFill>
            </a:ext>
          </a:extLst>
        </p:spPr>
      </p:pic>
      <p:pic>
        <p:nvPicPr>
          <p:cNvPr id="34818" name="Picture 2" descr="C:\Users\anderb3\Desktop\ALL Folders\Pictures\WRK ZN PICS\pics\20181031_131731.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41726"/>
          <a:stretch/>
        </p:blipFill>
        <p:spPr bwMode="auto">
          <a:xfrm>
            <a:off x="4038600" y="1295399"/>
            <a:ext cx="4994374" cy="4820930"/>
          </a:xfrm>
          <a:prstGeom prst="rect">
            <a:avLst/>
          </a:prstGeom>
          <a:noFill/>
          <a:effectLst>
            <a:softEdge rad="190500"/>
          </a:effectLst>
          <a:extLst>
            <a:ext uri="{909E8E84-426E-40DD-AFC4-6F175D3DCCD1}">
              <a14:hiddenFill xmlns:a14="http://schemas.microsoft.com/office/drawing/2010/main">
                <a:solidFill>
                  <a:srgbClr val="FFFFFF"/>
                </a:solidFill>
              </a14:hiddenFill>
            </a:ext>
          </a:extLst>
        </p:spPr>
      </p:pic>
    </p:spTree>
  </p:cSld>
  <p:clrMapOvr>
    <a:masterClrMapping/>
  </p:clrMapOvr>
  <p:transition spd="slow"/>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914400" y="1053647"/>
            <a:ext cx="7772400" cy="685800"/>
          </a:xfrm>
        </p:spPr>
        <p:txBody>
          <a:bodyPr/>
          <a:lstStyle/>
          <a:p>
            <a:pPr eaLnBrk="1" hangingPunct="1"/>
            <a:r>
              <a:rPr lang="en-US" b="1" dirty="0"/>
              <a:t>The Need For Training</a:t>
            </a:r>
          </a:p>
        </p:txBody>
      </p:sp>
      <p:sp>
        <p:nvSpPr>
          <p:cNvPr id="98307" name="Rectangle 3"/>
          <p:cNvSpPr>
            <a:spLocks noGrp="1" noChangeArrowheads="1"/>
          </p:cNvSpPr>
          <p:nvPr>
            <p:ph type="body" idx="1"/>
          </p:nvPr>
        </p:nvSpPr>
        <p:spPr>
          <a:xfrm>
            <a:off x="2590801" y="2209800"/>
            <a:ext cx="3657600" cy="2209800"/>
          </a:xfrm>
        </p:spPr>
        <p:txBody>
          <a:bodyPr/>
          <a:lstStyle/>
          <a:p>
            <a:pPr eaLnBrk="1" hangingPunct="1">
              <a:buFont typeface="Wingdings" panose="05000000000000000000" pitchFamily="2" charset="2"/>
              <a:buChar char="ü"/>
            </a:pPr>
            <a:r>
              <a:rPr lang="en-US" sz="2800" b="1" dirty="0"/>
              <a:t>Most important job on the crew</a:t>
            </a:r>
          </a:p>
          <a:p>
            <a:pPr eaLnBrk="1" hangingPunct="1">
              <a:buFont typeface="Wingdings" panose="05000000000000000000" pitchFamily="2" charset="2"/>
              <a:buChar char="ü"/>
            </a:pPr>
            <a:r>
              <a:rPr lang="en-US" sz="2800" b="1" dirty="0"/>
              <a:t>Responsible for safety of traveling public as well as safety of the crew</a:t>
            </a:r>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103585"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03583" y="-8770"/>
            <a:ext cx="1103679" cy="1062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1103585" y="748847"/>
            <a:ext cx="7811815" cy="609600"/>
          </a:xfrm>
        </p:spPr>
        <p:txBody>
          <a:bodyPr/>
          <a:lstStyle/>
          <a:p>
            <a:pPr eaLnBrk="1" hangingPunct="1"/>
            <a:r>
              <a:rPr lang="en-US" sz="4000" b="1" dirty="0"/>
              <a:t>Responsibilities And Qualifications Of A Protective Vehicle/TMA Driver</a:t>
            </a:r>
          </a:p>
        </p:txBody>
      </p:sp>
      <p:sp>
        <p:nvSpPr>
          <p:cNvPr id="101379" name="Rectangle 3"/>
          <p:cNvSpPr>
            <a:spLocks noGrp="1" noChangeArrowheads="1"/>
          </p:cNvSpPr>
          <p:nvPr>
            <p:ph type="body" idx="1"/>
          </p:nvPr>
        </p:nvSpPr>
        <p:spPr>
          <a:xfrm>
            <a:off x="762000" y="1981200"/>
            <a:ext cx="7924800" cy="4343400"/>
          </a:xfrm>
        </p:spPr>
        <p:txBody>
          <a:bodyPr/>
          <a:lstStyle/>
          <a:p>
            <a:pPr>
              <a:spcAft>
                <a:spcPts val="1200"/>
              </a:spcAft>
            </a:pPr>
            <a:r>
              <a:rPr lang="en-US" sz="2400" dirty="0"/>
              <a:t>Trained in TMA operations and procedures</a:t>
            </a:r>
          </a:p>
          <a:p>
            <a:pPr>
              <a:spcAft>
                <a:spcPts val="1200"/>
              </a:spcAft>
            </a:pPr>
            <a:r>
              <a:rPr lang="en-US" sz="2400" dirty="0"/>
              <a:t>Be </a:t>
            </a:r>
            <a:r>
              <a:rPr lang="en-US" sz="2400" b="1" u="sng" dirty="0">
                <a:solidFill>
                  <a:srgbClr val="FF0000"/>
                </a:solidFill>
              </a:rPr>
              <a:t>               </a:t>
            </a:r>
            <a:r>
              <a:rPr lang="en-US" sz="2400" dirty="0"/>
              <a:t>, aware, observant, and able to react to surrounding conditions</a:t>
            </a:r>
          </a:p>
          <a:p>
            <a:pPr>
              <a:spcAft>
                <a:spcPts val="1200"/>
              </a:spcAft>
            </a:pPr>
            <a:r>
              <a:rPr lang="en-US" sz="2400" dirty="0"/>
              <a:t>Familiar with the daily tasks </a:t>
            </a:r>
          </a:p>
          <a:p>
            <a:pPr>
              <a:spcAft>
                <a:spcPts val="1200"/>
              </a:spcAft>
            </a:pPr>
            <a:r>
              <a:rPr lang="en-US" sz="2400" dirty="0"/>
              <a:t>Protect the </a:t>
            </a:r>
            <a:r>
              <a:rPr lang="en-US" sz="2400" b="1" dirty="0">
                <a:solidFill>
                  <a:srgbClr val="FF0000"/>
                </a:solidFill>
              </a:rPr>
              <a:t>________</a:t>
            </a:r>
            <a:r>
              <a:rPr lang="en-US" sz="2400" dirty="0"/>
              <a:t> members and </a:t>
            </a:r>
            <a:r>
              <a:rPr lang="en-US" sz="2400" b="1" u="sng" dirty="0">
                <a:solidFill>
                  <a:srgbClr val="FF0000"/>
                </a:solidFill>
              </a:rPr>
              <a:t>	           	</a:t>
            </a:r>
            <a:r>
              <a:rPr lang="en-US" sz="2400" dirty="0"/>
              <a:t>   public</a:t>
            </a:r>
          </a:p>
          <a:p>
            <a:pPr>
              <a:spcAft>
                <a:spcPts val="1200"/>
              </a:spcAft>
            </a:pPr>
            <a:r>
              <a:rPr lang="en-US" sz="2400" dirty="0"/>
              <a:t>Regularly checking </a:t>
            </a:r>
            <a:r>
              <a:rPr lang="en-US" sz="2400" b="1" u="sng" dirty="0">
                <a:solidFill>
                  <a:srgbClr val="FF0000"/>
                </a:solidFill>
              </a:rPr>
              <a:t>		     </a:t>
            </a:r>
            <a:r>
              <a:rPr lang="en-US" sz="2400" b="1" dirty="0"/>
              <a:t> </a:t>
            </a:r>
            <a:r>
              <a:rPr lang="en-US" sz="2400" dirty="0"/>
              <a:t>and monitoring traffic</a:t>
            </a:r>
          </a:p>
          <a:p>
            <a:pPr>
              <a:spcAft>
                <a:spcPts val="1200"/>
              </a:spcAft>
            </a:pPr>
            <a:r>
              <a:rPr lang="en-US" sz="2400" dirty="0"/>
              <a:t>Be the eyes and ears of the crew and be able to alert them</a:t>
            </a:r>
          </a:p>
          <a:p>
            <a:pPr marL="609600" indent="-609600" eaLnBrk="1" hangingPunct="1">
              <a:buFontTx/>
              <a:buAutoNum type="arabicPeriod"/>
            </a:pPr>
            <a:endParaRPr lang="en-US" sz="2000" dirty="0"/>
          </a:p>
        </p:txBody>
      </p:sp>
      <p:sp>
        <p:nvSpPr>
          <p:cNvPr id="3" name="TextBox 2"/>
          <p:cNvSpPr txBox="1"/>
          <p:nvPr/>
        </p:nvSpPr>
        <p:spPr>
          <a:xfrm>
            <a:off x="2703506" y="4134503"/>
            <a:ext cx="801694" cy="461665"/>
          </a:xfrm>
          <a:prstGeom prst="rect">
            <a:avLst/>
          </a:prstGeom>
          <a:noFill/>
        </p:spPr>
        <p:txBody>
          <a:bodyPr wrap="none" rtlCol="0">
            <a:spAutoFit/>
          </a:bodyPr>
          <a:lstStyle/>
          <a:p>
            <a:r>
              <a:rPr lang="en-US" sz="2400" b="1" dirty="0">
                <a:solidFill>
                  <a:srgbClr val="0000FF"/>
                </a:solidFill>
              </a:rPr>
              <a:t>crew</a:t>
            </a:r>
          </a:p>
        </p:txBody>
      </p:sp>
      <p:sp>
        <p:nvSpPr>
          <p:cNvPr id="7" name="TextBox 6"/>
          <p:cNvSpPr txBox="1"/>
          <p:nvPr/>
        </p:nvSpPr>
        <p:spPr>
          <a:xfrm>
            <a:off x="5791200" y="4134502"/>
            <a:ext cx="1371600" cy="461665"/>
          </a:xfrm>
          <a:prstGeom prst="rect">
            <a:avLst/>
          </a:prstGeom>
          <a:noFill/>
        </p:spPr>
        <p:txBody>
          <a:bodyPr wrap="square" rtlCol="0">
            <a:spAutoFit/>
          </a:bodyPr>
          <a:lstStyle/>
          <a:p>
            <a:r>
              <a:rPr lang="en-US" sz="2400" b="1" dirty="0">
                <a:solidFill>
                  <a:srgbClr val="0000FF"/>
                </a:solidFill>
              </a:rPr>
              <a:t>traveling</a:t>
            </a:r>
          </a:p>
        </p:txBody>
      </p:sp>
      <p:sp>
        <p:nvSpPr>
          <p:cNvPr id="8" name="TextBox 7"/>
          <p:cNvSpPr txBox="1"/>
          <p:nvPr/>
        </p:nvSpPr>
        <p:spPr>
          <a:xfrm>
            <a:off x="3606337" y="4719934"/>
            <a:ext cx="1118063" cy="461665"/>
          </a:xfrm>
          <a:prstGeom prst="rect">
            <a:avLst/>
          </a:prstGeom>
          <a:noFill/>
        </p:spPr>
        <p:txBody>
          <a:bodyPr wrap="none" rtlCol="0">
            <a:spAutoFit/>
          </a:bodyPr>
          <a:lstStyle/>
          <a:p>
            <a:r>
              <a:rPr lang="en-US" sz="2400" b="1" dirty="0">
                <a:solidFill>
                  <a:srgbClr val="0000FF"/>
                </a:solidFill>
              </a:rPr>
              <a:t>mirrors</a:t>
            </a:r>
          </a:p>
        </p:txBody>
      </p:sp>
      <p:sp>
        <p:nvSpPr>
          <p:cNvPr id="9" name="TextBox 8"/>
          <p:cNvSpPr txBox="1"/>
          <p:nvPr/>
        </p:nvSpPr>
        <p:spPr>
          <a:xfrm>
            <a:off x="1600200" y="2590799"/>
            <a:ext cx="784189" cy="461665"/>
          </a:xfrm>
          <a:prstGeom prst="rect">
            <a:avLst/>
          </a:prstGeom>
          <a:noFill/>
        </p:spPr>
        <p:txBody>
          <a:bodyPr wrap="none" rtlCol="0">
            <a:spAutoFit/>
          </a:bodyPr>
          <a:lstStyle/>
          <a:p>
            <a:r>
              <a:rPr lang="en-US" sz="2400" b="1" dirty="0">
                <a:solidFill>
                  <a:srgbClr val="0000FF"/>
                </a:solidFill>
              </a:rPr>
              <a:t>alert</a:t>
            </a:r>
          </a:p>
        </p:txBody>
      </p:sp>
      <p:pic>
        <p:nvPicPr>
          <p:cNvPr id="1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103585"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6" y="1053647"/>
            <a:ext cx="1103679" cy="1062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P spid="9"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descr="Large confetti"/>
          <p:cNvSpPr>
            <a:spLocks noGrp="1"/>
          </p:cNvSpPr>
          <p:nvPr>
            <p:ph type="ctrTitle" idx="4294967295"/>
          </p:nvPr>
        </p:nvSpPr>
        <p:spPr>
          <a:xfrm>
            <a:off x="685800" y="685800"/>
            <a:ext cx="7772400" cy="914400"/>
          </a:xfrm>
          <a:prstGeom prst="rect">
            <a:avLst/>
          </a:prstGeom>
        </p:spPr>
        <p:txBody>
          <a:bodyPr>
            <a:normAutofit fontScale="90000"/>
          </a:bodyPr>
          <a:lstStyle/>
          <a:p>
            <a:pPr algn="ctr" fontAlgn="auto">
              <a:spcAft>
                <a:spcPts val="0"/>
              </a:spcAft>
              <a:defRPr/>
            </a:pPr>
            <a:r>
              <a:rPr lang="en-US" altLang="en-US" b="1" dirty="0"/>
              <a:t>Protective Vehicle/TMA Driver</a:t>
            </a:r>
            <a:r>
              <a:rPr lang="en-US" altLang="en-US" sz="4400" b="1" dirty="0">
                <a:effectLst/>
              </a:rPr>
              <a:t> Cannot Be Distracted:</a:t>
            </a:r>
          </a:p>
        </p:txBody>
      </p:sp>
      <p:sp>
        <p:nvSpPr>
          <p:cNvPr id="54275" name="Subtitle 2"/>
          <p:cNvSpPr>
            <a:spLocks noGrp="1"/>
          </p:cNvSpPr>
          <p:nvPr>
            <p:ph type="subTitle" idx="4294967295"/>
          </p:nvPr>
        </p:nvSpPr>
        <p:spPr>
          <a:xfrm>
            <a:off x="381000" y="2133600"/>
            <a:ext cx="8763000" cy="4114800"/>
          </a:xfrm>
          <a:prstGeom prst="rect">
            <a:avLst/>
          </a:prstGeom>
        </p:spPr>
        <p:txBody>
          <a:bodyPr/>
          <a:lstStyle/>
          <a:p>
            <a:pPr marL="109728" indent="0">
              <a:buNone/>
            </a:pPr>
            <a:r>
              <a:rPr lang="en-US" altLang="en-US" sz="3200" b="1" u="sng" dirty="0">
                <a:solidFill>
                  <a:srgbClr val="FF0000"/>
                </a:solidFill>
              </a:rPr>
              <a:t>Do Not Use</a:t>
            </a:r>
            <a:r>
              <a:rPr lang="en-US" altLang="en-US" sz="3200" b="1" dirty="0">
                <a:solidFill>
                  <a:srgbClr val="FF0000"/>
                </a:solidFill>
              </a:rPr>
              <a:t>: </a:t>
            </a:r>
          </a:p>
          <a:p>
            <a:endParaRPr lang="en-US" altLang="en-US" sz="2800" dirty="0"/>
          </a:p>
          <a:p>
            <a:pPr>
              <a:buClrTx/>
              <a:buSzPct val="100000"/>
              <a:buFont typeface="Wingdings" panose="05000000000000000000" pitchFamily="2" charset="2"/>
              <a:buChar char="Ø"/>
            </a:pPr>
            <a:r>
              <a:rPr lang="en-US" altLang="en-US" dirty="0"/>
              <a:t> </a:t>
            </a:r>
            <a:r>
              <a:rPr lang="en-US" altLang="en-US" u="heavy" dirty="0">
                <a:uFill>
                  <a:solidFill>
                    <a:srgbClr val="FF0000"/>
                  </a:solidFill>
                </a:uFill>
              </a:rPr>
              <a:t>			</a:t>
            </a:r>
            <a:endParaRPr lang="en-US" altLang="en-US" dirty="0"/>
          </a:p>
          <a:p>
            <a:pPr>
              <a:buClrTx/>
              <a:buSzPct val="100000"/>
              <a:buFont typeface="Wingdings" panose="05000000000000000000" pitchFamily="2" charset="2"/>
              <a:buChar char="Ø"/>
            </a:pPr>
            <a:r>
              <a:rPr lang="en-US" altLang="en-US" dirty="0"/>
              <a:t> </a:t>
            </a:r>
            <a:r>
              <a:rPr lang="en-US" altLang="en-US" u="heavy" dirty="0">
                <a:uFill>
                  <a:solidFill>
                    <a:srgbClr val="FF0000"/>
                  </a:solidFill>
                </a:uFill>
              </a:rPr>
              <a:t>					</a:t>
            </a:r>
            <a:endParaRPr lang="en-US" altLang="en-US" dirty="0"/>
          </a:p>
        </p:txBody>
      </p:sp>
      <p:pic>
        <p:nvPicPr>
          <p:cNvPr id="54276" name="irc_mi" descr="http://lemarchant.ednet.ns.ca/wp-content/uploads/2013/03/no-iphone.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400" y="1394050"/>
            <a:ext cx="1905000" cy="2340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7" name="irc_mi" descr="https://www.dellanave.com/wp-content/uploads/2014/11/NoHeadphones.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14600" y="4783777"/>
            <a:ext cx="18288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8" name="irc_mi" descr="http://ofwnow.com/wp-content/uploads/image/2012/jan/headphones.jpg">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29200" y="3810000"/>
            <a:ext cx="2438400" cy="2229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870965" y="3225225"/>
            <a:ext cx="2153154" cy="584775"/>
          </a:xfrm>
          <a:prstGeom prst="rect">
            <a:avLst/>
          </a:prstGeom>
          <a:noFill/>
        </p:spPr>
        <p:txBody>
          <a:bodyPr wrap="none" rtlCol="0">
            <a:spAutoFit/>
          </a:bodyPr>
          <a:lstStyle/>
          <a:p>
            <a:r>
              <a:rPr lang="en-US" sz="3200" b="1" dirty="0">
                <a:solidFill>
                  <a:srgbClr val="0000FF"/>
                </a:solidFill>
              </a:rPr>
              <a:t>Cell Phones</a:t>
            </a:r>
          </a:p>
        </p:txBody>
      </p:sp>
      <p:sp>
        <p:nvSpPr>
          <p:cNvPr id="3" name="TextBox 2"/>
          <p:cNvSpPr txBox="1"/>
          <p:nvPr/>
        </p:nvSpPr>
        <p:spPr>
          <a:xfrm>
            <a:off x="877025" y="3834825"/>
            <a:ext cx="4294189" cy="584775"/>
          </a:xfrm>
          <a:prstGeom prst="rect">
            <a:avLst/>
          </a:prstGeom>
          <a:noFill/>
        </p:spPr>
        <p:txBody>
          <a:bodyPr wrap="none" rtlCol="0">
            <a:spAutoFit/>
          </a:bodyPr>
          <a:lstStyle/>
          <a:p>
            <a:pPr>
              <a:spcBef>
                <a:spcPct val="20000"/>
              </a:spcBef>
              <a:buSzPct val="100000"/>
            </a:pPr>
            <a:r>
              <a:rPr lang="en-US" altLang="en-US" sz="3200" b="1" dirty="0">
                <a:solidFill>
                  <a:srgbClr val="0000FF"/>
                </a:solidFill>
              </a:rPr>
              <a:t>Ear buds or headphones</a:t>
            </a:r>
          </a:p>
        </p:txBody>
      </p:sp>
    </p:spTree>
    <p:extLst>
      <p:ext uri="{BB962C8B-B14F-4D97-AF65-F5344CB8AC3E}">
        <p14:creationId xmlns:p14="http://schemas.microsoft.com/office/powerpoint/2010/main" val="201059887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427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427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427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C:\Users\anderb3\Desktop\PHOTOS\Pics\IMG_324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5765" b="34436"/>
          <a:stretch/>
        </p:blipFill>
        <p:spPr bwMode="auto">
          <a:xfrm>
            <a:off x="1256894" y="3581400"/>
            <a:ext cx="3086100" cy="2044101"/>
          </a:xfrm>
          <a:prstGeom prst="rect">
            <a:avLst/>
          </a:prstGeom>
          <a:noFill/>
          <a:extLst>
            <a:ext uri="{909E8E84-426E-40DD-AFC4-6F175D3DCCD1}">
              <a14:hiddenFill xmlns:a14="http://schemas.microsoft.com/office/drawing/2010/main">
                <a:solidFill>
                  <a:srgbClr val="FFFFFF"/>
                </a:solidFill>
              </a14:hiddenFill>
            </a:ext>
          </a:extLst>
        </p:spPr>
      </p:pic>
      <p:sp>
        <p:nvSpPr>
          <p:cNvPr id="114690" name="TextBox 3"/>
          <p:cNvSpPr txBox="1">
            <a:spLocks noChangeArrowheads="1"/>
          </p:cNvSpPr>
          <p:nvPr/>
        </p:nvSpPr>
        <p:spPr bwMode="auto">
          <a:xfrm>
            <a:off x="609600" y="813137"/>
            <a:ext cx="800100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algn="ctr" eaLnBrk="1" hangingPunct="1"/>
            <a:r>
              <a:rPr lang="en-US" sz="4400" b="1" dirty="0">
                <a:latin typeface="+mj-lt"/>
                <a:cs typeface="Arial" charset="0"/>
              </a:rPr>
              <a:t>What I Use Is Safe</a:t>
            </a:r>
          </a:p>
        </p:txBody>
      </p:sp>
      <p:pic>
        <p:nvPicPr>
          <p:cNvPr id="5" name="Picture 4" descr="http://www.energyabsorption.com/products/vorteqsit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61791" y="3733800"/>
            <a:ext cx="3028759" cy="20355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descr="SST TMA"/>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24199" y="4191000"/>
            <a:ext cx="2437591" cy="2285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7" name="Picture 3" descr="C:\Users\anderb3\Desktop\PHOTOS\Pics\P6300005.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799944" y="1981200"/>
            <a:ext cx="3259765" cy="244467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corpion Truck Mounted Attenuator Impact Video_WMV_512Kbps_288p.wm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6858000"/>
          </a:xfrm>
        </p:spPr>
      </p:pic>
    </p:spTree>
    <p:extLst>
      <p:ext uri="{BB962C8B-B14F-4D97-AF65-F5344CB8AC3E}">
        <p14:creationId xmlns:p14="http://schemas.microsoft.com/office/powerpoint/2010/main" val="1831765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553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683" y="4402969"/>
            <a:ext cx="2684079" cy="1150884"/>
          </a:xfrm>
        </p:spPr>
        <p:txBody>
          <a:bodyPr/>
          <a:lstStyle/>
          <a:p>
            <a:pPr marL="342900" indent="-342900" algn="l">
              <a:defRPr/>
            </a:pPr>
            <a:r>
              <a:rPr lang="en-US" sz="2800" dirty="0"/>
              <a:t>Safe Stop 9000 (Scorpion)</a:t>
            </a:r>
            <a:br>
              <a:rPr lang="en-US" sz="2800" dirty="0"/>
            </a:br>
            <a:endParaRPr lang="en-US" sz="2800" dirty="0"/>
          </a:p>
        </p:txBody>
      </p:sp>
      <p:sp>
        <p:nvSpPr>
          <p:cNvPr id="7" name="Title 1"/>
          <p:cNvSpPr txBox="1">
            <a:spLocks/>
          </p:cNvSpPr>
          <p:nvPr/>
        </p:nvSpPr>
        <p:spPr>
          <a:xfrm>
            <a:off x="3662855" y="5334000"/>
            <a:ext cx="1981200" cy="6858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342900" indent="-342900" algn="l"/>
            <a:r>
              <a:rPr lang="en-US" sz="2800" dirty="0"/>
              <a:t>TTMA-100</a:t>
            </a:r>
            <a:endParaRPr lang="en-US" sz="3200" dirty="0"/>
          </a:p>
        </p:txBody>
      </p:sp>
      <p:pic>
        <p:nvPicPr>
          <p:cNvPr id="8" name="Picture 4" descr="http://www.energyabsorption.com/products/vorteqsit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9502" y="2144919"/>
            <a:ext cx="2647950" cy="2254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p:cNvSpPr txBox="1">
            <a:spLocks/>
          </p:cNvSpPr>
          <p:nvPr/>
        </p:nvSpPr>
        <p:spPr>
          <a:xfrm>
            <a:off x="6262468" y="4470839"/>
            <a:ext cx="2705100" cy="6858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342900" indent="-342900" algn="l">
              <a:defRPr/>
            </a:pPr>
            <a:r>
              <a:rPr lang="en-US" sz="2800" dirty="0">
                <a:effectLst>
                  <a:outerShdw blurRad="38100" dist="38100" dir="2700000" algn="tl">
                    <a:srgbClr val="C0C0C0"/>
                  </a:outerShdw>
                </a:effectLst>
              </a:rPr>
              <a:t>Vorteq VTQ-TL-3</a:t>
            </a:r>
            <a:br>
              <a:rPr lang="en-US" sz="2800" dirty="0">
                <a:effectLst>
                  <a:outerShdw blurRad="38100" dist="38100" dir="2700000" algn="tl">
                    <a:srgbClr val="C0C0C0"/>
                  </a:outerShdw>
                </a:effectLst>
              </a:rPr>
            </a:br>
            <a:endParaRPr lang="en-US" sz="2800" dirty="0">
              <a:effectLst>
                <a:outerShdw blurRad="38100" dist="38100" dir="2700000" algn="tl">
                  <a:srgbClr val="C0C0C0"/>
                </a:outerShdw>
              </a:effectLst>
            </a:endParaRPr>
          </a:p>
        </p:txBody>
      </p:sp>
      <p:sp>
        <p:nvSpPr>
          <p:cNvPr id="10" name="Content Placeholder 2"/>
          <p:cNvSpPr>
            <a:spLocks noGrp="1"/>
          </p:cNvSpPr>
          <p:nvPr>
            <p:ph idx="1"/>
          </p:nvPr>
        </p:nvSpPr>
        <p:spPr>
          <a:xfrm>
            <a:off x="816288" y="740278"/>
            <a:ext cx="7405852" cy="762000"/>
          </a:xfrm>
        </p:spPr>
        <p:txBody>
          <a:bodyPr/>
          <a:lstStyle/>
          <a:p>
            <a:pPr marL="0" indent="0" algn="ctr">
              <a:spcBef>
                <a:spcPts val="0"/>
              </a:spcBef>
              <a:buNone/>
              <a:defRPr/>
            </a:pPr>
            <a:r>
              <a:rPr lang="en-US" sz="4400" b="1" dirty="0"/>
              <a:t>Examples of Trailer TMA’s</a:t>
            </a:r>
          </a:p>
        </p:txBody>
      </p:sp>
      <p:pic>
        <p:nvPicPr>
          <p:cNvPr id="11" name="Picture 2" descr="SST TM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2243750"/>
            <a:ext cx="2696560" cy="2157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8" descr="http://roadwaysafetytech.com/resources/IMG_1083-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28836" y="3030447"/>
            <a:ext cx="2580757" cy="2126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38" y="-9896"/>
            <a:ext cx="1051349" cy="1131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TTMA-100 Trailer Truck Mounted Attenuator (Part 1)_WMV_512Kbps_288p.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15240"/>
            <a:ext cx="9144000" cy="6827520"/>
          </a:xfrm>
          <a:prstGeom prst="rect">
            <a:avLst/>
          </a:prstGeom>
        </p:spPr>
      </p:pic>
      <p:pic>
        <p:nvPicPr>
          <p:cNvPr id="4" name="TTMA-100 Trailer Truck Mounted Attenuator (Part 2)_WMV_512Kbps_288p.wmv">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10510" y="0"/>
            <a:ext cx="9144000" cy="6801244"/>
          </a:xfrm>
          <a:prstGeom prst="rect">
            <a:avLst/>
          </a:prstGeom>
        </p:spPr>
      </p:pic>
    </p:spTree>
    <p:extLst>
      <p:ext uri="{BB962C8B-B14F-4D97-AF65-F5344CB8AC3E}">
        <p14:creationId xmlns:p14="http://schemas.microsoft.com/office/powerpoint/2010/main" val="1697170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032" fill="hold"/>
                                        <p:tgtEl>
                                          <p:spTgt spid="3"/>
                                        </p:tgtEl>
                                      </p:cBhvr>
                                    </p:cmd>
                                  </p:childTnLst>
                                </p:cTn>
                              </p:par>
                            </p:childTnLst>
                          </p:cTn>
                        </p:par>
                        <p:par>
                          <p:cTn id="7" fill="hold">
                            <p:stCondLst>
                              <p:cond delay="24032"/>
                            </p:stCondLst>
                            <p:childTnLst>
                              <p:par>
                                <p:cTn id="8" presetID="1" presetClass="mediacall" presetSubtype="0" fill="hold" nodeType="afterEffect">
                                  <p:stCondLst>
                                    <p:cond delay="0"/>
                                  </p:stCondLst>
                                  <p:childTnLst>
                                    <p:cmd type="call" cmd="playFrom(0.0)">
                                      <p:cBhvr>
                                        <p:cTn id="9" dur="114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showWhenStopped="0">
                <p:cTn id="10" fill="hold" display="0">
                  <p:stCondLst>
                    <p:cond delay="indefinite"/>
                  </p:stCondLst>
                </p:cTn>
                <p:tgtEl>
                  <p:spTgt spid="3"/>
                </p:tgtEl>
              </p:cMediaNode>
            </p:video>
            <p:seq concurrent="1" nextAc="seek">
              <p:cTn id="11" restart="whenNotActive" fill="hold" evtFilter="cancelBubble" nodeType="interactiveSeq">
                <p:stCondLst>
                  <p:cond evt="onClick" delay="0">
                    <p:tgtEl>
                      <p:spTgt spid="3"/>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3"/>
                                        </p:tgtEl>
                                      </p:cBhvr>
                                    </p:cmd>
                                  </p:childTnLst>
                                </p:cTn>
                              </p:par>
                            </p:childTnLst>
                          </p:cTn>
                        </p:par>
                      </p:childTnLst>
                    </p:cTn>
                  </p:par>
                </p:childTnLst>
              </p:cTn>
              <p:nextCondLst>
                <p:cond evt="onClick" delay="0">
                  <p:tgtEl>
                    <p:spTgt spid="3"/>
                  </p:tgtEl>
                </p:cond>
              </p:nextCondLst>
            </p:seq>
            <p:video>
              <p:cMediaNode vol="80000" showWhenStopped="0">
                <p:cTn id="16" fill="hold" display="0">
                  <p:stCondLst>
                    <p:cond delay="indefinite"/>
                  </p:stCondLst>
                </p:cTn>
                <p:tgtEl>
                  <p:spTgt spid="4"/>
                </p:tgtEl>
              </p:cMediaNode>
            </p:video>
            <p:seq concurrent="1" nextAc="seek">
              <p:cTn id="17" restart="whenNotActive" fill="hold" evtFilter="cancelBubble" nodeType="interactiveSeq">
                <p:stCondLst>
                  <p:cond evt="onClick" delay="0">
                    <p:tgtEl>
                      <p:spTgt spid="4"/>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8068" y="685800"/>
            <a:ext cx="7772400" cy="685800"/>
          </a:xfrm>
        </p:spPr>
        <p:txBody>
          <a:bodyPr/>
          <a:lstStyle/>
          <a:p>
            <a:r>
              <a:rPr lang="en-US" b="1" dirty="0"/>
              <a:t>TMA Inspection </a:t>
            </a:r>
          </a:p>
        </p:txBody>
      </p:sp>
      <p:sp>
        <p:nvSpPr>
          <p:cNvPr id="3" name="Content Placeholder 2"/>
          <p:cNvSpPr>
            <a:spLocks noGrp="1"/>
          </p:cNvSpPr>
          <p:nvPr>
            <p:ph idx="1"/>
          </p:nvPr>
        </p:nvSpPr>
        <p:spPr>
          <a:xfrm>
            <a:off x="1058068" y="1676400"/>
            <a:ext cx="7772400" cy="1035694"/>
          </a:xfrm>
        </p:spPr>
        <p:txBody>
          <a:bodyPr/>
          <a:lstStyle/>
          <a:p>
            <a:pPr marL="0" indent="0" algn="ctr">
              <a:buNone/>
            </a:pPr>
            <a:r>
              <a:rPr lang="en-US" sz="2800" b="1" dirty="0"/>
              <a:t>Prior to operating a Protective Vehicle equipped with a TMA you must conduct a Pre-Trip Inspection of the TMA </a:t>
            </a:r>
          </a:p>
        </p:txBody>
      </p:sp>
      <p:pic>
        <p:nvPicPr>
          <p:cNvPr id="2560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049337" cy="1133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1746" name="Picture 2" descr="C:\Users\anderb3\Desktop\ALL Folders\Pictures\WRK ZN PICS\tma training.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0" y="2971800"/>
            <a:ext cx="5181600" cy="3886200"/>
          </a:xfrm>
          <a:prstGeom prst="rect">
            <a:avLst/>
          </a:prstGeom>
          <a:noFill/>
          <a:effectLst>
            <a:softEdge rad="762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836800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685800" y="679079"/>
            <a:ext cx="7772400" cy="685800"/>
          </a:xfrm>
        </p:spPr>
        <p:txBody>
          <a:bodyPr/>
          <a:lstStyle/>
          <a:p>
            <a:pPr eaLnBrk="1" hangingPunct="1"/>
            <a:r>
              <a:rPr lang="en-US" b="1" dirty="0"/>
              <a:t>Seat Belts</a:t>
            </a:r>
          </a:p>
        </p:txBody>
      </p:sp>
      <p:sp>
        <p:nvSpPr>
          <p:cNvPr id="103427" name="Rectangle 3"/>
          <p:cNvSpPr>
            <a:spLocks noGrp="1" noChangeArrowheads="1"/>
          </p:cNvSpPr>
          <p:nvPr>
            <p:ph type="body" sz="half" idx="1"/>
          </p:nvPr>
        </p:nvSpPr>
        <p:spPr>
          <a:xfrm>
            <a:off x="533029" y="2109162"/>
            <a:ext cx="4419600" cy="3173075"/>
          </a:xfrm>
        </p:spPr>
        <p:txBody>
          <a:bodyPr/>
          <a:lstStyle/>
          <a:p>
            <a:pPr eaLnBrk="1" hangingPunct="1">
              <a:spcAft>
                <a:spcPts val="1800"/>
              </a:spcAft>
            </a:pPr>
            <a:r>
              <a:rPr lang="en-US" sz="2400" dirty="0"/>
              <a:t>The seat belt should be properly adjusted and snug on the operator</a:t>
            </a:r>
          </a:p>
          <a:p>
            <a:pPr eaLnBrk="1" hangingPunct="1">
              <a:spcAft>
                <a:spcPts val="1800"/>
              </a:spcAft>
            </a:pPr>
            <a:r>
              <a:rPr lang="en-US" sz="2400" dirty="0"/>
              <a:t>If involved in a crash, the seat belt and seat belt system should be inspected by a mechanic</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416" y="-17764"/>
            <a:ext cx="1051349" cy="10624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5843" name="Picture 3" descr="C:\Users\anderb3\Desktop\ALL Folders\Pictures\WRK ZN PICS\wearing seatbelt in modot vehicle .JPG"/>
          <p:cNvPicPr>
            <a:picLocks noChangeAspect="1" noChangeArrowheads="1"/>
          </p:cNvPicPr>
          <p:nvPr/>
        </p:nvPicPr>
        <p:blipFill rotWithShape="1">
          <a:blip r:embed="rId4">
            <a:extLst>
              <a:ext uri="{28A0092B-C50C-407E-A947-70E740481C1C}">
                <a14:useLocalDpi xmlns:a14="http://schemas.microsoft.com/office/drawing/2010/main" val="0"/>
              </a:ext>
            </a:extLst>
          </a:blip>
          <a:srcRect l="11778"/>
          <a:stretch/>
        </p:blipFill>
        <p:spPr bwMode="auto">
          <a:xfrm>
            <a:off x="4800600" y="1905000"/>
            <a:ext cx="4212772" cy="3581400"/>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2246015" y="707778"/>
            <a:ext cx="6172200" cy="685800"/>
          </a:xfrm>
        </p:spPr>
        <p:txBody>
          <a:bodyPr/>
          <a:lstStyle/>
          <a:p>
            <a:pPr eaLnBrk="1" hangingPunct="1"/>
            <a:r>
              <a:rPr lang="en-US" b="1" dirty="0"/>
              <a:t>Storage Of Equipment </a:t>
            </a:r>
            <a:br>
              <a:rPr lang="en-US" b="1" dirty="0"/>
            </a:br>
            <a:r>
              <a:rPr lang="en-US" b="1" dirty="0"/>
              <a:t>In The Cab</a:t>
            </a:r>
          </a:p>
        </p:txBody>
      </p:sp>
      <p:sp>
        <p:nvSpPr>
          <p:cNvPr id="99331" name="Rectangle 3"/>
          <p:cNvSpPr>
            <a:spLocks noGrp="1" noChangeArrowheads="1"/>
          </p:cNvSpPr>
          <p:nvPr>
            <p:ph type="body" idx="1"/>
          </p:nvPr>
        </p:nvSpPr>
        <p:spPr>
          <a:xfrm>
            <a:off x="1116121" y="2104325"/>
            <a:ext cx="7315200" cy="762000"/>
          </a:xfrm>
        </p:spPr>
        <p:txBody>
          <a:bodyPr/>
          <a:lstStyle/>
          <a:p>
            <a:pPr algn="ctr"/>
            <a:r>
              <a:rPr lang="en-US" sz="2800" dirty="0"/>
              <a:t>All loose items in the cab need to be secured </a:t>
            </a:r>
          </a:p>
          <a:p>
            <a:pPr marL="0" indent="0" algn="ctr" eaLnBrk="1" hangingPunct="1">
              <a:buNone/>
            </a:pPr>
            <a:endParaRPr lang="en-US" sz="2800" dirty="0"/>
          </a:p>
        </p:txBody>
      </p:sp>
      <p:pic>
        <p:nvPicPr>
          <p:cNvPr id="99332" name="Picture 4" descr="J:\Safety\TMA\P3100256.jpg"/>
          <p:cNvPicPr>
            <a:picLocks noChangeAspect="1" noChangeArrowheads="1"/>
          </p:cNvPicPr>
          <p:nvPr/>
        </p:nvPicPr>
        <p:blipFill>
          <a:blip r:embed="rId3" cstate="print">
            <a:lum bright="-12000" contrast="48000"/>
            <a:extLst>
              <a:ext uri="{28A0092B-C50C-407E-A947-70E740481C1C}">
                <a14:useLocalDpi xmlns:a14="http://schemas.microsoft.com/office/drawing/2010/main" val="0"/>
              </a:ext>
            </a:extLst>
          </a:blip>
          <a:srcRect/>
          <a:stretch>
            <a:fillRect/>
          </a:stretch>
        </p:blipFill>
        <p:spPr bwMode="auto">
          <a:xfrm>
            <a:off x="2819401" y="2819400"/>
            <a:ext cx="3906982" cy="3581400"/>
          </a:xfrm>
          <a:prstGeom prst="rect">
            <a:avLst/>
          </a:prstGeom>
          <a:noFill/>
          <a:ln w="9525">
            <a:solidFill>
              <a:srgbClr val="FF9900"/>
            </a:solidFill>
            <a:miter lim="800000"/>
            <a:headEnd/>
            <a:tailEnd/>
          </a:ln>
          <a:extLst>
            <a:ext uri="{909E8E84-426E-40DD-AFC4-6F175D3DCCD1}">
              <a14:hiddenFill xmlns:a14="http://schemas.microsoft.com/office/drawing/2010/main">
                <a:solidFill>
                  <a:srgbClr val="FFFFFF"/>
                </a:solidFill>
              </a14:hiddenFill>
            </a:ext>
          </a:extLst>
        </p:spPr>
      </p:pic>
      <p:pic>
        <p:nvPicPr>
          <p:cNvPr id="7"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1051349" cy="10506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1026"/>
          <p:cNvSpPr>
            <a:spLocks noGrp="1" noChangeArrowheads="1"/>
          </p:cNvSpPr>
          <p:nvPr>
            <p:ph type="title"/>
          </p:nvPr>
        </p:nvSpPr>
        <p:spPr>
          <a:xfrm>
            <a:off x="914400" y="710747"/>
            <a:ext cx="7772400" cy="685800"/>
          </a:xfrm>
        </p:spPr>
        <p:txBody>
          <a:bodyPr/>
          <a:lstStyle/>
          <a:p>
            <a:pPr eaLnBrk="1" hangingPunct="1"/>
            <a:r>
              <a:rPr lang="en-US" b="1" dirty="0"/>
              <a:t>Checking Mirrors</a:t>
            </a:r>
          </a:p>
        </p:txBody>
      </p:sp>
      <p:sp>
        <p:nvSpPr>
          <p:cNvPr id="104451" name="Rectangle 1027"/>
          <p:cNvSpPr>
            <a:spLocks noGrp="1" noChangeArrowheads="1"/>
          </p:cNvSpPr>
          <p:nvPr>
            <p:ph type="body" idx="1"/>
          </p:nvPr>
        </p:nvSpPr>
        <p:spPr>
          <a:xfrm>
            <a:off x="762000" y="2552698"/>
            <a:ext cx="4724400" cy="2667000"/>
          </a:xfrm>
        </p:spPr>
        <p:txBody>
          <a:bodyPr/>
          <a:lstStyle/>
          <a:p>
            <a:pPr eaLnBrk="1" hangingPunct="1">
              <a:spcAft>
                <a:spcPts val="1800"/>
              </a:spcAft>
            </a:pPr>
            <a:r>
              <a:rPr lang="en-US" sz="2800" dirty="0"/>
              <a:t>Make sure your mirrors are </a:t>
            </a:r>
            <a:r>
              <a:rPr lang="en-US" sz="2800" u="heavy" dirty="0">
                <a:uFill>
                  <a:solidFill>
                    <a:srgbClr val="FF0000"/>
                  </a:solidFill>
                </a:uFill>
              </a:rPr>
              <a:t>			     </a:t>
            </a:r>
            <a:r>
              <a:rPr lang="en-US" sz="2800" dirty="0"/>
              <a:t>and </a:t>
            </a:r>
            <a:r>
              <a:rPr lang="en-US" sz="2800" u="heavy" dirty="0">
                <a:uFill>
                  <a:solidFill>
                    <a:srgbClr val="FF0000"/>
                  </a:solidFill>
                </a:uFill>
              </a:rPr>
              <a:t>	    </a:t>
            </a:r>
            <a:r>
              <a:rPr lang="en-US" sz="2800" u="heavy" dirty="0">
                <a:solidFill>
                  <a:schemeClr val="bg1"/>
                </a:solidFill>
                <a:uFill>
                  <a:solidFill>
                    <a:srgbClr val="FF0000"/>
                  </a:solidFill>
                </a:uFill>
              </a:rPr>
              <a:t>c</a:t>
            </a:r>
            <a:r>
              <a:rPr lang="en-US" sz="2800" u="heavy" dirty="0">
                <a:uFill>
                  <a:solidFill>
                    <a:srgbClr val="FF0000"/>
                  </a:solidFill>
                </a:uFill>
              </a:rPr>
              <a:t>      </a:t>
            </a:r>
            <a:r>
              <a:rPr lang="en-US" sz="2800" dirty="0">
                <a:solidFill>
                  <a:srgbClr val="0000FF"/>
                </a:solidFill>
              </a:rPr>
              <a:t>    </a:t>
            </a:r>
          </a:p>
          <a:p>
            <a:pPr eaLnBrk="1" hangingPunct="1">
              <a:spcAft>
                <a:spcPts val="1800"/>
              </a:spcAft>
            </a:pPr>
            <a:r>
              <a:rPr lang="en-US" sz="2800" dirty="0"/>
              <a:t>Regularly check your mirrors for activity going on around you and behind you                                            </a:t>
            </a:r>
          </a:p>
        </p:txBody>
      </p:sp>
      <p:pic>
        <p:nvPicPr>
          <p:cNvPr id="104452" name="Picture 1029" descr="J:\Safety\TMA\Graphics\P524002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1200" y="1676400"/>
            <a:ext cx="3200400" cy="4267200"/>
          </a:xfrm>
          <a:prstGeom prst="rect">
            <a:avLst/>
          </a:prstGeom>
          <a:noFill/>
          <a:ln w="9525">
            <a:noFill/>
            <a:miter lim="800000"/>
            <a:headEnd/>
            <a:tailEnd/>
          </a:ln>
          <a:effectLst>
            <a:softEdge rad="241300"/>
          </a:effectLst>
          <a:extLst>
            <a:ext uri="{909E8E84-426E-40DD-AFC4-6F175D3DCCD1}">
              <a14:hiddenFill xmlns:a14="http://schemas.microsoft.com/office/drawing/2010/main">
                <a:solidFill>
                  <a:srgbClr val="FFFFFF"/>
                </a:solidFill>
              </a14:hiddenFill>
            </a:ext>
          </a:extLst>
        </p:spPr>
      </p:pic>
      <p:pic>
        <p:nvPicPr>
          <p:cNvPr id="7"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14" y="0"/>
            <a:ext cx="1051349" cy="10457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143000" y="2971800"/>
            <a:ext cx="3429000" cy="523220"/>
          </a:xfrm>
          <a:prstGeom prst="rect">
            <a:avLst/>
          </a:prstGeom>
          <a:noFill/>
        </p:spPr>
        <p:txBody>
          <a:bodyPr wrap="square" rtlCol="0">
            <a:spAutoFit/>
          </a:bodyPr>
          <a:lstStyle/>
          <a:p>
            <a:r>
              <a:rPr lang="en-US" sz="2800" b="1" dirty="0">
                <a:solidFill>
                  <a:srgbClr val="0000FF"/>
                </a:solidFill>
              </a:rPr>
              <a:t>adjusted properly </a:t>
            </a:r>
            <a:endParaRPr lang="en-US" b="1" dirty="0">
              <a:solidFill>
                <a:srgbClr val="0000FF"/>
              </a:solidFill>
            </a:endParaRPr>
          </a:p>
        </p:txBody>
      </p:sp>
      <p:sp>
        <p:nvSpPr>
          <p:cNvPr id="3" name="TextBox 2"/>
          <p:cNvSpPr txBox="1"/>
          <p:nvPr/>
        </p:nvSpPr>
        <p:spPr>
          <a:xfrm>
            <a:off x="1143000" y="3439180"/>
            <a:ext cx="1409700" cy="523220"/>
          </a:xfrm>
          <a:prstGeom prst="rect">
            <a:avLst/>
          </a:prstGeom>
          <a:noFill/>
        </p:spPr>
        <p:txBody>
          <a:bodyPr wrap="square" rtlCol="0">
            <a:spAutoFit/>
          </a:bodyPr>
          <a:lstStyle/>
          <a:p>
            <a:pPr lvl="0">
              <a:spcBef>
                <a:spcPct val="20000"/>
              </a:spcBef>
              <a:spcAft>
                <a:spcPts val="1800"/>
              </a:spcAft>
            </a:pPr>
            <a:r>
              <a:rPr lang="en-US" sz="2800" b="1" dirty="0">
                <a:solidFill>
                  <a:srgbClr val="0000FF"/>
                </a:solidFill>
              </a:rPr>
              <a:t>clean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2124" y="609600"/>
            <a:ext cx="7772400" cy="685800"/>
          </a:xfrm>
        </p:spPr>
        <p:txBody>
          <a:bodyPr/>
          <a:lstStyle/>
          <a:p>
            <a:r>
              <a:rPr lang="en-US" b="1" dirty="0"/>
              <a:t>Arrow Board Modes</a:t>
            </a:r>
          </a:p>
        </p:txBody>
      </p:sp>
      <p:pic>
        <p:nvPicPr>
          <p:cNvPr id="24578" name="Picture 2" descr="C:\Users\anderb3\Desktop\photos\ARROW Diamond.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 y="1419225"/>
            <a:ext cx="8984248" cy="4524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1961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7772400" cy="685800"/>
          </a:xfrm>
        </p:spPr>
        <p:txBody>
          <a:bodyPr/>
          <a:lstStyle/>
          <a:p>
            <a:r>
              <a:rPr lang="en-US" b="1" dirty="0"/>
              <a:t>Arrow Board</a:t>
            </a:r>
          </a:p>
        </p:txBody>
      </p:sp>
      <p:pic>
        <p:nvPicPr>
          <p:cNvPr id="266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0"/>
            <a:ext cx="1049337"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7" name="Picture 3" descr="C:\Users\anderb3\Desktop\photos\20160513_120633.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4195" y="1479255"/>
            <a:ext cx="3872613" cy="2178345"/>
          </a:xfrm>
          <a:prstGeom prst="rect">
            <a:avLst/>
          </a:prstGeom>
          <a:noFill/>
          <a:effectLst>
            <a:softEdge rad="177800"/>
          </a:effectLst>
          <a:extLst>
            <a:ext uri="{909E8E84-426E-40DD-AFC4-6F175D3DCCD1}">
              <a14:hiddenFill xmlns:a14="http://schemas.microsoft.com/office/drawing/2010/main">
                <a:solidFill>
                  <a:srgbClr val="FFFFFF"/>
                </a:solidFill>
              </a14:hiddenFill>
            </a:ext>
          </a:extLst>
        </p:spPr>
      </p:pic>
      <p:pic>
        <p:nvPicPr>
          <p:cNvPr id="26628" name="Picture 4" descr="C:\Users\anderb3\Desktop\photos\20160513_120635(0).jpg"/>
          <p:cNvPicPr>
            <a:picLocks noGrp="1" noChangeAspect="1" noChangeArrowheads="1"/>
          </p:cNvPicPr>
          <p:nvPr>
            <p:ph idx="1"/>
          </p:nvPr>
        </p:nvPicPr>
        <p:blipFill>
          <a:blip r:embed="rId5" cstate="print">
            <a:extLst>
              <a:ext uri="{28A0092B-C50C-407E-A947-70E740481C1C}">
                <a14:useLocalDpi xmlns:a14="http://schemas.microsoft.com/office/drawing/2010/main" val="0"/>
              </a:ext>
            </a:extLst>
          </a:blip>
          <a:srcRect/>
          <a:stretch>
            <a:fillRect/>
          </a:stretch>
        </p:blipFill>
        <p:spPr bwMode="auto">
          <a:xfrm>
            <a:off x="4495800" y="4284552"/>
            <a:ext cx="4023701" cy="2263332"/>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23554" name="Picture 2" descr="C:\Users\anderb3\Desktop\photos\Bad TMA 1.GIF"/>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86200" y="1479255"/>
            <a:ext cx="5043488" cy="2810613"/>
          </a:xfrm>
          <a:prstGeom prst="rect">
            <a:avLst/>
          </a:prstGeom>
          <a:noFill/>
          <a:effectLst>
            <a:softEdge rad="177800"/>
          </a:effectLst>
          <a:extLst>
            <a:ext uri="{909E8E84-426E-40DD-AFC4-6F175D3DCCD1}">
              <a14:hiddenFill xmlns:a14="http://schemas.microsoft.com/office/drawing/2010/main">
                <a:solidFill>
                  <a:srgbClr val="FFFFFF"/>
                </a:solidFill>
              </a14:hiddenFill>
            </a:ext>
          </a:extLst>
        </p:spPr>
      </p:pic>
      <p:pic>
        <p:nvPicPr>
          <p:cNvPr id="23555" name="Picture 3" descr="C:\Users\anderb3\Desktop\photos\Bad TMA 2.GIF"/>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4195" y="3693042"/>
            <a:ext cx="4385443" cy="2697126"/>
          </a:xfrm>
          <a:prstGeom prst="rect">
            <a:avLst/>
          </a:prstGeom>
          <a:noFill/>
          <a:effectLst>
            <a:softEdge rad="266700"/>
          </a:effectLst>
          <a:extLst>
            <a:ext uri="{909E8E84-426E-40DD-AFC4-6F175D3DCCD1}">
              <a14:hiddenFill xmlns:a14="http://schemas.microsoft.com/office/drawing/2010/main">
                <a:solidFill>
                  <a:srgbClr val="FFFFFF"/>
                </a:solidFill>
              </a14:hiddenFill>
            </a:ext>
          </a:extLst>
        </p:spPr>
      </p:pic>
      <p:pic>
        <p:nvPicPr>
          <p:cNvPr id="12" name="Picture 3" descr="C:\Users\anderb3\Desktop\photos\20160513_120633.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51982" y="1479255"/>
            <a:ext cx="3872613" cy="2178345"/>
          </a:xfrm>
          <a:prstGeom prst="rect">
            <a:avLst/>
          </a:prstGeom>
          <a:noFill/>
          <a:effectLst>
            <a:softEdge rad="177800"/>
          </a:effectLst>
          <a:extLst>
            <a:ext uri="{909E8E84-426E-40DD-AFC4-6F175D3DCCD1}">
              <a14:hiddenFill xmlns:a14="http://schemas.microsoft.com/office/drawing/2010/main">
                <a:solidFill>
                  <a:srgbClr val="FFFFFF"/>
                </a:solidFill>
              </a14:hiddenFill>
            </a:ext>
          </a:extLst>
        </p:spPr>
      </p:pic>
      <p:pic>
        <p:nvPicPr>
          <p:cNvPr id="13" name="Picture 2" descr="C:\Users\anderb3\Desktop\photos\Bad TMA 1.GIF"/>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63987" y="1479255"/>
            <a:ext cx="5043488" cy="2810613"/>
          </a:xfrm>
          <a:prstGeom prst="rect">
            <a:avLst/>
          </a:prstGeom>
          <a:noFill/>
          <a:effectLst>
            <a:softEdge rad="177800"/>
          </a:effectLst>
          <a:extLst>
            <a:ext uri="{909E8E84-426E-40DD-AFC4-6F175D3DCCD1}">
              <a14:hiddenFill xmlns:a14="http://schemas.microsoft.com/office/drawing/2010/main">
                <a:solidFill>
                  <a:srgbClr val="FFFFFF"/>
                </a:solidFill>
              </a14:hiddenFill>
            </a:ext>
          </a:extLst>
        </p:spPr>
      </p:pic>
      <p:sp>
        <p:nvSpPr>
          <p:cNvPr id="3" name="&quot;No&quot; Symbol 2"/>
          <p:cNvSpPr/>
          <p:nvPr/>
        </p:nvSpPr>
        <p:spPr>
          <a:xfrm>
            <a:off x="1291586" y="1760759"/>
            <a:ext cx="2672401" cy="1981200"/>
          </a:xfrm>
          <a:prstGeom prst="noSmoking">
            <a:avLst>
              <a:gd name="adj" fmla="val 8646"/>
            </a:avLst>
          </a:prstGeom>
          <a:solidFill>
            <a:srgbClr val="FF0000">
              <a:alpha val="5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23556"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45461" y="1752600"/>
            <a:ext cx="2968625" cy="2206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7" name="Picture 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69374" y="4106207"/>
            <a:ext cx="2516826" cy="18707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8"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29200" y="4347978"/>
            <a:ext cx="2940271" cy="21855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7862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par>
                                <p:cTn id="10" presetID="53" presetClass="entr" presetSubtype="16" fill="hold" nodeType="withEffect">
                                  <p:stCondLst>
                                    <p:cond delay="0"/>
                                  </p:stCondLst>
                                  <p:childTnLst>
                                    <p:set>
                                      <p:cBhvr>
                                        <p:cTn id="11" dur="1" fill="hold">
                                          <p:stCondLst>
                                            <p:cond delay="0"/>
                                          </p:stCondLst>
                                        </p:cTn>
                                        <p:tgtEl>
                                          <p:spTgt spid="23556"/>
                                        </p:tgtEl>
                                        <p:attrNameLst>
                                          <p:attrName>style.visibility</p:attrName>
                                        </p:attrNameLst>
                                      </p:cBhvr>
                                      <p:to>
                                        <p:strVal val="visible"/>
                                      </p:to>
                                    </p:set>
                                    <p:anim calcmode="lin" valueType="num">
                                      <p:cBhvr>
                                        <p:cTn id="12" dur="500" fill="hold"/>
                                        <p:tgtEl>
                                          <p:spTgt spid="23556"/>
                                        </p:tgtEl>
                                        <p:attrNameLst>
                                          <p:attrName>ppt_w</p:attrName>
                                        </p:attrNameLst>
                                      </p:cBhvr>
                                      <p:tavLst>
                                        <p:tav tm="0">
                                          <p:val>
                                            <p:fltVal val="0"/>
                                          </p:val>
                                        </p:tav>
                                        <p:tav tm="100000">
                                          <p:val>
                                            <p:strVal val="#ppt_w"/>
                                          </p:val>
                                        </p:tav>
                                      </p:tavLst>
                                    </p:anim>
                                    <p:anim calcmode="lin" valueType="num">
                                      <p:cBhvr>
                                        <p:cTn id="13" dur="500" fill="hold"/>
                                        <p:tgtEl>
                                          <p:spTgt spid="23556"/>
                                        </p:tgtEl>
                                        <p:attrNameLst>
                                          <p:attrName>ppt_h</p:attrName>
                                        </p:attrNameLst>
                                      </p:cBhvr>
                                      <p:tavLst>
                                        <p:tav tm="0">
                                          <p:val>
                                            <p:fltVal val="0"/>
                                          </p:val>
                                        </p:tav>
                                        <p:tav tm="100000">
                                          <p:val>
                                            <p:strVal val="#ppt_h"/>
                                          </p:val>
                                        </p:tav>
                                      </p:tavLst>
                                    </p:anim>
                                    <p:animEffect transition="in" filter="fade">
                                      <p:cBhvr>
                                        <p:cTn id="14" dur="500"/>
                                        <p:tgtEl>
                                          <p:spTgt spid="23556"/>
                                        </p:tgtEl>
                                      </p:cBhvr>
                                    </p:animEffect>
                                  </p:childTnLst>
                                </p:cTn>
                              </p:par>
                              <p:par>
                                <p:cTn id="15" presetID="53" presetClass="entr" presetSubtype="16" fill="hold" nodeType="withEffect">
                                  <p:stCondLst>
                                    <p:cond delay="0"/>
                                  </p:stCondLst>
                                  <p:childTnLst>
                                    <p:set>
                                      <p:cBhvr>
                                        <p:cTn id="16" dur="1" fill="hold">
                                          <p:stCondLst>
                                            <p:cond delay="0"/>
                                          </p:stCondLst>
                                        </p:cTn>
                                        <p:tgtEl>
                                          <p:spTgt spid="23558"/>
                                        </p:tgtEl>
                                        <p:attrNameLst>
                                          <p:attrName>style.visibility</p:attrName>
                                        </p:attrNameLst>
                                      </p:cBhvr>
                                      <p:to>
                                        <p:strVal val="visible"/>
                                      </p:to>
                                    </p:set>
                                    <p:anim calcmode="lin" valueType="num">
                                      <p:cBhvr>
                                        <p:cTn id="17" dur="500" fill="hold"/>
                                        <p:tgtEl>
                                          <p:spTgt spid="23558"/>
                                        </p:tgtEl>
                                        <p:attrNameLst>
                                          <p:attrName>ppt_w</p:attrName>
                                        </p:attrNameLst>
                                      </p:cBhvr>
                                      <p:tavLst>
                                        <p:tav tm="0">
                                          <p:val>
                                            <p:fltVal val="0"/>
                                          </p:val>
                                        </p:tav>
                                        <p:tav tm="100000">
                                          <p:val>
                                            <p:strVal val="#ppt_w"/>
                                          </p:val>
                                        </p:tav>
                                      </p:tavLst>
                                    </p:anim>
                                    <p:anim calcmode="lin" valueType="num">
                                      <p:cBhvr>
                                        <p:cTn id="18" dur="500" fill="hold"/>
                                        <p:tgtEl>
                                          <p:spTgt spid="23558"/>
                                        </p:tgtEl>
                                        <p:attrNameLst>
                                          <p:attrName>ppt_h</p:attrName>
                                        </p:attrNameLst>
                                      </p:cBhvr>
                                      <p:tavLst>
                                        <p:tav tm="0">
                                          <p:val>
                                            <p:fltVal val="0"/>
                                          </p:val>
                                        </p:tav>
                                        <p:tav tm="100000">
                                          <p:val>
                                            <p:strVal val="#ppt_h"/>
                                          </p:val>
                                        </p:tav>
                                      </p:tavLst>
                                    </p:anim>
                                    <p:animEffect transition="in" filter="fade">
                                      <p:cBhvr>
                                        <p:cTn id="19" dur="500"/>
                                        <p:tgtEl>
                                          <p:spTgt spid="23558"/>
                                        </p:tgtEl>
                                      </p:cBhvr>
                                    </p:animEffect>
                                  </p:childTnLst>
                                </p:cTn>
                              </p:par>
                              <p:par>
                                <p:cTn id="20" presetID="53" presetClass="entr" presetSubtype="16" fill="hold" nodeType="withEffect">
                                  <p:stCondLst>
                                    <p:cond delay="0"/>
                                  </p:stCondLst>
                                  <p:childTnLst>
                                    <p:set>
                                      <p:cBhvr>
                                        <p:cTn id="21" dur="1" fill="hold">
                                          <p:stCondLst>
                                            <p:cond delay="0"/>
                                          </p:stCondLst>
                                        </p:cTn>
                                        <p:tgtEl>
                                          <p:spTgt spid="23557"/>
                                        </p:tgtEl>
                                        <p:attrNameLst>
                                          <p:attrName>style.visibility</p:attrName>
                                        </p:attrNameLst>
                                      </p:cBhvr>
                                      <p:to>
                                        <p:strVal val="visible"/>
                                      </p:to>
                                    </p:set>
                                    <p:anim calcmode="lin" valueType="num">
                                      <p:cBhvr>
                                        <p:cTn id="22" dur="500" fill="hold"/>
                                        <p:tgtEl>
                                          <p:spTgt spid="23557"/>
                                        </p:tgtEl>
                                        <p:attrNameLst>
                                          <p:attrName>ppt_w</p:attrName>
                                        </p:attrNameLst>
                                      </p:cBhvr>
                                      <p:tavLst>
                                        <p:tav tm="0">
                                          <p:val>
                                            <p:fltVal val="0"/>
                                          </p:val>
                                        </p:tav>
                                        <p:tav tm="100000">
                                          <p:val>
                                            <p:strVal val="#ppt_w"/>
                                          </p:val>
                                        </p:tav>
                                      </p:tavLst>
                                    </p:anim>
                                    <p:anim calcmode="lin" valueType="num">
                                      <p:cBhvr>
                                        <p:cTn id="23" dur="500" fill="hold"/>
                                        <p:tgtEl>
                                          <p:spTgt spid="23557"/>
                                        </p:tgtEl>
                                        <p:attrNameLst>
                                          <p:attrName>ppt_h</p:attrName>
                                        </p:attrNameLst>
                                      </p:cBhvr>
                                      <p:tavLst>
                                        <p:tav tm="0">
                                          <p:val>
                                            <p:fltVal val="0"/>
                                          </p:val>
                                        </p:tav>
                                        <p:tav tm="100000">
                                          <p:val>
                                            <p:strVal val="#ppt_h"/>
                                          </p:val>
                                        </p:tav>
                                      </p:tavLst>
                                    </p:anim>
                                    <p:animEffect transition="in" filter="fade">
                                      <p:cBhvr>
                                        <p:cTn id="24" dur="500"/>
                                        <p:tgtEl>
                                          <p:spTgt spid="235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1058687" y="688976"/>
            <a:ext cx="7772400" cy="685800"/>
          </a:xfrm>
        </p:spPr>
        <p:txBody>
          <a:bodyPr/>
          <a:lstStyle/>
          <a:p>
            <a:pPr eaLnBrk="1" hangingPunct="1"/>
            <a:r>
              <a:rPr lang="en-US" b="1" dirty="0"/>
              <a:t>Rotation of Drivers</a:t>
            </a:r>
          </a:p>
        </p:txBody>
      </p:sp>
      <p:sp>
        <p:nvSpPr>
          <p:cNvPr id="105475" name="Rectangle 3"/>
          <p:cNvSpPr>
            <a:spLocks noGrp="1" noChangeArrowheads="1"/>
          </p:cNvSpPr>
          <p:nvPr>
            <p:ph type="body" idx="1"/>
          </p:nvPr>
        </p:nvSpPr>
        <p:spPr>
          <a:xfrm>
            <a:off x="1250128" y="2085523"/>
            <a:ext cx="6979472" cy="2133600"/>
          </a:xfrm>
        </p:spPr>
        <p:txBody>
          <a:bodyPr/>
          <a:lstStyle/>
          <a:p>
            <a:pPr eaLnBrk="1" hangingPunct="1">
              <a:spcAft>
                <a:spcPts val="1800"/>
              </a:spcAft>
            </a:pPr>
            <a:r>
              <a:rPr lang="en-US" sz="2800" dirty="0"/>
              <a:t>Understanding </a:t>
            </a:r>
            <a:r>
              <a:rPr lang="en-US" sz="2800" b="1" dirty="0"/>
              <a:t>human factors</a:t>
            </a:r>
          </a:p>
          <a:p>
            <a:pPr eaLnBrk="1" hangingPunct="1">
              <a:spcAft>
                <a:spcPts val="1800"/>
              </a:spcAft>
            </a:pPr>
            <a:r>
              <a:rPr lang="en-US" sz="2800" dirty="0"/>
              <a:t>Drivers should be rotated to reduce mental fatigue, daydreaming, and to increase driver attention</a:t>
            </a:r>
          </a:p>
        </p:txBody>
      </p:sp>
      <p:graphicFrame>
        <p:nvGraphicFramePr>
          <p:cNvPr id="105476" name="Object 5"/>
          <p:cNvGraphicFramePr>
            <a:graphicFrameLocks noChangeAspect="1"/>
          </p:cNvGraphicFramePr>
          <p:nvPr>
            <p:extLst>
              <p:ext uri="{D42A27DB-BD31-4B8C-83A1-F6EECF244321}">
                <p14:modId xmlns:p14="http://schemas.microsoft.com/office/powerpoint/2010/main" val="3040280587"/>
              </p:ext>
            </p:extLst>
          </p:nvPr>
        </p:nvGraphicFramePr>
        <p:xfrm>
          <a:off x="3427379" y="4038600"/>
          <a:ext cx="3964021" cy="2636448"/>
        </p:xfrm>
        <a:graphic>
          <a:graphicData uri="http://schemas.openxmlformats.org/presentationml/2006/ole">
            <mc:AlternateContent xmlns:mc="http://schemas.openxmlformats.org/markup-compatibility/2006">
              <mc:Choice xmlns:v="urn:schemas-microsoft-com:vml" Requires="v">
                <p:oleObj spid="_x0000_s15630" name="Photo Editor Photo" r:id="rId4" imgW="21790476" imgH="16309076" progId="MSPhotoEd.3">
                  <p:embed/>
                </p:oleObj>
              </mc:Choice>
              <mc:Fallback>
                <p:oleObj name="Photo Editor Photo" r:id="rId4" imgW="21790476" imgH="16309076" progId="MSPhotoEd.3">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27379" y="4038600"/>
                        <a:ext cx="3964021" cy="2636448"/>
                      </a:xfrm>
                      <a:prstGeom prst="rect">
                        <a:avLst/>
                      </a:prstGeom>
                      <a:noFill/>
                      <a:ln w="9525">
                        <a:solidFill>
                          <a:srgbClr val="FF6600"/>
                        </a:solidFill>
                        <a:miter lim="800000"/>
                        <a:headEnd/>
                        <a:tailEnd/>
                      </a:ln>
                      <a:effectLst/>
                    </p:spPr>
                  </p:pic>
                </p:oleObj>
              </mc:Fallback>
            </mc:AlternateContent>
          </a:graphicData>
        </a:graphic>
      </p:graphicFrame>
      <p:pic>
        <p:nvPicPr>
          <p:cNvPr id="5"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2536" y="0"/>
            <a:ext cx="1103585"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2536" y="1031876"/>
            <a:ext cx="1085443"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75099" y="-1"/>
            <a:ext cx="1051349"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rot="20179337">
            <a:off x="2057400" y="2514600"/>
            <a:ext cx="4724400" cy="1905000"/>
          </a:xfrm>
          <a:prstGeom prst="rect">
            <a:avLst/>
          </a:prstGeom>
          <a:solidFill>
            <a:srgbClr val="FFFF00"/>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rgbClr val="FF0000"/>
                </a:solidFill>
              </a:rPr>
              <a:t>NO Cell Phone!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TextBox 3"/>
          <p:cNvSpPr txBox="1">
            <a:spLocks noChangeArrowheads="1"/>
          </p:cNvSpPr>
          <p:nvPr/>
        </p:nvSpPr>
        <p:spPr bwMode="auto">
          <a:xfrm>
            <a:off x="461160" y="549345"/>
            <a:ext cx="814944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algn="ctr" eaLnBrk="1" hangingPunct="1"/>
            <a:r>
              <a:rPr lang="en-US" sz="4400" b="1" dirty="0">
                <a:latin typeface="+mj-lt"/>
                <a:cs typeface="Arial" charset="0"/>
              </a:rPr>
              <a:t>Where I Am Is Safe</a:t>
            </a:r>
          </a:p>
        </p:txBody>
      </p:sp>
      <p:pic>
        <p:nvPicPr>
          <p:cNvPr id="36867" name="Picture 3" descr="C:\Users\anderb3\Desktop\MoDOT Photos\Pics\IMG_324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5647" r="8538" b="14904"/>
          <a:stretch/>
        </p:blipFill>
        <p:spPr bwMode="auto">
          <a:xfrm>
            <a:off x="1833196" y="1189168"/>
            <a:ext cx="2738804" cy="2655720"/>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
        <p:nvSpPr>
          <p:cNvPr id="2" name="AutoShape 4" descr="data:image/jpeg;base64,/9j/4AAQSkZJRgABAQAAAQABAAD/2wCEAAkGBhQSERQUExQWFBUUFRQVFBYUGBcYFRQUFRUXFBUUFRQXHSYeFxkkGRQUHy8gJCcpLCwsFR4xNTAqNSYrLCkBCQoKDgwOGg8PGiklHB0uKS0sLSkqLCosLCwpLCwsLC4sLy8tKSwqLCwsLCwsLCkpKiksLCksLiwsLC4sKSwpLP/AABEIALcBFAMBIgACEQEDEQH/xAAbAAABBQEBAAAAAAAAAAAAAAABAAIDBAUGB//EAEUQAAEDAgMFBQQHBgQFBQAAAAEAAhEDIQQSMQUTQVFhBiIycYGRobHwFCNCUsHR4QcVU2JykjOCovEXQ7LD0xZUg5PS/8QAGgEBAAMBAQEAAAAAAAAAAAAAAAECBAMFBv/EACwRAAICAQMDAwQBBQEAAAAAAAABAhEDEiExBBNBUWGBInGx8JEjocHR4QX/2gAMAwEAAhEDEQA/APX21FJnVNkqVq6Uc7LGZLMoZRDkomyYOSzKIFGVFAlBRlQ5ksyULJg5OzKAPThUQkeU3KkaiWZALdoiyYaiG8QD86WdRl6G8QglDk6yrGolvEoWWCU0uUBqobxKFk5emFRb1LeKSCQNCDqaZvEt6gEWphCJqhDeIAEJhan7xNLlIGEJSk6oBxQKADgontUhUTnjmhBC9irVWK4SoKgUgznsMpKdwSUkHX/RwkaIVgJLlZ0opupIbs8leSSxRQyHkkGlX0YU2KM+EpWhCBYFGoUUQ5ODgrRojkgaASxRDKBcptyE04ZAQ500uCndhFEcKVOxAyyBhPbhk/6MOakFeEpVk4Yc036OEsUVymFqtmimmmliioWppajtJ2VljBkaRPvWHV7QU6bhva1OkJj6yoGyOPjdcwvJ6n/1sXT51gcZNuuF6llBvg2iEsimbSkSNDceSW6K9ayhDlQyFT7splY5RKkELiBqs1m0peQNPxBIhLE1j3hfQPbbgYgjno5UMDTIrPzWtYceBgDlB1UWKJ8diDLDwJj1bJyxzN48lpYOoXMBKo0sHvKmUgw36zhJL87Y6R358x1WlcPDRa09I+R70sUKqYaTrHAanouAqY6sx9SMtRxkjKSMuaTwHdECINpBPVd3tEPLDkhwLTPPSQR1XIVNlNyOqsEH6wOBAzAwRFzr3gcoN8guIuZKNTZtF9VozkNaDJaxxJdf7TteVuvJapjQRbXjHmuD7RbXbScKYq1Q9p/w6ZFzN8xZceQPE6yYk7O9o/rBlLHbzu5HHd5XSXO8RJLtSQB1mASiZDR2LmJKcMcbgD2/oirEHSisjv8AoqYrJwrqlFrLoqhHOFT3qG/UUTZac9Oa8KnvURVU0LLhchmVXfIiuooWWC9A1VDvxzS3w5pQJW1E/equKoThU+boCxvFG6qot4mOclCyUvQ3igKbB6KaIstZghmVUlyAqO+R+qULLRcgaqquqFRGeZShZ5X+2rtBTzsaKTnOoZmuJaN39aKbgc1zAiJjUwvOMJWrVKFSrSw8tpOaHvaJYM2ltSdNJiRMcfXP2j4AsfTqUWd+qKm9IuX5RTDZmQLWmFztOhVLYbXqMbrk3Ra6/wBlzWuDHGOOeFikk5tNW7/fJ6qnJY46ZVGvS9/PCfnj2PQP2Wdo6uNwOauzJUpP3RgFoc1rGOY/K64JDo6xPFdflC53sFUjBMBEEPqi5l0bxzmZnDU5HNWvtja24w9atAcaVKpUAccrTkaXQXQcotcrUntZ50o/VpRBtraow4p90vNR4YGzBIOpaIudLdU/GtMxBEixtGYEQbleV7N7ZYg4zDVar96c+Q5mtFNorPykMDRLTeGGTNgZmV69iHSIjMLyFXHkWS6O/U9LLp2lPyjIawWJ0ktcCdASAdP5gP8AUo8QGUKv1kNaWvLXk2cQAcpJOrWteY5QR4TFethHtqE0wS0yHNGuUzMEugmeHU3sAsrtHjt5hHCQ7KwsqMOYPa403NfmB7zDldvGzH2L3BXQynV7DxRew1SwDPBbH8P7HtBLj1cReJVWltWaj80RIa3m4CXGI/q/0+zPxGOc1ppl+V5FmtjKBBiYGZ2n2YJ4QJIhwuCLXS94OkgtEuI8IMEgBt7AmZShZrOx0A5pDXWByWaI42Mc5NucLiu31bc0oZSztfqbgA5rE5XCDLoEiPbbr9qVC2HNcAbFzXeAjTMI8J6wvLe2nbB9QbprX0mtdLoETESJAHcktMSZIbpxh7ErcxmUnVHvNOHPBcagZlIa21gCe9rz0OhVzYWNp5xv2ZmjKPqcpcNIe0OIa6C0EgkjxWNox37cqFrW5iGAuAEWuZdJg8/epKtOo2mypTBpEOqDeB4Ba6lUc03AkOuG8AQ2+oVSzPaH9u8MIhuIeC0EOp4au5hB0LXNZlPpZJcj2QONOFY5uJBY7vMOQElpA8RAPeDswPHupLocz0Te+ftKO98/aVR36e3E9F1o52XRXRNVUhVCaaqihZcNUckt8FR+kFLfKaFl7fJb5UN51S33VKGo0BiyE8Y9Zm96pb0c00jUarccpBiwsOljGuEtcHCSLcxqFJ9ICirFm19KQOJWQMQEjiQmknUa30hOFdYv0nqmVNoBoklNJGo3xXCRqhc7+9h11A9tlHW26Guyk3/Qn8FDiTqOkLgo94udO25EyOvne3uTDtWHxMzEdL3lNI1Fbt9j8m5tP+Jxj7nRcU7bLjo0e8rottdqsPU7jgHEEgOdp5hw006LlMXXdmORwy2uA0g8bFeVnySvVGWx9D0WDG1oyY3qXl8Ha9lu0LmYapmF21AQNLOABPuJ9Fp7Y7VhmGcbZi0COWYGTboHepC89we33YdjiXZi4ZcpAyuHC0RFzMq7sjbG8aA9sNzTxAPENE6g5eGgBXfHl1QUL+p+eTNlwLHmeVx+iLW11f2Ow7OdmcPQZSqGlFVgLhLnObTc/UMYTlbAJaCBYTESVs1dpkEwRY6dFx1HtAc5bmBbfXlpEcdVb/egzOHHuD/qn3BbIxilseXkySnK5fq9Pg3cJtOaIDnOYctzqQY+9EWsuU7SYl4o4kvGaq3Csy1GaO71bhGZmbuy0y20Eka3aeJaGQXANBc0zbRxGa+mi5jtXi8PuXinUdnyOaDTzOYWuhr25iMokAGxsWtKlpUUTdmnRqy4CmXgudOIqCXGWghwaDMNbAAEHQT138HiczcsnNzcCJ4g3ieOnVcg7texrAyhRaGtaAM9+vhbxvM5lSd2qxAIOcH+Utblt6T71NJFbZ2mJx9QVWh0HuukDjB0NxbyXn/b3GgOa1gaxr2hrwGBr3ZatNxGcEkgZRe1iZ1CtO7csbUDqzWONw4MkW08Pe56dFz/AGk2lTxdZrqQYwWBN2lwEEOe5+UE3dDcsiNbgCst1sXi9yoytUpd4OFM3GUQcsmO82+WYNzcwn4XDbx8OPezOabEuEnMTEWbmqO46l1uetszstRe0TVaQZEBzYbEzobREa8tFe2Xsj6K5xp5Kwc0EDUsyiXWHobaQuaiXsubK7aHBU9w6i8lpM5HZW31tImTJmOKS5V+265Jy5XAEiXAONjzIECIgcNElcoe7nHIjHBVs45KVrhyC70jlZMMeicaCoZHRAO8lFIm2S/Sx0Thih0UM9AgafQJSFsssrg8lIIOqptJGjVl9ptrVaFA1KbQS1zJDrDJmAdNxrMW4uHVVlSVkxtuil/xU2XqKx/+mv8A/hZe3v2lUa1M08D9bUIuCHUi4ZgC1pe0cCST06rxYiPS3l0mLrUr7DrUqbK0EEd5wHip/dJ/HksuaVx03Tf7+/2NWHG7clG1Hk9K2LtGvSxFNoY17XtAdcNBqDVmUkxNyD9mDrJXoss5BeHbH2rVfjsE95Ja1tN7osA6pTeC4xxmwXsVF+YW9kqvQYJ4sWmb39uER1eWOSdxRfa1nJDIzoqZpH5KHO+i317mS/YuGm3oqONAI1ix+HFQVMST3Rx9nr7ljYvGlpdL22+9ck30gn4cOGqh0uRyaWHxQ3ha77DQ4EyMwkg2Im3P+ZYO1sRFVxvEhg6kkGb/ANQ+QqGI2yZkEyJGtiCMrgR1sdR4QqZxRdAc5waJhrbfaL4aOEuvJ9+izZMkXsdo45HU0KJDy8OOSCX5sonKbACeMn3LGrbUDmgU3MpM3hpy5x7znDNHUwT3bAXhVsRic1J9yGNdDBOg14GSTqZH2is2vgmNMNIeI1AHW1jE6H1XGcpS3fHpZshKOF/06ctt2uPVV5+R79nMLjNdloLgG5dRmgHMRMdFpNq4Vo1Bt/O74LGp4cmzRmMOgASdDMQE2ng6nCm/+0rFkmsb+mK/J6XTqfUxcsk2qfikXdo4qg4NyiDJuGx9knXzAVittGm0NDC95nvOILWkEGCJF4Lj0vxVLD4CpfMwgROgn2aoboc/nzWnFllpukjz+qw1kpNtfeyf95taQWtcR3jzgngTxTxt/wARyuLpGUd0AgaiTMEyqbqM8E5uEMi0CRM+fVdFkkZu2Z+PxNSoDcgOMxJMcbe9Zw2e6XEOJzNe2TcgOcHcTyAC6BmDLjxPlfinOwpH2Xf2n5Krb8FtCMijSeJkzPu9AFPUokiCfZI9VaqTyI8xCY60SVOqXqNCM12y2Ey74m8cSAYJ+KkGz2WOUd0Q3pcut6klXXgAEj3QU4U4udLfjpPkVXf1JUEQmq+AN4+2kOcIGloKjqNc4QXOI0gkkewlS1C3gSZnlwsJUYMnl8eqE6URU8Hawt0ASUwHmilDSj1z94UhrXpD/wCRv5pzMcw6VmEdHhedfQmAgd4zGhvfSBxVvHbBZTy5nkT0m8TBv6WW7vIy9o70Yhp0qMPk4Hqo6OPa7NDvA4tM2uNYJ1HUWXCbQwdMCmKbibMDpJBDiHGB0yx7B1WdjsF3RD3iSQMoBsAXGc0xZpExqQqR6hNXRPZt0vJ6XV2mxpANRswTqNBrPL9CpqOLa7w1GO/pcD8F4zsvbTTiAKTm9+mxn1oIc4tAz2EXL3EGIBFN1ucztqEPYwhlPNBLGFrRq+4YXEkS4/NlKyt+CXhr5PTdvbZNMQHwbnXg0FxnjBAIt0XJ09qvxNCs8vNSg9ncIjM2q2rUzQw3l3cAHTgqedmXvESTFyADHD4n0KzH7Ro0m1WloY9xy0ntAcTle2HA6NE2I1gkcVwnlck1R2hgcakyDD/R2vDnMYIIykhkhxjKTAkG/PVbEwS6LaklvCI1J6rlWl+Iq1KDWy4ukW4ZpJeZgNA4+Q4wrRo1TQqt3rd1RMOqOJFNx0NNrg0ueQbQBqYkrzpYJeWezg66MI1X8evuaT8c1sbtrSHUmlsWIAEDJyHH0XWYLtW2mxoJBdFxmEk2/M2PJcK+jDMM9zhuC1rDUaDDHXgvsC0XAmIBF4stqjgQ0nuEFhEOJDs7SPE0/wC1x7d8Mjx2rs8nJBZHqqjqj2vqvDhTDQ5jHPdmNiGxZscbrFb2vrvrAEQ0mHHLAAnW+nnJVKgwg+ExDrgXPEXPHlZPbhnk+B7QHEk5XE5eFwL2HD2qXkk9yscUW9KH4jadZx7zzy7trSTEi3FU69aDFzrGsn5sr1PZ7gCSDxJm3rfopxRA1LB5uZ5c1zdvdlqSMemx7v5B11PNWH0LWaTz6q9UrsGj6ftJ8vCFC/GMi7yb/Zafxjmo2FxGMc8Ny5YFz8Dr5tHv5qGqH1XDQnQBpmZPmTN9FL9NYTYVJg6gDSTzPzCZV2gA3uOq03Tr3DIIuI5FRLIlG2y2KCy5FBeToNl7HpspuDagNU/4htDRwpga5ebpufIBZ1Xajqby0tuOZtHMHiFkVNquABaYI48+dp0PJP2diC9pe8guc0Oki0mIY0TYAcOnOVnWTWrhtJHrdqOB9vJvB+26fwXGbVc6qxtm5jAk8ddecDTotHauDpB004a6MzxNo5ibDQkj1XJ7feXMa0gQX37sRGkXsZ4pzMS6PFmJEHO7MSIi5dM2tdHl0L6t2yVgj1DThtBJ0vc1qrcusCY8UDhbjeVr4XZRbSzunMT3QDBF5nnoFiv2rQ3ZbWZvavdLg7OA2m6GS0tBbMh1hBMHkm19qUMKd3TbUDA0FrcznRc2BMWAgcdNSvRxRW0jwc0nbj6DtqbIxFZ+d1YspRlpt3lUkxJcXNYI1Ot7Qs7E9noaYqiYtmdWieEnItCj2gDmlwa4QSBNhIANzNpkAdVzHaLtA6s1gAyX0JudL8gF0vU3uJYHBKT8q/38FypsR5a2K7Q4TmIqVwPSGX9y1cHs5wpA1KrS5oObKHumJ0Lmi8R6rz5+KeDEifb7xZB2If8AmrSgpKmzjGbjwjtKjwXGxJM8OM8ALegUc6nSRoFx7qtQXta+rfhK7bB05Yxzo7wBHmRyWecFHg0Rm5LchZTcTp5K/h9lE3LgBxPD04kpGrEfBR1MYQLcZ4wNLmOK5blx26b9kSOZDr9bJKOnUJE5o6GfzRUFvg7xuDZM5WzzAgjyIuFFiNkseZcXzzBB/wCoOVssQlaKTOBk1OzQPhrRyzMHxafwVLEdmK48LmVPJ0Hno+F0k+qPqqOCYOKxOBxDPFSqeZaXD23CFLtHVZaRPVreUfALuWVSNCR5FCqGP8bGP/qaD79VTttcMrTOSo9sHtj6ppsASDlkDTQKp2g2q3F02NLd25lVlQEkuaQ2ZbIvfyXWVez+FfrSLf6HEAf5SqlbsVSM5Krm9Ht+GVRWRe43PPcHsaoaj4q0g2sGCoA8tfDblrHOaBc8dYJst1uxK76gIo03U6IG4otqsyNdB+sqD7TtI5X43WriOw9UXbD/AOlw9qoP2bVoundPHAkTpfi0kKkm27ki8ZyiqJ8PsLEuqBxaxvdyYimCHU3zLrN4HvkzJ8UGYWtsHYzsK17AZYXZmtdqwRdubVwnSbjRZeG27UZoM0mTJkzEakTwC0KHawaPEDpmPtEEceaupQTtE621TZq4t7sjp4CePC/HyTMbg87HtGVrnAgOgS0kEZhF5Eyoztuk9hGdveDmwYBmI0Cu4bFseBBBMCYMweRHBdrTRVOnaKdfAMFNx3dPMGuuGNFwDBCe7ZFL+FT/ALB+StYqMhvrAuOZA4eamyngR7fzUbCjM/cVH+Ez4IHYVH+H7HO/By0nNcOCbmTTF+CKozDsKj90/wBzvxKqY3CYeg0ZgAHH7QLrgHSxjVbpcqG18Gyo0B+gMi8cIVZR2+lK/fg64a1rVde3JiVMdhg2wb6M/RNw9Kk6lTeJ+tfurwMhzluYDjpp1U1TZWHAuR6v/VTbN2ZRqU4BdFN5gMqPABs6Ya7WTPquUVN7S0/Bum8UaklN/e/RmftvDfRgxwOfM7iIiB0JnX3Kv/6hdFmt9/5rZ7SYgUm04Ga58RJ5akySVl/v8xZjR7T+SpllplSnXwdukw68afbUve6M7a+N3VP6Q64OQZNDGfJYOFtHFR/ufF1CclAtaRP1n0cG/CxmfRdHs7A0sVSmswPyvMSLCwMgSea0Kuxmu/5lYeVaqPg9a4SuKaPLzQ05JJqtzmcFQqMp5azTTcS7u9wd0wJ7hi9x6Lj6e3KVXdtFFz6pytAAYAXkx3YjUn4L1M4RtNmTM51jeo8vdc/ecSVg4f8AZrRpva+nVrMc27SDTJB5glipCGlyd8mjqeo7uPHDTWhVfqc3+7KmbI7B1GvjuiHf3TBEW+ZCl2jiAxsvwe7aDDiRl07sZsgiTx4rtGbArcMZiPZSP/bQx/Z59Wk6lWr1XMeIcHCmNDINm6ggH0XW2YaOAwD6VZzg1jWtbFy4u16DT1W9TblAaCTbnNhoBrzPotzYHZdmDDxSe/vkFxdlJMaCwFhJ9pWq6gDrDvNjD8QqSTZeLo4d9EzINtB6/PvUFVpBF/OOPqeMrvDg2fcZ/Y0fAKN2y6J1pM9h/NV0MtrOTp4iRLSQD1OvO3okupGx6H8OPJ9QD2Skq9tlu4bzXZvP4qMtUIEfMq21ocJAAPGAEvt88fj/AIK1/f8AJXlHOnliYWrschwKGZCEQUAoRnzRCQJQBbUU4xjuN/6r/FQQhCEE9VlKp/iUWu6/oZVOv2Ywr9M9M9IPuuPcpZRzKHFPkGRU7AAmadYO6OF49CEX9iDxJAkl0A3PMGbHj6rXFTqpqeNcNHH56KvbiKMvC7Ce0AHEPcA4G4B8JBAv/StNmG5mfSCrA2lPjaHfFPa+i77zPLRWSoFcUo0JTo5384VoYCfBUB89fcoauDqD7M+V/cjRKYxoZxZ6gkfGVzvajFYeAzehrmklweRaQIE8+i2sQCQRoSCO8DF7XAj4hcDV/ZnXcTGNdBJMRVMSZj/FKrKKlHSzpiyvFNTXKIKmKoX+uZ6X/wB1sdktqUTvKbXyZziQ5s92CGyBmjLwlZP/AAnrf+8P9r//ACKzgP2YVKbszsY938u7aR6io5zT6hcsfTxg7TZrz9fkzQ0SSr99yv2k7X4eoQwHMGk3zAd7QiHXCx29oKHL21GfgV0tT9lFBzi41a0uJJgsiTc/YRZ+yfDcatc+TqY/7ZXSWKEnbRyx9ZmxR0xe32KGwu2dFh3ceI90U81V5dH3Wt5DnwXcD1WFhv2V4IEE1MSejjTLfUNYCV1TdjA2bVDv6paVdRSVIzznKcnKXLOY21h3F9mkjJwE3utiFBtXFMoPNOo6HZQYEmxmFZZROVros5oIJkSCJBuuWPHGMpNPd8m/qs+bJhxRnCoxWz334/0MIRDyNCR5FHd9E0sXY80JrHnPnf4oGt0b/aEMnkhk8kAC4ckwkJ+RNLUA2yCcQEkBbzdAnMrQVGElDSapkptO0XHNzCQoD1QpVCD04qy5mYSPn9VnjJ4nplx4f+Gd2lkWqPPlFYoJ0kIFaTgNRBQSQDkUxEIQPy+qGXkmgpwKASQcnBwScgBmSlKEJQkdKlp417dHH2/gVDmSQGizbB0c0O936e5SDEUHasy/D/T+Sykksijcp4ai7wwf8x/EpVMFGlOfJ5/FYeZT0sa9ujiPnkUsUWavd1pO9Sf0QbWp/d/1EfFOpbacNQD7vgpfp9J3iZHl+YgoBU67B/y/fPxTnbU+62PP8gmjCUXeF8Hz/A3WJ2qxz8HTa9tN9fM7LDA6W2JzHK02tHmQpBzvbStmxMkgHI0aHr0K6zY203bilDpG7ZqARGUc7rzbavaUVqhe6hVaYAuyrw/FX9n9unsYym3CV3hsNlrH2boLEGYCz44SU235PY6zqMWTpcWOL+qNX/B6Mca0+Km0+Qg+1MNOg7g5nlce+SqjXzp8E6V3s8eiY7IY7w1B/mEKKpsKoNIPkR+KbKcyoRoY8jCkFWrgXt1afYoCzzWuzaLx9qfOD8U920QfExp9L+1AYZaOqK2S+gdWH0n80kBh4KvnY03nQzY5hYyOE6+qtSFh7H2g1zyAdRPq21pvoR/atuyqizEpqFaPJRCErKJRUlTEZOLtF2oyfnX9VWLYTsPUix0U72T86/qssJvFLRPjwzRKCyR1x58oq5UCnkJrithlGoJ8oFCRsIwgkoA4BEJiEqSCVHMFEHIygHmOaBQlGUAMydm6ISkQoJDmSHz8ymwUEA66WZAOKMoBZlLSx9Rujj8R7Coso/2QLPNAaFPbrxqAfcrLdrU3+NvuB/VYmVCymyKN8Yei/wAJA8jHuKjqbG+672/mFiZlPSx726OPxHsKAs1dm1Bwnyj/AHVZwIMEEK3T2877QB9ytM2zTcO8CPMSFIMfN19qUlbX0ai/wx/lMH2fooauwx9l0eY/EJQMtBXXbIqcwfnqkoBxpxAZlMtEXjQmxkAf0yFu0qkjmuaLRllov0Akk9XEx6BauxqpyQbZDljkNW+63oqI6M1gECU5qRVigMysUavAqsSOqQPzKpkxrJHSy8JuDtF19OfnX9VXcwhTUas2lPeyfPj1WTFleOXbyfDNGTGprXAp5SkE9zYTYHyVvMYsqBCIMJEoBqKUoFCRJSlmQlAOlFRowhA8JSmIoSOzIJIqAMISTkh6IBspZ05zUwhSQHeJSmkpsoSOJQJKbJ80MxQgcXH5/RNLkh6JKCQZ1Yo7Re3Rx9sj2FV3O8vRMkc1JBrN28/jlPogsnN1SSxRi4bDuzAPe0yfCGxax8c8o4ceiuYYZKrW8KjXCZmS2HN1vYOI9R1RSVEdGa9FxI8k5xRSVkUZGQiEUkICHRxVulVBCSSx9ZFOF+Uaumk1OvUc9gIPv69VVeyEklPSTlOG/gdTBRlsIEJoakktZmCkQgkpIAQgikgAlKSSgAlLMkkpAcyWdJJAI1EiUkkAM5HkhmSSQClK3JJJAMcxNgpJIAQkWpJKCQSmkpJICMu6opJIQf/Z"/>
          <p:cNvSpPr>
            <a:spLocks noChangeAspect="1" noChangeArrowheads="1"/>
          </p:cNvSpPr>
          <p:nvPr/>
        </p:nvSpPr>
        <p:spPr bwMode="auto">
          <a:xfrm>
            <a:off x="0" y="-839788"/>
            <a:ext cx="2628900" cy="17430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 name="AutoShape 6" descr="data:image/jpeg;base64,/9j/4AAQSkZJRgABAQAAAQABAAD/2wCEAAkGBhQSERQUExQWFBUUFRQVFBYUGBcYFRQUFRUXFBUUFRQXHSYeFxkkGRQUHy8gJCcpLCwsFR4xNTAqNSYrLCkBCQoKDgwOGg8PGiklHB0uKS0sLSkqLCosLCwpLCwsLC4sLy8tKSwqLCwsLCwsLCkpKiksLCksLiwsLC4sKSwpLP/AABEIALcBFAMBIgACEQEDEQH/xAAbAAABBQEBAAAAAAAAAAAAAAABAAIDBAUGB//EAEUQAAEDAgMFBQQHBgQFBQAAAAEAAhEDIQQSMQUTQVFhBiIycYGRobHwFCNCUsHR4QcVU2JykjOCovEXQ7LD0xZUg5PS/8QAGgEBAAMBAQEAAAAAAAAAAAAAAAECBAMFBv/EACwRAAICAQMDAwQBBQEAAAAAAAABAhEDEiExBBNBUWGBInGx8JEjocHR4QX/2gAMAwEAAhEDEQA/APX21FJnVNkqVq6Uc7LGZLMoZRDkomyYOSzKIFGVFAlBRlQ5ksyULJg5OzKAPThUQkeU3KkaiWZALdoiyYaiG8QD86WdRl6G8QglDk6yrGolvEoWWCU0uUBqobxKFk5emFRb1LeKSCQNCDqaZvEt6gEWphCJqhDeIAEJhan7xNLlIGEJSk6oBxQKADgontUhUTnjmhBC9irVWK4SoKgUgznsMpKdwSUkHX/RwkaIVgJLlZ0opupIbs8leSSxRQyHkkGlX0YU2KM+EpWhCBYFGoUUQ5ODgrRojkgaASxRDKBcptyE04ZAQ500uCndhFEcKVOxAyyBhPbhk/6MOakFeEpVk4Yc036OEsUVymFqtmimmmliioWppajtJ2VljBkaRPvWHV7QU6bhva1OkJj6yoGyOPjdcwvJ6n/1sXT51gcZNuuF6llBvg2iEsimbSkSNDceSW6K9ayhDlQyFT7splY5RKkELiBqs1m0peQNPxBIhLE1j3hfQPbbgYgjno5UMDTIrPzWtYceBgDlB1UWKJ8diDLDwJj1bJyxzN48lpYOoXMBKo0sHvKmUgw36zhJL87Y6R358x1WlcPDRa09I+R70sUKqYaTrHAanouAqY6sx9SMtRxkjKSMuaTwHdECINpBPVd3tEPLDkhwLTPPSQR1XIVNlNyOqsEH6wOBAzAwRFzr3gcoN8guIuZKNTZtF9VozkNaDJaxxJdf7TteVuvJapjQRbXjHmuD7RbXbScKYq1Q9p/w6ZFzN8xZceQPE6yYk7O9o/rBlLHbzu5HHd5XSXO8RJLtSQB1mASiZDR2LmJKcMcbgD2/oirEHSisjv8AoqYrJwrqlFrLoqhHOFT3qG/UUTZac9Oa8KnvURVU0LLhchmVXfIiuooWWC9A1VDvxzS3w5pQJW1E/equKoThU+boCxvFG6qot4mOclCyUvQ3igKbB6KaIstZghmVUlyAqO+R+qULLRcgaqquqFRGeZShZ5X+2rtBTzsaKTnOoZmuJaN39aKbgc1zAiJjUwvOMJWrVKFSrSw8tpOaHvaJYM2ltSdNJiRMcfXP2j4AsfTqUWd+qKm9IuX5RTDZmQLWmFztOhVLYbXqMbrk3Ra6/wBlzWuDHGOOeFikk5tNW7/fJ6qnJY46ZVGvS9/PCfnj2PQP2Wdo6uNwOauzJUpP3RgFoc1rGOY/K64JDo6xPFdflC53sFUjBMBEEPqi5l0bxzmZnDU5HNWvtja24w9atAcaVKpUAccrTkaXQXQcotcrUntZ50o/VpRBtraow4p90vNR4YGzBIOpaIudLdU/GtMxBEixtGYEQbleV7N7ZYg4zDVar96c+Q5mtFNorPykMDRLTeGGTNgZmV69iHSIjMLyFXHkWS6O/U9LLp2lPyjIawWJ0ktcCdASAdP5gP8AUo8QGUKv1kNaWvLXk2cQAcpJOrWteY5QR4TFethHtqE0wS0yHNGuUzMEugmeHU3sAsrtHjt5hHCQ7KwsqMOYPa403NfmB7zDldvGzH2L3BXQynV7DxRew1SwDPBbH8P7HtBLj1cReJVWltWaj80RIa3m4CXGI/q/0+zPxGOc1ppl+V5FmtjKBBiYGZ2n2YJ4QJIhwuCLXS94OkgtEuI8IMEgBt7AmZShZrOx0A5pDXWByWaI42Mc5NucLiu31bc0oZSztfqbgA5rE5XCDLoEiPbbr9qVC2HNcAbFzXeAjTMI8J6wvLe2nbB9QbprX0mtdLoETESJAHcktMSZIbpxh7ErcxmUnVHvNOHPBcagZlIa21gCe9rz0OhVzYWNp5xv2ZmjKPqcpcNIe0OIa6C0EgkjxWNox37cqFrW5iGAuAEWuZdJg8/epKtOo2mypTBpEOqDeB4Ba6lUc03AkOuG8AQ2+oVSzPaH9u8MIhuIeC0EOp4au5hB0LXNZlPpZJcj2QONOFY5uJBY7vMOQElpA8RAPeDswPHupLocz0Te+ftKO98/aVR36e3E9F1o52XRXRNVUhVCaaqihZcNUckt8FR+kFLfKaFl7fJb5UN51S33VKGo0BiyE8Y9Zm96pb0c00jUarccpBiwsOljGuEtcHCSLcxqFJ9ICirFm19KQOJWQMQEjiQmknUa30hOFdYv0nqmVNoBoklNJGo3xXCRqhc7+9h11A9tlHW26Guyk3/Qn8FDiTqOkLgo94udO25EyOvne3uTDtWHxMzEdL3lNI1Fbt9j8m5tP+Jxj7nRcU7bLjo0e8rottdqsPU7jgHEEgOdp5hw006LlMXXdmORwy2uA0g8bFeVnySvVGWx9D0WDG1oyY3qXl8Ha9lu0LmYapmF21AQNLOABPuJ9Fp7Y7VhmGcbZi0COWYGTboHepC89we33YdjiXZi4ZcpAyuHC0RFzMq7sjbG8aA9sNzTxAPENE6g5eGgBXfHl1QUL+p+eTNlwLHmeVx+iLW11f2Ow7OdmcPQZSqGlFVgLhLnObTc/UMYTlbAJaCBYTESVs1dpkEwRY6dFx1HtAc5bmBbfXlpEcdVb/egzOHHuD/qn3BbIxilseXkySnK5fq9Pg3cJtOaIDnOYctzqQY+9EWsuU7SYl4o4kvGaq3Csy1GaO71bhGZmbuy0y20Eka3aeJaGQXANBc0zbRxGa+mi5jtXi8PuXinUdnyOaDTzOYWuhr25iMokAGxsWtKlpUUTdmnRqy4CmXgudOIqCXGWghwaDMNbAAEHQT138HiczcsnNzcCJ4g3ieOnVcg7texrAyhRaGtaAM9+vhbxvM5lSd2qxAIOcH+Utblt6T71NJFbZ2mJx9QVWh0HuukDjB0NxbyXn/b3GgOa1gaxr2hrwGBr3ZatNxGcEkgZRe1iZ1CtO7csbUDqzWONw4MkW08Pe56dFz/AGk2lTxdZrqQYwWBN2lwEEOe5+UE3dDcsiNbgCst1sXi9yoytUpd4OFM3GUQcsmO82+WYNzcwn4XDbx8OPezOabEuEnMTEWbmqO46l1uetszstRe0TVaQZEBzYbEzobREa8tFe2Xsj6K5xp5Kwc0EDUsyiXWHobaQuaiXsubK7aHBU9w6i8lpM5HZW31tImTJmOKS5V+265Jy5XAEiXAONjzIECIgcNElcoe7nHIjHBVs45KVrhyC70jlZMMeicaCoZHRAO8lFIm2S/Sx0Thih0UM9AgafQJSFsssrg8lIIOqptJGjVl9ptrVaFA1KbQS1zJDrDJmAdNxrMW4uHVVlSVkxtuil/xU2XqKx/+mv8A/hZe3v2lUa1M08D9bUIuCHUi4ZgC1pe0cCST06rxYiPS3l0mLrUr7DrUqbK0EEd5wHip/dJ/HksuaVx03Tf7+/2NWHG7clG1Hk9K2LtGvSxFNoY17XtAdcNBqDVmUkxNyD9mDrJXoss5BeHbH2rVfjsE95Ja1tN7osA6pTeC4xxmwXsVF+YW9kqvQYJ4sWmb39uER1eWOSdxRfa1nJDIzoqZpH5KHO+i317mS/YuGm3oqONAI1ix+HFQVMST3Rx9nr7ljYvGlpdL22+9ck30gn4cOGqh0uRyaWHxQ3ha77DQ4EyMwkg2Im3P+ZYO1sRFVxvEhg6kkGb/ANQ+QqGI2yZkEyJGtiCMrgR1sdR4QqZxRdAc5waJhrbfaL4aOEuvJ9+izZMkXsdo45HU0KJDy8OOSCX5sonKbACeMn3LGrbUDmgU3MpM3hpy5x7znDNHUwT3bAXhVsRic1J9yGNdDBOg14GSTqZH2is2vgmNMNIeI1AHW1jE6H1XGcpS3fHpZshKOF/06ctt2uPVV5+R79nMLjNdloLgG5dRmgHMRMdFpNq4Vo1Bt/O74LGp4cmzRmMOgASdDMQE2ng6nCm/+0rFkmsb+mK/J6XTqfUxcsk2qfikXdo4qg4NyiDJuGx9knXzAVittGm0NDC95nvOILWkEGCJF4Lj0vxVLD4CpfMwgROgn2aoboc/nzWnFllpukjz+qw1kpNtfeyf95taQWtcR3jzgngTxTxt/wARyuLpGUd0AgaiTMEyqbqM8E5uEMi0CRM+fVdFkkZu2Z+PxNSoDcgOMxJMcbe9Zw2e6XEOJzNe2TcgOcHcTyAC6BmDLjxPlfinOwpH2Xf2n5Krb8FtCMijSeJkzPu9AFPUokiCfZI9VaqTyI8xCY60SVOqXqNCM12y2Ey74m8cSAYJ+KkGz2WOUd0Q3pcut6klXXgAEj3QU4U4udLfjpPkVXf1JUEQmq+AN4+2kOcIGloKjqNc4QXOI0gkkewlS1C3gSZnlwsJUYMnl8eqE6URU8Hawt0ASUwHmilDSj1z94UhrXpD/wCRv5pzMcw6VmEdHhedfQmAgd4zGhvfSBxVvHbBZTy5nkT0m8TBv6WW7vIy9o70Yhp0qMPk4Hqo6OPa7NDvA4tM2uNYJ1HUWXCbQwdMCmKbibMDpJBDiHGB0yx7B1WdjsF3RD3iSQMoBsAXGc0xZpExqQqR6hNXRPZt0vJ6XV2mxpANRswTqNBrPL9CpqOLa7w1GO/pcD8F4zsvbTTiAKTm9+mxn1oIc4tAz2EXL3EGIBFN1ucztqEPYwhlPNBLGFrRq+4YXEkS4/NlKyt+CXhr5PTdvbZNMQHwbnXg0FxnjBAIt0XJ09qvxNCs8vNSg9ncIjM2q2rUzQw3l3cAHTgqedmXvESTFyADHD4n0KzH7Ro0m1WloY9xy0ntAcTle2HA6NE2I1gkcVwnlck1R2hgcakyDD/R2vDnMYIIykhkhxjKTAkG/PVbEwS6LaklvCI1J6rlWl+Iq1KDWy4ukW4ZpJeZgNA4+Q4wrRo1TQqt3rd1RMOqOJFNx0NNrg0ueQbQBqYkrzpYJeWezg66MI1X8evuaT8c1sbtrSHUmlsWIAEDJyHH0XWYLtW2mxoJBdFxmEk2/M2PJcK+jDMM9zhuC1rDUaDDHXgvsC0XAmIBF4stqjgQ0nuEFhEOJDs7SPE0/wC1x7d8Mjx2rs8nJBZHqqjqj2vqvDhTDQ5jHPdmNiGxZscbrFb2vrvrAEQ0mHHLAAnW+nnJVKgwg+ExDrgXPEXPHlZPbhnk+B7QHEk5XE5eFwL2HD2qXkk9yscUW9KH4jadZx7zzy7trSTEi3FU69aDFzrGsn5sr1PZ7gCSDxJm3rfopxRA1LB5uZ5c1zdvdlqSMemx7v5B11PNWH0LWaTz6q9UrsGj6ftJ8vCFC/GMi7yb/Zafxjmo2FxGMc8Ny5YFz8Dr5tHv5qGqH1XDQnQBpmZPmTN9FL9NYTYVJg6gDSTzPzCZV2gA3uOq03Tr3DIIuI5FRLIlG2y2KCy5FBeToNl7HpspuDagNU/4htDRwpga5ebpufIBZ1Xajqby0tuOZtHMHiFkVNquABaYI48+dp0PJP2diC9pe8guc0Oki0mIY0TYAcOnOVnWTWrhtJHrdqOB9vJvB+26fwXGbVc6qxtm5jAk8ddecDTotHauDpB004a6MzxNo5ibDQkj1XJ7feXMa0gQX37sRGkXsZ4pzMS6PFmJEHO7MSIi5dM2tdHl0L6t2yVgj1DThtBJ0vc1qrcusCY8UDhbjeVr4XZRbSzunMT3QDBF5nnoFiv2rQ3ZbWZvavdLg7OA2m6GS0tBbMh1hBMHkm19qUMKd3TbUDA0FrcznRc2BMWAgcdNSvRxRW0jwc0nbj6DtqbIxFZ+d1YspRlpt3lUkxJcXNYI1Ot7Qs7E9noaYqiYtmdWieEnItCj2gDmlwa4QSBNhIANzNpkAdVzHaLtA6s1gAyX0JudL8gF0vU3uJYHBKT8q/38FypsR5a2K7Q4TmIqVwPSGX9y1cHs5wpA1KrS5oObKHumJ0Lmi8R6rz5+KeDEifb7xZB2If8AmrSgpKmzjGbjwjtKjwXGxJM8OM8ALegUc6nSRoFx7qtQXta+rfhK7bB05Yxzo7wBHmRyWecFHg0Rm5LchZTcTp5K/h9lE3LgBxPD04kpGrEfBR1MYQLcZ4wNLmOK5blx26b9kSOZDr9bJKOnUJE5o6GfzRUFvg7xuDZM5WzzAgjyIuFFiNkseZcXzzBB/wCoOVssQlaKTOBk1OzQPhrRyzMHxafwVLEdmK48LmVPJ0Hno+F0k+qPqqOCYOKxOBxDPFSqeZaXD23CFLtHVZaRPVreUfALuWVSNCR5FCqGP8bGP/qaD79VTttcMrTOSo9sHtj6ppsASDlkDTQKp2g2q3F02NLd25lVlQEkuaQ2ZbIvfyXWVez+FfrSLf6HEAf5SqlbsVSM5Krm9Ht+GVRWRe43PPcHsaoaj4q0g2sGCoA8tfDblrHOaBc8dYJst1uxK76gIo03U6IG4otqsyNdB+sqD7TtI5X43WriOw9UXbD/AOlw9qoP2bVoundPHAkTpfi0kKkm27ki8ZyiqJ8PsLEuqBxaxvdyYimCHU3zLrN4HvkzJ8UGYWtsHYzsK17AZYXZmtdqwRdubVwnSbjRZeG27UZoM0mTJkzEakTwC0KHawaPEDpmPtEEceaupQTtE621TZq4t7sjp4CePC/HyTMbg87HtGVrnAgOgS0kEZhF5Eyoztuk9hGdveDmwYBmI0Cu4bFseBBBMCYMweRHBdrTRVOnaKdfAMFNx3dPMGuuGNFwDBCe7ZFL+FT/ALB+StYqMhvrAuOZA4eamyngR7fzUbCjM/cVH+Ez4IHYVH+H7HO/By0nNcOCbmTTF+CKozDsKj90/wBzvxKqY3CYeg0ZgAHH7QLrgHSxjVbpcqG18Gyo0B+gMi8cIVZR2+lK/fg64a1rVde3JiVMdhg2wb6M/RNw9Kk6lTeJ+tfurwMhzluYDjpp1U1TZWHAuR6v/VTbN2ZRqU4BdFN5gMqPABs6Ya7WTPquUVN7S0/Bum8UaklN/e/RmftvDfRgxwOfM7iIiB0JnX3Kv/6hdFmt9/5rZ7SYgUm04Ga58RJ5akySVl/v8xZjR7T+SpllplSnXwdukw68afbUve6M7a+N3VP6Q64OQZNDGfJYOFtHFR/ufF1CclAtaRP1n0cG/CxmfRdHs7A0sVSmswPyvMSLCwMgSea0Kuxmu/5lYeVaqPg9a4SuKaPLzQ05JJqtzmcFQqMp5azTTcS7u9wd0wJ7hi9x6Lj6e3KVXdtFFz6pytAAYAXkx3YjUn4L1M4RtNmTM51jeo8vdc/ecSVg4f8AZrRpva+nVrMc27SDTJB5glipCGlyd8mjqeo7uPHDTWhVfqc3+7KmbI7B1GvjuiHf3TBEW+ZCl2jiAxsvwe7aDDiRl07sZsgiTx4rtGbArcMZiPZSP/bQx/Z59Wk6lWr1XMeIcHCmNDINm6ggH0XW2YaOAwD6VZzg1jWtbFy4u16DT1W9TblAaCTbnNhoBrzPotzYHZdmDDxSe/vkFxdlJMaCwFhJ9pWq6gDrDvNjD8QqSTZeLo4d9EzINtB6/PvUFVpBF/OOPqeMrvDg2fcZ/Y0fAKN2y6J1pM9h/NV0MtrOTp4iRLSQD1OvO3okupGx6H8OPJ9QD2Skq9tlu4bzXZvP4qMtUIEfMq21ocJAAPGAEvt88fj/AIK1/f8AJXlHOnliYWrschwKGZCEQUAoRnzRCQJQBbUU4xjuN/6r/FQQhCEE9VlKp/iUWu6/oZVOv2Ywr9M9M9IPuuPcpZRzKHFPkGRU7AAmadYO6OF49CEX9iDxJAkl0A3PMGbHj6rXFTqpqeNcNHH56KvbiKMvC7Ce0AHEPcA4G4B8JBAv/StNmG5mfSCrA2lPjaHfFPa+i77zPLRWSoFcUo0JTo5384VoYCfBUB89fcoauDqD7M+V/cjRKYxoZxZ6gkfGVzvajFYeAzehrmklweRaQIE8+i2sQCQRoSCO8DF7XAj4hcDV/ZnXcTGNdBJMRVMSZj/FKrKKlHSzpiyvFNTXKIKmKoX+uZ6X/wB1sdktqUTvKbXyZziQ5s92CGyBmjLwlZP/AAnrf+8P9r//ACKzgP2YVKbszsY938u7aR6io5zT6hcsfTxg7TZrz9fkzQ0SSr99yv2k7X4eoQwHMGk3zAd7QiHXCx29oKHL21GfgV0tT9lFBzi41a0uJJgsiTc/YRZ+yfDcatc+TqY/7ZXSWKEnbRyx9ZmxR0xe32KGwu2dFh3ceI90U81V5dH3Wt5DnwXcD1WFhv2V4IEE1MSejjTLfUNYCV1TdjA2bVDv6paVdRSVIzznKcnKXLOY21h3F9mkjJwE3utiFBtXFMoPNOo6HZQYEmxmFZZROVros5oIJkSCJBuuWPHGMpNPd8m/qs+bJhxRnCoxWz334/0MIRDyNCR5FHd9E0sXY80JrHnPnf4oGt0b/aEMnkhk8kAC4ckwkJ+RNLUA2yCcQEkBbzdAnMrQVGElDSapkptO0XHNzCQoD1QpVCD04qy5mYSPn9VnjJ4nplx4f+Gd2lkWqPPlFYoJ0kIFaTgNRBQSQDkUxEIQPy+qGXkmgpwKASQcnBwScgBmSlKEJQkdKlp417dHH2/gVDmSQGizbB0c0O936e5SDEUHasy/D/T+Sykksijcp4ai7wwf8x/EpVMFGlOfJ5/FYeZT0sa9ujiPnkUsUWavd1pO9Sf0QbWp/d/1EfFOpbacNQD7vgpfp9J3iZHl+YgoBU67B/y/fPxTnbU+62PP8gmjCUXeF8Hz/A3WJ2qxz8HTa9tN9fM7LDA6W2JzHK02tHmQpBzvbStmxMkgHI0aHr0K6zY203bilDpG7ZqARGUc7rzbavaUVqhe6hVaYAuyrw/FX9n9unsYym3CV3hsNlrH2boLEGYCz44SU235PY6zqMWTpcWOL+qNX/B6Mca0+Km0+Qg+1MNOg7g5nlce+SqjXzp8E6V3s8eiY7IY7w1B/mEKKpsKoNIPkR+KbKcyoRoY8jCkFWrgXt1afYoCzzWuzaLx9qfOD8U920QfExp9L+1AYZaOqK2S+gdWH0n80kBh4KvnY03nQzY5hYyOE6+qtSFh7H2g1zyAdRPq21pvoR/atuyqizEpqFaPJRCErKJRUlTEZOLtF2oyfnX9VWLYTsPUix0U72T86/qssJvFLRPjwzRKCyR1x58oq5UCnkJrithlGoJ8oFCRsIwgkoA4BEJiEqSCVHMFEHIygHmOaBQlGUAMydm6ISkQoJDmSHz8ymwUEA66WZAOKMoBZlLSx9Rujj8R7Coso/2QLPNAaFPbrxqAfcrLdrU3+NvuB/VYmVCymyKN8Yei/wAJA8jHuKjqbG+672/mFiZlPSx726OPxHsKAs1dm1Bwnyj/AHVZwIMEEK3T2877QB9ytM2zTcO8CPMSFIMfN19qUlbX0ai/wx/lMH2fooauwx9l0eY/EJQMtBXXbIqcwfnqkoBxpxAZlMtEXjQmxkAf0yFu0qkjmuaLRllov0Akk9XEx6BauxqpyQbZDljkNW+63oqI6M1gECU5qRVigMysUavAqsSOqQPzKpkxrJHSy8JuDtF19OfnX9VXcwhTUas2lPeyfPj1WTFleOXbyfDNGTGprXAp5SkE9zYTYHyVvMYsqBCIMJEoBqKUoFCRJSlmQlAOlFRowhA8JSmIoSOzIJIqAMISTkh6IBspZ05zUwhSQHeJSmkpsoSOJQJKbJ80MxQgcXH5/RNLkh6JKCQZ1Yo7Re3Rx9sj2FV3O8vRMkc1JBrN28/jlPogsnN1SSxRi4bDuzAPe0yfCGxax8c8o4ceiuYYZKrW8KjXCZmS2HN1vYOI9R1RSVEdGa9FxI8k5xRSVkUZGQiEUkICHRxVulVBCSSx9ZFOF+Uaumk1OvUc9gIPv69VVeyEklPSTlOG/gdTBRlsIEJoakktZmCkQgkpIAQgikgAlKSSgAlLMkkpAcyWdJJAI1EiUkkAM5HkhmSSQClK3JJJAMcxNgpJIAQkWpJKCQSmkpJICMu6opJIQf/Z"/>
          <p:cNvSpPr>
            <a:spLocks noChangeAspect="1" noChangeArrowheads="1"/>
          </p:cNvSpPr>
          <p:nvPr/>
        </p:nvSpPr>
        <p:spPr bwMode="auto">
          <a:xfrm>
            <a:off x="152400" y="-687388"/>
            <a:ext cx="2628900" cy="17430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7"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575" y="31750"/>
            <a:ext cx="1085443"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6866" name="Picture 2" descr="C:\Users\anderb3\Desktop\ALL Folders\Pictures\WRK ZN PICS\imagejpeg_1.jpg"/>
          <p:cNvPicPr>
            <a:picLocks noChangeAspect="1" noChangeArrowheads="1"/>
          </p:cNvPicPr>
          <p:nvPr/>
        </p:nvPicPr>
        <p:blipFill rotWithShape="1">
          <a:blip r:embed="rId5">
            <a:extLst>
              <a:ext uri="{28A0092B-C50C-407E-A947-70E740481C1C}">
                <a14:useLocalDpi xmlns:a14="http://schemas.microsoft.com/office/drawing/2010/main" val="0"/>
              </a:ext>
            </a:extLst>
          </a:blip>
          <a:srcRect l="255" r="9439" b="24490"/>
          <a:stretch/>
        </p:blipFill>
        <p:spPr bwMode="auto">
          <a:xfrm>
            <a:off x="578595" y="3276600"/>
            <a:ext cx="4495800" cy="2819400"/>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pic>
        <p:nvPicPr>
          <p:cNvPr id="8" name="Picture 4" descr="C:\Users\anderb3\Desktop\ALL Folders\Pictures\Photo's MODOT\IMG_0651.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9723"/>
          <a:stretch/>
        </p:blipFill>
        <p:spPr bwMode="auto">
          <a:xfrm>
            <a:off x="4558458" y="1127079"/>
            <a:ext cx="3146795" cy="4647603"/>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pic>
        <p:nvPicPr>
          <p:cNvPr id="36868" name="Picture 4" descr="C:\Users\anderb3\Desktop\MoDOT Photos\Pics\P6300005.JP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8316" t="9110" b="10160"/>
          <a:stretch/>
        </p:blipFill>
        <p:spPr bwMode="auto">
          <a:xfrm>
            <a:off x="4572000" y="4648200"/>
            <a:ext cx="3296885" cy="2177143"/>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cSld>
  <p:clrMapOvr>
    <a:masterClrMapping/>
  </p:clrMapOvr>
  <p:transition spd="slow"/>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itle 1"/>
          <p:cNvSpPr>
            <a:spLocks noGrp="1"/>
          </p:cNvSpPr>
          <p:nvPr>
            <p:ph type="title"/>
          </p:nvPr>
        </p:nvSpPr>
        <p:spPr>
          <a:xfrm>
            <a:off x="762000" y="688976"/>
            <a:ext cx="7772400" cy="685800"/>
          </a:xfrm>
        </p:spPr>
        <p:txBody>
          <a:bodyPr/>
          <a:lstStyle/>
          <a:p>
            <a:r>
              <a:rPr lang="en-US" b="1" dirty="0"/>
              <a:t>Stationary Operations</a:t>
            </a:r>
          </a:p>
        </p:txBody>
      </p:sp>
      <p:sp>
        <p:nvSpPr>
          <p:cNvPr id="110595" name="Content Placeholder 2"/>
          <p:cNvSpPr>
            <a:spLocks noGrp="1"/>
          </p:cNvSpPr>
          <p:nvPr>
            <p:ph idx="1"/>
          </p:nvPr>
        </p:nvSpPr>
        <p:spPr>
          <a:xfrm>
            <a:off x="1066800" y="1600200"/>
            <a:ext cx="7772400" cy="4724400"/>
          </a:xfrm>
        </p:spPr>
        <p:txBody>
          <a:bodyPr/>
          <a:lstStyle/>
          <a:p>
            <a:pPr>
              <a:spcAft>
                <a:spcPts val="1800"/>
              </a:spcAft>
            </a:pPr>
            <a:r>
              <a:rPr lang="en-US" sz="2400" dirty="0"/>
              <a:t>Wheels of the protective vehicle/TMA should be aligned with traffic at </a:t>
            </a:r>
            <a:r>
              <a:rPr lang="en-US" sz="2400" u="sng" dirty="0">
                <a:solidFill>
                  <a:srgbClr val="FF0000"/>
                </a:solidFill>
              </a:rPr>
              <a:t>		</a:t>
            </a:r>
            <a:r>
              <a:rPr lang="en-US" sz="2400" dirty="0"/>
              <a:t>.</a:t>
            </a:r>
            <a:endParaRPr lang="en-US" sz="2400" dirty="0">
              <a:solidFill>
                <a:srgbClr val="FF0000"/>
              </a:solidFill>
            </a:endParaRPr>
          </a:p>
          <a:p>
            <a:pPr>
              <a:spcAft>
                <a:spcPts val="1800"/>
              </a:spcAft>
            </a:pPr>
            <a:r>
              <a:rPr lang="en-US" sz="2400" dirty="0"/>
              <a:t>Emergency </a:t>
            </a:r>
            <a:r>
              <a:rPr lang="en-US" sz="2400" u="sng" dirty="0">
                <a:solidFill>
                  <a:srgbClr val="FF0000"/>
                </a:solidFill>
              </a:rPr>
              <a:t>		   </a:t>
            </a:r>
            <a:r>
              <a:rPr lang="en-US" sz="2400" dirty="0"/>
              <a:t> must be set and the transmission put into </a:t>
            </a:r>
            <a:r>
              <a:rPr lang="en-US" sz="2400" u="sng" dirty="0">
                <a:solidFill>
                  <a:srgbClr val="FF0000"/>
                </a:solidFill>
              </a:rPr>
              <a:t>		</a:t>
            </a:r>
            <a:r>
              <a:rPr lang="en-US" sz="2400" dirty="0"/>
              <a:t>.</a:t>
            </a:r>
            <a:endParaRPr lang="en-US" sz="2400" u="sng" dirty="0"/>
          </a:p>
          <a:p>
            <a:pPr>
              <a:spcAft>
                <a:spcPts val="1800"/>
              </a:spcAft>
            </a:pPr>
            <a:r>
              <a:rPr lang="en-US" sz="2400" dirty="0"/>
              <a:t>Once the Protective Vehicle/TMA is placed in position for the stationary operation, the driver should exit the vehicle and proceed to the work area.</a:t>
            </a:r>
          </a:p>
          <a:p>
            <a:pPr>
              <a:spcAft>
                <a:spcPts val="1200"/>
              </a:spcAft>
            </a:pPr>
            <a:r>
              <a:rPr lang="en-US" sz="2400" dirty="0"/>
              <a:t>The Protective Vehicle/TMA should not be </a:t>
            </a:r>
            <a:r>
              <a:rPr lang="en-US" sz="2400" u="sng" dirty="0">
                <a:solidFill>
                  <a:srgbClr val="FF0000"/>
                </a:solidFill>
              </a:rPr>
              <a:t>	      	</a:t>
            </a:r>
            <a:r>
              <a:rPr lang="en-US" sz="2400" dirty="0"/>
              <a:t> again until repositioning is necessary or the work zone is being removed. </a:t>
            </a:r>
          </a:p>
        </p:txBody>
      </p:sp>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1771"/>
            <a:ext cx="1085443"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3328252" y="1976735"/>
            <a:ext cx="1268296" cy="461665"/>
          </a:xfrm>
          <a:prstGeom prst="rect">
            <a:avLst/>
          </a:prstGeom>
          <a:noFill/>
        </p:spPr>
        <p:txBody>
          <a:bodyPr wrap="none" rtlCol="0">
            <a:spAutoFit/>
          </a:bodyPr>
          <a:lstStyle/>
          <a:p>
            <a:r>
              <a:rPr lang="en-US" sz="2400" b="1" dirty="0">
                <a:solidFill>
                  <a:srgbClr val="0000FF"/>
                </a:solidFill>
              </a:rPr>
              <a:t>all times</a:t>
            </a:r>
          </a:p>
        </p:txBody>
      </p:sp>
      <p:sp>
        <p:nvSpPr>
          <p:cNvPr id="6" name="TextBox 5"/>
          <p:cNvSpPr txBox="1"/>
          <p:nvPr/>
        </p:nvSpPr>
        <p:spPr>
          <a:xfrm>
            <a:off x="2940069" y="2662535"/>
            <a:ext cx="898900" cy="461665"/>
          </a:xfrm>
          <a:prstGeom prst="rect">
            <a:avLst/>
          </a:prstGeom>
          <a:noFill/>
        </p:spPr>
        <p:txBody>
          <a:bodyPr wrap="none" rtlCol="0">
            <a:spAutoFit/>
          </a:bodyPr>
          <a:lstStyle/>
          <a:p>
            <a:r>
              <a:rPr lang="en-US" sz="2400" b="1" dirty="0">
                <a:solidFill>
                  <a:srgbClr val="0000FF"/>
                </a:solidFill>
              </a:rPr>
              <a:t>brake</a:t>
            </a:r>
          </a:p>
        </p:txBody>
      </p:sp>
      <p:sp>
        <p:nvSpPr>
          <p:cNvPr id="8" name="TextBox 7"/>
          <p:cNvSpPr txBox="1"/>
          <p:nvPr/>
        </p:nvSpPr>
        <p:spPr>
          <a:xfrm>
            <a:off x="2549924" y="3017520"/>
            <a:ext cx="1107676" cy="461665"/>
          </a:xfrm>
          <a:prstGeom prst="rect">
            <a:avLst/>
          </a:prstGeom>
          <a:noFill/>
        </p:spPr>
        <p:txBody>
          <a:bodyPr wrap="none" rtlCol="0">
            <a:spAutoFit/>
          </a:bodyPr>
          <a:lstStyle/>
          <a:p>
            <a:r>
              <a:rPr lang="en-US" sz="2400" b="1" dirty="0">
                <a:solidFill>
                  <a:srgbClr val="0000FF"/>
                </a:solidFill>
              </a:rPr>
              <a:t>neutral</a:t>
            </a:r>
          </a:p>
        </p:txBody>
      </p:sp>
      <p:sp>
        <p:nvSpPr>
          <p:cNvPr id="9" name="TextBox 8"/>
          <p:cNvSpPr txBox="1"/>
          <p:nvPr/>
        </p:nvSpPr>
        <p:spPr>
          <a:xfrm>
            <a:off x="6858000" y="5105399"/>
            <a:ext cx="1332416" cy="461665"/>
          </a:xfrm>
          <a:prstGeom prst="rect">
            <a:avLst/>
          </a:prstGeom>
          <a:noFill/>
        </p:spPr>
        <p:txBody>
          <a:bodyPr wrap="none" rtlCol="0">
            <a:spAutoFit/>
          </a:bodyPr>
          <a:lstStyle/>
          <a:p>
            <a:r>
              <a:rPr lang="en-US" sz="2400" b="1" dirty="0">
                <a:solidFill>
                  <a:srgbClr val="0000FF"/>
                </a:solidFill>
              </a:rPr>
              <a:t>occupied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8" grpId="0"/>
      <p:bldP spid="9"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Title 1"/>
          <p:cNvSpPr>
            <a:spLocks noGrp="1"/>
          </p:cNvSpPr>
          <p:nvPr>
            <p:ph type="title"/>
          </p:nvPr>
        </p:nvSpPr>
        <p:spPr>
          <a:xfrm>
            <a:off x="685800" y="533400"/>
            <a:ext cx="7772400" cy="685800"/>
          </a:xfrm>
        </p:spPr>
        <p:txBody>
          <a:bodyPr/>
          <a:lstStyle/>
          <a:p>
            <a:pPr>
              <a:spcAft>
                <a:spcPts val="1800"/>
              </a:spcAft>
            </a:pPr>
            <a:r>
              <a:rPr lang="en-US" b="1" dirty="0"/>
              <a:t>Mobile Operations</a:t>
            </a:r>
          </a:p>
        </p:txBody>
      </p:sp>
      <p:sp>
        <p:nvSpPr>
          <p:cNvPr id="111619" name="Content Placeholder 2"/>
          <p:cNvSpPr>
            <a:spLocks noGrp="1"/>
          </p:cNvSpPr>
          <p:nvPr>
            <p:ph idx="1"/>
          </p:nvPr>
        </p:nvSpPr>
        <p:spPr>
          <a:xfrm>
            <a:off x="1085442" y="1524000"/>
            <a:ext cx="7601357" cy="3962400"/>
          </a:xfrm>
        </p:spPr>
        <p:txBody>
          <a:bodyPr/>
          <a:lstStyle/>
          <a:p>
            <a:pPr indent="-274320">
              <a:spcBef>
                <a:spcPts val="0"/>
              </a:spcBef>
            </a:pPr>
            <a:r>
              <a:rPr lang="en-US" sz="2000" dirty="0"/>
              <a:t> </a:t>
            </a:r>
            <a:r>
              <a:rPr lang="en-US" sz="2000" b="1" dirty="0"/>
              <a:t>Keep the vehicle in gear and the wheels following the centerline</a:t>
            </a:r>
          </a:p>
          <a:p>
            <a:pPr indent="-274320">
              <a:spcBef>
                <a:spcPts val="0"/>
              </a:spcBef>
            </a:pPr>
            <a:r>
              <a:rPr lang="en-US" sz="2000" b="1" dirty="0"/>
              <a:t> </a:t>
            </a:r>
            <a:r>
              <a:rPr lang="en-US" sz="2000" b="1" dirty="0">
                <a:solidFill>
                  <a:srgbClr val="FF0000"/>
                </a:solidFill>
              </a:rPr>
              <a:t>Provide a minimum roll-ahead space of 150 feet</a:t>
            </a:r>
          </a:p>
          <a:p>
            <a:pPr indent="-274320">
              <a:spcBef>
                <a:spcPts val="0"/>
              </a:spcBef>
            </a:pPr>
            <a:r>
              <a:rPr lang="en-US" sz="2000" b="1" dirty="0"/>
              <a:t>Pay attention to hills, curves, or other sight distance items that might be present</a:t>
            </a:r>
          </a:p>
          <a:p>
            <a:pPr indent="-274320">
              <a:spcBef>
                <a:spcPts val="0"/>
              </a:spcBef>
            </a:pPr>
            <a:r>
              <a:rPr lang="en-US" sz="2000" b="1" dirty="0"/>
              <a:t> If you notice an errant vehicle coming towards your Protective Vehicle equipped with a TMA, DO NOT leave your lane of traffic. This would expose the crew to a crash and possible injury. If possible, you should try to alert the crew and proceed forward to lessen the impact.</a:t>
            </a:r>
          </a:p>
          <a:p>
            <a:pPr indent="-274320">
              <a:spcBef>
                <a:spcPts val="0"/>
              </a:spcBef>
            </a:pPr>
            <a:endParaRPr lang="en-US" sz="2000" dirty="0"/>
          </a:p>
        </p:txBody>
      </p:sp>
      <p:sp>
        <p:nvSpPr>
          <p:cNvPr id="2" name="Rectangle 1"/>
          <p:cNvSpPr/>
          <p:nvPr/>
        </p:nvSpPr>
        <p:spPr>
          <a:xfrm>
            <a:off x="1219200" y="4419600"/>
            <a:ext cx="7084326" cy="1676400"/>
          </a:xfrm>
          <a:prstGeom prst="rect">
            <a:avLst/>
          </a:prstGeom>
          <a:solidFill>
            <a:srgbClr val="FFFF00"/>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a:solidFill>
                  <a:srgbClr val="FF0000"/>
                </a:solidFill>
              </a:rPr>
              <a:t>NOTE: </a:t>
            </a:r>
            <a:r>
              <a:rPr lang="en-US" dirty="0">
                <a:solidFill>
                  <a:srgbClr val="FF0000"/>
                </a:solidFill>
              </a:rPr>
              <a:t>Preventive action includes moving the vehicle forward to lessen impact. If the operator takes preventive action, he/she should be observant of all crew workers and equipment to maintain at least 150 feet roll-ahead distance.  In instances where you do not have the recommended 150 feet roll-ahead distance, engage the parking brake and DO NOT roll forward to lessen the impact.</a:t>
            </a:r>
          </a:p>
        </p:txBody>
      </p:sp>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1771"/>
            <a:ext cx="1085443"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16697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Title 1"/>
          <p:cNvSpPr>
            <a:spLocks noGrp="1"/>
          </p:cNvSpPr>
          <p:nvPr>
            <p:ph type="title"/>
          </p:nvPr>
        </p:nvSpPr>
        <p:spPr>
          <a:xfrm>
            <a:off x="685800" y="533400"/>
            <a:ext cx="7772400" cy="685800"/>
          </a:xfrm>
        </p:spPr>
        <p:txBody>
          <a:bodyPr/>
          <a:lstStyle/>
          <a:p>
            <a:pPr>
              <a:spcAft>
                <a:spcPts val="1800"/>
              </a:spcAft>
            </a:pPr>
            <a:r>
              <a:rPr lang="en-US" b="1" dirty="0"/>
              <a:t>Mobile Operations</a:t>
            </a:r>
          </a:p>
        </p:txBody>
      </p:sp>
      <p:sp>
        <p:nvSpPr>
          <p:cNvPr id="111619" name="Content Placeholder 2"/>
          <p:cNvSpPr>
            <a:spLocks noGrp="1"/>
          </p:cNvSpPr>
          <p:nvPr>
            <p:ph idx="1"/>
          </p:nvPr>
        </p:nvSpPr>
        <p:spPr>
          <a:xfrm>
            <a:off x="570430" y="1219200"/>
            <a:ext cx="8372679" cy="4953000"/>
          </a:xfrm>
        </p:spPr>
        <p:txBody>
          <a:bodyPr/>
          <a:lstStyle/>
          <a:p>
            <a:pPr marL="0" indent="0">
              <a:buNone/>
            </a:pPr>
            <a:r>
              <a:rPr lang="en-US" sz="2000" b="1" dirty="0"/>
              <a:t>Primary Protective Vehicle equipped with a TMA during Mobile Operations</a:t>
            </a:r>
          </a:p>
          <a:p>
            <a:r>
              <a:rPr lang="en-US" sz="2000" dirty="0"/>
              <a:t>If any employees exit their vehicles in the work activity area, the operator of Protective Vehicle equipped with a TMA closest to work activity</a:t>
            </a:r>
            <a:r>
              <a:rPr lang="en-US" sz="2000" dirty="0">
                <a:solidFill>
                  <a:srgbClr val="FF0000"/>
                </a:solidFill>
              </a:rPr>
              <a:t> shall engage the parking brake. </a:t>
            </a:r>
          </a:p>
          <a:p>
            <a:r>
              <a:rPr lang="en-US" sz="2000" dirty="0"/>
              <a:t>Typically that vehicle maintains 150' roll ahead distance to the work activity, be parallel to traffic, and have its wheels aligned to stay within the lane if struck.  If the operator of the Protective Vehicle equipped with a TMA, closest to the work activity feels he/she is about to be struck by an oncoming vehicle, he/she </a:t>
            </a:r>
            <a:r>
              <a:rPr lang="en-US" sz="2000" dirty="0">
                <a:solidFill>
                  <a:srgbClr val="FF0000"/>
                </a:solidFill>
              </a:rPr>
              <a:t>SHALL NOT take preventive action.  </a:t>
            </a:r>
          </a:p>
          <a:p>
            <a:pPr marL="0" indent="0">
              <a:buNone/>
            </a:pPr>
            <a:r>
              <a:rPr lang="en-US" sz="2000" b="1" dirty="0"/>
              <a:t>Secondary Protective Vehicle equipped with a TMA during Mobile Operations </a:t>
            </a:r>
          </a:p>
          <a:p>
            <a:r>
              <a:rPr lang="en-US" sz="2000" dirty="0"/>
              <a:t>If an operator feels he/she is about to be struck by an oncoming vehicle, the operators may take preventive action as to lessen the impact.  However, the operator </a:t>
            </a:r>
            <a:r>
              <a:rPr lang="en-US" sz="2000" dirty="0">
                <a:solidFill>
                  <a:srgbClr val="FF0000"/>
                </a:solidFill>
              </a:rPr>
              <a:t>shall maintain at least 150' roll ahead distance to the next Protective Vehicle equipped with a TMA</a:t>
            </a:r>
            <a:r>
              <a:rPr lang="en-US" sz="2000" dirty="0"/>
              <a:t>, be parallel to traffic, and have its wheels aligned to stay within the lane if struck. </a:t>
            </a:r>
          </a:p>
          <a:p>
            <a:pPr indent="-274320">
              <a:spcBef>
                <a:spcPts val="0"/>
              </a:spcBef>
            </a:pPr>
            <a:endParaRPr lang="en-US" sz="2000" b="1" dirty="0"/>
          </a:p>
          <a:p>
            <a:pPr indent="-274320">
              <a:spcBef>
                <a:spcPts val="0"/>
              </a:spcBef>
            </a:pPr>
            <a:endParaRPr lang="en-US" sz="2000" dirty="0"/>
          </a:p>
        </p:txBody>
      </p:sp>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1771"/>
            <a:ext cx="1085443"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662540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685800" y="838200"/>
            <a:ext cx="7772400" cy="685800"/>
          </a:xfrm>
        </p:spPr>
        <p:txBody>
          <a:bodyPr/>
          <a:lstStyle/>
          <a:p>
            <a:pPr eaLnBrk="1" hangingPunct="1"/>
            <a:r>
              <a:rPr lang="en-US" b="1" dirty="0"/>
              <a:t>Emergency Planning</a:t>
            </a:r>
          </a:p>
        </p:txBody>
      </p:sp>
      <p:sp>
        <p:nvSpPr>
          <p:cNvPr id="112643" name="Rectangle 3"/>
          <p:cNvSpPr>
            <a:spLocks noGrp="1" noChangeArrowheads="1"/>
          </p:cNvSpPr>
          <p:nvPr>
            <p:ph type="body" idx="1"/>
          </p:nvPr>
        </p:nvSpPr>
        <p:spPr>
          <a:xfrm>
            <a:off x="542721" y="2057400"/>
            <a:ext cx="8458200" cy="3962400"/>
          </a:xfrm>
        </p:spPr>
        <p:txBody>
          <a:bodyPr/>
          <a:lstStyle/>
          <a:p>
            <a:pPr>
              <a:spcAft>
                <a:spcPts val="1200"/>
              </a:spcAft>
            </a:pPr>
            <a:r>
              <a:rPr lang="en-US" sz="2600" b="1" dirty="0"/>
              <a:t>Who are you going to call if someone hits the Protective Vehicle/TMA?</a:t>
            </a:r>
          </a:p>
          <a:p>
            <a:pPr>
              <a:spcAft>
                <a:spcPts val="1200"/>
              </a:spcAft>
            </a:pPr>
            <a:r>
              <a:rPr lang="en-US" sz="2600" b="1" dirty="0"/>
              <a:t>Is the scene safe?</a:t>
            </a:r>
          </a:p>
          <a:p>
            <a:pPr lvl="1">
              <a:spcAft>
                <a:spcPts val="1200"/>
              </a:spcAft>
            </a:pPr>
            <a:r>
              <a:rPr lang="en-US" sz="2200" b="1" dirty="0"/>
              <a:t>Do not run back to the Protective Vehicle/TMA that was struck</a:t>
            </a:r>
            <a:endParaRPr lang="en-US" sz="2600" b="1" dirty="0"/>
          </a:p>
          <a:p>
            <a:pPr eaLnBrk="1" hangingPunct="1">
              <a:spcAft>
                <a:spcPts val="1200"/>
              </a:spcAft>
            </a:pPr>
            <a:r>
              <a:rPr lang="en-US" sz="2600" b="1" dirty="0"/>
              <a:t>Is someone trained in First Aid/CPR?</a:t>
            </a:r>
          </a:p>
          <a:p>
            <a:pPr>
              <a:spcAft>
                <a:spcPts val="1200"/>
              </a:spcAft>
            </a:pPr>
            <a:r>
              <a:rPr lang="en-US" sz="2600" b="1" dirty="0"/>
              <a:t>Are incident/accident forms located within the Protective Vehicle/TMA truck?</a:t>
            </a:r>
          </a:p>
          <a:p>
            <a:pPr eaLnBrk="1" hangingPunct="1">
              <a:spcAft>
                <a:spcPts val="1200"/>
              </a:spcAft>
            </a:pPr>
            <a:endParaRPr lang="en-US" sz="2600" dirty="0"/>
          </a:p>
        </p:txBody>
      </p:sp>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1771"/>
            <a:ext cx="1085443"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5637228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838200" y="609600"/>
            <a:ext cx="7772400" cy="5791200"/>
          </a:xfrm>
        </p:spPr>
        <p:txBody>
          <a:bodyPr/>
          <a:lstStyle/>
          <a:p>
            <a:pPr marL="0" indent="0">
              <a:lnSpc>
                <a:spcPct val="150000"/>
              </a:lnSpc>
              <a:buNone/>
            </a:pPr>
            <a:endParaRPr lang="en-US" sz="1600" b="1" dirty="0"/>
          </a:p>
          <a:p>
            <a:pPr>
              <a:lnSpc>
                <a:spcPct val="150000"/>
              </a:lnSpc>
              <a:spcAft>
                <a:spcPts val="1200"/>
              </a:spcAft>
              <a:buFont typeface="+mj-lt"/>
              <a:buAutoNum type="arabicPeriod"/>
            </a:pPr>
            <a:r>
              <a:rPr lang="en-US" sz="1600" b="1" dirty="0"/>
              <a:t>Name some of the responsibilities and Qualifications of a Protective Vehicle/TMA Operator</a:t>
            </a:r>
          </a:p>
          <a:p>
            <a:pPr marL="0" indent="0">
              <a:lnSpc>
                <a:spcPct val="150000"/>
              </a:lnSpc>
              <a:buNone/>
            </a:pPr>
            <a:endParaRPr lang="en-US" sz="1600" b="1" dirty="0"/>
          </a:p>
          <a:p>
            <a:pPr>
              <a:lnSpc>
                <a:spcPct val="150000"/>
              </a:lnSpc>
              <a:buFont typeface="+mj-lt"/>
              <a:buAutoNum type="arabicPeriod"/>
            </a:pPr>
            <a:endParaRPr lang="en-US" sz="1600" b="1" dirty="0"/>
          </a:p>
          <a:p>
            <a:pPr>
              <a:lnSpc>
                <a:spcPct val="150000"/>
              </a:lnSpc>
              <a:buFont typeface="+mj-lt"/>
              <a:buAutoNum type="arabicPeriod" startAt="2"/>
            </a:pPr>
            <a:r>
              <a:rPr lang="en-US" sz="1600" b="1" dirty="0"/>
              <a:t>Protective Vehicle/TMAs are designed to </a:t>
            </a:r>
            <a:r>
              <a:rPr lang="en-US" sz="1600" b="1" u="sng" dirty="0"/>
              <a:t>		</a:t>
            </a:r>
            <a:r>
              <a:rPr lang="en-US" sz="1600" b="1" dirty="0"/>
              <a:t> the motorist and the TMA operator.</a:t>
            </a:r>
          </a:p>
          <a:p>
            <a:pPr>
              <a:lnSpc>
                <a:spcPct val="150000"/>
              </a:lnSpc>
              <a:buFont typeface="+mj-lt"/>
              <a:buAutoNum type="arabicPeriod" startAt="2"/>
            </a:pPr>
            <a:r>
              <a:rPr lang="en-US" sz="1600" b="1" dirty="0"/>
              <a:t>Seat belts must be used while operating a Protective Vehicle/TMA.  They should be </a:t>
            </a:r>
            <a:r>
              <a:rPr lang="en-US" sz="1600" b="1" u="sng" dirty="0"/>
              <a:t>		          </a:t>
            </a:r>
            <a:r>
              <a:rPr lang="en-US" sz="1600" b="1" dirty="0"/>
              <a:t>adjusted and </a:t>
            </a:r>
            <a:r>
              <a:rPr lang="en-US" sz="1600" b="1" u="sng" dirty="0"/>
              <a:t>	        </a:t>
            </a:r>
            <a:r>
              <a:rPr lang="en-US" sz="1600" b="1" dirty="0"/>
              <a:t> on the operator.</a:t>
            </a:r>
          </a:p>
          <a:p>
            <a:pPr>
              <a:lnSpc>
                <a:spcPct val="150000"/>
              </a:lnSpc>
              <a:buFont typeface="+mj-lt"/>
              <a:buAutoNum type="arabicPeriod" startAt="2"/>
            </a:pPr>
            <a:r>
              <a:rPr lang="en-US" sz="1600" b="1" dirty="0"/>
              <a:t>When  a Protective Vehicle/TMA is in a stationary work zone,  the TMA should be    </a:t>
            </a:r>
            <a:r>
              <a:rPr lang="en-US" sz="1600" b="1" u="sng" dirty="0"/>
              <a:t>		</a:t>
            </a:r>
            <a:endParaRPr lang="en-US" sz="1600" b="1" dirty="0"/>
          </a:p>
          <a:p>
            <a:pPr>
              <a:lnSpc>
                <a:spcPct val="150000"/>
              </a:lnSpc>
              <a:buFont typeface="+mj-lt"/>
              <a:buAutoNum type="arabicPeriod" startAt="2"/>
            </a:pPr>
            <a:r>
              <a:rPr lang="en-US" sz="1600" b="1" dirty="0"/>
              <a:t>During mobile operations, you should maintain </a:t>
            </a:r>
            <a:r>
              <a:rPr lang="en-US" sz="1600" b="1" u="sng" dirty="0"/>
              <a:t>		</a:t>
            </a:r>
            <a:r>
              <a:rPr lang="en-US" sz="1600" b="1" dirty="0"/>
              <a:t> of roll ahead space. </a:t>
            </a:r>
          </a:p>
          <a:p>
            <a:pPr>
              <a:lnSpc>
                <a:spcPct val="150000"/>
              </a:lnSpc>
              <a:buFont typeface="+mj-lt"/>
              <a:buAutoNum type="arabicPeriod" startAt="2"/>
            </a:pPr>
            <a:r>
              <a:rPr lang="en-US" sz="1600" b="1" dirty="0"/>
              <a:t>Upon impact of the Protective Vehicle/TMA, you should pull the </a:t>
            </a:r>
            <a:r>
              <a:rPr lang="en-US" sz="1600" b="1" u="sng" dirty="0"/>
              <a:t>		        </a:t>
            </a:r>
            <a:r>
              <a:rPr lang="en-US" sz="1600" b="1" dirty="0"/>
              <a:t> and put the Protective Vehicle/TMA in neutral.</a:t>
            </a:r>
          </a:p>
          <a:p>
            <a:pPr>
              <a:buFont typeface="+mj-lt"/>
              <a:buAutoNum type="arabicPeriod" startAt="2"/>
            </a:pPr>
            <a:endParaRPr lang="en-US" sz="1600" b="1" dirty="0"/>
          </a:p>
        </p:txBody>
      </p:sp>
      <p:sp>
        <p:nvSpPr>
          <p:cNvPr id="5" name="TextBox 4"/>
          <p:cNvSpPr txBox="1"/>
          <p:nvPr/>
        </p:nvSpPr>
        <p:spPr>
          <a:xfrm>
            <a:off x="1639048" y="1974640"/>
            <a:ext cx="5638800" cy="646331"/>
          </a:xfrm>
          <a:prstGeom prst="rect">
            <a:avLst/>
          </a:prstGeom>
          <a:noFill/>
        </p:spPr>
        <p:txBody>
          <a:bodyPr wrap="square" rtlCol="0">
            <a:spAutoFit/>
          </a:bodyPr>
          <a:lstStyle/>
          <a:p>
            <a:pPr algn="ctr"/>
            <a:r>
              <a:rPr lang="en-US" b="1" dirty="0">
                <a:solidFill>
                  <a:srgbClr val="0000FF"/>
                </a:solidFill>
              </a:rPr>
              <a:t>Be alert, protect crew members and traveling public, regularly check your mirrors</a:t>
            </a:r>
          </a:p>
        </p:txBody>
      </p:sp>
      <p:sp>
        <p:nvSpPr>
          <p:cNvPr id="6" name="TextBox 5"/>
          <p:cNvSpPr txBox="1"/>
          <p:nvPr/>
        </p:nvSpPr>
        <p:spPr>
          <a:xfrm>
            <a:off x="5048548" y="2819400"/>
            <a:ext cx="879536" cy="369332"/>
          </a:xfrm>
          <a:prstGeom prst="rect">
            <a:avLst/>
          </a:prstGeom>
          <a:noFill/>
        </p:spPr>
        <p:txBody>
          <a:bodyPr wrap="none" rtlCol="0">
            <a:spAutoFit/>
          </a:bodyPr>
          <a:lstStyle/>
          <a:p>
            <a:r>
              <a:rPr lang="en-US" b="1" dirty="0">
                <a:solidFill>
                  <a:srgbClr val="0000FF"/>
                </a:solidFill>
              </a:rPr>
              <a:t>protect</a:t>
            </a:r>
          </a:p>
        </p:txBody>
      </p:sp>
      <p:sp>
        <p:nvSpPr>
          <p:cNvPr id="7" name="TextBox 6"/>
          <p:cNvSpPr txBox="1"/>
          <p:nvPr/>
        </p:nvSpPr>
        <p:spPr>
          <a:xfrm>
            <a:off x="1670051" y="3962400"/>
            <a:ext cx="996170" cy="369332"/>
          </a:xfrm>
          <a:prstGeom prst="rect">
            <a:avLst/>
          </a:prstGeom>
          <a:noFill/>
        </p:spPr>
        <p:txBody>
          <a:bodyPr wrap="none" rtlCol="0">
            <a:spAutoFit/>
          </a:bodyPr>
          <a:lstStyle/>
          <a:p>
            <a:r>
              <a:rPr lang="en-US" b="1" dirty="0">
                <a:solidFill>
                  <a:srgbClr val="0000FF"/>
                </a:solidFill>
              </a:rPr>
              <a:t>properly</a:t>
            </a:r>
          </a:p>
        </p:txBody>
      </p:sp>
      <p:sp>
        <p:nvSpPr>
          <p:cNvPr id="8" name="TextBox 7"/>
          <p:cNvSpPr txBox="1"/>
          <p:nvPr/>
        </p:nvSpPr>
        <p:spPr>
          <a:xfrm>
            <a:off x="4343400" y="3962400"/>
            <a:ext cx="631904" cy="369332"/>
          </a:xfrm>
          <a:prstGeom prst="rect">
            <a:avLst/>
          </a:prstGeom>
          <a:noFill/>
        </p:spPr>
        <p:txBody>
          <a:bodyPr wrap="none" rtlCol="0">
            <a:spAutoFit/>
          </a:bodyPr>
          <a:lstStyle/>
          <a:p>
            <a:r>
              <a:rPr lang="en-US" b="1" dirty="0">
                <a:solidFill>
                  <a:srgbClr val="0000FF"/>
                </a:solidFill>
              </a:rPr>
              <a:t>snug</a:t>
            </a:r>
          </a:p>
        </p:txBody>
      </p:sp>
      <p:sp>
        <p:nvSpPr>
          <p:cNvPr id="9" name="TextBox 8"/>
          <p:cNvSpPr txBox="1"/>
          <p:nvPr/>
        </p:nvSpPr>
        <p:spPr>
          <a:xfrm>
            <a:off x="1371600" y="4746954"/>
            <a:ext cx="1289135" cy="369332"/>
          </a:xfrm>
          <a:prstGeom prst="rect">
            <a:avLst/>
          </a:prstGeom>
          <a:noFill/>
        </p:spPr>
        <p:txBody>
          <a:bodyPr wrap="none" rtlCol="0">
            <a:spAutoFit/>
          </a:bodyPr>
          <a:lstStyle/>
          <a:p>
            <a:r>
              <a:rPr lang="en-US" b="1" dirty="0">
                <a:solidFill>
                  <a:srgbClr val="0000FF"/>
                </a:solidFill>
              </a:rPr>
              <a:t>unoccupied</a:t>
            </a:r>
          </a:p>
        </p:txBody>
      </p:sp>
      <p:sp>
        <p:nvSpPr>
          <p:cNvPr id="10" name="TextBox 9"/>
          <p:cNvSpPr txBox="1"/>
          <p:nvPr/>
        </p:nvSpPr>
        <p:spPr>
          <a:xfrm>
            <a:off x="5475514" y="5186739"/>
            <a:ext cx="646331" cy="369332"/>
          </a:xfrm>
          <a:prstGeom prst="rect">
            <a:avLst/>
          </a:prstGeom>
          <a:noFill/>
        </p:spPr>
        <p:txBody>
          <a:bodyPr wrap="none" rtlCol="0">
            <a:spAutoFit/>
          </a:bodyPr>
          <a:lstStyle/>
          <a:p>
            <a:r>
              <a:rPr lang="en-US" b="1" dirty="0">
                <a:solidFill>
                  <a:srgbClr val="0000FF"/>
                </a:solidFill>
              </a:rPr>
              <a:t>150 ‘</a:t>
            </a:r>
          </a:p>
        </p:txBody>
      </p:sp>
      <p:sp>
        <p:nvSpPr>
          <p:cNvPr id="11" name="TextBox 10"/>
          <p:cNvSpPr txBox="1"/>
          <p:nvPr/>
        </p:nvSpPr>
        <p:spPr>
          <a:xfrm>
            <a:off x="6705477" y="5562600"/>
            <a:ext cx="1489382" cy="369332"/>
          </a:xfrm>
          <a:prstGeom prst="rect">
            <a:avLst/>
          </a:prstGeom>
          <a:noFill/>
        </p:spPr>
        <p:txBody>
          <a:bodyPr wrap="none" rtlCol="0">
            <a:spAutoFit/>
          </a:bodyPr>
          <a:lstStyle/>
          <a:p>
            <a:r>
              <a:rPr lang="en-US" b="1" dirty="0">
                <a:solidFill>
                  <a:srgbClr val="0000FF"/>
                </a:solidFill>
              </a:rPr>
              <a:t>parking brake</a:t>
            </a:r>
          </a:p>
        </p:txBody>
      </p:sp>
      <p:sp>
        <p:nvSpPr>
          <p:cNvPr id="3" name="Title 2"/>
          <p:cNvSpPr>
            <a:spLocks noGrp="1"/>
          </p:cNvSpPr>
          <p:nvPr>
            <p:ph type="title"/>
          </p:nvPr>
        </p:nvSpPr>
        <p:spPr>
          <a:xfrm>
            <a:off x="685800" y="381000"/>
            <a:ext cx="7772400" cy="685800"/>
          </a:xfrm>
        </p:spPr>
        <p:txBody>
          <a:bodyPr/>
          <a:lstStyle/>
          <a:p>
            <a:r>
              <a:rPr lang="en-US" b="1" dirty="0"/>
              <a:t>Quiz</a:t>
            </a:r>
          </a:p>
        </p:txBody>
      </p:sp>
    </p:spTree>
    <p:extLst>
      <p:ext uri="{BB962C8B-B14F-4D97-AF65-F5344CB8AC3E}">
        <p14:creationId xmlns:p14="http://schemas.microsoft.com/office/powerpoint/2010/main" val="2587680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524000" y="990600"/>
            <a:ext cx="2720897" cy="923330"/>
          </a:xfrm>
          <a:prstGeom prst="rect">
            <a:avLst/>
          </a:prstGeom>
          <a:noFill/>
        </p:spPr>
        <p:txBody>
          <a:bodyPr wrap="square" rtlCol="0">
            <a:spAutoFit/>
          </a:bodyPr>
          <a:lstStyle/>
          <a:p>
            <a:r>
              <a:rPr lang="en-US" sz="5400" b="1" dirty="0">
                <a:solidFill>
                  <a:prstClr val="black"/>
                </a:solidFill>
              </a:rPr>
              <a:t>Flagger</a:t>
            </a:r>
          </a:p>
        </p:txBody>
      </p:sp>
      <p:sp>
        <p:nvSpPr>
          <p:cNvPr id="7" name="TextBox 6"/>
          <p:cNvSpPr txBox="1"/>
          <p:nvPr/>
        </p:nvSpPr>
        <p:spPr>
          <a:xfrm>
            <a:off x="5105400" y="5638800"/>
            <a:ext cx="2477538" cy="923330"/>
          </a:xfrm>
          <a:prstGeom prst="rect">
            <a:avLst/>
          </a:prstGeom>
          <a:noFill/>
        </p:spPr>
        <p:txBody>
          <a:bodyPr wrap="none" rtlCol="0">
            <a:spAutoFit/>
          </a:bodyPr>
          <a:lstStyle/>
          <a:p>
            <a:r>
              <a:rPr lang="en-US" sz="5400" b="1" dirty="0">
                <a:solidFill>
                  <a:prstClr val="black"/>
                </a:solidFill>
              </a:rPr>
              <a:t>Training</a:t>
            </a:r>
          </a:p>
        </p:txBody>
      </p:sp>
      <p:pic>
        <p:nvPicPr>
          <p:cNvPr id="2355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8694" y="1818165"/>
            <a:ext cx="7339012" cy="4118833"/>
          </a:xfrm>
          <a:prstGeom prst="rect">
            <a:avLst/>
          </a:prstGeom>
          <a:noFill/>
          <a:ln>
            <a:noFill/>
          </a:ln>
          <a:effectLst>
            <a:softEdge rad="215900"/>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9525" cap="flat">
                <a:solidFill>
                  <a:schemeClr val="bg1"/>
                </a:solidFill>
                <a:miter lim="800000"/>
                <a:headEnd/>
                <a:tailEnd/>
              </a14:hiddenLine>
            </a:ext>
          </a:extLst>
        </p:spPr>
      </p:pic>
    </p:spTree>
    <p:extLst>
      <p:ext uri="{BB962C8B-B14F-4D97-AF65-F5344CB8AC3E}">
        <p14:creationId xmlns:p14="http://schemas.microsoft.com/office/powerpoint/2010/main" val="227554689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descr="C:\Users\anderb3\Desktop\Flagger Recert\1e.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082" y="152400"/>
            <a:ext cx="8418806" cy="6248400"/>
          </a:xfrm>
          <a:prstGeom prst="rect">
            <a:avLst/>
          </a:prstGeom>
          <a:noFill/>
          <a:effectLst>
            <a:softEdge rad="444500"/>
          </a:effectLst>
          <a:extLst>
            <a:ext uri="{909E8E84-426E-40DD-AFC4-6F175D3DCCD1}">
              <a14:hiddenFill xmlns:a14="http://schemas.microsoft.com/office/drawing/2010/main">
                <a:solidFill>
                  <a:srgbClr val="FFFFFF"/>
                </a:solidFill>
              </a14:hiddenFill>
            </a:ext>
          </a:extLst>
        </p:spPr>
      </p:pic>
      <p:sp>
        <p:nvSpPr>
          <p:cNvPr id="4" name="TextBox 3"/>
          <p:cNvSpPr txBox="1">
            <a:spLocks noChangeArrowheads="1"/>
          </p:cNvSpPr>
          <p:nvPr/>
        </p:nvSpPr>
        <p:spPr bwMode="auto">
          <a:xfrm>
            <a:off x="2138975" y="609600"/>
            <a:ext cx="2835906"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algn="ctr" eaLnBrk="1" hangingPunct="1"/>
            <a:r>
              <a:rPr lang="en-US" sz="4400" b="1" dirty="0">
                <a:solidFill>
                  <a:prstClr val="black"/>
                </a:solidFill>
                <a:latin typeface="Calibri"/>
                <a:cs typeface="Arial" charset="0"/>
              </a:rPr>
              <a:t>I’m Safe???</a:t>
            </a:r>
          </a:p>
        </p:txBody>
      </p:sp>
      <p:sp>
        <p:nvSpPr>
          <p:cNvPr id="5" name="Rectangle 4"/>
          <p:cNvSpPr>
            <a:spLocks noChangeArrowheads="1"/>
          </p:cNvSpPr>
          <p:nvPr/>
        </p:nvSpPr>
        <p:spPr bwMode="auto">
          <a:xfrm>
            <a:off x="1981200" y="5715000"/>
            <a:ext cx="5742449" cy="961629"/>
          </a:xfrm>
          <a:prstGeom prst="rect">
            <a:avLst/>
          </a:prstGeom>
          <a:solidFill>
            <a:srgbClr val="FFFF00"/>
          </a:solidFill>
          <a:ln w="38100">
            <a:noFill/>
          </a:ln>
          <a:effectLst>
            <a:glow rad="228600">
              <a:schemeClr val="bg1"/>
            </a:glow>
            <a:softEdge rad="0"/>
          </a:effectLst>
        </p:spPr>
        <p:txBody>
          <a:bodyPr wrap="none" anchor="ctr"/>
          <a:lstStyle/>
          <a:p>
            <a:pPr algn="ctr">
              <a:lnSpc>
                <a:spcPct val="115000"/>
              </a:lnSpc>
            </a:pPr>
            <a:r>
              <a:rPr lang="en-US" sz="3200" b="1" dirty="0">
                <a:solidFill>
                  <a:srgbClr val="FF0000"/>
                </a:solidFill>
              </a:rPr>
              <a:t>Your job is the most important </a:t>
            </a:r>
            <a:endParaRPr lang="en-US" sz="1600" dirty="0">
              <a:solidFill>
                <a:prstClr val="black"/>
              </a:solidFill>
              <a:latin typeface="Times New Roman"/>
              <a:ea typeface="Times New Roman"/>
            </a:endParaRPr>
          </a:p>
          <a:p>
            <a:pPr algn="ctr">
              <a:lnSpc>
                <a:spcPct val="115000"/>
              </a:lnSpc>
            </a:pPr>
            <a:r>
              <a:rPr lang="en-US" sz="3200" b="1" dirty="0">
                <a:solidFill>
                  <a:srgbClr val="FF0000"/>
                </a:solidFill>
              </a:rPr>
              <a:t>one on the crew!</a:t>
            </a:r>
            <a:endParaRPr lang="en-US" sz="1600" dirty="0">
              <a:solidFill>
                <a:prstClr val="black"/>
              </a:solidFill>
              <a:latin typeface="Times New Roman"/>
              <a:ea typeface="Times New Roman"/>
            </a:endParaRPr>
          </a:p>
        </p:txBody>
      </p:sp>
    </p:spTree>
    <p:extLst>
      <p:ext uri="{BB962C8B-B14F-4D97-AF65-F5344CB8AC3E}">
        <p14:creationId xmlns:p14="http://schemas.microsoft.com/office/powerpoint/2010/main" val="19600818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3"/>
          <p:cNvSpPr>
            <a:spLocks noGrp="1" noChangeArrowheads="1"/>
          </p:cNvSpPr>
          <p:nvPr>
            <p:ph idx="1"/>
          </p:nvPr>
        </p:nvSpPr>
        <p:spPr>
          <a:xfrm>
            <a:off x="914400" y="1600200"/>
            <a:ext cx="8153400" cy="4572000"/>
          </a:xfrm>
        </p:spPr>
        <p:txBody>
          <a:bodyPr/>
          <a:lstStyle/>
          <a:p>
            <a:pPr marL="0" indent="0">
              <a:lnSpc>
                <a:spcPct val="90000"/>
              </a:lnSpc>
              <a:spcAft>
                <a:spcPts val="600"/>
              </a:spcAft>
              <a:buClrTx/>
              <a:buNone/>
            </a:pPr>
            <a:r>
              <a:rPr lang="en-US" altLang="en-US" sz="2800" b="1" dirty="0"/>
              <a:t>Ability to:</a:t>
            </a:r>
          </a:p>
          <a:p>
            <a:pPr lvl="1" indent="-342900">
              <a:lnSpc>
                <a:spcPct val="90000"/>
              </a:lnSpc>
              <a:spcAft>
                <a:spcPts val="1200"/>
              </a:spcAft>
              <a:buFont typeface="Wingdings" panose="05000000000000000000" pitchFamily="2" charset="2"/>
              <a:buChar char="Ø"/>
            </a:pPr>
            <a:r>
              <a:rPr lang="en-US" altLang="en-US" sz="2000" dirty="0"/>
              <a:t>Receive and </a:t>
            </a:r>
            <a:r>
              <a:rPr lang="en-US" altLang="en-US" sz="2000" b="1" u="heavy" dirty="0">
                <a:solidFill>
                  <a:srgbClr val="FF0000"/>
                </a:solidFill>
              </a:rPr>
              <a:t>		     </a:t>
            </a:r>
            <a:r>
              <a:rPr lang="en-US" altLang="en-US" sz="2000" dirty="0"/>
              <a:t>specific instructions clearly, firmly, and courteously</a:t>
            </a:r>
          </a:p>
          <a:p>
            <a:pPr lvl="1" indent="-342900">
              <a:lnSpc>
                <a:spcPct val="90000"/>
              </a:lnSpc>
              <a:spcAft>
                <a:spcPts val="1200"/>
              </a:spcAft>
              <a:buFont typeface="Wingdings" panose="05000000000000000000" pitchFamily="2" charset="2"/>
              <a:buChar char="Ø"/>
            </a:pPr>
            <a:r>
              <a:rPr lang="en-US" altLang="en-US" sz="2000" dirty="0"/>
              <a:t>Control signaling devices to provide clear and </a:t>
            </a:r>
            <a:r>
              <a:rPr lang="en-US" altLang="en-US" sz="2000" u="heavy" dirty="0">
                <a:solidFill>
                  <a:srgbClr val="FF0000"/>
                </a:solidFill>
              </a:rPr>
              <a:t>		  	  </a:t>
            </a:r>
            <a:r>
              <a:rPr lang="en-US" altLang="en-US" sz="2000" dirty="0">
                <a:solidFill>
                  <a:srgbClr val="FF0000"/>
                </a:solidFill>
              </a:rPr>
              <a:t> </a:t>
            </a:r>
            <a:r>
              <a:rPr lang="en-US" altLang="en-US" sz="2000" dirty="0"/>
              <a:t>to drivers approaching the work zone </a:t>
            </a:r>
          </a:p>
          <a:p>
            <a:pPr lvl="1" indent="-342900">
              <a:lnSpc>
                <a:spcPct val="90000"/>
              </a:lnSpc>
              <a:spcAft>
                <a:spcPts val="1200"/>
              </a:spcAft>
              <a:buFont typeface="Wingdings" panose="05000000000000000000" pitchFamily="2" charset="2"/>
              <a:buChar char="Ø"/>
            </a:pPr>
            <a:r>
              <a:rPr lang="en-US" altLang="en-US" sz="2000" dirty="0"/>
              <a:t>Ability to </a:t>
            </a:r>
            <a:r>
              <a:rPr lang="en-US" altLang="en-US" sz="2000" u="heavy" dirty="0">
                <a:uFill>
                  <a:solidFill>
                    <a:srgbClr val="FF0000"/>
                  </a:solidFill>
                </a:uFill>
              </a:rPr>
              <a:t>		    </a:t>
            </a:r>
            <a:r>
              <a:rPr lang="en-US" altLang="en-US" sz="2000" dirty="0"/>
              <a:t>and </a:t>
            </a:r>
            <a:r>
              <a:rPr lang="en-US" altLang="en-US" sz="2000" u="heavy" dirty="0">
                <a:uFill>
                  <a:solidFill>
                    <a:srgbClr val="FF0000"/>
                  </a:solidFill>
                </a:uFill>
              </a:rPr>
              <a:t>	        </a:t>
            </a:r>
            <a:r>
              <a:rPr lang="en-US" altLang="en-US" sz="2000" dirty="0">
                <a:uFill>
                  <a:solidFill>
                    <a:srgbClr val="FF0000"/>
                  </a:solidFill>
                </a:uFill>
              </a:rPr>
              <a:t> </a:t>
            </a:r>
            <a:r>
              <a:rPr lang="en-US" altLang="en-US" sz="2000" dirty="0"/>
              <a:t>safe traffic control practices, sometimes in stressful or emergency situations</a:t>
            </a:r>
          </a:p>
          <a:p>
            <a:pPr lvl="1" indent="-342900">
              <a:lnSpc>
                <a:spcPct val="90000"/>
              </a:lnSpc>
              <a:spcAft>
                <a:spcPts val="1200"/>
              </a:spcAft>
              <a:buFont typeface="Wingdings" panose="05000000000000000000" pitchFamily="2" charset="2"/>
              <a:buChar char="Ø"/>
            </a:pPr>
            <a:r>
              <a:rPr lang="en-US" altLang="en-US" sz="2000" dirty="0"/>
              <a:t>Ability to </a:t>
            </a:r>
            <a:r>
              <a:rPr lang="en-US" altLang="en-US" sz="2000" u="heavy" dirty="0">
                <a:uFill>
                  <a:solidFill>
                    <a:srgbClr val="FF0000"/>
                  </a:solidFill>
                </a:uFill>
              </a:rPr>
              <a:t>		 </a:t>
            </a:r>
            <a:r>
              <a:rPr lang="en-US" altLang="en-US" sz="2000" dirty="0">
                <a:uFill>
                  <a:solidFill>
                    <a:srgbClr val="FF0000"/>
                  </a:solidFill>
                </a:uFill>
              </a:rPr>
              <a:t>  </a:t>
            </a:r>
            <a:r>
              <a:rPr lang="en-US" altLang="en-US" sz="2000" u="heavy" dirty="0">
                <a:uFill>
                  <a:solidFill>
                    <a:srgbClr val="FF0000"/>
                  </a:solidFill>
                </a:uFill>
              </a:rPr>
              <a:t>    	         </a:t>
            </a:r>
            <a:r>
              <a:rPr lang="en-US" altLang="en-US" sz="2000" dirty="0"/>
              <a:t>traffic situations and warn workers in sufficient time to avoid injury.</a:t>
            </a:r>
          </a:p>
          <a:p>
            <a:pPr marL="400050" lvl="1" indent="0">
              <a:lnSpc>
                <a:spcPct val="90000"/>
              </a:lnSpc>
              <a:buNone/>
            </a:pPr>
            <a:endParaRPr lang="en-US" altLang="en-US" sz="2000" dirty="0"/>
          </a:p>
        </p:txBody>
      </p:sp>
      <p:sp>
        <p:nvSpPr>
          <p:cNvPr id="17410" name="Rectangle 2" descr="Large confetti"/>
          <p:cNvSpPr>
            <a:spLocks noGrp="1" noChangeArrowheads="1"/>
          </p:cNvSpPr>
          <p:nvPr>
            <p:ph type="title"/>
          </p:nvPr>
        </p:nvSpPr>
        <p:spPr>
          <a:xfrm>
            <a:off x="838200" y="609600"/>
            <a:ext cx="7620000" cy="701675"/>
          </a:xfrm>
        </p:spPr>
        <p:txBody>
          <a:bodyPr>
            <a:noAutofit/>
          </a:bodyPr>
          <a:lstStyle/>
          <a:p>
            <a:pPr algn="ctr" fontAlgn="auto">
              <a:spcAft>
                <a:spcPts val="0"/>
              </a:spcAft>
              <a:defRPr/>
            </a:pPr>
            <a:r>
              <a:rPr lang="en-US" altLang="en-US" sz="4400" b="1" dirty="0">
                <a:effectLst/>
              </a:rPr>
              <a:t>Qualifications of a Flagger	</a:t>
            </a:r>
          </a:p>
        </p:txBody>
      </p:sp>
      <p:sp>
        <p:nvSpPr>
          <p:cNvPr id="2" name="TextBox 1"/>
          <p:cNvSpPr txBox="1"/>
          <p:nvPr/>
        </p:nvSpPr>
        <p:spPr>
          <a:xfrm>
            <a:off x="2057400" y="6393485"/>
            <a:ext cx="5943600" cy="369332"/>
          </a:xfrm>
          <a:prstGeom prst="rect">
            <a:avLst/>
          </a:prstGeom>
          <a:noFill/>
        </p:spPr>
        <p:txBody>
          <a:bodyPr wrap="square" rtlCol="0">
            <a:spAutoFit/>
          </a:bodyPr>
          <a:lstStyle/>
          <a:p>
            <a:pPr algn="ctr"/>
            <a:r>
              <a:rPr lang="en-US" i="1" dirty="0">
                <a:solidFill>
                  <a:prstClr val="black"/>
                </a:solidFill>
              </a:rPr>
              <a:t>EPG 616.5.1 Qualifications for Flaggers (MUTCD 6E.01)</a:t>
            </a:r>
          </a:p>
        </p:txBody>
      </p:sp>
      <p:sp>
        <p:nvSpPr>
          <p:cNvPr id="3" name="TextBox 2"/>
          <p:cNvSpPr txBox="1"/>
          <p:nvPr/>
        </p:nvSpPr>
        <p:spPr>
          <a:xfrm>
            <a:off x="3157756" y="2114490"/>
            <a:ext cx="1628716" cy="400110"/>
          </a:xfrm>
          <a:prstGeom prst="rect">
            <a:avLst/>
          </a:prstGeom>
          <a:noFill/>
        </p:spPr>
        <p:txBody>
          <a:bodyPr wrap="none" rtlCol="0">
            <a:spAutoFit/>
          </a:bodyPr>
          <a:lstStyle/>
          <a:p>
            <a:r>
              <a:rPr lang="en-US" sz="2000" b="1" dirty="0">
                <a:solidFill>
                  <a:srgbClr val="0000FF"/>
                </a:solidFill>
              </a:rPr>
              <a:t>communicate</a:t>
            </a:r>
          </a:p>
        </p:txBody>
      </p:sp>
      <p:sp>
        <p:nvSpPr>
          <p:cNvPr id="5" name="TextBox 4"/>
          <p:cNvSpPr txBox="1"/>
          <p:nvPr/>
        </p:nvSpPr>
        <p:spPr>
          <a:xfrm>
            <a:off x="6477000" y="2819400"/>
            <a:ext cx="2102692" cy="400110"/>
          </a:xfrm>
          <a:prstGeom prst="rect">
            <a:avLst/>
          </a:prstGeom>
          <a:noFill/>
        </p:spPr>
        <p:txBody>
          <a:bodyPr wrap="none" rtlCol="0">
            <a:spAutoFit/>
          </a:bodyPr>
          <a:lstStyle/>
          <a:p>
            <a:r>
              <a:rPr lang="en-US" sz="2000" b="1" dirty="0">
                <a:solidFill>
                  <a:srgbClr val="0000FF"/>
                </a:solidFill>
              </a:rPr>
              <a:t>positive guidance </a:t>
            </a:r>
          </a:p>
        </p:txBody>
      </p:sp>
      <p:sp>
        <p:nvSpPr>
          <p:cNvPr id="6" name="TextBox 5"/>
          <p:cNvSpPr txBox="1"/>
          <p:nvPr/>
        </p:nvSpPr>
        <p:spPr>
          <a:xfrm>
            <a:off x="2679818" y="3657600"/>
            <a:ext cx="1276696" cy="369332"/>
          </a:xfrm>
          <a:prstGeom prst="rect">
            <a:avLst/>
          </a:prstGeom>
          <a:noFill/>
        </p:spPr>
        <p:txBody>
          <a:bodyPr wrap="none" rtlCol="0">
            <a:spAutoFit/>
          </a:bodyPr>
          <a:lstStyle/>
          <a:p>
            <a:r>
              <a:rPr lang="en-US" b="1" dirty="0">
                <a:solidFill>
                  <a:srgbClr val="0000FF"/>
                </a:solidFill>
              </a:rPr>
              <a:t>understand</a:t>
            </a:r>
          </a:p>
        </p:txBody>
      </p:sp>
      <p:sp>
        <p:nvSpPr>
          <p:cNvPr id="7" name="TextBox 6"/>
          <p:cNvSpPr txBox="1"/>
          <p:nvPr/>
        </p:nvSpPr>
        <p:spPr>
          <a:xfrm>
            <a:off x="4378435" y="3581400"/>
            <a:ext cx="771365" cy="400110"/>
          </a:xfrm>
          <a:prstGeom prst="rect">
            <a:avLst/>
          </a:prstGeom>
          <a:noFill/>
        </p:spPr>
        <p:txBody>
          <a:bodyPr wrap="none" rtlCol="0">
            <a:spAutoFit/>
          </a:bodyPr>
          <a:lstStyle/>
          <a:p>
            <a:r>
              <a:rPr lang="en-US" sz="2000" b="1" dirty="0">
                <a:solidFill>
                  <a:srgbClr val="0000FF"/>
                </a:solidFill>
              </a:rPr>
              <a:t>apply</a:t>
            </a:r>
          </a:p>
        </p:txBody>
      </p:sp>
      <p:sp>
        <p:nvSpPr>
          <p:cNvPr id="8" name="TextBox 7"/>
          <p:cNvSpPr txBox="1"/>
          <p:nvPr/>
        </p:nvSpPr>
        <p:spPr>
          <a:xfrm>
            <a:off x="2667000" y="4373696"/>
            <a:ext cx="2603213" cy="400110"/>
          </a:xfrm>
          <a:prstGeom prst="rect">
            <a:avLst/>
          </a:prstGeom>
          <a:noFill/>
        </p:spPr>
        <p:txBody>
          <a:bodyPr wrap="none" rtlCol="0">
            <a:spAutoFit/>
          </a:bodyPr>
          <a:lstStyle/>
          <a:p>
            <a:r>
              <a:rPr lang="en-US" sz="2000" b="1" dirty="0">
                <a:solidFill>
                  <a:srgbClr val="0000FF"/>
                </a:solidFill>
              </a:rPr>
              <a:t>recognize    dangerous </a:t>
            </a:r>
          </a:p>
        </p:txBody>
      </p:sp>
    </p:spTree>
    <p:extLst>
      <p:ext uri="{BB962C8B-B14F-4D97-AF65-F5344CB8AC3E}">
        <p14:creationId xmlns:p14="http://schemas.microsoft.com/office/powerpoint/2010/main" val="405684255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8" grpId="0"/>
    </p:bldLst>
  </p:timing>
</p:sld>
</file>

<file path=ppt/slides/slide9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extBox 2"/>
          <p:cNvSpPr txBox="1"/>
          <p:nvPr/>
        </p:nvSpPr>
        <p:spPr>
          <a:xfrm>
            <a:off x="533400" y="1600200"/>
            <a:ext cx="7772400" cy="4339650"/>
          </a:xfrm>
          <a:prstGeom prst="rect">
            <a:avLst/>
          </a:prstGeom>
          <a:noFill/>
        </p:spPr>
        <p:txBody>
          <a:bodyPr>
            <a:spAutoFit/>
          </a:bodyPr>
          <a:lstStyle/>
          <a:p>
            <a:pPr>
              <a:lnSpc>
                <a:spcPct val="150000"/>
              </a:lnSpc>
              <a:defRPr/>
            </a:pPr>
            <a:r>
              <a:rPr lang="en-US" sz="3200" b="1" u="heavy" dirty="0">
                <a:solidFill>
                  <a:prstClr val="black"/>
                </a:solidFill>
                <a:uFill>
                  <a:solidFill>
                    <a:srgbClr val="FF0000"/>
                  </a:solidFill>
                </a:uFill>
              </a:rPr>
              <a:t>			   </a:t>
            </a:r>
          </a:p>
          <a:p>
            <a:pPr marL="457200" indent="-457200">
              <a:lnSpc>
                <a:spcPct val="150000"/>
              </a:lnSpc>
              <a:buSzPct val="98000"/>
              <a:buFont typeface="Wingdings" panose="05000000000000000000" pitchFamily="2" charset="2"/>
              <a:buChar char="Ø"/>
              <a:defRPr/>
            </a:pPr>
            <a:r>
              <a:rPr lang="en-US" sz="2800" dirty="0">
                <a:solidFill>
                  <a:prstClr val="black"/>
                </a:solidFill>
              </a:rPr>
              <a:t>Not under influence of alcohol or drugs</a:t>
            </a:r>
          </a:p>
          <a:p>
            <a:pPr marL="457200" indent="-457200">
              <a:lnSpc>
                <a:spcPct val="150000"/>
              </a:lnSpc>
              <a:buSzPct val="98000"/>
              <a:buFont typeface="Wingdings" panose="05000000000000000000" pitchFamily="2" charset="2"/>
              <a:buChar char="Ø"/>
              <a:defRPr/>
            </a:pPr>
            <a:r>
              <a:rPr lang="en-US" sz="2800" dirty="0">
                <a:solidFill>
                  <a:prstClr val="black"/>
                </a:solidFill>
              </a:rPr>
              <a:t>Beware of the effects of:</a:t>
            </a:r>
          </a:p>
          <a:p>
            <a:pPr marL="914400" lvl="1" indent="-457200">
              <a:lnSpc>
                <a:spcPct val="150000"/>
              </a:lnSpc>
              <a:buSzPct val="98000"/>
              <a:buFont typeface="Courier New" panose="02070309020205020404" pitchFamily="49" charset="0"/>
              <a:buChar char="o"/>
              <a:defRPr/>
            </a:pPr>
            <a:r>
              <a:rPr lang="en-US" sz="2800" dirty="0">
                <a:solidFill>
                  <a:prstClr val="black"/>
                </a:solidFill>
              </a:rPr>
              <a:t>Prescription medication </a:t>
            </a:r>
          </a:p>
          <a:p>
            <a:pPr marL="914400" lvl="1" indent="-457200">
              <a:lnSpc>
                <a:spcPct val="150000"/>
              </a:lnSpc>
              <a:buSzPct val="98000"/>
              <a:buFont typeface="Courier New" panose="02070309020205020404" pitchFamily="49" charset="0"/>
              <a:buChar char="o"/>
              <a:defRPr/>
            </a:pPr>
            <a:r>
              <a:rPr lang="en-US" sz="2800" dirty="0">
                <a:solidFill>
                  <a:prstClr val="black"/>
                </a:solidFill>
              </a:rPr>
              <a:t>Over-the-Counter</a:t>
            </a:r>
          </a:p>
          <a:p>
            <a:pPr marL="457200" indent="-457200">
              <a:lnSpc>
                <a:spcPct val="150000"/>
              </a:lnSpc>
              <a:buSzPct val="98000"/>
              <a:buFont typeface="Wingdings" panose="05000000000000000000" pitchFamily="2" charset="2"/>
              <a:buChar char="Ø"/>
              <a:defRPr/>
            </a:pPr>
            <a:r>
              <a:rPr lang="en-US" sz="2800" dirty="0">
                <a:solidFill>
                  <a:prstClr val="black"/>
                </a:solidFill>
              </a:rPr>
              <a:t>Well rested, not drowsy</a:t>
            </a:r>
          </a:p>
          <a:p>
            <a:pPr>
              <a:defRPr/>
            </a:pPr>
            <a:endParaRPr lang="en-US" dirty="0">
              <a:solidFill>
                <a:prstClr val="black"/>
              </a:solidFill>
            </a:endParaRPr>
          </a:p>
        </p:txBody>
      </p:sp>
      <p:pic>
        <p:nvPicPr>
          <p:cNvPr id="337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3352800"/>
            <a:ext cx="2895600" cy="2779419"/>
          </a:xfrm>
          <a:prstGeom prst="rect">
            <a:avLst/>
          </a:prstGeom>
          <a:noFill/>
          <a:ln>
            <a:noFill/>
          </a:ln>
          <a:effectLst>
            <a:softEdge rad="1143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2"/>
                </a:solidFill>
                <a:miter lim="800000"/>
                <a:headEnd/>
                <a:tailEnd/>
              </a14:hiddenLine>
            </a:ext>
          </a:extLst>
        </p:spPr>
      </p:pic>
      <p:sp>
        <p:nvSpPr>
          <p:cNvPr id="2" name="TextBox 1"/>
          <p:cNvSpPr txBox="1"/>
          <p:nvPr/>
        </p:nvSpPr>
        <p:spPr>
          <a:xfrm>
            <a:off x="685800" y="1777425"/>
            <a:ext cx="2895600" cy="584775"/>
          </a:xfrm>
          <a:prstGeom prst="rect">
            <a:avLst/>
          </a:prstGeom>
          <a:noFill/>
        </p:spPr>
        <p:txBody>
          <a:bodyPr wrap="square" rtlCol="0">
            <a:spAutoFit/>
          </a:bodyPr>
          <a:lstStyle/>
          <a:p>
            <a:r>
              <a:rPr lang="en-US" sz="3200" b="1" dirty="0">
                <a:solidFill>
                  <a:srgbClr val="0000FF"/>
                </a:solidFill>
              </a:rPr>
              <a:t>Mentally alert</a:t>
            </a:r>
          </a:p>
        </p:txBody>
      </p:sp>
      <p:sp>
        <p:nvSpPr>
          <p:cNvPr id="7" name="Rectangle 2" descr="Large confetti"/>
          <p:cNvSpPr txBox="1">
            <a:spLocks noChangeArrowheads="1"/>
          </p:cNvSpPr>
          <p:nvPr/>
        </p:nvSpPr>
        <p:spPr>
          <a:xfrm>
            <a:off x="838200" y="609600"/>
            <a:ext cx="7620000" cy="701675"/>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US" altLang="en-US" b="1" dirty="0">
                <a:solidFill>
                  <a:prstClr val="black"/>
                </a:solidFill>
              </a:rPr>
              <a:t>Qualifications of a Flagger	</a:t>
            </a:r>
          </a:p>
        </p:txBody>
      </p:sp>
    </p:spTree>
    <p:extLst>
      <p:ext uri="{BB962C8B-B14F-4D97-AF65-F5344CB8AC3E}">
        <p14:creationId xmlns:p14="http://schemas.microsoft.com/office/powerpoint/2010/main" val="2643652165"/>
      </p:ext>
    </p:extLst>
  </p:cSld>
  <p:clrMapOvr>
    <a:masterClrMapping/>
  </p:clrMapOvr>
  <p:transition spd="slow"/>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extBox 2"/>
          <p:cNvSpPr txBox="1"/>
          <p:nvPr/>
        </p:nvSpPr>
        <p:spPr>
          <a:xfrm>
            <a:off x="533400" y="1470025"/>
            <a:ext cx="8458200" cy="2769989"/>
          </a:xfrm>
          <a:prstGeom prst="rect">
            <a:avLst/>
          </a:prstGeom>
          <a:noFill/>
        </p:spPr>
        <p:txBody>
          <a:bodyPr>
            <a:spAutoFit/>
          </a:bodyPr>
          <a:lstStyle/>
          <a:p>
            <a:pPr>
              <a:lnSpc>
                <a:spcPct val="150000"/>
              </a:lnSpc>
              <a:defRPr/>
            </a:pPr>
            <a:r>
              <a:rPr lang="en-US" sz="3200" b="1" u="sng" dirty="0">
                <a:solidFill>
                  <a:prstClr val="black"/>
                </a:solidFill>
              </a:rPr>
              <a:t>In good physical condition</a:t>
            </a:r>
          </a:p>
          <a:p>
            <a:pPr marL="457200" indent="-457200">
              <a:lnSpc>
                <a:spcPct val="150000"/>
              </a:lnSpc>
              <a:buFont typeface="Wingdings" panose="05000000000000000000" pitchFamily="2" charset="2"/>
              <a:buChar char="Ø"/>
              <a:defRPr/>
            </a:pPr>
            <a:r>
              <a:rPr lang="en-US" sz="2800" dirty="0">
                <a:solidFill>
                  <a:prstClr val="black"/>
                </a:solidFill>
              </a:rPr>
              <a:t> </a:t>
            </a:r>
            <a:r>
              <a:rPr lang="en-US" sz="2800" b="1" u="heavy" dirty="0">
                <a:solidFill>
                  <a:srgbClr val="FF0000"/>
                </a:solidFill>
                <a:uFill>
                  <a:solidFill>
                    <a:srgbClr val="FF0000"/>
                  </a:solidFill>
                </a:uFill>
              </a:rPr>
              <a:t>			</a:t>
            </a:r>
            <a:endParaRPr lang="en-US" sz="2800" dirty="0">
              <a:solidFill>
                <a:prstClr val="black"/>
              </a:solidFill>
            </a:endParaRPr>
          </a:p>
          <a:p>
            <a:pPr marL="457200" indent="-457200">
              <a:lnSpc>
                <a:spcPct val="150000"/>
              </a:lnSpc>
              <a:buFont typeface="Wingdings" panose="05000000000000000000" pitchFamily="2" charset="2"/>
              <a:buChar char="Ø"/>
              <a:defRPr/>
            </a:pPr>
            <a:r>
              <a:rPr lang="en-US" sz="2800" dirty="0">
                <a:solidFill>
                  <a:prstClr val="black"/>
                </a:solidFill>
              </a:rPr>
              <a:t> </a:t>
            </a:r>
            <a:r>
              <a:rPr lang="en-US" sz="2800" u="heavy" dirty="0">
                <a:solidFill>
                  <a:prstClr val="black"/>
                </a:solidFill>
                <a:uFill>
                  <a:solidFill>
                    <a:srgbClr val="FF0000"/>
                  </a:solidFill>
                </a:uFill>
              </a:rPr>
              <a:t>			</a:t>
            </a:r>
            <a:endParaRPr lang="en-US" sz="2800" dirty="0">
              <a:solidFill>
                <a:prstClr val="black"/>
              </a:solidFill>
            </a:endParaRPr>
          </a:p>
          <a:p>
            <a:pPr marL="457200" indent="-457200">
              <a:lnSpc>
                <a:spcPct val="150000"/>
              </a:lnSpc>
              <a:buFont typeface="Wingdings" panose="05000000000000000000" pitchFamily="2" charset="2"/>
              <a:buChar char="Ø"/>
              <a:defRPr/>
            </a:pPr>
            <a:r>
              <a:rPr lang="en-US" sz="2800" dirty="0">
                <a:solidFill>
                  <a:prstClr val="black"/>
                </a:solidFill>
              </a:rPr>
              <a:t>Ability to </a:t>
            </a:r>
            <a:r>
              <a:rPr lang="en-US" sz="2800" u="heavy" dirty="0">
                <a:solidFill>
                  <a:prstClr val="black"/>
                </a:solidFill>
                <a:uFill>
                  <a:solidFill>
                    <a:srgbClr val="FF0000"/>
                  </a:solidFill>
                </a:uFill>
              </a:rPr>
              <a:t>			</a:t>
            </a:r>
            <a:endParaRPr lang="en-US" sz="2800" dirty="0">
              <a:solidFill>
                <a:prstClr val="black"/>
              </a:solidFill>
            </a:endParaRPr>
          </a:p>
        </p:txBody>
      </p:sp>
      <p:sp>
        <p:nvSpPr>
          <p:cNvPr id="2" name="TextBox 1"/>
          <p:cNvSpPr txBox="1"/>
          <p:nvPr/>
        </p:nvSpPr>
        <p:spPr>
          <a:xfrm>
            <a:off x="685800" y="5201586"/>
            <a:ext cx="8153400" cy="553998"/>
          </a:xfrm>
          <a:prstGeom prst="rect">
            <a:avLst/>
          </a:prstGeom>
          <a:solidFill>
            <a:srgbClr val="FFFF00"/>
          </a:solidFill>
        </p:spPr>
        <p:txBody>
          <a:bodyPr wrap="square" rtlCol="0">
            <a:spAutoFit/>
          </a:bodyPr>
          <a:lstStyle/>
          <a:p>
            <a:pPr algn="ctr">
              <a:lnSpc>
                <a:spcPct val="150000"/>
              </a:lnSpc>
              <a:defRPr/>
            </a:pPr>
            <a:r>
              <a:rPr lang="en-US" sz="2000" b="1" i="1" dirty="0">
                <a:solidFill>
                  <a:srgbClr val="FF0000"/>
                </a:solidFill>
              </a:rPr>
              <a:t>This is NOT an assignment for modified duty /injured workers</a:t>
            </a:r>
          </a:p>
        </p:txBody>
      </p:sp>
      <p:sp>
        <p:nvSpPr>
          <p:cNvPr id="4" name="TextBox 3"/>
          <p:cNvSpPr txBox="1"/>
          <p:nvPr/>
        </p:nvSpPr>
        <p:spPr>
          <a:xfrm>
            <a:off x="1336659" y="2350565"/>
            <a:ext cx="1787541" cy="523220"/>
          </a:xfrm>
          <a:prstGeom prst="rect">
            <a:avLst/>
          </a:prstGeom>
          <a:noFill/>
        </p:spPr>
        <p:txBody>
          <a:bodyPr wrap="none" rtlCol="0">
            <a:spAutoFit/>
          </a:bodyPr>
          <a:lstStyle/>
          <a:p>
            <a:r>
              <a:rPr lang="en-US" sz="2800" b="1" dirty="0">
                <a:solidFill>
                  <a:srgbClr val="0000FF"/>
                </a:solidFill>
              </a:rPr>
              <a:t>Good sight</a:t>
            </a:r>
          </a:p>
        </p:txBody>
      </p:sp>
      <p:sp>
        <p:nvSpPr>
          <p:cNvPr id="5" name="TextBox 4"/>
          <p:cNvSpPr txBox="1"/>
          <p:nvPr/>
        </p:nvSpPr>
        <p:spPr>
          <a:xfrm>
            <a:off x="1219200" y="2981980"/>
            <a:ext cx="2202847" cy="523220"/>
          </a:xfrm>
          <a:prstGeom prst="rect">
            <a:avLst/>
          </a:prstGeom>
          <a:noFill/>
        </p:spPr>
        <p:txBody>
          <a:bodyPr wrap="none" rtlCol="0">
            <a:spAutoFit/>
          </a:bodyPr>
          <a:lstStyle/>
          <a:p>
            <a:r>
              <a:rPr lang="en-US" sz="2800" b="1" dirty="0">
                <a:solidFill>
                  <a:srgbClr val="0000FF"/>
                </a:solidFill>
              </a:rPr>
              <a:t>Good hearing</a:t>
            </a:r>
          </a:p>
        </p:txBody>
      </p:sp>
      <p:sp>
        <p:nvSpPr>
          <p:cNvPr id="6" name="TextBox 5"/>
          <p:cNvSpPr txBox="1"/>
          <p:nvPr/>
        </p:nvSpPr>
        <p:spPr>
          <a:xfrm>
            <a:off x="2438400" y="3657600"/>
            <a:ext cx="2151999" cy="523220"/>
          </a:xfrm>
          <a:prstGeom prst="rect">
            <a:avLst/>
          </a:prstGeom>
          <a:noFill/>
        </p:spPr>
        <p:txBody>
          <a:bodyPr wrap="none" rtlCol="0">
            <a:spAutoFit/>
          </a:bodyPr>
          <a:lstStyle/>
          <a:p>
            <a:r>
              <a:rPr lang="en-US" sz="2800" b="1" dirty="0">
                <a:solidFill>
                  <a:srgbClr val="0000FF"/>
                </a:solidFill>
              </a:rPr>
              <a:t>move quickly</a:t>
            </a:r>
          </a:p>
        </p:txBody>
      </p:sp>
      <p:sp>
        <p:nvSpPr>
          <p:cNvPr id="9" name="Rectangle 2" descr="Large confetti"/>
          <p:cNvSpPr>
            <a:spLocks noGrp="1" noChangeArrowheads="1"/>
          </p:cNvSpPr>
          <p:nvPr>
            <p:ph type="title"/>
          </p:nvPr>
        </p:nvSpPr>
        <p:spPr>
          <a:xfrm>
            <a:off x="838200" y="609600"/>
            <a:ext cx="7620000" cy="701675"/>
          </a:xfrm>
        </p:spPr>
        <p:txBody>
          <a:bodyPr>
            <a:noAutofit/>
          </a:bodyPr>
          <a:lstStyle/>
          <a:p>
            <a:pPr algn="ctr" fontAlgn="auto">
              <a:spcAft>
                <a:spcPts val="0"/>
              </a:spcAft>
              <a:defRPr/>
            </a:pPr>
            <a:r>
              <a:rPr lang="en-US" altLang="en-US" sz="4400" b="1" dirty="0">
                <a:effectLst/>
              </a:rPr>
              <a:t>Qualifications of a Flagger	</a:t>
            </a:r>
          </a:p>
        </p:txBody>
      </p:sp>
    </p:spTree>
    <p:extLst>
      <p:ext uri="{BB962C8B-B14F-4D97-AF65-F5344CB8AC3E}">
        <p14:creationId xmlns:p14="http://schemas.microsoft.com/office/powerpoint/2010/main" val="3449005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extBox 1"/>
          <p:cNvSpPr txBox="1"/>
          <p:nvPr/>
        </p:nvSpPr>
        <p:spPr>
          <a:xfrm>
            <a:off x="761999" y="3708975"/>
            <a:ext cx="3429001" cy="553998"/>
          </a:xfrm>
          <a:prstGeom prst="rect">
            <a:avLst/>
          </a:prstGeom>
          <a:noFill/>
        </p:spPr>
        <p:txBody>
          <a:bodyPr wrap="square" rtlCol="0">
            <a:spAutoFit/>
          </a:bodyPr>
          <a:lstStyle/>
          <a:p>
            <a:pPr marL="342900" indent="-342900">
              <a:lnSpc>
                <a:spcPct val="150000"/>
              </a:lnSpc>
              <a:buFont typeface="Wingdings" panose="05000000000000000000" pitchFamily="2" charset="2"/>
              <a:buChar char="Ø"/>
            </a:pPr>
            <a:r>
              <a:rPr lang="en-US" sz="2000" dirty="0">
                <a:solidFill>
                  <a:prstClr val="black"/>
                </a:solidFill>
              </a:rPr>
              <a:t>Confident and competent</a:t>
            </a:r>
          </a:p>
        </p:txBody>
      </p:sp>
      <p:sp>
        <p:nvSpPr>
          <p:cNvPr id="3" name="TextBox 2"/>
          <p:cNvSpPr txBox="1"/>
          <p:nvPr/>
        </p:nvSpPr>
        <p:spPr>
          <a:xfrm>
            <a:off x="762000" y="1447799"/>
            <a:ext cx="2954655" cy="584775"/>
          </a:xfrm>
          <a:prstGeom prst="rect">
            <a:avLst/>
          </a:prstGeom>
          <a:noFill/>
        </p:spPr>
        <p:txBody>
          <a:bodyPr wrap="none" rtlCol="0">
            <a:spAutoFit/>
          </a:bodyPr>
          <a:lstStyle/>
          <a:p>
            <a:r>
              <a:rPr lang="en-US" sz="3200" u="heavy" dirty="0">
                <a:solidFill>
                  <a:prstClr val="black"/>
                </a:solidFill>
                <a:uFill>
                  <a:solidFill>
                    <a:srgbClr val="FF0000"/>
                  </a:solidFill>
                </a:uFill>
              </a:rPr>
              <a:t>			</a:t>
            </a:r>
          </a:p>
        </p:txBody>
      </p:sp>
      <p:sp>
        <p:nvSpPr>
          <p:cNvPr id="4" name="TextBox 3"/>
          <p:cNvSpPr txBox="1"/>
          <p:nvPr/>
        </p:nvSpPr>
        <p:spPr>
          <a:xfrm>
            <a:off x="838200" y="3168122"/>
            <a:ext cx="2991140" cy="584775"/>
          </a:xfrm>
          <a:prstGeom prst="rect">
            <a:avLst/>
          </a:prstGeom>
          <a:noFill/>
        </p:spPr>
        <p:txBody>
          <a:bodyPr wrap="none" rtlCol="0">
            <a:spAutoFit/>
          </a:bodyPr>
          <a:lstStyle/>
          <a:p>
            <a:r>
              <a:rPr lang="en-US" sz="3200" b="1" dirty="0">
                <a:solidFill>
                  <a:srgbClr val="0000FF"/>
                </a:solidFill>
              </a:rPr>
              <a:t>Be Authoritative</a:t>
            </a:r>
            <a:endParaRPr lang="en-US" dirty="0">
              <a:solidFill>
                <a:srgbClr val="0000FF"/>
              </a:solidFill>
            </a:endParaRPr>
          </a:p>
        </p:txBody>
      </p:sp>
      <p:sp>
        <p:nvSpPr>
          <p:cNvPr id="5" name="TextBox 4"/>
          <p:cNvSpPr txBox="1"/>
          <p:nvPr/>
        </p:nvSpPr>
        <p:spPr>
          <a:xfrm>
            <a:off x="838200" y="4366800"/>
            <a:ext cx="2954655" cy="584775"/>
          </a:xfrm>
          <a:prstGeom prst="rect">
            <a:avLst/>
          </a:prstGeom>
          <a:noFill/>
        </p:spPr>
        <p:txBody>
          <a:bodyPr wrap="none" rtlCol="0">
            <a:spAutoFit/>
          </a:bodyPr>
          <a:lstStyle/>
          <a:p>
            <a:pPr algn="ctr"/>
            <a:r>
              <a:rPr lang="en-US" sz="3200" b="1" u="heavy" dirty="0">
                <a:solidFill>
                  <a:prstClr val="black"/>
                </a:solidFill>
                <a:uFill>
                  <a:solidFill>
                    <a:srgbClr val="FF0000"/>
                  </a:solidFill>
                </a:uFill>
              </a:rPr>
              <a:t>				</a:t>
            </a:r>
          </a:p>
        </p:txBody>
      </p:sp>
      <p:sp>
        <p:nvSpPr>
          <p:cNvPr id="6" name="TextBox 5"/>
          <p:cNvSpPr txBox="1"/>
          <p:nvPr/>
        </p:nvSpPr>
        <p:spPr>
          <a:xfrm>
            <a:off x="762000" y="2041948"/>
            <a:ext cx="3753312" cy="1015663"/>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US" sz="2000" dirty="0">
                <a:solidFill>
                  <a:prstClr val="black"/>
                </a:solidFill>
              </a:rPr>
              <a:t>Dress appropriately</a:t>
            </a:r>
          </a:p>
          <a:p>
            <a:pPr marL="285750" indent="-285750">
              <a:lnSpc>
                <a:spcPct val="150000"/>
              </a:lnSpc>
              <a:buFont typeface="Wingdings" panose="05000000000000000000" pitchFamily="2" charset="2"/>
              <a:buChar char="Ø"/>
            </a:pPr>
            <a:r>
              <a:rPr lang="en-US" sz="2000" dirty="0">
                <a:solidFill>
                  <a:prstClr val="black"/>
                </a:solidFill>
              </a:rPr>
              <a:t>Clean and Neat appearance</a:t>
            </a:r>
          </a:p>
        </p:txBody>
      </p:sp>
      <p:sp>
        <p:nvSpPr>
          <p:cNvPr id="7" name="TextBox 6"/>
          <p:cNvSpPr txBox="1"/>
          <p:nvPr/>
        </p:nvSpPr>
        <p:spPr>
          <a:xfrm>
            <a:off x="761999" y="4928175"/>
            <a:ext cx="6657015" cy="967957"/>
          </a:xfrm>
          <a:prstGeom prst="rect">
            <a:avLst/>
          </a:prstGeom>
          <a:noFill/>
        </p:spPr>
        <p:txBody>
          <a:bodyPr wrap="none" rtlCol="0">
            <a:spAutoFit/>
          </a:bodyPr>
          <a:lstStyle/>
          <a:p>
            <a:pPr marL="285750" indent="-285750">
              <a:lnSpc>
                <a:spcPct val="150000"/>
              </a:lnSpc>
              <a:buFont typeface="Wingdings" panose="05000000000000000000" pitchFamily="2" charset="2"/>
              <a:buChar char="Ø"/>
            </a:pPr>
            <a:r>
              <a:rPr lang="en-US" sz="2000" dirty="0">
                <a:solidFill>
                  <a:prstClr val="black"/>
                </a:solidFill>
              </a:rPr>
              <a:t>Polite when providing firm directions to the traveling public</a:t>
            </a:r>
          </a:p>
          <a:p>
            <a:pPr marL="742950" lvl="1" indent="-285750">
              <a:lnSpc>
                <a:spcPct val="150000"/>
              </a:lnSpc>
              <a:buFont typeface="Lucida Sans Unicode" panose="020B0602030504020204" pitchFamily="34" charset="0"/>
              <a:buChar char="−"/>
            </a:pPr>
            <a:r>
              <a:rPr lang="en-US" sz="2000" i="1" dirty="0">
                <a:solidFill>
                  <a:prstClr val="black"/>
                </a:solidFill>
              </a:rPr>
              <a:t>You must remain calm with irate motorist</a:t>
            </a:r>
          </a:p>
        </p:txBody>
      </p:sp>
      <p:sp>
        <p:nvSpPr>
          <p:cNvPr id="10" name="Rectangle 2" descr="Large confetti"/>
          <p:cNvSpPr>
            <a:spLocks noGrp="1" noChangeArrowheads="1"/>
          </p:cNvSpPr>
          <p:nvPr>
            <p:ph type="title"/>
          </p:nvPr>
        </p:nvSpPr>
        <p:spPr>
          <a:xfrm>
            <a:off x="838200" y="609600"/>
            <a:ext cx="7620000" cy="701675"/>
          </a:xfrm>
        </p:spPr>
        <p:txBody>
          <a:bodyPr>
            <a:noAutofit/>
          </a:bodyPr>
          <a:lstStyle/>
          <a:p>
            <a:pPr algn="ctr" fontAlgn="auto">
              <a:spcAft>
                <a:spcPts val="0"/>
              </a:spcAft>
              <a:defRPr/>
            </a:pPr>
            <a:r>
              <a:rPr lang="en-US" altLang="en-US" sz="4400" b="1" dirty="0">
                <a:effectLst/>
              </a:rPr>
              <a:t>Qualifications of a Flagger	</a:t>
            </a:r>
          </a:p>
        </p:txBody>
      </p:sp>
      <p:sp>
        <p:nvSpPr>
          <p:cNvPr id="9" name="TextBox 8"/>
          <p:cNvSpPr txBox="1"/>
          <p:nvPr/>
        </p:nvSpPr>
        <p:spPr>
          <a:xfrm>
            <a:off x="838200" y="1444198"/>
            <a:ext cx="2819400" cy="584775"/>
          </a:xfrm>
          <a:prstGeom prst="rect">
            <a:avLst/>
          </a:prstGeom>
          <a:noFill/>
        </p:spPr>
        <p:txBody>
          <a:bodyPr wrap="square" rtlCol="0">
            <a:spAutoFit/>
          </a:bodyPr>
          <a:lstStyle/>
          <a:p>
            <a:r>
              <a:rPr lang="en-US" sz="3200" b="1" dirty="0">
                <a:solidFill>
                  <a:srgbClr val="0000FF"/>
                </a:solidFill>
              </a:rPr>
              <a:t>Be Professional </a:t>
            </a:r>
          </a:p>
        </p:txBody>
      </p:sp>
      <p:sp>
        <p:nvSpPr>
          <p:cNvPr id="11" name="TextBox 10"/>
          <p:cNvSpPr txBox="1"/>
          <p:nvPr/>
        </p:nvSpPr>
        <p:spPr>
          <a:xfrm>
            <a:off x="838200" y="3207297"/>
            <a:ext cx="3200400" cy="584775"/>
          </a:xfrm>
          <a:prstGeom prst="rect">
            <a:avLst/>
          </a:prstGeom>
          <a:noFill/>
        </p:spPr>
        <p:txBody>
          <a:bodyPr wrap="square" rtlCol="0">
            <a:spAutoFit/>
          </a:bodyPr>
          <a:lstStyle/>
          <a:p>
            <a:r>
              <a:rPr lang="en-US" sz="3200" u="heavy" dirty="0">
                <a:solidFill>
                  <a:prstClr val="black"/>
                </a:solidFill>
                <a:uFill>
                  <a:solidFill>
                    <a:srgbClr val="FF0000"/>
                  </a:solidFill>
                </a:uFill>
              </a:rPr>
              <a:t>			</a:t>
            </a:r>
          </a:p>
        </p:txBody>
      </p:sp>
      <p:sp>
        <p:nvSpPr>
          <p:cNvPr id="14" name="TextBox 13"/>
          <p:cNvSpPr txBox="1"/>
          <p:nvPr/>
        </p:nvSpPr>
        <p:spPr>
          <a:xfrm>
            <a:off x="807847" y="4368225"/>
            <a:ext cx="2468753" cy="584775"/>
          </a:xfrm>
          <a:prstGeom prst="rect">
            <a:avLst/>
          </a:prstGeom>
          <a:noFill/>
        </p:spPr>
        <p:txBody>
          <a:bodyPr wrap="none" rtlCol="0">
            <a:spAutoFit/>
          </a:bodyPr>
          <a:lstStyle/>
          <a:p>
            <a:pPr algn="ctr"/>
            <a:r>
              <a:rPr lang="en-US" sz="3200" b="1" dirty="0">
                <a:solidFill>
                  <a:srgbClr val="0000FF"/>
                </a:solidFill>
              </a:rPr>
              <a:t>Be Courteous</a:t>
            </a:r>
          </a:p>
        </p:txBody>
      </p:sp>
    </p:spTree>
    <p:extLst>
      <p:ext uri="{BB962C8B-B14F-4D97-AF65-F5344CB8AC3E}">
        <p14:creationId xmlns:p14="http://schemas.microsoft.com/office/powerpoint/2010/main" val="85210653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P spid="14" grpId="0"/>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1" name="Rectangle 4" descr="Large confetti"/>
          <p:cNvSpPr>
            <a:spLocks noGrp="1" noChangeArrowheads="1"/>
          </p:cNvSpPr>
          <p:nvPr>
            <p:ph type="title"/>
          </p:nvPr>
        </p:nvSpPr>
        <p:spPr>
          <a:xfrm>
            <a:off x="551790" y="702809"/>
            <a:ext cx="8077200" cy="701675"/>
          </a:xfrm>
        </p:spPr>
        <p:txBody>
          <a:bodyPr/>
          <a:lstStyle/>
          <a:p>
            <a:r>
              <a:rPr lang="en-US" b="1" dirty="0"/>
              <a:t>Flagger Guidelines</a:t>
            </a:r>
          </a:p>
        </p:txBody>
      </p:sp>
      <p:sp>
        <p:nvSpPr>
          <p:cNvPr id="140292" name="Rectangle 5"/>
          <p:cNvSpPr>
            <a:spLocks noGrp="1" noChangeArrowheads="1"/>
          </p:cNvSpPr>
          <p:nvPr>
            <p:ph type="body" idx="1"/>
          </p:nvPr>
        </p:nvSpPr>
        <p:spPr>
          <a:xfrm>
            <a:off x="685800" y="1524000"/>
            <a:ext cx="7772400" cy="4495800"/>
          </a:xfrm>
        </p:spPr>
        <p:txBody>
          <a:bodyPr/>
          <a:lstStyle/>
          <a:p>
            <a:pPr marL="563563" indent="-563563">
              <a:lnSpc>
                <a:spcPct val="90000"/>
              </a:lnSpc>
              <a:spcAft>
                <a:spcPts val="1200"/>
              </a:spcAft>
            </a:pPr>
            <a:endParaRPr lang="en-US" sz="2800" dirty="0"/>
          </a:p>
          <a:p>
            <a:pPr marL="563563" indent="-563563">
              <a:lnSpc>
                <a:spcPct val="90000"/>
              </a:lnSpc>
              <a:spcAft>
                <a:spcPts val="1200"/>
              </a:spcAft>
            </a:pPr>
            <a:r>
              <a:rPr lang="en-US" sz="2800" dirty="0"/>
              <a:t>Understand flagging responsibilities </a:t>
            </a:r>
          </a:p>
          <a:p>
            <a:pPr marL="563563" indent="-563563">
              <a:lnSpc>
                <a:spcPct val="90000"/>
              </a:lnSpc>
              <a:spcAft>
                <a:spcPts val="1200"/>
              </a:spcAft>
            </a:pPr>
            <a:r>
              <a:rPr lang="en-US" sz="2800" dirty="0"/>
              <a:t>Be trained </a:t>
            </a:r>
          </a:p>
          <a:p>
            <a:pPr marL="563563" indent="-563563">
              <a:lnSpc>
                <a:spcPct val="90000"/>
              </a:lnSpc>
              <a:spcAft>
                <a:spcPts val="1200"/>
              </a:spcAft>
            </a:pPr>
            <a:r>
              <a:rPr lang="en-US" sz="2800" dirty="0"/>
              <a:t>Have proper </a:t>
            </a:r>
            <a:r>
              <a:rPr lang="en-US" sz="2800" u="sng" dirty="0">
                <a:solidFill>
                  <a:srgbClr val="FF0000"/>
                </a:solidFill>
              </a:rPr>
              <a:t>		</a:t>
            </a:r>
            <a:r>
              <a:rPr lang="en-US" sz="2800" dirty="0"/>
              <a:t> and </a:t>
            </a:r>
            <a:r>
              <a:rPr lang="en-US" sz="2800" u="sng" dirty="0">
                <a:solidFill>
                  <a:srgbClr val="FF0000"/>
                </a:solidFill>
              </a:rPr>
              <a:t>				</a:t>
            </a:r>
            <a:endParaRPr lang="en-US" sz="2800" dirty="0">
              <a:solidFill>
                <a:srgbClr val="FF0000"/>
              </a:solidFill>
            </a:endParaRPr>
          </a:p>
          <a:p>
            <a:pPr marL="563563" indent="-563563">
              <a:lnSpc>
                <a:spcPct val="90000"/>
              </a:lnSpc>
              <a:spcAft>
                <a:spcPts val="1200"/>
              </a:spcAft>
            </a:pPr>
            <a:r>
              <a:rPr lang="en-US" sz="2800" dirty="0"/>
              <a:t>Have advance warning </a:t>
            </a:r>
            <a:r>
              <a:rPr lang="en-US" sz="2800" u="sng" dirty="0">
                <a:solidFill>
                  <a:srgbClr val="FF0000"/>
                </a:solidFill>
              </a:rPr>
              <a:t>		   </a:t>
            </a:r>
            <a:r>
              <a:rPr lang="en-US" sz="2800" dirty="0"/>
              <a:t> in place</a:t>
            </a:r>
          </a:p>
          <a:p>
            <a:pPr marL="563563" indent="-563563">
              <a:lnSpc>
                <a:spcPct val="90000"/>
              </a:lnSpc>
              <a:spcAft>
                <a:spcPts val="1200"/>
              </a:spcAft>
            </a:pPr>
            <a:r>
              <a:rPr lang="en-US" sz="2800" dirty="0"/>
              <a:t>Be </a:t>
            </a:r>
            <a:r>
              <a:rPr lang="en-US" sz="2800" u="sng" dirty="0">
                <a:solidFill>
                  <a:srgbClr val="FF0000"/>
                </a:solidFill>
              </a:rPr>
              <a:t>		</a:t>
            </a:r>
            <a:r>
              <a:rPr lang="en-US" sz="2800" dirty="0"/>
              <a:t> to motorists, workers and possibly the other flagger</a:t>
            </a:r>
          </a:p>
        </p:txBody>
      </p:sp>
      <p:sp>
        <p:nvSpPr>
          <p:cNvPr id="2" name="TextBox 1"/>
          <p:cNvSpPr txBox="1"/>
          <p:nvPr/>
        </p:nvSpPr>
        <p:spPr>
          <a:xfrm>
            <a:off x="3429000" y="3352800"/>
            <a:ext cx="740908" cy="523220"/>
          </a:xfrm>
          <a:prstGeom prst="rect">
            <a:avLst/>
          </a:prstGeom>
          <a:noFill/>
        </p:spPr>
        <p:txBody>
          <a:bodyPr wrap="none" rtlCol="0">
            <a:spAutoFit/>
          </a:bodyPr>
          <a:lstStyle/>
          <a:p>
            <a:r>
              <a:rPr lang="en-US" sz="2800" b="1" dirty="0">
                <a:solidFill>
                  <a:srgbClr val="0000FF"/>
                </a:solidFill>
              </a:rPr>
              <a:t>PPE</a:t>
            </a:r>
          </a:p>
        </p:txBody>
      </p:sp>
      <p:sp>
        <p:nvSpPr>
          <p:cNvPr id="9" name="TextBox 8"/>
          <p:cNvSpPr txBox="1"/>
          <p:nvPr/>
        </p:nvSpPr>
        <p:spPr>
          <a:xfrm>
            <a:off x="5486400" y="3352800"/>
            <a:ext cx="1817998" cy="523220"/>
          </a:xfrm>
          <a:prstGeom prst="rect">
            <a:avLst/>
          </a:prstGeom>
          <a:noFill/>
        </p:spPr>
        <p:txBody>
          <a:bodyPr wrap="none" rtlCol="0">
            <a:spAutoFit/>
          </a:bodyPr>
          <a:lstStyle/>
          <a:p>
            <a:r>
              <a:rPr lang="en-US" sz="2800" b="1" dirty="0">
                <a:solidFill>
                  <a:srgbClr val="0000FF"/>
                </a:solidFill>
              </a:rPr>
              <a:t>equipment</a:t>
            </a:r>
          </a:p>
        </p:txBody>
      </p:sp>
      <p:sp>
        <p:nvSpPr>
          <p:cNvPr id="10" name="TextBox 9"/>
          <p:cNvSpPr txBox="1"/>
          <p:nvPr/>
        </p:nvSpPr>
        <p:spPr>
          <a:xfrm>
            <a:off x="4973278" y="4038600"/>
            <a:ext cx="920445" cy="523220"/>
          </a:xfrm>
          <a:prstGeom prst="rect">
            <a:avLst/>
          </a:prstGeom>
          <a:noFill/>
        </p:spPr>
        <p:txBody>
          <a:bodyPr wrap="none" rtlCol="0">
            <a:spAutoFit/>
          </a:bodyPr>
          <a:lstStyle/>
          <a:p>
            <a:r>
              <a:rPr lang="en-US" sz="2800" b="1" dirty="0">
                <a:solidFill>
                  <a:srgbClr val="0000FF"/>
                </a:solidFill>
              </a:rPr>
              <a:t>signs</a:t>
            </a:r>
          </a:p>
        </p:txBody>
      </p:sp>
      <p:sp>
        <p:nvSpPr>
          <p:cNvPr id="11" name="TextBox 10"/>
          <p:cNvSpPr txBox="1"/>
          <p:nvPr/>
        </p:nvSpPr>
        <p:spPr>
          <a:xfrm>
            <a:off x="2057399" y="4648200"/>
            <a:ext cx="1135247" cy="523220"/>
          </a:xfrm>
          <a:prstGeom prst="rect">
            <a:avLst/>
          </a:prstGeom>
          <a:noFill/>
        </p:spPr>
        <p:txBody>
          <a:bodyPr wrap="none" rtlCol="0">
            <a:spAutoFit/>
          </a:bodyPr>
          <a:lstStyle/>
          <a:p>
            <a:r>
              <a:rPr lang="en-US" sz="2800" b="1" dirty="0">
                <a:solidFill>
                  <a:srgbClr val="0000FF"/>
                </a:solidFill>
              </a:rPr>
              <a:t>visible</a:t>
            </a:r>
          </a:p>
        </p:txBody>
      </p:sp>
    </p:spTree>
    <p:extLst>
      <p:ext uri="{BB962C8B-B14F-4D97-AF65-F5344CB8AC3E}">
        <p14:creationId xmlns:p14="http://schemas.microsoft.com/office/powerpoint/2010/main" val="638988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10" grpId="0"/>
      <p:bldP spid="11" grpId="0"/>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70532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Lst>
        </p:spPr>
      </p:pic>
    </p:spTree>
    <p:extLst>
      <p:ext uri="{BB962C8B-B14F-4D97-AF65-F5344CB8AC3E}">
        <p14:creationId xmlns:p14="http://schemas.microsoft.com/office/powerpoint/2010/main" val="2357951952"/>
      </p:ext>
    </p:extLst>
  </p:cSld>
  <p:clrMapOvr>
    <a:masterClrMapping/>
  </p:clrMapOvr>
  <p:transition spd="slow"/>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3350"/>
            <a:ext cx="9144000" cy="7067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Lst>
        </p:spPr>
      </p:pic>
    </p:spTree>
    <p:extLst>
      <p:ext uri="{BB962C8B-B14F-4D97-AF65-F5344CB8AC3E}">
        <p14:creationId xmlns:p14="http://schemas.microsoft.com/office/powerpoint/2010/main" val="3014847429"/>
      </p:ext>
    </p:extLst>
  </p:cSld>
  <p:clrMapOvr>
    <a:masterClrMapping/>
  </p:clrMapOvr>
  <p:transition spd="slow"/>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6" name="Picture 4" descr="C:\Users\anderb3\Desktop\two flagger.png"/>
          <p:cNvPicPr>
            <a:picLocks noChangeAspect="1" noChangeArrowheads="1"/>
          </p:cNvPicPr>
          <p:nvPr/>
        </p:nvPicPr>
        <p:blipFill rotWithShape="1">
          <a:blip r:embed="rId3">
            <a:extLst>
              <a:ext uri="{28A0092B-C50C-407E-A947-70E740481C1C}">
                <a14:useLocalDpi xmlns:a14="http://schemas.microsoft.com/office/drawing/2010/main" val="0"/>
              </a:ext>
            </a:extLst>
          </a:blip>
          <a:srcRect l="7781" t="9849" r="15022" b="5939"/>
          <a:stretch/>
        </p:blipFill>
        <p:spPr bwMode="auto">
          <a:xfrm rot="19843857">
            <a:off x="926905" y="1882065"/>
            <a:ext cx="3821918" cy="5400846"/>
          </a:xfrm>
          <a:prstGeom prst="rect">
            <a:avLst/>
          </a:prstGeom>
          <a:noFill/>
          <a:extLst>
            <a:ext uri="{909E8E84-426E-40DD-AFC4-6F175D3DCCD1}">
              <a14:hiddenFill xmlns:a14="http://schemas.microsoft.com/office/drawing/2010/main">
                <a:solidFill>
                  <a:srgbClr val="FFFFFF"/>
                </a:solidFill>
              </a14:hiddenFill>
            </a:ext>
          </a:extLst>
        </p:spPr>
      </p:pic>
      <p:sp>
        <p:nvSpPr>
          <p:cNvPr id="145410" name="TextBox 3"/>
          <p:cNvSpPr txBox="1">
            <a:spLocks noChangeArrowheads="1"/>
          </p:cNvSpPr>
          <p:nvPr/>
        </p:nvSpPr>
        <p:spPr bwMode="auto">
          <a:xfrm>
            <a:off x="3810000" y="4197768"/>
            <a:ext cx="487680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algn="ctr" eaLnBrk="1" hangingPunct="1"/>
            <a:r>
              <a:rPr lang="en-US" sz="4400" b="1" dirty="0">
                <a:solidFill>
                  <a:prstClr val="black"/>
                </a:solidFill>
                <a:latin typeface="Calibri"/>
                <a:cs typeface="Arial" charset="0"/>
              </a:rPr>
              <a:t>Where I Am Is Safe  </a:t>
            </a:r>
          </a:p>
        </p:txBody>
      </p:sp>
      <p:pic>
        <p:nvPicPr>
          <p:cNvPr id="4"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1085443" cy="114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321740" y="1675030"/>
            <a:ext cx="4364721" cy="769441"/>
          </a:xfrm>
          <a:prstGeom prst="rect">
            <a:avLst/>
          </a:prstGeom>
          <a:noFill/>
        </p:spPr>
        <p:txBody>
          <a:bodyPr wrap="none" rtlCol="0">
            <a:spAutoFit/>
          </a:bodyPr>
          <a:lstStyle/>
          <a:p>
            <a:pPr algn="ctr"/>
            <a:r>
              <a:rPr lang="en-US" sz="4400" b="1" dirty="0">
                <a:solidFill>
                  <a:prstClr val="black"/>
                </a:solidFill>
                <a:cs typeface="Arial" charset="0"/>
              </a:rPr>
              <a:t>What I Use is Safe</a:t>
            </a:r>
            <a:endParaRPr lang="en-US" sz="2000" dirty="0">
              <a:solidFill>
                <a:prstClr val="black"/>
              </a:solidFill>
            </a:endParaRPr>
          </a:p>
        </p:txBody>
      </p:sp>
      <p:pic>
        <p:nvPicPr>
          <p:cNvPr id="23554"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r="47648"/>
          <a:stretch/>
        </p:blipFill>
        <p:spPr bwMode="auto">
          <a:xfrm rot="20402918">
            <a:off x="4793275" y="1047832"/>
            <a:ext cx="1949766" cy="2095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5" name="Picture 3"/>
          <p:cNvPicPr>
            <a:picLocks noChangeAspect="1" noChangeArrowheads="1"/>
          </p:cNvPicPr>
          <p:nvPr/>
        </p:nvPicPr>
        <p:blipFill rotWithShape="1">
          <a:blip r:embed="rId6">
            <a:extLst>
              <a:ext uri="{28A0092B-C50C-407E-A947-70E740481C1C}">
                <a14:useLocalDpi xmlns:a14="http://schemas.microsoft.com/office/drawing/2010/main" val="0"/>
              </a:ext>
            </a:extLst>
          </a:blip>
          <a:srcRect r="48230"/>
          <a:stretch/>
        </p:blipFill>
        <p:spPr bwMode="auto">
          <a:xfrm rot="838519">
            <a:off x="6819082" y="981018"/>
            <a:ext cx="1930499" cy="20959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20381175"/>
      </p:ext>
    </p:extLst>
  </p:cSld>
  <p:clrMapOvr>
    <a:masterClrMapping/>
  </p:clrMapOvr>
  <p:transition spd="slow"/>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5"/>
          <p:cNvSpPr>
            <a:spLocks noGrp="1" noChangeArrowheads="1"/>
          </p:cNvSpPr>
          <p:nvPr>
            <p:ph idx="1"/>
          </p:nvPr>
        </p:nvSpPr>
        <p:spPr>
          <a:xfrm>
            <a:off x="914400" y="1219200"/>
            <a:ext cx="7772400" cy="2419350"/>
          </a:xfrm>
        </p:spPr>
        <p:txBody>
          <a:bodyPr/>
          <a:lstStyle/>
          <a:p>
            <a:pPr marL="457200" indent="-457200">
              <a:buClrTx/>
              <a:buFont typeface="Wingdings" panose="05000000000000000000" pitchFamily="2" charset="2"/>
              <a:buChar char="Ø"/>
            </a:pPr>
            <a:r>
              <a:rPr lang="en-US" altLang="en-US" sz="2400" dirty="0"/>
              <a:t>Shall be retro-reflective </a:t>
            </a:r>
          </a:p>
          <a:p>
            <a:pPr marL="457200" indent="-457200">
              <a:buClrTx/>
              <a:buFont typeface="Wingdings" panose="05000000000000000000" pitchFamily="2" charset="2"/>
              <a:buChar char="Ø"/>
            </a:pPr>
            <a:r>
              <a:rPr lang="en-US" altLang="en-US" sz="2400" dirty="0"/>
              <a:t>Shall be octagon shape on a rigid handle</a:t>
            </a:r>
          </a:p>
          <a:p>
            <a:pPr marL="742950" lvl="1" indent="-342900">
              <a:buClrTx/>
              <a:buFont typeface="Lucida Sans Unicode" panose="020B0602030504020204" pitchFamily="34" charset="0"/>
              <a:buChar char="−"/>
            </a:pPr>
            <a:r>
              <a:rPr lang="en-US" altLang="en-US" sz="2000" dirty="0"/>
              <a:t> (Preferred height of 5-7ft.)</a:t>
            </a:r>
          </a:p>
          <a:p>
            <a:pPr marL="457200" indent="-457200">
              <a:buClrTx/>
              <a:buFont typeface="Wingdings" panose="05000000000000000000" pitchFamily="2" charset="2"/>
              <a:buChar char="Ø"/>
            </a:pPr>
            <a:r>
              <a:rPr lang="en-US" altLang="en-US" sz="2400" dirty="0"/>
              <a:t>Shall be 18 inches with 6 inch letters</a:t>
            </a:r>
          </a:p>
          <a:p>
            <a:pPr marL="457200" indent="-457200">
              <a:buClrTx/>
              <a:buFont typeface="Wingdings" panose="05000000000000000000" pitchFamily="2" charset="2"/>
              <a:buChar char="Ø"/>
            </a:pPr>
            <a:r>
              <a:rPr lang="en-US" altLang="en-US" sz="2400" dirty="0"/>
              <a:t>Shall be in quality condition </a:t>
            </a:r>
          </a:p>
        </p:txBody>
      </p:sp>
      <p:sp>
        <p:nvSpPr>
          <p:cNvPr id="36866" name="Rectangle 4" descr="Large confetti"/>
          <p:cNvSpPr>
            <a:spLocks noGrp="1" noChangeArrowheads="1"/>
          </p:cNvSpPr>
          <p:nvPr>
            <p:ph type="title"/>
          </p:nvPr>
        </p:nvSpPr>
        <p:spPr>
          <a:xfrm>
            <a:off x="1752600" y="533400"/>
            <a:ext cx="6172200" cy="701675"/>
          </a:xfrm>
        </p:spPr>
        <p:txBody>
          <a:bodyPr>
            <a:noAutofit/>
          </a:bodyPr>
          <a:lstStyle/>
          <a:p>
            <a:pPr algn="ctr" fontAlgn="auto">
              <a:spcAft>
                <a:spcPts val="0"/>
              </a:spcAft>
              <a:defRPr/>
            </a:pPr>
            <a:r>
              <a:rPr lang="en-US" altLang="en-US" sz="4400" b="1" dirty="0">
                <a:effectLst/>
              </a:rPr>
              <a:t>Stop/Slow</a:t>
            </a:r>
            <a:r>
              <a:rPr lang="en-US" altLang="en-US" sz="4400" b="1" dirty="0"/>
              <a:t> Paddle</a:t>
            </a:r>
          </a:p>
        </p:txBody>
      </p:sp>
      <p:pic>
        <p:nvPicPr>
          <p:cNvPr id="3075" name="Picture 3" descr="C:\Users\anderb3\Desktop\Flagger Recert\sto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5600" y="3638550"/>
            <a:ext cx="4233333" cy="2381250"/>
          </a:xfrm>
          <a:prstGeom prst="rect">
            <a:avLst/>
          </a:prstGeom>
          <a:noFill/>
          <a:effectLst>
            <a:softEdge rad="0"/>
          </a:effectLst>
          <a:extLst>
            <a:ext uri="{909E8E84-426E-40DD-AFC4-6F175D3DCCD1}">
              <a14:hiddenFill xmlns:a14="http://schemas.microsoft.com/office/drawing/2010/main">
                <a:solidFill>
                  <a:srgbClr val="FFFFFF"/>
                </a:solidFill>
              </a14:hiddenFill>
            </a:ext>
          </a:extLst>
        </p:spPr>
      </p:pic>
      <p:pic>
        <p:nvPicPr>
          <p:cNvPr id="3076" name="Picture 4" descr="C:\Users\anderb3\Desktop\Flagger Recert\slow.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27600" y="3638550"/>
            <a:ext cx="4064000" cy="2286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362200" y="6135469"/>
            <a:ext cx="5334000" cy="646331"/>
          </a:xfrm>
          <a:prstGeom prst="rect">
            <a:avLst/>
          </a:prstGeom>
          <a:solidFill>
            <a:srgbClr val="FFFF00"/>
          </a:solidFill>
        </p:spPr>
        <p:txBody>
          <a:bodyPr wrap="square" rtlCol="0">
            <a:spAutoFit/>
          </a:bodyPr>
          <a:lstStyle/>
          <a:p>
            <a:pPr algn="ctr"/>
            <a:r>
              <a:rPr lang="en-US" altLang="en-US" b="1" i="1" dirty="0">
                <a:solidFill>
                  <a:srgbClr val="FF0000"/>
                </a:solidFill>
              </a:rPr>
              <a:t>Use of flags should be limited to emergency situations only</a:t>
            </a:r>
          </a:p>
        </p:txBody>
      </p:sp>
      <p:sp>
        <p:nvSpPr>
          <p:cNvPr id="3" name="&quot;No&quot; Symbol 2"/>
          <p:cNvSpPr/>
          <p:nvPr/>
        </p:nvSpPr>
        <p:spPr>
          <a:xfrm>
            <a:off x="2455333" y="3596216"/>
            <a:ext cx="2133600" cy="2118783"/>
          </a:xfrm>
          <a:prstGeom prst="noSmoking">
            <a:avLst>
              <a:gd name="adj" fmla="val 887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black"/>
              </a:solidFill>
            </a:endParaRPr>
          </a:p>
        </p:txBody>
      </p:sp>
      <p:sp>
        <p:nvSpPr>
          <p:cNvPr id="12" name="&quot;No&quot; Symbol 11"/>
          <p:cNvSpPr/>
          <p:nvPr/>
        </p:nvSpPr>
        <p:spPr>
          <a:xfrm>
            <a:off x="6959600" y="3596217"/>
            <a:ext cx="2133600" cy="2118783"/>
          </a:xfrm>
          <a:prstGeom prst="noSmoking">
            <a:avLst>
              <a:gd name="adj" fmla="val 887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black"/>
              </a:solidFill>
            </a:endParaRPr>
          </a:p>
        </p:txBody>
      </p:sp>
    </p:spTree>
    <p:extLst>
      <p:ext uri="{BB962C8B-B14F-4D97-AF65-F5344CB8AC3E}">
        <p14:creationId xmlns:p14="http://schemas.microsoft.com/office/powerpoint/2010/main" val="87053553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Lst>
  </p:timing>
</p:sld>
</file>

<file path=ppt/slides/slide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0595" name="Rectangle 3"/>
          <p:cNvSpPr>
            <a:spLocks noGrp="1" noChangeArrowheads="1"/>
          </p:cNvSpPr>
          <p:nvPr>
            <p:ph type="body" idx="4294967295"/>
          </p:nvPr>
        </p:nvSpPr>
        <p:spPr>
          <a:xfrm>
            <a:off x="914400" y="2209800"/>
            <a:ext cx="7848600" cy="4038600"/>
          </a:xfrm>
          <a:prstGeom prst="rect">
            <a:avLst/>
          </a:prstGeom>
        </p:spPr>
        <p:txBody>
          <a:bodyPr>
            <a:normAutofit/>
          </a:bodyPr>
          <a:lstStyle/>
          <a:p>
            <a:pPr marL="457200" indent="-457200" fontAlgn="auto">
              <a:lnSpc>
                <a:spcPct val="80000"/>
              </a:lnSpc>
              <a:spcAft>
                <a:spcPts val="0"/>
              </a:spcAft>
              <a:buClrTx/>
              <a:buFont typeface="Wingdings" panose="05000000000000000000" pitchFamily="2" charset="2"/>
              <a:buChar char="Ø"/>
              <a:defRPr/>
            </a:pPr>
            <a:r>
              <a:rPr lang="en-US" altLang="en-US" sz="2800" b="1" u="heavy" dirty="0">
                <a:uFill>
                  <a:solidFill>
                    <a:srgbClr val="FF0000"/>
                  </a:solidFill>
                </a:uFill>
              </a:rPr>
              <a:t>		</a:t>
            </a:r>
            <a:endParaRPr lang="en-US" altLang="en-US" sz="2800" b="1" dirty="0"/>
          </a:p>
          <a:p>
            <a:pPr marL="457200" indent="-457200" fontAlgn="auto">
              <a:lnSpc>
                <a:spcPct val="80000"/>
              </a:lnSpc>
              <a:spcAft>
                <a:spcPts val="0"/>
              </a:spcAft>
              <a:buClrTx/>
              <a:buFont typeface="Wingdings" panose="05000000000000000000" pitchFamily="2" charset="2"/>
              <a:buChar char="Ø"/>
              <a:defRPr/>
            </a:pPr>
            <a:r>
              <a:rPr lang="en-US" altLang="en-US" sz="2800" b="1" u="heavy" dirty="0">
                <a:uFill>
                  <a:solidFill>
                    <a:srgbClr val="FF0000"/>
                  </a:solidFill>
                </a:uFill>
              </a:rPr>
              <a:t>		 </a:t>
            </a:r>
            <a:endParaRPr lang="en-US" altLang="en-US" sz="2800" b="1" dirty="0"/>
          </a:p>
          <a:p>
            <a:pPr marL="457200" indent="-457200" fontAlgn="auto">
              <a:lnSpc>
                <a:spcPct val="80000"/>
              </a:lnSpc>
              <a:spcAft>
                <a:spcPts val="0"/>
              </a:spcAft>
              <a:buClrTx/>
              <a:buFont typeface="Wingdings" panose="05000000000000000000" pitchFamily="2" charset="2"/>
              <a:buChar char="Ø"/>
              <a:defRPr/>
            </a:pPr>
            <a:r>
              <a:rPr lang="en-US" altLang="en-US" sz="2800" b="1" dirty="0"/>
              <a:t> Obstructions</a:t>
            </a:r>
          </a:p>
          <a:p>
            <a:pPr marL="457200" indent="-457200" fontAlgn="auto">
              <a:lnSpc>
                <a:spcPct val="80000"/>
              </a:lnSpc>
              <a:spcAft>
                <a:spcPts val="0"/>
              </a:spcAft>
              <a:buClrTx/>
              <a:buFont typeface="Wingdings" panose="05000000000000000000" pitchFamily="2" charset="2"/>
              <a:buChar char="Ø"/>
              <a:defRPr/>
            </a:pPr>
            <a:r>
              <a:rPr lang="en-US" altLang="en-US" sz="2800" b="1" u="heavy" dirty="0">
                <a:uFill>
                  <a:solidFill>
                    <a:srgbClr val="FF0000"/>
                  </a:solidFill>
                </a:uFill>
              </a:rPr>
              <a:t>		</a:t>
            </a:r>
            <a:r>
              <a:rPr lang="en-US" altLang="en-US" sz="2800" dirty="0"/>
              <a:t> </a:t>
            </a:r>
            <a:endParaRPr lang="en-US" altLang="en-US" sz="1800" dirty="0"/>
          </a:p>
          <a:p>
            <a:pPr marL="457200" indent="-457200" fontAlgn="auto">
              <a:lnSpc>
                <a:spcPct val="80000"/>
              </a:lnSpc>
              <a:spcAft>
                <a:spcPts val="0"/>
              </a:spcAft>
              <a:buClrTx/>
              <a:buFont typeface="Wingdings" panose="05000000000000000000" pitchFamily="2" charset="2"/>
              <a:buChar char="Ø"/>
              <a:defRPr/>
            </a:pPr>
            <a:r>
              <a:rPr lang="en-US" altLang="en-US" sz="2800" b="1" u="heavy" dirty="0">
                <a:uFill>
                  <a:solidFill>
                    <a:srgbClr val="FF0000"/>
                  </a:solidFill>
                </a:uFill>
              </a:rPr>
              <a:t>		</a:t>
            </a:r>
            <a:endParaRPr lang="en-US" altLang="en-US" sz="1800" i="1" dirty="0"/>
          </a:p>
          <a:p>
            <a:pPr marL="457200" indent="-457200">
              <a:lnSpc>
                <a:spcPct val="80000"/>
              </a:lnSpc>
              <a:buFont typeface="Wingdings" panose="05000000000000000000" pitchFamily="2" charset="2"/>
              <a:buChar char="Ø"/>
              <a:defRPr/>
            </a:pPr>
            <a:r>
              <a:rPr lang="en-US" altLang="en-US" sz="2800" b="1" u="heavy" dirty="0">
                <a:uFill>
                  <a:solidFill>
                    <a:srgbClr val="FF0000"/>
                  </a:solidFill>
                </a:uFill>
              </a:rPr>
              <a:t>			</a:t>
            </a:r>
            <a:endParaRPr lang="en-US" altLang="en-US" sz="2000" i="1" dirty="0"/>
          </a:p>
          <a:p>
            <a:pPr marL="457200" indent="-457200">
              <a:lnSpc>
                <a:spcPct val="80000"/>
              </a:lnSpc>
              <a:buFont typeface="Wingdings" panose="05000000000000000000" pitchFamily="2" charset="2"/>
              <a:buChar char="Ø"/>
              <a:defRPr/>
            </a:pPr>
            <a:r>
              <a:rPr lang="en-US" altLang="en-US" sz="2800" b="1" dirty="0"/>
              <a:t>Bad weather</a:t>
            </a:r>
          </a:p>
          <a:p>
            <a:pPr marL="457200" indent="-457200" fontAlgn="auto">
              <a:lnSpc>
                <a:spcPct val="80000"/>
              </a:lnSpc>
              <a:spcAft>
                <a:spcPts val="0"/>
              </a:spcAft>
              <a:buClrTx/>
              <a:buFont typeface="Wingdings" panose="05000000000000000000" pitchFamily="2" charset="2"/>
              <a:buChar char="Ø"/>
              <a:defRPr/>
            </a:pPr>
            <a:r>
              <a:rPr lang="en-US" altLang="en-US" sz="2800" b="1" dirty="0"/>
              <a:t>Darkness</a:t>
            </a:r>
          </a:p>
        </p:txBody>
      </p:sp>
      <p:sp>
        <p:nvSpPr>
          <p:cNvPr id="55298" name="Rectangle 5" descr="Large confetti"/>
          <p:cNvSpPr>
            <a:spLocks noGrp="1" noChangeArrowheads="1"/>
          </p:cNvSpPr>
          <p:nvPr>
            <p:ph type="title" idx="4294967295"/>
          </p:nvPr>
        </p:nvSpPr>
        <p:spPr>
          <a:xfrm>
            <a:off x="381000" y="1447800"/>
            <a:ext cx="5257800" cy="652098"/>
          </a:xfrm>
          <a:prstGeom prst="rect">
            <a:avLst/>
          </a:prstGeom>
        </p:spPr>
        <p:txBody>
          <a:bodyPr>
            <a:noAutofit/>
          </a:bodyPr>
          <a:lstStyle/>
          <a:p>
            <a:pPr algn="l" fontAlgn="auto">
              <a:spcAft>
                <a:spcPts val="0"/>
              </a:spcAft>
              <a:defRPr/>
            </a:pPr>
            <a:r>
              <a:rPr lang="en-US" altLang="en-US" sz="2800" b="1" dirty="0">
                <a:effectLst/>
              </a:rPr>
              <a:t>Factors you must consider:</a:t>
            </a:r>
          </a:p>
        </p:txBody>
      </p:sp>
      <p:pic>
        <p:nvPicPr>
          <p:cNvPr id="6" name="rg_hi" descr="http://t2.gstatic.com/images?q=tbn:ANd9GcTMtZm0wD9vhwEUP28kOweC1391oRubL7UoHnI0ta1Qpv-SErDLHg">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4114801" y="2133600"/>
            <a:ext cx="4951412" cy="3505200"/>
          </a:xfrm>
          <a:prstGeom prst="rect">
            <a:avLst/>
          </a:prstGeom>
          <a:noFill/>
          <a:ln>
            <a:noFill/>
          </a:ln>
          <a:effectLst>
            <a:softEdge rad="292100"/>
          </a:effectLst>
        </p:spPr>
      </p:pic>
      <p:pic>
        <p:nvPicPr>
          <p:cNvPr id="5" name="il_fi" descr="http://www.pashnit.com/pics/road/hwy25-38mi.jpg"/>
          <p:cNvPicPr/>
          <p:nvPr/>
        </p:nvPicPr>
        <p:blipFill>
          <a:blip r:embed="rId5">
            <a:extLst>
              <a:ext uri="{28A0092B-C50C-407E-A947-70E740481C1C}">
                <a14:useLocalDpi xmlns:a14="http://schemas.microsoft.com/office/drawing/2010/main" val="0"/>
              </a:ext>
            </a:extLst>
          </a:blip>
          <a:srcRect/>
          <a:stretch>
            <a:fillRect/>
          </a:stretch>
        </p:blipFill>
        <p:spPr bwMode="auto">
          <a:xfrm>
            <a:off x="4267200" y="2332237"/>
            <a:ext cx="1927418" cy="3148383"/>
          </a:xfrm>
          <a:prstGeom prst="rect">
            <a:avLst/>
          </a:prstGeom>
          <a:noFill/>
          <a:ln>
            <a:noFill/>
          </a:ln>
          <a:effectLst>
            <a:softEdge rad="190500"/>
          </a:effectLst>
        </p:spPr>
      </p:pic>
      <p:sp>
        <p:nvSpPr>
          <p:cNvPr id="2" name="TextBox 1"/>
          <p:cNvSpPr txBox="1"/>
          <p:nvPr/>
        </p:nvSpPr>
        <p:spPr>
          <a:xfrm>
            <a:off x="1468147" y="2215582"/>
            <a:ext cx="817853" cy="445635"/>
          </a:xfrm>
          <a:prstGeom prst="rect">
            <a:avLst/>
          </a:prstGeom>
          <a:noFill/>
        </p:spPr>
        <p:txBody>
          <a:bodyPr wrap="none" rtlCol="0">
            <a:spAutoFit/>
          </a:bodyPr>
          <a:lstStyle/>
          <a:p>
            <a:pPr>
              <a:lnSpc>
                <a:spcPct val="80000"/>
              </a:lnSpc>
              <a:spcBef>
                <a:spcPct val="20000"/>
              </a:spcBef>
              <a:defRPr/>
            </a:pPr>
            <a:r>
              <a:rPr lang="en-US" altLang="en-US" sz="2800" b="1" dirty="0">
                <a:solidFill>
                  <a:srgbClr val="0000FF"/>
                </a:solidFill>
              </a:rPr>
              <a:t>Hills</a:t>
            </a:r>
          </a:p>
        </p:txBody>
      </p:sp>
      <p:sp>
        <p:nvSpPr>
          <p:cNvPr id="3" name="TextBox 2"/>
          <p:cNvSpPr txBox="1"/>
          <p:nvPr/>
        </p:nvSpPr>
        <p:spPr>
          <a:xfrm>
            <a:off x="1447800" y="2661217"/>
            <a:ext cx="1189556" cy="445635"/>
          </a:xfrm>
          <a:prstGeom prst="rect">
            <a:avLst/>
          </a:prstGeom>
          <a:noFill/>
        </p:spPr>
        <p:txBody>
          <a:bodyPr wrap="none" rtlCol="0">
            <a:spAutoFit/>
          </a:bodyPr>
          <a:lstStyle/>
          <a:p>
            <a:pPr>
              <a:lnSpc>
                <a:spcPct val="80000"/>
              </a:lnSpc>
              <a:spcBef>
                <a:spcPct val="20000"/>
              </a:spcBef>
              <a:defRPr/>
            </a:pPr>
            <a:r>
              <a:rPr lang="en-US" altLang="en-US" sz="2800" b="1" dirty="0">
                <a:solidFill>
                  <a:srgbClr val="0000FF"/>
                </a:solidFill>
              </a:rPr>
              <a:t>Curves</a:t>
            </a:r>
          </a:p>
        </p:txBody>
      </p:sp>
      <p:sp>
        <p:nvSpPr>
          <p:cNvPr id="4" name="TextBox 3"/>
          <p:cNvSpPr txBox="1"/>
          <p:nvPr/>
        </p:nvSpPr>
        <p:spPr>
          <a:xfrm>
            <a:off x="1447800" y="3406822"/>
            <a:ext cx="1098378" cy="523220"/>
          </a:xfrm>
          <a:prstGeom prst="rect">
            <a:avLst/>
          </a:prstGeom>
          <a:noFill/>
        </p:spPr>
        <p:txBody>
          <a:bodyPr wrap="none" rtlCol="0">
            <a:spAutoFit/>
          </a:bodyPr>
          <a:lstStyle/>
          <a:p>
            <a:r>
              <a:rPr lang="en-US" altLang="en-US" sz="2800" b="1" dirty="0">
                <a:solidFill>
                  <a:srgbClr val="0000FF"/>
                </a:solidFill>
              </a:rPr>
              <a:t>Shade</a:t>
            </a:r>
            <a:endParaRPr lang="en-US" dirty="0">
              <a:solidFill>
                <a:srgbClr val="0000FF"/>
              </a:solidFill>
            </a:endParaRPr>
          </a:p>
        </p:txBody>
      </p:sp>
      <p:sp>
        <p:nvSpPr>
          <p:cNvPr id="7" name="TextBox 6"/>
          <p:cNvSpPr txBox="1"/>
          <p:nvPr/>
        </p:nvSpPr>
        <p:spPr>
          <a:xfrm>
            <a:off x="1447800" y="3810000"/>
            <a:ext cx="985334" cy="523220"/>
          </a:xfrm>
          <a:prstGeom prst="rect">
            <a:avLst/>
          </a:prstGeom>
          <a:noFill/>
        </p:spPr>
        <p:txBody>
          <a:bodyPr wrap="none" rtlCol="0">
            <a:spAutoFit/>
          </a:bodyPr>
          <a:lstStyle/>
          <a:p>
            <a:r>
              <a:rPr lang="en-US" altLang="en-US" sz="2800" b="1" dirty="0">
                <a:solidFill>
                  <a:srgbClr val="0000FF"/>
                </a:solidFill>
              </a:rPr>
              <a:t>Glare</a:t>
            </a:r>
            <a:endParaRPr lang="en-US" dirty="0">
              <a:solidFill>
                <a:srgbClr val="0000FF"/>
              </a:solidFill>
            </a:endParaRPr>
          </a:p>
        </p:txBody>
      </p:sp>
      <p:sp>
        <p:nvSpPr>
          <p:cNvPr id="8" name="TextBox 7"/>
          <p:cNvSpPr txBox="1"/>
          <p:nvPr/>
        </p:nvSpPr>
        <p:spPr>
          <a:xfrm>
            <a:off x="1452623" y="4267200"/>
            <a:ext cx="2357377" cy="523220"/>
          </a:xfrm>
          <a:prstGeom prst="rect">
            <a:avLst/>
          </a:prstGeom>
          <a:noFill/>
        </p:spPr>
        <p:txBody>
          <a:bodyPr wrap="none" rtlCol="0">
            <a:spAutoFit/>
          </a:bodyPr>
          <a:lstStyle/>
          <a:p>
            <a:r>
              <a:rPr lang="en-US" altLang="en-US" sz="2800" b="1" dirty="0">
                <a:solidFill>
                  <a:srgbClr val="0000FF"/>
                </a:solidFill>
              </a:rPr>
              <a:t>Color contrast </a:t>
            </a:r>
            <a:endParaRPr lang="en-US" dirty="0">
              <a:solidFill>
                <a:srgbClr val="0000FF"/>
              </a:solidFill>
            </a:endParaRPr>
          </a:p>
        </p:txBody>
      </p:sp>
      <p:sp>
        <p:nvSpPr>
          <p:cNvPr id="12" name="Rectangle 2" descr="Large confetti"/>
          <p:cNvSpPr txBox="1">
            <a:spLocks noChangeArrowheads="1"/>
          </p:cNvSpPr>
          <p:nvPr/>
        </p:nvSpPr>
        <p:spPr bwMode="auto">
          <a:xfrm>
            <a:off x="762000" y="762000"/>
            <a:ext cx="77724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lgn="l" rtl="0" eaLnBrk="0" fontAlgn="base" hangingPunct="0">
              <a:spcBef>
                <a:spcPct val="0"/>
              </a:spcBef>
              <a:spcAft>
                <a:spcPct val="0"/>
              </a:spcAft>
              <a:defRPr sz="4400" b="1">
                <a:solidFill>
                  <a:schemeClr val="tx2"/>
                </a:solidFill>
                <a:latin typeface="+mj-lt"/>
                <a:ea typeface="+mj-ea"/>
                <a:cs typeface="+mj-cs"/>
              </a:defRPr>
            </a:lvl1pPr>
            <a:lvl2pPr algn="l" rtl="0" eaLnBrk="0" fontAlgn="base" hangingPunct="0">
              <a:spcBef>
                <a:spcPct val="0"/>
              </a:spcBef>
              <a:spcAft>
                <a:spcPct val="0"/>
              </a:spcAft>
              <a:defRPr sz="4400" b="1">
                <a:solidFill>
                  <a:schemeClr val="tx2"/>
                </a:solidFill>
                <a:latin typeface="Times New Roman" charset="0"/>
              </a:defRPr>
            </a:lvl2pPr>
            <a:lvl3pPr algn="l" rtl="0" eaLnBrk="0" fontAlgn="base" hangingPunct="0">
              <a:spcBef>
                <a:spcPct val="0"/>
              </a:spcBef>
              <a:spcAft>
                <a:spcPct val="0"/>
              </a:spcAft>
              <a:defRPr sz="4400" b="1">
                <a:solidFill>
                  <a:schemeClr val="tx2"/>
                </a:solidFill>
                <a:latin typeface="Times New Roman" charset="0"/>
              </a:defRPr>
            </a:lvl3pPr>
            <a:lvl4pPr algn="l" rtl="0" eaLnBrk="0" fontAlgn="base" hangingPunct="0">
              <a:spcBef>
                <a:spcPct val="0"/>
              </a:spcBef>
              <a:spcAft>
                <a:spcPct val="0"/>
              </a:spcAft>
              <a:defRPr sz="4400" b="1">
                <a:solidFill>
                  <a:schemeClr val="tx2"/>
                </a:solidFill>
                <a:latin typeface="Times New Roman" charset="0"/>
              </a:defRPr>
            </a:lvl4pPr>
            <a:lvl5pPr algn="l" rtl="0" eaLnBrk="0" fontAlgn="base" hangingPunct="0">
              <a:spcBef>
                <a:spcPct val="0"/>
              </a:spcBef>
              <a:spcAft>
                <a:spcPct val="0"/>
              </a:spcAft>
              <a:defRPr sz="4400" b="1">
                <a:solidFill>
                  <a:schemeClr val="tx2"/>
                </a:solidFill>
                <a:latin typeface="Times New Roman" charset="0"/>
              </a:defRPr>
            </a:lvl5pPr>
            <a:lvl6pPr marL="457200" algn="l" rtl="0" fontAlgn="base">
              <a:spcBef>
                <a:spcPct val="0"/>
              </a:spcBef>
              <a:spcAft>
                <a:spcPct val="0"/>
              </a:spcAft>
              <a:defRPr sz="4400">
                <a:solidFill>
                  <a:schemeClr val="tx2"/>
                </a:solidFill>
                <a:latin typeface="Times New Roman" charset="0"/>
              </a:defRPr>
            </a:lvl6pPr>
            <a:lvl7pPr marL="914400" algn="l" rtl="0" fontAlgn="base">
              <a:spcBef>
                <a:spcPct val="0"/>
              </a:spcBef>
              <a:spcAft>
                <a:spcPct val="0"/>
              </a:spcAft>
              <a:defRPr sz="4400">
                <a:solidFill>
                  <a:schemeClr val="tx2"/>
                </a:solidFill>
                <a:latin typeface="Times New Roman" charset="0"/>
              </a:defRPr>
            </a:lvl7pPr>
            <a:lvl8pPr marL="1371600" algn="l" rtl="0" fontAlgn="base">
              <a:spcBef>
                <a:spcPct val="0"/>
              </a:spcBef>
              <a:spcAft>
                <a:spcPct val="0"/>
              </a:spcAft>
              <a:defRPr sz="4400">
                <a:solidFill>
                  <a:schemeClr val="tx2"/>
                </a:solidFill>
                <a:latin typeface="Times New Roman" charset="0"/>
              </a:defRPr>
            </a:lvl8pPr>
            <a:lvl9pPr marL="1828800" algn="l" rtl="0" fontAlgn="base">
              <a:spcBef>
                <a:spcPct val="0"/>
              </a:spcBef>
              <a:spcAft>
                <a:spcPct val="0"/>
              </a:spcAft>
              <a:defRPr sz="4400">
                <a:solidFill>
                  <a:schemeClr val="tx2"/>
                </a:solidFill>
                <a:latin typeface="Times New Roman" charset="0"/>
              </a:defRPr>
            </a:lvl9pPr>
          </a:lstStyle>
          <a:p>
            <a:pPr algn="ctr" eaLnBrk="1" hangingPunct="1">
              <a:defRPr/>
            </a:pPr>
            <a:r>
              <a:rPr lang="en-US" altLang="en-US" kern="0" dirty="0">
                <a:solidFill>
                  <a:prstClr val="black"/>
                </a:solidFill>
              </a:rPr>
              <a:t>Flagger Station</a:t>
            </a:r>
          </a:p>
        </p:txBody>
      </p:sp>
    </p:spTree>
    <p:extLst>
      <p:ext uri="{BB962C8B-B14F-4D97-AF65-F5344CB8AC3E}">
        <p14:creationId xmlns:p14="http://schemas.microsoft.com/office/powerpoint/2010/main" val="355915964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7" grpId="0"/>
      <p:bldP spid="8" grpId="0"/>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descr="Large confetti"/>
          <p:cNvSpPr txBox="1">
            <a:spLocks noChangeArrowheads="1"/>
          </p:cNvSpPr>
          <p:nvPr/>
        </p:nvSpPr>
        <p:spPr bwMode="auto">
          <a:xfrm>
            <a:off x="762000" y="762000"/>
            <a:ext cx="77724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lgn="l" rtl="0" eaLnBrk="0" fontAlgn="base" hangingPunct="0">
              <a:spcBef>
                <a:spcPct val="0"/>
              </a:spcBef>
              <a:spcAft>
                <a:spcPct val="0"/>
              </a:spcAft>
              <a:defRPr sz="4400" b="1">
                <a:solidFill>
                  <a:schemeClr val="tx2"/>
                </a:solidFill>
                <a:latin typeface="+mj-lt"/>
                <a:ea typeface="+mj-ea"/>
                <a:cs typeface="+mj-cs"/>
              </a:defRPr>
            </a:lvl1pPr>
            <a:lvl2pPr algn="l" rtl="0" eaLnBrk="0" fontAlgn="base" hangingPunct="0">
              <a:spcBef>
                <a:spcPct val="0"/>
              </a:spcBef>
              <a:spcAft>
                <a:spcPct val="0"/>
              </a:spcAft>
              <a:defRPr sz="4400" b="1">
                <a:solidFill>
                  <a:schemeClr val="tx2"/>
                </a:solidFill>
                <a:latin typeface="Times New Roman" charset="0"/>
              </a:defRPr>
            </a:lvl2pPr>
            <a:lvl3pPr algn="l" rtl="0" eaLnBrk="0" fontAlgn="base" hangingPunct="0">
              <a:spcBef>
                <a:spcPct val="0"/>
              </a:spcBef>
              <a:spcAft>
                <a:spcPct val="0"/>
              </a:spcAft>
              <a:defRPr sz="4400" b="1">
                <a:solidFill>
                  <a:schemeClr val="tx2"/>
                </a:solidFill>
                <a:latin typeface="Times New Roman" charset="0"/>
              </a:defRPr>
            </a:lvl3pPr>
            <a:lvl4pPr algn="l" rtl="0" eaLnBrk="0" fontAlgn="base" hangingPunct="0">
              <a:spcBef>
                <a:spcPct val="0"/>
              </a:spcBef>
              <a:spcAft>
                <a:spcPct val="0"/>
              </a:spcAft>
              <a:defRPr sz="4400" b="1">
                <a:solidFill>
                  <a:schemeClr val="tx2"/>
                </a:solidFill>
                <a:latin typeface="Times New Roman" charset="0"/>
              </a:defRPr>
            </a:lvl4pPr>
            <a:lvl5pPr algn="l" rtl="0" eaLnBrk="0" fontAlgn="base" hangingPunct="0">
              <a:spcBef>
                <a:spcPct val="0"/>
              </a:spcBef>
              <a:spcAft>
                <a:spcPct val="0"/>
              </a:spcAft>
              <a:defRPr sz="4400" b="1">
                <a:solidFill>
                  <a:schemeClr val="tx2"/>
                </a:solidFill>
                <a:latin typeface="Times New Roman" charset="0"/>
              </a:defRPr>
            </a:lvl5pPr>
            <a:lvl6pPr marL="457200" algn="l" rtl="0" fontAlgn="base">
              <a:spcBef>
                <a:spcPct val="0"/>
              </a:spcBef>
              <a:spcAft>
                <a:spcPct val="0"/>
              </a:spcAft>
              <a:defRPr sz="4400">
                <a:solidFill>
                  <a:schemeClr val="tx2"/>
                </a:solidFill>
                <a:latin typeface="Times New Roman" charset="0"/>
              </a:defRPr>
            </a:lvl6pPr>
            <a:lvl7pPr marL="914400" algn="l" rtl="0" fontAlgn="base">
              <a:spcBef>
                <a:spcPct val="0"/>
              </a:spcBef>
              <a:spcAft>
                <a:spcPct val="0"/>
              </a:spcAft>
              <a:defRPr sz="4400">
                <a:solidFill>
                  <a:schemeClr val="tx2"/>
                </a:solidFill>
                <a:latin typeface="Times New Roman" charset="0"/>
              </a:defRPr>
            </a:lvl7pPr>
            <a:lvl8pPr marL="1371600" algn="l" rtl="0" fontAlgn="base">
              <a:spcBef>
                <a:spcPct val="0"/>
              </a:spcBef>
              <a:spcAft>
                <a:spcPct val="0"/>
              </a:spcAft>
              <a:defRPr sz="4400">
                <a:solidFill>
                  <a:schemeClr val="tx2"/>
                </a:solidFill>
                <a:latin typeface="Times New Roman" charset="0"/>
              </a:defRPr>
            </a:lvl8pPr>
            <a:lvl9pPr marL="1828800" algn="l" rtl="0" fontAlgn="base">
              <a:spcBef>
                <a:spcPct val="0"/>
              </a:spcBef>
              <a:spcAft>
                <a:spcPct val="0"/>
              </a:spcAft>
              <a:defRPr sz="4400">
                <a:solidFill>
                  <a:schemeClr val="tx2"/>
                </a:solidFill>
                <a:latin typeface="Times New Roman" charset="0"/>
              </a:defRPr>
            </a:lvl9pPr>
          </a:lstStyle>
          <a:p>
            <a:pPr algn="ctr" eaLnBrk="1" hangingPunct="1">
              <a:defRPr/>
            </a:pPr>
            <a:r>
              <a:rPr lang="en-US" altLang="en-US" kern="0" dirty="0">
                <a:solidFill>
                  <a:prstClr val="black"/>
                </a:solidFill>
              </a:rPr>
              <a:t>Flagger Station</a:t>
            </a:r>
          </a:p>
        </p:txBody>
      </p:sp>
      <p:sp>
        <p:nvSpPr>
          <p:cNvPr id="4" name="Rectangle 3"/>
          <p:cNvSpPr/>
          <p:nvPr/>
        </p:nvSpPr>
        <p:spPr>
          <a:xfrm>
            <a:off x="956416" y="1770995"/>
            <a:ext cx="7577983" cy="3754874"/>
          </a:xfrm>
          <a:prstGeom prst="rect">
            <a:avLst/>
          </a:prstGeom>
        </p:spPr>
        <p:txBody>
          <a:bodyPr wrap="square">
            <a:spAutoFit/>
          </a:bodyPr>
          <a:lstStyle/>
          <a:p>
            <a:pPr marL="457200" indent="-457200">
              <a:buFont typeface="Wingdings" panose="05000000000000000000" pitchFamily="2" charset="2"/>
              <a:buChar char="Ø"/>
              <a:defRPr/>
            </a:pPr>
            <a:r>
              <a:rPr lang="en-US" sz="2800" b="1" dirty="0">
                <a:solidFill>
                  <a:prstClr val="black"/>
                </a:solidFill>
              </a:rPr>
              <a:t>Flaggers are to be be clearly </a:t>
            </a:r>
            <a:r>
              <a:rPr lang="en-US" sz="2800" b="1" u="heavy" dirty="0">
                <a:solidFill>
                  <a:srgbClr val="FF0000"/>
                </a:solidFill>
                <a:uFill>
                  <a:solidFill>
                    <a:srgbClr val="FF0000"/>
                  </a:solidFill>
                </a:uFill>
              </a:rPr>
              <a:t>		  </a:t>
            </a:r>
            <a:r>
              <a:rPr lang="en-US" sz="2800" b="1" dirty="0">
                <a:solidFill>
                  <a:srgbClr val="FF0000"/>
                </a:solidFill>
                <a:uFill>
                  <a:solidFill>
                    <a:srgbClr val="FF0000"/>
                  </a:solidFill>
                </a:uFill>
              </a:rPr>
              <a:t> </a:t>
            </a:r>
            <a:r>
              <a:rPr lang="en-US" sz="2800" b="1" dirty="0">
                <a:solidFill>
                  <a:prstClr val="black"/>
                </a:solidFill>
              </a:rPr>
              <a:t>to the first approaching road user at all times</a:t>
            </a:r>
          </a:p>
          <a:p>
            <a:pPr marL="1371600" lvl="2" indent="-457200">
              <a:buFont typeface="Wingdings" panose="05000000000000000000" pitchFamily="2" charset="2"/>
              <a:buChar char="Ø"/>
              <a:defRPr/>
            </a:pPr>
            <a:r>
              <a:rPr lang="en-US" sz="2800" b="1" u="heavy" dirty="0">
                <a:solidFill>
                  <a:prstClr val="black"/>
                </a:solidFill>
                <a:uFill>
                  <a:solidFill>
                    <a:srgbClr val="FF0000"/>
                  </a:solidFill>
                </a:uFill>
              </a:rPr>
              <a:t> 			</a:t>
            </a:r>
            <a:r>
              <a:rPr lang="en-US" sz="2800" b="1" dirty="0">
                <a:solidFill>
                  <a:prstClr val="black"/>
                </a:solidFill>
                <a:uFill>
                  <a:solidFill>
                    <a:srgbClr val="FF0000"/>
                  </a:solidFill>
                </a:uFill>
              </a:rPr>
              <a:t> and </a:t>
            </a:r>
            <a:r>
              <a:rPr lang="en-US" sz="2800" b="1" u="heavy" dirty="0">
                <a:solidFill>
                  <a:prstClr val="black"/>
                </a:solidFill>
                <a:uFill>
                  <a:solidFill>
                    <a:srgbClr val="FF0000"/>
                  </a:solidFill>
                </a:uFill>
              </a:rPr>
              <a:t>				  </a:t>
            </a:r>
            <a:endParaRPr lang="en-US" sz="2800" b="1" dirty="0">
              <a:solidFill>
                <a:prstClr val="black"/>
              </a:solidFill>
              <a:uFill>
                <a:solidFill>
                  <a:srgbClr val="FF0000"/>
                </a:solidFill>
              </a:uFill>
            </a:endParaRPr>
          </a:p>
          <a:p>
            <a:pPr marL="457200" indent="-457200">
              <a:lnSpc>
                <a:spcPct val="150000"/>
              </a:lnSpc>
              <a:buFont typeface="Wingdings" panose="05000000000000000000" pitchFamily="2" charset="2"/>
              <a:buChar char="Ø"/>
              <a:defRPr/>
            </a:pPr>
            <a:r>
              <a:rPr lang="en-US" sz="2800" b="1" dirty="0">
                <a:solidFill>
                  <a:prstClr val="black"/>
                </a:solidFill>
              </a:rPr>
              <a:t>Flaggers are to face oncoming traffic</a:t>
            </a:r>
          </a:p>
          <a:p>
            <a:pPr marL="457200" indent="-457200">
              <a:buFont typeface="Wingdings" panose="05000000000000000000" pitchFamily="2" charset="2"/>
              <a:buChar char="Ø"/>
              <a:defRPr/>
            </a:pPr>
            <a:r>
              <a:rPr lang="en-US" sz="2800" b="1" dirty="0">
                <a:solidFill>
                  <a:prstClr val="black"/>
                </a:solidFill>
              </a:rPr>
              <a:t>Flaggers and their flag paddle are to make themselves visible to other road users after first vehicle(s) stop</a:t>
            </a:r>
            <a:br>
              <a:rPr lang="en-US" sz="2800" b="1" dirty="0">
                <a:solidFill>
                  <a:prstClr val="black"/>
                </a:solidFill>
              </a:rPr>
            </a:br>
            <a:endParaRPr lang="en-US" sz="2800" b="1" dirty="0">
              <a:solidFill>
                <a:prstClr val="black"/>
              </a:solidFill>
            </a:endParaRPr>
          </a:p>
        </p:txBody>
      </p:sp>
      <p:sp>
        <p:nvSpPr>
          <p:cNvPr id="2" name="TextBox 1"/>
          <p:cNvSpPr txBox="1"/>
          <p:nvPr/>
        </p:nvSpPr>
        <p:spPr>
          <a:xfrm>
            <a:off x="5951353" y="1784795"/>
            <a:ext cx="1135247" cy="523220"/>
          </a:xfrm>
          <a:prstGeom prst="rect">
            <a:avLst/>
          </a:prstGeom>
          <a:noFill/>
        </p:spPr>
        <p:txBody>
          <a:bodyPr wrap="none" rtlCol="0">
            <a:spAutoFit/>
          </a:bodyPr>
          <a:lstStyle/>
          <a:p>
            <a:r>
              <a:rPr lang="en-US" sz="2800" b="1" dirty="0">
                <a:solidFill>
                  <a:srgbClr val="0000FF"/>
                </a:solidFill>
              </a:rPr>
              <a:t>visible</a:t>
            </a:r>
            <a:endParaRPr lang="en-US" dirty="0">
              <a:solidFill>
                <a:srgbClr val="0000FF"/>
              </a:solidFill>
            </a:endParaRPr>
          </a:p>
        </p:txBody>
      </p:sp>
      <p:sp>
        <p:nvSpPr>
          <p:cNvPr id="5" name="TextBox 4"/>
          <p:cNvSpPr txBox="1"/>
          <p:nvPr/>
        </p:nvSpPr>
        <p:spPr>
          <a:xfrm>
            <a:off x="2514600" y="2667000"/>
            <a:ext cx="2362200" cy="461665"/>
          </a:xfrm>
          <a:prstGeom prst="rect">
            <a:avLst/>
          </a:prstGeom>
          <a:noFill/>
        </p:spPr>
        <p:txBody>
          <a:bodyPr wrap="square" rtlCol="0">
            <a:spAutoFit/>
          </a:bodyPr>
          <a:lstStyle/>
          <a:p>
            <a:r>
              <a:rPr lang="en-US" sz="2400" b="1" dirty="0">
                <a:solidFill>
                  <a:srgbClr val="0000FF"/>
                </a:solidFill>
              </a:rPr>
              <a:t>500 ft. daytime</a:t>
            </a:r>
            <a:endParaRPr lang="en-US" dirty="0">
              <a:solidFill>
                <a:srgbClr val="0000FF"/>
              </a:solidFill>
            </a:endParaRPr>
          </a:p>
        </p:txBody>
      </p:sp>
      <p:sp>
        <p:nvSpPr>
          <p:cNvPr id="6" name="TextBox 5"/>
          <p:cNvSpPr txBox="1"/>
          <p:nvPr/>
        </p:nvSpPr>
        <p:spPr>
          <a:xfrm>
            <a:off x="5105400" y="2554069"/>
            <a:ext cx="3276600" cy="589072"/>
          </a:xfrm>
          <a:prstGeom prst="rect">
            <a:avLst/>
          </a:prstGeom>
          <a:noFill/>
        </p:spPr>
        <p:txBody>
          <a:bodyPr wrap="square" rtlCol="0">
            <a:spAutoFit/>
          </a:bodyPr>
          <a:lstStyle/>
          <a:p>
            <a:pPr lvl="1">
              <a:lnSpc>
                <a:spcPct val="150000"/>
              </a:lnSpc>
              <a:defRPr/>
            </a:pPr>
            <a:r>
              <a:rPr lang="en-US" sz="2400" b="1" dirty="0">
                <a:solidFill>
                  <a:srgbClr val="0000FF"/>
                </a:solidFill>
              </a:rPr>
              <a:t>1000 ft. nighttime</a:t>
            </a:r>
          </a:p>
        </p:txBody>
      </p:sp>
    </p:spTree>
    <p:extLst>
      <p:ext uri="{BB962C8B-B14F-4D97-AF65-F5344CB8AC3E}">
        <p14:creationId xmlns:p14="http://schemas.microsoft.com/office/powerpoint/2010/main" val="118871248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52400" y="1413029"/>
            <a:ext cx="5562600" cy="3016210"/>
          </a:xfrm>
          <a:prstGeom prst="rect">
            <a:avLst/>
          </a:prstGeom>
        </p:spPr>
        <p:txBody>
          <a:bodyPr wrap="square">
            <a:spAutoFit/>
          </a:bodyPr>
          <a:lstStyle/>
          <a:p>
            <a:pPr marL="342900" indent="-342900">
              <a:spcAft>
                <a:spcPts val="600"/>
              </a:spcAft>
              <a:buFont typeface="Wingdings" panose="05000000000000000000" pitchFamily="2" charset="2"/>
              <a:buChar char="Ø"/>
              <a:defRPr/>
            </a:pPr>
            <a:r>
              <a:rPr lang="en-US" sz="2000" b="1" dirty="0">
                <a:solidFill>
                  <a:prstClr val="black"/>
                </a:solidFill>
              </a:rPr>
              <a:t>Flagger stations </a:t>
            </a:r>
            <a:r>
              <a:rPr lang="en-US" sz="2000" b="1" u="heavy" dirty="0">
                <a:solidFill>
                  <a:prstClr val="black"/>
                </a:solidFill>
                <a:uFill>
                  <a:solidFill>
                    <a:srgbClr val="FF0000"/>
                  </a:solidFill>
                </a:uFill>
              </a:rPr>
              <a:t>	</a:t>
            </a:r>
            <a:r>
              <a:rPr lang="en-US" sz="2000" b="1" dirty="0">
                <a:solidFill>
                  <a:prstClr val="black"/>
                </a:solidFill>
              </a:rPr>
              <a:t>be located such that approaching traffic will have sufficient distance to stop at an intended stopping point </a:t>
            </a:r>
          </a:p>
          <a:p>
            <a:pPr marL="342900" indent="-342900">
              <a:spcAft>
                <a:spcPts val="600"/>
              </a:spcAft>
              <a:buFont typeface="Wingdings" panose="05000000000000000000" pitchFamily="2" charset="2"/>
              <a:buChar char="Ø"/>
              <a:defRPr/>
            </a:pPr>
            <a:r>
              <a:rPr lang="en-US" sz="2000" b="1" dirty="0">
                <a:solidFill>
                  <a:prstClr val="black"/>
                </a:solidFill>
              </a:rPr>
              <a:t>Flaggers should be stationed sufficiently in advance of the workers to warn them of approaching danger by out-of-control vehicles</a:t>
            </a:r>
          </a:p>
          <a:p>
            <a:pPr marL="342900" indent="-342900">
              <a:spcAft>
                <a:spcPts val="600"/>
              </a:spcAft>
              <a:buFont typeface="Wingdings" panose="05000000000000000000" pitchFamily="2" charset="2"/>
              <a:buChar char="Ø"/>
              <a:defRPr/>
            </a:pPr>
            <a:r>
              <a:rPr lang="en-US" sz="2000" b="1" dirty="0">
                <a:solidFill>
                  <a:prstClr val="black"/>
                </a:solidFill>
              </a:rPr>
              <a:t>The flagger should </a:t>
            </a:r>
            <a:r>
              <a:rPr lang="en-US" sz="2000" b="1" u="heavy" dirty="0">
                <a:solidFill>
                  <a:prstClr val="black"/>
                </a:solidFill>
                <a:uFill>
                  <a:solidFill>
                    <a:srgbClr val="FF0000"/>
                  </a:solidFill>
                </a:uFill>
              </a:rPr>
              <a:t>				   </a:t>
            </a:r>
            <a:r>
              <a:rPr lang="en-US" sz="2000" b="1" dirty="0">
                <a:solidFill>
                  <a:prstClr val="black"/>
                </a:solidFill>
              </a:rPr>
              <a:t>identify an escape route that can be used to avoid being struck by an errant vehicle</a:t>
            </a:r>
          </a:p>
        </p:txBody>
      </p:sp>
      <p:sp>
        <p:nvSpPr>
          <p:cNvPr id="6" name="Rectangle 2" descr="Large confetti"/>
          <p:cNvSpPr txBox="1">
            <a:spLocks noChangeArrowheads="1"/>
          </p:cNvSpPr>
          <p:nvPr/>
        </p:nvSpPr>
        <p:spPr bwMode="auto">
          <a:xfrm>
            <a:off x="1638300" y="533400"/>
            <a:ext cx="5715000" cy="748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lgn="l" rtl="0" eaLnBrk="0" fontAlgn="base" hangingPunct="0">
              <a:spcBef>
                <a:spcPct val="0"/>
              </a:spcBef>
              <a:spcAft>
                <a:spcPct val="0"/>
              </a:spcAft>
              <a:defRPr sz="4400" b="1">
                <a:solidFill>
                  <a:schemeClr val="tx2"/>
                </a:solidFill>
                <a:latin typeface="+mj-lt"/>
                <a:ea typeface="+mj-ea"/>
                <a:cs typeface="+mj-cs"/>
              </a:defRPr>
            </a:lvl1pPr>
            <a:lvl2pPr algn="l" rtl="0" eaLnBrk="0" fontAlgn="base" hangingPunct="0">
              <a:spcBef>
                <a:spcPct val="0"/>
              </a:spcBef>
              <a:spcAft>
                <a:spcPct val="0"/>
              </a:spcAft>
              <a:defRPr sz="4400" b="1">
                <a:solidFill>
                  <a:schemeClr val="tx2"/>
                </a:solidFill>
                <a:latin typeface="Times New Roman" charset="0"/>
              </a:defRPr>
            </a:lvl2pPr>
            <a:lvl3pPr algn="l" rtl="0" eaLnBrk="0" fontAlgn="base" hangingPunct="0">
              <a:spcBef>
                <a:spcPct val="0"/>
              </a:spcBef>
              <a:spcAft>
                <a:spcPct val="0"/>
              </a:spcAft>
              <a:defRPr sz="4400" b="1">
                <a:solidFill>
                  <a:schemeClr val="tx2"/>
                </a:solidFill>
                <a:latin typeface="Times New Roman" charset="0"/>
              </a:defRPr>
            </a:lvl3pPr>
            <a:lvl4pPr algn="l" rtl="0" eaLnBrk="0" fontAlgn="base" hangingPunct="0">
              <a:spcBef>
                <a:spcPct val="0"/>
              </a:spcBef>
              <a:spcAft>
                <a:spcPct val="0"/>
              </a:spcAft>
              <a:defRPr sz="4400" b="1">
                <a:solidFill>
                  <a:schemeClr val="tx2"/>
                </a:solidFill>
                <a:latin typeface="Times New Roman" charset="0"/>
              </a:defRPr>
            </a:lvl4pPr>
            <a:lvl5pPr algn="l" rtl="0" eaLnBrk="0" fontAlgn="base" hangingPunct="0">
              <a:spcBef>
                <a:spcPct val="0"/>
              </a:spcBef>
              <a:spcAft>
                <a:spcPct val="0"/>
              </a:spcAft>
              <a:defRPr sz="4400" b="1">
                <a:solidFill>
                  <a:schemeClr val="tx2"/>
                </a:solidFill>
                <a:latin typeface="Times New Roman" charset="0"/>
              </a:defRPr>
            </a:lvl5pPr>
            <a:lvl6pPr marL="457200" algn="l" rtl="0" fontAlgn="base">
              <a:spcBef>
                <a:spcPct val="0"/>
              </a:spcBef>
              <a:spcAft>
                <a:spcPct val="0"/>
              </a:spcAft>
              <a:defRPr sz="4400">
                <a:solidFill>
                  <a:schemeClr val="tx2"/>
                </a:solidFill>
                <a:latin typeface="Times New Roman" charset="0"/>
              </a:defRPr>
            </a:lvl6pPr>
            <a:lvl7pPr marL="914400" algn="l" rtl="0" fontAlgn="base">
              <a:spcBef>
                <a:spcPct val="0"/>
              </a:spcBef>
              <a:spcAft>
                <a:spcPct val="0"/>
              </a:spcAft>
              <a:defRPr sz="4400">
                <a:solidFill>
                  <a:schemeClr val="tx2"/>
                </a:solidFill>
                <a:latin typeface="Times New Roman" charset="0"/>
              </a:defRPr>
            </a:lvl7pPr>
            <a:lvl8pPr marL="1371600" algn="l" rtl="0" fontAlgn="base">
              <a:spcBef>
                <a:spcPct val="0"/>
              </a:spcBef>
              <a:spcAft>
                <a:spcPct val="0"/>
              </a:spcAft>
              <a:defRPr sz="4400">
                <a:solidFill>
                  <a:schemeClr val="tx2"/>
                </a:solidFill>
                <a:latin typeface="Times New Roman" charset="0"/>
              </a:defRPr>
            </a:lvl8pPr>
            <a:lvl9pPr marL="1828800" algn="l" rtl="0" fontAlgn="base">
              <a:spcBef>
                <a:spcPct val="0"/>
              </a:spcBef>
              <a:spcAft>
                <a:spcPct val="0"/>
              </a:spcAft>
              <a:defRPr sz="4400">
                <a:solidFill>
                  <a:schemeClr val="tx2"/>
                </a:solidFill>
                <a:latin typeface="Times New Roman" charset="0"/>
              </a:defRPr>
            </a:lvl9pPr>
          </a:lstStyle>
          <a:p>
            <a:pPr algn="ctr" eaLnBrk="1" hangingPunct="1">
              <a:defRPr/>
            </a:pPr>
            <a:r>
              <a:rPr lang="en-US" altLang="en-US" kern="0" dirty="0">
                <a:solidFill>
                  <a:prstClr val="black"/>
                </a:solidFill>
              </a:rPr>
              <a:t>Flagger Station</a:t>
            </a:r>
          </a:p>
        </p:txBody>
      </p:sp>
      <p:pic>
        <p:nvPicPr>
          <p:cNvPr id="73733"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0624" y="5476980"/>
            <a:ext cx="1533525" cy="1209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2"/>
                </a:solidFill>
                <a:miter lim="800000"/>
                <a:headEnd/>
                <a:tailEnd/>
              </a14:hiddenLine>
            </a:ext>
          </a:extLst>
        </p:spPr>
      </p:pic>
      <p:sp>
        <p:nvSpPr>
          <p:cNvPr id="7" name="TextBox 6"/>
          <p:cNvSpPr txBox="1"/>
          <p:nvPr/>
        </p:nvSpPr>
        <p:spPr>
          <a:xfrm>
            <a:off x="2304024" y="1413028"/>
            <a:ext cx="676788" cy="400110"/>
          </a:xfrm>
          <a:prstGeom prst="rect">
            <a:avLst/>
          </a:prstGeom>
          <a:noFill/>
        </p:spPr>
        <p:txBody>
          <a:bodyPr wrap="none" rtlCol="0">
            <a:spAutoFit/>
          </a:bodyPr>
          <a:lstStyle/>
          <a:p>
            <a:r>
              <a:rPr lang="en-US" sz="2000" b="1" dirty="0">
                <a:solidFill>
                  <a:srgbClr val="0000FF"/>
                </a:solidFill>
              </a:rPr>
              <a:t>shall</a:t>
            </a:r>
          </a:p>
        </p:txBody>
      </p:sp>
      <p:pic>
        <p:nvPicPr>
          <p:cNvPr id="73732"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4850" y="4857855"/>
            <a:ext cx="1200150" cy="1828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2"/>
                </a:solidFill>
                <a:miter lim="800000"/>
                <a:headEnd/>
                <a:tailEnd/>
              </a14:hiddenLine>
            </a:ext>
          </a:extLst>
        </p:spPr>
      </p:pic>
      <p:sp>
        <p:nvSpPr>
          <p:cNvPr id="2" name="TextBox 1"/>
          <p:cNvSpPr txBox="1"/>
          <p:nvPr/>
        </p:nvSpPr>
        <p:spPr>
          <a:xfrm>
            <a:off x="123592" y="5057679"/>
            <a:ext cx="4372208" cy="400110"/>
          </a:xfrm>
          <a:prstGeom prst="rect">
            <a:avLst/>
          </a:prstGeom>
          <a:solidFill>
            <a:srgbClr val="FFFF00"/>
          </a:solidFill>
          <a:effectLst>
            <a:softEdge rad="88900"/>
          </a:effectLst>
        </p:spPr>
        <p:txBody>
          <a:bodyPr wrap="square" rtlCol="0">
            <a:spAutoFit/>
          </a:bodyPr>
          <a:lstStyle/>
          <a:p>
            <a:r>
              <a:rPr lang="en-US" sz="2000" b="1" dirty="0">
                <a:solidFill>
                  <a:srgbClr val="FF0000"/>
                </a:solidFill>
              </a:rPr>
              <a:t>Consider using audible warning devices</a:t>
            </a:r>
          </a:p>
        </p:txBody>
      </p:sp>
      <p:pic>
        <p:nvPicPr>
          <p:cNvPr id="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24000" y="1419330"/>
            <a:ext cx="3286125" cy="4057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2"/>
                </a:solidFill>
                <a:miter lim="800000"/>
                <a:headEnd/>
                <a:tailEnd/>
              </a14:hiddenLine>
            </a:ext>
          </a:extLst>
        </p:spPr>
      </p:pic>
      <p:sp>
        <p:nvSpPr>
          <p:cNvPr id="10" name="TextBox 9"/>
          <p:cNvSpPr txBox="1"/>
          <p:nvPr/>
        </p:nvSpPr>
        <p:spPr>
          <a:xfrm>
            <a:off x="2614216" y="3398874"/>
            <a:ext cx="2124941" cy="400110"/>
          </a:xfrm>
          <a:prstGeom prst="rect">
            <a:avLst/>
          </a:prstGeom>
          <a:noFill/>
        </p:spPr>
        <p:txBody>
          <a:bodyPr wrap="none" rtlCol="0">
            <a:spAutoFit/>
          </a:bodyPr>
          <a:lstStyle/>
          <a:p>
            <a:r>
              <a:rPr lang="en-US" sz="2000" b="1" dirty="0">
                <a:solidFill>
                  <a:srgbClr val="0000FF"/>
                </a:solidFill>
              </a:rPr>
              <a:t>identify an escape</a:t>
            </a:r>
          </a:p>
        </p:txBody>
      </p:sp>
      <p:sp>
        <p:nvSpPr>
          <p:cNvPr id="11" name="TextBox 10"/>
          <p:cNvSpPr txBox="1"/>
          <p:nvPr/>
        </p:nvSpPr>
        <p:spPr>
          <a:xfrm>
            <a:off x="533400" y="3714690"/>
            <a:ext cx="763479" cy="400110"/>
          </a:xfrm>
          <a:prstGeom prst="rect">
            <a:avLst/>
          </a:prstGeom>
          <a:noFill/>
        </p:spPr>
        <p:txBody>
          <a:bodyPr wrap="none" rtlCol="0">
            <a:spAutoFit/>
          </a:bodyPr>
          <a:lstStyle/>
          <a:p>
            <a:r>
              <a:rPr lang="en-US" sz="2000" b="1" dirty="0">
                <a:solidFill>
                  <a:srgbClr val="0000FF"/>
                </a:solidFill>
              </a:rPr>
              <a:t>route</a:t>
            </a:r>
          </a:p>
        </p:txBody>
      </p:sp>
    </p:spTree>
    <p:extLst>
      <p:ext uri="{BB962C8B-B14F-4D97-AF65-F5344CB8AC3E}">
        <p14:creationId xmlns:p14="http://schemas.microsoft.com/office/powerpoint/2010/main" val="427934042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descr="Large confetti"/>
          <p:cNvSpPr>
            <a:spLocks noGrp="1"/>
          </p:cNvSpPr>
          <p:nvPr>
            <p:ph type="title"/>
          </p:nvPr>
        </p:nvSpPr>
        <p:spPr>
          <a:xfrm>
            <a:off x="-304800" y="3886200"/>
            <a:ext cx="8991600" cy="685800"/>
          </a:xfrm>
        </p:spPr>
        <p:txBody>
          <a:bodyPr>
            <a:noAutofit/>
          </a:bodyPr>
          <a:lstStyle/>
          <a:p>
            <a:pPr algn="ctr" fontAlgn="auto">
              <a:spcAft>
                <a:spcPts val="0"/>
              </a:spcAft>
              <a:defRPr/>
            </a:pPr>
            <a:r>
              <a:rPr lang="en-US" sz="2800" b="1" dirty="0">
                <a:solidFill>
                  <a:schemeClr val="tx1"/>
                </a:solidFill>
                <a:ea typeface="+mn-ea"/>
                <a:cs typeface="+mn-cs"/>
              </a:rPr>
              <a:t>The flagger should stand alone, at least 100 ft. from: </a:t>
            </a:r>
            <a:br>
              <a:rPr lang="en-US" sz="2800" b="1" dirty="0">
                <a:solidFill>
                  <a:schemeClr val="tx1"/>
                </a:solidFill>
                <a:ea typeface="+mn-ea"/>
                <a:cs typeface="+mn-cs"/>
              </a:rPr>
            </a:br>
            <a:endParaRPr lang="en-US" altLang="en-US" sz="2800" b="1" dirty="0">
              <a:solidFill>
                <a:schemeClr val="tx1"/>
              </a:solidFill>
              <a:ea typeface="+mn-ea"/>
              <a:cs typeface="+mn-cs"/>
            </a:endParaRPr>
          </a:p>
        </p:txBody>
      </p:sp>
      <p:sp>
        <p:nvSpPr>
          <p:cNvPr id="4" name="Rectangle 2" descr="Large confetti"/>
          <p:cNvSpPr txBox="1">
            <a:spLocks noChangeArrowheads="1"/>
          </p:cNvSpPr>
          <p:nvPr/>
        </p:nvSpPr>
        <p:spPr bwMode="auto">
          <a:xfrm>
            <a:off x="1752600" y="609600"/>
            <a:ext cx="57150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lgn="l" rtl="0" eaLnBrk="0" fontAlgn="base" hangingPunct="0">
              <a:spcBef>
                <a:spcPct val="0"/>
              </a:spcBef>
              <a:spcAft>
                <a:spcPct val="0"/>
              </a:spcAft>
              <a:defRPr sz="4400" b="1">
                <a:solidFill>
                  <a:schemeClr val="tx2"/>
                </a:solidFill>
                <a:latin typeface="+mj-lt"/>
                <a:ea typeface="+mj-ea"/>
                <a:cs typeface="+mj-cs"/>
              </a:defRPr>
            </a:lvl1pPr>
            <a:lvl2pPr algn="l" rtl="0" eaLnBrk="0" fontAlgn="base" hangingPunct="0">
              <a:spcBef>
                <a:spcPct val="0"/>
              </a:spcBef>
              <a:spcAft>
                <a:spcPct val="0"/>
              </a:spcAft>
              <a:defRPr sz="4400" b="1">
                <a:solidFill>
                  <a:schemeClr val="tx2"/>
                </a:solidFill>
                <a:latin typeface="Times New Roman" charset="0"/>
              </a:defRPr>
            </a:lvl2pPr>
            <a:lvl3pPr algn="l" rtl="0" eaLnBrk="0" fontAlgn="base" hangingPunct="0">
              <a:spcBef>
                <a:spcPct val="0"/>
              </a:spcBef>
              <a:spcAft>
                <a:spcPct val="0"/>
              </a:spcAft>
              <a:defRPr sz="4400" b="1">
                <a:solidFill>
                  <a:schemeClr val="tx2"/>
                </a:solidFill>
                <a:latin typeface="Times New Roman" charset="0"/>
              </a:defRPr>
            </a:lvl3pPr>
            <a:lvl4pPr algn="l" rtl="0" eaLnBrk="0" fontAlgn="base" hangingPunct="0">
              <a:spcBef>
                <a:spcPct val="0"/>
              </a:spcBef>
              <a:spcAft>
                <a:spcPct val="0"/>
              </a:spcAft>
              <a:defRPr sz="4400" b="1">
                <a:solidFill>
                  <a:schemeClr val="tx2"/>
                </a:solidFill>
                <a:latin typeface="Times New Roman" charset="0"/>
              </a:defRPr>
            </a:lvl4pPr>
            <a:lvl5pPr algn="l" rtl="0" eaLnBrk="0" fontAlgn="base" hangingPunct="0">
              <a:spcBef>
                <a:spcPct val="0"/>
              </a:spcBef>
              <a:spcAft>
                <a:spcPct val="0"/>
              </a:spcAft>
              <a:defRPr sz="4400" b="1">
                <a:solidFill>
                  <a:schemeClr val="tx2"/>
                </a:solidFill>
                <a:latin typeface="Times New Roman" charset="0"/>
              </a:defRPr>
            </a:lvl5pPr>
            <a:lvl6pPr marL="457200" algn="l" rtl="0" fontAlgn="base">
              <a:spcBef>
                <a:spcPct val="0"/>
              </a:spcBef>
              <a:spcAft>
                <a:spcPct val="0"/>
              </a:spcAft>
              <a:defRPr sz="4400">
                <a:solidFill>
                  <a:schemeClr val="tx2"/>
                </a:solidFill>
                <a:latin typeface="Times New Roman" charset="0"/>
              </a:defRPr>
            </a:lvl6pPr>
            <a:lvl7pPr marL="914400" algn="l" rtl="0" fontAlgn="base">
              <a:spcBef>
                <a:spcPct val="0"/>
              </a:spcBef>
              <a:spcAft>
                <a:spcPct val="0"/>
              </a:spcAft>
              <a:defRPr sz="4400">
                <a:solidFill>
                  <a:schemeClr val="tx2"/>
                </a:solidFill>
                <a:latin typeface="Times New Roman" charset="0"/>
              </a:defRPr>
            </a:lvl7pPr>
            <a:lvl8pPr marL="1371600" algn="l" rtl="0" fontAlgn="base">
              <a:spcBef>
                <a:spcPct val="0"/>
              </a:spcBef>
              <a:spcAft>
                <a:spcPct val="0"/>
              </a:spcAft>
              <a:defRPr sz="4400">
                <a:solidFill>
                  <a:schemeClr val="tx2"/>
                </a:solidFill>
                <a:latin typeface="Times New Roman" charset="0"/>
              </a:defRPr>
            </a:lvl8pPr>
            <a:lvl9pPr marL="1828800" algn="l" rtl="0" fontAlgn="base">
              <a:spcBef>
                <a:spcPct val="0"/>
              </a:spcBef>
              <a:spcAft>
                <a:spcPct val="0"/>
              </a:spcAft>
              <a:defRPr sz="4400">
                <a:solidFill>
                  <a:schemeClr val="tx2"/>
                </a:solidFill>
                <a:latin typeface="Times New Roman" charset="0"/>
              </a:defRPr>
            </a:lvl9pPr>
          </a:lstStyle>
          <a:p>
            <a:pPr algn="ctr" eaLnBrk="1" hangingPunct="1">
              <a:defRPr/>
            </a:pPr>
            <a:r>
              <a:rPr lang="en-US" altLang="en-US" kern="0" dirty="0">
                <a:solidFill>
                  <a:prstClr val="black"/>
                </a:solidFill>
              </a:rPr>
              <a:t>Flagger Station</a:t>
            </a:r>
          </a:p>
        </p:txBody>
      </p:sp>
      <p:pic>
        <p:nvPicPr>
          <p:cNvPr id="6" name="Picture 3" descr="C:\Users\smithd2\Desktop\SL District Review\Pictures\Jefferson County\P9140128.JPG"/>
          <p:cNvPicPr>
            <a:picLocks noChangeAspect="1" noChangeArrowheads="1"/>
          </p:cNvPicPr>
          <p:nvPr/>
        </p:nvPicPr>
        <p:blipFill>
          <a:blip r:embed="rId3">
            <a:extLst>
              <a:ext uri="{28A0092B-C50C-407E-A947-70E740481C1C}">
                <a14:useLocalDpi xmlns:a14="http://schemas.microsoft.com/office/drawing/2010/main" val="0"/>
              </a:ext>
            </a:extLst>
          </a:blip>
          <a:srcRect l="14323" t="40971" r="4166" b="13889"/>
          <a:stretch>
            <a:fillRect/>
          </a:stretch>
        </p:blipFill>
        <p:spPr bwMode="auto">
          <a:xfrm>
            <a:off x="306612" y="1219200"/>
            <a:ext cx="6429728" cy="3050276"/>
          </a:xfrm>
          <a:prstGeom prst="rect">
            <a:avLst/>
          </a:prstGeom>
          <a:noFill/>
          <a:ln>
            <a:noFill/>
          </a:ln>
          <a:effectLst>
            <a:softEdge rad="571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2057399" y="6324600"/>
            <a:ext cx="5581433" cy="461665"/>
          </a:xfrm>
          <a:prstGeom prst="rect">
            <a:avLst/>
          </a:prstGeom>
          <a:solidFill>
            <a:srgbClr val="FFFF00"/>
          </a:solidFill>
          <a:effectLst>
            <a:softEdge rad="101600"/>
          </a:effectLst>
        </p:spPr>
        <p:txBody>
          <a:bodyPr wrap="square" rtlCol="0">
            <a:spAutoFit/>
          </a:bodyPr>
          <a:lstStyle/>
          <a:p>
            <a:pPr algn="ctr"/>
            <a:r>
              <a:rPr lang="en-US" sz="2400" b="1" dirty="0">
                <a:solidFill>
                  <a:srgbClr val="FF0000"/>
                </a:solidFill>
              </a:rPr>
              <a:t>The Flagger must identify an escape route</a:t>
            </a:r>
          </a:p>
        </p:txBody>
      </p:sp>
      <p:sp>
        <p:nvSpPr>
          <p:cNvPr id="3" name="TextBox 2"/>
          <p:cNvSpPr txBox="1"/>
          <p:nvPr/>
        </p:nvSpPr>
        <p:spPr>
          <a:xfrm>
            <a:off x="1630578" y="4659867"/>
            <a:ext cx="2582758" cy="1200329"/>
          </a:xfrm>
          <a:prstGeom prst="rect">
            <a:avLst/>
          </a:prstGeom>
          <a:noFill/>
        </p:spPr>
        <p:txBody>
          <a:bodyPr wrap="none" rtlCol="0">
            <a:spAutoFit/>
          </a:bodyPr>
          <a:lstStyle/>
          <a:p>
            <a:pPr marL="342900" indent="-342900">
              <a:buFont typeface="Wingdings" panose="05000000000000000000" pitchFamily="2" charset="2"/>
              <a:buChar char="Ø"/>
            </a:pPr>
            <a:r>
              <a:rPr lang="en-US" sz="2400" b="1" u="heavy" dirty="0">
                <a:solidFill>
                  <a:prstClr val="black"/>
                </a:solidFill>
                <a:uFill>
                  <a:solidFill>
                    <a:srgbClr val="FF0000"/>
                  </a:solidFill>
                </a:uFill>
              </a:rPr>
              <a:t>		       </a:t>
            </a:r>
            <a:endParaRPr lang="en-US" sz="2400" b="1" dirty="0">
              <a:solidFill>
                <a:prstClr val="black"/>
              </a:solidFill>
            </a:endParaRPr>
          </a:p>
          <a:p>
            <a:pPr marL="342900" indent="-342900">
              <a:buFont typeface="Wingdings" panose="05000000000000000000" pitchFamily="2" charset="2"/>
              <a:buChar char="Ø"/>
            </a:pPr>
            <a:r>
              <a:rPr lang="en-US" sz="2400" b="1" u="heavy" dirty="0">
                <a:solidFill>
                  <a:prstClr val="black"/>
                </a:solidFill>
                <a:uFill>
                  <a:solidFill>
                    <a:srgbClr val="FF0000"/>
                  </a:solidFill>
                </a:uFill>
              </a:rPr>
              <a:t>		       </a:t>
            </a:r>
            <a:endParaRPr lang="en-US" sz="2400" b="1" dirty="0">
              <a:solidFill>
                <a:prstClr val="black"/>
              </a:solidFill>
            </a:endParaRPr>
          </a:p>
          <a:p>
            <a:pPr marL="342900" indent="-342900">
              <a:buFont typeface="Wingdings" panose="05000000000000000000" pitchFamily="2" charset="2"/>
              <a:buChar char="Ø"/>
            </a:pPr>
            <a:r>
              <a:rPr lang="en-US" sz="2400" b="1" u="heavy" dirty="0">
                <a:solidFill>
                  <a:prstClr val="black"/>
                </a:solidFill>
                <a:uFill>
                  <a:solidFill>
                    <a:srgbClr val="FF0000"/>
                  </a:solidFill>
                </a:uFill>
              </a:rPr>
              <a:t>		      </a:t>
            </a:r>
            <a:r>
              <a:rPr lang="en-US" sz="2400" b="1" dirty="0">
                <a:solidFill>
                  <a:prstClr val="black"/>
                </a:solidFill>
                <a:uFill>
                  <a:solidFill>
                    <a:srgbClr val="FF0000"/>
                  </a:solidFill>
                </a:uFill>
              </a:rPr>
              <a:t> </a:t>
            </a:r>
            <a:endParaRPr lang="en-US" sz="1600" b="1" dirty="0">
              <a:solidFill>
                <a:prstClr val="black"/>
              </a:solidFill>
            </a:endParaRPr>
          </a:p>
        </p:txBody>
      </p:sp>
      <p:sp>
        <p:nvSpPr>
          <p:cNvPr id="5" name="TextBox 4"/>
          <p:cNvSpPr txBox="1"/>
          <p:nvPr/>
        </p:nvSpPr>
        <p:spPr>
          <a:xfrm>
            <a:off x="2133600" y="4648201"/>
            <a:ext cx="2209800" cy="461665"/>
          </a:xfrm>
          <a:prstGeom prst="rect">
            <a:avLst/>
          </a:prstGeom>
          <a:noFill/>
        </p:spPr>
        <p:txBody>
          <a:bodyPr wrap="square" rtlCol="0">
            <a:spAutoFit/>
          </a:bodyPr>
          <a:lstStyle/>
          <a:p>
            <a:r>
              <a:rPr lang="en-US" sz="2400" b="1" dirty="0">
                <a:solidFill>
                  <a:srgbClr val="0000FF"/>
                </a:solidFill>
              </a:rPr>
              <a:t>Other workers</a:t>
            </a:r>
          </a:p>
        </p:txBody>
      </p:sp>
      <p:sp>
        <p:nvSpPr>
          <p:cNvPr id="7" name="TextBox 6"/>
          <p:cNvSpPr txBox="1"/>
          <p:nvPr/>
        </p:nvSpPr>
        <p:spPr>
          <a:xfrm>
            <a:off x="2133600" y="5029200"/>
            <a:ext cx="1963486" cy="461665"/>
          </a:xfrm>
          <a:prstGeom prst="rect">
            <a:avLst/>
          </a:prstGeom>
          <a:noFill/>
        </p:spPr>
        <p:txBody>
          <a:bodyPr wrap="none" rtlCol="0">
            <a:spAutoFit/>
          </a:bodyPr>
          <a:lstStyle/>
          <a:p>
            <a:r>
              <a:rPr lang="en-US" sz="2400" b="1" dirty="0">
                <a:solidFill>
                  <a:srgbClr val="0000FF"/>
                </a:solidFill>
              </a:rPr>
              <a:t>Work vehicles</a:t>
            </a:r>
          </a:p>
        </p:txBody>
      </p:sp>
      <p:sp>
        <p:nvSpPr>
          <p:cNvPr id="8" name="TextBox 7"/>
          <p:cNvSpPr txBox="1"/>
          <p:nvPr/>
        </p:nvSpPr>
        <p:spPr>
          <a:xfrm>
            <a:off x="2133600" y="5372100"/>
            <a:ext cx="1576714" cy="461665"/>
          </a:xfrm>
          <a:prstGeom prst="rect">
            <a:avLst/>
          </a:prstGeom>
          <a:noFill/>
        </p:spPr>
        <p:txBody>
          <a:bodyPr wrap="none" rtlCol="0">
            <a:spAutoFit/>
          </a:bodyPr>
          <a:lstStyle/>
          <a:p>
            <a:r>
              <a:rPr lang="en-US" sz="2400" b="1" dirty="0">
                <a:solidFill>
                  <a:srgbClr val="0000FF"/>
                </a:solidFill>
              </a:rPr>
              <a:t>Equipment</a:t>
            </a:r>
          </a:p>
        </p:txBody>
      </p:sp>
      <p:sp>
        <p:nvSpPr>
          <p:cNvPr id="11" name="&quot;No&quot; Symbol 10"/>
          <p:cNvSpPr/>
          <p:nvPr/>
        </p:nvSpPr>
        <p:spPr>
          <a:xfrm>
            <a:off x="2150435" y="2133600"/>
            <a:ext cx="1808546" cy="1676400"/>
          </a:xfrm>
          <a:prstGeom prst="noSmoking">
            <a:avLst>
              <a:gd name="adj" fmla="val 8873"/>
            </a:avLst>
          </a:prstGeom>
          <a:solidFill>
            <a:srgbClr val="FF0000">
              <a:alpha val="5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prstClr val="white"/>
              </a:solidFill>
            </a:endParaRPr>
          </a:p>
        </p:txBody>
      </p:sp>
      <p:pic>
        <p:nvPicPr>
          <p:cNvPr id="13" name="Picture 3" descr="C:\Users\anderb3\Desktop\Flagger Recert\flagger 1a.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81600" y="4010933"/>
            <a:ext cx="3597492" cy="2722333"/>
          </a:xfrm>
          <a:prstGeom prst="rect">
            <a:avLst/>
          </a:prstGeom>
          <a:noFill/>
          <a:effectLst>
            <a:softEdge rad="419100"/>
          </a:effectLst>
          <a:extLst>
            <a:ext uri="{909E8E84-426E-40DD-AFC4-6F175D3DCCD1}">
              <a14:hiddenFill xmlns:a14="http://schemas.microsoft.com/office/drawing/2010/main">
                <a:solidFill>
                  <a:srgbClr val="FFFFFF"/>
                </a:solidFill>
              </a14:hiddenFill>
            </a:ext>
          </a:extLst>
        </p:spPr>
      </p:pic>
      <p:pic>
        <p:nvPicPr>
          <p:cNvPr id="2355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33846" y="4672272"/>
            <a:ext cx="1804987" cy="167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550204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55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11" grpId="0" animBg="1"/>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828800"/>
            <a:ext cx="7772400" cy="4114800"/>
          </a:xfrm>
        </p:spPr>
        <p:txBody>
          <a:bodyPr>
            <a:normAutofit/>
          </a:bodyPr>
          <a:lstStyle/>
          <a:p>
            <a:pPr fontAlgn="auto">
              <a:spcAft>
                <a:spcPts val="0"/>
              </a:spcAft>
              <a:buClrTx/>
              <a:buSzPct val="100000"/>
              <a:buFont typeface="Wingdings" panose="05000000000000000000" pitchFamily="2" charset="2"/>
              <a:buChar char="Ø"/>
              <a:defRPr/>
            </a:pPr>
            <a:r>
              <a:rPr lang="en-US" dirty="0"/>
              <a:t>Flagger can not be more than </a:t>
            </a:r>
            <a:r>
              <a:rPr lang="en-US" u="heavy" dirty="0">
                <a:uFill>
                  <a:solidFill>
                    <a:srgbClr val="FF0000"/>
                  </a:solidFill>
                </a:uFill>
              </a:rPr>
              <a:t>		   </a:t>
            </a:r>
            <a:r>
              <a:rPr lang="en-US" dirty="0">
                <a:uFill>
                  <a:solidFill>
                    <a:srgbClr val="FF0000"/>
                  </a:solidFill>
                </a:uFill>
              </a:rPr>
              <a:t> </a:t>
            </a:r>
            <a:r>
              <a:rPr lang="en-US" dirty="0"/>
              <a:t>away from the flagger symbol sign</a:t>
            </a:r>
          </a:p>
          <a:p>
            <a:pPr marL="457200" indent="-457200" fontAlgn="auto">
              <a:spcAft>
                <a:spcPts val="0"/>
              </a:spcAft>
              <a:buClrTx/>
              <a:buSzPct val="100000"/>
              <a:buFont typeface="Wingdings" panose="05000000000000000000" pitchFamily="2" charset="2"/>
              <a:buChar char="Ø"/>
              <a:defRPr/>
            </a:pPr>
            <a:endParaRPr lang="en-US" dirty="0"/>
          </a:p>
          <a:p>
            <a:pPr fontAlgn="auto">
              <a:spcAft>
                <a:spcPts val="0"/>
              </a:spcAft>
              <a:buClrTx/>
              <a:buSzPct val="100000"/>
              <a:buFont typeface="Wingdings" panose="05000000000000000000" pitchFamily="2" charset="2"/>
              <a:buChar char="Ø"/>
              <a:defRPr/>
            </a:pPr>
            <a:r>
              <a:rPr lang="en-US" dirty="0"/>
              <a:t>Only </a:t>
            </a:r>
            <a:r>
              <a:rPr lang="en-US" u="heavy" dirty="0">
                <a:uFill>
                  <a:solidFill>
                    <a:srgbClr val="FF0000"/>
                  </a:solidFill>
                </a:uFill>
              </a:rPr>
              <a:t>    </a:t>
            </a:r>
            <a:r>
              <a:rPr lang="en-US" dirty="0"/>
              <a:t> Flagger symbol sign maybe posted, per travel direction</a:t>
            </a:r>
          </a:p>
        </p:txBody>
      </p:sp>
      <p:sp>
        <p:nvSpPr>
          <p:cNvPr id="52226" name="Title 1" descr="Large confetti"/>
          <p:cNvSpPr>
            <a:spLocks noGrp="1"/>
          </p:cNvSpPr>
          <p:nvPr>
            <p:ph type="title"/>
          </p:nvPr>
        </p:nvSpPr>
        <p:spPr>
          <a:xfrm>
            <a:off x="762000" y="838200"/>
            <a:ext cx="7772400" cy="533400"/>
          </a:xfrm>
        </p:spPr>
        <p:txBody>
          <a:bodyPr>
            <a:noAutofit/>
          </a:bodyPr>
          <a:lstStyle/>
          <a:p>
            <a:pPr algn="ctr" fontAlgn="auto">
              <a:spcAft>
                <a:spcPts val="0"/>
              </a:spcAft>
              <a:defRPr/>
            </a:pPr>
            <a:r>
              <a:rPr lang="en-US" altLang="en-US" sz="4400" b="1" dirty="0">
                <a:effectLst/>
              </a:rPr>
              <a:t>Flagger Station</a:t>
            </a:r>
          </a:p>
        </p:txBody>
      </p:sp>
      <p:sp>
        <p:nvSpPr>
          <p:cNvPr id="2" name="TextBox 1"/>
          <p:cNvSpPr txBox="1"/>
          <p:nvPr/>
        </p:nvSpPr>
        <p:spPr>
          <a:xfrm>
            <a:off x="6019800" y="1828800"/>
            <a:ext cx="1676400" cy="584775"/>
          </a:xfrm>
          <a:prstGeom prst="rect">
            <a:avLst/>
          </a:prstGeom>
          <a:noFill/>
        </p:spPr>
        <p:txBody>
          <a:bodyPr wrap="square" rtlCol="0">
            <a:spAutoFit/>
          </a:bodyPr>
          <a:lstStyle/>
          <a:p>
            <a:r>
              <a:rPr lang="en-US" sz="3200" b="1" dirty="0">
                <a:solidFill>
                  <a:srgbClr val="0000FF"/>
                </a:solidFill>
              </a:rPr>
              <a:t>1 mile</a:t>
            </a:r>
          </a:p>
        </p:txBody>
      </p:sp>
      <p:sp>
        <p:nvSpPr>
          <p:cNvPr id="4" name="TextBox 3"/>
          <p:cNvSpPr txBox="1"/>
          <p:nvPr/>
        </p:nvSpPr>
        <p:spPr>
          <a:xfrm>
            <a:off x="1969144" y="3505200"/>
            <a:ext cx="393056" cy="584775"/>
          </a:xfrm>
          <a:prstGeom prst="rect">
            <a:avLst/>
          </a:prstGeom>
          <a:noFill/>
        </p:spPr>
        <p:txBody>
          <a:bodyPr wrap="none" rtlCol="0">
            <a:spAutoFit/>
          </a:bodyPr>
          <a:lstStyle/>
          <a:p>
            <a:r>
              <a:rPr lang="en-US" sz="3200" b="1" dirty="0">
                <a:solidFill>
                  <a:srgbClr val="0000FF"/>
                </a:solidFill>
              </a:rPr>
              <a:t>1</a:t>
            </a:r>
          </a:p>
        </p:txBody>
      </p:sp>
    </p:spTree>
    <p:extLst>
      <p:ext uri="{BB962C8B-B14F-4D97-AF65-F5344CB8AC3E}">
        <p14:creationId xmlns:p14="http://schemas.microsoft.com/office/powerpoint/2010/main" val="3224854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descr="Large confetti"/>
          <p:cNvSpPr>
            <a:spLocks noGrp="1" noChangeArrowheads="1"/>
          </p:cNvSpPr>
          <p:nvPr>
            <p:ph type="title"/>
          </p:nvPr>
        </p:nvSpPr>
        <p:spPr>
          <a:xfrm>
            <a:off x="685800" y="685800"/>
            <a:ext cx="7772400" cy="1603375"/>
          </a:xfrm>
        </p:spPr>
        <p:txBody>
          <a:bodyPr>
            <a:noAutofit/>
          </a:bodyPr>
          <a:lstStyle/>
          <a:p>
            <a:pPr>
              <a:defRPr/>
            </a:pPr>
            <a:r>
              <a:rPr lang="en-US" altLang="en-US" sz="4400" b="1" dirty="0">
                <a:effectLst/>
              </a:rPr>
              <a:t>Nighttime Flagging</a:t>
            </a:r>
            <a:br>
              <a:rPr lang="en-US" altLang="en-US" b="1" dirty="0"/>
            </a:br>
            <a:r>
              <a:rPr lang="en-US" altLang="en-US" b="1" dirty="0"/>
              <a:t>Nighttime hours</a:t>
            </a:r>
            <a:br>
              <a:rPr lang="en-US" altLang="en-US" b="1" dirty="0"/>
            </a:br>
            <a:r>
              <a:rPr lang="en-US" altLang="en-US" b="1" dirty="0"/>
              <a:t> </a:t>
            </a:r>
            <a:endParaRPr lang="en-US" altLang="en-US" sz="4400" b="1" dirty="0">
              <a:effectLst/>
            </a:endParaRPr>
          </a:p>
        </p:txBody>
      </p:sp>
      <p:pic>
        <p:nvPicPr>
          <p:cNvPr id="31746" name="Picture 2" descr="C:\Users\anderb3\Desktop\ALL Folders\Pictures\Sunris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7444" y="2133600"/>
            <a:ext cx="4490356" cy="2514600"/>
          </a:xfrm>
          <a:prstGeom prst="rect">
            <a:avLst/>
          </a:prstGeom>
          <a:noFill/>
          <a:effectLst>
            <a:softEdge rad="152400"/>
          </a:effectLst>
          <a:extLst>
            <a:ext uri="{909E8E84-426E-40DD-AFC4-6F175D3DCCD1}">
              <a14:hiddenFill xmlns:a14="http://schemas.microsoft.com/office/drawing/2010/main">
                <a:solidFill>
                  <a:srgbClr val="FFFFFF"/>
                </a:solidFill>
              </a14:hiddenFill>
            </a:ext>
          </a:extLst>
        </p:spPr>
      </p:pic>
      <p:pic>
        <p:nvPicPr>
          <p:cNvPr id="31747" name="Picture 3" descr="C:\Users\anderb3\Desktop\ALL Folders\Pictures\sunset.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 y="2133600"/>
            <a:ext cx="4553902" cy="2514600"/>
          </a:xfrm>
          <a:prstGeom prst="rect">
            <a:avLst/>
          </a:prstGeom>
          <a:noFill/>
          <a:effectLst>
            <a:softEdge rad="152400"/>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38651" y="4648200"/>
            <a:ext cx="3581400" cy="369332"/>
          </a:xfrm>
          <a:prstGeom prst="rect">
            <a:avLst/>
          </a:prstGeom>
          <a:noFill/>
        </p:spPr>
        <p:txBody>
          <a:bodyPr wrap="square" rtlCol="0">
            <a:spAutoFit/>
          </a:bodyPr>
          <a:lstStyle/>
          <a:p>
            <a:r>
              <a:rPr lang="en-US" dirty="0"/>
              <a:t>Begins one-half hour before sunset</a:t>
            </a:r>
          </a:p>
        </p:txBody>
      </p:sp>
      <p:sp>
        <p:nvSpPr>
          <p:cNvPr id="7" name="TextBox 6"/>
          <p:cNvSpPr txBox="1"/>
          <p:nvPr/>
        </p:nvSpPr>
        <p:spPr>
          <a:xfrm>
            <a:off x="5181600" y="4724400"/>
            <a:ext cx="3581400" cy="369332"/>
          </a:xfrm>
          <a:prstGeom prst="rect">
            <a:avLst/>
          </a:prstGeom>
          <a:noFill/>
        </p:spPr>
        <p:txBody>
          <a:bodyPr wrap="square" rtlCol="0">
            <a:spAutoFit/>
          </a:bodyPr>
          <a:lstStyle/>
          <a:p>
            <a:r>
              <a:rPr lang="en-US" dirty="0"/>
              <a:t>Ends one-half hour after sunrise</a:t>
            </a:r>
          </a:p>
        </p:txBody>
      </p:sp>
      <p:pic>
        <p:nvPicPr>
          <p:cNvPr id="8" name="Picture 2" descr="C:\Users\anderb3\Desktop\ALL Folders\Pictures\Sunris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3644" y="2133600"/>
            <a:ext cx="4490356" cy="2514600"/>
          </a:xfrm>
          <a:prstGeom prst="rect">
            <a:avLst/>
          </a:prstGeom>
          <a:noFill/>
          <a:effectLst>
            <a:softEdge rad="152400"/>
          </a:effectLst>
          <a:extLst>
            <a:ext uri="{909E8E84-426E-40DD-AFC4-6F175D3DCCD1}">
              <a14:hiddenFill xmlns:a14="http://schemas.microsoft.com/office/drawing/2010/main">
                <a:solidFill>
                  <a:srgbClr val="FFFFFF"/>
                </a:solidFill>
              </a14:hiddenFill>
            </a:ext>
          </a:extLst>
        </p:spPr>
      </p:pic>
      <p:pic>
        <p:nvPicPr>
          <p:cNvPr id="9" name="Picture 3" descr="C:\Users\anderb3\Desktop\ALL Folders\Pictures\sunset.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2133600"/>
            <a:ext cx="4553902" cy="2514600"/>
          </a:xfrm>
          <a:prstGeom prst="rect">
            <a:avLst/>
          </a:prstGeom>
          <a:noFill/>
          <a:effectLst>
            <a:softEdge rad="1524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55382"/>
      </p:ext>
    </p:extLst>
  </p:cSld>
  <p:clrMapOvr>
    <a:masterClrMapping/>
  </p:clrMapOvr>
  <p:transition spd="slow"/>
</p:sld>
</file>

<file path=ppt/slides/slide10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970" name="Rectangle 3"/>
          <p:cNvSpPr>
            <a:spLocks noGrp="1" noChangeArrowheads="1"/>
          </p:cNvSpPr>
          <p:nvPr>
            <p:ph idx="1"/>
          </p:nvPr>
        </p:nvSpPr>
        <p:spPr>
          <a:xfrm>
            <a:off x="685800" y="1676400"/>
            <a:ext cx="6019800" cy="4572000"/>
          </a:xfrm>
        </p:spPr>
        <p:txBody>
          <a:bodyPr/>
          <a:lstStyle/>
          <a:p>
            <a:pPr>
              <a:buClrTx/>
              <a:buSzPct val="75000"/>
              <a:buFont typeface="Wingdings" panose="05000000000000000000" pitchFamily="2" charset="2"/>
              <a:buChar char="Ø"/>
            </a:pPr>
            <a:r>
              <a:rPr lang="en-US" altLang="en-US" sz="2800" dirty="0"/>
              <a:t>Flaggers shall be visible at a minimum distance of 1,000 feet</a:t>
            </a:r>
          </a:p>
          <a:p>
            <a:pPr>
              <a:buClrTx/>
              <a:buSzPct val="75000"/>
              <a:buFont typeface="Wingdings" panose="05000000000000000000" pitchFamily="2" charset="2"/>
              <a:buChar char="Ø"/>
            </a:pPr>
            <a:endParaRPr lang="en-US" altLang="en-US" sz="2800" dirty="0"/>
          </a:p>
          <a:p>
            <a:pPr>
              <a:buClrTx/>
              <a:buSzPct val="75000"/>
              <a:buFont typeface="Wingdings" panose="05000000000000000000" pitchFamily="2" charset="2"/>
              <a:buChar char="Ø"/>
            </a:pPr>
            <a:r>
              <a:rPr lang="en-US" altLang="en-US" sz="2800" dirty="0"/>
              <a:t>All signs shall be retro-reflective and channelizing devices shall have two retro-reflective bands</a:t>
            </a:r>
          </a:p>
          <a:p>
            <a:pPr>
              <a:buClrTx/>
              <a:buSzPct val="75000"/>
              <a:buFont typeface="Wingdings" panose="05000000000000000000" pitchFamily="2" charset="2"/>
              <a:buChar char="Ø"/>
            </a:pPr>
            <a:endParaRPr lang="en-US" altLang="en-US" sz="2800" dirty="0"/>
          </a:p>
          <a:p>
            <a:pPr>
              <a:buClrTx/>
              <a:buSzPct val="75000"/>
              <a:buFont typeface="Wingdings" panose="05000000000000000000" pitchFamily="2" charset="2"/>
              <a:buChar char="Ø"/>
            </a:pPr>
            <a:r>
              <a:rPr lang="en-US" altLang="en-US" sz="2800" dirty="0"/>
              <a:t>Glow wands or handheld lights are recommended</a:t>
            </a:r>
          </a:p>
        </p:txBody>
      </p:sp>
      <p:sp>
        <p:nvSpPr>
          <p:cNvPr id="69634" name="Rectangle 2" descr="Large confetti"/>
          <p:cNvSpPr>
            <a:spLocks noGrp="1" noChangeArrowheads="1"/>
          </p:cNvSpPr>
          <p:nvPr>
            <p:ph type="title"/>
          </p:nvPr>
        </p:nvSpPr>
        <p:spPr>
          <a:xfrm>
            <a:off x="914400" y="533400"/>
            <a:ext cx="8077200" cy="701675"/>
          </a:xfrm>
        </p:spPr>
        <p:txBody>
          <a:bodyPr>
            <a:noAutofit/>
          </a:bodyPr>
          <a:lstStyle/>
          <a:p>
            <a:pPr algn="ctr" fontAlgn="auto">
              <a:spcAft>
                <a:spcPts val="0"/>
              </a:spcAft>
              <a:defRPr/>
            </a:pPr>
            <a:r>
              <a:rPr lang="en-US" altLang="en-US" sz="4400" b="1" dirty="0">
                <a:effectLst/>
              </a:rPr>
              <a:t>Nighttime Flagging</a:t>
            </a:r>
          </a:p>
        </p:txBody>
      </p:sp>
      <p:pic>
        <p:nvPicPr>
          <p:cNvPr id="839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5596467"/>
            <a:ext cx="3171825" cy="1057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2"/>
                </a:solidFill>
                <a:miter lim="800000"/>
                <a:headEnd/>
                <a:tailEnd/>
              </a14:hiddenLine>
            </a:ext>
          </a:extLst>
        </p:spPr>
      </p:pic>
      <p:pic>
        <p:nvPicPr>
          <p:cNvPr id="5" name="Picture 4" descr="C:\Users\anderb3\Desktop\ALL Folders\Pictures\WRK ZN PICS\IMG_0012.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00800" y="1998134"/>
            <a:ext cx="2435860" cy="3581400"/>
          </a:xfrm>
          <a:prstGeom prst="rect">
            <a:avLst/>
          </a:prstGeom>
          <a:noFill/>
          <a:effectLst>
            <a:softEdge rad="165100"/>
          </a:effectLst>
        </p:spPr>
      </p:pic>
    </p:spTree>
    <p:extLst>
      <p:ext uri="{BB962C8B-B14F-4D97-AF65-F5344CB8AC3E}">
        <p14:creationId xmlns:p14="http://schemas.microsoft.com/office/powerpoint/2010/main" val="1107414705"/>
      </p:ext>
    </p:extLst>
  </p:cSld>
  <p:clrMapOvr>
    <a:masterClrMapping/>
  </p:clrMapOvr>
  <p:transition spd="slow"/>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Content Placeholder 2"/>
          <p:cNvSpPr>
            <a:spLocks noGrp="1"/>
          </p:cNvSpPr>
          <p:nvPr>
            <p:ph idx="1"/>
          </p:nvPr>
        </p:nvSpPr>
        <p:spPr>
          <a:xfrm>
            <a:off x="355333" y="1285474"/>
            <a:ext cx="8763000" cy="4658126"/>
          </a:xfrm>
        </p:spPr>
        <p:txBody>
          <a:bodyPr>
            <a:normAutofit/>
          </a:bodyPr>
          <a:lstStyle/>
          <a:p>
            <a:pPr marL="109728" indent="0">
              <a:spcAft>
                <a:spcPts val="600"/>
              </a:spcAft>
              <a:buClrTx/>
              <a:buSzPct val="75000"/>
              <a:buNone/>
            </a:pPr>
            <a:r>
              <a:rPr lang="en-US" altLang="en-US" b="1" dirty="0"/>
              <a:t>Lighting shall not produce a disabling glare to: </a:t>
            </a:r>
          </a:p>
          <a:p>
            <a:pPr>
              <a:spcAft>
                <a:spcPts val="600"/>
              </a:spcAft>
              <a:buClrTx/>
              <a:buSzPct val="75000"/>
              <a:buFont typeface="Wingdings" panose="05000000000000000000" pitchFamily="2" charset="2"/>
              <a:buChar char="Ø"/>
            </a:pPr>
            <a:r>
              <a:rPr lang="en-US" altLang="en-US" sz="2400" dirty="0"/>
              <a:t>Traveling Public in either direction</a:t>
            </a:r>
            <a:endParaRPr lang="en-US" altLang="en-US" sz="1600" dirty="0"/>
          </a:p>
          <a:p>
            <a:pPr>
              <a:spcAft>
                <a:spcPts val="600"/>
              </a:spcAft>
              <a:buClrTx/>
              <a:buSzPct val="75000"/>
              <a:buFont typeface="Wingdings" panose="05000000000000000000" pitchFamily="2" charset="2"/>
              <a:buChar char="Ø"/>
            </a:pPr>
            <a:r>
              <a:rPr lang="en-US" altLang="en-US" sz="2400" dirty="0"/>
              <a:t>Flaggers</a:t>
            </a:r>
            <a:r>
              <a:rPr lang="en-US" altLang="en-US" dirty="0"/>
              <a:t> </a:t>
            </a:r>
          </a:p>
          <a:p>
            <a:pPr>
              <a:spcAft>
                <a:spcPts val="600"/>
              </a:spcAft>
              <a:buClrTx/>
              <a:buSzPct val="75000"/>
              <a:buFont typeface="Wingdings" panose="05000000000000000000" pitchFamily="2" charset="2"/>
              <a:buChar char="Ø"/>
            </a:pPr>
            <a:r>
              <a:rPr lang="en-US" altLang="en-US" sz="2400" dirty="0"/>
              <a:t>Crew Workers </a:t>
            </a:r>
            <a:endParaRPr lang="en-US" altLang="en-US" sz="2000" dirty="0"/>
          </a:p>
          <a:p>
            <a:pPr marL="109728" indent="0">
              <a:spcAft>
                <a:spcPts val="600"/>
              </a:spcAft>
              <a:buClrTx/>
              <a:buSzPct val="75000"/>
              <a:buNone/>
            </a:pPr>
            <a:r>
              <a:rPr lang="en-US" altLang="en-US" b="1" dirty="0"/>
              <a:t>Factors impacting glare are:</a:t>
            </a:r>
          </a:p>
          <a:p>
            <a:pPr>
              <a:spcBef>
                <a:spcPts val="0"/>
              </a:spcBef>
              <a:spcAft>
                <a:spcPts val="600"/>
              </a:spcAft>
              <a:buClrTx/>
              <a:buSzPct val="75000"/>
              <a:buFont typeface="Wingdings" panose="05000000000000000000" pitchFamily="2" charset="2"/>
              <a:buChar char="Ø"/>
            </a:pPr>
            <a:r>
              <a:rPr lang="en-US" altLang="en-US" sz="2400" dirty="0"/>
              <a:t> </a:t>
            </a:r>
            <a:r>
              <a:rPr lang="en-US" altLang="en-US" sz="2400" u="heavy" dirty="0">
                <a:uFill>
                  <a:solidFill>
                    <a:srgbClr val="FF0000"/>
                  </a:solidFill>
                </a:uFill>
              </a:rPr>
              <a:t>				    </a:t>
            </a:r>
            <a:r>
              <a:rPr lang="en-US" altLang="en-US" sz="2400" dirty="0">
                <a:uFill>
                  <a:solidFill>
                    <a:srgbClr val="FF0000"/>
                  </a:solidFill>
                </a:uFill>
              </a:rPr>
              <a:t>    </a:t>
            </a:r>
            <a:r>
              <a:rPr lang="en-US" altLang="en-US" sz="2400" dirty="0"/>
              <a:t>  </a:t>
            </a:r>
          </a:p>
          <a:p>
            <a:pPr>
              <a:spcBef>
                <a:spcPts val="0"/>
              </a:spcBef>
              <a:spcAft>
                <a:spcPts val="600"/>
              </a:spcAft>
              <a:buClrTx/>
              <a:buSzPct val="75000"/>
              <a:buFont typeface="Wingdings" panose="05000000000000000000" pitchFamily="2" charset="2"/>
              <a:buChar char="Ø"/>
            </a:pPr>
            <a:r>
              <a:rPr lang="en-US" altLang="en-US" sz="2400" dirty="0"/>
              <a:t> </a:t>
            </a:r>
            <a:r>
              <a:rPr lang="en-US" altLang="en-US" sz="2400" u="heavy" dirty="0">
                <a:uFill>
                  <a:solidFill>
                    <a:srgbClr val="FF0000"/>
                  </a:solidFill>
                </a:uFill>
              </a:rPr>
              <a:t>	      </a:t>
            </a:r>
            <a:r>
              <a:rPr lang="en-US" altLang="en-US" sz="2400" dirty="0">
                <a:uFill>
                  <a:solidFill>
                    <a:srgbClr val="FF0000"/>
                  </a:solidFill>
                </a:uFill>
              </a:rPr>
              <a:t> </a:t>
            </a:r>
            <a:r>
              <a:rPr lang="en-US" altLang="en-US" sz="2400" dirty="0"/>
              <a:t>of the light unit</a:t>
            </a:r>
          </a:p>
          <a:p>
            <a:pPr>
              <a:spcBef>
                <a:spcPts val="0"/>
              </a:spcBef>
              <a:spcAft>
                <a:spcPts val="600"/>
              </a:spcAft>
              <a:buClrTx/>
              <a:buSzPct val="75000"/>
              <a:buFont typeface="Wingdings" panose="05000000000000000000" pitchFamily="2" charset="2"/>
              <a:buChar char="Ø"/>
            </a:pPr>
            <a:r>
              <a:rPr lang="en-US" altLang="en-US" sz="2400" dirty="0"/>
              <a:t> </a:t>
            </a:r>
            <a:r>
              <a:rPr lang="en-US" altLang="en-US" sz="2400" u="heavy" dirty="0">
                <a:uFill>
                  <a:solidFill>
                    <a:srgbClr val="FF0000"/>
                  </a:solidFill>
                </a:uFill>
              </a:rPr>
              <a:t>	          </a:t>
            </a:r>
            <a:r>
              <a:rPr lang="en-US" altLang="en-US" sz="2400" dirty="0">
                <a:uFill>
                  <a:solidFill>
                    <a:srgbClr val="FF0000"/>
                  </a:solidFill>
                </a:uFill>
              </a:rPr>
              <a:t> </a:t>
            </a:r>
            <a:r>
              <a:rPr lang="en-US" altLang="en-US" sz="2400" dirty="0"/>
              <a:t>the light units are aimed</a:t>
            </a:r>
          </a:p>
        </p:txBody>
      </p:sp>
      <p:sp>
        <p:nvSpPr>
          <p:cNvPr id="70658" name="Title 1" descr="Large confetti"/>
          <p:cNvSpPr>
            <a:spLocks noGrp="1"/>
          </p:cNvSpPr>
          <p:nvPr>
            <p:ph type="title"/>
          </p:nvPr>
        </p:nvSpPr>
        <p:spPr>
          <a:xfrm>
            <a:off x="685800" y="457200"/>
            <a:ext cx="7772400" cy="838200"/>
          </a:xfrm>
        </p:spPr>
        <p:txBody>
          <a:bodyPr>
            <a:normAutofit/>
          </a:bodyPr>
          <a:lstStyle/>
          <a:p>
            <a:pPr algn="ctr" fontAlgn="auto">
              <a:spcAft>
                <a:spcPts val="0"/>
              </a:spcAft>
              <a:defRPr/>
            </a:pPr>
            <a:r>
              <a:rPr lang="en-US" altLang="en-US" sz="4400" b="1" dirty="0">
                <a:effectLst/>
              </a:rPr>
              <a:t>Glare</a:t>
            </a:r>
          </a:p>
        </p:txBody>
      </p:sp>
      <p:pic>
        <p:nvPicPr>
          <p:cNvPr id="849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7247" y="4267200"/>
            <a:ext cx="1148751" cy="25908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2"/>
                </a:solidFill>
                <a:miter lim="800000"/>
                <a:headEnd/>
                <a:tailEnd/>
              </a14:hiddenLine>
            </a:ext>
          </a:extLst>
        </p:spPr>
      </p:pic>
      <p:pic>
        <p:nvPicPr>
          <p:cNvPr id="6" name="Picture 5" descr="IMG_0317[1].JPG"/>
          <p:cNvPicPr>
            <a:picLocks noChangeAspect="1"/>
          </p:cNvPicPr>
          <p:nvPr/>
        </p:nvPicPr>
        <p:blipFill>
          <a:blip r:embed="rId4" cstate="print"/>
          <a:stretch>
            <a:fillRect/>
          </a:stretch>
        </p:blipFill>
        <p:spPr>
          <a:xfrm>
            <a:off x="5633484" y="1841664"/>
            <a:ext cx="3352800" cy="2514600"/>
          </a:xfrm>
          <a:prstGeom prst="rect">
            <a:avLst/>
          </a:prstGeom>
          <a:ln>
            <a:noFill/>
          </a:ln>
          <a:effectLst>
            <a:softEdge rad="112500"/>
          </a:effectLst>
        </p:spPr>
      </p:pic>
      <p:sp>
        <p:nvSpPr>
          <p:cNvPr id="2" name="TextBox 1"/>
          <p:cNvSpPr txBox="1"/>
          <p:nvPr/>
        </p:nvSpPr>
        <p:spPr>
          <a:xfrm>
            <a:off x="762000" y="4186535"/>
            <a:ext cx="2971800" cy="461665"/>
          </a:xfrm>
          <a:prstGeom prst="rect">
            <a:avLst/>
          </a:prstGeom>
          <a:noFill/>
        </p:spPr>
        <p:txBody>
          <a:bodyPr wrap="square" rtlCol="0">
            <a:spAutoFit/>
          </a:bodyPr>
          <a:lstStyle/>
          <a:p>
            <a:r>
              <a:rPr lang="en-US" sz="2400" b="1" dirty="0">
                <a:solidFill>
                  <a:srgbClr val="0000FF"/>
                </a:solidFill>
              </a:rPr>
              <a:t>Lighting unit location </a:t>
            </a:r>
          </a:p>
        </p:txBody>
      </p:sp>
      <p:sp>
        <p:nvSpPr>
          <p:cNvPr id="3" name="TextBox 2"/>
          <p:cNvSpPr txBox="1"/>
          <p:nvPr/>
        </p:nvSpPr>
        <p:spPr>
          <a:xfrm>
            <a:off x="762000" y="4648200"/>
            <a:ext cx="1024961" cy="461665"/>
          </a:xfrm>
          <a:prstGeom prst="rect">
            <a:avLst/>
          </a:prstGeom>
          <a:noFill/>
        </p:spPr>
        <p:txBody>
          <a:bodyPr wrap="none" rtlCol="0">
            <a:spAutoFit/>
          </a:bodyPr>
          <a:lstStyle/>
          <a:p>
            <a:r>
              <a:rPr lang="en-US" sz="2400" b="1" dirty="0">
                <a:solidFill>
                  <a:srgbClr val="0000FF"/>
                </a:solidFill>
              </a:rPr>
              <a:t>Height</a:t>
            </a:r>
          </a:p>
        </p:txBody>
      </p:sp>
      <p:sp>
        <p:nvSpPr>
          <p:cNvPr id="4" name="TextBox 3"/>
          <p:cNvSpPr txBox="1"/>
          <p:nvPr/>
        </p:nvSpPr>
        <p:spPr>
          <a:xfrm>
            <a:off x="762000" y="5100935"/>
            <a:ext cx="1356205" cy="461665"/>
          </a:xfrm>
          <a:prstGeom prst="rect">
            <a:avLst/>
          </a:prstGeom>
          <a:noFill/>
        </p:spPr>
        <p:txBody>
          <a:bodyPr wrap="none" rtlCol="0">
            <a:spAutoFit/>
          </a:bodyPr>
          <a:lstStyle/>
          <a:p>
            <a:r>
              <a:rPr lang="en-US" sz="2400" b="1" dirty="0">
                <a:solidFill>
                  <a:srgbClr val="0000FF"/>
                </a:solidFill>
              </a:rPr>
              <a:t>Direction</a:t>
            </a:r>
          </a:p>
        </p:txBody>
      </p:sp>
    </p:spTree>
    <p:extLst>
      <p:ext uri="{BB962C8B-B14F-4D97-AF65-F5344CB8AC3E}">
        <p14:creationId xmlns:p14="http://schemas.microsoft.com/office/powerpoint/2010/main" val="79639817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1027"/>
          <p:cNvSpPr>
            <a:spLocks noGrp="1" noChangeArrowheads="1"/>
          </p:cNvSpPr>
          <p:nvPr>
            <p:ph idx="1"/>
          </p:nvPr>
        </p:nvSpPr>
        <p:spPr>
          <a:xfrm>
            <a:off x="838200" y="1600200"/>
            <a:ext cx="7772400" cy="3124200"/>
          </a:xfrm>
        </p:spPr>
        <p:txBody>
          <a:bodyPr/>
          <a:lstStyle/>
          <a:p>
            <a:pPr>
              <a:lnSpc>
                <a:spcPct val="90000"/>
              </a:lnSpc>
              <a:spcAft>
                <a:spcPts val="600"/>
              </a:spcAft>
              <a:buClrTx/>
              <a:buSzPct val="100000"/>
              <a:buFont typeface="Wingdings" panose="05000000000000000000" pitchFamily="2" charset="2"/>
              <a:buChar char="Ø"/>
            </a:pPr>
            <a:r>
              <a:rPr lang="en-US" altLang="en-US" sz="2800" dirty="0"/>
              <a:t>Flaggers should not flag for more than two hours at one time </a:t>
            </a:r>
          </a:p>
          <a:p>
            <a:pPr lvl="1">
              <a:lnSpc>
                <a:spcPct val="90000"/>
              </a:lnSpc>
              <a:spcAft>
                <a:spcPts val="600"/>
              </a:spcAft>
              <a:buClr>
                <a:schemeClr val="tx1"/>
              </a:buClr>
              <a:buSzPct val="100000"/>
              <a:buFont typeface="Wingdings" panose="05000000000000000000" pitchFamily="2" charset="2"/>
              <a:buChar char="Ø"/>
            </a:pPr>
            <a:r>
              <a:rPr lang="en-US" altLang="en-US" b="1" i="1" dirty="0">
                <a:solidFill>
                  <a:srgbClr val="FF0000"/>
                </a:solidFill>
              </a:rPr>
              <a:t>Unless it is an emergency situation  </a:t>
            </a:r>
          </a:p>
          <a:p>
            <a:pPr>
              <a:spcAft>
                <a:spcPts val="600"/>
              </a:spcAft>
              <a:buClrTx/>
              <a:buSzPct val="100000"/>
              <a:buFont typeface="Wingdings" panose="05000000000000000000" pitchFamily="2" charset="2"/>
              <a:buChar char="Ø"/>
            </a:pPr>
            <a:r>
              <a:rPr lang="en-US" altLang="en-US" sz="2800" dirty="0"/>
              <a:t>Supervisors shall provide flaggers with a 15-minute break from flagging in non-emergency situations </a:t>
            </a:r>
          </a:p>
        </p:txBody>
      </p:sp>
      <p:sp>
        <p:nvSpPr>
          <p:cNvPr id="40962" name="Rectangle 1026" descr="Large confetti"/>
          <p:cNvSpPr>
            <a:spLocks noGrp="1" noChangeArrowheads="1"/>
          </p:cNvSpPr>
          <p:nvPr>
            <p:ph type="title"/>
          </p:nvPr>
        </p:nvSpPr>
        <p:spPr>
          <a:xfrm>
            <a:off x="609600" y="682625"/>
            <a:ext cx="7772400" cy="612775"/>
          </a:xfrm>
        </p:spPr>
        <p:txBody>
          <a:bodyPr>
            <a:noAutofit/>
          </a:bodyPr>
          <a:lstStyle/>
          <a:p>
            <a:pPr algn="ctr" fontAlgn="auto">
              <a:spcAft>
                <a:spcPts val="0"/>
              </a:spcAft>
              <a:defRPr/>
            </a:pPr>
            <a:r>
              <a:rPr lang="en-US" altLang="en-US" sz="4400" b="1" dirty="0">
                <a:effectLst/>
              </a:rPr>
              <a:t>Flagger Duration </a:t>
            </a:r>
          </a:p>
        </p:txBody>
      </p:sp>
      <p:sp>
        <p:nvSpPr>
          <p:cNvPr id="55300" name="TextBox 1"/>
          <p:cNvSpPr txBox="1">
            <a:spLocks noChangeArrowheads="1"/>
          </p:cNvSpPr>
          <p:nvPr/>
        </p:nvSpPr>
        <p:spPr bwMode="auto">
          <a:xfrm>
            <a:off x="1295400" y="4800600"/>
            <a:ext cx="6686550" cy="1016000"/>
          </a:xfrm>
          <a:prstGeom prst="rect">
            <a:avLst/>
          </a:prstGeom>
          <a:solidFill>
            <a:srgbClr val="FFFF00"/>
          </a:solidFill>
          <a:ln w="38100">
            <a:solidFill>
              <a:srgbClr val="FF0000"/>
            </a:solidFill>
            <a:miter lim="800000"/>
            <a:headEnd/>
            <a:tailEnd/>
          </a:ln>
          <a:effectLst>
            <a:softEdge rad="25400"/>
          </a:effec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hangingPunct="1"/>
            <a:r>
              <a:rPr lang="en-US" altLang="en-US" sz="2000" dirty="0">
                <a:solidFill>
                  <a:srgbClr val="FF0000"/>
                </a:solidFill>
                <a:latin typeface="Arial" charset="0"/>
              </a:rPr>
              <a:t>In emergency situations, the supervisor should make every effort to rotate or relieve the flaggers with another qualified flagger every two hours</a:t>
            </a:r>
            <a:endParaRPr lang="en-US" altLang="en-US" sz="2000" dirty="0">
              <a:solidFill>
                <a:srgbClr val="000000"/>
              </a:solidFill>
              <a:latin typeface="Arial" charset="0"/>
            </a:endParaRPr>
          </a:p>
        </p:txBody>
      </p:sp>
    </p:spTree>
    <p:extLst>
      <p:ext uri="{BB962C8B-B14F-4D97-AF65-F5344CB8AC3E}">
        <p14:creationId xmlns:p14="http://schemas.microsoft.com/office/powerpoint/2010/main" val="1004384915"/>
      </p:ext>
    </p:extLst>
  </p:cSld>
  <p:clrMapOvr>
    <a:masterClrMapping/>
  </p:clrMapOv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descr="Large confetti"/>
          <p:cNvSpPr>
            <a:spLocks noGrp="1"/>
          </p:cNvSpPr>
          <p:nvPr>
            <p:ph type="ctrTitle" idx="4294967295"/>
          </p:nvPr>
        </p:nvSpPr>
        <p:spPr>
          <a:xfrm>
            <a:off x="685800" y="685800"/>
            <a:ext cx="7772400" cy="914400"/>
          </a:xfrm>
          <a:prstGeom prst="rect">
            <a:avLst/>
          </a:prstGeom>
        </p:spPr>
        <p:txBody>
          <a:bodyPr>
            <a:normAutofit/>
          </a:bodyPr>
          <a:lstStyle/>
          <a:p>
            <a:pPr algn="ctr" fontAlgn="auto">
              <a:spcAft>
                <a:spcPts val="0"/>
              </a:spcAft>
              <a:defRPr/>
            </a:pPr>
            <a:r>
              <a:rPr lang="en-US" altLang="en-US" sz="4400" b="1" dirty="0">
                <a:effectLst/>
              </a:rPr>
              <a:t>Flaggers Cannot Be Distracted:</a:t>
            </a:r>
          </a:p>
        </p:txBody>
      </p:sp>
      <p:sp>
        <p:nvSpPr>
          <p:cNvPr id="54275" name="Subtitle 2"/>
          <p:cNvSpPr>
            <a:spLocks noGrp="1"/>
          </p:cNvSpPr>
          <p:nvPr>
            <p:ph type="subTitle" idx="4294967295"/>
          </p:nvPr>
        </p:nvSpPr>
        <p:spPr>
          <a:xfrm>
            <a:off x="381000" y="1749879"/>
            <a:ext cx="8763000" cy="4114800"/>
          </a:xfrm>
          <a:prstGeom prst="rect">
            <a:avLst/>
          </a:prstGeom>
        </p:spPr>
        <p:txBody>
          <a:bodyPr/>
          <a:lstStyle/>
          <a:p>
            <a:pPr marL="109728" indent="0">
              <a:buNone/>
            </a:pPr>
            <a:r>
              <a:rPr lang="en-US" altLang="en-US" sz="3200" b="1" u="sng" dirty="0">
                <a:solidFill>
                  <a:srgbClr val="FF0000"/>
                </a:solidFill>
              </a:rPr>
              <a:t>Do Not Use</a:t>
            </a:r>
            <a:r>
              <a:rPr lang="en-US" altLang="en-US" sz="3200" b="1" dirty="0">
                <a:solidFill>
                  <a:srgbClr val="FF0000"/>
                </a:solidFill>
              </a:rPr>
              <a:t>: </a:t>
            </a:r>
          </a:p>
          <a:p>
            <a:endParaRPr lang="en-US" altLang="en-US" sz="2800" dirty="0"/>
          </a:p>
          <a:p>
            <a:pPr>
              <a:buClrTx/>
              <a:buSzPct val="100000"/>
              <a:buFont typeface="Wingdings" panose="05000000000000000000" pitchFamily="2" charset="2"/>
              <a:buChar char="Ø"/>
            </a:pPr>
            <a:r>
              <a:rPr lang="en-US" altLang="en-US" dirty="0"/>
              <a:t> </a:t>
            </a:r>
            <a:r>
              <a:rPr lang="en-US" altLang="en-US" u="heavy" dirty="0">
                <a:uFill>
                  <a:solidFill>
                    <a:srgbClr val="FF0000"/>
                  </a:solidFill>
                </a:uFill>
              </a:rPr>
              <a:t>			</a:t>
            </a:r>
            <a:endParaRPr lang="en-US" altLang="en-US" dirty="0"/>
          </a:p>
          <a:p>
            <a:pPr>
              <a:buClrTx/>
              <a:buSzPct val="100000"/>
              <a:buFont typeface="Wingdings" panose="05000000000000000000" pitchFamily="2" charset="2"/>
              <a:buChar char="Ø"/>
            </a:pPr>
            <a:r>
              <a:rPr lang="en-US" altLang="en-US" dirty="0"/>
              <a:t> </a:t>
            </a:r>
            <a:r>
              <a:rPr lang="en-US" altLang="en-US" u="heavy" dirty="0">
                <a:uFill>
                  <a:solidFill>
                    <a:srgbClr val="FF0000"/>
                  </a:solidFill>
                </a:uFill>
              </a:rPr>
              <a:t>					</a:t>
            </a:r>
            <a:endParaRPr lang="en-US" altLang="en-US" dirty="0"/>
          </a:p>
        </p:txBody>
      </p:sp>
      <p:pic>
        <p:nvPicPr>
          <p:cNvPr id="54276" name="irc_mi" descr="http://lemarchant.ednet.ns.ca/wp-content/uploads/2013/03/no-iphone.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8400" y="1295400"/>
            <a:ext cx="1905000" cy="2340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7" name="irc_mi" descr="https://www.dellanave.com/wp-content/uploads/2014/11/NoHeadphones.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89919" y="4648200"/>
            <a:ext cx="18288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8" name="irc_mi" descr="http://ofwnow.com/wp-content/uploads/image/2012/jan/headphones.jpg">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981700" y="3876403"/>
            <a:ext cx="2438400" cy="2229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838200" y="2851650"/>
            <a:ext cx="2153154" cy="584775"/>
          </a:xfrm>
          <a:prstGeom prst="rect">
            <a:avLst/>
          </a:prstGeom>
          <a:noFill/>
        </p:spPr>
        <p:txBody>
          <a:bodyPr wrap="none" rtlCol="0">
            <a:spAutoFit/>
          </a:bodyPr>
          <a:lstStyle/>
          <a:p>
            <a:r>
              <a:rPr lang="en-US" sz="3200" b="1" dirty="0">
                <a:solidFill>
                  <a:srgbClr val="0000FF"/>
                </a:solidFill>
              </a:rPr>
              <a:t>Cell Phones</a:t>
            </a:r>
          </a:p>
        </p:txBody>
      </p:sp>
      <p:sp>
        <p:nvSpPr>
          <p:cNvPr id="3" name="TextBox 2"/>
          <p:cNvSpPr txBox="1"/>
          <p:nvPr/>
        </p:nvSpPr>
        <p:spPr>
          <a:xfrm>
            <a:off x="877025" y="3429000"/>
            <a:ext cx="4294189" cy="584775"/>
          </a:xfrm>
          <a:prstGeom prst="rect">
            <a:avLst/>
          </a:prstGeom>
          <a:noFill/>
        </p:spPr>
        <p:txBody>
          <a:bodyPr wrap="none" rtlCol="0">
            <a:spAutoFit/>
          </a:bodyPr>
          <a:lstStyle/>
          <a:p>
            <a:pPr>
              <a:spcBef>
                <a:spcPct val="20000"/>
              </a:spcBef>
              <a:buSzPct val="100000"/>
            </a:pPr>
            <a:r>
              <a:rPr lang="en-US" altLang="en-US" sz="3200" b="1" dirty="0">
                <a:solidFill>
                  <a:srgbClr val="0000FF"/>
                </a:solidFill>
              </a:rPr>
              <a:t>Ear buds or headphones</a:t>
            </a:r>
          </a:p>
        </p:txBody>
      </p:sp>
    </p:spTree>
    <p:extLst>
      <p:ext uri="{BB962C8B-B14F-4D97-AF65-F5344CB8AC3E}">
        <p14:creationId xmlns:p14="http://schemas.microsoft.com/office/powerpoint/2010/main" val="8721037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427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427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427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026" descr="Large confetti"/>
          <p:cNvSpPr txBox="1">
            <a:spLocks noChangeArrowheads="1"/>
          </p:cNvSpPr>
          <p:nvPr/>
        </p:nvSpPr>
        <p:spPr>
          <a:xfrm>
            <a:off x="685800" y="1301770"/>
            <a:ext cx="7772400" cy="612775"/>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US" altLang="en-US" sz="6000" b="1" dirty="0">
                <a:solidFill>
                  <a:prstClr val="black"/>
                </a:solidFill>
              </a:rPr>
              <a:t>Flagging Hand Signals </a:t>
            </a:r>
          </a:p>
          <a:p>
            <a:pPr>
              <a:defRPr/>
            </a:pPr>
            <a:r>
              <a:rPr lang="en-US" altLang="en-US" sz="6000" b="1" dirty="0">
                <a:solidFill>
                  <a:prstClr val="black"/>
                </a:solidFill>
              </a:rPr>
              <a:t>&amp; </a:t>
            </a:r>
          </a:p>
          <a:p>
            <a:pPr>
              <a:defRPr/>
            </a:pPr>
            <a:r>
              <a:rPr lang="en-US" altLang="en-US" sz="6000" b="1" dirty="0">
                <a:solidFill>
                  <a:prstClr val="black"/>
                </a:solidFill>
              </a:rPr>
              <a:t>3-2-1 Cone Procedure</a:t>
            </a:r>
          </a:p>
        </p:txBody>
      </p:sp>
      <p:pic>
        <p:nvPicPr>
          <p:cNvPr id="24589" name="Picture 13" descr="C:\Users\anderb3\Desktop\TC.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8432" y="4526912"/>
            <a:ext cx="1111368" cy="111136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3" descr="C:\Users\anderb3\Desktop\TC.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800" y="4876800"/>
            <a:ext cx="1111368" cy="111136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3" descr="C:\Users\anderb3\Desktop\TC.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2828" y="5257800"/>
            <a:ext cx="1111368" cy="1111367"/>
          </a:xfrm>
          <a:prstGeom prst="rect">
            <a:avLst/>
          </a:prstGeom>
          <a:noFill/>
          <a:extLst>
            <a:ext uri="{909E8E84-426E-40DD-AFC4-6F175D3DCCD1}">
              <a14:hiddenFill xmlns:a14="http://schemas.microsoft.com/office/drawing/2010/main">
                <a:solidFill>
                  <a:srgbClr val="FFFFFF"/>
                </a:solidFill>
              </a14:hiddenFill>
            </a:ext>
          </a:extLst>
        </p:spPr>
      </p:pic>
      <p:pic>
        <p:nvPicPr>
          <p:cNvPr id="33794" name="Picture 2" descr="C:\Users\anderb3\Desktop\IMG_0172.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1035" r="9777" b="12468"/>
          <a:stretch/>
        </p:blipFill>
        <p:spPr bwMode="auto">
          <a:xfrm>
            <a:off x="5173883" y="3961845"/>
            <a:ext cx="2731625" cy="2591910"/>
          </a:xfrm>
          <a:prstGeom prst="rect">
            <a:avLst/>
          </a:prstGeom>
          <a:noFill/>
          <a:effectLst>
            <a:softEdge rad="762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4233317"/>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2"/>
                </a:solidFill>
                <a:miter lim="800000"/>
                <a:headEnd/>
                <a:tailEnd/>
              </a14:hiddenLine>
            </a:ext>
          </a:extLst>
        </p:spPr>
      </p:pic>
    </p:spTree>
    <p:extLst>
      <p:ext uri="{BB962C8B-B14F-4D97-AF65-F5344CB8AC3E}">
        <p14:creationId xmlns:p14="http://schemas.microsoft.com/office/powerpoint/2010/main" val="1855620906"/>
      </p:ext>
    </p:extLst>
  </p:cSld>
  <p:clrMapOvr>
    <a:masterClrMapping/>
  </p:clrMapOvr>
  <p:transition spd="slow"/>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descr="Large confetti"/>
          <p:cNvSpPr>
            <a:spLocks noGrp="1"/>
          </p:cNvSpPr>
          <p:nvPr>
            <p:ph type="ctrTitle" idx="4294967295"/>
          </p:nvPr>
        </p:nvSpPr>
        <p:spPr>
          <a:xfrm>
            <a:off x="533400" y="533400"/>
            <a:ext cx="7772400" cy="838200"/>
          </a:xfrm>
          <a:prstGeom prst="rect">
            <a:avLst/>
          </a:prstGeom>
        </p:spPr>
        <p:txBody>
          <a:bodyPr>
            <a:noAutofit/>
          </a:bodyPr>
          <a:lstStyle/>
          <a:p>
            <a:pPr algn="ctr" fontAlgn="auto">
              <a:spcAft>
                <a:spcPts val="0"/>
              </a:spcAft>
              <a:defRPr/>
            </a:pPr>
            <a:r>
              <a:rPr lang="en-US" altLang="en-US" sz="4400" b="1" dirty="0">
                <a:solidFill>
                  <a:srgbClr val="000000"/>
                </a:solidFill>
                <a:effectLst/>
              </a:rPr>
              <a:t>Step 1: Stopping Traffic</a:t>
            </a:r>
            <a:br>
              <a:rPr lang="en-US" altLang="en-US" sz="4400" b="1" dirty="0">
                <a:solidFill>
                  <a:srgbClr val="000000"/>
                </a:solidFill>
                <a:effectLst/>
              </a:rPr>
            </a:br>
            <a:endParaRPr lang="en-US" altLang="en-US" sz="4400" b="1" dirty="0">
              <a:effectLst/>
            </a:endParaRPr>
          </a:p>
        </p:txBody>
      </p:sp>
      <p:sp>
        <p:nvSpPr>
          <p:cNvPr id="45059" name="Subtitle 2"/>
          <p:cNvSpPr>
            <a:spLocks noGrp="1"/>
          </p:cNvSpPr>
          <p:nvPr>
            <p:ph type="subTitle" idx="4294967295"/>
          </p:nvPr>
        </p:nvSpPr>
        <p:spPr>
          <a:xfrm>
            <a:off x="152400" y="5023200"/>
            <a:ext cx="9144000" cy="1834800"/>
          </a:xfrm>
          <a:prstGeom prst="rect">
            <a:avLst/>
          </a:prstGeom>
          <a:noFill/>
        </p:spPr>
        <p:txBody>
          <a:bodyPr>
            <a:normAutofit/>
          </a:bodyPr>
          <a:lstStyle/>
          <a:p>
            <a:pPr algn="ctr" fontAlgn="auto">
              <a:spcAft>
                <a:spcPts val="0"/>
              </a:spcAft>
              <a:buClrTx/>
              <a:buSzPct val="100000"/>
              <a:buFont typeface="Wingdings" panose="05000000000000000000" pitchFamily="2" charset="2"/>
              <a:buChar char="Ø"/>
              <a:defRPr/>
            </a:pPr>
            <a:r>
              <a:rPr lang="en-US" altLang="en-US" sz="2400" b="1" dirty="0"/>
              <a:t>Stop/Slow Paddle is fully extended from the body</a:t>
            </a:r>
          </a:p>
          <a:p>
            <a:pPr algn="ctr" fontAlgn="auto">
              <a:spcAft>
                <a:spcPts val="0"/>
              </a:spcAft>
              <a:buClrTx/>
              <a:buSzPct val="100000"/>
              <a:buFont typeface="Wingdings" panose="05000000000000000000" pitchFamily="2" charset="2"/>
              <a:buChar char="Ø"/>
              <a:defRPr/>
            </a:pPr>
            <a:r>
              <a:rPr lang="en-US" altLang="en-US" sz="2400" b="1" dirty="0"/>
              <a:t>Left hand is up with open palm, in STOP position</a:t>
            </a:r>
          </a:p>
          <a:p>
            <a:pPr algn="ctr" fontAlgn="auto">
              <a:spcAft>
                <a:spcPts val="0"/>
              </a:spcAft>
              <a:buClrTx/>
              <a:buSzPct val="100000"/>
              <a:buFont typeface="Wingdings" panose="05000000000000000000" pitchFamily="2" charset="2"/>
              <a:buChar char="Ø"/>
              <a:defRPr/>
            </a:pPr>
            <a:r>
              <a:rPr lang="en-US" altLang="en-US" sz="2400" b="1" dirty="0"/>
              <a:t>Face Traffic, from the edge line/edge of pavement</a:t>
            </a:r>
          </a:p>
          <a:p>
            <a:pPr algn="ctr" fontAlgn="auto">
              <a:spcAft>
                <a:spcPts val="0"/>
              </a:spcAft>
              <a:buClrTx/>
              <a:buSzPct val="100000"/>
              <a:buFont typeface="Wingdings" panose="05000000000000000000" pitchFamily="2" charset="2"/>
              <a:buChar char="Ø"/>
              <a:defRPr/>
            </a:pPr>
            <a:r>
              <a:rPr lang="en-US" altLang="en-US" sz="2400" b="1" dirty="0"/>
              <a:t>Ensure STOP sign is facing oncoming traffic</a:t>
            </a:r>
          </a:p>
        </p:txBody>
      </p:sp>
      <p:pic>
        <p:nvPicPr>
          <p:cNvPr id="23554" name="Picture 2" descr="C:\Users\anderb3\Desktop\photos\20160505_14051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90599" y="1066800"/>
            <a:ext cx="7317267" cy="4115962"/>
          </a:xfrm>
          <a:prstGeom prst="rect">
            <a:avLst/>
          </a:prstGeom>
          <a:noFill/>
          <a:effectLst>
            <a:softEdge rad="342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6150606"/>
      </p:ext>
    </p:extLst>
  </p:cSld>
  <p:clrMapOvr>
    <a:masterClrMapping/>
  </p:clrMapOvr>
  <p:transition spd="slow"/>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descr="Large confetti"/>
          <p:cNvSpPr>
            <a:spLocks noGrp="1"/>
          </p:cNvSpPr>
          <p:nvPr>
            <p:ph type="ctrTitle" idx="4294967295"/>
          </p:nvPr>
        </p:nvSpPr>
        <p:spPr>
          <a:xfrm>
            <a:off x="609600" y="609600"/>
            <a:ext cx="7772400" cy="533400"/>
          </a:xfrm>
          <a:prstGeom prst="rect">
            <a:avLst/>
          </a:prstGeom>
        </p:spPr>
        <p:txBody>
          <a:bodyPr>
            <a:noAutofit/>
          </a:bodyPr>
          <a:lstStyle/>
          <a:p>
            <a:pPr algn="ctr" fontAlgn="auto">
              <a:spcAft>
                <a:spcPts val="0"/>
              </a:spcAft>
              <a:defRPr/>
            </a:pPr>
            <a:r>
              <a:rPr lang="en-US" altLang="en-US" b="1" dirty="0"/>
              <a:t>Step 2:</a:t>
            </a:r>
            <a:r>
              <a:rPr lang="en-US" altLang="en-US" sz="4400" b="1" dirty="0">
                <a:effectLst/>
              </a:rPr>
              <a:t> Traffic is Stopped</a:t>
            </a:r>
          </a:p>
        </p:txBody>
      </p:sp>
      <p:sp>
        <p:nvSpPr>
          <p:cNvPr id="46083" name="Subtitle 2"/>
          <p:cNvSpPr>
            <a:spLocks noGrp="1"/>
          </p:cNvSpPr>
          <p:nvPr>
            <p:ph type="subTitle" idx="4294967295"/>
          </p:nvPr>
        </p:nvSpPr>
        <p:spPr>
          <a:xfrm>
            <a:off x="0" y="5105400"/>
            <a:ext cx="9067800" cy="1752600"/>
          </a:xfrm>
          <a:prstGeom prst="rect">
            <a:avLst/>
          </a:prstGeom>
          <a:solidFill>
            <a:schemeClr val="bg1"/>
          </a:solidFill>
        </p:spPr>
        <p:txBody>
          <a:bodyPr>
            <a:normAutofit fontScale="70000" lnSpcReduction="20000"/>
          </a:bodyPr>
          <a:lstStyle/>
          <a:p>
            <a:pPr algn="ctr" fontAlgn="auto">
              <a:spcAft>
                <a:spcPts val="0"/>
              </a:spcAft>
              <a:buClrTx/>
              <a:buSzPct val="100000"/>
              <a:buFont typeface="Wingdings" panose="05000000000000000000" pitchFamily="2" charset="2"/>
              <a:buChar char="Ø"/>
              <a:defRPr/>
            </a:pPr>
            <a:r>
              <a:rPr lang="en-US" altLang="en-US" sz="2800" b="1" dirty="0"/>
              <a:t>Once traffic has stopped, move out towards the center of the lane</a:t>
            </a:r>
          </a:p>
          <a:p>
            <a:pPr algn="ctr" fontAlgn="auto">
              <a:spcAft>
                <a:spcPts val="0"/>
              </a:spcAft>
              <a:buClrTx/>
              <a:buSzPct val="100000"/>
              <a:buFont typeface="Wingdings" panose="05000000000000000000" pitchFamily="2" charset="2"/>
              <a:buChar char="Ø"/>
              <a:defRPr/>
            </a:pPr>
            <a:r>
              <a:rPr lang="en-US" altLang="en-US" sz="2800" b="1" dirty="0"/>
              <a:t>Keep the Stop/Slow Paddle in your right hand and position it out towards the center line, be sure not to cross the line with the Stop/Slow Paddle</a:t>
            </a:r>
          </a:p>
          <a:p>
            <a:pPr algn="ctr" fontAlgn="auto">
              <a:spcAft>
                <a:spcPts val="0"/>
              </a:spcAft>
              <a:buClrTx/>
              <a:buSzPct val="100000"/>
              <a:buFont typeface="Wingdings" panose="05000000000000000000" pitchFamily="2" charset="2"/>
              <a:buChar char="Ø"/>
              <a:defRPr/>
            </a:pPr>
            <a:r>
              <a:rPr lang="en-US" altLang="en-US" sz="2800" b="1" dirty="0"/>
              <a:t>Keep visual contact with drivers of stopped vehicles</a:t>
            </a:r>
          </a:p>
          <a:p>
            <a:pPr algn="ctr" fontAlgn="auto">
              <a:spcAft>
                <a:spcPts val="0"/>
              </a:spcAft>
              <a:buClrTx/>
              <a:buSzPct val="100000"/>
              <a:buFont typeface="Wingdings" panose="05000000000000000000" pitchFamily="2" charset="2"/>
              <a:buChar char="Ø"/>
              <a:defRPr/>
            </a:pPr>
            <a:r>
              <a:rPr lang="en-US" altLang="en-US" sz="2800" b="1" dirty="0"/>
              <a:t>Keep left hand raised with palm facing driver, signaling to stop, until traffic has stopped</a:t>
            </a:r>
          </a:p>
        </p:txBody>
      </p:sp>
      <p:pic>
        <p:nvPicPr>
          <p:cNvPr id="24579" name="Picture 3" descr="C:\Users\anderb3\Desktop\photos\20160505_140521(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5901" y="1103413"/>
            <a:ext cx="7234766" cy="4069557"/>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2458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5901" y="1103416"/>
            <a:ext cx="7315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4580" name="Picture 4" descr="C:\Users\anderb3\Desktop\photos\20160505_14052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25901" y="1103416"/>
            <a:ext cx="7234766" cy="406955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24581" name="Picture 5" descr="C:\Users\anderb3\Desktop\photos\20160505_140523.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25901" y="1103412"/>
            <a:ext cx="7234766" cy="406955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842962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580"/>
                                        </p:tgtEl>
                                        <p:attrNameLst>
                                          <p:attrName>style.visibility</p:attrName>
                                        </p:attrNameLst>
                                      </p:cBhvr>
                                      <p:to>
                                        <p:strVal val="visible"/>
                                      </p:to>
                                    </p:set>
                                    <p:animEffect transition="in" filter="fade">
                                      <p:cBhvr>
                                        <p:cTn id="7" dur="500"/>
                                        <p:tgtEl>
                                          <p:spTgt spid="2458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581"/>
                                        </p:tgtEl>
                                        <p:attrNameLst>
                                          <p:attrName>style.visibility</p:attrName>
                                        </p:attrNameLst>
                                      </p:cBhvr>
                                      <p:to>
                                        <p:strVal val="visible"/>
                                      </p:to>
                                    </p:set>
                                    <p:animEffect transition="in" filter="fade">
                                      <p:cBhvr>
                                        <p:cTn id="12" dur="500"/>
                                        <p:tgtEl>
                                          <p:spTgt spid="245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descr="Large confetti"/>
          <p:cNvSpPr>
            <a:spLocks noGrp="1"/>
          </p:cNvSpPr>
          <p:nvPr>
            <p:ph type="ctrTitle" idx="4294967295"/>
          </p:nvPr>
        </p:nvSpPr>
        <p:spPr>
          <a:xfrm>
            <a:off x="0" y="685800"/>
            <a:ext cx="9144000" cy="762000"/>
          </a:xfrm>
          <a:prstGeom prst="rect">
            <a:avLst/>
          </a:prstGeom>
        </p:spPr>
        <p:txBody>
          <a:bodyPr>
            <a:normAutofit/>
          </a:bodyPr>
          <a:lstStyle/>
          <a:p>
            <a:pPr algn="ctr" fontAlgn="auto">
              <a:spcAft>
                <a:spcPts val="0"/>
              </a:spcAft>
              <a:defRPr/>
            </a:pPr>
            <a:r>
              <a:rPr lang="en-US" altLang="en-US" sz="4400" b="1" dirty="0">
                <a:effectLst/>
              </a:rPr>
              <a:t>When you arrive at Center Line</a:t>
            </a:r>
          </a:p>
        </p:txBody>
      </p:sp>
      <p:sp>
        <p:nvSpPr>
          <p:cNvPr id="47107" name="Subtitle 2"/>
          <p:cNvSpPr>
            <a:spLocks noGrp="1"/>
          </p:cNvSpPr>
          <p:nvPr>
            <p:ph type="subTitle" idx="4294967295"/>
          </p:nvPr>
        </p:nvSpPr>
        <p:spPr>
          <a:xfrm>
            <a:off x="1229254" y="5467350"/>
            <a:ext cx="6858000" cy="1143000"/>
          </a:xfrm>
          <a:prstGeom prst="rect">
            <a:avLst/>
          </a:prstGeom>
          <a:noFill/>
        </p:spPr>
        <p:txBody>
          <a:bodyPr>
            <a:normAutofit fontScale="85000" lnSpcReduction="10000"/>
          </a:bodyPr>
          <a:lstStyle/>
          <a:p>
            <a:pPr algn="ctr" fontAlgn="auto">
              <a:spcAft>
                <a:spcPts val="600"/>
              </a:spcAft>
              <a:buClrTx/>
              <a:buSzPct val="100000"/>
              <a:buFont typeface="Wingdings" panose="05000000000000000000" pitchFamily="2" charset="2"/>
              <a:buChar char="Ø"/>
              <a:defRPr/>
            </a:pPr>
            <a:r>
              <a:rPr lang="en-US" altLang="en-US" sz="2400" b="1" dirty="0"/>
              <a:t>You may put your left hand down once traffic has stopped</a:t>
            </a:r>
          </a:p>
          <a:p>
            <a:pPr algn="ctr" fontAlgn="auto">
              <a:spcAft>
                <a:spcPts val="0"/>
              </a:spcAft>
              <a:buClrTx/>
              <a:buSzPct val="100000"/>
              <a:buFont typeface="Wingdings" panose="05000000000000000000" pitchFamily="2" charset="2"/>
              <a:buChar char="Ø"/>
              <a:defRPr/>
            </a:pPr>
            <a:r>
              <a:rPr lang="en-US" altLang="en-US" sz="2400" b="1" dirty="0"/>
              <a:t>Continually monitor traffic flow, from the opposite lane along with the vehicle(s) you have stopped within your lane</a:t>
            </a:r>
          </a:p>
        </p:txBody>
      </p:sp>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4088" y="1395413"/>
            <a:ext cx="7235825" cy="407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5603" name="Picture 3" descr="C:\Users\anderb3\Desktop\photos\20160505_140524.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4088" y="1395412"/>
            <a:ext cx="7408333" cy="4167187"/>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25604" name="Picture 4" descr="C:\Users\anderb3\Desktop\photos\20160505_140526.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54088" y="1395411"/>
            <a:ext cx="7408332" cy="4167187"/>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334665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603"/>
                                        </p:tgtEl>
                                        <p:attrNameLst>
                                          <p:attrName>style.visibility</p:attrName>
                                        </p:attrNameLst>
                                      </p:cBhvr>
                                      <p:to>
                                        <p:strVal val="visible"/>
                                      </p:to>
                                    </p:set>
                                    <p:animEffect transition="in" filter="fade">
                                      <p:cBhvr>
                                        <p:cTn id="7" dur="500"/>
                                        <p:tgtEl>
                                          <p:spTgt spid="2560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604"/>
                                        </p:tgtEl>
                                        <p:attrNameLst>
                                          <p:attrName>style.visibility</p:attrName>
                                        </p:attrNameLst>
                                      </p:cBhvr>
                                      <p:to>
                                        <p:strVal val="visible"/>
                                      </p:to>
                                    </p:set>
                                    <p:animEffect transition="in" filter="fade">
                                      <p:cBhvr>
                                        <p:cTn id="12" dur="500"/>
                                        <p:tgtEl>
                                          <p:spTgt spid="256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descr="Large confetti"/>
          <p:cNvSpPr>
            <a:spLocks noGrp="1"/>
          </p:cNvSpPr>
          <p:nvPr>
            <p:ph type="ctrTitle" idx="4294967295"/>
          </p:nvPr>
        </p:nvSpPr>
        <p:spPr>
          <a:xfrm>
            <a:off x="0" y="609600"/>
            <a:ext cx="9144000" cy="762000"/>
          </a:xfrm>
          <a:prstGeom prst="rect">
            <a:avLst/>
          </a:prstGeom>
        </p:spPr>
        <p:txBody>
          <a:bodyPr>
            <a:normAutofit/>
          </a:bodyPr>
          <a:lstStyle/>
          <a:p>
            <a:pPr algn="ctr" fontAlgn="auto">
              <a:spcAft>
                <a:spcPts val="0"/>
              </a:spcAft>
              <a:defRPr/>
            </a:pPr>
            <a:r>
              <a:rPr lang="en-US" altLang="en-US" sz="4400" b="1" dirty="0">
                <a:effectLst/>
              </a:rPr>
              <a:t>Step 3: Preparing to Release Traffic</a:t>
            </a:r>
          </a:p>
        </p:txBody>
      </p:sp>
      <p:sp>
        <p:nvSpPr>
          <p:cNvPr id="48131" name="Subtitle 2"/>
          <p:cNvSpPr>
            <a:spLocks noGrp="1"/>
          </p:cNvSpPr>
          <p:nvPr>
            <p:ph type="subTitle" idx="4294967295"/>
          </p:nvPr>
        </p:nvSpPr>
        <p:spPr>
          <a:xfrm>
            <a:off x="762000" y="5486400"/>
            <a:ext cx="7696200" cy="1219200"/>
          </a:xfrm>
          <a:prstGeom prst="rect">
            <a:avLst/>
          </a:prstGeom>
          <a:noFill/>
          <a:ln>
            <a:noFill/>
          </a:ln>
        </p:spPr>
        <p:txBody>
          <a:bodyPr>
            <a:normAutofit fontScale="77500" lnSpcReduction="20000"/>
          </a:bodyPr>
          <a:lstStyle/>
          <a:p>
            <a:pPr algn="ctr" fontAlgn="auto">
              <a:spcAft>
                <a:spcPts val="600"/>
              </a:spcAft>
              <a:buClrTx/>
              <a:buSzPct val="100000"/>
              <a:buFont typeface="Wingdings" panose="05000000000000000000" pitchFamily="2" charset="2"/>
              <a:buChar char="Ø"/>
              <a:defRPr/>
            </a:pPr>
            <a:r>
              <a:rPr lang="en-US" altLang="en-US" sz="2800" b="1" dirty="0"/>
              <a:t>Once you have confirmed opposing traffic is clear, make your way back to the shoulder taking the cone (as shown) with you</a:t>
            </a:r>
          </a:p>
          <a:p>
            <a:pPr algn="ctr" fontAlgn="auto">
              <a:spcAft>
                <a:spcPts val="600"/>
              </a:spcAft>
              <a:buClrTx/>
              <a:buSzPct val="100000"/>
              <a:buFont typeface="Wingdings" panose="05000000000000000000" pitchFamily="2" charset="2"/>
              <a:buChar char="Ø"/>
              <a:defRPr/>
            </a:pPr>
            <a:r>
              <a:rPr lang="en-US" altLang="en-US" sz="2800" b="1" dirty="0"/>
              <a:t>Be sure to keep STOP visible to the stopped traffic</a:t>
            </a:r>
          </a:p>
        </p:txBody>
      </p:sp>
      <p:pic>
        <p:nvPicPr>
          <p:cNvPr id="266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6174" y="1371600"/>
            <a:ext cx="7235825" cy="407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6175" y="1371600"/>
            <a:ext cx="7293426" cy="41070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6174" y="1371600"/>
            <a:ext cx="7445826" cy="4200598"/>
          </a:xfrm>
          <a:prstGeom prst="rect">
            <a:avLst/>
          </a:prstGeom>
          <a:noFill/>
          <a:ln>
            <a:noFill/>
          </a:ln>
          <a:effectLst>
            <a:softEdge rad="317500"/>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9525" cap="flat">
                <a:solidFill>
                  <a:schemeClr val="bg1"/>
                </a:solidFill>
                <a:miter lim="800000"/>
                <a:headEnd/>
                <a:tailEnd/>
              </a14:hiddenLine>
            </a:ext>
          </a:extLst>
        </p:spPr>
      </p:pic>
    </p:spTree>
    <p:extLst>
      <p:ext uri="{BB962C8B-B14F-4D97-AF65-F5344CB8AC3E}">
        <p14:creationId xmlns:p14="http://schemas.microsoft.com/office/powerpoint/2010/main" val="240478631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626"/>
                                        </p:tgtEl>
                                        <p:attrNameLst>
                                          <p:attrName>style.visibility</p:attrName>
                                        </p:attrNameLst>
                                      </p:cBhvr>
                                      <p:to>
                                        <p:strVal val="visible"/>
                                      </p:to>
                                    </p:set>
                                    <p:animEffect transition="in" filter="fade">
                                      <p:cBhvr>
                                        <p:cTn id="7" dur="500"/>
                                        <p:tgtEl>
                                          <p:spTgt spid="266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628"/>
                                        </p:tgtEl>
                                        <p:attrNameLst>
                                          <p:attrName>style.visibility</p:attrName>
                                        </p:attrNameLst>
                                      </p:cBhvr>
                                      <p:to>
                                        <p:strVal val="visible"/>
                                      </p:to>
                                    </p:set>
                                    <p:animEffect transition="in" filter="fade">
                                      <p:cBhvr>
                                        <p:cTn id="12" dur="500"/>
                                        <p:tgtEl>
                                          <p:spTgt spid="266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descr="Large confetti"/>
          <p:cNvSpPr>
            <a:spLocks noGrp="1"/>
          </p:cNvSpPr>
          <p:nvPr>
            <p:ph type="ctrTitle" idx="4294967295"/>
          </p:nvPr>
        </p:nvSpPr>
        <p:spPr>
          <a:xfrm>
            <a:off x="228600" y="685800"/>
            <a:ext cx="9144000" cy="685800"/>
          </a:xfrm>
          <a:prstGeom prst="rect">
            <a:avLst/>
          </a:prstGeom>
        </p:spPr>
        <p:txBody>
          <a:bodyPr>
            <a:noAutofit/>
          </a:bodyPr>
          <a:lstStyle/>
          <a:p>
            <a:pPr algn="ctr" fontAlgn="auto">
              <a:spcAft>
                <a:spcPts val="0"/>
              </a:spcAft>
              <a:defRPr/>
            </a:pPr>
            <a:r>
              <a:rPr lang="en-US" altLang="en-US" sz="4400" b="1" dirty="0">
                <a:effectLst/>
              </a:rPr>
              <a:t>Step 4: Releasing Traffic</a:t>
            </a:r>
          </a:p>
        </p:txBody>
      </p:sp>
      <p:sp>
        <p:nvSpPr>
          <p:cNvPr id="49155" name="Subtitle 2"/>
          <p:cNvSpPr>
            <a:spLocks noGrp="1"/>
          </p:cNvSpPr>
          <p:nvPr>
            <p:ph type="subTitle" idx="4294967295"/>
          </p:nvPr>
        </p:nvSpPr>
        <p:spPr>
          <a:xfrm>
            <a:off x="1752600" y="5356016"/>
            <a:ext cx="6019800" cy="1501984"/>
          </a:xfrm>
          <a:prstGeom prst="rect">
            <a:avLst/>
          </a:prstGeom>
          <a:solidFill>
            <a:schemeClr val="bg1"/>
          </a:solidFill>
        </p:spPr>
        <p:txBody>
          <a:bodyPr>
            <a:normAutofit fontScale="92500"/>
          </a:bodyPr>
          <a:lstStyle/>
          <a:p>
            <a:pPr algn="ctr" fontAlgn="auto">
              <a:spcAft>
                <a:spcPts val="0"/>
              </a:spcAft>
              <a:buClrTx/>
              <a:buSzPct val="100000"/>
              <a:buFont typeface="Wingdings" panose="05000000000000000000" pitchFamily="2" charset="2"/>
              <a:buChar char="Ø"/>
              <a:defRPr/>
            </a:pPr>
            <a:r>
              <a:rPr lang="en-US" altLang="en-US" sz="2400" b="1" dirty="0"/>
              <a:t>Once on the shoulder, rotate the Stop/Slow Paddle to SLOW and  release traffic</a:t>
            </a:r>
          </a:p>
          <a:p>
            <a:pPr algn="ctr" fontAlgn="auto">
              <a:spcAft>
                <a:spcPts val="0"/>
              </a:spcAft>
              <a:buClrTx/>
              <a:buSzPct val="100000"/>
              <a:buFont typeface="Wingdings" panose="05000000000000000000" pitchFamily="2" charset="2"/>
              <a:buChar char="Ø"/>
              <a:defRPr/>
            </a:pPr>
            <a:r>
              <a:rPr lang="en-US" altLang="en-US" sz="2400" b="1" dirty="0"/>
              <a:t>Direct traffic by signaling with your arm and waving vehicles through</a:t>
            </a:r>
          </a:p>
          <a:p>
            <a:pPr marL="0" indent="0" algn="ctr" fontAlgn="auto">
              <a:spcAft>
                <a:spcPts val="0"/>
              </a:spcAft>
              <a:buClrTx/>
              <a:buSzPct val="100000"/>
              <a:buNone/>
              <a:defRPr/>
            </a:pPr>
            <a:endParaRPr lang="en-US" altLang="en-US" sz="2800" b="1" dirty="0"/>
          </a:p>
        </p:txBody>
      </p:sp>
      <p:pic>
        <p:nvPicPr>
          <p:cNvPr id="27651" name="Picture 3" descr="C:\Users\anderb3\Desktop\photos\20160505_14054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2972" y="1371600"/>
            <a:ext cx="7050455" cy="396588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27652" name="Picture 4" descr="C:\Users\anderb3\Desktop\photos\20160505_14054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22971" y="1394254"/>
            <a:ext cx="7050455" cy="396588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276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2970" y="1371600"/>
            <a:ext cx="7055245" cy="3965881"/>
          </a:xfrm>
          <a:prstGeom prst="rect">
            <a:avLst/>
          </a:prstGeom>
          <a:noFill/>
          <a:ln>
            <a:noFill/>
          </a:ln>
          <a:effectLst>
            <a:softEdge rad="317500"/>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9525" cap="flat">
                <a:solidFill>
                  <a:schemeClr val="bg1"/>
                </a:solidFill>
                <a:miter lim="800000"/>
                <a:headEnd/>
                <a:tailEnd/>
              </a14:hiddenLine>
            </a:ext>
          </a:extLst>
        </p:spPr>
      </p:pic>
    </p:spTree>
    <p:extLst>
      <p:ext uri="{BB962C8B-B14F-4D97-AF65-F5344CB8AC3E}">
        <p14:creationId xmlns:p14="http://schemas.microsoft.com/office/powerpoint/2010/main" val="305677248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652"/>
                                        </p:tgtEl>
                                        <p:attrNameLst>
                                          <p:attrName>style.visibility</p:attrName>
                                        </p:attrNameLst>
                                      </p:cBhvr>
                                      <p:to>
                                        <p:strVal val="visible"/>
                                      </p:to>
                                    </p:set>
                                    <p:animEffect transition="in" filter="fade">
                                      <p:cBhvr>
                                        <p:cTn id="7" dur="500"/>
                                        <p:tgtEl>
                                          <p:spTgt spid="2765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7650"/>
                                        </p:tgtEl>
                                        <p:attrNameLst>
                                          <p:attrName>style.visibility</p:attrName>
                                        </p:attrNameLst>
                                      </p:cBhvr>
                                      <p:to>
                                        <p:strVal val="visible"/>
                                      </p:to>
                                    </p:set>
                                    <p:animEffect transition="in" filter="fade">
                                      <p:cBhvr>
                                        <p:cTn id="12" dur="500"/>
                                        <p:tgtEl>
                                          <p:spTgt spid="276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descr="Large confetti"/>
          <p:cNvSpPr txBox="1">
            <a:spLocks/>
          </p:cNvSpPr>
          <p:nvPr/>
        </p:nvSpPr>
        <p:spPr>
          <a:xfrm>
            <a:off x="228600" y="533400"/>
            <a:ext cx="9144000" cy="6858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US" altLang="en-US" b="1" dirty="0">
                <a:solidFill>
                  <a:prstClr val="black"/>
                </a:solidFill>
              </a:rPr>
              <a:t>3-2-1 Cone Procedure</a:t>
            </a:r>
          </a:p>
        </p:txBody>
      </p:sp>
      <p:sp>
        <p:nvSpPr>
          <p:cNvPr id="7" name="Text Box 2"/>
          <p:cNvSpPr txBox="1">
            <a:spLocks noChangeArrowheads="1"/>
          </p:cNvSpPr>
          <p:nvPr/>
        </p:nvSpPr>
        <p:spPr bwMode="auto">
          <a:xfrm>
            <a:off x="189614" y="1371600"/>
            <a:ext cx="4609214" cy="1111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txBody>
          <a:bodyPr vert="horz" wrap="square" lIns="36576" tIns="36576" rIns="36576" bIns="36576" numCol="1" anchor="t" anchorCtr="0" compatLnSpc="1">
            <a:prstTxWarp prst="textNoShape">
              <a:avLst/>
            </a:prstTxWarp>
          </a:bodyPr>
          <a:lstStyle/>
          <a:p>
            <a:pPr algn="ctr" fontAlgn="base">
              <a:lnSpc>
                <a:spcPct val="150000"/>
              </a:lnSpc>
              <a:spcBef>
                <a:spcPct val="0"/>
              </a:spcBef>
              <a:spcAft>
                <a:spcPct val="0"/>
              </a:spcAft>
            </a:pPr>
            <a:r>
              <a:rPr lang="en-US" altLang="en-US" sz="2000" b="1" u="sng" dirty="0">
                <a:solidFill>
                  <a:srgbClr val="000000"/>
                </a:solidFill>
                <a:cs typeface="Arial" panose="020B0604020202020204" pitchFamily="34" charset="0"/>
              </a:rPr>
              <a:t>Mobile &amp; Short Duration Operations </a:t>
            </a:r>
          </a:p>
          <a:p>
            <a:pPr marL="285750" indent="-285750" fontAlgn="base">
              <a:lnSpc>
                <a:spcPct val="150000"/>
              </a:lnSpc>
              <a:spcBef>
                <a:spcPct val="0"/>
              </a:spcBef>
              <a:spcAft>
                <a:spcPct val="0"/>
              </a:spcAft>
              <a:buSzPts val="1000"/>
              <a:buFont typeface="Wingdings" panose="05000000000000000000" pitchFamily="2" charset="2"/>
              <a:buChar char="Ø"/>
            </a:pPr>
            <a:r>
              <a:rPr lang="en-US" altLang="en-US" sz="1400" b="1" dirty="0">
                <a:solidFill>
                  <a:srgbClr val="000000"/>
                </a:solidFill>
                <a:cs typeface="Arial" panose="020B0604020202020204" pitchFamily="34" charset="0"/>
              </a:rPr>
              <a:t>When lane width is less than 12 foot, 2 cones is recommended during Short Duration and 1 cone must be used during Mobile Operations </a:t>
            </a:r>
            <a:endParaRPr lang="en-US" altLang="en-US" b="1" dirty="0">
              <a:solidFill>
                <a:prstClr val="black"/>
              </a:solidFill>
              <a:cs typeface="Arial" pitchFamily="34" charset="0"/>
            </a:endParaRPr>
          </a:p>
        </p:txBody>
      </p:sp>
      <p:sp>
        <p:nvSpPr>
          <p:cNvPr id="8" name="Text Box 3"/>
          <p:cNvSpPr txBox="1">
            <a:spLocks noChangeArrowheads="1"/>
          </p:cNvSpPr>
          <p:nvPr/>
        </p:nvSpPr>
        <p:spPr bwMode="auto">
          <a:xfrm>
            <a:off x="189614" y="3370263"/>
            <a:ext cx="4534786" cy="10493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txBody>
          <a:bodyPr vert="horz" wrap="square" lIns="36576" tIns="36576" rIns="36576" bIns="36576" numCol="1" anchor="t" anchorCtr="0" compatLnSpc="1">
            <a:prstTxWarp prst="textNoShape">
              <a:avLst/>
            </a:prstTxWarp>
          </a:bodyPr>
          <a:lstStyle/>
          <a:p>
            <a:pPr algn="ctr" fontAlgn="base">
              <a:lnSpc>
                <a:spcPct val="150000"/>
              </a:lnSpc>
              <a:spcBef>
                <a:spcPct val="0"/>
              </a:spcBef>
              <a:spcAft>
                <a:spcPct val="0"/>
              </a:spcAft>
            </a:pPr>
            <a:r>
              <a:rPr lang="en-US" altLang="en-US" sz="2000" b="1" u="sng" dirty="0">
                <a:solidFill>
                  <a:srgbClr val="000000"/>
                </a:solidFill>
                <a:cs typeface="Arial" panose="020B0604020202020204" pitchFamily="34" charset="0"/>
              </a:rPr>
              <a:t>Long, Intermediate and Short Term Stationary  Operations </a:t>
            </a:r>
          </a:p>
          <a:p>
            <a:pPr marL="285750" indent="-285750" fontAlgn="base">
              <a:lnSpc>
                <a:spcPct val="150000"/>
              </a:lnSpc>
              <a:spcBef>
                <a:spcPct val="0"/>
              </a:spcBef>
              <a:spcAft>
                <a:spcPct val="0"/>
              </a:spcAft>
              <a:buSzPts val="1000"/>
              <a:buFont typeface="Wingdings" panose="05000000000000000000" pitchFamily="2" charset="2"/>
              <a:buChar char="Ø"/>
            </a:pPr>
            <a:r>
              <a:rPr lang="en-US" altLang="en-US" sz="1400" b="1" i="1" dirty="0">
                <a:solidFill>
                  <a:srgbClr val="000000"/>
                </a:solidFill>
                <a:cs typeface="Arial" panose="020B0604020202020204" pitchFamily="34" charset="0"/>
              </a:rPr>
              <a:t>When lane width is 12 foot, use of 3 cones is recommended</a:t>
            </a:r>
          </a:p>
          <a:p>
            <a:pPr marL="285750" indent="-285750" fontAlgn="base">
              <a:lnSpc>
                <a:spcPct val="150000"/>
              </a:lnSpc>
              <a:spcBef>
                <a:spcPct val="0"/>
              </a:spcBef>
              <a:spcAft>
                <a:spcPct val="0"/>
              </a:spcAft>
              <a:buSzPts val="1000"/>
              <a:buFont typeface="Wingdings" panose="05000000000000000000" pitchFamily="2" charset="2"/>
              <a:buChar char="Ø"/>
            </a:pPr>
            <a:r>
              <a:rPr lang="en-US" altLang="en-US" sz="1400" b="1" i="1" dirty="0">
                <a:solidFill>
                  <a:srgbClr val="000000"/>
                </a:solidFill>
                <a:cs typeface="Arial" panose="020B0604020202020204" pitchFamily="34" charset="0"/>
              </a:rPr>
              <a:t>When lane width is less than 12 foot,  2 or 1 cone(s) may be used</a:t>
            </a:r>
            <a:endParaRPr lang="en-US" altLang="en-US" dirty="0">
              <a:solidFill>
                <a:prstClr val="black"/>
              </a:solidFill>
              <a:cs typeface="Arial" pitchFamily="34" charset="0"/>
            </a:endParaRPr>
          </a:p>
        </p:txBody>
      </p:sp>
      <p:graphicFrame>
        <p:nvGraphicFramePr>
          <p:cNvPr id="2" name="Object 1"/>
          <p:cNvGraphicFramePr>
            <a:graphicFrameLocks noChangeAspect="1"/>
          </p:cNvGraphicFramePr>
          <p:nvPr>
            <p:extLst>
              <p:ext uri="{D42A27DB-BD31-4B8C-83A1-F6EECF244321}">
                <p14:modId xmlns:p14="http://schemas.microsoft.com/office/powerpoint/2010/main" val="1733800857"/>
              </p:ext>
            </p:extLst>
          </p:nvPr>
        </p:nvGraphicFramePr>
        <p:xfrm>
          <a:off x="5257800" y="1185597"/>
          <a:ext cx="3657600" cy="5654261"/>
        </p:xfrm>
        <a:graphic>
          <a:graphicData uri="http://schemas.openxmlformats.org/presentationml/2006/ole">
            <mc:AlternateContent xmlns:mc="http://schemas.openxmlformats.org/markup-compatibility/2006">
              <mc:Choice xmlns:v="urn:schemas-microsoft-com:vml" Requires="v">
                <p:oleObj spid="_x0000_s27683" name="Acrobat Document" r:id="rId4" imgW="7543561" imgH="11658281" progId="Acrobat.Document.2015">
                  <p:embed/>
                </p:oleObj>
              </mc:Choice>
              <mc:Fallback>
                <p:oleObj name="Acrobat Document" r:id="rId4" imgW="7543561" imgH="11658281" progId="Acrobat.Document.2015">
                  <p:embed/>
                  <p:pic>
                    <p:nvPicPr>
                      <p:cNvPr id="0" name=""/>
                      <p:cNvPicPr/>
                      <p:nvPr/>
                    </p:nvPicPr>
                    <p:blipFill>
                      <a:blip r:embed="rId5"/>
                      <a:stretch>
                        <a:fillRect/>
                      </a:stretch>
                    </p:blipFill>
                    <p:spPr>
                      <a:xfrm>
                        <a:off x="5257800" y="1185597"/>
                        <a:ext cx="3657600" cy="5654261"/>
                      </a:xfrm>
                      <a:prstGeom prst="rect">
                        <a:avLst/>
                      </a:prstGeom>
                      <a:ln>
                        <a:solidFill>
                          <a:schemeClr val="tx1"/>
                        </a:solidFill>
                      </a:ln>
                    </p:spPr>
                  </p:pic>
                </p:oleObj>
              </mc:Fallback>
            </mc:AlternateContent>
          </a:graphicData>
        </a:graphic>
      </p:graphicFrame>
    </p:spTree>
    <p:extLst>
      <p:ext uri="{BB962C8B-B14F-4D97-AF65-F5344CB8AC3E}">
        <p14:creationId xmlns:p14="http://schemas.microsoft.com/office/powerpoint/2010/main" val="370321977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Rectangle 2" descr="Large confetti"/>
          <p:cNvSpPr>
            <a:spLocks noGrp="1" noChangeArrowheads="1"/>
          </p:cNvSpPr>
          <p:nvPr>
            <p:ph type="title"/>
          </p:nvPr>
        </p:nvSpPr>
        <p:spPr>
          <a:xfrm>
            <a:off x="812800" y="703264"/>
            <a:ext cx="8001000" cy="701675"/>
          </a:xfrm>
        </p:spPr>
        <p:txBody>
          <a:bodyPr>
            <a:noAutofit/>
          </a:bodyPr>
          <a:lstStyle/>
          <a:p>
            <a:pPr algn="ctr" fontAlgn="auto">
              <a:spcAft>
                <a:spcPts val="0"/>
              </a:spcAft>
              <a:defRPr/>
            </a:pPr>
            <a:r>
              <a:rPr lang="en-US" altLang="en-US" sz="4400" b="1" dirty="0"/>
              <a:t>How Do Flaggers Communicate &amp; Flagger Communic</a:t>
            </a:r>
            <a:r>
              <a:rPr lang="en-US" altLang="en-US" sz="4400" b="1" dirty="0">
                <a:effectLst/>
              </a:rPr>
              <a:t>a</a:t>
            </a:r>
            <a:r>
              <a:rPr lang="en-US" altLang="en-US" sz="4400" b="1" dirty="0"/>
              <a:t>tion Rule </a:t>
            </a:r>
          </a:p>
        </p:txBody>
      </p:sp>
      <p:sp>
        <p:nvSpPr>
          <p:cNvPr id="50179" name="Text Box 4"/>
          <p:cNvSpPr txBox="1">
            <a:spLocks noChangeArrowheads="1"/>
          </p:cNvSpPr>
          <p:nvPr/>
        </p:nvSpPr>
        <p:spPr bwMode="auto">
          <a:xfrm>
            <a:off x="1066800" y="2254508"/>
            <a:ext cx="7772400" cy="477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buSzPct val="100000"/>
              <a:buFont typeface="Wingdings" panose="05000000000000000000" pitchFamily="2" charset="2"/>
              <a:buChar char="Ø"/>
            </a:pPr>
            <a:r>
              <a:rPr lang="en-US" altLang="en-US" sz="3200" dirty="0"/>
              <a:t> </a:t>
            </a:r>
            <a:r>
              <a:rPr lang="en-US" altLang="en-US" sz="3200" u="heavy" dirty="0">
                <a:uFill>
                  <a:solidFill>
                    <a:srgbClr val="FF0000"/>
                  </a:solidFill>
                </a:uFill>
              </a:rPr>
              <a:t>		</a:t>
            </a:r>
            <a:r>
              <a:rPr lang="en-US" altLang="en-US" sz="3200" u="heavy" dirty="0">
                <a:uFill>
                  <a:solidFill>
                    <a:srgbClr val="FF0000"/>
                  </a:solidFill>
                </a:uFill>
                <a:latin typeface="+mn-lt"/>
              </a:rPr>
              <a:t>   </a:t>
            </a:r>
            <a:r>
              <a:rPr lang="en-US" altLang="en-US" sz="3200" dirty="0">
                <a:latin typeface="+mn-lt"/>
              </a:rPr>
              <a:t> hand held communications</a:t>
            </a:r>
          </a:p>
          <a:p>
            <a:pPr>
              <a:buSzPct val="100000"/>
              <a:buFont typeface="Wingdings" panose="05000000000000000000" pitchFamily="2" charset="2"/>
              <a:buChar char="Ø"/>
            </a:pPr>
            <a:r>
              <a:rPr lang="en-US" altLang="en-US" sz="3200" dirty="0">
                <a:latin typeface="+mn-lt"/>
              </a:rPr>
              <a:t>Maintain a clear sight distance</a:t>
            </a:r>
            <a:endParaRPr lang="en-US" altLang="en-US" sz="3200" b="1" dirty="0">
              <a:solidFill>
                <a:srgbClr val="000000"/>
              </a:solidFill>
              <a:latin typeface="+mn-lt"/>
            </a:endParaRPr>
          </a:p>
          <a:p>
            <a:pPr eaLnBrk="1" hangingPunct="1">
              <a:spcBef>
                <a:spcPct val="50000"/>
              </a:spcBef>
              <a:spcAft>
                <a:spcPts val="1200"/>
              </a:spcAft>
              <a:buFont typeface="Wingdings" panose="05000000000000000000" pitchFamily="2" charset="2"/>
              <a:buChar char="Ø"/>
              <a:defRPr/>
            </a:pPr>
            <a:r>
              <a:rPr lang="en-US" altLang="en-US" sz="3200" dirty="0">
                <a:solidFill>
                  <a:srgbClr val="000000"/>
                </a:solidFill>
                <a:latin typeface="Calibri"/>
              </a:rPr>
              <a:t>One flagger should be designated as the lead flagger	</a:t>
            </a:r>
          </a:p>
          <a:p>
            <a:pPr lvl="1" eaLnBrk="1" hangingPunct="1">
              <a:spcBef>
                <a:spcPct val="50000"/>
              </a:spcBef>
              <a:spcAft>
                <a:spcPts val="1200"/>
              </a:spcAft>
              <a:buFont typeface="Wingdings" panose="05000000000000000000" pitchFamily="2" charset="2"/>
              <a:buChar char="Ø"/>
              <a:defRPr/>
            </a:pPr>
            <a:r>
              <a:rPr lang="en-US" altLang="en-US" sz="2800" dirty="0">
                <a:solidFill>
                  <a:srgbClr val="000000"/>
                </a:solidFill>
                <a:latin typeface="Calibri"/>
              </a:rPr>
              <a:t>This person has control over all flagging operations and emergency vehicles right-of-way</a:t>
            </a:r>
          </a:p>
          <a:p>
            <a:pPr eaLnBrk="1" hangingPunct="1">
              <a:spcBef>
                <a:spcPct val="50000"/>
              </a:spcBef>
              <a:buFont typeface="Arial" charset="0"/>
              <a:buChar char="•"/>
              <a:defRPr/>
            </a:pPr>
            <a:endParaRPr lang="en-US" altLang="en-US" sz="2800" dirty="0">
              <a:solidFill>
                <a:srgbClr val="000000"/>
              </a:solidFill>
              <a:latin typeface="Tahoma" pitchFamily="34" charset="0"/>
            </a:endParaRPr>
          </a:p>
        </p:txBody>
      </p:sp>
      <p:sp>
        <p:nvSpPr>
          <p:cNvPr id="4" name="TextBox 3"/>
          <p:cNvSpPr txBox="1"/>
          <p:nvPr/>
        </p:nvSpPr>
        <p:spPr>
          <a:xfrm>
            <a:off x="1676400" y="2254508"/>
            <a:ext cx="1619482" cy="553998"/>
          </a:xfrm>
          <a:prstGeom prst="rect">
            <a:avLst/>
          </a:prstGeom>
          <a:noFill/>
        </p:spPr>
        <p:txBody>
          <a:bodyPr wrap="none" rtlCol="0">
            <a:spAutoFit/>
          </a:bodyPr>
          <a:lstStyle/>
          <a:p>
            <a:r>
              <a:rPr lang="en-US" sz="3000" b="1" dirty="0">
                <a:solidFill>
                  <a:srgbClr val="0000FF"/>
                </a:solidFill>
              </a:rPr>
              <a:t>Two-way</a:t>
            </a:r>
          </a:p>
        </p:txBody>
      </p:sp>
    </p:spTree>
    <p:extLst>
      <p:ext uri="{BB962C8B-B14F-4D97-AF65-F5344CB8AC3E}">
        <p14:creationId xmlns:p14="http://schemas.microsoft.com/office/powerpoint/2010/main" val="20487311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3"/>
          <p:cNvSpPr>
            <a:spLocks noGrp="1" noChangeArrowheads="1"/>
          </p:cNvSpPr>
          <p:nvPr>
            <p:ph idx="1"/>
          </p:nvPr>
        </p:nvSpPr>
        <p:spPr>
          <a:xfrm>
            <a:off x="1247775" y="1752600"/>
            <a:ext cx="7772400" cy="3181350"/>
          </a:xfrm>
        </p:spPr>
        <p:txBody>
          <a:bodyPr>
            <a:noAutofit/>
          </a:bodyPr>
          <a:lstStyle/>
          <a:p>
            <a:pPr marL="457200" indent="-457200" fontAlgn="auto">
              <a:lnSpc>
                <a:spcPct val="150000"/>
              </a:lnSpc>
              <a:spcAft>
                <a:spcPts val="0"/>
              </a:spcAft>
              <a:buFontTx/>
              <a:buNone/>
              <a:defRPr/>
            </a:pPr>
            <a:r>
              <a:rPr lang="en-US" altLang="en-US" sz="2400" b="1" dirty="0"/>
              <a:t>Preferred method of communication</a:t>
            </a:r>
          </a:p>
          <a:p>
            <a:pPr fontAlgn="auto">
              <a:lnSpc>
                <a:spcPct val="150000"/>
              </a:lnSpc>
              <a:spcAft>
                <a:spcPts val="0"/>
              </a:spcAft>
              <a:buFont typeface="Wingdings" panose="05000000000000000000" pitchFamily="2" charset="2"/>
              <a:buChar char="Ø"/>
              <a:defRPr/>
            </a:pPr>
            <a:r>
              <a:rPr lang="en-US" altLang="en-US" sz="2000" dirty="0"/>
              <a:t>Use when sight distance is a problem</a:t>
            </a:r>
          </a:p>
          <a:p>
            <a:pPr fontAlgn="auto">
              <a:lnSpc>
                <a:spcPct val="150000"/>
              </a:lnSpc>
              <a:spcAft>
                <a:spcPts val="0"/>
              </a:spcAft>
              <a:buFont typeface="Wingdings" panose="05000000000000000000" pitchFamily="2" charset="2"/>
              <a:buChar char="Ø"/>
              <a:defRPr/>
            </a:pPr>
            <a:r>
              <a:rPr lang="en-US" altLang="en-US" sz="2000" dirty="0"/>
              <a:t>Use whenever possible while flagging</a:t>
            </a:r>
          </a:p>
          <a:p>
            <a:pPr fontAlgn="auto">
              <a:lnSpc>
                <a:spcPct val="150000"/>
              </a:lnSpc>
              <a:spcAft>
                <a:spcPts val="0"/>
              </a:spcAft>
              <a:buFont typeface="Wingdings" panose="05000000000000000000" pitchFamily="2" charset="2"/>
              <a:buChar char="Ø"/>
              <a:defRPr/>
            </a:pPr>
            <a:r>
              <a:rPr lang="en-US" altLang="en-US" sz="2000" dirty="0"/>
              <a:t>Only use approved FCC devices</a:t>
            </a:r>
          </a:p>
          <a:p>
            <a:pPr marL="0" indent="0" fontAlgn="auto">
              <a:lnSpc>
                <a:spcPct val="150000"/>
              </a:lnSpc>
              <a:spcAft>
                <a:spcPts val="0"/>
              </a:spcAft>
              <a:buNone/>
              <a:defRPr/>
            </a:pPr>
            <a:r>
              <a:rPr lang="en-US" altLang="en-US" sz="2400" b="1" dirty="0"/>
              <a:t>Ask yourself or supervisor the following questions:</a:t>
            </a:r>
          </a:p>
          <a:p>
            <a:pPr fontAlgn="auto">
              <a:lnSpc>
                <a:spcPct val="150000"/>
              </a:lnSpc>
              <a:spcAft>
                <a:spcPts val="0"/>
              </a:spcAft>
              <a:buFont typeface="Wingdings" panose="05000000000000000000" pitchFamily="2" charset="2"/>
              <a:buChar char="Ø"/>
              <a:defRPr/>
            </a:pPr>
            <a:r>
              <a:rPr lang="en-US" altLang="en-US" sz="2000" dirty="0"/>
              <a:t>How many walkie-talkies do we need?</a:t>
            </a:r>
          </a:p>
          <a:p>
            <a:pPr fontAlgn="auto">
              <a:lnSpc>
                <a:spcPct val="150000"/>
              </a:lnSpc>
              <a:spcAft>
                <a:spcPts val="0"/>
              </a:spcAft>
              <a:buFont typeface="Wingdings" panose="05000000000000000000" pitchFamily="2" charset="2"/>
              <a:buChar char="Ø"/>
              <a:defRPr/>
            </a:pPr>
            <a:r>
              <a:rPr lang="en-US" altLang="en-US" sz="2000" dirty="0"/>
              <a:t>Do I need to take extra batteries?</a:t>
            </a:r>
          </a:p>
          <a:p>
            <a:pPr fontAlgn="auto">
              <a:lnSpc>
                <a:spcPct val="150000"/>
              </a:lnSpc>
              <a:spcAft>
                <a:spcPts val="0"/>
              </a:spcAft>
              <a:buFont typeface="Wingdings" panose="05000000000000000000" pitchFamily="2" charset="2"/>
              <a:buChar char="Ø"/>
              <a:defRPr/>
            </a:pPr>
            <a:r>
              <a:rPr lang="en-US" altLang="en-US" sz="2000" dirty="0"/>
              <a:t>Is the unit working and fully charged?</a:t>
            </a:r>
            <a:endParaRPr lang="en-US" altLang="en-US" sz="2400" dirty="0"/>
          </a:p>
        </p:txBody>
      </p:sp>
      <p:sp>
        <p:nvSpPr>
          <p:cNvPr id="58370" name="Rectangle 2" descr="Large confetti"/>
          <p:cNvSpPr>
            <a:spLocks noGrp="1" noChangeArrowheads="1"/>
          </p:cNvSpPr>
          <p:nvPr>
            <p:ph type="title"/>
          </p:nvPr>
        </p:nvSpPr>
        <p:spPr>
          <a:xfrm>
            <a:off x="838200" y="758825"/>
            <a:ext cx="7772400" cy="612775"/>
          </a:xfrm>
        </p:spPr>
        <p:txBody>
          <a:bodyPr>
            <a:noAutofit/>
          </a:bodyPr>
          <a:lstStyle/>
          <a:p>
            <a:pPr algn="ctr" fontAlgn="auto">
              <a:spcAft>
                <a:spcPts val="0"/>
              </a:spcAft>
              <a:defRPr/>
            </a:pPr>
            <a:r>
              <a:rPr lang="en-US" altLang="en-US" sz="4400" b="1" dirty="0">
                <a:effectLst/>
              </a:rPr>
              <a:t>Communication Devices</a:t>
            </a:r>
          </a:p>
        </p:txBody>
      </p:sp>
      <p:pic>
        <p:nvPicPr>
          <p:cNvPr id="72708" name="Picture 3" descr="radi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27630" y="1143000"/>
            <a:ext cx="1628775" cy="428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2286000" y="6267450"/>
            <a:ext cx="5217326" cy="369332"/>
          </a:xfrm>
          <a:prstGeom prst="rect">
            <a:avLst/>
          </a:prstGeom>
          <a:noFill/>
        </p:spPr>
        <p:txBody>
          <a:bodyPr wrap="none" rtlCol="0">
            <a:spAutoFit/>
          </a:bodyPr>
          <a:lstStyle/>
          <a:p>
            <a:r>
              <a:rPr lang="en-US" b="1" dirty="0">
                <a:solidFill>
                  <a:srgbClr val="0000FF"/>
                </a:solidFill>
              </a:rPr>
              <a:t>Be Professional; remember this is an open frequency</a:t>
            </a:r>
          </a:p>
        </p:txBody>
      </p:sp>
    </p:spTree>
    <p:extLst>
      <p:ext uri="{BB962C8B-B14F-4D97-AF65-F5344CB8AC3E}">
        <p14:creationId xmlns:p14="http://schemas.microsoft.com/office/powerpoint/2010/main" val="2438297541"/>
      </p:ext>
    </p:extLst>
  </p:cSld>
  <p:clrMapOvr>
    <a:masterClrMapping/>
  </p:clrMapOvr>
  <p:transition spd="slow"/>
</p:sld>
</file>

<file path=ppt/slides/slide1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3"/>
          <p:cNvSpPr>
            <a:spLocks noGrp="1" noChangeArrowheads="1"/>
          </p:cNvSpPr>
          <p:nvPr>
            <p:ph idx="1"/>
          </p:nvPr>
        </p:nvSpPr>
        <p:spPr>
          <a:xfrm>
            <a:off x="685800" y="1828800"/>
            <a:ext cx="8305800" cy="1295400"/>
          </a:xfrm>
        </p:spPr>
        <p:txBody>
          <a:bodyPr/>
          <a:lstStyle/>
          <a:p>
            <a:pPr marL="457200" indent="-457200">
              <a:lnSpc>
                <a:spcPct val="110000"/>
              </a:lnSpc>
              <a:buClrTx/>
              <a:buSzPct val="100000"/>
              <a:buFont typeface="Wingdings" panose="05000000000000000000" pitchFamily="2" charset="2"/>
              <a:buChar char="Ø"/>
            </a:pPr>
            <a:r>
              <a:rPr lang="en-US" altLang="en-US" dirty="0"/>
              <a:t>Have right of way priority in a work zone</a:t>
            </a:r>
          </a:p>
          <a:p>
            <a:pPr marL="713232" lvl="1" indent="-457200">
              <a:lnSpc>
                <a:spcPct val="110000"/>
              </a:lnSpc>
              <a:buClrTx/>
              <a:buSzPct val="100000"/>
              <a:buFont typeface="Wingdings" panose="05000000000000000000" pitchFamily="2" charset="2"/>
              <a:buChar char="Ø"/>
            </a:pPr>
            <a:r>
              <a:rPr lang="en-US" altLang="en-US" dirty="0"/>
              <a:t>Only when it is </a:t>
            </a:r>
            <a:r>
              <a:rPr lang="en-US" altLang="en-US" u="heavy" dirty="0">
                <a:uFill>
                  <a:solidFill>
                    <a:srgbClr val="FF0000"/>
                  </a:solidFill>
                </a:uFill>
              </a:rPr>
              <a:t>			     </a:t>
            </a:r>
            <a:endParaRPr lang="en-US" altLang="en-US" dirty="0"/>
          </a:p>
        </p:txBody>
      </p:sp>
      <p:sp>
        <p:nvSpPr>
          <p:cNvPr id="83970" name="Rectangle 2" descr="Large confetti"/>
          <p:cNvSpPr>
            <a:spLocks noGrp="1" noChangeArrowheads="1"/>
          </p:cNvSpPr>
          <p:nvPr>
            <p:ph type="title"/>
          </p:nvPr>
        </p:nvSpPr>
        <p:spPr>
          <a:xfrm>
            <a:off x="457200" y="669925"/>
            <a:ext cx="8153400" cy="701675"/>
          </a:xfrm>
        </p:spPr>
        <p:txBody>
          <a:bodyPr>
            <a:noAutofit/>
          </a:bodyPr>
          <a:lstStyle/>
          <a:p>
            <a:pPr algn="ctr" fontAlgn="auto">
              <a:spcAft>
                <a:spcPts val="0"/>
              </a:spcAft>
              <a:defRPr/>
            </a:pPr>
            <a:r>
              <a:rPr lang="en-US" altLang="en-US" sz="4400" b="1" dirty="0">
                <a:effectLst/>
              </a:rPr>
              <a:t>Emergency Vehicles</a:t>
            </a:r>
          </a:p>
        </p:txBody>
      </p:sp>
      <p:sp>
        <p:nvSpPr>
          <p:cNvPr id="2" name="TextBox 1"/>
          <p:cNvSpPr txBox="1"/>
          <p:nvPr/>
        </p:nvSpPr>
        <p:spPr>
          <a:xfrm>
            <a:off x="3429000" y="2438400"/>
            <a:ext cx="2741713" cy="542584"/>
          </a:xfrm>
          <a:prstGeom prst="rect">
            <a:avLst/>
          </a:prstGeom>
          <a:noFill/>
        </p:spPr>
        <p:txBody>
          <a:bodyPr wrap="none" rtlCol="0">
            <a:spAutoFit/>
          </a:bodyPr>
          <a:lstStyle/>
          <a:p>
            <a:pPr marL="256032" lvl="1">
              <a:lnSpc>
                <a:spcPct val="110000"/>
              </a:lnSpc>
              <a:spcBef>
                <a:spcPct val="20000"/>
              </a:spcBef>
              <a:buSzPct val="100000"/>
            </a:pPr>
            <a:r>
              <a:rPr lang="en-US" altLang="en-US" sz="2800" b="1" dirty="0">
                <a:solidFill>
                  <a:srgbClr val="0000FF"/>
                </a:solidFill>
              </a:rPr>
              <a:t>safe to proceed</a:t>
            </a:r>
          </a:p>
        </p:txBody>
      </p:sp>
      <p:pic>
        <p:nvPicPr>
          <p:cNvPr id="28674" name="Picture 2" descr="C:\Users\anderb3\Desktop\2017 Training Update &amp; Development Po\Work Zone TMA Flagger\MSH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846" y="3979397"/>
            <a:ext cx="2619375" cy="1743075"/>
          </a:xfrm>
          <a:prstGeom prst="rect">
            <a:avLst/>
          </a:prstGeom>
          <a:noFill/>
          <a:effectLst>
            <a:softEdge rad="152400"/>
          </a:effectLst>
          <a:extLst>
            <a:ext uri="{909E8E84-426E-40DD-AFC4-6F175D3DCCD1}">
              <a14:hiddenFill xmlns:a14="http://schemas.microsoft.com/office/drawing/2010/main">
                <a:solidFill>
                  <a:srgbClr val="FFFFFF"/>
                </a:solidFill>
              </a14:hiddenFill>
            </a:ext>
          </a:extLst>
        </p:spPr>
      </p:pic>
      <p:pic>
        <p:nvPicPr>
          <p:cNvPr id="28675" name="Picture 3" descr="C:\Users\anderb3\Desktop\2017 Training Update &amp; Development Po\Work Zone TMA Flagger\Cent Co Fire Truck.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13166" y="3171246"/>
            <a:ext cx="4722030" cy="1468293"/>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pic>
        <p:nvPicPr>
          <p:cNvPr id="28676" name="Picture 4" descr="C:\Users\anderb3\Desktop\2017 Training Update &amp; Development Po\Work Zone TMA Flagger\Cole Co EMS.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33800" y="4590603"/>
            <a:ext cx="3258290" cy="2094615"/>
          </a:xfrm>
          <a:prstGeom prst="rect">
            <a:avLst/>
          </a:prstGeom>
          <a:noFill/>
          <a:effectLst>
            <a:softEdge rad="215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839040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B64FF70F-6279-4E56-B8F9-A7F1BB326BAD}" type="slidenum">
              <a:rPr lang="en-US" smtClean="0">
                <a:solidFill>
                  <a:prstClr val="black"/>
                </a:solidFill>
              </a:rPr>
              <a:pPr>
                <a:defRPr/>
              </a:pPr>
              <a:t>120</a:t>
            </a:fld>
            <a:endParaRPr lang="en-US" dirty="0">
              <a:solidFill>
                <a:prstClr val="black"/>
              </a:solidFill>
            </a:endParaRPr>
          </a:p>
        </p:txBody>
      </p:sp>
      <p:sp>
        <p:nvSpPr>
          <p:cNvPr id="3" name="Rectangle 2"/>
          <p:cNvSpPr/>
          <p:nvPr/>
        </p:nvSpPr>
        <p:spPr>
          <a:xfrm rot="16200000">
            <a:off x="2736338" y="616463"/>
            <a:ext cx="728363" cy="26958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950706" y="3956050"/>
            <a:ext cx="2693987" cy="725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698" name="Picture 2" descr="C:\Users\anderb3\Desktop\Single Flagger.png"/>
          <p:cNvPicPr>
            <a:picLocks noChangeAspect="1" noChangeArrowheads="1"/>
          </p:cNvPicPr>
          <p:nvPr/>
        </p:nvPicPr>
        <p:blipFill rotWithShape="1">
          <a:blip r:embed="rId4">
            <a:extLst>
              <a:ext uri="{28A0092B-C50C-407E-A947-70E740481C1C}">
                <a14:useLocalDpi xmlns:a14="http://schemas.microsoft.com/office/drawing/2010/main" val="0"/>
              </a:ext>
            </a:extLst>
          </a:blip>
          <a:srcRect l="20225" t="19882" r="19750" b="15354"/>
          <a:stretch/>
        </p:blipFill>
        <p:spPr bwMode="auto">
          <a:xfrm rot="5400000">
            <a:off x="2162941" y="-105541"/>
            <a:ext cx="5129711" cy="716959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361225" y="762000"/>
            <a:ext cx="5791200" cy="707886"/>
          </a:xfrm>
          <a:prstGeom prst="rect">
            <a:avLst/>
          </a:prstGeom>
          <a:noFill/>
        </p:spPr>
        <p:txBody>
          <a:bodyPr wrap="square" rtlCol="0">
            <a:spAutoFit/>
          </a:bodyPr>
          <a:lstStyle/>
          <a:p>
            <a:pPr algn="ctr"/>
            <a:r>
              <a:rPr lang="en-US" sz="4000" b="1" dirty="0">
                <a:solidFill>
                  <a:prstClr val="black"/>
                </a:solidFill>
              </a:rPr>
              <a:t>Single Flagger Operation</a:t>
            </a:r>
          </a:p>
        </p:txBody>
      </p:sp>
    </p:spTree>
    <p:extLst>
      <p:ext uri="{BB962C8B-B14F-4D97-AF65-F5344CB8AC3E}">
        <p14:creationId xmlns:p14="http://schemas.microsoft.com/office/powerpoint/2010/main" val="3759236750"/>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5778" name="Object 372"/>
          <p:cNvGraphicFramePr>
            <a:graphicFrameLocks noChangeAspect="1"/>
          </p:cNvGraphicFramePr>
          <p:nvPr/>
        </p:nvGraphicFramePr>
        <p:xfrm>
          <a:off x="4567238" y="3424238"/>
          <a:ext cx="9525" cy="9525"/>
        </p:xfrm>
        <a:graphic>
          <a:graphicData uri="http://schemas.openxmlformats.org/presentationml/2006/ole">
            <mc:AlternateContent xmlns:mc="http://schemas.openxmlformats.org/markup-compatibility/2006">
              <mc:Choice xmlns:v="urn:schemas-microsoft-com:vml" Requires="v">
                <p:oleObj spid="_x0000_s26711" name="CorelDRAW" r:id="rId4" imgW="5524500" imgH="8467725" progId="CorelDRAW.Graphic.10">
                  <p:embed/>
                </p:oleObj>
              </mc:Choice>
              <mc:Fallback>
                <p:oleObj name="CorelDRAW" r:id="rId4" imgW="5524500" imgH="8467725" progId="CorelDRAW.Graphic.10">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67238" y="3424238"/>
                        <a:ext cx="9525" cy="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26686" name="Picture 62" descr="C:\Users\anderb3\Desktop\two flagger.png"/>
          <p:cNvPicPr>
            <a:picLocks noChangeAspect="1" noChangeArrowheads="1"/>
          </p:cNvPicPr>
          <p:nvPr/>
        </p:nvPicPr>
        <p:blipFill rotWithShape="1">
          <a:blip r:embed="rId6">
            <a:extLst>
              <a:ext uri="{28A0092B-C50C-407E-A947-70E740481C1C}">
                <a14:useLocalDpi xmlns:a14="http://schemas.microsoft.com/office/drawing/2010/main" val="0"/>
              </a:ext>
            </a:extLst>
          </a:blip>
          <a:srcRect l="17616" t="11150" r="19433" b="6176"/>
          <a:stretch/>
        </p:blipFill>
        <p:spPr bwMode="auto">
          <a:xfrm rot="5400000">
            <a:off x="2245209" y="-568809"/>
            <a:ext cx="4882181" cy="8305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676400" y="533400"/>
            <a:ext cx="6520149" cy="769441"/>
          </a:xfrm>
          <a:prstGeom prst="rect">
            <a:avLst/>
          </a:prstGeom>
          <a:noFill/>
        </p:spPr>
        <p:txBody>
          <a:bodyPr wrap="square" rtlCol="0">
            <a:spAutoFit/>
          </a:bodyPr>
          <a:lstStyle/>
          <a:p>
            <a:r>
              <a:rPr lang="en-US" sz="4400" b="1" dirty="0">
                <a:solidFill>
                  <a:prstClr val="black"/>
                </a:solidFill>
              </a:rPr>
              <a:t>Two Flagger Operation  </a:t>
            </a:r>
          </a:p>
        </p:txBody>
      </p:sp>
    </p:spTree>
    <p:extLst>
      <p:ext uri="{BB962C8B-B14F-4D97-AF65-F5344CB8AC3E}">
        <p14:creationId xmlns:p14="http://schemas.microsoft.com/office/powerpoint/2010/main" val="3625756312"/>
      </p:ext>
    </p:extLst>
  </p:cSld>
  <p:clrMapOvr>
    <a:masterClrMapping/>
  </p:clrMapOvr>
  <p:transition spd="slow"/>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3"/>
          <p:cNvSpPr>
            <a:spLocks noGrp="1" noChangeArrowheads="1"/>
          </p:cNvSpPr>
          <p:nvPr>
            <p:ph idx="1"/>
          </p:nvPr>
        </p:nvSpPr>
        <p:spPr>
          <a:xfrm>
            <a:off x="457200" y="1752601"/>
            <a:ext cx="8229600" cy="2819400"/>
          </a:xfrm>
        </p:spPr>
        <p:txBody>
          <a:bodyPr/>
          <a:lstStyle/>
          <a:p>
            <a:pPr marL="457200" indent="-457200">
              <a:lnSpc>
                <a:spcPct val="150000"/>
              </a:lnSpc>
              <a:buClrTx/>
              <a:buSzPct val="100000"/>
              <a:buFont typeface="Wingdings" panose="05000000000000000000" pitchFamily="2" charset="2"/>
              <a:buChar char="Ø"/>
            </a:pPr>
            <a:r>
              <a:rPr lang="en-US" altLang="en-US" dirty="0"/>
              <a:t>Use when sight distance is limited</a:t>
            </a:r>
          </a:p>
          <a:p>
            <a:pPr marL="457200" indent="-457200">
              <a:lnSpc>
                <a:spcPct val="150000"/>
              </a:lnSpc>
              <a:buClrTx/>
              <a:buSzPct val="100000"/>
              <a:buFont typeface="Wingdings" panose="05000000000000000000" pitchFamily="2" charset="2"/>
              <a:buChar char="Ø"/>
            </a:pPr>
            <a:r>
              <a:rPr lang="en-US" altLang="en-US" dirty="0"/>
              <a:t> </a:t>
            </a:r>
            <a:r>
              <a:rPr lang="en-US" altLang="en-US" u="heavy" dirty="0">
                <a:uFill>
                  <a:solidFill>
                    <a:srgbClr val="FF0000"/>
                  </a:solidFill>
                </a:uFill>
              </a:rPr>
              <a:t>			</a:t>
            </a:r>
            <a:r>
              <a:rPr lang="en-US" altLang="en-US" dirty="0"/>
              <a:t>and parking lot entrances </a:t>
            </a:r>
          </a:p>
          <a:p>
            <a:pPr marL="457200" indent="-457200">
              <a:lnSpc>
                <a:spcPct val="150000"/>
              </a:lnSpc>
              <a:buClrTx/>
              <a:buSzPct val="100000"/>
              <a:buFont typeface="Wingdings" panose="05000000000000000000" pitchFamily="2" charset="2"/>
              <a:buChar char="Ø"/>
            </a:pPr>
            <a:r>
              <a:rPr lang="en-US" altLang="en-US" dirty="0"/>
              <a:t>Lengthy work zones</a:t>
            </a:r>
          </a:p>
          <a:p>
            <a:pPr marL="457200" indent="-457200">
              <a:lnSpc>
                <a:spcPct val="150000"/>
              </a:lnSpc>
              <a:buClrTx/>
              <a:buSzPct val="100000"/>
              <a:buFont typeface="Wingdings" panose="05000000000000000000" pitchFamily="2" charset="2"/>
              <a:buChar char="Ø"/>
            </a:pPr>
            <a:r>
              <a:rPr lang="en-US" altLang="en-US" dirty="0"/>
              <a:t>Use during long lines of traffic backup</a:t>
            </a:r>
          </a:p>
          <a:p>
            <a:pPr marL="0" indent="0">
              <a:buNone/>
            </a:pPr>
            <a:endParaRPr lang="en-US" altLang="en-US" dirty="0"/>
          </a:p>
        </p:txBody>
      </p:sp>
      <p:sp>
        <p:nvSpPr>
          <p:cNvPr id="62466" name="Rectangle 2" descr="Large confetti"/>
          <p:cNvSpPr>
            <a:spLocks noGrp="1" noChangeArrowheads="1"/>
          </p:cNvSpPr>
          <p:nvPr>
            <p:ph type="title"/>
          </p:nvPr>
        </p:nvSpPr>
        <p:spPr>
          <a:xfrm>
            <a:off x="685800" y="758826"/>
            <a:ext cx="7772400" cy="612775"/>
          </a:xfrm>
        </p:spPr>
        <p:txBody>
          <a:bodyPr>
            <a:noAutofit/>
          </a:bodyPr>
          <a:lstStyle/>
          <a:p>
            <a:pPr algn="ctr" fontAlgn="auto">
              <a:spcAft>
                <a:spcPts val="0"/>
              </a:spcAft>
              <a:defRPr/>
            </a:pPr>
            <a:r>
              <a:rPr lang="en-US" altLang="en-US" sz="4400" b="1" dirty="0">
                <a:effectLst/>
              </a:rPr>
              <a:t>Advance/Additional Flaggers</a:t>
            </a:r>
          </a:p>
        </p:txBody>
      </p:sp>
      <p:sp>
        <p:nvSpPr>
          <p:cNvPr id="2" name="TextBox 1"/>
          <p:cNvSpPr txBox="1"/>
          <p:nvPr/>
        </p:nvSpPr>
        <p:spPr>
          <a:xfrm>
            <a:off x="1066800" y="2743200"/>
            <a:ext cx="2039148" cy="584775"/>
          </a:xfrm>
          <a:prstGeom prst="rect">
            <a:avLst/>
          </a:prstGeom>
          <a:noFill/>
        </p:spPr>
        <p:txBody>
          <a:bodyPr wrap="none" rtlCol="0">
            <a:spAutoFit/>
          </a:bodyPr>
          <a:lstStyle/>
          <a:p>
            <a:r>
              <a:rPr lang="en-US" altLang="en-US" sz="3200" b="1" dirty="0">
                <a:solidFill>
                  <a:srgbClr val="0000FF"/>
                </a:solidFill>
              </a:rPr>
              <a:t>Side roads </a:t>
            </a:r>
            <a:endParaRPr lang="en-US" b="1" dirty="0">
              <a:solidFill>
                <a:srgbClr val="0000FF"/>
              </a:solidFill>
            </a:endParaRPr>
          </a:p>
        </p:txBody>
      </p:sp>
    </p:spTree>
    <p:extLst>
      <p:ext uri="{BB962C8B-B14F-4D97-AF65-F5344CB8AC3E}">
        <p14:creationId xmlns:p14="http://schemas.microsoft.com/office/powerpoint/2010/main" val="192999482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3" name="Rectangle 1"/>
          <p:cNvSpPr>
            <a:spLocks noChangeArrowheads="1"/>
          </p:cNvSpPr>
          <p:nvPr/>
        </p:nvSpPr>
        <p:spPr bwMode="auto">
          <a:xfrm>
            <a:off x="1105052" y="1752600"/>
            <a:ext cx="7543800"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hangingPunct="1">
              <a:lnSpc>
                <a:spcPct val="150000"/>
              </a:lnSpc>
            </a:pPr>
            <a:r>
              <a:rPr lang="en-US" altLang="en-US" sz="2800" b="1" dirty="0">
                <a:solidFill>
                  <a:prstClr val="black"/>
                </a:solidFill>
                <a:latin typeface="Calibri" panose="020F0502020204030204" pitchFamily="34" charset="0"/>
              </a:rPr>
              <a:t>Except in emergency situations</a:t>
            </a:r>
          </a:p>
          <a:p>
            <a:pPr algn="ctr" eaLnBrk="1" hangingPunct="1">
              <a:lnSpc>
                <a:spcPct val="150000"/>
              </a:lnSpc>
            </a:pPr>
            <a:r>
              <a:rPr lang="en-US" altLang="en-US" sz="2800" b="1" dirty="0">
                <a:solidFill>
                  <a:prstClr val="black"/>
                </a:solidFill>
                <a:latin typeface="Calibri" panose="020F0502020204030204" pitchFamily="34" charset="0"/>
              </a:rPr>
              <a:t> </a:t>
            </a:r>
            <a:r>
              <a:rPr lang="en-US" altLang="en-US" sz="2800" b="1" dirty="0">
                <a:solidFill>
                  <a:srgbClr val="FF0000"/>
                </a:solidFill>
                <a:latin typeface="Calibri" panose="020F0502020204030204" pitchFamily="34" charset="0"/>
              </a:rPr>
              <a:t>Advanced Warning Signs must be in place prior to work taking place</a:t>
            </a:r>
          </a:p>
        </p:txBody>
      </p:sp>
      <p:sp>
        <p:nvSpPr>
          <p:cNvPr id="6" name="Title 1" descr="Large confetti"/>
          <p:cNvSpPr txBox="1">
            <a:spLocks/>
          </p:cNvSpPr>
          <p:nvPr/>
        </p:nvSpPr>
        <p:spPr>
          <a:xfrm>
            <a:off x="1625793" y="609600"/>
            <a:ext cx="5943600" cy="762000"/>
          </a:xfrm>
          <a:prstGeom prst="rect">
            <a:avLst/>
          </a:prstGeom>
        </p:spPr>
        <p:txBody>
          <a:bodyPr/>
          <a:lstStyle>
            <a:lvl1pPr algn="l" rtl="0" eaLnBrk="0" fontAlgn="base" hangingPunct="0">
              <a:spcBef>
                <a:spcPct val="0"/>
              </a:spcBef>
              <a:spcAft>
                <a:spcPct val="0"/>
              </a:spcAft>
              <a:defRPr sz="4400" b="1">
                <a:solidFill>
                  <a:schemeClr val="tx2"/>
                </a:solidFill>
                <a:latin typeface="+mj-lt"/>
                <a:ea typeface="+mj-ea"/>
                <a:cs typeface="+mj-cs"/>
              </a:defRPr>
            </a:lvl1pPr>
            <a:lvl2pPr algn="l" rtl="0" eaLnBrk="0" fontAlgn="base" hangingPunct="0">
              <a:spcBef>
                <a:spcPct val="0"/>
              </a:spcBef>
              <a:spcAft>
                <a:spcPct val="0"/>
              </a:spcAft>
              <a:defRPr sz="4400" b="1">
                <a:solidFill>
                  <a:schemeClr val="tx2"/>
                </a:solidFill>
                <a:latin typeface="Times New Roman" charset="0"/>
              </a:defRPr>
            </a:lvl2pPr>
            <a:lvl3pPr algn="l" rtl="0" eaLnBrk="0" fontAlgn="base" hangingPunct="0">
              <a:spcBef>
                <a:spcPct val="0"/>
              </a:spcBef>
              <a:spcAft>
                <a:spcPct val="0"/>
              </a:spcAft>
              <a:defRPr sz="4400" b="1">
                <a:solidFill>
                  <a:schemeClr val="tx2"/>
                </a:solidFill>
                <a:latin typeface="Times New Roman" charset="0"/>
              </a:defRPr>
            </a:lvl3pPr>
            <a:lvl4pPr algn="l" rtl="0" eaLnBrk="0" fontAlgn="base" hangingPunct="0">
              <a:spcBef>
                <a:spcPct val="0"/>
              </a:spcBef>
              <a:spcAft>
                <a:spcPct val="0"/>
              </a:spcAft>
              <a:defRPr sz="4400" b="1">
                <a:solidFill>
                  <a:schemeClr val="tx2"/>
                </a:solidFill>
                <a:latin typeface="Times New Roman" charset="0"/>
              </a:defRPr>
            </a:lvl4pPr>
            <a:lvl5pPr algn="l" rtl="0" eaLnBrk="0" fontAlgn="base" hangingPunct="0">
              <a:spcBef>
                <a:spcPct val="0"/>
              </a:spcBef>
              <a:spcAft>
                <a:spcPct val="0"/>
              </a:spcAft>
              <a:defRPr sz="4400" b="1">
                <a:solidFill>
                  <a:schemeClr val="tx2"/>
                </a:solidFill>
                <a:latin typeface="Times New Roman" charset="0"/>
              </a:defRPr>
            </a:lvl5pPr>
            <a:lvl6pPr marL="457200" algn="l" rtl="0" fontAlgn="base">
              <a:spcBef>
                <a:spcPct val="0"/>
              </a:spcBef>
              <a:spcAft>
                <a:spcPct val="0"/>
              </a:spcAft>
              <a:defRPr sz="4400">
                <a:solidFill>
                  <a:schemeClr val="tx2"/>
                </a:solidFill>
                <a:latin typeface="Times New Roman" charset="0"/>
              </a:defRPr>
            </a:lvl6pPr>
            <a:lvl7pPr marL="914400" algn="l" rtl="0" fontAlgn="base">
              <a:spcBef>
                <a:spcPct val="0"/>
              </a:spcBef>
              <a:spcAft>
                <a:spcPct val="0"/>
              </a:spcAft>
              <a:defRPr sz="4400">
                <a:solidFill>
                  <a:schemeClr val="tx2"/>
                </a:solidFill>
                <a:latin typeface="Times New Roman" charset="0"/>
              </a:defRPr>
            </a:lvl7pPr>
            <a:lvl8pPr marL="1371600" algn="l" rtl="0" fontAlgn="base">
              <a:spcBef>
                <a:spcPct val="0"/>
              </a:spcBef>
              <a:spcAft>
                <a:spcPct val="0"/>
              </a:spcAft>
              <a:defRPr sz="4400">
                <a:solidFill>
                  <a:schemeClr val="tx2"/>
                </a:solidFill>
                <a:latin typeface="Times New Roman" charset="0"/>
              </a:defRPr>
            </a:lvl8pPr>
            <a:lvl9pPr marL="1828800" algn="l" rtl="0" fontAlgn="base">
              <a:spcBef>
                <a:spcPct val="0"/>
              </a:spcBef>
              <a:spcAft>
                <a:spcPct val="0"/>
              </a:spcAft>
              <a:defRPr sz="4400">
                <a:solidFill>
                  <a:schemeClr val="tx2"/>
                </a:solidFill>
                <a:latin typeface="Times New Roman" charset="0"/>
              </a:defRPr>
            </a:lvl9pPr>
          </a:lstStyle>
          <a:p>
            <a:pPr algn="ctr">
              <a:defRPr/>
            </a:pPr>
            <a:r>
              <a:rPr lang="en-US" altLang="en-US" kern="0" dirty="0">
                <a:solidFill>
                  <a:prstClr val="black"/>
                </a:solidFill>
              </a:rPr>
              <a:t>Advanced Warning Signs</a:t>
            </a:r>
          </a:p>
        </p:txBody>
      </p:sp>
      <p:grpSp>
        <p:nvGrpSpPr>
          <p:cNvPr id="7" name="Group 4"/>
          <p:cNvGrpSpPr>
            <a:grpSpLocks/>
          </p:cNvGrpSpPr>
          <p:nvPr/>
        </p:nvGrpSpPr>
        <p:grpSpPr bwMode="auto">
          <a:xfrm>
            <a:off x="1143152" y="3886200"/>
            <a:ext cx="1622115" cy="1828800"/>
            <a:chOff x="900" y="680"/>
            <a:chExt cx="1980" cy="2200"/>
          </a:xfrm>
        </p:grpSpPr>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0" y="1080"/>
              <a:ext cx="1980" cy="1800"/>
            </a:xfrm>
            <a:prstGeom prst="rect">
              <a:avLst/>
            </a:prstGeom>
            <a:solidFill>
              <a:srgbClr val="FF6600"/>
            </a:solidFill>
            <a:ln>
              <a:noFill/>
            </a:ln>
            <a:extLst>
              <a:ext uri="{91240B29-F687-4F45-9708-019B960494DF}">
                <a14:hiddenLine xmlns:a14="http://schemas.microsoft.com/office/drawing/2010/main" w="9525">
                  <a:solidFill>
                    <a:srgbClr val="000000"/>
                  </a:solidFill>
                  <a:miter lim="800000"/>
                  <a:headEnd/>
                  <a:tailEnd/>
                </a14:hiddenLine>
              </a:ext>
            </a:extLst>
          </p:spPr>
        </p:pic>
        <p:grpSp>
          <p:nvGrpSpPr>
            <p:cNvPr id="9" name="Group 6"/>
            <p:cNvGrpSpPr>
              <a:grpSpLocks/>
            </p:cNvGrpSpPr>
            <p:nvPr/>
          </p:nvGrpSpPr>
          <p:grpSpPr bwMode="auto">
            <a:xfrm>
              <a:off x="1080" y="680"/>
              <a:ext cx="1620" cy="540"/>
              <a:chOff x="4360" y="2417"/>
              <a:chExt cx="1946" cy="683"/>
            </a:xfrm>
          </p:grpSpPr>
          <p:sp>
            <p:nvSpPr>
              <p:cNvPr id="10" name="Line 7"/>
              <p:cNvSpPr>
                <a:spLocks noChangeShapeType="1"/>
              </p:cNvSpPr>
              <p:nvPr/>
            </p:nvSpPr>
            <p:spPr bwMode="auto">
              <a:xfrm rot="5436570" flipH="1" flipV="1">
                <a:off x="5460" y="2460"/>
                <a:ext cx="540" cy="54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solidFill>
                    <a:prstClr val="black"/>
                  </a:solidFill>
                </a:endParaRPr>
              </a:p>
            </p:txBody>
          </p:sp>
          <p:sp>
            <p:nvSpPr>
              <p:cNvPr id="11" name="Line 8"/>
              <p:cNvSpPr>
                <a:spLocks noChangeShapeType="1"/>
              </p:cNvSpPr>
              <p:nvPr/>
            </p:nvSpPr>
            <p:spPr bwMode="auto">
              <a:xfrm flipH="1" flipV="1">
                <a:off x="4660" y="2540"/>
                <a:ext cx="540" cy="54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solidFill>
                    <a:prstClr val="black"/>
                  </a:solidFill>
                </a:endParaRPr>
              </a:p>
            </p:txBody>
          </p:sp>
          <p:sp>
            <p:nvSpPr>
              <p:cNvPr id="12" name="AutoShape 9"/>
              <p:cNvSpPr>
                <a:spLocks noChangeArrowheads="1"/>
              </p:cNvSpPr>
              <p:nvPr/>
            </p:nvSpPr>
            <p:spPr bwMode="auto">
              <a:xfrm rot="7409170">
                <a:off x="4320" y="2520"/>
                <a:ext cx="620" cy="540"/>
              </a:xfrm>
              <a:prstGeom prst="parallelogram">
                <a:avLst>
                  <a:gd name="adj" fmla="val 28704"/>
                </a:avLst>
              </a:prstGeom>
              <a:solidFill>
                <a:srgbClr val="FF6600"/>
              </a:solidFill>
              <a:ln w="9525">
                <a:solidFill>
                  <a:srgbClr val="000000"/>
                </a:solidFill>
                <a:miter lim="800000"/>
                <a:headEnd/>
                <a:tailEnd/>
              </a:ln>
            </p:spPr>
            <p:txBody>
              <a:bodyPr/>
              <a:lstStyle>
                <a:lvl1pPr eaLnBrk="0" hangingPunct="0">
                  <a:spcBef>
                    <a:spcPct val="20000"/>
                  </a:spcBef>
                  <a:buChar char="•"/>
                  <a:defRPr sz="2400" b="1">
                    <a:solidFill>
                      <a:schemeClr val="tx1"/>
                    </a:solidFill>
                    <a:latin typeface="Arial" charset="0"/>
                  </a:defRPr>
                </a:lvl1pPr>
                <a:lvl2pPr marL="742950" indent="-285750" eaLnBrk="0" hangingPunct="0">
                  <a:spcBef>
                    <a:spcPct val="20000"/>
                  </a:spcBef>
                  <a:buChar char="–"/>
                  <a:defRPr sz="2400" b="1">
                    <a:solidFill>
                      <a:schemeClr val="tx1"/>
                    </a:solidFill>
                    <a:latin typeface="Arial" charset="0"/>
                  </a:defRPr>
                </a:lvl2pPr>
                <a:lvl3pPr marL="1143000" indent="-228600" eaLnBrk="0" hangingPunct="0">
                  <a:spcBef>
                    <a:spcPct val="20000"/>
                  </a:spcBef>
                  <a:buChar char="•"/>
                  <a:defRPr sz="2400" b="1">
                    <a:solidFill>
                      <a:schemeClr val="tx1"/>
                    </a:solidFill>
                    <a:latin typeface="Arial" charset="0"/>
                  </a:defRPr>
                </a:lvl3pPr>
                <a:lvl4pPr marL="1600200" indent="-228600" eaLnBrk="0" hangingPunct="0">
                  <a:spcBef>
                    <a:spcPct val="20000"/>
                  </a:spcBef>
                  <a:buChar char="–"/>
                  <a:defRPr sz="2400" b="1">
                    <a:solidFill>
                      <a:schemeClr val="tx1"/>
                    </a:solidFill>
                    <a:latin typeface="Arial" charset="0"/>
                  </a:defRPr>
                </a:lvl4pPr>
                <a:lvl5pPr marL="2057400" indent="-228600" eaLnBrk="0" hangingPunct="0">
                  <a:spcBef>
                    <a:spcPct val="20000"/>
                  </a:spcBef>
                  <a:buChar char="»"/>
                  <a:defRPr sz="2400" b="1">
                    <a:solidFill>
                      <a:schemeClr val="tx1"/>
                    </a:solidFill>
                    <a:latin typeface="Arial" charset="0"/>
                  </a:defRPr>
                </a:lvl5pPr>
                <a:lvl6pPr marL="2514600" indent="-228600" eaLnBrk="0" fontAlgn="base" hangingPunct="0">
                  <a:spcBef>
                    <a:spcPct val="20000"/>
                  </a:spcBef>
                  <a:spcAft>
                    <a:spcPct val="0"/>
                  </a:spcAft>
                  <a:buChar char="»"/>
                  <a:defRPr sz="2400" b="1">
                    <a:solidFill>
                      <a:schemeClr val="tx1"/>
                    </a:solidFill>
                    <a:latin typeface="Arial" charset="0"/>
                  </a:defRPr>
                </a:lvl6pPr>
                <a:lvl7pPr marL="2971800" indent="-228600" eaLnBrk="0" fontAlgn="base" hangingPunct="0">
                  <a:spcBef>
                    <a:spcPct val="20000"/>
                  </a:spcBef>
                  <a:spcAft>
                    <a:spcPct val="0"/>
                  </a:spcAft>
                  <a:buChar char="»"/>
                  <a:defRPr sz="2400" b="1">
                    <a:solidFill>
                      <a:schemeClr val="tx1"/>
                    </a:solidFill>
                    <a:latin typeface="Arial" charset="0"/>
                  </a:defRPr>
                </a:lvl7pPr>
                <a:lvl8pPr marL="3429000" indent="-228600" eaLnBrk="0" fontAlgn="base" hangingPunct="0">
                  <a:spcBef>
                    <a:spcPct val="20000"/>
                  </a:spcBef>
                  <a:spcAft>
                    <a:spcPct val="0"/>
                  </a:spcAft>
                  <a:buChar char="»"/>
                  <a:defRPr sz="2400" b="1">
                    <a:solidFill>
                      <a:schemeClr val="tx1"/>
                    </a:solidFill>
                    <a:latin typeface="Arial" charset="0"/>
                  </a:defRPr>
                </a:lvl8pPr>
                <a:lvl9pPr marL="3886200" indent="-228600" eaLnBrk="0" fontAlgn="base" hangingPunct="0">
                  <a:spcBef>
                    <a:spcPct val="20000"/>
                  </a:spcBef>
                  <a:spcAft>
                    <a:spcPct val="0"/>
                  </a:spcAft>
                  <a:buChar char="»"/>
                  <a:defRPr sz="2400" b="1">
                    <a:solidFill>
                      <a:schemeClr val="tx1"/>
                    </a:solidFill>
                    <a:latin typeface="Arial" charset="0"/>
                  </a:defRPr>
                </a:lvl9pPr>
              </a:lstStyle>
              <a:p>
                <a:pPr eaLnBrk="1" hangingPunct="1">
                  <a:spcBef>
                    <a:spcPct val="0"/>
                  </a:spcBef>
                  <a:buFontTx/>
                  <a:buNone/>
                </a:pPr>
                <a:endParaRPr lang="en-US" altLang="en-US" b="0" dirty="0">
                  <a:solidFill>
                    <a:prstClr val="black"/>
                  </a:solidFill>
                </a:endParaRPr>
              </a:p>
            </p:txBody>
          </p:sp>
          <p:sp>
            <p:nvSpPr>
              <p:cNvPr id="13" name="AutoShape 10"/>
              <p:cNvSpPr>
                <a:spLocks noChangeArrowheads="1"/>
              </p:cNvSpPr>
              <p:nvPr/>
            </p:nvSpPr>
            <p:spPr bwMode="auto">
              <a:xfrm rot="-9406648">
                <a:off x="5699" y="2417"/>
                <a:ext cx="607" cy="540"/>
              </a:xfrm>
              <a:prstGeom prst="parallelogram">
                <a:avLst>
                  <a:gd name="adj" fmla="val 28102"/>
                </a:avLst>
              </a:prstGeom>
              <a:solidFill>
                <a:srgbClr val="FF6600"/>
              </a:solidFill>
              <a:ln w="9525">
                <a:solidFill>
                  <a:srgbClr val="000000"/>
                </a:solidFill>
                <a:miter lim="800000"/>
                <a:headEnd/>
                <a:tailEnd/>
              </a:ln>
            </p:spPr>
            <p:txBody>
              <a:bodyPr/>
              <a:lstStyle>
                <a:lvl1pPr eaLnBrk="0" hangingPunct="0">
                  <a:spcBef>
                    <a:spcPct val="20000"/>
                  </a:spcBef>
                  <a:buChar char="•"/>
                  <a:defRPr sz="2400" b="1">
                    <a:solidFill>
                      <a:schemeClr val="tx1"/>
                    </a:solidFill>
                    <a:latin typeface="Arial" charset="0"/>
                  </a:defRPr>
                </a:lvl1pPr>
                <a:lvl2pPr marL="742950" indent="-285750" eaLnBrk="0" hangingPunct="0">
                  <a:spcBef>
                    <a:spcPct val="20000"/>
                  </a:spcBef>
                  <a:buChar char="–"/>
                  <a:defRPr sz="2400" b="1">
                    <a:solidFill>
                      <a:schemeClr val="tx1"/>
                    </a:solidFill>
                    <a:latin typeface="Arial" charset="0"/>
                  </a:defRPr>
                </a:lvl2pPr>
                <a:lvl3pPr marL="1143000" indent="-228600" eaLnBrk="0" hangingPunct="0">
                  <a:spcBef>
                    <a:spcPct val="20000"/>
                  </a:spcBef>
                  <a:buChar char="•"/>
                  <a:defRPr sz="2400" b="1">
                    <a:solidFill>
                      <a:schemeClr val="tx1"/>
                    </a:solidFill>
                    <a:latin typeface="Arial" charset="0"/>
                  </a:defRPr>
                </a:lvl3pPr>
                <a:lvl4pPr marL="1600200" indent="-228600" eaLnBrk="0" hangingPunct="0">
                  <a:spcBef>
                    <a:spcPct val="20000"/>
                  </a:spcBef>
                  <a:buChar char="–"/>
                  <a:defRPr sz="2400" b="1">
                    <a:solidFill>
                      <a:schemeClr val="tx1"/>
                    </a:solidFill>
                    <a:latin typeface="Arial" charset="0"/>
                  </a:defRPr>
                </a:lvl4pPr>
                <a:lvl5pPr marL="2057400" indent="-228600" eaLnBrk="0" hangingPunct="0">
                  <a:spcBef>
                    <a:spcPct val="20000"/>
                  </a:spcBef>
                  <a:buChar char="»"/>
                  <a:defRPr sz="2400" b="1">
                    <a:solidFill>
                      <a:schemeClr val="tx1"/>
                    </a:solidFill>
                    <a:latin typeface="Arial" charset="0"/>
                  </a:defRPr>
                </a:lvl5pPr>
                <a:lvl6pPr marL="2514600" indent="-228600" eaLnBrk="0" fontAlgn="base" hangingPunct="0">
                  <a:spcBef>
                    <a:spcPct val="20000"/>
                  </a:spcBef>
                  <a:spcAft>
                    <a:spcPct val="0"/>
                  </a:spcAft>
                  <a:buChar char="»"/>
                  <a:defRPr sz="2400" b="1">
                    <a:solidFill>
                      <a:schemeClr val="tx1"/>
                    </a:solidFill>
                    <a:latin typeface="Arial" charset="0"/>
                  </a:defRPr>
                </a:lvl6pPr>
                <a:lvl7pPr marL="2971800" indent="-228600" eaLnBrk="0" fontAlgn="base" hangingPunct="0">
                  <a:spcBef>
                    <a:spcPct val="20000"/>
                  </a:spcBef>
                  <a:spcAft>
                    <a:spcPct val="0"/>
                  </a:spcAft>
                  <a:buChar char="»"/>
                  <a:defRPr sz="2400" b="1">
                    <a:solidFill>
                      <a:schemeClr val="tx1"/>
                    </a:solidFill>
                    <a:latin typeface="Arial" charset="0"/>
                  </a:defRPr>
                </a:lvl7pPr>
                <a:lvl8pPr marL="3429000" indent="-228600" eaLnBrk="0" fontAlgn="base" hangingPunct="0">
                  <a:spcBef>
                    <a:spcPct val="20000"/>
                  </a:spcBef>
                  <a:spcAft>
                    <a:spcPct val="0"/>
                  </a:spcAft>
                  <a:buChar char="»"/>
                  <a:defRPr sz="2400" b="1">
                    <a:solidFill>
                      <a:schemeClr val="tx1"/>
                    </a:solidFill>
                    <a:latin typeface="Arial" charset="0"/>
                  </a:defRPr>
                </a:lvl8pPr>
                <a:lvl9pPr marL="3886200" indent="-228600" eaLnBrk="0" fontAlgn="base" hangingPunct="0">
                  <a:spcBef>
                    <a:spcPct val="20000"/>
                  </a:spcBef>
                  <a:spcAft>
                    <a:spcPct val="0"/>
                  </a:spcAft>
                  <a:buChar char="»"/>
                  <a:defRPr sz="2400" b="1">
                    <a:solidFill>
                      <a:schemeClr val="tx1"/>
                    </a:solidFill>
                    <a:latin typeface="Arial" charset="0"/>
                  </a:defRPr>
                </a:lvl9pPr>
              </a:lstStyle>
              <a:p>
                <a:pPr eaLnBrk="1" hangingPunct="1">
                  <a:spcBef>
                    <a:spcPct val="0"/>
                  </a:spcBef>
                  <a:buFontTx/>
                  <a:buNone/>
                </a:pPr>
                <a:endParaRPr lang="en-US" altLang="en-US" b="0" dirty="0">
                  <a:solidFill>
                    <a:prstClr val="black"/>
                  </a:solidFill>
                </a:endParaRPr>
              </a:p>
            </p:txBody>
          </p:sp>
        </p:grpSp>
      </p:grpSp>
      <p:pic>
        <p:nvPicPr>
          <p:cNvPr id="15" name="Picture 1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02437" y="4241154"/>
            <a:ext cx="1393515" cy="14738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Group 18"/>
          <p:cNvGrpSpPr>
            <a:grpSpLocks/>
          </p:cNvGrpSpPr>
          <p:nvPr/>
        </p:nvGrpSpPr>
        <p:grpSpPr bwMode="auto">
          <a:xfrm>
            <a:off x="6562440" y="3936758"/>
            <a:ext cx="1438560" cy="1778241"/>
            <a:chOff x="6200" y="740"/>
            <a:chExt cx="1816" cy="2140"/>
          </a:xfrm>
        </p:grpSpPr>
        <p:pic>
          <p:nvPicPr>
            <p:cNvPr id="22" name="Picture 19"/>
            <p:cNvPicPr>
              <a:picLocks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16" y="1080"/>
              <a:ext cx="1800" cy="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3" name="Group 20"/>
            <p:cNvGrpSpPr>
              <a:grpSpLocks/>
            </p:cNvGrpSpPr>
            <p:nvPr/>
          </p:nvGrpSpPr>
          <p:grpSpPr bwMode="auto">
            <a:xfrm>
              <a:off x="6200" y="740"/>
              <a:ext cx="1620" cy="540"/>
              <a:chOff x="4360" y="2417"/>
              <a:chExt cx="1946" cy="683"/>
            </a:xfrm>
          </p:grpSpPr>
          <p:sp>
            <p:nvSpPr>
              <p:cNvPr id="24" name="Line 21"/>
              <p:cNvSpPr>
                <a:spLocks noChangeShapeType="1"/>
              </p:cNvSpPr>
              <p:nvPr/>
            </p:nvSpPr>
            <p:spPr bwMode="auto">
              <a:xfrm rot="5436570" flipH="1" flipV="1">
                <a:off x="5460" y="2460"/>
                <a:ext cx="540" cy="54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solidFill>
                    <a:prstClr val="black"/>
                  </a:solidFill>
                </a:endParaRPr>
              </a:p>
            </p:txBody>
          </p:sp>
          <p:sp>
            <p:nvSpPr>
              <p:cNvPr id="25" name="Line 22"/>
              <p:cNvSpPr>
                <a:spLocks noChangeShapeType="1"/>
              </p:cNvSpPr>
              <p:nvPr/>
            </p:nvSpPr>
            <p:spPr bwMode="auto">
              <a:xfrm flipH="1" flipV="1">
                <a:off x="4660" y="2540"/>
                <a:ext cx="540" cy="54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solidFill>
                    <a:prstClr val="black"/>
                  </a:solidFill>
                </a:endParaRPr>
              </a:p>
            </p:txBody>
          </p:sp>
          <p:sp>
            <p:nvSpPr>
              <p:cNvPr id="26" name="AutoShape 23"/>
              <p:cNvSpPr>
                <a:spLocks noChangeArrowheads="1"/>
              </p:cNvSpPr>
              <p:nvPr/>
            </p:nvSpPr>
            <p:spPr bwMode="auto">
              <a:xfrm rot="7409170">
                <a:off x="4320" y="2520"/>
                <a:ext cx="620" cy="540"/>
              </a:xfrm>
              <a:prstGeom prst="parallelogram">
                <a:avLst>
                  <a:gd name="adj" fmla="val 28704"/>
                </a:avLst>
              </a:prstGeom>
              <a:solidFill>
                <a:srgbClr val="FF6600"/>
              </a:solidFill>
              <a:ln w="9525">
                <a:solidFill>
                  <a:srgbClr val="000000"/>
                </a:solidFill>
                <a:miter lim="800000"/>
                <a:headEnd/>
                <a:tailEnd/>
              </a:ln>
            </p:spPr>
            <p:txBody>
              <a:bodyPr/>
              <a:lstStyle>
                <a:lvl1pPr eaLnBrk="0" hangingPunct="0">
                  <a:spcBef>
                    <a:spcPct val="20000"/>
                  </a:spcBef>
                  <a:buChar char="•"/>
                  <a:defRPr sz="2400" b="1">
                    <a:solidFill>
                      <a:schemeClr val="tx1"/>
                    </a:solidFill>
                    <a:latin typeface="Arial" charset="0"/>
                  </a:defRPr>
                </a:lvl1pPr>
                <a:lvl2pPr marL="742950" indent="-285750" eaLnBrk="0" hangingPunct="0">
                  <a:spcBef>
                    <a:spcPct val="20000"/>
                  </a:spcBef>
                  <a:buChar char="–"/>
                  <a:defRPr sz="2400" b="1">
                    <a:solidFill>
                      <a:schemeClr val="tx1"/>
                    </a:solidFill>
                    <a:latin typeface="Arial" charset="0"/>
                  </a:defRPr>
                </a:lvl2pPr>
                <a:lvl3pPr marL="1143000" indent="-228600" eaLnBrk="0" hangingPunct="0">
                  <a:spcBef>
                    <a:spcPct val="20000"/>
                  </a:spcBef>
                  <a:buChar char="•"/>
                  <a:defRPr sz="2400" b="1">
                    <a:solidFill>
                      <a:schemeClr val="tx1"/>
                    </a:solidFill>
                    <a:latin typeface="Arial" charset="0"/>
                  </a:defRPr>
                </a:lvl3pPr>
                <a:lvl4pPr marL="1600200" indent="-228600" eaLnBrk="0" hangingPunct="0">
                  <a:spcBef>
                    <a:spcPct val="20000"/>
                  </a:spcBef>
                  <a:buChar char="–"/>
                  <a:defRPr sz="2400" b="1">
                    <a:solidFill>
                      <a:schemeClr val="tx1"/>
                    </a:solidFill>
                    <a:latin typeface="Arial" charset="0"/>
                  </a:defRPr>
                </a:lvl4pPr>
                <a:lvl5pPr marL="2057400" indent="-228600" eaLnBrk="0" hangingPunct="0">
                  <a:spcBef>
                    <a:spcPct val="20000"/>
                  </a:spcBef>
                  <a:buChar char="»"/>
                  <a:defRPr sz="2400" b="1">
                    <a:solidFill>
                      <a:schemeClr val="tx1"/>
                    </a:solidFill>
                    <a:latin typeface="Arial" charset="0"/>
                  </a:defRPr>
                </a:lvl5pPr>
                <a:lvl6pPr marL="2514600" indent="-228600" eaLnBrk="0" fontAlgn="base" hangingPunct="0">
                  <a:spcBef>
                    <a:spcPct val="20000"/>
                  </a:spcBef>
                  <a:spcAft>
                    <a:spcPct val="0"/>
                  </a:spcAft>
                  <a:buChar char="»"/>
                  <a:defRPr sz="2400" b="1">
                    <a:solidFill>
                      <a:schemeClr val="tx1"/>
                    </a:solidFill>
                    <a:latin typeface="Arial" charset="0"/>
                  </a:defRPr>
                </a:lvl6pPr>
                <a:lvl7pPr marL="2971800" indent="-228600" eaLnBrk="0" fontAlgn="base" hangingPunct="0">
                  <a:spcBef>
                    <a:spcPct val="20000"/>
                  </a:spcBef>
                  <a:spcAft>
                    <a:spcPct val="0"/>
                  </a:spcAft>
                  <a:buChar char="»"/>
                  <a:defRPr sz="2400" b="1">
                    <a:solidFill>
                      <a:schemeClr val="tx1"/>
                    </a:solidFill>
                    <a:latin typeface="Arial" charset="0"/>
                  </a:defRPr>
                </a:lvl7pPr>
                <a:lvl8pPr marL="3429000" indent="-228600" eaLnBrk="0" fontAlgn="base" hangingPunct="0">
                  <a:spcBef>
                    <a:spcPct val="20000"/>
                  </a:spcBef>
                  <a:spcAft>
                    <a:spcPct val="0"/>
                  </a:spcAft>
                  <a:buChar char="»"/>
                  <a:defRPr sz="2400" b="1">
                    <a:solidFill>
                      <a:schemeClr val="tx1"/>
                    </a:solidFill>
                    <a:latin typeface="Arial" charset="0"/>
                  </a:defRPr>
                </a:lvl8pPr>
                <a:lvl9pPr marL="3886200" indent="-228600" eaLnBrk="0" fontAlgn="base" hangingPunct="0">
                  <a:spcBef>
                    <a:spcPct val="20000"/>
                  </a:spcBef>
                  <a:spcAft>
                    <a:spcPct val="0"/>
                  </a:spcAft>
                  <a:buChar char="»"/>
                  <a:defRPr sz="2400" b="1">
                    <a:solidFill>
                      <a:schemeClr val="tx1"/>
                    </a:solidFill>
                    <a:latin typeface="Arial" charset="0"/>
                  </a:defRPr>
                </a:lvl9pPr>
              </a:lstStyle>
              <a:p>
                <a:pPr eaLnBrk="1" hangingPunct="1">
                  <a:spcBef>
                    <a:spcPct val="0"/>
                  </a:spcBef>
                  <a:buFontTx/>
                  <a:buNone/>
                </a:pPr>
                <a:endParaRPr lang="en-US" altLang="en-US" b="0" dirty="0">
                  <a:solidFill>
                    <a:prstClr val="black"/>
                  </a:solidFill>
                </a:endParaRPr>
              </a:p>
            </p:txBody>
          </p:sp>
          <p:sp>
            <p:nvSpPr>
              <p:cNvPr id="27" name="AutoShape 24"/>
              <p:cNvSpPr>
                <a:spLocks noChangeArrowheads="1"/>
              </p:cNvSpPr>
              <p:nvPr/>
            </p:nvSpPr>
            <p:spPr bwMode="auto">
              <a:xfrm rot="-9406648">
                <a:off x="5699" y="2417"/>
                <a:ext cx="607" cy="540"/>
              </a:xfrm>
              <a:prstGeom prst="parallelogram">
                <a:avLst>
                  <a:gd name="adj" fmla="val 28102"/>
                </a:avLst>
              </a:prstGeom>
              <a:solidFill>
                <a:srgbClr val="FF6600"/>
              </a:solidFill>
              <a:ln w="9525">
                <a:solidFill>
                  <a:srgbClr val="000000"/>
                </a:solidFill>
                <a:miter lim="800000"/>
                <a:headEnd/>
                <a:tailEnd/>
              </a:ln>
            </p:spPr>
            <p:txBody>
              <a:bodyPr/>
              <a:lstStyle>
                <a:lvl1pPr eaLnBrk="0" hangingPunct="0">
                  <a:spcBef>
                    <a:spcPct val="20000"/>
                  </a:spcBef>
                  <a:buChar char="•"/>
                  <a:defRPr sz="2400" b="1">
                    <a:solidFill>
                      <a:schemeClr val="tx1"/>
                    </a:solidFill>
                    <a:latin typeface="Arial" charset="0"/>
                  </a:defRPr>
                </a:lvl1pPr>
                <a:lvl2pPr marL="742950" indent="-285750" eaLnBrk="0" hangingPunct="0">
                  <a:spcBef>
                    <a:spcPct val="20000"/>
                  </a:spcBef>
                  <a:buChar char="–"/>
                  <a:defRPr sz="2400" b="1">
                    <a:solidFill>
                      <a:schemeClr val="tx1"/>
                    </a:solidFill>
                    <a:latin typeface="Arial" charset="0"/>
                  </a:defRPr>
                </a:lvl2pPr>
                <a:lvl3pPr marL="1143000" indent="-228600" eaLnBrk="0" hangingPunct="0">
                  <a:spcBef>
                    <a:spcPct val="20000"/>
                  </a:spcBef>
                  <a:buChar char="•"/>
                  <a:defRPr sz="2400" b="1">
                    <a:solidFill>
                      <a:schemeClr val="tx1"/>
                    </a:solidFill>
                    <a:latin typeface="Arial" charset="0"/>
                  </a:defRPr>
                </a:lvl3pPr>
                <a:lvl4pPr marL="1600200" indent="-228600" eaLnBrk="0" hangingPunct="0">
                  <a:spcBef>
                    <a:spcPct val="20000"/>
                  </a:spcBef>
                  <a:buChar char="–"/>
                  <a:defRPr sz="2400" b="1">
                    <a:solidFill>
                      <a:schemeClr val="tx1"/>
                    </a:solidFill>
                    <a:latin typeface="Arial" charset="0"/>
                  </a:defRPr>
                </a:lvl4pPr>
                <a:lvl5pPr marL="2057400" indent="-228600" eaLnBrk="0" hangingPunct="0">
                  <a:spcBef>
                    <a:spcPct val="20000"/>
                  </a:spcBef>
                  <a:buChar char="»"/>
                  <a:defRPr sz="2400" b="1">
                    <a:solidFill>
                      <a:schemeClr val="tx1"/>
                    </a:solidFill>
                    <a:latin typeface="Arial" charset="0"/>
                  </a:defRPr>
                </a:lvl5pPr>
                <a:lvl6pPr marL="2514600" indent="-228600" eaLnBrk="0" fontAlgn="base" hangingPunct="0">
                  <a:spcBef>
                    <a:spcPct val="20000"/>
                  </a:spcBef>
                  <a:spcAft>
                    <a:spcPct val="0"/>
                  </a:spcAft>
                  <a:buChar char="»"/>
                  <a:defRPr sz="2400" b="1">
                    <a:solidFill>
                      <a:schemeClr val="tx1"/>
                    </a:solidFill>
                    <a:latin typeface="Arial" charset="0"/>
                  </a:defRPr>
                </a:lvl6pPr>
                <a:lvl7pPr marL="2971800" indent="-228600" eaLnBrk="0" fontAlgn="base" hangingPunct="0">
                  <a:spcBef>
                    <a:spcPct val="20000"/>
                  </a:spcBef>
                  <a:spcAft>
                    <a:spcPct val="0"/>
                  </a:spcAft>
                  <a:buChar char="»"/>
                  <a:defRPr sz="2400" b="1">
                    <a:solidFill>
                      <a:schemeClr val="tx1"/>
                    </a:solidFill>
                    <a:latin typeface="Arial" charset="0"/>
                  </a:defRPr>
                </a:lvl7pPr>
                <a:lvl8pPr marL="3429000" indent="-228600" eaLnBrk="0" fontAlgn="base" hangingPunct="0">
                  <a:spcBef>
                    <a:spcPct val="20000"/>
                  </a:spcBef>
                  <a:spcAft>
                    <a:spcPct val="0"/>
                  </a:spcAft>
                  <a:buChar char="»"/>
                  <a:defRPr sz="2400" b="1">
                    <a:solidFill>
                      <a:schemeClr val="tx1"/>
                    </a:solidFill>
                    <a:latin typeface="Arial" charset="0"/>
                  </a:defRPr>
                </a:lvl8pPr>
                <a:lvl9pPr marL="3886200" indent="-228600" eaLnBrk="0" fontAlgn="base" hangingPunct="0">
                  <a:spcBef>
                    <a:spcPct val="20000"/>
                  </a:spcBef>
                  <a:spcAft>
                    <a:spcPct val="0"/>
                  </a:spcAft>
                  <a:buChar char="»"/>
                  <a:defRPr sz="2400" b="1">
                    <a:solidFill>
                      <a:schemeClr val="tx1"/>
                    </a:solidFill>
                    <a:latin typeface="Arial" charset="0"/>
                  </a:defRPr>
                </a:lvl9pPr>
              </a:lstStyle>
              <a:p>
                <a:pPr eaLnBrk="1" hangingPunct="1">
                  <a:spcBef>
                    <a:spcPct val="0"/>
                  </a:spcBef>
                  <a:buFontTx/>
                  <a:buNone/>
                </a:pPr>
                <a:endParaRPr lang="en-US" altLang="en-US" b="0" dirty="0">
                  <a:solidFill>
                    <a:prstClr val="black"/>
                  </a:solidFill>
                </a:endParaRPr>
              </a:p>
            </p:txBody>
          </p:sp>
        </p:grpSp>
      </p:grpSp>
      <p:pic>
        <p:nvPicPr>
          <p:cNvPr id="29" name="Picture 26"/>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822666" y="4219283"/>
            <a:ext cx="1349685" cy="1495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 name="Text Box 32"/>
          <p:cNvSpPr txBox="1">
            <a:spLocks noChangeArrowheads="1"/>
          </p:cNvSpPr>
          <p:nvPr/>
        </p:nvSpPr>
        <p:spPr bwMode="auto">
          <a:xfrm>
            <a:off x="4876952" y="5715000"/>
            <a:ext cx="121285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2400" b="1">
                <a:solidFill>
                  <a:schemeClr val="tx1"/>
                </a:solidFill>
                <a:latin typeface="Arial" charset="0"/>
              </a:defRPr>
            </a:lvl1pPr>
            <a:lvl2pPr marL="742950" indent="-285750" eaLnBrk="0" hangingPunct="0">
              <a:spcBef>
                <a:spcPct val="20000"/>
              </a:spcBef>
              <a:buChar char="–"/>
              <a:defRPr sz="2400" b="1">
                <a:solidFill>
                  <a:schemeClr val="tx1"/>
                </a:solidFill>
                <a:latin typeface="Arial" charset="0"/>
              </a:defRPr>
            </a:lvl2pPr>
            <a:lvl3pPr marL="1143000" indent="-228600" eaLnBrk="0" hangingPunct="0">
              <a:spcBef>
                <a:spcPct val="20000"/>
              </a:spcBef>
              <a:buChar char="•"/>
              <a:defRPr sz="2400" b="1">
                <a:solidFill>
                  <a:schemeClr val="tx1"/>
                </a:solidFill>
                <a:latin typeface="Arial" charset="0"/>
              </a:defRPr>
            </a:lvl3pPr>
            <a:lvl4pPr marL="1600200" indent="-228600" eaLnBrk="0" hangingPunct="0">
              <a:spcBef>
                <a:spcPct val="20000"/>
              </a:spcBef>
              <a:buChar char="–"/>
              <a:defRPr sz="2400" b="1">
                <a:solidFill>
                  <a:schemeClr val="tx1"/>
                </a:solidFill>
                <a:latin typeface="Arial" charset="0"/>
              </a:defRPr>
            </a:lvl4pPr>
            <a:lvl5pPr marL="2057400" indent="-228600" eaLnBrk="0" hangingPunct="0">
              <a:spcBef>
                <a:spcPct val="20000"/>
              </a:spcBef>
              <a:buChar char="»"/>
              <a:defRPr sz="2400" b="1">
                <a:solidFill>
                  <a:schemeClr val="tx1"/>
                </a:solidFill>
                <a:latin typeface="Arial" charset="0"/>
              </a:defRPr>
            </a:lvl5pPr>
            <a:lvl6pPr marL="2514600" indent="-228600" eaLnBrk="0" fontAlgn="base" hangingPunct="0">
              <a:spcBef>
                <a:spcPct val="20000"/>
              </a:spcBef>
              <a:spcAft>
                <a:spcPct val="0"/>
              </a:spcAft>
              <a:buChar char="»"/>
              <a:defRPr sz="2400" b="1">
                <a:solidFill>
                  <a:schemeClr val="tx1"/>
                </a:solidFill>
                <a:latin typeface="Arial" charset="0"/>
              </a:defRPr>
            </a:lvl6pPr>
            <a:lvl7pPr marL="2971800" indent="-228600" eaLnBrk="0" fontAlgn="base" hangingPunct="0">
              <a:spcBef>
                <a:spcPct val="20000"/>
              </a:spcBef>
              <a:spcAft>
                <a:spcPct val="0"/>
              </a:spcAft>
              <a:buChar char="»"/>
              <a:defRPr sz="2400" b="1">
                <a:solidFill>
                  <a:schemeClr val="tx1"/>
                </a:solidFill>
                <a:latin typeface="Arial" charset="0"/>
              </a:defRPr>
            </a:lvl7pPr>
            <a:lvl8pPr marL="3429000" indent="-228600" eaLnBrk="0" fontAlgn="base" hangingPunct="0">
              <a:spcBef>
                <a:spcPct val="20000"/>
              </a:spcBef>
              <a:spcAft>
                <a:spcPct val="0"/>
              </a:spcAft>
              <a:buChar char="»"/>
              <a:defRPr sz="2400" b="1">
                <a:solidFill>
                  <a:schemeClr val="tx1"/>
                </a:solidFill>
                <a:latin typeface="Arial" charset="0"/>
              </a:defRPr>
            </a:lvl8pPr>
            <a:lvl9pPr marL="3886200" indent="-228600" eaLnBrk="0" fontAlgn="base" hangingPunct="0">
              <a:spcBef>
                <a:spcPct val="20000"/>
              </a:spcBef>
              <a:spcAft>
                <a:spcPct val="0"/>
              </a:spcAft>
              <a:buChar char="»"/>
              <a:defRPr sz="2400" b="1">
                <a:solidFill>
                  <a:schemeClr val="tx1"/>
                </a:solidFill>
                <a:latin typeface="Arial" charset="0"/>
              </a:defRPr>
            </a:lvl9pPr>
          </a:lstStyle>
          <a:p>
            <a:pPr eaLnBrk="1" hangingPunct="1">
              <a:spcBef>
                <a:spcPct val="0"/>
              </a:spcBef>
              <a:buFontTx/>
              <a:buNone/>
            </a:pPr>
            <a:r>
              <a:rPr lang="en-US" altLang="en-US" sz="1600" dirty="0">
                <a:solidFill>
                  <a:prstClr val="black"/>
                </a:solidFill>
              </a:rPr>
              <a:t>“Optional”</a:t>
            </a:r>
          </a:p>
        </p:txBody>
      </p:sp>
      <p:sp>
        <p:nvSpPr>
          <p:cNvPr id="2" name="TextBox 1"/>
          <p:cNvSpPr txBox="1"/>
          <p:nvPr/>
        </p:nvSpPr>
        <p:spPr>
          <a:xfrm>
            <a:off x="2667000" y="1295400"/>
            <a:ext cx="3941359" cy="369332"/>
          </a:xfrm>
          <a:prstGeom prst="rect">
            <a:avLst/>
          </a:prstGeom>
          <a:noFill/>
        </p:spPr>
        <p:txBody>
          <a:bodyPr wrap="square" rtlCol="0">
            <a:spAutoFit/>
          </a:bodyPr>
          <a:lstStyle/>
          <a:p>
            <a:pPr algn="ctr"/>
            <a:r>
              <a:rPr lang="en-US" b="1" dirty="0">
                <a:solidFill>
                  <a:prstClr val="black"/>
                </a:solidFill>
              </a:rPr>
              <a:t>EPG 616.23.2.5.1 Signs</a:t>
            </a:r>
          </a:p>
        </p:txBody>
      </p:sp>
    </p:spTree>
    <p:extLst>
      <p:ext uri="{BB962C8B-B14F-4D97-AF65-F5344CB8AC3E}">
        <p14:creationId xmlns:p14="http://schemas.microsoft.com/office/powerpoint/2010/main" val="2020758326"/>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0475" y="0"/>
            <a:ext cx="5343525" cy="68934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2"/>
                </a:solidFill>
                <a:miter lim="800000"/>
                <a:headEnd/>
                <a:tailEnd/>
              </a14:hiddenLine>
            </a:ext>
          </a:extLst>
        </p:spPr>
      </p:pic>
      <p:sp>
        <p:nvSpPr>
          <p:cNvPr id="2" name="TextBox 1"/>
          <p:cNvSpPr txBox="1"/>
          <p:nvPr/>
        </p:nvSpPr>
        <p:spPr>
          <a:xfrm>
            <a:off x="0" y="1689318"/>
            <a:ext cx="3886200" cy="3139321"/>
          </a:xfrm>
          <a:prstGeom prst="rect">
            <a:avLst/>
          </a:prstGeom>
          <a:noFill/>
        </p:spPr>
        <p:txBody>
          <a:bodyPr wrap="square" rtlCol="0">
            <a:spAutoFit/>
          </a:bodyPr>
          <a:lstStyle/>
          <a:p>
            <a:pPr algn="ctr"/>
            <a:r>
              <a:rPr lang="en-US" sz="2400" b="1" dirty="0">
                <a:solidFill>
                  <a:srgbClr val="0000FF"/>
                </a:solidFill>
              </a:rPr>
              <a:t>Refer to the Engineering Policy Guide 616.8 Typical Applications</a:t>
            </a:r>
          </a:p>
          <a:p>
            <a:pPr algn="ctr"/>
            <a:r>
              <a:rPr lang="en-US" sz="1600" b="1" dirty="0">
                <a:solidFill>
                  <a:srgbClr val="0000FF"/>
                </a:solidFill>
              </a:rPr>
              <a:t>(MUTCD 6H)</a:t>
            </a:r>
          </a:p>
          <a:p>
            <a:pPr algn="ctr"/>
            <a:endParaRPr lang="en-US" sz="1600" b="1" dirty="0">
              <a:solidFill>
                <a:srgbClr val="0000FF"/>
              </a:solidFill>
            </a:endParaRPr>
          </a:p>
          <a:p>
            <a:pPr algn="ctr"/>
            <a:endParaRPr lang="en-US" sz="1600" b="1" dirty="0">
              <a:solidFill>
                <a:srgbClr val="0000FF"/>
              </a:solidFill>
            </a:endParaRPr>
          </a:p>
          <a:p>
            <a:pPr algn="ctr"/>
            <a:r>
              <a:rPr lang="en-US" b="1" dirty="0">
                <a:solidFill>
                  <a:srgbClr val="0000FF"/>
                </a:solidFill>
              </a:rPr>
              <a:t>TA-10 Lane Closure on Two-Lane Highways with Edgelines Using Flaggers</a:t>
            </a:r>
          </a:p>
          <a:p>
            <a:pPr algn="ctr"/>
            <a:endParaRPr lang="en-US" sz="2400" dirty="0">
              <a:solidFill>
                <a:prstClr val="black"/>
              </a:solidFill>
            </a:endParaRPr>
          </a:p>
        </p:txBody>
      </p:sp>
    </p:spTree>
    <p:extLst>
      <p:ext uri="{BB962C8B-B14F-4D97-AF65-F5344CB8AC3E}">
        <p14:creationId xmlns:p14="http://schemas.microsoft.com/office/powerpoint/2010/main" val="1662110932"/>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69828" y="2362200"/>
            <a:ext cx="6553200" cy="1446550"/>
          </a:xfrm>
          <a:prstGeom prst="rect">
            <a:avLst/>
          </a:prstGeom>
          <a:noFill/>
        </p:spPr>
        <p:txBody>
          <a:bodyPr wrap="square" rtlCol="0">
            <a:spAutoFit/>
          </a:bodyPr>
          <a:lstStyle/>
          <a:p>
            <a:pPr algn="ctr"/>
            <a:r>
              <a:rPr lang="en-US" sz="4400" b="1" dirty="0">
                <a:solidFill>
                  <a:prstClr val="black"/>
                </a:solidFill>
              </a:rPr>
              <a:t>Additional Traffic Control Devices to Consider</a:t>
            </a:r>
          </a:p>
        </p:txBody>
      </p:sp>
    </p:spTree>
    <p:extLst>
      <p:ext uri="{BB962C8B-B14F-4D97-AF65-F5344CB8AC3E}">
        <p14:creationId xmlns:p14="http://schemas.microsoft.com/office/powerpoint/2010/main" val="832934797"/>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 y="599182"/>
            <a:ext cx="8686800" cy="1077218"/>
          </a:xfrm>
          <a:prstGeom prst="rect">
            <a:avLst/>
          </a:prstGeom>
        </p:spPr>
        <p:txBody>
          <a:bodyPr wrap="square">
            <a:spAutoFit/>
          </a:bodyPr>
          <a:lstStyle/>
          <a:p>
            <a:pPr algn="ctr"/>
            <a:r>
              <a:rPr lang="en-US" sz="3200" b="1" dirty="0">
                <a:solidFill>
                  <a:prstClr val="black"/>
                </a:solidFill>
              </a:rPr>
              <a:t>LED</a:t>
            </a:r>
            <a:r>
              <a:rPr lang="en-US" sz="3200" b="1" dirty="0">
                <a:solidFill>
                  <a:srgbClr val="FF0000"/>
                </a:solidFill>
              </a:rPr>
              <a:t> </a:t>
            </a:r>
            <a:r>
              <a:rPr lang="en-US" sz="3200" b="1" dirty="0">
                <a:solidFill>
                  <a:prstClr val="black"/>
                </a:solidFill>
              </a:rPr>
              <a:t>Stop/Slow  Paddle </a:t>
            </a:r>
          </a:p>
          <a:p>
            <a:pPr algn="ctr"/>
            <a:r>
              <a:rPr lang="en-US" sz="3200" b="1" dirty="0">
                <a:solidFill>
                  <a:prstClr val="black"/>
                </a:solidFill>
              </a:rPr>
              <a:t>Showcased at 2016 Innovations Challenge </a:t>
            </a:r>
          </a:p>
        </p:txBody>
      </p:sp>
      <p:pic>
        <p:nvPicPr>
          <p:cNvPr id="23565" name="Picture 13" descr="C:\Users\anderb3\Desktop\photos\LED Stop Slow.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1609241"/>
            <a:ext cx="3259570" cy="3259570"/>
          </a:xfrm>
          <a:prstGeom prst="rect">
            <a:avLst/>
          </a:prstGeom>
          <a:noFill/>
          <a:extLst>
            <a:ext uri="{909E8E84-426E-40DD-AFC4-6F175D3DCCD1}">
              <a14:hiddenFill xmlns:a14="http://schemas.microsoft.com/office/drawing/2010/main">
                <a:solidFill>
                  <a:srgbClr val="FFFFFF"/>
                </a:solidFill>
              </a14:hiddenFill>
            </a:ext>
          </a:extLst>
        </p:spPr>
      </p:pic>
      <p:pic>
        <p:nvPicPr>
          <p:cNvPr id="23566" name="Picture 14" descr="C:\Users\anderb3\Desktop\photos\LED Slow.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2217818"/>
            <a:ext cx="3723770" cy="2372081"/>
          </a:xfrm>
          <a:prstGeom prst="rect">
            <a:avLst/>
          </a:prstGeom>
          <a:noFill/>
          <a:extLst>
            <a:ext uri="{909E8E84-426E-40DD-AFC4-6F175D3DCCD1}">
              <a14:hiddenFill xmlns:a14="http://schemas.microsoft.com/office/drawing/2010/main">
                <a:solidFill>
                  <a:srgbClr val="FFFFFF"/>
                </a:solidFill>
              </a14:hiddenFill>
            </a:ext>
          </a:extLst>
        </p:spPr>
      </p:pic>
      <p:pic>
        <p:nvPicPr>
          <p:cNvPr id="23567" name="Picture 15" descr="C:\Users\anderb3\Desktop\photos\LED Stop.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01452" y="4661655"/>
            <a:ext cx="3404394" cy="21686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4765284"/>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Content Placeholder 2"/>
          <p:cNvSpPr>
            <a:spLocks noGrp="1"/>
          </p:cNvSpPr>
          <p:nvPr>
            <p:ph idx="1"/>
          </p:nvPr>
        </p:nvSpPr>
        <p:spPr>
          <a:xfrm>
            <a:off x="914400" y="1447800"/>
            <a:ext cx="7772400" cy="1981200"/>
          </a:xfrm>
        </p:spPr>
        <p:txBody>
          <a:bodyPr/>
          <a:lstStyle/>
          <a:p>
            <a:pPr>
              <a:buFont typeface="Wingdings" pitchFamily="2" charset="2"/>
              <a:buNone/>
            </a:pPr>
            <a:r>
              <a:rPr lang="en-US" altLang="en-US" sz="4000" dirty="0"/>
              <a:t>	</a:t>
            </a:r>
            <a:r>
              <a:rPr lang="en-US" altLang="en-US" sz="2800" dirty="0"/>
              <a:t>Pilot vehicles are a safe and efficient means of moving traffic when a lane must be shared by traffic and the work zone area is lengthy or difficult to navigate</a:t>
            </a:r>
          </a:p>
        </p:txBody>
      </p:sp>
      <p:sp>
        <p:nvSpPr>
          <p:cNvPr id="78850" name="Title 1" descr="Large confetti"/>
          <p:cNvSpPr>
            <a:spLocks noGrp="1"/>
          </p:cNvSpPr>
          <p:nvPr>
            <p:ph type="title"/>
          </p:nvPr>
        </p:nvSpPr>
        <p:spPr>
          <a:xfrm>
            <a:off x="2971800" y="609600"/>
            <a:ext cx="3733800" cy="762000"/>
          </a:xfrm>
        </p:spPr>
        <p:txBody>
          <a:bodyPr>
            <a:normAutofit/>
          </a:bodyPr>
          <a:lstStyle/>
          <a:p>
            <a:pPr fontAlgn="auto">
              <a:spcAft>
                <a:spcPts val="0"/>
              </a:spcAft>
              <a:defRPr/>
            </a:pPr>
            <a:r>
              <a:rPr lang="en-US" altLang="en-US" sz="4400" b="1" dirty="0">
                <a:effectLst/>
              </a:rPr>
              <a:t>Pilot Vehicle</a:t>
            </a:r>
          </a:p>
        </p:txBody>
      </p:sp>
      <p:sp>
        <p:nvSpPr>
          <p:cNvPr id="2" name="TextBox 1"/>
          <p:cNvSpPr txBox="1"/>
          <p:nvPr/>
        </p:nvSpPr>
        <p:spPr>
          <a:xfrm>
            <a:off x="1066800" y="3880884"/>
            <a:ext cx="4114800" cy="1384995"/>
          </a:xfrm>
          <a:prstGeom prst="rect">
            <a:avLst/>
          </a:prstGeom>
          <a:noFill/>
        </p:spPr>
        <p:txBody>
          <a:bodyPr wrap="square" rtlCol="0">
            <a:spAutoFit/>
          </a:bodyPr>
          <a:lstStyle/>
          <a:p>
            <a:pPr marL="457200" indent="-457200">
              <a:spcBef>
                <a:spcPct val="20000"/>
              </a:spcBef>
              <a:buFont typeface="Wingdings" panose="05000000000000000000" pitchFamily="2" charset="2"/>
              <a:buChar char="Ø"/>
            </a:pPr>
            <a:r>
              <a:rPr lang="en-US" altLang="en-US" sz="2800" dirty="0">
                <a:solidFill>
                  <a:prstClr val="black"/>
                </a:solidFill>
              </a:rPr>
              <a:t>Two flaggers must be used when using a pilot vehicle</a:t>
            </a:r>
          </a:p>
        </p:txBody>
      </p:sp>
      <p:sp>
        <p:nvSpPr>
          <p:cNvPr id="3" name="TextBox 2"/>
          <p:cNvSpPr txBox="1"/>
          <p:nvPr/>
        </p:nvSpPr>
        <p:spPr>
          <a:xfrm>
            <a:off x="1752600" y="5486400"/>
            <a:ext cx="5715000" cy="878574"/>
          </a:xfrm>
          <a:prstGeom prst="rect">
            <a:avLst/>
          </a:prstGeom>
          <a:solidFill>
            <a:srgbClr val="FFFF00"/>
          </a:solidFill>
          <a:ln>
            <a:solidFill>
              <a:schemeClr val="tx1"/>
            </a:solidFill>
          </a:ln>
        </p:spPr>
        <p:txBody>
          <a:bodyPr wrap="square" rtlCol="0">
            <a:spAutoFit/>
          </a:bodyPr>
          <a:lstStyle/>
          <a:p>
            <a:pPr algn="ctr">
              <a:lnSpc>
                <a:spcPct val="150000"/>
              </a:lnSpc>
            </a:pPr>
            <a:r>
              <a:rPr lang="en-US" dirty="0">
                <a:solidFill>
                  <a:prstClr val="black"/>
                </a:solidFill>
                <a:latin typeface="Arial"/>
                <a:ea typeface="Times New Roman"/>
                <a:cs typeface="Times New Roman"/>
              </a:rPr>
              <a:t>What are some advantages to using a pilot vehicle in a work zone during flagging operations? </a:t>
            </a:r>
            <a:endParaRPr lang="en-US" sz="1600" dirty="0">
              <a:solidFill>
                <a:prstClr val="black"/>
              </a:solidFill>
              <a:ea typeface="Times New Roman"/>
              <a:cs typeface="Times New Roman"/>
            </a:endParaRPr>
          </a:p>
        </p:txBody>
      </p:sp>
    </p:spTree>
    <p:extLst>
      <p:ext uri="{BB962C8B-B14F-4D97-AF65-F5344CB8AC3E}">
        <p14:creationId xmlns:p14="http://schemas.microsoft.com/office/powerpoint/2010/main" val="8969324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Content Placeholder 2"/>
          <p:cNvSpPr>
            <a:spLocks noGrp="1"/>
          </p:cNvSpPr>
          <p:nvPr>
            <p:ph idx="1"/>
          </p:nvPr>
        </p:nvSpPr>
        <p:spPr>
          <a:xfrm>
            <a:off x="4724400" y="1752600"/>
            <a:ext cx="4343400" cy="990600"/>
          </a:xfrm>
        </p:spPr>
        <p:txBody>
          <a:bodyPr>
            <a:noAutofit/>
          </a:bodyPr>
          <a:lstStyle/>
          <a:p>
            <a:pPr>
              <a:buClrTx/>
              <a:buSzPct val="75000"/>
              <a:buFont typeface="Wingdings" panose="05000000000000000000" pitchFamily="2" charset="2"/>
              <a:buChar char="Ø"/>
            </a:pPr>
            <a:r>
              <a:rPr lang="en-US" altLang="en-US" sz="2000" b="1" dirty="0"/>
              <a:t>Designed to be remotely operated</a:t>
            </a:r>
          </a:p>
          <a:p>
            <a:pPr>
              <a:buClrTx/>
              <a:buSzPct val="75000"/>
              <a:buFont typeface="Wingdings" panose="05000000000000000000" pitchFamily="2" charset="2"/>
              <a:buChar char="Ø"/>
            </a:pPr>
            <a:r>
              <a:rPr lang="en-US" altLang="en-US" sz="2000" b="1" dirty="0"/>
              <a:t>Positioned out of the lane of traffic</a:t>
            </a:r>
          </a:p>
          <a:p>
            <a:pPr lvl="1">
              <a:buSzPct val="75000"/>
              <a:buFont typeface="Wingdings" panose="05000000000000000000" pitchFamily="2" charset="2"/>
              <a:buChar char="Ø"/>
            </a:pPr>
            <a:r>
              <a:rPr lang="en-US" altLang="en-US" sz="1600" b="1" dirty="0"/>
              <a:t>Red/Yellow Lens AFAD shall alternately display a steadily illuminated CIRCULAR RED lens and a flashing CIRCULAR YELLOW lens</a:t>
            </a:r>
          </a:p>
          <a:p>
            <a:pPr lvl="1">
              <a:buSzPct val="75000"/>
              <a:buFont typeface="Wingdings" panose="05000000000000000000" pitchFamily="2" charset="2"/>
              <a:buChar char="Ø"/>
            </a:pPr>
            <a:r>
              <a:rPr lang="en-US" altLang="en-US" sz="1600" b="1" dirty="0"/>
              <a:t>Red/Yellow Lens AFAD shall include a gate arm</a:t>
            </a:r>
          </a:p>
          <a:p>
            <a:pPr>
              <a:buClrTx/>
              <a:buSzPct val="75000"/>
              <a:buFont typeface="Wingdings" panose="05000000000000000000" pitchFamily="2" charset="2"/>
              <a:buChar char="Ø"/>
            </a:pPr>
            <a:endParaRPr lang="en-US" altLang="en-US" sz="2000" b="1" dirty="0"/>
          </a:p>
          <a:p>
            <a:pPr>
              <a:buClrTx/>
              <a:buSzPct val="75000"/>
              <a:buFont typeface="Wingdings" panose="05000000000000000000" pitchFamily="2" charset="2"/>
              <a:buChar char="Ø"/>
            </a:pPr>
            <a:endParaRPr lang="en-US" altLang="en-US" sz="2000" b="1" dirty="0"/>
          </a:p>
          <a:p>
            <a:pPr>
              <a:buClrTx/>
              <a:buSzPct val="75000"/>
              <a:buFont typeface="Wingdings" panose="05000000000000000000" pitchFamily="2" charset="2"/>
              <a:buChar char="Ø"/>
            </a:pPr>
            <a:endParaRPr lang="en-US" altLang="en-US" sz="2000" b="1" dirty="0"/>
          </a:p>
        </p:txBody>
      </p:sp>
      <p:sp>
        <p:nvSpPr>
          <p:cNvPr id="79874" name="Title 1" descr="Large confetti"/>
          <p:cNvSpPr>
            <a:spLocks noGrp="1"/>
          </p:cNvSpPr>
          <p:nvPr>
            <p:ph type="title"/>
          </p:nvPr>
        </p:nvSpPr>
        <p:spPr>
          <a:xfrm>
            <a:off x="558800" y="609600"/>
            <a:ext cx="8153400" cy="533400"/>
          </a:xfrm>
        </p:spPr>
        <p:txBody>
          <a:bodyPr>
            <a:normAutofit fontScale="90000"/>
          </a:bodyPr>
          <a:lstStyle/>
          <a:p>
            <a:pPr algn="ctr" fontAlgn="auto">
              <a:spcAft>
                <a:spcPts val="0"/>
              </a:spcAft>
              <a:defRPr/>
            </a:pPr>
            <a:r>
              <a:rPr lang="en-US" altLang="en-US" sz="3600" b="1" dirty="0"/>
              <a:t>Automated Flagger Assistance Devices (AFAD)</a:t>
            </a:r>
          </a:p>
        </p:txBody>
      </p:sp>
      <p:pic>
        <p:nvPicPr>
          <p:cNvPr id="9421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3905724"/>
            <a:ext cx="4419599" cy="2852086"/>
          </a:xfrm>
          <a:prstGeom prst="rect">
            <a:avLst/>
          </a:prstGeom>
          <a:noFill/>
          <a:ln>
            <a:noFill/>
          </a:ln>
          <a:effectLst>
            <a:outerShdw dist="35921" dir="2700000" algn="ctr" rotWithShape="0">
              <a:schemeClr val="bg2"/>
            </a:outerShdw>
            <a:softEdge rad="2794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Lst>
        </p:spPr>
      </p:pic>
      <p:pic>
        <p:nvPicPr>
          <p:cNvPr id="79877" name="Picture 5"/>
          <p:cNvPicPr>
            <a:picLocks noChangeAspect="1" noChangeArrowheads="1"/>
          </p:cNvPicPr>
          <p:nvPr/>
        </p:nvPicPr>
        <p:blipFill>
          <a:blip r:embed="rId4"/>
          <a:srcRect/>
          <a:stretch>
            <a:fillRect/>
          </a:stretch>
        </p:blipFill>
        <p:spPr bwMode="auto">
          <a:xfrm>
            <a:off x="152400" y="1447800"/>
            <a:ext cx="4774300" cy="2819400"/>
          </a:xfrm>
          <a:prstGeom prst="rect">
            <a:avLst/>
          </a:prstGeom>
          <a:noFill/>
          <a:ln>
            <a:noFill/>
          </a:ln>
          <a:effectLst>
            <a:outerShdw blurRad="50800" dist="50800" dir="5400000" algn="ctr" rotWithShape="0">
              <a:schemeClr val="bg1"/>
            </a:outerShdw>
            <a:softEdge rad="190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solidFill>
                  <a:schemeClr val="bg2"/>
                </a:solidFill>
                <a:prstDash val="solid"/>
                <a:miter lim="800000"/>
                <a:headEnd/>
                <a:tailEnd/>
              </a14:hiddenLine>
            </a:ext>
          </a:extLst>
        </p:spPr>
      </p:pic>
      <p:pic>
        <p:nvPicPr>
          <p:cNvPr id="921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6800" y="3382963"/>
            <a:ext cx="3603625" cy="3475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48626575"/>
      </p:ext>
    </p:extLst>
  </p:cSld>
  <p:clrMapOvr>
    <a:masterClrMapping/>
  </p:clrMapOvr>
  <p:transition spd="slow"/>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1310" y="1127490"/>
            <a:ext cx="3690690" cy="2072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53000" y="1127491"/>
            <a:ext cx="3511522" cy="2072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1310" y="3721100"/>
            <a:ext cx="3690690" cy="2298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53000" y="3721100"/>
            <a:ext cx="3511522" cy="2298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2828853" y="3195935"/>
            <a:ext cx="3879908" cy="523220"/>
          </a:xfrm>
          <a:prstGeom prst="rect">
            <a:avLst/>
          </a:prstGeom>
          <a:noFill/>
        </p:spPr>
        <p:txBody>
          <a:bodyPr wrap="none" rtlCol="0">
            <a:spAutoFit/>
          </a:bodyPr>
          <a:lstStyle/>
          <a:p>
            <a:pPr algn="ctr"/>
            <a:r>
              <a:rPr lang="en-US" sz="2800" b="1" dirty="0">
                <a:solidFill>
                  <a:prstClr val="black"/>
                </a:solidFill>
              </a:rPr>
              <a:t>Long-term Rumble Strips</a:t>
            </a:r>
          </a:p>
        </p:txBody>
      </p:sp>
      <p:sp>
        <p:nvSpPr>
          <p:cNvPr id="10" name="TextBox 9"/>
          <p:cNvSpPr txBox="1"/>
          <p:nvPr/>
        </p:nvSpPr>
        <p:spPr>
          <a:xfrm>
            <a:off x="2408606" y="604270"/>
            <a:ext cx="4521472" cy="523220"/>
          </a:xfrm>
          <a:prstGeom prst="rect">
            <a:avLst/>
          </a:prstGeom>
          <a:noFill/>
        </p:spPr>
        <p:txBody>
          <a:bodyPr wrap="square" rtlCol="0">
            <a:spAutoFit/>
          </a:bodyPr>
          <a:lstStyle/>
          <a:p>
            <a:pPr algn="ctr"/>
            <a:r>
              <a:rPr lang="en-US" sz="2800" b="1" dirty="0">
                <a:solidFill>
                  <a:prstClr val="black"/>
                </a:solidFill>
              </a:rPr>
              <a:t>Short-term Rumble Strips</a:t>
            </a:r>
          </a:p>
        </p:txBody>
      </p:sp>
      <p:sp>
        <p:nvSpPr>
          <p:cNvPr id="2" name="TextBox 1"/>
          <p:cNvSpPr txBox="1"/>
          <p:nvPr/>
        </p:nvSpPr>
        <p:spPr>
          <a:xfrm>
            <a:off x="1506915" y="6348738"/>
            <a:ext cx="6957607" cy="369332"/>
          </a:xfrm>
          <a:prstGeom prst="rect">
            <a:avLst/>
          </a:prstGeom>
          <a:noFill/>
        </p:spPr>
        <p:txBody>
          <a:bodyPr wrap="square" rtlCol="0">
            <a:spAutoFit/>
          </a:bodyPr>
          <a:lstStyle/>
          <a:p>
            <a:pPr algn="ctr"/>
            <a:r>
              <a:rPr lang="en-US" dirty="0">
                <a:solidFill>
                  <a:prstClr val="black"/>
                </a:solidFill>
              </a:rPr>
              <a:t>616.6.87 Temporary Rumble Strips (MUTCD 6F.87)</a:t>
            </a:r>
          </a:p>
        </p:txBody>
      </p:sp>
    </p:spTree>
    <p:extLst>
      <p:ext uri="{BB962C8B-B14F-4D97-AF65-F5344CB8AC3E}">
        <p14:creationId xmlns:p14="http://schemas.microsoft.com/office/powerpoint/2010/main" val="2646806293"/>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descr="Large confetti"/>
          <p:cNvSpPr>
            <a:spLocks noGrp="1" noChangeArrowheads="1"/>
          </p:cNvSpPr>
          <p:nvPr>
            <p:ph type="ctrTitle" idx="4294967295"/>
          </p:nvPr>
        </p:nvSpPr>
        <p:spPr>
          <a:xfrm>
            <a:off x="0" y="685800"/>
            <a:ext cx="9144000" cy="1143000"/>
          </a:xfrm>
          <a:prstGeom prst="rect">
            <a:avLst/>
          </a:prstGeom>
        </p:spPr>
        <p:txBody>
          <a:bodyPr>
            <a:normAutofit/>
          </a:bodyPr>
          <a:lstStyle/>
          <a:p>
            <a:pPr algn="ctr" fontAlgn="auto">
              <a:spcAft>
                <a:spcPts val="0"/>
              </a:spcAft>
              <a:defRPr/>
            </a:pPr>
            <a:r>
              <a:rPr lang="en-US" altLang="en-US" sz="4400" b="1" dirty="0">
                <a:effectLst/>
              </a:rPr>
              <a:t>Work Zone Inspections</a:t>
            </a:r>
          </a:p>
        </p:txBody>
      </p:sp>
      <p:sp>
        <p:nvSpPr>
          <p:cNvPr id="4" name="Rectangle 5"/>
          <p:cNvSpPr txBox="1">
            <a:spLocks noChangeArrowheads="1"/>
          </p:cNvSpPr>
          <p:nvPr/>
        </p:nvSpPr>
        <p:spPr>
          <a:xfrm>
            <a:off x="609600" y="1526381"/>
            <a:ext cx="8305800" cy="4525963"/>
          </a:xfrm>
          <a:prstGeom prst="rect">
            <a:avLst/>
          </a:prstGeom>
        </p:spPr>
        <p:txBody>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a:lnSpc>
                <a:spcPct val="150000"/>
              </a:lnSpc>
              <a:buClrTx/>
              <a:buFont typeface="Wingdings" panose="05000000000000000000" pitchFamily="2" charset="2"/>
              <a:buChar char="Ø"/>
            </a:pPr>
            <a:r>
              <a:rPr lang="en-US" dirty="0">
                <a:solidFill>
                  <a:prstClr val="black"/>
                </a:solidFill>
              </a:rPr>
              <a:t>Drive through your work zone once it is set up</a:t>
            </a:r>
          </a:p>
          <a:p>
            <a:pPr>
              <a:lnSpc>
                <a:spcPct val="150000"/>
              </a:lnSpc>
              <a:buClrTx/>
              <a:buFont typeface="Wingdings" panose="05000000000000000000" pitchFamily="2" charset="2"/>
              <a:buChar char="Ø"/>
            </a:pPr>
            <a:r>
              <a:rPr lang="en-US" dirty="0">
                <a:solidFill>
                  <a:prstClr val="black"/>
                </a:solidFill>
              </a:rPr>
              <a:t>Monitor compliance</a:t>
            </a:r>
          </a:p>
          <a:p>
            <a:pPr>
              <a:lnSpc>
                <a:spcPct val="150000"/>
              </a:lnSpc>
              <a:buClrTx/>
              <a:buFont typeface="Wingdings" panose="05000000000000000000" pitchFamily="2" charset="2"/>
              <a:buChar char="Ø"/>
            </a:pPr>
            <a:r>
              <a:rPr lang="en-US" dirty="0">
                <a:solidFill>
                  <a:prstClr val="black"/>
                </a:solidFill>
              </a:rPr>
              <a:t>Identify deficiencies</a:t>
            </a:r>
          </a:p>
          <a:p>
            <a:pPr lvl="1">
              <a:lnSpc>
                <a:spcPct val="150000"/>
              </a:lnSpc>
              <a:buClrTx/>
              <a:buFont typeface="Wingdings" panose="05000000000000000000" pitchFamily="2" charset="2"/>
              <a:buChar char="Ø"/>
            </a:pPr>
            <a:r>
              <a:rPr lang="en-US" dirty="0">
                <a:solidFill>
                  <a:prstClr val="black"/>
                </a:solidFill>
              </a:rPr>
              <a:t>Document deficiencies or any needed changes</a:t>
            </a:r>
          </a:p>
          <a:p>
            <a:pPr lvl="1">
              <a:lnSpc>
                <a:spcPct val="150000"/>
              </a:lnSpc>
              <a:buClrTx/>
              <a:buFont typeface="Wingdings" panose="05000000000000000000" pitchFamily="2" charset="2"/>
              <a:buChar char="Ø"/>
            </a:pPr>
            <a:r>
              <a:rPr lang="en-US" dirty="0">
                <a:solidFill>
                  <a:prstClr val="black"/>
                </a:solidFill>
              </a:rPr>
              <a:t>Take Action</a:t>
            </a:r>
          </a:p>
          <a:p>
            <a:pPr>
              <a:lnSpc>
                <a:spcPct val="150000"/>
              </a:lnSpc>
              <a:buClrTx/>
              <a:buFont typeface="Wingdings" panose="05000000000000000000" pitchFamily="2" charset="2"/>
              <a:buChar char="Ø"/>
            </a:pPr>
            <a:r>
              <a:rPr lang="en-US" dirty="0">
                <a:solidFill>
                  <a:prstClr val="black"/>
                </a:solidFill>
              </a:rPr>
              <a:t>Photograph work zone </a:t>
            </a:r>
          </a:p>
          <a:p>
            <a:pPr lvl="1">
              <a:lnSpc>
                <a:spcPct val="150000"/>
              </a:lnSpc>
              <a:buClrTx/>
              <a:buFont typeface="Lucida Sans Unicode" panose="020B0602030504020204" pitchFamily="34" charset="0"/>
              <a:buChar char="−"/>
            </a:pPr>
            <a:r>
              <a:rPr lang="en-US" dirty="0">
                <a:solidFill>
                  <a:prstClr val="black"/>
                </a:solidFill>
              </a:rPr>
              <a:t> especially after an incident</a:t>
            </a:r>
          </a:p>
        </p:txBody>
      </p:sp>
    </p:spTree>
    <p:extLst>
      <p:ext uri="{BB962C8B-B14F-4D97-AF65-F5344CB8AC3E}">
        <p14:creationId xmlns:p14="http://schemas.microsoft.com/office/powerpoint/2010/main" val="2850914271"/>
      </p:ext>
    </p:extLst>
  </p:cSld>
  <p:clrMapOvr>
    <a:masterClrMapping/>
  </p:clrMapOvr>
  <p:transition spd="slow"/>
</p:sld>
</file>

<file path=ppt/slides/slide1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1796" name="Rectangle 3"/>
          <p:cNvSpPr>
            <a:spLocks noGrp="1" noChangeArrowheads="1"/>
          </p:cNvSpPr>
          <p:nvPr>
            <p:ph idx="1"/>
          </p:nvPr>
        </p:nvSpPr>
        <p:spPr>
          <a:xfrm>
            <a:off x="457200" y="2895600"/>
            <a:ext cx="4724400" cy="2667000"/>
          </a:xfrm>
        </p:spPr>
        <p:txBody>
          <a:bodyPr/>
          <a:lstStyle/>
          <a:p>
            <a:pPr marL="454025" indent="-454025">
              <a:spcAft>
                <a:spcPts val="600"/>
              </a:spcAft>
            </a:pPr>
            <a:r>
              <a:rPr lang="en-US" sz="2400" dirty="0"/>
              <a:t>Protect yourself and co-workers</a:t>
            </a:r>
          </a:p>
          <a:p>
            <a:pPr marL="454025" indent="-454025">
              <a:spcAft>
                <a:spcPts val="600"/>
              </a:spcAft>
            </a:pPr>
            <a:r>
              <a:rPr lang="en-US" sz="2400" dirty="0"/>
              <a:t>Get vehicle and driver’s description</a:t>
            </a:r>
          </a:p>
          <a:p>
            <a:pPr marL="454025" lvl="0" indent="-454025">
              <a:spcAft>
                <a:spcPts val="600"/>
              </a:spcAft>
            </a:pPr>
            <a:r>
              <a:rPr lang="en-US" sz="2400" dirty="0"/>
              <a:t>Do not leave your post</a:t>
            </a:r>
          </a:p>
          <a:p>
            <a:pPr marL="454025" indent="-454025">
              <a:spcAft>
                <a:spcPts val="600"/>
              </a:spcAft>
            </a:pPr>
            <a:r>
              <a:rPr lang="en-US" sz="2400" dirty="0"/>
              <a:t>Stay focused and alert</a:t>
            </a:r>
          </a:p>
        </p:txBody>
      </p:sp>
      <p:sp>
        <p:nvSpPr>
          <p:cNvPr id="161795" name="Rectangle 2" descr="Large confetti"/>
          <p:cNvSpPr>
            <a:spLocks noGrp="1" noChangeArrowheads="1"/>
          </p:cNvSpPr>
          <p:nvPr>
            <p:ph type="title"/>
          </p:nvPr>
        </p:nvSpPr>
        <p:spPr>
          <a:xfrm>
            <a:off x="1371600" y="685800"/>
            <a:ext cx="6288118" cy="990600"/>
          </a:xfrm>
        </p:spPr>
        <p:txBody>
          <a:bodyPr>
            <a:noAutofit/>
          </a:bodyPr>
          <a:lstStyle/>
          <a:p>
            <a:pPr algn="ctr"/>
            <a:r>
              <a:rPr lang="en-US" sz="4400" b="1" dirty="0">
                <a:effectLst/>
              </a:rPr>
              <a:t>Protecting Yourself </a:t>
            </a:r>
            <a:br>
              <a:rPr lang="en-US" sz="4400" b="1" dirty="0">
                <a:effectLst/>
              </a:rPr>
            </a:br>
            <a:r>
              <a:rPr lang="en-US" sz="4400" b="1" dirty="0">
                <a:effectLst/>
              </a:rPr>
              <a:t>And Co-workers</a:t>
            </a:r>
          </a:p>
        </p:txBody>
      </p:sp>
      <p:sp>
        <p:nvSpPr>
          <p:cNvPr id="161797" name="TextBox 1"/>
          <p:cNvSpPr txBox="1">
            <a:spLocks noChangeArrowheads="1"/>
          </p:cNvSpPr>
          <p:nvPr/>
        </p:nvSpPr>
        <p:spPr bwMode="auto">
          <a:xfrm>
            <a:off x="152400" y="2407622"/>
            <a:ext cx="4807430"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eaLnBrk="0" fontAlgn="base" hangingPunct="0">
              <a:spcBef>
                <a:spcPct val="0"/>
              </a:spcBef>
              <a:spcAft>
                <a:spcPct val="0"/>
              </a:spcAft>
              <a:defRPr sz="2400">
                <a:solidFill>
                  <a:schemeClr val="tx1"/>
                </a:solidFill>
                <a:latin typeface="Arial" charset="0"/>
              </a:defRPr>
            </a:lvl6pPr>
            <a:lvl7pPr marL="2971800" indent="-228600" eaLnBrk="0" fontAlgn="base" hangingPunct="0">
              <a:spcBef>
                <a:spcPct val="0"/>
              </a:spcBef>
              <a:spcAft>
                <a:spcPct val="0"/>
              </a:spcAft>
              <a:defRPr sz="2400">
                <a:solidFill>
                  <a:schemeClr val="tx1"/>
                </a:solidFill>
                <a:latin typeface="Arial" charset="0"/>
              </a:defRPr>
            </a:lvl7pPr>
            <a:lvl8pPr marL="3429000" indent="-228600" eaLnBrk="0" fontAlgn="base" hangingPunct="0">
              <a:spcBef>
                <a:spcPct val="0"/>
              </a:spcBef>
              <a:spcAft>
                <a:spcPct val="0"/>
              </a:spcAft>
              <a:defRPr sz="2400">
                <a:solidFill>
                  <a:schemeClr val="tx1"/>
                </a:solidFill>
                <a:latin typeface="Arial" charset="0"/>
              </a:defRPr>
            </a:lvl8pPr>
            <a:lvl9pPr marL="3886200" indent="-228600" eaLnBrk="0" fontAlgn="base" hangingPunct="0">
              <a:spcBef>
                <a:spcPct val="0"/>
              </a:spcBef>
              <a:spcAft>
                <a:spcPct val="0"/>
              </a:spcAft>
              <a:defRPr sz="2400">
                <a:solidFill>
                  <a:schemeClr val="tx1"/>
                </a:solidFill>
                <a:latin typeface="Arial" charset="0"/>
              </a:defRPr>
            </a:lvl9pPr>
          </a:lstStyle>
          <a:p>
            <a:pPr algn="ctr" eaLnBrk="1" hangingPunct="1"/>
            <a:r>
              <a:rPr lang="en-US" sz="2600" b="1" dirty="0">
                <a:solidFill>
                  <a:srgbClr val="FF0000"/>
                </a:solidFill>
              </a:rPr>
              <a:t>In the event of an incident</a:t>
            </a:r>
          </a:p>
        </p:txBody>
      </p:sp>
      <p:pic>
        <p:nvPicPr>
          <p:cNvPr id="20482" name="Picture 2" descr="C:\Users\anderb3\Desktop\MISC Pic\crash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9984" y="2362200"/>
            <a:ext cx="4298574" cy="3832818"/>
          </a:xfrm>
          <a:prstGeom prst="rect">
            <a:avLst/>
          </a:prstGeom>
          <a:noFill/>
          <a:effectLst>
            <a:softEdge rad="2286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3424558"/>
      </p:ext>
    </p:extLst>
  </p:cSld>
  <p:clrMapOvr>
    <a:masterClrMapping/>
  </p:clrMapOvr>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C:\Users\anderb3\Desktop\Flagger Recert\1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981200"/>
            <a:ext cx="9144000" cy="3390899"/>
          </a:xfrm>
          <a:prstGeom prst="rect">
            <a:avLst/>
          </a:prstGeom>
          <a:noFill/>
          <a:effectLst>
            <a:softEdge rad="254000"/>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314450" y="761999"/>
            <a:ext cx="6515100" cy="769441"/>
          </a:xfrm>
          <a:prstGeom prst="rect">
            <a:avLst/>
          </a:prstGeom>
          <a:noFill/>
        </p:spPr>
        <p:txBody>
          <a:bodyPr wrap="square" rtlCol="0">
            <a:spAutoFit/>
          </a:bodyPr>
          <a:lstStyle/>
          <a:p>
            <a:pPr algn="ctr"/>
            <a:r>
              <a:rPr lang="en-US" sz="4400" b="1" dirty="0">
                <a:solidFill>
                  <a:prstClr val="black"/>
                </a:solidFill>
              </a:rPr>
              <a:t>What Is Wrong With This? </a:t>
            </a:r>
          </a:p>
        </p:txBody>
      </p:sp>
    </p:spTree>
    <p:extLst>
      <p:ext uri="{BB962C8B-B14F-4D97-AF65-F5344CB8AC3E}">
        <p14:creationId xmlns:p14="http://schemas.microsoft.com/office/powerpoint/2010/main" val="2074199284"/>
      </p:ext>
    </p:extLst>
  </p:cSld>
  <p:clrMapOvr>
    <a:masterClrMapping/>
  </p:clrMapOvr>
  <p:transition spd="slow"/>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26" name="Picture 2" descr="\\sharepoint\DavWWWRoot\systemdelivery\TR\mo\travinfoitsworkzonemanagment\workzones\Shared Documents\District Work Zone Review\SE Review\Willow Springs - Pictures\P9030100.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5400" y="-19050"/>
            <a:ext cx="9169400" cy="6877050"/>
          </a:xfrm>
          <a:noFill/>
        </p:spPr>
      </p:pic>
    </p:spTree>
    <p:extLst>
      <p:ext uri="{BB962C8B-B14F-4D97-AF65-F5344CB8AC3E}">
        <p14:creationId xmlns:p14="http://schemas.microsoft.com/office/powerpoint/2010/main" val="2204996026"/>
      </p:ext>
    </p:extLst>
  </p:cSld>
  <p:clrMapOvr>
    <a:masterClrMapping/>
  </p:clrMapOvr>
  <p:transition spd="slow"/>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Number Placeholder 3"/>
          <p:cNvSpPr>
            <a:spLocks noGrp="1"/>
          </p:cNvSpPr>
          <p:nvPr>
            <p:ph type="sldNum" sz="quarter" idx="12"/>
          </p:nvPr>
        </p:nvSpPr>
        <p:spPr bwMode="auto">
          <a:xfrm>
            <a:off x="6553200" y="6248400"/>
            <a:ext cx="19050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FC91A048-6CFD-4FDF-9D01-F0A0B17F63F4}" type="slidenum">
              <a:rPr lang="en-US" altLang="en-US" sz="1400">
                <a:solidFill>
                  <a:prstClr val="black"/>
                </a:solidFill>
              </a:rPr>
              <a:pPr eaLnBrk="1" hangingPunct="1"/>
              <a:t>134</a:t>
            </a:fld>
            <a:endParaRPr lang="en-US" altLang="en-US" sz="1400" dirty="0">
              <a:solidFill>
                <a:prstClr val="black"/>
              </a:solidFill>
            </a:endParaRPr>
          </a:p>
        </p:txBody>
      </p:sp>
      <p:pic>
        <p:nvPicPr>
          <p:cNvPr id="29698" name="Picture 2" descr="C:\Users\anderb3\Desktop\ALL Folders\Pictures\WRK ZN PICS\Flagger pic 4 Franklin Co 2018.png"/>
          <p:cNvPicPr>
            <a:picLocks noChangeAspect="1" noChangeArrowheads="1"/>
          </p:cNvPicPr>
          <p:nvPr/>
        </p:nvPicPr>
        <p:blipFill rotWithShape="1">
          <a:blip r:embed="rId3">
            <a:extLst>
              <a:ext uri="{28A0092B-C50C-407E-A947-70E740481C1C}">
                <a14:useLocalDpi xmlns:a14="http://schemas.microsoft.com/office/drawing/2010/main" val="0"/>
              </a:ext>
            </a:extLst>
          </a:blip>
          <a:srcRect l="10202" r="24269"/>
          <a:stretch/>
        </p:blipFill>
        <p:spPr bwMode="auto">
          <a:xfrm>
            <a:off x="-152400" y="1371599"/>
            <a:ext cx="9394962" cy="4495801"/>
          </a:xfrm>
          <a:prstGeom prst="rect">
            <a:avLst/>
          </a:prstGeom>
          <a:noFill/>
          <a:effectLst>
            <a:softEdge rad="3683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2809478"/>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Content Placeholder 2"/>
          <p:cNvSpPr>
            <a:spLocks noGrp="1"/>
          </p:cNvSpPr>
          <p:nvPr>
            <p:ph idx="1"/>
          </p:nvPr>
        </p:nvSpPr>
        <p:spPr/>
        <p:txBody>
          <a:bodyPr/>
          <a:lstStyle/>
          <a:p>
            <a:endParaRPr lang="en-US" altLang="en-US" dirty="0"/>
          </a:p>
        </p:txBody>
      </p:sp>
      <p:sp>
        <p:nvSpPr>
          <p:cNvPr id="95234" name="Title 1" descr="Large confetti"/>
          <p:cNvSpPr>
            <a:spLocks noGrp="1"/>
          </p:cNvSpPr>
          <p:nvPr>
            <p:ph type="title"/>
          </p:nvPr>
        </p:nvSpPr>
        <p:spPr/>
        <p:txBody>
          <a:bodyPr/>
          <a:lstStyle/>
          <a:p>
            <a:pPr fontAlgn="auto">
              <a:spcAft>
                <a:spcPts val="0"/>
              </a:spcAft>
              <a:defRPr/>
            </a:pPr>
            <a:endParaRPr lang="en-US" altLang="en-US" dirty="0"/>
          </a:p>
        </p:txBody>
      </p:sp>
      <p:pic>
        <p:nvPicPr>
          <p:cNvPr id="10957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683371700"/>
      </p:ext>
    </p:extLst>
  </p:cSld>
  <p:clrMapOvr>
    <a:masterClrMapping/>
  </p:clrMapOvr>
  <p:transition spd="slow"/>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Content Placeholder 2"/>
          <p:cNvSpPr>
            <a:spLocks noGrp="1"/>
          </p:cNvSpPr>
          <p:nvPr>
            <p:ph idx="1"/>
          </p:nvPr>
        </p:nvSpPr>
        <p:spPr/>
        <p:txBody>
          <a:bodyPr/>
          <a:lstStyle/>
          <a:p>
            <a:endParaRPr lang="en-US" altLang="en-US" dirty="0"/>
          </a:p>
        </p:txBody>
      </p:sp>
      <p:sp>
        <p:nvSpPr>
          <p:cNvPr id="96258" name="Title 1" descr="Large confetti"/>
          <p:cNvSpPr>
            <a:spLocks noGrp="1"/>
          </p:cNvSpPr>
          <p:nvPr>
            <p:ph type="title"/>
          </p:nvPr>
        </p:nvSpPr>
        <p:spPr/>
        <p:txBody>
          <a:bodyPr/>
          <a:lstStyle/>
          <a:p>
            <a:pPr fontAlgn="auto">
              <a:spcAft>
                <a:spcPts val="0"/>
              </a:spcAft>
              <a:defRPr/>
            </a:pPr>
            <a:endParaRPr lang="en-US" altLang="en-US" dirty="0"/>
          </a:p>
        </p:txBody>
      </p:sp>
      <p:pic>
        <p:nvPicPr>
          <p:cNvPr id="11059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253836312"/>
      </p:ext>
    </p:extLst>
  </p:cSld>
  <p:clrMapOvr>
    <a:masterClrMapping/>
  </p:clrMapOvr>
  <p:transition spd="slow"/>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9331" name="Picture 3" descr="C:\Users\smithd2\Desktop\SL District Review\Pictures\Jefferson County\P9140128.JPG"/>
          <p:cNvPicPr>
            <a:picLocks noChangeAspect="1" noChangeArrowheads="1"/>
          </p:cNvPicPr>
          <p:nvPr/>
        </p:nvPicPr>
        <p:blipFill>
          <a:blip r:embed="rId3">
            <a:extLst>
              <a:ext uri="{28A0092B-C50C-407E-A947-70E740481C1C}">
                <a14:useLocalDpi xmlns:a14="http://schemas.microsoft.com/office/drawing/2010/main" val="0"/>
              </a:ext>
            </a:extLst>
          </a:blip>
          <a:srcRect l="14323" t="40971" r="4166" b="13889"/>
          <a:stretch>
            <a:fillRect/>
          </a:stretch>
        </p:blipFill>
        <p:spPr bwMode="auto">
          <a:xfrm>
            <a:off x="891922" y="3429000"/>
            <a:ext cx="7344128" cy="3050276"/>
          </a:xfrm>
          <a:prstGeom prst="rect">
            <a:avLst/>
          </a:prstGeom>
          <a:noFill/>
          <a:ln>
            <a:noFill/>
          </a:ln>
          <a:effectLst>
            <a:softEdge rad="8382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9332" name="Picture 4" descr="C:\Users\anderb3\Desktop\Flagger Recert\1c.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1922" y="307975"/>
            <a:ext cx="7375526" cy="3121025"/>
          </a:xfrm>
          <a:prstGeom prst="rect">
            <a:avLst/>
          </a:prstGeom>
          <a:noFill/>
          <a:effectLst>
            <a:softEdge rad="4953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6227041"/>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379" name="Picture 3" descr="C:\Users\anderb3\Desktop\Flagger Recert\flagger 1a.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 y="1143000"/>
            <a:ext cx="5011738" cy="3792537"/>
          </a:xfrm>
          <a:prstGeom prst="rect">
            <a:avLst/>
          </a:prstGeom>
          <a:noFill/>
          <a:effectLst>
            <a:softEdge rad="419100"/>
          </a:effectLst>
          <a:extLst>
            <a:ext uri="{909E8E84-426E-40DD-AFC4-6F175D3DCCD1}">
              <a14:hiddenFill xmlns:a14="http://schemas.microsoft.com/office/drawing/2010/main">
                <a:solidFill>
                  <a:srgbClr val="FFFFFF"/>
                </a:solidFill>
              </a14:hiddenFill>
            </a:ext>
          </a:extLst>
        </p:spPr>
      </p:pic>
      <p:pic>
        <p:nvPicPr>
          <p:cNvPr id="31746" name="Picture 2" descr="C:\Users\anderb3\Desktop\ALL Folders\Pictures\WRK ZN PICS\IMG_0041.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26017"/>
          <a:stretch/>
        </p:blipFill>
        <p:spPr bwMode="auto">
          <a:xfrm>
            <a:off x="4599968" y="1600200"/>
            <a:ext cx="4514850" cy="4453647"/>
          </a:xfrm>
          <a:prstGeom prst="rect">
            <a:avLst/>
          </a:prstGeom>
          <a:noFill/>
          <a:effectLst>
            <a:softEdge rad="254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9852412"/>
      </p:ext>
    </p:extLst>
  </p:cSld>
  <p:clrMapOvr>
    <a:masterClrMapping/>
  </p:clrMapOvr>
  <p:transition spd="slow"/>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Content Placeholder 2"/>
          <p:cNvSpPr>
            <a:spLocks noGrp="1"/>
          </p:cNvSpPr>
          <p:nvPr>
            <p:ph idx="1"/>
          </p:nvPr>
        </p:nvSpPr>
        <p:spPr/>
        <p:txBody>
          <a:bodyPr/>
          <a:lstStyle/>
          <a:p>
            <a:endParaRPr lang="en-US" altLang="en-US" dirty="0"/>
          </a:p>
        </p:txBody>
      </p:sp>
      <p:sp>
        <p:nvSpPr>
          <p:cNvPr id="97282" name="Title 1" descr="Large confetti"/>
          <p:cNvSpPr>
            <a:spLocks noGrp="1"/>
          </p:cNvSpPr>
          <p:nvPr>
            <p:ph type="title"/>
          </p:nvPr>
        </p:nvSpPr>
        <p:spPr/>
        <p:txBody>
          <a:bodyPr/>
          <a:lstStyle/>
          <a:p>
            <a:pPr fontAlgn="auto">
              <a:spcAft>
                <a:spcPts val="0"/>
              </a:spcAft>
              <a:defRPr/>
            </a:pPr>
            <a:endParaRPr lang="en-US" altLang="en-US" dirty="0"/>
          </a:p>
        </p:txBody>
      </p:sp>
      <p:pic>
        <p:nvPicPr>
          <p:cNvPr id="111620" name="Picture 5" descr="C:\Documents and Settings\stotls\Desktop\d8 pics\DSCN092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0825" cy="685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96081833"/>
      </p:ext>
    </p:extLst>
  </p:cSld>
  <p:clrMapOvr>
    <a:masterClrMapping/>
  </p:clrMapOvr>
  <p:transition spd="slow"/>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3" name="Picture 3" descr="C:\Users\anderb3\Desktop\ALL Folders\Pictures\WRK ZN PICS\20140917_114320.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7381" t="11718" r="2617" b="46958"/>
          <a:stretch/>
        </p:blipFill>
        <p:spPr bwMode="auto">
          <a:xfrm>
            <a:off x="1447800" y="762000"/>
            <a:ext cx="6721434" cy="548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801938"/>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C:\Users\anderb3\Desktop\ALL Folders\Pictures\WRK ZN PICS\20180428_213823.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3004" b="22819"/>
          <a:stretch/>
        </p:blipFill>
        <p:spPr bwMode="auto">
          <a:xfrm>
            <a:off x="2057400" y="694763"/>
            <a:ext cx="5334000" cy="6085575"/>
          </a:xfrm>
          <a:prstGeom prst="rect">
            <a:avLst/>
          </a:prstGeom>
          <a:noFill/>
          <a:effectLst>
            <a:softEdge rad="1016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523160"/>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143000"/>
            <a:ext cx="7772400" cy="4953000"/>
          </a:xfrm>
          <a:noFill/>
        </p:spPr>
        <p:txBody>
          <a:bodyPr/>
          <a:lstStyle/>
          <a:p>
            <a:pPr marL="0" lvl="0" indent="0">
              <a:lnSpc>
                <a:spcPct val="115000"/>
              </a:lnSpc>
              <a:spcBef>
                <a:spcPts val="0"/>
              </a:spcBef>
              <a:buNone/>
            </a:pPr>
            <a:endParaRPr lang="en-US" sz="1400" b="1" dirty="0">
              <a:ea typeface="Calibri"/>
              <a:cs typeface="Times New Roman"/>
            </a:endParaRPr>
          </a:p>
          <a:p>
            <a:pPr lvl="0">
              <a:lnSpc>
                <a:spcPct val="115000"/>
              </a:lnSpc>
              <a:spcBef>
                <a:spcPts val="0"/>
              </a:spcBef>
              <a:buFont typeface="+mj-lt"/>
              <a:buAutoNum type="arabicPeriod"/>
            </a:pPr>
            <a:endParaRPr lang="en-US" sz="1400" b="1" dirty="0">
              <a:ea typeface="Calibri"/>
              <a:cs typeface="Times New Roman"/>
            </a:endParaRPr>
          </a:p>
          <a:p>
            <a:pPr marL="228600" lvl="0" indent="-228600">
              <a:lnSpc>
                <a:spcPct val="115000"/>
              </a:lnSpc>
              <a:spcBef>
                <a:spcPts val="0"/>
              </a:spcBef>
              <a:buFont typeface="+mj-lt"/>
              <a:buAutoNum type="arabicPeriod"/>
            </a:pPr>
            <a:r>
              <a:rPr lang="en-US" sz="1600" b="1" dirty="0">
                <a:ea typeface="Calibri"/>
                <a:cs typeface="Times New Roman"/>
              </a:rPr>
              <a:t>When determining the location of the flagger station, what are a few of the things you must consider? </a:t>
            </a:r>
          </a:p>
          <a:p>
            <a:pPr marL="628650" lvl="1" indent="-228600">
              <a:lnSpc>
                <a:spcPct val="115000"/>
              </a:lnSpc>
              <a:spcBef>
                <a:spcPts val="0"/>
              </a:spcBef>
              <a:buFont typeface="+mj-lt"/>
              <a:buAutoNum type="alphaLcPeriod"/>
            </a:pPr>
            <a:r>
              <a:rPr lang="en-US" sz="1200" b="1" dirty="0">
                <a:ea typeface="Calibri"/>
                <a:cs typeface="Times New Roman"/>
              </a:rPr>
              <a:t>How long you will be there, Where the shade is, How fast is traffic traveling</a:t>
            </a:r>
          </a:p>
          <a:p>
            <a:pPr marL="628650" lvl="1" indent="-228600">
              <a:lnSpc>
                <a:spcPct val="115000"/>
              </a:lnSpc>
              <a:spcBef>
                <a:spcPts val="0"/>
              </a:spcBef>
              <a:buFont typeface="+mj-lt"/>
              <a:buAutoNum type="alphaLcPeriod"/>
            </a:pPr>
            <a:r>
              <a:rPr lang="en-US" sz="1200" b="1" dirty="0">
                <a:ea typeface="Calibri"/>
                <a:cs typeface="Times New Roman"/>
              </a:rPr>
              <a:t>How Fast is Traffic Traveling, How far is the district office, Where will you eat lunch</a:t>
            </a:r>
          </a:p>
          <a:p>
            <a:pPr marL="628650" lvl="1" indent="-228600">
              <a:lnSpc>
                <a:spcPct val="115000"/>
              </a:lnSpc>
              <a:spcBef>
                <a:spcPts val="0"/>
              </a:spcBef>
              <a:buFont typeface="+mj-lt"/>
              <a:buAutoNum type="alphaLcPeriod"/>
            </a:pPr>
            <a:r>
              <a:rPr lang="en-US" sz="1200" b="1" dirty="0">
                <a:ea typeface="Calibri"/>
                <a:cs typeface="Times New Roman"/>
              </a:rPr>
              <a:t>Hills, Curves, Shade, Glare, Color Contrast </a:t>
            </a:r>
          </a:p>
          <a:p>
            <a:pPr marL="228600" lvl="0" indent="-228600">
              <a:lnSpc>
                <a:spcPct val="115000"/>
              </a:lnSpc>
              <a:spcBef>
                <a:spcPts val="0"/>
              </a:spcBef>
              <a:buFont typeface="+mj-lt"/>
              <a:buAutoNum type="arabicPeriod"/>
            </a:pPr>
            <a:endParaRPr lang="en-US" sz="1600" b="1" dirty="0">
              <a:solidFill>
                <a:srgbClr val="0000FF"/>
              </a:solidFill>
              <a:ea typeface="Calibri"/>
              <a:cs typeface="Times New Roman"/>
            </a:endParaRPr>
          </a:p>
          <a:p>
            <a:pPr marL="228600" lvl="0" indent="-228600">
              <a:lnSpc>
                <a:spcPct val="115000"/>
              </a:lnSpc>
              <a:spcBef>
                <a:spcPts val="0"/>
              </a:spcBef>
              <a:buFont typeface="+mj-lt"/>
              <a:buAutoNum type="arabicPeriod"/>
            </a:pPr>
            <a:r>
              <a:rPr lang="en-US" sz="1600" b="1" dirty="0">
                <a:ea typeface="Calibri"/>
                <a:cs typeface="Times New Roman"/>
              </a:rPr>
              <a:t>The flagger is allowed to stand next to a vehicle in order to use the radio to communicate? True or False: </a:t>
            </a:r>
          </a:p>
          <a:p>
            <a:pPr marL="0" lvl="0" indent="0">
              <a:lnSpc>
                <a:spcPct val="115000"/>
              </a:lnSpc>
              <a:spcBef>
                <a:spcPts val="0"/>
              </a:spcBef>
              <a:buNone/>
            </a:pPr>
            <a:endParaRPr lang="en-US" sz="1600" b="1" dirty="0">
              <a:ea typeface="Calibri"/>
              <a:cs typeface="Times New Roman"/>
            </a:endParaRPr>
          </a:p>
          <a:p>
            <a:pPr marL="0" lvl="0" indent="0">
              <a:lnSpc>
                <a:spcPct val="115000"/>
              </a:lnSpc>
              <a:spcBef>
                <a:spcPts val="0"/>
              </a:spcBef>
              <a:buNone/>
            </a:pPr>
            <a:r>
              <a:rPr lang="en-US" sz="1600" b="1" dirty="0">
                <a:ea typeface="Calibri"/>
                <a:cs typeface="Times New Roman"/>
              </a:rPr>
              <a:t>3.  What is the minimum distance that a flagger must be visible during</a:t>
            </a:r>
            <a:r>
              <a:rPr lang="en-US" sz="1600" b="1" dirty="0">
                <a:uFill>
                  <a:solidFill>
                    <a:srgbClr val="0000FF"/>
                  </a:solidFill>
                </a:uFill>
                <a:ea typeface="Calibri"/>
                <a:cs typeface="Times New Roman"/>
              </a:rPr>
              <a:t> </a:t>
            </a:r>
            <a:r>
              <a:rPr lang="en-US" sz="1600" b="1" u="heavy" dirty="0">
                <a:uFill>
                  <a:solidFill>
                    <a:srgbClr val="0000FF"/>
                  </a:solidFill>
                </a:uFill>
                <a:ea typeface="Calibri"/>
                <a:cs typeface="Times New Roman"/>
              </a:rPr>
              <a:t>daytime</a:t>
            </a:r>
            <a:r>
              <a:rPr lang="en-US" sz="1600" b="1" dirty="0">
                <a:uFill>
                  <a:solidFill>
                    <a:srgbClr val="0000FF"/>
                  </a:solidFill>
                </a:uFill>
                <a:ea typeface="Calibri"/>
                <a:cs typeface="Times New Roman"/>
              </a:rPr>
              <a:t> </a:t>
            </a:r>
            <a:r>
              <a:rPr lang="en-US" sz="1600" b="1" dirty="0">
                <a:ea typeface="Calibri"/>
                <a:cs typeface="Times New Roman"/>
              </a:rPr>
              <a:t>and </a:t>
            </a:r>
            <a:r>
              <a:rPr lang="en-US" sz="1600" b="1" u="heavy" dirty="0">
                <a:uFill>
                  <a:solidFill>
                    <a:srgbClr val="0000FF"/>
                  </a:solidFill>
                </a:uFill>
                <a:ea typeface="Calibri"/>
                <a:cs typeface="Times New Roman"/>
              </a:rPr>
              <a:t>nighttime</a:t>
            </a:r>
            <a:r>
              <a:rPr lang="en-US" sz="1600" b="1" dirty="0">
                <a:ea typeface="Calibri"/>
                <a:cs typeface="Times New Roman"/>
              </a:rPr>
              <a:t> operations? </a:t>
            </a:r>
          </a:p>
          <a:p>
            <a:pPr marL="628650" lvl="1" indent="-228600">
              <a:lnSpc>
                <a:spcPct val="115000"/>
              </a:lnSpc>
              <a:spcBef>
                <a:spcPts val="0"/>
              </a:spcBef>
              <a:buFont typeface="+mj-lt"/>
              <a:buAutoNum type="alphaLcPeriod"/>
            </a:pPr>
            <a:r>
              <a:rPr lang="en-US" sz="1200" b="1" dirty="0">
                <a:ea typeface="Calibri"/>
                <a:cs typeface="Times New Roman"/>
              </a:rPr>
              <a:t>1000ft &amp; 300ft</a:t>
            </a:r>
          </a:p>
          <a:p>
            <a:pPr marL="628650" lvl="1" indent="-228600">
              <a:lnSpc>
                <a:spcPct val="115000"/>
              </a:lnSpc>
              <a:spcBef>
                <a:spcPts val="0"/>
              </a:spcBef>
              <a:buFont typeface="+mj-lt"/>
              <a:buAutoNum type="alphaLcPeriod"/>
            </a:pPr>
            <a:r>
              <a:rPr lang="en-US" sz="1200" b="1" dirty="0">
                <a:ea typeface="Calibri"/>
                <a:cs typeface="Times New Roman"/>
              </a:rPr>
              <a:t>500ft &amp; 1000ft</a:t>
            </a:r>
          </a:p>
          <a:p>
            <a:pPr marL="628650" lvl="1" indent="-228600">
              <a:lnSpc>
                <a:spcPct val="115000"/>
              </a:lnSpc>
              <a:spcBef>
                <a:spcPts val="0"/>
              </a:spcBef>
              <a:buFont typeface="+mj-lt"/>
              <a:buAutoNum type="alphaLcPeriod"/>
            </a:pPr>
            <a:r>
              <a:rPr lang="en-US" sz="1200" b="1" dirty="0">
                <a:ea typeface="Calibri"/>
                <a:cs typeface="Times New Roman"/>
              </a:rPr>
              <a:t>500ft &amp; 800ft </a:t>
            </a:r>
          </a:p>
          <a:p>
            <a:pPr marL="628650" lvl="1" indent="-228600">
              <a:lnSpc>
                <a:spcPct val="115000"/>
              </a:lnSpc>
              <a:spcBef>
                <a:spcPts val="0"/>
              </a:spcBef>
              <a:buFont typeface="+mj-lt"/>
              <a:buAutoNum type="alphaLcPeriod"/>
            </a:pPr>
            <a:r>
              <a:rPr lang="en-US" sz="1200" b="1" dirty="0">
                <a:ea typeface="Calibri"/>
                <a:cs typeface="Times New Roman"/>
              </a:rPr>
              <a:t>1000ft &amp; 1000ft</a:t>
            </a:r>
          </a:p>
          <a:p>
            <a:pPr marL="228600" lvl="0" indent="-228600">
              <a:lnSpc>
                <a:spcPct val="115000"/>
              </a:lnSpc>
              <a:spcBef>
                <a:spcPts val="0"/>
              </a:spcBef>
              <a:buFont typeface="+mj-lt"/>
              <a:buAutoNum type="arabicPeriod"/>
            </a:pPr>
            <a:endParaRPr lang="en-US" sz="1600" b="1" dirty="0">
              <a:ea typeface="Calibri"/>
              <a:cs typeface="Times New Roman"/>
            </a:endParaRPr>
          </a:p>
          <a:p>
            <a:pPr marL="228600" lvl="0" indent="-228600">
              <a:lnSpc>
                <a:spcPct val="115000"/>
              </a:lnSpc>
              <a:spcBef>
                <a:spcPts val="0"/>
              </a:spcBef>
              <a:buFont typeface="+mj-lt"/>
              <a:buAutoNum type="arabicPeriod"/>
            </a:pPr>
            <a:endParaRPr lang="en-US" sz="1600" b="1" dirty="0">
              <a:ea typeface="Calibri"/>
              <a:cs typeface="Times New Roman"/>
            </a:endParaRPr>
          </a:p>
          <a:p>
            <a:pPr marL="228600" lvl="0" indent="-228600">
              <a:lnSpc>
                <a:spcPct val="115000"/>
              </a:lnSpc>
              <a:spcBef>
                <a:spcPts val="0"/>
              </a:spcBef>
              <a:buFont typeface="+mj-lt"/>
              <a:buAutoNum type="arabicPeriod"/>
            </a:pPr>
            <a:endParaRPr lang="en-US" sz="1600" b="1" dirty="0">
              <a:ea typeface="Calibri"/>
              <a:cs typeface="Times New Roman"/>
            </a:endParaRPr>
          </a:p>
          <a:p>
            <a:pPr marL="228600" lvl="0" indent="-228600">
              <a:lnSpc>
                <a:spcPct val="115000"/>
              </a:lnSpc>
              <a:spcBef>
                <a:spcPts val="0"/>
              </a:spcBef>
              <a:buFont typeface="+mj-lt"/>
              <a:buAutoNum type="arabicPeriod"/>
            </a:pPr>
            <a:endParaRPr lang="en-US" sz="1600" b="1" dirty="0">
              <a:ea typeface="Calibri"/>
              <a:cs typeface="Times New Roman"/>
            </a:endParaRPr>
          </a:p>
          <a:p>
            <a:pPr marL="228600" lvl="0" indent="-228600">
              <a:lnSpc>
                <a:spcPct val="115000"/>
              </a:lnSpc>
              <a:spcBef>
                <a:spcPts val="0"/>
              </a:spcBef>
              <a:buFont typeface="+mj-lt"/>
              <a:buAutoNum type="arabicPeriod"/>
            </a:pPr>
            <a:endParaRPr lang="en-US" sz="1600" b="1" dirty="0">
              <a:ea typeface="Calibri"/>
              <a:cs typeface="Times New Roman"/>
            </a:endParaRPr>
          </a:p>
          <a:p>
            <a:pPr marL="0" indent="0">
              <a:buNone/>
            </a:pPr>
            <a:endParaRPr lang="en-US" sz="1400" b="1" dirty="0"/>
          </a:p>
        </p:txBody>
      </p:sp>
      <p:sp>
        <p:nvSpPr>
          <p:cNvPr id="4" name="TextBox 3"/>
          <p:cNvSpPr txBox="1"/>
          <p:nvPr/>
        </p:nvSpPr>
        <p:spPr>
          <a:xfrm>
            <a:off x="2286000" y="1956435"/>
            <a:ext cx="4832220" cy="392159"/>
          </a:xfrm>
          <a:prstGeom prst="rect">
            <a:avLst/>
          </a:prstGeom>
          <a:noFill/>
        </p:spPr>
        <p:txBody>
          <a:bodyPr wrap="none" rtlCol="0">
            <a:spAutoFit/>
          </a:bodyPr>
          <a:lstStyle/>
          <a:p>
            <a:pPr marL="628650" lvl="1" indent="-228600">
              <a:lnSpc>
                <a:spcPct val="115000"/>
              </a:lnSpc>
              <a:buFont typeface="+mj-lt"/>
              <a:buAutoNum type="alphaUcPeriod" startAt="3"/>
            </a:pPr>
            <a:r>
              <a:rPr lang="en-US" b="1" dirty="0">
                <a:solidFill>
                  <a:srgbClr val="0000FF"/>
                </a:solidFill>
                <a:ea typeface="Calibri"/>
                <a:cs typeface="Times New Roman"/>
              </a:rPr>
              <a:t>Hills, Curves, Shade, Glare, Color Contrast </a:t>
            </a:r>
          </a:p>
        </p:txBody>
      </p:sp>
      <p:sp>
        <p:nvSpPr>
          <p:cNvPr id="5" name="TextBox 4"/>
          <p:cNvSpPr txBox="1"/>
          <p:nvPr/>
        </p:nvSpPr>
        <p:spPr>
          <a:xfrm>
            <a:off x="2819400" y="4692916"/>
            <a:ext cx="1822935" cy="369332"/>
          </a:xfrm>
          <a:prstGeom prst="rect">
            <a:avLst/>
          </a:prstGeom>
          <a:noFill/>
        </p:spPr>
        <p:txBody>
          <a:bodyPr wrap="none" rtlCol="0">
            <a:spAutoFit/>
          </a:bodyPr>
          <a:lstStyle/>
          <a:p>
            <a:r>
              <a:rPr lang="en-US" b="1" dirty="0">
                <a:solidFill>
                  <a:srgbClr val="0000FF"/>
                </a:solidFill>
              </a:rPr>
              <a:t>B. 500ft &amp; 1000ft</a:t>
            </a:r>
          </a:p>
        </p:txBody>
      </p:sp>
      <p:sp>
        <p:nvSpPr>
          <p:cNvPr id="9" name="TextBox 8"/>
          <p:cNvSpPr txBox="1"/>
          <p:nvPr/>
        </p:nvSpPr>
        <p:spPr>
          <a:xfrm>
            <a:off x="3737691" y="3517416"/>
            <a:ext cx="660887" cy="369332"/>
          </a:xfrm>
          <a:prstGeom prst="rect">
            <a:avLst/>
          </a:prstGeom>
          <a:noFill/>
        </p:spPr>
        <p:txBody>
          <a:bodyPr wrap="none" rtlCol="0">
            <a:spAutoFit/>
          </a:bodyPr>
          <a:lstStyle/>
          <a:p>
            <a:r>
              <a:rPr lang="en-US" b="1" dirty="0">
                <a:solidFill>
                  <a:srgbClr val="0000FF"/>
                </a:solidFill>
              </a:rPr>
              <a:t>False</a:t>
            </a:r>
          </a:p>
        </p:txBody>
      </p:sp>
      <p:sp>
        <p:nvSpPr>
          <p:cNvPr id="10" name="Title 9"/>
          <p:cNvSpPr>
            <a:spLocks noGrp="1"/>
          </p:cNvSpPr>
          <p:nvPr>
            <p:ph type="title"/>
          </p:nvPr>
        </p:nvSpPr>
        <p:spPr>
          <a:xfrm>
            <a:off x="623030" y="685800"/>
            <a:ext cx="7772400" cy="685800"/>
          </a:xfrm>
        </p:spPr>
        <p:txBody>
          <a:bodyPr/>
          <a:lstStyle/>
          <a:p>
            <a:r>
              <a:rPr lang="en-US" b="1" dirty="0"/>
              <a:t>Review</a:t>
            </a:r>
          </a:p>
        </p:txBody>
      </p:sp>
    </p:spTree>
    <p:extLst>
      <p:ext uri="{BB962C8B-B14F-4D97-AF65-F5344CB8AC3E}">
        <p14:creationId xmlns:p14="http://schemas.microsoft.com/office/powerpoint/2010/main" val="998043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xit"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hidden"/>
                                      </p:to>
                                    </p:set>
                                  </p:childTnLst>
                                </p:cTn>
                              </p:par>
                              <p:par>
                                <p:cTn id="9" presetID="1" presetClass="exit"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hidden"/>
                                      </p:to>
                                    </p:set>
                                  </p:childTnLst>
                                </p:cTn>
                              </p:par>
                              <p:par>
                                <p:cTn id="11" presetID="1" presetClass="exit"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xit" presetSubtype="0" fill="hold" nodeType="withEffect">
                                  <p:stCondLst>
                                    <p:cond delay="0"/>
                                  </p:stCondLst>
                                  <p:childTnLst>
                                    <p:set>
                                      <p:cBhvr>
                                        <p:cTn id="22" dur="1" fill="hold">
                                          <p:stCondLst>
                                            <p:cond delay="0"/>
                                          </p:stCondLst>
                                        </p:cTn>
                                        <p:tgtEl>
                                          <p:spTgt spid="3">
                                            <p:txEl>
                                              <p:pRg st="10" end="10"/>
                                            </p:txEl>
                                          </p:spTgt>
                                        </p:tgtEl>
                                        <p:attrNameLst>
                                          <p:attrName>style.visibility</p:attrName>
                                        </p:attrNameLst>
                                      </p:cBhvr>
                                      <p:to>
                                        <p:strVal val="hidden"/>
                                      </p:to>
                                    </p:set>
                                  </p:childTnLst>
                                </p:cTn>
                              </p:par>
                              <p:par>
                                <p:cTn id="23" presetID="1" presetClass="exit" presetSubtype="0" fill="hold" nodeType="withEffect">
                                  <p:stCondLst>
                                    <p:cond delay="0"/>
                                  </p:stCondLst>
                                  <p:childTnLst>
                                    <p:set>
                                      <p:cBhvr>
                                        <p:cTn id="24" dur="1" fill="hold">
                                          <p:stCondLst>
                                            <p:cond delay="0"/>
                                          </p:stCondLst>
                                        </p:cTn>
                                        <p:tgtEl>
                                          <p:spTgt spid="3">
                                            <p:txEl>
                                              <p:pRg st="11" end="11"/>
                                            </p:txEl>
                                          </p:spTgt>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3">
                                            <p:txEl>
                                              <p:pRg st="12" end="12"/>
                                            </p:txEl>
                                          </p:spTgt>
                                        </p:tgtEl>
                                        <p:attrNameLst>
                                          <p:attrName>style.visibility</p:attrName>
                                        </p:attrNameLst>
                                      </p:cBhvr>
                                      <p:to>
                                        <p:strVal val="hidden"/>
                                      </p:to>
                                    </p:set>
                                  </p:childTnLst>
                                </p:cTn>
                              </p:par>
                              <p:par>
                                <p:cTn id="27" presetID="1" presetClass="exit" presetSubtype="0" fill="hold" nodeType="withEffect">
                                  <p:stCondLst>
                                    <p:cond delay="0"/>
                                  </p:stCondLst>
                                  <p:childTnLst>
                                    <p:set>
                                      <p:cBhvr>
                                        <p:cTn id="28" dur="1" fill="hold">
                                          <p:stCondLst>
                                            <p:cond delay="0"/>
                                          </p:stCondLst>
                                        </p:cTn>
                                        <p:tgtEl>
                                          <p:spTgt spid="3">
                                            <p:txEl>
                                              <p:pRg st="13" end="1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9" grpId="0"/>
    </p:bld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1" y="1143000"/>
            <a:ext cx="5334000" cy="4267200"/>
          </a:xfrm>
          <a:noFill/>
        </p:spPr>
        <p:txBody>
          <a:bodyPr/>
          <a:lstStyle/>
          <a:p>
            <a:pPr marL="0" lvl="0" indent="0">
              <a:lnSpc>
                <a:spcPct val="115000"/>
              </a:lnSpc>
              <a:spcBef>
                <a:spcPts val="0"/>
              </a:spcBef>
              <a:buNone/>
            </a:pPr>
            <a:endParaRPr lang="en-US" sz="1400" b="1" dirty="0">
              <a:ea typeface="Calibri"/>
              <a:cs typeface="Times New Roman"/>
            </a:endParaRPr>
          </a:p>
          <a:p>
            <a:pPr lvl="0">
              <a:lnSpc>
                <a:spcPct val="115000"/>
              </a:lnSpc>
              <a:spcBef>
                <a:spcPts val="0"/>
              </a:spcBef>
              <a:buFont typeface="+mj-lt"/>
              <a:buAutoNum type="arabicPeriod"/>
            </a:pPr>
            <a:endParaRPr lang="en-US" sz="1400" b="1" dirty="0">
              <a:ea typeface="Calibri"/>
              <a:cs typeface="Times New Roman"/>
            </a:endParaRPr>
          </a:p>
          <a:p>
            <a:pPr lvl="0">
              <a:lnSpc>
                <a:spcPct val="115000"/>
              </a:lnSpc>
              <a:spcBef>
                <a:spcPts val="0"/>
              </a:spcBef>
              <a:buFont typeface="+mj-lt"/>
              <a:buAutoNum type="arabicPeriod" startAt="4"/>
            </a:pPr>
            <a:r>
              <a:rPr lang="en-US" sz="1600" b="1" dirty="0">
                <a:ea typeface="Calibri"/>
                <a:cs typeface="Times New Roman"/>
              </a:rPr>
              <a:t>Once the flagger station location is determined, you need to also have identify an  </a:t>
            </a:r>
            <a:r>
              <a:rPr lang="en-US" sz="1600" b="1" u="sng" dirty="0">
                <a:ea typeface="Calibri"/>
                <a:cs typeface="Times New Roman"/>
              </a:rPr>
              <a:t>		</a:t>
            </a:r>
            <a:r>
              <a:rPr lang="en-US" sz="1600" b="1" dirty="0">
                <a:ea typeface="Calibri"/>
                <a:cs typeface="Times New Roman"/>
              </a:rPr>
              <a:t>. </a:t>
            </a:r>
          </a:p>
          <a:p>
            <a:pPr lvl="0">
              <a:lnSpc>
                <a:spcPct val="115000"/>
              </a:lnSpc>
              <a:spcBef>
                <a:spcPts val="0"/>
              </a:spcBef>
              <a:buFont typeface="+mj-lt"/>
              <a:buAutoNum type="arabicPeriod" startAt="4"/>
            </a:pPr>
            <a:endParaRPr lang="en-US" sz="1600" b="1" dirty="0">
              <a:ea typeface="Calibri"/>
              <a:cs typeface="Times New Roman"/>
            </a:endParaRPr>
          </a:p>
          <a:p>
            <a:pPr lvl="0">
              <a:lnSpc>
                <a:spcPct val="115000"/>
              </a:lnSpc>
              <a:spcBef>
                <a:spcPts val="0"/>
              </a:spcBef>
              <a:buFont typeface="+mj-lt"/>
              <a:buAutoNum type="arabicPeriod" startAt="4"/>
            </a:pPr>
            <a:endParaRPr lang="en-US" sz="1600" b="1" dirty="0">
              <a:ea typeface="Calibri"/>
              <a:cs typeface="Times New Roman"/>
            </a:endParaRPr>
          </a:p>
          <a:p>
            <a:pPr lvl="0">
              <a:lnSpc>
                <a:spcPct val="115000"/>
              </a:lnSpc>
              <a:spcBef>
                <a:spcPts val="0"/>
              </a:spcBef>
              <a:buFont typeface="+mj-lt"/>
              <a:buAutoNum type="arabicPeriod" startAt="4"/>
            </a:pPr>
            <a:r>
              <a:rPr lang="en-US" sz="1600" b="1" dirty="0">
                <a:ea typeface="Calibri"/>
                <a:cs typeface="Times New Roman"/>
              </a:rPr>
              <a:t>What PPE is required  when flagging during daytime operations? </a:t>
            </a:r>
          </a:p>
          <a:p>
            <a:pPr lvl="0">
              <a:lnSpc>
                <a:spcPct val="115000"/>
              </a:lnSpc>
              <a:spcBef>
                <a:spcPts val="0"/>
              </a:spcBef>
              <a:buFont typeface="+mj-lt"/>
              <a:buAutoNum type="arabicPeriod" startAt="4"/>
            </a:pPr>
            <a:endParaRPr lang="en-US" sz="1600" b="1" dirty="0">
              <a:ea typeface="Calibri"/>
              <a:cs typeface="Times New Roman"/>
            </a:endParaRPr>
          </a:p>
          <a:p>
            <a:pPr lvl="0">
              <a:lnSpc>
                <a:spcPct val="115000"/>
              </a:lnSpc>
              <a:spcBef>
                <a:spcPts val="0"/>
              </a:spcBef>
              <a:buFont typeface="+mj-lt"/>
              <a:buAutoNum type="arabicPeriod" startAt="4"/>
            </a:pPr>
            <a:endParaRPr lang="en-US" sz="1600" b="1" dirty="0">
              <a:ea typeface="Calibri"/>
              <a:cs typeface="Times New Roman"/>
            </a:endParaRPr>
          </a:p>
          <a:p>
            <a:pPr lvl="0">
              <a:lnSpc>
                <a:spcPct val="115000"/>
              </a:lnSpc>
              <a:spcBef>
                <a:spcPts val="0"/>
              </a:spcBef>
              <a:buFont typeface="+mj-lt"/>
              <a:buAutoNum type="arabicPeriod" startAt="4"/>
            </a:pPr>
            <a:r>
              <a:rPr lang="en-US" sz="1600" b="1" dirty="0">
                <a:ea typeface="Calibri"/>
                <a:cs typeface="Times New Roman"/>
              </a:rPr>
              <a:t>What PPE is required when flagging during nighttime operations? </a:t>
            </a:r>
          </a:p>
          <a:p>
            <a:pPr lvl="0">
              <a:lnSpc>
                <a:spcPct val="115000"/>
              </a:lnSpc>
              <a:spcBef>
                <a:spcPts val="0"/>
              </a:spcBef>
              <a:buFont typeface="+mj-lt"/>
              <a:buAutoNum type="arabicPeriod" startAt="4"/>
            </a:pPr>
            <a:endParaRPr lang="en-US" sz="1600" b="1" dirty="0">
              <a:ea typeface="Calibri"/>
              <a:cs typeface="Times New Roman"/>
            </a:endParaRPr>
          </a:p>
          <a:p>
            <a:pPr lvl="0">
              <a:lnSpc>
                <a:spcPct val="115000"/>
              </a:lnSpc>
              <a:spcBef>
                <a:spcPts val="0"/>
              </a:spcBef>
              <a:buFont typeface="+mj-lt"/>
              <a:buAutoNum type="arabicPeriod" startAt="4"/>
            </a:pPr>
            <a:endParaRPr lang="en-US" sz="1600" b="1" dirty="0">
              <a:ea typeface="Calibri"/>
              <a:cs typeface="Times New Roman"/>
            </a:endParaRPr>
          </a:p>
          <a:p>
            <a:pPr lvl="0">
              <a:lnSpc>
                <a:spcPct val="115000"/>
              </a:lnSpc>
              <a:spcBef>
                <a:spcPts val="0"/>
              </a:spcBef>
              <a:spcAft>
                <a:spcPts val="1000"/>
              </a:spcAft>
              <a:buFont typeface="+mj-lt"/>
              <a:buAutoNum type="arabicPeriod" startAt="4"/>
            </a:pPr>
            <a:r>
              <a:rPr lang="en-US" sz="1600" b="1" dirty="0">
                <a:ea typeface="Calibri"/>
                <a:cs typeface="Times New Roman"/>
              </a:rPr>
              <a:t>In the event of an accident , protect yourself and co-workers and DO NOT </a:t>
            </a:r>
            <a:r>
              <a:rPr lang="en-US" sz="1600" b="1" u="sng" dirty="0">
                <a:ea typeface="Calibri"/>
                <a:cs typeface="Times New Roman"/>
              </a:rPr>
              <a:t>	                      </a:t>
            </a:r>
            <a:r>
              <a:rPr lang="en-US" sz="1600" b="1" dirty="0">
                <a:ea typeface="Calibri"/>
                <a:cs typeface="Times New Roman"/>
              </a:rPr>
              <a:t>.</a:t>
            </a:r>
          </a:p>
          <a:p>
            <a:pPr marL="0" indent="0">
              <a:buNone/>
            </a:pPr>
            <a:endParaRPr lang="en-US" sz="1400" b="1" dirty="0"/>
          </a:p>
        </p:txBody>
      </p:sp>
      <p:sp>
        <p:nvSpPr>
          <p:cNvPr id="4" name="TextBox 3"/>
          <p:cNvSpPr txBox="1"/>
          <p:nvPr/>
        </p:nvSpPr>
        <p:spPr>
          <a:xfrm>
            <a:off x="3466414" y="1916668"/>
            <a:ext cx="1410386" cy="369332"/>
          </a:xfrm>
          <a:prstGeom prst="rect">
            <a:avLst/>
          </a:prstGeom>
          <a:noFill/>
        </p:spPr>
        <p:txBody>
          <a:bodyPr wrap="none" rtlCol="0">
            <a:spAutoFit/>
          </a:bodyPr>
          <a:lstStyle/>
          <a:p>
            <a:r>
              <a:rPr lang="en-US" b="1" dirty="0">
                <a:solidFill>
                  <a:srgbClr val="0000FF"/>
                </a:solidFill>
              </a:rPr>
              <a:t>escape route</a:t>
            </a:r>
          </a:p>
        </p:txBody>
      </p:sp>
      <p:sp>
        <p:nvSpPr>
          <p:cNvPr id="9" name="TextBox 8"/>
          <p:cNvSpPr txBox="1"/>
          <p:nvPr/>
        </p:nvSpPr>
        <p:spPr>
          <a:xfrm>
            <a:off x="2643528" y="5303520"/>
            <a:ext cx="1645772" cy="369332"/>
          </a:xfrm>
          <a:prstGeom prst="rect">
            <a:avLst/>
          </a:prstGeom>
          <a:noFill/>
        </p:spPr>
        <p:txBody>
          <a:bodyPr wrap="none" rtlCol="0">
            <a:spAutoFit/>
          </a:bodyPr>
          <a:lstStyle/>
          <a:p>
            <a:r>
              <a:rPr lang="en-US" b="1" dirty="0">
                <a:solidFill>
                  <a:srgbClr val="0000FF"/>
                </a:solidFill>
              </a:rPr>
              <a:t>leave your post</a:t>
            </a:r>
          </a:p>
        </p:txBody>
      </p:sp>
      <p:sp>
        <p:nvSpPr>
          <p:cNvPr id="10" name="Title 9"/>
          <p:cNvSpPr>
            <a:spLocks noGrp="1"/>
          </p:cNvSpPr>
          <p:nvPr>
            <p:ph type="title"/>
          </p:nvPr>
        </p:nvSpPr>
        <p:spPr>
          <a:xfrm>
            <a:off x="623030" y="685800"/>
            <a:ext cx="7772400" cy="685800"/>
          </a:xfrm>
        </p:spPr>
        <p:txBody>
          <a:bodyPr/>
          <a:lstStyle/>
          <a:p>
            <a:r>
              <a:rPr lang="en-US" b="1" dirty="0"/>
              <a:t>Review</a:t>
            </a:r>
          </a:p>
        </p:txBody>
      </p:sp>
      <p:pic>
        <p:nvPicPr>
          <p:cNvPr id="2355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67399" y="1013672"/>
            <a:ext cx="3179805" cy="2415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7400" y="3581400"/>
            <a:ext cx="3179805" cy="23599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21074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100"/>
                                  </p:stCondLst>
                                  <p:childTnLst>
                                    <p:set>
                                      <p:cBhvr>
                                        <p:cTn id="10" dur="1" fill="hold">
                                          <p:stCondLst>
                                            <p:cond delay="0"/>
                                          </p:stCondLst>
                                        </p:cTn>
                                        <p:tgtEl>
                                          <p:spTgt spid="2355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495455"/>
            <a:ext cx="7772400" cy="4114800"/>
          </a:xfrm>
        </p:spPr>
        <p:txBody>
          <a:bodyPr/>
          <a:lstStyle/>
          <a:p>
            <a:pPr marL="0" marR="0" indent="0" algn="ctr">
              <a:lnSpc>
                <a:spcPct val="115000"/>
              </a:lnSpc>
              <a:spcBef>
                <a:spcPts val="0"/>
              </a:spcBef>
              <a:spcAft>
                <a:spcPts val="1000"/>
              </a:spcAft>
              <a:buNone/>
            </a:pPr>
            <a:r>
              <a:rPr lang="en-US" sz="2000" b="1" dirty="0">
                <a:ln w="5271" cap="flat" cmpd="sng" algn="ctr">
                  <a:solidFill>
                    <a:srgbClr val="7D7D7D"/>
                  </a:solidFill>
                  <a:prstDash val="solid"/>
                  <a:round/>
                </a:ln>
                <a:ea typeface="Calibri"/>
                <a:cs typeface="Times New Roman"/>
              </a:rPr>
              <a:t> </a:t>
            </a:r>
            <a:endParaRPr lang="en-US" sz="1800" dirty="0">
              <a:ea typeface="Calibri"/>
              <a:cs typeface="Times New Roman"/>
            </a:endParaRPr>
          </a:p>
          <a:p>
            <a:pPr lvl="0">
              <a:lnSpc>
                <a:spcPct val="115000"/>
              </a:lnSpc>
              <a:spcBef>
                <a:spcPts val="0"/>
              </a:spcBef>
              <a:buFont typeface="+mj-lt"/>
              <a:buAutoNum type="arabicPeriod" startAt="8"/>
            </a:pPr>
            <a:r>
              <a:rPr lang="en-US" sz="1800" b="1" dirty="0">
                <a:ea typeface="Calibri"/>
                <a:cs typeface="Times New Roman"/>
              </a:rPr>
              <a:t>The flagger’s primary duty is to </a:t>
            </a:r>
            <a:r>
              <a:rPr lang="en-US" sz="1800" b="1" u="sng" dirty="0">
                <a:ea typeface="Calibri"/>
                <a:cs typeface="Times New Roman"/>
              </a:rPr>
              <a:t>		                               </a:t>
            </a:r>
            <a:r>
              <a:rPr lang="en-US" sz="1800" b="1" dirty="0">
                <a:ea typeface="Calibri"/>
                <a:cs typeface="Times New Roman"/>
              </a:rPr>
              <a:t> in the work zone </a:t>
            </a:r>
          </a:p>
          <a:p>
            <a:pPr lvl="0">
              <a:lnSpc>
                <a:spcPct val="200000"/>
              </a:lnSpc>
              <a:spcBef>
                <a:spcPts val="0"/>
              </a:spcBef>
              <a:spcAft>
                <a:spcPts val="1000"/>
              </a:spcAft>
              <a:buFont typeface="+mj-lt"/>
              <a:buAutoNum type="arabicPeriod" startAt="8"/>
            </a:pPr>
            <a:r>
              <a:rPr lang="en-US" sz="1800" b="1" dirty="0">
                <a:ea typeface="Calibri"/>
                <a:cs typeface="Times New Roman"/>
              </a:rPr>
              <a:t>Before you begin flagging operations, you should have ALL of the proper  	 </a:t>
            </a:r>
            <a:r>
              <a:rPr lang="en-US" sz="1800" b="1" u="sng" dirty="0">
                <a:ea typeface="Calibri"/>
                <a:cs typeface="Times New Roman"/>
              </a:rPr>
              <a:t>	        </a:t>
            </a:r>
            <a:r>
              <a:rPr lang="en-US" sz="1800" b="1" dirty="0">
                <a:ea typeface="Calibri"/>
                <a:cs typeface="Times New Roman"/>
              </a:rPr>
              <a:t>should be in place</a:t>
            </a:r>
          </a:p>
          <a:p>
            <a:pPr lvl="0">
              <a:lnSpc>
                <a:spcPct val="200000"/>
              </a:lnSpc>
              <a:spcBef>
                <a:spcPts val="0"/>
              </a:spcBef>
              <a:spcAft>
                <a:spcPts val="1000"/>
              </a:spcAft>
              <a:buFont typeface="+mj-lt"/>
              <a:buAutoNum type="arabicPeriod" startAt="8"/>
            </a:pPr>
            <a:r>
              <a:rPr lang="en-US" sz="1800" b="1" dirty="0">
                <a:cs typeface="Times New Roman"/>
              </a:rPr>
              <a:t>What signs must be used during flagging operations ? </a:t>
            </a:r>
            <a:endParaRPr lang="en-US" sz="1800" dirty="0"/>
          </a:p>
        </p:txBody>
      </p:sp>
      <p:sp>
        <p:nvSpPr>
          <p:cNvPr id="4" name="TextBox 3"/>
          <p:cNvSpPr txBox="1"/>
          <p:nvPr/>
        </p:nvSpPr>
        <p:spPr>
          <a:xfrm>
            <a:off x="4038600" y="1962090"/>
            <a:ext cx="2949910" cy="400110"/>
          </a:xfrm>
          <a:prstGeom prst="rect">
            <a:avLst/>
          </a:prstGeom>
          <a:noFill/>
        </p:spPr>
        <p:txBody>
          <a:bodyPr wrap="none" rtlCol="0">
            <a:spAutoFit/>
          </a:bodyPr>
          <a:lstStyle/>
          <a:p>
            <a:r>
              <a:rPr lang="en-US" sz="2000" b="1" dirty="0">
                <a:solidFill>
                  <a:srgbClr val="0000FF"/>
                </a:solidFill>
              </a:rPr>
              <a:t>protect MoDOT personnel</a:t>
            </a:r>
          </a:p>
        </p:txBody>
      </p:sp>
      <p:sp>
        <p:nvSpPr>
          <p:cNvPr id="6" name="TextBox 5"/>
          <p:cNvSpPr txBox="1"/>
          <p:nvPr/>
        </p:nvSpPr>
        <p:spPr>
          <a:xfrm>
            <a:off x="1192946" y="3333690"/>
            <a:ext cx="712054" cy="400110"/>
          </a:xfrm>
          <a:prstGeom prst="rect">
            <a:avLst/>
          </a:prstGeom>
          <a:noFill/>
        </p:spPr>
        <p:txBody>
          <a:bodyPr wrap="none" rtlCol="0">
            <a:spAutoFit/>
          </a:bodyPr>
          <a:lstStyle/>
          <a:p>
            <a:r>
              <a:rPr lang="en-US" sz="2000" b="1" dirty="0">
                <a:solidFill>
                  <a:srgbClr val="0000FF"/>
                </a:solidFill>
              </a:rPr>
              <a:t>signs</a:t>
            </a:r>
          </a:p>
        </p:txBody>
      </p:sp>
      <p:sp>
        <p:nvSpPr>
          <p:cNvPr id="8" name="Title 7"/>
          <p:cNvSpPr>
            <a:spLocks noGrp="1"/>
          </p:cNvSpPr>
          <p:nvPr>
            <p:ph type="title"/>
          </p:nvPr>
        </p:nvSpPr>
        <p:spPr>
          <a:xfrm>
            <a:off x="685800" y="533400"/>
            <a:ext cx="7772400" cy="685800"/>
          </a:xfrm>
        </p:spPr>
        <p:txBody>
          <a:bodyPr/>
          <a:lstStyle/>
          <a:p>
            <a:r>
              <a:rPr lang="en-US" b="1" dirty="0"/>
              <a:t>Review</a:t>
            </a:r>
          </a:p>
        </p:txBody>
      </p:sp>
      <p:grpSp>
        <p:nvGrpSpPr>
          <p:cNvPr id="7" name="Group 4"/>
          <p:cNvGrpSpPr>
            <a:grpSpLocks/>
          </p:cNvGrpSpPr>
          <p:nvPr/>
        </p:nvGrpSpPr>
        <p:grpSpPr bwMode="auto">
          <a:xfrm>
            <a:off x="1418051" y="4572000"/>
            <a:ext cx="1622115" cy="1828800"/>
            <a:chOff x="900" y="680"/>
            <a:chExt cx="1980" cy="2200"/>
          </a:xfrm>
        </p:grpSpPr>
        <p:pic>
          <p:nvPicPr>
            <p:cNvPr id="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0" y="1080"/>
              <a:ext cx="1980" cy="1800"/>
            </a:xfrm>
            <a:prstGeom prst="rect">
              <a:avLst/>
            </a:prstGeom>
            <a:solidFill>
              <a:srgbClr val="FF6600"/>
            </a:solidFill>
            <a:ln>
              <a:noFill/>
            </a:ln>
            <a:extLst>
              <a:ext uri="{91240B29-F687-4F45-9708-019B960494DF}">
                <a14:hiddenLine xmlns:a14="http://schemas.microsoft.com/office/drawing/2010/main" w="9525">
                  <a:solidFill>
                    <a:srgbClr val="000000"/>
                  </a:solidFill>
                  <a:miter lim="800000"/>
                  <a:headEnd/>
                  <a:tailEnd/>
                </a14:hiddenLine>
              </a:ext>
            </a:extLst>
          </p:spPr>
        </p:pic>
        <p:grpSp>
          <p:nvGrpSpPr>
            <p:cNvPr id="10" name="Group 6"/>
            <p:cNvGrpSpPr>
              <a:grpSpLocks/>
            </p:cNvGrpSpPr>
            <p:nvPr/>
          </p:nvGrpSpPr>
          <p:grpSpPr bwMode="auto">
            <a:xfrm>
              <a:off x="1080" y="680"/>
              <a:ext cx="1620" cy="540"/>
              <a:chOff x="4360" y="2417"/>
              <a:chExt cx="1946" cy="683"/>
            </a:xfrm>
          </p:grpSpPr>
          <p:sp>
            <p:nvSpPr>
              <p:cNvPr id="11" name="Line 7"/>
              <p:cNvSpPr>
                <a:spLocks noChangeShapeType="1"/>
              </p:cNvSpPr>
              <p:nvPr/>
            </p:nvSpPr>
            <p:spPr bwMode="auto">
              <a:xfrm rot="5436570" flipH="1" flipV="1">
                <a:off x="5460" y="2460"/>
                <a:ext cx="540" cy="54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12" name="Line 8"/>
              <p:cNvSpPr>
                <a:spLocks noChangeShapeType="1"/>
              </p:cNvSpPr>
              <p:nvPr/>
            </p:nvSpPr>
            <p:spPr bwMode="auto">
              <a:xfrm flipH="1" flipV="1">
                <a:off x="4660" y="2540"/>
                <a:ext cx="540" cy="54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13" name="AutoShape 9"/>
              <p:cNvSpPr>
                <a:spLocks noChangeArrowheads="1"/>
              </p:cNvSpPr>
              <p:nvPr/>
            </p:nvSpPr>
            <p:spPr bwMode="auto">
              <a:xfrm rot="7409170">
                <a:off x="4320" y="2520"/>
                <a:ext cx="620" cy="540"/>
              </a:xfrm>
              <a:prstGeom prst="parallelogram">
                <a:avLst>
                  <a:gd name="adj" fmla="val 28704"/>
                </a:avLst>
              </a:prstGeom>
              <a:solidFill>
                <a:srgbClr val="FF6600"/>
              </a:solidFill>
              <a:ln w="9525">
                <a:solidFill>
                  <a:srgbClr val="000000"/>
                </a:solidFill>
                <a:miter lim="800000"/>
                <a:headEnd/>
                <a:tailEnd/>
              </a:ln>
            </p:spPr>
            <p:txBody>
              <a:bodyPr/>
              <a:lstStyle>
                <a:lvl1pPr eaLnBrk="0" hangingPunct="0">
                  <a:spcBef>
                    <a:spcPct val="20000"/>
                  </a:spcBef>
                  <a:buChar char="•"/>
                  <a:defRPr sz="2400" b="1">
                    <a:solidFill>
                      <a:schemeClr val="tx1"/>
                    </a:solidFill>
                    <a:latin typeface="Arial" charset="0"/>
                  </a:defRPr>
                </a:lvl1pPr>
                <a:lvl2pPr marL="742950" indent="-285750" eaLnBrk="0" hangingPunct="0">
                  <a:spcBef>
                    <a:spcPct val="20000"/>
                  </a:spcBef>
                  <a:buChar char="–"/>
                  <a:defRPr sz="2400" b="1">
                    <a:solidFill>
                      <a:schemeClr val="tx1"/>
                    </a:solidFill>
                    <a:latin typeface="Arial" charset="0"/>
                  </a:defRPr>
                </a:lvl2pPr>
                <a:lvl3pPr marL="1143000" indent="-228600" eaLnBrk="0" hangingPunct="0">
                  <a:spcBef>
                    <a:spcPct val="20000"/>
                  </a:spcBef>
                  <a:buChar char="•"/>
                  <a:defRPr sz="2400" b="1">
                    <a:solidFill>
                      <a:schemeClr val="tx1"/>
                    </a:solidFill>
                    <a:latin typeface="Arial" charset="0"/>
                  </a:defRPr>
                </a:lvl3pPr>
                <a:lvl4pPr marL="1600200" indent="-228600" eaLnBrk="0" hangingPunct="0">
                  <a:spcBef>
                    <a:spcPct val="20000"/>
                  </a:spcBef>
                  <a:buChar char="–"/>
                  <a:defRPr sz="2400" b="1">
                    <a:solidFill>
                      <a:schemeClr val="tx1"/>
                    </a:solidFill>
                    <a:latin typeface="Arial" charset="0"/>
                  </a:defRPr>
                </a:lvl4pPr>
                <a:lvl5pPr marL="2057400" indent="-228600" eaLnBrk="0" hangingPunct="0">
                  <a:spcBef>
                    <a:spcPct val="20000"/>
                  </a:spcBef>
                  <a:buChar char="»"/>
                  <a:defRPr sz="2400" b="1">
                    <a:solidFill>
                      <a:schemeClr val="tx1"/>
                    </a:solidFill>
                    <a:latin typeface="Arial" charset="0"/>
                  </a:defRPr>
                </a:lvl5pPr>
                <a:lvl6pPr marL="2514600" indent="-228600" eaLnBrk="0" fontAlgn="base" hangingPunct="0">
                  <a:spcBef>
                    <a:spcPct val="20000"/>
                  </a:spcBef>
                  <a:spcAft>
                    <a:spcPct val="0"/>
                  </a:spcAft>
                  <a:buChar char="»"/>
                  <a:defRPr sz="2400" b="1">
                    <a:solidFill>
                      <a:schemeClr val="tx1"/>
                    </a:solidFill>
                    <a:latin typeface="Arial" charset="0"/>
                  </a:defRPr>
                </a:lvl6pPr>
                <a:lvl7pPr marL="2971800" indent="-228600" eaLnBrk="0" fontAlgn="base" hangingPunct="0">
                  <a:spcBef>
                    <a:spcPct val="20000"/>
                  </a:spcBef>
                  <a:spcAft>
                    <a:spcPct val="0"/>
                  </a:spcAft>
                  <a:buChar char="»"/>
                  <a:defRPr sz="2400" b="1">
                    <a:solidFill>
                      <a:schemeClr val="tx1"/>
                    </a:solidFill>
                    <a:latin typeface="Arial" charset="0"/>
                  </a:defRPr>
                </a:lvl7pPr>
                <a:lvl8pPr marL="3429000" indent="-228600" eaLnBrk="0" fontAlgn="base" hangingPunct="0">
                  <a:spcBef>
                    <a:spcPct val="20000"/>
                  </a:spcBef>
                  <a:spcAft>
                    <a:spcPct val="0"/>
                  </a:spcAft>
                  <a:buChar char="»"/>
                  <a:defRPr sz="2400" b="1">
                    <a:solidFill>
                      <a:schemeClr val="tx1"/>
                    </a:solidFill>
                    <a:latin typeface="Arial" charset="0"/>
                  </a:defRPr>
                </a:lvl8pPr>
                <a:lvl9pPr marL="3886200" indent="-228600" eaLnBrk="0" fontAlgn="base" hangingPunct="0">
                  <a:spcBef>
                    <a:spcPct val="20000"/>
                  </a:spcBef>
                  <a:spcAft>
                    <a:spcPct val="0"/>
                  </a:spcAft>
                  <a:buChar char="»"/>
                  <a:defRPr sz="2400" b="1">
                    <a:solidFill>
                      <a:schemeClr val="tx1"/>
                    </a:solidFill>
                    <a:latin typeface="Arial" charset="0"/>
                  </a:defRPr>
                </a:lvl9pPr>
              </a:lstStyle>
              <a:p>
                <a:pPr eaLnBrk="1" hangingPunct="1">
                  <a:spcBef>
                    <a:spcPct val="0"/>
                  </a:spcBef>
                  <a:buFontTx/>
                  <a:buNone/>
                </a:pPr>
                <a:endParaRPr lang="en-US" altLang="en-US" b="0" dirty="0"/>
              </a:p>
            </p:txBody>
          </p:sp>
          <p:sp>
            <p:nvSpPr>
              <p:cNvPr id="14" name="AutoShape 10"/>
              <p:cNvSpPr>
                <a:spLocks noChangeArrowheads="1"/>
              </p:cNvSpPr>
              <p:nvPr/>
            </p:nvSpPr>
            <p:spPr bwMode="auto">
              <a:xfrm rot="-9406648">
                <a:off x="5699" y="2417"/>
                <a:ext cx="607" cy="540"/>
              </a:xfrm>
              <a:prstGeom prst="parallelogram">
                <a:avLst>
                  <a:gd name="adj" fmla="val 28102"/>
                </a:avLst>
              </a:prstGeom>
              <a:solidFill>
                <a:srgbClr val="FF6600"/>
              </a:solidFill>
              <a:ln w="9525">
                <a:solidFill>
                  <a:srgbClr val="000000"/>
                </a:solidFill>
                <a:miter lim="800000"/>
                <a:headEnd/>
                <a:tailEnd/>
              </a:ln>
            </p:spPr>
            <p:txBody>
              <a:bodyPr/>
              <a:lstStyle>
                <a:lvl1pPr eaLnBrk="0" hangingPunct="0">
                  <a:spcBef>
                    <a:spcPct val="20000"/>
                  </a:spcBef>
                  <a:buChar char="•"/>
                  <a:defRPr sz="2400" b="1">
                    <a:solidFill>
                      <a:schemeClr val="tx1"/>
                    </a:solidFill>
                    <a:latin typeface="Arial" charset="0"/>
                  </a:defRPr>
                </a:lvl1pPr>
                <a:lvl2pPr marL="742950" indent="-285750" eaLnBrk="0" hangingPunct="0">
                  <a:spcBef>
                    <a:spcPct val="20000"/>
                  </a:spcBef>
                  <a:buChar char="–"/>
                  <a:defRPr sz="2400" b="1">
                    <a:solidFill>
                      <a:schemeClr val="tx1"/>
                    </a:solidFill>
                    <a:latin typeface="Arial" charset="0"/>
                  </a:defRPr>
                </a:lvl2pPr>
                <a:lvl3pPr marL="1143000" indent="-228600" eaLnBrk="0" hangingPunct="0">
                  <a:spcBef>
                    <a:spcPct val="20000"/>
                  </a:spcBef>
                  <a:buChar char="•"/>
                  <a:defRPr sz="2400" b="1">
                    <a:solidFill>
                      <a:schemeClr val="tx1"/>
                    </a:solidFill>
                    <a:latin typeface="Arial" charset="0"/>
                  </a:defRPr>
                </a:lvl3pPr>
                <a:lvl4pPr marL="1600200" indent="-228600" eaLnBrk="0" hangingPunct="0">
                  <a:spcBef>
                    <a:spcPct val="20000"/>
                  </a:spcBef>
                  <a:buChar char="–"/>
                  <a:defRPr sz="2400" b="1">
                    <a:solidFill>
                      <a:schemeClr val="tx1"/>
                    </a:solidFill>
                    <a:latin typeface="Arial" charset="0"/>
                  </a:defRPr>
                </a:lvl4pPr>
                <a:lvl5pPr marL="2057400" indent="-228600" eaLnBrk="0" hangingPunct="0">
                  <a:spcBef>
                    <a:spcPct val="20000"/>
                  </a:spcBef>
                  <a:buChar char="»"/>
                  <a:defRPr sz="2400" b="1">
                    <a:solidFill>
                      <a:schemeClr val="tx1"/>
                    </a:solidFill>
                    <a:latin typeface="Arial" charset="0"/>
                  </a:defRPr>
                </a:lvl5pPr>
                <a:lvl6pPr marL="2514600" indent="-228600" eaLnBrk="0" fontAlgn="base" hangingPunct="0">
                  <a:spcBef>
                    <a:spcPct val="20000"/>
                  </a:spcBef>
                  <a:spcAft>
                    <a:spcPct val="0"/>
                  </a:spcAft>
                  <a:buChar char="»"/>
                  <a:defRPr sz="2400" b="1">
                    <a:solidFill>
                      <a:schemeClr val="tx1"/>
                    </a:solidFill>
                    <a:latin typeface="Arial" charset="0"/>
                  </a:defRPr>
                </a:lvl6pPr>
                <a:lvl7pPr marL="2971800" indent="-228600" eaLnBrk="0" fontAlgn="base" hangingPunct="0">
                  <a:spcBef>
                    <a:spcPct val="20000"/>
                  </a:spcBef>
                  <a:spcAft>
                    <a:spcPct val="0"/>
                  </a:spcAft>
                  <a:buChar char="»"/>
                  <a:defRPr sz="2400" b="1">
                    <a:solidFill>
                      <a:schemeClr val="tx1"/>
                    </a:solidFill>
                    <a:latin typeface="Arial" charset="0"/>
                  </a:defRPr>
                </a:lvl7pPr>
                <a:lvl8pPr marL="3429000" indent="-228600" eaLnBrk="0" fontAlgn="base" hangingPunct="0">
                  <a:spcBef>
                    <a:spcPct val="20000"/>
                  </a:spcBef>
                  <a:spcAft>
                    <a:spcPct val="0"/>
                  </a:spcAft>
                  <a:buChar char="»"/>
                  <a:defRPr sz="2400" b="1">
                    <a:solidFill>
                      <a:schemeClr val="tx1"/>
                    </a:solidFill>
                    <a:latin typeface="Arial" charset="0"/>
                  </a:defRPr>
                </a:lvl8pPr>
                <a:lvl9pPr marL="3886200" indent="-228600" eaLnBrk="0" fontAlgn="base" hangingPunct="0">
                  <a:spcBef>
                    <a:spcPct val="20000"/>
                  </a:spcBef>
                  <a:spcAft>
                    <a:spcPct val="0"/>
                  </a:spcAft>
                  <a:buChar char="»"/>
                  <a:defRPr sz="2400" b="1">
                    <a:solidFill>
                      <a:schemeClr val="tx1"/>
                    </a:solidFill>
                    <a:latin typeface="Arial" charset="0"/>
                  </a:defRPr>
                </a:lvl9pPr>
              </a:lstStyle>
              <a:p>
                <a:pPr eaLnBrk="1" hangingPunct="1">
                  <a:spcBef>
                    <a:spcPct val="0"/>
                  </a:spcBef>
                  <a:buFontTx/>
                  <a:buNone/>
                </a:pPr>
                <a:endParaRPr lang="en-US" altLang="en-US" b="0" dirty="0"/>
              </a:p>
            </p:txBody>
          </p:sp>
        </p:grpSp>
      </p:grpSp>
      <p:pic>
        <p:nvPicPr>
          <p:cNvPr id="15" name="Picture 1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77336" y="4926954"/>
            <a:ext cx="1393515" cy="14738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6" name="Group 18"/>
          <p:cNvGrpSpPr>
            <a:grpSpLocks/>
          </p:cNvGrpSpPr>
          <p:nvPr/>
        </p:nvGrpSpPr>
        <p:grpSpPr bwMode="auto">
          <a:xfrm>
            <a:off x="6761139" y="4622558"/>
            <a:ext cx="1438560" cy="1778241"/>
            <a:chOff x="6200" y="740"/>
            <a:chExt cx="1816" cy="2140"/>
          </a:xfrm>
        </p:grpSpPr>
        <p:pic>
          <p:nvPicPr>
            <p:cNvPr id="17" name="Picture 19"/>
            <p:cNvPicPr>
              <a:picLocks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16" y="1080"/>
              <a:ext cx="1800" cy="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8" name="Group 20"/>
            <p:cNvGrpSpPr>
              <a:grpSpLocks/>
            </p:cNvGrpSpPr>
            <p:nvPr/>
          </p:nvGrpSpPr>
          <p:grpSpPr bwMode="auto">
            <a:xfrm>
              <a:off x="6200" y="740"/>
              <a:ext cx="1620" cy="540"/>
              <a:chOff x="4360" y="2417"/>
              <a:chExt cx="1946" cy="683"/>
            </a:xfrm>
          </p:grpSpPr>
          <p:sp>
            <p:nvSpPr>
              <p:cNvPr id="19" name="Line 21"/>
              <p:cNvSpPr>
                <a:spLocks noChangeShapeType="1"/>
              </p:cNvSpPr>
              <p:nvPr/>
            </p:nvSpPr>
            <p:spPr bwMode="auto">
              <a:xfrm rot="5436570" flipH="1" flipV="1">
                <a:off x="5460" y="2460"/>
                <a:ext cx="540" cy="54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20" name="Line 22"/>
              <p:cNvSpPr>
                <a:spLocks noChangeShapeType="1"/>
              </p:cNvSpPr>
              <p:nvPr/>
            </p:nvSpPr>
            <p:spPr bwMode="auto">
              <a:xfrm flipH="1" flipV="1">
                <a:off x="4660" y="2540"/>
                <a:ext cx="540" cy="54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21" name="AutoShape 23"/>
              <p:cNvSpPr>
                <a:spLocks noChangeArrowheads="1"/>
              </p:cNvSpPr>
              <p:nvPr/>
            </p:nvSpPr>
            <p:spPr bwMode="auto">
              <a:xfrm rot="7409170">
                <a:off x="4320" y="2520"/>
                <a:ext cx="620" cy="540"/>
              </a:xfrm>
              <a:prstGeom prst="parallelogram">
                <a:avLst>
                  <a:gd name="adj" fmla="val 28704"/>
                </a:avLst>
              </a:prstGeom>
              <a:solidFill>
                <a:srgbClr val="FF6600"/>
              </a:solidFill>
              <a:ln w="9525">
                <a:solidFill>
                  <a:srgbClr val="000000"/>
                </a:solidFill>
                <a:miter lim="800000"/>
                <a:headEnd/>
                <a:tailEnd/>
              </a:ln>
            </p:spPr>
            <p:txBody>
              <a:bodyPr/>
              <a:lstStyle>
                <a:lvl1pPr eaLnBrk="0" hangingPunct="0">
                  <a:spcBef>
                    <a:spcPct val="20000"/>
                  </a:spcBef>
                  <a:buChar char="•"/>
                  <a:defRPr sz="2400" b="1">
                    <a:solidFill>
                      <a:schemeClr val="tx1"/>
                    </a:solidFill>
                    <a:latin typeface="Arial" charset="0"/>
                  </a:defRPr>
                </a:lvl1pPr>
                <a:lvl2pPr marL="742950" indent="-285750" eaLnBrk="0" hangingPunct="0">
                  <a:spcBef>
                    <a:spcPct val="20000"/>
                  </a:spcBef>
                  <a:buChar char="–"/>
                  <a:defRPr sz="2400" b="1">
                    <a:solidFill>
                      <a:schemeClr val="tx1"/>
                    </a:solidFill>
                    <a:latin typeface="Arial" charset="0"/>
                  </a:defRPr>
                </a:lvl2pPr>
                <a:lvl3pPr marL="1143000" indent="-228600" eaLnBrk="0" hangingPunct="0">
                  <a:spcBef>
                    <a:spcPct val="20000"/>
                  </a:spcBef>
                  <a:buChar char="•"/>
                  <a:defRPr sz="2400" b="1">
                    <a:solidFill>
                      <a:schemeClr val="tx1"/>
                    </a:solidFill>
                    <a:latin typeface="Arial" charset="0"/>
                  </a:defRPr>
                </a:lvl3pPr>
                <a:lvl4pPr marL="1600200" indent="-228600" eaLnBrk="0" hangingPunct="0">
                  <a:spcBef>
                    <a:spcPct val="20000"/>
                  </a:spcBef>
                  <a:buChar char="–"/>
                  <a:defRPr sz="2400" b="1">
                    <a:solidFill>
                      <a:schemeClr val="tx1"/>
                    </a:solidFill>
                    <a:latin typeface="Arial" charset="0"/>
                  </a:defRPr>
                </a:lvl4pPr>
                <a:lvl5pPr marL="2057400" indent="-228600" eaLnBrk="0" hangingPunct="0">
                  <a:spcBef>
                    <a:spcPct val="20000"/>
                  </a:spcBef>
                  <a:buChar char="»"/>
                  <a:defRPr sz="2400" b="1">
                    <a:solidFill>
                      <a:schemeClr val="tx1"/>
                    </a:solidFill>
                    <a:latin typeface="Arial" charset="0"/>
                  </a:defRPr>
                </a:lvl5pPr>
                <a:lvl6pPr marL="2514600" indent="-228600" eaLnBrk="0" fontAlgn="base" hangingPunct="0">
                  <a:spcBef>
                    <a:spcPct val="20000"/>
                  </a:spcBef>
                  <a:spcAft>
                    <a:spcPct val="0"/>
                  </a:spcAft>
                  <a:buChar char="»"/>
                  <a:defRPr sz="2400" b="1">
                    <a:solidFill>
                      <a:schemeClr val="tx1"/>
                    </a:solidFill>
                    <a:latin typeface="Arial" charset="0"/>
                  </a:defRPr>
                </a:lvl6pPr>
                <a:lvl7pPr marL="2971800" indent="-228600" eaLnBrk="0" fontAlgn="base" hangingPunct="0">
                  <a:spcBef>
                    <a:spcPct val="20000"/>
                  </a:spcBef>
                  <a:spcAft>
                    <a:spcPct val="0"/>
                  </a:spcAft>
                  <a:buChar char="»"/>
                  <a:defRPr sz="2400" b="1">
                    <a:solidFill>
                      <a:schemeClr val="tx1"/>
                    </a:solidFill>
                    <a:latin typeface="Arial" charset="0"/>
                  </a:defRPr>
                </a:lvl7pPr>
                <a:lvl8pPr marL="3429000" indent="-228600" eaLnBrk="0" fontAlgn="base" hangingPunct="0">
                  <a:spcBef>
                    <a:spcPct val="20000"/>
                  </a:spcBef>
                  <a:spcAft>
                    <a:spcPct val="0"/>
                  </a:spcAft>
                  <a:buChar char="»"/>
                  <a:defRPr sz="2400" b="1">
                    <a:solidFill>
                      <a:schemeClr val="tx1"/>
                    </a:solidFill>
                    <a:latin typeface="Arial" charset="0"/>
                  </a:defRPr>
                </a:lvl8pPr>
                <a:lvl9pPr marL="3886200" indent="-228600" eaLnBrk="0" fontAlgn="base" hangingPunct="0">
                  <a:spcBef>
                    <a:spcPct val="20000"/>
                  </a:spcBef>
                  <a:spcAft>
                    <a:spcPct val="0"/>
                  </a:spcAft>
                  <a:buChar char="»"/>
                  <a:defRPr sz="2400" b="1">
                    <a:solidFill>
                      <a:schemeClr val="tx1"/>
                    </a:solidFill>
                    <a:latin typeface="Arial" charset="0"/>
                  </a:defRPr>
                </a:lvl9pPr>
              </a:lstStyle>
              <a:p>
                <a:pPr eaLnBrk="1" hangingPunct="1">
                  <a:spcBef>
                    <a:spcPct val="0"/>
                  </a:spcBef>
                  <a:buFontTx/>
                  <a:buNone/>
                </a:pPr>
                <a:endParaRPr lang="en-US" altLang="en-US" b="0" dirty="0"/>
              </a:p>
            </p:txBody>
          </p:sp>
          <p:sp>
            <p:nvSpPr>
              <p:cNvPr id="22" name="AutoShape 24"/>
              <p:cNvSpPr>
                <a:spLocks noChangeArrowheads="1"/>
              </p:cNvSpPr>
              <p:nvPr/>
            </p:nvSpPr>
            <p:spPr bwMode="auto">
              <a:xfrm rot="-9406648">
                <a:off x="5699" y="2417"/>
                <a:ext cx="607" cy="540"/>
              </a:xfrm>
              <a:prstGeom prst="parallelogram">
                <a:avLst>
                  <a:gd name="adj" fmla="val 28102"/>
                </a:avLst>
              </a:prstGeom>
              <a:solidFill>
                <a:srgbClr val="FF6600"/>
              </a:solidFill>
              <a:ln w="9525">
                <a:solidFill>
                  <a:srgbClr val="000000"/>
                </a:solidFill>
                <a:miter lim="800000"/>
                <a:headEnd/>
                <a:tailEnd/>
              </a:ln>
            </p:spPr>
            <p:txBody>
              <a:bodyPr/>
              <a:lstStyle>
                <a:lvl1pPr eaLnBrk="0" hangingPunct="0">
                  <a:spcBef>
                    <a:spcPct val="20000"/>
                  </a:spcBef>
                  <a:buChar char="•"/>
                  <a:defRPr sz="2400" b="1">
                    <a:solidFill>
                      <a:schemeClr val="tx1"/>
                    </a:solidFill>
                    <a:latin typeface="Arial" charset="0"/>
                  </a:defRPr>
                </a:lvl1pPr>
                <a:lvl2pPr marL="742950" indent="-285750" eaLnBrk="0" hangingPunct="0">
                  <a:spcBef>
                    <a:spcPct val="20000"/>
                  </a:spcBef>
                  <a:buChar char="–"/>
                  <a:defRPr sz="2400" b="1">
                    <a:solidFill>
                      <a:schemeClr val="tx1"/>
                    </a:solidFill>
                    <a:latin typeface="Arial" charset="0"/>
                  </a:defRPr>
                </a:lvl2pPr>
                <a:lvl3pPr marL="1143000" indent="-228600" eaLnBrk="0" hangingPunct="0">
                  <a:spcBef>
                    <a:spcPct val="20000"/>
                  </a:spcBef>
                  <a:buChar char="•"/>
                  <a:defRPr sz="2400" b="1">
                    <a:solidFill>
                      <a:schemeClr val="tx1"/>
                    </a:solidFill>
                    <a:latin typeface="Arial" charset="0"/>
                  </a:defRPr>
                </a:lvl3pPr>
                <a:lvl4pPr marL="1600200" indent="-228600" eaLnBrk="0" hangingPunct="0">
                  <a:spcBef>
                    <a:spcPct val="20000"/>
                  </a:spcBef>
                  <a:buChar char="–"/>
                  <a:defRPr sz="2400" b="1">
                    <a:solidFill>
                      <a:schemeClr val="tx1"/>
                    </a:solidFill>
                    <a:latin typeface="Arial" charset="0"/>
                  </a:defRPr>
                </a:lvl4pPr>
                <a:lvl5pPr marL="2057400" indent="-228600" eaLnBrk="0" hangingPunct="0">
                  <a:spcBef>
                    <a:spcPct val="20000"/>
                  </a:spcBef>
                  <a:buChar char="»"/>
                  <a:defRPr sz="2400" b="1">
                    <a:solidFill>
                      <a:schemeClr val="tx1"/>
                    </a:solidFill>
                    <a:latin typeface="Arial" charset="0"/>
                  </a:defRPr>
                </a:lvl5pPr>
                <a:lvl6pPr marL="2514600" indent="-228600" eaLnBrk="0" fontAlgn="base" hangingPunct="0">
                  <a:spcBef>
                    <a:spcPct val="20000"/>
                  </a:spcBef>
                  <a:spcAft>
                    <a:spcPct val="0"/>
                  </a:spcAft>
                  <a:buChar char="»"/>
                  <a:defRPr sz="2400" b="1">
                    <a:solidFill>
                      <a:schemeClr val="tx1"/>
                    </a:solidFill>
                    <a:latin typeface="Arial" charset="0"/>
                  </a:defRPr>
                </a:lvl6pPr>
                <a:lvl7pPr marL="2971800" indent="-228600" eaLnBrk="0" fontAlgn="base" hangingPunct="0">
                  <a:spcBef>
                    <a:spcPct val="20000"/>
                  </a:spcBef>
                  <a:spcAft>
                    <a:spcPct val="0"/>
                  </a:spcAft>
                  <a:buChar char="»"/>
                  <a:defRPr sz="2400" b="1">
                    <a:solidFill>
                      <a:schemeClr val="tx1"/>
                    </a:solidFill>
                    <a:latin typeface="Arial" charset="0"/>
                  </a:defRPr>
                </a:lvl7pPr>
                <a:lvl8pPr marL="3429000" indent="-228600" eaLnBrk="0" fontAlgn="base" hangingPunct="0">
                  <a:spcBef>
                    <a:spcPct val="20000"/>
                  </a:spcBef>
                  <a:spcAft>
                    <a:spcPct val="0"/>
                  </a:spcAft>
                  <a:buChar char="»"/>
                  <a:defRPr sz="2400" b="1">
                    <a:solidFill>
                      <a:schemeClr val="tx1"/>
                    </a:solidFill>
                    <a:latin typeface="Arial" charset="0"/>
                  </a:defRPr>
                </a:lvl8pPr>
                <a:lvl9pPr marL="3886200" indent="-228600" eaLnBrk="0" fontAlgn="base" hangingPunct="0">
                  <a:spcBef>
                    <a:spcPct val="20000"/>
                  </a:spcBef>
                  <a:spcAft>
                    <a:spcPct val="0"/>
                  </a:spcAft>
                  <a:buChar char="»"/>
                  <a:defRPr sz="2400" b="1">
                    <a:solidFill>
                      <a:schemeClr val="tx1"/>
                    </a:solidFill>
                    <a:latin typeface="Arial" charset="0"/>
                  </a:defRPr>
                </a:lvl9pPr>
              </a:lstStyle>
              <a:p>
                <a:pPr eaLnBrk="1" hangingPunct="1">
                  <a:spcBef>
                    <a:spcPct val="0"/>
                  </a:spcBef>
                  <a:buFontTx/>
                  <a:buNone/>
                </a:pPr>
                <a:endParaRPr lang="en-US" altLang="en-US" b="0" dirty="0"/>
              </a:p>
            </p:txBody>
          </p:sp>
        </p:grpSp>
      </p:grpSp>
      <p:pic>
        <p:nvPicPr>
          <p:cNvPr id="23" name="Picture 26"/>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097564" y="4905083"/>
            <a:ext cx="1349685" cy="1495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Text Box 32"/>
          <p:cNvSpPr txBox="1">
            <a:spLocks noChangeArrowheads="1"/>
          </p:cNvSpPr>
          <p:nvPr/>
        </p:nvSpPr>
        <p:spPr bwMode="auto">
          <a:xfrm>
            <a:off x="5097564" y="6400800"/>
            <a:ext cx="121285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2400" b="1">
                <a:solidFill>
                  <a:schemeClr val="tx1"/>
                </a:solidFill>
                <a:latin typeface="Arial" charset="0"/>
              </a:defRPr>
            </a:lvl1pPr>
            <a:lvl2pPr marL="742950" indent="-285750" eaLnBrk="0" hangingPunct="0">
              <a:spcBef>
                <a:spcPct val="20000"/>
              </a:spcBef>
              <a:buChar char="–"/>
              <a:defRPr sz="2400" b="1">
                <a:solidFill>
                  <a:schemeClr val="tx1"/>
                </a:solidFill>
                <a:latin typeface="Arial" charset="0"/>
              </a:defRPr>
            </a:lvl2pPr>
            <a:lvl3pPr marL="1143000" indent="-228600" eaLnBrk="0" hangingPunct="0">
              <a:spcBef>
                <a:spcPct val="20000"/>
              </a:spcBef>
              <a:buChar char="•"/>
              <a:defRPr sz="2400" b="1">
                <a:solidFill>
                  <a:schemeClr val="tx1"/>
                </a:solidFill>
                <a:latin typeface="Arial" charset="0"/>
              </a:defRPr>
            </a:lvl3pPr>
            <a:lvl4pPr marL="1600200" indent="-228600" eaLnBrk="0" hangingPunct="0">
              <a:spcBef>
                <a:spcPct val="20000"/>
              </a:spcBef>
              <a:buChar char="–"/>
              <a:defRPr sz="2400" b="1">
                <a:solidFill>
                  <a:schemeClr val="tx1"/>
                </a:solidFill>
                <a:latin typeface="Arial" charset="0"/>
              </a:defRPr>
            </a:lvl4pPr>
            <a:lvl5pPr marL="2057400" indent="-228600" eaLnBrk="0" hangingPunct="0">
              <a:spcBef>
                <a:spcPct val="20000"/>
              </a:spcBef>
              <a:buChar char="»"/>
              <a:defRPr sz="2400" b="1">
                <a:solidFill>
                  <a:schemeClr val="tx1"/>
                </a:solidFill>
                <a:latin typeface="Arial" charset="0"/>
              </a:defRPr>
            </a:lvl5pPr>
            <a:lvl6pPr marL="2514600" indent="-228600" eaLnBrk="0" fontAlgn="base" hangingPunct="0">
              <a:spcBef>
                <a:spcPct val="20000"/>
              </a:spcBef>
              <a:spcAft>
                <a:spcPct val="0"/>
              </a:spcAft>
              <a:buChar char="»"/>
              <a:defRPr sz="2400" b="1">
                <a:solidFill>
                  <a:schemeClr val="tx1"/>
                </a:solidFill>
                <a:latin typeface="Arial" charset="0"/>
              </a:defRPr>
            </a:lvl6pPr>
            <a:lvl7pPr marL="2971800" indent="-228600" eaLnBrk="0" fontAlgn="base" hangingPunct="0">
              <a:spcBef>
                <a:spcPct val="20000"/>
              </a:spcBef>
              <a:spcAft>
                <a:spcPct val="0"/>
              </a:spcAft>
              <a:buChar char="»"/>
              <a:defRPr sz="2400" b="1">
                <a:solidFill>
                  <a:schemeClr val="tx1"/>
                </a:solidFill>
                <a:latin typeface="Arial" charset="0"/>
              </a:defRPr>
            </a:lvl7pPr>
            <a:lvl8pPr marL="3429000" indent="-228600" eaLnBrk="0" fontAlgn="base" hangingPunct="0">
              <a:spcBef>
                <a:spcPct val="20000"/>
              </a:spcBef>
              <a:spcAft>
                <a:spcPct val="0"/>
              </a:spcAft>
              <a:buChar char="»"/>
              <a:defRPr sz="2400" b="1">
                <a:solidFill>
                  <a:schemeClr val="tx1"/>
                </a:solidFill>
                <a:latin typeface="Arial" charset="0"/>
              </a:defRPr>
            </a:lvl8pPr>
            <a:lvl9pPr marL="3886200" indent="-228600" eaLnBrk="0" fontAlgn="base" hangingPunct="0">
              <a:spcBef>
                <a:spcPct val="20000"/>
              </a:spcBef>
              <a:spcAft>
                <a:spcPct val="0"/>
              </a:spcAft>
              <a:buChar char="»"/>
              <a:defRPr sz="2400" b="1">
                <a:solidFill>
                  <a:schemeClr val="tx1"/>
                </a:solidFill>
                <a:latin typeface="Arial" charset="0"/>
              </a:defRPr>
            </a:lvl9pPr>
          </a:lstStyle>
          <a:p>
            <a:pPr eaLnBrk="1" hangingPunct="1">
              <a:spcBef>
                <a:spcPct val="0"/>
              </a:spcBef>
              <a:buFontTx/>
              <a:buNone/>
            </a:pPr>
            <a:r>
              <a:rPr lang="en-US" altLang="en-US" sz="1600" dirty="0"/>
              <a:t>“Optional”</a:t>
            </a:r>
          </a:p>
        </p:txBody>
      </p:sp>
    </p:spTree>
    <p:extLst>
      <p:ext uri="{BB962C8B-B14F-4D97-AF65-F5344CB8AC3E}">
        <p14:creationId xmlns:p14="http://schemas.microsoft.com/office/powerpoint/2010/main" val="3191142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24" grpId="0"/>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47800" y="769441"/>
            <a:ext cx="7239000" cy="5867400"/>
          </a:xfrm>
        </p:spPr>
        <p:txBody>
          <a:bodyPr/>
          <a:lstStyle/>
          <a:p>
            <a:pPr marL="0" marR="0" algn="ctr">
              <a:lnSpc>
                <a:spcPct val="115000"/>
              </a:lnSpc>
              <a:spcBef>
                <a:spcPts val="0"/>
              </a:spcBef>
              <a:spcAft>
                <a:spcPts val="1000"/>
              </a:spcAft>
              <a:buFont typeface="+mj-lt"/>
              <a:buAutoNum type="arabicPeriod" startAt="11"/>
            </a:pPr>
            <a:endParaRPr lang="en-US" sz="1600" b="1" dirty="0">
              <a:ea typeface="Calibri"/>
              <a:cs typeface="Times New Roman"/>
            </a:endParaRPr>
          </a:p>
          <a:p>
            <a:pPr lvl="0">
              <a:lnSpc>
                <a:spcPct val="115000"/>
              </a:lnSpc>
              <a:spcBef>
                <a:spcPts val="0"/>
              </a:spcBef>
              <a:spcAft>
                <a:spcPts val="1000"/>
              </a:spcAft>
              <a:buFont typeface="+mj-lt"/>
              <a:buAutoNum type="arabicPeriod" startAt="11"/>
            </a:pPr>
            <a:r>
              <a:rPr lang="en-US" sz="1600" b="1" dirty="0">
                <a:ea typeface="Calibri"/>
                <a:cs typeface="Times New Roman"/>
              </a:rPr>
              <a:t>Name three factors that affect visibility</a:t>
            </a:r>
          </a:p>
          <a:p>
            <a:pPr lvl="0">
              <a:lnSpc>
                <a:spcPct val="115000"/>
              </a:lnSpc>
              <a:spcBef>
                <a:spcPts val="0"/>
              </a:spcBef>
              <a:spcAft>
                <a:spcPts val="1000"/>
              </a:spcAft>
              <a:buFont typeface="+mj-lt"/>
              <a:buAutoNum type="arabicPeriod" startAt="11"/>
            </a:pPr>
            <a:r>
              <a:rPr lang="en-US" sz="1600" b="1" dirty="0">
                <a:ea typeface="Calibri"/>
                <a:cs typeface="Times New Roman"/>
              </a:rPr>
              <a:t>Name the four components of a work zone</a:t>
            </a:r>
          </a:p>
          <a:p>
            <a:pPr marL="0" marR="0">
              <a:lnSpc>
                <a:spcPct val="115000"/>
              </a:lnSpc>
              <a:spcBef>
                <a:spcPts val="0"/>
              </a:spcBef>
              <a:spcAft>
                <a:spcPts val="1000"/>
              </a:spcAft>
              <a:buFont typeface="+mj-lt"/>
              <a:buAutoNum type="arabicPeriod" startAt="11"/>
            </a:pPr>
            <a:endParaRPr lang="en-US" sz="1600" b="1" dirty="0">
              <a:ea typeface="Calibri"/>
              <a:cs typeface="Times New Roman"/>
            </a:endParaRPr>
          </a:p>
          <a:p>
            <a:pPr marL="0" marR="0">
              <a:lnSpc>
                <a:spcPct val="115000"/>
              </a:lnSpc>
              <a:spcBef>
                <a:spcPts val="0"/>
              </a:spcBef>
              <a:spcAft>
                <a:spcPts val="1000"/>
              </a:spcAft>
              <a:buFont typeface="+mj-lt"/>
              <a:buAutoNum type="arabicPeriod" startAt="11"/>
            </a:pPr>
            <a:endParaRPr lang="en-US" sz="1600" b="1" dirty="0">
              <a:ea typeface="Calibri"/>
              <a:cs typeface="Times New Roman"/>
            </a:endParaRPr>
          </a:p>
          <a:p>
            <a:pPr lvl="0">
              <a:lnSpc>
                <a:spcPct val="115000"/>
              </a:lnSpc>
              <a:spcBef>
                <a:spcPts val="0"/>
              </a:spcBef>
              <a:spcAft>
                <a:spcPts val="1000"/>
              </a:spcAft>
              <a:buFont typeface="+mj-lt"/>
              <a:buAutoNum type="arabicPeriod" startAt="11"/>
            </a:pPr>
            <a:endParaRPr lang="en-US" sz="1600" b="1" dirty="0">
              <a:ea typeface="Calibri"/>
              <a:cs typeface="Times New Roman"/>
            </a:endParaRPr>
          </a:p>
          <a:p>
            <a:pPr lvl="0">
              <a:lnSpc>
                <a:spcPct val="115000"/>
              </a:lnSpc>
              <a:spcBef>
                <a:spcPts val="0"/>
              </a:spcBef>
              <a:spcAft>
                <a:spcPts val="1000"/>
              </a:spcAft>
              <a:buFont typeface="+mj-lt"/>
              <a:buAutoNum type="arabicPeriod" startAt="11"/>
            </a:pPr>
            <a:r>
              <a:rPr lang="en-US" sz="1600" b="1" dirty="0">
                <a:ea typeface="Calibri"/>
                <a:cs typeface="Times New Roman"/>
              </a:rPr>
              <a:t>Sign spacing is based on the what </a:t>
            </a:r>
          </a:p>
          <a:p>
            <a:pPr marR="0">
              <a:lnSpc>
                <a:spcPct val="115000"/>
              </a:lnSpc>
              <a:spcBef>
                <a:spcPts val="0"/>
              </a:spcBef>
              <a:spcAft>
                <a:spcPts val="1000"/>
              </a:spcAft>
              <a:buFont typeface="+mj-lt"/>
              <a:buAutoNum type="arabicPeriod" startAt="11"/>
            </a:pPr>
            <a:endParaRPr lang="en-US" sz="1600" b="1" dirty="0">
              <a:ea typeface="Calibri"/>
              <a:cs typeface="Times New Roman"/>
            </a:endParaRPr>
          </a:p>
          <a:p>
            <a:pPr lvl="0">
              <a:lnSpc>
                <a:spcPct val="115000"/>
              </a:lnSpc>
              <a:spcBef>
                <a:spcPts val="0"/>
              </a:spcBef>
              <a:buFont typeface="+mj-lt"/>
              <a:buAutoNum type="arabicPeriod" startAt="11"/>
            </a:pPr>
            <a:r>
              <a:rPr lang="en-US" sz="1600" b="1" dirty="0">
                <a:ea typeface="Calibri"/>
                <a:cs typeface="Times New Roman"/>
              </a:rPr>
              <a:t>  Having a quality taper is key to a good work zone</a:t>
            </a:r>
          </a:p>
          <a:p>
            <a:pPr marL="800100" lvl="1" indent="-342900">
              <a:lnSpc>
                <a:spcPct val="115000"/>
              </a:lnSpc>
              <a:spcBef>
                <a:spcPts val="0"/>
              </a:spcBef>
              <a:buFont typeface="+mj-lt"/>
              <a:buAutoNum type="alphaLcPeriod"/>
            </a:pPr>
            <a:r>
              <a:rPr lang="en-US" sz="1600" b="1" dirty="0">
                <a:ea typeface="Calibri"/>
                <a:cs typeface="Times New Roman"/>
              </a:rPr>
              <a:t>True</a:t>
            </a:r>
          </a:p>
          <a:p>
            <a:pPr marL="800100" lvl="1" indent="-342900">
              <a:lnSpc>
                <a:spcPct val="115000"/>
              </a:lnSpc>
              <a:spcBef>
                <a:spcPts val="0"/>
              </a:spcBef>
              <a:spcAft>
                <a:spcPts val="1000"/>
              </a:spcAft>
              <a:buFont typeface="+mj-lt"/>
              <a:buAutoNum type="alphaLcPeriod"/>
            </a:pPr>
            <a:r>
              <a:rPr lang="en-US" sz="1600" b="1" dirty="0">
                <a:ea typeface="Calibri"/>
                <a:cs typeface="Times New Roman"/>
              </a:rPr>
              <a:t>False</a:t>
            </a:r>
          </a:p>
          <a:p>
            <a:pPr lvl="0">
              <a:lnSpc>
                <a:spcPct val="115000"/>
              </a:lnSpc>
              <a:spcBef>
                <a:spcPts val="0"/>
              </a:spcBef>
              <a:buFont typeface="+mj-lt"/>
              <a:buAutoNum type="arabicPeriod" startAt="11"/>
            </a:pPr>
            <a:r>
              <a:rPr lang="en-US" sz="1600" b="1" dirty="0">
                <a:ea typeface="Calibri"/>
                <a:cs typeface="Times New Roman"/>
              </a:rPr>
              <a:t>  You must maintain  </a:t>
            </a:r>
            <a:r>
              <a:rPr lang="en-US" sz="1600" b="1" u="sng" dirty="0">
                <a:ea typeface="Calibri"/>
                <a:cs typeface="Times New Roman"/>
              </a:rPr>
              <a:t>	</a:t>
            </a:r>
            <a:r>
              <a:rPr lang="en-US" sz="1600" b="1" dirty="0">
                <a:ea typeface="Calibri"/>
                <a:cs typeface="Times New Roman"/>
              </a:rPr>
              <a:t> feet of the traffic lane width when you encroach in to another lane </a:t>
            </a:r>
          </a:p>
          <a:p>
            <a:pPr marL="800100" lvl="1" indent="-342900">
              <a:lnSpc>
                <a:spcPct val="115000"/>
              </a:lnSpc>
              <a:spcBef>
                <a:spcPts val="0"/>
              </a:spcBef>
              <a:buFont typeface="+mj-lt"/>
              <a:buAutoNum type="alphaLcPeriod"/>
            </a:pPr>
            <a:r>
              <a:rPr lang="en-US" sz="1600" b="1" dirty="0">
                <a:ea typeface="Calibri"/>
                <a:cs typeface="Times New Roman"/>
              </a:rPr>
              <a:t>8</a:t>
            </a:r>
          </a:p>
          <a:p>
            <a:pPr marL="800100" lvl="1" indent="-342900">
              <a:lnSpc>
                <a:spcPct val="115000"/>
              </a:lnSpc>
              <a:spcBef>
                <a:spcPts val="0"/>
              </a:spcBef>
              <a:buFont typeface="+mj-lt"/>
              <a:buAutoNum type="alphaLcPeriod"/>
            </a:pPr>
            <a:r>
              <a:rPr lang="en-US" sz="1600" b="1" dirty="0">
                <a:ea typeface="Calibri"/>
                <a:cs typeface="Times New Roman"/>
              </a:rPr>
              <a:t>10</a:t>
            </a:r>
          </a:p>
          <a:p>
            <a:pPr marL="800100" lvl="1" indent="-342900">
              <a:lnSpc>
                <a:spcPct val="115000"/>
              </a:lnSpc>
              <a:spcBef>
                <a:spcPts val="0"/>
              </a:spcBef>
              <a:spcAft>
                <a:spcPts val="1000"/>
              </a:spcAft>
              <a:buFont typeface="+mj-lt"/>
              <a:buAutoNum type="alphaLcPeriod"/>
            </a:pPr>
            <a:r>
              <a:rPr lang="en-US" sz="1600" b="1" dirty="0">
                <a:ea typeface="Calibri"/>
                <a:cs typeface="Times New Roman"/>
              </a:rPr>
              <a:t>12</a:t>
            </a:r>
          </a:p>
          <a:p>
            <a:endParaRPr lang="en-US" sz="1600" b="1" dirty="0"/>
          </a:p>
        </p:txBody>
      </p:sp>
      <p:sp>
        <p:nvSpPr>
          <p:cNvPr id="4" name="TextBox 3"/>
          <p:cNvSpPr txBox="1"/>
          <p:nvPr/>
        </p:nvSpPr>
        <p:spPr>
          <a:xfrm>
            <a:off x="1803173" y="1949717"/>
            <a:ext cx="2430024" cy="369332"/>
          </a:xfrm>
          <a:prstGeom prst="rect">
            <a:avLst/>
          </a:prstGeom>
          <a:solidFill>
            <a:schemeClr val="bg1"/>
          </a:solidFill>
        </p:spPr>
        <p:txBody>
          <a:bodyPr wrap="none" rtlCol="0">
            <a:spAutoFit/>
          </a:bodyPr>
          <a:lstStyle/>
          <a:p>
            <a:r>
              <a:rPr lang="en-US" b="1" dirty="0">
                <a:solidFill>
                  <a:srgbClr val="0000FF"/>
                </a:solidFill>
              </a:rPr>
              <a:t>Advanced warning area</a:t>
            </a:r>
          </a:p>
        </p:txBody>
      </p:sp>
      <p:sp>
        <p:nvSpPr>
          <p:cNvPr id="5" name="TextBox 4"/>
          <p:cNvSpPr txBox="1"/>
          <p:nvPr/>
        </p:nvSpPr>
        <p:spPr>
          <a:xfrm>
            <a:off x="1803173" y="2233136"/>
            <a:ext cx="1631922" cy="369332"/>
          </a:xfrm>
          <a:prstGeom prst="rect">
            <a:avLst/>
          </a:prstGeom>
          <a:solidFill>
            <a:schemeClr val="bg1"/>
          </a:solidFill>
        </p:spPr>
        <p:txBody>
          <a:bodyPr wrap="none" rtlCol="0">
            <a:spAutoFit/>
          </a:bodyPr>
          <a:lstStyle/>
          <a:p>
            <a:r>
              <a:rPr lang="en-US" b="1" dirty="0">
                <a:solidFill>
                  <a:srgbClr val="0000FF"/>
                </a:solidFill>
              </a:rPr>
              <a:t>Transition area</a:t>
            </a:r>
          </a:p>
        </p:txBody>
      </p:sp>
      <p:sp>
        <p:nvSpPr>
          <p:cNvPr id="6" name="TextBox 5"/>
          <p:cNvSpPr txBox="1"/>
          <p:nvPr/>
        </p:nvSpPr>
        <p:spPr>
          <a:xfrm>
            <a:off x="1816038" y="2526268"/>
            <a:ext cx="1411605" cy="369332"/>
          </a:xfrm>
          <a:prstGeom prst="rect">
            <a:avLst/>
          </a:prstGeom>
          <a:solidFill>
            <a:schemeClr val="bg1"/>
          </a:solidFill>
        </p:spPr>
        <p:txBody>
          <a:bodyPr wrap="none" rtlCol="0">
            <a:spAutoFit/>
          </a:bodyPr>
          <a:lstStyle/>
          <a:p>
            <a:r>
              <a:rPr lang="en-US" b="1" dirty="0">
                <a:solidFill>
                  <a:srgbClr val="0000FF"/>
                </a:solidFill>
              </a:rPr>
              <a:t>Activity area</a:t>
            </a:r>
          </a:p>
        </p:txBody>
      </p:sp>
      <p:sp>
        <p:nvSpPr>
          <p:cNvPr id="7" name="TextBox 6"/>
          <p:cNvSpPr txBox="1"/>
          <p:nvPr/>
        </p:nvSpPr>
        <p:spPr>
          <a:xfrm>
            <a:off x="1793105" y="2819400"/>
            <a:ext cx="1838388" cy="369332"/>
          </a:xfrm>
          <a:prstGeom prst="rect">
            <a:avLst/>
          </a:prstGeom>
          <a:solidFill>
            <a:schemeClr val="bg1"/>
          </a:solidFill>
        </p:spPr>
        <p:txBody>
          <a:bodyPr wrap="none" rtlCol="0">
            <a:spAutoFit/>
          </a:bodyPr>
          <a:lstStyle/>
          <a:p>
            <a:r>
              <a:rPr lang="en-US" b="1" dirty="0">
                <a:solidFill>
                  <a:srgbClr val="0000FF"/>
                </a:solidFill>
              </a:rPr>
              <a:t>Termination area</a:t>
            </a:r>
          </a:p>
        </p:txBody>
      </p:sp>
      <p:sp>
        <p:nvSpPr>
          <p:cNvPr id="8" name="TextBox 7"/>
          <p:cNvSpPr txBox="1"/>
          <p:nvPr/>
        </p:nvSpPr>
        <p:spPr>
          <a:xfrm>
            <a:off x="1823303" y="3515096"/>
            <a:ext cx="1943674" cy="369332"/>
          </a:xfrm>
          <a:prstGeom prst="rect">
            <a:avLst/>
          </a:prstGeom>
          <a:solidFill>
            <a:schemeClr val="bg1"/>
          </a:solidFill>
        </p:spPr>
        <p:txBody>
          <a:bodyPr wrap="none" rtlCol="0">
            <a:spAutoFit/>
          </a:bodyPr>
          <a:lstStyle/>
          <a:p>
            <a:r>
              <a:rPr lang="en-US" b="1" dirty="0">
                <a:solidFill>
                  <a:srgbClr val="0000FF"/>
                </a:solidFill>
              </a:rPr>
              <a:t>Posted speed limit</a:t>
            </a:r>
          </a:p>
        </p:txBody>
      </p:sp>
      <p:sp>
        <p:nvSpPr>
          <p:cNvPr id="9" name="TextBox 8"/>
          <p:cNvSpPr txBox="1"/>
          <p:nvPr/>
        </p:nvSpPr>
        <p:spPr>
          <a:xfrm>
            <a:off x="1727606" y="3791243"/>
            <a:ext cx="3935244" cy="369332"/>
          </a:xfrm>
          <a:prstGeom prst="rect">
            <a:avLst/>
          </a:prstGeom>
          <a:solidFill>
            <a:schemeClr val="bg1"/>
          </a:solidFill>
        </p:spPr>
        <p:txBody>
          <a:bodyPr wrap="none" rtlCol="0">
            <a:spAutoFit/>
          </a:bodyPr>
          <a:lstStyle/>
          <a:p>
            <a:r>
              <a:rPr lang="en-US" b="1" dirty="0">
                <a:solidFill>
                  <a:srgbClr val="0000FF"/>
                </a:solidFill>
              </a:rPr>
              <a:t>  Highway type – divided or undivided</a:t>
            </a:r>
          </a:p>
        </p:txBody>
      </p:sp>
      <p:sp>
        <p:nvSpPr>
          <p:cNvPr id="10" name="TextBox 9"/>
          <p:cNvSpPr txBox="1"/>
          <p:nvPr/>
        </p:nvSpPr>
        <p:spPr>
          <a:xfrm>
            <a:off x="1981200" y="4430973"/>
            <a:ext cx="1068107" cy="553998"/>
          </a:xfrm>
          <a:prstGeom prst="rect">
            <a:avLst/>
          </a:prstGeom>
          <a:solidFill>
            <a:schemeClr val="bg1"/>
          </a:solidFill>
        </p:spPr>
        <p:txBody>
          <a:bodyPr wrap="square" tIns="91440" bIns="182880" rtlCol="0">
            <a:spAutoFit/>
          </a:bodyPr>
          <a:lstStyle/>
          <a:p>
            <a:r>
              <a:rPr lang="en-US" b="1" dirty="0">
                <a:solidFill>
                  <a:srgbClr val="0000FF"/>
                </a:solidFill>
              </a:rPr>
              <a:t>a. True</a:t>
            </a:r>
          </a:p>
        </p:txBody>
      </p:sp>
      <p:sp>
        <p:nvSpPr>
          <p:cNvPr id="11" name="TextBox 10"/>
          <p:cNvSpPr txBox="1"/>
          <p:nvPr/>
        </p:nvSpPr>
        <p:spPr>
          <a:xfrm>
            <a:off x="1910286" y="5638800"/>
            <a:ext cx="708848" cy="769441"/>
          </a:xfrm>
          <a:prstGeom prst="rect">
            <a:avLst/>
          </a:prstGeom>
          <a:solidFill>
            <a:schemeClr val="bg1"/>
          </a:solidFill>
        </p:spPr>
        <p:txBody>
          <a:bodyPr wrap="none" tIns="182880" bIns="274320" rtlCol="0">
            <a:spAutoFit/>
          </a:bodyPr>
          <a:lstStyle/>
          <a:p>
            <a:r>
              <a:rPr lang="en-US" sz="2000" b="1" dirty="0">
                <a:solidFill>
                  <a:srgbClr val="0000FF"/>
                </a:solidFill>
              </a:rPr>
              <a:t>b. 10</a:t>
            </a:r>
          </a:p>
        </p:txBody>
      </p:sp>
      <p:sp>
        <p:nvSpPr>
          <p:cNvPr id="12" name="Title 11"/>
          <p:cNvSpPr>
            <a:spLocks noGrp="1"/>
          </p:cNvSpPr>
          <p:nvPr>
            <p:ph type="title"/>
          </p:nvPr>
        </p:nvSpPr>
        <p:spPr>
          <a:xfrm>
            <a:off x="914400" y="457200"/>
            <a:ext cx="7772400" cy="685800"/>
          </a:xfrm>
        </p:spPr>
        <p:txBody>
          <a:bodyPr/>
          <a:lstStyle/>
          <a:p>
            <a:r>
              <a:rPr lang="en-US" b="1" dirty="0"/>
              <a:t>REVIEW</a:t>
            </a:r>
          </a:p>
        </p:txBody>
      </p:sp>
    </p:spTree>
    <p:extLst>
      <p:ext uri="{BB962C8B-B14F-4D97-AF65-F5344CB8AC3E}">
        <p14:creationId xmlns:p14="http://schemas.microsoft.com/office/powerpoint/2010/main" val="3408622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71600" y="1321812"/>
            <a:ext cx="7772400" cy="4114800"/>
          </a:xfrm>
          <a:noFill/>
        </p:spPr>
        <p:txBody>
          <a:bodyPr/>
          <a:lstStyle/>
          <a:p>
            <a:pPr lvl="0">
              <a:lnSpc>
                <a:spcPct val="115000"/>
              </a:lnSpc>
              <a:spcBef>
                <a:spcPts val="0"/>
              </a:spcBef>
              <a:buFont typeface="+mj-lt"/>
              <a:buAutoNum type="arabicPeriod" startAt="16"/>
            </a:pPr>
            <a:r>
              <a:rPr lang="en-US" sz="1600" b="1" dirty="0">
                <a:ea typeface="Calibri"/>
                <a:cs typeface="Times New Roman"/>
              </a:rPr>
              <a:t>Channelizers are used to </a:t>
            </a:r>
            <a:r>
              <a:rPr lang="en-US" sz="1600" b="1" u="sng" dirty="0">
                <a:ea typeface="Calibri"/>
                <a:cs typeface="Times New Roman"/>
              </a:rPr>
              <a:t>		</a:t>
            </a:r>
            <a:r>
              <a:rPr lang="en-US" sz="1600" b="1" dirty="0">
                <a:ea typeface="Calibri"/>
                <a:cs typeface="Times New Roman"/>
              </a:rPr>
              <a:t> motorists and pedestrians safely </a:t>
            </a:r>
          </a:p>
          <a:p>
            <a:pPr marL="800100" lvl="1" indent="-342900">
              <a:lnSpc>
                <a:spcPct val="115000"/>
              </a:lnSpc>
              <a:spcBef>
                <a:spcPts val="0"/>
              </a:spcBef>
              <a:buFont typeface="+mj-lt"/>
              <a:buAutoNum type="alphaLcPeriod"/>
            </a:pPr>
            <a:r>
              <a:rPr lang="en-US" sz="1600" b="1" dirty="0">
                <a:ea typeface="Calibri"/>
                <a:cs typeface="Times New Roman"/>
              </a:rPr>
              <a:t>Guide</a:t>
            </a:r>
          </a:p>
          <a:p>
            <a:pPr marL="800100" lvl="1" indent="-342900">
              <a:lnSpc>
                <a:spcPct val="115000"/>
              </a:lnSpc>
              <a:spcBef>
                <a:spcPts val="0"/>
              </a:spcBef>
              <a:buFont typeface="+mj-lt"/>
              <a:buAutoNum type="alphaLcPeriod"/>
            </a:pPr>
            <a:r>
              <a:rPr lang="en-US" sz="1600" b="1" dirty="0">
                <a:ea typeface="Calibri"/>
                <a:cs typeface="Times New Roman"/>
              </a:rPr>
              <a:t>Slow down</a:t>
            </a:r>
          </a:p>
          <a:p>
            <a:pPr marL="800100" lvl="1" indent="-342900">
              <a:lnSpc>
                <a:spcPct val="115000"/>
              </a:lnSpc>
              <a:spcBef>
                <a:spcPts val="0"/>
              </a:spcBef>
              <a:buFont typeface="+mj-lt"/>
              <a:buAutoNum type="alphaLcPeriod"/>
            </a:pPr>
            <a:r>
              <a:rPr lang="en-US" sz="1600" b="1" dirty="0">
                <a:ea typeface="Calibri"/>
                <a:cs typeface="Times New Roman"/>
              </a:rPr>
              <a:t>Stop</a:t>
            </a:r>
          </a:p>
          <a:p>
            <a:pPr lvl="0">
              <a:lnSpc>
                <a:spcPct val="115000"/>
              </a:lnSpc>
              <a:spcBef>
                <a:spcPts val="0"/>
              </a:spcBef>
              <a:buFont typeface="+mj-lt"/>
              <a:buAutoNum type="arabicPeriod" startAt="16"/>
            </a:pPr>
            <a:r>
              <a:rPr lang="en-US" sz="1600" b="1" dirty="0">
                <a:ea typeface="Calibri"/>
                <a:cs typeface="Times New Roman"/>
              </a:rPr>
              <a:t>Channelizers </a:t>
            </a:r>
            <a:r>
              <a:rPr lang="en-US" sz="1600" b="1" u="sng" dirty="0">
                <a:ea typeface="Calibri"/>
                <a:cs typeface="Times New Roman"/>
              </a:rPr>
              <a:t>				</a:t>
            </a:r>
            <a:r>
              <a:rPr lang="en-US" sz="1600" b="1" dirty="0">
                <a:ea typeface="Calibri"/>
                <a:cs typeface="Times New Roman"/>
              </a:rPr>
              <a:t> traffic from the work zone</a:t>
            </a:r>
          </a:p>
          <a:p>
            <a:pPr marL="800100" lvl="1" indent="-342900">
              <a:lnSpc>
                <a:spcPct val="115000"/>
              </a:lnSpc>
              <a:spcBef>
                <a:spcPts val="0"/>
              </a:spcBef>
              <a:buFont typeface="+mj-lt"/>
              <a:buAutoNum type="alphaLcPeriod"/>
            </a:pPr>
            <a:r>
              <a:rPr lang="en-US" sz="1600" b="1" dirty="0">
                <a:ea typeface="Calibri"/>
                <a:cs typeface="Times New Roman"/>
              </a:rPr>
              <a:t>Protect </a:t>
            </a:r>
          </a:p>
          <a:p>
            <a:pPr marL="800100" lvl="1" indent="-342900">
              <a:lnSpc>
                <a:spcPct val="115000"/>
              </a:lnSpc>
              <a:spcBef>
                <a:spcPts val="0"/>
              </a:spcBef>
              <a:buFont typeface="+mj-lt"/>
              <a:buAutoNum type="alphaLcPeriod"/>
            </a:pPr>
            <a:r>
              <a:rPr lang="en-US" sz="1600" b="1" dirty="0">
                <a:ea typeface="Calibri"/>
                <a:cs typeface="Times New Roman"/>
              </a:rPr>
              <a:t>Separate </a:t>
            </a:r>
          </a:p>
          <a:p>
            <a:pPr marL="800100" lvl="1" indent="-342900">
              <a:lnSpc>
                <a:spcPct val="115000"/>
              </a:lnSpc>
              <a:spcBef>
                <a:spcPts val="0"/>
              </a:spcBef>
              <a:buFont typeface="+mj-lt"/>
              <a:buAutoNum type="alphaLcPeriod"/>
            </a:pPr>
            <a:r>
              <a:rPr lang="en-US" sz="1600" b="1" dirty="0">
                <a:ea typeface="Calibri"/>
                <a:cs typeface="Times New Roman"/>
              </a:rPr>
              <a:t>Keep </a:t>
            </a:r>
          </a:p>
          <a:p>
            <a:pPr marL="800100" lvl="1" indent="-342900">
              <a:lnSpc>
                <a:spcPct val="115000"/>
              </a:lnSpc>
              <a:spcBef>
                <a:spcPts val="0"/>
              </a:spcBef>
              <a:buFont typeface="+mj-lt"/>
              <a:buAutoNum type="alphaLcPeriod"/>
            </a:pPr>
            <a:r>
              <a:rPr lang="en-US" sz="1600" b="1" dirty="0">
                <a:ea typeface="Calibri"/>
                <a:cs typeface="Times New Roman"/>
              </a:rPr>
              <a:t>None of the above</a:t>
            </a:r>
          </a:p>
          <a:p>
            <a:pPr lvl="0">
              <a:lnSpc>
                <a:spcPct val="115000"/>
              </a:lnSpc>
              <a:spcBef>
                <a:spcPts val="0"/>
              </a:spcBef>
              <a:buFont typeface="+mj-lt"/>
              <a:buAutoNum type="arabicPeriod" startAt="16"/>
            </a:pPr>
            <a:r>
              <a:rPr lang="en-US" sz="1600" b="1" dirty="0">
                <a:ea typeface="Calibri"/>
                <a:cs typeface="Times New Roman"/>
              </a:rPr>
              <a:t>It is OK to use devices that are in this condition?</a:t>
            </a:r>
          </a:p>
          <a:p>
            <a:pPr marL="800100" lvl="1" indent="-342900">
              <a:lnSpc>
                <a:spcPct val="115000"/>
              </a:lnSpc>
              <a:spcBef>
                <a:spcPts val="0"/>
              </a:spcBef>
              <a:buFont typeface="+mj-lt"/>
              <a:buAutoNum type="alphaLcPeriod"/>
            </a:pPr>
            <a:r>
              <a:rPr lang="en-US" sz="1600" b="1" dirty="0">
                <a:ea typeface="Calibri"/>
                <a:cs typeface="Times New Roman"/>
              </a:rPr>
              <a:t>True </a:t>
            </a:r>
          </a:p>
          <a:p>
            <a:pPr marL="800100" lvl="1" indent="-342900">
              <a:lnSpc>
                <a:spcPct val="115000"/>
              </a:lnSpc>
              <a:spcBef>
                <a:spcPts val="0"/>
              </a:spcBef>
              <a:spcAft>
                <a:spcPts val="1200"/>
              </a:spcAft>
              <a:buFont typeface="+mj-lt"/>
              <a:buAutoNum type="alphaLcPeriod"/>
            </a:pPr>
            <a:r>
              <a:rPr lang="en-US" sz="1600" b="1" dirty="0">
                <a:ea typeface="Calibri"/>
                <a:cs typeface="Times New Roman"/>
              </a:rPr>
              <a:t>False</a:t>
            </a:r>
          </a:p>
          <a:p>
            <a:pPr lvl="0">
              <a:lnSpc>
                <a:spcPct val="115000"/>
              </a:lnSpc>
              <a:spcBef>
                <a:spcPts val="0"/>
              </a:spcBef>
              <a:buFont typeface="+mj-lt"/>
              <a:buAutoNum type="arabicPeriod" startAt="16"/>
            </a:pPr>
            <a:r>
              <a:rPr lang="en-US" sz="1600" b="1" dirty="0">
                <a:ea typeface="Calibri"/>
                <a:cs typeface="Times New Roman"/>
              </a:rPr>
              <a:t>Work lighting is to enhance safety.  They should not  </a:t>
            </a:r>
            <a:r>
              <a:rPr lang="en-US" sz="1600" b="1" u="sng" dirty="0">
                <a:ea typeface="Calibri"/>
                <a:cs typeface="Times New Roman"/>
              </a:rPr>
              <a:t>			</a:t>
            </a:r>
            <a:r>
              <a:rPr lang="en-US" sz="1600" b="1" dirty="0">
                <a:ea typeface="Calibri"/>
                <a:cs typeface="Times New Roman"/>
              </a:rPr>
              <a:t> to motorists traveling through the work zone in either direction</a:t>
            </a:r>
          </a:p>
          <a:p>
            <a:pPr marL="800100" lvl="1" indent="-342900">
              <a:lnSpc>
                <a:spcPct val="115000"/>
              </a:lnSpc>
              <a:spcBef>
                <a:spcPts val="0"/>
              </a:spcBef>
              <a:buFont typeface="+mj-lt"/>
              <a:buAutoNum type="alphaLcPeriod"/>
            </a:pPr>
            <a:r>
              <a:rPr lang="en-US" sz="1600" b="1" dirty="0">
                <a:ea typeface="Calibri"/>
                <a:cs typeface="Times New Roman"/>
              </a:rPr>
              <a:t>Cause shadows</a:t>
            </a:r>
          </a:p>
          <a:p>
            <a:pPr marL="800100" lvl="1" indent="-342900">
              <a:lnSpc>
                <a:spcPct val="115000"/>
              </a:lnSpc>
              <a:spcBef>
                <a:spcPts val="0"/>
              </a:spcBef>
              <a:buFont typeface="+mj-lt"/>
              <a:buAutoNum type="alphaLcPeriod"/>
            </a:pPr>
            <a:r>
              <a:rPr lang="en-US" sz="1600" b="1" dirty="0">
                <a:ea typeface="Calibri"/>
                <a:cs typeface="Times New Roman"/>
              </a:rPr>
              <a:t>Cause glare</a:t>
            </a:r>
          </a:p>
          <a:p>
            <a:pPr marL="800100" lvl="1" indent="-342900">
              <a:lnSpc>
                <a:spcPct val="115000"/>
              </a:lnSpc>
              <a:spcBef>
                <a:spcPts val="0"/>
              </a:spcBef>
              <a:buFont typeface="+mj-lt"/>
              <a:buAutoNum type="alphaLcPeriod"/>
            </a:pPr>
            <a:r>
              <a:rPr lang="en-US" sz="1600" b="1" dirty="0">
                <a:ea typeface="Calibri"/>
                <a:cs typeface="Times New Roman"/>
              </a:rPr>
              <a:t>Be used as a spot light</a:t>
            </a:r>
          </a:p>
          <a:p>
            <a:pPr marL="800100" lvl="1" indent="-342900">
              <a:lnSpc>
                <a:spcPct val="115000"/>
              </a:lnSpc>
              <a:spcBef>
                <a:spcPts val="0"/>
              </a:spcBef>
              <a:buFont typeface="+mj-lt"/>
              <a:buAutoNum type="alphaLcPeriod"/>
            </a:pPr>
            <a:r>
              <a:rPr lang="en-US" sz="1600" b="1" dirty="0">
                <a:ea typeface="Calibri"/>
                <a:cs typeface="Times New Roman"/>
              </a:rPr>
              <a:t>None of the above</a:t>
            </a:r>
          </a:p>
          <a:p>
            <a:pPr marL="0" indent="0">
              <a:buNone/>
            </a:pPr>
            <a:endParaRPr lang="en-US" sz="1600" b="1" dirty="0"/>
          </a:p>
        </p:txBody>
      </p:sp>
      <p:sp>
        <p:nvSpPr>
          <p:cNvPr id="4" name="TextBox 3"/>
          <p:cNvSpPr txBox="1"/>
          <p:nvPr/>
        </p:nvSpPr>
        <p:spPr>
          <a:xfrm>
            <a:off x="1905000" y="1676400"/>
            <a:ext cx="1319232" cy="861774"/>
          </a:xfrm>
          <a:prstGeom prst="rect">
            <a:avLst/>
          </a:prstGeom>
          <a:solidFill>
            <a:schemeClr val="bg1"/>
          </a:solidFill>
        </p:spPr>
        <p:txBody>
          <a:bodyPr wrap="square" lIns="91440" tIns="274320" rIns="182880" bIns="274320" rtlCol="0">
            <a:spAutoFit/>
          </a:bodyPr>
          <a:lstStyle/>
          <a:p>
            <a:r>
              <a:rPr lang="en-US" b="1" dirty="0">
                <a:solidFill>
                  <a:srgbClr val="0000FF"/>
                </a:solidFill>
              </a:rPr>
              <a:t>a. Guide</a:t>
            </a:r>
          </a:p>
        </p:txBody>
      </p:sp>
      <p:sp>
        <p:nvSpPr>
          <p:cNvPr id="5" name="TextBox 4"/>
          <p:cNvSpPr txBox="1"/>
          <p:nvPr/>
        </p:nvSpPr>
        <p:spPr>
          <a:xfrm>
            <a:off x="1884528" y="2759122"/>
            <a:ext cx="1981279" cy="1046440"/>
          </a:xfrm>
          <a:prstGeom prst="rect">
            <a:avLst/>
          </a:prstGeom>
          <a:solidFill>
            <a:schemeClr val="bg1"/>
          </a:solidFill>
        </p:spPr>
        <p:txBody>
          <a:bodyPr wrap="square" tIns="365760" bIns="365760" rtlCol="0">
            <a:spAutoFit/>
          </a:bodyPr>
          <a:lstStyle/>
          <a:p>
            <a:r>
              <a:rPr lang="en-US" b="1" dirty="0">
                <a:solidFill>
                  <a:srgbClr val="0000FF"/>
                </a:solidFill>
              </a:rPr>
              <a:t>b. Separate</a:t>
            </a:r>
          </a:p>
        </p:txBody>
      </p:sp>
      <p:sp>
        <p:nvSpPr>
          <p:cNvPr id="6" name="TextBox 5"/>
          <p:cNvSpPr txBox="1"/>
          <p:nvPr/>
        </p:nvSpPr>
        <p:spPr>
          <a:xfrm>
            <a:off x="1882254" y="4210780"/>
            <a:ext cx="898131" cy="507831"/>
          </a:xfrm>
          <a:prstGeom prst="rect">
            <a:avLst/>
          </a:prstGeom>
          <a:solidFill>
            <a:schemeClr val="bg1"/>
          </a:solidFill>
        </p:spPr>
        <p:txBody>
          <a:bodyPr wrap="none" bIns="182880" rtlCol="0">
            <a:spAutoFit/>
          </a:bodyPr>
          <a:lstStyle/>
          <a:p>
            <a:r>
              <a:rPr lang="en-US" b="1" dirty="0">
                <a:solidFill>
                  <a:srgbClr val="0000FF"/>
                </a:solidFill>
              </a:rPr>
              <a:t>b. False</a:t>
            </a:r>
          </a:p>
        </p:txBody>
      </p:sp>
      <p:sp>
        <p:nvSpPr>
          <p:cNvPr id="7" name="TextBox 6"/>
          <p:cNvSpPr txBox="1"/>
          <p:nvPr/>
        </p:nvSpPr>
        <p:spPr>
          <a:xfrm>
            <a:off x="1905000" y="5502322"/>
            <a:ext cx="2362200" cy="1015663"/>
          </a:xfrm>
          <a:prstGeom prst="rect">
            <a:avLst/>
          </a:prstGeom>
          <a:solidFill>
            <a:schemeClr val="bg1"/>
          </a:solidFill>
        </p:spPr>
        <p:txBody>
          <a:bodyPr wrap="square" tIns="365760" bIns="365760" rtlCol="0">
            <a:spAutoFit/>
          </a:bodyPr>
          <a:lstStyle/>
          <a:p>
            <a:r>
              <a:rPr lang="en-US" b="1" dirty="0">
                <a:solidFill>
                  <a:srgbClr val="0000FF"/>
                </a:solidFill>
              </a:rPr>
              <a:t>b. Cause glare</a:t>
            </a:r>
          </a:p>
        </p:txBody>
      </p:sp>
      <p:sp>
        <p:nvSpPr>
          <p:cNvPr id="9" name="Title 8"/>
          <p:cNvSpPr>
            <a:spLocks noGrp="1"/>
          </p:cNvSpPr>
          <p:nvPr>
            <p:ph type="title"/>
          </p:nvPr>
        </p:nvSpPr>
        <p:spPr>
          <a:xfrm>
            <a:off x="685800" y="457200"/>
            <a:ext cx="7772400" cy="685800"/>
          </a:xfrm>
        </p:spPr>
        <p:txBody>
          <a:bodyPr/>
          <a:lstStyle/>
          <a:p>
            <a:r>
              <a:rPr lang="en-US" b="1" dirty="0"/>
              <a:t>Review</a:t>
            </a:r>
          </a:p>
        </p:txBody>
      </p:sp>
    </p:spTree>
    <p:extLst>
      <p:ext uri="{BB962C8B-B14F-4D97-AF65-F5344CB8AC3E}">
        <p14:creationId xmlns:p14="http://schemas.microsoft.com/office/powerpoint/2010/main" val="1397835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a:spLocks noGrp="1"/>
          </p:cNvSpPr>
          <p:nvPr>
            <p:ph sz="half" idx="1"/>
          </p:nvPr>
        </p:nvSpPr>
        <p:spPr>
          <a:xfrm>
            <a:off x="685800" y="1143000"/>
            <a:ext cx="8077200" cy="4495800"/>
          </a:xfrm>
        </p:spPr>
        <p:txBody>
          <a:bodyPr/>
          <a:lstStyle/>
          <a:p>
            <a:pPr lvl="0">
              <a:lnSpc>
                <a:spcPct val="115000"/>
              </a:lnSpc>
              <a:spcBef>
                <a:spcPts val="0"/>
              </a:spcBef>
              <a:buFont typeface="+mj-lt"/>
              <a:buAutoNum type="arabicPeriod" startAt="20"/>
            </a:pPr>
            <a:r>
              <a:rPr lang="en-US" sz="1600" b="1" dirty="0">
                <a:ea typeface="Calibri"/>
                <a:cs typeface="Times New Roman"/>
              </a:rPr>
              <a:t>All traffic control devices must be spaced properly and adjusted according to traffic and weather conditions. </a:t>
            </a:r>
          </a:p>
          <a:p>
            <a:pPr marL="800100" lvl="1" indent="-342900">
              <a:lnSpc>
                <a:spcPct val="115000"/>
              </a:lnSpc>
              <a:spcBef>
                <a:spcPts val="0"/>
              </a:spcBef>
              <a:buFont typeface="+mj-lt"/>
              <a:buAutoNum type="arabicPeriod" startAt="20"/>
            </a:pPr>
            <a:r>
              <a:rPr lang="en-US" sz="1600" b="1" dirty="0">
                <a:ea typeface="Calibri"/>
                <a:cs typeface="Times New Roman"/>
              </a:rPr>
              <a:t>True</a:t>
            </a:r>
          </a:p>
          <a:p>
            <a:pPr marL="800100" lvl="1" indent="-342900">
              <a:lnSpc>
                <a:spcPct val="115000"/>
              </a:lnSpc>
              <a:spcBef>
                <a:spcPts val="0"/>
              </a:spcBef>
              <a:buFont typeface="+mj-lt"/>
              <a:buAutoNum type="arabicPeriod" startAt="20"/>
            </a:pPr>
            <a:r>
              <a:rPr lang="en-US" sz="1600" b="1" dirty="0">
                <a:ea typeface="Calibri"/>
                <a:cs typeface="Times New Roman"/>
              </a:rPr>
              <a:t>False</a:t>
            </a:r>
          </a:p>
          <a:p>
            <a:pPr lvl="0">
              <a:lnSpc>
                <a:spcPct val="115000"/>
              </a:lnSpc>
              <a:spcBef>
                <a:spcPts val="0"/>
              </a:spcBef>
              <a:buFont typeface="+mj-lt"/>
              <a:buAutoNum type="arabicPeriod" startAt="20"/>
            </a:pPr>
            <a:r>
              <a:rPr lang="en-US" sz="1600" b="1" dirty="0">
                <a:ea typeface="Calibri"/>
                <a:cs typeface="Times New Roman"/>
              </a:rPr>
              <a:t>How many lights can be out in the arrow stem</a:t>
            </a:r>
          </a:p>
          <a:p>
            <a:pPr marL="800100" lvl="1" indent="-342900">
              <a:lnSpc>
                <a:spcPct val="115000"/>
              </a:lnSpc>
              <a:spcBef>
                <a:spcPts val="0"/>
              </a:spcBef>
              <a:buFont typeface="+mj-lt"/>
              <a:buAutoNum type="arabicPeriod" startAt="20"/>
            </a:pPr>
            <a:r>
              <a:rPr lang="en-US" sz="1600" b="1" dirty="0">
                <a:ea typeface="Calibri"/>
                <a:cs typeface="Times New Roman"/>
              </a:rPr>
              <a:t>0</a:t>
            </a:r>
          </a:p>
          <a:p>
            <a:pPr marL="800100" lvl="1" indent="-342900">
              <a:lnSpc>
                <a:spcPct val="115000"/>
              </a:lnSpc>
              <a:spcBef>
                <a:spcPts val="0"/>
              </a:spcBef>
              <a:buFont typeface="+mj-lt"/>
              <a:buAutoNum type="arabicPeriod" startAt="20"/>
            </a:pPr>
            <a:r>
              <a:rPr lang="en-US" sz="1600" b="1" dirty="0">
                <a:ea typeface="Calibri"/>
                <a:cs typeface="Times New Roman"/>
              </a:rPr>
              <a:t>2</a:t>
            </a:r>
          </a:p>
          <a:p>
            <a:pPr marL="800100" lvl="1" indent="-342900">
              <a:lnSpc>
                <a:spcPct val="115000"/>
              </a:lnSpc>
              <a:spcBef>
                <a:spcPts val="0"/>
              </a:spcBef>
              <a:buFont typeface="+mj-lt"/>
              <a:buAutoNum type="arabicPeriod" startAt="20"/>
            </a:pPr>
            <a:r>
              <a:rPr lang="en-US" sz="1600" b="1" dirty="0">
                <a:ea typeface="Calibri"/>
                <a:cs typeface="Times New Roman"/>
              </a:rPr>
              <a:t>1</a:t>
            </a:r>
          </a:p>
          <a:p>
            <a:pPr lvl="0">
              <a:lnSpc>
                <a:spcPct val="115000"/>
              </a:lnSpc>
              <a:spcBef>
                <a:spcPts val="0"/>
              </a:spcBef>
              <a:buFont typeface="+mj-lt"/>
              <a:buAutoNum type="arabicPeriod" startAt="20"/>
            </a:pPr>
            <a:r>
              <a:rPr lang="en-US" sz="1600" b="1" dirty="0">
                <a:ea typeface="Calibri"/>
                <a:cs typeface="Times New Roman"/>
              </a:rPr>
              <a:t>How many lights can be out in the arrow head</a:t>
            </a:r>
          </a:p>
          <a:p>
            <a:pPr marL="800100" lvl="1" indent="-342900">
              <a:lnSpc>
                <a:spcPct val="115000"/>
              </a:lnSpc>
              <a:spcBef>
                <a:spcPts val="0"/>
              </a:spcBef>
              <a:buFont typeface="+mj-lt"/>
              <a:buAutoNum type="arabicPeriod" startAt="20"/>
            </a:pPr>
            <a:r>
              <a:rPr lang="en-US" sz="1600" b="1" dirty="0">
                <a:ea typeface="Calibri"/>
                <a:cs typeface="Times New Roman"/>
              </a:rPr>
              <a:t>1</a:t>
            </a:r>
          </a:p>
          <a:p>
            <a:pPr marL="800100" lvl="1" indent="-342900">
              <a:lnSpc>
                <a:spcPct val="115000"/>
              </a:lnSpc>
              <a:spcBef>
                <a:spcPts val="0"/>
              </a:spcBef>
              <a:buFont typeface="+mj-lt"/>
              <a:buAutoNum type="arabicPeriod" startAt="20"/>
            </a:pPr>
            <a:r>
              <a:rPr lang="en-US" sz="1600" b="1" dirty="0">
                <a:ea typeface="Calibri"/>
                <a:cs typeface="Times New Roman"/>
              </a:rPr>
              <a:t>0</a:t>
            </a:r>
          </a:p>
          <a:p>
            <a:pPr marL="800100" lvl="1" indent="-342900">
              <a:lnSpc>
                <a:spcPct val="115000"/>
              </a:lnSpc>
              <a:spcBef>
                <a:spcPts val="0"/>
              </a:spcBef>
              <a:buFont typeface="+mj-lt"/>
              <a:buAutoNum type="arabicPeriod" startAt="20"/>
            </a:pPr>
            <a:r>
              <a:rPr lang="en-US" sz="1600" b="1" dirty="0">
                <a:ea typeface="Calibri"/>
                <a:cs typeface="Times New Roman"/>
              </a:rPr>
              <a:t>1 ½</a:t>
            </a:r>
          </a:p>
          <a:p>
            <a:pPr lvl="0">
              <a:lnSpc>
                <a:spcPct val="115000"/>
              </a:lnSpc>
              <a:spcBef>
                <a:spcPts val="0"/>
              </a:spcBef>
              <a:buFont typeface="+mj-lt"/>
              <a:buAutoNum type="arabicPeriod" startAt="20"/>
            </a:pPr>
            <a:r>
              <a:rPr lang="en-US" sz="1600" b="1" dirty="0">
                <a:ea typeface="Calibri"/>
                <a:cs typeface="Times New Roman"/>
              </a:rPr>
              <a:t>At night, flagger stations are required to have</a:t>
            </a:r>
          </a:p>
          <a:p>
            <a:pPr marL="800100" lvl="1" indent="-342900">
              <a:lnSpc>
                <a:spcPct val="115000"/>
              </a:lnSpc>
              <a:spcBef>
                <a:spcPts val="0"/>
              </a:spcBef>
              <a:buFont typeface="+mj-lt"/>
              <a:buAutoNum type="arabicPeriod" startAt="20"/>
            </a:pPr>
            <a:r>
              <a:rPr lang="en-US" sz="1600" b="1" dirty="0">
                <a:ea typeface="Calibri"/>
                <a:cs typeface="Times New Roman"/>
              </a:rPr>
              <a:t>Water</a:t>
            </a:r>
          </a:p>
          <a:p>
            <a:pPr marL="800100" lvl="1" indent="-342900">
              <a:lnSpc>
                <a:spcPct val="115000"/>
              </a:lnSpc>
              <a:spcBef>
                <a:spcPts val="0"/>
              </a:spcBef>
              <a:buFont typeface="+mj-lt"/>
              <a:buAutoNum type="arabicPeriod" startAt="20"/>
            </a:pPr>
            <a:r>
              <a:rPr lang="en-US" sz="1600" b="1" dirty="0">
                <a:ea typeface="Calibri"/>
                <a:cs typeface="Times New Roman"/>
              </a:rPr>
              <a:t>Lighting</a:t>
            </a:r>
          </a:p>
          <a:p>
            <a:pPr marL="800100" lvl="1" indent="-342900">
              <a:lnSpc>
                <a:spcPct val="115000"/>
              </a:lnSpc>
              <a:spcBef>
                <a:spcPts val="0"/>
              </a:spcBef>
              <a:spcAft>
                <a:spcPts val="1000"/>
              </a:spcAft>
              <a:buFont typeface="+mj-lt"/>
              <a:buAutoNum type="arabicPeriod" startAt="20"/>
            </a:pPr>
            <a:r>
              <a:rPr lang="en-US" sz="1600" b="1" dirty="0">
                <a:ea typeface="Calibri"/>
                <a:cs typeface="Times New Roman"/>
              </a:rPr>
              <a:t>TMA</a:t>
            </a:r>
          </a:p>
          <a:p>
            <a:pPr marL="800100" lvl="1" indent="-342900">
              <a:lnSpc>
                <a:spcPct val="115000"/>
              </a:lnSpc>
              <a:spcBef>
                <a:spcPts val="0"/>
              </a:spcBef>
              <a:spcAft>
                <a:spcPts val="1000"/>
              </a:spcAft>
              <a:buFont typeface="+mj-lt"/>
              <a:buAutoNum type="arabicPeriod" startAt="20"/>
            </a:pPr>
            <a:endParaRPr lang="en-US" sz="1600" b="1" dirty="0">
              <a:ea typeface="Calibri"/>
              <a:cs typeface="Times New Roman"/>
            </a:endParaRPr>
          </a:p>
        </p:txBody>
      </p:sp>
      <p:sp>
        <p:nvSpPr>
          <p:cNvPr id="6" name="TextBox 5"/>
          <p:cNvSpPr txBox="1"/>
          <p:nvPr/>
        </p:nvSpPr>
        <p:spPr>
          <a:xfrm>
            <a:off x="1147305" y="1752600"/>
            <a:ext cx="995855" cy="507831"/>
          </a:xfrm>
          <a:prstGeom prst="rect">
            <a:avLst/>
          </a:prstGeom>
          <a:solidFill>
            <a:schemeClr val="bg1"/>
          </a:solidFill>
        </p:spPr>
        <p:txBody>
          <a:bodyPr wrap="square" tIns="182880" rtlCol="0">
            <a:spAutoFit/>
          </a:bodyPr>
          <a:lstStyle/>
          <a:p>
            <a:r>
              <a:rPr lang="en-US" b="1" dirty="0">
                <a:solidFill>
                  <a:srgbClr val="0000FF"/>
                </a:solidFill>
              </a:rPr>
              <a:t>a. True</a:t>
            </a:r>
          </a:p>
        </p:txBody>
      </p:sp>
      <p:sp>
        <p:nvSpPr>
          <p:cNvPr id="8" name="TextBox 7"/>
          <p:cNvSpPr txBox="1"/>
          <p:nvPr/>
        </p:nvSpPr>
        <p:spPr>
          <a:xfrm>
            <a:off x="1228284" y="2624920"/>
            <a:ext cx="833895" cy="861774"/>
          </a:xfrm>
          <a:prstGeom prst="rect">
            <a:avLst/>
          </a:prstGeom>
          <a:solidFill>
            <a:schemeClr val="bg1"/>
          </a:solidFill>
        </p:spPr>
        <p:txBody>
          <a:bodyPr wrap="square" tIns="365760" bIns="182880" rtlCol="0">
            <a:spAutoFit/>
          </a:bodyPr>
          <a:lstStyle/>
          <a:p>
            <a:r>
              <a:rPr lang="en-US" b="1" dirty="0">
                <a:solidFill>
                  <a:srgbClr val="0000FF"/>
                </a:solidFill>
              </a:rPr>
              <a:t>c. 1</a:t>
            </a:r>
          </a:p>
        </p:txBody>
      </p:sp>
      <p:sp>
        <p:nvSpPr>
          <p:cNvPr id="9" name="TextBox 8"/>
          <p:cNvSpPr txBox="1"/>
          <p:nvPr/>
        </p:nvSpPr>
        <p:spPr>
          <a:xfrm>
            <a:off x="1228284" y="3810000"/>
            <a:ext cx="2196552" cy="738664"/>
          </a:xfrm>
          <a:prstGeom prst="rect">
            <a:avLst/>
          </a:prstGeom>
          <a:solidFill>
            <a:schemeClr val="bg1"/>
          </a:solidFill>
        </p:spPr>
        <p:txBody>
          <a:bodyPr wrap="square" tIns="182880" bIns="274320" rtlCol="0">
            <a:spAutoFit/>
          </a:bodyPr>
          <a:lstStyle/>
          <a:p>
            <a:r>
              <a:rPr lang="en-US" b="1" dirty="0">
                <a:solidFill>
                  <a:srgbClr val="0000FF"/>
                </a:solidFill>
              </a:rPr>
              <a:t>b. 0</a:t>
            </a:r>
          </a:p>
        </p:txBody>
      </p:sp>
      <p:sp>
        <p:nvSpPr>
          <p:cNvPr id="3" name="Title 2"/>
          <p:cNvSpPr>
            <a:spLocks noGrp="1"/>
          </p:cNvSpPr>
          <p:nvPr>
            <p:ph type="title"/>
          </p:nvPr>
        </p:nvSpPr>
        <p:spPr>
          <a:xfrm>
            <a:off x="685800" y="457200"/>
            <a:ext cx="7772400" cy="685800"/>
          </a:xfrm>
        </p:spPr>
        <p:txBody>
          <a:bodyPr/>
          <a:lstStyle/>
          <a:p>
            <a:r>
              <a:rPr lang="en-US" b="1" dirty="0"/>
              <a:t>Review</a:t>
            </a:r>
          </a:p>
        </p:txBody>
      </p:sp>
      <p:sp>
        <p:nvSpPr>
          <p:cNvPr id="7" name="TextBox 6"/>
          <p:cNvSpPr txBox="1"/>
          <p:nvPr/>
        </p:nvSpPr>
        <p:spPr>
          <a:xfrm>
            <a:off x="1147305" y="4876800"/>
            <a:ext cx="1259768" cy="769441"/>
          </a:xfrm>
          <a:prstGeom prst="rect">
            <a:avLst/>
          </a:prstGeom>
          <a:solidFill>
            <a:schemeClr val="bg1"/>
          </a:solidFill>
        </p:spPr>
        <p:txBody>
          <a:bodyPr wrap="none" tIns="182880" bIns="274320" rtlCol="0">
            <a:spAutoFit/>
          </a:bodyPr>
          <a:lstStyle/>
          <a:p>
            <a:r>
              <a:rPr lang="en-US" sz="2000" b="1" dirty="0">
                <a:solidFill>
                  <a:srgbClr val="0000FF"/>
                </a:solidFill>
              </a:rPr>
              <a:t>b. </a:t>
            </a:r>
            <a:r>
              <a:rPr lang="en-US" b="1" dirty="0">
                <a:solidFill>
                  <a:srgbClr val="0000FF"/>
                </a:solidFill>
              </a:rPr>
              <a:t>Lighting</a:t>
            </a:r>
            <a:r>
              <a:rPr lang="en-US" sz="2000" b="1" dirty="0">
                <a:solidFill>
                  <a:srgbClr val="0000FF"/>
                </a:solidFill>
              </a:rPr>
              <a:t> </a:t>
            </a:r>
          </a:p>
        </p:txBody>
      </p:sp>
    </p:spTree>
    <p:extLst>
      <p:ext uri="{BB962C8B-B14F-4D97-AF65-F5344CB8AC3E}">
        <p14:creationId xmlns:p14="http://schemas.microsoft.com/office/powerpoint/2010/main" val="426055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P spid="7" grpId="0" animBg="1"/>
    </p:bld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838200" y="609600"/>
            <a:ext cx="7772400" cy="5181600"/>
          </a:xfrm>
        </p:spPr>
        <p:txBody>
          <a:bodyPr/>
          <a:lstStyle/>
          <a:p>
            <a:pPr marL="0" indent="0">
              <a:lnSpc>
                <a:spcPct val="150000"/>
              </a:lnSpc>
              <a:buNone/>
            </a:pPr>
            <a:endParaRPr lang="en-US" sz="1600" b="1" dirty="0"/>
          </a:p>
          <a:p>
            <a:pPr>
              <a:lnSpc>
                <a:spcPct val="150000"/>
              </a:lnSpc>
              <a:spcAft>
                <a:spcPts val="1200"/>
              </a:spcAft>
              <a:buFont typeface="+mj-lt"/>
              <a:buAutoNum type="arabicPeriod" startAt="24"/>
            </a:pPr>
            <a:r>
              <a:rPr lang="en-US" sz="1600" b="1" dirty="0"/>
              <a:t>Name some of the responsibilities and qualifications of a TMA operator</a:t>
            </a:r>
          </a:p>
          <a:p>
            <a:pPr>
              <a:lnSpc>
                <a:spcPct val="150000"/>
              </a:lnSpc>
              <a:buFont typeface="+mj-lt"/>
              <a:buAutoNum type="arabicPeriod" startAt="24"/>
            </a:pPr>
            <a:endParaRPr lang="en-US" sz="1600" b="1" dirty="0"/>
          </a:p>
          <a:p>
            <a:pPr>
              <a:lnSpc>
                <a:spcPct val="150000"/>
              </a:lnSpc>
              <a:buFont typeface="+mj-lt"/>
              <a:buAutoNum type="arabicPeriod" startAt="24"/>
            </a:pPr>
            <a:endParaRPr lang="en-US" sz="1600" b="1" dirty="0"/>
          </a:p>
          <a:p>
            <a:pPr>
              <a:lnSpc>
                <a:spcPct val="150000"/>
              </a:lnSpc>
              <a:buFont typeface="+mj-lt"/>
              <a:buAutoNum type="arabicPeriod" startAt="24"/>
            </a:pPr>
            <a:r>
              <a:rPr lang="en-US" sz="1600" b="1" dirty="0"/>
              <a:t>TMAs are designed to </a:t>
            </a:r>
            <a:r>
              <a:rPr lang="en-US" sz="1600" b="1" u="sng" dirty="0"/>
              <a:t>		</a:t>
            </a:r>
            <a:r>
              <a:rPr lang="en-US" sz="1600" b="1" dirty="0"/>
              <a:t>  the motorist and the TMA operator.</a:t>
            </a:r>
          </a:p>
          <a:p>
            <a:pPr>
              <a:lnSpc>
                <a:spcPct val="150000"/>
              </a:lnSpc>
              <a:buFont typeface="+mj-lt"/>
              <a:buAutoNum type="arabicPeriod" startAt="24"/>
            </a:pPr>
            <a:r>
              <a:rPr lang="en-US" sz="1600" b="1" dirty="0"/>
              <a:t>Seat belts must be used while operating a TMA.  They should be </a:t>
            </a:r>
            <a:r>
              <a:rPr lang="en-US" sz="1600" b="1" u="sng" dirty="0"/>
              <a:t>		          </a:t>
            </a:r>
            <a:r>
              <a:rPr lang="en-US" sz="1600" b="1" dirty="0"/>
              <a:t>adjusted and </a:t>
            </a:r>
            <a:r>
              <a:rPr lang="en-US" sz="1600" b="1" u="sng" dirty="0"/>
              <a:t>	      </a:t>
            </a:r>
            <a:r>
              <a:rPr lang="en-US" sz="1600" b="1" dirty="0"/>
              <a:t> on the operator.</a:t>
            </a:r>
          </a:p>
          <a:p>
            <a:pPr>
              <a:lnSpc>
                <a:spcPct val="150000"/>
              </a:lnSpc>
              <a:buFont typeface="+mj-lt"/>
              <a:buAutoNum type="arabicPeriod" startAt="24"/>
            </a:pPr>
            <a:r>
              <a:rPr lang="en-US" sz="1600" b="1" dirty="0"/>
              <a:t>When  a TMA is in a stationary work zone, the TMA should be </a:t>
            </a:r>
            <a:r>
              <a:rPr lang="en-US" sz="1600" b="1" u="sng" dirty="0"/>
              <a:t>		</a:t>
            </a:r>
            <a:endParaRPr lang="en-US" sz="1600" b="1" dirty="0"/>
          </a:p>
          <a:p>
            <a:pPr>
              <a:lnSpc>
                <a:spcPct val="150000"/>
              </a:lnSpc>
              <a:buFont typeface="+mj-lt"/>
              <a:buAutoNum type="arabicPeriod" startAt="24"/>
            </a:pPr>
            <a:r>
              <a:rPr lang="en-US" sz="1600" b="1" dirty="0"/>
              <a:t>During mobile operations, you should maintain a minimum </a:t>
            </a:r>
            <a:r>
              <a:rPr lang="en-US" sz="1600" b="1" u="sng" dirty="0"/>
              <a:t>		</a:t>
            </a:r>
            <a:r>
              <a:rPr lang="en-US" sz="1600" b="1" dirty="0"/>
              <a:t> of roll ahead space.</a:t>
            </a:r>
          </a:p>
          <a:p>
            <a:pPr>
              <a:lnSpc>
                <a:spcPct val="150000"/>
              </a:lnSpc>
              <a:buFont typeface="+mj-lt"/>
              <a:buAutoNum type="arabicPeriod" startAt="24"/>
            </a:pPr>
            <a:r>
              <a:rPr lang="en-US" sz="1600" b="1" dirty="0"/>
              <a:t>Upon impact of the TMA, you should pull the </a:t>
            </a:r>
            <a:r>
              <a:rPr lang="en-US" sz="1600" b="1" u="sng" dirty="0"/>
              <a:t>		        </a:t>
            </a:r>
            <a:r>
              <a:rPr lang="en-US" sz="1600" b="1" dirty="0"/>
              <a:t>and put the TMA in neutral</a:t>
            </a:r>
          </a:p>
          <a:p>
            <a:pPr>
              <a:buFont typeface="+mj-lt"/>
              <a:buAutoNum type="arabicPeriod" startAt="24"/>
            </a:pPr>
            <a:endParaRPr lang="en-US" sz="1600" b="1" dirty="0"/>
          </a:p>
        </p:txBody>
      </p:sp>
      <p:sp>
        <p:nvSpPr>
          <p:cNvPr id="5" name="TextBox 4"/>
          <p:cNvSpPr txBox="1"/>
          <p:nvPr/>
        </p:nvSpPr>
        <p:spPr>
          <a:xfrm>
            <a:off x="1295400" y="1570214"/>
            <a:ext cx="5638800" cy="646331"/>
          </a:xfrm>
          <a:prstGeom prst="rect">
            <a:avLst/>
          </a:prstGeom>
          <a:noFill/>
        </p:spPr>
        <p:txBody>
          <a:bodyPr wrap="square" rtlCol="0">
            <a:spAutoFit/>
          </a:bodyPr>
          <a:lstStyle/>
          <a:p>
            <a:pPr algn="ctr"/>
            <a:r>
              <a:rPr lang="en-US" b="1" dirty="0">
                <a:solidFill>
                  <a:srgbClr val="0000FF"/>
                </a:solidFill>
              </a:rPr>
              <a:t>Be alert; protect crew members and traveling public; constantly check your mirrors</a:t>
            </a:r>
          </a:p>
        </p:txBody>
      </p:sp>
      <p:sp>
        <p:nvSpPr>
          <p:cNvPr id="6" name="TextBox 5"/>
          <p:cNvSpPr txBox="1"/>
          <p:nvPr/>
        </p:nvSpPr>
        <p:spPr>
          <a:xfrm>
            <a:off x="3235264" y="2438400"/>
            <a:ext cx="879536" cy="369332"/>
          </a:xfrm>
          <a:prstGeom prst="rect">
            <a:avLst/>
          </a:prstGeom>
          <a:noFill/>
        </p:spPr>
        <p:txBody>
          <a:bodyPr wrap="none" rtlCol="0">
            <a:spAutoFit/>
          </a:bodyPr>
          <a:lstStyle/>
          <a:p>
            <a:r>
              <a:rPr lang="en-US" b="1" dirty="0">
                <a:solidFill>
                  <a:srgbClr val="0000FF"/>
                </a:solidFill>
              </a:rPr>
              <a:t>protect</a:t>
            </a:r>
          </a:p>
        </p:txBody>
      </p:sp>
      <p:sp>
        <p:nvSpPr>
          <p:cNvPr id="7" name="TextBox 6"/>
          <p:cNvSpPr txBox="1"/>
          <p:nvPr/>
        </p:nvSpPr>
        <p:spPr>
          <a:xfrm>
            <a:off x="6779062" y="2839607"/>
            <a:ext cx="996170" cy="369332"/>
          </a:xfrm>
          <a:prstGeom prst="rect">
            <a:avLst/>
          </a:prstGeom>
          <a:noFill/>
        </p:spPr>
        <p:txBody>
          <a:bodyPr wrap="none" rtlCol="0">
            <a:spAutoFit/>
          </a:bodyPr>
          <a:lstStyle/>
          <a:p>
            <a:r>
              <a:rPr lang="en-US" b="1" dirty="0">
                <a:solidFill>
                  <a:srgbClr val="0000FF"/>
                </a:solidFill>
              </a:rPr>
              <a:t>properly</a:t>
            </a:r>
          </a:p>
        </p:txBody>
      </p:sp>
      <p:sp>
        <p:nvSpPr>
          <p:cNvPr id="8" name="TextBox 7"/>
          <p:cNvSpPr txBox="1"/>
          <p:nvPr/>
        </p:nvSpPr>
        <p:spPr>
          <a:xfrm>
            <a:off x="2362200" y="3224452"/>
            <a:ext cx="631904" cy="369332"/>
          </a:xfrm>
          <a:prstGeom prst="rect">
            <a:avLst/>
          </a:prstGeom>
          <a:noFill/>
        </p:spPr>
        <p:txBody>
          <a:bodyPr wrap="none" rtlCol="0">
            <a:spAutoFit/>
          </a:bodyPr>
          <a:lstStyle/>
          <a:p>
            <a:r>
              <a:rPr lang="en-US" b="1" dirty="0">
                <a:solidFill>
                  <a:srgbClr val="0000FF"/>
                </a:solidFill>
              </a:rPr>
              <a:t>snug</a:t>
            </a:r>
          </a:p>
        </p:txBody>
      </p:sp>
      <p:sp>
        <p:nvSpPr>
          <p:cNvPr id="9" name="TextBox 8"/>
          <p:cNvSpPr txBox="1"/>
          <p:nvPr/>
        </p:nvSpPr>
        <p:spPr>
          <a:xfrm>
            <a:off x="6632579" y="3624161"/>
            <a:ext cx="1289135" cy="369332"/>
          </a:xfrm>
          <a:prstGeom prst="rect">
            <a:avLst/>
          </a:prstGeom>
          <a:noFill/>
        </p:spPr>
        <p:txBody>
          <a:bodyPr wrap="none" rtlCol="0">
            <a:spAutoFit/>
          </a:bodyPr>
          <a:lstStyle/>
          <a:p>
            <a:r>
              <a:rPr lang="en-US" b="1" dirty="0">
                <a:solidFill>
                  <a:srgbClr val="0000FF"/>
                </a:solidFill>
              </a:rPr>
              <a:t>unoccupied</a:t>
            </a:r>
          </a:p>
        </p:txBody>
      </p:sp>
      <p:sp>
        <p:nvSpPr>
          <p:cNvPr id="10" name="TextBox 9"/>
          <p:cNvSpPr txBox="1"/>
          <p:nvPr/>
        </p:nvSpPr>
        <p:spPr>
          <a:xfrm>
            <a:off x="6445010" y="3993493"/>
            <a:ext cx="646331" cy="369332"/>
          </a:xfrm>
          <a:prstGeom prst="rect">
            <a:avLst/>
          </a:prstGeom>
          <a:noFill/>
        </p:spPr>
        <p:txBody>
          <a:bodyPr wrap="none" rtlCol="0">
            <a:spAutoFit/>
          </a:bodyPr>
          <a:lstStyle/>
          <a:p>
            <a:r>
              <a:rPr lang="en-US" b="1" dirty="0">
                <a:solidFill>
                  <a:srgbClr val="0000FF"/>
                </a:solidFill>
              </a:rPr>
              <a:t>150 ‘</a:t>
            </a:r>
          </a:p>
        </p:txBody>
      </p:sp>
      <p:sp>
        <p:nvSpPr>
          <p:cNvPr id="11" name="TextBox 10"/>
          <p:cNvSpPr txBox="1"/>
          <p:nvPr/>
        </p:nvSpPr>
        <p:spPr>
          <a:xfrm>
            <a:off x="5289680" y="4876800"/>
            <a:ext cx="1489382" cy="369332"/>
          </a:xfrm>
          <a:prstGeom prst="rect">
            <a:avLst/>
          </a:prstGeom>
          <a:noFill/>
        </p:spPr>
        <p:txBody>
          <a:bodyPr wrap="none" rtlCol="0">
            <a:spAutoFit/>
          </a:bodyPr>
          <a:lstStyle/>
          <a:p>
            <a:r>
              <a:rPr lang="en-US" b="1" dirty="0">
                <a:solidFill>
                  <a:srgbClr val="0000FF"/>
                </a:solidFill>
              </a:rPr>
              <a:t>parking brake</a:t>
            </a:r>
          </a:p>
        </p:txBody>
      </p:sp>
      <p:sp>
        <p:nvSpPr>
          <p:cNvPr id="3" name="Title 2"/>
          <p:cNvSpPr>
            <a:spLocks noGrp="1"/>
          </p:cNvSpPr>
          <p:nvPr>
            <p:ph type="title"/>
          </p:nvPr>
        </p:nvSpPr>
        <p:spPr>
          <a:xfrm>
            <a:off x="838200" y="381000"/>
            <a:ext cx="7772400" cy="685800"/>
          </a:xfrm>
        </p:spPr>
        <p:txBody>
          <a:bodyPr/>
          <a:lstStyle/>
          <a:p>
            <a:r>
              <a:rPr lang="en-US" b="1" dirty="0"/>
              <a:t>Quiz</a:t>
            </a:r>
          </a:p>
        </p:txBody>
      </p:sp>
    </p:spTree>
    <p:extLst>
      <p:ext uri="{BB962C8B-B14F-4D97-AF65-F5344CB8AC3E}">
        <p14:creationId xmlns:p14="http://schemas.microsoft.com/office/powerpoint/2010/main" val="304848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1"/>
          </p:nvPr>
        </p:nvSpPr>
        <p:spPr>
          <a:xfrm>
            <a:off x="1447800" y="1078798"/>
            <a:ext cx="7696200" cy="5867400"/>
          </a:xfrm>
        </p:spPr>
        <p:txBody>
          <a:bodyPr/>
          <a:lstStyle/>
          <a:p>
            <a:pPr marL="457200" lvl="1" indent="0">
              <a:lnSpc>
                <a:spcPct val="115000"/>
              </a:lnSpc>
              <a:spcBef>
                <a:spcPts val="0"/>
              </a:spcBef>
              <a:buNone/>
            </a:pPr>
            <a:endParaRPr lang="en-US" sz="1400" b="1" dirty="0">
              <a:ea typeface="Calibri"/>
              <a:cs typeface="Times New Roman"/>
            </a:endParaRPr>
          </a:p>
          <a:p>
            <a:pPr marL="0" lvl="0" indent="0">
              <a:lnSpc>
                <a:spcPct val="115000"/>
              </a:lnSpc>
              <a:spcBef>
                <a:spcPts val="0"/>
              </a:spcBef>
              <a:buNone/>
            </a:pPr>
            <a:r>
              <a:rPr lang="en-US" sz="1600" b="1" dirty="0">
                <a:ea typeface="Calibri"/>
                <a:cs typeface="Times New Roman"/>
              </a:rPr>
              <a:t>MoDOT has set goals and guidelines when it comes to work zones.</a:t>
            </a:r>
          </a:p>
          <a:p>
            <a:pPr lvl="0">
              <a:lnSpc>
                <a:spcPct val="150000"/>
              </a:lnSpc>
              <a:spcBef>
                <a:spcPts val="0"/>
              </a:spcBef>
              <a:buFont typeface="+mj-lt"/>
              <a:buAutoNum type="arabicPeriod" startAt="30"/>
            </a:pPr>
            <a:r>
              <a:rPr lang="en-US" sz="1600" b="1" dirty="0">
                <a:ea typeface="Calibri"/>
                <a:cs typeface="Times New Roman"/>
              </a:rPr>
              <a:t>Which statement is true?</a:t>
            </a:r>
          </a:p>
          <a:p>
            <a:pPr marL="800100" lvl="1" indent="-342900">
              <a:lnSpc>
                <a:spcPct val="150000"/>
              </a:lnSpc>
              <a:spcBef>
                <a:spcPts val="0"/>
              </a:spcBef>
              <a:buFont typeface="+mj-lt"/>
              <a:buAutoNum type="alphaLcPeriod"/>
            </a:pPr>
            <a:r>
              <a:rPr lang="en-US" sz="1400" b="1" dirty="0">
                <a:ea typeface="Calibri"/>
                <a:cs typeface="Times New Roman"/>
              </a:rPr>
              <a:t>Reduction in all types of crashes; get the job done no matter what; be safe</a:t>
            </a:r>
          </a:p>
          <a:p>
            <a:pPr marL="800100" lvl="1" indent="-342900">
              <a:lnSpc>
                <a:spcPct val="150000"/>
              </a:lnSpc>
              <a:spcBef>
                <a:spcPts val="0"/>
              </a:spcBef>
              <a:buFont typeface="+mj-lt"/>
              <a:buAutoNum type="alphaLcPeriod"/>
            </a:pPr>
            <a:r>
              <a:rPr lang="en-US" sz="1400" b="1" dirty="0">
                <a:ea typeface="Calibri"/>
                <a:cs typeface="Times New Roman"/>
              </a:rPr>
              <a:t>Provide work zone information to the public; delay traffic for more than 15 minutes so traffic is moving slower and our employees are safer</a:t>
            </a:r>
          </a:p>
          <a:p>
            <a:pPr marL="800100" lvl="1" indent="-342900">
              <a:lnSpc>
                <a:spcPct val="150000"/>
              </a:lnSpc>
              <a:spcBef>
                <a:spcPts val="0"/>
              </a:spcBef>
              <a:buFont typeface="+mj-lt"/>
              <a:buAutoNum type="alphaLcPeriod"/>
            </a:pPr>
            <a:r>
              <a:rPr lang="en-US" sz="1400" b="1" dirty="0">
                <a:ea typeface="Calibri"/>
                <a:cs typeface="Times New Roman"/>
              </a:rPr>
              <a:t>Zero work zone fatalities; provide safe and efficient movement of traffic;  provide protection for workers and equipment</a:t>
            </a:r>
          </a:p>
          <a:p>
            <a:pPr marL="800100" lvl="1" indent="-342900">
              <a:lnSpc>
                <a:spcPct val="150000"/>
              </a:lnSpc>
              <a:spcBef>
                <a:spcPts val="0"/>
              </a:spcBef>
              <a:buFont typeface="+mj-lt"/>
              <a:buAutoNum type="alphaLcPeriod"/>
            </a:pPr>
            <a:r>
              <a:rPr lang="en-US" sz="1400" b="1" dirty="0">
                <a:ea typeface="Calibri"/>
                <a:cs typeface="Times New Roman"/>
              </a:rPr>
              <a:t>None of the above</a:t>
            </a:r>
          </a:p>
          <a:p>
            <a:pPr marL="457200" lvl="1" indent="0">
              <a:spcBef>
                <a:spcPts val="0"/>
              </a:spcBef>
              <a:buNone/>
            </a:pPr>
            <a:endParaRPr lang="en-US" sz="1400" b="1" dirty="0">
              <a:ea typeface="Calibri"/>
              <a:cs typeface="Times New Roman"/>
            </a:endParaRPr>
          </a:p>
          <a:p>
            <a:pPr marL="0" marR="0" indent="0">
              <a:spcBef>
                <a:spcPts val="0"/>
              </a:spcBef>
              <a:spcAft>
                <a:spcPts val="600"/>
              </a:spcAft>
              <a:buNone/>
            </a:pPr>
            <a:r>
              <a:rPr lang="en-US" sz="1600" b="1" dirty="0">
                <a:ea typeface="Calibri"/>
                <a:cs typeface="Times New Roman"/>
              </a:rPr>
              <a:t>Worker Considerations it is important to utilize appropriate measures to ensure worker safety. The following are just a few of those measures:</a:t>
            </a:r>
          </a:p>
          <a:p>
            <a:pPr marR="0">
              <a:spcBef>
                <a:spcPts val="0"/>
              </a:spcBef>
              <a:spcAft>
                <a:spcPts val="1000"/>
              </a:spcAft>
              <a:buFont typeface="+mj-lt"/>
              <a:buAutoNum type="arabicPeriod" startAt="30"/>
            </a:pPr>
            <a:r>
              <a:rPr lang="en-US" sz="1600" b="1" dirty="0">
                <a:ea typeface="Calibri"/>
                <a:cs typeface="Times New Roman"/>
              </a:rPr>
              <a:t>Wearing appropriate </a:t>
            </a:r>
            <a:r>
              <a:rPr lang="en-US" sz="1600" b="1" u="sng" dirty="0">
                <a:ea typeface="Calibri"/>
                <a:cs typeface="Times New Roman"/>
              </a:rPr>
              <a:t>		</a:t>
            </a:r>
            <a:r>
              <a:rPr lang="en-US" sz="1600" b="1" dirty="0">
                <a:ea typeface="Calibri"/>
                <a:cs typeface="Times New Roman"/>
              </a:rPr>
              <a:t>apparel</a:t>
            </a:r>
          </a:p>
          <a:p>
            <a:pPr marR="0">
              <a:spcBef>
                <a:spcPts val="0"/>
              </a:spcBef>
              <a:spcAft>
                <a:spcPts val="1000"/>
              </a:spcAft>
              <a:buFont typeface="+mj-lt"/>
              <a:buAutoNum type="arabicPeriod" startAt="30"/>
            </a:pPr>
            <a:r>
              <a:rPr lang="en-US" sz="1600" b="1" dirty="0">
                <a:ea typeface="Calibri"/>
                <a:cs typeface="Times New Roman"/>
              </a:rPr>
              <a:t>Use </a:t>
            </a:r>
            <a:r>
              <a:rPr lang="en-US" sz="1600" b="1" u="sng" dirty="0">
                <a:ea typeface="Calibri"/>
                <a:cs typeface="Times New Roman"/>
              </a:rPr>
              <a:t>			</a:t>
            </a:r>
          </a:p>
          <a:p>
            <a:pPr marR="0">
              <a:spcBef>
                <a:spcPts val="0"/>
              </a:spcBef>
              <a:spcAft>
                <a:spcPts val="1000"/>
              </a:spcAft>
              <a:buFont typeface="+mj-lt"/>
              <a:buAutoNum type="arabicPeriod" startAt="30"/>
            </a:pPr>
            <a:r>
              <a:rPr lang="en-US" sz="1600" b="1" dirty="0">
                <a:ea typeface="Calibri"/>
                <a:cs typeface="Times New Roman"/>
              </a:rPr>
              <a:t>Utilize proper </a:t>
            </a:r>
            <a:r>
              <a:rPr lang="en-US" sz="1600" b="1" u="sng" dirty="0">
                <a:ea typeface="Calibri"/>
                <a:cs typeface="Times New Roman"/>
              </a:rPr>
              <a:t>		s</a:t>
            </a:r>
            <a:r>
              <a:rPr lang="en-US" sz="1600" b="1" dirty="0">
                <a:ea typeface="Calibri"/>
                <a:cs typeface="Times New Roman"/>
              </a:rPr>
              <a:t>ignals</a:t>
            </a:r>
          </a:p>
          <a:p>
            <a:pPr>
              <a:buFont typeface="+mj-lt"/>
              <a:buAutoNum type="arabicPeriod" startAt="30"/>
            </a:pPr>
            <a:endParaRPr lang="en-US" sz="1000" b="1" dirty="0"/>
          </a:p>
        </p:txBody>
      </p:sp>
      <p:sp>
        <p:nvSpPr>
          <p:cNvPr id="6" name="TextBox 5"/>
          <p:cNvSpPr txBox="1"/>
          <p:nvPr/>
        </p:nvSpPr>
        <p:spPr>
          <a:xfrm>
            <a:off x="1461840" y="2362200"/>
            <a:ext cx="7324397" cy="1283428"/>
          </a:xfrm>
          <a:prstGeom prst="rect">
            <a:avLst/>
          </a:prstGeom>
          <a:solidFill>
            <a:schemeClr val="bg1"/>
          </a:solidFill>
        </p:spPr>
        <p:txBody>
          <a:bodyPr wrap="square" tIns="274320" bIns="365760" rtlCol="0">
            <a:spAutoFit/>
          </a:bodyPr>
          <a:lstStyle/>
          <a:p>
            <a:pPr lvl="1">
              <a:lnSpc>
                <a:spcPct val="115000"/>
              </a:lnSpc>
              <a:spcBef>
                <a:spcPts val="0"/>
              </a:spcBef>
            </a:pPr>
            <a:r>
              <a:rPr lang="en-US" b="1" dirty="0">
                <a:solidFill>
                  <a:srgbClr val="0000FF"/>
                </a:solidFill>
                <a:ea typeface="Calibri"/>
                <a:cs typeface="Times New Roman"/>
              </a:rPr>
              <a:t>c. Zero work zone fatalities; provide safe and efficient movement of</a:t>
            </a:r>
          </a:p>
          <a:p>
            <a:pPr lvl="1">
              <a:lnSpc>
                <a:spcPct val="115000"/>
              </a:lnSpc>
              <a:spcBef>
                <a:spcPts val="0"/>
              </a:spcBef>
            </a:pPr>
            <a:r>
              <a:rPr lang="en-US" b="1" dirty="0">
                <a:solidFill>
                  <a:srgbClr val="0000FF"/>
                </a:solidFill>
                <a:ea typeface="Calibri"/>
                <a:cs typeface="Times New Roman"/>
              </a:rPr>
              <a:t>     traffic; provide protection for workers and equipment</a:t>
            </a:r>
          </a:p>
        </p:txBody>
      </p:sp>
      <p:sp>
        <p:nvSpPr>
          <p:cNvPr id="7" name="TextBox 6"/>
          <p:cNvSpPr txBox="1"/>
          <p:nvPr/>
        </p:nvSpPr>
        <p:spPr>
          <a:xfrm>
            <a:off x="4114799" y="4648200"/>
            <a:ext cx="784335" cy="323165"/>
          </a:xfrm>
          <a:prstGeom prst="rect">
            <a:avLst/>
          </a:prstGeom>
          <a:noFill/>
        </p:spPr>
        <p:txBody>
          <a:bodyPr wrap="square" bIns="0" rtlCol="0">
            <a:spAutoFit/>
          </a:bodyPr>
          <a:lstStyle/>
          <a:p>
            <a:r>
              <a:rPr lang="en-US" b="1" dirty="0">
                <a:solidFill>
                  <a:srgbClr val="0000FF"/>
                </a:solidFill>
              </a:rPr>
              <a:t>safety</a:t>
            </a:r>
          </a:p>
        </p:txBody>
      </p:sp>
      <p:sp>
        <p:nvSpPr>
          <p:cNvPr id="8" name="TextBox 7"/>
          <p:cNvSpPr txBox="1"/>
          <p:nvPr/>
        </p:nvSpPr>
        <p:spPr>
          <a:xfrm>
            <a:off x="2293580" y="5025956"/>
            <a:ext cx="1981200" cy="369332"/>
          </a:xfrm>
          <a:prstGeom prst="rect">
            <a:avLst/>
          </a:prstGeom>
          <a:noFill/>
        </p:spPr>
        <p:txBody>
          <a:bodyPr wrap="square" rtlCol="0">
            <a:spAutoFit/>
          </a:bodyPr>
          <a:lstStyle/>
          <a:p>
            <a:r>
              <a:rPr lang="en-US" b="1" dirty="0">
                <a:solidFill>
                  <a:srgbClr val="0000FF"/>
                </a:solidFill>
              </a:rPr>
              <a:t>protective vehicles</a:t>
            </a:r>
          </a:p>
        </p:txBody>
      </p:sp>
      <p:sp>
        <p:nvSpPr>
          <p:cNvPr id="9" name="TextBox 8"/>
          <p:cNvSpPr txBox="1"/>
          <p:nvPr/>
        </p:nvSpPr>
        <p:spPr>
          <a:xfrm>
            <a:off x="3406665" y="5334000"/>
            <a:ext cx="784335" cy="369332"/>
          </a:xfrm>
          <a:prstGeom prst="rect">
            <a:avLst/>
          </a:prstGeom>
          <a:noFill/>
        </p:spPr>
        <p:txBody>
          <a:bodyPr wrap="square" rtlCol="0">
            <a:spAutoFit/>
          </a:bodyPr>
          <a:lstStyle/>
          <a:p>
            <a:r>
              <a:rPr lang="en-US" b="1" dirty="0">
                <a:solidFill>
                  <a:srgbClr val="0000FF"/>
                </a:solidFill>
              </a:rPr>
              <a:t>hand</a:t>
            </a:r>
          </a:p>
        </p:txBody>
      </p:sp>
      <p:sp>
        <p:nvSpPr>
          <p:cNvPr id="2" name="Title 1"/>
          <p:cNvSpPr>
            <a:spLocks noGrp="1"/>
          </p:cNvSpPr>
          <p:nvPr>
            <p:ph type="title"/>
          </p:nvPr>
        </p:nvSpPr>
        <p:spPr>
          <a:xfrm>
            <a:off x="685800" y="457200"/>
            <a:ext cx="7772400" cy="685800"/>
          </a:xfrm>
        </p:spPr>
        <p:txBody>
          <a:bodyPr/>
          <a:lstStyle/>
          <a:p>
            <a:r>
              <a:rPr lang="en-US" b="1" dirty="0"/>
              <a:t>Review</a:t>
            </a:r>
          </a:p>
        </p:txBody>
      </p:sp>
    </p:spTree>
    <p:extLst>
      <p:ext uri="{BB962C8B-B14F-4D97-AF65-F5344CB8AC3E}">
        <p14:creationId xmlns:p14="http://schemas.microsoft.com/office/powerpoint/2010/main" val="2620772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p:bldP spid="9" grpId="0"/>
    </p:bld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36600"/>
            <a:ext cx="7772400" cy="1143000"/>
          </a:xfrm>
        </p:spPr>
        <p:txBody>
          <a:bodyPr/>
          <a:lstStyle/>
          <a:p>
            <a:r>
              <a:rPr lang="en-US" b="1" dirty="0"/>
              <a:t>Sharing Information </a:t>
            </a:r>
          </a:p>
        </p:txBody>
      </p:sp>
      <p:pic>
        <p:nvPicPr>
          <p:cNvPr id="5"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 y="228600"/>
            <a:ext cx="1103679" cy="1062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533399" y="2667000"/>
            <a:ext cx="4050801" cy="1661993"/>
          </a:xfrm>
          <a:prstGeom prst="rect">
            <a:avLst/>
          </a:prstGeom>
          <a:noFill/>
        </p:spPr>
        <p:txBody>
          <a:bodyPr wrap="square" rtlCol="0">
            <a:spAutoFit/>
          </a:bodyPr>
          <a:lstStyle/>
          <a:p>
            <a:pPr marL="285750" indent="-285750">
              <a:spcAft>
                <a:spcPts val="1800"/>
              </a:spcAft>
              <a:buFont typeface="Arial" pitchFamily="34" charset="0"/>
              <a:buChar char="•"/>
            </a:pPr>
            <a:r>
              <a:rPr lang="en-US" sz="2400" dirty="0">
                <a:solidFill>
                  <a:prstClr val="black"/>
                </a:solidFill>
              </a:rPr>
              <a:t>Morning Meeting</a:t>
            </a:r>
          </a:p>
          <a:p>
            <a:pPr marL="285750" indent="-285750">
              <a:spcAft>
                <a:spcPts val="1800"/>
              </a:spcAft>
              <a:buFont typeface="Arial" pitchFamily="34" charset="0"/>
              <a:buChar char="•"/>
            </a:pPr>
            <a:r>
              <a:rPr lang="en-US" sz="2400" dirty="0">
                <a:solidFill>
                  <a:prstClr val="black"/>
                </a:solidFill>
              </a:rPr>
              <a:t>Risk Based Analysis (RBA)</a:t>
            </a:r>
          </a:p>
          <a:p>
            <a:pPr marL="285750" indent="-285750">
              <a:spcAft>
                <a:spcPts val="1800"/>
              </a:spcAft>
              <a:buFont typeface="Arial" pitchFamily="34" charset="0"/>
              <a:buChar char="•"/>
            </a:pPr>
            <a:r>
              <a:rPr lang="en-US" sz="2400" dirty="0">
                <a:solidFill>
                  <a:prstClr val="black"/>
                </a:solidFill>
              </a:rPr>
              <a:t>Innovations Challenge</a:t>
            </a:r>
          </a:p>
        </p:txBody>
      </p:sp>
      <p:pic>
        <p:nvPicPr>
          <p:cNvPr id="6" name="Picture 5"/>
          <p:cNvPicPr/>
          <p:nvPr/>
        </p:nvPicPr>
        <p:blipFill>
          <a:blip r:embed="rId4">
            <a:extLst>
              <a:ext uri="{28A0092B-C50C-407E-A947-70E740481C1C}">
                <a14:useLocalDpi xmlns:a14="http://schemas.microsoft.com/office/drawing/2010/main" val="0"/>
              </a:ext>
            </a:extLst>
          </a:blip>
          <a:srcRect/>
          <a:stretch>
            <a:fillRect/>
          </a:stretch>
        </p:blipFill>
        <p:spPr bwMode="auto">
          <a:xfrm>
            <a:off x="4594248" y="1769546"/>
            <a:ext cx="3733800" cy="4229319"/>
          </a:xfrm>
          <a:prstGeom prst="rect">
            <a:avLst/>
          </a:prstGeom>
          <a:noFill/>
          <a:ln>
            <a:noFill/>
          </a:ln>
          <a:effectLst/>
        </p:spPr>
      </p:pic>
    </p:spTree>
    <p:extLst>
      <p:ext uri="{BB962C8B-B14F-4D97-AF65-F5344CB8AC3E}">
        <p14:creationId xmlns:p14="http://schemas.microsoft.com/office/powerpoint/2010/main" val="1391527369"/>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 y="303270"/>
            <a:ext cx="1103679" cy="1062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descr="F:\Misc Pic\009_JPG[1].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15852" y="3810000"/>
            <a:ext cx="3094355" cy="2310130"/>
          </a:xfrm>
          <a:prstGeom prst="rect">
            <a:avLst/>
          </a:prstGeom>
          <a:noFill/>
          <a:ln>
            <a:noFill/>
          </a:ln>
          <a:effectLst>
            <a:softEdge rad="228600"/>
          </a:effectLst>
        </p:spPr>
      </p:pic>
      <p:pic>
        <p:nvPicPr>
          <p:cNvPr id="9" name="Picture 8" descr="F:\Misc Pic\018_JPG[1].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29922" y="1633220"/>
            <a:ext cx="2644140" cy="1974215"/>
          </a:xfrm>
          <a:prstGeom prst="rect">
            <a:avLst/>
          </a:prstGeom>
          <a:noFill/>
          <a:ln>
            <a:noFill/>
          </a:ln>
          <a:effectLst>
            <a:softEdge rad="215900"/>
          </a:effectLst>
        </p:spPr>
      </p:pic>
      <p:pic>
        <p:nvPicPr>
          <p:cNvPr id="10" name="Picture 9" descr="F:\Misc Pic\012_JPG[2].jpg"/>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497647" y="3810635"/>
            <a:ext cx="3113405" cy="2324735"/>
          </a:xfrm>
          <a:prstGeom prst="rect">
            <a:avLst/>
          </a:prstGeom>
          <a:noFill/>
          <a:ln>
            <a:noFill/>
          </a:ln>
          <a:effectLst>
            <a:softEdge rad="228600"/>
          </a:effectLst>
        </p:spPr>
      </p:pic>
      <p:sp>
        <p:nvSpPr>
          <p:cNvPr id="2" name="TextBox 1"/>
          <p:cNvSpPr txBox="1"/>
          <p:nvPr/>
        </p:nvSpPr>
        <p:spPr>
          <a:xfrm>
            <a:off x="3359584" y="834479"/>
            <a:ext cx="2383986" cy="769441"/>
          </a:xfrm>
          <a:prstGeom prst="rect">
            <a:avLst/>
          </a:prstGeom>
          <a:noFill/>
        </p:spPr>
        <p:txBody>
          <a:bodyPr wrap="none" rtlCol="0">
            <a:spAutoFit/>
          </a:bodyPr>
          <a:lstStyle/>
          <a:p>
            <a:r>
              <a:rPr lang="en-US" sz="4400" b="1" dirty="0"/>
              <a:t>Speak UP</a:t>
            </a:r>
          </a:p>
        </p:txBody>
      </p:sp>
      <p:sp>
        <p:nvSpPr>
          <p:cNvPr id="11" name="Content Placeholder 2"/>
          <p:cNvSpPr>
            <a:spLocks noGrp="1"/>
          </p:cNvSpPr>
          <p:nvPr>
            <p:ph idx="1"/>
          </p:nvPr>
        </p:nvSpPr>
        <p:spPr>
          <a:xfrm>
            <a:off x="1066800" y="1799590"/>
            <a:ext cx="5016182" cy="3200400"/>
          </a:xfrm>
        </p:spPr>
        <p:txBody>
          <a:bodyPr/>
          <a:lstStyle/>
          <a:p>
            <a:pPr lvl="0">
              <a:spcBef>
                <a:spcPts val="0"/>
              </a:spcBef>
              <a:spcAft>
                <a:spcPts val="600"/>
              </a:spcAft>
              <a:buFont typeface="Symbol"/>
              <a:buChar char=""/>
            </a:pPr>
            <a:r>
              <a:rPr lang="en-US" sz="1400" b="1" dirty="0">
                <a:latin typeface="Arial" pitchFamily="34" charset="0"/>
                <a:cs typeface="Arial" pitchFamily="34" charset="0"/>
              </a:rPr>
              <a:t>Don’t be afraid to ask the tough questions.</a:t>
            </a:r>
            <a:endParaRPr lang="en-US" sz="1400" dirty="0">
              <a:latin typeface="Arial" pitchFamily="34" charset="0"/>
              <a:cs typeface="Arial" pitchFamily="34" charset="0"/>
            </a:endParaRPr>
          </a:p>
          <a:p>
            <a:pPr lvl="1">
              <a:spcBef>
                <a:spcPts val="0"/>
              </a:spcBef>
              <a:spcAft>
                <a:spcPts val="600"/>
              </a:spcAft>
              <a:buFont typeface="Wingdings" pitchFamily="2" charset="2"/>
              <a:buChar char="Ø"/>
            </a:pPr>
            <a:r>
              <a:rPr lang="en-US" sz="1400" dirty="0">
                <a:latin typeface="Arial" pitchFamily="34" charset="0"/>
                <a:cs typeface="Arial" pitchFamily="34" charset="0"/>
              </a:rPr>
              <a:t>“Is this safe?”</a:t>
            </a:r>
          </a:p>
          <a:p>
            <a:pPr lvl="1">
              <a:spcBef>
                <a:spcPts val="0"/>
              </a:spcBef>
              <a:spcAft>
                <a:spcPts val="600"/>
              </a:spcAft>
              <a:buFont typeface="Wingdings" pitchFamily="2" charset="2"/>
              <a:buChar char="Ø"/>
            </a:pPr>
            <a:r>
              <a:rPr lang="en-US" sz="1400" dirty="0">
                <a:latin typeface="Arial" pitchFamily="34" charset="0"/>
                <a:cs typeface="Arial" pitchFamily="34" charset="0"/>
              </a:rPr>
              <a:t>“Can we do this safer?”</a:t>
            </a:r>
          </a:p>
          <a:p>
            <a:pPr lvl="0">
              <a:spcBef>
                <a:spcPts val="0"/>
              </a:spcBef>
              <a:spcAft>
                <a:spcPts val="600"/>
              </a:spcAft>
              <a:buFont typeface="Symbol"/>
              <a:buChar char=""/>
            </a:pPr>
            <a:r>
              <a:rPr lang="en-US" sz="1400" b="1" dirty="0">
                <a:latin typeface="Arial" pitchFamily="34" charset="0"/>
                <a:cs typeface="Arial" pitchFamily="34" charset="0"/>
              </a:rPr>
              <a:t>Coach one another. </a:t>
            </a:r>
            <a:endParaRPr lang="en-US" sz="1400" dirty="0">
              <a:latin typeface="Arial" pitchFamily="34" charset="0"/>
              <a:cs typeface="Arial" pitchFamily="34" charset="0"/>
            </a:endParaRPr>
          </a:p>
          <a:p>
            <a:pPr lvl="1">
              <a:spcBef>
                <a:spcPts val="0"/>
              </a:spcBef>
              <a:spcAft>
                <a:spcPts val="600"/>
              </a:spcAft>
              <a:buFont typeface="Wingdings" pitchFamily="2" charset="2"/>
              <a:buChar char="Ø"/>
            </a:pPr>
            <a:r>
              <a:rPr lang="en-US" sz="1400" dirty="0">
                <a:latin typeface="Arial" pitchFamily="34" charset="0"/>
                <a:cs typeface="Arial" pitchFamily="34" charset="0"/>
              </a:rPr>
              <a:t>“You shouldn’t be doing that; it is unsafe.”</a:t>
            </a:r>
          </a:p>
          <a:p>
            <a:pPr lvl="1">
              <a:spcBef>
                <a:spcPts val="0"/>
              </a:spcBef>
              <a:spcAft>
                <a:spcPts val="600"/>
              </a:spcAft>
              <a:buFont typeface="Wingdings" pitchFamily="2" charset="2"/>
              <a:buChar char="Ø"/>
            </a:pPr>
            <a:r>
              <a:rPr lang="en-US" sz="1400" dirty="0">
                <a:latin typeface="Arial" pitchFamily="34" charset="0"/>
                <a:cs typeface="Arial" pitchFamily="34" charset="0"/>
              </a:rPr>
              <a:t>“You know you should have this PPE.”</a:t>
            </a:r>
          </a:p>
          <a:p>
            <a:pPr lvl="0">
              <a:spcBef>
                <a:spcPts val="0"/>
              </a:spcBef>
              <a:spcAft>
                <a:spcPts val="600"/>
              </a:spcAft>
              <a:buFont typeface="Symbol"/>
              <a:buChar char=""/>
            </a:pPr>
            <a:r>
              <a:rPr lang="en-US" sz="1400" b="1" dirty="0">
                <a:latin typeface="Arial" pitchFamily="34" charset="0"/>
                <a:cs typeface="Arial" pitchFamily="34" charset="0"/>
              </a:rPr>
              <a:t>SPEAK OUT AGAINST UNSAFE ACTIONS</a:t>
            </a:r>
            <a:endParaRPr lang="en-US" sz="1400" dirty="0">
              <a:latin typeface="Arial" pitchFamily="34" charset="0"/>
              <a:cs typeface="Arial" pitchFamily="34" charset="0"/>
            </a:endParaRPr>
          </a:p>
          <a:p>
            <a:pPr>
              <a:spcBef>
                <a:spcPts val="0"/>
              </a:spcBef>
              <a:spcAft>
                <a:spcPts val="1200"/>
              </a:spcAft>
              <a:defRPr/>
            </a:pPr>
            <a:endParaRPr lang="en-US" sz="2800" dirty="0">
              <a:latin typeface="Arial" pitchFamily="34" charset="0"/>
              <a:cs typeface="Arial" pitchFamily="34" charset="0"/>
            </a:endParaRPr>
          </a:p>
        </p:txBody>
      </p:sp>
    </p:spTree>
    <p:extLst>
      <p:ext uri="{BB962C8B-B14F-4D97-AF65-F5344CB8AC3E}">
        <p14:creationId xmlns:p14="http://schemas.microsoft.com/office/powerpoint/2010/main" val="2555965641"/>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72" name="Picture 8" descr="http://t3.gstatic.com/images?q=tbn:ANd9GcT5uDZYT6NTfM9JatFQCFgDMhBwypEVdqmHcDLJWPRDzrzQGMONfQ"/>
          <p:cNvPicPr>
            <a:picLocks noChangeAspect="1" noChangeArrowheads="1"/>
          </p:cNvPicPr>
          <p:nvPr/>
        </p:nvPicPr>
        <p:blipFill>
          <a:blip r:embed="rId3" cstate="print"/>
          <a:srcRect/>
          <a:stretch>
            <a:fillRect/>
          </a:stretch>
        </p:blipFill>
        <p:spPr bwMode="auto">
          <a:xfrm>
            <a:off x="4419600" y="4343400"/>
            <a:ext cx="3613537" cy="2427846"/>
          </a:xfrm>
          <a:prstGeom prst="rect">
            <a:avLst/>
          </a:prstGeom>
          <a:noFill/>
          <a:effectLst>
            <a:softEdge rad="127000"/>
          </a:effectLst>
        </p:spPr>
      </p:pic>
      <p:sp>
        <p:nvSpPr>
          <p:cNvPr id="11268" name="Rectangle 4"/>
          <p:cNvSpPr>
            <a:spLocks noGrp="1" noChangeArrowheads="1"/>
          </p:cNvSpPr>
          <p:nvPr>
            <p:ph type="title"/>
          </p:nvPr>
        </p:nvSpPr>
        <p:spPr>
          <a:xfrm>
            <a:off x="1522984" y="552450"/>
            <a:ext cx="6172200" cy="590550"/>
          </a:xfrm>
        </p:spPr>
        <p:txBody>
          <a:bodyPr/>
          <a:lstStyle/>
          <a:p>
            <a:pPr eaLnBrk="1" hangingPunct="1">
              <a:defRPr/>
            </a:pPr>
            <a:r>
              <a:rPr lang="en-US" b="1" dirty="0"/>
              <a:t>So We Go Home Safe</a:t>
            </a:r>
          </a:p>
        </p:txBody>
      </p:sp>
      <p:pic>
        <p:nvPicPr>
          <p:cNvPr id="113666" name="Picture 2" descr="http://t1.gstatic.com/images?q=tbn:ANd9GcTFqUUuZo7O630DR0A_NIuEOSy9dUp3TWnqdOtqVBUlvStyrK8PEkvA0yg3"/>
          <p:cNvPicPr>
            <a:picLocks noChangeAspect="1" noChangeArrowheads="1"/>
          </p:cNvPicPr>
          <p:nvPr/>
        </p:nvPicPr>
        <p:blipFill>
          <a:blip r:embed="rId4" cstate="print"/>
          <a:srcRect/>
          <a:stretch>
            <a:fillRect/>
          </a:stretch>
        </p:blipFill>
        <p:spPr bwMode="auto">
          <a:xfrm>
            <a:off x="2781587" y="1506174"/>
            <a:ext cx="3580826" cy="2690678"/>
          </a:xfrm>
          <a:prstGeom prst="rect">
            <a:avLst/>
          </a:prstGeom>
          <a:noFill/>
          <a:effectLst>
            <a:softEdge rad="203200"/>
          </a:effectLst>
        </p:spPr>
      </p:pic>
      <p:sp>
        <p:nvSpPr>
          <p:cNvPr id="113680" name="AutoShape 16" descr="data:image/jpeg;base64,/9j/4AAQSkZJRgABAQAAAQABAAD/2wBDAAkGBwgHBgkIBwgKCgkLDRYPDQwMDRsUFRAWIB0iIiAdHx8kKDQsJCYxJx8fLT0tMTU3Ojo6Iys/RD84QzQ5Ojf/2wBDAQoKCg0MDRoPDxo3JR8lNzc3Nzc3Nzc3Nzc3Nzc3Nzc3Nzc3Nzc3Nzc3Nzc3Nzc3Nzc3Nzc3Nzc3Nzc3Nzc3Nzf/wAARCADQAF0DASIAAhEBAxEB/8QAHAAAAgMBAQEBAAAAAAAAAAAABQYDBAcCAQAI/8QAPhAAAgECBQIEBAMGBAUFAAAAAQIDBBEABRIhMQZBEyJRYRRxgZEHIzIVQqGxwdEkUmLwFiUzgvFFY3Kjwv/EABkBAAMBAQEAAAAAAAAAAAAAAAECAwUABP/EACIRAAICAgICAwEBAAAAAAAAAAABAhEDIRIxE0EEIlFhUv/aAAwDAQACEQMRAD8AiqlgRA0FXHNIqhg6SHSo5ud9gR/vnEOVZnS5hLoUxzpezSwyE6Ta+4vxiJaCfNaCsSsSXwmKRtLDYlRsSCeADYgX2++B3S1Jl2V9TVMME1UQaNn/ADQunRqXkg3JHywqdtMTJipuh4jpqfw1BLnuPOf74ryRRxuH3Vla6/mHceh9sD88zxKHKYajL4/ipZ38OEAE77m5HOwGFrPKzN5II2zV0hRm8opww8JrHkA3J39bYrOcVonDHNqx2RKWQEaXQ2v/ANU3/nY/TFSaJ7oEVymq6m+7bc2Pf5Yq5bUeDl37OaOSGVoWYSyLp1FidNrsTsCNye3tiPJ51jy/SVWnZZGYxkg6RYX2v698DUgOLSdhKmqljMccrss0xsFKi39+MWopYWKliqSXNgjauB3wNyzpvMs7zNM1pZBFSMqokkhvHIlzdltudr+gPri3mGX1U8xygao5pA0fiDgC1tW3bjCPyRaovjx45QfLs7jro5UqBDJqeMEhWXYkY8OYwp4YA8PX3Zy3zNvt98KdflWa9HwzU88YWCp8kdQtirbbgW4PPPpjpczgqqClmSMx1MLhZUElo3PAa3YEG532KnYXGKNS0ThKCjK0OMLNFMjySKqK+okNYWG5NzsMGFlpHvJBTRzgmzMF12IA234wi53XV1NkMs3whuLao7XIXVbULenN/bFzoGU55kRmk1RxxzuiEgEudiTvxyB9MebPheVrj2MkscbkO9JTUlDGVgeOK/mIM+n628Q2+/p9F7N+n6OrzdszgLLWvB4bhShWdR2Pmci+wvcHbvbDcTI8REbOAO4SVgfcadCgfLCJ1bnFXNTfBUSmGoin/LnMzlja4JIvsLHjfF01GkzmpTTdgzJMrq62gaSNH+GilDRNcBiw2aw77Gxv649r6KStkRWW8cTAEWbci9r4Zf2hTpDJQTLJC8Y507sSL3IA53v6YCz1K0saszsaiTZozJ+t/Uk+wH9t95y480zQx4qxtP2Ds+aoy+lV3ii8ZWVNR2532Nva+AytXV1fTJGBK9RaCQE7aX2P8Ccdda5pJNKkVQSI42PlA3JAI1ccWv8AfFWjzKnyTPKKEGaTw5I5EZhcMCQbn2w8Yql+kc8UoqSP0JGkUEccMKqsaoFRR2A2FsRTCKN/Fk0gqP1Eb29MJ9Hm1bXiOeOOrlVlujIhVbe3a2DC0NbVLarkaOM8gOWY/wBB/HFY5W3SieV4Ulbkc5vSQ9TZLJRyALDL/wBGQ8hhw1vmP54w+Cpp8szV6euDqYZDFUDuLHt62IBHrjTOuc2r8h/Mgi00ICxq672JHB7/AOxjJswqJaypnqpReWZtRvtucc5XpoXgl9kwpP1LmlbDUQU0LSBRpV7L376eL29j3wR6J6gzDJ6Kpp6+F1DS60uNPYAiw4Gw+5wEonip6+rhp5I6hPF/LkThubEYIZYjVsTGWRkZTv8AM4nF8HoacnPTNGhqq8CSDM/EWeNS6tUAOb72ILg4S8/q/gK6WNYXm8WmLIhYAKrXB37nY+nzwxyzZjmeW1CJW5e1ToPgrR0oCFuRblr8jn5+mFHOKeo/YlPnh/LrZfIYJo2sRfZRc3Ftz748+LPjUuymWXKFJUG+gcsOcdNUtSc0lFSmpGMvnAUMbLztb1xazbJ2gkgtKrScFtdzqHcccc4z7IOss26coRQ0kFKyBy4M8JLKTzuCLjBmp/EjOdYtFlzhlDKxpWRrHkbObbg9+2LJRuy2P5Lhoo9XZf8ACZzOiziXxyAuonUGItYk7cg/1xF1TRySZ1UeGzM9DFTqfDUnULb2t6c4lp8uzHOoZ6usjrpZJZS4MSElTcHYAHuQRb1HN8DM0iqKSscTNKZ5LBjOCGNh3B39PngymTyZXNUbnkdLWU+T0clFPDJ+XrMcoIGk7gKw/SLEbEHFqfqGekp/+Y5PWwuNrQKJxf2K72+YGMqy7r/qGloo4oVy8RxqFW8LX+V/E9sXx+IHU/h6pEy5EDgMTTNcA2IP678H0wPM17IcEgz+IeY1lR0q9V+z3gp2lTxvGAMipfZtIJtvp53F+MZLNmEHgsVfU/YWxomd55U9S0a5WIGlWd9UqU4PnUeZQGvt2v8A04xSHQeVy5Y86wVySnW8dw6lowbXAYe4PpicvlR9hUUJuUVCQUSsxGvWNJtvt/TDBkkwdZdMiE2Ukqb77/bjFms6aTLJYoWpJPhmsEmNUouTa+3P1tYfXFqDKqGkkkjilOrYsCC/rbcYTzxbB0y5+G9NUy0QqIXhkgSfTPAwPnU86bEcXv3uQRthjqulqrNclrHjqoxZneKGpS1gu9gQAQL3573xY6Tkyqq6VpatKNQgkdiIrA08hJuL3FhySSTcW9sH8mr6eqL09f8AmLmFMtgiseLgi43787DY4MsKdMsmpRqqow6j6Nzqqojm37OM8FMV8RJJAGlB4sOTvYH/AM2r/wDDeYQ1s7xwOJo4TN8PBuVUm3Pba/v6Y3/pSoyaphq6ejropamKZkm0MVZXHaxAJt62tf5YE9NVWWyZhm4hy2eXMIapoahSgUm/7tvKGGxN7e+CuQFG3RmX4d5aM36jgoppWEcKK8odiDKONIIN+SBidumKifqWOm+Dqq+mp6q1XIQR+Wp0nfc7gg2Fzax3xb/adNl/XlXUUczUojkMQjc3sgdvY8Ha29rYYsl6rpKPrWWgkqaiWlqtMhKxkIk2o6tmAJUgjcdwecUUdWxL3Qg9U5J/w/mdeskAhiSZjSh7v5BcjcH0PcHF3o3Ko876jOVZ/HWJGInCGMlG8QEeQ7b281hf90HDf+IudZfU1Nbl4qV8Z4bwzzxMY41kCnyso40i9z3PoN+ej84rKfLagu+W11arKVmpXB2uSNRAFvl33xJr70grb2DOiels0p8urZhHP8fBcx08ihfE0kjYni9mF+17b3xqlDk8ldkqwZyq+OQQrKbkDte/cf0GM7zLqavbMSHmemWSRXmWE20EAX5sQdr2HN798H+lepq3MqkVKuFpySFpnqGa2/e6Ejg98d4Yq21djJqqQB6myAGkjEqsTShtTqCiO992KoBq4ABJGO+kunc0mo3r6LKofBqyH1fFjci4OCWaTVNRQ1EIVkq3Z2Bkp7ICSbEkkA9h7/xwFhm6xpA0FFUUS0qMREGRRtf0EgAP0xP46cY0JJJhjIum6bK6amy1qWKYoxkkkkUsJ21HTcfp2v3GA/S9TWNneZUsiNpDqi3BIUAEEX9ASD/3DfjBborO6+t6QM81V4srBw+rZ2fU2mxAsBYC/wAsWcmyqrXqbMIKyB2pmiM8UjCyozyjxArd/Kt7enpfGkm8cYuiKjzuNlvpLJ6WgocwpKtUaKtqGmi21FVcDY3Fhvf784V/2UelMzD0+Y18lRUL408khFyBsTta/vf1GDoos2o600mbVS5nQyP+UY1EYRSb2bjcDb+uAtXHmXTzmXL61Aht/h2cypYblRrJK34t7c48cVPlZV1xSsU84gpaPNp/g5o5UlJYgsPIxYsQfqx98fdPmnzHMKiKZoWVstnhSSNxrVx5hbnfn7YC1OYUvxzNPTqLWCiNAApA2xbyeom/aS1qKFiTUCGBZgSpHYWHN/pi0dbYrX4OmeZEM26qSnipp2ikpogXpyNVIFGn1tbY9m9LDnEdZ0rmWRhYMsr6qRJkd2WW6myi9hYbn7YM0FNT5xk1RmGaVT0ZyuMTJVU0jrbcs2teGF+xHGANT1dVV9bLPQ5vFmC00bIFamERZWK3O53I082AseDieSP35QY+JaqSOercvmqOo6hdY1O0AQEkG7iwFjxx9NsddCipp6ho5VKNR1L0dQoXUbEowPyFpfuMB+pM+qM3zJK6igSGoQBQGYuFFr/qIuxubfTbFvpWXOZcxamy6aip5p9Mk0oiOptJG5a9u/8Al74EptrYyx07RMJerYap4lOaiTxCp1BJFNjyAwG3y7YM0lV1OykVCU0rDYNIoDW9wCMaW0cchawKg/bERhUH8tVYeyY8MlY3h/pleUUXUGRZNmOVqaXLFpgJKczlZvDU3LsGI8xBPAH34w9dER1EmSU4zirFTVyr4jLGFVgeL7HzbH2+Qwtv1FLSB4njrFcNqZpEUq/y33v8jfF3p/qKlzKojVJKqWQksvhqqxlb2J/UL/a+Pe82OrctErb9DrUUsvhFRNIuq41Sn15F/W30wqZlkbVjyU0cYIbbxkYsq+m/FrjFGt62SnNhQ1yg2VWj0AEX2spfa/uPXFdusKZn0x0lesOlSDeNdTeh8/p7YMc2P/SA4titT/hwD5s0rmvwYqRLW9gzD/8AOGCi6cyHLpNcVHHK53aSokZwfezbD6Y5k6mRmnQRzxLEjMFCKWIBttcj1+eJIJ454FkniZWJ4m1BgCPbY9uL9sOs2JeybUvYTnz/AE0UlDJ4UlGy6Hg0B009xY7WxkPU9PHF1A9RR0MNPSuVMQiACKbC9h277Y0R0hnJ12QWO5BOLcOXZDLAf2jly1OgHxVSdxsDa5Ia3r74GbLjx6loMG/0yrLanxKiZa6oWnTYF3BsL3FwARftx6Y0H8O/gqTMMxzip8RYSpio0qF5j21Mbjm42vba+++JZ8qyrL6r4jJcnjifRddcjzWAPbVexwNmFfmMKy+JCiMbiNASbXsSdvXawxHz4Erspyk2N9R1Y9RNLHSTCJARoY7W/g38cT0/WsESaai+u1yUPiX+tsJc8dVTSCkZopSNKkoLLqPAElh3+mA5edlU60uQfLe5Xcjft27Xx53LHJ3ZZZaQ7z9OVlVC3h5pZme6MNxYG4tvtY6h8gOcVqWnrcoopaeCKqemYNqlMelkXnVt7g/S3bF183HjuI3sgB1PIWYXte4A39MSrnaz1KRpvE++tLA72Gx9d8ZvKT0+gWhWyvp+lzGuaevzEQqij8t2JLMbm3nPYD+OGipOWJS06UK07hpAjSFvNsL3BN78/YnnHdc1O8ExaOErpsWUBS5t6/1wjVFJWipqYYI/yEjZwO8dyDvexB27g+22KJOfvoW0hpqYx4EdNVwQyQiJAEJKsvl5NhY9++IJalQqrPUqQgsDJIBthZyzp6oz6N6qXMooZHldWR0LN5VBJC3G24FtsTjpGghpzNUZ7T6tHiBERQ37uxu2xBLD/tv321vjwWKKaWxJQ5Bn9pZen662l29JlP8AI44XNaKcx0sNVq84ZES5ue3z9f6jFAZD0vCxWbPxLYr5kkRRYt6WP7tr+hxBCmS02YZY2WVDyzioImEnmQLchbWG+3vhs78mNpoChQRzfMhGtoklSTwzqYII1ZtR9Ad9x67n2wGy8VVZXPaoVmc6pFVhHrVRv7em3qMHOpJBWf4OalEcpOsSxAFgdtraQeO4+XGIYKKbLIZaehiIewZ5XDFnawNiALlebevNt8Y6aUQ0F6uopaOJY6hYkkkTWyGSwc7Czel72+d++BNbQUFM6RQR6FK+IVEhuCxJ3Nm7WwMkqpYI45KujMgjLamFlDHsL/vbbHuL4kinmESmGniNvITDH4l7AEX253/n6YeONrphqy3R5jO2YCKR3lp/NYE6ibbG9vQ/wxerGhho1mgkt4sIVbagFIGx2/d2ve2AVXmca53DqRZKdSPCMLW0LdgSSO97m4sD8jfBHqKJ4qeCYREyOSgPiWdlJvuotcW3vt6YLxtSVgss5ZLPU0TtDPIrxDwwWZdJP+m25te9h627Y4qZ46KokEBaO6q+iMgliDvfe6nYm9rDm98CqHqSjWaKOWnjgUsSVSMkg25Cjm57fPEeZVxfMQpZUSEWXQpVyBYgMxvzvtb39MDxy5dAAvUkajO6xNmAkFrkN2HfFSjjWetp6XWsfjSqmsjZbkC9u/OPczqllqZ52VVP6iqnYWHb7Y0nKukqXJOq5qaqg+Ij/ZtPUpJKiu6OzlWCm23BG29vXGrjX1Q96A3X3S1B0/SUNTl9TO8c7GN0nIJ1Bb3BAG3thcyN9OcUR/LNp12l/Tz39sbl1I1HR5JW0wcvO9JNoEhBJIQjb74wnIqhIsxoaoWZEmR9xyAcHLGos5O0P1XQyir8QqSsrW8NQLKqnk+ose32x9mVRJT1U0rufMLDR++ewG1rbj32wSXLqmpjSpp6dxDGBHFHUFV1AC9wQf0nygbX2N8Fx+0nihvHSUJst5JFLsV2vYX1dv8AzjAuu2FQfZnC9PdRZkjzpTlITIsYE5EeoHuFNtu/8r4KplfVHTWYVsWU5elTT1DiQS7Nfkd2BH+7YemqJHppY1eUykgeJ4DILkcjfe3ex245xJ4spUGbSp7C+n67nviq+S19aGUdGa5d08s1TSzivkNSW8kaW1E3FuODewvxv77Weq6IRzSiVYo5adEYU8rliSLkeS4NyLHuL25vhnpYswyWlWqQQQKXMknxEq6mNwNAZt147dzitJB1J1JVSLRZzTrCV1mKOrLWXcBrAcX237g40PDJpSlLZHfRnVVFLR5vBPQfDtVRr5lYaoyd7ttyRt7bYjmpKph8TPUR1E83mKopUL729NsMfV/Tk+QVsVRMyuZ4CFkjZmXSB5gSRsbkEd/c4piqoqvpymjSgMM0MhSSvn3QmxJFgPl68H54Ki+gpMSpAJupUp3OmKaeKN9VtgdIPt6433PJ6eZ46pKlqhiqRvrUW0arrwV2v88Y5J01VR5/W1ErwRw0jRubBl8RmjVwqqd+GHOGqsq465qelnmqIo4l3emI1EAbDgjHuxx0LKXoflh/aTwVNbKl7MqaBYWN9j5hfvjFMmpxT5vSxvEUjaoVhFMthoLbAg9rYfMxoqPLXEYzGsnqIvNMtRKrrETYkgkXB37euBc9PLmtPDm8c/8AhqSuSF0/eUNazA237C3ywmVXFhg6HtMwinmVlneJdIW6OHAtwVFtrbD1N8RS5hHPVxR08ckjXYMGfSTawA9uQdz/ADGKbUVKlG5gmKzKqkol9z/msdyQANyP7Y4kkr4sxipaOiQoLPJKqamuN+DuduLYwI4k9Ho5jJMyRIGr3EZVQPIxNjt/vb++B75iY2IiH5dzpaplClhfkA8DAqikqZGT4uGpRacIzKkZAuGFrpa++39eb4KUmU1VcZnkSqiKyEJoMdynYk337242tthPE0mMp2Bl63p5mklqKOveVl0NFSxx1Eca33uS1he297c/LCvL1FFTaYMtoKanSKTUJDHplLgg3IBNrWtsbWOBtDVUlXWU3j1NdDTMzBzpUjyA6UXezbktvbY8HnAytlEUnxCpLPFqJd72Nr7duTvjYpkZN0GjntR48tZK7yAsbxPOdIJsbBQdwCBYceuO4+rqulpKWm2NNFN4khUJ5hudI8tgLkbWPGF5dc1DHUAqhjJDve/JuNr7H+4xHGFmqkR4pHVtvyn0yauABcG29u17Db25LYtMsU+e/C5lLDUwfGifw/CYnRIvlCqPTgAfTDjl2ZUNFTR1TZNWGfVaxCEC5sLEt64X8vhEMk8fwwdo2S1hrDtoFzcRMBt2uO+2CE9VOqgQU7KY7kL4LLdlP6SfCUg3t9rY9cZOkc4KxvPXNAafVP0qaioUBZGmkpxc29dVztbC11B1lUZ3UUlCKWHL6aOdG+HhIJNuLkEfw++K5rSyHwo3VY5N1s43LG++kWsT/L1x7PI6pqWObQWUsG16TuOd/wCfpgO2gpJDrFVtXUq3pFigbcPJU6fKBxe/BIO/t6YNtUwr4XwLo+wiVVYeY7G5INzyB6bYxenlNTUko6wgnT5QPCFrHTsSbD1P1wTXNQYqyFk8WURgp4zsQFXTbRYg3HmawFzbjkYyHglemOps1iriq4zIWq1dtK+CjEoqm/IPcWttv9MB6OsrtUsGTtJOkJAlFO1wr29iw3GmwFrDbnClk/Us+ZaaHPaqONb+KkxlRSrWsAezAi5sQSDY4Y/j6WjW1LJOgLsCAG7W7An1O/c3xKcZQfEDyK9Ix6pr0NP8OSxcP5kAGgjcgng6t/T64+RaqWnZDMFVxv6n0v8AfFONcubWZcxnDX8qpSlid/UsMW1rViax8Ygd2Sxt6842FGhNnkNPPTo6eMNLWuliQx98ePTPHGp8YgEW2v8A77Y6kzgId4H/AO62PhnMYUB6KNgNwTUBSR/TBr+BthLpx0pzK2pAwlBBZlufLYr5sEZqqKZ0CR0wJQX88diCy6r7jjb79sA63MY0qi1CIHidVJDVhQhhcfust/nidps4nhDLljuGCgutTKbgb/5u9737dsUjtHBBquB2E8XhMz7KxZAVQi9rX76R6HHkk6JHLEjQIm5AV0bUQFsdm5FiLfXAmrrszhsKykVLhkJkqnXWCd13f5e+I3zWuqw8KwrdxYsK1m7g8FyMF9HB+DpfPZlZDHVxQu6sQIyRe+1/l6YIUHQmckMTA9S1/KXbRpPre4xpGXZ7RZmCKKpCzEECMuAVt3Ftjx/HBR2OkXDE/vG+y4znl/hRNd0I2X9E1EFUZqinY6P0sJQd9iDa9hxuO+Lj5TntAwGUQs8bqCxiMQN/fVc33Pc7HDNrmcgaEDEbqdR/tj0vKDZKctYWOknn5Y88nGTtk5cW+j86JkcyyJpQltZDo+jj1Gknv2+WJqrLquGCRiXOkbLrZm7cW2PPy59MUKjOpJajXLS07Mp2spA+18TydSyzACWliNjfysy41Xy/AWD3grDceHUk/wDxY4Y6RD4CRstiYVuNdu1jf7DbA1OobEaaCAW/1E7+uCVHX1WY07NHItOqvZlAub7HYi2O5NbaCt6L5RNzci1yAWvuQbX+38fbH0Bj8UMruq/un/KBcLt9TiuKQuCHq5lZxbUDb/fOKwzynipBGaPXVCQ65dbKCALDa/PO4thlkT6OcWuwnC8bBtam5UgXUHSbD1+v0GOIGhRSssQLFC2nwb72G1rfM+2A6Z7puqUkaLe40m5BsPXvth4/Do0GYTVE61bPVRR3FHoKCxNrm5sfXbt72xzm16FV3Rd6Vymoo56DMZaRYKeSYss5j0gjSw+nO/rh/SOV5LeOFUbqAdvuMKNR1rkQhOXSZhE9OECskUTuHOokBbXGnYbja1h6YlyzqvKYDE6VKLG7eaNgwCWLG+473At/pGMucsmR24MtLGv0bF8RAdengHTqNsekOTqVueQqmwxY6brMrz6nlailDtEQJFuTpvwbm9725wVOVgnyuEHoFvf74osE66Fo/HxRWY3IJvj4RLfZRjoMbmx59sSRAMdJOPfQge6b6ao80pHqKmaeNkkKARW32B7g+uCebZZF09lXi0DGV5ahQTPYgAqb2Atv5Ri/0L4UWUy62VSZzbUefKuGqLLqDOoTFX0xqKYHUD5lGsd7ix4J9sclboLaSsyOWqqZgS9YB/pXy/yH88VCh/znGyN0H003/p8sf+oVcv8AfFeT8P8ApxrgLXKfVKi9vupxXgT5oyEw/wCrHaRyLIskbsrqbq6kgj5EY1U/htkx/RW5mPcyxG3/ANeOD+GWXH/p5tWg/wCqNG/lbHcWdyRmKRmEppsSh2HtgnBOWQ6hvzh5b8K4pF/w+dSK3/vUe38Gx9B+FOYszCHN6WTsLwOv8icI4jJnn4cZvUUZrhSSCPWEvtfjV/fGgJUdSTqJENUVbcFVABGFzp/8OM8yhpDJPQssgABSRu1+bqMPWVZXndDTeFHV0oTkKwZwPlxbDxaSFabZ/9k="/>
          <p:cNvSpPr>
            <a:spLocks noChangeAspect="1" noChangeArrowheads="1"/>
          </p:cNvSpPr>
          <p:nvPr/>
        </p:nvSpPr>
        <p:spPr bwMode="auto">
          <a:xfrm>
            <a:off x="0" y="-593725"/>
            <a:ext cx="561975" cy="1247775"/>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113682" name="AutoShape 18" descr="data:image/jpeg;base64,/9j/4AAQSkZJRgABAQAAAQABAAD/2wBDAAkGBwgHBgkIBwgKCgkLDRYPDQwMDRsUFRAWIB0iIiAdHx8kKDQsJCYxJx8fLT0tMTU3Ojo6Iys/RD84QzQ5Ojf/2wBDAQoKCg0MDRoPDxo3JR8lNzc3Nzc3Nzc3Nzc3Nzc3Nzc3Nzc3Nzc3Nzc3Nzc3Nzc3Nzc3Nzc3Nzc3Nzc3Nzc3Nzf/wAARCADQAF0DASIAAhEBAxEB/8QAHAAAAgMBAQEBAAAAAAAAAAAABQYDBAcCAQAI/8QAPhAAAgECBQIEBAMGBAUFAAAAAQIDBBEABRIhMQZBEyJRYRRxgZEHIzIVQqGxwdEkUmLwFiUzgvFFY3Kjwv/EABkBAAMBAQEAAAAAAAAAAAAAAAECAwUABP/EACIRAAICAgICAwEBAAAAAAAAAAABAhEDIRIxE0EEIlFhUv/aAAwDAQACEQMRAD8AiqlgRA0FXHNIqhg6SHSo5ud9gR/vnEOVZnS5hLoUxzpezSwyE6Ta+4vxiJaCfNaCsSsSXwmKRtLDYlRsSCeADYgX2++B3S1Jl2V9TVMME1UQaNn/ADQunRqXkg3JHywqdtMTJipuh4jpqfw1BLnuPOf74ryRRxuH3Vla6/mHceh9sD88zxKHKYajL4/ipZ38OEAE77m5HOwGFrPKzN5II2zV0hRm8opww8JrHkA3J39bYrOcVonDHNqx2RKWQEaXQ2v/ANU3/nY/TFSaJ7oEVymq6m+7bc2Pf5Yq5bUeDl37OaOSGVoWYSyLp1FidNrsTsCNye3tiPJ51jy/SVWnZZGYxkg6RYX2v698DUgOLSdhKmqljMccrss0xsFKi39+MWopYWKliqSXNgjauB3wNyzpvMs7zNM1pZBFSMqokkhvHIlzdltudr+gPri3mGX1U8xygao5pA0fiDgC1tW3bjCPyRaovjx45QfLs7jro5UqBDJqeMEhWXYkY8OYwp4YA8PX3Zy3zNvt98KdflWa9HwzU88YWCp8kdQtirbbgW4PPPpjpczgqqClmSMx1MLhZUElo3PAa3YEG532KnYXGKNS0ThKCjK0OMLNFMjySKqK+okNYWG5NzsMGFlpHvJBTRzgmzMF12IA234wi53XV1NkMs3whuLao7XIXVbULenN/bFzoGU55kRmk1RxxzuiEgEudiTvxyB9MebPheVrj2MkscbkO9JTUlDGVgeOK/mIM+n628Q2+/p9F7N+n6OrzdszgLLWvB4bhShWdR2Pmci+wvcHbvbDcTI8REbOAO4SVgfcadCgfLCJ1bnFXNTfBUSmGoin/LnMzlja4JIvsLHjfF01GkzmpTTdgzJMrq62gaSNH+GilDRNcBiw2aw77Gxv649r6KStkRWW8cTAEWbci9r4Zf2hTpDJQTLJC8Y507sSL3IA53v6YCz1K0saszsaiTZozJ+t/Uk+wH9t95y480zQx4qxtP2Ds+aoy+lV3ii8ZWVNR2532Nva+AytXV1fTJGBK9RaCQE7aX2P8Ccdda5pJNKkVQSI42PlA3JAI1ccWv8AfFWjzKnyTPKKEGaTw5I5EZhcMCQbn2w8Yql+kc8UoqSP0JGkUEccMKqsaoFRR2A2FsRTCKN/Fk0gqP1Eb29MJ9Hm1bXiOeOOrlVlujIhVbe3a2DC0NbVLarkaOM8gOWY/wBB/HFY5W3SieV4Ulbkc5vSQ9TZLJRyALDL/wBGQ8hhw1vmP54w+Cpp8szV6euDqYZDFUDuLHt62IBHrjTOuc2r8h/Mgi00ICxq672JHB7/AOxjJswqJaypnqpReWZtRvtucc5XpoXgl9kwpP1LmlbDUQU0LSBRpV7L376eL29j3wR6J6gzDJ6Kpp6+F1DS60uNPYAiw4Gw+5wEonip6+rhp5I6hPF/LkThubEYIZYjVsTGWRkZTv8AM4nF8HoacnPTNGhqq8CSDM/EWeNS6tUAOb72ILg4S8/q/gK6WNYXm8WmLIhYAKrXB37nY+nzwxyzZjmeW1CJW5e1ToPgrR0oCFuRblr8jn5+mFHOKeo/YlPnh/LrZfIYJo2sRfZRc3Ftz748+LPjUuymWXKFJUG+gcsOcdNUtSc0lFSmpGMvnAUMbLztb1xazbJ2gkgtKrScFtdzqHcccc4z7IOss26coRQ0kFKyBy4M8JLKTzuCLjBmp/EjOdYtFlzhlDKxpWRrHkbObbg9+2LJRuy2P5Lhoo9XZf8ACZzOiziXxyAuonUGItYk7cg/1xF1TRySZ1UeGzM9DFTqfDUnULb2t6c4lp8uzHOoZ6usjrpZJZS4MSElTcHYAHuQRb1HN8DM0iqKSscTNKZ5LBjOCGNh3B39PngymTyZXNUbnkdLWU+T0clFPDJ+XrMcoIGk7gKw/SLEbEHFqfqGekp/+Y5PWwuNrQKJxf2K72+YGMqy7r/qGloo4oVy8RxqFW8LX+V/E9sXx+IHU/h6pEy5EDgMTTNcA2IP678H0wPM17IcEgz+IeY1lR0q9V+z3gp2lTxvGAMipfZtIJtvp53F+MZLNmEHgsVfU/YWxomd55U9S0a5WIGlWd9UqU4PnUeZQGvt2v8A04xSHQeVy5Y86wVySnW8dw6lowbXAYe4PpicvlR9hUUJuUVCQUSsxGvWNJtvt/TDBkkwdZdMiE2Ukqb77/bjFms6aTLJYoWpJPhmsEmNUouTa+3P1tYfXFqDKqGkkkjilOrYsCC/rbcYTzxbB0y5+G9NUy0QqIXhkgSfTPAwPnU86bEcXv3uQRthjqulqrNclrHjqoxZneKGpS1gu9gQAQL3573xY6Tkyqq6VpatKNQgkdiIrA08hJuL3FhySSTcW9sH8mr6eqL09f8AmLmFMtgiseLgi43787DY4MsKdMsmpRqqow6j6Nzqqojm37OM8FMV8RJJAGlB4sOTvYH/AM2r/wDDeYQ1s7xwOJo4TN8PBuVUm3Pba/v6Y3/pSoyaphq6ejropamKZkm0MVZXHaxAJt62tf5YE9NVWWyZhm4hy2eXMIapoahSgUm/7tvKGGxN7e+CuQFG3RmX4d5aM36jgoppWEcKK8odiDKONIIN+SBidumKifqWOm+Dqq+mp6q1XIQR+Wp0nfc7gg2Fzax3xb/adNl/XlXUUczUojkMQjc3sgdvY8Ha29rYYsl6rpKPrWWgkqaiWlqtMhKxkIk2o6tmAJUgjcdwecUUdWxL3Qg9U5J/w/mdeskAhiSZjSh7v5BcjcH0PcHF3o3Ko876jOVZ/HWJGInCGMlG8QEeQ7b281hf90HDf+IudZfU1Nbl4qV8Z4bwzzxMY41kCnyso40i9z3PoN+ej84rKfLagu+W11arKVmpXB2uSNRAFvl33xJr70grb2DOiels0p8urZhHP8fBcx08ihfE0kjYni9mF+17b3xqlDk8ldkqwZyq+OQQrKbkDte/cf0GM7zLqavbMSHmemWSRXmWE20EAX5sQdr2HN798H+lepq3MqkVKuFpySFpnqGa2/e6Ejg98d4Yq21djJqqQB6myAGkjEqsTShtTqCiO992KoBq4ABJGO+kunc0mo3r6LKofBqyH1fFjci4OCWaTVNRQ1EIVkq3Z2Bkp7ICSbEkkA9h7/xwFhm6xpA0FFUUS0qMREGRRtf0EgAP0xP46cY0JJJhjIum6bK6amy1qWKYoxkkkkUsJ21HTcfp2v3GA/S9TWNneZUsiNpDqi3BIUAEEX9ASD/3DfjBborO6+t6QM81V4srBw+rZ2fU2mxAsBYC/wAsWcmyqrXqbMIKyB2pmiM8UjCyozyjxArd/Kt7enpfGkm8cYuiKjzuNlvpLJ6WgocwpKtUaKtqGmi21FVcDY3Fhvf784V/2UelMzD0+Y18lRUL408khFyBsTta/vf1GDoos2o600mbVS5nQyP+UY1EYRSb2bjcDb+uAtXHmXTzmXL61Aht/h2cypYblRrJK34t7c48cVPlZV1xSsU84gpaPNp/g5o5UlJYgsPIxYsQfqx98fdPmnzHMKiKZoWVstnhSSNxrVx5hbnfn7YC1OYUvxzNPTqLWCiNAApA2xbyeom/aS1qKFiTUCGBZgSpHYWHN/pi0dbYrX4OmeZEM26qSnipp2ikpogXpyNVIFGn1tbY9m9LDnEdZ0rmWRhYMsr6qRJkd2WW6myi9hYbn7YM0FNT5xk1RmGaVT0ZyuMTJVU0jrbcs2teGF+xHGANT1dVV9bLPQ5vFmC00bIFamERZWK3O53I082AseDieSP35QY+JaqSOercvmqOo6hdY1O0AQEkG7iwFjxx9NsddCipp6ho5VKNR1L0dQoXUbEowPyFpfuMB+pM+qM3zJK6igSGoQBQGYuFFr/qIuxubfTbFvpWXOZcxamy6aip5p9Mk0oiOptJG5a9u/8Al74EptrYyx07RMJerYap4lOaiTxCp1BJFNjyAwG3y7YM0lV1OykVCU0rDYNIoDW9wCMaW0cchawKg/bERhUH8tVYeyY8MlY3h/pleUUXUGRZNmOVqaXLFpgJKczlZvDU3LsGI8xBPAH34w9dER1EmSU4zirFTVyr4jLGFVgeL7HzbH2+Qwtv1FLSB4njrFcNqZpEUq/y33v8jfF3p/qKlzKojVJKqWQksvhqqxlb2J/UL/a+Pe82OrctErb9DrUUsvhFRNIuq41Sn15F/W30wqZlkbVjyU0cYIbbxkYsq+m/FrjFGt62SnNhQ1yg2VWj0AEX2spfa/uPXFdusKZn0x0lesOlSDeNdTeh8/p7YMc2P/SA4titT/hwD5s0rmvwYqRLW9gzD/8AOGCi6cyHLpNcVHHK53aSokZwfezbD6Y5k6mRmnQRzxLEjMFCKWIBttcj1+eJIJ454FkniZWJ4m1BgCPbY9uL9sOs2JeybUvYTnz/AE0UlDJ4UlGy6Hg0B009xY7WxkPU9PHF1A9RR0MNPSuVMQiACKbC9h277Y0R0hnJ12QWO5BOLcOXZDLAf2jly1OgHxVSdxsDa5Ia3r74GbLjx6loMG/0yrLanxKiZa6oWnTYF3BsL3FwARftx6Y0H8O/gqTMMxzip8RYSpio0qF5j21Mbjm42vba+++JZ8qyrL6r4jJcnjifRddcjzWAPbVexwNmFfmMKy+JCiMbiNASbXsSdvXawxHz4Erspyk2N9R1Y9RNLHSTCJARoY7W/g38cT0/WsESaai+u1yUPiX+tsJc8dVTSCkZopSNKkoLLqPAElh3+mA5edlU60uQfLe5Xcjft27Xx53LHJ3ZZZaQ7z9OVlVC3h5pZme6MNxYG4tvtY6h8gOcVqWnrcoopaeCKqemYNqlMelkXnVt7g/S3bF183HjuI3sgB1PIWYXte4A39MSrnaz1KRpvE++tLA72Gx9d8ZvKT0+gWhWyvp+lzGuaevzEQqij8t2JLMbm3nPYD+OGipOWJS06UK07hpAjSFvNsL3BN78/YnnHdc1O8ExaOErpsWUBS5t6/1wjVFJWipqYYI/yEjZwO8dyDvexB27g+22KJOfvoW0hpqYx4EdNVwQyQiJAEJKsvl5NhY9++IJalQqrPUqQgsDJIBthZyzp6oz6N6qXMooZHldWR0LN5VBJC3G24FtsTjpGghpzNUZ7T6tHiBERQ37uxu2xBLD/tv321vjwWKKaWxJQ5Bn9pZen662l29JlP8AI44XNaKcx0sNVq84ZES5ue3z9f6jFAZD0vCxWbPxLYr5kkRRYt6WP7tr+hxBCmS02YZY2WVDyzioImEnmQLchbWG+3vhs78mNpoChQRzfMhGtoklSTwzqYII1ZtR9Ad9x67n2wGy8VVZXPaoVmc6pFVhHrVRv7em3qMHOpJBWf4OalEcpOsSxAFgdtraQeO4+XGIYKKbLIZaehiIewZ5XDFnawNiALlebevNt8Y6aUQ0F6uopaOJY6hYkkkTWyGSwc7Czel72+d++BNbQUFM6RQR6FK+IVEhuCxJ3Nm7WwMkqpYI45KujMgjLamFlDHsL/vbbHuL4kinmESmGniNvITDH4l7AEX253/n6YeONrphqy3R5jO2YCKR3lp/NYE6ibbG9vQ/wxerGhho1mgkt4sIVbagFIGx2/d2ve2AVXmca53DqRZKdSPCMLW0LdgSSO97m4sD8jfBHqKJ4qeCYREyOSgPiWdlJvuotcW3vt6YLxtSVgss5ZLPU0TtDPIrxDwwWZdJP+m25te9h627Y4qZ46KokEBaO6q+iMgliDvfe6nYm9rDm98CqHqSjWaKOWnjgUsSVSMkg25Cjm57fPEeZVxfMQpZUSEWXQpVyBYgMxvzvtb39MDxy5dAAvUkajO6xNmAkFrkN2HfFSjjWetp6XWsfjSqmsjZbkC9u/OPczqllqZ52VVP6iqnYWHb7Y0nKukqXJOq5qaqg+Ij/ZtPUpJKiu6OzlWCm23BG29vXGrjX1Q96A3X3S1B0/SUNTl9TO8c7GN0nIJ1Bb3BAG3thcyN9OcUR/LNp12l/Tz39sbl1I1HR5JW0wcvO9JNoEhBJIQjb74wnIqhIsxoaoWZEmR9xyAcHLGos5O0P1XQyir8QqSsrW8NQLKqnk+ose32x9mVRJT1U0rufMLDR++ewG1rbj32wSXLqmpjSpp6dxDGBHFHUFV1AC9wQf0nygbX2N8Fx+0nihvHSUJst5JFLsV2vYX1dv8AzjAuu2FQfZnC9PdRZkjzpTlITIsYE5EeoHuFNtu/8r4KplfVHTWYVsWU5elTT1DiQS7Nfkd2BH+7YemqJHppY1eUykgeJ4DILkcjfe3ex245xJ4spUGbSp7C+n67nviq+S19aGUdGa5d08s1TSzivkNSW8kaW1E3FuODewvxv77Weq6IRzSiVYo5adEYU8rliSLkeS4NyLHuL25vhnpYswyWlWqQQQKXMknxEq6mNwNAZt147dzitJB1J1JVSLRZzTrCV1mKOrLWXcBrAcX237g40PDJpSlLZHfRnVVFLR5vBPQfDtVRr5lYaoyd7ttyRt7bYjmpKph8TPUR1E83mKopUL729NsMfV/Tk+QVsVRMyuZ4CFkjZmXSB5gSRsbkEd/c4piqoqvpymjSgMM0MhSSvn3QmxJFgPl68H54Ki+gpMSpAJupUp3OmKaeKN9VtgdIPt6433PJ6eZ46pKlqhiqRvrUW0arrwV2v88Y5J01VR5/W1ErwRw0jRubBl8RmjVwqqd+GHOGqsq465qelnmqIo4l3emI1EAbDgjHuxx0LKXoflh/aTwVNbKl7MqaBYWN9j5hfvjFMmpxT5vSxvEUjaoVhFMthoLbAg9rYfMxoqPLXEYzGsnqIvNMtRKrrETYkgkXB37euBc9PLmtPDm8c/8AhqSuSF0/eUNazA237C3ywmVXFhg6HtMwinmVlneJdIW6OHAtwVFtrbD1N8RS5hHPVxR08ckjXYMGfSTawA9uQdz/ADGKbUVKlG5gmKzKqkol9z/msdyQANyP7Y4kkr4sxipaOiQoLPJKqamuN+DuduLYwI4k9Ho5jJMyRIGr3EZVQPIxNjt/vb++B75iY2IiH5dzpaplClhfkA8DAqikqZGT4uGpRacIzKkZAuGFrpa++39eb4KUmU1VcZnkSqiKyEJoMdynYk337242tthPE0mMp2Bl63p5mklqKOveVl0NFSxx1Eca33uS1he297c/LCvL1FFTaYMtoKanSKTUJDHplLgg3IBNrWtsbWOBtDVUlXWU3j1NdDTMzBzpUjyA6UXezbktvbY8HnAytlEUnxCpLPFqJd72Nr7duTvjYpkZN0GjntR48tZK7yAsbxPOdIJsbBQdwCBYceuO4+rqulpKWm2NNFN4khUJ5hudI8tgLkbWPGF5dc1DHUAqhjJDve/JuNr7H+4xHGFmqkR4pHVtvyn0yauABcG29u17Db25LYtMsU+e/C5lLDUwfGifw/CYnRIvlCqPTgAfTDjl2ZUNFTR1TZNWGfVaxCEC5sLEt64X8vhEMk8fwwdo2S1hrDtoFzcRMBt2uO+2CE9VOqgQU7KY7kL4LLdlP6SfCUg3t9rY9cZOkc4KxvPXNAafVP0qaioUBZGmkpxc29dVztbC11B1lUZ3UUlCKWHL6aOdG+HhIJNuLkEfw++K5rSyHwo3VY5N1s43LG++kWsT/L1x7PI6pqWObQWUsG16TuOd/wCfpgO2gpJDrFVtXUq3pFigbcPJU6fKBxe/BIO/t6YNtUwr4XwLo+wiVVYeY7G5INzyB6bYxenlNTUko6wgnT5QPCFrHTsSbD1P1wTXNQYqyFk8WURgp4zsQFXTbRYg3HmawFzbjkYyHglemOps1iriq4zIWq1dtK+CjEoqm/IPcWttv9MB6OsrtUsGTtJOkJAlFO1wr29iw3GmwFrDbnClk/Us+ZaaHPaqONb+KkxlRSrWsAezAi5sQSDY4Y/j6WjW1LJOgLsCAG7W7An1O/c3xKcZQfEDyK9Ix6pr0NP8OSxcP5kAGgjcgng6t/T64+RaqWnZDMFVxv6n0v8AfFONcubWZcxnDX8qpSlid/UsMW1rViax8Ygd2Sxt6842FGhNnkNPPTo6eMNLWuliQx98ePTPHGp8YgEW2v8A77Y6kzgId4H/AO62PhnMYUB6KNgNwTUBSR/TBr+BthLpx0pzK2pAwlBBZlufLYr5sEZqqKZ0CR0wJQX88diCy6r7jjb79sA63MY0qi1CIHidVJDVhQhhcfust/nidps4nhDLljuGCgutTKbgb/5u9737dsUjtHBBquB2E8XhMz7KxZAVQi9rX76R6HHkk6JHLEjQIm5AV0bUQFsdm5FiLfXAmrrszhsKykVLhkJkqnXWCd13f5e+I3zWuqw8KwrdxYsK1m7g8FyMF9HB+DpfPZlZDHVxQu6sQIyRe+1/l6YIUHQmckMTA9S1/KXbRpPre4xpGXZ7RZmCKKpCzEECMuAVt3Ftjx/HBR2OkXDE/vG+y4znl/hRNd0I2X9E1EFUZqinY6P0sJQd9iDa9hxuO+Lj5TntAwGUQs8bqCxiMQN/fVc33Pc7HDNrmcgaEDEbqdR/tj0vKDZKctYWOknn5Y88nGTtk5cW+j86JkcyyJpQltZDo+jj1Gknv2+WJqrLquGCRiXOkbLrZm7cW2PPy59MUKjOpJajXLS07Mp2spA+18TydSyzACWliNjfysy41Xy/AWD3grDceHUk/wDxY4Y6RD4CRstiYVuNdu1jf7DbA1OobEaaCAW/1E7+uCVHX1WY07NHItOqvZlAub7HYi2O5NbaCt6L5RNzci1yAWvuQbX+38fbH0Bj8UMruq/un/KBcLt9TiuKQuCHq5lZxbUDb/fOKwzynipBGaPXVCQ65dbKCALDa/PO4thlkT6OcWuwnC8bBtam5UgXUHSbD1+v0GOIGhRSssQLFC2nwb72G1rfM+2A6Z7puqUkaLe40m5BsPXvth4/Do0GYTVE61bPVRR3FHoKCxNrm5sfXbt72xzm16FV3Rd6Vymoo56DMZaRYKeSYss5j0gjSw+nO/rh/SOV5LeOFUbqAdvuMKNR1rkQhOXSZhE9OECskUTuHOokBbXGnYbja1h6YlyzqvKYDE6VKLG7eaNgwCWLG+473At/pGMucsmR24MtLGv0bF8RAdengHTqNsekOTqVueQqmwxY6brMrz6nlailDtEQJFuTpvwbm9725wVOVgnyuEHoFvf74osE66Fo/HxRWY3IJvj4RLfZRjoMbmx59sSRAMdJOPfQge6b6ao80pHqKmaeNkkKARW32B7g+uCebZZF09lXi0DGV5ahQTPYgAqb2Atv5Ri/0L4UWUy62VSZzbUefKuGqLLqDOoTFX0xqKYHUD5lGsd7ix4J9sclboLaSsyOWqqZgS9YB/pXy/yH88VCh/znGyN0H003/p8sf+oVcv8AfFeT8P8ApxrgLXKfVKi9vupxXgT5oyEw/wCrHaRyLIskbsrqbq6kgj5EY1U/htkx/RW5mPcyxG3/ANeOD+GWXH/p5tWg/wCqNG/lbHcWdyRmKRmEppsSh2HtgnBOWQ6hvzh5b8K4pF/w+dSK3/vUe38Gx9B+FOYszCHN6WTsLwOv8icI4jJnn4cZvUUZrhSSCPWEvtfjV/fGgJUdSTqJENUVbcFVABGFzp/8OM8yhpDJPQssgABSRu1+bqMPWVZXndDTeFHV0oTkKwZwPlxbDxaSFabZ/9k="/>
          <p:cNvSpPr>
            <a:spLocks noChangeAspect="1" noChangeArrowheads="1"/>
          </p:cNvSpPr>
          <p:nvPr/>
        </p:nvSpPr>
        <p:spPr bwMode="auto">
          <a:xfrm>
            <a:off x="0" y="-593725"/>
            <a:ext cx="561975" cy="1247775"/>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pic>
        <p:nvPicPr>
          <p:cNvPr id="113686" name="Picture 22" descr="http://t0.gstatic.com/images?q=tbn:ANd9GcQXmX_pIFijGnmC2iP6XUonKGOQF-MBpJeCxU0T03zMrGxbsLVF"/>
          <p:cNvPicPr>
            <a:picLocks noChangeAspect="1" noChangeArrowheads="1"/>
          </p:cNvPicPr>
          <p:nvPr/>
        </p:nvPicPr>
        <p:blipFill>
          <a:blip r:embed="rId5" cstate="print"/>
          <a:srcRect/>
          <a:stretch>
            <a:fillRect/>
          </a:stretch>
        </p:blipFill>
        <p:spPr bwMode="auto">
          <a:xfrm rot="21013264">
            <a:off x="140512" y="1988439"/>
            <a:ext cx="2798659" cy="2069895"/>
          </a:xfrm>
          <a:prstGeom prst="rect">
            <a:avLst/>
          </a:prstGeom>
          <a:noFill/>
          <a:effectLst>
            <a:softEdge rad="127000"/>
          </a:effectLst>
        </p:spPr>
      </p:pic>
      <p:pic>
        <p:nvPicPr>
          <p:cNvPr id="13" name="Picture 6"/>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6906" y="304800"/>
            <a:ext cx="1103679" cy="1062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3674" name="Picture 10" descr="http://t1.gstatic.com/images?q=tbn:ANd9GcRdwtsSYMzisxo-goAqv2vK29O_PDEa62qgz-TVmXFq3VcOI8XilA"/>
          <p:cNvPicPr>
            <a:picLocks noChangeAspect="1" noChangeArrowheads="1"/>
          </p:cNvPicPr>
          <p:nvPr/>
        </p:nvPicPr>
        <p:blipFill>
          <a:blip r:embed="rId7" cstate="print"/>
          <a:srcRect/>
          <a:stretch>
            <a:fillRect/>
          </a:stretch>
        </p:blipFill>
        <p:spPr bwMode="auto">
          <a:xfrm>
            <a:off x="1539840" y="4075684"/>
            <a:ext cx="2288679" cy="2782316"/>
          </a:xfrm>
          <a:prstGeom prst="rect">
            <a:avLst/>
          </a:prstGeom>
          <a:noFill/>
          <a:effectLst>
            <a:softEdge rad="127000"/>
          </a:effectLst>
        </p:spPr>
      </p:pic>
      <p:pic>
        <p:nvPicPr>
          <p:cNvPr id="24578" name="Picture 2" descr="http://www.moshea.org/news_events/files/FallenMemorialImages/3Sides.jpg"/>
          <p:cNvPicPr>
            <a:picLocks noChangeAspect="1" noChangeArrowheads="1"/>
          </p:cNvPicPr>
          <p:nvPr/>
        </p:nvPicPr>
        <p:blipFill rotWithShape="1">
          <a:blip r:embed="rId8">
            <a:extLst>
              <a:ext uri="{28A0092B-C50C-407E-A947-70E740481C1C}">
                <a14:useLocalDpi xmlns:a14="http://schemas.microsoft.com/office/drawing/2010/main" val="0"/>
              </a:ext>
            </a:extLst>
          </a:blip>
          <a:srcRect l="23728" t="790" r="28275" b="-355"/>
          <a:stretch/>
        </p:blipFill>
        <p:spPr bwMode="auto">
          <a:xfrm>
            <a:off x="6172200" y="1633572"/>
            <a:ext cx="3048000" cy="2557428"/>
          </a:xfrm>
          <a:prstGeom prst="rect">
            <a:avLst/>
          </a:prstGeom>
          <a:noFill/>
          <a:effectLst>
            <a:softEdge rad="165100"/>
          </a:effectLst>
          <a:extLst>
            <a:ext uri="{909E8E84-426E-40DD-AFC4-6F175D3DCCD1}">
              <a14:hiddenFill xmlns:a14="http://schemas.microsoft.com/office/drawing/2010/main">
                <a:solidFill>
                  <a:srgbClr val="FFFFFF"/>
                </a:solidFill>
              </a14:hiddenFill>
            </a:ext>
          </a:extLst>
        </p:spPr>
      </p:pic>
      <p:sp>
        <p:nvSpPr>
          <p:cNvPr id="2" name="Rectangle 3"/>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3" name="Rectangle 4"/>
          <p:cNvSpPr>
            <a:spLocks noChangeArrowheads="1"/>
          </p:cNvSpPr>
          <p:nvPr/>
        </p:nvSpPr>
        <p:spPr bwMode="auto">
          <a:xfrm>
            <a:off x="152400" y="152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pic>
        <p:nvPicPr>
          <p:cNvPr id="18" name="Picture 5"/>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772400" y="184274"/>
            <a:ext cx="1103679" cy="10642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86064637"/>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7772400" cy="685800"/>
          </a:xfrm>
        </p:spPr>
        <p:txBody>
          <a:bodyPr/>
          <a:lstStyle/>
          <a:p>
            <a:r>
              <a:rPr lang="en-US" sz="3600" b="1" dirty="0"/>
              <a:t>Stage 2 On-The-Job Training Objectives</a:t>
            </a:r>
            <a:endParaRPr lang="en-US" sz="3600" dirty="0"/>
          </a:p>
        </p:txBody>
      </p:sp>
      <p:sp>
        <p:nvSpPr>
          <p:cNvPr id="3" name="Content Placeholder 2"/>
          <p:cNvSpPr>
            <a:spLocks noGrp="1"/>
          </p:cNvSpPr>
          <p:nvPr>
            <p:ph idx="1"/>
          </p:nvPr>
        </p:nvSpPr>
        <p:spPr>
          <a:xfrm>
            <a:off x="1219200" y="1752600"/>
            <a:ext cx="7772400" cy="4114800"/>
          </a:xfrm>
        </p:spPr>
        <p:txBody>
          <a:bodyPr/>
          <a:lstStyle/>
          <a:p>
            <a:pPr lvl="0" fontAlgn="base">
              <a:lnSpc>
                <a:spcPct val="150000"/>
              </a:lnSpc>
              <a:spcBef>
                <a:spcPts val="0"/>
              </a:spcBef>
              <a:spcAft>
                <a:spcPts val="600"/>
              </a:spcAft>
              <a:buFont typeface="Symbol"/>
              <a:buChar char=""/>
            </a:pPr>
            <a:r>
              <a:rPr lang="en-US" sz="1400" dirty="0">
                <a:solidFill>
                  <a:srgbClr val="000000"/>
                </a:solidFill>
                <a:latin typeface="Arial"/>
                <a:cs typeface="Times New Roman"/>
              </a:rPr>
              <a:t>To develop skills based on acceptable MoDOT procedures, including training and assessment in the following areas: (OJT)</a:t>
            </a:r>
            <a:endParaRPr lang="en-US" sz="1400" dirty="0">
              <a:ea typeface="Times New Roman"/>
              <a:cs typeface="Times New Roman"/>
            </a:endParaRPr>
          </a:p>
          <a:p>
            <a:pPr lvl="1" fontAlgn="base">
              <a:lnSpc>
                <a:spcPct val="150000"/>
              </a:lnSpc>
              <a:spcBef>
                <a:spcPts val="0"/>
              </a:spcBef>
              <a:spcAft>
                <a:spcPts val="600"/>
              </a:spcAft>
              <a:buFont typeface="Wingdings"/>
              <a:buChar char=""/>
            </a:pPr>
            <a:r>
              <a:rPr lang="en-US" sz="1400" dirty="0">
                <a:solidFill>
                  <a:srgbClr val="000000"/>
                </a:solidFill>
                <a:latin typeface="Arial"/>
                <a:ea typeface="Times New Roman"/>
                <a:cs typeface="Times New Roman"/>
              </a:rPr>
              <a:t>Basic identification of work zone, TMA &amp; flagger components</a:t>
            </a:r>
            <a:endParaRPr lang="en-US" sz="1400" dirty="0">
              <a:ea typeface="Times New Roman"/>
              <a:cs typeface="Times New Roman"/>
            </a:endParaRPr>
          </a:p>
          <a:p>
            <a:pPr lvl="1" fontAlgn="base">
              <a:lnSpc>
                <a:spcPct val="150000"/>
              </a:lnSpc>
              <a:spcBef>
                <a:spcPts val="0"/>
              </a:spcBef>
              <a:spcAft>
                <a:spcPts val="600"/>
              </a:spcAft>
              <a:buFont typeface="Wingdings"/>
              <a:buChar char=""/>
            </a:pPr>
            <a:r>
              <a:rPr lang="en-US" sz="1400" dirty="0">
                <a:solidFill>
                  <a:srgbClr val="000000"/>
                </a:solidFill>
                <a:latin typeface="Arial"/>
                <a:ea typeface="Times New Roman"/>
                <a:cs typeface="Times New Roman"/>
              </a:rPr>
              <a:t>Basic set-up of work zone, TMA &amp; flagger application skills</a:t>
            </a:r>
            <a:endParaRPr lang="en-US" sz="1400" dirty="0">
              <a:ea typeface="Times New Roman"/>
              <a:cs typeface="Times New Roman"/>
            </a:endParaRPr>
          </a:p>
          <a:p>
            <a:pPr lvl="1" fontAlgn="base">
              <a:lnSpc>
                <a:spcPct val="150000"/>
              </a:lnSpc>
              <a:spcBef>
                <a:spcPts val="0"/>
              </a:spcBef>
              <a:spcAft>
                <a:spcPts val="600"/>
              </a:spcAft>
              <a:buFont typeface="Wingdings"/>
              <a:buChar char=""/>
            </a:pPr>
            <a:r>
              <a:rPr lang="en-US" sz="1400" dirty="0">
                <a:solidFill>
                  <a:srgbClr val="000000"/>
                </a:solidFill>
                <a:latin typeface="Arial"/>
                <a:ea typeface="Times New Roman"/>
                <a:cs typeface="Times New Roman"/>
              </a:rPr>
              <a:t>Demonstration of identification and corrective action of defects of a work zone</a:t>
            </a:r>
            <a:endParaRPr lang="en-US" sz="1400" dirty="0">
              <a:ea typeface="Times New Roman"/>
              <a:cs typeface="Times New Roman"/>
            </a:endParaRPr>
          </a:p>
          <a:p>
            <a:pPr lvl="0" fontAlgn="base">
              <a:lnSpc>
                <a:spcPct val="150000"/>
              </a:lnSpc>
              <a:spcBef>
                <a:spcPts val="0"/>
              </a:spcBef>
              <a:spcAft>
                <a:spcPts val="600"/>
              </a:spcAft>
              <a:buFont typeface="Symbol"/>
              <a:buChar char=""/>
            </a:pPr>
            <a:r>
              <a:rPr lang="en-US" sz="1400" dirty="0">
                <a:solidFill>
                  <a:srgbClr val="000000"/>
                </a:solidFill>
                <a:latin typeface="Arial"/>
                <a:cs typeface="Times New Roman"/>
              </a:rPr>
              <a:t>To assess and evaluate the skills and knowledge of the employee</a:t>
            </a:r>
            <a:endParaRPr lang="en-US" sz="1400" dirty="0">
              <a:ea typeface="Times New Roman"/>
              <a:cs typeface="Times New Roman"/>
            </a:endParaRPr>
          </a:p>
          <a:p>
            <a:pPr lvl="1" fontAlgn="base">
              <a:lnSpc>
                <a:spcPct val="150000"/>
              </a:lnSpc>
              <a:spcBef>
                <a:spcPts val="0"/>
              </a:spcBef>
              <a:spcAft>
                <a:spcPts val="600"/>
              </a:spcAft>
              <a:buFont typeface="Wingdings"/>
              <a:buChar char=""/>
            </a:pPr>
            <a:r>
              <a:rPr lang="en-US" sz="1400" dirty="0">
                <a:solidFill>
                  <a:srgbClr val="000000"/>
                </a:solidFill>
                <a:latin typeface="Arial"/>
                <a:ea typeface="Times New Roman"/>
                <a:cs typeface="Times New Roman"/>
              </a:rPr>
              <a:t>Based on minimum baseline requirements and training </a:t>
            </a:r>
            <a:endParaRPr lang="en-US" sz="1400" dirty="0">
              <a:ea typeface="Times New Roman"/>
              <a:cs typeface="Times New Roman"/>
            </a:endParaRPr>
          </a:p>
          <a:p>
            <a:pPr lvl="1">
              <a:lnSpc>
                <a:spcPct val="115000"/>
              </a:lnSpc>
              <a:spcBef>
                <a:spcPts val="0"/>
              </a:spcBef>
              <a:spcAft>
                <a:spcPts val="1000"/>
              </a:spcAft>
              <a:buFont typeface="Wingdings"/>
              <a:buChar char=""/>
            </a:pPr>
            <a:r>
              <a:rPr lang="en-US" sz="1400" dirty="0">
                <a:solidFill>
                  <a:srgbClr val="000000"/>
                </a:solidFill>
                <a:latin typeface="Arial"/>
                <a:ea typeface="Times New Roman"/>
                <a:cs typeface="Times New Roman"/>
              </a:rPr>
              <a:t>Based on the on-the-job experience and performance</a:t>
            </a:r>
            <a:endParaRPr lang="en-US" sz="1400" dirty="0">
              <a:ea typeface="Times New Roman"/>
              <a:cs typeface="Times New Roman"/>
            </a:endParaRPr>
          </a:p>
          <a:p>
            <a:pPr marL="0" indent="0">
              <a:buNone/>
            </a:pPr>
            <a:endParaRPr lang="en-US" sz="1400" dirty="0"/>
          </a:p>
        </p:txBody>
      </p:sp>
      <p:sp>
        <p:nvSpPr>
          <p:cNvPr id="4" name="Rectangle 3"/>
          <p:cNvSpPr>
            <a:spLocks noChangeArrowheads="1"/>
          </p:cNvSpPr>
          <p:nvPr/>
        </p:nvSpPr>
        <p:spPr bwMode="auto">
          <a:xfrm>
            <a:off x="1328736" y="5562600"/>
            <a:ext cx="6486525" cy="352425"/>
          </a:xfrm>
          <a:prstGeom prst="rect">
            <a:avLst/>
          </a:prstGeom>
          <a:solidFill>
            <a:srgbClr val="1F497D">
              <a:lumMod val="40000"/>
              <a:lumOff val="60000"/>
              <a:alpha val="50195"/>
            </a:srgbClr>
          </a:solidFill>
          <a:ln w="9525">
            <a:solidFill>
              <a:srgbClr val="000000"/>
            </a:solidFill>
            <a:miter lim="800000"/>
            <a:headEnd/>
            <a:tailEnd/>
          </a:ln>
        </p:spPr>
        <p:txBody>
          <a:bodyPr wrap="square" anchor="ctr">
            <a:noAutofit/>
          </a:bodyPr>
          <a:lstStyle/>
          <a:p>
            <a:pPr marL="0" marR="0" algn="ctr" fontAlgn="base">
              <a:lnSpc>
                <a:spcPct val="115000"/>
              </a:lnSpc>
              <a:spcBef>
                <a:spcPts val="0"/>
              </a:spcBef>
              <a:spcAft>
                <a:spcPts val="0"/>
              </a:spcAft>
            </a:pPr>
            <a:r>
              <a:rPr lang="en-US" sz="1200" b="1" kern="1200" dirty="0">
                <a:solidFill>
                  <a:srgbClr val="000000"/>
                </a:solidFill>
                <a:effectLst/>
                <a:latin typeface="Arial"/>
                <a:ea typeface="+mn-ea"/>
              </a:rPr>
              <a:t>Moving from the classroom to the work site!</a:t>
            </a:r>
            <a:endParaRPr lang="en-US" sz="1200" dirty="0">
              <a:effectLst/>
              <a:latin typeface="Times New Roman"/>
              <a:ea typeface="Times New Roman"/>
            </a:endParaRPr>
          </a:p>
        </p:txBody>
      </p:sp>
    </p:spTree>
    <p:extLst>
      <p:ext uri="{BB962C8B-B14F-4D97-AF65-F5344CB8AC3E}">
        <p14:creationId xmlns:p14="http://schemas.microsoft.com/office/powerpoint/2010/main" val="1698525517"/>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415143" y="1905000"/>
            <a:ext cx="7162800" cy="25146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br>
              <a:rPr lang="en-US" dirty="0"/>
            </a:br>
            <a:r>
              <a:rPr lang="en-US" dirty="0"/>
              <a:t>What Questions Do You Have?</a:t>
            </a:r>
          </a:p>
        </p:txBody>
      </p:sp>
      <p:sp>
        <p:nvSpPr>
          <p:cNvPr id="2" name="Title 1"/>
          <p:cNvSpPr>
            <a:spLocks noGrp="1"/>
          </p:cNvSpPr>
          <p:nvPr>
            <p:ph type="title"/>
          </p:nvPr>
        </p:nvSpPr>
        <p:spPr>
          <a:xfrm>
            <a:off x="805543" y="1524000"/>
            <a:ext cx="7772400" cy="2756353"/>
          </a:xfrm>
          <a:solidFill>
            <a:schemeClr val="bg1"/>
          </a:solidFill>
        </p:spPr>
        <p:txBody>
          <a:bodyPr/>
          <a:lstStyle/>
          <a:p>
            <a:pPr eaLnBrk="1" hangingPunct="1">
              <a:defRPr/>
            </a:pPr>
            <a:br>
              <a:rPr lang="en-US" dirty="0"/>
            </a:br>
            <a:r>
              <a:rPr lang="en-US" dirty="0"/>
              <a:t>Test Time!</a:t>
            </a:r>
          </a:p>
        </p:txBody>
      </p:sp>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 y="0"/>
            <a:ext cx="1103585" cy="105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34348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theme/theme1.xml><?xml version="1.0" encoding="utf-8"?>
<a:theme xmlns:a="http://schemas.openxmlformats.org/drawingml/2006/main" name="GearUpPresentation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GearUpPresentation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C6B1BAF0AD6D5419D99DB8B78EB2E22" ma:contentTypeVersion="3" ma:contentTypeDescription="Create a new document." ma:contentTypeScope="" ma:versionID="6c7c6c0b97f821f5d8e0db0d5a7deaac">
  <xsd:schema xmlns:xsd="http://www.w3.org/2001/XMLSchema" xmlns:xs="http://www.w3.org/2001/XMLSchema" xmlns:p="http://schemas.microsoft.com/office/2006/metadata/properties" xmlns:ns2="3a8da90d-37e3-48fc-ae8b-ae69187b8667" targetNamespace="http://schemas.microsoft.com/office/2006/metadata/properties" ma:root="true" ma:fieldsID="5b517f0c1e902e2c27feacd9d7ab5dca" ns2:_="">
    <xsd:import namespace="3a8da90d-37e3-48fc-ae8b-ae69187b8667"/>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a8da90d-37e3-48fc-ae8b-ae69187b8667"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773C5B-54B1-44CA-AE98-D57C63E1A671}">
  <ds:schemaRefs>
    <ds:schemaRef ds:uri="http://schemas.microsoft.com/sharepoint/v3/contenttype/forms"/>
  </ds:schemaRefs>
</ds:datastoreItem>
</file>

<file path=customXml/itemProps2.xml><?xml version="1.0" encoding="utf-8"?>
<ds:datastoreItem xmlns:ds="http://schemas.openxmlformats.org/officeDocument/2006/customXml" ds:itemID="{B307E055-7370-453B-AA67-31DB0858C4EC}">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104FA90-3DB3-42F9-B01B-766404E0A2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a8da90d-37e3-48fc-ae8b-ae69187b86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GearUpPresentations</Template>
  <TotalTime>13634</TotalTime>
  <Words>13296</Words>
  <Application>Microsoft Office PowerPoint</Application>
  <PresentationFormat>On-screen Show (4:3)</PresentationFormat>
  <Paragraphs>1736</Paragraphs>
  <Slides>154</Slides>
  <Notes>154</Notes>
  <HiddenSlides>0</HiddenSlides>
  <MMClips>3</MMClips>
  <ScaleCrop>false</ScaleCrop>
  <HeadingPairs>
    <vt:vector size="8" baseType="variant">
      <vt:variant>
        <vt:lpstr>Fonts Used</vt:lpstr>
      </vt:variant>
      <vt:variant>
        <vt:i4>10</vt:i4>
      </vt:variant>
      <vt:variant>
        <vt:lpstr>Theme</vt:lpstr>
      </vt:variant>
      <vt:variant>
        <vt:i4>2</vt:i4>
      </vt:variant>
      <vt:variant>
        <vt:lpstr>Embedded OLE Servers</vt:lpstr>
      </vt:variant>
      <vt:variant>
        <vt:i4>3</vt:i4>
      </vt:variant>
      <vt:variant>
        <vt:lpstr>Slide Titles</vt:lpstr>
      </vt:variant>
      <vt:variant>
        <vt:i4>154</vt:i4>
      </vt:variant>
    </vt:vector>
  </HeadingPairs>
  <TitlesOfParts>
    <vt:vector size="169" baseType="lpstr">
      <vt:lpstr>Arial</vt:lpstr>
      <vt:lpstr>Calibri</vt:lpstr>
      <vt:lpstr>Comic Sans MS</vt:lpstr>
      <vt:lpstr>Courier New</vt:lpstr>
      <vt:lpstr>Lucida Sans Unicode</vt:lpstr>
      <vt:lpstr>Symbol</vt:lpstr>
      <vt:lpstr>Tahoma</vt:lpstr>
      <vt:lpstr>Times New Roman</vt:lpstr>
      <vt:lpstr>Wingdings</vt:lpstr>
      <vt:lpstr>Wingdings 3</vt:lpstr>
      <vt:lpstr>GearUpPresentations</vt:lpstr>
      <vt:lpstr>2_GearUpPresentations</vt:lpstr>
      <vt:lpstr>Acrobat Document</vt:lpstr>
      <vt:lpstr>Photo Editor Photo</vt:lpstr>
      <vt:lpstr>CorelDRAW</vt:lpstr>
      <vt:lpstr>Work Zone, TMA, Flagger</vt:lpstr>
      <vt:lpstr>Overview</vt:lpstr>
      <vt:lpstr>Your Role And Responsibilities Work Zone, TMA &amp; Flagger</vt:lpstr>
      <vt:lpstr>I’m Safe</vt:lpstr>
      <vt:lpstr>PowerPoint Presentation</vt:lpstr>
      <vt:lpstr>Safety And Mobility</vt:lpstr>
      <vt:lpstr>Safety and Mobility</vt:lpstr>
      <vt:lpstr>Traffic Control Standards</vt:lpstr>
      <vt:lpstr>Worker Considerations</vt:lpstr>
      <vt:lpstr>Day Time PPE </vt:lpstr>
      <vt:lpstr>Night Time PPE</vt:lpstr>
      <vt:lpstr>Worker Considerations</vt:lpstr>
      <vt:lpstr>Driver’s Considerations</vt:lpstr>
      <vt:lpstr>Quiz</vt:lpstr>
      <vt:lpstr>What I Use Is Safe</vt:lpstr>
      <vt:lpstr>Requirements of Temporary Traffic Control Devices</vt:lpstr>
      <vt:lpstr>Acquiring Information</vt:lpstr>
      <vt:lpstr>Supplemental Warning</vt:lpstr>
      <vt:lpstr>Portable Changeable  Message Signs</vt:lpstr>
      <vt:lpstr>Flashing Arrow Panel</vt:lpstr>
      <vt:lpstr>Proper Modes</vt:lpstr>
      <vt:lpstr>Operational Condition</vt:lpstr>
      <vt:lpstr>Quiz</vt:lpstr>
      <vt:lpstr>Quiz</vt:lpstr>
      <vt:lpstr>Types of Channelizers</vt:lpstr>
      <vt:lpstr>Channelizers</vt:lpstr>
      <vt:lpstr>Barricades</vt:lpstr>
      <vt:lpstr>Acceptable Devices</vt:lpstr>
      <vt:lpstr>Unacceptable Devices</vt:lpstr>
      <vt:lpstr>Work Lighting</vt:lpstr>
      <vt:lpstr>Area Lighting</vt:lpstr>
      <vt:lpstr>Fleet Lighting</vt:lpstr>
      <vt:lpstr>Quiz</vt:lpstr>
      <vt:lpstr>Quiz</vt:lpstr>
      <vt:lpstr>Quiz</vt:lpstr>
      <vt:lpstr>Where I Am Is Safe</vt:lpstr>
      <vt:lpstr>Location of Work</vt:lpstr>
      <vt:lpstr>Factors Affecting  Stopping Distance</vt:lpstr>
      <vt:lpstr>Factors Affecting Visibility</vt:lpstr>
      <vt:lpstr>Factors That Influence  Traffic Control</vt:lpstr>
      <vt:lpstr>Traffic Generators</vt:lpstr>
      <vt:lpstr>Components That Make Up A Work Zone</vt:lpstr>
      <vt:lpstr>Typical Stationary Work Zone</vt:lpstr>
      <vt:lpstr>Advanced Warning Area</vt:lpstr>
      <vt:lpstr>Sign Spacing</vt:lpstr>
      <vt:lpstr>Tips To Calculate Distance</vt:lpstr>
      <vt:lpstr>Transition Area (Taper)</vt:lpstr>
      <vt:lpstr>Shoulder Taper</vt:lpstr>
      <vt:lpstr>Lane Taper</vt:lpstr>
      <vt:lpstr>One-Lane, Two-Way Taper</vt:lpstr>
      <vt:lpstr>Activity Area</vt:lpstr>
      <vt:lpstr>Buffer Space</vt:lpstr>
      <vt:lpstr>Encroachments </vt:lpstr>
      <vt:lpstr>Roll Ahead Space</vt:lpstr>
      <vt:lpstr>Termination Area</vt:lpstr>
      <vt:lpstr>Work Zone Diagram</vt:lpstr>
      <vt:lpstr>Entering &amp; Exiting a Work Zone</vt:lpstr>
      <vt:lpstr>Work Zone Length</vt:lpstr>
      <vt:lpstr>Work Zone Length Chart</vt:lpstr>
      <vt:lpstr>Work Zone Inspection</vt:lpstr>
      <vt:lpstr>Quiz</vt:lpstr>
      <vt:lpstr>Quiz</vt:lpstr>
      <vt:lpstr>Quiz</vt:lpstr>
      <vt:lpstr>Quiz</vt:lpstr>
      <vt:lpstr>PowerPoint Presentation</vt:lpstr>
      <vt:lpstr>Truck/Trailer-Mounted Attenuators</vt:lpstr>
      <vt:lpstr>PowerPoint Presentation</vt:lpstr>
      <vt:lpstr>The Need For Training</vt:lpstr>
      <vt:lpstr>Responsibilities And Qualifications Of A Protective Vehicle/TMA Driver</vt:lpstr>
      <vt:lpstr>Protective Vehicle/TMA Driver Cannot Be Distracted:</vt:lpstr>
      <vt:lpstr>PowerPoint Presentation</vt:lpstr>
      <vt:lpstr>PowerPoint Presentation</vt:lpstr>
      <vt:lpstr>Safe Stop 9000 (Scorpion) </vt:lpstr>
      <vt:lpstr>PowerPoint Presentation</vt:lpstr>
      <vt:lpstr>TMA Inspection </vt:lpstr>
      <vt:lpstr>Seat Belts</vt:lpstr>
      <vt:lpstr>Storage Of Equipment  In The Cab</vt:lpstr>
      <vt:lpstr>Checking Mirrors</vt:lpstr>
      <vt:lpstr>Arrow Board Modes</vt:lpstr>
      <vt:lpstr>Arrow Board</vt:lpstr>
      <vt:lpstr>Rotation of Drivers</vt:lpstr>
      <vt:lpstr>PowerPoint Presentation</vt:lpstr>
      <vt:lpstr>Stationary Operations</vt:lpstr>
      <vt:lpstr>Mobile Operations</vt:lpstr>
      <vt:lpstr>Mobile Operations</vt:lpstr>
      <vt:lpstr>Emergency Planning</vt:lpstr>
      <vt:lpstr>Quiz</vt:lpstr>
      <vt:lpstr>PowerPoint Presentation</vt:lpstr>
      <vt:lpstr>PowerPoint Presentation</vt:lpstr>
      <vt:lpstr>Qualifications of a Flagger </vt:lpstr>
      <vt:lpstr>PowerPoint Presentation</vt:lpstr>
      <vt:lpstr>Qualifications of a Flagger </vt:lpstr>
      <vt:lpstr>Qualifications of a Flagger </vt:lpstr>
      <vt:lpstr>Flagger Guidelines</vt:lpstr>
      <vt:lpstr>PowerPoint Presentation</vt:lpstr>
      <vt:lpstr>PowerPoint Presentation</vt:lpstr>
      <vt:lpstr>PowerPoint Presentation</vt:lpstr>
      <vt:lpstr>Stop/Slow Paddle</vt:lpstr>
      <vt:lpstr>Factors you must consider:</vt:lpstr>
      <vt:lpstr>PowerPoint Presentation</vt:lpstr>
      <vt:lpstr>PowerPoint Presentation</vt:lpstr>
      <vt:lpstr>The flagger should stand alone, at least 100 ft. from:  </vt:lpstr>
      <vt:lpstr>Flagger Station</vt:lpstr>
      <vt:lpstr>Nighttime Flagging Nighttime hours  </vt:lpstr>
      <vt:lpstr>Nighttime Flagging</vt:lpstr>
      <vt:lpstr>Glare</vt:lpstr>
      <vt:lpstr>Flagger Duration </vt:lpstr>
      <vt:lpstr>Flaggers Cannot Be Distracted:</vt:lpstr>
      <vt:lpstr>PowerPoint Presentation</vt:lpstr>
      <vt:lpstr>PowerPoint Presentation</vt:lpstr>
      <vt:lpstr>Step 1: Stopping Traffic </vt:lpstr>
      <vt:lpstr>Step 2: Traffic is Stopped</vt:lpstr>
      <vt:lpstr>When you arrive at Center Line</vt:lpstr>
      <vt:lpstr>Step 3: Preparing to Release Traffic</vt:lpstr>
      <vt:lpstr>Step 4: Releasing Traffic</vt:lpstr>
      <vt:lpstr>PowerPoint Presentation</vt:lpstr>
      <vt:lpstr>How Do Flaggers Communicate &amp; Flagger Communication Rule </vt:lpstr>
      <vt:lpstr>Communication Devices</vt:lpstr>
      <vt:lpstr>Emergency Vehicles</vt:lpstr>
      <vt:lpstr>PowerPoint Presentation</vt:lpstr>
      <vt:lpstr>PowerPoint Presentation</vt:lpstr>
      <vt:lpstr>Advance/Additional Flaggers</vt:lpstr>
      <vt:lpstr>PowerPoint Presentation</vt:lpstr>
      <vt:lpstr>PowerPoint Presentation</vt:lpstr>
      <vt:lpstr>PowerPoint Presentation</vt:lpstr>
      <vt:lpstr>PowerPoint Presentation</vt:lpstr>
      <vt:lpstr>Pilot Vehicle</vt:lpstr>
      <vt:lpstr>Automated Flagger Assistance Devices (AFAD)</vt:lpstr>
      <vt:lpstr>PowerPoint Presentation</vt:lpstr>
      <vt:lpstr>Work Zone Inspections</vt:lpstr>
      <vt:lpstr>Protecting Yourself  And Co-workers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Review</vt:lpstr>
      <vt:lpstr>Review</vt:lpstr>
      <vt:lpstr>Review</vt:lpstr>
      <vt:lpstr>REVIEW</vt:lpstr>
      <vt:lpstr>Review</vt:lpstr>
      <vt:lpstr>Review</vt:lpstr>
      <vt:lpstr>Quiz</vt:lpstr>
      <vt:lpstr>Review</vt:lpstr>
      <vt:lpstr>Sharing Information </vt:lpstr>
      <vt:lpstr>PowerPoint Presentation</vt:lpstr>
      <vt:lpstr>So We Go Home Safe</vt:lpstr>
      <vt:lpstr>Stage 2 On-The-Job Training Objectives</vt:lpstr>
      <vt:lpstr> Test Time!</vt:lpstr>
    </vt:vector>
  </TitlesOfParts>
  <Company>MoDOT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Ray L Wood</dc:creator>
  <cp:lastModifiedBy>Taylor H. Brune</cp:lastModifiedBy>
  <cp:revision>493</cp:revision>
  <cp:lastPrinted>2013-08-02T18:45:15Z</cp:lastPrinted>
  <dcterms:created xsi:type="dcterms:W3CDTF">2012-11-15T18:54:53Z</dcterms:created>
  <dcterms:modified xsi:type="dcterms:W3CDTF">2021-03-10T21:46:48Z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0x010100BC6B1BAF0AD6D5419D99DB8B78EB2E22</vt:lpwstr>
  </property>
</Properties>
</file>