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7" r:id="rId4"/>
    <p:sldMasterId id="2147484051" r:id="rId5"/>
    <p:sldMasterId id="2147484099" r:id="rId6"/>
  </p:sldMasterIdLst>
  <p:notesMasterIdLst>
    <p:notesMasterId r:id="rId27"/>
  </p:notesMasterIdLst>
  <p:handoutMasterIdLst>
    <p:handoutMasterId r:id="rId28"/>
  </p:handoutMasterIdLst>
  <p:sldIdLst>
    <p:sldId id="256" r:id="rId7"/>
    <p:sldId id="261" r:id="rId8"/>
    <p:sldId id="363" r:id="rId9"/>
    <p:sldId id="526" r:id="rId10"/>
    <p:sldId id="407" r:id="rId11"/>
    <p:sldId id="554" r:id="rId12"/>
    <p:sldId id="558" r:id="rId13"/>
    <p:sldId id="561" r:id="rId14"/>
    <p:sldId id="562" r:id="rId15"/>
    <p:sldId id="563" r:id="rId16"/>
    <p:sldId id="559" r:id="rId17"/>
    <p:sldId id="557" r:id="rId18"/>
    <p:sldId id="560" r:id="rId19"/>
    <p:sldId id="565" r:id="rId20"/>
    <p:sldId id="564" r:id="rId21"/>
    <p:sldId id="477" r:id="rId22"/>
    <p:sldId id="514" r:id="rId23"/>
    <p:sldId id="555" r:id="rId24"/>
    <p:sldId id="350" r:id="rId25"/>
    <p:sldId id="357"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ok E. Luecke" initials="BE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B200"/>
    <a:srgbClr val="20E06E"/>
    <a:srgbClr val="FFCC00"/>
    <a:srgbClr val="0033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407" autoAdjust="0"/>
    <p:restoredTop sz="53545" autoAdjust="0"/>
  </p:normalViewPr>
  <p:slideViewPr>
    <p:cSldViewPr>
      <p:cViewPr varScale="1">
        <p:scale>
          <a:sx n="56" d="100"/>
          <a:sy n="56" d="100"/>
        </p:scale>
        <p:origin x="-1284" y="-102"/>
      </p:cViewPr>
      <p:guideLst>
        <p:guide orient="horz" pos="2160"/>
        <p:guide pos="2880"/>
      </p:guideLst>
    </p:cSldViewPr>
  </p:slideViewPr>
  <p:outlineViewPr>
    <p:cViewPr>
      <p:scale>
        <a:sx n="33" d="100"/>
        <a:sy n="33" d="100"/>
      </p:scale>
      <p:origin x="0" y="34986"/>
    </p:cViewPr>
  </p:outlineViewPr>
  <p:notesTextViewPr>
    <p:cViewPr>
      <p:scale>
        <a:sx n="100" d="100"/>
        <a:sy n="100" d="100"/>
      </p:scale>
      <p:origin x="0" y="0"/>
    </p:cViewPr>
  </p:notesTextViewPr>
  <p:sorterViewPr>
    <p:cViewPr>
      <p:scale>
        <a:sx n="100" d="100"/>
        <a:sy n="100" d="100"/>
      </p:scale>
      <p:origin x="0" y="4020"/>
    </p:cViewPr>
  </p:sorterViewPr>
  <p:notesViewPr>
    <p:cSldViewPr>
      <p:cViewPr varScale="1">
        <p:scale>
          <a:sx n="82" d="100"/>
          <a:sy n="82" d="100"/>
        </p:scale>
        <p:origin x="-201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1" y="0"/>
            <a:ext cx="3038372" cy="46482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pPr>
              <a:defRPr/>
            </a:pPr>
            <a:endParaRPr lang="en-US" dirty="0"/>
          </a:p>
        </p:txBody>
      </p:sp>
      <p:sp>
        <p:nvSpPr>
          <p:cNvPr id="63491" name="Rectangle 3"/>
          <p:cNvSpPr>
            <a:spLocks noGrp="1" noChangeArrowheads="1"/>
          </p:cNvSpPr>
          <p:nvPr>
            <p:ph type="dt" sz="quarter" idx="1"/>
          </p:nvPr>
        </p:nvSpPr>
        <p:spPr bwMode="auto">
          <a:xfrm>
            <a:off x="3972030" y="0"/>
            <a:ext cx="3038371" cy="46482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pPr>
              <a:defRPr/>
            </a:pPr>
            <a:endParaRPr lang="en-US" dirty="0"/>
          </a:p>
        </p:txBody>
      </p:sp>
      <p:sp>
        <p:nvSpPr>
          <p:cNvPr id="63492" name="Rectangle 4"/>
          <p:cNvSpPr>
            <a:spLocks noGrp="1" noChangeArrowheads="1"/>
          </p:cNvSpPr>
          <p:nvPr>
            <p:ph type="ftr" sz="quarter" idx="2"/>
          </p:nvPr>
        </p:nvSpPr>
        <p:spPr bwMode="auto">
          <a:xfrm>
            <a:off x="1" y="8831580"/>
            <a:ext cx="3038372" cy="46482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pPr>
              <a:defRPr/>
            </a:pPr>
            <a:endParaRPr lang="en-US" dirty="0"/>
          </a:p>
        </p:txBody>
      </p:sp>
      <p:sp>
        <p:nvSpPr>
          <p:cNvPr id="63493" name="Rectangle 5"/>
          <p:cNvSpPr>
            <a:spLocks noGrp="1" noChangeArrowheads="1"/>
          </p:cNvSpPr>
          <p:nvPr>
            <p:ph type="sldNum" sz="quarter" idx="3"/>
          </p:nvPr>
        </p:nvSpPr>
        <p:spPr bwMode="auto">
          <a:xfrm>
            <a:off x="3972030" y="8831580"/>
            <a:ext cx="3038371" cy="46482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pPr>
              <a:defRPr/>
            </a:pPr>
            <a:fld id="{9324E527-EB48-4B37-8975-267EEF41398B}" type="slidenum">
              <a:rPr lang="en-US"/>
              <a:pPr>
                <a:defRPr/>
              </a:pPr>
              <a:t>‹#›</a:t>
            </a:fld>
            <a:endParaRPr lang="en-US" dirty="0"/>
          </a:p>
        </p:txBody>
      </p:sp>
    </p:spTree>
    <p:extLst>
      <p:ext uri="{BB962C8B-B14F-4D97-AF65-F5344CB8AC3E}">
        <p14:creationId xmlns:p14="http://schemas.microsoft.com/office/powerpoint/2010/main" val="1490632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1"/>
            <a:ext cx="3059084" cy="458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2947" name="Rectangle 3"/>
          <p:cNvSpPr>
            <a:spLocks noGrp="1" noChangeArrowheads="1"/>
          </p:cNvSpPr>
          <p:nvPr>
            <p:ph type="dt" idx="1"/>
          </p:nvPr>
        </p:nvSpPr>
        <p:spPr bwMode="auto">
          <a:xfrm>
            <a:off x="3976808" y="1"/>
            <a:ext cx="3059084" cy="458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05476" name="Rectangle 4"/>
          <p:cNvSpPr>
            <a:spLocks noGrp="1" noRot="1" noChangeAspect="1" noChangeArrowheads="1" noTextEdit="1"/>
          </p:cNvSpPr>
          <p:nvPr>
            <p:ph type="sldImg" idx="2"/>
          </p:nvPr>
        </p:nvSpPr>
        <p:spPr bwMode="auto">
          <a:xfrm>
            <a:off x="1136650" y="687388"/>
            <a:ext cx="4686300" cy="3514725"/>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17725" y="4431709"/>
            <a:ext cx="5123966" cy="42024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2950" name="Rectangle 6"/>
          <p:cNvSpPr>
            <a:spLocks noGrp="1" noChangeArrowheads="1"/>
          </p:cNvSpPr>
          <p:nvPr>
            <p:ph type="ftr" sz="quarter" idx="4"/>
          </p:nvPr>
        </p:nvSpPr>
        <p:spPr bwMode="auto">
          <a:xfrm>
            <a:off x="0" y="8863418"/>
            <a:ext cx="3059084" cy="45845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2951" name="Rectangle 7"/>
          <p:cNvSpPr>
            <a:spLocks noGrp="1" noChangeArrowheads="1"/>
          </p:cNvSpPr>
          <p:nvPr>
            <p:ph type="sldNum" sz="quarter" idx="5"/>
          </p:nvPr>
        </p:nvSpPr>
        <p:spPr bwMode="auto">
          <a:xfrm>
            <a:off x="3976808" y="8863418"/>
            <a:ext cx="3059084" cy="45845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D1DC36F-0AF8-4B4E-B4A1-68EC8115F995}" type="slidenum">
              <a:rPr lang="en-US"/>
              <a:pPr>
                <a:defRPr/>
              </a:pPr>
              <a:t>‹#›</a:t>
            </a:fld>
            <a:endParaRPr lang="en-US" dirty="0"/>
          </a:p>
        </p:txBody>
      </p:sp>
    </p:spTree>
    <p:extLst>
      <p:ext uri="{BB962C8B-B14F-4D97-AF65-F5344CB8AC3E}">
        <p14:creationId xmlns:p14="http://schemas.microsoft.com/office/powerpoint/2010/main" val="98548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odotmshp.walkertracker.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Rot="1" noChangeAspect="1" noChangeArrowheads="1" noTextEdit="1"/>
          </p:cNvSpPr>
          <p:nvPr>
            <p:ph type="sldImg"/>
          </p:nvPr>
        </p:nvSpPr>
        <p:spPr>
          <a:ln/>
        </p:spPr>
      </p:sp>
      <p:sp>
        <p:nvSpPr>
          <p:cNvPr id="106499" name="Rectangle 1027"/>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Times New Roman" charset="0"/>
                <a:ea typeface="+mn-ea"/>
                <a:cs typeface="+mn-cs"/>
              </a:rPr>
              <a:t>24/7</a:t>
            </a:r>
            <a:r>
              <a:rPr kumimoji="1" lang="en-US" sz="1200" kern="1200" baseline="0" dirty="0">
                <a:solidFill>
                  <a:schemeClr val="tx1"/>
                </a:solidFill>
                <a:effectLst/>
                <a:latin typeface="Times New Roman" charset="0"/>
                <a:ea typeface="+mn-ea"/>
                <a:cs typeface="+mn-cs"/>
              </a:rPr>
              <a:t> Nurse Life-  </a:t>
            </a:r>
            <a:r>
              <a:rPr kumimoji="1" lang="en-US" sz="1200" kern="1200" dirty="0">
                <a:solidFill>
                  <a:schemeClr val="tx1"/>
                </a:solidFill>
                <a:effectLst/>
                <a:latin typeface="Times New Roman" charset="0"/>
                <a:ea typeface="+mn-ea"/>
                <a:cs typeface="+mn-cs"/>
              </a:rPr>
              <a:t>As a </a:t>
            </a:r>
            <a:r>
              <a:rPr kumimoji="1" lang="en-US" sz="1200" kern="1200" dirty="0" err="1">
                <a:solidFill>
                  <a:schemeClr val="tx1"/>
                </a:solidFill>
                <a:effectLst/>
                <a:latin typeface="Times New Roman" charset="0"/>
                <a:ea typeface="+mn-ea"/>
                <a:cs typeface="+mn-cs"/>
              </a:rPr>
              <a:t>MoDOT</a:t>
            </a:r>
            <a:r>
              <a:rPr kumimoji="1" lang="en-US" sz="1200" kern="1200" dirty="0">
                <a:solidFill>
                  <a:schemeClr val="tx1"/>
                </a:solidFill>
                <a:effectLst/>
                <a:latin typeface="Times New Roman" charset="0"/>
                <a:ea typeface="+mn-ea"/>
                <a:cs typeface="+mn-cs"/>
              </a:rPr>
              <a:t> or MSHP member, you and your families have access to registered nurses who can answer all of your health questions. 24 hours a day, seven days a week. Any time, day or night. They can even help you decide where to go for additional care if needed. Anthem’s 24 7 </a:t>
            </a:r>
            <a:r>
              <a:rPr kumimoji="1" lang="en-US" sz="1200" kern="1200" dirty="0" err="1">
                <a:solidFill>
                  <a:schemeClr val="tx1"/>
                </a:solidFill>
                <a:effectLst/>
                <a:latin typeface="Times New Roman" charset="0"/>
                <a:ea typeface="+mn-ea"/>
                <a:cs typeface="+mn-cs"/>
              </a:rPr>
              <a:t>Nurseline</a:t>
            </a:r>
            <a:r>
              <a:rPr kumimoji="1" lang="en-US" sz="1200" kern="1200" dirty="0">
                <a:solidFill>
                  <a:schemeClr val="tx1"/>
                </a:solidFill>
                <a:effectLst/>
                <a:latin typeface="Times New Roman" charset="0"/>
                <a:ea typeface="+mn-ea"/>
                <a:cs typeface="+mn-cs"/>
              </a:rPr>
              <a:t> program is fast, easy and free!  To speak to a registered nurse, just pick up the phone and call 800-337-4770. Be sure to save this number now so you have it when you need it in the future– encourage employees</a:t>
            </a:r>
            <a:r>
              <a:rPr kumimoji="1" lang="en-US" sz="1200" kern="1200" baseline="0" dirty="0">
                <a:solidFill>
                  <a:schemeClr val="tx1"/>
                </a:solidFill>
                <a:effectLst/>
                <a:latin typeface="Times New Roman" charset="0"/>
                <a:ea typeface="+mn-ea"/>
                <a:cs typeface="+mn-cs"/>
              </a:rPr>
              <a:t> to take out their phone and save the number!!</a:t>
            </a:r>
            <a:endParaRPr kumimoji="1" lang="en-US" sz="1200" kern="1200" dirty="0">
              <a:solidFill>
                <a:schemeClr val="tx1"/>
              </a:solidFill>
              <a:effectLst/>
              <a:latin typeface="Times New Roman"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D1DC36F-0AF8-4B4E-B4A1-68EC8115F995}" type="slidenum">
              <a:rPr lang="en-US" smtClean="0"/>
              <a:pPr>
                <a:defRPr/>
              </a:pPr>
              <a:t>10</a:t>
            </a:fld>
            <a:endParaRPr lang="en-US" dirty="0"/>
          </a:p>
        </p:txBody>
      </p:sp>
    </p:spTree>
    <p:extLst>
      <p:ext uri="{BB962C8B-B14F-4D97-AF65-F5344CB8AC3E}">
        <p14:creationId xmlns:p14="http://schemas.microsoft.com/office/powerpoint/2010/main" val="16001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Live Health Online-  </a:t>
            </a:r>
            <a:r>
              <a:rPr kumimoji="1" lang="en-US" sz="1200" kern="1200" dirty="0" err="1">
                <a:solidFill>
                  <a:schemeClr val="tx1"/>
                </a:solidFill>
                <a:effectLst/>
                <a:latin typeface="Times New Roman" charset="0"/>
                <a:ea typeface="+mn-ea"/>
                <a:cs typeface="+mn-cs"/>
              </a:rPr>
              <a:t>LiveHealth</a:t>
            </a:r>
            <a:r>
              <a:rPr kumimoji="1" lang="en-US" sz="1200" kern="1200" dirty="0">
                <a:solidFill>
                  <a:schemeClr val="tx1"/>
                </a:solidFill>
                <a:effectLst/>
                <a:latin typeface="Times New Roman" charset="0"/>
                <a:ea typeface="+mn-ea"/>
                <a:cs typeface="+mn-cs"/>
              </a:rPr>
              <a:t> Online connects you with a board-certified doctor in just a couple of minutes from your smartphone, tablet or computer. </a:t>
            </a:r>
          </a:p>
          <a:p>
            <a:r>
              <a:rPr kumimoji="1" lang="en-US" sz="1200" kern="1200" dirty="0">
                <a:solidFill>
                  <a:schemeClr val="tx1"/>
                </a:solidFill>
                <a:effectLst/>
                <a:latin typeface="Times New Roman" charset="0"/>
                <a:ea typeface="+mn-ea"/>
                <a:cs typeface="+mn-cs"/>
              </a:rPr>
              <a:t>A doctor can assess your condition, provide a treatment plan and even send a prescription to your pharmacy, if it’s needed. </a:t>
            </a:r>
            <a:endParaRPr lang="en-US" baseline="0" dirty="0"/>
          </a:p>
          <a:p>
            <a:r>
              <a:rPr kumimoji="1" lang="en-US" sz="1200" kern="1200" dirty="0">
                <a:solidFill>
                  <a:schemeClr val="tx1"/>
                </a:solidFill>
                <a:effectLst/>
                <a:latin typeface="Times New Roman" charset="0"/>
                <a:ea typeface="+mn-ea"/>
                <a:cs typeface="+mn-cs"/>
              </a:rPr>
              <a:t>You don’t need an appointment, doctors are always available. You can also visit with a licensed therapist in four days or less to get help with anxiety, depression, grief, panic attacks and more. Appointments with a board-certified psychiatrists are available within two weeks. </a:t>
            </a:r>
            <a:r>
              <a:rPr kumimoji="1" lang="en-US" sz="1200" kern="1200" baseline="0" dirty="0">
                <a:solidFill>
                  <a:schemeClr val="tx1"/>
                </a:solidFill>
                <a:effectLst/>
                <a:latin typeface="Times New Roman" charset="0"/>
                <a:ea typeface="+mn-ea"/>
                <a:cs typeface="+mn-cs"/>
              </a:rPr>
              <a:t> </a:t>
            </a:r>
            <a:r>
              <a:rPr kumimoji="1" lang="en-US" sz="1200" kern="1200" dirty="0" err="1">
                <a:solidFill>
                  <a:schemeClr val="tx1"/>
                </a:solidFill>
                <a:effectLst/>
                <a:latin typeface="Times New Roman" charset="0"/>
                <a:ea typeface="+mn-ea"/>
                <a:cs typeface="+mn-cs"/>
              </a:rPr>
              <a:t>LiveHealth</a:t>
            </a:r>
            <a:r>
              <a:rPr kumimoji="1" lang="en-US" sz="1200" kern="1200" dirty="0">
                <a:solidFill>
                  <a:schemeClr val="tx1"/>
                </a:solidFill>
                <a:effectLst/>
                <a:latin typeface="Times New Roman" charset="0"/>
                <a:ea typeface="+mn-ea"/>
                <a:cs typeface="+mn-cs"/>
              </a:rPr>
              <a:t> Online also offers visits with Spanish speaking doctors. </a:t>
            </a:r>
          </a:p>
          <a:p>
            <a:endParaRPr lang="en-US" dirty="0"/>
          </a:p>
        </p:txBody>
      </p:sp>
      <p:sp>
        <p:nvSpPr>
          <p:cNvPr id="4" name="Slide Number Placeholder 3"/>
          <p:cNvSpPr>
            <a:spLocks noGrp="1"/>
          </p:cNvSpPr>
          <p:nvPr>
            <p:ph type="sldNum" sz="quarter" idx="10"/>
          </p:nvPr>
        </p:nvSpPr>
        <p:spPr/>
        <p:txBody>
          <a:bodyPr/>
          <a:lstStyle/>
          <a:p>
            <a:pPr>
              <a:defRPr/>
            </a:pPr>
            <a:fld id="{BD1DC36F-0AF8-4B4E-B4A1-68EC8115F995}" type="slidenum">
              <a:rPr lang="en-US" smtClean="0"/>
              <a:pPr>
                <a:defRPr/>
              </a:pPr>
              <a:t>11</a:t>
            </a:fld>
            <a:endParaRPr lang="en-US" dirty="0"/>
          </a:p>
        </p:txBody>
      </p:sp>
    </p:spTree>
    <p:extLst>
      <p:ext uri="{BB962C8B-B14F-4D97-AF65-F5344CB8AC3E}">
        <p14:creationId xmlns:p14="http://schemas.microsoft.com/office/powerpoint/2010/main" val="427609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Times New Roman" charset="0"/>
                <a:ea typeface="+mn-ea"/>
                <a:cs typeface="+mn-cs"/>
              </a:rPr>
              <a:t>This chart shows you just how much you can save by being a smart health care consumer and knowing where to go for care. </a:t>
            </a:r>
          </a:p>
          <a:p>
            <a:r>
              <a:rPr kumimoji="1" lang="en-US" sz="1200" kern="1200" dirty="0">
                <a:solidFill>
                  <a:schemeClr val="tx1"/>
                </a:solidFill>
                <a:effectLst/>
                <a:latin typeface="Times New Roman" charset="0"/>
                <a:ea typeface="+mn-ea"/>
                <a:cs typeface="+mn-cs"/>
              </a:rPr>
              <a:t>Depending on your Anthem plan, you can pay as little as $25 for an effective alternative to an emergency room </a:t>
            </a:r>
          </a:p>
          <a:p>
            <a:r>
              <a:rPr kumimoji="1" lang="en-US" sz="1200" kern="1200" dirty="0">
                <a:solidFill>
                  <a:schemeClr val="tx1"/>
                </a:solidFill>
                <a:effectLst/>
                <a:latin typeface="Times New Roman" charset="0"/>
                <a:ea typeface="+mn-ea"/>
                <a:cs typeface="+mn-cs"/>
              </a:rPr>
              <a:t>Being aware of all of your options, and knowing where to seek care before you need it can help you make the right decision when the time comes. </a:t>
            </a:r>
          </a:p>
          <a:p>
            <a:endParaRPr lang="en-US" dirty="0"/>
          </a:p>
        </p:txBody>
      </p:sp>
      <p:sp>
        <p:nvSpPr>
          <p:cNvPr id="4" name="Slide Number Placeholder 3"/>
          <p:cNvSpPr>
            <a:spLocks noGrp="1"/>
          </p:cNvSpPr>
          <p:nvPr>
            <p:ph type="sldNum" sz="quarter" idx="10"/>
          </p:nvPr>
        </p:nvSpPr>
        <p:spPr/>
        <p:txBody>
          <a:bodyPr/>
          <a:lstStyle/>
          <a:p>
            <a:pPr>
              <a:defRPr/>
            </a:pPr>
            <a:fld id="{BD1DC36F-0AF8-4B4E-B4A1-68EC8115F995}" type="slidenum">
              <a:rPr lang="en-US" smtClean="0"/>
              <a:pPr>
                <a:defRPr/>
              </a:pPr>
              <a:t>12</a:t>
            </a:fld>
            <a:endParaRPr lang="en-US" dirty="0"/>
          </a:p>
        </p:txBody>
      </p:sp>
    </p:spTree>
    <p:extLst>
      <p:ext uri="{BB962C8B-B14F-4D97-AF65-F5344CB8AC3E}">
        <p14:creationId xmlns:p14="http://schemas.microsoft.com/office/powerpoint/2010/main" val="2151870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err="1">
                <a:solidFill>
                  <a:schemeClr val="tx1"/>
                </a:solidFill>
                <a:effectLst/>
                <a:latin typeface="Times New Roman" charset="0"/>
                <a:ea typeface="+mn-ea"/>
                <a:cs typeface="+mn-cs"/>
              </a:rPr>
              <a:t>myStrength</a:t>
            </a:r>
            <a:r>
              <a:rPr kumimoji="1" lang="en-US" sz="1200" kern="1200" dirty="0">
                <a:solidFill>
                  <a:schemeClr val="tx1"/>
                </a:solidFill>
                <a:effectLst/>
                <a:latin typeface="Times New Roman" charset="0"/>
                <a:ea typeface="+mn-ea"/>
                <a:cs typeface="+mn-cs"/>
              </a:rPr>
              <a:t>- </a:t>
            </a:r>
            <a:r>
              <a:rPr kumimoji="1" lang="en-US" sz="1200" kern="1200" dirty="0" err="1">
                <a:solidFill>
                  <a:schemeClr val="tx1"/>
                </a:solidFill>
                <a:effectLst/>
                <a:latin typeface="Times New Roman" charset="0"/>
                <a:ea typeface="+mn-ea"/>
                <a:cs typeface="+mn-cs"/>
              </a:rPr>
              <a:t>myStrength</a:t>
            </a:r>
            <a:r>
              <a:rPr kumimoji="1" lang="en-US" sz="1200" kern="1200" dirty="0">
                <a:solidFill>
                  <a:schemeClr val="tx1"/>
                </a:solidFill>
                <a:effectLst/>
                <a:latin typeface="Times New Roman" charset="0"/>
                <a:ea typeface="+mn-ea"/>
                <a:cs typeface="+mn-cs"/>
              </a:rPr>
              <a:t> is an online mental health resource that helps you manage symptoms of depression, anxiety, substance use, stress, long-term pain, and sleep problems. Anyone covered under your Anthem plan can use this free resource</a:t>
            </a:r>
            <a:endParaRPr lang="en-US" dirty="0"/>
          </a:p>
        </p:txBody>
      </p:sp>
      <p:sp>
        <p:nvSpPr>
          <p:cNvPr id="4" name="Slide Number Placeholder 3"/>
          <p:cNvSpPr>
            <a:spLocks noGrp="1"/>
          </p:cNvSpPr>
          <p:nvPr>
            <p:ph type="sldNum" sz="quarter" idx="5"/>
          </p:nvPr>
        </p:nvSpPr>
        <p:spPr/>
        <p:txBody>
          <a:bodyPr/>
          <a:lstStyle/>
          <a:p>
            <a:fld id="{3B9CC5FA-FCEA-BB40-98CD-2AEE1BC9705E}" type="slidenum">
              <a:rPr lang="en-US" smtClean="0"/>
              <a:t>13</a:t>
            </a:fld>
            <a:endParaRPr lang="en-US"/>
          </a:p>
        </p:txBody>
      </p:sp>
    </p:spTree>
    <p:extLst>
      <p:ext uri="{BB962C8B-B14F-4D97-AF65-F5344CB8AC3E}">
        <p14:creationId xmlns:p14="http://schemas.microsoft.com/office/powerpoint/2010/main" val="2500605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Times New Roman" charset="0"/>
                <a:ea typeface="+mn-ea"/>
                <a:cs typeface="+mn-cs"/>
              </a:rPr>
              <a:t>Walker tracker- Did you guys participate in a Walker Tracker challenge in 2019?</a:t>
            </a:r>
            <a:r>
              <a:rPr kumimoji="1" lang="en-US" sz="1200" kern="1200" baseline="0" dirty="0">
                <a:solidFill>
                  <a:schemeClr val="tx1"/>
                </a:solidFill>
                <a:effectLst/>
                <a:latin typeface="Times New Roman" charset="0"/>
                <a:ea typeface="+mn-ea"/>
                <a:cs typeface="+mn-cs"/>
              </a:rPr>
              <a:t> </a:t>
            </a:r>
            <a:r>
              <a:rPr kumimoji="1" lang="en-US" sz="1200" kern="1200" dirty="0">
                <a:solidFill>
                  <a:schemeClr val="tx1"/>
                </a:solidFill>
                <a:effectLst/>
                <a:latin typeface="Times New Roman" charset="0"/>
                <a:ea typeface="+mn-ea"/>
                <a:cs typeface="+mn-cs"/>
              </a:rPr>
              <a:t>Walker Tracker offers wellness and step challenges with virtual maps routes as your activity is tracked.  </a:t>
            </a:r>
            <a:r>
              <a:rPr kumimoji="1" lang="en-US" sz="1200" kern="1200" baseline="0" dirty="0">
                <a:solidFill>
                  <a:schemeClr val="tx1"/>
                </a:solidFill>
                <a:effectLst/>
                <a:latin typeface="Times New Roman" charset="0"/>
                <a:ea typeface="+mn-ea"/>
                <a:cs typeface="+mn-cs"/>
              </a:rPr>
              <a:t> </a:t>
            </a:r>
            <a:r>
              <a:rPr kumimoji="1" lang="en-US" sz="1200" kern="1200" dirty="0">
                <a:solidFill>
                  <a:schemeClr val="tx1"/>
                </a:solidFill>
                <a:effectLst/>
                <a:latin typeface="Times New Roman" charset="0"/>
                <a:ea typeface="+mn-ea"/>
                <a:cs typeface="+mn-cs"/>
              </a:rPr>
              <a:t>Walker Tracker can be easily synced with all major wireless devices and mobile apps, and features fun and engaging virtual map challenges and social features for motivation. If you are already registered for Walker Tracker, make sure you are tracking your steps and daily activity. </a:t>
            </a:r>
            <a:r>
              <a:rPr kumimoji="1" lang="en-US" sz="1200" kern="1200" baseline="0" dirty="0">
                <a:solidFill>
                  <a:schemeClr val="tx1"/>
                </a:solidFill>
                <a:effectLst/>
                <a:latin typeface="Times New Roman" charset="0"/>
                <a:ea typeface="+mn-ea"/>
                <a:cs typeface="+mn-cs"/>
              </a:rPr>
              <a:t> </a:t>
            </a:r>
            <a:r>
              <a:rPr kumimoji="1" lang="en-US" sz="1200" kern="1200" dirty="0">
                <a:solidFill>
                  <a:schemeClr val="tx1"/>
                </a:solidFill>
                <a:effectLst/>
                <a:latin typeface="Times New Roman" charset="0"/>
                <a:ea typeface="+mn-ea"/>
                <a:cs typeface="+mn-cs"/>
              </a:rPr>
              <a:t>If you are not registered yet, it’s easy to get started. Simply visit </a:t>
            </a:r>
            <a:r>
              <a:rPr kumimoji="1" lang="en-US" sz="1200" u="none" strike="noStrike" kern="1200" dirty="0">
                <a:solidFill>
                  <a:schemeClr val="tx1"/>
                </a:solidFill>
                <a:effectLst/>
                <a:latin typeface="Times New Roman" charset="0"/>
                <a:ea typeface="+mn-ea"/>
                <a:cs typeface="+mn-cs"/>
                <a:hlinkClick r:id="rId3"/>
              </a:rPr>
              <a:t>modotmshp.walkertracker.com</a:t>
            </a:r>
            <a:r>
              <a:rPr kumimoji="1" lang="en-US" sz="1200" kern="1200" dirty="0">
                <a:solidFill>
                  <a:schemeClr val="tx1"/>
                </a:solidFill>
                <a:effectLst/>
                <a:latin typeface="Times New Roman" charset="0"/>
                <a:ea typeface="+mn-ea"/>
                <a:cs typeface="+mn-cs"/>
              </a:rPr>
              <a:t>, click register now and enter your first and last name, a valid email address, a user name and password and then join a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B5D11BC-E980-594C-8B3C-D844840DFC32}" type="slidenum">
              <a:rPr lang="en-US" smtClean="0"/>
              <a:t>14</a:t>
            </a:fld>
            <a:endParaRPr lang="en-US"/>
          </a:p>
        </p:txBody>
      </p:sp>
    </p:spTree>
    <p:extLst>
      <p:ext uri="{BB962C8B-B14F-4D97-AF65-F5344CB8AC3E}">
        <p14:creationId xmlns:p14="http://schemas.microsoft.com/office/powerpoint/2010/main" val="1579959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Times New Roman" charset="0"/>
                <a:ea typeface="+mn-ea"/>
                <a:cs typeface="+mn-cs"/>
              </a:rPr>
              <a:t>Naturally Slim- Naturally Slim is an online program that will teach you how. And here’s a hint: it doesn’t include starving, counting calories or spending hours prepping approved foods. </a:t>
            </a:r>
            <a:r>
              <a:rPr kumimoji="1" lang="en-US" sz="1200" kern="1200" dirty="0" err="1">
                <a:solidFill>
                  <a:schemeClr val="tx1"/>
                </a:solidFill>
                <a:effectLst/>
                <a:latin typeface="Times New Roman" charset="0"/>
                <a:ea typeface="+mn-ea"/>
                <a:cs typeface="+mn-cs"/>
              </a:rPr>
              <a:t>MoDOT</a:t>
            </a:r>
            <a:r>
              <a:rPr kumimoji="1" lang="en-US" sz="1200" kern="1200" dirty="0">
                <a:solidFill>
                  <a:schemeClr val="tx1"/>
                </a:solidFill>
                <a:effectLst/>
                <a:latin typeface="Times New Roman" charset="0"/>
                <a:ea typeface="+mn-ea"/>
                <a:cs typeface="+mn-cs"/>
              </a:rPr>
              <a:t> and MSHP are giving you the chance to learn how to eat the foods you love while reducing your risk of developing serious conditions, like diabetes or heart disease.</a:t>
            </a:r>
          </a:p>
          <a:p>
            <a:r>
              <a:rPr kumimoji="1" lang="en-US" sz="1200" kern="1200" dirty="0">
                <a:solidFill>
                  <a:schemeClr val="tx1"/>
                </a:solidFill>
                <a:effectLst/>
                <a:latin typeface="Times New Roman" charset="0"/>
                <a:ea typeface="+mn-ea"/>
                <a:cs typeface="+mn-cs"/>
              </a:rPr>
              <a:t>The program is available at NO COST to you and is accessible via computer and mobile device, so you can participate whenever it’s convenient, wherever you are.</a:t>
            </a:r>
            <a:r>
              <a:rPr kumimoji="1" lang="en-US" sz="1200" kern="1200" baseline="0" dirty="0">
                <a:solidFill>
                  <a:schemeClr val="tx1"/>
                </a:solidFill>
                <a:effectLst/>
                <a:latin typeface="Times New Roman" charset="0"/>
                <a:ea typeface="+mn-ea"/>
                <a:cs typeface="+mn-cs"/>
              </a:rPr>
              <a:t> </a:t>
            </a:r>
            <a:r>
              <a:rPr kumimoji="1" lang="en-US" sz="1200" kern="1200" dirty="0">
                <a:solidFill>
                  <a:schemeClr val="tx1"/>
                </a:solidFill>
                <a:effectLst/>
                <a:latin typeface="Times New Roman" charset="0"/>
                <a:ea typeface="+mn-ea"/>
                <a:cs typeface="+mn-cs"/>
              </a:rPr>
              <a:t>Active employees, spouses, adult dependents (age 18 or older), and pre-</a:t>
            </a:r>
            <a:r>
              <a:rPr kumimoji="1" lang="en-US" sz="1200" kern="1200" dirty="0" err="1">
                <a:solidFill>
                  <a:schemeClr val="tx1"/>
                </a:solidFill>
                <a:effectLst/>
                <a:latin typeface="Times New Roman" charset="0"/>
                <a:ea typeface="+mn-ea"/>
                <a:cs typeface="+mn-cs"/>
              </a:rPr>
              <a:t>medicare</a:t>
            </a:r>
            <a:r>
              <a:rPr kumimoji="1" lang="en-US" sz="1200" kern="1200" dirty="0">
                <a:solidFill>
                  <a:schemeClr val="tx1"/>
                </a:solidFill>
                <a:effectLst/>
                <a:latin typeface="Times New Roman" charset="0"/>
                <a:ea typeface="+mn-ea"/>
                <a:cs typeface="+mn-cs"/>
              </a:rPr>
              <a:t> retirees on the Anthem Blue Cross and Blue Shield Medical Plan are eligible to apply for the Naturally Slim program. </a:t>
            </a:r>
          </a:p>
          <a:p>
            <a:r>
              <a:rPr kumimoji="1" lang="en-US" sz="1200" kern="1200" dirty="0">
                <a:solidFill>
                  <a:schemeClr val="tx1"/>
                </a:solidFill>
                <a:effectLst/>
                <a:latin typeface="Times New Roman" charset="0"/>
                <a:ea typeface="+mn-ea"/>
                <a:cs typeface="+mn-cs"/>
              </a:rPr>
              <a:t>But class sizes are limited so watch for more information to apply for the next class in 2020. </a:t>
            </a:r>
          </a:p>
          <a:p>
            <a:endParaRPr lang="en-US" dirty="0"/>
          </a:p>
        </p:txBody>
      </p:sp>
      <p:sp>
        <p:nvSpPr>
          <p:cNvPr id="4" name="Slide Number Placeholder 3"/>
          <p:cNvSpPr>
            <a:spLocks noGrp="1"/>
          </p:cNvSpPr>
          <p:nvPr>
            <p:ph type="sldNum" sz="quarter" idx="5"/>
          </p:nvPr>
        </p:nvSpPr>
        <p:spPr/>
        <p:txBody>
          <a:bodyPr/>
          <a:lstStyle/>
          <a:p>
            <a:fld id="{83B6A99A-439F-AA48-AAC5-4A33B28B7B8F}" type="slidenum">
              <a:rPr lang="en-US" smtClean="0"/>
              <a:t>15</a:t>
            </a:fld>
            <a:endParaRPr lang="en-US"/>
          </a:p>
        </p:txBody>
      </p:sp>
    </p:spTree>
    <p:extLst>
      <p:ext uri="{BB962C8B-B14F-4D97-AF65-F5344CB8AC3E}">
        <p14:creationId xmlns:p14="http://schemas.microsoft.com/office/powerpoint/2010/main" val="3865290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dirty="0"/>
              <a:t>ComPsych is the Employee Assistant Program provider. </a:t>
            </a:r>
          </a:p>
          <a:p>
            <a:r>
              <a:rPr lang="en-US" dirty="0"/>
              <a:t>ComPsych is the world’s largest provider of EAP programs. The</a:t>
            </a:r>
            <a:r>
              <a:rPr lang="en-US" baseline="0" dirty="0"/>
              <a:t> </a:t>
            </a:r>
            <a:r>
              <a:rPr lang="en-US" dirty="0"/>
              <a:t>toll-free number is 1-800-808-2261.</a:t>
            </a:r>
          </a:p>
          <a:p>
            <a:endParaRPr lang="en-US" dirty="0"/>
          </a:p>
          <a:p>
            <a:r>
              <a:rPr lang="en-US" dirty="0"/>
              <a:t>EAP</a:t>
            </a:r>
            <a:r>
              <a:rPr lang="en-US" baseline="0" dirty="0"/>
              <a:t> </a:t>
            </a:r>
            <a:r>
              <a:rPr lang="en-US" dirty="0"/>
              <a:t>continues to offer 100% confidential services to all active employees and members of their household, even if medical coverage is waive. As an employer, you may also offer EAP services to other classifications of employees who are not eligible for medical coverage.</a:t>
            </a:r>
          </a:p>
          <a:p>
            <a:endParaRPr lang="en-US" dirty="0"/>
          </a:p>
          <a:p>
            <a:r>
              <a:rPr lang="en-US" dirty="0"/>
              <a:t>Employees will receive up to six visit a year, per member, per issue at a network clinician for no charge. If additional visits are required, ComPsych will coordinate coverage with your health care plan. </a:t>
            </a:r>
          </a:p>
        </p:txBody>
      </p:sp>
      <p:sp>
        <p:nvSpPr>
          <p:cNvPr id="115716" name="Slide Number Placeholder 3"/>
          <p:cNvSpPr>
            <a:spLocks noGrp="1"/>
          </p:cNvSpPr>
          <p:nvPr>
            <p:ph type="sldNum" sz="quarter" idx="5"/>
          </p:nvPr>
        </p:nvSpPr>
        <p:spPr>
          <a:noFill/>
        </p:spPr>
        <p:txBody>
          <a:bodyPr/>
          <a:lstStyle/>
          <a:p>
            <a:fld id="{5F7CE8FD-69EC-4E21-9943-2226B06A9C04}" type="slidenum">
              <a:rPr lang="en-US" smtClean="0">
                <a:solidFill>
                  <a:srgbClr val="000000"/>
                </a:solidFill>
              </a:rPr>
              <a:pPr/>
              <a:t>16</a:t>
            </a:fld>
            <a:endParaRPr lang="en-US"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1DC36F-0AF8-4B4E-B4A1-68EC8115F995}" type="slidenum">
              <a:rPr lang="en-US" smtClean="0"/>
              <a:pPr>
                <a:defRPr/>
              </a:pPr>
              <a:t>17</a:t>
            </a:fld>
            <a:endParaRPr lang="en-US" dirty="0"/>
          </a:p>
        </p:txBody>
      </p:sp>
    </p:spTree>
    <p:extLst>
      <p:ext uri="{BB962C8B-B14F-4D97-AF65-F5344CB8AC3E}">
        <p14:creationId xmlns:p14="http://schemas.microsoft.com/office/powerpoint/2010/main" val="3982338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1DC36F-0AF8-4B4E-B4A1-68EC8115F995}" type="slidenum">
              <a:rPr lang="en-US" smtClean="0"/>
              <a:pPr>
                <a:defRPr/>
              </a:pPr>
              <a:t>18</a:t>
            </a:fld>
            <a:endParaRPr lang="en-US" dirty="0"/>
          </a:p>
        </p:txBody>
      </p:sp>
    </p:spTree>
    <p:extLst>
      <p:ext uri="{BB962C8B-B14F-4D97-AF65-F5344CB8AC3E}">
        <p14:creationId xmlns:p14="http://schemas.microsoft.com/office/powerpoint/2010/main" val="882367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1DC36F-0AF8-4B4E-B4A1-68EC8115F995}" type="slidenum">
              <a:rPr lang="en-US" smtClean="0"/>
              <a:pPr>
                <a:defRPr/>
              </a:pPr>
              <a:t>19</a:t>
            </a:fld>
            <a:endParaRPr lang="en-US" dirty="0"/>
          </a:p>
        </p:txBody>
      </p:sp>
    </p:spTree>
    <p:extLst>
      <p:ext uri="{BB962C8B-B14F-4D97-AF65-F5344CB8AC3E}">
        <p14:creationId xmlns:p14="http://schemas.microsoft.com/office/powerpoint/2010/main" val="13047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1DC36F-0AF8-4B4E-B4A1-68EC8115F995}" type="slidenum">
              <a:rPr lang="en-US" smtClean="0"/>
              <a:pPr>
                <a:defRPr/>
              </a:pPr>
              <a:t>2</a:t>
            </a:fld>
            <a:endParaRPr lang="en-US" dirty="0"/>
          </a:p>
        </p:txBody>
      </p:sp>
    </p:spTree>
    <p:extLst>
      <p:ext uri="{BB962C8B-B14F-4D97-AF65-F5344CB8AC3E}">
        <p14:creationId xmlns:p14="http://schemas.microsoft.com/office/powerpoint/2010/main" val="1080823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1DC36F-0AF8-4B4E-B4A1-68EC8115F995}" type="slidenum">
              <a:rPr lang="en-US" smtClean="0"/>
              <a:pPr>
                <a:defRPr/>
              </a:pPr>
              <a:t>20</a:t>
            </a:fld>
            <a:endParaRPr lang="en-US" dirty="0"/>
          </a:p>
        </p:txBody>
      </p:sp>
    </p:spTree>
    <p:extLst>
      <p:ext uri="{BB962C8B-B14F-4D97-AF65-F5344CB8AC3E}">
        <p14:creationId xmlns:p14="http://schemas.microsoft.com/office/powerpoint/2010/main" val="10119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rtl="0"/>
            <a:endParaRPr kumimoji="1" lang="en-US" sz="1200" b="0" i="0" u="none" strike="noStrike" kern="1200" baseline="0" dirty="0">
              <a:solidFill>
                <a:schemeClr val="tx1"/>
              </a:solidFill>
              <a:latin typeface="Times New Roman" charset="0"/>
              <a:ea typeface="+mn-ea"/>
              <a:cs typeface="+mn-cs"/>
            </a:endParaRPr>
          </a:p>
        </p:txBody>
      </p:sp>
      <p:sp>
        <p:nvSpPr>
          <p:cNvPr id="107524" name="Slide Number Placeholder 3"/>
          <p:cNvSpPr>
            <a:spLocks noGrp="1"/>
          </p:cNvSpPr>
          <p:nvPr>
            <p:ph type="sldNum" sz="quarter" idx="5"/>
          </p:nvPr>
        </p:nvSpPr>
        <p:spPr>
          <a:noFill/>
        </p:spPr>
        <p:txBody>
          <a:bodyPr/>
          <a:lstStyle/>
          <a:p>
            <a:fld id="{6595B826-02D9-40DB-B121-56EE8D2E26E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1" kern="1200" dirty="0">
                <a:solidFill>
                  <a:schemeClr val="tx1"/>
                </a:solidFill>
                <a:effectLst/>
                <a:latin typeface="Times New Roman" charset="0"/>
                <a:ea typeface="+mn-ea"/>
                <a:cs typeface="+mn-cs"/>
              </a:rPr>
              <a:t>Enrollment Period</a:t>
            </a:r>
            <a:endParaRPr kumimoji="1" lang="en-US" sz="1200" kern="1200" dirty="0">
              <a:solidFill>
                <a:schemeClr val="tx1"/>
              </a:solidFill>
              <a:effectLst/>
              <a:latin typeface="Times New Roman" charset="0"/>
              <a:ea typeface="+mn-ea"/>
              <a:cs typeface="+mn-cs"/>
            </a:endParaRPr>
          </a:p>
          <a:p>
            <a:r>
              <a:rPr kumimoji="1" lang="en-US" sz="1200" kern="1200" dirty="0">
                <a:solidFill>
                  <a:schemeClr val="tx1"/>
                </a:solidFill>
                <a:effectLst/>
                <a:latin typeface="Times New Roman" charset="0"/>
                <a:ea typeface="+mn-ea"/>
                <a:cs typeface="+mn-cs"/>
              </a:rPr>
              <a:t>If no change to coverage, No action is required to remain in your current level of coverage for 20.   </a:t>
            </a:r>
          </a:p>
          <a:p>
            <a:r>
              <a:rPr kumimoji="1" lang="en-US" sz="1200" kern="1200" dirty="0">
                <a:solidFill>
                  <a:schemeClr val="tx1"/>
                </a:solidFill>
                <a:effectLst/>
                <a:latin typeface="Times New Roman" charset="0"/>
                <a:ea typeface="+mn-ea"/>
                <a:cs typeface="+mn-cs"/>
              </a:rPr>
              <a:t> </a:t>
            </a:r>
          </a:p>
          <a:p>
            <a:r>
              <a:rPr kumimoji="1" lang="en-US" sz="1200" kern="1200" dirty="0">
                <a:solidFill>
                  <a:schemeClr val="tx1"/>
                </a:solidFill>
                <a:effectLst/>
                <a:latin typeface="Times New Roman" charset="0"/>
                <a:ea typeface="+mn-ea"/>
                <a:cs typeface="+mn-cs"/>
              </a:rPr>
              <a:t>The Plan allows subscribers to add, terminate,</a:t>
            </a:r>
            <a:r>
              <a:rPr kumimoji="1" lang="en-US" sz="1200" kern="1200" baseline="0" dirty="0">
                <a:solidFill>
                  <a:schemeClr val="tx1"/>
                </a:solidFill>
                <a:effectLst/>
                <a:latin typeface="Times New Roman" charset="0"/>
                <a:ea typeface="+mn-ea"/>
                <a:cs typeface="+mn-cs"/>
              </a:rPr>
              <a:t> or </a:t>
            </a:r>
            <a:r>
              <a:rPr kumimoji="1" lang="en-US" sz="1200" kern="1200" dirty="0">
                <a:solidFill>
                  <a:schemeClr val="tx1"/>
                </a:solidFill>
                <a:effectLst/>
                <a:latin typeface="Times New Roman" charset="0"/>
                <a:ea typeface="+mn-ea"/>
                <a:cs typeface="+mn-cs"/>
              </a:rPr>
              <a:t>remove dependents from their coverage during October effective January 1, 2020.  The Plan also allows you to switch between the PPO</a:t>
            </a:r>
            <a:r>
              <a:rPr kumimoji="1" lang="en-US" sz="1200" kern="1200" baseline="0" dirty="0">
                <a:solidFill>
                  <a:schemeClr val="tx1"/>
                </a:solidFill>
                <a:effectLst/>
                <a:latin typeface="Times New Roman" charset="0"/>
                <a:ea typeface="+mn-ea"/>
                <a:cs typeface="+mn-cs"/>
              </a:rPr>
              <a:t> plan and the HDHP w/ HSA. </a:t>
            </a:r>
            <a:r>
              <a:rPr kumimoji="1" lang="en-US" sz="1200" kern="1200" dirty="0">
                <a:solidFill>
                  <a:schemeClr val="tx1"/>
                </a:solidFill>
                <a:effectLst/>
                <a:latin typeface="Times New Roman" charset="0"/>
                <a:ea typeface="+mn-ea"/>
                <a:cs typeface="+mn-cs"/>
              </a:rPr>
              <a:t>Contact your insurance representative to complete necessary paperwork.  HSA</a:t>
            </a:r>
            <a:r>
              <a:rPr kumimoji="1" lang="en-US" sz="1200" kern="1200" baseline="0" dirty="0">
                <a:solidFill>
                  <a:schemeClr val="tx1"/>
                </a:solidFill>
                <a:effectLst/>
                <a:latin typeface="Times New Roman" charset="0"/>
                <a:ea typeface="+mn-ea"/>
                <a:cs typeface="+mn-cs"/>
              </a:rPr>
              <a:t> member’s can also make changes to their HSA contribution amount.</a:t>
            </a:r>
            <a:endParaRPr kumimoji="1" lang="en-US" sz="1200" kern="1200" dirty="0">
              <a:solidFill>
                <a:schemeClr val="tx1"/>
              </a:solidFill>
              <a:effectLst/>
              <a:latin typeface="Times New Roman" charset="0"/>
              <a:ea typeface="+mn-ea"/>
              <a:cs typeface="+mn-cs"/>
            </a:endParaRPr>
          </a:p>
          <a:p>
            <a:r>
              <a:rPr kumimoji="1" lang="en-US" sz="1200" kern="1200" dirty="0">
                <a:solidFill>
                  <a:schemeClr val="tx1"/>
                </a:solidFill>
                <a:effectLst/>
                <a:latin typeface="Times New Roman" charset="0"/>
                <a:ea typeface="+mn-ea"/>
                <a:cs typeface="+mn-cs"/>
              </a:rPr>
              <a:t> </a:t>
            </a:r>
          </a:p>
          <a:p>
            <a:r>
              <a:rPr kumimoji="1" lang="en-US" sz="1200" kern="1200" dirty="0">
                <a:solidFill>
                  <a:schemeClr val="tx1"/>
                </a:solidFill>
                <a:effectLst/>
                <a:latin typeface="Times New Roman" charset="0"/>
                <a:ea typeface="+mn-ea"/>
                <a:cs typeface="+mn-cs"/>
              </a:rPr>
              <a:t>During the year, to terminate coverage or</a:t>
            </a:r>
            <a:r>
              <a:rPr kumimoji="1" lang="en-US" sz="1200" kern="1200" baseline="0" dirty="0">
                <a:solidFill>
                  <a:schemeClr val="tx1"/>
                </a:solidFill>
                <a:effectLst/>
                <a:latin typeface="Times New Roman" charset="0"/>
                <a:ea typeface="+mn-ea"/>
                <a:cs typeface="+mn-cs"/>
              </a:rPr>
              <a:t> remove dependents, </a:t>
            </a:r>
            <a:r>
              <a:rPr kumimoji="1" lang="en-US" sz="1200" kern="1200" dirty="0">
                <a:solidFill>
                  <a:schemeClr val="tx1"/>
                </a:solidFill>
                <a:effectLst/>
                <a:latin typeface="Times New Roman" charset="0"/>
                <a:ea typeface="+mn-ea"/>
                <a:cs typeface="+mn-cs"/>
              </a:rPr>
              <a:t>you must have the following change of status if enrolled in the Cafeteria Plan Premium Only Category:</a:t>
            </a:r>
          </a:p>
          <a:p>
            <a:pPr lvl="0"/>
            <a:r>
              <a:rPr lang="en-US" dirty="0">
                <a:effectLst/>
              </a:rPr>
              <a:t>Death of spouse/dependent;</a:t>
            </a:r>
          </a:p>
          <a:p>
            <a:pPr lvl="0"/>
            <a:r>
              <a:rPr lang="en-US" dirty="0">
                <a:effectLst/>
              </a:rPr>
              <a:t>Divorce finalized;</a:t>
            </a:r>
          </a:p>
          <a:p>
            <a:pPr lvl="0"/>
            <a:r>
              <a:rPr lang="en-US" dirty="0">
                <a:effectLst/>
              </a:rPr>
              <a:t>Employment of your spouse/dependent; gain/loss of dependent due to age, military status, marriage, divorce, etc.; and</a:t>
            </a:r>
          </a:p>
          <a:p>
            <a:pPr lvl="0"/>
            <a:r>
              <a:rPr lang="en-US" dirty="0">
                <a:effectLst/>
              </a:rPr>
              <a:t>Your employment ends or you retire.</a:t>
            </a:r>
          </a:p>
          <a:p>
            <a:r>
              <a:rPr kumimoji="1" lang="en-US" sz="1200" b="1" kern="1200" dirty="0">
                <a:solidFill>
                  <a:schemeClr val="tx1"/>
                </a:solidFill>
                <a:effectLst/>
                <a:latin typeface="Times New Roman" charset="0"/>
                <a:ea typeface="+mn-ea"/>
                <a:cs typeface="+mn-cs"/>
              </a:rPr>
              <a:t> </a:t>
            </a:r>
            <a:endParaRPr kumimoji="1" lang="en-US" sz="1200" kern="1200" dirty="0">
              <a:solidFill>
                <a:schemeClr val="tx1"/>
              </a:solidFill>
              <a:effectLst/>
              <a:latin typeface="Times New Roman" charset="0"/>
              <a:ea typeface="+mn-ea"/>
              <a:cs typeface="+mn-cs"/>
            </a:endParaRPr>
          </a:p>
          <a:p>
            <a:r>
              <a:rPr kumimoji="1" lang="en-US" sz="1200" kern="1200" dirty="0">
                <a:solidFill>
                  <a:schemeClr val="tx1"/>
                </a:solidFill>
                <a:effectLst/>
                <a:latin typeface="Times New Roman" charset="0"/>
                <a:ea typeface="+mn-ea"/>
                <a:cs typeface="+mn-cs"/>
              </a:rPr>
              <a:t>The Plan’s next Open Enrollment Period is tentatively scheduled during October 2021 for January 1, 2022  coverage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1DC36F-0AF8-4B4E-B4A1-68EC8115F995}" type="slidenum">
              <a:rPr lang="en-US" smtClean="0"/>
              <a:pPr>
                <a:defRPr/>
              </a:pPr>
              <a:t>4</a:t>
            </a:fld>
            <a:endParaRPr lang="en-US" dirty="0"/>
          </a:p>
        </p:txBody>
      </p:sp>
    </p:spTree>
    <p:extLst>
      <p:ext uri="{BB962C8B-B14F-4D97-AF65-F5344CB8AC3E}">
        <p14:creationId xmlns:p14="http://schemas.microsoft.com/office/powerpoint/2010/main" val="495069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a:cs typeface="Times New Roman" charset="0"/>
              </a:rPr>
              <a:t>The</a:t>
            </a:r>
            <a:r>
              <a:rPr lang="en-US" baseline="0" dirty="0">
                <a:cs typeface="Times New Roman" charset="0"/>
              </a:rPr>
              <a:t> Plan’s wellness program boasts a variety of health initiatives and activities designed to encourage and support a healthier lifestyle for you and your family. Each month has a different focus topic, with information provided by your local Wellness Champion.</a:t>
            </a:r>
            <a:endParaRPr lang="en-US" dirty="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Anthem member you have access to health and wellness tools that can change the way you think about healthcare and how you use your benefits.  </a:t>
            </a:r>
          </a:p>
          <a:p>
            <a:endParaRPr lang="en-US" dirty="0"/>
          </a:p>
          <a:p>
            <a:endParaRPr lang="en-US" baseline="0" dirty="0"/>
          </a:p>
          <a:p>
            <a:endParaRPr kumimoji="1" lang="en-US" sz="1200" kern="1200" dirty="0">
              <a:solidFill>
                <a:schemeClr val="tx1"/>
              </a:solidFill>
              <a:effectLst/>
              <a:latin typeface="Times New Roman" charset="0"/>
              <a:ea typeface="+mn-ea"/>
              <a:cs typeface="+mn-cs"/>
            </a:endParaRPr>
          </a:p>
          <a:p>
            <a:r>
              <a:rPr kumimoji="1" lang="en-US" sz="1200" kern="1200" dirty="0">
                <a:solidFill>
                  <a:schemeClr val="tx1"/>
                </a:solidFill>
                <a:effectLst/>
                <a:latin typeface="Times New Roman" charset="0"/>
                <a:ea typeface="+mn-ea"/>
                <a:cs typeface="+mn-cs"/>
              </a:rPr>
              <a:t>. </a:t>
            </a:r>
          </a:p>
          <a:p>
            <a:endParaRPr kumimoji="1" lang="en-US" sz="1200" kern="1200" dirty="0">
              <a:solidFill>
                <a:schemeClr val="tx1"/>
              </a:solidFill>
              <a:effectLst/>
              <a:latin typeface="Times New Roman" charset="0"/>
              <a:ea typeface="+mn-ea"/>
              <a:cs typeface="+mn-cs"/>
            </a:endParaRPr>
          </a:p>
          <a:p>
            <a:endParaRPr kumimoji="1" lang="en-US" sz="1200" kern="1200" dirty="0">
              <a:solidFill>
                <a:schemeClr val="tx1"/>
              </a:solidFill>
              <a:effectLst/>
              <a:latin typeface="Times New Roman" charset="0"/>
              <a:ea typeface="+mn-ea"/>
              <a:cs typeface="+mn-cs"/>
            </a:endParaRPr>
          </a:p>
          <a:p>
            <a:endParaRPr kumimoji="1" lang="en-US" sz="1200" kern="1200" dirty="0">
              <a:solidFill>
                <a:schemeClr val="tx1"/>
              </a:solidFill>
              <a:effectLst/>
              <a:latin typeface="Times New Roman" charset="0"/>
              <a:ea typeface="+mn-ea"/>
              <a:cs typeface="+mn-cs"/>
            </a:endParaRPr>
          </a:p>
          <a:p>
            <a:endParaRPr kumimoji="1" lang="en-US" sz="1200" kern="1200" dirty="0">
              <a:solidFill>
                <a:schemeClr val="tx1"/>
              </a:solidFill>
              <a:effectLst/>
              <a:latin typeface="Times New Roman" charset="0"/>
              <a:ea typeface="+mn-ea"/>
              <a:cs typeface="+mn-cs"/>
            </a:endParaRPr>
          </a:p>
          <a:p>
            <a:endParaRPr kumimoji="1" lang="en-US" sz="1200" kern="1200" dirty="0">
              <a:solidFill>
                <a:schemeClr val="tx1"/>
              </a:solidFill>
              <a:effectLst/>
              <a:latin typeface="Times New Roman" charset="0"/>
              <a:ea typeface="+mn-ea"/>
              <a:cs typeface="+mn-cs"/>
            </a:endParaRPr>
          </a:p>
          <a:p>
            <a:r>
              <a:rPr kumimoji="1" lang="en-US" sz="1200" kern="1200" dirty="0">
                <a:solidFill>
                  <a:schemeClr val="tx1"/>
                </a:solidFill>
                <a:effectLst/>
                <a:latin typeface="Times New Roman" charset="0"/>
                <a:ea typeface="+mn-ea"/>
                <a:cs typeface="+mn-cs"/>
              </a:rPr>
              <a:t>Naturally Slim- Naturally Slim is an online program that will teach you how. And here’s a hint: it doesn’t include starving, counting calories or spending hours prepping approved foods. </a:t>
            </a:r>
            <a:r>
              <a:rPr kumimoji="1" lang="en-US" sz="1200" kern="1200" dirty="0" err="1">
                <a:solidFill>
                  <a:schemeClr val="tx1"/>
                </a:solidFill>
                <a:effectLst/>
                <a:latin typeface="Times New Roman" charset="0"/>
                <a:ea typeface="+mn-ea"/>
                <a:cs typeface="+mn-cs"/>
              </a:rPr>
              <a:t>MoDOT</a:t>
            </a:r>
            <a:r>
              <a:rPr kumimoji="1" lang="en-US" sz="1200" kern="1200" dirty="0">
                <a:solidFill>
                  <a:schemeClr val="tx1"/>
                </a:solidFill>
                <a:effectLst/>
                <a:latin typeface="Times New Roman" charset="0"/>
                <a:ea typeface="+mn-ea"/>
                <a:cs typeface="+mn-cs"/>
              </a:rPr>
              <a:t> and MSHP are giving you the chance to learn how to eat the foods you love while reducing your risk of developing serious conditions, like diabetes or heart disease.</a:t>
            </a:r>
          </a:p>
          <a:p>
            <a:r>
              <a:rPr kumimoji="1" lang="en-US" sz="1200" kern="1200" dirty="0">
                <a:solidFill>
                  <a:schemeClr val="tx1"/>
                </a:solidFill>
                <a:effectLst/>
                <a:latin typeface="Times New Roman" charset="0"/>
                <a:ea typeface="+mn-ea"/>
                <a:cs typeface="+mn-cs"/>
              </a:rPr>
              <a:t>The program is available at NO COST to you and is accessible via computer and mobile device, so you can participate whenever it’s convenient, wherever you are.</a:t>
            </a:r>
            <a:r>
              <a:rPr kumimoji="1" lang="en-US" sz="1200" kern="1200" baseline="0" dirty="0">
                <a:solidFill>
                  <a:schemeClr val="tx1"/>
                </a:solidFill>
                <a:effectLst/>
                <a:latin typeface="Times New Roman" charset="0"/>
                <a:ea typeface="+mn-ea"/>
                <a:cs typeface="+mn-cs"/>
              </a:rPr>
              <a:t> </a:t>
            </a:r>
            <a:r>
              <a:rPr kumimoji="1" lang="en-US" sz="1200" kern="1200" dirty="0">
                <a:solidFill>
                  <a:schemeClr val="tx1"/>
                </a:solidFill>
                <a:effectLst/>
                <a:latin typeface="Times New Roman" charset="0"/>
                <a:ea typeface="+mn-ea"/>
                <a:cs typeface="+mn-cs"/>
              </a:rPr>
              <a:t>Active employees, spouses, adult dependents (age 18 or older), and pre-</a:t>
            </a:r>
            <a:r>
              <a:rPr kumimoji="1" lang="en-US" sz="1200" kern="1200" dirty="0" err="1">
                <a:solidFill>
                  <a:schemeClr val="tx1"/>
                </a:solidFill>
                <a:effectLst/>
                <a:latin typeface="Times New Roman" charset="0"/>
                <a:ea typeface="+mn-ea"/>
                <a:cs typeface="+mn-cs"/>
              </a:rPr>
              <a:t>medicare</a:t>
            </a:r>
            <a:r>
              <a:rPr kumimoji="1" lang="en-US" sz="1200" kern="1200" dirty="0">
                <a:solidFill>
                  <a:schemeClr val="tx1"/>
                </a:solidFill>
                <a:effectLst/>
                <a:latin typeface="Times New Roman" charset="0"/>
                <a:ea typeface="+mn-ea"/>
                <a:cs typeface="+mn-cs"/>
              </a:rPr>
              <a:t> retirees on the Anthem Blue Cross and Blue Shield Medical Plan are eligible to apply for the Naturally Slim program. </a:t>
            </a:r>
          </a:p>
          <a:p>
            <a:r>
              <a:rPr kumimoji="1" lang="en-US" sz="1200" kern="1200" dirty="0">
                <a:solidFill>
                  <a:schemeClr val="tx1"/>
                </a:solidFill>
                <a:effectLst/>
                <a:latin typeface="Times New Roman" charset="0"/>
                <a:ea typeface="+mn-ea"/>
                <a:cs typeface="+mn-cs"/>
              </a:rPr>
              <a:t>But class sizes are limited so watch for more information to apply for the next class in 2020. </a:t>
            </a:r>
          </a:p>
          <a:p>
            <a:endParaRPr kumimoji="1" lang="en-US" sz="1200" kern="1200" dirty="0">
              <a:solidFill>
                <a:schemeClr val="tx1"/>
              </a:solidFill>
              <a:effectLst/>
              <a:latin typeface="Times New Roman"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D1DC36F-0AF8-4B4E-B4A1-68EC8115F995}" type="slidenum">
              <a:rPr lang="en-US" smtClean="0"/>
              <a:pPr>
                <a:defRPr/>
              </a:pPr>
              <a:t>6</a:t>
            </a:fld>
            <a:endParaRPr lang="en-US" dirty="0"/>
          </a:p>
        </p:txBody>
      </p:sp>
    </p:spTree>
    <p:extLst>
      <p:ext uri="{BB962C8B-B14F-4D97-AF65-F5344CB8AC3E}">
        <p14:creationId xmlns:p14="http://schemas.microsoft.com/office/powerpoint/2010/main" val="428780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1150938"/>
            <a:ext cx="4140200" cy="31051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a:solidFill>
                  <a:schemeClr val="tx1"/>
                </a:solidFill>
                <a:effectLst/>
                <a:latin typeface="Times New Roman" charset="0"/>
                <a:ea typeface="+mn-ea"/>
                <a:cs typeface="+mn-cs"/>
              </a:rPr>
              <a:t>Anthem.com-  Our secure member portal allows you to access important information you need to help you get the most from your benefits. After you register and log in, you can find a Doctor or hospital that participates in your plan, estimate the cost of an upcoming procedure, check out doctor ratings or view your ID card. </a:t>
            </a:r>
          </a:p>
          <a:p>
            <a:pPr eaLnBrk="1" hangingPunct="1"/>
            <a:endParaRPr lang="en-US" altLang="x-none" dirty="0">
              <a:ea typeface="ＭＳ Ｐゴシック" charset="-128"/>
            </a:endParaRPr>
          </a:p>
        </p:txBody>
      </p:sp>
      <p:sp>
        <p:nvSpPr>
          <p:cNvPr id="4" name="Footer Placeholder 3"/>
          <p:cNvSpPr>
            <a:spLocks noGrp="1"/>
          </p:cNvSpPr>
          <p:nvPr>
            <p:ph type="ftr" sz="quarter" idx="10"/>
          </p:nvPr>
        </p:nvSpPr>
        <p:spPr/>
        <p:txBody>
          <a:bodyPr/>
          <a:lstStyle/>
          <a:p>
            <a:pPr>
              <a:defRPr/>
            </a:pPr>
            <a:r>
              <a:rPr lang="en-US" altLang="x-none" dirty="0"/>
              <a:t>© 2017 Anthem Blue Cross Blue Shield. All Rights Reserved.</a:t>
            </a:r>
          </a:p>
        </p:txBody>
      </p:sp>
      <p:sp>
        <p:nvSpPr>
          <p:cNvPr id="5" name="Slide Number Placeholder 4"/>
          <p:cNvSpPr>
            <a:spLocks noGrp="1"/>
          </p:cNvSpPr>
          <p:nvPr>
            <p:ph type="sldNum" sz="quarter" idx="11"/>
          </p:nvPr>
        </p:nvSpPr>
        <p:spPr/>
        <p:txBody>
          <a:bodyPr/>
          <a:lstStyle/>
          <a:p>
            <a:pPr>
              <a:defRPr/>
            </a:pPr>
            <a:fld id="{03E96E33-0AC9-FE48-8DBD-A77193FF5BD2}" type="slidenum">
              <a:rPr lang="en-US" altLang="x-none" smtClean="0">
                <a:solidFill>
                  <a:srgbClr val="32383D"/>
                </a:solidFill>
              </a:rPr>
              <a:pPr>
                <a:defRPr/>
              </a:pPr>
              <a:t>7</a:t>
            </a:fld>
            <a:endParaRPr lang="en-US" altLang="x-none">
              <a:solidFill>
                <a:srgbClr val="32383D"/>
              </a:solidFill>
            </a:endParaRPr>
          </a:p>
        </p:txBody>
      </p:sp>
      <p:sp>
        <p:nvSpPr>
          <p:cNvPr id="6" name="Header Placeholder 5"/>
          <p:cNvSpPr>
            <a:spLocks noGrp="1"/>
          </p:cNvSpPr>
          <p:nvPr>
            <p:ph type="hdr" sz="quarter" idx="12"/>
          </p:nvPr>
        </p:nvSpPr>
        <p:spPr/>
        <p:txBody>
          <a:bodyPr/>
          <a:lstStyle/>
          <a:p>
            <a:pPr>
              <a:defRPr/>
            </a:pPr>
            <a:r>
              <a:rPr lang="en-US">
                <a:solidFill>
                  <a:srgbClr val="0079C2"/>
                </a:solidFill>
                <a:latin typeface="Arial"/>
              </a:rPr>
              <a:t>The cure for the high cost of health care</a:t>
            </a:r>
            <a:endParaRPr lang="en-US" dirty="0">
              <a:solidFill>
                <a:srgbClr val="0079C2"/>
              </a:solidFill>
              <a:latin typeface="Arial"/>
            </a:endParaRPr>
          </a:p>
        </p:txBody>
      </p:sp>
      <p:sp>
        <p:nvSpPr>
          <p:cNvPr id="7" name="Date Placeholder 6"/>
          <p:cNvSpPr>
            <a:spLocks noGrp="1"/>
          </p:cNvSpPr>
          <p:nvPr>
            <p:ph type="dt" sz="quarter" idx="13"/>
          </p:nvPr>
        </p:nvSpPr>
        <p:spPr/>
        <p:txBody>
          <a:bodyPr/>
          <a:lstStyle/>
          <a:p>
            <a:pPr>
              <a:defRPr/>
            </a:pPr>
            <a:fld id="{3C7D1753-60BE-FE47-AD1B-FBFAB7F6C5E5}" type="datetime1">
              <a:rPr lang="en-US" altLang="x-none" smtClean="0">
                <a:solidFill>
                  <a:srgbClr val="32383D"/>
                </a:solidFill>
              </a:rPr>
              <a:pPr>
                <a:defRPr/>
              </a:pPr>
              <a:t>9/23/2019</a:t>
            </a:fld>
            <a:endParaRPr lang="en-US" altLang="x-none">
              <a:solidFill>
                <a:srgbClr val="32383D"/>
              </a:solidFill>
            </a:endParaRPr>
          </a:p>
        </p:txBody>
      </p:sp>
    </p:spTree>
    <p:extLst>
      <p:ext uri="{BB962C8B-B14F-4D97-AF65-F5344CB8AC3E}">
        <p14:creationId xmlns:p14="http://schemas.microsoft.com/office/powerpoint/2010/main" val="395223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9/1/19- replacing Anthem</a:t>
            </a:r>
            <a:r>
              <a:rPr lang="en-US" baseline="0" dirty="0"/>
              <a:t> Anywhere app</a:t>
            </a:r>
            <a:endParaRPr lang="en-US" dirty="0"/>
          </a:p>
        </p:txBody>
      </p:sp>
      <p:sp>
        <p:nvSpPr>
          <p:cNvPr id="4" name="Slide Number Placeholder 3"/>
          <p:cNvSpPr>
            <a:spLocks noGrp="1"/>
          </p:cNvSpPr>
          <p:nvPr>
            <p:ph type="sldNum" sz="quarter" idx="10"/>
          </p:nvPr>
        </p:nvSpPr>
        <p:spPr/>
        <p:txBody>
          <a:bodyPr/>
          <a:lstStyle/>
          <a:p>
            <a:pPr>
              <a:defRPr/>
            </a:pPr>
            <a:fld id="{BD1DC36F-0AF8-4B4E-B4A1-68EC8115F995}" type="slidenum">
              <a:rPr lang="en-US" smtClean="0"/>
              <a:pPr>
                <a:defRPr/>
              </a:pPr>
              <a:t>8</a:t>
            </a:fld>
            <a:endParaRPr lang="en-US" dirty="0"/>
          </a:p>
        </p:txBody>
      </p:sp>
    </p:spTree>
    <p:extLst>
      <p:ext uri="{BB962C8B-B14F-4D97-AF65-F5344CB8AC3E}">
        <p14:creationId xmlns:p14="http://schemas.microsoft.com/office/powerpoint/2010/main" val="317833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890588"/>
            <a:ext cx="4292600" cy="322103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900" dirty="0"/>
              <a:t>Sydney-  Anthem’s new mobile app. Sydney replaces</a:t>
            </a:r>
            <a:r>
              <a:rPr lang="en-US" sz="900" baseline="0" dirty="0"/>
              <a:t> Anthem Anywhere app. With Sydney members can see their benefits and get access to medical claims all in one place. It also features an interactive chat that gives members answers right away for common questions- no need to call Member services every time. </a:t>
            </a:r>
          </a:p>
          <a:p>
            <a:pPr marL="0" marR="0" indent="0" algn="l" defTabSz="457200" rtl="0" eaLnBrk="1" fontAlgn="auto" latinLnBrk="0" hangingPunct="1">
              <a:lnSpc>
                <a:spcPct val="120000"/>
              </a:lnSpc>
              <a:spcBef>
                <a:spcPts val="0"/>
              </a:spcBef>
              <a:spcAft>
                <a:spcPts val="0"/>
              </a:spcAft>
              <a:buClrTx/>
              <a:buSzTx/>
              <a:buFontTx/>
              <a:buNone/>
              <a:tabLst/>
              <a:defRPr/>
            </a:pPr>
            <a:endParaRPr lang="en-US" sz="900" kern="1200" dirty="0">
              <a:solidFill>
                <a:schemeClr val="tx1"/>
              </a:solidFill>
              <a:effectLst/>
              <a:latin typeface="Arial" charset="0"/>
              <a:ea typeface="MS Mincho" panose="02020609040205080304" pitchFamily="49" charset="-128"/>
              <a:cs typeface="Myanmar Text" panose="020B0502040204020203" pitchFamily="34" charset="0"/>
            </a:endParaRPr>
          </a:p>
        </p:txBody>
      </p:sp>
      <p:sp>
        <p:nvSpPr>
          <p:cNvPr id="4" name="Footer Placeholder 3"/>
          <p:cNvSpPr>
            <a:spLocks noGrp="1"/>
          </p:cNvSpPr>
          <p:nvPr>
            <p:ph type="ftr" sz="quarter" idx="10"/>
          </p:nvPr>
        </p:nvSpPr>
        <p:spPr/>
        <p:txBody>
          <a:bodyPr/>
          <a:lstStyle/>
          <a:p>
            <a:r>
              <a:rPr lang="en-US" sz="600" dirty="0">
                <a:solidFill>
                  <a:prstClr val="white">
                    <a:lumMod val="75000"/>
                  </a:prstClr>
                </a:solidFill>
                <a:latin typeface="Arial"/>
              </a:rPr>
              <a:t>© 2017 Anthem Blue Cross Blue Shield National Accounts. All Rights Reserved.</a:t>
            </a:r>
          </a:p>
        </p:txBody>
      </p:sp>
      <p:sp>
        <p:nvSpPr>
          <p:cNvPr id="5" name="Slide Number Placeholder 4"/>
          <p:cNvSpPr>
            <a:spLocks noGrp="1"/>
          </p:cNvSpPr>
          <p:nvPr>
            <p:ph type="sldNum" sz="quarter" idx="11"/>
          </p:nvPr>
        </p:nvSpPr>
        <p:spPr/>
        <p:txBody>
          <a:bodyPr/>
          <a:lstStyle/>
          <a:p>
            <a:fld id="{B7FE4A56-B75D-3549-BD68-974792754339}" type="slidenum">
              <a:rPr lang="en-US" smtClean="0">
                <a:solidFill>
                  <a:srgbClr val="32383D"/>
                </a:solidFill>
                <a:latin typeface="Arial"/>
              </a:rPr>
              <a:pPr/>
              <a:t>9</a:t>
            </a:fld>
            <a:endParaRPr lang="en-US" dirty="0">
              <a:solidFill>
                <a:srgbClr val="32383D"/>
              </a:solidFill>
              <a:latin typeface="Arial"/>
            </a:endParaRPr>
          </a:p>
        </p:txBody>
      </p:sp>
      <p:sp>
        <p:nvSpPr>
          <p:cNvPr id="6" name="Header Placeholder 5"/>
          <p:cNvSpPr>
            <a:spLocks noGrp="1"/>
          </p:cNvSpPr>
          <p:nvPr>
            <p:ph type="hdr" sz="quarter" idx="12"/>
          </p:nvPr>
        </p:nvSpPr>
        <p:spPr/>
        <p:txBody>
          <a:bodyPr/>
          <a:lstStyle/>
          <a:p>
            <a:r>
              <a:rPr lang="en-US" dirty="0">
                <a:solidFill>
                  <a:srgbClr val="0079C2"/>
                </a:solidFill>
                <a:latin typeface="Arial"/>
              </a:rPr>
              <a:t>The cure for the high cost of health care</a:t>
            </a:r>
          </a:p>
        </p:txBody>
      </p:sp>
      <p:sp>
        <p:nvSpPr>
          <p:cNvPr id="7" name="Date Placeholder 6"/>
          <p:cNvSpPr>
            <a:spLocks noGrp="1"/>
          </p:cNvSpPr>
          <p:nvPr>
            <p:ph type="dt" sz="quarter" idx="13"/>
          </p:nvPr>
        </p:nvSpPr>
        <p:spPr/>
        <p:txBody>
          <a:bodyPr/>
          <a:lstStyle/>
          <a:p>
            <a:pPr algn="l"/>
            <a:fld id="{2642324E-5CEC-124B-9051-8F7CB4306656}" type="datetime4">
              <a:rPr lang="en-US" sz="800" smtClean="0">
                <a:solidFill>
                  <a:srgbClr val="32383D"/>
                </a:solidFill>
                <a:latin typeface="Arial"/>
              </a:rPr>
              <a:pPr algn="l"/>
              <a:t>September 23, 2019</a:t>
            </a:fld>
            <a:endParaRPr lang="en-US" sz="800" dirty="0">
              <a:solidFill>
                <a:srgbClr val="32383D"/>
              </a:solidFill>
              <a:latin typeface="Arial"/>
            </a:endParaRPr>
          </a:p>
        </p:txBody>
      </p:sp>
    </p:spTree>
    <p:extLst>
      <p:ext uri="{BB962C8B-B14F-4D97-AF65-F5344CB8AC3E}">
        <p14:creationId xmlns:p14="http://schemas.microsoft.com/office/powerpoint/2010/main" val="351367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5A8E98-5221-4915-9330-DAC1ADCBF94A}" type="datetime1">
              <a:rPr lang="en-US" smtClean="0">
                <a:solidFill>
                  <a:prstClr val="black">
                    <a:tint val="75000"/>
                  </a:prstClr>
                </a:solidFill>
              </a:rPr>
              <a:t>9/23/2019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7A8CB9-BAEF-4D8C-9F09-27EB11EDD3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69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2800C-0A18-4454-840A-3573D87BAE19}" type="datetime1">
              <a:rPr lang="en-US" smtClean="0">
                <a:solidFill>
                  <a:prstClr val="black">
                    <a:tint val="75000"/>
                  </a:prstClr>
                </a:solidFill>
              </a:rPr>
              <a:t>9/23/2019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7A8CB9-BAEF-4D8C-9F09-27EB11EDD3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46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13621F-0FD0-442E-84EF-35A624CB3A1C}" type="datetime1">
              <a:rPr lang="en-US" smtClean="0">
                <a:solidFill>
                  <a:prstClr val="black">
                    <a:tint val="75000"/>
                  </a:prstClr>
                </a:solidFill>
              </a:rPr>
              <a:t>9/23/2019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7A8CB9-BAEF-4D8C-9F09-27EB11EDD3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934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9BE7A9E6-8B21-4183-9594-65E88B0C7218}" type="slidenum">
              <a:rPr lang="en-US" altLang="en-US"/>
              <a:pPr/>
              <a:t>‹#›</a:t>
            </a:fld>
            <a:endParaRPr lang="en-US" altLang="en-US"/>
          </a:p>
        </p:txBody>
      </p:sp>
    </p:spTree>
    <p:extLst>
      <p:ext uri="{BB962C8B-B14F-4D97-AF65-F5344CB8AC3E}">
        <p14:creationId xmlns:p14="http://schemas.microsoft.com/office/powerpoint/2010/main" val="123339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4B36"/>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077200" y="0"/>
            <a:ext cx="1066800" cy="328613"/>
          </a:xfrm>
        </p:spPr>
        <p:txBody>
          <a:bodyPr/>
          <a:lstStyle>
            <a:lvl1pPr algn="r">
              <a:defRPr/>
            </a:lvl1pPr>
          </a:lstStyle>
          <a:p>
            <a:fld id="{427C041B-906E-4226-88C3-A125AEDDC89A}" type="slidenum">
              <a:rPr lang="en-US" altLang="en-US"/>
              <a:pPr/>
              <a:t>‹#›</a:t>
            </a:fld>
            <a:endParaRPr lang="en-US" altLang="en-US"/>
          </a:p>
        </p:txBody>
      </p:sp>
    </p:spTree>
    <p:extLst>
      <p:ext uri="{BB962C8B-B14F-4D97-AF65-F5344CB8AC3E}">
        <p14:creationId xmlns:p14="http://schemas.microsoft.com/office/powerpoint/2010/main" val="3859297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13AADDE8-BFEC-4E85-860F-812A6853AB69}" type="slidenum">
              <a:rPr lang="en-US" altLang="en-US"/>
              <a:pPr/>
              <a:t>‹#›</a:t>
            </a:fld>
            <a:endParaRPr lang="en-US" altLang="en-US"/>
          </a:p>
        </p:txBody>
      </p:sp>
    </p:spTree>
    <p:extLst>
      <p:ext uri="{BB962C8B-B14F-4D97-AF65-F5344CB8AC3E}">
        <p14:creationId xmlns:p14="http://schemas.microsoft.com/office/powerpoint/2010/main" val="70892170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FA43E5AA-63D0-4030-A567-9ECC3E49847B}" type="slidenum">
              <a:rPr lang="en-US" altLang="en-US"/>
              <a:pPr/>
              <a:t>‹#›</a:t>
            </a:fld>
            <a:endParaRPr lang="en-US" altLang="en-US"/>
          </a:p>
        </p:txBody>
      </p:sp>
    </p:spTree>
    <p:extLst>
      <p:ext uri="{BB962C8B-B14F-4D97-AF65-F5344CB8AC3E}">
        <p14:creationId xmlns:p14="http://schemas.microsoft.com/office/powerpoint/2010/main" val="3355064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ltLang="en-US"/>
          </a:p>
        </p:txBody>
      </p:sp>
      <p:sp>
        <p:nvSpPr>
          <p:cNvPr id="9" name="Footer Placeholder 7"/>
          <p:cNvSpPr>
            <a:spLocks noGrp="1"/>
          </p:cNvSpPr>
          <p:nvPr>
            <p:ph type="ftr" sz="quarter" idx="11"/>
          </p:nvPr>
        </p:nvSpPr>
        <p:spPr/>
        <p:txBody>
          <a:bodyPr/>
          <a:lstStyle>
            <a:lvl1pPr>
              <a:defRPr/>
            </a:lvl1pPr>
          </a:lstStyle>
          <a:p>
            <a:pPr>
              <a:defRPr/>
            </a:pPr>
            <a:endParaRPr lang="en-US" altLang="en-US"/>
          </a:p>
        </p:txBody>
      </p:sp>
      <p:sp>
        <p:nvSpPr>
          <p:cNvPr id="10" name="Slide Number Placeholder 8"/>
          <p:cNvSpPr>
            <a:spLocks noGrp="1"/>
          </p:cNvSpPr>
          <p:nvPr>
            <p:ph type="sldNum" sz="quarter" idx="12"/>
          </p:nvPr>
        </p:nvSpPr>
        <p:spPr/>
        <p:txBody>
          <a:bodyPr/>
          <a:lstStyle>
            <a:lvl1pPr>
              <a:defRPr/>
            </a:lvl1pPr>
          </a:lstStyle>
          <a:p>
            <a:fld id="{18870888-CA17-4A66-87D6-47FBE1CCDCB9}" type="slidenum">
              <a:rPr lang="en-US" altLang="en-US"/>
              <a:pPr/>
              <a:t>‹#›</a:t>
            </a:fld>
            <a:endParaRPr lang="en-US" altLang="en-US"/>
          </a:p>
        </p:txBody>
      </p:sp>
    </p:spTree>
    <p:extLst>
      <p:ext uri="{BB962C8B-B14F-4D97-AF65-F5344CB8AC3E}">
        <p14:creationId xmlns:p14="http://schemas.microsoft.com/office/powerpoint/2010/main" val="3227186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EC3FB3F-9026-4A14-8DBA-8EEB914ACB21}" type="slidenum">
              <a:rPr lang="en-US" altLang="en-US"/>
              <a:pPr/>
              <a:t>‹#›</a:t>
            </a:fld>
            <a:endParaRPr lang="en-US" altLang="en-US"/>
          </a:p>
        </p:txBody>
      </p:sp>
    </p:spTree>
    <p:extLst>
      <p:ext uri="{BB962C8B-B14F-4D97-AF65-F5344CB8AC3E}">
        <p14:creationId xmlns:p14="http://schemas.microsoft.com/office/powerpoint/2010/main" val="3158070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F7530DEE-70CC-47CF-8161-624E310E3CC8}" type="slidenum">
              <a:rPr lang="en-US" altLang="en-US"/>
              <a:pPr/>
              <a:t>‹#›</a:t>
            </a:fld>
            <a:endParaRPr lang="en-US" altLang="en-US"/>
          </a:p>
        </p:txBody>
      </p:sp>
    </p:spTree>
    <p:extLst>
      <p:ext uri="{BB962C8B-B14F-4D97-AF65-F5344CB8AC3E}">
        <p14:creationId xmlns:p14="http://schemas.microsoft.com/office/powerpoint/2010/main" val="2911421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0C84E900-5CBB-4F45-84B4-34BDDE849933}" type="slidenum">
              <a:rPr lang="en-US" altLang="en-US"/>
              <a:pPr/>
              <a:t>‹#›</a:t>
            </a:fld>
            <a:endParaRPr lang="en-US" altLang="en-US"/>
          </a:p>
        </p:txBody>
      </p:sp>
    </p:spTree>
    <p:extLst>
      <p:ext uri="{BB962C8B-B14F-4D97-AF65-F5344CB8AC3E}">
        <p14:creationId xmlns:p14="http://schemas.microsoft.com/office/powerpoint/2010/main" val="262889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7A1DCF-29A5-44D2-9549-4C4A7223CF16}" type="datetime1">
              <a:rPr lang="en-US" smtClean="0">
                <a:solidFill>
                  <a:prstClr val="black">
                    <a:tint val="75000"/>
                  </a:prstClr>
                </a:solidFill>
              </a:rPr>
              <a:t>9/23/2019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7A8CB9-BAEF-4D8C-9F09-27EB11EDD3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8600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AABF5EDC-7C99-4CCB-B937-0F58E5D5F5E9}" type="slidenum">
              <a:rPr lang="en-US" altLang="en-US"/>
              <a:pPr/>
              <a:t>‹#›</a:t>
            </a:fld>
            <a:endParaRPr lang="en-US" altLang="en-US"/>
          </a:p>
        </p:txBody>
      </p:sp>
    </p:spTree>
    <p:extLst>
      <p:ext uri="{BB962C8B-B14F-4D97-AF65-F5344CB8AC3E}">
        <p14:creationId xmlns:p14="http://schemas.microsoft.com/office/powerpoint/2010/main" val="2998091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0AE95C2-5A0E-44E2-8586-B71B1389B31F}" type="slidenum">
              <a:rPr lang="en-US" altLang="en-US"/>
              <a:pPr/>
              <a:t>‹#›</a:t>
            </a:fld>
            <a:endParaRPr lang="en-US" altLang="en-US"/>
          </a:p>
        </p:txBody>
      </p:sp>
    </p:spTree>
    <p:extLst>
      <p:ext uri="{BB962C8B-B14F-4D97-AF65-F5344CB8AC3E}">
        <p14:creationId xmlns:p14="http://schemas.microsoft.com/office/powerpoint/2010/main" val="2501455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8F8D801-6BE0-46DC-8CEF-322F64A22AB6}" type="slidenum">
              <a:rPr lang="en-US" altLang="en-US"/>
              <a:pPr/>
              <a:t>‹#›</a:t>
            </a:fld>
            <a:endParaRPr lang="en-US" altLang="en-US"/>
          </a:p>
        </p:txBody>
      </p:sp>
    </p:spTree>
    <p:extLst>
      <p:ext uri="{BB962C8B-B14F-4D97-AF65-F5344CB8AC3E}">
        <p14:creationId xmlns:p14="http://schemas.microsoft.com/office/powerpoint/2010/main" val="651119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616D7D3-CE50-44C5-9176-8A133B9AE49E}" type="datetime1">
              <a:rPr lang="en-US" smtClean="0"/>
              <a:t>9/23/2019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0B1F5C0-A922-4D67-8266-D15D304EB5D6}"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7CD1708-F45F-43F9-A855-A665E41B55CD}" type="datetime1">
              <a:rPr lang="en-US" smtClean="0"/>
              <a:t>9/23/2019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DAA014-9AA3-45CE-A494-D7BED8657750}"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pPr>
              <a:defRPr/>
            </a:pPr>
            <a:fld id="{0B4EBB2C-CFB2-4BEA-99FE-29F4F704A596}" type="datetime1">
              <a:rPr lang="en-US" smtClean="0"/>
              <a:t>9/23/2019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C1604C4-CA62-4D0D-A69E-413BD1CD369E}"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71BFC40-A9A7-4006-80FF-1DC0FC7C371D}" type="datetime1">
              <a:rPr lang="en-US" smtClean="0"/>
              <a:t>9/23/2019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8F2EE7A-8BE2-45F7-909D-13AE200B6663}" type="slidenum">
              <a:rPr lang="en-US" smtClean="0"/>
              <a:pPr>
                <a:defRPr/>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E5FB7D7-58C8-4AE7-892C-A26A235304D0}" type="datetime1">
              <a:rPr lang="en-US" smtClean="0"/>
              <a:t>9/23/2019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B341099-0772-4CDC-830D-9A1D228058C7}"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B549D30-B9C3-442C-A9B2-B122DAAC72F8}" type="datetime1">
              <a:rPr lang="en-US" smtClean="0"/>
              <a:t>9/23/2019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BDA0B90-C524-4028-B458-877F279F32C8}" type="slidenum">
              <a:rPr lang="en-US" smtClean="0"/>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3240B72-56FD-4000-9F7E-ADAFD9A88AE5}" type="datetime1">
              <a:rPr lang="en-US" smtClean="0"/>
              <a:t>9/23/2019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13DA6E4-C4A7-4D23-9260-2AC155B81C3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6652E2-3200-4AFF-BCEF-68981F8AB027}" type="datetime1">
              <a:rPr lang="en-US" smtClean="0">
                <a:solidFill>
                  <a:prstClr val="black">
                    <a:tint val="75000"/>
                  </a:prstClr>
                </a:solidFill>
              </a:rPr>
              <a:t>9/23/2019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7A8CB9-BAEF-4D8C-9F09-27EB11EDD3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4428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pPr>
              <a:defRPr/>
            </a:pPr>
            <a:fld id="{97A77389-F4CD-446D-A73F-056632A1D613}" type="datetime1">
              <a:rPr lang="en-US" smtClean="0"/>
              <a:t>9/23/2019</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81A2E9B4-3AF3-4AC3-ACB5-32FDFACCD27A}" type="slidenum">
              <a:rPr lang="en-US" smtClean="0"/>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55CFCA3-7961-43E1-83A8-D60273A47D25}" type="datetime1">
              <a:rPr lang="en-US" smtClean="0"/>
              <a:t>9/23/2019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4F8DE89-B8F1-46F4-9862-00530825F8F0}" type="slidenum">
              <a:rPr lang="en-US" smtClean="0"/>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32537EB-211C-4FE1-91B4-293537C2633C}" type="datetime1">
              <a:rPr lang="en-US" smtClean="0"/>
              <a:t>9/23/2019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D5D0A21-0E74-4BDE-850F-E4557B0F65F8}" type="slidenum">
              <a:rPr lang="en-US" smtClean="0"/>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555D67B-4D85-4A89-A9D2-8679F14551BF}" type="datetime1">
              <a:rPr lang="en-US" smtClean="0"/>
              <a:t>9/23/2019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C4FB661-61FE-477E-945C-9EC94225B138}" type="slidenum">
              <a:rPr lang="en-US" smtClean="0"/>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Basic content">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a:xfrm flipV="1">
            <a:off x="548640" y="548640"/>
            <a:ext cx="8046720" cy="5760720"/>
          </a:xfrm>
          <a:prstGeom prst="rect">
            <a:avLst/>
          </a:prstGeom>
          <a:solidFill>
            <a:schemeClr val="bg1">
              <a:alpha val="90000"/>
            </a:schemeClr>
          </a:solidFill>
          <a:ln w="31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endParaRPr lang="en-US" sz="1013" dirty="0">
              <a:solidFill>
                <a:srgbClr val="FFFFFF"/>
              </a:solidFill>
            </a:endParaRPr>
          </a:p>
        </p:txBody>
      </p:sp>
      <p:sp>
        <p:nvSpPr>
          <p:cNvPr id="4" name="Title 3"/>
          <p:cNvSpPr>
            <a:spLocks noGrp="1"/>
          </p:cNvSpPr>
          <p:nvPr>
            <p:ph type="title" hasCustomPrompt="1"/>
          </p:nvPr>
        </p:nvSpPr>
        <p:spPr>
          <a:xfrm>
            <a:off x="542355" y="542356"/>
            <a:ext cx="8053006" cy="1108243"/>
          </a:xfrm>
        </p:spPr>
        <p:txBody>
          <a:bodyPr anchor="t">
            <a:normAutofit/>
          </a:bodyPr>
          <a:lstStyle>
            <a:lvl1pPr>
              <a:defRPr sz="2400">
                <a:solidFill>
                  <a:schemeClr val="tx2"/>
                </a:solidFill>
              </a:defRPr>
            </a:lvl1pPr>
          </a:lstStyle>
          <a:p>
            <a:r>
              <a:rPr lang="en-US" dirty="0"/>
              <a:t>Click to edit </a:t>
            </a:r>
            <a:br>
              <a:rPr lang="en-US" dirty="0"/>
            </a:br>
            <a:r>
              <a:rPr lang="en-US" dirty="0"/>
              <a:t>Master title style</a:t>
            </a:r>
          </a:p>
        </p:txBody>
      </p:sp>
      <p:sp>
        <p:nvSpPr>
          <p:cNvPr id="5" name="Date Placeholder 4"/>
          <p:cNvSpPr>
            <a:spLocks noGrp="1"/>
          </p:cNvSpPr>
          <p:nvPr>
            <p:ph type="dt" sz="half" idx="10"/>
          </p:nvPr>
        </p:nvSpPr>
        <p:spPr>
          <a:xfrm>
            <a:off x="6536394" y="6315646"/>
            <a:ext cx="2150411" cy="542356"/>
          </a:xfrm>
          <a:prstGeom prst="rect">
            <a:avLst/>
          </a:prstGeom>
        </p:spPr>
        <p:txBody>
          <a:bodyPr/>
          <a:lstStyle/>
          <a:p>
            <a:pPr defTabSz="342900"/>
            <a:fld id="{21CDA07B-4861-884F-A3FA-57B2F918B419}" type="datetime4">
              <a:rPr lang="en-US" smtClean="0">
                <a:solidFill>
                  <a:srgbClr val="000000"/>
                </a:solidFill>
              </a:rPr>
              <a:pPr defTabSz="342900"/>
              <a:t>September 23, 2019</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a:solidFill>
                  <a:srgbClr val="000000">
                    <a:lumMod val="85000"/>
                    <a:lumOff val="15000"/>
                  </a:srgbClr>
                </a:solidFill>
              </a:rPr>
              <a:t>© 2018 Anthem Blue Cross Blue Shield. All Rights Reserved.</a:t>
            </a:r>
          </a:p>
        </p:txBody>
      </p:sp>
      <p:sp>
        <p:nvSpPr>
          <p:cNvPr id="9" name="Content Placeholder 8"/>
          <p:cNvSpPr>
            <a:spLocks noGrp="1"/>
          </p:cNvSpPr>
          <p:nvPr>
            <p:ph sz="quarter" idx="13"/>
          </p:nvPr>
        </p:nvSpPr>
        <p:spPr>
          <a:xfrm>
            <a:off x="542355" y="2098675"/>
            <a:ext cx="8053006" cy="4216400"/>
          </a:xfrm>
        </p:spPr>
        <p:txBody>
          <a:bodyPr>
            <a:normAutofit/>
          </a:bodyPr>
          <a:lstStyle>
            <a:lvl1pPr>
              <a:defRPr sz="1350"/>
            </a:lvl1pPr>
            <a:lvl2pPr>
              <a:defRPr sz="1350"/>
            </a:lvl2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193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6_Statement Blue">
    <p:bg>
      <p:bgPr>
        <a:solidFill>
          <a:srgbClr val="F5F6F7"/>
        </a:solidFill>
        <a:effectLst/>
      </p:bgPr>
    </p:bg>
    <p:spTree>
      <p:nvGrpSpPr>
        <p:cNvPr id="1" name=""/>
        <p:cNvGrpSpPr/>
        <p:nvPr/>
      </p:nvGrpSpPr>
      <p:grpSpPr>
        <a:xfrm>
          <a:off x="0" y="0"/>
          <a:ext cx="0" cy="0"/>
          <a:chOff x="0" y="0"/>
          <a:chExt cx="0" cy="0"/>
        </a:xfrm>
      </p:grpSpPr>
      <p:sp>
        <p:nvSpPr>
          <p:cNvPr id="22" name="Title 1"/>
          <p:cNvSpPr>
            <a:spLocks noGrp="1"/>
          </p:cNvSpPr>
          <p:nvPr>
            <p:ph type="title"/>
          </p:nvPr>
        </p:nvSpPr>
        <p:spPr>
          <a:xfrm>
            <a:off x="609600" y="609600"/>
            <a:ext cx="7848600" cy="990600"/>
          </a:xfrm>
          <a:noFill/>
        </p:spPr>
        <p:txBody>
          <a:bodyPr lIns="182880" tIns="182880" rIns="182880" bIns="45720" anchor="t">
            <a:normAutofit/>
          </a:bodyPr>
          <a:lstStyle>
            <a:lvl1pPr>
              <a:defRPr sz="4000">
                <a:solidFill>
                  <a:schemeClr val="tx2"/>
                </a:solidFill>
                <a:latin typeface="+mn-lt"/>
              </a:defRPr>
            </a:lvl1pPr>
          </a:lstStyle>
          <a:p>
            <a:r>
              <a:rPr lang="en-US" dirty="0"/>
              <a:t>Click to edit Master title style</a:t>
            </a:r>
          </a:p>
        </p:txBody>
      </p:sp>
    </p:spTree>
    <p:extLst>
      <p:ext uri="{BB962C8B-B14F-4D97-AF65-F5344CB8AC3E}">
        <p14:creationId xmlns:p14="http://schemas.microsoft.com/office/powerpoint/2010/main" val="123981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64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F3C2BF-F435-49EA-9823-B7E358078D4E}" type="datetime1">
              <a:rPr lang="en-US" smtClean="0">
                <a:solidFill>
                  <a:prstClr val="black">
                    <a:tint val="75000"/>
                  </a:prstClr>
                </a:solidFill>
              </a:rPr>
              <a:t>9/23/2019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7A8CB9-BAEF-4D8C-9F09-27EB11EDD3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741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9028D9-4553-45EB-BD9B-486ADBA00422}" type="datetime1">
              <a:rPr lang="en-US" smtClean="0">
                <a:solidFill>
                  <a:prstClr val="black">
                    <a:tint val="75000"/>
                  </a:prstClr>
                </a:solidFill>
              </a:rPr>
              <a:t>9/23/2019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7A8CB9-BAEF-4D8C-9F09-27EB11EDD3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157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C6E910-0444-4F31-B9B3-1909E757A9C8}" type="datetime1">
              <a:rPr lang="en-US" smtClean="0">
                <a:solidFill>
                  <a:prstClr val="black">
                    <a:tint val="75000"/>
                  </a:prstClr>
                </a:solidFill>
              </a:rPr>
              <a:t>9/23/2019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7A8CB9-BAEF-4D8C-9F09-27EB11EDD3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239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10062-C61F-4292-9DC6-20F1EA807547}" type="datetime1">
              <a:rPr lang="en-US" smtClean="0">
                <a:solidFill>
                  <a:prstClr val="black">
                    <a:tint val="75000"/>
                  </a:prstClr>
                </a:solidFill>
              </a:rPr>
              <a:t>9/23/2019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7A8CB9-BAEF-4D8C-9F09-27EB11EDD3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951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F2714-51CD-44EF-B193-5E9EBA6A70CF}" type="datetime1">
              <a:rPr lang="en-US" smtClean="0">
                <a:solidFill>
                  <a:prstClr val="black">
                    <a:tint val="75000"/>
                  </a:prstClr>
                </a:solidFill>
              </a:rPr>
              <a:t>9/23/2019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7A8CB9-BAEF-4D8C-9F09-27EB11EDD3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641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6CA290-1D19-4F75-AE18-DCBE9CC0886D}" type="datetime1">
              <a:rPr lang="en-US" smtClean="0">
                <a:solidFill>
                  <a:prstClr val="black">
                    <a:tint val="75000"/>
                  </a:prstClr>
                </a:solidFill>
              </a:rPr>
              <a:t>9/23/2019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7A8CB9-BAEF-4D8C-9F09-27EB11EDD3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327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E90697B-C7F1-4626-B87B-7DF6B34C966D}" type="datetime1">
              <a:rPr lang="en-US" smtClean="0">
                <a:solidFill>
                  <a:prstClr val="black">
                    <a:tint val="75000"/>
                  </a:prstClr>
                </a:solidFill>
                <a:latin typeface="Calibri"/>
              </a:rPr>
              <a:t>9/23/2019</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27A8CB9-BAEF-4D8C-9F09-27EB11EDD31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Content Placeholder 3"/>
          <p:cNvPicPr>
            <a:picLocks noChangeAspect="1"/>
          </p:cNvPicPr>
          <p:nvPr userDrawn="1"/>
        </p:nvPicPr>
        <p:blipFill>
          <a:blip r:embed="rId14" cstate="print">
            <a:extLst>
              <a:ext uri="{BEBA8EAE-BF5A-486C-A8C5-ECC9F3942E4B}">
                <a14:imgProps xmlns:a14="http://schemas.microsoft.com/office/drawing/2010/main">
                  <a14:imgLayer r:embed="rId15">
                    <a14:imgEffect>
                      <a14:backgroundRemoval t="0" b="100000" l="0" r="93664"/>
                    </a14:imgEffect>
                  </a14:imgLayer>
                </a14:imgProps>
              </a:ext>
              <a:ext uri="{28A0092B-C50C-407E-A947-70E740481C1C}">
                <a14:useLocalDpi xmlns:a14="http://schemas.microsoft.com/office/drawing/2010/main" val="0"/>
              </a:ext>
            </a:extLst>
          </a:blip>
          <a:stretch>
            <a:fillRect/>
          </a:stretch>
        </p:blipFill>
        <p:spPr>
          <a:xfrm>
            <a:off x="76200" y="5562600"/>
            <a:ext cx="1196182" cy="1196182"/>
          </a:xfrm>
          <a:prstGeom prst="rect">
            <a:avLst/>
          </a:prstGeom>
        </p:spPr>
      </p:pic>
    </p:spTree>
    <p:extLst>
      <p:ext uri="{BB962C8B-B14F-4D97-AF65-F5344CB8AC3E}">
        <p14:creationId xmlns:p14="http://schemas.microsoft.com/office/powerpoint/2010/main" val="1411302496"/>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hangingPunct="1">
              <a:defRPr sz="1200">
                <a:solidFill>
                  <a:srgbClr val="FFFFFF"/>
                </a:solidFill>
                <a:latin typeface="Arial" charset="0"/>
              </a:defRPr>
            </a:lvl1pPr>
          </a:lstStyle>
          <a:p>
            <a:pPr>
              <a:defRPr/>
            </a:pPr>
            <a:endParaRPr lang="en-US" alt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hangingPunct="1">
              <a:defRPr sz="1200">
                <a:solidFill>
                  <a:srgbClr val="FFFFFF"/>
                </a:solidFill>
                <a:latin typeface="Arial" charset="0"/>
              </a:defRPr>
            </a:lvl1pPr>
          </a:lstStyle>
          <a:p>
            <a:pPr>
              <a:defRPr/>
            </a:pPr>
            <a:endParaRPr lang="en-US" alt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fld id="{82BD31A0-B58E-4B24-8066-07CD8FCB654F}" type="slidenum">
              <a:rPr lang="en-US" altLang="en-US" smtClean="0">
                <a:latin typeface="Arial" charset="0"/>
              </a:rPr>
              <a:pPr/>
              <a:t>‹#›</a:t>
            </a:fld>
            <a:endParaRPr lang="en-US" altLang="en-US">
              <a:latin typeface="Arial" charset="0"/>
            </a:endParaRPr>
          </a:p>
        </p:txBody>
      </p:sp>
      <p:pic>
        <p:nvPicPr>
          <p:cNvPr id="1033" name="Picture 9" descr="DOGWOOD PLAI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92963" y="5791200"/>
            <a:ext cx="70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descr="C:\Users\Emily_Kampeter\AppData\Local\Microsoft\Windows\Temporary Internet Files\Content.Outlook\8GNK12YF\flex - Copy.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8600" y="567531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847231"/>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hf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fontAlgn="auto">
              <a:spcBef>
                <a:spcPts val="0"/>
              </a:spcBef>
              <a:spcAft>
                <a:spcPts val="0"/>
              </a:spcAft>
            </a:pPr>
            <a:fld id="{9E90697B-C7F1-4626-B87B-7DF6B34C966D}" type="datetime1">
              <a:rPr lang="en-US" smtClean="0">
                <a:solidFill>
                  <a:prstClr val="black">
                    <a:tint val="75000"/>
                  </a:prstClr>
                </a:solidFill>
                <a:latin typeface="Calibri"/>
              </a:rPr>
              <a:t>9/23/2019</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fontAlgn="auto">
              <a:spcBef>
                <a:spcPts val="0"/>
              </a:spcBef>
              <a:spcAft>
                <a:spcPts val="0"/>
              </a:spcAft>
            </a:pPr>
            <a:fld id="{927A8CB9-BAEF-4D8C-9F09-27EB11EDD31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2.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emf"/><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www.mchcp.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chcp.org/" TargetMode="External"/><Relationship Id="rId7" Type="http://schemas.openxmlformats.org/officeDocument/2006/relationships/hyperlink" Target="http://asiflex.com/MoCafe/"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ess.mo.gov/" TargetMode="External"/><Relationship Id="rId5" Type="http://schemas.openxmlformats.org/officeDocument/2006/relationships/hyperlink" Target="https://my.asiflex.com/" TargetMode="External"/><Relationship Id="rId4" Type="http://schemas.openxmlformats.org/officeDocument/2006/relationships/hyperlink" Target="http://www.mocafe.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TEMP\MODOTblackblue.tif"/>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48000"/>
                    </a14:imgEffect>
                  </a14:imgLayer>
                </a14:imgProps>
              </a:ext>
            </a:extLst>
          </a:blip>
          <a:srcRect/>
          <a:stretch>
            <a:fillRect/>
          </a:stretch>
        </p:blipFill>
        <p:spPr bwMode="auto">
          <a:xfrm>
            <a:off x="5943600" y="4114800"/>
            <a:ext cx="1752600" cy="1358900"/>
          </a:xfrm>
          <a:prstGeom prst="rect">
            <a:avLst/>
          </a:prstGeom>
          <a:noFill/>
          <a:ln w="9525">
            <a:noFill/>
            <a:miter lim="800000"/>
            <a:headEnd/>
            <a:tailEnd/>
          </a:ln>
        </p:spPr>
      </p:pic>
      <p:sp>
        <p:nvSpPr>
          <p:cNvPr id="1027" name="Rectangle 2"/>
          <p:cNvSpPr>
            <a:spLocks noGrp="1" noChangeArrowheads="1"/>
          </p:cNvSpPr>
          <p:nvPr>
            <p:ph type="ctrTitle"/>
          </p:nvPr>
        </p:nvSpPr>
        <p:spPr>
          <a:xfrm>
            <a:off x="0" y="304800"/>
            <a:ext cx="6477000" cy="1676400"/>
          </a:xfrm>
        </p:spPr>
        <p:txBody>
          <a:bodyPr>
            <a:normAutofit fontScale="90000"/>
          </a:bodyPr>
          <a:lstStyle/>
          <a:p>
            <a:pPr algn="ctr" eaLnBrk="1" hangingPunct="1"/>
            <a:r>
              <a:rPr lang="en-US" sz="4000" b="1" dirty="0">
                <a:solidFill>
                  <a:schemeClr val="tx1"/>
                </a:solidFill>
                <a:effectLst/>
              </a:rPr>
              <a:t>2020 MODOT &amp; MSHP</a:t>
            </a:r>
            <a:br>
              <a:rPr lang="en-US" sz="4000" b="1" dirty="0">
                <a:solidFill>
                  <a:schemeClr val="tx1"/>
                </a:solidFill>
                <a:effectLst/>
              </a:rPr>
            </a:br>
            <a:r>
              <a:rPr lang="en-US" sz="4000" b="1" dirty="0">
                <a:solidFill>
                  <a:schemeClr val="tx1"/>
                </a:solidFill>
                <a:effectLst/>
              </a:rPr>
              <a:t>Medical and Life Insurance Plan Updates </a:t>
            </a:r>
          </a:p>
        </p:txBody>
      </p:sp>
      <p:sp>
        <p:nvSpPr>
          <p:cNvPr id="1028" name="Rectangle 3"/>
          <p:cNvSpPr>
            <a:spLocks noGrp="1" noChangeArrowheads="1"/>
          </p:cNvSpPr>
          <p:nvPr>
            <p:ph type="subTitle" idx="1"/>
          </p:nvPr>
        </p:nvSpPr>
        <p:spPr>
          <a:xfrm>
            <a:off x="1524000" y="5334000"/>
            <a:ext cx="6781800" cy="1371600"/>
          </a:xfrm>
          <a:ln w="12700"/>
        </p:spPr>
        <p:txBody>
          <a:bodyPr>
            <a:normAutofit fontScale="32500" lnSpcReduction="20000"/>
          </a:bodyPr>
          <a:lstStyle/>
          <a:p>
            <a:pPr eaLnBrk="1" hangingPunct="1"/>
            <a:endParaRPr lang="en-US" sz="4000" dirty="0">
              <a:effectLst/>
            </a:endParaRPr>
          </a:p>
          <a:p>
            <a:pPr algn="l" eaLnBrk="1" hangingPunct="1"/>
            <a:endParaRPr lang="en-US" sz="1600" b="1" i="1" dirty="0">
              <a:effectLst/>
            </a:endParaRPr>
          </a:p>
          <a:p>
            <a:pPr algn="l" eaLnBrk="1" hangingPunct="1"/>
            <a:endParaRPr lang="en-US" sz="1600" b="1" i="1" dirty="0">
              <a:effectLst/>
            </a:endParaRPr>
          </a:p>
          <a:p>
            <a:pPr algn="l" eaLnBrk="1" hangingPunct="1"/>
            <a:endParaRPr lang="en-US" sz="1600" b="1" i="1" dirty="0">
              <a:effectLst/>
            </a:endParaRPr>
          </a:p>
          <a:p>
            <a:pPr algn="r" eaLnBrk="1" hangingPunct="1"/>
            <a:r>
              <a:rPr lang="en-US" sz="3500" b="1" i="1" dirty="0">
                <a:effectLst/>
              </a:rPr>
              <a:t>Disclaimer:  Information provided in the 2020 Benefits Presentation is subject to change based upon rules and regulations related to Patient Protection Affordable Care Act or other legislation. </a:t>
            </a:r>
          </a:p>
        </p:txBody>
      </p:sp>
      <p:sp>
        <p:nvSpPr>
          <p:cNvPr id="1030" name="Slide Number Placeholder 5"/>
          <p:cNvSpPr>
            <a:spLocks noGrp="1"/>
          </p:cNvSpPr>
          <p:nvPr>
            <p:ph type="sldNum" sz="quarter" idx="12"/>
          </p:nvPr>
        </p:nvSpPr>
        <p:spPr>
          <a:noFill/>
        </p:spPr>
        <p:txBody>
          <a:bodyPr/>
          <a:lstStyle/>
          <a:p>
            <a:fld id="{6F03D591-B9DC-4046-8F6C-5AA12622BC55}" type="slidenum">
              <a:rPr lang="en-US" smtClean="0"/>
              <a:pPr/>
              <a:t>1</a:t>
            </a:fld>
            <a:endParaRPr lang="en-US" dirty="0"/>
          </a:p>
        </p:txBody>
      </p:sp>
      <p:graphicFrame>
        <p:nvGraphicFramePr>
          <p:cNvPr id="1026" name="Object 7"/>
          <p:cNvGraphicFramePr>
            <a:graphicFrameLocks noChangeAspect="1"/>
          </p:cNvGraphicFramePr>
          <p:nvPr>
            <p:extLst>
              <p:ext uri="{D42A27DB-BD31-4B8C-83A1-F6EECF244321}">
                <p14:modId xmlns:p14="http://schemas.microsoft.com/office/powerpoint/2010/main" val="1986265578"/>
              </p:ext>
            </p:extLst>
          </p:nvPr>
        </p:nvGraphicFramePr>
        <p:xfrm>
          <a:off x="7827056" y="4114800"/>
          <a:ext cx="1284287" cy="1371600"/>
        </p:xfrm>
        <a:graphic>
          <a:graphicData uri="http://schemas.openxmlformats.org/presentationml/2006/ole">
            <mc:AlternateContent xmlns:mc="http://schemas.openxmlformats.org/markup-compatibility/2006">
              <mc:Choice xmlns:v="urn:schemas-microsoft-com:vml" Requires="v">
                <p:oleObj spid="_x0000_s1027" name="Photo Editor Photo" r:id="rId6" imgW="1019048" imgH="1095528" progId="">
                  <p:embed/>
                </p:oleObj>
              </mc:Choice>
              <mc:Fallback>
                <p:oleObj name="Photo Editor Photo" r:id="rId6" imgW="1019048" imgH="1095528" progId="">
                  <p:embed/>
                  <p:pic>
                    <p:nvPicPr>
                      <p:cNvPr id="1026"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7056" y="4114800"/>
                        <a:ext cx="1284287" cy="1371600"/>
                      </a:xfrm>
                      <a:prstGeom prst="rect">
                        <a:avLst/>
                      </a:prstGeom>
                      <a:noFill/>
                      <a:ln>
                        <a:noFill/>
                      </a:ln>
                      <a:effectLst/>
                      <a:extLst>
                        <a:ext uri="{909E8E84-426E-40DD-AFC4-6F175D3DCCD1}">
                          <a14:hiddenFill xmlns:a14="http://schemas.microsoft.com/office/drawing/2010/main">
                            <a:solidFill>
                              <a:srgbClr val="C9C491"/>
                            </a:solidFill>
                          </a14:hiddenFill>
                        </a:ext>
                        <a:ext uri="{91240B29-F687-4F45-9708-019B960494DF}">
                          <a14:hiddenLine xmlns:a14="http://schemas.microsoft.com/office/drawing/2010/main" w="9525">
                            <a:solidFill>
                              <a:srgbClr val="20374E"/>
                            </a:solidFill>
                            <a:miter lim="800000"/>
                            <a:headEnd/>
                            <a:tailEnd/>
                          </a14:hiddenLine>
                        </a:ext>
                        <a:ext uri="{AF507438-7753-43E0-B8FC-AC1667EBCBE1}">
                          <a14:hiddenEffects xmlns:a14="http://schemas.microsoft.com/office/drawing/2010/main">
                            <a:effectLst>
                              <a:outerShdw dist="35921" dir="2700000" algn="ctr" rotWithShape="0">
                                <a:srgbClr val="524C46"/>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xmlns="" id="{AC534B89-CE1A-A244-9360-253277312A23}"/>
              </a:ext>
            </a:extLst>
          </p:cNvPr>
          <p:cNvPicPr>
            <a:picLocks noChangeAspect="1"/>
          </p:cNvPicPr>
          <p:nvPr/>
        </p:nvPicPr>
        <p:blipFill rotWithShape="1">
          <a:blip r:embed="rId3" cstate="hqprint">
            <a:alphaModFix/>
            <a:extLst>
              <a:ext uri="{28A0092B-C50C-407E-A947-70E740481C1C}">
                <a14:useLocalDpi xmlns:a14="http://schemas.microsoft.com/office/drawing/2010/main"/>
              </a:ext>
            </a:extLst>
          </a:blip>
          <a:srcRect t="-1" b="-418"/>
          <a:stretch/>
        </p:blipFill>
        <p:spPr>
          <a:xfrm flipH="1">
            <a:off x="0" y="-28807"/>
            <a:ext cx="9144000" cy="6915612"/>
          </a:xfrm>
          <a:prstGeom prst="rect">
            <a:avLst/>
          </a:prstGeom>
        </p:spPr>
      </p:pic>
      <p:sp>
        <p:nvSpPr>
          <p:cNvPr id="23" name="Rectangle 22">
            <a:extLst>
              <a:ext uri="{FF2B5EF4-FFF2-40B4-BE49-F238E27FC236}">
                <a16:creationId xmlns:a16="http://schemas.microsoft.com/office/drawing/2014/main" xmlns="" id="{295BFCDC-0BF1-154E-86FA-006518DD218D}"/>
              </a:ext>
            </a:extLst>
          </p:cNvPr>
          <p:cNvSpPr/>
          <p:nvPr/>
        </p:nvSpPr>
        <p:spPr>
          <a:xfrm>
            <a:off x="3926789" y="-27662"/>
            <a:ext cx="5217211" cy="6885662"/>
          </a:xfrm>
          <a:prstGeom prst="rect">
            <a:avLst/>
          </a:prstGeom>
          <a:solidFill>
            <a:srgbClr val="F5F6F7"/>
          </a:solidFill>
          <a:ln>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defTabSz="457189" fontAlgn="base">
              <a:spcBef>
                <a:spcPct val="0"/>
              </a:spcBef>
              <a:spcAft>
                <a:spcPct val="0"/>
              </a:spcAft>
              <a:defRPr/>
            </a:pPr>
            <a:endParaRPr lang="en-US" sz="2000" dirty="0">
              <a:solidFill>
                <a:srgbClr val="FFFFFF"/>
              </a:solidFill>
              <a:ea typeface="ＭＳ Ｐゴシック" pitchFamily="4" charset="-128"/>
              <a:cs typeface="ＭＳ Ｐゴシック" pitchFamily="4" charset="-128"/>
            </a:endParaRPr>
          </a:p>
        </p:txBody>
      </p:sp>
      <p:sp>
        <p:nvSpPr>
          <p:cNvPr id="7" name="Rectangle 6">
            <a:extLst>
              <a:ext uri="{FF2B5EF4-FFF2-40B4-BE49-F238E27FC236}">
                <a16:creationId xmlns:a16="http://schemas.microsoft.com/office/drawing/2014/main" xmlns="" id="{6C5E7E10-9468-B64B-BD94-64AB5CC9577A}"/>
              </a:ext>
            </a:extLst>
          </p:cNvPr>
          <p:cNvSpPr/>
          <p:nvPr/>
        </p:nvSpPr>
        <p:spPr>
          <a:xfrm>
            <a:off x="4385066" y="3802734"/>
            <a:ext cx="4292895" cy="1912266"/>
          </a:xfrm>
          <a:prstGeom prst="rect">
            <a:avLst/>
          </a:prstGeom>
          <a:solidFill>
            <a:srgbClr val="2B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473C1"/>
              </a:solidFill>
            </a:endParaRPr>
          </a:p>
        </p:txBody>
      </p:sp>
      <p:sp>
        <p:nvSpPr>
          <p:cNvPr id="36" name="Rectangle 35">
            <a:extLst>
              <a:ext uri="{FF2B5EF4-FFF2-40B4-BE49-F238E27FC236}">
                <a16:creationId xmlns:a16="http://schemas.microsoft.com/office/drawing/2014/main" xmlns="" id="{608F14CF-73C4-4C40-AD60-A80DAC2598C7}"/>
              </a:ext>
            </a:extLst>
          </p:cNvPr>
          <p:cNvSpPr/>
          <p:nvPr/>
        </p:nvSpPr>
        <p:spPr>
          <a:xfrm>
            <a:off x="0" y="-27663"/>
            <a:ext cx="3921719" cy="6885663"/>
          </a:xfrm>
          <a:prstGeom prst="rect">
            <a:avLst/>
          </a:prstGeom>
          <a:solidFill>
            <a:srgbClr val="2B79C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473C1"/>
              </a:solidFill>
            </a:endParaRPr>
          </a:p>
        </p:txBody>
      </p:sp>
      <p:sp>
        <p:nvSpPr>
          <p:cNvPr id="37" name="Title 3">
            <a:extLst>
              <a:ext uri="{FF2B5EF4-FFF2-40B4-BE49-F238E27FC236}">
                <a16:creationId xmlns:a16="http://schemas.microsoft.com/office/drawing/2014/main" xmlns="" id="{16CAF24C-5894-1844-8AEA-69DCFA586512}"/>
              </a:ext>
            </a:extLst>
          </p:cNvPr>
          <p:cNvSpPr txBox="1">
            <a:spLocks/>
          </p:cNvSpPr>
          <p:nvPr/>
        </p:nvSpPr>
        <p:spPr>
          <a:xfrm>
            <a:off x="-514892" y="3649193"/>
            <a:ext cx="5081671" cy="601104"/>
          </a:xfrm>
          <a:prstGeom prst="rect">
            <a:avLst/>
          </a:prstGeom>
        </p:spPr>
        <p:txBody>
          <a:bodyPr lIns="0"/>
          <a:lstStyle>
            <a:lvl1pPr>
              <a:defRPr>
                <a:latin typeface="+mj-lt"/>
                <a:ea typeface="+mj-ea"/>
                <a:cs typeface="+mj-cs"/>
              </a:defRPr>
            </a:lvl1pPr>
          </a:lstStyle>
          <a:p>
            <a:pPr algn="ctr" defTabSz="914400"/>
            <a:r>
              <a:rPr lang="en-US" sz="3600" kern="0" dirty="0">
                <a:latin typeface="Arial" panose="020B0604020202020204" pitchFamily="34" charset="0"/>
                <a:cs typeface="Arial" panose="020B0604020202020204" pitchFamily="34" charset="0"/>
              </a:rPr>
              <a:t>24/7 </a:t>
            </a:r>
            <a:r>
              <a:rPr lang="en-US" sz="3600" kern="0" dirty="0" err="1">
                <a:latin typeface="Arial" panose="020B0604020202020204" pitchFamily="34" charset="0"/>
                <a:cs typeface="Arial" panose="020B0604020202020204" pitchFamily="34" charset="0"/>
              </a:rPr>
              <a:t>NurseLine</a:t>
            </a:r>
            <a:endParaRPr lang="en-US" sz="3600" kern="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464FE14E-3E5B-924F-B38E-4CF572E2840C}"/>
              </a:ext>
            </a:extLst>
          </p:cNvPr>
          <p:cNvSpPr txBox="1"/>
          <p:nvPr/>
        </p:nvSpPr>
        <p:spPr>
          <a:xfrm>
            <a:off x="-369930" y="4250297"/>
            <a:ext cx="4791745" cy="323165"/>
          </a:xfrm>
          <a:prstGeom prst="rect">
            <a:avLst/>
          </a:prstGeom>
          <a:noFill/>
        </p:spPr>
        <p:txBody>
          <a:bodyPr wrap="square" lIns="0" rtlCol="0">
            <a:spAutoFit/>
          </a:bodyPr>
          <a:lstStyle/>
          <a:p>
            <a:pPr algn="ctr"/>
            <a:r>
              <a:rPr lang="en-US" sz="1500" i="1" dirty="0">
                <a:latin typeface="Arial" panose="020B0604020202020204" pitchFamily="34" charset="0"/>
                <a:cs typeface="Arial" panose="020B0604020202020204" pitchFamily="34" charset="0"/>
              </a:rPr>
              <a:t>Access to trained, registered nurses </a:t>
            </a:r>
          </a:p>
        </p:txBody>
      </p:sp>
      <p:sp>
        <p:nvSpPr>
          <p:cNvPr id="39" name="TextBox 38">
            <a:extLst>
              <a:ext uri="{FF2B5EF4-FFF2-40B4-BE49-F238E27FC236}">
                <a16:creationId xmlns:a16="http://schemas.microsoft.com/office/drawing/2014/main" xmlns="" id="{A9952208-8CD4-FA40-AA83-3B58C2577AAF}"/>
              </a:ext>
            </a:extLst>
          </p:cNvPr>
          <p:cNvSpPr txBox="1"/>
          <p:nvPr/>
        </p:nvSpPr>
        <p:spPr>
          <a:xfrm>
            <a:off x="4090092" y="5094477"/>
            <a:ext cx="4689139" cy="461665"/>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800-828-5891</a:t>
            </a:r>
          </a:p>
        </p:txBody>
      </p:sp>
      <p:pic>
        <p:nvPicPr>
          <p:cNvPr id="40" name="Picture 39">
            <a:extLst>
              <a:ext uri="{FF2B5EF4-FFF2-40B4-BE49-F238E27FC236}">
                <a16:creationId xmlns:a16="http://schemas.microsoft.com/office/drawing/2014/main" xmlns="" id="{9A4DD03B-AE80-ED42-81AE-BCF6792B4707}"/>
              </a:ext>
            </a:extLst>
          </p:cNvPr>
          <p:cNvPicPr>
            <a:picLocks noChangeAspect="1"/>
          </p:cNvPicPr>
          <p:nvPr/>
        </p:nvPicPr>
        <p:blipFill>
          <a:blip r:embed="rId4"/>
          <a:stretch>
            <a:fillRect/>
          </a:stretch>
        </p:blipFill>
        <p:spPr>
          <a:xfrm>
            <a:off x="1522191" y="2739772"/>
            <a:ext cx="971627" cy="688971"/>
          </a:xfrm>
          <a:prstGeom prst="rect">
            <a:avLst/>
          </a:prstGeom>
        </p:spPr>
      </p:pic>
      <p:sp>
        <p:nvSpPr>
          <p:cNvPr id="42" name="TextBox 41">
            <a:extLst>
              <a:ext uri="{FF2B5EF4-FFF2-40B4-BE49-F238E27FC236}">
                <a16:creationId xmlns:a16="http://schemas.microsoft.com/office/drawing/2014/main" xmlns="" id="{650DED06-3F58-224E-8EA5-60CB53416A5F}"/>
              </a:ext>
            </a:extLst>
          </p:cNvPr>
          <p:cNvSpPr txBox="1"/>
          <p:nvPr/>
        </p:nvSpPr>
        <p:spPr>
          <a:xfrm>
            <a:off x="4934645" y="466830"/>
            <a:ext cx="6174322" cy="338554"/>
          </a:xfrm>
          <a:prstGeom prst="rect">
            <a:avLst/>
          </a:prstGeom>
          <a:noFill/>
        </p:spPr>
        <p:txBody>
          <a:bodyPr wrap="square" lIns="0" rtlCol="0">
            <a:spAutoFit/>
          </a:bodyPr>
          <a:lstStyle/>
          <a:p>
            <a:r>
              <a:rPr lang="en-US" sz="1600" dirty="0">
                <a:solidFill>
                  <a:schemeClr val="bg1"/>
                </a:solidFill>
                <a:latin typeface="Arial" panose="020B0604020202020204" pitchFamily="34" charset="0"/>
                <a:cs typeface="Arial" panose="020B0604020202020204" pitchFamily="34" charset="0"/>
              </a:rPr>
              <a:t>Available to all </a:t>
            </a:r>
            <a:r>
              <a:rPr lang="en-US" sz="1600" dirty="0" err="1">
                <a:solidFill>
                  <a:schemeClr val="bg1"/>
                </a:solidFill>
                <a:latin typeface="Arial" panose="020B0604020202020204" pitchFamily="34" charset="0"/>
                <a:cs typeface="Arial" panose="020B0604020202020204" pitchFamily="34" charset="0"/>
              </a:rPr>
              <a:t>MoDOT</a:t>
            </a:r>
            <a:r>
              <a:rPr lang="en-US" sz="1600" dirty="0">
                <a:solidFill>
                  <a:schemeClr val="bg1"/>
                </a:solidFill>
                <a:latin typeface="Arial" panose="020B0604020202020204" pitchFamily="34" charset="0"/>
                <a:cs typeface="Arial" panose="020B0604020202020204" pitchFamily="34" charset="0"/>
              </a:rPr>
              <a:t> &amp; MSHP members</a:t>
            </a:r>
          </a:p>
        </p:txBody>
      </p:sp>
      <p:pic>
        <p:nvPicPr>
          <p:cNvPr id="43" name="Graphic 42">
            <a:extLst>
              <a:ext uri="{FF2B5EF4-FFF2-40B4-BE49-F238E27FC236}">
                <a16:creationId xmlns:a16="http://schemas.microsoft.com/office/drawing/2014/main" xmlns="" id="{C86F468A-DBA9-8B47-BCD2-3FD11A7D4046}"/>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310923" y="1094003"/>
            <a:ext cx="325022" cy="325022"/>
          </a:xfrm>
          <a:prstGeom prst="rect">
            <a:avLst/>
          </a:prstGeom>
        </p:spPr>
      </p:pic>
      <p:pic>
        <p:nvPicPr>
          <p:cNvPr id="44" name="Graphic 43">
            <a:extLst>
              <a:ext uri="{FF2B5EF4-FFF2-40B4-BE49-F238E27FC236}">
                <a16:creationId xmlns:a16="http://schemas.microsoft.com/office/drawing/2014/main" xmlns="" id="{36B6B042-F857-3548-876A-A6182B82DC26}"/>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4317485" y="477189"/>
            <a:ext cx="307903" cy="317836"/>
          </a:xfrm>
          <a:prstGeom prst="rect">
            <a:avLst/>
          </a:prstGeom>
        </p:spPr>
      </p:pic>
      <p:pic>
        <p:nvPicPr>
          <p:cNvPr id="45" name="Graphic 44">
            <a:extLst>
              <a:ext uri="{FF2B5EF4-FFF2-40B4-BE49-F238E27FC236}">
                <a16:creationId xmlns:a16="http://schemas.microsoft.com/office/drawing/2014/main" xmlns="" id="{3A22A12D-714A-EF44-A5B0-161E5E641BB7}"/>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317859" y="2439415"/>
            <a:ext cx="352544" cy="282036"/>
          </a:xfrm>
          <a:prstGeom prst="rect">
            <a:avLst/>
          </a:prstGeom>
        </p:spPr>
      </p:pic>
      <p:sp>
        <p:nvSpPr>
          <p:cNvPr id="46" name="Rectangle 45">
            <a:extLst>
              <a:ext uri="{FF2B5EF4-FFF2-40B4-BE49-F238E27FC236}">
                <a16:creationId xmlns:a16="http://schemas.microsoft.com/office/drawing/2014/main" xmlns="" id="{9BA57073-8D58-3442-BDD4-7A39C98772C5}"/>
              </a:ext>
            </a:extLst>
          </p:cNvPr>
          <p:cNvSpPr/>
          <p:nvPr/>
        </p:nvSpPr>
        <p:spPr>
          <a:xfrm>
            <a:off x="4934645" y="1031485"/>
            <a:ext cx="3844586" cy="1077218"/>
          </a:xfrm>
          <a:prstGeom prst="rect">
            <a:avLst/>
          </a:prstGeom>
        </p:spPr>
        <p:txBody>
          <a:bodyPr wrap="square" lIns="0">
            <a:spAutoFit/>
          </a:bodyPr>
          <a:lstStyle/>
          <a:p>
            <a:r>
              <a:rPr lang="en-US" sz="1600" dirty="0">
                <a:solidFill>
                  <a:schemeClr val="bg1"/>
                </a:solidFill>
                <a:latin typeface="Arial" panose="020B0604020202020204" pitchFamily="34" charset="0"/>
                <a:cs typeface="Arial" panose="020B0604020202020204" pitchFamily="34" charset="0"/>
              </a:rPr>
              <a:t>Provides around the clock, toll-free access to a registered nurse for accurate and important information about any health issue</a:t>
            </a:r>
          </a:p>
        </p:txBody>
      </p:sp>
      <p:sp>
        <p:nvSpPr>
          <p:cNvPr id="47" name="Rectangle 46">
            <a:extLst>
              <a:ext uri="{FF2B5EF4-FFF2-40B4-BE49-F238E27FC236}">
                <a16:creationId xmlns:a16="http://schemas.microsoft.com/office/drawing/2014/main" xmlns="" id="{95C225A2-0AB1-914A-AB83-97272B973EB4}"/>
              </a:ext>
            </a:extLst>
          </p:cNvPr>
          <p:cNvSpPr/>
          <p:nvPr/>
        </p:nvSpPr>
        <p:spPr>
          <a:xfrm>
            <a:off x="4934645" y="2350534"/>
            <a:ext cx="3766187" cy="830997"/>
          </a:xfrm>
          <a:prstGeom prst="rect">
            <a:avLst/>
          </a:prstGeom>
        </p:spPr>
        <p:txBody>
          <a:bodyPr wrap="square" lIns="0">
            <a:spAutoFit/>
          </a:bodyPr>
          <a:lstStyle/>
          <a:p>
            <a:r>
              <a:rPr lang="en-US" sz="1600" dirty="0">
                <a:solidFill>
                  <a:schemeClr val="bg1"/>
                </a:solidFill>
                <a:latin typeface="Arial" panose="020B0604020202020204" pitchFamily="34" charset="0"/>
                <a:cs typeface="Arial" panose="020B0604020202020204" pitchFamily="34" charset="0"/>
              </a:rPr>
              <a:t>Receive coaching, access an audiotape library or web resources, anytime day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or night </a:t>
            </a:r>
          </a:p>
        </p:txBody>
      </p:sp>
      <p:sp>
        <p:nvSpPr>
          <p:cNvPr id="48" name="Rectangle 47">
            <a:extLst>
              <a:ext uri="{FF2B5EF4-FFF2-40B4-BE49-F238E27FC236}">
                <a16:creationId xmlns:a16="http://schemas.microsoft.com/office/drawing/2014/main" xmlns="" id="{2DB5B6CF-C2CE-A24D-9B07-EFEF6F825B2E}"/>
              </a:ext>
            </a:extLst>
          </p:cNvPr>
          <p:cNvSpPr/>
          <p:nvPr/>
        </p:nvSpPr>
        <p:spPr>
          <a:xfrm>
            <a:off x="4753689" y="3959449"/>
            <a:ext cx="3555649" cy="1200329"/>
          </a:xfrm>
          <a:prstGeom prst="rect">
            <a:avLst/>
          </a:prstGeom>
        </p:spPr>
        <p:txBody>
          <a:bodyPr wrap="square" lIns="0">
            <a:spAutoFit/>
          </a:bodyPr>
          <a:lstStyle/>
          <a:p>
            <a:pPr algn="ctr"/>
            <a:r>
              <a:rPr lang="en-US" b="1" dirty="0">
                <a:latin typeface="Arial" panose="020B0604020202020204" pitchFamily="34" charset="0"/>
                <a:cs typeface="Arial" panose="020B0604020202020204" pitchFamily="34" charset="0"/>
              </a:rPr>
              <a:t>Save this Phone Number for Easy Access </a:t>
            </a:r>
          </a:p>
        </p:txBody>
      </p:sp>
    </p:spTree>
    <p:extLst>
      <p:ext uri="{BB962C8B-B14F-4D97-AF65-F5344CB8AC3E}">
        <p14:creationId xmlns:p14="http://schemas.microsoft.com/office/powerpoint/2010/main" val="21021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4762D62-7BBE-4D45-9EBD-1C485B4CB0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0"/>
            <a:ext cx="5886451" cy="6900864"/>
          </a:xfrm>
          <a:prstGeom prst="rect">
            <a:avLst/>
          </a:prstGeom>
        </p:spPr>
      </p:pic>
      <p:sp>
        <p:nvSpPr>
          <p:cNvPr id="8" name="Rectangle 7">
            <a:extLst>
              <a:ext uri="{FF2B5EF4-FFF2-40B4-BE49-F238E27FC236}">
                <a16:creationId xmlns:a16="http://schemas.microsoft.com/office/drawing/2014/main" xmlns="" id="{33589411-4167-E545-ABB7-A599904501CA}"/>
              </a:ext>
            </a:extLst>
          </p:cNvPr>
          <p:cNvSpPr/>
          <p:nvPr/>
        </p:nvSpPr>
        <p:spPr>
          <a:xfrm>
            <a:off x="-16936" y="0"/>
            <a:ext cx="5903386" cy="6900864"/>
          </a:xfrm>
          <a:prstGeom prst="rect">
            <a:avLst/>
          </a:prstGeom>
          <a:solidFill>
            <a:srgbClr val="189FB6">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D6C77"/>
              </a:solidFill>
            </a:endParaRPr>
          </a:p>
        </p:txBody>
      </p:sp>
      <p:sp>
        <p:nvSpPr>
          <p:cNvPr id="4" name="Title 3">
            <a:extLst>
              <a:ext uri="{FF2B5EF4-FFF2-40B4-BE49-F238E27FC236}">
                <a16:creationId xmlns:a16="http://schemas.microsoft.com/office/drawing/2014/main" xmlns="" id="{CC370A5D-75D9-5944-8B22-9B5A8A811BDF}"/>
              </a:ext>
            </a:extLst>
          </p:cNvPr>
          <p:cNvSpPr txBox="1">
            <a:spLocks/>
          </p:cNvSpPr>
          <p:nvPr/>
        </p:nvSpPr>
        <p:spPr>
          <a:xfrm>
            <a:off x="499685" y="193146"/>
            <a:ext cx="8144629" cy="1202209"/>
          </a:xfrm>
          <a:prstGeom prst="rect">
            <a:avLst/>
          </a:prstGeom>
        </p:spPr>
        <p:txBody>
          <a:bodyPr/>
          <a:lstStyle>
            <a:lvl1pPr>
              <a:defRPr>
                <a:latin typeface="+mj-lt"/>
                <a:ea typeface="+mj-ea"/>
                <a:cs typeface="+mj-cs"/>
              </a:defRPr>
            </a:lvl1pPr>
          </a:lstStyle>
          <a:p>
            <a:pPr algn="ctr" defTabSz="914400"/>
            <a:endParaRPr lang="en-US" sz="4000" kern="0" dirty="0">
              <a:solidFill>
                <a:schemeClr val="bg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xmlns="" id="{502FCF23-5CCA-AA46-AA52-CAE0A6C3FDE3}"/>
              </a:ext>
            </a:extLst>
          </p:cNvPr>
          <p:cNvSpPr txBox="1">
            <a:spLocks/>
          </p:cNvSpPr>
          <p:nvPr/>
        </p:nvSpPr>
        <p:spPr>
          <a:xfrm>
            <a:off x="-1920768" y="3520563"/>
            <a:ext cx="8144629" cy="1202209"/>
          </a:xfrm>
          <a:prstGeom prst="rect">
            <a:avLst/>
          </a:prstGeom>
        </p:spPr>
        <p:txBody>
          <a:bodyPr/>
          <a:lstStyle>
            <a:lvl1pPr>
              <a:defRPr>
                <a:latin typeface="+mj-lt"/>
                <a:ea typeface="+mj-ea"/>
                <a:cs typeface="+mj-cs"/>
              </a:defRPr>
            </a:lvl1pPr>
          </a:lstStyle>
          <a:p>
            <a:pPr algn="ctr" defTabSz="914400"/>
            <a:r>
              <a:rPr lang="en-US" sz="2000" i="1" kern="0" dirty="0">
                <a:solidFill>
                  <a:srgbClr val="FFFFFF"/>
                </a:solidFill>
                <a:latin typeface="Arial" panose="020B0604020202020204" pitchFamily="34" charset="0"/>
                <a:cs typeface="Arial" panose="020B0604020202020204" pitchFamily="34" charset="0"/>
              </a:rPr>
              <a:t>Access to care anywhere</a:t>
            </a:r>
            <a:r>
              <a:rPr lang="en-US" sz="2000" i="1" kern="0" dirty="0">
                <a:solidFill>
                  <a:schemeClr val="bg1"/>
                </a:solidFill>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xmlns="" id="{A795B0AF-D6F0-FD46-8AF6-4DD58DD149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227" y="2410597"/>
            <a:ext cx="3089983" cy="923556"/>
          </a:xfrm>
          <a:prstGeom prst="rect">
            <a:avLst/>
          </a:prstGeom>
        </p:spPr>
      </p:pic>
      <p:sp>
        <p:nvSpPr>
          <p:cNvPr id="10" name="TextBox 9">
            <a:extLst>
              <a:ext uri="{FF2B5EF4-FFF2-40B4-BE49-F238E27FC236}">
                <a16:creationId xmlns:a16="http://schemas.microsoft.com/office/drawing/2014/main" xmlns="" id="{E6F93724-199A-0542-BF2A-4953E631BBCF}"/>
              </a:ext>
            </a:extLst>
          </p:cNvPr>
          <p:cNvSpPr txBox="1"/>
          <p:nvPr/>
        </p:nvSpPr>
        <p:spPr>
          <a:xfrm>
            <a:off x="202060" y="6358532"/>
            <a:ext cx="4757977" cy="507831"/>
          </a:xfrm>
          <a:prstGeom prst="rect">
            <a:avLst/>
          </a:prstGeom>
          <a:noFill/>
        </p:spPr>
        <p:txBody>
          <a:bodyPr wrap="square" rtlCol="0">
            <a:spAutoFit/>
          </a:bodyPr>
          <a:lstStyle/>
          <a:p>
            <a:r>
              <a:rPr lang="en-US" sz="900" dirty="0">
                <a:solidFill>
                  <a:prstClr val="white">
                    <a:alpha val="60000"/>
                  </a:prstClr>
                </a:solidFill>
              </a:rPr>
              <a:t>LiveHealth Online is the trade name of Health Management Corporation, a separate company providing telehealth services on behalf of Anthem National Accounts Blue Cross and Blue Shield. </a:t>
            </a:r>
          </a:p>
          <a:p>
            <a:endParaRPr lang="en-US" sz="900" dirty="0">
              <a:solidFill>
                <a:prstClr val="white">
                  <a:alpha val="60000"/>
                </a:prstClr>
              </a:solidFill>
            </a:endParaRPr>
          </a:p>
        </p:txBody>
      </p:sp>
      <p:pic>
        <p:nvPicPr>
          <p:cNvPr id="18" name="Picture 17">
            <a:extLst>
              <a:ext uri="{FF2B5EF4-FFF2-40B4-BE49-F238E27FC236}">
                <a16:creationId xmlns:a16="http://schemas.microsoft.com/office/drawing/2014/main" xmlns="" id="{E8F5E8E8-A67C-9341-A541-E0681413F5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4014" t="2434" r="32429" b="3871"/>
          <a:stretch/>
        </p:blipFill>
        <p:spPr>
          <a:xfrm>
            <a:off x="3404335" y="-524303"/>
            <a:ext cx="5739665" cy="6777762"/>
          </a:xfrm>
          <a:prstGeom prst="rect">
            <a:avLst/>
          </a:prstGeom>
        </p:spPr>
      </p:pic>
    </p:spTree>
    <p:extLst>
      <p:ext uri="{BB962C8B-B14F-4D97-AF65-F5344CB8AC3E}">
        <p14:creationId xmlns:p14="http://schemas.microsoft.com/office/powerpoint/2010/main" val="140466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xmlns="" id="{C5E82A40-71C2-2A47-8D12-9B333B81BD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grpSp>
        <p:nvGrpSpPr>
          <p:cNvPr id="3" name="Group 2">
            <a:extLst>
              <a:ext uri="{FF2B5EF4-FFF2-40B4-BE49-F238E27FC236}">
                <a16:creationId xmlns:a16="http://schemas.microsoft.com/office/drawing/2014/main" xmlns="" id="{9BFCFD7C-292A-E546-8F38-194217CAC5CA}"/>
              </a:ext>
            </a:extLst>
          </p:cNvPr>
          <p:cNvGrpSpPr/>
          <p:nvPr/>
        </p:nvGrpSpPr>
        <p:grpSpPr>
          <a:xfrm>
            <a:off x="212755" y="1736161"/>
            <a:ext cx="8674563" cy="4047464"/>
            <a:chOff x="212755" y="1736161"/>
            <a:chExt cx="8674563" cy="4047464"/>
          </a:xfrm>
        </p:grpSpPr>
        <p:sp>
          <p:nvSpPr>
            <p:cNvPr id="15" name="Rounded Rectangle 14">
              <a:extLst>
                <a:ext uri="{FF2B5EF4-FFF2-40B4-BE49-F238E27FC236}">
                  <a16:creationId xmlns:a16="http://schemas.microsoft.com/office/drawing/2014/main" xmlns="" id="{CD755525-A103-4147-B39C-1E1202A29420}"/>
                </a:ext>
              </a:extLst>
            </p:cNvPr>
            <p:cNvSpPr/>
            <p:nvPr/>
          </p:nvSpPr>
          <p:spPr bwMode="auto">
            <a:xfrm rot="10800000">
              <a:off x="2634330" y="2298728"/>
              <a:ext cx="1855525" cy="3484896"/>
            </a:xfrm>
            <a:prstGeom prst="roundRect">
              <a:avLst>
                <a:gd name="adj" fmla="val 5700"/>
              </a:avLst>
            </a:prstGeom>
            <a:gradFill>
              <a:gsLst>
                <a:gs pos="0">
                  <a:schemeClr val="bg1"/>
                </a:gs>
                <a:gs pos="82000">
                  <a:schemeClr val="bg1">
                    <a:lumMod val="95000"/>
                  </a:schemeClr>
                </a:gs>
              </a:gsLst>
              <a:lin ang="5400000" scaled="1"/>
            </a:gradFill>
          </p:spPr>
          <p:txBody>
            <a:bodyPr vert="horz" wrap="none" lIns="0" tIns="0" rIns="0" bIns="0" rtlCol="0" anchor="ctr" anchorCtr="1">
              <a:noAutofit/>
            </a:bodyPr>
            <a:lstStyle/>
            <a:p>
              <a:pPr algn="ctr"/>
              <a:endParaRPr lang="en-US" sz="1200">
                <a:solidFill>
                  <a:prstClr val="white"/>
                </a:solidFill>
              </a:endParaRPr>
            </a:p>
          </p:txBody>
        </p:sp>
        <p:sp>
          <p:nvSpPr>
            <p:cNvPr id="17" name="Rounded Rectangle 16">
              <a:extLst>
                <a:ext uri="{FF2B5EF4-FFF2-40B4-BE49-F238E27FC236}">
                  <a16:creationId xmlns:a16="http://schemas.microsoft.com/office/drawing/2014/main" xmlns="" id="{4A0FCEC5-FBC1-E443-87A1-E78D7202B678}"/>
                </a:ext>
              </a:extLst>
            </p:cNvPr>
            <p:cNvSpPr/>
            <p:nvPr/>
          </p:nvSpPr>
          <p:spPr bwMode="auto">
            <a:xfrm rot="10800000">
              <a:off x="4620849" y="2298728"/>
              <a:ext cx="1515290" cy="3484896"/>
            </a:xfrm>
            <a:prstGeom prst="roundRect">
              <a:avLst>
                <a:gd name="adj" fmla="val 5700"/>
              </a:avLst>
            </a:prstGeom>
            <a:gradFill>
              <a:gsLst>
                <a:gs pos="0">
                  <a:schemeClr val="bg1"/>
                </a:gs>
                <a:gs pos="82000">
                  <a:schemeClr val="bg1">
                    <a:lumMod val="95000"/>
                  </a:schemeClr>
                </a:gs>
              </a:gsLst>
              <a:lin ang="5400000" scaled="1"/>
            </a:gradFill>
          </p:spPr>
          <p:txBody>
            <a:bodyPr vert="horz" wrap="none" lIns="0" tIns="0" rIns="0" bIns="0" rtlCol="0" anchor="ctr" anchorCtr="1">
              <a:noAutofit/>
            </a:bodyPr>
            <a:lstStyle/>
            <a:p>
              <a:pPr algn="ctr"/>
              <a:endParaRPr lang="en-US" sz="1200">
                <a:solidFill>
                  <a:prstClr val="white"/>
                </a:solidFill>
              </a:endParaRPr>
            </a:p>
          </p:txBody>
        </p:sp>
        <p:sp>
          <p:nvSpPr>
            <p:cNvPr id="18" name="Rounded Rectangle 17">
              <a:extLst>
                <a:ext uri="{FF2B5EF4-FFF2-40B4-BE49-F238E27FC236}">
                  <a16:creationId xmlns:a16="http://schemas.microsoft.com/office/drawing/2014/main" xmlns="" id="{A763D28D-0EDD-0641-B490-CDB73560EFB0}"/>
                </a:ext>
              </a:extLst>
            </p:cNvPr>
            <p:cNvSpPr/>
            <p:nvPr/>
          </p:nvSpPr>
          <p:spPr bwMode="auto">
            <a:xfrm rot="10800000">
              <a:off x="6228667" y="2298728"/>
              <a:ext cx="1341651" cy="3484896"/>
            </a:xfrm>
            <a:prstGeom prst="roundRect">
              <a:avLst>
                <a:gd name="adj" fmla="val 5700"/>
              </a:avLst>
            </a:prstGeom>
            <a:gradFill>
              <a:gsLst>
                <a:gs pos="0">
                  <a:schemeClr val="bg1"/>
                </a:gs>
                <a:gs pos="82000">
                  <a:schemeClr val="bg1">
                    <a:lumMod val="95000"/>
                  </a:schemeClr>
                </a:gs>
              </a:gsLst>
              <a:lin ang="5400000" scaled="1"/>
            </a:gradFill>
          </p:spPr>
          <p:txBody>
            <a:bodyPr vert="horz" wrap="none" lIns="0" tIns="0" rIns="0" bIns="0" rtlCol="0" anchor="ctr" anchorCtr="1">
              <a:noAutofit/>
            </a:bodyPr>
            <a:lstStyle/>
            <a:p>
              <a:pPr algn="ctr"/>
              <a:endParaRPr lang="en-US" sz="1200">
                <a:solidFill>
                  <a:prstClr val="white"/>
                </a:solidFill>
              </a:endParaRPr>
            </a:p>
          </p:txBody>
        </p:sp>
        <p:sp>
          <p:nvSpPr>
            <p:cNvPr id="19" name="Rounded Rectangle 18">
              <a:extLst>
                <a:ext uri="{FF2B5EF4-FFF2-40B4-BE49-F238E27FC236}">
                  <a16:creationId xmlns:a16="http://schemas.microsoft.com/office/drawing/2014/main" xmlns="" id="{1FD88E6D-200C-074F-984E-FAD27756F22E}"/>
                </a:ext>
              </a:extLst>
            </p:cNvPr>
            <p:cNvSpPr/>
            <p:nvPr/>
          </p:nvSpPr>
          <p:spPr bwMode="auto">
            <a:xfrm rot="10800000">
              <a:off x="7660840" y="2298728"/>
              <a:ext cx="1226478" cy="3484896"/>
            </a:xfrm>
            <a:prstGeom prst="roundRect">
              <a:avLst>
                <a:gd name="adj" fmla="val 5700"/>
              </a:avLst>
            </a:prstGeom>
            <a:gradFill>
              <a:gsLst>
                <a:gs pos="0">
                  <a:schemeClr val="bg1"/>
                </a:gs>
                <a:gs pos="82000">
                  <a:schemeClr val="bg1">
                    <a:lumMod val="95000"/>
                  </a:schemeClr>
                </a:gs>
              </a:gsLst>
              <a:lin ang="5400000" scaled="1"/>
            </a:gradFill>
          </p:spPr>
          <p:txBody>
            <a:bodyPr vert="horz" wrap="none" lIns="0" tIns="0" rIns="0" bIns="0" rtlCol="0" anchor="ctr" anchorCtr="1">
              <a:noAutofit/>
            </a:bodyPr>
            <a:lstStyle/>
            <a:p>
              <a:pPr algn="ctr"/>
              <a:endParaRPr lang="en-US" sz="1200">
                <a:solidFill>
                  <a:prstClr val="white"/>
                </a:solidFill>
              </a:endParaRPr>
            </a:p>
          </p:txBody>
        </p:sp>
        <p:sp>
          <p:nvSpPr>
            <p:cNvPr id="20" name="Round Same Side Corner Rectangle 19">
              <a:extLst>
                <a:ext uri="{FF2B5EF4-FFF2-40B4-BE49-F238E27FC236}">
                  <a16:creationId xmlns:a16="http://schemas.microsoft.com/office/drawing/2014/main" xmlns="" id="{D8A7ABE2-12AA-3E46-8207-4AEFC74BA593}"/>
                </a:ext>
              </a:extLst>
            </p:cNvPr>
            <p:cNvSpPr/>
            <p:nvPr/>
          </p:nvSpPr>
          <p:spPr>
            <a:xfrm>
              <a:off x="2634332" y="1736161"/>
              <a:ext cx="1855526" cy="710002"/>
            </a:xfrm>
            <a:prstGeom prst="round2SameRect">
              <a:avLst>
                <a:gd name="adj1" fmla="val 8171"/>
                <a:gd name="adj2" fmla="val 0"/>
              </a:avLst>
            </a:prstGeom>
            <a:solidFill>
              <a:srgbClr val="F4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21" name="Round Same Side Corner Rectangle 20">
              <a:extLst>
                <a:ext uri="{FF2B5EF4-FFF2-40B4-BE49-F238E27FC236}">
                  <a16:creationId xmlns:a16="http://schemas.microsoft.com/office/drawing/2014/main" xmlns="" id="{8BC3AA8C-6817-CE40-BFE0-D1409C8F6E68}"/>
                </a:ext>
              </a:extLst>
            </p:cNvPr>
            <p:cNvSpPr/>
            <p:nvPr/>
          </p:nvSpPr>
          <p:spPr>
            <a:xfrm>
              <a:off x="4620849" y="1736161"/>
              <a:ext cx="1515292" cy="710002"/>
            </a:xfrm>
            <a:prstGeom prst="round2SameRect">
              <a:avLst>
                <a:gd name="adj1" fmla="val 8171"/>
                <a:gd name="adj2" fmla="val 0"/>
              </a:avLst>
            </a:prstGeom>
            <a:solidFill>
              <a:srgbClr val="C4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22" name="Round Same Side Corner Rectangle 21">
              <a:extLst>
                <a:ext uri="{FF2B5EF4-FFF2-40B4-BE49-F238E27FC236}">
                  <a16:creationId xmlns:a16="http://schemas.microsoft.com/office/drawing/2014/main" xmlns="" id="{341E48E6-10DB-1243-9C85-DF1770287331}"/>
                </a:ext>
              </a:extLst>
            </p:cNvPr>
            <p:cNvSpPr/>
            <p:nvPr/>
          </p:nvSpPr>
          <p:spPr>
            <a:xfrm>
              <a:off x="6228662" y="1736161"/>
              <a:ext cx="1341653" cy="710002"/>
            </a:xfrm>
            <a:prstGeom prst="round2SameRect">
              <a:avLst>
                <a:gd name="adj1" fmla="val 8171"/>
                <a:gd name="adj2" fmla="val 0"/>
              </a:avLst>
            </a:prstGeom>
            <a:solidFill>
              <a:srgbClr val="18B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23" name="Round Same Side Corner Rectangle 22">
              <a:extLst>
                <a:ext uri="{FF2B5EF4-FFF2-40B4-BE49-F238E27FC236}">
                  <a16:creationId xmlns:a16="http://schemas.microsoft.com/office/drawing/2014/main" xmlns="" id="{99F0AE48-7BCC-6F45-8218-A8C230370FDA}"/>
                </a:ext>
              </a:extLst>
            </p:cNvPr>
            <p:cNvSpPr/>
            <p:nvPr/>
          </p:nvSpPr>
          <p:spPr>
            <a:xfrm>
              <a:off x="7661601" y="1736161"/>
              <a:ext cx="1217141" cy="710002"/>
            </a:xfrm>
            <a:prstGeom prst="round2SameRect">
              <a:avLst>
                <a:gd name="adj1" fmla="val 8171"/>
                <a:gd name="adj2" fmla="val 0"/>
              </a:avLst>
            </a:prstGeom>
            <a:solidFill>
              <a:srgbClr val="189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24" name="Rounded Rectangle 23">
              <a:extLst>
                <a:ext uri="{FF2B5EF4-FFF2-40B4-BE49-F238E27FC236}">
                  <a16:creationId xmlns:a16="http://schemas.microsoft.com/office/drawing/2014/main" xmlns="" id="{3294559A-D249-1840-B245-2D915D168EA8}"/>
                </a:ext>
              </a:extLst>
            </p:cNvPr>
            <p:cNvSpPr/>
            <p:nvPr/>
          </p:nvSpPr>
          <p:spPr bwMode="auto">
            <a:xfrm rot="10800000">
              <a:off x="212758" y="2298729"/>
              <a:ext cx="2359127" cy="3484896"/>
            </a:xfrm>
            <a:prstGeom prst="roundRect">
              <a:avLst>
                <a:gd name="adj" fmla="val 5700"/>
              </a:avLst>
            </a:prstGeom>
            <a:gradFill>
              <a:gsLst>
                <a:gs pos="0">
                  <a:schemeClr val="bg1"/>
                </a:gs>
                <a:gs pos="82000">
                  <a:schemeClr val="bg1">
                    <a:lumMod val="95000"/>
                  </a:schemeClr>
                </a:gs>
              </a:gsLst>
              <a:lin ang="5400000" scaled="1"/>
            </a:gradFill>
          </p:spPr>
          <p:txBody>
            <a:bodyPr vert="horz" wrap="none" lIns="0" tIns="0" rIns="0" bIns="0" rtlCol="0" anchor="ctr" anchorCtr="1">
              <a:noAutofit/>
            </a:bodyPr>
            <a:lstStyle/>
            <a:p>
              <a:pPr algn="ctr"/>
              <a:endParaRPr lang="en-US" sz="1200">
                <a:solidFill>
                  <a:prstClr val="white"/>
                </a:solidFill>
              </a:endParaRPr>
            </a:p>
          </p:txBody>
        </p:sp>
        <p:sp>
          <p:nvSpPr>
            <p:cNvPr id="25" name="Round Same Side Corner Rectangle 24">
              <a:extLst>
                <a:ext uri="{FF2B5EF4-FFF2-40B4-BE49-F238E27FC236}">
                  <a16:creationId xmlns:a16="http://schemas.microsoft.com/office/drawing/2014/main" xmlns="" id="{D7260F58-228E-1841-8B93-9E44B04CCD99}"/>
                </a:ext>
              </a:extLst>
            </p:cNvPr>
            <p:cNvSpPr/>
            <p:nvPr/>
          </p:nvSpPr>
          <p:spPr>
            <a:xfrm>
              <a:off x="212755" y="1736161"/>
              <a:ext cx="2359128" cy="710002"/>
            </a:xfrm>
            <a:prstGeom prst="round2SameRect">
              <a:avLst>
                <a:gd name="adj1" fmla="val 8171"/>
                <a:gd name="adj2" fmla="val 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C00000"/>
                </a:solidFill>
              </a:endParaRPr>
            </a:p>
          </p:txBody>
        </p:sp>
        <p:sp>
          <p:nvSpPr>
            <p:cNvPr id="32" name="Rectangle 31">
              <a:extLst>
                <a:ext uri="{FF2B5EF4-FFF2-40B4-BE49-F238E27FC236}">
                  <a16:creationId xmlns:a16="http://schemas.microsoft.com/office/drawing/2014/main" xmlns="" id="{2AF030C4-D0AF-3B42-BD35-9EB121C12015}"/>
                </a:ext>
              </a:extLst>
            </p:cNvPr>
            <p:cNvSpPr/>
            <p:nvPr/>
          </p:nvSpPr>
          <p:spPr>
            <a:xfrm>
              <a:off x="265902" y="1957748"/>
              <a:ext cx="2257663" cy="523219"/>
            </a:xfrm>
            <a:prstGeom prst="rect">
              <a:avLst/>
            </a:prstGeom>
          </p:spPr>
          <p:txBody>
            <a:bodyPr wrap="square">
              <a:spAutoFit/>
            </a:bodyPr>
            <a:lstStyle/>
            <a:p>
              <a:pPr algn="ctr">
                <a:spcAft>
                  <a:spcPts val="451"/>
                </a:spcAft>
              </a:pPr>
              <a:r>
                <a:rPr lang="en-US" sz="1400" dirty="0">
                  <a:solidFill>
                    <a:prstClr val="white"/>
                  </a:solidFill>
                  <a:latin typeface="Arial" panose="020B0604020202020204" pitchFamily="34" charset="0"/>
                  <a:cs typeface="Arial" panose="020B0604020202020204" pitchFamily="34" charset="0"/>
                </a:rPr>
                <a:t>Emergency Room</a:t>
              </a:r>
              <a:br>
                <a:rPr lang="en-US" sz="1400" dirty="0">
                  <a:solidFill>
                    <a:prstClr val="white"/>
                  </a:solidFill>
                  <a:latin typeface="Arial" panose="020B0604020202020204" pitchFamily="34" charset="0"/>
                  <a:cs typeface="Arial" panose="020B0604020202020204" pitchFamily="34" charset="0"/>
                </a:rPr>
              </a:br>
              <a:endParaRPr lang="en-US" sz="1400" dirty="0">
                <a:solidFill>
                  <a:prstClr val="white"/>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xmlns="" id="{FBCB27CE-480B-EA40-A6D3-B3E1D1802B60}"/>
                </a:ext>
              </a:extLst>
            </p:cNvPr>
            <p:cNvSpPr/>
            <p:nvPr/>
          </p:nvSpPr>
          <p:spPr>
            <a:xfrm>
              <a:off x="2702541" y="1960097"/>
              <a:ext cx="1746978" cy="802784"/>
            </a:xfrm>
            <a:prstGeom prst="rect">
              <a:avLst/>
            </a:prstGeom>
          </p:spPr>
          <p:txBody>
            <a:bodyPr wrap="square">
              <a:spAutoFit/>
            </a:bodyPr>
            <a:lstStyle/>
            <a:p>
              <a:pPr algn="ctr">
                <a:spcAft>
                  <a:spcPts val="451"/>
                </a:spcAft>
              </a:pPr>
              <a:r>
                <a:rPr lang="en-US" sz="1400" dirty="0">
                  <a:solidFill>
                    <a:prstClr val="white"/>
                  </a:solidFill>
                  <a:latin typeface="Arial" panose="020B0604020202020204" pitchFamily="34" charset="0"/>
                  <a:cs typeface="Arial" panose="020B0604020202020204" pitchFamily="34" charset="0"/>
                </a:rPr>
                <a:t>Urgent Care</a:t>
              </a:r>
            </a:p>
            <a:p>
              <a:pPr algn="ctr">
                <a:spcAft>
                  <a:spcPts val="451"/>
                </a:spcAft>
              </a:pPr>
              <a:r>
                <a:rPr lang="en-US" sz="1400" dirty="0">
                  <a:solidFill>
                    <a:prstClr val="white"/>
                  </a:solidFill>
                  <a:latin typeface="Arial" panose="020B0604020202020204" pitchFamily="34" charset="0"/>
                  <a:cs typeface="Arial" panose="020B0604020202020204" pitchFamily="34" charset="0"/>
                </a:rPr>
                <a:t/>
              </a:r>
              <a:br>
                <a:rPr lang="en-US" sz="1400" dirty="0">
                  <a:solidFill>
                    <a:prstClr val="white"/>
                  </a:solidFill>
                  <a:latin typeface="Arial" panose="020B0604020202020204" pitchFamily="34" charset="0"/>
                  <a:cs typeface="Arial" panose="020B0604020202020204" pitchFamily="34" charset="0"/>
                </a:rPr>
              </a:br>
              <a:endParaRPr lang="en-US" sz="1400" dirty="0">
                <a:solidFill>
                  <a:prstClr val="white"/>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xmlns="" id="{2FEBEDCA-E2D6-6C46-993C-3A483629D725}"/>
                </a:ext>
              </a:extLst>
            </p:cNvPr>
            <p:cNvSpPr/>
            <p:nvPr/>
          </p:nvSpPr>
          <p:spPr>
            <a:xfrm>
              <a:off x="4672720" y="1932862"/>
              <a:ext cx="1439970" cy="307777"/>
            </a:xfrm>
            <a:prstGeom prst="rect">
              <a:avLst/>
            </a:prstGeom>
          </p:spPr>
          <p:txBody>
            <a:bodyPr wrap="square">
              <a:spAutoFit/>
            </a:bodyPr>
            <a:lstStyle/>
            <a:p>
              <a:pPr algn="ctr">
                <a:spcAft>
                  <a:spcPts val="451"/>
                </a:spcAft>
              </a:pPr>
              <a:r>
                <a:rPr lang="en-US" sz="1400" dirty="0">
                  <a:solidFill>
                    <a:prstClr val="white"/>
                  </a:solidFill>
                  <a:latin typeface="Arial" panose="020B0604020202020204" pitchFamily="34" charset="0"/>
                  <a:cs typeface="Arial" panose="020B0604020202020204" pitchFamily="34" charset="0"/>
                </a:rPr>
                <a:t>Doctor’s Office</a:t>
              </a:r>
            </a:p>
          </p:txBody>
        </p:sp>
        <p:sp>
          <p:nvSpPr>
            <p:cNvPr id="35" name="Rectangle 34">
              <a:extLst>
                <a:ext uri="{FF2B5EF4-FFF2-40B4-BE49-F238E27FC236}">
                  <a16:creationId xmlns:a16="http://schemas.microsoft.com/office/drawing/2014/main" xmlns="" id="{EAA019A2-35DE-6547-8590-B940E8C437E9}"/>
                </a:ext>
              </a:extLst>
            </p:cNvPr>
            <p:cNvSpPr/>
            <p:nvPr/>
          </p:nvSpPr>
          <p:spPr>
            <a:xfrm>
              <a:off x="6252565" y="1921169"/>
              <a:ext cx="1375650" cy="307777"/>
            </a:xfrm>
            <a:prstGeom prst="rect">
              <a:avLst/>
            </a:prstGeom>
          </p:spPr>
          <p:txBody>
            <a:bodyPr wrap="square">
              <a:spAutoFit/>
            </a:bodyPr>
            <a:lstStyle/>
            <a:p>
              <a:pPr algn="ctr">
                <a:spcAft>
                  <a:spcPts val="451"/>
                </a:spcAft>
              </a:pPr>
              <a:r>
                <a:rPr lang="en-US" sz="1400" dirty="0">
                  <a:solidFill>
                    <a:prstClr val="white"/>
                  </a:solidFill>
                  <a:latin typeface="Arial" panose="020B0604020202020204" pitchFamily="34" charset="0"/>
                  <a:cs typeface="Arial" panose="020B0604020202020204" pitchFamily="34" charset="0"/>
                </a:rPr>
                <a:t>Retail Clinic</a:t>
              </a:r>
            </a:p>
          </p:txBody>
        </p:sp>
        <p:pic>
          <p:nvPicPr>
            <p:cNvPr id="54" name="Picture 53">
              <a:extLst>
                <a:ext uri="{FF2B5EF4-FFF2-40B4-BE49-F238E27FC236}">
                  <a16:creationId xmlns:a16="http://schemas.microsoft.com/office/drawing/2014/main" xmlns="" id="{4AD09B94-BE86-964C-BA96-433A977E5A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74617" y="1954069"/>
              <a:ext cx="801908" cy="239680"/>
            </a:xfrm>
            <a:prstGeom prst="rect">
              <a:avLst/>
            </a:prstGeom>
          </p:spPr>
        </p:pic>
      </p:grpSp>
      <p:grpSp>
        <p:nvGrpSpPr>
          <p:cNvPr id="4" name="Group 3">
            <a:extLst>
              <a:ext uri="{FF2B5EF4-FFF2-40B4-BE49-F238E27FC236}">
                <a16:creationId xmlns:a16="http://schemas.microsoft.com/office/drawing/2014/main" xmlns="" id="{095203CD-6A9B-6749-B58B-6362836321BB}"/>
              </a:ext>
            </a:extLst>
          </p:cNvPr>
          <p:cNvGrpSpPr/>
          <p:nvPr/>
        </p:nvGrpSpPr>
        <p:grpSpPr>
          <a:xfrm>
            <a:off x="290573" y="2795914"/>
            <a:ext cx="2207010" cy="2123815"/>
            <a:chOff x="290573" y="2795914"/>
            <a:chExt cx="2207010" cy="2123815"/>
          </a:xfrm>
        </p:grpSpPr>
        <p:sp>
          <p:nvSpPr>
            <p:cNvPr id="27" name="Oval 26">
              <a:extLst>
                <a:ext uri="{FF2B5EF4-FFF2-40B4-BE49-F238E27FC236}">
                  <a16:creationId xmlns:a16="http://schemas.microsoft.com/office/drawing/2014/main" xmlns="" id="{CE962594-6D25-834E-AAD3-FFE4AB592BC6}"/>
                </a:ext>
              </a:extLst>
            </p:cNvPr>
            <p:cNvSpPr/>
            <p:nvPr/>
          </p:nvSpPr>
          <p:spPr>
            <a:xfrm>
              <a:off x="290573" y="2795914"/>
              <a:ext cx="2207010" cy="2123815"/>
            </a:xfrm>
            <a:prstGeom prst="ellipse">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7" name="TextBox 36">
              <a:extLst>
                <a:ext uri="{FF2B5EF4-FFF2-40B4-BE49-F238E27FC236}">
                  <a16:creationId xmlns:a16="http://schemas.microsoft.com/office/drawing/2014/main" xmlns="" id="{A4F12176-B284-ED45-B844-DDDBBE37DDA9}"/>
                </a:ext>
              </a:extLst>
            </p:cNvPr>
            <p:cNvSpPr txBox="1"/>
            <p:nvPr/>
          </p:nvSpPr>
          <p:spPr>
            <a:xfrm>
              <a:off x="656084" y="3671942"/>
              <a:ext cx="1467069" cy="400110"/>
            </a:xfrm>
            <a:prstGeom prst="rect">
              <a:avLst/>
            </a:prstGeom>
            <a:noFill/>
          </p:spPr>
          <p:txBody>
            <a:bodyPr wrap="none" rtlCol="0">
              <a:spAutoFit/>
            </a:bodyPr>
            <a:lstStyle/>
            <a:p>
              <a:r>
                <a:rPr lang="en-US" sz="2000" dirty="0">
                  <a:solidFill>
                    <a:prstClr val="white"/>
                  </a:solidFill>
                  <a:latin typeface="Arial" panose="020B0604020202020204" pitchFamily="34" charset="0"/>
                  <a:cs typeface="Arial" panose="020B0604020202020204" pitchFamily="34" charset="0"/>
                </a:rPr>
                <a:t>$75 copay*</a:t>
              </a:r>
            </a:p>
          </p:txBody>
        </p:sp>
      </p:grpSp>
      <p:grpSp>
        <p:nvGrpSpPr>
          <p:cNvPr id="5" name="Group 4">
            <a:extLst>
              <a:ext uri="{FF2B5EF4-FFF2-40B4-BE49-F238E27FC236}">
                <a16:creationId xmlns:a16="http://schemas.microsoft.com/office/drawing/2014/main" xmlns="" id="{21108969-17DD-5E48-8CF7-B070A62650C5}"/>
              </a:ext>
            </a:extLst>
          </p:cNvPr>
          <p:cNvGrpSpPr/>
          <p:nvPr/>
        </p:nvGrpSpPr>
        <p:grpSpPr>
          <a:xfrm>
            <a:off x="2736637" y="3061196"/>
            <a:ext cx="1653341" cy="1591016"/>
            <a:chOff x="2736637" y="3061196"/>
            <a:chExt cx="1653341" cy="1591016"/>
          </a:xfrm>
        </p:grpSpPr>
        <p:sp>
          <p:nvSpPr>
            <p:cNvPr id="28" name="Oval 27">
              <a:extLst>
                <a:ext uri="{FF2B5EF4-FFF2-40B4-BE49-F238E27FC236}">
                  <a16:creationId xmlns:a16="http://schemas.microsoft.com/office/drawing/2014/main" xmlns="" id="{1A2B1C59-1C62-AB40-A009-09DFFF54D24E}"/>
                </a:ext>
              </a:extLst>
            </p:cNvPr>
            <p:cNvSpPr/>
            <p:nvPr/>
          </p:nvSpPr>
          <p:spPr>
            <a:xfrm>
              <a:off x="2736637" y="3061196"/>
              <a:ext cx="1653341" cy="1591016"/>
            </a:xfrm>
            <a:prstGeom prst="ellipse">
              <a:avLst/>
            </a:prstGeom>
            <a:solidFill>
              <a:srgbClr val="F4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8" name="TextBox 37">
              <a:extLst>
                <a:ext uri="{FF2B5EF4-FFF2-40B4-BE49-F238E27FC236}">
                  <a16:creationId xmlns:a16="http://schemas.microsoft.com/office/drawing/2014/main" xmlns="" id="{75D797E3-A0B1-5E4B-9272-D2DA095B0487}"/>
                </a:ext>
              </a:extLst>
            </p:cNvPr>
            <p:cNvSpPr txBox="1"/>
            <p:nvPr/>
          </p:nvSpPr>
          <p:spPr>
            <a:xfrm>
              <a:off x="2859677" y="3626961"/>
              <a:ext cx="1400911" cy="369332"/>
            </a:xfrm>
            <a:prstGeom prst="rect">
              <a:avLst/>
            </a:prstGeom>
            <a:noFill/>
          </p:spPr>
          <p:txBody>
            <a:bodyPr wrap="square" rtlCol="0">
              <a:spAutoFit/>
            </a:bodyPr>
            <a:lstStyle/>
            <a:p>
              <a:pPr algn="ctr"/>
              <a:r>
                <a:rPr lang="en-US" dirty="0">
                  <a:solidFill>
                    <a:prstClr val="white"/>
                  </a:solidFill>
                  <a:latin typeface="Arial" panose="020B0604020202020204" pitchFamily="34" charset="0"/>
                  <a:cs typeface="Arial" panose="020B0604020202020204" pitchFamily="34" charset="0"/>
                </a:rPr>
                <a:t>$25 copay*</a:t>
              </a:r>
              <a:endParaRPr lang="en-US" sz="700" dirty="0">
                <a:solidFill>
                  <a:prstClr val="white"/>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xmlns="" id="{6E0DB549-3997-A547-A9E8-6B48AA882813}"/>
              </a:ext>
            </a:extLst>
          </p:cNvPr>
          <p:cNvGrpSpPr/>
          <p:nvPr/>
        </p:nvGrpSpPr>
        <p:grpSpPr>
          <a:xfrm>
            <a:off x="4678910" y="3246077"/>
            <a:ext cx="1388515" cy="1203656"/>
            <a:chOff x="4678910" y="3246077"/>
            <a:chExt cx="1388515" cy="1203656"/>
          </a:xfrm>
        </p:grpSpPr>
        <p:sp>
          <p:nvSpPr>
            <p:cNvPr id="29" name="Oval 28">
              <a:extLst>
                <a:ext uri="{FF2B5EF4-FFF2-40B4-BE49-F238E27FC236}">
                  <a16:creationId xmlns:a16="http://schemas.microsoft.com/office/drawing/2014/main" xmlns="" id="{E1AAB4B7-7E44-0C47-8A45-1F88EEDE35DF}"/>
                </a:ext>
              </a:extLst>
            </p:cNvPr>
            <p:cNvSpPr/>
            <p:nvPr/>
          </p:nvSpPr>
          <p:spPr>
            <a:xfrm>
              <a:off x="4747766" y="3246077"/>
              <a:ext cx="1250805" cy="1203656"/>
            </a:xfrm>
            <a:prstGeom prst="ellipse">
              <a:avLst/>
            </a:prstGeom>
            <a:solidFill>
              <a:srgbClr val="C4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39" name="TextBox 38">
              <a:extLst>
                <a:ext uri="{FF2B5EF4-FFF2-40B4-BE49-F238E27FC236}">
                  <a16:creationId xmlns:a16="http://schemas.microsoft.com/office/drawing/2014/main" xmlns="" id="{467F3470-CCB2-C241-92E0-A9B4DFF45AD4}"/>
                </a:ext>
              </a:extLst>
            </p:cNvPr>
            <p:cNvSpPr txBox="1"/>
            <p:nvPr/>
          </p:nvSpPr>
          <p:spPr>
            <a:xfrm>
              <a:off x="4678910" y="3666639"/>
              <a:ext cx="1388515"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$25 copay*</a:t>
              </a:r>
              <a:endParaRPr lang="en-US" sz="700" dirty="0">
                <a:solidFill>
                  <a:prstClr val="white"/>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xmlns="" id="{8785AE3F-C9AB-CA41-B85F-E59B3A2747DF}"/>
              </a:ext>
            </a:extLst>
          </p:cNvPr>
          <p:cNvGrpSpPr/>
          <p:nvPr/>
        </p:nvGrpSpPr>
        <p:grpSpPr>
          <a:xfrm>
            <a:off x="6328294" y="3413952"/>
            <a:ext cx="1102235" cy="862195"/>
            <a:chOff x="6328294" y="3413952"/>
            <a:chExt cx="1102235" cy="862195"/>
          </a:xfrm>
        </p:grpSpPr>
        <p:sp>
          <p:nvSpPr>
            <p:cNvPr id="30" name="Oval 29">
              <a:extLst>
                <a:ext uri="{FF2B5EF4-FFF2-40B4-BE49-F238E27FC236}">
                  <a16:creationId xmlns:a16="http://schemas.microsoft.com/office/drawing/2014/main" xmlns="" id="{4DCBF646-9062-8643-B9EB-D7337D6B0B8A}"/>
                </a:ext>
              </a:extLst>
            </p:cNvPr>
            <p:cNvSpPr/>
            <p:nvPr/>
          </p:nvSpPr>
          <p:spPr>
            <a:xfrm>
              <a:off x="6447679" y="3413952"/>
              <a:ext cx="895970" cy="862195"/>
            </a:xfrm>
            <a:prstGeom prst="ellipse">
              <a:avLst/>
            </a:prstGeom>
            <a:solidFill>
              <a:srgbClr val="18B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40" name="TextBox 39">
              <a:extLst>
                <a:ext uri="{FF2B5EF4-FFF2-40B4-BE49-F238E27FC236}">
                  <a16:creationId xmlns:a16="http://schemas.microsoft.com/office/drawing/2014/main" xmlns="" id="{8DE9A943-5CAB-5147-9694-7D8083A88A9A}"/>
                </a:ext>
              </a:extLst>
            </p:cNvPr>
            <p:cNvSpPr txBox="1"/>
            <p:nvPr/>
          </p:nvSpPr>
          <p:spPr>
            <a:xfrm>
              <a:off x="6328294" y="3613542"/>
              <a:ext cx="1102235" cy="477053"/>
            </a:xfrm>
            <a:prstGeom prst="rect">
              <a:avLst/>
            </a:prstGeom>
            <a:noFill/>
          </p:spPr>
          <p:txBody>
            <a:bodyPr wrap="square" rtlCol="0">
              <a:spAutoFit/>
            </a:bodyPr>
            <a:lstStyle/>
            <a:p>
              <a:pPr algn="ctr">
                <a:lnSpc>
                  <a:spcPts val="1480"/>
                </a:lnSpc>
              </a:pPr>
              <a:r>
                <a:rPr lang="en-US" sz="1400" dirty="0">
                  <a:solidFill>
                    <a:prstClr val="white"/>
                  </a:solidFill>
                  <a:latin typeface="Arial" panose="020B0604020202020204" pitchFamily="34" charset="0"/>
                  <a:cs typeface="Arial" panose="020B0604020202020204" pitchFamily="34" charset="0"/>
                </a:rPr>
                <a:t>$25</a:t>
              </a:r>
            </a:p>
            <a:p>
              <a:pPr algn="ctr">
                <a:lnSpc>
                  <a:spcPts val="1480"/>
                </a:lnSpc>
              </a:pPr>
              <a:r>
                <a:rPr lang="en-US" sz="1400" dirty="0">
                  <a:solidFill>
                    <a:prstClr val="white"/>
                  </a:solidFill>
                  <a:latin typeface="Arial" panose="020B0604020202020204" pitchFamily="34" charset="0"/>
                  <a:cs typeface="Arial" panose="020B0604020202020204" pitchFamily="34" charset="0"/>
                </a:rPr>
                <a:t> copay*</a:t>
              </a:r>
              <a:endParaRPr lang="en-US" sz="600" dirty="0">
                <a:solidFill>
                  <a:prstClr val="white"/>
                </a:solidFill>
                <a:latin typeface="Arial" panose="020B0604020202020204" pitchFamily="34" charset="0"/>
                <a:cs typeface="Arial" panose="020B0604020202020204" pitchFamily="34" charset="0"/>
              </a:endParaRPr>
            </a:p>
          </p:txBody>
        </p:sp>
      </p:grpSp>
      <p:sp>
        <p:nvSpPr>
          <p:cNvPr id="41" name="TextBox 40">
            <a:extLst>
              <a:ext uri="{FF2B5EF4-FFF2-40B4-BE49-F238E27FC236}">
                <a16:creationId xmlns:a16="http://schemas.microsoft.com/office/drawing/2014/main" xmlns="" id="{630111B5-2CFB-C447-864E-7D1B6D92CEE7}"/>
              </a:ext>
            </a:extLst>
          </p:cNvPr>
          <p:cNvSpPr txBox="1"/>
          <p:nvPr/>
        </p:nvSpPr>
        <p:spPr>
          <a:xfrm>
            <a:off x="7640476" y="4577044"/>
            <a:ext cx="1259196" cy="938719"/>
          </a:xfrm>
          <a:prstGeom prst="rect">
            <a:avLst/>
          </a:prstGeom>
          <a:noFill/>
        </p:spPr>
        <p:txBody>
          <a:bodyPr wrap="square" rtlCol="0">
            <a:spAutoFit/>
          </a:bodyPr>
          <a:lstStyle/>
          <a:p>
            <a:pPr algn="ctr"/>
            <a:r>
              <a:rPr lang="en-US" sz="1100" spc="-30" dirty="0">
                <a:solidFill>
                  <a:schemeClr val="tx1">
                    <a:lumMod val="85000"/>
                    <a:lumOff val="15000"/>
                  </a:schemeClr>
                </a:solidFill>
                <a:latin typeface="Arial" panose="020B0604020202020204" pitchFamily="34" charset="0"/>
                <a:cs typeface="Arial" panose="020B0604020202020204" pitchFamily="34" charset="0"/>
              </a:rPr>
              <a:t>*HSA plan subject to deductible and coinsurance. $59 plan cost</a:t>
            </a:r>
          </a:p>
          <a:p>
            <a:pPr algn="ctr"/>
            <a:endParaRPr lang="en-US" sz="1100"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xmlns="" id="{F320B619-3E73-0347-B889-AC120154D5F8}"/>
              </a:ext>
            </a:extLst>
          </p:cNvPr>
          <p:cNvCxnSpPr>
            <a:cxnSpLocks/>
            <a:endCxn id="31" idx="0"/>
          </p:cNvCxnSpPr>
          <p:nvPr/>
        </p:nvCxnSpPr>
        <p:spPr>
          <a:xfrm>
            <a:off x="1364773" y="2780817"/>
            <a:ext cx="6927521" cy="728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623CE40F-6BE5-EC40-89D1-9EDD667957A2}"/>
              </a:ext>
            </a:extLst>
          </p:cNvPr>
          <p:cNvCxnSpPr>
            <a:cxnSpLocks/>
          </p:cNvCxnSpPr>
          <p:nvPr/>
        </p:nvCxnSpPr>
        <p:spPr>
          <a:xfrm flipV="1">
            <a:off x="1364773" y="4166002"/>
            <a:ext cx="6927521" cy="77899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74142179-2BEE-4A41-8F43-95B64A0C7B82}"/>
              </a:ext>
            </a:extLst>
          </p:cNvPr>
          <p:cNvSpPr/>
          <p:nvPr/>
        </p:nvSpPr>
        <p:spPr>
          <a:xfrm>
            <a:off x="259437" y="529997"/>
            <a:ext cx="8261079" cy="491160"/>
          </a:xfrm>
          <a:prstGeom prst="rect">
            <a:avLst/>
          </a:prstGeom>
        </p:spPr>
        <p:txBody>
          <a:bodyPr wrap="square">
            <a:spAutoFit/>
          </a:bodyPr>
          <a:lstStyle/>
          <a:p>
            <a:pPr>
              <a:lnSpc>
                <a:spcPts val="3040"/>
              </a:lnSpc>
            </a:pPr>
            <a:r>
              <a:rPr lang="en-US" sz="3200" dirty="0">
                <a:solidFill>
                  <a:schemeClr val="bg1">
                    <a:lumMod val="65000"/>
                    <a:lumOff val="35000"/>
                  </a:schemeClr>
                </a:solidFill>
                <a:latin typeface="Arial" panose="020B0604020202020204" pitchFamily="34" charset="0"/>
                <a:cs typeface="Arial" panose="020B0604020202020204" pitchFamily="34" charset="0"/>
              </a:rPr>
              <a:t>Know Where to </a:t>
            </a:r>
            <a:r>
              <a:rPr lang="en-US" sz="3200" dirty="0">
                <a:solidFill>
                  <a:srgbClr val="359CA9"/>
                </a:solidFill>
                <a:latin typeface="Arial" panose="020B0604020202020204" pitchFamily="34" charset="0"/>
                <a:cs typeface="Arial" panose="020B0604020202020204" pitchFamily="34" charset="0"/>
              </a:rPr>
              <a:t>Go</a:t>
            </a:r>
            <a:r>
              <a:rPr lang="en-US" sz="3200" dirty="0">
                <a:solidFill>
                  <a:schemeClr val="tx1">
                    <a:lumMod val="75000"/>
                    <a:lumOff val="25000"/>
                  </a:schemeClr>
                </a:solidFill>
                <a:latin typeface="Arial" panose="020B0604020202020204" pitchFamily="34" charset="0"/>
                <a:cs typeface="Arial" panose="020B0604020202020204" pitchFamily="34" charset="0"/>
              </a:rPr>
              <a:t> </a:t>
            </a:r>
            <a:r>
              <a:rPr lang="en-US" sz="3200" dirty="0">
                <a:solidFill>
                  <a:srgbClr val="359CA9"/>
                </a:solidFill>
                <a:latin typeface="Arial" panose="020B0604020202020204" pitchFamily="34" charset="0"/>
                <a:cs typeface="Arial" panose="020B0604020202020204" pitchFamily="34" charset="0"/>
              </a:rPr>
              <a:t>and</a:t>
            </a:r>
            <a:r>
              <a:rPr lang="en-US" sz="3200" dirty="0">
                <a:solidFill>
                  <a:schemeClr val="tx1">
                    <a:lumMod val="75000"/>
                    <a:lumOff val="25000"/>
                  </a:schemeClr>
                </a:solidFill>
                <a:latin typeface="Arial" panose="020B0604020202020204" pitchFamily="34" charset="0"/>
                <a:cs typeface="Arial" panose="020B0604020202020204" pitchFamily="34" charset="0"/>
              </a:rPr>
              <a:t> </a:t>
            </a:r>
            <a:r>
              <a:rPr lang="en-US" sz="3200" dirty="0">
                <a:solidFill>
                  <a:srgbClr val="359CA9"/>
                </a:solidFill>
                <a:latin typeface="Arial" panose="020B0604020202020204" pitchFamily="34" charset="0"/>
                <a:cs typeface="Arial" panose="020B0604020202020204" pitchFamily="34" charset="0"/>
              </a:rPr>
              <a:t>Save</a:t>
            </a:r>
            <a:endParaRPr lang="en-US" dirty="0">
              <a:solidFill>
                <a:srgbClr val="359CA9"/>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B8CA6244-D43D-0D4A-AF2B-DBA5A799D075}"/>
              </a:ext>
            </a:extLst>
          </p:cNvPr>
          <p:cNvGrpSpPr/>
          <p:nvPr/>
        </p:nvGrpSpPr>
        <p:grpSpPr>
          <a:xfrm>
            <a:off x="7938671" y="3509486"/>
            <a:ext cx="707245" cy="661415"/>
            <a:chOff x="7938671" y="3509486"/>
            <a:chExt cx="707245" cy="661415"/>
          </a:xfrm>
        </p:grpSpPr>
        <p:sp>
          <p:nvSpPr>
            <p:cNvPr id="31" name="Oval 30">
              <a:extLst>
                <a:ext uri="{FF2B5EF4-FFF2-40B4-BE49-F238E27FC236}">
                  <a16:creationId xmlns:a16="http://schemas.microsoft.com/office/drawing/2014/main" xmlns="" id="{CC43AD46-8E2C-BF41-B0FE-D06188DC007B}"/>
                </a:ext>
              </a:extLst>
            </p:cNvPr>
            <p:cNvSpPr/>
            <p:nvPr/>
          </p:nvSpPr>
          <p:spPr>
            <a:xfrm>
              <a:off x="7948632" y="3509486"/>
              <a:ext cx="687324" cy="661415"/>
            </a:xfrm>
            <a:prstGeom prst="ellipse">
              <a:avLst/>
            </a:prstGeom>
            <a:solidFill>
              <a:srgbClr val="189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7" name="Rectangle 6">
              <a:extLst>
                <a:ext uri="{FF2B5EF4-FFF2-40B4-BE49-F238E27FC236}">
                  <a16:creationId xmlns:a16="http://schemas.microsoft.com/office/drawing/2014/main" xmlns="" id="{BCF95EDC-B008-764F-A938-048E19718FC3}"/>
                </a:ext>
              </a:extLst>
            </p:cNvPr>
            <p:cNvSpPr/>
            <p:nvPr/>
          </p:nvSpPr>
          <p:spPr>
            <a:xfrm>
              <a:off x="7938671" y="3633832"/>
              <a:ext cx="707245" cy="430759"/>
            </a:xfrm>
            <a:prstGeom prst="rect">
              <a:avLst/>
            </a:prstGeom>
          </p:spPr>
          <p:txBody>
            <a:bodyPr wrap="none">
              <a:spAutoFit/>
            </a:bodyPr>
            <a:lstStyle/>
            <a:p>
              <a:pPr algn="ctr">
                <a:lnSpc>
                  <a:spcPts val="1320"/>
                </a:lnSpc>
              </a:pPr>
              <a:r>
                <a:rPr lang="en-US" sz="1200" dirty="0">
                  <a:solidFill>
                    <a:prstClr val="white"/>
                  </a:solidFill>
                  <a:latin typeface="Arial" panose="020B0604020202020204" pitchFamily="34" charset="0"/>
                  <a:cs typeface="Arial" panose="020B0604020202020204" pitchFamily="34" charset="0"/>
                </a:rPr>
                <a:t>$25</a:t>
              </a:r>
            </a:p>
            <a:p>
              <a:pPr algn="ctr">
                <a:lnSpc>
                  <a:spcPts val="1320"/>
                </a:lnSpc>
              </a:pPr>
              <a:r>
                <a:rPr lang="en-US" sz="1200" dirty="0">
                  <a:solidFill>
                    <a:prstClr val="white"/>
                  </a:solidFill>
                  <a:latin typeface="Arial" panose="020B0604020202020204" pitchFamily="34" charset="0"/>
                  <a:cs typeface="Arial" panose="020B0604020202020204" pitchFamily="34" charset="0"/>
                </a:rPr>
                <a:t>Copay</a:t>
              </a:r>
              <a:r>
                <a:rPr lang="en-US" sz="1600" dirty="0">
                  <a:solidFill>
                    <a:prstClr val="white"/>
                  </a:solidFill>
                  <a:latin typeface="Arial" panose="020B0604020202020204" pitchFamily="34" charset="0"/>
                  <a:cs typeface="Arial" panose="020B0604020202020204" pitchFamily="34" charset="0"/>
                </a:rPr>
                <a:t>*</a:t>
              </a:r>
              <a:endParaRPr lang="en-US" sz="700" dirty="0">
                <a:solidFill>
                  <a:prstClr val="white"/>
                </a:solidFill>
                <a:latin typeface="Arial" panose="020B0604020202020204" pitchFamily="34" charset="0"/>
                <a:cs typeface="Arial" panose="020B0604020202020204" pitchFamily="34" charset="0"/>
              </a:endParaRPr>
            </a:p>
          </p:txBody>
        </p:sp>
      </p:grpSp>
      <p:sp>
        <p:nvSpPr>
          <p:cNvPr id="36" name="TextBox 35">
            <a:extLst>
              <a:ext uri="{FF2B5EF4-FFF2-40B4-BE49-F238E27FC236}">
                <a16:creationId xmlns:a16="http://schemas.microsoft.com/office/drawing/2014/main" xmlns="" id="{630111B5-2CFB-C447-864E-7D1B6D92CEE7}"/>
              </a:ext>
            </a:extLst>
          </p:cNvPr>
          <p:cNvSpPr txBox="1"/>
          <p:nvPr/>
        </p:nvSpPr>
        <p:spPr>
          <a:xfrm>
            <a:off x="466849" y="5115595"/>
            <a:ext cx="1845538" cy="769441"/>
          </a:xfrm>
          <a:prstGeom prst="rect">
            <a:avLst/>
          </a:prstGeom>
          <a:noFill/>
        </p:spPr>
        <p:txBody>
          <a:bodyPr wrap="square" rtlCol="0">
            <a:spAutoFit/>
          </a:bodyPr>
          <a:lstStyle/>
          <a:p>
            <a:pPr algn="ctr"/>
            <a:r>
              <a:rPr lang="en-US" sz="1100" spc="-30" dirty="0">
                <a:solidFill>
                  <a:schemeClr val="tx1">
                    <a:lumMod val="85000"/>
                    <a:lumOff val="15000"/>
                  </a:schemeClr>
                </a:solidFill>
                <a:latin typeface="Arial" panose="020B0604020202020204" pitchFamily="34" charset="0"/>
                <a:cs typeface="Arial" panose="020B0604020202020204" pitchFamily="34" charset="0"/>
              </a:rPr>
              <a:t>*10% coinsurance after medical deductible</a:t>
            </a:r>
          </a:p>
          <a:p>
            <a:pPr algn="ctr"/>
            <a:endParaRPr lang="en-US" sz="1100" spc="-30"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n-US" sz="1100" spc="-3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630111B5-2CFB-C447-864E-7D1B6D92CEE7}"/>
              </a:ext>
            </a:extLst>
          </p:cNvPr>
          <p:cNvSpPr txBox="1"/>
          <p:nvPr/>
        </p:nvSpPr>
        <p:spPr>
          <a:xfrm>
            <a:off x="2689319" y="4908740"/>
            <a:ext cx="1741625" cy="1107996"/>
          </a:xfrm>
          <a:prstGeom prst="rect">
            <a:avLst/>
          </a:prstGeom>
          <a:noFill/>
        </p:spPr>
        <p:txBody>
          <a:bodyPr wrap="square" rtlCol="0">
            <a:spAutoFit/>
          </a:bodyPr>
          <a:lstStyle/>
          <a:p>
            <a:pPr algn="ctr"/>
            <a:r>
              <a:rPr lang="en-US" sz="1100" spc="-30" dirty="0">
                <a:solidFill>
                  <a:schemeClr val="tx1">
                    <a:lumMod val="85000"/>
                    <a:lumOff val="15000"/>
                  </a:schemeClr>
                </a:solidFill>
                <a:latin typeface="Arial" panose="020B0604020202020204" pitchFamily="34" charset="0"/>
                <a:cs typeface="Arial" panose="020B0604020202020204" pitchFamily="34" charset="0"/>
              </a:rPr>
              <a:t>*Copay covers visit only, other services apply to medical deducible plus 10% coinsurance</a:t>
            </a:r>
          </a:p>
          <a:p>
            <a:pPr algn="ctr"/>
            <a:endParaRPr lang="en-US" sz="1100" spc="-30"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n-US" sz="1100" spc="-3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xmlns="" id="{630111B5-2CFB-C447-864E-7D1B6D92CEE7}"/>
              </a:ext>
            </a:extLst>
          </p:cNvPr>
          <p:cNvSpPr txBox="1"/>
          <p:nvPr/>
        </p:nvSpPr>
        <p:spPr>
          <a:xfrm>
            <a:off x="4660504" y="4686796"/>
            <a:ext cx="1447949" cy="1277273"/>
          </a:xfrm>
          <a:prstGeom prst="rect">
            <a:avLst/>
          </a:prstGeom>
          <a:noFill/>
        </p:spPr>
        <p:txBody>
          <a:bodyPr wrap="square" rtlCol="0">
            <a:spAutoFit/>
          </a:bodyPr>
          <a:lstStyle/>
          <a:p>
            <a:pPr algn="ctr"/>
            <a:r>
              <a:rPr lang="en-US" sz="1100" spc="-30" dirty="0">
                <a:solidFill>
                  <a:schemeClr val="tx1">
                    <a:lumMod val="85000"/>
                    <a:lumOff val="15000"/>
                  </a:schemeClr>
                </a:solidFill>
                <a:latin typeface="Arial" panose="020B0604020202020204" pitchFamily="34" charset="0"/>
                <a:cs typeface="Arial" panose="020B0604020202020204" pitchFamily="34" charset="0"/>
              </a:rPr>
              <a:t>*Copay covers visit only, other services apply to medical deducible plus 10% coinsurance</a:t>
            </a:r>
          </a:p>
          <a:p>
            <a:pPr algn="ctr"/>
            <a:endParaRPr lang="en-US" sz="1100" spc="-30"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n-US" sz="1100" spc="-3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630111B5-2CFB-C447-864E-7D1B6D92CEE7}"/>
              </a:ext>
            </a:extLst>
          </p:cNvPr>
          <p:cNvSpPr txBox="1"/>
          <p:nvPr/>
        </p:nvSpPr>
        <p:spPr>
          <a:xfrm>
            <a:off x="6236790" y="4574438"/>
            <a:ext cx="1345586" cy="1277273"/>
          </a:xfrm>
          <a:prstGeom prst="rect">
            <a:avLst/>
          </a:prstGeom>
          <a:noFill/>
        </p:spPr>
        <p:txBody>
          <a:bodyPr wrap="square" rtlCol="0">
            <a:spAutoFit/>
          </a:bodyPr>
          <a:lstStyle/>
          <a:p>
            <a:pPr algn="ctr"/>
            <a:r>
              <a:rPr lang="en-US" sz="1100" spc="-30" dirty="0">
                <a:solidFill>
                  <a:schemeClr val="tx1">
                    <a:lumMod val="85000"/>
                    <a:lumOff val="15000"/>
                  </a:schemeClr>
                </a:solidFill>
                <a:latin typeface="Arial" panose="020B0604020202020204" pitchFamily="34" charset="0"/>
                <a:cs typeface="Arial" panose="020B0604020202020204" pitchFamily="34" charset="0"/>
              </a:rPr>
              <a:t>*Copay covers visit only, other services apply to medical deducible plus 10% coinsurance</a:t>
            </a:r>
          </a:p>
          <a:p>
            <a:pPr algn="ctr"/>
            <a:endParaRPr lang="en-US" sz="1100" spc="-30"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n-US" sz="1100" spc="-3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64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50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anim calcmode="lin" valueType="num">
                                      <p:cBhvr>
                                        <p:cTn id="32" dur="750" fill="hold"/>
                                        <p:tgtEl>
                                          <p:spTgt spid="6"/>
                                        </p:tgtEl>
                                        <p:attrNameLst>
                                          <p:attrName>ppt_x</p:attrName>
                                        </p:attrNameLst>
                                      </p:cBhvr>
                                      <p:tavLst>
                                        <p:tav tm="0">
                                          <p:val>
                                            <p:strVal val="#ppt_x"/>
                                          </p:val>
                                        </p:tav>
                                        <p:tav tm="100000">
                                          <p:val>
                                            <p:strVal val="#ppt_x"/>
                                          </p:val>
                                        </p:tav>
                                      </p:tavLst>
                                    </p:anim>
                                    <p:anim calcmode="lin" valueType="num">
                                      <p:cBhvr>
                                        <p:cTn id="33" dur="750" fill="hold"/>
                                        <p:tgtEl>
                                          <p:spTgt spid="6"/>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50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750"/>
                                        <p:tgtEl>
                                          <p:spTgt spid="8"/>
                                        </p:tgtEl>
                                      </p:cBhvr>
                                    </p:animEffect>
                                    <p:anim calcmode="lin" valueType="num">
                                      <p:cBhvr>
                                        <p:cTn id="41" dur="750" fill="hold"/>
                                        <p:tgtEl>
                                          <p:spTgt spid="8"/>
                                        </p:tgtEl>
                                        <p:attrNameLst>
                                          <p:attrName>ppt_x</p:attrName>
                                        </p:attrNameLst>
                                      </p:cBhvr>
                                      <p:tavLst>
                                        <p:tav tm="0">
                                          <p:val>
                                            <p:strVal val="#ppt_x"/>
                                          </p:val>
                                        </p:tav>
                                        <p:tav tm="100000">
                                          <p:val>
                                            <p:strVal val="#ppt_x"/>
                                          </p:val>
                                        </p:tav>
                                      </p:tavLst>
                                    </p:anim>
                                    <p:anim calcmode="lin" valueType="num">
                                      <p:cBhvr>
                                        <p:cTn id="42" dur="750" fill="hold"/>
                                        <p:tgtEl>
                                          <p:spTgt spid="8"/>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50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750"/>
                                        <p:tgtEl>
                                          <p:spTgt spid="9"/>
                                        </p:tgtEl>
                                      </p:cBhvr>
                                    </p:animEffect>
                                    <p:anim calcmode="lin" valueType="num">
                                      <p:cBhvr>
                                        <p:cTn id="50" dur="750" fill="hold"/>
                                        <p:tgtEl>
                                          <p:spTgt spid="9"/>
                                        </p:tgtEl>
                                        <p:attrNameLst>
                                          <p:attrName>ppt_x</p:attrName>
                                        </p:attrNameLst>
                                      </p:cBhvr>
                                      <p:tavLst>
                                        <p:tav tm="0">
                                          <p:val>
                                            <p:strVal val="#ppt_x"/>
                                          </p:val>
                                        </p:tav>
                                        <p:tav tm="100000">
                                          <p:val>
                                            <p:strVal val="#ppt_x"/>
                                          </p:val>
                                        </p:tav>
                                      </p:tavLst>
                                    </p:anim>
                                    <p:anim calcmode="lin" valueType="num">
                                      <p:cBhvr>
                                        <p:cTn id="51" dur="750" fill="hold"/>
                                        <p:tgtEl>
                                          <p:spTgt spid="9"/>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50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750"/>
                                        <p:tgtEl>
                                          <p:spTgt spid="42"/>
                                        </p:tgtEl>
                                      </p:cBhvr>
                                    </p:animEffect>
                                  </p:childTnLst>
                                </p:cTn>
                              </p:par>
                              <p:par>
                                <p:cTn id="59" presetID="22" presetClass="entr" presetSubtype="8"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left)">
                                      <p:cBhvr>
                                        <p:cTn id="61"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6"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318D1C40-0381-1045-ACCA-F3FC7D17A3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 y="0"/>
            <a:ext cx="9136290" cy="6858000"/>
          </a:xfrm>
          <a:prstGeom prst="rect">
            <a:avLst/>
          </a:prstGeom>
        </p:spPr>
      </p:pic>
      <p:pic>
        <p:nvPicPr>
          <p:cNvPr id="14" name="Picture 13">
            <a:extLst>
              <a:ext uri="{FF2B5EF4-FFF2-40B4-BE49-F238E27FC236}">
                <a16:creationId xmlns:a16="http://schemas.microsoft.com/office/drawing/2014/main" xmlns="" id="{B90AF738-2CFD-824D-9BEB-0792C6A52B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290" y="806290"/>
            <a:ext cx="3406041" cy="1092282"/>
          </a:xfrm>
          <a:prstGeom prst="rect">
            <a:avLst/>
          </a:prstGeom>
        </p:spPr>
      </p:pic>
      <p:pic>
        <p:nvPicPr>
          <p:cNvPr id="17" name="Picture 16">
            <a:extLst>
              <a:ext uri="{FF2B5EF4-FFF2-40B4-BE49-F238E27FC236}">
                <a16:creationId xmlns:a16="http://schemas.microsoft.com/office/drawing/2014/main" xmlns="" id="{8B2A1C06-BAB0-784F-A5C1-259E1C5E2C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2525" y="854796"/>
            <a:ext cx="3061259" cy="5316568"/>
          </a:xfrm>
          <a:prstGeom prst="rect">
            <a:avLst/>
          </a:prstGeom>
        </p:spPr>
      </p:pic>
      <p:grpSp>
        <p:nvGrpSpPr>
          <p:cNvPr id="6" name="Group 5">
            <a:extLst>
              <a:ext uri="{FF2B5EF4-FFF2-40B4-BE49-F238E27FC236}">
                <a16:creationId xmlns:a16="http://schemas.microsoft.com/office/drawing/2014/main" xmlns="" id="{461F9DDC-E2B0-8741-BB1B-9045897E351F}"/>
              </a:ext>
            </a:extLst>
          </p:cNvPr>
          <p:cNvGrpSpPr/>
          <p:nvPr/>
        </p:nvGrpSpPr>
        <p:grpSpPr>
          <a:xfrm>
            <a:off x="1314228" y="4987064"/>
            <a:ext cx="2545559" cy="547026"/>
            <a:chOff x="2832444" y="6209970"/>
            <a:chExt cx="2608865" cy="560630"/>
          </a:xfrm>
        </p:grpSpPr>
        <p:pic>
          <p:nvPicPr>
            <p:cNvPr id="7" name="Picture 2" descr="C:\Users\AD20827\Desktop\url.png">
              <a:extLst>
                <a:ext uri="{FF2B5EF4-FFF2-40B4-BE49-F238E27FC236}">
                  <a16:creationId xmlns:a16="http://schemas.microsoft.com/office/drawing/2014/main" xmlns="" id="{3ECD2561-A74A-9840-9E7B-973CDFBFA8A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32444" y="6265939"/>
              <a:ext cx="1121732" cy="4486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20827\Desktop\imgres.png">
              <a:extLst>
                <a:ext uri="{FF2B5EF4-FFF2-40B4-BE49-F238E27FC236}">
                  <a16:creationId xmlns:a16="http://schemas.microsoft.com/office/drawing/2014/main" xmlns="" id="{29A615B5-C212-5041-A31A-A60FD28A9B9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85285" y="6209970"/>
              <a:ext cx="1456024" cy="56063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xmlns="" id="{A49BA008-7833-A34E-9383-516441034091}"/>
              </a:ext>
            </a:extLst>
          </p:cNvPr>
          <p:cNvSpPr txBox="1"/>
          <p:nvPr/>
        </p:nvSpPr>
        <p:spPr>
          <a:xfrm>
            <a:off x="703725" y="4200718"/>
            <a:ext cx="3726808" cy="677108"/>
          </a:xfrm>
          <a:prstGeom prst="rect">
            <a:avLst/>
          </a:prstGeom>
          <a:noFill/>
        </p:spPr>
        <p:txBody>
          <a:bodyPr wrap="square" rtlCol="0">
            <a:spAutoFit/>
          </a:bodyPr>
          <a:lstStyle/>
          <a:p>
            <a:pPr algn="ctr">
              <a:lnSpc>
                <a:spcPct val="95000"/>
              </a:lnSpc>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After you register online, download </a:t>
            </a:r>
            <a:r>
              <a:rPr lang="en-US" sz="2000" b="1" dirty="0">
                <a:solidFill>
                  <a:schemeClr val="tx1">
                    <a:lumMod val="75000"/>
                    <a:lumOff val="25000"/>
                  </a:schemeClr>
                </a:solidFill>
                <a:latin typeface="Arial" panose="020B0604020202020204" pitchFamily="34" charset="0"/>
                <a:cs typeface="Arial" panose="020B0604020202020204" pitchFamily="34" charset="0"/>
              </a:rPr>
              <a:t>myStrength</a:t>
            </a:r>
            <a:r>
              <a:rPr lang="en-US" sz="2000" dirty="0">
                <a:solidFill>
                  <a:schemeClr val="tx1">
                    <a:lumMod val="75000"/>
                    <a:lumOff val="25000"/>
                  </a:schemeClr>
                </a:solidFill>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xmlns="" id="{7D80050C-FA64-6D42-A180-495BAE2F984C}"/>
              </a:ext>
            </a:extLst>
          </p:cNvPr>
          <p:cNvPicPr>
            <a:picLocks noChangeAspect="1"/>
          </p:cNvPicPr>
          <p:nvPr/>
        </p:nvPicPr>
        <p:blipFill>
          <a:blip r:embed="rId8"/>
          <a:stretch>
            <a:fillRect/>
          </a:stretch>
        </p:blipFill>
        <p:spPr>
          <a:xfrm>
            <a:off x="1847452" y="498296"/>
            <a:ext cx="1444388" cy="226487"/>
          </a:xfrm>
          <a:prstGeom prst="rect">
            <a:avLst/>
          </a:prstGeom>
        </p:spPr>
      </p:pic>
      <p:cxnSp>
        <p:nvCxnSpPr>
          <p:cNvPr id="25" name="Straight Connector 24">
            <a:extLst>
              <a:ext uri="{FF2B5EF4-FFF2-40B4-BE49-F238E27FC236}">
                <a16:creationId xmlns:a16="http://schemas.microsoft.com/office/drawing/2014/main" xmlns="" id="{FDD72DA6-645F-024D-9D1A-4CAA15ADD049}"/>
              </a:ext>
            </a:extLst>
          </p:cNvPr>
          <p:cNvCxnSpPr>
            <a:cxnSpLocks/>
          </p:cNvCxnSpPr>
          <p:nvPr/>
        </p:nvCxnSpPr>
        <p:spPr>
          <a:xfrm>
            <a:off x="776843" y="3970670"/>
            <a:ext cx="3580573" cy="0"/>
          </a:xfrm>
          <a:prstGeom prst="line">
            <a:avLst/>
          </a:prstGeom>
          <a:ln>
            <a:solidFill>
              <a:srgbClr val="DCDDDE">
                <a:alpha val="64706"/>
              </a:srgb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4331" y="2570418"/>
            <a:ext cx="4545597" cy="1246495"/>
          </a:xfrm>
          <a:prstGeom prst="rect">
            <a:avLst/>
          </a:prstGeom>
          <a:noFill/>
        </p:spPr>
        <p:txBody>
          <a:bodyPr wrap="square" rtlCol="0">
            <a:spAutoFit/>
          </a:bodyPr>
          <a:lstStyle/>
          <a:p>
            <a:pPr algn="ctr">
              <a:spcAft>
                <a:spcPts val="800"/>
              </a:spcAft>
            </a:pPr>
            <a:r>
              <a:rPr lang="en-US" sz="2500" b="1" dirty="0">
                <a:solidFill>
                  <a:srgbClr val="204F76"/>
                </a:solidFill>
                <a:latin typeface="Arial" panose="020B0604020202020204" pitchFamily="34" charset="0"/>
                <a:cs typeface="Arial" panose="020B0604020202020204" pitchFamily="34" charset="0"/>
              </a:rPr>
              <a:t>Register Today!</a:t>
            </a:r>
          </a:p>
          <a:p>
            <a:pPr algn="ctr"/>
            <a:r>
              <a:rPr lang="en-US" sz="2100" dirty="0">
                <a:solidFill>
                  <a:schemeClr val="tx1">
                    <a:lumMod val="75000"/>
                    <a:lumOff val="25000"/>
                  </a:schemeClr>
                </a:solidFill>
                <a:latin typeface="Arial" panose="020B0604020202020204" pitchFamily="34" charset="0"/>
                <a:cs typeface="Arial" panose="020B0604020202020204" pitchFamily="34" charset="0"/>
              </a:rPr>
              <a:t>To access myStrength, visit </a:t>
            </a:r>
            <a:r>
              <a:rPr lang="en-US" sz="2100" b="1" dirty="0">
                <a:solidFill>
                  <a:srgbClr val="298194"/>
                </a:solidFill>
                <a:latin typeface="Arial" panose="020B0604020202020204" pitchFamily="34" charset="0"/>
                <a:cs typeface="Arial" panose="020B0604020202020204" pitchFamily="34" charset="0"/>
              </a:rPr>
              <a:t>anthem.com/</a:t>
            </a:r>
            <a:r>
              <a:rPr lang="en-US" sz="2100" b="1" dirty="0" err="1">
                <a:solidFill>
                  <a:srgbClr val="298194"/>
                </a:solidFill>
                <a:latin typeface="Arial" panose="020B0604020202020204" pitchFamily="34" charset="0"/>
                <a:cs typeface="Arial" panose="020B0604020202020204" pitchFamily="34" charset="0"/>
              </a:rPr>
              <a:t>mystrengthMO</a:t>
            </a:r>
            <a:r>
              <a:rPr lang="en-US" sz="2100" b="1" dirty="0">
                <a:solidFill>
                  <a:srgbClr val="298194"/>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4321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250"/>
                                        <p:tgtEl>
                                          <p:spTgt spid="17"/>
                                        </p:tgtEl>
                                      </p:cBhvr>
                                    </p:animEffect>
                                    <p:anim calcmode="lin" valueType="num">
                                      <p:cBhvr>
                                        <p:cTn id="8" dur="1250" fill="hold"/>
                                        <p:tgtEl>
                                          <p:spTgt spid="17"/>
                                        </p:tgtEl>
                                        <p:attrNameLst>
                                          <p:attrName>ppt_x</p:attrName>
                                        </p:attrNameLst>
                                      </p:cBhvr>
                                      <p:tavLst>
                                        <p:tav tm="0">
                                          <p:val>
                                            <p:strVal val="#ppt_x"/>
                                          </p:val>
                                        </p:tav>
                                        <p:tav tm="100000">
                                          <p:val>
                                            <p:strVal val="#ppt_x"/>
                                          </p:val>
                                        </p:tav>
                                      </p:tavLst>
                                    </p:anim>
                                    <p:anim calcmode="lin" valueType="num">
                                      <p:cBhvr>
                                        <p:cTn id="9" dur="1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85DF74B-6E4C-E94A-AA7D-D8E39D7DD80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a:off x="-8467" y="-1"/>
            <a:ext cx="9178092" cy="6858001"/>
          </a:xfrm>
          <a:prstGeom prst="rect">
            <a:avLst/>
          </a:prstGeom>
        </p:spPr>
      </p:pic>
      <p:sp>
        <p:nvSpPr>
          <p:cNvPr id="3" name="TextBox 2">
            <a:extLst>
              <a:ext uri="{FF2B5EF4-FFF2-40B4-BE49-F238E27FC236}">
                <a16:creationId xmlns:a16="http://schemas.microsoft.com/office/drawing/2014/main" xmlns="" id="{DDB2979D-8565-0F44-9B31-5219205A8BD4}"/>
              </a:ext>
            </a:extLst>
          </p:cNvPr>
          <p:cNvSpPr txBox="1"/>
          <p:nvPr/>
        </p:nvSpPr>
        <p:spPr>
          <a:xfrm>
            <a:off x="3339410" y="403200"/>
            <a:ext cx="5250672" cy="413959"/>
          </a:xfrm>
          <a:prstGeom prst="rect">
            <a:avLst/>
          </a:prstGeom>
          <a:noFill/>
        </p:spPr>
        <p:txBody>
          <a:bodyPr wrap="square" rtlCol="0">
            <a:spAutoFit/>
          </a:bodyPr>
          <a:lstStyle/>
          <a:p>
            <a:pPr>
              <a:lnSpc>
                <a:spcPct val="95000"/>
              </a:lnSpc>
              <a:spcBef>
                <a:spcPts val="338"/>
              </a:spcBef>
            </a:pPr>
            <a:r>
              <a:rPr lang="en-US" sz="2200" i="1" dirty="0">
                <a:solidFill>
                  <a:schemeClr val="bg1"/>
                </a:solidFill>
                <a:latin typeface="Arial" panose="020B0604020202020204" pitchFamily="34" charset="0"/>
                <a:cs typeface="Arial" panose="020B0604020202020204" pitchFamily="34" charset="0"/>
              </a:rPr>
              <a:t>Join the movement challenge with</a:t>
            </a:r>
            <a:endParaRPr lang="en-US" sz="2200" b="1" i="1" dirty="0">
              <a:solidFill>
                <a:schemeClr val="bg1"/>
              </a:solidFill>
              <a:latin typeface="Arial" panose="020B0604020202020204" pitchFamily="34" charset="0"/>
              <a:cs typeface="Arial" panose="020B0604020202020204" pitchFamily="34" charset="0"/>
            </a:endParaRPr>
          </a:p>
        </p:txBody>
      </p:sp>
      <p:sp>
        <p:nvSpPr>
          <p:cNvPr id="28" name="object 13">
            <a:extLst>
              <a:ext uri="{FF2B5EF4-FFF2-40B4-BE49-F238E27FC236}">
                <a16:creationId xmlns:a16="http://schemas.microsoft.com/office/drawing/2014/main" xmlns="" id="{4598365E-E547-B142-AFD7-7B2F188B19EB}"/>
              </a:ext>
            </a:extLst>
          </p:cNvPr>
          <p:cNvSpPr/>
          <p:nvPr/>
        </p:nvSpPr>
        <p:spPr>
          <a:xfrm>
            <a:off x="3091498" y="1452338"/>
            <a:ext cx="4317263" cy="1218307"/>
          </a:xfrm>
          <a:prstGeom prst="rect">
            <a:avLst/>
          </a:prstGeom>
          <a:noFill/>
        </p:spPr>
        <p:txBody>
          <a:bodyPr wrap="square" lIns="0" tIns="0" rIns="0" bIns="0" rtlCol="0" anchor="ctr"/>
          <a:lstStyle/>
          <a:p>
            <a:r>
              <a:rPr lang="en-US" sz="1600" dirty="0">
                <a:solidFill>
                  <a:schemeClr val="bg1"/>
                </a:solidFill>
                <a:latin typeface="Arial" panose="020B0604020202020204" pitchFamily="34" charset="0"/>
                <a:cs typeface="Arial" panose="020B0604020202020204" pitchFamily="34" charset="0"/>
              </a:rPr>
              <a:t>Log steps and </a:t>
            </a:r>
            <a:r>
              <a:rPr lang="en-US" sz="1600" spc="-4" dirty="0">
                <a:solidFill>
                  <a:schemeClr val="bg1"/>
                </a:solidFill>
                <a:latin typeface="Arial" panose="020B0604020202020204" pitchFamily="34" charset="0"/>
                <a:cs typeface="Arial" panose="020B0604020202020204" pitchFamily="34" charset="0"/>
              </a:rPr>
              <a:t>track </a:t>
            </a:r>
            <a:r>
              <a:rPr lang="en-US" sz="1600" dirty="0">
                <a:solidFill>
                  <a:schemeClr val="bg1"/>
                </a:solidFill>
                <a:latin typeface="Arial" panose="020B0604020202020204" pitchFamily="34" charset="0"/>
                <a:cs typeface="Arial" panose="020B0604020202020204" pitchFamily="34" charset="0"/>
              </a:rPr>
              <a:t>progress </a:t>
            </a:r>
            <a:r>
              <a:rPr lang="en-US" sz="1600" spc="-4" dirty="0">
                <a:solidFill>
                  <a:schemeClr val="bg1"/>
                </a:solidFill>
                <a:latin typeface="Arial" panose="020B0604020202020204" pitchFamily="34" charset="0"/>
                <a:cs typeface="Arial" panose="020B0604020202020204" pitchFamily="34" charset="0"/>
              </a:rPr>
              <a:t>against </a:t>
            </a:r>
            <a:r>
              <a:rPr lang="en-US" sz="1600" dirty="0">
                <a:solidFill>
                  <a:schemeClr val="bg1"/>
                </a:solidFill>
                <a:latin typeface="Arial" panose="020B0604020202020204" pitchFamily="34" charset="0"/>
                <a:cs typeface="Arial" panose="020B0604020202020204" pitchFamily="34" charset="0"/>
              </a:rPr>
              <a:t>the </a:t>
            </a:r>
            <a:r>
              <a:rPr lang="en-US" sz="1600" spc="-41" dirty="0">
                <a:solidFill>
                  <a:schemeClr val="bg1"/>
                </a:solidFill>
                <a:latin typeface="Arial" panose="020B0604020202020204" pitchFamily="34" charset="0"/>
                <a:cs typeface="Arial" panose="020B0604020202020204" pitchFamily="34" charset="0"/>
              </a:rPr>
              <a:t>daily, </a:t>
            </a:r>
            <a:r>
              <a:rPr lang="en-US" sz="1600" spc="-38" dirty="0">
                <a:solidFill>
                  <a:schemeClr val="bg1"/>
                </a:solidFill>
                <a:latin typeface="Arial" panose="020B0604020202020204" pitchFamily="34" charset="0"/>
                <a:cs typeface="Arial" panose="020B0604020202020204" pitchFamily="34" charset="0"/>
              </a:rPr>
              <a:t>weekly, </a:t>
            </a:r>
            <a:r>
              <a:rPr lang="en-US" sz="1600" dirty="0">
                <a:solidFill>
                  <a:schemeClr val="bg1"/>
                </a:solidFill>
                <a:latin typeface="Arial" panose="020B0604020202020204" pitchFamily="34" charset="0"/>
                <a:cs typeface="Arial" panose="020B0604020202020204" pitchFamily="34" charset="0"/>
              </a:rPr>
              <a:t>and </a:t>
            </a:r>
            <a:r>
              <a:rPr lang="en-US" sz="1600" spc="-15" dirty="0">
                <a:solidFill>
                  <a:schemeClr val="bg1"/>
                </a:solidFill>
                <a:latin typeface="Arial" panose="020B0604020202020204" pitchFamily="34" charset="0"/>
                <a:cs typeface="Arial" panose="020B0604020202020204" pitchFamily="34" charset="0"/>
              </a:rPr>
              <a:t>monthly </a:t>
            </a:r>
            <a:r>
              <a:rPr lang="en-US" sz="1600" dirty="0">
                <a:solidFill>
                  <a:schemeClr val="bg1"/>
                </a:solidFill>
                <a:latin typeface="Arial" panose="020B0604020202020204" pitchFamily="34" charset="0"/>
                <a:cs typeface="Arial" panose="020B0604020202020204" pitchFamily="34" charset="0"/>
              </a:rPr>
              <a:t>step</a:t>
            </a:r>
            <a:r>
              <a:rPr lang="en-US" sz="1600" spc="-45" dirty="0">
                <a:solidFill>
                  <a:schemeClr val="bg1"/>
                </a:solidFill>
                <a:latin typeface="Arial" panose="020B0604020202020204" pitchFamily="34" charset="0"/>
                <a:cs typeface="Arial" panose="020B0604020202020204" pitchFamily="34" charset="0"/>
              </a:rPr>
              <a:t> </a:t>
            </a:r>
            <a:r>
              <a:rPr lang="en-US" sz="1600" spc="-4" dirty="0">
                <a:solidFill>
                  <a:schemeClr val="bg1"/>
                </a:solidFill>
                <a:latin typeface="Arial" panose="020B0604020202020204" pitchFamily="34" charset="0"/>
                <a:cs typeface="Arial" panose="020B0604020202020204" pitchFamily="34" charset="0"/>
              </a:rPr>
              <a:t>goal.</a:t>
            </a:r>
            <a:endParaRPr lang="en-US" sz="1600" dirty="0">
              <a:solidFill>
                <a:schemeClr val="bg1"/>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xmlns="" id="{FDAC0FE9-8C50-8940-A8AD-6802B03095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52" y="86380"/>
            <a:ext cx="1348387" cy="1508543"/>
          </a:xfrm>
          <a:prstGeom prst="rect">
            <a:avLst/>
          </a:prstGeom>
        </p:spPr>
      </p:pic>
      <p:sp>
        <p:nvSpPr>
          <p:cNvPr id="16" name="Rectangle 15">
            <a:extLst>
              <a:ext uri="{FF2B5EF4-FFF2-40B4-BE49-F238E27FC236}">
                <a16:creationId xmlns:a16="http://schemas.microsoft.com/office/drawing/2014/main" xmlns="" id="{9F93382A-8BA8-D84D-A86B-5E42FF1C5A5C}"/>
              </a:ext>
            </a:extLst>
          </p:cNvPr>
          <p:cNvSpPr/>
          <p:nvPr/>
        </p:nvSpPr>
        <p:spPr>
          <a:xfrm>
            <a:off x="-36826" y="5260769"/>
            <a:ext cx="9206452" cy="1612221"/>
          </a:xfrm>
          <a:prstGeom prst="rect">
            <a:avLst/>
          </a:prstGeom>
          <a:solidFill>
            <a:srgbClr val="F36822">
              <a:alpha val="81961"/>
            </a:srgbClr>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0" rtlCol="0" anchor="t"/>
          <a:lstStyle/>
          <a:p>
            <a:pPr algn="ctr">
              <a:lnSpc>
                <a:spcPts val="1665"/>
              </a:lnSpc>
              <a:spcAft>
                <a:spcPts val="1000"/>
              </a:spcAft>
            </a:pPr>
            <a:endParaRPr lang="en-US" sz="1600" dirty="0">
              <a:solidFill>
                <a:srgbClr val="304001"/>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xmlns="" id="{E69191EF-7B11-5E46-B596-C41017F07526}"/>
              </a:ext>
            </a:extLst>
          </p:cNvPr>
          <p:cNvSpPr/>
          <p:nvPr/>
        </p:nvSpPr>
        <p:spPr>
          <a:xfrm>
            <a:off x="31204" y="5596904"/>
            <a:ext cx="8947904" cy="987450"/>
          </a:xfrm>
          <a:prstGeom prst="rect">
            <a:avLst/>
          </a:prstGeom>
        </p:spPr>
        <p:txBody>
          <a:bodyPr wrap="square">
            <a:spAutoFit/>
          </a:bodyPr>
          <a:lstStyle/>
          <a:p>
            <a:pPr algn="ctr">
              <a:lnSpc>
                <a:spcPts val="1665"/>
              </a:lnSpc>
              <a:spcAft>
                <a:spcPts val="1000"/>
              </a:spcAft>
            </a:pPr>
            <a:r>
              <a:rPr lang="en-US" sz="2100" b="1" dirty="0">
                <a:latin typeface="Arial" panose="020B0604020202020204" pitchFamily="34" charset="0"/>
                <a:cs typeface="Arial" panose="020B0604020202020204" pitchFamily="34" charset="0"/>
              </a:rPr>
              <a:t>Last 2019 Challenge Runs September 9</a:t>
            </a:r>
            <a:r>
              <a:rPr lang="en-US" sz="2100" b="1" baseline="30000" dirty="0">
                <a:latin typeface="Arial" panose="020B0604020202020204" pitchFamily="34" charset="0"/>
                <a:cs typeface="Arial" panose="020B0604020202020204" pitchFamily="34" charset="0"/>
              </a:rPr>
              <a:t>th</a:t>
            </a:r>
            <a:r>
              <a:rPr lang="en-US" sz="2100" b="1" dirty="0">
                <a:latin typeface="Arial" panose="020B0604020202020204" pitchFamily="34" charset="0"/>
                <a:cs typeface="Arial" panose="020B0604020202020204" pitchFamily="34" charset="0"/>
              </a:rPr>
              <a:t> – November 10</a:t>
            </a:r>
            <a:r>
              <a:rPr lang="en-US" sz="2100" b="1" baseline="30000" dirty="0">
                <a:latin typeface="Arial" panose="020B0604020202020204" pitchFamily="34" charset="0"/>
                <a:cs typeface="Arial" panose="020B0604020202020204" pitchFamily="34" charset="0"/>
              </a:rPr>
              <a:t>th</a:t>
            </a:r>
            <a:r>
              <a:rPr lang="en-US" sz="2100" b="1" dirty="0">
                <a:latin typeface="Arial" panose="020B0604020202020204" pitchFamily="34" charset="0"/>
                <a:cs typeface="Arial" panose="020B0604020202020204" pitchFamily="34" charset="0"/>
              </a:rPr>
              <a:t>!</a:t>
            </a:r>
            <a:endParaRPr lang="en-US" sz="2100" b="1" dirty="0">
              <a:latin typeface="Arial" panose="020B0604020202020204" pitchFamily="34" charset="0"/>
              <a:ea typeface="Calibri" panose="020F0502020204030204" pitchFamily="34" charset="0"/>
              <a:cs typeface="Arial" panose="020B0604020202020204" pitchFamily="34" charset="0"/>
            </a:endParaRPr>
          </a:p>
          <a:p>
            <a:pPr algn="ctr">
              <a:spcAft>
                <a:spcPts val="200"/>
              </a:spcAft>
            </a:pPr>
            <a:r>
              <a:rPr lang="en-US" sz="1700" b="1" dirty="0">
                <a:latin typeface="Arial" panose="020B0604020202020204" pitchFamily="34" charset="0"/>
                <a:ea typeface="Calibri" panose="020F0502020204030204" pitchFamily="34" charset="0"/>
                <a:cs typeface="Arial" panose="020B0604020202020204" pitchFamily="34" charset="0"/>
              </a:rPr>
              <a:t>Join your district, troop or central office for a team challenge.</a:t>
            </a:r>
            <a:endParaRPr lang="en-US" sz="1700" dirty="0">
              <a:latin typeface="Arial" panose="020B0604020202020204" pitchFamily="34" charset="0"/>
              <a:ea typeface="Calibri" panose="020F0502020204030204" pitchFamily="34" charset="0"/>
              <a:cs typeface="Arial" panose="020B0604020202020204" pitchFamily="34" charset="0"/>
            </a:endParaRPr>
          </a:p>
          <a:p>
            <a:pPr algn="ctr">
              <a:spcAft>
                <a:spcPts val="200"/>
              </a:spcAft>
            </a:pPr>
            <a:r>
              <a:rPr lang="en-US" sz="1700" dirty="0">
                <a:latin typeface="Arial" panose="020B0604020202020204" pitchFamily="34" charset="0"/>
                <a:ea typeface="Calibri" panose="020F0502020204030204" pitchFamily="34" charset="0"/>
                <a:cs typeface="Arial" panose="020B0604020202020204" pitchFamily="34" charset="0"/>
              </a:rPr>
              <a:t>Who will take home the bragging rights?</a:t>
            </a:r>
            <a:endParaRPr lang="en-US" sz="17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xmlns="" id="{20424962-965D-C840-B347-E7F2264B92B8}"/>
              </a:ext>
            </a:extLst>
          </p:cNvPr>
          <p:cNvSpPr/>
          <p:nvPr/>
        </p:nvSpPr>
        <p:spPr>
          <a:xfrm>
            <a:off x="3339409" y="751780"/>
            <a:ext cx="4468018" cy="861774"/>
          </a:xfrm>
          <a:prstGeom prst="rect">
            <a:avLst/>
          </a:prstGeom>
        </p:spPr>
        <p:txBody>
          <a:bodyPr wrap="none">
            <a:spAutoFit/>
          </a:bodyPr>
          <a:lstStyle/>
          <a:p>
            <a:r>
              <a:rPr lang="en-US" sz="5000" dirty="0">
                <a:solidFill>
                  <a:srgbClr val="F15922"/>
                </a:solidFill>
                <a:latin typeface="Arial" panose="020B0604020202020204" pitchFamily="34" charset="0"/>
                <a:cs typeface="Arial" panose="020B0604020202020204" pitchFamily="34" charset="0"/>
              </a:rPr>
              <a:t>Walker Tracker</a:t>
            </a:r>
            <a:endParaRPr lang="en-US" sz="5000" dirty="0"/>
          </a:p>
        </p:txBody>
      </p:sp>
      <p:cxnSp>
        <p:nvCxnSpPr>
          <p:cNvPr id="10" name="Straight Connector 9">
            <a:extLst>
              <a:ext uri="{FF2B5EF4-FFF2-40B4-BE49-F238E27FC236}">
                <a16:creationId xmlns:a16="http://schemas.microsoft.com/office/drawing/2014/main" xmlns="" id="{682B764A-D3CC-1C49-8175-394C3D7DC4C8}"/>
              </a:ext>
            </a:extLst>
          </p:cNvPr>
          <p:cNvCxnSpPr>
            <a:cxnSpLocks/>
          </p:cNvCxnSpPr>
          <p:nvPr/>
        </p:nvCxnSpPr>
        <p:spPr>
          <a:xfrm>
            <a:off x="3208929" y="1625919"/>
            <a:ext cx="4199832"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65084" y="4799104"/>
            <a:ext cx="6887521"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Register today at modotmshp.walkertracker.com</a:t>
            </a:r>
          </a:p>
        </p:txBody>
      </p:sp>
    </p:spTree>
    <p:extLst>
      <p:ext uri="{BB962C8B-B14F-4D97-AF65-F5344CB8AC3E}">
        <p14:creationId xmlns:p14="http://schemas.microsoft.com/office/powerpoint/2010/main" val="62232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EF229CF-ECA5-5140-81B6-B0C42EBE6D7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9" name="Rectangle 8">
            <a:extLst>
              <a:ext uri="{FF2B5EF4-FFF2-40B4-BE49-F238E27FC236}">
                <a16:creationId xmlns:a16="http://schemas.microsoft.com/office/drawing/2014/main" xmlns="" id="{1EC45669-7A28-574B-92A6-43809EB3AA70}"/>
              </a:ext>
            </a:extLst>
          </p:cNvPr>
          <p:cNvSpPr/>
          <p:nvPr/>
        </p:nvSpPr>
        <p:spPr>
          <a:xfrm>
            <a:off x="4027704" y="2829855"/>
            <a:ext cx="4697842" cy="2129603"/>
          </a:xfrm>
          <a:prstGeom prst="rect">
            <a:avLst/>
          </a:prstGeom>
          <a:solidFill>
            <a:srgbClr val="6C9D48"/>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0" rtlCol="0" anchor="t"/>
          <a:lstStyle/>
          <a:p>
            <a:pPr>
              <a:lnSpc>
                <a:spcPts val="2220"/>
              </a:lnSpc>
            </a:pPr>
            <a:endParaRPr lang="en-US" dirty="0">
              <a:solidFill>
                <a:schemeClr val="bg1"/>
              </a:solidFill>
              <a:latin typeface="Arial" panose="020B0604020202020204" pitchFamily="34" charset="0"/>
              <a:cs typeface="Arial" panose="020B0604020202020204" pitchFamily="34" charset="0"/>
            </a:endParaRPr>
          </a:p>
        </p:txBody>
      </p:sp>
      <p:sp>
        <p:nvSpPr>
          <p:cNvPr id="27" name="object 13">
            <a:extLst>
              <a:ext uri="{FF2B5EF4-FFF2-40B4-BE49-F238E27FC236}">
                <a16:creationId xmlns:a16="http://schemas.microsoft.com/office/drawing/2014/main" xmlns="" id="{7E4FCF83-BDD1-AA4F-935F-6CA71A4B1B9D}"/>
              </a:ext>
            </a:extLst>
          </p:cNvPr>
          <p:cNvSpPr/>
          <p:nvPr/>
        </p:nvSpPr>
        <p:spPr>
          <a:xfrm>
            <a:off x="4027704" y="1591937"/>
            <a:ext cx="4930317" cy="943397"/>
          </a:xfrm>
          <a:prstGeom prst="rect">
            <a:avLst/>
          </a:prstGeom>
          <a:noFill/>
        </p:spPr>
        <p:txBody>
          <a:bodyPr wrap="square" lIns="0" tIns="0" rIns="0" bIns="0" rtlCol="0" anchor="ctr"/>
          <a:lstStyle/>
          <a:p>
            <a:r>
              <a:rPr lang="en-US" sz="1600" dirty="0">
                <a:solidFill>
                  <a:schemeClr val="bg2">
                    <a:lumMod val="75000"/>
                  </a:schemeClr>
                </a:solidFill>
                <a:latin typeface="Arial" panose="020B0604020202020204" pitchFamily="34" charset="0"/>
                <a:cs typeface="Arial" panose="020B0604020202020204" pitchFamily="34" charset="0"/>
              </a:rPr>
              <a:t>You don’t have to give up your favorite foods to lose weight and look and feel your best.</a:t>
            </a:r>
          </a:p>
        </p:txBody>
      </p:sp>
      <p:sp>
        <p:nvSpPr>
          <p:cNvPr id="15" name="object 13">
            <a:extLst>
              <a:ext uri="{FF2B5EF4-FFF2-40B4-BE49-F238E27FC236}">
                <a16:creationId xmlns:a16="http://schemas.microsoft.com/office/drawing/2014/main" xmlns="" id="{6B0D6E2A-6288-634D-A53A-07CE8C2CA6A4}"/>
              </a:ext>
            </a:extLst>
          </p:cNvPr>
          <p:cNvSpPr/>
          <p:nvPr/>
        </p:nvSpPr>
        <p:spPr>
          <a:xfrm>
            <a:off x="3799768" y="4017313"/>
            <a:ext cx="5142755" cy="670917"/>
          </a:xfrm>
          <a:prstGeom prst="rect">
            <a:avLst/>
          </a:prstGeom>
          <a:noFill/>
        </p:spPr>
        <p:txBody>
          <a:bodyPr wrap="square" lIns="0" tIns="0" rIns="0" bIns="0" rtlCol="0" anchor="ctr"/>
          <a:lstStyle/>
          <a:p>
            <a:pPr algn="ctr">
              <a:spcAft>
                <a:spcPts val="600"/>
              </a:spcAft>
            </a:pPr>
            <a:r>
              <a:rPr lang="en-US" i="1" dirty="0">
                <a:solidFill>
                  <a:schemeClr val="bg1"/>
                </a:solidFill>
                <a:latin typeface="Arial" panose="020B0604020202020204" pitchFamily="34" charset="0"/>
                <a:cs typeface="Arial" panose="020B0604020202020204" pitchFamily="34" charset="0"/>
              </a:rPr>
              <a:t>More information coming soon</a:t>
            </a:r>
          </a:p>
        </p:txBody>
      </p:sp>
      <p:sp>
        <p:nvSpPr>
          <p:cNvPr id="19" name="Title 1">
            <a:extLst>
              <a:ext uri="{FF2B5EF4-FFF2-40B4-BE49-F238E27FC236}">
                <a16:creationId xmlns:a16="http://schemas.microsoft.com/office/drawing/2014/main" xmlns="" id="{C248E68E-06C9-2845-8927-2A5BCE0C272C}"/>
              </a:ext>
            </a:extLst>
          </p:cNvPr>
          <p:cNvSpPr txBox="1">
            <a:spLocks/>
          </p:cNvSpPr>
          <p:nvPr/>
        </p:nvSpPr>
        <p:spPr>
          <a:xfrm>
            <a:off x="3901522" y="847966"/>
            <a:ext cx="6785340" cy="754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2D2D2D"/>
                </a:solidFill>
                <a:effectLst/>
                <a:latin typeface="Arial" panose="020B0604020202020204" pitchFamily="34" charset="0"/>
                <a:cs typeface="Arial" panose="020B0604020202020204" pitchFamily="34" charset="0"/>
              </a:rPr>
              <a:t>Find your </a:t>
            </a:r>
            <a:r>
              <a:rPr lang="en-US" sz="3600" b="1" dirty="0">
                <a:solidFill>
                  <a:srgbClr val="6C9D48"/>
                </a:solidFill>
                <a:latin typeface="Arial" panose="020B0604020202020204" pitchFamily="34" charset="0"/>
                <a:cs typeface="Arial" panose="020B0604020202020204" pitchFamily="34" charset="0"/>
              </a:rPr>
              <a:t>Ha</a:t>
            </a:r>
            <a:r>
              <a:rPr lang="en-US" sz="3600" b="1" dirty="0">
                <a:solidFill>
                  <a:srgbClr val="6C9D48"/>
                </a:solidFill>
                <a:effectLst/>
                <a:latin typeface="Arial" panose="020B0604020202020204" pitchFamily="34" charset="0"/>
                <a:cs typeface="Arial" panose="020B0604020202020204" pitchFamily="34" charset="0"/>
              </a:rPr>
              <a:t>ppy Plates</a:t>
            </a:r>
          </a:p>
        </p:txBody>
      </p:sp>
      <p:sp>
        <p:nvSpPr>
          <p:cNvPr id="2" name="Rectangle 1">
            <a:extLst>
              <a:ext uri="{FF2B5EF4-FFF2-40B4-BE49-F238E27FC236}">
                <a16:creationId xmlns:a16="http://schemas.microsoft.com/office/drawing/2014/main" xmlns="" id="{F48C71C3-D5B0-3E49-AC2A-1F0ED829DFC2}"/>
              </a:ext>
            </a:extLst>
          </p:cNvPr>
          <p:cNvSpPr/>
          <p:nvPr/>
        </p:nvSpPr>
        <p:spPr>
          <a:xfrm>
            <a:off x="4219180" y="3186316"/>
            <a:ext cx="4289390" cy="830997"/>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The next Naturally Slim program starts in 2020</a:t>
            </a:r>
          </a:p>
        </p:txBody>
      </p:sp>
    </p:spTree>
    <p:extLst>
      <p:ext uri="{BB962C8B-B14F-4D97-AF65-F5344CB8AC3E}">
        <p14:creationId xmlns:p14="http://schemas.microsoft.com/office/powerpoint/2010/main" val="9086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81000" y="152400"/>
            <a:ext cx="8229600" cy="1143000"/>
          </a:xfrm>
        </p:spPr>
        <p:txBody>
          <a:bodyPr/>
          <a:lstStyle/>
          <a:p>
            <a:pPr algn="ctr"/>
            <a:r>
              <a:rPr lang="en-US" sz="4000" b="1" dirty="0">
                <a:solidFill>
                  <a:schemeClr val="tx1"/>
                </a:solidFill>
              </a:rPr>
              <a:t>Employee assistance program</a:t>
            </a:r>
          </a:p>
        </p:txBody>
      </p:sp>
      <p:sp>
        <p:nvSpPr>
          <p:cNvPr id="68611" name="Content Placeholder 4"/>
          <p:cNvSpPr>
            <a:spLocks noGrp="1"/>
          </p:cNvSpPr>
          <p:nvPr>
            <p:ph idx="1"/>
          </p:nvPr>
        </p:nvSpPr>
        <p:spPr>
          <a:xfrm>
            <a:off x="381000" y="1295400"/>
            <a:ext cx="8534400" cy="5562600"/>
          </a:xfrm>
        </p:spPr>
        <p:txBody>
          <a:bodyPr>
            <a:normAutofit/>
          </a:bodyPr>
          <a:lstStyle/>
          <a:p>
            <a:pPr algn="ctr">
              <a:buFont typeface="Arial" charset="0"/>
              <a:buNone/>
            </a:pPr>
            <a:r>
              <a:rPr lang="en-US" sz="1800" dirty="0"/>
              <a:t>Administered through </a:t>
            </a:r>
            <a:r>
              <a:rPr lang="en-US" sz="1800" dirty="0" err="1"/>
              <a:t>Compsych</a:t>
            </a:r>
            <a:r>
              <a:rPr lang="en-US" sz="1800" dirty="0"/>
              <a:t> Guidance Resources.</a:t>
            </a:r>
          </a:p>
          <a:p>
            <a:pPr algn="ctr"/>
            <a:r>
              <a:rPr lang="en-US" sz="1800" dirty="0"/>
              <a:t>Phone Number - 800-808-2261</a:t>
            </a:r>
          </a:p>
          <a:p>
            <a:pPr algn="ctr"/>
            <a:endParaRPr lang="en-US" dirty="0"/>
          </a:p>
          <a:p>
            <a:pPr marL="342900" lvl="1" indent="-342900">
              <a:buFont typeface="Arial" charset="0"/>
              <a:buChar char="•"/>
            </a:pPr>
            <a:r>
              <a:rPr lang="en-US" sz="3200" dirty="0"/>
              <a:t>Available to all active state employees and members of their household, even if medical coverage is waived.  </a:t>
            </a:r>
          </a:p>
          <a:p>
            <a:pPr marL="342900" lvl="1" indent="-342900">
              <a:buFont typeface="Arial" charset="0"/>
              <a:buChar char="•"/>
            </a:pPr>
            <a:r>
              <a:rPr lang="en-US" sz="3200" dirty="0"/>
              <a:t>Up to six visits, per event, per year, for each member of your household. </a:t>
            </a:r>
            <a:endParaRPr lang="en-US" sz="1800" dirty="0"/>
          </a:p>
          <a:p>
            <a:pPr lvl="2">
              <a:buFont typeface="Arial" charset="0"/>
              <a:buNone/>
            </a:pPr>
            <a:endParaRPr lang="en-US" sz="1800" dirty="0"/>
          </a:p>
          <a:p>
            <a:pPr lvl="2" algn="ctr">
              <a:buNone/>
            </a:pPr>
            <a:endParaRPr lang="en-US" sz="1800" dirty="0"/>
          </a:p>
          <a:p>
            <a:pPr lvl="2">
              <a:buNone/>
            </a:pPr>
            <a:r>
              <a:rPr lang="en-US" sz="4400" b="1" dirty="0"/>
              <a:t>            </a:t>
            </a:r>
            <a:r>
              <a:rPr lang="en-US" sz="4400" b="1" i="1" dirty="0"/>
              <a:t>100% confidential</a:t>
            </a:r>
          </a:p>
          <a:p>
            <a:pPr lvl="2">
              <a:buFont typeface="Arial" charset="0"/>
              <a:buNone/>
            </a:pPr>
            <a:endParaRPr lang="en-US" sz="1800" b="1" dirty="0"/>
          </a:p>
        </p:txBody>
      </p:sp>
      <p:sp>
        <p:nvSpPr>
          <p:cNvPr id="2" name="Slide Number Placeholder 1"/>
          <p:cNvSpPr>
            <a:spLocks noGrp="1"/>
          </p:cNvSpPr>
          <p:nvPr>
            <p:ph type="sldNum" sz="quarter" idx="12"/>
          </p:nvPr>
        </p:nvSpPr>
        <p:spPr/>
        <p:txBody>
          <a:bodyPr/>
          <a:lstStyle/>
          <a:p>
            <a:pPr>
              <a:defRPr/>
            </a:pPr>
            <a:fld id="{01DAA014-9AA3-45CE-A494-D7BED8657750}"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pPr algn="l"/>
            <a:r>
              <a:rPr lang="en-US" sz="3600" dirty="0">
                <a:solidFill>
                  <a:schemeClr val="bg1"/>
                </a:solidFill>
              </a:rPr>
              <a:t>2020 Dental &amp; Vision Open Enrollment</a:t>
            </a:r>
          </a:p>
        </p:txBody>
      </p:sp>
      <p:sp>
        <p:nvSpPr>
          <p:cNvPr id="3" name="Content Placeholder 2"/>
          <p:cNvSpPr>
            <a:spLocks noGrp="1"/>
          </p:cNvSpPr>
          <p:nvPr>
            <p:ph idx="1"/>
          </p:nvPr>
        </p:nvSpPr>
        <p:spPr>
          <a:xfrm>
            <a:off x="381000" y="1447800"/>
            <a:ext cx="8534400" cy="5181600"/>
          </a:xfrm>
        </p:spPr>
        <p:txBody>
          <a:bodyPr>
            <a:normAutofit fontScale="25000" lnSpcReduction="20000"/>
          </a:bodyPr>
          <a:lstStyle/>
          <a:p>
            <a:pPr marL="0" indent="0">
              <a:buNone/>
            </a:pPr>
            <a:endParaRPr lang="en-US" sz="7000" dirty="0"/>
          </a:p>
          <a:p>
            <a:r>
              <a:rPr lang="en-US" sz="8000" dirty="0"/>
              <a:t>Enroll or cancel online or by paper</a:t>
            </a:r>
          </a:p>
          <a:p>
            <a:r>
              <a:rPr lang="en-US" sz="8000" dirty="0"/>
              <a:t>Make changes to your coverage</a:t>
            </a:r>
          </a:p>
          <a:p>
            <a:pPr lvl="1"/>
            <a:r>
              <a:rPr lang="en-US" sz="8000" dirty="0"/>
              <a:t>Enroll and/or cancel a dependent</a:t>
            </a:r>
          </a:p>
          <a:p>
            <a:r>
              <a:rPr lang="en-US" sz="8000" dirty="0"/>
              <a:t>If you do not change coverage during Open Enrollment and you are currently enrolled in a dental or vision plan, your coverage will continue at the same level.</a:t>
            </a:r>
          </a:p>
          <a:p>
            <a:r>
              <a:rPr lang="en-US" sz="8000" dirty="0"/>
              <a:t>No change in vision premiums for 2020</a:t>
            </a:r>
          </a:p>
          <a:p>
            <a:r>
              <a:rPr lang="en-US" sz="8000" dirty="0"/>
              <a:t>Slight increase in dental premiums for 2020</a:t>
            </a:r>
          </a:p>
          <a:p>
            <a:r>
              <a:rPr lang="en-US" sz="8000" dirty="0"/>
              <a:t>Same plan administrators- MetLife and NVA</a:t>
            </a:r>
          </a:p>
          <a:p>
            <a:endParaRPr lang="en-US" sz="8000" dirty="0"/>
          </a:p>
          <a:p>
            <a:pPr marL="0" indent="0">
              <a:buNone/>
            </a:pPr>
            <a:r>
              <a:rPr lang="en-US" sz="8000" b="1" dirty="0"/>
              <a:t>Enrollment Questions </a:t>
            </a:r>
          </a:p>
          <a:p>
            <a:r>
              <a:rPr lang="en-US" sz="8000" b="1" dirty="0"/>
              <a:t>800-487-0771  or </a:t>
            </a:r>
            <a:r>
              <a:rPr lang="en-US" sz="8000" b="1" dirty="0">
                <a:hlinkClick r:id="rId3"/>
              </a:rPr>
              <a:t>www.mchcp.org</a:t>
            </a:r>
            <a:r>
              <a:rPr lang="en-US" sz="8000" b="1" dirty="0"/>
              <a:t>, </a:t>
            </a:r>
            <a:r>
              <a:rPr lang="en-US" sz="8000" b="1" dirty="0" err="1"/>
              <a:t>MyMCHCP</a:t>
            </a:r>
            <a:endParaRPr lang="en-US" sz="8000" b="1" dirty="0"/>
          </a:p>
          <a:p>
            <a:pPr marL="0" indent="0">
              <a:buNone/>
            </a:pPr>
            <a:endParaRPr lang="en-US" sz="11200" b="1" dirty="0"/>
          </a:p>
          <a:p>
            <a:pPr marL="0" indent="0" algn="ctr">
              <a:buNone/>
            </a:pPr>
            <a:r>
              <a:rPr lang="en-US" sz="11200" b="1" dirty="0"/>
              <a:t>October 1 – 31</a:t>
            </a:r>
          </a:p>
        </p:txBody>
      </p:sp>
      <p:sp>
        <p:nvSpPr>
          <p:cNvPr id="4" name="Slide Number Placeholder 3"/>
          <p:cNvSpPr>
            <a:spLocks noGrp="1"/>
          </p:cNvSpPr>
          <p:nvPr>
            <p:ph type="sldNum" sz="quarter" idx="12"/>
          </p:nvPr>
        </p:nvSpPr>
        <p:spPr/>
        <p:txBody>
          <a:bodyPr/>
          <a:lstStyle/>
          <a:p>
            <a:fld id="{927A8CB9-BAEF-4D8C-9F09-27EB11EDD316}"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69159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900" b="1" dirty="0">
                <a:solidFill>
                  <a:schemeClr val="tx1"/>
                </a:solidFill>
              </a:rPr>
              <a:t>2020 Cafeteria Plan</a:t>
            </a:r>
            <a:r>
              <a:rPr lang="en-US" sz="3200" b="1" dirty="0">
                <a:solidFill>
                  <a:schemeClr val="tx1"/>
                </a:solidFill>
              </a:rPr>
              <a:t/>
            </a:r>
            <a:br>
              <a:rPr lang="en-US" sz="3200" b="1" dirty="0">
                <a:solidFill>
                  <a:schemeClr val="tx1"/>
                </a:solidFill>
              </a:rPr>
            </a:br>
            <a:r>
              <a:rPr lang="en-US" sz="3200" b="1" dirty="0">
                <a:solidFill>
                  <a:schemeClr val="tx1"/>
                </a:solidFill>
              </a:rPr>
              <a:t>Enrollment Period: October 1 – December 1, 2019</a:t>
            </a:r>
          </a:p>
        </p:txBody>
      </p:sp>
      <p:sp>
        <p:nvSpPr>
          <p:cNvPr id="6" name="Content Placeholder 5"/>
          <p:cNvSpPr>
            <a:spLocks noGrp="1"/>
          </p:cNvSpPr>
          <p:nvPr>
            <p:ph idx="1"/>
          </p:nvPr>
        </p:nvSpPr>
        <p:spPr>
          <a:xfrm>
            <a:off x="381000" y="1600200"/>
            <a:ext cx="8229600" cy="4876800"/>
          </a:xfrm>
        </p:spPr>
        <p:txBody>
          <a:bodyPr/>
          <a:lstStyle/>
          <a:p>
            <a:r>
              <a:rPr lang="en-US" dirty="0"/>
              <a:t>Health Care FSA max individual contribution limit- </a:t>
            </a:r>
            <a:r>
              <a:rPr lang="en-US" b="1" dirty="0"/>
              <a:t>$2,700</a:t>
            </a:r>
          </a:p>
          <a:p>
            <a:r>
              <a:rPr lang="en-US" dirty="0"/>
              <a:t>Debit Cards will continue to be offered</a:t>
            </a:r>
          </a:p>
          <a:p>
            <a:pPr eaLnBrk="1" hangingPunct="1"/>
            <a:r>
              <a:rPr lang="en-US" altLang="en-US" dirty="0"/>
              <a:t>Grace period-  expenses can be incurred up to March 15, 2020 to use up the remaining 2019 balance in your Health and Dependent Care FSAs. </a:t>
            </a:r>
          </a:p>
          <a:p>
            <a:pPr eaLnBrk="1" hangingPunct="1">
              <a:buFont typeface="Arial" panose="020B0604020202020204" pitchFamily="34" charset="0"/>
              <a:buChar char="•"/>
              <a:defRPr/>
            </a:pPr>
            <a:r>
              <a:rPr lang="en-US" altLang="en-US" sz="1800" dirty="0"/>
              <a:t>By Web:</a:t>
            </a:r>
          </a:p>
          <a:p>
            <a:pPr lvl="1" eaLnBrk="1" hangingPunct="1">
              <a:buFont typeface="Arial" panose="020B0604020202020204" pitchFamily="34" charset="0"/>
              <a:buChar char="•"/>
              <a:defRPr/>
            </a:pPr>
            <a:r>
              <a:rPr lang="en-US" altLang="en-US" sz="1800" dirty="0">
                <a:hlinkClick r:id="rId3"/>
              </a:rPr>
              <a:t>www.mchcp.org</a:t>
            </a:r>
            <a:r>
              <a:rPr lang="en-US" altLang="en-US" sz="1800" dirty="0"/>
              <a:t> (MCHCP’s website) or</a:t>
            </a:r>
          </a:p>
          <a:p>
            <a:pPr lvl="1" eaLnBrk="1" hangingPunct="1">
              <a:buFont typeface="Arial" panose="020B0604020202020204" pitchFamily="34" charset="0"/>
              <a:buChar char="•"/>
              <a:defRPr/>
            </a:pPr>
            <a:r>
              <a:rPr lang="en-US" altLang="en-US" sz="1800" dirty="0">
                <a:hlinkClick r:id="rId4"/>
              </a:rPr>
              <a:t>www.mocafe.com</a:t>
            </a:r>
            <a:r>
              <a:rPr lang="en-US" altLang="en-US" sz="1800" dirty="0"/>
              <a:t> (</a:t>
            </a:r>
            <a:r>
              <a:rPr lang="en-US" altLang="en-US" sz="1800" dirty="0" err="1"/>
              <a:t>MoCafe’s</a:t>
            </a:r>
            <a:r>
              <a:rPr lang="en-US" altLang="en-US" sz="1800" dirty="0"/>
              <a:t> website) or</a:t>
            </a:r>
          </a:p>
          <a:p>
            <a:pPr lvl="1" eaLnBrk="1" hangingPunct="1">
              <a:buFont typeface="Arial" panose="020B0604020202020204" pitchFamily="34" charset="0"/>
              <a:buChar char="•"/>
              <a:defRPr/>
            </a:pPr>
            <a:r>
              <a:rPr lang="en-US" altLang="en-US" sz="1800" dirty="0">
                <a:hlinkClick r:id="rId5"/>
              </a:rPr>
              <a:t>https://my.asiflex.com</a:t>
            </a:r>
            <a:r>
              <a:rPr lang="en-US" altLang="en-US" sz="1800" dirty="0"/>
              <a:t> (your </a:t>
            </a:r>
            <a:r>
              <a:rPr lang="en-US" altLang="en-US" sz="1800" dirty="0" err="1"/>
              <a:t>MoCafe</a:t>
            </a:r>
            <a:r>
              <a:rPr lang="en-US" altLang="en-US" sz="1800" dirty="0"/>
              <a:t> account detail website) or</a:t>
            </a:r>
          </a:p>
          <a:p>
            <a:pPr lvl="1" eaLnBrk="1" hangingPunct="1">
              <a:buFont typeface="Arial" panose="020B0604020202020204" pitchFamily="34" charset="0"/>
              <a:buChar char="•"/>
              <a:defRPr/>
            </a:pPr>
            <a:r>
              <a:rPr lang="en-US" altLang="en-US" sz="1800" dirty="0">
                <a:hlinkClick r:id="rId6"/>
              </a:rPr>
              <a:t>https://ess.mo.gov</a:t>
            </a:r>
            <a:r>
              <a:rPr lang="en-US" altLang="en-US" sz="1800" dirty="0"/>
              <a:t> (Missouri’s employee self service portal)</a:t>
            </a:r>
          </a:p>
          <a:p>
            <a:pPr marL="182563" lvl="1" eaLnBrk="1" hangingPunct="1">
              <a:buFont typeface="Arial" panose="020B0604020202020204" pitchFamily="34" charset="0"/>
              <a:buChar char="•"/>
              <a:defRPr/>
            </a:pPr>
            <a:r>
              <a:rPr lang="en-US" altLang="en-US" sz="1800" dirty="0"/>
              <a:t>Questions: 1-800-659-3035 or </a:t>
            </a:r>
            <a:r>
              <a:rPr lang="en-US" altLang="en-US" sz="1800" dirty="0">
                <a:hlinkClick r:id="rId7"/>
              </a:rPr>
              <a:t>www.asiflex.com/Mocafe/</a:t>
            </a:r>
            <a:endParaRPr lang="en-US" altLang="en-US" sz="1800" dirty="0"/>
          </a:p>
          <a:p>
            <a:pPr eaLnBrk="1" hangingPunct="1"/>
            <a:endParaRPr lang="en-US" altLang="en-US" dirty="0"/>
          </a:p>
        </p:txBody>
      </p:sp>
      <p:sp>
        <p:nvSpPr>
          <p:cNvPr id="4" name="Slide Number Placeholder 3"/>
          <p:cNvSpPr>
            <a:spLocks noGrp="1"/>
          </p:cNvSpPr>
          <p:nvPr>
            <p:ph type="sldNum" sz="quarter" idx="10"/>
          </p:nvPr>
        </p:nvSpPr>
        <p:spPr/>
        <p:txBody>
          <a:bodyPr/>
          <a:lstStyle/>
          <a:p>
            <a:fld id="{427C041B-906E-4226-88C3-A125AEDDC89A}" type="slidenum">
              <a:rPr lang="en-US" altLang="en-US" smtClean="0"/>
              <a:pPr/>
              <a:t>18</a:t>
            </a:fld>
            <a:endParaRPr lang="en-US" altLang="en-US"/>
          </a:p>
        </p:txBody>
      </p:sp>
    </p:spTree>
    <p:extLst>
      <p:ext uri="{BB962C8B-B14F-4D97-AF65-F5344CB8AC3E}">
        <p14:creationId xmlns:p14="http://schemas.microsoft.com/office/powerpoint/2010/main" val="3268191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b="1" dirty="0">
                <a:solidFill>
                  <a:schemeClr val="tx1"/>
                </a:solidFill>
                <a:effectLst/>
                <a:latin typeface="Impact" pitchFamily="34" charset="0"/>
              </a:rPr>
              <a:t>	</a:t>
            </a:r>
            <a:r>
              <a:rPr lang="en-US" sz="4000" b="1" dirty="0">
                <a:solidFill>
                  <a:schemeClr val="tx1"/>
                </a:solidFill>
                <a:effectLst/>
              </a:rPr>
              <a:t>CONTACT INFORMATION</a:t>
            </a:r>
          </a:p>
        </p:txBody>
      </p:sp>
      <p:sp>
        <p:nvSpPr>
          <p:cNvPr id="103428" name="Slide Number Placeholder 3"/>
          <p:cNvSpPr>
            <a:spLocks noGrp="1"/>
          </p:cNvSpPr>
          <p:nvPr>
            <p:ph type="sldNum" sz="quarter" idx="12"/>
          </p:nvPr>
        </p:nvSpPr>
        <p:spPr>
          <a:noFill/>
        </p:spPr>
        <p:txBody>
          <a:bodyPr/>
          <a:lstStyle/>
          <a:p>
            <a:fld id="{E1405E6A-577A-4A56-BB8A-31700487956F}" type="slidenum">
              <a:rPr lang="en-US" smtClean="0"/>
              <a:pPr/>
              <a:t>19</a:t>
            </a:fld>
            <a:endParaRPr lang="en-US" dirty="0"/>
          </a:p>
        </p:txBody>
      </p:sp>
      <p:sp>
        <p:nvSpPr>
          <p:cNvPr id="44035" name="Rectangle 4"/>
          <p:cNvSpPr>
            <a:spLocks noChangeArrowheads="1"/>
          </p:cNvSpPr>
          <p:nvPr/>
        </p:nvSpPr>
        <p:spPr bwMode="auto">
          <a:xfrm>
            <a:off x="152400" y="1600200"/>
            <a:ext cx="8686800" cy="2800767"/>
          </a:xfrm>
          <a:prstGeom prst="rect">
            <a:avLst/>
          </a:prstGeom>
          <a:noFill/>
          <a:ln w="12700" cap="sq">
            <a:noFill/>
            <a:miter lim="800000"/>
            <a:headEnd type="none" w="sm" len="sm"/>
            <a:tailEnd type="none" w="sm" len="sm"/>
          </a:ln>
        </p:spPr>
        <p:txBody>
          <a:bodyPr>
            <a:spAutoFit/>
          </a:bodyPr>
          <a:lstStyle/>
          <a:p>
            <a:pPr algn="ctr">
              <a:spcBef>
                <a:spcPct val="50000"/>
              </a:spcBef>
              <a:buClr>
                <a:srgbClr val="AFE8A4"/>
              </a:buClr>
              <a:buFont typeface="Wingdings" pitchFamily="2" charset="2"/>
              <a:buNone/>
              <a:defRPr/>
            </a:pPr>
            <a:r>
              <a:rPr lang="en-US" sz="2800" b="1" dirty="0">
                <a:latin typeface="+mn-lt"/>
              </a:rPr>
              <a:t>If you need additional information or have questions, please contact:</a:t>
            </a:r>
          </a:p>
          <a:p>
            <a:pPr lvl="1">
              <a:spcBef>
                <a:spcPct val="50000"/>
              </a:spcBef>
              <a:buClr>
                <a:srgbClr val="FFC000"/>
              </a:buClr>
              <a:buFont typeface="Wingdings" pitchFamily="2" charset="2"/>
              <a:buChar char="§"/>
              <a:defRPr/>
            </a:pPr>
            <a:r>
              <a:rPr lang="en-US" sz="2800" b="1" dirty="0">
                <a:latin typeface="+mn-lt"/>
              </a:rPr>
              <a:t>Your local insurance representative</a:t>
            </a:r>
          </a:p>
          <a:p>
            <a:pPr lvl="1">
              <a:spcBef>
                <a:spcPct val="50000"/>
              </a:spcBef>
              <a:buClr>
                <a:srgbClr val="FFC000"/>
              </a:buClr>
              <a:buFont typeface="Wingdings" pitchFamily="2" charset="2"/>
              <a:buChar char="§"/>
              <a:defRPr/>
            </a:pPr>
            <a:r>
              <a:rPr lang="en-US" sz="2800" b="1" dirty="0">
                <a:latin typeface="+mn-lt"/>
              </a:rPr>
              <a:t>Employee Benefits Toll-free at 877-863-9406</a:t>
            </a:r>
          </a:p>
          <a:p>
            <a:pPr lvl="1">
              <a:spcBef>
                <a:spcPct val="50000"/>
              </a:spcBef>
              <a:buClr>
                <a:srgbClr val="FFC000"/>
              </a:buClr>
              <a:buFont typeface="Wingdings" pitchFamily="2" charset="2"/>
              <a:buChar char="§"/>
              <a:defRPr/>
            </a:pPr>
            <a:r>
              <a:rPr lang="en-US" b="1" u="sng" dirty="0">
                <a:latin typeface="+mn-lt"/>
              </a:rPr>
              <a:t>https://www.modot.org/modot-mshp-employee-benefits-0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838200"/>
          </a:xfrm>
        </p:spPr>
        <p:txBody>
          <a:bodyPr/>
          <a:lstStyle/>
          <a:p>
            <a:pPr algn="ctr" eaLnBrk="1" hangingPunct="1"/>
            <a:r>
              <a:rPr lang="en-US" sz="4000" b="1" dirty="0">
                <a:solidFill>
                  <a:schemeClr val="tx1"/>
                </a:solidFill>
                <a:effectLst/>
              </a:rPr>
              <a:t>AGENDA</a:t>
            </a:r>
          </a:p>
        </p:txBody>
      </p:sp>
      <p:sp>
        <p:nvSpPr>
          <p:cNvPr id="52227" name="Rectangle 3"/>
          <p:cNvSpPr>
            <a:spLocks noGrp="1" noChangeArrowheads="1"/>
          </p:cNvSpPr>
          <p:nvPr>
            <p:ph idx="1"/>
          </p:nvPr>
        </p:nvSpPr>
        <p:spPr>
          <a:xfrm>
            <a:off x="685800" y="1371600"/>
            <a:ext cx="7772400" cy="4953000"/>
          </a:xfrm>
        </p:spPr>
        <p:txBody>
          <a:bodyPr>
            <a:normAutofit/>
          </a:bodyPr>
          <a:lstStyle/>
          <a:p>
            <a:pPr marL="457200" indent="-457200" eaLnBrk="1" hangingPunct="1">
              <a:lnSpc>
                <a:spcPct val="90000"/>
              </a:lnSpc>
              <a:buClr>
                <a:schemeClr val="accent2"/>
              </a:buClr>
              <a:buFont typeface="Arial" panose="020B0604020202020204" pitchFamily="34" charset="0"/>
              <a:buChar char="•"/>
            </a:pPr>
            <a:r>
              <a:rPr lang="en-US" sz="3200" b="1" dirty="0">
                <a:effectLst/>
              </a:rPr>
              <a:t>2020 Medical Update</a:t>
            </a:r>
          </a:p>
          <a:p>
            <a:pPr marL="457200" indent="-457200">
              <a:lnSpc>
                <a:spcPct val="90000"/>
              </a:lnSpc>
              <a:buClr>
                <a:schemeClr val="accent2"/>
              </a:buClr>
              <a:buFont typeface="Arial" panose="020B0604020202020204" pitchFamily="34" charset="0"/>
              <a:buChar char="•"/>
            </a:pPr>
            <a:r>
              <a:rPr lang="en-US" sz="3200" b="1" dirty="0"/>
              <a:t>Open Enrollment  October 1-31</a:t>
            </a:r>
          </a:p>
          <a:p>
            <a:pPr marL="457200" indent="-457200">
              <a:lnSpc>
                <a:spcPct val="90000"/>
              </a:lnSpc>
              <a:buClr>
                <a:schemeClr val="accent2"/>
              </a:buClr>
              <a:buFont typeface="Arial" panose="020B0604020202020204" pitchFamily="34" charset="0"/>
              <a:buChar char="•"/>
            </a:pPr>
            <a:r>
              <a:rPr lang="en-US" sz="3200" dirty="0"/>
              <a:t>Health and Wellness Tools</a:t>
            </a:r>
          </a:p>
          <a:p>
            <a:pPr marL="457200" indent="-457200">
              <a:lnSpc>
                <a:spcPct val="90000"/>
              </a:lnSpc>
              <a:buClr>
                <a:schemeClr val="accent2"/>
              </a:buClr>
              <a:buFont typeface="Arial" panose="020B0604020202020204" pitchFamily="34" charset="0"/>
              <a:buChar char="•"/>
            </a:pPr>
            <a:r>
              <a:rPr lang="en-US" sz="3200" b="1" dirty="0">
                <a:effectLst/>
              </a:rPr>
              <a:t>Employee Assistance Program</a:t>
            </a:r>
          </a:p>
          <a:p>
            <a:pPr marL="457200" indent="-457200" eaLnBrk="1" hangingPunct="1">
              <a:lnSpc>
                <a:spcPct val="90000"/>
              </a:lnSpc>
              <a:buClr>
                <a:schemeClr val="accent2"/>
              </a:buClr>
              <a:buFont typeface="Arial" panose="020B0604020202020204" pitchFamily="34" charset="0"/>
              <a:buChar char="•"/>
            </a:pPr>
            <a:r>
              <a:rPr lang="en-US" sz="3200" b="1" dirty="0">
                <a:effectLst/>
              </a:rPr>
              <a:t>Dental/Vision through MCHCP</a:t>
            </a:r>
          </a:p>
          <a:p>
            <a:pPr marL="457200" indent="-457200" eaLnBrk="1" hangingPunct="1">
              <a:lnSpc>
                <a:spcPct val="90000"/>
              </a:lnSpc>
              <a:buClr>
                <a:schemeClr val="accent2"/>
              </a:buClr>
              <a:buFont typeface="Arial" panose="020B0604020202020204" pitchFamily="34" charset="0"/>
              <a:buChar char="•"/>
            </a:pPr>
            <a:r>
              <a:rPr lang="en-US" sz="3200" b="1" dirty="0">
                <a:effectLst/>
              </a:rPr>
              <a:t>Cafeteria Plan</a:t>
            </a:r>
          </a:p>
          <a:p>
            <a:pPr eaLnBrk="1" hangingPunct="1">
              <a:lnSpc>
                <a:spcPct val="90000"/>
              </a:lnSpc>
            </a:pPr>
            <a:endParaRPr lang="en-US" sz="2800" b="1" dirty="0">
              <a:effectLst/>
            </a:endParaRPr>
          </a:p>
          <a:p>
            <a:pPr eaLnBrk="1" hangingPunct="1">
              <a:lnSpc>
                <a:spcPct val="90000"/>
              </a:lnSpc>
              <a:buFont typeface="Wingdings" pitchFamily="2" charset="2"/>
              <a:buNone/>
            </a:pPr>
            <a:endParaRPr lang="en-US" sz="2800" b="1" dirty="0">
              <a:effectLst/>
            </a:endParaRPr>
          </a:p>
        </p:txBody>
      </p:sp>
      <p:sp>
        <p:nvSpPr>
          <p:cNvPr id="52228" name="Slide Number Placeholder 3"/>
          <p:cNvSpPr>
            <a:spLocks noGrp="1"/>
          </p:cNvSpPr>
          <p:nvPr>
            <p:ph type="sldNum" sz="quarter" idx="12"/>
          </p:nvPr>
        </p:nvSpPr>
        <p:spPr>
          <a:noFill/>
        </p:spPr>
        <p:txBody>
          <a:bodyPr/>
          <a:lstStyle/>
          <a:p>
            <a:fld id="{2E1C2792-0118-4B48-BFA0-56C60E76B7A2}"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l" eaLnBrk="1" hangingPunct="1"/>
            <a:r>
              <a:rPr lang="en-US" sz="8800" b="1" dirty="0">
                <a:solidFill>
                  <a:srgbClr val="EAB200"/>
                </a:solidFill>
                <a:effectLst/>
                <a:latin typeface="Impact" pitchFamily="34" charset="0"/>
              </a:rPr>
              <a:t/>
            </a:r>
            <a:br>
              <a:rPr lang="en-US" sz="8800" b="1" dirty="0">
                <a:solidFill>
                  <a:srgbClr val="EAB200"/>
                </a:solidFill>
                <a:effectLst/>
                <a:latin typeface="Impact" pitchFamily="34" charset="0"/>
              </a:rPr>
            </a:br>
            <a:r>
              <a:rPr lang="en-US" sz="8800" b="1" dirty="0">
                <a:solidFill>
                  <a:srgbClr val="EAB200"/>
                </a:solidFill>
                <a:latin typeface="Impact" pitchFamily="34" charset="0"/>
              </a:rPr>
              <a:t/>
            </a:r>
            <a:br>
              <a:rPr lang="en-US" sz="8800" b="1" dirty="0">
                <a:solidFill>
                  <a:srgbClr val="EAB200"/>
                </a:solidFill>
                <a:latin typeface="Impact" pitchFamily="34" charset="0"/>
              </a:rPr>
            </a:br>
            <a:r>
              <a:rPr lang="en-US" sz="8800" b="1" dirty="0">
                <a:solidFill>
                  <a:srgbClr val="EAB200"/>
                </a:solidFill>
                <a:latin typeface="Impact" pitchFamily="34" charset="0"/>
              </a:rPr>
              <a:t/>
            </a:r>
            <a:br>
              <a:rPr lang="en-US" sz="8800" b="1" dirty="0">
                <a:solidFill>
                  <a:srgbClr val="EAB200"/>
                </a:solidFill>
                <a:latin typeface="Impact" pitchFamily="34" charset="0"/>
              </a:rPr>
            </a:br>
            <a:r>
              <a:rPr lang="en-US" sz="8800" b="1" dirty="0">
                <a:solidFill>
                  <a:srgbClr val="FFFFFF"/>
                </a:solidFill>
                <a:effectLst/>
                <a:latin typeface="Impact" pitchFamily="34" charset="0"/>
              </a:rPr>
              <a:t>Questions</a:t>
            </a:r>
            <a:r>
              <a:rPr lang="en-US" sz="8800" b="1" dirty="0">
                <a:solidFill>
                  <a:srgbClr val="FFFFFF"/>
                </a:solidFill>
                <a:latin typeface="Impact" pitchFamily="34" charset="0"/>
              </a:rPr>
              <a:t>?</a:t>
            </a:r>
            <a:endParaRPr lang="en-US" sz="8800" b="1" dirty="0">
              <a:solidFill>
                <a:srgbClr val="FFFFFF"/>
              </a:solidFill>
              <a:effectLst/>
              <a:latin typeface="Impact" pitchFamily="34" charset="0"/>
            </a:endParaRPr>
          </a:p>
        </p:txBody>
      </p:sp>
      <p:sp>
        <p:nvSpPr>
          <p:cNvPr id="104452" name="Slide Number Placeholder 3"/>
          <p:cNvSpPr>
            <a:spLocks noGrp="1"/>
          </p:cNvSpPr>
          <p:nvPr>
            <p:ph type="sldNum" sz="quarter" idx="12"/>
          </p:nvPr>
        </p:nvSpPr>
        <p:spPr>
          <a:noFill/>
        </p:spPr>
        <p:txBody>
          <a:bodyPr/>
          <a:lstStyle/>
          <a:p>
            <a:fld id="{B116EF92-FB18-4ABB-ABB4-CF51815C32E4}" type="slidenum">
              <a:rPr lang="en-US" smtClean="0"/>
              <a:pPr/>
              <a:t>20</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a:xfrm>
            <a:off x="381000" y="381000"/>
            <a:ext cx="8229600" cy="1143000"/>
          </a:xfrm>
        </p:spPr>
        <p:txBody>
          <a:bodyPr>
            <a:normAutofit/>
          </a:bodyPr>
          <a:lstStyle/>
          <a:p>
            <a:pPr algn="ctr" eaLnBrk="1" hangingPunct="1"/>
            <a:r>
              <a:rPr lang="en-US" sz="4000" b="1" dirty="0">
                <a:solidFill>
                  <a:schemeClr val="tx1"/>
                </a:solidFill>
                <a:effectLst/>
              </a:rPr>
              <a:t>2020 medical updates</a:t>
            </a:r>
          </a:p>
        </p:txBody>
      </p:sp>
      <p:sp>
        <p:nvSpPr>
          <p:cNvPr id="53251" name="Rectangle 1027"/>
          <p:cNvSpPr>
            <a:spLocks noGrp="1" noChangeArrowheads="1"/>
          </p:cNvSpPr>
          <p:nvPr>
            <p:ph idx="1"/>
          </p:nvPr>
        </p:nvSpPr>
        <p:spPr>
          <a:xfrm>
            <a:off x="685800" y="1295400"/>
            <a:ext cx="7772400" cy="4724400"/>
          </a:xfrm>
        </p:spPr>
        <p:txBody>
          <a:bodyPr>
            <a:normAutofit/>
          </a:bodyPr>
          <a:lstStyle/>
          <a:p>
            <a:pPr marL="0" indent="0">
              <a:lnSpc>
                <a:spcPct val="90000"/>
              </a:lnSpc>
              <a:buNone/>
            </a:pPr>
            <a:r>
              <a:rPr lang="en-US" sz="2800" dirty="0"/>
              <a:t>  </a:t>
            </a:r>
          </a:p>
          <a:p>
            <a:pPr marL="457200" lvl="0" indent="-457200">
              <a:buClr>
                <a:schemeClr val="accent2"/>
              </a:buClr>
              <a:buFont typeface="Arial" panose="020B0604020202020204" pitchFamily="34" charset="0"/>
              <a:buChar char="•"/>
            </a:pPr>
            <a:r>
              <a:rPr lang="en-US" sz="2800" dirty="0"/>
              <a:t>No increase in medical plan premiums for all rate categories in calendar year 2020 .</a:t>
            </a:r>
          </a:p>
          <a:p>
            <a:pPr marL="457200" lvl="0" indent="-457200">
              <a:buClr>
                <a:schemeClr val="accent2"/>
              </a:buClr>
              <a:buFont typeface="Arial" panose="020B0604020202020204" pitchFamily="34" charset="0"/>
              <a:buChar char="•"/>
            </a:pPr>
            <a:r>
              <a:rPr lang="en-US" sz="2800" dirty="0"/>
              <a:t>No plan changes for 2020.</a:t>
            </a:r>
          </a:p>
          <a:p>
            <a:pPr marL="457200" lvl="0" indent="-457200">
              <a:buClr>
                <a:schemeClr val="accent2"/>
              </a:buClr>
              <a:buFont typeface="Arial" panose="020B0604020202020204" pitchFamily="34" charset="0"/>
              <a:buChar char="•"/>
            </a:pPr>
            <a:r>
              <a:rPr lang="en-US" sz="2800" dirty="0"/>
              <a:t>Deductible and OOP Max start over January 1.</a:t>
            </a:r>
          </a:p>
          <a:p>
            <a:pPr marL="457200" lvl="0" indent="-457200">
              <a:buClr>
                <a:schemeClr val="accent2"/>
              </a:buClr>
              <a:buFont typeface="Arial" panose="020B0604020202020204" pitchFamily="34" charset="0"/>
              <a:buChar char="•"/>
            </a:pPr>
            <a:r>
              <a:rPr lang="en-US" sz="2800" dirty="0"/>
              <a:t>Continue to use your same medical and Rx ID cards. New cards will not be mailed.</a:t>
            </a:r>
          </a:p>
          <a:p>
            <a:pPr lvl="1">
              <a:lnSpc>
                <a:spcPct val="90000"/>
              </a:lnSpc>
              <a:buFont typeface="Arial" panose="020B0604020202020204" pitchFamily="34" charset="0"/>
              <a:buChar char="•"/>
            </a:pPr>
            <a:endParaRPr lang="en-US" sz="2400" b="1" dirty="0">
              <a:effectLst/>
            </a:endParaRPr>
          </a:p>
        </p:txBody>
      </p:sp>
      <p:sp>
        <p:nvSpPr>
          <p:cNvPr id="53252" name="Slide Number Placeholder 3"/>
          <p:cNvSpPr>
            <a:spLocks noGrp="1"/>
          </p:cNvSpPr>
          <p:nvPr>
            <p:ph type="sldNum" sz="quarter" idx="12"/>
          </p:nvPr>
        </p:nvSpPr>
        <p:spPr>
          <a:noFill/>
        </p:spPr>
        <p:txBody>
          <a:bodyPr/>
          <a:lstStyle/>
          <a:p>
            <a:fld id="{E3A7FBB9-FBB4-44A5-9AD3-68E5CC2E5D93}"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73340" cy="1386840"/>
          </a:xfrm>
        </p:spPr>
        <p:txBody>
          <a:bodyPr anchor="b">
            <a:noAutofit/>
          </a:bodyPr>
          <a:lstStyle/>
          <a:p>
            <a:pPr algn="ctr"/>
            <a:r>
              <a:rPr lang="en-US" sz="4000" b="1" dirty="0"/>
              <a:t> </a:t>
            </a:r>
            <a:r>
              <a:rPr lang="en-US" sz="4000" b="1" dirty="0">
                <a:solidFill>
                  <a:schemeClr val="tx1"/>
                </a:solidFill>
              </a:rPr>
              <a:t>open enrollment </a:t>
            </a:r>
            <a:br>
              <a:rPr lang="en-US" sz="4000" b="1" dirty="0">
                <a:solidFill>
                  <a:schemeClr val="tx1"/>
                </a:solidFill>
              </a:rPr>
            </a:br>
            <a:r>
              <a:rPr lang="en-US" sz="4000" b="1" u="sng" dirty="0">
                <a:solidFill>
                  <a:schemeClr val="tx1"/>
                </a:solidFill>
              </a:rPr>
              <a:t>**October 1- 31**</a:t>
            </a:r>
          </a:p>
        </p:txBody>
      </p:sp>
      <p:sp>
        <p:nvSpPr>
          <p:cNvPr id="3" name="Content Placeholder 2"/>
          <p:cNvSpPr>
            <a:spLocks noGrp="1"/>
          </p:cNvSpPr>
          <p:nvPr>
            <p:ph idx="1"/>
          </p:nvPr>
        </p:nvSpPr>
        <p:spPr>
          <a:xfrm>
            <a:off x="457200" y="1600200"/>
            <a:ext cx="8382000" cy="4525963"/>
          </a:xfrm>
        </p:spPr>
        <p:txBody>
          <a:bodyPr>
            <a:normAutofit lnSpcReduction="10000"/>
          </a:bodyPr>
          <a:lstStyle/>
          <a:p>
            <a:pPr algn="ctr"/>
            <a:r>
              <a:rPr lang="en-US" sz="2800" b="1" dirty="0">
                <a:solidFill>
                  <a:srgbClr val="FFFF00"/>
                </a:solidFill>
                <a:latin typeface="Arial Black" panose="020B0A04020102020204" pitchFamily="34" charset="0"/>
              </a:rPr>
              <a:t>IF YOU ARE NOT MAKING CHANGES</a:t>
            </a:r>
          </a:p>
          <a:p>
            <a:pPr algn="ctr"/>
            <a:r>
              <a:rPr lang="en-US" sz="2800" b="1" i="1" dirty="0">
                <a:solidFill>
                  <a:srgbClr val="FFFF00"/>
                </a:solidFill>
                <a:latin typeface="Arial Black" panose="020B0A04020102020204" pitchFamily="34" charset="0"/>
              </a:rPr>
              <a:t>NO ACTION IS NECESSARY</a:t>
            </a:r>
            <a:endParaRPr lang="en-US" sz="2800" i="1" dirty="0">
              <a:solidFill>
                <a:srgbClr val="FFFF00"/>
              </a:solidFill>
              <a:latin typeface="Arial Black" panose="020B0A04020102020204" pitchFamily="34" charset="0"/>
            </a:endParaRPr>
          </a:p>
          <a:p>
            <a:r>
              <a:rPr lang="en-US" sz="3200" b="1" dirty="0"/>
              <a:t>From October 1 – 31 </a:t>
            </a:r>
          </a:p>
          <a:p>
            <a:pPr lvl="1"/>
            <a:r>
              <a:rPr lang="en-US" sz="2400" b="1" dirty="0"/>
              <a:t>You can add or drop yourself and/or dependents from coverage.</a:t>
            </a:r>
          </a:p>
          <a:p>
            <a:pPr lvl="1"/>
            <a:r>
              <a:rPr lang="en-US" sz="2400" b="1" dirty="0"/>
              <a:t>You may switch between the PPO and HDHP plans.</a:t>
            </a:r>
          </a:p>
          <a:p>
            <a:pPr lvl="1"/>
            <a:r>
              <a:rPr lang="en-US" sz="2400" b="1" dirty="0"/>
              <a:t>If you are enrolled in the HDHP w/ HSA you must submit a new HSA contribution form to establish your 2020 contributions.</a:t>
            </a:r>
          </a:p>
          <a:p>
            <a:pPr lvl="1"/>
            <a:endParaRPr lang="en-US" sz="2400" b="1" dirty="0"/>
          </a:p>
          <a:p>
            <a:pPr lvl="1"/>
            <a:r>
              <a:rPr lang="en-US" sz="2400" b="1" dirty="0"/>
              <a:t>All Open Enrollment changes are effective 1/1/20.  You will notice the change in premiums on your 12/15/19 pay check.</a:t>
            </a:r>
          </a:p>
        </p:txBody>
      </p:sp>
      <p:sp>
        <p:nvSpPr>
          <p:cNvPr id="4" name="Slide Number Placeholder 3"/>
          <p:cNvSpPr>
            <a:spLocks noGrp="1"/>
          </p:cNvSpPr>
          <p:nvPr>
            <p:ph type="sldNum" sz="quarter" idx="12"/>
          </p:nvPr>
        </p:nvSpPr>
        <p:spPr/>
        <p:txBody>
          <a:bodyPr/>
          <a:lstStyle/>
          <a:p>
            <a:pPr>
              <a:defRPr/>
            </a:pPr>
            <a:fld id="{01DAA014-9AA3-45CE-A494-D7BED8657750}" type="slidenum">
              <a:rPr lang="en-US" smtClean="0"/>
              <a:pPr>
                <a:defRPr/>
              </a:pPr>
              <a:t>4</a:t>
            </a:fld>
            <a:endParaRPr lang="en-US" dirty="0"/>
          </a:p>
        </p:txBody>
      </p:sp>
    </p:spTree>
    <p:extLst>
      <p:ext uri="{BB962C8B-B14F-4D97-AF65-F5344CB8AC3E}">
        <p14:creationId xmlns:p14="http://schemas.microsoft.com/office/powerpoint/2010/main" val="338468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22960" y="365760"/>
            <a:ext cx="7520940" cy="853440"/>
          </a:xfrm>
        </p:spPr>
        <p:txBody>
          <a:bodyPr/>
          <a:lstStyle/>
          <a:p>
            <a:pPr algn="ctr" eaLnBrk="1" hangingPunct="1"/>
            <a:r>
              <a:rPr lang="en-US" sz="4000" b="1" dirty="0" err="1">
                <a:solidFill>
                  <a:schemeClr val="tx1"/>
                </a:solidFill>
                <a:effectLst/>
              </a:rPr>
              <a:t>MoDOT</a:t>
            </a:r>
            <a:r>
              <a:rPr lang="en-US" sz="4000" b="1" dirty="0">
                <a:solidFill>
                  <a:schemeClr val="tx1"/>
                </a:solidFill>
                <a:effectLst/>
              </a:rPr>
              <a:t> and MSHP Total Wellness</a:t>
            </a:r>
          </a:p>
        </p:txBody>
      </p:sp>
      <p:sp>
        <p:nvSpPr>
          <p:cNvPr id="2" name="Content Placeholder 1"/>
          <p:cNvSpPr>
            <a:spLocks noGrp="1"/>
          </p:cNvSpPr>
          <p:nvPr>
            <p:ph idx="1"/>
          </p:nvPr>
        </p:nvSpPr>
        <p:spPr>
          <a:xfrm>
            <a:off x="762000" y="1524000"/>
            <a:ext cx="7520940" cy="3579849"/>
          </a:xfrm>
        </p:spPr>
        <p:txBody>
          <a:bodyPr>
            <a:normAutofit/>
          </a:bodyPr>
          <a:lstStyle/>
          <a:p>
            <a:pPr>
              <a:buClr>
                <a:schemeClr val="accent2"/>
              </a:buClr>
              <a:buFont typeface="Arial" panose="020B0604020202020204" pitchFamily="34" charset="0"/>
              <a:buChar char="•"/>
            </a:pPr>
            <a:r>
              <a:rPr lang="en-US" sz="2800" dirty="0"/>
              <a:t>Boasts a variety of health initiatives and activities designed to encourage and support a healthier lifestyle for you and your family!</a:t>
            </a:r>
          </a:p>
          <a:p>
            <a:pPr>
              <a:buClr>
                <a:schemeClr val="accent2"/>
              </a:buClr>
              <a:buFont typeface="Arial" panose="020B0604020202020204" pitchFamily="34" charset="0"/>
              <a:buChar char="•"/>
            </a:pPr>
            <a:r>
              <a:rPr lang="en-US" sz="2800" dirty="0"/>
              <a:t>Look for a new 2020 Incentive Program!!</a:t>
            </a:r>
          </a:p>
          <a:p>
            <a:pPr>
              <a:buClr>
                <a:schemeClr val="accent2"/>
              </a:buClr>
              <a:buFont typeface="Arial" panose="020B0604020202020204" pitchFamily="34" charset="0"/>
              <a:buChar char="•"/>
            </a:pPr>
            <a:r>
              <a:rPr lang="en-US" sz="2800" dirty="0"/>
              <a:t>Stay up to date- Like the </a:t>
            </a:r>
            <a:r>
              <a:rPr lang="en-US" sz="2800" dirty="0" err="1"/>
              <a:t>MoDOT</a:t>
            </a:r>
            <a:r>
              <a:rPr lang="en-US" sz="2800" dirty="0"/>
              <a:t> &amp; MSHP Total Wellness Facebook Page </a:t>
            </a:r>
          </a:p>
        </p:txBody>
      </p:sp>
      <p:sp>
        <p:nvSpPr>
          <p:cNvPr id="59396" name="Slide Number Placeholder 3"/>
          <p:cNvSpPr>
            <a:spLocks noGrp="1"/>
          </p:cNvSpPr>
          <p:nvPr>
            <p:ph type="sldNum" sz="quarter" idx="12"/>
          </p:nvPr>
        </p:nvSpPr>
        <p:spPr>
          <a:noFill/>
        </p:spPr>
        <p:txBody>
          <a:bodyPr/>
          <a:lstStyle/>
          <a:p>
            <a:fld id="{A3AB0121-36B0-4037-8AA9-86E08F2225E9}" type="slidenum">
              <a:rPr lang="en-US" smtClean="0"/>
              <a:pPr/>
              <a:t>5</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572000"/>
            <a:ext cx="2133600" cy="2133600"/>
          </a:xfrm>
          <a:prstGeom prst="rect">
            <a:avLst/>
          </a:prstGeom>
        </p:spPr>
      </p:pic>
      <p:pic>
        <p:nvPicPr>
          <p:cNvPr id="2050" name="Picture 2" descr="C:\Users\lueckb1\AppData\Local\Microsoft\Windows\INetCache\IE\B17QDPUJ\Facebook_logo_thumbs_up_like_transparent_SVG.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962400"/>
            <a:ext cx="533400" cy="442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749040" cy="3703320"/>
          </a:xfrm>
        </p:spPr>
        <p:txBody>
          <a:bodyPr>
            <a:normAutofit/>
          </a:bodyPr>
          <a:lstStyle/>
          <a:p>
            <a:pPr marL="285750" indent="-285750">
              <a:buClr>
                <a:schemeClr val="accent2"/>
              </a:buClr>
              <a:buFont typeface="Arial" panose="020B0604020202020204" pitchFamily="34" charset="0"/>
              <a:buChar char="•"/>
            </a:pPr>
            <a:r>
              <a:rPr lang="en-US" sz="3500" dirty="0"/>
              <a:t>Anthem.com</a:t>
            </a:r>
          </a:p>
          <a:p>
            <a:pPr marL="285750" indent="-285750">
              <a:buClr>
                <a:schemeClr val="accent2"/>
              </a:buClr>
              <a:buFont typeface="Arial" panose="020B0604020202020204" pitchFamily="34" charset="0"/>
              <a:buChar char="•"/>
            </a:pPr>
            <a:r>
              <a:rPr lang="en-US" sz="3500" dirty="0"/>
              <a:t>Live Health Online</a:t>
            </a:r>
          </a:p>
          <a:p>
            <a:pPr marL="285750" indent="-285750">
              <a:buClr>
                <a:schemeClr val="accent2"/>
              </a:buClr>
              <a:buFont typeface="Arial" panose="020B0604020202020204" pitchFamily="34" charset="0"/>
              <a:buChar char="•"/>
            </a:pPr>
            <a:r>
              <a:rPr lang="en-US" sz="3500" dirty="0" err="1"/>
              <a:t>myStrength</a:t>
            </a:r>
            <a:endParaRPr lang="en-US" sz="3500" dirty="0"/>
          </a:p>
          <a:p>
            <a:pPr marL="285750" indent="-285750">
              <a:buClr>
                <a:schemeClr val="accent2"/>
              </a:buClr>
              <a:buFont typeface="Arial" panose="020B0604020202020204" pitchFamily="34" charset="0"/>
              <a:buChar char="•"/>
            </a:pPr>
            <a:r>
              <a:rPr lang="en-US" sz="3500" dirty="0"/>
              <a:t>Walker Tracker</a:t>
            </a:r>
          </a:p>
          <a:p>
            <a:pPr marL="285750" indent="-285750">
              <a:buClr>
                <a:schemeClr val="accent2"/>
              </a:buClr>
              <a:buFont typeface="Arial" panose="020B0604020202020204" pitchFamily="34" charset="0"/>
              <a:buChar char="•"/>
            </a:pPr>
            <a:endParaRPr lang="en-US" sz="3600" dirty="0"/>
          </a:p>
        </p:txBody>
      </p:sp>
      <p:sp>
        <p:nvSpPr>
          <p:cNvPr id="5" name="Content Placeholder 4"/>
          <p:cNvSpPr>
            <a:spLocks noGrp="1"/>
          </p:cNvSpPr>
          <p:nvPr>
            <p:ph sz="half" idx="2"/>
          </p:nvPr>
        </p:nvSpPr>
        <p:spPr>
          <a:xfrm>
            <a:off x="4700016" y="1097280"/>
            <a:ext cx="4215384" cy="3947686"/>
          </a:xfrm>
        </p:spPr>
        <p:txBody>
          <a:bodyPr>
            <a:normAutofit/>
          </a:bodyPr>
          <a:lstStyle/>
          <a:p>
            <a:pPr marL="457200" indent="-457200">
              <a:buClr>
                <a:schemeClr val="accent2"/>
              </a:buClr>
              <a:buFont typeface="Arial" panose="020B0604020202020204" pitchFamily="34" charset="0"/>
              <a:buChar char="•"/>
            </a:pPr>
            <a:r>
              <a:rPr lang="en-US" sz="3500" dirty="0"/>
              <a:t>Sydney - new 9/1</a:t>
            </a:r>
          </a:p>
          <a:p>
            <a:pPr marL="457200" indent="-457200">
              <a:buClr>
                <a:schemeClr val="accent2"/>
              </a:buClr>
              <a:buFont typeface="Arial" panose="020B0604020202020204" pitchFamily="34" charset="0"/>
              <a:buChar char="•"/>
            </a:pPr>
            <a:r>
              <a:rPr lang="en-US" sz="3500" dirty="0"/>
              <a:t>24/7 Nurse Line  800-337-4770</a:t>
            </a:r>
          </a:p>
          <a:p>
            <a:pPr marL="457200" indent="-457200">
              <a:buClr>
                <a:schemeClr val="accent2"/>
              </a:buClr>
              <a:buFont typeface="Arial" panose="020B0604020202020204" pitchFamily="34" charset="0"/>
              <a:buChar char="•"/>
            </a:pPr>
            <a:r>
              <a:rPr lang="en-US" sz="3500" dirty="0"/>
              <a:t>Naturally Slim </a:t>
            </a:r>
          </a:p>
          <a:p>
            <a:pPr marL="457200" indent="-457200">
              <a:buClr>
                <a:schemeClr val="accent2"/>
              </a:buClr>
              <a:buFont typeface="Arial" panose="020B0604020202020204" pitchFamily="34" charset="0"/>
              <a:buChar char="•"/>
            </a:pPr>
            <a:endParaRPr lang="en-US" sz="3300" dirty="0"/>
          </a:p>
          <a:p>
            <a:pPr marL="457200" indent="-457200">
              <a:buClr>
                <a:schemeClr val="accent2"/>
              </a:buClr>
              <a:buFont typeface="Arial" panose="020B0604020202020204" pitchFamily="34" charset="0"/>
              <a:buChar char="•"/>
            </a:pPr>
            <a:endParaRPr lang="en-US" sz="4100" dirty="0"/>
          </a:p>
          <a:p>
            <a:pPr marL="457200" indent="-457200">
              <a:buFont typeface="Arial" panose="020B0604020202020204" pitchFamily="34" charset="0"/>
              <a:buChar char="•"/>
            </a:pPr>
            <a:endParaRPr lang="en-US" dirty="0">
              <a:solidFill>
                <a:schemeClr val="accent2"/>
              </a:solidFill>
            </a:endParaRPr>
          </a:p>
        </p:txBody>
      </p:sp>
      <p:sp>
        <p:nvSpPr>
          <p:cNvPr id="4" name="Slide Number Placeholder 3"/>
          <p:cNvSpPr>
            <a:spLocks noGrp="1"/>
          </p:cNvSpPr>
          <p:nvPr>
            <p:ph type="sldNum" sz="quarter" idx="12"/>
          </p:nvPr>
        </p:nvSpPr>
        <p:spPr/>
        <p:txBody>
          <a:bodyPr/>
          <a:lstStyle/>
          <a:p>
            <a:pPr>
              <a:defRPr/>
            </a:pPr>
            <a:fld id="{01DAA014-9AA3-45CE-A494-D7BED8657750}" type="slidenum">
              <a:rPr lang="en-US" smtClean="0"/>
              <a:pPr>
                <a:defRPr/>
              </a:pPr>
              <a:t>6</a:t>
            </a:fld>
            <a:endParaRPr lang="en-US" dirty="0"/>
          </a:p>
        </p:txBody>
      </p:sp>
      <p:sp>
        <p:nvSpPr>
          <p:cNvPr id="2" name="Title 1"/>
          <p:cNvSpPr>
            <a:spLocks noGrp="1"/>
          </p:cNvSpPr>
          <p:nvPr>
            <p:ph type="title"/>
          </p:nvPr>
        </p:nvSpPr>
        <p:spPr/>
        <p:txBody>
          <a:bodyPr/>
          <a:lstStyle/>
          <a:p>
            <a:pPr algn="ctr"/>
            <a:r>
              <a:rPr lang="en-US" sz="4000" dirty="0"/>
              <a:t>Health and wellness tools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44966"/>
            <a:ext cx="9144000" cy="1813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91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3F7F44E5-439B-EB43-88E0-1140EA19EB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
            <a:ext cx="9144000" cy="4063963"/>
          </a:xfrm>
          <a:prstGeom prst="rect">
            <a:avLst/>
          </a:prstGeom>
        </p:spPr>
      </p:pic>
      <p:sp>
        <p:nvSpPr>
          <p:cNvPr id="14" name="Rectangle 13"/>
          <p:cNvSpPr/>
          <p:nvPr/>
        </p:nvSpPr>
        <p:spPr>
          <a:xfrm>
            <a:off x="0" y="3844636"/>
            <a:ext cx="9144000" cy="3013364"/>
          </a:xfrm>
          <a:prstGeom prst="rect">
            <a:avLst/>
          </a:prstGeom>
          <a:solidFill>
            <a:srgbClr val="F5F6F7"/>
          </a:solidFill>
          <a:ln>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defTabSz="457189" fontAlgn="base">
              <a:spcBef>
                <a:spcPct val="0"/>
              </a:spcBef>
              <a:spcAft>
                <a:spcPct val="0"/>
              </a:spcAft>
              <a:defRPr/>
            </a:pPr>
            <a:endParaRPr lang="en-US" sz="2000">
              <a:solidFill>
                <a:srgbClr val="FFFFFF"/>
              </a:solidFill>
              <a:ea typeface="ＭＳ Ｐゴシック" pitchFamily="4" charset="-128"/>
              <a:cs typeface="ＭＳ Ｐゴシック" pitchFamily="4" charset="-128"/>
            </a:endParaRP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961" y="2794217"/>
            <a:ext cx="3765926" cy="3576131"/>
          </a:xfrm>
          <a:prstGeom prst="rect">
            <a:avLst/>
          </a:prstGeom>
          <a:effectLst>
            <a:reflection blurRad="25400" stA="21000" endPos="21000" dir="5400000" sy="-100000" algn="bl" rotWithShape="0"/>
          </a:effectLst>
        </p:spPr>
      </p:pic>
      <p:sp>
        <p:nvSpPr>
          <p:cNvPr id="9" name="Content Placeholder 10"/>
          <p:cNvSpPr txBox="1">
            <a:spLocks/>
          </p:cNvSpPr>
          <p:nvPr/>
        </p:nvSpPr>
        <p:spPr>
          <a:xfrm>
            <a:off x="4988618" y="4042836"/>
            <a:ext cx="3285981" cy="1874839"/>
          </a:xfrm>
          <a:prstGeom prst="rect">
            <a:avLst/>
          </a:prstGeom>
        </p:spPr>
        <p:txBody>
          <a:bodyPr/>
          <a:lstStyle>
            <a:lvl1pPr marL="228600" indent="-228600" algn="l" defTabSz="457200" rtl="0" eaLnBrk="0" fontAlgn="base" hangingPunct="0">
              <a:lnSpc>
                <a:spcPct val="120000"/>
              </a:lnSpc>
              <a:spcBef>
                <a:spcPct val="20000"/>
              </a:spcBef>
              <a:spcAft>
                <a:spcPct val="0"/>
              </a:spcAft>
              <a:buClr>
                <a:srgbClr val="A7B0B7"/>
              </a:buClr>
              <a:buFont typeface="Lucida Grande" charset="0"/>
              <a:buChar char="❯"/>
              <a:defRPr sz="1400" kern="1200">
                <a:solidFill>
                  <a:schemeClr val="tx1"/>
                </a:solidFill>
                <a:latin typeface="+mn-lt"/>
                <a:ea typeface="ＭＳ Ｐゴシック" charset="0"/>
                <a:cs typeface="ＭＳ Ｐゴシック" charset="0"/>
              </a:defRPr>
            </a:lvl1pPr>
            <a:lvl2pPr marL="571500" indent="-228600" algn="l" defTabSz="457200" rtl="0" eaLnBrk="0" fontAlgn="base" hangingPunct="0">
              <a:lnSpc>
                <a:spcPct val="120000"/>
              </a:lnSpc>
              <a:spcBef>
                <a:spcPct val="20000"/>
              </a:spcBef>
              <a:spcAft>
                <a:spcPct val="0"/>
              </a:spcAft>
              <a:buClr>
                <a:srgbClr val="A7B0B7"/>
              </a:buClr>
              <a:buFont typeface="Lucida Grande" charset="0"/>
              <a:buChar char="+"/>
              <a:defRPr sz="1400" kern="1200">
                <a:solidFill>
                  <a:schemeClr val="tx1"/>
                </a:solidFill>
                <a:latin typeface="+mn-lt"/>
                <a:ea typeface="ＭＳ Ｐゴシック" charset="0"/>
                <a:cs typeface="+mn-cs"/>
              </a:defRPr>
            </a:lvl2pPr>
            <a:lvl3pPr marL="800100" indent="-215900" algn="l" defTabSz="457200" rtl="0" eaLnBrk="0" fontAlgn="base" hangingPunct="0">
              <a:lnSpc>
                <a:spcPct val="120000"/>
              </a:lnSpc>
              <a:spcBef>
                <a:spcPct val="20000"/>
              </a:spcBef>
              <a:spcAft>
                <a:spcPct val="0"/>
              </a:spcAft>
              <a:buClr>
                <a:srgbClr val="A7B0B7"/>
              </a:buClr>
              <a:buFont typeface="Lucida Grande" charset="0"/>
              <a:buChar char="+"/>
              <a:defRPr sz="1400" kern="1200">
                <a:solidFill>
                  <a:schemeClr val="tx1"/>
                </a:solidFill>
                <a:latin typeface="+mn-lt"/>
                <a:ea typeface="ＭＳ Ｐゴシック" charset="0"/>
                <a:cs typeface="+mn-cs"/>
              </a:defRPr>
            </a:lvl3pPr>
            <a:lvl4pPr marL="1028700" indent="-228600" algn="l" defTabSz="457200" rtl="0" eaLnBrk="0" fontAlgn="base" hangingPunct="0">
              <a:lnSpc>
                <a:spcPct val="120000"/>
              </a:lnSpc>
              <a:spcBef>
                <a:spcPct val="20000"/>
              </a:spcBef>
              <a:spcAft>
                <a:spcPct val="0"/>
              </a:spcAft>
              <a:buClr>
                <a:srgbClr val="A7B0B7"/>
              </a:buClr>
              <a:buFont typeface="Lucida Grande" charset="0"/>
              <a:buChar char="+"/>
              <a:defRPr sz="1400" kern="1200">
                <a:solidFill>
                  <a:schemeClr val="tx1"/>
                </a:solidFill>
                <a:latin typeface="+mn-lt"/>
                <a:ea typeface="ＭＳ Ｐゴシック" charset="0"/>
                <a:cs typeface="+mn-cs"/>
              </a:defRPr>
            </a:lvl4pPr>
            <a:lvl5pPr marL="1257300" indent="-228600" algn="l" defTabSz="457200" rtl="0" eaLnBrk="0" fontAlgn="base" hangingPunct="0">
              <a:lnSpc>
                <a:spcPct val="120000"/>
              </a:lnSpc>
              <a:spcBef>
                <a:spcPct val="20000"/>
              </a:spcBef>
              <a:spcAft>
                <a:spcPct val="0"/>
              </a:spcAft>
              <a:buClr>
                <a:srgbClr val="A7B0B7"/>
              </a:buClr>
              <a:buFont typeface="Lucida Grande"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150000"/>
              </a:lnSpc>
              <a:spcBef>
                <a:spcPts val="452"/>
              </a:spcBef>
              <a:buClr>
                <a:srgbClr val="0079C2"/>
              </a:buClr>
              <a:buFont typeface="System Font Regular"/>
              <a:buChar char="›"/>
            </a:pPr>
            <a:r>
              <a:rPr lang="en-US" altLang="x-none" sz="1800" dirty="0">
                <a:solidFill>
                  <a:srgbClr val="32383D"/>
                </a:solidFill>
                <a:latin typeface="Arial" panose="020B0604020202020204" pitchFamily="34" charset="0"/>
                <a:ea typeface="ＭＳ Ｐゴシック" charset="-128"/>
                <a:cs typeface="Arial" panose="020B0604020202020204" pitchFamily="34" charset="0"/>
              </a:rPr>
              <a:t>Find a doctor</a:t>
            </a:r>
          </a:p>
          <a:p>
            <a:pPr eaLnBrk="1" hangingPunct="1">
              <a:lnSpc>
                <a:spcPct val="150000"/>
              </a:lnSpc>
              <a:spcBef>
                <a:spcPts val="452"/>
              </a:spcBef>
              <a:buClr>
                <a:srgbClr val="0079C2"/>
              </a:buClr>
              <a:buFont typeface="System Font Regular"/>
              <a:buChar char="›"/>
            </a:pPr>
            <a:r>
              <a:rPr lang="en-US" altLang="x-none" sz="1800" dirty="0">
                <a:solidFill>
                  <a:srgbClr val="32383D"/>
                </a:solidFill>
                <a:latin typeface="Arial" panose="020B0604020202020204" pitchFamily="34" charset="0"/>
                <a:ea typeface="ＭＳ Ｐゴシック" charset="-128"/>
                <a:cs typeface="Arial" panose="020B0604020202020204" pitchFamily="34" charset="0"/>
              </a:rPr>
              <a:t>Estimate your cost</a:t>
            </a:r>
          </a:p>
          <a:p>
            <a:pPr eaLnBrk="1" hangingPunct="1">
              <a:lnSpc>
                <a:spcPct val="150000"/>
              </a:lnSpc>
              <a:spcBef>
                <a:spcPts val="452"/>
              </a:spcBef>
              <a:buClr>
                <a:srgbClr val="0079C2"/>
              </a:buClr>
              <a:buFont typeface="System Font Regular"/>
              <a:buChar char="›"/>
            </a:pPr>
            <a:r>
              <a:rPr lang="en-US" altLang="x-none" sz="1800" dirty="0">
                <a:solidFill>
                  <a:srgbClr val="32383D"/>
                </a:solidFill>
                <a:latin typeface="Arial" panose="020B0604020202020204" pitchFamily="34" charset="0"/>
                <a:ea typeface="ＭＳ Ｐゴシック" charset="-128"/>
                <a:cs typeface="Arial" panose="020B0604020202020204" pitchFamily="34" charset="0"/>
              </a:rPr>
              <a:t>View your ID card</a:t>
            </a:r>
          </a:p>
          <a:p>
            <a:pPr eaLnBrk="1" hangingPunct="1">
              <a:lnSpc>
                <a:spcPct val="150000"/>
              </a:lnSpc>
              <a:spcBef>
                <a:spcPts val="452"/>
              </a:spcBef>
              <a:buClr>
                <a:srgbClr val="0079C2"/>
              </a:buClr>
              <a:buFont typeface="System Font Regular"/>
              <a:buChar char="›"/>
            </a:pPr>
            <a:r>
              <a:rPr lang="en-US" altLang="x-none" sz="1800" dirty="0">
                <a:solidFill>
                  <a:srgbClr val="32383D"/>
                </a:solidFill>
                <a:latin typeface="Arial" panose="020B0604020202020204" pitchFamily="34" charset="0"/>
                <a:ea typeface="ＭＳ Ｐゴシック" charset="-128"/>
                <a:cs typeface="Arial" panose="020B0604020202020204" pitchFamily="34" charset="0"/>
              </a:rPr>
              <a:t>See benefits and claims</a:t>
            </a:r>
          </a:p>
          <a:p>
            <a:pPr eaLnBrk="1" hangingPunct="1">
              <a:lnSpc>
                <a:spcPct val="150000"/>
              </a:lnSpc>
              <a:spcBef>
                <a:spcPts val="452"/>
              </a:spcBef>
              <a:buClr>
                <a:srgbClr val="0079C2"/>
              </a:buClr>
              <a:buFont typeface="System Font Regular"/>
              <a:buChar char="›"/>
            </a:pPr>
            <a:r>
              <a:rPr lang="en-US" altLang="x-none" sz="1800" dirty="0">
                <a:solidFill>
                  <a:srgbClr val="32383D"/>
                </a:solidFill>
                <a:latin typeface="Arial" panose="020B0604020202020204" pitchFamily="34" charset="0"/>
                <a:ea typeface="ＭＳ Ｐゴシック" charset="-128"/>
                <a:cs typeface="Arial" panose="020B0604020202020204" pitchFamily="34" charset="0"/>
              </a:rPr>
              <a:t>Read about your condition</a:t>
            </a:r>
          </a:p>
        </p:txBody>
      </p:sp>
      <p:sp>
        <p:nvSpPr>
          <p:cNvPr id="2" name="Title 1"/>
          <p:cNvSpPr>
            <a:spLocks noGrp="1"/>
          </p:cNvSpPr>
          <p:nvPr>
            <p:ph type="title"/>
          </p:nvPr>
        </p:nvSpPr>
        <p:spPr>
          <a:xfrm>
            <a:off x="508615" y="417256"/>
            <a:ext cx="4459221" cy="1733315"/>
          </a:xfrm>
        </p:spPr>
        <p:txBody>
          <a:bodyPr>
            <a:normAutofit/>
          </a:bodyPr>
          <a:lstStyle/>
          <a:p>
            <a:pPr algn="l">
              <a:spcAft>
                <a:spcPts val="800"/>
              </a:spcAft>
              <a:defRPr/>
            </a:pPr>
            <a:r>
              <a:rPr lang="en-US" altLang="x-none" sz="4000" dirty="0">
                <a:solidFill>
                  <a:srgbClr val="0079C2"/>
                </a:solidFill>
                <a:latin typeface="Arial" panose="020B0604020202020204" pitchFamily="34" charset="0"/>
                <a:ea typeface="ＭＳ Ｐゴシック" charset="-128"/>
                <a:cs typeface="Arial" panose="020B0604020202020204" pitchFamily="34" charset="0"/>
              </a:rPr>
              <a:t>Anthem.com</a:t>
            </a:r>
            <a:r>
              <a:rPr lang="en-US" altLang="x-none" sz="4000" b="1" dirty="0">
                <a:solidFill>
                  <a:srgbClr val="0079C2"/>
                </a:solidFill>
                <a:latin typeface="Arial" panose="020B0604020202020204" pitchFamily="34" charset="0"/>
                <a:ea typeface="ＭＳ Ｐゴシック" charset="-128"/>
                <a:cs typeface="Arial" panose="020B0604020202020204" pitchFamily="34" charset="0"/>
              </a:rPr>
              <a:t/>
            </a:r>
            <a:br>
              <a:rPr lang="en-US" altLang="x-none" sz="4000" b="1" dirty="0">
                <a:solidFill>
                  <a:srgbClr val="0079C2"/>
                </a:solidFill>
                <a:latin typeface="Arial" panose="020B0604020202020204" pitchFamily="34" charset="0"/>
                <a:ea typeface="ＭＳ Ｐゴシック" charset="-128"/>
                <a:cs typeface="Arial" panose="020B0604020202020204" pitchFamily="34" charset="0"/>
              </a:rPr>
            </a:br>
            <a:r>
              <a:rPr lang="en-US" sz="1800" i="1" dirty="0">
                <a:solidFill>
                  <a:schemeClr val="accent2">
                    <a:lumMod val="75000"/>
                  </a:schemeClr>
                </a:solidFill>
                <a:latin typeface="Arial" panose="020B0604020202020204" pitchFamily="34" charset="0"/>
                <a:cs typeface="Arial" panose="020B0604020202020204" pitchFamily="34" charset="0"/>
              </a:rPr>
              <a:t>The foundation of our online experience</a:t>
            </a:r>
            <a:endParaRPr lang="en-US" altLang="x-none" sz="3200" i="1" dirty="0">
              <a:solidFill>
                <a:schemeClr val="accent2">
                  <a:lumMod val="75000"/>
                </a:schemeClr>
              </a:solidFill>
              <a:latin typeface="Arial" panose="020B0604020202020204" pitchFamily="34" charset="0"/>
              <a:ea typeface="ＭＳ Ｐゴシック" charset="-128"/>
              <a:cs typeface="Arial" panose="020B0604020202020204" pitchFamily="34" charset="0"/>
            </a:endParaRPr>
          </a:p>
        </p:txBody>
      </p:sp>
      <p:cxnSp>
        <p:nvCxnSpPr>
          <p:cNvPr id="13" name="Straight Connector 12">
            <a:extLst>
              <a:ext uri="{FF2B5EF4-FFF2-40B4-BE49-F238E27FC236}">
                <a16:creationId xmlns:a16="http://schemas.microsoft.com/office/drawing/2014/main" xmlns="" id="{1C39137D-129B-E741-92DB-05E6E5319B18}"/>
              </a:ext>
            </a:extLst>
          </p:cNvPr>
          <p:cNvCxnSpPr>
            <a:cxnSpLocks/>
          </p:cNvCxnSpPr>
          <p:nvPr/>
        </p:nvCxnSpPr>
        <p:spPr>
          <a:xfrm>
            <a:off x="10221347" y="4231341"/>
            <a:ext cx="0" cy="2076661"/>
          </a:xfrm>
          <a:prstGeom prst="line">
            <a:avLst/>
          </a:prstGeom>
          <a:ln>
            <a:solidFill>
              <a:srgbClr val="DCDD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31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456EE75D-6270-8144-B47B-99B269FC7B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6936" y="0"/>
            <a:ext cx="5903386" cy="6900864"/>
          </a:xfrm>
          <a:prstGeom prst="rect">
            <a:avLst/>
          </a:prstGeom>
        </p:spPr>
      </p:pic>
      <p:pic>
        <p:nvPicPr>
          <p:cNvPr id="3" name="Picture 2">
            <a:extLst>
              <a:ext uri="{FF2B5EF4-FFF2-40B4-BE49-F238E27FC236}">
                <a16:creationId xmlns:a16="http://schemas.microsoft.com/office/drawing/2014/main" xmlns="" id="{3875E2BC-732D-5445-B4B1-AC8DBF60C0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2" y="-1"/>
            <a:ext cx="5886451" cy="6904801"/>
          </a:xfrm>
          <a:prstGeom prst="rect">
            <a:avLst/>
          </a:prstGeom>
        </p:spPr>
      </p:pic>
      <p:sp>
        <p:nvSpPr>
          <p:cNvPr id="8" name="Rectangle 7">
            <a:extLst>
              <a:ext uri="{FF2B5EF4-FFF2-40B4-BE49-F238E27FC236}">
                <a16:creationId xmlns:a16="http://schemas.microsoft.com/office/drawing/2014/main" xmlns="" id="{33589411-4167-E545-ABB7-A599904501CA}"/>
              </a:ext>
            </a:extLst>
          </p:cNvPr>
          <p:cNvSpPr/>
          <p:nvPr/>
        </p:nvSpPr>
        <p:spPr>
          <a:xfrm>
            <a:off x="-16936" y="0"/>
            <a:ext cx="5903386" cy="6900864"/>
          </a:xfrm>
          <a:prstGeom prst="rect">
            <a:avLst/>
          </a:prstGeom>
          <a:solidFill>
            <a:srgbClr val="3857C8">
              <a:alpha val="8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D6C77"/>
              </a:solidFill>
            </a:endParaRPr>
          </a:p>
        </p:txBody>
      </p:sp>
      <p:sp>
        <p:nvSpPr>
          <p:cNvPr id="4" name="Title 3">
            <a:extLst>
              <a:ext uri="{FF2B5EF4-FFF2-40B4-BE49-F238E27FC236}">
                <a16:creationId xmlns:a16="http://schemas.microsoft.com/office/drawing/2014/main" xmlns="" id="{CC370A5D-75D9-5944-8B22-9B5A8A811BDF}"/>
              </a:ext>
            </a:extLst>
          </p:cNvPr>
          <p:cNvSpPr txBox="1">
            <a:spLocks/>
          </p:cNvSpPr>
          <p:nvPr/>
        </p:nvSpPr>
        <p:spPr>
          <a:xfrm>
            <a:off x="499685" y="193146"/>
            <a:ext cx="8144629" cy="1202209"/>
          </a:xfrm>
          <a:prstGeom prst="rect">
            <a:avLst/>
          </a:prstGeom>
        </p:spPr>
        <p:txBody>
          <a:bodyPr/>
          <a:lstStyle>
            <a:lvl1pPr>
              <a:defRPr>
                <a:latin typeface="+mj-lt"/>
                <a:ea typeface="+mj-ea"/>
                <a:cs typeface="+mj-cs"/>
              </a:defRPr>
            </a:lvl1pPr>
          </a:lstStyle>
          <a:p>
            <a:pPr algn="ctr" defTabSz="914400"/>
            <a:endParaRPr lang="en-US" sz="4000" kern="0"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xmlns="" id="{589BBBFC-4002-7B4A-9D44-1ADD871A017D}"/>
              </a:ext>
            </a:extLst>
          </p:cNvPr>
          <p:cNvSpPr txBox="1">
            <a:spLocks/>
          </p:cNvSpPr>
          <p:nvPr/>
        </p:nvSpPr>
        <p:spPr>
          <a:xfrm>
            <a:off x="610468" y="3263811"/>
            <a:ext cx="3809132" cy="41107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i="1" dirty="0">
                <a:latin typeface="Arial" panose="020B0604020202020204" pitchFamily="34" charset="0"/>
                <a:cs typeface="Arial" panose="020B0604020202020204" pitchFamily="34" charset="0"/>
              </a:rPr>
              <a:t>A partner in health in the palm of your hand.</a:t>
            </a:r>
            <a:endParaRPr lang="en-US" sz="1800" i="1"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xmlns="" id="{4E0B560F-AE49-CB49-964A-6C2C2E730A75}"/>
              </a:ext>
            </a:extLst>
          </p:cNvPr>
          <p:cNvSpPr txBox="1">
            <a:spLocks/>
          </p:cNvSpPr>
          <p:nvPr/>
        </p:nvSpPr>
        <p:spPr>
          <a:xfrm>
            <a:off x="585198" y="2560395"/>
            <a:ext cx="3462162" cy="41107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latin typeface="Arial" panose="020B0604020202020204" pitchFamily="34" charset="0"/>
                <a:cs typeface="Arial" panose="020B0604020202020204" pitchFamily="34" charset="0"/>
              </a:rPr>
              <a:t>Sydney</a:t>
            </a:r>
            <a:endParaRPr lang="en-US" sz="36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4034B5E2-2FFF-E745-B6BA-E1929F15A5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7571" y="913832"/>
            <a:ext cx="2505910" cy="4992832"/>
          </a:xfrm>
          <a:prstGeom prst="rect">
            <a:avLst/>
          </a:prstGeom>
        </p:spPr>
      </p:pic>
      <p:pic>
        <p:nvPicPr>
          <p:cNvPr id="10" name="Picture 9">
            <a:extLst>
              <a:ext uri="{FF2B5EF4-FFF2-40B4-BE49-F238E27FC236}">
                <a16:creationId xmlns:a16="http://schemas.microsoft.com/office/drawing/2014/main" xmlns="" id="{5AE15A0C-032A-ED40-9F48-0BDCCE32F4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7125" y="1614844"/>
            <a:ext cx="2497866" cy="4850355"/>
          </a:xfrm>
          <a:prstGeom prst="rect">
            <a:avLst/>
          </a:prstGeom>
        </p:spPr>
      </p:pic>
    </p:spTree>
    <p:extLst>
      <p:ext uri="{BB962C8B-B14F-4D97-AF65-F5344CB8AC3E}">
        <p14:creationId xmlns:p14="http://schemas.microsoft.com/office/powerpoint/2010/main" val="391003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850"/>
                            </p:stCondLst>
                            <p:childTnLst>
                              <p:par>
                                <p:cTn id="20" presetID="10" presetClass="entr" presetSubtype="0" fill="hold" grpId="0" nodeType="after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A7590EA-8683-F04E-B34A-A0FEFE68B8D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640" y="-21210"/>
            <a:ext cx="9150640" cy="6879209"/>
          </a:xfrm>
          <a:prstGeom prst="rect">
            <a:avLst/>
          </a:prstGeom>
        </p:spPr>
      </p:pic>
      <p:sp>
        <p:nvSpPr>
          <p:cNvPr id="16" name="Rectangle 15">
            <a:extLst>
              <a:ext uri="{FF2B5EF4-FFF2-40B4-BE49-F238E27FC236}">
                <a16:creationId xmlns:a16="http://schemas.microsoft.com/office/drawing/2014/main" xmlns="" id="{220E56EE-177D-8F48-9854-6FEF26303AE3}"/>
              </a:ext>
            </a:extLst>
          </p:cNvPr>
          <p:cNvSpPr/>
          <p:nvPr/>
        </p:nvSpPr>
        <p:spPr>
          <a:xfrm>
            <a:off x="-6640" y="-21210"/>
            <a:ext cx="9150640" cy="6879210"/>
          </a:xfrm>
          <a:prstGeom prst="rect">
            <a:avLst/>
          </a:prstGeom>
          <a:solidFill>
            <a:srgbClr val="F5F6F7">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defTabSz="457189" fontAlgn="base">
              <a:spcBef>
                <a:spcPct val="0"/>
              </a:spcBef>
              <a:spcAft>
                <a:spcPct val="0"/>
              </a:spcAft>
              <a:defRPr/>
            </a:pPr>
            <a:endParaRPr lang="en-US" sz="2000">
              <a:solidFill>
                <a:srgbClr val="FFFFFF"/>
              </a:solidFill>
              <a:ea typeface="ＭＳ Ｐゴシック" pitchFamily="4" charset="-128"/>
              <a:cs typeface="ＭＳ Ｐゴシック" pitchFamily="4" charset="-128"/>
            </a:endParaRPr>
          </a:p>
        </p:txBody>
      </p:sp>
      <p:sp>
        <p:nvSpPr>
          <p:cNvPr id="2" name="Title 1">
            <a:extLst>
              <a:ext uri="{FF2B5EF4-FFF2-40B4-BE49-F238E27FC236}">
                <a16:creationId xmlns:a16="http://schemas.microsoft.com/office/drawing/2014/main" xmlns="" id="{4615ED30-2B13-7B49-B976-715316FA3FFE}"/>
              </a:ext>
            </a:extLst>
          </p:cNvPr>
          <p:cNvSpPr>
            <a:spLocks noGrp="1"/>
          </p:cNvSpPr>
          <p:nvPr>
            <p:ph type="title"/>
          </p:nvPr>
        </p:nvSpPr>
        <p:spPr>
          <a:xfrm>
            <a:off x="529483" y="218761"/>
            <a:ext cx="7848600" cy="990600"/>
          </a:xfrm>
        </p:spPr>
        <p:txBody>
          <a:bodyPr lIns="0">
            <a:normAutofit/>
          </a:bodyPr>
          <a:lstStyle/>
          <a:p>
            <a:r>
              <a:rPr lang="en-US" sz="3200" dirty="0">
                <a:solidFill>
                  <a:schemeClr val="bg2">
                    <a:lumMod val="60000"/>
                    <a:lumOff val="40000"/>
                  </a:schemeClr>
                </a:solidFill>
                <a:latin typeface="Arial" panose="020B0604020202020204" pitchFamily="34" charset="0"/>
                <a:cs typeface="Arial" panose="020B0604020202020204" pitchFamily="34" charset="0"/>
              </a:rPr>
              <a:t>Driving</a:t>
            </a:r>
            <a:r>
              <a:rPr lang="en-US" sz="3200" dirty="0">
                <a:solidFill>
                  <a:srgbClr val="3857C8"/>
                </a:solidFill>
                <a:latin typeface="Arial" panose="020B0604020202020204" pitchFamily="34" charset="0"/>
                <a:cs typeface="Arial" panose="020B0604020202020204" pitchFamily="34" charset="0"/>
              </a:rPr>
              <a:t> next-level engagement</a:t>
            </a:r>
          </a:p>
        </p:txBody>
      </p:sp>
      <p:sp>
        <p:nvSpPr>
          <p:cNvPr id="4" name="Text Placeholder 3">
            <a:extLst>
              <a:ext uri="{FF2B5EF4-FFF2-40B4-BE49-F238E27FC236}">
                <a16:creationId xmlns:a16="http://schemas.microsoft.com/office/drawing/2014/main" xmlns="" id="{BFFD1255-41DD-DC49-9B3F-947D60450796}"/>
              </a:ext>
            </a:extLst>
          </p:cNvPr>
          <p:cNvSpPr>
            <a:spLocks noGrp="1"/>
          </p:cNvSpPr>
          <p:nvPr>
            <p:ph type="body" sz="quarter" idx="4294967295"/>
          </p:nvPr>
        </p:nvSpPr>
        <p:spPr>
          <a:xfrm>
            <a:off x="457200" y="990600"/>
            <a:ext cx="5882996" cy="607542"/>
          </a:xfrm>
        </p:spPr>
        <p:txBody>
          <a:bodyPr>
            <a:noAutofit/>
          </a:bodyPr>
          <a:lstStyle/>
          <a:p>
            <a:pPr marL="0" indent="0">
              <a:lnSpc>
                <a:spcPct val="110000"/>
              </a:lnSpc>
              <a:spcBef>
                <a:spcPts val="1800"/>
              </a:spcBef>
              <a:buNone/>
            </a:pPr>
            <a:r>
              <a:rPr lang="en-US" sz="1800" i="1" dirty="0">
                <a:solidFill>
                  <a:srgbClr val="32383D"/>
                </a:solidFill>
                <a:latin typeface="Arial" panose="020B0604020202020204" pitchFamily="34" charset="0"/>
                <a:cs typeface="Arial" panose="020B0604020202020204" pitchFamily="34" charset="0"/>
              </a:rPr>
              <a:t>Sydney, a partner in health in the palm of your hand. </a:t>
            </a:r>
            <a:endParaRPr lang="en-US" sz="1800" i="1" dirty="0">
              <a:solidFill>
                <a:srgbClr val="4F4F4F"/>
              </a:solidFill>
              <a:latin typeface="Arial" panose="020B0604020202020204" pitchFamily="34" charset="0"/>
              <a:ea typeface="Microsoft Sans Serif"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C3D05CFA-8B43-244C-91EA-721FECB793E7}"/>
              </a:ext>
            </a:extLst>
          </p:cNvPr>
          <p:cNvCxnSpPr>
            <a:cxnSpLocks/>
          </p:cNvCxnSpPr>
          <p:nvPr/>
        </p:nvCxnSpPr>
        <p:spPr>
          <a:xfrm flipH="1">
            <a:off x="5562600" y="4776018"/>
            <a:ext cx="3581402" cy="0"/>
          </a:xfrm>
          <a:prstGeom prst="line">
            <a:avLst/>
          </a:prstGeom>
          <a:ln w="952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835FABDF-766A-6A42-84ED-856BC70B976E}"/>
              </a:ext>
            </a:extLst>
          </p:cNvPr>
          <p:cNvCxnSpPr>
            <a:cxnSpLocks/>
          </p:cNvCxnSpPr>
          <p:nvPr/>
        </p:nvCxnSpPr>
        <p:spPr>
          <a:xfrm flipH="1">
            <a:off x="5715000" y="5014994"/>
            <a:ext cx="3429002" cy="0"/>
          </a:xfrm>
          <a:prstGeom prst="line">
            <a:avLst/>
          </a:prstGeom>
          <a:ln w="952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7592CA39-FD8F-9246-8DB1-72395F7B1747}"/>
              </a:ext>
            </a:extLst>
          </p:cNvPr>
          <p:cNvCxnSpPr>
            <a:cxnSpLocks/>
          </p:cNvCxnSpPr>
          <p:nvPr/>
        </p:nvCxnSpPr>
        <p:spPr>
          <a:xfrm flipH="1">
            <a:off x="5334000" y="5233218"/>
            <a:ext cx="3810004" cy="0"/>
          </a:xfrm>
          <a:prstGeom prst="line">
            <a:avLst/>
          </a:prstGeom>
          <a:ln w="952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xmlns="" id="{D0736569-140E-C140-AF0F-1284BF566589}"/>
              </a:ext>
            </a:extLst>
          </p:cNvPr>
          <p:cNvCxnSpPr>
            <a:cxnSpLocks/>
          </p:cNvCxnSpPr>
          <p:nvPr/>
        </p:nvCxnSpPr>
        <p:spPr>
          <a:xfrm flipH="1">
            <a:off x="5715000" y="4547418"/>
            <a:ext cx="3429002" cy="0"/>
          </a:xfrm>
          <a:prstGeom prst="line">
            <a:avLst/>
          </a:prstGeom>
          <a:ln w="952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xmlns="" id="{3975FFAA-29AF-3842-88DD-1D67F1F6F782}"/>
              </a:ext>
            </a:extLst>
          </p:cNvPr>
          <p:cNvCxnSpPr>
            <a:cxnSpLocks/>
          </p:cNvCxnSpPr>
          <p:nvPr/>
        </p:nvCxnSpPr>
        <p:spPr>
          <a:xfrm flipH="1">
            <a:off x="5562600" y="5461818"/>
            <a:ext cx="3581402" cy="0"/>
          </a:xfrm>
          <a:prstGeom prst="line">
            <a:avLst/>
          </a:prstGeom>
          <a:ln w="952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xmlns="" id="{74427D5C-02BC-CB45-B992-BA019E9007B2}"/>
              </a:ext>
            </a:extLst>
          </p:cNvPr>
          <p:cNvSpPr>
            <a:spLocks noGrp="1"/>
          </p:cNvSpPr>
          <p:nvPr>
            <p:ph sz="quarter" idx="4294967295"/>
          </p:nvPr>
        </p:nvSpPr>
        <p:spPr>
          <a:xfrm>
            <a:off x="469849" y="1693994"/>
            <a:ext cx="4691247" cy="4323396"/>
          </a:xfrm>
        </p:spPr>
        <p:txBody>
          <a:bodyPr>
            <a:noAutofit/>
          </a:bodyPr>
          <a:lstStyle/>
          <a:p>
            <a:pPr marL="256032" indent="-256032">
              <a:spcBef>
                <a:spcPts val="1800"/>
              </a:spcBef>
              <a:buClr>
                <a:srgbClr val="3856C9"/>
              </a:buClr>
              <a:buFont typeface="System Font Regular"/>
              <a:buChar char="›"/>
            </a:pPr>
            <a:r>
              <a:rPr lang="en-US" sz="1500" dirty="0">
                <a:solidFill>
                  <a:schemeClr val="bg1"/>
                </a:solidFill>
                <a:latin typeface="Arial" panose="020B0604020202020204" pitchFamily="34" charset="0"/>
                <a:cs typeface="Arial" panose="020B0604020202020204" pitchFamily="34" charset="0"/>
              </a:rPr>
              <a:t>Our new digital platform uses AI to deliver a health care experience with a personal touch </a:t>
            </a:r>
          </a:p>
          <a:p>
            <a:pPr marL="256032" indent="-256032">
              <a:spcBef>
                <a:spcPts val="1800"/>
              </a:spcBef>
              <a:buClr>
                <a:srgbClr val="3856C9"/>
              </a:buClr>
              <a:buFont typeface="System Font Regular"/>
              <a:buChar char="›"/>
            </a:pPr>
            <a:r>
              <a:rPr lang="en-US" sz="1500" dirty="0">
                <a:solidFill>
                  <a:schemeClr val="bg1"/>
                </a:solidFill>
                <a:latin typeface="Arial" panose="020B0604020202020204" pitchFamily="34" charset="0"/>
                <a:cs typeface="Arial" panose="020B0604020202020204" pitchFamily="34" charset="0"/>
              </a:rPr>
              <a:t>A single, convenient location for a digital ID card, plan details, spending accounts, claims and more </a:t>
            </a:r>
          </a:p>
          <a:p>
            <a:pPr marL="256032" lvl="0" indent="-256032">
              <a:spcBef>
                <a:spcPts val="1800"/>
              </a:spcBef>
              <a:buClr>
                <a:srgbClr val="3856C9"/>
              </a:buClr>
              <a:buFont typeface="System Font Regular"/>
              <a:buChar char="›"/>
            </a:pPr>
            <a:r>
              <a:rPr lang="en-US" sz="1500" dirty="0">
                <a:solidFill>
                  <a:schemeClr val="bg1"/>
                </a:solidFill>
                <a:latin typeface="Arial" panose="020B0604020202020204" pitchFamily="34" charset="0"/>
                <a:cs typeface="Arial" panose="020B0604020202020204" pitchFamily="34" charset="0"/>
              </a:rPr>
              <a:t>Robust tools to help find care, view costs, online appointment scheduling and one-click access to LiveHealth Online and anthem.com</a:t>
            </a:r>
          </a:p>
          <a:p>
            <a:pPr marL="256032" indent="-256032">
              <a:spcBef>
                <a:spcPts val="1800"/>
              </a:spcBef>
              <a:buClr>
                <a:srgbClr val="3856C9"/>
              </a:buClr>
              <a:buFont typeface="System Font Regular"/>
              <a:buChar char="›"/>
            </a:pPr>
            <a:r>
              <a:rPr lang="en-US" sz="1500" dirty="0">
                <a:solidFill>
                  <a:schemeClr val="bg1"/>
                </a:solidFill>
                <a:latin typeface="Arial" panose="020B0604020202020204" pitchFamily="34" charset="0"/>
                <a:cs typeface="Arial" panose="020B0604020202020204" pitchFamily="34" charset="0"/>
              </a:rPr>
              <a:t>Personalized dashboard based on identified health topics and wellness goals</a:t>
            </a:r>
          </a:p>
          <a:p>
            <a:pPr marL="256032" lvl="0" indent="-256032">
              <a:spcBef>
                <a:spcPts val="1800"/>
              </a:spcBef>
              <a:buClr>
                <a:srgbClr val="3856C9"/>
              </a:buClr>
              <a:buFont typeface="System Font Regular"/>
              <a:buChar char="›"/>
            </a:pPr>
            <a:r>
              <a:rPr lang="en-US" sz="1500" dirty="0">
                <a:solidFill>
                  <a:schemeClr val="bg1"/>
                </a:solidFill>
                <a:latin typeface="Arial" panose="020B0604020202020204" pitchFamily="34" charset="0"/>
                <a:cs typeface="Arial" panose="020B0604020202020204" pitchFamily="34" charset="0"/>
              </a:rPr>
              <a:t>Timely, insight-driven push messages based on the employee’s health profile using clinical and claims data </a:t>
            </a:r>
          </a:p>
          <a:p>
            <a:pPr marL="256032" lvl="0" indent="-256032">
              <a:spcBef>
                <a:spcPts val="1800"/>
              </a:spcBef>
              <a:buClr>
                <a:srgbClr val="3856C9"/>
              </a:buClr>
              <a:buFont typeface="System Font Regular"/>
              <a:buChar char="›"/>
            </a:pPr>
            <a:r>
              <a:rPr lang="en-US" sz="1500" dirty="0">
                <a:solidFill>
                  <a:schemeClr val="bg1"/>
                </a:solidFill>
                <a:latin typeface="Arial" panose="020B0604020202020204" pitchFamily="34" charset="0"/>
                <a:cs typeface="Arial" panose="020B0604020202020204" pitchFamily="34" charset="0"/>
              </a:rPr>
              <a:t>Integrated help and support with click to chat features and ability to schedule a call back</a:t>
            </a: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7585" y="2078536"/>
            <a:ext cx="2065004" cy="4108346"/>
          </a:xfrm>
          <a:prstGeom prst="rect">
            <a:avLst/>
          </a:prstGeom>
        </p:spPr>
      </p:pic>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3032" y="2710224"/>
            <a:ext cx="2012430" cy="4035193"/>
          </a:xfrm>
          <a:prstGeom prst="rect">
            <a:avLst/>
          </a:prstGeom>
        </p:spPr>
      </p:pic>
    </p:spTree>
    <p:extLst>
      <p:ext uri="{BB962C8B-B14F-4D97-AF65-F5344CB8AC3E}">
        <p14:creationId xmlns:p14="http://schemas.microsoft.com/office/powerpoint/2010/main" val="58244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xmlns:p14="http://schemas.microsoft.com/office/powerpoint/2010/mai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ustom 1">
      <a:dk1>
        <a:srgbClr val="008457"/>
      </a:dk1>
      <a:lt1>
        <a:srgbClr val="FFFFFF"/>
      </a:lt1>
      <a:dk2>
        <a:srgbClr val="D2533C"/>
      </a:dk2>
      <a:lt2>
        <a:srgbClr val="F3F2DC"/>
      </a:lt2>
      <a:accent1>
        <a:srgbClr val="008457"/>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8457"/>
    </a:dk1>
    <a:lt1>
      <a:srgbClr val="FFFFFF"/>
    </a:lt1>
    <a:dk2>
      <a:srgbClr val="D2533C"/>
    </a:dk2>
    <a:lt2>
      <a:srgbClr val="F3F2DC"/>
    </a:lt2>
    <a:accent1>
      <a:srgbClr val="008457"/>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89C74F36751F46B20D3E2E4962DF60" ma:contentTypeVersion="1" ma:contentTypeDescription="Create a new document." ma:contentTypeScope="" ma:versionID="403c37fc3513e23b3fdbfd8493bec229">
  <xsd:schema xmlns:xsd="http://www.w3.org/2001/XMLSchema" xmlns:xs="http://www.w3.org/2001/XMLSchema" xmlns:p="http://schemas.microsoft.com/office/2006/metadata/properties" xmlns:ns2="57988e41-2b47-4a97-891a-db552f5c80d9" targetNamespace="http://schemas.microsoft.com/office/2006/metadata/properties" ma:root="true" ma:fieldsID="6a1ad980649268196245b3900498a691" ns2:_="">
    <xsd:import namespace="57988e41-2b47-4a97-891a-db552f5c80d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88e41-2b47-4a97-891a-db552f5c80d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1A0A2C-6A50-4153-98DE-2F55EF15EFAA}">
  <ds:schemaRefs>
    <ds:schemaRef ds:uri="http://schemas.microsoft.com/sharepoint/v3/contenttype/forms"/>
  </ds:schemaRefs>
</ds:datastoreItem>
</file>

<file path=customXml/itemProps2.xml><?xml version="1.0" encoding="utf-8"?>
<ds:datastoreItem xmlns:ds="http://schemas.openxmlformats.org/officeDocument/2006/customXml" ds:itemID="{7541DA3A-E095-4988-97C9-A3A80D794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88e41-2b47-4a97-891a-db552f5c8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A66E14-2623-49FC-B035-9AF865CCEBAF}">
  <ds:schemaRefs>
    <ds:schemaRef ds:uri="http://purl.org/dc/terms/"/>
    <ds:schemaRef ds:uri="http://schemas.openxmlformats.org/package/2006/metadata/core-properties"/>
    <ds:schemaRef ds:uri="http://purl.org/dc/dcmitype/"/>
    <ds:schemaRef ds:uri="http://schemas.microsoft.com/office/infopath/2007/PartnerControls"/>
    <ds:schemaRef ds:uri="57988e41-2b47-4a97-891a-db552f5c80d9"/>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20269</TotalTime>
  <Words>2130</Words>
  <Application>Microsoft Office PowerPoint</Application>
  <PresentationFormat>On-screen Show (4:3)</PresentationFormat>
  <Paragraphs>219</Paragraphs>
  <Slides>20</Slides>
  <Notes>20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24" baseType="lpstr">
      <vt:lpstr>Office Theme</vt:lpstr>
      <vt:lpstr>Clarity</vt:lpstr>
      <vt:lpstr>Angles</vt:lpstr>
      <vt:lpstr>Photo Editor Photo</vt:lpstr>
      <vt:lpstr>2020 MODOT &amp; MSHP Medical and Life Insurance Plan Updates </vt:lpstr>
      <vt:lpstr>AGENDA</vt:lpstr>
      <vt:lpstr>2020 medical updates</vt:lpstr>
      <vt:lpstr> open enrollment  **October 1- 31**</vt:lpstr>
      <vt:lpstr>MoDOT and MSHP Total Wellness</vt:lpstr>
      <vt:lpstr>Health and wellness tools</vt:lpstr>
      <vt:lpstr>Anthem.com The foundation of our online experience</vt:lpstr>
      <vt:lpstr>PowerPoint Presentation</vt:lpstr>
      <vt:lpstr>Driving next-level engagement</vt:lpstr>
      <vt:lpstr>PowerPoint Presentation</vt:lpstr>
      <vt:lpstr>PowerPoint Presentation</vt:lpstr>
      <vt:lpstr>PowerPoint Presentation</vt:lpstr>
      <vt:lpstr>PowerPoint Presentation</vt:lpstr>
      <vt:lpstr>PowerPoint Presentation</vt:lpstr>
      <vt:lpstr>PowerPoint Presentation</vt:lpstr>
      <vt:lpstr>Employee assistance program</vt:lpstr>
      <vt:lpstr>2020 Dental &amp; Vision Open Enrollment</vt:lpstr>
      <vt:lpstr>2020 Cafeteria Plan Enrollment Period: October 1 – December 1, 2019</vt:lpstr>
      <vt:lpstr> CONTACT INFORMATION</vt:lpstr>
      <vt:lpstr>   Questions?</vt:lpstr>
    </vt:vector>
  </TitlesOfParts>
  <Company>MoDOT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MODOT/MSHP BENEFITS MEETING</dc:title>
  <dc:creator>OTTOP</dc:creator>
  <cp:lastModifiedBy>Brook E. Luecke</cp:lastModifiedBy>
  <cp:revision>702</cp:revision>
  <cp:lastPrinted>2015-09-21T14:00:23Z</cp:lastPrinted>
  <dcterms:created xsi:type="dcterms:W3CDTF">2004-07-29T19:18:06Z</dcterms:created>
  <dcterms:modified xsi:type="dcterms:W3CDTF">2019-09-23T13:22:28Z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0x010100BE89C74F36751F46B20D3E2E4962DF60</vt:lpwstr>
  </property>
</Properties>
</file>