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95D9"/>
    <a:srgbClr val="4EA72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CBD13-2624-4FD9-BE3C-DBE4CC1138CF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7046C-E25D-4A9A-8137-0D950187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515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get the links on the NHI courses, highlight the name of the class and right click and select “Copy link to Highlight”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47046C-E25D-4A9A-8137-0D95018746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36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DDBA3-59B0-1297-6140-D5FB3B51BA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E41513-0102-A118-1553-4AD5854271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14FB9-283A-E3B9-F7B7-0C868A91B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E6EB-1AA2-4FE3-A78A-D03779B1C67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046556-BC4E-F511-2E64-0B2618C44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984F29-8B6C-2016-7B16-BB381A69B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C726-7DB4-4921-9BCF-2379953CC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27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1915D-30EF-A5BF-65C2-18E08AD5B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4E7C3E-BAC6-7B23-2644-DEBCBDEB6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6C1C0-0812-0104-42DF-A1548BADE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E6EB-1AA2-4FE3-A78A-D03779B1C67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68997-4D8E-6C86-45EE-549D0EDE9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F3899-E99D-3CE5-A8DB-C4C41E3B2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C726-7DB4-4921-9BCF-2379953CC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540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5D3150-371F-F1CE-DC2E-75430181AB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74E529-D39A-806C-5BC5-3778C17AD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1D550F-8AA7-E349-753D-286210BA2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E6EB-1AA2-4FE3-A78A-D03779B1C67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7C2CE-B2C4-3588-FEE1-84A6FE60D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B90FB-1BA5-63AC-172D-FA9416982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C726-7DB4-4921-9BCF-2379953CC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740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A914D-6274-3DFD-A9B8-AD0B3B6DF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0C3C3-A850-34C5-3BDB-1BF83DB1C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39DB6-690C-8736-592D-A9FC000C2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E6EB-1AA2-4FE3-A78A-D03779B1C67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5B5FA-86F6-EF25-36C3-06A2C5FB4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D01D5-5760-B0FA-EA60-512CAB964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C726-7DB4-4921-9BCF-2379953CC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30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88AB2-BB48-37F9-13E7-A31B73BD7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D6AB21-E2F4-49E6-C7E9-6904A5B17E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22AD7-CE30-398A-58A6-87EDC7EE3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E6EB-1AA2-4FE3-A78A-D03779B1C67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78A44-A427-760C-F566-308E97231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7ADDE-E2FF-E624-74B0-08ADD9966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C726-7DB4-4921-9BCF-2379953CC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025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30D3A-972D-EC15-9567-16BBBB1F1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AF8DF-3343-613E-ADFB-D43A55360E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179F0-0C8E-F08E-DC19-240943B63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FAB805-4B44-AC86-90F4-E978FA092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E6EB-1AA2-4FE3-A78A-D03779B1C67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EFEADA-2B76-B8A8-581C-57652FA32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4D6EA2-8865-5DBA-60F4-12804A86E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C726-7DB4-4921-9BCF-2379953CC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76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6EAAD-599D-6B4E-5EFC-03CAEDBDF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DD4E23-565E-5BCC-4D05-5DA79873D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1D7152-6820-8BAB-0EB7-8715F20669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4B4124-F342-2D5C-CD1E-9A067C878C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619819-C981-DAFB-1458-C63AE61EE7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B9716E-71A4-776D-3C3B-FC46F18E8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E6EB-1AA2-4FE3-A78A-D03779B1C67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B3592C-F064-7D4F-3FE4-25A4B1665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0D5B02-2565-48FB-5597-E0AA3AA59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C726-7DB4-4921-9BCF-2379953CC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14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61FB2-FA60-9A38-9D84-7303BF80E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393AA5-75B7-BAED-6069-30B666DA6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E6EB-1AA2-4FE3-A78A-D03779B1C67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F5A592-DF50-F4AD-43C3-58FD46D2A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964437-98E0-F235-44C1-6589E2714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C726-7DB4-4921-9BCF-2379953CC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648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F622D9-B040-0051-DBB8-FEDA74E4D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E6EB-1AA2-4FE3-A78A-D03779B1C67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312895-DA00-CB69-422D-121B2DEF3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C799BA-54BA-5854-F97D-44F0CDB8F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C726-7DB4-4921-9BCF-2379953CC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443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A69DD-A021-3F43-E268-977493EAF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DAC18-5FA4-BEBA-660C-F0FCA370B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B82FCE-EDE8-E78D-E47B-3CF99C6980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E7790F-FDF9-23BB-F235-B62F36F89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E6EB-1AA2-4FE3-A78A-D03779B1C67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5DD999-59CA-AA6D-B08F-E761D2911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01F864-1FA2-C6D3-B4A7-72EEC7534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C726-7DB4-4921-9BCF-2379953CC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78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E97DB-7B04-0249-C0A6-7775B76AE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9A5FAE-9495-7EF5-1D88-1DFEDB3AA3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8E1B7A-BB36-18C1-0EF7-A93D55BD93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8163B0-F278-C37C-6BCC-332EFF2E1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E6EB-1AA2-4FE3-A78A-D03779B1C67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1CAF7A-9085-100B-59CE-F905AD4F5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E40B-DC2F-704D-363F-61841796C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C726-7DB4-4921-9BCF-2379953CC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811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6DE2F0-EF44-0300-1592-8F15CB11D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BF8551-47D0-619D-3878-34C2D2E8C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927B2-93EE-B2B1-6DF8-ED01D12D37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E4E6EB-1AA2-4FE3-A78A-D03779B1C67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02641D-AB15-7387-B612-6C8D7984A1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94E7A-F02E-908E-7664-C75B752AD4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C9C726-7DB4-4921-9BCF-2379953CC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703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fhwanhi.geniussis.com/RegistrationByCourse.aspx#:~:text=Practical%20Highway%20Hydrology" TargetMode="External"/><Relationship Id="rId13" Type="http://schemas.openxmlformats.org/officeDocument/2006/relationships/hyperlink" Target="https://ewqg.fa.us8.oraclecloud.com/fscmUI/redwood/learner/learn/redirect?learningItemId=300000019686586&amp;learningItemType=ORA_COURSE" TargetMode="External"/><Relationship Id="rId18" Type="http://schemas.openxmlformats.org/officeDocument/2006/relationships/image" Target="../media/image1.png"/><Relationship Id="rId3" Type="http://schemas.openxmlformats.org/officeDocument/2006/relationships/hyperlink" Target="https://fhwanhi.geniussis.com/RegistrationByCourse.aspx#:~:text=Basic%20Hydraulic%20Principles%20Review" TargetMode="External"/><Relationship Id="rId7" Type="http://schemas.openxmlformats.org/officeDocument/2006/relationships/hyperlink" Target="https://www.youtube.com/watch?v=GH0CXuO326k&amp;feature=youtu.be" TargetMode="External"/><Relationship Id="rId12" Type="http://schemas.openxmlformats.org/officeDocument/2006/relationships/hyperlink" Target="https://fhwanhi.geniussis.com/RegistrationByCourse.aspx#:~:text=135093-,Hydraulic%20Toolbox,-%7C%20Ongoing" TargetMode="External"/><Relationship Id="rId17" Type="http://schemas.openxmlformats.org/officeDocument/2006/relationships/hyperlink" Target="https://fhwanhi.geniussis.com/RegistrationByCourse.aspx#:~:text=Introduction%20to%20Highway%20Hydraulics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ewqg.fa.us8.oraclecloud.com/fscmUI/redwood/learner/learn/redirect?learningItemId=300000019694290&amp;learningItemType=ORA_COURS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wqg.fa.us8.oraclecloud.com/fscmUI/redwood/learner/learn/redirect?learningItemId=300000019653151&amp;learningItemType=ORA_COURSE" TargetMode="External"/><Relationship Id="rId11" Type="http://schemas.openxmlformats.org/officeDocument/2006/relationships/hyperlink" Target="https://fhwanhi.geniussis.com/RegistrationByCourse.aspx#:~:text=135027-,Urban%20Drainage%20Design,-%7C%20Ongoing" TargetMode="External"/><Relationship Id="rId5" Type="http://schemas.openxmlformats.org/officeDocument/2006/relationships/hyperlink" Target="https://fhwanhi.geniussis.com/RegistrationByCourse.aspx#:~:text=Highway%20Hydrology%3A%20Basic%20Concepts" TargetMode="External"/><Relationship Id="rId15" Type="http://schemas.openxmlformats.org/officeDocument/2006/relationships/hyperlink" Target="https://www.youtube.com/playlist?list=PLytGCrmgneuhHVytxOVbiMPjf_zosOb1A" TargetMode="External"/><Relationship Id="rId10" Type="http://schemas.openxmlformats.org/officeDocument/2006/relationships/hyperlink" Target="https://fhwanhi.geniussis.com/RegistrationByCourse.aspx#:~:text=135056-,Culvert%20Design,-%7C%20Ongoing" TargetMode="External"/><Relationship Id="rId4" Type="http://schemas.openxmlformats.org/officeDocument/2006/relationships/hyperlink" Target="https://fhwanhi.geniussis.com/RegistrationByCourse.aspx#:~:text=Roadway%20Interactions%20with%20Rivers%20and%20Floodplains%3A%20Basic%20Concepts" TargetMode="External"/><Relationship Id="rId9" Type="http://schemas.openxmlformats.org/officeDocument/2006/relationships/hyperlink" Target="https://ewqg.fa.us8.oraclecloud.com/fscmUI/redwood/learner/learn/redirect?learningItemId=300000019577894&amp;learningItemType=ORA_COURSE" TargetMode="External"/><Relationship Id="rId14" Type="http://schemas.openxmlformats.org/officeDocument/2006/relationships/hyperlink" Target="https://fhwanhi.geniussis.com/RegistrationByCourse.aspx#:~:text=Culvert%20Hydraulic%20Analysis%20and%20Design%20Program%20(HY%2D8)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hlinkClick r:id="rId3"/>
            <a:extLst>
              <a:ext uri="{FF2B5EF4-FFF2-40B4-BE49-F238E27FC236}">
                <a16:creationId xmlns:a16="http://schemas.microsoft.com/office/drawing/2014/main" id="{AF2C9FA4-3865-A0E6-4F8A-6924B848C0AC}"/>
              </a:ext>
            </a:extLst>
          </p:cNvPr>
          <p:cNvSpPr/>
          <p:nvPr/>
        </p:nvSpPr>
        <p:spPr>
          <a:xfrm>
            <a:off x="497771" y="2199500"/>
            <a:ext cx="2135701" cy="1131710"/>
          </a:xfrm>
          <a:prstGeom prst="roundRect">
            <a:avLst/>
          </a:prstGeom>
          <a:ln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/>
              <a:t>NHI- Basic Hydraulic</a:t>
            </a:r>
          </a:p>
          <a:p>
            <a:pPr algn="ctr"/>
            <a:r>
              <a:rPr lang="en-US" sz="1400" dirty="0"/>
              <a:t>Principles Review</a:t>
            </a:r>
          </a:p>
          <a:p>
            <a:pPr algn="ctr"/>
            <a:r>
              <a:rPr lang="en-US" sz="1400" dirty="0"/>
              <a:t>135091</a:t>
            </a:r>
          </a:p>
          <a:p>
            <a:pPr algn="ctr"/>
            <a:r>
              <a:rPr lang="en-US" sz="1200" dirty="0"/>
              <a:t>(Web Based Training)</a:t>
            </a:r>
            <a:r>
              <a:rPr lang="en-US" sz="1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Rectangle: Rounded Corners 3">
            <a:hlinkClick r:id="rId4"/>
            <a:extLst>
              <a:ext uri="{FF2B5EF4-FFF2-40B4-BE49-F238E27FC236}">
                <a16:creationId xmlns:a16="http://schemas.microsoft.com/office/drawing/2014/main" id="{4F8EAAB4-290C-0C13-DCA3-19840E80CE5C}"/>
              </a:ext>
            </a:extLst>
          </p:cNvPr>
          <p:cNvSpPr/>
          <p:nvPr/>
        </p:nvSpPr>
        <p:spPr>
          <a:xfrm>
            <a:off x="497770" y="647490"/>
            <a:ext cx="2135701" cy="1131710"/>
          </a:xfrm>
          <a:prstGeom prst="round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300" dirty="0"/>
              <a:t>NHI- Roadway</a:t>
            </a:r>
          </a:p>
          <a:p>
            <a:pPr algn="ctr"/>
            <a:r>
              <a:rPr lang="en-US" sz="1300" dirty="0"/>
              <a:t>Interactions with Rivers</a:t>
            </a:r>
          </a:p>
          <a:p>
            <a:pPr algn="ctr"/>
            <a:r>
              <a:rPr lang="en-US" sz="1300" dirty="0"/>
              <a:t>and Floodplains: Basic</a:t>
            </a:r>
          </a:p>
          <a:p>
            <a:pPr algn="ctr"/>
            <a:r>
              <a:rPr lang="en-US" sz="1300" dirty="0"/>
              <a:t>Concepts 135096</a:t>
            </a:r>
          </a:p>
          <a:p>
            <a:pPr algn="ctr"/>
            <a:r>
              <a:rPr lang="en-US" sz="1200" dirty="0"/>
              <a:t> (Web Based Training)</a:t>
            </a:r>
            <a:endParaRPr lang="en-US" sz="12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7">
            <a:hlinkClick r:id="rId5"/>
            <a:extLst>
              <a:ext uri="{FF2B5EF4-FFF2-40B4-BE49-F238E27FC236}">
                <a16:creationId xmlns:a16="http://schemas.microsoft.com/office/drawing/2014/main" id="{E71BE942-980F-1FA1-40A8-7C858C38CADB}"/>
              </a:ext>
            </a:extLst>
          </p:cNvPr>
          <p:cNvSpPr/>
          <p:nvPr/>
        </p:nvSpPr>
        <p:spPr>
          <a:xfrm>
            <a:off x="497771" y="3751509"/>
            <a:ext cx="2135701" cy="1131710"/>
          </a:xfrm>
          <a:prstGeom prst="roundRect">
            <a:avLst/>
          </a:prstGeom>
          <a:ln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/>
              <a:t>NHI-Highway Hydrology:</a:t>
            </a:r>
          </a:p>
          <a:p>
            <a:pPr algn="ctr"/>
            <a:r>
              <a:rPr lang="en-US" sz="1400" dirty="0"/>
              <a:t>Basic Concepts and</a:t>
            </a:r>
          </a:p>
          <a:p>
            <a:pPr algn="ctr"/>
            <a:r>
              <a:rPr lang="en-US" sz="1400" dirty="0"/>
              <a:t>Methods 135092</a:t>
            </a:r>
          </a:p>
          <a:p>
            <a:pPr algn="ctr"/>
            <a:r>
              <a:rPr lang="en-US" sz="1200" dirty="0"/>
              <a:t> (Web Based Training)</a:t>
            </a:r>
          </a:p>
        </p:txBody>
      </p:sp>
      <p:sp>
        <p:nvSpPr>
          <p:cNvPr id="9" name="Rectangle: Rounded Corners 8">
            <a:hlinkClick r:id="rId6"/>
            <a:extLst>
              <a:ext uri="{FF2B5EF4-FFF2-40B4-BE49-F238E27FC236}">
                <a16:creationId xmlns:a16="http://schemas.microsoft.com/office/drawing/2014/main" id="{8C951B54-90CA-7996-E587-0DA909BAD295}"/>
              </a:ext>
            </a:extLst>
          </p:cNvPr>
          <p:cNvSpPr/>
          <p:nvPr/>
        </p:nvSpPr>
        <p:spPr>
          <a:xfrm>
            <a:off x="497771" y="5294375"/>
            <a:ext cx="2135701" cy="1131709"/>
          </a:xfrm>
          <a:prstGeom prst="roundRect">
            <a:avLst/>
          </a:prstGeom>
          <a:ln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MO</a:t>
            </a:r>
            <a:r>
              <a:rPr lang="en-US" sz="1400" dirty="0">
                <a:solidFill>
                  <a:schemeClr val="bg1"/>
                </a:solidFill>
              </a:rPr>
              <a:t>VERS</a:t>
            </a:r>
            <a:r>
              <a:rPr lang="en-US" sz="1400" dirty="0"/>
              <a:t> Learn - MicroStation</a:t>
            </a:r>
          </a:p>
          <a:p>
            <a:pPr algn="ctr"/>
            <a:r>
              <a:rPr lang="en-US" sz="1200" dirty="0"/>
              <a:t>(Web Based Training)</a:t>
            </a:r>
          </a:p>
          <a:p>
            <a:pPr algn="ctr"/>
            <a:r>
              <a:rPr lang="en-US" sz="1000" i="1" dirty="0">
                <a:solidFill>
                  <a:prstClr val="white"/>
                </a:solidFill>
              </a:rPr>
              <a:t>(Contact CADD for Dataset)</a:t>
            </a:r>
            <a:endParaRPr lang="en-US" sz="1000" dirty="0"/>
          </a:p>
        </p:txBody>
      </p:sp>
      <p:sp>
        <p:nvSpPr>
          <p:cNvPr id="5" name="Rectangle: Rounded Corners 4">
            <a:hlinkClick r:id="rId7"/>
            <a:extLst>
              <a:ext uri="{FF2B5EF4-FFF2-40B4-BE49-F238E27FC236}">
                <a16:creationId xmlns:a16="http://schemas.microsoft.com/office/drawing/2014/main" id="{4A12FFED-A27B-4E9E-C3B7-E64107C97854}"/>
              </a:ext>
            </a:extLst>
          </p:cNvPr>
          <p:cNvSpPr/>
          <p:nvPr/>
        </p:nvSpPr>
        <p:spPr>
          <a:xfrm>
            <a:off x="3640255" y="1222185"/>
            <a:ext cx="2135701" cy="1131710"/>
          </a:xfrm>
          <a:prstGeom prst="round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/>
              <a:t>CADD YouTube -</a:t>
            </a:r>
          </a:p>
          <a:p>
            <a:pPr algn="ctr"/>
            <a:r>
              <a:rPr lang="en-US" sz="1400" dirty="0"/>
              <a:t>Intro to Basic</a:t>
            </a:r>
          </a:p>
          <a:p>
            <a:pPr algn="ctr"/>
            <a:r>
              <a:rPr lang="en-US" sz="1400" dirty="0"/>
              <a:t>Hydrology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(Web Based Training)</a:t>
            </a:r>
            <a:r>
              <a:rPr kumimoji="0" lang="en-US" sz="1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" name="Rectangle: Rounded Corners 5">
            <a:hlinkClick r:id="rId8"/>
            <a:extLst>
              <a:ext uri="{FF2B5EF4-FFF2-40B4-BE49-F238E27FC236}">
                <a16:creationId xmlns:a16="http://schemas.microsoft.com/office/drawing/2014/main" id="{5BF69353-E192-990E-69AB-5FBBFD4A4F98}"/>
              </a:ext>
            </a:extLst>
          </p:cNvPr>
          <p:cNvSpPr/>
          <p:nvPr/>
        </p:nvSpPr>
        <p:spPr>
          <a:xfrm>
            <a:off x="6179779" y="4542790"/>
            <a:ext cx="2135701" cy="113171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/>
              <a:t>NHI - Practical Hydrology</a:t>
            </a:r>
          </a:p>
          <a:p>
            <a:pPr algn="ctr"/>
            <a:r>
              <a:rPr lang="en-US" sz="1400" dirty="0"/>
              <a:t>135067</a:t>
            </a:r>
            <a:endParaRPr lang="en-US" sz="11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: Rounded Corners 6">
            <a:hlinkClick r:id="rId9"/>
            <a:extLst>
              <a:ext uri="{FF2B5EF4-FFF2-40B4-BE49-F238E27FC236}">
                <a16:creationId xmlns:a16="http://schemas.microsoft.com/office/drawing/2014/main" id="{5B05B77B-A5DB-0AC0-7FF8-132369D1869B}"/>
              </a:ext>
            </a:extLst>
          </p:cNvPr>
          <p:cNvSpPr/>
          <p:nvPr/>
        </p:nvSpPr>
        <p:spPr>
          <a:xfrm>
            <a:off x="3640255" y="5513310"/>
            <a:ext cx="2135701" cy="1131709"/>
          </a:xfrm>
          <a:prstGeom prst="roundRect">
            <a:avLst/>
          </a:prstGeom>
          <a:ln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MO</a:t>
            </a:r>
            <a:r>
              <a:rPr lang="en-US" sz="1400" dirty="0">
                <a:solidFill>
                  <a:schemeClr val="bg1"/>
                </a:solidFill>
              </a:rPr>
              <a:t>VERS</a:t>
            </a:r>
            <a:r>
              <a:rPr lang="en-US" sz="1400" dirty="0"/>
              <a:t> Learn – OpenRoads Designer Road-1</a:t>
            </a:r>
          </a:p>
          <a:p>
            <a:pPr algn="ctr"/>
            <a:r>
              <a:rPr lang="en-US" sz="1200" dirty="0"/>
              <a:t>(Web Based Training)</a:t>
            </a:r>
          </a:p>
          <a:p>
            <a:pPr algn="ctr"/>
            <a:r>
              <a:rPr lang="en-US" sz="1000" i="1" dirty="0">
                <a:solidFill>
                  <a:prstClr val="white"/>
                </a:solidFill>
              </a:rPr>
              <a:t>(Contact CADD for Dataset)</a:t>
            </a:r>
            <a:endParaRPr lang="en-US" sz="1000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FE387A5-CD1E-37D3-BDB9-8C7462D7B261}"/>
              </a:ext>
            </a:extLst>
          </p:cNvPr>
          <p:cNvCxnSpPr>
            <a:cxnSpLocks/>
          </p:cNvCxnSpPr>
          <p:nvPr/>
        </p:nvCxnSpPr>
        <p:spPr>
          <a:xfrm flipV="1">
            <a:off x="2633471" y="2792972"/>
            <a:ext cx="442237" cy="3682"/>
          </a:xfrm>
          <a:prstGeom prst="straightConnector1">
            <a:avLst/>
          </a:prstGeom>
          <a:ln w="50800"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7F3DC1D-BB0D-AFEB-AB10-E18E8F898874}"/>
              </a:ext>
            </a:extLst>
          </p:cNvPr>
          <p:cNvCxnSpPr>
            <a:cxnSpLocks/>
          </p:cNvCxnSpPr>
          <p:nvPr/>
        </p:nvCxnSpPr>
        <p:spPr>
          <a:xfrm flipV="1">
            <a:off x="2626520" y="4317364"/>
            <a:ext cx="442237" cy="3682"/>
          </a:xfrm>
          <a:prstGeom prst="straightConnector1">
            <a:avLst/>
          </a:prstGeom>
          <a:ln w="50800"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C40AC88-14E4-2007-8A39-8D5A926B63E6}"/>
              </a:ext>
            </a:extLst>
          </p:cNvPr>
          <p:cNvCxnSpPr>
            <a:cxnSpLocks/>
          </p:cNvCxnSpPr>
          <p:nvPr/>
        </p:nvCxnSpPr>
        <p:spPr>
          <a:xfrm flipH="1" flipV="1">
            <a:off x="3061819" y="1788040"/>
            <a:ext cx="34046" cy="3598482"/>
          </a:xfrm>
          <a:prstGeom prst="straightConnector1">
            <a:avLst/>
          </a:prstGeom>
          <a:ln w="50800"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BF9DFEE-5426-C8C0-1349-F20EC908D9A1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3048999" y="1788040"/>
            <a:ext cx="591256" cy="1841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610ECBE-75FC-A0F9-DB61-A6C733259CEC}"/>
              </a:ext>
            </a:extLst>
          </p:cNvPr>
          <p:cNvCxnSpPr>
            <a:cxnSpLocks/>
          </p:cNvCxnSpPr>
          <p:nvPr/>
        </p:nvCxnSpPr>
        <p:spPr>
          <a:xfrm flipV="1">
            <a:off x="3078926" y="5377413"/>
            <a:ext cx="3100853" cy="9109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891F5602-F0AB-C607-328E-F862C80680DE}"/>
              </a:ext>
            </a:extLst>
          </p:cNvPr>
          <p:cNvCxnSpPr>
            <a:cxnSpLocks/>
          </p:cNvCxnSpPr>
          <p:nvPr/>
        </p:nvCxnSpPr>
        <p:spPr>
          <a:xfrm>
            <a:off x="2626520" y="1090944"/>
            <a:ext cx="4170212" cy="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: Rounded Corners 37">
            <a:hlinkClick r:id="rId10"/>
            <a:extLst>
              <a:ext uri="{FF2B5EF4-FFF2-40B4-BE49-F238E27FC236}">
                <a16:creationId xmlns:a16="http://schemas.microsoft.com/office/drawing/2014/main" id="{9AC1FD09-E45B-1885-56A5-C147E25943A6}"/>
              </a:ext>
            </a:extLst>
          </p:cNvPr>
          <p:cNvSpPr/>
          <p:nvPr/>
        </p:nvSpPr>
        <p:spPr>
          <a:xfrm>
            <a:off x="6796732" y="647490"/>
            <a:ext cx="2135701" cy="113171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/>
              <a:t>NHI - Culvert Design</a:t>
            </a:r>
          </a:p>
          <a:p>
            <a:pPr algn="ctr"/>
            <a:r>
              <a:rPr lang="en-US" sz="1400" dirty="0"/>
              <a:t>135056</a:t>
            </a:r>
          </a:p>
          <a:p>
            <a:pPr algn="ctr"/>
            <a:endParaRPr lang="en-US" sz="1400" dirty="0"/>
          </a:p>
        </p:txBody>
      </p:sp>
      <p:sp>
        <p:nvSpPr>
          <p:cNvPr id="41" name="Rectangle: Rounded Corners 40">
            <a:hlinkClick r:id="rId11"/>
            <a:extLst>
              <a:ext uri="{FF2B5EF4-FFF2-40B4-BE49-F238E27FC236}">
                <a16:creationId xmlns:a16="http://schemas.microsoft.com/office/drawing/2014/main" id="{24261A10-E241-9E43-AA5F-30C9BD40E1B7}"/>
              </a:ext>
            </a:extLst>
          </p:cNvPr>
          <p:cNvSpPr/>
          <p:nvPr/>
        </p:nvSpPr>
        <p:spPr>
          <a:xfrm>
            <a:off x="6782742" y="2236090"/>
            <a:ext cx="2135701" cy="113171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/>
              <a:t>NHI - Urban Drainage</a:t>
            </a:r>
          </a:p>
          <a:p>
            <a:pPr algn="ctr"/>
            <a:r>
              <a:rPr lang="en-US" sz="1400" dirty="0"/>
              <a:t>135027</a:t>
            </a:r>
          </a:p>
        </p:txBody>
      </p:sp>
      <p:sp>
        <p:nvSpPr>
          <p:cNvPr id="42" name="Rectangle: Rounded Corners 41">
            <a:hlinkClick r:id="rId12"/>
            <a:extLst>
              <a:ext uri="{FF2B5EF4-FFF2-40B4-BE49-F238E27FC236}">
                <a16:creationId xmlns:a16="http://schemas.microsoft.com/office/drawing/2014/main" id="{2BBD03B5-C994-C171-E605-C6165BBBB9D9}"/>
              </a:ext>
            </a:extLst>
          </p:cNvPr>
          <p:cNvSpPr/>
          <p:nvPr/>
        </p:nvSpPr>
        <p:spPr>
          <a:xfrm>
            <a:off x="8712307" y="3725880"/>
            <a:ext cx="2135701" cy="1131710"/>
          </a:xfrm>
          <a:prstGeom prst="roundRect">
            <a:avLst/>
          </a:prstGeom>
          <a:solidFill>
            <a:schemeClr val="accent6"/>
          </a:solidFill>
          <a:ln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/>
              <a:t>NHI - Hydraulic Toolbox</a:t>
            </a:r>
          </a:p>
          <a:p>
            <a:pPr algn="ctr"/>
            <a:r>
              <a:rPr lang="en-US" sz="1400" dirty="0"/>
              <a:t>135093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(Web Based Training)</a:t>
            </a:r>
            <a:endParaRPr lang="en-US" sz="1400" dirty="0"/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7A5E451-F422-EFC1-79EE-BE6702B31D68}"/>
              </a:ext>
            </a:extLst>
          </p:cNvPr>
          <p:cNvCxnSpPr>
            <a:cxnSpLocks/>
          </p:cNvCxnSpPr>
          <p:nvPr/>
        </p:nvCxnSpPr>
        <p:spPr>
          <a:xfrm>
            <a:off x="2633471" y="5915285"/>
            <a:ext cx="1006786" cy="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9AA09D72-6598-0FE0-8F8D-A66219092AEB}"/>
              </a:ext>
            </a:extLst>
          </p:cNvPr>
          <p:cNvCxnSpPr>
            <a:cxnSpLocks/>
          </p:cNvCxnSpPr>
          <p:nvPr/>
        </p:nvCxnSpPr>
        <p:spPr>
          <a:xfrm>
            <a:off x="5775955" y="5918967"/>
            <a:ext cx="5379842" cy="0"/>
          </a:xfrm>
          <a:prstGeom prst="straightConnector1">
            <a:avLst/>
          </a:prstGeom>
          <a:ln w="50800"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81072A79-3F2B-6DD4-560D-09AF28B81920}"/>
              </a:ext>
            </a:extLst>
          </p:cNvPr>
          <p:cNvCxnSpPr>
            <a:cxnSpLocks/>
          </p:cNvCxnSpPr>
          <p:nvPr/>
        </p:nvCxnSpPr>
        <p:spPr>
          <a:xfrm flipV="1">
            <a:off x="5673461" y="3334266"/>
            <a:ext cx="1170339" cy="1443545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C3EAC329-5B7E-9818-782F-672D133B8DA4}"/>
              </a:ext>
            </a:extLst>
          </p:cNvPr>
          <p:cNvCxnSpPr>
            <a:cxnSpLocks/>
          </p:cNvCxnSpPr>
          <p:nvPr/>
        </p:nvCxnSpPr>
        <p:spPr>
          <a:xfrm flipV="1">
            <a:off x="5705932" y="1750048"/>
            <a:ext cx="1202868" cy="3035312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: Rounded Corners 1">
            <a:hlinkClick r:id="rId13"/>
            <a:extLst>
              <a:ext uri="{FF2B5EF4-FFF2-40B4-BE49-F238E27FC236}">
                <a16:creationId xmlns:a16="http://schemas.microsoft.com/office/drawing/2014/main" id="{7018F4B1-C49A-ECD2-D542-B8897DB3A6FC}"/>
              </a:ext>
            </a:extLst>
          </p:cNvPr>
          <p:cNvSpPr/>
          <p:nvPr/>
        </p:nvSpPr>
        <p:spPr>
          <a:xfrm>
            <a:off x="3640257" y="2659521"/>
            <a:ext cx="2135701" cy="1210749"/>
          </a:xfrm>
          <a:prstGeom prst="roundRect">
            <a:avLst/>
          </a:prstGeom>
          <a:ln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MO</a:t>
            </a:r>
            <a:r>
              <a:rPr lang="en-US" sz="1100" dirty="0">
                <a:solidFill>
                  <a:schemeClr val="bg1"/>
                </a:solidFill>
              </a:rPr>
              <a:t>VERS</a:t>
            </a:r>
            <a:r>
              <a:rPr lang="en-US" sz="1100" dirty="0"/>
              <a:t> Learn - Introduction</a:t>
            </a:r>
          </a:p>
          <a:p>
            <a:pPr algn="ctr"/>
            <a:r>
              <a:rPr lang="en-US" sz="1100" dirty="0"/>
              <a:t>to MoDOT Hydrology and Hydraulics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(Web Based Training)</a:t>
            </a:r>
          </a:p>
          <a:p>
            <a:pPr algn="ctr"/>
            <a:r>
              <a:rPr lang="en-US" sz="1200" dirty="0"/>
              <a:t>Or</a:t>
            </a:r>
          </a:p>
          <a:p>
            <a:pPr algn="ctr"/>
            <a:r>
              <a:rPr lang="en-US" sz="1200" dirty="0"/>
              <a:t>NHI135065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76EE510-2B2E-309C-E08C-61392391F5A3}"/>
              </a:ext>
            </a:extLst>
          </p:cNvPr>
          <p:cNvCxnSpPr>
            <a:cxnSpLocks/>
          </p:cNvCxnSpPr>
          <p:nvPr/>
        </p:nvCxnSpPr>
        <p:spPr>
          <a:xfrm>
            <a:off x="8880168" y="3297893"/>
            <a:ext cx="426392" cy="427987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: Rounded Corners 54">
            <a:hlinkClick r:id="rId14"/>
            <a:extLst>
              <a:ext uri="{FF2B5EF4-FFF2-40B4-BE49-F238E27FC236}">
                <a16:creationId xmlns:a16="http://schemas.microsoft.com/office/drawing/2014/main" id="{4503EB72-6D63-E7CD-66E8-B400DDC9CA5B}"/>
              </a:ext>
            </a:extLst>
          </p:cNvPr>
          <p:cNvSpPr/>
          <p:nvPr/>
        </p:nvSpPr>
        <p:spPr>
          <a:xfrm>
            <a:off x="9482990" y="618338"/>
            <a:ext cx="2135701" cy="1131710"/>
          </a:xfrm>
          <a:prstGeom prst="roundRect">
            <a:avLst/>
          </a:prstGeom>
          <a:solidFill>
            <a:schemeClr val="accent6"/>
          </a:solidFill>
          <a:ln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/>
              <a:t>NHI - Culvert Hydraulic</a:t>
            </a:r>
          </a:p>
          <a:p>
            <a:pPr algn="ctr"/>
            <a:r>
              <a:rPr lang="en-US" sz="1400" dirty="0"/>
              <a:t>Analysis and Design</a:t>
            </a:r>
          </a:p>
          <a:p>
            <a:pPr algn="ctr"/>
            <a:r>
              <a:rPr lang="en-US" sz="1400" dirty="0"/>
              <a:t>Program HY-8</a:t>
            </a:r>
          </a:p>
          <a:p>
            <a:pPr algn="ctr"/>
            <a:r>
              <a:rPr lang="en-US" sz="1400" dirty="0"/>
              <a:t>135094 </a:t>
            </a:r>
          </a:p>
          <a:p>
            <a:pPr algn="ctr"/>
            <a:r>
              <a:rPr lang="en-US" sz="1400" dirty="0"/>
              <a:t> (Web Based Training)</a:t>
            </a:r>
            <a:endParaRPr lang="en-US" sz="14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Rectangle: Rounded Corners 55">
            <a:hlinkClick r:id="rId15"/>
            <a:extLst>
              <a:ext uri="{FF2B5EF4-FFF2-40B4-BE49-F238E27FC236}">
                <a16:creationId xmlns:a16="http://schemas.microsoft.com/office/drawing/2014/main" id="{A79EF01A-1C86-472F-AA4E-4A401A9B8B92}"/>
              </a:ext>
            </a:extLst>
          </p:cNvPr>
          <p:cNvSpPr/>
          <p:nvPr/>
        </p:nvSpPr>
        <p:spPr>
          <a:xfrm>
            <a:off x="9478347" y="2193773"/>
            <a:ext cx="2135701" cy="1131710"/>
          </a:xfrm>
          <a:prstGeom prst="roundRect">
            <a:avLst/>
          </a:prstGeom>
          <a:solidFill>
            <a:schemeClr val="accent6"/>
          </a:solidFill>
          <a:ln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/>
              <a:t>CADD YouTube -</a:t>
            </a:r>
          </a:p>
          <a:p>
            <a:pPr algn="ctr"/>
            <a:r>
              <a:rPr lang="en-US" sz="1400" dirty="0"/>
              <a:t>OpenRoads Drainage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(Web Based Training)</a:t>
            </a:r>
          </a:p>
          <a:p>
            <a:pPr algn="ctr">
              <a:defRPr/>
            </a:pPr>
            <a:r>
              <a:rPr lang="en-US" sz="1000" i="1" dirty="0">
                <a:solidFill>
                  <a:prstClr val="white"/>
                </a:solidFill>
              </a:rPr>
              <a:t>(Contact CADD for Dataset)</a:t>
            </a:r>
            <a:endParaRPr lang="en-US" sz="1000" i="1" dirty="0"/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91D1E650-030D-99C6-7101-1CA3F48056B4}"/>
              </a:ext>
            </a:extLst>
          </p:cNvPr>
          <p:cNvCxnSpPr>
            <a:cxnSpLocks/>
          </p:cNvCxnSpPr>
          <p:nvPr/>
        </p:nvCxnSpPr>
        <p:spPr>
          <a:xfrm>
            <a:off x="8932432" y="1213345"/>
            <a:ext cx="545915" cy="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93017CAE-CBC1-FC0B-3894-10C738BA86C5}"/>
              </a:ext>
            </a:extLst>
          </p:cNvPr>
          <p:cNvCxnSpPr>
            <a:cxnSpLocks/>
          </p:cNvCxnSpPr>
          <p:nvPr/>
        </p:nvCxnSpPr>
        <p:spPr>
          <a:xfrm>
            <a:off x="8932432" y="2801945"/>
            <a:ext cx="545915" cy="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5C2038FA-2522-D5B7-2B72-835F24B2BE41}"/>
              </a:ext>
            </a:extLst>
          </p:cNvPr>
          <p:cNvCxnSpPr>
            <a:cxnSpLocks/>
          </p:cNvCxnSpPr>
          <p:nvPr/>
        </p:nvCxnSpPr>
        <p:spPr>
          <a:xfrm flipV="1">
            <a:off x="11155797" y="3334266"/>
            <a:ext cx="0" cy="2581019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31B08CB-44B5-AF11-4CFA-54EC4D80F010}"/>
              </a:ext>
            </a:extLst>
          </p:cNvPr>
          <p:cNvCxnSpPr>
            <a:cxnSpLocks/>
            <a:stCxn id="5" idx="2"/>
            <a:endCxn id="2" idx="0"/>
          </p:cNvCxnSpPr>
          <p:nvPr/>
        </p:nvCxnSpPr>
        <p:spPr>
          <a:xfrm>
            <a:off x="4708106" y="2353895"/>
            <a:ext cx="2" cy="305626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: Rounded Corners 17">
            <a:hlinkClick r:id="rId16"/>
            <a:extLst>
              <a:ext uri="{FF2B5EF4-FFF2-40B4-BE49-F238E27FC236}">
                <a16:creationId xmlns:a16="http://schemas.microsoft.com/office/drawing/2014/main" id="{4B84D309-5A86-CC13-06A6-108C6B0A991B}"/>
              </a:ext>
            </a:extLst>
          </p:cNvPr>
          <p:cNvSpPr/>
          <p:nvPr/>
        </p:nvSpPr>
        <p:spPr>
          <a:xfrm>
            <a:off x="3640254" y="4112622"/>
            <a:ext cx="2135701" cy="1131710"/>
          </a:xfrm>
          <a:prstGeom prst="round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defRPr/>
            </a:pPr>
            <a:r>
              <a:rPr lang="en-US" sz="1400" b="1" dirty="0">
                <a:solidFill>
                  <a:schemeClr val="bg1"/>
                </a:solidFill>
              </a:rPr>
              <a:t>MO</a:t>
            </a:r>
            <a:r>
              <a:rPr lang="en-US" sz="1400" dirty="0">
                <a:solidFill>
                  <a:schemeClr val="bg1"/>
                </a:solidFill>
              </a:rPr>
              <a:t>VERS</a:t>
            </a:r>
            <a:r>
              <a:rPr lang="en-US" sz="1400" dirty="0"/>
              <a:t> Learn –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MoDOT Hydrology and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Hydraulics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(Web Based Training)</a:t>
            </a:r>
            <a:endParaRPr kumimoji="0" lang="en-US" sz="1000" b="0" i="1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+mn-ea"/>
              <a:cs typeface="+mn-cs"/>
            </a:endParaRPr>
          </a:p>
          <a:p>
            <a:pPr algn="ctr">
              <a:defRPr/>
            </a:pPr>
            <a:r>
              <a:rPr lang="en-US" sz="1000" i="1" dirty="0">
                <a:solidFill>
                  <a:schemeClr val="bg1"/>
                </a:solidFill>
              </a:rPr>
              <a:t>(Contact CADD for Class Manual)</a:t>
            </a:r>
            <a:endParaRPr kumimoji="0" lang="en-US" sz="1000" b="0" i="1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5C5B233-D384-3879-6DA5-7D2BD7B6DCAE}"/>
              </a:ext>
            </a:extLst>
          </p:cNvPr>
          <p:cNvCxnSpPr>
            <a:cxnSpLocks/>
          </p:cNvCxnSpPr>
          <p:nvPr/>
        </p:nvCxnSpPr>
        <p:spPr>
          <a:xfrm>
            <a:off x="4708102" y="3844245"/>
            <a:ext cx="2" cy="305626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3" name="Picture 72">
            <a:hlinkClick r:id="rId17"/>
            <a:extLst>
              <a:ext uri="{FF2B5EF4-FFF2-40B4-BE49-F238E27FC236}">
                <a16:creationId xmlns:a16="http://schemas.microsoft.com/office/drawing/2014/main" id="{EAC8504B-900C-5701-5B0F-2DFBACABCD2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593310" y="3440124"/>
            <a:ext cx="2235768" cy="45155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83A05D4-6ED0-D958-7D0A-45B2E8CC1E26}"/>
              </a:ext>
            </a:extLst>
          </p:cNvPr>
          <p:cNvSpPr txBox="1"/>
          <p:nvPr/>
        </p:nvSpPr>
        <p:spPr>
          <a:xfrm>
            <a:off x="2215104" y="100943"/>
            <a:ext cx="77617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CADD Services Hydraulic Design Training Progression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A91426D-AA6E-CFE8-4688-E337FDD58DA1}"/>
              </a:ext>
            </a:extLst>
          </p:cNvPr>
          <p:cNvSpPr txBox="1"/>
          <p:nvPr/>
        </p:nvSpPr>
        <p:spPr>
          <a:xfrm>
            <a:off x="5963479" y="6008086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4EA72E"/>
                </a:solidFill>
              </a:rPr>
              <a:t>Green: Free Web-Based</a:t>
            </a:r>
            <a:r>
              <a:rPr lang="en-US" sz="2000" b="1" dirty="0"/>
              <a:t>,</a:t>
            </a:r>
            <a:r>
              <a:rPr lang="en-US" sz="2000" b="1" dirty="0">
                <a:solidFill>
                  <a:srgbClr val="4EA72E"/>
                </a:solidFill>
              </a:rPr>
              <a:t> </a:t>
            </a:r>
            <a:r>
              <a:rPr lang="en-US" sz="2000" b="1" dirty="0">
                <a:solidFill>
                  <a:srgbClr val="4E95D9"/>
                </a:solidFill>
              </a:rPr>
              <a:t>Blue: Requires Payment (Contact CADD Support for more information)</a:t>
            </a:r>
          </a:p>
        </p:txBody>
      </p:sp>
    </p:spTree>
    <p:extLst>
      <p:ext uri="{BB962C8B-B14F-4D97-AF65-F5344CB8AC3E}">
        <p14:creationId xmlns:p14="http://schemas.microsoft.com/office/powerpoint/2010/main" val="1957203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229</Words>
  <Application>Microsoft Office PowerPoint</Application>
  <PresentationFormat>Widescreen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Missouri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Kevin Vollet</dc:creator>
  <cp:lastModifiedBy>Kevin Vollet</cp:lastModifiedBy>
  <cp:revision>12</cp:revision>
  <dcterms:created xsi:type="dcterms:W3CDTF">2025-11-07T22:38:28Z</dcterms:created>
  <dcterms:modified xsi:type="dcterms:W3CDTF">2025-12-12T22:15:43Z</dcterms:modified>
</cp:coreProperties>
</file>