
<file path=[Content_Types].xml><?xml version="1.0" encoding="utf-8"?>
<Types xmlns="http://schemas.openxmlformats.org/package/2006/content-types">
  <Default Extension="avi" ContentType="video/x-msvideo"/>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wdp" ContentType="image/vnd.ms-photo"/>
  <Default Extension="wmf" ContentType="image/x-wmf"/>
  <Default Extension="wmv" ContentType="video/x-ms-wm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comment1.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omments/comment2.xml" ContentType="application/vnd.openxmlformats-officedocument.presentationml.comments+xml"/>
  <Override PartName="/ppt/notesSlides/notesSlide24.xml" ContentType="application/vnd.openxmlformats-officedocument.presentationml.notesSlide+xml"/>
  <Override PartName="/ppt/comments/comment3.xml" ContentType="application/vnd.openxmlformats-officedocument.presentationml.comment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comments/comment4.xml" ContentType="application/vnd.openxmlformats-officedocument.presentationml.comments+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comments/comment5.xml" ContentType="application/vnd.openxmlformats-officedocument.presentationml.comments+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comments/comment6.xml" ContentType="application/vnd.openxmlformats-officedocument.presentationml.comments+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comments/comment7.xml" ContentType="application/vnd.openxmlformats-officedocument.presentationml.comments+xml"/>
  <Override PartName="/ppt/notesSlides/notesSlide119.xml" ContentType="application/vnd.openxmlformats-officedocument.presentationml.notesSlide+xml"/>
  <Override PartName="/ppt/comments/comment8.xml" ContentType="application/vnd.openxmlformats-officedocument.presentationml.comments+xml"/>
  <Override PartName="/ppt/notesSlides/notesSlide120.xml" ContentType="application/vnd.openxmlformats-officedocument.presentationml.notesSlide+xml"/>
  <Override PartName="/ppt/comments/comment9.xml" ContentType="application/vnd.openxmlformats-officedocument.presentationml.comments+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comments/comment10.xml" ContentType="application/vnd.openxmlformats-officedocument.presentationml.comments+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comments/comment11.xml" ContentType="application/vnd.openxmlformats-officedocument.presentationml.comments+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ppt/notesSlides/notesSlide155.xml" ContentType="application/vnd.openxmlformats-officedocument.presentationml.notesSlide+xml"/>
  <Override PartName="/ppt/notesSlides/notesSlide156.xml" ContentType="application/vnd.openxmlformats-officedocument.presentationml.notesSlide+xml"/>
  <Override PartName="/ppt/notesSlides/notesSlide157.xml" ContentType="application/vnd.openxmlformats-officedocument.presentationml.notesSlide+xml"/>
  <Override PartName="/ppt/notesSlides/notesSlide158.xml" ContentType="application/vnd.openxmlformats-officedocument.presentationml.notesSlide+xml"/>
  <Override PartName="/ppt/notesSlides/notesSlide159.xml" ContentType="application/vnd.openxmlformats-officedocument.presentationml.notesSlide+xml"/>
  <Override PartName="/ppt/notesSlides/notesSlide160.xml" ContentType="application/vnd.openxmlformats-officedocument.presentationml.notesSlide+xml"/>
  <Override PartName="/ppt/notesSlides/notesSlide161.xml" ContentType="application/vnd.openxmlformats-officedocument.presentationml.notesSlide+xml"/>
  <Override PartName="/ppt/notesSlides/notesSlide162.xml" ContentType="application/vnd.openxmlformats-officedocument.presentationml.notesSlide+xml"/>
  <Override PartName="/ppt/notesSlides/notesSlide163.xml" ContentType="application/vnd.openxmlformats-officedocument.presentationml.notesSlide+xml"/>
  <Override PartName="/ppt/notesSlides/notesSlide164.xml" ContentType="application/vnd.openxmlformats-officedocument.presentationml.notesSlide+xml"/>
  <Override PartName="/ppt/notesSlides/notesSlide165.xml" ContentType="application/vnd.openxmlformats-officedocument.presentationml.notesSlide+xml"/>
  <Override PartName="/ppt/notesSlides/notesSlide166.xml" ContentType="application/vnd.openxmlformats-officedocument.presentationml.notesSlide+xml"/>
  <Override PartName="/ppt/notesSlides/notesSlide167.xml" ContentType="application/vnd.openxmlformats-officedocument.presentationml.notesSlide+xml"/>
  <Override PartName="/ppt/notesSlides/notesSlide168.xml" ContentType="application/vnd.openxmlformats-officedocument.presentationml.notesSlide+xml"/>
  <Override PartName="/ppt/notesSlides/notesSlide169.xml" ContentType="application/vnd.openxmlformats-officedocument.presentationml.notesSlide+xml"/>
  <Override PartName="/ppt/notesSlides/notesSlide170.xml" ContentType="application/vnd.openxmlformats-officedocument.presentationml.notesSlide+xml"/>
  <Override PartName="/ppt/notesSlides/notesSlide171.xml" ContentType="application/vnd.openxmlformats-officedocument.presentationml.notesSlide+xml"/>
  <Override PartName="/ppt/notesSlides/notesSlide172.xml" ContentType="application/vnd.openxmlformats-officedocument.presentationml.notesSlide+xml"/>
  <Override PartName="/ppt/notesSlides/notesSlide173.xml" ContentType="application/vnd.openxmlformats-officedocument.presentationml.notesSlide+xml"/>
  <Override PartName="/ppt/notesSlides/notesSlide174.xml" ContentType="application/vnd.openxmlformats-officedocument.presentationml.notesSlide+xml"/>
  <Override PartName="/ppt/notesSlides/notesSlide175.xml" ContentType="application/vnd.openxmlformats-officedocument.presentationml.notesSlide+xml"/>
  <Override PartName="/ppt/notesSlides/notesSlide176.xml" ContentType="application/vnd.openxmlformats-officedocument.presentationml.notesSlide+xml"/>
  <Override PartName="/ppt/notesSlides/notesSlide177.xml" ContentType="application/vnd.openxmlformats-officedocument.presentationml.notesSlide+xml"/>
  <Override PartName="/ppt/notesSlides/notesSlide178.xml" ContentType="application/vnd.openxmlformats-officedocument.presentationml.notesSlide+xml"/>
  <Override PartName="/ppt/notesSlides/notesSlide179.xml" ContentType="application/vnd.openxmlformats-officedocument.presentationml.notesSlide+xml"/>
  <Override PartName="/ppt/notesSlides/notesSlide180.xml" ContentType="application/vnd.openxmlformats-officedocument.presentationml.notesSlide+xml"/>
  <Override PartName="/ppt/comments/comment12.xml" ContentType="application/vnd.openxmlformats-officedocument.presentationml.comments+xml"/>
  <Override PartName="/ppt/notesSlides/notesSlide181.xml" ContentType="application/vnd.openxmlformats-officedocument.presentationml.notesSlide+xml"/>
  <Override PartName="/ppt/notesSlides/notesSlide182.xml" ContentType="application/vnd.openxmlformats-officedocument.presentationml.notesSlide+xml"/>
  <Override PartName="/ppt/notesSlides/notesSlide183.xml" ContentType="application/vnd.openxmlformats-officedocument.presentationml.notesSlide+xml"/>
  <Override PartName="/ppt/notesSlides/notesSlide184.xml" ContentType="application/vnd.openxmlformats-officedocument.presentationml.notesSlide+xml"/>
  <Override PartName="/ppt/notesSlides/notesSlide185.xml" ContentType="application/vnd.openxmlformats-officedocument.presentationml.notesSlide+xml"/>
  <Override PartName="/ppt/comments/comment13.xml" ContentType="application/vnd.openxmlformats-officedocument.presentationml.comments+xml"/>
  <Override PartName="/ppt/notesSlides/notesSlide186.xml" ContentType="application/vnd.openxmlformats-officedocument.presentationml.notesSlide+xml"/>
  <Override PartName="/ppt/comments/comment14.xml" ContentType="application/vnd.openxmlformats-officedocument.presentationml.comments+xml"/>
  <Override PartName="/ppt/notesSlides/notesSlide187.xml" ContentType="application/vnd.openxmlformats-officedocument.presentationml.notesSlide+xml"/>
  <Override PartName="/ppt/notesSlides/notesSlide188.xml" ContentType="application/vnd.openxmlformats-officedocument.presentationml.notesSlide+xml"/>
  <Override PartName="/ppt/notesSlides/notesSlide189.xml" ContentType="application/vnd.openxmlformats-officedocument.presentationml.notesSlide+xml"/>
  <Override PartName="/ppt/notesSlides/notesSlide190.xml" ContentType="application/vnd.openxmlformats-officedocument.presentationml.notesSlide+xml"/>
  <Override PartName="/ppt/notesSlides/notesSlide191.xml" ContentType="application/vnd.openxmlformats-officedocument.presentationml.notesSlide+xml"/>
  <Override PartName="/ppt/notesSlides/notesSlide192.xml" ContentType="application/vnd.openxmlformats-officedocument.presentationml.notesSlide+xml"/>
  <Override PartName="/ppt/comments/comment15.xml" ContentType="application/vnd.openxmlformats-officedocument.presentationml.comments+xml"/>
  <Override PartName="/ppt/notesSlides/notesSlide193.xml" ContentType="application/vnd.openxmlformats-officedocument.presentationml.notesSlide+xml"/>
  <Override PartName="/ppt/notesSlides/notesSlide19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4"/>
    <p:sldMasterId id="2147483687" r:id="rId5"/>
    <p:sldMasterId id="2147483712" r:id="rId6"/>
    <p:sldMasterId id="2147483724" r:id="rId7"/>
  </p:sldMasterIdLst>
  <p:notesMasterIdLst>
    <p:notesMasterId r:id="rId300"/>
  </p:notesMasterIdLst>
  <p:handoutMasterIdLst>
    <p:handoutMasterId r:id="rId301"/>
  </p:handoutMasterIdLst>
  <p:sldIdLst>
    <p:sldId id="257" r:id="rId8"/>
    <p:sldId id="577" r:id="rId9"/>
    <p:sldId id="264" r:id="rId10"/>
    <p:sldId id="263" r:id="rId11"/>
    <p:sldId id="261" r:id="rId12"/>
    <p:sldId id="499" r:id="rId13"/>
    <p:sldId id="405" r:id="rId14"/>
    <p:sldId id="265" r:id="rId15"/>
    <p:sldId id="631" r:id="rId16"/>
    <p:sldId id="269" r:id="rId17"/>
    <p:sldId id="270" r:id="rId18"/>
    <p:sldId id="433" r:id="rId19"/>
    <p:sldId id="431" r:id="rId20"/>
    <p:sldId id="389" r:id="rId21"/>
    <p:sldId id="384" r:id="rId22"/>
    <p:sldId id="385" r:id="rId23"/>
    <p:sldId id="386" r:id="rId24"/>
    <p:sldId id="387" r:id="rId25"/>
    <p:sldId id="608" r:id="rId26"/>
    <p:sldId id="503" r:id="rId27"/>
    <p:sldId id="271" r:id="rId28"/>
    <p:sldId id="341" r:id="rId29"/>
    <p:sldId id="585" r:id="rId30"/>
    <p:sldId id="432" r:id="rId31"/>
    <p:sldId id="590" r:id="rId32"/>
    <p:sldId id="586" r:id="rId33"/>
    <p:sldId id="587" r:id="rId34"/>
    <p:sldId id="588" r:id="rId35"/>
    <p:sldId id="607" r:id="rId36"/>
    <p:sldId id="589" r:id="rId37"/>
    <p:sldId id="604" r:id="rId38"/>
    <p:sldId id="601" r:id="rId39"/>
    <p:sldId id="334" r:id="rId40"/>
    <p:sldId id="419" r:id="rId41"/>
    <p:sldId id="286" r:id="rId42"/>
    <p:sldId id="287" r:id="rId43"/>
    <p:sldId id="288" r:id="rId44"/>
    <p:sldId id="289" r:id="rId45"/>
    <p:sldId id="277" r:id="rId46"/>
    <p:sldId id="613" r:id="rId47"/>
    <p:sldId id="278" r:id="rId48"/>
    <p:sldId id="406" r:id="rId49"/>
    <p:sldId id="409" r:id="rId50"/>
    <p:sldId id="408" r:id="rId51"/>
    <p:sldId id="407" r:id="rId52"/>
    <p:sldId id="410" r:id="rId53"/>
    <p:sldId id="273" r:id="rId54"/>
    <p:sldId id="610" r:id="rId55"/>
    <p:sldId id="611" r:id="rId56"/>
    <p:sldId id="612" r:id="rId57"/>
    <p:sldId id="279" r:id="rId58"/>
    <p:sldId id="280" r:id="rId59"/>
    <p:sldId id="282" r:id="rId60"/>
    <p:sldId id="281" r:id="rId61"/>
    <p:sldId id="639" r:id="rId62"/>
    <p:sldId id="640" r:id="rId63"/>
    <p:sldId id="641" r:id="rId64"/>
    <p:sldId id="642" r:id="rId65"/>
    <p:sldId id="643" r:id="rId66"/>
    <p:sldId id="434" r:id="rId67"/>
    <p:sldId id="293" r:id="rId68"/>
    <p:sldId id="458" r:id="rId69"/>
    <p:sldId id="606" r:id="rId70"/>
    <p:sldId id="292" r:id="rId71"/>
    <p:sldId id="474" r:id="rId72"/>
    <p:sldId id="484" r:id="rId73"/>
    <p:sldId id="485" r:id="rId74"/>
    <p:sldId id="628" r:id="rId75"/>
    <p:sldId id="486" r:id="rId76"/>
    <p:sldId id="487" r:id="rId77"/>
    <p:sldId id="297" r:id="rId78"/>
    <p:sldId id="435" r:id="rId79"/>
    <p:sldId id="317" r:id="rId80"/>
    <p:sldId id="436" r:id="rId81"/>
    <p:sldId id="477" r:id="rId82"/>
    <p:sldId id="626" r:id="rId83"/>
    <p:sldId id="478" r:id="rId84"/>
    <p:sldId id="480" r:id="rId85"/>
    <p:sldId id="479" r:id="rId86"/>
    <p:sldId id="483" r:id="rId87"/>
    <p:sldId id="482" r:id="rId88"/>
    <p:sldId id="481" r:id="rId89"/>
    <p:sldId id="629" r:id="rId90"/>
    <p:sldId id="630" r:id="rId91"/>
    <p:sldId id="627" r:id="rId92"/>
    <p:sldId id="316" r:id="rId93"/>
    <p:sldId id="318" r:id="rId94"/>
    <p:sldId id="319" r:id="rId95"/>
    <p:sldId id="321" r:id="rId96"/>
    <p:sldId id="605" r:id="rId97"/>
    <p:sldId id="603" r:id="rId98"/>
    <p:sldId id="501" r:id="rId99"/>
    <p:sldId id="502" r:id="rId100"/>
    <p:sldId id="475" r:id="rId101"/>
    <p:sldId id="460" r:id="rId102"/>
    <p:sldId id="299" r:id="rId103"/>
    <p:sldId id="465" r:id="rId104"/>
    <p:sldId id="300" r:id="rId105"/>
    <p:sldId id="301" r:id="rId106"/>
    <p:sldId id="459" r:id="rId107"/>
    <p:sldId id="305" r:id="rId108"/>
    <p:sldId id="306" r:id="rId109"/>
    <p:sldId id="307" r:id="rId110"/>
    <p:sldId id="308" r:id="rId111"/>
    <p:sldId id="309" r:id="rId112"/>
    <p:sldId id="310" r:id="rId113"/>
    <p:sldId id="644" r:id="rId114"/>
    <p:sldId id="437" r:id="rId115"/>
    <p:sldId id="614" r:id="rId116"/>
    <p:sldId id="615" r:id="rId117"/>
    <p:sldId id="285" r:id="rId118"/>
    <p:sldId id="616" r:id="rId119"/>
    <p:sldId id="344" r:id="rId120"/>
    <p:sldId id="359" r:id="rId121"/>
    <p:sldId id="345" r:id="rId122"/>
    <p:sldId id="346" r:id="rId123"/>
    <p:sldId id="348" r:id="rId124"/>
    <p:sldId id="349" r:id="rId125"/>
    <p:sldId id="311" r:id="rId126"/>
    <p:sldId id="464" r:id="rId127"/>
    <p:sldId id="470" r:id="rId128"/>
    <p:sldId id="471" r:id="rId129"/>
    <p:sldId id="350" r:id="rId130"/>
    <p:sldId id="352" r:id="rId131"/>
    <p:sldId id="351" r:id="rId132"/>
    <p:sldId id="632" r:id="rId133"/>
    <p:sldId id="438" r:id="rId134"/>
    <p:sldId id="467" r:id="rId135"/>
    <p:sldId id="468" r:id="rId136"/>
    <p:sldId id="353" r:id="rId137"/>
    <p:sldId id="354" r:id="rId138"/>
    <p:sldId id="355" r:id="rId139"/>
    <p:sldId id="356" r:id="rId140"/>
    <p:sldId id="357" r:id="rId141"/>
    <p:sldId id="618" r:id="rId142"/>
    <p:sldId id="290" r:id="rId143"/>
    <p:sldId id="358" r:id="rId144"/>
    <p:sldId id="620" r:id="rId145"/>
    <p:sldId id="617" r:id="rId146"/>
    <p:sldId id="473" r:id="rId147"/>
    <p:sldId id="360" r:id="rId148"/>
    <p:sldId id="609" r:id="rId149"/>
    <p:sldId id="361" r:id="rId150"/>
    <p:sldId id="363" r:id="rId151"/>
    <p:sldId id="362" r:id="rId152"/>
    <p:sldId id="364" r:id="rId153"/>
    <p:sldId id="505" r:id="rId154"/>
    <p:sldId id="518" r:id="rId155"/>
    <p:sldId id="506" r:id="rId156"/>
    <p:sldId id="476" r:id="rId157"/>
    <p:sldId id="390" r:id="rId158"/>
    <p:sldId id="322" r:id="rId159"/>
    <p:sldId id="633" r:id="rId160"/>
    <p:sldId id="420" r:id="rId161"/>
    <p:sldId id="323" r:id="rId162"/>
    <p:sldId id="324" r:id="rId163"/>
    <p:sldId id="325" r:id="rId164"/>
    <p:sldId id="326" r:id="rId165"/>
    <p:sldId id="622" r:id="rId166"/>
    <p:sldId id="623" r:id="rId167"/>
    <p:sldId id="327" r:id="rId168"/>
    <p:sldId id="624" r:id="rId169"/>
    <p:sldId id="329" r:id="rId170"/>
    <p:sldId id="328" r:id="rId171"/>
    <p:sldId id="621" r:id="rId172"/>
    <p:sldId id="330" r:id="rId173"/>
    <p:sldId id="331" r:id="rId174"/>
    <p:sldId id="332" r:id="rId175"/>
    <p:sldId id="521" r:id="rId176"/>
    <p:sldId id="508" r:id="rId177"/>
    <p:sldId id="519" r:id="rId178"/>
    <p:sldId id="466" r:id="rId179"/>
    <p:sldId id="446" r:id="rId180"/>
    <p:sldId id="441" r:id="rId181"/>
    <p:sldId id="443" r:id="rId182"/>
    <p:sldId id="454" r:id="rId183"/>
    <p:sldId id="444" r:id="rId184"/>
    <p:sldId id="449" r:id="rId185"/>
    <p:sldId id="450" r:id="rId186"/>
    <p:sldId id="451" r:id="rId187"/>
    <p:sldId id="580" r:id="rId188"/>
    <p:sldId id="625" r:id="rId189"/>
    <p:sldId id="452" r:id="rId190"/>
    <p:sldId id="581" r:id="rId191"/>
    <p:sldId id="578" r:id="rId192"/>
    <p:sldId id="256" r:id="rId193"/>
    <p:sldId id="634" r:id="rId194"/>
    <p:sldId id="602" r:id="rId195"/>
    <p:sldId id="619" r:id="rId196"/>
    <p:sldId id="456" r:id="rId197"/>
    <p:sldId id="594" r:id="rId198"/>
    <p:sldId id="455" r:id="rId199"/>
    <p:sldId id="600" r:id="rId200"/>
    <p:sldId id="647" r:id="rId201"/>
    <p:sldId id="648" r:id="rId202"/>
    <p:sldId id="498" r:id="rId203"/>
    <p:sldId id="523" r:id="rId204"/>
    <p:sldId id="524" r:id="rId205"/>
    <p:sldId id="525" r:id="rId206"/>
    <p:sldId id="526" r:id="rId207"/>
    <p:sldId id="527" r:id="rId208"/>
    <p:sldId id="528" r:id="rId209"/>
    <p:sldId id="529" r:id="rId210"/>
    <p:sldId id="530" r:id="rId211"/>
    <p:sldId id="531" r:id="rId212"/>
    <p:sldId id="532" r:id="rId213"/>
    <p:sldId id="533" r:id="rId214"/>
    <p:sldId id="534" r:id="rId215"/>
    <p:sldId id="535" r:id="rId216"/>
    <p:sldId id="591" r:id="rId217"/>
    <p:sldId id="536" r:id="rId218"/>
    <p:sldId id="537" r:id="rId219"/>
    <p:sldId id="538" r:id="rId220"/>
    <p:sldId id="539" r:id="rId221"/>
    <p:sldId id="540" r:id="rId222"/>
    <p:sldId id="541" r:id="rId223"/>
    <p:sldId id="542" r:id="rId224"/>
    <p:sldId id="543" r:id="rId225"/>
    <p:sldId id="544" r:id="rId226"/>
    <p:sldId id="545" r:id="rId227"/>
    <p:sldId id="546" r:id="rId228"/>
    <p:sldId id="547" r:id="rId229"/>
    <p:sldId id="548" r:id="rId230"/>
    <p:sldId id="549" r:id="rId231"/>
    <p:sldId id="550" r:id="rId232"/>
    <p:sldId id="552" r:id="rId233"/>
    <p:sldId id="554" r:id="rId234"/>
    <p:sldId id="551" r:id="rId235"/>
    <p:sldId id="553" r:id="rId236"/>
    <p:sldId id="555" r:id="rId237"/>
    <p:sldId id="556" r:id="rId238"/>
    <p:sldId id="557" r:id="rId239"/>
    <p:sldId id="592" r:id="rId240"/>
    <p:sldId id="558" r:id="rId241"/>
    <p:sldId id="593" r:id="rId242"/>
    <p:sldId id="559" r:id="rId243"/>
    <p:sldId id="595" r:id="rId244"/>
    <p:sldId id="596" r:id="rId245"/>
    <p:sldId id="560" r:id="rId246"/>
    <p:sldId id="561" r:id="rId247"/>
    <p:sldId id="562" r:id="rId248"/>
    <p:sldId id="367" r:id="rId249"/>
    <p:sldId id="563" r:id="rId250"/>
    <p:sldId id="598" r:id="rId251"/>
    <p:sldId id="599" r:id="rId252"/>
    <p:sldId id="564" r:id="rId253"/>
    <p:sldId id="565" r:id="rId254"/>
    <p:sldId id="566" r:id="rId255"/>
    <p:sldId id="567" r:id="rId256"/>
    <p:sldId id="597" r:id="rId257"/>
    <p:sldId id="568" r:id="rId258"/>
    <p:sldId id="569" r:id="rId259"/>
    <p:sldId id="570" r:id="rId260"/>
    <p:sldId id="571" r:id="rId261"/>
    <p:sldId id="572" r:id="rId262"/>
    <p:sldId id="573" r:id="rId263"/>
    <p:sldId id="574" r:id="rId264"/>
    <p:sldId id="575" r:id="rId265"/>
    <p:sldId id="511" r:id="rId266"/>
    <p:sldId id="649" r:id="rId267"/>
    <p:sldId id="650" r:id="rId268"/>
    <p:sldId id="651" r:id="rId269"/>
    <p:sldId id="427" r:id="rId270"/>
    <p:sldId id="439" r:id="rId271"/>
    <p:sldId id="370" r:id="rId272"/>
    <p:sldId id="369" r:id="rId273"/>
    <p:sldId id="371" r:id="rId274"/>
    <p:sldId id="372" r:id="rId275"/>
    <p:sldId id="373" r:id="rId276"/>
    <p:sldId id="374" r:id="rId277"/>
    <p:sldId id="375" r:id="rId278"/>
    <p:sldId id="376" r:id="rId279"/>
    <p:sldId id="377" r:id="rId280"/>
    <p:sldId id="378" r:id="rId281"/>
    <p:sldId id="379" r:id="rId282"/>
    <p:sldId id="652" r:id="rId283"/>
    <p:sldId id="391" r:id="rId284"/>
    <p:sldId id="422" r:id="rId285"/>
    <p:sldId id="576" r:id="rId286"/>
    <p:sldId id="424" r:id="rId287"/>
    <p:sldId id="423" r:id="rId288"/>
    <p:sldId id="394" r:id="rId289"/>
    <p:sldId id="395" r:id="rId290"/>
    <p:sldId id="396" r:id="rId291"/>
    <p:sldId id="397" r:id="rId292"/>
    <p:sldId id="654" r:id="rId293"/>
    <p:sldId id="392" r:id="rId294"/>
    <p:sldId id="425" r:id="rId295"/>
    <p:sldId id="401" r:id="rId296"/>
    <p:sldId id="402" r:id="rId297"/>
    <p:sldId id="517" r:id="rId298"/>
    <p:sldId id="393" r:id="rId29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547F3D7-6984-4BFB-8774-D88384B61022}">
          <p14:sldIdLst>
            <p14:sldId id="257"/>
            <p14:sldId id="577"/>
            <p14:sldId id="264"/>
            <p14:sldId id="263"/>
            <p14:sldId id="261"/>
            <p14:sldId id="499"/>
            <p14:sldId id="405"/>
            <p14:sldId id="265"/>
            <p14:sldId id="631"/>
            <p14:sldId id="269"/>
            <p14:sldId id="270"/>
            <p14:sldId id="433"/>
            <p14:sldId id="431"/>
            <p14:sldId id="389"/>
            <p14:sldId id="384"/>
            <p14:sldId id="385"/>
            <p14:sldId id="386"/>
            <p14:sldId id="387"/>
            <p14:sldId id="608"/>
            <p14:sldId id="503"/>
            <p14:sldId id="271"/>
            <p14:sldId id="341"/>
            <p14:sldId id="585"/>
            <p14:sldId id="432"/>
            <p14:sldId id="590"/>
            <p14:sldId id="586"/>
            <p14:sldId id="587"/>
            <p14:sldId id="588"/>
            <p14:sldId id="607"/>
            <p14:sldId id="589"/>
            <p14:sldId id="604"/>
            <p14:sldId id="601"/>
            <p14:sldId id="334"/>
            <p14:sldId id="419"/>
            <p14:sldId id="286"/>
            <p14:sldId id="287"/>
            <p14:sldId id="288"/>
            <p14:sldId id="289"/>
            <p14:sldId id="277"/>
            <p14:sldId id="613"/>
            <p14:sldId id="278"/>
            <p14:sldId id="406"/>
            <p14:sldId id="409"/>
            <p14:sldId id="408"/>
            <p14:sldId id="407"/>
            <p14:sldId id="410"/>
            <p14:sldId id="273"/>
            <p14:sldId id="610"/>
            <p14:sldId id="611"/>
            <p14:sldId id="612"/>
            <p14:sldId id="279"/>
            <p14:sldId id="280"/>
            <p14:sldId id="282"/>
            <p14:sldId id="281"/>
            <p14:sldId id="639"/>
            <p14:sldId id="640"/>
            <p14:sldId id="641"/>
            <p14:sldId id="642"/>
            <p14:sldId id="643"/>
            <p14:sldId id="434"/>
            <p14:sldId id="293"/>
            <p14:sldId id="458"/>
            <p14:sldId id="606"/>
            <p14:sldId id="292"/>
            <p14:sldId id="474"/>
            <p14:sldId id="484"/>
            <p14:sldId id="485"/>
            <p14:sldId id="628"/>
            <p14:sldId id="486"/>
            <p14:sldId id="487"/>
            <p14:sldId id="297"/>
            <p14:sldId id="435"/>
            <p14:sldId id="317"/>
            <p14:sldId id="436"/>
            <p14:sldId id="477"/>
            <p14:sldId id="626"/>
            <p14:sldId id="478"/>
            <p14:sldId id="480"/>
            <p14:sldId id="479"/>
            <p14:sldId id="483"/>
            <p14:sldId id="482"/>
            <p14:sldId id="481"/>
            <p14:sldId id="629"/>
            <p14:sldId id="630"/>
            <p14:sldId id="627"/>
            <p14:sldId id="316"/>
            <p14:sldId id="318"/>
            <p14:sldId id="319"/>
            <p14:sldId id="321"/>
            <p14:sldId id="605"/>
            <p14:sldId id="603"/>
            <p14:sldId id="501"/>
            <p14:sldId id="502"/>
            <p14:sldId id="475"/>
            <p14:sldId id="460"/>
            <p14:sldId id="299"/>
            <p14:sldId id="465"/>
            <p14:sldId id="300"/>
            <p14:sldId id="301"/>
            <p14:sldId id="459"/>
            <p14:sldId id="305"/>
            <p14:sldId id="306"/>
            <p14:sldId id="307"/>
            <p14:sldId id="308"/>
            <p14:sldId id="309"/>
            <p14:sldId id="310"/>
            <p14:sldId id="644"/>
            <p14:sldId id="437"/>
            <p14:sldId id="614"/>
            <p14:sldId id="615"/>
            <p14:sldId id="285"/>
            <p14:sldId id="616"/>
            <p14:sldId id="344"/>
            <p14:sldId id="359"/>
            <p14:sldId id="345"/>
            <p14:sldId id="346"/>
            <p14:sldId id="348"/>
            <p14:sldId id="349"/>
            <p14:sldId id="311"/>
            <p14:sldId id="464"/>
            <p14:sldId id="470"/>
            <p14:sldId id="471"/>
            <p14:sldId id="350"/>
            <p14:sldId id="352"/>
            <p14:sldId id="351"/>
            <p14:sldId id="632"/>
            <p14:sldId id="438"/>
            <p14:sldId id="467"/>
            <p14:sldId id="468"/>
            <p14:sldId id="353"/>
            <p14:sldId id="354"/>
            <p14:sldId id="355"/>
            <p14:sldId id="356"/>
            <p14:sldId id="357"/>
            <p14:sldId id="618"/>
            <p14:sldId id="290"/>
            <p14:sldId id="358"/>
            <p14:sldId id="620"/>
            <p14:sldId id="617"/>
            <p14:sldId id="473"/>
            <p14:sldId id="360"/>
            <p14:sldId id="609"/>
            <p14:sldId id="361"/>
            <p14:sldId id="363"/>
            <p14:sldId id="362"/>
            <p14:sldId id="364"/>
            <p14:sldId id="505"/>
            <p14:sldId id="518"/>
            <p14:sldId id="506"/>
            <p14:sldId id="476"/>
            <p14:sldId id="390"/>
            <p14:sldId id="322"/>
            <p14:sldId id="633"/>
            <p14:sldId id="420"/>
            <p14:sldId id="323"/>
            <p14:sldId id="324"/>
            <p14:sldId id="325"/>
            <p14:sldId id="326"/>
            <p14:sldId id="622"/>
            <p14:sldId id="623"/>
            <p14:sldId id="327"/>
            <p14:sldId id="624"/>
            <p14:sldId id="329"/>
            <p14:sldId id="328"/>
            <p14:sldId id="621"/>
            <p14:sldId id="330"/>
            <p14:sldId id="331"/>
            <p14:sldId id="332"/>
            <p14:sldId id="521"/>
            <p14:sldId id="508"/>
            <p14:sldId id="519"/>
            <p14:sldId id="466"/>
            <p14:sldId id="446"/>
            <p14:sldId id="441"/>
            <p14:sldId id="443"/>
            <p14:sldId id="454"/>
            <p14:sldId id="444"/>
            <p14:sldId id="449"/>
            <p14:sldId id="450"/>
            <p14:sldId id="451"/>
            <p14:sldId id="580"/>
            <p14:sldId id="625"/>
            <p14:sldId id="452"/>
            <p14:sldId id="581"/>
            <p14:sldId id="578"/>
            <p14:sldId id="256"/>
            <p14:sldId id="634"/>
            <p14:sldId id="602"/>
            <p14:sldId id="619"/>
            <p14:sldId id="456"/>
            <p14:sldId id="594"/>
            <p14:sldId id="455"/>
            <p14:sldId id="600"/>
            <p14:sldId id="647"/>
            <p14:sldId id="648"/>
            <p14:sldId id="498"/>
            <p14:sldId id="523"/>
            <p14:sldId id="524"/>
            <p14:sldId id="525"/>
            <p14:sldId id="526"/>
            <p14:sldId id="527"/>
            <p14:sldId id="528"/>
            <p14:sldId id="529"/>
            <p14:sldId id="530"/>
            <p14:sldId id="531"/>
            <p14:sldId id="532"/>
            <p14:sldId id="533"/>
            <p14:sldId id="534"/>
            <p14:sldId id="535"/>
            <p14:sldId id="591"/>
            <p14:sldId id="536"/>
            <p14:sldId id="537"/>
            <p14:sldId id="538"/>
            <p14:sldId id="539"/>
            <p14:sldId id="540"/>
            <p14:sldId id="541"/>
            <p14:sldId id="542"/>
            <p14:sldId id="543"/>
            <p14:sldId id="544"/>
            <p14:sldId id="545"/>
            <p14:sldId id="546"/>
            <p14:sldId id="547"/>
            <p14:sldId id="548"/>
            <p14:sldId id="549"/>
            <p14:sldId id="550"/>
            <p14:sldId id="552"/>
            <p14:sldId id="554"/>
            <p14:sldId id="551"/>
            <p14:sldId id="553"/>
            <p14:sldId id="555"/>
            <p14:sldId id="556"/>
            <p14:sldId id="557"/>
            <p14:sldId id="592"/>
            <p14:sldId id="558"/>
            <p14:sldId id="593"/>
            <p14:sldId id="559"/>
            <p14:sldId id="595"/>
            <p14:sldId id="596"/>
            <p14:sldId id="560"/>
            <p14:sldId id="561"/>
            <p14:sldId id="562"/>
            <p14:sldId id="367"/>
            <p14:sldId id="563"/>
            <p14:sldId id="598"/>
            <p14:sldId id="599"/>
            <p14:sldId id="564"/>
            <p14:sldId id="565"/>
            <p14:sldId id="566"/>
            <p14:sldId id="567"/>
            <p14:sldId id="597"/>
            <p14:sldId id="568"/>
            <p14:sldId id="569"/>
            <p14:sldId id="570"/>
            <p14:sldId id="571"/>
            <p14:sldId id="572"/>
            <p14:sldId id="573"/>
            <p14:sldId id="574"/>
            <p14:sldId id="575"/>
            <p14:sldId id="511"/>
            <p14:sldId id="649"/>
            <p14:sldId id="650"/>
            <p14:sldId id="651"/>
            <p14:sldId id="427"/>
            <p14:sldId id="439"/>
            <p14:sldId id="370"/>
            <p14:sldId id="369"/>
            <p14:sldId id="371"/>
            <p14:sldId id="372"/>
            <p14:sldId id="373"/>
            <p14:sldId id="374"/>
            <p14:sldId id="375"/>
            <p14:sldId id="376"/>
            <p14:sldId id="377"/>
            <p14:sldId id="378"/>
            <p14:sldId id="379"/>
            <p14:sldId id="652"/>
            <p14:sldId id="391"/>
            <p14:sldId id="422"/>
            <p14:sldId id="576"/>
            <p14:sldId id="424"/>
            <p14:sldId id="423"/>
            <p14:sldId id="394"/>
            <p14:sldId id="395"/>
            <p14:sldId id="396"/>
            <p14:sldId id="397"/>
            <p14:sldId id="654"/>
            <p14:sldId id="392"/>
            <p14:sldId id="425"/>
            <p14:sldId id="401"/>
            <p14:sldId id="402"/>
            <p14:sldId id="517"/>
            <p14:sldId id="393"/>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shley M. Buechter" initials="AMB" lastIdx="12" clrIdx="0">
    <p:extLst>
      <p:ext uri="{19B8F6BF-5375-455C-9EA6-DF929625EA0E}">
        <p15:presenceInfo xmlns:p15="http://schemas.microsoft.com/office/powerpoint/2012/main" userId="S::ashley.buechter@modot.mo.gov::296f5780-4473-4e63-91fa-0129f38e1a10" providerId="AD"/>
      </p:ext>
    </p:extLst>
  </p:cmAuthor>
  <p:cmAuthor id="2" name="Jenna L. Vaughan" initials="JLV" lastIdx="287" clrIdx="1">
    <p:extLst>
      <p:ext uri="{19B8F6BF-5375-455C-9EA6-DF929625EA0E}">
        <p15:presenceInfo xmlns:p15="http://schemas.microsoft.com/office/powerpoint/2012/main" userId="S::Jenna.Vaughan@modot.mo.gov::b87cc9ce-da04-4a07-84dc-af8f230c83d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69200"/>
    <a:srgbClr val="F5A26F"/>
    <a:srgbClr val="F06D1C"/>
    <a:srgbClr val="F5510F"/>
    <a:srgbClr val="F78721"/>
    <a:srgbClr val="F60000"/>
    <a:srgbClr val="E2AC00"/>
    <a:srgbClr val="AC0000"/>
    <a:srgbClr val="0000FF"/>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7" autoAdjust="0"/>
    <p:restoredTop sz="73443" autoAdjust="0"/>
  </p:normalViewPr>
  <p:slideViewPr>
    <p:cSldViewPr>
      <p:cViewPr varScale="1">
        <p:scale>
          <a:sx n="84" d="100"/>
          <a:sy n="84" d="100"/>
        </p:scale>
        <p:origin x="1398" y="7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p:cViewPr varScale="1">
        <p:scale>
          <a:sx n="87" d="100"/>
          <a:sy n="87" d="100"/>
        </p:scale>
        <p:origin x="3840" y="84"/>
      </p:cViewPr>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0.xml"/><Relationship Id="rId299" Type="http://schemas.openxmlformats.org/officeDocument/2006/relationships/slide" Target="slides/slide292.xml"/><Relationship Id="rId21" Type="http://schemas.openxmlformats.org/officeDocument/2006/relationships/slide" Target="slides/slide14.xml"/><Relationship Id="rId63" Type="http://schemas.openxmlformats.org/officeDocument/2006/relationships/slide" Target="slides/slide56.xml"/><Relationship Id="rId159" Type="http://schemas.openxmlformats.org/officeDocument/2006/relationships/slide" Target="slides/slide152.xml"/><Relationship Id="rId170" Type="http://schemas.openxmlformats.org/officeDocument/2006/relationships/slide" Target="slides/slide163.xml"/><Relationship Id="rId226" Type="http://schemas.openxmlformats.org/officeDocument/2006/relationships/slide" Target="slides/slide219.xml"/><Relationship Id="rId268" Type="http://schemas.openxmlformats.org/officeDocument/2006/relationships/slide" Target="slides/slide261.xml"/><Relationship Id="rId32" Type="http://schemas.openxmlformats.org/officeDocument/2006/relationships/slide" Target="slides/slide25.xml"/><Relationship Id="rId74" Type="http://schemas.openxmlformats.org/officeDocument/2006/relationships/slide" Target="slides/slide67.xml"/><Relationship Id="rId128" Type="http://schemas.openxmlformats.org/officeDocument/2006/relationships/slide" Target="slides/slide121.xml"/><Relationship Id="rId5" Type="http://schemas.openxmlformats.org/officeDocument/2006/relationships/slideMaster" Target="slideMasters/slideMaster2.xml"/><Relationship Id="rId181" Type="http://schemas.openxmlformats.org/officeDocument/2006/relationships/slide" Target="slides/slide174.xml"/><Relationship Id="rId237" Type="http://schemas.openxmlformats.org/officeDocument/2006/relationships/slide" Target="slides/slide230.xml"/><Relationship Id="rId279" Type="http://schemas.openxmlformats.org/officeDocument/2006/relationships/slide" Target="slides/slide272.xml"/><Relationship Id="rId43" Type="http://schemas.openxmlformats.org/officeDocument/2006/relationships/slide" Target="slides/slide36.xml"/><Relationship Id="rId139" Type="http://schemas.openxmlformats.org/officeDocument/2006/relationships/slide" Target="slides/slide132.xml"/><Relationship Id="rId290" Type="http://schemas.openxmlformats.org/officeDocument/2006/relationships/slide" Target="slides/slide283.xml"/><Relationship Id="rId304" Type="http://schemas.openxmlformats.org/officeDocument/2006/relationships/viewProps" Target="viewProps.xml"/><Relationship Id="rId85" Type="http://schemas.openxmlformats.org/officeDocument/2006/relationships/slide" Target="slides/slide78.xml"/><Relationship Id="rId150" Type="http://schemas.openxmlformats.org/officeDocument/2006/relationships/slide" Target="slides/slide143.xml"/><Relationship Id="rId192" Type="http://schemas.openxmlformats.org/officeDocument/2006/relationships/slide" Target="slides/slide185.xml"/><Relationship Id="rId206" Type="http://schemas.openxmlformats.org/officeDocument/2006/relationships/slide" Target="slides/slide199.xml"/><Relationship Id="rId248" Type="http://schemas.openxmlformats.org/officeDocument/2006/relationships/slide" Target="slides/slide241.xml"/><Relationship Id="rId12" Type="http://schemas.openxmlformats.org/officeDocument/2006/relationships/slide" Target="slides/slide5.xml"/><Relationship Id="rId108" Type="http://schemas.openxmlformats.org/officeDocument/2006/relationships/slide" Target="slides/slide101.xml"/><Relationship Id="rId54" Type="http://schemas.openxmlformats.org/officeDocument/2006/relationships/slide" Target="slides/slide47.xml"/><Relationship Id="rId96" Type="http://schemas.openxmlformats.org/officeDocument/2006/relationships/slide" Target="slides/slide89.xml"/><Relationship Id="rId161" Type="http://schemas.openxmlformats.org/officeDocument/2006/relationships/slide" Target="slides/slide154.xml"/><Relationship Id="rId217" Type="http://schemas.openxmlformats.org/officeDocument/2006/relationships/slide" Target="slides/slide210.xml"/><Relationship Id="rId259" Type="http://schemas.openxmlformats.org/officeDocument/2006/relationships/slide" Target="slides/slide252.xml"/><Relationship Id="rId23" Type="http://schemas.openxmlformats.org/officeDocument/2006/relationships/slide" Target="slides/slide16.xml"/><Relationship Id="rId119" Type="http://schemas.openxmlformats.org/officeDocument/2006/relationships/slide" Target="slides/slide112.xml"/><Relationship Id="rId270" Type="http://schemas.openxmlformats.org/officeDocument/2006/relationships/slide" Target="slides/slide263.xml"/><Relationship Id="rId291" Type="http://schemas.openxmlformats.org/officeDocument/2006/relationships/slide" Target="slides/slide284.xml"/><Relationship Id="rId305" Type="http://schemas.openxmlformats.org/officeDocument/2006/relationships/theme" Target="theme/theme1.xml"/><Relationship Id="rId44" Type="http://schemas.openxmlformats.org/officeDocument/2006/relationships/slide" Target="slides/slide37.xml"/><Relationship Id="rId65" Type="http://schemas.openxmlformats.org/officeDocument/2006/relationships/slide" Target="slides/slide58.xml"/><Relationship Id="rId86" Type="http://schemas.openxmlformats.org/officeDocument/2006/relationships/slide" Target="slides/slide79.xml"/><Relationship Id="rId130" Type="http://schemas.openxmlformats.org/officeDocument/2006/relationships/slide" Target="slides/slide123.xml"/><Relationship Id="rId151" Type="http://schemas.openxmlformats.org/officeDocument/2006/relationships/slide" Target="slides/slide144.xml"/><Relationship Id="rId172" Type="http://schemas.openxmlformats.org/officeDocument/2006/relationships/slide" Target="slides/slide165.xml"/><Relationship Id="rId193" Type="http://schemas.openxmlformats.org/officeDocument/2006/relationships/slide" Target="slides/slide186.xml"/><Relationship Id="rId207" Type="http://schemas.openxmlformats.org/officeDocument/2006/relationships/slide" Target="slides/slide200.xml"/><Relationship Id="rId228" Type="http://schemas.openxmlformats.org/officeDocument/2006/relationships/slide" Target="slides/slide221.xml"/><Relationship Id="rId249" Type="http://schemas.openxmlformats.org/officeDocument/2006/relationships/slide" Target="slides/slide242.xml"/><Relationship Id="rId13" Type="http://schemas.openxmlformats.org/officeDocument/2006/relationships/slide" Target="slides/slide6.xml"/><Relationship Id="rId109" Type="http://schemas.openxmlformats.org/officeDocument/2006/relationships/slide" Target="slides/slide102.xml"/><Relationship Id="rId260" Type="http://schemas.openxmlformats.org/officeDocument/2006/relationships/slide" Target="slides/slide253.xml"/><Relationship Id="rId281" Type="http://schemas.openxmlformats.org/officeDocument/2006/relationships/slide" Target="slides/slide274.xml"/><Relationship Id="rId34" Type="http://schemas.openxmlformats.org/officeDocument/2006/relationships/slide" Target="slides/slide27.xml"/><Relationship Id="rId55" Type="http://schemas.openxmlformats.org/officeDocument/2006/relationships/slide" Target="slides/slide48.xml"/><Relationship Id="rId76" Type="http://schemas.openxmlformats.org/officeDocument/2006/relationships/slide" Target="slides/slide69.xml"/><Relationship Id="rId97" Type="http://schemas.openxmlformats.org/officeDocument/2006/relationships/slide" Target="slides/slide90.xml"/><Relationship Id="rId120" Type="http://schemas.openxmlformats.org/officeDocument/2006/relationships/slide" Target="slides/slide113.xml"/><Relationship Id="rId141" Type="http://schemas.openxmlformats.org/officeDocument/2006/relationships/slide" Target="slides/slide134.xml"/><Relationship Id="rId7" Type="http://schemas.openxmlformats.org/officeDocument/2006/relationships/slideMaster" Target="slideMasters/slideMaster4.xml"/><Relationship Id="rId162" Type="http://schemas.openxmlformats.org/officeDocument/2006/relationships/slide" Target="slides/slide155.xml"/><Relationship Id="rId183" Type="http://schemas.openxmlformats.org/officeDocument/2006/relationships/slide" Target="slides/slide176.xml"/><Relationship Id="rId218" Type="http://schemas.openxmlformats.org/officeDocument/2006/relationships/slide" Target="slides/slide211.xml"/><Relationship Id="rId239" Type="http://schemas.openxmlformats.org/officeDocument/2006/relationships/slide" Target="slides/slide232.xml"/><Relationship Id="rId250" Type="http://schemas.openxmlformats.org/officeDocument/2006/relationships/slide" Target="slides/slide243.xml"/><Relationship Id="rId271" Type="http://schemas.openxmlformats.org/officeDocument/2006/relationships/slide" Target="slides/slide264.xml"/><Relationship Id="rId292" Type="http://schemas.openxmlformats.org/officeDocument/2006/relationships/slide" Target="slides/slide285.xml"/><Relationship Id="rId306" Type="http://schemas.openxmlformats.org/officeDocument/2006/relationships/tableStyles" Target="tableStyles.xml"/><Relationship Id="rId24" Type="http://schemas.openxmlformats.org/officeDocument/2006/relationships/slide" Target="slides/slide17.xml"/><Relationship Id="rId45" Type="http://schemas.openxmlformats.org/officeDocument/2006/relationships/slide" Target="slides/slide38.xml"/><Relationship Id="rId66" Type="http://schemas.openxmlformats.org/officeDocument/2006/relationships/slide" Target="slides/slide59.xml"/><Relationship Id="rId87" Type="http://schemas.openxmlformats.org/officeDocument/2006/relationships/slide" Target="slides/slide80.xml"/><Relationship Id="rId110" Type="http://schemas.openxmlformats.org/officeDocument/2006/relationships/slide" Target="slides/slide103.xml"/><Relationship Id="rId131" Type="http://schemas.openxmlformats.org/officeDocument/2006/relationships/slide" Target="slides/slide124.xml"/><Relationship Id="rId152" Type="http://schemas.openxmlformats.org/officeDocument/2006/relationships/slide" Target="slides/slide145.xml"/><Relationship Id="rId173" Type="http://schemas.openxmlformats.org/officeDocument/2006/relationships/slide" Target="slides/slide166.xml"/><Relationship Id="rId194" Type="http://schemas.openxmlformats.org/officeDocument/2006/relationships/slide" Target="slides/slide187.xml"/><Relationship Id="rId208" Type="http://schemas.openxmlformats.org/officeDocument/2006/relationships/slide" Target="slides/slide201.xml"/><Relationship Id="rId229" Type="http://schemas.openxmlformats.org/officeDocument/2006/relationships/slide" Target="slides/slide222.xml"/><Relationship Id="rId240" Type="http://schemas.openxmlformats.org/officeDocument/2006/relationships/slide" Target="slides/slide233.xml"/><Relationship Id="rId261" Type="http://schemas.openxmlformats.org/officeDocument/2006/relationships/slide" Target="slides/slide254.xml"/><Relationship Id="rId14" Type="http://schemas.openxmlformats.org/officeDocument/2006/relationships/slide" Target="slides/slide7.xml"/><Relationship Id="rId35" Type="http://schemas.openxmlformats.org/officeDocument/2006/relationships/slide" Target="slides/slide28.xml"/><Relationship Id="rId56" Type="http://schemas.openxmlformats.org/officeDocument/2006/relationships/slide" Target="slides/slide49.xml"/><Relationship Id="rId77" Type="http://schemas.openxmlformats.org/officeDocument/2006/relationships/slide" Target="slides/slide70.xml"/><Relationship Id="rId100" Type="http://schemas.openxmlformats.org/officeDocument/2006/relationships/slide" Target="slides/slide93.xml"/><Relationship Id="rId282" Type="http://schemas.openxmlformats.org/officeDocument/2006/relationships/slide" Target="slides/slide275.xml"/><Relationship Id="rId8" Type="http://schemas.openxmlformats.org/officeDocument/2006/relationships/slide" Target="slides/slide1.xml"/><Relationship Id="rId98" Type="http://schemas.openxmlformats.org/officeDocument/2006/relationships/slide" Target="slides/slide91.xml"/><Relationship Id="rId121" Type="http://schemas.openxmlformats.org/officeDocument/2006/relationships/slide" Target="slides/slide114.xml"/><Relationship Id="rId142" Type="http://schemas.openxmlformats.org/officeDocument/2006/relationships/slide" Target="slides/slide135.xml"/><Relationship Id="rId163" Type="http://schemas.openxmlformats.org/officeDocument/2006/relationships/slide" Target="slides/slide156.xml"/><Relationship Id="rId184" Type="http://schemas.openxmlformats.org/officeDocument/2006/relationships/slide" Target="slides/slide177.xml"/><Relationship Id="rId219" Type="http://schemas.openxmlformats.org/officeDocument/2006/relationships/slide" Target="slides/slide212.xml"/><Relationship Id="rId230" Type="http://schemas.openxmlformats.org/officeDocument/2006/relationships/slide" Target="slides/slide223.xml"/><Relationship Id="rId251" Type="http://schemas.openxmlformats.org/officeDocument/2006/relationships/slide" Target="slides/slide244.xml"/><Relationship Id="rId25" Type="http://schemas.openxmlformats.org/officeDocument/2006/relationships/slide" Target="slides/slide18.xml"/><Relationship Id="rId46" Type="http://schemas.openxmlformats.org/officeDocument/2006/relationships/slide" Target="slides/slide39.xml"/><Relationship Id="rId67" Type="http://schemas.openxmlformats.org/officeDocument/2006/relationships/slide" Target="slides/slide60.xml"/><Relationship Id="rId272" Type="http://schemas.openxmlformats.org/officeDocument/2006/relationships/slide" Target="slides/slide265.xml"/><Relationship Id="rId293" Type="http://schemas.openxmlformats.org/officeDocument/2006/relationships/slide" Target="slides/slide286.xml"/><Relationship Id="rId88" Type="http://schemas.openxmlformats.org/officeDocument/2006/relationships/slide" Target="slides/slide81.xml"/><Relationship Id="rId111" Type="http://schemas.openxmlformats.org/officeDocument/2006/relationships/slide" Target="slides/slide104.xml"/><Relationship Id="rId132" Type="http://schemas.openxmlformats.org/officeDocument/2006/relationships/slide" Target="slides/slide125.xml"/><Relationship Id="rId153" Type="http://schemas.openxmlformats.org/officeDocument/2006/relationships/slide" Target="slides/slide146.xml"/><Relationship Id="rId174" Type="http://schemas.openxmlformats.org/officeDocument/2006/relationships/slide" Target="slides/slide167.xml"/><Relationship Id="rId195" Type="http://schemas.openxmlformats.org/officeDocument/2006/relationships/slide" Target="slides/slide188.xml"/><Relationship Id="rId209" Type="http://schemas.openxmlformats.org/officeDocument/2006/relationships/slide" Target="slides/slide202.xml"/><Relationship Id="rId220" Type="http://schemas.openxmlformats.org/officeDocument/2006/relationships/slide" Target="slides/slide213.xml"/><Relationship Id="rId241" Type="http://schemas.openxmlformats.org/officeDocument/2006/relationships/slide" Target="slides/slide234.xml"/><Relationship Id="rId15" Type="http://schemas.openxmlformats.org/officeDocument/2006/relationships/slide" Target="slides/slide8.xml"/><Relationship Id="rId36" Type="http://schemas.openxmlformats.org/officeDocument/2006/relationships/slide" Target="slides/slide29.xml"/><Relationship Id="rId57" Type="http://schemas.openxmlformats.org/officeDocument/2006/relationships/slide" Target="slides/slide50.xml"/><Relationship Id="rId262" Type="http://schemas.openxmlformats.org/officeDocument/2006/relationships/slide" Target="slides/slide255.xml"/><Relationship Id="rId283" Type="http://schemas.openxmlformats.org/officeDocument/2006/relationships/slide" Target="slides/slide276.xml"/><Relationship Id="rId78" Type="http://schemas.openxmlformats.org/officeDocument/2006/relationships/slide" Target="slides/slide71.xml"/><Relationship Id="rId99" Type="http://schemas.openxmlformats.org/officeDocument/2006/relationships/slide" Target="slides/slide92.xml"/><Relationship Id="rId101" Type="http://schemas.openxmlformats.org/officeDocument/2006/relationships/slide" Target="slides/slide94.xml"/><Relationship Id="rId122" Type="http://schemas.openxmlformats.org/officeDocument/2006/relationships/slide" Target="slides/slide115.xml"/><Relationship Id="rId143" Type="http://schemas.openxmlformats.org/officeDocument/2006/relationships/slide" Target="slides/slide136.xml"/><Relationship Id="rId164" Type="http://schemas.openxmlformats.org/officeDocument/2006/relationships/slide" Target="slides/slide157.xml"/><Relationship Id="rId185" Type="http://schemas.openxmlformats.org/officeDocument/2006/relationships/slide" Target="slides/slide178.xml"/><Relationship Id="rId9" Type="http://schemas.openxmlformats.org/officeDocument/2006/relationships/slide" Target="slides/slide2.xml"/><Relationship Id="rId210" Type="http://schemas.openxmlformats.org/officeDocument/2006/relationships/slide" Target="slides/slide203.xml"/><Relationship Id="rId26" Type="http://schemas.openxmlformats.org/officeDocument/2006/relationships/slide" Target="slides/slide19.xml"/><Relationship Id="rId231" Type="http://schemas.openxmlformats.org/officeDocument/2006/relationships/slide" Target="slides/slide224.xml"/><Relationship Id="rId252" Type="http://schemas.openxmlformats.org/officeDocument/2006/relationships/slide" Target="slides/slide245.xml"/><Relationship Id="rId273" Type="http://schemas.openxmlformats.org/officeDocument/2006/relationships/slide" Target="slides/slide266.xml"/><Relationship Id="rId294" Type="http://schemas.openxmlformats.org/officeDocument/2006/relationships/slide" Target="slides/slide287.xml"/><Relationship Id="rId47" Type="http://schemas.openxmlformats.org/officeDocument/2006/relationships/slide" Target="slides/slide40.xml"/><Relationship Id="rId68" Type="http://schemas.openxmlformats.org/officeDocument/2006/relationships/slide" Target="slides/slide61.xml"/><Relationship Id="rId89" Type="http://schemas.openxmlformats.org/officeDocument/2006/relationships/slide" Target="slides/slide82.xml"/><Relationship Id="rId112" Type="http://schemas.openxmlformats.org/officeDocument/2006/relationships/slide" Target="slides/slide105.xml"/><Relationship Id="rId133" Type="http://schemas.openxmlformats.org/officeDocument/2006/relationships/slide" Target="slides/slide126.xml"/><Relationship Id="rId154" Type="http://schemas.openxmlformats.org/officeDocument/2006/relationships/slide" Target="slides/slide147.xml"/><Relationship Id="rId175" Type="http://schemas.openxmlformats.org/officeDocument/2006/relationships/slide" Target="slides/slide168.xml"/><Relationship Id="rId196" Type="http://schemas.openxmlformats.org/officeDocument/2006/relationships/slide" Target="slides/slide189.xml"/><Relationship Id="rId200" Type="http://schemas.openxmlformats.org/officeDocument/2006/relationships/slide" Target="slides/slide193.xml"/><Relationship Id="rId16" Type="http://schemas.openxmlformats.org/officeDocument/2006/relationships/slide" Target="slides/slide9.xml"/><Relationship Id="rId221" Type="http://schemas.openxmlformats.org/officeDocument/2006/relationships/slide" Target="slides/slide214.xml"/><Relationship Id="rId242" Type="http://schemas.openxmlformats.org/officeDocument/2006/relationships/slide" Target="slides/slide235.xml"/><Relationship Id="rId263" Type="http://schemas.openxmlformats.org/officeDocument/2006/relationships/slide" Target="slides/slide256.xml"/><Relationship Id="rId284" Type="http://schemas.openxmlformats.org/officeDocument/2006/relationships/slide" Target="slides/slide277.xml"/><Relationship Id="rId37" Type="http://schemas.openxmlformats.org/officeDocument/2006/relationships/slide" Target="slides/slide30.xml"/><Relationship Id="rId58" Type="http://schemas.openxmlformats.org/officeDocument/2006/relationships/slide" Target="slides/slide51.xml"/><Relationship Id="rId79" Type="http://schemas.openxmlformats.org/officeDocument/2006/relationships/slide" Target="slides/slide72.xml"/><Relationship Id="rId102" Type="http://schemas.openxmlformats.org/officeDocument/2006/relationships/slide" Target="slides/slide95.xml"/><Relationship Id="rId123" Type="http://schemas.openxmlformats.org/officeDocument/2006/relationships/slide" Target="slides/slide116.xml"/><Relationship Id="rId144" Type="http://schemas.openxmlformats.org/officeDocument/2006/relationships/slide" Target="slides/slide137.xml"/><Relationship Id="rId90" Type="http://schemas.openxmlformats.org/officeDocument/2006/relationships/slide" Target="slides/slide83.xml"/><Relationship Id="rId165" Type="http://schemas.openxmlformats.org/officeDocument/2006/relationships/slide" Target="slides/slide158.xml"/><Relationship Id="rId186" Type="http://schemas.openxmlformats.org/officeDocument/2006/relationships/slide" Target="slides/slide179.xml"/><Relationship Id="rId211" Type="http://schemas.openxmlformats.org/officeDocument/2006/relationships/slide" Target="slides/slide204.xml"/><Relationship Id="rId232" Type="http://schemas.openxmlformats.org/officeDocument/2006/relationships/slide" Target="slides/slide225.xml"/><Relationship Id="rId253" Type="http://schemas.openxmlformats.org/officeDocument/2006/relationships/slide" Target="slides/slide246.xml"/><Relationship Id="rId274" Type="http://schemas.openxmlformats.org/officeDocument/2006/relationships/slide" Target="slides/slide267.xml"/><Relationship Id="rId295" Type="http://schemas.openxmlformats.org/officeDocument/2006/relationships/slide" Target="slides/slide288.xml"/><Relationship Id="rId27" Type="http://schemas.openxmlformats.org/officeDocument/2006/relationships/slide" Target="slides/slide20.xml"/><Relationship Id="rId48" Type="http://schemas.openxmlformats.org/officeDocument/2006/relationships/slide" Target="slides/slide41.xml"/><Relationship Id="rId69" Type="http://schemas.openxmlformats.org/officeDocument/2006/relationships/slide" Target="slides/slide62.xml"/><Relationship Id="rId113" Type="http://schemas.openxmlformats.org/officeDocument/2006/relationships/slide" Target="slides/slide106.xml"/><Relationship Id="rId134" Type="http://schemas.openxmlformats.org/officeDocument/2006/relationships/slide" Target="slides/slide127.xml"/><Relationship Id="rId80" Type="http://schemas.openxmlformats.org/officeDocument/2006/relationships/slide" Target="slides/slide73.xml"/><Relationship Id="rId155" Type="http://schemas.openxmlformats.org/officeDocument/2006/relationships/slide" Target="slides/slide148.xml"/><Relationship Id="rId176" Type="http://schemas.openxmlformats.org/officeDocument/2006/relationships/slide" Target="slides/slide169.xml"/><Relationship Id="rId197" Type="http://schemas.openxmlformats.org/officeDocument/2006/relationships/slide" Target="slides/slide190.xml"/><Relationship Id="rId201" Type="http://schemas.openxmlformats.org/officeDocument/2006/relationships/slide" Target="slides/slide194.xml"/><Relationship Id="rId222" Type="http://schemas.openxmlformats.org/officeDocument/2006/relationships/slide" Target="slides/slide215.xml"/><Relationship Id="rId243" Type="http://schemas.openxmlformats.org/officeDocument/2006/relationships/slide" Target="slides/slide236.xml"/><Relationship Id="rId264" Type="http://schemas.openxmlformats.org/officeDocument/2006/relationships/slide" Target="slides/slide257.xml"/><Relationship Id="rId285" Type="http://schemas.openxmlformats.org/officeDocument/2006/relationships/slide" Target="slides/slide278.xml"/><Relationship Id="rId17" Type="http://schemas.openxmlformats.org/officeDocument/2006/relationships/slide" Target="slides/slide10.xml"/><Relationship Id="rId38" Type="http://schemas.openxmlformats.org/officeDocument/2006/relationships/slide" Target="slides/slide31.xml"/><Relationship Id="rId59" Type="http://schemas.openxmlformats.org/officeDocument/2006/relationships/slide" Target="slides/slide52.xml"/><Relationship Id="rId103" Type="http://schemas.openxmlformats.org/officeDocument/2006/relationships/slide" Target="slides/slide96.xml"/><Relationship Id="rId124" Type="http://schemas.openxmlformats.org/officeDocument/2006/relationships/slide" Target="slides/slide117.xml"/><Relationship Id="rId70" Type="http://schemas.openxmlformats.org/officeDocument/2006/relationships/slide" Target="slides/slide63.xml"/><Relationship Id="rId91" Type="http://schemas.openxmlformats.org/officeDocument/2006/relationships/slide" Target="slides/slide84.xml"/><Relationship Id="rId145" Type="http://schemas.openxmlformats.org/officeDocument/2006/relationships/slide" Target="slides/slide138.xml"/><Relationship Id="rId166" Type="http://schemas.openxmlformats.org/officeDocument/2006/relationships/slide" Target="slides/slide159.xml"/><Relationship Id="rId187" Type="http://schemas.openxmlformats.org/officeDocument/2006/relationships/slide" Target="slides/slide180.xml"/><Relationship Id="rId1" Type="http://schemas.openxmlformats.org/officeDocument/2006/relationships/customXml" Target="../customXml/item1.xml"/><Relationship Id="rId212" Type="http://schemas.openxmlformats.org/officeDocument/2006/relationships/slide" Target="slides/slide205.xml"/><Relationship Id="rId233" Type="http://schemas.openxmlformats.org/officeDocument/2006/relationships/slide" Target="slides/slide226.xml"/><Relationship Id="rId254" Type="http://schemas.openxmlformats.org/officeDocument/2006/relationships/slide" Target="slides/slide247.xml"/><Relationship Id="rId28" Type="http://schemas.openxmlformats.org/officeDocument/2006/relationships/slide" Target="slides/slide21.xml"/><Relationship Id="rId49" Type="http://schemas.openxmlformats.org/officeDocument/2006/relationships/slide" Target="slides/slide42.xml"/><Relationship Id="rId114" Type="http://schemas.openxmlformats.org/officeDocument/2006/relationships/slide" Target="slides/slide107.xml"/><Relationship Id="rId275" Type="http://schemas.openxmlformats.org/officeDocument/2006/relationships/slide" Target="slides/slide268.xml"/><Relationship Id="rId296" Type="http://schemas.openxmlformats.org/officeDocument/2006/relationships/slide" Target="slides/slide289.xml"/><Relationship Id="rId300" Type="http://schemas.openxmlformats.org/officeDocument/2006/relationships/notesMaster" Target="notesMasters/notesMaster1.xml"/><Relationship Id="rId60" Type="http://schemas.openxmlformats.org/officeDocument/2006/relationships/slide" Target="slides/slide53.xml"/><Relationship Id="rId81" Type="http://schemas.openxmlformats.org/officeDocument/2006/relationships/slide" Target="slides/slide74.xml"/><Relationship Id="rId135" Type="http://schemas.openxmlformats.org/officeDocument/2006/relationships/slide" Target="slides/slide128.xml"/><Relationship Id="rId156" Type="http://schemas.openxmlformats.org/officeDocument/2006/relationships/slide" Target="slides/slide149.xml"/><Relationship Id="rId177" Type="http://schemas.openxmlformats.org/officeDocument/2006/relationships/slide" Target="slides/slide170.xml"/><Relationship Id="rId198" Type="http://schemas.openxmlformats.org/officeDocument/2006/relationships/slide" Target="slides/slide191.xml"/><Relationship Id="rId202" Type="http://schemas.openxmlformats.org/officeDocument/2006/relationships/slide" Target="slides/slide195.xml"/><Relationship Id="rId223" Type="http://schemas.openxmlformats.org/officeDocument/2006/relationships/slide" Target="slides/slide216.xml"/><Relationship Id="rId244" Type="http://schemas.openxmlformats.org/officeDocument/2006/relationships/slide" Target="slides/slide237.xml"/><Relationship Id="rId18" Type="http://schemas.openxmlformats.org/officeDocument/2006/relationships/slide" Target="slides/slide11.xml"/><Relationship Id="rId39" Type="http://schemas.openxmlformats.org/officeDocument/2006/relationships/slide" Target="slides/slide32.xml"/><Relationship Id="rId265" Type="http://schemas.openxmlformats.org/officeDocument/2006/relationships/slide" Target="slides/slide258.xml"/><Relationship Id="rId286" Type="http://schemas.openxmlformats.org/officeDocument/2006/relationships/slide" Target="slides/slide279.xml"/><Relationship Id="rId50" Type="http://schemas.openxmlformats.org/officeDocument/2006/relationships/slide" Target="slides/slide43.xml"/><Relationship Id="rId104" Type="http://schemas.openxmlformats.org/officeDocument/2006/relationships/slide" Target="slides/slide97.xml"/><Relationship Id="rId125" Type="http://schemas.openxmlformats.org/officeDocument/2006/relationships/slide" Target="slides/slide118.xml"/><Relationship Id="rId146" Type="http://schemas.openxmlformats.org/officeDocument/2006/relationships/slide" Target="slides/slide139.xml"/><Relationship Id="rId167" Type="http://schemas.openxmlformats.org/officeDocument/2006/relationships/slide" Target="slides/slide160.xml"/><Relationship Id="rId188" Type="http://schemas.openxmlformats.org/officeDocument/2006/relationships/slide" Target="slides/slide181.xml"/><Relationship Id="rId71" Type="http://schemas.openxmlformats.org/officeDocument/2006/relationships/slide" Target="slides/slide64.xml"/><Relationship Id="rId92" Type="http://schemas.openxmlformats.org/officeDocument/2006/relationships/slide" Target="slides/slide85.xml"/><Relationship Id="rId213" Type="http://schemas.openxmlformats.org/officeDocument/2006/relationships/slide" Target="slides/slide206.xml"/><Relationship Id="rId234" Type="http://schemas.openxmlformats.org/officeDocument/2006/relationships/slide" Target="slides/slide227.xml"/><Relationship Id="rId2" Type="http://schemas.openxmlformats.org/officeDocument/2006/relationships/customXml" Target="../customXml/item2.xml"/><Relationship Id="rId29" Type="http://schemas.openxmlformats.org/officeDocument/2006/relationships/slide" Target="slides/slide22.xml"/><Relationship Id="rId255" Type="http://schemas.openxmlformats.org/officeDocument/2006/relationships/slide" Target="slides/slide248.xml"/><Relationship Id="rId276" Type="http://schemas.openxmlformats.org/officeDocument/2006/relationships/slide" Target="slides/slide269.xml"/><Relationship Id="rId297" Type="http://schemas.openxmlformats.org/officeDocument/2006/relationships/slide" Target="slides/slide290.xml"/><Relationship Id="rId40" Type="http://schemas.openxmlformats.org/officeDocument/2006/relationships/slide" Target="slides/slide33.xml"/><Relationship Id="rId115" Type="http://schemas.openxmlformats.org/officeDocument/2006/relationships/slide" Target="slides/slide108.xml"/><Relationship Id="rId136" Type="http://schemas.openxmlformats.org/officeDocument/2006/relationships/slide" Target="slides/slide129.xml"/><Relationship Id="rId157" Type="http://schemas.openxmlformats.org/officeDocument/2006/relationships/slide" Target="slides/slide150.xml"/><Relationship Id="rId178" Type="http://schemas.openxmlformats.org/officeDocument/2006/relationships/slide" Target="slides/slide171.xml"/><Relationship Id="rId301" Type="http://schemas.openxmlformats.org/officeDocument/2006/relationships/handoutMaster" Target="handoutMasters/handoutMaster1.xml"/><Relationship Id="rId61" Type="http://schemas.openxmlformats.org/officeDocument/2006/relationships/slide" Target="slides/slide54.xml"/><Relationship Id="rId82" Type="http://schemas.openxmlformats.org/officeDocument/2006/relationships/slide" Target="slides/slide75.xml"/><Relationship Id="rId199" Type="http://schemas.openxmlformats.org/officeDocument/2006/relationships/slide" Target="slides/slide192.xml"/><Relationship Id="rId203" Type="http://schemas.openxmlformats.org/officeDocument/2006/relationships/slide" Target="slides/slide196.xml"/><Relationship Id="rId19" Type="http://schemas.openxmlformats.org/officeDocument/2006/relationships/slide" Target="slides/slide12.xml"/><Relationship Id="rId224" Type="http://schemas.openxmlformats.org/officeDocument/2006/relationships/slide" Target="slides/slide217.xml"/><Relationship Id="rId245" Type="http://schemas.openxmlformats.org/officeDocument/2006/relationships/slide" Target="slides/slide238.xml"/><Relationship Id="rId266" Type="http://schemas.openxmlformats.org/officeDocument/2006/relationships/slide" Target="slides/slide259.xml"/><Relationship Id="rId287" Type="http://schemas.openxmlformats.org/officeDocument/2006/relationships/slide" Target="slides/slide280.xml"/><Relationship Id="rId30" Type="http://schemas.openxmlformats.org/officeDocument/2006/relationships/slide" Target="slides/slide23.xml"/><Relationship Id="rId105" Type="http://schemas.openxmlformats.org/officeDocument/2006/relationships/slide" Target="slides/slide98.xml"/><Relationship Id="rId126" Type="http://schemas.openxmlformats.org/officeDocument/2006/relationships/slide" Target="slides/slide119.xml"/><Relationship Id="rId147" Type="http://schemas.openxmlformats.org/officeDocument/2006/relationships/slide" Target="slides/slide140.xml"/><Relationship Id="rId168" Type="http://schemas.openxmlformats.org/officeDocument/2006/relationships/slide" Target="slides/slide161.xml"/><Relationship Id="rId51" Type="http://schemas.openxmlformats.org/officeDocument/2006/relationships/slide" Target="slides/slide44.xml"/><Relationship Id="rId72" Type="http://schemas.openxmlformats.org/officeDocument/2006/relationships/slide" Target="slides/slide65.xml"/><Relationship Id="rId93" Type="http://schemas.openxmlformats.org/officeDocument/2006/relationships/slide" Target="slides/slide86.xml"/><Relationship Id="rId189" Type="http://schemas.openxmlformats.org/officeDocument/2006/relationships/slide" Target="slides/slide182.xml"/><Relationship Id="rId3" Type="http://schemas.openxmlformats.org/officeDocument/2006/relationships/customXml" Target="../customXml/item3.xml"/><Relationship Id="rId214" Type="http://schemas.openxmlformats.org/officeDocument/2006/relationships/slide" Target="slides/slide207.xml"/><Relationship Id="rId235" Type="http://schemas.openxmlformats.org/officeDocument/2006/relationships/slide" Target="slides/slide228.xml"/><Relationship Id="rId256" Type="http://schemas.openxmlformats.org/officeDocument/2006/relationships/slide" Target="slides/slide249.xml"/><Relationship Id="rId277" Type="http://schemas.openxmlformats.org/officeDocument/2006/relationships/slide" Target="slides/slide270.xml"/><Relationship Id="rId298" Type="http://schemas.openxmlformats.org/officeDocument/2006/relationships/slide" Target="slides/slide291.xml"/><Relationship Id="rId116" Type="http://schemas.openxmlformats.org/officeDocument/2006/relationships/slide" Target="slides/slide109.xml"/><Relationship Id="rId137" Type="http://schemas.openxmlformats.org/officeDocument/2006/relationships/slide" Target="slides/slide130.xml"/><Relationship Id="rId158" Type="http://schemas.openxmlformats.org/officeDocument/2006/relationships/slide" Target="slides/slide151.xml"/><Relationship Id="rId302" Type="http://schemas.openxmlformats.org/officeDocument/2006/relationships/commentAuthors" Target="commentAuthors.xml"/><Relationship Id="rId20" Type="http://schemas.openxmlformats.org/officeDocument/2006/relationships/slide" Target="slides/slide13.xml"/><Relationship Id="rId41" Type="http://schemas.openxmlformats.org/officeDocument/2006/relationships/slide" Target="slides/slide34.xml"/><Relationship Id="rId62" Type="http://schemas.openxmlformats.org/officeDocument/2006/relationships/slide" Target="slides/slide55.xml"/><Relationship Id="rId83" Type="http://schemas.openxmlformats.org/officeDocument/2006/relationships/slide" Target="slides/slide76.xml"/><Relationship Id="rId179" Type="http://schemas.openxmlformats.org/officeDocument/2006/relationships/slide" Target="slides/slide172.xml"/><Relationship Id="rId190" Type="http://schemas.openxmlformats.org/officeDocument/2006/relationships/slide" Target="slides/slide183.xml"/><Relationship Id="rId204" Type="http://schemas.openxmlformats.org/officeDocument/2006/relationships/slide" Target="slides/slide197.xml"/><Relationship Id="rId225" Type="http://schemas.openxmlformats.org/officeDocument/2006/relationships/slide" Target="slides/slide218.xml"/><Relationship Id="rId246" Type="http://schemas.openxmlformats.org/officeDocument/2006/relationships/slide" Target="slides/slide239.xml"/><Relationship Id="rId267" Type="http://schemas.openxmlformats.org/officeDocument/2006/relationships/slide" Target="slides/slide260.xml"/><Relationship Id="rId288" Type="http://schemas.openxmlformats.org/officeDocument/2006/relationships/slide" Target="slides/slide281.xml"/><Relationship Id="rId106" Type="http://schemas.openxmlformats.org/officeDocument/2006/relationships/slide" Target="slides/slide99.xml"/><Relationship Id="rId127" Type="http://schemas.openxmlformats.org/officeDocument/2006/relationships/slide" Target="slides/slide120.xml"/><Relationship Id="rId10" Type="http://schemas.openxmlformats.org/officeDocument/2006/relationships/slide" Target="slides/slide3.xml"/><Relationship Id="rId31" Type="http://schemas.openxmlformats.org/officeDocument/2006/relationships/slide" Target="slides/slide24.xml"/><Relationship Id="rId52" Type="http://schemas.openxmlformats.org/officeDocument/2006/relationships/slide" Target="slides/slide45.xml"/><Relationship Id="rId73" Type="http://schemas.openxmlformats.org/officeDocument/2006/relationships/slide" Target="slides/slide66.xml"/><Relationship Id="rId94" Type="http://schemas.openxmlformats.org/officeDocument/2006/relationships/slide" Target="slides/slide87.xml"/><Relationship Id="rId148" Type="http://schemas.openxmlformats.org/officeDocument/2006/relationships/slide" Target="slides/slide141.xml"/><Relationship Id="rId169" Type="http://schemas.openxmlformats.org/officeDocument/2006/relationships/slide" Target="slides/slide162.xml"/><Relationship Id="rId4" Type="http://schemas.openxmlformats.org/officeDocument/2006/relationships/slideMaster" Target="slideMasters/slideMaster1.xml"/><Relationship Id="rId180" Type="http://schemas.openxmlformats.org/officeDocument/2006/relationships/slide" Target="slides/slide173.xml"/><Relationship Id="rId215" Type="http://schemas.openxmlformats.org/officeDocument/2006/relationships/slide" Target="slides/slide208.xml"/><Relationship Id="rId236" Type="http://schemas.openxmlformats.org/officeDocument/2006/relationships/slide" Target="slides/slide229.xml"/><Relationship Id="rId257" Type="http://schemas.openxmlformats.org/officeDocument/2006/relationships/slide" Target="slides/slide250.xml"/><Relationship Id="rId278" Type="http://schemas.openxmlformats.org/officeDocument/2006/relationships/slide" Target="slides/slide271.xml"/><Relationship Id="rId303" Type="http://schemas.openxmlformats.org/officeDocument/2006/relationships/presProps" Target="presProps.xml"/><Relationship Id="rId42" Type="http://schemas.openxmlformats.org/officeDocument/2006/relationships/slide" Target="slides/slide35.xml"/><Relationship Id="rId84" Type="http://schemas.openxmlformats.org/officeDocument/2006/relationships/slide" Target="slides/slide77.xml"/><Relationship Id="rId138" Type="http://schemas.openxmlformats.org/officeDocument/2006/relationships/slide" Target="slides/slide131.xml"/><Relationship Id="rId191" Type="http://schemas.openxmlformats.org/officeDocument/2006/relationships/slide" Target="slides/slide184.xml"/><Relationship Id="rId205" Type="http://schemas.openxmlformats.org/officeDocument/2006/relationships/slide" Target="slides/slide198.xml"/><Relationship Id="rId247" Type="http://schemas.openxmlformats.org/officeDocument/2006/relationships/slide" Target="slides/slide240.xml"/><Relationship Id="rId107" Type="http://schemas.openxmlformats.org/officeDocument/2006/relationships/slide" Target="slides/slide100.xml"/><Relationship Id="rId289" Type="http://schemas.openxmlformats.org/officeDocument/2006/relationships/slide" Target="slides/slide282.xml"/><Relationship Id="rId11" Type="http://schemas.openxmlformats.org/officeDocument/2006/relationships/slide" Target="slides/slide4.xml"/><Relationship Id="rId53" Type="http://schemas.openxmlformats.org/officeDocument/2006/relationships/slide" Target="slides/slide46.xml"/><Relationship Id="rId149" Type="http://schemas.openxmlformats.org/officeDocument/2006/relationships/slide" Target="slides/slide142.xml"/><Relationship Id="rId95" Type="http://schemas.openxmlformats.org/officeDocument/2006/relationships/slide" Target="slides/slide88.xml"/><Relationship Id="rId160" Type="http://schemas.openxmlformats.org/officeDocument/2006/relationships/slide" Target="slides/slide153.xml"/><Relationship Id="rId216" Type="http://schemas.openxmlformats.org/officeDocument/2006/relationships/slide" Target="slides/slide209.xml"/><Relationship Id="rId258" Type="http://schemas.openxmlformats.org/officeDocument/2006/relationships/slide" Target="slides/slide251.xml"/><Relationship Id="rId22" Type="http://schemas.openxmlformats.org/officeDocument/2006/relationships/slide" Target="slides/slide15.xml"/><Relationship Id="rId64" Type="http://schemas.openxmlformats.org/officeDocument/2006/relationships/slide" Target="slides/slide57.xml"/><Relationship Id="rId118" Type="http://schemas.openxmlformats.org/officeDocument/2006/relationships/slide" Target="slides/slide111.xml"/><Relationship Id="rId171" Type="http://schemas.openxmlformats.org/officeDocument/2006/relationships/slide" Target="slides/slide164.xml"/><Relationship Id="rId227" Type="http://schemas.openxmlformats.org/officeDocument/2006/relationships/slide" Target="slides/slide220.xml"/><Relationship Id="rId269" Type="http://schemas.openxmlformats.org/officeDocument/2006/relationships/slide" Target="slides/slide262.xml"/><Relationship Id="rId33" Type="http://schemas.openxmlformats.org/officeDocument/2006/relationships/slide" Target="slides/slide26.xml"/><Relationship Id="rId129" Type="http://schemas.openxmlformats.org/officeDocument/2006/relationships/slide" Target="slides/slide122.xml"/><Relationship Id="rId280" Type="http://schemas.openxmlformats.org/officeDocument/2006/relationships/slide" Target="slides/slide273.xml"/><Relationship Id="rId75" Type="http://schemas.openxmlformats.org/officeDocument/2006/relationships/slide" Target="slides/slide68.xml"/><Relationship Id="rId140" Type="http://schemas.openxmlformats.org/officeDocument/2006/relationships/slide" Target="slides/slide133.xml"/><Relationship Id="rId182" Type="http://schemas.openxmlformats.org/officeDocument/2006/relationships/slide" Target="slides/slide175.xml"/><Relationship Id="rId6" Type="http://schemas.openxmlformats.org/officeDocument/2006/relationships/slideMaster" Target="slideMasters/slideMaster3.xml"/><Relationship Id="rId238" Type="http://schemas.openxmlformats.org/officeDocument/2006/relationships/slide" Target="slides/slide231.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21-11-15T08:29:13.181" idx="271">
    <p:pos x="10" y="10"/>
    <p:text>link to all of these</p:text>
    <p:extLst>
      <p:ext uri="{C676402C-5697-4E1C-873F-D02D1690AC5C}">
        <p15:threadingInfo xmlns:p15="http://schemas.microsoft.com/office/powerpoint/2012/main" timeZoneBias="3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21-11-15T08:57:42.112" idx="273">
    <p:pos x="10" y="10"/>
    <p:text>change name of slide</p:text>
    <p:extLst>
      <p:ext uri="{C676402C-5697-4E1C-873F-D02D1690AC5C}">
        <p15:threadingInfo xmlns:p15="http://schemas.microsoft.com/office/powerpoint/2012/main" timeZoneBias="36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2" dt="2021-11-15T08:58:01.519" idx="274">
    <p:pos x="10" y="10"/>
    <p:text>change name of slide</p:text>
    <p:extLst>
      <p:ext uri="{C676402C-5697-4E1C-873F-D02D1690AC5C}">
        <p15:threadingInfo xmlns:p15="http://schemas.microsoft.com/office/powerpoint/2012/main" timeZoneBias="36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2" dt="2021-11-15T10:23:21.972" idx="275">
    <p:pos x="2047" y="1324"/>
    <p:text>bullet #2 - note exactly as EPG states</p:text>
    <p:extLst>
      <p:ext uri="{C676402C-5697-4E1C-873F-D02D1690AC5C}">
        <p15:threadingInfo xmlns:p15="http://schemas.microsoft.com/office/powerpoint/2012/main" timeZoneBias="36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2" dt="2021-11-15T11:27:38.192" idx="276">
    <p:pos x="50" y="64"/>
    <p:text>revist the verbiage regarding less than 30 minutes for short duration</p:text>
    <p:extLst>
      <p:ext uri="{C676402C-5697-4E1C-873F-D02D1690AC5C}">
        <p15:threadingInfo xmlns:p15="http://schemas.microsoft.com/office/powerpoint/2012/main" timeZoneBias="36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2" dt="2021-11-15T12:56:57.878" idx="277">
    <p:pos x="10" y="10"/>
    <p:text>ask Dan about this, if it is required</p:text>
    <p:extLst>
      <p:ext uri="{C676402C-5697-4E1C-873F-D02D1690AC5C}">
        <p15:threadingInfo xmlns:p15="http://schemas.microsoft.com/office/powerpoint/2012/main" timeZoneBias="360"/>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2" dt="2021-11-15T13:08:38.888" idx="281">
    <p:pos x="10" y="10"/>
    <p:text>remove slide</p:text>
    <p:extLst>
      <p:ext uri="{C676402C-5697-4E1C-873F-D02D1690AC5C}">
        <p15:threadingInfo xmlns:p15="http://schemas.microsoft.com/office/powerpoint/2012/main" timeZoneBias="360"/>
      </p:ext>
    </p:extLst>
  </p:cm>
</p:cmLst>
</file>

<file path=ppt/comments/comment8.xml><?xml version="1.0" encoding="utf-8"?>
<p:cmLst xmlns:a="http://schemas.openxmlformats.org/drawingml/2006/main" xmlns:r="http://schemas.openxmlformats.org/officeDocument/2006/relationships" xmlns:p="http://schemas.openxmlformats.org/presentationml/2006/main">
  <p:cm authorId="2" dt="2021-11-15T13:03:58.693" idx="279">
    <p:pos x="90" y="117"/>
    <p:text>remove slide?</p:text>
    <p:extLst>
      <p:ext uri="{C676402C-5697-4E1C-873F-D02D1690AC5C}">
        <p15:threadingInfo xmlns:p15="http://schemas.microsoft.com/office/powerpoint/2012/main" timeZoneBias="360"/>
      </p:ext>
    </p:extLst>
  </p:cm>
  <p:cm authorId="2" dt="2021-11-15T13:07:38.727" idx="280">
    <p:pos x="90" y="213"/>
    <p:text>take the bottom portion of trainer's notes and add to another slide</p:text>
    <p:extLst>
      <p:ext uri="{C676402C-5697-4E1C-873F-D02D1690AC5C}">
        <p15:threadingInfo xmlns:p15="http://schemas.microsoft.com/office/powerpoint/2012/main" timeZoneBias="360">
          <p15:parentCm authorId="2" idx="279"/>
        </p15:threadingInfo>
      </p:ext>
    </p:extLst>
  </p:cm>
</p:cmLst>
</file>

<file path=ppt/comments/comment9.xml><?xml version="1.0" encoding="utf-8"?>
<p:cmLst xmlns:a="http://schemas.openxmlformats.org/drawingml/2006/main" xmlns:r="http://schemas.openxmlformats.org/officeDocument/2006/relationships" xmlns:p="http://schemas.openxmlformats.org/presentationml/2006/main">
  <p:cm authorId="2" dt="2021-11-15T13:03:38.521" idx="278">
    <p:pos x="10" y="10"/>
    <p:text>remove slide?</p:text>
    <p:extLst>
      <p:ext uri="{C676402C-5697-4E1C-873F-D02D1690AC5C}">
        <p15:threadingInfo xmlns:p15="http://schemas.microsoft.com/office/powerpoint/2012/main" timeZoneBias="360"/>
      </p:ext>
    </p:extLst>
  </p:cm>
</p:cmLst>
</file>

<file path=ppt/comments/comment10.xml><?xml version="1.0" encoding="utf-8"?>
<p:cmLst xmlns:a="http://schemas.openxmlformats.org/drawingml/2006/main" xmlns:r="http://schemas.openxmlformats.org/officeDocument/2006/relationships" xmlns:p="http://schemas.openxmlformats.org/presentationml/2006/main">
  <p:cm authorId="2" dt="2021-11-15T13:09:25.156" idx="282">
    <p:pos x="10" y="10"/>
    <p:text>change to EPG language</p:text>
    <p:extLst>
      <p:ext uri="{C676402C-5697-4E1C-873F-D02D1690AC5C}">
        <p15:threadingInfo xmlns:p15="http://schemas.microsoft.com/office/powerpoint/2012/main" timeZoneBias="360"/>
      </p:ext>
    </p:extLst>
  </p:cm>
</p:cmLst>
</file>

<file path=ppt/comments/comment11.xml><?xml version="1.0" encoding="utf-8"?>
<p:cmLst xmlns:a="http://schemas.openxmlformats.org/drawingml/2006/main" xmlns:r="http://schemas.openxmlformats.org/officeDocument/2006/relationships" xmlns:p="http://schemas.openxmlformats.org/presentationml/2006/main">
  <p:cm authorId="2" dt="2021-11-15T13:30:15.514" idx="283">
    <p:pos x="10" y="10"/>
    <p:text>remove flagging section</p:text>
    <p:extLst>
      <p:ext uri="{C676402C-5697-4E1C-873F-D02D1690AC5C}">
        <p15:threadingInfo xmlns:p15="http://schemas.microsoft.com/office/powerpoint/2012/main" timeZoneBias="360"/>
      </p:ext>
    </p:extLst>
  </p:cm>
</p:cmLst>
</file>

<file path=ppt/comments/comment12.xml><?xml version="1.0" encoding="utf-8"?>
<p:cmLst xmlns:a="http://schemas.openxmlformats.org/drawingml/2006/main" xmlns:r="http://schemas.openxmlformats.org/officeDocument/2006/relationships" xmlns:p="http://schemas.openxmlformats.org/presentationml/2006/main">
  <p:cm authorId="2" dt="2021-11-15T13:36:59.362" idx="284">
    <p:pos x="10" y="10"/>
    <p:text>combine notes with previous slide</p:text>
    <p:extLst>
      <p:ext uri="{C676402C-5697-4E1C-873F-D02D1690AC5C}">
        <p15:threadingInfo xmlns:p15="http://schemas.microsoft.com/office/powerpoint/2012/main" timeZoneBias="360"/>
      </p:ext>
    </p:extLst>
  </p:cm>
</p:cmLst>
</file>

<file path=ppt/comments/comment13.xml><?xml version="1.0" encoding="utf-8"?>
<p:cmLst xmlns:a="http://schemas.openxmlformats.org/drawingml/2006/main" xmlns:r="http://schemas.openxmlformats.org/officeDocument/2006/relationships" xmlns:p="http://schemas.openxmlformats.org/presentationml/2006/main">
  <p:cm authorId="2" dt="2021-11-15T13:40:17.265" idx="285">
    <p:pos x="10" y="10"/>
    <p:text>ask for updated stats</p:text>
    <p:extLst>
      <p:ext uri="{C676402C-5697-4E1C-873F-D02D1690AC5C}">
        <p15:threadingInfo xmlns:p15="http://schemas.microsoft.com/office/powerpoint/2012/main" timeZoneBias="360"/>
      </p:ext>
    </p:extLst>
  </p:cm>
</p:cmLst>
</file>

<file path=ppt/comments/comment14.xml><?xml version="1.0" encoding="utf-8"?>
<p:cmLst xmlns:a="http://schemas.openxmlformats.org/drawingml/2006/main" xmlns:r="http://schemas.openxmlformats.org/officeDocument/2006/relationships" xmlns:p="http://schemas.openxmlformats.org/presentationml/2006/main">
  <p:cm authorId="2" dt="2021-11-15T13:41:10.171" idx="286">
    <p:pos x="10" y="10"/>
    <p:text>update stats</p:text>
    <p:extLst>
      <p:ext uri="{C676402C-5697-4E1C-873F-D02D1690AC5C}">
        <p15:threadingInfo xmlns:p15="http://schemas.microsoft.com/office/powerpoint/2012/main" timeZoneBias="360"/>
      </p:ext>
    </p:extLst>
  </p:cm>
</p:cmLst>
</file>

<file path=ppt/comments/comment15.xml><?xml version="1.0" encoding="utf-8"?>
<p:cmLst xmlns:a="http://schemas.openxmlformats.org/drawingml/2006/main" xmlns:r="http://schemas.openxmlformats.org/officeDocument/2006/relationships" xmlns:p="http://schemas.openxmlformats.org/presentationml/2006/main">
  <p:cm authorId="2" dt="2021-11-15T13:55:42.079" idx="287">
    <p:pos x="10" y="10"/>
    <p:text>change hyperlink to RBAs</p:text>
    <p:extLst>
      <p:ext uri="{C676402C-5697-4E1C-873F-D02D1690AC5C}">
        <p15:threadingInfo xmlns:p15="http://schemas.microsoft.com/office/powerpoint/2012/main" timeZoneBias="360"/>
      </p:ext>
    </p:extLst>
  </p:cm>
</p:cmLst>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FD50B9-F448-4241-8ABF-18F2B150448D}" type="doc">
      <dgm:prSet loTypeId="urn:microsoft.com/office/officeart/2005/8/layout/process2" loCatId="process" qsTypeId="urn:microsoft.com/office/officeart/2005/8/quickstyle/simple1" qsCatId="simple" csTypeId="urn:microsoft.com/office/officeart/2005/8/colors/colorful2" csCatId="colorful" phldr="1"/>
      <dgm:spPr/>
    </dgm:pt>
    <dgm:pt modelId="{828EB0B4-97CF-4746-BE94-46C99F7E464D}">
      <dgm:prSet phldrT="[Text]"/>
      <dgm:spPr/>
      <dgm:t>
        <a:bodyPr/>
        <a:lstStyle/>
        <a:p>
          <a:r>
            <a:rPr lang="en-US" dirty="0"/>
            <a:t>Perception</a:t>
          </a:r>
        </a:p>
      </dgm:t>
    </dgm:pt>
    <dgm:pt modelId="{22F9E2C7-6761-4348-82BC-235E9B07F2E8}" type="parTrans" cxnId="{DC0DBBD3-9532-4369-89FA-B8A01CFB2EFB}">
      <dgm:prSet/>
      <dgm:spPr/>
      <dgm:t>
        <a:bodyPr/>
        <a:lstStyle/>
        <a:p>
          <a:endParaRPr lang="en-US"/>
        </a:p>
      </dgm:t>
    </dgm:pt>
    <dgm:pt modelId="{583AA7EE-CE05-4E64-9DC7-17BD4CDD9506}" type="sibTrans" cxnId="{DC0DBBD3-9532-4369-89FA-B8A01CFB2EFB}">
      <dgm:prSet/>
      <dgm:spPr/>
      <dgm:t>
        <a:bodyPr/>
        <a:lstStyle/>
        <a:p>
          <a:endParaRPr lang="en-US"/>
        </a:p>
      </dgm:t>
    </dgm:pt>
    <dgm:pt modelId="{AD9C08FF-6020-4ADB-ACD5-781EAEAE4C96}">
      <dgm:prSet phldrT="[Text]"/>
      <dgm:spPr/>
      <dgm:t>
        <a:bodyPr/>
        <a:lstStyle/>
        <a:p>
          <a:r>
            <a:rPr lang="en-US" dirty="0"/>
            <a:t>Identification</a:t>
          </a:r>
        </a:p>
      </dgm:t>
    </dgm:pt>
    <dgm:pt modelId="{128514FD-FD18-471B-B408-A938AFCAA574}" type="parTrans" cxnId="{FF09BC88-125A-4F7F-975B-FBD8FCBD61B2}">
      <dgm:prSet/>
      <dgm:spPr/>
      <dgm:t>
        <a:bodyPr/>
        <a:lstStyle/>
        <a:p>
          <a:endParaRPr lang="en-US"/>
        </a:p>
      </dgm:t>
    </dgm:pt>
    <dgm:pt modelId="{21615710-D71D-470D-8142-74F5420A78F5}" type="sibTrans" cxnId="{FF09BC88-125A-4F7F-975B-FBD8FCBD61B2}">
      <dgm:prSet/>
      <dgm:spPr/>
      <dgm:t>
        <a:bodyPr/>
        <a:lstStyle/>
        <a:p>
          <a:endParaRPr lang="en-US"/>
        </a:p>
      </dgm:t>
    </dgm:pt>
    <dgm:pt modelId="{BE853E0A-7B29-40EF-9464-DF7A5D43D4FA}">
      <dgm:prSet phldrT="[Text]"/>
      <dgm:spPr/>
      <dgm:t>
        <a:bodyPr/>
        <a:lstStyle/>
        <a:p>
          <a:r>
            <a:rPr lang="en-US" dirty="0"/>
            <a:t>Decision-Making</a:t>
          </a:r>
        </a:p>
      </dgm:t>
    </dgm:pt>
    <dgm:pt modelId="{3148C128-E328-4FB1-89D1-ECAEE318F580}" type="parTrans" cxnId="{18CB4E8C-DD06-4CB1-92BD-77B06625DF30}">
      <dgm:prSet/>
      <dgm:spPr/>
      <dgm:t>
        <a:bodyPr/>
        <a:lstStyle/>
        <a:p>
          <a:endParaRPr lang="en-US"/>
        </a:p>
      </dgm:t>
    </dgm:pt>
    <dgm:pt modelId="{5E0003B5-51BB-478F-9528-C0C1294579EC}" type="sibTrans" cxnId="{18CB4E8C-DD06-4CB1-92BD-77B06625DF30}">
      <dgm:prSet/>
      <dgm:spPr/>
      <dgm:t>
        <a:bodyPr/>
        <a:lstStyle/>
        <a:p>
          <a:endParaRPr lang="en-US"/>
        </a:p>
      </dgm:t>
    </dgm:pt>
    <dgm:pt modelId="{403F4200-3696-4709-9653-A9405DD1AC42}">
      <dgm:prSet phldrT="[Text]"/>
      <dgm:spPr/>
      <dgm:t>
        <a:bodyPr/>
        <a:lstStyle/>
        <a:p>
          <a:r>
            <a:rPr lang="en-US" dirty="0"/>
            <a:t>Execution of the Decision</a:t>
          </a:r>
        </a:p>
      </dgm:t>
    </dgm:pt>
    <dgm:pt modelId="{2358B620-DDBA-40EB-A9D2-5B4FB68EA8EE}" type="parTrans" cxnId="{634BD565-0DD4-44A8-BAD7-02094134CD40}">
      <dgm:prSet/>
      <dgm:spPr/>
      <dgm:t>
        <a:bodyPr/>
        <a:lstStyle/>
        <a:p>
          <a:endParaRPr lang="en-US"/>
        </a:p>
      </dgm:t>
    </dgm:pt>
    <dgm:pt modelId="{90F5EF84-11ED-4A9D-934C-B044FAF49FD5}" type="sibTrans" cxnId="{634BD565-0DD4-44A8-BAD7-02094134CD40}">
      <dgm:prSet/>
      <dgm:spPr/>
      <dgm:t>
        <a:bodyPr/>
        <a:lstStyle/>
        <a:p>
          <a:endParaRPr lang="en-US"/>
        </a:p>
      </dgm:t>
    </dgm:pt>
    <dgm:pt modelId="{34A0E1F4-9A8D-43FB-897F-057C02C85238}" type="pres">
      <dgm:prSet presAssocID="{F9FD50B9-F448-4241-8ABF-18F2B150448D}" presName="linearFlow" presStyleCnt="0">
        <dgm:presLayoutVars>
          <dgm:resizeHandles val="exact"/>
        </dgm:presLayoutVars>
      </dgm:prSet>
      <dgm:spPr/>
    </dgm:pt>
    <dgm:pt modelId="{10E6D3EE-9B15-48B9-BA81-DE02876D7BBA}" type="pres">
      <dgm:prSet presAssocID="{828EB0B4-97CF-4746-BE94-46C99F7E464D}" presName="node" presStyleLbl="node1" presStyleIdx="0" presStyleCnt="4" custScaleX="155010">
        <dgm:presLayoutVars>
          <dgm:bulletEnabled val="1"/>
        </dgm:presLayoutVars>
      </dgm:prSet>
      <dgm:spPr/>
    </dgm:pt>
    <dgm:pt modelId="{50641349-35E2-4987-9325-A00D4C2978CE}" type="pres">
      <dgm:prSet presAssocID="{583AA7EE-CE05-4E64-9DC7-17BD4CDD9506}" presName="sibTrans" presStyleLbl="sibTrans2D1" presStyleIdx="0" presStyleCnt="3"/>
      <dgm:spPr/>
    </dgm:pt>
    <dgm:pt modelId="{EE1CD0BC-9F07-4F7D-9091-84E587824D43}" type="pres">
      <dgm:prSet presAssocID="{583AA7EE-CE05-4E64-9DC7-17BD4CDD9506}" presName="connectorText" presStyleLbl="sibTrans2D1" presStyleIdx="0" presStyleCnt="3"/>
      <dgm:spPr/>
    </dgm:pt>
    <dgm:pt modelId="{916AF055-8A00-4671-B903-F70867EDBC83}" type="pres">
      <dgm:prSet presAssocID="{AD9C08FF-6020-4ADB-ACD5-781EAEAE4C96}" presName="node" presStyleLbl="node1" presStyleIdx="1" presStyleCnt="4" custScaleX="155010">
        <dgm:presLayoutVars>
          <dgm:bulletEnabled val="1"/>
        </dgm:presLayoutVars>
      </dgm:prSet>
      <dgm:spPr/>
    </dgm:pt>
    <dgm:pt modelId="{8480449A-B2A7-4DC4-859F-B78D20B005C7}" type="pres">
      <dgm:prSet presAssocID="{21615710-D71D-470D-8142-74F5420A78F5}" presName="sibTrans" presStyleLbl="sibTrans2D1" presStyleIdx="1" presStyleCnt="3"/>
      <dgm:spPr/>
    </dgm:pt>
    <dgm:pt modelId="{AA6C2EBC-2F78-4F4D-8059-1D0BFA5F0B66}" type="pres">
      <dgm:prSet presAssocID="{21615710-D71D-470D-8142-74F5420A78F5}" presName="connectorText" presStyleLbl="sibTrans2D1" presStyleIdx="1" presStyleCnt="3"/>
      <dgm:spPr/>
    </dgm:pt>
    <dgm:pt modelId="{07624614-9516-45B3-8FE8-200AAEB5E178}" type="pres">
      <dgm:prSet presAssocID="{BE853E0A-7B29-40EF-9464-DF7A5D43D4FA}" presName="node" presStyleLbl="node1" presStyleIdx="2" presStyleCnt="4" custScaleX="155010">
        <dgm:presLayoutVars>
          <dgm:bulletEnabled val="1"/>
        </dgm:presLayoutVars>
      </dgm:prSet>
      <dgm:spPr/>
    </dgm:pt>
    <dgm:pt modelId="{4F84B56A-0E7A-4184-89E3-CE329156F521}" type="pres">
      <dgm:prSet presAssocID="{5E0003B5-51BB-478F-9528-C0C1294579EC}" presName="sibTrans" presStyleLbl="sibTrans2D1" presStyleIdx="2" presStyleCnt="3"/>
      <dgm:spPr/>
    </dgm:pt>
    <dgm:pt modelId="{64C91D54-B3C8-4190-B5A0-DC91F4D5DACE}" type="pres">
      <dgm:prSet presAssocID="{5E0003B5-51BB-478F-9528-C0C1294579EC}" presName="connectorText" presStyleLbl="sibTrans2D1" presStyleIdx="2" presStyleCnt="3"/>
      <dgm:spPr/>
    </dgm:pt>
    <dgm:pt modelId="{995D2A0F-574B-4000-BFDF-B6BC7E49DA01}" type="pres">
      <dgm:prSet presAssocID="{403F4200-3696-4709-9653-A9405DD1AC42}" presName="node" presStyleLbl="node1" presStyleIdx="3" presStyleCnt="4" custScaleX="155010">
        <dgm:presLayoutVars>
          <dgm:bulletEnabled val="1"/>
        </dgm:presLayoutVars>
      </dgm:prSet>
      <dgm:spPr/>
    </dgm:pt>
  </dgm:ptLst>
  <dgm:cxnLst>
    <dgm:cxn modelId="{774F9308-6211-4815-9C7F-71CEC9DBAF25}" type="presOf" srcId="{BE853E0A-7B29-40EF-9464-DF7A5D43D4FA}" destId="{07624614-9516-45B3-8FE8-200AAEB5E178}" srcOrd="0" destOrd="0" presId="urn:microsoft.com/office/officeart/2005/8/layout/process2"/>
    <dgm:cxn modelId="{56A31220-3A09-4F3F-82DE-E7497432ACA4}" type="presOf" srcId="{AD9C08FF-6020-4ADB-ACD5-781EAEAE4C96}" destId="{916AF055-8A00-4671-B903-F70867EDBC83}" srcOrd="0" destOrd="0" presId="urn:microsoft.com/office/officeart/2005/8/layout/process2"/>
    <dgm:cxn modelId="{CA0A432C-BD1A-4B53-8253-0BE338118888}" type="presOf" srcId="{828EB0B4-97CF-4746-BE94-46C99F7E464D}" destId="{10E6D3EE-9B15-48B9-BA81-DE02876D7BBA}" srcOrd="0" destOrd="0" presId="urn:microsoft.com/office/officeart/2005/8/layout/process2"/>
    <dgm:cxn modelId="{B7F9462E-27EB-45FF-8375-965131B26934}" type="presOf" srcId="{21615710-D71D-470D-8142-74F5420A78F5}" destId="{8480449A-B2A7-4DC4-859F-B78D20B005C7}" srcOrd="0" destOrd="0" presId="urn:microsoft.com/office/officeart/2005/8/layout/process2"/>
    <dgm:cxn modelId="{DA86EF2E-EEA1-44BB-93FC-053370152F8A}" type="presOf" srcId="{5E0003B5-51BB-478F-9528-C0C1294579EC}" destId="{64C91D54-B3C8-4190-B5A0-DC91F4D5DACE}" srcOrd="1" destOrd="0" presId="urn:microsoft.com/office/officeart/2005/8/layout/process2"/>
    <dgm:cxn modelId="{5B23D73A-B1DD-45B4-86CC-2DB06218CD78}" type="presOf" srcId="{583AA7EE-CE05-4E64-9DC7-17BD4CDD9506}" destId="{50641349-35E2-4987-9325-A00D4C2978CE}" srcOrd="0" destOrd="0" presId="urn:microsoft.com/office/officeart/2005/8/layout/process2"/>
    <dgm:cxn modelId="{E2E0A05B-37B8-4E9D-A68C-6318F072F720}" type="presOf" srcId="{5E0003B5-51BB-478F-9528-C0C1294579EC}" destId="{4F84B56A-0E7A-4184-89E3-CE329156F521}" srcOrd="0" destOrd="0" presId="urn:microsoft.com/office/officeart/2005/8/layout/process2"/>
    <dgm:cxn modelId="{634BD565-0DD4-44A8-BAD7-02094134CD40}" srcId="{F9FD50B9-F448-4241-8ABF-18F2B150448D}" destId="{403F4200-3696-4709-9653-A9405DD1AC42}" srcOrd="3" destOrd="0" parTransId="{2358B620-DDBA-40EB-A9D2-5B4FB68EA8EE}" sibTransId="{90F5EF84-11ED-4A9D-934C-B044FAF49FD5}"/>
    <dgm:cxn modelId="{FF09BC88-125A-4F7F-975B-FBD8FCBD61B2}" srcId="{F9FD50B9-F448-4241-8ABF-18F2B150448D}" destId="{AD9C08FF-6020-4ADB-ACD5-781EAEAE4C96}" srcOrd="1" destOrd="0" parTransId="{128514FD-FD18-471B-B408-A938AFCAA574}" sibTransId="{21615710-D71D-470D-8142-74F5420A78F5}"/>
    <dgm:cxn modelId="{18CB4E8C-DD06-4CB1-92BD-77B06625DF30}" srcId="{F9FD50B9-F448-4241-8ABF-18F2B150448D}" destId="{BE853E0A-7B29-40EF-9464-DF7A5D43D4FA}" srcOrd="2" destOrd="0" parTransId="{3148C128-E328-4FB1-89D1-ECAEE318F580}" sibTransId="{5E0003B5-51BB-478F-9528-C0C1294579EC}"/>
    <dgm:cxn modelId="{94871196-0A54-4C0C-8DDC-67C2E7ACDDA4}" type="presOf" srcId="{583AA7EE-CE05-4E64-9DC7-17BD4CDD9506}" destId="{EE1CD0BC-9F07-4F7D-9091-84E587824D43}" srcOrd="1" destOrd="0" presId="urn:microsoft.com/office/officeart/2005/8/layout/process2"/>
    <dgm:cxn modelId="{3CBEDCA8-7061-4C4A-8B02-DDA1837F208C}" type="presOf" srcId="{403F4200-3696-4709-9653-A9405DD1AC42}" destId="{995D2A0F-574B-4000-BFDF-B6BC7E49DA01}" srcOrd="0" destOrd="0" presId="urn:microsoft.com/office/officeart/2005/8/layout/process2"/>
    <dgm:cxn modelId="{9FE99BB5-56A4-433D-BC1E-5D7A539646E1}" type="presOf" srcId="{F9FD50B9-F448-4241-8ABF-18F2B150448D}" destId="{34A0E1F4-9A8D-43FB-897F-057C02C85238}" srcOrd="0" destOrd="0" presId="urn:microsoft.com/office/officeart/2005/8/layout/process2"/>
    <dgm:cxn modelId="{DC0DBBD3-9532-4369-89FA-B8A01CFB2EFB}" srcId="{F9FD50B9-F448-4241-8ABF-18F2B150448D}" destId="{828EB0B4-97CF-4746-BE94-46C99F7E464D}" srcOrd="0" destOrd="0" parTransId="{22F9E2C7-6761-4348-82BC-235E9B07F2E8}" sibTransId="{583AA7EE-CE05-4E64-9DC7-17BD4CDD9506}"/>
    <dgm:cxn modelId="{F40F7BEB-E255-493D-B624-BA4C3B6520D6}" type="presOf" srcId="{21615710-D71D-470D-8142-74F5420A78F5}" destId="{AA6C2EBC-2F78-4F4D-8059-1D0BFA5F0B66}" srcOrd="1" destOrd="0" presId="urn:microsoft.com/office/officeart/2005/8/layout/process2"/>
    <dgm:cxn modelId="{F5497D18-B013-4B52-8A51-5858E151D5D0}" type="presParOf" srcId="{34A0E1F4-9A8D-43FB-897F-057C02C85238}" destId="{10E6D3EE-9B15-48B9-BA81-DE02876D7BBA}" srcOrd="0" destOrd="0" presId="urn:microsoft.com/office/officeart/2005/8/layout/process2"/>
    <dgm:cxn modelId="{5DF414AF-3697-49E0-A71E-164991D19F55}" type="presParOf" srcId="{34A0E1F4-9A8D-43FB-897F-057C02C85238}" destId="{50641349-35E2-4987-9325-A00D4C2978CE}" srcOrd="1" destOrd="0" presId="urn:microsoft.com/office/officeart/2005/8/layout/process2"/>
    <dgm:cxn modelId="{00B05AA0-5524-465D-BA08-25FF9829BEAD}" type="presParOf" srcId="{50641349-35E2-4987-9325-A00D4C2978CE}" destId="{EE1CD0BC-9F07-4F7D-9091-84E587824D43}" srcOrd="0" destOrd="0" presId="urn:microsoft.com/office/officeart/2005/8/layout/process2"/>
    <dgm:cxn modelId="{09F92EA7-7C66-4B98-9043-7D97BF834E79}" type="presParOf" srcId="{34A0E1F4-9A8D-43FB-897F-057C02C85238}" destId="{916AF055-8A00-4671-B903-F70867EDBC83}" srcOrd="2" destOrd="0" presId="urn:microsoft.com/office/officeart/2005/8/layout/process2"/>
    <dgm:cxn modelId="{D740FA0F-9876-4399-9F35-EB2599190FA1}" type="presParOf" srcId="{34A0E1F4-9A8D-43FB-897F-057C02C85238}" destId="{8480449A-B2A7-4DC4-859F-B78D20B005C7}" srcOrd="3" destOrd="0" presId="urn:microsoft.com/office/officeart/2005/8/layout/process2"/>
    <dgm:cxn modelId="{976E6CB4-03BE-418E-8165-1C9CB7C5F78D}" type="presParOf" srcId="{8480449A-B2A7-4DC4-859F-B78D20B005C7}" destId="{AA6C2EBC-2F78-4F4D-8059-1D0BFA5F0B66}" srcOrd="0" destOrd="0" presId="urn:microsoft.com/office/officeart/2005/8/layout/process2"/>
    <dgm:cxn modelId="{E5C89341-57AA-4706-B6C1-62FE57973953}" type="presParOf" srcId="{34A0E1F4-9A8D-43FB-897F-057C02C85238}" destId="{07624614-9516-45B3-8FE8-200AAEB5E178}" srcOrd="4" destOrd="0" presId="urn:microsoft.com/office/officeart/2005/8/layout/process2"/>
    <dgm:cxn modelId="{F95007D7-3057-4F23-88D6-70EF30A6AE1B}" type="presParOf" srcId="{34A0E1F4-9A8D-43FB-897F-057C02C85238}" destId="{4F84B56A-0E7A-4184-89E3-CE329156F521}" srcOrd="5" destOrd="0" presId="urn:microsoft.com/office/officeart/2005/8/layout/process2"/>
    <dgm:cxn modelId="{1BE05D92-475E-4A5E-9F1E-73B0DFE21310}" type="presParOf" srcId="{4F84B56A-0E7A-4184-89E3-CE329156F521}" destId="{64C91D54-B3C8-4190-B5A0-DC91F4D5DACE}" srcOrd="0" destOrd="0" presId="urn:microsoft.com/office/officeart/2005/8/layout/process2"/>
    <dgm:cxn modelId="{9466C781-0302-4C07-9518-7DC545CB7EED}" type="presParOf" srcId="{34A0E1F4-9A8D-43FB-897F-057C02C85238}" destId="{995D2A0F-574B-4000-BFDF-B6BC7E49DA01}"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E6D3EE-9B15-48B9-BA81-DE02876D7BBA}">
      <dsp:nvSpPr>
        <dsp:cNvPr id="0" name=""/>
        <dsp:cNvSpPr/>
      </dsp:nvSpPr>
      <dsp:spPr>
        <a:xfrm>
          <a:off x="872398" y="2209"/>
          <a:ext cx="2293803" cy="822098"/>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Perception</a:t>
          </a:r>
        </a:p>
      </dsp:txBody>
      <dsp:txXfrm>
        <a:off x="896476" y="26287"/>
        <a:ext cx="2245647" cy="773942"/>
      </dsp:txXfrm>
    </dsp:sp>
    <dsp:sp modelId="{50641349-35E2-4987-9325-A00D4C2978CE}">
      <dsp:nvSpPr>
        <dsp:cNvPr id="0" name=""/>
        <dsp:cNvSpPr/>
      </dsp:nvSpPr>
      <dsp:spPr>
        <a:xfrm rot="5400000">
          <a:off x="1865156" y="844861"/>
          <a:ext cx="308287" cy="36994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1908317" y="875689"/>
        <a:ext cx="221966" cy="215801"/>
      </dsp:txXfrm>
    </dsp:sp>
    <dsp:sp modelId="{916AF055-8A00-4671-B903-F70867EDBC83}">
      <dsp:nvSpPr>
        <dsp:cNvPr id="0" name=""/>
        <dsp:cNvSpPr/>
      </dsp:nvSpPr>
      <dsp:spPr>
        <a:xfrm>
          <a:off x="872398" y="1235358"/>
          <a:ext cx="2293803" cy="822098"/>
        </a:xfrm>
        <a:prstGeom prst="roundRect">
          <a:avLst>
            <a:gd name="adj" fmla="val 10000"/>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Identification</a:t>
          </a:r>
        </a:p>
      </dsp:txBody>
      <dsp:txXfrm>
        <a:off x="896476" y="1259436"/>
        <a:ext cx="2245647" cy="773942"/>
      </dsp:txXfrm>
    </dsp:sp>
    <dsp:sp modelId="{8480449A-B2A7-4DC4-859F-B78D20B005C7}">
      <dsp:nvSpPr>
        <dsp:cNvPr id="0" name=""/>
        <dsp:cNvSpPr/>
      </dsp:nvSpPr>
      <dsp:spPr>
        <a:xfrm rot="5400000">
          <a:off x="1865156" y="2078009"/>
          <a:ext cx="308287" cy="369944"/>
        </a:xfrm>
        <a:prstGeom prst="rightArrow">
          <a:avLst>
            <a:gd name="adj1" fmla="val 60000"/>
            <a:gd name="adj2" fmla="val 50000"/>
          </a:avLst>
        </a:prstGeom>
        <a:solidFill>
          <a:schemeClr val="accent2">
            <a:hueOff val="2340759"/>
            <a:satOff val="-2919"/>
            <a:lumOff val="68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1908317" y="2108837"/>
        <a:ext cx="221966" cy="215801"/>
      </dsp:txXfrm>
    </dsp:sp>
    <dsp:sp modelId="{07624614-9516-45B3-8FE8-200AAEB5E178}">
      <dsp:nvSpPr>
        <dsp:cNvPr id="0" name=""/>
        <dsp:cNvSpPr/>
      </dsp:nvSpPr>
      <dsp:spPr>
        <a:xfrm>
          <a:off x="872398" y="2468506"/>
          <a:ext cx="2293803" cy="822098"/>
        </a:xfrm>
        <a:prstGeom prst="roundRect">
          <a:avLst>
            <a:gd name="adj" fmla="val 10000"/>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Decision-Making</a:t>
          </a:r>
        </a:p>
      </dsp:txBody>
      <dsp:txXfrm>
        <a:off x="896476" y="2492584"/>
        <a:ext cx="2245647" cy="773942"/>
      </dsp:txXfrm>
    </dsp:sp>
    <dsp:sp modelId="{4F84B56A-0E7A-4184-89E3-CE329156F521}">
      <dsp:nvSpPr>
        <dsp:cNvPr id="0" name=""/>
        <dsp:cNvSpPr/>
      </dsp:nvSpPr>
      <dsp:spPr>
        <a:xfrm rot="5400000">
          <a:off x="1865156" y="3311157"/>
          <a:ext cx="308287" cy="369944"/>
        </a:xfrm>
        <a:prstGeom prst="rightArrow">
          <a:avLst>
            <a:gd name="adj1" fmla="val 60000"/>
            <a:gd name="adj2" fmla="val 50000"/>
          </a:avLst>
        </a:prstGeom>
        <a:solidFill>
          <a:schemeClr val="accent2">
            <a:hueOff val="4681519"/>
            <a:satOff val="-5839"/>
            <a:lumOff val="13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1908317" y="3341985"/>
        <a:ext cx="221966" cy="215801"/>
      </dsp:txXfrm>
    </dsp:sp>
    <dsp:sp modelId="{995D2A0F-574B-4000-BFDF-B6BC7E49DA01}">
      <dsp:nvSpPr>
        <dsp:cNvPr id="0" name=""/>
        <dsp:cNvSpPr/>
      </dsp:nvSpPr>
      <dsp:spPr>
        <a:xfrm>
          <a:off x="872398" y="3701654"/>
          <a:ext cx="2293803" cy="822098"/>
        </a:xfrm>
        <a:prstGeom prst="roundRect">
          <a:avLst>
            <a:gd name="adj" fmla="val 1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Execution of the Decision</a:t>
          </a:r>
        </a:p>
      </dsp:txBody>
      <dsp:txXfrm>
        <a:off x="896476" y="3725732"/>
        <a:ext cx="2245647" cy="773942"/>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35.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70.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34.png"/></Relationships>
</file>

<file path=ppt/drawings/_rels/vmlDrawing4.vml.rels><?xml version="1.0" encoding="UTF-8" standalone="yes"?>
<Relationships xmlns="http://schemas.openxmlformats.org/package/2006/relationships"><Relationship Id="rId2" Type="http://schemas.openxmlformats.org/officeDocument/2006/relationships/image" Target="../media/image148.png"/><Relationship Id="rId1" Type="http://schemas.openxmlformats.org/officeDocument/2006/relationships/image" Target="../media/image147.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91.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96.png"/></Relationships>
</file>

<file path=ppt/drawings/_rels/vmlDrawing7.vml.rels><?xml version="1.0" encoding="UTF-8" standalone="yes"?>
<Relationships xmlns="http://schemas.openxmlformats.org/package/2006/relationships"><Relationship Id="rId1" Type="http://schemas.openxmlformats.org/officeDocument/2006/relationships/image" Target="../media/image254.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99499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38FB6DD-8521-449F-9211-15C85CC10A07}" type="datetimeFigureOut">
              <a:rPr lang="en-US" smtClean="0"/>
              <a:t>11/16/2021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CA57949-A8DF-440C-82BE-47703278C68D}" type="slidenum">
              <a:rPr lang="en-US" smtClean="0"/>
              <a:t>‹#›</a:t>
            </a:fld>
            <a:endParaRPr lang="en-US"/>
          </a:p>
        </p:txBody>
      </p:sp>
    </p:spTree>
    <p:extLst>
      <p:ext uri="{BB962C8B-B14F-4D97-AF65-F5344CB8AC3E}">
        <p14:creationId xmlns:p14="http://schemas.microsoft.com/office/powerpoint/2010/main" val="3046630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i/maintenance/"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epg.modot.mo.gov/index.php?title=616.1_Preparation_of_Traffic_Control_Plan_(TCP)" TargetMode="External"/><Relationship Id="rId2" Type="http://schemas.openxmlformats.org/officeDocument/2006/relationships/slide" Target="../slides/slide39.xml"/><Relationship Id="rId1" Type="http://schemas.openxmlformats.org/officeDocument/2006/relationships/notesMaster" Target="../notesMasters/notesMaster1.xml"/><Relationship Id="rId4" Type="http://schemas.openxmlformats.org/officeDocument/2006/relationships/hyperlink" Target="http://epg.modot.mo.gov/index.php?title=616.14_Work_Zone_Safety_and_Mobility_Policy#616.14.8_Significant_Projects" TargetMode="Externa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mutcd.fhwa.dot.gov/"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wwwi/maintenance/"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3" Type="http://schemas.openxmlformats.org/officeDocument/2006/relationships/hyperlink" Target="http://epg.modot.org/index.php/616.24_Traffic_Control_for_Non-Motorized_Traffic" TargetMode="External"/><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3" Type="http://schemas.openxmlformats.org/officeDocument/2006/relationships/hyperlink" Target="http://epg.modot.mo.gov/index.php?title=616.11_Work_Zone_Duration#616.11.1_Long_term_stationary_operations" TargetMode="External"/><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201.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203.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204.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205.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207.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208.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209.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211.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212.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213.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214.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215.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216.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217.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219.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220.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221.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222.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223.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224.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225.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2" Type="http://schemas.openxmlformats.org/officeDocument/2006/relationships/slide" Target="../slides/slide226.xml"/><Relationship Id="rId1" Type="http://schemas.openxmlformats.org/officeDocument/2006/relationships/notesMaster" Target="../notesMasters/notesMaster1.xm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227.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228.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229.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2" Type="http://schemas.openxmlformats.org/officeDocument/2006/relationships/slide" Target="../slides/slide230.xml"/><Relationship Id="rId1" Type="http://schemas.openxmlformats.org/officeDocument/2006/relationships/notesMaster" Target="../notesMasters/notesMaster1.xm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231.xml"/><Relationship Id="rId1" Type="http://schemas.openxmlformats.org/officeDocument/2006/relationships/notesMaster" Target="../notesMasters/notesMaster1.xml"/></Relationships>
</file>

<file path=ppt/notesSlides/_rels/notesSlide166.xml.rels><?xml version="1.0" encoding="UTF-8" standalone="yes"?>
<Relationships xmlns="http://schemas.openxmlformats.org/package/2006/relationships"><Relationship Id="rId2" Type="http://schemas.openxmlformats.org/officeDocument/2006/relationships/slide" Target="../slides/slide232.xml"/><Relationship Id="rId1" Type="http://schemas.openxmlformats.org/officeDocument/2006/relationships/notesMaster" Target="../notesMasters/notesMaster1.xml"/></Relationships>
</file>

<file path=ppt/notesSlides/_rels/notesSlide167.xml.rels><?xml version="1.0" encoding="UTF-8" standalone="yes"?>
<Relationships xmlns="http://schemas.openxmlformats.org/package/2006/relationships"><Relationship Id="rId2" Type="http://schemas.openxmlformats.org/officeDocument/2006/relationships/slide" Target="../slides/slide234.xml"/><Relationship Id="rId1" Type="http://schemas.openxmlformats.org/officeDocument/2006/relationships/notesMaster" Target="../notesMasters/notesMaster1.xml"/></Relationships>
</file>

<file path=ppt/notesSlides/_rels/notesSlide168.xml.rels><?xml version="1.0" encoding="UTF-8" standalone="yes"?>
<Relationships xmlns="http://schemas.openxmlformats.org/package/2006/relationships"><Relationship Id="rId2" Type="http://schemas.openxmlformats.org/officeDocument/2006/relationships/slide" Target="../slides/slide236.xml"/><Relationship Id="rId1" Type="http://schemas.openxmlformats.org/officeDocument/2006/relationships/notesMaster" Target="../notesMasters/notesMaster1.xml"/></Relationships>
</file>

<file path=ppt/notesSlides/_rels/notesSlide169.xml.rels><?xml version="1.0" encoding="UTF-8" standalone="yes"?>
<Relationships xmlns="http://schemas.openxmlformats.org/package/2006/relationships"><Relationship Id="rId8" Type="http://schemas.openxmlformats.org/officeDocument/2006/relationships/hyperlink" Target="http://sirennet.com/store/product/star-svp-tcs-1-led-slow-stop-traffic-control-sign" TargetMode="External"/><Relationship Id="rId3" Type="http://schemas.openxmlformats.org/officeDocument/2006/relationships/hyperlink" Target="http://www.usa-sign.com/Library/VAWZSZStopSlow.pdf" TargetMode="External"/><Relationship Id="rId7" Type="http://schemas.openxmlformats.org/officeDocument/2006/relationships/hyperlink" Target="http://www.truckntow.com/led-stop-slow-sign.html" TargetMode="External"/><Relationship Id="rId2" Type="http://schemas.openxmlformats.org/officeDocument/2006/relationships/slide" Target="../slides/slide240.xml"/><Relationship Id="rId1" Type="http://schemas.openxmlformats.org/officeDocument/2006/relationships/notesMaster" Target="../notesMasters/notesMaster1.xml"/><Relationship Id="rId6" Type="http://schemas.openxmlformats.org/officeDocument/2006/relationships/hyperlink" Target="https://www.grainger.com/product/TAPCO-Stop-Slow-LED-Paddle-Sign-3LCH4" TargetMode="External"/><Relationship Id="rId5" Type="http://schemas.openxmlformats.org/officeDocument/2006/relationships/hyperlink" Target="http://www.xwalk.com/pages/stop-stop-LED-paddle.htm" TargetMode="External"/><Relationship Id="rId4" Type="http://schemas.openxmlformats.org/officeDocument/2006/relationships/hyperlink" Target="http://www.tapconet.com/solar-led-division/flashing-led-paddle" TargetMode="External"/><Relationship Id="rId9" Type="http://schemas.openxmlformats.org/officeDocument/2006/relationships/hyperlink" Target="http://www.tapconet.com/store/product-detail/jaab/stop-slow-blinkerpaddle-flashing-led-paddles?c=Caab&amp;sku=2180-00322" TargetMode="Externa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241.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243.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246.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2" Type="http://schemas.openxmlformats.org/officeDocument/2006/relationships/slide" Target="../slides/slide247.xml"/><Relationship Id="rId1" Type="http://schemas.openxmlformats.org/officeDocument/2006/relationships/notesMaster" Target="../notesMasters/notesMaster1.xm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248.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249.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2" Type="http://schemas.openxmlformats.org/officeDocument/2006/relationships/slide" Target="../slides/slide265.xml"/><Relationship Id="rId1" Type="http://schemas.openxmlformats.org/officeDocument/2006/relationships/notesMaster" Target="../notesMasters/notesMaster1.xm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266.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268.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2" Type="http://schemas.openxmlformats.org/officeDocument/2006/relationships/slide" Target="../slides/slide269.xml"/><Relationship Id="rId1" Type="http://schemas.openxmlformats.org/officeDocument/2006/relationships/notesMaster" Target="../notesMasters/notesMaster1.xm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270.xml"/><Relationship Id="rId1" Type="http://schemas.openxmlformats.org/officeDocument/2006/relationships/notesMaster" Target="../notesMasters/notesMaster1.xml"/></Relationships>
</file>

<file path=ppt/notesSlides/_rels/notesSlide181.xml.rels><?xml version="1.0" encoding="UTF-8" standalone="yes"?>
<Relationships xmlns="http://schemas.openxmlformats.org/package/2006/relationships"><Relationship Id="rId2" Type="http://schemas.openxmlformats.org/officeDocument/2006/relationships/slide" Target="../slides/slide272.xml"/><Relationship Id="rId1" Type="http://schemas.openxmlformats.org/officeDocument/2006/relationships/notesMaster" Target="../notesMasters/notesMaster1.xml"/></Relationships>
</file>

<file path=ppt/notesSlides/_rels/notesSlide182.xml.rels><?xml version="1.0" encoding="UTF-8" standalone="yes"?>
<Relationships xmlns="http://schemas.openxmlformats.org/package/2006/relationships"><Relationship Id="rId2" Type="http://schemas.openxmlformats.org/officeDocument/2006/relationships/slide" Target="../slides/slide273.xml"/><Relationship Id="rId1" Type="http://schemas.openxmlformats.org/officeDocument/2006/relationships/notesMaster" Target="../notesMasters/notesMaster1.xml"/></Relationships>
</file>

<file path=ppt/notesSlides/_rels/notesSlide183.xml.rels><?xml version="1.0" encoding="UTF-8" standalone="yes"?>
<Relationships xmlns="http://schemas.openxmlformats.org/package/2006/relationships"><Relationship Id="rId2" Type="http://schemas.openxmlformats.org/officeDocument/2006/relationships/slide" Target="../slides/slide274.xml"/><Relationship Id="rId1" Type="http://schemas.openxmlformats.org/officeDocument/2006/relationships/notesMaster" Target="../notesMasters/notesMaster1.xml"/></Relationships>
</file>

<file path=ppt/notesSlides/_rels/notesSlide184.xml.rels><?xml version="1.0" encoding="UTF-8" standalone="yes"?>
<Relationships xmlns="http://schemas.openxmlformats.org/package/2006/relationships"><Relationship Id="rId2" Type="http://schemas.openxmlformats.org/officeDocument/2006/relationships/slide" Target="../slides/slide275.xml"/><Relationship Id="rId1" Type="http://schemas.openxmlformats.org/officeDocument/2006/relationships/notesMaster" Target="../notesMasters/notesMaster1.xml"/></Relationships>
</file>

<file path=ppt/notesSlides/_rels/notesSlide185.xml.rels><?xml version="1.0" encoding="UTF-8" standalone="yes"?>
<Relationships xmlns="http://schemas.openxmlformats.org/package/2006/relationships"><Relationship Id="rId2" Type="http://schemas.openxmlformats.org/officeDocument/2006/relationships/slide" Target="../slides/slide278.xml"/><Relationship Id="rId1" Type="http://schemas.openxmlformats.org/officeDocument/2006/relationships/notesMaster" Target="../notesMasters/notesMaster1.xml"/></Relationships>
</file>

<file path=ppt/notesSlides/_rels/notesSlide186.xml.rels><?xml version="1.0" encoding="UTF-8" standalone="yes"?>
<Relationships xmlns="http://schemas.openxmlformats.org/package/2006/relationships"><Relationship Id="rId2" Type="http://schemas.openxmlformats.org/officeDocument/2006/relationships/slide" Target="../slides/slide279.xml"/><Relationship Id="rId1" Type="http://schemas.openxmlformats.org/officeDocument/2006/relationships/notesMaster" Target="../notesMasters/notesMaster1.xml"/></Relationships>
</file>

<file path=ppt/notesSlides/_rels/notesSlide187.xml.rels><?xml version="1.0" encoding="UTF-8" standalone="yes"?>
<Relationships xmlns="http://schemas.openxmlformats.org/package/2006/relationships"><Relationship Id="rId2" Type="http://schemas.openxmlformats.org/officeDocument/2006/relationships/slide" Target="../slides/slide282.xml"/><Relationship Id="rId1" Type="http://schemas.openxmlformats.org/officeDocument/2006/relationships/notesMaster" Target="../notesMasters/notesMaster1.xml"/></Relationships>
</file>

<file path=ppt/notesSlides/_rels/notesSlide188.xml.rels><?xml version="1.0" encoding="UTF-8" standalone="yes"?>
<Relationships xmlns="http://schemas.openxmlformats.org/package/2006/relationships"><Relationship Id="rId2" Type="http://schemas.openxmlformats.org/officeDocument/2006/relationships/slide" Target="../slides/slide283.xml"/><Relationship Id="rId1" Type="http://schemas.openxmlformats.org/officeDocument/2006/relationships/notesMaster" Target="../notesMasters/notesMaster1.xml"/></Relationships>
</file>

<file path=ppt/notesSlides/_rels/notesSlide189.xml.rels><?xml version="1.0" encoding="UTF-8" standalone="yes"?>
<Relationships xmlns="http://schemas.openxmlformats.org/package/2006/relationships"><Relationship Id="rId2" Type="http://schemas.openxmlformats.org/officeDocument/2006/relationships/slide" Target="../slides/slide284.xml"/><Relationship Id="rId1" Type="http://schemas.openxmlformats.org/officeDocument/2006/relationships/notesMaster" Target="../notesMasters/notesMaster1.xml"/></Relationships>
</file>

<file path=ppt/notesSlides/_rels/notesSlide190.xml.rels><?xml version="1.0" encoding="UTF-8" standalone="yes"?>
<Relationships xmlns="http://schemas.openxmlformats.org/package/2006/relationships"><Relationship Id="rId2" Type="http://schemas.openxmlformats.org/officeDocument/2006/relationships/slide" Target="../slides/slide285.xml"/><Relationship Id="rId1" Type="http://schemas.openxmlformats.org/officeDocument/2006/relationships/notesMaster" Target="../notesMasters/notesMaster1.xml"/></Relationships>
</file>

<file path=ppt/notesSlides/_rels/notesSlide191.xml.rels><?xml version="1.0" encoding="UTF-8" standalone="yes"?>
<Relationships xmlns="http://schemas.openxmlformats.org/package/2006/relationships"><Relationship Id="rId2" Type="http://schemas.openxmlformats.org/officeDocument/2006/relationships/slide" Target="../slides/slide288.xml"/><Relationship Id="rId1" Type="http://schemas.openxmlformats.org/officeDocument/2006/relationships/notesMaster" Target="../notesMasters/notesMaster1.xml"/></Relationships>
</file>

<file path=ppt/notesSlides/_rels/notesSlide192.xml.rels><?xml version="1.0" encoding="UTF-8" standalone="yes"?>
<Relationships xmlns="http://schemas.openxmlformats.org/package/2006/relationships"><Relationship Id="rId2" Type="http://schemas.openxmlformats.org/officeDocument/2006/relationships/slide" Target="../slides/slide289.xml"/><Relationship Id="rId1" Type="http://schemas.openxmlformats.org/officeDocument/2006/relationships/notesMaster" Target="../notesMasters/notesMaster1.xml"/></Relationships>
</file>

<file path=ppt/notesSlides/_rels/notesSlide193.xml.rels><?xml version="1.0" encoding="UTF-8" standalone="yes"?>
<Relationships xmlns="http://schemas.openxmlformats.org/package/2006/relationships"><Relationship Id="rId2" Type="http://schemas.openxmlformats.org/officeDocument/2006/relationships/slide" Target="../slides/slide290.xml"/><Relationship Id="rId1" Type="http://schemas.openxmlformats.org/officeDocument/2006/relationships/notesMaster" Target="../notesMasters/notesMaster1.xml"/></Relationships>
</file>

<file path=ppt/notesSlides/_rels/notesSlide194.xml.rels><?xml version="1.0" encoding="UTF-8" standalone="yes"?>
<Relationships xmlns="http://schemas.openxmlformats.org/package/2006/relationships"><Relationship Id="rId2" Type="http://schemas.openxmlformats.org/officeDocument/2006/relationships/slide" Target="../slides/slide29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CA57949-A8DF-440C-82BE-47703278C68D}" type="slidenum">
              <a:rPr lang="en-US" smtClean="0"/>
              <a:t>1</a:t>
            </a:fld>
            <a:endParaRPr lang="en-US" dirty="0"/>
          </a:p>
        </p:txBody>
      </p:sp>
    </p:spTree>
    <p:extLst>
      <p:ext uri="{BB962C8B-B14F-4D97-AF65-F5344CB8AC3E}">
        <p14:creationId xmlns:p14="http://schemas.microsoft.com/office/powerpoint/2010/main" val="3702634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CA57949-A8DF-440C-82BE-47703278C68D}" type="slidenum">
              <a:rPr lang="en-US" smtClean="0"/>
              <a:t>2</a:t>
            </a:fld>
            <a:endParaRPr lang="en-US"/>
          </a:p>
        </p:txBody>
      </p:sp>
    </p:spTree>
    <p:extLst>
      <p:ext uri="{BB962C8B-B14F-4D97-AF65-F5344CB8AC3E}">
        <p14:creationId xmlns:p14="http://schemas.microsoft.com/office/powerpoint/2010/main" val="9483500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of this section 1</a:t>
            </a:r>
            <a:r>
              <a:rPr lang="en-US" baseline="0" dirty="0"/>
              <a:t> is to review basic work zone principles, and to review the standards of work zone setup/design. </a:t>
            </a:r>
            <a:endParaRPr lang="en-US" dirty="0"/>
          </a:p>
        </p:txBody>
      </p:sp>
      <p:sp>
        <p:nvSpPr>
          <p:cNvPr id="4" name="Slide Number Placeholder 3"/>
          <p:cNvSpPr>
            <a:spLocks noGrp="1"/>
          </p:cNvSpPr>
          <p:nvPr>
            <p:ph type="sldNum" sz="quarter" idx="10"/>
          </p:nvPr>
        </p:nvSpPr>
        <p:spPr/>
        <p:txBody>
          <a:bodyPr/>
          <a:lstStyle/>
          <a:p>
            <a:fld id="{6CA57949-A8DF-440C-82BE-47703278C68D}" type="slidenum">
              <a:rPr lang="en-US" smtClean="0"/>
              <a:t>3</a:t>
            </a:fld>
            <a:endParaRPr lang="en-US" dirty="0"/>
          </a:p>
        </p:txBody>
      </p:sp>
    </p:spTree>
    <p:extLst>
      <p:ext uri="{BB962C8B-B14F-4D97-AF65-F5344CB8AC3E}">
        <p14:creationId xmlns:p14="http://schemas.microsoft.com/office/powerpoint/2010/main" val="38307866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p:spPr>
        <p:txBody>
          <a:bodyPr/>
          <a:lstStyle/>
          <a:p>
            <a:fld id="{AED064AE-BFE1-4B98-831F-8BB156292970}" type="slidenum">
              <a:rPr lang="en-US" smtClean="0"/>
              <a:pPr/>
              <a:t>4</a:t>
            </a:fld>
            <a:endParaRPr lang="en-US" dirty="0"/>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p:spPr>
        <p:txBody>
          <a:bodyPr/>
          <a:lstStyle/>
          <a:p>
            <a:pPr eaLnBrk="1" hangingPunct="1"/>
            <a:r>
              <a:rPr lang="en-US" dirty="0">
                <a:ea typeface="Wingdings" pitchFamily="2" charset="2"/>
                <a:cs typeface="Wingdings" pitchFamily="2" charset="2"/>
              </a:rPr>
              <a:t> </a:t>
            </a:r>
            <a:r>
              <a:rPr lang="en-US" b="1" dirty="0">
                <a:ea typeface="Wingdings" pitchFamily="2" charset="2"/>
                <a:cs typeface="Wingdings" pitchFamily="2" charset="2"/>
              </a:rPr>
              <a:t>Explain:</a:t>
            </a:r>
            <a:endParaRPr lang="en-US" dirty="0">
              <a:ea typeface="Wingdings" pitchFamily="2" charset="2"/>
              <a:cs typeface="Wingdings" pitchFamily="2" charset="2"/>
            </a:endParaRPr>
          </a:p>
          <a:p>
            <a:pPr eaLnBrk="1" hangingPunct="1"/>
            <a:r>
              <a:rPr lang="en-US" dirty="0">
                <a:ea typeface="Wingdings" pitchFamily="2" charset="2"/>
                <a:cs typeface="Wingdings" pitchFamily="2" charset="2"/>
              </a:rPr>
              <a:t>All employees, whose actions affect work zones, will be trained.  MoDOT employees will receive this course, and employees who design more complex work zones will receive additional training relevant to their job </a:t>
            </a:r>
          </a:p>
          <a:p>
            <a:pPr eaLnBrk="1" hangingPunct="1">
              <a:buFontTx/>
              <a:buChar char="•"/>
            </a:pPr>
            <a:r>
              <a:rPr lang="en-US" dirty="0">
                <a:ea typeface="Wingdings" pitchFamily="2" charset="2"/>
                <a:cs typeface="Wingdings" pitchFamily="2" charset="2"/>
              </a:rPr>
              <a:t>This is from the </a:t>
            </a:r>
            <a:r>
              <a:rPr lang="en-US" i="1" dirty="0">
                <a:ea typeface="Wingdings" pitchFamily="2" charset="2"/>
                <a:cs typeface="Wingdings" pitchFamily="2" charset="2"/>
              </a:rPr>
              <a:t>MUTCD Manual Part 6 December 2003</a:t>
            </a:r>
            <a:endParaRPr lang="en-US" dirty="0">
              <a:ea typeface="Wingdings" pitchFamily="2" charset="2"/>
              <a:cs typeface="Wingdings" pitchFamily="2" charset="2"/>
            </a:endParaRPr>
          </a:p>
          <a:p>
            <a:pPr eaLnBrk="1" hangingPunct="1"/>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r>
              <a:rPr lang="en-US" b="1" dirty="0">
                <a:latin typeface="Arial" charset="0"/>
              </a:rPr>
              <a:t>Safety is our #1 Value</a:t>
            </a:r>
            <a:r>
              <a:rPr lang="en-US" dirty="0">
                <a:latin typeface="Arial" charset="0"/>
              </a:rPr>
              <a:t> for workers, motorist and pedestrians when exposed to or in a work zone.</a:t>
            </a:r>
          </a:p>
          <a:p>
            <a:pPr eaLnBrk="1" hangingPunct="1"/>
            <a:endParaRPr lang="en-US" dirty="0">
              <a:latin typeface="Arial" charset="0"/>
            </a:endParaRPr>
          </a:p>
          <a:p>
            <a:pPr eaLnBrk="1" hangingPunct="1"/>
            <a:r>
              <a:rPr lang="en-US" dirty="0">
                <a:latin typeface="Arial" charset="0"/>
              </a:rPr>
              <a:t>A properly designed and executed temporary traffic control plan will enable the temporary traffic control zone to provide the above noted functions in the most effective manner possible</a:t>
            </a:r>
            <a:endParaRPr lang="en-US" dirty="0"/>
          </a:p>
        </p:txBody>
      </p:sp>
      <p:sp>
        <p:nvSpPr>
          <p:cNvPr id="4" name="Slide Number Placeholder 3"/>
          <p:cNvSpPr>
            <a:spLocks noGrp="1"/>
          </p:cNvSpPr>
          <p:nvPr>
            <p:ph type="sldNum" sz="quarter" idx="10"/>
          </p:nvPr>
        </p:nvSpPr>
        <p:spPr/>
        <p:txBody>
          <a:bodyPr/>
          <a:lstStyle/>
          <a:p>
            <a:fld id="{47B4C712-CCEA-4A01-90D9-971782144C5D}" type="slidenum">
              <a:rPr lang="en-US" smtClean="0"/>
              <a:pPr/>
              <a:t>5</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CA57949-A8DF-440C-82BE-47703278C68D}" type="slidenum">
              <a:rPr lang="en-US" smtClean="0"/>
              <a:t>6</a:t>
            </a:fld>
            <a:endParaRPr lang="en-US"/>
          </a:p>
        </p:txBody>
      </p:sp>
    </p:spTree>
    <p:extLst>
      <p:ext uri="{BB962C8B-B14F-4D97-AF65-F5344CB8AC3E}">
        <p14:creationId xmlns:p14="http://schemas.microsoft.com/office/powerpoint/2010/main" val="22619842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Think about bicyclist and pedestrians as well.  </a:t>
            </a:r>
          </a:p>
        </p:txBody>
      </p:sp>
      <p:sp>
        <p:nvSpPr>
          <p:cNvPr id="4" name="Slide Number Placeholder 3"/>
          <p:cNvSpPr>
            <a:spLocks noGrp="1"/>
          </p:cNvSpPr>
          <p:nvPr>
            <p:ph type="sldNum" sz="quarter" idx="5"/>
          </p:nvPr>
        </p:nvSpPr>
        <p:spPr/>
        <p:txBody>
          <a:bodyPr/>
          <a:lstStyle/>
          <a:p>
            <a:fld id="{6CA57949-A8DF-440C-82BE-47703278C68D}" type="slidenum">
              <a:rPr lang="en-US" smtClean="0"/>
              <a:t>7</a:t>
            </a:fld>
            <a:endParaRPr lang="en-US"/>
          </a:p>
        </p:txBody>
      </p:sp>
    </p:spTree>
    <p:extLst>
      <p:ext uri="{BB962C8B-B14F-4D97-AF65-F5344CB8AC3E}">
        <p14:creationId xmlns:p14="http://schemas.microsoft.com/office/powerpoint/2010/main" val="13929774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a:noFill/>
        </p:spPr>
        <p:txBody>
          <a:bodyPr/>
          <a:lstStyle/>
          <a:p>
            <a:fld id="{F9C253D4-10EC-4417-9ACB-6F77A98ADA3B}" type="slidenum">
              <a:rPr lang="en-US" smtClean="0"/>
              <a:pPr/>
              <a:t>8</a:t>
            </a:fld>
            <a:endParaRPr lang="en-US" dirty="0"/>
          </a:p>
        </p:txBody>
      </p:sp>
      <p:sp>
        <p:nvSpPr>
          <p:cNvPr id="133123" name="Rectangle 2"/>
          <p:cNvSpPr>
            <a:spLocks noGrp="1" noRot="1" noChangeAspect="1" noChangeArrowheads="1" noTextEdit="1"/>
          </p:cNvSpPr>
          <p:nvPr>
            <p:ph type="sldImg"/>
          </p:nvPr>
        </p:nvSpPr>
        <p:spPr>
          <a:ln/>
        </p:spPr>
      </p:sp>
      <p:sp>
        <p:nvSpPr>
          <p:cNvPr id="133124" name="Rectangle 3"/>
          <p:cNvSpPr>
            <a:spLocks noGrp="1" noChangeArrowheads="1"/>
          </p:cNvSpPr>
          <p:nvPr>
            <p:ph type="body" idx="1"/>
          </p:nvPr>
        </p:nvSpPr>
        <p:spPr>
          <a:noFill/>
          <a:ln/>
        </p:spPr>
        <p:txBody>
          <a:bodyPr/>
          <a:lstStyle/>
          <a:p>
            <a:r>
              <a:rPr lang="en-US" sz="1200" kern="1200" baseline="0" dirty="0">
                <a:solidFill>
                  <a:schemeClr val="tx1"/>
                </a:solidFill>
                <a:latin typeface="+mn-lt"/>
                <a:ea typeface="+mn-ea"/>
                <a:cs typeface="+mn-cs"/>
              </a:rPr>
              <a:t>Traffic control devices are critical for the safe and efficient transportation of people and goods.  The use of uniform TCDs helps reduce crashes and congestion and improves the efficiency of the surface transportation system.  Uniformity helps reduce the cost of TCDs through standardization.  Key factors to designing a temporary traffic control plan should, provide positive guidance, be sensitive to the road user’s needs, minimize congestion and delays.</a:t>
            </a:r>
          </a:p>
          <a:p>
            <a:pPr eaLnBrk="1" hangingPunct="1"/>
            <a:endParaRPr lang="en-US" dirty="0"/>
          </a:p>
          <a:p>
            <a:pPr>
              <a:lnSpc>
                <a:spcPct val="90000"/>
              </a:lnSpc>
            </a:pPr>
            <a:r>
              <a:rPr lang="en-US" dirty="0"/>
              <a:t>Easy to reference for crews working within the scope of utilities and permits.</a:t>
            </a:r>
          </a:p>
          <a:p>
            <a:pPr>
              <a:lnSpc>
                <a:spcPct val="90000"/>
              </a:lnSpc>
            </a:pPr>
            <a:r>
              <a:rPr lang="en-US" dirty="0"/>
              <a:t>Some flexibility for certain devices and equipment as long as they comply with the MUTCD</a:t>
            </a:r>
          </a:p>
          <a:p>
            <a:pPr>
              <a:lnSpc>
                <a:spcPct val="90000"/>
              </a:lnSpc>
            </a:pPr>
            <a:endParaRPr lang="en-US" dirty="0"/>
          </a:p>
          <a:p>
            <a:pPr>
              <a:lnSpc>
                <a:spcPct val="90000"/>
              </a:lnSpc>
            </a:pPr>
            <a:r>
              <a:rPr lang="en-US" dirty="0"/>
              <a:t>Click on “MUTCD” hyperlink for full overview.</a:t>
            </a:r>
          </a:p>
          <a:p>
            <a:pPr eaLnBrk="1" hangingPunct="1"/>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MUTCD defines the standards used by road managers nationwide to install and maintain traffic control devices on all public streets, highways, bikeways, and private roads open to public travel.  It is a compilation of standards for all devices including road markings, highway signs, and traffic signals.  </a:t>
            </a:r>
          </a:p>
        </p:txBody>
      </p:sp>
      <p:sp>
        <p:nvSpPr>
          <p:cNvPr id="4" name="Slide Number Placeholder 3"/>
          <p:cNvSpPr>
            <a:spLocks noGrp="1"/>
          </p:cNvSpPr>
          <p:nvPr>
            <p:ph type="sldNum" sz="quarter" idx="5"/>
          </p:nvPr>
        </p:nvSpPr>
        <p:spPr/>
        <p:txBody>
          <a:bodyPr/>
          <a:lstStyle/>
          <a:p>
            <a:fld id="{6CA57949-A8DF-440C-82BE-47703278C68D}" type="slidenum">
              <a:rPr lang="en-US" smtClean="0"/>
              <a:t>9</a:t>
            </a:fld>
            <a:endParaRPr lang="en-US"/>
          </a:p>
        </p:txBody>
      </p:sp>
    </p:spTree>
    <p:extLst>
      <p:ext uri="{BB962C8B-B14F-4D97-AF65-F5344CB8AC3E}">
        <p14:creationId xmlns:p14="http://schemas.microsoft.com/office/powerpoint/2010/main" val="25870406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fld id="{2519B573-AEAA-4C7E-8E0A-181C6D6B4B39}" type="slidenum">
              <a:rPr lang="en-US" smtClean="0">
                <a:latin typeface="Times New Roman" charset="0"/>
              </a:rPr>
              <a:pPr/>
              <a:t>10</a:t>
            </a:fld>
            <a:endParaRPr lang="en-US" dirty="0">
              <a:latin typeface="Times New Roman" charset="0"/>
            </a:endParaRPr>
          </a:p>
        </p:txBody>
      </p:sp>
      <p:sp>
        <p:nvSpPr>
          <p:cNvPr id="177155" name="Rectangle 2"/>
          <p:cNvSpPr>
            <a:spLocks noGrp="1" noRot="1" noChangeAspect="1" noChangeArrowheads="1" noTextEdit="1"/>
          </p:cNvSpPr>
          <p:nvPr>
            <p:ph type="sldImg"/>
          </p:nvPr>
        </p:nvSpPr>
        <p:spPr>
          <a:ln/>
        </p:spPr>
      </p:sp>
      <p:sp>
        <p:nvSpPr>
          <p:cNvPr id="177156" name="Rectangle 3"/>
          <p:cNvSpPr>
            <a:spLocks noGrp="1" noChangeArrowheads="1"/>
          </p:cNvSpPr>
          <p:nvPr>
            <p:ph type="body" idx="1"/>
          </p:nvPr>
        </p:nvSpPr>
        <p:spPr>
          <a:noFill/>
          <a:ln/>
        </p:spPr>
        <p:txBody>
          <a:bodyPr/>
          <a:lstStyle/>
          <a:p>
            <a:pPr eaLnBrk="1" hangingPunct="1"/>
            <a:r>
              <a:rPr lang="en-US" b="1" u="sng" dirty="0">
                <a:latin typeface="Arial" charset="0"/>
              </a:rPr>
              <a:t>Explain</a:t>
            </a:r>
            <a:r>
              <a:rPr lang="en-US" b="1" dirty="0">
                <a:latin typeface="Arial" charset="0"/>
              </a:rPr>
              <a:t> </a:t>
            </a:r>
          </a:p>
          <a:p>
            <a:pPr eaLnBrk="1" hangingPunct="1"/>
            <a:r>
              <a:rPr lang="en-US" dirty="0">
                <a:latin typeface="Arial" charset="0"/>
              </a:rPr>
              <a:t>What the EPG is and how it can help research and find answers from common everyday scenarios to complex situations.</a:t>
            </a:r>
          </a:p>
          <a:p>
            <a:pPr eaLnBrk="1" hangingPunct="1"/>
            <a:r>
              <a:rPr lang="en-US" dirty="0">
                <a:latin typeface="Arial" charset="0"/>
              </a:rPr>
              <a:t>The EPG is a complete manual that covers all MoDOT operations from </a:t>
            </a:r>
            <a:r>
              <a:rPr lang="en-US" dirty="0">
                <a:solidFill>
                  <a:srgbClr val="000000"/>
                </a:solidFill>
                <a:latin typeface="Arial" charset="0"/>
              </a:rPr>
              <a:t>Right of Way, Design, Bridge, Construction, Traffic and </a:t>
            </a:r>
            <a:r>
              <a:rPr lang="en-US" dirty="0">
                <a:solidFill>
                  <a:srgbClr val="000000"/>
                </a:solidFill>
                <a:latin typeface="Arial" charset="0"/>
                <a:hlinkClick r:id="rId3" tooltip="http://wwwi/maintenance/"/>
              </a:rPr>
              <a:t>Maintenance</a:t>
            </a:r>
            <a:r>
              <a:rPr lang="en-US" dirty="0">
                <a:solidFill>
                  <a:srgbClr val="000000"/>
                </a:solidFill>
                <a:latin typeface="Arial" charset="0"/>
              </a:rPr>
              <a:t>.</a:t>
            </a:r>
          </a:p>
          <a:p>
            <a:pPr eaLnBrk="1" hangingPunct="1"/>
            <a:r>
              <a:rPr lang="en-US" dirty="0">
                <a:solidFill>
                  <a:srgbClr val="000000"/>
                </a:solidFill>
                <a:latin typeface="Arial" charset="0"/>
              </a:rPr>
              <a:t>The EPG also includes documents in pdf format for printing in the field.</a:t>
            </a:r>
          </a:p>
          <a:p>
            <a:pPr eaLnBrk="1" hangingPunct="1"/>
            <a:endParaRPr lang="en-US" dirty="0">
              <a:latin typeface="Arial" charset="0"/>
            </a:endParaRPr>
          </a:p>
          <a:p>
            <a:pPr eaLnBrk="1" hangingPunct="1"/>
            <a:r>
              <a:rPr lang="en-US" dirty="0">
                <a:latin typeface="Arial" charset="0"/>
              </a:rPr>
              <a:t>Article 616 covers Temporary Traffic Control</a:t>
            </a:r>
          </a:p>
          <a:p>
            <a:pPr eaLnBrk="1" hangingPunct="1"/>
            <a:r>
              <a:rPr lang="en-US" dirty="0">
                <a:latin typeface="Arial" charset="0"/>
              </a:rPr>
              <a:t>Subarticle 23 (616.23) is the Traffic Control for Field Operations manual (TCFO)</a:t>
            </a:r>
          </a:p>
          <a:p>
            <a:pPr eaLnBrk="1" hangingPunct="1"/>
            <a:r>
              <a:rPr lang="en-US" dirty="0">
                <a:latin typeface="Arial" charset="0"/>
              </a:rPr>
              <a:t>The typical applications can be found at the end of the TCFO and also at the top page in pdf format for viewing and printing.</a:t>
            </a:r>
          </a:p>
          <a:p>
            <a:pPr eaLnBrk="1" hangingPunct="1"/>
            <a:endParaRPr lang="en-US" dirty="0">
              <a:latin typeface="Arial" charset="0"/>
            </a:endParaRPr>
          </a:p>
          <a:p>
            <a:pPr eaLnBrk="1" hangingPunct="1"/>
            <a:r>
              <a:rPr lang="en-US" dirty="0">
                <a:latin typeface="Arial" charset="0"/>
              </a:rPr>
              <a:t>If you have an internet connection, take time to show the class how to navigate to the EPG and to temporary traffic control as well as the TCFO.</a:t>
            </a:r>
          </a:p>
          <a:p>
            <a:pPr eaLnBrk="1" hangingPunct="1"/>
            <a:r>
              <a:rPr lang="en-US" b="1" dirty="0">
                <a:latin typeface="Arial" charset="0"/>
              </a:rPr>
              <a:t>(The picture of the EPG on this slide is a hyperlink to the EPG)</a:t>
            </a:r>
          </a:p>
          <a:p>
            <a:pPr eaLnBrk="1" hangingPunct="1"/>
            <a:endParaRPr lang="en-US" dirty="0">
              <a:latin typeface="Arial"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7"/>
          <p:cNvSpPr>
            <a:spLocks noGrp="1" noChangeArrowheads="1"/>
          </p:cNvSpPr>
          <p:nvPr>
            <p:ph type="sldNum" sz="quarter" idx="5"/>
          </p:nvPr>
        </p:nvSpPr>
        <p:spPr>
          <a:noFill/>
        </p:spPr>
        <p:txBody>
          <a:bodyPr/>
          <a:lstStyle/>
          <a:p>
            <a:fld id="{B8A8B268-7552-4A83-A7AE-551777DF5C3A}" type="slidenum">
              <a:rPr lang="en-US" smtClean="0"/>
              <a:pPr/>
              <a:t>11</a:t>
            </a:fld>
            <a:endParaRPr lang="en-US" dirty="0"/>
          </a:p>
        </p:txBody>
      </p:sp>
      <p:sp>
        <p:nvSpPr>
          <p:cNvPr id="137219" name="Rectangle 2"/>
          <p:cNvSpPr>
            <a:spLocks noGrp="1" noRot="1" noChangeAspect="1" noChangeArrowheads="1" noTextEdit="1"/>
          </p:cNvSpPr>
          <p:nvPr>
            <p:ph type="sldImg"/>
          </p:nvPr>
        </p:nvSpPr>
        <p:spPr>
          <a:ln/>
        </p:spPr>
      </p:sp>
      <p:sp>
        <p:nvSpPr>
          <p:cNvPr id="137220" name="Rectangle 3"/>
          <p:cNvSpPr>
            <a:spLocks noGrp="1" noChangeArrowheads="1"/>
          </p:cNvSpPr>
          <p:nvPr>
            <p:ph type="body" idx="1"/>
          </p:nvPr>
        </p:nvSpPr>
        <p:spPr>
          <a:noFill/>
          <a:ln/>
        </p:spPr>
        <p:txBody>
          <a:bodyPr/>
          <a:lstStyle/>
          <a:p>
            <a:pPr eaLnBrk="1" hangingPunct="1"/>
            <a:r>
              <a:rPr lang="en-US" dirty="0"/>
              <a:t>Other related documents to work zone planning.</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7B4C712-CCEA-4A01-90D9-971782144C5D}" type="slidenum">
              <a:rPr lang="en-US" smtClean="0"/>
              <a:pPr/>
              <a:t>12</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work zones</a:t>
            </a:r>
            <a:r>
              <a:rPr lang="en-US" baseline="0" dirty="0"/>
              <a:t> are consistent the traveling public have a better understanding of what to expect while traveling through the state of Missouri. This will lead to less anxiety for the motorist, fewer incidents and overall safer work environment.</a:t>
            </a:r>
            <a:endParaRPr lang="en-US" dirty="0"/>
          </a:p>
        </p:txBody>
      </p:sp>
      <p:sp>
        <p:nvSpPr>
          <p:cNvPr id="4" name="Slide Number Placeholder 3"/>
          <p:cNvSpPr>
            <a:spLocks noGrp="1"/>
          </p:cNvSpPr>
          <p:nvPr>
            <p:ph type="sldNum" sz="quarter" idx="10"/>
          </p:nvPr>
        </p:nvSpPr>
        <p:spPr/>
        <p:txBody>
          <a:bodyPr/>
          <a:lstStyle/>
          <a:p>
            <a:fld id="{6CA57949-A8DF-440C-82BE-47703278C68D}" type="slidenum">
              <a:rPr lang="en-US" smtClean="0"/>
              <a:t>13</a:t>
            </a:fld>
            <a:endParaRPr lang="en-US" dirty="0"/>
          </a:p>
        </p:txBody>
      </p:sp>
    </p:spTree>
    <p:extLst>
      <p:ext uri="{BB962C8B-B14F-4D97-AF65-F5344CB8AC3E}">
        <p14:creationId xmlns:p14="http://schemas.microsoft.com/office/powerpoint/2010/main" val="16744447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Talk about what can we do to protect ourselves and workers.  </a:t>
            </a:r>
          </a:p>
        </p:txBody>
      </p:sp>
      <p:sp>
        <p:nvSpPr>
          <p:cNvPr id="4" name="Slide Number Placeholder 3"/>
          <p:cNvSpPr>
            <a:spLocks noGrp="1"/>
          </p:cNvSpPr>
          <p:nvPr>
            <p:ph type="sldNum" sz="quarter" idx="5"/>
          </p:nvPr>
        </p:nvSpPr>
        <p:spPr/>
        <p:txBody>
          <a:bodyPr/>
          <a:lstStyle/>
          <a:p>
            <a:fld id="{6CA57949-A8DF-440C-82BE-47703278C68D}" type="slidenum">
              <a:rPr lang="en-US" smtClean="0"/>
              <a:t>14</a:t>
            </a:fld>
            <a:endParaRPr lang="en-US"/>
          </a:p>
        </p:txBody>
      </p:sp>
    </p:spTree>
    <p:extLst>
      <p:ext uri="{BB962C8B-B14F-4D97-AF65-F5344CB8AC3E}">
        <p14:creationId xmlns:p14="http://schemas.microsoft.com/office/powerpoint/2010/main" val="26999322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DEB310C-F518-4AB4-997F-55D817A5C182}" type="slidenum">
              <a:rPr lang="en-US"/>
              <a:pPr/>
              <a:t>15</a:t>
            </a:fld>
            <a:endParaRPr lang="en-US" dirty="0"/>
          </a:p>
        </p:txBody>
      </p:sp>
      <p:sp>
        <p:nvSpPr>
          <p:cNvPr id="303106" name="Rectangle 2"/>
          <p:cNvSpPr>
            <a:spLocks noGrp="1" noRot="1" noChangeAspect="1" noChangeArrowheads="1" noTextEdit="1"/>
          </p:cNvSpPr>
          <p:nvPr>
            <p:ph type="sldImg"/>
          </p:nvPr>
        </p:nvSpPr>
        <p:spPr>
          <a:ln/>
        </p:spPr>
      </p:sp>
      <p:sp>
        <p:nvSpPr>
          <p:cNvPr id="303107" name="Rectangle 3"/>
          <p:cNvSpPr>
            <a:spLocks noGrp="1" noChangeArrowheads="1"/>
          </p:cNvSpPr>
          <p:nvPr>
            <p:ph type="body" idx="1"/>
          </p:nvPr>
        </p:nvSpPr>
        <p:spPr/>
        <p:txBody>
          <a:bodyPr>
            <a:normAutofit fontScale="85000" lnSpcReduction="10000"/>
          </a:bodyPr>
          <a:lstStyle/>
          <a:p>
            <a:r>
              <a:rPr lang="en-US" dirty="0"/>
              <a:t>These are the top three reasons for torts in work zones.</a:t>
            </a:r>
          </a:p>
          <a:p>
            <a:r>
              <a:rPr lang="en-US" b="1" dirty="0" err="1">
                <a:latin typeface="Palatino Linotype" pitchFamily="18" charset="0"/>
                <a:cs typeface="Times New Roman" pitchFamily="18" charset="0"/>
              </a:rPr>
              <a:t>Typicals</a:t>
            </a:r>
            <a:r>
              <a:rPr lang="en-US" b="1" dirty="0">
                <a:latin typeface="Palatino Linotype" pitchFamily="18" charset="0"/>
                <a:cs typeface="Times New Roman" pitchFamily="18" charset="0"/>
              </a:rPr>
              <a:t> include: </a:t>
            </a:r>
            <a:endParaRPr lang="en-US" dirty="0">
              <a:cs typeface="Times New Roman" pitchFamily="18" charset="0"/>
            </a:endParaRPr>
          </a:p>
          <a:p>
            <a:r>
              <a:rPr lang="en-US" b="1" dirty="0">
                <a:latin typeface="Palatino Linotype" pitchFamily="18" charset="0"/>
                <a:cs typeface="Times New Roman" pitchFamily="18" charset="0"/>
              </a:rPr>
              <a:t>Traffic Control Devices/Signing: </a:t>
            </a:r>
            <a:r>
              <a:rPr lang="en-US" dirty="0">
                <a:latin typeface="Palatino Linotype" pitchFamily="18" charset="0"/>
                <a:cs typeface="Times New Roman" pitchFamily="18" charset="0"/>
              </a:rPr>
              <a:t> Traffic control devices are used at locations that typically involve higher levels of traffic conflict, and thus, many accidents happen near traffic control device locations.  Most lawsuits against MoDOT involving traffic control devices usually involve malfunctioning devices (lights out/sign down) or an inadequate warning (device could not be seen from a far enough distance and no warning was given).  Under the sovereign immunity waiver, MoDOT must correct hazardous conditions within a reasonable time once we are put on notice, and thus, downed signs and malfunctioning traffic lights need to be addressed as quickly as possible.  –And we have systems in place to allow for that level of response. </a:t>
            </a:r>
          </a:p>
          <a:p>
            <a:r>
              <a:rPr lang="en-US" b="1" dirty="0">
                <a:latin typeface="Palatino Linotype" pitchFamily="18" charset="0"/>
                <a:cs typeface="Times New Roman" pitchFamily="18" charset="0"/>
              </a:rPr>
              <a:t>Work Zones:  </a:t>
            </a:r>
            <a:r>
              <a:rPr lang="en-US" dirty="0">
                <a:latin typeface="Palatino Linotype" pitchFamily="18" charset="0"/>
                <a:cs typeface="Times New Roman" pitchFamily="18" charset="0"/>
              </a:rPr>
              <a:t> Accidents increase in work zones.  This increase  in accidents occurs for several reasons.  Work zones often do not follow the design consistency of the road and have signing different from regular articles of the roadway.  These differences conflict with driver expectancy.  This means, it can be very easy for a potential Plaintiff to make a claim that MoDOT is partially responsible for causing an accident that occurred in a work zone.  However, it is important to remember that while work zones may conflict with a drivers’ expectations, they do not render a driver incapable of safely operating his/her vehicle.   Proper safeguards and adequate warnings can be used to put drivers in a position to make good decisions.  Proper safeguards and adequate warnings can be determined by referencing MoDOT’s standards, and although adherence to these standards will not guarantee complete safety in a work zone, it does mitigate the hazards to a great extent.  In addition, consistently adhering to these standards allows MoDOT to later clearly explain its reasoning and it actions regarding the safety measures taken in any work zone, and in the event of a lawsuit resulting from an accident, this information can be used to show that a driver was in the position to make good decisions but failed to do so.</a:t>
            </a:r>
            <a:endParaRPr lang="en-US" dirty="0">
              <a:cs typeface="Times New Roman" pitchFamily="18" charset="0"/>
            </a:endParaRPr>
          </a:p>
          <a:p>
            <a:r>
              <a:rPr lang="en-US" b="1" dirty="0">
                <a:latin typeface="Palatino Linotype" pitchFamily="18" charset="0"/>
                <a:cs typeface="Times New Roman" pitchFamily="18" charset="0"/>
              </a:rPr>
              <a:t>Fleet Vehicle Liability: </a:t>
            </a:r>
            <a:r>
              <a:rPr lang="en-US" dirty="0">
                <a:latin typeface="Palatino Linotype" pitchFamily="18" charset="0"/>
                <a:cs typeface="Times New Roman" pitchFamily="18" charset="0"/>
              </a:rPr>
              <a:t> MoDOT can be named as a Defendant in a lawsuit under a claim that one of our employees caused an accident while driving a vehicle as part of his/her work-related duties. </a:t>
            </a:r>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3B747A2-8116-40B3-A916-F0F7EE6FCBC5}" type="slidenum">
              <a:rPr lang="en-US"/>
              <a:pPr/>
              <a:t>16</a:t>
            </a:fld>
            <a:endParaRPr lang="en-US" dirty="0"/>
          </a:p>
        </p:txBody>
      </p:sp>
      <p:sp>
        <p:nvSpPr>
          <p:cNvPr id="305154" name="Rectangle 2"/>
          <p:cNvSpPr>
            <a:spLocks noGrp="1" noRot="1" noChangeAspect="1" noChangeArrowheads="1" noTextEdit="1"/>
          </p:cNvSpPr>
          <p:nvPr>
            <p:ph type="sldImg"/>
          </p:nvPr>
        </p:nvSpPr>
        <p:spPr>
          <a:ln/>
        </p:spPr>
      </p:sp>
      <p:sp>
        <p:nvSpPr>
          <p:cNvPr id="305155" name="Rectangle 3"/>
          <p:cNvSpPr>
            <a:spLocks noGrp="1" noChangeArrowheads="1"/>
          </p:cNvSpPr>
          <p:nvPr>
            <p:ph type="body" idx="1"/>
          </p:nvPr>
        </p:nvSpPr>
        <p:spPr/>
        <p:txBody>
          <a:bodyPr/>
          <a:lstStyle/>
          <a:p>
            <a:r>
              <a:rPr lang="en-US" dirty="0"/>
              <a:t>It is important to “create a paper trail” for documentation purposes.  Use the RBAs and TAs to talk through any possible situations that may occur.  </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514FD5B-CC2A-4902-A2AC-778EA530351C}" type="slidenum">
              <a:rPr lang="en-US"/>
              <a:pPr/>
              <a:t>18</a:t>
            </a:fld>
            <a:endParaRPr lang="en-US" dirty="0"/>
          </a:p>
        </p:txBody>
      </p:sp>
      <p:sp>
        <p:nvSpPr>
          <p:cNvPr id="309250" name="Rectangle 2"/>
          <p:cNvSpPr>
            <a:spLocks noGrp="1" noRot="1" noChangeAspect="1" noChangeArrowheads="1" noTextEdit="1"/>
          </p:cNvSpPr>
          <p:nvPr>
            <p:ph type="sldImg"/>
          </p:nvPr>
        </p:nvSpPr>
        <p:spPr>
          <a:ln/>
        </p:spPr>
      </p:sp>
      <p:sp>
        <p:nvSpPr>
          <p:cNvPr id="309251" name="Rectangle 3"/>
          <p:cNvSpPr>
            <a:spLocks noGrp="1" noChangeArrowheads="1"/>
          </p:cNvSpPr>
          <p:nvPr>
            <p:ph type="body" idx="1"/>
          </p:nvPr>
        </p:nvSpPr>
        <p:spPr/>
        <p:txBody>
          <a:bodyPr/>
          <a:lstStyle/>
          <a:p>
            <a:r>
              <a:rPr lang="en-US" b="1" u="sng" dirty="0">
                <a:solidFill>
                  <a:srgbClr val="E23012"/>
                </a:solidFill>
              </a:rPr>
              <a:t>Best Practices:</a:t>
            </a:r>
          </a:p>
          <a:p>
            <a:pPr>
              <a:buFontTx/>
              <a:buChar char="•"/>
            </a:pPr>
            <a:r>
              <a:rPr lang="en-US" dirty="0">
                <a:solidFill>
                  <a:srgbClr val="E23012"/>
                </a:solidFill>
              </a:rPr>
              <a:t>take pictures or video (must comply with MoDOT personnel policy when doing this)</a:t>
            </a:r>
          </a:p>
          <a:p>
            <a:pPr>
              <a:buFontTx/>
              <a:buChar char="•"/>
            </a:pPr>
            <a:r>
              <a:rPr lang="en-US" dirty="0">
                <a:solidFill>
                  <a:srgbClr val="E23012"/>
                </a:solidFill>
              </a:rPr>
              <a:t>print out the TA beforehand every time to document location of signs and other pieces of equipment, etc.</a:t>
            </a:r>
          </a:p>
          <a:p>
            <a:pPr>
              <a:buFontTx/>
              <a:buChar char="•"/>
            </a:pPr>
            <a:r>
              <a:rPr lang="en-US" dirty="0">
                <a:solidFill>
                  <a:srgbClr val="E23012"/>
                </a:solidFill>
              </a:rPr>
              <a:t>document deviations to the setup (on printed TA)</a:t>
            </a:r>
          </a:p>
          <a:p>
            <a:pPr>
              <a:buFontTx/>
              <a:buChar char="•"/>
            </a:pPr>
            <a:r>
              <a:rPr lang="en-US" dirty="0">
                <a:solidFill>
                  <a:srgbClr val="E23012"/>
                </a:solidFill>
              </a:rPr>
              <a:t>document any changes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a:buFontTx/>
              <a:buChar char="•"/>
            </a:pPr>
            <a:endParaRPr lang="en-US" dirty="0">
              <a:solidFill>
                <a:srgbClr val="E23012"/>
              </a:solidFil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Remember to take notes before you forget key details, memory is best directly after an event occurs.</a:t>
            </a:r>
          </a:p>
          <a:p>
            <a:r>
              <a:rPr lang="en-US" dirty="0"/>
              <a:t>The documentation you create could potentially be the only information the department obtains about an incident, work zone set up, weather, and other significant details.</a:t>
            </a:r>
          </a:p>
          <a:p>
            <a:r>
              <a:rPr lang="en-US" dirty="0"/>
              <a:t>Written reports should include the 5 W’s - who, what, where, when, and why AND facts only, no opinions or conclusions to what might have happened.</a:t>
            </a:r>
          </a:p>
          <a:p>
            <a:r>
              <a:rPr lang="en-US" dirty="0"/>
              <a:t>If the incident is serious, you have concerns about the work zone or need more information – meet with your regional counsel to discuss further</a:t>
            </a:r>
          </a:p>
        </p:txBody>
      </p:sp>
      <p:sp>
        <p:nvSpPr>
          <p:cNvPr id="4" name="Slide Number Placeholder 3"/>
          <p:cNvSpPr>
            <a:spLocks noGrp="1"/>
          </p:cNvSpPr>
          <p:nvPr>
            <p:ph type="sldNum" sz="quarter" idx="5"/>
          </p:nvPr>
        </p:nvSpPr>
        <p:spPr/>
        <p:txBody>
          <a:bodyPr/>
          <a:lstStyle/>
          <a:p>
            <a:fld id="{6CA57949-A8DF-440C-82BE-47703278C68D}" type="slidenum">
              <a:rPr lang="en-US" smtClean="0"/>
              <a:t>19</a:t>
            </a:fld>
            <a:endParaRPr lang="en-US"/>
          </a:p>
        </p:txBody>
      </p:sp>
    </p:spTree>
    <p:extLst>
      <p:ext uri="{BB962C8B-B14F-4D97-AF65-F5344CB8AC3E}">
        <p14:creationId xmlns:p14="http://schemas.microsoft.com/office/powerpoint/2010/main" val="37691880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7"/>
          <p:cNvSpPr>
            <a:spLocks noGrp="1" noChangeArrowheads="1"/>
          </p:cNvSpPr>
          <p:nvPr>
            <p:ph type="sldNum" sz="quarter" idx="5"/>
          </p:nvPr>
        </p:nvSpPr>
        <p:spPr>
          <a:noFill/>
        </p:spPr>
        <p:txBody>
          <a:bodyPr/>
          <a:lstStyle/>
          <a:p>
            <a:fld id="{1A946B8E-DB42-442F-B971-6389F6EA613A}" type="slidenum">
              <a:rPr lang="en-US" smtClean="0"/>
              <a:pPr/>
              <a:t>22</a:t>
            </a:fld>
            <a:endParaRPr lang="en-US" dirty="0"/>
          </a:p>
        </p:txBody>
      </p:sp>
      <p:sp>
        <p:nvSpPr>
          <p:cNvPr id="156675" name="Rectangle 2"/>
          <p:cNvSpPr>
            <a:spLocks noGrp="1" noRot="1" noChangeAspect="1" noChangeArrowheads="1" noTextEdit="1"/>
          </p:cNvSpPr>
          <p:nvPr>
            <p:ph type="sldImg"/>
          </p:nvPr>
        </p:nvSpPr>
        <p:spPr>
          <a:ln/>
        </p:spPr>
      </p:sp>
      <p:sp>
        <p:nvSpPr>
          <p:cNvPr id="156676" name="Rectangle 3"/>
          <p:cNvSpPr>
            <a:spLocks noGrp="1" noChangeArrowheads="1"/>
          </p:cNvSpPr>
          <p:nvPr>
            <p:ph type="body" idx="1"/>
          </p:nvPr>
        </p:nvSpPr>
        <p:spPr>
          <a:noFill/>
          <a:ln/>
        </p:spPr>
        <p:txBody>
          <a:bodyPr/>
          <a:lstStyle/>
          <a:p>
            <a:pPr eaLnBrk="1" hangingPunct="1"/>
            <a:r>
              <a:rPr lang="en-US" dirty="0"/>
              <a:t>Explain and draw examples of typical encroachment</a:t>
            </a:r>
          </a:p>
          <a:p>
            <a:pPr lvl="1" eaLnBrk="1" hangingPunct="1"/>
            <a:r>
              <a:rPr lang="en-US" dirty="0"/>
              <a:t>Beyond shoulder w/ minor encroachment</a:t>
            </a:r>
          </a:p>
          <a:p>
            <a:pPr lvl="1" eaLnBrk="1" hangingPunct="1"/>
            <a:r>
              <a:rPr lang="en-US" dirty="0"/>
              <a:t>On shoulder w/ minor encroachment</a:t>
            </a:r>
          </a:p>
          <a:p>
            <a:pPr lvl="1" eaLnBrk="1" hangingPunct="1"/>
            <a:r>
              <a:rPr lang="en-US" dirty="0"/>
              <a:t>Within the traveled way…</a:t>
            </a:r>
          </a:p>
          <a:p>
            <a:pPr eaLnBrk="1" hangingPunct="1"/>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90000"/>
              </a:lnSpc>
            </a:pPr>
            <a:endParaRPr lang="en-US" b="0" dirty="0"/>
          </a:p>
          <a:p>
            <a:pPr lvl="1" eaLnBrk="1" hangingPunct="1">
              <a:lnSpc>
                <a:spcPct val="90000"/>
              </a:lnSpc>
            </a:pPr>
            <a:endParaRPr lang="en-US" sz="1200" dirty="0"/>
          </a:p>
          <a:p>
            <a:endParaRPr lang="en-US" b="1" dirty="0"/>
          </a:p>
        </p:txBody>
      </p:sp>
      <p:sp>
        <p:nvSpPr>
          <p:cNvPr id="4" name="Slide Number Placeholder 3"/>
          <p:cNvSpPr>
            <a:spLocks noGrp="1"/>
          </p:cNvSpPr>
          <p:nvPr>
            <p:ph type="sldNum" sz="quarter" idx="10"/>
          </p:nvPr>
        </p:nvSpPr>
        <p:spPr/>
        <p:txBody>
          <a:bodyPr/>
          <a:lstStyle/>
          <a:p>
            <a:fld id="{3ADD2021-256D-4EBF-8CC8-11A5EED80FAB}" type="slidenum">
              <a:rPr lang="en-US" smtClean="0"/>
              <a:t>24</a:t>
            </a:fld>
            <a:endParaRPr lang="en-US" dirty="0"/>
          </a:p>
        </p:txBody>
      </p:sp>
    </p:spTree>
    <p:extLst>
      <p:ext uri="{BB962C8B-B14F-4D97-AF65-F5344CB8AC3E}">
        <p14:creationId xmlns:p14="http://schemas.microsoft.com/office/powerpoint/2010/main" val="13894734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CA57949-A8DF-440C-82BE-47703278C68D}" type="slidenum">
              <a:rPr lang="en-US" smtClean="0"/>
              <a:t>25</a:t>
            </a:fld>
            <a:endParaRPr lang="en-US"/>
          </a:p>
        </p:txBody>
      </p:sp>
    </p:spTree>
    <p:extLst>
      <p:ext uri="{BB962C8B-B14F-4D97-AF65-F5344CB8AC3E}">
        <p14:creationId xmlns:p14="http://schemas.microsoft.com/office/powerpoint/2010/main" val="30359513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short duration, TA 17 &amp; TA 35 can be used but employees should review other TAs to make sure the appropriate one is being used for the work that is being done.</a:t>
            </a:r>
          </a:p>
        </p:txBody>
      </p:sp>
      <p:sp>
        <p:nvSpPr>
          <p:cNvPr id="4" name="Slide Number Placeholder 3"/>
          <p:cNvSpPr>
            <a:spLocks noGrp="1"/>
          </p:cNvSpPr>
          <p:nvPr>
            <p:ph type="sldNum" sz="quarter" idx="5"/>
          </p:nvPr>
        </p:nvSpPr>
        <p:spPr/>
        <p:txBody>
          <a:bodyPr/>
          <a:lstStyle/>
          <a:p>
            <a:fld id="{6CA57949-A8DF-440C-82BE-47703278C68D}" type="slidenum">
              <a:rPr lang="en-US" smtClean="0"/>
              <a:t>27</a:t>
            </a:fld>
            <a:endParaRPr lang="en-US"/>
          </a:p>
        </p:txBody>
      </p:sp>
    </p:spTree>
    <p:extLst>
      <p:ext uri="{BB962C8B-B14F-4D97-AF65-F5344CB8AC3E}">
        <p14:creationId xmlns:p14="http://schemas.microsoft.com/office/powerpoint/2010/main" val="17571650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Mobile operations would follow TA 17 &amp; TA 35</a:t>
            </a:r>
          </a:p>
        </p:txBody>
      </p:sp>
      <p:sp>
        <p:nvSpPr>
          <p:cNvPr id="4" name="Slide Number Placeholder 3"/>
          <p:cNvSpPr>
            <a:spLocks noGrp="1"/>
          </p:cNvSpPr>
          <p:nvPr>
            <p:ph type="sldNum" sz="quarter" idx="5"/>
          </p:nvPr>
        </p:nvSpPr>
        <p:spPr/>
        <p:txBody>
          <a:bodyPr/>
          <a:lstStyle/>
          <a:p>
            <a:fld id="{6CA57949-A8DF-440C-82BE-47703278C68D}" type="slidenum">
              <a:rPr lang="en-US" smtClean="0"/>
              <a:t>28</a:t>
            </a:fld>
            <a:endParaRPr lang="en-US"/>
          </a:p>
        </p:txBody>
      </p:sp>
    </p:spTree>
    <p:extLst>
      <p:ext uri="{BB962C8B-B14F-4D97-AF65-F5344CB8AC3E}">
        <p14:creationId xmlns:p14="http://schemas.microsoft.com/office/powerpoint/2010/main" val="38529750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JOCs to address longitudinal joints prior to December or during winter months as material supplies allow</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Districts should appropriately plan the use of law enforcement for contracts and maintenance work so funds can be dedicated/set aside</a:t>
            </a:r>
          </a:p>
          <a:p>
            <a:endParaRPr lang="en-US" dirty="0"/>
          </a:p>
        </p:txBody>
      </p:sp>
      <p:sp>
        <p:nvSpPr>
          <p:cNvPr id="4" name="Slide Number Placeholder 3"/>
          <p:cNvSpPr>
            <a:spLocks noGrp="1"/>
          </p:cNvSpPr>
          <p:nvPr>
            <p:ph type="sldNum" sz="quarter" idx="5"/>
          </p:nvPr>
        </p:nvSpPr>
        <p:spPr/>
        <p:txBody>
          <a:bodyPr/>
          <a:lstStyle/>
          <a:p>
            <a:fld id="{6CA57949-A8DF-440C-82BE-47703278C68D}" type="slidenum">
              <a:rPr lang="en-US" smtClean="0"/>
              <a:t>32</a:t>
            </a:fld>
            <a:endParaRPr lang="en-US"/>
          </a:p>
        </p:txBody>
      </p:sp>
    </p:spTree>
    <p:extLst>
      <p:ext uri="{BB962C8B-B14F-4D97-AF65-F5344CB8AC3E}">
        <p14:creationId xmlns:p14="http://schemas.microsoft.com/office/powerpoint/2010/main" val="19723647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7"/>
          <p:cNvSpPr>
            <a:spLocks noGrp="1" noChangeArrowheads="1"/>
          </p:cNvSpPr>
          <p:nvPr>
            <p:ph type="sldNum" sz="quarter" idx="5"/>
          </p:nvPr>
        </p:nvSpPr>
        <p:spPr>
          <a:noFill/>
        </p:spPr>
        <p:txBody>
          <a:bodyPr/>
          <a:lstStyle/>
          <a:p>
            <a:fld id="{7D34CC58-99A8-4C8F-BFCD-66AA3BD6B405}" type="slidenum">
              <a:rPr lang="en-US" smtClean="0"/>
              <a:pPr/>
              <a:t>33</a:t>
            </a:fld>
            <a:endParaRPr lang="en-US" dirty="0"/>
          </a:p>
        </p:txBody>
      </p:sp>
      <p:sp>
        <p:nvSpPr>
          <p:cNvPr id="223235" name="Rectangle 2"/>
          <p:cNvSpPr>
            <a:spLocks noGrp="1" noRot="1" noChangeAspect="1" noChangeArrowheads="1" noTextEdit="1"/>
          </p:cNvSpPr>
          <p:nvPr>
            <p:ph type="sldImg"/>
          </p:nvPr>
        </p:nvSpPr>
        <p:spPr>
          <a:ln/>
        </p:spPr>
      </p:sp>
      <p:sp>
        <p:nvSpPr>
          <p:cNvPr id="223236" name="Rectangle 3"/>
          <p:cNvSpPr>
            <a:spLocks noGrp="1" noChangeArrowheads="1"/>
          </p:cNvSpPr>
          <p:nvPr>
            <p:ph type="body" idx="1"/>
          </p:nvPr>
        </p:nvSpPr>
        <p:spPr>
          <a:noFill/>
          <a:ln/>
        </p:spPr>
        <p:txBody>
          <a:bodyPr/>
          <a:lstStyle/>
          <a:p>
            <a:pPr eaLnBrk="1" hangingPunct="1"/>
            <a:r>
              <a:rPr lang="en-US" b="1" dirty="0">
                <a:ea typeface="Wingdings" pitchFamily="2" charset="2"/>
                <a:cs typeface="Wingdings" pitchFamily="2" charset="2"/>
              </a:rPr>
              <a:t>Ask:  </a:t>
            </a:r>
            <a:r>
              <a:rPr lang="en-US" dirty="0">
                <a:ea typeface="Wingdings" pitchFamily="2" charset="2"/>
                <a:cs typeface="Wingdings" pitchFamily="2" charset="2"/>
              </a:rPr>
              <a:t>Participants to give examples of each definition.  This will help you check their understanding of the material. </a:t>
            </a:r>
          </a:p>
          <a:p>
            <a:pPr eaLnBrk="1" hangingPunct="1"/>
            <a:endParaRPr lang="en-US" b="1" u="sng" dirty="0"/>
          </a:p>
          <a:p>
            <a:pPr eaLnBrk="1" hangingPunct="1"/>
            <a:r>
              <a:rPr lang="en-US" b="1" u="sng" dirty="0"/>
              <a:t>Explain</a:t>
            </a:r>
          </a:p>
          <a:p>
            <a:pPr eaLnBrk="1" hangingPunct="1"/>
            <a:r>
              <a:rPr lang="en-US" dirty="0"/>
              <a:t>Work duration is a major factor in determining the number and types of devices used in temporary traffic control zones. The duration of a temporary traffic control zone is defined relative to the length of time an operation occupies a location. There are six categories of work duration - long-term stationary, intermediate-term stationary, short-term stationary, short duration, mobile and emergency</a:t>
            </a:r>
          </a:p>
          <a:p>
            <a:pPr eaLnBrk="1" hangingPunct="1"/>
            <a:endParaRPr lang="en-US" dirty="0"/>
          </a:p>
          <a:p>
            <a:pPr eaLnBrk="1" hangingPunct="1"/>
            <a:r>
              <a:rPr lang="en-US" sz="1200" kern="1200" dirty="0">
                <a:solidFill>
                  <a:schemeClr val="tx1"/>
                </a:solidFill>
                <a:effectLst/>
                <a:latin typeface="+mn-lt"/>
                <a:ea typeface="+mn-ea"/>
                <a:cs typeface="+mn-cs"/>
              </a:rPr>
              <a:t>The work zone length could be modified for the urban or rural divided, at the discretion of the Pavement Specialist or Resident Engineer.  Any changes must be document as to why.</a:t>
            </a:r>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86" eaLnBrk="0" hangingPunct="0">
              <a:defRPr sz="2400">
                <a:solidFill>
                  <a:schemeClr val="tx1"/>
                </a:solidFill>
                <a:latin typeface="Arial" charset="0"/>
              </a:defRPr>
            </a:lvl1pPr>
            <a:lvl2pPr marL="729017" indent="-280391" defTabSz="914386" eaLnBrk="0" hangingPunct="0">
              <a:defRPr sz="2400">
                <a:solidFill>
                  <a:schemeClr val="tx1"/>
                </a:solidFill>
                <a:latin typeface="Arial" charset="0"/>
              </a:defRPr>
            </a:lvl2pPr>
            <a:lvl3pPr marL="1121564" indent="-224312" defTabSz="914386" eaLnBrk="0" hangingPunct="0">
              <a:defRPr sz="2400">
                <a:solidFill>
                  <a:schemeClr val="tx1"/>
                </a:solidFill>
                <a:latin typeface="Arial" charset="0"/>
              </a:defRPr>
            </a:lvl3pPr>
            <a:lvl4pPr marL="1570189" indent="-224312" defTabSz="914386" eaLnBrk="0" hangingPunct="0">
              <a:defRPr sz="2400">
                <a:solidFill>
                  <a:schemeClr val="tx1"/>
                </a:solidFill>
                <a:latin typeface="Arial" charset="0"/>
              </a:defRPr>
            </a:lvl4pPr>
            <a:lvl5pPr marL="2018816" indent="-224312" defTabSz="914386" eaLnBrk="0" hangingPunct="0">
              <a:defRPr sz="2400">
                <a:solidFill>
                  <a:schemeClr val="tx1"/>
                </a:solidFill>
                <a:latin typeface="Arial" charset="0"/>
              </a:defRPr>
            </a:lvl5pPr>
            <a:lvl6pPr marL="2467441" indent="-224312" defTabSz="914386" eaLnBrk="0" fontAlgn="base" hangingPunct="0">
              <a:spcBef>
                <a:spcPct val="0"/>
              </a:spcBef>
              <a:spcAft>
                <a:spcPct val="0"/>
              </a:spcAft>
              <a:defRPr sz="2400">
                <a:solidFill>
                  <a:schemeClr val="tx1"/>
                </a:solidFill>
                <a:latin typeface="Arial" charset="0"/>
              </a:defRPr>
            </a:lvl6pPr>
            <a:lvl7pPr marL="2916065" indent="-224312" defTabSz="914386" eaLnBrk="0" fontAlgn="base" hangingPunct="0">
              <a:spcBef>
                <a:spcPct val="0"/>
              </a:spcBef>
              <a:spcAft>
                <a:spcPct val="0"/>
              </a:spcAft>
              <a:defRPr sz="2400">
                <a:solidFill>
                  <a:schemeClr val="tx1"/>
                </a:solidFill>
                <a:latin typeface="Arial" charset="0"/>
              </a:defRPr>
            </a:lvl7pPr>
            <a:lvl8pPr marL="3364692" indent="-224312" defTabSz="914386" eaLnBrk="0" fontAlgn="base" hangingPunct="0">
              <a:spcBef>
                <a:spcPct val="0"/>
              </a:spcBef>
              <a:spcAft>
                <a:spcPct val="0"/>
              </a:spcAft>
              <a:defRPr sz="2400">
                <a:solidFill>
                  <a:schemeClr val="tx1"/>
                </a:solidFill>
                <a:latin typeface="Arial" charset="0"/>
              </a:defRPr>
            </a:lvl8pPr>
            <a:lvl9pPr marL="3813317" indent="-224312" defTabSz="914386" eaLnBrk="0" fontAlgn="base" hangingPunct="0">
              <a:spcBef>
                <a:spcPct val="0"/>
              </a:spcBef>
              <a:spcAft>
                <a:spcPct val="0"/>
              </a:spcAft>
              <a:defRPr sz="2400">
                <a:solidFill>
                  <a:schemeClr val="tx1"/>
                </a:solidFill>
                <a:latin typeface="Arial" charset="0"/>
              </a:defRPr>
            </a:lvl9pPr>
          </a:lstStyle>
          <a:p>
            <a:pPr eaLnBrk="1" hangingPunct="1"/>
            <a:fld id="{C94BF03E-7B67-4F52-A1A0-B9F0E4E52859}" type="slidenum">
              <a:rPr lang="en-US" sz="1200">
                <a:latin typeface="Times New Roman" pitchFamily="18" charset="0"/>
              </a:rPr>
              <a:pPr eaLnBrk="1" hangingPunct="1"/>
              <a:t>34</a:t>
            </a:fld>
            <a:endParaRPr lang="en-US" sz="1200" dirty="0">
              <a:latin typeface="Times New Roman" pitchFamily="18" charset="0"/>
            </a:endParaRPr>
          </a:p>
        </p:txBody>
      </p:sp>
      <p:sp>
        <p:nvSpPr>
          <p:cNvPr id="221187" name="Rectangle 2"/>
          <p:cNvSpPr>
            <a:spLocks noGrp="1" noRot="1" noChangeAspect="1" noChangeArrowheads="1" noTextEdit="1"/>
          </p:cNvSpPr>
          <p:nvPr>
            <p:ph type="sldImg"/>
          </p:nvPr>
        </p:nvSpPr>
        <p:spPr>
          <a:xfrm>
            <a:off x="1143000" y="685800"/>
            <a:ext cx="4572000" cy="3429000"/>
          </a:xfrm>
          <a:ln/>
        </p:spPr>
      </p:sp>
      <p:sp>
        <p:nvSpPr>
          <p:cNvPr id="221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0" dirty="0">
                <a:latin typeface="Arial" charset="0"/>
                <a:cs typeface="Arial" charset="0"/>
              </a:rPr>
              <a:t>If an encroachments is necessary, it must be “MINOR” and short duration!  Significant encroachments allows 10 feet of hard driving available for motorist to drive on.  </a:t>
            </a:r>
            <a:r>
              <a:rPr lang="en-US" dirty="0">
                <a:latin typeface="Arial" charset="0"/>
                <a:cs typeface="Arial" charset="0"/>
              </a:rPr>
              <a:t>If a major encroachment occurs, (less than 10’ of hard driving surface) then the lane shall be closed. This would apply to either shoulder work or work in the lane.  Document as to why encroachment was used.  </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7"/>
          <p:cNvSpPr>
            <a:spLocks noGrp="1" noChangeArrowheads="1"/>
          </p:cNvSpPr>
          <p:nvPr>
            <p:ph type="sldNum" sz="quarter" idx="5"/>
          </p:nvPr>
        </p:nvSpPr>
        <p:spPr>
          <a:noFill/>
        </p:spPr>
        <p:txBody>
          <a:bodyPr/>
          <a:lstStyle/>
          <a:p>
            <a:fld id="{C4C36DBF-3379-46B5-BDA5-613925DD815F}" type="slidenum">
              <a:rPr lang="en-US" smtClean="0"/>
              <a:pPr/>
              <a:t>35</a:t>
            </a:fld>
            <a:endParaRPr lang="en-US" dirty="0"/>
          </a:p>
        </p:txBody>
      </p:sp>
      <p:sp>
        <p:nvSpPr>
          <p:cNvPr id="174083" name="Rectangle 2"/>
          <p:cNvSpPr>
            <a:spLocks noGrp="1" noRot="1" noChangeAspect="1" noChangeArrowheads="1" noTextEdit="1"/>
          </p:cNvSpPr>
          <p:nvPr>
            <p:ph type="sldImg"/>
          </p:nvPr>
        </p:nvSpPr>
        <p:spPr>
          <a:ln/>
        </p:spPr>
      </p:sp>
      <p:sp>
        <p:nvSpPr>
          <p:cNvPr id="174084" name="Rectangle 3"/>
          <p:cNvSpPr>
            <a:spLocks noGrp="1" noChangeArrowheads="1"/>
          </p:cNvSpPr>
          <p:nvPr>
            <p:ph type="body" idx="1"/>
          </p:nvPr>
        </p:nvSpPr>
        <p:spPr>
          <a:noFill/>
          <a:ln/>
        </p:spPr>
        <p:txBody>
          <a:bodyPr/>
          <a:lstStyle/>
          <a:p>
            <a:r>
              <a:rPr lang="en-US" sz="1200" kern="1200" baseline="0" dirty="0">
                <a:solidFill>
                  <a:schemeClr val="tx1"/>
                </a:solidFill>
                <a:latin typeface="+mn-lt"/>
                <a:ea typeface="+mn-ea"/>
                <a:cs typeface="+mn-cs"/>
              </a:rPr>
              <a:t>In planning work on highways, it’s important to consider traffic volume. Traffic volumes help determine time of work with minimum disruption to traffic and allows you to gage the measures necessary to inform the traveling public or mitigate traffic backups when that work can’t be done in those specific time frames.</a:t>
            </a:r>
          </a:p>
          <a:p>
            <a:endParaRPr lang="en-US" sz="1200" kern="1200" baseline="0" dirty="0">
              <a:solidFill>
                <a:schemeClr val="tx1"/>
              </a:solidFill>
              <a:latin typeface="+mn-lt"/>
              <a:ea typeface="+mn-ea"/>
              <a:cs typeface="+mn-cs"/>
            </a:endParaRPr>
          </a:p>
          <a:p>
            <a:r>
              <a:rPr lang="en-US" sz="1200" kern="1200" baseline="0" dirty="0">
                <a:solidFill>
                  <a:schemeClr val="tx1"/>
                </a:solidFill>
                <a:latin typeface="+mn-lt"/>
                <a:ea typeface="+mn-ea"/>
                <a:cs typeface="+mn-cs"/>
              </a:rPr>
              <a:t>The number of vehicles moving through a work zone with a dropped lane reduces significantly.  For more information view the Roadway Capacities chart in the EPG. </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7"/>
          <p:cNvSpPr>
            <a:spLocks noGrp="1" noChangeArrowheads="1"/>
          </p:cNvSpPr>
          <p:nvPr>
            <p:ph type="sldNum" sz="quarter" idx="5"/>
          </p:nvPr>
        </p:nvSpPr>
        <p:spPr>
          <a:noFill/>
        </p:spPr>
        <p:txBody>
          <a:bodyPr/>
          <a:lstStyle/>
          <a:p>
            <a:fld id="{C1446E0D-FA1F-4F7D-8B68-426420330748}" type="slidenum">
              <a:rPr lang="en-US" smtClean="0"/>
              <a:pPr/>
              <a:t>36</a:t>
            </a:fld>
            <a:endParaRPr lang="en-US" dirty="0"/>
          </a:p>
        </p:txBody>
      </p:sp>
      <p:sp>
        <p:nvSpPr>
          <p:cNvPr id="181251" name="Rectangle 2"/>
          <p:cNvSpPr>
            <a:spLocks noGrp="1" noRot="1" noChangeAspect="1" noChangeArrowheads="1" noTextEdit="1"/>
          </p:cNvSpPr>
          <p:nvPr>
            <p:ph type="sldImg"/>
          </p:nvPr>
        </p:nvSpPr>
        <p:spPr>
          <a:ln/>
        </p:spPr>
      </p:sp>
      <p:sp>
        <p:nvSpPr>
          <p:cNvPr id="181252" name="Rectangle 3"/>
          <p:cNvSpPr>
            <a:spLocks noGrp="1" noChangeArrowheads="1"/>
          </p:cNvSpPr>
          <p:nvPr>
            <p:ph type="body" idx="1"/>
          </p:nvPr>
        </p:nvSpPr>
        <p:spPr>
          <a:noFill/>
          <a:ln/>
        </p:spPr>
        <p:txBody>
          <a:bodyPr/>
          <a:lstStyle/>
          <a:p>
            <a:pPr eaLnBrk="1" hangingPunct="1"/>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C024530A-2FFA-4204-B506-7BF8AE3D4D4F}" type="slidenum">
              <a:rPr lang="en-US" smtClean="0"/>
              <a:pPr/>
              <a:t>37</a:t>
            </a:fld>
            <a:endParaRPr lang="en-US" dirty="0"/>
          </a:p>
        </p:txBody>
      </p:sp>
      <p:sp>
        <p:nvSpPr>
          <p:cNvPr id="234499" name="Rectangle 2"/>
          <p:cNvSpPr>
            <a:spLocks noGrp="1" noRot="1" noChangeAspect="1" noChangeArrowheads="1" noTextEdit="1"/>
          </p:cNvSpPr>
          <p:nvPr>
            <p:ph type="sldImg"/>
          </p:nvPr>
        </p:nvSpPr>
        <p:spPr>
          <a:ln/>
        </p:spPr>
      </p:sp>
      <p:sp>
        <p:nvSpPr>
          <p:cNvPr id="234500" name="Rectangle 3"/>
          <p:cNvSpPr>
            <a:spLocks noGrp="1" noChangeArrowheads="1"/>
          </p:cNvSpPr>
          <p:nvPr>
            <p:ph type="body" idx="1"/>
          </p:nvPr>
        </p:nvSpPr>
        <p:spPr>
          <a:noFill/>
          <a:ln/>
        </p:spPr>
        <p:txBody>
          <a:bodyPr/>
          <a:lstStyle/>
          <a:p>
            <a:pPr eaLnBrk="1" hangingPunct="1"/>
            <a:r>
              <a:rPr lang="en-US" b="1" u="sng" dirty="0"/>
              <a:t>Reference</a:t>
            </a:r>
          </a:p>
          <a:p>
            <a:pPr eaLnBrk="1" hangingPunct="1"/>
            <a:r>
              <a:rPr lang="en-US" dirty="0"/>
              <a:t>Major route system map</a:t>
            </a:r>
          </a:p>
          <a:p>
            <a:pPr eaLnBrk="1" hangingPunct="1"/>
            <a:r>
              <a:rPr lang="en-US" dirty="0"/>
              <a:t>EPG (Better roads brighter future)</a:t>
            </a:r>
          </a:p>
          <a:p>
            <a:pPr eaLnBrk="1" hangingPunct="1"/>
            <a:r>
              <a:rPr lang="en-US" dirty="0"/>
              <a:t>District (specific information)</a:t>
            </a:r>
          </a:p>
          <a:p>
            <a:pPr eaLnBrk="1" hangingPunct="1"/>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Rectangle 7"/>
          <p:cNvSpPr>
            <a:spLocks noGrp="1" noChangeArrowheads="1"/>
          </p:cNvSpPr>
          <p:nvPr>
            <p:ph type="sldNum" sz="quarter" idx="5"/>
          </p:nvPr>
        </p:nvSpPr>
        <p:spPr>
          <a:noFill/>
        </p:spPr>
        <p:txBody>
          <a:bodyPr/>
          <a:lstStyle/>
          <a:p>
            <a:fld id="{BB803D03-4B47-464C-A187-895ACAA9D288}" type="slidenum">
              <a:rPr lang="en-US" smtClean="0"/>
              <a:pPr/>
              <a:t>38</a:t>
            </a:fld>
            <a:endParaRPr lang="en-US" dirty="0"/>
          </a:p>
        </p:txBody>
      </p:sp>
      <p:sp>
        <p:nvSpPr>
          <p:cNvPr id="235523" name="Rectangle 2"/>
          <p:cNvSpPr>
            <a:spLocks noGrp="1" noRot="1" noChangeAspect="1" noChangeArrowheads="1" noTextEdit="1"/>
          </p:cNvSpPr>
          <p:nvPr>
            <p:ph type="sldImg"/>
          </p:nvPr>
        </p:nvSpPr>
        <p:spPr>
          <a:ln/>
        </p:spPr>
      </p:sp>
      <p:sp>
        <p:nvSpPr>
          <p:cNvPr id="235524" name="Rectangle 3"/>
          <p:cNvSpPr>
            <a:spLocks noGrp="1" noChangeArrowheads="1"/>
          </p:cNvSpPr>
          <p:nvPr>
            <p:ph type="body" idx="1"/>
          </p:nvPr>
        </p:nvSpPr>
        <p:spPr>
          <a:noFill/>
          <a:ln/>
        </p:spPr>
        <p:txBody>
          <a:bodyPr/>
          <a:lstStyle/>
          <a:p>
            <a:pPr eaLnBrk="1" hangingPunct="1"/>
            <a:r>
              <a:rPr lang="en-US" b="1" u="sng" dirty="0"/>
              <a:t>Reference</a:t>
            </a:r>
          </a:p>
          <a:p>
            <a:pPr eaLnBrk="1" hangingPunct="1"/>
            <a:r>
              <a:rPr lang="en-US" dirty="0"/>
              <a:t>Major route system map</a:t>
            </a:r>
          </a:p>
          <a:p>
            <a:pPr eaLnBrk="1" hangingPunct="1"/>
            <a:r>
              <a:rPr lang="en-US" dirty="0"/>
              <a:t>EPG (Better roads brighter future)</a:t>
            </a:r>
          </a:p>
          <a:p>
            <a:pPr eaLnBrk="1" hangingPunct="1"/>
            <a:r>
              <a:rPr lang="en-US" dirty="0"/>
              <a:t>District (specific)</a:t>
            </a:r>
          </a:p>
          <a:p>
            <a:pPr eaLnBrk="1" hangingPunct="1"/>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p:cNvSpPr>
            <a:spLocks noGrp="1" noChangeArrowheads="1"/>
          </p:cNvSpPr>
          <p:nvPr>
            <p:ph type="sldNum" sz="quarter" idx="5"/>
          </p:nvPr>
        </p:nvSpPr>
        <p:spPr>
          <a:noFill/>
        </p:spPr>
        <p:txBody>
          <a:bodyPr/>
          <a:lstStyle/>
          <a:p>
            <a:fld id="{F12B050A-31DD-4558-BF0A-31BD39DE73B8}" type="slidenum">
              <a:rPr lang="en-US" smtClean="0"/>
              <a:pPr/>
              <a:t>39</a:t>
            </a:fld>
            <a:endParaRPr lang="en-US" dirty="0"/>
          </a:p>
        </p:txBody>
      </p:sp>
      <p:sp>
        <p:nvSpPr>
          <p:cNvPr id="161795" name="Rectangle 2"/>
          <p:cNvSpPr>
            <a:spLocks noGrp="1" noRot="1" noChangeAspect="1" noChangeArrowheads="1" noTextEdit="1"/>
          </p:cNvSpPr>
          <p:nvPr>
            <p:ph type="sldImg"/>
          </p:nvPr>
        </p:nvSpPr>
        <p:spPr>
          <a:ln/>
        </p:spPr>
      </p:sp>
      <p:sp>
        <p:nvSpPr>
          <p:cNvPr id="161796" name="Rectangle 3"/>
          <p:cNvSpPr>
            <a:spLocks noGrp="1" noChangeArrowheads="1"/>
          </p:cNvSpPr>
          <p:nvPr>
            <p:ph type="body" idx="1"/>
          </p:nvPr>
        </p:nvSpPr>
        <p:spPr>
          <a:noFill/>
          <a:ln/>
        </p:spPr>
        <p:txBody>
          <a:bodyPr/>
          <a:lstStyle/>
          <a:p>
            <a:pPr eaLnBrk="1" hangingPunct="1"/>
            <a:r>
              <a:rPr lang="en-US" dirty="0"/>
              <a:t>The Transportation Management Plan (TMP) consists of strategies to manage the work zone impacts of a project. </a:t>
            </a:r>
          </a:p>
          <a:p>
            <a:pPr eaLnBrk="1" hangingPunct="1">
              <a:buFont typeface="Arial" pitchFamily="34" charset="0"/>
              <a:buChar char="•"/>
            </a:pPr>
            <a:r>
              <a:rPr lang="en-US" dirty="0"/>
              <a:t>The TMP may consist of only a </a:t>
            </a:r>
            <a:r>
              <a:rPr lang="en-US" dirty="0">
                <a:hlinkClick r:id="rId3" action="ppaction://hlinkfile" tooltip="616.1 Preparation of Traffic Control Plan (TCP)"/>
              </a:rPr>
              <a:t>Traffic Control Plan (TCP)</a:t>
            </a:r>
            <a:r>
              <a:rPr lang="en-US" dirty="0"/>
              <a:t> for non-significant projects. </a:t>
            </a:r>
          </a:p>
          <a:p>
            <a:pPr eaLnBrk="1" hangingPunct="1">
              <a:buFont typeface="Arial" pitchFamily="34" charset="0"/>
              <a:buChar char="•"/>
            </a:pPr>
            <a:r>
              <a:rPr lang="en-US" dirty="0"/>
              <a:t>Projects that have been determined to have a significant impact on roadway users include, in addition to a TCP, both Transportation Operations (TO) and Public Information (PI) components. Refer to </a:t>
            </a:r>
            <a:r>
              <a:rPr lang="en-US" dirty="0">
                <a:hlinkClick r:id="rId4" action="ppaction://hlinkfile" tooltip="616.14 Work Zone Safety and Mobility Policy"/>
              </a:rPr>
              <a:t>616.14.8</a:t>
            </a:r>
            <a:r>
              <a:rPr lang="en-US" dirty="0"/>
              <a:t> for a discussion of significant projects. </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p:cNvSpPr>
            <a:spLocks noGrp="1" noChangeArrowheads="1"/>
          </p:cNvSpPr>
          <p:nvPr>
            <p:ph type="sldNum" sz="quarter" idx="5"/>
          </p:nvPr>
        </p:nvSpPr>
        <p:spPr>
          <a:noFill/>
        </p:spPr>
        <p:txBody>
          <a:bodyPr/>
          <a:lstStyle/>
          <a:p>
            <a:fld id="{F12B050A-31DD-4558-BF0A-31BD39DE73B8}" type="slidenum">
              <a:rPr lang="en-US" smtClean="0"/>
              <a:pPr/>
              <a:t>40</a:t>
            </a:fld>
            <a:endParaRPr lang="en-US" dirty="0"/>
          </a:p>
        </p:txBody>
      </p:sp>
      <p:sp>
        <p:nvSpPr>
          <p:cNvPr id="161795" name="Rectangle 2"/>
          <p:cNvSpPr>
            <a:spLocks noGrp="1" noRot="1" noChangeAspect="1" noChangeArrowheads="1" noTextEdit="1"/>
          </p:cNvSpPr>
          <p:nvPr>
            <p:ph type="sldImg"/>
          </p:nvPr>
        </p:nvSpPr>
        <p:spPr>
          <a:ln/>
        </p:spPr>
      </p:sp>
      <p:sp>
        <p:nvSpPr>
          <p:cNvPr id="161796"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15474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7"/>
          <p:cNvSpPr>
            <a:spLocks noGrp="1" noChangeArrowheads="1"/>
          </p:cNvSpPr>
          <p:nvPr>
            <p:ph type="sldNum" sz="quarter" idx="5"/>
          </p:nvPr>
        </p:nvSpPr>
        <p:spPr>
          <a:noFill/>
        </p:spPr>
        <p:txBody>
          <a:bodyPr/>
          <a:lstStyle/>
          <a:p>
            <a:fld id="{C4704DCF-3B64-471F-A319-790C8142792D}" type="slidenum">
              <a:rPr lang="en-US" smtClean="0"/>
              <a:pPr/>
              <a:t>41</a:t>
            </a:fld>
            <a:endParaRPr lang="en-US" dirty="0"/>
          </a:p>
        </p:txBody>
      </p:sp>
      <p:sp>
        <p:nvSpPr>
          <p:cNvPr id="162819" name="Rectangle 2"/>
          <p:cNvSpPr>
            <a:spLocks noGrp="1" noRot="1" noChangeAspect="1" noChangeArrowheads="1" noTextEdit="1"/>
          </p:cNvSpPr>
          <p:nvPr>
            <p:ph type="sldImg"/>
          </p:nvPr>
        </p:nvSpPr>
        <p:spPr>
          <a:ln/>
        </p:spPr>
      </p:sp>
      <p:sp>
        <p:nvSpPr>
          <p:cNvPr id="162820" name="Rectangle 3"/>
          <p:cNvSpPr>
            <a:spLocks noGrp="1" noChangeArrowheads="1"/>
          </p:cNvSpPr>
          <p:nvPr>
            <p:ph type="body" idx="1"/>
          </p:nvPr>
        </p:nvSpPr>
        <p:spPr>
          <a:noFill/>
          <a:ln/>
        </p:spPr>
        <p:txBody>
          <a:bodyPr/>
          <a:lstStyle/>
          <a:p>
            <a:pPr eaLnBrk="1" hangingPunct="1"/>
            <a:r>
              <a:rPr lang="en-US" dirty="0"/>
              <a:t>A TCP describes measures to be used for facilitating road users through a work zone or an incident area. The TCP should be consistent with MoDOT policies, guidelines and standards, and at minimum shall meet the provisions of Part 6 of the </a:t>
            </a:r>
            <a:r>
              <a:rPr lang="en-US" dirty="0">
                <a:hlinkClick r:id="rId3" tooltip="http://mutcd.fhwa.dot.gov"/>
              </a:rPr>
              <a:t>Manual on Uniform Traffic Control Devices (MUTCD)</a:t>
            </a:r>
            <a:r>
              <a:rPr lang="en-US" dirty="0"/>
              <a:t>. The TPC will maintain pre-existing roadside safety (hardware, object protection, slopes, etc.) at an equivalent or better level after project completion. </a:t>
            </a:r>
          </a:p>
          <a:p>
            <a:pPr eaLnBrk="1" hangingPunct="1"/>
            <a:endParaRPr lang="en-US" dirty="0"/>
          </a:p>
          <a:p>
            <a:pPr eaLnBrk="1" hangingPunct="1"/>
            <a:r>
              <a:rPr lang="en-US" dirty="0"/>
              <a:t>This is the simplest of maintenance operations, every work zone should have a TCP.</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fld id="{2519B573-AEAA-4C7E-8E0A-181C6D6B4B39}" type="slidenum">
              <a:rPr lang="en-US" smtClean="0">
                <a:latin typeface="Times New Roman" charset="0"/>
              </a:rPr>
              <a:pPr/>
              <a:t>42</a:t>
            </a:fld>
            <a:endParaRPr lang="en-US" dirty="0">
              <a:latin typeface="Times New Roman" charset="0"/>
            </a:endParaRPr>
          </a:p>
        </p:txBody>
      </p:sp>
      <p:sp>
        <p:nvSpPr>
          <p:cNvPr id="177155" name="Rectangle 2"/>
          <p:cNvSpPr>
            <a:spLocks noGrp="1" noRot="1" noChangeAspect="1" noChangeArrowheads="1" noTextEdit="1"/>
          </p:cNvSpPr>
          <p:nvPr>
            <p:ph type="sldImg"/>
          </p:nvPr>
        </p:nvSpPr>
        <p:spPr>
          <a:ln/>
        </p:spPr>
      </p:sp>
      <p:sp>
        <p:nvSpPr>
          <p:cNvPr id="177156" name="Rectangle 3"/>
          <p:cNvSpPr>
            <a:spLocks noGrp="1" noChangeArrowheads="1"/>
          </p:cNvSpPr>
          <p:nvPr>
            <p:ph type="body" idx="1"/>
          </p:nvPr>
        </p:nvSpPr>
        <p:spPr>
          <a:noFill/>
          <a:ln/>
        </p:spPr>
        <p:txBody>
          <a:bodyPr/>
          <a:lstStyle/>
          <a:p>
            <a:pPr eaLnBrk="1" hangingPunct="1"/>
            <a:r>
              <a:rPr lang="en-US" b="1" u="sng" dirty="0">
                <a:latin typeface="Arial" charset="0"/>
              </a:rPr>
              <a:t>Explain</a:t>
            </a:r>
            <a:r>
              <a:rPr lang="en-US" b="1" dirty="0">
                <a:latin typeface="Arial" charset="0"/>
              </a:rPr>
              <a:t> </a:t>
            </a:r>
          </a:p>
          <a:p>
            <a:pPr eaLnBrk="1" hangingPunct="1"/>
            <a:r>
              <a:rPr lang="en-US" dirty="0">
                <a:latin typeface="Arial" charset="0"/>
              </a:rPr>
              <a:t>What the EPG is and how it can help research and find answers from common everyday scenarios to complex situations.</a:t>
            </a:r>
          </a:p>
          <a:p>
            <a:pPr eaLnBrk="1" hangingPunct="1"/>
            <a:r>
              <a:rPr lang="en-US" dirty="0">
                <a:latin typeface="Arial" charset="0"/>
              </a:rPr>
              <a:t>The EPG is a complete manual that covers all of MoDOT operations from </a:t>
            </a:r>
            <a:r>
              <a:rPr lang="en-US" dirty="0">
                <a:solidFill>
                  <a:srgbClr val="000000"/>
                </a:solidFill>
                <a:latin typeface="Arial" charset="0"/>
              </a:rPr>
              <a:t>Right of Way, Design, Bridge, Construction, Traffic and </a:t>
            </a:r>
            <a:r>
              <a:rPr lang="en-US" dirty="0">
                <a:solidFill>
                  <a:srgbClr val="000000"/>
                </a:solidFill>
                <a:latin typeface="Arial" charset="0"/>
                <a:hlinkClick r:id="rId3" tooltip="http://wwwi/maintenance/"/>
              </a:rPr>
              <a:t>Maintenance</a:t>
            </a:r>
            <a:r>
              <a:rPr lang="en-US" dirty="0">
                <a:solidFill>
                  <a:srgbClr val="000000"/>
                </a:solidFill>
                <a:latin typeface="Arial" charset="0"/>
              </a:rPr>
              <a:t>.</a:t>
            </a:r>
          </a:p>
          <a:p>
            <a:pPr eaLnBrk="1" hangingPunct="1"/>
            <a:r>
              <a:rPr lang="en-US" dirty="0">
                <a:solidFill>
                  <a:srgbClr val="000000"/>
                </a:solidFill>
                <a:latin typeface="Arial" charset="0"/>
              </a:rPr>
              <a:t>The EPG also includes documents in pdf format for printing in the field.</a:t>
            </a:r>
          </a:p>
          <a:p>
            <a:pPr eaLnBrk="1" hangingPunct="1"/>
            <a:endParaRPr lang="en-US" dirty="0">
              <a:latin typeface="Arial" charset="0"/>
            </a:endParaRPr>
          </a:p>
          <a:p>
            <a:pPr eaLnBrk="1" hangingPunct="1"/>
            <a:r>
              <a:rPr lang="en-US" dirty="0">
                <a:latin typeface="Arial" charset="0"/>
              </a:rPr>
              <a:t>Article 616 covers Temporary Traffic Control</a:t>
            </a:r>
          </a:p>
          <a:p>
            <a:pPr eaLnBrk="1" hangingPunct="1"/>
            <a:r>
              <a:rPr lang="en-US" dirty="0">
                <a:latin typeface="Arial" charset="0"/>
              </a:rPr>
              <a:t>Subarticle 23 (616.23) is the Traffic Control for Field Operations manual (TCFO)</a:t>
            </a:r>
          </a:p>
          <a:p>
            <a:pPr eaLnBrk="1" hangingPunct="1"/>
            <a:r>
              <a:rPr lang="en-US" dirty="0">
                <a:latin typeface="Arial" charset="0"/>
              </a:rPr>
              <a:t>The typical applications can be found at the end of the TCFO and also at the top page in pdf format for viewing and printing.</a:t>
            </a:r>
          </a:p>
          <a:p>
            <a:pPr eaLnBrk="1" hangingPunct="1"/>
            <a:endParaRPr lang="en-US" dirty="0">
              <a:latin typeface="Arial" charset="0"/>
            </a:endParaRPr>
          </a:p>
          <a:p>
            <a:pPr eaLnBrk="1" hangingPunct="1"/>
            <a:r>
              <a:rPr lang="en-US" dirty="0">
                <a:latin typeface="Arial" charset="0"/>
              </a:rPr>
              <a:t>If you have an internet connection, take time to show the class how to navigate to the EPG and to temporary traffic control as well as the TCFO.</a:t>
            </a:r>
          </a:p>
          <a:p>
            <a:pPr eaLnBrk="1" hangingPunct="1"/>
            <a:r>
              <a:rPr lang="en-US" b="1" dirty="0">
                <a:latin typeface="Arial" charset="0"/>
              </a:rPr>
              <a:t>(The picture of the EPG on this slide is a hyperlink to the EPG)</a:t>
            </a:r>
          </a:p>
          <a:p>
            <a:pPr eaLnBrk="1" hangingPunct="1"/>
            <a:endParaRPr lang="en-US" dirty="0">
              <a:latin typeface="Arial"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6932560-20B2-4712-86DA-485522699313}" type="slidenum">
              <a:rPr lang="en-US"/>
              <a:pPr/>
              <a:t>47</a:t>
            </a:fld>
            <a:endParaRPr lang="en-US" dirty="0"/>
          </a:p>
        </p:txBody>
      </p:sp>
      <p:sp>
        <p:nvSpPr>
          <p:cNvPr id="450562" name="Rectangle 2"/>
          <p:cNvSpPr>
            <a:spLocks noGrp="1" noRot="1" noChangeAspect="1" noChangeArrowheads="1" noTextEdit="1"/>
          </p:cNvSpPr>
          <p:nvPr>
            <p:ph type="sldImg"/>
          </p:nvPr>
        </p:nvSpPr>
        <p:spPr>
          <a:ln/>
        </p:spPr>
      </p:sp>
      <p:sp>
        <p:nvSpPr>
          <p:cNvPr id="450563" name="Rectangle 3"/>
          <p:cNvSpPr>
            <a:spLocks noGrp="1" noChangeArrowheads="1"/>
          </p:cNvSpPr>
          <p:nvPr>
            <p:ph type="body" idx="1"/>
          </p:nvPr>
        </p:nvSpPr>
        <p:spPr/>
        <p:txBody>
          <a:bodyPr/>
          <a:lstStyle/>
          <a:p>
            <a:r>
              <a:rPr lang="en-US" dirty="0"/>
              <a:t>It is the WZS’ responsibility to interpret the TCP and implement it in the field, in the safest possible manner.</a:t>
            </a:r>
          </a:p>
          <a:p>
            <a:r>
              <a:rPr lang="en-US" dirty="0"/>
              <a:t>A TCP may not take into consideration field conditions such as sight distance, curves, hills etc., it is the responsibility of the WZS to adjust the TCP based on field conditions</a:t>
            </a:r>
          </a:p>
          <a:p>
            <a:endParaRPr lang="en-US" dirty="0"/>
          </a:p>
          <a:p>
            <a:r>
              <a:rPr lang="en-US" b="1" dirty="0"/>
              <a:t>Diagrams are Linked to MoDOT’s EPG </a:t>
            </a:r>
          </a:p>
          <a:p>
            <a:r>
              <a:rPr lang="en-US" dirty="0"/>
              <a:t>Click on the drawings to show</a:t>
            </a:r>
            <a:r>
              <a:rPr lang="en-US" baseline="0" dirty="0"/>
              <a:t> more detail if needed.</a:t>
            </a:r>
            <a:endParaRPr lang="en-US" dirty="0"/>
          </a:p>
          <a:p>
            <a:endParaRPr lang="en-US"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7"/>
          <p:cNvSpPr>
            <a:spLocks noGrp="1" noChangeArrowheads="1"/>
          </p:cNvSpPr>
          <p:nvPr>
            <p:ph type="sldNum" sz="quarter" idx="5"/>
          </p:nvPr>
        </p:nvSpPr>
        <p:spPr>
          <a:noFill/>
        </p:spPr>
        <p:txBody>
          <a:bodyPr/>
          <a:lstStyle/>
          <a:p>
            <a:fld id="{C08D0061-77B4-4824-BFE7-E5275CEDEDDC}" type="slidenum">
              <a:rPr lang="en-US" smtClean="0"/>
              <a:pPr/>
              <a:t>51</a:t>
            </a:fld>
            <a:endParaRPr lang="en-US" dirty="0"/>
          </a:p>
        </p:txBody>
      </p:sp>
      <p:sp>
        <p:nvSpPr>
          <p:cNvPr id="163843" name="Rectangle 2"/>
          <p:cNvSpPr>
            <a:spLocks noGrp="1" noRot="1" noChangeAspect="1" noChangeArrowheads="1" noTextEdit="1"/>
          </p:cNvSpPr>
          <p:nvPr>
            <p:ph type="sldImg"/>
          </p:nvPr>
        </p:nvSpPr>
        <p:spPr>
          <a:ln/>
        </p:spPr>
      </p:sp>
      <p:sp>
        <p:nvSpPr>
          <p:cNvPr id="163844" name="Rectangle 3"/>
          <p:cNvSpPr>
            <a:spLocks noGrp="1" noChangeArrowheads="1"/>
          </p:cNvSpPr>
          <p:nvPr>
            <p:ph type="body" idx="1"/>
          </p:nvPr>
        </p:nvSpPr>
        <p:spPr>
          <a:noFill/>
          <a:ln/>
        </p:spPr>
        <p:txBody>
          <a:bodyPr/>
          <a:lstStyle/>
          <a:p>
            <a:pPr eaLnBrk="1" hangingPunct="1"/>
            <a:endParaRPr lang="en-US"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p:spPr>
        <p:txBody>
          <a:bodyPr/>
          <a:lstStyle/>
          <a:p>
            <a:fld id="{F48FFB57-65F4-4E3E-A9C6-80ABEACF6E2E}" type="slidenum">
              <a:rPr lang="en-US" smtClean="0"/>
              <a:pPr/>
              <a:t>52</a:t>
            </a:fld>
            <a:endParaRPr lang="en-US" dirty="0"/>
          </a:p>
        </p:txBody>
      </p:sp>
      <p:sp>
        <p:nvSpPr>
          <p:cNvPr id="164867" name="Rectangle 2"/>
          <p:cNvSpPr>
            <a:spLocks noGrp="1" noRot="1" noChangeAspect="1" noChangeArrowheads="1" noTextEdit="1"/>
          </p:cNvSpPr>
          <p:nvPr>
            <p:ph type="sldImg"/>
          </p:nvPr>
        </p:nvSpPr>
        <p:spPr>
          <a:ln/>
        </p:spPr>
      </p:sp>
      <p:sp>
        <p:nvSpPr>
          <p:cNvPr id="164868" name="Rectangle 3"/>
          <p:cNvSpPr>
            <a:spLocks noGrp="1" noChangeArrowheads="1"/>
          </p:cNvSpPr>
          <p:nvPr>
            <p:ph type="body" idx="1"/>
          </p:nvPr>
        </p:nvSpPr>
        <p:spPr>
          <a:noFill/>
          <a:ln/>
        </p:spPr>
        <p:txBody>
          <a:bodyPr/>
          <a:lstStyle/>
          <a:p>
            <a:pPr eaLnBrk="1" hangingPunct="1"/>
            <a:r>
              <a:rPr lang="en-US" dirty="0"/>
              <a:t>The TO is a part of the TMP.</a:t>
            </a: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p:spPr>
        <p:txBody>
          <a:bodyPr/>
          <a:lstStyle/>
          <a:p>
            <a:fld id="{3DDF7F63-21D8-4B11-8EAA-C293C0E196EF}" type="slidenum">
              <a:rPr lang="en-US" smtClean="0"/>
              <a:pPr/>
              <a:t>53</a:t>
            </a:fld>
            <a:endParaRPr lang="en-US"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p:spPr>
        <p:txBody>
          <a:bodyPr/>
          <a:lstStyle/>
          <a:p>
            <a:pPr eaLnBrk="1" hangingPunct="1"/>
            <a:r>
              <a:rPr lang="en-US" b="1" dirty="0"/>
              <a:t>Explain: </a:t>
            </a:r>
            <a:r>
              <a:rPr lang="en-US" dirty="0"/>
              <a:t>Different types of communication that is used to deliver work zone information.</a:t>
            </a:r>
          </a:p>
          <a:p>
            <a:pPr eaLnBrk="1" hangingPunct="1"/>
            <a:endParaRPr lang="en-US" dirty="0"/>
          </a:p>
          <a:p>
            <a:pPr eaLnBrk="1" hangingPunct="1"/>
            <a:r>
              <a:rPr lang="en-US" b="1" dirty="0"/>
              <a:t>Note:</a:t>
            </a:r>
            <a:r>
              <a:rPr lang="en-US" baseline="0" dirty="0"/>
              <a:t> Explain what actions are taken to get work zone information to your district community relations division and who within the district is to be contacted. </a:t>
            </a:r>
          </a:p>
          <a:p>
            <a:pPr eaLnBrk="1" hangingPunct="1"/>
            <a:endParaRPr lang="en-US" baseline="0" dirty="0"/>
          </a:p>
          <a:p>
            <a:pPr eaLnBrk="1" hangingPunct="1"/>
            <a:r>
              <a:rPr lang="en-US" baseline="0" dirty="0"/>
              <a:t>Also explain the amount of time ahead of the project that this information is to be submitted prior to the project or work zone. (most districts require a 2 week notice of intent to establish a work zone) Also note what is expected in reference to relaying emergency information for distribution to the public.</a:t>
            </a: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p:cNvSpPr>
            <a:spLocks noGrp="1" noChangeArrowheads="1"/>
          </p:cNvSpPr>
          <p:nvPr>
            <p:ph type="sldNum" sz="quarter" idx="5"/>
          </p:nvPr>
        </p:nvSpPr>
        <p:spPr>
          <a:noFill/>
        </p:spPr>
        <p:txBody>
          <a:bodyPr/>
          <a:lstStyle/>
          <a:p>
            <a:fld id="{04690429-37CA-48A7-9EE7-66F9C38C2A84}" type="slidenum">
              <a:rPr lang="en-US" smtClean="0"/>
              <a:pPr/>
              <a:t>54</a:t>
            </a:fld>
            <a:endParaRPr lang="en-US" dirty="0"/>
          </a:p>
        </p:txBody>
      </p:sp>
      <p:sp>
        <p:nvSpPr>
          <p:cNvPr id="165891" name="Rectangle 2"/>
          <p:cNvSpPr>
            <a:spLocks noGrp="1" noRot="1" noChangeAspect="1" noChangeArrowheads="1" noTextEdit="1"/>
          </p:cNvSpPr>
          <p:nvPr>
            <p:ph type="sldImg"/>
          </p:nvPr>
        </p:nvSpPr>
        <p:spPr>
          <a:ln/>
        </p:spPr>
      </p:sp>
      <p:sp>
        <p:nvSpPr>
          <p:cNvPr id="165892" name="Rectangle 3"/>
          <p:cNvSpPr>
            <a:spLocks noGrp="1" noChangeArrowheads="1"/>
          </p:cNvSpPr>
          <p:nvPr>
            <p:ph type="body" idx="1"/>
          </p:nvPr>
        </p:nvSpPr>
        <p:spPr>
          <a:noFill/>
          <a:ln/>
        </p:spPr>
        <p:txBody>
          <a:bodyPr/>
          <a:lstStyle/>
          <a:p>
            <a:pPr eaLnBrk="1" hangingPunct="1"/>
            <a:r>
              <a:rPr lang="en-US" b="1" dirty="0"/>
              <a:t>Explain: </a:t>
            </a:r>
            <a:r>
              <a:rPr lang="en-US" dirty="0"/>
              <a:t>MoDOT provides general work zone information to the public through various outlets.</a:t>
            </a:r>
          </a:p>
          <a:p>
            <a:pPr eaLnBrk="1" hangingPunct="1"/>
            <a:r>
              <a:rPr lang="en-US" dirty="0"/>
              <a:t> These include, among other things, publication of a statewide work zone map and work zone driving safety tips, posting of current work zone locations and conditions to the internet, promotion of Work Zone Safety Awareness Week, and advertisement of work zone safety-related messages via radio, television and billboards. </a:t>
            </a:r>
          </a:p>
          <a:p>
            <a:pPr eaLnBrk="1" hangingPunct="1"/>
            <a:endParaRPr lang="en-US" dirty="0"/>
          </a:p>
          <a:p>
            <a:pPr eaLnBrk="1" hangingPunct="1"/>
            <a:r>
              <a:rPr lang="en-US" b="1" dirty="0"/>
              <a:t>Note:</a:t>
            </a:r>
            <a:r>
              <a:rPr lang="en-US" dirty="0"/>
              <a:t> Through these efforts, MoDOT positively influences work zone safety and mobility, as motorists gain access to information, they need to plan their trips and become more work zone conscious. </a:t>
            </a:r>
          </a:p>
          <a:p>
            <a:pPr eaLnBrk="1" hangingPunct="1"/>
            <a:endParaRPr lang="en-US" dirty="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7"/>
          <p:cNvSpPr>
            <a:spLocks noGrp="1" noChangeArrowheads="1"/>
          </p:cNvSpPr>
          <p:nvPr>
            <p:ph type="sldNum" sz="quarter" idx="5"/>
          </p:nvPr>
        </p:nvSpPr>
        <p:spPr>
          <a:noFill/>
        </p:spPr>
        <p:txBody>
          <a:bodyPr/>
          <a:lstStyle/>
          <a:p>
            <a:fld id="{FB5EC1F1-2EC5-416F-ADB7-A8AC40671C37}" type="slidenum">
              <a:rPr lang="en-US" smtClean="0"/>
              <a:pPr/>
              <a:t>61</a:t>
            </a:fld>
            <a:endParaRPr lang="en-US" dirty="0"/>
          </a:p>
        </p:txBody>
      </p:sp>
      <p:sp>
        <p:nvSpPr>
          <p:cNvPr id="196611" name="Rectangle 2"/>
          <p:cNvSpPr>
            <a:spLocks noGrp="1" noRot="1" noChangeAspect="1" noChangeArrowheads="1" noTextEdit="1"/>
          </p:cNvSpPr>
          <p:nvPr>
            <p:ph type="sldImg"/>
          </p:nvPr>
        </p:nvSpPr>
        <p:spPr>
          <a:ln/>
        </p:spPr>
      </p:sp>
      <p:sp>
        <p:nvSpPr>
          <p:cNvPr id="196612" name="Rectangle 3"/>
          <p:cNvSpPr>
            <a:spLocks noGrp="1" noChangeArrowheads="1"/>
          </p:cNvSpPr>
          <p:nvPr>
            <p:ph type="body" idx="1"/>
          </p:nvPr>
        </p:nvSpPr>
        <p:spPr>
          <a:noFill/>
          <a:ln/>
        </p:spPr>
        <p:txBody>
          <a:bodyPr/>
          <a:lstStyle/>
          <a:p>
            <a:pPr eaLnBrk="1" hangingPunct="1"/>
            <a:r>
              <a:rPr lang="en-US" dirty="0"/>
              <a:t>(Instructor is encouraged to elaborate on these topics, but they may be in the law enforcement, policies, ordinances rather than positive guidance.)</a:t>
            </a:r>
          </a:p>
          <a:p>
            <a:pPr eaLnBrk="1" hangingPunct="1"/>
            <a:endParaRPr lang="en-US" dirty="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7"/>
          <p:cNvSpPr>
            <a:spLocks noGrp="1" noChangeArrowheads="1"/>
          </p:cNvSpPr>
          <p:nvPr>
            <p:ph type="sldNum" sz="quarter" idx="5"/>
          </p:nvPr>
        </p:nvSpPr>
        <p:spPr>
          <a:noFill/>
        </p:spPr>
        <p:txBody>
          <a:bodyPr/>
          <a:lstStyle/>
          <a:p>
            <a:fld id="{8459AEEC-DB76-4F48-937D-2E988F13ED97}" type="slidenum">
              <a:rPr lang="en-US" smtClean="0"/>
              <a:pPr/>
              <a:t>64</a:t>
            </a:fld>
            <a:endParaRPr lang="en-US" dirty="0"/>
          </a:p>
        </p:txBody>
      </p:sp>
      <p:sp>
        <p:nvSpPr>
          <p:cNvPr id="195587" name="Rectangle 2"/>
          <p:cNvSpPr>
            <a:spLocks noGrp="1" noRot="1" noChangeAspect="1" noChangeArrowheads="1" noTextEdit="1"/>
          </p:cNvSpPr>
          <p:nvPr>
            <p:ph type="sldImg"/>
          </p:nvPr>
        </p:nvSpPr>
        <p:spPr>
          <a:xfrm>
            <a:off x="1143000" y="685800"/>
            <a:ext cx="4572000" cy="3429000"/>
          </a:xfrm>
          <a:ln/>
        </p:spPr>
      </p:sp>
      <p:sp>
        <p:nvSpPr>
          <p:cNvPr id="195588" name="Rectangle 3"/>
          <p:cNvSpPr>
            <a:spLocks noGrp="1" noChangeArrowheads="1"/>
          </p:cNvSpPr>
          <p:nvPr>
            <p:ph type="body" idx="1"/>
          </p:nvPr>
        </p:nvSpPr>
        <p:spPr>
          <a:xfrm>
            <a:off x="914400" y="4344025"/>
            <a:ext cx="5029200" cy="4114488"/>
          </a:xfrm>
          <a:noFill/>
          <a:ln/>
        </p:spPr>
        <p:txBody>
          <a:bodyPr>
            <a:normAutofit lnSpcReduction="10000"/>
          </a:bodyPr>
          <a:lstStyle/>
          <a:p>
            <a:pPr eaLnBrk="1" fontAlgn="t" hangingPunct="1"/>
            <a:r>
              <a:rPr lang="en-US" dirty="0">
                <a:cs typeface="Arial" charset="0"/>
              </a:rPr>
              <a:t>Instructor select to present whichever point she/he wants.  However, showing this chart bring home the point that driver skills are different at different age group.  </a:t>
            </a:r>
          </a:p>
          <a:p>
            <a:r>
              <a:rPr lang="en-US" sz="1200" kern="1200" dirty="0">
                <a:solidFill>
                  <a:schemeClr val="tx1"/>
                </a:solidFill>
                <a:effectLst/>
                <a:latin typeface="+mn-lt"/>
                <a:ea typeface="+mn-ea"/>
                <a:cs typeface="+mn-cs"/>
              </a:rPr>
              <a:t>AGE</a:t>
            </a:r>
          </a:p>
          <a:p>
            <a:r>
              <a:rPr lang="en-US" sz="1200" kern="1200" dirty="0">
                <a:solidFill>
                  <a:schemeClr val="tx1"/>
                </a:solidFill>
                <a:effectLst/>
                <a:latin typeface="+mn-lt"/>
                <a:ea typeface="+mn-ea"/>
                <a:cs typeface="+mn-cs"/>
              </a:rPr>
              <a:t>2019 Year</a:t>
            </a:r>
          </a:p>
          <a:p>
            <a:r>
              <a:rPr lang="en-US" sz="1200" kern="1200" dirty="0">
                <a:solidFill>
                  <a:schemeClr val="tx1"/>
                </a:solidFill>
                <a:effectLst/>
                <a:latin typeface="+mn-lt"/>
                <a:ea typeface="+mn-ea"/>
                <a:cs typeface="+mn-cs"/>
              </a:rPr>
              <a:t>Driver Fatalities</a:t>
            </a:r>
          </a:p>
          <a:p>
            <a:r>
              <a:rPr lang="en-US" sz="1200" kern="1200" dirty="0">
                <a:solidFill>
                  <a:schemeClr val="tx1"/>
                </a:solidFill>
                <a:effectLst/>
                <a:latin typeface="+mn-lt"/>
                <a:ea typeface="+mn-ea"/>
                <a:cs typeface="+mn-cs"/>
              </a:rPr>
              <a:t>15=&lt;      5</a:t>
            </a:r>
          </a:p>
          <a:p>
            <a:r>
              <a:rPr lang="en-US" sz="1200" kern="1200" dirty="0">
                <a:solidFill>
                  <a:schemeClr val="tx1"/>
                </a:solidFill>
                <a:effectLst/>
                <a:latin typeface="+mn-lt"/>
                <a:ea typeface="+mn-ea"/>
                <a:cs typeface="+mn-cs"/>
              </a:rPr>
              <a:t>16-19     37</a:t>
            </a:r>
          </a:p>
          <a:p>
            <a:r>
              <a:rPr lang="en-US" sz="1200" kern="1200" dirty="0">
                <a:solidFill>
                  <a:schemeClr val="tx1"/>
                </a:solidFill>
                <a:effectLst/>
                <a:latin typeface="+mn-lt"/>
                <a:ea typeface="+mn-ea"/>
                <a:cs typeface="+mn-cs"/>
              </a:rPr>
              <a:t>20-24     56</a:t>
            </a:r>
          </a:p>
          <a:p>
            <a:r>
              <a:rPr lang="en-US" sz="1200" kern="1200" dirty="0">
                <a:solidFill>
                  <a:schemeClr val="tx1"/>
                </a:solidFill>
                <a:effectLst/>
                <a:latin typeface="+mn-lt"/>
                <a:ea typeface="+mn-ea"/>
                <a:cs typeface="+mn-cs"/>
              </a:rPr>
              <a:t>25-29     60</a:t>
            </a:r>
          </a:p>
          <a:p>
            <a:r>
              <a:rPr lang="en-US" sz="1200" kern="1200" dirty="0">
                <a:solidFill>
                  <a:schemeClr val="tx1"/>
                </a:solidFill>
                <a:effectLst/>
                <a:latin typeface="+mn-lt"/>
                <a:ea typeface="+mn-ea"/>
                <a:cs typeface="+mn-cs"/>
              </a:rPr>
              <a:t>30-34     50</a:t>
            </a:r>
          </a:p>
          <a:p>
            <a:r>
              <a:rPr lang="en-US" sz="1200" kern="1200" dirty="0">
                <a:solidFill>
                  <a:schemeClr val="tx1"/>
                </a:solidFill>
                <a:effectLst/>
                <a:latin typeface="+mn-lt"/>
                <a:ea typeface="+mn-ea"/>
                <a:cs typeface="+mn-cs"/>
              </a:rPr>
              <a:t>35-39     36</a:t>
            </a:r>
          </a:p>
          <a:p>
            <a:r>
              <a:rPr lang="en-US" sz="1200" kern="1200" dirty="0">
                <a:solidFill>
                  <a:schemeClr val="tx1"/>
                </a:solidFill>
                <a:effectLst/>
                <a:latin typeface="+mn-lt"/>
                <a:ea typeface="+mn-ea"/>
                <a:cs typeface="+mn-cs"/>
              </a:rPr>
              <a:t>40-44     42</a:t>
            </a:r>
          </a:p>
          <a:p>
            <a:r>
              <a:rPr lang="en-US" sz="1200" kern="1200" dirty="0">
                <a:solidFill>
                  <a:schemeClr val="tx1"/>
                </a:solidFill>
                <a:effectLst/>
                <a:latin typeface="+mn-lt"/>
                <a:ea typeface="+mn-ea"/>
                <a:cs typeface="+mn-cs"/>
              </a:rPr>
              <a:t>45-49     50</a:t>
            </a:r>
          </a:p>
          <a:p>
            <a:r>
              <a:rPr lang="en-US" sz="1200" kern="1200" dirty="0">
                <a:solidFill>
                  <a:schemeClr val="tx1"/>
                </a:solidFill>
                <a:effectLst/>
                <a:latin typeface="+mn-lt"/>
                <a:ea typeface="+mn-ea"/>
                <a:cs typeface="+mn-cs"/>
              </a:rPr>
              <a:t>50-54     50</a:t>
            </a:r>
          </a:p>
          <a:p>
            <a:r>
              <a:rPr lang="en-US" sz="1200" kern="1200" dirty="0">
                <a:solidFill>
                  <a:schemeClr val="tx1"/>
                </a:solidFill>
                <a:effectLst/>
                <a:latin typeface="+mn-lt"/>
                <a:ea typeface="+mn-ea"/>
                <a:cs typeface="+mn-cs"/>
              </a:rPr>
              <a:t>55-59     60</a:t>
            </a:r>
          </a:p>
          <a:p>
            <a:r>
              <a:rPr lang="en-US" sz="1200" kern="1200" dirty="0">
                <a:solidFill>
                  <a:schemeClr val="tx1"/>
                </a:solidFill>
                <a:effectLst/>
                <a:latin typeface="+mn-lt"/>
                <a:ea typeface="+mn-ea"/>
                <a:cs typeface="+mn-cs"/>
              </a:rPr>
              <a:t>60-64     32</a:t>
            </a:r>
          </a:p>
          <a:p>
            <a:r>
              <a:rPr lang="en-US" sz="1200" kern="1200" dirty="0">
                <a:solidFill>
                  <a:schemeClr val="tx1"/>
                </a:solidFill>
                <a:effectLst/>
                <a:latin typeface="+mn-lt"/>
                <a:ea typeface="+mn-ea"/>
                <a:cs typeface="+mn-cs"/>
              </a:rPr>
              <a:t>65-69     38</a:t>
            </a:r>
          </a:p>
          <a:p>
            <a:r>
              <a:rPr lang="en-US" sz="1200" kern="1200" dirty="0">
                <a:solidFill>
                  <a:schemeClr val="tx1"/>
                </a:solidFill>
                <a:effectLst/>
                <a:latin typeface="+mn-lt"/>
                <a:ea typeface="+mn-ea"/>
                <a:cs typeface="+mn-cs"/>
              </a:rPr>
              <a:t>70-74     13</a:t>
            </a:r>
          </a:p>
          <a:p>
            <a:r>
              <a:rPr lang="en-US" sz="1200" kern="1200" dirty="0">
                <a:solidFill>
                  <a:schemeClr val="tx1"/>
                </a:solidFill>
                <a:effectLst/>
                <a:latin typeface="+mn-lt"/>
                <a:ea typeface="+mn-ea"/>
                <a:cs typeface="+mn-cs"/>
              </a:rPr>
              <a:t>75-79     16</a:t>
            </a:r>
          </a:p>
          <a:p>
            <a:r>
              <a:rPr lang="en-US" sz="1200" kern="1200" dirty="0">
                <a:solidFill>
                  <a:schemeClr val="tx1"/>
                </a:solidFill>
                <a:effectLst/>
                <a:latin typeface="+mn-lt"/>
                <a:ea typeface="+mn-ea"/>
                <a:cs typeface="+mn-cs"/>
              </a:rPr>
              <a:t>80-84     22</a:t>
            </a:r>
          </a:p>
          <a:p>
            <a:r>
              <a:rPr lang="en-US" sz="1200" kern="1200" dirty="0">
                <a:solidFill>
                  <a:schemeClr val="tx1"/>
                </a:solidFill>
                <a:effectLst/>
                <a:latin typeface="+mn-lt"/>
                <a:ea typeface="+mn-ea"/>
                <a:cs typeface="+mn-cs"/>
              </a:rPr>
              <a:t>85+        18</a:t>
            </a:r>
          </a:p>
          <a:p>
            <a:pPr eaLnBrk="1" fontAlgn="t" hangingPunct="1"/>
            <a:endParaRPr lang="en-US" dirty="0">
              <a:cs typeface="Arial" charset="0"/>
            </a:endParaRPr>
          </a:p>
          <a:p>
            <a:pPr eaLnBrk="1" hangingPunct="1"/>
            <a:endParaRPr lang="en-US" dirty="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7"/>
          <p:cNvSpPr>
            <a:spLocks noGrp="1" noChangeArrowheads="1"/>
          </p:cNvSpPr>
          <p:nvPr>
            <p:ph type="sldNum" sz="quarter" idx="5"/>
          </p:nvPr>
        </p:nvSpPr>
        <p:spPr>
          <a:noFill/>
        </p:spPr>
        <p:txBody>
          <a:bodyPr/>
          <a:lstStyle/>
          <a:p>
            <a:fld id="{288B0F00-D84A-4A54-BD62-F73C860C2A69}" type="slidenum">
              <a:rPr lang="en-US" smtClean="0"/>
              <a:pPr/>
              <a:t>66</a:t>
            </a:fld>
            <a:endParaRPr lang="en-US" dirty="0"/>
          </a:p>
        </p:txBody>
      </p:sp>
      <p:sp>
        <p:nvSpPr>
          <p:cNvPr id="198659" name="Rectangle 2"/>
          <p:cNvSpPr>
            <a:spLocks noGrp="1" noRot="1" noChangeAspect="1" noChangeArrowheads="1" noTextEdit="1"/>
          </p:cNvSpPr>
          <p:nvPr>
            <p:ph type="sldImg"/>
          </p:nvPr>
        </p:nvSpPr>
        <p:spPr>
          <a:ln/>
        </p:spPr>
      </p:sp>
      <p:sp>
        <p:nvSpPr>
          <p:cNvPr id="198660" name="Rectangle 3"/>
          <p:cNvSpPr>
            <a:spLocks noGrp="1" noChangeArrowheads="1"/>
          </p:cNvSpPr>
          <p:nvPr>
            <p:ph type="body" idx="1"/>
          </p:nvPr>
        </p:nvSpPr>
        <p:spPr>
          <a:noFill/>
          <a:ln/>
        </p:spPr>
        <p:txBody>
          <a:bodyPr/>
          <a:lstStyle/>
          <a:p>
            <a:pPr eaLnBrk="1" hangingPunct="1"/>
            <a:r>
              <a:rPr lang="en-US" dirty="0"/>
              <a:t>Based on my experience, that is what I think ahead of me.  My job now is to identify exactly what it is and confirm it.  After doing so, I must decide what to  do—going straight, turn, change lane…. Then I must do this.</a:t>
            </a:r>
          </a:p>
          <a:p>
            <a:pPr eaLnBrk="1" hangingPunct="1"/>
            <a:endParaRPr lang="en-US" dirty="0"/>
          </a:p>
          <a:p>
            <a:pPr eaLnBrk="1" hangingPunct="1"/>
            <a:r>
              <a:rPr lang="en-US" dirty="0"/>
              <a:t>This process sometimes last for only a few seconds if not enough warning and guide signs post in advance to allow time in the identification and decision-making phase.</a:t>
            </a:r>
          </a:p>
          <a:p>
            <a:pPr eaLnBrk="1" hangingPunct="1"/>
            <a:endParaRPr lang="en-US" dirty="0"/>
          </a:p>
          <a:p>
            <a:pPr eaLnBrk="1" hangingPunct="1"/>
            <a:r>
              <a:rPr lang="en-US" dirty="0"/>
              <a:t>This process is called Perception—Response Time (PRT)</a:t>
            </a:r>
          </a:p>
          <a:p>
            <a:pPr eaLnBrk="1" hangingPunct="1"/>
            <a:endParaRPr lang="en-US" dirty="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7"/>
          <p:cNvSpPr>
            <a:spLocks noGrp="1" noChangeArrowheads="1"/>
          </p:cNvSpPr>
          <p:nvPr>
            <p:ph type="sldNum" sz="quarter" idx="5"/>
          </p:nvPr>
        </p:nvSpPr>
        <p:spPr>
          <a:noFill/>
        </p:spPr>
        <p:txBody>
          <a:bodyPr/>
          <a:lstStyle/>
          <a:p>
            <a:fld id="{C6AFE622-4739-4862-ABC2-F0072C5636FF}" type="slidenum">
              <a:rPr lang="en-US" smtClean="0"/>
              <a:pPr/>
              <a:t>67</a:t>
            </a:fld>
            <a:endParaRPr lang="en-US" dirty="0"/>
          </a:p>
        </p:txBody>
      </p:sp>
      <p:sp>
        <p:nvSpPr>
          <p:cNvPr id="199683" name="Rectangle 2"/>
          <p:cNvSpPr>
            <a:spLocks noGrp="1" noRot="1" noChangeAspect="1" noChangeArrowheads="1" noTextEdit="1"/>
          </p:cNvSpPr>
          <p:nvPr>
            <p:ph type="sldImg"/>
          </p:nvPr>
        </p:nvSpPr>
        <p:spPr>
          <a:ln/>
        </p:spPr>
      </p:sp>
      <p:sp>
        <p:nvSpPr>
          <p:cNvPr id="199684" name="Rectangle 3"/>
          <p:cNvSpPr>
            <a:spLocks noGrp="1" noChangeArrowheads="1"/>
          </p:cNvSpPr>
          <p:nvPr>
            <p:ph type="body" idx="1"/>
          </p:nvPr>
        </p:nvSpPr>
        <p:spPr>
          <a:noFill/>
          <a:ln/>
        </p:spPr>
        <p:txBody>
          <a:bodyPr/>
          <a:lstStyle/>
          <a:p>
            <a:pPr algn="just" eaLnBrk="1" hangingPunct="1"/>
            <a:r>
              <a:rPr lang="en-US" dirty="0">
                <a:cs typeface="Times New Roman" charset="0"/>
              </a:rPr>
              <a:t>This table provides a sample of typical PRT values in seconds reported across a variety of studies.  </a:t>
            </a:r>
          </a:p>
          <a:p>
            <a:pPr algn="just" eaLnBrk="1" hangingPunct="1"/>
            <a:r>
              <a:rPr lang="en-US" sz="1200" b="0" i="1" kern="1200" dirty="0">
                <a:solidFill>
                  <a:schemeClr val="tx1"/>
                </a:solidFill>
                <a:effectLst/>
                <a:latin typeface="+mn-lt"/>
                <a:ea typeface="+mn-ea"/>
                <a:cs typeface="+mn-cs"/>
              </a:rPr>
              <a:t>speed = distance/time</a:t>
            </a:r>
          </a:p>
          <a:p>
            <a:pPr marL="0" marR="0" lvl="0" indent="0" algn="just" defTabSz="914400" rtl="0" eaLnBrk="1" fontAlgn="auto" latinLnBrk="0" hangingPunct="1">
              <a:lnSpc>
                <a:spcPct val="100000"/>
              </a:lnSpc>
              <a:spcBef>
                <a:spcPts val="0"/>
              </a:spcBef>
              <a:spcAft>
                <a:spcPts val="0"/>
              </a:spcAft>
              <a:buClrTx/>
              <a:buSzTx/>
              <a:buFontTx/>
              <a:buNone/>
              <a:tabLst/>
              <a:defRPr/>
            </a:pPr>
            <a:r>
              <a:rPr lang="pt-BR" sz="1200" b="1" i="0" kern="1200" dirty="0">
                <a:solidFill>
                  <a:schemeClr val="tx1"/>
                </a:solidFill>
                <a:effectLst/>
                <a:latin typeface="+mn-lt"/>
                <a:ea typeface="+mn-ea"/>
                <a:cs typeface="+mn-cs"/>
              </a:rPr>
              <a:t>Formula</a:t>
            </a:r>
            <a:r>
              <a:rPr lang="pt-BR" sz="1200" b="0" i="0" kern="1200" dirty="0">
                <a:solidFill>
                  <a:schemeClr val="tx1"/>
                </a:solidFill>
                <a:effectLst/>
                <a:latin typeface="+mn-lt"/>
                <a:ea typeface="+mn-ea"/>
                <a:cs typeface="+mn-cs"/>
              </a:rPr>
              <a:t>: d = (s * r) / 3.6</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pt-BR"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The AASHTO formula is as follows:</a:t>
            </a:r>
          </a:p>
          <a:p>
            <a:r>
              <a:rPr lang="en-US" sz="1200" b="0" i="0" kern="1200" dirty="0">
                <a:solidFill>
                  <a:schemeClr val="tx1"/>
                </a:solidFill>
                <a:effectLst/>
                <a:latin typeface="+mn-lt"/>
                <a:ea typeface="+mn-ea"/>
                <a:cs typeface="+mn-cs"/>
              </a:rPr>
              <a:t>s = (0.278 * t * v) + v² / (254 * (f + G))</a:t>
            </a:r>
          </a:p>
          <a:p>
            <a:r>
              <a:rPr lang="en-US" sz="1200" b="1" i="0" kern="1200" dirty="0">
                <a:solidFill>
                  <a:schemeClr val="tx1"/>
                </a:solidFill>
                <a:effectLst/>
                <a:latin typeface="+mn-lt"/>
                <a:ea typeface="+mn-ea"/>
                <a:cs typeface="+mn-cs"/>
              </a:rPr>
              <a:t>s</a:t>
            </a:r>
            <a:r>
              <a:rPr lang="en-US" sz="1200" b="0" i="0" kern="1200" dirty="0">
                <a:solidFill>
                  <a:schemeClr val="tx1"/>
                </a:solidFill>
                <a:effectLst/>
                <a:latin typeface="+mn-lt"/>
                <a:ea typeface="+mn-ea"/>
                <a:cs typeface="+mn-cs"/>
              </a:rPr>
              <a:t> is the stopping distance, measured in meters;</a:t>
            </a:r>
          </a:p>
          <a:p>
            <a:r>
              <a:rPr lang="en-US" sz="1200" b="1" i="0" kern="1200" dirty="0">
                <a:solidFill>
                  <a:schemeClr val="tx1"/>
                </a:solidFill>
                <a:effectLst/>
                <a:latin typeface="+mn-lt"/>
                <a:ea typeface="+mn-ea"/>
                <a:cs typeface="+mn-cs"/>
              </a:rPr>
              <a:t>t</a:t>
            </a:r>
            <a:r>
              <a:rPr lang="en-US" sz="1200" b="0" i="0" kern="1200" dirty="0">
                <a:solidFill>
                  <a:schemeClr val="tx1"/>
                </a:solidFill>
                <a:effectLst/>
                <a:latin typeface="+mn-lt"/>
                <a:ea typeface="+mn-ea"/>
                <a:cs typeface="+mn-cs"/>
              </a:rPr>
              <a:t> is the perception-reaction time in seconds;</a:t>
            </a:r>
          </a:p>
          <a:p>
            <a:r>
              <a:rPr lang="en-US" sz="1200" b="1" i="0" kern="1200" dirty="0">
                <a:solidFill>
                  <a:schemeClr val="tx1"/>
                </a:solidFill>
                <a:effectLst/>
                <a:latin typeface="+mn-lt"/>
                <a:ea typeface="+mn-ea"/>
                <a:cs typeface="+mn-cs"/>
              </a:rPr>
              <a:t>v</a:t>
            </a:r>
            <a:r>
              <a:rPr lang="en-US" sz="1200" b="0" i="0" kern="1200" dirty="0">
                <a:solidFill>
                  <a:schemeClr val="tx1"/>
                </a:solidFill>
                <a:effectLst/>
                <a:latin typeface="+mn-lt"/>
                <a:ea typeface="+mn-ea"/>
                <a:cs typeface="+mn-cs"/>
              </a:rPr>
              <a:t> is the speed of the car in km/h;</a:t>
            </a:r>
          </a:p>
          <a:p>
            <a:r>
              <a:rPr lang="en-US" sz="1200" b="1" i="0" kern="1200" dirty="0">
                <a:solidFill>
                  <a:schemeClr val="tx1"/>
                </a:solidFill>
                <a:effectLst/>
                <a:latin typeface="+mn-lt"/>
                <a:ea typeface="+mn-ea"/>
                <a:cs typeface="+mn-cs"/>
              </a:rPr>
              <a:t>G</a:t>
            </a:r>
            <a:r>
              <a:rPr lang="en-US" sz="1200" b="0" i="0" kern="1200" dirty="0">
                <a:solidFill>
                  <a:schemeClr val="tx1"/>
                </a:solidFill>
                <a:effectLst/>
                <a:latin typeface="+mn-lt"/>
                <a:ea typeface="+mn-ea"/>
                <a:cs typeface="+mn-cs"/>
              </a:rPr>
              <a:t> is the grade (slope) of the road, expressed as a decimal. It is positive for an uphill grade and negative for a road going downhill;</a:t>
            </a:r>
          </a:p>
          <a:p>
            <a:r>
              <a:rPr lang="en-US" sz="1200" b="1" i="0" kern="1200" dirty="0">
                <a:solidFill>
                  <a:schemeClr val="tx1"/>
                </a:solidFill>
                <a:effectLst/>
                <a:latin typeface="+mn-lt"/>
                <a:ea typeface="+mn-ea"/>
                <a:cs typeface="+mn-cs"/>
              </a:rPr>
              <a:t>f</a:t>
            </a:r>
            <a:r>
              <a:rPr lang="en-US" sz="1200" b="0" i="0" kern="1200" dirty="0">
                <a:solidFill>
                  <a:schemeClr val="tx1"/>
                </a:solidFill>
                <a:effectLst/>
                <a:latin typeface="+mn-lt"/>
                <a:ea typeface="+mn-ea"/>
                <a:cs typeface="+mn-cs"/>
              </a:rPr>
              <a:t> is the coefficient of </a:t>
            </a:r>
            <a:r>
              <a:rPr lang="en-US" sz="1200" b="0" i="0" u="none" kern="1200" dirty="0">
                <a:solidFill>
                  <a:schemeClr val="tx1"/>
                </a:solidFill>
                <a:effectLst/>
                <a:latin typeface="+mn-lt"/>
                <a:ea typeface="+mn-ea"/>
                <a:cs typeface="+mn-cs"/>
              </a:rPr>
              <a:t>friction </a:t>
            </a:r>
            <a:r>
              <a:rPr lang="en-US" sz="1200" b="0" i="0" kern="1200" dirty="0">
                <a:solidFill>
                  <a:schemeClr val="tx1"/>
                </a:solidFill>
                <a:effectLst/>
                <a:latin typeface="+mn-lt"/>
                <a:ea typeface="+mn-ea"/>
                <a:cs typeface="+mn-cs"/>
              </a:rPr>
              <a:t>between the tires and the road. It is typically assumed to be equal to 0.7 on a dry road and in the range from 0.3 to 0.4 on a wet road.</a:t>
            </a:r>
          </a:p>
          <a:p>
            <a:pPr algn="just" eaLnBrk="1" hangingPunct="1"/>
            <a:endParaRPr lang="en-US" dirty="0">
              <a:cs typeface="Times New Roman" charset="0"/>
            </a:endParaRPr>
          </a:p>
          <a:p>
            <a:pPr eaLnBrk="1" hangingPunct="1"/>
            <a:endParaRPr lang="en-US" dirty="0"/>
          </a:p>
          <a:p>
            <a:pPr eaLnBrk="1" hangingPunct="1"/>
            <a:endParaRPr lang="en-US" dirty="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Going 70 mph a driver can pass the length of a football field every 2.8 seconds</a:t>
            </a:r>
          </a:p>
        </p:txBody>
      </p:sp>
      <p:sp>
        <p:nvSpPr>
          <p:cNvPr id="4" name="Slide Number Placeholder 3"/>
          <p:cNvSpPr>
            <a:spLocks noGrp="1"/>
          </p:cNvSpPr>
          <p:nvPr>
            <p:ph type="sldNum" sz="quarter" idx="5"/>
          </p:nvPr>
        </p:nvSpPr>
        <p:spPr/>
        <p:txBody>
          <a:bodyPr/>
          <a:lstStyle/>
          <a:p>
            <a:fld id="{6CA57949-A8DF-440C-82BE-47703278C68D}" type="slidenum">
              <a:rPr lang="en-US" smtClean="0"/>
              <a:t>68</a:t>
            </a:fld>
            <a:endParaRPr lang="en-US"/>
          </a:p>
        </p:txBody>
      </p:sp>
    </p:spTree>
    <p:extLst>
      <p:ext uri="{BB962C8B-B14F-4D97-AF65-F5344CB8AC3E}">
        <p14:creationId xmlns:p14="http://schemas.microsoft.com/office/powerpoint/2010/main" val="45395735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7"/>
          <p:cNvSpPr>
            <a:spLocks noGrp="1" noChangeArrowheads="1"/>
          </p:cNvSpPr>
          <p:nvPr>
            <p:ph type="sldNum" sz="quarter" idx="5"/>
          </p:nvPr>
        </p:nvSpPr>
        <p:spPr>
          <a:noFill/>
        </p:spPr>
        <p:txBody>
          <a:bodyPr/>
          <a:lstStyle/>
          <a:p>
            <a:fld id="{EBD349D0-7068-4F30-93D2-A0A5D675E06F}" type="slidenum">
              <a:rPr lang="en-US" smtClean="0"/>
              <a:pPr/>
              <a:t>69</a:t>
            </a:fld>
            <a:endParaRPr lang="en-US" dirty="0"/>
          </a:p>
        </p:txBody>
      </p:sp>
      <p:sp>
        <p:nvSpPr>
          <p:cNvPr id="200707" name="Rectangle 2"/>
          <p:cNvSpPr>
            <a:spLocks noGrp="1" noRot="1" noChangeAspect="1" noChangeArrowheads="1" noTextEdit="1"/>
          </p:cNvSpPr>
          <p:nvPr>
            <p:ph type="sldImg"/>
          </p:nvPr>
        </p:nvSpPr>
        <p:spPr>
          <a:ln/>
        </p:spPr>
      </p:sp>
      <p:sp>
        <p:nvSpPr>
          <p:cNvPr id="200708" name="Rectangle 3"/>
          <p:cNvSpPr>
            <a:spLocks noGrp="1" noChangeArrowheads="1"/>
          </p:cNvSpPr>
          <p:nvPr>
            <p:ph type="body" idx="1"/>
          </p:nvPr>
        </p:nvSpPr>
        <p:spPr>
          <a:noFill/>
          <a:ln/>
        </p:spPr>
        <p:txBody>
          <a:bodyPr/>
          <a:lstStyle/>
          <a:p>
            <a:pPr eaLnBrk="1" hangingPunct="1"/>
            <a:r>
              <a:rPr lang="en-US" dirty="0"/>
              <a:t>These are the most common situation for information overloading.  Too much information on one sign makes the driver confused which information is needed.  The driver simply doesn’t have enough time to read and digest the information presented.  Similarly, multiple signs on one sign array confuses the driver of which signs has the appropriate information for the particular situation.  Too many signs in close proximity poses similar problem.  When the roadway geometry is complex, the driver need more time controlling the vehicle, steering, braking, pushing gas.  So, the drive has little time less to read process and digest signs.  In this situation, the potential for information overloading increases.  Too many unnecessary information posted at work zone also causes information overloading.  </a:t>
            </a:r>
          </a:p>
          <a:p>
            <a:pPr eaLnBrk="1" hangingPunct="1"/>
            <a:endParaRPr lang="en-US" dirty="0"/>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7"/>
          <p:cNvSpPr>
            <a:spLocks noGrp="1" noChangeArrowheads="1"/>
          </p:cNvSpPr>
          <p:nvPr>
            <p:ph type="sldNum" sz="quarter" idx="5"/>
          </p:nvPr>
        </p:nvSpPr>
        <p:spPr>
          <a:noFill/>
        </p:spPr>
        <p:txBody>
          <a:bodyPr/>
          <a:lstStyle/>
          <a:p>
            <a:fld id="{E6FF844F-349B-45A1-9533-21306B8A0476}" type="slidenum">
              <a:rPr lang="en-US" smtClean="0"/>
              <a:pPr/>
              <a:t>70</a:t>
            </a:fld>
            <a:endParaRPr lang="en-US" dirty="0"/>
          </a:p>
        </p:txBody>
      </p:sp>
      <p:sp>
        <p:nvSpPr>
          <p:cNvPr id="202755" name="Rectangle 2"/>
          <p:cNvSpPr>
            <a:spLocks noGrp="1" noRot="1" noChangeAspect="1" noChangeArrowheads="1" noTextEdit="1"/>
          </p:cNvSpPr>
          <p:nvPr>
            <p:ph type="sldImg"/>
          </p:nvPr>
        </p:nvSpPr>
        <p:spPr>
          <a:ln/>
        </p:spPr>
      </p:sp>
      <p:sp>
        <p:nvSpPr>
          <p:cNvPr id="202756" name="Rectangle 3"/>
          <p:cNvSpPr>
            <a:spLocks noGrp="1" noChangeArrowheads="1"/>
          </p:cNvSpPr>
          <p:nvPr>
            <p:ph type="body" idx="1"/>
          </p:nvPr>
        </p:nvSpPr>
        <p:spPr>
          <a:noFill/>
          <a:ln/>
        </p:spPr>
        <p:txBody>
          <a:bodyPr/>
          <a:lstStyle/>
          <a:p>
            <a:pPr eaLnBrk="1" hangingPunct="1"/>
            <a:endParaRPr lang="en-US" dirty="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7"/>
          <p:cNvSpPr>
            <a:spLocks noGrp="1" noChangeArrowheads="1"/>
          </p:cNvSpPr>
          <p:nvPr>
            <p:ph type="sldNum" sz="quarter" idx="5"/>
          </p:nvPr>
        </p:nvSpPr>
        <p:spPr>
          <a:noFill/>
        </p:spPr>
        <p:txBody>
          <a:bodyPr/>
          <a:lstStyle/>
          <a:p>
            <a:fld id="{35D7FCC8-F023-4A54-B922-6D776D9CA403}" type="slidenum">
              <a:rPr lang="en-US" smtClean="0"/>
              <a:pPr/>
              <a:t>71</a:t>
            </a:fld>
            <a:endParaRPr lang="en-US" dirty="0"/>
          </a:p>
        </p:txBody>
      </p:sp>
      <p:sp>
        <p:nvSpPr>
          <p:cNvPr id="206851" name="Rectangle 2"/>
          <p:cNvSpPr>
            <a:spLocks noGrp="1" noRot="1" noChangeAspect="1" noChangeArrowheads="1" noTextEdit="1"/>
          </p:cNvSpPr>
          <p:nvPr>
            <p:ph type="sldImg"/>
          </p:nvPr>
        </p:nvSpPr>
        <p:spPr>
          <a:ln/>
        </p:spPr>
      </p:sp>
      <p:sp>
        <p:nvSpPr>
          <p:cNvPr id="206852" name="Rectangle 3"/>
          <p:cNvSpPr>
            <a:spLocks noGrp="1" noChangeArrowheads="1"/>
          </p:cNvSpPr>
          <p:nvPr>
            <p:ph type="body" idx="1"/>
          </p:nvPr>
        </p:nvSpPr>
        <p:spPr>
          <a:noFill/>
          <a:ln/>
        </p:spPr>
        <p:txBody>
          <a:bodyPr/>
          <a:lstStyle/>
          <a:p>
            <a:pPr eaLnBrk="1" hangingPunct="1"/>
            <a:endParaRPr lang="en-US" dirty="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25C6D2-09FF-4CD3-8DC0-F4569A853F81}" type="slidenum">
              <a:rPr lang="en-US"/>
              <a:pPr/>
              <a:t>74</a:t>
            </a:fld>
            <a:endParaRPr lang="en-US" dirty="0"/>
          </a:p>
        </p:txBody>
      </p:sp>
      <p:sp>
        <p:nvSpPr>
          <p:cNvPr id="404482" name="Rectangle 2"/>
          <p:cNvSpPr>
            <a:spLocks noGrp="1" noRot="1" noChangeAspect="1" noChangeArrowheads="1" noTextEdit="1"/>
          </p:cNvSpPr>
          <p:nvPr>
            <p:ph type="sldImg"/>
          </p:nvPr>
        </p:nvSpPr>
        <p:spPr>
          <a:ln/>
        </p:spPr>
      </p:sp>
      <p:sp>
        <p:nvSpPr>
          <p:cNvPr id="404483" name="Rectangle 3"/>
          <p:cNvSpPr>
            <a:spLocks noGrp="1" noChangeArrowheads="1"/>
          </p:cNvSpPr>
          <p:nvPr>
            <p:ph type="body" idx="1"/>
          </p:nvPr>
        </p:nvSpPr>
        <p:spPr/>
        <p:txBody>
          <a:bodyPr/>
          <a:lstStyle/>
          <a:p>
            <a:r>
              <a:rPr lang="en-US" b="1" u="sng" dirty="0">
                <a:latin typeface="TimesNewRomanPS" pitchFamily="18" charset="0"/>
                <a:ea typeface="Wingdings" pitchFamily="2" charset="2"/>
                <a:cs typeface="Wingdings" pitchFamily="2" charset="2"/>
              </a:rPr>
              <a:t>Speed Limits</a:t>
            </a:r>
          </a:p>
          <a:p>
            <a:r>
              <a:rPr lang="en-US" b="1" dirty="0">
                <a:ea typeface="Wingdings" pitchFamily="2" charset="2"/>
                <a:cs typeface="Wingdings" pitchFamily="2" charset="2"/>
              </a:rPr>
              <a:t>Say:</a:t>
            </a:r>
            <a:r>
              <a:rPr lang="en-US" dirty="0">
                <a:ea typeface="Wingdings" pitchFamily="2" charset="2"/>
                <a:cs typeface="Wingdings" pitchFamily="2" charset="2"/>
              </a:rPr>
              <a:t>  MoDOT has the authority to lower speed limits in their work zones for safety purposes.  Remember, motorists will only reduce their speed if they perceive a need to do so.</a:t>
            </a:r>
          </a:p>
          <a:p>
            <a:r>
              <a:rPr lang="en-US" dirty="0">
                <a:ea typeface="Wingdings" pitchFamily="2" charset="2"/>
                <a:cs typeface="Wingdings" pitchFamily="2" charset="2"/>
              </a:rPr>
              <a:t> </a:t>
            </a:r>
          </a:p>
          <a:p>
            <a:r>
              <a:rPr lang="en-US" dirty="0">
                <a:ea typeface="Wingdings" pitchFamily="2" charset="2"/>
                <a:cs typeface="Wingdings" pitchFamily="2" charset="2"/>
              </a:rPr>
              <a:t>When reducing a speed limit:</a:t>
            </a:r>
          </a:p>
          <a:p>
            <a:r>
              <a:rPr lang="en-US" dirty="0">
                <a:ea typeface="Wingdings" pitchFamily="2" charset="2"/>
                <a:cs typeface="Wingdings" pitchFamily="2" charset="2"/>
              </a:rPr>
              <a:t>It should be on a case-by-case method </a:t>
            </a:r>
          </a:p>
          <a:p>
            <a:pPr>
              <a:buFontTx/>
              <a:buNone/>
            </a:pPr>
            <a:r>
              <a:rPr lang="en-US" dirty="0">
                <a:ea typeface="Wingdings" pitchFamily="2" charset="2"/>
                <a:cs typeface="Wingdings" pitchFamily="2" charset="2"/>
              </a:rPr>
              <a:t>No speed limit </a:t>
            </a:r>
            <a:r>
              <a:rPr lang="en-US" b="1" dirty="0">
                <a:ea typeface="Wingdings" pitchFamily="2" charset="2"/>
                <a:cs typeface="Wingdings" pitchFamily="2" charset="2"/>
              </a:rPr>
              <a:t>shall </a:t>
            </a:r>
            <a:r>
              <a:rPr lang="en-US" dirty="0">
                <a:ea typeface="Wingdings" pitchFamily="2" charset="2"/>
                <a:cs typeface="Wingdings" pitchFamily="2" charset="2"/>
              </a:rPr>
              <a:t>be reduced below 35 mph</a:t>
            </a:r>
          </a:p>
          <a:p>
            <a:r>
              <a:rPr lang="en-US" dirty="0">
                <a:ea typeface="Wingdings" pitchFamily="2" charset="2"/>
                <a:cs typeface="Wingdings" pitchFamily="2" charset="2"/>
              </a:rPr>
              <a:t> </a:t>
            </a:r>
          </a:p>
          <a:p>
            <a:r>
              <a:rPr lang="en-US" b="1" dirty="0"/>
              <a:t>State:</a:t>
            </a:r>
            <a:r>
              <a:rPr lang="en-US" dirty="0"/>
              <a:t> the Second Bullet refers to “Dynamic Speed Reductions” this is a new practice, where the speed is reduced only in areas affected by the presence of work being actually performed.</a:t>
            </a: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Rectangle 7"/>
          <p:cNvSpPr>
            <a:spLocks noGrp="1" noChangeArrowheads="1"/>
          </p:cNvSpPr>
          <p:nvPr>
            <p:ph type="sldNum" sz="quarter" idx="5"/>
          </p:nvPr>
        </p:nvSpPr>
        <p:spPr>
          <a:noFill/>
        </p:spPr>
        <p:txBody>
          <a:bodyPr/>
          <a:lstStyle/>
          <a:p>
            <a:fld id="{D577CF16-A083-4E11-8961-F796FD58C601}" type="slidenum">
              <a:rPr lang="en-US" smtClean="0"/>
              <a:pPr/>
              <a:t>75</a:t>
            </a:fld>
            <a:endParaRPr lang="en-US" dirty="0"/>
          </a:p>
        </p:txBody>
      </p:sp>
      <p:sp>
        <p:nvSpPr>
          <p:cNvPr id="209923" name="Rectangle 2"/>
          <p:cNvSpPr>
            <a:spLocks noGrp="1" noRot="1" noChangeAspect="1" noChangeArrowheads="1" noTextEdit="1"/>
          </p:cNvSpPr>
          <p:nvPr>
            <p:ph type="sldImg"/>
          </p:nvPr>
        </p:nvSpPr>
        <p:spPr>
          <a:ln/>
        </p:spPr>
      </p:sp>
      <p:sp>
        <p:nvSpPr>
          <p:cNvPr id="209924" name="Rectangle 3"/>
          <p:cNvSpPr>
            <a:spLocks noGrp="1" noChangeArrowheads="1"/>
          </p:cNvSpPr>
          <p:nvPr>
            <p:ph type="body" idx="1"/>
          </p:nvPr>
        </p:nvSpPr>
        <p:spPr>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There are numerous items to consider when planning for pedestrians in work zones.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If the TTC zone affects an accessible and detectable pedestrian facility, the accessibility and detectability shall be maintained along the alternate pedestrian route.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If establishing or maintaining an alternate pedestrian route is not feasible during the project, an alternate means of providing for pedestrians may be used, such as adding free bus service around the project or assigning someone the responsibility to assist pedestrians with disabilities through the project limits.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Consideration should be made to separate pedestrian movements from both worksite activity and vehicular traffic.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Blocked routes, alternate crossings, and sign and signal information should be communicated to pedestrians with visual disabilities by providing devices such as audible information devices, accessible pedestrian signals, or barriers and channelizing devices that are detectable to the pedestrians traveling with the aid of a long cane or who have low vision.</a:t>
            </a:r>
            <a:endParaRPr lang="en-US" dirty="0"/>
          </a:p>
        </p:txBody>
      </p:sp>
      <p:sp>
        <p:nvSpPr>
          <p:cNvPr id="4" name="Slide Number Placeholder 3"/>
          <p:cNvSpPr>
            <a:spLocks noGrp="1"/>
          </p:cNvSpPr>
          <p:nvPr>
            <p:ph type="sldNum" sz="quarter" idx="5"/>
          </p:nvPr>
        </p:nvSpPr>
        <p:spPr/>
        <p:txBody>
          <a:bodyPr/>
          <a:lstStyle/>
          <a:p>
            <a:fld id="{6CA57949-A8DF-440C-82BE-47703278C68D}" type="slidenum">
              <a:rPr lang="en-US" smtClean="0"/>
              <a:t>76</a:t>
            </a:fld>
            <a:endParaRPr lang="en-US"/>
          </a:p>
        </p:txBody>
      </p:sp>
    </p:spTree>
    <p:extLst>
      <p:ext uri="{BB962C8B-B14F-4D97-AF65-F5344CB8AC3E}">
        <p14:creationId xmlns:p14="http://schemas.microsoft.com/office/powerpoint/2010/main" val="44759271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7"/>
          <p:cNvSpPr>
            <a:spLocks noGrp="1" noChangeArrowheads="1"/>
          </p:cNvSpPr>
          <p:nvPr>
            <p:ph type="sldNum" sz="quarter" idx="5"/>
          </p:nvPr>
        </p:nvSpPr>
        <p:spPr>
          <a:noFill/>
        </p:spPr>
        <p:txBody>
          <a:bodyPr/>
          <a:lstStyle/>
          <a:p>
            <a:fld id="{9511FB6C-6FDE-4DD0-8F4F-CBB17A3A093C}" type="slidenum">
              <a:rPr lang="en-US" smtClean="0"/>
              <a:pPr/>
              <a:t>77</a:t>
            </a:fld>
            <a:endParaRPr lang="en-US" dirty="0"/>
          </a:p>
        </p:txBody>
      </p:sp>
      <p:sp>
        <p:nvSpPr>
          <p:cNvPr id="210947" name="Rectangle 2"/>
          <p:cNvSpPr>
            <a:spLocks noGrp="1" noRot="1" noChangeAspect="1" noChangeArrowheads="1" noTextEdit="1"/>
          </p:cNvSpPr>
          <p:nvPr>
            <p:ph type="sldImg"/>
          </p:nvPr>
        </p:nvSpPr>
        <p:spPr>
          <a:ln/>
        </p:spPr>
      </p:sp>
      <p:sp>
        <p:nvSpPr>
          <p:cNvPr id="210948" name="Rectangle 3"/>
          <p:cNvSpPr>
            <a:spLocks noGrp="1" noChangeArrowheads="1"/>
          </p:cNvSpPr>
          <p:nvPr>
            <p:ph type="body" idx="1"/>
          </p:nvPr>
        </p:nvSpPr>
        <p:spPr>
          <a:noFill/>
          <a:ln/>
        </p:spPr>
        <p:txBody>
          <a:bodyPr/>
          <a:lstStyle/>
          <a:p>
            <a:pPr eaLnBrk="1" hangingPunct="1"/>
            <a:r>
              <a:rPr lang="en-US" sz="1200" kern="1200" dirty="0">
                <a:solidFill>
                  <a:schemeClr val="tx1"/>
                </a:solidFill>
                <a:effectLst/>
                <a:latin typeface="+mn-lt"/>
                <a:ea typeface="+mn-ea"/>
                <a:cs typeface="+mn-cs"/>
              </a:rPr>
              <a:t>Unless an acceptable route that does not involve crossing the roadway can be provided, pedestrians should be appropriately directed with advance signing that encourages them to cross to the opposite side of the roadway</a:t>
            </a:r>
          </a:p>
          <a:p>
            <a:pPr eaLnBrk="1" hangingPunct="1"/>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urban and suburban areas with high vehicular traffic volumes, these signs should be placed at intersections (rather than midblock locations) so that pedestrians are not confronted with midblock worksites that will induce them to attempt dodging the worksite or making a midblock crossing.</a:t>
            </a:r>
          </a:p>
          <a:p>
            <a:pPr eaLnBrk="1" hangingPunct="1"/>
            <a:endParaRPr lang="en-US" dirty="0"/>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7"/>
          <p:cNvSpPr>
            <a:spLocks noGrp="1" noChangeArrowheads="1"/>
          </p:cNvSpPr>
          <p:nvPr>
            <p:ph type="sldNum" sz="quarter" idx="5"/>
          </p:nvPr>
        </p:nvSpPr>
        <p:spPr>
          <a:noFill/>
        </p:spPr>
        <p:txBody>
          <a:bodyPr/>
          <a:lstStyle/>
          <a:p>
            <a:fld id="{16758582-5EDF-435D-B75A-18BE6D385D0F}" type="slidenum">
              <a:rPr lang="en-US" smtClean="0"/>
              <a:pPr/>
              <a:t>78</a:t>
            </a:fld>
            <a:endParaRPr lang="en-US" dirty="0"/>
          </a:p>
        </p:txBody>
      </p:sp>
      <p:sp>
        <p:nvSpPr>
          <p:cNvPr id="214019" name="Rectangle 2"/>
          <p:cNvSpPr>
            <a:spLocks noGrp="1" noRot="1" noChangeAspect="1" noChangeArrowheads="1" noTextEdit="1"/>
          </p:cNvSpPr>
          <p:nvPr>
            <p:ph type="sldImg"/>
          </p:nvPr>
        </p:nvSpPr>
        <p:spPr>
          <a:ln/>
        </p:spPr>
      </p:sp>
      <p:sp>
        <p:nvSpPr>
          <p:cNvPr id="214020" name="Rectangle 3"/>
          <p:cNvSpPr>
            <a:spLocks noGrp="1" noChangeArrowheads="1"/>
          </p:cNvSpPr>
          <p:nvPr>
            <p:ph type="body" idx="1"/>
          </p:nvPr>
        </p:nvSpPr>
        <p:spPr>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Signs and other devices mounted lower than 7 ft. above the temporary pedestrian pathway should not project more than 4 in. into accessible pedestrian facilities.</a:t>
            </a: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7"/>
          <p:cNvSpPr>
            <a:spLocks noGrp="1" noChangeArrowheads="1"/>
          </p:cNvSpPr>
          <p:nvPr>
            <p:ph type="sldNum" sz="quarter" idx="5"/>
          </p:nvPr>
        </p:nvSpPr>
        <p:spPr>
          <a:noFill/>
        </p:spPr>
        <p:txBody>
          <a:bodyPr/>
          <a:lstStyle/>
          <a:p>
            <a:fld id="{F51F5C91-8BA5-4A95-A16F-5874496097FC}" type="slidenum">
              <a:rPr lang="en-US" smtClean="0"/>
              <a:pPr/>
              <a:t>79</a:t>
            </a:fld>
            <a:endParaRPr lang="en-US" dirty="0"/>
          </a:p>
        </p:txBody>
      </p:sp>
      <p:sp>
        <p:nvSpPr>
          <p:cNvPr id="212995" name="Rectangle 2"/>
          <p:cNvSpPr>
            <a:spLocks noGrp="1" noRot="1" noChangeAspect="1" noChangeArrowheads="1" noTextEdit="1"/>
          </p:cNvSpPr>
          <p:nvPr>
            <p:ph type="sldImg"/>
          </p:nvPr>
        </p:nvSpPr>
        <p:spPr>
          <a:ln/>
        </p:spPr>
      </p:sp>
      <p:sp>
        <p:nvSpPr>
          <p:cNvPr id="212996" name="Rectangle 3"/>
          <p:cNvSpPr>
            <a:spLocks noGrp="1" noChangeArrowheads="1"/>
          </p:cNvSpPr>
          <p:nvPr>
            <p:ph type="body" idx="1"/>
          </p:nvPr>
        </p:nvSpPr>
        <p:spPr>
          <a:noFill/>
          <a:ln/>
        </p:spPr>
        <p:txBody>
          <a:bodyPr/>
          <a:lstStyle/>
          <a:p>
            <a:pPr eaLnBrk="1" hangingPunct="1"/>
            <a:r>
              <a:rPr lang="en-US" dirty="0"/>
              <a:t>This could cause rough or uneven terrain difficult for pedestrians with disabilities to easily maneuver through.  </a:t>
            </a: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7"/>
          <p:cNvSpPr>
            <a:spLocks noGrp="1" noChangeArrowheads="1"/>
          </p:cNvSpPr>
          <p:nvPr>
            <p:ph type="sldNum" sz="quarter" idx="5"/>
          </p:nvPr>
        </p:nvSpPr>
        <p:spPr>
          <a:noFill/>
        </p:spPr>
        <p:txBody>
          <a:bodyPr/>
          <a:lstStyle/>
          <a:p>
            <a:fld id="{05C39AC3-A4E6-4C07-AE29-B83879E9E74E}" type="slidenum">
              <a:rPr lang="en-US" smtClean="0"/>
              <a:pPr/>
              <a:t>80</a:t>
            </a:fld>
            <a:endParaRPr lang="en-US" dirty="0"/>
          </a:p>
        </p:txBody>
      </p:sp>
      <p:sp>
        <p:nvSpPr>
          <p:cNvPr id="223235" name="Rectangle 2"/>
          <p:cNvSpPr>
            <a:spLocks noGrp="1" noRot="1" noChangeAspect="1" noChangeArrowheads="1" noTextEdit="1"/>
          </p:cNvSpPr>
          <p:nvPr>
            <p:ph type="sldImg"/>
          </p:nvPr>
        </p:nvSpPr>
        <p:spPr>
          <a:ln/>
        </p:spPr>
      </p:sp>
      <p:sp>
        <p:nvSpPr>
          <p:cNvPr id="223236" name="Rectangle 3"/>
          <p:cNvSpPr>
            <a:spLocks noGrp="1" noChangeArrowheads="1"/>
          </p:cNvSpPr>
          <p:nvPr>
            <p:ph type="body" idx="1"/>
          </p:nvPr>
        </p:nvSpPr>
        <p:spPr>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Ballast for TTC devices should be kept to the minimum amount needed and should be mounted low to prevent penetration of the vehicle windshield.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TTC devices, jersey barriers, and wood or chain link fencing with a continuous detectable edging can satisfactorily delineate a pedestrian path.</a:t>
            </a:r>
          </a:p>
          <a:p>
            <a:pPr eaLnBrk="1" hangingPunct="1"/>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If a temporary traffic barrier is used to shield pedestrians, it should be designed to accommodate site conditions.</a:t>
            </a:r>
          </a:p>
          <a:p>
            <a:pPr eaLnBrk="1" hangingPunct="1"/>
            <a:endParaRPr lang="en-US" dirty="0"/>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Rectangle 7"/>
          <p:cNvSpPr>
            <a:spLocks noGrp="1" noChangeArrowheads="1"/>
          </p:cNvSpPr>
          <p:nvPr>
            <p:ph type="sldNum" sz="quarter" idx="5"/>
          </p:nvPr>
        </p:nvSpPr>
        <p:spPr>
          <a:noFill/>
        </p:spPr>
        <p:txBody>
          <a:bodyPr/>
          <a:lstStyle/>
          <a:p>
            <a:fld id="{740C2643-C663-4F85-B92B-1DE3A27CD44A}" type="slidenum">
              <a:rPr lang="en-US" smtClean="0"/>
              <a:pPr/>
              <a:t>81</a:t>
            </a:fld>
            <a:endParaRPr lang="en-US" dirty="0"/>
          </a:p>
        </p:txBody>
      </p:sp>
      <p:sp>
        <p:nvSpPr>
          <p:cNvPr id="222211" name="Rectangle 2"/>
          <p:cNvSpPr>
            <a:spLocks noGrp="1" noRot="1" noChangeAspect="1" noChangeArrowheads="1" noTextEdit="1"/>
          </p:cNvSpPr>
          <p:nvPr>
            <p:ph type="sldImg"/>
          </p:nvPr>
        </p:nvSpPr>
        <p:spPr>
          <a:ln/>
        </p:spPr>
      </p:sp>
      <p:sp>
        <p:nvSpPr>
          <p:cNvPr id="222212" name="Rectangle 3"/>
          <p:cNvSpPr>
            <a:spLocks noGrp="1" noChangeArrowheads="1"/>
          </p:cNvSpPr>
          <p:nvPr>
            <p:ph type="body" idx="1"/>
          </p:nvPr>
        </p:nvSpPr>
        <p:spPr>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Short intermittent segments of temporary traffic barrier nullify the containment and re-directive capabilities of the temporary traffic barrier, increase the potential for serious injury both to vehicle occupants and pedestrians, and encourage the presence of blunt, leading ends. Adjacent temporary traffic barrier segments shall be properly connected in order to provide the overall strength required for the temporary traffic barrier to perform properly.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Tape, rope, or plastic chain strung between devices are not detectable, do not comply with the design standards and should not be used as a control for pedestrian movements.</a:t>
            </a:r>
          </a:p>
          <a:p>
            <a:pPr eaLnBrk="1" hangingPunct="1"/>
            <a:r>
              <a:rPr lang="en-US" dirty="0"/>
              <a:t>Not detectable with a cane until already in work zone, no continuous guidance at ground level (or anywhere), if shoreline along edge of building, may walk right into point of barricade.  Good that they are lighted with flashing beacon for the visual impaired.  </a:t>
            </a:r>
          </a:p>
          <a:p>
            <a:pPr eaLnBrk="1" hangingPunct="1"/>
            <a:endParaRPr lang="en-US" dirty="0"/>
          </a:p>
          <a:p>
            <a:pPr eaLnBrk="1" hangingPunct="1"/>
            <a:endParaRPr lang="en-US" dirty="0"/>
          </a:p>
          <a:p>
            <a:pPr eaLnBrk="1" hangingPunct="1"/>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eaLnBrk="1" hangingPunct="1"/>
            <a:endParaRPr lang="en-US" dirty="0"/>
          </a:p>
          <a:p>
            <a:pPr eaLnBrk="1" hangingPunct="1"/>
            <a:endParaRPr lang="en-US" dirty="0"/>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7"/>
          <p:cNvSpPr>
            <a:spLocks noGrp="1" noChangeArrowheads="1"/>
          </p:cNvSpPr>
          <p:nvPr>
            <p:ph type="sldNum" sz="quarter" idx="5"/>
          </p:nvPr>
        </p:nvSpPr>
        <p:spPr>
          <a:noFill/>
        </p:spPr>
        <p:txBody>
          <a:bodyPr/>
          <a:lstStyle/>
          <a:p>
            <a:fld id="{00EC43DB-7155-42ED-A566-83ED5ADA0D8D}" type="slidenum">
              <a:rPr lang="en-US" smtClean="0"/>
              <a:pPr/>
              <a:t>82</a:t>
            </a:fld>
            <a:endParaRPr lang="en-US" dirty="0"/>
          </a:p>
        </p:txBody>
      </p:sp>
      <p:sp>
        <p:nvSpPr>
          <p:cNvPr id="216067" name="Rectangle 2"/>
          <p:cNvSpPr>
            <a:spLocks noGrp="1" noRot="1" noChangeAspect="1" noChangeArrowheads="1" noTextEdit="1"/>
          </p:cNvSpPr>
          <p:nvPr>
            <p:ph type="sldImg"/>
          </p:nvPr>
        </p:nvSpPr>
        <p:spPr>
          <a:ln/>
        </p:spPr>
      </p:sp>
      <p:sp>
        <p:nvSpPr>
          <p:cNvPr id="216068" name="Rectangle 3"/>
          <p:cNvSpPr>
            <a:spLocks noGrp="1" noChangeArrowheads="1"/>
          </p:cNvSpPr>
          <p:nvPr>
            <p:ph type="body" idx="1"/>
          </p:nvPr>
        </p:nvSpPr>
        <p:spPr>
          <a:noFill/>
          <a:ln/>
        </p:spPr>
        <p:txBody>
          <a:bodyPr/>
          <a:lstStyle/>
          <a:p>
            <a:pPr marL="228600" indent="-228600" eaLnBrk="1" hangingPunct="1">
              <a:buFontTx/>
              <a:buAutoNum type="arabicPeriod"/>
            </a:pPr>
            <a:r>
              <a:rPr lang="en-US" b="1" dirty="0"/>
              <a:t>Existing pathways</a:t>
            </a:r>
            <a:r>
              <a:rPr lang="en-US" dirty="0"/>
              <a:t> – pedestrians can be directed to alternate pathways already existing in the work zone. This may include sidewalks on the other side of the roadway</a:t>
            </a:r>
          </a:p>
          <a:p>
            <a:pPr marL="228600" indent="-228600" eaLnBrk="1" hangingPunct="1">
              <a:buFontTx/>
              <a:buAutoNum type="arabicPeriod"/>
            </a:pPr>
            <a:r>
              <a:rPr lang="en-US" b="1" dirty="0"/>
              <a:t>Bypasses</a:t>
            </a:r>
            <a:r>
              <a:rPr lang="en-US" dirty="0"/>
              <a:t> – temporary bypass routes can be provided where unobstructed and non-hazardous space is available in the right of way. Bypasses may be established in parking lanes os grass buffers in the work zone.</a:t>
            </a:r>
          </a:p>
          <a:p>
            <a:pPr marL="228600" indent="-228600" eaLnBrk="1" hangingPunct="1">
              <a:buFontTx/>
              <a:buAutoNum type="arabicPeriod"/>
            </a:pPr>
            <a:r>
              <a:rPr lang="en-US" b="1" dirty="0"/>
              <a:t>Detours</a:t>
            </a:r>
            <a:r>
              <a:rPr lang="en-US" dirty="0"/>
              <a:t> – pedestrians can be instructed to use an alternate route when it is not possible to use other existing pathways</a:t>
            </a:r>
          </a:p>
          <a:p>
            <a:pPr marL="228600" indent="-228600" eaLnBrk="1" hangingPunct="1">
              <a:buFontTx/>
              <a:buAutoNum type="arabicPeriod"/>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Pedestrians are reluctant to retrace their steps to a prior intersection for a crossing or to add distance or out-of-the-way travel to a destination.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Additional guidance for pedestrian movement through work zones is in </a:t>
            </a:r>
            <a:r>
              <a:rPr lang="en-US" sz="1200" u="none" strike="noStrike" kern="1200" dirty="0">
                <a:solidFill>
                  <a:schemeClr val="tx1"/>
                </a:solidFill>
                <a:effectLst/>
                <a:latin typeface="+mn-lt"/>
                <a:ea typeface="+mn-ea"/>
                <a:cs typeface="+mn-cs"/>
                <a:hlinkClick r:id="rId3" tooltip="616.24 Traffic Control for Non-Motorized Traffic"/>
              </a:rPr>
              <a:t>EPG 616.24 Traffic Control for Non-Motorized Traffic.</a:t>
            </a:r>
            <a:endParaRPr lang="en-US" sz="1200" kern="1200" dirty="0">
              <a:solidFill>
                <a:schemeClr val="tx1"/>
              </a:solidFill>
              <a:effectLst/>
              <a:latin typeface="+mn-lt"/>
              <a:ea typeface="+mn-ea"/>
              <a:cs typeface="+mn-cs"/>
            </a:endParaRPr>
          </a:p>
          <a:p>
            <a:pPr marL="0" indent="0" eaLnBrk="1" hangingPunct="1">
              <a:buFontTx/>
              <a:buNone/>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When it is not possible to maintain a minimum width of 60 in. throughout the entire length of the pedestrian pathway, a 60 in. x 60 in. passing space should be provided at least every 200 ft. to allow individuals in wheelchairs to pass.</a:t>
            </a:r>
          </a:p>
          <a:p>
            <a:pPr marL="0" indent="0" eaLnBrk="1" hangingPunct="1">
              <a:buFontTx/>
              <a:buNone/>
            </a:pPr>
            <a:endParaRPr lang="en-US" dirty="0"/>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Columbus Ohio pedestrian path around construction project.  The top picture is an up-close view of the top of a continuously detectable edging used for a person’s back of the hand.  Being plastic, the edge would not be rough as a concrete barrier or splinter of a wood barricade.    On the bottom, a 2-inch detectable edge is for a person’s cane for the visually impaired.</a:t>
            </a:r>
          </a:p>
          <a:p>
            <a:endParaRPr lang="en-US" dirty="0"/>
          </a:p>
        </p:txBody>
      </p:sp>
      <p:sp>
        <p:nvSpPr>
          <p:cNvPr id="4" name="Slide Number Placeholder 3"/>
          <p:cNvSpPr>
            <a:spLocks noGrp="1"/>
          </p:cNvSpPr>
          <p:nvPr>
            <p:ph type="sldNum" sz="quarter" idx="5"/>
          </p:nvPr>
        </p:nvSpPr>
        <p:spPr/>
        <p:txBody>
          <a:bodyPr/>
          <a:lstStyle/>
          <a:p>
            <a:fld id="{6CA57949-A8DF-440C-82BE-47703278C68D}" type="slidenum">
              <a:rPr lang="en-US" smtClean="0"/>
              <a:t>83</a:t>
            </a:fld>
            <a:endParaRPr lang="en-US"/>
          </a:p>
        </p:txBody>
      </p:sp>
    </p:spTree>
    <p:extLst>
      <p:ext uri="{BB962C8B-B14F-4D97-AF65-F5344CB8AC3E}">
        <p14:creationId xmlns:p14="http://schemas.microsoft.com/office/powerpoint/2010/main" val="161918725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below picture shows a temporary curb ramp.  As you can see a ramp coming up to a level platform and then a smaller ramp to the curb.  </a:t>
            </a:r>
          </a:p>
          <a:p>
            <a:endParaRPr lang="en-US" dirty="0"/>
          </a:p>
        </p:txBody>
      </p:sp>
      <p:sp>
        <p:nvSpPr>
          <p:cNvPr id="4" name="Slide Number Placeholder 3"/>
          <p:cNvSpPr>
            <a:spLocks noGrp="1"/>
          </p:cNvSpPr>
          <p:nvPr>
            <p:ph type="sldNum" sz="quarter" idx="5"/>
          </p:nvPr>
        </p:nvSpPr>
        <p:spPr/>
        <p:txBody>
          <a:bodyPr/>
          <a:lstStyle/>
          <a:p>
            <a:fld id="{6CA57949-A8DF-440C-82BE-47703278C68D}" type="slidenum">
              <a:rPr lang="en-US" smtClean="0"/>
              <a:t>84</a:t>
            </a:fld>
            <a:endParaRPr lang="en-US"/>
          </a:p>
        </p:txBody>
      </p:sp>
    </p:spTree>
    <p:extLst>
      <p:ext uri="{BB962C8B-B14F-4D97-AF65-F5344CB8AC3E}">
        <p14:creationId xmlns:p14="http://schemas.microsoft.com/office/powerpoint/2010/main" val="285820811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Pedestrians will tend to avoid these areas by attempting non-intersection crossings where no curb ramps are available.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Because printed signs and surface delineation are not usable by pedestrians with visual disabilities, blocked routes, alternate crossings, and sign and signal information should be communicated to pedestrians with visual disabilities by providing audible information devices, accessible pedestrian signals, and barriers and channelizing devices that are detectable to pedestrians traveling with the aid of a long cane or who have low vision.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Audible information devices might not be needed if detectable channelizing devices make an alternate route of travel evident to pedestrians with visual disabilities.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CA57949-A8DF-440C-82BE-47703278C68D}" type="slidenum">
              <a:rPr lang="en-US" smtClean="0"/>
              <a:t>85</a:t>
            </a:fld>
            <a:endParaRPr lang="en-US"/>
          </a:p>
        </p:txBody>
      </p:sp>
    </p:spTree>
    <p:extLst>
      <p:ext uri="{BB962C8B-B14F-4D97-AF65-F5344CB8AC3E}">
        <p14:creationId xmlns:p14="http://schemas.microsoft.com/office/powerpoint/2010/main" val="264734135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90000"/>
              </a:lnSpc>
              <a:spcBef>
                <a:spcPct val="20000"/>
              </a:spcBef>
              <a:spcAft>
                <a:spcPct val="20000"/>
              </a:spcAft>
              <a:buClrTx/>
              <a:buSzTx/>
              <a:buFont typeface="Arial" pitchFamily="34" charset="0"/>
              <a:buNone/>
              <a:tabLst/>
              <a:defRPr/>
            </a:pPr>
            <a:r>
              <a:rPr kumimoji="0" lang="en-US" sz="2400" b="0" i="0" u="none" strike="noStrike" kern="1200" cap="none" spc="0" normalizeH="0" baseline="0" noProof="0" dirty="0">
                <a:ln>
                  <a:noFill/>
                </a:ln>
                <a:solidFill>
                  <a:prstClr val="black"/>
                </a:solidFill>
                <a:effectLst/>
                <a:uLnTx/>
                <a:uFillTx/>
                <a:latin typeface="+mn-lt"/>
                <a:ea typeface="+mn-ea"/>
                <a:cs typeface="+mn-cs"/>
              </a:rPr>
              <a:t>Should be avoided as much as practical.</a:t>
            </a:r>
          </a:p>
          <a:p>
            <a:pPr marL="0" marR="0" lvl="0" indent="0" algn="l" defTabSz="914400" rtl="0" eaLnBrk="1" fontAlgn="auto" latinLnBrk="0" hangingPunct="1">
              <a:lnSpc>
                <a:spcPct val="90000"/>
              </a:lnSpc>
              <a:spcBef>
                <a:spcPct val="20000"/>
              </a:spcBef>
              <a:spcAft>
                <a:spcPct val="20000"/>
              </a:spcAft>
              <a:buClrTx/>
              <a:buSzTx/>
              <a:buFont typeface="Arial" pitchFamily="34" charset="0"/>
              <a:buNone/>
              <a:tabLst/>
              <a:defRPr/>
            </a:pPr>
            <a:endParaRPr kumimoji="0" lang="en-US" sz="2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90000"/>
              </a:lnSpc>
              <a:spcBef>
                <a:spcPct val="20000"/>
              </a:spcBef>
              <a:spcAft>
                <a:spcPct val="20000"/>
              </a:spcAft>
              <a:buClrTx/>
              <a:buSzTx/>
              <a:buFont typeface="Arial" pitchFamily="34" charset="0"/>
              <a:buNone/>
              <a:tabLst/>
              <a:defRPr/>
            </a:pPr>
            <a:r>
              <a:rPr kumimoji="0" lang="en-US" sz="2400" b="0" i="0" u="none" strike="noStrike" kern="1200" cap="none" spc="0" normalizeH="0" baseline="0" noProof="0" dirty="0">
                <a:ln>
                  <a:noFill/>
                </a:ln>
                <a:solidFill>
                  <a:prstClr val="black"/>
                </a:solidFill>
                <a:effectLst/>
                <a:uLnTx/>
                <a:uFillTx/>
                <a:latin typeface="+mn-lt"/>
                <a:ea typeface="+mn-ea"/>
                <a:cs typeface="+mn-cs"/>
              </a:rPr>
              <a:t>Large reductions increase speed variances and potential for accidents.</a:t>
            </a:r>
          </a:p>
          <a:p>
            <a:pPr marL="0" marR="0" lvl="0" indent="0" algn="l" defTabSz="914400" rtl="0" eaLnBrk="1" fontAlgn="auto" latinLnBrk="0" hangingPunct="1">
              <a:lnSpc>
                <a:spcPct val="90000"/>
              </a:lnSpc>
              <a:spcBef>
                <a:spcPct val="20000"/>
              </a:spcBef>
              <a:spcAft>
                <a:spcPct val="20000"/>
              </a:spcAft>
              <a:buClrTx/>
              <a:buSzTx/>
              <a:buFont typeface="Arial" pitchFamily="34" charset="0"/>
              <a:buNone/>
              <a:tabLst/>
              <a:defRPr/>
            </a:pPr>
            <a:endParaRPr kumimoji="0" lang="en-US" sz="2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90000"/>
              </a:lnSpc>
              <a:spcBef>
                <a:spcPct val="20000"/>
              </a:spcBef>
              <a:spcAft>
                <a:spcPct val="20000"/>
              </a:spcAft>
              <a:buClrTx/>
              <a:buSzTx/>
              <a:buFont typeface="Arial" pitchFamily="34" charset="0"/>
              <a:buNone/>
              <a:tabLst/>
              <a:defRPr/>
            </a:pPr>
            <a:r>
              <a:rPr kumimoji="0" lang="en-US" sz="2400" b="0" i="0" u="none" strike="noStrike" kern="1200" cap="none" spc="0" normalizeH="0" baseline="0" noProof="0" dirty="0">
                <a:ln>
                  <a:noFill/>
                </a:ln>
                <a:solidFill>
                  <a:prstClr val="black"/>
                </a:solidFill>
                <a:effectLst/>
                <a:uLnTx/>
                <a:uFillTx/>
                <a:latin typeface="+mn-lt"/>
                <a:ea typeface="+mn-ea"/>
                <a:cs typeface="+mn-cs"/>
              </a:rPr>
              <a:t>Smaller reductions &lt; 10 mph cause smaller variances and fewer accidents.</a:t>
            </a:r>
          </a:p>
          <a:p>
            <a:endParaRPr lang="en-US" dirty="0"/>
          </a:p>
        </p:txBody>
      </p:sp>
      <p:sp>
        <p:nvSpPr>
          <p:cNvPr id="4" name="Slide Number Placeholder 3"/>
          <p:cNvSpPr>
            <a:spLocks noGrp="1"/>
          </p:cNvSpPr>
          <p:nvPr>
            <p:ph type="sldNum" sz="quarter" idx="10"/>
          </p:nvPr>
        </p:nvSpPr>
        <p:spPr/>
        <p:txBody>
          <a:bodyPr/>
          <a:lstStyle/>
          <a:p>
            <a:fld id="{47B4C712-CCEA-4A01-90D9-971782144C5D}" type="slidenum">
              <a:rPr lang="en-US" smtClean="0"/>
              <a:pPr/>
              <a:t>86</a:t>
            </a:fld>
            <a:endParaRPr lang="en-US" dirty="0"/>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7"/>
          <p:cNvSpPr>
            <a:spLocks noGrp="1" noChangeArrowheads="1"/>
          </p:cNvSpPr>
          <p:nvPr>
            <p:ph type="sldNum" sz="quarter" idx="5"/>
          </p:nvPr>
        </p:nvSpPr>
        <p:spPr>
          <a:noFill/>
        </p:spPr>
        <p:txBody>
          <a:bodyPr/>
          <a:lstStyle/>
          <a:p>
            <a:fld id="{38A2A549-1951-493F-9397-25AB10B970DB}" type="slidenum">
              <a:rPr lang="en-US" smtClean="0"/>
              <a:pPr/>
              <a:t>87</a:t>
            </a:fld>
            <a:endParaRPr lang="en-US" dirty="0"/>
          </a:p>
        </p:txBody>
      </p:sp>
      <p:sp>
        <p:nvSpPr>
          <p:cNvPr id="316419" name="Rectangle 2"/>
          <p:cNvSpPr>
            <a:spLocks noGrp="1" noRot="1" noChangeAspect="1" noChangeArrowheads="1" noTextEdit="1"/>
          </p:cNvSpPr>
          <p:nvPr>
            <p:ph type="sldImg"/>
          </p:nvPr>
        </p:nvSpPr>
        <p:spPr>
          <a:ln/>
        </p:spPr>
      </p:sp>
      <p:sp>
        <p:nvSpPr>
          <p:cNvPr id="316420" name="Rectangle 3"/>
          <p:cNvSpPr>
            <a:spLocks noGrp="1" noChangeArrowheads="1"/>
          </p:cNvSpPr>
          <p:nvPr>
            <p:ph type="body" idx="1"/>
          </p:nvPr>
        </p:nvSpPr>
        <p:spPr>
          <a:noFill/>
          <a:ln/>
        </p:spPr>
        <p:txBody>
          <a:bodyPr/>
          <a:lstStyle/>
          <a:p>
            <a:pPr eaLnBrk="1" hangingPunct="1"/>
            <a:endParaRPr lang="en-US" dirty="0"/>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7"/>
          <p:cNvSpPr>
            <a:spLocks noGrp="1" noChangeArrowheads="1"/>
          </p:cNvSpPr>
          <p:nvPr>
            <p:ph type="sldNum" sz="quarter" idx="5"/>
          </p:nvPr>
        </p:nvSpPr>
        <p:spPr>
          <a:noFill/>
        </p:spPr>
        <p:txBody>
          <a:bodyPr/>
          <a:lstStyle/>
          <a:p>
            <a:fld id="{EBB0E7EF-12B4-4317-9D87-21E1B6261FB3}" type="slidenum">
              <a:rPr lang="en-US" smtClean="0"/>
              <a:pPr/>
              <a:t>88</a:t>
            </a:fld>
            <a:endParaRPr lang="en-US" dirty="0"/>
          </a:p>
        </p:txBody>
      </p:sp>
      <p:sp>
        <p:nvSpPr>
          <p:cNvPr id="169987" name="Rectangle 2"/>
          <p:cNvSpPr>
            <a:spLocks noGrp="1" noRot="1" noChangeAspect="1" noChangeArrowheads="1" noTextEdit="1"/>
          </p:cNvSpPr>
          <p:nvPr>
            <p:ph type="sldImg"/>
          </p:nvPr>
        </p:nvSpPr>
        <p:spPr>
          <a:ln/>
        </p:spPr>
      </p:sp>
      <p:sp>
        <p:nvSpPr>
          <p:cNvPr id="169988" name="Rectangle 3"/>
          <p:cNvSpPr>
            <a:spLocks noGrp="1" noChangeArrowheads="1"/>
          </p:cNvSpPr>
          <p:nvPr>
            <p:ph type="body" idx="1"/>
          </p:nvPr>
        </p:nvSpPr>
        <p:spPr>
          <a:noFill/>
          <a:ln/>
        </p:spPr>
        <p:txBody>
          <a:bodyPr/>
          <a:lstStyle/>
          <a:p>
            <a:pPr>
              <a:buFontTx/>
              <a:buNone/>
            </a:pPr>
            <a:r>
              <a:rPr lang="en-US" b="1" dirty="0"/>
              <a:t>Depends Upon:</a:t>
            </a:r>
          </a:p>
          <a:p>
            <a:r>
              <a:rPr lang="en-US" sz="1200" dirty="0"/>
              <a:t>Placement within the work zone</a:t>
            </a:r>
          </a:p>
          <a:p>
            <a:r>
              <a:rPr lang="en-US" sz="1200" dirty="0"/>
              <a:t>How violators are ticketed</a:t>
            </a:r>
          </a:p>
          <a:p>
            <a:r>
              <a:rPr lang="en-US" sz="1200" dirty="0"/>
              <a:t>Where violators are pulled over</a:t>
            </a:r>
          </a:p>
          <a:p>
            <a:endParaRPr lang="en-US" sz="1200" dirty="0"/>
          </a:p>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rgbClr val="FFFF00"/>
                </a:solidFill>
                <a:effectLst>
                  <a:outerShdw blurRad="38100" dist="38100" dir="2700000" algn="tl">
                    <a:srgbClr val="000000">
                      <a:alpha val="43137"/>
                    </a:srgbClr>
                  </a:outerShdw>
                </a:effectLst>
              </a:rPr>
              <a:t>Law enforcement officials and vehicles should be located as not to be a hazard to the traveling public, themselves, or the workers.</a:t>
            </a:r>
          </a:p>
          <a:p>
            <a:endParaRPr lang="en-US" sz="1200" dirty="0"/>
          </a:p>
          <a:p>
            <a:pPr eaLnBrk="1" hangingPunct="1"/>
            <a:endParaRPr lang="en-US" dirty="0"/>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7"/>
          <p:cNvSpPr>
            <a:spLocks noGrp="1" noChangeArrowheads="1"/>
          </p:cNvSpPr>
          <p:nvPr>
            <p:ph type="sldNum" sz="quarter" idx="5"/>
          </p:nvPr>
        </p:nvSpPr>
        <p:spPr>
          <a:noFill/>
        </p:spPr>
        <p:txBody>
          <a:bodyPr/>
          <a:lstStyle/>
          <a:p>
            <a:fld id="{7A9B372F-EE5E-4AAF-956C-C1A87D51DBC9}" type="slidenum">
              <a:rPr lang="en-US" smtClean="0"/>
              <a:pPr/>
              <a:t>89</a:t>
            </a:fld>
            <a:endParaRPr lang="en-US" dirty="0"/>
          </a:p>
        </p:txBody>
      </p:sp>
      <p:sp>
        <p:nvSpPr>
          <p:cNvPr id="172035" name="Rectangle 2"/>
          <p:cNvSpPr>
            <a:spLocks noGrp="1" noRot="1" noChangeAspect="1" noChangeArrowheads="1" noTextEdit="1"/>
          </p:cNvSpPr>
          <p:nvPr>
            <p:ph type="sldImg"/>
          </p:nvPr>
        </p:nvSpPr>
        <p:spPr>
          <a:ln/>
        </p:spPr>
      </p:sp>
      <p:sp>
        <p:nvSpPr>
          <p:cNvPr id="172036" name="Rectangle 3"/>
          <p:cNvSpPr>
            <a:spLocks noGrp="1" noChangeArrowheads="1"/>
          </p:cNvSpPr>
          <p:nvPr>
            <p:ph type="body" idx="1"/>
          </p:nvPr>
        </p:nvSpPr>
        <p:spPr>
          <a:noFill/>
          <a:ln/>
        </p:spPr>
        <p:txBody>
          <a:bodyPr/>
          <a:lstStyle/>
          <a:p>
            <a:pPr eaLnBrk="1" hangingPunct="1"/>
            <a:endParaRPr lang="en-US" dirty="0"/>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US" sz="1200" kern="1200" dirty="0">
                <a:solidFill>
                  <a:schemeClr val="tx1"/>
                </a:solidFill>
                <a:effectLst/>
                <a:latin typeface="+mn-lt"/>
                <a:ea typeface="+mn-ea"/>
                <a:cs typeface="+mn-cs"/>
              </a:rPr>
              <a:t>Instructor – make note there is a handout for law enforcement agencies on do’s and don’ts on proper placement within work zones (image above)</a:t>
            </a:r>
            <a:endParaRPr lang="en-US" sz="14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CA57949-A8DF-440C-82BE-47703278C68D}" type="slidenum">
              <a:rPr lang="en-US" smtClean="0"/>
              <a:t>90</a:t>
            </a:fld>
            <a:endParaRPr lang="en-US"/>
          </a:p>
        </p:txBody>
      </p:sp>
    </p:spTree>
    <p:extLst>
      <p:ext uri="{BB962C8B-B14F-4D97-AF65-F5344CB8AC3E}">
        <p14:creationId xmlns:p14="http://schemas.microsoft.com/office/powerpoint/2010/main" val="3400109923"/>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Requesting LE presence is expected for asphalt pavement improvement operations and recommended for all other mobile operations. </a:t>
            </a:r>
            <a:endParaRPr lang="en-US" dirty="0"/>
          </a:p>
        </p:txBody>
      </p:sp>
      <p:sp>
        <p:nvSpPr>
          <p:cNvPr id="4" name="Slide Number Placeholder 3"/>
          <p:cNvSpPr>
            <a:spLocks noGrp="1"/>
          </p:cNvSpPr>
          <p:nvPr>
            <p:ph type="sldNum" sz="quarter" idx="5"/>
          </p:nvPr>
        </p:nvSpPr>
        <p:spPr/>
        <p:txBody>
          <a:bodyPr/>
          <a:lstStyle/>
          <a:p>
            <a:fld id="{6CA57949-A8DF-440C-82BE-47703278C68D}" type="slidenum">
              <a:rPr lang="en-US" smtClean="0"/>
              <a:t>91</a:t>
            </a:fld>
            <a:endParaRPr lang="en-US"/>
          </a:p>
        </p:txBody>
      </p:sp>
    </p:spTree>
    <p:extLst>
      <p:ext uri="{BB962C8B-B14F-4D97-AF65-F5344CB8AC3E}">
        <p14:creationId xmlns:p14="http://schemas.microsoft.com/office/powerpoint/2010/main" val="410898989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C027F93-185A-442B-99A2-7AA3E88915D4}" type="slidenum">
              <a:rPr lang="en-US"/>
              <a:pPr/>
              <a:t>96</a:t>
            </a:fld>
            <a:endParaRPr lang="en-US" dirty="0"/>
          </a:p>
        </p:txBody>
      </p:sp>
      <p:sp>
        <p:nvSpPr>
          <p:cNvPr id="460802" name="Rectangle 2"/>
          <p:cNvSpPr>
            <a:spLocks noGrp="1" noRot="1" noChangeAspect="1" noChangeArrowheads="1" noTextEdit="1"/>
          </p:cNvSpPr>
          <p:nvPr>
            <p:ph type="sldImg"/>
          </p:nvPr>
        </p:nvSpPr>
        <p:spPr>
          <a:ln/>
        </p:spPr>
      </p:sp>
      <p:sp>
        <p:nvSpPr>
          <p:cNvPr id="460803" name="Rectangle 3"/>
          <p:cNvSpPr>
            <a:spLocks noGrp="1" noChangeArrowheads="1"/>
          </p:cNvSpPr>
          <p:nvPr>
            <p:ph type="body" idx="1"/>
          </p:nvPr>
        </p:nvSpPr>
        <p:spPr/>
        <p:txBody>
          <a:bodyPr/>
          <a:lstStyle/>
          <a:p>
            <a:r>
              <a:rPr lang="en-US" dirty="0"/>
              <a:t>Nighttime work zones are becoming more common. As a WZS, you may be involved with nighttime projects.</a:t>
            </a:r>
          </a:p>
          <a:p>
            <a:endParaRPr lang="en-US" dirty="0"/>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1B0AE57-3741-42FE-8EEB-E48F3F80760B}" type="slidenum">
              <a:rPr lang="en-US"/>
              <a:pPr/>
              <a:t>100</a:t>
            </a:fld>
            <a:endParaRPr lang="en-US" dirty="0"/>
          </a:p>
        </p:txBody>
      </p:sp>
      <p:sp>
        <p:nvSpPr>
          <p:cNvPr id="316418" name="Rectangle 2"/>
          <p:cNvSpPr>
            <a:spLocks noGrp="1" noRot="1" noChangeAspect="1" noChangeArrowheads="1" noTextEdit="1"/>
          </p:cNvSpPr>
          <p:nvPr>
            <p:ph type="sldImg"/>
          </p:nvPr>
        </p:nvSpPr>
        <p:spPr>
          <a:ln/>
        </p:spPr>
      </p:sp>
      <p:sp>
        <p:nvSpPr>
          <p:cNvPr id="316419" name="Rectangle 3"/>
          <p:cNvSpPr>
            <a:spLocks noGrp="1" noChangeArrowheads="1"/>
          </p:cNvSpPr>
          <p:nvPr>
            <p:ph type="body" idx="1"/>
          </p:nvPr>
        </p:nvSpPr>
        <p:spPr/>
        <p:txBody>
          <a:bodyPr/>
          <a:lstStyle/>
          <a:p>
            <a:r>
              <a:rPr lang="en-US" dirty="0"/>
              <a:t>MoDOT does not have to do anything special because we already have larger devices, channelizers, and larger signs.</a:t>
            </a: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Lighting should be as uniform as possible</a:t>
            </a:r>
          </a:p>
        </p:txBody>
      </p:sp>
      <p:sp>
        <p:nvSpPr>
          <p:cNvPr id="4" name="Slide Number Placeholder 3"/>
          <p:cNvSpPr>
            <a:spLocks noGrp="1"/>
          </p:cNvSpPr>
          <p:nvPr>
            <p:ph type="sldNum" sz="quarter" idx="5"/>
          </p:nvPr>
        </p:nvSpPr>
        <p:spPr/>
        <p:txBody>
          <a:bodyPr/>
          <a:lstStyle/>
          <a:p>
            <a:fld id="{6CA57949-A8DF-440C-82BE-47703278C68D}" type="slidenum">
              <a:rPr lang="en-US" smtClean="0"/>
              <a:t>105</a:t>
            </a:fld>
            <a:endParaRPr lang="en-US"/>
          </a:p>
        </p:txBody>
      </p:sp>
    </p:spTree>
    <p:extLst>
      <p:ext uri="{BB962C8B-B14F-4D97-AF65-F5344CB8AC3E}">
        <p14:creationId xmlns:p14="http://schemas.microsoft.com/office/powerpoint/2010/main" val="986508778"/>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Tasks requiring high levels of precision and extreme care can require an average horizontal luminance of 20 foot-candles. </a:t>
            </a:r>
            <a:r>
              <a:rPr lang="en-US" dirty="0"/>
              <a:t> The mounting height and offset distances of a light tower play a critical role in affecting visual performance and discomfort glare.  The mounting height should be coordinated with light source lumens.  Luminaire beam axis crosses normal lines of sight between 45 and 90 degrees.  The lighting source should have an angle of no more than 60 degrees.</a:t>
            </a:r>
          </a:p>
        </p:txBody>
      </p:sp>
      <p:sp>
        <p:nvSpPr>
          <p:cNvPr id="4" name="Slide Number Placeholder 3"/>
          <p:cNvSpPr>
            <a:spLocks noGrp="1"/>
          </p:cNvSpPr>
          <p:nvPr>
            <p:ph type="sldNum" sz="quarter" idx="5"/>
          </p:nvPr>
        </p:nvSpPr>
        <p:spPr/>
        <p:txBody>
          <a:bodyPr/>
          <a:lstStyle/>
          <a:p>
            <a:fld id="{6CA57949-A8DF-440C-82BE-47703278C68D}" type="slidenum">
              <a:rPr lang="en-US" smtClean="0"/>
              <a:t>106</a:t>
            </a:fld>
            <a:endParaRPr lang="en-US"/>
          </a:p>
        </p:txBody>
      </p:sp>
    </p:spTree>
    <p:extLst>
      <p:ext uri="{BB962C8B-B14F-4D97-AF65-F5344CB8AC3E}">
        <p14:creationId xmlns:p14="http://schemas.microsoft.com/office/powerpoint/2010/main" val="269981135"/>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Once</a:t>
            </a:r>
            <a:r>
              <a:rPr lang="en-US" baseline="0" dirty="0"/>
              <a:t> a TMP has been developed you will now begin planning and executing the work zone. </a:t>
            </a:r>
            <a:endParaRPr lang="en-US" dirty="0"/>
          </a:p>
        </p:txBody>
      </p:sp>
      <p:sp>
        <p:nvSpPr>
          <p:cNvPr id="4" name="Slide Number Placeholder 3"/>
          <p:cNvSpPr>
            <a:spLocks noGrp="1"/>
          </p:cNvSpPr>
          <p:nvPr>
            <p:ph type="sldNum" sz="quarter" idx="10"/>
          </p:nvPr>
        </p:nvSpPr>
        <p:spPr/>
        <p:txBody>
          <a:bodyPr/>
          <a:lstStyle/>
          <a:p>
            <a:fld id="{6CA57949-A8DF-440C-82BE-47703278C68D}" type="slidenum">
              <a:rPr lang="en-US" smtClean="0"/>
              <a:t>108</a:t>
            </a:fld>
            <a:endParaRPr lang="en-US" dirty="0"/>
          </a:p>
        </p:txBody>
      </p:sp>
    </p:spTree>
    <p:extLst>
      <p:ext uri="{BB962C8B-B14F-4D97-AF65-F5344CB8AC3E}">
        <p14:creationId xmlns:p14="http://schemas.microsoft.com/office/powerpoint/2010/main" val="232829424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MASH testing was implemented due to increase of the sizes of the vehicles (weight, height and width).</a:t>
            </a:r>
          </a:p>
          <a:p>
            <a:endParaRPr lang="en-US" dirty="0"/>
          </a:p>
        </p:txBody>
      </p:sp>
      <p:sp>
        <p:nvSpPr>
          <p:cNvPr id="4" name="Slide Number Placeholder 3"/>
          <p:cNvSpPr>
            <a:spLocks noGrp="1"/>
          </p:cNvSpPr>
          <p:nvPr>
            <p:ph type="sldNum" sz="quarter" idx="5"/>
          </p:nvPr>
        </p:nvSpPr>
        <p:spPr/>
        <p:txBody>
          <a:bodyPr/>
          <a:lstStyle/>
          <a:p>
            <a:fld id="{6CA57949-A8DF-440C-82BE-47703278C68D}" type="slidenum">
              <a:rPr lang="en-US" smtClean="0"/>
              <a:t>110</a:t>
            </a:fld>
            <a:endParaRPr lang="en-US"/>
          </a:p>
        </p:txBody>
      </p:sp>
    </p:spTree>
    <p:extLst>
      <p:ext uri="{BB962C8B-B14F-4D97-AF65-F5344CB8AC3E}">
        <p14:creationId xmlns:p14="http://schemas.microsoft.com/office/powerpoint/2010/main" val="220234637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attached videos show how crash testing facilities obtain information of actual crash testing and develop computerization models.  The models help the crash testing facilities to develop best possibilities to help a product to pass actual crash testing, which in turns help save funds.       </a:t>
            </a:r>
          </a:p>
          <a:p>
            <a:endParaRPr lang="en-US" dirty="0"/>
          </a:p>
        </p:txBody>
      </p:sp>
      <p:sp>
        <p:nvSpPr>
          <p:cNvPr id="4" name="Slide Number Placeholder 3"/>
          <p:cNvSpPr>
            <a:spLocks noGrp="1"/>
          </p:cNvSpPr>
          <p:nvPr>
            <p:ph type="sldNum" sz="quarter" idx="5"/>
          </p:nvPr>
        </p:nvSpPr>
        <p:spPr/>
        <p:txBody>
          <a:bodyPr/>
          <a:lstStyle/>
          <a:p>
            <a:fld id="{6CA57949-A8DF-440C-82BE-47703278C68D}" type="slidenum">
              <a:rPr lang="en-US" smtClean="0"/>
              <a:t>111</a:t>
            </a:fld>
            <a:endParaRPr lang="en-US"/>
          </a:p>
        </p:txBody>
      </p:sp>
    </p:spTree>
    <p:extLst>
      <p:ext uri="{BB962C8B-B14F-4D97-AF65-F5344CB8AC3E}">
        <p14:creationId xmlns:p14="http://schemas.microsoft.com/office/powerpoint/2010/main" val="1896417979"/>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23728E5-DC10-4734-8698-B3A0F143EC9B}" type="slidenum">
              <a:rPr lang="en-US"/>
              <a:pPr/>
              <a:t>113</a:t>
            </a:fld>
            <a:endParaRPr lang="en-US" dirty="0"/>
          </a:p>
        </p:txBody>
      </p:sp>
      <p:sp>
        <p:nvSpPr>
          <p:cNvPr id="473090" name="Rectangle 2"/>
          <p:cNvSpPr>
            <a:spLocks noGrp="1" noRot="1" noChangeAspect="1" noChangeArrowheads="1" noTextEdit="1"/>
          </p:cNvSpPr>
          <p:nvPr>
            <p:ph type="sldImg"/>
          </p:nvPr>
        </p:nvSpPr>
        <p:spPr>
          <a:ln/>
        </p:spPr>
      </p:sp>
      <p:sp>
        <p:nvSpPr>
          <p:cNvPr id="473091" name="Rectangle 3"/>
          <p:cNvSpPr>
            <a:spLocks noGrp="1" noChangeArrowheads="1"/>
          </p:cNvSpPr>
          <p:nvPr>
            <p:ph type="body" idx="1"/>
          </p:nvPr>
        </p:nvSpPr>
        <p:spPr/>
        <p:txBody>
          <a:bodyPr/>
          <a:lstStyle/>
          <a:p>
            <a:pPr>
              <a:spcBef>
                <a:spcPct val="0"/>
              </a:spcBef>
            </a:pPr>
            <a:r>
              <a:rPr lang="en-US" dirty="0">
                <a:solidFill>
                  <a:srgbClr val="000000"/>
                </a:solidFill>
                <a:latin typeface="Helv"/>
              </a:rPr>
              <a:t>Article 2 includes devices that are not expected to produce significant vehicular velocity change but may otherwise be hazardous. Examples of items in this class are barricades, portable sign supports, intrusion alarms, and plastic drums, vertical panels, or cones with lights. Testing of devices in this article will be required. However, some devices may qualify for reduced testing requirements.</a:t>
            </a:r>
          </a:p>
          <a:p>
            <a:endParaRPr lang="en-US" dirty="0"/>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CBA50E3-3F78-4D71-BCF3-5D8C571D178D}" type="slidenum">
              <a:rPr lang="en-US"/>
              <a:pPr/>
              <a:t>114</a:t>
            </a:fld>
            <a:endParaRPr lang="en-US" dirty="0"/>
          </a:p>
        </p:txBody>
      </p:sp>
      <p:sp>
        <p:nvSpPr>
          <p:cNvPr id="424962" name="Rectangle 2"/>
          <p:cNvSpPr>
            <a:spLocks noGrp="1" noRot="1" noChangeAspect="1" noChangeArrowheads="1" noTextEdit="1"/>
          </p:cNvSpPr>
          <p:nvPr>
            <p:ph type="sldImg"/>
          </p:nvPr>
        </p:nvSpPr>
        <p:spPr>
          <a:ln/>
        </p:spPr>
      </p:sp>
      <p:sp>
        <p:nvSpPr>
          <p:cNvPr id="424963" name="Rectangle 3"/>
          <p:cNvSpPr>
            <a:spLocks noGrp="1" noChangeArrowheads="1"/>
          </p:cNvSpPr>
          <p:nvPr>
            <p:ph type="body" idx="1"/>
          </p:nvPr>
        </p:nvSpPr>
        <p:spPr/>
        <p:txBody>
          <a:bodyPr/>
          <a:lstStyle/>
          <a:p>
            <a:r>
              <a:rPr lang="en-US" dirty="0"/>
              <a:t>Explain the design and the use of channelizing devices.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t>Type I and Type II barricades may be used by entities other than MoDOT or its contractors </a:t>
            </a:r>
          </a:p>
          <a:p>
            <a:endParaRPr lang="en-US" dirty="0"/>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0122EFC-0B92-4414-B11E-0935E0A34B61}" type="slidenum">
              <a:rPr lang="en-US"/>
              <a:pPr/>
              <a:t>115</a:t>
            </a:fld>
            <a:endParaRPr lang="en-US" dirty="0"/>
          </a:p>
        </p:txBody>
      </p:sp>
      <p:sp>
        <p:nvSpPr>
          <p:cNvPr id="432130" name="Rectangle 2"/>
          <p:cNvSpPr>
            <a:spLocks noGrp="1" noRot="1" noChangeAspect="1" noChangeArrowheads="1" noTextEdit="1"/>
          </p:cNvSpPr>
          <p:nvPr>
            <p:ph type="sldImg"/>
          </p:nvPr>
        </p:nvSpPr>
        <p:spPr>
          <a:ln/>
        </p:spPr>
      </p:sp>
      <p:sp>
        <p:nvSpPr>
          <p:cNvPr id="432131" name="Rectangle 3"/>
          <p:cNvSpPr>
            <a:spLocks noGrp="1" noChangeArrowheads="1"/>
          </p:cNvSpPr>
          <p:nvPr>
            <p:ph type="body" idx="1"/>
          </p:nvPr>
        </p:nvSpPr>
        <p:spPr/>
        <p:txBody>
          <a:bodyPr/>
          <a:lstStyle/>
          <a:p>
            <a:pPr>
              <a:buFontTx/>
              <a:buNone/>
            </a:pPr>
            <a:r>
              <a:rPr lang="en-US" sz="1200" kern="1200" dirty="0">
                <a:solidFill>
                  <a:schemeClr val="tx1"/>
                </a:solidFill>
                <a:effectLst/>
                <a:latin typeface="+mn-lt"/>
                <a:ea typeface="+mn-ea"/>
                <a:cs typeface="+mn-cs"/>
              </a:rPr>
              <a:t>MASH TL-3 and NCHRP 350 TL-3 Category 3 Criteria:  In the past under NCHRP 350, truck/trailer mounted attenuators, barriers (temporary and permanent), impact attenuators, crashworthy end terminals, and breakaway sign supports were considered Category 3 devices.  Since December 31, 2019, MASH guidance has been implemented within MoDOT.  Under MASH, temporary traffic control (TTC) devices do not fall under any category as they no longer exist like they did under NCHRP 350 categories 1, 2, 3, &amp; 4.  Under MASH guidance, MoDOT can continue to use or implement NCHRP 350 TTC devices for the service life as </a:t>
            </a:r>
            <a:r>
              <a:rPr lang="en-US" sz="1200" b="0" i="0" kern="1200" dirty="0">
                <a:solidFill>
                  <a:schemeClr val="tx1"/>
                </a:solidFill>
                <a:effectLst/>
                <a:latin typeface="+mn-lt"/>
                <a:ea typeface="+mn-ea"/>
                <a:cs typeface="+mn-cs"/>
              </a:rPr>
              <a:t>determined by manufacturer </a:t>
            </a:r>
            <a:r>
              <a:rPr lang="en-US" sz="1200" kern="1200" dirty="0">
                <a:solidFill>
                  <a:schemeClr val="tx1"/>
                </a:solidFill>
                <a:effectLst/>
                <a:latin typeface="+mn-lt"/>
                <a:ea typeface="+mn-ea"/>
                <a:cs typeface="+mn-cs"/>
              </a:rPr>
              <a:t>of the device or when a selected date is decided by MoDOT senior management team to use only MASH devices. </a:t>
            </a:r>
          </a:p>
          <a:p>
            <a:pPr>
              <a:buFontTx/>
              <a:buNone/>
            </a:pP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At this time, TTC device manufacturers are in the process of testing devices to meet MASH criteria, but MASH tested products are slowly coming available.  </a:t>
            </a:r>
          </a:p>
          <a:p>
            <a:pPr lvl="0"/>
            <a:r>
              <a:rPr lang="en-US" sz="1200" kern="1200" dirty="0">
                <a:solidFill>
                  <a:schemeClr val="tx1"/>
                </a:solidFill>
                <a:effectLst/>
                <a:latin typeface="+mn-lt"/>
                <a:ea typeface="+mn-ea"/>
                <a:cs typeface="+mn-cs"/>
              </a:rPr>
              <a:t>Maintenance:  Central Office personnel are updating bid specifications for MoDOT to have the ability to purchase MASH compliant devices when available.  Some devices purchased on a statewide bid may be under the NCHRP 350 criteria because there is no other MASH tested device available.</a:t>
            </a:r>
          </a:p>
          <a:p>
            <a:pPr lvl="0"/>
            <a:r>
              <a:rPr lang="en-US" sz="1200" kern="1200" dirty="0">
                <a:solidFill>
                  <a:schemeClr val="tx1"/>
                </a:solidFill>
                <a:effectLst/>
                <a:latin typeface="+mn-lt"/>
                <a:ea typeface="+mn-ea"/>
                <a:cs typeface="+mn-cs"/>
              </a:rPr>
              <a:t>Construction:  Contractors shall furnish FHWA acceptance letters for TTC devices either meeting NCHRP 350 or MASH criteria, for example, truck/trailer mounted attenuators, crashworthy end terminals, and breakaway sign supports.</a:t>
            </a:r>
          </a:p>
          <a:p>
            <a:pPr lvl="0"/>
            <a:r>
              <a:rPr lang="en-US" sz="1200" kern="1200" dirty="0">
                <a:solidFill>
                  <a:schemeClr val="tx1"/>
                </a:solidFill>
                <a:effectLst/>
                <a:latin typeface="+mn-lt"/>
                <a:ea typeface="+mn-ea"/>
                <a:cs typeface="+mn-cs"/>
              </a:rPr>
              <a:t>Barriers, impact attenuators, and some sign support assemblies do not require NCHRP 350 TL-3 or MASH TL-3 FHWA acceptance letters, just certification that the materials were constructed and installed according to specifications and standard drawings.  The structures have been tested through the years and have proved to be crashworthy.  </a:t>
            </a:r>
          </a:p>
          <a:p>
            <a:pPr>
              <a:buFontTx/>
              <a:buNone/>
            </a:pPr>
            <a:endParaRPr lang="en-US" dirty="0"/>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25E089D-77F9-4BA2-A4AC-9FDA50455DC4}" type="slidenum">
              <a:rPr lang="en-US"/>
              <a:pPr/>
              <a:t>116</a:t>
            </a:fld>
            <a:endParaRPr lang="en-US" dirty="0"/>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p:txBody>
          <a:bodyPr/>
          <a:lstStyle/>
          <a:p>
            <a:r>
              <a:rPr lang="en-US" dirty="0">
                <a:cs typeface="Times New Roman" pitchFamily="18" charset="0"/>
              </a:rPr>
              <a:t>Heavier devices (over 100-lbs) and trailer-mounted devices (TMD) (area lighting, arrow panels, temporary traffic signals, changeable messages signs, etc.) are considered not crashworthy.  AASHTO/FHWA has agreed to continue studying the use and crash history of these devices.  Time is needed to conceive and evaluate alternative measures to make these devices crashworthy.  Certification for crashworthiness is not required.  If possible, the Heavier and TMD devices should be shielded.  Proper location, delineation, and removal of the devices when not needed are critical.</a:t>
            </a:r>
            <a:r>
              <a:rPr lang="en-US" dirty="0"/>
              <a:t> </a:t>
            </a:r>
          </a:p>
          <a:p>
            <a:endParaRPr lang="en-US" dirty="0"/>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Rectangle 7"/>
          <p:cNvSpPr>
            <a:spLocks noGrp="1" noChangeArrowheads="1"/>
          </p:cNvSpPr>
          <p:nvPr>
            <p:ph type="sldNum" sz="quarter" idx="5"/>
          </p:nvPr>
        </p:nvSpPr>
        <p:spPr>
          <a:noFill/>
        </p:spPr>
        <p:txBody>
          <a:bodyPr/>
          <a:lstStyle/>
          <a:p>
            <a:fld id="{2A912CD2-9F06-47F3-8430-3EF9D2CDCD6A}" type="slidenum">
              <a:rPr lang="en-US" smtClean="0"/>
              <a:pPr/>
              <a:t>117</a:t>
            </a:fld>
            <a:endParaRPr lang="en-US" dirty="0"/>
          </a:p>
        </p:txBody>
      </p:sp>
      <p:sp>
        <p:nvSpPr>
          <p:cNvPr id="247811" name="Rectangle 2"/>
          <p:cNvSpPr>
            <a:spLocks noGrp="1" noRot="1" noChangeAspect="1" noChangeArrowheads="1" noTextEdit="1"/>
          </p:cNvSpPr>
          <p:nvPr>
            <p:ph type="sldImg"/>
          </p:nvPr>
        </p:nvSpPr>
        <p:spPr>
          <a:ln/>
        </p:spPr>
      </p:sp>
      <p:sp>
        <p:nvSpPr>
          <p:cNvPr id="247812" name="Rectangle 3"/>
          <p:cNvSpPr>
            <a:spLocks noGrp="1" noChangeArrowheads="1"/>
          </p:cNvSpPr>
          <p:nvPr>
            <p:ph type="body" idx="1"/>
          </p:nvPr>
        </p:nvSpPr>
        <p:spPr>
          <a:noFill/>
          <a:ln/>
        </p:spPr>
        <p:txBody>
          <a:bodyPr/>
          <a:lstStyle/>
          <a:p>
            <a:pPr eaLnBrk="1" hangingPunct="1"/>
            <a:r>
              <a:rPr lang="en-US" b="1" dirty="0"/>
              <a:t>616.23.2.5.1.1 Flags and Advance Warning Rail System</a:t>
            </a:r>
          </a:p>
          <a:p>
            <a:pPr eaLnBrk="1" hangingPunct="1"/>
            <a:endParaRPr lang="en-US" b="1" dirty="0"/>
          </a:p>
          <a:p>
            <a:pPr eaLnBrk="1" hangingPunct="1"/>
            <a:r>
              <a:rPr lang="en-US" dirty="0"/>
              <a:t>This policy is mandatory and applies to all highways maintained by MoDOT.</a:t>
            </a:r>
          </a:p>
          <a:p>
            <a:pPr eaLnBrk="1" hangingPunct="1"/>
            <a:r>
              <a:rPr lang="en-US" dirty="0"/>
              <a:t>Signs shall be enhanced with flags and barricades as shown in EPG 616.6.2.2.  </a:t>
            </a:r>
          </a:p>
          <a:p>
            <a:pPr eaLnBrk="1" hangingPunct="1"/>
            <a:r>
              <a:rPr lang="en-US" dirty="0"/>
              <a:t>Use the two examples in your workbook with the class.</a:t>
            </a:r>
          </a:p>
          <a:p>
            <a:pPr eaLnBrk="1" hangingPunct="1"/>
            <a:endParaRPr lang="en-US" dirty="0"/>
          </a:p>
          <a:p>
            <a:pPr eaLnBrk="1" hangingPunct="1"/>
            <a:r>
              <a:rPr lang="en-US" dirty="0"/>
              <a:t>Supplemental warning should enhance your sign package and bring more attention to the situation.  </a:t>
            </a: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834" name="Rectangle 7"/>
          <p:cNvSpPr>
            <a:spLocks noGrp="1" noChangeArrowheads="1"/>
          </p:cNvSpPr>
          <p:nvPr>
            <p:ph type="sldNum" sz="quarter" idx="5"/>
          </p:nvPr>
        </p:nvSpPr>
        <p:spPr>
          <a:noFill/>
        </p:spPr>
        <p:txBody>
          <a:bodyPr/>
          <a:lstStyle/>
          <a:p>
            <a:fld id="{2FDEC3FB-0B2E-49B7-86FE-B6D1001E7FCB}" type="slidenum">
              <a:rPr lang="en-US" smtClean="0"/>
              <a:pPr/>
              <a:t>118</a:t>
            </a:fld>
            <a:endParaRPr lang="en-US" dirty="0"/>
          </a:p>
        </p:txBody>
      </p:sp>
      <p:sp>
        <p:nvSpPr>
          <p:cNvPr id="248835" name="Rectangle 2"/>
          <p:cNvSpPr>
            <a:spLocks noGrp="1" noRot="1" noChangeAspect="1" noChangeArrowheads="1" noTextEdit="1"/>
          </p:cNvSpPr>
          <p:nvPr>
            <p:ph type="sldImg"/>
          </p:nvPr>
        </p:nvSpPr>
        <p:spPr>
          <a:ln/>
        </p:spPr>
      </p:sp>
      <p:sp>
        <p:nvSpPr>
          <p:cNvPr id="248836" name="Rectangle 3"/>
          <p:cNvSpPr>
            <a:spLocks noGrp="1" noChangeArrowheads="1"/>
          </p:cNvSpPr>
          <p:nvPr>
            <p:ph type="body" idx="1"/>
          </p:nvPr>
        </p:nvSpPr>
        <p:spPr>
          <a:noFill/>
          <a:ln/>
        </p:spPr>
        <p:txBody>
          <a:bodyPr/>
          <a:lstStyle/>
          <a:p>
            <a:pPr eaLnBrk="1" hangingPunct="1"/>
            <a:r>
              <a:rPr lang="en-US" b="1" dirty="0"/>
              <a:t>616.6.2.2 Flags and Advance Warning Rail System on Signs</a:t>
            </a:r>
          </a:p>
          <a:p>
            <a:pPr eaLnBrk="1" hangingPunct="1"/>
            <a:r>
              <a:rPr lang="en-US" dirty="0"/>
              <a:t>This is for long-term stationary operations only and to follow the requirements of Standard Plan (Drawing) 616.10AL.</a:t>
            </a:r>
          </a:p>
          <a:p>
            <a:pPr eaLnBrk="1" hangingPunct="1"/>
            <a:r>
              <a:rPr lang="en-US" dirty="0"/>
              <a:t>And sign and device legend for required conditions.</a:t>
            </a:r>
          </a:p>
          <a:p>
            <a:pPr eaLnBrk="1" hangingPunct="1"/>
            <a:endParaRPr lang="en-US" dirty="0"/>
          </a:p>
          <a:p>
            <a:pPr eaLnBrk="1" hangingPunct="1"/>
            <a:r>
              <a:rPr lang="en-US" dirty="0"/>
              <a:t>The “Advance Warning Rail System” (AWRS) consists of three barricade rails and is installed to enhance warning signs. AWRS shall be added to work zones deemed </a:t>
            </a:r>
            <a:r>
              <a:rPr lang="en-US" dirty="0">
                <a:hlinkClick r:id="rId3" tooltip="616.11 Work Zone Duration"/>
              </a:rPr>
              <a:t>long-term stationary operations</a:t>
            </a:r>
            <a:r>
              <a:rPr lang="en-US" dirty="0"/>
              <a:t>. The warning signs that are enhanced with AWRS are: </a:t>
            </a:r>
          </a:p>
          <a:p>
            <a:pPr lvl="1" eaLnBrk="1" hangingPunct="1"/>
            <a:r>
              <a:rPr lang="en-US" dirty="0"/>
              <a:t>1. “ROAD/BRIDGE WORK AHEAD” (WO20-1) signs. </a:t>
            </a:r>
          </a:p>
          <a:p>
            <a:pPr lvl="1" eaLnBrk="1" hangingPunct="1"/>
            <a:r>
              <a:rPr lang="en-US" dirty="0"/>
              <a:t>2. “ROAD CLOSED AHEAD” (WO20-3) signs. </a:t>
            </a:r>
          </a:p>
          <a:p>
            <a:pPr eaLnBrk="1" hangingPunct="1"/>
            <a:r>
              <a:rPr lang="en-US" dirty="0"/>
              <a:t>The following are, but are not limited to, ways to install the AWRS: </a:t>
            </a:r>
          </a:p>
          <a:p>
            <a:pPr lvl="1" eaLnBrk="1" hangingPunct="1"/>
            <a:r>
              <a:rPr lang="en-US" dirty="0"/>
              <a:t>1. The three barricade rails may be attached to U-channel, wood or PSST posts, according to the minimum sign area (sign and rails) as located in Table B of Standard Plan 616.10. </a:t>
            </a:r>
          </a:p>
          <a:p>
            <a:pPr lvl="1" eaLnBrk="1" hangingPunct="1"/>
            <a:r>
              <a:rPr lang="en-US" dirty="0"/>
              <a:t>2. A crashworthy skid-mounted sign and rail assembly. </a:t>
            </a:r>
          </a:p>
          <a:p>
            <a:pPr lvl="1" eaLnBrk="1" hangingPunct="1"/>
            <a:r>
              <a:rPr lang="en-US" dirty="0"/>
              <a:t>3. The sign and three-rail system may be mounted as separate crashworthy devices. The rail system shall be located directly in front of the sign with 7 ft. to 10 ft. separating the two devices. </a:t>
            </a:r>
          </a:p>
          <a:p>
            <a:pPr eaLnBrk="1" hangingPunct="1"/>
            <a:endParaRPr lang="en-US" dirty="0"/>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8" name="Rectangle 7"/>
          <p:cNvSpPr>
            <a:spLocks noGrp="1" noChangeArrowheads="1"/>
          </p:cNvSpPr>
          <p:nvPr>
            <p:ph type="sldNum" sz="quarter" idx="5"/>
          </p:nvPr>
        </p:nvSpPr>
        <p:spPr>
          <a:noFill/>
        </p:spPr>
        <p:txBody>
          <a:bodyPr/>
          <a:lstStyle/>
          <a:p>
            <a:fld id="{8997F49B-CC19-492B-B94E-866B242881A1}" type="slidenum">
              <a:rPr lang="en-US" smtClean="0"/>
              <a:pPr/>
              <a:t>119</a:t>
            </a:fld>
            <a:endParaRPr lang="en-US" dirty="0"/>
          </a:p>
        </p:txBody>
      </p:sp>
      <p:sp>
        <p:nvSpPr>
          <p:cNvPr id="295939" name="Rectangle 2"/>
          <p:cNvSpPr>
            <a:spLocks noGrp="1" noRot="1" noChangeAspect="1" noChangeArrowheads="1" noTextEdit="1"/>
          </p:cNvSpPr>
          <p:nvPr>
            <p:ph type="sldImg"/>
          </p:nvPr>
        </p:nvSpPr>
        <p:spPr>
          <a:ln/>
        </p:spPr>
      </p:sp>
      <p:sp>
        <p:nvSpPr>
          <p:cNvPr id="295940" name="Rectangle 3"/>
          <p:cNvSpPr>
            <a:spLocks noGrp="1" noChangeArrowheads="1"/>
          </p:cNvSpPr>
          <p:nvPr>
            <p:ph type="body" idx="1"/>
          </p:nvPr>
        </p:nvSpPr>
        <p:spPr>
          <a:noFill/>
          <a:ln/>
        </p:spPr>
        <p:txBody>
          <a:bodyPr/>
          <a:lstStyle/>
          <a:p>
            <a:pPr eaLnBrk="1" hangingPunct="1"/>
            <a:r>
              <a:rPr lang="en-US" b="1" dirty="0"/>
              <a:t>Warning lights </a:t>
            </a:r>
            <a:r>
              <a:rPr lang="en-US" dirty="0"/>
              <a:t>are an option available to increase the target value of other temporary traffic control devices. Typically, a single self-contained unit that emits a yellow light is used for this type of lighting. There are four types of warning lights: A, B,  C, and Sequential Flashing Warning. </a:t>
            </a:r>
          </a:p>
          <a:p>
            <a:pPr eaLnBrk="1" hangingPunct="1"/>
            <a:endParaRPr lang="en-US" dirty="0"/>
          </a:p>
          <a:p>
            <a:pPr eaLnBrk="1" hangingPunct="1"/>
            <a:r>
              <a:rPr lang="en-US" b="1" dirty="0"/>
              <a:t>Warning lights shall be mounted at a minimum of 30 in.,</a:t>
            </a:r>
            <a:r>
              <a:rPr lang="en-US" dirty="0"/>
              <a:t> measured from the base of the host device to the bottom of the unit, exclusive of any housing. In addition, lights should be installed so they do not hinder the functionality of the device they supplement or become a hazard themselves. </a:t>
            </a:r>
          </a:p>
          <a:p>
            <a:pPr eaLnBrk="1" hangingPunct="1"/>
            <a:endParaRPr lang="en-US" dirty="0"/>
          </a:p>
          <a:p>
            <a:pPr eaLnBrk="1" hangingPunct="1">
              <a:lnSpc>
                <a:spcPct val="90000"/>
              </a:lnSpc>
            </a:pPr>
            <a:r>
              <a:rPr lang="en-US" sz="2400" dirty="0"/>
              <a:t>Type A (Low Intensity Flashing)</a:t>
            </a:r>
          </a:p>
          <a:p>
            <a:pPr lvl="1" eaLnBrk="1" hangingPunct="1">
              <a:lnSpc>
                <a:spcPct val="90000"/>
              </a:lnSpc>
            </a:pPr>
            <a:r>
              <a:rPr lang="en-US" sz="2000" dirty="0"/>
              <a:t>Visible for 3000’ “Clear Night”</a:t>
            </a:r>
          </a:p>
          <a:p>
            <a:pPr lvl="1" eaLnBrk="1" hangingPunct="1">
              <a:lnSpc>
                <a:spcPct val="90000"/>
              </a:lnSpc>
            </a:pPr>
            <a:r>
              <a:rPr lang="en-US" sz="2000" dirty="0"/>
              <a:t>Used on drum like channelizer</a:t>
            </a:r>
          </a:p>
          <a:p>
            <a:pPr lvl="1" eaLnBrk="1" hangingPunct="1">
              <a:lnSpc>
                <a:spcPct val="90000"/>
              </a:lnSpc>
            </a:pPr>
            <a:r>
              <a:rPr lang="en-US" sz="2000" dirty="0"/>
              <a:t>Not used in shifts, tapers or long runs; Not used for delineation</a:t>
            </a:r>
          </a:p>
          <a:p>
            <a:pPr eaLnBrk="1" hangingPunct="1">
              <a:lnSpc>
                <a:spcPct val="90000"/>
              </a:lnSpc>
            </a:pPr>
            <a:r>
              <a:rPr lang="en-US" sz="2400" dirty="0"/>
              <a:t>Type B (High Intensity Flashing)</a:t>
            </a:r>
          </a:p>
          <a:p>
            <a:pPr lvl="1" eaLnBrk="1" hangingPunct="1">
              <a:lnSpc>
                <a:spcPct val="90000"/>
              </a:lnSpc>
            </a:pPr>
            <a:r>
              <a:rPr lang="en-US" sz="2000" dirty="0"/>
              <a:t>Visible for 1000’ “Sunny Day”</a:t>
            </a:r>
          </a:p>
          <a:p>
            <a:pPr lvl="1" eaLnBrk="1" hangingPunct="1">
              <a:lnSpc>
                <a:spcPct val="90000"/>
              </a:lnSpc>
            </a:pPr>
            <a:r>
              <a:rPr lang="en-US" sz="2000" dirty="0"/>
              <a:t>Used on advanced warning signs</a:t>
            </a:r>
          </a:p>
          <a:p>
            <a:pPr lvl="1" eaLnBrk="1" hangingPunct="1">
              <a:lnSpc>
                <a:spcPct val="90000"/>
              </a:lnSpc>
            </a:pPr>
            <a:r>
              <a:rPr lang="en-US" sz="2000" dirty="0"/>
              <a:t>Not used for delineation</a:t>
            </a:r>
          </a:p>
          <a:p>
            <a:pPr eaLnBrk="1" hangingPunct="1">
              <a:lnSpc>
                <a:spcPct val="90000"/>
              </a:lnSpc>
            </a:pPr>
            <a:r>
              <a:rPr lang="en-US" sz="2400" dirty="0"/>
              <a:t>Type C (Steady Burn)</a:t>
            </a:r>
          </a:p>
          <a:p>
            <a:pPr lvl="1" eaLnBrk="1" hangingPunct="1">
              <a:lnSpc>
                <a:spcPct val="90000"/>
              </a:lnSpc>
            </a:pPr>
            <a:r>
              <a:rPr lang="en-US" sz="2000" dirty="0"/>
              <a:t>Used on drum like channelizers; Used for delineation; Used for shifts, tapers, or long runs</a:t>
            </a:r>
          </a:p>
          <a:p>
            <a:pPr eaLnBrk="1" hangingPunct="1">
              <a:lnSpc>
                <a:spcPct val="90000"/>
              </a:lnSpc>
            </a:pPr>
            <a:r>
              <a:rPr lang="en-US" sz="2400" dirty="0"/>
              <a:t>Sequential Flashing Warning</a:t>
            </a:r>
          </a:p>
          <a:p>
            <a:pPr lvl="1" eaLnBrk="1" hangingPunct="1">
              <a:lnSpc>
                <a:spcPct val="90000"/>
              </a:lnSpc>
            </a:pPr>
            <a:r>
              <a:rPr lang="en-US" sz="2000" dirty="0"/>
              <a:t>Visible for 3000’ “Clear Night”</a:t>
            </a:r>
          </a:p>
          <a:p>
            <a:pPr lvl="1" eaLnBrk="1" hangingPunct="1">
              <a:lnSpc>
                <a:spcPct val="90000"/>
              </a:lnSpc>
            </a:pPr>
            <a:r>
              <a:rPr lang="en-US" sz="2000" dirty="0"/>
              <a:t>Used on Directional Indicator Board, trim-line, and drum-like channelizers; Used in merge and shoulder tapers; Used for delineation</a:t>
            </a: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The signs and flags in Pictures 1, 2 and 3 are considered in good quality. </a:t>
            </a:r>
          </a:p>
          <a:p>
            <a:pPr marL="171450" indent="-171450">
              <a:buFont typeface="Arial" panose="020B0604020202020204" pitchFamily="34" charset="0"/>
              <a:buChar char="•"/>
            </a:pPr>
            <a:r>
              <a:rPr lang="en-US" dirty="0"/>
              <a:t>For enhanced visibility, a cone may be placed next to a sign. </a:t>
            </a:r>
          </a:p>
          <a:p>
            <a:pPr marL="171450" indent="-171450">
              <a:buFont typeface="Arial" panose="020B0604020202020204" pitchFamily="34" charset="0"/>
              <a:buChar char="•"/>
            </a:pPr>
            <a:r>
              <a:rPr lang="en-US" dirty="0"/>
              <a:t>NOTE: TTCDs may be highly visible during the day but may not be at night due to inadequate retro-reflectivity. MoDOT and Contractor representatives should drive through the work zone at night to check nighttime visibility</a:t>
            </a:r>
          </a:p>
        </p:txBody>
      </p:sp>
      <p:sp>
        <p:nvSpPr>
          <p:cNvPr id="4" name="Slide Number Placeholder 3"/>
          <p:cNvSpPr>
            <a:spLocks noGrp="1"/>
          </p:cNvSpPr>
          <p:nvPr>
            <p:ph type="sldNum" sz="quarter" idx="10"/>
          </p:nvPr>
        </p:nvSpPr>
        <p:spPr/>
        <p:txBody>
          <a:bodyPr/>
          <a:lstStyle/>
          <a:p>
            <a:fld id="{6CA57949-A8DF-440C-82BE-47703278C68D}" type="slidenum">
              <a:rPr lang="en-US" smtClean="0"/>
              <a:t>120</a:t>
            </a:fld>
            <a:endParaRPr lang="en-US"/>
          </a:p>
        </p:txBody>
      </p:sp>
    </p:spTree>
    <p:extLst>
      <p:ext uri="{BB962C8B-B14F-4D97-AF65-F5344CB8AC3E}">
        <p14:creationId xmlns:p14="http://schemas.microsoft.com/office/powerpoint/2010/main" val="3390639406"/>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above signs (4, 5, 6 and 7) are in unacceptable condition. Dirty or damaged signs should be cleaned, repaired, or replaced before being installed. When cleaning, follow manufacturer’s recommendations, so that the daytime and nighttime visibility of the sign is not adversely impacted. The MEN WORKING sign (8) should be replaced with worker symbol sign or WORKERS sign (WO-21-1 or 1a) to meet current standards Picture 9 shows unacceptable flags. Deteriorated flags should be replaced</a:t>
            </a:r>
          </a:p>
        </p:txBody>
      </p:sp>
      <p:sp>
        <p:nvSpPr>
          <p:cNvPr id="4" name="Slide Number Placeholder 3"/>
          <p:cNvSpPr>
            <a:spLocks noGrp="1"/>
          </p:cNvSpPr>
          <p:nvPr>
            <p:ph type="sldNum" sz="quarter" idx="10"/>
          </p:nvPr>
        </p:nvSpPr>
        <p:spPr/>
        <p:txBody>
          <a:bodyPr/>
          <a:lstStyle/>
          <a:p>
            <a:fld id="{6CA57949-A8DF-440C-82BE-47703278C68D}" type="slidenum">
              <a:rPr lang="en-US" smtClean="0"/>
              <a:t>121</a:t>
            </a:fld>
            <a:endParaRPr lang="en-US"/>
          </a:p>
        </p:txBody>
      </p:sp>
    </p:spTree>
    <p:extLst>
      <p:ext uri="{BB962C8B-B14F-4D97-AF65-F5344CB8AC3E}">
        <p14:creationId xmlns:p14="http://schemas.microsoft.com/office/powerpoint/2010/main" val="3000370536"/>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signs on the left are examples of acceptable nighttime visibility and signs on the right are examples of unacceptable nighttime visibility. Proper storing, transporting and covering can lengthen the life of a sign.</a:t>
            </a:r>
          </a:p>
        </p:txBody>
      </p:sp>
      <p:sp>
        <p:nvSpPr>
          <p:cNvPr id="4" name="Slide Number Placeholder 3"/>
          <p:cNvSpPr>
            <a:spLocks noGrp="1"/>
          </p:cNvSpPr>
          <p:nvPr>
            <p:ph type="sldNum" sz="quarter" idx="10"/>
          </p:nvPr>
        </p:nvSpPr>
        <p:spPr/>
        <p:txBody>
          <a:bodyPr/>
          <a:lstStyle/>
          <a:p>
            <a:fld id="{6CA57949-A8DF-440C-82BE-47703278C68D}" type="slidenum">
              <a:rPr lang="en-US" smtClean="0"/>
              <a:t>122</a:t>
            </a:fld>
            <a:endParaRPr lang="en-US"/>
          </a:p>
        </p:txBody>
      </p:sp>
    </p:spTree>
    <p:extLst>
      <p:ext uri="{BB962C8B-B14F-4D97-AF65-F5344CB8AC3E}">
        <p14:creationId xmlns:p14="http://schemas.microsoft.com/office/powerpoint/2010/main" val="2744163510"/>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At this time, MoDOT can still use both MASH and NCHRP 350 products.  Damaged or past its life, the products cannot be repaired or updated and must be discarded and a MASH tested product must be purchased.</a:t>
            </a:r>
          </a:p>
          <a:p>
            <a:endParaRPr lang="en-US" dirty="0"/>
          </a:p>
        </p:txBody>
      </p:sp>
      <p:sp>
        <p:nvSpPr>
          <p:cNvPr id="4" name="Slide Number Placeholder 3"/>
          <p:cNvSpPr>
            <a:spLocks noGrp="1"/>
          </p:cNvSpPr>
          <p:nvPr>
            <p:ph type="sldNum" sz="quarter" idx="5"/>
          </p:nvPr>
        </p:nvSpPr>
        <p:spPr/>
        <p:txBody>
          <a:bodyPr/>
          <a:lstStyle/>
          <a:p>
            <a:fld id="{6CA57949-A8DF-440C-82BE-47703278C68D}" type="slidenum">
              <a:rPr lang="en-US" smtClean="0"/>
              <a:t>123</a:t>
            </a:fld>
            <a:endParaRPr lang="en-US"/>
          </a:p>
        </p:txBody>
      </p:sp>
    </p:spTree>
    <p:extLst>
      <p:ext uri="{BB962C8B-B14F-4D97-AF65-F5344CB8AC3E}">
        <p14:creationId xmlns:p14="http://schemas.microsoft.com/office/powerpoint/2010/main" val="1631722159"/>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At this time, MoDOT can still use both MASH and NCHRP 350 products.  Damaged or past it’s life, the products cannot be repaired or updated and must be discarded and a MASH tested product must be purchased.</a:t>
            </a:r>
          </a:p>
          <a:p>
            <a:endParaRPr lang="en-US" dirty="0"/>
          </a:p>
        </p:txBody>
      </p:sp>
      <p:sp>
        <p:nvSpPr>
          <p:cNvPr id="4" name="Slide Number Placeholder 3"/>
          <p:cNvSpPr>
            <a:spLocks noGrp="1"/>
          </p:cNvSpPr>
          <p:nvPr>
            <p:ph type="sldNum" sz="quarter" idx="5"/>
          </p:nvPr>
        </p:nvSpPr>
        <p:spPr/>
        <p:txBody>
          <a:bodyPr/>
          <a:lstStyle/>
          <a:p>
            <a:fld id="{6CA57949-A8DF-440C-82BE-47703278C68D}" type="slidenum">
              <a:rPr lang="en-US" smtClean="0"/>
              <a:t>124</a:t>
            </a:fld>
            <a:endParaRPr lang="en-US"/>
          </a:p>
        </p:txBody>
      </p:sp>
    </p:spTree>
    <p:extLst>
      <p:ext uri="{BB962C8B-B14F-4D97-AF65-F5344CB8AC3E}">
        <p14:creationId xmlns:p14="http://schemas.microsoft.com/office/powerpoint/2010/main" val="1284261110"/>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050" name="Rectangle 7"/>
          <p:cNvSpPr>
            <a:spLocks noGrp="1" noChangeArrowheads="1"/>
          </p:cNvSpPr>
          <p:nvPr>
            <p:ph type="sldNum" sz="quarter" idx="5"/>
          </p:nvPr>
        </p:nvSpPr>
        <p:spPr>
          <a:noFill/>
        </p:spPr>
        <p:txBody>
          <a:bodyPr/>
          <a:lstStyle/>
          <a:p>
            <a:fld id="{3C527F75-9ABE-4CE2-88CE-EC1CA68E560A}" type="slidenum">
              <a:rPr lang="en-US" smtClean="0"/>
              <a:pPr/>
              <a:t>125</a:t>
            </a:fld>
            <a:endParaRPr lang="en-US" dirty="0"/>
          </a:p>
        </p:txBody>
      </p:sp>
      <p:sp>
        <p:nvSpPr>
          <p:cNvPr id="258051" name="Rectangle 2"/>
          <p:cNvSpPr>
            <a:spLocks noGrp="1" noRot="1" noChangeAspect="1" noChangeArrowheads="1" noTextEdit="1"/>
          </p:cNvSpPr>
          <p:nvPr>
            <p:ph type="sldImg"/>
          </p:nvPr>
        </p:nvSpPr>
        <p:spPr>
          <a:ln/>
        </p:spPr>
      </p:sp>
      <p:sp>
        <p:nvSpPr>
          <p:cNvPr id="258052" name="Rectangle 3"/>
          <p:cNvSpPr>
            <a:spLocks noGrp="1" noChangeArrowheads="1"/>
          </p:cNvSpPr>
          <p:nvPr>
            <p:ph type="body" idx="1"/>
          </p:nvPr>
        </p:nvSpPr>
        <p:spPr>
          <a:noFill/>
          <a:ln/>
        </p:spPr>
        <p:txBody>
          <a:bodyPr/>
          <a:lstStyle/>
          <a:p>
            <a:pPr eaLnBrk="1" hangingPunct="1"/>
            <a:r>
              <a:rPr lang="en-US" b="1" u="sng" dirty="0"/>
              <a:t>Explain</a:t>
            </a:r>
          </a:p>
          <a:p>
            <a:pPr eaLnBrk="1" hangingPunct="1"/>
            <a:r>
              <a:rPr lang="en-US" dirty="0"/>
              <a:t>Signs as in the picture on the slide are within policy, provided that the signs can be installed in a plumb condition and that the bottom of the sign is a minimum of 1’ high from the near edge of the pavement.</a:t>
            </a:r>
          </a:p>
          <a:p>
            <a:pPr eaLnBrk="1" hangingPunct="1"/>
            <a:endParaRPr lang="en-US" dirty="0"/>
          </a:p>
          <a:p>
            <a:pPr eaLnBrk="1" hangingPunct="1"/>
            <a:r>
              <a:rPr lang="en-US" dirty="0"/>
              <a:t>Signs of this type should not be installed in ditch lines where the sign will be lower than the roadway or leaning.</a:t>
            </a:r>
          </a:p>
          <a:p>
            <a:pPr eaLnBrk="1" hangingPunct="1"/>
            <a:r>
              <a:rPr lang="en-US" dirty="0"/>
              <a:t>In this situation an alternative sign mount may need to be considered.</a:t>
            </a:r>
          </a:p>
          <a:p>
            <a:pPr eaLnBrk="1" hangingPunct="1"/>
            <a:r>
              <a:rPr lang="en-US" dirty="0"/>
              <a:t>MoDOT does have a vendor that can supply a “self-driving” post for conditions noted above that is 350 compliant.</a:t>
            </a:r>
          </a:p>
          <a:p>
            <a:pPr eaLnBrk="1" hangingPunct="1"/>
            <a:r>
              <a:rPr lang="en-US" dirty="0"/>
              <a:t>An approved clamp must be used to attach the sign to the self-driving post.</a:t>
            </a:r>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050" name="Rectangle 7"/>
          <p:cNvSpPr>
            <a:spLocks noGrp="1" noChangeArrowheads="1"/>
          </p:cNvSpPr>
          <p:nvPr>
            <p:ph type="sldNum" sz="quarter" idx="5"/>
          </p:nvPr>
        </p:nvSpPr>
        <p:spPr>
          <a:noFill/>
        </p:spPr>
        <p:txBody>
          <a:bodyPr/>
          <a:lstStyle/>
          <a:p>
            <a:fld id="{3C527F75-9ABE-4CE2-88CE-EC1CA68E560A}" type="slidenum">
              <a:rPr lang="en-US" smtClean="0"/>
              <a:pPr/>
              <a:t>126</a:t>
            </a:fld>
            <a:endParaRPr lang="en-US" dirty="0"/>
          </a:p>
        </p:txBody>
      </p:sp>
      <p:sp>
        <p:nvSpPr>
          <p:cNvPr id="258051" name="Rectangle 2"/>
          <p:cNvSpPr>
            <a:spLocks noGrp="1" noRot="1" noChangeAspect="1" noChangeArrowheads="1" noTextEdit="1"/>
          </p:cNvSpPr>
          <p:nvPr>
            <p:ph type="sldImg"/>
          </p:nvPr>
        </p:nvSpPr>
        <p:spPr>
          <a:ln/>
        </p:spPr>
      </p:sp>
      <p:sp>
        <p:nvSpPr>
          <p:cNvPr id="258052" name="Rectangle 3"/>
          <p:cNvSpPr>
            <a:spLocks noGrp="1" noChangeArrowheads="1"/>
          </p:cNvSpPr>
          <p:nvPr>
            <p:ph type="body" idx="1"/>
          </p:nvPr>
        </p:nvSpPr>
        <p:spPr>
          <a:noFill/>
          <a:ln/>
        </p:spPr>
        <p:txBody>
          <a:bodyPr/>
          <a:lstStyle/>
          <a:p>
            <a:pPr eaLnBrk="1" hangingPunct="1"/>
            <a:r>
              <a:rPr lang="en-US" b="1" u="sng" dirty="0"/>
              <a:t>Explain</a:t>
            </a:r>
          </a:p>
          <a:p>
            <a:pPr eaLnBrk="1" hangingPunct="1"/>
            <a:r>
              <a:rPr lang="en-US" dirty="0"/>
              <a:t>Signs as in the picture on the slide are within policy, provided that the signs can be installed in a plumb condition and that the bottom of the sign is a minimum of 1’ high from the near edge of the pavement.</a:t>
            </a:r>
          </a:p>
          <a:p>
            <a:pPr eaLnBrk="1" hangingPunct="1"/>
            <a:endParaRPr lang="en-US" dirty="0"/>
          </a:p>
          <a:p>
            <a:pPr eaLnBrk="1" hangingPunct="1"/>
            <a:r>
              <a:rPr lang="en-US" dirty="0"/>
              <a:t>Signs of this type should not be installed in ditch lines where the sign will be lower than the roadway or leaning.</a:t>
            </a:r>
          </a:p>
          <a:p>
            <a:pPr eaLnBrk="1" hangingPunct="1"/>
            <a:r>
              <a:rPr lang="en-US" dirty="0"/>
              <a:t>In this situation an alternative sign mount may need to be considered.</a:t>
            </a:r>
          </a:p>
          <a:p>
            <a:pPr eaLnBrk="1" hangingPunct="1"/>
            <a:r>
              <a:rPr lang="en-US" dirty="0"/>
              <a:t>MoDOT does have a vendor that can supply a “self-driving” post for conditions noted above that is 350 compliant.</a:t>
            </a:r>
          </a:p>
          <a:p>
            <a:pPr eaLnBrk="1" hangingPunct="1"/>
            <a:r>
              <a:rPr lang="en-US" dirty="0"/>
              <a:t>An approved clamp must be used to attach the sign to the self-driving post.</a:t>
            </a:r>
          </a:p>
        </p:txBody>
      </p:sp>
    </p:spTree>
    <p:extLst>
      <p:ext uri="{BB962C8B-B14F-4D97-AF65-F5344CB8AC3E}">
        <p14:creationId xmlns:p14="http://schemas.microsoft.com/office/powerpoint/2010/main" val="2174027333"/>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Picture 5 shows an acceptable use of ballasting for a skid mounted sign. The crossbar (Picture 5) should be no higher than 12 in. (one sandbag over the crossbar is acceptable). </a:t>
            </a:r>
          </a:p>
          <a:p>
            <a:endParaRPr lang="en-US" dirty="0"/>
          </a:p>
        </p:txBody>
      </p:sp>
      <p:sp>
        <p:nvSpPr>
          <p:cNvPr id="4" name="Slide Number Placeholder 3"/>
          <p:cNvSpPr>
            <a:spLocks noGrp="1"/>
          </p:cNvSpPr>
          <p:nvPr>
            <p:ph type="sldNum" sz="quarter" idx="10"/>
          </p:nvPr>
        </p:nvSpPr>
        <p:spPr/>
        <p:txBody>
          <a:bodyPr/>
          <a:lstStyle/>
          <a:p>
            <a:fld id="{6CA57949-A8DF-440C-82BE-47703278C68D}" type="slidenum">
              <a:rPr lang="en-US" smtClean="0"/>
              <a:t>128</a:t>
            </a:fld>
            <a:endParaRPr lang="en-US"/>
          </a:p>
        </p:txBody>
      </p:sp>
    </p:spTree>
    <p:extLst>
      <p:ext uri="{BB962C8B-B14F-4D97-AF65-F5344CB8AC3E}">
        <p14:creationId xmlns:p14="http://schemas.microsoft.com/office/powerpoint/2010/main" val="1228538694"/>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9074" name="Rectangle 7"/>
          <p:cNvSpPr>
            <a:spLocks noGrp="1" noChangeArrowheads="1"/>
          </p:cNvSpPr>
          <p:nvPr>
            <p:ph type="sldNum" sz="quarter" idx="5"/>
          </p:nvPr>
        </p:nvSpPr>
        <p:spPr>
          <a:noFill/>
        </p:spPr>
        <p:txBody>
          <a:bodyPr/>
          <a:lstStyle/>
          <a:p>
            <a:fld id="{7FED5AFC-BB66-4EE5-8314-7215FDFD111F}" type="slidenum">
              <a:rPr lang="en-US" smtClean="0"/>
              <a:pPr/>
              <a:t>130</a:t>
            </a:fld>
            <a:endParaRPr lang="en-US" dirty="0"/>
          </a:p>
        </p:txBody>
      </p:sp>
      <p:sp>
        <p:nvSpPr>
          <p:cNvPr id="259075" name="Rectangle 2"/>
          <p:cNvSpPr>
            <a:spLocks noGrp="1" noRot="1" noChangeAspect="1" noChangeArrowheads="1" noTextEdit="1"/>
          </p:cNvSpPr>
          <p:nvPr>
            <p:ph type="sldImg"/>
          </p:nvPr>
        </p:nvSpPr>
        <p:spPr>
          <a:ln/>
        </p:spPr>
      </p:sp>
      <p:sp>
        <p:nvSpPr>
          <p:cNvPr id="259076" name="Rectangle 3"/>
          <p:cNvSpPr>
            <a:spLocks noGrp="1" noChangeArrowheads="1"/>
          </p:cNvSpPr>
          <p:nvPr>
            <p:ph type="body" idx="1"/>
          </p:nvPr>
        </p:nvSpPr>
        <p:spPr>
          <a:noFill/>
          <a:ln/>
        </p:spPr>
        <p:txBody>
          <a:bodyPr/>
          <a:lstStyle/>
          <a:p>
            <a:pPr eaLnBrk="1" hangingPunct="1"/>
            <a:r>
              <a:rPr lang="en-US" b="1" u="sng" dirty="0"/>
              <a:t>Ask</a:t>
            </a:r>
          </a:p>
          <a:p>
            <a:pPr eaLnBrk="1" hangingPunct="1"/>
            <a:r>
              <a:rPr lang="en-US" dirty="0"/>
              <a:t>Do we need to call dig-rite before installation? YES WE DO!</a:t>
            </a:r>
          </a:p>
          <a:p>
            <a:pPr eaLnBrk="1" hangingPunct="1"/>
            <a:r>
              <a:rPr lang="en-US" dirty="0"/>
              <a:t>It will take allot of planning prior to a project to get large quantities of dig rite locations completed.</a:t>
            </a:r>
          </a:p>
          <a:p>
            <a:pPr eaLnBrk="1" hangingPunct="1"/>
            <a:r>
              <a:rPr lang="en-US" b="1" u="sng" dirty="0"/>
              <a:t>Ask</a:t>
            </a:r>
          </a:p>
          <a:p>
            <a:pPr eaLnBrk="1" hangingPunct="1"/>
            <a:r>
              <a:rPr lang="en-US" dirty="0"/>
              <a:t>If it is an emergency doe we call dig-rite? YES WE DO!</a:t>
            </a:r>
          </a:p>
          <a:p>
            <a:pPr eaLnBrk="1" hangingPunct="1"/>
            <a:r>
              <a:rPr lang="en-US" dirty="0"/>
              <a:t>Explain to dig-rite you have and emergency situation and they will expedite the location of utilities.</a:t>
            </a:r>
          </a:p>
          <a:p>
            <a:pPr eaLnBrk="1" hangingPunct="1"/>
            <a:endParaRPr lang="en-US" b="1" u="sng" dirty="0"/>
          </a:p>
          <a:p>
            <a:pPr eaLnBrk="1" hangingPunct="1"/>
            <a:r>
              <a:rPr lang="en-US" dirty="0"/>
              <a:t>The mounting height of a temporary post mounted sign is the same height as any permanent mounted sign on the same type of roadway.</a:t>
            </a:r>
          </a:p>
          <a:p>
            <a:pPr eaLnBrk="1" hangingPunct="1"/>
            <a:endParaRPr lang="en-US" dirty="0"/>
          </a:p>
          <a:p>
            <a:pPr eaLnBrk="1" hangingPunct="1"/>
            <a:r>
              <a:rPr lang="en-US" dirty="0"/>
              <a:t>It is important to be aware of lateral clearances so that the sign does not protrude into the travel way.</a:t>
            </a:r>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16A153C-8E17-4211-AD4A-1EDF2AE0EC7F}" type="slidenum">
              <a:rPr lang="en-US"/>
              <a:pPr/>
              <a:t>131</a:t>
            </a:fld>
            <a:endParaRPr lang="en-US" dirty="0"/>
          </a:p>
        </p:txBody>
      </p:sp>
      <p:sp>
        <p:nvSpPr>
          <p:cNvPr id="317442" name="Rectangle 2"/>
          <p:cNvSpPr>
            <a:spLocks noGrp="1" noRot="1" noChangeAspect="1" noChangeArrowheads="1" noTextEdit="1"/>
          </p:cNvSpPr>
          <p:nvPr>
            <p:ph type="sldImg"/>
          </p:nvPr>
        </p:nvSpPr>
        <p:spPr>
          <a:ln/>
        </p:spPr>
      </p:sp>
      <p:sp>
        <p:nvSpPr>
          <p:cNvPr id="31744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BE07CD-3BD2-46C8-875A-41A829F29E71}" type="slidenum">
              <a:rPr lang="en-US"/>
              <a:pPr/>
              <a:t>132</a:t>
            </a:fld>
            <a:endParaRPr lang="en-US" dirty="0"/>
          </a:p>
        </p:txBody>
      </p:sp>
      <p:sp>
        <p:nvSpPr>
          <p:cNvPr id="380930" name="Rectangle 2"/>
          <p:cNvSpPr>
            <a:spLocks noGrp="1" noRot="1" noChangeAspect="1" noChangeArrowheads="1" noTextEdit="1"/>
          </p:cNvSpPr>
          <p:nvPr>
            <p:ph type="sldImg"/>
          </p:nvPr>
        </p:nvSpPr>
        <p:spPr>
          <a:ln/>
        </p:spPr>
      </p:sp>
      <p:sp>
        <p:nvSpPr>
          <p:cNvPr id="380931" name="Rectangle 3"/>
          <p:cNvSpPr>
            <a:spLocks noGrp="1" noChangeArrowheads="1"/>
          </p:cNvSpPr>
          <p:nvPr>
            <p:ph type="body" idx="1"/>
          </p:nvPr>
        </p:nvSpPr>
        <p:spPr/>
        <p:txBody>
          <a:bodyPr/>
          <a:lstStyle/>
          <a:p>
            <a:r>
              <a:rPr lang="en-US" dirty="0"/>
              <a:t>Standard Plan 903.03 provides guidance on splicing of U channel and perforated square steel tube posts </a:t>
            </a:r>
          </a:p>
          <a:p>
            <a:r>
              <a:rPr lang="en-US" dirty="0"/>
              <a:t>Splice </a:t>
            </a:r>
            <a:r>
              <a:rPr lang="en-US" b="1" dirty="0"/>
              <a:t>lap</a:t>
            </a:r>
            <a:r>
              <a:rPr lang="en-US" dirty="0"/>
              <a:t> is positioned entirely below or above 18 inches, not to exceed 60 inches.</a:t>
            </a:r>
          </a:p>
          <a:p>
            <a:endParaRPr lang="en-US" dirty="0"/>
          </a:p>
          <a:p>
            <a:r>
              <a:rPr lang="en-US" dirty="0"/>
              <a:t>Wood post should not be spliced.</a:t>
            </a:r>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Rectangle 7"/>
          <p:cNvSpPr>
            <a:spLocks noGrp="1" noChangeArrowheads="1"/>
          </p:cNvSpPr>
          <p:nvPr>
            <p:ph type="sldNum" sz="quarter" idx="5"/>
          </p:nvPr>
        </p:nvSpPr>
        <p:spPr>
          <a:noFill/>
        </p:spPr>
        <p:txBody>
          <a:bodyPr/>
          <a:lstStyle/>
          <a:p>
            <a:fld id="{0FEFAA01-1A71-42A9-A317-7CFA4F509BD6}" type="slidenum">
              <a:rPr lang="en-US" smtClean="0"/>
              <a:pPr/>
              <a:t>134</a:t>
            </a:fld>
            <a:endParaRPr lang="en-US" dirty="0"/>
          </a:p>
        </p:txBody>
      </p:sp>
      <p:sp>
        <p:nvSpPr>
          <p:cNvPr id="264195" name="Rectangle 2"/>
          <p:cNvSpPr>
            <a:spLocks noGrp="1" noRot="1" noChangeAspect="1" noChangeArrowheads="1" noTextEdit="1"/>
          </p:cNvSpPr>
          <p:nvPr>
            <p:ph type="sldImg"/>
          </p:nvPr>
        </p:nvSpPr>
        <p:spPr>
          <a:ln/>
        </p:spPr>
      </p:sp>
      <p:sp>
        <p:nvSpPr>
          <p:cNvPr id="264196" name="Rectangle 3"/>
          <p:cNvSpPr>
            <a:spLocks noGrp="1" noChangeArrowheads="1"/>
          </p:cNvSpPr>
          <p:nvPr>
            <p:ph type="body" idx="1"/>
          </p:nvPr>
        </p:nvSpPr>
        <p:spPr>
          <a:noFill/>
          <a:ln/>
        </p:spPr>
        <p:txBody>
          <a:bodyPr/>
          <a:lstStyle/>
          <a:p>
            <a:pPr eaLnBrk="1" hangingPunct="1"/>
            <a:r>
              <a:rPr lang="en-US" b="1" u="sng" dirty="0">
                <a:latin typeface="Arial" pitchFamily="34" charset="0"/>
                <a:ea typeface="Wingdings" pitchFamily="2" charset="2"/>
                <a:cs typeface="Wingdings" pitchFamily="2" charset="2"/>
              </a:rPr>
              <a:t>CMS Phases</a:t>
            </a:r>
            <a:endParaRPr lang="en-US" b="1" dirty="0">
              <a:latin typeface="Arial" pitchFamily="34" charset="0"/>
              <a:ea typeface="Wingdings" pitchFamily="2" charset="2"/>
              <a:cs typeface="Wingdings" pitchFamily="2" charset="2"/>
            </a:endParaRPr>
          </a:p>
          <a:p>
            <a:pPr eaLnBrk="1" hangingPunct="1"/>
            <a:r>
              <a:rPr lang="en-US" dirty="0">
                <a:ea typeface="Wingdings" pitchFamily="2" charset="2"/>
                <a:cs typeface="Wingdings" pitchFamily="2" charset="2"/>
              </a:rPr>
              <a:t> </a:t>
            </a:r>
          </a:p>
          <a:p>
            <a:pPr eaLnBrk="1" hangingPunct="1"/>
            <a:r>
              <a:rPr lang="en-US" b="1" dirty="0">
                <a:ea typeface="Wingdings" pitchFamily="2" charset="2"/>
                <a:cs typeface="Wingdings" pitchFamily="2" charset="2"/>
              </a:rPr>
              <a:t>Refer to Page 18 in your workbook</a:t>
            </a:r>
          </a:p>
          <a:p>
            <a:pPr eaLnBrk="1" hangingPunct="1"/>
            <a:r>
              <a:rPr lang="en-US" dirty="0">
                <a:ea typeface="Wingdings" pitchFamily="2" charset="2"/>
                <a:cs typeface="Wingdings" pitchFamily="2" charset="2"/>
              </a:rPr>
              <a:t> </a:t>
            </a:r>
          </a:p>
          <a:p>
            <a:pPr eaLnBrk="1" hangingPunct="1"/>
            <a:r>
              <a:rPr lang="en-US" b="1" dirty="0">
                <a:ea typeface="Wingdings" pitchFamily="2" charset="2"/>
                <a:cs typeface="Wingdings" pitchFamily="2" charset="2"/>
              </a:rPr>
              <a:t>Stress each bullet point on the slide.</a:t>
            </a:r>
          </a:p>
          <a:p>
            <a:pPr eaLnBrk="1" hangingPunct="1"/>
            <a:r>
              <a:rPr lang="en-US" dirty="0">
                <a:ea typeface="Wingdings" pitchFamily="2" charset="2"/>
                <a:cs typeface="Wingdings" pitchFamily="2" charset="2"/>
              </a:rPr>
              <a:t> </a:t>
            </a:r>
            <a:r>
              <a:rPr lang="en-US" b="1" dirty="0">
                <a:ea typeface="Wingdings" pitchFamily="2" charset="2"/>
                <a:cs typeface="Wingdings" pitchFamily="2" charset="2"/>
              </a:rPr>
              <a:t>Say:</a:t>
            </a:r>
            <a:endParaRPr lang="en-US" dirty="0">
              <a:ea typeface="Wingdings" pitchFamily="2" charset="2"/>
              <a:cs typeface="Wingdings" pitchFamily="2" charset="2"/>
            </a:endParaRPr>
          </a:p>
          <a:p>
            <a:pPr eaLnBrk="1" hangingPunct="1"/>
            <a:r>
              <a:rPr lang="en-US" dirty="0">
                <a:ea typeface="Wingdings" pitchFamily="2" charset="2"/>
                <a:cs typeface="Wingdings" pitchFamily="2" charset="2"/>
              </a:rPr>
              <a:t>  </a:t>
            </a:r>
          </a:p>
          <a:p>
            <a:pPr eaLnBrk="1" hangingPunct="1">
              <a:buFontTx/>
              <a:buChar char="•"/>
            </a:pPr>
            <a:r>
              <a:rPr lang="en-US" dirty="0">
                <a:ea typeface="Wingdings" pitchFamily="2" charset="2"/>
                <a:cs typeface="Wingdings" pitchFamily="2" charset="2"/>
              </a:rPr>
              <a:t>Messages should consist of a maximum of two phases.</a:t>
            </a:r>
          </a:p>
          <a:p>
            <a:pPr eaLnBrk="1" hangingPunct="1">
              <a:buFontTx/>
              <a:buChar char="•"/>
            </a:pPr>
            <a:r>
              <a:rPr lang="en-US" dirty="0">
                <a:ea typeface="Wingdings" pitchFamily="2" charset="2"/>
                <a:cs typeface="Wingdings" pitchFamily="2" charset="2"/>
              </a:rPr>
              <a:t>Typically, these phases consist of three lines of eight characters.  </a:t>
            </a:r>
          </a:p>
          <a:p>
            <a:pPr eaLnBrk="1" hangingPunct="1">
              <a:buFontTx/>
              <a:buChar char="•"/>
            </a:pPr>
            <a:r>
              <a:rPr lang="en-US" dirty="0">
                <a:ea typeface="Wingdings" pitchFamily="2" charset="2"/>
                <a:cs typeface="Wingdings" pitchFamily="2" charset="2"/>
              </a:rPr>
              <a:t>Each phase should convey a single thought </a:t>
            </a:r>
          </a:p>
          <a:p>
            <a:pPr eaLnBrk="1" hangingPunct="1">
              <a:buFontTx/>
              <a:buChar char="•"/>
            </a:pPr>
            <a:endParaRPr lang="en-US" dirty="0">
              <a:ea typeface="Wingdings" pitchFamily="2" charset="2"/>
              <a:cs typeface="Wingdings" pitchFamily="2" charset="2"/>
            </a:endParaRPr>
          </a:p>
          <a:p>
            <a:pPr eaLnBrk="1" hangingPunct="1"/>
            <a:endParaRPr lang="en-US" dirty="0"/>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7"/>
          <p:cNvSpPr>
            <a:spLocks noGrp="1" noChangeArrowheads="1"/>
          </p:cNvSpPr>
          <p:nvPr>
            <p:ph type="sldNum" sz="quarter" idx="5"/>
          </p:nvPr>
        </p:nvSpPr>
        <p:spPr>
          <a:noFill/>
        </p:spPr>
        <p:txBody>
          <a:bodyPr/>
          <a:lstStyle/>
          <a:p>
            <a:fld id="{C216FDC6-8438-4E77-B905-811CF99E3646}" type="slidenum">
              <a:rPr lang="en-US" smtClean="0"/>
              <a:pPr/>
              <a:t>136</a:t>
            </a:fld>
            <a:endParaRPr lang="en-US" dirty="0"/>
          </a:p>
        </p:txBody>
      </p:sp>
      <p:sp>
        <p:nvSpPr>
          <p:cNvPr id="185347" name="Rectangle 2"/>
          <p:cNvSpPr>
            <a:spLocks noGrp="1" noRot="1" noChangeAspect="1" noChangeArrowheads="1" noTextEdit="1"/>
          </p:cNvSpPr>
          <p:nvPr>
            <p:ph type="sldImg"/>
          </p:nvPr>
        </p:nvSpPr>
        <p:spPr>
          <a:ln/>
        </p:spPr>
      </p:sp>
      <p:sp>
        <p:nvSpPr>
          <p:cNvPr id="185348" name="Rectangle 3"/>
          <p:cNvSpPr>
            <a:spLocks noGrp="1" noChangeArrowheads="1"/>
          </p:cNvSpPr>
          <p:nvPr>
            <p:ph type="body" idx="1"/>
          </p:nvPr>
        </p:nvSpPr>
        <p:spPr>
          <a:noFill/>
          <a:ln/>
        </p:spPr>
        <p:txBody>
          <a:bodyPr/>
          <a:lstStyle/>
          <a:p>
            <a:pPr eaLnBrk="1" hangingPunct="1"/>
            <a:endParaRPr lang="en-US" dirty="0"/>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EB5DA92-711C-4368-BFD2-BDA4BA84515B}" type="slidenum">
              <a:rPr lang="en-US"/>
              <a:pPr/>
              <a:t>137</a:t>
            </a:fld>
            <a:endParaRPr lang="en-US" dirty="0"/>
          </a:p>
        </p:txBody>
      </p:sp>
      <p:sp>
        <p:nvSpPr>
          <p:cNvPr id="210946" name="Rectangle 2"/>
          <p:cNvSpPr>
            <a:spLocks noGrp="1" noRot="1" noChangeAspect="1" noChangeArrowheads="1" noTextEdit="1"/>
          </p:cNvSpPr>
          <p:nvPr>
            <p:ph type="sldImg"/>
          </p:nvPr>
        </p:nvSpPr>
        <p:spPr>
          <a:ln/>
        </p:spPr>
      </p:sp>
      <p:sp>
        <p:nvSpPr>
          <p:cNvPr id="210947" name="Rectangle 3"/>
          <p:cNvSpPr>
            <a:spLocks noGrp="1" noChangeArrowheads="1"/>
          </p:cNvSpPr>
          <p:nvPr>
            <p:ph type="body" idx="1"/>
          </p:nvPr>
        </p:nvSpPr>
        <p:spPr/>
        <p:txBody>
          <a:bodyPr/>
          <a:lstStyle/>
          <a:p>
            <a:r>
              <a:rPr lang="en-US" dirty="0"/>
              <a:t> </a:t>
            </a:r>
            <a:r>
              <a:rPr lang="en-US" b="1" dirty="0"/>
              <a:t>Ask:</a:t>
            </a:r>
            <a:r>
              <a:rPr lang="en-US" dirty="0"/>
              <a:t> What are the 5 operating modes: Sequential Arrow, Flashing Arrow, Flashing Double Arrow, Alternating Diamond Caution, and Flashing Caution (4 corner caution).</a:t>
            </a:r>
          </a:p>
          <a:p>
            <a:r>
              <a:rPr lang="en-US" dirty="0"/>
              <a:t>MoDOT has invested to update the mobile operations truck mounted flashing arrow panels to have 25 bulbs as located on the truck picture to allow moving sign displays (Sequential Arrow, Alternating Diamond Caution).</a:t>
            </a:r>
          </a:p>
          <a:p>
            <a:r>
              <a:rPr lang="en-US" dirty="0"/>
              <a:t>Double arrow modes are used for stationary or moving lane closures on multilane roads, where traffic may pass to one or both sides, respectively.</a:t>
            </a:r>
          </a:p>
          <a:p>
            <a:r>
              <a:rPr lang="en-US" dirty="0"/>
              <a:t>In stationary operations the panel should be placed on the shoulder at the start of the lane closure taper or, where space doesn’t allow, within the closed lane behind the taper.</a:t>
            </a:r>
          </a:p>
          <a:p>
            <a:r>
              <a:rPr lang="en-US" dirty="0"/>
              <a:t>In moving operations, the unit is placed within the closed lane.</a:t>
            </a:r>
          </a:p>
          <a:p>
            <a:r>
              <a:rPr lang="en-US" dirty="0"/>
              <a:t>The caution mode is used for shoulder work, blocking the shoulder, work within the lane where the lane is not closed, and lane closures on two-lane undivided highways.</a:t>
            </a:r>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Type B &amp; C arrow boards shall have solid rectangular appearances.  Type D boards shall conform to the shape of the arrow.  All boards shall be finished in non-reflective black.  </a:t>
            </a:r>
          </a:p>
          <a:p>
            <a:r>
              <a:rPr lang="en-US" dirty="0"/>
              <a:t>Vehicle-mounted arrow boards should be provided with remote controls.</a:t>
            </a:r>
          </a:p>
          <a:p>
            <a:r>
              <a:rPr lang="en-US" dirty="0"/>
              <a:t>Arrow board elements shall be capable of at least a 50 percent dimming from full brilliance and the dimmed mode shall be used for nighttime operation of arrow boards.  Full brilliance should be used for daytime operation.  </a:t>
            </a:r>
          </a:p>
        </p:txBody>
      </p:sp>
      <p:sp>
        <p:nvSpPr>
          <p:cNvPr id="4" name="Slide Number Placeholder 3"/>
          <p:cNvSpPr>
            <a:spLocks noGrp="1"/>
          </p:cNvSpPr>
          <p:nvPr>
            <p:ph type="sldNum" sz="quarter" idx="5"/>
          </p:nvPr>
        </p:nvSpPr>
        <p:spPr/>
        <p:txBody>
          <a:bodyPr/>
          <a:lstStyle/>
          <a:p>
            <a:fld id="{6CA57949-A8DF-440C-82BE-47703278C68D}" type="slidenum">
              <a:rPr lang="en-US" smtClean="0"/>
              <a:t>138</a:t>
            </a:fld>
            <a:endParaRPr lang="en-US"/>
          </a:p>
        </p:txBody>
      </p:sp>
    </p:spTree>
    <p:extLst>
      <p:ext uri="{BB962C8B-B14F-4D97-AF65-F5344CB8AC3E}">
        <p14:creationId xmlns:p14="http://schemas.microsoft.com/office/powerpoint/2010/main" val="1590078948"/>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Acceptable arrow-heads are either all bulbs through the line or the bulb next to the tip of the arrow is off as per MUTCD.  The color presented by the elements shall be yellow.</a:t>
            </a:r>
          </a:p>
          <a:p>
            <a:endParaRPr lang="en-US" dirty="0"/>
          </a:p>
          <a:p>
            <a:r>
              <a:rPr lang="en-US" dirty="0"/>
              <a:t>Below are items that would make the FAP installation unacceptable: </a:t>
            </a:r>
          </a:p>
          <a:p>
            <a:r>
              <a:rPr lang="en-US" dirty="0"/>
              <a:t>•More than one lamp, of those to be energized, out in stem and one or more lamps out in the arrowhead(s) when in the arrow (single- or double-headed) and one or more lamps out when in the caution (four corners) modes.</a:t>
            </a:r>
          </a:p>
          <a:p>
            <a:r>
              <a:rPr lang="en-US" dirty="0"/>
              <a:t>•Not appropriately dimmed at night</a:t>
            </a:r>
          </a:p>
          <a:p>
            <a:endParaRPr lang="en-US" dirty="0"/>
          </a:p>
        </p:txBody>
      </p:sp>
      <p:sp>
        <p:nvSpPr>
          <p:cNvPr id="4" name="Slide Number Placeholder 3"/>
          <p:cNvSpPr>
            <a:spLocks noGrp="1"/>
          </p:cNvSpPr>
          <p:nvPr>
            <p:ph type="sldNum" sz="quarter" idx="5"/>
          </p:nvPr>
        </p:nvSpPr>
        <p:spPr/>
        <p:txBody>
          <a:bodyPr/>
          <a:lstStyle/>
          <a:p>
            <a:fld id="{6CA57949-A8DF-440C-82BE-47703278C68D}" type="slidenum">
              <a:rPr lang="en-US" smtClean="0"/>
              <a:t>139</a:t>
            </a:fld>
            <a:endParaRPr lang="en-US" dirty="0"/>
          </a:p>
        </p:txBody>
      </p:sp>
    </p:spTree>
    <p:extLst>
      <p:ext uri="{BB962C8B-B14F-4D97-AF65-F5344CB8AC3E}">
        <p14:creationId xmlns:p14="http://schemas.microsoft.com/office/powerpoint/2010/main" val="894162503"/>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Picture 1 shows the correct flashing arrow panel (FAP) display, all lights are working and have the proper intensity. Picture 2 shows one lamp out in the arrow-head which is unacceptable. Picture 3 shows a truck blocking a FAP which is unacceptable. Below are items that would make the FAP installation unacceptable. </a:t>
            </a:r>
          </a:p>
          <a:p>
            <a:r>
              <a:rPr lang="en-US" dirty="0"/>
              <a:t>More than one lamp, of those to be energized, out in stem and one or more lamps out in the arrow-head(s) when in the arrow (single- or double-headed) and one or more lamps out when in the caution (four corners) modes. </a:t>
            </a:r>
          </a:p>
          <a:p>
            <a:r>
              <a:rPr lang="en-US" dirty="0"/>
              <a:t>Not appropriately dimmed at night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Pictures 5, 6 and 7 are examples of CMS that are unacceptable due to the lights being either too dim or out, as they are not providing a clear and concise message to the traveling public. </a:t>
            </a:r>
          </a:p>
          <a:p>
            <a:endParaRPr lang="en-US" dirty="0"/>
          </a:p>
        </p:txBody>
      </p:sp>
      <p:sp>
        <p:nvSpPr>
          <p:cNvPr id="4" name="Slide Number Placeholder 3"/>
          <p:cNvSpPr>
            <a:spLocks noGrp="1"/>
          </p:cNvSpPr>
          <p:nvPr>
            <p:ph type="sldNum" sz="quarter" idx="10"/>
          </p:nvPr>
        </p:nvSpPr>
        <p:spPr/>
        <p:txBody>
          <a:bodyPr/>
          <a:lstStyle/>
          <a:p>
            <a:fld id="{6CA57949-A8DF-440C-82BE-47703278C68D}" type="slidenum">
              <a:rPr lang="en-US" smtClean="0"/>
              <a:t>140</a:t>
            </a:fld>
            <a:endParaRPr lang="en-US"/>
          </a:p>
        </p:txBody>
      </p:sp>
    </p:spTree>
    <p:extLst>
      <p:ext uri="{BB962C8B-B14F-4D97-AF65-F5344CB8AC3E}">
        <p14:creationId xmlns:p14="http://schemas.microsoft.com/office/powerpoint/2010/main" val="1536479955"/>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7"/>
          <p:cNvSpPr>
            <a:spLocks noGrp="1" noChangeArrowheads="1"/>
          </p:cNvSpPr>
          <p:nvPr>
            <p:ph type="sldNum" sz="quarter" idx="5"/>
          </p:nvPr>
        </p:nvSpPr>
        <p:spPr>
          <a:noFill/>
        </p:spPr>
        <p:txBody>
          <a:bodyPr/>
          <a:lstStyle/>
          <a:p>
            <a:fld id="{79A903CE-06DC-49F5-AD68-987FCAAA3320}" type="slidenum">
              <a:rPr lang="en-US" smtClean="0"/>
              <a:pPr/>
              <a:t>141</a:t>
            </a:fld>
            <a:endParaRPr lang="en-US" dirty="0"/>
          </a:p>
        </p:txBody>
      </p:sp>
      <p:sp>
        <p:nvSpPr>
          <p:cNvPr id="280579" name="Rectangle 2"/>
          <p:cNvSpPr>
            <a:spLocks noGrp="1" noRot="1" noChangeAspect="1" noChangeArrowheads="1" noTextEdit="1"/>
          </p:cNvSpPr>
          <p:nvPr>
            <p:ph type="sldImg"/>
          </p:nvPr>
        </p:nvSpPr>
        <p:spPr>
          <a:ln/>
        </p:spPr>
      </p:sp>
      <p:sp>
        <p:nvSpPr>
          <p:cNvPr id="280580" name="Rectangle 3"/>
          <p:cNvSpPr>
            <a:spLocks noGrp="1" noChangeArrowheads="1"/>
          </p:cNvSpPr>
          <p:nvPr>
            <p:ph type="body" idx="1"/>
          </p:nvPr>
        </p:nvSpPr>
        <p:spPr>
          <a:noFill/>
          <a:ln/>
        </p:spPr>
        <p:txBody>
          <a:bodyPr/>
          <a:lstStyle/>
          <a:p>
            <a:pPr eaLnBrk="1" hangingPunct="1"/>
            <a:r>
              <a:rPr lang="en-US" b="1" u="sng" dirty="0"/>
              <a:t>Explain </a:t>
            </a:r>
          </a:p>
          <a:p>
            <a:pPr eaLnBrk="1" hangingPunct="1"/>
            <a:r>
              <a:rPr lang="en-US" dirty="0"/>
              <a:t>When to use a barricade and what type of barricade may be used.</a:t>
            </a:r>
          </a:p>
          <a:p>
            <a:pPr eaLnBrk="1" hangingPunct="1"/>
            <a:r>
              <a:rPr lang="en-US" dirty="0"/>
              <a:t>MoDOT recommends use of type III barricades but does allow Type I for non-motorized traffic and emergency road closures on 2 lane un-divided highways.</a:t>
            </a:r>
          </a:p>
          <a:p>
            <a:pPr eaLnBrk="1" hangingPunct="1"/>
            <a:endParaRPr lang="en-US" dirty="0"/>
          </a:p>
          <a:p>
            <a:pPr eaLnBrk="1" hangingPunct="1"/>
            <a:r>
              <a:rPr lang="en-US" b="1" i="1" dirty="0"/>
              <a:t>Use the next 3 slides to explain proper application of barricades regarding direction of barricade stripes.</a:t>
            </a:r>
          </a:p>
          <a:p>
            <a:pPr eaLnBrk="1" hangingPunct="1"/>
            <a:endParaRPr lang="en-US" b="1" i="1" dirty="0"/>
          </a:p>
        </p:txBody>
      </p:sp>
    </p:spTree>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FE4D432-0931-4AA2-AFF5-647DB202245C}" type="slidenum">
              <a:rPr lang="en-US"/>
              <a:pPr/>
              <a:t>143</a:t>
            </a:fld>
            <a:endParaRPr lang="en-US" dirty="0"/>
          </a:p>
        </p:txBody>
      </p:sp>
      <p:sp>
        <p:nvSpPr>
          <p:cNvPr id="318466" name="Rectangle 2"/>
          <p:cNvSpPr>
            <a:spLocks noGrp="1" noRot="1" noChangeAspect="1" noChangeArrowheads="1" noTextEdit="1"/>
          </p:cNvSpPr>
          <p:nvPr>
            <p:ph type="sldImg"/>
          </p:nvPr>
        </p:nvSpPr>
        <p:spPr>
          <a:ln/>
        </p:spPr>
      </p:sp>
      <p:sp>
        <p:nvSpPr>
          <p:cNvPr id="318467" name="Rectangle 3"/>
          <p:cNvSpPr>
            <a:spLocks noGrp="1" noChangeArrowheads="1"/>
          </p:cNvSpPr>
          <p:nvPr>
            <p:ph type="body" idx="1"/>
          </p:nvPr>
        </p:nvSpPr>
        <p:spPr/>
        <p:txBody>
          <a:bodyPr/>
          <a:lstStyle/>
          <a:p>
            <a:r>
              <a:rPr lang="en-US" dirty="0">
                <a:cs typeface="Times New Roman" pitchFamily="18" charset="0"/>
              </a:rPr>
              <a:t>The preferred installation method for temporary concrete traffic barrier is free-standing, which requires a minimum 2-ft [0.6 m] buffer area behind the barrier to allow for lateral deflection in both work areas and lane separation situations. When free-standing installations are used on bridge decks/pavement drop-off, a 4-ft. [1.2 m] buffer area will be required. Concrete traffic barrier may be placed 6 inches [150 mm] from the edge of bridge decks/pavement drop-off if tie-down straps are used, however, a 3 ft. [0.9 m] buffer area must be maintained. On bridge decks/pavement drop-off where lateral deflection cannot be tolerated, the bolt through deck/pavement detail will be used. A proper transition from free-standing barrier to barrier with anchor bolts shall be installed on bridge decks. The method of installation on bridge decks will be determined by Bridge and will be shown on the bridge plans.  The above requirements shall be maintained when developing staging or phasing of work requiring temporary concrete traffic barrier. The lateral deflection limits should be identified on the plans. No design exceptions will be allowed. </a:t>
            </a:r>
          </a:p>
          <a:p>
            <a:endParaRPr lang="en-US" dirty="0">
              <a:cs typeface="Times New Roman" pitchFamily="18" charset="0"/>
            </a:endParaRPr>
          </a:p>
          <a:p>
            <a:r>
              <a:rPr lang="en-US" dirty="0">
                <a:cs typeface="Times New Roman" pitchFamily="18" charset="0"/>
              </a:rPr>
              <a:t>Proper installation, placement and protection is the following:  Placement along/parallel to the pavement marking/lane.  A barrier taper of a minimum of 8:1 flare rate.  A barrier wall end is considered a blunt which shall be protected by sand barrels or an impact attenuator.  Make sure all equipment/vehicles are located behind the barrier notice the Porta-Potty on the lower left picture.  </a:t>
            </a:r>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On most projects, MoDOT uses the 3-loop Type F barriers on projects to protect drop-off locations, bridge deck repair, separating traffic, etc. The 3-loop Type F barrier can be pinned to the concrete and asphalt surfaces.  The pins can be installed through the design holes in the foot area of the barrier.  Currently, the 3-loop Type F barrier system is being MASH crash tested, until the crash testing is completed the current 3-loop Type F barrier system will be used.</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For all temporary traffic barriers (TTBs) types, proper connections are essential to prevent separations of the TTBs when hit by an errant vehicle.   Installing two 3-loop Type F barriers, the connection rod can be used without bottom washer and retainer bolt and nut. The 3-loop connection provide adequate friction so the connection rod will not come out on impact.</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In some areas of Missouri, contractors use the older NCHRP 350 2-loop barrier system.  As show in the pictures, each side of the barrier has 2-loops instead of 3-loops and no hole locations for pinning into the pavement surface.  Currently, MoDOT allows the use of the 2-loop barrier.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When installing two 2-loop barriers, the connection rod shall have a bottom washer and retainer bolt and nut.</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2-loop and 3-loop Type F barriers can be used together, but the barriers shall be connected with a connection rod and a bottom washer/retainer bolt and nut. </a:t>
            </a:r>
            <a:endParaRPr lang="en-US" dirty="0"/>
          </a:p>
        </p:txBody>
      </p:sp>
      <p:sp>
        <p:nvSpPr>
          <p:cNvPr id="4" name="Slide Number Placeholder 3"/>
          <p:cNvSpPr>
            <a:spLocks noGrp="1"/>
          </p:cNvSpPr>
          <p:nvPr>
            <p:ph type="sldNum" sz="quarter" idx="5"/>
          </p:nvPr>
        </p:nvSpPr>
        <p:spPr/>
        <p:txBody>
          <a:bodyPr/>
          <a:lstStyle/>
          <a:p>
            <a:fld id="{6CA57949-A8DF-440C-82BE-47703278C68D}" type="slidenum">
              <a:rPr lang="en-US" smtClean="0"/>
              <a:t>144</a:t>
            </a:fld>
            <a:endParaRPr lang="en-US"/>
          </a:p>
        </p:txBody>
      </p:sp>
    </p:spTree>
    <p:extLst>
      <p:ext uri="{BB962C8B-B14F-4D97-AF65-F5344CB8AC3E}">
        <p14:creationId xmlns:p14="http://schemas.microsoft.com/office/powerpoint/2010/main" val="3401304822"/>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10873EE-443B-4A4A-88C7-2FC85504A80A}" type="slidenum">
              <a:rPr lang="en-US"/>
              <a:pPr/>
              <a:t>145</a:t>
            </a:fld>
            <a:endParaRPr lang="en-US" dirty="0"/>
          </a:p>
        </p:txBody>
      </p:sp>
      <p:sp>
        <p:nvSpPr>
          <p:cNvPr id="206850" name="Rectangle 2"/>
          <p:cNvSpPr>
            <a:spLocks noGrp="1" noRot="1" noChangeAspect="1" noChangeArrowheads="1" noTextEdit="1"/>
          </p:cNvSpPr>
          <p:nvPr>
            <p:ph type="sldImg"/>
          </p:nvPr>
        </p:nvSpPr>
        <p:spPr>
          <a:ln/>
        </p:spPr>
      </p:sp>
      <p:sp>
        <p:nvSpPr>
          <p:cNvPr id="206851" name="Rectangle 3"/>
          <p:cNvSpPr>
            <a:spLocks noGrp="1" noChangeArrowheads="1"/>
          </p:cNvSpPr>
          <p:nvPr>
            <p:ph type="body" idx="1"/>
          </p:nvPr>
        </p:nvSpPr>
        <p:spPr/>
        <p:txBody>
          <a:bodyPr/>
          <a:lstStyle/>
          <a:p>
            <a:pPr marL="228600" indent="-228600">
              <a:buFontTx/>
              <a:buAutoNum type="arabicPeriod"/>
            </a:pPr>
            <a:r>
              <a:rPr lang="en-US" b="1" dirty="0"/>
              <a:t>Barrier flare</a:t>
            </a:r>
            <a:r>
              <a:rPr lang="en-US" dirty="0"/>
              <a:t> – the barrier run may be flared to the limits of the clear zone. Where the existing shoulder slope or median slope is too steep, temporary grading should be provided or other end treatments should be utilized.  Roadside Design Guide contains recommended barrier placement in non-level medians.  The guidelines also apply to the outside shoulders</a:t>
            </a:r>
          </a:p>
          <a:p>
            <a:pPr marL="228600" indent="-228600">
              <a:buFontTx/>
              <a:buAutoNum type="arabicPeriod"/>
            </a:pPr>
            <a:r>
              <a:rPr lang="en-US" b="1" dirty="0"/>
              <a:t>Barrier Height transition</a:t>
            </a:r>
            <a:r>
              <a:rPr lang="en-US" dirty="0"/>
              <a:t> – is designed to redirect traffic away from the blunt end of the barrier, they are installed on the exposed ends or the barrier where the posted speed or design speed is less than 35 mph.</a:t>
            </a:r>
          </a:p>
          <a:p>
            <a:pPr marL="228600" indent="-228600">
              <a:buFontTx/>
              <a:buAutoNum type="arabicPeriod"/>
            </a:pPr>
            <a:r>
              <a:rPr lang="en-US" b="1" dirty="0"/>
              <a:t>Crash cushions</a:t>
            </a:r>
            <a:r>
              <a:rPr lang="en-US" dirty="0"/>
              <a:t> – are designed to absorb the energy of an impacting vehicle and reduce the force on a passenger. Installed on the exposed ends where the posted speed or design speed is greater than 35 mph. They are required on the upstream end for divided facilities, and both ends for all two-way facilities.</a:t>
            </a:r>
          </a:p>
          <a:p>
            <a:pPr marL="228600" indent="-228600">
              <a:buFontTx/>
              <a:buChar char="•"/>
            </a:pPr>
            <a:r>
              <a:rPr lang="en-US" i="1" dirty="0"/>
              <a:t>Impact attenuators</a:t>
            </a:r>
            <a:r>
              <a:rPr lang="en-US" dirty="0"/>
              <a:t> – a group of freestanding sand barrels. Each barrel is designed with a specific weight of sand to absorb the energy of an errant vehicle</a:t>
            </a:r>
          </a:p>
          <a:p>
            <a:pPr marL="228600" indent="-228600">
              <a:buFontTx/>
              <a:buChar char="•"/>
            </a:pPr>
            <a:r>
              <a:rPr lang="en-US" i="1" dirty="0"/>
              <a:t>Proprietary</a:t>
            </a:r>
            <a:r>
              <a:rPr lang="en-US" dirty="0"/>
              <a:t> – units such as the Quadguard-CZ and the ADIEM II may be used when sufficient width is not available for sand barrels. They require a paved surface matching the horizontal and vertical slopes of the barrier and installed parallel to the direction of the traffic.</a:t>
            </a:r>
          </a:p>
          <a:p>
            <a:pPr marL="0" indent="0">
              <a:buFontTx/>
              <a:buNone/>
            </a:pPr>
            <a:endParaRPr lang="en-US" dirty="0"/>
          </a:p>
          <a:p>
            <a:pPr marL="228600" indent="-228600"/>
            <a:r>
              <a:rPr lang="en-US" b="0" dirty="0"/>
              <a:t>Are Porta Potties approved crash cushions ???</a:t>
            </a:r>
          </a:p>
        </p:txBody>
      </p:sp>
    </p:spTree>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1058" name="Rectangle 7"/>
          <p:cNvSpPr>
            <a:spLocks noGrp="1" noChangeArrowheads="1"/>
          </p:cNvSpPr>
          <p:nvPr>
            <p:ph type="sldNum" sz="quarter" idx="5"/>
          </p:nvPr>
        </p:nvSpPr>
        <p:spPr>
          <a:noFill/>
        </p:spPr>
        <p:txBody>
          <a:bodyPr/>
          <a:lstStyle/>
          <a:p>
            <a:fld id="{159FCF57-DA64-46AA-B5CF-B45110FEF453}" type="slidenum">
              <a:rPr lang="en-US" smtClean="0"/>
              <a:pPr/>
              <a:t>146</a:t>
            </a:fld>
            <a:endParaRPr lang="en-US" dirty="0"/>
          </a:p>
        </p:txBody>
      </p:sp>
      <p:sp>
        <p:nvSpPr>
          <p:cNvPr id="301059" name="Rectangle 2"/>
          <p:cNvSpPr>
            <a:spLocks noGrp="1" noRot="1" noChangeAspect="1" noChangeArrowheads="1" noTextEdit="1"/>
          </p:cNvSpPr>
          <p:nvPr>
            <p:ph type="sldImg"/>
          </p:nvPr>
        </p:nvSpPr>
        <p:spPr>
          <a:ln/>
        </p:spPr>
      </p:sp>
      <p:sp>
        <p:nvSpPr>
          <p:cNvPr id="301060" name="Rectangle 3"/>
          <p:cNvSpPr>
            <a:spLocks noGrp="1" noChangeArrowheads="1"/>
          </p:cNvSpPr>
          <p:nvPr>
            <p:ph type="body" idx="1"/>
          </p:nvPr>
        </p:nvSpPr>
        <p:spPr>
          <a:noFill/>
          <a:ln/>
        </p:spPr>
        <p:txBody>
          <a:bodyPr/>
          <a:lstStyle/>
          <a:p>
            <a:pPr eaLnBrk="1" hangingPunct="1"/>
            <a:r>
              <a:rPr lang="en-US" dirty="0"/>
              <a:t>Follow standard plan when installing crash cushions (sand barrels)</a:t>
            </a:r>
          </a:p>
          <a:p>
            <a:pPr eaLnBrk="1" hangingPunct="1"/>
            <a:r>
              <a:rPr lang="en-US" dirty="0"/>
              <a:t>Based on speed limit the plan will dictate number of rows, length of cushions as wells as weight of each barrel in its respected position along with spacing of the barrels from each other.</a:t>
            </a:r>
          </a:p>
          <a:p>
            <a:pPr eaLnBrk="1" hangingPunct="1"/>
            <a:r>
              <a:rPr lang="en-US" dirty="0"/>
              <a:t>Each barrel is designed with a specific weight of sand to absorb the energy of an errant vehicle. The sand barrel array's "footprint" length and width and the number of barrels will change based upon the permanent posted speed limit of the roadway. For the correct setup and array of sand barrel impact attenuators, refer to the manufacturer’s recommendations.</a:t>
            </a:r>
          </a:p>
        </p:txBody>
      </p:sp>
    </p:spTree>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7"/>
          <p:cNvSpPr>
            <a:spLocks noGrp="1" noChangeArrowheads="1"/>
          </p:cNvSpPr>
          <p:nvPr>
            <p:ph type="sldNum" sz="quarter" idx="5"/>
          </p:nvPr>
        </p:nvSpPr>
        <p:spPr>
          <a:noFill/>
        </p:spPr>
        <p:txBody>
          <a:bodyPr/>
          <a:lstStyle/>
          <a:p>
            <a:fld id="{EF3C5CA3-912C-4702-B92F-805D5D2307B2}" type="slidenum">
              <a:rPr lang="en-US" smtClean="0"/>
              <a:pPr/>
              <a:t>152</a:t>
            </a:fld>
            <a:endParaRPr lang="en-US" dirty="0"/>
          </a:p>
        </p:txBody>
      </p:sp>
      <p:sp>
        <p:nvSpPr>
          <p:cNvPr id="197635" name="Rectangle 2"/>
          <p:cNvSpPr>
            <a:spLocks noGrp="1" noRot="1" noChangeAspect="1" noChangeArrowheads="1" noTextEdit="1"/>
          </p:cNvSpPr>
          <p:nvPr>
            <p:ph type="sldImg"/>
          </p:nvPr>
        </p:nvSpPr>
        <p:spPr>
          <a:ln/>
        </p:spPr>
      </p:sp>
      <p:sp>
        <p:nvSpPr>
          <p:cNvPr id="197636" name="Rectangle 3"/>
          <p:cNvSpPr>
            <a:spLocks noGrp="1" noChangeArrowheads="1"/>
          </p:cNvSpPr>
          <p:nvPr>
            <p:ph type="body" idx="1"/>
          </p:nvPr>
        </p:nvSpPr>
        <p:spPr>
          <a:noFill/>
          <a:ln/>
        </p:spPr>
        <p:txBody>
          <a:bodyPr/>
          <a:lstStyle/>
          <a:p>
            <a:pPr eaLnBrk="1" hangingPunct="1"/>
            <a:r>
              <a:rPr lang="en-US" dirty="0">
                <a:latin typeface="Arial" pitchFamily="34" charset="0"/>
                <a:ea typeface="Wingdings" pitchFamily="2" charset="2"/>
                <a:cs typeface="Wingdings" pitchFamily="2" charset="2"/>
              </a:rPr>
              <a:t>There are 4 areas to a work zone</a:t>
            </a:r>
          </a:p>
          <a:p>
            <a:pPr eaLnBrk="1" hangingPunct="1"/>
            <a:r>
              <a:rPr lang="en-US" dirty="0">
                <a:latin typeface="Arial" pitchFamily="34" charset="0"/>
                <a:ea typeface="Wingdings" pitchFamily="2" charset="2"/>
                <a:cs typeface="Wingdings" pitchFamily="2" charset="2"/>
              </a:rPr>
              <a:t>As you page forward each area name will appear. </a:t>
            </a:r>
          </a:p>
          <a:p>
            <a:pPr eaLnBrk="1" hangingPunct="1"/>
            <a:r>
              <a:rPr lang="en-US" dirty="0">
                <a:latin typeface="Arial" pitchFamily="34" charset="0"/>
                <a:ea typeface="Wingdings" pitchFamily="2" charset="2"/>
                <a:cs typeface="Wingdings" pitchFamily="2" charset="2"/>
              </a:rPr>
              <a:t>Explain to the class each area briefly. More detail will be given later for each area during the class.</a:t>
            </a:r>
          </a:p>
          <a:p>
            <a:pPr eaLnBrk="1" hangingPunct="1"/>
            <a:r>
              <a:rPr lang="en-US" dirty="0">
                <a:latin typeface="Arial" pitchFamily="34" charset="0"/>
                <a:ea typeface="Wingdings" pitchFamily="2" charset="2"/>
                <a:cs typeface="Wingdings" pitchFamily="2" charset="2"/>
              </a:rPr>
              <a:t>The slide will continue with the different spaces. Explain each space to the class and give a brief description.</a:t>
            </a:r>
          </a:p>
          <a:p>
            <a:pPr eaLnBrk="1" hangingPunct="1"/>
            <a:endParaRPr lang="en-US" dirty="0">
              <a:latin typeface="Arial" pitchFamily="34" charset="0"/>
              <a:ea typeface="Wingdings" pitchFamily="2" charset="2"/>
              <a:cs typeface="Wingdings" pitchFamily="2" charset="2"/>
            </a:endParaRPr>
          </a:p>
          <a:p>
            <a:pPr eaLnBrk="1" hangingPunct="1">
              <a:buFontTx/>
              <a:buChar char="•"/>
            </a:pPr>
            <a:r>
              <a:rPr lang="en-US" dirty="0">
                <a:latin typeface="Arial" pitchFamily="34" charset="0"/>
                <a:ea typeface="Wingdings" pitchFamily="2" charset="2"/>
                <a:cs typeface="Wingdings" pitchFamily="2" charset="2"/>
              </a:rPr>
              <a:t>Advance Warning Area</a:t>
            </a:r>
          </a:p>
          <a:p>
            <a:pPr eaLnBrk="1" hangingPunct="1">
              <a:buFontTx/>
              <a:buChar char="•"/>
            </a:pPr>
            <a:r>
              <a:rPr lang="en-US" dirty="0">
                <a:latin typeface="Arial" pitchFamily="34" charset="0"/>
                <a:ea typeface="Wingdings" pitchFamily="2" charset="2"/>
                <a:cs typeface="Wingdings" pitchFamily="2" charset="2"/>
              </a:rPr>
              <a:t>Transition Area</a:t>
            </a:r>
          </a:p>
          <a:p>
            <a:pPr eaLnBrk="1" hangingPunct="1">
              <a:buFontTx/>
              <a:buChar char="•"/>
            </a:pPr>
            <a:r>
              <a:rPr lang="en-US" dirty="0">
                <a:latin typeface="Arial" pitchFamily="34" charset="0"/>
                <a:ea typeface="Wingdings" pitchFamily="2" charset="2"/>
                <a:cs typeface="Wingdings" pitchFamily="2" charset="2"/>
              </a:rPr>
              <a:t>Activity Area (Buffer/work area)</a:t>
            </a:r>
          </a:p>
          <a:p>
            <a:pPr eaLnBrk="1" hangingPunct="1">
              <a:buFontTx/>
              <a:buChar char="•"/>
            </a:pPr>
            <a:r>
              <a:rPr lang="en-US" dirty="0">
                <a:latin typeface="Arial" pitchFamily="34" charset="0"/>
                <a:ea typeface="Wingdings" pitchFamily="2" charset="2"/>
                <a:cs typeface="Wingdings" pitchFamily="2" charset="2"/>
              </a:rPr>
              <a:t>Termination Area</a:t>
            </a:r>
            <a:r>
              <a:rPr lang="en-US" dirty="0">
                <a:latin typeface="Arial" pitchFamily="34" charset="0"/>
              </a:rPr>
              <a:t> </a:t>
            </a:r>
          </a:p>
          <a:p>
            <a:pPr eaLnBrk="1" hangingPunct="1"/>
            <a:endParaRPr lang="en-US" dirty="0">
              <a:latin typeface="Arial" pitchFamily="34" charset="0"/>
            </a:endParaRPr>
          </a:p>
        </p:txBody>
      </p:sp>
    </p:spTree>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any new detour or temporary route is opened to traffic, all necessary signs shall be in place.  Most TTC zones are divided into four areas: the advance warning area, the transition area, the activity area, and the termination area.</a:t>
            </a:r>
          </a:p>
        </p:txBody>
      </p:sp>
      <p:sp>
        <p:nvSpPr>
          <p:cNvPr id="4" name="Slide Number Placeholder 3"/>
          <p:cNvSpPr>
            <a:spLocks noGrp="1"/>
          </p:cNvSpPr>
          <p:nvPr>
            <p:ph type="sldNum" sz="quarter" idx="5"/>
          </p:nvPr>
        </p:nvSpPr>
        <p:spPr/>
        <p:txBody>
          <a:bodyPr/>
          <a:lstStyle/>
          <a:p>
            <a:fld id="{6CA57949-A8DF-440C-82BE-47703278C68D}" type="slidenum">
              <a:rPr lang="en-US" smtClean="0"/>
              <a:t>153</a:t>
            </a:fld>
            <a:endParaRPr lang="en-US"/>
          </a:p>
        </p:txBody>
      </p:sp>
    </p:spTree>
    <p:extLst>
      <p:ext uri="{BB962C8B-B14F-4D97-AF65-F5344CB8AC3E}">
        <p14:creationId xmlns:p14="http://schemas.microsoft.com/office/powerpoint/2010/main" val="661072191"/>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7"/>
          <p:cNvSpPr>
            <a:spLocks noGrp="1" noChangeArrowheads="1"/>
          </p:cNvSpPr>
          <p:nvPr>
            <p:ph type="sldNum" sz="quarter" idx="5"/>
          </p:nvPr>
        </p:nvSpPr>
        <p:spPr>
          <a:noFill/>
        </p:spPr>
        <p:txBody>
          <a:bodyPr/>
          <a:lstStyle/>
          <a:p>
            <a:fld id="{EE631AA7-4B19-4F77-B351-3919C967B15F}" type="slidenum">
              <a:rPr lang="en-US" smtClean="0"/>
              <a:pPr/>
              <a:t>155</a:t>
            </a:fld>
            <a:endParaRPr lang="en-US" dirty="0"/>
          </a:p>
        </p:txBody>
      </p:sp>
      <p:sp>
        <p:nvSpPr>
          <p:cNvPr id="198659" name="Rectangle 2"/>
          <p:cNvSpPr>
            <a:spLocks noGrp="1" noRot="1" noChangeAspect="1" noChangeArrowheads="1" noTextEdit="1"/>
          </p:cNvSpPr>
          <p:nvPr>
            <p:ph type="sldImg"/>
          </p:nvPr>
        </p:nvSpPr>
        <p:spPr>
          <a:ln/>
        </p:spPr>
      </p:sp>
      <p:sp>
        <p:nvSpPr>
          <p:cNvPr id="198660" name="Rectangle 3"/>
          <p:cNvSpPr>
            <a:spLocks noGrp="1" noChangeArrowheads="1"/>
          </p:cNvSpPr>
          <p:nvPr>
            <p:ph type="body" idx="1"/>
          </p:nvPr>
        </p:nvSpPr>
        <p:spPr>
          <a:noFill/>
          <a:ln/>
        </p:spPr>
        <p:txBody>
          <a:bodyPr/>
          <a:lstStyle/>
          <a:p>
            <a:pPr eaLnBrk="1" hangingPunct="1"/>
            <a:r>
              <a:rPr lang="en-US" dirty="0">
                <a:latin typeface="Arial" pitchFamily="34" charset="0"/>
                <a:ea typeface="Wingdings" pitchFamily="2" charset="2"/>
                <a:cs typeface="Wingdings" pitchFamily="2" charset="2"/>
              </a:rPr>
              <a:t>As you explain signing in the advanced warning area page forward will show signs for dived highway.</a:t>
            </a:r>
          </a:p>
          <a:p>
            <a:pPr eaLnBrk="1" hangingPunct="1">
              <a:buFontTx/>
              <a:buChar char="•"/>
            </a:pPr>
            <a:r>
              <a:rPr lang="en-US" dirty="0">
                <a:latin typeface="Arial" pitchFamily="34" charset="0"/>
                <a:ea typeface="Wingdings" pitchFamily="2" charset="2"/>
                <a:cs typeface="Wingdings" pitchFamily="2" charset="2"/>
              </a:rPr>
              <a:t>The first sign in the advance warning area is designed to get the attention of the motorist.  Some people like to reference them as “A” Series Signs</a:t>
            </a:r>
          </a:p>
          <a:p>
            <a:pPr eaLnBrk="1" hangingPunct="1">
              <a:buFontTx/>
              <a:buChar char="•"/>
            </a:pPr>
            <a:r>
              <a:rPr lang="en-US" dirty="0">
                <a:latin typeface="Arial" pitchFamily="34" charset="0"/>
                <a:ea typeface="Wingdings" pitchFamily="2" charset="2"/>
                <a:cs typeface="Wingdings" pitchFamily="2" charset="2"/>
              </a:rPr>
              <a:t>The second sign(s) give more detailed information for the motorists – such as Right Lane Closed Ahead/ Shoulder Closed Ahead, etc.  Some people like to reference them as “B” Series Signs.  Additional signs are added in this series.  However, the “A” and “C” series signs cannot be deviated</a:t>
            </a:r>
          </a:p>
          <a:p>
            <a:pPr eaLnBrk="1" hangingPunct="1">
              <a:buFontTx/>
              <a:buChar char="•"/>
            </a:pPr>
            <a:r>
              <a:rPr lang="en-US" dirty="0">
                <a:latin typeface="Arial" pitchFamily="34" charset="0"/>
                <a:ea typeface="Wingdings" pitchFamily="2" charset="2"/>
                <a:cs typeface="Wingdings" pitchFamily="2" charset="2"/>
              </a:rPr>
              <a:t>The third/final sign gives the motorist specific information of what to do, i.e. – Merge/Right.  Some people like to reference them as “C” Series Signs</a:t>
            </a:r>
          </a:p>
          <a:p>
            <a:pPr eaLnBrk="1" hangingPunct="1">
              <a:buFontTx/>
              <a:buChar char="•"/>
            </a:pPr>
            <a:r>
              <a:rPr lang="en-US" dirty="0">
                <a:latin typeface="Arial" pitchFamily="34" charset="0"/>
                <a:ea typeface="Wingdings" pitchFamily="2" charset="2"/>
                <a:cs typeface="Wingdings" pitchFamily="2" charset="2"/>
              </a:rPr>
              <a:t>Portable Changeable Message Boards and Flashing Arrow Panels may also be used for additional signing</a:t>
            </a:r>
          </a:p>
          <a:p>
            <a:pPr eaLnBrk="1" hangingPunct="1"/>
            <a:endParaRPr lang="en-US" dirty="0">
              <a:latin typeface="Arial" pitchFamily="34" charset="0"/>
            </a:endParaRPr>
          </a:p>
        </p:txBody>
      </p:sp>
    </p:spTree>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7"/>
          <p:cNvSpPr>
            <a:spLocks noGrp="1" noChangeArrowheads="1"/>
          </p:cNvSpPr>
          <p:nvPr>
            <p:ph type="sldNum" sz="quarter" idx="5"/>
          </p:nvPr>
        </p:nvSpPr>
        <p:spPr>
          <a:noFill/>
        </p:spPr>
        <p:txBody>
          <a:bodyPr/>
          <a:lstStyle/>
          <a:p>
            <a:fld id="{709117EC-9C81-44D3-849E-634C6F0BA3C3}" type="slidenum">
              <a:rPr lang="en-US" smtClean="0"/>
              <a:pPr/>
              <a:t>156</a:t>
            </a:fld>
            <a:endParaRPr lang="en-US" dirty="0"/>
          </a:p>
        </p:txBody>
      </p:sp>
      <p:sp>
        <p:nvSpPr>
          <p:cNvPr id="142339" name="Rectangle 2"/>
          <p:cNvSpPr>
            <a:spLocks noGrp="1" noRot="1" noChangeAspect="1" noChangeArrowheads="1" noTextEdit="1"/>
          </p:cNvSpPr>
          <p:nvPr>
            <p:ph type="sldImg"/>
          </p:nvPr>
        </p:nvSpPr>
        <p:spPr>
          <a:ln/>
        </p:spPr>
      </p:sp>
      <p:sp>
        <p:nvSpPr>
          <p:cNvPr id="142340" name="Rectangle 3"/>
          <p:cNvSpPr>
            <a:spLocks noGrp="1" noChangeArrowheads="1"/>
          </p:cNvSpPr>
          <p:nvPr>
            <p:ph type="body" idx="1"/>
          </p:nvPr>
        </p:nvSpPr>
        <p:spPr>
          <a:noFill/>
          <a:ln/>
        </p:spPr>
        <p:txBody>
          <a:bodyPr/>
          <a:lstStyle/>
          <a:p>
            <a:pPr eaLnBrk="1" hangingPunct="1"/>
            <a:endParaRPr lang="en-US" dirty="0"/>
          </a:p>
        </p:txBody>
      </p:sp>
    </p:spTree>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7"/>
          <p:cNvSpPr>
            <a:spLocks noGrp="1" noChangeArrowheads="1"/>
          </p:cNvSpPr>
          <p:nvPr>
            <p:ph type="sldNum" sz="quarter" idx="5"/>
          </p:nvPr>
        </p:nvSpPr>
        <p:spPr>
          <a:noFill/>
        </p:spPr>
        <p:txBody>
          <a:bodyPr/>
          <a:lstStyle/>
          <a:p>
            <a:fld id="{709117EC-9C81-44D3-849E-634C6F0BA3C3}" type="slidenum">
              <a:rPr lang="en-US" smtClean="0"/>
              <a:pPr/>
              <a:t>157</a:t>
            </a:fld>
            <a:endParaRPr lang="en-US" dirty="0"/>
          </a:p>
        </p:txBody>
      </p:sp>
      <p:sp>
        <p:nvSpPr>
          <p:cNvPr id="142339" name="Rectangle 2"/>
          <p:cNvSpPr>
            <a:spLocks noGrp="1" noRot="1" noChangeAspect="1" noChangeArrowheads="1" noTextEdit="1"/>
          </p:cNvSpPr>
          <p:nvPr>
            <p:ph type="sldImg"/>
          </p:nvPr>
        </p:nvSpPr>
        <p:spPr>
          <a:ln/>
        </p:spPr>
      </p:sp>
      <p:sp>
        <p:nvSpPr>
          <p:cNvPr id="142340" name="Rectangle 3"/>
          <p:cNvSpPr>
            <a:spLocks noGrp="1" noChangeArrowheads="1"/>
          </p:cNvSpPr>
          <p:nvPr>
            <p:ph type="body" idx="1"/>
          </p:nvPr>
        </p:nvSpPr>
        <p:spPr>
          <a:noFill/>
          <a:ln/>
        </p:spPr>
        <p:txBody>
          <a:bodyPr/>
          <a:lstStyle/>
          <a:p>
            <a:pPr eaLnBrk="1" hangingPunct="1"/>
            <a:endParaRPr lang="en-US" dirty="0"/>
          </a:p>
        </p:txBody>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7"/>
          <p:cNvSpPr>
            <a:spLocks noGrp="1" noChangeArrowheads="1"/>
          </p:cNvSpPr>
          <p:nvPr>
            <p:ph type="sldNum" sz="quarter" idx="5"/>
          </p:nvPr>
        </p:nvSpPr>
        <p:spPr>
          <a:noFill/>
        </p:spPr>
        <p:txBody>
          <a:bodyPr/>
          <a:lstStyle/>
          <a:p>
            <a:fld id="{EC60CF9A-9CE2-4CC1-97AD-4FA53BF0D8DC}" type="slidenum">
              <a:rPr lang="en-US" smtClean="0"/>
              <a:pPr/>
              <a:t>158</a:t>
            </a:fld>
            <a:endParaRPr lang="en-US" dirty="0"/>
          </a:p>
        </p:txBody>
      </p:sp>
      <p:sp>
        <p:nvSpPr>
          <p:cNvPr id="143363" name="Rectangle 2"/>
          <p:cNvSpPr>
            <a:spLocks noGrp="1" noRot="1" noChangeAspect="1" noChangeArrowheads="1" noTextEdit="1"/>
          </p:cNvSpPr>
          <p:nvPr>
            <p:ph type="sldImg"/>
          </p:nvPr>
        </p:nvSpPr>
        <p:spPr>
          <a:ln/>
        </p:spPr>
      </p:sp>
      <p:sp>
        <p:nvSpPr>
          <p:cNvPr id="143364" name="Rectangle 3"/>
          <p:cNvSpPr>
            <a:spLocks noGrp="1" noChangeArrowheads="1"/>
          </p:cNvSpPr>
          <p:nvPr>
            <p:ph type="body" idx="1"/>
          </p:nvPr>
        </p:nvSpPr>
        <p:spPr>
          <a:noFill/>
          <a:ln/>
        </p:spPr>
        <p:txBody>
          <a:bodyPr/>
          <a:lstStyle/>
          <a:p>
            <a:pPr eaLnBrk="1" hangingPunct="1"/>
            <a:endParaRPr lang="en-US" b="0" u="none" dirty="0">
              <a:latin typeface="TimesNewRomanPS" pitchFamily="18" charset="0"/>
              <a:ea typeface="Wingdings" pitchFamily="2" charset="2"/>
              <a:cs typeface="Wingdings" pitchFamily="2" charset="2"/>
            </a:endParaRPr>
          </a:p>
        </p:txBody>
      </p:sp>
    </p:spTree>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long-term operations, lane line markings are removed through the merging taper and temporary edge lines are to be provided to guide drivers through the taper and work area.</a:t>
            </a:r>
          </a:p>
        </p:txBody>
      </p:sp>
      <p:sp>
        <p:nvSpPr>
          <p:cNvPr id="4" name="Slide Number Placeholder 3"/>
          <p:cNvSpPr>
            <a:spLocks noGrp="1"/>
          </p:cNvSpPr>
          <p:nvPr>
            <p:ph type="sldNum" sz="quarter" idx="5"/>
          </p:nvPr>
        </p:nvSpPr>
        <p:spPr/>
        <p:txBody>
          <a:bodyPr/>
          <a:lstStyle/>
          <a:p>
            <a:fld id="{6CA57949-A8DF-440C-82BE-47703278C68D}" type="slidenum">
              <a:rPr lang="en-US" smtClean="0"/>
              <a:t>159</a:t>
            </a:fld>
            <a:endParaRPr lang="en-US"/>
          </a:p>
        </p:txBody>
      </p:sp>
    </p:spTree>
    <p:extLst>
      <p:ext uri="{BB962C8B-B14F-4D97-AF65-F5344CB8AC3E}">
        <p14:creationId xmlns:p14="http://schemas.microsoft.com/office/powerpoint/2010/main" val="477784703"/>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long-term operations, conflicting pavement markings are removed, and temporary markings provided to guide drivers through the tapers and work area.  For short-term operations where it is not practical to modify pavement markings, a device spacing of 10 ft. is used.</a:t>
            </a:r>
          </a:p>
        </p:txBody>
      </p:sp>
      <p:sp>
        <p:nvSpPr>
          <p:cNvPr id="4" name="Slide Number Placeholder 3"/>
          <p:cNvSpPr>
            <a:spLocks noGrp="1"/>
          </p:cNvSpPr>
          <p:nvPr>
            <p:ph type="sldNum" sz="quarter" idx="5"/>
          </p:nvPr>
        </p:nvSpPr>
        <p:spPr/>
        <p:txBody>
          <a:bodyPr/>
          <a:lstStyle/>
          <a:p>
            <a:fld id="{6CA57949-A8DF-440C-82BE-47703278C68D}" type="slidenum">
              <a:rPr lang="en-US" smtClean="0"/>
              <a:t>160</a:t>
            </a:fld>
            <a:endParaRPr lang="en-US"/>
          </a:p>
        </p:txBody>
      </p:sp>
    </p:spTree>
    <p:extLst>
      <p:ext uri="{BB962C8B-B14F-4D97-AF65-F5344CB8AC3E}">
        <p14:creationId xmlns:p14="http://schemas.microsoft.com/office/powerpoint/2010/main" val="2911966111"/>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7"/>
          <p:cNvSpPr>
            <a:spLocks noGrp="1" noChangeArrowheads="1"/>
          </p:cNvSpPr>
          <p:nvPr>
            <p:ph type="sldNum" sz="quarter" idx="5"/>
          </p:nvPr>
        </p:nvSpPr>
        <p:spPr>
          <a:noFill/>
        </p:spPr>
        <p:txBody>
          <a:bodyPr/>
          <a:lstStyle/>
          <a:p>
            <a:fld id="{53883DED-CE1A-4912-844A-B0FCDEC1782F}" type="slidenum">
              <a:rPr lang="en-US" smtClean="0"/>
              <a:pPr/>
              <a:t>161</a:t>
            </a:fld>
            <a:endParaRPr lang="en-US" dirty="0"/>
          </a:p>
        </p:txBody>
      </p:sp>
      <p:sp>
        <p:nvSpPr>
          <p:cNvPr id="144387" name="Rectangle 2"/>
          <p:cNvSpPr>
            <a:spLocks noGrp="1" noRot="1" noChangeAspect="1" noChangeArrowheads="1" noTextEdit="1"/>
          </p:cNvSpPr>
          <p:nvPr>
            <p:ph type="sldImg"/>
          </p:nvPr>
        </p:nvSpPr>
        <p:spPr>
          <a:ln/>
        </p:spPr>
      </p:sp>
      <p:sp>
        <p:nvSpPr>
          <p:cNvPr id="144388" name="Rectangle 3"/>
          <p:cNvSpPr>
            <a:spLocks noGrp="1" noChangeArrowheads="1"/>
          </p:cNvSpPr>
          <p:nvPr>
            <p:ph type="body" idx="1"/>
          </p:nvPr>
        </p:nvSpPr>
        <p:spPr>
          <a:noFill/>
          <a:ln/>
        </p:spPr>
        <p:txBody>
          <a:bodyPr/>
          <a:lstStyle/>
          <a:p>
            <a:pPr eaLnBrk="1" hangingPunct="1"/>
            <a:r>
              <a:rPr lang="en-US" b="1" dirty="0">
                <a:ea typeface="Wingdings" pitchFamily="2" charset="2"/>
                <a:cs typeface="Wingdings" pitchFamily="2" charset="2"/>
              </a:rPr>
              <a:t>Explain:</a:t>
            </a:r>
            <a:r>
              <a:rPr lang="en-US" dirty="0">
                <a:ea typeface="Wingdings" pitchFamily="2" charset="2"/>
                <a:cs typeface="Wingdings" pitchFamily="2" charset="2"/>
              </a:rPr>
              <a:t>  A shoulder taper is calculated by speed limit according to the taper spacing chart for a divided highway.  </a:t>
            </a:r>
            <a:r>
              <a:rPr lang="en-US" b="1" dirty="0">
                <a:ea typeface="Wingdings" pitchFamily="2" charset="2"/>
                <a:cs typeface="Wingdings" pitchFamily="2" charset="2"/>
              </a:rPr>
              <a:t>However, a shoulder taper, if applicable, for an undivided highway is 35 feet.</a:t>
            </a:r>
            <a:endParaRPr lang="en-US" dirty="0">
              <a:ea typeface="Wingdings" pitchFamily="2" charset="2"/>
              <a:cs typeface="Wingdings" pitchFamily="2" charset="2"/>
            </a:endParaRPr>
          </a:p>
          <a:p>
            <a:pPr eaLnBrk="1" hangingPunct="1"/>
            <a:r>
              <a:rPr lang="en-US" b="1" dirty="0">
                <a:ea typeface="Wingdings" pitchFamily="2" charset="2"/>
                <a:cs typeface="Wingdings" pitchFamily="2" charset="2"/>
              </a:rPr>
              <a:t> </a:t>
            </a:r>
            <a:endParaRPr lang="en-US" dirty="0">
              <a:ea typeface="Wingdings" pitchFamily="2" charset="2"/>
              <a:cs typeface="Wingdings" pitchFamily="2" charset="2"/>
            </a:endParaRPr>
          </a:p>
          <a:p>
            <a:pPr eaLnBrk="1" hangingPunct="1">
              <a:buFontTx/>
              <a:buChar char="•"/>
            </a:pPr>
            <a:r>
              <a:rPr lang="en-US" b="1" dirty="0">
                <a:ea typeface="Wingdings" pitchFamily="2" charset="2"/>
                <a:cs typeface="Wingdings" pitchFamily="2" charset="2"/>
              </a:rPr>
              <a:t>Example of calculated shoulder if one desires.  </a:t>
            </a:r>
            <a:r>
              <a:rPr lang="en-US" dirty="0">
                <a:ea typeface="Wingdings" pitchFamily="2" charset="2"/>
                <a:cs typeface="Wingdings" pitchFamily="2" charset="2"/>
              </a:rPr>
              <a:t>A 40-45 mph highway with a 6-foot shoulder has a calculated shoulder taper of 90 feet according to the chart. Because 6 feet is equal to 60% of a 10-foot shoulder width.  Therefore, 60% of 150 feet equals 90 feet.  </a:t>
            </a:r>
            <a:r>
              <a:rPr lang="en-US" b="1" dirty="0">
                <a:ea typeface="Wingdings" pitchFamily="2" charset="2"/>
                <a:cs typeface="Wingdings" pitchFamily="2" charset="2"/>
              </a:rPr>
              <a:t>(185’ Taper = 111’ shoulder for 6’ Width).</a:t>
            </a:r>
            <a:endParaRPr lang="en-US" dirty="0">
              <a:ea typeface="Wingdings" pitchFamily="2" charset="2"/>
              <a:cs typeface="Wingdings" pitchFamily="2" charset="2"/>
            </a:endParaRPr>
          </a:p>
          <a:p>
            <a:pPr eaLnBrk="1" hangingPunct="1"/>
            <a:r>
              <a:rPr lang="en-US" dirty="0">
                <a:ea typeface="Wingdings" pitchFamily="2" charset="2"/>
                <a:cs typeface="Wingdings" pitchFamily="2" charset="2"/>
              </a:rPr>
              <a:t> </a:t>
            </a:r>
          </a:p>
          <a:p>
            <a:pPr eaLnBrk="1" hangingPunct="1"/>
            <a:r>
              <a:rPr lang="en-US" b="1" dirty="0">
                <a:ea typeface="Wingdings" pitchFamily="2" charset="2"/>
                <a:cs typeface="Wingdings" pitchFamily="2" charset="2"/>
              </a:rPr>
              <a:t>Note:</a:t>
            </a:r>
            <a:r>
              <a:rPr lang="en-US" dirty="0">
                <a:ea typeface="Wingdings" pitchFamily="2" charset="2"/>
                <a:cs typeface="Wingdings" pitchFamily="2" charset="2"/>
              </a:rPr>
              <a:t>  If you do not want to calculate the distance for a shoulder less than 10 feet. Simply use the chart.  This would increase the number of channelizing devices needed and increase your safety. </a:t>
            </a:r>
          </a:p>
          <a:p>
            <a:pPr eaLnBrk="1" hangingPunct="1"/>
            <a:endParaRPr lang="en-US" dirty="0"/>
          </a:p>
        </p:txBody>
      </p:sp>
    </p:spTree>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7"/>
          <p:cNvSpPr>
            <a:spLocks noGrp="1" noChangeArrowheads="1"/>
          </p:cNvSpPr>
          <p:nvPr>
            <p:ph type="sldNum" sz="quarter" idx="5"/>
          </p:nvPr>
        </p:nvSpPr>
        <p:spPr>
          <a:noFill/>
        </p:spPr>
        <p:txBody>
          <a:bodyPr/>
          <a:lstStyle/>
          <a:p>
            <a:fld id="{B4F1441F-0859-4B78-AC6B-51F4F2FCBB18}" type="slidenum">
              <a:rPr lang="en-US" smtClean="0"/>
              <a:pPr/>
              <a:t>163</a:t>
            </a:fld>
            <a:endParaRPr lang="en-US" dirty="0"/>
          </a:p>
        </p:txBody>
      </p:sp>
      <p:sp>
        <p:nvSpPr>
          <p:cNvPr id="147459" name="Rectangle 2"/>
          <p:cNvSpPr>
            <a:spLocks noGrp="1" noRot="1" noChangeAspect="1" noChangeArrowheads="1" noTextEdit="1"/>
          </p:cNvSpPr>
          <p:nvPr>
            <p:ph type="sldImg"/>
          </p:nvPr>
        </p:nvSpPr>
        <p:spPr>
          <a:ln/>
        </p:spPr>
      </p:sp>
      <p:sp>
        <p:nvSpPr>
          <p:cNvPr id="147460" name="Rectangle 3"/>
          <p:cNvSpPr>
            <a:spLocks noGrp="1" noChangeArrowheads="1"/>
          </p:cNvSpPr>
          <p:nvPr>
            <p:ph type="body" idx="1"/>
          </p:nvPr>
        </p:nvSpPr>
        <p:spPr>
          <a:noFill/>
          <a:ln/>
        </p:spPr>
        <p:txBody>
          <a:bodyPr/>
          <a:lstStyle/>
          <a:p>
            <a:pPr eaLnBrk="1" hangingPunct="1"/>
            <a:r>
              <a:rPr lang="en-US" b="1" dirty="0">
                <a:ea typeface="Wingdings" pitchFamily="2" charset="2"/>
                <a:cs typeface="Wingdings" pitchFamily="2" charset="2"/>
              </a:rPr>
              <a:t>Ask:</a:t>
            </a:r>
            <a:r>
              <a:rPr lang="en-US" dirty="0">
                <a:ea typeface="Wingdings" pitchFamily="2" charset="2"/>
                <a:cs typeface="Wingdings" pitchFamily="2" charset="2"/>
              </a:rPr>
              <a:t>  When is a one lane, two-way taper used?</a:t>
            </a:r>
          </a:p>
          <a:p>
            <a:pPr eaLnBrk="1" hangingPunct="1"/>
            <a:r>
              <a:rPr lang="en-US" i="1" dirty="0">
                <a:ea typeface="Wingdings" pitchFamily="2" charset="2"/>
                <a:cs typeface="Wingdings" pitchFamily="2" charset="2"/>
              </a:rPr>
              <a:t>Possible Responses:</a:t>
            </a:r>
            <a:r>
              <a:rPr lang="en-US" dirty="0">
                <a:ea typeface="Wingdings" pitchFamily="2" charset="2"/>
                <a:cs typeface="Wingdings" pitchFamily="2" charset="2"/>
              </a:rPr>
              <a:t>  In flagger operations, on bridges, etc.</a:t>
            </a:r>
          </a:p>
          <a:p>
            <a:pPr eaLnBrk="1" hangingPunct="1"/>
            <a:r>
              <a:rPr lang="en-US" b="1" dirty="0">
                <a:ea typeface="Wingdings" pitchFamily="2" charset="2"/>
                <a:cs typeface="Wingdings" pitchFamily="2" charset="2"/>
              </a:rPr>
              <a:t>Answer:  </a:t>
            </a:r>
            <a:r>
              <a:rPr lang="en-US" dirty="0">
                <a:ea typeface="Wingdings" pitchFamily="2" charset="2"/>
                <a:cs typeface="Wingdings" pitchFamily="2" charset="2"/>
              </a:rPr>
              <a:t>It is an undivided highway.  It covers one lane but has traffic originally flowing in both directions.</a:t>
            </a:r>
            <a:r>
              <a:rPr lang="en-US" b="1" dirty="0">
                <a:ea typeface="Wingdings" pitchFamily="2" charset="2"/>
                <a:cs typeface="Wingdings" pitchFamily="2" charset="2"/>
              </a:rPr>
              <a:t>  </a:t>
            </a:r>
          </a:p>
          <a:p>
            <a:pPr eaLnBrk="1" hangingPunct="1"/>
            <a:r>
              <a:rPr lang="en-US" b="1" dirty="0">
                <a:ea typeface="Wingdings" pitchFamily="2" charset="2"/>
                <a:cs typeface="Wingdings" pitchFamily="2" charset="2"/>
              </a:rPr>
              <a:t> </a:t>
            </a:r>
          </a:p>
          <a:p>
            <a:pPr eaLnBrk="1" hangingPunct="1"/>
            <a:r>
              <a:rPr lang="en-US" dirty="0">
                <a:ea typeface="Wingdings" pitchFamily="2" charset="2"/>
                <a:cs typeface="Wingdings" pitchFamily="2" charset="2"/>
              </a:rPr>
              <a:t>Explain:  </a:t>
            </a:r>
            <a:r>
              <a:rPr lang="en-US" b="1" dirty="0">
                <a:ea typeface="Wingdings" pitchFamily="2" charset="2"/>
                <a:cs typeface="Wingdings" pitchFamily="2" charset="2"/>
              </a:rPr>
              <a:t>The difference between one-lane, two taper versus the shoulder/lane taper.  If an undivided highway has a gravel or paved shoulder that may be perceived by motorist as drivable the following applies.  </a:t>
            </a:r>
            <a:r>
              <a:rPr lang="en-US" dirty="0">
                <a:ea typeface="Wingdings" pitchFamily="2" charset="2"/>
                <a:cs typeface="Wingdings" pitchFamily="2" charset="2"/>
              </a:rPr>
              <a:t>Shoulder taper is 35 feet with a lane taper of 100 feet</a:t>
            </a:r>
            <a:r>
              <a:rPr lang="en-US" b="1" dirty="0">
                <a:ea typeface="Wingdings" pitchFamily="2" charset="2"/>
                <a:cs typeface="Wingdings" pitchFamily="2" charset="2"/>
              </a:rPr>
              <a:t>. </a:t>
            </a:r>
          </a:p>
          <a:p>
            <a:pPr eaLnBrk="1" hangingPunct="1"/>
            <a:endParaRPr lang="en-US" dirty="0"/>
          </a:p>
          <a:p>
            <a:pPr eaLnBrk="1" hangingPunct="1"/>
            <a:r>
              <a:rPr lang="en-US" dirty="0"/>
              <a:t>A short taper having a length of 100 ft. with channelizing devices every 20 ft. should be used to guide traffic into the one-lane section and a downstream taper should be used to guide traffic back into the original lane.  For long-term operations, centerline markings are removed, and temporary edge line markings provided to guide drivers through the tapers and the work area.</a:t>
            </a:r>
          </a:p>
        </p:txBody>
      </p:sp>
    </p:spTree>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7"/>
          <p:cNvSpPr>
            <a:spLocks noGrp="1" noChangeArrowheads="1"/>
          </p:cNvSpPr>
          <p:nvPr>
            <p:ph type="sldNum" sz="quarter" idx="5"/>
          </p:nvPr>
        </p:nvSpPr>
        <p:spPr>
          <a:noFill/>
        </p:spPr>
        <p:txBody>
          <a:bodyPr/>
          <a:lstStyle/>
          <a:p>
            <a:fld id="{958E6E51-9A53-4446-82FD-AF809CDE8AAA}" type="slidenum">
              <a:rPr lang="en-US" smtClean="0"/>
              <a:pPr/>
              <a:t>164</a:t>
            </a:fld>
            <a:endParaRPr lang="en-US" dirty="0"/>
          </a:p>
        </p:txBody>
      </p:sp>
      <p:sp>
        <p:nvSpPr>
          <p:cNvPr id="145411" name="Rectangle 2"/>
          <p:cNvSpPr>
            <a:spLocks noGrp="1" noRot="1" noChangeAspect="1" noChangeArrowheads="1" noTextEdit="1"/>
          </p:cNvSpPr>
          <p:nvPr>
            <p:ph type="sldImg"/>
          </p:nvPr>
        </p:nvSpPr>
        <p:spPr>
          <a:ln/>
        </p:spPr>
      </p:sp>
      <p:sp>
        <p:nvSpPr>
          <p:cNvPr id="145412" name="Rectangle 3"/>
          <p:cNvSpPr>
            <a:spLocks noGrp="1" noChangeArrowheads="1"/>
          </p:cNvSpPr>
          <p:nvPr>
            <p:ph type="body" idx="1"/>
          </p:nvPr>
        </p:nvSpPr>
        <p:spPr>
          <a:noFill/>
          <a:ln/>
        </p:spPr>
        <p:txBody>
          <a:bodyPr/>
          <a:lstStyle/>
          <a:p>
            <a:pPr eaLnBrk="1" hangingPunct="1"/>
            <a:r>
              <a:rPr lang="en-US" b="1" dirty="0">
                <a:ea typeface="Wingdings" pitchFamily="2" charset="2"/>
                <a:cs typeface="Wingdings" pitchFamily="2" charset="2"/>
              </a:rPr>
              <a:t>Explain:  </a:t>
            </a:r>
            <a:r>
              <a:rPr lang="en-US" dirty="0">
                <a:ea typeface="Wingdings" pitchFamily="2" charset="2"/>
                <a:cs typeface="Wingdings" pitchFamily="2" charset="2"/>
              </a:rPr>
              <a:t>A lane taper is calculated by speed limit according to the taper spacing chart for a divided highway.  </a:t>
            </a:r>
            <a:r>
              <a:rPr lang="en-US" b="1" dirty="0">
                <a:ea typeface="Wingdings" pitchFamily="2" charset="2"/>
                <a:cs typeface="Wingdings" pitchFamily="2" charset="2"/>
              </a:rPr>
              <a:t>However, a lane taper for an undivided highway is 100 feet.</a:t>
            </a:r>
            <a:endParaRPr lang="en-US" dirty="0">
              <a:ea typeface="Wingdings" pitchFamily="2" charset="2"/>
              <a:cs typeface="Wingdings" pitchFamily="2" charset="2"/>
            </a:endParaRPr>
          </a:p>
          <a:p>
            <a:pPr eaLnBrk="1" hangingPunct="1"/>
            <a:r>
              <a:rPr lang="en-US" dirty="0">
                <a:ea typeface="Wingdings" pitchFamily="2" charset="2"/>
                <a:cs typeface="Wingdings" pitchFamily="2" charset="2"/>
              </a:rPr>
              <a:t> </a:t>
            </a:r>
          </a:p>
          <a:p>
            <a:pPr eaLnBrk="1" hangingPunct="1"/>
            <a:r>
              <a:rPr lang="en-US" b="1" dirty="0">
                <a:ea typeface="Wingdings" pitchFamily="2" charset="2"/>
                <a:cs typeface="Wingdings" pitchFamily="2" charset="2"/>
              </a:rPr>
              <a:t>Note:</a:t>
            </a:r>
            <a:r>
              <a:rPr lang="en-US" dirty="0">
                <a:ea typeface="Wingdings" pitchFamily="2" charset="2"/>
                <a:cs typeface="Wingdings" pitchFamily="2" charset="2"/>
              </a:rPr>
              <a:t>  You may also calculate a lane taper for less than 12 feet the using the same process as we discussed in shoulder tapers.  </a:t>
            </a:r>
          </a:p>
          <a:p>
            <a:pPr eaLnBrk="1" hangingPunct="1"/>
            <a:r>
              <a:rPr lang="en-US" b="1" dirty="0">
                <a:ea typeface="Wingdings" pitchFamily="2" charset="2"/>
                <a:cs typeface="Wingdings" pitchFamily="2" charset="2"/>
              </a:rPr>
              <a:t> </a:t>
            </a:r>
          </a:p>
          <a:p>
            <a:pPr eaLnBrk="1" hangingPunct="1"/>
            <a:r>
              <a:rPr lang="en-US" b="1" dirty="0">
                <a:ea typeface="Wingdings" pitchFamily="2" charset="2"/>
                <a:cs typeface="Wingdings" pitchFamily="2" charset="2"/>
              </a:rPr>
              <a:t>Explain:</a:t>
            </a:r>
            <a:r>
              <a:rPr lang="en-US" dirty="0">
                <a:ea typeface="Wingdings" pitchFamily="2" charset="2"/>
                <a:cs typeface="Wingdings" pitchFamily="2" charset="2"/>
              </a:rPr>
              <a:t>  There are different types of lane tapers on multi-lane highways.  Some cases may have the center lane closed while in other cases you may have the right or left lane closed.  Refer to the Typical Applications in </a:t>
            </a:r>
            <a:r>
              <a:rPr lang="en-US" i="1" dirty="0">
                <a:ea typeface="Wingdings" pitchFamily="2" charset="2"/>
                <a:cs typeface="Wingdings" pitchFamily="2" charset="2"/>
              </a:rPr>
              <a:t>EPG 616.8 Typical Applications </a:t>
            </a:r>
            <a:r>
              <a:rPr lang="en-US" dirty="0">
                <a:ea typeface="Wingdings" pitchFamily="2" charset="2"/>
                <a:cs typeface="Wingdings" pitchFamily="2" charset="2"/>
              </a:rPr>
              <a:t>or </a:t>
            </a:r>
            <a:r>
              <a:rPr lang="en-US" i="1" dirty="0">
                <a:ea typeface="Wingdings" pitchFamily="2" charset="2"/>
                <a:cs typeface="Wingdings" pitchFamily="2" charset="2"/>
              </a:rPr>
              <a:t>EPG 616.23 Traffic Control for Field Operations Manual</a:t>
            </a:r>
            <a:r>
              <a:rPr lang="en-US" dirty="0">
                <a:ea typeface="Wingdings" pitchFamily="2" charset="2"/>
                <a:cs typeface="Wingdings" pitchFamily="2" charset="2"/>
              </a:rPr>
              <a:t>.  </a:t>
            </a:r>
          </a:p>
          <a:p>
            <a:pPr eaLnBrk="1" hangingPunct="1"/>
            <a:r>
              <a:rPr lang="en-US" dirty="0">
                <a:ea typeface="Wingdings" pitchFamily="2" charset="2"/>
                <a:cs typeface="Wingdings" pitchFamily="2" charset="2"/>
              </a:rPr>
              <a:t> </a:t>
            </a:r>
          </a:p>
          <a:p>
            <a:pPr eaLnBrk="1" hangingPunct="1"/>
            <a:r>
              <a:rPr lang="en-US" b="1" dirty="0">
                <a:ea typeface="Wingdings" pitchFamily="2" charset="2"/>
                <a:cs typeface="Wingdings" pitchFamily="2" charset="2"/>
              </a:rPr>
              <a:t>Draw:</a:t>
            </a:r>
            <a:r>
              <a:rPr lang="en-US" dirty="0">
                <a:ea typeface="Wingdings" pitchFamily="2" charset="2"/>
                <a:cs typeface="Wingdings" pitchFamily="2" charset="2"/>
              </a:rPr>
              <a:t>  Examples on the flipchart if needed.</a:t>
            </a:r>
            <a:r>
              <a:rPr lang="en-US" dirty="0"/>
              <a:t> </a:t>
            </a:r>
          </a:p>
          <a:p>
            <a:pPr eaLnBrk="1" hangingPunct="1"/>
            <a:endParaRPr lang="en-US" dirty="0"/>
          </a:p>
        </p:txBody>
      </p:sp>
    </p:spTree>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the chart to determine the appropriate shoulder or lane taper length.  The maximum distance in feet between devices in a taper should not exceed the limits as shown in the chart.  </a:t>
            </a:r>
          </a:p>
        </p:txBody>
      </p:sp>
      <p:sp>
        <p:nvSpPr>
          <p:cNvPr id="4" name="Slide Number Placeholder 3"/>
          <p:cNvSpPr>
            <a:spLocks noGrp="1"/>
          </p:cNvSpPr>
          <p:nvPr>
            <p:ph type="sldNum" sz="quarter" idx="5"/>
          </p:nvPr>
        </p:nvSpPr>
        <p:spPr/>
        <p:txBody>
          <a:bodyPr/>
          <a:lstStyle/>
          <a:p>
            <a:fld id="{6CA57949-A8DF-440C-82BE-47703278C68D}" type="slidenum">
              <a:rPr lang="en-US" smtClean="0"/>
              <a:t>165</a:t>
            </a:fld>
            <a:endParaRPr lang="en-US"/>
          </a:p>
        </p:txBody>
      </p:sp>
    </p:spTree>
    <p:extLst>
      <p:ext uri="{BB962C8B-B14F-4D97-AF65-F5344CB8AC3E}">
        <p14:creationId xmlns:p14="http://schemas.microsoft.com/office/powerpoint/2010/main" val="621722324"/>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7"/>
          <p:cNvSpPr>
            <a:spLocks noGrp="1" noChangeArrowheads="1"/>
          </p:cNvSpPr>
          <p:nvPr>
            <p:ph type="sldNum" sz="quarter" idx="5"/>
          </p:nvPr>
        </p:nvSpPr>
        <p:spPr>
          <a:noFill/>
        </p:spPr>
        <p:txBody>
          <a:bodyPr/>
          <a:lstStyle/>
          <a:p>
            <a:fld id="{0FBEDF8C-322B-4ECF-9D29-82C504A0EFA7}" type="slidenum">
              <a:rPr lang="en-US" smtClean="0"/>
              <a:pPr/>
              <a:t>166</a:t>
            </a:fld>
            <a:endParaRPr lang="en-US" dirty="0"/>
          </a:p>
        </p:txBody>
      </p:sp>
      <p:sp>
        <p:nvSpPr>
          <p:cNvPr id="148483" name="Rectangle 2"/>
          <p:cNvSpPr>
            <a:spLocks noGrp="1" noRot="1" noChangeAspect="1" noChangeArrowheads="1" noTextEdit="1"/>
          </p:cNvSpPr>
          <p:nvPr>
            <p:ph type="sldImg"/>
          </p:nvPr>
        </p:nvSpPr>
        <p:spPr>
          <a:ln/>
        </p:spPr>
      </p:sp>
      <p:sp>
        <p:nvSpPr>
          <p:cNvPr id="148484" name="Rectangle 3"/>
          <p:cNvSpPr>
            <a:spLocks noGrp="1" noChangeArrowheads="1"/>
          </p:cNvSpPr>
          <p:nvPr>
            <p:ph type="body" idx="1"/>
          </p:nvPr>
        </p:nvSpPr>
        <p:spPr>
          <a:noFill/>
          <a:ln/>
        </p:spPr>
        <p:txBody>
          <a:bodyPr/>
          <a:lstStyle/>
          <a:p>
            <a:pPr eaLnBrk="1" hangingPunct="1"/>
            <a:r>
              <a:rPr lang="en-US" b="1" dirty="0">
                <a:ea typeface="Wingdings" pitchFamily="2" charset="2"/>
                <a:cs typeface="Wingdings" pitchFamily="2" charset="2"/>
              </a:rPr>
              <a:t>Say:</a:t>
            </a:r>
            <a:r>
              <a:rPr lang="en-US" dirty="0">
                <a:ea typeface="Wingdings" pitchFamily="2" charset="2"/>
                <a:cs typeface="Wingdings" pitchFamily="2" charset="2"/>
              </a:rPr>
              <a:t>  The activity area is broken down into three parts:</a:t>
            </a:r>
          </a:p>
          <a:p>
            <a:pPr eaLnBrk="1" hangingPunct="1"/>
            <a:r>
              <a:rPr lang="en-US" dirty="0">
                <a:ea typeface="Wingdings" pitchFamily="2" charset="2"/>
                <a:cs typeface="Wingdings" pitchFamily="2" charset="2"/>
              </a:rPr>
              <a:t>1.</a:t>
            </a:r>
            <a:r>
              <a:rPr lang="en-US" dirty="0">
                <a:latin typeface="Wingdings" pitchFamily="2" charset="2"/>
                <a:ea typeface="Wingdings" pitchFamily="2" charset="2"/>
                <a:cs typeface="Wingdings" pitchFamily="2" charset="2"/>
              </a:rPr>
              <a:t> </a:t>
            </a:r>
            <a:r>
              <a:rPr lang="en-US" u="sng" dirty="0">
                <a:ea typeface="Wingdings" pitchFamily="2" charset="2"/>
                <a:cs typeface="Wingdings" pitchFamily="2" charset="2"/>
              </a:rPr>
              <a:t>Workspace</a:t>
            </a:r>
            <a:r>
              <a:rPr lang="en-US" dirty="0">
                <a:ea typeface="Wingdings" pitchFamily="2" charset="2"/>
                <a:cs typeface="Wingdings" pitchFamily="2" charset="2"/>
              </a:rPr>
              <a:t> – can be stationary or mobile and is designated for workers, equipment, material, and protective vehicles.  This area is closed to road users.</a:t>
            </a:r>
          </a:p>
          <a:p>
            <a:pPr eaLnBrk="1" hangingPunct="1"/>
            <a:r>
              <a:rPr lang="en-US" dirty="0">
                <a:ea typeface="Wingdings" pitchFamily="2" charset="2"/>
                <a:cs typeface="Wingdings" pitchFamily="2" charset="2"/>
              </a:rPr>
              <a:t>2.</a:t>
            </a:r>
            <a:r>
              <a:rPr lang="en-US" dirty="0">
                <a:latin typeface="Wingdings" pitchFamily="2" charset="2"/>
                <a:ea typeface="Wingdings" pitchFamily="2" charset="2"/>
                <a:cs typeface="Wingdings" pitchFamily="2" charset="2"/>
              </a:rPr>
              <a:t> </a:t>
            </a:r>
            <a:r>
              <a:rPr lang="en-US" u="sng" dirty="0">
                <a:ea typeface="Wingdings" pitchFamily="2" charset="2"/>
                <a:cs typeface="Wingdings" pitchFamily="2" charset="2"/>
              </a:rPr>
              <a:t>Traffic space</a:t>
            </a:r>
            <a:r>
              <a:rPr lang="en-US" dirty="0">
                <a:ea typeface="Wingdings" pitchFamily="2" charset="2"/>
                <a:cs typeface="Wingdings" pitchFamily="2" charset="2"/>
              </a:rPr>
              <a:t> – important that drivers are clearly guided through this area.  This is the portion of the highway which road users are routed through the activity area.</a:t>
            </a:r>
          </a:p>
          <a:p>
            <a:pPr eaLnBrk="1" hangingPunct="1"/>
            <a:r>
              <a:rPr lang="en-US" dirty="0">
                <a:ea typeface="Wingdings" pitchFamily="2" charset="2"/>
                <a:cs typeface="Wingdings" pitchFamily="2" charset="2"/>
              </a:rPr>
              <a:t>3.</a:t>
            </a:r>
            <a:r>
              <a:rPr lang="en-US" dirty="0">
                <a:latin typeface="Wingdings" pitchFamily="2" charset="2"/>
                <a:ea typeface="Wingdings" pitchFamily="2" charset="2"/>
                <a:cs typeface="Wingdings" pitchFamily="2" charset="2"/>
              </a:rPr>
              <a:t> </a:t>
            </a:r>
            <a:r>
              <a:rPr lang="en-US" u="sng" dirty="0">
                <a:ea typeface="Wingdings" pitchFamily="2" charset="2"/>
                <a:cs typeface="Wingdings" pitchFamily="2" charset="2"/>
              </a:rPr>
              <a:t>Buffer space</a:t>
            </a:r>
            <a:r>
              <a:rPr lang="en-US" dirty="0">
                <a:ea typeface="Wingdings" pitchFamily="2" charset="2"/>
                <a:cs typeface="Wingdings" pitchFamily="2" charset="2"/>
              </a:rPr>
              <a:t> – separates road user flow from workspace or unsafe area.  Might provide some recovery space for an errant vehicle.  You can have more than one buffer space in a work zone.  </a:t>
            </a:r>
          </a:p>
          <a:p>
            <a:pPr eaLnBrk="1" hangingPunct="1"/>
            <a:endParaRPr lang="en-US" dirty="0">
              <a:ea typeface="Wingdings" pitchFamily="2" charset="2"/>
              <a:cs typeface="Wingdings" pitchFamily="2" charset="2"/>
            </a:endParaRPr>
          </a:p>
          <a:p>
            <a:pPr eaLnBrk="1" hangingPunct="1"/>
            <a:r>
              <a:rPr lang="en-US" b="1" dirty="0">
                <a:ea typeface="Wingdings" pitchFamily="2" charset="2"/>
                <a:cs typeface="Wingdings" pitchFamily="2" charset="2"/>
              </a:rPr>
              <a:t>Explain:</a:t>
            </a:r>
            <a:r>
              <a:rPr lang="en-US" dirty="0">
                <a:ea typeface="Wingdings" pitchFamily="2" charset="2"/>
                <a:cs typeface="Wingdings" pitchFamily="2" charset="2"/>
              </a:rPr>
              <a:t>  Each area and the purpose of each</a:t>
            </a:r>
            <a:r>
              <a:rPr lang="en-US" b="1" dirty="0">
                <a:ea typeface="Wingdings" pitchFamily="2" charset="2"/>
                <a:cs typeface="Wingdings" pitchFamily="2" charset="2"/>
              </a:rPr>
              <a:t>.  </a:t>
            </a:r>
            <a:endParaRPr lang="en-US" dirty="0">
              <a:ea typeface="Wingdings" pitchFamily="2" charset="2"/>
              <a:cs typeface="Wingdings" pitchFamily="2" charset="2"/>
            </a:endParaRPr>
          </a:p>
        </p:txBody>
      </p:sp>
    </p:spTree>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7"/>
          <p:cNvSpPr>
            <a:spLocks noGrp="1" noChangeArrowheads="1"/>
          </p:cNvSpPr>
          <p:nvPr>
            <p:ph type="sldNum" sz="quarter" idx="5"/>
          </p:nvPr>
        </p:nvSpPr>
        <p:spPr>
          <a:noFill/>
        </p:spPr>
        <p:txBody>
          <a:bodyPr/>
          <a:lstStyle/>
          <a:p>
            <a:fld id="{2C1134D6-2BD5-4CAD-BE47-91719468F459}" type="slidenum">
              <a:rPr lang="en-US" smtClean="0"/>
              <a:pPr/>
              <a:t>167</a:t>
            </a:fld>
            <a:endParaRPr lang="en-US" dirty="0"/>
          </a:p>
        </p:txBody>
      </p:sp>
      <p:sp>
        <p:nvSpPr>
          <p:cNvPr id="149507" name="Rectangle 2"/>
          <p:cNvSpPr>
            <a:spLocks noGrp="1" noRot="1" noChangeAspect="1" noChangeArrowheads="1" noTextEdit="1"/>
          </p:cNvSpPr>
          <p:nvPr>
            <p:ph type="sldImg"/>
          </p:nvPr>
        </p:nvSpPr>
        <p:spPr>
          <a:ln/>
        </p:spPr>
      </p:sp>
      <p:sp>
        <p:nvSpPr>
          <p:cNvPr id="149508" name="Rectangle 3"/>
          <p:cNvSpPr>
            <a:spLocks noGrp="1" noChangeArrowheads="1"/>
          </p:cNvSpPr>
          <p:nvPr>
            <p:ph type="body" idx="1"/>
          </p:nvPr>
        </p:nvSpPr>
        <p:spPr>
          <a:noFill/>
          <a:ln/>
        </p:spPr>
        <p:txBody>
          <a:bodyPr/>
          <a:lstStyle/>
          <a:p>
            <a:pPr marL="228600" indent="-228600" eaLnBrk="1" hangingPunct="1"/>
            <a:r>
              <a:rPr lang="en-US" b="1" dirty="0"/>
              <a:t>Ask:</a:t>
            </a:r>
            <a:r>
              <a:rPr lang="en-US" dirty="0"/>
              <a:t> Is a buffer space required in every work zone ????????? </a:t>
            </a:r>
          </a:p>
          <a:p>
            <a:pPr marL="228600" indent="-228600" eaLnBrk="1" hangingPunct="1"/>
            <a:r>
              <a:rPr lang="en-US" b="1" dirty="0"/>
              <a:t>Answer:</a:t>
            </a:r>
            <a:r>
              <a:rPr lang="en-US" dirty="0"/>
              <a:t> No, they are optional but, it is best practice to utilize a buffer space whenever practical</a:t>
            </a:r>
          </a:p>
          <a:p>
            <a:pPr marL="228600" indent="-228600" eaLnBrk="1" hangingPunct="1"/>
            <a:endParaRPr lang="en-US" b="1" dirty="0">
              <a:latin typeface="Wingdings" pitchFamily="2" charset="2"/>
              <a:ea typeface="Wingdings" pitchFamily="2" charset="2"/>
              <a:cs typeface="Wingdings" pitchFamily="2" charset="2"/>
            </a:endParaRPr>
          </a:p>
          <a:p>
            <a:pPr marL="228600" indent="-228600" eaLnBrk="1" hangingPunct="1"/>
            <a:r>
              <a:rPr lang="en-US" b="1" dirty="0">
                <a:ea typeface="Wingdings" pitchFamily="2" charset="2"/>
                <a:cs typeface="Wingdings" pitchFamily="2" charset="2"/>
              </a:rPr>
              <a:t>Explain:</a:t>
            </a:r>
            <a:r>
              <a:rPr lang="en-US" dirty="0">
                <a:ea typeface="Wingdings" pitchFamily="2" charset="2"/>
                <a:cs typeface="Wingdings" pitchFamily="2" charset="2"/>
              </a:rPr>
              <a:t> There are two types of buffers and the purpose behind both. A buffer space is an areas of empty space designed to keep an errant vehicle from entering the workspace or causing injury to self.</a:t>
            </a:r>
          </a:p>
          <a:p>
            <a:pPr marL="228600" indent="-228600" eaLnBrk="1" hangingPunct="1"/>
            <a:r>
              <a:rPr lang="en-US" dirty="0">
                <a:ea typeface="Wingdings" pitchFamily="2" charset="2"/>
                <a:cs typeface="Wingdings" pitchFamily="2" charset="2"/>
              </a:rPr>
              <a:t> </a:t>
            </a:r>
          </a:p>
          <a:p>
            <a:pPr marL="228600" indent="-228600" eaLnBrk="1" hangingPunct="1">
              <a:buFontTx/>
              <a:buAutoNum type="arabicPeriod"/>
            </a:pPr>
            <a:r>
              <a:rPr lang="en-US" dirty="0"/>
              <a:t>Longitudinal Buffer – the area that is also known as the recovery area and, if used.  (This is not a place for anyone to park).  May be placed in advance of workspace.</a:t>
            </a:r>
          </a:p>
          <a:p>
            <a:pPr marL="0" indent="0" eaLnBrk="1" hangingPunct="1">
              <a:buFontTx/>
              <a:buNone/>
            </a:pPr>
            <a:endParaRPr lang="en-US" dirty="0"/>
          </a:p>
          <a:p>
            <a:pPr marL="228600" indent="-228600" eaLnBrk="1" hangingPunct="1">
              <a:buFontTx/>
              <a:buAutoNum type="arabicPeriod"/>
            </a:pPr>
            <a:r>
              <a:rPr lang="en-US" dirty="0"/>
              <a:t>Lateral Buffer – clearance from the side of the workspace/activity area to the traffic path.</a:t>
            </a:r>
          </a:p>
          <a:p>
            <a:pPr marL="228600" indent="-228600" eaLnBrk="1" hangingPunct="1"/>
            <a:r>
              <a:rPr lang="en-US" dirty="0">
                <a:ea typeface="Wingdings" pitchFamily="2" charset="2"/>
                <a:cs typeface="Wingdings" pitchFamily="2" charset="2"/>
              </a:rPr>
              <a:t> </a:t>
            </a:r>
          </a:p>
          <a:p>
            <a:pPr marL="228600" indent="-228600" eaLnBrk="1" hangingPunct="1"/>
            <a:endParaRPr lang="en-US" dirty="0">
              <a:ea typeface="Wingdings" pitchFamily="2" charset="2"/>
              <a:cs typeface="Wingdings" pitchFamily="2" charset="2"/>
            </a:endParaRPr>
          </a:p>
          <a:p>
            <a:pPr marL="228600" indent="-228600" eaLnBrk="1" hangingPunct="1"/>
            <a:r>
              <a:rPr lang="en-US" dirty="0">
                <a:ea typeface="Wingdings" pitchFamily="2" charset="2"/>
                <a:cs typeface="Wingdings" pitchFamily="2" charset="2"/>
              </a:rPr>
              <a:t> </a:t>
            </a:r>
          </a:p>
          <a:p>
            <a:pPr marL="228600" indent="-228600" eaLnBrk="1" hangingPunct="1"/>
            <a:r>
              <a:rPr lang="en-US" dirty="0">
                <a:ea typeface="Wingdings" pitchFamily="2" charset="2"/>
                <a:cs typeface="Wingdings" pitchFamily="2" charset="2"/>
              </a:rPr>
              <a:t> </a:t>
            </a:r>
          </a:p>
          <a:p>
            <a:pPr marL="228600" indent="-228600" eaLnBrk="1" hangingPunct="1"/>
            <a:r>
              <a:rPr lang="en-US" b="1" i="1" dirty="0">
                <a:ea typeface="Wingdings" pitchFamily="2" charset="2"/>
                <a:cs typeface="Wingdings" pitchFamily="2" charset="2"/>
              </a:rPr>
              <a:t> </a:t>
            </a:r>
            <a:endParaRPr lang="en-US" dirty="0">
              <a:ea typeface="Wingdings" pitchFamily="2" charset="2"/>
              <a:cs typeface="Wingdings" pitchFamily="2" charset="2"/>
            </a:endParaRPr>
          </a:p>
          <a:p>
            <a:pPr marL="228600" indent="-228600" eaLnBrk="1" hangingPunct="1"/>
            <a:endParaRPr lang="en-US" dirty="0"/>
          </a:p>
        </p:txBody>
      </p:sp>
    </p:spTree>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7"/>
          <p:cNvSpPr>
            <a:spLocks noGrp="1" noChangeArrowheads="1"/>
          </p:cNvSpPr>
          <p:nvPr>
            <p:ph type="sldNum" sz="quarter" idx="5"/>
          </p:nvPr>
        </p:nvSpPr>
        <p:spPr>
          <a:noFill/>
        </p:spPr>
        <p:txBody>
          <a:bodyPr/>
          <a:lstStyle/>
          <a:p>
            <a:fld id="{300754D6-9754-480B-A015-99CEA86D9DDB}" type="slidenum">
              <a:rPr lang="en-US" smtClean="0"/>
              <a:pPr/>
              <a:t>168</a:t>
            </a:fld>
            <a:endParaRPr lang="en-US" dirty="0"/>
          </a:p>
        </p:txBody>
      </p:sp>
      <p:sp>
        <p:nvSpPr>
          <p:cNvPr id="151555" name="Rectangle 2"/>
          <p:cNvSpPr>
            <a:spLocks noGrp="1" noRot="1" noChangeAspect="1" noChangeArrowheads="1" noTextEdit="1"/>
          </p:cNvSpPr>
          <p:nvPr>
            <p:ph type="sldImg"/>
          </p:nvPr>
        </p:nvSpPr>
        <p:spPr>
          <a:ln/>
        </p:spPr>
      </p:sp>
      <p:sp>
        <p:nvSpPr>
          <p:cNvPr id="151556" name="Rectangle 3"/>
          <p:cNvSpPr>
            <a:spLocks noGrp="1" noChangeArrowheads="1"/>
          </p:cNvSpPr>
          <p:nvPr>
            <p:ph type="body" idx="1"/>
          </p:nvPr>
        </p:nvSpPr>
        <p:spPr>
          <a:noFill/>
          <a:ln/>
        </p:spPr>
        <p:txBody>
          <a:bodyPr/>
          <a:lstStyle/>
          <a:p>
            <a:pPr eaLnBrk="1" hangingPunct="1"/>
            <a:r>
              <a:rPr lang="en-US" b="1" dirty="0">
                <a:ea typeface="Wingdings" pitchFamily="2" charset="2"/>
                <a:cs typeface="Wingdings" pitchFamily="2" charset="2"/>
              </a:rPr>
              <a:t>Say:  </a:t>
            </a:r>
            <a:r>
              <a:rPr lang="en-US" dirty="0">
                <a:ea typeface="Wingdings" pitchFamily="2" charset="2"/>
                <a:cs typeface="Wingdings" pitchFamily="2" charset="2"/>
              </a:rPr>
              <a:t>An area where traffic is returned to its normal path is the termination area.  Resume speed limit sign is in this area.</a:t>
            </a:r>
            <a:endParaRPr lang="en-US" b="1" dirty="0">
              <a:ea typeface="Wingdings" pitchFamily="2" charset="2"/>
              <a:cs typeface="Wingdings" pitchFamily="2" charset="2"/>
            </a:endParaRPr>
          </a:p>
          <a:p>
            <a:pPr eaLnBrk="1" hangingPunct="1"/>
            <a:r>
              <a:rPr lang="en-US" b="1" dirty="0">
                <a:ea typeface="Wingdings" pitchFamily="2" charset="2"/>
                <a:cs typeface="Wingdings" pitchFamily="2" charset="2"/>
              </a:rPr>
              <a:t>Ask: </a:t>
            </a:r>
            <a:r>
              <a:rPr lang="en-US" dirty="0">
                <a:ea typeface="Wingdings" pitchFamily="2" charset="2"/>
                <a:cs typeface="Wingdings" pitchFamily="2" charset="2"/>
              </a:rPr>
              <a:t>Is a termination taper required or optional?</a:t>
            </a:r>
          </a:p>
          <a:p>
            <a:pPr eaLnBrk="1" hangingPunct="1"/>
            <a:r>
              <a:rPr lang="en-US" b="1" dirty="0">
                <a:ea typeface="Wingdings" pitchFamily="2" charset="2"/>
                <a:cs typeface="Wingdings" pitchFamily="2" charset="2"/>
              </a:rPr>
              <a:t>Answer: </a:t>
            </a:r>
            <a:r>
              <a:rPr lang="en-US" dirty="0">
                <a:ea typeface="Wingdings" pitchFamily="2" charset="2"/>
                <a:cs typeface="Wingdings" pitchFamily="2" charset="2"/>
              </a:rPr>
              <a:t>optional</a:t>
            </a:r>
          </a:p>
          <a:p>
            <a:pPr eaLnBrk="1" hangingPunct="1"/>
            <a:r>
              <a:rPr lang="en-US" b="1" dirty="0">
                <a:ea typeface="Wingdings" pitchFamily="2" charset="2"/>
                <a:cs typeface="Wingdings" pitchFamily="2" charset="2"/>
              </a:rPr>
              <a:t>Ask:  </a:t>
            </a:r>
            <a:r>
              <a:rPr lang="en-US" dirty="0">
                <a:ea typeface="Wingdings" pitchFamily="2" charset="2"/>
                <a:cs typeface="Wingdings" pitchFamily="2" charset="2"/>
              </a:rPr>
              <a:t>Do you feel that a termination tapers add value to the job that you normally would perform?</a:t>
            </a:r>
          </a:p>
          <a:p>
            <a:pPr eaLnBrk="1" hangingPunct="1"/>
            <a:r>
              <a:rPr lang="en-US" i="1" dirty="0">
                <a:ea typeface="Wingdings" pitchFamily="2" charset="2"/>
                <a:cs typeface="Wingdings" pitchFamily="2" charset="2"/>
              </a:rPr>
              <a:t>Possible Answers:  </a:t>
            </a:r>
            <a:r>
              <a:rPr lang="en-US" dirty="0">
                <a:ea typeface="Wingdings" pitchFamily="2" charset="2"/>
                <a:cs typeface="Wingdings" pitchFamily="2" charset="2"/>
              </a:rPr>
              <a:t>Yes, no, some value, little value, etc.</a:t>
            </a:r>
          </a:p>
          <a:p>
            <a:pPr eaLnBrk="1" hangingPunct="1"/>
            <a:r>
              <a:rPr lang="en-US" dirty="0">
                <a:ea typeface="Wingdings" pitchFamily="2" charset="2"/>
                <a:cs typeface="Wingdings" pitchFamily="2" charset="2"/>
              </a:rPr>
              <a:t> </a:t>
            </a:r>
          </a:p>
          <a:p>
            <a:pPr eaLnBrk="1" hangingPunct="1"/>
            <a:r>
              <a:rPr lang="en-US" b="1" dirty="0">
                <a:ea typeface="Wingdings" pitchFamily="2" charset="2"/>
                <a:cs typeface="Wingdings" pitchFamily="2" charset="2"/>
              </a:rPr>
              <a:t>Explain:</a:t>
            </a:r>
            <a:r>
              <a:rPr lang="en-US" dirty="0">
                <a:ea typeface="Wingdings" pitchFamily="2" charset="2"/>
                <a:cs typeface="Wingdings" pitchFamily="2" charset="2"/>
              </a:rPr>
              <a:t>  An optional 100-foot downstream taper per lane gives motorists clear directions to move back into their normal, uninterrupted path for divided highway.  It is required for one-lane, 2-way taper.  It is not required for operations on divided highway.  However, MoDOT </a:t>
            </a:r>
            <a:r>
              <a:rPr lang="en-US" b="1" dirty="0">
                <a:ea typeface="Wingdings" pitchFamily="2" charset="2"/>
                <a:cs typeface="Wingdings" pitchFamily="2" charset="2"/>
              </a:rPr>
              <a:t>encourages</a:t>
            </a:r>
            <a:r>
              <a:rPr lang="en-US" dirty="0">
                <a:ea typeface="Wingdings" pitchFamily="2" charset="2"/>
                <a:cs typeface="Wingdings" pitchFamily="2" charset="2"/>
              </a:rPr>
              <a:t> the use of a termination taper if possible. It is permissible to use a lane taper and not a shoulder in the downstream taper.</a:t>
            </a:r>
          </a:p>
        </p:txBody>
      </p:sp>
    </p:spTree>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7B4C712-CCEA-4A01-90D9-971782144C5D}" type="slidenum">
              <a:rPr lang="en-US" smtClean="0">
                <a:solidFill>
                  <a:prstClr val="black"/>
                </a:solidFill>
              </a:rPr>
              <a:pPr/>
              <a:t>169</a:t>
            </a:fld>
            <a:endParaRPr lang="en-US" dirty="0">
              <a:solidFill>
                <a:prstClr val="black"/>
              </a:solidFill>
            </a:endParaRPr>
          </a:p>
        </p:txBody>
      </p:sp>
    </p:spTree>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SHOW</a:t>
            </a:r>
            <a:r>
              <a:rPr lang="en-US" baseline="0" dirty="0"/>
              <a:t> </a:t>
            </a:r>
            <a:r>
              <a:rPr lang="en-US" dirty="0"/>
              <a:t>the Scorpion TMA video from the manufacturer. Explain</a:t>
            </a:r>
            <a:r>
              <a:rPr lang="en-US" baseline="0" dirty="0"/>
              <a:t> the importance of proper TMA operation and PM to the lives of the operator and workers in the work zone. </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173</a:t>
            </a:fld>
            <a:endParaRPr lang="en-US" dirty="0"/>
          </a:p>
        </p:txBody>
      </p:sp>
    </p:spTree>
    <p:extLst>
      <p:ext uri="{BB962C8B-B14F-4D97-AF65-F5344CB8AC3E}">
        <p14:creationId xmlns:p14="http://schemas.microsoft.com/office/powerpoint/2010/main" val="1674359977"/>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Slide Image Placeholder 1"/>
          <p:cNvSpPr>
            <a:spLocks noGrp="1" noRot="1" noChangeAspect="1" noTextEdit="1"/>
          </p:cNvSpPr>
          <p:nvPr>
            <p:ph type="sldImg"/>
          </p:nvPr>
        </p:nvSpPr>
        <p:spPr>
          <a:xfrm>
            <a:off x="1143000" y="685800"/>
            <a:ext cx="4572000" cy="3429000"/>
          </a:xfrm>
          <a:ln/>
        </p:spPr>
      </p:sp>
      <p:sp>
        <p:nvSpPr>
          <p:cNvPr id="2734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4350">
              <a:defRPr/>
            </a:pPr>
            <a:r>
              <a:rPr lang="en-US" b="1" dirty="0">
                <a:latin typeface="Arial" charset="0"/>
                <a:cs typeface="Arial" charset="0"/>
              </a:rPr>
              <a:t>SAY</a:t>
            </a:r>
            <a:r>
              <a:rPr lang="en-US" dirty="0">
                <a:latin typeface="Arial" charset="0"/>
                <a:cs typeface="Arial" charset="0"/>
              </a:rPr>
              <a:t>: Truck-mounted attenuators (TMAs)</a:t>
            </a:r>
            <a:r>
              <a:rPr lang="en-US" baseline="0" dirty="0">
                <a:latin typeface="Arial" charset="0"/>
                <a:cs typeface="Arial" charset="0"/>
              </a:rPr>
              <a:t> </a:t>
            </a:r>
            <a:r>
              <a:rPr lang="en-US" dirty="0">
                <a:latin typeface="Arial" charset="0"/>
                <a:cs typeface="Arial" charset="0"/>
              </a:rPr>
              <a:t>are energy absorbing devices</a:t>
            </a:r>
            <a:r>
              <a:rPr lang="en-US" baseline="0" dirty="0">
                <a:latin typeface="Arial" charset="0"/>
                <a:cs typeface="Arial" charset="0"/>
              </a:rPr>
              <a:t> </a:t>
            </a:r>
            <a:r>
              <a:rPr lang="en-US" dirty="0">
                <a:latin typeface="Arial" charset="0"/>
                <a:cs typeface="Arial" charset="0"/>
              </a:rPr>
              <a:t>designed to protect and reduce the severity of injury to the motorist and the TMA operator in the even of impact. The TMA is generally attached to the rear of the truck's protective vehicle.</a:t>
            </a:r>
          </a:p>
          <a:p>
            <a:pPr defTabSz="914350">
              <a:defRPr/>
            </a:pPr>
            <a:r>
              <a:rPr lang="en-US" dirty="0">
                <a:latin typeface="Arial" charset="0"/>
                <a:cs typeface="Arial" charset="0"/>
              </a:rPr>
              <a:t> </a:t>
            </a:r>
          </a:p>
          <a:p>
            <a:r>
              <a:rPr lang="en-US" dirty="0">
                <a:latin typeface="Arial" charset="0"/>
                <a:cs typeface="Arial" charset="0"/>
              </a:rPr>
              <a:t>All employees that drive a vehicle equipped with a TMA must be trained in the proper methods of installation, transporting, setup, operations, and preventative maintenance of the unit. Prior to operating any equipment employees shall complete the appropriate required training. To ensure that an employee understands his/her responsibility, every operator must successfully demonstrate the proper methods of attaching a TMA to a truck and perform operational and preventative checks and maintenance on the unit.</a:t>
            </a:r>
          </a:p>
        </p:txBody>
      </p:sp>
      <p:sp>
        <p:nvSpPr>
          <p:cNvPr id="2734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86" eaLnBrk="0" hangingPunct="0">
              <a:defRPr sz="2400">
                <a:solidFill>
                  <a:schemeClr val="tx1"/>
                </a:solidFill>
                <a:latin typeface="Arial" charset="0"/>
              </a:defRPr>
            </a:lvl1pPr>
            <a:lvl2pPr marL="729017" indent="-280391" defTabSz="914386" eaLnBrk="0" hangingPunct="0">
              <a:defRPr sz="2400">
                <a:solidFill>
                  <a:schemeClr val="tx1"/>
                </a:solidFill>
                <a:latin typeface="Arial" charset="0"/>
              </a:defRPr>
            </a:lvl2pPr>
            <a:lvl3pPr marL="1121564" indent="-224312" defTabSz="914386" eaLnBrk="0" hangingPunct="0">
              <a:defRPr sz="2400">
                <a:solidFill>
                  <a:schemeClr val="tx1"/>
                </a:solidFill>
                <a:latin typeface="Arial" charset="0"/>
              </a:defRPr>
            </a:lvl3pPr>
            <a:lvl4pPr marL="1570189" indent="-224312" defTabSz="914386" eaLnBrk="0" hangingPunct="0">
              <a:defRPr sz="2400">
                <a:solidFill>
                  <a:schemeClr val="tx1"/>
                </a:solidFill>
                <a:latin typeface="Arial" charset="0"/>
              </a:defRPr>
            </a:lvl4pPr>
            <a:lvl5pPr marL="2018816" indent="-224312" defTabSz="914386" eaLnBrk="0" hangingPunct="0">
              <a:defRPr sz="2400">
                <a:solidFill>
                  <a:schemeClr val="tx1"/>
                </a:solidFill>
                <a:latin typeface="Arial" charset="0"/>
              </a:defRPr>
            </a:lvl5pPr>
            <a:lvl6pPr marL="2467441" indent="-224312" defTabSz="914386" eaLnBrk="0" fontAlgn="base" hangingPunct="0">
              <a:spcBef>
                <a:spcPct val="0"/>
              </a:spcBef>
              <a:spcAft>
                <a:spcPct val="0"/>
              </a:spcAft>
              <a:defRPr sz="2400">
                <a:solidFill>
                  <a:schemeClr val="tx1"/>
                </a:solidFill>
                <a:latin typeface="Arial" charset="0"/>
              </a:defRPr>
            </a:lvl6pPr>
            <a:lvl7pPr marL="2916065" indent="-224312" defTabSz="914386" eaLnBrk="0" fontAlgn="base" hangingPunct="0">
              <a:spcBef>
                <a:spcPct val="0"/>
              </a:spcBef>
              <a:spcAft>
                <a:spcPct val="0"/>
              </a:spcAft>
              <a:defRPr sz="2400">
                <a:solidFill>
                  <a:schemeClr val="tx1"/>
                </a:solidFill>
                <a:latin typeface="Arial" charset="0"/>
              </a:defRPr>
            </a:lvl7pPr>
            <a:lvl8pPr marL="3364692" indent="-224312" defTabSz="914386" eaLnBrk="0" fontAlgn="base" hangingPunct="0">
              <a:spcBef>
                <a:spcPct val="0"/>
              </a:spcBef>
              <a:spcAft>
                <a:spcPct val="0"/>
              </a:spcAft>
              <a:defRPr sz="2400">
                <a:solidFill>
                  <a:schemeClr val="tx1"/>
                </a:solidFill>
                <a:latin typeface="Arial" charset="0"/>
              </a:defRPr>
            </a:lvl8pPr>
            <a:lvl9pPr marL="3813317" indent="-224312" defTabSz="914386" eaLnBrk="0" fontAlgn="base" hangingPunct="0">
              <a:spcBef>
                <a:spcPct val="0"/>
              </a:spcBef>
              <a:spcAft>
                <a:spcPct val="0"/>
              </a:spcAft>
              <a:defRPr sz="2400">
                <a:solidFill>
                  <a:schemeClr val="tx1"/>
                </a:solidFill>
                <a:latin typeface="Arial" charset="0"/>
              </a:defRPr>
            </a:lvl9pPr>
          </a:lstStyle>
          <a:p>
            <a:pPr eaLnBrk="1" hangingPunct="1"/>
            <a:fld id="{CD12A64E-12AC-4E65-ADD1-D12013C966B5}" type="slidenum">
              <a:rPr lang="en-US" sz="1200">
                <a:latin typeface="Times New Roman" pitchFamily="18" charset="0"/>
              </a:rPr>
              <a:pPr eaLnBrk="1" hangingPunct="1"/>
              <a:t>174</a:t>
            </a:fld>
            <a:endParaRPr lang="en-US" sz="1200" dirty="0">
              <a:latin typeface="Times New Roman" pitchFamily="18" charset="0"/>
            </a:endParaRPr>
          </a:p>
        </p:txBody>
      </p:sp>
    </p:spTree>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Slide Image Placeholder 1"/>
          <p:cNvSpPr>
            <a:spLocks noGrp="1" noRot="1" noChangeAspect="1" noTextEdit="1"/>
          </p:cNvSpPr>
          <p:nvPr>
            <p:ph type="sldImg"/>
          </p:nvPr>
        </p:nvSpPr>
        <p:spPr>
          <a:xfrm>
            <a:off x="1143000" y="685800"/>
            <a:ext cx="4572000" cy="3429000"/>
          </a:xfrm>
          <a:ln/>
        </p:spPr>
      </p:sp>
      <p:sp>
        <p:nvSpPr>
          <p:cNvPr id="2560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SAY: </a:t>
            </a:r>
            <a:r>
              <a:rPr lang="en-US" b="0" dirty="0">
                <a:latin typeface="Arial" charset="0"/>
                <a:cs typeface="Arial" charset="0"/>
              </a:rPr>
              <a:t>As the </a:t>
            </a:r>
            <a:r>
              <a:rPr lang="en-US" dirty="0">
                <a:latin typeface="Arial" charset="0"/>
                <a:cs typeface="Arial" charset="0"/>
              </a:rPr>
              <a:t>driver of a Protective</a:t>
            </a:r>
            <a:r>
              <a:rPr lang="en-US" baseline="0" dirty="0">
                <a:latin typeface="Arial" charset="0"/>
                <a:cs typeface="Arial" charset="0"/>
              </a:rPr>
              <a:t> Vehicle </a:t>
            </a:r>
            <a:r>
              <a:rPr lang="en-US" dirty="0">
                <a:latin typeface="Arial" charset="0"/>
                <a:cs typeface="Arial" charset="0"/>
              </a:rPr>
              <a:t>truck-mounted attenuator vehicle, your job is one of the most important on the crew. You are responsible for making sure that all other employees are adequately protected from errant vehicles in or around a work zone. It is the goal of MoDOT to provide consistent use of Protective Vehicles/TMA’s statewide.</a:t>
            </a:r>
          </a:p>
          <a:p>
            <a:endParaRPr lang="en-US" dirty="0">
              <a:latin typeface="Arial" charset="0"/>
              <a:cs typeface="Arial" charset="0"/>
            </a:endParaRPr>
          </a:p>
          <a:p>
            <a:r>
              <a:rPr lang="en-US" dirty="0">
                <a:latin typeface="Arial" charset="0"/>
                <a:cs typeface="Arial" charset="0"/>
              </a:rPr>
              <a:t>Truck-mounted attenuators are designed to safely absorb the energy of an errant vehicle that crashes into it. Your job is to make sure that you are in the proper location to protect the crew, to provide ample roll-ahead distance, and to provide adequate warning to your co-workers and traveling public, when possible.</a:t>
            </a:r>
          </a:p>
        </p:txBody>
      </p:sp>
      <p:sp>
        <p:nvSpPr>
          <p:cNvPr id="2560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86" eaLnBrk="0" hangingPunct="0">
              <a:defRPr sz="2400">
                <a:solidFill>
                  <a:schemeClr val="tx1"/>
                </a:solidFill>
                <a:latin typeface="Arial" charset="0"/>
              </a:defRPr>
            </a:lvl1pPr>
            <a:lvl2pPr marL="729017" indent="-280391" defTabSz="914386" eaLnBrk="0" hangingPunct="0">
              <a:defRPr sz="2400">
                <a:solidFill>
                  <a:schemeClr val="tx1"/>
                </a:solidFill>
                <a:latin typeface="Arial" charset="0"/>
              </a:defRPr>
            </a:lvl2pPr>
            <a:lvl3pPr marL="1121564" indent="-224312" defTabSz="914386" eaLnBrk="0" hangingPunct="0">
              <a:defRPr sz="2400">
                <a:solidFill>
                  <a:schemeClr val="tx1"/>
                </a:solidFill>
                <a:latin typeface="Arial" charset="0"/>
              </a:defRPr>
            </a:lvl3pPr>
            <a:lvl4pPr marL="1570189" indent="-224312" defTabSz="914386" eaLnBrk="0" hangingPunct="0">
              <a:defRPr sz="2400">
                <a:solidFill>
                  <a:schemeClr val="tx1"/>
                </a:solidFill>
                <a:latin typeface="Arial" charset="0"/>
              </a:defRPr>
            </a:lvl4pPr>
            <a:lvl5pPr marL="2018816" indent="-224312" defTabSz="914386" eaLnBrk="0" hangingPunct="0">
              <a:defRPr sz="2400">
                <a:solidFill>
                  <a:schemeClr val="tx1"/>
                </a:solidFill>
                <a:latin typeface="Arial" charset="0"/>
              </a:defRPr>
            </a:lvl5pPr>
            <a:lvl6pPr marL="2467441" indent="-224312" defTabSz="914386" eaLnBrk="0" fontAlgn="base" hangingPunct="0">
              <a:spcBef>
                <a:spcPct val="0"/>
              </a:spcBef>
              <a:spcAft>
                <a:spcPct val="0"/>
              </a:spcAft>
              <a:defRPr sz="2400">
                <a:solidFill>
                  <a:schemeClr val="tx1"/>
                </a:solidFill>
                <a:latin typeface="Arial" charset="0"/>
              </a:defRPr>
            </a:lvl6pPr>
            <a:lvl7pPr marL="2916065" indent="-224312" defTabSz="914386" eaLnBrk="0" fontAlgn="base" hangingPunct="0">
              <a:spcBef>
                <a:spcPct val="0"/>
              </a:spcBef>
              <a:spcAft>
                <a:spcPct val="0"/>
              </a:spcAft>
              <a:defRPr sz="2400">
                <a:solidFill>
                  <a:schemeClr val="tx1"/>
                </a:solidFill>
                <a:latin typeface="Arial" charset="0"/>
              </a:defRPr>
            </a:lvl7pPr>
            <a:lvl8pPr marL="3364692" indent="-224312" defTabSz="914386" eaLnBrk="0" fontAlgn="base" hangingPunct="0">
              <a:spcBef>
                <a:spcPct val="0"/>
              </a:spcBef>
              <a:spcAft>
                <a:spcPct val="0"/>
              </a:spcAft>
              <a:defRPr sz="2400">
                <a:solidFill>
                  <a:schemeClr val="tx1"/>
                </a:solidFill>
                <a:latin typeface="Arial" charset="0"/>
              </a:defRPr>
            </a:lvl8pPr>
            <a:lvl9pPr marL="3813317" indent="-224312" defTabSz="914386" eaLnBrk="0" fontAlgn="base" hangingPunct="0">
              <a:spcBef>
                <a:spcPct val="0"/>
              </a:spcBef>
              <a:spcAft>
                <a:spcPct val="0"/>
              </a:spcAft>
              <a:defRPr sz="2400">
                <a:solidFill>
                  <a:schemeClr val="tx1"/>
                </a:solidFill>
                <a:latin typeface="Arial" charset="0"/>
              </a:defRPr>
            </a:lvl9pPr>
          </a:lstStyle>
          <a:p>
            <a:pPr eaLnBrk="1" hangingPunct="1"/>
            <a:fld id="{069D9667-129C-4457-9565-77758B2BC225}" type="slidenum">
              <a:rPr lang="en-US" sz="1200">
                <a:latin typeface="Times New Roman" pitchFamily="18" charset="0"/>
              </a:rPr>
              <a:pPr eaLnBrk="1" hangingPunct="1"/>
              <a:t>175</a:t>
            </a:fld>
            <a:endParaRPr lang="en-US" sz="1200" dirty="0">
              <a:latin typeface="Times New Roman" pitchFamily="18" charset="0"/>
            </a:endParaRPr>
          </a:p>
        </p:txBody>
      </p:sp>
    </p:spTree>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Slide Image Placeholder 1"/>
          <p:cNvSpPr>
            <a:spLocks noGrp="1" noRot="1" noChangeAspect="1" noTextEdit="1"/>
          </p:cNvSpPr>
          <p:nvPr>
            <p:ph type="sldImg"/>
          </p:nvPr>
        </p:nvSpPr>
        <p:spPr>
          <a:xfrm>
            <a:off x="1143000" y="685800"/>
            <a:ext cx="4572000" cy="3429000"/>
          </a:xfrm>
          <a:ln/>
        </p:spPr>
      </p:sp>
      <p:sp>
        <p:nvSpPr>
          <p:cNvPr id="265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US" sz="1100" b="1" dirty="0">
                <a:latin typeface="Arial" charset="0"/>
                <a:cs typeface="Arial" charset="0"/>
              </a:rPr>
              <a:t>SAY</a:t>
            </a:r>
            <a:r>
              <a:rPr lang="en-US" sz="1100" dirty="0">
                <a:latin typeface="Arial" charset="0"/>
                <a:cs typeface="Arial" charset="0"/>
              </a:rPr>
              <a:t>: A protective vehicle is defined as any vehicle, other than a farm type tractor, used to protect workers or work equipment from errant vehicles, the protective vehicle may be equipped with a TMA as noted in the following section. Farm type tractors are not allowed as protective vehicles because of their low gross weights and high center of gravity.</a:t>
            </a:r>
          </a:p>
          <a:p>
            <a:pPr>
              <a:lnSpc>
                <a:spcPct val="90000"/>
              </a:lnSpc>
            </a:pPr>
            <a:endParaRPr lang="en-US" sz="1100" dirty="0">
              <a:latin typeface="Arial" charset="0"/>
              <a:cs typeface="Arial" charset="0"/>
            </a:endParaRPr>
          </a:p>
          <a:p>
            <a:pPr>
              <a:lnSpc>
                <a:spcPct val="90000"/>
              </a:lnSpc>
            </a:pPr>
            <a:r>
              <a:rPr lang="en-US" sz="1100" dirty="0">
                <a:latin typeface="Arial" charset="0"/>
                <a:cs typeface="Arial" charset="0"/>
              </a:rPr>
              <a:t>This means the protective vehicle should be positioned so that it is clearly visible to approaching traffic and minimizes any vehicular encroachment into the workspace.</a:t>
            </a:r>
          </a:p>
          <a:p>
            <a:pPr>
              <a:lnSpc>
                <a:spcPct val="90000"/>
              </a:lnSpc>
            </a:pPr>
            <a:endParaRPr lang="en-US" sz="1100" dirty="0">
              <a:latin typeface="Arial" charset="0"/>
              <a:cs typeface="Arial" charset="0"/>
            </a:endParaRPr>
          </a:p>
          <a:p>
            <a:pPr>
              <a:lnSpc>
                <a:spcPct val="90000"/>
              </a:lnSpc>
            </a:pPr>
            <a:r>
              <a:rPr lang="en-US" sz="1100" dirty="0">
                <a:latin typeface="Arial" charset="0"/>
                <a:cs typeface="Arial" charset="0"/>
              </a:rPr>
              <a:t>The protective vehicle should maintain a minimum of 150-foot clear roll ahead distance between the vehicle and the workspace.</a:t>
            </a:r>
          </a:p>
        </p:txBody>
      </p:sp>
      <p:sp>
        <p:nvSpPr>
          <p:cNvPr id="265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86" eaLnBrk="0" hangingPunct="0">
              <a:defRPr sz="2400">
                <a:solidFill>
                  <a:schemeClr val="tx1"/>
                </a:solidFill>
                <a:latin typeface="Arial" charset="0"/>
              </a:defRPr>
            </a:lvl1pPr>
            <a:lvl2pPr marL="729017" indent="-280391" defTabSz="914386" eaLnBrk="0" hangingPunct="0">
              <a:defRPr sz="2400">
                <a:solidFill>
                  <a:schemeClr val="tx1"/>
                </a:solidFill>
                <a:latin typeface="Arial" charset="0"/>
              </a:defRPr>
            </a:lvl2pPr>
            <a:lvl3pPr marL="1121564" indent="-224312" defTabSz="914386" eaLnBrk="0" hangingPunct="0">
              <a:defRPr sz="2400">
                <a:solidFill>
                  <a:schemeClr val="tx1"/>
                </a:solidFill>
                <a:latin typeface="Arial" charset="0"/>
              </a:defRPr>
            </a:lvl3pPr>
            <a:lvl4pPr marL="1570189" indent="-224312" defTabSz="914386" eaLnBrk="0" hangingPunct="0">
              <a:defRPr sz="2400">
                <a:solidFill>
                  <a:schemeClr val="tx1"/>
                </a:solidFill>
                <a:latin typeface="Arial" charset="0"/>
              </a:defRPr>
            </a:lvl4pPr>
            <a:lvl5pPr marL="2018816" indent="-224312" defTabSz="914386" eaLnBrk="0" hangingPunct="0">
              <a:defRPr sz="2400">
                <a:solidFill>
                  <a:schemeClr val="tx1"/>
                </a:solidFill>
                <a:latin typeface="Arial" charset="0"/>
              </a:defRPr>
            </a:lvl5pPr>
            <a:lvl6pPr marL="2467441" indent="-224312" defTabSz="914386" eaLnBrk="0" fontAlgn="base" hangingPunct="0">
              <a:spcBef>
                <a:spcPct val="0"/>
              </a:spcBef>
              <a:spcAft>
                <a:spcPct val="0"/>
              </a:spcAft>
              <a:defRPr sz="2400">
                <a:solidFill>
                  <a:schemeClr val="tx1"/>
                </a:solidFill>
                <a:latin typeface="Arial" charset="0"/>
              </a:defRPr>
            </a:lvl6pPr>
            <a:lvl7pPr marL="2916065" indent="-224312" defTabSz="914386" eaLnBrk="0" fontAlgn="base" hangingPunct="0">
              <a:spcBef>
                <a:spcPct val="0"/>
              </a:spcBef>
              <a:spcAft>
                <a:spcPct val="0"/>
              </a:spcAft>
              <a:defRPr sz="2400">
                <a:solidFill>
                  <a:schemeClr val="tx1"/>
                </a:solidFill>
                <a:latin typeface="Arial" charset="0"/>
              </a:defRPr>
            </a:lvl7pPr>
            <a:lvl8pPr marL="3364692" indent="-224312" defTabSz="914386" eaLnBrk="0" fontAlgn="base" hangingPunct="0">
              <a:spcBef>
                <a:spcPct val="0"/>
              </a:spcBef>
              <a:spcAft>
                <a:spcPct val="0"/>
              </a:spcAft>
              <a:defRPr sz="2400">
                <a:solidFill>
                  <a:schemeClr val="tx1"/>
                </a:solidFill>
                <a:latin typeface="Arial" charset="0"/>
              </a:defRPr>
            </a:lvl8pPr>
            <a:lvl9pPr marL="3813317" indent="-224312" defTabSz="914386" eaLnBrk="0" fontAlgn="base" hangingPunct="0">
              <a:spcBef>
                <a:spcPct val="0"/>
              </a:spcBef>
              <a:spcAft>
                <a:spcPct val="0"/>
              </a:spcAft>
              <a:defRPr sz="2400">
                <a:solidFill>
                  <a:schemeClr val="tx1"/>
                </a:solidFill>
                <a:latin typeface="Arial" charset="0"/>
              </a:defRPr>
            </a:lvl9pPr>
          </a:lstStyle>
          <a:p>
            <a:pPr eaLnBrk="1" hangingPunct="1"/>
            <a:fld id="{A5EA5D2E-D4D7-4898-BE1F-5C3F0BF0E9BC}" type="slidenum">
              <a:rPr lang="en-US" sz="1200">
                <a:latin typeface="Times New Roman" pitchFamily="18" charset="0"/>
              </a:rPr>
              <a:pPr eaLnBrk="1" hangingPunct="1"/>
              <a:t>176</a:t>
            </a:fld>
            <a:endParaRPr lang="en-US" sz="1200" dirty="0">
              <a:latin typeface="Times New Roman" pitchFamily="18" charset="0"/>
            </a:endParaRPr>
          </a:p>
        </p:txBody>
      </p:sp>
    </p:spTree>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9074" name="Slide Image Placeholder 1"/>
          <p:cNvSpPr>
            <a:spLocks noGrp="1" noRot="1" noChangeAspect="1" noTextEdit="1"/>
          </p:cNvSpPr>
          <p:nvPr>
            <p:ph type="sldImg"/>
          </p:nvPr>
        </p:nvSpPr>
        <p:spPr>
          <a:xfrm>
            <a:off x="1143000" y="685800"/>
            <a:ext cx="4572000" cy="3429000"/>
          </a:xfrm>
          <a:ln/>
        </p:spPr>
      </p:sp>
      <p:sp>
        <p:nvSpPr>
          <p:cNvPr id="2590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REVIEW</a:t>
            </a:r>
            <a:r>
              <a:rPr lang="en-US" b="1" baseline="0" dirty="0">
                <a:latin typeface="Arial" charset="0"/>
                <a:cs typeface="Arial" charset="0"/>
              </a:rPr>
              <a:t> </a:t>
            </a:r>
            <a:r>
              <a:rPr lang="en-US" b="0" baseline="0" dirty="0">
                <a:latin typeface="Arial" charset="0"/>
                <a:cs typeface="Arial" charset="0"/>
              </a:rPr>
              <a:t>s</a:t>
            </a:r>
            <a:r>
              <a:rPr lang="en-US" b="0" dirty="0">
                <a:latin typeface="Arial" charset="0"/>
                <a:cs typeface="Arial" charset="0"/>
              </a:rPr>
              <a:t>lide covering the following points:</a:t>
            </a:r>
            <a:endParaRPr lang="en-US" b="1" dirty="0">
              <a:latin typeface="Arial" charset="0"/>
              <a:cs typeface="Arial" charset="0"/>
            </a:endParaRPr>
          </a:p>
          <a:p>
            <a:endParaRPr lang="en-US" b="1" dirty="0">
              <a:latin typeface="Arial" charset="0"/>
              <a:cs typeface="Arial" charset="0"/>
            </a:endParaRPr>
          </a:p>
          <a:p>
            <a:r>
              <a:rPr lang="en-US" b="1" dirty="0"/>
              <a:t>SAY:</a:t>
            </a:r>
            <a:r>
              <a:rPr lang="en-US" dirty="0"/>
              <a:t> It is the responsibility of the Protective Vehicle/TMA driver to be alert at all times. Communicate with your crew leader if you become tired or are not as alert as you were when you started. Stay off your cell phone. </a:t>
            </a:r>
          </a:p>
        </p:txBody>
      </p:sp>
      <p:sp>
        <p:nvSpPr>
          <p:cNvPr id="2590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86" eaLnBrk="0" hangingPunct="0">
              <a:defRPr sz="2400">
                <a:solidFill>
                  <a:schemeClr val="tx1"/>
                </a:solidFill>
                <a:latin typeface="Arial" charset="0"/>
              </a:defRPr>
            </a:lvl1pPr>
            <a:lvl2pPr marL="729017" indent="-280391" defTabSz="914386" eaLnBrk="0" hangingPunct="0">
              <a:defRPr sz="2400">
                <a:solidFill>
                  <a:schemeClr val="tx1"/>
                </a:solidFill>
                <a:latin typeface="Arial" charset="0"/>
              </a:defRPr>
            </a:lvl2pPr>
            <a:lvl3pPr marL="1121564" indent="-224312" defTabSz="914386" eaLnBrk="0" hangingPunct="0">
              <a:defRPr sz="2400">
                <a:solidFill>
                  <a:schemeClr val="tx1"/>
                </a:solidFill>
                <a:latin typeface="Arial" charset="0"/>
              </a:defRPr>
            </a:lvl3pPr>
            <a:lvl4pPr marL="1570189" indent="-224312" defTabSz="914386" eaLnBrk="0" hangingPunct="0">
              <a:defRPr sz="2400">
                <a:solidFill>
                  <a:schemeClr val="tx1"/>
                </a:solidFill>
                <a:latin typeface="Arial" charset="0"/>
              </a:defRPr>
            </a:lvl4pPr>
            <a:lvl5pPr marL="2018816" indent="-224312" defTabSz="914386" eaLnBrk="0" hangingPunct="0">
              <a:defRPr sz="2400">
                <a:solidFill>
                  <a:schemeClr val="tx1"/>
                </a:solidFill>
                <a:latin typeface="Arial" charset="0"/>
              </a:defRPr>
            </a:lvl5pPr>
            <a:lvl6pPr marL="2467441" indent="-224312" defTabSz="914386" eaLnBrk="0" fontAlgn="base" hangingPunct="0">
              <a:spcBef>
                <a:spcPct val="0"/>
              </a:spcBef>
              <a:spcAft>
                <a:spcPct val="0"/>
              </a:spcAft>
              <a:defRPr sz="2400">
                <a:solidFill>
                  <a:schemeClr val="tx1"/>
                </a:solidFill>
                <a:latin typeface="Arial" charset="0"/>
              </a:defRPr>
            </a:lvl6pPr>
            <a:lvl7pPr marL="2916065" indent="-224312" defTabSz="914386" eaLnBrk="0" fontAlgn="base" hangingPunct="0">
              <a:spcBef>
                <a:spcPct val="0"/>
              </a:spcBef>
              <a:spcAft>
                <a:spcPct val="0"/>
              </a:spcAft>
              <a:defRPr sz="2400">
                <a:solidFill>
                  <a:schemeClr val="tx1"/>
                </a:solidFill>
                <a:latin typeface="Arial" charset="0"/>
              </a:defRPr>
            </a:lvl7pPr>
            <a:lvl8pPr marL="3364692" indent="-224312" defTabSz="914386" eaLnBrk="0" fontAlgn="base" hangingPunct="0">
              <a:spcBef>
                <a:spcPct val="0"/>
              </a:spcBef>
              <a:spcAft>
                <a:spcPct val="0"/>
              </a:spcAft>
              <a:defRPr sz="2400">
                <a:solidFill>
                  <a:schemeClr val="tx1"/>
                </a:solidFill>
                <a:latin typeface="Arial" charset="0"/>
              </a:defRPr>
            </a:lvl8pPr>
            <a:lvl9pPr marL="3813317" indent="-224312" defTabSz="914386" eaLnBrk="0" fontAlgn="base" hangingPunct="0">
              <a:spcBef>
                <a:spcPct val="0"/>
              </a:spcBef>
              <a:spcAft>
                <a:spcPct val="0"/>
              </a:spcAft>
              <a:defRPr sz="2400">
                <a:solidFill>
                  <a:schemeClr val="tx1"/>
                </a:solidFill>
                <a:latin typeface="Arial" charset="0"/>
              </a:defRPr>
            </a:lvl9pPr>
          </a:lstStyle>
          <a:p>
            <a:pPr eaLnBrk="1" hangingPunct="1"/>
            <a:fld id="{4CC77243-FDC1-406B-BB21-3398851ED633}" type="slidenum">
              <a:rPr lang="en-US" sz="1200">
                <a:latin typeface="Times New Roman" pitchFamily="18" charset="0"/>
              </a:rPr>
              <a:pPr eaLnBrk="1" hangingPunct="1"/>
              <a:t>177</a:t>
            </a:fld>
            <a:endParaRPr lang="en-US" sz="1200" dirty="0">
              <a:latin typeface="Times New Roman" pitchFamily="18" charset="0"/>
            </a:endParaRPr>
          </a:p>
        </p:txBody>
      </p:sp>
    </p:spTree>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Slide Image Placeholder 1"/>
          <p:cNvSpPr>
            <a:spLocks noGrp="1" noRot="1" noChangeAspect="1" noTextEdit="1"/>
          </p:cNvSpPr>
          <p:nvPr>
            <p:ph type="sldImg"/>
          </p:nvPr>
        </p:nvSpPr>
        <p:spPr>
          <a:xfrm>
            <a:off x="1143000" y="685800"/>
            <a:ext cx="4572000" cy="3429000"/>
          </a:xfrm>
          <a:ln/>
        </p:spPr>
      </p:sp>
      <p:sp>
        <p:nvSpPr>
          <p:cNvPr id="2611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SAY</a:t>
            </a:r>
            <a:r>
              <a:rPr lang="en-US" dirty="0">
                <a:latin typeface="Arial" charset="0"/>
                <a:cs typeface="Arial" charset="0"/>
              </a:rPr>
              <a:t>: Whenever possible, TMA dump trucks should have a high back seat for the operator. Seat belt usage is mandatory in a MoDOT owned or leased vehicles.  It is extremely important that the driver of a TMA not only wears his/her seat belt, but also must have it adjusted properly.</a:t>
            </a:r>
          </a:p>
          <a:p>
            <a:endParaRPr lang="en-US" dirty="0">
              <a:latin typeface="Arial" charset="0"/>
              <a:cs typeface="Arial" charset="0"/>
            </a:endParaRPr>
          </a:p>
          <a:p>
            <a:r>
              <a:rPr lang="en-US" dirty="0">
                <a:latin typeface="Arial" charset="0"/>
                <a:cs typeface="Arial" charset="0"/>
              </a:rPr>
              <a:t>Properly adjusted seat belts may minimize or reduce injuries. A seat belt should be secured in the manufacturer’s locking device and should be snug across the chest, not under armpit.  If the truck has been involved in a serious crash, the unit should be inspected by a mechanic. This inspection should include the seat belt system.</a:t>
            </a:r>
          </a:p>
        </p:txBody>
      </p:sp>
      <p:sp>
        <p:nvSpPr>
          <p:cNvPr id="2611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86" eaLnBrk="0" hangingPunct="0">
              <a:defRPr sz="2400">
                <a:solidFill>
                  <a:schemeClr val="tx1"/>
                </a:solidFill>
                <a:latin typeface="Arial" charset="0"/>
              </a:defRPr>
            </a:lvl1pPr>
            <a:lvl2pPr marL="729017" indent="-280391" defTabSz="914386" eaLnBrk="0" hangingPunct="0">
              <a:defRPr sz="2400">
                <a:solidFill>
                  <a:schemeClr val="tx1"/>
                </a:solidFill>
                <a:latin typeface="Arial" charset="0"/>
              </a:defRPr>
            </a:lvl2pPr>
            <a:lvl3pPr marL="1121564" indent="-224312" defTabSz="914386" eaLnBrk="0" hangingPunct="0">
              <a:defRPr sz="2400">
                <a:solidFill>
                  <a:schemeClr val="tx1"/>
                </a:solidFill>
                <a:latin typeface="Arial" charset="0"/>
              </a:defRPr>
            </a:lvl3pPr>
            <a:lvl4pPr marL="1570189" indent="-224312" defTabSz="914386" eaLnBrk="0" hangingPunct="0">
              <a:defRPr sz="2400">
                <a:solidFill>
                  <a:schemeClr val="tx1"/>
                </a:solidFill>
                <a:latin typeface="Arial" charset="0"/>
              </a:defRPr>
            </a:lvl4pPr>
            <a:lvl5pPr marL="2018816" indent="-224312" defTabSz="914386" eaLnBrk="0" hangingPunct="0">
              <a:defRPr sz="2400">
                <a:solidFill>
                  <a:schemeClr val="tx1"/>
                </a:solidFill>
                <a:latin typeface="Arial" charset="0"/>
              </a:defRPr>
            </a:lvl5pPr>
            <a:lvl6pPr marL="2467441" indent="-224312" defTabSz="914386" eaLnBrk="0" fontAlgn="base" hangingPunct="0">
              <a:spcBef>
                <a:spcPct val="0"/>
              </a:spcBef>
              <a:spcAft>
                <a:spcPct val="0"/>
              </a:spcAft>
              <a:defRPr sz="2400">
                <a:solidFill>
                  <a:schemeClr val="tx1"/>
                </a:solidFill>
                <a:latin typeface="Arial" charset="0"/>
              </a:defRPr>
            </a:lvl6pPr>
            <a:lvl7pPr marL="2916065" indent="-224312" defTabSz="914386" eaLnBrk="0" fontAlgn="base" hangingPunct="0">
              <a:spcBef>
                <a:spcPct val="0"/>
              </a:spcBef>
              <a:spcAft>
                <a:spcPct val="0"/>
              </a:spcAft>
              <a:defRPr sz="2400">
                <a:solidFill>
                  <a:schemeClr val="tx1"/>
                </a:solidFill>
                <a:latin typeface="Arial" charset="0"/>
              </a:defRPr>
            </a:lvl7pPr>
            <a:lvl8pPr marL="3364692" indent="-224312" defTabSz="914386" eaLnBrk="0" fontAlgn="base" hangingPunct="0">
              <a:spcBef>
                <a:spcPct val="0"/>
              </a:spcBef>
              <a:spcAft>
                <a:spcPct val="0"/>
              </a:spcAft>
              <a:defRPr sz="2400">
                <a:solidFill>
                  <a:schemeClr val="tx1"/>
                </a:solidFill>
                <a:latin typeface="Arial" charset="0"/>
              </a:defRPr>
            </a:lvl8pPr>
            <a:lvl9pPr marL="3813317" indent="-224312" defTabSz="914386" eaLnBrk="0" fontAlgn="base" hangingPunct="0">
              <a:spcBef>
                <a:spcPct val="0"/>
              </a:spcBef>
              <a:spcAft>
                <a:spcPct val="0"/>
              </a:spcAft>
              <a:defRPr sz="2400">
                <a:solidFill>
                  <a:schemeClr val="tx1"/>
                </a:solidFill>
                <a:latin typeface="Arial" charset="0"/>
              </a:defRPr>
            </a:lvl9pPr>
          </a:lstStyle>
          <a:p>
            <a:pPr eaLnBrk="1" hangingPunct="1"/>
            <a:fld id="{524B7666-BA8E-464F-A7A7-27E87C377931}" type="slidenum">
              <a:rPr lang="en-US" sz="1200">
                <a:latin typeface="Times New Roman" pitchFamily="18" charset="0"/>
              </a:rPr>
              <a:pPr eaLnBrk="1" hangingPunct="1"/>
              <a:t>178</a:t>
            </a:fld>
            <a:endParaRPr lang="en-US" sz="1200" dirty="0">
              <a:latin typeface="Times New Roman" pitchFamily="18" charset="0"/>
            </a:endParaRPr>
          </a:p>
        </p:txBody>
      </p:sp>
    </p:spTree>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Slide Image Placeholder 1"/>
          <p:cNvSpPr>
            <a:spLocks noGrp="1" noRot="1" noChangeAspect="1" noTextEdit="1"/>
          </p:cNvSpPr>
          <p:nvPr>
            <p:ph type="sldImg"/>
          </p:nvPr>
        </p:nvSpPr>
        <p:spPr>
          <a:xfrm>
            <a:off x="1143000" y="685800"/>
            <a:ext cx="4572000" cy="3429000"/>
          </a:xfrm>
          <a:ln/>
        </p:spPr>
      </p:sp>
      <p:sp>
        <p:nvSpPr>
          <p:cNvPr id="2570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SAY</a:t>
            </a:r>
            <a:r>
              <a:rPr lang="en-US" dirty="0">
                <a:latin typeface="Arial" charset="0"/>
                <a:cs typeface="Arial" charset="0"/>
              </a:rPr>
              <a:t>: A clean truck is vital to the operator’s personal safety. The operator of the protective vehicle is responsible for making sure that the cab of the vehicle is cleaned before use. Removing all trash and debris and securing all loose items may help prevent injury to the operator in the case of a traffic crash. Remember</a:t>
            </a:r>
            <a:r>
              <a:rPr lang="en-US" baseline="0" dirty="0">
                <a:latin typeface="Arial" charset="0"/>
                <a:cs typeface="Arial" charset="0"/>
              </a:rPr>
              <a:t> all cargo (lunchbox, hard hat, etc.) needs to be secured. </a:t>
            </a:r>
            <a:endParaRPr lang="en-US" dirty="0">
              <a:latin typeface="Arial" charset="0"/>
              <a:cs typeface="Arial" charset="0"/>
            </a:endParaRPr>
          </a:p>
        </p:txBody>
      </p:sp>
      <p:sp>
        <p:nvSpPr>
          <p:cNvPr id="2570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86" eaLnBrk="0" hangingPunct="0">
              <a:defRPr sz="2400">
                <a:solidFill>
                  <a:schemeClr val="tx1"/>
                </a:solidFill>
                <a:latin typeface="Arial" charset="0"/>
              </a:defRPr>
            </a:lvl1pPr>
            <a:lvl2pPr marL="729017" indent="-280391" defTabSz="914386" eaLnBrk="0" hangingPunct="0">
              <a:defRPr sz="2400">
                <a:solidFill>
                  <a:schemeClr val="tx1"/>
                </a:solidFill>
                <a:latin typeface="Arial" charset="0"/>
              </a:defRPr>
            </a:lvl2pPr>
            <a:lvl3pPr marL="1121564" indent="-224312" defTabSz="914386" eaLnBrk="0" hangingPunct="0">
              <a:defRPr sz="2400">
                <a:solidFill>
                  <a:schemeClr val="tx1"/>
                </a:solidFill>
                <a:latin typeface="Arial" charset="0"/>
              </a:defRPr>
            </a:lvl3pPr>
            <a:lvl4pPr marL="1570189" indent="-224312" defTabSz="914386" eaLnBrk="0" hangingPunct="0">
              <a:defRPr sz="2400">
                <a:solidFill>
                  <a:schemeClr val="tx1"/>
                </a:solidFill>
                <a:latin typeface="Arial" charset="0"/>
              </a:defRPr>
            </a:lvl4pPr>
            <a:lvl5pPr marL="2018816" indent="-224312" defTabSz="914386" eaLnBrk="0" hangingPunct="0">
              <a:defRPr sz="2400">
                <a:solidFill>
                  <a:schemeClr val="tx1"/>
                </a:solidFill>
                <a:latin typeface="Arial" charset="0"/>
              </a:defRPr>
            </a:lvl5pPr>
            <a:lvl6pPr marL="2467441" indent="-224312" defTabSz="914386" eaLnBrk="0" fontAlgn="base" hangingPunct="0">
              <a:spcBef>
                <a:spcPct val="0"/>
              </a:spcBef>
              <a:spcAft>
                <a:spcPct val="0"/>
              </a:spcAft>
              <a:defRPr sz="2400">
                <a:solidFill>
                  <a:schemeClr val="tx1"/>
                </a:solidFill>
                <a:latin typeface="Arial" charset="0"/>
              </a:defRPr>
            </a:lvl6pPr>
            <a:lvl7pPr marL="2916065" indent="-224312" defTabSz="914386" eaLnBrk="0" fontAlgn="base" hangingPunct="0">
              <a:spcBef>
                <a:spcPct val="0"/>
              </a:spcBef>
              <a:spcAft>
                <a:spcPct val="0"/>
              </a:spcAft>
              <a:defRPr sz="2400">
                <a:solidFill>
                  <a:schemeClr val="tx1"/>
                </a:solidFill>
                <a:latin typeface="Arial" charset="0"/>
              </a:defRPr>
            </a:lvl7pPr>
            <a:lvl8pPr marL="3364692" indent="-224312" defTabSz="914386" eaLnBrk="0" fontAlgn="base" hangingPunct="0">
              <a:spcBef>
                <a:spcPct val="0"/>
              </a:spcBef>
              <a:spcAft>
                <a:spcPct val="0"/>
              </a:spcAft>
              <a:defRPr sz="2400">
                <a:solidFill>
                  <a:schemeClr val="tx1"/>
                </a:solidFill>
                <a:latin typeface="Arial" charset="0"/>
              </a:defRPr>
            </a:lvl8pPr>
            <a:lvl9pPr marL="3813317" indent="-224312" defTabSz="914386" eaLnBrk="0" fontAlgn="base" hangingPunct="0">
              <a:spcBef>
                <a:spcPct val="0"/>
              </a:spcBef>
              <a:spcAft>
                <a:spcPct val="0"/>
              </a:spcAft>
              <a:defRPr sz="2400">
                <a:solidFill>
                  <a:schemeClr val="tx1"/>
                </a:solidFill>
                <a:latin typeface="Arial" charset="0"/>
              </a:defRPr>
            </a:lvl9pPr>
          </a:lstStyle>
          <a:p>
            <a:pPr eaLnBrk="1" hangingPunct="1"/>
            <a:fld id="{7E57D064-E991-480D-A409-6E1A547C6334}" type="slidenum">
              <a:rPr lang="en-US" sz="1200">
                <a:latin typeface="Times New Roman" pitchFamily="18" charset="0"/>
              </a:rPr>
              <a:pPr eaLnBrk="1" hangingPunct="1"/>
              <a:t>179</a:t>
            </a:fld>
            <a:endParaRPr lang="en-US" sz="1200" dirty="0">
              <a:latin typeface="Times New Roman" pitchFamily="18" charset="0"/>
            </a:endParaRPr>
          </a:p>
        </p:txBody>
      </p:sp>
    </p:spTree>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46" name="Slide Image Placeholder 1"/>
          <p:cNvSpPr>
            <a:spLocks noGrp="1" noRot="1" noChangeAspect="1" noTextEdit="1"/>
          </p:cNvSpPr>
          <p:nvPr>
            <p:ph type="sldImg"/>
          </p:nvPr>
        </p:nvSpPr>
        <p:spPr>
          <a:xfrm>
            <a:off x="1143000" y="685800"/>
            <a:ext cx="4572000" cy="3429000"/>
          </a:xfrm>
          <a:ln/>
        </p:spPr>
      </p:sp>
      <p:sp>
        <p:nvSpPr>
          <p:cNvPr id="262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SAY</a:t>
            </a:r>
            <a:r>
              <a:rPr lang="en-US" dirty="0">
                <a:latin typeface="Arial" charset="0"/>
                <a:cs typeface="Arial" charset="0"/>
              </a:rPr>
              <a:t>: Mirrors are vital to the safe and successful operation of a commercial vehicle since they allow the driver to see behind the vehicle.  Scan your mirrors constantly or at least every 7 seconds.</a:t>
            </a:r>
          </a:p>
          <a:p>
            <a:endParaRPr lang="en-US" dirty="0">
              <a:latin typeface="Arial" charset="0"/>
              <a:cs typeface="Arial" charset="0"/>
            </a:endParaRPr>
          </a:p>
          <a:p>
            <a:r>
              <a:rPr lang="en-US" dirty="0">
                <a:latin typeface="Arial" charset="0"/>
                <a:cs typeface="Arial" charset="0"/>
              </a:rPr>
              <a:t>Auxiliary or convex mirrors give a larger field of view; however, they may distort the driver’s perspective by making objects appear smaller and farther away than they actually are.</a:t>
            </a:r>
          </a:p>
        </p:txBody>
      </p:sp>
      <p:sp>
        <p:nvSpPr>
          <p:cNvPr id="262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86" eaLnBrk="0" hangingPunct="0">
              <a:defRPr sz="2400">
                <a:solidFill>
                  <a:schemeClr val="tx1"/>
                </a:solidFill>
                <a:latin typeface="Arial" charset="0"/>
              </a:defRPr>
            </a:lvl1pPr>
            <a:lvl2pPr marL="729017" indent="-280391" defTabSz="914386" eaLnBrk="0" hangingPunct="0">
              <a:defRPr sz="2400">
                <a:solidFill>
                  <a:schemeClr val="tx1"/>
                </a:solidFill>
                <a:latin typeface="Arial" charset="0"/>
              </a:defRPr>
            </a:lvl2pPr>
            <a:lvl3pPr marL="1121564" indent="-224312" defTabSz="914386" eaLnBrk="0" hangingPunct="0">
              <a:defRPr sz="2400">
                <a:solidFill>
                  <a:schemeClr val="tx1"/>
                </a:solidFill>
                <a:latin typeface="Arial" charset="0"/>
              </a:defRPr>
            </a:lvl3pPr>
            <a:lvl4pPr marL="1570189" indent="-224312" defTabSz="914386" eaLnBrk="0" hangingPunct="0">
              <a:defRPr sz="2400">
                <a:solidFill>
                  <a:schemeClr val="tx1"/>
                </a:solidFill>
                <a:latin typeface="Arial" charset="0"/>
              </a:defRPr>
            </a:lvl4pPr>
            <a:lvl5pPr marL="2018816" indent="-224312" defTabSz="914386" eaLnBrk="0" hangingPunct="0">
              <a:defRPr sz="2400">
                <a:solidFill>
                  <a:schemeClr val="tx1"/>
                </a:solidFill>
                <a:latin typeface="Arial" charset="0"/>
              </a:defRPr>
            </a:lvl5pPr>
            <a:lvl6pPr marL="2467441" indent="-224312" defTabSz="914386" eaLnBrk="0" fontAlgn="base" hangingPunct="0">
              <a:spcBef>
                <a:spcPct val="0"/>
              </a:spcBef>
              <a:spcAft>
                <a:spcPct val="0"/>
              </a:spcAft>
              <a:defRPr sz="2400">
                <a:solidFill>
                  <a:schemeClr val="tx1"/>
                </a:solidFill>
                <a:latin typeface="Arial" charset="0"/>
              </a:defRPr>
            </a:lvl6pPr>
            <a:lvl7pPr marL="2916065" indent="-224312" defTabSz="914386" eaLnBrk="0" fontAlgn="base" hangingPunct="0">
              <a:spcBef>
                <a:spcPct val="0"/>
              </a:spcBef>
              <a:spcAft>
                <a:spcPct val="0"/>
              </a:spcAft>
              <a:defRPr sz="2400">
                <a:solidFill>
                  <a:schemeClr val="tx1"/>
                </a:solidFill>
                <a:latin typeface="Arial" charset="0"/>
              </a:defRPr>
            </a:lvl7pPr>
            <a:lvl8pPr marL="3364692" indent="-224312" defTabSz="914386" eaLnBrk="0" fontAlgn="base" hangingPunct="0">
              <a:spcBef>
                <a:spcPct val="0"/>
              </a:spcBef>
              <a:spcAft>
                <a:spcPct val="0"/>
              </a:spcAft>
              <a:defRPr sz="2400">
                <a:solidFill>
                  <a:schemeClr val="tx1"/>
                </a:solidFill>
                <a:latin typeface="Arial" charset="0"/>
              </a:defRPr>
            </a:lvl8pPr>
            <a:lvl9pPr marL="3813317" indent="-224312" defTabSz="914386" eaLnBrk="0" fontAlgn="base" hangingPunct="0">
              <a:spcBef>
                <a:spcPct val="0"/>
              </a:spcBef>
              <a:spcAft>
                <a:spcPct val="0"/>
              </a:spcAft>
              <a:defRPr sz="2400">
                <a:solidFill>
                  <a:schemeClr val="tx1"/>
                </a:solidFill>
                <a:latin typeface="Arial" charset="0"/>
              </a:defRPr>
            </a:lvl9pPr>
          </a:lstStyle>
          <a:p>
            <a:pPr eaLnBrk="1" hangingPunct="1"/>
            <a:fld id="{DCB91896-94E8-4162-9BBD-BD45F470A873}" type="slidenum">
              <a:rPr lang="en-US" sz="1200">
                <a:latin typeface="Times New Roman" pitchFamily="18" charset="0"/>
              </a:rPr>
              <a:pPr eaLnBrk="1" hangingPunct="1"/>
              <a:t>180</a:t>
            </a:fld>
            <a:endParaRPr lang="en-US" sz="1200" dirty="0">
              <a:latin typeface="Times New Roman" pitchFamily="18" charset="0"/>
            </a:endParaRPr>
          </a:p>
        </p:txBody>
      </p:sp>
    </p:spTree>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Existing MASH TMAs will be retro-fitted, this is optional on 350s.  All new TMAs will be equipped with audible alerts and EALs.</a:t>
            </a:r>
          </a:p>
          <a:p>
            <a:endParaRPr lang="en-US" dirty="0"/>
          </a:p>
          <a:p>
            <a:r>
              <a:rPr lang="en-US" dirty="0"/>
              <a:t>EALs and Audible Alerts are activated simultaneously when the vehicle is equipped with the devices.</a:t>
            </a:r>
          </a:p>
          <a:p>
            <a:r>
              <a:rPr lang="en-US" dirty="0"/>
              <a:t>It is not recommended to leave the lights on for long periods of time because long-term or continuous use may reduce the effectiveness of the EAL.</a:t>
            </a:r>
          </a:p>
          <a:p>
            <a:endParaRPr lang="en-US" dirty="0"/>
          </a:p>
          <a:p>
            <a:r>
              <a:rPr lang="en-US" dirty="0"/>
              <a:t>An advanced auto detection warning device is being developed for testing.</a:t>
            </a:r>
          </a:p>
        </p:txBody>
      </p:sp>
      <p:sp>
        <p:nvSpPr>
          <p:cNvPr id="4" name="Slide Number Placeholder 3"/>
          <p:cNvSpPr>
            <a:spLocks noGrp="1"/>
          </p:cNvSpPr>
          <p:nvPr>
            <p:ph type="sldNum" sz="quarter" idx="5"/>
          </p:nvPr>
        </p:nvSpPr>
        <p:spPr/>
        <p:txBody>
          <a:bodyPr/>
          <a:lstStyle/>
          <a:p>
            <a:fld id="{6CA57949-A8DF-440C-82BE-47703278C68D}" type="slidenum">
              <a:rPr lang="en-US" smtClean="0"/>
              <a:t>181</a:t>
            </a:fld>
            <a:endParaRPr lang="en-US"/>
          </a:p>
        </p:txBody>
      </p:sp>
    </p:spTree>
    <p:extLst>
      <p:ext uri="{BB962C8B-B14F-4D97-AF65-F5344CB8AC3E}">
        <p14:creationId xmlns:p14="http://schemas.microsoft.com/office/powerpoint/2010/main" val="308625887"/>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Slide Image Placeholder 1"/>
          <p:cNvSpPr>
            <a:spLocks noGrp="1" noRot="1" noChangeAspect="1" noTextEdit="1"/>
          </p:cNvSpPr>
          <p:nvPr>
            <p:ph type="sldImg"/>
          </p:nvPr>
        </p:nvSpPr>
        <p:spPr>
          <a:xfrm>
            <a:off x="1143000" y="685800"/>
            <a:ext cx="4572000" cy="3429000"/>
          </a:xfrm>
          <a:ln/>
        </p:spPr>
      </p:sp>
      <p:sp>
        <p:nvSpPr>
          <p:cNvPr id="2631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SAY</a:t>
            </a:r>
            <a:r>
              <a:rPr lang="en-US" dirty="0">
                <a:latin typeface="Arial" charset="0"/>
                <a:cs typeface="Arial" charset="0"/>
              </a:rPr>
              <a:t>: When practical, drivers should be rotated throughout the day.  Inattention, mental fatigue, and daydreaming may occur when a driver is in the TMA for long periods of time.</a:t>
            </a:r>
          </a:p>
          <a:p>
            <a:endParaRPr lang="en-US" dirty="0">
              <a:latin typeface="Arial" charset="0"/>
              <a:cs typeface="Arial" charset="0"/>
            </a:endParaRPr>
          </a:p>
          <a:p>
            <a:r>
              <a:rPr lang="en-US" dirty="0">
                <a:latin typeface="Arial" charset="0"/>
                <a:cs typeface="Arial" charset="0"/>
              </a:rPr>
              <a:t>Supervisors need to be aware of these variables and rotate drivers when feasible to eliminate some of the human factors.  Having fresh, attentive employees in the TMA truck during moving operations will maximize the driver’s safety as well as the employees working in or around the TMA truck.</a:t>
            </a:r>
          </a:p>
          <a:p>
            <a:endParaRPr lang="en-US" dirty="0">
              <a:latin typeface="Arial" charset="0"/>
              <a:cs typeface="Arial" charset="0"/>
            </a:endParaRPr>
          </a:p>
          <a:p>
            <a:r>
              <a:rPr lang="en-US" b="1" dirty="0">
                <a:latin typeface="Arial" charset="0"/>
                <a:cs typeface="Arial" charset="0"/>
              </a:rPr>
              <a:t>CLICK </a:t>
            </a:r>
            <a:r>
              <a:rPr lang="en-US" b="0" dirty="0">
                <a:latin typeface="Arial" charset="0"/>
                <a:cs typeface="Arial" charset="0"/>
              </a:rPr>
              <a:t>and </a:t>
            </a:r>
            <a:r>
              <a:rPr lang="en-US" b="1" dirty="0">
                <a:latin typeface="Arial" charset="0"/>
                <a:cs typeface="Arial" charset="0"/>
              </a:rPr>
              <a:t>SAY: DO</a:t>
            </a:r>
            <a:r>
              <a:rPr lang="en-US" b="1" baseline="0" dirty="0">
                <a:latin typeface="Arial" charset="0"/>
                <a:cs typeface="Arial" charset="0"/>
              </a:rPr>
              <a:t> NOT </a:t>
            </a:r>
            <a:r>
              <a:rPr lang="en-US" baseline="0" dirty="0">
                <a:latin typeface="Arial" charset="0"/>
                <a:cs typeface="Arial" charset="0"/>
              </a:rPr>
              <a:t>use your cell phone while in the TMA. You need to stay focused. </a:t>
            </a:r>
            <a:endParaRPr lang="en-US" dirty="0">
              <a:latin typeface="Arial" charset="0"/>
              <a:cs typeface="Arial" charset="0"/>
            </a:endParaRPr>
          </a:p>
        </p:txBody>
      </p:sp>
      <p:sp>
        <p:nvSpPr>
          <p:cNvPr id="2631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86" eaLnBrk="0" hangingPunct="0">
              <a:defRPr sz="2400">
                <a:solidFill>
                  <a:schemeClr val="tx1"/>
                </a:solidFill>
                <a:latin typeface="Arial" charset="0"/>
              </a:defRPr>
            </a:lvl1pPr>
            <a:lvl2pPr marL="729017" indent="-280391" defTabSz="914386" eaLnBrk="0" hangingPunct="0">
              <a:defRPr sz="2400">
                <a:solidFill>
                  <a:schemeClr val="tx1"/>
                </a:solidFill>
                <a:latin typeface="Arial" charset="0"/>
              </a:defRPr>
            </a:lvl2pPr>
            <a:lvl3pPr marL="1121564" indent="-224312" defTabSz="914386" eaLnBrk="0" hangingPunct="0">
              <a:defRPr sz="2400">
                <a:solidFill>
                  <a:schemeClr val="tx1"/>
                </a:solidFill>
                <a:latin typeface="Arial" charset="0"/>
              </a:defRPr>
            </a:lvl3pPr>
            <a:lvl4pPr marL="1570189" indent="-224312" defTabSz="914386" eaLnBrk="0" hangingPunct="0">
              <a:defRPr sz="2400">
                <a:solidFill>
                  <a:schemeClr val="tx1"/>
                </a:solidFill>
                <a:latin typeface="Arial" charset="0"/>
              </a:defRPr>
            </a:lvl4pPr>
            <a:lvl5pPr marL="2018816" indent="-224312" defTabSz="914386" eaLnBrk="0" hangingPunct="0">
              <a:defRPr sz="2400">
                <a:solidFill>
                  <a:schemeClr val="tx1"/>
                </a:solidFill>
                <a:latin typeface="Arial" charset="0"/>
              </a:defRPr>
            </a:lvl5pPr>
            <a:lvl6pPr marL="2467441" indent="-224312" defTabSz="914386" eaLnBrk="0" fontAlgn="base" hangingPunct="0">
              <a:spcBef>
                <a:spcPct val="0"/>
              </a:spcBef>
              <a:spcAft>
                <a:spcPct val="0"/>
              </a:spcAft>
              <a:defRPr sz="2400">
                <a:solidFill>
                  <a:schemeClr val="tx1"/>
                </a:solidFill>
                <a:latin typeface="Arial" charset="0"/>
              </a:defRPr>
            </a:lvl6pPr>
            <a:lvl7pPr marL="2916065" indent="-224312" defTabSz="914386" eaLnBrk="0" fontAlgn="base" hangingPunct="0">
              <a:spcBef>
                <a:spcPct val="0"/>
              </a:spcBef>
              <a:spcAft>
                <a:spcPct val="0"/>
              </a:spcAft>
              <a:defRPr sz="2400">
                <a:solidFill>
                  <a:schemeClr val="tx1"/>
                </a:solidFill>
                <a:latin typeface="Arial" charset="0"/>
              </a:defRPr>
            </a:lvl7pPr>
            <a:lvl8pPr marL="3364692" indent="-224312" defTabSz="914386" eaLnBrk="0" fontAlgn="base" hangingPunct="0">
              <a:spcBef>
                <a:spcPct val="0"/>
              </a:spcBef>
              <a:spcAft>
                <a:spcPct val="0"/>
              </a:spcAft>
              <a:defRPr sz="2400">
                <a:solidFill>
                  <a:schemeClr val="tx1"/>
                </a:solidFill>
                <a:latin typeface="Arial" charset="0"/>
              </a:defRPr>
            </a:lvl8pPr>
            <a:lvl9pPr marL="3813317" indent="-224312" defTabSz="914386" eaLnBrk="0" fontAlgn="base" hangingPunct="0">
              <a:spcBef>
                <a:spcPct val="0"/>
              </a:spcBef>
              <a:spcAft>
                <a:spcPct val="0"/>
              </a:spcAft>
              <a:defRPr sz="2400">
                <a:solidFill>
                  <a:schemeClr val="tx1"/>
                </a:solidFill>
                <a:latin typeface="Arial" charset="0"/>
              </a:defRPr>
            </a:lvl9pPr>
          </a:lstStyle>
          <a:p>
            <a:pPr eaLnBrk="1" hangingPunct="1"/>
            <a:fld id="{721E82BF-0697-492E-906A-30E951FEF396}" type="slidenum">
              <a:rPr lang="en-US" sz="1200">
                <a:latin typeface="Times New Roman" pitchFamily="18" charset="0"/>
              </a:rPr>
              <a:pPr eaLnBrk="1" hangingPunct="1"/>
              <a:t>183</a:t>
            </a:fld>
            <a:endParaRPr lang="en-US" sz="1200" dirty="0">
              <a:latin typeface="Times New Roman" pitchFamily="18" charset="0"/>
            </a:endParaRPr>
          </a:p>
        </p:txBody>
      </p:sp>
    </p:spTree>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Utilize the Highway Safety &amp; Traffic Division as well as the Safety &amp; Emergency Management Unit for guidance if something is unclear or you are uncertain about something on a TA.</a:t>
            </a:r>
          </a:p>
        </p:txBody>
      </p:sp>
      <p:sp>
        <p:nvSpPr>
          <p:cNvPr id="4" name="Slide Number Placeholder 3"/>
          <p:cNvSpPr>
            <a:spLocks noGrp="1"/>
          </p:cNvSpPr>
          <p:nvPr>
            <p:ph type="sldNum" sz="quarter" idx="5"/>
          </p:nvPr>
        </p:nvSpPr>
        <p:spPr/>
        <p:txBody>
          <a:bodyPr/>
          <a:lstStyle/>
          <a:p>
            <a:fld id="{6CA57949-A8DF-440C-82BE-47703278C68D}" type="slidenum">
              <a:rPr lang="en-US" smtClean="0"/>
              <a:t>185</a:t>
            </a:fld>
            <a:endParaRPr lang="en-US" dirty="0"/>
          </a:p>
        </p:txBody>
      </p:sp>
    </p:spTree>
    <p:extLst>
      <p:ext uri="{BB962C8B-B14F-4D97-AF65-F5344CB8AC3E}">
        <p14:creationId xmlns:p14="http://schemas.microsoft.com/office/powerpoint/2010/main" val="949868601"/>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A859529-BE92-47B6-97CE-7A38BAA7EC38}" type="slidenum">
              <a:rPr lang="en-US" smtClean="0"/>
              <a:t>186</a:t>
            </a:fld>
            <a:endParaRPr lang="en-US" dirty="0"/>
          </a:p>
        </p:txBody>
      </p:sp>
    </p:spTree>
    <p:extLst>
      <p:ext uri="{BB962C8B-B14F-4D97-AF65-F5344CB8AC3E}">
        <p14:creationId xmlns:p14="http://schemas.microsoft.com/office/powerpoint/2010/main" val="2253182730"/>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Slide Image Placeholder 1"/>
          <p:cNvSpPr>
            <a:spLocks noGrp="1" noRot="1" noChangeAspect="1" noTextEdit="1"/>
          </p:cNvSpPr>
          <p:nvPr>
            <p:ph type="sldImg"/>
          </p:nvPr>
        </p:nvSpPr>
        <p:spPr>
          <a:xfrm>
            <a:off x="1143000" y="685800"/>
            <a:ext cx="4572000" cy="3429000"/>
          </a:xfrm>
          <a:ln/>
        </p:spPr>
      </p:sp>
      <p:sp>
        <p:nvSpPr>
          <p:cNvPr id="2693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SAY</a:t>
            </a:r>
            <a:r>
              <a:rPr lang="en-US" dirty="0">
                <a:latin typeface="Arial" charset="0"/>
                <a:cs typeface="Arial" charset="0"/>
              </a:rPr>
              <a:t>: During mobile operations, operate your Protective Vehicle</a:t>
            </a:r>
            <a:r>
              <a:rPr lang="en-US" baseline="0" dirty="0">
                <a:latin typeface="Arial" charset="0"/>
                <a:cs typeface="Arial" charset="0"/>
              </a:rPr>
              <a:t> equipped with a </a:t>
            </a:r>
            <a:r>
              <a:rPr lang="en-US" dirty="0">
                <a:latin typeface="Arial" charset="0"/>
                <a:cs typeface="Arial" charset="0"/>
              </a:rPr>
              <a:t>TMA as you would any other vehicle. Keep the vehicle in gear and the wheels following the centerline. Maintain your speed to provide a minimum roll-ahead space of 150 feet. Pay attention to hills, curves, or other sight distance items that might be present.</a:t>
            </a:r>
          </a:p>
          <a:p>
            <a:pPr defTabSz="914350">
              <a:defRPr/>
            </a:pPr>
            <a:endParaRPr lang="en-US" dirty="0">
              <a:latin typeface="Arial" charset="0"/>
              <a:cs typeface="Arial" charset="0"/>
            </a:endParaRPr>
          </a:p>
          <a:p>
            <a:pPr defTabSz="914350">
              <a:defRPr/>
            </a:pPr>
            <a:r>
              <a:rPr lang="en-US" dirty="0">
                <a:latin typeface="Arial" charset="0"/>
                <a:cs typeface="Arial" charset="0"/>
              </a:rPr>
              <a:t>If you are operating a </a:t>
            </a:r>
            <a:r>
              <a:rPr lang="en-US" dirty="0">
                <a:solidFill>
                  <a:srgbClr val="00FF00"/>
                </a:solidFill>
              </a:rPr>
              <a:t>Protective Vehicle equipped with a </a:t>
            </a:r>
            <a:r>
              <a:rPr lang="en-US" b="0" dirty="0">
                <a:latin typeface="Arial" charset="0"/>
                <a:cs typeface="Arial" charset="0"/>
              </a:rPr>
              <a:t>TMA, your job is to protect the crew and yourself. If you notice an errant vehicle coming towards your </a:t>
            </a:r>
            <a:r>
              <a:rPr lang="en-US" dirty="0">
                <a:solidFill>
                  <a:srgbClr val="00FF00"/>
                </a:solidFill>
              </a:rPr>
              <a:t>Protective Vehicle equipped with a </a:t>
            </a:r>
            <a:r>
              <a:rPr lang="en-US" b="0" dirty="0">
                <a:latin typeface="Arial" charset="0"/>
                <a:cs typeface="Arial" charset="0"/>
              </a:rPr>
              <a:t>TMA,</a:t>
            </a:r>
            <a:r>
              <a:rPr lang="en-US" dirty="0">
                <a:latin typeface="Arial" charset="0"/>
                <a:cs typeface="Arial" charset="0"/>
              </a:rPr>
              <a:t> </a:t>
            </a:r>
            <a:r>
              <a:rPr lang="en-US" b="1" dirty="0">
                <a:latin typeface="Arial" charset="0"/>
                <a:cs typeface="Arial" charset="0"/>
              </a:rPr>
              <a:t>DOT NOT </a:t>
            </a:r>
            <a:r>
              <a:rPr lang="en-US" dirty="0">
                <a:latin typeface="Arial" charset="0"/>
                <a:cs typeface="Arial" charset="0"/>
              </a:rPr>
              <a:t>leave your lane of traffic. This would expose the crew to a crash and possible injury. If possible, you should try to alert the crew.</a:t>
            </a:r>
          </a:p>
          <a:p>
            <a:pPr defTabSz="914350">
              <a:defRPr/>
            </a:pPr>
            <a:r>
              <a:rPr lang="en-US" dirty="0">
                <a:latin typeface="Arial" charset="0"/>
                <a:cs typeface="Arial" charset="0"/>
              </a:rPr>
              <a:t>  </a:t>
            </a:r>
          </a:p>
          <a:p>
            <a:endParaRPr lang="en-US" dirty="0">
              <a:latin typeface="Arial" charset="0"/>
              <a:cs typeface="Arial" charset="0"/>
            </a:endParaRPr>
          </a:p>
          <a:p>
            <a:endParaRPr lang="en-US" dirty="0">
              <a:latin typeface="Arial" charset="0"/>
              <a:cs typeface="Arial" charset="0"/>
            </a:endParaRPr>
          </a:p>
        </p:txBody>
      </p:sp>
      <p:sp>
        <p:nvSpPr>
          <p:cNvPr id="2693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86" eaLnBrk="0" hangingPunct="0">
              <a:defRPr sz="2400">
                <a:solidFill>
                  <a:schemeClr val="tx1"/>
                </a:solidFill>
                <a:latin typeface="Arial" charset="0"/>
              </a:defRPr>
            </a:lvl1pPr>
            <a:lvl2pPr marL="729017" indent="-280391" defTabSz="914386" eaLnBrk="0" hangingPunct="0">
              <a:defRPr sz="2400">
                <a:solidFill>
                  <a:schemeClr val="tx1"/>
                </a:solidFill>
                <a:latin typeface="Arial" charset="0"/>
              </a:defRPr>
            </a:lvl2pPr>
            <a:lvl3pPr marL="1121564" indent="-224312" defTabSz="914386" eaLnBrk="0" hangingPunct="0">
              <a:defRPr sz="2400">
                <a:solidFill>
                  <a:schemeClr val="tx1"/>
                </a:solidFill>
                <a:latin typeface="Arial" charset="0"/>
              </a:defRPr>
            </a:lvl3pPr>
            <a:lvl4pPr marL="1570189" indent="-224312" defTabSz="914386" eaLnBrk="0" hangingPunct="0">
              <a:defRPr sz="2400">
                <a:solidFill>
                  <a:schemeClr val="tx1"/>
                </a:solidFill>
                <a:latin typeface="Arial" charset="0"/>
              </a:defRPr>
            </a:lvl4pPr>
            <a:lvl5pPr marL="2018816" indent="-224312" defTabSz="914386" eaLnBrk="0" hangingPunct="0">
              <a:defRPr sz="2400">
                <a:solidFill>
                  <a:schemeClr val="tx1"/>
                </a:solidFill>
                <a:latin typeface="Arial" charset="0"/>
              </a:defRPr>
            </a:lvl5pPr>
            <a:lvl6pPr marL="2467441" indent="-224312" defTabSz="914386" eaLnBrk="0" fontAlgn="base" hangingPunct="0">
              <a:spcBef>
                <a:spcPct val="0"/>
              </a:spcBef>
              <a:spcAft>
                <a:spcPct val="0"/>
              </a:spcAft>
              <a:defRPr sz="2400">
                <a:solidFill>
                  <a:schemeClr val="tx1"/>
                </a:solidFill>
                <a:latin typeface="Arial" charset="0"/>
              </a:defRPr>
            </a:lvl6pPr>
            <a:lvl7pPr marL="2916065" indent="-224312" defTabSz="914386" eaLnBrk="0" fontAlgn="base" hangingPunct="0">
              <a:spcBef>
                <a:spcPct val="0"/>
              </a:spcBef>
              <a:spcAft>
                <a:spcPct val="0"/>
              </a:spcAft>
              <a:defRPr sz="2400">
                <a:solidFill>
                  <a:schemeClr val="tx1"/>
                </a:solidFill>
                <a:latin typeface="Arial" charset="0"/>
              </a:defRPr>
            </a:lvl7pPr>
            <a:lvl8pPr marL="3364692" indent="-224312" defTabSz="914386" eaLnBrk="0" fontAlgn="base" hangingPunct="0">
              <a:spcBef>
                <a:spcPct val="0"/>
              </a:spcBef>
              <a:spcAft>
                <a:spcPct val="0"/>
              </a:spcAft>
              <a:defRPr sz="2400">
                <a:solidFill>
                  <a:schemeClr val="tx1"/>
                </a:solidFill>
                <a:latin typeface="Arial" charset="0"/>
              </a:defRPr>
            </a:lvl8pPr>
            <a:lvl9pPr marL="3813317" indent="-224312" defTabSz="914386" eaLnBrk="0" fontAlgn="base" hangingPunct="0">
              <a:spcBef>
                <a:spcPct val="0"/>
              </a:spcBef>
              <a:spcAft>
                <a:spcPct val="0"/>
              </a:spcAft>
              <a:defRPr sz="2400">
                <a:solidFill>
                  <a:schemeClr val="tx1"/>
                </a:solidFill>
                <a:latin typeface="Arial" charset="0"/>
              </a:defRPr>
            </a:lvl9pPr>
          </a:lstStyle>
          <a:p>
            <a:pPr eaLnBrk="1" hangingPunct="1"/>
            <a:fld id="{D6806C96-8526-46B9-A68F-531A9DE3BCA2}" type="slidenum">
              <a:rPr lang="en-US" sz="1200">
                <a:solidFill>
                  <a:prstClr val="black"/>
                </a:solidFill>
                <a:latin typeface="Times New Roman" pitchFamily="18" charset="0"/>
              </a:rPr>
              <a:pPr eaLnBrk="1" hangingPunct="1"/>
              <a:t>190</a:t>
            </a:fld>
            <a:endParaRPr lang="en-US" sz="1200" dirty="0">
              <a:solidFill>
                <a:prstClr val="black"/>
              </a:solidFill>
              <a:latin typeface="Times New Roman" pitchFamily="18" charset="0"/>
            </a:endParaRPr>
          </a:p>
        </p:txBody>
      </p:sp>
    </p:spTree>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Employees should not exit TMAs that are in the driving lane during mobile operations unless an additional TMA is providing protection.</a:t>
            </a:r>
          </a:p>
        </p:txBody>
      </p:sp>
      <p:sp>
        <p:nvSpPr>
          <p:cNvPr id="4" name="Slide Number Placeholder 3"/>
          <p:cNvSpPr>
            <a:spLocks noGrp="1"/>
          </p:cNvSpPr>
          <p:nvPr>
            <p:ph type="sldNum" sz="quarter" idx="5"/>
          </p:nvPr>
        </p:nvSpPr>
        <p:spPr/>
        <p:txBody>
          <a:bodyPr/>
          <a:lstStyle/>
          <a:p>
            <a:fld id="{6CA57949-A8DF-440C-82BE-47703278C68D}" type="slidenum">
              <a:rPr lang="en-US" smtClean="0"/>
              <a:t>191</a:t>
            </a:fld>
            <a:endParaRPr lang="en-US"/>
          </a:p>
        </p:txBody>
      </p:sp>
    </p:spTree>
    <p:extLst>
      <p:ext uri="{BB962C8B-B14F-4D97-AF65-F5344CB8AC3E}">
        <p14:creationId xmlns:p14="http://schemas.microsoft.com/office/powerpoint/2010/main" val="3912948651"/>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Slide Image Placeholder 1"/>
          <p:cNvSpPr>
            <a:spLocks noGrp="1" noRot="1" noChangeAspect="1" noTextEdit="1"/>
          </p:cNvSpPr>
          <p:nvPr>
            <p:ph type="sldImg"/>
          </p:nvPr>
        </p:nvSpPr>
        <p:spPr>
          <a:xfrm>
            <a:off x="1143000" y="685800"/>
            <a:ext cx="4572000" cy="3429000"/>
          </a:xfrm>
          <a:ln/>
        </p:spPr>
      </p:sp>
      <p:sp>
        <p:nvSpPr>
          <p:cNvPr id="268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SAY</a:t>
            </a:r>
            <a:r>
              <a:rPr lang="en-US" dirty="0">
                <a:latin typeface="Arial" charset="0"/>
                <a:cs typeface="Arial" charset="0"/>
              </a:rPr>
              <a:t>: The wheels of the protective vehicle should be aligned with traffic at all times. In addition, the emergency brake shall be set and the transmission put into neutral.</a:t>
            </a:r>
          </a:p>
          <a:p>
            <a:endParaRPr lang="en-US" dirty="0">
              <a:latin typeface="Arial" charset="0"/>
              <a:cs typeface="Arial" charset="0"/>
            </a:endParaRPr>
          </a:p>
        </p:txBody>
      </p:sp>
      <p:sp>
        <p:nvSpPr>
          <p:cNvPr id="268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86" eaLnBrk="0" hangingPunct="0">
              <a:defRPr sz="2400">
                <a:solidFill>
                  <a:schemeClr val="tx1"/>
                </a:solidFill>
                <a:latin typeface="Arial" charset="0"/>
              </a:defRPr>
            </a:lvl1pPr>
            <a:lvl2pPr marL="729017" indent="-280391" defTabSz="914386" eaLnBrk="0" hangingPunct="0">
              <a:defRPr sz="2400">
                <a:solidFill>
                  <a:schemeClr val="tx1"/>
                </a:solidFill>
                <a:latin typeface="Arial" charset="0"/>
              </a:defRPr>
            </a:lvl2pPr>
            <a:lvl3pPr marL="1121564" indent="-224312" defTabSz="914386" eaLnBrk="0" hangingPunct="0">
              <a:defRPr sz="2400">
                <a:solidFill>
                  <a:schemeClr val="tx1"/>
                </a:solidFill>
                <a:latin typeface="Arial" charset="0"/>
              </a:defRPr>
            </a:lvl3pPr>
            <a:lvl4pPr marL="1570189" indent="-224312" defTabSz="914386" eaLnBrk="0" hangingPunct="0">
              <a:defRPr sz="2400">
                <a:solidFill>
                  <a:schemeClr val="tx1"/>
                </a:solidFill>
                <a:latin typeface="Arial" charset="0"/>
              </a:defRPr>
            </a:lvl4pPr>
            <a:lvl5pPr marL="2018816" indent="-224312" defTabSz="914386" eaLnBrk="0" hangingPunct="0">
              <a:defRPr sz="2400">
                <a:solidFill>
                  <a:schemeClr val="tx1"/>
                </a:solidFill>
                <a:latin typeface="Arial" charset="0"/>
              </a:defRPr>
            </a:lvl5pPr>
            <a:lvl6pPr marL="2467441" indent="-224312" defTabSz="914386" eaLnBrk="0" fontAlgn="base" hangingPunct="0">
              <a:spcBef>
                <a:spcPct val="0"/>
              </a:spcBef>
              <a:spcAft>
                <a:spcPct val="0"/>
              </a:spcAft>
              <a:defRPr sz="2400">
                <a:solidFill>
                  <a:schemeClr val="tx1"/>
                </a:solidFill>
                <a:latin typeface="Arial" charset="0"/>
              </a:defRPr>
            </a:lvl6pPr>
            <a:lvl7pPr marL="2916065" indent="-224312" defTabSz="914386" eaLnBrk="0" fontAlgn="base" hangingPunct="0">
              <a:spcBef>
                <a:spcPct val="0"/>
              </a:spcBef>
              <a:spcAft>
                <a:spcPct val="0"/>
              </a:spcAft>
              <a:defRPr sz="2400">
                <a:solidFill>
                  <a:schemeClr val="tx1"/>
                </a:solidFill>
                <a:latin typeface="Arial" charset="0"/>
              </a:defRPr>
            </a:lvl7pPr>
            <a:lvl8pPr marL="3364692" indent="-224312" defTabSz="914386" eaLnBrk="0" fontAlgn="base" hangingPunct="0">
              <a:spcBef>
                <a:spcPct val="0"/>
              </a:spcBef>
              <a:spcAft>
                <a:spcPct val="0"/>
              </a:spcAft>
              <a:defRPr sz="2400">
                <a:solidFill>
                  <a:schemeClr val="tx1"/>
                </a:solidFill>
                <a:latin typeface="Arial" charset="0"/>
              </a:defRPr>
            </a:lvl8pPr>
            <a:lvl9pPr marL="3813317" indent="-224312" defTabSz="914386" eaLnBrk="0" fontAlgn="base" hangingPunct="0">
              <a:spcBef>
                <a:spcPct val="0"/>
              </a:spcBef>
              <a:spcAft>
                <a:spcPct val="0"/>
              </a:spcAft>
              <a:defRPr sz="2400">
                <a:solidFill>
                  <a:schemeClr val="tx1"/>
                </a:solidFill>
                <a:latin typeface="Arial" charset="0"/>
              </a:defRPr>
            </a:lvl9pPr>
          </a:lstStyle>
          <a:p>
            <a:pPr eaLnBrk="1" hangingPunct="1"/>
            <a:fld id="{7109827D-7A55-4898-91AE-32895C065794}" type="slidenum">
              <a:rPr lang="en-US" sz="1200">
                <a:latin typeface="Times New Roman" pitchFamily="18" charset="0"/>
              </a:rPr>
              <a:pPr eaLnBrk="1" hangingPunct="1"/>
              <a:t>192</a:t>
            </a:fld>
            <a:endParaRPr lang="en-US" sz="1200" dirty="0">
              <a:latin typeface="Times New Roman" pitchFamily="18" charset="0"/>
            </a:endParaRPr>
          </a:p>
        </p:txBody>
      </p:sp>
    </p:spTree>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Instructor</a:t>
            </a:r>
            <a:r>
              <a:rPr lang="en-US" baseline="0" dirty="0"/>
              <a:t> should ask the class to list in their work book, what they see wrong in this photo</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197</a:t>
            </a:fld>
            <a:endParaRPr lang="en-US">
              <a:solidFill>
                <a:prstClr val="black"/>
              </a:solidFill>
            </a:endParaRPr>
          </a:p>
        </p:txBody>
      </p:sp>
    </p:spTree>
    <p:extLst>
      <p:ext uri="{BB962C8B-B14F-4D97-AF65-F5344CB8AC3E}">
        <p14:creationId xmlns:p14="http://schemas.microsoft.com/office/powerpoint/2010/main" val="1818775480"/>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29017" indent="-280391" defTabSz="894136" eaLnBrk="0" hangingPunct="0">
              <a:spcBef>
                <a:spcPct val="30000"/>
              </a:spcBef>
              <a:defRPr sz="1200">
                <a:solidFill>
                  <a:schemeClr val="tx1"/>
                </a:solidFill>
                <a:latin typeface="Times New Roman" pitchFamily="18" charset="0"/>
              </a:defRPr>
            </a:lvl2pPr>
            <a:lvl3pPr marL="1121564" indent="-224312" defTabSz="894136" eaLnBrk="0" hangingPunct="0">
              <a:spcBef>
                <a:spcPct val="30000"/>
              </a:spcBef>
              <a:defRPr sz="1200">
                <a:solidFill>
                  <a:schemeClr val="tx1"/>
                </a:solidFill>
                <a:latin typeface="Times New Roman" pitchFamily="18" charset="0"/>
              </a:defRPr>
            </a:lvl3pPr>
            <a:lvl4pPr marL="1570189" indent="-224312" defTabSz="894136" eaLnBrk="0" hangingPunct="0">
              <a:spcBef>
                <a:spcPct val="30000"/>
              </a:spcBef>
              <a:defRPr sz="1200">
                <a:solidFill>
                  <a:schemeClr val="tx1"/>
                </a:solidFill>
                <a:latin typeface="Times New Roman" pitchFamily="18" charset="0"/>
              </a:defRPr>
            </a:lvl4pPr>
            <a:lvl5pPr marL="2018816" indent="-224312" defTabSz="894136" eaLnBrk="0" hangingPunct="0">
              <a:spcBef>
                <a:spcPct val="30000"/>
              </a:spcBef>
              <a:defRPr sz="1200">
                <a:solidFill>
                  <a:schemeClr val="tx1"/>
                </a:solidFill>
                <a:latin typeface="Times New Roman" pitchFamily="18" charset="0"/>
              </a:defRPr>
            </a:lvl5pPr>
            <a:lvl6pPr marL="2467441" indent="-224312" defTabSz="894136" eaLnBrk="0" fontAlgn="base" hangingPunct="0">
              <a:spcBef>
                <a:spcPct val="30000"/>
              </a:spcBef>
              <a:spcAft>
                <a:spcPct val="0"/>
              </a:spcAft>
              <a:defRPr sz="1200">
                <a:solidFill>
                  <a:schemeClr val="tx1"/>
                </a:solidFill>
                <a:latin typeface="Times New Roman" pitchFamily="18" charset="0"/>
              </a:defRPr>
            </a:lvl6pPr>
            <a:lvl7pPr marL="2916065" indent="-224312" defTabSz="894136" eaLnBrk="0" fontAlgn="base" hangingPunct="0">
              <a:spcBef>
                <a:spcPct val="30000"/>
              </a:spcBef>
              <a:spcAft>
                <a:spcPct val="0"/>
              </a:spcAft>
              <a:defRPr sz="1200">
                <a:solidFill>
                  <a:schemeClr val="tx1"/>
                </a:solidFill>
                <a:latin typeface="Times New Roman" pitchFamily="18" charset="0"/>
              </a:defRPr>
            </a:lvl7pPr>
            <a:lvl8pPr marL="3364692" indent="-224312" defTabSz="894136" eaLnBrk="0" fontAlgn="base" hangingPunct="0">
              <a:spcBef>
                <a:spcPct val="30000"/>
              </a:spcBef>
              <a:spcAft>
                <a:spcPct val="0"/>
              </a:spcAft>
              <a:defRPr sz="1200">
                <a:solidFill>
                  <a:schemeClr val="tx1"/>
                </a:solidFill>
                <a:latin typeface="Times New Roman" pitchFamily="18" charset="0"/>
              </a:defRPr>
            </a:lvl8pPr>
            <a:lvl9pPr marL="3813317" indent="-224312"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E428A356-1213-40FD-979E-477182948EC9}" type="slidenum">
              <a:rPr lang="en-US" altLang="en-US" smtClean="0">
                <a:solidFill>
                  <a:prstClr val="black"/>
                </a:solidFill>
              </a:rPr>
              <a:pPr eaLnBrk="1" hangingPunct="1">
                <a:spcBef>
                  <a:spcPct val="0"/>
                </a:spcBef>
              </a:pPr>
              <a:t>198</a:t>
            </a:fld>
            <a:endParaRPr lang="en-US" altLang="en-US">
              <a:solidFill>
                <a:prstClr val="black"/>
              </a:solidFill>
            </a:endParaRPr>
          </a:p>
        </p:txBody>
      </p:sp>
      <p:sp>
        <p:nvSpPr>
          <p:cNvPr id="125955" name="Rectangle 2"/>
          <p:cNvSpPr>
            <a:spLocks noGrp="1" noRot="1" noChangeAspect="1" noChangeArrowheads="1" noTextEdit="1"/>
          </p:cNvSpPr>
          <p:nvPr>
            <p:ph type="sldImg"/>
          </p:nvPr>
        </p:nvSpPr>
        <p:spPr>
          <a:ln/>
        </p:spPr>
      </p:sp>
      <p:sp>
        <p:nvSpPr>
          <p:cNvPr id="125956"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itchFamily="18" charset="0"/>
            </a:endParaRPr>
          </a:p>
        </p:txBody>
      </p:sp>
    </p:spTree>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29017" indent="-280391" defTabSz="894136" eaLnBrk="0" hangingPunct="0">
              <a:spcBef>
                <a:spcPct val="30000"/>
              </a:spcBef>
              <a:defRPr sz="1200">
                <a:solidFill>
                  <a:schemeClr val="tx1"/>
                </a:solidFill>
                <a:latin typeface="Times New Roman" pitchFamily="18" charset="0"/>
              </a:defRPr>
            </a:lvl2pPr>
            <a:lvl3pPr marL="1121564" indent="-224312" defTabSz="894136" eaLnBrk="0" hangingPunct="0">
              <a:spcBef>
                <a:spcPct val="30000"/>
              </a:spcBef>
              <a:defRPr sz="1200">
                <a:solidFill>
                  <a:schemeClr val="tx1"/>
                </a:solidFill>
                <a:latin typeface="Times New Roman" pitchFamily="18" charset="0"/>
              </a:defRPr>
            </a:lvl3pPr>
            <a:lvl4pPr marL="1570189" indent="-224312" defTabSz="894136" eaLnBrk="0" hangingPunct="0">
              <a:spcBef>
                <a:spcPct val="30000"/>
              </a:spcBef>
              <a:defRPr sz="1200">
                <a:solidFill>
                  <a:schemeClr val="tx1"/>
                </a:solidFill>
                <a:latin typeface="Times New Roman" pitchFamily="18" charset="0"/>
              </a:defRPr>
            </a:lvl4pPr>
            <a:lvl5pPr marL="2018816" indent="-224312" defTabSz="894136" eaLnBrk="0" hangingPunct="0">
              <a:spcBef>
                <a:spcPct val="30000"/>
              </a:spcBef>
              <a:defRPr sz="1200">
                <a:solidFill>
                  <a:schemeClr val="tx1"/>
                </a:solidFill>
                <a:latin typeface="Times New Roman" pitchFamily="18" charset="0"/>
              </a:defRPr>
            </a:lvl5pPr>
            <a:lvl6pPr marL="2467441" indent="-224312" defTabSz="894136" eaLnBrk="0" fontAlgn="base" hangingPunct="0">
              <a:spcBef>
                <a:spcPct val="30000"/>
              </a:spcBef>
              <a:spcAft>
                <a:spcPct val="0"/>
              </a:spcAft>
              <a:defRPr sz="1200">
                <a:solidFill>
                  <a:schemeClr val="tx1"/>
                </a:solidFill>
                <a:latin typeface="Times New Roman" pitchFamily="18" charset="0"/>
              </a:defRPr>
            </a:lvl6pPr>
            <a:lvl7pPr marL="2916065" indent="-224312" defTabSz="894136" eaLnBrk="0" fontAlgn="base" hangingPunct="0">
              <a:spcBef>
                <a:spcPct val="30000"/>
              </a:spcBef>
              <a:spcAft>
                <a:spcPct val="0"/>
              </a:spcAft>
              <a:defRPr sz="1200">
                <a:solidFill>
                  <a:schemeClr val="tx1"/>
                </a:solidFill>
                <a:latin typeface="Times New Roman" pitchFamily="18" charset="0"/>
              </a:defRPr>
            </a:lvl7pPr>
            <a:lvl8pPr marL="3364692" indent="-224312" defTabSz="894136" eaLnBrk="0" fontAlgn="base" hangingPunct="0">
              <a:spcBef>
                <a:spcPct val="30000"/>
              </a:spcBef>
              <a:spcAft>
                <a:spcPct val="0"/>
              </a:spcAft>
              <a:defRPr sz="1200">
                <a:solidFill>
                  <a:schemeClr val="tx1"/>
                </a:solidFill>
                <a:latin typeface="Times New Roman" pitchFamily="18" charset="0"/>
              </a:defRPr>
            </a:lvl8pPr>
            <a:lvl9pPr marL="3813317" indent="-224312"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FE6BD62F-A96F-4AFF-9DF7-A10E9A74B337}" type="slidenum">
              <a:rPr lang="en-US" altLang="en-US" smtClean="0">
                <a:solidFill>
                  <a:prstClr val="black"/>
                </a:solidFill>
              </a:rPr>
              <a:pPr eaLnBrk="1" hangingPunct="1">
                <a:spcBef>
                  <a:spcPct val="0"/>
                </a:spcBef>
              </a:pPr>
              <a:t>199</a:t>
            </a:fld>
            <a:endParaRPr lang="en-US" altLang="en-US">
              <a:solidFill>
                <a:prstClr val="black"/>
              </a:solidFill>
            </a:endParaRPr>
          </a:p>
        </p:txBody>
      </p:sp>
      <p:sp>
        <p:nvSpPr>
          <p:cNvPr id="128003" name="Rectangle 1026"/>
          <p:cNvSpPr>
            <a:spLocks noGrp="1" noRot="1" noChangeAspect="1" noChangeArrowheads="1" noTextEdit="1"/>
          </p:cNvSpPr>
          <p:nvPr>
            <p:ph type="sldImg"/>
          </p:nvPr>
        </p:nvSpPr>
        <p:spPr>
          <a:ln/>
        </p:spPr>
      </p:sp>
      <p:sp>
        <p:nvSpPr>
          <p:cNvPr id="128004"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Instructor</a:t>
            </a:r>
            <a:r>
              <a:rPr lang="en-US" altLang="en-US" baseline="0" dirty="0">
                <a:latin typeface="Times New Roman" pitchFamily="18" charset="0"/>
              </a:rPr>
              <a:t> could possibly ask: What are some other things that can affect a person's mental alertness? Have a short discussion regarding the comments, possibly provide guidance as to what someone should do, if they are not mentally alert. Remind them to speak to their supervisor prior to going out on the road. </a:t>
            </a:r>
            <a:endParaRPr lang="en-US" altLang="en-US" dirty="0">
              <a:latin typeface="Times New Roman" pitchFamily="18" charset="0"/>
            </a:endParaRPr>
          </a:p>
        </p:txBody>
      </p:sp>
    </p:spTree>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29017" indent="-280391" defTabSz="894136" eaLnBrk="0" hangingPunct="0">
              <a:spcBef>
                <a:spcPct val="30000"/>
              </a:spcBef>
              <a:defRPr sz="1200">
                <a:solidFill>
                  <a:schemeClr val="tx1"/>
                </a:solidFill>
                <a:latin typeface="Times New Roman" pitchFamily="18" charset="0"/>
              </a:defRPr>
            </a:lvl2pPr>
            <a:lvl3pPr marL="1121564" indent="-224312" defTabSz="894136" eaLnBrk="0" hangingPunct="0">
              <a:spcBef>
                <a:spcPct val="30000"/>
              </a:spcBef>
              <a:defRPr sz="1200">
                <a:solidFill>
                  <a:schemeClr val="tx1"/>
                </a:solidFill>
                <a:latin typeface="Times New Roman" pitchFamily="18" charset="0"/>
              </a:defRPr>
            </a:lvl3pPr>
            <a:lvl4pPr marL="1570189" indent="-224312" defTabSz="894136" eaLnBrk="0" hangingPunct="0">
              <a:spcBef>
                <a:spcPct val="30000"/>
              </a:spcBef>
              <a:defRPr sz="1200">
                <a:solidFill>
                  <a:schemeClr val="tx1"/>
                </a:solidFill>
                <a:latin typeface="Times New Roman" pitchFamily="18" charset="0"/>
              </a:defRPr>
            </a:lvl4pPr>
            <a:lvl5pPr marL="2018816" indent="-224312" defTabSz="894136" eaLnBrk="0" hangingPunct="0">
              <a:spcBef>
                <a:spcPct val="30000"/>
              </a:spcBef>
              <a:defRPr sz="1200">
                <a:solidFill>
                  <a:schemeClr val="tx1"/>
                </a:solidFill>
                <a:latin typeface="Times New Roman" pitchFamily="18" charset="0"/>
              </a:defRPr>
            </a:lvl5pPr>
            <a:lvl6pPr marL="2467441" indent="-224312" defTabSz="894136" eaLnBrk="0" fontAlgn="base" hangingPunct="0">
              <a:spcBef>
                <a:spcPct val="30000"/>
              </a:spcBef>
              <a:spcAft>
                <a:spcPct val="0"/>
              </a:spcAft>
              <a:defRPr sz="1200">
                <a:solidFill>
                  <a:schemeClr val="tx1"/>
                </a:solidFill>
                <a:latin typeface="Times New Roman" pitchFamily="18" charset="0"/>
              </a:defRPr>
            </a:lvl6pPr>
            <a:lvl7pPr marL="2916065" indent="-224312" defTabSz="894136" eaLnBrk="0" fontAlgn="base" hangingPunct="0">
              <a:spcBef>
                <a:spcPct val="30000"/>
              </a:spcBef>
              <a:spcAft>
                <a:spcPct val="0"/>
              </a:spcAft>
              <a:defRPr sz="1200">
                <a:solidFill>
                  <a:schemeClr val="tx1"/>
                </a:solidFill>
                <a:latin typeface="Times New Roman" pitchFamily="18" charset="0"/>
              </a:defRPr>
            </a:lvl7pPr>
            <a:lvl8pPr marL="3364692" indent="-224312" defTabSz="894136" eaLnBrk="0" fontAlgn="base" hangingPunct="0">
              <a:spcBef>
                <a:spcPct val="30000"/>
              </a:spcBef>
              <a:spcAft>
                <a:spcPct val="0"/>
              </a:spcAft>
              <a:defRPr sz="1200">
                <a:solidFill>
                  <a:schemeClr val="tx1"/>
                </a:solidFill>
                <a:latin typeface="Times New Roman" pitchFamily="18" charset="0"/>
              </a:defRPr>
            </a:lvl8pPr>
            <a:lvl9pPr marL="3813317" indent="-224312"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DFE834DA-84A1-49B9-9AFD-331F8F6C2D03}" type="slidenum">
              <a:rPr lang="en-US" altLang="en-US" smtClean="0">
                <a:solidFill>
                  <a:prstClr val="black"/>
                </a:solidFill>
              </a:rPr>
              <a:pPr eaLnBrk="1" hangingPunct="1">
                <a:spcBef>
                  <a:spcPct val="0"/>
                </a:spcBef>
              </a:pPr>
              <a:t>200</a:t>
            </a:fld>
            <a:endParaRPr lang="en-US" altLang="en-US">
              <a:solidFill>
                <a:prstClr val="black"/>
              </a:solidFill>
            </a:endParaRPr>
          </a:p>
        </p:txBody>
      </p:sp>
      <p:sp>
        <p:nvSpPr>
          <p:cNvPr id="129027" name="Rectangle 1026"/>
          <p:cNvSpPr>
            <a:spLocks noGrp="1" noRot="1" noChangeAspect="1" noChangeArrowheads="1" noTextEdit="1"/>
          </p:cNvSpPr>
          <p:nvPr>
            <p:ph type="sldImg"/>
          </p:nvPr>
        </p:nvSpPr>
        <p:spPr>
          <a:ln/>
        </p:spPr>
      </p:sp>
      <p:sp>
        <p:nvSpPr>
          <p:cNvPr id="129028"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Instructor</a:t>
            </a:r>
            <a:r>
              <a:rPr lang="en-US" altLang="en-US" baseline="0" dirty="0">
                <a:latin typeface="Times New Roman" pitchFamily="18" charset="0"/>
              </a:rPr>
              <a:t> should e</a:t>
            </a:r>
            <a:r>
              <a:rPr lang="en-US" altLang="en-US" dirty="0">
                <a:latin typeface="Times New Roman" pitchFamily="18" charset="0"/>
              </a:rPr>
              <a:t>xplain what it</a:t>
            </a:r>
            <a:r>
              <a:rPr lang="en-US" altLang="en-US" baseline="0" dirty="0">
                <a:latin typeface="Times New Roman" pitchFamily="18" charset="0"/>
              </a:rPr>
              <a:t> </a:t>
            </a:r>
            <a:r>
              <a:rPr lang="en-US" altLang="en-US" dirty="0">
                <a:latin typeface="Times New Roman" pitchFamily="18" charset="0"/>
              </a:rPr>
              <a:t>means to</a:t>
            </a:r>
            <a:r>
              <a:rPr lang="en-US" altLang="en-US" baseline="0" dirty="0">
                <a:latin typeface="Times New Roman" pitchFamily="18" charset="0"/>
              </a:rPr>
              <a:t> be: </a:t>
            </a:r>
          </a:p>
          <a:p>
            <a:pPr marL="168244" indent="-168244">
              <a:buFont typeface="Arial" panose="020B0604020202020204" pitchFamily="34" charset="0"/>
              <a:buChar char="•"/>
            </a:pPr>
            <a:r>
              <a:rPr lang="en-US" altLang="en-US" baseline="0" dirty="0">
                <a:latin typeface="Times New Roman" pitchFamily="18" charset="0"/>
              </a:rPr>
              <a:t>Good Physical Condition</a:t>
            </a:r>
          </a:p>
          <a:p>
            <a:pPr marL="168244" indent="-168244">
              <a:buFont typeface="Arial" panose="020B0604020202020204" pitchFamily="34" charset="0"/>
              <a:buChar char="•"/>
            </a:pPr>
            <a:r>
              <a:rPr lang="en-US" altLang="en-US" baseline="0" dirty="0">
                <a:latin typeface="Times New Roman" pitchFamily="18" charset="0"/>
              </a:rPr>
              <a:t>Good Sight</a:t>
            </a:r>
          </a:p>
          <a:p>
            <a:pPr marL="168244" indent="-168244">
              <a:buFont typeface="Arial" panose="020B0604020202020204" pitchFamily="34" charset="0"/>
              <a:buChar char="•"/>
            </a:pPr>
            <a:r>
              <a:rPr lang="en-US" altLang="en-US" baseline="0" dirty="0">
                <a:latin typeface="Times New Roman" pitchFamily="18" charset="0"/>
              </a:rPr>
              <a:t>Good Hearing</a:t>
            </a:r>
          </a:p>
          <a:p>
            <a:pPr marL="168244" indent="-168244">
              <a:buFont typeface="Arial" panose="020B0604020202020204" pitchFamily="34" charset="0"/>
              <a:buChar char="•"/>
            </a:pPr>
            <a:r>
              <a:rPr lang="en-US" altLang="en-US" baseline="0" dirty="0">
                <a:latin typeface="Times New Roman" pitchFamily="18" charset="0"/>
              </a:rPr>
              <a:t>Able to move quickly and why?</a:t>
            </a:r>
            <a:endParaRPr lang="en-US" altLang="en-US" dirty="0">
              <a:latin typeface="Times New Roman" pitchFamily="18" charset="0"/>
            </a:endParaRPr>
          </a:p>
        </p:txBody>
      </p:sp>
    </p:spTree>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29017" indent="-280391" defTabSz="894136" eaLnBrk="0" hangingPunct="0">
              <a:spcBef>
                <a:spcPct val="30000"/>
              </a:spcBef>
              <a:defRPr sz="1200">
                <a:solidFill>
                  <a:schemeClr val="tx1"/>
                </a:solidFill>
                <a:latin typeface="Times New Roman" pitchFamily="18" charset="0"/>
              </a:defRPr>
            </a:lvl2pPr>
            <a:lvl3pPr marL="1121564" indent="-224312" defTabSz="894136" eaLnBrk="0" hangingPunct="0">
              <a:spcBef>
                <a:spcPct val="30000"/>
              </a:spcBef>
              <a:defRPr sz="1200">
                <a:solidFill>
                  <a:schemeClr val="tx1"/>
                </a:solidFill>
                <a:latin typeface="Times New Roman" pitchFamily="18" charset="0"/>
              </a:defRPr>
            </a:lvl3pPr>
            <a:lvl4pPr marL="1570189" indent="-224312" defTabSz="894136" eaLnBrk="0" hangingPunct="0">
              <a:spcBef>
                <a:spcPct val="30000"/>
              </a:spcBef>
              <a:defRPr sz="1200">
                <a:solidFill>
                  <a:schemeClr val="tx1"/>
                </a:solidFill>
                <a:latin typeface="Times New Roman" pitchFamily="18" charset="0"/>
              </a:defRPr>
            </a:lvl4pPr>
            <a:lvl5pPr marL="2018816" indent="-224312" defTabSz="894136" eaLnBrk="0" hangingPunct="0">
              <a:spcBef>
                <a:spcPct val="30000"/>
              </a:spcBef>
              <a:defRPr sz="1200">
                <a:solidFill>
                  <a:schemeClr val="tx1"/>
                </a:solidFill>
                <a:latin typeface="Times New Roman" pitchFamily="18" charset="0"/>
              </a:defRPr>
            </a:lvl5pPr>
            <a:lvl6pPr marL="2467441" indent="-224312" defTabSz="894136" eaLnBrk="0" fontAlgn="base" hangingPunct="0">
              <a:spcBef>
                <a:spcPct val="30000"/>
              </a:spcBef>
              <a:spcAft>
                <a:spcPct val="0"/>
              </a:spcAft>
              <a:defRPr sz="1200">
                <a:solidFill>
                  <a:schemeClr val="tx1"/>
                </a:solidFill>
                <a:latin typeface="Times New Roman" pitchFamily="18" charset="0"/>
              </a:defRPr>
            </a:lvl6pPr>
            <a:lvl7pPr marL="2916065" indent="-224312" defTabSz="894136" eaLnBrk="0" fontAlgn="base" hangingPunct="0">
              <a:spcBef>
                <a:spcPct val="30000"/>
              </a:spcBef>
              <a:spcAft>
                <a:spcPct val="0"/>
              </a:spcAft>
              <a:defRPr sz="1200">
                <a:solidFill>
                  <a:schemeClr val="tx1"/>
                </a:solidFill>
                <a:latin typeface="Times New Roman" pitchFamily="18" charset="0"/>
              </a:defRPr>
            </a:lvl7pPr>
            <a:lvl8pPr marL="3364692" indent="-224312" defTabSz="894136" eaLnBrk="0" fontAlgn="base" hangingPunct="0">
              <a:spcBef>
                <a:spcPct val="30000"/>
              </a:spcBef>
              <a:spcAft>
                <a:spcPct val="0"/>
              </a:spcAft>
              <a:defRPr sz="1200">
                <a:solidFill>
                  <a:schemeClr val="tx1"/>
                </a:solidFill>
                <a:latin typeface="Times New Roman" pitchFamily="18" charset="0"/>
              </a:defRPr>
            </a:lvl8pPr>
            <a:lvl9pPr marL="3813317" indent="-224312"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23447959-4002-47AF-9F6F-166DC0591F10}" type="slidenum">
              <a:rPr lang="en-US" altLang="en-US" smtClean="0">
                <a:solidFill>
                  <a:prstClr val="black"/>
                </a:solidFill>
              </a:rPr>
              <a:pPr eaLnBrk="1" hangingPunct="1">
                <a:spcBef>
                  <a:spcPct val="0"/>
                </a:spcBef>
              </a:pPr>
              <a:t>201</a:t>
            </a:fld>
            <a:endParaRPr lang="en-US" altLang="en-US">
              <a:solidFill>
                <a:prstClr val="black"/>
              </a:solidFill>
            </a:endParaRPr>
          </a:p>
        </p:txBody>
      </p:sp>
      <p:sp>
        <p:nvSpPr>
          <p:cNvPr id="130051" name="Rectangle 1026"/>
          <p:cNvSpPr>
            <a:spLocks noGrp="1" noRot="1" noChangeAspect="1" noChangeArrowheads="1" noTextEdit="1"/>
          </p:cNvSpPr>
          <p:nvPr>
            <p:ph type="sldImg"/>
          </p:nvPr>
        </p:nvSpPr>
        <p:spPr>
          <a:ln/>
        </p:spPr>
      </p:sp>
      <p:sp>
        <p:nvSpPr>
          <p:cNvPr id="130052"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897301">
              <a:defRPr/>
            </a:pPr>
            <a:r>
              <a:rPr lang="en-US" altLang="en-US" dirty="0">
                <a:solidFill>
                  <a:prstClr val="black"/>
                </a:solidFill>
                <a:latin typeface="Times New Roman" pitchFamily="18" charset="0"/>
              </a:rPr>
              <a:t>Instructor should explain what it means to be: </a:t>
            </a:r>
          </a:p>
          <a:p>
            <a:pPr marL="168244" indent="-168244">
              <a:buFont typeface="Arial" panose="020B0604020202020204" pitchFamily="34" charset="0"/>
              <a:buChar char="•"/>
            </a:pPr>
            <a:r>
              <a:rPr lang="en-US" altLang="en-US" dirty="0">
                <a:latin typeface="Times New Roman" pitchFamily="18" charset="0"/>
              </a:rPr>
              <a:t>Professional</a:t>
            </a:r>
            <a:r>
              <a:rPr lang="en-US" altLang="en-US" baseline="0" dirty="0">
                <a:latin typeface="Times New Roman" pitchFamily="18" charset="0"/>
              </a:rPr>
              <a:t> </a:t>
            </a:r>
          </a:p>
          <a:p>
            <a:pPr marL="168244" indent="-168244">
              <a:buFont typeface="Arial" panose="020B0604020202020204" pitchFamily="34" charset="0"/>
              <a:buChar char="•"/>
            </a:pPr>
            <a:r>
              <a:rPr lang="en-US" altLang="en-US" baseline="0" dirty="0">
                <a:latin typeface="Times New Roman" pitchFamily="18" charset="0"/>
              </a:rPr>
              <a:t>Authoritative</a:t>
            </a:r>
          </a:p>
          <a:p>
            <a:pPr marL="168244" indent="-168244">
              <a:buFont typeface="Arial" panose="020B0604020202020204" pitchFamily="34" charset="0"/>
              <a:buChar char="•"/>
            </a:pPr>
            <a:r>
              <a:rPr lang="en-US" altLang="en-US" baseline="0" dirty="0">
                <a:latin typeface="Times New Roman" pitchFamily="18" charset="0"/>
              </a:rPr>
              <a:t>Courteous </a:t>
            </a:r>
          </a:p>
          <a:p>
            <a:pPr marL="616894" lvl="1" indent="-168244">
              <a:buFont typeface="Arial" panose="020B0604020202020204" pitchFamily="34" charset="0"/>
              <a:buChar char="•"/>
            </a:pPr>
            <a:r>
              <a:rPr lang="en-US" altLang="en-US" baseline="0" dirty="0">
                <a:latin typeface="Times New Roman" pitchFamily="18" charset="0"/>
              </a:rPr>
              <a:t>Give personal examples of each</a:t>
            </a:r>
          </a:p>
        </p:txBody>
      </p:sp>
    </p:spTree>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4" name="Rectangle 2055"/>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86" eaLnBrk="0" hangingPunct="0">
              <a:defRPr sz="2400">
                <a:solidFill>
                  <a:schemeClr val="tx1"/>
                </a:solidFill>
                <a:latin typeface="Arial" charset="0"/>
              </a:defRPr>
            </a:lvl1pPr>
            <a:lvl2pPr marL="729017" indent="-280391" defTabSz="914386" eaLnBrk="0" hangingPunct="0">
              <a:defRPr sz="2400">
                <a:solidFill>
                  <a:schemeClr val="tx1"/>
                </a:solidFill>
                <a:latin typeface="Arial" charset="0"/>
              </a:defRPr>
            </a:lvl2pPr>
            <a:lvl3pPr marL="1121564" indent="-224312" defTabSz="914386" eaLnBrk="0" hangingPunct="0">
              <a:defRPr sz="2400">
                <a:solidFill>
                  <a:schemeClr val="tx1"/>
                </a:solidFill>
                <a:latin typeface="Arial" charset="0"/>
              </a:defRPr>
            </a:lvl3pPr>
            <a:lvl4pPr marL="1570189" indent="-224312" defTabSz="914386" eaLnBrk="0" hangingPunct="0">
              <a:defRPr sz="2400">
                <a:solidFill>
                  <a:schemeClr val="tx1"/>
                </a:solidFill>
                <a:latin typeface="Arial" charset="0"/>
              </a:defRPr>
            </a:lvl4pPr>
            <a:lvl5pPr marL="2018816" indent="-224312" defTabSz="914386" eaLnBrk="0" hangingPunct="0">
              <a:defRPr sz="2400">
                <a:solidFill>
                  <a:schemeClr val="tx1"/>
                </a:solidFill>
                <a:latin typeface="Arial" charset="0"/>
              </a:defRPr>
            </a:lvl5pPr>
            <a:lvl6pPr marL="2467441" indent="-224312" defTabSz="914386" eaLnBrk="0" fontAlgn="base" hangingPunct="0">
              <a:spcBef>
                <a:spcPct val="0"/>
              </a:spcBef>
              <a:spcAft>
                <a:spcPct val="0"/>
              </a:spcAft>
              <a:defRPr sz="2400">
                <a:solidFill>
                  <a:schemeClr val="tx1"/>
                </a:solidFill>
                <a:latin typeface="Arial" charset="0"/>
              </a:defRPr>
            </a:lvl6pPr>
            <a:lvl7pPr marL="2916065" indent="-224312" defTabSz="914386" eaLnBrk="0" fontAlgn="base" hangingPunct="0">
              <a:spcBef>
                <a:spcPct val="0"/>
              </a:spcBef>
              <a:spcAft>
                <a:spcPct val="0"/>
              </a:spcAft>
              <a:defRPr sz="2400">
                <a:solidFill>
                  <a:schemeClr val="tx1"/>
                </a:solidFill>
                <a:latin typeface="Arial" charset="0"/>
              </a:defRPr>
            </a:lvl7pPr>
            <a:lvl8pPr marL="3364692" indent="-224312" defTabSz="914386" eaLnBrk="0" fontAlgn="base" hangingPunct="0">
              <a:spcBef>
                <a:spcPct val="0"/>
              </a:spcBef>
              <a:spcAft>
                <a:spcPct val="0"/>
              </a:spcAft>
              <a:defRPr sz="2400">
                <a:solidFill>
                  <a:schemeClr val="tx1"/>
                </a:solidFill>
                <a:latin typeface="Arial" charset="0"/>
              </a:defRPr>
            </a:lvl8pPr>
            <a:lvl9pPr marL="3813317" indent="-224312" defTabSz="914386" eaLnBrk="0" fontAlgn="base" hangingPunct="0">
              <a:spcBef>
                <a:spcPct val="0"/>
              </a:spcBef>
              <a:spcAft>
                <a:spcPct val="0"/>
              </a:spcAft>
              <a:defRPr sz="2400">
                <a:solidFill>
                  <a:schemeClr val="tx1"/>
                </a:solidFill>
                <a:latin typeface="Arial" charset="0"/>
              </a:defRPr>
            </a:lvl9pPr>
          </a:lstStyle>
          <a:p>
            <a:pPr eaLnBrk="1" hangingPunct="1"/>
            <a:fld id="{767FD825-AF2C-4797-AE1A-DFDB410E171F}" type="slidenum">
              <a:rPr lang="en-US" sz="1200">
                <a:solidFill>
                  <a:prstClr val="black"/>
                </a:solidFill>
                <a:latin typeface="Times New Roman" pitchFamily="18" charset="0"/>
              </a:rPr>
              <a:pPr eaLnBrk="1" hangingPunct="1"/>
              <a:t>202</a:t>
            </a:fld>
            <a:endParaRPr lang="en-US" sz="1200">
              <a:solidFill>
                <a:prstClr val="black"/>
              </a:solidFill>
              <a:latin typeface="Times New Roman" pitchFamily="18" charset="0"/>
            </a:endParaRPr>
          </a:p>
        </p:txBody>
      </p:sp>
      <p:sp>
        <p:nvSpPr>
          <p:cNvPr id="289795" name="Rectangle 2"/>
          <p:cNvSpPr>
            <a:spLocks noGrp="1" noRot="1" noChangeAspect="1" noChangeArrowheads="1" noTextEdit="1"/>
          </p:cNvSpPr>
          <p:nvPr>
            <p:ph type="sldImg"/>
          </p:nvPr>
        </p:nvSpPr>
        <p:spPr>
          <a:xfrm>
            <a:off x="1143000" y="685800"/>
            <a:ext cx="4572000" cy="3429000"/>
          </a:xfrm>
          <a:ln/>
        </p:spPr>
      </p:sp>
      <p:sp>
        <p:nvSpPr>
          <p:cNvPr id="2" name="TextBox 1"/>
          <p:cNvSpPr txBox="1"/>
          <p:nvPr/>
        </p:nvSpPr>
        <p:spPr>
          <a:xfrm>
            <a:off x="457201" y="4191000"/>
            <a:ext cx="6019800" cy="4154984"/>
          </a:xfrm>
          <a:prstGeom prst="rect">
            <a:avLst/>
          </a:prstGeom>
          <a:noFill/>
        </p:spPr>
        <p:txBody>
          <a:bodyPr wrap="square" lIns="91435" tIns="45718" rIns="91435" bIns="45718" rtlCol="0">
            <a:spAutoFit/>
          </a:bodyPr>
          <a:lstStyle/>
          <a:p>
            <a:pPr marL="174615" indent="-174615" defTabSz="928637" fontAlgn="base">
              <a:spcBef>
                <a:spcPct val="0"/>
              </a:spcBef>
              <a:spcAft>
                <a:spcPct val="0"/>
              </a:spcAft>
            </a:pPr>
            <a:r>
              <a:rPr lang="en-US" sz="1200" dirty="0">
                <a:solidFill>
                  <a:prstClr val="black"/>
                </a:solidFill>
              </a:rPr>
              <a:t> </a:t>
            </a:r>
            <a:r>
              <a:rPr lang="en-US" sz="1200" b="1" dirty="0">
                <a:solidFill>
                  <a:prstClr val="black"/>
                </a:solidFill>
                <a:latin typeface="Times New Roman" pitchFamily="18" charset="0"/>
              </a:rPr>
              <a:t>Before any flagging begins you should:</a:t>
            </a:r>
          </a:p>
          <a:p>
            <a:pPr marL="174615" indent="-174615" defTabSz="928637" fontAlgn="base">
              <a:spcBef>
                <a:spcPct val="0"/>
              </a:spcBef>
              <a:spcAft>
                <a:spcPct val="0"/>
              </a:spcAft>
            </a:pPr>
            <a:r>
              <a:rPr lang="en-US" sz="1200" b="1" dirty="0">
                <a:solidFill>
                  <a:prstClr val="black"/>
                </a:solidFill>
                <a:latin typeface="Times New Roman" pitchFamily="18" charset="0"/>
              </a:rPr>
              <a:t>Select a qualified flagger (critical issue)</a:t>
            </a:r>
          </a:p>
          <a:p>
            <a:pPr marL="174615" indent="-174615" defTabSz="928637" fontAlgn="base">
              <a:spcBef>
                <a:spcPct val="0"/>
              </a:spcBef>
              <a:spcAft>
                <a:spcPct val="0"/>
              </a:spcAft>
              <a:buFontTx/>
              <a:buChar char="•"/>
            </a:pPr>
            <a:r>
              <a:rPr lang="en-US" sz="1200" dirty="0">
                <a:solidFill>
                  <a:prstClr val="black"/>
                </a:solidFill>
                <a:latin typeface="Times New Roman" pitchFamily="18" charset="0"/>
              </a:rPr>
              <a:t>If someone is sick or having personal problems, do not let them flag  </a:t>
            </a:r>
          </a:p>
          <a:p>
            <a:pPr marL="174615" indent="-174615" defTabSz="928637" fontAlgn="base">
              <a:spcBef>
                <a:spcPct val="0"/>
              </a:spcBef>
              <a:spcAft>
                <a:spcPct val="0"/>
              </a:spcAft>
              <a:buFontTx/>
              <a:buChar char="•"/>
            </a:pPr>
            <a:r>
              <a:rPr lang="en-US" sz="1200" dirty="0">
                <a:solidFill>
                  <a:prstClr val="black"/>
                </a:solidFill>
                <a:latin typeface="Times New Roman" pitchFamily="18" charset="0"/>
              </a:rPr>
              <a:t>Flaggers need to be mentally alert and in good physical condition</a:t>
            </a:r>
          </a:p>
          <a:p>
            <a:pPr defTabSz="928637" fontAlgn="base">
              <a:spcBef>
                <a:spcPct val="0"/>
              </a:spcBef>
              <a:spcAft>
                <a:spcPct val="0"/>
              </a:spcAft>
            </a:pPr>
            <a:endParaRPr lang="en-US" sz="1200" dirty="0">
              <a:solidFill>
                <a:prstClr val="black"/>
              </a:solidFill>
              <a:latin typeface="Times New Roman" pitchFamily="18" charset="0"/>
            </a:endParaRPr>
          </a:p>
          <a:p>
            <a:pPr marL="115882" indent="-115882" defTabSz="928637" fontAlgn="base">
              <a:spcBef>
                <a:spcPct val="0"/>
              </a:spcBef>
              <a:spcAft>
                <a:spcPct val="0"/>
              </a:spcAft>
            </a:pPr>
            <a:r>
              <a:rPr lang="en-US" sz="1200" b="1" dirty="0">
                <a:solidFill>
                  <a:prstClr val="black"/>
                </a:solidFill>
                <a:latin typeface="Times New Roman" pitchFamily="18" charset="0"/>
              </a:rPr>
              <a:t>Have proper attire and equipment </a:t>
            </a:r>
          </a:p>
          <a:p>
            <a:pPr marL="115882" indent="-115882" defTabSz="928637" fontAlgn="base">
              <a:spcBef>
                <a:spcPct val="0"/>
              </a:spcBef>
              <a:spcAft>
                <a:spcPct val="0"/>
              </a:spcAft>
              <a:buFontTx/>
              <a:buChar char="•"/>
            </a:pPr>
            <a:r>
              <a:rPr lang="en-US" sz="1200" dirty="0">
                <a:solidFill>
                  <a:prstClr val="black"/>
                </a:solidFill>
                <a:latin typeface="Times New Roman" pitchFamily="18" charset="0"/>
              </a:rPr>
              <a:t>You shall have on an orange vest and hat.  If there is a chance of falling objects, you will be required to wear an orange hard hat</a:t>
            </a:r>
          </a:p>
          <a:p>
            <a:pPr marL="115882" indent="-115882" defTabSz="928637" fontAlgn="base">
              <a:spcBef>
                <a:spcPct val="0"/>
              </a:spcBef>
              <a:spcAft>
                <a:spcPct val="0"/>
              </a:spcAft>
              <a:buFontTx/>
              <a:buChar char="•"/>
            </a:pPr>
            <a:r>
              <a:rPr lang="en-US" sz="1200" dirty="0">
                <a:solidFill>
                  <a:prstClr val="black"/>
                </a:solidFill>
                <a:latin typeface="Times New Roman" pitchFamily="18" charset="0"/>
              </a:rPr>
              <a:t>Have a stop/slow paddle (acceptable condition) and 2-way radios (in working order-check batteries)</a:t>
            </a:r>
          </a:p>
          <a:p>
            <a:pPr marL="115882" indent="-115882" defTabSz="928637" fontAlgn="base">
              <a:spcBef>
                <a:spcPct val="0"/>
              </a:spcBef>
              <a:spcAft>
                <a:spcPct val="0"/>
              </a:spcAft>
              <a:buFontTx/>
              <a:buChar char="•"/>
            </a:pPr>
            <a:endParaRPr lang="en-US" sz="1200" dirty="0">
              <a:solidFill>
                <a:prstClr val="black"/>
              </a:solidFill>
              <a:latin typeface="Times New Roman" pitchFamily="18" charset="0"/>
            </a:endParaRPr>
          </a:p>
          <a:p>
            <a:pPr marL="115882" indent="-115882" defTabSz="928637" fontAlgn="base">
              <a:spcBef>
                <a:spcPct val="0"/>
              </a:spcBef>
              <a:spcAft>
                <a:spcPct val="0"/>
              </a:spcAft>
            </a:pPr>
            <a:r>
              <a:rPr lang="en-US" sz="1200" b="1" dirty="0">
                <a:solidFill>
                  <a:prstClr val="black"/>
                </a:solidFill>
                <a:latin typeface="Times New Roman" pitchFamily="18" charset="0"/>
              </a:rPr>
              <a:t>Work Zone Signing</a:t>
            </a:r>
          </a:p>
          <a:p>
            <a:pPr marL="115882" indent="-115882" defTabSz="928637" fontAlgn="base">
              <a:spcBef>
                <a:spcPct val="0"/>
              </a:spcBef>
              <a:spcAft>
                <a:spcPct val="0"/>
              </a:spcAft>
              <a:buFontTx/>
              <a:buChar char="•"/>
            </a:pPr>
            <a:r>
              <a:rPr lang="en-US" sz="1200" dirty="0">
                <a:solidFill>
                  <a:prstClr val="black"/>
                </a:solidFill>
                <a:latin typeface="Times New Roman" pitchFamily="18" charset="0"/>
              </a:rPr>
              <a:t>Make certain that advanced warning signs are in place and correct</a:t>
            </a:r>
          </a:p>
          <a:p>
            <a:pPr marL="115882" indent="-115882" defTabSz="928637" fontAlgn="base">
              <a:spcBef>
                <a:spcPct val="0"/>
              </a:spcBef>
              <a:spcAft>
                <a:spcPct val="0"/>
              </a:spcAft>
              <a:buFontTx/>
              <a:buChar char="•"/>
            </a:pPr>
            <a:r>
              <a:rPr lang="en-US" sz="1200" dirty="0">
                <a:solidFill>
                  <a:prstClr val="black"/>
                </a:solidFill>
                <a:latin typeface="Times New Roman" pitchFamily="18" charset="0"/>
              </a:rPr>
              <a:t>Only one sign can be used, it must be the </a:t>
            </a:r>
            <a:r>
              <a:rPr lang="en-US" sz="1200" u="sng" dirty="0">
                <a:solidFill>
                  <a:prstClr val="black"/>
                </a:solidFill>
                <a:latin typeface="Times New Roman" pitchFamily="18" charset="0"/>
              </a:rPr>
              <a:t>flagger symbol sign </a:t>
            </a:r>
            <a:r>
              <a:rPr lang="en-US" sz="1200" dirty="0">
                <a:solidFill>
                  <a:prstClr val="black"/>
                </a:solidFill>
                <a:latin typeface="Times New Roman" pitchFamily="18" charset="0"/>
              </a:rPr>
              <a:t>(on cover of workbook) </a:t>
            </a:r>
          </a:p>
          <a:p>
            <a:pPr marL="115882" indent="-115882" defTabSz="928637" fontAlgn="base">
              <a:spcBef>
                <a:spcPct val="0"/>
              </a:spcBef>
              <a:spcAft>
                <a:spcPct val="0"/>
              </a:spcAft>
              <a:buFontTx/>
              <a:buChar char="•"/>
            </a:pPr>
            <a:r>
              <a:rPr lang="en-US" sz="1200" dirty="0">
                <a:solidFill>
                  <a:prstClr val="black"/>
                </a:solidFill>
                <a:latin typeface="Times New Roman" pitchFamily="18" charset="0"/>
              </a:rPr>
              <a:t>This is a new universal sign because of different languages (as compared to “FLAGGER AHEAD”)</a:t>
            </a:r>
          </a:p>
          <a:p>
            <a:pPr defTabSz="928637" fontAlgn="base">
              <a:spcBef>
                <a:spcPct val="0"/>
              </a:spcBef>
              <a:spcAft>
                <a:spcPct val="0"/>
              </a:spcAft>
            </a:pPr>
            <a:endParaRPr lang="en-US" sz="1200" dirty="0">
              <a:solidFill>
                <a:prstClr val="black"/>
              </a:solidFill>
              <a:latin typeface="Times New Roman" pitchFamily="18" charset="0"/>
            </a:endParaRPr>
          </a:p>
          <a:p>
            <a:pPr defTabSz="928637" fontAlgn="base">
              <a:spcBef>
                <a:spcPct val="0"/>
              </a:spcBef>
              <a:spcAft>
                <a:spcPct val="0"/>
              </a:spcAft>
            </a:pPr>
            <a:endParaRPr lang="en-US" sz="1200" dirty="0">
              <a:solidFill>
                <a:prstClr val="black"/>
              </a:solidFill>
              <a:latin typeface="Times New Roman" pitchFamily="18" charset="0"/>
            </a:endParaRPr>
          </a:p>
          <a:p>
            <a:r>
              <a:rPr lang="en-US" sz="1200" dirty="0">
                <a:solidFill>
                  <a:prstClr val="black"/>
                </a:solidFill>
              </a:rPr>
              <a:t>                                                          </a:t>
            </a:r>
          </a:p>
          <a:p>
            <a:endParaRPr lang="en-US" sz="1200" dirty="0">
              <a:solidFill>
                <a:prstClr val="black"/>
              </a:solidFill>
            </a:endParaRPr>
          </a:p>
          <a:p>
            <a:endParaRPr lang="en-US" sz="1200" dirty="0">
              <a:solidFill>
                <a:prstClr val="black"/>
              </a:solidFill>
            </a:endParaRPr>
          </a:p>
          <a:p>
            <a:endParaRPr lang="en-US" sz="1200" dirty="0">
              <a:solidFill>
                <a:prstClr val="black"/>
              </a:solidFill>
            </a:endParaRPr>
          </a:p>
        </p:txBody>
      </p:sp>
      <p:sp>
        <p:nvSpPr>
          <p:cNvPr id="3" name="Notes Placeholder 2"/>
          <p:cNvSpPr>
            <a:spLocks noGrp="1"/>
          </p:cNvSpPr>
          <p:nvPr>
            <p:ph type="body" idx="1"/>
          </p:nvPr>
        </p:nvSpPr>
        <p:spPr/>
        <p:txBody>
          <a:bodyPr/>
          <a:lstStyle/>
          <a:p>
            <a:r>
              <a:rPr lang="en-US" b="1" dirty="0">
                <a:latin typeface="Times New Roman" pitchFamily="18" charset="0"/>
                <a:cs typeface="Arial" charset="0"/>
              </a:rPr>
              <a:t>SAY</a:t>
            </a:r>
            <a:r>
              <a:rPr lang="en-US" dirty="0">
                <a:latin typeface="Times New Roman" pitchFamily="18" charset="0"/>
                <a:cs typeface="Arial" charset="0"/>
              </a:rPr>
              <a:t>: As a flagger, you are required to be clean, neat, and fully dressed at all times when on the job, either day or night. Be prepared for changing weather conditions by bringing suitable clothing and other necessary things such as sunscreen, insect repellant, and water. You are the first person the traveling public will encounter; sloppy dress or appearance will not be tolerated and will present a non-professional image. Remember</a:t>
            </a:r>
            <a:r>
              <a:rPr lang="en-US" baseline="0" dirty="0">
                <a:latin typeface="Times New Roman" pitchFamily="18" charset="0"/>
                <a:cs typeface="Arial" charset="0"/>
              </a:rPr>
              <a:t> you’re representing </a:t>
            </a:r>
            <a:r>
              <a:rPr lang="en-US" baseline="0" dirty="0" err="1">
                <a:latin typeface="Times New Roman" pitchFamily="18" charset="0"/>
                <a:cs typeface="Arial" charset="0"/>
              </a:rPr>
              <a:t>MoDOT</a:t>
            </a:r>
            <a:r>
              <a:rPr lang="en-US" baseline="0" dirty="0">
                <a:latin typeface="Times New Roman" pitchFamily="18" charset="0"/>
                <a:cs typeface="Arial" charset="0"/>
              </a:rPr>
              <a:t>.</a:t>
            </a:r>
            <a:endParaRPr lang="en-US" b="1" dirty="0">
              <a:latin typeface="Times New Roman" pitchFamily="18" charset="0"/>
              <a:cs typeface="Arial" charset="0"/>
            </a:endParaRPr>
          </a:p>
          <a:p>
            <a:endParaRPr lang="en-US" b="0" dirty="0">
              <a:latin typeface="Times New Roman" pitchFamily="18" charset="0"/>
              <a:cs typeface="Arial" charset="0"/>
            </a:endParaRPr>
          </a:p>
          <a:p>
            <a:pPr defTabSz="914350">
              <a:defRPr/>
            </a:pPr>
            <a:r>
              <a:rPr lang="en-US" b="1" dirty="0"/>
              <a:t>REVIEW</a:t>
            </a:r>
            <a:r>
              <a:rPr lang="en-US" dirty="0"/>
              <a:t> slide. </a:t>
            </a:r>
          </a:p>
          <a:p>
            <a:pPr defTabSz="914350">
              <a:defRPr/>
            </a:pPr>
            <a:endParaRPr lang="en-US" b="1" dirty="0">
              <a:latin typeface="Times New Roman" pitchFamily="18" charset="0"/>
              <a:cs typeface="Arial" charset="0"/>
            </a:endParaRPr>
          </a:p>
          <a:p>
            <a:pPr defTabSz="914350">
              <a:defRPr/>
            </a:pPr>
            <a:r>
              <a:rPr lang="en-US" b="1" dirty="0">
                <a:latin typeface="Times New Roman" pitchFamily="18" charset="0"/>
                <a:cs typeface="Arial" charset="0"/>
              </a:rPr>
              <a:t>ASK</a:t>
            </a:r>
            <a:r>
              <a:rPr lang="en-US" b="0" dirty="0">
                <a:latin typeface="Times New Roman" pitchFamily="18" charset="0"/>
                <a:cs typeface="Arial" charset="0"/>
              </a:rPr>
              <a:t>:</a:t>
            </a:r>
            <a:r>
              <a:rPr lang="en-US" b="0" baseline="0" dirty="0">
                <a:latin typeface="Times New Roman" pitchFamily="18" charset="0"/>
                <a:cs typeface="Arial" charset="0"/>
              </a:rPr>
              <a:t> Who remembers from the Basic Safety class what specific type of PPE is required for flagging? </a:t>
            </a:r>
          </a:p>
          <a:p>
            <a:pPr marL="628615" lvl="1" indent="-171441" defTabSz="914350">
              <a:buFont typeface="Arial" pitchFamily="34" charset="0"/>
              <a:buChar char="•"/>
              <a:defRPr/>
            </a:pPr>
            <a:r>
              <a:rPr lang="en-US" b="0" i="1" baseline="0" dirty="0">
                <a:latin typeface="Times New Roman" pitchFamily="18" charset="0"/>
                <a:cs typeface="Arial" charset="0"/>
              </a:rPr>
              <a:t>Hi-</a:t>
            </a:r>
            <a:r>
              <a:rPr lang="en-US" b="0" i="1" baseline="0" dirty="0" err="1">
                <a:latin typeface="Times New Roman" pitchFamily="18" charset="0"/>
                <a:cs typeface="Arial" charset="0"/>
              </a:rPr>
              <a:t>vis</a:t>
            </a:r>
            <a:r>
              <a:rPr lang="en-US" b="0" i="1" baseline="0" dirty="0">
                <a:latin typeface="Times New Roman" pitchFamily="18" charset="0"/>
                <a:cs typeface="Arial" charset="0"/>
              </a:rPr>
              <a:t> hard hat. </a:t>
            </a:r>
            <a:endParaRPr lang="en-US" b="1" i="0" baseline="0" dirty="0">
              <a:latin typeface="Times New Roman" pitchFamily="18" charset="0"/>
              <a:cs typeface="Arial" charset="0"/>
            </a:endParaRPr>
          </a:p>
          <a:p>
            <a:pPr marL="1371524" lvl="2" indent="-457175" defTabSz="914350">
              <a:buFont typeface="Courier New" pitchFamily="49" charset="0"/>
              <a:buChar char="o"/>
              <a:defRPr/>
            </a:pPr>
            <a:r>
              <a:rPr lang="en-US" sz="2600" dirty="0"/>
              <a:t>Daytime</a:t>
            </a:r>
          </a:p>
          <a:p>
            <a:pPr marL="1257231" lvl="2" indent="-342881" defTabSz="914350">
              <a:buFont typeface="Courier New" pitchFamily="49" charset="0"/>
              <a:buChar char="o"/>
              <a:defRPr/>
            </a:pPr>
            <a:r>
              <a:rPr lang="en-US" sz="2000" dirty="0"/>
              <a:t>Class 2 safety vest or shirt</a:t>
            </a:r>
          </a:p>
          <a:p>
            <a:pPr marL="854027" lvl="1" indent="-453999">
              <a:buFont typeface="Arial" pitchFamily="34" charset="0"/>
              <a:buChar char="•"/>
            </a:pPr>
            <a:r>
              <a:rPr lang="en-US" sz="2400" dirty="0"/>
              <a:t>½ hour before sunset to ½ after sunrise</a:t>
            </a:r>
          </a:p>
          <a:p>
            <a:pPr marL="1311202" lvl="2" indent="-453999">
              <a:buFont typeface="Arial" pitchFamily="34" charset="0"/>
              <a:buChar char="•"/>
            </a:pPr>
            <a:r>
              <a:rPr lang="en-US" sz="2400" dirty="0"/>
              <a:t>Class 3 or class 2 top + class E pants</a:t>
            </a:r>
          </a:p>
          <a:p>
            <a:endParaRPr lang="en-US" dirty="0"/>
          </a:p>
        </p:txBody>
      </p:sp>
    </p:spTree>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Instructor</a:t>
            </a:r>
            <a:r>
              <a:rPr lang="en-US" baseline="0" dirty="0"/>
              <a:t> should e</a:t>
            </a:r>
            <a:r>
              <a:rPr lang="en-US" dirty="0"/>
              <a:t>xplain:</a:t>
            </a:r>
          </a:p>
          <a:p>
            <a:pPr marL="168244" indent="-168244">
              <a:buFont typeface="Arial" panose="020B0604020202020204" pitchFamily="34" charset="0"/>
              <a:buChar char="•"/>
            </a:pPr>
            <a:r>
              <a:rPr lang="en-US" dirty="0"/>
              <a:t>What</a:t>
            </a:r>
            <a:r>
              <a:rPr lang="en-US" baseline="0" dirty="0"/>
              <a:t> PPE is required for daytime flagging operations</a:t>
            </a:r>
          </a:p>
          <a:p>
            <a:pPr marL="168244" indent="-168244">
              <a:buFont typeface="Arial" panose="020B0604020202020204" pitchFamily="34" charset="0"/>
              <a:buChar char="•"/>
            </a:pPr>
            <a:r>
              <a:rPr lang="en-US" baseline="0" dirty="0"/>
              <a:t>Stress the importance that the PPE should be clean and in good condition</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203</a:t>
            </a:fld>
            <a:endParaRPr lang="en-US">
              <a:solidFill>
                <a:prstClr val="black"/>
              </a:solidFill>
            </a:endParaRPr>
          </a:p>
        </p:txBody>
      </p:sp>
    </p:spTree>
    <p:extLst>
      <p:ext uri="{BB962C8B-B14F-4D97-AF65-F5344CB8AC3E}">
        <p14:creationId xmlns:p14="http://schemas.microsoft.com/office/powerpoint/2010/main" val="3340115988"/>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301">
              <a:defRPr/>
            </a:pPr>
            <a:r>
              <a:rPr lang="en-US" dirty="0">
                <a:solidFill>
                  <a:prstClr val="black"/>
                </a:solidFill>
              </a:rPr>
              <a:t>Instructor should explain:</a:t>
            </a:r>
          </a:p>
          <a:p>
            <a:pPr marL="168244" indent="-168244" defTabSz="897301">
              <a:buFont typeface="Arial" panose="020B0604020202020204" pitchFamily="34" charset="0"/>
              <a:buChar char="•"/>
              <a:defRPr/>
            </a:pPr>
            <a:r>
              <a:rPr lang="en-US" dirty="0">
                <a:solidFill>
                  <a:prstClr val="black"/>
                </a:solidFill>
              </a:rPr>
              <a:t>What PPE is required for nighttime flagging operations</a:t>
            </a:r>
          </a:p>
          <a:p>
            <a:pPr marL="168244" indent="-168244" defTabSz="897301">
              <a:buFont typeface="Arial" panose="020B0604020202020204" pitchFamily="34" charset="0"/>
              <a:buChar char="•"/>
              <a:defRPr/>
            </a:pPr>
            <a:r>
              <a:rPr lang="en-US" dirty="0">
                <a:solidFill>
                  <a:prstClr val="black"/>
                </a:solidFill>
              </a:rPr>
              <a:t>Stress the importance that the PPE should be clean and in good condition</a:t>
            </a:r>
          </a:p>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204</a:t>
            </a:fld>
            <a:endParaRPr lang="en-US">
              <a:solidFill>
                <a:prstClr val="black"/>
              </a:solidFill>
            </a:endParaRPr>
          </a:p>
        </p:txBody>
      </p:sp>
    </p:spTree>
    <p:extLst>
      <p:ext uri="{BB962C8B-B14F-4D97-AF65-F5344CB8AC3E}">
        <p14:creationId xmlns:p14="http://schemas.microsoft.com/office/powerpoint/2010/main" val="2807491628"/>
      </p:ext>
    </p:extLst>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205</a:t>
            </a:fld>
            <a:endParaRPr lang="en-US">
              <a:solidFill>
                <a:prstClr val="black"/>
              </a:solidFill>
            </a:endParaRPr>
          </a:p>
        </p:txBody>
      </p:sp>
    </p:spTree>
    <p:extLst>
      <p:ext uri="{BB962C8B-B14F-4D97-AF65-F5344CB8AC3E}">
        <p14:creationId xmlns:p14="http://schemas.microsoft.com/office/powerpoint/2010/main" val="2675532800"/>
      </p:ext>
    </p:extLst>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29017" indent="-280391" defTabSz="894136" eaLnBrk="0" hangingPunct="0">
              <a:spcBef>
                <a:spcPct val="30000"/>
              </a:spcBef>
              <a:defRPr sz="1200">
                <a:solidFill>
                  <a:schemeClr val="tx1"/>
                </a:solidFill>
                <a:latin typeface="Times New Roman" pitchFamily="18" charset="0"/>
              </a:defRPr>
            </a:lvl2pPr>
            <a:lvl3pPr marL="1121564" indent="-224312" defTabSz="894136" eaLnBrk="0" hangingPunct="0">
              <a:spcBef>
                <a:spcPct val="30000"/>
              </a:spcBef>
              <a:defRPr sz="1200">
                <a:solidFill>
                  <a:schemeClr val="tx1"/>
                </a:solidFill>
                <a:latin typeface="Times New Roman" pitchFamily="18" charset="0"/>
              </a:defRPr>
            </a:lvl3pPr>
            <a:lvl4pPr marL="1570189" indent="-224312" defTabSz="894136" eaLnBrk="0" hangingPunct="0">
              <a:spcBef>
                <a:spcPct val="30000"/>
              </a:spcBef>
              <a:defRPr sz="1200">
                <a:solidFill>
                  <a:schemeClr val="tx1"/>
                </a:solidFill>
                <a:latin typeface="Times New Roman" pitchFamily="18" charset="0"/>
              </a:defRPr>
            </a:lvl4pPr>
            <a:lvl5pPr marL="2018816" indent="-224312" defTabSz="894136" eaLnBrk="0" hangingPunct="0">
              <a:spcBef>
                <a:spcPct val="30000"/>
              </a:spcBef>
              <a:defRPr sz="1200">
                <a:solidFill>
                  <a:schemeClr val="tx1"/>
                </a:solidFill>
                <a:latin typeface="Times New Roman" pitchFamily="18" charset="0"/>
              </a:defRPr>
            </a:lvl5pPr>
            <a:lvl6pPr marL="2467441" indent="-224312" defTabSz="894136" eaLnBrk="0" fontAlgn="base" hangingPunct="0">
              <a:spcBef>
                <a:spcPct val="30000"/>
              </a:spcBef>
              <a:spcAft>
                <a:spcPct val="0"/>
              </a:spcAft>
              <a:defRPr sz="1200">
                <a:solidFill>
                  <a:schemeClr val="tx1"/>
                </a:solidFill>
                <a:latin typeface="Times New Roman" pitchFamily="18" charset="0"/>
              </a:defRPr>
            </a:lvl6pPr>
            <a:lvl7pPr marL="2916065" indent="-224312" defTabSz="894136" eaLnBrk="0" fontAlgn="base" hangingPunct="0">
              <a:spcBef>
                <a:spcPct val="30000"/>
              </a:spcBef>
              <a:spcAft>
                <a:spcPct val="0"/>
              </a:spcAft>
              <a:defRPr sz="1200">
                <a:solidFill>
                  <a:schemeClr val="tx1"/>
                </a:solidFill>
                <a:latin typeface="Times New Roman" pitchFamily="18" charset="0"/>
              </a:defRPr>
            </a:lvl7pPr>
            <a:lvl8pPr marL="3364692" indent="-224312" defTabSz="894136" eaLnBrk="0" fontAlgn="base" hangingPunct="0">
              <a:spcBef>
                <a:spcPct val="30000"/>
              </a:spcBef>
              <a:spcAft>
                <a:spcPct val="0"/>
              </a:spcAft>
              <a:defRPr sz="1200">
                <a:solidFill>
                  <a:schemeClr val="tx1"/>
                </a:solidFill>
                <a:latin typeface="Times New Roman" pitchFamily="18" charset="0"/>
              </a:defRPr>
            </a:lvl8pPr>
            <a:lvl9pPr marL="3813317" indent="-224312"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B88F0465-B565-4101-83BA-9F975E5FB84A}" type="slidenum">
              <a:rPr lang="en-US" altLang="en-US" smtClean="0">
                <a:solidFill>
                  <a:prstClr val="black"/>
                </a:solidFill>
              </a:rPr>
              <a:pPr eaLnBrk="1" hangingPunct="1">
                <a:spcBef>
                  <a:spcPct val="0"/>
                </a:spcBef>
              </a:pPr>
              <a:t>206</a:t>
            </a:fld>
            <a:endParaRPr lang="en-US" altLang="en-US">
              <a:solidFill>
                <a:prstClr val="black"/>
              </a:solidFill>
            </a:endParaRPr>
          </a:p>
        </p:txBody>
      </p:sp>
      <p:sp>
        <p:nvSpPr>
          <p:cNvPr id="136195" name="Rectangle 2"/>
          <p:cNvSpPr>
            <a:spLocks noGrp="1" noRot="1" noChangeAspect="1" noChangeArrowheads="1" noTextEdit="1"/>
          </p:cNvSpPr>
          <p:nvPr>
            <p:ph type="sldImg"/>
          </p:nvPr>
        </p:nvSpPr>
        <p:spPr>
          <a:ln/>
        </p:spPr>
      </p:sp>
      <p:sp>
        <p:nvSpPr>
          <p:cNvPr id="136196"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453999" indent="-453999">
              <a:spcBef>
                <a:spcPct val="35000"/>
              </a:spcBef>
              <a:buSzPct val="85000"/>
              <a:buFont typeface="Wingdings" pitchFamily="2" charset="2"/>
              <a:buChar char="§"/>
              <a:defRPr/>
            </a:pPr>
            <a:r>
              <a:rPr lang="en-US" b="1" dirty="0"/>
              <a:t>Flaggers shall use a STOP/SLOW paddle, a flag, or an Automated Flagger Assistance Device (AFAD)</a:t>
            </a:r>
          </a:p>
          <a:p>
            <a:pPr marL="453999" indent="-453999">
              <a:spcBef>
                <a:spcPct val="35000"/>
              </a:spcBef>
              <a:buSzPct val="85000"/>
              <a:buFont typeface="Wingdings" pitchFamily="2" charset="2"/>
              <a:buChar char="§"/>
              <a:defRPr/>
            </a:pPr>
            <a:endParaRPr lang="en-US" b="1" dirty="0"/>
          </a:p>
          <a:p>
            <a:pPr marL="453999" indent="-453999">
              <a:spcBef>
                <a:spcPct val="35000"/>
              </a:spcBef>
              <a:buSzPct val="85000"/>
              <a:buFont typeface="Wingdings" pitchFamily="2" charset="2"/>
              <a:buChar char="§"/>
              <a:defRPr/>
            </a:pPr>
            <a:r>
              <a:rPr lang="en-US" b="1" dirty="0"/>
              <a:t>The use of hand movements alone shall be prohibited except for law enforcement personnel or emergency responders at incident scenes</a:t>
            </a:r>
          </a:p>
          <a:p>
            <a:endParaRPr lang="en-US" altLang="en-US" dirty="0">
              <a:latin typeface="Times New Roman" pitchFamily="18" charset="0"/>
            </a:endParaRPr>
          </a:p>
        </p:txBody>
      </p:sp>
    </p:spTree>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29017" indent="-280391" defTabSz="894136" eaLnBrk="0" hangingPunct="0">
              <a:spcBef>
                <a:spcPct val="30000"/>
              </a:spcBef>
              <a:defRPr sz="1200">
                <a:solidFill>
                  <a:schemeClr val="tx1"/>
                </a:solidFill>
                <a:latin typeface="Times New Roman" pitchFamily="18" charset="0"/>
              </a:defRPr>
            </a:lvl2pPr>
            <a:lvl3pPr marL="1121564" indent="-224312" defTabSz="894136" eaLnBrk="0" hangingPunct="0">
              <a:spcBef>
                <a:spcPct val="30000"/>
              </a:spcBef>
              <a:defRPr sz="1200">
                <a:solidFill>
                  <a:schemeClr val="tx1"/>
                </a:solidFill>
                <a:latin typeface="Times New Roman" pitchFamily="18" charset="0"/>
              </a:defRPr>
            </a:lvl3pPr>
            <a:lvl4pPr marL="1570189" indent="-224312" defTabSz="894136" eaLnBrk="0" hangingPunct="0">
              <a:spcBef>
                <a:spcPct val="30000"/>
              </a:spcBef>
              <a:defRPr sz="1200">
                <a:solidFill>
                  <a:schemeClr val="tx1"/>
                </a:solidFill>
                <a:latin typeface="Times New Roman" pitchFamily="18" charset="0"/>
              </a:defRPr>
            </a:lvl4pPr>
            <a:lvl5pPr marL="2018816" indent="-224312" defTabSz="894136" eaLnBrk="0" hangingPunct="0">
              <a:spcBef>
                <a:spcPct val="30000"/>
              </a:spcBef>
              <a:defRPr sz="1200">
                <a:solidFill>
                  <a:schemeClr val="tx1"/>
                </a:solidFill>
                <a:latin typeface="Times New Roman" pitchFamily="18" charset="0"/>
              </a:defRPr>
            </a:lvl5pPr>
            <a:lvl6pPr marL="2467441" indent="-224312" defTabSz="894136" eaLnBrk="0" fontAlgn="base" hangingPunct="0">
              <a:spcBef>
                <a:spcPct val="30000"/>
              </a:spcBef>
              <a:spcAft>
                <a:spcPct val="0"/>
              </a:spcAft>
              <a:defRPr sz="1200">
                <a:solidFill>
                  <a:schemeClr val="tx1"/>
                </a:solidFill>
                <a:latin typeface="Times New Roman" pitchFamily="18" charset="0"/>
              </a:defRPr>
            </a:lvl6pPr>
            <a:lvl7pPr marL="2916065" indent="-224312" defTabSz="894136" eaLnBrk="0" fontAlgn="base" hangingPunct="0">
              <a:spcBef>
                <a:spcPct val="30000"/>
              </a:spcBef>
              <a:spcAft>
                <a:spcPct val="0"/>
              </a:spcAft>
              <a:defRPr sz="1200">
                <a:solidFill>
                  <a:schemeClr val="tx1"/>
                </a:solidFill>
                <a:latin typeface="Times New Roman" pitchFamily="18" charset="0"/>
              </a:defRPr>
            </a:lvl7pPr>
            <a:lvl8pPr marL="3364692" indent="-224312" defTabSz="894136" eaLnBrk="0" fontAlgn="base" hangingPunct="0">
              <a:spcBef>
                <a:spcPct val="30000"/>
              </a:spcBef>
              <a:spcAft>
                <a:spcPct val="0"/>
              </a:spcAft>
              <a:defRPr sz="1200">
                <a:solidFill>
                  <a:schemeClr val="tx1"/>
                </a:solidFill>
                <a:latin typeface="Times New Roman" pitchFamily="18" charset="0"/>
              </a:defRPr>
            </a:lvl8pPr>
            <a:lvl9pPr marL="3813317" indent="-224312"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BAB0390E-F33F-418A-9CD9-62DAB0E289AE}" type="slidenum">
              <a:rPr lang="en-US" altLang="en-US" smtClean="0">
                <a:solidFill>
                  <a:prstClr val="black"/>
                </a:solidFill>
              </a:rPr>
              <a:pPr eaLnBrk="1" hangingPunct="1">
                <a:spcBef>
                  <a:spcPct val="0"/>
                </a:spcBef>
              </a:pPr>
              <a:t>207</a:t>
            </a:fld>
            <a:endParaRPr lang="en-US" altLang="en-US">
              <a:solidFill>
                <a:prstClr val="black"/>
              </a:solidFill>
            </a:endParaRPr>
          </a:p>
        </p:txBody>
      </p:sp>
      <p:sp>
        <p:nvSpPr>
          <p:cNvPr id="141315" name="Rectangle 1026"/>
          <p:cNvSpPr>
            <a:spLocks noGrp="1" noRot="1" noChangeAspect="1" noChangeArrowheads="1" noTextEdit="1"/>
          </p:cNvSpPr>
          <p:nvPr>
            <p:ph type="sldImg"/>
          </p:nvPr>
        </p:nvSpPr>
        <p:spPr>
          <a:ln/>
        </p:spPr>
      </p:sp>
      <p:sp>
        <p:nvSpPr>
          <p:cNvPr id="141316"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Instructor</a:t>
            </a:r>
            <a:r>
              <a:rPr lang="en-US" altLang="en-US" baseline="0" dirty="0">
                <a:latin typeface="Times New Roman" pitchFamily="18" charset="0"/>
              </a:rPr>
              <a:t> should explain:</a:t>
            </a:r>
          </a:p>
          <a:p>
            <a:pPr marL="168244" indent="-168244">
              <a:buFont typeface="Arial" panose="020B0604020202020204" pitchFamily="34" charset="0"/>
              <a:buChar char="•"/>
            </a:pPr>
            <a:r>
              <a:rPr lang="en-US" altLang="en-US" baseline="0" dirty="0">
                <a:latin typeface="Times New Roman" pitchFamily="18" charset="0"/>
              </a:rPr>
              <a:t>The importance of maximizing your visibility based on location of work</a:t>
            </a:r>
          </a:p>
          <a:p>
            <a:pPr marL="168244" indent="-168244">
              <a:buFont typeface="Arial" panose="020B0604020202020204" pitchFamily="34" charset="0"/>
              <a:buChar char="•"/>
            </a:pPr>
            <a:r>
              <a:rPr lang="en-US" altLang="en-US" baseline="0" dirty="0">
                <a:latin typeface="Times New Roman" pitchFamily="18" charset="0"/>
              </a:rPr>
              <a:t>The importance of adjusting to field conditions to ensure the flagger station is located properly</a:t>
            </a:r>
            <a:endParaRPr lang="en-US" altLang="en-US" dirty="0">
              <a:latin typeface="Times New Roman" pitchFamily="18" charset="0"/>
            </a:endParaRPr>
          </a:p>
        </p:txBody>
      </p:sp>
    </p:spTree>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65739" indent="-256018">
              <a:buFont typeface="Wingdings 3"/>
              <a:buChar char=""/>
              <a:defRPr/>
            </a:pPr>
            <a:r>
              <a:rPr lang="en-US" dirty="0"/>
              <a:t>To Increase Visibility:</a:t>
            </a:r>
          </a:p>
          <a:p>
            <a:pPr marL="457175" indent="-457175">
              <a:buFont typeface="Wingdings" pitchFamily="2" charset="2"/>
              <a:buChar char="§"/>
              <a:defRPr/>
            </a:pPr>
            <a:r>
              <a:rPr lang="en-US" dirty="0"/>
              <a:t>Do Not Stand Like a Statue</a:t>
            </a:r>
          </a:p>
          <a:p>
            <a:pPr marL="457175" indent="-457175">
              <a:buFont typeface="Wingdings" pitchFamily="2" charset="2"/>
              <a:buChar char="§"/>
              <a:defRPr/>
            </a:pPr>
            <a:r>
              <a:rPr lang="en-US" dirty="0"/>
              <a:t>Move/Raise/Lower the Stop/Slow Paddle</a:t>
            </a:r>
          </a:p>
          <a:p>
            <a:pPr marL="457175" indent="-457175">
              <a:buFont typeface="Wingdings" pitchFamily="2" charset="2"/>
              <a:buChar char="§"/>
              <a:defRPr/>
            </a:pPr>
            <a:r>
              <a:rPr lang="en-US" dirty="0"/>
              <a:t>Move your Body with small side to side movements </a:t>
            </a:r>
          </a:p>
          <a:p>
            <a:endParaRPr lang="en-US" dirty="0"/>
          </a:p>
        </p:txBody>
      </p:sp>
      <p:sp>
        <p:nvSpPr>
          <p:cNvPr id="4" name="Slide Number Placeholder 3"/>
          <p:cNvSpPr>
            <a:spLocks noGrp="1"/>
          </p:cNvSpPr>
          <p:nvPr>
            <p:ph type="sldNum" sz="quarter" idx="10"/>
          </p:nvPr>
        </p:nvSpPr>
        <p:spPr/>
        <p:txBody>
          <a:bodyPr/>
          <a:lstStyle/>
          <a:p>
            <a:fld id="{E4602A2E-9B10-4F8D-85E1-24042F9422A0}" type="slidenum">
              <a:rPr lang="en-US" smtClean="0">
                <a:solidFill>
                  <a:prstClr val="black"/>
                </a:solidFill>
              </a:rPr>
              <a:pPr/>
              <a:t>208</a:t>
            </a:fld>
            <a:endParaRPr lang="en-US">
              <a:solidFill>
                <a:prstClr val="black"/>
              </a:solidFill>
            </a:endParaRPr>
          </a:p>
        </p:txBody>
      </p:sp>
    </p:spTree>
    <p:extLst>
      <p:ext uri="{BB962C8B-B14F-4D97-AF65-F5344CB8AC3E}">
        <p14:creationId xmlns:p14="http://schemas.microsoft.com/office/powerpoint/2010/main" val="189702095"/>
      </p:ext>
    </p:extLst>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Instructor should explain:</a:t>
            </a:r>
          </a:p>
          <a:p>
            <a:pPr marL="168244" indent="-168244">
              <a:buFont typeface="Arial" panose="020B0604020202020204" pitchFamily="34" charset="0"/>
              <a:buChar char="•"/>
            </a:pPr>
            <a:r>
              <a:rPr lang="en-US" dirty="0"/>
              <a:t>The Stopping Sight</a:t>
            </a:r>
            <a:r>
              <a:rPr lang="en-US" baseline="0" dirty="0"/>
              <a:t> Distance Chart shown on slide</a:t>
            </a:r>
          </a:p>
          <a:p>
            <a:pPr marL="168244" indent="-168244">
              <a:buFont typeface="Arial" panose="020B0604020202020204" pitchFamily="34" charset="0"/>
              <a:buChar char="•"/>
            </a:pPr>
            <a:r>
              <a:rPr lang="en-US" baseline="0" dirty="0"/>
              <a:t>Give examples and explain the need that a flagger station must be separated from the work area, crew and any/all equipment. </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209</a:t>
            </a:fld>
            <a:endParaRPr lang="en-US">
              <a:solidFill>
                <a:prstClr val="black"/>
              </a:solidFill>
            </a:endParaRPr>
          </a:p>
        </p:txBody>
      </p:sp>
    </p:spTree>
    <p:extLst>
      <p:ext uri="{BB962C8B-B14F-4D97-AF65-F5344CB8AC3E}">
        <p14:creationId xmlns:p14="http://schemas.microsoft.com/office/powerpoint/2010/main" val="692671978"/>
      </p:ext>
    </p:extLst>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Flagger stations should be located such that an errant vehicle has additional space to stop without entering the workspace</a:t>
            </a:r>
          </a:p>
          <a:p>
            <a:endParaRPr lang="en-US" dirty="0"/>
          </a:p>
          <a:p>
            <a:r>
              <a:rPr lang="en-US" dirty="0"/>
              <a:t>The flagger should identify an escape route that can be used to avoid being struck by an errant vehicle</a:t>
            </a:r>
          </a:p>
        </p:txBody>
      </p:sp>
      <p:sp>
        <p:nvSpPr>
          <p:cNvPr id="4" name="Slide Number Placeholder 3"/>
          <p:cNvSpPr>
            <a:spLocks noGrp="1"/>
          </p:cNvSpPr>
          <p:nvPr>
            <p:ph type="sldNum" sz="quarter" idx="10"/>
          </p:nvPr>
        </p:nvSpPr>
        <p:spPr/>
        <p:txBody>
          <a:bodyPr/>
          <a:lstStyle/>
          <a:p>
            <a:fld id="{E4602A2E-9B10-4F8D-85E1-24042F9422A0}" type="slidenum">
              <a:rPr lang="en-US" smtClean="0">
                <a:solidFill>
                  <a:prstClr val="black"/>
                </a:solidFill>
              </a:rPr>
              <a:pPr/>
              <a:t>211</a:t>
            </a:fld>
            <a:endParaRPr lang="en-US">
              <a:solidFill>
                <a:prstClr val="black"/>
              </a:solidFill>
            </a:endParaRPr>
          </a:p>
        </p:txBody>
      </p:sp>
    </p:spTree>
    <p:extLst>
      <p:ext uri="{BB962C8B-B14F-4D97-AF65-F5344CB8AC3E}">
        <p14:creationId xmlns:p14="http://schemas.microsoft.com/office/powerpoint/2010/main" val="3304908588"/>
      </p:ext>
    </p:extLst>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Instructor should explain:</a:t>
            </a:r>
          </a:p>
          <a:p>
            <a:pPr marL="168244" indent="-168244">
              <a:buFont typeface="Arial" panose="020B0604020202020204" pitchFamily="34" charset="0"/>
              <a:buChar char="•"/>
            </a:pPr>
            <a:r>
              <a:rPr lang="en-US" dirty="0"/>
              <a:t>Why</a:t>
            </a:r>
            <a:r>
              <a:rPr lang="en-US" baseline="0" dirty="0"/>
              <a:t> and the importance of only 1 flagger symbol sign may be posted per travel direction</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212</a:t>
            </a:fld>
            <a:endParaRPr lang="en-US">
              <a:solidFill>
                <a:prstClr val="black"/>
              </a:solidFill>
            </a:endParaRPr>
          </a:p>
        </p:txBody>
      </p:sp>
    </p:spTree>
    <p:extLst>
      <p:ext uri="{BB962C8B-B14F-4D97-AF65-F5344CB8AC3E}">
        <p14:creationId xmlns:p14="http://schemas.microsoft.com/office/powerpoint/2010/main" val="2401322507"/>
      </p:ext>
    </p:extLst>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29017" indent="-280391" defTabSz="894136" eaLnBrk="0" hangingPunct="0">
              <a:spcBef>
                <a:spcPct val="30000"/>
              </a:spcBef>
              <a:defRPr sz="1200">
                <a:solidFill>
                  <a:schemeClr val="tx1"/>
                </a:solidFill>
                <a:latin typeface="Times New Roman" pitchFamily="18" charset="0"/>
              </a:defRPr>
            </a:lvl2pPr>
            <a:lvl3pPr marL="1121564" indent="-224312" defTabSz="894136" eaLnBrk="0" hangingPunct="0">
              <a:spcBef>
                <a:spcPct val="30000"/>
              </a:spcBef>
              <a:defRPr sz="1200">
                <a:solidFill>
                  <a:schemeClr val="tx1"/>
                </a:solidFill>
                <a:latin typeface="Times New Roman" pitchFamily="18" charset="0"/>
              </a:defRPr>
            </a:lvl3pPr>
            <a:lvl4pPr marL="1570189" indent="-224312" defTabSz="894136" eaLnBrk="0" hangingPunct="0">
              <a:spcBef>
                <a:spcPct val="30000"/>
              </a:spcBef>
              <a:defRPr sz="1200">
                <a:solidFill>
                  <a:schemeClr val="tx1"/>
                </a:solidFill>
                <a:latin typeface="Times New Roman" pitchFamily="18" charset="0"/>
              </a:defRPr>
            </a:lvl4pPr>
            <a:lvl5pPr marL="2018816" indent="-224312" defTabSz="894136" eaLnBrk="0" hangingPunct="0">
              <a:spcBef>
                <a:spcPct val="30000"/>
              </a:spcBef>
              <a:defRPr sz="1200">
                <a:solidFill>
                  <a:schemeClr val="tx1"/>
                </a:solidFill>
                <a:latin typeface="Times New Roman" pitchFamily="18" charset="0"/>
              </a:defRPr>
            </a:lvl5pPr>
            <a:lvl6pPr marL="2467441" indent="-224312" defTabSz="894136" eaLnBrk="0" fontAlgn="base" hangingPunct="0">
              <a:spcBef>
                <a:spcPct val="30000"/>
              </a:spcBef>
              <a:spcAft>
                <a:spcPct val="0"/>
              </a:spcAft>
              <a:defRPr sz="1200">
                <a:solidFill>
                  <a:schemeClr val="tx1"/>
                </a:solidFill>
                <a:latin typeface="Times New Roman" pitchFamily="18" charset="0"/>
              </a:defRPr>
            </a:lvl6pPr>
            <a:lvl7pPr marL="2916065" indent="-224312" defTabSz="894136" eaLnBrk="0" fontAlgn="base" hangingPunct="0">
              <a:spcBef>
                <a:spcPct val="30000"/>
              </a:spcBef>
              <a:spcAft>
                <a:spcPct val="0"/>
              </a:spcAft>
              <a:defRPr sz="1200">
                <a:solidFill>
                  <a:schemeClr val="tx1"/>
                </a:solidFill>
                <a:latin typeface="Times New Roman" pitchFamily="18" charset="0"/>
              </a:defRPr>
            </a:lvl7pPr>
            <a:lvl8pPr marL="3364692" indent="-224312" defTabSz="894136" eaLnBrk="0" fontAlgn="base" hangingPunct="0">
              <a:spcBef>
                <a:spcPct val="30000"/>
              </a:spcBef>
              <a:spcAft>
                <a:spcPct val="0"/>
              </a:spcAft>
              <a:defRPr sz="1200">
                <a:solidFill>
                  <a:schemeClr val="tx1"/>
                </a:solidFill>
                <a:latin typeface="Times New Roman" pitchFamily="18" charset="0"/>
              </a:defRPr>
            </a:lvl8pPr>
            <a:lvl9pPr marL="3813317" indent="-224312"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B9F0836E-A2DF-40C3-8693-CBBC0EE127DA}" type="slidenum">
              <a:rPr lang="en-US" altLang="en-US" smtClean="0">
                <a:solidFill>
                  <a:prstClr val="black"/>
                </a:solidFill>
              </a:rPr>
              <a:pPr eaLnBrk="1" hangingPunct="1">
                <a:spcBef>
                  <a:spcPct val="0"/>
                </a:spcBef>
              </a:pPr>
              <a:t>213</a:t>
            </a:fld>
            <a:endParaRPr lang="en-US" altLang="en-US">
              <a:solidFill>
                <a:prstClr val="black"/>
              </a:solidFill>
            </a:endParaRPr>
          </a:p>
        </p:txBody>
      </p:sp>
      <p:sp>
        <p:nvSpPr>
          <p:cNvPr id="152579" name="Rectangle 2"/>
          <p:cNvSpPr>
            <a:spLocks noGrp="1" noRot="1" noChangeAspect="1" noChangeArrowheads="1" noTextEdit="1"/>
          </p:cNvSpPr>
          <p:nvPr>
            <p:ph type="sldImg"/>
          </p:nvPr>
        </p:nvSpPr>
        <p:spPr>
          <a:xfrm>
            <a:off x="1136650" y="901700"/>
            <a:ext cx="4598988" cy="3451225"/>
          </a:xfrm>
          <a:ln/>
        </p:spPr>
      </p:sp>
      <p:sp>
        <p:nvSpPr>
          <p:cNvPr id="152580"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US" altLang="en-US" dirty="0">
                <a:latin typeface="Times New Roman" pitchFamily="18" charset="0"/>
              </a:rPr>
              <a:t>Except in emergency situations flagger stations shall be illuminated at night</a:t>
            </a:r>
          </a:p>
          <a:p>
            <a:endParaRPr lang="en-US" altLang="en-US" dirty="0">
              <a:latin typeface="Times New Roman" pitchFamily="18" charset="0"/>
            </a:endParaRPr>
          </a:p>
        </p:txBody>
      </p:sp>
    </p:spTree>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29017" indent="-280391" defTabSz="894136" eaLnBrk="0" hangingPunct="0">
              <a:spcBef>
                <a:spcPct val="30000"/>
              </a:spcBef>
              <a:defRPr sz="1200">
                <a:solidFill>
                  <a:schemeClr val="tx1"/>
                </a:solidFill>
                <a:latin typeface="Times New Roman" pitchFamily="18" charset="0"/>
              </a:defRPr>
            </a:lvl2pPr>
            <a:lvl3pPr marL="1121564" indent="-224312" defTabSz="894136" eaLnBrk="0" hangingPunct="0">
              <a:spcBef>
                <a:spcPct val="30000"/>
              </a:spcBef>
              <a:defRPr sz="1200">
                <a:solidFill>
                  <a:schemeClr val="tx1"/>
                </a:solidFill>
                <a:latin typeface="Times New Roman" pitchFamily="18" charset="0"/>
              </a:defRPr>
            </a:lvl3pPr>
            <a:lvl4pPr marL="1570189" indent="-224312" defTabSz="894136" eaLnBrk="0" hangingPunct="0">
              <a:spcBef>
                <a:spcPct val="30000"/>
              </a:spcBef>
              <a:defRPr sz="1200">
                <a:solidFill>
                  <a:schemeClr val="tx1"/>
                </a:solidFill>
                <a:latin typeface="Times New Roman" pitchFamily="18" charset="0"/>
              </a:defRPr>
            </a:lvl4pPr>
            <a:lvl5pPr marL="2018816" indent="-224312" defTabSz="894136" eaLnBrk="0" hangingPunct="0">
              <a:spcBef>
                <a:spcPct val="30000"/>
              </a:spcBef>
              <a:defRPr sz="1200">
                <a:solidFill>
                  <a:schemeClr val="tx1"/>
                </a:solidFill>
                <a:latin typeface="Times New Roman" pitchFamily="18" charset="0"/>
              </a:defRPr>
            </a:lvl5pPr>
            <a:lvl6pPr marL="2467441" indent="-224312" defTabSz="894136" eaLnBrk="0" fontAlgn="base" hangingPunct="0">
              <a:spcBef>
                <a:spcPct val="30000"/>
              </a:spcBef>
              <a:spcAft>
                <a:spcPct val="0"/>
              </a:spcAft>
              <a:defRPr sz="1200">
                <a:solidFill>
                  <a:schemeClr val="tx1"/>
                </a:solidFill>
                <a:latin typeface="Times New Roman" pitchFamily="18" charset="0"/>
              </a:defRPr>
            </a:lvl6pPr>
            <a:lvl7pPr marL="2916065" indent="-224312" defTabSz="894136" eaLnBrk="0" fontAlgn="base" hangingPunct="0">
              <a:spcBef>
                <a:spcPct val="30000"/>
              </a:spcBef>
              <a:spcAft>
                <a:spcPct val="0"/>
              </a:spcAft>
              <a:defRPr sz="1200">
                <a:solidFill>
                  <a:schemeClr val="tx1"/>
                </a:solidFill>
                <a:latin typeface="Times New Roman" pitchFamily="18" charset="0"/>
              </a:defRPr>
            </a:lvl7pPr>
            <a:lvl8pPr marL="3364692" indent="-224312" defTabSz="894136" eaLnBrk="0" fontAlgn="base" hangingPunct="0">
              <a:spcBef>
                <a:spcPct val="30000"/>
              </a:spcBef>
              <a:spcAft>
                <a:spcPct val="0"/>
              </a:spcAft>
              <a:defRPr sz="1200">
                <a:solidFill>
                  <a:schemeClr val="tx1"/>
                </a:solidFill>
                <a:latin typeface="Times New Roman" pitchFamily="18" charset="0"/>
              </a:defRPr>
            </a:lvl8pPr>
            <a:lvl9pPr marL="3813317" indent="-224312"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2998DAE8-BF33-409A-9F18-BDD3404B4586}" type="slidenum">
              <a:rPr lang="en-US" altLang="en-US" smtClean="0">
                <a:solidFill>
                  <a:prstClr val="black"/>
                </a:solidFill>
              </a:rPr>
              <a:pPr eaLnBrk="1" hangingPunct="1">
                <a:spcBef>
                  <a:spcPct val="0"/>
                </a:spcBef>
              </a:pPr>
              <a:t>214</a:t>
            </a:fld>
            <a:endParaRPr lang="en-US" altLang="en-US">
              <a:solidFill>
                <a:prstClr val="black"/>
              </a:solidFill>
            </a:endParaRPr>
          </a:p>
        </p:txBody>
      </p:sp>
      <p:sp>
        <p:nvSpPr>
          <p:cNvPr id="153603" name="Rectangle 2"/>
          <p:cNvSpPr>
            <a:spLocks noGrp="1" noRot="1" noChangeAspect="1" noChangeArrowheads="1" noTextEdit="1"/>
          </p:cNvSpPr>
          <p:nvPr>
            <p:ph type="sldImg"/>
          </p:nvPr>
        </p:nvSpPr>
        <p:spPr>
          <a:ln/>
        </p:spPr>
      </p:sp>
      <p:sp>
        <p:nvSpPr>
          <p:cNvPr id="153604"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US" altLang="en-US" dirty="0">
                <a:latin typeface="Times New Roman" pitchFamily="18" charset="0"/>
              </a:rPr>
              <a:t>Instructor</a:t>
            </a:r>
            <a:r>
              <a:rPr lang="en-US" altLang="en-US" baseline="0" dirty="0">
                <a:latin typeface="Times New Roman" pitchFamily="18" charset="0"/>
              </a:rPr>
              <a:t> should explain:</a:t>
            </a:r>
          </a:p>
          <a:p>
            <a:pPr marL="168244" indent="-168244">
              <a:lnSpc>
                <a:spcPct val="90000"/>
              </a:lnSpc>
              <a:buFont typeface="Arial" panose="020B0604020202020204" pitchFamily="34" charset="0"/>
              <a:buChar char="•"/>
            </a:pPr>
            <a:r>
              <a:rPr lang="en-US" altLang="en-US" baseline="0" dirty="0">
                <a:latin typeface="Times New Roman" pitchFamily="18" charset="0"/>
              </a:rPr>
              <a:t>Night Time Flagging Operations</a:t>
            </a:r>
          </a:p>
          <a:p>
            <a:pPr marL="168244" indent="-168244">
              <a:lnSpc>
                <a:spcPct val="90000"/>
              </a:lnSpc>
              <a:buFont typeface="Arial" panose="020B0604020202020204" pitchFamily="34" charset="0"/>
              <a:buChar char="•"/>
            </a:pPr>
            <a:r>
              <a:rPr lang="en-US" altLang="en-US" baseline="0" dirty="0">
                <a:latin typeface="Times New Roman" pitchFamily="18" charset="0"/>
              </a:rPr>
              <a:t>The Challenges of flagging at night, give personal examples </a:t>
            </a:r>
          </a:p>
          <a:p>
            <a:pPr>
              <a:lnSpc>
                <a:spcPct val="90000"/>
              </a:lnSpc>
            </a:pPr>
            <a:endParaRPr lang="en-US" altLang="en-US" dirty="0">
              <a:latin typeface="Times New Roman" pitchFamily="18" charset="0"/>
            </a:endParaRPr>
          </a:p>
        </p:txBody>
      </p:sp>
    </p:spTree>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Slide Image Placeholder 1"/>
          <p:cNvSpPr>
            <a:spLocks noGrp="1" noRot="1" noChangeAspect="1" noTextEdit="1"/>
          </p:cNvSpPr>
          <p:nvPr>
            <p:ph type="sldImg"/>
          </p:nvPr>
        </p:nvSpPr>
        <p:spPr>
          <a:ln/>
        </p:spPr>
      </p:sp>
      <p:sp>
        <p:nvSpPr>
          <p:cNvPr id="154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Instructor should:</a:t>
            </a:r>
          </a:p>
          <a:p>
            <a:pPr marL="168244" indent="-168244">
              <a:buFont typeface="Arial" panose="020B0604020202020204" pitchFamily="34" charset="0"/>
              <a:buChar char="•"/>
            </a:pPr>
            <a:r>
              <a:rPr lang="en-US" altLang="en-US" dirty="0">
                <a:latin typeface="Times New Roman" pitchFamily="18" charset="0"/>
              </a:rPr>
              <a:t>Reinforce the requirement to have Area Lighting</a:t>
            </a:r>
            <a:r>
              <a:rPr lang="en-US" altLang="en-US" baseline="0" dirty="0">
                <a:latin typeface="Times New Roman" pitchFamily="18" charset="0"/>
              </a:rPr>
              <a:t> at the flagger station</a:t>
            </a:r>
          </a:p>
          <a:p>
            <a:pPr marL="168244" indent="-168244">
              <a:buFont typeface="Arial" panose="020B0604020202020204" pitchFamily="34" charset="0"/>
              <a:buChar char="•"/>
            </a:pPr>
            <a:r>
              <a:rPr lang="en-US" altLang="en-US" baseline="0" dirty="0">
                <a:latin typeface="Times New Roman" pitchFamily="18" charset="0"/>
              </a:rPr>
              <a:t>Headlights on equipment is not considered to be a suitable light source</a:t>
            </a:r>
          </a:p>
          <a:p>
            <a:pPr marL="168244" indent="-168244">
              <a:buFont typeface="Arial" panose="020B0604020202020204" pitchFamily="34" charset="0"/>
              <a:buChar char="•"/>
            </a:pPr>
            <a:r>
              <a:rPr lang="en-US" altLang="en-US" baseline="0" dirty="0">
                <a:latin typeface="Times New Roman" pitchFamily="18" charset="0"/>
              </a:rPr>
              <a:t>Explain the issues associated with glare</a:t>
            </a:r>
            <a:endParaRPr lang="en-US" altLang="en-US" dirty="0">
              <a:latin typeface="Times New Roman" pitchFamily="18" charset="0"/>
            </a:endParaRPr>
          </a:p>
        </p:txBody>
      </p:sp>
      <p:sp>
        <p:nvSpPr>
          <p:cNvPr id="154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29017" indent="-280391" defTabSz="894136" eaLnBrk="0" hangingPunct="0">
              <a:spcBef>
                <a:spcPct val="30000"/>
              </a:spcBef>
              <a:defRPr sz="1200">
                <a:solidFill>
                  <a:schemeClr val="tx1"/>
                </a:solidFill>
                <a:latin typeface="Times New Roman" pitchFamily="18" charset="0"/>
              </a:defRPr>
            </a:lvl2pPr>
            <a:lvl3pPr marL="1121564" indent="-224312" defTabSz="894136" eaLnBrk="0" hangingPunct="0">
              <a:spcBef>
                <a:spcPct val="30000"/>
              </a:spcBef>
              <a:defRPr sz="1200">
                <a:solidFill>
                  <a:schemeClr val="tx1"/>
                </a:solidFill>
                <a:latin typeface="Times New Roman" pitchFamily="18" charset="0"/>
              </a:defRPr>
            </a:lvl3pPr>
            <a:lvl4pPr marL="1570189" indent="-224312" defTabSz="894136" eaLnBrk="0" hangingPunct="0">
              <a:spcBef>
                <a:spcPct val="30000"/>
              </a:spcBef>
              <a:defRPr sz="1200">
                <a:solidFill>
                  <a:schemeClr val="tx1"/>
                </a:solidFill>
                <a:latin typeface="Times New Roman" pitchFamily="18" charset="0"/>
              </a:defRPr>
            </a:lvl4pPr>
            <a:lvl5pPr marL="2018816" indent="-224312" defTabSz="894136" eaLnBrk="0" hangingPunct="0">
              <a:spcBef>
                <a:spcPct val="30000"/>
              </a:spcBef>
              <a:defRPr sz="1200">
                <a:solidFill>
                  <a:schemeClr val="tx1"/>
                </a:solidFill>
                <a:latin typeface="Times New Roman" pitchFamily="18" charset="0"/>
              </a:defRPr>
            </a:lvl5pPr>
            <a:lvl6pPr marL="2467441" indent="-224312" defTabSz="894136" eaLnBrk="0" fontAlgn="base" hangingPunct="0">
              <a:spcBef>
                <a:spcPct val="30000"/>
              </a:spcBef>
              <a:spcAft>
                <a:spcPct val="0"/>
              </a:spcAft>
              <a:defRPr sz="1200">
                <a:solidFill>
                  <a:schemeClr val="tx1"/>
                </a:solidFill>
                <a:latin typeface="Times New Roman" pitchFamily="18" charset="0"/>
              </a:defRPr>
            </a:lvl6pPr>
            <a:lvl7pPr marL="2916065" indent="-224312" defTabSz="894136" eaLnBrk="0" fontAlgn="base" hangingPunct="0">
              <a:spcBef>
                <a:spcPct val="30000"/>
              </a:spcBef>
              <a:spcAft>
                <a:spcPct val="0"/>
              </a:spcAft>
              <a:defRPr sz="1200">
                <a:solidFill>
                  <a:schemeClr val="tx1"/>
                </a:solidFill>
                <a:latin typeface="Times New Roman" pitchFamily="18" charset="0"/>
              </a:defRPr>
            </a:lvl7pPr>
            <a:lvl8pPr marL="3364692" indent="-224312" defTabSz="894136" eaLnBrk="0" fontAlgn="base" hangingPunct="0">
              <a:spcBef>
                <a:spcPct val="30000"/>
              </a:spcBef>
              <a:spcAft>
                <a:spcPct val="0"/>
              </a:spcAft>
              <a:defRPr sz="1200">
                <a:solidFill>
                  <a:schemeClr val="tx1"/>
                </a:solidFill>
                <a:latin typeface="Times New Roman" pitchFamily="18" charset="0"/>
              </a:defRPr>
            </a:lvl8pPr>
            <a:lvl9pPr marL="3813317" indent="-224312"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9B7BD20D-0413-473B-A405-DD99E28B61F5}" type="slidenum">
              <a:rPr lang="en-US" altLang="en-US" smtClean="0">
                <a:solidFill>
                  <a:prstClr val="black"/>
                </a:solidFill>
              </a:rPr>
              <a:pPr eaLnBrk="1" hangingPunct="1">
                <a:spcBef>
                  <a:spcPct val="0"/>
                </a:spcBef>
              </a:pPr>
              <a:t>215</a:t>
            </a:fld>
            <a:endParaRPr lang="en-US" altLang="en-US">
              <a:solidFill>
                <a:prstClr val="black"/>
              </a:solidFill>
            </a:endParaRPr>
          </a:p>
        </p:txBody>
      </p:sp>
    </p:spTree>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055"/>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29" eaLnBrk="0" hangingPunct="0">
              <a:spcBef>
                <a:spcPct val="30000"/>
              </a:spcBef>
              <a:defRPr sz="1200">
                <a:solidFill>
                  <a:schemeClr val="tx1"/>
                </a:solidFill>
                <a:latin typeface="Times New Roman" pitchFamily="18" charset="0"/>
              </a:defRPr>
            </a:lvl1pPr>
            <a:lvl2pPr marL="727460" indent="-278833" defTabSz="912829" eaLnBrk="0" hangingPunct="0">
              <a:spcBef>
                <a:spcPct val="30000"/>
              </a:spcBef>
              <a:defRPr sz="1200">
                <a:solidFill>
                  <a:schemeClr val="tx1"/>
                </a:solidFill>
                <a:latin typeface="Times New Roman" pitchFamily="18" charset="0"/>
              </a:defRPr>
            </a:lvl2pPr>
            <a:lvl3pPr marL="1120007" indent="-222756" defTabSz="912829" eaLnBrk="0" hangingPunct="0">
              <a:spcBef>
                <a:spcPct val="30000"/>
              </a:spcBef>
              <a:defRPr sz="1200">
                <a:solidFill>
                  <a:schemeClr val="tx1"/>
                </a:solidFill>
                <a:latin typeface="Times New Roman" pitchFamily="18" charset="0"/>
              </a:defRPr>
            </a:lvl3pPr>
            <a:lvl4pPr marL="1568633" indent="-222756" defTabSz="912829" eaLnBrk="0" hangingPunct="0">
              <a:spcBef>
                <a:spcPct val="30000"/>
              </a:spcBef>
              <a:defRPr sz="1200">
                <a:solidFill>
                  <a:schemeClr val="tx1"/>
                </a:solidFill>
                <a:latin typeface="Times New Roman" pitchFamily="18" charset="0"/>
              </a:defRPr>
            </a:lvl4pPr>
            <a:lvl5pPr marL="2017257" indent="-222756" defTabSz="912829" eaLnBrk="0" hangingPunct="0">
              <a:spcBef>
                <a:spcPct val="30000"/>
              </a:spcBef>
              <a:defRPr sz="1200">
                <a:solidFill>
                  <a:schemeClr val="tx1"/>
                </a:solidFill>
                <a:latin typeface="Times New Roman" pitchFamily="18" charset="0"/>
              </a:defRPr>
            </a:lvl5pPr>
            <a:lvl6pPr marL="2465883" indent="-222756" defTabSz="912829" eaLnBrk="0" fontAlgn="base" hangingPunct="0">
              <a:spcBef>
                <a:spcPct val="30000"/>
              </a:spcBef>
              <a:spcAft>
                <a:spcPct val="0"/>
              </a:spcAft>
              <a:defRPr sz="1200">
                <a:solidFill>
                  <a:schemeClr val="tx1"/>
                </a:solidFill>
                <a:latin typeface="Times New Roman" pitchFamily="18" charset="0"/>
              </a:defRPr>
            </a:lvl6pPr>
            <a:lvl7pPr marL="2914509" indent="-222756" defTabSz="912829" eaLnBrk="0" fontAlgn="base" hangingPunct="0">
              <a:spcBef>
                <a:spcPct val="30000"/>
              </a:spcBef>
              <a:spcAft>
                <a:spcPct val="0"/>
              </a:spcAft>
              <a:defRPr sz="1200">
                <a:solidFill>
                  <a:schemeClr val="tx1"/>
                </a:solidFill>
                <a:latin typeface="Times New Roman" pitchFamily="18" charset="0"/>
              </a:defRPr>
            </a:lvl7pPr>
            <a:lvl8pPr marL="3363134" indent="-222756" defTabSz="912829" eaLnBrk="0" fontAlgn="base" hangingPunct="0">
              <a:spcBef>
                <a:spcPct val="30000"/>
              </a:spcBef>
              <a:spcAft>
                <a:spcPct val="0"/>
              </a:spcAft>
              <a:defRPr sz="1200">
                <a:solidFill>
                  <a:schemeClr val="tx1"/>
                </a:solidFill>
                <a:latin typeface="Times New Roman" pitchFamily="18" charset="0"/>
              </a:defRPr>
            </a:lvl8pPr>
            <a:lvl9pPr marL="3811760" indent="-222756" defTabSz="912829"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325B234A-7D0D-426C-947B-2F41C8DC7B05}" type="slidenum">
              <a:rPr lang="en-US" altLang="en-US" smtClean="0">
                <a:solidFill>
                  <a:srgbClr val="000000"/>
                </a:solidFill>
              </a:rPr>
              <a:pPr eaLnBrk="1" hangingPunct="1">
                <a:spcBef>
                  <a:spcPct val="0"/>
                </a:spcBef>
              </a:pPr>
              <a:t>216</a:t>
            </a:fld>
            <a:endParaRPr lang="en-US" altLang="en-US">
              <a:solidFill>
                <a:srgbClr val="000000"/>
              </a:solidFill>
            </a:endParaRPr>
          </a:p>
        </p:txBody>
      </p:sp>
      <p:sp>
        <p:nvSpPr>
          <p:cNvPr id="137219" name="Rectangle 4098"/>
          <p:cNvSpPr>
            <a:spLocks noGrp="1" noRot="1" noChangeAspect="1" noChangeArrowheads="1" noTextEdit="1"/>
          </p:cNvSpPr>
          <p:nvPr>
            <p:ph type="sldImg"/>
          </p:nvPr>
        </p:nvSpPr>
        <p:spPr>
          <a:xfrm>
            <a:off x="1143000" y="685800"/>
            <a:ext cx="4572000" cy="3429000"/>
          </a:xfrm>
          <a:ln/>
        </p:spPr>
      </p:sp>
      <p:sp>
        <p:nvSpPr>
          <p:cNvPr id="137220" name="TextBox 1"/>
          <p:cNvSpPr txBox="1">
            <a:spLocks noChangeArrowheads="1"/>
          </p:cNvSpPr>
          <p:nvPr/>
        </p:nvSpPr>
        <p:spPr bwMode="auto">
          <a:xfrm>
            <a:off x="1447386" y="4348711"/>
            <a:ext cx="3963228" cy="1384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14" rIns="91425" bIns="45714">
            <a:spAutoFit/>
          </a:bodyPr>
          <a:lstStyle>
            <a:lvl1pPr eaLnBrk="0" hangingPunct="0">
              <a:spcBef>
                <a:spcPct val="30000"/>
              </a:spcBef>
              <a:defRPr sz="1200">
                <a:solidFill>
                  <a:schemeClr val="tx1"/>
                </a:solidFill>
                <a:latin typeface="Times New Roman" pitchFamily="18" charset="0"/>
              </a:defRPr>
            </a:lvl1pPr>
            <a:lvl2pPr marL="742950" indent="-285750" eaLnBrk="0" hangingPunct="0">
              <a:spcBef>
                <a:spcPct val="30000"/>
              </a:spcBef>
              <a:defRPr sz="1200">
                <a:solidFill>
                  <a:schemeClr val="tx1"/>
                </a:solidFill>
                <a:latin typeface="Times New Roman" pitchFamily="18" charset="0"/>
              </a:defRPr>
            </a:lvl2pPr>
            <a:lvl3pPr marL="1143000" indent="-228600" eaLnBrk="0" hangingPunct="0">
              <a:spcBef>
                <a:spcPct val="30000"/>
              </a:spcBef>
              <a:defRPr sz="1200">
                <a:solidFill>
                  <a:schemeClr val="tx1"/>
                </a:solidFill>
                <a:latin typeface="Times New Roman" pitchFamily="18" charset="0"/>
              </a:defRPr>
            </a:lvl3pPr>
            <a:lvl4pPr marL="1600200" indent="-228600" eaLnBrk="0" hangingPunct="0">
              <a:spcBef>
                <a:spcPct val="30000"/>
              </a:spcBef>
              <a:defRPr sz="1200">
                <a:solidFill>
                  <a:schemeClr val="tx1"/>
                </a:solidFill>
                <a:latin typeface="Times New Roman" pitchFamily="18" charset="0"/>
              </a:defRPr>
            </a:lvl4pPr>
            <a:lvl5pPr marL="2057400" indent="-228600"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r>
              <a:rPr lang="en-US" altLang="en-US">
                <a:solidFill>
                  <a:srgbClr val="000000"/>
                </a:solidFill>
              </a:rPr>
              <a:t>Review slide</a:t>
            </a:r>
          </a:p>
          <a:p>
            <a:pPr eaLnBrk="1" hangingPunct="1">
              <a:spcBef>
                <a:spcPct val="0"/>
              </a:spcBef>
            </a:pPr>
            <a:endParaRPr lang="en-US" altLang="en-US">
              <a:solidFill>
                <a:srgbClr val="000000"/>
              </a:solidFill>
            </a:endParaRPr>
          </a:p>
          <a:p>
            <a:pPr eaLnBrk="1" hangingPunct="1">
              <a:spcBef>
                <a:spcPct val="0"/>
              </a:spcBef>
            </a:pPr>
            <a:r>
              <a:rPr lang="en-US" altLang="en-US" b="1">
                <a:solidFill>
                  <a:srgbClr val="000000"/>
                </a:solidFill>
              </a:rPr>
              <a:t>Explain </a:t>
            </a:r>
            <a:r>
              <a:rPr lang="en-US" altLang="en-US">
                <a:solidFill>
                  <a:srgbClr val="000000"/>
                </a:solidFill>
              </a:rPr>
              <a:t>That this is in an ideal situation. It is just as much your responsibility to remind your crew leader it’s time to rotate or take break as it is there’s. Remember to be respectful.</a:t>
            </a:r>
          </a:p>
          <a:p>
            <a:pPr eaLnBrk="1" hangingPunct="1">
              <a:spcBef>
                <a:spcPct val="0"/>
              </a:spcBef>
            </a:pPr>
            <a:endParaRPr lang="en-US" altLang="en-US">
              <a:solidFill>
                <a:srgbClr val="000000"/>
              </a:solidFill>
            </a:endParaRPr>
          </a:p>
        </p:txBody>
      </p:sp>
      <p:sp>
        <p:nvSpPr>
          <p:cNvPr id="13722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latin typeface="Times New Roman" pitchFamily="18" charset="0"/>
              </a:rPr>
              <a:t>REVIEW</a:t>
            </a:r>
            <a:r>
              <a:rPr lang="en-US" altLang="en-US">
                <a:latin typeface="Times New Roman" pitchFamily="18" charset="0"/>
              </a:rPr>
              <a:t> slide</a:t>
            </a:r>
          </a:p>
        </p:txBody>
      </p:sp>
    </p:spTree>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217</a:t>
            </a:fld>
            <a:endParaRPr lang="en-US">
              <a:solidFill>
                <a:prstClr val="black"/>
              </a:solidFill>
            </a:endParaRPr>
          </a:p>
        </p:txBody>
      </p:sp>
    </p:spTree>
    <p:extLst>
      <p:ext uri="{BB962C8B-B14F-4D97-AF65-F5344CB8AC3E}">
        <p14:creationId xmlns:p14="http://schemas.microsoft.com/office/powerpoint/2010/main" val="3137256704"/>
      </p:ext>
    </p:extLst>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29017" indent="-280391" defTabSz="894136" eaLnBrk="0" hangingPunct="0">
              <a:spcBef>
                <a:spcPct val="30000"/>
              </a:spcBef>
              <a:defRPr sz="1200">
                <a:solidFill>
                  <a:schemeClr val="tx1"/>
                </a:solidFill>
                <a:latin typeface="Times New Roman" pitchFamily="18" charset="0"/>
              </a:defRPr>
            </a:lvl2pPr>
            <a:lvl3pPr marL="1121564" indent="-224312" defTabSz="894136" eaLnBrk="0" hangingPunct="0">
              <a:spcBef>
                <a:spcPct val="30000"/>
              </a:spcBef>
              <a:defRPr sz="1200">
                <a:solidFill>
                  <a:schemeClr val="tx1"/>
                </a:solidFill>
                <a:latin typeface="Times New Roman" pitchFamily="18" charset="0"/>
              </a:defRPr>
            </a:lvl3pPr>
            <a:lvl4pPr marL="1570189" indent="-224312" defTabSz="894136" eaLnBrk="0" hangingPunct="0">
              <a:spcBef>
                <a:spcPct val="30000"/>
              </a:spcBef>
              <a:defRPr sz="1200">
                <a:solidFill>
                  <a:schemeClr val="tx1"/>
                </a:solidFill>
                <a:latin typeface="Times New Roman" pitchFamily="18" charset="0"/>
              </a:defRPr>
            </a:lvl4pPr>
            <a:lvl5pPr marL="2018816" indent="-224312" defTabSz="894136" eaLnBrk="0" hangingPunct="0">
              <a:spcBef>
                <a:spcPct val="30000"/>
              </a:spcBef>
              <a:defRPr sz="1200">
                <a:solidFill>
                  <a:schemeClr val="tx1"/>
                </a:solidFill>
                <a:latin typeface="Times New Roman" pitchFamily="18" charset="0"/>
              </a:defRPr>
            </a:lvl5pPr>
            <a:lvl6pPr marL="2467441" indent="-224312" defTabSz="894136" eaLnBrk="0" fontAlgn="base" hangingPunct="0">
              <a:spcBef>
                <a:spcPct val="30000"/>
              </a:spcBef>
              <a:spcAft>
                <a:spcPct val="0"/>
              </a:spcAft>
              <a:defRPr sz="1200">
                <a:solidFill>
                  <a:schemeClr val="tx1"/>
                </a:solidFill>
                <a:latin typeface="Times New Roman" pitchFamily="18" charset="0"/>
              </a:defRPr>
            </a:lvl6pPr>
            <a:lvl7pPr marL="2916065" indent="-224312" defTabSz="894136" eaLnBrk="0" fontAlgn="base" hangingPunct="0">
              <a:spcBef>
                <a:spcPct val="30000"/>
              </a:spcBef>
              <a:spcAft>
                <a:spcPct val="0"/>
              </a:spcAft>
              <a:defRPr sz="1200">
                <a:solidFill>
                  <a:schemeClr val="tx1"/>
                </a:solidFill>
                <a:latin typeface="Times New Roman" pitchFamily="18" charset="0"/>
              </a:defRPr>
            </a:lvl7pPr>
            <a:lvl8pPr marL="3364692" indent="-224312" defTabSz="894136" eaLnBrk="0" fontAlgn="base" hangingPunct="0">
              <a:spcBef>
                <a:spcPct val="30000"/>
              </a:spcBef>
              <a:spcAft>
                <a:spcPct val="0"/>
              </a:spcAft>
              <a:defRPr sz="1200">
                <a:solidFill>
                  <a:schemeClr val="tx1"/>
                </a:solidFill>
                <a:latin typeface="Times New Roman" pitchFamily="18" charset="0"/>
              </a:defRPr>
            </a:lvl8pPr>
            <a:lvl9pPr marL="3813317" indent="-224312"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1A14E3DB-F239-4C0A-8B35-E086AA7FDC55}" type="slidenum">
              <a:rPr lang="en-US" altLang="en-US" smtClean="0">
                <a:solidFill>
                  <a:prstClr val="black"/>
                </a:solidFill>
              </a:rPr>
              <a:pPr eaLnBrk="1" hangingPunct="1">
                <a:spcBef>
                  <a:spcPct val="0"/>
                </a:spcBef>
              </a:pPr>
              <a:t>219</a:t>
            </a:fld>
            <a:endParaRPr lang="en-US" altLang="en-US">
              <a:solidFill>
                <a:prstClr val="black"/>
              </a:solidFill>
            </a:endParaRPr>
          </a:p>
        </p:txBody>
      </p:sp>
      <p:sp>
        <p:nvSpPr>
          <p:cNvPr id="139267" name="Rectangle 2"/>
          <p:cNvSpPr>
            <a:spLocks noGrp="1" noRot="1" noChangeAspect="1" noChangeArrowheads="1" noTextEdit="1"/>
          </p:cNvSpPr>
          <p:nvPr>
            <p:ph type="sldImg"/>
          </p:nvPr>
        </p:nvSpPr>
        <p:spPr>
          <a:ln/>
        </p:spPr>
      </p:sp>
      <p:sp>
        <p:nvSpPr>
          <p:cNvPr id="139268"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Instructor</a:t>
            </a:r>
            <a:r>
              <a:rPr lang="en-US" altLang="en-US" baseline="0" dirty="0">
                <a:latin typeface="Times New Roman" pitchFamily="18" charset="0"/>
              </a:rPr>
              <a:t> should:</a:t>
            </a:r>
            <a:endParaRPr lang="en-US" altLang="en-US" dirty="0">
              <a:latin typeface="Times New Roman" pitchFamily="18" charset="0"/>
            </a:endParaRPr>
          </a:p>
          <a:p>
            <a:pPr marL="168244" indent="-168244">
              <a:buFont typeface="Arial" panose="020B0604020202020204" pitchFamily="34" charset="0"/>
              <a:buChar char="•"/>
            </a:pPr>
            <a:r>
              <a:rPr lang="en-US" altLang="en-US" dirty="0">
                <a:latin typeface="Times New Roman" pitchFamily="18" charset="0"/>
              </a:rPr>
              <a:t>Demonstrate the hand signals</a:t>
            </a:r>
          </a:p>
          <a:p>
            <a:pPr marL="616894" lvl="1" indent="-168244">
              <a:buFont typeface="Arial" panose="020B0604020202020204" pitchFamily="34" charset="0"/>
              <a:buChar char="•"/>
            </a:pPr>
            <a:r>
              <a:rPr lang="en-US" altLang="en-US" dirty="0">
                <a:latin typeface="Times New Roman" pitchFamily="18" charset="0"/>
              </a:rPr>
              <a:t>Reinforce the importance of giving</a:t>
            </a:r>
            <a:r>
              <a:rPr lang="en-US" altLang="en-US" baseline="0" dirty="0">
                <a:latin typeface="Times New Roman" pitchFamily="18" charset="0"/>
              </a:rPr>
              <a:t> firm, controlled and quality hand signals</a:t>
            </a:r>
          </a:p>
          <a:p>
            <a:pPr marL="168244" indent="-168244">
              <a:buFont typeface="Arial" panose="020B0604020202020204" pitchFamily="34" charset="0"/>
              <a:buChar char="•"/>
            </a:pPr>
            <a:r>
              <a:rPr lang="en-US" altLang="en-US" baseline="0" dirty="0">
                <a:latin typeface="Times New Roman" pitchFamily="18" charset="0"/>
              </a:rPr>
              <a:t>Explain the need to keep the flag paddle in the right hand </a:t>
            </a:r>
          </a:p>
          <a:p>
            <a:pPr marL="168244" indent="-168244">
              <a:buFont typeface="Arial" panose="020B0604020202020204" pitchFamily="34" charset="0"/>
              <a:buChar char="•"/>
            </a:pPr>
            <a:endParaRPr lang="en-US" altLang="en-US" baseline="0" dirty="0">
              <a:latin typeface="Times New Roman" pitchFamily="18" charset="0"/>
            </a:endParaRPr>
          </a:p>
        </p:txBody>
      </p:sp>
    </p:spTree>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220</a:t>
            </a:fld>
            <a:endParaRPr lang="en-US">
              <a:solidFill>
                <a:prstClr val="black"/>
              </a:solidFill>
            </a:endParaRPr>
          </a:p>
        </p:txBody>
      </p:sp>
    </p:spTree>
    <p:extLst>
      <p:ext uri="{BB962C8B-B14F-4D97-AF65-F5344CB8AC3E}">
        <p14:creationId xmlns:p14="http://schemas.microsoft.com/office/powerpoint/2010/main" val="2885385209"/>
      </p:ext>
    </p:extLst>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4602A2E-9B10-4F8D-85E1-24042F9422A0}" type="slidenum">
              <a:rPr lang="en-US" smtClean="0">
                <a:solidFill>
                  <a:prstClr val="black"/>
                </a:solidFill>
              </a:rPr>
              <a:pPr/>
              <a:t>221</a:t>
            </a:fld>
            <a:endParaRPr lang="en-US">
              <a:solidFill>
                <a:prstClr val="black"/>
              </a:solidFill>
            </a:endParaRPr>
          </a:p>
        </p:txBody>
      </p:sp>
    </p:spTree>
    <p:extLst>
      <p:ext uri="{BB962C8B-B14F-4D97-AF65-F5344CB8AC3E}">
        <p14:creationId xmlns:p14="http://schemas.microsoft.com/office/powerpoint/2010/main" val="4045487968"/>
      </p:ext>
    </p:extLst>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222</a:t>
            </a:fld>
            <a:endParaRPr lang="en-US">
              <a:solidFill>
                <a:prstClr val="black"/>
              </a:solidFill>
            </a:endParaRPr>
          </a:p>
        </p:txBody>
      </p:sp>
    </p:spTree>
    <p:extLst>
      <p:ext uri="{BB962C8B-B14F-4D97-AF65-F5344CB8AC3E}">
        <p14:creationId xmlns:p14="http://schemas.microsoft.com/office/powerpoint/2010/main" val="2703095345"/>
      </p:ext>
    </p:extLst>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223</a:t>
            </a:fld>
            <a:endParaRPr lang="en-US">
              <a:solidFill>
                <a:prstClr val="black"/>
              </a:solidFill>
            </a:endParaRPr>
          </a:p>
        </p:txBody>
      </p:sp>
    </p:spTree>
    <p:extLst>
      <p:ext uri="{BB962C8B-B14F-4D97-AF65-F5344CB8AC3E}">
        <p14:creationId xmlns:p14="http://schemas.microsoft.com/office/powerpoint/2010/main" val="476398278"/>
      </p:ext>
    </p:extLst>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224</a:t>
            </a:fld>
            <a:endParaRPr lang="en-US">
              <a:solidFill>
                <a:prstClr val="black"/>
              </a:solidFill>
            </a:endParaRPr>
          </a:p>
        </p:txBody>
      </p:sp>
    </p:spTree>
    <p:extLst>
      <p:ext uri="{BB962C8B-B14F-4D97-AF65-F5344CB8AC3E}">
        <p14:creationId xmlns:p14="http://schemas.microsoft.com/office/powerpoint/2010/main" val="3422512009"/>
      </p:ext>
    </p:extLst>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301">
              <a:defRPr/>
            </a:pPr>
            <a:r>
              <a:rPr lang="en-US" b="1" i="1" dirty="0"/>
              <a:t>These photos represent the open lane of the work zone. The flagger at the opposite end controlling traffic of the closed lane (the lane work is actually taking place in) would not move the cone(s). Instead, you would motion traffic to drive around the cone(s). </a:t>
            </a:r>
            <a:endParaRPr lang="en-US" dirty="0"/>
          </a:p>
          <a:p>
            <a:endParaRPr lang="en-US" b="1" i="1" dirty="0"/>
          </a:p>
          <a:p>
            <a:r>
              <a:rPr lang="en-US" b="1" i="1" dirty="0"/>
              <a:t>There may be instances when you have to move the cone to allow traffic to pass, such as when traffic has stopped too close to the cone or to accommodate a OWOD load. A minimum of 1 cone or trim-line channelizer must be used. Additional Channelizers may used at the discretion of the: District Maintenance Engineer, Safety &amp; Health Manager, Superintendent and/or Supervisor.</a:t>
            </a:r>
            <a:endParaRPr lang="en-US" dirty="0"/>
          </a:p>
          <a:p>
            <a:r>
              <a:rPr lang="en-US" b="1" i="1" dirty="0"/>
              <a:t>Contact your Safety &amp; Health Manager and/or Work Zone Coordinator with any questions</a:t>
            </a:r>
            <a:endParaRPr lang="en-US" dirty="0"/>
          </a:p>
          <a:p>
            <a:r>
              <a:rPr lang="en-US" dirty="0"/>
              <a:t> </a:t>
            </a:r>
          </a:p>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225</a:t>
            </a:fld>
            <a:endParaRPr lang="en-US">
              <a:solidFill>
                <a:prstClr val="black"/>
              </a:solidFill>
            </a:endParaRPr>
          </a:p>
        </p:txBody>
      </p:sp>
    </p:spTree>
    <p:extLst>
      <p:ext uri="{BB962C8B-B14F-4D97-AF65-F5344CB8AC3E}">
        <p14:creationId xmlns:p14="http://schemas.microsoft.com/office/powerpoint/2010/main" val="2656831939"/>
      </p:ext>
    </p:extLst>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055"/>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29" eaLnBrk="0" hangingPunct="0">
              <a:spcBef>
                <a:spcPct val="30000"/>
              </a:spcBef>
              <a:defRPr sz="1200">
                <a:solidFill>
                  <a:schemeClr val="tx1"/>
                </a:solidFill>
                <a:latin typeface="Times New Roman" pitchFamily="18" charset="0"/>
              </a:defRPr>
            </a:lvl1pPr>
            <a:lvl2pPr marL="727460" indent="-278833" defTabSz="912829" eaLnBrk="0" hangingPunct="0">
              <a:spcBef>
                <a:spcPct val="30000"/>
              </a:spcBef>
              <a:defRPr sz="1200">
                <a:solidFill>
                  <a:schemeClr val="tx1"/>
                </a:solidFill>
                <a:latin typeface="Times New Roman" pitchFamily="18" charset="0"/>
              </a:defRPr>
            </a:lvl2pPr>
            <a:lvl3pPr marL="1120007" indent="-222756" defTabSz="912829" eaLnBrk="0" hangingPunct="0">
              <a:spcBef>
                <a:spcPct val="30000"/>
              </a:spcBef>
              <a:defRPr sz="1200">
                <a:solidFill>
                  <a:schemeClr val="tx1"/>
                </a:solidFill>
                <a:latin typeface="Times New Roman" pitchFamily="18" charset="0"/>
              </a:defRPr>
            </a:lvl3pPr>
            <a:lvl4pPr marL="1568633" indent="-222756" defTabSz="912829" eaLnBrk="0" hangingPunct="0">
              <a:spcBef>
                <a:spcPct val="30000"/>
              </a:spcBef>
              <a:defRPr sz="1200">
                <a:solidFill>
                  <a:schemeClr val="tx1"/>
                </a:solidFill>
                <a:latin typeface="Times New Roman" pitchFamily="18" charset="0"/>
              </a:defRPr>
            </a:lvl4pPr>
            <a:lvl5pPr marL="2017257" indent="-222756" defTabSz="912829" eaLnBrk="0" hangingPunct="0">
              <a:spcBef>
                <a:spcPct val="30000"/>
              </a:spcBef>
              <a:defRPr sz="1200">
                <a:solidFill>
                  <a:schemeClr val="tx1"/>
                </a:solidFill>
                <a:latin typeface="Times New Roman" pitchFamily="18" charset="0"/>
              </a:defRPr>
            </a:lvl5pPr>
            <a:lvl6pPr marL="2465883" indent="-222756" defTabSz="912829" eaLnBrk="0" fontAlgn="base" hangingPunct="0">
              <a:spcBef>
                <a:spcPct val="30000"/>
              </a:spcBef>
              <a:spcAft>
                <a:spcPct val="0"/>
              </a:spcAft>
              <a:defRPr sz="1200">
                <a:solidFill>
                  <a:schemeClr val="tx1"/>
                </a:solidFill>
                <a:latin typeface="Times New Roman" pitchFamily="18" charset="0"/>
              </a:defRPr>
            </a:lvl6pPr>
            <a:lvl7pPr marL="2914509" indent="-222756" defTabSz="912829" eaLnBrk="0" fontAlgn="base" hangingPunct="0">
              <a:spcBef>
                <a:spcPct val="30000"/>
              </a:spcBef>
              <a:spcAft>
                <a:spcPct val="0"/>
              </a:spcAft>
              <a:defRPr sz="1200">
                <a:solidFill>
                  <a:schemeClr val="tx1"/>
                </a:solidFill>
                <a:latin typeface="Times New Roman" pitchFamily="18" charset="0"/>
              </a:defRPr>
            </a:lvl7pPr>
            <a:lvl8pPr marL="3363134" indent="-222756" defTabSz="912829" eaLnBrk="0" fontAlgn="base" hangingPunct="0">
              <a:spcBef>
                <a:spcPct val="30000"/>
              </a:spcBef>
              <a:spcAft>
                <a:spcPct val="0"/>
              </a:spcAft>
              <a:defRPr sz="1200">
                <a:solidFill>
                  <a:schemeClr val="tx1"/>
                </a:solidFill>
                <a:latin typeface="Times New Roman" pitchFamily="18" charset="0"/>
              </a:defRPr>
            </a:lvl8pPr>
            <a:lvl9pPr marL="3811760" indent="-222756" defTabSz="912829"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6B6735F2-4B4E-4061-9D99-0833214651D1}" type="slidenum">
              <a:rPr lang="en-US" altLang="en-US" smtClean="0">
                <a:solidFill>
                  <a:srgbClr val="000000"/>
                </a:solidFill>
              </a:rPr>
              <a:pPr eaLnBrk="1" hangingPunct="1">
                <a:spcBef>
                  <a:spcPct val="0"/>
                </a:spcBef>
              </a:pPr>
              <a:t>226</a:t>
            </a:fld>
            <a:endParaRPr lang="en-US" altLang="en-US">
              <a:solidFill>
                <a:srgbClr val="000000"/>
              </a:solidFill>
            </a:endParaRPr>
          </a:p>
        </p:txBody>
      </p:sp>
      <p:sp>
        <p:nvSpPr>
          <p:cNvPr id="142339" name="Rectangle 2"/>
          <p:cNvSpPr>
            <a:spLocks noGrp="1" noRot="1" noChangeAspect="1" noChangeArrowheads="1" noTextEdit="1"/>
          </p:cNvSpPr>
          <p:nvPr>
            <p:ph type="sldImg"/>
          </p:nvPr>
        </p:nvSpPr>
        <p:spPr>
          <a:xfrm>
            <a:off x="1143000" y="685800"/>
            <a:ext cx="4572000" cy="3429000"/>
          </a:xfrm>
          <a:ln/>
        </p:spPr>
      </p:sp>
      <p:sp>
        <p:nvSpPr>
          <p:cNvPr id="142340"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28406">
              <a:lnSpc>
                <a:spcPct val="80000"/>
              </a:lnSpc>
              <a:spcBef>
                <a:spcPct val="0"/>
              </a:spcBef>
            </a:pPr>
            <a:r>
              <a:rPr lang="en-US" altLang="en-US" b="1">
                <a:latin typeface="Times New Roman" pitchFamily="18" charset="0"/>
              </a:rPr>
              <a:t>REVIEW </a:t>
            </a:r>
            <a:r>
              <a:rPr lang="en-US" altLang="en-US">
                <a:latin typeface="Times New Roman" pitchFamily="18" charset="0"/>
              </a:rPr>
              <a:t>slide</a:t>
            </a:r>
            <a:r>
              <a:rPr lang="en-US" altLang="en-US" b="1">
                <a:latin typeface="Times New Roman" pitchFamily="18" charset="0"/>
              </a:rPr>
              <a:t>.  SAY: </a:t>
            </a:r>
            <a:r>
              <a:rPr lang="en-US" altLang="en-US">
                <a:latin typeface="Times New Roman" pitchFamily="18" charset="0"/>
              </a:rPr>
              <a:t>If you hear or see an emergency vehicle, communicate with the lead flagger who will determine further actions. </a:t>
            </a:r>
          </a:p>
        </p:txBody>
      </p:sp>
    </p:spTree>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29017" indent="-280391" defTabSz="894136" eaLnBrk="0" hangingPunct="0">
              <a:spcBef>
                <a:spcPct val="30000"/>
              </a:spcBef>
              <a:defRPr sz="1200">
                <a:solidFill>
                  <a:schemeClr val="tx1"/>
                </a:solidFill>
                <a:latin typeface="Times New Roman" pitchFamily="18" charset="0"/>
              </a:defRPr>
            </a:lvl2pPr>
            <a:lvl3pPr marL="1121564" indent="-224312" defTabSz="894136" eaLnBrk="0" hangingPunct="0">
              <a:spcBef>
                <a:spcPct val="30000"/>
              </a:spcBef>
              <a:defRPr sz="1200">
                <a:solidFill>
                  <a:schemeClr val="tx1"/>
                </a:solidFill>
                <a:latin typeface="Times New Roman" pitchFamily="18" charset="0"/>
              </a:defRPr>
            </a:lvl3pPr>
            <a:lvl4pPr marL="1570189" indent="-224312" defTabSz="894136" eaLnBrk="0" hangingPunct="0">
              <a:spcBef>
                <a:spcPct val="30000"/>
              </a:spcBef>
              <a:defRPr sz="1200">
                <a:solidFill>
                  <a:schemeClr val="tx1"/>
                </a:solidFill>
                <a:latin typeface="Times New Roman" pitchFamily="18" charset="0"/>
              </a:defRPr>
            </a:lvl4pPr>
            <a:lvl5pPr marL="2018816" indent="-224312" defTabSz="894136" eaLnBrk="0" hangingPunct="0">
              <a:spcBef>
                <a:spcPct val="30000"/>
              </a:spcBef>
              <a:defRPr sz="1200">
                <a:solidFill>
                  <a:schemeClr val="tx1"/>
                </a:solidFill>
                <a:latin typeface="Times New Roman" pitchFamily="18" charset="0"/>
              </a:defRPr>
            </a:lvl5pPr>
            <a:lvl6pPr marL="2467441" indent="-224312" defTabSz="894136" eaLnBrk="0" fontAlgn="base" hangingPunct="0">
              <a:spcBef>
                <a:spcPct val="30000"/>
              </a:spcBef>
              <a:spcAft>
                <a:spcPct val="0"/>
              </a:spcAft>
              <a:defRPr sz="1200">
                <a:solidFill>
                  <a:schemeClr val="tx1"/>
                </a:solidFill>
                <a:latin typeface="Times New Roman" pitchFamily="18" charset="0"/>
              </a:defRPr>
            </a:lvl6pPr>
            <a:lvl7pPr marL="2916065" indent="-224312" defTabSz="894136" eaLnBrk="0" fontAlgn="base" hangingPunct="0">
              <a:spcBef>
                <a:spcPct val="30000"/>
              </a:spcBef>
              <a:spcAft>
                <a:spcPct val="0"/>
              </a:spcAft>
              <a:defRPr sz="1200">
                <a:solidFill>
                  <a:schemeClr val="tx1"/>
                </a:solidFill>
                <a:latin typeface="Times New Roman" pitchFamily="18" charset="0"/>
              </a:defRPr>
            </a:lvl7pPr>
            <a:lvl8pPr marL="3364692" indent="-224312" defTabSz="894136" eaLnBrk="0" fontAlgn="base" hangingPunct="0">
              <a:spcBef>
                <a:spcPct val="30000"/>
              </a:spcBef>
              <a:spcAft>
                <a:spcPct val="0"/>
              </a:spcAft>
              <a:defRPr sz="1200">
                <a:solidFill>
                  <a:schemeClr val="tx1"/>
                </a:solidFill>
                <a:latin typeface="Times New Roman" pitchFamily="18" charset="0"/>
              </a:defRPr>
            </a:lvl8pPr>
            <a:lvl9pPr marL="3813317" indent="-224312"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910BA8B5-C554-40A3-A20F-488E9B8FBD50}" type="slidenum">
              <a:rPr lang="en-US" altLang="en-US" smtClean="0">
                <a:solidFill>
                  <a:prstClr val="black"/>
                </a:solidFill>
              </a:rPr>
              <a:pPr eaLnBrk="1" hangingPunct="1">
                <a:spcBef>
                  <a:spcPct val="0"/>
                </a:spcBef>
              </a:pPr>
              <a:t>227</a:t>
            </a:fld>
            <a:endParaRPr lang="en-US" altLang="en-US">
              <a:solidFill>
                <a:prstClr val="black"/>
              </a:solidFill>
            </a:endParaRPr>
          </a:p>
        </p:txBody>
      </p:sp>
      <p:sp>
        <p:nvSpPr>
          <p:cNvPr id="163843" name="Rectangle 1026"/>
          <p:cNvSpPr>
            <a:spLocks noGrp="1" noRot="1" noChangeAspect="1" noChangeArrowheads="1" noTextEdit="1"/>
          </p:cNvSpPr>
          <p:nvPr>
            <p:ph type="sldImg"/>
          </p:nvPr>
        </p:nvSpPr>
        <p:spPr>
          <a:ln/>
        </p:spPr>
      </p:sp>
      <p:sp>
        <p:nvSpPr>
          <p:cNvPr id="163844"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Instructor should</a:t>
            </a:r>
            <a:r>
              <a:rPr lang="en-US" altLang="en-US" baseline="0" dirty="0">
                <a:latin typeface="Times New Roman" pitchFamily="18" charset="0"/>
              </a:rPr>
              <a:t> ask: what do you do when emergency vehicles approach the work zone? </a:t>
            </a:r>
            <a:endParaRPr lang="en-US" altLang="en-US" dirty="0">
              <a:latin typeface="Times New Roman" pitchFamily="18" charset="0"/>
            </a:endParaRPr>
          </a:p>
        </p:txBody>
      </p:sp>
    </p:spTree>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29017" indent="-280391" defTabSz="894136" eaLnBrk="0" hangingPunct="0">
              <a:spcBef>
                <a:spcPct val="30000"/>
              </a:spcBef>
              <a:defRPr sz="1200">
                <a:solidFill>
                  <a:schemeClr val="tx1"/>
                </a:solidFill>
                <a:latin typeface="Times New Roman" pitchFamily="18" charset="0"/>
              </a:defRPr>
            </a:lvl2pPr>
            <a:lvl3pPr marL="1121564" indent="-224312" defTabSz="894136" eaLnBrk="0" hangingPunct="0">
              <a:spcBef>
                <a:spcPct val="30000"/>
              </a:spcBef>
              <a:defRPr sz="1200">
                <a:solidFill>
                  <a:schemeClr val="tx1"/>
                </a:solidFill>
                <a:latin typeface="Times New Roman" pitchFamily="18" charset="0"/>
              </a:defRPr>
            </a:lvl3pPr>
            <a:lvl4pPr marL="1570189" indent="-224312" defTabSz="894136" eaLnBrk="0" hangingPunct="0">
              <a:spcBef>
                <a:spcPct val="30000"/>
              </a:spcBef>
              <a:defRPr sz="1200">
                <a:solidFill>
                  <a:schemeClr val="tx1"/>
                </a:solidFill>
                <a:latin typeface="Times New Roman" pitchFamily="18" charset="0"/>
              </a:defRPr>
            </a:lvl4pPr>
            <a:lvl5pPr marL="2018816" indent="-224312" defTabSz="894136" eaLnBrk="0" hangingPunct="0">
              <a:spcBef>
                <a:spcPct val="30000"/>
              </a:spcBef>
              <a:defRPr sz="1200">
                <a:solidFill>
                  <a:schemeClr val="tx1"/>
                </a:solidFill>
                <a:latin typeface="Times New Roman" pitchFamily="18" charset="0"/>
              </a:defRPr>
            </a:lvl5pPr>
            <a:lvl6pPr marL="2467441" indent="-224312" defTabSz="894136" eaLnBrk="0" fontAlgn="base" hangingPunct="0">
              <a:spcBef>
                <a:spcPct val="30000"/>
              </a:spcBef>
              <a:spcAft>
                <a:spcPct val="0"/>
              </a:spcAft>
              <a:defRPr sz="1200">
                <a:solidFill>
                  <a:schemeClr val="tx1"/>
                </a:solidFill>
                <a:latin typeface="Times New Roman" pitchFamily="18" charset="0"/>
              </a:defRPr>
            </a:lvl6pPr>
            <a:lvl7pPr marL="2916065" indent="-224312" defTabSz="894136" eaLnBrk="0" fontAlgn="base" hangingPunct="0">
              <a:spcBef>
                <a:spcPct val="30000"/>
              </a:spcBef>
              <a:spcAft>
                <a:spcPct val="0"/>
              </a:spcAft>
              <a:defRPr sz="1200">
                <a:solidFill>
                  <a:schemeClr val="tx1"/>
                </a:solidFill>
                <a:latin typeface="Times New Roman" pitchFamily="18" charset="0"/>
              </a:defRPr>
            </a:lvl7pPr>
            <a:lvl8pPr marL="3364692" indent="-224312" defTabSz="894136" eaLnBrk="0" fontAlgn="base" hangingPunct="0">
              <a:spcBef>
                <a:spcPct val="30000"/>
              </a:spcBef>
              <a:spcAft>
                <a:spcPct val="0"/>
              </a:spcAft>
              <a:defRPr sz="1200">
                <a:solidFill>
                  <a:schemeClr val="tx1"/>
                </a:solidFill>
                <a:latin typeface="Times New Roman" pitchFamily="18" charset="0"/>
              </a:defRPr>
            </a:lvl8pPr>
            <a:lvl9pPr marL="3813317" indent="-224312"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66C618A8-9592-4A34-A921-F2982C1F53F4}" type="slidenum">
              <a:rPr lang="en-US" altLang="en-US" smtClean="0">
                <a:solidFill>
                  <a:prstClr val="black"/>
                </a:solidFill>
              </a:rPr>
              <a:pPr eaLnBrk="1" hangingPunct="1">
                <a:spcBef>
                  <a:spcPct val="0"/>
                </a:spcBef>
              </a:pPr>
              <a:t>228</a:t>
            </a:fld>
            <a:endParaRPr lang="en-US" altLang="en-US">
              <a:solidFill>
                <a:prstClr val="black"/>
              </a:solidFill>
            </a:endParaRPr>
          </a:p>
        </p:txBody>
      </p:sp>
      <p:sp>
        <p:nvSpPr>
          <p:cNvPr id="143363" name="Rectangle 2"/>
          <p:cNvSpPr>
            <a:spLocks noGrp="1" noRot="1" noChangeAspect="1" noChangeArrowheads="1" noTextEdit="1"/>
          </p:cNvSpPr>
          <p:nvPr>
            <p:ph type="sldImg"/>
          </p:nvPr>
        </p:nvSpPr>
        <p:spPr>
          <a:ln/>
        </p:spPr>
      </p:sp>
      <p:graphicFrame>
        <p:nvGraphicFramePr>
          <p:cNvPr id="91230" name="Group 94"/>
          <p:cNvGraphicFramePr>
            <a:graphicFrameLocks noGrp="1"/>
          </p:cNvGraphicFramePr>
          <p:nvPr/>
        </p:nvGraphicFramePr>
        <p:xfrm>
          <a:off x="821533" y="4298744"/>
          <a:ext cx="5227361" cy="4144156"/>
        </p:xfrm>
        <a:graphic>
          <a:graphicData uri="http://schemas.openxmlformats.org/drawingml/2006/table">
            <a:tbl>
              <a:tblPr/>
              <a:tblGrid>
                <a:gridCol w="5227361">
                  <a:extLst>
                    <a:ext uri="{9D8B030D-6E8A-4147-A177-3AD203B41FA5}">
                      <a16:colId xmlns:a16="http://schemas.microsoft.com/office/drawing/2014/main" val="20000"/>
                    </a:ext>
                  </a:extLst>
                </a:gridCol>
              </a:tblGrid>
              <a:tr h="774014">
                <a:tc>
                  <a:txBody>
                    <a:bodyPr/>
                    <a:lstStyle/>
                    <a:p>
                      <a:pPr marL="174625" marR="0" lvl="0" indent="-174625" algn="l" defTabSz="928688"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a:ln>
                            <a:noFill/>
                          </a:ln>
                          <a:solidFill>
                            <a:schemeClr val="tx1"/>
                          </a:solidFill>
                          <a:effectLst/>
                          <a:latin typeface="Times New Roman" pitchFamily="18" charset="0"/>
                        </a:rPr>
                        <a:t>Maintain a clear sight distance</a:t>
                      </a:r>
                    </a:p>
                    <a:p>
                      <a:pPr marL="174625" marR="0" lvl="0" indent="-174625" algn="l" defTabSz="928688" rtl="0" eaLnBrk="1" fontAlgn="base" latinLnBrk="0" hangingPunct="1">
                        <a:lnSpc>
                          <a:spcPct val="70000"/>
                        </a:lnSpc>
                        <a:spcBef>
                          <a:spcPct val="0"/>
                        </a:spcBef>
                        <a:spcAft>
                          <a:spcPct val="0"/>
                        </a:spcAft>
                        <a:buClrTx/>
                        <a:buSzTx/>
                        <a:buFontTx/>
                        <a:buNone/>
                        <a:tabLst/>
                      </a:pPr>
                      <a:endParaRPr kumimoji="0" lang="en-US" sz="1200" b="1" i="0" u="none" strike="noStrike" cap="none" normalizeH="0" baseline="0">
                        <a:ln>
                          <a:noFill/>
                        </a:ln>
                        <a:solidFill>
                          <a:schemeClr val="tx1"/>
                        </a:solidFill>
                        <a:effectLst/>
                        <a:latin typeface="Times New Roman" pitchFamily="18" charset="0"/>
                      </a:endParaRPr>
                    </a:p>
                    <a:p>
                      <a:pPr marL="174625" marR="0" lvl="0" indent="-174625" algn="l" defTabSz="928688" rtl="0" eaLnBrk="1" fontAlgn="base" latinLnBrk="0" hangingPunct="1">
                        <a:lnSpc>
                          <a:spcPct val="100000"/>
                        </a:lnSpc>
                        <a:spcBef>
                          <a:spcPct val="0"/>
                        </a:spcBef>
                        <a:spcAft>
                          <a:spcPct val="0"/>
                        </a:spcAft>
                        <a:buClrTx/>
                        <a:buSzTx/>
                        <a:buFontTx/>
                        <a:buChar char="•"/>
                        <a:tabLst/>
                      </a:pPr>
                      <a:r>
                        <a:rPr kumimoji="0" lang="en-US" sz="1200" b="0" i="0" u="none" strike="noStrike" cap="none" normalizeH="0" baseline="0">
                          <a:ln>
                            <a:noFill/>
                          </a:ln>
                          <a:solidFill>
                            <a:schemeClr val="tx1"/>
                          </a:solidFill>
                          <a:effectLst/>
                          <a:latin typeface="Times New Roman" pitchFamily="18" charset="0"/>
                        </a:rPr>
                        <a:t>Be able to clearly see the other flagger so you can determine what the other flagger is doing</a:t>
                      </a:r>
                    </a:p>
                  </a:txBody>
                  <a:tcPr marL="96482" marR="96482" marT="48679" marB="48679" anchor="ctr"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0"/>
                  </a:ext>
                </a:extLst>
              </a:tr>
              <a:tr h="956894">
                <a:tc>
                  <a:txBody>
                    <a:bodyPr/>
                    <a:lstStyle/>
                    <a:p>
                      <a:pPr marL="174625" marR="0" lvl="0" indent="-174625" algn="l" defTabSz="928688"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a:ln>
                            <a:noFill/>
                          </a:ln>
                          <a:solidFill>
                            <a:schemeClr val="tx1"/>
                          </a:solidFill>
                          <a:effectLst/>
                          <a:latin typeface="Times New Roman" pitchFamily="18" charset="0"/>
                        </a:rPr>
                        <a:t>Two-way hand held communications</a:t>
                      </a:r>
                    </a:p>
                    <a:p>
                      <a:pPr marL="174625" marR="0" lvl="0" indent="-174625" algn="l" defTabSz="928688" rtl="0" eaLnBrk="1" fontAlgn="base" latinLnBrk="0" hangingPunct="1">
                        <a:lnSpc>
                          <a:spcPct val="70000"/>
                        </a:lnSpc>
                        <a:spcBef>
                          <a:spcPct val="0"/>
                        </a:spcBef>
                        <a:spcAft>
                          <a:spcPct val="0"/>
                        </a:spcAft>
                        <a:buClrTx/>
                        <a:buSzTx/>
                        <a:buFontTx/>
                        <a:buNone/>
                        <a:tabLst/>
                      </a:pPr>
                      <a:endParaRPr kumimoji="0" lang="en-US" sz="1200" b="1" i="0" u="none" strike="noStrike" cap="none" normalizeH="0" baseline="0">
                        <a:ln>
                          <a:noFill/>
                        </a:ln>
                        <a:solidFill>
                          <a:schemeClr val="tx1"/>
                        </a:solidFill>
                        <a:effectLst/>
                        <a:latin typeface="Times New Roman" pitchFamily="18" charset="0"/>
                      </a:endParaRPr>
                    </a:p>
                    <a:p>
                      <a:pPr marL="174625" marR="0" lvl="0" indent="-174625" algn="l" defTabSz="928688" rtl="0" eaLnBrk="1" fontAlgn="base" latinLnBrk="0" hangingPunct="1">
                        <a:lnSpc>
                          <a:spcPct val="100000"/>
                        </a:lnSpc>
                        <a:spcBef>
                          <a:spcPct val="0"/>
                        </a:spcBef>
                        <a:spcAft>
                          <a:spcPct val="0"/>
                        </a:spcAft>
                        <a:buClrTx/>
                        <a:buSzTx/>
                        <a:buFontTx/>
                        <a:buChar char="•"/>
                        <a:tabLst/>
                      </a:pPr>
                      <a:r>
                        <a:rPr kumimoji="0" lang="en-US" sz="1200" b="0" i="0" u="none" strike="noStrike" cap="none" normalizeH="0" baseline="0">
                          <a:ln>
                            <a:noFill/>
                          </a:ln>
                          <a:solidFill>
                            <a:schemeClr val="tx1"/>
                          </a:solidFill>
                          <a:effectLst/>
                          <a:latin typeface="Times New Roman" pitchFamily="18" charset="0"/>
                        </a:rPr>
                        <a:t>Designated for flagger communication</a:t>
                      </a:r>
                    </a:p>
                    <a:p>
                      <a:pPr marL="174625" marR="0" lvl="0" indent="-174625" algn="l" defTabSz="928688" rtl="0" eaLnBrk="1" fontAlgn="base" latinLnBrk="0" hangingPunct="1">
                        <a:lnSpc>
                          <a:spcPct val="100000"/>
                        </a:lnSpc>
                        <a:spcBef>
                          <a:spcPct val="0"/>
                        </a:spcBef>
                        <a:spcAft>
                          <a:spcPct val="0"/>
                        </a:spcAft>
                        <a:buClrTx/>
                        <a:buSzTx/>
                        <a:buFontTx/>
                        <a:buChar char="•"/>
                        <a:tabLst/>
                      </a:pPr>
                      <a:r>
                        <a:rPr kumimoji="0" lang="en-US" sz="1200" b="0" i="0" u="none" strike="noStrike" cap="none" normalizeH="0" baseline="0">
                          <a:ln>
                            <a:noFill/>
                          </a:ln>
                          <a:solidFill>
                            <a:schemeClr val="tx1"/>
                          </a:solidFill>
                          <a:effectLst/>
                          <a:latin typeface="Times New Roman" pitchFamily="18" charset="0"/>
                        </a:rPr>
                        <a:t>Truck/car radios are not permitted unless it’s an emergency</a:t>
                      </a:r>
                    </a:p>
                    <a:p>
                      <a:pPr marL="174625" marR="0" lvl="0" indent="-174625" algn="l" defTabSz="928688" rtl="0" eaLnBrk="1" fontAlgn="base" latinLnBrk="0" hangingPunct="1">
                        <a:lnSpc>
                          <a:spcPct val="100000"/>
                        </a:lnSpc>
                        <a:spcBef>
                          <a:spcPct val="0"/>
                        </a:spcBef>
                        <a:spcAft>
                          <a:spcPct val="0"/>
                        </a:spcAft>
                        <a:buClrTx/>
                        <a:buSzTx/>
                        <a:buFontTx/>
                        <a:buChar char="•"/>
                        <a:tabLst/>
                      </a:pPr>
                      <a:r>
                        <a:rPr kumimoji="0" lang="en-US" sz="1200" b="0" i="0" u="none" strike="noStrike" cap="none" normalizeH="0" baseline="0">
                          <a:ln>
                            <a:noFill/>
                          </a:ln>
                          <a:solidFill>
                            <a:schemeClr val="tx1"/>
                          </a:solidFill>
                          <a:effectLst/>
                          <a:latin typeface="Times New Roman" pitchFamily="18" charset="0"/>
                        </a:rPr>
                        <a:t>Ask students “What do you do if your hand held radio quits?”</a:t>
                      </a:r>
                    </a:p>
                  </a:txBody>
                  <a:tcPr marL="96482" marR="96482" marT="48679" marB="48679" anchor="ctr"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1"/>
                  </a:ext>
                </a:extLst>
              </a:tr>
              <a:tr h="956894">
                <a:tc>
                  <a:txBody>
                    <a:bodyPr/>
                    <a:lstStyle/>
                    <a:p>
                      <a:pPr marL="174625" marR="0" lvl="0" indent="-174625" algn="l" defTabSz="928688"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a:ln>
                            <a:noFill/>
                          </a:ln>
                          <a:solidFill>
                            <a:schemeClr val="tx1"/>
                          </a:solidFill>
                          <a:effectLst/>
                          <a:latin typeface="Times New Roman" pitchFamily="18" charset="0"/>
                        </a:rPr>
                        <a:t>Hand signals</a:t>
                      </a:r>
                    </a:p>
                    <a:p>
                      <a:pPr marL="174625" marR="0" lvl="0" indent="-174625" algn="l" defTabSz="928688" rtl="0" eaLnBrk="1" fontAlgn="base" latinLnBrk="0" hangingPunct="1">
                        <a:lnSpc>
                          <a:spcPct val="70000"/>
                        </a:lnSpc>
                        <a:spcBef>
                          <a:spcPct val="0"/>
                        </a:spcBef>
                        <a:spcAft>
                          <a:spcPct val="0"/>
                        </a:spcAft>
                        <a:buClrTx/>
                        <a:buSzTx/>
                        <a:buFontTx/>
                        <a:buNone/>
                        <a:tabLst/>
                      </a:pPr>
                      <a:endParaRPr kumimoji="0" lang="en-US" sz="1200" b="1" i="0" u="none" strike="noStrike" cap="none" normalizeH="0" baseline="0">
                        <a:ln>
                          <a:noFill/>
                        </a:ln>
                        <a:solidFill>
                          <a:schemeClr val="tx1"/>
                        </a:solidFill>
                        <a:effectLst/>
                        <a:latin typeface="Times New Roman" pitchFamily="18" charset="0"/>
                      </a:endParaRPr>
                    </a:p>
                    <a:p>
                      <a:pPr marL="174625" marR="0" lvl="0" indent="-174625" algn="l" defTabSz="928688" rtl="0" eaLnBrk="1" fontAlgn="base" latinLnBrk="0" hangingPunct="1">
                        <a:lnSpc>
                          <a:spcPct val="100000"/>
                        </a:lnSpc>
                        <a:spcBef>
                          <a:spcPct val="0"/>
                        </a:spcBef>
                        <a:spcAft>
                          <a:spcPct val="0"/>
                        </a:spcAft>
                        <a:buClrTx/>
                        <a:buSzTx/>
                        <a:buFontTx/>
                        <a:buChar char="•"/>
                        <a:tabLst/>
                      </a:pPr>
                      <a:r>
                        <a:rPr kumimoji="0" lang="en-US" sz="1200" b="0" i="0" u="none" strike="noStrike" cap="none" normalizeH="0" baseline="0">
                          <a:ln>
                            <a:noFill/>
                          </a:ln>
                          <a:solidFill>
                            <a:schemeClr val="tx1"/>
                          </a:solidFill>
                          <a:effectLst/>
                          <a:latin typeface="Times New Roman" pitchFamily="18" charset="0"/>
                        </a:rPr>
                        <a:t>Ask students for more ways to communicate (tip hat, raise paddle, wave, OK sign, and thumbs up or down)</a:t>
                      </a:r>
                    </a:p>
                    <a:p>
                      <a:pPr marL="174625" marR="0" lvl="0" indent="-174625" algn="l" defTabSz="928688" rtl="0" eaLnBrk="1" fontAlgn="base" latinLnBrk="0" hangingPunct="1">
                        <a:lnSpc>
                          <a:spcPct val="100000"/>
                        </a:lnSpc>
                        <a:spcBef>
                          <a:spcPct val="0"/>
                        </a:spcBef>
                        <a:spcAft>
                          <a:spcPct val="0"/>
                        </a:spcAft>
                        <a:buClrTx/>
                        <a:buSzTx/>
                        <a:buFontTx/>
                        <a:buChar char="•"/>
                        <a:tabLst/>
                      </a:pPr>
                      <a:r>
                        <a:rPr kumimoji="0" lang="en-US" sz="1200" b="0" i="0" u="none" strike="noStrike" cap="none" normalizeH="0" baseline="0">
                          <a:ln>
                            <a:noFill/>
                          </a:ln>
                          <a:solidFill>
                            <a:schemeClr val="tx1"/>
                          </a:solidFill>
                          <a:effectLst/>
                          <a:latin typeface="Times New Roman" pitchFamily="18" charset="0"/>
                        </a:rPr>
                        <a:t>Both flaggers need to understand all hand signals and know what they mean</a:t>
                      </a:r>
                    </a:p>
                  </a:txBody>
                  <a:tcPr marL="96482" marR="96482" marT="48679" marB="48679" anchor="ctr"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2"/>
                  </a:ext>
                </a:extLst>
              </a:tr>
              <a:tr h="591134">
                <a:tc>
                  <a:txBody>
                    <a:bodyPr/>
                    <a:lstStyle/>
                    <a:p>
                      <a:pPr marL="174625" marR="0" lvl="0" indent="-174625" algn="l" defTabSz="928688"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a:ln>
                            <a:noFill/>
                          </a:ln>
                          <a:solidFill>
                            <a:schemeClr val="tx1"/>
                          </a:solidFill>
                          <a:effectLst/>
                          <a:latin typeface="Times New Roman" pitchFamily="18" charset="0"/>
                        </a:rPr>
                        <a:t>Raising a paddle</a:t>
                      </a:r>
                    </a:p>
                    <a:p>
                      <a:pPr marL="174625" marR="0" lvl="0" indent="-174625" algn="l" defTabSz="928688" rtl="0" eaLnBrk="1" fontAlgn="base" latinLnBrk="0" hangingPunct="1">
                        <a:lnSpc>
                          <a:spcPct val="70000"/>
                        </a:lnSpc>
                        <a:spcBef>
                          <a:spcPct val="0"/>
                        </a:spcBef>
                        <a:spcAft>
                          <a:spcPct val="0"/>
                        </a:spcAft>
                        <a:buClrTx/>
                        <a:buSzTx/>
                        <a:buFontTx/>
                        <a:buNone/>
                        <a:tabLst/>
                      </a:pPr>
                      <a:endParaRPr kumimoji="0" lang="en-US" sz="1200" b="1" i="0" u="none" strike="noStrike" cap="none" normalizeH="0" baseline="0">
                        <a:ln>
                          <a:noFill/>
                        </a:ln>
                        <a:solidFill>
                          <a:schemeClr val="tx1"/>
                        </a:solidFill>
                        <a:effectLst/>
                        <a:latin typeface="Times New Roman" pitchFamily="18" charset="0"/>
                      </a:endParaRPr>
                    </a:p>
                    <a:p>
                      <a:pPr marL="174625" marR="0" lvl="0" indent="-174625" algn="l" defTabSz="928688" rtl="0" eaLnBrk="1" fontAlgn="base" latinLnBrk="0" hangingPunct="1">
                        <a:lnSpc>
                          <a:spcPct val="100000"/>
                        </a:lnSpc>
                        <a:spcBef>
                          <a:spcPct val="0"/>
                        </a:spcBef>
                        <a:spcAft>
                          <a:spcPct val="0"/>
                        </a:spcAft>
                        <a:buClrTx/>
                        <a:buSzTx/>
                        <a:buFontTx/>
                        <a:buChar char="•"/>
                        <a:tabLst/>
                      </a:pPr>
                      <a:r>
                        <a:rPr kumimoji="0" lang="en-US" sz="1200" b="0" i="0" u="none" strike="noStrike" cap="none" normalizeH="0" baseline="0">
                          <a:ln>
                            <a:noFill/>
                          </a:ln>
                          <a:solidFill>
                            <a:schemeClr val="tx1"/>
                          </a:solidFill>
                          <a:effectLst/>
                          <a:latin typeface="Times New Roman" pitchFamily="18" charset="0"/>
                        </a:rPr>
                        <a:t>Demonstrate how to raise a paddle to release traffic</a:t>
                      </a:r>
                    </a:p>
                  </a:txBody>
                  <a:tcPr marL="96482" marR="96482" marT="48679" marB="48679" anchor="ctr"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3"/>
                  </a:ext>
                </a:extLst>
              </a:tr>
              <a:tr h="456034">
                <a:tc>
                  <a:txBody>
                    <a:bodyPr/>
                    <a:lstStyle/>
                    <a:p>
                      <a:pPr marL="0" marR="0" lvl="0" indent="0" algn="l" defTabSz="928688" rtl="0" eaLnBrk="1" fontAlgn="base" latinLnBrk="0" hangingPunct="1">
                        <a:lnSpc>
                          <a:spcPct val="100000"/>
                        </a:lnSpc>
                        <a:spcBef>
                          <a:spcPct val="0"/>
                        </a:spcBef>
                        <a:spcAft>
                          <a:spcPct val="0"/>
                        </a:spcAft>
                        <a:buClrTx/>
                        <a:buSzTx/>
                        <a:buFontTx/>
                        <a:buNone/>
                        <a:tabLst/>
                      </a:pPr>
                      <a:endParaRPr kumimoji="0" lang="en-US" sz="1200" b="0" i="0" u="none" strike="noStrike" cap="none" normalizeH="0" baseline="0">
                        <a:ln>
                          <a:noFill/>
                        </a:ln>
                        <a:solidFill>
                          <a:schemeClr val="tx1"/>
                        </a:solidFill>
                        <a:effectLst/>
                        <a:latin typeface="Times New Roman" pitchFamily="18" charset="0"/>
                      </a:endParaRPr>
                    </a:p>
                  </a:txBody>
                  <a:tcPr marL="96482" marR="96482" marT="48679" marB="48679" anchor="ctr"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4"/>
                  </a:ext>
                </a:extLst>
              </a:tr>
              <a:tr h="456034">
                <a:tc>
                  <a:txBody>
                    <a:bodyPr/>
                    <a:lstStyle/>
                    <a:p>
                      <a:pPr marL="0" marR="0" lvl="0" indent="0" algn="l" defTabSz="928688" rtl="0" eaLnBrk="1" fontAlgn="base" latinLnBrk="0" hangingPunct="1">
                        <a:lnSpc>
                          <a:spcPct val="100000"/>
                        </a:lnSpc>
                        <a:spcBef>
                          <a:spcPct val="0"/>
                        </a:spcBef>
                        <a:spcAft>
                          <a:spcPct val="0"/>
                        </a:spcAft>
                        <a:buClrTx/>
                        <a:buSzTx/>
                        <a:buFontTx/>
                        <a:buNone/>
                        <a:tabLst/>
                      </a:pPr>
                      <a:endParaRPr kumimoji="0" lang="en-US" sz="1200" b="0" i="0" u="none" strike="noStrike" cap="none" normalizeH="0" baseline="0">
                        <a:ln>
                          <a:noFill/>
                        </a:ln>
                        <a:solidFill>
                          <a:schemeClr val="tx1"/>
                        </a:solidFill>
                        <a:effectLst/>
                        <a:latin typeface="Times New Roman" pitchFamily="18" charset="0"/>
                      </a:endParaRPr>
                    </a:p>
                  </a:txBody>
                  <a:tcPr marL="96482" marR="96482" marT="48679" marB="48679" anchor="ctr"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29017" indent="-280391" defTabSz="894136" eaLnBrk="0" hangingPunct="0">
              <a:spcBef>
                <a:spcPct val="30000"/>
              </a:spcBef>
              <a:defRPr sz="1200">
                <a:solidFill>
                  <a:schemeClr val="tx1"/>
                </a:solidFill>
                <a:latin typeface="Times New Roman" pitchFamily="18" charset="0"/>
              </a:defRPr>
            </a:lvl2pPr>
            <a:lvl3pPr marL="1121564" indent="-224312" defTabSz="894136" eaLnBrk="0" hangingPunct="0">
              <a:spcBef>
                <a:spcPct val="30000"/>
              </a:spcBef>
              <a:defRPr sz="1200">
                <a:solidFill>
                  <a:schemeClr val="tx1"/>
                </a:solidFill>
                <a:latin typeface="Times New Roman" pitchFamily="18" charset="0"/>
              </a:defRPr>
            </a:lvl3pPr>
            <a:lvl4pPr marL="1570189" indent="-224312" defTabSz="894136" eaLnBrk="0" hangingPunct="0">
              <a:spcBef>
                <a:spcPct val="30000"/>
              </a:spcBef>
              <a:defRPr sz="1200">
                <a:solidFill>
                  <a:schemeClr val="tx1"/>
                </a:solidFill>
                <a:latin typeface="Times New Roman" pitchFamily="18" charset="0"/>
              </a:defRPr>
            </a:lvl4pPr>
            <a:lvl5pPr marL="2018816" indent="-224312" defTabSz="894136" eaLnBrk="0" hangingPunct="0">
              <a:spcBef>
                <a:spcPct val="30000"/>
              </a:spcBef>
              <a:defRPr sz="1200">
                <a:solidFill>
                  <a:schemeClr val="tx1"/>
                </a:solidFill>
                <a:latin typeface="Times New Roman" pitchFamily="18" charset="0"/>
              </a:defRPr>
            </a:lvl5pPr>
            <a:lvl6pPr marL="2467441" indent="-224312" defTabSz="894136" eaLnBrk="0" fontAlgn="base" hangingPunct="0">
              <a:spcBef>
                <a:spcPct val="30000"/>
              </a:spcBef>
              <a:spcAft>
                <a:spcPct val="0"/>
              </a:spcAft>
              <a:defRPr sz="1200">
                <a:solidFill>
                  <a:schemeClr val="tx1"/>
                </a:solidFill>
                <a:latin typeface="Times New Roman" pitchFamily="18" charset="0"/>
              </a:defRPr>
            </a:lvl6pPr>
            <a:lvl7pPr marL="2916065" indent="-224312" defTabSz="894136" eaLnBrk="0" fontAlgn="base" hangingPunct="0">
              <a:spcBef>
                <a:spcPct val="30000"/>
              </a:spcBef>
              <a:spcAft>
                <a:spcPct val="0"/>
              </a:spcAft>
              <a:defRPr sz="1200">
                <a:solidFill>
                  <a:schemeClr val="tx1"/>
                </a:solidFill>
                <a:latin typeface="Times New Roman" pitchFamily="18" charset="0"/>
              </a:defRPr>
            </a:lvl7pPr>
            <a:lvl8pPr marL="3364692" indent="-224312" defTabSz="894136" eaLnBrk="0" fontAlgn="base" hangingPunct="0">
              <a:spcBef>
                <a:spcPct val="30000"/>
              </a:spcBef>
              <a:spcAft>
                <a:spcPct val="0"/>
              </a:spcAft>
              <a:defRPr sz="1200">
                <a:solidFill>
                  <a:schemeClr val="tx1"/>
                </a:solidFill>
                <a:latin typeface="Times New Roman" pitchFamily="18" charset="0"/>
              </a:defRPr>
            </a:lvl8pPr>
            <a:lvl9pPr marL="3813317" indent="-224312"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9943B644-3032-4000-8F11-8C4F4AD65825}" type="slidenum">
              <a:rPr lang="en-US" altLang="en-US" smtClean="0">
                <a:solidFill>
                  <a:prstClr val="black"/>
                </a:solidFill>
              </a:rPr>
              <a:pPr eaLnBrk="1" hangingPunct="1">
                <a:spcBef>
                  <a:spcPct val="0"/>
                </a:spcBef>
              </a:pPr>
              <a:t>229</a:t>
            </a:fld>
            <a:endParaRPr lang="en-US" altLang="en-US">
              <a:solidFill>
                <a:prstClr val="black"/>
              </a:solidFill>
            </a:endParaRPr>
          </a:p>
        </p:txBody>
      </p:sp>
      <p:sp>
        <p:nvSpPr>
          <p:cNvPr id="144387" name="Rectangle 2"/>
          <p:cNvSpPr>
            <a:spLocks noGrp="1" noRot="1" noChangeAspect="1" noChangeArrowheads="1" noTextEdit="1"/>
          </p:cNvSpPr>
          <p:nvPr>
            <p:ph type="sldImg"/>
          </p:nvPr>
        </p:nvSpPr>
        <p:spPr>
          <a:ln/>
        </p:spPr>
      </p:sp>
    </p:spTree>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Instructor</a:t>
            </a:r>
            <a:r>
              <a:rPr lang="en-US" baseline="0" dirty="0"/>
              <a:t> should e</a:t>
            </a:r>
            <a:r>
              <a:rPr lang="en-US" dirty="0"/>
              <a:t>xplain the Single Flagger</a:t>
            </a:r>
            <a:r>
              <a:rPr lang="en-US" baseline="0" dirty="0"/>
              <a:t> Operation and </a:t>
            </a:r>
            <a:r>
              <a:rPr lang="en-US" dirty="0"/>
              <a:t>when</a:t>
            </a:r>
            <a:r>
              <a:rPr lang="en-US" baseline="0" dirty="0"/>
              <a:t> it is acceptable to conduct Single Flagger Operations </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230</a:t>
            </a:fld>
            <a:endParaRPr lang="en-US">
              <a:solidFill>
                <a:prstClr val="black"/>
              </a:solidFill>
            </a:endParaRPr>
          </a:p>
        </p:txBody>
      </p:sp>
    </p:spTree>
    <p:extLst>
      <p:ext uri="{BB962C8B-B14F-4D97-AF65-F5344CB8AC3E}">
        <p14:creationId xmlns:p14="http://schemas.microsoft.com/office/powerpoint/2010/main" val="356833089"/>
      </p:ext>
    </p:extLst>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29017" indent="-280391" defTabSz="894136" eaLnBrk="0" hangingPunct="0">
              <a:spcBef>
                <a:spcPct val="30000"/>
              </a:spcBef>
              <a:defRPr sz="1200">
                <a:solidFill>
                  <a:schemeClr val="tx1"/>
                </a:solidFill>
                <a:latin typeface="Times New Roman" pitchFamily="18" charset="0"/>
              </a:defRPr>
            </a:lvl2pPr>
            <a:lvl3pPr marL="1121564" indent="-224312" defTabSz="894136" eaLnBrk="0" hangingPunct="0">
              <a:spcBef>
                <a:spcPct val="30000"/>
              </a:spcBef>
              <a:defRPr sz="1200">
                <a:solidFill>
                  <a:schemeClr val="tx1"/>
                </a:solidFill>
                <a:latin typeface="Times New Roman" pitchFamily="18" charset="0"/>
              </a:defRPr>
            </a:lvl3pPr>
            <a:lvl4pPr marL="1570189" indent="-224312" defTabSz="894136" eaLnBrk="0" hangingPunct="0">
              <a:spcBef>
                <a:spcPct val="30000"/>
              </a:spcBef>
              <a:defRPr sz="1200">
                <a:solidFill>
                  <a:schemeClr val="tx1"/>
                </a:solidFill>
                <a:latin typeface="Times New Roman" pitchFamily="18" charset="0"/>
              </a:defRPr>
            </a:lvl4pPr>
            <a:lvl5pPr marL="2018816" indent="-224312" defTabSz="894136" eaLnBrk="0" hangingPunct="0">
              <a:spcBef>
                <a:spcPct val="30000"/>
              </a:spcBef>
              <a:defRPr sz="1200">
                <a:solidFill>
                  <a:schemeClr val="tx1"/>
                </a:solidFill>
                <a:latin typeface="Times New Roman" pitchFamily="18" charset="0"/>
              </a:defRPr>
            </a:lvl5pPr>
            <a:lvl6pPr marL="2467441" indent="-224312" defTabSz="894136" eaLnBrk="0" fontAlgn="base" hangingPunct="0">
              <a:spcBef>
                <a:spcPct val="30000"/>
              </a:spcBef>
              <a:spcAft>
                <a:spcPct val="0"/>
              </a:spcAft>
              <a:defRPr sz="1200">
                <a:solidFill>
                  <a:schemeClr val="tx1"/>
                </a:solidFill>
                <a:latin typeface="Times New Roman" pitchFamily="18" charset="0"/>
              </a:defRPr>
            </a:lvl6pPr>
            <a:lvl7pPr marL="2916065" indent="-224312" defTabSz="894136" eaLnBrk="0" fontAlgn="base" hangingPunct="0">
              <a:spcBef>
                <a:spcPct val="30000"/>
              </a:spcBef>
              <a:spcAft>
                <a:spcPct val="0"/>
              </a:spcAft>
              <a:defRPr sz="1200">
                <a:solidFill>
                  <a:schemeClr val="tx1"/>
                </a:solidFill>
                <a:latin typeface="Times New Roman" pitchFamily="18" charset="0"/>
              </a:defRPr>
            </a:lvl7pPr>
            <a:lvl8pPr marL="3364692" indent="-224312" defTabSz="894136" eaLnBrk="0" fontAlgn="base" hangingPunct="0">
              <a:spcBef>
                <a:spcPct val="30000"/>
              </a:spcBef>
              <a:spcAft>
                <a:spcPct val="0"/>
              </a:spcAft>
              <a:defRPr sz="1200">
                <a:solidFill>
                  <a:schemeClr val="tx1"/>
                </a:solidFill>
                <a:latin typeface="Times New Roman" pitchFamily="18" charset="0"/>
              </a:defRPr>
            </a:lvl8pPr>
            <a:lvl9pPr marL="3813317" indent="-224312"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DAA658DE-5D63-41B7-9671-8CD680D78A29}" type="slidenum">
              <a:rPr lang="en-US" altLang="en-US" smtClean="0">
                <a:solidFill>
                  <a:prstClr val="black"/>
                </a:solidFill>
              </a:rPr>
              <a:pPr eaLnBrk="1" hangingPunct="1">
                <a:spcBef>
                  <a:spcPct val="0"/>
                </a:spcBef>
              </a:pPr>
              <a:t>231</a:t>
            </a:fld>
            <a:endParaRPr lang="en-US" altLang="en-US">
              <a:solidFill>
                <a:prstClr val="black"/>
              </a:solidFill>
            </a:endParaRPr>
          </a:p>
        </p:txBody>
      </p:sp>
      <p:sp>
        <p:nvSpPr>
          <p:cNvPr id="146435" name="Rectangle 1026"/>
          <p:cNvSpPr>
            <a:spLocks noGrp="1" noRot="1" noChangeAspect="1" noChangeArrowheads="1" noTextEdit="1"/>
          </p:cNvSpPr>
          <p:nvPr>
            <p:ph type="sldImg"/>
          </p:nvPr>
        </p:nvSpPr>
        <p:spPr>
          <a:xfrm>
            <a:off x="1122363" y="676275"/>
            <a:ext cx="4618037" cy="3463925"/>
          </a:xfrm>
          <a:solidFill>
            <a:srgbClr val="FFFFFF"/>
          </a:solidFill>
          <a:ln/>
        </p:spPr>
      </p:sp>
      <p:sp>
        <p:nvSpPr>
          <p:cNvPr id="146436"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Instructor should explain the Two Flagger</a:t>
            </a:r>
            <a:r>
              <a:rPr lang="en-US" altLang="en-US" baseline="0" dirty="0">
                <a:latin typeface="Times New Roman" pitchFamily="18" charset="0"/>
              </a:rPr>
              <a:t> Operation</a:t>
            </a:r>
            <a:endParaRPr lang="en-US" altLang="en-US" dirty="0">
              <a:latin typeface="Times New Roman" pitchFamily="18" charset="0"/>
            </a:endParaRPr>
          </a:p>
        </p:txBody>
      </p:sp>
    </p:spTree>
  </p:cSld>
  <p:clrMapOvr>
    <a:masterClrMapping/>
  </p:clrMapOvr>
</p:notes>
</file>

<file path=ppt/notesSlides/notesSlide1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29017" indent="-280391" defTabSz="894136" eaLnBrk="0" hangingPunct="0">
              <a:spcBef>
                <a:spcPct val="30000"/>
              </a:spcBef>
              <a:defRPr sz="1200">
                <a:solidFill>
                  <a:schemeClr val="tx1"/>
                </a:solidFill>
                <a:latin typeface="Times New Roman" pitchFamily="18" charset="0"/>
              </a:defRPr>
            </a:lvl2pPr>
            <a:lvl3pPr marL="1121564" indent="-224312" defTabSz="894136" eaLnBrk="0" hangingPunct="0">
              <a:spcBef>
                <a:spcPct val="30000"/>
              </a:spcBef>
              <a:defRPr sz="1200">
                <a:solidFill>
                  <a:schemeClr val="tx1"/>
                </a:solidFill>
                <a:latin typeface="Times New Roman" pitchFamily="18" charset="0"/>
              </a:defRPr>
            </a:lvl3pPr>
            <a:lvl4pPr marL="1570189" indent="-224312" defTabSz="894136" eaLnBrk="0" hangingPunct="0">
              <a:spcBef>
                <a:spcPct val="30000"/>
              </a:spcBef>
              <a:defRPr sz="1200">
                <a:solidFill>
                  <a:schemeClr val="tx1"/>
                </a:solidFill>
                <a:latin typeface="Times New Roman" pitchFamily="18" charset="0"/>
              </a:defRPr>
            </a:lvl4pPr>
            <a:lvl5pPr marL="2018816" indent="-224312" defTabSz="894136" eaLnBrk="0" hangingPunct="0">
              <a:spcBef>
                <a:spcPct val="30000"/>
              </a:spcBef>
              <a:defRPr sz="1200">
                <a:solidFill>
                  <a:schemeClr val="tx1"/>
                </a:solidFill>
                <a:latin typeface="Times New Roman" pitchFamily="18" charset="0"/>
              </a:defRPr>
            </a:lvl5pPr>
            <a:lvl6pPr marL="2467441" indent="-224312" defTabSz="894136" eaLnBrk="0" fontAlgn="base" hangingPunct="0">
              <a:spcBef>
                <a:spcPct val="30000"/>
              </a:spcBef>
              <a:spcAft>
                <a:spcPct val="0"/>
              </a:spcAft>
              <a:defRPr sz="1200">
                <a:solidFill>
                  <a:schemeClr val="tx1"/>
                </a:solidFill>
                <a:latin typeface="Times New Roman" pitchFamily="18" charset="0"/>
              </a:defRPr>
            </a:lvl6pPr>
            <a:lvl7pPr marL="2916065" indent="-224312" defTabSz="894136" eaLnBrk="0" fontAlgn="base" hangingPunct="0">
              <a:spcBef>
                <a:spcPct val="30000"/>
              </a:spcBef>
              <a:spcAft>
                <a:spcPct val="0"/>
              </a:spcAft>
              <a:defRPr sz="1200">
                <a:solidFill>
                  <a:schemeClr val="tx1"/>
                </a:solidFill>
                <a:latin typeface="Times New Roman" pitchFamily="18" charset="0"/>
              </a:defRPr>
            </a:lvl7pPr>
            <a:lvl8pPr marL="3364692" indent="-224312" defTabSz="894136" eaLnBrk="0" fontAlgn="base" hangingPunct="0">
              <a:spcBef>
                <a:spcPct val="30000"/>
              </a:spcBef>
              <a:spcAft>
                <a:spcPct val="0"/>
              </a:spcAft>
              <a:defRPr sz="1200">
                <a:solidFill>
                  <a:schemeClr val="tx1"/>
                </a:solidFill>
                <a:latin typeface="Times New Roman" pitchFamily="18" charset="0"/>
              </a:defRPr>
            </a:lvl8pPr>
            <a:lvl9pPr marL="3813317" indent="-224312"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F3C82ADC-F7C5-41F5-9097-9CF5EC236A01}" type="slidenum">
              <a:rPr lang="en-US" altLang="en-US" smtClean="0">
                <a:solidFill>
                  <a:prstClr val="black"/>
                </a:solidFill>
              </a:rPr>
              <a:pPr eaLnBrk="1" hangingPunct="1">
                <a:spcBef>
                  <a:spcPct val="0"/>
                </a:spcBef>
              </a:pPr>
              <a:t>232</a:t>
            </a:fld>
            <a:endParaRPr lang="en-US" altLang="en-US">
              <a:solidFill>
                <a:prstClr val="black"/>
              </a:solidFill>
            </a:endParaRPr>
          </a:p>
        </p:txBody>
      </p:sp>
      <p:sp>
        <p:nvSpPr>
          <p:cNvPr id="147459" name="Rectangle 2"/>
          <p:cNvSpPr>
            <a:spLocks noGrp="1" noRot="1" noChangeAspect="1" noChangeArrowheads="1" noTextEdit="1"/>
          </p:cNvSpPr>
          <p:nvPr>
            <p:ph type="sldImg"/>
          </p:nvPr>
        </p:nvSpPr>
        <p:spPr>
          <a:ln/>
        </p:spPr>
      </p:sp>
      <p:sp>
        <p:nvSpPr>
          <p:cNvPr id="147460"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Instructor should explain the need to have additional flaggers when there are side roads with in a work</a:t>
            </a:r>
            <a:r>
              <a:rPr lang="en-US" altLang="en-US" baseline="0" dirty="0">
                <a:latin typeface="Times New Roman" pitchFamily="18" charset="0"/>
              </a:rPr>
              <a:t> zone area</a:t>
            </a:r>
            <a:endParaRPr lang="en-US" altLang="en-US" dirty="0">
              <a:latin typeface="Times New Roman" pitchFamily="18" charset="0"/>
            </a:endParaRPr>
          </a:p>
        </p:txBody>
      </p:sp>
    </p:spTree>
  </p:cSld>
  <p:clrMapOvr>
    <a:masterClrMapping/>
  </p:clrMapOvr>
</p:notes>
</file>

<file path=ppt/notesSlides/notesSlide1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41478" indent="-285065" defTabSz="894136" eaLnBrk="0" hangingPunct="0">
              <a:spcBef>
                <a:spcPct val="30000"/>
              </a:spcBef>
              <a:defRPr sz="1200">
                <a:solidFill>
                  <a:schemeClr val="tx1"/>
                </a:solidFill>
                <a:latin typeface="Times New Roman" pitchFamily="18" charset="0"/>
              </a:defRPr>
            </a:lvl2pPr>
            <a:lvl3pPr marL="1141815" indent="-227428" defTabSz="894136" eaLnBrk="0" hangingPunct="0">
              <a:spcBef>
                <a:spcPct val="30000"/>
              </a:spcBef>
              <a:defRPr sz="1200">
                <a:solidFill>
                  <a:schemeClr val="tx1"/>
                </a:solidFill>
                <a:latin typeface="Times New Roman" pitchFamily="18" charset="0"/>
              </a:defRPr>
            </a:lvl3pPr>
            <a:lvl4pPr marL="1599787" indent="-227428" defTabSz="894136" eaLnBrk="0" hangingPunct="0">
              <a:spcBef>
                <a:spcPct val="30000"/>
              </a:spcBef>
              <a:defRPr sz="1200">
                <a:solidFill>
                  <a:schemeClr val="tx1"/>
                </a:solidFill>
                <a:latin typeface="Times New Roman" pitchFamily="18" charset="0"/>
              </a:defRPr>
            </a:lvl4pPr>
            <a:lvl5pPr marL="2056200" indent="-227428" defTabSz="894136" eaLnBrk="0" hangingPunct="0">
              <a:spcBef>
                <a:spcPct val="30000"/>
              </a:spcBef>
              <a:defRPr sz="1200">
                <a:solidFill>
                  <a:schemeClr val="tx1"/>
                </a:solidFill>
                <a:latin typeface="Times New Roman" pitchFamily="18" charset="0"/>
              </a:defRPr>
            </a:lvl5pPr>
            <a:lvl6pPr marL="2504826" indent="-227428" defTabSz="894136" eaLnBrk="0" fontAlgn="base" hangingPunct="0">
              <a:spcBef>
                <a:spcPct val="30000"/>
              </a:spcBef>
              <a:spcAft>
                <a:spcPct val="0"/>
              </a:spcAft>
              <a:defRPr sz="1200">
                <a:solidFill>
                  <a:schemeClr val="tx1"/>
                </a:solidFill>
                <a:latin typeface="Times New Roman" pitchFamily="18" charset="0"/>
              </a:defRPr>
            </a:lvl6pPr>
            <a:lvl7pPr marL="2953452" indent="-227428" defTabSz="894136" eaLnBrk="0" fontAlgn="base" hangingPunct="0">
              <a:spcBef>
                <a:spcPct val="30000"/>
              </a:spcBef>
              <a:spcAft>
                <a:spcPct val="0"/>
              </a:spcAft>
              <a:defRPr sz="1200">
                <a:solidFill>
                  <a:schemeClr val="tx1"/>
                </a:solidFill>
                <a:latin typeface="Times New Roman" pitchFamily="18" charset="0"/>
              </a:defRPr>
            </a:lvl7pPr>
            <a:lvl8pPr marL="3402077" indent="-227428" defTabSz="894136" eaLnBrk="0" fontAlgn="base" hangingPunct="0">
              <a:spcBef>
                <a:spcPct val="30000"/>
              </a:spcBef>
              <a:spcAft>
                <a:spcPct val="0"/>
              </a:spcAft>
              <a:defRPr sz="1200">
                <a:solidFill>
                  <a:schemeClr val="tx1"/>
                </a:solidFill>
                <a:latin typeface="Times New Roman" pitchFamily="18" charset="0"/>
              </a:defRPr>
            </a:lvl8pPr>
            <a:lvl9pPr marL="3850703" indent="-227428"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r>
              <a:rPr lang="en-US" altLang="en-US">
                <a:solidFill>
                  <a:prstClr val="black"/>
                </a:solidFill>
                <a:ea typeface="MS PGothic" pitchFamily="34" charset="-128"/>
              </a:rPr>
              <a:t>Flagger Training       Chapter 1</a:t>
            </a:r>
          </a:p>
        </p:txBody>
      </p:sp>
      <p:sp>
        <p:nvSpPr>
          <p:cNvPr id="155651" name="Rectangle 3"/>
          <p:cNvSpPr>
            <a:spLocks noGrp="1" noChangeArrowheads="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41478" indent="-285065" defTabSz="894136" eaLnBrk="0" hangingPunct="0">
              <a:spcBef>
                <a:spcPct val="30000"/>
              </a:spcBef>
              <a:defRPr sz="1200">
                <a:solidFill>
                  <a:schemeClr val="tx1"/>
                </a:solidFill>
                <a:latin typeface="Times New Roman" pitchFamily="18" charset="0"/>
              </a:defRPr>
            </a:lvl2pPr>
            <a:lvl3pPr marL="1141815" indent="-227428" defTabSz="894136" eaLnBrk="0" hangingPunct="0">
              <a:spcBef>
                <a:spcPct val="30000"/>
              </a:spcBef>
              <a:defRPr sz="1200">
                <a:solidFill>
                  <a:schemeClr val="tx1"/>
                </a:solidFill>
                <a:latin typeface="Times New Roman" pitchFamily="18" charset="0"/>
              </a:defRPr>
            </a:lvl3pPr>
            <a:lvl4pPr marL="1599787" indent="-227428" defTabSz="894136" eaLnBrk="0" hangingPunct="0">
              <a:spcBef>
                <a:spcPct val="30000"/>
              </a:spcBef>
              <a:defRPr sz="1200">
                <a:solidFill>
                  <a:schemeClr val="tx1"/>
                </a:solidFill>
                <a:latin typeface="Times New Roman" pitchFamily="18" charset="0"/>
              </a:defRPr>
            </a:lvl4pPr>
            <a:lvl5pPr marL="2056200" indent="-227428" defTabSz="894136" eaLnBrk="0" hangingPunct="0">
              <a:spcBef>
                <a:spcPct val="30000"/>
              </a:spcBef>
              <a:defRPr sz="1200">
                <a:solidFill>
                  <a:schemeClr val="tx1"/>
                </a:solidFill>
                <a:latin typeface="Times New Roman" pitchFamily="18" charset="0"/>
              </a:defRPr>
            </a:lvl5pPr>
            <a:lvl6pPr marL="2504826" indent="-227428" defTabSz="894136" eaLnBrk="0" fontAlgn="base" hangingPunct="0">
              <a:spcBef>
                <a:spcPct val="30000"/>
              </a:spcBef>
              <a:spcAft>
                <a:spcPct val="0"/>
              </a:spcAft>
              <a:defRPr sz="1200">
                <a:solidFill>
                  <a:schemeClr val="tx1"/>
                </a:solidFill>
                <a:latin typeface="Times New Roman" pitchFamily="18" charset="0"/>
              </a:defRPr>
            </a:lvl6pPr>
            <a:lvl7pPr marL="2953452" indent="-227428" defTabSz="894136" eaLnBrk="0" fontAlgn="base" hangingPunct="0">
              <a:spcBef>
                <a:spcPct val="30000"/>
              </a:spcBef>
              <a:spcAft>
                <a:spcPct val="0"/>
              </a:spcAft>
              <a:defRPr sz="1200">
                <a:solidFill>
                  <a:schemeClr val="tx1"/>
                </a:solidFill>
                <a:latin typeface="Times New Roman" pitchFamily="18" charset="0"/>
              </a:defRPr>
            </a:lvl7pPr>
            <a:lvl8pPr marL="3402077" indent="-227428" defTabSz="894136" eaLnBrk="0" fontAlgn="base" hangingPunct="0">
              <a:spcBef>
                <a:spcPct val="30000"/>
              </a:spcBef>
              <a:spcAft>
                <a:spcPct val="0"/>
              </a:spcAft>
              <a:defRPr sz="1200">
                <a:solidFill>
                  <a:schemeClr val="tx1"/>
                </a:solidFill>
                <a:latin typeface="Times New Roman" pitchFamily="18" charset="0"/>
              </a:defRPr>
            </a:lvl8pPr>
            <a:lvl9pPr marL="3850703" indent="-227428"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E6DBE01F-99AA-4EC1-9087-18FA34E17E84}" type="datetime1">
              <a:rPr lang="en-US" altLang="en-US" smtClean="0">
                <a:solidFill>
                  <a:prstClr val="black"/>
                </a:solidFill>
                <a:ea typeface="MS PGothic" pitchFamily="34" charset="-128"/>
              </a:rPr>
              <a:pPr eaLnBrk="1" hangingPunct="1">
                <a:spcBef>
                  <a:spcPct val="0"/>
                </a:spcBef>
              </a:pPr>
              <a:t>11/16/2021</a:t>
            </a:fld>
            <a:endParaRPr lang="en-US" altLang="en-US">
              <a:solidFill>
                <a:prstClr val="black"/>
              </a:solidFill>
              <a:ea typeface="MS PGothic" pitchFamily="34" charset="-128"/>
            </a:endParaRPr>
          </a:p>
        </p:txBody>
      </p:sp>
      <p:sp>
        <p:nvSpPr>
          <p:cNvPr id="155652" name="Rectangle 6"/>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41478" indent="-285065" defTabSz="894136" eaLnBrk="0" hangingPunct="0">
              <a:spcBef>
                <a:spcPct val="30000"/>
              </a:spcBef>
              <a:defRPr sz="1200">
                <a:solidFill>
                  <a:schemeClr val="tx1"/>
                </a:solidFill>
                <a:latin typeface="Times New Roman" pitchFamily="18" charset="0"/>
              </a:defRPr>
            </a:lvl2pPr>
            <a:lvl3pPr marL="1141815" indent="-227428" defTabSz="894136" eaLnBrk="0" hangingPunct="0">
              <a:spcBef>
                <a:spcPct val="30000"/>
              </a:spcBef>
              <a:defRPr sz="1200">
                <a:solidFill>
                  <a:schemeClr val="tx1"/>
                </a:solidFill>
                <a:latin typeface="Times New Roman" pitchFamily="18" charset="0"/>
              </a:defRPr>
            </a:lvl3pPr>
            <a:lvl4pPr marL="1599787" indent="-227428" defTabSz="894136" eaLnBrk="0" hangingPunct="0">
              <a:spcBef>
                <a:spcPct val="30000"/>
              </a:spcBef>
              <a:defRPr sz="1200">
                <a:solidFill>
                  <a:schemeClr val="tx1"/>
                </a:solidFill>
                <a:latin typeface="Times New Roman" pitchFamily="18" charset="0"/>
              </a:defRPr>
            </a:lvl4pPr>
            <a:lvl5pPr marL="2056200" indent="-227428" defTabSz="894136" eaLnBrk="0" hangingPunct="0">
              <a:spcBef>
                <a:spcPct val="30000"/>
              </a:spcBef>
              <a:defRPr sz="1200">
                <a:solidFill>
                  <a:schemeClr val="tx1"/>
                </a:solidFill>
                <a:latin typeface="Times New Roman" pitchFamily="18" charset="0"/>
              </a:defRPr>
            </a:lvl5pPr>
            <a:lvl6pPr marL="2504826" indent="-227428" defTabSz="894136" eaLnBrk="0" fontAlgn="base" hangingPunct="0">
              <a:spcBef>
                <a:spcPct val="30000"/>
              </a:spcBef>
              <a:spcAft>
                <a:spcPct val="0"/>
              </a:spcAft>
              <a:defRPr sz="1200">
                <a:solidFill>
                  <a:schemeClr val="tx1"/>
                </a:solidFill>
                <a:latin typeface="Times New Roman" pitchFamily="18" charset="0"/>
              </a:defRPr>
            </a:lvl6pPr>
            <a:lvl7pPr marL="2953452" indent="-227428" defTabSz="894136" eaLnBrk="0" fontAlgn="base" hangingPunct="0">
              <a:spcBef>
                <a:spcPct val="30000"/>
              </a:spcBef>
              <a:spcAft>
                <a:spcPct val="0"/>
              </a:spcAft>
              <a:defRPr sz="1200">
                <a:solidFill>
                  <a:schemeClr val="tx1"/>
                </a:solidFill>
                <a:latin typeface="Times New Roman" pitchFamily="18" charset="0"/>
              </a:defRPr>
            </a:lvl7pPr>
            <a:lvl8pPr marL="3402077" indent="-227428" defTabSz="894136" eaLnBrk="0" fontAlgn="base" hangingPunct="0">
              <a:spcBef>
                <a:spcPct val="30000"/>
              </a:spcBef>
              <a:spcAft>
                <a:spcPct val="0"/>
              </a:spcAft>
              <a:defRPr sz="1200">
                <a:solidFill>
                  <a:schemeClr val="tx1"/>
                </a:solidFill>
                <a:latin typeface="Times New Roman" pitchFamily="18" charset="0"/>
              </a:defRPr>
            </a:lvl8pPr>
            <a:lvl9pPr marL="3850703" indent="-227428"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r>
              <a:rPr lang="en-US" altLang="en-US">
                <a:solidFill>
                  <a:prstClr val="black"/>
                </a:solidFill>
                <a:ea typeface="MS PGothic" pitchFamily="34" charset="-128"/>
              </a:rPr>
              <a:t>National Safety Council</a:t>
            </a:r>
          </a:p>
        </p:txBody>
      </p:sp>
      <p:sp>
        <p:nvSpPr>
          <p:cNvPr id="15565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41478" indent="-285065" defTabSz="894136" eaLnBrk="0" hangingPunct="0">
              <a:spcBef>
                <a:spcPct val="30000"/>
              </a:spcBef>
              <a:defRPr sz="1200">
                <a:solidFill>
                  <a:schemeClr val="tx1"/>
                </a:solidFill>
                <a:latin typeface="Times New Roman" pitchFamily="18" charset="0"/>
              </a:defRPr>
            </a:lvl2pPr>
            <a:lvl3pPr marL="1141815" indent="-227428" defTabSz="894136" eaLnBrk="0" hangingPunct="0">
              <a:spcBef>
                <a:spcPct val="30000"/>
              </a:spcBef>
              <a:defRPr sz="1200">
                <a:solidFill>
                  <a:schemeClr val="tx1"/>
                </a:solidFill>
                <a:latin typeface="Times New Roman" pitchFamily="18" charset="0"/>
              </a:defRPr>
            </a:lvl3pPr>
            <a:lvl4pPr marL="1599787" indent="-227428" defTabSz="894136" eaLnBrk="0" hangingPunct="0">
              <a:spcBef>
                <a:spcPct val="30000"/>
              </a:spcBef>
              <a:defRPr sz="1200">
                <a:solidFill>
                  <a:schemeClr val="tx1"/>
                </a:solidFill>
                <a:latin typeface="Times New Roman" pitchFamily="18" charset="0"/>
              </a:defRPr>
            </a:lvl4pPr>
            <a:lvl5pPr marL="2056200" indent="-227428" defTabSz="894136" eaLnBrk="0" hangingPunct="0">
              <a:spcBef>
                <a:spcPct val="30000"/>
              </a:spcBef>
              <a:defRPr sz="1200">
                <a:solidFill>
                  <a:schemeClr val="tx1"/>
                </a:solidFill>
                <a:latin typeface="Times New Roman" pitchFamily="18" charset="0"/>
              </a:defRPr>
            </a:lvl5pPr>
            <a:lvl6pPr marL="2504826" indent="-227428" defTabSz="894136" eaLnBrk="0" fontAlgn="base" hangingPunct="0">
              <a:spcBef>
                <a:spcPct val="30000"/>
              </a:spcBef>
              <a:spcAft>
                <a:spcPct val="0"/>
              </a:spcAft>
              <a:defRPr sz="1200">
                <a:solidFill>
                  <a:schemeClr val="tx1"/>
                </a:solidFill>
                <a:latin typeface="Times New Roman" pitchFamily="18" charset="0"/>
              </a:defRPr>
            </a:lvl6pPr>
            <a:lvl7pPr marL="2953452" indent="-227428" defTabSz="894136" eaLnBrk="0" fontAlgn="base" hangingPunct="0">
              <a:spcBef>
                <a:spcPct val="30000"/>
              </a:spcBef>
              <a:spcAft>
                <a:spcPct val="0"/>
              </a:spcAft>
              <a:defRPr sz="1200">
                <a:solidFill>
                  <a:schemeClr val="tx1"/>
                </a:solidFill>
                <a:latin typeface="Times New Roman" pitchFamily="18" charset="0"/>
              </a:defRPr>
            </a:lvl7pPr>
            <a:lvl8pPr marL="3402077" indent="-227428" defTabSz="894136" eaLnBrk="0" fontAlgn="base" hangingPunct="0">
              <a:spcBef>
                <a:spcPct val="30000"/>
              </a:spcBef>
              <a:spcAft>
                <a:spcPct val="0"/>
              </a:spcAft>
              <a:defRPr sz="1200">
                <a:solidFill>
                  <a:schemeClr val="tx1"/>
                </a:solidFill>
                <a:latin typeface="Times New Roman" pitchFamily="18" charset="0"/>
              </a:defRPr>
            </a:lvl8pPr>
            <a:lvl9pPr marL="3850703" indent="-227428"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619DC9BF-D79C-4141-BA65-E8A4601C5A70}" type="slidenum">
              <a:rPr lang="en-US" altLang="en-US" smtClean="0">
                <a:solidFill>
                  <a:prstClr val="black"/>
                </a:solidFill>
                <a:ea typeface="MS PGothic" pitchFamily="34" charset="-128"/>
              </a:rPr>
              <a:pPr eaLnBrk="1" hangingPunct="1">
                <a:spcBef>
                  <a:spcPct val="0"/>
                </a:spcBef>
              </a:pPr>
              <a:t>234</a:t>
            </a:fld>
            <a:endParaRPr lang="en-US" altLang="en-US">
              <a:solidFill>
                <a:prstClr val="black"/>
              </a:solidFill>
              <a:ea typeface="MS PGothic" pitchFamily="34" charset="-128"/>
            </a:endParaRPr>
          </a:p>
        </p:txBody>
      </p:sp>
      <p:sp>
        <p:nvSpPr>
          <p:cNvPr id="155654" name="Rectangle 2"/>
          <p:cNvSpPr>
            <a:spLocks noGrp="1" noRot="1" noChangeAspect="1" noChangeArrowheads="1" noTextEdit="1"/>
          </p:cNvSpPr>
          <p:nvPr>
            <p:ph type="sldImg"/>
          </p:nvPr>
        </p:nvSpPr>
        <p:spPr>
          <a:ln/>
        </p:spPr>
      </p:sp>
      <p:sp>
        <p:nvSpPr>
          <p:cNvPr id="1556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50000"/>
              </a:lnSpc>
            </a:pPr>
            <a:r>
              <a:rPr lang="en-US" dirty="0">
                <a:latin typeface="Arial"/>
                <a:ea typeface="Times New Roman"/>
                <a:cs typeface="Times New Roman"/>
              </a:rPr>
              <a:t>Instructor should explain:</a:t>
            </a:r>
          </a:p>
          <a:p>
            <a:pPr marL="336488" indent="-336488">
              <a:lnSpc>
                <a:spcPct val="150000"/>
              </a:lnSpc>
              <a:buFont typeface="Wingdings"/>
              <a:buChar char=""/>
            </a:pPr>
            <a:r>
              <a:rPr lang="en-US" dirty="0">
                <a:latin typeface="Arial"/>
                <a:ea typeface="Times New Roman"/>
                <a:cs typeface="Times New Roman"/>
              </a:rPr>
              <a:t>You cannot stage equipment or materials in the roadway until ALL signs are in properly in place and Flaggers have taking control of the roadway</a:t>
            </a:r>
            <a:endParaRPr lang="en-US" sz="1100" dirty="0">
              <a:ea typeface="Times New Roman"/>
              <a:cs typeface="Times New Roman"/>
            </a:endParaRPr>
          </a:p>
          <a:p>
            <a:pPr marL="336488" indent="-336488">
              <a:lnSpc>
                <a:spcPct val="150000"/>
              </a:lnSpc>
              <a:buFont typeface="Wingdings"/>
              <a:buChar char=""/>
            </a:pPr>
            <a:r>
              <a:rPr lang="en-US" dirty="0">
                <a:latin typeface="Arial"/>
                <a:ea typeface="Times New Roman"/>
                <a:cs typeface="Times New Roman"/>
              </a:rPr>
              <a:t>These are the required signs that are to be used in both directions for flagging operations</a:t>
            </a:r>
            <a:endParaRPr lang="en-US" sz="1100" dirty="0">
              <a:ea typeface="Times New Roman"/>
              <a:cs typeface="Times New Roman"/>
            </a:endParaRPr>
          </a:p>
          <a:p>
            <a:pPr eaLnBrk="1" hangingPunct="1"/>
            <a:endParaRPr lang="en-US" altLang="en-US" dirty="0">
              <a:latin typeface="Times New Roman" pitchFamily="18" charset="0"/>
            </a:endParaRPr>
          </a:p>
        </p:txBody>
      </p:sp>
    </p:spTree>
  </p:cSld>
  <p:clrMapOvr>
    <a:masterClrMapping/>
  </p:clrMapOvr>
</p:notes>
</file>

<file path=ppt/notesSlides/notesSlide1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41478" indent="-285065" defTabSz="894136" eaLnBrk="0" hangingPunct="0">
              <a:spcBef>
                <a:spcPct val="30000"/>
              </a:spcBef>
              <a:defRPr sz="1200">
                <a:solidFill>
                  <a:schemeClr val="tx1"/>
                </a:solidFill>
                <a:latin typeface="Times New Roman" pitchFamily="18" charset="0"/>
              </a:defRPr>
            </a:lvl2pPr>
            <a:lvl3pPr marL="1141815" indent="-227428" defTabSz="894136" eaLnBrk="0" hangingPunct="0">
              <a:spcBef>
                <a:spcPct val="30000"/>
              </a:spcBef>
              <a:defRPr sz="1200">
                <a:solidFill>
                  <a:schemeClr val="tx1"/>
                </a:solidFill>
                <a:latin typeface="Times New Roman" pitchFamily="18" charset="0"/>
              </a:defRPr>
            </a:lvl3pPr>
            <a:lvl4pPr marL="1599787" indent="-227428" defTabSz="894136" eaLnBrk="0" hangingPunct="0">
              <a:spcBef>
                <a:spcPct val="30000"/>
              </a:spcBef>
              <a:defRPr sz="1200">
                <a:solidFill>
                  <a:schemeClr val="tx1"/>
                </a:solidFill>
                <a:latin typeface="Times New Roman" pitchFamily="18" charset="0"/>
              </a:defRPr>
            </a:lvl4pPr>
            <a:lvl5pPr marL="2056200" indent="-227428" defTabSz="894136" eaLnBrk="0" hangingPunct="0">
              <a:spcBef>
                <a:spcPct val="30000"/>
              </a:spcBef>
              <a:defRPr sz="1200">
                <a:solidFill>
                  <a:schemeClr val="tx1"/>
                </a:solidFill>
                <a:latin typeface="Times New Roman" pitchFamily="18" charset="0"/>
              </a:defRPr>
            </a:lvl5pPr>
            <a:lvl6pPr marL="2504826" indent="-227428" defTabSz="894136" eaLnBrk="0" fontAlgn="base" hangingPunct="0">
              <a:spcBef>
                <a:spcPct val="30000"/>
              </a:spcBef>
              <a:spcAft>
                <a:spcPct val="0"/>
              </a:spcAft>
              <a:defRPr sz="1200">
                <a:solidFill>
                  <a:schemeClr val="tx1"/>
                </a:solidFill>
                <a:latin typeface="Times New Roman" pitchFamily="18" charset="0"/>
              </a:defRPr>
            </a:lvl6pPr>
            <a:lvl7pPr marL="2953452" indent="-227428" defTabSz="894136" eaLnBrk="0" fontAlgn="base" hangingPunct="0">
              <a:spcBef>
                <a:spcPct val="30000"/>
              </a:spcBef>
              <a:spcAft>
                <a:spcPct val="0"/>
              </a:spcAft>
              <a:defRPr sz="1200">
                <a:solidFill>
                  <a:schemeClr val="tx1"/>
                </a:solidFill>
                <a:latin typeface="Times New Roman" pitchFamily="18" charset="0"/>
              </a:defRPr>
            </a:lvl7pPr>
            <a:lvl8pPr marL="3402077" indent="-227428" defTabSz="894136" eaLnBrk="0" fontAlgn="base" hangingPunct="0">
              <a:spcBef>
                <a:spcPct val="30000"/>
              </a:spcBef>
              <a:spcAft>
                <a:spcPct val="0"/>
              </a:spcAft>
              <a:defRPr sz="1200">
                <a:solidFill>
                  <a:schemeClr val="tx1"/>
                </a:solidFill>
                <a:latin typeface="Times New Roman" pitchFamily="18" charset="0"/>
              </a:defRPr>
            </a:lvl8pPr>
            <a:lvl9pPr marL="3850703" indent="-227428"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r>
              <a:rPr lang="en-US" altLang="en-US">
                <a:solidFill>
                  <a:prstClr val="black"/>
                </a:solidFill>
                <a:ea typeface="MS PGothic" pitchFamily="34" charset="-128"/>
              </a:rPr>
              <a:t>Flagger Training       Chapter 1</a:t>
            </a:r>
          </a:p>
        </p:txBody>
      </p:sp>
      <p:sp>
        <p:nvSpPr>
          <p:cNvPr id="157699" name="Rectangle 3"/>
          <p:cNvSpPr>
            <a:spLocks noGrp="1" noChangeArrowheads="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41478" indent="-285065" defTabSz="894136" eaLnBrk="0" hangingPunct="0">
              <a:spcBef>
                <a:spcPct val="30000"/>
              </a:spcBef>
              <a:defRPr sz="1200">
                <a:solidFill>
                  <a:schemeClr val="tx1"/>
                </a:solidFill>
                <a:latin typeface="Times New Roman" pitchFamily="18" charset="0"/>
              </a:defRPr>
            </a:lvl2pPr>
            <a:lvl3pPr marL="1141815" indent="-227428" defTabSz="894136" eaLnBrk="0" hangingPunct="0">
              <a:spcBef>
                <a:spcPct val="30000"/>
              </a:spcBef>
              <a:defRPr sz="1200">
                <a:solidFill>
                  <a:schemeClr val="tx1"/>
                </a:solidFill>
                <a:latin typeface="Times New Roman" pitchFamily="18" charset="0"/>
              </a:defRPr>
            </a:lvl3pPr>
            <a:lvl4pPr marL="1599787" indent="-227428" defTabSz="894136" eaLnBrk="0" hangingPunct="0">
              <a:spcBef>
                <a:spcPct val="30000"/>
              </a:spcBef>
              <a:defRPr sz="1200">
                <a:solidFill>
                  <a:schemeClr val="tx1"/>
                </a:solidFill>
                <a:latin typeface="Times New Roman" pitchFamily="18" charset="0"/>
              </a:defRPr>
            </a:lvl4pPr>
            <a:lvl5pPr marL="2056200" indent="-227428" defTabSz="894136" eaLnBrk="0" hangingPunct="0">
              <a:spcBef>
                <a:spcPct val="30000"/>
              </a:spcBef>
              <a:defRPr sz="1200">
                <a:solidFill>
                  <a:schemeClr val="tx1"/>
                </a:solidFill>
                <a:latin typeface="Times New Roman" pitchFamily="18" charset="0"/>
              </a:defRPr>
            </a:lvl5pPr>
            <a:lvl6pPr marL="2504826" indent="-227428" defTabSz="894136" eaLnBrk="0" fontAlgn="base" hangingPunct="0">
              <a:spcBef>
                <a:spcPct val="30000"/>
              </a:spcBef>
              <a:spcAft>
                <a:spcPct val="0"/>
              </a:spcAft>
              <a:defRPr sz="1200">
                <a:solidFill>
                  <a:schemeClr val="tx1"/>
                </a:solidFill>
                <a:latin typeface="Times New Roman" pitchFamily="18" charset="0"/>
              </a:defRPr>
            </a:lvl6pPr>
            <a:lvl7pPr marL="2953452" indent="-227428" defTabSz="894136" eaLnBrk="0" fontAlgn="base" hangingPunct="0">
              <a:spcBef>
                <a:spcPct val="30000"/>
              </a:spcBef>
              <a:spcAft>
                <a:spcPct val="0"/>
              </a:spcAft>
              <a:defRPr sz="1200">
                <a:solidFill>
                  <a:schemeClr val="tx1"/>
                </a:solidFill>
                <a:latin typeface="Times New Roman" pitchFamily="18" charset="0"/>
              </a:defRPr>
            </a:lvl7pPr>
            <a:lvl8pPr marL="3402077" indent="-227428" defTabSz="894136" eaLnBrk="0" fontAlgn="base" hangingPunct="0">
              <a:spcBef>
                <a:spcPct val="30000"/>
              </a:spcBef>
              <a:spcAft>
                <a:spcPct val="0"/>
              </a:spcAft>
              <a:defRPr sz="1200">
                <a:solidFill>
                  <a:schemeClr val="tx1"/>
                </a:solidFill>
                <a:latin typeface="Times New Roman" pitchFamily="18" charset="0"/>
              </a:defRPr>
            </a:lvl8pPr>
            <a:lvl9pPr marL="3850703" indent="-227428"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8E4A3CBF-7187-4FC8-B5D2-D578F6891834}" type="datetime1">
              <a:rPr lang="en-US" altLang="en-US" smtClean="0">
                <a:solidFill>
                  <a:prstClr val="black"/>
                </a:solidFill>
                <a:ea typeface="MS PGothic" pitchFamily="34" charset="-128"/>
              </a:rPr>
              <a:pPr eaLnBrk="1" hangingPunct="1">
                <a:spcBef>
                  <a:spcPct val="0"/>
                </a:spcBef>
              </a:pPr>
              <a:t>11/16/2021</a:t>
            </a:fld>
            <a:endParaRPr lang="en-US" altLang="en-US">
              <a:solidFill>
                <a:prstClr val="black"/>
              </a:solidFill>
              <a:ea typeface="MS PGothic" pitchFamily="34" charset="-128"/>
            </a:endParaRPr>
          </a:p>
        </p:txBody>
      </p:sp>
      <p:sp>
        <p:nvSpPr>
          <p:cNvPr id="157700" name="Rectangle 6"/>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41478" indent="-285065" defTabSz="894136" eaLnBrk="0" hangingPunct="0">
              <a:spcBef>
                <a:spcPct val="30000"/>
              </a:spcBef>
              <a:defRPr sz="1200">
                <a:solidFill>
                  <a:schemeClr val="tx1"/>
                </a:solidFill>
                <a:latin typeface="Times New Roman" pitchFamily="18" charset="0"/>
              </a:defRPr>
            </a:lvl2pPr>
            <a:lvl3pPr marL="1141815" indent="-227428" defTabSz="894136" eaLnBrk="0" hangingPunct="0">
              <a:spcBef>
                <a:spcPct val="30000"/>
              </a:spcBef>
              <a:defRPr sz="1200">
                <a:solidFill>
                  <a:schemeClr val="tx1"/>
                </a:solidFill>
                <a:latin typeface="Times New Roman" pitchFamily="18" charset="0"/>
              </a:defRPr>
            </a:lvl3pPr>
            <a:lvl4pPr marL="1599787" indent="-227428" defTabSz="894136" eaLnBrk="0" hangingPunct="0">
              <a:spcBef>
                <a:spcPct val="30000"/>
              </a:spcBef>
              <a:defRPr sz="1200">
                <a:solidFill>
                  <a:schemeClr val="tx1"/>
                </a:solidFill>
                <a:latin typeface="Times New Roman" pitchFamily="18" charset="0"/>
              </a:defRPr>
            </a:lvl4pPr>
            <a:lvl5pPr marL="2056200" indent="-227428" defTabSz="894136" eaLnBrk="0" hangingPunct="0">
              <a:spcBef>
                <a:spcPct val="30000"/>
              </a:spcBef>
              <a:defRPr sz="1200">
                <a:solidFill>
                  <a:schemeClr val="tx1"/>
                </a:solidFill>
                <a:latin typeface="Times New Roman" pitchFamily="18" charset="0"/>
              </a:defRPr>
            </a:lvl5pPr>
            <a:lvl6pPr marL="2504826" indent="-227428" defTabSz="894136" eaLnBrk="0" fontAlgn="base" hangingPunct="0">
              <a:spcBef>
                <a:spcPct val="30000"/>
              </a:spcBef>
              <a:spcAft>
                <a:spcPct val="0"/>
              </a:spcAft>
              <a:defRPr sz="1200">
                <a:solidFill>
                  <a:schemeClr val="tx1"/>
                </a:solidFill>
                <a:latin typeface="Times New Roman" pitchFamily="18" charset="0"/>
              </a:defRPr>
            </a:lvl6pPr>
            <a:lvl7pPr marL="2953452" indent="-227428" defTabSz="894136" eaLnBrk="0" fontAlgn="base" hangingPunct="0">
              <a:spcBef>
                <a:spcPct val="30000"/>
              </a:spcBef>
              <a:spcAft>
                <a:spcPct val="0"/>
              </a:spcAft>
              <a:defRPr sz="1200">
                <a:solidFill>
                  <a:schemeClr val="tx1"/>
                </a:solidFill>
                <a:latin typeface="Times New Roman" pitchFamily="18" charset="0"/>
              </a:defRPr>
            </a:lvl7pPr>
            <a:lvl8pPr marL="3402077" indent="-227428" defTabSz="894136" eaLnBrk="0" fontAlgn="base" hangingPunct="0">
              <a:spcBef>
                <a:spcPct val="30000"/>
              </a:spcBef>
              <a:spcAft>
                <a:spcPct val="0"/>
              </a:spcAft>
              <a:defRPr sz="1200">
                <a:solidFill>
                  <a:schemeClr val="tx1"/>
                </a:solidFill>
                <a:latin typeface="Times New Roman" pitchFamily="18" charset="0"/>
              </a:defRPr>
            </a:lvl8pPr>
            <a:lvl9pPr marL="3850703" indent="-227428"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r>
              <a:rPr lang="en-US" altLang="en-US">
                <a:solidFill>
                  <a:prstClr val="black"/>
                </a:solidFill>
                <a:ea typeface="MS PGothic" pitchFamily="34" charset="-128"/>
              </a:rPr>
              <a:t>National Safety Council</a:t>
            </a:r>
          </a:p>
        </p:txBody>
      </p:sp>
      <p:sp>
        <p:nvSpPr>
          <p:cNvPr id="15770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41478" indent="-285065" defTabSz="894136" eaLnBrk="0" hangingPunct="0">
              <a:spcBef>
                <a:spcPct val="30000"/>
              </a:spcBef>
              <a:defRPr sz="1200">
                <a:solidFill>
                  <a:schemeClr val="tx1"/>
                </a:solidFill>
                <a:latin typeface="Times New Roman" pitchFamily="18" charset="0"/>
              </a:defRPr>
            </a:lvl2pPr>
            <a:lvl3pPr marL="1141815" indent="-227428" defTabSz="894136" eaLnBrk="0" hangingPunct="0">
              <a:spcBef>
                <a:spcPct val="30000"/>
              </a:spcBef>
              <a:defRPr sz="1200">
                <a:solidFill>
                  <a:schemeClr val="tx1"/>
                </a:solidFill>
                <a:latin typeface="Times New Roman" pitchFamily="18" charset="0"/>
              </a:defRPr>
            </a:lvl3pPr>
            <a:lvl4pPr marL="1599787" indent="-227428" defTabSz="894136" eaLnBrk="0" hangingPunct="0">
              <a:spcBef>
                <a:spcPct val="30000"/>
              </a:spcBef>
              <a:defRPr sz="1200">
                <a:solidFill>
                  <a:schemeClr val="tx1"/>
                </a:solidFill>
                <a:latin typeface="Times New Roman" pitchFamily="18" charset="0"/>
              </a:defRPr>
            </a:lvl4pPr>
            <a:lvl5pPr marL="2056200" indent="-227428" defTabSz="894136" eaLnBrk="0" hangingPunct="0">
              <a:spcBef>
                <a:spcPct val="30000"/>
              </a:spcBef>
              <a:defRPr sz="1200">
                <a:solidFill>
                  <a:schemeClr val="tx1"/>
                </a:solidFill>
                <a:latin typeface="Times New Roman" pitchFamily="18" charset="0"/>
              </a:defRPr>
            </a:lvl5pPr>
            <a:lvl6pPr marL="2504826" indent="-227428" defTabSz="894136" eaLnBrk="0" fontAlgn="base" hangingPunct="0">
              <a:spcBef>
                <a:spcPct val="30000"/>
              </a:spcBef>
              <a:spcAft>
                <a:spcPct val="0"/>
              </a:spcAft>
              <a:defRPr sz="1200">
                <a:solidFill>
                  <a:schemeClr val="tx1"/>
                </a:solidFill>
                <a:latin typeface="Times New Roman" pitchFamily="18" charset="0"/>
              </a:defRPr>
            </a:lvl6pPr>
            <a:lvl7pPr marL="2953452" indent="-227428" defTabSz="894136" eaLnBrk="0" fontAlgn="base" hangingPunct="0">
              <a:spcBef>
                <a:spcPct val="30000"/>
              </a:spcBef>
              <a:spcAft>
                <a:spcPct val="0"/>
              </a:spcAft>
              <a:defRPr sz="1200">
                <a:solidFill>
                  <a:schemeClr val="tx1"/>
                </a:solidFill>
                <a:latin typeface="Times New Roman" pitchFamily="18" charset="0"/>
              </a:defRPr>
            </a:lvl7pPr>
            <a:lvl8pPr marL="3402077" indent="-227428" defTabSz="894136" eaLnBrk="0" fontAlgn="base" hangingPunct="0">
              <a:spcBef>
                <a:spcPct val="30000"/>
              </a:spcBef>
              <a:spcAft>
                <a:spcPct val="0"/>
              </a:spcAft>
              <a:defRPr sz="1200">
                <a:solidFill>
                  <a:schemeClr val="tx1"/>
                </a:solidFill>
                <a:latin typeface="Times New Roman" pitchFamily="18" charset="0"/>
              </a:defRPr>
            </a:lvl8pPr>
            <a:lvl9pPr marL="3850703" indent="-227428"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31A52948-B545-4B1E-93FD-55674EADCFD7}" type="slidenum">
              <a:rPr lang="en-US" altLang="en-US" smtClean="0">
                <a:solidFill>
                  <a:prstClr val="black"/>
                </a:solidFill>
                <a:ea typeface="MS PGothic" pitchFamily="34" charset="-128"/>
              </a:rPr>
              <a:pPr eaLnBrk="1" hangingPunct="1">
                <a:spcBef>
                  <a:spcPct val="0"/>
                </a:spcBef>
              </a:pPr>
              <a:t>236</a:t>
            </a:fld>
            <a:endParaRPr lang="en-US" altLang="en-US">
              <a:solidFill>
                <a:prstClr val="black"/>
              </a:solidFill>
              <a:ea typeface="MS PGothic" pitchFamily="34" charset="-128"/>
            </a:endParaRPr>
          </a:p>
        </p:txBody>
      </p:sp>
      <p:sp>
        <p:nvSpPr>
          <p:cNvPr id="157702" name="Rectangle 2"/>
          <p:cNvSpPr>
            <a:spLocks noGrp="1" noRot="1" noChangeAspect="1" noChangeArrowheads="1" noTextEdit="1"/>
          </p:cNvSpPr>
          <p:nvPr>
            <p:ph type="sldImg"/>
          </p:nvPr>
        </p:nvSpPr>
        <p:spPr>
          <a:ln/>
        </p:spPr>
      </p:sp>
      <p:sp>
        <p:nvSpPr>
          <p:cNvPr id="1577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eaLnBrk="1" hangingPunct="1"/>
            <a:r>
              <a:rPr lang="en-US" altLang="en-US" dirty="0">
                <a:latin typeface="Times New Roman" pitchFamily="18" charset="0"/>
              </a:rPr>
              <a:t>Instructor</a:t>
            </a:r>
            <a:r>
              <a:rPr lang="en-US" altLang="en-US" baseline="0" dirty="0">
                <a:latin typeface="Times New Roman" pitchFamily="18" charset="0"/>
              </a:rPr>
              <a:t> should explain:</a:t>
            </a:r>
          </a:p>
          <a:p>
            <a:pPr marL="168244" indent="-168244">
              <a:buFont typeface="Arial" panose="020B0604020202020204" pitchFamily="34" charset="0"/>
              <a:buChar char="•"/>
            </a:pPr>
            <a:r>
              <a:rPr lang="en-US" altLang="en-US" baseline="0" dirty="0">
                <a:latin typeface="Times New Roman" pitchFamily="18" charset="0"/>
              </a:rPr>
              <a:t>How to read the TA</a:t>
            </a:r>
          </a:p>
          <a:p>
            <a:pPr marL="168244" indent="-168244">
              <a:buFont typeface="Arial" panose="020B0604020202020204" pitchFamily="34" charset="0"/>
              <a:buChar char="•"/>
            </a:pPr>
            <a:r>
              <a:rPr lang="en-US" altLang="en-US" baseline="0" dirty="0">
                <a:latin typeface="Times New Roman" pitchFamily="18" charset="0"/>
              </a:rPr>
              <a:t>The various components of the TA </a:t>
            </a:r>
            <a:endParaRPr lang="en-US" altLang="en-US" dirty="0">
              <a:latin typeface="Times New Roman" pitchFamily="18" charset="0"/>
            </a:endParaRPr>
          </a:p>
        </p:txBody>
      </p:sp>
    </p:spTree>
  </p:cSld>
  <p:clrMapOvr>
    <a:masterClrMapping/>
  </p:clrMapOvr>
</p:notes>
</file>

<file path=ppt/notesSlides/notesSlide1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LED Stop/Slow Paddles/signs:  See attached vendor links</a:t>
            </a:r>
            <a:endParaRPr lang="en-US" dirty="0"/>
          </a:p>
          <a:p>
            <a:r>
              <a:rPr lang="en-US" u="sng" dirty="0">
                <a:hlinkClick r:id="rId3"/>
              </a:rPr>
              <a:t>http://www.usa-sign.com/Library/VAWZSZStopSlow.pdf</a:t>
            </a:r>
            <a:endParaRPr lang="en-US" dirty="0"/>
          </a:p>
          <a:p>
            <a:r>
              <a:rPr lang="en-US" dirty="0"/>
              <a:t>Various signs/sizes, with flashing LED light assembly </a:t>
            </a:r>
          </a:p>
          <a:p>
            <a:r>
              <a:rPr lang="en-US" u="sng" dirty="0">
                <a:hlinkClick r:id="rId4"/>
              </a:rPr>
              <a:t>http://www.tapconet.com/solar-led-division/flashing-led-paddle</a:t>
            </a:r>
            <a:endParaRPr lang="en-US" dirty="0"/>
          </a:p>
          <a:p>
            <a:r>
              <a:rPr lang="en-US" u="sng" dirty="0">
                <a:hlinkClick r:id="rId5"/>
              </a:rPr>
              <a:t>http://www.xwalk.com/pages/stop-stop-LED-paddle.htm</a:t>
            </a:r>
            <a:endParaRPr lang="en-US" dirty="0"/>
          </a:p>
          <a:p>
            <a:r>
              <a:rPr lang="en-US" u="sng" dirty="0">
                <a:hlinkClick r:id="rId6"/>
              </a:rPr>
              <a:t>https://www.grainger.com/product/TAPCO-Stop-Slow-LED-Paddle-Sign-3LCH4</a:t>
            </a:r>
            <a:endParaRPr lang="en-US" dirty="0"/>
          </a:p>
          <a:p>
            <a:r>
              <a:rPr lang="en-US" u="sng" dirty="0">
                <a:hlinkClick r:id="rId7"/>
              </a:rPr>
              <a:t>http://www.truckntow.com/led-stop-slow-sign.html</a:t>
            </a:r>
            <a:endParaRPr lang="en-US" dirty="0"/>
          </a:p>
          <a:p>
            <a:r>
              <a:rPr lang="en-US" u="sng" dirty="0">
                <a:hlinkClick r:id="rId8"/>
              </a:rPr>
              <a:t>http://sirennet.com/store/product/star-svp-tcs-1-led-slow-stop-traffic-control-sign</a:t>
            </a:r>
            <a:endParaRPr lang="en-US" dirty="0"/>
          </a:p>
          <a:p>
            <a:r>
              <a:rPr lang="en-US" u="sng" dirty="0">
                <a:hlinkClick r:id="rId9"/>
              </a:rPr>
              <a:t>http://www.tapconet.com/store/product-detail/jaab/stop-slow-blinkerpaddle-flashing-led-paddles?c=Caab&amp;sku=2180-00322</a:t>
            </a:r>
            <a:endParaRPr lang="en-US" dirty="0"/>
          </a:p>
          <a:p>
            <a:endParaRPr lang="en-US" dirty="0"/>
          </a:p>
        </p:txBody>
      </p:sp>
      <p:sp>
        <p:nvSpPr>
          <p:cNvPr id="4" name="Slide Number Placeholder 3"/>
          <p:cNvSpPr>
            <a:spLocks noGrp="1"/>
          </p:cNvSpPr>
          <p:nvPr>
            <p:ph type="sldNum" sz="quarter" idx="10"/>
          </p:nvPr>
        </p:nvSpPr>
        <p:spPr/>
        <p:txBody>
          <a:bodyPr/>
          <a:lstStyle/>
          <a:p>
            <a:fld id="{E4602A2E-9B10-4F8D-85E1-24042F9422A0}" type="slidenum">
              <a:rPr lang="en-US" smtClean="0">
                <a:solidFill>
                  <a:prstClr val="black"/>
                </a:solidFill>
              </a:rPr>
              <a:pPr/>
              <a:t>240</a:t>
            </a:fld>
            <a:endParaRPr lang="en-US">
              <a:solidFill>
                <a:prstClr val="black"/>
              </a:solidFill>
            </a:endParaRPr>
          </a:p>
        </p:txBody>
      </p:sp>
    </p:spTree>
    <p:extLst>
      <p:ext uri="{BB962C8B-B14F-4D97-AF65-F5344CB8AC3E}">
        <p14:creationId xmlns:p14="http://schemas.microsoft.com/office/powerpoint/2010/main" val="2508403858"/>
      </p:ext>
    </p:extLst>
  </p:cSld>
  <p:clrMapOvr>
    <a:masterClrMapping/>
  </p:clrMapOvr>
</p:notes>
</file>

<file path=ppt/notesSlides/notesSlide1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Slide Image Placeholder 1"/>
          <p:cNvSpPr>
            <a:spLocks noGrp="1" noRot="1" noChangeAspect="1" noTextEdit="1"/>
          </p:cNvSpPr>
          <p:nvPr>
            <p:ph type="sldImg"/>
          </p:nvPr>
        </p:nvSpPr>
        <p:spPr>
          <a:ln/>
        </p:spPr>
      </p:sp>
      <p:sp>
        <p:nvSpPr>
          <p:cNvPr id="159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Instructor should explain:</a:t>
            </a:r>
          </a:p>
          <a:p>
            <a:pPr marL="168244" indent="-168244">
              <a:buFont typeface="Arial" panose="020B0604020202020204" pitchFamily="34" charset="0"/>
              <a:buChar char="•"/>
            </a:pPr>
            <a:r>
              <a:rPr lang="en-US" altLang="en-US" dirty="0">
                <a:latin typeface="Times New Roman" pitchFamily="18" charset="0"/>
              </a:rPr>
              <a:t>When</a:t>
            </a:r>
            <a:r>
              <a:rPr lang="en-US" altLang="en-US" baseline="0" dirty="0">
                <a:latin typeface="Times New Roman" pitchFamily="18" charset="0"/>
              </a:rPr>
              <a:t> pilot cars are used</a:t>
            </a:r>
          </a:p>
          <a:p>
            <a:pPr marL="168244" indent="-168244">
              <a:buFont typeface="Arial" panose="020B0604020202020204" pitchFamily="34" charset="0"/>
              <a:buChar char="•"/>
            </a:pPr>
            <a:r>
              <a:rPr lang="en-US" altLang="en-US" baseline="0" dirty="0">
                <a:latin typeface="Times New Roman" pitchFamily="18" charset="0"/>
              </a:rPr>
              <a:t>The benefits to using pilot cars</a:t>
            </a:r>
            <a:endParaRPr lang="en-US" altLang="en-US" dirty="0">
              <a:latin typeface="Times New Roman" pitchFamily="18" charset="0"/>
            </a:endParaRPr>
          </a:p>
        </p:txBody>
      </p:sp>
      <p:sp>
        <p:nvSpPr>
          <p:cNvPr id="159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29017" indent="-280391" defTabSz="894136" eaLnBrk="0" hangingPunct="0">
              <a:spcBef>
                <a:spcPct val="30000"/>
              </a:spcBef>
              <a:defRPr sz="1200">
                <a:solidFill>
                  <a:schemeClr val="tx1"/>
                </a:solidFill>
                <a:latin typeface="Times New Roman" pitchFamily="18" charset="0"/>
              </a:defRPr>
            </a:lvl2pPr>
            <a:lvl3pPr marL="1121564" indent="-224312" defTabSz="894136" eaLnBrk="0" hangingPunct="0">
              <a:spcBef>
                <a:spcPct val="30000"/>
              </a:spcBef>
              <a:defRPr sz="1200">
                <a:solidFill>
                  <a:schemeClr val="tx1"/>
                </a:solidFill>
                <a:latin typeface="Times New Roman" pitchFamily="18" charset="0"/>
              </a:defRPr>
            </a:lvl3pPr>
            <a:lvl4pPr marL="1570189" indent="-224312" defTabSz="894136" eaLnBrk="0" hangingPunct="0">
              <a:spcBef>
                <a:spcPct val="30000"/>
              </a:spcBef>
              <a:defRPr sz="1200">
                <a:solidFill>
                  <a:schemeClr val="tx1"/>
                </a:solidFill>
                <a:latin typeface="Times New Roman" pitchFamily="18" charset="0"/>
              </a:defRPr>
            </a:lvl4pPr>
            <a:lvl5pPr marL="2018816" indent="-224312" defTabSz="894136" eaLnBrk="0" hangingPunct="0">
              <a:spcBef>
                <a:spcPct val="30000"/>
              </a:spcBef>
              <a:defRPr sz="1200">
                <a:solidFill>
                  <a:schemeClr val="tx1"/>
                </a:solidFill>
                <a:latin typeface="Times New Roman" pitchFamily="18" charset="0"/>
              </a:defRPr>
            </a:lvl5pPr>
            <a:lvl6pPr marL="2467441" indent="-224312" defTabSz="894136" eaLnBrk="0" fontAlgn="base" hangingPunct="0">
              <a:spcBef>
                <a:spcPct val="30000"/>
              </a:spcBef>
              <a:spcAft>
                <a:spcPct val="0"/>
              </a:spcAft>
              <a:defRPr sz="1200">
                <a:solidFill>
                  <a:schemeClr val="tx1"/>
                </a:solidFill>
                <a:latin typeface="Times New Roman" pitchFamily="18" charset="0"/>
              </a:defRPr>
            </a:lvl6pPr>
            <a:lvl7pPr marL="2916065" indent="-224312" defTabSz="894136" eaLnBrk="0" fontAlgn="base" hangingPunct="0">
              <a:spcBef>
                <a:spcPct val="30000"/>
              </a:spcBef>
              <a:spcAft>
                <a:spcPct val="0"/>
              </a:spcAft>
              <a:defRPr sz="1200">
                <a:solidFill>
                  <a:schemeClr val="tx1"/>
                </a:solidFill>
                <a:latin typeface="Times New Roman" pitchFamily="18" charset="0"/>
              </a:defRPr>
            </a:lvl7pPr>
            <a:lvl8pPr marL="3364692" indent="-224312" defTabSz="894136" eaLnBrk="0" fontAlgn="base" hangingPunct="0">
              <a:spcBef>
                <a:spcPct val="30000"/>
              </a:spcBef>
              <a:spcAft>
                <a:spcPct val="0"/>
              </a:spcAft>
              <a:defRPr sz="1200">
                <a:solidFill>
                  <a:schemeClr val="tx1"/>
                </a:solidFill>
                <a:latin typeface="Times New Roman" pitchFamily="18" charset="0"/>
              </a:defRPr>
            </a:lvl8pPr>
            <a:lvl9pPr marL="3813317" indent="-224312"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021C2C21-41D2-4446-B6C8-F2E029E21AA0}" type="slidenum">
              <a:rPr lang="en-US" altLang="en-US" smtClean="0">
                <a:solidFill>
                  <a:prstClr val="black"/>
                </a:solidFill>
              </a:rPr>
              <a:pPr eaLnBrk="1" hangingPunct="1">
                <a:spcBef>
                  <a:spcPct val="0"/>
                </a:spcBef>
              </a:pPr>
              <a:t>241</a:t>
            </a:fld>
            <a:endParaRPr lang="en-US" altLang="en-US">
              <a:solidFill>
                <a:prstClr val="black"/>
              </a:solidFill>
            </a:endParaRPr>
          </a:p>
        </p:txBody>
      </p:sp>
    </p:spTree>
  </p:cSld>
  <p:clrMapOvr>
    <a:masterClrMapping/>
  </p:clrMapOvr>
</p:notes>
</file>

<file path=ppt/notesSlides/notesSlide1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Slide Image Placeholder 1"/>
          <p:cNvSpPr>
            <a:spLocks noGrp="1" noRot="1" noChangeAspect="1" noTextEdit="1"/>
          </p:cNvSpPr>
          <p:nvPr>
            <p:ph type="sldImg"/>
          </p:nvPr>
        </p:nvSpPr>
        <p:spPr>
          <a:ln/>
        </p:spPr>
      </p:sp>
      <p:sp>
        <p:nvSpPr>
          <p:cNvPr id="160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Instructor</a:t>
            </a:r>
            <a:r>
              <a:rPr lang="en-US" altLang="en-US" baseline="0" dirty="0">
                <a:latin typeface="Times New Roman" pitchFamily="18" charset="0"/>
              </a:rPr>
              <a:t> should explain:</a:t>
            </a:r>
          </a:p>
          <a:p>
            <a:pPr marL="168244" indent="-168244">
              <a:buFont typeface="Arial" panose="020B0604020202020204" pitchFamily="34" charset="0"/>
              <a:buChar char="•"/>
            </a:pPr>
            <a:r>
              <a:rPr lang="en-US" altLang="en-US" baseline="0" dirty="0">
                <a:latin typeface="Times New Roman" pitchFamily="18" charset="0"/>
              </a:rPr>
              <a:t>When the AFAD can be used</a:t>
            </a:r>
          </a:p>
          <a:p>
            <a:pPr marL="168244" indent="-168244">
              <a:buFont typeface="Arial" panose="020B0604020202020204" pitchFamily="34" charset="0"/>
              <a:buChar char="•"/>
            </a:pPr>
            <a:r>
              <a:rPr lang="en-US" altLang="en-US" baseline="0" dirty="0">
                <a:latin typeface="Times New Roman" pitchFamily="18" charset="0"/>
              </a:rPr>
              <a:t>The benefits to using AFAD’s rather than having actual people flagging</a:t>
            </a:r>
            <a:endParaRPr lang="en-US" altLang="en-US" dirty="0">
              <a:latin typeface="Times New Roman" pitchFamily="18" charset="0"/>
            </a:endParaRPr>
          </a:p>
        </p:txBody>
      </p:sp>
      <p:sp>
        <p:nvSpPr>
          <p:cNvPr id="160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4136" eaLnBrk="0" hangingPunct="0">
              <a:spcBef>
                <a:spcPct val="30000"/>
              </a:spcBef>
              <a:defRPr sz="1200">
                <a:solidFill>
                  <a:schemeClr val="tx1"/>
                </a:solidFill>
                <a:latin typeface="Times New Roman" pitchFamily="18" charset="0"/>
              </a:defRPr>
            </a:lvl1pPr>
            <a:lvl2pPr marL="729017" indent="-280391" defTabSz="894136" eaLnBrk="0" hangingPunct="0">
              <a:spcBef>
                <a:spcPct val="30000"/>
              </a:spcBef>
              <a:defRPr sz="1200">
                <a:solidFill>
                  <a:schemeClr val="tx1"/>
                </a:solidFill>
                <a:latin typeface="Times New Roman" pitchFamily="18" charset="0"/>
              </a:defRPr>
            </a:lvl2pPr>
            <a:lvl3pPr marL="1121564" indent="-224312" defTabSz="894136" eaLnBrk="0" hangingPunct="0">
              <a:spcBef>
                <a:spcPct val="30000"/>
              </a:spcBef>
              <a:defRPr sz="1200">
                <a:solidFill>
                  <a:schemeClr val="tx1"/>
                </a:solidFill>
                <a:latin typeface="Times New Roman" pitchFamily="18" charset="0"/>
              </a:defRPr>
            </a:lvl3pPr>
            <a:lvl4pPr marL="1570189" indent="-224312" defTabSz="894136" eaLnBrk="0" hangingPunct="0">
              <a:spcBef>
                <a:spcPct val="30000"/>
              </a:spcBef>
              <a:defRPr sz="1200">
                <a:solidFill>
                  <a:schemeClr val="tx1"/>
                </a:solidFill>
                <a:latin typeface="Times New Roman" pitchFamily="18" charset="0"/>
              </a:defRPr>
            </a:lvl4pPr>
            <a:lvl5pPr marL="2018816" indent="-224312" defTabSz="894136" eaLnBrk="0" hangingPunct="0">
              <a:spcBef>
                <a:spcPct val="30000"/>
              </a:spcBef>
              <a:defRPr sz="1200">
                <a:solidFill>
                  <a:schemeClr val="tx1"/>
                </a:solidFill>
                <a:latin typeface="Times New Roman" pitchFamily="18" charset="0"/>
              </a:defRPr>
            </a:lvl5pPr>
            <a:lvl6pPr marL="2467441" indent="-224312" defTabSz="894136" eaLnBrk="0" fontAlgn="base" hangingPunct="0">
              <a:spcBef>
                <a:spcPct val="30000"/>
              </a:spcBef>
              <a:spcAft>
                <a:spcPct val="0"/>
              </a:spcAft>
              <a:defRPr sz="1200">
                <a:solidFill>
                  <a:schemeClr val="tx1"/>
                </a:solidFill>
                <a:latin typeface="Times New Roman" pitchFamily="18" charset="0"/>
              </a:defRPr>
            </a:lvl6pPr>
            <a:lvl7pPr marL="2916065" indent="-224312" defTabSz="894136" eaLnBrk="0" fontAlgn="base" hangingPunct="0">
              <a:spcBef>
                <a:spcPct val="30000"/>
              </a:spcBef>
              <a:spcAft>
                <a:spcPct val="0"/>
              </a:spcAft>
              <a:defRPr sz="1200">
                <a:solidFill>
                  <a:schemeClr val="tx1"/>
                </a:solidFill>
                <a:latin typeface="Times New Roman" pitchFamily="18" charset="0"/>
              </a:defRPr>
            </a:lvl7pPr>
            <a:lvl8pPr marL="3364692" indent="-224312" defTabSz="894136" eaLnBrk="0" fontAlgn="base" hangingPunct="0">
              <a:spcBef>
                <a:spcPct val="30000"/>
              </a:spcBef>
              <a:spcAft>
                <a:spcPct val="0"/>
              </a:spcAft>
              <a:defRPr sz="1200">
                <a:solidFill>
                  <a:schemeClr val="tx1"/>
                </a:solidFill>
                <a:latin typeface="Times New Roman" pitchFamily="18" charset="0"/>
              </a:defRPr>
            </a:lvl8pPr>
            <a:lvl9pPr marL="3813317" indent="-224312" defTabSz="894136"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fld id="{4416D0E0-0EB2-49C2-B5E1-3FE09773EE80}" type="slidenum">
              <a:rPr lang="en-US" altLang="en-US" smtClean="0">
                <a:solidFill>
                  <a:prstClr val="black"/>
                </a:solidFill>
              </a:rPr>
              <a:pPr eaLnBrk="1" hangingPunct="1">
                <a:spcBef>
                  <a:spcPct val="0"/>
                </a:spcBef>
              </a:pPr>
              <a:t>243</a:t>
            </a:fld>
            <a:endParaRPr lang="en-US" altLang="en-US">
              <a:solidFill>
                <a:prstClr val="black"/>
              </a:solidFill>
            </a:endParaRPr>
          </a:p>
        </p:txBody>
      </p:sp>
    </p:spTree>
  </p:cSld>
  <p:clrMapOvr>
    <a:masterClrMapping/>
  </p:clrMapOvr>
</p:notes>
</file>

<file path=ppt/notesSlides/notesSlide1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Instructor</a:t>
            </a:r>
            <a:r>
              <a:rPr lang="en-US" baseline="0" dirty="0"/>
              <a:t> should explain:</a:t>
            </a:r>
          </a:p>
          <a:p>
            <a:pPr marL="168244" indent="-168244">
              <a:buFont typeface="Arial" panose="020B0604020202020204" pitchFamily="34" charset="0"/>
              <a:buChar char="•"/>
            </a:pPr>
            <a:r>
              <a:rPr lang="en-US" baseline="0" dirty="0"/>
              <a:t>How rumble strips are set up &amp; where</a:t>
            </a:r>
          </a:p>
          <a:p>
            <a:pPr marL="168244" indent="-168244">
              <a:buFont typeface="Arial" panose="020B0604020202020204" pitchFamily="34" charset="0"/>
              <a:buChar char="•"/>
            </a:pPr>
            <a:r>
              <a:rPr lang="en-US" baseline="0" dirty="0"/>
              <a:t>Proper signing </a:t>
            </a:r>
          </a:p>
          <a:p>
            <a:pPr marL="168244" indent="-168244">
              <a:buFont typeface="Arial" panose="020B0604020202020204" pitchFamily="34" charset="0"/>
              <a:buChar char="•"/>
            </a:pPr>
            <a:r>
              <a:rPr lang="en-US" baseline="0" dirty="0"/>
              <a:t>Benefits to using rumble strips</a:t>
            </a:r>
          </a:p>
          <a:p>
            <a:pPr marL="168244" indent="-168244">
              <a:buFont typeface="Arial" panose="020B0604020202020204" pitchFamily="34" charset="0"/>
              <a:buChar char="•"/>
            </a:pPr>
            <a:r>
              <a:rPr lang="en-US" baseline="0" dirty="0"/>
              <a:t>When they should not be used</a:t>
            </a:r>
          </a:p>
          <a:p>
            <a:pPr marL="168244" indent="-168244">
              <a:buFont typeface="Arial" panose="020B0604020202020204" pitchFamily="34" charset="0"/>
              <a:buChar char="•"/>
            </a:pPr>
            <a:endParaRPr lang="en-US" baseline="0" dirty="0"/>
          </a:p>
          <a:p>
            <a:pPr>
              <a:lnSpc>
                <a:spcPct val="150000"/>
              </a:lnSpc>
            </a:pPr>
            <a:r>
              <a:rPr lang="en-US" b="1" dirty="0">
                <a:latin typeface="Arial"/>
                <a:ea typeface="Times New Roman"/>
                <a:cs typeface="Times New Roman"/>
              </a:rPr>
              <a:t>Temporary rumble strips should not be placed on:</a:t>
            </a:r>
            <a:endParaRPr lang="en-US" sz="1100" dirty="0">
              <a:ea typeface="Times New Roman"/>
              <a:cs typeface="Times New Roman"/>
            </a:endParaRPr>
          </a:p>
          <a:p>
            <a:pPr marL="336488" indent="-336488">
              <a:lnSpc>
                <a:spcPct val="150000"/>
              </a:lnSpc>
              <a:buFont typeface="Wingdings"/>
              <a:buChar char=""/>
            </a:pPr>
            <a:r>
              <a:rPr lang="en-US" dirty="0">
                <a:latin typeface="Arial"/>
                <a:ea typeface="Times New Roman"/>
                <a:cs typeface="Times New Roman"/>
              </a:rPr>
              <a:t>Sharp horizontal or vertical curves. </a:t>
            </a:r>
            <a:endParaRPr lang="en-US" sz="1100" dirty="0">
              <a:ea typeface="Times New Roman"/>
              <a:cs typeface="Times New Roman"/>
            </a:endParaRPr>
          </a:p>
          <a:p>
            <a:pPr marL="336488" indent="-336488">
              <a:lnSpc>
                <a:spcPct val="150000"/>
              </a:lnSpc>
              <a:buFont typeface="Wingdings"/>
              <a:buChar char=""/>
            </a:pPr>
            <a:r>
              <a:rPr lang="en-US" dirty="0">
                <a:latin typeface="Arial"/>
                <a:ea typeface="Times New Roman"/>
                <a:cs typeface="Times New Roman"/>
              </a:rPr>
              <a:t>Pedestrian crossings or on bicycle routes. </a:t>
            </a:r>
            <a:endParaRPr lang="en-US" sz="1100" dirty="0">
              <a:ea typeface="Times New Roman"/>
              <a:cs typeface="Times New Roman"/>
            </a:endParaRPr>
          </a:p>
          <a:p>
            <a:pPr marL="336488" indent="-336488">
              <a:lnSpc>
                <a:spcPct val="150000"/>
              </a:lnSpc>
              <a:buFont typeface="Wingdings"/>
              <a:buChar char=""/>
            </a:pPr>
            <a:r>
              <a:rPr lang="en-US" dirty="0">
                <a:latin typeface="Arial"/>
                <a:ea typeface="Times New Roman"/>
                <a:cs typeface="Times New Roman"/>
              </a:rPr>
              <a:t>Roadways used by bicyclists unless a minimum clear path of 4 feet is provided at each edge of the roadway </a:t>
            </a:r>
            <a:endParaRPr lang="en-US" sz="1100" dirty="0">
              <a:ea typeface="Times New Roman"/>
              <a:cs typeface="Times New Roman"/>
            </a:endParaRPr>
          </a:p>
          <a:p>
            <a:pPr marL="336488" indent="-336488">
              <a:lnSpc>
                <a:spcPct val="150000"/>
              </a:lnSpc>
              <a:buFont typeface="Wingdings"/>
              <a:buChar char=""/>
            </a:pPr>
            <a:r>
              <a:rPr lang="en-US" dirty="0">
                <a:latin typeface="Arial"/>
                <a:ea typeface="Times New Roman"/>
                <a:cs typeface="Times New Roman"/>
              </a:rPr>
              <a:t>Roadways when there are no workers present to monitor the rumble strips for possible shifting. </a:t>
            </a:r>
            <a:endParaRPr lang="en-US" sz="1100" dirty="0">
              <a:ea typeface="Times New Roman"/>
              <a:cs typeface="Times New Roman"/>
            </a:endParaRPr>
          </a:p>
          <a:p>
            <a:pPr>
              <a:lnSpc>
                <a:spcPct val="150000"/>
              </a:lnSpc>
            </a:pPr>
            <a:r>
              <a:rPr lang="en-US" dirty="0">
                <a:latin typeface="Arial"/>
                <a:ea typeface="Times New Roman"/>
                <a:cs typeface="Times New Roman"/>
              </a:rPr>
              <a:t> </a:t>
            </a:r>
            <a:endParaRPr lang="en-US" sz="1100" dirty="0">
              <a:ea typeface="Times New Roman"/>
              <a:cs typeface="Times New Roman"/>
            </a:endParaRPr>
          </a:p>
          <a:p>
            <a:pPr>
              <a:lnSpc>
                <a:spcPct val="150000"/>
              </a:lnSpc>
            </a:pPr>
            <a:r>
              <a:rPr lang="en-US" b="1" dirty="0">
                <a:latin typeface="Arial"/>
                <a:ea typeface="Times New Roman"/>
                <a:cs typeface="Times New Roman"/>
              </a:rPr>
              <a:t>Examples of when temporary rumble strips may be beneficial include:</a:t>
            </a:r>
            <a:r>
              <a:rPr lang="en-US" dirty="0">
                <a:latin typeface="Arial"/>
                <a:ea typeface="Times New Roman"/>
                <a:cs typeface="Times New Roman"/>
              </a:rPr>
              <a:t> </a:t>
            </a:r>
            <a:endParaRPr lang="en-US" sz="1100" dirty="0">
              <a:ea typeface="Times New Roman"/>
              <a:cs typeface="Times New Roman"/>
            </a:endParaRPr>
          </a:p>
          <a:p>
            <a:pPr marL="336488" indent="-336488">
              <a:lnSpc>
                <a:spcPct val="150000"/>
              </a:lnSpc>
              <a:buFont typeface="Wingdings"/>
              <a:buChar char=""/>
            </a:pPr>
            <a:r>
              <a:rPr lang="en-US" dirty="0">
                <a:latin typeface="Arial"/>
                <a:ea typeface="Times New Roman"/>
                <a:cs typeface="Times New Roman"/>
              </a:rPr>
              <a:t>Flagging operations, </a:t>
            </a:r>
            <a:endParaRPr lang="en-US" sz="1100" dirty="0">
              <a:ea typeface="Times New Roman"/>
              <a:cs typeface="Times New Roman"/>
            </a:endParaRPr>
          </a:p>
          <a:p>
            <a:pPr marL="336488" indent="-336488">
              <a:lnSpc>
                <a:spcPct val="150000"/>
              </a:lnSpc>
              <a:buFont typeface="Wingdings"/>
              <a:buChar char=""/>
            </a:pPr>
            <a:r>
              <a:rPr lang="en-US" dirty="0">
                <a:latin typeface="Arial"/>
                <a:ea typeface="Times New Roman"/>
                <a:cs typeface="Times New Roman"/>
              </a:rPr>
              <a:t>Lane closure on a multi-lane roadway or a work zone located on hilly or curved terrain which may have sight distance issues. </a:t>
            </a:r>
            <a:endParaRPr lang="en-US" sz="1100" dirty="0">
              <a:ea typeface="Times New Roman"/>
              <a:cs typeface="Times New Roman"/>
            </a:endParaRPr>
          </a:p>
          <a:p>
            <a:endParaRPr lang="en-US" dirty="0"/>
          </a:p>
        </p:txBody>
      </p:sp>
      <p:sp>
        <p:nvSpPr>
          <p:cNvPr id="4" name="Slide Number Placeholder 3"/>
          <p:cNvSpPr>
            <a:spLocks noGrp="1"/>
          </p:cNvSpPr>
          <p:nvPr>
            <p:ph type="sldNum" sz="quarter" idx="10"/>
          </p:nvPr>
        </p:nvSpPr>
        <p:spPr/>
        <p:txBody>
          <a:bodyPr/>
          <a:lstStyle/>
          <a:p>
            <a:fld id="{E4602A2E-9B10-4F8D-85E1-24042F9422A0}" type="slidenum">
              <a:rPr lang="en-US" smtClean="0">
                <a:solidFill>
                  <a:prstClr val="black"/>
                </a:solidFill>
              </a:rPr>
              <a:pPr/>
              <a:t>246</a:t>
            </a:fld>
            <a:endParaRPr lang="en-US">
              <a:solidFill>
                <a:prstClr val="black"/>
              </a:solidFill>
            </a:endParaRPr>
          </a:p>
        </p:txBody>
      </p:sp>
    </p:spTree>
    <p:extLst>
      <p:ext uri="{BB962C8B-B14F-4D97-AF65-F5344CB8AC3E}">
        <p14:creationId xmlns:p14="http://schemas.microsoft.com/office/powerpoint/2010/main" val="1304310430"/>
      </p:ext>
    </p:extLst>
  </p:cSld>
  <p:clrMapOvr>
    <a:masterClrMapping/>
  </p:clrMapOvr>
</p:notes>
</file>

<file path=ppt/notesSlides/notesSlide1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Instructor should explain:</a:t>
            </a:r>
          </a:p>
          <a:p>
            <a:pPr marL="168244" indent="-168244">
              <a:buFont typeface="Arial" panose="020B0604020202020204" pitchFamily="34" charset="0"/>
              <a:buChar char="•"/>
            </a:pPr>
            <a:r>
              <a:rPr lang="en-US" baseline="0" dirty="0"/>
              <a:t>The importance of Work Zone inspections</a:t>
            </a:r>
          </a:p>
          <a:p>
            <a:pPr marL="168244" indent="-168244">
              <a:buFont typeface="Arial" panose="020B0604020202020204" pitchFamily="34" charset="0"/>
              <a:buChar char="•"/>
            </a:pPr>
            <a:r>
              <a:rPr lang="en-US" baseline="0" dirty="0"/>
              <a:t>What to look for</a:t>
            </a:r>
          </a:p>
          <a:p>
            <a:pPr marL="168244" indent="-168244">
              <a:buFont typeface="Arial" panose="020B0604020202020204" pitchFamily="34" charset="0"/>
              <a:buChar char="•"/>
            </a:pPr>
            <a:r>
              <a:rPr lang="en-US" baseline="0" dirty="0"/>
              <a:t>The importance of documentation</a:t>
            </a:r>
          </a:p>
          <a:p>
            <a:pPr marL="168244" indent="-168244">
              <a:buFont typeface="Arial" panose="020B0604020202020204" pitchFamily="34" charset="0"/>
              <a:buChar char="•"/>
            </a:pPr>
            <a:r>
              <a:rPr lang="en-US" baseline="0" dirty="0"/>
              <a:t>What role new employees play in work zone inspections</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247</a:t>
            </a:fld>
            <a:endParaRPr lang="en-US">
              <a:solidFill>
                <a:prstClr val="black"/>
              </a:solidFill>
            </a:endParaRPr>
          </a:p>
        </p:txBody>
      </p:sp>
    </p:spTree>
    <p:extLst>
      <p:ext uri="{BB962C8B-B14F-4D97-AF65-F5344CB8AC3E}">
        <p14:creationId xmlns:p14="http://schemas.microsoft.com/office/powerpoint/2010/main" val="3317554037"/>
      </p:ext>
    </p:extLst>
  </p:cSld>
  <p:clrMapOvr>
    <a:masterClrMapping/>
  </p:clrMapOvr>
</p:notes>
</file>

<file path=ppt/notesSlides/notesSlide1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250" name="Rectangle 2055"/>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35" eaLnBrk="0" hangingPunct="0">
              <a:defRPr sz="2400">
                <a:solidFill>
                  <a:schemeClr val="tx1"/>
                </a:solidFill>
                <a:latin typeface="Arial" charset="0"/>
              </a:defRPr>
            </a:lvl1pPr>
            <a:lvl2pPr marL="728976" indent="-280375" defTabSz="914335" eaLnBrk="0" hangingPunct="0">
              <a:defRPr sz="2400">
                <a:solidFill>
                  <a:schemeClr val="tx1"/>
                </a:solidFill>
                <a:latin typeface="Arial" charset="0"/>
              </a:defRPr>
            </a:lvl2pPr>
            <a:lvl3pPr marL="1121502" indent="-224300" defTabSz="914335" eaLnBrk="0" hangingPunct="0">
              <a:defRPr sz="2400">
                <a:solidFill>
                  <a:schemeClr val="tx1"/>
                </a:solidFill>
                <a:latin typeface="Arial" charset="0"/>
              </a:defRPr>
            </a:lvl3pPr>
            <a:lvl4pPr marL="1570103" indent="-224300" defTabSz="914335" eaLnBrk="0" hangingPunct="0">
              <a:defRPr sz="2400">
                <a:solidFill>
                  <a:schemeClr val="tx1"/>
                </a:solidFill>
                <a:latin typeface="Arial" charset="0"/>
              </a:defRPr>
            </a:lvl4pPr>
            <a:lvl5pPr marL="2018705" indent="-224300" defTabSz="914335" eaLnBrk="0" hangingPunct="0">
              <a:defRPr sz="2400">
                <a:solidFill>
                  <a:schemeClr val="tx1"/>
                </a:solidFill>
                <a:latin typeface="Arial" charset="0"/>
              </a:defRPr>
            </a:lvl5pPr>
            <a:lvl6pPr marL="2467304" indent="-224300" defTabSz="914335" eaLnBrk="0" fontAlgn="base" hangingPunct="0">
              <a:spcBef>
                <a:spcPct val="0"/>
              </a:spcBef>
              <a:spcAft>
                <a:spcPct val="0"/>
              </a:spcAft>
              <a:defRPr sz="2400">
                <a:solidFill>
                  <a:schemeClr val="tx1"/>
                </a:solidFill>
                <a:latin typeface="Arial" charset="0"/>
              </a:defRPr>
            </a:lvl6pPr>
            <a:lvl7pPr marL="2915904" indent="-224300" defTabSz="914335" eaLnBrk="0" fontAlgn="base" hangingPunct="0">
              <a:spcBef>
                <a:spcPct val="0"/>
              </a:spcBef>
              <a:spcAft>
                <a:spcPct val="0"/>
              </a:spcAft>
              <a:defRPr sz="2400">
                <a:solidFill>
                  <a:schemeClr val="tx1"/>
                </a:solidFill>
                <a:latin typeface="Arial" charset="0"/>
              </a:defRPr>
            </a:lvl7pPr>
            <a:lvl8pPr marL="3364506" indent="-224300" defTabSz="914335" eaLnBrk="0" fontAlgn="base" hangingPunct="0">
              <a:spcBef>
                <a:spcPct val="0"/>
              </a:spcBef>
              <a:spcAft>
                <a:spcPct val="0"/>
              </a:spcAft>
              <a:defRPr sz="2400">
                <a:solidFill>
                  <a:schemeClr val="tx1"/>
                </a:solidFill>
                <a:latin typeface="Arial" charset="0"/>
              </a:defRPr>
            </a:lvl8pPr>
            <a:lvl9pPr marL="3813106" indent="-224300" defTabSz="914335" eaLnBrk="0" fontAlgn="base" hangingPunct="0">
              <a:spcBef>
                <a:spcPct val="0"/>
              </a:spcBef>
              <a:spcAft>
                <a:spcPct val="0"/>
              </a:spcAft>
              <a:defRPr sz="2400">
                <a:solidFill>
                  <a:schemeClr val="tx1"/>
                </a:solidFill>
                <a:latin typeface="Arial" charset="0"/>
              </a:defRPr>
            </a:lvl9pPr>
          </a:lstStyle>
          <a:p>
            <a:pPr eaLnBrk="1" hangingPunct="1"/>
            <a:fld id="{9B7D1672-934C-43B7-80EB-3E9472F5523D}" type="slidenum">
              <a:rPr lang="en-US" sz="1200">
                <a:solidFill>
                  <a:prstClr val="black"/>
                </a:solidFill>
                <a:latin typeface="Times New Roman" pitchFamily="18" charset="0"/>
              </a:rPr>
              <a:pPr eaLnBrk="1" hangingPunct="1"/>
              <a:t>248</a:t>
            </a:fld>
            <a:endParaRPr lang="en-US" sz="1200">
              <a:solidFill>
                <a:prstClr val="black"/>
              </a:solidFill>
              <a:latin typeface="Times New Roman" pitchFamily="18" charset="0"/>
            </a:endParaRPr>
          </a:p>
        </p:txBody>
      </p:sp>
      <p:sp>
        <p:nvSpPr>
          <p:cNvPr id="309251" name="Rectangle 2"/>
          <p:cNvSpPr>
            <a:spLocks noGrp="1" noRot="1" noChangeAspect="1" noChangeArrowheads="1" noTextEdit="1"/>
          </p:cNvSpPr>
          <p:nvPr>
            <p:ph type="sldImg"/>
          </p:nvPr>
        </p:nvSpPr>
        <p:spPr>
          <a:xfrm>
            <a:off x="1143000" y="685800"/>
            <a:ext cx="4572000" cy="3429000"/>
          </a:xfrm>
          <a:ln/>
        </p:spPr>
      </p:sp>
      <p:sp>
        <p:nvSpPr>
          <p:cNvPr id="3" name="Notes Placeholder 2"/>
          <p:cNvSpPr>
            <a:spLocks noGrp="1"/>
          </p:cNvSpPr>
          <p:nvPr>
            <p:ph type="body" idx="1"/>
          </p:nvPr>
        </p:nvSpPr>
        <p:spPr/>
        <p:txBody>
          <a:bodyPr/>
          <a:lstStyle/>
          <a:p>
            <a:r>
              <a:rPr lang="en-US" b="1" dirty="0"/>
              <a:t>REVIEW</a:t>
            </a:r>
            <a:r>
              <a:rPr lang="en-US" baseline="0" dirty="0"/>
              <a:t> slide. </a:t>
            </a:r>
          </a:p>
          <a:p>
            <a:endParaRPr lang="en-US" baseline="0" dirty="0"/>
          </a:p>
          <a:p>
            <a:r>
              <a:rPr lang="en-US" b="1" baseline="0" dirty="0"/>
              <a:t>TRAINER’S TIP</a:t>
            </a:r>
            <a:r>
              <a:rPr lang="en-US" baseline="0" dirty="0"/>
              <a:t>:  Give an example of not leaving your post.  For example: Vehicle stopped at flagger station. Another vehicle hit the first. Driver ran off.  Flagger could not leave his post, except to move in front of the accident to flag around it.  </a:t>
            </a:r>
            <a:endParaRPr lang="en-US" dirty="0"/>
          </a:p>
        </p:txBody>
      </p:sp>
    </p:spTree>
  </p:cSld>
  <p:clrMapOvr>
    <a:masterClrMapping/>
  </p:clrMapOvr>
</p:notes>
</file>

<file path=ppt/notesSlides/notesSlide1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Instructor</a:t>
            </a:r>
            <a:r>
              <a:rPr lang="en-US" baseline="0" dirty="0"/>
              <a:t> should provide time to review each slide and ask the participants to list what they see wrong and why it is wrong.</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249</a:t>
            </a:fld>
            <a:endParaRPr lang="en-US">
              <a:solidFill>
                <a:prstClr val="black"/>
              </a:solidFill>
            </a:endParaRPr>
          </a:p>
        </p:txBody>
      </p:sp>
    </p:spTree>
    <p:extLst>
      <p:ext uri="{BB962C8B-B14F-4D97-AF65-F5344CB8AC3E}">
        <p14:creationId xmlns:p14="http://schemas.microsoft.com/office/powerpoint/2010/main" val="101058839"/>
      </p:ext>
    </p:extLst>
  </p:cSld>
  <p:clrMapOvr>
    <a:masterClrMapping/>
  </p:clrMapOvr>
</p:notes>
</file>

<file path=ppt/notesSlides/notesSlide1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work zone is too close to the barrier in the top picture.</a:t>
            </a:r>
          </a:p>
        </p:txBody>
      </p:sp>
      <p:sp>
        <p:nvSpPr>
          <p:cNvPr id="4" name="Slide Number Placeholder 3"/>
          <p:cNvSpPr>
            <a:spLocks noGrp="1"/>
          </p:cNvSpPr>
          <p:nvPr>
            <p:ph type="sldNum" sz="quarter" idx="5"/>
          </p:nvPr>
        </p:nvSpPr>
        <p:spPr/>
        <p:txBody>
          <a:bodyPr/>
          <a:lstStyle/>
          <a:p>
            <a:fld id="{6CA57949-A8DF-440C-82BE-47703278C68D}" type="slidenum">
              <a:rPr lang="en-US" smtClean="0"/>
              <a:t>265</a:t>
            </a:fld>
            <a:endParaRPr lang="en-US"/>
          </a:p>
        </p:txBody>
      </p:sp>
    </p:spTree>
    <p:extLst>
      <p:ext uri="{BB962C8B-B14F-4D97-AF65-F5344CB8AC3E}">
        <p14:creationId xmlns:p14="http://schemas.microsoft.com/office/powerpoint/2010/main" val="349878897"/>
      </p:ext>
    </p:extLst>
  </p:cSld>
  <p:clrMapOvr>
    <a:masterClrMapping/>
  </p:clrMapOvr>
</p:notes>
</file>

<file path=ppt/notesSlides/notesSlide1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610" name="Rectangle 7"/>
          <p:cNvSpPr>
            <a:spLocks noGrp="1" noChangeArrowheads="1"/>
          </p:cNvSpPr>
          <p:nvPr>
            <p:ph type="sldNum" sz="quarter" idx="5"/>
          </p:nvPr>
        </p:nvSpPr>
        <p:spPr>
          <a:noFill/>
        </p:spPr>
        <p:txBody>
          <a:bodyPr/>
          <a:lstStyle/>
          <a:p>
            <a:fld id="{47F7EF7A-0F37-4573-92C8-7DB21DDC808B}" type="slidenum">
              <a:rPr lang="en-US" smtClean="0"/>
              <a:pPr/>
              <a:t>266</a:t>
            </a:fld>
            <a:endParaRPr lang="en-US" dirty="0"/>
          </a:p>
        </p:txBody>
      </p:sp>
      <p:sp>
        <p:nvSpPr>
          <p:cNvPr id="324611" name="Rectangle 2"/>
          <p:cNvSpPr>
            <a:spLocks noGrp="1" noRot="1" noChangeAspect="1" noChangeArrowheads="1" noTextEdit="1"/>
          </p:cNvSpPr>
          <p:nvPr>
            <p:ph type="sldImg"/>
          </p:nvPr>
        </p:nvSpPr>
        <p:spPr>
          <a:ln/>
        </p:spPr>
      </p:sp>
      <p:sp>
        <p:nvSpPr>
          <p:cNvPr id="324612" name="Rectangle 3"/>
          <p:cNvSpPr>
            <a:spLocks noGrp="1" noChangeArrowheads="1"/>
          </p:cNvSpPr>
          <p:nvPr>
            <p:ph type="body" idx="1"/>
          </p:nvPr>
        </p:nvSpPr>
        <p:spPr>
          <a:noFill/>
          <a:ln/>
        </p:spPr>
        <p:txBody>
          <a:bodyPr/>
          <a:lstStyle/>
          <a:p>
            <a:pPr eaLnBrk="1" hangingPunct="1"/>
            <a:r>
              <a:rPr lang="en-US" b="1" u="sng" dirty="0"/>
              <a:t>Click on the forms in full screen</a:t>
            </a:r>
            <a:r>
              <a:rPr lang="en-US" dirty="0"/>
              <a:t>.</a:t>
            </a:r>
            <a:r>
              <a:rPr lang="en-US" baseline="0" dirty="0"/>
              <a:t> Forms are hyperlinked to the correct page for detail viewing. </a:t>
            </a:r>
            <a:r>
              <a:rPr lang="en-US" b="1" baseline="0" dirty="0"/>
              <a:t>(internet required)</a:t>
            </a:r>
            <a:endParaRPr lang="en-US" b="1" dirty="0"/>
          </a:p>
          <a:p>
            <a:pPr eaLnBrk="1" hangingPunct="1"/>
            <a:endParaRPr lang="en-US" dirty="0"/>
          </a:p>
          <a:p>
            <a:pPr eaLnBrk="1" hangingPunct="1"/>
            <a:r>
              <a:rPr lang="en-US" dirty="0"/>
              <a:t>Hand out sample inspection forms to the class and explain the items that are looked at in a typical inspection.</a:t>
            </a:r>
          </a:p>
          <a:p>
            <a:pPr eaLnBrk="1" hangingPunct="1"/>
            <a:endParaRPr lang="en-US" b="1" u="sng" dirty="0"/>
          </a:p>
          <a:p>
            <a:pPr eaLnBrk="1" hangingPunct="1"/>
            <a:endParaRPr lang="en-US" dirty="0"/>
          </a:p>
        </p:txBody>
      </p:sp>
    </p:spTree>
  </p:cSld>
  <p:clrMapOvr>
    <a:masterClrMapping/>
  </p:clrMapOvr>
</p:notes>
</file>

<file path=ppt/notesSlides/notesSlide1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F57805C-71D2-49DF-864C-F769801FA75E}" type="slidenum">
              <a:rPr lang="en-US"/>
              <a:pPr/>
              <a:t>268</a:t>
            </a:fld>
            <a:endParaRPr lang="en-US" dirty="0"/>
          </a:p>
        </p:txBody>
      </p:sp>
      <p:sp>
        <p:nvSpPr>
          <p:cNvPr id="249858" name="Rectangle 2"/>
          <p:cNvSpPr>
            <a:spLocks noGrp="1" noRot="1" noChangeAspect="1" noChangeArrowheads="1" noTextEdit="1"/>
          </p:cNvSpPr>
          <p:nvPr>
            <p:ph type="sldImg"/>
          </p:nvPr>
        </p:nvSpPr>
        <p:spPr>
          <a:ln/>
        </p:spPr>
      </p:sp>
      <p:sp>
        <p:nvSpPr>
          <p:cNvPr id="249859" name="Rectangle 3"/>
          <p:cNvSpPr>
            <a:spLocks noGrp="1" noChangeArrowheads="1"/>
          </p:cNvSpPr>
          <p:nvPr>
            <p:ph type="body" idx="1"/>
          </p:nvPr>
        </p:nvSpPr>
        <p:spPr/>
        <p:txBody>
          <a:bodyPr/>
          <a:lstStyle/>
          <a:p>
            <a:r>
              <a:rPr lang="en-US" b="0" dirty="0"/>
              <a:t>Quality Control Inspection performed by the project/operation MT supervisors, CM inspectors, and/or Contractors.</a:t>
            </a:r>
            <a:r>
              <a:rPr lang="en-US" b="1" dirty="0"/>
              <a:t> </a:t>
            </a:r>
          </a:p>
          <a:p>
            <a:r>
              <a:rPr lang="en-US" b="1" dirty="0"/>
              <a:t>Pre-installation</a:t>
            </a:r>
            <a:r>
              <a:rPr lang="en-US" dirty="0"/>
              <a:t> – are performed at a staging area or maintenance facility prior to deployment, these inspections ensure that the proper devices are available, in good condition, and working properly before being put into service. An inspection of the work zone area should not be overlooked during these inspections because modifications to the traffic control plan may be necessary to accommodate field conditions.</a:t>
            </a:r>
          </a:p>
          <a:p>
            <a:r>
              <a:rPr lang="en-US" b="1" dirty="0"/>
              <a:t>Post-installation</a:t>
            </a:r>
            <a:r>
              <a:rPr lang="en-US" dirty="0"/>
              <a:t> – performed after the work zone plan has been deployed, used to ensure the proper set up, location of devices, devices are working properly, and the traffic is responding appropriately to the set up.</a:t>
            </a:r>
          </a:p>
          <a:p>
            <a:r>
              <a:rPr lang="en-US" b="1" dirty="0"/>
              <a:t>Routine</a:t>
            </a:r>
            <a:r>
              <a:rPr lang="en-US" dirty="0"/>
              <a:t> – performed at regular intervals throughout the life of the work zone to identify any concerns in quality, performance, placement of devices, and traffic response.</a:t>
            </a:r>
          </a:p>
          <a:p>
            <a:r>
              <a:rPr lang="en-US" b="1" dirty="0"/>
              <a:t>Removal</a:t>
            </a:r>
            <a:r>
              <a:rPr lang="en-US" dirty="0"/>
              <a:t> – performed upon the removal of devices from the work zone, the intent is to identify and complete any needed repairs and replacements before the devices are returned to inventory.</a:t>
            </a:r>
          </a:p>
        </p:txBody>
      </p:sp>
    </p:spTree>
  </p:cSld>
  <p:clrMapOvr>
    <a:masterClrMapping/>
  </p:clrMapOvr>
</p:notes>
</file>

<file path=ppt/notesSlides/notesSlide1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Quality assurance inspections are conducted daily by Central Office and district staff.  They cover 23 specific items pertaining to the visibility of work zones and 10 specific items pertaining to traffic flow through work zones.  Central office traffic then reviews the ratings on a quarterly basis to determine where MoDOT is managing work zones well and where improvement is needed.  Based on the results – new or refined guidelines, policies and standards are provided.  </a:t>
            </a:r>
          </a:p>
          <a:p>
            <a:endParaRPr lang="en-US" dirty="0"/>
          </a:p>
          <a:p>
            <a:r>
              <a:rPr lang="en-US" dirty="0"/>
              <a:t>Explain that no equipment should be positioned before the first trimline and tapers should be clear </a:t>
            </a:r>
          </a:p>
          <a:p>
            <a:r>
              <a:rPr lang="en-US" dirty="0"/>
              <a:t>Picture on the left is acceptable that the vehicle is not in the taper while the picture on the right shows a vehicle within the taper.</a:t>
            </a:r>
          </a:p>
        </p:txBody>
      </p:sp>
      <p:sp>
        <p:nvSpPr>
          <p:cNvPr id="4" name="Slide Number Placeholder 3"/>
          <p:cNvSpPr>
            <a:spLocks noGrp="1"/>
          </p:cNvSpPr>
          <p:nvPr>
            <p:ph type="sldNum" sz="quarter" idx="5"/>
          </p:nvPr>
        </p:nvSpPr>
        <p:spPr/>
        <p:txBody>
          <a:bodyPr/>
          <a:lstStyle/>
          <a:p>
            <a:fld id="{6CA57949-A8DF-440C-82BE-47703278C68D}" type="slidenum">
              <a:rPr lang="en-US" smtClean="0"/>
              <a:t>269</a:t>
            </a:fld>
            <a:endParaRPr lang="en-US"/>
          </a:p>
        </p:txBody>
      </p:sp>
    </p:spTree>
    <p:extLst>
      <p:ext uri="{BB962C8B-B14F-4D97-AF65-F5344CB8AC3E}">
        <p14:creationId xmlns:p14="http://schemas.microsoft.com/office/powerpoint/2010/main" val="3191125595"/>
      </p:ext>
    </p:extLst>
  </p:cSld>
  <p:clrMapOvr>
    <a:masterClrMapping/>
  </p:clrMapOvr>
</p:notes>
</file>

<file path=ppt/notesSlides/notesSlide1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2B9D225-B087-4AFF-B248-F5EB56C876FC}" type="slidenum">
              <a:rPr lang="en-US"/>
              <a:pPr/>
              <a:t>270</a:t>
            </a:fld>
            <a:endParaRPr lang="en-US" dirty="0"/>
          </a:p>
        </p:txBody>
      </p:sp>
      <p:sp>
        <p:nvSpPr>
          <p:cNvPr id="252930" name="Rectangle 2"/>
          <p:cNvSpPr>
            <a:spLocks noGrp="1" noRot="1" noChangeAspect="1" noChangeArrowheads="1" noTextEdit="1"/>
          </p:cNvSpPr>
          <p:nvPr>
            <p:ph type="sldImg"/>
          </p:nvPr>
        </p:nvSpPr>
        <p:spPr>
          <a:ln/>
        </p:spPr>
      </p:sp>
      <p:sp>
        <p:nvSpPr>
          <p:cNvPr id="252931" name="Rectangle 3"/>
          <p:cNvSpPr>
            <a:spLocks noGrp="1" noChangeArrowheads="1"/>
          </p:cNvSpPr>
          <p:nvPr>
            <p:ph type="body" idx="1"/>
          </p:nvPr>
        </p:nvSpPr>
        <p:spPr/>
        <p:txBody>
          <a:bodyPr/>
          <a:lstStyle/>
          <a:p>
            <a:r>
              <a:rPr lang="en-US" b="1" dirty="0"/>
              <a:t>Technical inspections</a:t>
            </a:r>
            <a:r>
              <a:rPr lang="en-US" dirty="0"/>
              <a:t> – focus on the physical aspects of the work zone, these inspections consist of identifying the temporary traffic control devices and measures present in a work zone and provides an objective evaluation of how well the work zone complies with MoDOT standards and specifications.  For example, FHWA, Central Office, and District Personnel will team up and review 2-3 districts work zones per year and follow technical inspection criteria. </a:t>
            </a:r>
          </a:p>
          <a:p>
            <a:r>
              <a:rPr lang="en-US" b="1" dirty="0"/>
              <a:t>Operational inspections</a:t>
            </a:r>
            <a:r>
              <a:rPr lang="en-US" dirty="0"/>
              <a:t> – focus on the more cognitive aspects of the work zone, these inspections strive to evaluate the work zone from the motorist’s perspective.  MoDOT’s Temporary Traffic Control Inspection Worksheet and Temporary Traffic Control Visibility and Mobility Inspection Worksheet are examples inspectors use to perform technical and operational inspections, respectively.  For example, District will form team to go around their districts and review work zone.</a:t>
            </a:r>
          </a:p>
        </p:txBody>
      </p:sp>
    </p:spTree>
  </p:cSld>
  <p:clrMapOvr>
    <a:masterClrMapping/>
  </p:clrMapOvr>
</p:notes>
</file>

<file path=ppt/notesSlides/notesSlide1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7B4C712-CCEA-4A01-90D9-971782144C5D}" type="slidenum">
              <a:rPr lang="en-US" smtClean="0"/>
              <a:pPr/>
              <a:t>272</a:t>
            </a:fld>
            <a:endParaRPr lang="en-US" dirty="0"/>
          </a:p>
        </p:txBody>
      </p:sp>
    </p:spTree>
  </p:cSld>
  <p:clrMapOvr>
    <a:masterClrMapping/>
  </p:clrMapOvr>
</p:notes>
</file>

<file path=ppt/notesSlides/notesSlide1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689D867-5ABA-49FD-97C0-D4A45E1D2C58}" type="slidenum">
              <a:rPr lang="en-US"/>
              <a:pPr/>
              <a:t>273</a:t>
            </a:fld>
            <a:endParaRPr lang="en-US" dirty="0"/>
          </a:p>
        </p:txBody>
      </p:sp>
      <p:sp>
        <p:nvSpPr>
          <p:cNvPr id="259074" name="Rectangle 2"/>
          <p:cNvSpPr>
            <a:spLocks noGrp="1" noRot="1" noChangeAspect="1" noChangeArrowheads="1" noTextEdit="1"/>
          </p:cNvSpPr>
          <p:nvPr>
            <p:ph type="sldImg"/>
          </p:nvPr>
        </p:nvSpPr>
        <p:spPr>
          <a:ln/>
        </p:spPr>
      </p:sp>
      <p:sp>
        <p:nvSpPr>
          <p:cNvPr id="259075" name="Rectangle 3"/>
          <p:cNvSpPr>
            <a:spLocks noGrp="1" noChangeArrowheads="1"/>
          </p:cNvSpPr>
          <p:nvPr>
            <p:ph type="body" idx="1"/>
          </p:nvPr>
        </p:nvSpPr>
        <p:spPr/>
        <p:txBody>
          <a:bodyPr/>
          <a:lstStyle/>
          <a:p>
            <a:r>
              <a:rPr lang="en-US" dirty="0"/>
              <a:t>Corrective actions should be taken ASAP (day or night, weekends or holidays) suspending other work if necessary. Failure to immediately address the problem can cause the operation to be shut down.</a:t>
            </a:r>
          </a:p>
          <a:p>
            <a:endParaRPr lang="en-US" dirty="0"/>
          </a:p>
          <a:p>
            <a:r>
              <a:rPr lang="en-US" dirty="0"/>
              <a:t>What’s wrong with this picture?</a:t>
            </a:r>
          </a:p>
        </p:txBody>
      </p:sp>
    </p:spTree>
  </p:cSld>
  <p:clrMapOvr>
    <a:masterClrMapping/>
  </p:clrMapOvr>
</p:notes>
</file>

<file path=ppt/notesSlides/notesSlide1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88E9E0B-1355-4FEA-A8DB-12D8965850F4}" type="slidenum">
              <a:rPr lang="en-US"/>
              <a:pPr/>
              <a:t>274</a:t>
            </a:fld>
            <a:endParaRPr lang="en-US" dirty="0"/>
          </a:p>
        </p:txBody>
      </p:sp>
      <p:sp>
        <p:nvSpPr>
          <p:cNvPr id="260098" name="Rectangle 2"/>
          <p:cNvSpPr>
            <a:spLocks noGrp="1" noRot="1" noChangeAspect="1" noChangeArrowheads="1" noTextEdit="1"/>
          </p:cNvSpPr>
          <p:nvPr>
            <p:ph type="sldImg"/>
          </p:nvPr>
        </p:nvSpPr>
        <p:spPr>
          <a:ln/>
        </p:spPr>
      </p:sp>
      <p:sp>
        <p:nvSpPr>
          <p:cNvPr id="260099" name="Rectangle 3"/>
          <p:cNvSpPr>
            <a:spLocks noGrp="1" noChangeArrowheads="1"/>
          </p:cNvSpPr>
          <p:nvPr>
            <p:ph type="body" idx="1"/>
          </p:nvPr>
        </p:nvSpPr>
        <p:spPr/>
        <p:txBody>
          <a:bodyPr/>
          <a:lstStyle/>
          <a:p>
            <a:r>
              <a:rPr lang="en-US" dirty="0"/>
              <a:t>Corrective actions should be accomplished as soon as practical. Depending on the severity of the deficiency, they should be completed within 12 to 48 hours of notification.</a:t>
            </a:r>
          </a:p>
        </p:txBody>
      </p:sp>
    </p:spTree>
  </p:cSld>
  <p:clrMapOvr>
    <a:masterClrMapping/>
  </p:clrMapOvr>
</p:notes>
</file>

<file path=ppt/notesSlides/notesSlide1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A4D4F61-0BBF-4DB0-B438-2EE421245C3A}" type="slidenum">
              <a:rPr lang="en-US"/>
              <a:pPr/>
              <a:t>275</a:t>
            </a:fld>
            <a:endParaRPr lang="en-US" dirty="0"/>
          </a:p>
        </p:txBody>
      </p:sp>
      <p:sp>
        <p:nvSpPr>
          <p:cNvPr id="261122" name="Rectangle 2"/>
          <p:cNvSpPr>
            <a:spLocks noGrp="1" noRot="1" noChangeAspect="1" noChangeArrowheads="1" noTextEdit="1"/>
          </p:cNvSpPr>
          <p:nvPr>
            <p:ph type="sldImg"/>
          </p:nvPr>
        </p:nvSpPr>
        <p:spPr>
          <a:ln/>
        </p:spPr>
      </p:sp>
      <p:sp>
        <p:nvSpPr>
          <p:cNvPr id="261123" name="Rectangle 3"/>
          <p:cNvSpPr>
            <a:spLocks noGrp="1" noChangeArrowheads="1"/>
          </p:cNvSpPr>
          <p:nvPr>
            <p:ph type="body" idx="1"/>
          </p:nvPr>
        </p:nvSpPr>
        <p:spPr/>
        <p:txBody>
          <a:bodyPr/>
          <a:lstStyle/>
          <a:p>
            <a:r>
              <a:rPr lang="en-US" dirty="0"/>
              <a:t>Corrective actions should be accomplished within 96 hours of notification.</a:t>
            </a:r>
          </a:p>
          <a:p>
            <a:r>
              <a:rPr lang="en-US" dirty="0"/>
              <a:t>Regardless of the severity of the deficiency, corrective actions should be made as soon as possible to maintain a quality work zone. Failure to do so could be grounds to suspend work.</a:t>
            </a:r>
          </a:p>
        </p:txBody>
      </p:sp>
    </p:spTree>
  </p:cSld>
  <p:clrMapOvr>
    <a:masterClrMapping/>
  </p:clrMapOvr>
</p:notes>
</file>

<file path=ppt/notesSlides/notesSlide1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CDC </a:t>
            </a:r>
          </a:p>
        </p:txBody>
      </p:sp>
      <p:sp>
        <p:nvSpPr>
          <p:cNvPr id="4" name="Slide Number Placeholder 3"/>
          <p:cNvSpPr>
            <a:spLocks noGrp="1"/>
          </p:cNvSpPr>
          <p:nvPr>
            <p:ph type="sldNum" sz="quarter" idx="10"/>
          </p:nvPr>
        </p:nvSpPr>
        <p:spPr/>
        <p:txBody>
          <a:bodyPr/>
          <a:lstStyle/>
          <a:p>
            <a:fld id="{6CA57949-A8DF-440C-82BE-47703278C68D}" type="slidenum">
              <a:rPr lang="en-US" smtClean="0"/>
              <a:t>278</a:t>
            </a:fld>
            <a:endParaRPr lang="en-US"/>
          </a:p>
        </p:txBody>
      </p:sp>
    </p:spTree>
    <p:extLst>
      <p:ext uri="{BB962C8B-B14F-4D97-AF65-F5344CB8AC3E}">
        <p14:creationId xmlns:p14="http://schemas.microsoft.com/office/powerpoint/2010/main" val="3978601586"/>
      </p:ext>
    </p:extLst>
  </p:cSld>
  <p:clrMapOvr>
    <a:masterClrMapping/>
  </p:clrMapOvr>
</p:notes>
</file>

<file path=ppt/notesSlides/notesSlide1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CDC </a:t>
            </a:r>
          </a:p>
        </p:txBody>
      </p:sp>
      <p:sp>
        <p:nvSpPr>
          <p:cNvPr id="4" name="Slide Number Placeholder 3"/>
          <p:cNvSpPr>
            <a:spLocks noGrp="1"/>
          </p:cNvSpPr>
          <p:nvPr>
            <p:ph type="sldNum" sz="quarter" idx="10"/>
          </p:nvPr>
        </p:nvSpPr>
        <p:spPr/>
        <p:txBody>
          <a:bodyPr/>
          <a:lstStyle/>
          <a:p>
            <a:fld id="{6CA57949-A8DF-440C-82BE-47703278C68D}" type="slidenum">
              <a:rPr lang="en-US" smtClean="0"/>
              <a:t>279</a:t>
            </a:fld>
            <a:endParaRPr lang="en-US"/>
          </a:p>
        </p:txBody>
      </p:sp>
    </p:spTree>
    <p:extLst>
      <p:ext uri="{BB962C8B-B14F-4D97-AF65-F5344CB8AC3E}">
        <p14:creationId xmlns:p14="http://schemas.microsoft.com/office/powerpoint/2010/main" val="102021349"/>
      </p:ext>
    </p:extLst>
  </p:cSld>
  <p:clrMapOvr>
    <a:masterClrMapping/>
  </p:clrMapOvr>
</p:notes>
</file>

<file path=ppt/notesSlides/notesSlide1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TTC devices shall be removed as soon as practical when they are no longer needed. When work is suspended for short periods of time, TTC devices that are no longer appropriate shall be removed or covered.</a:t>
            </a:r>
          </a:p>
        </p:txBody>
      </p:sp>
      <p:sp>
        <p:nvSpPr>
          <p:cNvPr id="4" name="Slide Number Placeholder 3"/>
          <p:cNvSpPr>
            <a:spLocks noGrp="1"/>
          </p:cNvSpPr>
          <p:nvPr>
            <p:ph type="sldNum" sz="quarter" idx="5"/>
          </p:nvPr>
        </p:nvSpPr>
        <p:spPr/>
        <p:txBody>
          <a:bodyPr/>
          <a:lstStyle/>
          <a:p>
            <a:fld id="{6CA57949-A8DF-440C-82BE-47703278C68D}" type="slidenum">
              <a:rPr lang="en-US" smtClean="0"/>
              <a:t>282</a:t>
            </a:fld>
            <a:endParaRPr lang="en-US"/>
          </a:p>
        </p:txBody>
      </p:sp>
    </p:spTree>
    <p:extLst>
      <p:ext uri="{BB962C8B-B14F-4D97-AF65-F5344CB8AC3E}">
        <p14:creationId xmlns:p14="http://schemas.microsoft.com/office/powerpoint/2010/main" val="1349619708"/>
      </p:ext>
    </p:extLst>
  </p:cSld>
  <p:clrMapOvr>
    <a:masterClrMapping/>
  </p:clrMapOvr>
</p:notes>
</file>

<file path=ppt/notesSlides/notesSlide1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US" sz="2000" dirty="0"/>
              <a:t>Is it safe to walk behind the TMA and lead vehicle &amp; arrow board to pick the remaining Devices up?  Only thing between the crew and live traffic are a few devices.  The lead vehicle is now behind the TMA.  The answer is NO.</a:t>
            </a:r>
          </a:p>
          <a:p>
            <a:endParaRPr lang="en-US" dirty="0"/>
          </a:p>
        </p:txBody>
      </p:sp>
      <p:sp>
        <p:nvSpPr>
          <p:cNvPr id="4" name="Slide Number Placeholder 3"/>
          <p:cNvSpPr>
            <a:spLocks noGrp="1"/>
          </p:cNvSpPr>
          <p:nvPr>
            <p:ph type="sldNum" sz="quarter" idx="10"/>
          </p:nvPr>
        </p:nvSpPr>
        <p:spPr/>
        <p:txBody>
          <a:bodyPr/>
          <a:lstStyle/>
          <a:p>
            <a:fld id="{6CA57949-A8DF-440C-82BE-47703278C68D}" type="slidenum">
              <a:rPr lang="en-US" smtClean="0"/>
              <a:t>283</a:t>
            </a:fld>
            <a:endParaRPr lang="en-US"/>
          </a:p>
        </p:txBody>
      </p:sp>
    </p:spTree>
    <p:extLst>
      <p:ext uri="{BB962C8B-B14F-4D97-AF65-F5344CB8AC3E}">
        <p14:creationId xmlns:p14="http://schemas.microsoft.com/office/powerpoint/2010/main" val="2325517935"/>
      </p:ext>
    </p:extLst>
  </p:cSld>
  <p:clrMapOvr>
    <a:masterClrMapping/>
  </p:clrMapOvr>
</p:notes>
</file>

<file path=ppt/notesSlides/notesSlide1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CA57949-A8DF-440C-82BE-47703278C68D}" type="slidenum">
              <a:rPr lang="en-US" smtClean="0"/>
              <a:t>284</a:t>
            </a:fld>
            <a:endParaRPr lang="en-US"/>
          </a:p>
        </p:txBody>
      </p:sp>
    </p:spTree>
    <p:extLst>
      <p:ext uri="{BB962C8B-B14F-4D97-AF65-F5344CB8AC3E}">
        <p14:creationId xmlns:p14="http://schemas.microsoft.com/office/powerpoint/2010/main" val="1511037149"/>
      </p:ext>
    </p:extLst>
  </p:cSld>
  <p:clrMapOvr>
    <a:masterClrMapping/>
  </p:clrMapOvr>
</p:notes>
</file>

<file path=ppt/notesSlides/notesSlide1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CA57949-A8DF-440C-82BE-47703278C68D}" type="slidenum">
              <a:rPr lang="en-US" smtClean="0"/>
              <a:t>285</a:t>
            </a:fld>
            <a:endParaRPr lang="en-US"/>
          </a:p>
        </p:txBody>
      </p:sp>
    </p:spTree>
    <p:extLst>
      <p:ext uri="{BB962C8B-B14F-4D97-AF65-F5344CB8AC3E}">
        <p14:creationId xmlns:p14="http://schemas.microsoft.com/office/powerpoint/2010/main" val="3786882060"/>
      </p:ext>
    </p:extLst>
  </p:cSld>
  <p:clrMapOvr>
    <a:masterClrMapping/>
  </p:clrMapOvr>
</p:notes>
</file>

<file path=ppt/notesSlides/notesSlide1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0"/>
            <a:r>
              <a:rPr lang="en-US" b="1" dirty="0"/>
              <a:t>SAY</a:t>
            </a:r>
            <a:r>
              <a:rPr lang="en-US" dirty="0"/>
              <a:t>: As we’ve said before, you help create the safety culture by sharing info and speaking up when you don’t think something is safe.  </a:t>
            </a:r>
          </a:p>
        </p:txBody>
      </p:sp>
      <p:sp>
        <p:nvSpPr>
          <p:cNvPr id="65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0954" eaLnBrk="0" hangingPunct="0">
              <a:defRPr sz="2400">
                <a:solidFill>
                  <a:schemeClr val="tx1"/>
                </a:solidFill>
                <a:latin typeface="Times New Roman" pitchFamily="18" charset="0"/>
              </a:defRPr>
            </a:lvl1pPr>
            <a:lvl2pPr marL="732805" indent="-281848" defTabSz="890954" eaLnBrk="0" hangingPunct="0">
              <a:defRPr sz="2400">
                <a:solidFill>
                  <a:schemeClr val="tx1"/>
                </a:solidFill>
                <a:latin typeface="Times New Roman" pitchFamily="18" charset="0"/>
              </a:defRPr>
            </a:lvl2pPr>
            <a:lvl3pPr marL="1127393" indent="-225478" defTabSz="890954" eaLnBrk="0" hangingPunct="0">
              <a:defRPr sz="2400">
                <a:solidFill>
                  <a:schemeClr val="tx1"/>
                </a:solidFill>
                <a:latin typeface="Times New Roman" pitchFamily="18" charset="0"/>
              </a:defRPr>
            </a:lvl3pPr>
            <a:lvl4pPr marL="1578349" indent="-225478" defTabSz="890954" eaLnBrk="0" hangingPunct="0">
              <a:defRPr sz="2400">
                <a:solidFill>
                  <a:schemeClr val="tx1"/>
                </a:solidFill>
                <a:latin typeface="Times New Roman" pitchFamily="18" charset="0"/>
              </a:defRPr>
            </a:lvl4pPr>
            <a:lvl5pPr marL="2029307" indent="-225478" defTabSz="890954" eaLnBrk="0" hangingPunct="0">
              <a:defRPr sz="2400">
                <a:solidFill>
                  <a:schemeClr val="tx1"/>
                </a:solidFill>
                <a:latin typeface="Times New Roman" pitchFamily="18" charset="0"/>
              </a:defRPr>
            </a:lvl5pPr>
            <a:lvl6pPr marL="2480264" indent="-225478" defTabSz="890954" eaLnBrk="0" fontAlgn="base" hangingPunct="0">
              <a:spcBef>
                <a:spcPct val="0"/>
              </a:spcBef>
              <a:spcAft>
                <a:spcPct val="0"/>
              </a:spcAft>
              <a:defRPr sz="2400">
                <a:solidFill>
                  <a:schemeClr val="tx1"/>
                </a:solidFill>
                <a:latin typeface="Times New Roman" pitchFamily="18" charset="0"/>
              </a:defRPr>
            </a:lvl6pPr>
            <a:lvl7pPr marL="2931222" indent="-225478" defTabSz="890954" eaLnBrk="0" fontAlgn="base" hangingPunct="0">
              <a:spcBef>
                <a:spcPct val="0"/>
              </a:spcBef>
              <a:spcAft>
                <a:spcPct val="0"/>
              </a:spcAft>
              <a:defRPr sz="2400">
                <a:solidFill>
                  <a:schemeClr val="tx1"/>
                </a:solidFill>
                <a:latin typeface="Times New Roman" pitchFamily="18" charset="0"/>
              </a:defRPr>
            </a:lvl7pPr>
            <a:lvl8pPr marL="3382179" indent="-225478" defTabSz="890954" eaLnBrk="0" fontAlgn="base" hangingPunct="0">
              <a:spcBef>
                <a:spcPct val="0"/>
              </a:spcBef>
              <a:spcAft>
                <a:spcPct val="0"/>
              </a:spcAft>
              <a:defRPr sz="2400">
                <a:solidFill>
                  <a:schemeClr val="tx1"/>
                </a:solidFill>
                <a:latin typeface="Times New Roman" pitchFamily="18" charset="0"/>
              </a:defRPr>
            </a:lvl8pPr>
            <a:lvl9pPr marL="3833136" indent="-225478" defTabSz="890954" eaLnBrk="0" fontAlgn="base" hangingPunct="0">
              <a:spcBef>
                <a:spcPct val="0"/>
              </a:spcBef>
              <a:spcAft>
                <a:spcPct val="0"/>
              </a:spcAft>
              <a:defRPr sz="2400">
                <a:solidFill>
                  <a:schemeClr val="tx1"/>
                </a:solidFill>
                <a:latin typeface="Times New Roman" pitchFamily="18" charset="0"/>
              </a:defRPr>
            </a:lvl9pPr>
          </a:lstStyle>
          <a:p>
            <a:pPr eaLnBrk="1" hangingPunct="1"/>
            <a:fld id="{77EF36EA-440D-4670-888F-37A9B8921FA4}" type="slidenum">
              <a:rPr lang="en-US" sz="1200">
                <a:solidFill>
                  <a:prstClr val="black"/>
                </a:solidFill>
              </a:rPr>
              <a:pPr eaLnBrk="1" hangingPunct="1"/>
              <a:t>288</a:t>
            </a:fld>
            <a:endParaRPr lang="en-US" sz="1200">
              <a:solidFill>
                <a:prstClr val="black"/>
              </a:solidFill>
            </a:endParaRPr>
          </a:p>
        </p:txBody>
      </p:sp>
    </p:spTree>
  </p:cSld>
  <p:clrMapOvr>
    <a:masterClrMapping/>
  </p:clrMapOvr>
</p:notes>
</file>

<file path=ppt/notesSlides/notesSlide1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SAY</a:t>
            </a:r>
            <a:r>
              <a:rPr lang="en-US" dirty="0"/>
              <a:t>: Earlier</a:t>
            </a:r>
            <a:r>
              <a:rPr lang="en-US" baseline="0" dirty="0"/>
              <a:t> in the week I’m sure you heard about ways we share information to keep us safe.  Your building should have a morning meeting to discuss and plan the jobs for the day.  Also, a Risk Based Analysis  (RBA) is done on each job/process to plan ahead to be safe.  Lastly, if you have an idea on how to be safer or any other innovation, fill out an Innovations challenge submission form.  See you supervisor or mentor for more information. </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289</a:t>
            </a:fld>
            <a:endParaRPr lang="en-US" dirty="0">
              <a:solidFill>
                <a:prstClr val="black"/>
              </a:solidFill>
            </a:endParaRPr>
          </a:p>
        </p:txBody>
      </p:sp>
    </p:spTree>
    <p:extLst>
      <p:ext uri="{BB962C8B-B14F-4D97-AF65-F5344CB8AC3E}">
        <p14:creationId xmlns:p14="http://schemas.microsoft.com/office/powerpoint/2010/main" val="4097966203"/>
      </p:ext>
    </p:extLst>
  </p:cSld>
  <p:clrMapOvr>
    <a:masterClrMapping/>
  </p:clrMapOvr>
</p:notes>
</file>

<file path=ppt/notesSlides/notesSlide1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236" eaLnBrk="0" hangingPunct="0">
              <a:defRPr sz="2400">
                <a:solidFill>
                  <a:schemeClr val="tx1"/>
                </a:solidFill>
                <a:latin typeface="Times New Roman" pitchFamily="18" charset="0"/>
              </a:defRPr>
            </a:lvl1pPr>
            <a:lvl2pPr marL="742868" indent="-285718" defTabSz="922236" eaLnBrk="0" hangingPunct="0">
              <a:defRPr sz="2400">
                <a:solidFill>
                  <a:schemeClr val="tx1"/>
                </a:solidFill>
                <a:latin typeface="Times New Roman" pitchFamily="18" charset="0"/>
              </a:defRPr>
            </a:lvl2pPr>
            <a:lvl3pPr marL="1142874" indent="-228574" defTabSz="922236" eaLnBrk="0" hangingPunct="0">
              <a:defRPr sz="2400">
                <a:solidFill>
                  <a:schemeClr val="tx1"/>
                </a:solidFill>
                <a:latin typeface="Times New Roman" pitchFamily="18" charset="0"/>
              </a:defRPr>
            </a:lvl3pPr>
            <a:lvl4pPr marL="1600022" indent="-228574" defTabSz="922236" eaLnBrk="0" hangingPunct="0">
              <a:defRPr sz="2400">
                <a:solidFill>
                  <a:schemeClr val="tx1"/>
                </a:solidFill>
                <a:latin typeface="Times New Roman" pitchFamily="18" charset="0"/>
              </a:defRPr>
            </a:lvl4pPr>
            <a:lvl5pPr marL="2057173" indent="-228574" defTabSz="922236" eaLnBrk="0" hangingPunct="0">
              <a:defRPr sz="2400">
                <a:solidFill>
                  <a:schemeClr val="tx1"/>
                </a:solidFill>
                <a:latin typeface="Times New Roman" pitchFamily="18" charset="0"/>
              </a:defRPr>
            </a:lvl5pPr>
            <a:lvl6pPr marL="2514322" indent="-228574" defTabSz="922236" eaLnBrk="0" fontAlgn="base" hangingPunct="0">
              <a:spcBef>
                <a:spcPct val="0"/>
              </a:spcBef>
              <a:spcAft>
                <a:spcPct val="0"/>
              </a:spcAft>
              <a:defRPr sz="2400">
                <a:solidFill>
                  <a:schemeClr val="tx1"/>
                </a:solidFill>
                <a:latin typeface="Times New Roman" pitchFamily="18" charset="0"/>
              </a:defRPr>
            </a:lvl6pPr>
            <a:lvl7pPr marL="2971471" indent="-228574" defTabSz="922236" eaLnBrk="0" fontAlgn="base" hangingPunct="0">
              <a:spcBef>
                <a:spcPct val="0"/>
              </a:spcBef>
              <a:spcAft>
                <a:spcPct val="0"/>
              </a:spcAft>
              <a:defRPr sz="2400">
                <a:solidFill>
                  <a:schemeClr val="tx1"/>
                </a:solidFill>
                <a:latin typeface="Times New Roman" pitchFamily="18" charset="0"/>
              </a:defRPr>
            </a:lvl7pPr>
            <a:lvl8pPr marL="3428621" indent="-228574" defTabSz="922236" eaLnBrk="0" fontAlgn="base" hangingPunct="0">
              <a:spcBef>
                <a:spcPct val="0"/>
              </a:spcBef>
              <a:spcAft>
                <a:spcPct val="0"/>
              </a:spcAft>
              <a:defRPr sz="2400">
                <a:solidFill>
                  <a:schemeClr val="tx1"/>
                </a:solidFill>
                <a:latin typeface="Times New Roman" pitchFamily="18" charset="0"/>
              </a:defRPr>
            </a:lvl8pPr>
            <a:lvl9pPr marL="3885770" indent="-228574" defTabSz="922236" eaLnBrk="0" fontAlgn="base" hangingPunct="0">
              <a:spcBef>
                <a:spcPct val="0"/>
              </a:spcBef>
              <a:spcAft>
                <a:spcPct val="0"/>
              </a:spcAft>
              <a:defRPr sz="2400">
                <a:solidFill>
                  <a:schemeClr val="tx1"/>
                </a:solidFill>
                <a:latin typeface="Times New Roman" pitchFamily="18" charset="0"/>
              </a:defRPr>
            </a:lvl9pPr>
          </a:lstStyle>
          <a:p>
            <a:pPr eaLnBrk="1" hangingPunct="1"/>
            <a:fld id="{C483CD4F-57E1-46D5-BC02-AB4D40DE4D3E}" type="slidenum">
              <a:rPr lang="en-US" sz="1300">
                <a:solidFill>
                  <a:prstClr val="black"/>
                </a:solidFill>
              </a:rPr>
              <a:pPr eaLnBrk="1" hangingPunct="1"/>
              <a:t>290</a:t>
            </a:fld>
            <a:endParaRPr lang="en-US" sz="1300">
              <a:solidFill>
                <a:prstClr val="black"/>
              </a:solidFill>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t>Say:</a:t>
            </a:r>
            <a:r>
              <a:rPr lang="en-US" dirty="0"/>
              <a:t> This should be the ultimate goal every day at MoDOT. To accomplish this it requires buy-in from every employee. Have the attitude that we rely on one another as TEAMMATES to make sure we go home safely everyday</a:t>
            </a:r>
          </a:p>
          <a:p>
            <a:endParaRPr lang="en-US" dirty="0">
              <a:cs typeface="Times New Roman" pitchFamily="18" charset="0"/>
            </a:endParaRPr>
          </a:p>
        </p:txBody>
      </p:sp>
    </p:spTree>
  </p:cSld>
  <p:clrMapOvr>
    <a:masterClrMapping/>
  </p:clrMapOvr>
</p:notes>
</file>

<file path=ppt/notesSlides/notesSlide1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Overall Review.</a:t>
            </a:r>
          </a:p>
        </p:txBody>
      </p:sp>
      <p:sp>
        <p:nvSpPr>
          <p:cNvPr id="4" name="Slide Number Placeholder 3"/>
          <p:cNvSpPr>
            <a:spLocks noGrp="1"/>
          </p:cNvSpPr>
          <p:nvPr>
            <p:ph type="sldNum" sz="quarter" idx="10"/>
          </p:nvPr>
        </p:nvSpPr>
        <p:spPr/>
        <p:txBody>
          <a:bodyPr/>
          <a:lstStyle/>
          <a:p>
            <a:fld id="{6CA57949-A8DF-440C-82BE-47703278C68D}" type="slidenum">
              <a:rPr lang="en-US" smtClean="0"/>
              <a:t>292</a:t>
            </a:fld>
            <a:endParaRPr lang="en-US"/>
          </a:p>
        </p:txBody>
      </p:sp>
    </p:spTree>
    <p:extLst>
      <p:ext uri="{BB962C8B-B14F-4D97-AF65-F5344CB8AC3E}">
        <p14:creationId xmlns:p14="http://schemas.microsoft.com/office/powerpoint/2010/main" val="39980273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EEC9FD5-56C3-4FED-845F-CEF083EB21A3}" type="datetimeFigureOut">
              <a:rPr lang="en-US" smtClean="0"/>
              <a:t>11/16/2021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8A096-E940-4567-BC5E-A2DE9D95B695}" type="slidenum">
              <a:rPr lang="en-US" smtClean="0"/>
              <a:t>‹#›</a:t>
            </a:fld>
            <a:endParaRPr lang="en-US"/>
          </a:p>
        </p:txBody>
      </p:sp>
    </p:spTree>
    <p:extLst>
      <p:ext uri="{BB962C8B-B14F-4D97-AF65-F5344CB8AC3E}">
        <p14:creationId xmlns:p14="http://schemas.microsoft.com/office/powerpoint/2010/main" val="1727926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EEC9FD5-56C3-4FED-845F-CEF083EB21A3}" type="datetimeFigureOut">
              <a:rPr lang="en-US" smtClean="0"/>
              <a:t>11/16/2021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8A096-E940-4567-BC5E-A2DE9D95B695}" type="slidenum">
              <a:rPr lang="en-US" smtClean="0"/>
              <a:t>‹#›</a:t>
            </a:fld>
            <a:endParaRPr lang="en-US"/>
          </a:p>
        </p:txBody>
      </p:sp>
    </p:spTree>
    <p:extLst>
      <p:ext uri="{BB962C8B-B14F-4D97-AF65-F5344CB8AC3E}">
        <p14:creationId xmlns:p14="http://schemas.microsoft.com/office/powerpoint/2010/main" val="886057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EC9FD5-56C3-4FED-845F-CEF083EB21A3}" type="datetimeFigureOut">
              <a:rPr lang="en-US" smtClean="0"/>
              <a:t>11/16/2021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8A096-E940-4567-BC5E-A2DE9D95B695}" type="slidenum">
              <a:rPr lang="en-US" smtClean="0"/>
              <a:t>‹#›</a:t>
            </a:fld>
            <a:endParaRPr lang="en-US"/>
          </a:p>
        </p:txBody>
      </p:sp>
    </p:spTree>
    <p:extLst>
      <p:ext uri="{BB962C8B-B14F-4D97-AF65-F5344CB8AC3E}">
        <p14:creationId xmlns:p14="http://schemas.microsoft.com/office/powerpoint/2010/main" val="25516063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EEC9FD5-56C3-4FED-845F-CEF083EB21A3}" type="datetimeFigureOut">
              <a:rPr lang="en-US" smtClean="0"/>
              <a:t>11/16/2021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C8A096-E940-4567-BC5E-A2DE9D95B695}" type="slidenum">
              <a:rPr lang="en-US" smtClean="0"/>
              <a:t>‹#›</a:t>
            </a:fld>
            <a:endParaRPr lang="en-US"/>
          </a:p>
        </p:txBody>
      </p:sp>
    </p:spTree>
    <p:extLst>
      <p:ext uri="{BB962C8B-B14F-4D97-AF65-F5344CB8AC3E}">
        <p14:creationId xmlns:p14="http://schemas.microsoft.com/office/powerpoint/2010/main" val="468606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EEC9FD5-56C3-4FED-845F-CEF083EB21A3}" type="datetimeFigureOut">
              <a:rPr lang="en-US" smtClean="0"/>
              <a:t>11/16/2021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3C8A096-E940-4567-BC5E-A2DE9D95B695}" type="slidenum">
              <a:rPr lang="en-US" smtClean="0"/>
              <a:t>‹#›</a:t>
            </a:fld>
            <a:endParaRPr lang="en-US"/>
          </a:p>
        </p:txBody>
      </p:sp>
    </p:spTree>
    <p:extLst>
      <p:ext uri="{BB962C8B-B14F-4D97-AF65-F5344CB8AC3E}">
        <p14:creationId xmlns:p14="http://schemas.microsoft.com/office/powerpoint/2010/main" val="2040702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EEC9FD5-56C3-4FED-845F-CEF083EB21A3}" type="datetimeFigureOut">
              <a:rPr lang="en-US" smtClean="0"/>
              <a:t>11/16/2021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3C8A096-E940-4567-BC5E-A2DE9D95B695}" type="slidenum">
              <a:rPr lang="en-US" smtClean="0"/>
              <a:t>‹#›</a:t>
            </a:fld>
            <a:endParaRPr lang="en-US"/>
          </a:p>
        </p:txBody>
      </p:sp>
    </p:spTree>
    <p:extLst>
      <p:ext uri="{BB962C8B-B14F-4D97-AF65-F5344CB8AC3E}">
        <p14:creationId xmlns:p14="http://schemas.microsoft.com/office/powerpoint/2010/main" val="446560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EC9FD5-56C3-4FED-845F-CEF083EB21A3}" type="datetimeFigureOut">
              <a:rPr lang="en-US" smtClean="0"/>
              <a:t>11/16/2021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3C8A096-E940-4567-BC5E-A2DE9D95B695}" type="slidenum">
              <a:rPr lang="en-US" smtClean="0"/>
              <a:t>‹#›</a:t>
            </a:fld>
            <a:endParaRPr lang="en-US"/>
          </a:p>
        </p:txBody>
      </p:sp>
    </p:spTree>
    <p:extLst>
      <p:ext uri="{BB962C8B-B14F-4D97-AF65-F5344CB8AC3E}">
        <p14:creationId xmlns:p14="http://schemas.microsoft.com/office/powerpoint/2010/main" val="56452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EEC9FD5-56C3-4FED-845F-CEF083EB21A3}" type="datetimeFigureOut">
              <a:rPr lang="en-US" smtClean="0"/>
              <a:t>11/16/2021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C8A096-E940-4567-BC5E-A2DE9D95B695}" type="slidenum">
              <a:rPr lang="en-US" smtClean="0"/>
              <a:t>‹#›</a:t>
            </a:fld>
            <a:endParaRPr lang="en-US"/>
          </a:p>
        </p:txBody>
      </p:sp>
    </p:spTree>
    <p:extLst>
      <p:ext uri="{BB962C8B-B14F-4D97-AF65-F5344CB8AC3E}">
        <p14:creationId xmlns:p14="http://schemas.microsoft.com/office/powerpoint/2010/main" val="3339099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EEC9FD5-56C3-4FED-845F-CEF083EB21A3}" type="datetimeFigureOut">
              <a:rPr lang="en-US" smtClean="0"/>
              <a:t>11/16/2021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C8A096-E940-4567-BC5E-A2DE9D95B695}" type="slidenum">
              <a:rPr lang="en-US" smtClean="0"/>
              <a:t>‹#›</a:t>
            </a:fld>
            <a:endParaRPr lang="en-US"/>
          </a:p>
        </p:txBody>
      </p:sp>
    </p:spTree>
    <p:extLst>
      <p:ext uri="{BB962C8B-B14F-4D97-AF65-F5344CB8AC3E}">
        <p14:creationId xmlns:p14="http://schemas.microsoft.com/office/powerpoint/2010/main" val="2430947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EEC9FD5-56C3-4FED-845F-CEF083EB21A3}" type="datetimeFigureOut">
              <a:rPr lang="en-US" smtClean="0"/>
              <a:t>11/16/2021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8A096-E940-4567-BC5E-A2DE9D95B695}" type="slidenum">
              <a:rPr lang="en-US" smtClean="0"/>
              <a:t>‹#›</a:t>
            </a:fld>
            <a:endParaRPr lang="en-US"/>
          </a:p>
        </p:txBody>
      </p:sp>
    </p:spTree>
    <p:extLst>
      <p:ext uri="{BB962C8B-B14F-4D97-AF65-F5344CB8AC3E}">
        <p14:creationId xmlns:p14="http://schemas.microsoft.com/office/powerpoint/2010/main" val="2087395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EEC9FD5-56C3-4FED-845F-CEF083EB21A3}" type="datetimeFigureOut">
              <a:rPr lang="en-US" smtClean="0"/>
              <a:t>11/16/2021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8A096-E940-4567-BC5E-A2DE9D95B695}" type="slidenum">
              <a:rPr lang="en-US" smtClean="0"/>
              <a:t>‹#›</a:t>
            </a:fld>
            <a:endParaRPr lang="en-US"/>
          </a:p>
        </p:txBody>
      </p:sp>
    </p:spTree>
    <p:extLst>
      <p:ext uri="{BB962C8B-B14F-4D97-AF65-F5344CB8AC3E}">
        <p14:creationId xmlns:p14="http://schemas.microsoft.com/office/powerpoint/2010/main" val="3996750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29E7C302-9BCF-4A4B-8633-0A9162386B36}" type="datetimeFigureOut">
              <a:rPr lang="en-US" smtClean="0"/>
              <a:t>11/16/2021</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09A2720F-6560-487A-8F5B-808F8C1E49A3}" type="slidenum">
              <a:rPr lang="en-US" smtClean="0"/>
              <a:t>‹#›</a:t>
            </a:fld>
            <a:endParaRPr lang="en-US"/>
          </a:p>
        </p:txBody>
      </p:sp>
    </p:spTree>
    <p:extLst>
      <p:ext uri="{BB962C8B-B14F-4D97-AF65-F5344CB8AC3E}">
        <p14:creationId xmlns:p14="http://schemas.microsoft.com/office/powerpoint/2010/main" val="9154843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29E7C302-9BCF-4A4B-8633-0A9162386B36}" type="datetimeFigureOut">
              <a:rPr lang="en-US" smtClean="0"/>
              <a:t>11/16/2021</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09A2720F-6560-487A-8F5B-808F8C1E49A3}" type="slidenum">
              <a:rPr lang="en-US" smtClean="0"/>
              <a:t>‹#›</a:t>
            </a:fld>
            <a:endParaRPr lang="en-US"/>
          </a:p>
        </p:txBody>
      </p:sp>
    </p:spTree>
    <p:extLst>
      <p:ext uri="{BB962C8B-B14F-4D97-AF65-F5344CB8AC3E}">
        <p14:creationId xmlns:p14="http://schemas.microsoft.com/office/powerpoint/2010/main" val="30631833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29E7C302-9BCF-4A4B-8633-0A9162386B36}" type="datetimeFigureOut">
              <a:rPr lang="en-US" smtClean="0"/>
              <a:t>11/16/2021</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09A2720F-6560-487A-8F5B-808F8C1E49A3}" type="slidenum">
              <a:rPr lang="en-US" smtClean="0"/>
              <a:t>‹#›</a:t>
            </a:fld>
            <a:endParaRPr lang="en-US"/>
          </a:p>
        </p:txBody>
      </p:sp>
    </p:spTree>
    <p:extLst>
      <p:ext uri="{BB962C8B-B14F-4D97-AF65-F5344CB8AC3E}">
        <p14:creationId xmlns:p14="http://schemas.microsoft.com/office/powerpoint/2010/main" val="22232473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29E7C302-9BCF-4A4B-8633-0A9162386B36}" type="datetimeFigureOut">
              <a:rPr lang="en-US" smtClean="0"/>
              <a:t>11/16/2021</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09A2720F-6560-487A-8F5B-808F8C1E49A3}" type="slidenum">
              <a:rPr lang="en-US" smtClean="0"/>
              <a:t>‹#›</a:t>
            </a:fld>
            <a:endParaRPr lang="en-US"/>
          </a:p>
        </p:txBody>
      </p:sp>
    </p:spTree>
    <p:extLst>
      <p:ext uri="{BB962C8B-B14F-4D97-AF65-F5344CB8AC3E}">
        <p14:creationId xmlns:p14="http://schemas.microsoft.com/office/powerpoint/2010/main" val="29987443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29E7C302-9BCF-4A4B-8633-0A9162386B36}" type="datetimeFigureOut">
              <a:rPr lang="en-US" smtClean="0"/>
              <a:t>11/16/2021</a:t>
            </a:fld>
            <a:endParaRPr lang="en-US"/>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09A2720F-6560-487A-8F5B-808F8C1E49A3}" type="slidenum">
              <a:rPr lang="en-US" smtClean="0"/>
              <a:t>‹#›</a:t>
            </a:fld>
            <a:endParaRPr lang="en-US"/>
          </a:p>
        </p:txBody>
      </p:sp>
    </p:spTree>
    <p:extLst>
      <p:ext uri="{BB962C8B-B14F-4D97-AF65-F5344CB8AC3E}">
        <p14:creationId xmlns:p14="http://schemas.microsoft.com/office/powerpoint/2010/main" val="58220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29E7C302-9BCF-4A4B-8633-0A9162386B36}" type="datetimeFigureOut">
              <a:rPr lang="en-US" smtClean="0"/>
              <a:t>11/16/2021</a:t>
            </a:fld>
            <a:endParaRPr lang="en-US"/>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09A2720F-6560-487A-8F5B-808F8C1E49A3}" type="slidenum">
              <a:rPr lang="en-US" smtClean="0"/>
              <a:t>‹#›</a:t>
            </a:fld>
            <a:endParaRPr lang="en-US"/>
          </a:p>
        </p:txBody>
      </p:sp>
    </p:spTree>
    <p:extLst>
      <p:ext uri="{BB962C8B-B14F-4D97-AF65-F5344CB8AC3E}">
        <p14:creationId xmlns:p14="http://schemas.microsoft.com/office/powerpoint/2010/main" val="17554249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29E7C302-9BCF-4A4B-8633-0A9162386B36}" type="datetimeFigureOut">
              <a:rPr lang="en-US" smtClean="0"/>
              <a:t>11/16/2021</a:t>
            </a:fld>
            <a:endParaRPr lang="en-US"/>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09A2720F-6560-487A-8F5B-808F8C1E49A3}" type="slidenum">
              <a:rPr lang="en-US" smtClean="0"/>
              <a:t>‹#›</a:t>
            </a:fld>
            <a:endParaRPr lang="en-US"/>
          </a:p>
        </p:txBody>
      </p:sp>
    </p:spTree>
    <p:extLst>
      <p:ext uri="{BB962C8B-B14F-4D97-AF65-F5344CB8AC3E}">
        <p14:creationId xmlns:p14="http://schemas.microsoft.com/office/powerpoint/2010/main" val="8388731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29E7C302-9BCF-4A4B-8633-0A9162386B36}" type="datetimeFigureOut">
              <a:rPr lang="en-US" smtClean="0"/>
              <a:t>11/16/2021</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09A2720F-6560-487A-8F5B-808F8C1E49A3}" type="slidenum">
              <a:rPr lang="en-US" smtClean="0"/>
              <a:t>‹#›</a:t>
            </a:fld>
            <a:endParaRPr lang="en-US"/>
          </a:p>
        </p:txBody>
      </p:sp>
    </p:spTree>
    <p:extLst>
      <p:ext uri="{BB962C8B-B14F-4D97-AF65-F5344CB8AC3E}">
        <p14:creationId xmlns:p14="http://schemas.microsoft.com/office/powerpoint/2010/main" val="6605339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29E7C302-9BCF-4A4B-8633-0A9162386B36}" type="datetimeFigureOut">
              <a:rPr lang="en-US" smtClean="0"/>
              <a:t>11/16/2021</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09A2720F-6560-487A-8F5B-808F8C1E49A3}" type="slidenum">
              <a:rPr lang="en-US" smtClean="0"/>
              <a:t>‹#›</a:t>
            </a:fld>
            <a:endParaRPr lang="en-US"/>
          </a:p>
        </p:txBody>
      </p:sp>
    </p:spTree>
    <p:extLst>
      <p:ext uri="{BB962C8B-B14F-4D97-AF65-F5344CB8AC3E}">
        <p14:creationId xmlns:p14="http://schemas.microsoft.com/office/powerpoint/2010/main" val="22019704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29E7C302-9BCF-4A4B-8633-0A9162386B36}" type="datetimeFigureOut">
              <a:rPr lang="en-US" smtClean="0"/>
              <a:t>11/16/2021</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09A2720F-6560-487A-8F5B-808F8C1E49A3}" type="slidenum">
              <a:rPr lang="en-US" smtClean="0"/>
              <a:t>‹#›</a:t>
            </a:fld>
            <a:endParaRPr lang="en-US"/>
          </a:p>
        </p:txBody>
      </p:sp>
    </p:spTree>
    <p:extLst>
      <p:ext uri="{BB962C8B-B14F-4D97-AF65-F5344CB8AC3E}">
        <p14:creationId xmlns:p14="http://schemas.microsoft.com/office/powerpoint/2010/main" val="27925899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29E7C302-9BCF-4A4B-8633-0A9162386B36}" type="datetimeFigureOut">
              <a:rPr lang="en-US" smtClean="0"/>
              <a:t>11/16/2021</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09A2720F-6560-487A-8F5B-808F8C1E49A3}" type="slidenum">
              <a:rPr lang="en-US" smtClean="0"/>
              <a:t>‹#›</a:t>
            </a:fld>
            <a:endParaRPr lang="en-US"/>
          </a:p>
        </p:txBody>
      </p:sp>
    </p:spTree>
    <p:extLst>
      <p:ext uri="{BB962C8B-B14F-4D97-AF65-F5344CB8AC3E}">
        <p14:creationId xmlns:p14="http://schemas.microsoft.com/office/powerpoint/2010/main" val="10091598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
            <a:ext cx="7772400" cy="685800"/>
          </a:xfrm>
          <a:prstGeom prst="rect">
            <a:avLst/>
          </a:prstGeom>
        </p:spPr>
        <p:txBody>
          <a:bodyPr/>
          <a:lstStyle/>
          <a:p>
            <a:r>
              <a:rPr lang="en-US"/>
              <a:t>Click to edit Master title style</a:t>
            </a:r>
          </a:p>
        </p:txBody>
      </p:sp>
      <p:sp>
        <p:nvSpPr>
          <p:cNvPr id="3" name="Text Placeholder 2"/>
          <p:cNvSpPr>
            <a:spLocks noGrp="1"/>
          </p:cNvSpPr>
          <p:nvPr>
            <p:ph type="body" sz="half" idx="1"/>
          </p:nvPr>
        </p:nvSpPr>
        <p:spPr>
          <a:xfrm>
            <a:off x="685800" y="1143000"/>
            <a:ext cx="3810000" cy="4114800"/>
          </a:xfrm>
          <a:prstGeom prst="rect">
            <a:avLst/>
          </a:prstGeo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lipArt Placeholder 3"/>
          <p:cNvSpPr>
            <a:spLocks noGrp="1"/>
          </p:cNvSpPr>
          <p:nvPr>
            <p:ph type="clipArt" sz="half" idx="2"/>
          </p:nvPr>
        </p:nvSpPr>
        <p:spPr>
          <a:xfrm>
            <a:off x="4648200" y="1143000"/>
            <a:ext cx="3810000" cy="4114800"/>
          </a:xfrm>
          <a:prstGeom prst="rect">
            <a:avLst/>
          </a:prstGeom>
        </p:spPr>
        <p:txBody>
          <a:bodyPr/>
          <a:lstStyle/>
          <a:p>
            <a:pPr lvl="0"/>
            <a:endParaRPr lang="en-US" noProof="0"/>
          </a:p>
        </p:txBody>
      </p:sp>
      <p:sp>
        <p:nvSpPr>
          <p:cNvPr id="5" name="Date Placeholder 4"/>
          <p:cNvSpPr>
            <a:spLocks noGrp="1" noChangeArrowheads="1"/>
          </p:cNvSpPr>
          <p:nvPr>
            <p:ph type="dt" sz="half" idx="10"/>
          </p:nvPr>
        </p:nvSpPr>
        <p:spPr>
          <a:xfrm>
            <a:off x="685800" y="6248400"/>
            <a:ext cx="1905000" cy="457200"/>
          </a:xfrm>
          <a:prstGeom prst="rect">
            <a:avLst/>
          </a:prstGeom>
          <a:ln/>
        </p:spPr>
        <p:txBody>
          <a:bodyPr/>
          <a:lstStyle>
            <a:lvl1pPr>
              <a:defRPr/>
            </a:lvl1pPr>
          </a:lstStyle>
          <a:p>
            <a:pPr>
              <a:defRPr/>
            </a:pPr>
            <a:endParaRPr lang="en-US"/>
          </a:p>
        </p:txBody>
      </p:sp>
      <p:sp>
        <p:nvSpPr>
          <p:cNvPr id="6" name="Footer Placeholder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7" name="Slide Number Placeholder 6"/>
          <p:cNvSpPr>
            <a:spLocks noGrp="1" noChangeArrowheads="1"/>
          </p:cNvSpPr>
          <p:nvPr>
            <p:ph type="sldNum" sz="quarter" idx="12"/>
          </p:nvPr>
        </p:nvSpPr>
        <p:spPr>
          <a:xfrm>
            <a:off x="6553200" y="6248400"/>
            <a:ext cx="1905000" cy="457200"/>
          </a:xfrm>
          <a:prstGeom prst="rect">
            <a:avLst/>
          </a:prstGeom>
          <a:ln/>
        </p:spPr>
        <p:txBody>
          <a:bodyPr/>
          <a:lstStyle>
            <a:lvl1pPr>
              <a:defRPr/>
            </a:lvl1pPr>
          </a:lstStyle>
          <a:p>
            <a:pPr>
              <a:defRPr/>
            </a:pPr>
            <a:fld id="{E3E6B60E-4A42-488D-9AE7-5803B20EF8E9}" type="slidenum">
              <a:rPr lang="en-US"/>
              <a:pPr>
                <a:defRPr/>
              </a:pPr>
              <a:t>‹#›</a:t>
            </a:fld>
            <a:endParaRPr lang="en-US"/>
          </a:p>
        </p:txBody>
      </p:sp>
    </p:spTree>
    <p:extLst>
      <p:ext uri="{BB962C8B-B14F-4D97-AF65-F5344CB8AC3E}">
        <p14:creationId xmlns:p14="http://schemas.microsoft.com/office/powerpoint/2010/main" val="23829712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1371600" y="3886200"/>
            <a:ext cx="6400800" cy="1752600"/>
          </a:xfrm>
          <a:prstGeom prst="rect">
            <a:avLst/>
          </a:prstGeom>
        </p:spPr>
        <p:txBody>
          <a:bodyPr/>
          <a:lstStyle>
            <a:lvl1pPr marL="0" indent="0" algn="ctr">
              <a:buNone/>
              <a:defRPr sz="2400">
                <a:solidFill>
                  <a:schemeClr val="tx1"/>
                </a:solidFill>
                <a:latin typeface="Tahoma" pitchFamily="34" charset="0"/>
                <a:ea typeface="Tahoma" pitchFamily="34" charset="0"/>
                <a:cs typeface="Tahoma"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Date</a:t>
            </a:r>
          </a:p>
          <a:p>
            <a:r>
              <a:rPr lang="en-US" dirty="0"/>
              <a:t>Instructor</a:t>
            </a:r>
          </a:p>
        </p:txBody>
      </p:sp>
      <p:sp>
        <p:nvSpPr>
          <p:cNvPr id="7" name="Title 8"/>
          <p:cNvSpPr txBox="1">
            <a:spLocks/>
          </p:cNvSpPr>
          <p:nvPr userDrawn="1"/>
        </p:nvSpPr>
        <p:spPr>
          <a:xfrm>
            <a:off x="533400" y="1371600"/>
            <a:ext cx="7851648" cy="1066800"/>
          </a:xfrm>
          <a:prstGeom prst="rect">
            <a:avLst/>
          </a:prstGeo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ctr" defTabSz="914400" rtl="0" eaLnBrk="1" latinLnBrk="0" hangingPunct="1">
              <a:spcBef>
                <a:spcPct val="0"/>
              </a:spcBef>
              <a:buNone/>
              <a:defRPr sz="5600" b="1" kern="1200">
                <a:ln>
                  <a:noFill/>
                </a:ln>
                <a:solidFill>
                  <a:schemeClr val="accent1">
                    <a:lumMod val="75000"/>
                  </a:schemeClr>
                </a:solidFill>
                <a:effectLst>
                  <a:outerShdw blurRad="38100" dist="25400" dir="5400000" algn="tl" rotWithShape="0">
                    <a:srgbClr val="000000">
                      <a:alpha val="43000"/>
                    </a:srgbClr>
                  </a:outerShdw>
                </a:effectLst>
                <a:latin typeface="Tahoma" pitchFamily="34" charset="0"/>
                <a:ea typeface="Tahoma" pitchFamily="34" charset="0"/>
                <a:cs typeface="Tahoma" pitchFamily="34" charset="0"/>
              </a:defRPr>
            </a:lvl1pPr>
          </a:lstStyle>
          <a:p>
            <a:r>
              <a:rPr lang="en-US" dirty="0">
                <a:solidFill>
                  <a:srgbClr val="4F81BD">
                    <a:lumMod val="75000"/>
                  </a:srgbClr>
                </a:solidFill>
              </a:rPr>
              <a:t>Master title style</a:t>
            </a:r>
          </a:p>
        </p:txBody>
      </p:sp>
    </p:spTree>
    <p:extLst>
      <p:ext uri="{BB962C8B-B14F-4D97-AF65-F5344CB8AC3E}">
        <p14:creationId xmlns:p14="http://schemas.microsoft.com/office/powerpoint/2010/main" val="35875071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Title 8"/>
          <p:cNvSpPr txBox="1">
            <a:spLocks/>
          </p:cNvSpPr>
          <p:nvPr userDrawn="1"/>
        </p:nvSpPr>
        <p:spPr>
          <a:xfrm>
            <a:off x="533400" y="838200"/>
            <a:ext cx="7851648" cy="914400"/>
          </a:xfrm>
          <a:prstGeom prst="rect">
            <a:avLst/>
          </a:prstGeo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ctr" defTabSz="914400" rtl="0" eaLnBrk="1" latinLnBrk="0" hangingPunct="1">
              <a:spcBef>
                <a:spcPct val="0"/>
              </a:spcBef>
              <a:buNone/>
              <a:defRPr sz="5600" b="1" kern="1200">
                <a:ln>
                  <a:noFill/>
                </a:ln>
                <a:solidFill>
                  <a:schemeClr val="accent1">
                    <a:lumMod val="75000"/>
                  </a:schemeClr>
                </a:solidFill>
                <a:effectLst>
                  <a:outerShdw blurRad="38100" dist="25400" dir="5400000" algn="tl" rotWithShape="0">
                    <a:srgbClr val="000000">
                      <a:alpha val="43000"/>
                    </a:srgbClr>
                  </a:outerShdw>
                </a:effectLst>
                <a:latin typeface="Tahoma" pitchFamily="34" charset="0"/>
                <a:ea typeface="Tahoma" pitchFamily="34" charset="0"/>
                <a:cs typeface="Tahoma" pitchFamily="34" charset="0"/>
              </a:defRPr>
            </a:lvl1pPr>
          </a:lstStyle>
          <a:p>
            <a:r>
              <a:rPr lang="en-US" sz="4800" dirty="0">
                <a:solidFill>
                  <a:srgbClr val="4F81BD">
                    <a:lumMod val="75000"/>
                  </a:srgbClr>
                </a:solidFill>
              </a:rPr>
              <a:t>Topic Heading</a:t>
            </a:r>
          </a:p>
        </p:txBody>
      </p:sp>
      <p:sp>
        <p:nvSpPr>
          <p:cNvPr id="8" name="Content Placeholder 2"/>
          <p:cNvSpPr>
            <a:spLocks noGrp="1"/>
          </p:cNvSpPr>
          <p:nvPr>
            <p:ph sz="half" idx="1"/>
          </p:nvPr>
        </p:nvSpPr>
        <p:spPr>
          <a:xfrm>
            <a:off x="457200" y="1981202"/>
            <a:ext cx="4267200" cy="4144963"/>
          </a:xfrm>
          <a:prstGeom prst="rect">
            <a:avLst/>
          </a:prstGeom>
        </p:spPr>
        <p:txBody>
          <a:bodyPr/>
          <a:lstStyle>
            <a:lvl1pPr marL="173038" indent="-173038">
              <a:buClr>
                <a:schemeClr val="accent1">
                  <a:lumMod val="75000"/>
                </a:schemeClr>
              </a:buClr>
              <a:defRPr sz="2400">
                <a:latin typeface="Times New Roman" pitchFamily="18" charset="0"/>
                <a:cs typeface="Times New Roman" pitchFamily="18" charset="0"/>
              </a:defRPr>
            </a:lvl1pPr>
            <a:lvl2pPr marL="509588" indent="-220663">
              <a:buClr>
                <a:schemeClr val="accent1">
                  <a:lumMod val="75000"/>
                </a:schemeClr>
              </a:buClr>
              <a:buFont typeface="Courier New" pitchFamily="49" charset="0"/>
              <a:buChar char="o"/>
              <a:defRPr sz="2000">
                <a:latin typeface="Times New Roman" pitchFamily="18" charset="0"/>
                <a:cs typeface="Times New Roman" pitchFamily="18" charset="0"/>
              </a:defRPr>
            </a:lvl2pPr>
            <a:lvl3pPr marL="798513" indent="-173038">
              <a:buClr>
                <a:schemeClr val="accent1">
                  <a:lumMod val="75000"/>
                </a:schemeClr>
              </a:buClr>
              <a:buFont typeface="Wingdings" pitchFamily="2" charset="2"/>
              <a:buChar char="§"/>
              <a:defRPr sz="1800">
                <a:latin typeface="Times New Roman" pitchFamily="18" charset="0"/>
                <a:cs typeface="Times New Roman" pitchFamily="18" charset="0"/>
              </a:defRPr>
            </a:lvl3pPr>
            <a:lvl4pPr>
              <a:defRPr sz="1800">
                <a:latin typeface="Times New Roman" pitchFamily="18" charset="0"/>
                <a:cs typeface="Times New Roman" pitchFamily="18" charset="0"/>
              </a:defRPr>
            </a:lvl4pPr>
            <a:lvl5pPr>
              <a:defRPr sz="1800">
                <a:latin typeface="Times New Roman" pitchFamily="18" charset="0"/>
                <a:cs typeface="Times New Roman" pitchFamily="18"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p:txBody>
      </p:sp>
      <p:sp>
        <p:nvSpPr>
          <p:cNvPr id="9" name="Picture Placeholder 2"/>
          <p:cNvSpPr>
            <a:spLocks noGrp="1"/>
          </p:cNvSpPr>
          <p:nvPr>
            <p:ph type="pic" idx="10"/>
          </p:nvPr>
        </p:nvSpPr>
        <p:spPr>
          <a:xfrm>
            <a:off x="5029200" y="1981201"/>
            <a:ext cx="3505200" cy="4191001"/>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5303917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Content Placeholder 2"/>
          <p:cNvSpPr>
            <a:spLocks noGrp="1"/>
          </p:cNvSpPr>
          <p:nvPr>
            <p:ph sz="half" idx="1"/>
          </p:nvPr>
        </p:nvSpPr>
        <p:spPr>
          <a:xfrm>
            <a:off x="457200" y="1981202"/>
            <a:ext cx="3733800" cy="4144963"/>
          </a:xfrm>
          <a:prstGeom prst="rect">
            <a:avLst/>
          </a:prstGeom>
        </p:spPr>
        <p:txBody>
          <a:bodyPr/>
          <a:lstStyle>
            <a:lvl1pPr marL="173038" indent="-173038">
              <a:buClr>
                <a:schemeClr val="accent1">
                  <a:lumMod val="75000"/>
                </a:schemeClr>
              </a:buClr>
              <a:defRPr sz="2400">
                <a:latin typeface="Times New Roman" pitchFamily="18" charset="0"/>
                <a:cs typeface="Times New Roman" pitchFamily="18" charset="0"/>
              </a:defRPr>
            </a:lvl1pPr>
            <a:lvl2pPr marL="509588" indent="-220663">
              <a:buClr>
                <a:schemeClr val="accent1">
                  <a:lumMod val="75000"/>
                </a:schemeClr>
              </a:buClr>
              <a:buFont typeface="Courier New" pitchFamily="49" charset="0"/>
              <a:buChar char="o"/>
              <a:defRPr sz="2000">
                <a:latin typeface="Times New Roman" pitchFamily="18" charset="0"/>
                <a:cs typeface="Times New Roman" pitchFamily="18" charset="0"/>
              </a:defRPr>
            </a:lvl2pPr>
            <a:lvl3pPr marL="798513" indent="-173038">
              <a:buClr>
                <a:schemeClr val="accent1">
                  <a:lumMod val="75000"/>
                </a:schemeClr>
              </a:buClr>
              <a:buFont typeface="Wingdings" pitchFamily="2" charset="2"/>
              <a:buChar char="§"/>
              <a:defRPr sz="1800">
                <a:latin typeface="Times New Roman" pitchFamily="18" charset="0"/>
                <a:cs typeface="Times New Roman" pitchFamily="18" charset="0"/>
              </a:defRPr>
            </a:lvl3pPr>
            <a:lvl4pPr>
              <a:defRPr sz="1800">
                <a:latin typeface="Times New Roman" pitchFamily="18" charset="0"/>
                <a:cs typeface="Times New Roman" pitchFamily="18" charset="0"/>
              </a:defRPr>
            </a:lvl4pPr>
            <a:lvl5pPr>
              <a:defRPr sz="1800">
                <a:latin typeface="Times New Roman" pitchFamily="18" charset="0"/>
                <a:cs typeface="Times New Roman" pitchFamily="18"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p:txBody>
      </p:sp>
      <p:sp>
        <p:nvSpPr>
          <p:cNvPr id="5" name="Content Placeholder 2"/>
          <p:cNvSpPr>
            <a:spLocks noGrp="1"/>
          </p:cNvSpPr>
          <p:nvPr>
            <p:ph sz="half" idx="10"/>
          </p:nvPr>
        </p:nvSpPr>
        <p:spPr>
          <a:xfrm>
            <a:off x="4343400" y="1981202"/>
            <a:ext cx="4267200" cy="4144963"/>
          </a:xfrm>
          <a:prstGeom prst="rect">
            <a:avLst/>
          </a:prstGeom>
        </p:spPr>
        <p:txBody>
          <a:bodyPr/>
          <a:lstStyle>
            <a:lvl1pPr marL="173038" indent="-173038">
              <a:buClr>
                <a:schemeClr val="accent1">
                  <a:lumMod val="75000"/>
                </a:schemeClr>
              </a:buClr>
              <a:defRPr sz="2400">
                <a:latin typeface="Times New Roman" pitchFamily="18" charset="0"/>
                <a:cs typeface="Times New Roman" pitchFamily="18" charset="0"/>
              </a:defRPr>
            </a:lvl1pPr>
            <a:lvl2pPr marL="509588" indent="-220663">
              <a:buClr>
                <a:schemeClr val="accent1">
                  <a:lumMod val="75000"/>
                </a:schemeClr>
              </a:buClr>
              <a:buFont typeface="Courier New" pitchFamily="49" charset="0"/>
              <a:buChar char="o"/>
              <a:defRPr sz="2000">
                <a:latin typeface="Times New Roman" pitchFamily="18" charset="0"/>
                <a:cs typeface="Times New Roman" pitchFamily="18" charset="0"/>
              </a:defRPr>
            </a:lvl2pPr>
            <a:lvl3pPr marL="798513" indent="-173038">
              <a:buClr>
                <a:schemeClr val="accent1">
                  <a:lumMod val="75000"/>
                </a:schemeClr>
              </a:buClr>
              <a:buFont typeface="Wingdings" pitchFamily="2" charset="2"/>
              <a:buChar char="§"/>
              <a:defRPr sz="1800">
                <a:latin typeface="Times New Roman" pitchFamily="18" charset="0"/>
                <a:cs typeface="Times New Roman" pitchFamily="18" charset="0"/>
              </a:defRPr>
            </a:lvl3pPr>
            <a:lvl4pPr>
              <a:defRPr sz="1800">
                <a:latin typeface="Times New Roman" pitchFamily="18" charset="0"/>
                <a:cs typeface="Times New Roman" pitchFamily="18" charset="0"/>
              </a:defRPr>
            </a:lvl4pPr>
            <a:lvl5pPr>
              <a:defRPr sz="1800">
                <a:latin typeface="Times New Roman" pitchFamily="18" charset="0"/>
                <a:cs typeface="Times New Roman" pitchFamily="18"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5785416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7" name="Title 8"/>
          <p:cNvSpPr txBox="1">
            <a:spLocks/>
          </p:cNvSpPr>
          <p:nvPr userDrawn="1"/>
        </p:nvSpPr>
        <p:spPr>
          <a:xfrm>
            <a:off x="533400" y="838200"/>
            <a:ext cx="7851648" cy="914400"/>
          </a:xfrm>
          <a:prstGeom prst="rect">
            <a:avLst/>
          </a:prstGeo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ctr" defTabSz="914400" rtl="0" eaLnBrk="1" latinLnBrk="0" hangingPunct="1">
              <a:spcBef>
                <a:spcPct val="0"/>
              </a:spcBef>
              <a:buNone/>
              <a:defRPr sz="5600" b="1" kern="1200">
                <a:ln>
                  <a:noFill/>
                </a:ln>
                <a:solidFill>
                  <a:schemeClr val="accent1">
                    <a:lumMod val="75000"/>
                  </a:schemeClr>
                </a:solidFill>
                <a:effectLst>
                  <a:outerShdw blurRad="38100" dist="25400" dir="5400000" algn="tl" rotWithShape="0">
                    <a:srgbClr val="000000">
                      <a:alpha val="43000"/>
                    </a:srgbClr>
                  </a:outerShdw>
                </a:effectLst>
                <a:latin typeface="Tahoma" pitchFamily="34" charset="0"/>
                <a:ea typeface="Tahoma" pitchFamily="34" charset="0"/>
                <a:cs typeface="Tahoma" pitchFamily="34" charset="0"/>
              </a:defRPr>
            </a:lvl1pPr>
          </a:lstStyle>
          <a:p>
            <a:r>
              <a:rPr lang="en-US" sz="4800" dirty="0">
                <a:solidFill>
                  <a:srgbClr val="4F81BD">
                    <a:lumMod val="75000"/>
                  </a:srgbClr>
                </a:solidFill>
              </a:rPr>
              <a:t>Topic Heading</a:t>
            </a:r>
          </a:p>
        </p:txBody>
      </p:sp>
      <p:sp>
        <p:nvSpPr>
          <p:cNvPr id="9" name="Picture Placeholder 2"/>
          <p:cNvSpPr>
            <a:spLocks noGrp="1"/>
          </p:cNvSpPr>
          <p:nvPr>
            <p:ph type="pic" idx="10"/>
          </p:nvPr>
        </p:nvSpPr>
        <p:spPr>
          <a:xfrm>
            <a:off x="612648" y="1981202"/>
            <a:ext cx="7772400" cy="3886201"/>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31741257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1371600" y="3886200"/>
            <a:ext cx="6400800" cy="1752600"/>
          </a:xfrm>
          <a:prstGeom prst="rect">
            <a:avLst/>
          </a:prstGeom>
        </p:spPr>
        <p:txBody>
          <a:bodyPr/>
          <a:lstStyle>
            <a:lvl1pPr marL="0" indent="0" algn="ctr">
              <a:buNone/>
              <a:defRPr sz="2400">
                <a:solidFill>
                  <a:schemeClr val="tx1"/>
                </a:solidFill>
                <a:latin typeface="Tahoma" pitchFamily="34" charset="0"/>
                <a:ea typeface="Tahoma" pitchFamily="34" charset="0"/>
                <a:cs typeface="Tahoma"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Instructor Name</a:t>
            </a:r>
          </a:p>
          <a:p>
            <a:r>
              <a:rPr lang="en-US" dirty="0"/>
              <a:t>Contact Information</a:t>
            </a:r>
          </a:p>
        </p:txBody>
      </p:sp>
      <p:sp>
        <p:nvSpPr>
          <p:cNvPr id="7" name="Title 8"/>
          <p:cNvSpPr txBox="1">
            <a:spLocks/>
          </p:cNvSpPr>
          <p:nvPr userDrawn="1"/>
        </p:nvSpPr>
        <p:spPr>
          <a:xfrm>
            <a:off x="533400" y="1371600"/>
            <a:ext cx="7851648" cy="1066800"/>
          </a:xfrm>
          <a:prstGeom prst="rect">
            <a:avLst/>
          </a:prstGeo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ctr" defTabSz="914400" rtl="0" eaLnBrk="1" latinLnBrk="0" hangingPunct="1">
              <a:spcBef>
                <a:spcPct val="0"/>
              </a:spcBef>
              <a:buNone/>
              <a:defRPr sz="5600" b="1" kern="1200">
                <a:ln>
                  <a:noFill/>
                </a:ln>
                <a:solidFill>
                  <a:schemeClr val="accent1">
                    <a:lumMod val="75000"/>
                  </a:schemeClr>
                </a:solidFill>
                <a:effectLst>
                  <a:outerShdw blurRad="38100" dist="25400" dir="5400000" algn="tl" rotWithShape="0">
                    <a:srgbClr val="000000">
                      <a:alpha val="43000"/>
                    </a:srgbClr>
                  </a:outerShdw>
                </a:effectLst>
                <a:latin typeface="Tahoma" pitchFamily="34" charset="0"/>
                <a:ea typeface="Tahoma" pitchFamily="34" charset="0"/>
                <a:cs typeface="Tahoma" pitchFamily="34" charset="0"/>
              </a:defRPr>
            </a:lvl1pPr>
          </a:lstStyle>
          <a:p>
            <a:r>
              <a:rPr lang="en-US" dirty="0">
                <a:solidFill>
                  <a:srgbClr val="4F81BD">
                    <a:lumMod val="75000"/>
                  </a:srgbClr>
                </a:solidFill>
              </a:rPr>
              <a:t>Thank You</a:t>
            </a:r>
          </a:p>
        </p:txBody>
      </p:sp>
    </p:spTree>
    <p:extLst>
      <p:ext uri="{BB962C8B-B14F-4D97-AF65-F5344CB8AC3E}">
        <p14:creationId xmlns:p14="http://schemas.microsoft.com/office/powerpoint/2010/main" val="6134025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
            <a:ext cx="7772400" cy="685800"/>
          </a:xfrm>
          <a:prstGeom prst="rect">
            <a:avLst/>
          </a:prstGeom>
        </p:spPr>
        <p:txBody>
          <a:bodyPr/>
          <a:lstStyle/>
          <a:p>
            <a:r>
              <a:rPr lang="en-US"/>
              <a:t>Click to edit Master title style</a:t>
            </a:r>
          </a:p>
        </p:txBody>
      </p:sp>
      <p:sp>
        <p:nvSpPr>
          <p:cNvPr id="3" name="Text Placeholder 2"/>
          <p:cNvSpPr>
            <a:spLocks noGrp="1"/>
          </p:cNvSpPr>
          <p:nvPr>
            <p:ph type="body" sz="half" idx="1"/>
          </p:nvPr>
        </p:nvSpPr>
        <p:spPr>
          <a:xfrm>
            <a:off x="685800" y="1143000"/>
            <a:ext cx="3810000" cy="4114800"/>
          </a:xfrm>
          <a:prstGeom prst="rect">
            <a:avLst/>
          </a:prstGeo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lipArt Placeholder 3"/>
          <p:cNvSpPr>
            <a:spLocks noGrp="1"/>
          </p:cNvSpPr>
          <p:nvPr>
            <p:ph type="clipArt" sz="half" idx="2"/>
          </p:nvPr>
        </p:nvSpPr>
        <p:spPr>
          <a:xfrm>
            <a:off x="4648200" y="1143000"/>
            <a:ext cx="3810000" cy="4114800"/>
          </a:xfrm>
          <a:prstGeom prst="rect">
            <a:avLst/>
          </a:prstGeom>
        </p:spPr>
        <p:txBody>
          <a:bodyPr/>
          <a:lstStyle/>
          <a:p>
            <a:pPr lvl="0"/>
            <a:endParaRPr lang="en-US" noProof="0"/>
          </a:p>
        </p:txBody>
      </p:sp>
      <p:sp>
        <p:nvSpPr>
          <p:cNvPr id="5" name="Date Placeholder 4"/>
          <p:cNvSpPr>
            <a:spLocks noGrp="1" noChangeArrowheads="1"/>
          </p:cNvSpPr>
          <p:nvPr>
            <p:ph type="dt" sz="half" idx="10"/>
          </p:nvPr>
        </p:nvSpPr>
        <p:spPr>
          <a:xfrm>
            <a:off x="685800" y="6248400"/>
            <a:ext cx="1905000" cy="457200"/>
          </a:xfrm>
          <a:prstGeom prst="rect">
            <a:avLst/>
          </a:prstGeom>
          <a:ln/>
        </p:spPr>
        <p:txBody>
          <a:bodyPr/>
          <a:lstStyle>
            <a:lvl1pPr>
              <a:defRPr/>
            </a:lvl1pPr>
          </a:lstStyle>
          <a:p>
            <a:pPr>
              <a:defRPr/>
            </a:pPr>
            <a:endParaRPr lang="en-US">
              <a:solidFill>
                <a:prstClr val="black"/>
              </a:solidFill>
            </a:endParaRPr>
          </a:p>
        </p:txBody>
      </p:sp>
      <p:sp>
        <p:nvSpPr>
          <p:cNvPr id="6" name="Footer Placeholder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solidFill>
                <a:prstClr val="black"/>
              </a:solidFill>
            </a:endParaRPr>
          </a:p>
        </p:txBody>
      </p:sp>
      <p:sp>
        <p:nvSpPr>
          <p:cNvPr id="7" name="Slide Number Placeholder 6"/>
          <p:cNvSpPr>
            <a:spLocks noGrp="1" noChangeArrowheads="1"/>
          </p:cNvSpPr>
          <p:nvPr>
            <p:ph type="sldNum" sz="quarter" idx="12"/>
          </p:nvPr>
        </p:nvSpPr>
        <p:spPr>
          <a:xfrm>
            <a:off x="6553200" y="6248400"/>
            <a:ext cx="1905000" cy="457200"/>
          </a:xfrm>
          <a:prstGeom prst="rect">
            <a:avLst/>
          </a:prstGeom>
          <a:ln/>
        </p:spPr>
        <p:txBody>
          <a:bodyPr/>
          <a:lstStyle>
            <a:lvl1pPr>
              <a:defRPr/>
            </a:lvl1pPr>
          </a:lstStyle>
          <a:p>
            <a:pPr>
              <a:defRPr/>
            </a:pPr>
            <a:fld id="{E3E6B60E-4A42-488D-9AE7-5803B20EF8E9}"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764676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
            <a:ext cx="7772400" cy="68580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685800" y="1143000"/>
            <a:ext cx="7772400" cy="4114800"/>
          </a:xfrm>
          <a:prstGeom prst="rect">
            <a:avLst/>
          </a:prstGeo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xfrm>
            <a:off x="685800" y="6248400"/>
            <a:ext cx="1905000" cy="457200"/>
          </a:xfrm>
          <a:prstGeom prst="rect">
            <a:avLst/>
          </a:prstGeom>
          <a:ln/>
        </p:spPr>
        <p:txBody>
          <a:bodyPr/>
          <a:lstStyle>
            <a:lvl1pPr>
              <a:defRPr/>
            </a:lvl1pPr>
          </a:lstStyle>
          <a:p>
            <a:pPr>
              <a:defRPr/>
            </a:pPr>
            <a:endParaRPr lang="en-US">
              <a:solidFill>
                <a:prstClr val="black"/>
              </a:solidFill>
            </a:endParaRPr>
          </a:p>
        </p:txBody>
      </p:sp>
      <p:sp>
        <p:nvSpPr>
          <p:cNvPr id="5"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solidFill>
                <a:prstClr val="black"/>
              </a:solidFill>
            </a:endParaRPr>
          </a:p>
        </p:txBody>
      </p:sp>
      <p:sp>
        <p:nvSpPr>
          <p:cNvPr id="6" name="Rectangle 6"/>
          <p:cNvSpPr>
            <a:spLocks noGrp="1" noChangeArrowheads="1"/>
          </p:cNvSpPr>
          <p:nvPr>
            <p:ph type="sldNum" sz="quarter" idx="12"/>
          </p:nvPr>
        </p:nvSpPr>
        <p:spPr>
          <a:xfrm>
            <a:off x="6553200" y="6248400"/>
            <a:ext cx="1905000" cy="457200"/>
          </a:xfrm>
          <a:prstGeom prst="rect">
            <a:avLst/>
          </a:prstGeom>
          <a:ln/>
        </p:spPr>
        <p:txBody>
          <a:bodyPr/>
          <a:lstStyle>
            <a:lvl1pPr>
              <a:defRPr/>
            </a:lvl1pPr>
          </a:lstStyle>
          <a:p>
            <a:pPr>
              <a:defRPr/>
            </a:pPr>
            <a:fld id="{5C5470C9-A4ED-4659-B453-3BB7099B973D}"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392021539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
            <a:ext cx="7772400" cy="685800"/>
          </a:xfrm>
          <a:prstGeom prst="rect">
            <a:avLst/>
          </a:prstGeom>
        </p:spPr>
        <p:txBody>
          <a:bodyPr/>
          <a:lstStyle/>
          <a:p>
            <a:r>
              <a:rPr lang="en-US"/>
              <a:t>Click to edit Master title style</a:t>
            </a:r>
          </a:p>
        </p:txBody>
      </p:sp>
      <p:sp>
        <p:nvSpPr>
          <p:cNvPr id="3" name="Rectangle 4"/>
          <p:cNvSpPr>
            <a:spLocks noGrp="1" noChangeArrowheads="1"/>
          </p:cNvSpPr>
          <p:nvPr>
            <p:ph type="dt" sz="half" idx="10"/>
          </p:nvPr>
        </p:nvSpPr>
        <p:spPr>
          <a:xfrm>
            <a:off x="685800" y="6248400"/>
            <a:ext cx="1905000" cy="457200"/>
          </a:xfrm>
          <a:prstGeom prst="rect">
            <a:avLst/>
          </a:prstGeom>
          <a:ln/>
        </p:spPr>
        <p:txBody>
          <a:bodyPr/>
          <a:lstStyle>
            <a:lvl1pPr>
              <a:defRPr/>
            </a:lvl1pPr>
          </a:lstStyle>
          <a:p>
            <a:pPr>
              <a:defRPr/>
            </a:pPr>
            <a:endParaRPr lang="en-US">
              <a:solidFill>
                <a:prstClr val="black"/>
              </a:solidFill>
            </a:endParaRPr>
          </a:p>
        </p:txBody>
      </p:sp>
      <p:sp>
        <p:nvSpPr>
          <p:cNvPr id="4"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solidFill>
                <a:prstClr val="black"/>
              </a:solidFill>
            </a:endParaRPr>
          </a:p>
        </p:txBody>
      </p:sp>
      <p:sp>
        <p:nvSpPr>
          <p:cNvPr id="5" name="Rectangle 6"/>
          <p:cNvSpPr>
            <a:spLocks noGrp="1" noChangeArrowheads="1"/>
          </p:cNvSpPr>
          <p:nvPr>
            <p:ph type="sldNum" sz="quarter" idx="12"/>
          </p:nvPr>
        </p:nvSpPr>
        <p:spPr>
          <a:xfrm>
            <a:off x="6553200" y="6248400"/>
            <a:ext cx="1905000" cy="457200"/>
          </a:xfrm>
          <a:prstGeom prst="rect">
            <a:avLst/>
          </a:prstGeom>
          <a:ln/>
        </p:spPr>
        <p:txBody>
          <a:bodyPr/>
          <a:lstStyle>
            <a:lvl1pPr>
              <a:defRPr/>
            </a:lvl1pPr>
          </a:lstStyle>
          <a:p>
            <a:pPr>
              <a:defRPr/>
            </a:pPr>
            <a:fld id="{64E8446D-A5B1-46BA-ADCE-6674F49449CD}"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9449345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
            <a:ext cx="7772400" cy="6858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685800" y="1143000"/>
            <a:ext cx="3810000" cy="4114800"/>
          </a:xfrm>
          <a:prstGeom prst="rect">
            <a:avLst/>
          </a:prstGeom>
        </p:spPr>
        <p:txBody>
          <a:bodyPr/>
          <a:lstStyle>
            <a:lvl1pPr>
              <a:defRPr sz="2400"/>
            </a:lvl1pPr>
            <a:lvl2pPr>
              <a:defRPr sz="2400"/>
            </a:lvl2pPr>
            <a:lvl3pPr>
              <a:defRPr sz="2400"/>
            </a:lvl3pPr>
            <a:lvl4pPr>
              <a:defRPr sz="2400"/>
            </a:lvl4pPr>
            <a:lvl5pPr>
              <a:defRPr sz="24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143000"/>
            <a:ext cx="3810000" cy="4114800"/>
          </a:xfrm>
          <a:prstGeom prst="rect">
            <a:avLst/>
          </a:prstGeom>
        </p:spPr>
        <p:txBody>
          <a:bodyPr/>
          <a:lstStyle>
            <a:lvl1pPr>
              <a:defRPr sz="2400"/>
            </a:lvl1pPr>
            <a:lvl2pPr>
              <a:defRPr sz="2400"/>
            </a:lvl2pPr>
            <a:lvl3pPr>
              <a:defRPr sz="2400"/>
            </a:lvl3pPr>
            <a:lvl4pPr>
              <a:defRPr sz="2400"/>
            </a:lvl4pPr>
            <a:lvl5pPr>
              <a:defRPr sz="24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noChangeArrowheads="1"/>
          </p:cNvSpPr>
          <p:nvPr>
            <p:ph type="dt" sz="half" idx="10"/>
          </p:nvPr>
        </p:nvSpPr>
        <p:spPr>
          <a:xfrm>
            <a:off x="685800" y="6248400"/>
            <a:ext cx="1905000" cy="457200"/>
          </a:xfrm>
          <a:prstGeom prst="rect">
            <a:avLst/>
          </a:prstGeom>
          <a:ln/>
        </p:spPr>
        <p:txBody>
          <a:bodyPr/>
          <a:lstStyle>
            <a:lvl1pPr>
              <a:defRPr/>
            </a:lvl1pPr>
          </a:lstStyle>
          <a:p>
            <a:pPr>
              <a:defRPr/>
            </a:pPr>
            <a:endParaRPr lang="en-US">
              <a:solidFill>
                <a:prstClr val="black"/>
              </a:solidFill>
            </a:endParaRPr>
          </a:p>
        </p:txBody>
      </p:sp>
      <p:sp>
        <p:nvSpPr>
          <p:cNvPr id="6" name="Footer Placeholder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solidFill>
                <a:prstClr val="black"/>
              </a:solidFill>
            </a:endParaRPr>
          </a:p>
        </p:txBody>
      </p:sp>
      <p:sp>
        <p:nvSpPr>
          <p:cNvPr id="7" name="Slide Number Placeholder 6"/>
          <p:cNvSpPr>
            <a:spLocks noGrp="1" noChangeArrowheads="1"/>
          </p:cNvSpPr>
          <p:nvPr>
            <p:ph type="sldNum" sz="quarter" idx="12"/>
          </p:nvPr>
        </p:nvSpPr>
        <p:spPr>
          <a:xfrm>
            <a:off x="6553200" y="6248400"/>
            <a:ext cx="1905000" cy="457200"/>
          </a:xfrm>
          <a:prstGeom prst="rect">
            <a:avLst/>
          </a:prstGeom>
          <a:ln/>
        </p:spPr>
        <p:txBody>
          <a:bodyPr/>
          <a:lstStyle>
            <a:lvl1pPr>
              <a:defRPr/>
            </a:lvl1pPr>
          </a:lstStyle>
          <a:p>
            <a:pPr>
              <a:defRPr/>
            </a:pPr>
            <a:fld id="{BFDCDA85-8CF9-4553-AF4C-902270BFD8A8}"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27915611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a:prstGeom prst="rect">
            <a:avLst/>
          </a:prstGeom>
        </p:spPr>
        <p:txBody>
          <a:bodyPr/>
          <a:lstStyle/>
          <a:p>
            <a:r>
              <a:rPr lang="en-US" dirty="0"/>
              <a:t>Click to edit Master title style</a:t>
            </a:r>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4"/>
          <p:cNvSpPr>
            <a:spLocks noGrp="1" noChangeArrowheads="1"/>
          </p:cNvSpPr>
          <p:nvPr>
            <p:ph type="dt" sz="half" idx="10"/>
          </p:nvPr>
        </p:nvSpPr>
        <p:spPr>
          <a:xfrm>
            <a:off x="685800" y="6248400"/>
            <a:ext cx="1905000" cy="457200"/>
          </a:xfrm>
          <a:prstGeom prst="rect">
            <a:avLst/>
          </a:prstGeom>
          <a:ln/>
        </p:spPr>
        <p:txBody>
          <a:bodyPr/>
          <a:lstStyle>
            <a:lvl1pPr>
              <a:defRPr/>
            </a:lvl1pPr>
          </a:lstStyle>
          <a:p>
            <a:pPr>
              <a:defRPr/>
            </a:pPr>
            <a:endParaRPr lang="en-US">
              <a:solidFill>
                <a:prstClr val="black"/>
              </a:solidFill>
            </a:endParaRPr>
          </a:p>
        </p:txBody>
      </p:sp>
      <p:sp>
        <p:nvSpPr>
          <p:cNvPr id="5"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solidFill>
                <a:prstClr val="black"/>
              </a:solidFill>
            </a:endParaRPr>
          </a:p>
        </p:txBody>
      </p:sp>
      <p:sp>
        <p:nvSpPr>
          <p:cNvPr id="6" name="Rectangle 6"/>
          <p:cNvSpPr>
            <a:spLocks noGrp="1" noChangeArrowheads="1"/>
          </p:cNvSpPr>
          <p:nvPr>
            <p:ph type="sldNum" sz="quarter" idx="12"/>
          </p:nvPr>
        </p:nvSpPr>
        <p:spPr>
          <a:xfrm>
            <a:off x="6553200" y="6248400"/>
            <a:ext cx="1905000" cy="457200"/>
          </a:xfrm>
          <a:prstGeom prst="rect">
            <a:avLst/>
          </a:prstGeom>
          <a:ln/>
        </p:spPr>
        <p:txBody>
          <a:bodyPr/>
          <a:lstStyle>
            <a:lvl1pPr>
              <a:defRPr/>
            </a:lvl1pPr>
          </a:lstStyle>
          <a:p>
            <a:pPr>
              <a:defRPr/>
            </a:pPr>
            <a:fld id="{5C652D1A-71C3-47C0-A5C8-36F9AAFDDC63}"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354073700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xfrm>
            <a:off x="685800" y="6248400"/>
            <a:ext cx="1905000" cy="457200"/>
          </a:xfrm>
          <a:prstGeom prst="rect">
            <a:avLst/>
          </a:prstGeom>
          <a:ln/>
        </p:spPr>
        <p:txBody>
          <a:bodyPr/>
          <a:lstStyle>
            <a:lvl1pPr>
              <a:defRPr/>
            </a:lvl1pPr>
          </a:lstStyle>
          <a:p>
            <a:pPr>
              <a:defRPr/>
            </a:pPr>
            <a:endParaRPr lang="en-US">
              <a:solidFill>
                <a:prstClr val="black"/>
              </a:solidFill>
            </a:endParaRPr>
          </a:p>
        </p:txBody>
      </p:sp>
      <p:sp>
        <p:nvSpPr>
          <p:cNvPr id="3"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solidFill>
                <a:prstClr val="black"/>
              </a:solidFill>
            </a:endParaRPr>
          </a:p>
        </p:txBody>
      </p:sp>
      <p:sp>
        <p:nvSpPr>
          <p:cNvPr id="4" name="Rectangle 6"/>
          <p:cNvSpPr>
            <a:spLocks noGrp="1" noChangeArrowheads="1"/>
          </p:cNvSpPr>
          <p:nvPr>
            <p:ph type="sldNum" sz="quarter" idx="12"/>
          </p:nvPr>
        </p:nvSpPr>
        <p:spPr>
          <a:xfrm>
            <a:off x="6553200" y="6248400"/>
            <a:ext cx="1905000" cy="457200"/>
          </a:xfrm>
          <a:prstGeom prst="rect">
            <a:avLst/>
          </a:prstGeom>
          <a:ln/>
        </p:spPr>
        <p:txBody>
          <a:bodyPr/>
          <a:lstStyle>
            <a:lvl1pPr>
              <a:defRPr/>
            </a:lvl1pPr>
          </a:lstStyle>
          <a:p>
            <a:pPr>
              <a:defRPr/>
            </a:pPr>
            <a:fld id="{3E06075F-9F85-4417-BF73-35DCA18E40C2}"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277234672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6726063"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9" name="Rectangle 8"/>
          <p:cNvSpPr/>
          <p:nvPr/>
        </p:nvSpPr>
        <p:spPr bwMode="ltGray">
          <a:xfrm>
            <a:off x="0" y="2590078"/>
            <a:ext cx="6726064"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6833787"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510242" y="2733709"/>
            <a:ext cx="6069268" cy="1373070"/>
          </a:xfrm>
        </p:spPr>
        <p:txBody>
          <a:bodyPr anchor="b">
            <a:noAutofit/>
          </a:bodyPr>
          <a:lstStyle>
            <a:lvl1pPr algn="r">
              <a:defRPr sz="4800"/>
            </a:lvl1pPr>
          </a:lstStyle>
          <a:p>
            <a:r>
              <a:rPr lang="en-US"/>
              <a:t>Click to edit Master title style</a:t>
            </a:r>
            <a:endParaRPr lang="en-US" dirty="0"/>
          </a:p>
        </p:txBody>
      </p:sp>
      <p:sp>
        <p:nvSpPr>
          <p:cNvPr id="3" name="Subtitle 2"/>
          <p:cNvSpPr>
            <a:spLocks noGrp="1"/>
          </p:cNvSpPr>
          <p:nvPr>
            <p:ph type="subTitle" idx="1"/>
          </p:nvPr>
        </p:nvSpPr>
        <p:spPr>
          <a:xfrm>
            <a:off x="510241" y="4394040"/>
            <a:ext cx="6108101"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4555655" y="5936188"/>
            <a:ext cx="2057400" cy="365125"/>
          </a:xfrm>
        </p:spPr>
        <p:txBody>
          <a:bodyPr/>
          <a:lstStyle/>
          <a:p>
            <a:fld id="{BE7A1061-7060-492A-A6DB-BBC75B2D4C26}" type="datetimeFigureOut">
              <a:rPr lang="en-US" smtClean="0"/>
              <a:t>11/16/2021</a:t>
            </a:fld>
            <a:endParaRPr lang="en-US"/>
          </a:p>
        </p:txBody>
      </p:sp>
      <p:sp>
        <p:nvSpPr>
          <p:cNvPr id="5" name="Footer Placeholder 4"/>
          <p:cNvSpPr>
            <a:spLocks noGrp="1"/>
          </p:cNvSpPr>
          <p:nvPr>
            <p:ph type="ftr" sz="quarter" idx="11"/>
          </p:nvPr>
        </p:nvSpPr>
        <p:spPr>
          <a:xfrm>
            <a:off x="533401" y="5936189"/>
            <a:ext cx="4021666" cy="365125"/>
          </a:xfrm>
        </p:spPr>
        <p:txBody>
          <a:bodyPr/>
          <a:lstStyle/>
          <a:p>
            <a:endParaRPr lang="en-US" dirty="0"/>
          </a:p>
        </p:txBody>
      </p:sp>
      <p:sp>
        <p:nvSpPr>
          <p:cNvPr id="6" name="Slide Number Placeholder 5"/>
          <p:cNvSpPr>
            <a:spLocks noGrp="1"/>
          </p:cNvSpPr>
          <p:nvPr>
            <p:ph type="sldNum" sz="quarter" idx="12"/>
          </p:nvPr>
        </p:nvSpPr>
        <p:spPr>
          <a:xfrm>
            <a:off x="7010399" y="2750337"/>
            <a:ext cx="1370293" cy="1356442"/>
          </a:xfrm>
        </p:spPr>
        <p:txBody>
          <a:bodyPr/>
          <a:lstStyle/>
          <a:p>
            <a:fld id="{1FA31020-8E68-493A-92B0-2A0324966317}" type="slidenum">
              <a:rPr lang="en-US" smtClean="0"/>
              <a:t>‹#›</a:t>
            </a:fld>
            <a:endParaRPr lang="en-US"/>
          </a:p>
        </p:txBody>
      </p:sp>
    </p:spTree>
    <p:extLst>
      <p:ext uri="{BB962C8B-B14F-4D97-AF65-F5344CB8AC3E}">
        <p14:creationId xmlns:p14="http://schemas.microsoft.com/office/powerpoint/2010/main" val="345009097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7" name="Group 26"/>
          <p:cNvGrpSpPr/>
          <p:nvPr/>
        </p:nvGrpSpPr>
        <p:grpSpPr>
          <a:xfrm>
            <a:off x="0" y="609600"/>
            <a:ext cx="9161969" cy="1677035"/>
            <a:chOff x="0" y="2895600"/>
            <a:chExt cx="9161969" cy="1677035"/>
          </a:xfrm>
        </p:grpSpPr>
        <p:pic>
          <p:nvPicPr>
            <p:cNvPr id="28" name="Picture 2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9" name="Picture 28"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0" name="Rectangle 2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7A1061-7060-492A-A6DB-BBC75B2D4C26}" type="datetimeFigureOut">
              <a:rPr lang="en-US" smtClean="0"/>
              <a:t>11/16/2021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FA31020-8E68-493A-92B0-2A0324966317}" type="slidenum">
              <a:rPr lang="en-US" smtClean="0"/>
              <a:t>‹#›</a:t>
            </a:fld>
            <a:endParaRPr lang="en-US"/>
          </a:p>
        </p:txBody>
      </p:sp>
    </p:spTree>
    <p:extLst>
      <p:ext uri="{BB962C8B-B14F-4D97-AF65-F5344CB8AC3E}">
        <p14:creationId xmlns:p14="http://schemas.microsoft.com/office/powerpoint/2010/main" val="349593639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8" name="Group 17"/>
          <p:cNvGrpSpPr/>
          <p:nvPr/>
        </p:nvGrpSpPr>
        <p:grpSpPr>
          <a:xfrm>
            <a:off x="0" y="2728432"/>
            <a:ext cx="9161969" cy="1677035"/>
            <a:chOff x="0" y="2895600"/>
            <a:chExt cx="9161969" cy="1677035"/>
          </a:xfrm>
        </p:grpSpPr>
        <p:pic>
          <p:nvPicPr>
            <p:cNvPr id="19" name="Picture 1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0" name="Picture 19"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1" name="Rectangle 2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2869895"/>
            <a:ext cx="688915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531639" y="4232172"/>
            <a:ext cx="688915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65810" y="5936188"/>
            <a:ext cx="2057400" cy="365125"/>
          </a:xfrm>
        </p:spPr>
        <p:txBody>
          <a:bodyPr/>
          <a:lstStyle/>
          <a:p>
            <a:fld id="{BE7A1061-7060-492A-A6DB-BBC75B2D4C26}" type="datetimeFigureOut">
              <a:rPr lang="en-US" smtClean="0"/>
              <a:t>11/16/2021</a:t>
            </a:fld>
            <a:endParaRPr lang="en-US"/>
          </a:p>
        </p:txBody>
      </p:sp>
      <p:sp>
        <p:nvSpPr>
          <p:cNvPr id="5" name="Footer Placeholder 4"/>
          <p:cNvSpPr>
            <a:spLocks noGrp="1"/>
          </p:cNvSpPr>
          <p:nvPr>
            <p:ph type="ftr" sz="quarter" idx="11"/>
          </p:nvPr>
        </p:nvSpPr>
        <p:spPr>
          <a:xfrm>
            <a:off x="533400" y="5936189"/>
            <a:ext cx="4834673" cy="365125"/>
          </a:xfrm>
        </p:spPr>
        <p:txBody>
          <a:bodyPr/>
          <a:lstStyle/>
          <a:p>
            <a:endParaRPr lang="en-US" dirty="0"/>
          </a:p>
        </p:txBody>
      </p:sp>
      <p:sp>
        <p:nvSpPr>
          <p:cNvPr id="6" name="Slide Number Placeholder 5"/>
          <p:cNvSpPr>
            <a:spLocks noGrp="1"/>
          </p:cNvSpPr>
          <p:nvPr>
            <p:ph type="sldNum" sz="quarter" idx="12"/>
          </p:nvPr>
        </p:nvSpPr>
        <p:spPr>
          <a:xfrm>
            <a:off x="7856438" y="2869896"/>
            <a:ext cx="1149836" cy="1090789"/>
          </a:xfrm>
        </p:spPr>
        <p:txBody>
          <a:bodyPr/>
          <a:lstStyle/>
          <a:p>
            <a:fld id="{1FA31020-8E68-493A-92B0-2A0324966317}" type="slidenum">
              <a:rPr lang="en-US" smtClean="0"/>
              <a:t>‹#›</a:t>
            </a:fld>
            <a:endParaRPr lang="en-US"/>
          </a:p>
        </p:txBody>
      </p:sp>
    </p:spTree>
    <p:extLst>
      <p:ext uri="{BB962C8B-B14F-4D97-AF65-F5344CB8AC3E}">
        <p14:creationId xmlns:p14="http://schemas.microsoft.com/office/powerpoint/2010/main" val="6646547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0" y="753228"/>
            <a:ext cx="6887390" cy="108093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33400" y="2336873"/>
            <a:ext cx="3357899"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061128" y="2336873"/>
            <a:ext cx="3359661"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7A1061-7060-492A-A6DB-BBC75B2D4C26}" type="datetimeFigureOut">
              <a:rPr lang="en-US" smtClean="0"/>
              <a:t>11/16/2021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FA31020-8E68-493A-92B0-2A0324966317}" type="slidenum">
              <a:rPr lang="en-US" smtClean="0"/>
              <a:t>‹#›</a:t>
            </a:fld>
            <a:endParaRPr lang="en-US"/>
          </a:p>
        </p:txBody>
      </p:sp>
    </p:spTree>
    <p:extLst>
      <p:ext uri="{BB962C8B-B14F-4D97-AF65-F5344CB8AC3E}">
        <p14:creationId xmlns:p14="http://schemas.microsoft.com/office/powerpoint/2010/main" val="31345377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8" name="Group 27"/>
          <p:cNvGrpSpPr/>
          <p:nvPr/>
        </p:nvGrpSpPr>
        <p:grpSpPr>
          <a:xfrm>
            <a:off x="0" y="609600"/>
            <a:ext cx="9161969" cy="1677035"/>
            <a:chOff x="0" y="2895600"/>
            <a:chExt cx="9161969" cy="1677035"/>
          </a:xfrm>
        </p:grpSpPr>
        <p:pic>
          <p:nvPicPr>
            <p:cNvPr id="29" name="Picture 2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0" name="Picture 29"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1" name="Rectangle 3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30"/>
            <a:ext cx="6896534"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0988" y="2336874"/>
            <a:ext cx="3145080"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1638" y="3030009"/>
            <a:ext cx="336704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82646" y="2336873"/>
            <a:ext cx="3145527"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061129" y="3030009"/>
            <a:ext cx="3367044"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E7A1061-7060-492A-A6DB-BBC75B2D4C26}" type="datetimeFigureOut">
              <a:rPr lang="en-US" smtClean="0"/>
              <a:t>11/16/2021</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FA31020-8E68-493A-92B0-2A0324966317}" type="slidenum">
              <a:rPr lang="en-US" smtClean="0"/>
              <a:t>‹#›</a:t>
            </a:fld>
            <a:endParaRPr lang="en-US"/>
          </a:p>
        </p:txBody>
      </p:sp>
    </p:spTree>
    <p:extLst>
      <p:ext uri="{BB962C8B-B14F-4D97-AF65-F5344CB8AC3E}">
        <p14:creationId xmlns:p14="http://schemas.microsoft.com/office/powerpoint/2010/main" val="21265545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p:cNvGrpSpPr/>
          <p:nvPr/>
        </p:nvGrpSpPr>
        <p:grpSpPr>
          <a:xfrm>
            <a:off x="0" y="609600"/>
            <a:ext cx="9161969" cy="1677035"/>
            <a:chOff x="0" y="2895600"/>
            <a:chExt cx="9161969" cy="1677035"/>
          </a:xfrm>
        </p:grpSpPr>
        <p:pic>
          <p:nvPicPr>
            <p:cNvPr id="16" name="Picture 15"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7" name="Picture 16"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8" name="Rectangle 17"/>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7A1061-7060-492A-A6DB-BBC75B2D4C26}" type="datetimeFigureOut">
              <a:rPr lang="en-US" smtClean="0"/>
              <a:t>11/16/2021</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FA31020-8E68-493A-92B0-2A0324966317}" type="slidenum">
              <a:rPr lang="en-US" smtClean="0"/>
              <a:t>‹#›</a:t>
            </a:fld>
            <a:endParaRPr lang="en-US"/>
          </a:p>
        </p:txBody>
      </p:sp>
    </p:spTree>
    <p:extLst>
      <p:ext uri="{BB962C8B-B14F-4D97-AF65-F5344CB8AC3E}">
        <p14:creationId xmlns:p14="http://schemas.microsoft.com/office/powerpoint/2010/main" val="349142114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12" name="Picture 11" descr="HD-ShadowShort.png"/>
          <p:cNvPicPr>
            <a:picLocks noChangeAspect="1"/>
          </p:cNvPicPr>
          <p:nvPr/>
        </p:nvPicPr>
        <p:blipFill rotWithShape="1">
          <a:blip r:embed="rId2" cstate="print">
            <a:extLst>
              <a:ext uri="{28A0092B-C50C-407E-A947-70E740481C1C}">
                <a14:useLocalDpi xmlns:a14="http://schemas.microsoft.com/office/drawing/2010/main" val="0"/>
              </a:ext>
            </a:extLst>
          </a:blip>
          <a:srcRect r="9871"/>
          <a:stretch/>
        </p:blipFill>
        <p:spPr>
          <a:xfrm>
            <a:off x="7717217" y="1973262"/>
            <a:ext cx="1444752" cy="144270"/>
          </a:xfrm>
          <a:prstGeom prst="rect">
            <a:avLst/>
          </a:prstGeom>
        </p:spPr>
      </p:pic>
      <p:sp>
        <p:nvSpPr>
          <p:cNvPr id="14" name="Rectangle 13"/>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BE7A1061-7060-492A-A6DB-BBC75B2D4C26}" type="datetimeFigureOut">
              <a:rPr lang="en-US" smtClean="0"/>
              <a:t>11/16/2021</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FA31020-8E68-493A-92B0-2A0324966317}" type="slidenum">
              <a:rPr lang="en-US" smtClean="0"/>
              <a:t>‹#›</a:t>
            </a:fld>
            <a:endParaRPr lang="en-US"/>
          </a:p>
        </p:txBody>
      </p:sp>
    </p:spTree>
    <p:extLst>
      <p:ext uri="{BB962C8B-B14F-4D97-AF65-F5344CB8AC3E}">
        <p14:creationId xmlns:p14="http://schemas.microsoft.com/office/powerpoint/2010/main" val="5689813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7"/>
            <a:ext cx="6896534"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3514385" y="2336874"/>
            <a:ext cx="3913788"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33401" y="2336873"/>
            <a:ext cx="2796240"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E7A1061-7060-492A-A6DB-BBC75B2D4C26}" type="datetimeFigureOut">
              <a:rPr lang="en-US" smtClean="0"/>
              <a:t>11/16/2021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FA31020-8E68-493A-92B0-2A0324966317}" type="slidenum">
              <a:rPr lang="en-US" smtClean="0"/>
              <a:t>‹#›</a:t>
            </a:fld>
            <a:endParaRPr lang="en-US"/>
          </a:p>
        </p:txBody>
      </p:sp>
    </p:spTree>
    <p:extLst>
      <p:ext uri="{BB962C8B-B14F-4D97-AF65-F5344CB8AC3E}">
        <p14:creationId xmlns:p14="http://schemas.microsoft.com/office/powerpoint/2010/main" val="172531736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10956" y="2336874"/>
            <a:ext cx="3917217"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31638" y="2336874"/>
            <a:ext cx="2798487"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E7A1061-7060-492A-A6DB-BBC75B2D4C26}" type="datetimeFigureOut">
              <a:rPr lang="en-US" smtClean="0"/>
              <a:t>11/16/2021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FA31020-8E68-493A-92B0-2A0324966317}" type="slidenum">
              <a:rPr lang="en-US" smtClean="0"/>
              <a:t>‹#›</a:t>
            </a:fld>
            <a:endParaRPr lang="en-US"/>
          </a:p>
        </p:txBody>
      </p:sp>
    </p:spTree>
    <p:extLst>
      <p:ext uri="{BB962C8B-B14F-4D97-AF65-F5344CB8AC3E}">
        <p14:creationId xmlns:p14="http://schemas.microsoft.com/office/powerpoint/2010/main" val="406732421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0" name="Group 19"/>
          <p:cNvGrpSpPr/>
          <p:nvPr/>
        </p:nvGrpSpPr>
        <p:grpSpPr>
          <a:xfrm>
            <a:off x="0" y="4572000"/>
            <a:ext cx="9161969" cy="1677035"/>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3" y="4711617"/>
            <a:ext cx="6894770" cy="544482"/>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31639" y="609598"/>
            <a:ext cx="6896534"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33401" y="5256098"/>
            <a:ext cx="6894772" cy="5478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E7A1061-7060-492A-A6DB-BBC75B2D4C26}" type="datetimeFigureOut">
              <a:rPr lang="en-US" smtClean="0"/>
              <a:t>11/16/2021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11310"/>
            <a:ext cx="1149836" cy="1090789"/>
          </a:xfrm>
        </p:spPr>
        <p:txBody>
          <a:bodyPr/>
          <a:lstStyle/>
          <a:p>
            <a:fld id="{1FA31020-8E68-493A-92B0-2A0324966317}" type="slidenum">
              <a:rPr lang="en-US" smtClean="0"/>
              <a:t>‹#›</a:t>
            </a:fld>
            <a:endParaRPr lang="en-US"/>
          </a:p>
        </p:txBody>
      </p:sp>
    </p:spTree>
    <p:extLst>
      <p:ext uri="{BB962C8B-B14F-4D97-AF65-F5344CB8AC3E}">
        <p14:creationId xmlns:p14="http://schemas.microsoft.com/office/powerpoint/2010/main" val="34911928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21" name="Group 20"/>
          <p:cNvGrpSpPr/>
          <p:nvPr/>
        </p:nvGrpSpPr>
        <p:grpSpPr>
          <a:xfrm>
            <a:off x="0" y="4572000"/>
            <a:ext cx="9161969" cy="1677035"/>
            <a:chOff x="0" y="2895600"/>
            <a:chExt cx="9161969" cy="1677035"/>
          </a:xfrm>
        </p:grpSpPr>
        <p:pic>
          <p:nvPicPr>
            <p:cNvPr id="22" name="Picture 21"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3" name="Picture 22"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4" name="Rectangle 23"/>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24255" y="609597"/>
            <a:ext cx="6896534"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8" y="4710340"/>
            <a:ext cx="6889151" cy="1101764"/>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E7A1061-7060-492A-A6DB-BBC75B2D4C26}" type="datetimeFigureOut">
              <a:rPr lang="en-US" smtClean="0"/>
              <a:t>11/16/2021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11616"/>
            <a:ext cx="1149836" cy="1090789"/>
          </a:xfrm>
        </p:spPr>
        <p:txBody>
          <a:bodyPr/>
          <a:lstStyle/>
          <a:p>
            <a:fld id="{1FA31020-8E68-493A-92B0-2A0324966317}" type="slidenum">
              <a:rPr lang="en-US" smtClean="0"/>
              <a:t>‹#›</a:t>
            </a:fld>
            <a:endParaRPr lang="en-US"/>
          </a:p>
        </p:txBody>
      </p:sp>
    </p:spTree>
    <p:extLst>
      <p:ext uri="{BB962C8B-B14F-4D97-AF65-F5344CB8AC3E}">
        <p14:creationId xmlns:p14="http://schemas.microsoft.com/office/powerpoint/2010/main" val="428245815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29" name="Group 28"/>
          <p:cNvGrpSpPr/>
          <p:nvPr/>
        </p:nvGrpSpPr>
        <p:grpSpPr>
          <a:xfrm>
            <a:off x="0" y="4572000"/>
            <a:ext cx="9161969" cy="1677035"/>
            <a:chOff x="0" y="2895600"/>
            <a:chExt cx="9161969" cy="1677035"/>
          </a:xfrm>
        </p:grpSpPr>
        <p:pic>
          <p:nvPicPr>
            <p:cNvPr id="30" name="Picture 29"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1" name="Picture 30"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2" name="Rectangle 31"/>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67921" y="616983"/>
            <a:ext cx="642514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89438" y="3660763"/>
            <a:ext cx="5987731"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531638" y="4710340"/>
            <a:ext cx="6903919" cy="1101764"/>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E7A1061-7060-492A-A6DB-BBC75B2D4C26}" type="datetimeFigureOut">
              <a:rPr lang="en-US" smtClean="0"/>
              <a:t>11/16/2021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09926"/>
            <a:ext cx="1149836" cy="1090789"/>
          </a:xfrm>
        </p:spPr>
        <p:txBody>
          <a:bodyPr/>
          <a:lstStyle/>
          <a:p>
            <a:fld id="{1FA31020-8E68-493A-92B0-2A0324966317}" type="slidenum">
              <a:rPr lang="en-US" smtClean="0"/>
              <a:t>‹#›</a:t>
            </a:fld>
            <a:endParaRPr lang="en-US"/>
          </a:p>
        </p:txBody>
      </p:sp>
      <p:sp>
        <p:nvSpPr>
          <p:cNvPr id="27" name="TextBox 26"/>
          <p:cNvSpPr txBox="1"/>
          <p:nvPr/>
        </p:nvSpPr>
        <p:spPr>
          <a:xfrm>
            <a:off x="270932" y="748116"/>
            <a:ext cx="5334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28" name="TextBox 27"/>
          <p:cNvSpPr txBox="1"/>
          <p:nvPr/>
        </p:nvSpPr>
        <p:spPr>
          <a:xfrm>
            <a:off x="6967191" y="2998573"/>
            <a:ext cx="457200" cy="584777"/>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424504022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22" name="Group 21"/>
          <p:cNvGrpSpPr/>
          <p:nvPr/>
        </p:nvGrpSpPr>
        <p:grpSpPr>
          <a:xfrm>
            <a:off x="0" y="4572000"/>
            <a:ext cx="9161969" cy="1677035"/>
            <a:chOff x="0" y="2895600"/>
            <a:chExt cx="9161969" cy="1677035"/>
          </a:xfrm>
        </p:grpSpPr>
        <p:pic>
          <p:nvPicPr>
            <p:cNvPr id="23" name="Picture 22"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4" name="Picture 23"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5" name="Rectangle 24"/>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8" y="4710340"/>
            <a:ext cx="6896534" cy="589812"/>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9" y="5300150"/>
            <a:ext cx="6896534" cy="51195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E7A1061-7060-492A-A6DB-BBC75B2D4C26}" type="datetimeFigureOut">
              <a:rPr lang="en-US" smtClean="0"/>
              <a:t>11/16/2021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09926"/>
            <a:ext cx="1149836" cy="1090789"/>
          </a:xfrm>
        </p:spPr>
        <p:txBody>
          <a:bodyPr/>
          <a:lstStyle/>
          <a:p>
            <a:fld id="{1FA31020-8E68-493A-92B0-2A0324966317}" type="slidenum">
              <a:rPr lang="en-US" smtClean="0"/>
              <a:t>‹#›</a:t>
            </a:fld>
            <a:endParaRPr lang="en-US"/>
          </a:p>
        </p:txBody>
      </p:sp>
    </p:spTree>
    <p:extLst>
      <p:ext uri="{BB962C8B-B14F-4D97-AF65-F5344CB8AC3E}">
        <p14:creationId xmlns:p14="http://schemas.microsoft.com/office/powerpoint/2010/main" val="349661431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grpSp>
        <p:nvGrpSpPr>
          <p:cNvPr id="23" name="Group 22"/>
          <p:cNvGrpSpPr/>
          <p:nvPr/>
        </p:nvGrpSpPr>
        <p:grpSpPr>
          <a:xfrm>
            <a:off x="0" y="609600"/>
            <a:ext cx="9161969" cy="1677035"/>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5"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532629" y="2329489"/>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39777" y="3015290"/>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2878413"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2879710" y="3007906"/>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226136"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233520" y="3007905"/>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E7A1061-7060-492A-A6DB-BBC75B2D4C26}" type="datetimeFigureOut">
              <a:rPr lang="en-US" smtClean="0"/>
              <a:t>11/16/2021</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FA31020-8E68-493A-92B0-2A0324966317}" type="slidenum">
              <a:rPr lang="en-US" smtClean="0"/>
              <a:t>‹#›</a:t>
            </a:fld>
            <a:endParaRPr lang="en-US"/>
          </a:p>
        </p:txBody>
      </p:sp>
    </p:spTree>
    <p:extLst>
      <p:ext uri="{BB962C8B-B14F-4D97-AF65-F5344CB8AC3E}">
        <p14:creationId xmlns:p14="http://schemas.microsoft.com/office/powerpoint/2010/main" val="64179031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grpSp>
        <p:nvGrpSpPr>
          <p:cNvPr id="34" name="Group 33"/>
          <p:cNvGrpSpPr/>
          <p:nvPr/>
        </p:nvGrpSpPr>
        <p:grpSpPr>
          <a:xfrm>
            <a:off x="0" y="609600"/>
            <a:ext cx="9161969" cy="1677035"/>
            <a:chOff x="0" y="2895600"/>
            <a:chExt cx="9161969" cy="1677035"/>
          </a:xfrm>
        </p:grpSpPr>
        <p:pic>
          <p:nvPicPr>
            <p:cNvPr id="35" name="Picture 34"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6" name="Picture 35"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7" name="Rectangle 36"/>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0"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32391" y="4297503"/>
            <a:ext cx="2192257"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32391" y="2336873"/>
            <a:ext cx="2192257"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32391" y="4873765"/>
            <a:ext cx="219225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2870497" y="4297503"/>
            <a:ext cx="221507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2870497" y="2336873"/>
            <a:ext cx="221507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2869483" y="4873764"/>
            <a:ext cx="2218004"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231028" y="4297503"/>
            <a:ext cx="2194333"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231027" y="2336873"/>
            <a:ext cx="2194333"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230934" y="4873762"/>
            <a:ext cx="2197239"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E7A1061-7060-492A-A6DB-BBC75B2D4C26}" type="datetimeFigureOut">
              <a:rPr lang="en-US" smtClean="0"/>
              <a:t>11/16/2021</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FA31020-8E68-493A-92B0-2A0324966317}" type="slidenum">
              <a:rPr lang="en-US" smtClean="0"/>
              <a:t>‹#›</a:t>
            </a:fld>
            <a:endParaRPr lang="en-US"/>
          </a:p>
        </p:txBody>
      </p:sp>
    </p:spTree>
    <p:extLst>
      <p:ext uri="{BB962C8B-B14F-4D97-AF65-F5344CB8AC3E}">
        <p14:creationId xmlns:p14="http://schemas.microsoft.com/office/powerpoint/2010/main" val="221407073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16" name="Group 15"/>
          <p:cNvGrpSpPr/>
          <p:nvPr/>
        </p:nvGrpSpPr>
        <p:grpSpPr>
          <a:xfrm>
            <a:off x="0" y="609600"/>
            <a:ext cx="9161969" cy="1677035"/>
            <a:chOff x="0" y="2895600"/>
            <a:chExt cx="9161969" cy="1677035"/>
          </a:xfrm>
        </p:grpSpPr>
        <p:pic>
          <p:nvPicPr>
            <p:cNvPr id="17" name="Picture 16"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8" name="Picture 17"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9" name="Rectangle 18"/>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7A1061-7060-492A-A6DB-BBC75B2D4C26}" type="datetimeFigureOut">
              <a:rPr lang="en-US" smtClean="0"/>
              <a:t>11/16/2021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FA31020-8E68-493A-92B0-2A0324966317}" type="slidenum">
              <a:rPr lang="en-US" smtClean="0"/>
              <a:t>‹#›</a:t>
            </a:fld>
            <a:endParaRPr lang="en-US"/>
          </a:p>
        </p:txBody>
      </p:sp>
    </p:spTree>
    <p:extLst>
      <p:ext uri="{BB962C8B-B14F-4D97-AF65-F5344CB8AC3E}">
        <p14:creationId xmlns:p14="http://schemas.microsoft.com/office/powerpoint/2010/main" val="113908543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4" name="Group 13"/>
          <p:cNvGrpSpPr/>
          <p:nvPr/>
        </p:nvGrpSpPr>
        <p:grpSpPr>
          <a:xfrm rot="5400000">
            <a:off x="4575305" y="2747178"/>
            <a:ext cx="6862555" cy="1368199"/>
            <a:chOff x="2281445" y="609600"/>
            <a:chExt cx="6862555" cy="1368199"/>
          </a:xfrm>
        </p:grpSpPr>
        <p:sp>
          <p:nvSpPr>
            <p:cNvPr id="12" name="Rectangle 11"/>
            <p:cNvSpPr/>
            <p:nvPr/>
          </p:nvSpPr>
          <p:spPr bwMode="ltGray">
            <a:xfrm>
              <a:off x="2281445" y="609601"/>
              <a:ext cx="528569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464798" y="609597"/>
            <a:ext cx="1069602" cy="446193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0241" y="609598"/>
            <a:ext cx="6576359"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029144" y="5936188"/>
            <a:ext cx="2057400" cy="365125"/>
          </a:xfrm>
        </p:spPr>
        <p:txBody>
          <a:bodyPr/>
          <a:lstStyle/>
          <a:p>
            <a:fld id="{BE7A1061-7060-492A-A6DB-BBC75B2D4C26}" type="datetimeFigureOut">
              <a:rPr lang="en-US" smtClean="0"/>
              <a:t>11/16/2021</a:t>
            </a:fld>
            <a:endParaRPr lang="en-US"/>
          </a:p>
        </p:txBody>
      </p:sp>
      <p:sp>
        <p:nvSpPr>
          <p:cNvPr id="5" name="Footer Placeholder 4"/>
          <p:cNvSpPr>
            <a:spLocks noGrp="1"/>
          </p:cNvSpPr>
          <p:nvPr>
            <p:ph type="ftr" sz="quarter" idx="11"/>
          </p:nvPr>
        </p:nvSpPr>
        <p:spPr>
          <a:xfrm>
            <a:off x="510241" y="5936189"/>
            <a:ext cx="4518959" cy="365125"/>
          </a:xfrm>
        </p:spPr>
        <p:txBody>
          <a:bodyPr/>
          <a:lstStyle/>
          <a:p>
            <a:endParaRPr lang="en-US" dirty="0"/>
          </a:p>
        </p:txBody>
      </p:sp>
      <p:sp>
        <p:nvSpPr>
          <p:cNvPr id="6" name="Slide Number Placeholder 5"/>
          <p:cNvSpPr>
            <a:spLocks noGrp="1"/>
          </p:cNvSpPr>
          <p:nvPr>
            <p:ph type="sldNum" sz="quarter" idx="12"/>
          </p:nvPr>
        </p:nvSpPr>
        <p:spPr>
          <a:xfrm>
            <a:off x="7431152" y="5432500"/>
            <a:ext cx="1149636" cy="1273100"/>
          </a:xfrm>
        </p:spPr>
        <p:txBody>
          <a:bodyPr anchor="t"/>
          <a:lstStyle>
            <a:lvl1pPr algn="ctr">
              <a:defRPr/>
            </a:lvl1pPr>
          </a:lstStyle>
          <a:p>
            <a:fld id="{1FA31020-8E68-493A-92B0-2A0324966317}" type="slidenum">
              <a:rPr lang="en-US" smtClean="0"/>
              <a:t>‹#›</a:t>
            </a:fld>
            <a:endParaRPr lang="en-US"/>
          </a:p>
        </p:txBody>
      </p:sp>
    </p:spTree>
    <p:extLst>
      <p:ext uri="{BB962C8B-B14F-4D97-AF65-F5344CB8AC3E}">
        <p14:creationId xmlns:p14="http://schemas.microsoft.com/office/powerpoint/2010/main" val="200619138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BE7A1061-7060-492A-A6DB-BBC75B2D4C26}" type="datetimeFigureOut">
              <a:rPr lang="en-US" smtClean="0"/>
              <a:t>11/16/2021</a:t>
            </a:fld>
            <a:endParaRPr lang="en-US"/>
          </a:p>
        </p:txBody>
      </p:sp>
    </p:spTree>
    <p:extLst>
      <p:ext uri="{BB962C8B-B14F-4D97-AF65-F5344CB8AC3E}">
        <p14:creationId xmlns:p14="http://schemas.microsoft.com/office/powerpoint/2010/main" val="175768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3.tiff"/><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4.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slideLayout" Target="../slideLayouts/slideLayout47.xml"/><Relationship Id="rId18" Type="http://schemas.openxmlformats.org/officeDocument/2006/relationships/slideLayout" Target="../slideLayouts/slideLayout52.xml"/><Relationship Id="rId3" Type="http://schemas.openxmlformats.org/officeDocument/2006/relationships/slideLayout" Target="../slideLayouts/slideLayout37.xml"/><Relationship Id="rId21" Type="http://schemas.openxmlformats.org/officeDocument/2006/relationships/image" Target="../media/image6.png"/><Relationship Id="rId7" Type="http://schemas.openxmlformats.org/officeDocument/2006/relationships/slideLayout" Target="../slideLayouts/slideLayout41.xml"/><Relationship Id="rId12" Type="http://schemas.openxmlformats.org/officeDocument/2006/relationships/slideLayout" Target="../slideLayouts/slideLayout46.xml"/><Relationship Id="rId17" Type="http://schemas.openxmlformats.org/officeDocument/2006/relationships/slideLayout" Target="../slideLayouts/slideLayout51.xml"/><Relationship Id="rId2" Type="http://schemas.openxmlformats.org/officeDocument/2006/relationships/slideLayout" Target="../slideLayouts/slideLayout36.xml"/><Relationship Id="rId16" Type="http://schemas.openxmlformats.org/officeDocument/2006/relationships/slideLayout" Target="../slideLayouts/slideLayout50.xml"/><Relationship Id="rId20" Type="http://schemas.openxmlformats.org/officeDocument/2006/relationships/image" Target="../media/image5.png"/><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5" Type="http://schemas.openxmlformats.org/officeDocument/2006/relationships/slideLayout" Target="../slideLayouts/slideLayout49.xml"/><Relationship Id="rId10" Type="http://schemas.openxmlformats.org/officeDocument/2006/relationships/slideLayout" Target="../slideLayouts/slideLayout44.xml"/><Relationship Id="rId19" Type="http://schemas.openxmlformats.org/officeDocument/2006/relationships/theme" Target="../theme/theme4.xml"/><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slideLayout" Target="../slideLayouts/slideLayout48.xml"/><Relationship Id="rId22" Type="http://schemas.openxmlformats.org/officeDocument/2006/relationships/image" Target="../media/image7.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EC9FD5-56C3-4FED-845F-CEF083EB21A3}" type="datetimeFigureOut">
              <a:rPr lang="en-US" smtClean="0"/>
              <a:t>11/16/2021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pic>
        <p:nvPicPr>
          <p:cNvPr id="4099" name="Picture 3" descr="C:\Users\anderb3\Desktop\Advanced Work Zone Pictures\Text Slide Background.jpg"/>
          <p:cNvPicPr>
            <a:picLocks noChangeAspect="1" noChangeArrowheads="1"/>
          </p:cNvPicPr>
          <p:nvPr userDrawn="1"/>
        </p:nvPicPr>
        <p:blipFill>
          <a:blip r:embed="rId13">
            <a:extLst>
              <a:ext uri="{BEBA8EAE-BF5A-486C-A8C5-ECC9F3942E4B}">
                <a14:imgProps xmlns:a14="http://schemas.microsoft.com/office/drawing/2010/main">
                  <a14:imgLayer r:embed="rId14">
                    <a14:imgEffect>
                      <a14:artisticMarker trans="100000" size="0"/>
                    </a14:imgEffect>
                  </a14:imgLayer>
                </a14:imgProps>
              </a:ext>
              <a:ext uri="{28A0092B-C50C-407E-A947-70E740481C1C}">
                <a14:useLocalDpi xmlns:a14="http://schemas.microsoft.com/office/drawing/2010/main" val="0"/>
              </a:ext>
            </a:extLst>
          </a:blip>
          <a:srcRect/>
          <a:stretch>
            <a:fillRect/>
          </a:stretch>
        </p:blipFill>
        <p:spPr bwMode="auto">
          <a:xfrm>
            <a:off x="2209800" y="1939840"/>
            <a:ext cx="4189577" cy="3157538"/>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C8A096-E940-4567-BC5E-A2DE9D95B695}" type="slidenum">
              <a:rPr lang="en-US" smtClean="0"/>
              <a:t>‹#›</a:t>
            </a:fld>
            <a:endParaRPr lang="en-US"/>
          </a:p>
        </p:txBody>
      </p:sp>
    </p:spTree>
    <p:extLst>
      <p:ext uri="{BB962C8B-B14F-4D97-AF65-F5344CB8AC3E}">
        <p14:creationId xmlns:p14="http://schemas.microsoft.com/office/powerpoint/2010/main" val="1266092150"/>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4" descr="C:\Users\anderb3\Desktop\Advanced Work Zone Pictures\Text Slide Background.jpg"/>
          <p:cNvPicPr>
            <a:picLocks noChangeAspect="1" noChangeArrowheads="1"/>
          </p:cNvPicPr>
          <p:nvPr userDrawn="1"/>
        </p:nvPicPr>
        <p:blipFill>
          <a:blip r:embed="rId14">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286000" y="1905000"/>
            <a:ext cx="4520028" cy="34065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194067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711"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7"/>
          <p:cNvSpPr>
            <a:spLocks/>
          </p:cNvSpPr>
          <p:nvPr/>
        </p:nvSpPr>
        <p:spPr bwMode="auto">
          <a:xfrm>
            <a:off x="-9526" y="-7144"/>
            <a:ext cx="9163051"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solidFill>
            <a:srgbClr val="0070C0"/>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9" name="Freeform 8"/>
          <p:cNvSpPr>
            <a:spLocks/>
          </p:cNvSpPr>
          <p:nvPr/>
        </p:nvSpPr>
        <p:spPr bwMode="auto">
          <a:xfrm>
            <a:off x="4381502"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solidFill>
            <a:srgbClr val="0070C0"/>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Date Placeholder 9"/>
          <p:cNvSpPr txBox="1">
            <a:spLocks/>
          </p:cNvSpPr>
          <p:nvPr/>
        </p:nvSpPr>
        <p:spPr>
          <a:xfrm>
            <a:off x="457200" y="6356352"/>
            <a:ext cx="2133600" cy="365125"/>
          </a:xfrm>
          <a:prstGeom prst="rect">
            <a:avLst/>
          </a:prstGeom>
        </p:spPr>
        <p:txBody>
          <a:bodyPr vert="horz" lIns="0" tIns="0" rIns="0" bIns="0" anchor="b"/>
          <a:lstStyle>
            <a:defPPr>
              <a:defRPr lang="en-US"/>
            </a:defPPr>
            <a:lvl1pPr marL="0" algn="l" defTabSz="914400" rtl="0" eaLnBrk="1" latinLnBrk="0" hangingPunct="1">
              <a:defRPr kumimoji="0" sz="1200" kern="1200">
                <a:solidFill>
                  <a:schemeClr val="tx2">
                    <a:shade val="9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1F497D">
                  <a:shade val="90000"/>
                </a:srgbClr>
              </a:solidFill>
            </a:endParaRPr>
          </a:p>
        </p:txBody>
      </p:sp>
      <p:grpSp>
        <p:nvGrpSpPr>
          <p:cNvPr id="14" name="Group 13"/>
          <p:cNvGrpSpPr/>
          <p:nvPr/>
        </p:nvGrpSpPr>
        <p:grpSpPr>
          <a:xfrm>
            <a:off x="-19017" y="202408"/>
            <a:ext cx="9180548" cy="649224"/>
            <a:chOff x="-19045" y="216550"/>
            <a:chExt cx="9180548" cy="649224"/>
          </a:xfrm>
        </p:grpSpPr>
        <p:sp>
          <p:nvSpPr>
            <p:cNvPr id="15" name="Freeform 14"/>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solidFill>
                <a:srgbClr val="002060"/>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6" name="Freeform 15"/>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solidFill>
                <a:srgbClr val="002060"/>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grpSp>
      <p:pic>
        <p:nvPicPr>
          <p:cNvPr id="17" name="Picture 16"/>
          <p:cNvPicPr>
            <a:picLocks noChangeAspect="1"/>
          </p:cNvPicPr>
          <p:nvPr/>
        </p:nvPicPr>
        <p:blipFill rotWithShape="1">
          <a:blip r:embed="rId13" cstate="print">
            <a:extLst>
              <a:ext uri="{28A0092B-C50C-407E-A947-70E740481C1C}">
                <a14:useLocalDpi xmlns:a14="http://schemas.microsoft.com/office/drawing/2010/main" val="0"/>
              </a:ext>
            </a:extLst>
          </a:blip>
          <a:srcRect r="10986" b="31727"/>
          <a:stretch/>
        </p:blipFill>
        <p:spPr>
          <a:xfrm>
            <a:off x="349608" y="5993678"/>
            <a:ext cx="1176323" cy="661847"/>
          </a:xfrm>
          <a:prstGeom prst="rect">
            <a:avLst/>
          </a:prstGeom>
        </p:spPr>
      </p:pic>
      <p:pic>
        <p:nvPicPr>
          <p:cNvPr id="20" name="Picture 19"/>
          <p:cNvPicPr/>
          <p:nvPr/>
        </p:nvPicPr>
        <p:blipFill>
          <a:blip r:embed="rId14" cstate="print">
            <a:extLst>
              <a:ext uri="{28A0092B-C50C-407E-A947-70E740481C1C}">
                <a14:useLocalDpi xmlns:a14="http://schemas.microsoft.com/office/drawing/2010/main" val="0"/>
              </a:ext>
            </a:extLst>
          </a:blip>
          <a:stretch>
            <a:fillRect/>
          </a:stretch>
        </p:blipFill>
        <p:spPr>
          <a:xfrm>
            <a:off x="8153400" y="6160875"/>
            <a:ext cx="670560" cy="599440"/>
          </a:xfrm>
          <a:prstGeom prst="rect">
            <a:avLst/>
          </a:prstGeom>
        </p:spPr>
      </p:pic>
    </p:spTree>
    <p:extLst>
      <p:ext uri="{BB962C8B-B14F-4D97-AF65-F5344CB8AC3E}">
        <p14:creationId xmlns:p14="http://schemas.microsoft.com/office/powerpoint/2010/main" val="3383662870"/>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7" name="Picture 3" descr="C:\Users\James\Desktop\msft\Berlin\build Assets\hashOverlaySD-FullResolve.png"/>
          <p:cNvPicPr>
            <a:picLocks noChangeAspect="1" noChangeArrowheads="1"/>
          </p:cNvPicPr>
          <p:nvPr/>
        </p:nvPicPr>
        <p:blipFill>
          <a:blip r:embed="rId20">
            <a:alphaModFix amt="10000"/>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extLst>
            <a:ext uri="{909E8E84-426E-40dd-AFC4-6F175D3DCCD1}">
              <a14:hiddenFill xmlns="" xmlns:a14="http://schemas.microsoft.com/office/drawing/2010/main">
                <a:solidFill>
                  <a:srgbClr val="FFFFFF"/>
                </a:solidFill>
              </a14:hiddenFill>
            </a:ext>
          </a:extLst>
        </p:spPr>
      </p:pic>
      <p:sp>
        <p:nvSpPr>
          <p:cNvPr id="2" name="Title Placeholder 1"/>
          <p:cNvSpPr>
            <a:spLocks noGrp="1"/>
          </p:cNvSpPr>
          <p:nvPr>
            <p:ph type="title"/>
          </p:nvPr>
        </p:nvSpPr>
        <p:spPr>
          <a:xfrm>
            <a:off x="531639" y="753228"/>
            <a:ext cx="6896534"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2336873"/>
            <a:ext cx="6887389"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367881" y="5936188"/>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E7A1061-7060-492A-A6DB-BBC75B2D4C26}" type="datetimeFigureOut">
              <a:rPr lang="en-US" smtClean="0"/>
              <a:t>11/16/2021</a:t>
            </a:fld>
            <a:endParaRPr lang="en-US"/>
          </a:p>
        </p:txBody>
      </p:sp>
      <p:sp>
        <p:nvSpPr>
          <p:cNvPr id="5" name="Footer Placeholder 4"/>
          <p:cNvSpPr>
            <a:spLocks noGrp="1"/>
          </p:cNvSpPr>
          <p:nvPr>
            <p:ph type="ftr" sz="quarter" idx="3"/>
          </p:nvPr>
        </p:nvSpPr>
        <p:spPr>
          <a:xfrm>
            <a:off x="533400" y="5936189"/>
            <a:ext cx="4834673"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848600" y="753228"/>
            <a:ext cx="1157674"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1FA31020-8E68-493A-92B0-2A0324966317}" type="slidenum">
              <a:rPr lang="en-US" smtClean="0"/>
              <a:t>‹#›</a:t>
            </a:fld>
            <a:endParaRPr lang="en-US"/>
          </a:p>
        </p:txBody>
      </p:sp>
      <p:pic>
        <p:nvPicPr>
          <p:cNvPr id="8" name="Picture 3" descr="C:\Users\anderb3\Desktop\Advanced Work Zone Pictures\3a.jpg">
            <a:extLst>
              <a:ext uri="{FF2B5EF4-FFF2-40B4-BE49-F238E27FC236}">
                <a16:creationId xmlns:a16="http://schemas.microsoft.com/office/drawing/2014/main" id="{742D1DBE-5ADA-4DA1-9273-821AECD18B55}"/>
              </a:ext>
            </a:extLst>
          </p:cNvPr>
          <p:cNvPicPr>
            <a:picLocks noChangeAspect="1" noChangeArrowheads="1"/>
          </p:cNvPicPr>
          <p:nvPr userDrawn="1"/>
        </p:nvPicPr>
        <p:blipFill>
          <a:blip r:embed="rId21">
            <a:extLst>
              <a:ext uri="{28A0092B-C50C-407E-A947-70E740481C1C}">
                <a14:useLocalDpi xmlns:a14="http://schemas.microsoft.com/office/drawing/2010/main" val="0"/>
              </a:ext>
            </a:extLst>
          </a:blip>
          <a:srcRect/>
          <a:stretch>
            <a:fillRect/>
          </a:stretch>
        </p:blipFill>
        <p:spPr bwMode="auto">
          <a:xfrm>
            <a:off x="2255113" y="1792324"/>
            <a:ext cx="4862374" cy="3551648"/>
          </a:xfrm>
          <a:prstGeom prst="rect">
            <a:avLst/>
          </a:prstGeom>
          <a:noFill/>
          <a:effectLst>
            <a:glow>
              <a:schemeClr val="bg1"/>
            </a:glow>
            <a:reflection endPos="0" dist="50800" dir="5400000" sy="-100000" algn="bl" rotWithShape="0"/>
            <a:softEdge rad="215900"/>
          </a:effectLst>
        </p:spPr>
      </p:pic>
      <p:pic>
        <p:nvPicPr>
          <p:cNvPr id="9" name="Picture 3">
            <a:extLst>
              <a:ext uri="{FF2B5EF4-FFF2-40B4-BE49-F238E27FC236}">
                <a16:creationId xmlns:a16="http://schemas.microsoft.com/office/drawing/2014/main" id="{0CC8A8D9-3F61-4602-9DFA-B262A5AEB682}"/>
              </a:ext>
            </a:extLst>
          </p:cNvPr>
          <p:cNvPicPr>
            <a:picLocks noChangeAspect="1" noChangeArrowheads="1"/>
          </p:cNvPicPr>
          <p:nvPr userDrawn="1"/>
        </p:nvPicPr>
        <p:blipFill>
          <a:blip r:embed="rId22">
            <a:extLst>
              <a:ext uri="{28A0092B-C50C-407E-A947-70E740481C1C}">
                <a14:useLocalDpi xmlns:a14="http://schemas.microsoft.com/office/drawing/2010/main" val="0"/>
              </a:ext>
            </a:extLst>
          </a:blip>
          <a:srcRect/>
          <a:stretch>
            <a:fillRect/>
          </a:stretch>
        </p:blipFill>
        <p:spPr bwMode="auto">
          <a:xfrm>
            <a:off x="381000" y="6101349"/>
            <a:ext cx="8610600" cy="604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13541293"/>
      </p:ext>
    </p:extLst>
  </p:cSld>
  <p:clrMap bg1="dk1" tx1="lt1" bg2="dk2" tx2="lt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 id="2147483737" r:id="rId13"/>
    <p:sldLayoutId id="2147483738" r:id="rId14"/>
    <p:sldLayoutId id="2147483739" r:id="rId15"/>
    <p:sldLayoutId id="2147483740" r:id="rId16"/>
    <p:sldLayoutId id="2147483741" r:id="rId17"/>
    <p:sldLayoutId id="2147483742" r:id="rId18"/>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7" Type="http://schemas.microsoft.com/office/2007/relationships/hdphoto" Target="../media/hdphoto3.wdp"/><Relationship Id="rId2" Type="http://schemas.openxmlformats.org/officeDocument/2006/relationships/notesSlide" Target="../notesSlides/notesSlide1.xml"/><Relationship Id="rId1" Type="http://schemas.openxmlformats.org/officeDocument/2006/relationships/slideLayout" Target="../slideLayouts/slideLayout52.xml"/><Relationship Id="rId6" Type="http://schemas.openxmlformats.org/officeDocument/2006/relationships/image" Target="../media/image12.png"/><Relationship Id="rId5" Type="http://schemas.openxmlformats.org/officeDocument/2006/relationships/image" Target="../media/image11.jpeg"/><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hyperlink" Target="http://epg.modot.mo.gov/index.php?title=Image:104.1_Core_Team.jpg" TargetMode="External"/><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image" Target="../media/image15.jpeg"/><Relationship Id="rId4" Type="http://schemas.openxmlformats.org/officeDocument/2006/relationships/image" Target="../media/image14.jpe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openxmlformats.org/officeDocument/2006/relationships/image" Target="../media/image18.jpeg"/><Relationship Id="rId4" Type="http://schemas.openxmlformats.org/officeDocument/2006/relationships/image" Target="../media/image17.jpe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15.xml"/><Relationship Id="rId5" Type="http://schemas.openxmlformats.org/officeDocument/2006/relationships/image" Target="../media/image22.png"/><Relationship Id="rId4" Type="http://schemas.openxmlformats.org/officeDocument/2006/relationships/image" Target="../media/image21.jpeg"/></Relationships>
</file>

<file path=ppt/slides/_rels/slide8.xml.rels><?xml version="1.0" encoding="UTF-8" standalone="yes"?>
<Relationships xmlns="http://schemas.openxmlformats.org/package/2006/relationships"><Relationship Id="rId3" Type="http://schemas.openxmlformats.org/officeDocument/2006/relationships/hyperlink" Target="https://mutcd.fhwa.dot.gov/pdfs/2009r1r2/pdf_index.htm" TargetMode="External"/><Relationship Id="rId2" Type="http://schemas.openxmlformats.org/officeDocument/2006/relationships/notesSlide" Target="../notesSlides/notesSlide8.xml"/><Relationship Id="rId1" Type="http://schemas.openxmlformats.org/officeDocument/2006/relationships/slideLayout" Target="../slideLayouts/slideLayout15.xml"/><Relationship Id="rId5" Type="http://schemas.openxmlformats.org/officeDocument/2006/relationships/hyperlink" Target="https://mutcd.fhwa.dot.gov/kno-overview.htm" TargetMode="External"/><Relationship Id="rId4" Type="http://schemas.openxmlformats.org/officeDocument/2006/relationships/image" Target="../media/image23.jpeg"/></Relationships>
</file>

<file path=ppt/slides/_rels/slide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hyperlink" Target="http://epg.modot.org/index.php/Main_Page" TargetMode="External"/><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15.xml"/><Relationship Id="rId5" Type="http://schemas.openxmlformats.org/officeDocument/2006/relationships/comments" Target="../comments/comment1.xml"/><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15.xml"/><Relationship Id="rId4" Type="http://schemas.openxmlformats.org/officeDocument/2006/relationships/image" Target="../media/image32.jpeg"/></Relationships>
</file>

<file path=ppt/slides/_rels/slide16.xml.rels><?xml version="1.0" encoding="UTF-8" standalone="yes"?>
<Relationships xmlns="http://schemas.openxmlformats.org/package/2006/relationships"><Relationship Id="rId3" Type="http://schemas.openxmlformats.org/officeDocument/2006/relationships/hyperlink" Target="http://epg.modot.org/index.php/Main_Page" TargetMode="External"/><Relationship Id="rId2" Type="http://schemas.openxmlformats.org/officeDocument/2006/relationships/notesSlide" Target="../notesSlides/notesSlide16.xml"/><Relationship Id="rId1" Type="http://schemas.openxmlformats.org/officeDocument/2006/relationships/slideLayout" Target="../slideLayouts/slideLayout15.xml"/><Relationship Id="rId6" Type="http://schemas.openxmlformats.org/officeDocument/2006/relationships/image" Target="../media/image23.jpeg"/><Relationship Id="rId5" Type="http://schemas.openxmlformats.org/officeDocument/2006/relationships/hyperlink" Target="https://mutcd.fhwa.dot.gov/pdfs/2009r1r2/pdf_index.htm" TargetMode="External"/><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15.xml"/><Relationship Id="rId5" Type="http://schemas.openxmlformats.org/officeDocument/2006/relationships/image" Target="../media/image34.png"/><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hyperlink" Target="http://epg.modot.org/index.php/616.7_Type_of_Temporary_Traffic_Control_Zone_Activities_(MUTCD_6G)#616.7.2_Work_Duration_.28MUTCD_6G.02.29" TargetMode="Externa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2.xml"/><Relationship Id="rId1" Type="http://schemas.openxmlformats.org/officeDocument/2006/relationships/vmlDrawing" Target="../drawings/vmlDrawing1.vml"/><Relationship Id="rId5" Type="http://schemas.openxmlformats.org/officeDocument/2006/relationships/image" Target="../media/image35.png"/><Relationship Id="rId4" Type="http://schemas.openxmlformats.org/officeDocument/2006/relationships/oleObject" Target="../embeddings/oleObject1.bin"/></Relationships>
</file>

<file path=ppt/slides/_rels/slide2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1.xml"/><Relationship Id="rId1" Type="http://schemas.openxmlformats.org/officeDocument/2006/relationships/slideLayout" Target="../slideLayouts/slideLayout13.xml"/><Relationship Id="rId5" Type="http://schemas.openxmlformats.org/officeDocument/2006/relationships/image" Target="../media/image38.png"/><Relationship Id="rId4" Type="http://schemas.openxmlformats.org/officeDocument/2006/relationships/image" Target="../media/image37.png"/></Relationships>
</file>

<file path=ppt/slides/_rels/slide26.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13.xml"/><Relationship Id="rId4" Type="http://schemas.openxmlformats.org/officeDocument/2006/relationships/hyperlink" Target="http://sp/sites/sm/IRPDocuments/SitePages/IRP%20Home.aspx" TargetMode="External"/></Relationships>
</file>

<file path=ppt/slides/_rels/slide31.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24.xml"/><Relationship Id="rId1" Type="http://schemas.openxmlformats.org/officeDocument/2006/relationships/slideLayout" Target="../slideLayouts/slideLayout13.xml"/><Relationship Id="rId4" Type="http://schemas.openxmlformats.org/officeDocument/2006/relationships/comments" Target="../comments/commen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6.xml"/><Relationship Id="rId1" Type="http://schemas.openxmlformats.org/officeDocument/2006/relationships/slideLayout" Target="../slideLayouts/slideLayout23.xml"/></Relationships>
</file>

<file path=ppt/slides/_rels/slide3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7.xml"/><Relationship Id="rId1" Type="http://schemas.openxmlformats.org/officeDocument/2006/relationships/slideLayout" Target="../slideLayouts/slideLayout15.xml"/><Relationship Id="rId4" Type="http://schemas.openxmlformats.org/officeDocument/2006/relationships/hyperlink" Target="http://epg.modot.org/index.php/616.25_MoDOT_Work_Zone_Guidelines#Roadway_Capacities"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hyperlink" Target="http://wwwi/intranet/tp/products/othermap/documents/major_highways_pp.pdf" TargetMode="External"/><Relationship Id="rId2" Type="http://schemas.openxmlformats.org/officeDocument/2006/relationships/notesSlide" Target="../notesSlides/notesSlide30.xml"/><Relationship Id="rId1" Type="http://schemas.openxmlformats.org/officeDocument/2006/relationships/slideLayout" Target="../slideLayouts/slideLayout15.xml"/><Relationship Id="rId5" Type="http://schemas.openxmlformats.org/officeDocument/2006/relationships/hyperlink" Target="http://epg.modot.org/index.php?title=Category:Better_Roads,_Brighter_Future" TargetMode="External"/><Relationship Id="rId4" Type="http://schemas.openxmlformats.org/officeDocument/2006/relationships/image" Target="../media/image49.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3.xml"/><Relationship Id="rId1" Type="http://schemas.openxmlformats.org/officeDocument/2006/relationships/slideLayout" Target="../slideLayouts/slideLayout15.xml"/><Relationship Id="rId4" Type="http://schemas.openxmlformats.org/officeDocument/2006/relationships/hyperlink" Target="http://epg.modot.mo.gov/index.php?title=616.1_Preparation_of_Traffic_Control_Plan_(TCP)"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epg.modot.org/" TargetMode="External"/><Relationship Id="rId2" Type="http://schemas.openxmlformats.org/officeDocument/2006/relationships/notesSlide" Target="../notesSlides/notesSlide34.xml"/><Relationship Id="rId1" Type="http://schemas.openxmlformats.org/officeDocument/2006/relationships/slideLayout" Target="../slideLayouts/slideLayout15.xml"/><Relationship Id="rId5" Type="http://schemas.openxmlformats.org/officeDocument/2006/relationships/image" Target="../media/image25.png"/><Relationship Id="rId4" Type="http://schemas.openxmlformats.org/officeDocument/2006/relationships/hyperlink" Target="http://epg.modot.org/index.php/Main_Page"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epg.modot.org/index.php/Main_Page" TargetMode="Externa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3" Type="http://schemas.openxmlformats.org/officeDocument/2006/relationships/hyperlink" Target="http://epg.modot.org/index.php/616.8_Typical_Applications_(MUTCD_6H)#Listing_of_Typical_Applications_for_Maintenance" TargetMode="External"/><Relationship Id="rId2" Type="http://schemas.openxmlformats.org/officeDocument/2006/relationships/notesSlide" Target="../notesSlides/notesSlide35.xml"/><Relationship Id="rId1" Type="http://schemas.openxmlformats.org/officeDocument/2006/relationships/slideLayout" Target="../slideLayouts/slideLayout15.xml"/><Relationship Id="rId4" Type="http://schemas.openxmlformats.org/officeDocument/2006/relationships/image" Target="../media/image54.png"/></Relationships>
</file>

<file path=ppt/slides/_rels/slide48.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36.xml"/><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7.xml"/><Relationship Id="rId1" Type="http://schemas.openxmlformats.org/officeDocument/2006/relationships/slideLayout" Target="../slideLayouts/slideLayout15.xml"/><Relationship Id="rId5" Type="http://schemas.openxmlformats.org/officeDocument/2006/relationships/image" Target="../media/image61.jpeg"/><Relationship Id="rId4" Type="http://schemas.openxmlformats.org/officeDocument/2006/relationships/image" Target="../media/image60.jpeg"/></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3" Type="http://schemas.openxmlformats.org/officeDocument/2006/relationships/hyperlink" Target="http://epg.modot.org/index.php?title=Image:910.3.2.6.jpg" TargetMode="External"/><Relationship Id="rId2" Type="http://schemas.openxmlformats.org/officeDocument/2006/relationships/notesSlide" Target="../notesSlides/notesSlide39.xml"/><Relationship Id="rId1" Type="http://schemas.openxmlformats.org/officeDocument/2006/relationships/slideLayout" Target="../slideLayouts/slideLayout15.xml"/><Relationship Id="rId4" Type="http://schemas.openxmlformats.org/officeDocument/2006/relationships/image" Target="../media/image62.jpe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notesSlide" Target="../notesSlides/notesSlide40.xml"/><Relationship Id="rId1" Type="http://schemas.openxmlformats.org/officeDocument/2006/relationships/slideLayout" Target="../slideLayouts/slideLayout15.xml"/><Relationship Id="rId5" Type="http://schemas.openxmlformats.org/officeDocument/2006/relationships/image" Target="../media/image65.jpg"/><Relationship Id="rId4" Type="http://schemas.openxmlformats.org/officeDocument/2006/relationships/image" Target="../media/image64.jpg"/></Relationships>
</file>

<file path=ppt/slides/_rels/slide62.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5.xml"/></Relationships>
</file>

<file path=ppt/slides/_rels/slide63.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8.xml"/></Relationships>
</file>

<file path=ppt/slides/_rels/slide64.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1.xml"/><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2" Type="http://schemas.openxmlformats.org/officeDocument/2006/relationships/image" Target="../media/image69.jpg"/><Relationship Id="rId1" Type="http://schemas.openxmlformats.org/officeDocument/2006/relationships/slideLayout" Target="../slideLayouts/slideLayout15.xml"/></Relationships>
</file>

<file path=ppt/slides/_rels/slide6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2.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15.xml"/><Relationship Id="rId1" Type="http://schemas.openxmlformats.org/officeDocument/2006/relationships/vmlDrawing" Target="../drawings/vmlDrawing2.vml"/><Relationship Id="rId5" Type="http://schemas.openxmlformats.org/officeDocument/2006/relationships/image" Target="../media/image70.emf"/><Relationship Id="rId4" Type="http://schemas.openxmlformats.org/officeDocument/2006/relationships/oleObject" Target="../embeddings/oleObject2.bin"/></Relationships>
</file>

<file path=ppt/slides/_rels/slide68.xml.rels><?xml version="1.0" encoding="UTF-8" standalone="yes"?>
<Relationships xmlns="http://schemas.openxmlformats.org/package/2006/relationships"><Relationship Id="rId3" Type="http://schemas.openxmlformats.org/officeDocument/2006/relationships/image" Target="../media/image71.emf"/><Relationship Id="rId2" Type="http://schemas.openxmlformats.org/officeDocument/2006/relationships/notesSlide" Target="../notesSlides/notesSlide44.xml"/><Relationship Id="rId1" Type="http://schemas.openxmlformats.org/officeDocument/2006/relationships/slideLayout" Target="../slideLayouts/slideLayout18.xml"/></Relationships>
</file>

<file path=ppt/slides/_rels/slide69.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45.xml"/><Relationship Id="rId1" Type="http://schemas.openxmlformats.org/officeDocument/2006/relationships/slideLayout" Target="../slideLayouts/slideLayout15.xml"/></Relationships>
</file>

<file path=ppt/slides/_rels/slide70.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46.xml"/><Relationship Id="rId1" Type="http://schemas.openxmlformats.org/officeDocument/2006/relationships/slideLayout" Target="../slideLayouts/slideLayout15.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5.xml"/></Relationships>
</file>

<file path=ppt/slides/_rels/slide7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73.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15.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5.xml"/></Relationships>
</file>

<file path=ppt/slides/_rels/slide75.xml.rels><?xml version="1.0" encoding="UTF-8" standalone="yes"?>
<Relationships xmlns="http://schemas.openxmlformats.org/package/2006/relationships"><Relationship Id="rId3" Type="http://schemas.openxmlformats.org/officeDocument/2006/relationships/image" Target="../media/image75.jpg"/><Relationship Id="rId2" Type="http://schemas.openxmlformats.org/officeDocument/2006/relationships/notesSlide" Target="../notesSlides/notesSlide49.xml"/><Relationship Id="rId1" Type="http://schemas.openxmlformats.org/officeDocument/2006/relationships/slideLayout" Target="../slideLayouts/slideLayout15.xml"/><Relationship Id="rId4" Type="http://schemas.openxmlformats.org/officeDocument/2006/relationships/hyperlink" Target="http://epg.modot.org/index.php/616.4_Pedestrian_and_Worker_Safety_(MUTCD_Chapter_6D)" TargetMode="External"/></Relationships>
</file>

<file path=ppt/slides/_rels/slide76.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50.xml"/><Relationship Id="rId1" Type="http://schemas.openxmlformats.org/officeDocument/2006/relationships/slideLayout" Target="../slideLayouts/slideLayout13.xml"/></Relationships>
</file>

<file path=ppt/slides/_rels/slide77.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51.xml"/><Relationship Id="rId1" Type="http://schemas.openxmlformats.org/officeDocument/2006/relationships/slideLayout" Target="../slideLayouts/slideLayout15.xml"/><Relationship Id="rId6" Type="http://schemas.openxmlformats.org/officeDocument/2006/relationships/hyperlink" Target="https://epg.modot.org/files/5/55/616.8.29_MT_2017.pdf" TargetMode="External"/><Relationship Id="rId5" Type="http://schemas.openxmlformats.org/officeDocument/2006/relationships/image" Target="../media/image79.png"/><Relationship Id="rId4" Type="http://schemas.openxmlformats.org/officeDocument/2006/relationships/image" Target="../media/image78.png"/></Relationships>
</file>

<file path=ppt/slides/_rels/slide78.xml.rels><?xml version="1.0" encoding="UTF-8" standalone="yes"?>
<Relationships xmlns="http://schemas.openxmlformats.org/package/2006/relationships"><Relationship Id="rId3" Type="http://schemas.openxmlformats.org/officeDocument/2006/relationships/image" Target="../media/image80.jpeg"/><Relationship Id="rId7" Type="http://schemas.openxmlformats.org/officeDocument/2006/relationships/image" Target="../media/image84.jpeg"/><Relationship Id="rId2" Type="http://schemas.openxmlformats.org/officeDocument/2006/relationships/notesSlide" Target="../notesSlides/notesSlide52.xml"/><Relationship Id="rId1" Type="http://schemas.openxmlformats.org/officeDocument/2006/relationships/slideLayout" Target="../slideLayouts/slideLayout15.xml"/><Relationship Id="rId6" Type="http://schemas.openxmlformats.org/officeDocument/2006/relationships/image" Target="../media/image83.jpeg"/><Relationship Id="rId5" Type="http://schemas.openxmlformats.org/officeDocument/2006/relationships/image" Target="../media/image82.jpeg"/><Relationship Id="rId4" Type="http://schemas.openxmlformats.org/officeDocument/2006/relationships/image" Target="../media/image81.jpeg"/></Relationships>
</file>

<file path=ppt/slides/_rels/slide79.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53.xml"/><Relationship Id="rId1" Type="http://schemas.openxmlformats.org/officeDocument/2006/relationships/slideLayout" Target="../slideLayouts/slideLayout15.xml"/><Relationship Id="rId4" Type="http://schemas.openxmlformats.org/officeDocument/2006/relationships/image" Target="../media/image78.png"/></Relationships>
</file>

<file path=ppt/slides/_rels/slide80.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54.xml"/><Relationship Id="rId1" Type="http://schemas.openxmlformats.org/officeDocument/2006/relationships/slideLayout" Target="../slideLayouts/slideLayout15.xml"/></Relationships>
</file>

<file path=ppt/slides/_rels/slide81.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55.xml"/><Relationship Id="rId1" Type="http://schemas.openxmlformats.org/officeDocument/2006/relationships/slideLayout" Target="../slideLayouts/slideLayout15.xml"/><Relationship Id="rId5" Type="http://schemas.openxmlformats.org/officeDocument/2006/relationships/image" Target="../media/image88.jpeg"/><Relationship Id="rId4" Type="http://schemas.openxmlformats.org/officeDocument/2006/relationships/image" Target="../media/image78.png"/></Relationships>
</file>

<file path=ppt/slides/_rels/slide82.xml.rels><?xml version="1.0" encoding="UTF-8" standalone="yes"?>
<Relationships xmlns="http://schemas.openxmlformats.org/package/2006/relationships"><Relationship Id="rId3" Type="http://schemas.openxmlformats.org/officeDocument/2006/relationships/hyperlink" Target="http://epg.modot.mo.gov/index.php?title=Category:900_TRAFFIC_CONTROL#900.1.11_Relation_to_Other_Publications_.28MUTCD_Section_1A.11.29" TargetMode="External"/><Relationship Id="rId2" Type="http://schemas.openxmlformats.org/officeDocument/2006/relationships/notesSlide" Target="../notesSlides/notesSlide56.xml"/><Relationship Id="rId1" Type="http://schemas.openxmlformats.org/officeDocument/2006/relationships/slideLayout" Target="../slideLayouts/slideLayout15.xml"/><Relationship Id="rId5" Type="http://schemas.openxmlformats.org/officeDocument/2006/relationships/hyperlink" Target="https://epg.modot.org/files/a/a3/616.8.28_MT_2017.pdf" TargetMode="External"/><Relationship Id="rId4" Type="http://schemas.openxmlformats.org/officeDocument/2006/relationships/image" Target="../media/image89.png"/></Relationships>
</file>

<file path=ppt/slides/_rels/slide83.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57.xml"/><Relationship Id="rId1" Type="http://schemas.openxmlformats.org/officeDocument/2006/relationships/slideLayout" Target="../slideLayouts/slideLayout18.xml"/><Relationship Id="rId6" Type="http://schemas.openxmlformats.org/officeDocument/2006/relationships/image" Target="cid:c1c4302a-8740-4a69-bf58-5d8830a936a3@namprd09.prod.outlook.com" TargetMode="External"/><Relationship Id="rId5" Type="http://schemas.openxmlformats.org/officeDocument/2006/relationships/image" Target="../media/image91.jpeg"/><Relationship Id="rId4" Type="http://schemas.openxmlformats.org/officeDocument/2006/relationships/image" Target="cid:92f2ebe1-b845-4821-876b-3b3222cf177a@namprd09.prod.outlook.com" TargetMode="External"/></Relationships>
</file>

<file path=ppt/slides/_rels/slide84.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58.xml"/><Relationship Id="rId1" Type="http://schemas.openxmlformats.org/officeDocument/2006/relationships/slideLayout" Target="../slideLayouts/slideLayout18.xml"/><Relationship Id="rId6" Type="http://schemas.openxmlformats.org/officeDocument/2006/relationships/image" Target="cid:3bcc0c57-3164-446b-bd1b-201630da1819@namprd09.prod.outlook.com" TargetMode="External"/><Relationship Id="rId5" Type="http://schemas.openxmlformats.org/officeDocument/2006/relationships/image" Target="../media/image93.jpeg"/><Relationship Id="rId4" Type="http://schemas.openxmlformats.org/officeDocument/2006/relationships/image" Target="cid:d7925457-dd94-441e-b45b-ccc091ef91f7@namprd09.prod.outlook.com" TargetMode="External"/></Relationships>
</file>

<file path=ppt/slides/_rels/slide85.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59.xml"/><Relationship Id="rId1" Type="http://schemas.openxmlformats.org/officeDocument/2006/relationships/slideLayout" Target="../slideLayouts/slideLayout13.xml"/></Relationships>
</file>

<file path=ppt/slides/_rels/slide86.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60.xml"/><Relationship Id="rId1" Type="http://schemas.openxmlformats.org/officeDocument/2006/relationships/slideLayout" Target="../slideLayouts/slideLayout15.xml"/><Relationship Id="rId4" Type="http://schemas.openxmlformats.org/officeDocument/2006/relationships/comments" Target="../comments/comment4.xml"/></Relationships>
</file>

<file path=ppt/slides/_rels/slide87.xml.rels><?xml version="1.0" encoding="UTF-8" standalone="yes"?>
<Relationships xmlns="http://schemas.openxmlformats.org/package/2006/relationships"><Relationship Id="rId3" Type="http://schemas.openxmlformats.org/officeDocument/2006/relationships/hyperlink" Target="http://epg.modot.org/index.php/616.12_Work_Zone_Speed_Limits#616.12.3_Work_Zone_SPEED_LIMIT_Figures" TargetMode="External"/><Relationship Id="rId2" Type="http://schemas.openxmlformats.org/officeDocument/2006/relationships/notesSlide" Target="../notesSlides/notesSlide61.xml"/><Relationship Id="rId1" Type="http://schemas.openxmlformats.org/officeDocument/2006/relationships/slideLayout" Target="../slideLayouts/slideLayout15.xml"/><Relationship Id="rId5" Type="http://schemas.openxmlformats.org/officeDocument/2006/relationships/image" Target="../media/image96.png"/><Relationship Id="rId4" Type="http://schemas.openxmlformats.org/officeDocument/2006/relationships/hyperlink" Target="http://epg.modot.mo.gov/index.php?title=616.23_Traffic_Control_for_Field_Operations#616.23.2.7.3_Fine_Signs" TargetMode="External"/></Relationships>
</file>

<file path=ppt/slides/_rels/slide88.xml.rels><?xml version="1.0" encoding="UTF-8" standalone="yes"?>
<Relationships xmlns="http://schemas.openxmlformats.org/package/2006/relationships"><Relationship Id="rId3" Type="http://schemas.openxmlformats.org/officeDocument/2006/relationships/image" Target="../media/image97.jpg"/><Relationship Id="rId2" Type="http://schemas.openxmlformats.org/officeDocument/2006/relationships/notesSlide" Target="../notesSlides/notesSlide62.xml"/><Relationship Id="rId1" Type="http://schemas.openxmlformats.org/officeDocument/2006/relationships/slideLayout" Target="../slideLayouts/slideLayout15.xml"/></Relationships>
</file>

<file path=ppt/slides/_rels/slide89.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63.xml"/><Relationship Id="rId1" Type="http://schemas.openxmlformats.org/officeDocument/2006/relationships/slideLayout" Target="../slideLayouts/slideLayout15.xml"/><Relationship Id="rId5" Type="http://schemas.openxmlformats.org/officeDocument/2006/relationships/image" Target="../media/image98.jpeg"/><Relationship Id="rId4" Type="http://schemas.openxmlformats.org/officeDocument/2006/relationships/image" Target="../media/image96.png"/></Relationships>
</file>

<file path=ppt/slides/_rels/slide90.xml.rels><?xml version="1.0" encoding="UTF-8" standalone="yes"?>
<Relationships xmlns="http://schemas.openxmlformats.org/package/2006/relationships"><Relationship Id="rId3" Type="http://schemas.openxmlformats.org/officeDocument/2006/relationships/hyperlink" Target="http://epg.modot.org/index.php/616.16_Law_Enforcement_Services" TargetMode="External"/><Relationship Id="rId2" Type="http://schemas.openxmlformats.org/officeDocument/2006/relationships/notesSlide" Target="../notesSlides/notesSlide64.xml"/><Relationship Id="rId1" Type="http://schemas.openxmlformats.org/officeDocument/2006/relationships/slideLayout" Target="../slideLayouts/slideLayout13.xml"/><Relationship Id="rId4" Type="http://schemas.openxmlformats.org/officeDocument/2006/relationships/image" Target="../media/image99.png"/></Relationships>
</file>

<file path=ppt/slides/_rels/slide91.xml.rels><?xml version="1.0" encoding="UTF-8" standalone="yes"?>
<Relationships xmlns="http://schemas.openxmlformats.org/package/2006/relationships"><Relationship Id="rId3" Type="http://schemas.openxmlformats.org/officeDocument/2006/relationships/image" Target="../media/image100.jpg"/><Relationship Id="rId2" Type="http://schemas.openxmlformats.org/officeDocument/2006/relationships/notesSlide" Target="../notesSlides/notesSlide65.xml"/><Relationship Id="rId1" Type="http://schemas.openxmlformats.org/officeDocument/2006/relationships/slideLayout" Target="../slideLayouts/slideLayout13.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96.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66.xml"/><Relationship Id="rId1" Type="http://schemas.openxmlformats.org/officeDocument/2006/relationships/slideLayout" Target="../slideLayouts/slideLayout15.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98.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2.jpeg"/><Relationship Id="rId1" Type="http://schemas.openxmlformats.org/officeDocument/2006/relationships/slideLayout" Target="../slideLayouts/slideLayout15.xml"/><Relationship Id="rId4" Type="http://schemas.openxmlformats.org/officeDocument/2006/relationships/image" Target="../media/image104.png"/></Relationships>
</file>

<file path=ppt/slides/_rels/slide99.xml.rels><?xml version="1.0" encoding="UTF-8" standalone="yes"?>
<Relationships xmlns="http://schemas.openxmlformats.org/package/2006/relationships"><Relationship Id="rId2" Type="http://schemas.openxmlformats.org/officeDocument/2006/relationships/image" Target="../media/image105.jpeg"/><Relationship Id="rId1" Type="http://schemas.openxmlformats.org/officeDocument/2006/relationships/slideLayout" Target="../slideLayouts/slideLayout15.xml"/></Relationships>
</file>

<file path=ppt/slides/_rels/slide100.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67.xml"/><Relationship Id="rId1" Type="http://schemas.openxmlformats.org/officeDocument/2006/relationships/slideLayout" Target="../slideLayouts/slideLayout15.xml"/></Relationships>
</file>

<file path=ppt/slides/_rels/slide101.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15.xml"/></Relationships>
</file>

<file path=ppt/slides/_rels/slide102.xml.rels><?xml version="1.0" encoding="UTF-8" standalone="yes"?>
<Relationships xmlns="http://schemas.openxmlformats.org/package/2006/relationships"><Relationship Id="rId2" Type="http://schemas.openxmlformats.org/officeDocument/2006/relationships/image" Target="../media/image108.jpg"/><Relationship Id="rId1" Type="http://schemas.openxmlformats.org/officeDocument/2006/relationships/slideLayout" Target="../slideLayouts/slideLayout15.xml"/></Relationships>
</file>

<file path=ppt/slides/_rels/slide103.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image" Target="../media/image109.jpeg"/><Relationship Id="rId1" Type="http://schemas.openxmlformats.org/officeDocument/2006/relationships/slideLayout" Target="../slideLayouts/slideLayout15.xml"/></Relationships>
</file>

<file path=ppt/slides/_rels/slide104.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jpeg"/><Relationship Id="rId1" Type="http://schemas.openxmlformats.org/officeDocument/2006/relationships/slideLayout" Target="../slideLayouts/slideLayout15.xml"/><Relationship Id="rId5" Type="http://schemas.openxmlformats.org/officeDocument/2006/relationships/image" Target="../media/image113.jpeg"/><Relationship Id="rId4" Type="http://schemas.openxmlformats.org/officeDocument/2006/relationships/image" Target="../media/image78.png"/></Relationships>
</file>

<file path=ppt/slides/_rels/slide105.xml.rels><?xml version="1.0" encoding="UTF-8" standalone="yes"?>
<Relationships xmlns="http://schemas.openxmlformats.org/package/2006/relationships"><Relationship Id="rId3" Type="http://schemas.openxmlformats.org/officeDocument/2006/relationships/hyperlink" Target="http://epg.modot.mo.gov/index.php?title=Image:616.9.1_Work_Zone_lighting.jpg" TargetMode="External"/><Relationship Id="rId2" Type="http://schemas.openxmlformats.org/officeDocument/2006/relationships/notesSlide" Target="../notesSlides/notesSlide68.xml"/><Relationship Id="rId1" Type="http://schemas.openxmlformats.org/officeDocument/2006/relationships/slideLayout" Target="../slideLayouts/slideLayout15.xml"/><Relationship Id="rId4" Type="http://schemas.openxmlformats.org/officeDocument/2006/relationships/image" Target="../media/image114.jpeg"/></Relationships>
</file>

<file path=ppt/slides/_rels/slide106.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69.xml"/><Relationship Id="rId1" Type="http://schemas.openxmlformats.org/officeDocument/2006/relationships/slideLayout" Target="../slideLayouts/slideLayout15.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0.xml"/><Relationship Id="rId1" Type="http://schemas.openxmlformats.org/officeDocument/2006/relationships/slideLayout" Target="../slideLayouts/slideLayout18.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0.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71.xml"/><Relationship Id="rId1" Type="http://schemas.openxmlformats.org/officeDocument/2006/relationships/slideLayout" Target="../slideLayouts/slideLayout18.xml"/><Relationship Id="rId4" Type="http://schemas.openxmlformats.org/officeDocument/2006/relationships/image" Target="../media/image117.jpeg"/></Relationships>
</file>

<file path=ppt/slides/_rels/slide111.xml.rels><?xml version="1.0" encoding="UTF-8" standalone="yes"?>
<Relationships xmlns="http://schemas.openxmlformats.org/package/2006/relationships"><Relationship Id="rId8" Type="http://schemas.openxmlformats.org/officeDocument/2006/relationships/image" Target="../media/image119.png"/><Relationship Id="rId3" Type="http://schemas.microsoft.com/office/2007/relationships/media" Target="../media/media2.wmv"/><Relationship Id="rId7" Type="http://schemas.openxmlformats.org/officeDocument/2006/relationships/image" Target="../media/image118.png"/><Relationship Id="rId2" Type="http://schemas.openxmlformats.org/officeDocument/2006/relationships/video" Target="../media/media1.avi"/><Relationship Id="rId1" Type="http://schemas.microsoft.com/office/2007/relationships/media" Target="../media/media1.avi"/><Relationship Id="rId6" Type="http://schemas.openxmlformats.org/officeDocument/2006/relationships/notesSlide" Target="../notesSlides/notesSlide72.xml"/><Relationship Id="rId5" Type="http://schemas.openxmlformats.org/officeDocument/2006/relationships/slideLayout" Target="../slideLayouts/slideLayout17.xml"/><Relationship Id="rId4" Type="http://schemas.openxmlformats.org/officeDocument/2006/relationships/video" Target="../media/media2.wmv"/></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3.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notesSlide" Target="../notesSlides/notesSlide73.xml"/><Relationship Id="rId1" Type="http://schemas.openxmlformats.org/officeDocument/2006/relationships/slideLayout" Target="../slideLayouts/slideLayout15.xml"/><Relationship Id="rId5" Type="http://schemas.openxmlformats.org/officeDocument/2006/relationships/image" Target="../media/image122.jpeg"/><Relationship Id="rId4" Type="http://schemas.openxmlformats.org/officeDocument/2006/relationships/image" Target="../media/image121.png"/></Relationships>
</file>

<file path=ppt/slides/_rels/slide114.xml.rels><?xml version="1.0" encoding="UTF-8" standalone="yes"?>
<Relationships xmlns="http://schemas.openxmlformats.org/package/2006/relationships"><Relationship Id="rId8" Type="http://schemas.openxmlformats.org/officeDocument/2006/relationships/hyperlink" Target="http://epg.modot.org/index.php?title=Image:616.6.4.1.jpg" TargetMode="External"/><Relationship Id="rId3" Type="http://schemas.openxmlformats.org/officeDocument/2006/relationships/image" Target="../media/image123.jpeg"/><Relationship Id="rId7" Type="http://schemas.openxmlformats.org/officeDocument/2006/relationships/image" Target="../media/image125.jpeg"/><Relationship Id="rId2" Type="http://schemas.openxmlformats.org/officeDocument/2006/relationships/notesSlide" Target="../notesSlides/notesSlide74.xml"/><Relationship Id="rId1" Type="http://schemas.openxmlformats.org/officeDocument/2006/relationships/slideLayout" Target="../slideLayouts/slideLayout15.xml"/><Relationship Id="rId6" Type="http://schemas.openxmlformats.org/officeDocument/2006/relationships/hyperlink" Target="http://epg.modot.org/index.php?title=Image:616.5.1.2_Drum-like_Channelizer.jpg" TargetMode="External"/><Relationship Id="rId5" Type="http://schemas.openxmlformats.org/officeDocument/2006/relationships/image" Target="../media/image124.jpeg"/><Relationship Id="rId10" Type="http://schemas.openxmlformats.org/officeDocument/2006/relationships/image" Target="../media/image127.png"/><Relationship Id="rId4" Type="http://schemas.openxmlformats.org/officeDocument/2006/relationships/hyperlink" Target="http://epg.modot.org/index.php?title=Image:616.5.1.4_Direction_Indicator_Barricade.jpg" TargetMode="External"/><Relationship Id="rId9" Type="http://schemas.openxmlformats.org/officeDocument/2006/relationships/image" Target="../media/image126.jpeg"/></Relationships>
</file>

<file path=ppt/slides/_rels/slide115.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notesSlide" Target="../notesSlides/notesSlide75.xml"/><Relationship Id="rId1" Type="http://schemas.openxmlformats.org/officeDocument/2006/relationships/slideLayout" Target="../slideLayouts/slideLayout15.xml"/><Relationship Id="rId5" Type="http://schemas.openxmlformats.org/officeDocument/2006/relationships/image" Target="../media/image130.jpeg"/><Relationship Id="rId4" Type="http://schemas.openxmlformats.org/officeDocument/2006/relationships/image" Target="../media/image129.jpeg"/></Relationships>
</file>

<file path=ppt/slides/_rels/slide116.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notesSlide" Target="../notesSlides/notesSlide76.xml"/><Relationship Id="rId1" Type="http://schemas.openxmlformats.org/officeDocument/2006/relationships/slideLayout" Target="../slideLayouts/slideLayout15.xml"/></Relationships>
</file>

<file path=ppt/slides/_rels/slide117.xml.rels><?xml version="1.0" encoding="UTF-8" standalone="yes"?>
<Relationships xmlns="http://schemas.openxmlformats.org/package/2006/relationships"><Relationship Id="rId3" Type="http://schemas.openxmlformats.org/officeDocument/2006/relationships/image" Target="../media/image132.gif"/><Relationship Id="rId2" Type="http://schemas.openxmlformats.org/officeDocument/2006/relationships/notesSlide" Target="../notesSlides/notesSlide77.xml"/><Relationship Id="rId1" Type="http://schemas.openxmlformats.org/officeDocument/2006/relationships/slideLayout" Target="../slideLayouts/slideLayout15.xml"/><Relationship Id="rId6" Type="http://schemas.openxmlformats.org/officeDocument/2006/relationships/comments" Target="../comments/comment5.xml"/><Relationship Id="rId5" Type="http://schemas.openxmlformats.org/officeDocument/2006/relationships/hyperlink" Target="http://epg.modot.org/index.php/616.6_Temporary_Traffic_Control_Zone_Devices_(MUTCD_6F)#616.6.2.2_Flags_and_Advance_Warning_Rail_System_on_Signs" TargetMode="External"/><Relationship Id="rId4" Type="http://schemas.openxmlformats.org/officeDocument/2006/relationships/image" Target="http://www.ricesigns.com/pictures/flag_holder_tn.GIF" TargetMode="External"/></Relationships>
</file>

<file path=ppt/slides/_rels/slide118.xml.rels><?xml version="1.0" encoding="UTF-8" standalone="yes"?>
<Relationships xmlns="http://schemas.openxmlformats.org/package/2006/relationships"><Relationship Id="rId3" Type="http://schemas.openxmlformats.org/officeDocument/2006/relationships/image" Target="../media/image133.jpg"/><Relationship Id="rId2" Type="http://schemas.openxmlformats.org/officeDocument/2006/relationships/notesSlide" Target="../notesSlides/notesSlide78.xml"/><Relationship Id="rId1" Type="http://schemas.openxmlformats.org/officeDocument/2006/relationships/slideLayout" Target="../slideLayouts/slideLayout15.xml"/><Relationship Id="rId5" Type="http://schemas.openxmlformats.org/officeDocument/2006/relationships/hyperlink" Target="http://epg.modot.mo.gov/index.php?title=616.23_Traffic_Control_for_Field_Operations#616.23.2.5.1.1_Flags_and_Advance_Warning_Rail_System" TargetMode="External"/><Relationship Id="rId4" Type="http://schemas.openxmlformats.org/officeDocument/2006/relationships/hyperlink" Target="http://www.modot.mo.gov/business/standards_and_specs/documents/61610.pdf" TargetMode="External"/></Relationships>
</file>

<file path=ppt/slides/_rels/slide119.xml.rels><?xml version="1.0" encoding="UTF-8" standalone="yes"?>
<Relationships xmlns="http://schemas.openxmlformats.org/package/2006/relationships"><Relationship Id="rId3" Type="http://schemas.openxmlformats.org/officeDocument/2006/relationships/notesSlide" Target="../notesSlides/notesSlide79.xml"/><Relationship Id="rId2" Type="http://schemas.openxmlformats.org/officeDocument/2006/relationships/slideLayout" Target="../slideLayouts/slideLayout15.xml"/><Relationship Id="rId1" Type="http://schemas.openxmlformats.org/officeDocument/2006/relationships/vmlDrawing" Target="../drawings/vmlDrawing3.vml"/><Relationship Id="rId6" Type="http://schemas.openxmlformats.org/officeDocument/2006/relationships/hyperlink" Target="http://epg.modot.mo.gov/index.php?title=616.23_Traffic_Control_for_Field_Operations#616.23.2.5.8_Lighting_Devices" TargetMode="External"/><Relationship Id="rId5" Type="http://schemas.openxmlformats.org/officeDocument/2006/relationships/image" Target="../media/image134.png"/><Relationship Id="rId4" Type="http://schemas.openxmlformats.org/officeDocument/2006/relationships/oleObject" Target="../embeddings/oleObject3.bin"/></Relationships>
</file>

<file path=ppt/slides/_rels/slide120.xml.rels><?xml version="1.0" encoding="UTF-8" standalone="yes"?>
<Relationships xmlns="http://schemas.openxmlformats.org/package/2006/relationships"><Relationship Id="rId3" Type="http://schemas.openxmlformats.org/officeDocument/2006/relationships/hyperlink" Target="http://epg.modot.org/index.php/616.6_Temporary_Traffic_Control_Zone_Devices_(MUTCD_6F)#616.6.2_General_Characteristics_of_Signs_.28MUTCD_6F.02.29" TargetMode="External"/><Relationship Id="rId2" Type="http://schemas.openxmlformats.org/officeDocument/2006/relationships/notesSlide" Target="../notesSlides/notesSlide80.xml"/><Relationship Id="rId1" Type="http://schemas.openxmlformats.org/officeDocument/2006/relationships/slideLayout" Target="../slideLayouts/slideLayout15.xml"/><Relationship Id="rId4" Type="http://schemas.openxmlformats.org/officeDocument/2006/relationships/image" Target="../media/image135.png"/></Relationships>
</file>

<file path=ppt/slides/_rels/slide121.xml.rels><?xml version="1.0" encoding="UTF-8" standalone="yes"?>
<Relationships xmlns="http://schemas.openxmlformats.org/package/2006/relationships"><Relationship Id="rId3" Type="http://schemas.openxmlformats.org/officeDocument/2006/relationships/hyperlink" Target="http://epg.modot.mo.gov/index.php?title=Image:616.19.2.2.1_4.jpg" TargetMode="External"/><Relationship Id="rId2" Type="http://schemas.openxmlformats.org/officeDocument/2006/relationships/notesSlide" Target="../notesSlides/notesSlide81.xml"/><Relationship Id="rId1" Type="http://schemas.openxmlformats.org/officeDocument/2006/relationships/slideLayout" Target="../slideLayouts/slideLayout15.xml"/><Relationship Id="rId5" Type="http://schemas.openxmlformats.org/officeDocument/2006/relationships/image" Target="../media/image78.png"/><Relationship Id="rId4" Type="http://schemas.openxmlformats.org/officeDocument/2006/relationships/image" Target="../media/image136.jpeg"/></Relationships>
</file>

<file path=ppt/slides/_rels/slide122.xml.rels><?xml version="1.0" encoding="UTF-8" standalone="yes"?>
<Relationships xmlns="http://schemas.openxmlformats.org/package/2006/relationships"><Relationship Id="rId3" Type="http://schemas.openxmlformats.org/officeDocument/2006/relationships/hyperlink" Target="http://epg.modot.mo.gov/index.php?title=Image:616.19.2.2.1_10.jpg" TargetMode="External"/><Relationship Id="rId7" Type="http://schemas.openxmlformats.org/officeDocument/2006/relationships/image" Target="../media/image78.png"/><Relationship Id="rId2" Type="http://schemas.openxmlformats.org/officeDocument/2006/relationships/notesSlide" Target="../notesSlides/notesSlide82.xml"/><Relationship Id="rId1" Type="http://schemas.openxmlformats.org/officeDocument/2006/relationships/slideLayout" Target="../slideLayouts/slideLayout15.xml"/><Relationship Id="rId6" Type="http://schemas.openxmlformats.org/officeDocument/2006/relationships/image" Target="../media/image139.jpeg"/><Relationship Id="rId5" Type="http://schemas.openxmlformats.org/officeDocument/2006/relationships/image" Target="../media/image138.jpeg"/><Relationship Id="rId4" Type="http://schemas.openxmlformats.org/officeDocument/2006/relationships/image" Target="../media/image137.jpeg"/></Relationships>
</file>

<file path=ppt/slides/_rels/slide123.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83.xml"/><Relationship Id="rId1" Type="http://schemas.openxmlformats.org/officeDocument/2006/relationships/slideLayout" Target="../slideLayouts/slideLayout15.xml"/></Relationships>
</file>

<file path=ppt/slides/_rels/slide124.xml.rels><?xml version="1.0" encoding="UTF-8" standalone="yes"?>
<Relationships xmlns="http://schemas.openxmlformats.org/package/2006/relationships"><Relationship Id="rId3" Type="http://schemas.openxmlformats.org/officeDocument/2006/relationships/image" Target="../media/image140.jpeg"/><Relationship Id="rId2" Type="http://schemas.openxmlformats.org/officeDocument/2006/relationships/notesSlide" Target="../notesSlides/notesSlide84.xml"/><Relationship Id="rId1" Type="http://schemas.openxmlformats.org/officeDocument/2006/relationships/slideLayout" Target="../slideLayouts/slideLayout15.xml"/></Relationships>
</file>

<file path=ppt/slides/_rels/slide125.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85.xml"/><Relationship Id="rId1" Type="http://schemas.openxmlformats.org/officeDocument/2006/relationships/slideLayout" Target="../slideLayouts/slideLayout15.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15.xml"/></Relationships>
</file>

<file path=ppt/slides/_rels/slide127.xml.rels><?xml version="1.0" encoding="UTF-8" standalone="yes"?>
<Relationships xmlns="http://schemas.openxmlformats.org/package/2006/relationships"><Relationship Id="rId3" Type="http://schemas.openxmlformats.org/officeDocument/2006/relationships/image" Target="../media/image142.jpeg"/><Relationship Id="rId2" Type="http://schemas.openxmlformats.org/officeDocument/2006/relationships/hyperlink" Target="http://epg.modot.org/index.php?title=Image:616.19.2.2.4_1.jpg" TargetMode="External"/><Relationship Id="rId1" Type="http://schemas.openxmlformats.org/officeDocument/2006/relationships/slideLayout" Target="../slideLayouts/slideLayout13.xml"/><Relationship Id="rId4" Type="http://schemas.openxmlformats.org/officeDocument/2006/relationships/image" Target="../media/image78.png"/></Relationships>
</file>

<file path=ppt/slides/_rels/slide128.xml.rels><?xml version="1.0" encoding="UTF-8" standalone="yes"?>
<Relationships xmlns="http://schemas.openxmlformats.org/package/2006/relationships"><Relationship Id="rId3" Type="http://schemas.openxmlformats.org/officeDocument/2006/relationships/hyperlink" Target="http://epg.modot.org/index.php?title=Image:616.19.2.2.4_4.jpg" TargetMode="External"/><Relationship Id="rId2" Type="http://schemas.openxmlformats.org/officeDocument/2006/relationships/notesSlide" Target="../notesSlides/notesSlide87.xml"/><Relationship Id="rId1" Type="http://schemas.openxmlformats.org/officeDocument/2006/relationships/slideLayout" Target="../slideLayouts/slideLayout13.xml"/><Relationship Id="rId4" Type="http://schemas.openxmlformats.org/officeDocument/2006/relationships/image" Target="../media/image143.jpeg"/></Relationships>
</file>

<file path=ppt/slides/_rels/slide129.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hyperlink" Target="http://epg.modot.org/index.php?title=Image:616.19.2.2.4_6.jpg" TargetMode="External"/><Relationship Id="rId1" Type="http://schemas.openxmlformats.org/officeDocument/2006/relationships/slideLayout" Target="../slideLayouts/slideLayout13.xml"/><Relationship Id="rId4" Type="http://schemas.openxmlformats.org/officeDocument/2006/relationships/image" Target="../media/image78.png"/></Relationships>
</file>

<file path=ppt/slides/_rels/slide130.xml.rels><?xml version="1.0" encoding="UTF-8" standalone="yes"?>
<Relationships xmlns="http://schemas.openxmlformats.org/package/2006/relationships"><Relationship Id="rId3" Type="http://schemas.openxmlformats.org/officeDocument/2006/relationships/image" Target="../media/image145.jpeg"/><Relationship Id="rId2" Type="http://schemas.openxmlformats.org/officeDocument/2006/relationships/notesSlide" Target="../notesSlides/notesSlide88.xml"/><Relationship Id="rId1" Type="http://schemas.openxmlformats.org/officeDocument/2006/relationships/slideLayout" Target="../slideLayouts/slideLayout15.xml"/></Relationships>
</file>

<file path=ppt/slides/_rels/slide131.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89.xml"/><Relationship Id="rId1" Type="http://schemas.openxmlformats.org/officeDocument/2006/relationships/slideLayout" Target="../slideLayouts/slideLayout15.xml"/></Relationships>
</file>

<file path=ppt/slides/_rels/slide132.xml.rels><?xml version="1.0" encoding="UTF-8" standalone="yes"?>
<Relationships xmlns="http://schemas.openxmlformats.org/package/2006/relationships"><Relationship Id="rId3" Type="http://schemas.openxmlformats.org/officeDocument/2006/relationships/notesSlide" Target="../notesSlides/notesSlide90.xml"/><Relationship Id="rId7" Type="http://schemas.openxmlformats.org/officeDocument/2006/relationships/image" Target="../media/image148.png"/><Relationship Id="rId2" Type="http://schemas.openxmlformats.org/officeDocument/2006/relationships/slideLayout" Target="../slideLayouts/slideLayout15.xml"/><Relationship Id="rId1" Type="http://schemas.openxmlformats.org/officeDocument/2006/relationships/vmlDrawing" Target="../drawings/vmlDrawing4.vml"/><Relationship Id="rId6" Type="http://schemas.openxmlformats.org/officeDocument/2006/relationships/oleObject" Target="../embeddings/oleObject5.bin"/><Relationship Id="rId5" Type="http://schemas.openxmlformats.org/officeDocument/2006/relationships/image" Target="../media/image147.png"/><Relationship Id="rId4" Type="http://schemas.openxmlformats.org/officeDocument/2006/relationships/oleObject" Target="../embeddings/oleObject4.bin"/></Relationships>
</file>

<file path=ppt/slides/_rels/slide133.xml.rels><?xml version="1.0" encoding="UTF-8" standalone="yes"?>
<Relationships xmlns="http://schemas.openxmlformats.org/package/2006/relationships"><Relationship Id="rId2" Type="http://schemas.openxmlformats.org/officeDocument/2006/relationships/image" Target="../media/image149.jpeg"/><Relationship Id="rId1" Type="http://schemas.openxmlformats.org/officeDocument/2006/relationships/slideLayout" Target="../slideLayouts/slideLayout15.xml"/></Relationships>
</file>

<file path=ppt/slides/_rels/slide134.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91.xml"/><Relationship Id="rId1" Type="http://schemas.openxmlformats.org/officeDocument/2006/relationships/slideLayout" Target="../slideLayouts/slideLayout15.xml"/><Relationship Id="rId4" Type="http://schemas.openxmlformats.org/officeDocument/2006/relationships/hyperlink" Target="http://epg.modot.mo.gov/index.php?title=616.23_Traffic_Control_for_Field_Operations#616.23.2.5.2_Portable_Changeable_Message_Signs" TargetMode="External"/></Relationships>
</file>

<file path=ppt/slides/_rels/slide135.xml.rels><?xml version="1.0" encoding="UTF-8" standalone="yes"?>
<Relationships xmlns="http://schemas.openxmlformats.org/package/2006/relationships"><Relationship Id="rId2" Type="http://schemas.openxmlformats.org/officeDocument/2006/relationships/image" Target="../media/image151.jpeg"/><Relationship Id="rId1" Type="http://schemas.openxmlformats.org/officeDocument/2006/relationships/slideLayout" Target="../slideLayouts/slideLayout13.xml"/></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15.xml"/></Relationships>
</file>

<file path=ppt/slides/_rels/slide137.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93.xml"/><Relationship Id="rId1" Type="http://schemas.openxmlformats.org/officeDocument/2006/relationships/slideLayout" Target="../slideLayouts/slideLayout15.xml"/><Relationship Id="rId5" Type="http://schemas.openxmlformats.org/officeDocument/2006/relationships/image" Target="../media/image153.png"/><Relationship Id="rId4" Type="http://schemas.openxmlformats.org/officeDocument/2006/relationships/hyperlink" Target="http://epg.modot.org/index.php/616.6_Temporary_Traffic_Control_Zone_Devices_(MUTCD_6F)#616.6.61_Arrow_Boards_.28MUTCD_6F.61.29" TargetMode="External"/></Relationships>
</file>

<file path=ppt/slides/_rels/slide138.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94.xml"/><Relationship Id="rId1" Type="http://schemas.openxmlformats.org/officeDocument/2006/relationships/slideLayout" Target="../slideLayouts/slideLayout13.xml"/></Relationships>
</file>

<file path=ppt/slides/_rels/slide139.xml.rels><?xml version="1.0" encoding="UTF-8" standalone="yes"?>
<Relationships xmlns="http://schemas.openxmlformats.org/package/2006/relationships"><Relationship Id="rId3" Type="http://schemas.openxmlformats.org/officeDocument/2006/relationships/image" Target="../media/image155.emf"/><Relationship Id="rId2" Type="http://schemas.openxmlformats.org/officeDocument/2006/relationships/notesSlide" Target="../notesSlides/notesSlide95.xml"/><Relationship Id="rId1" Type="http://schemas.openxmlformats.org/officeDocument/2006/relationships/slideLayout" Target="../slideLayouts/slideLayout18.xml"/></Relationships>
</file>

<file path=ppt/slides/_rels/slide140.xml.rels><?xml version="1.0" encoding="UTF-8" standalone="yes"?>
<Relationships xmlns="http://schemas.openxmlformats.org/package/2006/relationships"><Relationship Id="rId3" Type="http://schemas.openxmlformats.org/officeDocument/2006/relationships/hyperlink" Target="http://epg.modot.mo.gov/index.php?title=Image:616.19.2.7_1.jpg" TargetMode="External"/><Relationship Id="rId7" Type="http://schemas.openxmlformats.org/officeDocument/2006/relationships/image" Target="../media/image78.png"/><Relationship Id="rId2" Type="http://schemas.openxmlformats.org/officeDocument/2006/relationships/notesSlide" Target="../notesSlides/notesSlide96.xml"/><Relationship Id="rId1" Type="http://schemas.openxmlformats.org/officeDocument/2006/relationships/slideLayout" Target="../slideLayouts/slideLayout15.xml"/><Relationship Id="rId6" Type="http://schemas.openxmlformats.org/officeDocument/2006/relationships/image" Target="../media/image157.jpeg"/><Relationship Id="rId5" Type="http://schemas.openxmlformats.org/officeDocument/2006/relationships/hyperlink" Target="http://epg.modot.mo.gov/index.php?title=Image:616.19.2.7_5.jpg" TargetMode="External"/><Relationship Id="rId4" Type="http://schemas.openxmlformats.org/officeDocument/2006/relationships/image" Target="../media/image156.jpg"/></Relationships>
</file>

<file path=ppt/slides/_rels/slide141.xml.rels><?xml version="1.0" encoding="UTF-8" standalone="yes"?>
<Relationships xmlns="http://schemas.openxmlformats.org/package/2006/relationships"><Relationship Id="rId3" Type="http://schemas.openxmlformats.org/officeDocument/2006/relationships/hyperlink" Target="http://epg.modot.org/index.php/616.6_Temporary_Traffic_Control_Zone_Devices_(MUTCD_6F)#616.6.68_Type_1_or_3_Barricades_.28MUTCD_6F.68.29" TargetMode="External"/><Relationship Id="rId2" Type="http://schemas.openxmlformats.org/officeDocument/2006/relationships/notesSlide" Target="../notesSlides/notesSlide97.xml"/><Relationship Id="rId1" Type="http://schemas.openxmlformats.org/officeDocument/2006/relationships/slideLayout" Target="../slideLayouts/slideLayout15.xml"/><Relationship Id="rId5" Type="http://schemas.openxmlformats.org/officeDocument/2006/relationships/image" Target="../media/image120.jpeg"/><Relationship Id="rId4" Type="http://schemas.openxmlformats.org/officeDocument/2006/relationships/hyperlink" Target="http://epg.modot.org/index.php?title=Image:616.2.1_Road_Closed.jpg" TargetMode="External"/></Relationships>
</file>

<file path=ppt/slides/_rels/slide142.xml.rels><?xml version="1.0" encoding="UTF-8" standalone="yes"?>
<Relationships xmlns="http://schemas.openxmlformats.org/package/2006/relationships"><Relationship Id="rId2" Type="http://schemas.openxmlformats.org/officeDocument/2006/relationships/hyperlink" Target="http://epg.modot.mo.gov/index.php/616.6_Temporary_Traffic_Control_Zone_Devices_(MUTCD_6F)#616.6.68_Type_1_or_3_Barricades_.28MUTCD_6F.68.29" TargetMode="External"/><Relationship Id="rId1" Type="http://schemas.openxmlformats.org/officeDocument/2006/relationships/slideLayout" Target="../slideLayouts/slideLayout13.xml"/></Relationships>
</file>

<file path=ppt/slides/_rels/slide143.xml.rels><?xml version="1.0" encoding="UTF-8" standalone="yes"?>
<Relationships xmlns="http://schemas.openxmlformats.org/package/2006/relationships"><Relationship Id="rId3" Type="http://schemas.openxmlformats.org/officeDocument/2006/relationships/image" Target="../media/image158.jpg"/><Relationship Id="rId2" Type="http://schemas.openxmlformats.org/officeDocument/2006/relationships/notesSlide" Target="../notesSlides/notesSlide98.xml"/><Relationship Id="rId1" Type="http://schemas.openxmlformats.org/officeDocument/2006/relationships/slideLayout" Target="../slideLayouts/slideLayout15.xml"/><Relationship Id="rId4" Type="http://schemas.openxmlformats.org/officeDocument/2006/relationships/hyperlink" Target="http://epg.modot.mo.gov/index.php/617.1_Temporary_Traffic_Barriers" TargetMode="External"/></Relationships>
</file>

<file path=ppt/slides/_rels/slide144.xml.rels><?xml version="1.0" encoding="UTF-8" standalone="yes"?>
<Relationships xmlns="http://schemas.openxmlformats.org/package/2006/relationships"><Relationship Id="rId8" Type="http://schemas.openxmlformats.org/officeDocument/2006/relationships/image" Target="../media/image164.png"/><Relationship Id="rId3" Type="http://schemas.openxmlformats.org/officeDocument/2006/relationships/image" Target="../media/image159.png"/><Relationship Id="rId7" Type="http://schemas.openxmlformats.org/officeDocument/2006/relationships/image" Target="../media/image163.png"/><Relationship Id="rId2" Type="http://schemas.openxmlformats.org/officeDocument/2006/relationships/notesSlide" Target="../notesSlides/notesSlide99.xml"/><Relationship Id="rId1" Type="http://schemas.openxmlformats.org/officeDocument/2006/relationships/slideLayout" Target="../slideLayouts/slideLayout15.xml"/><Relationship Id="rId6" Type="http://schemas.openxmlformats.org/officeDocument/2006/relationships/image" Target="../media/image162.png"/><Relationship Id="rId5" Type="http://schemas.openxmlformats.org/officeDocument/2006/relationships/image" Target="../media/image161.jpeg"/><Relationship Id="rId4" Type="http://schemas.openxmlformats.org/officeDocument/2006/relationships/image" Target="../media/image160.jpg"/></Relationships>
</file>

<file path=ppt/slides/_rels/slide145.xml.rels><?xml version="1.0" encoding="UTF-8" standalone="yes"?>
<Relationships xmlns="http://schemas.openxmlformats.org/package/2006/relationships"><Relationship Id="rId3" Type="http://schemas.openxmlformats.org/officeDocument/2006/relationships/image" Target="../media/image165.jpeg"/><Relationship Id="rId2" Type="http://schemas.openxmlformats.org/officeDocument/2006/relationships/notesSlide" Target="../notesSlides/notesSlide100.xml"/><Relationship Id="rId1" Type="http://schemas.openxmlformats.org/officeDocument/2006/relationships/slideLayout" Target="../slideLayouts/slideLayout15.xml"/><Relationship Id="rId5" Type="http://schemas.openxmlformats.org/officeDocument/2006/relationships/image" Target="../media/image78.png"/><Relationship Id="rId4" Type="http://schemas.openxmlformats.org/officeDocument/2006/relationships/image" Target="../media/image166.jpeg"/></Relationships>
</file>

<file path=ppt/slides/_rels/slide146.xml.rels><?xml version="1.0" encoding="UTF-8" standalone="yes"?>
<Relationships xmlns="http://schemas.openxmlformats.org/package/2006/relationships"><Relationship Id="rId3" Type="http://schemas.openxmlformats.org/officeDocument/2006/relationships/hyperlink" Target="http://epg.modot.mo.gov/index.php/Category:612_Impact_Attenuators#612.2_Sand-Filled_Impact_Attenuators_.28Sand_Barrels.29" TargetMode="External"/><Relationship Id="rId2" Type="http://schemas.openxmlformats.org/officeDocument/2006/relationships/notesSlide" Target="../notesSlides/notesSlide101.xml"/><Relationship Id="rId1" Type="http://schemas.openxmlformats.org/officeDocument/2006/relationships/slideLayout" Target="../slideLayouts/slideLayout15.xml"/><Relationship Id="rId5" Type="http://schemas.openxmlformats.org/officeDocument/2006/relationships/image" Target="../media/image128.jpeg"/><Relationship Id="rId4" Type="http://schemas.openxmlformats.org/officeDocument/2006/relationships/hyperlink" Target="https://www.modot.org/sites/default/files/documents/61220.pdf" TargetMode="Externa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152.xml.rels><?xml version="1.0" encoding="UTF-8" standalone="yes"?>
<Relationships xmlns="http://schemas.openxmlformats.org/package/2006/relationships"><Relationship Id="rId3" Type="http://schemas.openxmlformats.org/officeDocument/2006/relationships/image" Target="../media/image167.wmf"/><Relationship Id="rId2" Type="http://schemas.openxmlformats.org/officeDocument/2006/relationships/notesSlide" Target="../notesSlides/notesSlide102.xml"/><Relationship Id="rId1" Type="http://schemas.openxmlformats.org/officeDocument/2006/relationships/slideLayout" Target="../slideLayouts/slideLayout15.xml"/></Relationships>
</file>

<file path=ppt/slides/_rels/slide153.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13.xml"/></Relationships>
</file>

<file path=ppt/slides/_rels/slide154.xml.rels><?xml version="1.0" encoding="UTF-8" standalone="yes"?>
<Relationships xmlns="http://schemas.openxmlformats.org/package/2006/relationships"><Relationship Id="rId2" Type="http://schemas.openxmlformats.org/officeDocument/2006/relationships/image" Target="../media/image168.jpg"/><Relationship Id="rId1" Type="http://schemas.openxmlformats.org/officeDocument/2006/relationships/slideLayout" Target="../slideLayouts/slideLayout15.xml"/></Relationships>
</file>

<file path=ppt/slides/_rels/slide155.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104.xml"/><Relationship Id="rId1" Type="http://schemas.openxmlformats.org/officeDocument/2006/relationships/slideLayout" Target="../slideLayouts/slideLayout15.xml"/><Relationship Id="rId5" Type="http://schemas.openxmlformats.org/officeDocument/2006/relationships/image" Target="../media/image171.emf"/><Relationship Id="rId4" Type="http://schemas.openxmlformats.org/officeDocument/2006/relationships/image" Target="../media/image170.png"/></Relationships>
</file>

<file path=ppt/slides/_rels/slide156.xml.rels><?xml version="1.0" encoding="UTF-8" standalone="yes"?>
<Relationships xmlns="http://schemas.openxmlformats.org/package/2006/relationships"><Relationship Id="rId3" Type="http://schemas.openxmlformats.org/officeDocument/2006/relationships/image" Target="../media/image172.emf"/><Relationship Id="rId2" Type="http://schemas.openxmlformats.org/officeDocument/2006/relationships/notesSlide" Target="../notesSlides/notesSlide105.xml"/><Relationship Id="rId1" Type="http://schemas.openxmlformats.org/officeDocument/2006/relationships/slideLayout" Target="../slideLayouts/slideLayout15.xml"/></Relationships>
</file>

<file path=ppt/slides/_rels/slide157.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notesSlide" Target="../notesSlides/notesSlide106.xml"/><Relationship Id="rId1" Type="http://schemas.openxmlformats.org/officeDocument/2006/relationships/slideLayout" Target="../slideLayouts/slideLayout15.xml"/></Relationships>
</file>

<file path=ppt/slides/_rels/slide158.xml.rels><?xml version="1.0" encoding="UTF-8" standalone="yes"?>
<Relationships xmlns="http://schemas.openxmlformats.org/package/2006/relationships"><Relationship Id="rId3" Type="http://schemas.openxmlformats.org/officeDocument/2006/relationships/image" Target="../media/image174.jpg"/><Relationship Id="rId2" Type="http://schemas.openxmlformats.org/officeDocument/2006/relationships/notesSlide" Target="../notesSlides/notesSlide107.xml"/><Relationship Id="rId1" Type="http://schemas.openxmlformats.org/officeDocument/2006/relationships/slideLayout" Target="../slideLayouts/slideLayout15.xml"/></Relationships>
</file>

<file path=ppt/slides/_rels/slide159.xml.rels><?xml version="1.0" encoding="UTF-8" standalone="yes"?>
<Relationships xmlns="http://schemas.openxmlformats.org/package/2006/relationships"><Relationship Id="rId3" Type="http://schemas.openxmlformats.org/officeDocument/2006/relationships/image" Target="../media/image175.jpeg"/><Relationship Id="rId2" Type="http://schemas.openxmlformats.org/officeDocument/2006/relationships/notesSlide" Target="../notesSlides/notesSlide108.xml"/><Relationship Id="rId1" Type="http://schemas.openxmlformats.org/officeDocument/2006/relationships/slideLayout" Target="../slideLayouts/slideLayout13.xml"/></Relationships>
</file>

<file path=ppt/slides/_rels/slide160.xml.rels><?xml version="1.0" encoding="UTF-8" standalone="yes"?>
<Relationships xmlns="http://schemas.openxmlformats.org/package/2006/relationships"><Relationship Id="rId3" Type="http://schemas.openxmlformats.org/officeDocument/2006/relationships/image" Target="../media/image176.jpeg"/><Relationship Id="rId2" Type="http://schemas.openxmlformats.org/officeDocument/2006/relationships/notesSlide" Target="../notesSlides/notesSlide109.xml"/><Relationship Id="rId1" Type="http://schemas.openxmlformats.org/officeDocument/2006/relationships/slideLayout" Target="../slideLayouts/slideLayout13.xml"/><Relationship Id="rId4" Type="http://schemas.openxmlformats.org/officeDocument/2006/relationships/image" Target="../media/image177.jpeg"/></Relationships>
</file>

<file path=ppt/slides/_rels/slide161.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notesSlide" Target="../notesSlides/notesSlide110.xml"/><Relationship Id="rId1" Type="http://schemas.openxmlformats.org/officeDocument/2006/relationships/slideLayout" Target="../slideLayouts/slideLayout15.xml"/></Relationships>
</file>

<file path=ppt/slides/_rels/slide162.xml.rels><?xml version="1.0" encoding="UTF-8" standalone="yes"?>
<Relationships xmlns="http://schemas.openxmlformats.org/package/2006/relationships"><Relationship Id="rId2" Type="http://schemas.openxmlformats.org/officeDocument/2006/relationships/image" Target="../media/image179.jpg"/><Relationship Id="rId1" Type="http://schemas.openxmlformats.org/officeDocument/2006/relationships/slideLayout" Target="../slideLayouts/slideLayout13.xml"/></Relationships>
</file>

<file path=ppt/slides/_rels/slide163.xml.rels><?xml version="1.0" encoding="UTF-8" standalone="yes"?>
<Relationships xmlns="http://schemas.openxmlformats.org/package/2006/relationships"><Relationship Id="rId3" Type="http://schemas.openxmlformats.org/officeDocument/2006/relationships/hyperlink" Target="http://epg.modot.mo.gov/index.php?title=Image:616.23.2.jpg" TargetMode="External"/><Relationship Id="rId2" Type="http://schemas.openxmlformats.org/officeDocument/2006/relationships/notesSlide" Target="../notesSlides/notesSlide111.xml"/><Relationship Id="rId1" Type="http://schemas.openxmlformats.org/officeDocument/2006/relationships/slideLayout" Target="../slideLayouts/slideLayout15.xml"/><Relationship Id="rId4" Type="http://schemas.openxmlformats.org/officeDocument/2006/relationships/image" Target="../media/image180.jpeg"/></Relationships>
</file>

<file path=ppt/slides/_rels/slide164.xml.rels><?xml version="1.0" encoding="UTF-8" standalone="yes"?>
<Relationships xmlns="http://schemas.openxmlformats.org/package/2006/relationships"><Relationship Id="rId3" Type="http://schemas.openxmlformats.org/officeDocument/2006/relationships/image" Target="../media/image181.jpeg"/><Relationship Id="rId2" Type="http://schemas.openxmlformats.org/officeDocument/2006/relationships/notesSlide" Target="../notesSlides/notesSlide112.xml"/><Relationship Id="rId1" Type="http://schemas.openxmlformats.org/officeDocument/2006/relationships/slideLayout" Target="../slideLayouts/slideLayout15.xml"/><Relationship Id="rId4" Type="http://schemas.openxmlformats.org/officeDocument/2006/relationships/image" Target="../media/image182.jpeg"/></Relationships>
</file>

<file path=ppt/slides/_rels/slide165.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notesSlide" Target="../notesSlides/notesSlide113.xml"/><Relationship Id="rId1" Type="http://schemas.openxmlformats.org/officeDocument/2006/relationships/slideLayout" Target="../slideLayouts/slideLayout13.xml"/></Relationships>
</file>

<file path=ppt/slides/_rels/slide166.xml.rels><?xml version="1.0" encoding="UTF-8" standalone="yes"?>
<Relationships xmlns="http://schemas.openxmlformats.org/package/2006/relationships"><Relationship Id="rId3" Type="http://schemas.openxmlformats.org/officeDocument/2006/relationships/hyperlink" Target="http://epg.modot.org/index.php/616.3_Temporary_Traffic_Control_Elements_(MUTCD_Chapter_6C)#616.3.6_Activity_Area_.28MUTCD_6C.06.29" TargetMode="External"/><Relationship Id="rId2" Type="http://schemas.openxmlformats.org/officeDocument/2006/relationships/notesSlide" Target="../notesSlides/notesSlide114.xml"/><Relationship Id="rId1" Type="http://schemas.openxmlformats.org/officeDocument/2006/relationships/slideLayout" Target="../slideLayouts/slideLayout15.xml"/><Relationship Id="rId4" Type="http://schemas.openxmlformats.org/officeDocument/2006/relationships/image" Target="../media/image184.png"/></Relationships>
</file>

<file path=ppt/slides/_rels/slide167.xml.rels><?xml version="1.0" encoding="UTF-8" standalone="yes"?>
<Relationships xmlns="http://schemas.openxmlformats.org/package/2006/relationships"><Relationship Id="rId3" Type="http://schemas.openxmlformats.org/officeDocument/2006/relationships/image" Target="../media/image185.png"/><Relationship Id="rId2" Type="http://schemas.openxmlformats.org/officeDocument/2006/relationships/notesSlide" Target="../notesSlides/notesSlide115.xml"/><Relationship Id="rId1" Type="http://schemas.openxmlformats.org/officeDocument/2006/relationships/slideLayout" Target="../slideLayouts/slideLayout15.xml"/></Relationships>
</file>

<file path=ppt/slides/_rels/slide168.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notesSlide" Target="../notesSlides/notesSlide116.xml"/><Relationship Id="rId1" Type="http://schemas.openxmlformats.org/officeDocument/2006/relationships/slideLayout" Target="../slideLayouts/slideLayout15.xml"/><Relationship Id="rId6" Type="http://schemas.openxmlformats.org/officeDocument/2006/relationships/comments" Target="../comments/comment6.xml"/><Relationship Id="rId5" Type="http://schemas.openxmlformats.org/officeDocument/2006/relationships/image" Target="../media/image187.jpeg"/><Relationship Id="rId4" Type="http://schemas.openxmlformats.org/officeDocument/2006/relationships/hyperlink" Target="http://epg.modot.mo.gov/index.php?title=Image:903.5.8_R2-1.jpg" TargetMode="External"/></Relationships>
</file>

<file path=ppt/slides/_rels/slide169.xml.rels><?xml version="1.0" encoding="UTF-8" standalone="yes"?>
<Relationships xmlns="http://schemas.openxmlformats.org/package/2006/relationships"><Relationship Id="rId3" Type="http://schemas.openxmlformats.org/officeDocument/2006/relationships/image" Target="../media/image188.jpg"/><Relationship Id="rId2" Type="http://schemas.openxmlformats.org/officeDocument/2006/relationships/notesSlide" Target="../notesSlides/notesSlide117.xml"/><Relationship Id="rId1" Type="http://schemas.openxmlformats.org/officeDocument/2006/relationships/slideLayout" Target="../slideLayouts/slideLayout15.xml"/></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173.xml.rels><?xml version="1.0" encoding="UTF-8" standalone="yes"?>
<Relationships xmlns="http://schemas.openxmlformats.org/package/2006/relationships"><Relationship Id="rId3" Type="http://schemas.openxmlformats.org/officeDocument/2006/relationships/notesSlide" Target="../notesSlides/notesSlide118.xml"/><Relationship Id="rId2" Type="http://schemas.openxmlformats.org/officeDocument/2006/relationships/slideLayout" Target="../slideLayouts/slideLayout13.xml"/><Relationship Id="rId1" Type="http://schemas.openxmlformats.org/officeDocument/2006/relationships/video" Target="https://www.youtube.com/embed/A_Vje4XArws?feature=oembed" TargetMode="External"/><Relationship Id="rId5" Type="http://schemas.openxmlformats.org/officeDocument/2006/relationships/comments" Target="../comments/comment7.xml"/><Relationship Id="rId4" Type="http://schemas.openxmlformats.org/officeDocument/2006/relationships/image" Target="../media/image189.jpeg"/></Relationships>
</file>

<file path=ppt/slides/_rels/slide174.xml.rels><?xml version="1.0" encoding="UTF-8" standalone="yes"?>
<Relationships xmlns="http://schemas.openxmlformats.org/package/2006/relationships"><Relationship Id="rId3" Type="http://schemas.openxmlformats.org/officeDocument/2006/relationships/comments" Target="../comments/comment8.xml"/><Relationship Id="rId2" Type="http://schemas.openxmlformats.org/officeDocument/2006/relationships/notesSlide" Target="../notesSlides/notesSlide119.xml"/><Relationship Id="rId1" Type="http://schemas.openxmlformats.org/officeDocument/2006/relationships/slideLayout" Target="../slideLayouts/slideLayout13.xml"/></Relationships>
</file>

<file path=ppt/slides/_rels/slide175.xml.rels><?xml version="1.0" encoding="UTF-8" standalone="yes"?>
<Relationships xmlns="http://schemas.openxmlformats.org/package/2006/relationships"><Relationship Id="rId3" Type="http://schemas.openxmlformats.org/officeDocument/2006/relationships/image" Target="../media/image190.JPG"/><Relationship Id="rId2" Type="http://schemas.openxmlformats.org/officeDocument/2006/relationships/notesSlide" Target="../notesSlides/notesSlide120.xml"/><Relationship Id="rId1" Type="http://schemas.openxmlformats.org/officeDocument/2006/relationships/slideLayout" Target="../slideLayouts/slideLayout13.xml"/><Relationship Id="rId4" Type="http://schemas.openxmlformats.org/officeDocument/2006/relationships/comments" Target="../comments/comment9.xml"/></Relationships>
</file>

<file path=ppt/slides/_rels/slide176.xml.rels><?xml version="1.0" encoding="UTF-8" standalone="yes"?>
<Relationships xmlns="http://schemas.openxmlformats.org/package/2006/relationships"><Relationship Id="rId3" Type="http://schemas.openxmlformats.org/officeDocument/2006/relationships/notesSlide" Target="../notesSlides/notesSlide121.xml"/><Relationship Id="rId2" Type="http://schemas.openxmlformats.org/officeDocument/2006/relationships/slideLayout" Target="../slideLayouts/slideLayout13.xml"/><Relationship Id="rId1" Type="http://schemas.openxmlformats.org/officeDocument/2006/relationships/vmlDrawing" Target="../drawings/vmlDrawing5.vml"/><Relationship Id="rId5" Type="http://schemas.openxmlformats.org/officeDocument/2006/relationships/image" Target="../media/image191.png"/><Relationship Id="rId4" Type="http://schemas.openxmlformats.org/officeDocument/2006/relationships/oleObject" Target="../embeddings/oleObject6.bin"/></Relationships>
</file>

<file path=ppt/slides/_rels/slide177.xml.rels><?xml version="1.0" encoding="UTF-8" standalone="yes"?>
<Relationships xmlns="http://schemas.openxmlformats.org/package/2006/relationships"><Relationship Id="rId3" Type="http://schemas.openxmlformats.org/officeDocument/2006/relationships/comments" Target="../comments/comment10.xml"/><Relationship Id="rId2" Type="http://schemas.openxmlformats.org/officeDocument/2006/relationships/notesSlide" Target="../notesSlides/notesSlide122.xml"/><Relationship Id="rId1" Type="http://schemas.openxmlformats.org/officeDocument/2006/relationships/slideLayout" Target="../slideLayouts/slideLayout13.xml"/></Relationships>
</file>

<file path=ppt/slides/_rels/slide178.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notesSlide" Target="../notesSlides/notesSlide123.xml"/><Relationship Id="rId1" Type="http://schemas.openxmlformats.org/officeDocument/2006/relationships/slideLayout" Target="../slideLayouts/slideLayout23.xml"/></Relationships>
</file>

<file path=ppt/slides/_rels/slide179.xml.rels><?xml version="1.0" encoding="UTF-8" standalone="yes"?>
<Relationships xmlns="http://schemas.openxmlformats.org/package/2006/relationships"><Relationship Id="rId3" Type="http://schemas.openxmlformats.org/officeDocument/2006/relationships/image" Target="../media/image193.jpeg"/><Relationship Id="rId2" Type="http://schemas.openxmlformats.org/officeDocument/2006/relationships/notesSlide" Target="../notesSlides/notesSlide124.xml"/><Relationship Id="rId1" Type="http://schemas.openxmlformats.org/officeDocument/2006/relationships/slideLayout" Target="../slideLayouts/slideLayout13.xml"/></Relationships>
</file>

<file path=ppt/slides/_rels/slide180.xml.rels><?xml version="1.0" encoding="UTF-8" standalone="yes"?>
<Relationships xmlns="http://schemas.openxmlformats.org/package/2006/relationships"><Relationship Id="rId3" Type="http://schemas.openxmlformats.org/officeDocument/2006/relationships/image" Target="../media/image194.jpeg"/><Relationship Id="rId2" Type="http://schemas.openxmlformats.org/officeDocument/2006/relationships/notesSlide" Target="../notesSlides/notesSlide125.xml"/><Relationship Id="rId1" Type="http://schemas.openxmlformats.org/officeDocument/2006/relationships/slideLayout" Target="../slideLayouts/slideLayout13.xml"/></Relationships>
</file>

<file path=ppt/slides/_rels/slide181.xml.rels><?xml version="1.0" encoding="UTF-8" standalone="yes"?>
<Relationships xmlns="http://schemas.openxmlformats.org/package/2006/relationships"><Relationship Id="rId3" Type="http://schemas.openxmlformats.org/officeDocument/2006/relationships/image" Target="../media/image195.jpeg"/><Relationship Id="rId2" Type="http://schemas.openxmlformats.org/officeDocument/2006/relationships/notesSlide" Target="../notesSlides/notesSlide126.xml"/><Relationship Id="rId1" Type="http://schemas.openxmlformats.org/officeDocument/2006/relationships/slideLayout" Target="../slideLayouts/slideLayout13.xml"/></Relationships>
</file>

<file path=ppt/slides/_rels/slide18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3.xml.rels><?xml version="1.0" encoding="UTF-8" standalone="yes"?>
<Relationships xmlns="http://schemas.openxmlformats.org/package/2006/relationships"><Relationship Id="rId3" Type="http://schemas.openxmlformats.org/officeDocument/2006/relationships/notesSlide" Target="../notesSlides/notesSlide127.xml"/><Relationship Id="rId2" Type="http://schemas.openxmlformats.org/officeDocument/2006/relationships/slideLayout" Target="../slideLayouts/slideLayout13.xml"/><Relationship Id="rId1" Type="http://schemas.openxmlformats.org/officeDocument/2006/relationships/vmlDrawing" Target="../drawings/vmlDrawing6.vml"/><Relationship Id="rId5" Type="http://schemas.openxmlformats.org/officeDocument/2006/relationships/image" Target="../media/image196.png"/><Relationship Id="rId4" Type="http://schemas.openxmlformats.org/officeDocument/2006/relationships/oleObject" Target="../embeddings/oleObject7.bin"/></Relationships>
</file>

<file path=ppt/slides/_rels/slide184.xml.rels><?xml version="1.0" encoding="UTF-8" standalone="yes"?>
<Relationships xmlns="http://schemas.openxmlformats.org/package/2006/relationships"><Relationship Id="rId2" Type="http://schemas.openxmlformats.org/officeDocument/2006/relationships/image" Target="../media/image197.jpeg"/><Relationship Id="rId1" Type="http://schemas.openxmlformats.org/officeDocument/2006/relationships/slideLayout" Target="../slideLayouts/slideLayout13.xml"/></Relationships>
</file>

<file path=ppt/slides/_rels/slide185.xml.rels><?xml version="1.0" encoding="UTF-8" standalone="yes"?>
<Relationships xmlns="http://schemas.openxmlformats.org/package/2006/relationships"><Relationship Id="rId2" Type="http://schemas.openxmlformats.org/officeDocument/2006/relationships/notesSlide" Target="../notesSlides/notesSlide128.xml"/><Relationship Id="rId1" Type="http://schemas.openxmlformats.org/officeDocument/2006/relationships/slideLayout" Target="../slideLayouts/slideLayout13.xml"/></Relationships>
</file>

<file path=ppt/slides/_rels/slide186.xml.rels><?xml version="1.0" encoding="UTF-8" standalone="yes"?>
<Relationships xmlns="http://schemas.openxmlformats.org/package/2006/relationships"><Relationship Id="rId3" Type="http://schemas.openxmlformats.org/officeDocument/2006/relationships/image" Target="../media/image198.emf"/><Relationship Id="rId2" Type="http://schemas.openxmlformats.org/officeDocument/2006/relationships/notesSlide" Target="../notesSlides/notesSlide129.xml"/><Relationship Id="rId1" Type="http://schemas.openxmlformats.org/officeDocument/2006/relationships/slideLayout" Target="../slideLayouts/slideLayout18.xml"/></Relationships>
</file>

<file path=ppt/slides/_rels/slide187.xml.rels><?xml version="1.0" encoding="UTF-8" standalone="yes"?>
<Relationships xmlns="http://schemas.openxmlformats.org/package/2006/relationships"><Relationship Id="rId2" Type="http://schemas.openxmlformats.org/officeDocument/2006/relationships/image" Target="../media/image199.png"/><Relationship Id="rId1" Type="http://schemas.openxmlformats.org/officeDocument/2006/relationships/slideLayout" Target="../slideLayouts/slideLayout18.xml"/></Relationships>
</file>

<file path=ppt/slides/_rels/slide18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9.xml.rels><?xml version="1.0" encoding="UTF-8" standalone="yes"?>
<Relationships xmlns="http://schemas.openxmlformats.org/package/2006/relationships"><Relationship Id="rId2" Type="http://schemas.openxmlformats.org/officeDocument/2006/relationships/image" Target="../media/image200.emf"/><Relationship Id="rId1" Type="http://schemas.openxmlformats.org/officeDocument/2006/relationships/slideLayout" Target="../slideLayouts/slideLayout18.xml"/></Relationships>
</file>

<file path=ppt/slides/_rels/slide190.xml.rels><?xml version="1.0" encoding="UTF-8" standalone="yes"?>
<Relationships xmlns="http://schemas.openxmlformats.org/package/2006/relationships"><Relationship Id="rId3" Type="http://schemas.openxmlformats.org/officeDocument/2006/relationships/image" Target="../media/image201.jpg"/><Relationship Id="rId2" Type="http://schemas.openxmlformats.org/officeDocument/2006/relationships/notesSlide" Target="../notesSlides/notesSlide130.xml"/><Relationship Id="rId1" Type="http://schemas.openxmlformats.org/officeDocument/2006/relationships/slideLayout" Target="../slideLayouts/slideLayout13.xml"/></Relationships>
</file>

<file path=ppt/slides/_rels/slide191.xml.rels><?xml version="1.0" encoding="UTF-8" standalone="yes"?>
<Relationships xmlns="http://schemas.openxmlformats.org/package/2006/relationships"><Relationship Id="rId2" Type="http://schemas.openxmlformats.org/officeDocument/2006/relationships/notesSlide" Target="../notesSlides/notesSlide131.xml"/><Relationship Id="rId1" Type="http://schemas.openxmlformats.org/officeDocument/2006/relationships/slideLayout" Target="../slideLayouts/slideLayout13.xml"/></Relationships>
</file>

<file path=ppt/slides/_rels/slide192.xml.rels><?xml version="1.0" encoding="UTF-8" standalone="yes"?>
<Relationships xmlns="http://schemas.openxmlformats.org/package/2006/relationships"><Relationship Id="rId2" Type="http://schemas.openxmlformats.org/officeDocument/2006/relationships/notesSlide" Target="../notesSlides/notesSlide132.xml"/><Relationship Id="rId1" Type="http://schemas.openxmlformats.org/officeDocument/2006/relationships/slideLayout" Target="../slideLayouts/slideLayout13.xml"/></Relationships>
</file>

<file path=ppt/slides/_rels/slide193.xml.rels><?xml version="1.0" encoding="UTF-8" standalone="yes"?>
<Relationships xmlns="http://schemas.openxmlformats.org/package/2006/relationships"><Relationship Id="rId3" Type="http://schemas.openxmlformats.org/officeDocument/2006/relationships/hyperlink" Target="http://epg.modot.org/index.php/Category:612_Impact_Attenuators" TargetMode="External"/><Relationship Id="rId2" Type="http://schemas.openxmlformats.org/officeDocument/2006/relationships/hyperlink" Target="http://epg.modot.org/index.php/616.8_Typical_Applications_(MUTCD_6H)" TargetMode="External"/><Relationship Id="rId1" Type="http://schemas.openxmlformats.org/officeDocument/2006/relationships/slideLayout" Target="../slideLayouts/slideLayout13.xml"/><Relationship Id="rId4" Type="http://schemas.openxmlformats.org/officeDocument/2006/relationships/image" Target="../media/image202.png"/></Relationships>
</file>

<file path=ppt/slides/_rels/slide19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6.xml.rels><?xml version="1.0" encoding="UTF-8" standalone="yes"?>
<Relationships xmlns="http://schemas.openxmlformats.org/package/2006/relationships"><Relationship Id="rId3" Type="http://schemas.openxmlformats.org/officeDocument/2006/relationships/comments" Target="../comments/comment11.xml"/><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197.xml.rels><?xml version="1.0" encoding="UTF-8" standalone="yes"?>
<Relationships xmlns="http://schemas.openxmlformats.org/package/2006/relationships"><Relationship Id="rId3" Type="http://schemas.openxmlformats.org/officeDocument/2006/relationships/image" Target="../media/image203.png"/><Relationship Id="rId2" Type="http://schemas.openxmlformats.org/officeDocument/2006/relationships/notesSlide" Target="../notesSlides/notesSlide133.xml"/><Relationship Id="rId1" Type="http://schemas.openxmlformats.org/officeDocument/2006/relationships/slideLayout" Target="../slideLayouts/slideLayout30.xml"/></Relationships>
</file>

<file path=ppt/slides/_rels/slide198.xml.rels><?xml version="1.0" encoding="UTF-8" standalone="yes"?>
<Relationships xmlns="http://schemas.openxmlformats.org/package/2006/relationships"><Relationship Id="rId3" Type="http://schemas.openxmlformats.org/officeDocument/2006/relationships/hyperlink" Target="http://epg.modot.org/index.php/616.5_Flagger_Control_(MUTCD_Chapter_6E)#616.5.1_Qualifications_for_Flaggers_.28MUTCD_6E.01.29" TargetMode="External"/><Relationship Id="rId2" Type="http://schemas.openxmlformats.org/officeDocument/2006/relationships/notesSlide" Target="../notesSlides/notesSlide134.xml"/><Relationship Id="rId1" Type="http://schemas.openxmlformats.org/officeDocument/2006/relationships/slideLayout" Target="../slideLayouts/slideLayout30.xml"/></Relationships>
</file>

<file path=ppt/slides/_rels/slide199.xml.rels><?xml version="1.0" encoding="UTF-8" standalone="yes"?>
<Relationships xmlns="http://schemas.openxmlformats.org/package/2006/relationships"><Relationship Id="rId3" Type="http://schemas.openxmlformats.org/officeDocument/2006/relationships/image" Target="../media/image204.jpg"/><Relationship Id="rId2" Type="http://schemas.openxmlformats.org/officeDocument/2006/relationships/notesSlide" Target="../notesSlides/notesSlide135.xml"/><Relationship Id="rId1" Type="http://schemas.openxmlformats.org/officeDocument/2006/relationships/slideLayout" Target="../slideLayouts/slideLayout30.xml"/></Relationships>
</file>

<file path=ppt/slides/_rels/slide200.xml.rels><?xml version="1.0" encoding="UTF-8" standalone="yes"?>
<Relationships xmlns="http://schemas.openxmlformats.org/package/2006/relationships"><Relationship Id="rId2" Type="http://schemas.openxmlformats.org/officeDocument/2006/relationships/notesSlide" Target="../notesSlides/notesSlide136.xml"/><Relationship Id="rId1" Type="http://schemas.openxmlformats.org/officeDocument/2006/relationships/slideLayout" Target="../slideLayouts/slideLayout30.xml"/></Relationships>
</file>

<file path=ppt/slides/_rels/slide201.xml.rels><?xml version="1.0" encoding="UTF-8" standalone="yes"?>
<Relationships xmlns="http://schemas.openxmlformats.org/package/2006/relationships"><Relationship Id="rId3" Type="http://schemas.openxmlformats.org/officeDocument/2006/relationships/image" Target="../media/image205.jpg"/><Relationship Id="rId2" Type="http://schemas.openxmlformats.org/officeDocument/2006/relationships/notesSlide" Target="../notesSlides/notesSlide137.xml"/><Relationship Id="rId1" Type="http://schemas.openxmlformats.org/officeDocument/2006/relationships/slideLayout" Target="../slideLayouts/slideLayout30.xml"/></Relationships>
</file>

<file path=ppt/slides/_rels/slide202.xml.rels><?xml version="1.0" encoding="UTF-8" standalone="yes"?>
<Relationships xmlns="http://schemas.openxmlformats.org/package/2006/relationships"><Relationship Id="rId2" Type="http://schemas.openxmlformats.org/officeDocument/2006/relationships/notesSlide" Target="../notesSlides/notesSlide138.xml"/><Relationship Id="rId1" Type="http://schemas.openxmlformats.org/officeDocument/2006/relationships/slideLayout" Target="../slideLayouts/slideLayout30.xml"/></Relationships>
</file>

<file path=ppt/slides/_rels/slide203.xml.rels><?xml version="1.0" encoding="UTF-8" standalone="yes"?>
<Relationships xmlns="http://schemas.openxmlformats.org/package/2006/relationships"><Relationship Id="rId3" Type="http://schemas.openxmlformats.org/officeDocument/2006/relationships/image" Target="../media/image206.png"/><Relationship Id="rId2" Type="http://schemas.openxmlformats.org/officeDocument/2006/relationships/notesSlide" Target="../notesSlides/notesSlide139.xml"/><Relationship Id="rId1" Type="http://schemas.openxmlformats.org/officeDocument/2006/relationships/slideLayout" Target="../slideLayouts/slideLayout30.xml"/></Relationships>
</file>

<file path=ppt/slides/_rels/slide204.xml.rels><?xml version="1.0" encoding="UTF-8" standalone="yes"?>
<Relationships xmlns="http://schemas.openxmlformats.org/package/2006/relationships"><Relationship Id="rId3" Type="http://schemas.openxmlformats.org/officeDocument/2006/relationships/image" Target="../media/image207.png"/><Relationship Id="rId2" Type="http://schemas.openxmlformats.org/officeDocument/2006/relationships/notesSlide" Target="../notesSlides/notesSlide140.xml"/><Relationship Id="rId1" Type="http://schemas.openxmlformats.org/officeDocument/2006/relationships/slideLayout" Target="../slideLayouts/slideLayout30.xml"/></Relationships>
</file>

<file path=ppt/slides/_rels/slide205.xml.rels><?xml version="1.0" encoding="UTF-8" standalone="yes"?>
<Relationships xmlns="http://schemas.openxmlformats.org/package/2006/relationships"><Relationship Id="rId3" Type="http://schemas.openxmlformats.org/officeDocument/2006/relationships/image" Target="../media/image208.png"/><Relationship Id="rId2" Type="http://schemas.openxmlformats.org/officeDocument/2006/relationships/notesSlide" Target="../notesSlides/notesSlide141.xml"/><Relationship Id="rId1" Type="http://schemas.openxmlformats.org/officeDocument/2006/relationships/slideLayout" Target="../slideLayouts/slideLayout30.xml"/><Relationship Id="rId6" Type="http://schemas.openxmlformats.org/officeDocument/2006/relationships/image" Target="../media/image211.png"/><Relationship Id="rId5" Type="http://schemas.openxmlformats.org/officeDocument/2006/relationships/image" Target="../media/image210.png"/><Relationship Id="rId4" Type="http://schemas.openxmlformats.org/officeDocument/2006/relationships/image" Target="../media/image209.png"/></Relationships>
</file>

<file path=ppt/slides/_rels/slide206.xml.rels><?xml version="1.0" encoding="UTF-8" standalone="yes"?>
<Relationships xmlns="http://schemas.openxmlformats.org/package/2006/relationships"><Relationship Id="rId3" Type="http://schemas.openxmlformats.org/officeDocument/2006/relationships/image" Target="../media/image212.jpeg"/><Relationship Id="rId2" Type="http://schemas.openxmlformats.org/officeDocument/2006/relationships/notesSlide" Target="../notesSlides/notesSlide142.xml"/><Relationship Id="rId1" Type="http://schemas.openxmlformats.org/officeDocument/2006/relationships/slideLayout" Target="../slideLayouts/slideLayout30.xml"/><Relationship Id="rId4" Type="http://schemas.openxmlformats.org/officeDocument/2006/relationships/image" Target="../media/image213.jpeg"/></Relationships>
</file>

<file path=ppt/slides/_rels/slide207.xml.rels><?xml version="1.0" encoding="UTF-8" standalone="yes"?>
<Relationships xmlns="http://schemas.openxmlformats.org/package/2006/relationships"><Relationship Id="rId3" Type="http://schemas.openxmlformats.org/officeDocument/2006/relationships/image" Target="../media/image214.jpg"/><Relationship Id="rId2" Type="http://schemas.openxmlformats.org/officeDocument/2006/relationships/notesSlide" Target="../notesSlides/notesSlide143.xml"/><Relationship Id="rId1" Type="http://schemas.openxmlformats.org/officeDocument/2006/relationships/slideLayout" Target="../slideLayouts/slideLayout34.xml"/><Relationship Id="rId4" Type="http://schemas.openxmlformats.org/officeDocument/2006/relationships/image" Target="../media/image215.jpg"/></Relationships>
</file>

<file path=ppt/slides/_rels/slide208.xml.rels><?xml version="1.0" encoding="UTF-8" standalone="yes"?>
<Relationships xmlns="http://schemas.openxmlformats.org/package/2006/relationships"><Relationship Id="rId2" Type="http://schemas.openxmlformats.org/officeDocument/2006/relationships/notesSlide" Target="../notesSlides/notesSlide144.xml"/><Relationship Id="rId1" Type="http://schemas.openxmlformats.org/officeDocument/2006/relationships/slideLayout" Target="../slideLayouts/slideLayout30.xml"/></Relationships>
</file>

<file path=ppt/slides/_rels/slide209.xml.rels><?xml version="1.0" encoding="UTF-8" standalone="yes"?>
<Relationships xmlns="http://schemas.openxmlformats.org/package/2006/relationships"><Relationship Id="rId3" Type="http://schemas.openxmlformats.org/officeDocument/2006/relationships/image" Target="../media/image216.png"/><Relationship Id="rId2" Type="http://schemas.openxmlformats.org/officeDocument/2006/relationships/notesSlide" Target="../notesSlides/notesSlide145.xml"/><Relationship Id="rId1" Type="http://schemas.openxmlformats.org/officeDocument/2006/relationships/slideLayout" Target="../slideLayouts/slideLayout30.xml"/></Relationships>
</file>

<file path=ppt/slides/_rels/slide210.xml.rels><?xml version="1.0" encoding="UTF-8" standalone="yes"?>
<Relationships xmlns="http://schemas.openxmlformats.org/package/2006/relationships"><Relationship Id="rId3" Type="http://schemas.openxmlformats.org/officeDocument/2006/relationships/image" Target="../media/image218.jpg"/><Relationship Id="rId2" Type="http://schemas.openxmlformats.org/officeDocument/2006/relationships/image" Target="../media/image217.png"/><Relationship Id="rId1" Type="http://schemas.openxmlformats.org/officeDocument/2006/relationships/slideLayout" Target="../slideLayouts/slideLayout13.xml"/></Relationships>
</file>

<file path=ppt/slides/_rels/slide211.xml.rels><?xml version="1.0" encoding="UTF-8" standalone="yes"?>
<Relationships xmlns="http://schemas.openxmlformats.org/package/2006/relationships"><Relationship Id="rId3" Type="http://schemas.openxmlformats.org/officeDocument/2006/relationships/image" Target="../media/image219.jpeg"/><Relationship Id="rId2" Type="http://schemas.openxmlformats.org/officeDocument/2006/relationships/notesSlide" Target="../notesSlides/notesSlide146.xml"/><Relationship Id="rId1" Type="http://schemas.openxmlformats.org/officeDocument/2006/relationships/slideLayout" Target="../slideLayouts/slideLayout30.xml"/><Relationship Id="rId5" Type="http://schemas.openxmlformats.org/officeDocument/2006/relationships/image" Target="../media/image78.png"/><Relationship Id="rId4" Type="http://schemas.openxmlformats.org/officeDocument/2006/relationships/image" Target="../media/image220.png"/></Relationships>
</file>

<file path=ppt/slides/_rels/slide212.xml.rels><?xml version="1.0" encoding="UTF-8" standalone="yes"?>
<Relationships xmlns="http://schemas.openxmlformats.org/package/2006/relationships"><Relationship Id="rId3" Type="http://schemas.openxmlformats.org/officeDocument/2006/relationships/image" Target="../media/image221.png"/><Relationship Id="rId2" Type="http://schemas.openxmlformats.org/officeDocument/2006/relationships/notesSlide" Target="../notesSlides/notesSlide147.xml"/><Relationship Id="rId1" Type="http://schemas.openxmlformats.org/officeDocument/2006/relationships/slideLayout" Target="../slideLayouts/slideLayout30.xml"/></Relationships>
</file>

<file path=ppt/slides/_rels/slide213.xml.rels><?xml version="1.0" encoding="UTF-8" standalone="yes"?>
<Relationships xmlns="http://schemas.openxmlformats.org/package/2006/relationships"><Relationship Id="rId3" Type="http://schemas.openxmlformats.org/officeDocument/2006/relationships/image" Target="../media/image222.png"/><Relationship Id="rId2" Type="http://schemas.openxmlformats.org/officeDocument/2006/relationships/notesSlide" Target="../notesSlides/notesSlide148.xml"/><Relationship Id="rId1" Type="http://schemas.openxmlformats.org/officeDocument/2006/relationships/slideLayout" Target="../slideLayouts/slideLayout30.xml"/><Relationship Id="rId4" Type="http://schemas.openxmlformats.org/officeDocument/2006/relationships/image" Target="../media/image108.jpg"/></Relationships>
</file>

<file path=ppt/slides/_rels/slide214.xml.rels><?xml version="1.0" encoding="UTF-8" standalone="yes"?>
<Relationships xmlns="http://schemas.openxmlformats.org/package/2006/relationships"><Relationship Id="rId3" Type="http://schemas.openxmlformats.org/officeDocument/2006/relationships/image" Target="../media/image223.jpg"/><Relationship Id="rId2" Type="http://schemas.openxmlformats.org/officeDocument/2006/relationships/notesSlide" Target="../notesSlides/notesSlide149.xml"/><Relationship Id="rId1" Type="http://schemas.openxmlformats.org/officeDocument/2006/relationships/slideLayout" Target="../slideLayouts/slideLayout30.xml"/></Relationships>
</file>

<file path=ppt/slides/_rels/slide215.xml.rels><?xml version="1.0" encoding="UTF-8" standalone="yes"?>
<Relationships xmlns="http://schemas.openxmlformats.org/package/2006/relationships"><Relationship Id="rId3" Type="http://schemas.openxmlformats.org/officeDocument/2006/relationships/image" Target="../media/image224.png"/><Relationship Id="rId2" Type="http://schemas.openxmlformats.org/officeDocument/2006/relationships/notesSlide" Target="../notesSlides/notesSlide150.xml"/><Relationship Id="rId1" Type="http://schemas.openxmlformats.org/officeDocument/2006/relationships/slideLayout" Target="../slideLayouts/slideLayout30.xml"/><Relationship Id="rId4" Type="http://schemas.openxmlformats.org/officeDocument/2006/relationships/image" Target="../media/image111.jpeg"/></Relationships>
</file>

<file path=ppt/slides/_rels/slide216.xml.rels><?xml version="1.0" encoding="UTF-8" standalone="yes"?>
<Relationships xmlns="http://schemas.openxmlformats.org/package/2006/relationships"><Relationship Id="rId2" Type="http://schemas.openxmlformats.org/officeDocument/2006/relationships/notesSlide" Target="../notesSlides/notesSlide151.xml"/><Relationship Id="rId1" Type="http://schemas.openxmlformats.org/officeDocument/2006/relationships/slideLayout" Target="../slideLayouts/slideLayout30.xml"/></Relationships>
</file>

<file path=ppt/slides/_rels/slide217.xml.rels><?xml version="1.0" encoding="UTF-8" standalone="yes"?>
<Relationships xmlns="http://schemas.openxmlformats.org/package/2006/relationships"><Relationship Id="rId3" Type="http://schemas.openxmlformats.org/officeDocument/2006/relationships/image" Target="../media/image225.jpeg"/><Relationship Id="rId2" Type="http://schemas.openxmlformats.org/officeDocument/2006/relationships/notesSlide" Target="../notesSlides/notesSlide152.xml"/><Relationship Id="rId1" Type="http://schemas.openxmlformats.org/officeDocument/2006/relationships/slideLayout" Target="../slideLayouts/slideLayout34.xml"/><Relationship Id="rId6" Type="http://schemas.openxmlformats.org/officeDocument/2006/relationships/image" Target="../media/image227.jpg"/><Relationship Id="rId5" Type="http://schemas.openxmlformats.org/officeDocument/2006/relationships/image" Target="../media/image226.jpeg"/><Relationship Id="rId4" Type="http://schemas.openxmlformats.org/officeDocument/2006/relationships/image" Target="../media/image78.png"/></Relationships>
</file>

<file path=ppt/slides/_rels/slide218.xml.rels><?xml version="1.0" encoding="UTF-8" standalone="yes"?>
<Relationships xmlns="http://schemas.openxmlformats.org/package/2006/relationships"><Relationship Id="rId3" Type="http://schemas.openxmlformats.org/officeDocument/2006/relationships/image" Target="../media/image229.jpeg"/><Relationship Id="rId2" Type="http://schemas.openxmlformats.org/officeDocument/2006/relationships/image" Target="../media/image228.png"/><Relationship Id="rId1" Type="http://schemas.openxmlformats.org/officeDocument/2006/relationships/slideLayout" Target="../slideLayouts/slideLayout34.xml"/></Relationships>
</file>

<file path=ppt/slides/_rels/slide219.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153.xml"/><Relationship Id="rId1" Type="http://schemas.openxmlformats.org/officeDocument/2006/relationships/slideLayout" Target="../slideLayouts/slideLayout34.xml"/></Relationships>
</file>

<file path=ppt/slides/_rels/slide220.xml.rels><?xml version="1.0" encoding="UTF-8" standalone="yes"?>
<Relationships xmlns="http://schemas.openxmlformats.org/package/2006/relationships"><Relationship Id="rId3" Type="http://schemas.openxmlformats.org/officeDocument/2006/relationships/image" Target="../media/image231.jpeg"/><Relationship Id="rId2" Type="http://schemas.openxmlformats.org/officeDocument/2006/relationships/notesSlide" Target="../notesSlides/notesSlide154.xml"/><Relationship Id="rId1" Type="http://schemas.openxmlformats.org/officeDocument/2006/relationships/slideLayout" Target="../slideLayouts/slideLayout34.xml"/></Relationships>
</file>

<file path=ppt/slides/_rels/slide221.xml.rels><?xml version="1.0" encoding="UTF-8" standalone="yes"?>
<Relationships xmlns="http://schemas.openxmlformats.org/package/2006/relationships"><Relationship Id="rId3" Type="http://schemas.openxmlformats.org/officeDocument/2006/relationships/image" Target="../media/image232.jpeg"/><Relationship Id="rId2" Type="http://schemas.openxmlformats.org/officeDocument/2006/relationships/notesSlide" Target="../notesSlides/notesSlide155.xml"/><Relationship Id="rId1" Type="http://schemas.openxmlformats.org/officeDocument/2006/relationships/slideLayout" Target="../slideLayouts/slideLayout34.xml"/><Relationship Id="rId6" Type="http://schemas.openxmlformats.org/officeDocument/2006/relationships/image" Target="../media/image235.jpeg"/><Relationship Id="rId5" Type="http://schemas.openxmlformats.org/officeDocument/2006/relationships/image" Target="../media/image234.jpeg"/><Relationship Id="rId4" Type="http://schemas.openxmlformats.org/officeDocument/2006/relationships/image" Target="../media/image233.png"/></Relationships>
</file>

<file path=ppt/slides/_rels/slide222.xml.rels><?xml version="1.0" encoding="UTF-8" standalone="yes"?>
<Relationships xmlns="http://schemas.openxmlformats.org/package/2006/relationships"><Relationship Id="rId3" Type="http://schemas.openxmlformats.org/officeDocument/2006/relationships/image" Target="../media/image236.png"/><Relationship Id="rId2" Type="http://schemas.openxmlformats.org/officeDocument/2006/relationships/notesSlide" Target="../notesSlides/notesSlide156.xml"/><Relationship Id="rId1" Type="http://schemas.openxmlformats.org/officeDocument/2006/relationships/slideLayout" Target="../slideLayouts/slideLayout34.xml"/><Relationship Id="rId5" Type="http://schemas.openxmlformats.org/officeDocument/2006/relationships/image" Target="../media/image238.jpeg"/><Relationship Id="rId4" Type="http://schemas.openxmlformats.org/officeDocument/2006/relationships/image" Target="../media/image237.jpeg"/></Relationships>
</file>

<file path=ppt/slides/_rels/slide223.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notesSlide" Target="../notesSlides/notesSlide157.xml"/><Relationship Id="rId1" Type="http://schemas.openxmlformats.org/officeDocument/2006/relationships/slideLayout" Target="../slideLayouts/slideLayout34.xml"/><Relationship Id="rId5" Type="http://schemas.openxmlformats.org/officeDocument/2006/relationships/image" Target="../media/image241.png"/><Relationship Id="rId4" Type="http://schemas.openxmlformats.org/officeDocument/2006/relationships/image" Target="../media/image240.png"/></Relationships>
</file>

<file path=ppt/slides/_rels/slide224.xml.rels><?xml version="1.0" encoding="UTF-8" standalone="yes"?>
<Relationships xmlns="http://schemas.openxmlformats.org/package/2006/relationships"><Relationship Id="rId3" Type="http://schemas.openxmlformats.org/officeDocument/2006/relationships/image" Target="../media/image242.jpeg"/><Relationship Id="rId2" Type="http://schemas.openxmlformats.org/officeDocument/2006/relationships/notesSlide" Target="../notesSlides/notesSlide158.xml"/><Relationship Id="rId1" Type="http://schemas.openxmlformats.org/officeDocument/2006/relationships/slideLayout" Target="../slideLayouts/slideLayout34.xml"/><Relationship Id="rId5" Type="http://schemas.openxmlformats.org/officeDocument/2006/relationships/image" Target="../media/image244.png"/><Relationship Id="rId4" Type="http://schemas.openxmlformats.org/officeDocument/2006/relationships/image" Target="../media/image243.jpeg"/></Relationships>
</file>

<file path=ppt/slides/_rels/slide225.xml.rels><?xml version="1.0" encoding="UTF-8" standalone="yes"?>
<Relationships xmlns="http://schemas.openxmlformats.org/package/2006/relationships"><Relationship Id="rId3" Type="http://schemas.openxmlformats.org/officeDocument/2006/relationships/image" Target="../media/image245.jpg"/><Relationship Id="rId2" Type="http://schemas.openxmlformats.org/officeDocument/2006/relationships/notesSlide" Target="../notesSlides/notesSlide159.xml"/><Relationship Id="rId1" Type="http://schemas.openxmlformats.org/officeDocument/2006/relationships/slideLayout" Target="../slideLayouts/slideLayout34.xml"/></Relationships>
</file>

<file path=ppt/slides/_rels/slide226.xml.rels><?xml version="1.0" encoding="UTF-8" standalone="yes"?>
<Relationships xmlns="http://schemas.openxmlformats.org/package/2006/relationships"><Relationship Id="rId2" Type="http://schemas.openxmlformats.org/officeDocument/2006/relationships/notesSlide" Target="../notesSlides/notesSlide160.xml"/><Relationship Id="rId1" Type="http://schemas.openxmlformats.org/officeDocument/2006/relationships/slideLayout" Target="../slideLayouts/slideLayout30.xml"/></Relationships>
</file>

<file path=ppt/slides/_rels/slide227.xml.rels><?xml version="1.0" encoding="UTF-8" standalone="yes"?>
<Relationships xmlns="http://schemas.openxmlformats.org/package/2006/relationships"><Relationship Id="rId3" Type="http://schemas.openxmlformats.org/officeDocument/2006/relationships/image" Target="../media/image246.jpeg"/><Relationship Id="rId2" Type="http://schemas.openxmlformats.org/officeDocument/2006/relationships/notesSlide" Target="../notesSlides/notesSlide161.xml"/><Relationship Id="rId1" Type="http://schemas.openxmlformats.org/officeDocument/2006/relationships/slideLayout" Target="../slideLayouts/slideLayout30.xml"/><Relationship Id="rId6" Type="http://schemas.openxmlformats.org/officeDocument/2006/relationships/image" Target="../media/image249.jpeg"/><Relationship Id="rId5" Type="http://schemas.openxmlformats.org/officeDocument/2006/relationships/image" Target="../media/image248.jpg"/><Relationship Id="rId4" Type="http://schemas.openxmlformats.org/officeDocument/2006/relationships/image" Target="../media/image247.jpg"/></Relationships>
</file>

<file path=ppt/slides/_rels/slide228.xml.rels><?xml version="1.0" encoding="UTF-8" standalone="yes"?>
<Relationships xmlns="http://schemas.openxmlformats.org/package/2006/relationships"><Relationship Id="rId2" Type="http://schemas.openxmlformats.org/officeDocument/2006/relationships/notesSlide" Target="../notesSlides/notesSlide162.xml"/><Relationship Id="rId1" Type="http://schemas.openxmlformats.org/officeDocument/2006/relationships/slideLayout" Target="../slideLayouts/slideLayout30.xml"/></Relationships>
</file>

<file path=ppt/slides/_rels/slide229.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notesSlide" Target="../notesSlides/notesSlide163.xml"/><Relationship Id="rId1" Type="http://schemas.openxmlformats.org/officeDocument/2006/relationships/slideLayout" Target="../slideLayouts/slideLayout30.xml"/></Relationships>
</file>

<file path=ppt/slides/_rels/slide230.xml.rels><?xml version="1.0" encoding="UTF-8" standalone="yes"?>
<Relationships xmlns="http://schemas.openxmlformats.org/package/2006/relationships"><Relationship Id="rId3" Type="http://schemas.openxmlformats.org/officeDocument/2006/relationships/image" Target="../media/image251.png"/><Relationship Id="rId2" Type="http://schemas.openxmlformats.org/officeDocument/2006/relationships/notesSlide" Target="../notesSlides/notesSlide164.xml"/><Relationship Id="rId1" Type="http://schemas.openxmlformats.org/officeDocument/2006/relationships/slideLayout" Target="../slideLayouts/slideLayout34.xml"/><Relationship Id="rId5" Type="http://schemas.openxmlformats.org/officeDocument/2006/relationships/image" Target="../media/image253.jpg"/><Relationship Id="rId4" Type="http://schemas.openxmlformats.org/officeDocument/2006/relationships/image" Target="../media/image252.png"/></Relationships>
</file>

<file path=ppt/slides/_rels/slide231.xml.rels><?xml version="1.0" encoding="UTF-8" standalone="yes"?>
<Relationships xmlns="http://schemas.openxmlformats.org/package/2006/relationships"><Relationship Id="rId3" Type="http://schemas.openxmlformats.org/officeDocument/2006/relationships/notesSlide" Target="../notesSlides/notesSlide165.xml"/><Relationship Id="rId7" Type="http://schemas.openxmlformats.org/officeDocument/2006/relationships/image" Target="../media/image253.jpg"/><Relationship Id="rId2" Type="http://schemas.openxmlformats.org/officeDocument/2006/relationships/slideLayout" Target="../slideLayouts/slideLayout34.xml"/><Relationship Id="rId1" Type="http://schemas.openxmlformats.org/officeDocument/2006/relationships/vmlDrawing" Target="../drawings/vmlDrawing7.vml"/><Relationship Id="rId6" Type="http://schemas.openxmlformats.org/officeDocument/2006/relationships/image" Target="../media/image255.png"/><Relationship Id="rId5" Type="http://schemas.openxmlformats.org/officeDocument/2006/relationships/image" Target="../media/image254.wmf"/><Relationship Id="rId4" Type="http://schemas.openxmlformats.org/officeDocument/2006/relationships/oleObject" Target="../embeddings/oleObject8.bin"/></Relationships>
</file>

<file path=ppt/slides/_rels/slide232.xml.rels><?xml version="1.0" encoding="UTF-8" standalone="yes"?>
<Relationships xmlns="http://schemas.openxmlformats.org/package/2006/relationships"><Relationship Id="rId2" Type="http://schemas.openxmlformats.org/officeDocument/2006/relationships/notesSlide" Target="../notesSlides/notesSlide166.xml"/><Relationship Id="rId1" Type="http://schemas.openxmlformats.org/officeDocument/2006/relationships/slideLayout" Target="../slideLayouts/slideLayout30.xml"/></Relationships>
</file>

<file path=ppt/slides/_rels/slide233.xml.rels><?xml version="1.0" encoding="UTF-8" standalone="yes"?>
<Relationships xmlns="http://schemas.openxmlformats.org/package/2006/relationships"><Relationship Id="rId3" Type="http://schemas.openxmlformats.org/officeDocument/2006/relationships/image" Target="../media/image253.jpg"/><Relationship Id="rId2" Type="http://schemas.openxmlformats.org/officeDocument/2006/relationships/image" Target="../media/image255.png"/><Relationship Id="rId1" Type="http://schemas.openxmlformats.org/officeDocument/2006/relationships/slideLayout" Target="../slideLayouts/slideLayout13.xml"/></Relationships>
</file>

<file path=ppt/slides/_rels/slide234.xml.rels><?xml version="1.0" encoding="UTF-8" standalone="yes"?>
<Relationships xmlns="http://schemas.openxmlformats.org/package/2006/relationships"><Relationship Id="rId8" Type="http://schemas.openxmlformats.org/officeDocument/2006/relationships/image" Target="../media/image258.png"/><Relationship Id="rId3" Type="http://schemas.openxmlformats.org/officeDocument/2006/relationships/hyperlink" Target="http://epg.modot.org/index.php/616.23_Traffic_Control_for_Field_Operations#616.23.2.5.1_Signs" TargetMode="External"/><Relationship Id="rId7" Type="http://schemas.openxmlformats.org/officeDocument/2006/relationships/image" Target="../media/image257.png"/><Relationship Id="rId2" Type="http://schemas.openxmlformats.org/officeDocument/2006/relationships/notesSlide" Target="../notesSlides/notesSlide167.xml"/><Relationship Id="rId1" Type="http://schemas.openxmlformats.org/officeDocument/2006/relationships/slideLayout" Target="../slideLayouts/slideLayout34.xml"/><Relationship Id="rId6" Type="http://schemas.openxmlformats.org/officeDocument/2006/relationships/image" Target="../media/image256.png"/><Relationship Id="rId5" Type="http://schemas.openxmlformats.org/officeDocument/2006/relationships/image" Target="../media/image169.png"/><Relationship Id="rId4" Type="http://schemas.openxmlformats.org/officeDocument/2006/relationships/hyperlink" Target="http://epg.modot.org/index.php/616.6_Temporary_Traffic_Control_Zone_Devices_(MUTCD_6F)#616.6.2_General_Characteristics_of_Signs_.28MUTCD_6F.02.29" TargetMode="External"/><Relationship Id="rId9" Type="http://schemas.openxmlformats.org/officeDocument/2006/relationships/image" Target="../media/image259.jpg"/></Relationships>
</file>

<file path=ppt/slides/_rels/slide235.xml.rels><?xml version="1.0" encoding="UTF-8" standalone="yes"?>
<Relationships xmlns="http://schemas.openxmlformats.org/package/2006/relationships"><Relationship Id="rId3" Type="http://schemas.openxmlformats.org/officeDocument/2006/relationships/image" Target="../media/image260.png"/><Relationship Id="rId2" Type="http://schemas.openxmlformats.org/officeDocument/2006/relationships/hyperlink" Target="http://epg.modot.org/index.php/616.3_Temporary_Traffic_Control_Elements_(MUTCD_Chapter_6C)#616.3.3_Components_of_Temporary_Traffic_Control_Zones_.28MUTCD_6C.03.29" TargetMode="External"/><Relationship Id="rId1" Type="http://schemas.openxmlformats.org/officeDocument/2006/relationships/slideLayout" Target="../slideLayouts/slideLayout13.xml"/></Relationships>
</file>

<file path=ppt/slides/_rels/slide236.xml.rels><?xml version="1.0" encoding="UTF-8" standalone="yes"?>
<Relationships xmlns="http://schemas.openxmlformats.org/package/2006/relationships"><Relationship Id="rId3" Type="http://schemas.openxmlformats.org/officeDocument/2006/relationships/hyperlink" Target="http://epg.modot.org/index.php/616.8_Typical_Applications_(MUTCD_6H)" TargetMode="External"/><Relationship Id="rId2" Type="http://schemas.openxmlformats.org/officeDocument/2006/relationships/notesSlide" Target="../notesSlides/notesSlide168.xml"/><Relationship Id="rId1" Type="http://schemas.openxmlformats.org/officeDocument/2006/relationships/slideLayout" Target="../slideLayouts/slideLayout34.xml"/><Relationship Id="rId4" Type="http://schemas.openxmlformats.org/officeDocument/2006/relationships/image" Target="../media/image261.png"/></Relationships>
</file>

<file path=ppt/slides/_rels/slide237.xml.rels><?xml version="1.0" encoding="UTF-8" standalone="yes"?>
<Relationships xmlns="http://schemas.openxmlformats.org/package/2006/relationships"><Relationship Id="rId3" Type="http://schemas.openxmlformats.org/officeDocument/2006/relationships/image" Target="../media/image262.png"/><Relationship Id="rId2" Type="http://schemas.openxmlformats.org/officeDocument/2006/relationships/hyperlink" Target="http://epg.modot.org/index.php/616.19_Quality_Standards_for_Temporary_Traffic_Control_Devices#616.19.2.2.7_Sign_Coverings" TargetMode="External"/><Relationship Id="rId1" Type="http://schemas.openxmlformats.org/officeDocument/2006/relationships/slideLayout" Target="../slideLayouts/slideLayout13.xml"/><Relationship Id="rId5" Type="http://schemas.openxmlformats.org/officeDocument/2006/relationships/image" Target="../media/image264.jpg"/><Relationship Id="rId4" Type="http://schemas.openxmlformats.org/officeDocument/2006/relationships/image" Target="../media/image263.jpeg"/></Relationships>
</file>

<file path=ppt/slides/_rels/slide238.xml.rels><?xml version="1.0" encoding="UTF-8" standalone="yes"?>
<Relationships xmlns="http://schemas.openxmlformats.org/package/2006/relationships"><Relationship Id="rId3" Type="http://schemas.openxmlformats.org/officeDocument/2006/relationships/hyperlink" Target="http://epg.modot.org/index.php/616.6_Temporary_Traffic_Control_Zone_Devices_(MUTCD_6F)#616.6.63_Channelizing_Devices_.28MUTCD_6F.63.29" TargetMode="External"/><Relationship Id="rId2" Type="http://schemas.openxmlformats.org/officeDocument/2006/relationships/hyperlink" Target="http://epg.modot.org/index.php/616.23_Traffic_Control_for_Field_Operations#616.23.2.5.4_Channelizers" TargetMode="External"/><Relationship Id="rId1" Type="http://schemas.openxmlformats.org/officeDocument/2006/relationships/slideLayout" Target="../slideLayouts/slideLayout13.xml"/><Relationship Id="rId5" Type="http://schemas.openxmlformats.org/officeDocument/2006/relationships/image" Target="../media/image127.png"/><Relationship Id="rId4" Type="http://schemas.openxmlformats.org/officeDocument/2006/relationships/image" Target="../media/image123.jpeg"/></Relationships>
</file>

<file path=ppt/slides/_rels/slide239.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40.xml.rels><?xml version="1.0" encoding="UTF-8" standalone="yes"?>
<Relationships xmlns="http://schemas.openxmlformats.org/package/2006/relationships"><Relationship Id="rId3" Type="http://schemas.openxmlformats.org/officeDocument/2006/relationships/image" Target="../media/image265.jpg"/><Relationship Id="rId2" Type="http://schemas.openxmlformats.org/officeDocument/2006/relationships/notesSlide" Target="../notesSlides/notesSlide169.xml"/><Relationship Id="rId1" Type="http://schemas.openxmlformats.org/officeDocument/2006/relationships/slideLayout" Target="../slideLayouts/slideLayout34.xml"/><Relationship Id="rId5" Type="http://schemas.openxmlformats.org/officeDocument/2006/relationships/image" Target="../media/image267.png"/><Relationship Id="rId4" Type="http://schemas.openxmlformats.org/officeDocument/2006/relationships/image" Target="../media/image266.jpg"/></Relationships>
</file>

<file path=ppt/slides/_rels/slide241.xml.rels><?xml version="1.0" encoding="UTF-8" standalone="yes"?>
<Relationships xmlns="http://schemas.openxmlformats.org/package/2006/relationships"><Relationship Id="rId3" Type="http://schemas.openxmlformats.org/officeDocument/2006/relationships/image" Target="../media/image268.jpeg"/><Relationship Id="rId2" Type="http://schemas.openxmlformats.org/officeDocument/2006/relationships/notesSlide" Target="../notesSlides/notesSlide170.xml"/><Relationship Id="rId1" Type="http://schemas.openxmlformats.org/officeDocument/2006/relationships/slideLayout" Target="../slideLayouts/slideLayout30.xml"/></Relationships>
</file>

<file path=ppt/slides/_rels/slide242.xml.rels><?xml version="1.0" encoding="UTF-8" standalone="yes"?>
<Relationships xmlns="http://schemas.openxmlformats.org/package/2006/relationships"><Relationship Id="rId2" Type="http://schemas.openxmlformats.org/officeDocument/2006/relationships/image" Target="../media/image269.jpeg"/><Relationship Id="rId1" Type="http://schemas.openxmlformats.org/officeDocument/2006/relationships/slideLayout" Target="../slideLayouts/slideLayout15.xml"/></Relationships>
</file>

<file path=ppt/slides/_rels/slide243.xml.rels><?xml version="1.0" encoding="UTF-8" standalone="yes"?>
<Relationships xmlns="http://schemas.openxmlformats.org/package/2006/relationships"><Relationship Id="rId3" Type="http://schemas.openxmlformats.org/officeDocument/2006/relationships/image" Target="../media/image270.png"/><Relationship Id="rId2" Type="http://schemas.openxmlformats.org/officeDocument/2006/relationships/notesSlide" Target="../notesSlides/notesSlide171.xml"/><Relationship Id="rId1" Type="http://schemas.openxmlformats.org/officeDocument/2006/relationships/slideLayout" Target="../slideLayouts/slideLayout30.xml"/><Relationship Id="rId5" Type="http://schemas.openxmlformats.org/officeDocument/2006/relationships/image" Target="../media/image272.png"/><Relationship Id="rId4" Type="http://schemas.openxmlformats.org/officeDocument/2006/relationships/image" Target="../media/image271.png"/></Relationships>
</file>

<file path=ppt/slides/_rels/slide244.xml.rels><?xml version="1.0" encoding="UTF-8" standalone="yes"?>
<Relationships xmlns="http://schemas.openxmlformats.org/package/2006/relationships"><Relationship Id="rId2" Type="http://schemas.openxmlformats.org/officeDocument/2006/relationships/image" Target="../media/image273.png"/><Relationship Id="rId1" Type="http://schemas.openxmlformats.org/officeDocument/2006/relationships/slideLayout" Target="../slideLayouts/slideLayout12.xml"/></Relationships>
</file>

<file path=ppt/slides/_rels/slide245.xml.rels><?xml version="1.0" encoding="UTF-8" standalone="yes"?>
<Relationships xmlns="http://schemas.openxmlformats.org/package/2006/relationships"><Relationship Id="rId3" Type="http://schemas.openxmlformats.org/officeDocument/2006/relationships/image" Target="../media/image275.jpeg"/><Relationship Id="rId2" Type="http://schemas.openxmlformats.org/officeDocument/2006/relationships/image" Target="../media/image274.png"/><Relationship Id="rId1" Type="http://schemas.openxmlformats.org/officeDocument/2006/relationships/slideLayout" Target="../slideLayouts/slideLayout12.xml"/><Relationship Id="rId5" Type="http://schemas.openxmlformats.org/officeDocument/2006/relationships/image" Target="../media/image277.png"/><Relationship Id="rId4" Type="http://schemas.openxmlformats.org/officeDocument/2006/relationships/image" Target="../media/image276.jpeg"/></Relationships>
</file>

<file path=ppt/slides/_rels/slide246.xml.rels><?xml version="1.0" encoding="UTF-8" standalone="yes"?>
<Relationships xmlns="http://schemas.openxmlformats.org/package/2006/relationships"><Relationship Id="rId3" Type="http://schemas.openxmlformats.org/officeDocument/2006/relationships/image" Target="../media/image278.jpeg"/><Relationship Id="rId7" Type="http://schemas.openxmlformats.org/officeDocument/2006/relationships/hyperlink" Target="http://epg.modot.org/index.php/616.6_Temporary_Traffic_Control_Zone_Devices_(MUTCD_6F)#616.6.87_Temporary_Rumble_Strips_.28MUTCD_6F.87.29" TargetMode="External"/><Relationship Id="rId2" Type="http://schemas.openxmlformats.org/officeDocument/2006/relationships/notesSlide" Target="../notesSlides/notesSlide172.xml"/><Relationship Id="rId1" Type="http://schemas.openxmlformats.org/officeDocument/2006/relationships/slideLayout" Target="../slideLayouts/slideLayout34.xml"/><Relationship Id="rId6" Type="http://schemas.openxmlformats.org/officeDocument/2006/relationships/image" Target="../media/image281.png"/><Relationship Id="rId5" Type="http://schemas.openxmlformats.org/officeDocument/2006/relationships/image" Target="../media/image280.png"/><Relationship Id="rId4" Type="http://schemas.openxmlformats.org/officeDocument/2006/relationships/image" Target="../media/image279.jpeg"/></Relationships>
</file>

<file path=ppt/slides/_rels/slide247.xml.rels><?xml version="1.0" encoding="UTF-8" standalone="yes"?>
<Relationships xmlns="http://schemas.openxmlformats.org/package/2006/relationships"><Relationship Id="rId3" Type="http://schemas.openxmlformats.org/officeDocument/2006/relationships/hyperlink" Target="http://epg.modot.org/index.php/616.19_Quality_Standards_for_Temporary_Traffic_Control_Devices" TargetMode="External"/><Relationship Id="rId2" Type="http://schemas.openxmlformats.org/officeDocument/2006/relationships/notesSlide" Target="../notesSlides/notesSlide173.xml"/><Relationship Id="rId1" Type="http://schemas.openxmlformats.org/officeDocument/2006/relationships/slideLayout" Target="../slideLayouts/slideLayout34.xml"/></Relationships>
</file>

<file path=ppt/slides/_rels/slide248.xml.rels><?xml version="1.0" encoding="UTF-8" standalone="yes"?>
<Relationships xmlns="http://schemas.openxmlformats.org/package/2006/relationships"><Relationship Id="rId3" Type="http://schemas.openxmlformats.org/officeDocument/2006/relationships/image" Target="../media/image282.jpg"/><Relationship Id="rId2" Type="http://schemas.openxmlformats.org/officeDocument/2006/relationships/notesSlide" Target="../notesSlides/notesSlide174.xml"/><Relationship Id="rId1" Type="http://schemas.openxmlformats.org/officeDocument/2006/relationships/slideLayout" Target="../slideLayouts/slideLayout30.xml"/></Relationships>
</file>

<file path=ppt/slides/_rels/slide249.xml.rels><?xml version="1.0" encoding="UTF-8" standalone="yes"?>
<Relationships xmlns="http://schemas.openxmlformats.org/package/2006/relationships"><Relationship Id="rId3" Type="http://schemas.openxmlformats.org/officeDocument/2006/relationships/image" Target="../media/image283.jpeg"/><Relationship Id="rId2" Type="http://schemas.openxmlformats.org/officeDocument/2006/relationships/notesSlide" Target="../notesSlides/notesSlide175.xml"/><Relationship Id="rId1" Type="http://schemas.openxmlformats.org/officeDocument/2006/relationships/slideLayout" Target="../slideLayouts/slideLayout30.xml"/><Relationship Id="rId4" Type="http://schemas.openxmlformats.org/officeDocument/2006/relationships/image" Target="../media/image78.png"/></Relationships>
</file>

<file path=ppt/slides/_rels/slide250.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284.jpeg"/><Relationship Id="rId1" Type="http://schemas.openxmlformats.org/officeDocument/2006/relationships/slideLayout" Target="../slideLayouts/slideLayout13.xml"/></Relationships>
</file>

<file path=ppt/slides/_rels/slide251.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285.jpeg"/><Relationship Id="rId1" Type="http://schemas.openxmlformats.org/officeDocument/2006/relationships/slideLayout" Target="../slideLayouts/slideLayout30.xml"/></Relationships>
</file>

<file path=ppt/slides/_rels/slide252.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286.jpeg"/><Relationship Id="rId1" Type="http://schemas.openxmlformats.org/officeDocument/2006/relationships/slideLayout" Target="../slideLayouts/slideLayout30.xml"/></Relationships>
</file>

<file path=ppt/slides/_rels/slide253.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287.png"/><Relationship Id="rId1" Type="http://schemas.openxmlformats.org/officeDocument/2006/relationships/slideLayout" Target="../slideLayouts/slideLayout30.xml"/></Relationships>
</file>

<file path=ppt/slides/_rels/slide254.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288.png"/><Relationship Id="rId1" Type="http://schemas.openxmlformats.org/officeDocument/2006/relationships/slideLayout" Target="../slideLayouts/slideLayout30.xml"/></Relationships>
</file>

<file path=ppt/slides/_rels/slide255.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289.jpeg"/><Relationship Id="rId1" Type="http://schemas.openxmlformats.org/officeDocument/2006/relationships/slideLayout" Target="../slideLayouts/slideLayout30.xml"/></Relationships>
</file>

<file path=ppt/slides/_rels/slide256.xml.rels><?xml version="1.0" encoding="UTF-8" standalone="yes"?>
<Relationships xmlns="http://schemas.openxmlformats.org/package/2006/relationships"><Relationship Id="rId3" Type="http://schemas.openxmlformats.org/officeDocument/2006/relationships/image" Target="../media/image290.jpeg"/><Relationship Id="rId2" Type="http://schemas.openxmlformats.org/officeDocument/2006/relationships/image" Target="../media/image219.jpeg"/><Relationship Id="rId1" Type="http://schemas.openxmlformats.org/officeDocument/2006/relationships/slideLayout" Target="../slideLayouts/slideLayout30.xml"/><Relationship Id="rId4" Type="http://schemas.openxmlformats.org/officeDocument/2006/relationships/image" Target="../media/image78.png"/></Relationships>
</file>

<file path=ppt/slides/_rels/slide257.xml.rels><?xml version="1.0" encoding="UTF-8" standalone="yes"?>
<Relationships xmlns="http://schemas.openxmlformats.org/package/2006/relationships"><Relationship Id="rId3" Type="http://schemas.openxmlformats.org/officeDocument/2006/relationships/image" Target="../media/image291.png"/><Relationship Id="rId2" Type="http://schemas.openxmlformats.org/officeDocument/2006/relationships/image" Target="../media/image220.png"/><Relationship Id="rId1" Type="http://schemas.openxmlformats.org/officeDocument/2006/relationships/slideLayout" Target="../slideLayouts/slideLayout34.xml"/><Relationship Id="rId4" Type="http://schemas.openxmlformats.org/officeDocument/2006/relationships/image" Target="../media/image78.png"/></Relationships>
</file>

<file path=ppt/slides/_rels/slide258.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292.jpeg"/><Relationship Id="rId1" Type="http://schemas.openxmlformats.org/officeDocument/2006/relationships/slideLayout" Target="../slideLayouts/slideLayout30.xml"/></Relationships>
</file>

<file path=ppt/slides/_rels/slide25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265.xml.rels><?xml version="1.0" encoding="UTF-8" standalone="yes"?>
<Relationships xmlns="http://schemas.openxmlformats.org/package/2006/relationships"><Relationship Id="rId3" Type="http://schemas.openxmlformats.org/officeDocument/2006/relationships/image" Target="../media/image293.png"/><Relationship Id="rId2" Type="http://schemas.openxmlformats.org/officeDocument/2006/relationships/notesSlide" Target="../notesSlides/notesSlide176.xml"/><Relationship Id="rId1" Type="http://schemas.openxmlformats.org/officeDocument/2006/relationships/slideLayout" Target="../slideLayouts/slideLayout15.xml"/><Relationship Id="rId5" Type="http://schemas.openxmlformats.org/officeDocument/2006/relationships/image" Target="../media/image78.png"/><Relationship Id="rId4" Type="http://schemas.openxmlformats.org/officeDocument/2006/relationships/image" Target="../media/image294.png"/></Relationships>
</file>

<file path=ppt/slides/_rels/slide266.xml.rels><?xml version="1.0" encoding="UTF-8" standalone="yes"?>
<Relationships xmlns="http://schemas.openxmlformats.org/package/2006/relationships"><Relationship Id="rId3" Type="http://schemas.openxmlformats.org/officeDocument/2006/relationships/hyperlink" Target="https://www.modot.org/work-zone-customer-survey" TargetMode="External"/><Relationship Id="rId7" Type="http://schemas.openxmlformats.org/officeDocument/2006/relationships/image" Target="../media/image297.jpeg"/><Relationship Id="rId2" Type="http://schemas.openxmlformats.org/officeDocument/2006/relationships/notesSlide" Target="../notesSlides/notesSlide177.xml"/><Relationship Id="rId1" Type="http://schemas.openxmlformats.org/officeDocument/2006/relationships/slideLayout" Target="../slideLayouts/slideLayout15.xml"/><Relationship Id="rId6" Type="http://schemas.openxmlformats.org/officeDocument/2006/relationships/image" Target="../media/image296.jpeg"/><Relationship Id="rId5" Type="http://schemas.openxmlformats.org/officeDocument/2006/relationships/hyperlink" Target="http://wwwi/intranet/tr/ttc/documents/TTC_Inspection_Worksheet.htm" TargetMode="External"/><Relationship Id="rId4" Type="http://schemas.openxmlformats.org/officeDocument/2006/relationships/image" Target="../media/image295.png"/></Relationships>
</file>

<file path=ppt/slides/_rels/slide267.xml.rels><?xml version="1.0" encoding="UTF-8" standalone="yes"?>
<Relationships xmlns="http://schemas.openxmlformats.org/package/2006/relationships"><Relationship Id="rId2" Type="http://schemas.openxmlformats.org/officeDocument/2006/relationships/image" Target="../media/image298.jpeg"/><Relationship Id="rId1" Type="http://schemas.openxmlformats.org/officeDocument/2006/relationships/slideLayout" Target="../slideLayouts/slideLayout15.xml"/></Relationships>
</file>

<file path=ppt/slides/_rels/slide268.xml.rels><?xml version="1.0" encoding="UTF-8" standalone="yes"?>
<Relationships xmlns="http://schemas.openxmlformats.org/package/2006/relationships"><Relationship Id="rId3" Type="http://schemas.openxmlformats.org/officeDocument/2006/relationships/image" Target="../media/image299.jpeg"/><Relationship Id="rId2" Type="http://schemas.openxmlformats.org/officeDocument/2006/relationships/notesSlide" Target="../notesSlides/notesSlide178.xml"/><Relationship Id="rId1" Type="http://schemas.openxmlformats.org/officeDocument/2006/relationships/slideLayout" Target="../slideLayouts/slideLayout15.xml"/></Relationships>
</file>

<file path=ppt/slides/_rels/slide269.xml.rels><?xml version="1.0" encoding="UTF-8" standalone="yes"?>
<Relationships xmlns="http://schemas.openxmlformats.org/package/2006/relationships"><Relationship Id="rId3" Type="http://schemas.openxmlformats.org/officeDocument/2006/relationships/image" Target="../media/image300.jpeg"/><Relationship Id="rId2" Type="http://schemas.openxmlformats.org/officeDocument/2006/relationships/notesSlide" Target="../notesSlides/notesSlide179.xml"/><Relationship Id="rId1" Type="http://schemas.openxmlformats.org/officeDocument/2006/relationships/slideLayout" Target="../slideLayouts/slideLayout15.xml"/><Relationship Id="rId5" Type="http://schemas.openxmlformats.org/officeDocument/2006/relationships/image" Target="../media/image301.png"/><Relationship Id="rId4" Type="http://schemas.openxmlformats.org/officeDocument/2006/relationships/image" Target="../media/image78.png"/></Relationships>
</file>

<file path=ppt/slides/_rels/slide270.xml.rels><?xml version="1.0" encoding="UTF-8" standalone="yes"?>
<Relationships xmlns="http://schemas.openxmlformats.org/package/2006/relationships"><Relationship Id="rId3" Type="http://schemas.openxmlformats.org/officeDocument/2006/relationships/image" Target="../media/image302.png"/><Relationship Id="rId2" Type="http://schemas.openxmlformats.org/officeDocument/2006/relationships/notesSlide" Target="../notesSlides/notesSlide180.xml"/><Relationship Id="rId1" Type="http://schemas.openxmlformats.org/officeDocument/2006/relationships/slideLayout" Target="../slideLayouts/slideLayout15.xml"/><Relationship Id="rId4" Type="http://schemas.openxmlformats.org/officeDocument/2006/relationships/comments" Target="../comments/comment12.xml"/></Relationships>
</file>

<file path=ppt/slides/_rels/slide271.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303.jpeg"/><Relationship Id="rId1" Type="http://schemas.openxmlformats.org/officeDocument/2006/relationships/slideLayout" Target="../slideLayouts/slideLayout15.xml"/></Relationships>
</file>

<file path=ppt/slides/_rels/slide272.xml.rels><?xml version="1.0" encoding="UTF-8" standalone="yes"?>
<Relationships xmlns="http://schemas.openxmlformats.org/package/2006/relationships"><Relationship Id="rId3" Type="http://schemas.openxmlformats.org/officeDocument/2006/relationships/image" Target="../media/image304.jpeg"/><Relationship Id="rId2" Type="http://schemas.openxmlformats.org/officeDocument/2006/relationships/notesSlide" Target="../notesSlides/notesSlide181.xml"/><Relationship Id="rId1" Type="http://schemas.openxmlformats.org/officeDocument/2006/relationships/slideLayout" Target="../slideLayouts/slideLayout15.xml"/><Relationship Id="rId6" Type="http://schemas.openxmlformats.org/officeDocument/2006/relationships/image" Target="../media/image78.png"/><Relationship Id="rId5" Type="http://schemas.openxmlformats.org/officeDocument/2006/relationships/hyperlink" Target="http://www.modot.mo.gov/business/standards_and_specs/Sec0616.pdf" TargetMode="External"/><Relationship Id="rId4" Type="http://schemas.openxmlformats.org/officeDocument/2006/relationships/hyperlink" Target="http://sp/sites/sm/IRPDocuments/Shared%20Documents/PUBLISHED/APPENDICES/AppendiceII%20-%20Incident%20Response%20Priorities.pdf" TargetMode="External"/></Relationships>
</file>

<file path=ppt/slides/_rels/slide273.xml.rels><?xml version="1.0" encoding="UTF-8" standalone="yes"?>
<Relationships xmlns="http://schemas.openxmlformats.org/package/2006/relationships"><Relationship Id="rId3" Type="http://schemas.openxmlformats.org/officeDocument/2006/relationships/image" Target="../media/image305.jpeg"/><Relationship Id="rId2" Type="http://schemas.openxmlformats.org/officeDocument/2006/relationships/notesSlide" Target="../notesSlides/notesSlide182.xml"/><Relationship Id="rId1" Type="http://schemas.openxmlformats.org/officeDocument/2006/relationships/slideLayout" Target="../slideLayouts/slideLayout15.xml"/></Relationships>
</file>

<file path=ppt/slides/_rels/slide274.xml.rels><?xml version="1.0" encoding="UTF-8" standalone="yes"?>
<Relationships xmlns="http://schemas.openxmlformats.org/package/2006/relationships"><Relationship Id="rId3" Type="http://schemas.openxmlformats.org/officeDocument/2006/relationships/image" Target="../media/image306.jpeg"/><Relationship Id="rId2" Type="http://schemas.openxmlformats.org/officeDocument/2006/relationships/notesSlide" Target="../notesSlides/notesSlide183.xml"/><Relationship Id="rId1" Type="http://schemas.openxmlformats.org/officeDocument/2006/relationships/slideLayout" Target="../slideLayouts/slideLayout15.xml"/></Relationships>
</file>

<file path=ppt/slides/_rels/slide275.xml.rels><?xml version="1.0" encoding="UTF-8" standalone="yes"?>
<Relationships xmlns="http://schemas.openxmlformats.org/package/2006/relationships"><Relationship Id="rId3" Type="http://schemas.openxmlformats.org/officeDocument/2006/relationships/image" Target="../media/image307.jpeg"/><Relationship Id="rId2" Type="http://schemas.openxmlformats.org/officeDocument/2006/relationships/notesSlide" Target="../notesSlides/notesSlide184.xml"/><Relationship Id="rId1" Type="http://schemas.openxmlformats.org/officeDocument/2006/relationships/slideLayout" Target="../slideLayouts/slideLayout15.xml"/></Relationships>
</file>

<file path=ppt/slides/_rels/slide27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278.xml.rels><?xml version="1.0" encoding="UTF-8" standalone="yes"?>
<Relationships xmlns="http://schemas.openxmlformats.org/package/2006/relationships"><Relationship Id="rId3" Type="http://schemas.openxmlformats.org/officeDocument/2006/relationships/image" Target="../media/image308.jpg"/><Relationship Id="rId2" Type="http://schemas.openxmlformats.org/officeDocument/2006/relationships/notesSlide" Target="../notesSlides/notesSlide185.xml"/><Relationship Id="rId1" Type="http://schemas.openxmlformats.org/officeDocument/2006/relationships/slideLayout" Target="../slideLayouts/slideLayout13.xml"/><Relationship Id="rId4" Type="http://schemas.openxmlformats.org/officeDocument/2006/relationships/comments" Target="../comments/comment13.xml"/></Relationships>
</file>

<file path=ppt/slides/_rels/slide279.xml.rels><?xml version="1.0" encoding="UTF-8" standalone="yes"?>
<Relationships xmlns="http://schemas.openxmlformats.org/package/2006/relationships"><Relationship Id="rId3" Type="http://schemas.openxmlformats.org/officeDocument/2006/relationships/image" Target="../media/image309.jpg"/><Relationship Id="rId2" Type="http://schemas.openxmlformats.org/officeDocument/2006/relationships/notesSlide" Target="../notesSlides/notesSlide186.xml"/><Relationship Id="rId1" Type="http://schemas.openxmlformats.org/officeDocument/2006/relationships/slideLayout" Target="../slideLayouts/slideLayout13.xml"/><Relationship Id="rId4" Type="http://schemas.openxmlformats.org/officeDocument/2006/relationships/comments" Target="../comments/comment14.xml"/></Relationships>
</file>

<file path=ppt/slides/_rels/slide280.xml.rels><?xml version="1.0" encoding="UTF-8" standalone="yes"?>
<Relationships xmlns="http://schemas.openxmlformats.org/package/2006/relationships"><Relationship Id="rId2" Type="http://schemas.openxmlformats.org/officeDocument/2006/relationships/image" Target="../media/image310.jpg"/><Relationship Id="rId1" Type="http://schemas.openxmlformats.org/officeDocument/2006/relationships/slideLayout" Target="../slideLayouts/slideLayout13.xml"/></Relationships>
</file>

<file path=ppt/slides/_rels/slide281.xml.rels><?xml version="1.0" encoding="UTF-8" standalone="yes"?>
<Relationships xmlns="http://schemas.openxmlformats.org/package/2006/relationships"><Relationship Id="rId2" Type="http://schemas.openxmlformats.org/officeDocument/2006/relationships/image" Target="../media/image311.jpg"/><Relationship Id="rId1" Type="http://schemas.openxmlformats.org/officeDocument/2006/relationships/slideLayout" Target="../slideLayouts/slideLayout13.xml"/></Relationships>
</file>

<file path=ppt/slides/_rels/slide282.xml.rels><?xml version="1.0" encoding="UTF-8" standalone="yes"?>
<Relationships xmlns="http://schemas.openxmlformats.org/package/2006/relationships"><Relationship Id="rId3" Type="http://schemas.openxmlformats.org/officeDocument/2006/relationships/image" Target="../media/image312.emf"/><Relationship Id="rId2" Type="http://schemas.openxmlformats.org/officeDocument/2006/relationships/notesSlide" Target="../notesSlides/notesSlide187.xml"/><Relationship Id="rId1" Type="http://schemas.openxmlformats.org/officeDocument/2006/relationships/slideLayout" Target="../slideLayouts/slideLayout18.xml"/></Relationships>
</file>

<file path=ppt/slides/_rels/slide283.xml.rels><?xml version="1.0" encoding="UTF-8" standalone="yes"?>
<Relationships xmlns="http://schemas.openxmlformats.org/package/2006/relationships"><Relationship Id="rId3" Type="http://schemas.openxmlformats.org/officeDocument/2006/relationships/image" Target="../media/image313.emf"/><Relationship Id="rId2" Type="http://schemas.openxmlformats.org/officeDocument/2006/relationships/notesSlide" Target="../notesSlides/notesSlide188.xml"/><Relationship Id="rId1" Type="http://schemas.openxmlformats.org/officeDocument/2006/relationships/slideLayout" Target="../slideLayouts/slideLayout18.xml"/></Relationships>
</file>

<file path=ppt/slides/_rels/slide284.xml.rels><?xml version="1.0" encoding="UTF-8" standalone="yes"?>
<Relationships xmlns="http://schemas.openxmlformats.org/package/2006/relationships"><Relationship Id="rId3" Type="http://schemas.openxmlformats.org/officeDocument/2006/relationships/image" Target="../media/image314.emf"/><Relationship Id="rId2" Type="http://schemas.openxmlformats.org/officeDocument/2006/relationships/notesSlide" Target="../notesSlides/notesSlide189.xml"/><Relationship Id="rId1" Type="http://schemas.openxmlformats.org/officeDocument/2006/relationships/slideLayout" Target="../slideLayouts/slideLayout18.xml"/></Relationships>
</file>

<file path=ppt/slides/_rels/slide285.xml.rels><?xml version="1.0" encoding="UTF-8" standalone="yes"?>
<Relationships xmlns="http://schemas.openxmlformats.org/package/2006/relationships"><Relationship Id="rId3" Type="http://schemas.openxmlformats.org/officeDocument/2006/relationships/image" Target="../media/image315.png"/><Relationship Id="rId2" Type="http://schemas.openxmlformats.org/officeDocument/2006/relationships/notesSlide" Target="../notesSlides/notesSlide190.xml"/><Relationship Id="rId1" Type="http://schemas.openxmlformats.org/officeDocument/2006/relationships/slideLayout" Target="../slideLayouts/slideLayout18.xml"/></Relationships>
</file>

<file path=ppt/slides/_rels/slide28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28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1.xml"/><Relationship Id="rId1" Type="http://schemas.openxmlformats.org/officeDocument/2006/relationships/slideLayout" Target="../slideLayouts/slideLayout13.xml"/><Relationship Id="rId4" Type="http://schemas.openxmlformats.org/officeDocument/2006/relationships/image" Target="../media/image316.jpeg"/></Relationships>
</file>

<file path=ppt/slides/_rels/slide289.xml.rels><?xml version="1.0" encoding="UTF-8" standalone="yes"?>
<Relationships xmlns="http://schemas.openxmlformats.org/package/2006/relationships"><Relationship Id="rId3" Type="http://schemas.openxmlformats.org/officeDocument/2006/relationships/hyperlink" Target="http://sp/sites/mt/charterteamprojs/planningandsafetyreview/SitePages/Home.aspx?RootFolder=%2Fsites%2Fmt%2Fcharterteamprojs%2Fplanningandsafetyreview%2FShared%20Documents%2FCOMBINED%20RBA%5FPLANNING%20GUIDES&amp;FolderCTID=0x0120005891B6F7BE8A8F4782CCC23E59F71300&amp;View=%7BCA113A19%2DC8AE%2D4B1D%2D93AE%2DA5B0334EA696%7D" TargetMode="External"/><Relationship Id="rId7" Type="http://schemas.openxmlformats.org/officeDocument/2006/relationships/comments" Target="../comments/comment15.xml"/><Relationship Id="rId2" Type="http://schemas.openxmlformats.org/officeDocument/2006/relationships/notesSlide" Target="../notesSlides/notesSlide192.xml"/><Relationship Id="rId1" Type="http://schemas.openxmlformats.org/officeDocument/2006/relationships/slideLayout" Target="../slideLayouts/slideLayout13.xml"/><Relationship Id="rId6" Type="http://schemas.openxmlformats.org/officeDocument/2006/relationships/image" Target="../media/image318.png"/><Relationship Id="rId5" Type="http://schemas.openxmlformats.org/officeDocument/2006/relationships/image" Target="../media/image317.png"/><Relationship Id="rId4" Type="http://schemas.openxmlformats.org/officeDocument/2006/relationships/hyperlink" Target="http://sp/sites/tp/planpol/SitePages/TheChallenge.aspx" TargetMode="External"/></Relationships>
</file>

<file path=ppt/slides/_rels/slide290.xml.rels><?xml version="1.0" encoding="UTF-8" standalone="yes"?>
<Relationships xmlns="http://schemas.openxmlformats.org/package/2006/relationships"><Relationship Id="rId8" Type="http://schemas.openxmlformats.org/officeDocument/2006/relationships/image" Target="../media/image324.jpg"/><Relationship Id="rId3" Type="http://schemas.openxmlformats.org/officeDocument/2006/relationships/image" Target="../media/image319.jpg"/><Relationship Id="rId7" Type="http://schemas.openxmlformats.org/officeDocument/2006/relationships/image" Target="../media/image323.jpg"/><Relationship Id="rId2" Type="http://schemas.openxmlformats.org/officeDocument/2006/relationships/notesSlide" Target="../notesSlides/notesSlide193.xml"/><Relationship Id="rId1" Type="http://schemas.openxmlformats.org/officeDocument/2006/relationships/slideLayout" Target="../slideLayouts/slideLayout13.xml"/><Relationship Id="rId6" Type="http://schemas.openxmlformats.org/officeDocument/2006/relationships/image" Target="../media/image322.jpeg"/><Relationship Id="rId5" Type="http://schemas.openxmlformats.org/officeDocument/2006/relationships/image" Target="../media/image321.jpeg"/><Relationship Id="rId4" Type="http://schemas.openxmlformats.org/officeDocument/2006/relationships/image" Target="../media/image320.png"/><Relationship Id="rId9" Type="http://schemas.openxmlformats.org/officeDocument/2006/relationships/image" Target="../media/image325.png"/></Relationships>
</file>

<file path=ppt/slides/_rels/slide29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94.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
            <a:ext cx="9144000" cy="1743075"/>
          </a:xfrm>
          <a:solidFill>
            <a:srgbClr val="F69200"/>
          </a:solidFill>
          <a:effectLst>
            <a:glow rad="101600">
              <a:schemeClr val="accent6">
                <a:satMod val="175000"/>
                <a:alpha val="40000"/>
              </a:schemeClr>
            </a:glow>
          </a:effectLst>
        </p:spPr>
        <p:txBody>
          <a:bodyPr>
            <a:noAutofit/>
          </a:bodyPr>
          <a:lstStyle/>
          <a:p>
            <a:pPr algn="ctr"/>
            <a:r>
              <a:rPr lang="en-US" sz="6500" b="1" dirty="0">
                <a:ln w="12700" cmpd="sng">
                  <a:noFill/>
                  <a:prstDash val="solid"/>
                  <a:miter lim="800000"/>
                </a:ln>
                <a:solidFill>
                  <a:schemeClr val="bg1"/>
                </a:solidFill>
                <a:effectLst>
                  <a:outerShdw blurRad="50800" algn="tl" rotWithShape="0">
                    <a:srgbClr val="000000"/>
                  </a:outerShdw>
                </a:effectLst>
                <a:latin typeface="+mn-lt"/>
              </a:rPr>
              <a:t>Advanced Work Zone </a:t>
            </a:r>
            <a:r>
              <a:rPr lang="en-US" sz="5000" dirty="0">
                <a:ln w="12700" cmpd="sng">
                  <a:noFill/>
                  <a:prstDash val="solid"/>
                  <a:miter lim="800000"/>
                </a:ln>
                <a:solidFill>
                  <a:schemeClr val="bg1"/>
                </a:solidFill>
                <a:effectLst>
                  <a:outerShdw blurRad="50800" algn="tl" rotWithShape="0">
                    <a:srgbClr val="000000"/>
                  </a:outerShdw>
                </a:effectLst>
                <a:latin typeface="+mn-lt"/>
              </a:rPr>
              <a:t>Training</a:t>
            </a:r>
            <a:r>
              <a:rPr lang="en-US" sz="5500" b="1" dirty="0">
                <a:ln w="12700" cmpd="sng">
                  <a:noFill/>
                  <a:prstDash val="solid"/>
                  <a:miter lim="800000"/>
                </a:ln>
                <a:solidFill>
                  <a:schemeClr val="bg1"/>
                </a:solidFill>
                <a:effectLst>
                  <a:outerShdw blurRad="50800" algn="tl" rotWithShape="0">
                    <a:srgbClr val="000000"/>
                  </a:outerShdw>
                </a:effectLst>
                <a:latin typeface="+mn-lt"/>
              </a:rPr>
              <a:t> </a:t>
            </a:r>
          </a:p>
        </p:txBody>
      </p:sp>
      <p:sp>
        <p:nvSpPr>
          <p:cNvPr id="5" name="TextBox 4">
            <a:extLst>
              <a:ext uri="{FF2B5EF4-FFF2-40B4-BE49-F238E27FC236}">
                <a16:creationId xmlns:a16="http://schemas.microsoft.com/office/drawing/2014/main" id="{B50BD3AB-326E-4C27-89F5-3B20F7D851EE}"/>
              </a:ext>
            </a:extLst>
          </p:cNvPr>
          <p:cNvSpPr txBox="1"/>
          <p:nvPr/>
        </p:nvSpPr>
        <p:spPr>
          <a:xfrm>
            <a:off x="0" y="6309360"/>
            <a:ext cx="9144000" cy="600164"/>
          </a:xfrm>
          <a:prstGeom prst="rect">
            <a:avLst/>
          </a:prstGeom>
          <a:solidFill>
            <a:srgbClr val="F69200"/>
          </a:solidFill>
        </p:spPr>
        <p:txBody>
          <a:bodyPr wrap="square" rtlCol="0">
            <a:spAutoFit/>
          </a:bodyPr>
          <a:lstStyle/>
          <a:p>
            <a:pPr algn="ctr"/>
            <a:r>
              <a:rPr lang="en-US" sz="3300" dirty="0">
                <a:solidFill>
                  <a:schemeClr val="bg1"/>
                </a:solidFill>
              </a:rPr>
              <a:t>Course Code: 24509</a:t>
            </a:r>
          </a:p>
        </p:txBody>
      </p:sp>
      <p:grpSp>
        <p:nvGrpSpPr>
          <p:cNvPr id="3" name="Group 2">
            <a:extLst>
              <a:ext uri="{FF2B5EF4-FFF2-40B4-BE49-F238E27FC236}">
                <a16:creationId xmlns:a16="http://schemas.microsoft.com/office/drawing/2014/main" id="{5DB9ACE3-91D7-451A-96F1-AE421F3C4D91}"/>
              </a:ext>
            </a:extLst>
          </p:cNvPr>
          <p:cNvGrpSpPr/>
          <p:nvPr/>
        </p:nvGrpSpPr>
        <p:grpSpPr>
          <a:xfrm>
            <a:off x="-38102" y="0"/>
            <a:ext cx="9142541" cy="6858000"/>
            <a:chOff x="-38102" y="0"/>
            <a:chExt cx="9142541" cy="6858000"/>
          </a:xfrm>
        </p:grpSpPr>
        <p:pic>
          <p:nvPicPr>
            <p:cNvPr id="15364" name="Picture 4" descr="2020 Iowa Work Zone Safety Workshops - CANCELLED | Institute for  Transportation">
              <a:extLst>
                <a:ext uri="{FF2B5EF4-FFF2-40B4-BE49-F238E27FC236}">
                  <a16:creationId xmlns:a16="http://schemas.microsoft.com/office/drawing/2014/main" id="{289C5ACB-0D50-4838-9C3F-DF083A85BC00}"/>
                </a:ext>
              </a:extLst>
            </p:cNvPr>
            <p:cNvPicPr>
              <a:picLocks noChangeAspect="1" noChangeArrowheads="1"/>
            </p:cNvPicPr>
            <p:nvPr/>
          </p:nvPicPr>
          <p:blipFill>
            <a:blip r:embed="rId3">
              <a:duotone>
                <a:prstClr val="black"/>
                <a:schemeClr val="tx2">
                  <a:tint val="45000"/>
                  <a:satMod val="400000"/>
                </a:schemeClr>
              </a:duotone>
              <a:alphaModFix amt="5000"/>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38102" y="0"/>
              <a:ext cx="6858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5366" name="Picture 6" descr="Download Free png 8,575 &amp;#39;traffic Cone Stock Illustrations, Cliparts And  Royalty Free ... - DLPNG.com">
              <a:extLst>
                <a:ext uri="{FF2B5EF4-FFF2-40B4-BE49-F238E27FC236}">
                  <a16:creationId xmlns:a16="http://schemas.microsoft.com/office/drawing/2014/main" id="{56060483-96BE-4E7D-8835-C9B88E0A3498}"/>
                </a:ext>
              </a:extLst>
            </p:cNvPr>
            <p:cNvPicPr>
              <a:picLocks noChangeAspect="1" noChangeArrowheads="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l="14027" r="16939"/>
            <a:stretch/>
          </p:blipFill>
          <p:spPr bwMode="auto">
            <a:xfrm>
              <a:off x="228600" y="5029200"/>
              <a:ext cx="1066800" cy="1743075"/>
            </a:xfrm>
            <a:prstGeom prst="rect">
              <a:avLst/>
            </a:prstGeom>
            <a:noFill/>
            <a:extLst>
              <a:ext uri="{909E8E84-426E-40DD-AFC4-6F175D3DCCD1}">
                <a14:hiddenFill xmlns:a14="http://schemas.microsoft.com/office/drawing/2010/main">
                  <a:solidFill>
                    <a:srgbClr val="FFFFFF"/>
                  </a:solidFill>
                </a14:hiddenFill>
              </a:ext>
            </a:extLst>
          </p:spPr>
        </p:pic>
        <p:pic>
          <p:nvPicPr>
            <p:cNvPr id="15370" name="Picture 10" descr="Contractor Clipart Factory Worker - Silhouette Construction Worker Png,  Transparent Png , Transparent Png Image - PNGitem">
              <a:extLst>
                <a:ext uri="{FF2B5EF4-FFF2-40B4-BE49-F238E27FC236}">
                  <a16:creationId xmlns:a16="http://schemas.microsoft.com/office/drawing/2014/main" id="{6544A28B-B96E-41E1-B9CE-E62997D06A29}"/>
                </a:ext>
              </a:extLst>
            </p:cNvPr>
            <p:cNvPicPr>
              <a:picLocks noChangeAspect="1" noChangeArrowheads="1"/>
            </p:cNvPicPr>
            <p:nvPr/>
          </p:nvPicPr>
          <p:blipFill rotWithShape="1">
            <a:blip r:embed="rId6">
              <a:clrChange>
                <a:clrFrom>
                  <a:srgbClr val="F7F7F7"/>
                </a:clrFrom>
                <a:clrTo>
                  <a:srgbClr val="F7F7F7">
                    <a:alpha val="0"/>
                  </a:srgbClr>
                </a:clrTo>
              </a:clrChange>
              <a:extLst>
                <a:ext uri="{BEBA8EAE-BF5A-486C-A8C5-ECC9F3942E4B}">
                  <a14:imgProps xmlns:a14="http://schemas.microsoft.com/office/drawing/2010/main">
                    <a14:imgLayer r:embed="rId7">
                      <a14:imgEffect>
                        <a14:sharpenSoften amount="-25000"/>
                      </a14:imgEffect>
                      <a14:imgEffect>
                        <a14:saturation sat="33000"/>
                      </a14:imgEffect>
                    </a14:imgLayer>
                  </a14:imgProps>
                </a:ext>
                <a:ext uri="{28A0092B-C50C-407E-A947-70E740481C1C}">
                  <a14:useLocalDpi xmlns:a14="http://schemas.microsoft.com/office/drawing/2010/main" val="0"/>
                </a:ext>
              </a:extLst>
            </a:blip>
            <a:srcRect l="15844" t="5140" r="16241" b="5380"/>
            <a:stretch/>
          </p:blipFill>
          <p:spPr bwMode="auto">
            <a:xfrm flipH="1">
              <a:off x="4992557" y="2057400"/>
              <a:ext cx="4111882" cy="4131659"/>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3069950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F90DFD21-02C2-4C50-B185-C61860A0C614}"/>
              </a:ext>
            </a:extLst>
          </p:cNvPr>
          <p:cNvSpPr txBox="1">
            <a:spLocks/>
          </p:cNvSpPr>
          <p:nvPr/>
        </p:nvSpPr>
        <p:spPr>
          <a:xfrm>
            <a:off x="457200" y="221616"/>
            <a:ext cx="8229600" cy="76898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dirty="0"/>
              <a:t>Contents</a:t>
            </a:r>
          </a:p>
        </p:txBody>
      </p:sp>
      <p:sp>
        <p:nvSpPr>
          <p:cNvPr id="3" name="Rectangle 8">
            <a:extLst>
              <a:ext uri="{FF2B5EF4-FFF2-40B4-BE49-F238E27FC236}">
                <a16:creationId xmlns:a16="http://schemas.microsoft.com/office/drawing/2014/main" id="{A7B3B775-3C2B-4B22-BC37-3BC596E3074D}"/>
              </a:ext>
            </a:extLst>
          </p:cNvPr>
          <p:cNvSpPr txBox="1">
            <a:spLocks noChangeArrowheads="1"/>
          </p:cNvSpPr>
          <p:nvPr/>
        </p:nvSpPr>
        <p:spPr>
          <a:xfrm>
            <a:off x="723900" y="990600"/>
            <a:ext cx="7696200" cy="5562600"/>
          </a:xfrm>
          <a:prstGeom prst="rect">
            <a:avLst/>
          </a:prstGeom>
          <a:noFill/>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buFont typeface="Wingdings" panose="05000000000000000000" pitchFamily="2" charset="2"/>
              <a:buChar char="Ø"/>
            </a:pPr>
            <a:r>
              <a:rPr lang="en-US" sz="2600" dirty="0"/>
              <a:t>Section 1: Overview</a:t>
            </a:r>
          </a:p>
          <a:p>
            <a:pPr>
              <a:buFont typeface="Wingdings" panose="05000000000000000000" pitchFamily="2" charset="2"/>
              <a:buChar char="Ø"/>
            </a:pPr>
            <a:r>
              <a:rPr lang="en-US" sz="2600" dirty="0"/>
              <a:t>Section 2: Planning the Work Zone</a:t>
            </a:r>
          </a:p>
          <a:p>
            <a:pPr lvl="1">
              <a:buFont typeface="Arial" panose="020B0604020202020204" pitchFamily="34" charset="0"/>
              <a:buChar char="•"/>
            </a:pPr>
            <a:r>
              <a:rPr lang="en-US" sz="2400" dirty="0"/>
              <a:t>2A: Who will be Driving Through Your Work Zone</a:t>
            </a:r>
          </a:p>
          <a:p>
            <a:pPr lvl="1">
              <a:buFont typeface="Arial" panose="020B0604020202020204" pitchFamily="34" charset="0"/>
              <a:buChar char="•"/>
            </a:pPr>
            <a:r>
              <a:rPr lang="en-US" sz="2400" dirty="0"/>
              <a:t>2B: Work Zone Considerations</a:t>
            </a:r>
          </a:p>
          <a:p>
            <a:pPr lvl="1">
              <a:buFont typeface="Arial" panose="020B0604020202020204" pitchFamily="34" charset="0"/>
              <a:buChar char="•"/>
            </a:pPr>
            <a:r>
              <a:rPr lang="en-US" sz="2400" dirty="0"/>
              <a:t>2C: Night Work Considerations</a:t>
            </a:r>
          </a:p>
          <a:p>
            <a:pPr marL="514350" indent="-457200">
              <a:buFont typeface="Wingdings" panose="05000000000000000000" pitchFamily="2" charset="2"/>
              <a:buChar char="Ø"/>
            </a:pPr>
            <a:r>
              <a:rPr lang="en-US" sz="2600" dirty="0"/>
              <a:t>Section 3: Device Selection &amp; Quality Requirements</a:t>
            </a:r>
          </a:p>
          <a:p>
            <a:pPr lvl="1">
              <a:buFont typeface="Arial" panose="020B0604020202020204" pitchFamily="34" charset="0"/>
              <a:buChar char="•"/>
            </a:pPr>
            <a:r>
              <a:rPr lang="en-US" sz="2400" dirty="0"/>
              <a:t>3A: Site Preparation &amp; Work Zone Set-Up</a:t>
            </a:r>
          </a:p>
          <a:p>
            <a:pPr lvl="1">
              <a:buFont typeface="Arial" panose="020B0604020202020204" pitchFamily="34" charset="0"/>
              <a:buChar char="•"/>
            </a:pPr>
            <a:r>
              <a:rPr lang="en-US" sz="2400" dirty="0"/>
              <a:t>3B: Protective Vehicle/TMA </a:t>
            </a:r>
          </a:p>
          <a:p>
            <a:pPr marL="514350" indent="-457200">
              <a:buFont typeface="Wingdings" panose="05000000000000000000" pitchFamily="2" charset="2"/>
              <a:buChar char="Ø"/>
            </a:pPr>
            <a:r>
              <a:rPr lang="en-US" sz="2600" dirty="0"/>
              <a:t>Section 4: Flagging Operations</a:t>
            </a:r>
          </a:p>
          <a:p>
            <a:pPr marL="514350" indent="-457200">
              <a:buFont typeface="Wingdings" panose="05000000000000000000" pitchFamily="2" charset="2"/>
              <a:buChar char="Ø"/>
            </a:pPr>
            <a:r>
              <a:rPr lang="en-US" sz="2600" dirty="0"/>
              <a:t>Section 5: Work Zone Inspections</a:t>
            </a:r>
          </a:p>
          <a:p>
            <a:pPr marL="514350" indent="-457200">
              <a:buFont typeface="Wingdings" panose="05000000000000000000" pitchFamily="2" charset="2"/>
              <a:buChar char="Ø"/>
            </a:pPr>
            <a:r>
              <a:rPr lang="en-US" sz="2600" dirty="0"/>
              <a:t>Section 6: Safe Work Zone Removal Principals</a:t>
            </a:r>
          </a:p>
          <a:p>
            <a:pPr marL="514350" indent="-457200">
              <a:buFont typeface="Wingdings" panose="05000000000000000000" pitchFamily="2" charset="2"/>
              <a:buChar char="Ø"/>
            </a:pPr>
            <a:r>
              <a:rPr lang="en-US" sz="2600" dirty="0"/>
              <a:t>Section 7: Post Work Zone Debriefing </a:t>
            </a:r>
          </a:p>
        </p:txBody>
      </p:sp>
    </p:spTree>
    <p:extLst>
      <p:ext uri="{BB962C8B-B14F-4D97-AF65-F5344CB8AC3E}">
        <p14:creationId xmlns:p14="http://schemas.microsoft.com/office/powerpoint/2010/main" val="2210281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descr="C:\Users\anderb3\Desktop\Advanced Work Zone REVAMP\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52400" y="152400"/>
            <a:ext cx="7080464" cy="769441"/>
          </a:xfrm>
          <a:prstGeom prst="rect">
            <a:avLst/>
          </a:prstGeom>
          <a:noFill/>
        </p:spPr>
        <p:txBody>
          <a:bodyPr wrap="none" rtlCol="0">
            <a:spAutoFit/>
            <a:scene3d>
              <a:camera prst="orthographicFront"/>
              <a:lightRig rig="soft" dir="t">
                <a:rot lat="0" lon="0" rev="10800000"/>
              </a:lightRig>
            </a:scene3d>
            <a:sp3d>
              <a:bevelT w="27940" h="12700"/>
              <a:contourClr>
                <a:srgbClr val="DDDDDD"/>
              </a:contourClr>
            </a:sp3d>
          </a:bodyPr>
          <a:lstStyle/>
          <a:p>
            <a:r>
              <a:rPr lang="en-US" sz="4400" b="1" spc="150" dirty="0">
                <a:ln w="11430"/>
                <a:solidFill>
                  <a:srgbClr val="F8F8F8"/>
                </a:solidFill>
                <a:effectLst>
                  <a:outerShdw blurRad="25400" algn="tl" rotWithShape="0">
                    <a:srgbClr val="000000">
                      <a:alpha val="43000"/>
                    </a:srgbClr>
                  </a:outerShdw>
                </a:effectLst>
              </a:rPr>
              <a:t>Section 1: Course Overview</a:t>
            </a:r>
          </a:p>
        </p:txBody>
      </p:sp>
    </p:spTree>
    <p:extLst>
      <p:ext uri="{BB962C8B-B14F-4D97-AF65-F5344CB8AC3E}">
        <p14:creationId xmlns:p14="http://schemas.microsoft.com/office/powerpoint/2010/main" val="982150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b="1" dirty="0"/>
              <a:t>Who Needs to be Trained?</a:t>
            </a:r>
          </a:p>
        </p:txBody>
      </p:sp>
      <p:sp>
        <p:nvSpPr>
          <p:cNvPr id="37891" name="Rectangle 8"/>
          <p:cNvSpPr>
            <a:spLocks noGrp="1" noChangeArrowheads="1"/>
          </p:cNvSpPr>
          <p:nvPr>
            <p:ph idx="1"/>
          </p:nvPr>
        </p:nvSpPr>
        <p:spPr>
          <a:xfrm>
            <a:off x="457200" y="1154430"/>
            <a:ext cx="8229600" cy="2200530"/>
          </a:xfrm>
          <a:noFill/>
        </p:spPr>
        <p:txBody>
          <a:bodyPr/>
          <a:lstStyle/>
          <a:p>
            <a:pPr marL="0" indent="0" eaLnBrk="1" hangingPunct="1">
              <a:buFontTx/>
              <a:buNone/>
            </a:pPr>
            <a:r>
              <a:rPr lang="en-US" sz="2800" u="sng" dirty="0"/>
              <a:t>Each person </a:t>
            </a:r>
            <a:r>
              <a:rPr lang="en-US" sz="2800" dirty="0"/>
              <a:t>whose actions affect temporary traffic control zone safety, from the upper-level management through field workers, should receive training appropriate to the job decisions each individual is required to make.</a:t>
            </a:r>
          </a:p>
        </p:txBody>
      </p:sp>
      <p:sp>
        <p:nvSpPr>
          <p:cNvPr id="37892" name="Rectangle 4"/>
          <p:cNvSpPr>
            <a:spLocks noChangeArrowheads="1"/>
          </p:cNvSpPr>
          <p:nvPr/>
        </p:nvSpPr>
        <p:spPr bwMode="auto">
          <a:xfrm>
            <a:off x="1943100" y="6240678"/>
            <a:ext cx="5257800" cy="307777"/>
          </a:xfrm>
          <a:prstGeom prst="rect">
            <a:avLst/>
          </a:prstGeom>
          <a:noFill/>
          <a:ln w="9525">
            <a:noFill/>
            <a:miter lim="800000"/>
            <a:headEnd/>
            <a:tailEnd/>
          </a:ln>
        </p:spPr>
        <p:txBody>
          <a:bodyPr wrap="square">
            <a:spAutoFit/>
          </a:bodyPr>
          <a:lstStyle/>
          <a:p>
            <a:pPr algn="r"/>
            <a:r>
              <a:rPr lang="en-US" sz="1400" b="0" dirty="0"/>
              <a:t>MUTCD 2009 and Work Zone Safety and Mobility Rule Making 2004</a:t>
            </a:r>
          </a:p>
        </p:txBody>
      </p:sp>
      <p:pic>
        <p:nvPicPr>
          <p:cNvPr id="5124" name="Picture 4" descr="http://epg.modot.mo.gov/files/thumb/9/9e/104.1_Core_Team.jpg/350px-104.1_Core_Team.jpg">
            <a:hlinkClick r:id="rId3" tooltip="104.1 Core Team.jpg"/>
          </p:cNvPr>
          <p:cNvPicPr>
            <a:picLocks noChangeAspect="1" noChangeArrowheads="1"/>
          </p:cNvPicPr>
          <p:nvPr/>
        </p:nvPicPr>
        <p:blipFill>
          <a:blip r:embed="rId4" cstate="print"/>
          <a:srcRect/>
          <a:stretch>
            <a:fillRect/>
          </a:stretch>
        </p:blipFill>
        <p:spPr bwMode="auto">
          <a:xfrm>
            <a:off x="4610100" y="3503041"/>
            <a:ext cx="3845440" cy="2362200"/>
          </a:xfrm>
          <a:prstGeom prst="rect">
            <a:avLst/>
          </a:prstGeom>
          <a:noFill/>
          <a:effectLst>
            <a:softEdge rad="127000"/>
          </a:effectLst>
        </p:spPr>
      </p:pic>
      <p:pic>
        <p:nvPicPr>
          <p:cNvPr id="8" name="Picture 7" descr="F:\Misc Pic\009_JPG[1].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62000" y="3429000"/>
            <a:ext cx="3429000" cy="2647940"/>
          </a:xfrm>
          <a:prstGeom prst="rect">
            <a:avLst/>
          </a:prstGeom>
          <a:noFill/>
          <a:ln>
            <a:noFill/>
          </a:ln>
          <a:effectLst>
            <a:softEdge rad="228600"/>
          </a:effectLst>
        </p:spPr>
      </p:pic>
    </p:spTree>
    <p:extLst>
      <p:ext uri="{BB962C8B-B14F-4D97-AF65-F5344CB8AC3E}">
        <p14:creationId xmlns:p14="http://schemas.microsoft.com/office/powerpoint/2010/main" val="171514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168"/>
            <a:ext cx="8229600" cy="811706"/>
          </a:xfrm>
        </p:spPr>
        <p:txBody>
          <a:bodyPr>
            <a:normAutofit/>
          </a:bodyPr>
          <a:lstStyle/>
          <a:p>
            <a:r>
              <a:rPr lang="en-US" b="1" dirty="0"/>
              <a:t>Goals of the Work Zone</a:t>
            </a:r>
          </a:p>
        </p:txBody>
      </p:sp>
      <p:sp>
        <p:nvSpPr>
          <p:cNvPr id="3" name="Content Placeholder 2"/>
          <p:cNvSpPr>
            <a:spLocks noGrp="1"/>
          </p:cNvSpPr>
          <p:nvPr>
            <p:ph sz="half" idx="1"/>
          </p:nvPr>
        </p:nvSpPr>
        <p:spPr>
          <a:xfrm>
            <a:off x="304800" y="1460715"/>
            <a:ext cx="4495800" cy="1712995"/>
          </a:xfrm>
        </p:spPr>
        <p:txBody>
          <a:bodyPr>
            <a:normAutofit/>
          </a:bodyPr>
          <a:lstStyle/>
          <a:p>
            <a:pPr>
              <a:lnSpc>
                <a:spcPct val="90000"/>
              </a:lnSpc>
              <a:buFont typeface="Wingdings" panose="05000000000000000000" pitchFamily="2" charset="2"/>
              <a:buChar char="Ø"/>
            </a:pPr>
            <a:r>
              <a:rPr lang="en-US" sz="2400" dirty="0"/>
              <a:t>Zero Work Zone Fatalities</a:t>
            </a:r>
          </a:p>
          <a:p>
            <a:pPr>
              <a:lnSpc>
                <a:spcPct val="90000"/>
              </a:lnSpc>
              <a:buFont typeface="Wingdings" panose="05000000000000000000" pitchFamily="2" charset="2"/>
              <a:buChar char="Ø"/>
            </a:pPr>
            <a:r>
              <a:rPr lang="en-US" sz="2400" dirty="0"/>
              <a:t>Reduce All Work Zone Crashes</a:t>
            </a:r>
          </a:p>
          <a:p>
            <a:pPr>
              <a:lnSpc>
                <a:spcPct val="90000"/>
              </a:lnSpc>
              <a:buFont typeface="Wingdings" panose="05000000000000000000" pitchFamily="2" charset="2"/>
              <a:buChar char="Ø"/>
            </a:pPr>
            <a:r>
              <a:rPr lang="en-US" sz="2400" dirty="0"/>
              <a:t>Traffic Delays of 15 Minutes or less</a:t>
            </a:r>
          </a:p>
          <a:p>
            <a:pPr marL="0" indent="0">
              <a:buNone/>
            </a:pPr>
            <a:endParaRPr lang="en-US" sz="2400" dirty="0"/>
          </a:p>
        </p:txBody>
      </p:sp>
      <p:pic>
        <p:nvPicPr>
          <p:cNvPr id="14338" name="Picture 2" descr="C:\Users\anderb3\Desktop\Advanced Work Zone REVAMP\5.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0" y="1309443"/>
            <a:ext cx="3337900" cy="2126278"/>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pic>
        <p:nvPicPr>
          <p:cNvPr id="14339" name="Picture 3" descr="C:\Users\anderb3\Desktop\Advanced Work Zone REVAMP\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7192" y="3479238"/>
            <a:ext cx="3201108" cy="2540562"/>
          </a:xfrm>
          <a:prstGeom prst="rect">
            <a:avLst/>
          </a:prstGeom>
          <a:noFill/>
          <a:effectLst>
            <a:softEdge rad="190500"/>
          </a:effectLst>
          <a:extLst>
            <a:ext uri="{909E8E84-426E-40DD-AFC4-6F175D3DCCD1}">
              <a14:hiddenFill xmlns:a14="http://schemas.microsoft.com/office/drawing/2010/main">
                <a:solidFill>
                  <a:srgbClr val="FFFFFF"/>
                </a:solidFill>
              </a14:hiddenFill>
            </a:ext>
          </a:extLst>
        </p:spPr>
      </p:pic>
      <p:pic>
        <p:nvPicPr>
          <p:cNvPr id="14341" name="Picture 5" descr="https://encrypted-tbn1.gstatic.com/images?q=tbn:ANd9GcScB6xbl9DSItN7bdTNpiCDIPZS5bgXDyIyHrV1lYEYdjS1brzZC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2024" y="3269278"/>
            <a:ext cx="2743200" cy="2834136"/>
          </a:xfrm>
          <a:prstGeom prst="rect">
            <a:avLst/>
          </a:prstGeom>
          <a:noFill/>
          <a:effectLst>
            <a:softEdge rad="190500"/>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824511" y="3684290"/>
            <a:ext cx="2966689" cy="2419124"/>
          </a:xfrm>
          <a:prstGeom prst="rect">
            <a:avLst/>
          </a:prstGeom>
          <a:noFill/>
        </p:spPr>
        <p:txBody>
          <a:bodyPr wrap="square" rtlCol="0">
            <a:spAutoFit/>
          </a:bodyPr>
          <a:lstStyle/>
          <a:p>
            <a:pPr marL="342900" indent="-342900">
              <a:lnSpc>
                <a:spcPct val="90000"/>
              </a:lnSpc>
              <a:buFont typeface="Wingdings" panose="05000000000000000000" pitchFamily="2" charset="2"/>
              <a:buChar char="Ø"/>
            </a:pPr>
            <a:r>
              <a:rPr lang="en-US" sz="2400" dirty="0"/>
              <a:t>Provide customers with real-time work zone information</a:t>
            </a:r>
          </a:p>
          <a:p>
            <a:pPr marL="342900" indent="-342900">
              <a:lnSpc>
                <a:spcPct val="90000"/>
              </a:lnSpc>
              <a:buFont typeface="Wingdings" panose="05000000000000000000" pitchFamily="2" charset="2"/>
              <a:buChar char="Ø"/>
            </a:pPr>
            <a:r>
              <a:rPr lang="en-US" sz="2400" dirty="0"/>
              <a:t>Provide a reasonably  safe environment for workers and public</a:t>
            </a:r>
          </a:p>
        </p:txBody>
      </p:sp>
    </p:spTree>
    <p:extLst>
      <p:ext uri="{BB962C8B-B14F-4D97-AF65-F5344CB8AC3E}">
        <p14:creationId xmlns:p14="http://schemas.microsoft.com/office/powerpoint/2010/main" val="1768399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750"/>
                                        <p:tgtEl>
                                          <p:spTgt spid="4"/>
                                        </p:tgtEl>
                                      </p:cBhvr>
                                    </p:animEffect>
                                    <p:anim calcmode="lin" valueType="num">
                                      <p:cBhvr>
                                        <p:cTn id="23" dur="750" fill="hold"/>
                                        <p:tgtEl>
                                          <p:spTgt spid="4"/>
                                        </p:tgtEl>
                                        <p:attrNameLst>
                                          <p:attrName>ppt_x</p:attrName>
                                        </p:attrNameLst>
                                      </p:cBhvr>
                                      <p:tavLst>
                                        <p:tav tm="0">
                                          <p:val>
                                            <p:strVal val="#ppt_x"/>
                                          </p:val>
                                        </p:tav>
                                        <p:tav tm="100000">
                                          <p:val>
                                            <p:strVal val="#ppt_x"/>
                                          </p:val>
                                        </p:tav>
                                      </p:tavLst>
                                    </p:anim>
                                    <p:anim calcmode="lin" valueType="num">
                                      <p:cBhvr>
                                        <p:cTn id="24" dur="7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8275"/>
            <a:ext cx="8229600" cy="730250"/>
          </a:xfrm>
        </p:spPr>
        <p:txBody>
          <a:bodyPr>
            <a:normAutofit fontScale="90000"/>
          </a:bodyPr>
          <a:lstStyle/>
          <a:p>
            <a:r>
              <a:rPr lang="en-US" b="1" dirty="0"/>
              <a:t>Tracker</a:t>
            </a:r>
          </a:p>
        </p:txBody>
      </p:sp>
      <p:sp>
        <p:nvSpPr>
          <p:cNvPr id="3" name="Content Placeholder 2"/>
          <p:cNvSpPr>
            <a:spLocks noGrp="1"/>
          </p:cNvSpPr>
          <p:nvPr>
            <p:ph sz="half" idx="1"/>
          </p:nvPr>
        </p:nvSpPr>
        <p:spPr>
          <a:xfrm>
            <a:off x="763905" y="1057154"/>
            <a:ext cx="7616190" cy="2362200"/>
          </a:xfrm>
        </p:spPr>
        <p:txBody>
          <a:bodyPr>
            <a:normAutofit/>
          </a:bodyPr>
          <a:lstStyle/>
          <a:p>
            <a:pPr>
              <a:buFont typeface="Wingdings" panose="05000000000000000000" pitchFamily="2" charset="2"/>
              <a:buChar char="Ø"/>
            </a:pPr>
            <a:r>
              <a:rPr lang="en-US" sz="3100" dirty="0"/>
              <a:t>Reports quarterly on ability to provide safe, effective, and efficient work zones </a:t>
            </a:r>
          </a:p>
          <a:p>
            <a:pPr>
              <a:buFont typeface="Wingdings" panose="05000000000000000000" pitchFamily="2" charset="2"/>
              <a:buChar char="Ø"/>
            </a:pPr>
            <a:r>
              <a:rPr lang="en-US" sz="3100" dirty="0"/>
              <a:t>Performance Measures </a:t>
            </a:r>
          </a:p>
          <a:p>
            <a:pPr>
              <a:lnSpc>
                <a:spcPct val="90000"/>
              </a:lnSpc>
              <a:buFont typeface="Wingdings" panose="05000000000000000000" pitchFamily="2" charset="2"/>
              <a:buChar char="Ø"/>
            </a:pPr>
            <a:r>
              <a:rPr lang="en-US" sz="3100" dirty="0"/>
              <a:t>Percent of work zones meeting expectations </a:t>
            </a:r>
            <a:endParaRPr lang="en-US" dirty="0"/>
          </a:p>
          <a:p>
            <a:pPr marL="231775" indent="-231775">
              <a:buFontTx/>
              <a:buChar char="•"/>
            </a:pPr>
            <a:endParaRPr lang="en-US" dirty="0"/>
          </a:p>
          <a:p>
            <a:pPr marL="231775" indent="-231775">
              <a:buFontTx/>
              <a:buChar char="•"/>
            </a:pPr>
            <a:endParaRPr lang="en-US" dirty="0"/>
          </a:p>
          <a:p>
            <a:endParaRPr lang="en-US" dirty="0"/>
          </a:p>
        </p:txBody>
      </p:sp>
      <p:pic>
        <p:nvPicPr>
          <p:cNvPr id="4" name="Picture 3">
            <a:extLst>
              <a:ext uri="{FF2B5EF4-FFF2-40B4-BE49-F238E27FC236}">
                <a16:creationId xmlns:a16="http://schemas.microsoft.com/office/drawing/2014/main" id="{D35A9C2D-7F5B-4E51-A60E-C03CA27C859C}"/>
              </a:ext>
            </a:extLst>
          </p:cNvPr>
          <p:cNvPicPr>
            <a:picLocks noChangeAspect="1"/>
          </p:cNvPicPr>
          <p:nvPr/>
        </p:nvPicPr>
        <p:blipFill rotWithShape="1">
          <a:blip r:embed="rId3"/>
          <a:srcRect t="2454"/>
          <a:stretch/>
        </p:blipFill>
        <p:spPr>
          <a:xfrm>
            <a:off x="3075372" y="3302920"/>
            <a:ext cx="2993255" cy="3386805"/>
          </a:xfrm>
          <a:prstGeom prst="rect">
            <a:avLst/>
          </a:prstGeom>
        </p:spPr>
      </p:pic>
    </p:spTree>
    <p:extLst>
      <p:ext uri="{BB962C8B-B14F-4D97-AF65-F5344CB8AC3E}">
        <p14:creationId xmlns:p14="http://schemas.microsoft.com/office/powerpoint/2010/main" val="3994599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1" name="Picture 21" descr="T:\Safety\Work Zone Safety\new pics\D3 pics\P822013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15000" y="4938991"/>
            <a:ext cx="2541731" cy="183875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6" name="Picture 13" descr="T:\Safety\Work Zone Safety\new pics\Adjusted\Mobile Mower 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00800" y="936707"/>
            <a:ext cx="2104811" cy="200114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57200" y="142731"/>
            <a:ext cx="8229600" cy="824456"/>
          </a:xfrm>
        </p:spPr>
        <p:txBody>
          <a:bodyPr/>
          <a:lstStyle/>
          <a:p>
            <a:r>
              <a:rPr lang="en-US" b="1" dirty="0"/>
              <a:t>How to Reach Our Goals</a:t>
            </a:r>
          </a:p>
        </p:txBody>
      </p:sp>
      <p:sp>
        <p:nvSpPr>
          <p:cNvPr id="3" name="Content Placeholder 2"/>
          <p:cNvSpPr>
            <a:spLocks noGrp="1"/>
          </p:cNvSpPr>
          <p:nvPr>
            <p:ph sz="half" idx="1"/>
          </p:nvPr>
        </p:nvSpPr>
        <p:spPr>
          <a:xfrm>
            <a:off x="390401" y="1881020"/>
            <a:ext cx="4038600" cy="4114800"/>
          </a:xfrm>
        </p:spPr>
        <p:txBody>
          <a:bodyPr/>
          <a:lstStyle/>
          <a:p>
            <a:pPr>
              <a:lnSpc>
                <a:spcPct val="90000"/>
              </a:lnSpc>
              <a:buFont typeface="Wingdings" panose="05000000000000000000" pitchFamily="2" charset="2"/>
              <a:buChar char="Ø"/>
            </a:pPr>
            <a:r>
              <a:rPr lang="en-US" sz="3200" dirty="0"/>
              <a:t>Provide </a:t>
            </a:r>
            <a:r>
              <a:rPr lang="en-US" sz="3200" u="sng" dirty="0"/>
              <a:t>safe</a:t>
            </a:r>
            <a:r>
              <a:rPr lang="en-US" sz="3200" dirty="0"/>
              <a:t> and efficient movement of traffic</a:t>
            </a:r>
          </a:p>
          <a:p>
            <a:pPr lvl="2">
              <a:lnSpc>
                <a:spcPct val="90000"/>
              </a:lnSpc>
            </a:pPr>
            <a:r>
              <a:rPr lang="en-US" sz="2600" dirty="0"/>
              <a:t>Motorized </a:t>
            </a:r>
          </a:p>
          <a:p>
            <a:pPr lvl="2">
              <a:lnSpc>
                <a:spcPct val="90000"/>
              </a:lnSpc>
            </a:pPr>
            <a:r>
              <a:rPr lang="en-US" sz="2600" dirty="0"/>
              <a:t>Non-Motorized</a:t>
            </a:r>
          </a:p>
          <a:p>
            <a:pPr>
              <a:lnSpc>
                <a:spcPct val="90000"/>
              </a:lnSpc>
              <a:buFont typeface="Wingdings" panose="05000000000000000000" pitchFamily="2" charset="2"/>
              <a:buChar char="Ø"/>
            </a:pPr>
            <a:r>
              <a:rPr lang="en-US" sz="3200" dirty="0"/>
              <a:t>Provide </a:t>
            </a:r>
            <a:r>
              <a:rPr lang="en-US" sz="3200" u="sng" dirty="0"/>
              <a:t>protection</a:t>
            </a:r>
            <a:r>
              <a:rPr lang="en-US" sz="3200" dirty="0"/>
              <a:t> for workers and equipment in the workspace</a:t>
            </a:r>
          </a:p>
        </p:txBody>
      </p:sp>
      <p:sp>
        <p:nvSpPr>
          <p:cNvPr id="5" name="AutoShape 2" descr="data:image/jpeg;base64,/9j/4AAQSkZJRgABAQAAAQABAAD/2wCEAAkGBxMTEhUUExQWFhUWGBoYFxgYGRwYGhkaHBcXHhwaHBgcHSggGh0lHRwYITEiJSkrLi4uFx8zODMsNygtLiwBCgoKDg0OGxAQGywkICQvLCwsLCwsNDQsLCwsNCwsLCwsLCwsLCwsLCwsLCwsLCwsLCwsLCwsLCwsLCwsLCwsLP/AABEIALYBFQMBIgACEQEDEQH/xAAbAAACAwEBAQAAAAAAAAAAAAAEBQIDBgABB//EAEQQAAIBAgQDBQUFBgUCBgMAAAECEQADBBIhMQVBURMiYXGRBjKBobEUQlLB0SNigpLh8AcVQ3LxM6IWJFOy0uI0Y2T/xAAaAQACAwEBAAAAAAAAAAAAAAABAwACBAUG/8QAMhEAAgIBAgQDBgUFAQAAAAAAAAECEQMSIQQxQVETYXEiMoGRobEFFELh8BUjJMHRM//aAAwDAQACEQMRAD8ABx94hmEnfqR9KqGbfM38x+lW4iyHvhZjM4X1IHOveyVSVJadfw7A7/nFJy69cqfV9TNjjHQtuiAzdbfM3qanheJ3FcGduR2IGux8Kdezdm2webYfXTNy0PTkYo3G8LtOP+kLbCT3TqY8xtV8cMlatX1A1HlQNxTjC3QotrkHOANfiBSzEcUujLlcDJMqFHe33JHlV2AwqM5BzRqeQ1HKmFzgdoscwuDxzD0Hd3pillkrTBoguglbHMxnMdTPQeVE2+LXVXQiPFVJ9SKlxXAJbCwbgkwSSCOfSDQ5RYEEkHwG3Xfb9DSZeJF8/qXUY9i1OP3CSJT+RdPlV44zdB3TX9xfPTSlIwSnMys0AZthBggGNfGolttDrVvFmurA4R7B+Kx1y4ZLR/tAUeg+tU2r1zcMZ8YqpTOnzrn06nyorNPuV0R7DBOI3VjvA+ag/lrXN7QXVJ1Qz/8ArUgfKgQZ8xVNu0CSIJ/WrxyT7sDguwwxPGbrScwA6BVA+GlLr+NfcFjHQ8qoxFkwZ3+tVYRwW31HlR1S52Cl2C/tzdWPxq7CYhmYDMZIJ949DQ3Y94ydPDlXmVdgdeRnWp4lNOys4XFo0OMusWleyUQqwGJHn/fIUPZYCQ05tSXBYrGkADnrOtKMMXHvHTzqHbFyFUnU+eg/KnT4p00Y8fAvWpOQ1bGqslbpJAnUEfM6Ckdzi7sTJZYEcxqfI9Zq69gZbNJMakECd94qF2+iyJiWUx1mZHhWGU3XNnV0JdDvtbZVkvOpOppbiuKNIAuMYYTDETHkaKvXyNhKjbwPTxpTibgJ0WCDBA01/uapjlJ72/mHTHsOvtz5RDtqfxH8zV1jGPBJZ9uukT570rS5OkdIgeNWWcSrBlzEEaHl/f8ASqy11zZNEewwbEtI77jp3j9KRNxO4sEXH3J99iB4b6iicQz5cyTHXYwJHx5UvTCkiQCvnr8txTcLkubJpj2Dl4hcZSe0cfxH5a15h+JMCJuuQCN2P61bgrXZqVZNSdec+u0URfbUaDxkAAjp4/0pUuKdtL7g0LsQ7a4e8HfKdQS7aHynUURbvuADndvif1r1AAFggrEETtH13qVzTTlGsePOeUUj81J9WWUI9j3CYpmZe+3vqPePUUNxK/cN+6qu4/aMAMzARmO0HTy8KMw6RdQDYuv/ALh1pVxd2F9yo/1H2/3GfWtUMknHZgcI9hiLrgDvv6k/nXUKveAOb5xGg0rqVrl3Boj2Po2O9lclq3jM5Pfttlgc3A3mknG7L2n7zq2bX3RI10k1q8NxBrmGuYe4QcpRrYQqSFV1jNG2vI6xWbvYJLjM9+65UGVEbA6gbGtHFpxyOnW7GcPHVitLkkKUx9xe9mjxAUeGpimPsvxa4+LQO8rruFHLrFFW7WAA+8fA5/oBQePTDjW1bUz3dcw68pnnSoxk1VlH7LTO43jW+0XArAAbGF0EDnFAni9/QM876wOuvLevWy/+kB5MfoTpVNxZGiR8QfzqKM1spfUj3d0FYjiDsAG7ygzBA0032ppwLhTYhHyld9io1hdNf0rOAmYA5dR+tF8Nx7W50aDOiuEPLnryn1qKOTqwrSuhXDAXgQFy22BHQ50nWl1nFkHqNj1phiHTvhLTKrrBDOGiSDM6dNqGNtOyCi1+0me0nl0yzFMatC63DbKc+XOfd/iI1QfvcjE6TR3CcErYmzbuK2Rs2bN3NAjRJBgGQBI0Pxpn7J8OGJGUWgGthe9mgk6+Ma7Rzmndv2bbtezVWUhI0bu5Z2+e1VhiksmpvYa2nBKtxt7O+z2Fm7FvQFYOYnQqNJnrOniKhjuD2zhJVLpYNvbeH0J3ZjEdaHu4JrKXLHathy4W4txN8yssLMiQQCCJ50fgOIWxgyvbW2IU95yGDHxUNM09uuoYryMnxDiAVzb+yrcC6AktrIk6DbeqG4gFykYOzJ31bu9J+GtSvljcdrKK2eO/nOpChdBGm0b8qCbC3ATKKevf/wDrUbfQXpGVvFlmYDCWYU6sXIETAJ6Us4rjSe6ti3aIM5gZ0noeRqeBt4rOO4hSQcgmTHVvntVnH+K2bdxVNpbZYAle1zEmdWEjnA9KtC73JOEXGqK7mMVURbmHQk+8QxJbTQDSSxOwHQ8hUP8ALbUJcAydqsxMwcxEA/D+tB3wbnfGUn8K7nNuMy7J1jUxGgJoy1e0ClWAIg6ZZ1TQeGm1Y+Ix8VNS8N9qf3Jjz8LCUIzXO18tl8xBxex2bSpGs7STpMb/AN60rOIQ2ipA7TNmzHYAg6RsT+ta32t4ciYd7xQi4Ik5yQCXAEDnInyr53dUMJ1EHUfnFanFpb9gQipLqMcTdGVQBppvoJ8TSr74LTE+U1e1jtIOeIABnp8avt8PAXUg+Xj4UilAYkdgHBb48z51z4Ze0ZgBEQw5b7ivLdwKMoHh4Hx/Kiwg38Nv+aPUIPhWU6axtvyolFIJAIMjQf8ANK7FyGkEAbRv/Yoyzc1PKfiKXlVJkGCHUhxI8Y6Ry3rrqDL90eW0c/WolV0GUk6fGrLlxgYHdUHn8xXPb6IgKigAEzMiPD0/OjLTmO8NvHzOxoe5c3kaeE6AjcVKxiZOUCAPprrRluiBeHsRcQzEMN9pmd+lV4nBqHZjrmY/Njr5V7bc5hOqzry0HMVJiSdBoDz25/GrKc9NWQqNjoFPmJ+tdXp8zXlWWsJp39qAS+EJVYO4XK2hG7BRI161PDIy3FblOQg68iRHpSDiQHb3OuatFYvZrcaAhUcE88sTv5H0rrcbC9S72W4HJp0/A1RInRNxNCX7RDTkfzEUTw/Hh1AMaAdPhttpRt2CKwRdo05IaZNCcA/veRE/SvGFphDKfQz9KPIEat86W3XP7x9DVGylA74XDnVUc/341T9nB0WwD4tH9KKBPPTzH9aIwoJ228hQsGlC48On/RX1MfWprwi3zUCBJ1Og6nWiOJY9bQiZby2HMnypdwvENftuVZWUeBGaCQSTEcqvFrmwOF7I1nsP2ee4ltO5lU5upDHUjfpFaMJ/5meqVjfZHHW7N1s7BZWASwAJB13jltWifj1jtwe0SIic4iNdZ/Leti5bikhJ/ibcjspttcGoIB0IbRp8AJPpXzH2S4cMPcc37C3UIAUHJcMhtxn0TTSRJ1rY+3V21dtqlm+DcnMxU6CSJET5ztvSjDW+Z2A1/v5fGmpJxKt0yVm41u2FmD4SAB4UJdukn3j6n9ajdxiFiM6A9CyiPOSIrrKyZDI2k911bSd4BOlMSKNsb8HB/aMXaFQ/eYat3Rz6n5UFi+DW7jrdcsXAgScwjXkfOmmFXJhjO924I/22wZ/7mHpVVKk63Lxi3sJ+D21XE3EVQDbX3xIJzDaNqZYdpAk6iJzagn+49KUYBHXGX2KnvABW30ycuu1MACfCs2fLv7LBLHXvIH9oHxN601o98MRoFGsGd/hWV4jwd7DJnaQ33xtJ3HmPnWzNzIM3MCQNQNwPzqGMy3raq5WN8oDe8CdN941+NVhDissk41p69xc+L4bCnGd6unYw1y5aWSMxYCAv5z561RbxZHQSJ8qfcS4SrK4sA51koQ0TqJ0O3PnWcbC3l0uWjpJJZZmnyxaHUgYc8c0dUSzOu6Q3MyxGvkdKLVjEsAdPSdI0oS1bO4UkD+EbdKPwJM6KABr1H1iqMcJwAGgwD1AI9KZYZD93QgHc7bb6c6OThSXM7lgoSNMxjU9BrUOK2uxJVirEEFWEar0K9aTLNGbcFzGSxTUFOtipcZvrudzy8vDeiDnKgkSCRruQI0MUI19XYZhEaacxOkgbacx0r26IEIYYiDuJpXhLoLTLzhmOo36SDB6R0miLcFtAMw00ET+VLBiCACYBiGjnrReGxE7axsB4+FUeORC+xbbtgizDEA9PUVYWhmzKTBInyMdNKs4aVNy2JKksBH6UM19s7Q6nvGJkaiRUcG1yIL+IJcLfs4AG/eG/xrqDxVxlYyxBPQ6Ryjw3rq1R1JUmCjV8T/69z/caN4RjWUDKdUObzXmPWPU0FxQn7RcH71CYfGqrBg6yD8D4dNdq6meGpuhOGWmK9DeWnK3hlPccLlluUDmxA67Typ3hcUHG0Ug4PfVsokiO9baYIme6SAT1HmKnwTEFDlYrvrJI1lpABHhO539OJkTg76HcjWeHmhhdw1yQDclRuCveP8QOnpVTEDSBNMLoDCR9aznF8VcT3BmJIAUEAknTcmjJpqzIMwFGpA+OtA8X9pEsoWJJG0Ab+AFKbz8QWWNi2qBS2ViCSBvBzamnPDr1xlDXLPZqdmDI4npC6g7+lDHKEvdkn6MDUl0r4CfgPFzjL+VbLKm7kgSemhrP2OO37Km0uFJyu4z9/UZmIEARGtfQMn7QlYlEJO+53BjoIOtD4ezmYLOg1Plz/T40/HKCcpNbItkjKMIpc2YHF8Yv3BN3Dsog5YRiddCRmBjzpcly614N2WICllJXNC6R+4TGmo863vEMQXcnYDQDkANABQ7tArUlqVtGTU1sivC4i32Yt2rTKSe0uOyQS5mVDHvMo0jTlV2OyrbgtE6k6qR012g15YFL+OsFuXQL9yFJC5lB0+6JydIq8Y1sByvdmPuC3naFvP3jLALB11IBG1bL2Hx2HsJd7Rb3f0tAKJzkQQ0bLJXXbnWWS8V0CA6b5SdJ30MDpWh4FfzL5A6dAWPjTZchcZPU1RsccmVLCcxak+bsW+hFA4nDq6ZWJgx7pKnQzuKL43c/auw27mXb3cqhTrptFe4qwAWK7BspkqdYnkTWLK4tqElzNuFTinkg+Qre0q90M0nUZnLGOozHTeuuDvH1rzHYO2zB2RWaCssJ0mqwigd0AACABoN65rxzhLTW388zRxGTDkWq25bBSkjTMDMQGEjcHb4CovfuBie5ObMff3yldtY0Jrz7Sum+ngNara53tJ30qvBcZxONtS5eZT8U4HgskIyxe95MuzsEWQuUl2kDUuza6xsBAg1VI2qJcV4CDWnLneSVs5uHDHFHSgfEcMtvoVjnpVVrg6LPMcpowW1GgOXyP5VAlxtlceh/SgpuuY0DvYBlzNaIRpEaaRB0PWs5i8BiQ2qBwyrJbKe8ANZJ11mtPj+KpZjtDlnb730nSoYLi1q8SLbqxAmCCCOXMeNascHWrSRy6WZ1cBcZIKIsA6rlB208zPOanZwLhD+zLMBoZAO89fpWn7JZ5en9KsVVFUc8ZFHzMfhcGQQz22WTESDqT8Zo3/KoGaI0HOSTOxEbaTyrT3crEGJgCPOBS/jWMCJlB7zaDw6zVHKN7B0oB4C7LiLTdkvvayO7GX3o6+NA4vC3MznL94wY5ZjFafANNtcuwG/WiFs3DsrEeVTxNqoNGIvrZaA8lhpsa6tXjuGXWIP2Y3PGNvlXlVt+ZAXi1k9vc7rEFt1iQCPEjehsFwe0sPddLSZok5iw6HJEfOkfteh+13iwcS+hggEQNutCYC0SQoR3JInRiI6QPr4V3pvd0YoR9lX2N/wvGpnyW2lQe43MnmPjpHl41qbqkkXVV5CsH1UAQumhB8a+c4JQmgAXWdNprecJx4ZFLR3tGkTqN9PEQfjXM4jH17nR4fLoYXhb0nIGHuqdWRtSOUAH/mq8Xwm65HetAAgnunMYM7zQvET2V4OAcrBZIRQBuNGbbka0eHfMoPrBH5Vz0lbg+pvyq0skTJf4gYa8US9amLQOdATqDGvjHSs77G+0/ZvluGbVw9791ifeHTxFfUbiCDO3Odor497W8FGEv5rYPYOe6eQPNf75eVaeCwY8UdEVRh4icpU7PpFy203yc2UEFe7oQyqJzjlQNu9l0Gwlj/CCQPKaSex3GTcAwznkeybmDBOU9V6dKbIhzFTpMr5E7fOmPDpUk/Uks2vT5bCw1A61O5UUFalyMxImBXvtJYum64zqMyie4SdUE65qhNG8bPfB/FbQ/wDYP0qyAzBhBZ7vasRGVijMs6wQ3fjzFMuF30DQCYeAJOYacpnn+deYnEpnaQXg5YUgagSSTB6x8KlYxCT/ANIiNiHBPzt0Um1yHrwVWqXrt+5uuK2ENvDOsEPZWTuCV0+UCgsDJFxSdFaZnrOkRtp1onC31u8PUzBt3TCysqrDWR0kULwfIt24SR7g3Hi22XT1rHxMfZvqmO4OXtOPRpkb9oMCc3u6QdIJqnC4YMt1oBygQc223KZP9aPwju1trQDl2aRpmG/4QPzqzC8KuWkZLty2qvuGgtEAe6oLcucUuWNzt+f0DpxxkvT6gfCLGa6BuIJ0E7R4iu4SF7UZysZWjUiSI6A0SiYa2ZUOx2nS2Nd9NT9Kh/mIUQltFHguY+rTUfCp2UhmjHT5WCrg2Owny1q08If7xyf7pH5V13iV07u0dJgegqi6zDcbifWrflochPO3QSnBkHvX1+tXvhLCCWvfyifkJNLrNl3MKpJ8JNWHCQYbcbxr8xSuI8Hh46pj+G4efEScYJfETH2ltYe7djD3bgLQHZCVIGxCkiBynSm//iHCX2/ZK9u4Scy3QIjQ91Rt4a/CuW3B20661f8AaGn3VGm4En1M1T+r4EqV/I2f0TiOtfMYcOFprat2ckyQcpGkmNDtpFGLh13Fpf5aQvxZh+L1j6UO3Frv3T8zTnkxczmt1sahbe8Igjf3R8TWA9uwBfVoTbcMDrH4RsYO3OirtxnJljJ331rLY/hbIxZjox0IkEeHTaqrJGW1EUrNr7G462tnV8rM0QTrEdOg12603xHGkU+8x+XPxNYfBYYyHBIgbbT5UbiLZJ89BP51R5JLZEbNFe9oEnRmj0rysliHsgwzgNzrqupyBbJ+1PFMQL72ns9pbVgVFwyMpAIIE6DU1Ph3tnibKstvDW0DCCVPe26ljTH2nftVLR3rFw22P7jd5CfAGV9Ky926qiTMeET8zXVnG5P1M+OXsr0QWblNeD4zKcrGFYjX8LDY+XI+fhWaXitojZ9N/dom1jAdVBI8dD8qE4WqDGVM+g49xcsFWIlIIBIOx2yxqYkRNH8LxWpOZcufLATJpkGs7Eg8hrWW4LxUuAhMXF90/iA5eY5dRRmGx3aXlDMILlzIJUHLGwOlcvNifPsdXhcsWtD6mzud4RyPzpZxPhqXbTJc9xht48iOhG80McZeCuyBiitlBygLuAIJ2HnSz2x4w1rCk5gXYhBp+IGY+ANHC3LkKzw8N0wD/C7hn7S7ezZghNtIGh2JafKPWtLxmyEvyDuVPkdP7+NQ/wANcJkwNvq+Zz8SY+QFU4u/nvFjtJPwUTHyp+R25eSM0dkhNiF77DxP1qttKmSSSTuTNVXWp0eSFvmeJV3tBgrVw2mZFM2U5dJB+Yoc7bxXcRwV827B+0nVXgdmmkXG0nn1+NMKkuAYnh9nOl2wjnMABB7ogab6yTNPMRiOGoczYYAEaAK24jWQ0j46V8/v+zjG41w3lLNElrQO20a6fCo/+HHk9+02Y96bXl0f5UNTQXFPc+k8Nu4S5avrh+ztl3tlQxCHKPeGZtTrrvzr0ph7Xvt27/hTu2x5vu3w9ayvs3gDZXIWDTIB0tgCNB5Dx3o4vVHuWsaYjjVwjKpFtPwoMo+J3b4mlxuVUxqdmTtDEEdzMASCd9eXjVZzUI2y+PHLJLSjlBPU+VSFsssgjcgjmPOjcPgCHdGzgAKwULOuuucbdKZ9qLWcAlCYIBCOJjfNWN8TJzSXI3rgoxg3J2xRgcHmzq+gADAlW6HWRyonBFBZtnKjGOr6eJBiai19szHOxLiGnmIiq1YDoPhTdD16vOxTyx8PSudV/O4RcxDEQzQOgED0ECgr6AiZOnIc9v0qnE34YjcbeHmDzqNu5IMchp61h/EH40VCPRjfw/io8PNyl2LLYG0NEjU+HMaVW+DPaq4uMEVSDb1gmNCfGhC7j72niK8uYsKJZolgvxP/ABXKjwk72Z0p/jWJ/pYRlNex4VQcQAdTr41R9sLe6jeZ2+ddCKZ59tNthdxRsaQcWzG8ttJIiT6mmedtC0z0GtQFxtSFg/M/Gn49tyq5l6IyqARtpQ7Yctq0kDSJga8p50QuHLasSPCY9a97IAR0ot0SxeuEtD7knymuowlRv9a6qeIA9W6Bj7iN7l5jabyeAD/C2VvhSG7gbTN2V64LJDkEsrMJEDUKZHpV3tPaY4q9Dle/0B5ChPaXhl1rlu694s120lwnKBqZB2PVd+degyWpOhGOtK9AfAcJV2glFE+9vp194U84jg7eHXIuI7VnA90QoAMkEySdfKsovDWG1w+lGWLVwEFrrOAIAOwqlyLtIPt3IIMwRsae3bi3bfaKO8IFwAcz9/yP186zs1ofZW2yvnI7uxBHvA70vNHbUuaLY5VsNsLiDZwxBV1bMGzAkmCw0CHSSNPjSL/EfN+wADANmIzDLJ0H51o+PglWXMNIIyrlJAII1HXrTXD8HtYo2b1wMy2pyB2zZmkaxtAj4nyrDGKjlU11OjLL4mBxa5Uhlwux2OEVPwWo8jl/Ws2gkPPJD9QK1vFWC2mJ5iNNN6ya6W7p/dA9WH6VaTelvu19zKlukLLjDbpVLGrGNU3GrYhB0004hpZw4/cZv5rjfpSkGieKcXsdhZ/bW8wR1PeEiHYjT41YAjucSvG5lS2uUHUsJI9DRKY27IzosEgEqCI8dTyrN4Pj9lRJ0J1YqDP9TTWx7S4bZixU7Zgw3Gvuz41nlkn2O5j4XhHFXk3ryr/po5ykbGI8R1irXHeIXWTpAOvkKCw15WUMmqEd3y5U+dyLFp1PefOrt97uZQq5uQynYb0y9jjTSUmkAXcPkUs5UFROUnXTrHu/GmuBsWu1Lza7y6FgXHPY7jfnSPEgFSG0UkAsdQAWEmN/Stbwy3bOZotMLVtyAEjXQKTO9YuJWrJGKZ0ODahilNq6FOJZhcYABPusF2Maaa1CeWteWq523IFOhijDkjPl4ieTm9uxVdvBRJMUE2JBOneg666URfuQpLIY/hPyml9i9qISATzgD0FUzSaVCbIYniCz3jGvOvbOMSGhth+YqWKVWJBUQSTEab8ugoJuGWzmgEZtDB5TO1Ykle5V2G27ob3WB+NTuIpSGUEE7HbY1ncRwEg5kuEecj5ivUbE2rLQWds6x97u5Wn55aMccf0sC3GzWLYMqqjlPOoPiY50iucWuDW5a+MRQV/iSt93LUWCTBZtFvDLMz4TU1cxyHxmsPh7rFgAZn+9qc4fCXTEkgGOfLrVnhcepZWx29/qaV8TxuXbfSapXDXlkEyJgdfhSvF3gc0yNYNSGO33A7INinECSefrXV1q0jAEk+HlXtatMS2kfcfQnFXQBJLwANyTECrPaQhXt2RqbFsW2PV5ZmA8AWK/w02x6/Z7t7FMO8zMuHHVtmueS6gfvEdKybGupP3mZsfuL0IEV7XhojA4Q3D4Dc1Sy5ZgMGXM/dH9xWw4fbOgHkKBwlgAADYVpeH4DZdQze8fwr08zWfLkrZc2MhGzzsWv3CqMQigBn8ANl6sflv0rR2kAGmy/SvLGHCqFXYUDxzHBFyLu3yHOsy3qK5Idy3Yu43xI3Wyr7g2j7xpPxC7lHZjkZc9W6eQEjzJq8XMi5+ZkJ582+H1pQxq8Vrl5L7/ALFJOl5s8NUtXt1qrUVqFFyLRmOt2TYtLlQsDcLd0SJIgExrtQ1tar4txREK9r3YAUBV1gdR16mowxi5OkCvwyz/AOlb/lX9KiOF2R/pW/5R+lUH2gwxiDcPjk2+dX4biNq5mFtyzAEwVjQdNdT4VRjVjlyX3DbCACAAANgNAKd4Yzg7k/duoV82VgR8hWfXEfut/LTYYpVwTZpm5eGWVOyKZPqwFGhQNiAAoOg7yaxP3hyG9MMD7VWcj5yCzW2QZFiDIiQfCkz421lPd5bwN433qF90+wZgLAdSpIXW5qY2FZ8i9tM14WnikgteNW/H4CrbXFrevvelYp+KMPun0NeJxu4Pux8D+taNJms2eOxyMhAmTEaHel2HviRNZ65xpiNiD4DT50F/nNzrHWl5MdoDextxiM2oPM1G6jZokaGDWRGJfdWk715Z4g6E94zPwrDLE+gLNY1zKe8DHhrXlnG2tgYNIP8AO7kjarG4qpB7RAD1GlK8OSJY3x1gXPdYeIgEUkxPA4MggnoBGtCu4Ze45PgdG/rQzXXTZmHnTIQkuTIH4fBC2cxXUT8NKOtYomDJGo05dd6Q3eIGJLlj0ioHiDCJMDTlNOlByW5dSNYuNBPxI16iKTcSCXFMABg2vrzoCzxYk+6Dz6VCzfBmdM2vz/5oRxOLI2FXrqqF2mNY+A5V1AXdDzivKcoolmw9qr7NirmYk5TlWeQAEAUnNMfaY/8Amr3+/wDIUHg8Kbh8OddCb9pmfH7q9DsJhi7Ry51osLYCgADT612Gw4UQKb8Lwudu9OUamOfQeZNZ8mRRVsbFW6J4G3kCsRLuYtJ+JuvkPy8K0nCMA1pSXYtcc5nPLyHgPnJNW4LAhW7Rh34yjaFX8K+G3pRrQJJ2H9zWTfm+b+w7b4FHEcctlJ3Y7Dqf0rIqpdizMYHec+H6nYURxfFi5cJGoGg5/wByaD4i+UC0Nwcz+J5L8PrRe1Qjzf8AGyXe7BMbiC7TsIhR0AoYmvZqFw1qhFRVIS3btlbNUlqIFCcTwJfK4uMgtyxAnveevhVgHYr2iFtii2Q5XQszsNYB0C9J3mgTxRX97B2DHUufMyWpHYulpYnViWJ8SZq930/rzrQoqjO5yUthkuLs88FZ/hd1/M1H/K0FwXLM20BBKE5j4weYIPzpct9vD5flRN/EtcK5nyyqjN5SomNtgJpWZNx9kfwWSMMyeRWg7DYs28y/tH7xILb/AA6CmnGMa+SwnZvC2g0Z3GrmSY9PSldzgWeGBBLa6zTL2k9nri32VQvdVBGY/gWqqqLTdydcgBLquChtMCdBLtE/GguJrbtsVCvtDagjQjnzFHcJ4VibWItuMiwwglp1MjnTT299n7pW29sIWYtmht9JOnnWXJOs0VWxrwx/sSd0+xjRftHkw/hn868lPxR5oaBfBXR9w/CoCxcH3W9DWoyDGF5OnxlfqtDNaJkiIH7wqo2bn4W9D+lD3LbA6qfiDQZEMrWKyiIg9Zr37WrEz8qVqvj8Kf4TgeYA5t4MedZcijHmSgS3hGaShnX0r024HfE+enoat4rbZbrsq5VLHKF0AE6DSKqt8SdecjmG1FLdvkAGJAMrpUlxTr7rT4ESPSjnxGHue9bg9UMfI1VcwCEd1/5hHzFTUv1IgKccTvHpUXxhIjQjyrjhHGmp6aTXn2VuelMWgh2GuCYjU+MVeSQJBgj40GcM/JSfhRIw9zJMGPHnR2CXW8eSO8qsRzrqANp590j1/Suo0Hc3XGsGz4u90z7/AAFHYXDhBAo7ii/trn+6q7dskgAamteR+0xWP3V6IswtguwA/wCB1PhWx4VglQDQ6aiRuevn4chVfBeFrbWT7x3008p6U2iawSm5O/kv9mpRpUeKaR8f4jm7inT70fSi+N4/IuUe8dvAdazlhM51MKNWboP1NFVCOqQObpHgudmvaR3jpbHjzc+A+tKWafzojHYvtGzRA2UdANhQppmGD96XN/TyKzl0XI8Zoodrgrr1Afb7IMG4mnjTxYzt1Tj8HmVmBYZVLGGMEAGZEx41Tb4thx/qrUOJ8Ysdi8XFJKmB100o0S9zKm2CWKMMo23BPkIr20T4j4UZh+OYZl//ABlXLp76rJ6xl1qnE8asyYtMBrABttHxjWpqpAknJ2yeK7AqotJcV5GYuwKkQZ0A01j0NHYTh4uWQoeGYCe6ZEOx3MTMcqFwOPtBRmsPcYkxra28gdqbcL4nausBat9noSRoTz3jb+tCTUgwuF+Y84da79tP3lX5gU349fH2q9r98j00/KgvZ5M2JsDrcT/3CisaxN+6etxz/wBxqoRb2ttrttWdAC41JkCFY6ga7wPjTninZ5VCpBG7TIPkJpZfyl7coXGfUDfRTTbjJQIhFl7eupaYOm2tc/Kv8mLtf7+x08L/AMSVp/6+5icRbhmEHeqVoniD/tH6GDHwoQGt5zg7D1biVkTvQ9hAdwKhisCGBAzDxWPzqUQrvMo3Qkf7QedD3ceVjKsR6+GlK7uAxCk5Wuecf1r3h+DZ7mW6xzEbnc/ClZIqrYJErnFJ35DaohrLbjKflTLE+zwaMsCPOdf7+dBcR4C6CVE7fHyrP7D5OitFC4IGYIg6gVRfQg7ehqC23X8Q8xpUSzDn5VdRd8yFlvzI9frXPfYbN4a0MLr+MVEg761bTvuQNTid0aSKj9vuAyXn50FPhNQPpRUEQdtxthAPLpXUnLt1Brqnhx7BPrnEVJvON+9pWj4FwkIM7e99P61PDcLHaM+ssZnoP3fHx9Ka2bSjQCOVXyyc5tdL+f7FsS0wXeiYE1VjcWtpJ58h1NEX7i21LHQDesdxDGG4xY7ch0FVhHuWk+xTiLjOxJ1Yn+xVPErwRexGp3uHkW/D5D61dduGymb/AFGHdH4R+LzPKlBPXeqxXiyv9K5eb/4gt6VXVngqLmvHah3Y1sEkjFAtwHDn7keRI/Oi1UmirS1CCd/Zawdi48jP1obF+y1tt7rDSNlrYgWhYYmTdLDKNQAvMzzJ2islxL2oFu4E7FbnZzJJjvHfkZjQUb7g9BefY61yvN6LXg9jrZ2vt/KP1pmvtx//ACWj/G3/AMa697bWyCrYFNea3WBHqhoaV3DqkC4H2UW24ftGJG3dX+tMeH8JS07uCSX3nznQCmFrGretpeVQqtKkdGU6gx4EGec1AmqVuWseexyTirZ/Dmb0UmqRccsSFBkk+9G58qM9kRH2i5+Cw8ebaCh7C6UQA32sJctm5aLAkjR41I0OmvI034pjS9tUYkwZHlEUApudrZ7NQxliZ8qccWxV1wBctZAjQCB7xjkZ1rBkVcQnb38tn8TpYpL8q40n8d18DDcRsftTOmlB5BTPjaAXjHQfSlh3rdRz7CbB6UYlygrPnRNs1CELh112qE6gjceFX3VqnLrS5rZh6B6gxPOiMXeLETEABR8BQ9lh5fWoLdJY9JMVznH2WVObDod1FA3OC2iNoplNSVaUpSj1DQkxPAEHuGPpQF/gd3ltWryTUUtmreNJAo+fX8I6MQQfyoK6smvppsg+8Br1pbieB221K+lPhxK6olGBNk11azEcAg93bx5V1N/MRKn2yzyoi2tdXU3I/wC81/OY3H/5r4Gf9osYS+QaAb+JpXh4h7jCRbAMdSdvhXV1U4ltYtutL5sOPeYoxGILMWbUtqarBr2urXCKSpCpOyDiqmNdXVYCJIKJQV5XVAMWvg3W8GF1iHMZD7sDWsFiAQ7ZveJJMa6kya6uqMMTrYFXqqkiZrq6oE3/ALJcMZsBicrAQyOk/dYyp+BBHpQuEssujMWrq6h1IangAIwuMIj3ba+rGgpuRpkPqP1ryuoMgHjLtztUY93ICO453Mfujp86acCxF27bBd80SRmO1dXVyvxCO1o7v4ZNtaX0EPGxF5/P8hS5zXldXSh7qOPk95l1s0Sh0rq6rFCLtNQMDUz8DFdXVSfIgfh3BEwNgddastWd9eenhXV1c2XJgTJlN64Lzrq6s6ZZHs1IGvK6owEhrXhXyrq6qhPEWurq6igH/9k="/>
          <p:cNvSpPr>
            <a:spLocks noChangeAspect="1" noChangeArrowheads="1"/>
          </p:cNvSpPr>
          <p:nvPr/>
        </p:nvSpPr>
        <p:spPr bwMode="auto">
          <a:xfrm>
            <a:off x="635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4" name="Picture 3">
            <a:extLst>
              <a:ext uri="{FF2B5EF4-FFF2-40B4-BE49-F238E27FC236}">
                <a16:creationId xmlns:a16="http://schemas.microsoft.com/office/drawing/2014/main" id="{7C1E32D8-68F0-4650-BFCB-EBB326D53C0A}"/>
              </a:ext>
            </a:extLst>
          </p:cNvPr>
          <p:cNvPicPr>
            <a:picLocks noChangeAspect="1"/>
          </p:cNvPicPr>
          <p:nvPr/>
        </p:nvPicPr>
        <p:blipFill rotWithShape="1">
          <a:blip r:embed="rId5"/>
          <a:srcRect l="29615" t="32769" b="15458"/>
          <a:stretch/>
        </p:blipFill>
        <p:spPr>
          <a:xfrm>
            <a:off x="4800600" y="2937849"/>
            <a:ext cx="4076610" cy="2001142"/>
          </a:xfrm>
          <a:prstGeom prst="rect">
            <a:avLst/>
          </a:prstGeom>
        </p:spPr>
      </p:pic>
    </p:spTree>
    <p:extLst>
      <p:ext uri="{BB962C8B-B14F-4D97-AF65-F5344CB8AC3E}">
        <p14:creationId xmlns:p14="http://schemas.microsoft.com/office/powerpoint/2010/main" val="1700114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1987" name="Rectangle 3"/>
          <p:cNvSpPr>
            <a:spLocks noGrp="1" noChangeArrowheads="1"/>
          </p:cNvSpPr>
          <p:nvPr>
            <p:ph sz="half" idx="1"/>
          </p:nvPr>
        </p:nvSpPr>
        <p:spPr>
          <a:xfrm>
            <a:off x="252521" y="1090948"/>
            <a:ext cx="4381500" cy="1856315"/>
          </a:xfrm>
          <a:noFill/>
        </p:spPr>
        <p:txBody>
          <a:bodyPr/>
          <a:lstStyle/>
          <a:p>
            <a:pPr marL="0" indent="0">
              <a:buNone/>
            </a:pPr>
            <a:r>
              <a:rPr lang="en-US" sz="3600" dirty="0"/>
              <a:t>By following: </a:t>
            </a:r>
          </a:p>
          <a:p>
            <a:pPr>
              <a:buFont typeface="Wingdings" panose="05000000000000000000" pitchFamily="2" charset="2"/>
              <a:buChar char="Ø"/>
            </a:pPr>
            <a:r>
              <a:rPr lang="en-US" dirty="0"/>
              <a:t>Standards of Quality</a:t>
            </a:r>
          </a:p>
          <a:p>
            <a:pPr eaLnBrk="1" hangingPunct="1">
              <a:buFont typeface="Wingdings" panose="05000000000000000000" pitchFamily="2" charset="2"/>
              <a:buChar char="Ø"/>
            </a:pPr>
            <a:r>
              <a:rPr lang="en-US" dirty="0"/>
              <a:t>Consistency</a:t>
            </a:r>
          </a:p>
          <a:p>
            <a:pPr marL="457200" lvl="1" indent="0">
              <a:buNone/>
            </a:pPr>
            <a:endParaRPr lang="en-US" sz="3200" dirty="0"/>
          </a:p>
        </p:txBody>
      </p:sp>
      <p:sp>
        <p:nvSpPr>
          <p:cNvPr id="2" name="Title 1"/>
          <p:cNvSpPr>
            <a:spLocks noGrp="1"/>
          </p:cNvSpPr>
          <p:nvPr>
            <p:ph type="title"/>
          </p:nvPr>
        </p:nvSpPr>
        <p:spPr>
          <a:xfrm>
            <a:off x="0" y="220117"/>
            <a:ext cx="9144000" cy="707886"/>
          </a:xfrm>
        </p:spPr>
        <p:txBody>
          <a:bodyPr/>
          <a:lstStyle/>
          <a:p>
            <a:r>
              <a:rPr lang="en-US" b="1" dirty="0"/>
              <a:t>How do we make work zones safe?</a:t>
            </a:r>
          </a:p>
        </p:txBody>
      </p:sp>
      <p:sp>
        <p:nvSpPr>
          <p:cNvPr id="7" name="TextBox 6"/>
          <p:cNvSpPr txBox="1"/>
          <p:nvPr/>
        </p:nvSpPr>
        <p:spPr>
          <a:xfrm>
            <a:off x="914400" y="6138381"/>
            <a:ext cx="7315200" cy="707886"/>
          </a:xfrm>
          <a:prstGeom prst="rect">
            <a:avLst/>
          </a:prstGeom>
          <a:noFill/>
        </p:spPr>
        <p:txBody>
          <a:bodyPr wrap="square" rtlCol="0">
            <a:spAutoFit/>
          </a:bodyPr>
          <a:lstStyle/>
          <a:p>
            <a:pPr lvl="0" algn="ctr">
              <a:spcBef>
                <a:spcPct val="20000"/>
              </a:spcBef>
            </a:pPr>
            <a:r>
              <a:rPr lang="en-US" sz="2000" i="1" dirty="0">
                <a:solidFill>
                  <a:prstClr val="black"/>
                </a:solidFill>
              </a:rPr>
              <a:t>Part 6 of the MUTCD sets forth the minimum requirements for any utility or permit work on our state highways.</a:t>
            </a:r>
          </a:p>
        </p:txBody>
      </p:sp>
      <p:pic>
        <p:nvPicPr>
          <p:cNvPr id="8" name="Picture 11" descr="MUTCD Cover.JPG">
            <a:hlinkClick r:id="rId3"/>
            <a:extLst>
              <a:ext uri="{FF2B5EF4-FFF2-40B4-BE49-F238E27FC236}">
                <a16:creationId xmlns:a16="http://schemas.microsoft.com/office/drawing/2014/main" id="{39C9651D-7ED7-4306-9900-01088912EAB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031255" y="1090948"/>
            <a:ext cx="3868905" cy="50474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CFFF6E59-945A-442C-ADF8-5BCCF53477E1}"/>
              </a:ext>
            </a:extLst>
          </p:cNvPr>
          <p:cNvSpPr txBox="1"/>
          <p:nvPr/>
        </p:nvSpPr>
        <p:spPr>
          <a:xfrm>
            <a:off x="397831" y="3126129"/>
            <a:ext cx="4381500" cy="2369880"/>
          </a:xfrm>
          <a:prstGeom prst="rect">
            <a:avLst/>
          </a:prstGeom>
          <a:noFill/>
        </p:spPr>
        <p:txBody>
          <a:bodyPr wrap="square" rtlCol="0">
            <a:spAutoFit/>
          </a:bodyPr>
          <a:lstStyle/>
          <a:p>
            <a:r>
              <a:rPr lang="en-US" sz="3600" dirty="0">
                <a:hlinkClick r:id="rId5"/>
              </a:rPr>
              <a:t>The MUTCD</a:t>
            </a:r>
            <a:r>
              <a:rPr lang="en-US" sz="3600" dirty="0"/>
              <a:t>:</a:t>
            </a:r>
          </a:p>
          <a:p>
            <a:pPr marL="285750" indent="-285750">
              <a:buFont typeface="Wingdings" panose="05000000000000000000" pitchFamily="2" charset="2"/>
              <a:buChar char="Ø"/>
            </a:pPr>
            <a:r>
              <a:rPr lang="en-US" sz="2800" dirty="0"/>
              <a:t>Sets minimum standards </a:t>
            </a:r>
          </a:p>
          <a:p>
            <a:pPr marL="285750" indent="-285750">
              <a:buFont typeface="Wingdings" panose="05000000000000000000" pitchFamily="2" charset="2"/>
              <a:buChar char="Ø"/>
            </a:pPr>
            <a:r>
              <a:rPr lang="en-US" sz="2800" dirty="0"/>
              <a:t>Provides guidance</a:t>
            </a:r>
          </a:p>
          <a:p>
            <a:pPr marL="285750" indent="-285750">
              <a:buFont typeface="Wingdings" panose="05000000000000000000" pitchFamily="2" charset="2"/>
              <a:buChar char="Ø"/>
            </a:pPr>
            <a:r>
              <a:rPr lang="en-US" sz="2800" dirty="0"/>
              <a:t>Ensures uniformity </a:t>
            </a:r>
          </a:p>
          <a:p>
            <a:pPr marL="285750" indent="-285750">
              <a:buFont typeface="Wingdings" panose="05000000000000000000" pitchFamily="2" charset="2"/>
              <a:buChar char="Ø"/>
            </a:pPr>
            <a:r>
              <a:rPr lang="en-US" sz="2800" dirty="0"/>
              <a:t>Helps reduce cost of TCDs</a:t>
            </a:r>
          </a:p>
        </p:txBody>
      </p:sp>
    </p:spTree>
    <p:extLst>
      <p:ext uri="{BB962C8B-B14F-4D97-AF65-F5344CB8AC3E}">
        <p14:creationId xmlns:p14="http://schemas.microsoft.com/office/powerpoint/2010/main" val="3884555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861E0-D9F4-4FAB-BA62-0529F164240C}"/>
              </a:ext>
            </a:extLst>
          </p:cNvPr>
          <p:cNvSpPr>
            <a:spLocks noGrp="1"/>
          </p:cNvSpPr>
          <p:nvPr>
            <p:ph type="title"/>
          </p:nvPr>
        </p:nvSpPr>
        <p:spPr>
          <a:xfrm>
            <a:off x="457200" y="228600"/>
            <a:ext cx="8229600" cy="792162"/>
          </a:xfrm>
        </p:spPr>
        <p:txBody>
          <a:bodyPr/>
          <a:lstStyle/>
          <a:p>
            <a:r>
              <a:rPr lang="en-US" b="1" dirty="0"/>
              <a:t>MUTCD</a:t>
            </a:r>
          </a:p>
        </p:txBody>
      </p:sp>
      <p:sp>
        <p:nvSpPr>
          <p:cNvPr id="3" name="Content Placeholder 2">
            <a:extLst>
              <a:ext uri="{FF2B5EF4-FFF2-40B4-BE49-F238E27FC236}">
                <a16:creationId xmlns:a16="http://schemas.microsoft.com/office/drawing/2014/main" id="{075C72C2-FC36-4289-A7AE-9568F645B6CE}"/>
              </a:ext>
            </a:extLst>
          </p:cNvPr>
          <p:cNvSpPr>
            <a:spLocks noGrp="1"/>
          </p:cNvSpPr>
          <p:nvPr>
            <p:ph idx="1"/>
          </p:nvPr>
        </p:nvSpPr>
        <p:spPr>
          <a:xfrm>
            <a:off x="266700" y="1447800"/>
            <a:ext cx="8610600" cy="2743200"/>
          </a:xfrm>
        </p:spPr>
        <p:txBody>
          <a:bodyPr/>
          <a:lstStyle/>
          <a:p>
            <a:pPr>
              <a:buFont typeface="Wingdings" panose="05000000000000000000" pitchFamily="2" charset="2"/>
              <a:buChar char="Ø"/>
            </a:pPr>
            <a:r>
              <a:rPr lang="en-US" sz="3600" dirty="0"/>
              <a:t>National standards governing all traffic control devices (TCDs)</a:t>
            </a:r>
          </a:p>
          <a:p>
            <a:pPr>
              <a:buFont typeface="Wingdings" panose="05000000000000000000" pitchFamily="2" charset="2"/>
              <a:buChar char="Ø"/>
            </a:pPr>
            <a:r>
              <a:rPr lang="en-US" sz="3600" dirty="0"/>
              <a:t>Law governing all TCDs</a:t>
            </a:r>
          </a:p>
          <a:p>
            <a:pPr>
              <a:buFont typeface="Wingdings" panose="05000000000000000000" pitchFamily="2" charset="2"/>
              <a:buChar char="Ø"/>
            </a:pPr>
            <a:r>
              <a:rPr lang="en-US" sz="3600" dirty="0"/>
              <a:t>Maintains Uniformity</a:t>
            </a:r>
          </a:p>
          <a:p>
            <a:pPr marL="0" indent="0">
              <a:buNone/>
            </a:pPr>
            <a:endParaRPr lang="en-US" sz="1700" dirty="0"/>
          </a:p>
        </p:txBody>
      </p:sp>
      <p:pic>
        <p:nvPicPr>
          <p:cNvPr id="8194" name="Picture 2" descr="Traffic Control Devices">
            <a:extLst>
              <a:ext uri="{FF2B5EF4-FFF2-40B4-BE49-F238E27FC236}">
                <a16:creationId xmlns:a16="http://schemas.microsoft.com/office/drawing/2014/main" id="{11AA7776-2465-447D-AC8A-F1D68CE41B4A}"/>
              </a:ext>
            </a:extLst>
          </p:cNvPr>
          <p:cNvPicPr>
            <a:picLocks noChangeAspect="1" noChangeArrowheads="1"/>
          </p:cNvPicPr>
          <p:nvPr/>
        </p:nvPicPr>
        <p:blipFill>
          <a:blip r:embed="rId3">
            <a:clrChange>
              <a:clrFrom>
                <a:srgbClr val="F5F5F5"/>
              </a:clrFrom>
              <a:clrTo>
                <a:srgbClr val="F5F5F5">
                  <a:alpha val="0"/>
                </a:srgbClr>
              </a:clrTo>
            </a:clrChange>
            <a:extLst>
              <a:ext uri="{28A0092B-C50C-407E-A947-70E740481C1C}">
                <a14:useLocalDpi xmlns:a14="http://schemas.microsoft.com/office/drawing/2010/main" val="0"/>
              </a:ext>
            </a:extLst>
          </a:blip>
          <a:srcRect/>
          <a:stretch>
            <a:fillRect/>
          </a:stretch>
        </p:blipFill>
        <p:spPr bwMode="auto">
          <a:xfrm>
            <a:off x="4716443" y="3945038"/>
            <a:ext cx="3997365" cy="2684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07549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3" name="Rectangle 2"/>
          <p:cNvSpPr>
            <a:spLocks noGrp="1" noChangeArrowheads="1"/>
          </p:cNvSpPr>
          <p:nvPr>
            <p:ph type="title"/>
          </p:nvPr>
        </p:nvSpPr>
        <p:spPr>
          <a:xfrm>
            <a:off x="457200" y="78668"/>
            <a:ext cx="8229600" cy="762000"/>
          </a:xfrm>
        </p:spPr>
        <p:txBody>
          <a:bodyPr>
            <a:normAutofit/>
          </a:bodyPr>
          <a:lstStyle/>
          <a:p>
            <a:pPr eaLnBrk="1" hangingPunct="1"/>
            <a:r>
              <a:rPr lang="en-US" b="1" dirty="0"/>
              <a:t>Engineering Policy Guidelines </a:t>
            </a:r>
          </a:p>
        </p:txBody>
      </p:sp>
      <p:sp>
        <p:nvSpPr>
          <p:cNvPr id="35844" name="Rectangle 3"/>
          <p:cNvSpPr>
            <a:spLocks noGrp="1" noChangeArrowheads="1"/>
          </p:cNvSpPr>
          <p:nvPr>
            <p:ph sz="half" idx="1"/>
          </p:nvPr>
        </p:nvSpPr>
        <p:spPr>
          <a:xfrm>
            <a:off x="0" y="990600"/>
            <a:ext cx="5943600" cy="3810000"/>
          </a:xfrm>
        </p:spPr>
        <p:txBody>
          <a:bodyPr>
            <a:normAutofit/>
          </a:bodyPr>
          <a:lstStyle/>
          <a:p>
            <a:pPr eaLnBrk="1" hangingPunct="1">
              <a:lnSpc>
                <a:spcPct val="90000"/>
              </a:lnSpc>
              <a:buFont typeface="Wingdings" panose="05000000000000000000" pitchFamily="2" charset="2"/>
              <a:buChar char="Ø"/>
            </a:pPr>
            <a:r>
              <a:rPr lang="en-US" sz="2800" dirty="0"/>
              <a:t>Standards for MoDOT Work Zones </a:t>
            </a:r>
          </a:p>
          <a:p>
            <a:pPr lvl="1" eaLnBrk="1" hangingPunct="1">
              <a:lnSpc>
                <a:spcPct val="90000"/>
              </a:lnSpc>
              <a:buFont typeface="Arial" panose="020B0604020202020204" pitchFamily="34" charset="0"/>
              <a:buChar char="•"/>
            </a:pPr>
            <a:r>
              <a:rPr lang="en-US" sz="2400" dirty="0"/>
              <a:t>Reference Guide to MoDOT Operations</a:t>
            </a:r>
          </a:p>
          <a:p>
            <a:pPr lvl="1" eaLnBrk="1" hangingPunct="1">
              <a:lnSpc>
                <a:spcPct val="90000"/>
              </a:lnSpc>
              <a:buFont typeface="Arial" panose="020B0604020202020204" pitchFamily="34" charset="0"/>
              <a:buChar char="•"/>
            </a:pPr>
            <a:r>
              <a:rPr lang="en-US" sz="2400" dirty="0"/>
              <a:t>Reference for Temporary Traffic Control</a:t>
            </a:r>
          </a:p>
          <a:p>
            <a:pPr>
              <a:lnSpc>
                <a:spcPct val="90000"/>
              </a:lnSpc>
              <a:buFont typeface="Wingdings" panose="05000000000000000000" pitchFamily="2" charset="2"/>
              <a:buChar char="Ø"/>
            </a:pPr>
            <a:r>
              <a:rPr lang="en-US" dirty="0"/>
              <a:t>Article 600 Incidental Construction</a:t>
            </a:r>
          </a:p>
          <a:p>
            <a:pPr lvl="1">
              <a:lnSpc>
                <a:spcPct val="90000"/>
              </a:lnSpc>
              <a:buFont typeface="Arial" panose="020B0604020202020204" pitchFamily="34" charset="0"/>
              <a:buChar char="•"/>
            </a:pPr>
            <a:r>
              <a:rPr lang="en-US" dirty="0"/>
              <a:t>616 Temporary Traffic Control</a:t>
            </a:r>
          </a:p>
          <a:p>
            <a:pPr lvl="2">
              <a:lnSpc>
                <a:spcPct val="90000"/>
              </a:lnSpc>
              <a:buFont typeface="Courier New" panose="02070309020205020404" pitchFamily="49" charset="0"/>
              <a:buChar char="o"/>
            </a:pPr>
            <a:r>
              <a:rPr lang="en-US" sz="2200" dirty="0"/>
              <a:t>616.23 Traffic Control                              for Field Operations</a:t>
            </a:r>
          </a:p>
          <a:p>
            <a:pPr>
              <a:lnSpc>
                <a:spcPct val="90000"/>
              </a:lnSpc>
              <a:buFont typeface="Wingdings" panose="05000000000000000000" pitchFamily="2" charset="2"/>
              <a:buChar char="Ø"/>
            </a:pPr>
            <a:r>
              <a:rPr lang="en-US" dirty="0">
                <a:solidFill>
                  <a:prstClr val="black"/>
                </a:solidFill>
              </a:rPr>
              <a:t>http://</a:t>
            </a:r>
            <a:r>
              <a:rPr lang="en-US" u="sng" dirty="0">
                <a:solidFill>
                  <a:prstClr val="black"/>
                </a:solidFill>
              </a:rPr>
              <a:t>EPG.modot.org</a:t>
            </a:r>
          </a:p>
          <a:p>
            <a:pPr>
              <a:lnSpc>
                <a:spcPct val="90000"/>
              </a:lnSpc>
              <a:buFont typeface="Wingdings" panose="05000000000000000000" pitchFamily="2" charset="2"/>
              <a:buChar char="Ø"/>
            </a:pPr>
            <a:endParaRPr lang="en-US" sz="3000" dirty="0"/>
          </a:p>
        </p:txBody>
      </p:sp>
      <p:pic>
        <p:nvPicPr>
          <p:cNvPr id="8" name="Picture 7">
            <a:hlinkClick r:id="rId3"/>
            <a:extLst>
              <a:ext uri="{FF2B5EF4-FFF2-40B4-BE49-F238E27FC236}">
                <a16:creationId xmlns:a16="http://schemas.microsoft.com/office/drawing/2014/main" id="{2E4B93AC-FD25-4E4D-8E38-3CB3F537A321}"/>
              </a:ext>
            </a:extLst>
          </p:cNvPr>
          <p:cNvPicPr>
            <a:picLocks noChangeAspect="1"/>
          </p:cNvPicPr>
          <p:nvPr/>
        </p:nvPicPr>
        <p:blipFill>
          <a:blip r:embed="rId4"/>
          <a:stretch>
            <a:fillRect/>
          </a:stretch>
        </p:blipFill>
        <p:spPr>
          <a:xfrm>
            <a:off x="3962400" y="3164006"/>
            <a:ext cx="5055452" cy="3603225"/>
          </a:xfrm>
          <a:prstGeom prst="rect">
            <a:avLst/>
          </a:prstGeom>
          <a:ln w="28575">
            <a:solidFill>
              <a:schemeClr val="accent2"/>
            </a:solidFill>
          </a:ln>
        </p:spPr>
      </p:pic>
    </p:spTree>
    <p:extLst>
      <p:ext uri="{BB962C8B-B14F-4D97-AF65-F5344CB8AC3E}">
        <p14:creationId xmlns:p14="http://schemas.microsoft.com/office/powerpoint/2010/main" val="3279838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5844">
                                            <p:txEl>
                                              <p:pRg st="0" end="0"/>
                                            </p:txEl>
                                          </p:spTgt>
                                        </p:tgtEl>
                                        <p:attrNameLst>
                                          <p:attrName>style.visibility</p:attrName>
                                        </p:attrNameLst>
                                      </p:cBhvr>
                                      <p:to>
                                        <p:strVal val="visible"/>
                                      </p:to>
                                    </p:set>
                                    <p:animEffect transition="in" filter="fade">
                                      <p:cBhvr>
                                        <p:cTn id="7" dur="1000"/>
                                        <p:tgtEl>
                                          <p:spTgt spid="35844">
                                            <p:txEl>
                                              <p:pRg st="0" end="0"/>
                                            </p:txEl>
                                          </p:spTgt>
                                        </p:tgtEl>
                                      </p:cBhvr>
                                    </p:animEffect>
                                    <p:anim calcmode="lin" valueType="num">
                                      <p:cBhvr>
                                        <p:cTn id="8" dur="1000" fill="hold"/>
                                        <p:tgtEl>
                                          <p:spTgt spid="3584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584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5844">
                                            <p:txEl>
                                              <p:pRg st="1" end="1"/>
                                            </p:txEl>
                                          </p:spTgt>
                                        </p:tgtEl>
                                        <p:attrNameLst>
                                          <p:attrName>style.visibility</p:attrName>
                                        </p:attrNameLst>
                                      </p:cBhvr>
                                      <p:to>
                                        <p:strVal val="visible"/>
                                      </p:to>
                                    </p:set>
                                    <p:animEffect transition="in" filter="fade">
                                      <p:cBhvr>
                                        <p:cTn id="12" dur="1000"/>
                                        <p:tgtEl>
                                          <p:spTgt spid="35844">
                                            <p:txEl>
                                              <p:pRg st="1" end="1"/>
                                            </p:txEl>
                                          </p:spTgt>
                                        </p:tgtEl>
                                      </p:cBhvr>
                                    </p:animEffect>
                                    <p:anim calcmode="lin" valueType="num">
                                      <p:cBhvr>
                                        <p:cTn id="13" dur="1000" fill="hold"/>
                                        <p:tgtEl>
                                          <p:spTgt spid="3584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584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5844">
                                            <p:txEl>
                                              <p:pRg st="2" end="2"/>
                                            </p:txEl>
                                          </p:spTgt>
                                        </p:tgtEl>
                                        <p:attrNameLst>
                                          <p:attrName>style.visibility</p:attrName>
                                        </p:attrNameLst>
                                      </p:cBhvr>
                                      <p:to>
                                        <p:strVal val="visible"/>
                                      </p:to>
                                    </p:set>
                                    <p:animEffect transition="in" filter="fade">
                                      <p:cBhvr>
                                        <p:cTn id="17" dur="1000"/>
                                        <p:tgtEl>
                                          <p:spTgt spid="35844">
                                            <p:txEl>
                                              <p:pRg st="2" end="2"/>
                                            </p:txEl>
                                          </p:spTgt>
                                        </p:tgtEl>
                                      </p:cBhvr>
                                    </p:animEffect>
                                    <p:anim calcmode="lin" valueType="num">
                                      <p:cBhvr>
                                        <p:cTn id="18" dur="1000" fill="hold"/>
                                        <p:tgtEl>
                                          <p:spTgt spid="3584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584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5844">
                                            <p:txEl>
                                              <p:pRg st="3" end="3"/>
                                            </p:txEl>
                                          </p:spTgt>
                                        </p:tgtEl>
                                        <p:attrNameLst>
                                          <p:attrName>style.visibility</p:attrName>
                                        </p:attrNameLst>
                                      </p:cBhvr>
                                      <p:to>
                                        <p:strVal val="visible"/>
                                      </p:to>
                                    </p:set>
                                    <p:animEffect transition="in" filter="fade">
                                      <p:cBhvr>
                                        <p:cTn id="24" dur="1000"/>
                                        <p:tgtEl>
                                          <p:spTgt spid="35844">
                                            <p:txEl>
                                              <p:pRg st="3" end="3"/>
                                            </p:txEl>
                                          </p:spTgt>
                                        </p:tgtEl>
                                      </p:cBhvr>
                                    </p:animEffect>
                                    <p:anim calcmode="lin" valueType="num">
                                      <p:cBhvr>
                                        <p:cTn id="25" dur="1000" fill="hold"/>
                                        <p:tgtEl>
                                          <p:spTgt spid="35844">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5844">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5844">
                                            <p:txEl>
                                              <p:pRg st="4" end="4"/>
                                            </p:txEl>
                                          </p:spTgt>
                                        </p:tgtEl>
                                        <p:attrNameLst>
                                          <p:attrName>style.visibility</p:attrName>
                                        </p:attrNameLst>
                                      </p:cBhvr>
                                      <p:to>
                                        <p:strVal val="visible"/>
                                      </p:to>
                                    </p:set>
                                    <p:animEffect transition="in" filter="fade">
                                      <p:cBhvr>
                                        <p:cTn id="29" dur="1000"/>
                                        <p:tgtEl>
                                          <p:spTgt spid="35844">
                                            <p:txEl>
                                              <p:pRg st="4" end="4"/>
                                            </p:txEl>
                                          </p:spTgt>
                                        </p:tgtEl>
                                      </p:cBhvr>
                                    </p:animEffect>
                                    <p:anim calcmode="lin" valueType="num">
                                      <p:cBhvr>
                                        <p:cTn id="30" dur="1000" fill="hold"/>
                                        <p:tgtEl>
                                          <p:spTgt spid="35844">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5844">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5844">
                                            <p:txEl>
                                              <p:pRg st="5" end="5"/>
                                            </p:txEl>
                                          </p:spTgt>
                                        </p:tgtEl>
                                        <p:attrNameLst>
                                          <p:attrName>style.visibility</p:attrName>
                                        </p:attrNameLst>
                                      </p:cBhvr>
                                      <p:to>
                                        <p:strVal val="visible"/>
                                      </p:to>
                                    </p:set>
                                    <p:animEffect transition="in" filter="fade">
                                      <p:cBhvr>
                                        <p:cTn id="34" dur="1000"/>
                                        <p:tgtEl>
                                          <p:spTgt spid="35844">
                                            <p:txEl>
                                              <p:pRg st="5" end="5"/>
                                            </p:txEl>
                                          </p:spTgt>
                                        </p:tgtEl>
                                      </p:cBhvr>
                                    </p:animEffect>
                                    <p:anim calcmode="lin" valueType="num">
                                      <p:cBhvr>
                                        <p:cTn id="35" dur="1000" fill="hold"/>
                                        <p:tgtEl>
                                          <p:spTgt spid="35844">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584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5844">
                                            <p:txEl>
                                              <p:pRg st="6" end="6"/>
                                            </p:txEl>
                                          </p:spTgt>
                                        </p:tgtEl>
                                        <p:attrNameLst>
                                          <p:attrName>style.visibility</p:attrName>
                                        </p:attrNameLst>
                                      </p:cBhvr>
                                      <p:to>
                                        <p:strVal val="visible"/>
                                      </p:to>
                                    </p:set>
                                    <p:animEffect transition="in" filter="fade">
                                      <p:cBhvr>
                                        <p:cTn id="41" dur="1000"/>
                                        <p:tgtEl>
                                          <p:spTgt spid="35844">
                                            <p:txEl>
                                              <p:pRg st="6" end="6"/>
                                            </p:txEl>
                                          </p:spTgt>
                                        </p:tgtEl>
                                      </p:cBhvr>
                                    </p:animEffect>
                                    <p:anim calcmode="lin" valueType="num">
                                      <p:cBhvr>
                                        <p:cTn id="42" dur="1000" fill="hold"/>
                                        <p:tgtEl>
                                          <p:spTgt spid="35844">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584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4"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 name="Picture 21"/>
          <p:cNvPicPr>
            <a:picLocks noChangeAspect="1" noChangeArrowheads="1"/>
          </p:cNvPicPr>
          <p:nvPr/>
        </p:nvPicPr>
        <p:blipFill>
          <a:blip r:embed="rId3" cstate="print"/>
          <a:srcRect/>
          <a:stretch>
            <a:fillRect/>
          </a:stretch>
        </p:blipFill>
        <p:spPr bwMode="auto">
          <a:xfrm>
            <a:off x="3694240" y="3465423"/>
            <a:ext cx="3810000" cy="3291551"/>
          </a:xfrm>
          <a:prstGeom prst="rect">
            <a:avLst/>
          </a:prstGeom>
          <a:noFill/>
          <a:ln w="9525">
            <a:noFill/>
            <a:miter lim="800000"/>
            <a:headEnd/>
            <a:tailEnd/>
          </a:ln>
          <a:effectLst>
            <a:softEdge rad="63500"/>
          </a:effectLst>
        </p:spPr>
      </p:pic>
      <p:sp>
        <p:nvSpPr>
          <p:cNvPr id="45058" name="Rectangle 9"/>
          <p:cNvSpPr>
            <a:spLocks noGrp="1" noChangeArrowheads="1"/>
          </p:cNvSpPr>
          <p:nvPr>
            <p:ph type="title"/>
          </p:nvPr>
        </p:nvSpPr>
        <p:spPr>
          <a:xfrm>
            <a:off x="457200" y="137450"/>
            <a:ext cx="8229600" cy="1295400"/>
          </a:xfrm>
        </p:spPr>
        <p:txBody>
          <a:bodyPr>
            <a:noAutofit/>
          </a:bodyPr>
          <a:lstStyle/>
          <a:p>
            <a:pPr eaLnBrk="1" hangingPunct="1"/>
            <a:r>
              <a:rPr lang="en-US" b="1" dirty="0"/>
              <a:t>Project Design and Construction Documents</a:t>
            </a:r>
          </a:p>
        </p:txBody>
      </p:sp>
      <p:sp>
        <p:nvSpPr>
          <p:cNvPr id="45059" name="Rectangle 11"/>
          <p:cNvSpPr>
            <a:spLocks noGrp="1" noChangeArrowheads="1"/>
          </p:cNvSpPr>
          <p:nvPr>
            <p:ph sz="half" idx="1"/>
          </p:nvPr>
        </p:nvSpPr>
        <p:spPr>
          <a:xfrm>
            <a:off x="152400" y="2063199"/>
            <a:ext cx="4038600" cy="3048000"/>
          </a:xfrm>
        </p:spPr>
        <p:txBody>
          <a:bodyPr>
            <a:normAutofit lnSpcReduction="10000"/>
          </a:bodyPr>
          <a:lstStyle/>
          <a:p>
            <a:pPr eaLnBrk="1" hangingPunct="1">
              <a:lnSpc>
                <a:spcPct val="90000"/>
              </a:lnSpc>
              <a:buFont typeface="Wingdings" panose="05000000000000000000" pitchFamily="2" charset="2"/>
              <a:buChar char="Ø"/>
            </a:pPr>
            <a:r>
              <a:rPr lang="en-US" sz="2800" dirty="0"/>
              <a:t>EPG</a:t>
            </a:r>
          </a:p>
          <a:p>
            <a:pPr eaLnBrk="1" hangingPunct="1">
              <a:lnSpc>
                <a:spcPct val="90000"/>
              </a:lnSpc>
              <a:buFont typeface="Wingdings" panose="05000000000000000000" pitchFamily="2" charset="2"/>
              <a:buChar char="Ø"/>
            </a:pPr>
            <a:r>
              <a:rPr lang="en-US" dirty="0"/>
              <a:t>Construction manual</a:t>
            </a:r>
            <a:endParaRPr lang="en-US" sz="2800" dirty="0"/>
          </a:p>
          <a:p>
            <a:pPr eaLnBrk="1" hangingPunct="1">
              <a:lnSpc>
                <a:spcPct val="90000"/>
              </a:lnSpc>
              <a:buFont typeface="Wingdings" panose="05000000000000000000" pitchFamily="2" charset="2"/>
              <a:buChar char="Ø"/>
            </a:pPr>
            <a:r>
              <a:rPr lang="en-US" sz="2800" dirty="0"/>
              <a:t>Standard plans </a:t>
            </a:r>
          </a:p>
          <a:p>
            <a:pPr eaLnBrk="1" hangingPunct="1">
              <a:lnSpc>
                <a:spcPct val="90000"/>
              </a:lnSpc>
              <a:buFont typeface="Wingdings" panose="05000000000000000000" pitchFamily="2" charset="2"/>
              <a:buChar char="Ø"/>
            </a:pPr>
            <a:r>
              <a:rPr lang="en-US" sz="2800" dirty="0"/>
              <a:t>Standard specifications</a:t>
            </a:r>
          </a:p>
          <a:p>
            <a:pPr eaLnBrk="1" hangingPunct="1">
              <a:lnSpc>
                <a:spcPct val="90000"/>
              </a:lnSpc>
              <a:buFont typeface="Wingdings" panose="05000000000000000000" pitchFamily="2" charset="2"/>
              <a:buChar char="Ø"/>
            </a:pPr>
            <a:r>
              <a:rPr lang="en-US" sz="2800" dirty="0"/>
              <a:t>Job special provisions</a:t>
            </a:r>
          </a:p>
          <a:p>
            <a:pPr eaLnBrk="1" hangingPunct="1">
              <a:lnSpc>
                <a:spcPct val="90000"/>
              </a:lnSpc>
              <a:buFont typeface="Wingdings" panose="05000000000000000000" pitchFamily="2" charset="2"/>
              <a:buChar char="Ø"/>
            </a:pPr>
            <a:r>
              <a:rPr lang="en-US" dirty="0"/>
              <a:t>TCFO</a:t>
            </a:r>
          </a:p>
          <a:p>
            <a:pPr eaLnBrk="1" hangingPunct="1">
              <a:lnSpc>
                <a:spcPct val="90000"/>
              </a:lnSpc>
              <a:buFont typeface="Wingdings" panose="05000000000000000000" pitchFamily="2" charset="2"/>
              <a:buChar char="Ø"/>
            </a:pPr>
            <a:r>
              <a:rPr lang="en-US" dirty="0"/>
              <a:t>MUTCD</a:t>
            </a:r>
          </a:p>
        </p:txBody>
      </p:sp>
      <p:pic>
        <p:nvPicPr>
          <p:cNvPr id="2" name="Picture 1">
            <a:extLst>
              <a:ext uri="{FF2B5EF4-FFF2-40B4-BE49-F238E27FC236}">
                <a16:creationId xmlns:a16="http://schemas.microsoft.com/office/drawing/2014/main" id="{F90DA661-09CF-4E8F-9CC5-F07BFBCCD033}"/>
              </a:ext>
            </a:extLst>
          </p:cNvPr>
          <p:cNvPicPr>
            <a:picLocks noChangeAspect="1"/>
          </p:cNvPicPr>
          <p:nvPr/>
        </p:nvPicPr>
        <p:blipFill rotWithShape="1">
          <a:blip r:embed="rId4"/>
          <a:srcRect l="36666" t="29969" r="9734" b="16019"/>
          <a:stretch/>
        </p:blipFill>
        <p:spPr>
          <a:xfrm flipH="1">
            <a:off x="5242937" y="1432850"/>
            <a:ext cx="3357123" cy="2257552"/>
          </a:xfrm>
          <a:prstGeom prst="rect">
            <a:avLst/>
          </a:prstGeom>
          <a:ln>
            <a:noFill/>
          </a:ln>
          <a:effectLst>
            <a:softEdge rad="112500"/>
          </a:effectLst>
        </p:spPr>
      </p:pic>
    </p:spTree>
    <p:extLst>
      <p:ext uri="{BB962C8B-B14F-4D97-AF65-F5344CB8AC3E}">
        <p14:creationId xmlns:p14="http://schemas.microsoft.com/office/powerpoint/2010/main" val="2112681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1115" y="672682"/>
            <a:ext cx="7162800" cy="6168385"/>
          </a:xfrm>
          <a:prstGeom prst="rect">
            <a:avLst/>
          </a:prstGeom>
        </p:spPr>
      </p:pic>
      <p:sp>
        <p:nvSpPr>
          <p:cNvPr id="2" name="TextBox 1"/>
          <p:cNvSpPr txBox="1"/>
          <p:nvPr/>
        </p:nvSpPr>
        <p:spPr>
          <a:xfrm>
            <a:off x="1067057" y="0"/>
            <a:ext cx="7009885" cy="769441"/>
          </a:xfrm>
          <a:prstGeom prst="rect">
            <a:avLst/>
          </a:prstGeom>
          <a:noFill/>
        </p:spPr>
        <p:txBody>
          <a:bodyPr wrap="square" rtlCol="0">
            <a:spAutoFit/>
          </a:bodyPr>
          <a:lstStyle/>
          <a:p>
            <a:pPr algn="ctr"/>
            <a:r>
              <a:rPr lang="en-US" sz="4400" b="1" dirty="0"/>
              <a:t>Core Work Zone Components </a:t>
            </a:r>
          </a:p>
        </p:txBody>
      </p:sp>
    </p:spTree>
    <p:extLst>
      <p:ext uri="{BB962C8B-B14F-4D97-AF65-F5344CB8AC3E}">
        <p14:creationId xmlns:p14="http://schemas.microsoft.com/office/powerpoint/2010/main" val="4170224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332391"/>
            <a:ext cx="8229600" cy="792162"/>
          </a:xfrm>
        </p:spPr>
        <p:txBody>
          <a:bodyPr/>
          <a:lstStyle/>
          <a:p>
            <a:r>
              <a:rPr lang="en-US" b="1" dirty="0"/>
              <a:t>Why is consistency important?</a:t>
            </a:r>
            <a:br>
              <a:rPr lang="en-US" b="1" dirty="0"/>
            </a:br>
            <a:endParaRPr lang="en-US" b="1" dirty="0"/>
          </a:p>
        </p:txBody>
      </p:sp>
      <p:pic>
        <p:nvPicPr>
          <p:cNvPr id="9" name="Picture 2" descr="C:\Users\anderb3\Desktop\MISC Pic\imagesCAGDMMK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2209800"/>
            <a:ext cx="3832623" cy="3919728"/>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p:cNvSpPr>
            <a:spLocks noGrp="1"/>
          </p:cNvSpPr>
          <p:nvPr>
            <p:ph idx="1"/>
          </p:nvPr>
        </p:nvSpPr>
        <p:spPr>
          <a:xfrm>
            <a:off x="38101" y="1371600"/>
            <a:ext cx="7696200" cy="4525963"/>
          </a:xfrm>
        </p:spPr>
        <p:txBody>
          <a:bodyPr wrap="none"/>
          <a:lstStyle/>
          <a:p>
            <a:pPr lvl="1">
              <a:buFont typeface="Wingdings" panose="05000000000000000000" pitchFamily="2" charset="2"/>
              <a:buChar char="Ø"/>
            </a:pPr>
            <a:r>
              <a:rPr lang="en-US" sz="2400" dirty="0"/>
              <a:t>Better recognition and understanding of the work zone</a:t>
            </a:r>
          </a:p>
          <a:p>
            <a:pPr lvl="1">
              <a:buFont typeface="Wingdings" panose="05000000000000000000" pitchFamily="2" charset="2"/>
              <a:buChar char="Ø"/>
            </a:pPr>
            <a:r>
              <a:rPr lang="en-US" sz="2400" dirty="0"/>
              <a:t>Consistent interpretation</a:t>
            </a:r>
          </a:p>
          <a:p>
            <a:pPr lvl="2"/>
            <a:r>
              <a:rPr lang="en-US" sz="1800" dirty="0"/>
              <a:t>Motorist know what is expected</a:t>
            </a:r>
          </a:p>
          <a:p>
            <a:pPr lvl="1">
              <a:buFont typeface="Wingdings" panose="05000000000000000000" pitchFamily="2" charset="2"/>
              <a:buChar char="Ø"/>
            </a:pPr>
            <a:r>
              <a:rPr lang="en-US" sz="2400" dirty="0"/>
              <a:t>More rapid motorist response</a:t>
            </a:r>
          </a:p>
          <a:p>
            <a:pPr lvl="2"/>
            <a:r>
              <a:rPr lang="en-US" sz="1800" dirty="0"/>
              <a:t>Controlled traffic flow</a:t>
            </a:r>
          </a:p>
          <a:p>
            <a:pPr lvl="1">
              <a:buFont typeface="Wingdings" panose="05000000000000000000" pitchFamily="2" charset="2"/>
              <a:buChar char="Ø"/>
            </a:pPr>
            <a:r>
              <a:rPr lang="en-US" sz="2400" dirty="0"/>
              <a:t>Motorist respect</a:t>
            </a:r>
          </a:p>
          <a:p>
            <a:pPr lvl="2"/>
            <a:r>
              <a:rPr lang="en-US" sz="1800" dirty="0"/>
              <a:t>Customer satisfaction rating will increase</a:t>
            </a:r>
          </a:p>
          <a:p>
            <a:pPr lvl="1">
              <a:buFont typeface="Wingdings" panose="05000000000000000000" pitchFamily="2" charset="2"/>
              <a:buChar char="Ø"/>
            </a:pPr>
            <a:r>
              <a:rPr lang="en-US" sz="2400" dirty="0"/>
              <a:t>Reduced traffic control cost</a:t>
            </a:r>
          </a:p>
          <a:p>
            <a:pPr lvl="2"/>
            <a:r>
              <a:rPr lang="en-US" sz="1800" dirty="0"/>
              <a:t>Safe work zones =less work zone accidents</a:t>
            </a:r>
          </a:p>
          <a:p>
            <a:pPr lvl="1">
              <a:buFont typeface="Wingdings" panose="05000000000000000000" pitchFamily="2" charset="2"/>
              <a:buChar char="Ø"/>
            </a:pPr>
            <a:r>
              <a:rPr lang="en-US" sz="2400" dirty="0"/>
              <a:t>Reduces potential  liabilities associated </a:t>
            </a:r>
          </a:p>
          <a:p>
            <a:pPr marL="457200" lvl="1" indent="0">
              <a:buNone/>
            </a:pPr>
            <a:r>
              <a:rPr lang="en-US" sz="2400" dirty="0"/>
              <a:t>	with work zones</a:t>
            </a:r>
          </a:p>
        </p:txBody>
      </p:sp>
    </p:spTree>
    <p:extLst>
      <p:ext uri="{BB962C8B-B14F-4D97-AF65-F5344CB8AC3E}">
        <p14:creationId xmlns:p14="http://schemas.microsoft.com/office/powerpoint/2010/main" val="35843938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384969"/>
            <a:ext cx="4495800" cy="1371600"/>
          </a:xfrm>
        </p:spPr>
        <p:txBody>
          <a:bodyPr/>
          <a:lstStyle/>
          <a:p>
            <a:r>
              <a:rPr lang="en-US" b="1" dirty="0"/>
              <a:t>Tort and Liability</a:t>
            </a:r>
            <a:br>
              <a:rPr lang="en-US" b="1" dirty="0"/>
            </a:br>
            <a:r>
              <a:rPr lang="en-US" b="1" dirty="0"/>
              <a:t>What is it?</a:t>
            </a:r>
          </a:p>
        </p:txBody>
      </p:sp>
      <p:sp>
        <p:nvSpPr>
          <p:cNvPr id="3" name="Content Placeholder 2"/>
          <p:cNvSpPr>
            <a:spLocks noGrp="1"/>
          </p:cNvSpPr>
          <p:nvPr>
            <p:ph sz="half" idx="1"/>
          </p:nvPr>
        </p:nvSpPr>
        <p:spPr>
          <a:xfrm>
            <a:off x="381000" y="2065337"/>
            <a:ext cx="8382000" cy="4525963"/>
          </a:xfrm>
        </p:spPr>
        <p:txBody>
          <a:bodyPr/>
          <a:lstStyle/>
          <a:p>
            <a:pPr>
              <a:buFont typeface="Wingdings" panose="05000000000000000000" pitchFamily="2" charset="2"/>
              <a:buChar char="Ø"/>
            </a:pPr>
            <a:r>
              <a:rPr lang="en-US" dirty="0"/>
              <a:t>Tort</a:t>
            </a:r>
          </a:p>
          <a:p>
            <a:pPr lvl="1">
              <a:buFont typeface="Arial" panose="020B0604020202020204" pitchFamily="34" charset="0"/>
              <a:buChar char="•"/>
            </a:pPr>
            <a:r>
              <a:rPr lang="en-US" dirty="0">
                <a:solidFill>
                  <a:prstClr val="black"/>
                </a:solidFill>
              </a:rPr>
              <a:t>Provides the rights to compensation when another person harms their legally protected interests.</a:t>
            </a:r>
          </a:p>
          <a:p>
            <a:pPr>
              <a:buFont typeface="Wingdings" panose="05000000000000000000" pitchFamily="2" charset="2"/>
              <a:buChar char="Ø"/>
            </a:pPr>
            <a:r>
              <a:rPr lang="en-US" dirty="0">
                <a:solidFill>
                  <a:prstClr val="black"/>
                </a:solidFill>
              </a:rPr>
              <a:t>Negligence</a:t>
            </a:r>
          </a:p>
          <a:p>
            <a:pPr lvl="1">
              <a:buFont typeface="Arial" panose="020B0604020202020204" pitchFamily="34" charset="0"/>
              <a:buChar char="•"/>
            </a:pPr>
            <a:r>
              <a:rPr lang="en-US" dirty="0">
                <a:solidFill>
                  <a:prstClr val="black"/>
                </a:solidFill>
              </a:rPr>
              <a:t>An act or omission within the scope of the duties of an individual, agency, or organization that leads to the harm of a person or public</a:t>
            </a:r>
          </a:p>
          <a:p>
            <a:pPr>
              <a:buFont typeface="Wingdings" panose="05000000000000000000" pitchFamily="2" charset="2"/>
              <a:buChar char="Ø"/>
            </a:pPr>
            <a:r>
              <a:rPr lang="en-US" dirty="0">
                <a:solidFill>
                  <a:prstClr val="black"/>
                </a:solidFill>
              </a:rPr>
              <a:t>Liability</a:t>
            </a:r>
          </a:p>
          <a:p>
            <a:pPr lvl="1">
              <a:buFont typeface="Arial" panose="020B0604020202020204" pitchFamily="34" charset="0"/>
              <a:buChar char="•"/>
            </a:pPr>
            <a:r>
              <a:rPr lang="en-US" dirty="0"/>
              <a:t>A situation in which a person is responsible to pay compensation for any damage incurred</a:t>
            </a:r>
          </a:p>
          <a:p>
            <a:pPr marL="457200" lvl="1" indent="0">
              <a:buNone/>
            </a:pPr>
            <a:endParaRPr lang="en-US" dirty="0">
              <a:solidFill>
                <a:prstClr val="black"/>
              </a:solidFill>
            </a:endParaRPr>
          </a:p>
          <a:p>
            <a:endParaRPr lang="en-US" dirty="0">
              <a:solidFill>
                <a:prstClr val="black"/>
              </a:solidFill>
            </a:endParaRPr>
          </a:p>
          <a:p>
            <a:pPr lvl="1"/>
            <a:endParaRPr lang="en-US" dirty="0">
              <a:solidFill>
                <a:prstClr val="black"/>
              </a:solidFill>
            </a:endParaRPr>
          </a:p>
          <a:p>
            <a:pPr lvl="1"/>
            <a:endParaRPr lang="en-US" dirty="0">
              <a:solidFill>
                <a:prstClr val="black"/>
              </a:solidFill>
            </a:endParaRPr>
          </a:p>
          <a:p>
            <a:pPr lvl="1"/>
            <a:endParaRPr lang="en-US" dirty="0"/>
          </a:p>
        </p:txBody>
      </p:sp>
      <p:pic>
        <p:nvPicPr>
          <p:cNvPr id="22530" name="Picture 2" descr="C:\Users\anderb3\Desktop\Advanced Work Zone REVAMP\imagesCAZTYTU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18097" y="76200"/>
            <a:ext cx="3320737" cy="2209800"/>
          </a:xfrm>
          <a:prstGeom prst="rect">
            <a:avLst/>
          </a:prstGeom>
          <a:noFill/>
          <a:effectLst>
            <a:softEdge rad="1397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8378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2085" name="Rectangle 5"/>
          <p:cNvSpPr>
            <a:spLocks noGrp="1" noChangeArrowheads="1"/>
          </p:cNvSpPr>
          <p:nvPr>
            <p:ph type="title"/>
          </p:nvPr>
        </p:nvSpPr>
        <p:spPr>
          <a:xfrm>
            <a:off x="2819400" y="483791"/>
            <a:ext cx="5659175" cy="822960"/>
          </a:xfrm>
        </p:spPr>
        <p:txBody>
          <a:bodyPr>
            <a:normAutofit/>
          </a:bodyPr>
          <a:lstStyle/>
          <a:p>
            <a:r>
              <a:rPr lang="en-US" b="1" dirty="0"/>
              <a:t>Liability in Work Zones</a:t>
            </a:r>
          </a:p>
        </p:txBody>
      </p:sp>
      <p:sp>
        <p:nvSpPr>
          <p:cNvPr id="302086" name="Rectangle 6"/>
          <p:cNvSpPr>
            <a:spLocks noGrp="1" noChangeArrowheads="1"/>
          </p:cNvSpPr>
          <p:nvPr>
            <p:ph sz="half" idx="1"/>
          </p:nvPr>
        </p:nvSpPr>
        <p:spPr>
          <a:xfrm>
            <a:off x="-38100" y="2514599"/>
            <a:ext cx="4495800" cy="1828801"/>
          </a:xfrm>
        </p:spPr>
        <p:txBody>
          <a:bodyPr/>
          <a:lstStyle/>
          <a:p>
            <a:pPr>
              <a:buFont typeface="Wingdings" panose="05000000000000000000" pitchFamily="2" charset="2"/>
              <a:buChar char="Ø"/>
            </a:pPr>
            <a:r>
              <a:rPr lang="en-US" sz="3200" dirty="0"/>
              <a:t>Inadequate warning</a:t>
            </a:r>
          </a:p>
          <a:p>
            <a:pPr>
              <a:buFont typeface="Wingdings" panose="05000000000000000000" pitchFamily="2" charset="2"/>
              <a:buChar char="Ø"/>
            </a:pPr>
            <a:r>
              <a:rPr lang="en-US" sz="3200" dirty="0"/>
              <a:t>Malfunctioning devices</a:t>
            </a:r>
          </a:p>
          <a:p>
            <a:pPr>
              <a:buFont typeface="Wingdings" panose="05000000000000000000" pitchFamily="2" charset="2"/>
              <a:buChar char="Ø"/>
            </a:pPr>
            <a:r>
              <a:rPr lang="en-US" sz="3200" dirty="0"/>
              <a:t>Work Vehicles</a:t>
            </a:r>
          </a:p>
          <a:p>
            <a:pPr>
              <a:buNone/>
            </a:pPr>
            <a:endParaRPr lang="en-US" dirty="0"/>
          </a:p>
          <a:p>
            <a:endParaRPr lang="en-US" dirty="0"/>
          </a:p>
        </p:txBody>
      </p:sp>
      <p:pic>
        <p:nvPicPr>
          <p:cNvPr id="302090" name="Picture 10" descr="http://www.state.sd.us/dps/dl/images/Image24.gif"/>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381000" y="228600"/>
            <a:ext cx="1828800" cy="1828800"/>
          </a:xfrm>
          <a:prstGeom prst="rect">
            <a:avLst/>
          </a:prstGeom>
          <a:noFill/>
        </p:spPr>
      </p:pic>
      <p:sp>
        <p:nvSpPr>
          <p:cNvPr id="302091" name="Text Box 11"/>
          <p:cNvSpPr txBox="1">
            <a:spLocks noChangeArrowheads="1"/>
          </p:cNvSpPr>
          <p:nvPr/>
        </p:nvSpPr>
        <p:spPr bwMode="auto">
          <a:xfrm>
            <a:off x="2667000" y="5890416"/>
            <a:ext cx="3810000" cy="584775"/>
          </a:xfrm>
          <a:prstGeom prst="rect">
            <a:avLst/>
          </a:prstGeom>
          <a:noFill/>
          <a:ln w="38100">
            <a:solidFill>
              <a:schemeClr val="tx1"/>
            </a:solidFill>
            <a:miter lim="800000"/>
            <a:headEnd/>
            <a:tailEnd/>
          </a:ln>
          <a:effectLst/>
        </p:spPr>
        <p:txBody>
          <a:bodyPr>
            <a:spAutoFit/>
          </a:bodyPr>
          <a:lstStyle/>
          <a:p>
            <a:pPr algn="ctr">
              <a:spcBef>
                <a:spcPct val="50000"/>
              </a:spcBef>
            </a:pPr>
            <a:r>
              <a:rPr lang="en-US" sz="3200" b="1" dirty="0"/>
              <a:t>What Can We Do?</a:t>
            </a:r>
          </a:p>
        </p:txBody>
      </p:sp>
      <p:pic>
        <p:nvPicPr>
          <p:cNvPr id="7" name="Picture 2" descr="C:\Users\anderb3\Desktop\PHOTOS\Pics\IMG_0115.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70347" y="1828800"/>
            <a:ext cx="4877078" cy="3657600"/>
          </a:xfrm>
          <a:prstGeom prst="rect">
            <a:avLst/>
          </a:prstGeom>
          <a:noFill/>
          <a:effectLst>
            <a:softEdge rad="215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80320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4133" name="Rectangle 5"/>
          <p:cNvSpPr>
            <a:spLocks noGrp="1" noChangeArrowheads="1"/>
          </p:cNvSpPr>
          <p:nvPr>
            <p:ph type="title"/>
          </p:nvPr>
        </p:nvSpPr>
        <p:spPr>
          <a:xfrm>
            <a:off x="1562100" y="145661"/>
            <a:ext cx="6019800" cy="792162"/>
          </a:xfrm>
        </p:spPr>
        <p:txBody>
          <a:bodyPr>
            <a:normAutofit/>
          </a:bodyPr>
          <a:lstStyle/>
          <a:p>
            <a:r>
              <a:rPr lang="en-US" b="1" dirty="0"/>
              <a:t>Minimizing Liability</a:t>
            </a:r>
          </a:p>
        </p:txBody>
      </p:sp>
      <p:sp>
        <p:nvSpPr>
          <p:cNvPr id="5" name="Content Placeholder 4"/>
          <p:cNvSpPr>
            <a:spLocks noGrp="1"/>
          </p:cNvSpPr>
          <p:nvPr>
            <p:ph sz="half" idx="2"/>
          </p:nvPr>
        </p:nvSpPr>
        <p:spPr>
          <a:xfrm>
            <a:off x="0" y="1295400"/>
            <a:ext cx="6019800" cy="5029200"/>
          </a:xfrm>
        </p:spPr>
        <p:txBody>
          <a:bodyPr>
            <a:normAutofit/>
          </a:bodyPr>
          <a:lstStyle/>
          <a:p>
            <a:pPr>
              <a:spcAft>
                <a:spcPct val="20000"/>
              </a:spcAft>
              <a:buNone/>
            </a:pPr>
            <a:endParaRPr lang="en-US" sz="2000" u="sng" dirty="0"/>
          </a:p>
          <a:p>
            <a:pPr>
              <a:spcAft>
                <a:spcPct val="20000"/>
              </a:spcAft>
              <a:buFont typeface="Wingdings" panose="05000000000000000000" pitchFamily="2" charset="2"/>
              <a:buChar char="Ø"/>
            </a:pPr>
            <a:r>
              <a:rPr lang="en-US" sz="2400" u="sng" dirty="0"/>
              <a:t>Document</a:t>
            </a:r>
            <a:r>
              <a:rPr lang="en-US" sz="2400" dirty="0"/>
              <a:t> your duties and responsibilities</a:t>
            </a:r>
          </a:p>
          <a:p>
            <a:pPr>
              <a:spcAft>
                <a:spcPct val="20000"/>
              </a:spcAft>
              <a:buFont typeface="Wingdings" panose="05000000000000000000" pitchFamily="2" charset="2"/>
              <a:buChar char="Ø"/>
            </a:pPr>
            <a:endParaRPr lang="en-US" sz="1100" dirty="0"/>
          </a:p>
          <a:p>
            <a:pPr>
              <a:spcAft>
                <a:spcPct val="20000"/>
              </a:spcAft>
              <a:buFont typeface="Wingdings" panose="05000000000000000000" pitchFamily="2" charset="2"/>
              <a:buChar char="Ø"/>
            </a:pPr>
            <a:r>
              <a:rPr lang="en-US" sz="2400" dirty="0"/>
              <a:t>Follow “Standards of Care”</a:t>
            </a:r>
          </a:p>
          <a:p>
            <a:pPr lvl="1">
              <a:spcAft>
                <a:spcPct val="20000"/>
              </a:spcAft>
              <a:buFont typeface="Arial" panose="020B0604020202020204" pitchFamily="34" charset="0"/>
              <a:buChar char="•"/>
            </a:pPr>
            <a:r>
              <a:rPr lang="en-US" sz="2200" dirty="0"/>
              <a:t>National/agency standards and guidelines</a:t>
            </a:r>
          </a:p>
          <a:p>
            <a:pPr lvl="2">
              <a:spcAft>
                <a:spcPct val="20000"/>
              </a:spcAft>
              <a:buFont typeface="Courier New" panose="02070309020205020404" pitchFamily="49" charset="0"/>
              <a:buChar char="o"/>
            </a:pPr>
            <a:r>
              <a:rPr lang="en-US" sz="2200" dirty="0"/>
              <a:t>MUTCD, MoDOT Specs.</a:t>
            </a:r>
          </a:p>
          <a:p>
            <a:pPr lvl="1">
              <a:spcAft>
                <a:spcPct val="20000"/>
              </a:spcAft>
              <a:buFont typeface="Arial" panose="020B0604020202020204" pitchFamily="34" charset="0"/>
              <a:buChar char="•"/>
            </a:pPr>
            <a:r>
              <a:rPr lang="en-US" sz="2200" dirty="0"/>
              <a:t>Traffic Control Plan</a:t>
            </a:r>
          </a:p>
          <a:p>
            <a:pPr lvl="1">
              <a:spcAft>
                <a:spcPct val="20000"/>
              </a:spcAft>
              <a:buFont typeface="Arial" panose="020B0604020202020204" pitchFamily="34" charset="0"/>
              <a:buChar char="•"/>
            </a:pPr>
            <a:r>
              <a:rPr lang="en-US" sz="2200" dirty="0"/>
              <a:t>Document any deviations from</a:t>
            </a:r>
          </a:p>
          <a:p>
            <a:pPr lvl="1">
              <a:spcAft>
                <a:spcPct val="20000"/>
              </a:spcAft>
              <a:buFontTx/>
              <a:buNone/>
            </a:pPr>
            <a:r>
              <a:rPr lang="en-US" sz="2200" dirty="0"/>
              <a:t>   the standards</a:t>
            </a:r>
          </a:p>
          <a:p>
            <a:endParaRPr lang="en-US" sz="2000" dirty="0"/>
          </a:p>
        </p:txBody>
      </p:sp>
      <p:pic>
        <p:nvPicPr>
          <p:cNvPr id="9" name="Picture 8">
            <a:hlinkClick r:id="rId3"/>
            <a:extLst>
              <a:ext uri="{FF2B5EF4-FFF2-40B4-BE49-F238E27FC236}">
                <a16:creationId xmlns:a16="http://schemas.microsoft.com/office/drawing/2014/main" id="{491E2654-A4FC-405E-B94F-7A0E6AFE631B}"/>
              </a:ext>
            </a:extLst>
          </p:cNvPr>
          <p:cNvPicPr>
            <a:picLocks noChangeAspect="1"/>
          </p:cNvPicPr>
          <p:nvPr/>
        </p:nvPicPr>
        <p:blipFill>
          <a:blip r:embed="rId4"/>
          <a:stretch>
            <a:fillRect/>
          </a:stretch>
        </p:blipFill>
        <p:spPr>
          <a:xfrm>
            <a:off x="4432375" y="3571318"/>
            <a:ext cx="4442601" cy="3166421"/>
          </a:xfrm>
          <a:prstGeom prst="rect">
            <a:avLst/>
          </a:prstGeom>
          <a:ln w="28575">
            <a:solidFill>
              <a:schemeClr val="accent2"/>
            </a:solidFill>
          </a:ln>
        </p:spPr>
      </p:pic>
      <p:pic>
        <p:nvPicPr>
          <p:cNvPr id="6" name="Picture 11" descr="MUTCD Cover.JPG">
            <a:hlinkClick r:id="rId5"/>
            <a:extLst>
              <a:ext uri="{FF2B5EF4-FFF2-40B4-BE49-F238E27FC236}">
                <a16:creationId xmlns:a16="http://schemas.microsoft.com/office/drawing/2014/main" id="{86D5A8B2-7787-4C6B-9AAB-7CFBDED7127F}"/>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653676" y="1028136"/>
            <a:ext cx="2132325" cy="27818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474677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6188" name="Rectangle 12"/>
          <p:cNvSpPr>
            <a:spLocks noGrp="1" noChangeArrowheads="1"/>
          </p:cNvSpPr>
          <p:nvPr>
            <p:ph type="title"/>
          </p:nvPr>
        </p:nvSpPr>
        <p:spPr>
          <a:xfrm>
            <a:off x="457200" y="465138"/>
            <a:ext cx="8229600" cy="792162"/>
          </a:xfrm>
          <a:noFill/>
          <a:ln/>
        </p:spPr>
        <p:txBody>
          <a:bodyPr>
            <a:normAutofit/>
          </a:bodyPr>
          <a:lstStyle/>
          <a:p>
            <a:r>
              <a:rPr lang="en-US" b="1" dirty="0"/>
              <a:t>Minimizing Liability Cont.</a:t>
            </a:r>
          </a:p>
        </p:txBody>
      </p:sp>
      <p:sp>
        <p:nvSpPr>
          <p:cNvPr id="306186" name="Rectangle 10"/>
          <p:cNvSpPr>
            <a:spLocks noGrp="1" noChangeArrowheads="1"/>
          </p:cNvSpPr>
          <p:nvPr>
            <p:ph sz="half" idx="1"/>
          </p:nvPr>
        </p:nvSpPr>
        <p:spPr>
          <a:xfrm>
            <a:off x="457200" y="2057400"/>
            <a:ext cx="7391400" cy="4267200"/>
          </a:xfrm>
        </p:spPr>
        <p:txBody>
          <a:bodyPr>
            <a:normAutofit/>
          </a:bodyPr>
          <a:lstStyle/>
          <a:p>
            <a:pPr marL="0" indent="0">
              <a:lnSpc>
                <a:spcPct val="90000"/>
              </a:lnSpc>
              <a:buNone/>
            </a:pPr>
            <a:endParaRPr lang="en-US" sz="1400" dirty="0"/>
          </a:p>
          <a:p>
            <a:pPr>
              <a:lnSpc>
                <a:spcPct val="90000"/>
              </a:lnSpc>
              <a:buFont typeface="Wingdings" panose="05000000000000000000" pitchFamily="2" charset="2"/>
              <a:buChar char="Ø"/>
            </a:pPr>
            <a:r>
              <a:rPr lang="en-US" dirty="0"/>
              <a:t>Minimize project duration</a:t>
            </a:r>
          </a:p>
          <a:p>
            <a:pPr>
              <a:lnSpc>
                <a:spcPct val="90000"/>
              </a:lnSpc>
              <a:buFont typeface="Wingdings" panose="05000000000000000000" pitchFamily="2" charset="2"/>
              <a:buChar char="Ø"/>
            </a:pPr>
            <a:endParaRPr lang="en-US" sz="1400" dirty="0"/>
          </a:p>
          <a:p>
            <a:pPr>
              <a:lnSpc>
                <a:spcPct val="90000"/>
              </a:lnSpc>
              <a:buFont typeface="Wingdings" panose="05000000000000000000" pitchFamily="2" charset="2"/>
              <a:buChar char="Ø"/>
            </a:pPr>
            <a:r>
              <a:rPr lang="en-US" dirty="0"/>
              <a:t>Search for deficiencies</a:t>
            </a:r>
          </a:p>
          <a:p>
            <a:pPr lvl="1">
              <a:lnSpc>
                <a:spcPct val="90000"/>
              </a:lnSpc>
              <a:buFont typeface="Arial" panose="020B0604020202020204" pitchFamily="34" charset="0"/>
              <a:buChar char="•"/>
            </a:pPr>
            <a:r>
              <a:rPr lang="en-US" dirty="0"/>
              <a:t>If you find problems, FIX THEM</a:t>
            </a:r>
          </a:p>
          <a:p>
            <a:pPr lvl="1">
              <a:lnSpc>
                <a:spcPct val="90000"/>
              </a:lnSpc>
            </a:pPr>
            <a:endParaRPr lang="en-US" sz="1400" dirty="0"/>
          </a:p>
          <a:p>
            <a:pPr>
              <a:lnSpc>
                <a:spcPct val="90000"/>
              </a:lnSpc>
              <a:buFont typeface="Wingdings" panose="05000000000000000000" pitchFamily="2" charset="2"/>
              <a:buChar char="Ø"/>
            </a:pPr>
            <a:r>
              <a:rPr lang="en-US" dirty="0"/>
              <a:t>Keep workers trained and up-to-date</a:t>
            </a:r>
          </a:p>
          <a:p>
            <a:pPr lvl="1">
              <a:lnSpc>
                <a:spcPct val="90000"/>
              </a:lnSpc>
              <a:buFont typeface="Arial" panose="020B0604020202020204" pitchFamily="34" charset="0"/>
              <a:buChar char="•"/>
            </a:pPr>
            <a:r>
              <a:rPr lang="en-US" u="sng" dirty="0"/>
              <a:t>Document</a:t>
            </a:r>
            <a:r>
              <a:rPr lang="en-US" dirty="0"/>
              <a:t> training history</a:t>
            </a:r>
          </a:p>
          <a:p>
            <a:pPr lvl="1">
              <a:lnSpc>
                <a:spcPct val="90000"/>
              </a:lnSpc>
            </a:pPr>
            <a:endParaRPr lang="en-US" sz="1400" dirty="0"/>
          </a:p>
          <a:p>
            <a:pPr>
              <a:lnSpc>
                <a:spcPct val="90000"/>
              </a:lnSpc>
              <a:buFont typeface="Wingdings" panose="05000000000000000000" pitchFamily="2" charset="2"/>
              <a:buChar char="Ø"/>
            </a:pPr>
            <a:r>
              <a:rPr lang="en-US" dirty="0"/>
              <a:t>Share concerns with supervisors, managers</a:t>
            </a:r>
          </a:p>
          <a:p>
            <a:pPr lvl="1">
              <a:lnSpc>
                <a:spcPct val="90000"/>
              </a:lnSpc>
              <a:buFont typeface="Arial" panose="020B0604020202020204" pitchFamily="34" charset="0"/>
              <a:buChar char="•"/>
            </a:pPr>
            <a:r>
              <a:rPr lang="en-US" u="sng" dirty="0"/>
              <a:t>Document</a:t>
            </a:r>
            <a:r>
              <a:rPr lang="en-US" dirty="0"/>
              <a:t> conversations</a:t>
            </a:r>
          </a:p>
          <a:p>
            <a:pPr>
              <a:lnSpc>
                <a:spcPct val="90000"/>
              </a:lnSpc>
            </a:pPr>
            <a:endParaRPr lang="en-US" dirty="0"/>
          </a:p>
        </p:txBody>
      </p:sp>
      <p:pic>
        <p:nvPicPr>
          <p:cNvPr id="24578" name="Picture 2" descr="C:\Users\anderb3\Desktop\Advanced Work Zone REVAMP\imagesCAJXJHQ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3600" y="1524000"/>
            <a:ext cx="2923960" cy="2162162"/>
          </a:xfrm>
          <a:prstGeom prst="rect">
            <a:avLst/>
          </a:prstGeom>
          <a:noFill/>
          <a:effectLst>
            <a:softEdge rad="1651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2231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06186">
                                            <p:txEl>
                                              <p:pRg st="1" end="1"/>
                                            </p:txEl>
                                          </p:spTgt>
                                        </p:tgtEl>
                                        <p:attrNameLst>
                                          <p:attrName>style.visibility</p:attrName>
                                        </p:attrNameLst>
                                      </p:cBhvr>
                                      <p:to>
                                        <p:strVal val="visible"/>
                                      </p:to>
                                    </p:set>
                                    <p:anim calcmode="lin" valueType="num">
                                      <p:cBhvr>
                                        <p:cTn id="7" dur="500" fill="hold"/>
                                        <p:tgtEl>
                                          <p:spTgt spid="306186">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306186">
                                            <p:txEl>
                                              <p:pRg st="1" end="1"/>
                                            </p:txEl>
                                          </p:spTgt>
                                        </p:tgtEl>
                                        <p:attrNameLst>
                                          <p:attrName>ppt_h</p:attrName>
                                        </p:attrNameLst>
                                      </p:cBhvr>
                                      <p:tavLst>
                                        <p:tav tm="0">
                                          <p:val>
                                            <p:fltVal val="0"/>
                                          </p:val>
                                        </p:tav>
                                        <p:tav tm="100000">
                                          <p:val>
                                            <p:strVal val="#ppt_h"/>
                                          </p:val>
                                        </p:tav>
                                      </p:tavLst>
                                    </p:anim>
                                    <p:animEffect transition="in" filter="fade">
                                      <p:cBhvr>
                                        <p:cTn id="9" dur="500"/>
                                        <p:tgtEl>
                                          <p:spTgt spid="306186">
                                            <p:txEl>
                                              <p:pRg st="1" end="1"/>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06186">
                                            <p:txEl>
                                              <p:pRg st="3" end="3"/>
                                            </p:txEl>
                                          </p:spTgt>
                                        </p:tgtEl>
                                        <p:attrNameLst>
                                          <p:attrName>style.visibility</p:attrName>
                                        </p:attrNameLst>
                                      </p:cBhvr>
                                      <p:to>
                                        <p:strVal val="visible"/>
                                      </p:to>
                                    </p:set>
                                    <p:anim calcmode="lin" valueType="num">
                                      <p:cBhvr>
                                        <p:cTn id="14" dur="500" fill="hold"/>
                                        <p:tgtEl>
                                          <p:spTgt spid="306186">
                                            <p:txEl>
                                              <p:pRg st="3" end="3"/>
                                            </p:txEl>
                                          </p:spTgt>
                                        </p:tgtEl>
                                        <p:attrNameLst>
                                          <p:attrName>ppt_w</p:attrName>
                                        </p:attrNameLst>
                                      </p:cBhvr>
                                      <p:tavLst>
                                        <p:tav tm="0">
                                          <p:val>
                                            <p:fltVal val="0"/>
                                          </p:val>
                                        </p:tav>
                                        <p:tav tm="100000">
                                          <p:val>
                                            <p:strVal val="#ppt_w"/>
                                          </p:val>
                                        </p:tav>
                                      </p:tavLst>
                                    </p:anim>
                                    <p:anim calcmode="lin" valueType="num">
                                      <p:cBhvr>
                                        <p:cTn id="15" dur="500" fill="hold"/>
                                        <p:tgtEl>
                                          <p:spTgt spid="306186">
                                            <p:txEl>
                                              <p:pRg st="3" end="3"/>
                                            </p:txEl>
                                          </p:spTgt>
                                        </p:tgtEl>
                                        <p:attrNameLst>
                                          <p:attrName>ppt_h</p:attrName>
                                        </p:attrNameLst>
                                      </p:cBhvr>
                                      <p:tavLst>
                                        <p:tav tm="0">
                                          <p:val>
                                            <p:fltVal val="0"/>
                                          </p:val>
                                        </p:tav>
                                        <p:tav tm="100000">
                                          <p:val>
                                            <p:strVal val="#ppt_h"/>
                                          </p:val>
                                        </p:tav>
                                      </p:tavLst>
                                    </p:anim>
                                    <p:animEffect transition="in" filter="fade">
                                      <p:cBhvr>
                                        <p:cTn id="16" dur="500"/>
                                        <p:tgtEl>
                                          <p:spTgt spid="306186">
                                            <p:txEl>
                                              <p:pRg st="3" end="3"/>
                                            </p:txEl>
                                          </p:spTgt>
                                        </p:tgtEl>
                                      </p:cBhvr>
                                    </p:animEffect>
                                  </p:childTnLst>
                                </p:cTn>
                              </p:par>
                              <p:par>
                                <p:cTn id="17" presetID="53" presetClass="entr" presetSubtype="16" fill="hold" grpId="0" nodeType="withEffect">
                                  <p:stCondLst>
                                    <p:cond delay="0"/>
                                  </p:stCondLst>
                                  <p:childTnLst>
                                    <p:set>
                                      <p:cBhvr>
                                        <p:cTn id="18" dur="1" fill="hold">
                                          <p:stCondLst>
                                            <p:cond delay="0"/>
                                          </p:stCondLst>
                                        </p:cTn>
                                        <p:tgtEl>
                                          <p:spTgt spid="306186">
                                            <p:txEl>
                                              <p:pRg st="4" end="4"/>
                                            </p:txEl>
                                          </p:spTgt>
                                        </p:tgtEl>
                                        <p:attrNameLst>
                                          <p:attrName>style.visibility</p:attrName>
                                        </p:attrNameLst>
                                      </p:cBhvr>
                                      <p:to>
                                        <p:strVal val="visible"/>
                                      </p:to>
                                    </p:set>
                                    <p:anim calcmode="lin" valueType="num">
                                      <p:cBhvr>
                                        <p:cTn id="19" dur="500" fill="hold"/>
                                        <p:tgtEl>
                                          <p:spTgt spid="306186">
                                            <p:txEl>
                                              <p:pRg st="4" end="4"/>
                                            </p:txEl>
                                          </p:spTgt>
                                        </p:tgtEl>
                                        <p:attrNameLst>
                                          <p:attrName>ppt_w</p:attrName>
                                        </p:attrNameLst>
                                      </p:cBhvr>
                                      <p:tavLst>
                                        <p:tav tm="0">
                                          <p:val>
                                            <p:fltVal val="0"/>
                                          </p:val>
                                        </p:tav>
                                        <p:tav tm="100000">
                                          <p:val>
                                            <p:strVal val="#ppt_w"/>
                                          </p:val>
                                        </p:tav>
                                      </p:tavLst>
                                    </p:anim>
                                    <p:anim calcmode="lin" valueType="num">
                                      <p:cBhvr>
                                        <p:cTn id="20" dur="500" fill="hold"/>
                                        <p:tgtEl>
                                          <p:spTgt spid="306186">
                                            <p:txEl>
                                              <p:pRg st="4" end="4"/>
                                            </p:txEl>
                                          </p:spTgt>
                                        </p:tgtEl>
                                        <p:attrNameLst>
                                          <p:attrName>ppt_h</p:attrName>
                                        </p:attrNameLst>
                                      </p:cBhvr>
                                      <p:tavLst>
                                        <p:tav tm="0">
                                          <p:val>
                                            <p:fltVal val="0"/>
                                          </p:val>
                                        </p:tav>
                                        <p:tav tm="100000">
                                          <p:val>
                                            <p:strVal val="#ppt_h"/>
                                          </p:val>
                                        </p:tav>
                                      </p:tavLst>
                                    </p:anim>
                                    <p:animEffect transition="in" filter="fade">
                                      <p:cBhvr>
                                        <p:cTn id="21" dur="500"/>
                                        <p:tgtEl>
                                          <p:spTgt spid="306186">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306186">
                                            <p:txEl>
                                              <p:pRg st="6" end="6"/>
                                            </p:txEl>
                                          </p:spTgt>
                                        </p:tgtEl>
                                        <p:attrNameLst>
                                          <p:attrName>style.visibility</p:attrName>
                                        </p:attrNameLst>
                                      </p:cBhvr>
                                      <p:to>
                                        <p:strVal val="visible"/>
                                      </p:to>
                                    </p:set>
                                    <p:anim calcmode="lin" valueType="num">
                                      <p:cBhvr>
                                        <p:cTn id="26" dur="500" fill="hold"/>
                                        <p:tgtEl>
                                          <p:spTgt spid="306186">
                                            <p:txEl>
                                              <p:pRg st="6" end="6"/>
                                            </p:txEl>
                                          </p:spTgt>
                                        </p:tgtEl>
                                        <p:attrNameLst>
                                          <p:attrName>ppt_w</p:attrName>
                                        </p:attrNameLst>
                                      </p:cBhvr>
                                      <p:tavLst>
                                        <p:tav tm="0">
                                          <p:val>
                                            <p:fltVal val="0"/>
                                          </p:val>
                                        </p:tav>
                                        <p:tav tm="100000">
                                          <p:val>
                                            <p:strVal val="#ppt_w"/>
                                          </p:val>
                                        </p:tav>
                                      </p:tavLst>
                                    </p:anim>
                                    <p:anim calcmode="lin" valueType="num">
                                      <p:cBhvr>
                                        <p:cTn id="27" dur="500" fill="hold"/>
                                        <p:tgtEl>
                                          <p:spTgt spid="306186">
                                            <p:txEl>
                                              <p:pRg st="6" end="6"/>
                                            </p:txEl>
                                          </p:spTgt>
                                        </p:tgtEl>
                                        <p:attrNameLst>
                                          <p:attrName>ppt_h</p:attrName>
                                        </p:attrNameLst>
                                      </p:cBhvr>
                                      <p:tavLst>
                                        <p:tav tm="0">
                                          <p:val>
                                            <p:fltVal val="0"/>
                                          </p:val>
                                        </p:tav>
                                        <p:tav tm="100000">
                                          <p:val>
                                            <p:strVal val="#ppt_h"/>
                                          </p:val>
                                        </p:tav>
                                      </p:tavLst>
                                    </p:anim>
                                    <p:animEffect transition="in" filter="fade">
                                      <p:cBhvr>
                                        <p:cTn id="28" dur="500"/>
                                        <p:tgtEl>
                                          <p:spTgt spid="306186">
                                            <p:txEl>
                                              <p:pRg st="6" end="6"/>
                                            </p:txEl>
                                          </p:spTgt>
                                        </p:tgtEl>
                                      </p:cBhvr>
                                    </p:animEffect>
                                  </p:childTnLst>
                                </p:cTn>
                              </p:par>
                              <p:par>
                                <p:cTn id="29" presetID="53" presetClass="entr" presetSubtype="16" fill="hold" grpId="0" nodeType="withEffect">
                                  <p:stCondLst>
                                    <p:cond delay="0"/>
                                  </p:stCondLst>
                                  <p:childTnLst>
                                    <p:set>
                                      <p:cBhvr>
                                        <p:cTn id="30" dur="1" fill="hold">
                                          <p:stCondLst>
                                            <p:cond delay="0"/>
                                          </p:stCondLst>
                                        </p:cTn>
                                        <p:tgtEl>
                                          <p:spTgt spid="306186">
                                            <p:txEl>
                                              <p:pRg st="7" end="7"/>
                                            </p:txEl>
                                          </p:spTgt>
                                        </p:tgtEl>
                                        <p:attrNameLst>
                                          <p:attrName>style.visibility</p:attrName>
                                        </p:attrNameLst>
                                      </p:cBhvr>
                                      <p:to>
                                        <p:strVal val="visible"/>
                                      </p:to>
                                    </p:set>
                                    <p:anim calcmode="lin" valueType="num">
                                      <p:cBhvr>
                                        <p:cTn id="31" dur="500" fill="hold"/>
                                        <p:tgtEl>
                                          <p:spTgt spid="306186">
                                            <p:txEl>
                                              <p:pRg st="7" end="7"/>
                                            </p:txEl>
                                          </p:spTgt>
                                        </p:tgtEl>
                                        <p:attrNameLst>
                                          <p:attrName>ppt_w</p:attrName>
                                        </p:attrNameLst>
                                      </p:cBhvr>
                                      <p:tavLst>
                                        <p:tav tm="0">
                                          <p:val>
                                            <p:fltVal val="0"/>
                                          </p:val>
                                        </p:tav>
                                        <p:tav tm="100000">
                                          <p:val>
                                            <p:strVal val="#ppt_w"/>
                                          </p:val>
                                        </p:tav>
                                      </p:tavLst>
                                    </p:anim>
                                    <p:anim calcmode="lin" valueType="num">
                                      <p:cBhvr>
                                        <p:cTn id="32" dur="500" fill="hold"/>
                                        <p:tgtEl>
                                          <p:spTgt spid="306186">
                                            <p:txEl>
                                              <p:pRg st="7" end="7"/>
                                            </p:txEl>
                                          </p:spTgt>
                                        </p:tgtEl>
                                        <p:attrNameLst>
                                          <p:attrName>ppt_h</p:attrName>
                                        </p:attrNameLst>
                                      </p:cBhvr>
                                      <p:tavLst>
                                        <p:tav tm="0">
                                          <p:val>
                                            <p:fltVal val="0"/>
                                          </p:val>
                                        </p:tav>
                                        <p:tav tm="100000">
                                          <p:val>
                                            <p:strVal val="#ppt_h"/>
                                          </p:val>
                                        </p:tav>
                                      </p:tavLst>
                                    </p:anim>
                                    <p:animEffect transition="in" filter="fade">
                                      <p:cBhvr>
                                        <p:cTn id="33" dur="500"/>
                                        <p:tgtEl>
                                          <p:spTgt spid="306186">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53" presetClass="entr" presetSubtype="16" fill="hold" grpId="0" nodeType="clickEffect">
                                  <p:stCondLst>
                                    <p:cond delay="0"/>
                                  </p:stCondLst>
                                  <p:childTnLst>
                                    <p:set>
                                      <p:cBhvr>
                                        <p:cTn id="37" dur="1" fill="hold">
                                          <p:stCondLst>
                                            <p:cond delay="0"/>
                                          </p:stCondLst>
                                        </p:cTn>
                                        <p:tgtEl>
                                          <p:spTgt spid="306186">
                                            <p:txEl>
                                              <p:pRg st="9" end="9"/>
                                            </p:txEl>
                                          </p:spTgt>
                                        </p:tgtEl>
                                        <p:attrNameLst>
                                          <p:attrName>style.visibility</p:attrName>
                                        </p:attrNameLst>
                                      </p:cBhvr>
                                      <p:to>
                                        <p:strVal val="visible"/>
                                      </p:to>
                                    </p:set>
                                    <p:anim calcmode="lin" valueType="num">
                                      <p:cBhvr>
                                        <p:cTn id="38" dur="500" fill="hold"/>
                                        <p:tgtEl>
                                          <p:spTgt spid="306186">
                                            <p:txEl>
                                              <p:pRg st="9" end="9"/>
                                            </p:txEl>
                                          </p:spTgt>
                                        </p:tgtEl>
                                        <p:attrNameLst>
                                          <p:attrName>ppt_w</p:attrName>
                                        </p:attrNameLst>
                                      </p:cBhvr>
                                      <p:tavLst>
                                        <p:tav tm="0">
                                          <p:val>
                                            <p:fltVal val="0"/>
                                          </p:val>
                                        </p:tav>
                                        <p:tav tm="100000">
                                          <p:val>
                                            <p:strVal val="#ppt_w"/>
                                          </p:val>
                                        </p:tav>
                                      </p:tavLst>
                                    </p:anim>
                                    <p:anim calcmode="lin" valueType="num">
                                      <p:cBhvr>
                                        <p:cTn id="39" dur="500" fill="hold"/>
                                        <p:tgtEl>
                                          <p:spTgt spid="306186">
                                            <p:txEl>
                                              <p:pRg st="9" end="9"/>
                                            </p:txEl>
                                          </p:spTgt>
                                        </p:tgtEl>
                                        <p:attrNameLst>
                                          <p:attrName>ppt_h</p:attrName>
                                        </p:attrNameLst>
                                      </p:cBhvr>
                                      <p:tavLst>
                                        <p:tav tm="0">
                                          <p:val>
                                            <p:fltVal val="0"/>
                                          </p:val>
                                        </p:tav>
                                        <p:tav tm="100000">
                                          <p:val>
                                            <p:strVal val="#ppt_h"/>
                                          </p:val>
                                        </p:tav>
                                      </p:tavLst>
                                    </p:anim>
                                    <p:animEffect transition="in" filter="fade">
                                      <p:cBhvr>
                                        <p:cTn id="40" dur="500"/>
                                        <p:tgtEl>
                                          <p:spTgt spid="306186">
                                            <p:txEl>
                                              <p:pRg st="9" end="9"/>
                                            </p:txEl>
                                          </p:spTgt>
                                        </p:tgtEl>
                                      </p:cBhvr>
                                    </p:animEffect>
                                  </p:childTnLst>
                                </p:cTn>
                              </p:par>
                              <p:par>
                                <p:cTn id="41" presetID="53" presetClass="entr" presetSubtype="16" fill="hold" grpId="0" nodeType="withEffect">
                                  <p:stCondLst>
                                    <p:cond delay="0"/>
                                  </p:stCondLst>
                                  <p:childTnLst>
                                    <p:set>
                                      <p:cBhvr>
                                        <p:cTn id="42" dur="1" fill="hold">
                                          <p:stCondLst>
                                            <p:cond delay="0"/>
                                          </p:stCondLst>
                                        </p:cTn>
                                        <p:tgtEl>
                                          <p:spTgt spid="306186">
                                            <p:txEl>
                                              <p:pRg st="10" end="10"/>
                                            </p:txEl>
                                          </p:spTgt>
                                        </p:tgtEl>
                                        <p:attrNameLst>
                                          <p:attrName>style.visibility</p:attrName>
                                        </p:attrNameLst>
                                      </p:cBhvr>
                                      <p:to>
                                        <p:strVal val="visible"/>
                                      </p:to>
                                    </p:set>
                                    <p:anim calcmode="lin" valueType="num">
                                      <p:cBhvr>
                                        <p:cTn id="43" dur="500" fill="hold"/>
                                        <p:tgtEl>
                                          <p:spTgt spid="306186">
                                            <p:txEl>
                                              <p:pRg st="10" end="10"/>
                                            </p:txEl>
                                          </p:spTgt>
                                        </p:tgtEl>
                                        <p:attrNameLst>
                                          <p:attrName>ppt_w</p:attrName>
                                        </p:attrNameLst>
                                      </p:cBhvr>
                                      <p:tavLst>
                                        <p:tav tm="0">
                                          <p:val>
                                            <p:fltVal val="0"/>
                                          </p:val>
                                        </p:tav>
                                        <p:tav tm="100000">
                                          <p:val>
                                            <p:strVal val="#ppt_w"/>
                                          </p:val>
                                        </p:tav>
                                      </p:tavLst>
                                    </p:anim>
                                    <p:anim calcmode="lin" valueType="num">
                                      <p:cBhvr>
                                        <p:cTn id="44" dur="500" fill="hold"/>
                                        <p:tgtEl>
                                          <p:spTgt spid="306186">
                                            <p:txEl>
                                              <p:pRg st="10" end="10"/>
                                            </p:txEl>
                                          </p:spTgt>
                                        </p:tgtEl>
                                        <p:attrNameLst>
                                          <p:attrName>ppt_h</p:attrName>
                                        </p:attrNameLst>
                                      </p:cBhvr>
                                      <p:tavLst>
                                        <p:tav tm="0">
                                          <p:val>
                                            <p:fltVal val="0"/>
                                          </p:val>
                                        </p:tav>
                                        <p:tav tm="100000">
                                          <p:val>
                                            <p:strVal val="#ppt_h"/>
                                          </p:val>
                                        </p:tav>
                                      </p:tavLst>
                                    </p:anim>
                                    <p:animEffect transition="in" filter="fade">
                                      <p:cBhvr>
                                        <p:cTn id="45" dur="500"/>
                                        <p:tgtEl>
                                          <p:spTgt spid="306186">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6186"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8232" name="Rectangle 8"/>
          <p:cNvSpPr>
            <a:spLocks noGrp="1" noChangeArrowheads="1"/>
          </p:cNvSpPr>
          <p:nvPr>
            <p:ph type="title"/>
          </p:nvPr>
        </p:nvSpPr>
        <p:spPr>
          <a:xfrm>
            <a:off x="1719578" y="0"/>
            <a:ext cx="5704844" cy="838200"/>
          </a:xfrm>
          <a:noFill/>
          <a:ln/>
        </p:spPr>
        <p:txBody>
          <a:bodyPr>
            <a:normAutofit fontScale="90000"/>
          </a:bodyPr>
          <a:lstStyle/>
          <a:p>
            <a:r>
              <a:rPr lang="en-US" b="1" dirty="0"/>
              <a:t>Minimizing Liability </a:t>
            </a:r>
            <a:r>
              <a:rPr lang="en-US" b="1" dirty="0" err="1"/>
              <a:t>Con’t</a:t>
            </a:r>
            <a:r>
              <a:rPr lang="en-US" b="1" dirty="0"/>
              <a:t>.</a:t>
            </a:r>
          </a:p>
        </p:txBody>
      </p:sp>
      <p:sp>
        <p:nvSpPr>
          <p:cNvPr id="308230" name="Rectangle 6"/>
          <p:cNvSpPr>
            <a:spLocks noGrp="1" noChangeArrowheads="1"/>
          </p:cNvSpPr>
          <p:nvPr>
            <p:ph sz="half" idx="1"/>
          </p:nvPr>
        </p:nvSpPr>
        <p:spPr>
          <a:xfrm>
            <a:off x="0" y="990600"/>
            <a:ext cx="3848010" cy="3346437"/>
          </a:xfrm>
        </p:spPr>
        <p:txBody>
          <a:bodyPr/>
          <a:lstStyle/>
          <a:p>
            <a:pPr marL="0" indent="0">
              <a:buNone/>
            </a:pPr>
            <a:endParaRPr lang="en-US" sz="1400" dirty="0"/>
          </a:p>
          <a:p>
            <a:pPr>
              <a:buFont typeface="Wingdings" panose="05000000000000000000" pitchFamily="2" charset="2"/>
              <a:buChar char="Ø"/>
            </a:pPr>
            <a:r>
              <a:rPr lang="en-US" b="1" u="sng" dirty="0"/>
              <a:t>Safety 1</a:t>
            </a:r>
            <a:r>
              <a:rPr lang="en-US" b="1" u="sng" baseline="30000" dirty="0"/>
              <a:t>st</a:t>
            </a:r>
            <a:r>
              <a:rPr lang="en-US" b="1" u="sng" dirty="0"/>
              <a:t> …ALWAYS</a:t>
            </a:r>
          </a:p>
          <a:p>
            <a:pPr>
              <a:buFont typeface="Wingdings" panose="05000000000000000000" pitchFamily="2" charset="2"/>
              <a:buChar char="Ø"/>
            </a:pPr>
            <a:endParaRPr lang="en-US" sz="1400" dirty="0"/>
          </a:p>
          <a:p>
            <a:pPr>
              <a:buFont typeface="Wingdings" panose="05000000000000000000" pitchFamily="2" charset="2"/>
              <a:buChar char="Ø"/>
            </a:pPr>
            <a:r>
              <a:rPr lang="en-US" b="1" u="sng" dirty="0"/>
              <a:t>DOCUMENTATION</a:t>
            </a:r>
          </a:p>
          <a:p>
            <a:pPr lvl="1">
              <a:buFont typeface="Arial" panose="020B0604020202020204" pitchFamily="34" charset="0"/>
              <a:buChar char="•"/>
            </a:pPr>
            <a:r>
              <a:rPr lang="en-US" dirty="0"/>
              <a:t>Photos</a:t>
            </a:r>
          </a:p>
          <a:p>
            <a:pPr lvl="1">
              <a:buFont typeface="Arial" panose="020B0604020202020204" pitchFamily="34" charset="0"/>
              <a:buChar char="•"/>
            </a:pPr>
            <a:r>
              <a:rPr lang="en-US" dirty="0"/>
              <a:t>Video</a:t>
            </a:r>
          </a:p>
          <a:p>
            <a:pPr lvl="1">
              <a:buFont typeface="Arial" panose="020B0604020202020204" pitchFamily="34" charset="0"/>
              <a:buChar char="•"/>
            </a:pPr>
            <a:r>
              <a:rPr lang="en-US" dirty="0"/>
              <a:t>Drawings</a:t>
            </a:r>
          </a:p>
          <a:p>
            <a:pPr lvl="1">
              <a:buFont typeface="Arial" panose="020B0604020202020204" pitchFamily="34" charset="0"/>
              <a:buChar char="•"/>
            </a:pPr>
            <a:r>
              <a:rPr lang="en-US" dirty="0"/>
              <a:t>Inspections/Checklists</a:t>
            </a:r>
          </a:p>
        </p:txBody>
      </p:sp>
      <p:pic>
        <p:nvPicPr>
          <p:cNvPr id="12" name="Picture 13" descr="T:\Safety\Work Zone Safety\new pics\Adjusted\Mobile Mower 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27216" y="4300935"/>
            <a:ext cx="2690204" cy="2557065"/>
          </a:xfrm>
          <a:prstGeom prst="rect">
            <a:avLst/>
          </a:prstGeom>
          <a:noFill/>
          <a:ln>
            <a:noFill/>
          </a:ln>
          <a:effectLst>
            <a:softEdge rad="1016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34C1DE22-B91E-4615-923A-F4C4099EA4EA}"/>
              </a:ext>
            </a:extLst>
          </p:cNvPr>
          <p:cNvPicPr>
            <a:picLocks noChangeAspect="1"/>
          </p:cNvPicPr>
          <p:nvPr/>
        </p:nvPicPr>
        <p:blipFill rotWithShape="1">
          <a:blip r:embed="rId4"/>
          <a:srcRect l="53552" t="33662" b="15458"/>
          <a:stretch/>
        </p:blipFill>
        <p:spPr>
          <a:xfrm>
            <a:off x="3761834" y="762000"/>
            <a:ext cx="3848010" cy="2813037"/>
          </a:xfrm>
          <a:prstGeom prst="rect">
            <a:avLst/>
          </a:prstGeom>
          <a:ln>
            <a:noFill/>
          </a:ln>
          <a:effectLst>
            <a:softEdge rad="112500"/>
          </a:effectLst>
        </p:spPr>
      </p:pic>
      <p:pic>
        <p:nvPicPr>
          <p:cNvPr id="2" name="Picture 1">
            <a:extLst>
              <a:ext uri="{FF2B5EF4-FFF2-40B4-BE49-F238E27FC236}">
                <a16:creationId xmlns:a16="http://schemas.microsoft.com/office/drawing/2014/main" id="{BAFD5AFF-FE72-47BD-9D4A-EFCD4383B279}"/>
              </a:ext>
            </a:extLst>
          </p:cNvPr>
          <p:cNvPicPr>
            <a:picLocks noChangeAspect="1"/>
          </p:cNvPicPr>
          <p:nvPr/>
        </p:nvPicPr>
        <p:blipFill>
          <a:blip r:embed="rId5"/>
          <a:stretch>
            <a:fillRect/>
          </a:stretch>
        </p:blipFill>
        <p:spPr>
          <a:xfrm>
            <a:off x="6172200" y="3005167"/>
            <a:ext cx="2875288" cy="3806909"/>
          </a:xfrm>
          <a:prstGeom prst="rect">
            <a:avLst/>
          </a:prstGeom>
          <a:ln>
            <a:solidFill>
              <a:schemeClr val="tx1"/>
            </a:solidFill>
          </a:ln>
        </p:spPr>
      </p:pic>
    </p:spTree>
    <p:extLst>
      <p:ext uri="{BB962C8B-B14F-4D97-AF65-F5344CB8AC3E}">
        <p14:creationId xmlns:p14="http://schemas.microsoft.com/office/powerpoint/2010/main" val="2844547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7ACC3-50CC-4FB5-8AC0-A867CF866E62}"/>
              </a:ext>
            </a:extLst>
          </p:cNvPr>
          <p:cNvSpPr>
            <a:spLocks noGrp="1"/>
          </p:cNvSpPr>
          <p:nvPr>
            <p:ph type="title"/>
          </p:nvPr>
        </p:nvSpPr>
        <p:spPr>
          <a:xfrm>
            <a:off x="457200" y="152400"/>
            <a:ext cx="8229600" cy="1325562"/>
          </a:xfrm>
        </p:spPr>
        <p:txBody>
          <a:bodyPr/>
          <a:lstStyle/>
          <a:p>
            <a:r>
              <a:rPr lang="en-US" b="1" dirty="0"/>
              <a:t>Documenting a Work Zone Incident</a:t>
            </a:r>
          </a:p>
        </p:txBody>
      </p:sp>
      <p:sp>
        <p:nvSpPr>
          <p:cNvPr id="3" name="Content Placeholder 2">
            <a:extLst>
              <a:ext uri="{FF2B5EF4-FFF2-40B4-BE49-F238E27FC236}">
                <a16:creationId xmlns:a16="http://schemas.microsoft.com/office/drawing/2014/main" id="{F6CC8793-CDA7-4930-8C8F-7F23750F8896}"/>
              </a:ext>
            </a:extLst>
          </p:cNvPr>
          <p:cNvSpPr>
            <a:spLocks noGrp="1"/>
          </p:cNvSpPr>
          <p:nvPr>
            <p:ph idx="1"/>
          </p:nvPr>
        </p:nvSpPr>
        <p:spPr>
          <a:xfrm>
            <a:off x="457200" y="1676400"/>
            <a:ext cx="8229600" cy="5029200"/>
          </a:xfrm>
        </p:spPr>
        <p:txBody>
          <a:bodyPr/>
          <a:lstStyle/>
          <a:p>
            <a:pPr marL="0" indent="0">
              <a:buNone/>
            </a:pPr>
            <a:r>
              <a:rPr lang="en-US" sz="3000" b="1" u="sng" dirty="0"/>
              <a:t>Things to remember:</a:t>
            </a:r>
          </a:p>
          <a:p>
            <a:pPr lvl="0">
              <a:spcBef>
                <a:spcPts val="0"/>
              </a:spcBef>
              <a:buFont typeface="Wingdings" panose="05000000000000000000" pitchFamily="2" charset="2"/>
              <a:buChar char="Ø"/>
              <a:defRPr/>
            </a:pPr>
            <a:r>
              <a:rPr lang="en-US" sz="2800" dirty="0"/>
              <a:t>Memory is best directly after an event occurs </a:t>
            </a:r>
          </a:p>
          <a:p>
            <a:pPr lvl="1">
              <a:spcBef>
                <a:spcPts val="0"/>
              </a:spcBef>
              <a:buFont typeface="Arial" panose="020B0604020202020204" pitchFamily="34" charset="0"/>
              <a:buChar char="•"/>
              <a:defRPr/>
            </a:pPr>
            <a:r>
              <a:rPr lang="en-US" sz="2500" dirty="0"/>
              <a:t>Make your notes immediately, before you forget key details</a:t>
            </a:r>
          </a:p>
          <a:p>
            <a:pPr lvl="0">
              <a:spcBef>
                <a:spcPts val="0"/>
              </a:spcBef>
              <a:buFont typeface="Wingdings" panose="05000000000000000000" pitchFamily="2" charset="2"/>
              <a:buChar char="Ø"/>
              <a:defRPr/>
            </a:pPr>
            <a:r>
              <a:rPr lang="en-US" sz="2800" dirty="0"/>
              <a:t>Importance of Documentation</a:t>
            </a:r>
          </a:p>
          <a:p>
            <a:pPr lvl="1">
              <a:spcBef>
                <a:spcPts val="0"/>
              </a:spcBef>
              <a:buFont typeface="Arial" panose="020B0604020202020204" pitchFamily="34" charset="0"/>
              <a:buChar char="•"/>
              <a:defRPr/>
            </a:pPr>
            <a:r>
              <a:rPr lang="en-US" sz="2500" dirty="0"/>
              <a:t>Memories fade and people change jobs </a:t>
            </a:r>
          </a:p>
          <a:p>
            <a:pPr>
              <a:buFont typeface="Wingdings" panose="05000000000000000000" pitchFamily="2" charset="2"/>
              <a:buChar char="Ø"/>
            </a:pPr>
            <a:r>
              <a:rPr lang="en-US" sz="2800" dirty="0"/>
              <a:t>What to document</a:t>
            </a:r>
          </a:p>
          <a:p>
            <a:pPr lvl="1">
              <a:buFont typeface="Arial" panose="020B0604020202020204" pitchFamily="34" charset="0"/>
              <a:buChar char="•"/>
            </a:pPr>
            <a:r>
              <a:rPr lang="en-US" sz="2500" dirty="0"/>
              <a:t>5 W’s:  who, what, where, when, why  </a:t>
            </a:r>
          </a:p>
          <a:p>
            <a:pPr lvl="1">
              <a:buFont typeface="Arial" panose="020B0604020202020204" pitchFamily="34" charset="0"/>
              <a:buChar char="•"/>
            </a:pPr>
            <a:r>
              <a:rPr lang="en-US" sz="2500" dirty="0"/>
              <a:t>Report only the facts</a:t>
            </a:r>
          </a:p>
          <a:p>
            <a:pPr>
              <a:buFont typeface="Wingdings" panose="05000000000000000000" pitchFamily="2" charset="2"/>
              <a:buChar char="Ø"/>
            </a:pPr>
            <a:r>
              <a:rPr lang="en-US" sz="2800" dirty="0"/>
              <a:t>Meet with your regional counsel about any concerns</a:t>
            </a:r>
          </a:p>
          <a:p>
            <a:pPr marL="0" indent="0">
              <a:buNone/>
            </a:pPr>
            <a:endParaRPr lang="en-US" dirty="0"/>
          </a:p>
        </p:txBody>
      </p:sp>
    </p:spTree>
    <p:extLst>
      <p:ext uri="{BB962C8B-B14F-4D97-AF65-F5344CB8AC3E}">
        <p14:creationId xmlns:p14="http://schemas.microsoft.com/office/powerpoint/2010/main" val="3937829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5102"/>
            <a:ext cx="8229600" cy="922791"/>
          </a:xfrm>
        </p:spPr>
        <p:txBody>
          <a:bodyPr/>
          <a:lstStyle/>
          <a:p>
            <a:r>
              <a:rPr lang="en-US" b="1" dirty="0"/>
              <a:t>Review</a:t>
            </a:r>
          </a:p>
        </p:txBody>
      </p:sp>
      <p:sp>
        <p:nvSpPr>
          <p:cNvPr id="3" name="Content Placeholder 2"/>
          <p:cNvSpPr>
            <a:spLocks noGrp="1"/>
          </p:cNvSpPr>
          <p:nvPr>
            <p:ph sz="half" idx="1"/>
          </p:nvPr>
        </p:nvSpPr>
        <p:spPr>
          <a:xfrm>
            <a:off x="342900" y="1045193"/>
            <a:ext cx="8458200" cy="5486400"/>
          </a:xfrm>
        </p:spPr>
        <p:txBody>
          <a:bodyPr/>
          <a:lstStyle/>
          <a:p>
            <a:pPr>
              <a:buFont typeface="+mj-lt"/>
              <a:buAutoNum type="arabicPeriod"/>
            </a:pPr>
            <a:r>
              <a:rPr lang="en-US" sz="2000" dirty="0"/>
              <a:t>What are the goals of the work zone?</a:t>
            </a:r>
          </a:p>
          <a:p>
            <a:pPr marL="800100" lvl="1" indent="-342900">
              <a:buFont typeface="+mj-lt"/>
              <a:buAutoNum type="alphaUcPeriod"/>
            </a:pPr>
            <a:r>
              <a:rPr lang="en-US" sz="1600" dirty="0"/>
              <a:t>Zero work zone fatalities		C. Traffic delays of 15 minutes or less</a:t>
            </a:r>
          </a:p>
          <a:p>
            <a:pPr marL="800100" lvl="1" indent="-342900">
              <a:buFont typeface="+mj-lt"/>
              <a:buAutoNum type="alphaUcPeriod"/>
            </a:pPr>
            <a:r>
              <a:rPr lang="en-US" sz="1600" dirty="0"/>
              <a:t>Reduce all work zone crashes		D. All of the above</a:t>
            </a:r>
          </a:p>
          <a:p>
            <a:pPr marL="400050">
              <a:buFont typeface="+mj-lt"/>
              <a:buAutoNum type="arabicPeriod"/>
            </a:pPr>
            <a:r>
              <a:rPr lang="en-US" sz="2000" dirty="0"/>
              <a:t>The ________________ provides national standards governing all traffic control devices.</a:t>
            </a:r>
            <a:endParaRPr lang="en-US" sz="1600" dirty="0"/>
          </a:p>
          <a:p>
            <a:pPr marL="857250" lvl="1" indent="-342900">
              <a:buFont typeface="+mj-lt"/>
              <a:buAutoNum type="alphaUcPeriod"/>
            </a:pPr>
            <a:r>
              <a:rPr lang="en-US" sz="1600" dirty="0"/>
              <a:t>EPG				C. FHWA</a:t>
            </a:r>
          </a:p>
          <a:p>
            <a:pPr marL="857250" lvl="1" indent="-342900">
              <a:buFont typeface="+mj-lt"/>
              <a:buAutoNum type="alphaUcPeriod"/>
            </a:pPr>
            <a:r>
              <a:rPr lang="en-US" sz="1600" dirty="0"/>
              <a:t>MUTCD				D. MoDOT</a:t>
            </a:r>
          </a:p>
          <a:p>
            <a:pPr marL="457200">
              <a:buFont typeface="+mj-lt"/>
              <a:buAutoNum type="arabicPeriod"/>
            </a:pPr>
            <a:r>
              <a:rPr lang="en-US" sz="2000" dirty="0"/>
              <a:t>What article in the EPG covers Traffic Control for Field Operations?</a:t>
            </a:r>
          </a:p>
          <a:p>
            <a:pPr marL="914400" lvl="1" indent="-342900">
              <a:buFont typeface="+mj-lt"/>
              <a:buAutoNum type="alphaUcPeriod"/>
            </a:pPr>
            <a:r>
              <a:rPr lang="en-US" sz="1600" dirty="0"/>
              <a:t>610				C. 616</a:t>
            </a:r>
          </a:p>
          <a:p>
            <a:pPr marL="914400" lvl="1" indent="-342900">
              <a:buFont typeface="+mj-lt"/>
              <a:buAutoNum type="alphaUcPeriod"/>
            </a:pPr>
            <a:r>
              <a:rPr lang="en-US" sz="1600" dirty="0"/>
              <a:t>612				D. 614</a:t>
            </a:r>
          </a:p>
          <a:p>
            <a:pPr marL="514350">
              <a:buFont typeface="+mj-lt"/>
              <a:buAutoNum type="arabicPeriod"/>
            </a:pPr>
            <a:r>
              <a:rPr lang="en-US" sz="2000" dirty="0"/>
              <a:t> ____________________ is an important part of minimizing liability?</a:t>
            </a:r>
          </a:p>
          <a:p>
            <a:pPr marL="971550" lvl="1" indent="-342900">
              <a:buFont typeface="+mj-lt"/>
              <a:buAutoNum type="alphaUcPeriod"/>
            </a:pPr>
            <a:r>
              <a:rPr lang="en-US" sz="1600" dirty="0"/>
              <a:t>Documentation			C. Liability</a:t>
            </a:r>
          </a:p>
          <a:p>
            <a:pPr marL="971550" lvl="1" indent="-342900">
              <a:buFont typeface="+mj-lt"/>
              <a:buAutoNum type="alphaUcPeriod"/>
            </a:pPr>
            <a:r>
              <a:rPr lang="en-US" sz="1600" dirty="0"/>
              <a:t>Tort				D. Memory</a:t>
            </a:r>
          </a:p>
          <a:p>
            <a:pPr marL="571500">
              <a:buFont typeface="+mj-lt"/>
              <a:buAutoNum type="arabicPeriod"/>
            </a:pPr>
            <a:r>
              <a:rPr lang="en-US" sz="2000" dirty="0"/>
              <a:t>When documenting a work zone, employees should</a:t>
            </a:r>
          </a:p>
          <a:p>
            <a:pPr marL="1028700" lvl="1" indent="-342900">
              <a:buFont typeface="+mj-lt"/>
              <a:buAutoNum type="alphaUcPeriod"/>
            </a:pPr>
            <a:r>
              <a:rPr lang="en-US" sz="1600" dirty="0"/>
              <a:t>Make notes immediately		D. Use the 5 W’s</a:t>
            </a:r>
          </a:p>
          <a:p>
            <a:pPr marL="1028700" lvl="1" indent="-342900">
              <a:buFont typeface="+mj-lt"/>
              <a:buAutoNum type="alphaUcPeriod"/>
            </a:pPr>
            <a:r>
              <a:rPr lang="en-US" sz="1600" dirty="0"/>
              <a:t>Have written documentation		E. All of the above</a:t>
            </a:r>
          </a:p>
          <a:p>
            <a:pPr marL="1028700" lvl="1" indent="-342900">
              <a:buFont typeface="+mj-lt"/>
              <a:buAutoNum type="alphaUcPeriod"/>
            </a:pPr>
            <a:r>
              <a:rPr lang="en-US" sz="1600" dirty="0"/>
              <a:t>Report only the facts</a:t>
            </a:r>
          </a:p>
          <a:p>
            <a:pPr marL="1028700" lvl="1" indent="-342900">
              <a:buFont typeface="+mj-lt"/>
              <a:buAutoNum type="alphaUcPeriod"/>
            </a:pPr>
            <a:endParaRPr lang="en-US" sz="1600" dirty="0"/>
          </a:p>
        </p:txBody>
      </p:sp>
      <p:sp>
        <p:nvSpPr>
          <p:cNvPr id="4" name="Rectangle 3">
            <a:extLst>
              <a:ext uri="{FF2B5EF4-FFF2-40B4-BE49-F238E27FC236}">
                <a16:creationId xmlns:a16="http://schemas.microsoft.com/office/drawing/2014/main" id="{1DDAF363-3936-42FD-8B21-4D615951AE27}"/>
              </a:ext>
            </a:extLst>
          </p:cNvPr>
          <p:cNvSpPr/>
          <p:nvPr/>
        </p:nvSpPr>
        <p:spPr>
          <a:xfrm>
            <a:off x="4953000" y="1676400"/>
            <a:ext cx="1676400" cy="381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DA5F669-F754-4E49-9C5A-04DB5BE7B5DC}"/>
              </a:ext>
            </a:extLst>
          </p:cNvPr>
          <p:cNvSpPr/>
          <p:nvPr/>
        </p:nvSpPr>
        <p:spPr>
          <a:xfrm>
            <a:off x="762000" y="2971800"/>
            <a:ext cx="14478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F8DB53B-42E2-47E9-87C5-09F4C29A8F63}"/>
              </a:ext>
            </a:extLst>
          </p:cNvPr>
          <p:cNvSpPr/>
          <p:nvPr/>
        </p:nvSpPr>
        <p:spPr>
          <a:xfrm>
            <a:off x="4724400" y="3629807"/>
            <a:ext cx="1066800" cy="30216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9900E516-9CC8-4085-8A6C-68EDED616322}"/>
              </a:ext>
            </a:extLst>
          </p:cNvPr>
          <p:cNvSpPr/>
          <p:nvPr/>
        </p:nvSpPr>
        <p:spPr>
          <a:xfrm>
            <a:off x="990600" y="4523096"/>
            <a:ext cx="1905000" cy="381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7E22DA5E-2B6E-45EB-81C5-AA03675CC700}"/>
              </a:ext>
            </a:extLst>
          </p:cNvPr>
          <p:cNvSpPr/>
          <p:nvPr/>
        </p:nvSpPr>
        <p:spPr>
          <a:xfrm>
            <a:off x="4941194" y="5812807"/>
            <a:ext cx="1676400" cy="381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9939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down)">
                                      <p:cBhvr>
                                        <p:cTn id="13" dur="507">
                                          <p:stCondLst>
                                            <p:cond delay="0"/>
                                          </p:stCondLst>
                                        </p:cTn>
                                        <p:tgtEl>
                                          <p:spTgt spid="5"/>
                                        </p:tgtEl>
                                      </p:cBhvr>
                                    </p:animEffect>
                                    <p:anim calcmode="lin" valueType="num">
                                      <p:cBhvr>
                                        <p:cTn id="14" dur="1594"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5" dur="581"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6" dur="581" tmFilter="0, 0; 0.125,0.2665; 0.25,0.4; 0.375,0.465; 0.5,0.5;  0.625,0.535; 0.75,0.6; 0.875,0.7335; 1,1">
                                          <p:stCondLst>
                                            <p:cond delay="581"/>
                                          </p:stCondLst>
                                        </p:cTn>
                                        <p:tgtEl>
                                          <p:spTgt spid="5"/>
                                        </p:tgtEl>
                                        <p:attrNameLst>
                                          <p:attrName>ppt_y</p:attrName>
                                        </p:attrNameLst>
                                      </p:cBhvr>
                                      <p:tavLst>
                                        <p:tav tm="0" fmla="#ppt_y-sin(pi*$)/9">
                                          <p:val>
                                            <p:fltVal val="0"/>
                                          </p:val>
                                        </p:tav>
                                        <p:tav tm="100000">
                                          <p:val>
                                            <p:fltVal val="1"/>
                                          </p:val>
                                        </p:tav>
                                      </p:tavLst>
                                    </p:anim>
                                    <p:anim calcmode="lin" valueType="num">
                                      <p:cBhvr>
                                        <p:cTn id="17" dur="290" tmFilter="0, 0; 0.125,0.2665; 0.25,0.4; 0.375,0.465; 0.5,0.5;  0.625,0.535; 0.75,0.6; 0.875,0.7335; 1,1">
                                          <p:stCondLst>
                                            <p:cond delay="1159"/>
                                          </p:stCondLst>
                                        </p:cTn>
                                        <p:tgtEl>
                                          <p:spTgt spid="5"/>
                                        </p:tgtEl>
                                        <p:attrNameLst>
                                          <p:attrName>ppt_y</p:attrName>
                                        </p:attrNameLst>
                                      </p:cBhvr>
                                      <p:tavLst>
                                        <p:tav tm="0" fmla="#ppt_y-sin(pi*$)/27">
                                          <p:val>
                                            <p:fltVal val="0"/>
                                          </p:val>
                                        </p:tav>
                                        <p:tav tm="100000">
                                          <p:val>
                                            <p:fltVal val="1"/>
                                          </p:val>
                                        </p:tav>
                                      </p:tavLst>
                                    </p:anim>
                                    <p:anim calcmode="lin" valueType="num">
                                      <p:cBhvr>
                                        <p:cTn id="18" dur="144" tmFilter="0, 0; 0.125,0.2665; 0.25,0.4; 0.375,0.465; 0.5,0.5;  0.625,0.535; 0.75,0.6; 0.875,0.7335; 1,1">
                                          <p:stCondLst>
                                            <p:cond delay="1449"/>
                                          </p:stCondLst>
                                        </p:cTn>
                                        <p:tgtEl>
                                          <p:spTgt spid="5"/>
                                        </p:tgtEl>
                                        <p:attrNameLst>
                                          <p:attrName>ppt_y</p:attrName>
                                        </p:attrNameLst>
                                      </p:cBhvr>
                                      <p:tavLst>
                                        <p:tav tm="0" fmla="#ppt_y-sin(pi*$)/81">
                                          <p:val>
                                            <p:fltVal val="0"/>
                                          </p:val>
                                        </p:tav>
                                        <p:tav tm="100000">
                                          <p:val>
                                            <p:fltVal val="1"/>
                                          </p:val>
                                        </p:tav>
                                      </p:tavLst>
                                    </p:anim>
                                    <p:animScale>
                                      <p:cBhvr>
                                        <p:cTn id="19" dur="23">
                                          <p:stCondLst>
                                            <p:cond delay="569"/>
                                          </p:stCondLst>
                                        </p:cTn>
                                        <p:tgtEl>
                                          <p:spTgt spid="5"/>
                                        </p:tgtEl>
                                      </p:cBhvr>
                                      <p:to x="100000" y="60000"/>
                                    </p:animScale>
                                    <p:animScale>
                                      <p:cBhvr>
                                        <p:cTn id="20" dur="145" decel="50000">
                                          <p:stCondLst>
                                            <p:cond delay="592"/>
                                          </p:stCondLst>
                                        </p:cTn>
                                        <p:tgtEl>
                                          <p:spTgt spid="5"/>
                                        </p:tgtEl>
                                      </p:cBhvr>
                                      <p:to x="100000" y="100000"/>
                                    </p:animScale>
                                    <p:animScale>
                                      <p:cBhvr>
                                        <p:cTn id="21" dur="23">
                                          <p:stCondLst>
                                            <p:cond delay="1148"/>
                                          </p:stCondLst>
                                        </p:cTn>
                                        <p:tgtEl>
                                          <p:spTgt spid="5"/>
                                        </p:tgtEl>
                                      </p:cBhvr>
                                      <p:to x="100000" y="80000"/>
                                    </p:animScale>
                                    <p:animScale>
                                      <p:cBhvr>
                                        <p:cTn id="22" dur="145" decel="50000">
                                          <p:stCondLst>
                                            <p:cond delay="1171"/>
                                          </p:stCondLst>
                                        </p:cTn>
                                        <p:tgtEl>
                                          <p:spTgt spid="5"/>
                                        </p:tgtEl>
                                      </p:cBhvr>
                                      <p:to x="100000" y="100000"/>
                                    </p:animScale>
                                    <p:animScale>
                                      <p:cBhvr>
                                        <p:cTn id="23" dur="23">
                                          <p:stCondLst>
                                            <p:cond delay="1437"/>
                                          </p:stCondLst>
                                        </p:cTn>
                                        <p:tgtEl>
                                          <p:spTgt spid="5"/>
                                        </p:tgtEl>
                                      </p:cBhvr>
                                      <p:to x="100000" y="90000"/>
                                    </p:animScale>
                                    <p:animScale>
                                      <p:cBhvr>
                                        <p:cTn id="24" dur="145" decel="50000">
                                          <p:stCondLst>
                                            <p:cond delay="1459"/>
                                          </p:stCondLst>
                                        </p:cTn>
                                        <p:tgtEl>
                                          <p:spTgt spid="5"/>
                                        </p:tgtEl>
                                      </p:cBhvr>
                                      <p:to x="100000" y="100000"/>
                                    </p:animScale>
                                    <p:animScale>
                                      <p:cBhvr>
                                        <p:cTn id="25" dur="23">
                                          <p:stCondLst>
                                            <p:cond delay="1582"/>
                                          </p:stCondLst>
                                        </p:cTn>
                                        <p:tgtEl>
                                          <p:spTgt spid="5"/>
                                        </p:tgtEl>
                                      </p:cBhvr>
                                      <p:to x="100000" y="95000"/>
                                    </p:animScale>
                                    <p:animScale>
                                      <p:cBhvr>
                                        <p:cTn id="26" dur="145" decel="50000">
                                          <p:stCondLst>
                                            <p:cond delay="1605"/>
                                          </p:stCondLst>
                                        </p:cTn>
                                        <p:tgtEl>
                                          <p:spTgt spid="5"/>
                                        </p:tgtEl>
                                      </p:cBhvr>
                                      <p:to x="100000" y="100000"/>
                                    </p:animScale>
                                  </p:childTnLst>
                                </p:cTn>
                              </p:par>
                            </p:childTnLst>
                          </p:cTn>
                        </p:par>
                      </p:childTnLst>
                    </p:cTn>
                  </p:par>
                  <p:par>
                    <p:cTn id="27" fill="hold">
                      <p:stCondLst>
                        <p:cond delay="indefinite"/>
                      </p:stCondLst>
                      <p:childTnLst>
                        <p:par>
                          <p:cTn id="28" fill="hold">
                            <p:stCondLst>
                              <p:cond delay="0"/>
                            </p:stCondLst>
                            <p:childTnLst>
                              <p:par>
                                <p:cTn id="29" presetID="21" presetClass="entr" presetSubtype="1"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wheel(1)">
                                      <p:cBhvr>
                                        <p:cTn id="31" dur="1500"/>
                                        <p:tgtEl>
                                          <p:spTgt spid="6"/>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1000"/>
                                        <p:tgtEl>
                                          <p:spTgt spid="7"/>
                                        </p:tgtEl>
                                      </p:cBhvr>
                                    </p:animEffect>
                                    <p:anim calcmode="lin" valueType="num">
                                      <p:cBhvr>
                                        <p:cTn id="37" dur="1000" fill="hold"/>
                                        <p:tgtEl>
                                          <p:spTgt spid="7"/>
                                        </p:tgtEl>
                                        <p:attrNameLst>
                                          <p:attrName>ppt_x</p:attrName>
                                        </p:attrNameLst>
                                      </p:cBhvr>
                                      <p:tavLst>
                                        <p:tav tm="0">
                                          <p:val>
                                            <p:strVal val="#ppt_x"/>
                                          </p:val>
                                        </p:tav>
                                        <p:tav tm="100000">
                                          <p:val>
                                            <p:strVal val="#ppt_x"/>
                                          </p:val>
                                        </p:tav>
                                      </p:tavLst>
                                    </p:anim>
                                    <p:anim calcmode="lin" valueType="num">
                                      <p:cBhvr>
                                        <p:cTn id="3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31"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p:cTn id="43" dur="1000" fill="hold"/>
                                        <p:tgtEl>
                                          <p:spTgt spid="8"/>
                                        </p:tgtEl>
                                        <p:attrNameLst>
                                          <p:attrName>ppt_w</p:attrName>
                                        </p:attrNameLst>
                                      </p:cBhvr>
                                      <p:tavLst>
                                        <p:tav tm="0">
                                          <p:val>
                                            <p:fltVal val="0"/>
                                          </p:val>
                                        </p:tav>
                                        <p:tav tm="100000">
                                          <p:val>
                                            <p:strVal val="#ppt_w"/>
                                          </p:val>
                                        </p:tav>
                                      </p:tavLst>
                                    </p:anim>
                                    <p:anim calcmode="lin" valueType="num">
                                      <p:cBhvr>
                                        <p:cTn id="44" dur="1000" fill="hold"/>
                                        <p:tgtEl>
                                          <p:spTgt spid="8"/>
                                        </p:tgtEl>
                                        <p:attrNameLst>
                                          <p:attrName>ppt_h</p:attrName>
                                        </p:attrNameLst>
                                      </p:cBhvr>
                                      <p:tavLst>
                                        <p:tav tm="0">
                                          <p:val>
                                            <p:fltVal val="0"/>
                                          </p:val>
                                        </p:tav>
                                        <p:tav tm="100000">
                                          <p:val>
                                            <p:strVal val="#ppt_h"/>
                                          </p:val>
                                        </p:tav>
                                      </p:tavLst>
                                    </p:anim>
                                    <p:anim calcmode="lin" valueType="num">
                                      <p:cBhvr>
                                        <p:cTn id="45" dur="1000" fill="hold"/>
                                        <p:tgtEl>
                                          <p:spTgt spid="8"/>
                                        </p:tgtEl>
                                        <p:attrNameLst>
                                          <p:attrName>style.rotation</p:attrName>
                                        </p:attrNameLst>
                                      </p:cBhvr>
                                      <p:tavLst>
                                        <p:tav tm="0">
                                          <p:val>
                                            <p:fltVal val="90"/>
                                          </p:val>
                                        </p:tav>
                                        <p:tav tm="100000">
                                          <p:val>
                                            <p:fltVal val="0"/>
                                          </p:val>
                                        </p:tav>
                                      </p:tavLst>
                                    </p:anim>
                                    <p:animEffect transition="in" filter="fade">
                                      <p:cBhvr>
                                        <p:cTn id="4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descr="C:\Users\anderb3\Desktop\Advanced Work Zone REVAMP\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6200" y="228600"/>
            <a:ext cx="6705600" cy="1446550"/>
          </a:xfrm>
          <a:prstGeom prst="rect">
            <a:avLst/>
          </a:prstGeom>
          <a:noFill/>
        </p:spPr>
        <p:txBody>
          <a:bodyPr wrap="square" rtlCol="0">
            <a:spAutoFit/>
            <a:scene3d>
              <a:camera prst="orthographicFront"/>
              <a:lightRig rig="soft" dir="t">
                <a:rot lat="0" lon="0" rev="10800000"/>
              </a:lightRig>
            </a:scene3d>
            <a:sp3d>
              <a:bevelT w="27940" h="12700"/>
              <a:contourClr>
                <a:srgbClr val="DDDDDD"/>
              </a:contourClr>
            </a:sp3d>
          </a:bodyPr>
          <a:lstStyle/>
          <a:p>
            <a:r>
              <a:rPr lang="en-US" sz="4400" b="1" spc="150" dirty="0">
                <a:ln w="11430"/>
                <a:solidFill>
                  <a:srgbClr val="F8F8F8"/>
                </a:solidFill>
                <a:effectLst>
                  <a:outerShdw blurRad="25400" algn="tl" rotWithShape="0">
                    <a:srgbClr val="000000">
                      <a:alpha val="43000"/>
                    </a:srgbClr>
                  </a:outerShdw>
                </a:effectLst>
              </a:rPr>
              <a:t>Section 2: Planning the Work Zone</a:t>
            </a:r>
          </a:p>
        </p:txBody>
      </p:sp>
    </p:spTree>
    <p:extLst>
      <p:ext uri="{BB962C8B-B14F-4D97-AF65-F5344CB8AC3E}">
        <p14:creationId xmlns:p14="http://schemas.microsoft.com/office/powerpoint/2010/main" val="3766445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0418" name="Rectangle 5"/>
          <p:cNvSpPr>
            <a:spLocks noGrp="1" noChangeArrowheads="1"/>
          </p:cNvSpPr>
          <p:nvPr>
            <p:ph type="title"/>
          </p:nvPr>
        </p:nvSpPr>
        <p:spPr>
          <a:xfrm>
            <a:off x="457200" y="274638"/>
            <a:ext cx="8229600" cy="912812"/>
          </a:xfrm>
        </p:spPr>
        <p:txBody>
          <a:bodyPr>
            <a:normAutofit/>
          </a:bodyPr>
          <a:lstStyle/>
          <a:p>
            <a:pPr eaLnBrk="1" hangingPunct="1"/>
            <a:r>
              <a:rPr lang="en-US" b="1" dirty="0"/>
              <a:t>Where will you be working?</a:t>
            </a:r>
          </a:p>
        </p:txBody>
      </p:sp>
      <p:sp>
        <p:nvSpPr>
          <p:cNvPr id="60419" name="Rectangle 6"/>
          <p:cNvSpPr>
            <a:spLocks noGrp="1" noChangeArrowheads="1"/>
          </p:cNvSpPr>
          <p:nvPr>
            <p:ph sz="half" idx="1"/>
          </p:nvPr>
        </p:nvSpPr>
        <p:spPr>
          <a:xfrm>
            <a:off x="1581150" y="1745456"/>
            <a:ext cx="5981700" cy="3367088"/>
          </a:xfrm>
        </p:spPr>
        <p:txBody>
          <a:bodyPr/>
          <a:lstStyle/>
          <a:p>
            <a:pPr eaLnBrk="1" hangingPunct="1">
              <a:buFontTx/>
              <a:buNone/>
            </a:pPr>
            <a:r>
              <a:rPr lang="en-US" sz="2400" b="1" dirty="0"/>
              <a:t>Where is the work going to occur:</a:t>
            </a:r>
          </a:p>
          <a:p>
            <a:pPr eaLnBrk="1" hangingPunct="1">
              <a:buFontTx/>
              <a:buNone/>
            </a:pPr>
            <a:endParaRPr lang="en-US" sz="2400" b="1" dirty="0"/>
          </a:p>
          <a:p>
            <a:pPr eaLnBrk="1" hangingPunct="1">
              <a:buFont typeface="Wingdings" panose="05000000000000000000" pitchFamily="2" charset="2"/>
              <a:buChar char="Ø"/>
            </a:pPr>
            <a:r>
              <a:rPr lang="en-US" sz="2400" dirty="0"/>
              <a:t>Beyond shoulder (Mowing)</a:t>
            </a:r>
          </a:p>
          <a:p>
            <a:pPr eaLnBrk="1" hangingPunct="1">
              <a:buFont typeface="Wingdings" panose="05000000000000000000" pitchFamily="2" charset="2"/>
              <a:buChar char="Ø"/>
            </a:pPr>
            <a:endParaRPr lang="en-US" sz="2400" dirty="0"/>
          </a:p>
          <a:p>
            <a:pPr eaLnBrk="1" hangingPunct="1">
              <a:buFont typeface="Wingdings" panose="05000000000000000000" pitchFamily="2" charset="2"/>
              <a:buChar char="Ø"/>
            </a:pPr>
            <a:r>
              <a:rPr lang="en-US" sz="2400" dirty="0"/>
              <a:t>On shoulder (Edge Rut Repair)</a:t>
            </a:r>
          </a:p>
          <a:p>
            <a:pPr eaLnBrk="1" hangingPunct="1">
              <a:buFont typeface="Wingdings" panose="05000000000000000000" pitchFamily="2" charset="2"/>
              <a:buChar char="Ø"/>
            </a:pPr>
            <a:endParaRPr lang="en-US" sz="2400" dirty="0"/>
          </a:p>
          <a:p>
            <a:pPr eaLnBrk="1" hangingPunct="1">
              <a:buFont typeface="Wingdings" panose="05000000000000000000" pitchFamily="2" charset="2"/>
              <a:buChar char="Ø"/>
            </a:pPr>
            <a:r>
              <a:rPr lang="en-US" sz="2400" dirty="0"/>
              <a:t>Within the traveled way (Pavement Repair)</a:t>
            </a:r>
          </a:p>
        </p:txBody>
      </p:sp>
    </p:spTree>
    <p:extLst>
      <p:ext uri="{BB962C8B-B14F-4D97-AF65-F5344CB8AC3E}">
        <p14:creationId xmlns:p14="http://schemas.microsoft.com/office/powerpoint/2010/main" val="10886663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649EC-FA22-45D8-A141-8C61EB92B4FF}"/>
              </a:ext>
            </a:extLst>
          </p:cNvPr>
          <p:cNvSpPr>
            <a:spLocks noGrp="1"/>
          </p:cNvSpPr>
          <p:nvPr>
            <p:ph type="title"/>
          </p:nvPr>
        </p:nvSpPr>
        <p:spPr>
          <a:xfrm>
            <a:off x="76200" y="381000"/>
            <a:ext cx="8991600" cy="838200"/>
          </a:xfrm>
        </p:spPr>
        <p:txBody>
          <a:bodyPr/>
          <a:lstStyle/>
          <a:p>
            <a:r>
              <a:rPr lang="en-US" b="1" dirty="0"/>
              <a:t>What type of work zone is needed?</a:t>
            </a:r>
          </a:p>
        </p:txBody>
      </p:sp>
      <p:sp>
        <p:nvSpPr>
          <p:cNvPr id="3" name="Content Placeholder 2">
            <a:extLst>
              <a:ext uri="{FF2B5EF4-FFF2-40B4-BE49-F238E27FC236}">
                <a16:creationId xmlns:a16="http://schemas.microsoft.com/office/drawing/2014/main" id="{7B63732F-59D7-480B-BB71-72FE9ECAAF72}"/>
              </a:ext>
            </a:extLst>
          </p:cNvPr>
          <p:cNvSpPr>
            <a:spLocks noGrp="1"/>
          </p:cNvSpPr>
          <p:nvPr>
            <p:ph idx="1"/>
          </p:nvPr>
        </p:nvSpPr>
        <p:spPr>
          <a:xfrm>
            <a:off x="1333500" y="1828800"/>
            <a:ext cx="6477000" cy="3962400"/>
          </a:xfrm>
        </p:spPr>
        <p:txBody>
          <a:bodyPr/>
          <a:lstStyle/>
          <a:p>
            <a:pPr>
              <a:lnSpc>
                <a:spcPct val="90000"/>
              </a:lnSpc>
              <a:buFont typeface="Wingdings" panose="05000000000000000000" pitchFamily="2" charset="2"/>
              <a:buChar char="Ø"/>
            </a:pPr>
            <a:r>
              <a:rPr lang="en-US" sz="3600" dirty="0"/>
              <a:t>Long-Term Stationary</a:t>
            </a:r>
          </a:p>
          <a:p>
            <a:pPr>
              <a:buFont typeface="Wingdings" panose="05000000000000000000" pitchFamily="2" charset="2"/>
              <a:buChar char="Ø"/>
            </a:pPr>
            <a:r>
              <a:rPr lang="en-US" sz="3600" dirty="0"/>
              <a:t>Intermediate-Term Stationary</a:t>
            </a:r>
          </a:p>
          <a:p>
            <a:pPr>
              <a:buFont typeface="Wingdings" panose="05000000000000000000" pitchFamily="2" charset="2"/>
              <a:buChar char="Ø"/>
            </a:pPr>
            <a:r>
              <a:rPr lang="en-US" sz="3600" dirty="0"/>
              <a:t>Short-Term Stationary</a:t>
            </a:r>
          </a:p>
          <a:p>
            <a:pPr>
              <a:buFont typeface="Wingdings" panose="05000000000000000000" pitchFamily="2" charset="2"/>
              <a:buChar char="Ø"/>
            </a:pPr>
            <a:r>
              <a:rPr lang="en-US" sz="3600" dirty="0"/>
              <a:t>Short Duration</a:t>
            </a:r>
          </a:p>
          <a:p>
            <a:pPr>
              <a:buFont typeface="Wingdings" panose="05000000000000000000" pitchFamily="2" charset="2"/>
              <a:buChar char="Ø"/>
            </a:pPr>
            <a:r>
              <a:rPr lang="en-US" sz="3600" dirty="0"/>
              <a:t>Mobile</a:t>
            </a:r>
          </a:p>
          <a:p>
            <a:pPr>
              <a:buFont typeface="Wingdings" panose="05000000000000000000" pitchFamily="2" charset="2"/>
              <a:buChar char="Ø"/>
            </a:pPr>
            <a:r>
              <a:rPr lang="en-US" sz="3600" dirty="0"/>
              <a:t>Emergency</a:t>
            </a:r>
          </a:p>
          <a:p>
            <a:pPr marL="0" indent="0">
              <a:buNone/>
            </a:pPr>
            <a:endParaRPr lang="en-US" dirty="0"/>
          </a:p>
        </p:txBody>
      </p:sp>
      <p:sp>
        <p:nvSpPr>
          <p:cNvPr id="4" name="Text Box 5">
            <a:hlinkClick r:id="rId2"/>
            <a:extLst>
              <a:ext uri="{FF2B5EF4-FFF2-40B4-BE49-F238E27FC236}">
                <a16:creationId xmlns:a16="http://schemas.microsoft.com/office/drawing/2014/main" id="{51E1FA90-3157-4F0A-BB3A-9FECAA32B3CA}"/>
              </a:ext>
            </a:extLst>
          </p:cNvPr>
          <p:cNvSpPr txBox="1">
            <a:spLocks noChangeArrowheads="1"/>
          </p:cNvSpPr>
          <p:nvPr/>
        </p:nvSpPr>
        <p:spPr bwMode="auto">
          <a:xfrm>
            <a:off x="8340910" y="6477000"/>
            <a:ext cx="696024" cy="276999"/>
          </a:xfrm>
          <a:prstGeom prst="rect">
            <a:avLst/>
          </a:prstGeom>
          <a:solidFill>
            <a:srgbClr val="FFC000"/>
          </a:solidFill>
          <a:ln w="9525">
            <a:noFill/>
            <a:miter lim="800000"/>
            <a:headEnd/>
            <a:tailEnd/>
          </a:ln>
          <a:effectLst>
            <a:prstShdw prst="shdw17" dist="17961" dir="2700000">
              <a:srgbClr val="FF6600">
                <a:gamma/>
                <a:shade val="60000"/>
                <a:invGamma/>
              </a:srgbClr>
            </a:prstShdw>
          </a:effectLst>
          <a:scene3d>
            <a:camera prst="orthographicFront"/>
            <a:lightRig rig="threePt" dir="t"/>
          </a:scene3d>
          <a:sp3d>
            <a:bevelT w="114300" prst="artDeco"/>
          </a:sp3d>
        </p:spPr>
        <p:txBody>
          <a:bodyPr wrap="none">
            <a:spAutoFit/>
          </a:bodyPr>
          <a:lstStyle/>
          <a:p>
            <a:pPr>
              <a:defRPr/>
            </a:pPr>
            <a:r>
              <a:rPr lang="en-US" sz="1200" dirty="0">
                <a:effectLst>
                  <a:outerShdw blurRad="38100" dist="38100" dir="2700000" algn="tl">
                    <a:srgbClr val="000000">
                      <a:alpha val="43137"/>
                    </a:srgbClr>
                  </a:outerShdw>
                </a:effectLst>
                <a:latin typeface="Arial" charset="0"/>
              </a:rPr>
              <a:t>616.7.2</a:t>
            </a:r>
          </a:p>
        </p:txBody>
      </p:sp>
    </p:spTree>
    <p:extLst>
      <p:ext uri="{BB962C8B-B14F-4D97-AF65-F5344CB8AC3E}">
        <p14:creationId xmlns:p14="http://schemas.microsoft.com/office/powerpoint/2010/main" val="41253984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TextBox 10"/>
          <p:cNvSpPr txBox="1"/>
          <p:nvPr/>
        </p:nvSpPr>
        <p:spPr>
          <a:xfrm>
            <a:off x="914400" y="304800"/>
            <a:ext cx="7315199" cy="769441"/>
          </a:xfrm>
          <a:prstGeom prst="rect">
            <a:avLst/>
          </a:prstGeom>
          <a:noFill/>
        </p:spPr>
        <p:txBody>
          <a:bodyPr wrap="square" rtlCol="0">
            <a:spAutoFit/>
          </a:bodyPr>
          <a:lstStyle/>
          <a:p>
            <a:pPr algn="ctr"/>
            <a:r>
              <a:rPr lang="en-US" sz="4400" b="1" dirty="0"/>
              <a:t>Long-Term Stationary</a:t>
            </a:r>
          </a:p>
        </p:txBody>
      </p:sp>
      <p:graphicFrame>
        <p:nvGraphicFramePr>
          <p:cNvPr id="12" name="Object 11"/>
          <p:cNvGraphicFramePr>
            <a:graphicFrameLocks noGrp="1" noChangeAspect="1"/>
          </p:cNvGraphicFramePr>
          <p:nvPr>
            <p:extLst>
              <p:ext uri="{D42A27DB-BD31-4B8C-83A1-F6EECF244321}">
                <p14:modId xmlns:p14="http://schemas.microsoft.com/office/powerpoint/2010/main" val="3458055529"/>
              </p:ext>
            </p:extLst>
          </p:nvPr>
        </p:nvGraphicFramePr>
        <p:xfrm>
          <a:off x="5304520" y="3604165"/>
          <a:ext cx="3610879" cy="3043131"/>
        </p:xfrm>
        <a:graphic>
          <a:graphicData uri="http://schemas.openxmlformats.org/presentationml/2006/ole">
            <mc:AlternateContent xmlns:mc="http://schemas.openxmlformats.org/markup-compatibility/2006">
              <mc:Choice xmlns:v="urn:schemas-microsoft-com:vml" Requires="v">
                <p:oleObj spid="_x0000_s1026" name="Photo Editor Photo" r:id="rId4" imgW="9764488" imgH="8228571" progId="">
                  <p:embed/>
                </p:oleObj>
              </mc:Choice>
              <mc:Fallback>
                <p:oleObj name="Photo Editor Photo" r:id="rId4" imgW="9764488" imgH="8228571" progId="">
                  <p:embed/>
                  <p:pic>
                    <p:nvPicPr>
                      <p:cNvPr id="12" name="Object 11"/>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04520" y="3604165"/>
                        <a:ext cx="3610879" cy="3043131"/>
                      </a:xfrm>
                      <a:prstGeom prst="rect">
                        <a:avLst/>
                      </a:prstGeom>
                      <a:noFill/>
                      <a:ln w="3175">
                        <a:solidFill>
                          <a:srgbClr val="000000"/>
                        </a:solidFill>
                        <a:miter lim="800000"/>
                        <a:headEnd/>
                        <a:tailEnd/>
                      </a:ln>
                    </p:spPr>
                  </p:pic>
                </p:oleObj>
              </mc:Fallback>
            </mc:AlternateContent>
          </a:graphicData>
        </a:graphic>
      </p:graphicFrame>
      <p:sp>
        <p:nvSpPr>
          <p:cNvPr id="2" name="TextBox 1">
            <a:extLst>
              <a:ext uri="{FF2B5EF4-FFF2-40B4-BE49-F238E27FC236}">
                <a16:creationId xmlns:a16="http://schemas.microsoft.com/office/drawing/2014/main" id="{DEBF29A9-F041-4BE8-BAC5-4F493ACC9D30}"/>
              </a:ext>
            </a:extLst>
          </p:cNvPr>
          <p:cNvSpPr txBox="1"/>
          <p:nvPr/>
        </p:nvSpPr>
        <p:spPr>
          <a:xfrm>
            <a:off x="228599" y="1447800"/>
            <a:ext cx="8686800" cy="4825937"/>
          </a:xfrm>
          <a:prstGeom prst="rect">
            <a:avLst/>
          </a:prstGeom>
          <a:noFill/>
        </p:spPr>
        <p:txBody>
          <a:bodyPr wrap="square" rtlCol="0">
            <a:spAutoFit/>
          </a:bodyPr>
          <a:lstStyle/>
          <a:p>
            <a:pPr marL="457200" indent="-457200">
              <a:lnSpc>
                <a:spcPct val="90000"/>
              </a:lnSpc>
              <a:buFont typeface="Wingdings" panose="05000000000000000000" pitchFamily="2" charset="2"/>
              <a:buChar char="Ø"/>
            </a:pPr>
            <a:r>
              <a:rPr lang="en-US" sz="2400" dirty="0"/>
              <a:t>Planned work</a:t>
            </a:r>
          </a:p>
          <a:p>
            <a:pPr marL="457200" indent="-457200">
              <a:lnSpc>
                <a:spcPct val="90000"/>
              </a:lnSpc>
              <a:buFont typeface="Wingdings" panose="05000000000000000000" pitchFamily="2" charset="2"/>
              <a:buChar char="Ø"/>
            </a:pPr>
            <a:r>
              <a:rPr lang="en-US" sz="2400" dirty="0"/>
              <a:t>Occupy location more than 3 days</a:t>
            </a:r>
          </a:p>
          <a:p>
            <a:pPr marL="457200" indent="-457200">
              <a:lnSpc>
                <a:spcPct val="90000"/>
              </a:lnSpc>
              <a:buFont typeface="Wingdings" panose="05000000000000000000" pitchFamily="2" charset="2"/>
              <a:buChar char="Ø"/>
            </a:pPr>
            <a:r>
              <a:rPr lang="en-US" sz="2400" dirty="0"/>
              <a:t>Shall use retroreflective and/or illuminated devices</a:t>
            </a:r>
          </a:p>
          <a:p>
            <a:pPr marL="457200" indent="-457200">
              <a:lnSpc>
                <a:spcPct val="90000"/>
              </a:lnSpc>
              <a:buFont typeface="Wingdings" panose="05000000000000000000" pitchFamily="2" charset="2"/>
              <a:buChar char="Ø"/>
            </a:pPr>
            <a:r>
              <a:rPr lang="en-US" sz="2400" dirty="0"/>
              <a:t>Remove inappropriate markings </a:t>
            </a:r>
          </a:p>
          <a:p>
            <a:pPr marL="914400" lvl="1" indent="-457200">
              <a:lnSpc>
                <a:spcPct val="90000"/>
              </a:lnSpc>
              <a:buFont typeface="Arial" panose="020B0604020202020204" pitchFamily="34" charset="0"/>
              <a:buChar char="•"/>
            </a:pPr>
            <a:r>
              <a:rPr lang="en-US" sz="2200" dirty="0"/>
              <a:t>Replace with temporary markings</a:t>
            </a:r>
          </a:p>
          <a:p>
            <a:pPr marL="457200" indent="-457200">
              <a:lnSpc>
                <a:spcPct val="90000"/>
              </a:lnSpc>
              <a:buFont typeface="Wingdings" panose="05000000000000000000" pitchFamily="2" charset="2"/>
              <a:buChar char="Ø"/>
            </a:pPr>
            <a:r>
              <a:rPr lang="en-US" sz="2400" dirty="0"/>
              <a:t>Generally, the following devices are used:</a:t>
            </a:r>
          </a:p>
          <a:p>
            <a:pPr marL="742950" lvl="1" indent="-285750">
              <a:buFont typeface="Arial" panose="020B0604020202020204" pitchFamily="34" charset="0"/>
              <a:buChar char="•"/>
            </a:pPr>
            <a:r>
              <a:rPr lang="en-US" sz="2000" dirty="0"/>
              <a:t>Post-mounted signs	</a:t>
            </a:r>
          </a:p>
          <a:p>
            <a:pPr marL="742950" lvl="1" indent="-285750">
              <a:buFont typeface="Arial" panose="020B0604020202020204" pitchFamily="34" charset="0"/>
              <a:buChar char="•"/>
            </a:pPr>
            <a:r>
              <a:rPr lang="en-US" sz="2000" dirty="0"/>
              <a:t>Larger channelizers and barricades</a:t>
            </a:r>
          </a:p>
          <a:p>
            <a:pPr marL="742950" lvl="1" indent="-285750">
              <a:buFont typeface="Arial" panose="020B0604020202020204" pitchFamily="34" charset="0"/>
              <a:buChar char="•"/>
            </a:pPr>
            <a:r>
              <a:rPr lang="en-US" sz="2000" dirty="0"/>
              <a:t>Temporary traffic barriers</a:t>
            </a:r>
          </a:p>
          <a:p>
            <a:pPr marL="742950" lvl="1" indent="-285750">
              <a:buFont typeface="Arial" panose="020B0604020202020204" pitchFamily="34" charset="0"/>
              <a:buChar char="•"/>
            </a:pPr>
            <a:r>
              <a:rPr lang="en-US" sz="2000" dirty="0"/>
              <a:t>Temporary pavement markings</a:t>
            </a:r>
          </a:p>
          <a:p>
            <a:pPr marL="742950" lvl="1" indent="-285750">
              <a:buFont typeface="Arial" panose="020B0604020202020204" pitchFamily="34" charset="0"/>
              <a:buChar char="•"/>
            </a:pPr>
            <a:r>
              <a:rPr lang="en-US" sz="2000" dirty="0"/>
              <a:t>Work lighting</a:t>
            </a:r>
          </a:p>
          <a:p>
            <a:pPr marL="742950" lvl="1" indent="-285750">
              <a:buFont typeface="Arial" panose="020B0604020202020204" pitchFamily="34" charset="0"/>
              <a:buChar char="•"/>
            </a:pPr>
            <a:r>
              <a:rPr lang="en-US" sz="2000" dirty="0"/>
              <a:t>Area lighting</a:t>
            </a:r>
          </a:p>
          <a:p>
            <a:pPr marL="742950" lvl="1" indent="-285750">
              <a:buFont typeface="Arial" panose="020B0604020202020204" pitchFamily="34" charset="0"/>
              <a:buChar char="•"/>
            </a:pPr>
            <a:r>
              <a:rPr lang="en-US" sz="2000" dirty="0"/>
              <a:t>Warning lighting </a:t>
            </a:r>
          </a:p>
          <a:p>
            <a:pPr marL="742950" lvl="1" indent="-285750">
              <a:buFont typeface="Arial" panose="020B0604020202020204" pitchFamily="34" charset="0"/>
              <a:buChar char="•"/>
            </a:pPr>
            <a:r>
              <a:rPr lang="en-US" sz="2000" dirty="0"/>
              <a:t>Temporary traffic signals</a:t>
            </a:r>
          </a:p>
          <a:p>
            <a:endParaRPr lang="en-US" dirty="0"/>
          </a:p>
        </p:txBody>
      </p:sp>
    </p:spTree>
    <p:extLst>
      <p:ext uri="{BB962C8B-B14F-4D97-AF65-F5344CB8AC3E}">
        <p14:creationId xmlns:p14="http://schemas.microsoft.com/office/powerpoint/2010/main" val="2459978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A30FF-2A27-4E4B-BC1F-63B96CBFF9D0}"/>
              </a:ext>
            </a:extLst>
          </p:cNvPr>
          <p:cNvSpPr>
            <a:spLocks noGrp="1"/>
          </p:cNvSpPr>
          <p:nvPr>
            <p:ph type="title"/>
          </p:nvPr>
        </p:nvSpPr>
        <p:spPr>
          <a:xfrm>
            <a:off x="445770" y="290323"/>
            <a:ext cx="8229600" cy="928877"/>
          </a:xfrm>
        </p:spPr>
        <p:txBody>
          <a:bodyPr/>
          <a:lstStyle/>
          <a:p>
            <a:r>
              <a:rPr lang="en-US" b="1" dirty="0"/>
              <a:t>Intermediate-Term Stationary</a:t>
            </a:r>
          </a:p>
        </p:txBody>
      </p:sp>
      <p:sp>
        <p:nvSpPr>
          <p:cNvPr id="3" name="Content Placeholder 2">
            <a:extLst>
              <a:ext uri="{FF2B5EF4-FFF2-40B4-BE49-F238E27FC236}">
                <a16:creationId xmlns:a16="http://schemas.microsoft.com/office/drawing/2014/main" id="{FF5A3D6B-3C64-4736-B879-2CD424A04DDA}"/>
              </a:ext>
            </a:extLst>
          </p:cNvPr>
          <p:cNvSpPr>
            <a:spLocks noGrp="1"/>
          </p:cNvSpPr>
          <p:nvPr>
            <p:ph idx="1"/>
          </p:nvPr>
        </p:nvSpPr>
        <p:spPr>
          <a:xfrm>
            <a:off x="419100" y="1279148"/>
            <a:ext cx="8305800" cy="2454652"/>
          </a:xfrm>
        </p:spPr>
        <p:txBody>
          <a:bodyPr/>
          <a:lstStyle/>
          <a:p>
            <a:pPr>
              <a:buFont typeface="Wingdings" panose="05000000000000000000" pitchFamily="2" charset="2"/>
              <a:buChar char="Ø"/>
            </a:pPr>
            <a:r>
              <a:rPr lang="en-US" sz="2600" dirty="0"/>
              <a:t>Planned work</a:t>
            </a:r>
          </a:p>
          <a:p>
            <a:pPr>
              <a:buFont typeface="Wingdings" panose="05000000000000000000" pitchFamily="2" charset="2"/>
              <a:buChar char="Ø"/>
            </a:pPr>
            <a:r>
              <a:rPr lang="en-US" sz="2600" dirty="0"/>
              <a:t>Occupy location more than 1 daylight period</a:t>
            </a:r>
          </a:p>
          <a:p>
            <a:pPr>
              <a:buFont typeface="Wingdings" panose="05000000000000000000" pitchFamily="2" charset="2"/>
              <a:buChar char="Ø"/>
            </a:pPr>
            <a:r>
              <a:rPr lang="en-US" sz="2600" dirty="0"/>
              <a:t>Occupy location up to 3 days</a:t>
            </a:r>
          </a:p>
          <a:p>
            <a:pPr>
              <a:buFont typeface="Wingdings" panose="05000000000000000000" pitchFamily="2" charset="2"/>
              <a:buChar char="Ø"/>
            </a:pPr>
            <a:r>
              <a:rPr lang="en-US" sz="2600" dirty="0"/>
              <a:t>Planned nighttime work lasting more than 30 minutes</a:t>
            </a:r>
          </a:p>
          <a:p>
            <a:pPr>
              <a:buFont typeface="Wingdings" panose="05000000000000000000" pitchFamily="2" charset="2"/>
              <a:buChar char="Ø"/>
            </a:pPr>
            <a:r>
              <a:rPr lang="en-US" sz="2600" dirty="0"/>
              <a:t>Retroreflective and/or illuminated devices shall be used</a:t>
            </a:r>
          </a:p>
          <a:p>
            <a:endParaRPr lang="en-US" dirty="0"/>
          </a:p>
        </p:txBody>
      </p:sp>
      <p:grpSp>
        <p:nvGrpSpPr>
          <p:cNvPr id="4" name="Group 3">
            <a:extLst>
              <a:ext uri="{FF2B5EF4-FFF2-40B4-BE49-F238E27FC236}">
                <a16:creationId xmlns:a16="http://schemas.microsoft.com/office/drawing/2014/main" id="{5DCC8F8C-BB1E-4A57-AE35-8085799FC181}"/>
              </a:ext>
            </a:extLst>
          </p:cNvPr>
          <p:cNvGrpSpPr/>
          <p:nvPr/>
        </p:nvGrpSpPr>
        <p:grpSpPr>
          <a:xfrm>
            <a:off x="304800" y="4085751"/>
            <a:ext cx="5638800" cy="2224277"/>
            <a:chOff x="4438406" y="951742"/>
            <a:chExt cx="4552749" cy="1801942"/>
          </a:xfrm>
        </p:grpSpPr>
        <p:pic>
          <p:nvPicPr>
            <p:cNvPr id="5" name="Picture 4">
              <a:extLst>
                <a:ext uri="{FF2B5EF4-FFF2-40B4-BE49-F238E27FC236}">
                  <a16:creationId xmlns:a16="http://schemas.microsoft.com/office/drawing/2014/main" id="{855B445F-B639-49A4-ABD6-3B6A2573D432}"/>
                </a:ext>
              </a:extLst>
            </p:cNvPr>
            <p:cNvPicPr>
              <a:picLocks noChangeAspect="1"/>
            </p:cNvPicPr>
            <p:nvPr/>
          </p:nvPicPr>
          <p:blipFill>
            <a:blip r:embed="rId3"/>
            <a:stretch>
              <a:fillRect/>
            </a:stretch>
          </p:blipFill>
          <p:spPr>
            <a:xfrm>
              <a:off x="7791653" y="951742"/>
              <a:ext cx="1199502" cy="1797007"/>
            </a:xfrm>
            <a:prstGeom prst="rect">
              <a:avLst/>
            </a:prstGeom>
          </p:spPr>
        </p:pic>
        <p:pic>
          <p:nvPicPr>
            <p:cNvPr id="6" name="Picture 5">
              <a:extLst>
                <a:ext uri="{FF2B5EF4-FFF2-40B4-BE49-F238E27FC236}">
                  <a16:creationId xmlns:a16="http://schemas.microsoft.com/office/drawing/2014/main" id="{7F97F16E-8F0F-4AD7-B245-CF68C9ECD1D8}"/>
                </a:ext>
              </a:extLst>
            </p:cNvPr>
            <p:cNvPicPr>
              <a:picLocks noChangeAspect="1"/>
            </p:cNvPicPr>
            <p:nvPr/>
          </p:nvPicPr>
          <p:blipFill rotWithShape="1">
            <a:blip r:embed="rId4"/>
            <a:srcRect l="41693"/>
            <a:stretch/>
          </p:blipFill>
          <p:spPr>
            <a:xfrm>
              <a:off x="6217632" y="951742"/>
              <a:ext cx="1574021" cy="1801942"/>
            </a:xfrm>
            <a:prstGeom prst="rect">
              <a:avLst/>
            </a:prstGeom>
          </p:spPr>
        </p:pic>
        <p:pic>
          <p:nvPicPr>
            <p:cNvPr id="7" name="Picture 6">
              <a:extLst>
                <a:ext uri="{FF2B5EF4-FFF2-40B4-BE49-F238E27FC236}">
                  <a16:creationId xmlns:a16="http://schemas.microsoft.com/office/drawing/2014/main" id="{7751BE17-6380-46E2-AF3E-B8CAFBF9EF27}"/>
                </a:ext>
              </a:extLst>
            </p:cNvPr>
            <p:cNvPicPr>
              <a:picLocks noChangeAspect="1"/>
            </p:cNvPicPr>
            <p:nvPr/>
          </p:nvPicPr>
          <p:blipFill>
            <a:blip r:embed="rId5"/>
            <a:stretch>
              <a:fillRect/>
            </a:stretch>
          </p:blipFill>
          <p:spPr>
            <a:xfrm>
              <a:off x="4438406" y="955233"/>
              <a:ext cx="1793516" cy="1793516"/>
            </a:xfrm>
            <a:prstGeom prst="rect">
              <a:avLst/>
            </a:prstGeom>
          </p:spPr>
        </p:pic>
      </p:grpSp>
      <p:sp>
        <p:nvSpPr>
          <p:cNvPr id="8" name="TextBox 7">
            <a:extLst>
              <a:ext uri="{FF2B5EF4-FFF2-40B4-BE49-F238E27FC236}">
                <a16:creationId xmlns:a16="http://schemas.microsoft.com/office/drawing/2014/main" id="{7FFAB0BD-90BA-489C-A10A-B1AF5BD87478}"/>
              </a:ext>
            </a:extLst>
          </p:cNvPr>
          <p:cNvSpPr txBox="1"/>
          <p:nvPr/>
        </p:nvSpPr>
        <p:spPr>
          <a:xfrm>
            <a:off x="6096000" y="4286902"/>
            <a:ext cx="3048000" cy="1815882"/>
          </a:xfrm>
          <a:prstGeom prst="rect">
            <a:avLst/>
          </a:prstGeom>
          <a:noFill/>
        </p:spPr>
        <p:txBody>
          <a:bodyPr wrap="square" rtlCol="0">
            <a:spAutoFit/>
          </a:bodyPr>
          <a:lstStyle/>
          <a:p>
            <a:r>
              <a:rPr lang="en-US" sz="2000" dirty="0"/>
              <a:t>Consider the following if practical:</a:t>
            </a:r>
          </a:p>
          <a:p>
            <a:pPr marL="285750" indent="-285750">
              <a:buFont typeface="Arial" panose="020B0604020202020204" pitchFamily="34" charset="0"/>
              <a:buChar char="•"/>
            </a:pPr>
            <a:r>
              <a:rPr lang="en-US" dirty="0"/>
              <a:t>Altered pavement markings</a:t>
            </a:r>
          </a:p>
          <a:p>
            <a:pPr marL="285750" indent="-285750">
              <a:buFont typeface="Arial" panose="020B0604020202020204" pitchFamily="34" charset="0"/>
              <a:buChar char="•"/>
            </a:pPr>
            <a:r>
              <a:rPr lang="en-US" dirty="0"/>
              <a:t>Temporary traffic barriers</a:t>
            </a:r>
          </a:p>
          <a:p>
            <a:pPr marL="285750" indent="-285750">
              <a:buFont typeface="Arial" panose="020B0604020202020204" pitchFamily="34" charset="0"/>
              <a:buChar char="•"/>
            </a:pPr>
            <a:r>
              <a:rPr lang="en-US" dirty="0"/>
              <a:t>Temporary roadways</a:t>
            </a:r>
          </a:p>
          <a:p>
            <a:pPr marL="285750" indent="-285750">
              <a:buFont typeface="Arial" panose="020B0604020202020204" pitchFamily="34" charset="0"/>
              <a:buChar char="•"/>
            </a:pPr>
            <a:r>
              <a:rPr lang="en-US" dirty="0"/>
              <a:t>Post-mounted signs</a:t>
            </a:r>
          </a:p>
        </p:txBody>
      </p:sp>
    </p:spTree>
    <p:extLst>
      <p:ext uri="{BB962C8B-B14F-4D97-AF65-F5344CB8AC3E}">
        <p14:creationId xmlns:p14="http://schemas.microsoft.com/office/powerpoint/2010/main" val="1080767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9731F-3367-4E06-9427-0EA724C9C46E}"/>
              </a:ext>
            </a:extLst>
          </p:cNvPr>
          <p:cNvSpPr>
            <a:spLocks noGrp="1"/>
          </p:cNvSpPr>
          <p:nvPr>
            <p:ph type="title"/>
          </p:nvPr>
        </p:nvSpPr>
        <p:spPr>
          <a:xfrm>
            <a:off x="457200" y="297498"/>
            <a:ext cx="8229600" cy="814704"/>
          </a:xfrm>
        </p:spPr>
        <p:txBody>
          <a:bodyPr/>
          <a:lstStyle/>
          <a:p>
            <a:r>
              <a:rPr lang="en-US" b="1" dirty="0"/>
              <a:t>Short-Term Stationary</a:t>
            </a:r>
          </a:p>
        </p:txBody>
      </p:sp>
      <p:sp>
        <p:nvSpPr>
          <p:cNvPr id="3" name="Content Placeholder 2">
            <a:extLst>
              <a:ext uri="{FF2B5EF4-FFF2-40B4-BE49-F238E27FC236}">
                <a16:creationId xmlns:a16="http://schemas.microsoft.com/office/drawing/2014/main" id="{C1E8D26B-EC55-4FA8-BE92-D438B29D8180}"/>
              </a:ext>
            </a:extLst>
          </p:cNvPr>
          <p:cNvSpPr>
            <a:spLocks noGrp="1"/>
          </p:cNvSpPr>
          <p:nvPr>
            <p:ph idx="1"/>
          </p:nvPr>
        </p:nvSpPr>
        <p:spPr>
          <a:xfrm>
            <a:off x="457200" y="1112202"/>
            <a:ext cx="8229600" cy="5593398"/>
          </a:xfrm>
        </p:spPr>
        <p:txBody>
          <a:bodyPr/>
          <a:lstStyle/>
          <a:p>
            <a:pPr>
              <a:buFont typeface="Wingdings" panose="05000000000000000000" pitchFamily="2" charset="2"/>
              <a:buChar char="Ø"/>
            </a:pPr>
            <a:r>
              <a:rPr lang="en-US" sz="2600" dirty="0"/>
              <a:t>Planned daytime work</a:t>
            </a:r>
          </a:p>
          <a:p>
            <a:pPr>
              <a:buFont typeface="Wingdings" panose="05000000000000000000" pitchFamily="2" charset="2"/>
              <a:buChar char="Ø"/>
            </a:pPr>
            <a:r>
              <a:rPr lang="en-US" sz="2600" dirty="0"/>
              <a:t>Occupying site for more than 30 minutes</a:t>
            </a:r>
          </a:p>
          <a:p>
            <a:pPr>
              <a:buFont typeface="Wingdings" panose="05000000000000000000" pitchFamily="2" charset="2"/>
              <a:buChar char="Ø"/>
            </a:pPr>
            <a:r>
              <a:rPr lang="en-US" sz="2600" dirty="0"/>
              <a:t>Occupying site for less than 12 hours</a:t>
            </a:r>
          </a:p>
          <a:p>
            <a:pPr>
              <a:buFont typeface="Wingdings" panose="05000000000000000000" pitchFamily="2" charset="2"/>
              <a:buChar char="Ø"/>
            </a:pPr>
            <a:r>
              <a:rPr lang="en-US" sz="2600" dirty="0"/>
              <a:t>Most maintenance and utility operations</a:t>
            </a:r>
          </a:p>
          <a:p>
            <a:pPr lvl="1">
              <a:buFont typeface="Arial" panose="020B0604020202020204" pitchFamily="34" charset="0"/>
              <a:buChar char="•"/>
            </a:pPr>
            <a:r>
              <a:rPr lang="en-US" sz="2200" dirty="0"/>
              <a:t>Workers and equipment move along the road without stopping, usually at low speeds</a:t>
            </a:r>
          </a:p>
          <a:p>
            <a:pPr>
              <a:buFont typeface="Wingdings" panose="05000000000000000000" pitchFamily="2" charset="2"/>
              <a:buChar char="Ø"/>
            </a:pPr>
            <a:r>
              <a:rPr lang="en-US" sz="2600" dirty="0"/>
              <a:t>Generally, the following devices are used:</a:t>
            </a:r>
          </a:p>
          <a:p>
            <a:pPr marL="685800" lvl="1">
              <a:buFont typeface="Arial" panose="020B0604020202020204" pitchFamily="34" charset="0"/>
              <a:buChar char="•"/>
            </a:pPr>
            <a:r>
              <a:rPr lang="en-US" sz="2200" dirty="0"/>
              <a:t>Portable signs</a:t>
            </a:r>
          </a:p>
          <a:p>
            <a:pPr marL="685800" lvl="1">
              <a:buFont typeface="Arial" panose="020B0604020202020204" pitchFamily="34" charset="0"/>
              <a:buChar char="•"/>
            </a:pPr>
            <a:r>
              <a:rPr lang="en-US" sz="2200" dirty="0"/>
              <a:t>Flashing arrow panels</a:t>
            </a:r>
          </a:p>
          <a:p>
            <a:pPr marL="685800" lvl="1">
              <a:buFont typeface="Arial" panose="020B0604020202020204" pitchFamily="34" charset="0"/>
              <a:buChar char="•"/>
            </a:pPr>
            <a:r>
              <a:rPr lang="en-US" sz="2200" dirty="0"/>
              <a:t>Channelizers</a:t>
            </a:r>
          </a:p>
          <a:p>
            <a:pPr marL="685800" lvl="1">
              <a:buFont typeface="Arial" panose="020B0604020202020204" pitchFamily="34" charset="0"/>
              <a:buChar char="•"/>
            </a:pPr>
            <a:r>
              <a:rPr lang="en-US" sz="2200" dirty="0"/>
              <a:t>Fleet lighting</a:t>
            </a:r>
          </a:p>
          <a:p>
            <a:pPr marL="685800" lvl="1">
              <a:buFont typeface="Arial" panose="020B0604020202020204" pitchFamily="34" charset="0"/>
              <a:buChar char="•"/>
            </a:pPr>
            <a:r>
              <a:rPr lang="en-US" sz="2200" dirty="0"/>
              <a:t>Protective vehicles </a:t>
            </a:r>
          </a:p>
          <a:p>
            <a:pPr marL="685800" lvl="1">
              <a:buFont typeface="Arial" panose="020B0604020202020204" pitchFamily="34" charset="0"/>
              <a:buChar char="•"/>
            </a:pPr>
            <a:r>
              <a:rPr lang="en-US" sz="2200" dirty="0"/>
              <a:t>Truck-mounted attenuators</a:t>
            </a:r>
          </a:p>
          <a:p>
            <a:pPr marL="0" indent="0">
              <a:buNone/>
            </a:pPr>
            <a:endParaRPr lang="en-US" dirty="0"/>
          </a:p>
        </p:txBody>
      </p:sp>
      <p:pic>
        <p:nvPicPr>
          <p:cNvPr id="6" name="Picture 5">
            <a:extLst>
              <a:ext uri="{FF2B5EF4-FFF2-40B4-BE49-F238E27FC236}">
                <a16:creationId xmlns:a16="http://schemas.microsoft.com/office/drawing/2014/main" id="{E79F3ECC-27AC-4F6C-A99F-9535B37819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05400" y="4297792"/>
            <a:ext cx="3810000" cy="2543175"/>
          </a:xfrm>
          <a:prstGeom prst="rect">
            <a:avLst/>
          </a:prstGeom>
          <a:ln>
            <a:noFill/>
          </a:ln>
          <a:effectLst>
            <a:softEdge rad="112500"/>
          </a:effectLst>
        </p:spPr>
      </p:pic>
    </p:spTree>
    <p:extLst>
      <p:ext uri="{BB962C8B-B14F-4D97-AF65-F5344CB8AC3E}">
        <p14:creationId xmlns:p14="http://schemas.microsoft.com/office/powerpoint/2010/main" val="18775523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95FD5-9622-44C5-88B7-19B130058898}"/>
              </a:ext>
            </a:extLst>
          </p:cNvPr>
          <p:cNvSpPr>
            <a:spLocks noGrp="1"/>
          </p:cNvSpPr>
          <p:nvPr>
            <p:ph type="title"/>
          </p:nvPr>
        </p:nvSpPr>
        <p:spPr>
          <a:xfrm>
            <a:off x="457200" y="228600"/>
            <a:ext cx="8229600" cy="869316"/>
          </a:xfrm>
        </p:spPr>
        <p:txBody>
          <a:bodyPr/>
          <a:lstStyle/>
          <a:p>
            <a:r>
              <a:rPr lang="en-US" b="1" dirty="0"/>
              <a:t>Short Duration</a:t>
            </a:r>
          </a:p>
        </p:txBody>
      </p:sp>
      <p:sp>
        <p:nvSpPr>
          <p:cNvPr id="3" name="Content Placeholder 2">
            <a:extLst>
              <a:ext uri="{FF2B5EF4-FFF2-40B4-BE49-F238E27FC236}">
                <a16:creationId xmlns:a16="http://schemas.microsoft.com/office/drawing/2014/main" id="{49160F14-FDB3-4436-B548-8035586BCB35}"/>
              </a:ext>
            </a:extLst>
          </p:cNvPr>
          <p:cNvSpPr>
            <a:spLocks noGrp="1"/>
          </p:cNvSpPr>
          <p:nvPr>
            <p:ph idx="1"/>
          </p:nvPr>
        </p:nvSpPr>
        <p:spPr>
          <a:xfrm>
            <a:off x="140895" y="875176"/>
            <a:ext cx="8229600" cy="5906624"/>
          </a:xfrm>
        </p:spPr>
        <p:txBody>
          <a:bodyPr/>
          <a:lstStyle/>
          <a:p>
            <a:pPr>
              <a:lnSpc>
                <a:spcPct val="90000"/>
              </a:lnSpc>
              <a:buFont typeface="Wingdings" panose="05000000000000000000" pitchFamily="2" charset="2"/>
              <a:buChar char="Ø"/>
            </a:pPr>
            <a:r>
              <a:rPr lang="en-US" sz="2200" dirty="0"/>
              <a:t>Planned work</a:t>
            </a:r>
          </a:p>
          <a:p>
            <a:pPr>
              <a:lnSpc>
                <a:spcPct val="90000"/>
              </a:lnSpc>
              <a:buFont typeface="Wingdings" panose="05000000000000000000" pitchFamily="2" charset="2"/>
              <a:buChar char="Ø"/>
            </a:pPr>
            <a:r>
              <a:rPr lang="en-US" sz="2200" dirty="0"/>
              <a:t>Daytime or nighttime</a:t>
            </a:r>
          </a:p>
          <a:p>
            <a:pPr>
              <a:lnSpc>
                <a:spcPct val="90000"/>
              </a:lnSpc>
              <a:buFont typeface="Wingdings" panose="05000000000000000000" pitchFamily="2" charset="2"/>
              <a:buChar char="Ø"/>
            </a:pPr>
            <a:r>
              <a:rPr lang="en-US" sz="2200" dirty="0"/>
              <a:t>Occupying site up to 30 minutes</a:t>
            </a:r>
          </a:p>
          <a:p>
            <a:pPr>
              <a:lnSpc>
                <a:spcPct val="90000"/>
              </a:lnSpc>
              <a:buFont typeface="Wingdings" panose="05000000000000000000" pitchFamily="2" charset="2"/>
              <a:buChar char="Ø"/>
            </a:pPr>
            <a:r>
              <a:rPr lang="en-US" sz="2200" dirty="0"/>
              <a:t>High-intensity rotating, flashing, oscillating or strobe lights may be used in place of signs and channelizing devices – should be augmented with signs and arrow boards</a:t>
            </a:r>
          </a:p>
          <a:p>
            <a:pPr lvl="1">
              <a:lnSpc>
                <a:spcPct val="90000"/>
              </a:lnSpc>
              <a:buFont typeface="Arial" panose="020B0604020202020204" pitchFamily="34" charset="0"/>
              <a:buChar char="•"/>
            </a:pPr>
            <a:r>
              <a:rPr lang="en-US" sz="2000" dirty="0"/>
              <a:t>Safety should not be compromised by using fewer devices because the operation will frequently change locations</a:t>
            </a:r>
          </a:p>
          <a:p>
            <a:pPr>
              <a:lnSpc>
                <a:spcPct val="90000"/>
              </a:lnSpc>
              <a:buFont typeface="Wingdings" panose="05000000000000000000" pitchFamily="2" charset="2"/>
              <a:buChar char="Ø"/>
            </a:pPr>
            <a:r>
              <a:rPr lang="en-US" sz="2200" dirty="0"/>
              <a:t>Flaggers may be used for operations that involve frequent short stops on two-lane roads</a:t>
            </a:r>
          </a:p>
          <a:p>
            <a:pPr>
              <a:lnSpc>
                <a:spcPct val="90000"/>
              </a:lnSpc>
              <a:buFont typeface="Wingdings" panose="05000000000000000000" pitchFamily="2" charset="2"/>
              <a:buChar char="Ø"/>
            </a:pPr>
            <a:r>
              <a:rPr lang="en-US" sz="2200" dirty="0"/>
              <a:t>Common Operations include:</a:t>
            </a:r>
          </a:p>
          <a:p>
            <a:pPr marL="685800" lvl="1">
              <a:buFont typeface="Arial" panose="020B0604020202020204" pitchFamily="34" charset="0"/>
              <a:buChar char="•"/>
            </a:pPr>
            <a:r>
              <a:rPr lang="en-US" sz="2000" dirty="0"/>
              <a:t>Litter cleanup</a:t>
            </a:r>
          </a:p>
          <a:p>
            <a:pPr marL="685800" lvl="1">
              <a:buFont typeface="Arial" panose="020B0604020202020204" pitchFamily="34" charset="0"/>
              <a:buChar char="•"/>
            </a:pPr>
            <a:r>
              <a:rPr lang="en-US" sz="2000" dirty="0"/>
              <a:t>Isolated pothole patching</a:t>
            </a:r>
          </a:p>
          <a:p>
            <a:pPr marL="685800" lvl="1">
              <a:buFont typeface="Arial" panose="020B0604020202020204" pitchFamily="34" charset="0"/>
              <a:buChar char="•"/>
            </a:pPr>
            <a:r>
              <a:rPr lang="en-US" sz="2000" dirty="0"/>
              <a:t>Isolated crack sealing</a:t>
            </a:r>
          </a:p>
          <a:p>
            <a:pPr marL="685800" lvl="1">
              <a:buFont typeface="Arial" panose="020B0604020202020204" pitchFamily="34" charset="0"/>
              <a:buChar char="•"/>
            </a:pPr>
            <a:r>
              <a:rPr lang="en-US" sz="2000" dirty="0"/>
              <a:t>Utility operations</a:t>
            </a:r>
          </a:p>
          <a:p>
            <a:pPr marL="685800" lvl="1">
              <a:buFont typeface="Arial" panose="020B0604020202020204" pitchFamily="34" charset="0"/>
              <a:buChar char="•"/>
            </a:pPr>
            <a:r>
              <a:rPr lang="en-US" sz="2000" dirty="0"/>
              <a:t>Signal Repair</a:t>
            </a:r>
          </a:p>
          <a:p>
            <a:pPr lvl="1">
              <a:lnSpc>
                <a:spcPct val="90000"/>
              </a:lnSpc>
              <a:buFont typeface="Arial" panose="020B0604020202020204" pitchFamily="34" charset="0"/>
              <a:buChar char="•"/>
            </a:pPr>
            <a:endParaRPr lang="en-US" sz="2000" dirty="0"/>
          </a:p>
          <a:p>
            <a:endParaRPr lang="en-US" dirty="0"/>
          </a:p>
        </p:txBody>
      </p:sp>
      <p:pic>
        <p:nvPicPr>
          <p:cNvPr id="4" name="Picture 3">
            <a:extLst>
              <a:ext uri="{FF2B5EF4-FFF2-40B4-BE49-F238E27FC236}">
                <a16:creationId xmlns:a16="http://schemas.microsoft.com/office/drawing/2014/main" id="{7AE8DA70-F606-41CA-83AC-565FA4EFE4E8}"/>
              </a:ext>
            </a:extLst>
          </p:cNvPr>
          <p:cNvPicPr>
            <a:picLocks noChangeAspect="1"/>
          </p:cNvPicPr>
          <p:nvPr/>
        </p:nvPicPr>
        <p:blipFill>
          <a:blip r:embed="rId3"/>
          <a:stretch>
            <a:fillRect/>
          </a:stretch>
        </p:blipFill>
        <p:spPr>
          <a:xfrm>
            <a:off x="6172655" y="4874628"/>
            <a:ext cx="2971345" cy="1983372"/>
          </a:xfrm>
          <a:prstGeom prst="rect">
            <a:avLst/>
          </a:prstGeom>
          <a:ln>
            <a:noFill/>
          </a:ln>
          <a:effectLst>
            <a:softEdge rad="112500"/>
          </a:effectLst>
        </p:spPr>
      </p:pic>
    </p:spTree>
    <p:extLst>
      <p:ext uri="{BB962C8B-B14F-4D97-AF65-F5344CB8AC3E}">
        <p14:creationId xmlns:p14="http://schemas.microsoft.com/office/powerpoint/2010/main" val="14619011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5526B-0D8C-4483-99BE-39F0E8768AA2}"/>
              </a:ext>
            </a:extLst>
          </p:cNvPr>
          <p:cNvSpPr>
            <a:spLocks noGrp="1"/>
          </p:cNvSpPr>
          <p:nvPr>
            <p:ph type="title"/>
          </p:nvPr>
        </p:nvSpPr>
        <p:spPr>
          <a:xfrm>
            <a:off x="457200" y="152400"/>
            <a:ext cx="8229600" cy="838199"/>
          </a:xfrm>
        </p:spPr>
        <p:txBody>
          <a:bodyPr/>
          <a:lstStyle/>
          <a:p>
            <a:r>
              <a:rPr lang="en-US" b="1" dirty="0"/>
              <a:t>Mobile</a:t>
            </a:r>
          </a:p>
        </p:txBody>
      </p:sp>
      <p:sp>
        <p:nvSpPr>
          <p:cNvPr id="3" name="Content Placeholder 2">
            <a:extLst>
              <a:ext uri="{FF2B5EF4-FFF2-40B4-BE49-F238E27FC236}">
                <a16:creationId xmlns:a16="http://schemas.microsoft.com/office/drawing/2014/main" id="{A0AC9021-81D6-41DD-814F-7453AA5BBFE7}"/>
              </a:ext>
            </a:extLst>
          </p:cNvPr>
          <p:cNvSpPr>
            <a:spLocks noGrp="1"/>
          </p:cNvSpPr>
          <p:nvPr>
            <p:ph idx="1"/>
          </p:nvPr>
        </p:nvSpPr>
        <p:spPr>
          <a:xfrm>
            <a:off x="157071" y="990599"/>
            <a:ext cx="8829858" cy="3962400"/>
          </a:xfrm>
        </p:spPr>
        <p:txBody>
          <a:bodyPr/>
          <a:lstStyle/>
          <a:p>
            <a:pPr>
              <a:lnSpc>
                <a:spcPct val="90000"/>
              </a:lnSpc>
              <a:buFont typeface="Wingdings" panose="05000000000000000000" pitchFamily="2" charset="2"/>
              <a:buChar char="Ø"/>
            </a:pPr>
            <a:r>
              <a:rPr lang="en-US" sz="2400" dirty="0"/>
              <a:t>Planned work</a:t>
            </a:r>
          </a:p>
          <a:p>
            <a:pPr lvl="1">
              <a:lnSpc>
                <a:spcPct val="90000"/>
              </a:lnSpc>
              <a:buFont typeface="Arial" panose="020B0604020202020204" pitchFamily="34" charset="0"/>
              <a:buChar char="•"/>
            </a:pPr>
            <a:r>
              <a:rPr lang="en-US" sz="2000" dirty="0"/>
              <a:t>Striping, sweeping, mowing, etc.</a:t>
            </a:r>
          </a:p>
          <a:p>
            <a:pPr>
              <a:lnSpc>
                <a:spcPct val="90000"/>
              </a:lnSpc>
              <a:buFont typeface="Wingdings" panose="05000000000000000000" pitchFamily="2" charset="2"/>
              <a:buChar char="Ø"/>
            </a:pPr>
            <a:r>
              <a:rPr lang="en-US" sz="2400" dirty="0"/>
              <a:t>Moving continuously or intermittently</a:t>
            </a:r>
          </a:p>
          <a:p>
            <a:pPr marL="628650" lvl="1" indent="-171450">
              <a:lnSpc>
                <a:spcPct val="90000"/>
              </a:lnSpc>
              <a:buFont typeface="Arial" panose="020B0604020202020204" pitchFamily="34" charset="0"/>
              <a:buChar char="•"/>
            </a:pPr>
            <a:r>
              <a:rPr lang="en-US" sz="2000" dirty="0"/>
              <a:t>Workers rarely exit vehicles during operation, such as retrieving large debris during sweeping, quick adjustment while striping, etc.</a:t>
            </a:r>
          </a:p>
          <a:p>
            <a:pPr>
              <a:lnSpc>
                <a:spcPct val="90000"/>
              </a:lnSpc>
              <a:buFont typeface="Wingdings" panose="05000000000000000000" pitchFamily="2" charset="2"/>
              <a:buChar char="Ø"/>
            </a:pPr>
            <a:r>
              <a:rPr lang="en-US" sz="2400" dirty="0"/>
              <a:t>High-intensity rotating, flashing, oscillating or strobe lights may be used in place of signs and channelizing devices – should be augmented with signs and arrow boards</a:t>
            </a:r>
          </a:p>
          <a:p>
            <a:pPr lvl="1">
              <a:lnSpc>
                <a:spcPct val="90000"/>
              </a:lnSpc>
              <a:buFont typeface="Arial" panose="020B0604020202020204" pitchFamily="34" charset="0"/>
              <a:buChar char="•"/>
            </a:pPr>
            <a:r>
              <a:rPr lang="en-US" sz="2000" dirty="0"/>
              <a:t>Safety should not be compromised by using fewer devices because the operation will frequently change locations</a:t>
            </a:r>
          </a:p>
        </p:txBody>
      </p:sp>
      <p:pic>
        <p:nvPicPr>
          <p:cNvPr id="4" name="Picture 7" descr="https://fbcdn-sphotos-f-a.akamaihd.net/hphotos-ak-prn2/t1.0-9/s843x403/10152003_10152173908710857_1811590187_n.jpg">
            <a:extLst>
              <a:ext uri="{FF2B5EF4-FFF2-40B4-BE49-F238E27FC236}">
                <a16:creationId xmlns:a16="http://schemas.microsoft.com/office/drawing/2014/main" id="{98FD3753-F462-4976-AF47-CA356C832D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44" t="17864" r="1042" b="22581"/>
          <a:stretch/>
        </p:blipFill>
        <p:spPr bwMode="auto">
          <a:xfrm>
            <a:off x="5565811" y="4401457"/>
            <a:ext cx="3337035" cy="2304143"/>
          </a:xfrm>
          <a:prstGeom prst="rect">
            <a:avLst/>
          </a:prstGeom>
          <a:noFill/>
          <a:effectLst>
            <a:softEdge rad="762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1363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3" dur="500"/>
                                        <p:tgtEl>
                                          <p:spTgt spid="3">
                                            <p:txEl>
                                              <p:pRg st="4" end="4"/>
                                            </p:txEl>
                                          </p:spTgt>
                                        </p:tgtEl>
                                      </p:cBhvr>
                                    </p:animEffect>
                                  </p:childTnLst>
                                </p:cTn>
                              </p:par>
                              <p:par>
                                <p:cTn id="24" presetID="14" presetClass="entr" presetSubtype="1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FCF62-F00D-46A1-8087-D9B0B642ACD2}"/>
              </a:ext>
            </a:extLst>
          </p:cNvPr>
          <p:cNvSpPr>
            <a:spLocks noGrp="1"/>
          </p:cNvSpPr>
          <p:nvPr>
            <p:ph type="title"/>
          </p:nvPr>
        </p:nvSpPr>
        <p:spPr/>
        <p:txBody>
          <a:bodyPr/>
          <a:lstStyle/>
          <a:p>
            <a:r>
              <a:rPr lang="en-US" b="1" dirty="0"/>
              <a:t>Mobile </a:t>
            </a:r>
            <a:r>
              <a:rPr lang="en-US" b="1" dirty="0" err="1"/>
              <a:t>Con’t</a:t>
            </a:r>
            <a:r>
              <a:rPr lang="en-US" b="1" dirty="0"/>
              <a:t>.</a:t>
            </a:r>
            <a:endParaRPr lang="en-US" dirty="0"/>
          </a:p>
        </p:txBody>
      </p:sp>
      <p:sp>
        <p:nvSpPr>
          <p:cNvPr id="3" name="Content Placeholder 2">
            <a:extLst>
              <a:ext uri="{FF2B5EF4-FFF2-40B4-BE49-F238E27FC236}">
                <a16:creationId xmlns:a16="http://schemas.microsoft.com/office/drawing/2014/main" id="{E172C90A-7BAB-4192-AEFD-7BA2E8CAE7A4}"/>
              </a:ext>
            </a:extLst>
          </p:cNvPr>
          <p:cNvSpPr>
            <a:spLocks noGrp="1"/>
          </p:cNvSpPr>
          <p:nvPr>
            <p:ph idx="1"/>
          </p:nvPr>
        </p:nvSpPr>
        <p:spPr>
          <a:xfrm>
            <a:off x="457200" y="1295400"/>
            <a:ext cx="8229600" cy="3429000"/>
          </a:xfrm>
        </p:spPr>
        <p:txBody>
          <a:bodyPr/>
          <a:lstStyle/>
          <a:p>
            <a:pPr>
              <a:buFont typeface="Wingdings" panose="05000000000000000000" pitchFamily="2" charset="2"/>
              <a:buChar char="Ø"/>
            </a:pPr>
            <a:r>
              <a:rPr lang="en-US" sz="2400" dirty="0"/>
              <a:t>The use of Protective vehicles and/or TMAs should be determined by the appropriate TA for the operation and type of facility the work is being performed on</a:t>
            </a:r>
          </a:p>
          <a:p>
            <a:pPr>
              <a:buFont typeface="Wingdings" panose="05000000000000000000" pitchFamily="2" charset="2"/>
              <a:buChar char="Ø"/>
            </a:pPr>
            <a:r>
              <a:rPr lang="en-US" sz="2400" dirty="0"/>
              <a:t>Consider scheduling during off-peak hours – especially under high-volume conditions</a:t>
            </a:r>
          </a:p>
          <a:p>
            <a:pPr>
              <a:buFont typeface="Wingdings" panose="05000000000000000000" pitchFamily="2" charset="2"/>
              <a:buChar char="Ø"/>
            </a:pPr>
            <a:r>
              <a:rPr lang="en-US" sz="2400" dirty="0"/>
              <a:t>Mobile signs or stationary signing that is periodically retrieved and repositioned in the advance warning area may be used.</a:t>
            </a:r>
          </a:p>
        </p:txBody>
      </p:sp>
      <p:pic>
        <p:nvPicPr>
          <p:cNvPr id="5" name="Picture 4" descr="A picture containing text, tree, outdoor, road&#10;&#10;Description automatically generated">
            <a:extLst>
              <a:ext uri="{FF2B5EF4-FFF2-40B4-BE49-F238E27FC236}">
                <a16:creationId xmlns:a16="http://schemas.microsoft.com/office/drawing/2014/main" id="{E031D91D-0986-4A92-A3DB-EEA277E29F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9400" y="4953000"/>
            <a:ext cx="4010025" cy="1826104"/>
          </a:xfrm>
          <a:prstGeom prst="rect">
            <a:avLst/>
          </a:prstGeom>
        </p:spPr>
      </p:pic>
    </p:spTree>
    <p:extLst>
      <p:ext uri="{BB962C8B-B14F-4D97-AF65-F5344CB8AC3E}">
        <p14:creationId xmlns:p14="http://schemas.microsoft.com/office/powerpoint/2010/main" val="15390976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C470D-9512-4FF9-A374-5753FD3E629F}"/>
              </a:ext>
            </a:extLst>
          </p:cNvPr>
          <p:cNvSpPr>
            <a:spLocks noGrp="1"/>
          </p:cNvSpPr>
          <p:nvPr>
            <p:ph type="title"/>
          </p:nvPr>
        </p:nvSpPr>
        <p:spPr>
          <a:xfrm>
            <a:off x="457200" y="198278"/>
            <a:ext cx="8229600" cy="889396"/>
          </a:xfrm>
        </p:spPr>
        <p:txBody>
          <a:bodyPr/>
          <a:lstStyle/>
          <a:p>
            <a:r>
              <a:rPr lang="en-US" b="1" dirty="0"/>
              <a:t>Emergency</a:t>
            </a:r>
          </a:p>
        </p:txBody>
      </p:sp>
      <p:pic>
        <p:nvPicPr>
          <p:cNvPr id="4" name="Picture 6" descr="http://images.google.com/url?q=http://farm4.static.flickr.com/3164/2702959065_22bb9065a9.jpg%3Fv%3D0&amp;usg=AFQjCNEEHARmTrIC8RCGpIZ65RQU6GsBgA">
            <a:extLst>
              <a:ext uri="{FF2B5EF4-FFF2-40B4-BE49-F238E27FC236}">
                <a16:creationId xmlns:a16="http://schemas.microsoft.com/office/drawing/2014/main" id="{090D06D8-4956-47C1-A3D9-6BC80D7302EC}"/>
              </a:ext>
            </a:extLst>
          </p:cNvPr>
          <p:cNvPicPr>
            <a:picLocks noGrp="1" noChangeAspect="1" noChangeArrowheads="1"/>
          </p:cNvPicPr>
          <p:nvPr>
            <p:ph idx="1"/>
          </p:nvPr>
        </p:nvPicPr>
        <p:blipFill rotWithShape="1">
          <a:blip r:embed="rId2" cstate="print"/>
          <a:srcRect r="19278"/>
          <a:stretch/>
        </p:blipFill>
        <p:spPr bwMode="auto">
          <a:xfrm>
            <a:off x="979282" y="4025945"/>
            <a:ext cx="2971800" cy="2451895"/>
          </a:xfrm>
          <a:prstGeom prst="rect">
            <a:avLst/>
          </a:prstGeom>
          <a:noFill/>
          <a:ln w="3175">
            <a:solidFill>
              <a:srgbClr val="000000"/>
            </a:solidFill>
            <a:miter lim="800000"/>
            <a:headEnd/>
            <a:tailEnd/>
          </a:ln>
          <a:effectLst>
            <a:softEdge rad="127000"/>
          </a:effectLst>
        </p:spPr>
      </p:pic>
      <p:pic>
        <p:nvPicPr>
          <p:cNvPr id="5" name="Picture 11" descr="https://encrypted-tbn1.gstatic.com/images?q=tbn:ANd9GcRTu2-5zzbSNykjzEgWrjRrDVh30Gk7gQB6EAottyZqmDeG0Hy_">
            <a:extLst>
              <a:ext uri="{FF2B5EF4-FFF2-40B4-BE49-F238E27FC236}">
                <a16:creationId xmlns:a16="http://schemas.microsoft.com/office/drawing/2014/main" id="{AC29FE71-631A-4370-8EBD-9E215579300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30" r="13890"/>
          <a:stretch/>
        </p:blipFill>
        <p:spPr bwMode="auto">
          <a:xfrm>
            <a:off x="5091987" y="4025944"/>
            <a:ext cx="3086974" cy="2451895"/>
          </a:xfrm>
          <a:prstGeom prst="rect">
            <a:avLst/>
          </a:prstGeom>
          <a:noFill/>
          <a:effectLst>
            <a:softEdge rad="1016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FB03B3E-F4FE-488F-A9C1-803E247A6AF6}"/>
              </a:ext>
            </a:extLst>
          </p:cNvPr>
          <p:cNvSpPr txBox="1"/>
          <p:nvPr/>
        </p:nvSpPr>
        <p:spPr>
          <a:xfrm>
            <a:off x="152400" y="1341092"/>
            <a:ext cx="8839200" cy="2431435"/>
          </a:xfrm>
          <a:prstGeom prst="rect">
            <a:avLst/>
          </a:prstGeom>
          <a:noFill/>
        </p:spPr>
        <p:txBody>
          <a:bodyPr wrap="square" rtlCol="0">
            <a:spAutoFit/>
          </a:bodyPr>
          <a:lstStyle/>
          <a:p>
            <a:pPr marL="457200" indent="-457200">
              <a:buFont typeface="Wingdings" panose="05000000000000000000" pitchFamily="2" charset="2"/>
              <a:buChar char="Ø"/>
            </a:pPr>
            <a:r>
              <a:rPr lang="en-US" sz="2600" dirty="0"/>
              <a:t>Unplanned work</a:t>
            </a:r>
          </a:p>
          <a:p>
            <a:pPr marL="457200" indent="-457200">
              <a:buFont typeface="Wingdings" panose="05000000000000000000" pitchFamily="2" charset="2"/>
              <a:buChar char="Ø"/>
            </a:pPr>
            <a:r>
              <a:rPr lang="en-US" sz="2600" dirty="0"/>
              <a:t>Initial response</a:t>
            </a:r>
          </a:p>
          <a:p>
            <a:pPr marL="457200" indent="-457200">
              <a:buFont typeface="Wingdings" panose="05000000000000000000" pitchFamily="2" charset="2"/>
              <a:buChar char="Ø"/>
            </a:pPr>
            <a:r>
              <a:rPr lang="en-US" sz="2600" dirty="0"/>
              <a:t>Repair/removal of safety concern including priority 1 items</a:t>
            </a:r>
          </a:p>
          <a:p>
            <a:pPr marL="914400" lvl="1" indent="-457200">
              <a:buFont typeface="Arial" panose="020B0604020202020204" pitchFamily="34" charset="0"/>
              <a:buChar char="•"/>
            </a:pPr>
            <a:r>
              <a:rPr lang="en-US" sz="2200" dirty="0"/>
              <a:t>Refer to MoDOT’s </a:t>
            </a:r>
            <a:r>
              <a:rPr lang="en-US" sz="2200" dirty="0">
                <a:hlinkClick r:id="rId4"/>
              </a:rPr>
              <a:t>Incident Response Plan</a:t>
            </a:r>
            <a:r>
              <a:rPr lang="en-US" sz="2200" dirty="0"/>
              <a:t> (IRP)</a:t>
            </a:r>
          </a:p>
          <a:p>
            <a:pPr marL="457200" indent="-457200">
              <a:buFont typeface="Wingdings" panose="05000000000000000000" pitchFamily="2" charset="2"/>
              <a:buChar char="Ø"/>
            </a:pPr>
            <a:r>
              <a:rPr lang="en-US" sz="2600" dirty="0"/>
              <a:t>Short-duration guidelines and appropriate TAs should be followed</a:t>
            </a:r>
            <a:endParaRPr lang="en-US" dirty="0"/>
          </a:p>
        </p:txBody>
      </p:sp>
    </p:spTree>
    <p:extLst>
      <p:ext uri="{BB962C8B-B14F-4D97-AF65-F5344CB8AC3E}">
        <p14:creationId xmlns:p14="http://schemas.microsoft.com/office/powerpoint/2010/main" val="16484745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45B80-53BC-4CF1-94B0-97BED3358C4C}"/>
              </a:ext>
            </a:extLst>
          </p:cNvPr>
          <p:cNvSpPr>
            <a:spLocks noGrp="1"/>
          </p:cNvSpPr>
          <p:nvPr>
            <p:ph type="title"/>
          </p:nvPr>
        </p:nvSpPr>
        <p:spPr>
          <a:xfrm>
            <a:off x="457200" y="152400"/>
            <a:ext cx="8229600" cy="1325562"/>
          </a:xfrm>
        </p:spPr>
        <p:txBody>
          <a:bodyPr/>
          <a:lstStyle/>
          <a:p>
            <a:r>
              <a:rPr lang="en-US" b="1" dirty="0"/>
              <a:t>Performing Asphalt Pavement Improvement Operations</a:t>
            </a:r>
            <a:endParaRPr lang="en-US" dirty="0"/>
          </a:p>
        </p:txBody>
      </p:sp>
      <p:sp>
        <p:nvSpPr>
          <p:cNvPr id="3" name="Content Placeholder 2">
            <a:extLst>
              <a:ext uri="{FF2B5EF4-FFF2-40B4-BE49-F238E27FC236}">
                <a16:creationId xmlns:a16="http://schemas.microsoft.com/office/drawing/2014/main" id="{68459187-B384-4C86-8D52-D3F8F63AFFE5}"/>
              </a:ext>
            </a:extLst>
          </p:cNvPr>
          <p:cNvSpPr>
            <a:spLocks noGrp="1"/>
          </p:cNvSpPr>
          <p:nvPr>
            <p:ph idx="1"/>
          </p:nvPr>
        </p:nvSpPr>
        <p:spPr>
          <a:xfrm>
            <a:off x="457200" y="1828800"/>
            <a:ext cx="8229600" cy="4800600"/>
          </a:xfrm>
        </p:spPr>
        <p:txBody>
          <a:bodyPr/>
          <a:lstStyle/>
          <a:p>
            <a:pPr marL="0" indent="0" algn="ctr">
              <a:buNone/>
            </a:pPr>
            <a:r>
              <a:rPr lang="en-US" sz="2800" dirty="0"/>
              <a:t>Asphalt Pavement Repair/Patching/Pavement Preventive Maintenance</a:t>
            </a:r>
          </a:p>
          <a:p>
            <a:pPr marL="0" indent="0" algn="ctr">
              <a:buNone/>
            </a:pPr>
            <a:endParaRPr lang="en-US" sz="1400" dirty="0"/>
          </a:p>
          <a:p>
            <a:pPr lvl="0"/>
            <a:r>
              <a:rPr lang="en-US" sz="2000" dirty="0"/>
              <a:t>Determine the work zone duration based on the maintenance activity or contracted project</a:t>
            </a:r>
          </a:p>
          <a:p>
            <a:pPr lvl="1">
              <a:buFont typeface="Courier New" panose="02070309020205020404" pitchFamily="49" charset="0"/>
              <a:buChar char="o"/>
            </a:pPr>
            <a:r>
              <a:rPr lang="en-US" sz="1800" dirty="0"/>
              <a:t>Long-term stationary	</a:t>
            </a:r>
          </a:p>
          <a:p>
            <a:pPr lvl="1">
              <a:buFont typeface="Courier New" panose="02070309020205020404" pitchFamily="49" charset="0"/>
              <a:buChar char="o"/>
            </a:pPr>
            <a:r>
              <a:rPr lang="en-US" sz="1800" dirty="0"/>
              <a:t>Intermediate-term stationary</a:t>
            </a:r>
          </a:p>
          <a:p>
            <a:pPr lvl="1">
              <a:buFont typeface="Courier New" panose="02070309020205020404" pitchFamily="49" charset="0"/>
              <a:buChar char="o"/>
            </a:pPr>
            <a:r>
              <a:rPr lang="en-US" sz="1800" dirty="0"/>
              <a:t>Short-term stationary</a:t>
            </a:r>
          </a:p>
          <a:p>
            <a:pPr lvl="1">
              <a:buFont typeface="Courier New" panose="02070309020205020404" pitchFamily="49" charset="0"/>
              <a:buChar char="o"/>
            </a:pPr>
            <a:r>
              <a:rPr lang="en-US" sz="1800" dirty="0"/>
              <a:t>Mobile operation</a:t>
            </a:r>
          </a:p>
          <a:p>
            <a:pPr lvl="1">
              <a:buFont typeface="Courier New" panose="02070309020205020404" pitchFamily="49" charset="0"/>
              <a:buChar char="o"/>
            </a:pPr>
            <a:r>
              <a:rPr lang="en-US" sz="1800" dirty="0"/>
              <a:t>Emergency operation; </a:t>
            </a:r>
          </a:p>
          <a:p>
            <a:r>
              <a:rPr lang="en-US" sz="2000" dirty="0"/>
              <a:t>Apply the appropriate TA to meet the need</a:t>
            </a:r>
          </a:p>
          <a:p>
            <a:pPr lvl="0"/>
            <a:r>
              <a:rPr lang="en-US" sz="2000" dirty="0"/>
              <a:t>Plan the activity at least 14 days prior to the event </a:t>
            </a:r>
          </a:p>
          <a:p>
            <a:pPr lvl="0"/>
            <a:r>
              <a:rPr lang="en-US" sz="2000" dirty="0"/>
              <a:t>Input into the traveler information map </a:t>
            </a:r>
          </a:p>
          <a:p>
            <a:endParaRPr lang="en-US" sz="2000" dirty="0"/>
          </a:p>
          <a:p>
            <a:pPr marL="0" indent="0">
              <a:buNone/>
            </a:pPr>
            <a:endParaRPr lang="en-US" dirty="0"/>
          </a:p>
        </p:txBody>
      </p:sp>
    </p:spTree>
    <p:extLst>
      <p:ext uri="{BB962C8B-B14F-4D97-AF65-F5344CB8AC3E}">
        <p14:creationId xmlns:p14="http://schemas.microsoft.com/office/powerpoint/2010/main" val="2719689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5337D-48BA-4D3F-86FB-93DDD3D95D16}"/>
              </a:ext>
            </a:extLst>
          </p:cNvPr>
          <p:cNvSpPr>
            <a:spLocks noGrp="1"/>
          </p:cNvSpPr>
          <p:nvPr>
            <p:ph type="title"/>
          </p:nvPr>
        </p:nvSpPr>
        <p:spPr>
          <a:xfrm>
            <a:off x="485422" y="228600"/>
            <a:ext cx="8229600" cy="1363663"/>
          </a:xfrm>
        </p:spPr>
        <p:txBody>
          <a:bodyPr/>
          <a:lstStyle/>
          <a:p>
            <a:r>
              <a:rPr lang="en-US" b="1" dirty="0"/>
              <a:t>Performing Asphalt Pavement Improvement Operations </a:t>
            </a:r>
            <a:r>
              <a:rPr lang="en-US" b="1" dirty="0" err="1"/>
              <a:t>Con’t</a:t>
            </a:r>
            <a:r>
              <a:rPr lang="en-US" b="1" dirty="0"/>
              <a:t>.</a:t>
            </a:r>
          </a:p>
        </p:txBody>
      </p:sp>
      <p:sp>
        <p:nvSpPr>
          <p:cNvPr id="3" name="Content Placeholder 2">
            <a:extLst>
              <a:ext uri="{FF2B5EF4-FFF2-40B4-BE49-F238E27FC236}">
                <a16:creationId xmlns:a16="http://schemas.microsoft.com/office/drawing/2014/main" id="{3C1C2D1D-9ED4-4A59-A7E8-5B59D15FA482}"/>
              </a:ext>
            </a:extLst>
          </p:cNvPr>
          <p:cNvSpPr>
            <a:spLocks noGrp="1"/>
          </p:cNvSpPr>
          <p:nvPr>
            <p:ph idx="1"/>
          </p:nvPr>
        </p:nvSpPr>
        <p:spPr>
          <a:xfrm>
            <a:off x="472871" y="2362713"/>
            <a:ext cx="6400800" cy="1752600"/>
          </a:xfrm>
        </p:spPr>
        <p:txBody>
          <a:bodyPr/>
          <a:lstStyle/>
          <a:p>
            <a:r>
              <a:rPr lang="en-US" sz="2000" dirty="0"/>
              <a:t>Coordinate maintenance and construction work to take advantage of lane/road closure(s)</a:t>
            </a:r>
          </a:p>
          <a:p>
            <a:pPr marL="0" indent="0">
              <a:buNone/>
            </a:pPr>
            <a:endParaRPr lang="en-US" sz="2000" dirty="0"/>
          </a:p>
          <a:p>
            <a:r>
              <a:rPr lang="en-US" sz="2000" dirty="0"/>
              <a:t>Mid-late summer look at high-risk areas for asphalt pavement issues and repair before winter </a:t>
            </a:r>
          </a:p>
          <a:p>
            <a:pPr lvl="2">
              <a:buFont typeface="Courier New" panose="02070309020205020404" pitchFamily="49" charset="0"/>
              <a:buChar char="o"/>
            </a:pPr>
            <a:r>
              <a:rPr lang="en-US" sz="1800" dirty="0"/>
              <a:t>(job order contract (JOC), contractor, in-house) </a:t>
            </a:r>
          </a:p>
          <a:p>
            <a:pPr marL="0" indent="0">
              <a:buNone/>
            </a:pPr>
            <a:endParaRPr lang="en-US" dirty="0"/>
          </a:p>
        </p:txBody>
      </p:sp>
      <p:pic>
        <p:nvPicPr>
          <p:cNvPr id="5" name="Picture 4">
            <a:extLst>
              <a:ext uri="{FF2B5EF4-FFF2-40B4-BE49-F238E27FC236}">
                <a16:creationId xmlns:a16="http://schemas.microsoft.com/office/drawing/2014/main" id="{DDBDF437-6951-4880-9A25-5EC18FE8DF9F}"/>
              </a:ext>
            </a:extLst>
          </p:cNvPr>
          <p:cNvPicPr>
            <a:picLocks noChangeAspect="1"/>
          </p:cNvPicPr>
          <p:nvPr/>
        </p:nvPicPr>
        <p:blipFill rotWithShape="1">
          <a:blip r:embed="rId3">
            <a:extLst>
              <a:ext uri="{28A0092B-C50C-407E-A947-70E740481C1C}">
                <a14:useLocalDpi xmlns:a14="http://schemas.microsoft.com/office/drawing/2010/main" val="0"/>
              </a:ext>
            </a:extLst>
          </a:blip>
          <a:srcRect t="18000"/>
          <a:stretch/>
        </p:blipFill>
        <p:spPr>
          <a:xfrm>
            <a:off x="6705600" y="1973801"/>
            <a:ext cx="2233032" cy="2743200"/>
          </a:xfrm>
          <a:prstGeom prst="rect">
            <a:avLst/>
          </a:prstGeom>
          <a:ln>
            <a:noFill/>
          </a:ln>
          <a:effectLst>
            <a:softEdge rad="112500"/>
          </a:effectLst>
        </p:spPr>
      </p:pic>
      <p:sp>
        <p:nvSpPr>
          <p:cNvPr id="6" name="TextBox 5">
            <a:extLst>
              <a:ext uri="{FF2B5EF4-FFF2-40B4-BE49-F238E27FC236}">
                <a16:creationId xmlns:a16="http://schemas.microsoft.com/office/drawing/2014/main" id="{70EA81D9-265D-4F2F-A61F-C4D1DB0164D5}"/>
              </a:ext>
            </a:extLst>
          </p:cNvPr>
          <p:cNvSpPr txBox="1"/>
          <p:nvPr/>
        </p:nvSpPr>
        <p:spPr>
          <a:xfrm>
            <a:off x="485422" y="4751963"/>
            <a:ext cx="8353778" cy="1877437"/>
          </a:xfrm>
          <a:prstGeom prst="rect">
            <a:avLst/>
          </a:prstGeom>
          <a:noFill/>
        </p:spPr>
        <p:txBody>
          <a:bodyPr wrap="square" rtlCol="0">
            <a:spAutoFit/>
          </a:bodyPr>
          <a:lstStyle/>
          <a:p>
            <a:pPr marL="342900" indent="-342900">
              <a:buFont typeface="Arial" panose="020B0604020202020204" pitchFamily="34" charset="0"/>
              <a:buChar char="•"/>
            </a:pPr>
            <a:r>
              <a:rPr lang="en-US" sz="2000" dirty="0"/>
              <a:t>For operations that require an emergency response (</a:t>
            </a:r>
            <a:r>
              <a:rPr lang="en-US" sz="2000" b="1" i="1" dirty="0"/>
              <a:t>respond now instead of planned</a:t>
            </a:r>
            <a:r>
              <a:rPr lang="en-US" sz="2000" dirty="0"/>
              <a:t>) - a request will be made for law enforcement or MoDOT Emergency Response (</a:t>
            </a:r>
            <a:r>
              <a:rPr lang="en-US" sz="2000" i="1" dirty="0"/>
              <a:t>motorist assist</a:t>
            </a:r>
            <a:r>
              <a:rPr lang="en-US" sz="2000" dirty="0"/>
              <a:t>) to go out with us during asphalt pavement improvement operations within ½ mile of an interchange</a:t>
            </a:r>
          </a:p>
          <a:p>
            <a:pPr lvl="2">
              <a:buFont typeface="Courier New" panose="02070309020205020404" pitchFamily="49" charset="0"/>
              <a:buChar char="o"/>
            </a:pPr>
            <a:r>
              <a:rPr lang="en-US" dirty="0"/>
              <a:t>If LE or ER are unavailable, work may continue</a:t>
            </a:r>
          </a:p>
          <a:p>
            <a:endParaRPr lang="en-US" dirty="0"/>
          </a:p>
        </p:txBody>
      </p:sp>
    </p:spTree>
    <p:extLst>
      <p:ext uri="{BB962C8B-B14F-4D97-AF65-F5344CB8AC3E}">
        <p14:creationId xmlns:p14="http://schemas.microsoft.com/office/powerpoint/2010/main" val="12273017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8851" name="Rectangle 2"/>
          <p:cNvSpPr>
            <a:spLocks noGrp="1" noChangeArrowheads="1"/>
          </p:cNvSpPr>
          <p:nvPr>
            <p:ph type="title"/>
          </p:nvPr>
        </p:nvSpPr>
        <p:spPr>
          <a:xfrm>
            <a:off x="209550" y="304800"/>
            <a:ext cx="8724900" cy="792162"/>
          </a:xfrm>
        </p:spPr>
        <p:txBody>
          <a:bodyPr>
            <a:noAutofit/>
          </a:bodyPr>
          <a:lstStyle/>
          <a:p>
            <a:r>
              <a:rPr lang="en-US" b="1" dirty="0"/>
              <a:t>Maximum Work Zone Lengths</a:t>
            </a:r>
          </a:p>
        </p:txBody>
      </p:sp>
      <p:sp>
        <p:nvSpPr>
          <p:cNvPr id="78852" name="Rectangle 3"/>
          <p:cNvSpPr>
            <a:spLocks noGrp="1" noChangeArrowheads="1"/>
          </p:cNvSpPr>
          <p:nvPr>
            <p:ph sz="half" idx="1"/>
          </p:nvPr>
        </p:nvSpPr>
        <p:spPr>
          <a:xfrm>
            <a:off x="1905000" y="1752600"/>
            <a:ext cx="5334000" cy="3886200"/>
          </a:xfrm>
        </p:spPr>
        <p:txBody>
          <a:bodyPr>
            <a:normAutofit/>
          </a:bodyPr>
          <a:lstStyle/>
          <a:p>
            <a:pPr eaLnBrk="1" hangingPunct="1">
              <a:lnSpc>
                <a:spcPct val="90000"/>
              </a:lnSpc>
              <a:buNone/>
            </a:pPr>
            <a:r>
              <a:rPr lang="en-US" sz="2800" b="1" dirty="0"/>
              <a:t>What size of work zone is needed?</a:t>
            </a:r>
          </a:p>
          <a:p>
            <a:pPr eaLnBrk="1" hangingPunct="1">
              <a:lnSpc>
                <a:spcPct val="90000"/>
              </a:lnSpc>
              <a:buNone/>
            </a:pPr>
            <a:endParaRPr lang="en-US" sz="1600" b="1" u="sng" dirty="0"/>
          </a:p>
          <a:p>
            <a:pPr eaLnBrk="1" hangingPunct="1">
              <a:lnSpc>
                <a:spcPct val="90000"/>
              </a:lnSpc>
              <a:buNone/>
            </a:pPr>
            <a:r>
              <a:rPr lang="en-US" sz="2800" u="sng" dirty="0"/>
              <a:t>Length of work zones</a:t>
            </a:r>
          </a:p>
          <a:p>
            <a:pPr eaLnBrk="1" hangingPunct="1">
              <a:lnSpc>
                <a:spcPct val="90000"/>
              </a:lnSpc>
              <a:buNone/>
            </a:pPr>
            <a:endParaRPr lang="en-US" sz="1200" u="sng" dirty="0"/>
          </a:p>
          <a:p>
            <a:pPr>
              <a:lnSpc>
                <a:spcPct val="90000"/>
              </a:lnSpc>
              <a:buFont typeface="Wingdings" panose="05000000000000000000" pitchFamily="2" charset="2"/>
              <a:buChar char="Ø"/>
            </a:pPr>
            <a:r>
              <a:rPr lang="en-US" dirty="0"/>
              <a:t>Urban = 1 mile</a:t>
            </a:r>
          </a:p>
          <a:p>
            <a:pPr>
              <a:lnSpc>
                <a:spcPct val="90000"/>
              </a:lnSpc>
              <a:buFont typeface="Wingdings" panose="05000000000000000000" pitchFamily="2" charset="2"/>
              <a:buChar char="Ø"/>
            </a:pPr>
            <a:endParaRPr lang="en-US" sz="1200" dirty="0"/>
          </a:p>
          <a:p>
            <a:pPr>
              <a:lnSpc>
                <a:spcPct val="90000"/>
              </a:lnSpc>
              <a:buFont typeface="Wingdings" panose="05000000000000000000" pitchFamily="2" charset="2"/>
              <a:buChar char="Ø"/>
            </a:pPr>
            <a:r>
              <a:rPr lang="en-US" sz="2800" dirty="0"/>
              <a:t>Rural Divided = 2 miles</a:t>
            </a:r>
          </a:p>
          <a:p>
            <a:pPr lvl="1">
              <a:lnSpc>
                <a:spcPct val="90000"/>
              </a:lnSpc>
              <a:buFont typeface="Arial" panose="020B0604020202020204" pitchFamily="34" charset="0"/>
              <a:buChar char="•"/>
            </a:pPr>
            <a:r>
              <a:rPr lang="en-US" dirty="0"/>
              <a:t>Expressways/freeways</a:t>
            </a:r>
          </a:p>
          <a:p>
            <a:pPr>
              <a:lnSpc>
                <a:spcPct val="90000"/>
              </a:lnSpc>
              <a:buFont typeface="Wingdings" panose="05000000000000000000" pitchFamily="2" charset="2"/>
              <a:buChar char="Ø"/>
            </a:pPr>
            <a:endParaRPr lang="en-US" sz="1200" dirty="0"/>
          </a:p>
          <a:p>
            <a:pPr>
              <a:lnSpc>
                <a:spcPct val="90000"/>
              </a:lnSpc>
              <a:buFont typeface="Wingdings" panose="05000000000000000000" pitchFamily="2" charset="2"/>
              <a:buChar char="Ø"/>
            </a:pPr>
            <a:r>
              <a:rPr lang="en-US" dirty="0"/>
              <a:t>Rural Undivided = 3 miles</a:t>
            </a:r>
          </a:p>
          <a:p>
            <a:pPr>
              <a:lnSpc>
                <a:spcPct val="90000"/>
              </a:lnSpc>
            </a:pPr>
            <a:endParaRPr lang="en-US" sz="1100" dirty="0"/>
          </a:p>
        </p:txBody>
      </p:sp>
    </p:spTree>
    <p:extLst>
      <p:ext uri="{BB962C8B-B14F-4D97-AF65-F5344CB8AC3E}">
        <p14:creationId xmlns:p14="http://schemas.microsoft.com/office/powerpoint/2010/main" val="14484828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874326" y="157682"/>
            <a:ext cx="7772400" cy="685800"/>
          </a:xfrm>
        </p:spPr>
        <p:txBody>
          <a:bodyPr/>
          <a:lstStyle/>
          <a:p>
            <a:pPr eaLnBrk="1" hangingPunct="1"/>
            <a:r>
              <a:rPr lang="en-US" b="1" dirty="0"/>
              <a:t> Will there be encroachments? </a:t>
            </a:r>
          </a:p>
        </p:txBody>
      </p:sp>
      <p:sp>
        <p:nvSpPr>
          <p:cNvPr id="62467" name="Rectangle 3"/>
          <p:cNvSpPr>
            <a:spLocks noGrp="1" noChangeArrowheads="1"/>
          </p:cNvSpPr>
          <p:nvPr>
            <p:ph type="body" sz="half" idx="1"/>
          </p:nvPr>
        </p:nvSpPr>
        <p:spPr>
          <a:xfrm>
            <a:off x="533400" y="1229500"/>
            <a:ext cx="8077200" cy="2743200"/>
          </a:xfrm>
        </p:spPr>
        <p:txBody>
          <a:bodyPr/>
          <a:lstStyle/>
          <a:p>
            <a:pPr eaLnBrk="1" hangingPunct="1">
              <a:lnSpc>
                <a:spcPct val="90000"/>
              </a:lnSpc>
              <a:buFont typeface="Wingdings" panose="05000000000000000000" pitchFamily="2" charset="2"/>
              <a:buChar char="Ø"/>
            </a:pPr>
            <a:r>
              <a:rPr lang="en-US" sz="2800" dirty="0"/>
              <a:t>A significant encroachment means 10-feet of driving surface cannot be maintained for traffic</a:t>
            </a:r>
          </a:p>
          <a:p>
            <a:pPr eaLnBrk="1" hangingPunct="1">
              <a:lnSpc>
                <a:spcPct val="90000"/>
              </a:lnSpc>
              <a:buFont typeface="Wingdings" panose="05000000000000000000" pitchFamily="2" charset="2"/>
              <a:buChar char="Ø"/>
            </a:pPr>
            <a:endParaRPr lang="en-US" sz="1200" dirty="0"/>
          </a:p>
          <a:p>
            <a:pPr eaLnBrk="1" hangingPunct="1">
              <a:lnSpc>
                <a:spcPct val="90000"/>
              </a:lnSpc>
              <a:buFont typeface="Wingdings" panose="05000000000000000000" pitchFamily="2" charset="2"/>
              <a:buChar char="Ø"/>
            </a:pPr>
            <a:r>
              <a:rPr lang="en-US" sz="2800" dirty="0"/>
              <a:t>If encroachment exceeds the 10-foot minimum driving surface, the lane must be closed</a:t>
            </a:r>
          </a:p>
          <a:p>
            <a:pPr eaLnBrk="1" hangingPunct="1">
              <a:lnSpc>
                <a:spcPct val="90000"/>
              </a:lnSpc>
              <a:buFont typeface="Wingdings" panose="05000000000000000000" pitchFamily="2" charset="2"/>
              <a:buChar char="Ø"/>
            </a:pPr>
            <a:endParaRPr lang="en-US" sz="1200" dirty="0"/>
          </a:p>
          <a:p>
            <a:pPr eaLnBrk="1" hangingPunct="1">
              <a:lnSpc>
                <a:spcPct val="90000"/>
              </a:lnSpc>
              <a:buFont typeface="Wingdings" panose="05000000000000000000" pitchFamily="2" charset="2"/>
              <a:buChar char="Ø"/>
            </a:pPr>
            <a:r>
              <a:rPr lang="en-US" sz="2800" dirty="0"/>
              <a:t>Applied to shoulder or driving lane</a:t>
            </a:r>
          </a:p>
        </p:txBody>
      </p:sp>
      <p:sp>
        <p:nvSpPr>
          <p:cNvPr id="62471" name="Text Box 6"/>
          <p:cNvSpPr txBox="1">
            <a:spLocks noChangeArrowheads="1"/>
          </p:cNvSpPr>
          <p:nvPr/>
        </p:nvSpPr>
        <p:spPr bwMode="auto">
          <a:xfrm>
            <a:off x="1219200" y="4612837"/>
            <a:ext cx="3541326" cy="1015663"/>
          </a:xfrm>
          <a:prstGeom prst="rect">
            <a:avLst/>
          </a:prstGeom>
          <a:noFill/>
          <a:ln w="31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eaLnBrk="1" hangingPunct="1"/>
            <a:r>
              <a:rPr lang="en-US" sz="2000" b="1" dirty="0">
                <a:latin typeface="+mn-lt"/>
              </a:rPr>
              <a:t>Example</a:t>
            </a:r>
            <a:r>
              <a:rPr lang="en-US" sz="2000" dirty="0">
                <a:latin typeface="+mn-lt"/>
              </a:rPr>
              <a:t>: 2’ encroachment.</a:t>
            </a:r>
          </a:p>
          <a:p>
            <a:pPr eaLnBrk="1" hangingPunct="1"/>
            <a:r>
              <a:rPr lang="en-US" sz="2000" dirty="0">
                <a:latin typeface="+mn-lt"/>
              </a:rPr>
              <a:t>A 12’ lane leaving 10’ of driving </a:t>
            </a:r>
          </a:p>
          <a:p>
            <a:pPr eaLnBrk="1" hangingPunct="1"/>
            <a:r>
              <a:rPr lang="en-US" sz="2000" dirty="0">
                <a:latin typeface="+mn-lt"/>
              </a:rPr>
              <a:t>surface “lateral buffer”.</a:t>
            </a:r>
          </a:p>
        </p:txBody>
      </p:sp>
      <p:pic>
        <p:nvPicPr>
          <p:cNvPr id="2052" name="9C8A3A5A-4EC7-4EC4-830F-5C4CE018A307" descr="9C8A3A5A-4EC7-4EC4-830F-5C4CE018A307">
            <a:extLst>
              <a:ext uri="{FF2B5EF4-FFF2-40B4-BE49-F238E27FC236}">
                <a16:creationId xmlns:a16="http://schemas.microsoft.com/office/drawing/2014/main" id="{FAE85549-61A2-460B-BADD-43B7F92A70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5985599" y="3731154"/>
            <a:ext cx="3054351" cy="229076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470" name="AutoShape 5"/>
          <p:cNvSpPr>
            <a:spLocks noChangeArrowheads="1"/>
          </p:cNvSpPr>
          <p:nvPr/>
        </p:nvSpPr>
        <p:spPr bwMode="auto">
          <a:xfrm rot="11967798">
            <a:off x="7796352" y="5037026"/>
            <a:ext cx="924760" cy="302358"/>
          </a:xfrm>
          <a:prstGeom prst="rightArrow">
            <a:avLst>
              <a:gd name="adj1" fmla="val 50000"/>
              <a:gd name="adj2" fmla="val 75000"/>
            </a:avLst>
          </a:prstGeom>
          <a:solidFill>
            <a:schemeClr val="tx1"/>
          </a:solidFill>
          <a:ln w="9525">
            <a:solidFill>
              <a:schemeClr val="tx1"/>
            </a:solidFill>
            <a:miter lim="800000"/>
            <a:headEnd/>
            <a:tailEnd/>
          </a:ln>
        </p:spPr>
        <p:txBody>
          <a:bodyPr wrap="none" anchor="ctr"/>
          <a:lstStyle/>
          <a:p>
            <a:endParaRPr lang="en-US" dirty="0"/>
          </a:p>
        </p:txBody>
      </p:sp>
    </p:spTree>
    <p:extLst>
      <p:ext uri="{BB962C8B-B14F-4D97-AF65-F5344CB8AC3E}">
        <p14:creationId xmlns:p14="http://schemas.microsoft.com/office/powerpoint/2010/main" val="1404367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repeatCount="indefinite" fill="remove" grpId="0" nodeType="clickEffect">
                                  <p:stCondLst>
                                    <p:cond delay="0"/>
                                  </p:stCondLst>
                                  <p:endCondLst>
                                    <p:cond evt="onNext" delay="0">
                                      <p:tgtEl>
                                        <p:sldTgt/>
                                      </p:tgtEl>
                                    </p:cond>
                                  </p:endCondLst>
                                  <p:childTnLst>
                                    <p:animClr clrSpc="rgb" dir="cw">
                                      <p:cBhvr override="childStyle">
                                        <p:cTn id="6" dur="250" autoRev="1" fill="remove"/>
                                        <p:tgtEl>
                                          <p:spTgt spid="62470"/>
                                        </p:tgtEl>
                                        <p:attrNameLst>
                                          <p:attrName>style.color</p:attrName>
                                        </p:attrNameLst>
                                      </p:cBhvr>
                                      <p:to>
                                        <a:schemeClr val="bg1"/>
                                      </p:to>
                                    </p:animClr>
                                    <p:animClr clrSpc="rgb" dir="cw">
                                      <p:cBhvr>
                                        <p:cTn id="7" dur="250" autoRev="1" fill="remove"/>
                                        <p:tgtEl>
                                          <p:spTgt spid="62470"/>
                                        </p:tgtEl>
                                        <p:attrNameLst>
                                          <p:attrName>fillcolor</p:attrName>
                                        </p:attrNameLst>
                                      </p:cBhvr>
                                      <p:to>
                                        <a:schemeClr val="bg1"/>
                                      </p:to>
                                    </p:animClr>
                                    <p:set>
                                      <p:cBhvr>
                                        <p:cTn id="8" dur="250" autoRev="1" fill="remove"/>
                                        <p:tgtEl>
                                          <p:spTgt spid="62470"/>
                                        </p:tgtEl>
                                        <p:attrNameLst>
                                          <p:attrName>fill.type</p:attrName>
                                        </p:attrNameLst>
                                      </p:cBhvr>
                                      <p:to>
                                        <p:strVal val="solid"/>
                                      </p:to>
                                    </p:set>
                                    <p:set>
                                      <p:cBhvr>
                                        <p:cTn id="9" dur="250" autoRev="1" fill="remove"/>
                                        <p:tgtEl>
                                          <p:spTgt spid="62470"/>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70" grpId="0" animBg="1"/>
    </p:bld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3732" name="Rectangle 4"/>
          <p:cNvSpPr>
            <a:spLocks noGrp="1" noChangeArrowheads="1"/>
          </p:cNvSpPr>
          <p:nvPr>
            <p:ph sz="half" idx="1"/>
          </p:nvPr>
        </p:nvSpPr>
        <p:spPr>
          <a:xfrm>
            <a:off x="438150" y="1388110"/>
            <a:ext cx="4114800" cy="4953000"/>
          </a:xfrm>
          <a:noFill/>
        </p:spPr>
        <p:txBody>
          <a:bodyPr>
            <a:normAutofit lnSpcReduction="10000"/>
          </a:bodyPr>
          <a:lstStyle/>
          <a:p>
            <a:pPr eaLnBrk="1" hangingPunct="1">
              <a:buFont typeface="Wingdings" panose="05000000000000000000" pitchFamily="2" charset="2"/>
              <a:buChar char="Ø"/>
            </a:pPr>
            <a:r>
              <a:rPr lang="en-US" dirty="0"/>
              <a:t>Interstates and Freeways</a:t>
            </a:r>
          </a:p>
          <a:p>
            <a:pPr lvl="1">
              <a:buFont typeface="Arial" panose="020B0604020202020204" pitchFamily="34" charset="0"/>
              <a:buChar char="•"/>
            </a:pPr>
            <a:r>
              <a:rPr lang="en-US" dirty="0"/>
              <a:t>Multi-Lane</a:t>
            </a:r>
          </a:p>
          <a:p>
            <a:pPr lvl="1">
              <a:buFont typeface="Arial" panose="020B0604020202020204" pitchFamily="34" charset="0"/>
              <a:buChar char="•"/>
            </a:pPr>
            <a:r>
              <a:rPr lang="en-US" dirty="0"/>
              <a:t>Two Lane</a:t>
            </a:r>
          </a:p>
          <a:p>
            <a:pPr eaLnBrk="1" hangingPunct="1"/>
            <a:endParaRPr lang="en-US" dirty="0"/>
          </a:p>
          <a:p>
            <a:pPr eaLnBrk="1" hangingPunct="1">
              <a:buFont typeface="Wingdings" panose="05000000000000000000" pitchFamily="2" charset="2"/>
              <a:buChar char="Ø"/>
            </a:pPr>
            <a:r>
              <a:rPr lang="en-US" dirty="0"/>
              <a:t>Type</a:t>
            </a:r>
          </a:p>
          <a:p>
            <a:pPr lvl="1">
              <a:buFont typeface="Arial" panose="020B0604020202020204" pitchFamily="34" charset="0"/>
              <a:buChar char="•"/>
            </a:pPr>
            <a:r>
              <a:rPr lang="en-US" dirty="0"/>
              <a:t>Urban</a:t>
            </a:r>
          </a:p>
          <a:p>
            <a:pPr lvl="1">
              <a:buFont typeface="Arial" panose="020B0604020202020204" pitchFamily="34" charset="0"/>
              <a:buChar char="•"/>
            </a:pPr>
            <a:r>
              <a:rPr lang="en-US" dirty="0"/>
              <a:t>Rural Divided</a:t>
            </a:r>
          </a:p>
          <a:p>
            <a:pPr lvl="1">
              <a:buFont typeface="Arial" panose="020B0604020202020204" pitchFamily="34" charset="0"/>
              <a:buChar char="•"/>
            </a:pPr>
            <a:r>
              <a:rPr lang="en-US" dirty="0"/>
              <a:t>Rural Undivided</a:t>
            </a:r>
          </a:p>
          <a:p>
            <a:pPr lvl="1"/>
            <a:endParaRPr lang="en-US" dirty="0"/>
          </a:p>
          <a:p>
            <a:pPr>
              <a:buFont typeface="Wingdings" panose="05000000000000000000" pitchFamily="2" charset="2"/>
              <a:buChar char="Ø"/>
            </a:pPr>
            <a:r>
              <a:rPr lang="en-US" dirty="0"/>
              <a:t>High Volume</a:t>
            </a:r>
          </a:p>
          <a:p>
            <a:pPr>
              <a:buFont typeface="Wingdings" panose="05000000000000000000" pitchFamily="2" charset="2"/>
              <a:buChar char="Ø"/>
            </a:pPr>
            <a:r>
              <a:rPr lang="en-US" dirty="0"/>
              <a:t>Low Volume</a:t>
            </a:r>
          </a:p>
          <a:p>
            <a:pPr eaLnBrk="1" hangingPunct="1"/>
            <a:endParaRPr lang="en-US" dirty="0"/>
          </a:p>
          <a:p>
            <a:pPr eaLnBrk="1" hangingPunct="1">
              <a:buNone/>
            </a:pPr>
            <a:endParaRPr lang="en-US" dirty="0"/>
          </a:p>
        </p:txBody>
      </p:sp>
      <p:pic>
        <p:nvPicPr>
          <p:cNvPr id="9" name="Picture 8" descr="TrafficBackUp.jpg"/>
          <p:cNvPicPr>
            <a:picLocks noChangeAspect="1"/>
          </p:cNvPicPr>
          <p:nvPr/>
        </p:nvPicPr>
        <p:blipFill>
          <a:blip r:embed="rId3" cstate="print"/>
          <a:stretch>
            <a:fillRect/>
          </a:stretch>
        </p:blipFill>
        <p:spPr>
          <a:xfrm>
            <a:off x="4191000" y="1949450"/>
            <a:ext cx="4724400" cy="3543300"/>
          </a:xfrm>
          <a:prstGeom prst="rect">
            <a:avLst/>
          </a:prstGeom>
          <a:effectLst>
            <a:softEdge rad="127000"/>
          </a:effectLst>
        </p:spPr>
      </p:pic>
      <p:sp>
        <p:nvSpPr>
          <p:cNvPr id="6" name="Rectangle 5"/>
          <p:cNvSpPr/>
          <p:nvPr/>
        </p:nvSpPr>
        <p:spPr>
          <a:xfrm>
            <a:off x="4724400" y="5771013"/>
            <a:ext cx="3962400" cy="646331"/>
          </a:xfrm>
          <a:prstGeom prst="rect">
            <a:avLst/>
          </a:prstGeom>
        </p:spPr>
        <p:txBody>
          <a:bodyPr wrap="square">
            <a:spAutoFit/>
          </a:bodyPr>
          <a:lstStyle/>
          <a:p>
            <a:r>
              <a:rPr lang="en-US" dirty="0">
                <a:hlinkClick r:id="rId4"/>
              </a:rPr>
              <a:t>616.25 MoDOT Work Zone Guidelines – </a:t>
            </a:r>
            <a:r>
              <a:rPr lang="en-US" dirty="0"/>
              <a:t>Roadway Capacities</a:t>
            </a:r>
          </a:p>
        </p:txBody>
      </p:sp>
      <p:sp>
        <p:nvSpPr>
          <p:cNvPr id="2" name="Title 1"/>
          <p:cNvSpPr>
            <a:spLocks noGrp="1"/>
          </p:cNvSpPr>
          <p:nvPr>
            <p:ph type="title"/>
          </p:nvPr>
        </p:nvSpPr>
        <p:spPr>
          <a:xfrm>
            <a:off x="457200" y="256957"/>
            <a:ext cx="8229600" cy="828893"/>
          </a:xfrm>
        </p:spPr>
        <p:txBody>
          <a:bodyPr/>
          <a:lstStyle/>
          <a:p>
            <a:r>
              <a:rPr lang="en-US" b="1" dirty="0"/>
              <a:t>Hourly Volume Restriction</a:t>
            </a:r>
          </a:p>
        </p:txBody>
      </p:sp>
    </p:spTree>
    <p:extLst>
      <p:ext uri="{BB962C8B-B14F-4D97-AF65-F5344CB8AC3E}">
        <p14:creationId xmlns:p14="http://schemas.microsoft.com/office/powerpoint/2010/main" val="18732224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6802" name="Rectangle 9"/>
          <p:cNvSpPr>
            <a:spLocks noGrp="1" noChangeArrowheads="1"/>
          </p:cNvSpPr>
          <p:nvPr>
            <p:ph type="title"/>
          </p:nvPr>
        </p:nvSpPr>
        <p:spPr>
          <a:xfrm>
            <a:off x="457200" y="274638"/>
            <a:ext cx="8229600" cy="852487"/>
          </a:xfrm>
        </p:spPr>
        <p:txBody>
          <a:bodyPr>
            <a:normAutofit/>
          </a:bodyPr>
          <a:lstStyle/>
          <a:p>
            <a:pPr eaLnBrk="1" hangingPunct="1"/>
            <a:r>
              <a:rPr lang="en-US" b="1" dirty="0"/>
              <a:t>Traffic Capacity</a:t>
            </a:r>
          </a:p>
        </p:txBody>
      </p:sp>
      <p:sp>
        <p:nvSpPr>
          <p:cNvPr id="76803" name="Rectangle 10"/>
          <p:cNvSpPr>
            <a:spLocks noGrp="1" noChangeArrowheads="1"/>
          </p:cNvSpPr>
          <p:nvPr>
            <p:ph sz="half" idx="1"/>
          </p:nvPr>
        </p:nvSpPr>
        <p:spPr>
          <a:xfrm>
            <a:off x="457200" y="1219200"/>
            <a:ext cx="8229600" cy="4876800"/>
          </a:xfrm>
        </p:spPr>
        <p:txBody>
          <a:bodyPr>
            <a:normAutofit/>
          </a:bodyPr>
          <a:lstStyle/>
          <a:p>
            <a:pPr eaLnBrk="1" hangingPunct="1">
              <a:buFont typeface="Wingdings" panose="05000000000000000000" pitchFamily="2" charset="2"/>
              <a:buChar char="Ø"/>
            </a:pPr>
            <a:r>
              <a:rPr lang="en-US" sz="2800" dirty="0"/>
              <a:t>Capacities are estimated and may be adjusted for site conditions</a:t>
            </a:r>
          </a:p>
          <a:p>
            <a:pPr eaLnBrk="1" hangingPunct="1">
              <a:buFont typeface="Wingdings" panose="05000000000000000000" pitchFamily="2" charset="2"/>
              <a:buChar char="Ø"/>
            </a:pPr>
            <a:endParaRPr lang="en-US" sz="1400" dirty="0"/>
          </a:p>
          <a:p>
            <a:pPr eaLnBrk="1" hangingPunct="1">
              <a:buFont typeface="Wingdings" panose="05000000000000000000" pitchFamily="2" charset="2"/>
              <a:buChar char="Ø"/>
            </a:pPr>
            <a:r>
              <a:rPr lang="en-US" dirty="0"/>
              <a:t>Some examples include:</a:t>
            </a:r>
          </a:p>
          <a:p>
            <a:pPr eaLnBrk="1" hangingPunct="1">
              <a:buFont typeface="Wingdings" panose="05000000000000000000" pitchFamily="2" charset="2"/>
              <a:buChar char="Ø"/>
            </a:pPr>
            <a:endParaRPr lang="en-US" sz="1400" dirty="0"/>
          </a:p>
          <a:p>
            <a:pPr lvl="1">
              <a:buFont typeface="Arial" panose="020B0604020202020204" pitchFamily="34" charset="0"/>
              <a:buChar char="•"/>
            </a:pPr>
            <a:r>
              <a:rPr lang="en-US" sz="2400" dirty="0"/>
              <a:t>Past experiences</a:t>
            </a:r>
          </a:p>
          <a:p>
            <a:pPr lvl="1">
              <a:buFont typeface="Arial" panose="020B0604020202020204" pitchFamily="34" charset="0"/>
              <a:buChar char="•"/>
            </a:pPr>
            <a:r>
              <a:rPr lang="en-US" sz="2400" dirty="0"/>
              <a:t>Lane widths</a:t>
            </a:r>
          </a:p>
          <a:p>
            <a:pPr lvl="1">
              <a:buFont typeface="Arial" panose="020B0604020202020204" pitchFamily="34" charset="0"/>
              <a:buChar char="•"/>
            </a:pPr>
            <a:r>
              <a:rPr lang="en-US" sz="2400" dirty="0"/>
              <a:t>Truck volume</a:t>
            </a:r>
          </a:p>
          <a:p>
            <a:pPr lvl="1">
              <a:buFont typeface="Arial" panose="020B0604020202020204" pitchFamily="34" charset="0"/>
              <a:buChar char="•"/>
            </a:pPr>
            <a:r>
              <a:rPr lang="en-US" sz="2400" dirty="0"/>
              <a:t>Geometrics</a:t>
            </a:r>
          </a:p>
          <a:p>
            <a:pPr lvl="1">
              <a:buFont typeface="Arial" panose="020B0604020202020204" pitchFamily="34" charset="0"/>
              <a:buChar char="•"/>
            </a:pPr>
            <a:r>
              <a:rPr lang="en-US" sz="2400" dirty="0"/>
              <a:t>Lane usage</a:t>
            </a:r>
          </a:p>
        </p:txBody>
      </p:sp>
      <p:pic>
        <p:nvPicPr>
          <p:cNvPr id="7" name="Picture 6" descr="I70WorkZone.jpg"/>
          <p:cNvPicPr>
            <a:picLocks noChangeAspect="1"/>
          </p:cNvPicPr>
          <p:nvPr/>
        </p:nvPicPr>
        <p:blipFill>
          <a:blip r:embed="rId3" cstate="print"/>
          <a:stretch>
            <a:fillRect/>
          </a:stretch>
        </p:blipFill>
        <p:spPr>
          <a:xfrm>
            <a:off x="4095784" y="3002163"/>
            <a:ext cx="4819616" cy="3627237"/>
          </a:xfrm>
          <a:prstGeom prst="rect">
            <a:avLst/>
          </a:prstGeom>
          <a:effectLst>
            <a:softEdge rad="127000"/>
          </a:effectLst>
        </p:spPr>
      </p:pic>
    </p:spTree>
    <p:extLst>
      <p:ext uri="{BB962C8B-B14F-4D97-AF65-F5344CB8AC3E}">
        <p14:creationId xmlns:p14="http://schemas.microsoft.com/office/powerpoint/2010/main" val="26124301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7043" name="Rectangle 2"/>
          <p:cNvSpPr>
            <a:spLocks noGrp="1" noChangeArrowheads="1"/>
          </p:cNvSpPr>
          <p:nvPr>
            <p:ph type="title"/>
          </p:nvPr>
        </p:nvSpPr>
        <p:spPr>
          <a:xfrm>
            <a:off x="457200" y="227964"/>
            <a:ext cx="8229600" cy="762000"/>
          </a:xfrm>
        </p:spPr>
        <p:txBody>
          <a:bodyPr>
            <a:normAutofit/>
          </a:bodyPr>
          <a:lstStyle/>
          <a:p>
            <a:pPr eaLnBrk="1" hangingPunct="1"/>
            <a:r>
              <a:rPr lang="en-US" b="1" dirty="0"/>
              <a:t>Major vs. Minor Highways</a:t>
            </a:r>
          </a:p>
        </p:txBody>
      </p:sp>
      <p:sp>
        <p:nvSpPr>
          <p:cNvPr id="87044" name="Rectangle 3"/>
          <p:cNvSpPr>
            <a:spLocks noGrp="1" noChangeArrowheads="1"/>
          </p:cNvSpPr>
          <p:nvPr>
            <p:ph sz="half" idx="1"/>
          </p:nvPr>
        </p:nvSpPr>
        <p:spPr>
          <a:xfrm>
            <a:off x="457200" y="1173162"/>
            <a:ext cx="8229600" cy="5365750"/>
          </a:xfrm>
        </p:spPr>
        <p:txBody>
          <a:bodyPr>
            <a:normAutofit/>
          </a:bodyPr>
          <a:lstStyle/>
          <a:p>
            <a:pPr eaLnBrk="1" hangingPunct="1">
              <a:lnSpc>
                <a:spcPct val="90000"/>
              </a:lnSpc>
              <a:buFont typeface="Wingdings" panose="05000000000000000000" pitchFamily="2" charset="2"/>
              <a:buChar char="Ø"/>
            </a:pPr>
            <a:r>
              <a:rPr lang="en-US" sz="2800" b="1" dirty="0">
                <a:solidFill>
                  <a:srgbClr val="000000"/>
                </a:solidFill>
                <a:latin typeface="+mj-lt"/>
                <a:cs typeface="Times New Roman" pitchFamily="18" charset="0"/>
              </a:rPr>
              <a:t>Major Highway</a:t>
            </a:r>
            <a:r>
              <a:rPr lang="en-US" sz="2800" dirty="0">
                <a:solidFill>
                  <a:srgbClr val="000000"/>
                </a:solidFill>
                <a:latin typeface="+mj-lt"/>
                <a:cs typeface="Times New Roman" pitchFamily="18" charset="0"/>
              </a:rPr>
              <a:t> – Functionally classified as principal arterials </a:t>
            </a:r>
            <a:r>
              <a:rPr lang="en-US" sz="2600" dirty="0">
                <a:solidFill>
                  <a:srgbClr val="000000"/>
                </a:solidFill>
                <a:latin typeface="+mj-lt"/>
                <a:cs typeface="Times New Roman" pitchFamily="18" charset="0"/>
              </a:rPr>
              <a:t>(this includes interstate, freeways and expressways)</a:t>
            </a:r>
          </a:p>
          <a:p>
            <a:pPr lvl="1" eaLnBrk="1" hangingPunct="1">
              <a:lnSpc>
                <a:spcPct val="90000"/>
              </a:lnSpc>
              <a:buFont typeface="Arial" panose="020B0604020202020204" pitchFamily="34" charset="0"/>
              <a:buChar char="•"/>
            </a:pPr>
            <a:r>
              <a:rPr lang="en-US" sz="2400" dirty="0">
                <a:latin typeface="+mj-lt"/>
              </a:rPr>
              <a:t>5,402 centerline miles </a:t>
            </a:r>
          </a:p>
          <a:p>
            <a:pPr lvl="1" eaLnBrk="1" hangingPunct="1">
              <a:lnSpc>
                <a:spcPct val="90000"/>
              </a:lnSpc>
              <a:buFont typeface="Arial" panose="020B0604020202020204" pitchFamily="34" charset="0"/>
              <a:buChar char="•"/>
            </a:pPr>
            <a:r>
              <a:rPr lang="en-US" sz="2400" dirty="0">
                <a:latin typeface="+mj-lt"/>
              </a:rPr>
              <a:t>17% of total state highway miles</a:t>
            </a:r>
          </a:p>
          <a:p>
            <a:pPr lvl="1" eaLnBrk="1" hangingPunct="1">
              <a:lnSpc>
                <a:spcPct val="90000"/>
              </a:lnSpc>
              <a:buFont typeface="Arial" panose="020B0604020202020204" pitchFamily="34" charset="0"/>
              <a:buChar char="•"/>
            </a:pPr>
            <a:r>
              <a:rPr lang="en-US" sz="2400" dirty="0">
                <a:latin typeface="+mj-lt"/>
              </a:rPr>
              <a:t>76% of total vehicle miles traveled</a:t>
            </a:r>
          </a:p>
          <a:p>
            <a:pPr lvl="1" eaLnBrk="1" hangingPunct="1">
              <a:lnSpc>
                <a:spcPct val="90000"/>
              </a:lnSpc>
            </a:pPr>
            <a:endParaRPr lang="en-US" sz="2400" dirty="0">
              <a:latin typeface="+mj-lt"/>
            </a:endParaRPr>
          </a:p>
          <a:p>
            <a:pPr eaLnBrk="1" hangingPunct="1">
              <a:lnSpc>
                <a:spcPct val="90000"/>
              </a:lnSpc>
              <a:buFont typeface="Wingdings" panose="05000000000000000000" pitchFamily="2" charset="2"/>
              <a:buChar char="Ø"/>
            </a:pPr>
            <a:r>
              <a:rPr lang="en-US" sz="2800" b="1" dirty="0">
                <a:solidFill>
                  <a:srgbClr val="000000"/>
                </a:solidFill>
                <a:cs typeface="Times New Roman" pitchFamily="18" charset="0"/>
              </a:rPr>
              <a:t>Minor Highway – </a:t>
            </a:r>
            <a:r>
              <a:rPr lang="en-US" sz="2800" dirty="0">
                <a:solidFill>
                  <a:srgbClr val="000000"/>
                </a:solidFill>
                <a:cs typeface="Times New Roman" pitchFamily="18" charset="0"/>
              </a:rPr>
              <a:t>Classified as minor arterials, collectors or outer roads </a:t>
            </a:r>
            <a:r>
              <a:rPr lang="en-US" sz="2600" dirty="0">
                <a:solidFill>
                  <a:srgbClr val="000000"/>
                </a:solidFill>
                <a:cs typeface="Times New Roman" pitchFamily="18" charset="0"/>
              </a:rPr>
              <a:t>(this includes lettered routes and referenced as farm to market roads)</a:t>
            </a:r>
          </a:p>
          <a:p>
            <a:pPr lvl="1" eaLnBrk="1" hangingPunct="1">
              <a:lnSpc>
                <a:spcPct val="90000"/>
              </a:lnSpc>
              <a:buFont typeface="Arial" panose="020B0604020202020204" pitchFamily="34" charset="0"/>
              <a:buChar char="•"/>
            </a:pPr>
            <a:r>
              <a:rPr lang="en-US" sz="2400" dirty="0"/>
              <a:t>27,000 centerline miles</a:t>
            </a:r>
          </a:p>
          <a:p>
            <a:pPr lvl="1" eaLnBrk="1" hangingPunct="1">
              <a:lnSpc>
                <a:spcPct val="90000"/>
              </a:lnSpc>
              <a:buFont typeface="Arial" panose="020B0604020202020204" pitchFamily="34" charset="0"/>
              <a:buChar char="•"/>
            </a:pPr>
            <a:r>
              <a:rPr lang="en-US" sz="2400" dirty="0"/>
              <a:t>83% of total state highway miles</a:t>
            </a:r>
          </a:p>
          <a:p>
            <a:pPr lvl="1" eaLnBrk="1" hangingPunct="1">
              <a:lnSpc>
                <a:spcPct val="90000"/>
              </a:lnSpc>
              <a:buFont typeface="Arial" panose="020B0604020202020204" pitchFamily="34" charset="0"/>
              <a:buChar char="•"/>
            </a:pPr>
            <a:r>
              <a:rPr lang="en-US" sz="2400" dirty="0"/>
              <a:t>24% of total vehicles miles traveled</a:t>
            </a:r>
          </a:p>
        </p:txBody>
      </p:sp>
    </p:spTree>
    <p:extLst>
      <p:ext uri="{BB962C8B-B14F-4D97-AF65-F5344CB8AC3E}">
        <p14:creationId xmlns:p14="http://schemas.microsoft.com/office/powerpoint/2010/main" val="51448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7044">
                                            <p:txEl>
                                              <p:pRg st="0" end="0"/>
                                            </p:txEl>
                                          </p:spTgt>
                                        </p:tgtEl>
                                        <p:attrNameLst>
                                          <p:attrName>style.visibility</p:attrName>
                                        </p:attrNameLst>
                                      </p:cBhvr>
                                      <p:to>
                                        <p:strVal val="visible"/>
                                      </p:to>
                                    </p:set>
                                    <p:animEffect transition="in" filter="fade">
                                      <p:cBhvr>
                                        <p:cTn id="7" dur="1000"/>
                                        <p:tgtEl>
                                          <p:spTgt spid="87044">
                                            <p:txEl>
                                              <p:pRg st="0" end="0"/>
                                            </p:txEl>
                                          </p:spTgt>
                                        </p:tgtEl>
                                      </p:cBhvr>
                                    </p:animEffect>
                                    <p:anim calcmode="lin" valueType="num">
                                      <p:cBhvr>
                                        <p:cTn id="8" dur="1000" fill="hold"/>
                                        <p:tgtEl>
                                          <p:spTgt spid="8704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704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87044">
                                            <p:txEl>
                                              <p:pRg st="1" end="1"/>
                                            </p:txEl>
                                          </p:spTgt>
                                        </p:tgtEl>
                                        <p:attrNameLst>
                                          <p:attrName>style.visibility</p:attrName>
                                        </p:attrNameLst>
                                      </p:cBhvr>
                                      <p:to>
                                        <p:strVal val="visible"/>
                                      </p:to>
                                    </p:set>
                                    <p:animEffect transition="in" filter="fade">
                                      <p:cBhvr>
                                        <p:cTn id="12" dur="1000"/>
                                        <p:tgtEl>
                                          <p:spTgt spid="87044">
                                            <p:txEl>
                                              <p:pRg st="1" end="1"/>
                                            </p:txEl>
                                          </p:spTgt>
                                        </p:tgtEl>
                                      </p:cBhvr>
                                    </p:animEffect>
                                    <p:anim calcmode="lin" valueType="num">
                                      <p:cBhvr>
                                        <p:cTn id="13" dur="1000" fill="hold"/>
                                        <p:tgtEl>
                                          <p:spTgt spid="8704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8704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7044">
                                            <p:txEl>
                                              <p:pRg st="2" end="2"/>
                                            </p:txEl>
                                          </p:spTgt>
                                        </p:tgtEl>
                                        <p:attrNameLst>
                                          <p:attrName>style.visibility</p:attrName>
                                        </p:attrNameLst>
                                      </p:cBhvr>
                                      <p:to>
                                        <p:strVal val="visible"/>
                                      </p:to>
                                    </p:set>
                                    <p:animEffect transition="in" filter="fade">
                                      <p:cBhvr>
                                        <p:cTn id="17" dur="1000"/>
                                        <p:tgtEl>
                                          <p:spTgt spid="87044">
                                            <p:txEl>
                                              <p:pRg st="2" end="2"/>
                                            </p:txEl>
                                          </p:spTgt>
                                        </p:tgtEl>
                                      </p:cBhvr>
                                    </p:animEffect>
                                    <p:anim calcmode="lin" valueType="num">
                                      <p:cBhvr>
                                        <p:cTn id="18" dur="1000" fill="hold"/>
                                        <p:tgtEl>
                                          <p:spTgt spid="8704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8704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87044">
                                            <p:txEl>
                                              <p:pRg st="3" end="3"/>
                                            </p:txEl>
                                          </p:spTgt>
                                        </p:tgtEl>
                                        <p:attrNameLst>
                                          <p:attrName>style.visibility</p:attrName>
                                        </p:attrNameLst>
                                      </p:cBhvr>
                                      <p:to>
                                        <p:strVal val="visible"/>
                                      </p:to>
                                    </p:set>
                                    <p:animEffect transition="in" filter="fade">
                                      <p:cBhvr>
                                        <p:cTn id="22" dur="1000"/>
                                        <p:tgtEl>
                                          <p:spTgt spid="87044">
                                            <p:txEl>
                                              <p:pRg st="3" end="3"/>
                                            </p:txEl>
                                          </p:spTgt>
                                        </p:tgtEl>
                                      </p:cBhvr>
                                    </p:animEffect>
                                    <p:anim calcmode="lin" valueType="num">
                                      <p:cBhvr>
                                        <p:cTn id="23" dur="1000" fill="hold"/>
                                        <p:tgtEl>
                                          <p:spTgt spid="8704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8704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87044">
                                            <p:txEl>
                                              <p:pRg st="5" end="5"/>
                                            </p:txEl>
                                          </p:spTgt>
                                        </p:tgtEl>
                                        <p:attrNameLst>
                                          <p:attrName>style.visibility</p:attrName>
                                        </p:attrNameLst>
                                      </p:cBhvr>
                                      <p:to>
                                        <p:strVal val="visible"/>
                                      </p:to>
                                    </p:set>
                                    <p:animEffect transition="in" filter="fade">
                                      <p:cBhvr>
                                        <p:cTn id="29" dur="1000"/>
                                        <p:tgtEl>
                                          <p:spTgt spid="87044">
                                            <p:txEl>
                                              <p:pRg st="5" end="5"/>
                                            </p:txEl>
                                          </p:spTgt>
                                        </p:tgtEl>
                                      </p:cBhvr>
                                    </p:animEffect>
                                    <p:anim calcmode="lin" valueType="num">
                                      <p:cBhvr>
                                        <p:cTn id="30" dur="1000" fill="hold"/>
                                        <p:tgtEl>
                                          <p:spTgt spid="87044">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87044">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87044">
                                            <p:txEl>
                                              <p:pRg st="6" end="6"/>
                                            </p:txEl>
                                          </p:spTgt>
                                        </p:tgtEl>
                                        <p:attrNameLst>
                                          <p:attrName>style.visibility</p:attrName>
                                        </p:attrNameLst>
                                      </p:cBhvr>
                                      <p:to>
                                        <p:strVal val="visible"/>
                                      </p:to>
                                    </p:set>
                                    <p:animEffect transition="in" filter="fade">
                                      <p:cBhvr>
                                        <p:cTn id="34" dur="1000"/>
                                        <p:tgtEl>
                                          <p:spTgt spid="87044">
                                            <p:txEl>
                                              <p:pRg st="6" end="6"/>
                                            </p:txEl>
                                          </p:spTgt>
                                        </p:tgtEl>
                                      </p:cBhvr>
                                    </p:animEffect>
                                    <p:anim calcmode="lin" valueType="num">
                                      <p:cBhvr>
                                        <p:cTn id="35" dur="1000" fill="hold"/>
                                        <p:tgtEl>
                                          <p:spTgt spid="87044">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87044">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87044">
                                            <p:txEl>
                                              <p:pRg st="7" end="7"/>
                                            </p:txEl>
                                          </p:spTgt>
                                        </p:tgtEl>
                                        <p:attrNameLst>
                                          <p:attrName>style.visibility</p:attrName>
                                        </p:attrNameLst>
                                      </p:cBhvr>
                                      <p:to>
                                        <p:strVal val="visible"/>
                                      </p:to>
                                    </p:set>
                                    <p:animEffect transition="in" filter="fade">
                                      <p:cBhvr>
                                        <p:cTn id="39" dur="1000"/>
                                        <p:tgtEl>
                                          <p:spTgt spid="87044">
                                            <p:txEl>
                                              <p:pRg st="7" end="7"/>
                                            </p:txEl>
                                          </p:spTgt>
                                        </p:tgtEl>
                                      </p:cBhvr>
                                    </p:animEffect>
                                    <p:anim calcmode="lin" valueType="num">
                                      <p:cBhvr>
                                        <p:cTn id="40" dur="1000" fill="hold"/>
                                        <p:tgtEl>
                                          <p:spTgt spid="87044">
                                            <p:txEl>
                                              <p:pRg st="7" end="7"/>
                                            </p:txEl>
                                          </p:spTgt>
                                        </p:tgtEl>
                                        <p:attrNameLst>
                                          <p:attrName>ppt_x</p:attrName>
                                        </p:attrNameLst>
                                      </p:cBhvr>
                                      <p:tavLst>
                                        <p:tav tm="0">
                                          <p:val>
                                            <p:strVal val="#ppt_x"/>
                                          </p:val>
                                        </p:tav>
                                        <p:tav tm="100000">
                                          <p:val>
                                            <p:strVal val="#ppt_x"/>
                                          </p:val>
                                        </p:tav>
                                      </p:tavLst>
                                    </p:anim>
                                    <p:anim calcmode="lin" valueType="num">
                                      <p:cBhvr>
                                        <p:cTn id="41" dur="1000" fill="hold"/>
                                        <p:tgtEl>
                                          <p:spTgt spid="87044">
                                            <p:txEl>
                                              <p:pRg st="7" end="7"/>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87044">
                                            <p:txEl>
                                              <p:pRg st="8" end="8"/>
                                            </p:txEl>
                                          </p:spTgt>
                                        </p:tgtEl>
                                        <p:attrNameLst>
                                          <p:attrName>style.visibility</p:attrName>
                                        </p:attrNameLst>
                                      </p:cBhvr>
                                      <p:to>
                                        <p:strVal val="visible"/>
                                      </p:to>
                                    </p:set>
                                    <p:animEffect transition="in" filter="fade">
                                      <p:cBhvr>
                                        <p:cTn id="44" dur="1000"/>
                                        <p:tgtEl>
                                          <p:spTgt spid="87044">
                                            <p:txEl>
                                              <p:pRg st="8" end="8"/>
                                            </p:txEl>
                                          </p:spTgt>
                                        </p:tgtEl>
                                      </p:cBhvr>
                                    </p:animEffect>
                                    <p:anim calcmode="lin" valueType="num">
                                      <p:cBhvr>
                                        <p:cTn id="45" dur="1000" fill="hold"/>
                                        <p:tgtEl>
                                          <p:spTgt spid="87044">
                                            <p:txEl>
                                              <p:pRg st="8" end="8"/>
                                            </p:txEl>
                                          </p:spTgt>
                                        </p:tgtEl>
                                        <p:attrNameLst>
                                          <p:attrName>ppt_x</p:attrName>
                                        </p:attrNameLst>
                                      </p:cBhvr>
                                      <p:tavLst>
                                        <p:tav tm="0">
                                          <p:val>
                                            <p:strVal val="#ppt_x"/>
                                          </p:val>
                                        </p:tav>
                                        <p:tav tm="100000">
                                          <p:val>
                                            <p:strVal val="#ppt_x"/>
                                          </p:val>
                                        </p:tav>
                                      </p:tavLst>
                                    </p:anim>
                                    <p:anim calcmode="lin" valueType="num">
                                      <p:cBhvr>
                                        <p:cTn id="46" dur="1000" fill="hold"/>
                                        <p:tgtEl>
                                          <p:spTgt spid="87044">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4"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8067" name="Rectangle 2"/>
          <p:cNvSpPr>
            <a:spLocks noGrp="1" noChangeArrowheads="1"/>
          </p:cNvSpPr>
          <p:nvPr>
            <p:ph type="title"/>
          </p:nvPr>
        </p:nvSpPr>
        <p:spPr>
          <a:xfrm>
            <a:off x="457200" y="274638"/>
            <a:ext cx="8229600" cy="792162"/>
          </a:xfrm>
        </p:spPr>
        <p:txBody>
          <a:bodyPr>
            <a:normAutofit/>
          </a:bodyPr>
          <a:lstStyle/>
          <a:p>
            <a:pPr eaLnBrk="1" hangingPunct="1"/>
            <a:r>
              <a:rPr lang="en-US" b="1" dirty="0"/>
              <a:t>Major Highway Map</a:t>
            </a:r>
          </a:p>
        </p:txBody>
      </p:sp>
      <p:sp>
        <p:nvSpPr>
          <p:cNvPr id="88068" name="Rectangle 3"/>
          <p:cNvSpPr>
            <a:spLocks noGrp="1" noChangeArrowheads="1"/>
          </p:cNvSpPr>
          <p:nvPr>
            <p:ph sz="half" idx="1"/>
          </p:nvPr>
        </p:nvSpPr>
        <p:spPr>
          <a:xfrm>
            <a:off x="457200" y="1182290"/>
            <a:ext cx="8229600" cy="1219200"/>
          </a:xfrm>
        </p:spPr>
        <p:txBody>
          <a:bodyPr/>
          <a:lstStyle/>
          <a:p>
            <a:pPr eaLnBrk="1" hangingPunct="1">
              <a:buFont typeface="Wingdings" panose="05000000000000000000" pitchFamily="2" charset="2"/>
              <a:buChar char="Ø"/>
            </a:pPr>
            <a:r>
              <a:rPr lang="en-US" sz="2800" dirty="0"/>
              <a:t>Major highway map may be found in the Engineering Policy Guide within the Better Roads Brighter Future.</a:t>
            </a:r>
          </a:p>
        </p:txBody>
      </p:sp>
      <p:pic>
        <p:nvPicPr>
          <p:cNvPr id="88069" name="Picture 4">
            <a:hlinkClick r:id="rId3"/>
          </p:cNvPr>
          <p:cNvPicPr>
            <a:picLocks noGrp="1" noChangeAspect="1" noChangeArrowheads="1"/>
          </p:cNvPicPr>
          <p:nvPr>
            <p:ph sz="half" idx="2"/>
          </p:nvPr>
        </p:nvPicPr>
        <p:blipFill>
          <a:blip r:embed="rId4" cstate="print"/>
          <a:stretch>
            <a:fillRect/>
          </a:stretch>
        </p:blipFill>
        <p:spPr>
          <a:xfrm>
            <a:off x="1918063" y="2516981"/>
            <a:ext cx="5307874" cy="4038600"/>
          </a:xfrm>
          <a:noFill/>
          <a:ln w="3175">
            <a:solidFill>
              <a:srgbClr val="000000"/>
            </a:solidFill>
          </a:ln>
        </p:spPr>
      </p:pic>
      <p:sp>
        <p:nvSpPr>
          <p:cNvPr id="330757" name="Text Box 5">
            <a:hlinkClick r:id="rId5"/>
          </p:cNvPr>
          <p:cNvSpPr txBox="1">
            <a:spLocks noChangeArrowheads="1"/>
          </p:cNvSpPr>
          <p:nvPr/>
        </p:nvSpPr>
        <p:spPr bwMode="auto">
          <a:xfrm>
            <a:off x="152400" y="6446043"/>
            <a:ext cx="1014413" cy="274637"/>
          </a:xfrm>
          <a:prstGeom prst="rect">
            <a:avLst/>
          </a:prstGeom>
          <a:solidFill>
            <a:srgbClr val="FFC000"/>
          </a:solidFill>
          <a:ln w="9525">
            <a:noFill/>
            <a:miter lim="800000"/>
            <a:headEnd/>
            <a:tailEnd/>
          </a:ln>
          <a:effectLst>
            <a:prstShdw prst="shdw17" dist="17961" dir="2700000">
              <a:srgbClr val="FF6600">
                <a:gamma/>
                <a:shade val="60000"/>
                <a:invGamma/>
              </a:srgbClr>
            </a:prstShdw>
          </a:effectLst>
          <a:scene3d>
            <a:camera prst="orthographicFront"/>
            <a:lightRig rig="threePt" dir="t"/>
          </a:scene3d>
          <a:sp3d>
            <a:bevelT w="114300" prst="artDeco"/>
          </a:sp3d>
        </p:spPr>
        <p:txBody>
          <a:bodyPr wrap="none">
            <a:spAutoFit/>
          </a:bodyPr>
          <a:lstStyle/>
          <a:p>
            <a:pPr>
              <a:defRPr/>
            </a:pPr>
            <a:r>
              <a:rPr lang="en-US" sz="1200" dirty="0">
                <a:effectLst>
                  <a:outerShdw blurRad="38100" dist="38100" dir="2700000" algn="tl">
                    <a:srgbClr val="000000"/>
                  </a:outerShdw>
                </a:effectLst>
                <a:latin typeface="Arial" charset="0"/>
              </a:rPr>
              <a:t>EPG BRBF </a:t>
            </a:r>
          </a:p>
        </p:txBody>
      </p:sp>
    </p:spTree>
    <p:extLst>
      <p:ext uri="{BB962C8B-B14F-4D97-AF65-F5344CB8AC3E}">
        <p14:creationId xmlns:p14="http://schemas.microsoft.com/office/powerpoint/2010/main" val="29374889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5538" name="Rectangle 6"/>
          <p:cNvSpPr>
            <a:spLocks noGrp="1" noChangeArrowheads="1"/>
          </p:cNvSpPr>
          <p:nvPr>
            <p:ph type="title"/>
          </p:nvPr>
        </p:nvSpPr>
        <p:spPr>
          <a:xfrm>
            <a:off x="457200" y="304800"/>
            <a:ext cx="8229600" cy="1295400"/>
          </a:xfrm>
        </p:spPr>
        <p:txBody>
          <a:bodyPr>
            <a:noAutofit/>
          </a:bodyPr>
          <a:lstStyle/>
          <a:p>
            <a:pPr eaLnBrk="1" hangingPunct="1"/>
            <a:r>
              <a:rPr lang="en-US" b="1" dirty="0"/>
              <a:t>Developing a Transportation Management Plan (TMP)</a:t>
            </a:r>
          </a:p>
        </p:txBody>
      </p:sp>
      <p:sp>
        <p:nvSpPr>
          <p:cNvPr id="9" name="Rectangle 8"/>
          <p:cNvSpPr txBox="1">
            <a:spLocks noChangeArrowheads="1"/>
          </p:cNvSpPr>
          <p:nvPr/>
        </p:nvSpPr>
        <p:spPr>
          <a:xfrm>
            <a:off x="857250" y="2438400"/>
            <a:ext cx="7429500" cy="3657600"/>
          </a:xfrm>
          <a:prstGeom prst="rect">
            <a:avLst/>
          </a:prstGeom>
        </p:spPr>
        <p:txBody>
          <a:bodyPr vert="horz" lIns="91440" tIns="45720" rIns="91440" bIns="45720" rtlCol="0">
            <a:normAutofit/>
          </a:bodyPr>
          <a:lstStyle/>
          <a:p>
            <a:pPr marL="457200" marR="0" lvl="0" indent="-457200" algn="l" defTabSz="914400" rtl="0" eaLnBrk="1" fontAlgn="auto" latinLnBrk="0" hangingPunct="1">
              <a:lnSpc>
                <a:spcPct val="100000"/>
              </a:lnSpc>
              <a:spcBef>
                <a:spcPct val="20000"/>
              </a:spcBef>
              <a:spcAft>
                <a:spcPts val="0"/>
              </a:spcAft>
              <a:buClrTx/>
              <a:buSzTx/>
              <a:buFont typeface="Wingdings" panose="05000000000000000000" pitchFamily="2" charset="2"/>
              <a:buChar char="Ø"/>
              <a:tabLst/>
              <a:defRPr/>
            </a:pPr>
            <a:r>
              <a:rPr kumimoji="0" lang="en-US" sz="2800" i="0" u="none" strike="noStrike" kern="1200" cap="none" spc="0" normalizeH="0" baseline="0" noProof="0" dirty="0">
                <a:ln>
                  <a:noFill/>
                </a:ln>
                <a:solidFill>
                  <a:schemeClr val="tx1"/>
                </a:solidFill>
                <a:effectLst/>
                <a:uLnTx/>
                <a:uFillTx/>
                <a:latin typeface="+mn-lt"/>
                <a:ea typeface="+mn-ea"/>
                <a:cs typeface="+mn-cs"/>
              </a:rPr>
              <a:t>Consist</a:t>
            </a:r>
            <a:r>
              <a:rPr kumimoji="0" lang="en-US" sz="2800" i="0" u="none" strike="noStrike" kern="1200" cap="none" spc="0" normalizeH="0" noProof="0" dirty="0">
                <a:ln>
                  <a:noFill/>
                </a:ln>
                <a:solidFill>
                  <a:schemeClr val="tx1"/>
                </a:solidFill>
                <a:effectLst/>
                <a:uLnTx/>
                <a:uFillTx/>
                <a:latin typeface="+mn-lt"/>
                <a:ea typeface="+mn-ea"/>
                <a:cs typeface="+mn-cs"/>
              </a:rPr>
              <a:t> of strategies to manage the work zone impacts of a project</a:t>
            </a:r>
          </a:p>
          <a:p>
            <a:pPr marL="457200" marR="0" lvl="0" indent="-457200" algn="l" defTabSz="914400" rtl="0" eaLnBrk="1" fontAlgn="auto" latinLnBrk="0" hangingPunct="1">
              <a:lnSpc>
                <a:spcPct val="100000"/>
              </a:lnSpc>
              <a:spcBef>
                <a:spcPct val="20000"/>
              </a:spcBef>
              <a:spcAft>
                <a:spcPts val="0"/>
              </a:spcAft>
              <a:buClrTx/>
              <a:buSzTx/>
              <a:buFont typeface="Wingdings" panose="05000000000000000000" pitchFamily="2" charset="2"/>
              <a:buChar char="Ø"/>
              <a:tabLst/>
              <a:defRPr/>
            </a:pPr>
            <a:r>
              <a:rPr lang="en-US" sz="2800" dirty="0"/>
              <a:t>A TMP needs to be developed for all MoDOT projects/operations</a:t>
            </a:r>
          </a:p>
          <a:p>
            <a:pPr marL="457200" marR="0" lvl="0" indent="-457200" algn="l" defTabSz="914400" rtl="0" eaLnBrk="1" fontAlgn="auto" latinLnBrk="0" hangingPunct="1">
              <a:lnSpc>
                <a:spcPct val="100000"/>
              </a:lnSpc>
              <a:spcBef>
                <a:spcPct val="20000"/>
              </a:spcBef>
              <a:spcAft>
                <a:spcPts val="0"/>
              </a:spcAft>
              <a:buClrTx/>
              <a:buSzTx/>
              <a:buFont typeface="Wingdings" panose="05000000000000000000" pitchFamily="2" charset="2"/>
              <a:buChar char="Ø"/>
              <a:tabLst/>
              <a:defRPr/>
            </a:pPr>
            <a:r>
              <a:rPr lang="en-US" sz="2800" dirty="0"/>
              <a:t>Two Types</a:t>
            </a:r>
          </a:p>
          <a:p>
            <a:pPr marL="914400" lvl="1" indent="-457200">
              <a:spcBef>
                <a:spcPct val="20000"/>
              </a:spcBef>
              <a:buFont typeface="Arial" panose="020B0604020202020204" pitchFamily="34" charset="0"/>
              <a:buChar char="•"/>
              <a:defRPr/>
            </a:pPr>
            <a:r>
              <a:rPr lang="en-US" sz="2800" dirty="0"/>
              <a:t>Significant</a:t>
            </a:r>
          </a:p>
          <a:p>
            <a:pPr marL="914400" lvl="1" indent="-457200">
              <a:spcBef>
                <a:spcPct val="20000"/>
              </a:spcBef>
              <a:buFont typeface="Arial" panose="020B0604020202020204" pitchFamily="34" charset="0"/>
              <a:buChar char="•"/>
              <a:defRPr/>
            </a:pPr>
            <a:r>
              <a:rPr lang="en-US" sz="2800" dirty="0"/>
              <a:t>Non-Significant</a:t>
            </a:r>
          </a:p>
        </p:txBody>
      </p:sp>
    </p:spTree>
    <p:extLst>
      <p:ext uri="{BB962C8B-B14F-4D97-AF65-F5344CB8AC3E}">
        <p14:creationId xmlns:p14="http://schemas.microsoft.com/office/powerpoint/2010/main" val="4199382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5538" name="Rectangle 6"/>
          <p:cNvSpPr>
            <a:spLocks noGrp="1" noChangeArrowheads="1"/>
          </p:cNvSpPr>
          <p:nvPr>
            <p:ph type="title"/>
          </p:nvPr>
        </p:nvSpPr>
        <p:spPr>
          <a:xfrm>
            <a:off x="457200" y="228600"/>
            <a:ext cx="8229600" cy="1295400"/>
          </a:xfrm>
        </p:spPr>
        <p:txBody>
          <a:bodyPr>
            <a:noAutofit/>
          </a:bodyPr>
          <a:lstStyle/>
          <a:p>
            <a:pPr eaLnBrk="1" hangingPunct="1"/>
            <a:r>
              <a:rPr lang="en-US" b="1" dirty="0"/>
              <a:t>Developing a Transportation Management Plan (TMP)</a:t>
            </a:r>
          </a:p>
        </p:txBody>
      </p:sp>
      <p:sp>
        <p:nvSpPr>
          <p:cNvPr id="2" name="TextBox 1">
            <a:extLst>
              <a:ext uri="{FF2B5EF4-FFF2-40B4-BE49-F238E27FC236}">
                <a16:creationId xmlns:a16="http://schemas.microsoft.com/office/drawing/2014/main" id="{202EE2BD-2586-456B-9F12-020E651B5CE7}"/>
              </a:ext>
            </a:extLst>
          </p:cNvPr>
          <p:cNvSpPr txBox="1"/>
          <p:nvPr/>
        </p:nvSpPr>
        <p:spPr>
          <a:xfrm>
            <a:off x="457200" y="1905000"/>
            <a:ext cx="8229600" cy="4031873"/>
          </a:xfrm>
          <a:prstGeom prst="rect">
            <a:avLst/>
          </a:prstGeom>
          <a:noFill/>
        </p:spPr>
        <p:txBody>
          <a:bodyPr wrap="square" rtlCol="0">
            <a:spAutoFit/>
          </a:bodyPr>
          <a:lstStyle/>
          <a:p>
            <a:r>
              <a:rPr lang="en-US" sz="2600" b="1" dirty="0"/>
              <a:t>Non-Significant</a:t>
            </a:r>
          </a:p>
          <a:p>
            <a:pPr marL="285750" indent="-285750">
              <a:buFont typeface="Wingdings" panose="05000000000000000000" pitchFamily="2" charset="2"/>
              <a:buChar char="Ø"/>
            </a:pPr>
            <a:r>
              <a:rPr lang="en-US" dirty="0"/>
              <a:t>May only consist of a Traffic Control Plan (TCP)</a:t>
            </a:r>
          </a:p>
          <a:p>
            <a:pPr marL="285750" indent="-285750">
              <a:buFont typeface="Wingdings" panose="05000000000000000000" pitchFamily="2" charset="2"/>
              <a:buChar char="Ø"/>
            </a:pPr>
            <a:endParaRPr lang="en-US" dirty="0"/>
          </a:p>
          <a:p>
            <a:r>
              <a:rPr lang="en-US" sz="2600" b="1" dirty="0"/>
              <a:t>Significant</a:t>
            </a:r>
          </a:p>
          <a:p>
            <a:pPr marL="285750" indent="-285750">
              <a:buFont typeface="Wingdings" panose="05000000000000000000" pitchFamily="2" charset="2"/>
              <a:buChar char="Ø"/>
            </a:pPr>
            <a:r>
              <a:rPr lang="en-US" dirty="0"/>
              <a:t>Projects will be considered significant by meeting one of the following criteria:</a:t>
            </a:r>
          </a:p>
          <a:p>
            <a:pPr marL="742950" lvl="1" indent="-285750">
              <a:buFont typeface="Arial" panose="020B0604020202020204" pitchFamily="34" charset="0"/>
              <a:buChar char="•"/>
            </a:pPr>
            <a:r>
              <a:rPr lang="en-US" sz="1700" dirty="0"/>
              <a:t>Interstate project occupying a location for more than 3 days with intermittent or continuous lane closures</a:t>
            </a:r>
          </a:p>
          <a:p>
            <a:pPr marL="742950" lvl="1" indent="-285750">
              <a:buFont typeface="Arial" panose="020B0604020202020204" pitchFamily="34" charset="0"/>
              <a:buChar char="•"/>
            </a:pPr>
            <a:r>
              <a:rPr lang="en-US" sz="1700" dirty="0"/>
              <a:t>Project is on a major route in an urban area</a:t>
            </a:r>
          </a:p>
          <a:p>
            <a:pPr marL="742950" lvl="1" indent="-285750">
              <a:buFont typeface="Arial" panose="020B0604020202020204" pitchFamily="34" charset="0"/>
              <a:buChar char="•"/>
            </a:pPr>
            <a:r>
              <a:rPr lang="en-US" sz="1700" dirty="0"/>
              <a:t>Project will cause capacity values to exceed those in the Work Zone Guidelines</a:t>
            </a:r>
          </a:p>
          <a:p>
            <a:pPr marL="1200150" lvl="2" indent="-285750">
              <a:buFont typeface="Courier New" panose="02070309020205020404" pitchFamily="49" charset="0"/>
              <a:buChar char="o"/>
            </a:pPr>
            <a:r>
              <a:rPr lang="en-US" sz="1600" dirty="0"/>
              <a:t>Typically:</a:t>
            </a:r>
          </a:p>
          <a:p>
            <a:pPr marL="1657350" lvl="3" indent="-285750">
              <a:buFont typeface="Wingdings" panose="05000000000000000000" pitchFamily="2" charset="2"/>
              <a:buChar char="§"/>
            </a:pPr>
            <a:r>
              <a:rPr lang="en-US" sz="1500" dirty="0"/>
              <a:t>Not mobile operations</a:t>
            </a:r>
          </a:p>
          <a:p>
            <a:pPr marL="1657350" lvl="3" indent="-285750">
              <a:buFont typeface="Wingdings" panose="05000000000000000000" pitchFamily="2" charset="2"/>
              <a:buChar char="§"/>
            </a:pPr>
            <a:r>
              <a:rPr lang="en-US" sz="1500" dirty="0"/>
              <a:t>State route traffic is not affected during construction</a:t>
            </a:r>
          </a:p>
          <a:p>
            <a:pPr marL="285750" indent="-285750">
              <a:buFont typeface="Wingdings" panose="05000000000000000000" pitchFamily="2" charset="2"/>
              <a:buChar char="Ø"/>
            </a:pPr>
            <a:r>
              <a:rPr lang="en-US" dirty="0"/>
              <a:t>Should include Traffic Control Plan (TCP), Transportation Operations (TO), and Public Information (PI) components</a:t>
            </a:r>
          </a:p>
        </p:txBody>
      </p:sp>
    </p:spTree>
    <p:extLst>
      <p:ext uri="{BB962C8B-B14F-4D97-AF65-F5344CB8AC3E}">
        <p14:creationId xmlns:p14="http://schemas.microsoft.com/office/powerpoint/2010/main" val="4368609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9" name="Rectangle 6"/>
          <p:cNvSpPr>
            <a:spLocks noGrp="1" noChangeArrowheads="1"/>
          </p:cNvSpPr>
          <p:nvPr>
            <p:ph type="title"/>
          </p:nvPr>
        </p:nvSpPr>
        <p:spPr>
          <a:xfrm>
            <a:off x="457200" y="177483"/>
            <a:ext cx="8229600" cy="1401762"/>
          </a:xfrm>
        </p:spPr>
        <p:txBody>
          <a:bodyPr>
            <a:noAutofit/>
          </a:bodyPr>
          <a:lstStyle/>
          <a:p>
            <a:pPr eaLnBrk="1" hangingPunct="1"/>
            <a:r>
              <a:rPr lang="en-US" b="1" dirty="0"/>
              <a:t>Develop a Traffic Control Plan (TCP)</a:t>
            </a:r>
          </a:p>
        </p:txBody>
      </p:sp>
      <p:pic>
        <p:nvPicPr>
          <p:cNvPr id="7" name="Picture 6" descr="P8220069.JPG"/>
          <p:cNvPicPr>
            <a:picLocks noChangeAspect="1"/>
          </p:cNvPicPr>
          <p:nvPr/>
        </p:nvPicPr>
        <p:blipFill>
          <a:blip r:embed="rId3" cstate="print"/>
          <a:stretch>
            <a:fillRect/>
          </a:stretch>
        </p:blipFill>
        <p:spPr>
          <a:xfrm>
            <a:off x="5264665" y="3985054"/>
            <a:ext cx="3860800" cy="2895600"/>
          </a:xfrm>
          <a:prstGeom prst="rect">
            <a:avLst/>
          </a:prstGeom>
          <a:effectLst>
            <a:softEdge rad="127000"/>
          </a:effectLst>
        </p:spPr>
      </p:pic>
      <p:sp>
        <p:nvSpPr>
          <p:cNvPr id="9" name="Content Placeholder 8"/>
          <p:cNvSpPr>
            <a:spLocks noGrp="1"/>
          </p:cNvSpPr>
          <p:nvPr>
            <p:ph sz="half" idx="1"/>
          </p:nvPr>
        </p:nvSpPr>
        <p:spPr>
          <a:xfrm>
            <a:off x="495300" y="1752600"/>
            <a:ext cx="8153400" cy="2590800"/>
          </a:xfrm>
        </p:spPr>
        <p:txBody>
          <a:bodyPr>
            <a:normAutofit fontScale="85000" lnSpcReduction="20000"/>
          </a:bodyPr>
          <a:lstStyle/>
          <a:p>
            <a:pPr>
              <a:lnSpc>
                <a:spcPct val="90000"/>
              </a:lnSpc>
              <a:buNone/>
            </a:pPr>
            <a:r>
              <a:rPr lang="en-US" sz="3300" dirty="0"/>
              <a:t>Describes measures to be used to facilitate road users through a work zone or incident area</a:t>
            </a:r>
          </a:p>
          <a:p>
            <a:pPr>
              <a:lnSpc>
                <a:spcPct val="90000"/>
              </a:lnSpc>
              <a:buNone/>
            </a:pPr>
            <a:endParaRPr lang="en-US" sz="2100" dirty="0"/>
          </a:p>
          <a:p>
            <a:pPr>
              <a:lnSpc>
                <a:spcPct val="90000"/>
              </a:lnSpc>
              <a:buNone/>
            </a:pPr>
            <a:r>
              <a:rPr lang="en-US" sz="3200" dirty="0"/>
              <a:t>Shall:</a:t>
            </a:r>
          </a:p>
          <a:p>
            <a:pPr>
              <a:lnSpc>
                <a:spcPct val="90000"/>
              </a:lnSpc>
            </a:pPr>
            <a:endParaRPr lang="en-US" sz="1000" dirty="0"/>
          </a:p>
          <a:p>
            <a:pPr>
              <a:lnSpc>
                <a:spcPct val="90000"/>
              </a:lnSpc>
            </a:pPr>
            <a:r>
              <a:rPr lang="en-US" dirty="0"/>
              <a:t>Be consistent with MoDOT policy, guidelines, and standards</a:t>
            </a:r>
          </a:p>
          <a:p>
            <a:pPr>
              <a:lnSpc>
                <a:spcPct val="90000"/>
              </a:lnSpc>
            </a:pPr>
            <a:r>
              <a:rPr lang="en-US" dirty="0"/>
              <a:t>Meet the minimum requirements of the MUTCD</a:t>
            </a:r>
          </a:p>
          <a:p>
            <a:pPr>
              <a:lnSpc>
                <a:spcPct val="90000"/>
              </a:lnSpc>
            </a:pPr>
            <a:r>
              <a:rPr lang="en-US" dirty="0"/>
              <a:t>Maintain existing safety hardware</a:t>
            </a:r>
          </a:p>
          <a:p>
            <a:endParaRPr lang="en-US" dirty="0"/>
          </a:p>
        </p:txBody>
      </p:sp>
      <p:sp>
        <p:nvSpPr>
          <p:cNvPr id="8" name="TextBox 7">
            <a:hlinkClick r:id="rId4"/>
          </p:cNvPr>
          <p:cNvSpPr txBox="1"/>
          <p:nvPr/>
        </p:nvSpPr>
        <p:spPr>
          <a:xfrm>
            <a:off x="101974" y="6400800"/>
            <a:ext cx="710451" cy="369332"/>
          </a:xfrm>
          <a:prstGeom prst="rect">
            <a:avLst/>
          </a:prstGeom>
          <a:solidFill>
            <a:srgbClr val="FFC000"/>
          </a:solidFill>
          <a:scene3d>
            <a:camera prst="orthographicFront"/>
            <a:lightRig rig="threePt" dir="t"/>
          </a:scene3d>
          <a:sp3d>
            <a:bevelT w="114300" prst="artDeco"/>
          </a:sp3d>
        </p:spPr>
        <p:txBody>
          <a:bodyPr wrap="none" rtlCol="0">
            <a:spAutoFit/>
          </a:bodyPr>
          <a:lstStyle/>
          <a:p>
            <a:r>
              <a:rPr lang="en-US" dirty="0"/>
              <a:t>616.1</a:t>
            </a:r>
          </a:p>
        </p:txBody>
      </p:sp>
    </p:spTree>
    <p:extLst>
      <p:ext uri="{BB962C8B-B14F-4D97-AF65-F5344CB8AC3E}">
        <p14:creationId xmlns:p14="http://schemas.microsoft.com/office/powerpoint/2010/main" val="9402988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3" name="Rectangle 2"/>
          <p:cNvSpPr>
            <a:spLocks noGrp="1" noChangeArrowheads="1"/>
          </p:cNvSpPr>
          <p:nvPr>
            <p:ph type="title"/>
          </p:nvPr>
        </p:nvSpPr>
        <p:spPr>
          <a:xfrm>
            <a:off x="457200" y="144187"/>
            <a:ext cx="8229600" cy="838200"/>
          </a:xfrm>
        </p:spPr>
        <p:txBody>
          <a:bodyPr>
            <a:normAutofit/>
          </a:bodyPr>
          <a:lstStyle/>
          <a:p>
            <a:pPr eaLnBrk="1" hangingPunct="1"/>
            <a:r>
              <a:rPr lang="en-US" b="1" dirty="0"/>
              <a:t>Using the Engineering Policy Guide</a:t>
            </a:r>
          </a:p>
        </p:txBody>
      </p:sp>
      <p:sp>
        <p:nvSpPr>
          <p:cNvPr id="35844" name="Rectangle 3"/>
          <p:cNvSpPr>
            <a:spLocks noGrp="1" noChangeArrowheads="1"/>
          </p:cNvSpPr>
          <p:nvPr>
            <p:ph sz="half" idx="1"/>
          </p:nvPr>
        </p:nvSpPr>
        <p:spPr>
          <a:xfrm>
            <a:off x="0" y="990599"/>
            <a:ext cx="8782614" cy="2209801"/>
          </a:xfrm>
        </p:spPr>
        <p:txBody>
          <a:bodyPr>
            <a:normAutofit fontScale="92500" lnSpcReduction="10000"/>
          </a:bodyPr>
          <a:lstStyle/>
          <a:p>
            <a:pPr eaLnBrk="1" hangingPunct="1">
              <a:lnSpc>
                <a:spcPct val="90000"/>
              </a:lnSpc>
              <a:buFont typeface="Wingdings" panose="05000000000000000000" pitchFamily="2" charset="2"/>
              <a:buChar char="Ø"/>
            </a:pPr>
            <a:r>
              <a:rPr lang="en-US" sz="3000" dirty="0"/>
              <a:t>Standards for MoDOT Work Zones </a:t>
            </a:r>
          </a:p>
          <a:p>
            <a:pPr lvl="1" eaLnBrk="1" hangingPunct="1">
              <a:lnSpc>
                <a:spcPct val="90000"/>
              </a:lnSpc>
              <a:buFont typeface="Arial" panose="020B0604020202020204" pitchFamily="34" charset="0"/>
              <a:buChar char="•"/>
            </a:pPr>
            <a:r>
              <a:rPr lang="en-US" sz="2400" dirty="0"/>
              <a:t>Reference Guide to MoDOT Operations</a:t>
            </a:r>
          </a:p>
          <a:p>
            <a:pPr lvl="1" eaLnBrk="1" hangingPunct="1">
              <a:lnSpc>
                <a:spcPct val="90000"/>
              </a:lnSpc>
              <a:buFont typeface="Arial" panose="020B0604020202020204" pitchFamily="34" charset="0"/>
              <a:buChar char="•"/>
            </a:pPr>
            <a:r>
              <a:rPr lang="en-US" sz="2400" dirty="0"/>
              <a:t>Reference for Temporary Traffic Control</a:t>
            </a:r>
          </a:p>
          <a:p>
            <a:pPr lvl="1" eaLnBrk="1" hangingPunct="1">
              <a:lnSpc>
                <a:spcPct val="90000"/>
              </a:lnSpc>
              <a:buFont typeface="Arial" panose="020B0604020202020204" pitchFamily="34" charset="0"/>
              <a:buChar char="•"/>
            </a:pPr>
            <a:r>
              <a:rPr lang="en-US" sz="2400" dirty="0"/>
              <a:t>Article 600 Incidental Construction</a:t>
            </a:r>
          </a:p>
          <a:p>
            <a:pPr lvl="2">
              <a:lnSpc>
                <a:spcPct val="90000"/>
              </a:lnSpc>
              <a:buFont typeface="Courier New" panose="02070309020205020404" pitchFamily="49" charset="0"/>
              <a:buChar char="o"/>
            </a:pPr>
            <a:r>
              <a:rPr lang="en-US" sz="2200" dirty="0"/>
              <a:t>616 Temporary Traffic Control</a:t>
            </a:r>
          </a:p>
          <a:p>
            <a:pPr lvl="3">
              <a:lnSpc>
                <a:spcPct val="90000"/>
              </a:lnSpc>
              <a:buFont typeface="Wingdings" panose="05000000000000000000" pitchFamily="2" charset="2"/>
              <a:buChar char="§"/>
            </a:pPr>
            <a:r>
              <a:rPr lang="en-US" sz="2000" dirty="0">
                <a:solidFill>
                  <a:prstClr val="black"/>
                </a:solidFill>
              </a:rPr>
              <a:t>616.23 Temporary Traffic Control for Field Operations (TCFO) </a:t>
            </a:r>
          </a:p>
          <a:p>
            <a:pPr lvl="3">
              <a:lnSpc>
                <a:spcPct val="90000"/>
              </a:lnSpc>
              <a:buFont typeface="Courier New" panose="02070309020205020404" pitchFamily="49" charset="0"/>
              <a:buChar char="o"/>
            </a:pPr>
            <a:endParaRPr lang="en-US" sz="2000" dirty="0"/>
          </a:p>
        </p:txBody>
      </p:sp>
      <p:sp>
        <p:nvSpPr>
          <p:cNvPr id="2" name="TextBox 1"/>
          <p:cNvSpPr txBox="1"/>
          <p:nvPr/>
        </p:nvSpPr>
        <p:spPr>
          <a:xfrm>
            <a:off x="-896" y="3208612"/>
            <a:ext cx="3962400" cy="480131"/>
          </a:xfrm>
          <a:prstGeom prst="rect">
            <a:avLst/>
          </a:prstGeom>
          <a:noFill/>
        </p:spPr>
        <p:txBody>
          <a:bodyPr wrap="square" rtlCol="0">
            <a:spAutoFit/>
          </a:bodyPr>
          <a:lstStyle/>
          <a:p>
            <a:pPr marL="457200" indent="-457200">
              <a:lnSpc>
                <a:spcPct val="90000"/>
              </a:lnSpc>
              <a:spcBef>
                <a:spcPct val="20000"/>
              </a:spcBef>
              <a:buFont typeface="Wingdings" panose="05000000000000000000" pitchFamily="2" charset="2"/>
              <a:buChar char="Ø"/>
            </a:pPr>
            <a:r>
              <a:rPr lang="en-US" sz="2800" dirty="0">
                <a:solidFill>
                  <a:prstClr val="black"/>
                </a:solidFill>
                <a:hlinkClick r:id="rId3"/>
              </a:rPr>
              <a:t>http://EPG.modot.org</a:t>
            </a:r>
            <a:endParaRPr lang="en-US" sz="2800" dirty="0">
              <a:solidFill>
                <a:prstClr val="black"/>
              </a:solidFill>
            </a:endParaRPr>
          </a:p>
        </p:txBody>
      </p:sp>
      <p:pic>
        <p:nvPicPr>
          <p:cNvPr id="8" name="Picture 7">
            <a:hlinkClick r:id="rId4"/>
            <a:extLst>
              <a:ext uri="{FF2B5EF4-FFF2-40B4-BE49-F238E27FC236}">
                <a16:creationId xmlns:a16="http://schemas.microsoft.com/office/drawing/2014/main" id="{336BA972-6FB2-44A8-90ED-76941F14C609}"/>
              </a:ext>
            </a:extLst>
          </p:cNvPr>
          <p:cNvPicPr>
            <a:picLocks noChangeAspect="1"/>
          </p:cNvPicPr>
          <p:nvPr/>
        </p:nvPicPr>
        <p:blipFill>
          <a:blip r:embed="rId5"/>
          <a:stretch>
            <a:fillRect/>
          </a:stretch>
        </p:blipFill>
        <p:spPr>
          <a:xfrm>
            <a:off x="4043758" y="3200401"/>
            <a:ext cx="5047044" cy="3597232"/>
          </a:xfrm>
          <a:prstGeom prst="rect">
            <a:avLst/>
          </a:prstGeom>
          <a:ln w="28575">
            <a:solidFill>
              <a:schemeClr val="accent2"/>
            </a:solidFill>
          </a:ln>
        </p:spPr>
      </p:pic>
    </p:spTree>
    <p:extLst>
      <p:ext uri="{BB962C8B-B14F-4D97-AF65-F5344CB8AC3E}">
        <p14:creationId xmlns:p14="http://schemas.microsoft.com/office/powerpoint/2010/main" val="13716012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5">
            <a:hlinkClick r:id="rId2"/>
            <a:extLst>
              <a:ext uri="{FF2B5EF4-FFF2-40B4-BE49-F238E27FC236}">
                <a16:creationId xmlns:a16="http://schemas.microsoft.com/office/drawing/2014/main" id="{372A1BF7-A4B0-4B44-BA4C-7EAABF56BBB2}"/>
              </a:ext>
            </a:extLst>
          </p:cNvPr>
          <p:cNvPicPr>
            <a:picLocks noChangeAspect="1"/>
          </p:cNvPicPr>
          <p:nvPr/>
        </p:nvPicPr>
        <p:blipFill>
          <a:blip r:embed="rId3"/>
          <a:stretch>
            <a:fillRect/>
          </a:stretch>
        </p:blipFill>
        <p:spPr>
          <a:xfrm>
            <a:off x="491487" y="836960"/>
            <a:ext cx="8161023" cy="5816690"/>
          </a:xfrm>
          <a:prstGeom prst="rect">
            <a:avLst/>
          </a:prstGeom>
          <a:ln w="28575">
            <a:solidFill>
              <a:schemeClr val="accent2"/>
            </a:solidFill>
          </a:ln>
        </p:spPr>
      </p:pic>
      <p:sp>
        <p:nvSpPr>
          <p:cNvPr id="2" name="Title 1"/>
          <p:cNvSpPr>
            <a:spLocks noGrp="1"/>
          </p:cNvSpPr>
          <p:nvPr>
            <p:ph type="title"/>
          </p:nvPr>
        </p:nvSpPr>
        <p:spPr>
          <a:xfrm>
            <a:off x="457199" y="44798"/>
            <a:ext cx="8229600" cy="792162"/>
          </a:xfrm>
        </p:spPr>
        <p:txBody>
          <a:bodyPr/>
          <a:lstStyle/>
          <a:p>
            <a:r>
              <a:rPr lang="en-US" b="1" dirty="0"/>
              <a:t>Navigating the EPG</a:t>
            </a:r>
          </a:p>
        </p:txBody>
      </p:sp>
      <p:sp>
        <p:nvSpPr>
          <p:cNvPr id="7" name="Rounded Rectangle 6"/>
          <p:cNvSpPr/>
          <p:nvPr/>
        </p:nvSpPr>
        <p:spPr>
          <a:xfrm>
            <a:off x="578264" y="2848804"/>
            <a:ext cx="609600" cy="351596"/>
          </a:xfrm>
          <a:prstGeom prst="roundRect">
            <a:avLst/>
          </a:prstGeom>
          <a:noFill/>
          <a:ln w="444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Left Arrow 7"/>
          <p:cNvSpPr/>
          <p:nvPr/>
        </p:nvSpPr>
        <p:spPr>
          <a:xfrm rot="19852566">
            <a:off x="1217474" y="2584400"/>
            <a:ext cx="773802" cy="441168"/>
          </a:xfrm>
          <a:prstGeom prst="leftArrow">
            <a:avLst/>
          </a:prstGeom>
          <a:solidFill>
            <a:schemeClr val="accent6">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39996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E735B36-5EED-4004-9CB9-7FA52D11223B}"/>
              </a:ext>
            </a:extLst>
          </p:cNvPr>
          <p:cNvPicPr>
            <a:picLocks noChangeAspect="1"/>
          </p:cNvPicPr>
          <p:nvPr/>
        </p:nvPicPr>
        <p:blipFill rotWithShape="1">
          <a:blip r:embed="rId2"/>
          <a:srcRect l="1666" t="13924" r="34651"/>
          <a:stretch/>
        </p:blipFill>
        <p:spPr>
          <a:xfrm>
            <a:off x="985174" y="857250"/>
            <a:ext cx="7173652" cy="5715001"/>
          </a:xfrm>
          <a:prstGeom prst="rect">
            <a:avLst/>
          </a:prstGeom>
        </p:spPr>
      </p:pic>
      <p:sp>
        <p:nvSpPr>
          <p:cNvPr id="5" name="Title 1"/>
          <p:cNvSpPr>
            <a:spLocks noGrp="1"/>
          </p:cNvSpPr>
          <p:nvPr>
            <p:ph type="title"/>
          </p:nvPr>
        </p:nvSpPr>
        <p:spPr>
          <a:xfrm>
            <a:off x="457200" y="65088"/>
            <a:ext cx="8229600" cy="792162"/>
          </a:xfrm>
        </p:spPr>
        <p:txBody>
          <a:bodyPr/>
          <a:lstStyle/>
          <a:p>
            <a:r>
              <a:rPr lang="en-US" b="1" dirty="0"/>
              <a:t>Navigating the EPG </a:t>
            </a:r>
            <a:r>
              <a:rPr lang="en-US" b="1" dirty="0" err="1"/>
              <a:t>Con’t</a:t>
            </a:r>
            <a:r>
              <a:rPr lang="en-US" b="1" dirty="0"/>
              <a:t>.</a:t>
            </a:r>
          </a:p>
        </p:txBody>
      </p:sp>
      <p:sp>
        <p:nvSpPr>
          <p:cNvPr id="6" name="Rounded Rectangle 5"/>
          <p:cNvSpPr/>
          <p:nvPr/>
        </p:nvSpPr>
        <p:spPr>
          <a:xfrm>
            <a:off x="2277039" y="4114800"/>
            <a:ext cx="1752600" cy="228600"/>
          </a:xfrm>
          <a:prstGeom prst="roundRect">
            <a:avLst/>
          </a:prstGeom>
          <a:no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Left Arrow 7"/>
          <p:cNvSpPr/>
          <p:nvPr/>
        </p:nvSpPr>
        <p:spPr>
          <a:xfrm rot="19852566">
            <a:off x="3739756" y="3829446"/>
            <a:ext cx="773802" cy="441168"/>
          </a:xfrm>
          <a:prstGeom prst="leftArrow">
            <a:avLst/>
          </a:prstGeom>
          <a:solidFill>
            <a:schemeClr val="accent6">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88146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4F951A7-906A-45B4-AD4B-ADB0FE79F124}"/>
              </a:ext>
            </a:extLst>
          </p:cNvPr>
          <p:cNvPicPr>
            <a:picLocks noChangeAspect="1"/>
          </p:cNvPicPr>
          <p:nvPr/>
        </p:nvPicPr>
        <p:blipFill>
          <a:blip r:embed="rId2"/>
          <a:stretch>
            <a:fillRect/>
          </a:stretch>
        </p:blipFill>
        <p:spPr>
          <a:xfrm>
            <a:off x="149842" y="914400"/>
            <a:ext cx="8844315" cy="5562599"/>
          </a:xfrm>
          <a:prstGeom prst="rect">
            <a:avLst/>
          </a:prstGeom>
        </p:spPr>
      </p:pic>
      <p:sp>
        <p:nvSpPr>
          <p:cNvPr id="5" name="Title 1"/>
          <p:cNvSpPr>
            <a:spLocks noGrp="1"/>
          </p:cNvSpPr>
          <p:nvPr>
            <p:ph type="title"/>
          </p:nvPr>
        </p:nvSpPr>
        <p:spPr>
          <a:xfrm>
            <a:off x="457199" y="145098"/>
            <a:ext cx="8229600" cy="792162"/>
          </a:xfrm>
        </p:spPr>
        <p:txBody>
          <a:bodyPr/>
          <a:lstStyle/>
          <a:p>
            <a:r>
              <a:rPr lang="en-US" b="1" dirty="0"/>
              <a:t>Navigating the EPG </a:t>
            </a:r>
            <a:r>
              <a:rPr lang="en-US" b="1" dirty="0" err="1"/>
              <a:t>Con’t</a:t>
            </a:r>
            <a:r>
              <a:rPr lang="en-US" b="1" dirty="0"/>
              <a:t>.</a:t>
            </a:r>
          </a:p>
        </p:txBody>
      </p:sp>
      <p:sp>
        <p:nvSpPr>
          <p:cNvPr id="6" name="Rounded Rectangle 5"/>
          <p:cNvSpPr/>
          <p:nvPr/>
        </p:nvSpPr>
        <p:spPr>
          <a:xfrm>
            <a:off x="1143000" y="5257801"/>
            <a:ext cx="1295400" cy="152400"/>
          </a:xfrm>
          <a:prstGeom prst="roundRect">
            <a:avLst/>
          </a:prstGeom>
          <a:no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Left Arrow 7"/>
          <p:cNvSpPr/>
          <p:nvPr/>
        </p:nvSpPr>
        <p:spPr>
          <a:xfrm rot="19852566">
            <a:off x="2268242" y="4884816"/>
            <a:ext cx="773802" cy="441168"/>
          </a:xfrm>
          <a:prstGeom prst="leftArrow">
            <a:avLst/>
          </a:prstGeom>
          <a:solidFill>
            <a:schemeClr val="accent6">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33996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p:cNvSpPr>
            <a:spLocks noGrp="1"/>
          </p:cNvSpPr>
          <p:nvPr>
            <p:ph type="title"/>
          </p:nvPr>
        </p:nvSpPr>
        <p:spPr>
          <a:xfrm>
            <a:off x="457199" y="76200"/>
            <a:ext cx="8229600" cy="792162"/>
          </a:xfrm>
        </p:spPr>
        <p:txBody>
          <a:bodyPr/>
          <a:lstStyle/>
          <a:p>
            <a:r>
              <a:rPr lang="en-US" b="1" dirty="0"/>
              <a:t>Navigating the EPG </a:t>
            </a:r>
            <a:r>
              <a:rPr lang="en-US" b="1" dirty="0" err="1"/>
              <a:t>Con’t</a:t>
            </a:r>
            <a:r>
              <a:rPr lang="en-US" b="1" dirty="0"/>
              <a:t>.</a:t>
            </a:r>
          </a:p>
        </p:txBody>
      </p:sp>
      <p:pic>
        <p:nvPicPr>
          <p:cNvPr id="2" name="Picture 1">
            <a:extLst>
              <a:ext uri="{FF2B5EF4-FFF2-40B4-BE49-F238E27FC236}">
                <a16:creationId xmlns:a16="http://schemas.microsoft.com/office/drawing/2014/main" id="{FC6F41D4-FFC7-4CB3-B6A1-2BC9FF2D6786}"/>
              </a:ext>
            </a:extLst>
          </p:cNvPr>
          <p:cNvPicPr>
            <a:picLocks noChangeAspect="1"/>
          </p:cNvPicPr>
          <p:nvPr/>
        </p:nvPicPr>
        <p:blipFill>
          <a:blip r:embed="rId2"/>
          <a:stretch>
            <a:fillRect/>
          </a:stretch>
        </p:blipFill>
        <p:spPr>
          <a:xfrm>
            <a:off x="48553" y="990600"/>
            <a:ext cx="9046891" cy="5608638"/>
          </a:xfrm>
          <a:prstGeom prst="rect">
            <a:avLst/>
          </a:prstGeom>
        </p:spPr>
      </p:pic>
    </p:spTree>
    <p:extLst>
      <p:ext uri="{BB962C8B-B14F-4D97-AF65-F5344CB8AC3E}">
        <p14:creationId xmlns:p14="http://schemas.microsoft.com/office/powerpoint/2010/main" val="103174077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9381" name="Rectangle 5"/>
          <p:cNvSpPr>
            <a:spLocks noGrp="1" noChangeArrowheads="1"/>
          </p:cNvSpPr>
          <p:nvPr>
            <p:ph sz="half" idx="1"/>
          </p:nvPr>
        </p:nvSpPr>
        <p:spPr>
          <a:xfrm>
            <a:off x="322834" y="1616392"/>
            <a:ext cx="4953000" cy="4953000"/>
          </a:xfrm>
        </p:spPr>
        <p:txBody>
          <a:bodyPr/>
          <a:lstStyle/>
          <a:p>
            <a:pPr>
              <a:spcAft>
                <a:spcPct val="20000"/>
              </a:spcAft>
              <a:buFont typeface="Wingdings" panose="05000000000000000000" pitchFamily="2" charset="2"/>
              <a:buChar char="Ø"/>
            </a:pPr>
            <a:r>
              <a:rPr lang="en-US" dirty="0"/>
              <a:t>Detail of project’s traffic control</a:t>
            </a:r>
          </a:p>
          <a:p>
            <a:pPr lvl="1">
              <a:spcAft>
                <a:spcPct val="20000"/>
              </a:spcAft>
              <a:buFont typeface="Arial" panose="020B0604020202020204" pitchFamily="34" charset="0"/>
              <a:buChar char="•"/>
            </a:pPr>
            <a:r>
              <a:rPr lang="en-US" dirty="0"/>
              <a:t>Simple reference manual (MoDOT EPG, MUTCD)</a:t>
            </a:r>
          </a:p>
          <a:p>
            <a:pPr lvl="1">
              <a:spcAft>
                <a:spcPct val="20000"/>
              </a:spcAft>
              <a:buFont typeface="Arial" panose="020B0604020202020204" pitchFamily="34" charset="0"/>
              <a:buChar char="•"/>
            </a:pPr>
            <a:r>
              <a:rPr lang="en-US" dirty="0"/>
              <a:t>Complex</a:t>
            </a:r>
          </a:p>
          <a:p>
            <a:pPr lvl="1">
              <a:spcAft>
                <a:spcPct val="20000"/>
              </a:spcAft>
              <a:buFont typeface="Arial" panose="020B0604020202020204" pitchFamily="34" charset="0"/>
              <a:buChar char="•"/>
            </a:pPr>
            <a:r>
              <a:rPr lang="en-US" dirty="0"/>
              <a:t>Know Key Terms</a:t>
            </a:r>
          </a:p>
          <a:p>
            <a:pPr lvl="2">
              <a:buFont typeface="Courier New" panose="02070309020205020404" pitchFamily="49" charset="0"/>
              <a:buChar char="o"/>
            </a:pPr>
            <a:r>
              <a:rPr lang="en-US" dirty="0">
                <a:solidFill>
                  <a:prstClr val="black"/>
                </a:solidFill>
              </a:rPr>
              <a:t>May – Permitted</a:t>
            </a:r>
          </a:p>
          <a:p>
            <a:pPr lvl="2">
              <a:buFont typeface="Courier New" panose="02070309020205020404" pitchFamily="49" charset="0"/>
              <a:buChar char="o"/>
            </a:pPr>
            <a:r>
              <a:rPr lang="en-US" dirty="0">
                <a:solidFill>
                  <a:prstClr val="black"/>
                </a:solidFill>
              </a:rPr>
              <a:t>Should – Strongly Recommended</a:t>
            </a:r>
          </a:p>
          <a:p>
            <a:pPr lvl="2">
              <a:buFont typeface="Courier New" panose="02070309020205020404" pitchFamily="49" charset="0"/>
              <a:buChar char="o"/>
            </a:pPr>
            <a:r>
              <a:rPr lang="en-US" dirty="0">
                <a:solidFill>
                  <a:prstClr val="black"/>
                </a:solidFill>
              </a:rPr>
              <a:t>Shall – Mandatory</a:t>
            </a:r>
          </a:p>
          <a:p>
            <a:pPr>
              <a:spcAft>
                <a:spcPct val="20000"/>
              </a:spcAft>
              <a:buFont typeface="Wingdings" panose="05000000000000000000" pitchFamily="2" charset="2"/>
              <a:buChar char="Ø"/>
            </a:pPr>
            <a:r>
              <a:rPr lang="en-US" dirty="0"/>
              <a:t>May be adjusted for field conditions</a:t>
            </a:r>
          </a:p>
        </p:txBody>
      </p:sp>
      <p:sp>
        <p:nvSpPr>
          <p:cNvPr id="9" name="TextBox 8"/>
          <p:cNvSpPr txBox="1"/>
          <p:nvPr/>
        </p:nvSpPr>
        <p:spPr>
          <a:xfrm>
            <a:off x="224282" y="42113"/>
            <a:ext cx="8695436" cy="1446550"/>
          </a:xfrm>
          <a:prstGeom prst="rect">
            <a:avLst/>
          </a:prstGeom>
          <a:noFill/>
        </p:spPr>
        <p:txBody>
          <a:bodyPr wrap="square" rtlCol="0">
            <a:spAutoFit/>
          </a:bodyPr>
          <a:lstStyle/>
          <a:p>
            <a:pPr algn="ctr"/>
            <a:r>
              <a:rPr lang="en-US" sz="4400" b="1" dirty="0"/>
              <a:t>Select the Appropriate Typical Application</a:t>
            </a:r>
            <a:r>
              <a:rPr lang="en-US" sz="3200" b="1" dirty="0"/>
              <a:t>(</a:t>
            </a:r>
            <a:r>
              <a:rPr lang="en-US" sz="4400" b="1" dirty="0"/>
              <a:t>s</a:t>
            </a:r>
            <a:r>
              <a:rPr lang="en-US" sz="3200" b="1" dirty="0"/>
              <a:t>)</a:t>
            </a:r>
            <a:r>
              <a:rPr lang="en-US" sz="4400" b="1" dirty="0"/>
              <a:t> (TA)</a:t>
            </a:r>
          </a:p>
        </p:txBody>
      </p:sp>
      <p:pic>
        <p:nvPicPr>
          <p:cNvPr id="2" name="Picture 1">
            <a:hlinkClick r:id="rId3"/>
            <a:extLst>
              <a:ext uri="{FF2B5EF4-FFF2-40B4-BE49-F238E27FC236}">
                <a16:creationId xmlns:a16="http://schemas.microsoft.com/office/drawing/2014/main" id="{1E9B7C05-8C43-4FA7-978A-ECC47C89AB1D}"/>
              </a:ext>
            </a:extLst>
          </p:cNvPr>
          <p:cNvPicPr>
            <a:picLocks noChangeAspect="1"/>
          </p:cNvPicPr>
          <p:nvPr/>
        </p:nvPicPr>
        <p:blipFill>
          <a:blip r:embed="rId4"/>
          <a:stretch>
            <a:fillRect/>
          </a:stretch>
        </p:blipFill>
        <p:spPr>
          <a:xfrm>
            <a:off x="5236007" y="1618451"/>
            <a:ext cx="3700187" cy="4890229"/>
          </a:xfrm>
          <a:prstGeom prst="rect">
            <a:avLst/>
          </a:prstGeom>
          <a:ln w="12700">
            <a:solidFill>
              <a:schemeClr val="tx1"/>
            </a:solidFill>
          </a:ln>
        </p:spPr>
      </p:pic>
    </p:spTree>
    <p:extLst>
      <p:ext uri="{BB962C8B-B14F-4D97-AF65-F5344CB8AC3E}">
        <p14:creationId xmlns:p14="http://schemas.microsoft.com/office/powerpoint/2010/main" val="22311835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FD380-6A23-43B2-8A8F-055AC6B4ADC4}"/>
              </a:ext>
            </a:extLst>
          </p:cNvPr>
          <p:cNvSpPr>
            <a:spLocks noGrp="1"/>
          </p:cNvSpPr>
          <p:nvPr>
            <p:ph type="title"/>
          </p:nvPr>
        </p:nvSpPr>
        <p:spPr>
          <a:xfrm>
            <a:off x="457200" y="335756"/>
            <a:ext cx="8229600" cy="792162"/>
          </a:xfrm>
        </p:spPr>
        <p:txBody>
          <a:bodyPr/>
          <a:lstStyle/>
          <a:p>
            <a:r>
              <a:rPr lang="en-US" b="1" dirty="0"/>
              <a:t>Locating TAs in MMS</a:t>
            </a:r>
          </a:p>
        </p:txBody>
      </p:sp>
      <p:pic>
        <p:nvPicPr>
          <p:cNvPr id="4" name="Picture 3">
            <a:extLst>
              <a:ext uri="{FF2B5EF4-FFF2-40B4-BE49-F238E27FC236}">
                <a16:creationId xmlns:a16="http://schemas.microsoft.com/office/drawing/2014/main" id="{85D22E46-528C-4667-89AE-648BB756399A}"/>
              </a:ext>
            </a:extLst>
          </p:cNvPr>
          <p:cNvPicPr>
            <a:picLocks noChangeAspect="1"/>
          </p:cNvPicPr>
          <p:nvPr/>
        </p:nvPicPr>
        <p:blipFill>
          <a:blip r:embed="rId2"/>
          <a:stretch>
            <a:fillRect/>
          </a:stretch>
        </p:blipFill>
        <p:spPr>
          <a:xfrm>
            <a:off x="0" y="1676400"/>
            <a:ext cx="9144000" cy="4030754"/>
          </a:xfrm>
          <a:prstGeom prst="rect">
            <a:avLst/>
          </a:prstGeom>
        </p:spPr>
      </p:pic>
      <p:sp>
        <p:nvSpPr>
          <p:cNvPr id="5" name="Oval 4">
            <a:extLst>
              <a:ext uri="{FF2B5EF4-FFF2-40B4-BE49-F238E27FC236}">
                <a16:creationId xmlns:a16="http://schemas.microsoft.com/office/drawing/2014/main" id="{761C6A2E-2344-49BF-B7CF-9A6B3E87D75F}"/>
              </a:ext>
            </a:extLst>
          </p:cNvPr>
          <p:cNvSpPr/>
          <p:nvPr/>
        </p:nvSpPr>
        <p:spPr>
          <a:xfrm>
            <a:off x="5334000" y="4495800"/>
            <a:ext cx="1447800" cy="13716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61592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290">
                                          <p:stCondLst>
                                            <p:cond delay="0"/>
                                          </p:stCondLst>
                                        </p:cTn>
                                        <p:tgtEl>
                                          <p:spTgt spid="5"/>
                                        </p:tgtEl>
                                      </p:cBhvr>
                                    </p:animEffect>
                                    <p:anim calcmode="lin" valueType="num">
                                      <p:cBhvr>
                                        <p:cTn id="8" dur="911"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5"/>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5"/>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5"/>
                                        </p:tgtEl>
                                        <p:attrNameLst>
                                          <p:attrName>ppt_y</p:attrName>
                                        </p:attrNameLst>
                                      </p:cBhvr>
                                      <p:tavLst>
                                        <p:tav tm="0" fmla="#ppt_y-sin(pi*$)/81">
                                          <p:val>
                                            <p:fltVal val="0"/>
                                          </p:val>
                                        </p:tav>
                                        <p:tav tm="100000">
                                          <p:val>
                                            <p:fltVal val="1"/>
                                          </p:val>
                                        </p:tav>
                                      </p:tavLst>
                                    </p:anim>
                                    <p:animScale>
                                      <p:cBhvr>
                                        <p:cTn id="13" dur="13">
                                          <p:stCondLst>
                                            <p:cond delay="325"/>
                                          </p:stCondLst>
                                        </p:cTn>
                                        <p:tgtEl>
                                          <p:spTgt spid="5"/>
                                        </p:tgtEl>
                                      </p:cBhvr>
                                      <p:to x="100000" y="60000"/>
                                    </p:animScale>
                                    <p:animScale>
                                      <p:cBhvr>
                                        <p:cTn id="14" dur="83" decel="50000">
                                          <p:stCondLst>
                                            <p:cond delay="338"/>
                                          </p:stCondLst>
                                        </p:cTn>
                                        <p:tgtEl>
                                          <p:spTgt spid="5"/>
                                        </p:tgtEl>
                                      </p:cBhvr>
                                      <p:to x="100000" y="100000"/>
                                    </p:animScale>
                                    <p:animScale>
                                      <p:cBhvr>
                                        <p:cTn id="15" dur="13">
                                          <p:stCondLst>
                                            <p:cond delay="656"/>
                                          </p:stCondLst>
                                        </p:cTn>
                                        <p:tgtEl>
                                          <p:spTgt spid="5"/>
                                        </p:tgtEl>
                                      </p:cBhvr>
                                      <p:to x="100000" y="80000"/>
                                    </p:animScale>
                                    <p:animScale>
                                      <p:cBhvr>
                                        <p:cTn id="16" dur="83" decel="50000">
                                          <p:stCondLst>
                                            <p:cond delay="669"/>
                                          </p:stCondLst>
                                        </p:cTn>
                                        <p:tgtEl>
                                          <p:spTgt spid="5"/>
                                        </p:tgtEl>
                                      </p:cBhvr>
                                      <p:to x="100000" y="100000"/>
                                    </p:animScale>
                                    <p:animScale>
                                      <p:cBhvr>
                                        <p:cTn id="17" dur="13">
                                          <p:stCondLst>
                                            <p:cond delay="821"/>
                                          </p:stCondLst>
                                        </p:cTn>
                                        <p:tgtEl>
                                          <p:spTgt spid="5"/>
                                        </p:tgtEl>
                                      </p:cBhvr>
                                      <p:to x="100000" y="90000"/>
                                    </p:animScale>
                                    <p:animScale>
                                      <p:cBhvr>
                                        <p:cTn id="18" dur="83" decel="50000">
                                          <p:stCondLst>
                                            <p:cond delay="834"/>
                                          </p:stCondLst>
                                        </p:cTn>
                                        <p:tgtEl>
                                          <p:spTgt spid="5"/>
                                        </p:tgtEl>
                                      </p:cBhvr>
                                      <p:to x="100000" y="100000"/>
                                    </p:animScale>
                                    <p:animScale>
                                      <p:cBhvr>
                                        <p:cTn id="19" dur="13">
                                          <p:stCondLst>
                                            <p:cond delay="904"/>
                                          </p:stCondLst>
                                        </p:cTn>
                                        <p:tgtEl>
                                          <p:spTgt spid="5"/>
                                        </p:tgtEl>
                                      </p:cBhvr>
                                      <p:to x="100000" y="95000"/>
                                    </p:animScale>
                                    <p:animScale>
                                      <p:cBhvr>
                                        <p:cTn id="20" dur="83" decel="50000">
                                          <p:stCondLst>
                                            <p:cond delay="917"/>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FD380-6A23-43B2-8A8F-055AC6B4ADC4}"/>
              </a:ext>
            </a:extLst>
          </p:cNvPr>
          <p:cNvSpPr>
            <a:spLocks noGrp="1"/>
          </p:cNvSpPr>
          <p:nvPr>
            <p:ph type="title"/>
          </p:nvPr>
        </p:nvSpPr>
        <p:spPr>
          <a:xfrm>
            <a:off x="457200" y="335756"/>
            <a:ext cx="8229600" cy="792162"/>
          </a:xfrm>
        </p:spPr>
        <p:txBody>
          <a:bodyPr/>
          <a:lstStyle/>
          <a:p>
            <a:r>
              <a:rPr lang="en-US" b="1" dirty="0"/>
              <a:t>Locating TAs in MMS</a:t>
            </a:r>
          </a:p>
        </p:txBody>
      </p:sp>
      <p:pic>
        <p:nvPicPr>
          <p:cNvPr id="3" name="Picture 2">
            <a:extLst>
              <a:ext uri="{FF2B5EF4-FFF2-40B4-BE49-F238E27FC236}">
                <a16:creationId xmlns:a16="http://schemas.microsoft.com/office/drawing/2014/main" id="{1EF57B8E-CA0E-4BAA-A4A1-1E57076F5B2E}"/>
              </a:ext>
            </a:extLst>
          </p:cNvPr>
          <p:cNvPicPr>
            <a:picLocks noChangeAspect="1"/>
          </p:cNvPicPr>
          <p:nvPr/>
        </p:nvPicPr>
        <p:blipFill rotWithShape="1">
          <a:blip r:embed="rId2"/>
          <a:srcRect t="1808" r="29166" b="12076"/>
          <a:stretch/>
        </p:blipFill>
        <p:spPr>
          <a:xfrm>
            <a:off x="609600" y="1664746"/>
            <a:ext cx="7924800" cy="3528508"/>
          </a:xfrm>
          <a:prstGeom prst="rect">
            <a:avLst/>
          </a:prstGeom>
        </p:spPr>
      </p:pic>
      <p:sp>
        <p:nvSpPr>
          <p:cNvPr id="5" name="Oval 4">
            <a:extLst>
              <a:ext uri="{FF2B5EF4-FFF2-40B4-BE49-F238E27FC236}">
                <a16:creationId xmlns:a16="http://schemas.microsoft.com/office/drawing/2014/main" id="{761C6A2E-2344-49BF-B7CF-9A6B3E87D75F}"/>
              </a:ext>
            </a:extLst>
          </p:cNvPr>
          <p:cNvSpPr/>
          <p:nvPr/>
        </p:nvSpPr>
        <p:spPr>
          <a:xfrm>
            <a:off x="6172200" y="4126454"/>
            <a:ext cx="1066800" cy="10668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97130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FD380-6A23-43B2-8A8F-055AC6B4ADC4}"/>
              </a:ext>
            </a:extLst>
          </p:cNvPr>
          <p:cNvSpPr>
            <a:spLocks noGrp="1"/>
          </p:cNvSpPr>
          <p:nvPr>
            <p:ph type="title"/>
          </p:nvPr>
        </p:nvSpPr>
        <p:spPr>
          <a:xfrm>
            <a:off x="457199" y="123049"/>
            <a:ext cx="8229600" cy="792162"/>
          </a:xfrm>
        </p:spPr>
        <p:txBody>
          <a:bodyPr/>
          <a:lstStyle/>
          <a:p>
            <a:r>
              <a:rPr lang="en-US" b="1" dirty="0"/>
              <a:t>Locating TAs in MMS</a:t>
            </a:r>
          </a:p>
        </p:txBody>
      </p:sp>
      <p:pic>
        <p:nvPicPr>
          <p:cNvPr id="4" name="Picture 3">
            <a:extLst>
              <a:ext uri="{FF2B5EF4-FFF2-40B4-BE49-F238E27FC236}">
                <a16:creationId xmlns:a16="http://schemas.microsoft.com/office/drawing/2014/main" id="{1598DDCE-2C2A-4BB0-BB90-9981E27912FF}"/>
              </a:ext>
            </a:extLst>
          </p:cNvPr>
          <p:cNvPicPr>
            <a:picLocks noChangeAspect="1"/>
          </p:cNvPicPr>
          <p:nvPr/>
        </p:nvPicPr>
        <p:blipFill rotWithShape="1">
          <a:blip r:embed="rId2"/>
          <a:srcRect l="4074" r="5284"/>
          <a:stretch/>
        </p:blipFill>
        <p:spPr>
          <a:xfrm>
            <a:off x="1714498" y="915211"/>
            <a:ext cx="5715001" cy="5942789"/>
          </a:xfrm>
          <a:prstGeom prst="rect">
            <a:avLst/>
          </a:prstGeom>
        </p:spPr>
      </p:pic>
    </p:spTree>
    <p:extLst>
      <p:ext uri="{BB962C8B-B14F-4D97-AF65-F5344CB8AC3E}">
        <p14:creationId xmlns:p14="http://schemas.microsoft.com/office/powerpoint/2010/main" val="145193555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6562" name="Rectangle 7"/>
          <p:cNvSpPr>
            <a:spLocks noGrp="1" noChangeArrowheads="1"/>
          </p:cNvSpPr>
          <p:nvPr>
            <p:ph type="title"/>
          </p:nvPr>
        </p:nvSpPr>
        <p:spPr>
          <a:xfrm>
            <a:off x="457200" y="274638"/>
            <a:ext cx="8229600" cy="792162"/>
          </a:xfrm>
        </p:spPr>
        <p:txBody>
          <a:bodyPr>
            <a:normAutofit/>
          </a:bodyPr>
          <a:lstStyle/>
          <a:p>
            <a:pPr eaLnBrk="1" hangingPunct="1"/>
            <a:r>
              <a:rPr lang="en-US" b="1" dirty="0"/>
              <a:t>Transportation Operations (TO)</a:t>
            </a:r>
          </a:p>
        </p:txBody>
      </p:sp>
      <p:sp>
        <p:nvSpPr>
          <p:cNvPr id="6" name="Rectangle 8"/>
          <p:cNvSpPr txBox="1">
            <a:spLocks noChangeArrowheads="1"/>
          </p:cNvSpPr>
          <p:nvPr/>
        </p:nvSpPr>
        <p:spPr>
          <a:xfrm>
            <a:off x="5943600" y="3276600"/>
            <a:ext cx="2743200" cy="2819400"/>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ct val="20000"/>
              </a:spcBef>
              <a:spcAft>
                <a:spcPts val="0"/>
              </a:spcAft>
              <a:buClrTx/>
              <a:buSzTx/>
              <a:buFontTx/>
              <a:buNone/>
              <a:tabLst/>
              <a:defRPr/>
            </a:pPr>
            <a:endParaRPr kumimoji="0" lang="en-US" sz="2400" b="1" i="0" u="none" strike="noStrike" kern="1200" cap="none" spc="0" normalizeH="0" baseline="0" noProof="0" dirty="0">
              <a:ln>
                <a:noFill/>
              </a:ln>
              <a:solidFill>
                <a:schemeClr val="tx1"/>
              </a:solidFill>
              <a:effectLst/>
              <a:uLnTx/>
              <a:uFillTx/>
              <a:latin typeface="+mn-lt"/>
              <a:ea typeface="+mn-ea"/>
              <a:cs typeface="+mn-cs"/>
            </a:endParaRPr>
          </a:p>
        </p:txBody>
      </p:sp>
      <p:sp>
        <p:nvSpPr>
          <p:cNvPr id="9" name="Content Placeholder 8"/>
          <p:cNvSpPr>
            <a:spLocks noGrp="1"/>
          </p:cNvSpPr>
          <p:nvPr>
            <p:ph sz="half" idx="2"/>
          </p:nvPr>
        </p:nvSpPr>
        <p:spPr>
          <a:xfrm>
            <a:off x="533400" y="1253172"/>
            <a:ext cx="8077200" cy="5334000"/>
          </a:xfrm>
        </p:spPr>
        <p:txBody>
          <a:bodyPr>
            <a:normAutofit/>
          </a:bodyPr>
          <a:lstStyle/>
          <a:p>
            <a:pPr>
              <a:buFont typeface="Wingdings" panose="05000000000000000000" pitchFamily="2" charset="2"/>
              <a:buChar char="Ø"/>
            </a:pPr>
            <a:r>
              <a:rPr lang="en-US" dirty="0"/>
              <a:t>Identifies strategies that will be used to mitigate impacts of the work zone on the operation and management of the area affected.</a:t>
            </a:r>
          </a:p>
          <a:p>
            <a:endParaRPr lang="en-US" dirty="0"/>
          </a:p>
          <a:p>
            <a:endParaRPr lang="en-US" dirty="0"/>
          </a:p>
          <a:p>
            <a:pPr lvl="0">
              <a:buNone/>
              <a:defRPr/>
            </a:pPr>
            <a:r>
              <a:rPr lang="en-US" dirty="0"/>
              <a:t>May include:</a:t>
            </a:r>
          </a:p>
          <a:p>
            <a:pPr lvl="0">
              <a:buNone/>
              <a:defRPr/>
            </a:pPr>
            <a:endParaRPr lang="en-US" sz="500" dirty="0"/>
          </a:p>
          <a:p>
            <a:pPr lvl="0">
              <a:buFont typeface="Wingdings" panose="05000000000000000000" pitchFamily="2" charset="2"/>
              <a:buChar char="Ø"/>
              <a:defRPr/>
            </a:pPr>
            <a:r>
              <a:rPr lang="en-US" dirty="0"/>
              <a:t>Demand management</a:t>
            </a:r>
          </a:p>
          <a:p>
            <a:pPr lvl="0">
              <a:buFont typeface="Wingdings" panose="05000000000000000000" pitchFamily="2" charset="2"/>
              <a:buChar char="Ø"/>
              <a:defRPr/>
            </a:pPr>
            <a:r>
              <a:rPr lang="en-US" dirty="0"/>
              <a:t>Corridor/network management</a:t>
            </a:r>
          </a:p>
          <a:p>
            <a:pPr lvl="0">
              <a:buFont typeface="Wingdings" panose="05000000000000000000" pitchFamily="2" charset="2"/>
              <a:buChar char="Ø"/>
              <a:defRPr/>
            </a:pPr>
            <a:r>
              <a:rPr lang="en-US" dirty="0"/>
              <a:t>Safety management and enforcement</a:t>
            </a:r>
          </a:p>
          <a:p>
            <a:pPr lvl="0">
              <a:buFont typeface="Wingdings" panose="05000000000000000000" pitchFamily="2" charset="2"/>
              <a:buChar char="Ø"/>
              <a:defRPr/>
            </a:pPr>
            <a:r>
              <a:rPr lang="en-US" dirty="0"/>
              <a:t>Work zone traffic management</a:t>
            </a:r>
          </a:p>
        </p:txBody>
      </p:sp>
      <p:pic>
        <p:nvPicPr>
          <p:cNvPr id="7" name="Picture 6" descr="40-61Closure.JPG"/>
          <p:cNvPicPr>
            <a:picLocks noChangeAspect="1"/>
          </p:cNvPicPr>
          <p:nvPr/>
        </p:nvPicPr>
        <p:blipFill>
          <a:blip r:embed="rId3" cstate="print"/>
          <a:stretch>
            <a:fillRect/>
          </a:stretch>
        </p:blipFill>
        <p:spPr>
          <a:xfrm>
            <a:off x="5638800" y="2743200"/>
            <a:ext cx="3275157" cy="2438400"/>
          </a:xfrm>
          <a:prstGeom prst="rect">
            <a:avLst/>
          </a:prstGeom>
          <a:effectLst>
            <a:softEdge rad="127000"/>
          </a:effectLst>
        </p:spPr>
      </p:pic>
    </p:spTree>
    <p:extLst>
      <p:ext uri="{BB962C8B-B14F-4D97-AF65-F5344CB8AC3E}">
        <p14:creationId xmlns:p14="http://schemas.microsoft.com/office/powerpoint/2010/main" val="107935953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7586" name="Rectangle 8"/>
          <p:cNvSpPr>
            <a:spLocks noGrp="1" noChangeArrowheads="1"/>
          </p:cNvSpPr>
          <p:nvPr>
            <p:ph type="title"/>
          </p:nvPr>
        </p:nvSpPr>
        <p:spPr>
          <a:xfrm>
            <a:off x="457200" y="216535"/>
            <a:ext cx="8229600" cy="762000"/>
          </a:xfrm>
        </p:spPr>
        <p:txBody>
          <a:bodyPr>
            <a:normAutofit/>
          </a:bodyPr>
          <a:lstStyle/>
          <a:p>
            <a:pPr eaLnBrk="1" hangingPunct="1"/>
            <a:r>
              <a:rPr lang="en-US" b="1" dirty="0"/>
              <a:t>Transportation Operations</a:t>
            </a:r>
          </a:p>
        </p:txBody>
      </p:sp>
      <p:sp>
        <p:nvSpPr>
          <p:cNvPr id="67587" name="Rectangle 9"/>
          <p:cNvSpPr>
            <a:spLocks noGrp="1" noChangeArrowheads="1"/>
          </p:cNvSpPr>
          <p:nvPr>
            <p:ph sz="half" idx="1"/>
          </p:nvPr>
        </p:nvSpPr>
        <p:spPr>
          <a:xfrm>
            <a:off x="457200" y="1219200"/>
            <a:ext cx="4343400" cy="4191000"/>
          </a:xfrm>
        </p:spPr>
        <p:txBody>
          <a:bodyPr/>
          <a:lstStyle/>
          <a:p>
            <a:pPr marL="0" indent="0" eaLnBrk="1" hangingPunct="1">
              <a:lnSpc>
                <a:spcPct val="90000"/>
              </a:lnSpc>
              <a:buNone/>
            </a:pPr>
            <a:r>
              <a:rPr lang="en-US" sz="2800" dirty="0"/>
              <a:t>Some examples include:</a:t>
            </a:r>
          </a:p>
          <a:p>
            <a:pPr eaLnBrk="1" hangingPunct="1">
              <a:lnSpc>
                <a:spcPct val="90000"/>
              </a:lnSpc>
            </a:pPr>
            <a:endParaRPr lang="en-US" sz="2000" dirty="0"/>
          </a:p>
          <a:p>
            <a:pPr eaLnBrk="1" hangingPunct="1">
              <a:lnSpc>
                <a:spcPct val="90000"/>
              </a:lnSpc>
              <a:buFont typeface="Wingdings" panose="05000000000000000000" pitchFamily="2" charset="2"/>
              <a:buChar char="Ø"/>
            </a:pPr>
            <a:r>
              <a:rPr lang="en-US" sz="2800" dirty="0"/>
              <a:t>Capacity</a:t>
            </a:r>
          </a:p>
          <a:p>
            <a:pPr eaLnBrk="1" hangingPunct="1">
              <a:lnSpc>
                <a:spcPct val="90000"/>
              </a:lnSpc>
              <a:buFont typeface="Wingdings" panose="05000000000000000000" pitchFamily="2" charset="2"/>
              <a:buChar char="Ø"/>
            </a:pPr>
            <a:r>
              <a:rPr lang="en-US" sz="2800" dirty="0"/>
              <a:t>Detours</a:t>
            </a:r>
          </a:p>
          <a:p>
            <a:pPr eaLnBrk="1" hangingPunct="1">
              <a:lnSpc>
                <a:spcPct val="90000"/>
              </a:lnSpc>
              <a:buFont typeface="Wingdings" panose="05000000000000000000" pitchFamily="2" charset="2"/>
              <a:buChar char="Ø"/>
            </a:pPr>
            <a:r>
              <a:rPr lang="en-US" sz="2800" dirty="0"/>
              <a:t>Ingress/egress</a:t>
            </a:r>
          </a:p>
          <a:p>
            <a:pPr eaLnBrk="1" hangingPunct="1">
              <a:lnSpc>
                <a:spcPct val="90000"/>
              </a:lnSpc>
              <a:buFont typeface="Wingdings" panose="05000000000000000000" pitchFamily="2" charset="2"/>
              <a:buChar char="Ø"/>
            </a:pPr>
            <a:r>
              <a:rPr lang="en-US" sz="2800" dirty="0"/>
              <a:t>Emergency services</a:t>
            </a:r>
          </a:p>
          <a:p>
            <a:pPr eaLnBrk="1" hangingPunct="1">
              <a:lnSpc>
                <a:spcPct val="90000"/>
              </a:lnSpc>
              <a:buFont typeface="Wingdings" panose="05000000000000000000" pitchFamily="2" charset="2"/>
              <a:buChar char="Ø"/>
            </a:pPr>
            <a:r>
              <a:rPr lang="en-US" sz="2800" dirty="0"/>
              <a:t>Traffic generators</a:t>
            </a:r>
          </a:p>
          <a:p>
            <a:pPr eaLnBrk="1" hangingPunct="1">
              <a:lnSpc>
                <a:spcPct val="90000"/>
              </a:lnSpc>
              <a:buFont typeface="Wingdings" panose="05000000000000000000" pitchFamily="2" charset="2"/>
              <a:buChar char="Ø"/>
            </a:pPr>
            <a:r>
              <a:rPr lang="en-US" sz="2800" dirty="0"/>
              <a:t>Law enforcement</a:t>
            </a:r>
          </a:p>
          <a:p>
            <a:pPr eaLnBrk="1" hangingPunct="1">
              <a:lnSpc>
                <a:spcPct val="90000"/>
              </a:lnSpc>
              <a:buFont typeface="Wingdings" panose="05000000000000000000" pitchFamily="2" charset="2"/>
              <a:buChar char="Ø"/>
            </a:pPr>
            <a:r>
              <a:rPr lang="en-US" sz="2800" dirty="0"/>
              <a:t>Motorist assist</a:t>
            </a:r>
          </a:p>
        </p:txBody>
      </p:sp>
      <p:pic>
        <p:nvPicPr>
          <p:cNvPr id="67588" name="Picture 10"/>
          <p:cNvPicPr>
            <a:picLocks noGrp="1" noChangeAspect="1" noChangeArrowheads="1"/>
          </p:cNvPicPr>
          <p:nvPr>
            <p:ph sz="half" idx="2"/>
          </p:nvPr>
        </p:nvPicPr>
        <p:blipFill>
          <a:blip r:embed="rId3" cstate="print"/>
          <a:stretch>
            <a:fillRect/>
          </a:stretch>
        </p:blipFill>
        <p:spPr>
          <a:xfrm>
            <a:off x="5562600" y="1219200"/>
            <a:ext cx="2613158" cy="1959869"/>
          </a:xfrm>
          <a:ln w="57150">
            <a:noFill/>
          </a:ln>
          <a:effectLst>
            <a:softEdge rad="127000"/>
          </a:effectLst>
        </p:spPr>
      </p:pic>
      <p:sp>
        <p:nvSpPr>
          <p:cNvPr id="67589" name="Text Box 6"/>
          <p:cNvSpPr txBox="1">
            <a:spLocks noChangeArrowheads="1"/>
          </p:cNvSpPr>
          <p:nvPr/>
        </p:nvSpPr>
        <p:spPr bwMode="auto">
          <a:xfrm>
            <a:off x="228600" y="5634990"/>
            <a:ext cx="8686800" cy="1006475"/>
          </a:xfrm>
          <a:prstGeom prst="rect">
            <a:avLst/>
          </a:prstGeom>
          <a:noFill/>
          <a:ln w="9525">
            <a:noFill/>
            <a:miter lim="800000"/>
            <a:headEnd/>
            <a:tailEnd/>
          </a:ln>
          <a:effectLst>
            <a:prstShdw prst="shdw17" dist="17961" dir="2700000">
              <a:srgbClr val="7A3D00"/>
            </a:prstShdw>
          </a:effectLst>
        </p:spPr>
        <p:txBody>
          <a:bodyPr>
            <a:spAutoFit/>
          </a:bodyPr>
          <a:lstStyle/>
          <a:p>
            <a:pPr algn="ctr"/>
            <a:r>
              <a:rPr lang="en-US" sz="2000" i="1" dirty="0"/>
              <a:t>The TO should be developed and implemented in consultation with all stakeholders. (transportation agencies, railroads, public transit, law enforcement, emergency services, schools, etc.)</a:t>
            </a:r>
          </a:p>
        </p:txBody>
      </p:sp>
      <p:pic>
        <p:nvPicPr>
          <p:cNvPr id="8" name="Picture 7" descr="LaneShift.JPG"/>
          <p:cNvPicPr>
            <a:picLocks noChangeAspect="1"/>
          </p:cNvPicPr>
          <p:nvPr/>
        </p:nvPicPr>
        <p:blipFill>
          <a:blip r:embed="rId4" cstate="print"/>
          <a:stretch>
            <a:fillRect/>
          </a:stretch>
        </p:blipFill>
        <p:spPr>
          <a:xfrm>
            <a:off x="4114800" y="3058212"/>
            <a:ext cx="3357562" cy="1819318"/>
          </a:xfrm>
          <a:prstGeom prst="rect">
            <a:avLst/>
          </a:prstGeom>
          <a:effectLst>
            <a:softEdge rad="127000"/>
          </a:effectLst>
        </p:spPr>
      </p:pic>
      <p:pic>
        <p:nvPicPr>
          <p:cNvPr id="7" name="Picture 8" descr="railcorssing"/>
          <p:cNvPicPr>
            <a:picLocks noChangeAspect="1" noChangeArrowheads="1"/>
          </p:cNvPicPr>
          <p:nvPr/>
        </p:nvPicPr>
        <p:blipFill>
          <a:blip r:embed="rId5" cstate="print"/>
          <a:srcRect/>
          <a:stretch>
            <a:fillRect/>
          </a:stretch>
        </p:blipFill>
        <p:spPr bwMode="auto">
          <a:xfrm>
            <a:off x="7315200" y="2743930"/>
            <a:ext cx="1268412" cy="2133600"/>
          </a:xfrm>
          <a:prstGeom prst="rect">
            <a:avLst/>
          </a:prstGeom>
          <a:noFill/>
          <a:ln w="3175">
            <a:solidFill>
              <a:srgbClr val="000000"/>
            </a:solidFill>
            <a:miter lim="800000"/>
            <a:headEnd/>
            <a:tailEnd/>
          </a:ln>
          <a:effectLst>
            <a:softEdge rad="127000"/>
          </a:effectLst>
        </p:spPr>
      </p:pic>
    </p:spTree>
    <p:extLst>
      <p:ext uri="{BB962C8B-B14F-4D97-AF65-F5344CB8AC3E}">
        <p14:creationId xmlns:p14="http://schemas.microsoft.com/office/powerpoint/2010/main" val="3637165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7587">
                                            <p:txEl>
                                              <p:pRg st="2" end="2"/>
                                            </p:txEl>
                                          </p:spTgt>
                                        </p:tgtEl>
                                        <p:attrNameLst>
                                          <p:attrName>style.visibility</p:attrName>
                                        </p:attrNameLst>
                                      </p:cBhvr>
                                      <p:to>
                                        <p:strVal val="visible"/>
                                      </p:to>
                                    </p:set>
                                    <p:anim calcmode="lin" valueType="num">
                                      <p:cBhvr additive="base">
                                        <p:cTn id="7" dur="500" fill="hold"/>
                                        <p:tgtEl>
                                          <p:spTgt spid="67587">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7587">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7587">
                                            <p:txEl>
                                              <p:pRg st="3" end="3"/>
                                            </p:txEl>
                                          </p:spTgt>
                                        </p:tgtEl>
                                        <p:attrNameLst>
                                          <p:attrName>style.visibility</p:attrName>
                                        </p:attrNameLst>
                                      </p:cBhvr>
                                      <p:to>
                                        <p:strVal val="visible"/>
                                      </p:to>
                                    </p:set>
                                    <p:anim calcmode="lin" valueType="num">
                                      <p:cBhvr additive="base">
                                        <p:cTn id="11" dur="500" fill="hold"/>
                                        <p:tgtEl>
                                          <p:spTgt spid="67587">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7587">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7587">
                                            <p:txEl>
                                              <p:pRg st="4" end="4"/>
                                            </p:txEl>
                                          </p:spTgt>
                                        </p:tgtEl>
                                        <p:attrNameLst>
                                          <p:attrName>style.visibility</p:attrName>
                                        </p:attrNameLst>
                                      </p:cBhvr>
                                      <p:to>
                                        <p:strVal val="visible"/>
                                      </p:to>
                                    </p:set>
                                    <p:anim calcmode="lin" valueType="num">
                                      <p:cBhvr additive="base">
                                        <p:cTn id="15" dur="500" fill="hold"/>
                                        <p:tgtEl>
                                          <p:spTgt spid="67587">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7587">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7587">
                                            <p:txEl>
                                              <p:pRg st="5" end="5"/>
                                            </p:txEl>
                                          </p:spTgt>
                                        </p:tgtEl>
                                        <p:attrNameLst>
                                          <p:attrName>style.visibility</p:attrName>
                                        </p:attrNameLst>
                                      </p:cBhvr>
                                      <p:to>
                                        <p:strVal val="visible"/>
                                      </p:to>
                                    </p:set>
                                    <p:anim calcmode="lin" valueType="num">
                                      <p:cBhvr additive="base">
                                        <p:cTn id="19" dur="500" fill="hold"/>
                                        <p:tgtEl>
                                          <p:spTgt spid="67587">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7587">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67587">
                                            <p:txEl>
                                              <p:pRg st="6" end="6"/>
                                            </p:txEl>
                                          </p:spTgt>
                                        </p:tgtEl>
                                        <p:attrNameLst>
                                          <p:attrName>style.visibility</p:attrName>
                                        </p:attrNameLst>
                                      </p:cBhvr>
                                      <p:to>
                                        <p:strVal val="visible"/>
                                      </p:to>
                                    </p:set>
                                    <p:anim calcmode="lin" valueType="num">
                                      <p:cBhvr additive="base">
                                        <p:cTn id="23" dur="500" fill="hold"/>
                                        <p:tgtEl>
                                          <p:spTgt spid="67587">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7587">
                                            <p:txEl>
                                              <p:pRg st="6" end="6"/>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67587">
                                            <p:txEl>
                                              <p:pRg st="7" end="7"/>
                                            </p:txEl>
                                          </p:spTgt>
                                        </p:tgtEl>
                                        <p:attrNameLst>
                                          <p:attrName>style.visibility</p:attrName>
                                        </p:attrNameLst>
                                      </p:cBhvr>
                                      <p:to>
                                        <p:strVal val="visible"/>
                                      </p:to>
                                    </p:set>
                                    <p:anim calcmode="lin" valueType="num">
                                      <p:cBhvr additive="base">
                                        <p:cTn id="27" dur="500" fill="hold"/>
                                        <p:tgtEl>
                                          <p:spTgt spid="67587">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7587">
                                            <p:txEl>
                                              <p:pRg st="7" end="7"/>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67587">
                                            <p:txEl>
                                              <p:pRg st="8" end="8"/>
                                            </p:txEl>
                                          </p:spTgt>
                                        </p:tgtEl>
                                        <p:attrNameLst>
                                          <p:attrName>style.visibility</p:attrName>
                                        </p:attrNameLst>
                                      </p:cBhvr>
                                      <p:to>
                                        <p:strVal val="visible"/>
                                      </p:to>
                                    </p:set>
                                    <p:anim calcmode="lin" valueType="num">
                                      <p:cBhvr additive="base">
                                        <p:cTn id="31" dur="500" fill="hold"/>
                                        <p:tgtEl>
                                          <p:spTgt spid="67587">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7587">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9634" name="Rectangle 7"/>
          <p:cNvSpPr>
            <a:spLocks noGrp="1" noChangeArrowheads="1"/>
          </p:cNvSpPr>
          <p:nvPr>
            <p:ph type="title"/>
          </p:nvPr>
        </p:nvSpPr>
        <p:spPr>
          <a:xfrm>
            <a:off x="457200" y="457200"/>
            <a:ext cx="8229600" cy="792162"/>
          </a:xfrm>
        </p:spPr>
        <p:txBody>
          <a:bodyPr>
            <a:normAutofit/>
          </a:bodyPr>
          <a:lstStyle/>
          <a:p>
            <a:pPr eaLnBrk="1" hangingPunct="1"/>
            <a:r>
              <a:rPr lang="en-US" b="1" dirty="0"/>
              <a:t>Public Information (PI)</a:t>
            </a:r>
          </a:p>
        </p:txBody>
      </p:sp>
      <p:sp>
        <p:nvSpPr>
          <p:cNvPr id="69635" name="Rectangle 8"/>
          <p:cNvSpPr>
            <a:spLocks noGrp="1" noChangeArrowheads="1"/>
          </p:cNvSpPr>
          <p:nvPr>
            <p:ph sz="half" idx="1"/>
          </p:nvPr>
        </p:nvSpPr>
        <p:spPr>
          <a:xfrm>
            <a:off x="729048" y="1981200"/>
            <a:ext cx="3810001" cy="3505200"/>
          </a:xfrm>
        </p:spPr>
        <p:txBody>
          <a:bodyPr/>
          <a:lstStyle/>
          <a:p>
            <a:pPr eaLnBrk="1" hangingPunct="1">
              <a:buFontTx/>
              <a:buNone/>
            </a:pPr>
            <a:r>
              <a:rPr lang="en-US" sz="2400" b="1" u="sng" dirty="0"/>
              <a:t>Information may include:</a:t>
            </a:r>
          </a:p>
          <a:p>
            <a:pPr eaLnBrk="1" hangingPunct="1"/>
            <a:endParaRPr lang="en-US" sz="900" dirty="0"/>
          </a:p>
          <a:p>
            <a:pPr eaLnBrk="1" hangingPunct="1">
              <a:buFont typeface="Wingdings" panose="05000000000000000000" pitchFamily="2" charset="2"/>
              <a:buChar char="Ø"/>
            </a:pPr>
            <a:r>
              <a:rPr lang="en-US" sz="2400" dirty="0"/>
              <a:t>Project characteristics</a:t>
            </a:r>
          </a:p>
          <a:p>
            <a:pPr eaLnBrk="1" hangingPunct="1">
              <a:buFont typeface="Wingdings" panose="05000000000000000000" pitchFamily="2" charset="2"/>
              <a:buChar char="Ø"/>
            </a:pPr>
            <a:r>
              <a:rPr lang="en-US" sz="2400" dirty="0"/>
              <a:t>Expected impacts</a:t>
            </a:r>
          </a:p>
          <a:p>
            <a:pPr eaLnBrk="1" hangingPunct="1">
              <a:buFont typeface="Wingdings" panose="05000000000000000000" pitchFamily="2" charset="2"/>
              <a:buChar char="Ø"/>
            </a:pPr>
            <a:r>
              <a:rPr lang="en-US" sz="2400" dirty="0"/>
              <a:t>Closure details</a:t>
            </a:r>
          </a:p>
          <a:p>
            <a:pPr eaLnBrk="1" hangingPunct="1">
              <a:buFont typeface="Wingdings" panose="05000000000000000000" pitchFamily="2" charset="2"/>
              <a:buChar char="Ø"/>
            </a:pPr>
            <a:r>
              <a:rPr lang="en-US" sz="2400" dirty="0"/>
              <a:t>Commuter alternatives</a:t>
            </a:r>
          </a:p>
          <a:p>
            <a:pPr eaLnBrk="1" hangingPunct="1">
              <a:buFont typeface="Wingdings" panose="05000000000000000000" pitchFamily="2" charset="2"/>
              <a:buChar char="Ø"/>
            </a:pPr>
            <a:r>
              <a:rPr lang="en-US" sz="2400" dirty="0"/>
              <a:t>Other traveler information strategies</a:t>
            </a:r>
          </a:p>
        </p:txBody>
      </p:sp>
      <p:sp>
        <p:nvSpPr>
          <p:cNvPr id="69636" name="Rectangle 9"/>
          <p:cNvSpPr>
            <a:spLocks noGrp="1" noChangeArrowheads="1"/>
          </p:cNvSpPr>
          <p:nvPr>
            <p:ph sz="half" idx="2"/>
          </p:nvPr>
        </p:nvSpPr>
        <p:spPr>
          <a:xfrm>
            <a:off x="5062152" y="1981200"/>
            <a:ext cx="3352800" cy="4038600"/>
          </a:xfrm>
        </p:spPr>
        <p:txBody>
          <a:bodyPr/>
          <a:lstStyle/>
          <a:p>
            <a:pPr eaLnBrk="1" hangingPunct="1">
              <a:lnSpc>
                <a:spcPct val="90000"/>
              </a:lnSpc>
              <a:buFontTx/>
              <a:buNone/>
            </a:pPr>
            <a:r>
              <a:rPr lang="en-US" sz="2400" b="1" u="sng" dirty="0"/>
              <a:t>Methods may include:</a:t>
            </a:r>
          </a:p>
          <a:p>
            <a:pPr eaLnBrk="1" hangingPunct="1">
              <a:lnSpc>
                <a:spcPct val="90000"/>
              </a:lnSpc>
            </a:pPr>
            <a:endParaRPr lang="en-US" sz="900" dirty="0"/>
          </a:p>
          <a:p>
            <a:pPr eaLnBrk="1" hangingPunct="1">
              <a:lnSpc>
                <a:spcPct val="90000"/>
              </a:lnSpc>
              <a:buFont typeface="Wingdings" panose="05000000000000000000" pitchFamily="2" charset="2"/>
              <a:buChar char="Ø"/>
            </a:pPr>
            <a:r>
              <a:rPr lang="en-US" sz="2400" dirty="0"/>
              <a:t>Direct mailings</a:t>
            </a:r>
          </a:p>
          <a:p>
            <a:pPr eaLnBrk="1" hangingPunct="1">
              <a:lnSpc>
                <a:spcPct val="90000"/>
              </a:lnSpc>
              <a:buFont typeface="Wingdings" panose="05000000000000000000" pitchFamily="2" charset="2"/>
              <a:buChar char="Ø"/>
            </a:pPr>
            <a:r>
              <a:rPr lang="en-US" sz="2400" dirty="0"/>
              <a:t>Radio</a:t>
            </a:r>
          </a:p>
          <a:p>
            <a:pPr eaLnBrk="1" hangingPunct="1">
              <a:lnSpc>
                <a:spcPct val="90000"/>
              </a:lnSpc>
              <a:buFont typeface="Wingdings" panose="05000000000000000000" pitchFamily="2" charset="2"/>
              <a:buChar char="Ø"/>
            </a:pPr>
            <a:r>
              <a:rPr lang="en-US" sz="2400" dirty="0"/>
              <a:t>Website</a:t>
            </a:r>
          </a:p>
          <a:p>
            <a:pPr eaLnBrk="1" hangingPunct="1">
              <a:lnSpc>
                <a:spcPct val="90000"/>
              </a:lnSpc>
              <a:buFont typeface="Wingdings" panose="05000000000000000000" pitchFamily="2" charset="2"/>
              <a:buChar char="Ø"/>
            </a:pPr>
            <a:r>
              <a:rPr lang="en-US" sz="2400" dirty="0"/>
              <a:t>Public discussions</a:t>
            </a:r>
          </a:p>
          <a:p>
            <a:pPr eaLnBrk="1" hangingPunct="1">
              <a:lnSpc>
                <a:spcPct val="90000"/>
              </a:lnSpc>
              <a:buFont typeface="Wingdings" panose="05000000000000000000" pitchFamily="2" charset="2"/>
              <a:buChar char="Ø"/>
            </a:pPr>
            <a:r>
              <a:rPr lang="en-US" sz="2400" dirty="0"/>
              <a:t>News releases</a:t>
            </a:r>
          </a:p>
          <a:p>
            <a:pPr eaLnBrk="1" hangingPunct="1">
              <a:lnSpc>
                <a:spcPct val="90000"/>
              </a:lnSpc>
              <a:buFont typeface="Wingdings" panose="05000000000000000000" pitchFamily="2" charset="2"/>
              <a:buChar char="Ø"/>
            </a:pPr>
            <a:r>
              <a:rPr lang="en-US" sz="2400" dirty="0"/>
              <a:t>Portable Changeable Message Sign (PCMS)</a:t>
            </a:r>
          </a:p>
          <a:p>
            <a:pPr eaLnBrk="1" hangingPunct="1">
              <a:lnSpc>
                <a:spcPct val="90000"/>
              </a:lnSpc>
              <a:buFont typeface="Wingdings" panose="05000000000000000000" pitchFamily="2" charset="2"/>
              <a:buChar char="Ø"/>
            </a:pPr>
            <a:r>
              <a:rPr lang="en-US" sz="2400" dirty="0"/>
              <a:t>Social media</a:t>
            </a:r>
          </a:p>
        </p:txBody>
      </p:sp>
    </p:spTree>
    <p:extLst>
      <p:ext uri="{BB962C8B-B14F-4D97-AF65-F5344CB8AC3E}">
        <p14:creationId xmlns:p14="http://schemas.microsoft.com/office/powerpoint/2010/main" val="1511699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animEffect transition="in" filter="wipe(down)">
                                      <p:cBhvr>
                                        <p:cTn id="7" dur="500"/>
                                        <p:tgtEl>
                                          <p:spTgt spid="696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9635">
                                            <p:txEl>
                                              <p:pRg st="2" end="2"/>
                                            </p:txEl>
                                          </p:spTgt>
                                        </p:tgtEl>
                                        <p:attrNameLst>
                                          <p:attrName>style.visibility</p:attrName>
                                        </p:attrNameLst>
                                      </p:cBhvr>
                                      <p:to>
                                        <p:strVal val="visible"/>
                                      </p:to>
                                    </p:set>
                                    <p:animEffect transition="in" filter="wipe(down)">
                                      <p:cBhvr>
                                        <p:cTn id="12" dur="500"/>
                                        <p:tgtEl>
                                          <p:spTgt spid="6963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69635">
                                            <p:txEl>
                                              <p:pRg st="3" end="3"/>
                                            </p:txEl>
                                          </p:spTgt>
                                        </p:tgtEl>
                                        <p:attrNameLst>
                                          <p:attrName>style.visibility</p:attrName>
                                        </p:attrNameLst>
                                      </p:cBhvr>
                                      <p:to>
                                        <p:strVal val="visible"/>
                                      </p:to>
                                    </p:set>
                                    <p:animEffect transition="in" filter="wipe(down)">
                                      <p:cBhvr>
                                        <p:cTn id="17" dur="500"/>
                                        <p:tgtEl>
                                          <p:spTgt spid="6963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69635">
                                            <p:txEl>
                                              <p:pRg st="4" end="4"/>
                                            </p:txEl>
                                          </p:spTgt>
                                        </p:tgtEl>
                                        <p:attrNameLst>
                                          <p:attrName>style.visibility</p:attrName>
                                        </p:attrNameLst>
                                      </p:cBhvr>
                                      <p:to>
                                        <p:strVal val="visible"/>
                                      </p:to>
                                    </p:set>
                                    <p:animEffect transition="in" filter="wipe(down)">
                                      <p:cBhvr>
                                        <p:cTn id="22" dur="500"/>
                                        <p:tgtEl>
                                          <p:spTgt spid="6963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69635">
                                            <p:txEl>
                                              <p:pRg st="5" end="5"/>
                                            </p:txEl>
                                          </p:spTgt>
                                        </p:tgtEl>
                                        <p:attrNameLst>
                                          <p:attrName>style.visibility</p:attrName>
                                        </p:attrNameLst>
                                      </p:cBhvr>
                                      <p:to>
                                        <p:strVal val="visible"/>
                                      </p:to>
                                    </p:set>
                                    <p:animEffect transition="in" filter="wipe(down)">
                                      <p:cBhvr>
                                        <p:cTn id="27" dur="500"/>
                                        <p:tgtEl>
                                          <p:spTgt spid="6963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69635">
                                            <p:txEl>
                                              <p:pRg st="6" end="6"/>
                                            </p:txEl>
                                          </p:spTgt>
                                        </p:tgtEl>
                                        <p:attrNameLst>
                                          <p:attrName>style.visibility</p:attrName>
                                        </p:attrNameLst>
                                      </p:cBhvr>
                                      <p:to>
                                        <p:strVal val="visible"/>
                                      </p:to>
                                    </p:set>
                                    <p:animEffect transition="in" filter="wipe(down)">
                                      <p:cBhvr>
                                        <p:cTn id="32" dur="500"/>
                                        <p:tgtEl>
                                          <p:spTgt spid="69635">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69636">
                                            <p:txEl>
                                              <p:pRg st="0" end="0"/>
                                            </p:txEl>
                                          </p:spTgt>
                                        </p:tgtEl>
                                        <p:attrNameLst>
                                          <p:attrName>style.visibility</p:attrName>
                                        </p:attrNameLst>
                                      </p:cBhvr>
                                      <p:to>
                                        <p:strVal val="visible"/>
                                      </p:to>
                                    </p:set>
                                    <p:animEffect transition="in" filter="barn(inVertical)">
                                      <p:cBhvr>
                                        <p:cTn id="37" dur="500"/>
                                        <p:tgtEl>
                                          <p:spTgt spid="6963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69636">
                                            <p:txEl>
                                              <p:pRg st="2" end="2"/>
                                            </p:txEl>
                                          </p:spTgt>
                                        </p:tgtEl>
                                        <p:attrNameLst>
                                          <p:attrName>style.visibility</p:attrName>
                                        </p:attrNameLst>
                                      </p:cBhvr>
                                      <p:to>
                                        <p:strVal val="visible"/>
                                      </p:to>
                                    </p:set>
                                    <p:animEffect transition="in" filter="barn(inVertical)">
                                      <p:cBhvr>
                                        <p:cTn id="42" dur="500"/>
                                        <p:tgtEl>
                                          <p:spTgt spid="69636">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69636">
                                            <p:txEl>
                                              <p:pRg st="3" end="3"/>
                                            </p:txEl>
                                          </p:spTgt>
                                        </p:tgtEl>
                                        <p:attrNameLst>
                                          <p:attrName>style.visibility</p:attrName>
                                        </p:attrNameLst>
                                      </p:cBhvr>
                                      <p:to>
                                        <p:strVal val="visible"/>
                                      </p:to>
                                    </p:set>
                                    <p:animEffect transition="in" filter="barn(inVertical)">
                                      <p:cBhvr>
                                        <p:cTn id="47" dur="500"/>
                                        <p:tgtEl>
                                          <p:spTgt spid="69636">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69636">
                                            <p:txEl>
                                              <p:pRg st="4" end="4"/>
                                            </p:txEl>
                                          </p:spTgt>
                                        </p:tgtEl>
                                        <p:attrNameLst>
                                          <p:attrName>style.visibility</p:attrName>
                                        </p:attrNameLst>
                                      </p:cBhvr>
                                      <p:to>
                                        <p:strVal val="visible"/>
                                      </p:to>
                                    </p:set>
                                    <p:animEffect transition="in" filter="barn(inVertical)">
                                      <p:cBhvr>
                                        <p:cTn id="52" dur="500"/>
                                        <p:tgtEl>
                                          <p:spTgt spid="69636">
                                            <p:txEl>
                                              <p:pRg st="4" end="4"/>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6" presetClass="entr" presetSubtype="21" fill="hold" grpId="0" nodeType="clickEffect">
                                  <p:stCondLst>
                                    <p:cond delay="0"/>
                                  </p:stCondLst>
                                  <p:childTnLst>
                                    <p:set>
                                      <p:cBhvr>
                                        <p:cTn id="56" dur="1" fill="hold">
                                          <p:stCondLst>
                                            <p:cond delay="0"/>
                                          </p:stCondLst>
                                        </p:cTn>
                                        <p:tgtEl>
                                          <p:spTgt spid="69636">
                                            <p:txEl>
                                              <p:pRg st="5" end="5"/>
                                            </p:txEl>
                                          </p:spTgt>
                                        </p:tgtEl>
                                        <p:attrNameLst>
                                          <p:attrName>style.visibility</p:attrName>
                                        </p:attrNameLst>
                                      </p:cBhvr>
                                      <p:to>
                                        <p:strVal val="visible"/>
                                      </p:to>
                                    </p:set>
                                    <p:animEffect transition="in" filter="barn(inVertical)">
                                      <p:cBhvr>
                                        <p:cTn id="57" dur="500"/>
                                        <p:tgtEl>
                                          <p:spTgt spid="69636">
                                            <p:txEl>
                                              <p:pRg st="5" end="5"/>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6" presetClass="entr" presetSubtype="21" fill="hold" grpId="0" nodeType="clickEffect">
                                  <p:stCondLst>
                                    <p:cond delay="0"/>
                                  </p:stCondLst>
                                  <p:childTnLst>
                                    <p:set>
                                      <p:cBhvr>
                                        <p:cTn id="61" dur="1" fill="hold">
                                          <p:stCondLst>
                                            <p:cond delay="0"/>
                                          </p:stCondLst>
                                        </p:cTn>
                                        <p:tgtEl>
                                          <p:spTgt spid="69636">
                                            <p:txEl>
                                              <p:pRg st="6" end="6"/>
                                            </p:txEl>
                                          </p:spTgt>
                                        </p:tgtEl>
                                        <p:attrNameLst>
                                          <p:attrName>style.visibility</p:attrName>
                                        </p:attrNameLst>
                                      </p:cBhvr>
                                      <p:to>
                                        <p:strVal val="visible"/>
                                      </p:to>
                                    </p:set>
                                    <p:animEffect transition="in" filter="barn(inVertical)">
                                      <p:cBhvr>
                                        <p:cTn id="62" dur="500"/>
                                        <p:tgtEl>
                                          <p:spTgt spid="69636">
                                            <p:txEl>
                                              <p:pRg st="6" end="6"/>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6" presetClass="entr" presetSubtype="21" fill="hold" grpId="0" nodeType="clickEffect">
                                  <p:stCondLst>
                                    <p:cond delay="0"/>
                                  </p:stCondLst>
                                  <p:childTnLst>
                                    <p:set>
                                      <p:cBhvr>
                                        <p:cTn id="66" dur="1" fill="hold">
                                          <p:stCondLst>
                                            <p:cond delay="0"/>
                                          </p:stCondLst>
                                        </p:cTn>
                                        <p:tgtEl>
                                          <p:spTgt spid="69636">
                                            <p:txEl>
                                              <p:pRg st="7" end="7"/>
                                            </p:txEl>
                                          </p:spTgt>
                                        </p:tgtEl>
                                        <p:attrNameLst>
                                          <p:attrName>style.visibility</p:attrName>
                                        </p:attrNameLst>
                                      </p:cBhvr>
                                      <p:to>
                                        <p:strVal val="visible"/>
                                      </p:to>
                                    </p:set>
                                    <p:animEffect transition="in" filter="barn(inVertical)">
                                      <p:cBhvr>
                                        <p:cTn id="67" dur="500"/>
                                        <p:tgtEl>
                                          <p:spTgt spid="69636">
                                            <p:txEl>
                                              <p:pRg st="7" end="7"/>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6" presetClass="entr" presetSubtype="21" fill="hold" grpId="0" nodeType="clickEffect">
                                  <p:stCondLst>
                                    <p:cond delay="0"/>
                                  </p:stCondLst>
                                  <p:childTnLst>
                                    <p:set>
                                      <p:cBhvr>
                                        <p:cTn id="71" dur="1" fill="hold">
                                          <p:stCondLst>
                                            <p:cond delay="0"/>
                                          </p:stCondLst>
                                        </p:cTn>
                                        <p:tgtEl>
                                          <p:spTgt spid="69636">
                                            <p:txEl>
                                              <p:pRg st="8" end="8"/>
                                            </p:txEl>
                                          </p:spTgt>
                                        </p:tgtEl>
                                        <p:attrNameLst>
                                          <p:attrName>style.visibility</p:attrName>
                                        </p:attrNameLst>
                                      </p:cBhvr>
                                      <p:to>
                                        <p:strVal val="visible"/>
                                      </p:to>
                                    </p:set>
                                    <p:animEffect transition="in" filter="barn(inVertical)">
                                      <p:cBhvr>
                                        <p:cTn id="72" dur="500"/>
                                        <p:tgtEl>
                                          <p:spTgt spid="6963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P spid="69636" grpId="0" build="p"/>
    </p:bldLst>
  </p:timing>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8610" name="Rectangle 7"/>
          <p:cNvSpPr>
            <a:spLocks noGrp="1" noChangeArrowheads="1"/>
          </p:cNvSpPr>
          <p:nvPr>
            <p:ph type="title"/>
          </p:nvPr>
        </p:nvSpPr>
        <p:spPr>
          <a:xfrm>
            <a:off x="457200" y="274638"/>
            <a:ext cx="8229600" cy="944562"/>
          </a:xfrm>
        </p:spPr>
        <p:txBody>
          <a:bodyPr>
            <a:normAutofit/>
          </a:bodyPr>
          <a:lstStyle/>
          <a:p>
            <a:pPr eaLnBrk="1" hangingPunct="1"/>
            <a:r>
              <a:rPr lang="en-US" b="1" dirty="0"/>
              <a:t>Public Information</a:t>
            </a:r>
          </a:p>
        </p:txBody>
      </p:sp>
      <p:sp>
        <p:nvSpPr>
          <p:cNvPr id="68611" name="Rectangle 8"/>
          <p:cNvSpPr>
            <a:spLocks noGrp="1" noChangeArrowheads="1"/>
          </p:cNvSpPr>
          <p:nvPr>
            <p:ph sz="half" idx="1"/>
          </p:nvPr>
        </p:nvSpPr>
        <p:spPr>
          <a:xfrm>
            <a:off x="457200" y="1476375"/>
            <a:ext cx="4419600" cy="2971800"/>
          </a:xfrm>
        </p:spPr>
        <p:txBody>
          <a:bodyPr>
            <a:normAutofit/>
          </a:bodyPr>
          <a:lstStyle/>
          <a:p>
            <a:pPr eaLnBrk="1" hangingPunct="1">
              <a:buFont typeface="Wingdings" panose="05000000000000000000" pitchFamily="2" charset="2"/>
              <a:buChar char="Ø"/>
            </a:pPr>
            <a:r>
              <a:rPr lang="en-US" sz="2800" dirty="0"/>
              <a:t>PI should be done by methods best suited for the project</a:t>
            </a:r>
          </a:p>
          <a:p>
            <a:pPr marL="0" indent="0" eaLnBrk="1" hangingPunct="1">
              <a:buNone/>
            </a:pPr>
            <a:endParaRPr lang="en-US" sz="2800" dirty="0"/>
          </a:p>
          <a:p>
            <a:pPr eaLnBrk="1" hangingPunct="1">
              <a:buFont typeface="Wingdings" panose="05000000000000000000" pitchFamily="2" charset="2"/>
              <a:buChar char="Ø"/>
            </a:pPr>
            <a:r>
              <a:rPr lang="en-US" sz="2800" dirty="0"/>
              <a:t>Determined by utilizing the strategy matrix</a:t>
            </a:r>
          </a:p>
        </p:txBody>
      </p:sp>
      <p:sp>
        <p:nvSpPr>
          <p:cNvPr id="68613" name="Text Box 5"/>
          <p:cNvSpPr txBox="1">
            <a:spLocks noChangeArrowheads="1"/>
          </p:cNvSpPr>
          <p:nvPr/>
        </p:nvSpPr>
        <p:spPr bwMode="auto">
          <a:xfrm>
            <a:off x="457200" y="5071427"/>
            <a:ext cx="8229600" cy="1463675"/>
          </a:xfrm>
          <a:prstGeom prst="rect">
            <a:avLst/>
          </a:prstGeom>
          <a:noFill/>
          <a:ln w="9525">
            <a:noFill/>
            <a:miter lim="800000"/>
            <a:headEnd/>
            <a:tailEnd/>
          </a:ln>
        </p:spPr>
        <p:txBody>
          <a:bodyPr>
            <a:spAutoFit/>
          </a:bodyPr>
          <a:lstStyle/>
          <a:p>
            <a:pPr algn="ctr"/>
            <a:r>
              <a:rPr lang="en-US" sz="3000" dirty="0"/>
              <a:t>PI seeks to inform the road user about the project, the expected work zone impacts, and any changing conditions</a:t>
            </a:r>
          </a:p>
        </p:txBody>
      </p:sp>
      <p:pic>
        <p:nvPicPr>
          <p:cNvPr id="132098" name="Picture 2" descr="http://epg.modot.org/files/thumb/5/5e/910.3.2.6.jpg/350px-910.3.2.6.jpg">
            <a:hlinkClick r:id="rId3" tooltip="910.3.2.6.jpg"/>
          </p:cNvPr>
          <p:cNvPicPr>
            <a:picLocks noChangeAspect="1" noChangeArrowheads="1"/>
          </p:cNvPicPr>
          <p:nvPr/>
        </p:nvPicPr>
        <p:blipFill>
          <a:blip r:embed="rId4" cstate="print"/>
          <a:srcRect/>
          <a:stretch>
            <a:fillRect/>
          </a:stretch>
        </p:blipFill>
        <p:spPr bwMode="auto">
          <a:xfrm>
            <a:off x="5105400" y="1219200"/>
            <a:ext cx="3333750" cy="3486151"/>
          </a:xfrm>
          <a:prstGeom prst="rect">
            <a:avLst/>
          </a:prstGeom>
          <a:noFill/>
          <a:effectLst>
            <a:softEdge rad="127000"/>
          </a:effectLst>
        </p:spPr>
      </p:pic>
    </p:spTree>
    <p:extLst>
      <p:ext uri="{BB962C8B-B14F-4D97-AF65-F5344CB8AC3E}">
        <p14:creationId xmlns:p14="http://schemas.microsoft.com/office/powerpoint/2010/main" val="10680976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34F41-2CB1-49BF-9C58-1856C8CD597A}"/>
              </a:ext>
            </a:extLst>
          </p:cNvPr>
          <p:cNvSpPr>
            <a:spLocks noGrp="1"/>
          </p:cNvSpPr>
          <p:nvPr>
            <p:ph type="title"/>
          </p:nvPr>
        </p:nvSpPr>
        <p:spPr/>
        <p:txBody>
          <a:bodyPr/>
          <a:lstStyle/>
          <a:p>
            <a:r>
              <a:rPr lang="en-US" b="1" dirty="0"/>
              <a:t>Review</a:t>
            </a:r>
          </a:p>
        </p:txBody>
      </p:sp>
      <p:sp>
        <p:nvSpPr>
          <p:cNvPr id="3" name="Content Placeholder 2">
            <a:extLst>
              <a:ext uri="{FF2B5EF4-FFF2-40B4-BE49-F238E27FC236}">
                <a16:creationId xmlns:a16="http://schemas.microsoft.com/office/drawing/2014/main" id="{1615DE1E-0892-4242-BDB7-25BCBF5E0096}"/>
              </a:ext>
            </a:extLst>
          </p:cNvPr>
          <p:cNvSpPr>
            <a:spLocks noGrp="1"/>
          </p:cNvSpPr>
          <p:nvPr>
            <p:ph idx="1"/>
          </p:nvPr>
        </p:nvSpPr>
        <p:spPr>
          <a:xfrm>
            <a:off x="457200" y="990600"/>
            <a:ext cx="8229600" cy="5715000"/>
          </a:xfrm>
        </p:spPr>
        <p:txBody>
          <a:bodyPr/>
          <a:lstStyle/>
          <a:p>
            <a:pPr>
              <a:buFont typeface="+mj-lt"/>
              <a:buAutoNum type="arabicPeriod"/>
            </a:pPr>
            <a:r>
              <a:rPr lang="en-US" sz="2000" dirty="0"/>
              <a:t>There are ______ types of work zones?</a:t>
            </a:r>
          </a:p>
          <a:p>
            <a:pPr marL="800100" lvl="1" indent="-342900">
              <a:buFont typeface="+mj-lt"/>
              <a:buAutoNum type="alphaUcPeriod"/>
            </a:pPr>
            <a:r>
              <a:rPr lang="en-US" sz="1600" dirty="0"/>
              <a:t>6					C. 15</a:t>
            </a:r>
          </a:p>
          <a:p>
            <a:pPr marL="800100" lvl="1" indent="-342900">
              <a:buFont typeface="+mj-lt"/>
              <a:buAutoNum type="alphaUcPeriod"/>
            </a:pPr>
            <a:r>
              <a:rPr lang="en-US" sz="1600" dirty="0"/>
              <a:t>3					D. 9</a:t>
            </a:r>
          </a:p>
          <a:p>
            <a:pPr marL="400050">
              <a:buFont typeface="+mj-lt"/>
              <a:buAutoNum type="arabicPeriod"/>
            </a:pPr>
            <a:r>
              <a:rPr lang="en-US" sz="2000" dirty="0"/>
              <a:t>A long-term stationary work zone occupies the location for more than ________ days.</a:t>
            </a:r>
            <a:endParaRPr lang="en-US" sz="1600" dirty="0"/>
          </a:p>
          <a:p>
            <a:pPr marL="857250" lvl="1" indent="-342900">
              <a:buFont typeface="+mj-lt"/>
              <a:buAutoNum type="alphaUcPeriod"/>
            </a:pPr>
            <a:r>
              <a:rPr lang="en-US" sz="1600" dirty="0"/>
              <a:t>5				C. 3</a:t>
            </a:r>
          </a:p>
          <a:p>
            <a:pPr marL="857250" lvl="1" indent="-342900">
              <a:buFont typeface="+mj-lt"/>
              <a:buAutoNum type="alphaUcPeriod"/>
            </a:pPr>
            <a:r>
              <a:rPr lang="en-US" sz="1600" dirty="0"/>
              <a:t>1				D. 8</a:t>
            </a:r>
          </a:p>
          <a:p>
            <a:pPr marL="457200">
              <a:buFont typeface="+mj-lt"/>
              <a:buAutoNum type="arabicPeriod"/>
            </a:pPr>
            <a:r>
              <a:rPr lang="en-US" sz="2000" dirty="0"/>
              <a:t>Intermediate-term stationary work zones occupy the location for how long?</a:t>
            </a:r>
          </a:p>
          <a:p>
            <a:pPr marL="914400" lvl="1" indent="-342900">
              <a:buFont typeface="+mj-lt"/>
              <a:buAutoNum type="alphaUcPeriod"/>
            </a:pPr>
            <a:r>
              <a:rPr lang="en-US" sz="1600" dirty="0"/>
              <a:t>More than 3 days &amp; up to 1 hour at night			C. 6 hours</a:t>
            </a:r>
          </a:p>
          <a:p>
            <a:pPr marL="914400" lvl="1" indent="-342900">
              <a:buFont typeface="+mj-lt"/>
              <a:buAutoNum type="alphaUcPeriod"/>
            </a:pPr>
            <a:r>
              <a:rPr lang="en-US" sz="1600" dirty="0"/>
              <a:t>More than 1 daylight period &amp; up to 30 min. at night		D. 12 hours</a:t>
            </a:r>
          </a:p>
          <a:p>
            <a:pPr marL="514350">
              <a:buFont typeface="+mj-lt"/>
              <a:buAutoNum type="arabicPeriod"/>
            </a:pPr>
            <a:r>
              <a:rPr lang="en-US" sz="2000" dirty="0"/>
              <a:t>Short-term stationary work zone occupy the location for how long?</a:t>
            </a:r>
          </a:p>
          <a:p>
            <a:pPr marL="971550" lvl="1" indent="-342900">
              <a:buFont typeface="+mj-lt"/>
              <a:buAutoNum type="alphaUcPeriod"/>
            </a:pPr>
            <a:r>
              <a:rPr lang="en-US" sz="1600" dirty="0"/>
              <a:t>1 day				C. 6 days</a:t>
            </a:r>
          </a:p>
          <a:p>
            <a:pPr marL="971550" lvl="1" indent="-342900">
              <a:buFont typeface="+mj-lt"/>
              <a:buAutoNum type="alphaUcPeriod"/>
            </a:pPr>
            <a:r>
              <a:rPr lang="en-US" sz="1600" dirty="0"/>
              <a:t>1 nighttime period			D. less than 12 hours</a:t>
            </a:r>
          </a:p>
          <a:p>
            <a:pPr marL="571500">
              <a:buFont typeface="+mj-lt"/>
              <a:buAutoNum type="arabicPeriod"/>
            </a:pPr>
            <a:r>
              <a:rPr lang="en-US" sz="2000" dirty="0"/>
              <a:t>A work zone occupying a site up to 30 minutes is considered?</a:t>
            </a:r>
          </a:p>
          <a:p>
            <a:pPr marL="1028700" lvl="1" indent="-342900">
              <a:buFont typeface="+mj-lt"/>
              <a:buAutoNum type="alphaUcPeriod"/>
            </a:pPr>
            <a:r>
              <a:rPr lang="en-US" sz="1600" dirty="0"/>
              <a:t>Short-duration			C. mobile</a:t>
            </a:r>
          </a:p>
          <a:p>
            <a:pPr marL="1028700" lvl="1" indent="-342900">
              <a:buFont typeface="+mj-lt"/>
              <a:buAutoNum type="alphaUcPeriod"/>
            </a:pPr>
            <a:r>
              <a:rPr lang="en-US" sz="1600" dirty="0"/>
              <a:t>Emergency			D. long-term</a:t>
            </a:r>
          </a:p>
          <a:p>
            <a:endParaRPr lang="en-US" dirty="0"/>
          </a:p>
        </p:txBody>
      </p:sp>
      <p:sp>
        <p:nvSpPr>
          <p:cNvPr id="4" name="Rectangle 3">
            <a:extLst>
              <a:ext uri="{FF2B5EF4-FFF2-40B4-BE49-F238E27FC236}">
                <a16:creationId xmlns:a16="http://schemas.microsoft.com/office/drawing/2014/main" id="{26BD75CF-8464-4BF4-B6F4-8CDA57678A72}"/>
              </a:ext>
            </a:extLst>
          </p:cNvPr>
          <p:cNvSpPr/>
          <p:nvPr/>
        </p:nvSpPr>
        <p:spPr>
          <a:xfrm>
            <a:off x="842493" y="1405721"/>
            <a:ext cx="838200" cy="258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07D9BBE-1EDA-4C42-AAD5-0B3E62D23FC9}"/>
              </a:ext>
            </a:extLst>
          </p:cNvPr>
          <p:cNvSpPr/>
          <p:nvPr/>
        </p:nvSpPr>
        <p:spPr>
          <a:xfrm>
            <a:off x="4876800" y="2667000"/>
            <a:ext cx="838200" cy="258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738CB3F-85E2-4E19-8B8C-A6A5DE98A1B8}"/>
              </a:ext>
            </a:extLst>
          </p:cNvPr>
          <p:cNvSpPr/>
          <p:nvPr/>
        </p:nvSpPr>
        <p:spPr>
          <a:xfrm>
            <a:off x="990600" y="4191000"/>
            <a:ext cx="4876800" cy="258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BF692817-6432-4B99-B3D4-6B9CA62CB724}"/>
              </a:ext>
            </a:extLst>
          </p:cNvPr>
          <p:cNvSpPr/>
          <p:nvPr/>
        </p:nvSpPr>
        <p:spPr>
          <a:xfrm>
            <a:off x="4724400" y="5105400"/>
            <a:ext cx="24384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E3F961F-44B7-4D8A-B734-62A95D26A7F6}"/>
              </a:ext>
            </a:extLst>
          </p:cNvPr>
          <p:cNvSpPr/>
          <p:nvPr/>
        </p:nvSpPr>
        <p:spPr>
          <a:xfrm>
            <a:off x="990600" y="5761038"/>
            <a:ext cx="2133600" cy="3349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9132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ircle(in)">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barn(inVertical)">
                                      <p:cBhvr>
                                        <p:cTn id="18" dur="5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randombar(horizontal)">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 calcmode="lin" valueType="num">
                                      <p:cBhvr>
                                        <p:cTn id="28" dur="500" fill="hold"/>
                                        <p:tgtEl>
                                          <p:spTgt spid="8"/>
                                        </p:tgtEl>
                                        <p:attrNameLst>
                                          <p:attrName>ppt_w</p:attrName>
                                        </p:attrNameLst>
                                      </p:cBhvr>
                                      <p:tavLst>
                                        <p:tav tm="0">
                                          <p:val>
                                            <p:fltVal val="0"/>
                                          </p:val>
                                        </p:tav>
                                        <p:tav tm="100000">
                                          <p:val>
                                            <p:strVal val="#ppt_w"/>
                                          </p:val>
                                        </p:tav>
                                      </p:tavLst>
                                    </p:anim>
                                    <p:anim calcmode="lin" valueType="num">
                                      <p:cBhvr>
                                        <p:cTn id="29" dur="500" fill="hold"/>
                                        <p:tgtEl>
                                          <p:spTgt spid="8"/>
                                        </p:tgtEl>
                                        <p:attrNameLst>
                                          <p:attrName>ppt_h</p:attrName>
                                        </p:attrNameLst>
                                      </p:cBhvr>
                                      <p:tavLst>
                                        <p:tav tm="0">
                                          <p:val>
                                            <p:fltVal val="0"/>
                                          </p:val>
                                        </p:tav>
                                        <p:tav tm="100000">
                                          <p:val>
                                            <p:strVal val="#ppt_h"/>
                                          </p:val>
                                        </p:tav>
                                      </p:tavLst>
                                    </p:anim>
                                    <p:animEffect transition="in" filter="fade">
                                      <p:cBhvr>
                                        <p:cTn id="3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CCFEB-020A-4ACE-A0C2-933301064AE0}"/>
              </a:ext>
            </a:extLst>
          </p:cNvPr>
          <p:cNvSpPr>
            <a:spLocks noGrp="1"/>
          </p:cNvSpPr>
          <p:nvPr>
            <p:ph type="title"/>
          </p:nvPr>
        </p:nvSpPr>
        <p:spPr/>
        <p:txBody>
          <a:bodyPr/>
          <a:lstStyle/>
          <a:p>
            <a:r>
              <a:rPr lang="en-US" b="1" dirty="0"/>
              <a:t>Review Cont.</a:t>
            </a:r>
          </a:p>
        </p:txBody>
      </p:sp>
      <p:sp>
        <p:nvSpPr>
          <p:cNvPr id="3" name="Content Placeholder 2">
            <a:extLst>
              <a:ext uri="{FF2B5EF4-FFF2-40B4-BE49-F238E27FC236}">
                <a16:creationId xmlns:a16="http://schemas.microsoft.com/office/drawing/2014/main" id="{49A3B688-9A3A-47C2-97BE-8846EEA41005}"/>
              </a:ext>
            </a:extLst>
          </p:cNvPr>
          <p:cNvSpPr>
            <a:spLocks noGrp="1"/>
          </p:cNvSpPr>
          <p:nvPr>
            <p:ph idx="1"/>
          </p:nvPr>
        </p:nvSpPr>
        <p:spPr>
          <a:xfrm>
            <a:off x="457200" y="1066800"/>
            <a:ext cx="8229600" cy="5516562"/>
          </a:xfrm>
        </p:spPr>
        <p:txBody>
          <a:bodyPr/>
          <a:lstStyle/>
          <a:p>
            <a:pPr marL="457200" indent="-457200">
              <a:buFont typeface="+mj-lt"/>
              <a:buAutoNum type="arabicPeriod" startAt="6"/>
            </a:pPr>
            <a:r>
              <a:rPr lang="en-US" sz="2000" dirty="0"/>
              <a:t>Mobile work zones move at speeds less than __________ mph?</a:t>
            </a:r>
          </a:p>
          <a:p>
            <a:pPr marL="800100" lvl="1" indent="-342900">
              <a:buFont typeface="+mj-lt"/>
              <a:buAutoNum type="alphaUcPeriod"/>
            </a:pPr>
            <a:r>
              <a:rPr lang="en-US" sz="1600" dirty="0"/>
              <a:t>5					C. 15</a:t>
            </a:r>
          </a:p>
          <a:p>
            <a:pPr marL="800100" lvl="1" indent="-342900">
              <a:buFont typeface="+mj-lt"/>
              <a:buAutoNum type="alphaUcPeriod"/>
            </a:pPr>
            <a:r>
              <a:rPr lang="en-US" sz="1600" dirty="0"/>
              <a:t>3					D. 10</a:t>
            </a:r>
          </a:p>
          <a:p>
            <a:pPr marL="514350" indent="-457200">
              <a:buFont typeface="+mj-lt"/>
              <a:buAutoNum type="arabicPeriod" startAt="6"/>
            </a:pPr>
            <a:r>
              <a:rPr lang="en-US" sz="2000" dirty="0"/>
              <a:t>Mobile operations follow TA#s _____ or _____.</a:t>
            </a:r>
            <a:endParaRPr lang="en-US" sz="1600" dirty="0"/>
          </a:p>
          <a:p>
            <a:pPr marL="857250" lvl="1" indent="-342900">
              <a:buFont typeface="+mj-lt"/>
              <a:buAutoNum type="alphaUcPeriod"/>
            </a:pPr>
            <a:r>
              <a:rPr lang="en-US" sz="1600" dirty="0"/>
              <a:t>17, 35				C. 33,35</a:t>
            </a:r>
          </a:p>
          <a:p>
            <a:pPr marL="857250" lvl="1" indent="-342900">
              <a:buFont typeface="+mj-lt"/>
              <a:buAutoNum type="alphaUcPeriod"/>
            </a:pPr>
            <a:r>
              <a:rPr lang="en-US" sz="1600" dirty="0"/>
              <a:t>10,18				D. 17,33</a:t>
            </a:r>
          </a:p>
          <a:p>
            <a:pPr marL="571500" indent="-457200">
              <a:buFont typeface="+mj-lt"/>
              <a:buAutoNum type="arabicPeriod" startAt="6"/>
            </a:pPr>
            <a:r>
              <a:rPr lang="en-US" sz="2000" dirty="0"/>
              <a:t>Emergency work zones are for repair/removal of __________________?</a:t>
            </a:r>
          </a:p>
          <a:p>
            <a:pPr marL="914400" lvl="1" indent="-342900">
              <a:buFont typeface="+mj-lt"/>
              <a:buAutoNum type="alphaUcPeriod"/>
            </a:pPr>
            <a:r>
              <a:rPr lang="en-US" sz="1600" dirty="0"/>
              <a:t>channelizers			C. debris</a:t>
            </a:r>
          </a:p>
          <a:p>
            <a:pPr marL="914400" lvl="1" indent="-342900">
              <a:buFont typeface="+mj-lt"/>
              <a:buAutoNum type="alphaUcPeriod"/>
            </a:pPr>
            <a:r>
              <a:rPr lang="en-US" sz="1600" dirty="0"/>
              <a:t>TAs				D. safety concerns</a:t>
            </a:r>
          </a:p>
          <a:p>
            <a:pPr marL="628650" indent="-457200">
              <a:buFont typeface="+mj-lt"/>
              <a:buAutoNum type="arabicPeriod" startAt="6"/>
            </a:pPr>
            <a:r>
              <a:rPr lang="en-US" sz="2000" dirty="0"/>
              <a:t>Planned maintenance operations should be planned at least ______ days in advance?</a:t>
            </a:r>
          </a:p>
          <a:p>
            <a:pPr marL="971550" lvl="1" indent="-342900">
              <a:buFont typeface="+mj-lt"/>
              <a:buAutoNum type="alphaUcPeriod"/>
            </a:pPr>
            <a:r>
              <a:rPr lang="en-US" sz="1600" dirty="0"/>
              <a:t>1 				C. 6 </a:t>
            </a:r>
          </a:p>
          <a:p>
            <a:pPr marL="971550" lvl="1" indent="-342900">
              <a:buFont typeface="+mj-lt"/>
              <a:buAutoNum type="alphaUcPeriod"/>
            </a:pPr>
            <a:r>
              <a:rPr lang="en-US" sz="1600" dirty="0"/>
              <a:t>14				D. 2</a:t>
            </a:r>
          </a:p>
          <a:p>
            <a:pPr marL="685800" indent="-457200">
              <a:buFont typeface="+mj-lt"/>
              <a:buAutoNum type="arabicPeriod" startAt="6"/>
            </a:pPr>
            <a:r>
              <a:rPr lang="en-US" sz="2000" dirty="0"/>
              <a:t>The maximum work zone length for a rural undivided roadway is ______________?</a:t>
            </a:r>
          </a:p>
          <a:p>
            <a:pPr marL="1028700" lvl="1" indent="-342900">
              <a:buFont typeface="+mj-lt"/>
              <a:buAutoNum type="alphaUcPeriod"/>
            </a:pPr>
            <a:r>
              <a:rPr lang="en-US" sz="1600" dirty="0"/>
              <a:t>3 miles				C. 500 feet</a:t>
            </a:r>
          </a:p>
          <a:p>
            <a:pPr marL="1028700" lvl="1" indent="-342900">
              <a:buFont typeface="+mj-lt"/>
              <a:buAutoNum type="alphaUcPeriod"/>
            </a:pPr>
            <a:r>
              <a:rPr lang="en-US" sz="1600" dirty="0"/>
              <a:t>10 miles				D. 1 mile</a:t>
            </a:r>
          </a:p>
          <a:p>
            <a:endParaRPr lang="en-US" dirty="0"/>
          </a:p>
        </p:txBody>
      </p:sp>
      <p:sp>
        <p:nvSpPr>
          <p:cNvPr id="4" name="Rectangle 3">
            <a:extLst>
              <a:ext uri="{FF2B5EF4-FFF2-40B4-BE49-F238E27FC236}">
                <a16:creationId xmlns:a16="http://schemas.microsoft.com/office/drawing/2014/main" id="{D6F6B9EE-847F-4D2A-97F8-32AC6BBAC165}"/>
              </a:ext>
            </a:extLst>
          </p:cNvPr>
          <p:cNvSpPr/>
          <p:nvPr/>
        </p:nvSpPr>
        <p:spPr>
          <a:xfrm>
            <a:off x="838200" y="1752600"/>
            <a:ext cx="838200" cy="258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49E2CDE-8373-4106-B294-D68C2C311440}"/>
              </a:ext>
            </a:extLst>
          </p:cNvPr>
          <p:cNvSpPr/>
          <p:nvPr/>
        </p:nvSpPr>
        <p:spPr>
          <a:xfrm>
            <a:off x="990600" y="2362200"/>
            <a:ext cx="990600" cy="3349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298BF90-E74A-458E-A36B-9B03426EDBD4}"/>
              </a:ext>
            </a:extLst>
          </p:cNvPr>
          <p:cNvSpPr/>
          <p:nvPr/>
        </p:nvSpPr>
        <p:spPr>
          <a:xfrm>
            <a:off x="4876800" y="3657600"/>
            <a:ext cx="1905000" cy="2968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1CF43E9-43A7-4A75-BF6F-E52316B8FC60}"/>
              </a:ext>
            </a:extLst>
          </p:cNvPr>
          <p:cNvSpPr/>
          <p:nvPr/>
        </p:nvSpPr>
        <p:spPr>
          <a:xfrm>
            <a:off x="1066800" y="4876800"/>
            <a:ext cx="838200" cy="3349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8D1612B-9418-4FDB-910A-4C337BFE4FD6}"/>
              </a:ext>
            </a:extLst>
          </p:cNvPr>
          <p:cNvSpPr/>
          <p:nvPr/>
        </p:nvSpPr>
        <p:spPr>
          <a:xfrm>
            <a:off x="1143000" y="5874543"/>
            <a:ext cx="1143000" cy="258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3641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290">
                                          <p:stCondLst>
                                            <p:cond delay="0"/>
                                          </p:stCondLst>
                                        </p:cTn>
                                        <p:tgtEl>
                                          <p:spTgt spid="5"/>
                                        </p:tgtEl>
                                      </p:cBhvr>
                                    </p:animEffect>
                                    <p:anim calcmode="lin" valueType="num">
                                      <p:cBhvr>
                                        <p:cTn id="15" dur="911"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6" dur="332"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7" dur="332" tmFilter="0, 0; 0.125,0.2665; 0.25,0.4; 0.375,0.465; 0.5,0.5;  0.625,0.535; 0.75,0.6; 0.875,0.7335; 1,1">
                                          <p:stCondLst>
                                            <p:cond delay="332"/>
                                          </p:stCondLst>
                                        </p:cTn>
                                        <p:tgtEl>
                                          <p:spTgt spid="5"/>
                                        </p:tgtEl>
                                        <p:attrNameLst>
                                          <p:attrName>ppt_y</p:attrName>
                                        </p:attrNameLst>
                                      </p:cBhvr>
                                      <p:tavLst>
                                        <p:tav tm="0" fmla="#ppt_y-sin(pi*$)/9">
                                          <p:val>
                                            <p:fltVal val="0"/>
                                          </p:val>
                                        </p:tav>
                                        <p:tav tm="100000">
                                          <p:val>
                                            <p:fltVal val="1"/>
                                          </p:val>
                                        </p:tav>
                                      </p:tavLst>
                                    </p:anim>
                                    <p:anim calcmode="lin" valueType="num">
                                      <p:cBhvr>
                                        <p:cTn id="18" dur="166" tmFilter="0, 0; 0.125,0.2665; 0.25,0.4; 0.375,0.465; 0.5,0.5;  0.625,0.535; 0.75,0.6; 0.875,0.7335; 1,1">
                                          <p:stCondLst>
                                            <p:cond delay="662"/>
                                          </p:stCondLst>
                                        </p:cTn>
                                        <p:tgtEl>
                                          <p:spTgt spid="5"/>
                                        </p:tgtEl>
                                        <p:attrNameLst>
                                          <p:attrName>ppt_y</p:attrName>
                                        </p:attrNameLst>
                                      </p:cBhvr>
                                      <p:tavLst>
                                        <p:tav tm="0" fmla="#ppt_y-sin(pi*$)/27">
                                          <p:val>
                                            <p:fltVal val="0"/>
                                          </p:val>
                                        </p:tav>
                                        <p:tav tm="100000">
                                          <p:val>
                                            <p:fltVal val="1"/>
                                          </p:val>
                                        </p:tav>
                                      </p:tavLst>
                                    </p:anim>
                                    <p:anim calcmode="lin" valueType="num">
                                      <p:cBhvr>
                                        <p:cTn id="19" dur="82" tmFilter="0, 0; 0.125,0.2665; 0.25,0.4; 0.375,0.465; 0.5,0.5;  0.625,0.535; 0.75,0.6; 0.875,0.7335; 1,1">
                                          <p:stCondLst>
                                            <p:cond delay="828"/>
                                          </p:stCondLst>
                                        </p:cTn>
                                        <p:tgtEl>
                                          <p:spTgt spid="5"/>
                                        </p:tgtEl>
                                        <p:attrNameLst>
                                          <p:attrName>ppt_y</p:attrName>
                                        </p:attrNameLst>
                                      </p:cBhvr>
                                      <p:tavLst>
                                        <p:tav tm="0" fmla="#ppt_y-sin(pi*$)/81">
                                          <p:val>
                                            <p:fltVal val="0"/>
                                          </p:val>
                                        </p:tav>
                                        <p:tav tm="100000">
                                          <p:val>
                                            <p:fltVal val="1"/>
                                          </p:val>
                                        </p:tav>
                                      </p:tavLst>
                                    </p:anim>
                                    <p:animScale>
                                      <p:cBhvr>
                                        <p:cTn id="20" dur="13">
                                          <p:stCondLst>
                                            <p:cond delay="325"/>
                                          </p:stCondLst>
                                        </p:cTn>
                                        <p:tgtEl>
                                          <p:spTgt spid="5"/>
                                        </p:tgtEl>
                                      </p:cBhvr>
                                      <p:to x="100000" y="60000"/>
                                    </p:animScale>
                                    <p:animScale>
                                      <p:cBhvr>
                                        <p:cTn id="21" dur="83" decel="50000">
                                          <p:stCondLst>
                                            <p:cond delay="338"/>
                                          </p:stCondLst>
                                        </p:cTn>
                                        <p:tgtEl>
                                          <p:spTgt spid="5"/>
                                        </p:tgtEl>
                                      </p:cBhvr>
                                      <p:to x="100000" y="100000"/>
                                    </p:animScale>
                                    <p:animScale>
                                      <p:cBhvr>
                                        <p:cTn id="22" dur="13">
                                          <p:stCondLst>
                                            <p:cond delay="656"/>
                                          </p:stCondLst>
                                        </p:cTn>
                                        <p:tgtEl>
                                          <p:spTgt spid="5"/>
                                        </p:tgtEl>
                                      </p:cBhvr>
                                      <p:to x="100000" y="80000"/>
                                    </p:animScale>
                                    <p:animScale>
                                      <p:cBhvr>
                                        <p:cTn id="23" dur="83" decel="50000">
                                          <p:stCondLst>
                                            <p:cond delay="669"/>
                                          </p:stCondLst>
                                        </p:cTn>
                                        <p:tgtEl>
                                          <p:spTgt spid="5"/>
                                        </p:tgtEl>
                                      </p:cBhvr>
                                      <p:to x="100000" y="100000"/>
                                    </p:animScale>
                                    <p:animScale>
                                      <p:cBhvr>
                                        <p:cTn id="24" dur="13">
                                          <p:stCondLst>
                                            <p:cond delay="821"/>
                                          </p:stCondLst>
                                        </p:cTn>
                                        <p:tgtEl>
                                          <p:spTgt spid="5"/>
                                        </p:tgtEl>
                                      </p:cBhvr>
                                      <p:to x="100000" y="90000"/>
                                    </p:animScale>
                                    <p:animScale>
                                      <p:cBhvr>
                                        <p:cTn id="25" dur="83" decel="50000">
                                          <p:stCondLst>
                                            <p:cond delay="834"/>
                                          </p:stCondLst>
                                        </p:cTn>
                                        <p:tgtEl>
                                          <p:spTgt spid="5"/>
                                        </p:tgtEl>
                                      </p:cBhvr>
                                      <p:to x="100000" y="100000"/>
                                    </p:animScale>
                                    <p:animScale>
                                      <p:cBhvr>
                                        <p:cTn id="26" dur="13">
                                          <p:stCondLst>
                                            <p:cond delay="904"/>
                                          </p:stCondLst>
                                        </p:cTn>
                                        <p:tgtEl>
                                          <p:spTgt spid="5"/>
                                        </p:tgtEl>
                                      </p:cBhvr>
                                      <p:to x="100000" y="95000"/>
                                    </p:animScale>
                                    <p:animScale>
                                      <p:cBhvr>
                                        <p:cTn id="27" dur="83" decel="50000">
                                          <p:stCondLst>
                                            <p:cond delay="917"/>
                                          </p:stCondLst>
                                        </p:cTn>
                                        <p:tgtEl>
                                          <p:spTgt spid="5"/>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wheel(1)">
                                      <p:cBhvr>
                                        <p:cTn id="32" dur="10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249"/>
                                          </p:stCondLst>
                                        </p:cTn>
                                        <p:tgtEl>
                                          <p:spTgt spid="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45" presetClass="entr" presetSubtype="0"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fade">
                                      <p:cBhvr>
                                        <p:cTn id="41" dur="750"/>
                                        <p:tgtEl>
                                          <p:spTgt spid="8"/>
                                        </p:tgtEl>
                                      </p:cBhvr>
                                    </p:animEffect>
                                    <p:anim calcmode="lin" valueType="num">
                                      <p:cBhvr>
                                        <p:cTn id="42" dur="750" fill="hold"/>
                                        <p:tgtEl>
                                          <p:spTgt spid="8"/>
                                        </p:tgtEl>
                                        <p:attrNameLst>
                                          <p:attrName>ppt_w</p:attrName>
                                        </p:attrNameLst>
                                      </p:cBhvr>
                                      <p:tavLst>
                                        <p:tav tm="0" fmla="#ppt_w*sin(2.5*pi*$)">
                                          <p:val>
                                            <p:fltVal val="0"/>
                                          </p:val>
                                        </p:tav>
                                        <p:tav tm="100000">
                                          <p:val>
                                            <p:fltVal val="1"/>
                                          </p:val>
                                        </p:tav>
                                      </p:tavLst>
                                    </p:anim>
                                    <p:anim calcmode="lin" valueType="num">
                                      <p:cBhvr>
                                        <p:cTn id="43" dur="75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CCFEB-020A-4ACE-A0C2-933301064AE0}"/>
              </a:ext>
            </a:extLst>
          </p:cNvPr>
          <p:cNvSpPr>
            <a:spLocks noGrp="1"/>
          </p:cNvSpPr>
          <p:nvPr>
            <p:ph type="title"/>
          </p:nvPr>
        </p:nvSpPr>
        <p:spPr>
          <a:xfrm>
            <a:off x="457200" y="132527"/>
            <a:ext cx="8229600" cy="792051"/>
          </a:xfrm>
        </p:spPr>
        <p:txBody>
          <a:bodyPr/>
          <a:lstStyle/>
          <a:p>
            <a:r>
              <a:rPr lang="en-US" b="1" dirty="0"/>
              <a:t>Review Cont.</a:t>
            </a:r>
          </a:p>
        </p:txBody>
      </p:sp>
      <p:sp>
        <p:nvSpPr>
          <p:cNvPr id="3" name="Content Placeholder 2">
            <a:extLst>
              <a:ext uri="{FF2B5EF4-FFF2-40B4-BE49-F238E27FC236}">
                <a16:creationId xmlns:a16="http://schemas.microsoft.com/office/drawing/2014/main" id="{49A3B688-9A3A-47C2-97BE-8846EEA41005}"/>
              </a:ext>
            </a:extLst>
          </p:cNvPr>
          <p:cNvSpPr>
            <a:spLocks noGrp="1"/>
          </p:cNvSpPr>
          <p:nvPr>
            <p:ph idx="1"/>
          </p:nvPr>
        </p:nvSpPr>
        <p:spPr>
          <a:xfrm>
            <a:off x="457200" y="838200"/>
            <a:ext cx="8229600" cy="6019800"/>
          </a:xfrm>
        </p:spPr>
        <p:txBody>
          <a:bodyPr/>
          <a:lstStyle/>
          <a:p>
            <a:pPr marL="457200" indent="-457200">
              <a:buFont typeface="+mj-lt"/>
              <a:buAutoNum type="arabicPeriod" startAt="11"/>
            </a:pPr>
            <a:r>
              <a:rPr lang="en-US" sz="2000" dirty="0"/>
              <a:t>If encroachment occurs, at least ___________ of driving surface must be maintained?</a:t>
            </a:r>
          </a:p>
          <a:p>
            <a:pPr marL="800100" lvl="1" indent="-342900">
              <a:buFont typeface="+mj-lt"/>
              <a:buAutoNum type="alphaUcPeriod"/>
            </a:pPr>
            <a:r>
              <a:rPr lang="en-US" sz="1600" dirty="0"/>
              <a:t>2 feet				C. 10 feet</a:t>
            </a:r>
          </a:p>
          <a:p>
            <a:pPr marL="800100" lvl="1" indent="-342900">
              <a:buFont typeface="+mj-lt"/>
              <a:buAutoNum type="alphaUcPeriod"/>
            </a:pPr>
            <a:r>
              <a:rPr lang="en-US" sz="1600" dirty="0"/>
              <a:t>5 inches				D. 8 feet</a:t>
            </a:r>
          </a:p>
          <a:p>
            <a:pPr marL="514350" indent="-457200">
              <a:buFont typeface="+mj-lt"/>
              <a:buAutoNum type="arabicPeriod" startAt="11"/>
            </a:pPr>
            <a:r>
              <a:rPr lang="en-US" sz="2000" dirty="0"/>
              <a:t>Major highways include: (check all that apply)</a:t>
            </a:r>
            <a:endParaRPr lang="en-US" sz="1600" dirty="0"/>
          </a:p>
          <a:p>
            <a:pPr marL="514350" lvl="1" indent="0">
              <a:buNone/>
            </a:pPr>
            <a:r>
              <a:rPr lang="en-US" sz="1600" dirty="0"/>
              <a:t>Interstates				Expressways</a:t>
            </a:r>
          </a:p>
          <a:p>
            <a:pPr marL="514350" lvl="1" indent="0">
              <a:buNone/>
            </a:pPr>
            <a:r>
              <a:rPr lang="en-US" sz="1600" dirty="0"/>
              <a:t>Farm to Market Roads			Outer Roads</a:t>
            </a:r>
          </a:p>
          <a:p>
            <a:pPr marL="514350" lvl="1" indent="0">
              <a:buNone/>
            </a:pPr>
            <a:r>
              <a:rPr lang="en-US" sz="1600" dirty="0"/>
              <a:t>Lettered Routes				Freeways</a:t>
            </a:r>
          </a:p>
          <a:p>
            <a:pPr marL="571500" indent="-457200">
              <a:buFont typeface="+mj-lt"/>
              <a:buAutoNum type="arabicPeriod" startAt="11"/>
            </a:pPr>
            <a:r>
              <a:rPr lang="en-US" sz="2000" dirty="0"/>
              <a:t>Strategies to manage the impacts of a work zone project is called?</a:t>
            </a:r>
          </a:p>
          <a:p>
            <a:pPr marL="914400" lvl="1" indent="-342900">
              <a:buFont typeface="+mj-lt"/>
              <a:buAutoNum type="alphaUcPeriod"/>
            </a:pPr>
            <a:r>
              <a:rPr lang="en-US" sz="1600" dirty="0"/>
              <a:t>Management			C. Detour</a:t>
            </a:r>
          </a:p>
          <a:p>
            <a:pPr marL="914400" lvl="1" indent="-342900">
              <a:buFont typeface="+mj-lt"/>
              <a:buAutoNum type="alphaUcPeriod"/>
            </a:pPr>
            <a:r>
              <a:rPr lang="en-US" sz="1600" dirty="0"/>
              <a:t>Transportation Management Plan (TMP)	D. Safety</a:t>
            </a:r>
          </a:p>
          <a:p>
            <a:pPr marL="628650" indent="-457200">
              <a:buFont typeface="+mj-lt"/>
              <a:buAutoNum type="arabicPeriod" startAt="11"/>
            </a:pPr>
            <a:r>
              <a:rPr lang="en-US" sz="2000" dirty="0"/>
              <a:t>A significant TMP must meet at least 1 of 3 criteria.  (check all that apply)</a:t>
            </a:r>
          </a:p>
          <a:p>
            <a:pPr marL="628650" lvl="1" indent="0">
              <a:buNone/>
            </a:pPr>
            <a:r>
              <a:rPr lang="en-US" sz="1600" dirty="0"/>
              <a:t>Interstate occupying location more than 3 days with intermittent/continuous lane closures </a:t>
            </a:r>
          </a:p>
          <a:p>
            <a:pPr marL="628650" lvl="1" indent="0">
              <a:buNone/>
            </a:pPr>
            <a:r>
              <a:rPr lang="en-US" sz="1600" dirty="0"/>
              <a:t>Typical Applications</a:t>
            </a:r>
          </a:p>
          <a:p>
            <a:pPr marL="628650" lvl="1" indent="0">
              <a:buNone/>
            </a:pPr>
            <a:r>
              <a:rPr lang="en-US" sz="1600" dirty="0"/>
              <a:t>Major route in urban area</a:t>
            </a:r>
          </a:p>
          <a:p>
            <a:pPr marL="628650" lvl="1" indent="0">
              <a:buNone/>
            </a:pPr>
            <a:r>
              <a:rPr lang="en-US" sz="1600" dirty="0"/>
              <a:t>Capacity values exceed those in the work zone guidelines</a:t>
            </a:r>
          </a:p>
          <a:p>
            <a:pPr marL="628650" lvl="1" indent="0">
              <a:buNone/>
            </a:pPr>
            <a:r>
              <a:rPr lang="en-US" sz="1600" dirty="0"/>
              <a:t>Traffic Control Plan		</a:t>
            </a:r>
          </a:p>
          <a:p>
            <a:pPr marL="0" indent="0">
              <a:buNone/>
            </a:pPr>
            <a:endParaRPr lang="en-US" dirty="0"/>
          </a:p>
        </p:txBody>
      </p:sp>
      <p:sp>
        <p:nvSpPr>
          <p:cNvPr id="4" name="Rectangle 3">
            <a:extLst>
              <a:ext uri="{FF2B5EF4-FFF2-40B4-BE49-F238E27FC236}">
                <a16:creationId xmlns:a16="http://schemas.microsoft.com/office/drawing/2014/main" id="{D6F6B9EE-847F-4D2A-97F8-32AC6BBAC165}"/>
              </a:ext>
            </a:extLst>
          </p:cNvPr>
          <p:cNvSpPr/>
          <p:nvPr/>
        </p:nvSpPr>
        <p:spPr>
          <a:xfrm>
            <a:off x="5029200" y="1558963"/>
            <a:ext cx="990600" cy="258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49E2CDE-8373-4106-B294-D68C2C311440}"/>
              </a:ext>
            </a:extLst>
          </p:cNvPr>
          <p:cNvSpPr/>
          <p:nvPr/>
        </p:nvSpPr>
        <p:spPr>
          <a:xfrm>
            <a:off x="1032641" y="2478387"/>
            <a:ext cx="990600" cy="258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298BF90-E74A-458E-A36B-9B03426EDBD4}"/>
              </a:ext>
            </a:extLst>
          </p:cNvPr>
          <p:cNvSpPr/>
          <p:nvPr/>
        </p:nvSpPr>
        <p:spPr>
          <a:xfrm>
            <a:off x="4953000" y="2503520"/>
            <a:ext cx="1421524" cy="258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1CF43E9-43A7-4A75-BF6F-E52316B8FC60}"/>
              </a:ext>
            </a:extLst>
          </p:cNvPr>
          <p:cNvSpPr/>
          <p:nvPr/>
        </p:nvSpPr>
        <p:spPr>
          <a:xfrm>
            <a:off x="5029200" y="3048000"/>
            <a:ext cx="943304" cy="32353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8D1612B-9418-4FDB-910A-4C337BFE4FD6}"/>
              </a:ext>
            </a:extLst>
          </p:cNvPr>
          <p:cNvSpPr/>
          <p:nvPr/>
        </p:nvSpPr>
        <p:spPr>
          <a:xfrm>
            <a:off x="1032641" y="4032196"/>
            <a:ext cx="3810000" cy="258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E25FAB7-135A-4B52-BD90-1FFC1D43187F}"/>
              </a:ext>
            </a:extLst>
          </p:cNvPr>
          <p:cNvSpPr/>
          <p:nvPr/>
        </p:nvSpPr>
        <p:spPr>
          <a:xfrm>
            <a:off x="1085192" y="5001886"/>
            <a:ext cx="6915807" cy="48451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76442E6-A2D6-4DD5-8F02-9314C621A3C2}"/>
              </a:ext>
            </a:extLst>
          </p:cNvPr>
          <p:cNvSpPr/>
          <p:nvPr/>
        </p:nvSpPr>
        <p:spPr>
          <a:xfrm>
            <a:off x="1085192" y="5791929"/>
            <a:ext cx="2335924" cy="258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53E791D-3840-4439-A9A7-5DC233DA1169}"/>
              </a:ext>
            </a:extLst>
          </p:cNvPr>
          <p:cNvSpPr/>
          <p:nvPr/>
        </p:nvSpPr>
        <p:spPr>
          <a:xfrm>
            <a:off x="1085192" y="6084705"/>
            <a:ext cx="4934608" cy="258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1837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6"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ipe(down)">
                                      <p:cBhvr>
                                        <p:cTn id="23" dur="145">
                                          <p:stCondLst>
                                            <p:cond delay="0"/>
                                          </p:stCondLst>
                                        </p:cTn>
                                        <p:tgtEl>
                                          <p:spTgt spid="7"/>
                                        </p:tgtEl>
                                      </p:cBhvr>
                                    </p:animEffect>
                                    <p:anim calcmode="lin" valueType="num">
                                      <p:cBhvr>
                                        <p:cTn id="24" dur="456"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5" dur="166"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6" dur="166" tmFilter="0, 0; 0.125,0.2665; 0.25,0.4; 0.375,0.465; 0.5,0.5;  0.625,0.535; 0.75,0.6; 0.875,0.7335; 1,1">
                                          <p:stCondLst>
                                            <p:cond delay="166"/>
                                          </p:stCondLst>
                                        </p:cTn>
                                        <p:tgtEl>
                                          <p:spTgt spid="7"/>
                                        </p:tgtEl>
                                        <p:attrNameLst>
                                          <p:attrName>ppt_y</p:attrName>
                                        </p:attrNameLst>
                                      </p:cBhvr>
                                      <p:tavLst>
                                        <p:tav tm="0" fmla="#ppt_y-sin(pi*$)/9">
                                          <p:val>
                                            <p:fltVal val="0"/>
                                          </p:val>
                                        </p:tav>
                                        <p:tav tm="100000">
                                          <p:val>
                                            <p:fltVal val="1"/>
                                          </p:val>
                                        </p:tav>
                                      </p:tavLst>
                                    </p:anim>
                                    <p:anim calcmode="lin" valueType="num">
                                      <p:cBhvr>
                                        <p:cTn id="27" dur="83" tmFilter="0, 0; 0.125,0.2665; 0.25,0.4; 0.375,0.465; 0.5,0.5;  0.625,0.535; 0.75,0.6; 0.875,0.7335; 1,1">
                                          <p:stCondLst>
                                            <p:cond delay="331"/>
                                          </p:stCondLst>
                                        </p:cTn>
                                        <p:tgtEl>
                                          <p:spTgt spid="7"/>
                                        </p:tgtEl>
                                        <p:attrNameLst>
                                          <p:attrName>ppt_y</p:attrName>
                                        </p:attrNameLst>
                                      </p:cBhvr>
                                      <p:tavLst>
                                        <p:tav tm="0" fmla="#ppt_y-sin(pi*$)/27">
                                          <p:val>
                                            <p:fltVal val="0"/>
                                          </p:val>
                                        </p:tav>
                                        <p:tav tm="100000">
                                          <p:val>
                                            <p:fltVal val="1"/>
                                          </p:val>
                                        </p:tav>
                                      </p:tavLst>
                                    </p:anim>
                                    <p:anim calcmode="lin" valueType="num">
                                      <p:cBhvr>
                                        <p:cTn id="28" dur="41" tmFilter="0, 0; 0.125,0.2665; 0.25,0.4; 0.375,0.465; 0.5,0.5;  0.625,0.535; 0.75,0.6; 0.875,0.7335; 1,1">
                                          <p:stCondLst>
                                            <p:cond delay="414"/>
                                          </p:stCondLst>
                                        </p:cTn>
                                        <p:tgtEl>
                                          <p:spTgt spid="7"/>
                                        </p:tgtEl>
                                        <p:attrNameLst>
                                          <p:attrName>ppt_y</p:attrName>
                                        </p:attrNameLst>
                                      </p:cBhvr>
                                      <p:tavLst>
                                        <p:tav tm="0" fmla="#ppt_y-sin(pi*$)/81">
                                          <p:val>
                                            <p:fltVal val="0"/>
                                          </p:val>
                                        </p:tav>
                                        <p:tav tm="100000">
                                          <p:val>
                                            <p:fltVal val="1"/>
                                          </p:val>
                                        </p:tav>
                                      </p:tavLst>
                                    </p:anim>
                                    <p:animScale>
                                      <p:cBhvr>
                                        <p:cTn id="29" dur="7">
                                          <p:stCondLst>
                                            <p:cond delay="162"/>
                                          </p:stCondLst>
                                        </p:cTn>
                                        <p:tgtEl>
                                          <p:spTgt spid="7"/>
                                        </p:tgtEl>
                                      </p:cBhvr>
                                      <p:to x="100000" y="60000"/>
                                    </p:animScale>
                                    <p:animScale>
                                      <p:cBhvr>
                                        <p:cTn id="30" dur="41" decel="50000">
                                          <p:stCondLst>
                                            <p:cond delay="169"/>
                                          </p:stCondLst>
                                        </p:cTn>
                                        <p:tgtEl>
                                          <p:spTgt spid="7"/>
                                        </p:tgtEl>
                                      </p:cBhvr>
                                      <p:to x="100000" y="100000"/>
                                    </p:animScale>
                                    <p:animScale>
                                      <p:cBhvr>
                                        <p:cTn id="31" dur="7">
                                          <p:stCondLst>
                                            <p:cond delay="328"/>
                                          </p:stCondLst>
                                        </p:cTn>
                                        <p:tgtEl>
                                          <p:spTgt spid="7"/>
                                        </p:tgtEl>
                                      </p:cBhvr>
                                      <p:to x="100000" y="80000"/>
                                    </p:animScale>
                                    <p:animScale>
                                      <p:cBhvr>
                                        <p:cTn id="32" dur="41" decel="50000">
                                          <p:stCondLst>
                                            <p:cond delay="335"/>
                                          </p:stCondLst>
                                        </p:cTn>
                                        <p:tgtEl>
                                          <p:spTgt spid="7"/>
                                        </p:tgtEl>
                                      </p:cBhvr>
                                      <p:to x="100000" y="100000"/>
                                    </p:animScale>
                                    <p:animScale>
                                      <p:cBhvr>
                                        <p:cTn id="33" dur="7">
                                          <p:stCondLst>
                                            <p:cond delay="410"/>
                                          </p:stCondLst>
                                        </p:cTn>
                                        <p:tgtEl>
                                          <p:spTgt spid="7"/>
                                        </p:tgtEl>
                                      </p:cBhvr>
                                      <p:to x="100000" y="90000"/>
                                    </p:animScale>
                                    <p:animScale>
                                      <p:cBhvr>
                                        <p:cTn id="34" dur="41" decel="50000">
                                          <p:stCondLst>
                                            <p:cond delay="417"/>
                                          </p:stCondLst>
                                        </p:cTn>
                                        <p:tgtEl>
                                          <p:spTgt spid="7"/>
                                        </p:tgtEl>
                                      </p:cBhvr>
                                      <p:to x="100000" y="100000"/>
                                    </p:animScale>
                                    <p:animScale>
                                      <p:cBhvr>
                                        <p:cTn id="35" dur="7">
                                          <p:stCondLst>
                                            <p:cond delay="452"/>
                                          </p:stCondLst>
                                        </p:cTn>
                                        <p:tgtEl>
                                          <p:spTgt spid="7"/>
                                        </p:tgtEl>
                                      </p:cBhvr>
                                      <p:to x="100000" y="95000"/>
                                    </p:animScale>
                                    <p:animScale>
                                      <p:cBhvr>
                                        <p:cTn id="36" dur="41" decel="50000">
                                          <p:stCondLst>
                                            <p:cond delay="459"/>
                                          </p:stCondLst>
                                        </p:cTn>
                                        <p:tgtEl>
                                          <p:spTgt spid="7"/>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14" presetClass="entr" presetSubtype="10"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randombar(horizontal)">
                                      <p:cBhvr>
                                        <p:cTn id="41" dur="500"/>
                                        <p:tgtEl>
                                          <p:spTgt spid="8"/>
                                        </p:tgtEl>
                                      </p:cBhvr>
                                    </p:animEffect>
                                  </p:childTnLst>
                                </p:cTn>
                              </p:par>
                            </p:childTnLst>
                          </p:cTn>
                        </p:par>
                      </p:childTnLst>
                    </p:cTn>
                  </p:par>
                  <p:par>
                    <p:cTn id="42" fill="hold">
                      <p:stCondLst>
                        <p:cond delay="indefinite"/>
                      </p:stCondLst>
                      <p:childTnLst>
                        <p:par>
                          <p:cTn id="43" fill="hold">
                            <p:stCondLst>
                              <p:cond delay="0"/>
                            </p:stCondLst>
                            <p:childTnLst>
                              <p:par>
                                <p:cTn id="44" presetID="53" presetClass="entr" presetSubtype="16" fill="hold" grpId="0" nodeType="clickEffect">
                                  <p:stCondLst>
                                    <p:cond delay="0"/>
                                  </p:stCondLst>
                                  <p:childTnLst>
                                    <p:set>
                                      <p:cBhvr>
                                        <p:cTn id="45" dur="1" fill="hold">
                                          <p:stCondLst>
                                            <p:cond delay="0"/>
                                          </p:stCondLst>
                                        </p:cTn>
                                        <p:tgtEl>
                                          <p:spTgt spid="9"/>
                                        </p:tgtEl>
                                        <p:attrNameLst>
                                          <p:attrName>style.visibility</p:attrName>
                                        </p:attrNameLst>
                                      </p:cBhvr>
                                      <p:to>
                                        <p:strVal val="visible"/>
                                      </p:to>
                                    </p:set>
                                    <p:anim calcmode="lin" valueType="num">
                                      <p:cBhvr>
                                        <p:cTn id="46" dur="500" fill="hold"/>
                                        <p:tgtEl>
                                          <p:spTgt spid="9"/>
                                        </p:tgtEl>
                                        <p:attrNameLst>
                                          <p:attrName>ppt_w</p:attrName>
                                        </p:attrNameLst>
                                      </p:cBhvr>
                                      <p:tavLst>
                                        <p:tav tm="0">
                                          <p:val>
                                            <p:fltVal val="0"/>
                                          </p:val>
                                        </p:tav>
                                        <p:tav tm="100000">
                                          <p:val>
                                            <p:strVal val="#ppt_w"/>
                                          </p:val>
                                        </p:tav>
                                      </p:tavLst>
                                    </p:anim>
                                    <p:anim calcmode="lin" valueType="num">
                                      <p:cBhvr>
                                        <p:cTn id="47" dur="500" fill="hold"/>
                                        <p:tgtEl>
                                          <p:spTgt spid="9"/>
                                        </p:tgtEl>
                                        <p:attrNameLst>
                                          <p:attrName>ppt_h</p:attrName>
                                        </p:attrNameLst>
                                      </p:cBhvr>
                                      <p:tavLst>
                                        <p:tav tm="0">
                                          <p:val>
                                            <p:fltVal val="0"/>
                                          </p:val>
                                        </p:tav>
                                        <p:tav tm="100000">
                                          <p:val>
                                            <p:strVal val="#ppt_h"/>
                                          </p:val>
                                        </p:tav>
                                      </p:tavLst>
                                    </p:anim>
                                    <p:animEffect transition="in" filter="fade">
                                      <p:cBhvr>
                                        <p:cTn id="48" dur="500"/>
                                        <p:tgtEl>
                                          <p:spTgt spid="9"/>
                                        </p:tgtEl>
                                      </p:cBhvr>
                                    </p:animEffect>
                                  </p:childTnLst>
                                </p:cTn>
                              </p:par>
                            </p:childTnLst>
                          </p:cTn>
                        </p:par>
                      </p:childTnLst>
                    </p:cTn>
                  </p:par>
                  <p:par>
                    <p:cTn id="49" fill="hold">
                      <p:stCondLst>
                        <p:cond delay="indefinite"/>
                      </p:stCondLst>
                      <p:childTnLst>
                        <p:par>
                          <p:cTn id="50" fill="hold">
                            <p:stCondLst>
                              <p:cond delay="0"/>
                            </p:stCondLst>
                            <p:childTnLst>
                              <p:par>
                                <p:cTn id="51" presetID="16" presetClass="entr" presetSubtype="21" fill="hold" grpId="0" nodeType="clickEffect">
                                  <p:stCondLst>
                                    <p:cond delay="0"/>
                                  </p:stCondLst>
                                  <p:childTnLst>
                                    <p:set>
                                      <p:cBhvr>
                                        <p:cTn id="52" dur="1" fill="hold">
                                          <p:stCondLst>
                                            <p:cond delay="0"/>
                                          </p:stCondLst>
                                        </p:cTn>
                                        <p:tgtEl>
                                          <p:spTgt spid="10"/>
                                        </p:tgtEl>
                                        <p:attrNameLst>
                                          <p:attrName>style.visibility</p:attrName>
                                        </p:attrNameLst>
                                      </p:cBhvr>
                                      <p:to>
                                        <p:strVal val="visible"/>
                                      </p:to>
                                    </p:set>
                                    <p:animEffect transition="in" filter="barn(inVertical)">
                                      <p:cBhvr>
                                        <p:cTn id="53" dur="500"/>
                                        <p:tgtEl>
                                          <p:spTgt spid="10"/>
                                        </p:tgtEl>
                                      </p:cBhvr>
                                    </p:animEffect>
                                  </p:childTnLst>
                                </p:cTn>
                              </p:par>
                            </p:childTnLst>
                          </p:cTn>
                        </p:par>
                      </p:childTnLst>
                    </p:cTn>
                  </p:par>
                  <p:par>
                    <p:cTn id="54" fill="hold">
                      <p:stCondLst>
                        <p:cond delay="indefinite"/>
                      </p:stCondLst>
                      <p:childTnLst>
                        <p:par>
                          <p:cTn id="55" fill="hold">
                            <p:stCondLst>
                              <p:cond delay="0"/>
                            </p:stCondLst>
                            <p:childTnLst>
                              <p:par>
                                <p:cTn id="56" presetID="6" presetClass="entr" presetSubtype="16" fill="hold" grpId="0" nodeType="clickEffect">
                                  <p:stCondLst>
                                    <p:cond delay="0"/>
                                  </p:stCondLst>
                                  <p:childTnLst>
                                    <p:set>
                                      <p:cBhvr>
                                        <p:cTn id="57" dur="1" fill="hold">
                                          <p:stCondLst>
                                            <p:cond delay="0"/>
                                          </p:stCondLst>
                                        </p:cTn>
                                        <p:tgtEl>
                                          <p:spTgt spid="11"/>
                                        </p:tgtEl>
                                        <p:attrNameLst>
                                          <p:attrName>style.visibility</p:attrName>
                                        </p:attrNameLst>
                                      </p:cBhvr>
                                      <p:to>
                                        <p:strVal val="visible"/>
                                      </p:to>
                                    </p:set>
                                    <p:animEffect transition="in" filter="circle(in)">
                                      <p:cBhvr>
                                        <p:cTn id="5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Lst>
  </p:timing>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CCFEB-020A-4ACE-A0C2-933301064AE0}"/>
              </a:ext>
            </a:extLst>
          </p:cNvPr>
          <p:cNvSpPr>
            <a:spLocks noGrp="1"/>
          </p:cNvSpPr>
          <p:nvPr>
            <p:ph type="title"/>
          </p:nvPr>
        </p:nvSpPr>
        <p:spPr/>
        <p:txBody>
          <a:bodyPr/>
          <a:lstStyle/>
          <a:p>
            <a:r>
              <a:rPr lang="en-US" b="1" dirty="0"/>
              <a:t>Review Cont.</a:t>
            </a:r>
          </a:p>
        </p:txBody>
      </p:sp>
      <p:sp>
        <p:nvSpPr>
          <p:cNvPr id="3" name="Content Placeholder 2">
            <a:extLst>
              <a:ext uri="{FF2B5EF4-FFF2-40B4-BE49-F238E27FC236}">
                <a16:creationId xmlns:a16="http://schemas.microsoft.com/office/drawing/2014/main" id="{49A3B688-9A3A-47C2-97BE-8846EEA41005}"/>
              </a:ext>
            </a:extLst>
          </p:cNvPr>
          <p:cNvSpPr>
            <a:spLocks noGrp="1"/>
          </p:cNvSpPr>
          <p:nvPr>
            <p:ph idx="1"/>
          </p:nvPr>
        </p:nvSpPr>
        <p:spPr>
          <a:xfrm>
            <a:off x="457200" y="1066800"/>
            <a:ext cx="8229600" cy="5715000"/>
          </a:xfrm>
        </p:spPr>
        <p:txBody>
          <a:bodyPr/>
          <a:lstStyle/>
          <a:p>
            <a:pPr marL="457200" indent="-457200">
              <a:buFont typeface="+mj-lt"/>
              <a:buAutoNum type="arabicPeriod" startAt="15"/>
            </a:pPr>
            <a:r>
              <a:rPr lang="en-US" sz="2000" dirty="0"/>
              <a:t>Measures to be used for facilitating road users through a work zone or incident area.</a:t>
            </a:r>
          </a:p>
          <a:p>
            <a:pPr marL="800100" lvl="1" indent="-342900">
              <a:buFont typeface="+mj-lt"/>
              <a:buAutoNum type="alphaUcPeriod"/>
            </a:pPr>
            <a:r>
              <a:rPr lang="en-US" sz="1600" dirty="0"/>
              <a:t>Channelizer				C. Traffic Control Plan (TCP)</a:t>
            </a:r>
          </a:p>
          <a:p>
            <a:pPr marL="800100" lvl="1" indent="-342900">
              <a:buFont typeface="+mj-lt"/>
              <a:buAutoNum type="alphaUcPeriod"/>
            </a:pPr>
            <a:r>
              <a:rPr lang="en-US" sz="1600" dirty="0"/>
              <a:t>Capacity				D. Engineering Policy Guide (EPG)</a:t>
            </a:r>
          </a:p>
          <a:p>
            <a:pPr marL="514350" indent="-457200">
              <a:buFont typeface="+mj-lt"/>
              <a:buAutoNum type="arabicPeriod" startAt="15"/>
            </a:pPr>
            <a:r>
              <a:rPr lang="en-US" sz="2000" dirty="0"/>
              <a:t>The ________ is a complete manual that covers all of MoDOT operations including Right of Way, Design, Bridge, Construction, and Maintenance.</a:t>
            </a:r>
            <a:endParaRPr lang="en-US" sz="1600" dirty="0"/>
          </a:p>
          <a:p>
            <a:pPr marL="857250" lvl="1" indent="-342900">
              <a:buFont typeface="+mj-lt"/>
              <a:buAutoNum type="alphaUcPeriod"/>
            </a:pPr>
            <a:r>
              <a:rPr lang="en-US" sz="1600" dirty="0"/>
              <a:t>EPG				C. TO</a:t>
            </a:r>
          </a:p>
          <a:p>
            <a:pPr marL="857250" lvl="1" indent="-342900">
              <a:buFont typeface="+mj-lt"/>
              <a:buAutoNum type="alphaUcPeriod"/>
            </a:pPr>
            <a:r>
              <a:rPr lang="en-US" sz="1600" dirty="0"/>
              <a:t>MUTCD				D. FHWA</a:t>
            </a:r>
          </a:p>
          <a:p>
            <a:pPr marL="571500" indent="-457200">
              <a:buFont typeface="+mj-lt"/>
              <a:buAutoNum type="arabicPeriod" startAt="15"/>
            </a:pPr>
            <a:r>
              <a:rPr lang="en-US" sz="2000" dirty="0"/>
              <a:t>A _______________ details the project’s traffic control and may be adjusted for field conditions when necessary.</a:t>
            </a:r>
          </a:p>
          <a:p>
            <a:pPr marL="914400" lvl="1" indent="-342900">
              <a:buFont typeface="+mj-lt"/>
              <a:buAutoNum type="alphaUcPeriod"/>
            </a:pPr>
            <a:r>
              <a:rPr lang="en-US" sz="1600" dirty="0"/>
              <a:t>channelizers			C. debris</a:t>
            </a:r>
          </a:p>
          <a:p>
            <a:pPr marL="914400" lvl="1" indent="-342900">
              <a:buFont typeface="+mj-lt"/>
              <a:buAutoNum type="alphaUcPeriod"/>
            </a:pPr>
            <a:r>
              <a:rPr lang="en-US" sz="1600" dirty="0"/>
              <a:t>Typical Application (TA)		D. safety concerns</a:t>
            </a:r>
          </a:p>
          <a:p>
            <a:pPr marL="628650" indent="-457200">
              <a:buFont typeface="+mj-lt"/>
              <a:buAutoNum type="arabicPeriod" startAt="15"/>
            </a:pPr>
            <a:r>
              <a:rPr lang="en-US" sz="2000" dirty="0"/>
              <a:t>__________________ identify strategies that will be used to mitigate impacts of the work zone on the operation and management of the area affected?</a:t>
            </a:r>
          </a:p>
          <a:p>
            <a:pPr marL="971550" lvl="1" indent="-342900">
              <a:buFont typeface="+mj-lt"/>
              <a:buAutoNum type="alphaUcPeriod"/>
            </a:pPr>
            <a:r>
              <a:rPr lang="en-US" sz="1600" dirty="0"/>
              <a:t>MUTCD 				C. Managers </a:t>
            </a:r>
          </a:p>
          <a:p>
            <a:pPr marL="971550" lvl="1" indent="-342900">
              <a:buFont typeface="+mj-lt"/>
              <a:buAutoNum type="alphaUcPeriod"/>
            </a:pPr>
            <a:r>
              <a:rPr lang="en-US" sz="1600" dirty="0"/>
              <a:t>TCFO				D. Transportation Operations (TO)</a:t>
            </a:r>
          </a:p>
        </p:txBody>
      </p:sp>
      <p:sp>
        <p:nvSpPr>
          <p:cNvPr id="4" name="Rectangle 3">
            <a:extLst>
              <a:ext uri="{FF2B5EF4-FFF2-40B4-BE49-F238E27FC236}">
                <a16:creationId xmlns:a16="http://schemas.microsoft.com/office/drawing/2014/main" id="{D6F6B9EE-847F-4D2A-97F8-32AC6BBAC165}"/>
              </a:ext>
            </a:extLst>
          </p:cNvPr>
          <p:cNvSpPr/>
          <p:nvPr/>
        </p:nvSpPr>
        <p:spPr>
          <a:xfrm>
            <a:off x="4800600" y="1716882"/>
            <a:ext cx="2971800" cy="3349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49E2CDE-8373-4106-B294-D68C2C311440}"/>
              </a:ext>
            </a:extLst>
          </p:cNvPr>
          <p:cNvSpPr/>
          <p:nvPr/>
        </p:nvSpPr>
        <p:spPr>
          <a:xfrm>
            <a:off x="914400" y="3017726"/>
            <a:ext cx="990600" cy="258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298BF90-E74A-458E-A36B-9B03426EDBD4}"/>
              </a:ext>
            </a:extLst>
          </p:cNvPr>
          <p:cNvSpPr/>
          <p:nvPr/>
        </p:nvSpPr>
        <p:spPr>
          <a:xfrm>
            <a:off x="1066800" y="4604306"/>
            <a:ext cx="2362200" cy="258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1CF43E9-43A7-4A75-BF6F-E52316B8FC60}"/>
              </a:ext>
            </a:extLst>
          </p:cNvPr>
          <p:cNvSpPr/>
          <p:nvPr/>
        </p:nvSpPr>
        <p:spPr>
          <a:xfrm>
            <a:off x="4876800" y="6096000"/>
            <a:ext cx="3356084" cy="3349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0209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750"/>
                                        <p:tgtEl>
                                          <p:spTgt spid="6"/>
                                        </p:tgtEl>
                                      </p:cBhvr>
                                    </p:animEffect>
                                    <p:anim calcmode="lin" valueType="num">
                                      <p:cBhvr>
                                        <p:cTn id="18" dur="750" fill="hold"/>
                                        <p:tgtEl>
                                          <p:spTgt spid="6"/>
                                        </p:tgtEl>
                                        <p:attrNameLst>
                                          <p:attrName>ppt_x</p:attrName>
                                        </p:attrNameLst>
                                      </p:cBhvr>
                                      <p:tavLst>
                                        <p:tav tm="0">
                                          <p:val>
                                            <p:strVal val="#ppt_x"/>
                                          </p:val>
                                        </p:tav>
                                        <p:tav tm="100000">
                                          <p:val>
                                            <p:strVal val="#ppt_x"/>
                                          </p:val>
                                        </p:tav>
                                      </p:tavLst>
                                    </p:anim>
                                    <p:anim calcmode="lin" valueType="num">
                                      <p:cBhvr>
                                        <p:cTn id="19" dur="75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CCFEB-020A-4ACE-A0C2-933301064AE0}"/>
              </a:ext>
            </a:extLst>
          </p:cNvPr>
          <p:cNvSpPr>
            <a:spLocks noGrp="1"/>
          </p:cNvSpPr>
          <p:nvPr>
            <p:ph type="title"/>
          </p:nvPr>
        </p:nvSpPr>
        <p:spPr/>
        <p:txBody>
          <a:bodyPr/>
          <a:lstStyle/>
          <a:p>
            <a:r>
              <a:rPr lang="en-US" b="1" dirty="0"/>
              <a:t>Review Cont.</a:t>
            </a:r>
          </a:p>
        </p:txBody>
      </p:sp>
      <p:sp>
        <p:nvSpPr>
          <p:cNvPr id="3" name="Content Placeholder 2">
            <a:extLst>
              <a:ext uri="{FF2B5EF4-FFF2-40B4-BE49-F238E27FC236}">
                <a16:creationId xmlns:a16="http://schemas.microsoft.com/office/drawing/2014/main" id="{49A3B688-9A3A-47C2-97BE-8846EEA41005}"/>
              </a:ext>
            </a:extLst>
          </p:cNvPr>
          <p:cNvSpPr>
            <a:spLocks noGrp="1"/>
          </p:cNvSpPr>
          <p:nvPr>
            <p:ph idx="1"/>
          </p:nvPr>
        </p:nvSpPr>
        <p:spPr>
          <a:xfrm>
            <a:off x="457200" y="1066800"/>
            <a:ext cx="8229600" cy="4876800"/>
          </a:xfrm>
        </p:spPr>
        <p:txBody>
          <a:bodyPr/>
          <a:lstStyle/>
          <a:p>
            <a:pPr marL="457200" indent="-457200">
              <a:buFont typeface="+mj-lt"/>
              <a:buAutoNum type="arabicPeriod" startAt="19"/>
            </a:pPr>
            <a:r>
              <a:rPr lang="en-US" sz="2000" dirty="0"/>
              <a:t>Some examples of transportation operations include: (check all that apply)</a:t>
            </a:r>
          </a:p>
          <a:p>
            <a:pPr marL="457200" lvl="1" indent="0">
              <a:buNone/>
            </a:pPr>
            <a:r>
              <a:rPr lang="en-US" sz="1600" dirty="0"/>
              <a:t>Capacity				Slide</a:t>
            </a:r>
          </a:p>
          <a:p>
            <a:pPr marL="457200" lvl="1" indent="0">
              <a:buNone/>
            </a:pPr>
            <a:r>
              <a:rPr lang="en-US" sz="1600" dirty="0"/>
              <a:t>Detours				Motorist Assist</a:t>
            </a:r>
          </a:p>
          <a:p>
            <a:pPr marL="457200" lvl="1" indent="0">
              <a:buNone/>
            </a:pPr>
            <a:r>
              <a:rPr lang="en-US" sz="1600" dirty="0"/>
              <a:t>Crashworthy				Traffic Generators</a:t>
            </a:r>
          </a:p>
          <a:p>
            <a:pPr marL="514350" indent="-457200">
              <a:buFont typeface="+mj-lt"/>
              <a:buAutoNum type="arabicPeriod" startAt="19"/>
            </a:pPr>
            <a:r>
              <a:rPr lang="en-US" sz="2000" dirty="0"/>
              <a:t>_________________ informs road users about a project, the expected work zone impacts, and any changing conditions.</a:t>
            </a:r>
            <a:endParaRPr lang="en-US" sz="1600" dirty="0"/>
          </a:p>
          <a:p>
            <a:pPr marL="857250" lvl="1" indent="-342900">
              <a:buFont typeface="+mj-lt"/>
              <a:buAutoNum type="alphaUcPeriod"/>
            </a:pPr>
            <a:r>
              <a:rPr lang="en-US" sz="1600" dirty="0"/>
              <a:t>Public Information (PI)			C. Social Media</a:t>
            </a:r>
          </a:p>
          <a:p>
            <a:pPr marL="857250" lvl="1" indent="-342900">
              <a:buFont typeface="+mj-lt"/>
              <a:buAutoNum type="alphaUcPeriod"/>
            </a:pPr>
            <a:r>
              <a:rPr lang="en-US" sz="1600" dirty="0"/>
              <a:t>Transportation Operations		D. E-Mail</a:t>
            </a:r>
          </a:p>
          <a:p>
            <a:pPr marL="857250" lvl="1" indent="-342900">
              <a:buFont typeface="+mj-lt"/>
              <a:buAutoNum type="alphaUcPeriod"/>
            </a:pPr>
            <a:endParaRPr lang="en-US" sz="1600" dirty="0"/>
          </a:p>
          <a:p>
            <a:pPr marL="571500" indent="-457200">
              <a:buFont typeface="+mj-lt"/>
              <a:buAutoNum type="arabicPeriod" startAt="21"/>
            </a:pPr>
            <a:r>
              <a:rPr lang="en-US" sz="2000" dirty="0"/>
              <a:t>Methods of public information include: (check all that apply)</a:t>
            </a:r>
          </a:p>
          <a:p>
            <a:pPr marL="514350" lvl="1" indent="0">
              <a:buNone/>
            </a:pPr>
            <a:r>
              <a:rPr lang="en-US" sz="1600" dirty="0"/>
              <a:t>Word of Mouth				Radio</a:t>
            </a:r>
          </a:p>
          <a:p>
            <a:pPr marL="514350" lvl="1" indent="0">
              <a:buNone/>
            </a:pPr>
            <a:r>
              <a:rPr lang="en-US" sz="1600" dirty="0"/>
              <a:t>Direct Mailings				Public Discussions</a:t>
            </a:r>
          </a:p>
          <a:p>
            <a:pPr marL="514350" lvl="1" indent="0">
              <a:buNone/>
            </a:pPr>
            <a:r>
              <a:rPr lang="en-US" sz="1600" dirty="0"/>
              <a:t>News Releases				Rumor</a:t>
            </a:r>
          </a:p>
          <a:p>
            <a:pPr marL="514350" lvl="1" indent="0">
              <a:buNone/>
            </a:pPr>
            <a:r>
              <a:rPr lang="en-US" sz="1600" dirty="0"/>
              <a:t>Portable Changeable Message Signs (PCMS)	Website</a:t>
            </a:r>
          </a:p>
          <a:p>
            <a:pPr marL="514350" lvl="1" indent="0">
              <a:buNone/>
            </a:pPr>
            <a:endParaRPr lang="en-US" sz="1600" dirty="0"/>
          </a:p>
        </p:txBody>
      </p:sp>
      <p:sp>
        <p:nvSpPr>
          <p:cNvPr id="4" name="Rectangle 3">
            <a:extLst>
              <a:ext uri="{FF2B5EF4-FFF2-40B4-BE49-F238E27FC236}">
                <a16:creationId xmlns:a16="http://schemas.microsoft.com/office/drawing/2014/main" id="{D6F6B9EE-847F-4D2A-97F8-32AC6BBAC165}"/>
              </a:ext>
            </a:extLst>
          </p:cNvPr>
          <p:cNvSpPr/>
          <p:nvPr/>
        </p:nvSpPr>
        <p:spPr>
          <a:xfrm>
            <a:off x="914400" y="1791439"/>
            <a:ext cx="838200" cy="258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49E2CDE-8373-4106-B294-D68C2C311440}"/>
              </a:ext>
            </a:extLst>
          </p:cNvPr>
          <p:cNvSpPr/>
          <p:nvPr/>
        </p:nvSpPr>
        <p:spPr>
          <a:xfrm>
            <a:off x="914400" y="2040948"/>
            <a:ext cx="990600" cy="258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78D7E2DC-3C3F-4903-BF2D-FA77AA6E89A4}"/>
              </a:ext>
            </a:extLst>
          </p:cNvPr>
          <p:cNvSpPr/>
          <p:nvPr/>
        </p:nvSpPr>
        <p:spPr>
          <a:xfrm>
            <a:off x="5029200" y="2080419"/>
            <a:ext cx="1447800" cy="258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25E9654-CEE4-4901-9A9B-CE92119AB141}"/>
              </a:ext>
            </a:extLst>
          </p:cNvPr>
          <p:cNvSpPr/>
          <p:nvPr/>
        </p:nvSpPr>
        <p:spPr>
          <a:xfrm>
            <a:off x="5029200" y="2339181"/>
            <a:ext cx="1676400" cy="258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1141B8-27E1-4396-BF79-58C6A0553C9F}"/>
              </a:ext>
            </a:extLst>
          </p:cNvPr>
          <p:cNvSpPr/>
          <p:nvPr/>
        </p:nvSpPr>
        <p:spPr>
          <a:xfrm>
            <a:off x="914400" y="3299619"/>
            <a:ext cx="2514600" cy="25876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44B28D-61AD-4E64-B49B-90BEC8E3089B}"/>
              </a:ext>
            </a:extLst>
          </p:cNvPr>
          <p:cNvSpPr/>
          <p:nvPr/>
        </p:nvSpPr>
        <p:spPr>
          <a:xfrm>
            <a:off x="990600" y="4800600"/>
            <a:ext cx="1447800" cy="33496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B2251E1-7D6E-4226-ADD1-D3EED3B33891}"/>
              </a:ext>
            </a:extLst>
          </p:cNvPr>
          <p:cNvSpPr/>
          <p:nvPr/>
        </p:nvSpPr>
        <p:spPr>
          <a:xfrm>
            <a:off x="990600" y="5117168"/>
            <a:ext cx="1447800" cy="33496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23517A6-73C3-4D30-955F-B80E90E496C5}"/>
              </a:ext>
            </a:extLst>
          </p:cNvPr>
          <p:cNvSpPr/>
          <p:nvPr/>
        </p:nvSpPr>
        <p:spPr>
          <a:xfrm>
            <a:off x="990600" y="5456240"/>
            <a:ext cx="3733800" cy="258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ABE4F1-6089-4762-A061-BDE1D1D72CCB}"/>
              </a:ext>
            </a:extLst>
          </p:cNvPr>
          <p:cNvSpPr/>
          <p:nvPr/>
        </p:nvSpPr>
        <p:spPr>
          <a:xfrm>
            <a:off x="5029200" y="4544466"/>
            <a:ext cx="685800" cy="2587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26B4C80-7647-4069-B58E-ABE95C5D1BD3}"/>
              </a:ext>
            </a:extLst>
          </p:cNvPr>
          <p:cNvSpPr/>
          <p:nvPr/>
        </p:nvSpPr>
        <p:spPr>
          <a:xfrm>
            <a:off x="5029200" y="4800600"/>
            <a:ext cx="1676400" cy="33496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C609858-E3EC-4CA7-8788-66D5775F3D97}"/>
              </a:ext>
            </a:extLst>
          </p:cNvPr>
          <p:cNvSpPr/>
          <p:nvPr/>
        </p:nvSpPr>
        <p:spPr>
          <a:xfrm>
            <a:off x="5029200" y="5391695"/>
            <a:ext cx="914400" cy="33496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70813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p:cTn id="22" dur="500" fill="hold"/>
                                        <p:tgtEl>
                                          <p:spTgt spid="9"/>
                                        </p:tgtEl>
                                        <p:attrNameLst>
                                          <p:attrName>ppt_w</p:attrName>
                                        </p:attrNameLst>
                                      </p:cBhvr>
                                      <p:tavLst>
                                        <p:tav tm="0">
                                          <p:val>
                                            <p:fltVal val="0"/>
                                          </p:val>
                                        </p:tav>
                                        <p:tav tm="100000">
                                          <p:val>
                                            <p:strVal val="#ppt_w"/>
                                          </p:val>
                                        </p:tav>
                                      </p:tavLst>
                                    </p:anim>
                                    <p:anim calcmode="lin" valueType="num">
                                      <p:cBhvr>
                                        <p:cTn id="23" dur="500" fill="hold"/>
                                        <p:tgtEl>
                                          <p:spTgt spid="9"/>
                                        </p:tgtEl>
                                        <p:attrNameLst>
                                          <p:attrName>ppt_h</p:attrName>
                                        </p:attrNameLst>
                                      </p:cBhvr>
                                      <p:tavLst>
                                        <p:tav tm="0">
                                          <p:val>
                                            <p:fltVal val="0"/>
                                          </p:val>
                                        </p:tav>
                                        <p:tav tm="100000">
                                          <p:val>
                                            <p:strVal val="#ppt_h"/>
                                          </p:val>
                                        </p:tav>
                                      </p:tavLst>
                                    </p:anim>
                                    <p:animEffect transition="in" filter="fade">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999"/>
                                          </p:stCondLst>
                                        </p:cTn>
                                        <p:tgtEl>
                                          <p:spTgt spid="10"/>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500"/>
                                        <p:tgtEl>
                                          <p:spTgt spid="11"/>
                                        </p:tgtEl>
                                      </p:cBhvr>
                                    </p:animEffect>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fade">
                                      <p:cBhvr>
                                        <p:cTn id="38" dur="750"/>
                                        <p:tgtEl>
                                          <p:spTgt spid="12"/>
                                        </p:tgtEl>
                                      </p:cBhvr>
                                    </p:animEffect>
                                    <p:anim calcmode="lin" valueType="num">
                                      <p:cBhvr>
                                        <p:cTn id="39" dur="750" fill="hold"/>
                                        <p:tgtEl>
                                          <p:spTgt spid="12"/>
                                        </p:tgtEl>
                                        <p:attrNameLst>
                                          <p:attrName>ppt_x</p:attrName>
                                        </p:attrNameLst>
                                      </p:cBhvr>
                                      <p:tavLst>
                                        <p:tav tm="0">
                                          <p:val>
                                            <p:strVal val="#ppt_x"/>
                                          </p:val>
                                        </p:tav>
                                        <p:tav tm="100000">
                                          <p:val>
                                            <p:strVal val="#ppt_x"/>
                                          </p:val>
                                        </p:tav>
                                      </p:tavLst>
                                    </p:anim>
                                    <p:anim calcmode="lin" valueType="num">
                                      <p:cBhvr>
                                        <p:cTn id="40" dur="75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grpId="0" nodeType="clickEffect">
                                  <p:stCondLst>
                                    <p:cond delay="0"/>
                                  </p:stCondLst>
                                  <p:childTnLst>
                                    <p:set>
                                      <p:cBhvr>
                                        <p:cTn id="44" dur="1" fill="hold">
                                          <p:stCondLst>
                                            <p:cond delay="0"/>
                                          </p:stCondLst>
                                        </p:cTn>
                                        <p:tgtEl>
                                          <p:spTgt spid="13"/>
                                        </p:tgtEl>
                                        <p:attrNameLst>
                                          <p:attrName>style.visibility</p:attrName>
                                        </p:attrNameLst>
                                      </p:cBhvr>
                                      <p:to>
                                        <p:strVal val="visible"/>
                                      </p:to>
                                    </p:set>
                                    <p:animEffect transition="in" filter="circle(in)">
                                      <p:cBhvr>
                                        <p:cTn id="45" dur="1000"/>
                                        <p:tgtEl>
                                          <p:spTgt spid="13"/>
                                        </p:tgtEl>
                                      </p:cBhvr>
                                    </p:animEffect>
                                  </p:childTnLst>
                                </p:cTn>
                              </p:par>
                            </p:childTnLst>
                          </p:cTn>
                        </p:par>
                      </p:childTnLst>
                    </p:cTn>
                  </p:par>
                  <p:par>
                    <p:cTn id="46" fill="hold">
                      <p:stCondLst>
                        <p:cond delay="indefinite"/>
                      </p:stCondLst>
                      <p:childTnLst>
                        <p:par>
                          <p:cTn id="47" fill="hold">
                            <p:stCondLst>
                              <p:cond delay="0"/>
                            </p:stCondLst>
                            <p:childTnLst>
                              <p:par>
                                <p:cTn id="48" presetID="14" presetClass="entr" presetSubtype="10" fill="hold" grpId="0" nodeType="clickEffect">
                                  <p:stCondLst>
                                    <p:cond delay="0"/>
                                  </p:stCondLst>
                                  <p:childTnLst>
                                    <p:set>
                                      <p:cBhvr>
                                        <p:cTn id="49" dur="1" fill="hold">
                                          <p:stCondLst>
                                            <p:cond delay="0"/>
                                          </p:stCondLst>
                                        </p:cTn>
                                        <p:tgtEl>
                                          <p:spTgt spid="14"/>
                                        </p:tgtEl>
                                        <p:attrNameLst>
                                          <p:attrName>style.visibility</p:attrName>
                                        </p:attrNameLst>
                                      </p:cBhvr>
                                      <p:to>
                                        <p:strVal val="visible"/>
                                      </p:to>
                                    </p:set>
                                    <p:animEffect transition="in" filter="randombar(horizontal)">
                                      <p:cBhvr>
                                        <p:cTn id="50" dur="500"/>
                                        <p:tgtEl>
                                          <p:spTgt spid="14"/>
                                        </p:tgtEl>
                                      </p:cBhvr>
                                    </p:animEffect>
                                  </p:childTnLst>
                                </p:cTn>
                              </p:par>
                            </p:childTnLst>
                          </p:cTn>
                        </p:par>
                      </p:childTnLst>
                    </p:cTn>
                  </p:par>
                  <p:par>
                    <p:cTn id="51" fill="hold">
                      <p:stCondLst>
                        <p:cond delay="indefinite"/>
                      </p:stCondLst>
                      <p:childTnLst>
                        <p:par>
                          <p:cTn id="52" fill="hold">
                            <p:stCondLst>
                              <p:cond delay="0"/>
                            </p:stCondLst>
                            <p:childTnLst>
                              <p:par>
                                <p:cTn id="53" presetID="45" presetClass="entr" presetSubtype="0"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animEffect transition="in" filter="fade">
                                      <p:cBhvr>
                                        <p:cTn id="55" dur="750"/>
                                        <p:tgtEl>
                                          <p:spTgt spid="15"/>
                                        </p:tgtEl>
                                      </p:cBhvr>
                                    </p:animEffect>
                                    <p:anim calcmode="lin" valueType="num">
                                      <p:cBhvr>
                                        <p:cTn id="56" dur="750" fill="hold"/>
                                        <p:tgtEl>
                                          <p:spTgt spid="15"/>
                                        </p:tgtEl>
                                        <p:attrNameLst>
                                          <p:attrName>ppt_w</p:attrName>
                                        </p:attrNameLst>
                                      </p:cBhvr>
                                      <p:tavLst>
                                        <p:tav tm="0" fmla="#ppt_w*sin(2.5*pi*$)">
                                          <p:val>
                                            <p:fltVal val="0"/>
                                          </p:val>
                                        </p:tav>
                                        <p:tav tm="100000">
                                          <p:val>
                                            <p:fltVal val="1"/>
                                          </p:val>
                                        </p:tav>
                                      </p:tavLst>
                                    </p:anim>
                                    <p:anim calcmode="lin" valueType="num">
                                      <p:cBhvr>
                                        <p:cTn id="57" dur="750" fill="hold"/>
                                        <p:tgtEl>
                                          <p:spTgt spid="15"/>
                                        </p:tgtEl>
                                        <p:attrNameLst>
                                          <p:attrName>ppt_h</p:attrName>
                                        </p:attrNameLst>
                                      </p:cBhvr>
                                      <p:tavLst>
                                        <p:tav tm="0">
                                          <p:val>
                                            <p:strVal val="#ppt_h"/>
                                          </p:val>
                                        </p:tav>
                                        <p:tav tm="100000">
                                          <p:val>
                                            <p:strVal val="#ppt_h"/>
                                          </p:val>
                                        </p:tav>
                                      </p:tavLst>
                                    </p:anim>
                                  </p:childTnLst>
                                </p:cTn>
                              </p:par>
                            </p:childTnLst>
                          </p:cTn>
                        </p:par>
                      </p:childTnLst>
                    </p:cTn>
                  </p:par>
                  <p:par>
                    <p:cTn id="58" fill="hold">
                      <p:stCondLst>
                        <p:cond delay="indefinite"/>
                      </p:stCondLst>
                      <p:childTnLst>
                        <p:par>
                          <p:cTn id="59" fill="hold">
                            <p:stCondLst>
                              <p:cond delay="0"/>
                            </p:stCondLst>
                            <p:childTnLst>
                              <p:par>
                                <p:cTn id="60" presetID="26" presetClass="entr" presetSubtype="0" fill="hold" grpId="0" nodeType="clickEffect">
                                  <p:stCondLst>
                                    <p:cond delay="0"/>
                                  </p:stCondLst>
                                  <p:childTnLst>
                                    <p:set>
                                      <p:cBhvr>
                                        <p:cTn id="61" dur="1" fill="hold">
                                          <p:stCondLst>
                                            <p:cond delay="0"/>
                                          </p:stCondLst>
                                        </p:cTn>
                                        <p:tgtEl>
                                          <p:spTgt spid="16"/>
                                        </p:tgtEl>
                                        <p:attrNameLst>
                                          <p:attrName>style.visibility</p:attrName>
                                        </p:attrNameLst>
                                      </p:cBhvr>
                                      <p:to>
                                        <p:strVal val="visible"/>
                                      </p:to>
                                    </p:set>
                                    <p:animEffect transition="in" filter="wipe(down)">
                                      <p:cBhvr>
                                        <p:cTn id="62" dur="290">
                                          <p:stCondLst>
                                            <p:cond delay="0"/>
                                          </p:stCondLst>
                                        </p:cTn>
                                        <p:tgtEl>
                                          <p:spTgt spid="16"/>
                                        </p:tgtEl>
                                      </p:cBhvr>
                                    </p:animEffect>
                                    <p:anim calcmode="lin" valueType="num">
                                      <p:cBhvr>
                                        <p:cTn id="63" dur="911"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64" dur="332"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65" dur="332" tmFilter="0, 0; 0.125,0.2665; 0.25,0.4; 0.375,0.465; 0.5,0.5;  0.625,0.535; 0.75,0.6; 0.875,0.7335; 1,1">
                                          <p:stCondLst>
                                            <p:cond delay="332"/>
                                          </p:stCondLst>
                                        </p:cTn>
                                        <p:tgtEl>
                                          <p:spTgt spid="16"/>
                                        </p:tgtEl>
                                        <p:attrNameLst>
                                          <p:attrName>ppt_y</p:attrName>
                                        </p:attrNameLst>
                                      </p:cBhvr>
                                      <p:tavLst>
                                        <p:tav tm="0" fmla="#ppt_y-sin(pi*$)/9">
                                          <p:val>
                                            <p:fltVal val="0"/>
                                          </p:val>
                                        </p:tav>
                                        <p:tav tm="100000">
                                          <p:val>
                                            <p:fltVal val="1"/>
                                          </p:val>
                                        </p:tav>
                                      </p:tavLst>
                                    </p:anim>
                                    <p:anim calcmode="lin" valueType="num">
                                      <p:cBhvr>
                                        <p:cTn id="66" dur="166" tmFilter="0, 0; 0.125,0.2665; 0.25,0.4; 0.375,0.465; 0.5,0.5;  0.625,0.535; 0.75,0.6; 0.875,0.7335; 1,1">
                                          <p:stCondLst>
                                            <p:cond delay="662"/>
                                          </p:stCondLst>
                                        </p:cTn>
                                        <p:tgtEl>
                                          <p:spTgt spid="16"/>
                                        </p:tgtEl>
                                        <p:attrNameLst>
                                          <p:attrName>ppt_y</p:attrName>
                                        </p:attrNameLst>
                                      </p:cBhvr>
                                      <p:tavLst>
                                        <p:tav tm="0" fmla="#ppt_y-sin(pi*$)/27">
                                          <p:val>
                                            <p:fltVal val="0"/>
                                          </p:val>
                                        </p:tav>
                                        <p:tav tm="100000">
                                          <p:val>
                                            <p:fltVal val="1"/>
                                          </p:val>
                                        </p:tav>
                                      </p:tavLst>
                                    </p:anim>
                                    <p:anim calcmode="lin" valueType="num">
                                      <p:cBhvr>
                                        <p:cTn id="67" dur="82" tmFilter="0, 0; 0.125,0.2665; 0.25,0.4; 0.375,0.465; 0.5,0.5;  0.625,0.535; 0.75,0.6; 0.875,0.7335; 1,1">
                                          <p:stCondLst>
                                            <p:cond delay="828"/>
                                          </p:stCondLst>
                                        </p:cTn>
                                        <p:tgtEl>
                                          <p:spTgt spid="16"/>
                                        </p:tgtEl>
                                        <p:attrNameLst>
                                          <p:attrName>ppt_y</p:attrName>
                                        </p:attrNameLst>
                                      </p:cBhvr>
                                      <p:tavLst>
                                        <p:tav tm="0" fmla="#ppt_y-sin(pi*$)/81">
                                          <p:val>
                                            <p:fltVal val="0"/>
                                          </p:val>
                                        </p:tav>
                                        <p:tav tm="100000">
                                          <p:val>
                                            <p:fltVal val="1"/>
                                          </p:val>
                                        </p:tav>
                                      </p:tavLst>
                                    </p:anim>
                                    <p:animScale>
                                      <p:cBhvr>
                                        <p:cTn id="68" dur="13">
                                          <p:stCondLst>
                                            <p:cond delay="325"/>
                                          </p:stCondLst>
                                        </p:cTn>
                                        <p:tgtEl>
                                          <p:spTgt spid="16"/>
                                        </p:tgtEl>
                                      </p:cBhvr>
                                      <p:to x="100000" y="60000"/>
                                    </p:animScale>
                                    <p:animScale>
                                      <p:cBhvr>
                                        <p:cTn id="69" dur="83" decel="50000">
                                          <p:stCondLst>
                                            <p:cond delay="338"/>
                                          </p:stCondLst>
                                        </p:cTn>
                                        <p:tgtEl>
                                          <p:spTgt spid="16"/>
                                        </p:tgtEl>
                                      </p:cBhvr>
                                      <p:to x="100000" y="100000"/>
                                    </p:animScale>
                                    <p:animScale>
                                      <p:cBhvr>
                                        <p:cTn id="70" dur="13">
                                          <p:stCondLst>
                                            <p:cond delay="656"/>
                                          </p:stCondLst>
                                        </p:cTn>
                                        <p:tgtEl>
                                          <p:spTgt spid="16"/>
                                        </p:tgtEl>
                                      </p:cBhvr>
                                      <p:to x="100000" y="80000"/>
                                    </p:animScale>
                                    <p:animScale>
                                      <p:cBhvr>
                                        <p:cTn id="71" dur="83" decel="50000">
                                          <p:stCondLst>
                                            <p:cond delay="669"/>
                                          </p:stCondLst>
                                        </p:cTn>
                                        <p:tgtEl>
                                          <p:spTgt spid="16"/>
                                        </p:tgtEl>
                                      </p:cBhvr>
                                      <p:to x="100000" y="100000"/>
                                    </p:animScale>
                                    <p:animScale>
                                      <p:cBhvr>
                                        <p:cTn id="72" dur="13">
                                          <p:stCondLst>
                                            <p:cond delay="821"/>
                                          </p:stCondLst>
                                        </p:cTn>
                                        <p:tgtEl>
                                          <p:spTgt spid="16"/>
                                        </p:tgtEl>
                                      </p:cBhvr>
                                      <p:to x="100000" y="90000"/>
                                    </p:animScale>
                                    <p:animScale>
                                      <p:cBhvr>
                                        <p:cTn id="73" dur="83" decel="50000">
                                          <p:stCondLst>
                                            <p:cond delay="834"/>
                                          </p:stCondLst>
                                        </p:cTn>
                                        <p:tgtEl>
                                          <p:spTgt spid="16"/>
                                        </p:tgtEl>
                                      </p:cBhvr>
                                      <p:to x="100000" y="100000"/>
                                    </p:animScale>
                                    <p:animScale>
                                      <p:cBhvr>
                                        <p:cTn id="74" dur="13">
                                          <p:stCondLst>
                                            <p:cond delay="904"/>
                                          </p:stCondLst>
                                        </p:cTn>
                                        <p:tgtEl>
                                          <p:spTgt spid="16"/>
                                        </p:tgtEl>
                                      </p:cBhvr>
                                      <p:to x="100000" y="95000"/>
                                    </p:animScale>
                                    <p:animScale>
                                      <p:cBhvr>
                                        <p:cTn id="75" dur="83" decel="50000">
                                          <p:stCondLst>
                                            <p:cond delay="917"/>
                                          </p:stCondLst>
                                        </p:cTn>
                                        <p:tgtEl>
                                          <p:spTgt spid="1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8" grpId="0" animBg="1"/>
      <p:bldP spid="9" grpId="0" animBg="1"/>
      <p:bldP spid="10" grpId="0" animBg="1"/>
      <p:bldP spid="11" grpId="0" animBg="1"/>
      <p:bldP spid="12" grpId="0" animBg="1"/>
      <p:bldP spid="13" grpId="0" animBg="1"/>
      <p:bldP spid="14" grpId="0" animBg="1"/>
      <p:bldP spid="15" grpId="0" animBg="1"/>
      <p:bldP spid="16" grpId="0" animBg="1"/>
    </p:bldLst>
  </p:timing>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descr="C:\Users\anderb3\Desktop\Advanced Work Zone REVAMP\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6200" y="228600"/>
            <a:ext cx="6934200" cy="2123658"/>
          </a:xfrm>
          <a:prstGeom prst="rect">
            <a:avLst/>
          </a:prstGeom>
          <a:noFill/>
        </p:spPr>
        <p:txBody>
          <a:bodyPr wrap="square" rtlCol="0">
            <a:spAutoFit/>
            <a:scene3d>
              <a:camera prst="orthographicFront"/>
              <a:lightRig rig="soft" dir="t">
                <a:rot lat="0" lon="0" rev="10800000"/>
              </a:lightRig>
            </a:scene3d>
            <a:sp3d>
              <a:bevelT w="27940" h="12700"/>
              <a:contourClr>
                <a:srgbClr val="DDDDDD"/>
              </a:contourClr>
            </a:sp3d>
          </a:bodyPr>
          <a:lstStyle/>
          <a:p>
            <a:r>
              <a:rPr lang="en-US" sz="4400" b="1" spc="150" dirty="0">
                <a:ln w="11430"/>
                <a:solidFill>
                  <a:srgbClr val="F8F8F8"/>
                </a:solidFill>
                <a:effectLst>
                  <a:outerShdw blurRad="25400" algn="tl" rotWithShape="0">
                    <a:srgbClr val="000000">
                      <a:alpha val="43000"/>
                    </a:srgbClr>
                  </a:outerShdw>
                </a:effectLst>
              </a:rPr>
              <a:t>Subsection 2A: Who will be driving through </a:t>
            </a:r>
          </a:p>
          <a:p>
            <a:r>
              <a:rPr lang="en-US" sz="4400" b="1" spc="150" dirty="0">
                <a:ln w="11430"/>
                <a:solidFill>
                  <a:srgbClr val="F8F8F8"/>
                </a:solidFill>
                <a:effectLst>
                  <a:outerShdw blurRad="25400" algn="tl" rotWithShape="0">
                    <a:srgbClr val="000000">
                      <a:alpha val="43000"/>
                    </a:srgbClr>
                  </a:outerShdw>
                </a:effectLst>
              </a:rPr>
              <a:t>your work zone?</a:t>
            </a:r>
          </a:p>
        </p:txBody>
      </p:sp>
    </p:spTree>
    <p:extLst>
      <p:ext uri="{BB962C8B-B14F-4D97-AF65-F5344CB8AC3E}">
        <p14:creationId xmlns:p14="http://schemas.microsoft.com/office/powerpoint/2010/main" val="58212119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457200" y="304800"/>
            <a:ext cx="8229600" cy="1447800"/>
          </a:xfrm>
          <a:noFill/>
        </p:spPr>
        <p:txBody>
          <a:bodyPr>
            <a:noAutofit/>
          </a:bodyPr>
          <a:lstStyle/>
          <a:p>
            <a:pPr eaLnBrk="1" hangingPunct="1"/>
            <a:r>
              <a:rPr lang="en-US" b="1" dirty="0"/>
              <a:t>Self-Imposed Impaired Driving Abilities</a:t>
            </a:r>
          </a:p>
        </p:txBody>
      </p:sp>
      <p:sp>
        <p:nvSpPr>
          <p:cNvPr id="88067" name="Rectangle 3"/>
          <p:cNvSpPr>
            <a:spLocks noGrp="1" noChangeArrowheads="1"/>
          </p:cNvSpPr>
          <p:nvPr>
            <p:ph sz="half" idx="1"/>
          </p:nvPr>
        </p:nvSpPr>
        <p:spPr>
          <a:xfrm>
            <a:off x="457200" y="2133600"/>
            <a:ext cx="4038600" cy="2260793"/>
          </a:xfrm>
          <a:noFill/>
        </p:spPr>
        <p:txBody>
          <a:bodyPr>
            <a:normAutofit/>
          </a:bodyPr>
          <a:lstStyle/>
          <a:p>
            <a:pPr eaLnBrk="1" hangingPunct="1">
              <a:buFont typeface="Wingdings" panose="05000000000000000000" pitchFamily="2" charset="2"/>
              <a:buChar char="Ø"/>
            </a:pPr>
            <a:r>
              <a:rPr lang="en-US" dirty="0"/>
              <a:t>Fatigue, sleepiness </a:t>
            </a:r>
          </a:p>
          <a:p>
            <a:pPr eaLnBrk="1" hangingPunct="1">
              <a:buFont typeface="Wingdings" panose="05000000000000000000" pitchFamily="2" charset="2"/>
              <a:buChar char="Ø"/>
            </a:pPr>
            <a:endParaRPr lang="en-US" sz="1600" dirty="0"/>
          </a:p>
          <a:p>
            <a:pPr eaLnBrk="1" hangingPunct="1">
              <a:buFont typeface="Wingdings" panose="05000000000000000000" pitchFamily="2" charset="2"/>
              <a:buChar char="Ø"/>
            </a:pPr>
            <a:r>
              <a:rPr lang="en-US" dirty="0"/>
              <a:t>Drive under influence</a:t>
            </a:r>
          </a:p>
          <a:p>
            <a:pPr eaLnBrk="1" hangingPunct="1">
              <a:buFont typeface="Wingdings" panose="05000000000000000000" pitchFamily="2" charset="2"/>
              <a:buChar char="Ø"/>
            </a:pPr>
            <a:endParaRPr lang="en-US" sz="1600" dirty="0"/>
          </a:p>
          <a:p>
            <a:pPr eaLnBrk="1" hangingPunct="1">
              <a:buFont typeface="Wingdings" panose="05000000000000000000" pitchFamily="2" charset="2"/>
              <a:buChar char="Ø"/>
            </a:pPr>
            <a:r>
              <a:rPr lang="en-US" dirty="0"/>
              <a:t>Distraction, cell phone</a:t>
            </a:r>
          </a:p>
        </p:txBody>
      </p:sp>
      <p:pic>
        <p:nvPicPr>
          <p:cNvPr id="3" name="Picture 2">
            <a:extLst>
              <a:ext uri="{FF2B5EF4-FFF2-40B4-BE49-F238E27FC236}">
                <a16:creationId xmlns:a16="http://schemas.microsoft.com/office/drawing/2014/main" id="{6719FFE3-2827-4961-B2E1-2E19A84D6F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0568" y="4561209"/>
            <a:ext cx="3651863" cy="1991991"/>
          </a:xfrm>
          <a:prstGeom prst="rect">
            <a:avLst/>
          </a:prstGeom>
          <a:ln>
            <a:noFill/>
          </a:ln>
          <a:effectLst>
            <a:softEdge rad="112500"/>
          </a:effectLst>
        </p:spPr>
      </p:pic>
      <p:pic>
        <p:nvPicPr>
          <p:cNvPr id="5" name="Picture 4" descr="A picture containing car, person, subway&#10;&#10;Description automatically generated">
            <a:extLst>
              <a:ext uri="{FF2B5EF4-FFF2-40B4-BE49-F238E27FC236}">
                <a16:creationId xmlns:a16="http://schemas.microsoft.com/office/drawing/2014/main" id="{35161283-F025-4EF3-A6E1-C988B5B46F5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34937" y="1905000"/>
            <a:ext cx="3651863" cy="2097354"/>
          </a:xfrm>
          <a:prstGeom prst="rect">
            <a:avLst/>
          </a:prstGeom>
          <a:ln>
            <a:noFill/>
          </a:ln>
          <a:effectLst>
            <a:softEdge rad="112500"/>
          </a:effectLst>
        </p:spPr>
      </p:pic>
      <p:pic>
        <p:nvPicPr>
          <p:cNvPr id="7" name="Picture 6">
            <a:extLst>
              <a:ext uri="{FF2B5EF4-FFF2-40B4-BE49-F238E27FC236}">
                <a16:creationId xmlns:a16="http://schemas.microsoft.com/office/drawing/2014/main" id="{F6A3F397-F50C-405A-B5B5-4A63C9BDA3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22580" y="4533543"/>
            <a:ext cx="3076575" cy="2047321"/>
          </a:xfrm>
          <a:prstGeom prst="rect">
            <a:avLst/>
          </a:prstGeom>
          <a:ln>
            <a:noFill/>
          </a:ln>
          <a:effectLst>
            <a:softEdge rad="112500"/>
          </a:effectLst>
        </p:spPr>
      </p:pic>
    </p:spTree>
    <p:extLst>
      <p:ext uri="{BB962C8B-B14F-4D97-AF65-F5344CB8AC3E}">
        <p14:creationId xmlns:p14="http://schemas.microsoft.com/office/powerpoint/2010/main" val="353347890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96C4E66-A700-4602-B89B-5AD0B67DE998}"/>
              </a:ext>
            </a:extLst>
          </p:cNvPr>
          <p:cNvPicPr>
            <a:picLocks noChangeAspect="1"/>
          </p:cNvPicPr>
          <p:nvPr/>
        </p:nvPicPr>
        <p:blipFill>
          <a:blip r:embed="rId2"/>
          <a:stretch>
            <a:fillRect/>
          </a:stretch>
        </p:blipFill>
        <p:spPr>
          <a:xfrm>
            <a:off x="74367" y="50800"/>
            <a:ext cx="8995266" cy="6756400"/>
          </a:xfrm>
          <a:prstGeom prst="rect">
            <a:avLst/>
          </a:prstGeom>
        </p:spPr>
      </p:pic>
    </p:spTree>
    <p:extLst>
      <p:ext uri="{BB962C8B-B14F-4D97-AF65-F5344CB8AC3E}">
        <p14:creationId xmlns:p14="http://schemas.microsoft.com/office/powerpoint/2010/main" val="420480752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55DAE0B-A1BC-497D-B4B9-626676B86CFE}"/>
              </a:ext>
            </a:extLst>
          </p:cNvPr>
          <p:cNvPicPr>
            <a:picLocks noChangeAspect="1"/>
          </p:cNvPicPr>
          <p:nvPr/>
        </p:nvPicPr>
        <p:blipFill>
          <a:blip r:embed="rId2"/>
          <a:stretch>
            <a:fillRect/>
          </a:stretch>
        </p:blipFill>
        <p:spPr>
          <a:xfrm>
            <a:off x="604837" y="838200"/>
            <a:ext cx="7934325" cy="5866806"/>
          </a:xfrm>
          <a:prstGeom prst="rect">
            <a:avLst/>
          </a:prstGeom>
        </p:spPr>
      </p:pic>
      <p:sp>
        <p:nvSpPr>
          <p:cNvPr id="3" name="TextBox 2">
            <a:extLst>
              <a:ext uri="{FF2B5EF4-FFF2-40B4-BE49-F238E27FC236}">
                <a16:creationId xmlns:a16="http://schemas.microsoft.com/office/drawing/2014/main" id="{4C9D8745-E206-4BCA-8CFB-EF81B78F8C21}"/>
              </a:ext>
            </a:extLst>
          </p:cNvPr>
          <p:cNvSpPr txBox="1"/>
          <p:nvPr/>
        </p:nvSpPr>
        <p:spPr>
          <a:xfrm>
            <a:off x="2324098" y="46181"/>
            <a:ext cx="4495801" cy="769441"/>
          </a:xfrm>
          <a:prstGeom prst="rect">
            <a:avLst/>
          </a:prstGeom>
          <a:noFill/>
        </p:spPr>
        <p:txBody>
          <a:bodyPr wrap="square" rtlCol="0">
            <a:spAutoFit/>
          </a:bodyPr>
          <a:lstStyle/>
          <a:p>
            <a:r>
              <a:rPr lang="en-US" sz="4400" b="1" dirty="0"/>
              <a:t>Missouri Statistics</a:t>
            </a:r>
            <a:endParaRPr lang="en-US" sz="4400" dirty="0"/>
          </a:p>
        </p:txBody>
      </p:sp>
    </p:spTree>
    <p:extLst>
      <p:ext uri="{BB962C8B-B14F-4D97-AF65-F5344CB8AC3E}">
        <p14:creationId xmlns:p14="http://schemas.microsoft.com/office/powerpoint/2010/main" val="190873453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pic>
        <p:nvPicPr>
          <p:cNvPr id="10242" name="Chart 1">
            <a:extLst>
              <a:ext uri="{FF2B5EF4-FFF2-40B4-BE49-F238E27FC236}">
                <a16:creationId xmlns:a16="http://schemas.microsoft.com/office/drawing/2014/main" id="{0170D1CC-5F55-4300-909C-A3ABA709AF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111"/>
          <a:stretch/>
        </p:blipFill>
        <p:spPr bwMode="auto">
          <a:xfrm>
            <a:off x="0" y="990600"/>
            <a:ext cx="914400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E74BE4E0-76E1-42F8-B93A-9583D9A093A5}"/>
              </a:ext>
            </a:extLst>
          </p:cNvPr>
          <p:cNvSpPr txBox="1"/>
          <p:nvPr/>
        </p:nvSpPr>
        <p:spPr>
          <a:xfrm>
            <a:off x="20595" y="6061786"/>
            <a:ext cx="6553200" cy="769441"/>
          </a:xfrm>
          <a:prstGeom prst="rect">
            <a:avLst/>
          </a:prstGeom>
          <a:noFill/>
        </p:spPr>
        <p:txBody>
          <a:bodyPr wrap="square" rtlCol="0">
            <a:spAutoFit/>
          </a:bodyPr>
          <a:lstStyle/>
          <a:p>
            <a:r>
              <a:rPr lang="en-US" sz="1100" b="1" dirty="0"/>
              <a:t>Source:</a:t>
            </a:r>
            <a:r>
              <a:rPr lang="en-US" sz="1100" dirty="0"/>
              <a:t> National Highway Traffic Safety Administration (NHTSA) Motor Vehicle Crash Data Querying and Reporting</a:t>
            </a:r>
          </a:p>
          <a:p>
            <a:r>
              <a:rPr lang="en-US" sz="1100" dirty="0"/>
              <a:t>Drivers Involved in Motor Vehicle Crashes</a:t>
            </a:r>
          </a:p>
          <a:p>
            <a:r>
              <a:rPr lang="en-US" sz="1100" dirty="0"/>
              <a:t>2019 FARS Annual Report File (ARF)</a:t>
            </a:r>
          </a:p>
        </p:txBody>
      </p:sp>
      <p:sp>
        <p:nvSpPr>
          <p:cNvPr id="2" name="TextBox 1">
            <a:extLst>
              <a:ext uri="{FF2B5EF4-FFF2-40B4-BE49-F238E27FC236}">
                <a16:creationId xmlns:a16="http://schemas.microsoft.com/office/drawing/2014/main" id="{52A99CF8-76E4-4607-A6FB-D8B539177FBD}"/>
              </a:ext>
            </a:extLst>
          </p:cNvPr>
          <p:cNvSpPr txBox="1"/>
          <p:nvPr/>
        </p:nvSpPr>
        <p:spPr>
          <a:xfrm>
            <a:off x="1600200" y="370187"/>
            <a:ext cx="5943600" cy="523220"/>
          </a:xfrm>
          <a:prstGeom prst="rect">
            <a:avLst/>
          </a:prstGeom>
          <a:noFill/>
        </p:spPr>
        <p:txBody>
          <a:bodyPr wrap="square" rtlCol="0">
            <a:spAutoFit/>
          </a:bodyPr>
          <a:lstStyle/>
          <a:p>
            <a:r>
              <a:rPr lang="en-US" sz="2800" b="1" dirty="0"/>
              <a:t>Missouri 2019 Driver Fatalities by Age</a:t>
            </a:r>
          </a:p>
        </p:txBody>
      </p:sp>
    </p:spTree>
    <p:extLst>
      <p:ext uri="{BB962C8B-B14F-4D97-AF65-F5344CB8AC3E}">
        <p14:creationId xmlns:p14="http://schemas.microsoft.com/office/powerpoint/2010/main" val="317511872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22F516B-6F30-4D59-BE83-3D07079872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59220"/>
            <a:ext cx="9144000" cy="6339560"/>
          </a:xfrm>
          <a:prstGeom prst="rect">
            <a:avLst/>
          </a:prstGeom>
        </p:spPr>
      </p:pic>
    </p:spTree>
    <p:extLst>
      <p:ext uri="{BB962C8B-B14F-4D97-AF65-F5344CB8AC3E}">
        <p14:creationId xmlns:p14="http://schemas.microsoft.com/office/powerpoint/2010/main" val="391741550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a:xfrm>
            <a:off x="457200" y="270271"/>
            <a:ext cx="8229600" cy="958690"/>
          </a:xfrm>
          <a:noFill/>
        </p:spPr>
        <p:txBody>
          <a:bodyPr>
            <a:normAutofit/>
          </a:bodyPr>
          <a:lstStyle/>
          <a:p>
            <a:pPr eaLnBrk="1" hangingPunct="1"/>
            <a:r>
              <a:rPr lang="en-US" b="1" dirty="0"/>
              <a:t>The Driving Task </a:t>
            </a:r>
          </a:p>
        </p:txBody>
      </p:sp>
      <p:sp>
        <p:nvSpPr>
          <p:cNvPr id="6" name="Content Placeholder 5"/>
          <p:cNvSpPr>
            <a:spLocks noGrp="1"/>
          </p:cNvSpPr>
          <p:nvPr>
            <p:ph sz="half" idx="2"/>
          </p:nvPr>
        </p:nvSpPr>
        <p:spPr>
          <a:xfrm>
            <a:off x="4533900" y="2352198"/>
            <a:ext cx="4038600" cy="3429000"/>
          </a:xfrm>
        </p:spPr>
        <p:txBody>
          <a:bodyPr/>
          <a:lstStyle/>
          <a:p>
            <a:pPr>
              <a:buFont typeface="Wingdings" panose="05000000000000000000" pitchFamily="2" charset="2"/>
              <a:buChar char="Ø"/>
            </a:pPr>
            <a:r>
              <a:rPr lang="en-US" dirty="0"/>
              <a:t>The time to complete this process is called:</a:t>
            </a:r>
          </a:p>
          <a:p>
            <a:pPr marL="0" indent="0">
              <a:buNone/>
            </a:pPr>
            <a:endParaRPr lang="en-US" sz="800" dirty="0"/>
          </a:p>
          <a:p>
            <a:pPr lvl="1">
              <a:buFont typeface="Arial" panose="020B0604020202020204" pitchFamily="34" charset="0"/>
              <a:buChar char="•"/>
            </a:pPr>
            <a:r>
              <a:rPr lang="en-US" dirty="0"/>
              <a:t>Perception Reaction Time (PRT)</a:t>
            </a:r>
          </a:p>
          <a:p>
            <a:pPr lvl="1">
              <a:buFont typeface="Arial" panose="020B0604020202020204" pitchFamily="34" charset="0"/>
              <a:buChar char="•"/>
            </a:pPr>
            <a:endParaRPr lang="en-US" sz="800" dirty="0"/>
          </a:p>
          <a:p>
            <a:pPr lvl="1">
              <a:buFont typeface="Arial" panose="020B0604020202020204" pitchFamily="34" charset="0"/>
              <a:buChar char="•"/>
            </a:pPr>
            <a:r>
              <a:rPr lang="en-US" dirty="0"/>
              <a:t>Typical PRT is 2.5+ seconds</a:t>
            </a:r>
          </a:p>
        </p:txBody>
      </p:sp>
      <p:grpSp>
        <p:nvGrpSpPr>
          <p:cNvPr id="8" name="Group 7">
            <a:extLst>
              <a:ext uri="{FF2B5EF4-FFF2-40B4-BE49-F238E27FC236}">
                <a16:creationId xmlns:a16="http://schemas.microsoft.com/office/drawing/2014/main" id="{9E71BB52-7590-454B-B077-E282FA53339E}"/>
              </a:ext>
            </a:extLst>
          </p:cNvPr>
          <p:cNvGrpSpPr/>
          <p:nvPr/>
        </p:nvGrpSpPr>
        <p:grpSpPr>
          <a:xfrm>
            <a:off x="38100" y="1342052"/>
            <a:ext cx="4038600" cy="4987628"/>
            <a:chOff x="128250" y="1554776"/>
            <a:chExt cx="4038600" cy="4987628"/>
          </a:xfrm>
        </p:grpSpPr>
        <p:graphicFrame>
          <p:nvGraphicFramePr>
            <p:cNvPr id="4" name="Diagram 3">
              <a:extLst>
                <a:ext uri="{FF2B5EF4-FFF2-40B4-BE49-F238E27FC236}">
                  <a16:creationId xmlns:a16="http://schemas.microsoft.com/office/drawing/2014/main" id="{9180E81E-4EF2-4B64-9581-8CD28A26A569}"/>
                </a:ext>
              </a:extLst>
            </p:cNvPr>
            <p:cNvGraphicFramePr/>
            <p:nvPr>
              <p:extLst>
                <p:ext uri="{D42A27DB-BD31-4B8C-83A1-F6EECF244321}">
                  <p14:modId xmlns:p14="http://schemas.microsoft.com/office/powerpoint/2010/main" val="122542114"/>
                </p:ext>
              </p:extLst>
            </p:nvPr>
          </p:nvGraphicFramePr>
          <p:xfrm>
            <a:off x="128250" y="2016441"/>
            <a:ext cx="4038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39B8DA5-D1EE-4CA4-9213-28576E5CB6D8}"/>
                </a:ext>
              </a:extLst>
            </p:cNvPr>
            <p:cNvSpPr txBox="1"/>
            <p:nvPr/>
          </p:nvSpPr>
          <p:spPr>
            <a:xfrm>
              <a:off x="762000" y="1554776"/>
              <a:ext cx="2895600" cy="461665"/>
            </a:xfrm>
            <a:prstGeom prst="rect">
              <a:avLst/>
            </a:prstGeom>
            <a:noFill/>
          </p:spPr>
          <p:txBody>
            <a:bodyPr wrap="square" rtlCol="0">
              <a:spAutoFit/>
            </a:bodyPr>
            <a:lstStyle/>
            <a:p>
              <a:r>
                <a:rPr lang="en-US" sz="2400" b="1" dirty="0">
                  <a:solidFill>
                    <a:schemeClr val="tx2"/>
                  </a:solidFill>
                </a:rPr>
                <a:t>Driving Task Process</a:t>
              </a:r>
            </a:p>
          </p:txBody>
        </p:sp>
      </p:grpSp>
    </p:spTree>
    <p:extLst>
      <p:ext uri="{BB962C8B-B14F-4D97-AF65-F5344CB8AC3E}">
        <p14:creationId xmlns:p14="http://schemas.microsoft.com/office/powerpoint/2010/main" val="2406142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1" name="Rectangle 2"/>
          <p:cNvSpPr>
            <a:spLocks noGrp="1" noChangeArrowheads="1"/>
          </p:cNvSpPr>
          <p:nvPr>
            <p:ph type="title"/>
          </p:nvPr>
        </p:nvSpPr>
        <p:spPr>
          <a:xfrm>
            <a:off x="457200" y="228600"/>
            <a:ext cx="8229600" cy="836612"/>
          </a:xfrm>
          <a:noFill/>
        </p:spPr>
        <p:txBody>
          <a:bodyPr>
            <a:normAutofit/>
          </a:bodyPr>
          <a:lstStyle/>
          <a:p>
            <a:pPr eaLnBrk="1" hangingPunct="1"/>
            <a:r>
              <a:rPr lang="en-US" b="1" dirty="0"/>
              <a:t>Distance Traveled During PRT</a:t>
            </a:r>
          </a:p>
        </p:txBody>
      </p:sp>
      <p:graphicFrame>
        <p:nvGraphicFramePr>
          <p:cNvPr id="22530" name="Object 3"/>
          <p:cNvGraphicFramePr>
            <a:graphicFrameLocks noChangeAspect="1"/>
          </p:cNvGraphicFramePr>
          <p:nvPr>
            <p:extLst>
              <p:ext uri="{D42A27DB-BD31-4B8C-83A1-F6EECF244321}">
                <p14:modId xmlns:p14="http://schemas.microsoft.com/office/powerpoint/2010/main" val="1261438023"/>
              </p:ext>
            </p:extLst>
          </p:nvPr>
        </p:nvGraphicFramePr>
        <p:xfrm>
          <a:off x="984852" y="1676400"/>
          <a:ext cx="7174296" cy="3962400"/>
        </p:xfrm>
        <a:graphic>
          <a:graphicData uri="http://schemas.openxmlformats.org/presentationml/2006/ole">
            <mc:AlternateContent xmlns:mc="http://schemas.openxmlformats.org/markup-compatibility/2006">
              <mc:Choice xmlns:v="urn:schemas-microsoft-com:vml" Requires="v">
                <p:oleObj spid="_x0000_s2050" name="Worksheet" r:id="rId4" imgW="3096000" imgH="1710000" progId="Excel.Sheet.8">
                  <p:embed/>
                </p:oleObj>
              </mc:Choice>
              <mc:Fallback>
                <p:oleObj name="Worksheet" r:id="rId4" imgW="3096000" imgH="1710000" progId="Excel.Sheet.8">
                  <p:embed/>
                  <p:pic>
                    <p:nvPicPr>
                      <p:cNvPr id="2253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4852" y="1676400"/>
                        <a:ext cx="7174296" cy="3962400"/>
                      </a:xfrm>
                      <a:prstGeom prst="rect">
                        <a:avLst/>
                      </a:prstGeom>
                      <a:noFill/>
                      <a:ln w="9525">
                        <a:solidFill>
                          <a:srgbClr val="000000"/>
                        </a:solidFill>
                        <a:miter lim="800000"/>
                        <a:headEnd/>
                        <a:tailEnd/>
                      </a:ln>
                      <a:effectLst/>
                    </p:spPr>
                  </p:pic>
                </p:oleObj>
              </mc:Fallback>
            </mc:AlternateContent>
          </a:graphicData>
        </a:graphic>
      </p:graphicFrame>
      <p:sp>
        <p:nvSpPr>
          <p:cNvPr id="2" name="TextBox 1">
            <a:extLst>
              <a:ext uri="{FF2B5EF4-FFF2-40B4-BE49-F238E27FC236}">
                <a16:creationId xmlns:a16="http://schemas.microsoft.com/office/drawing/2014/main" id="{E2BA4DE7-A68E-4691-A922-C9F327A70FE5}"/>
              </a:ext>
            </a:extLst>
          </p:cNvPr>
          <p:cNvSpPr txBox="1"/>
          <p:nvPr/>
        </p:nvSpPr>
        <p:spPr>
          <a:xfrm>
            <a:off x="3352800" y="6065322"/>
            <a:ext cx="2438400" cy="369332"/>
          </a:xfrm>
          <a:prstGeom prst="rect">
            <a:avLst/>
          </a:prstGeom>
          <a:noFill/>
        </p:spPr>
        <p:txBody>
          <a:bodyPr wrap="square" rtlCol="0">
            <a:spAutoFit/>
          </a:bodyPr>
          <a:lstStyle/>
          <a:p>
            <a:r>
              <a:rPr lang="pt-BR" b="1" dirty="0"/>
              <a:t>Formula</a:t>
            </a:r>
            <a:r>
              <a:rPr lang="pt-BR" dirty="0"/>
              <a:t>: d = (s * r) / 3.6</a:t>
            </a:r>
          </a:p>
        </p:txBody>
      </p:sp>
    </p:spTree>
    <p:extLst>
      <p:ext uri="{BB962C8B-B14F-4D97-AF65-F5344CB8AC3E}">
        <p14:creationId xmlns:p14="http://schemas.microsoft.com/office/powerpoint/2010/main" val="290031905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22F884-8DEC-491C-B299-E92728764658}"/>
              </a:ext>
            </a:extLst>
          </p:cNvPr>
          <p:cNvPicPr>
            <a:picLocks noChangeAspect="1"/>
          </p:cNvPicPr>
          <p:nvPr/>
        </p:nvPicPr>
        <p:blipFill>
          <a:blip r:embed="rId3"/>
          <a:stretch>
            <a:fillRect/>
          </a:stretch>
        </p:blipFill>
        <p:spPr>
          <a:xfrm>
            <a:off x="0" y="1568824"/>
            <a:ext cx="9144000" cy="4844631"/>
          </a:xfrm>
          <a:prstGeom prst="rect">
            <a:avLst/>
          </a:prstGeom>
        </p:spPr>
      </p:pic>
      <p:sp>
        <p:nvSpPr>
          <p:cNvPr id="3" name="TextBox 2">
            <a:extLst>
              <a:ext uri="{FF2B5EF4-FFF2-40B4-BE49-F238E27FC236}">
                <a16:creationId xmlns:a16="http://schemas.microsoft.com/office/drawing/2014/main" id="{21B2D443-9832-4603-84C1-692985D70C99}"/>
              </a:ext>
            </a:extLst>
          </p:cNvPr>
          <p:cNvSpPr txBox="1"/>
          <p:nvPr/>
        </p:nvSpPr>
        <p:spPr>
          <a:xfrm>
            <a:off x="685800" y="413169"/>
            <a:ext cx="7772400" cy="769441"/>
          </a:xfrm>
          <a:prstGeom prst="rect">
            <a:avLst/>
          </a:prstGeom>
          <a:noFill/>
        </p:spPr>
        <p:txBody>
          <a:bodyPr wrap="square" rtlCol="0">
            <a:spAutoFit/>
          </a:bodyPr>
          <a:lstStyle/>
          <a:p>
            <a:r>
              <a:rPr lang="en-US" sz="4400" b="1" dirty="0"/>
              <a:t>Distance Traveled in 2.5 Seconds</a:t>
            </a:r>
          </a:p>
        </p:txBody>
      </p:sp>
    </p:spTree>
    <p:extLst>
      <p:ext uri="{BB962C8B-B14F-4D97-AF65-F5344CB8AC3E}">
        <p14:creationId xmlns:p14="http://schemas.microsoft.com/office/powerpoint/2010/main" val="65221053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457200" y="274638"/>
            <a:ext cx="8229600" cy="944562"/>
          </a:xfrm>
          <a:noFill/>
        </p:spPr>
        <p:txBody>
          <a:bodyPr>
            <a:normAutofit/>
          </a:bodyPr>
          <a:lstStyle/>
          <a:p>
            <a:pPr eaLnBrk="1" hangingPunct="1"/>
            <a:r>
              <a:rPr lang="en-US" b="1" dirty="0"/>
              <a:t>Information Overload</a:t>
            </a:r>
          </a:p>
        </p:txBody>
      </p:sp>
      <p:sp>
        <p:nvSpPr>
          <p:cNvPr id="90115" name="Rectangle 3"/>
          <p:cNvSpPr>
            <a:spLocks noGrp="1" noChangeArrowheads="1"/>
          </p:cNvSpPr>
          <p:nvPr>
            <p:ph sz="half" idx="1"/>
          </p:nvPr>
        </p:nvSpPr>
        <p:spPr>
          <a:xfrm>
            <a:off x="487680" y="1625600"/>
            <a:ext cx="7543800" cy="4114800"/>
          </a:xfrm>
          <a:noFill/>
        </p:spPr>
        <p:txBody>
          <a:bodyPr/>
          <a:lstStyle/>
          <a:p>
            <a:pPr eaLnBrk="1" hangingPunct="1">
              <a:buFont typeface="Wingdings" panose="05000000000000000000" pitchFamily="2" charset="2"/>
              <a:buChar char="Ø"/>
            </a:pPr>
            <a:r>
              <a:rPr lang="en-US" dirty="0"/>
              <a:t>Too much information on one sign</a:t>
            </a:r>
          </a:p>
          <a:p>
            <a:pPr eaLnBrk="1" hangingPunct="1">
              <a:buFont typeface="Wingdings" panose="05000000000000000000" pitchFamily="2" charset="2"/>
              <a:buChar char="Ø"/>
            </a:pPr>
            <a:endParaRPr lang="en-US" sz="1400" dirty="0"/>
          </a:p>
          <a:p>
            <a:pPr eaLnBrk="1" hangingPunct="1">
              <a:buFont typeface="Wingdings" panose="05000000000000000000" pitchFamily="2" charset="2"/>
              <a:buChar char="Ø"/>
            </a:pPr>
            <a:r>
              <a:rPr lang="en-US" dirty="0"/>
              <a:t>Multiple signs on one sign array</a:t>
            </a:r>
          </a:p>
          <a:p>
            <a:pPr eaLnBrk="1" hangingPunct="1">
              <a:buFont typeface="Wingdings" panose="05000000000000000000" pitchFamily="2" charset="2"/>
              <a:buChar char="Ø"/>
            </a:pPr>
            <a:endParaRPr lang="en-US" sz="1400" dirty="0"/>
          </a:p>
          <a:p>
            <a:pPr eaLnBrk="1" hangingPunct="1">
              <a:buFont typeface="Wingdings" panose="05000000000000000000" pitchFamily="2" charset="2"/>
              <a:buChar char="Ø"/>
            </a:pPr>
            <a:r>
              <a:rPr lang="en-US" dirty="0"/>
              <a:t>Too many signs in close-proximity</a:t>
            </a:r>
          </a:p>
          <a:p>
            <a:pPr eaLnBrk="1" hangingPunct="1">
              <a:buFont typeface="Wingdings" panose="05000000000000000000" pitchFamily="2" charset="2"/>
              <a:buChar char="Ø"/>
            </a:pPr>
            <a:endParaRPr lang="en-US" sz="1400" dirty="0"/>
          </a:p>
          <a:p>
            <a:pPr eaLnBrk="1" hangingPunct="1">
              <a:buFont typeface="Wingdings" panose="05000000000000000000" pitchFamily="2" charset="2"/>
              <a:buChar char="Ø"/>
            </a:pPr>
            <a:r>
              <a:rPr lang="en-US" dirty="0"/>
              <a:t>Complex roadway geometry</a:t>
            </a:r>
          </a:p>
          <a:p>
            <a:pPr eaLnBrk="1" hangingPunct="1">
              <a:buFont typeface="Wingdings" panose="05000000000000000000" pitchFamily="2" charset="2"/>
              <a:buChar char="Ø"/>
            </a:pPr>
            <a:endParaRPr lang="en-US" sz="2400" dirty="0"/>
          </a:p>
          <a:p>
            <a:pPr eaLnBrk="1" hangingPunct="1">
              <a:buFont typeface="Wingdings" panose="05000000000000000000" pitchFamily="2" charset="2"/>
              <a:buChar char="Ø"/>
            </a:pPr>
            <a:r>
              <a:rPr lang="en-US" dirty="0"/>
              <a:t>Work zone signs + regular signs</a:t>
            </a:r>
          </a:p>
        </p:txBody>
      </p:sp>
      <p:pic>
        <p:nvPicPr>
          <p:cNvPr id="6" name="Picture 4"/>
          <p:cNvPicPr>
            <a:picLocks noGrp="1" noChangeAspect="1" noChangeArrowheads="1"/>
          </p:cNvPicPr>
          <p:nvPr>
            <p:ph sz="half" idx="2"/>
          </p:nvPr>
        </p:nvPicPr>
        <p:blipFill>
          <a:blip r:embed="rId3" cstate="print"/>
          <a:srcRect/>
          <a:stretch>
            <a:fillRect/>
          </a:stretch>
        </p:blipFill>
        <p:spPr bwMode="auto">
          <a:xfrm>
            <a:off x="5638800" y="3733800"/>
            <a:ext cx="3429000" cy="2571750"/>
          </a:xfrm>
          <a:prstGeom prst="rect">
            <a:avLst/>
          </a:prstGeom>
          <a:noFill/>
          <a:ln w="9525">
            <a:noFill/>
            <a:miter lim="800000"/>
            <a:headEnd/>
            <a:tailEnd/>
          </a:ln>
          <a:effectLst>
            <a:softEdge rad="127000"/>
          </a:effectLst>
        </p:spPr>
      </p:pic>
    </p:spTree>
    <p:extLst>
      <p:ext uri="{BB962C8B-B14F-4D97-AF65-F5344CB8AC3E}">
        <p14:creationId xmlns:p14="http://schemas.microsoft.com/office/powerpoint/2010/main" val="353498004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457200" y="352780"/>
            <a:ext cx="8229600" cy="868362"/>
          </a:xfrm>
          <a:noFill/>
        </p:spPr>
        <p:txBody>
          <a:bodyPr>
            <a:normAutofit/>
          </a:bodyPr>
          <a:lstStyle/>
          <a:p>
            <a:pPr eaLnBrk="1" hangingPunct="1"/>
            <a:r>
              <a:rPr lang="en-US" b="1" dirty="0"/>
              <a:t>Effective Traffic Control</a:t>
            </a:r>
          </a:p>
        </p:txBody>
      </p:sp>
      <p:sp>
        <p:nvSpPr>
          <p:cNvPr id="92163" name="Rectangle 3"/>
          <p:cNvSpPr>
            <a:spLocks noGrp="1" noChangeArrowheads="1"/>
          </p:cNvSpPr>
          <p:nvPr>
            <p:ph sz="half" idx="1"/>
          </p:nvPr>
        </p:nvSpPr>
        <p:spPr>
          <a:xfrm>
            <a:off x="457200" y="1600200"/>
            <a:ext cx="3810000" cy="4114800"/>
          </a:xfrm>
          <a:noFill/>
        </p:spPr>
        <p:txBody>
          <a:bodyPr>
            <a:normAutofit/>
          </a:bodyPr>
          <a:lstStyle/>
          <a:p>
            <a:pPr eaLnBrk="1" hangingPunct="1">
              <a:buFont typeface="Wingdings" panose="05000000000000000000" pitchFamily="2" charset="2"/>
              <a:buChar char="Ø"/>
            </a:pPr>
            <a:r>
              <a:rPr lang="en-US" sz="2800" dirty="0"/>
              <a:t>Must be visible to user (location)</a:t>
            </a:r>
          </a:p>
          <a:p>
            <a:pPr eaLnBrk="1" hangingPunct="1">
              <a:buFont typeface="Wingdings" panose="05000000000000000000" pitchFamily="2" charset="2"/>
              <a:buChar char="Ø"/>
            </a:pPr>
            <a:endParaRPr lang="en-US" sz="1400" dirty="0"/>
          </a:p>
          <a:p>
            <a:pPr eaLnBrk="1" hangingPunct="1">
              <a:buFont typeface="Wingdings" panose="05000000000000000000" pitchFamily="2" charset="2"/>
              <a:buChar char="Ø"/>
            </a:pPr>
            <a:r>
              <a:rPr lang="en-US" sz="2800" dirty="0"/>
              <a:t>Must be readable at user speed (size and design)</a:t>
            </a:r>
          </a:p>
          <a:p>
            <a:pPr eaLnBrk="1" hangingPunct="1">
              <a:buFont typeface="Wingdings" panose="05000000000000000000" pitchFamily="2" charset="2"/>
              <a:buChar char="Ø"/>
            </a:pPr>
            <a:endParaRPr lang="en-US" sz="1400" dirty="0"/>
          </a:p>
          <a:p>
            <a:pPr eaLnBrk="1" hangingPunct="1">
              <a:buFont typeface="Wingdings" panose="05000000000000000000" pitchFamily="2" charset="2"/>
              <a:buChar char="Ø"/>
            </a:pPr>
            <a:r>
              <a:rPr lang="en-US" sz="2800" dirty="0"/>
              <a:t>Must convey a clear, simple message</a:t>
            </a:r>
          </a:p>
        </p:txBody>
      </p:sp>
      <p:pic>
        <p:nvPicPr>
          <p:cNvPr id="7" name="Picture 6" descr="D3 WorkZone TA12.jpg"/>
          <p:cNvPicPr>
            <a:picLocks noChangeAspect="1"/>
          </p:cNvPicPr>
          <p:nvPr/>
        </p:nvPicPr>
        <p:blipFill>
          <a:blip r:embed="rId3" cstate="print"/>
          <a:stretch>
            <a:fillRect/>
          </a:stretch>
        </p:blipFill>
        <p:spPr>
          <a:xfrm>
            <a:off x="4100984" y="1932738"/>
            <a:ext cx="5043016" cy="3782262"/>
          </a:xfrm>
          <a:prstGeom prst="rect">
            <a:avLst/>
          </a:prstGeom>
          <a:effectLst>
            <a:softEdge rad="127000"/>
          </a:effectLst>
        </p:spPr>
      </p:pic>
      <p:sp>
        <p:nvSpPr>
          <p:cNvPr id="2" name="TextBox 1"/>
          <p:cNvSpPr txBox="1"/>
          <p:nvPr/>
        </p:nvSpPr>
        <p:spPr>
          <a:xfrm rot="20251011">
            <a:off x="500436" y="2427643"/>
            <a:ext cx="8143127" cy="1323439"/>
          </a:xfrm>
          <a:prstGeom prst="rect">
            <a:avLst/>
          </a:prstGeom>
          <a:solidFill>
            <a:srgbClr val="FF9900"/>
          </a:solidFill>
        </p:spPr>
        <p:txBody>
          <a:bodyPr wrap="none" rtlCol="0">
            <a:spAutoFit/>
          </a:bodyPr>
          <a:lstStyle/>
          <a:p>
            <a:r>
              <a:rPr lang="en-US" sz="8000" dirty="0"/>
              <a:t>Maximize Visibility </a:t>
            </a:r>
          </a:p>
        </p:txBody>
      </p:sp>
    </p:spTree>
    <p:extLst>
      <p:ext uri="{BB962C8B-B14F-4D97-AF65-F5344CB8AC3E}">
        <p14:creationId xmlns:p14="http://schemas.microsoft.com/office/powerpoint/2010/main" val="247571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200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461010" y="250825"/>
            <a:ext cx="8229600" cy="838200"/>
          </a:xfrm>
          <a:noFill/>
        </p:spPr>
        <p:txBody>
          <a:bodyPr>
            <a:normAutofit/>
          </a:bodyPr>
          <a:lstStyle/>
          <a:p>
            <a:pPr eaLnBrk="1" hangingPunct="1"/>
            <a:r>
              <a:rPr lang="en-US" b="1" dirty="0"/>
              <a:t>Summary 	</a:t>
            </a:r>
          </a:p>
        </p:txBody>
      </p:sp>
      <p:sp>
        <p:nvSpPr>
          <p:cNvPr id="95235" name="Rectangle 3"/>
          <p:cNvSpPr>
            <a:spLocks noGrp="1" noChangeArrowheads="1"/>
          </p:cNvSpPr>
          <p:nvPr>
            <p:ph sz="half" idx="1"/>
          </p:nvPr>
        </p:nvSpPr>
        <p:spPr>
          <a:xfrm>
            <a:off x="800100" y="1600200"/>
            <a:ext cx="7543800" cy="4311650"/>
          </a:xfrm>
          <a:noFill/>
        </p:spPr>
        <p:txBody>
          <a:bodyPr>
            <a:normAutofit/>
          </a:bodyPr>
          <a:lstStyle/>
          <a:p>
            <a:pPr eaLnBrk="1" hangingPunct="1">
              <a:buFont typeface="Wingdings" panose="05000000000000000000" pitchFamily="2" charset="2"/>
              <a:buChar char="Ø"/>
            </a:pPr>
            <a:r>
              <a:rPr lang="en-US" sz="2800" dirty="0"/>
              <a:t>Drivers come in all ages and with different abilities</a:t>
            </a:r>
          </a:p>
          <a:p>
            <a:pPr eaLnBrk="1" hangingPunct="1">
              <a:buFont typeface="Wingdings" panose="05000000000000000000" pitchFamily="2" charset="2"/>
              <a:buChar char="Ø"/>
            </a:pPr>
            <a:endParaRPr lang="en-US" sz="2800" dirty="0"/>
          </a:p>
          <a:p>
            <a:pPr eaLnBrk="1" hangingPunct="1">
              <a:buFont typeface="Wingdings" panose="05000000000000000000" pitchFamily="2" charset="2"/>
              <a:buChar char="Ø"/>
            </a:pPr>
            <a:r>
              <a:rPr lang="en-US" sz="2800" dirty="0"/>
              <a:t>“Communication System” </a:t>
            </a:r>
            <a:r>
              <a:rPr lang="en-US" sz="2800" i="1" dirty="0"/>
              <a:t>(traffic control)</a:t>
            </a:r>
            <a:r>
              <a:rPr lang="en-US" sz="2800" dirty="0"/>
              <a:t> must be effective for high percentage of users</a:t>
            </a:r>
          </a:p>
          <a:p>
            <a:pPr eaLnBrk="1" hangingPunct="1">
              <a:buFont typeface="Wingdings" panose="05000000000000000000" pitchFamily="2" charset="2"/>
              <a:buChar char="Ø"/>
            </a:pPr>
            <a:endParaRPr lang="en-US" sz="2800" dirty="0"/>
          </a:p>
          <a:p>
            <a:pPr eaLnBrk="1" hangingPunct="1">
              <a:buFont typeface="Wingdings" panose="05000000000000000000" pitchFamily="2" charset="2"/>
              <a:buChar char="Ø"/>
            </a:pPr>
            <a:r>
              <a:rPr lang="en-US" sz="2800" dirty="0"/>
              <a:t>Constant inspection of system for missing or damaged devices is important to ensure effective system</a:t>
            </a:r>
          </a:p>
        </p:txBody>
      </p:sp>
    </p:spTree>
    <p:extLst>
      <p:ext uri="{BB962C8B-B14F-4D97-AF65-F5344CB8AC3E}">
        <p14:creationId xmlns:p14="http://schemas.microsoft.com/office/powerpoint/2010/main" val="193349016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descr="C:\Users\anderb3\Desktop\Advanced Work Zone REVAMP\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6200" y="228600"/>
            <a:ext cx="8839200" cy="1446550"/>
          </a:xfrm>
          <a:prstGeom prst="rect">
            <a:avLst/>
          </a:prstGeom>
          <a:noFill/>
        </p:spPr>
        <p:txBody>
          <a:bodyPr wrap="square" rtlCol="0">
            <a:spAutoFit/>
            <a:scene3d>
              <a:camera prst="orthographicFront"/>
              <a:lightRig rig="soft" dir="t">
                <a:rot lat="0" lon="0" rev="10800000"/>
              </a:lightRig>
            </a:scene3d>
            <a:sp3d>
              <a:bevelT w="27940" h="12700"/>
              <a:contourClr>
                <a:srgbClr val="DDDDDD"/>
              </a:contourClr>
            </a:sp3d>
          </a:bodyPr>
          <a:lstStyle/>
          <a:p>
            <a:r>
              <a:rPr lang="en-US" sz="4400" b="1" spc="150" dirty="0">
                <a:ln w="11430"/>
                <a:solidFill>
                  <a:schemeClr val="bg1"/>
                </a:solidFill>
                <a:effectLst>
                  <a:outerShdw blurRad="25400" algn="tl" rotWithShape="0">
                    <a:srgbClr val="000000">
                      <a:alpha val="43000"/>
                    </a:srgbClr>
                  </a:outerShdw>
                </a:effectLst>
              </a:rPr>
              <a:t>Section 2B: Work Zone Considerations</a:t>
            </a:r>
          </a:p>
        </p:txBody>
      </p:sp>
      <p:sp>
        <p:nvSpPr>
          <p:cNvPr id="3" name="TextBox 2"/>
          <p:cNvSpPr txBox="1"/>
          <p:nvPr/>
        </p:nvSpPr>
        <p:spPr>
          <a:xfrm>
            <a:off x="1524000" y="1600200"/>
            <a:ext cx="3048000" cy="369332"/>
          </a:xfrm>
          <a:prstGeom prst="rect">
            <a:avLst/>
          </a:prstGeom>
          <a:noFill/>
        </p:spPr>
        <p:txBody>
          <a:bodyPr wrap="square" rtlCol="0">
            <a:spAutoFit/>
          </a:bodyPr>
          <a:lstStyle/>
          <a:p>
            <a:endParaRPr lang="en-US" dirty="0"/>
          </a:p>
        </p:txBody>
      </p:sp>
      <p:sp>
        <p:nvSpPr>
          <p:cNvPr id="4" name="TextBox 3"/>
          <p:cNvSpPr txBox="1"/>
          <p:nvPr/>
        </p:nvSpPr>
        <p:spPr>
          <a:xfrm>
            <a:off x="-304800" y="5105400"/>
            <a:ext cx="4191000" cy="1384995"/>
          </a:xfrm>
          <a:prstGeom prst="rect">
            <a:avLst/>
          </a:prstGeom>
          <a:noFill/>
        </p:spPr>
        <p:txBody>
          <a:bodyPr wrap="square" rtlCol="0">
            <a:spAutoFit/>
          </a:bodyPr>
          <a:lstStyle/>
          <a:p>
            <a:pPr marL="469900"/>
            <a:r>
              <a:rPr lang="en-US" sz="2800" b="1" i="1" dirty="0">
                <a:solidFill>
                  <a:schemeClr val="bg1"/>
                </a:solidFill>
              </a:rPr>
              <a:t>Providing drivers with the right information at the right time.</a:t>
            </a:r>
          </a:p>
        </p:txBody>
      </p:sp>
    </p:spTree>
    <p:extLst>
      <p:ext uri="{BB962C8B-B14F-4D97-AF65-F5344CB8AC3E}">
        <p14:creationId xmlns:p14="http://schemas.microsoft.com/office/powerpoint/2010/main" val="58212119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2517" name="Rectangle 5"/>
          <p:cNvSpPr>
            <a:spLocks noGrp="1" noChangeArrowheads="1"/>
          </p:cNvSpPr>
          <p:nvPr>
            <p:ph type="title"/>
          </p:nvPr>
        </p:nvSpPr>
        <p:spPr>
          <a:xfrm>
            <a:off x="457200" y="282258"/>
            <a:ext cx="8229600" cy="827088"/>
          </a:xfrm>
        </p:spPr>
        <p:txBody>
          <a:bodyPr>
            <a:normAutofit/>
          </a:bodyPr>
          <a:lstStyle/>
          <a:p>
            <a:r>
              <a:rPr lang="en-US" b="1" dirty="0"/>
              <a:t>Basic Considerations</a:t>
            </a:r>
          </a:p>
        </p:txBody>
      </p:sp>
      <p:sp>
        <p:nvSpPr>
          <p:cNvPr id="192519" name="Rectangle 7"/>
          <p:cNvSpPr>
            <a:spLocks noGrp="1" noChangeArrowheads="1"/>
          </p:cNvSpPr>
          <p:nvPr>
            <p:ph sz="half" idx="2"/>
          </p:nvPr>
        </p:nvSpPr>
        <p:spPr>
          <a:xfrm>
            <a:off x="457200" y="1337945"/>
            <a:ext cx="7162800" cy="4953000"/>
          </a:xfrm>
        </p:spPr>
        <p:txBody>
          <a:bodyPr/>
          <a:lstStyle/>
          <a:p>
            <a:pPr>
              <a:buFont typeface="Wingdings" panose="05000000000000000000" pitchFamily="2" charset="2"/>
              <a:buChar char="Ø"/>
            </a:pPr>
            <a:r>
              <a:rPr lang="en-US" sz="2400" dirty="0"/>
              <a:t>Protected vs. unprotected area</a:t>
            </a:r>
          </a:p>
          <a:p>
            <a:pPr>
              <a:buFont typeface="Wingdings" panose="05000000000000000000" pitchFamily="2" charset="2"/>
              <a:buChar char="Ø"/>
            </a:pPr>
            <a:endParaRPr lang="en-US" sz="2400" dirty="0"/>
          </a:p>
          <a:p>
            <a:pPr>
              <a:buFont typeface="Wingdings" panose="05000000000000000000" pitchFamily="2" charset="2"/>
              <a:buChar char="Ø"/>
            </a:pPr>
            <a:r>
              <a:rPr lang="en-US" sz="2400" dirty="0"/>
              <a:t>Posted speed limit</a:t>
            </a:r>
          </a:p>
          <a:p>
            <a:pPr>
              <a:buFont typeface="Wingdings" panose="05000000000000000000" pitchFamily="2" charset="2"/>
              <a:buChar char="Ø"/>
            </a:pPr>
            <a:endParaRPr lang="en-US" sz="2400" dirty="0"/>
          </a:p>
          <a:p>
            <a:pPr>
              <a:buFont typeface="Wingdings" panose="05000000000000000000" pitchFamily="2" charset="2"/>
              <a:buChar char="Ø"/>
            </a:pPr>
            <a:r>
              <a:rPr lang="en-US" sz="2400" dirty="0"/>
              <a:t>Location of workers, equipment, and materials</a:t>
            </a:r>
          </a:p>
          <a:p>
            <a:pPr>
              <a:buFont typeface="Wingdings" panose="05000000000000000000" pitchFamily="2" charset="2"/>
              <a:buChar char="Ø"/>
            </a:pPr>
            <a:endParaRPr lang="en-US" sz="2400" dirty="0"/>
          </a:p>
          <a:p>
            <a:pPr>
              <a:buFont typeface="Wingdings" panose="05000000000000000000" pitchFamily="2" charset="2"/>
              <a:buChar char="Ø"/>
            </a:pPr>
            <a:r>
              <a:rPr lang="en-US" sz="2400" dirty="0"/>
              <a:t>Type of highway</a:t>
            </a:r>
          </a:p>
          <a:p>
            <a:pPr>
              <a:buFont typeface="Wingdings" panose="05000000000000000000" pitchFamily="2" charset="2"/>
              <a:buChar char="Ø"/>
            </a:pPr>
            <a:endParaRPr lang="en-US" sz="2400" dirty="0"/>
          </a:p>
          <a:p>
            <a:pPr>
              <a:buFont typeface="Wingdings" panose="05000000000000000000" pitchFamily="2" charset="2"/>
              <a:buChar char="Ø"/>
            </a:pPr>
            <a:r>
              <a:rPr lang="en-US" sz="2400" dirty="0"/>
              <a:t>Roadway characteristics</a:t>
            </a:r>
          </a:p>
          <a:p>
            <a:pPr>
              <a:buFont typeface="Wingdings" panose="05000000000000000000" pitchFamily="2" charset="2"/>
              <a:buChar char="Ø"/>
            </a:pPr>
            <a:endParaRPr lang="en-US" sz="2400" dirty="0"/>
          </a:p>
          <a:p>
            <a:pPr>
              <a:buFont typeface="Wingdings" panose="05000000000000000000" pitchFamily="2" charset="2"/>
              <a:buChar char="Ø"/>
            </a:pPr>
            <a:r>
              <a:rPr lang="en-US" sz="2400" dirty="0"/>
              <a:t>Type of operation</a:t>
            </a:r>
          </a:p>
        </p:txBody>
      </p:sp>
      <p:pic>
        <p:nvPicPr>
          <p:cNvPr id="5" name="Picture 4" descr="TMAinWorkZone.jpg"/>
          <p:cNvPicPr>
            <a:picLocks noChangeAspect="1"/>
          </p:cNvPicPr>
          <p:nvPr/>
        </p:nvPicPr>
        <p:blipFill>
          <a:blip r:embed="rId2" cstate="print"/>
          <a:stretch>
            <a:fillRect/>
          </a:stretch>
        </p:blipFill>
        <p:spPr>
          <a:xfrm>
            <a:off x="4724400" y="3649980"/>
            <a:ext cx="4038600" cy="3028950"/>
          </a:xfrm>
          <a:prstGeom prst="rect">
            <a:avLst/>
          </a:prstGeom>
          <a:effectLst>
            <a:softEdge rad="127000"/>
          </a:effectLst>
        </p:spPr>
      </p:pic>
    </p:spTree>
    <p:extLst>
      <p:ext uri="{BB962C8B-B14F-4D97-AF65-F5344CB8AC3E}">
        <p14:creationId xmlns:p14="http://schemas.microsoft.com/office/powerpoint/2010/main" val="270240893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0468" name="Rectangle 4"/>
          <p:cNvSpPr>
            <a:spLocks noGrp="1" noChangeArrowheads="1"/>
          </p:cNvSpPr>
          <p:nvPr>
            <p:ph type="title"/>
          </p:nvPr>
        </p:nvSpPr>
        <p:spPr>
          <a:xfrm>
            <a:off x="457200" y="381477"/>
            <a:ext cx="8229600" cy="792162"/>
          </a:xfrm>
        </p:spPr>
        <p:txBody>
          <a:bodyPr>
            <a:normAutofit/>
          </a:bodyPr>
          <a:lstStyle/>
          <a:p>
            <a:r>
              <a:rPr lang="en-US" b="1" dirty="0"/>
              <a:t>Topics of Discussion</a:t>
            </a:r>
          </a:p>
        </p:txBody>
      </p:sp>
      <p:sp>
        <p:nvSpPr>
          <p:cNvPr id="5" name="Content Placeholder 4"/>
          <p:cNvSpPr>
            <a:spLocks noGrp="1"/>
          </p:cNvSpPr>
          <p:nvPr>
            <p:ph sz="half" idx="2"/>
          </p:nvPr>
        </p:nvSpPr>
        <p:spPr>
          <a:xfrm>
            <a:off x="495300" y="1635442"/>
            <a:ext cx="8153400" cy="4589463"/>
          </a:xfrm>
        </p:spPr>
        <p:txBody>
          <a:bodyPr>
            <a:noAutofit/>
          </a:bodyPr>
          <a:lstStyle/>
          <a:p>
            <a:pPr>
              <a:buFont typeface="Wingdings" panose="05000000000000000000" pitchFamily="2" charset="2"/>
              <a:buChar char="Ø"/>
            </a:pPr>
            <a:r>
              <a:rPr lang="en-US" sz="3200" i="1" dirty="0"/>
              <a:t>Pedestrian Considerations </a:t>
            </a:r>
          </a:p>
          <a:p>
            <a:pPr>
              <a:buFont typeface="Wingdings" panose="05000000000000000000" pitchFamily="2" charset="2"/>
              <a:buChar char="Ø"/>
            </a:pPr>
            <a:r>
              <a:rPr lang="en-US" sz="3200" i="1" dirty="0"/>
              <a:t>Do you need to reduce the speed limit?</a:t>
            </a:r>
          </a:p>
          <a:p>
            <a:pPr>
              <a:buFont typeface="Wingdings" panose="05000000000000000000" pitchFamily="2" charset="2"/>
              <a:buChar char="Ø"/>
            </a:pPr>
            <a:r>
              <a:rPr lang="en-US" sz="3200" i="1" dirty="0"/>
              <a:t>Do you need to request Law Enforcement?</a:t>
            </a:r>
          </a:p>
          <a:p>
            <a:pPr>
              <a:buFont typeface="Wingdings" panose="05000000000000000000" pitchFamily="2" charset="2"/>
              <a:buChar char="Ø"/>
            </a:pPr>
            <a:r>
              <a:rPr lang="en-US" sz="3200" i="1" dirty="0"/>
              <a:t>What additional items do you need to remain safe in the work zone?</a:t>
            </a:r>
          </a:p>
          <a:p>
            <a:pPr>
              <a:buFont typeface="Wingdings" panose="05000000000000000000" pitchFamily="2" charset="2"/>
              <a:buChar char="Ø"/>
            </a:pPr>
            <a:r>
              <a:rPr lang="en-US" sz="3200" i="1" dirty="0"/>
              <a:t>When will the work take place?</a:t>
            </a:r>
          </a:p>
          <a:p>
            <a:pPr lvl="1">
              <a:buFont typeface="Arial" panose="020B0604020202020204" pitchFamily="34" charset="0"/>
              <a:buChar char="•"/>
            </a:pPr>
            <a:r>
              <a:rPr lang="en-US" sz="3000" i="1" dirty="0"/>
              <a:t>Day</a:t>
            </a:r>
          </a:p>
          <a:p>
            <a:pPr lvl="1">
              <a:buFont typeface="Arial" panose="020B0604020202020204" pitchFamily="34" charset="0"/>
              <a:buChar char="•"/>
            </a:pPr>
            <a:r>
              <a:rPr lang="en-US" sz="3000" i="1" dirty="0"/>
              <a:t>Night</a:t>
            </a:r>
          </a:p>
          <a:p>
            <a:endParaRPr lang="en-US" sz="3600" i="1" dirty="0"/>
          </a:p>
          <a:p>
            <a:endParaRPr lang="en-US" sz="3600" dirty="0"/>
          </a:p>
        </p:txBody>
      </p:sp>
    </p:spTree>
    <p:extLst>
      <p:ext uri="{BB962C8B-B14F-4D97-AF65-F5344CB8AC3E}">
        <p14:creationId xmlns:p14="http://schemas.microsoft.com/office/powerpoint/2010/main" val="192205656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8306" name="Rectangle 7"/>
          <p:cNvSpPr>
            <a:spLocks noGrp="1" noChangeArrowheads="1"/>
          </p:cNvSpPr>
          <p:nvPr>
            <p:ph type="title"/>
          </p:nvPr>
        </p:nvSpPr>
        <p:spPr>
          <a:xfrm>
            <a:off x="453390" y="206375"/>
            <a:ext cx="8229600" cy="838200"/>
          </a:xfrm>
        </p:spPr>
        <p:txBody>
          <a:bodyPr>
            <a:normAutofit/>
          </a:bodyPr>
          <a:lstStyle/>
          <a:p>
            <a:pPr eaLnBrk="1" hangingPunct="1"/>
            <a:r>
              <a:rPr lang="en-US" b="1" dirty="0"/>
              <a:t>Pedestrian Facilities</a:t>
            </a:r>
          </a:p>
        </p:txBody>
      </p:sp>
      <p:sp>
        <p:nvSpPr>
          <p:cNvPr id="98307" name="Rectangle 8"/>
          <p:cNvSpPr>
            <a:spLocks noGrp="1" noChangeArrowheads="1"/>
          </p:cNvSpPr>
          <p:nvPr>
            <p:ph sz="half" idx="1"/>
          </p:nvPr>
        </p:nvSpPr>
        <p:spPr>
          <a:xfrm>
            <a:off x="796290" y="1143000"/>
            <a:ext cx="7543800" cy="4191000"/>
          </a:xfrm>
        </p:spPr>
        <p:txBody>
          <a:bodyPr>
            <a:normAutofit lnSpcReduction="10000"/>
          </a:bodyPr>
          <a:lstStyle/>
          <a:p>
            <a:pPr eaLnBrk="1" hangingPunct="1">
              <a:spcAft>
                <a:spcPct val="20000"/>
              </a:spcAft>
              <a:buFont typeface="Wingdings" panose="05000000000000000000" pitchFamily="2" charset="2"/>
              <a:buChar char="Ø"/>
            </a:pPr>
            <a:r>
              <a:rPr lang="en-US" dirty="0"/>
              <a:t>Provide a clearly delineated and usable travel path including adequate pedestrian access and walkways</a:t>
            </a:r>
          </a:p>
          <a:p>
            <a:pPr eaLnBrk="1" hangingPunct="1">
              <a:spcAft>
                <a:spcPct val="20000"/>
              </a:spcAft>
              <a:buFont typeface="Wingdings" panose="05000000000000000000" pitchFamily="2" charset="2"/>
              <a:buChar char="Ø"/>
            </a:pPr>
            <a:r>
              <a:rPr lang="en-US" dirty="0"/>
              <a:t>Where existing pedestrian routes are blocked or detoured, provide information about alternative routes</a:t>
            </a:r>
          </a:p>
          <a:p>
            <a:pPr eaLnBrk="1" hangingPunct="1">
              <a:spcAft>
                <a:spcPct val="20000"/>
              </a:spcAft>
              <a:buFont typeface="Wingdings" panose="05000000000000000000" pitchFamily="2" charset="2"/>
              <a:buChar char="Ø"/>
            </a:pPr>
            <a:r>
              <a:rPr lang="en-US" dirty="0"/>
              <a:t>Pedestrian routes should not be moved for non-construction activities such as parking for vehicles or equipment</a:t>
            </a:r>
          </a:p>
          <a:p>
            <a:pPr lvl="1">
              <a:spcAft>
                <a:spcPct val="20000"/>
              </a:spcAft>
              <a:buFont typeface="Arial" panose="020B0604020202020204" pitchFamily="34" charset="0"/>
              <a:buChar char="•"/>
            </a:pPr>
            <a:endParaRPr lang="en-US" dirty="0"/>
          </a:p>
          <a:p>
            <a:pPr eaLnBrk="1" hangingPunct="1">
              <a:spcAft>
                <a:spcPct val="20000"/>
              </a:spcAft>
            </a:pPr>
            <a:endParaRPr lang="en-US" dirty="0"/>
          </a:p>
          <a:p>
            <a:pPr eaLnBrk="1" hangingPunct="1">
              <a:spcAft>
                <a:spcPct val="20000"/>
              </a:spcAft>
            </a:pPr>
            <a:endParaRPr lang="en-US" dirty="0"/>
          </a:p>
        </p:txBody>
      </p:sp>
      <p:pic>
        <p:nvPicPr>
          <p:cNvPr id="3" name="Picture 2">
            <a:extLst>
              <a:ext uri="{FF2B5EF4-FFF2-40B4-BE49-F238E27FC236}">
                <a16:creationId xmlns:a16="http://schemas.microsoft.com/office/drawing/2014/main" id="{565C8CC2-026D-41C7-BBC2-15C4867276E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94026" y="4572000"/>
            <a:ext cx="3048000" cy="2286000"/>
          </a:xfrm>
          <a:prstGeom prst="rect">
            <a:avLst/>
          </a:prstGeom>
          <a:ln>
            <a:noFill/>
          </a:ln>
          <a:effectLst>
            <a:softEdge rad="112500"/>
          </a:effectLst>
        </p:spPr>
      </p:pic>
      <p:sp>
        <p:nvSpPr>
          <p:cNvPr id="6" name="TextBox 5">
            <a:hlinkClick r:id="rId4"/>
            <a:extLst>
              <a:ext uri="{FF2B5EF4-FFF2-40B4-BE49-F238E27FC236}">
                <a16:creationId xmlns:a16="http://schemas.microsoft.com/office/drawing/2014/main" id="{71E099EB-2FC4-4394-A9AF-5A838BD7A8A2}"/>
              </a:ext>
            </a:extLst>
          </p:cNvPr>
          <p:cNvSpPr txBox="1"/>
          <p:nvPr/>
        </p:nvSpPr>
        <p:spPr>
          <a:xfrm>
            <a:off x="101974" y="6400800"/>
            <a:ext cx="885179" cy="369332"/>
          </a:xfrm>
          <a:prstGeom prst="rect">
            <a:avLst/>
          </a:prstGeom>
          <a:solidFill>
            <a:srgbClr val="FFC000"/>
          </a:solidFill>
          <a:scene3d>
            <a:camera prst="orthographicFront"/>
            <a:lightRig rig="threePt" dir="t"/>
          </a:scene3d>
          <a:sp3d>
            <a:bevelT w="114300" prst="artDeco"/>
          </a:sp3d>
        </p:spPr>
        <p:txBody>
          <a:bodyPr wrap="none" rtlCol="0">
            <a:spAutoFit/>
          </a:bodyPr>
          <a:lstStyle/>
          <a:p>
            <a:r>
              <a:rPr lang="en-US" dirty="0"/>
              <a:t>616.4.1</a:t>
            </a:r>
          </a:p>
        </p:txBody>
      </p:sp>
    </p:spTree>
    <p:extLst>
      <p:ext uri="{BB962C8B-B14F-4D97-AF65-F5344CB8AC3E}">
        <p14:creationId xmlns:p14="http://schemas.microsoft.com/office/powerpoint/2010/main" val="155836041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D289B-D823-4695-9477-DD0713DBDC6F}"/>
              </a:ext>
            </a:extLst>
          </p:cNvPr>
          <p:cNvSpPr>
            <a:spLocks noGrp="1"/>
          </p:cNvSpPr>
          <p:nvPr>
            <p:ph type="title"/>
          </p:nvPr>
        </p:nvSpPr>
        <p:spPr>
          <a:xfrm>
            <a:off x="457200" y="274638"/>
            <a:ext cx="8229600" cy="792162"/>
          </a:xfrm>
        </p:spPr>
        <p:txBody>
          <a:bodyPr/>
          <a:lstStyle/>
          <a:p>
            <a:r>
              <a:rPr lang="en-US" b="1" dirty="0"/>
              <a:t>Pedestrian Facilities </a:t>
            </a:r>
            <a:r>
              <a:rPr lang="en-US" b="1" dirty="0" err="1"/>
              <a:t>Con’t</a:t>
            </a:r>
            <a:r>
              <a:rPr lang="en-US" b="1" dirty="0"/>
              <a:t>.</a:t>
            </a:r>
            <a:endParaRPr lang="en-US" dirty="0"/>
          </a:p>
        </p:txBody>
      </p:sp>
      <p:sp>
        <p:nvSpPr>
          <p:cNvPr id="3" name="Content Placeholder 2">
            <a:extLst>
              <a:ext uri="{FF2B5EF4-FFF2-40B4-BE49-F238E27FC236}">
                <a16:creationId xmlns:a16="http://schemas.microsoft.com/office/drawing/2014/main" id="{CC5F8FA8-5582-49FF-AE53-1AFAF64777AD}"/>
              </a:ext>
            </a:extLst>
          </p:cNvPr>
          <p:cNvSpPr>
            <a:spLocks noGrp="1"/>
          </p:cNvSpPr>
          <p:nvPr>
            <p:ph idx="1"/>
          </p:nvPr>
        </p:nvSpPr>
        <p:spPr>
          <a:xfrm>
            <a:off x="229083" y="1219200"/>
            <a:ext cx="8693551" cy="4974220"/>
          </a:xfrm>
        </p:spPr>
        <p:txBody>
          <a:bodyPr/>
          <a:lstStyle/>
          <a:p>
            <a:pPr>
              <a:spcAft>
                <a:spcPct val="20000"/>
              </a:spcAft>
              <a:buFont typeface="Wingdings" panose="05000000000000000000" pitchFamily="2" charset="2"/>
              <a:buChar char="Ø"/>
            </a:pPr>
            <a:r>
              <a:rPr lang="en-US" sz="2800" dirty="0"/>
              <a:t>The following 3 items should be considered when planning for pedestrians in Temporary Traffic Control zones:</a:t>
            </a:r>
          </a:p>
          <a:p>
            <a:pPr lvl="1">
              <a:spcAft>
                <a:spcPct val="20000"/>
              </a:spcAft>
              <a:buFont typeface="Arial" panose="020B0604020202020204" pitchFamily="34" charset="0"/>
              <a:buChar char="•"/>
            </a:pPr>
            <a:r>
              <a:rPr lang="en-US" sz="2200" dirty="0"/>
              <a:t>Pedestrians should not be led into conflicts with equipment, vehicles or operations</a:t>
            </a:r>
          </a:p>
          <a:p>
            <a:pPr lvl="1">
              <a:spcAft>
                <a:spcPct val="20000"/>
              </a:spcAft>
              <a:buFont typeface="Arial" panose="020B0604020202020204" pitchFamily="34" charset="0"/>
              <a:buChar char="•"/>
            </a:pPr>
            <a:r>
              <a:rPr lang="en-US" sz="2200" dirty="0"/>
              <a:t>Pedestrians should not be led into conflicts with vehicles moving through or around the worksite</a:t>
            </a:r>
          </a:p>
          <a:p>
            <a:pPr lvl="1">
              <a:buFont typeface="Arial" panose="020B0604020202020204" pitchFamily="34" charset="0"/>
              <a:buChar char="•"/>
            </a:pPr>
            <a:r>
              <a:rPr lang="en-US" sz="2200" dirty="0"/>
              <a:t>Pedestrians should be provided with convenient and accessible path</a:t>
            </a:r>
          </a:p>
          <a:p>
            <a:pPr marL="365760" lvl="1" indent="0">
              <a:buNone/>
            </a:pPr>
            <a:r>
              <a:rPr lang="en-US" sz="2200" dirty="0"/>
              <a:t>                                                 that replicates as nearly practical the most         </a:t>
            </a:r>
          </a:p>
          <a:p>
            <a:pPr marL="457200" lvl="1" indent="0">
              <a:buNone/>
            </a:pPr>
            <a:r>
              <a:rPr lang="en-US" sz="2200" dirty="0"/>
              <a:t>                                               desirable characteristics of the existing path</a:t>
            </a:r>
          </a:p>
          <a:p>
            <a:endParaRPr lang="en-US" dirty="0"/>
          </a:p>
        </p:txBody>
      </p:sp>
      <p:pic>
        <p:nvPicPr>
          <p:cNvPr id="16386" name="Picture 2" descr="3.3.4 Application Procedures for a Sidewalk Construction Permit">
            <a:extLst>
              <a:ext uri="{FF2B5EF4-FFF2-40B4-BE49-F238E27FC236}">
                <a16:creationId xmlns:a16="http://schemas.microsoft.com/office/drawing/2014/main" id="{86328641-112E-4388-AEE1-CF22E665B4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083" y="4634512"/>
            <a:ext cx="2971317" cy="223041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423542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9331" name="Picture 4" descr="walk-33_JPG"/>
          <p:cNvPicPr>
            <a:picLocks noChangeAspect="1" noChangeArrowheads="1"/>
          </p:cNvPicPr>
          <p:nvPr/>
        </p:nvPicPr>
        <p:blipFill>
          <a:blip r:embed="rId3" cstate="print"/>
          <a:srcRect/>
          <a:stretch>
            <a:fillRect/>
          </a:stretch>
        </p:blipFill>
        <p:spPr bwMode="auto">
          <a:xfrm>
            <a:off x="5776784" y="3866063"/>
            <a:ext cx="3214816" cy="2917148"/>
          </a:xfrm>
          <a:prstGeom prst="rect">
            <a:avLst/>
          </a:prstGeom>
          <a:noFill/>
          <a:ln w="9525">
            <a:solidFill>
              <a:schemeClr val="tx1"/>
            </a:solidFill>
            <a:miter lim="800000"/>
            <a:headEnd/>
            <a:tailEnd/>
          </a:ln>
          <a:effectLst>
            <a:softEdge rad="127000"/>
          </a:effectLst>
        </p:spPr>
      </p:pic>
      <p:sp>
        <p:nvSpPr>
          <p:cNvPr id="5" name="Title 4"/>
          <p:cNvSpPr>
            <a:spLocks noGrp="1"/>
          </p:cNvSpPr>
          <p:nvPr>
            <p:ph type="title"/>
          </p:nvPr>
        </p:nvSpPr>
        <p:spPr>
          <a:xfrm>
            <a:off x="457200" y="243682"/>
            <a:ext cx="8229600" cy="792162"/>
          </a:xfrm>
        </p:spPr>
        <p:txBody>
          <a:bodyPr>
            <a:normAutofit/>
          </a:bodyPr>
          <a:lstStyle/>
          <a:p>
            <a:r>
              <a:rPr lang="en-US" b="1" dirty="0"/>
              <a:t>Warning Signs for Closures</a:t>
            </a:r>
          </a:p>
        </p:txBody>
      </p:sp>
      <p:sp>
        <p:nvSpPr>
          <p:cNvPr id="6" name="Content Placeholder 5"/>
          <p:cNvSpPr>
            <a:spLocks noGrp="1"/>
          </p:cNvSpPr>
          <p:nvPr>
            <p:ph sz="half" idx="1"/>
          </p:nvPr>
        </p:nvSpPr>
        <p:spPr>
          <a:xfrm>
            <a:off x="3124200" y="1928185"/>
            <a:ext cx="5867400" cy="2029066"/>
          </a:xfrm>
        </p:spPr>
        <p:txBody>
          <a:bodyPr>
            <a:normAutofit/>
          </a:bodyPr>
          <a:lstStyle/>
          <a:p>
            <a:pPr>
              <a:buFont typeface="Wingdings" panose="05000000000000000000" pitchFamily="2" charset="2"/>
              <a:buChar char="Ø"/>
            </a:pPr>
            <a:r>
              <a:rPr lang="en-US" dirty="0"/>
              <a:t>Sign should be at beginning of block at accessible crossing point</a:t>
            </a:r>
          </a:p>
          <a:p>
            <a:pPr>
              <a:buFont typeface="Wingdings" panose="05000000000000000000" pitchFamily="2" charset="2"/>
              <a:buChar char="Ø"/>
            </a:pPr>
            <a:r>
              <a:rPr lang="en-US" dirty="0"/>
              <a:t>Barrier does not provide adequate warning</a:t>
            </a:r>
          </a:p>
        </p:txBody>
      </p:sp>
      <p:pic>
        <p:nvPicPr>
          <p:cNvPr id="7" name="Picture 6">
            <a:extLst>
              <a:ext uri="{FF2B5EF4-FFF2-40B4-BE49-F238E27FC236}">
                <a16:creationId xmlns:a16="http://schemas.microsoft.com/office/drawing/2014/main" id="{506665BB-3293-4B57-93A1-848C894BDD98}"/>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5776784" y="4171709"/>
            <a:ext cx="2286000" cy="2196935"/>
          </a:xfrm>
          <a:prstGeom prst="rect">
            <a:avLst/>
          </a:prstGeom>
        </p:spPr>
      </p:pic>
      <p:pic>
        <p:nvPicPr>
          <p:cNvPr id="2" name="Picture 1">
            <a:extLst>
              <a:ext uri="{FF2B5EF4-FFF2-40B4-BE49-F238E27FC236}">
                <a16:creationId xmlns:a16="http://schemas.microsoft.com/office/drawing/2014/main" id="{7E35C07D-12A5-4E3C-AEB2-2CAFD82D4F17}"/>
              </a:ext>
            </a:extLst>
          </p:cNvPr>
          <p:cNvPicPr>
            <a:picLocks noChangeAspect="1"/>
          </p:cNvPicPr>
          <p:nvPr/>
        </p:nvPicPr>
        <p:blipFill>
          <a:blip r:embed="rId5"/>
          <a:stretch>
            <a:fillRect/>
          </a:stretch>
        </p:blipFill>
        <p:spPr>
          <a:xfrm>
            <a:off x="0" y="1629077"/>
            <a:ext cx="3124200" cy="5228923"/>
          </a:xfrm>
          <a:prstGeom prst="rect">
            <a:avLst/>
          </a:prstGeom>
        </p:spPr>
      </p:pic>
      <p:sp>
        <p:nvSpPr>
          <p:cNvPr id="8" name="TextBox 7">
            <a:hlinkClick r:id="rId6"/>
            <a:extLst>
              <a:ext uri="{FF2B5EF4-FFF2-40B4-BE49-F238E27FC236}">
                <a16:creationId xmlns:a16="http://schemas.microsoft.com/office/drawing/2014/main" id="{E72CAC78-5D36-44C0-9A0C-7242C97ECD6F}"/>
              </a:ext>
            </a:extLst>
          </p:cNvPr>
          <p:cNvSpPr txBox="1"/>
          <p:nvPr/>
        </p:nvSpPr>
        <p:spPr>
          <a:xfrm>
            <a:off x="3361430" y="6433363"/>
            <a:ext cx="1002197" cy="369332"/>
          </a:xfrm>
          <a:prstGeom prst="rect">
            <a:avLst/>
          </a:prstGeom>
          <a:solidFill>
            <a:srgbClr val="FFC000"/>
          </a:solidFill>
          <a:scene3d>
            <a:camera prst="orthographicFront"/>
            <a:lightRig rig="threePt" dir="t"/>
          </a:scene3d>
          <a:sp3d>
            <a:bevelT w="114300" prst="artDeco"/>
          </a:sp3d>
        </p:spPr>
        <p:txBody>
          <a:bodyPr wrap="none" rtlCol="0">
            <a:spAutoFit/>
          </a:bodyPr>
          <a:lstStyle/>
          <a:p>
            <a:r>
              <a:rPr lang="en-US" dirty="0"/>
              <a:t>616.8.29</a:t>
            </a:r>
          </a:p>
        </p:txBody>
      </p:sp>
    </p:spTree>
    <p:extLst>
      <p:ext uri="{BB962C8B-B14F-4D97-AF65-F5344CB8AC3E}">
        <p14:creationId xmlns:p14="http://schemas.microsoft.com/office/powerpoint/2010/main" val="1980581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175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28918"/>
            <a:ext cx="8229600" cy="868362"/>
          </a:xfrm>
        </p:spPr>
        <p:txBody>
          <a:bodyPr>
            <a:normAutofit/>
          </a:bodyPr>
          <a:lstStyle/>
          <a:p>
            <a:r>
              <a:rPr lang="en-US" b="1" dirty="0"/>
              <a:t>Maintain a Clear Sidewalk</a:t>
            </a:r>
          </a:p>
        </p:txBody>
      </p:sp>
      <p:sp>
        <p:nvSpPr>
          <p:cNvPr id="5" name="Content Placeholder 4"/>
          <p:cNvSpPr>
            <a:spLocks noGrp="1"/>
          </p:cNvSpPr>
          <p:nvPr>
            <p:ph sz="half" idx="1"/>
          </p:nvPr>
        </p:nvSpPr>
        <p:spPr>
          <a:xfrm>
            <a:off x="457200" y="1051560"/>
            <a:ext cx="8229600" cy="990600"/>
          </a:xfrm>
        </p:spPr>
        <p:txBody>
          <a:bodyPr/>
          <a:lstStyle/>
          <a:p>
            <a:pPr>
              <a:buFont typeface="Wingdings" panose="05000000000000000000" pitchFamily="2" charset="2"/>
              <a:buChar char="Ø"/>
            </a:pPr>
            <a:r>
              <a:rPr lang="en-US" dirty="0"/>
              <a:t>Temporary ramps and boardwalks ensure smooth continuous surfaces</a:t>
            </a:r>
          </a:p>
          <a:p>
            <a:endParaRPr lang="en-US" dirty="0"/>
          </a:p>
        </p:txBody>
      </p:sp>
      <p:pic>
        <p:nvPicPr>
          <p:cNvPr id="8202" name="Picture 10" descr="Sidewalk shift for City Hall construction August 2-28 | City of Rehoboth">
            <a:extLst>
              <a:ext uri="{FF2B5EF4-FFF2-40B4-BE49-F238E27FC236}">
                <a16:creationId xmlns:a16="http://schemas.microsoft.com/office/drawing/2014/main" id="{246FC3B9-3ED9-4191-9119-77DE90ED66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0398" y="2178537"/>
            <a:ext cx="3429000" cy="25717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8204" name="Picture 12" descr="Construction Temporary Walkway Mat » Vanguard">
            <a:extLst>
              <a:ext uri="{FF2B5EF4-FFF2-40B4-BE49-F238E27FC236}">
                <a16:creationId xmlns:a16="http://schemas.microsoft.com/office/drawing/2014/main" id="{D48D77E4-8D19-4D8C-8F89-5678964D75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67598" y="2042159"/>
            <a:ext cx="3352800" cy="222937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8206" name="Picture 14" descr="Boardwalk Temporary Pedestrian Modular Ramp | PSS">
            <a:extLst>
              <a:ext uri="{FF2B5EF4-FFF2-40B4-BE49-F238E27FC236}">
                <a16:creationId xmlns:a16="http://schemas.microsoft.com/office/drawing/2014/main" id="{19607FC9-B253-4199-826A-59100C7682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16772" y="4243079"/>
            <a:ext cx="3107269" cy="233045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8208" name="Picture 16" descr="Pedestrian Walkway 1.2m long - The Ramp People">
            <a:extLst>
              <a:ext uri="{FF2B5EF4-FFF2-40B4-BE49-F238E27FC236}">
                <a16:creationId xmlns:a16="http://schemas.microsoft.com/office/drawing/2014/main" id="{EB2773E7-2354-4CDF-9B0C-FDDB7C4F8B8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1143" b="15714"/>
          <a:stretch/>
        </p:blipFill>
        <p:spPr bwMode="auto">
          <a:xfrm>
            <a:off x="5486400" y="4886665"/>
            <a:ext cx="3328988" cy="18288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8210" name="Picture 18" descr="Traffic Archives | Shorehire">
            <a:extLst>
              <a:ext uri="{FF2B5EF4-FFF2-40B4-BE49-F238E27FC236}">
                <a16:creationId xmlns:a16="http://schemas.microsoft.com/office/drawing/2014/main" id="{BF6045B8-F686-4D4E-8D76-46900665213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200" y="3298199"/>
            <a:ext cx="2723812" cy="193534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212156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1379" name="Picture 1028" descr="k11012_10_JPG"/>
          <p:cNvPicPr>
            <a:picLocks noChangeAspect="1" noChangeArrowheads="1"/>
          </p:cNvPicPr>
          <p:nvPr/>
        </p:nvPicPr>
        <p:blipFill>
          <a:blip r:embed="rId3" cstate="print"/>
          <a:srcRect/>
          <a:stretch>
            <a:fillRect/>
          </a:stretch>
        </p:blipFill>
        <p:spPr bwMode="auto">
          <a:xfrm>
            <a:off x="673695" y="2148522"/>
            <a:ext cx="7796610" cy="4191000"/>
          </a:xfrm>
          <a:prstGeom prst="rect">
            <a:avLst/>
          </a:prstGeom>
          <a:noFill/>
          <a:ln w="9525">
            <a:solidFill>
              <a:srgbClr val="000000"/>
            </a:solidFill>
            <a:miter lim="800000"/>
            <a:headEnd/>
            <a:tailEnd/>
          </a:ln>
        </p:spPr>
      </p:pic>
      <p:sp>
        <p:nvSpPr>
          <p:cNvPr id="5" name="Title 4"/>
          <p:cNvSpPr>
            <a:spLocks noGrp="1"/>
          </p:cNvSpPr>
          <p:nvPr>
            <p:ph type="title"/>
          </p:nvPr>
        </p:nvSpPr>
        <p:spPr>
          <a:xfrm>
            <a:off x="457200" y="274638"/>
            <a:ext cx="8229600" cy="944562"/>
          </a:xfrm>
        </p:spPr>
        <p:txBody>
          <a:bodyPr>
            <a:normAutofit/>
          </a:bodyPr>
          <a:lstStyle/>
          <a:p>
            <a:r>
              <a:rPr lang="en-US" b="1" dirty="0"/>
              <a:t>Maintain a Clear Sidewalk </a:t>
            </a:r>
            <a:r>
              <a:rPr lang="en-US" b="1" dirty="0" err="1"/>
              <a:t>Con’t</a:t>
            </a:r>
            <a:r>
              <a:rPr lang="en-US" b="1" dirty="0"/>
              <a:t>.</a:t>
            </a:r>
          </a:p>
        </p:txBody>
      </p:sp>
      <p:sp>
        <p:nvSpPr>
          <p:cNvPr id="6" name="Content Placeholder 5"/>
          <p:cNvSpPr>
            <a:spLocks noGrp="1"/>
          </p:cNvSpPr>
          <p:nvPr>
            <p:ph sz="half" idx="1"/>
          </p:nvPr>
        </p:nvSpPr>
        <p:spPr>
          <a:xfrm>
            <a:off x="457200" y="1236028"/>
            <a:ext cx="8229600" cy="762000"/>
          </a:xfrm>
        </p:spPr>
        <p:txBody>
          <a:bodyPr>
            <a:normAutofit fontScale="92500" lnSpcReduction="20000"/>
          </a:bodyPr>
          <a:lstStyle/>
          <a:p>
            <a:pPr>
              <a:buFont typeface="Wingdings" panose="05000000000000000000" pitchFamily="2" charset="2"/>
              <a:buChar char="Ø"/>
            </a:pPr>
            <a:r>
              <a:rPr lang="en-US" dirty="0"/>
              <a:t>Pedestrian zones should not be blocked by materials or equipment.</a:t>
            </a:r>
          </a:p>
        </p:txBody>
      </p:sp>
      <p:pic>
        <p:nvPicPr>
          <p:cNvPr id="7" name="Picture 6">
            <a:extLst>
              <a:ext uri="{FF2B5EF4-FFF2-40B4-BE49-F238E27FC236}">
                <a16:creationId xmlns:a16="http://schemas.microsoft.com/office/drawing/2014/main" id="{50BCFBC7-07ED-4F0C-94A3-C77E33A8C5C3}"/>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1752600" y="1643801"/>
            <a:ext cx="5209514" cy="5006546"/>
          </a:xfrm>
          <a:prstGeom prst="rect">
            <a:avLst/>
          </a:prstGeom>
        </p:spPr>
      </p:pic>
    </p:spTree>
    <p:extLst>
      <p:ext uri="{BB962C8B-B14F-4D97-AF65-F5344CB8AC3E}">
        <p14:creationId xmlns:p14="http://schemas.microsoft.com/office/powerpoint/2010/main" val="3282153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500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1618" name="Rectangle 9"/>
          <p:cNvSpPr>
            <a:spLocks noChangeArrowheads="1"/>
          </p:cNvSpPr>
          <p:nvPr/>
        </p:nvSpPr>
        <p:spPr bwMode="auto">
          <a:xfrm>
            <a:off x="533400" y="1676400"/>
            <a:ext cx="4090987" cy="4000500"/>
          </a:xfrm>
          <a:prstGeom prst="rect">
            <a:avLst/>
          </a:prstGeom>
          <a:noFill/>
          <a:ln w="9525">
            <a:noFill/>
            <a:miter lim="800000"/>
            <a:headEnd/>
            <a:tailEnd/>
          </a:ln>
        </p:spPr>
        <p:txBody>
          <a:bodyPr lIns="91429" tIns="45714" rIns="91429" bIns="91429"/>
          <a:lstStyle/>
          <a:p>
            <a:pPr marL="566738" lvl="1" indent="-220663">
              <a:spcBef>
                <a:spcPct val="20000"/>
              </a:spcBef>
              <a:buFontTx/>
              <a:buChar char="–"/>
            </a:pPr>
            <a:endParaRPr lang="en-US" b="0" dirty="0"/>
          </a:p>
        </p:txBody>
      </p:sp>
      <p:pic>
        <p:nvPicPr>
          <p:cNvPr id="111620" name="Picture 4" descr="110-1009_IMG"/>
          <p:cNvPicPr>
            <a:picLocks noChangeAspect="1" noChangeArrowheads="1"/>
          </p:cNvPicPr>
          <p:nvPr/>
        </p:nvPicPr>
        <p:blipFill>
          <a:blip r:embed="rId3" cstate="print"/>
          <a:srcRect/>
          <a:stretch>
            <a:fillRect/>
          </a:stretch>
        </p:blipFill>
        <p:spPr bwMode="auto">
          <a:xfrm>
            <a:off x="4310605" y="3011809"/>
            <a:ext cx="4800600" cy="3600450"/>
          </a:xfrm>
          <a:prstGeom prst="rect">
            <a:avLst/>
          </a:prstGeom>
          <a:noFill/>
          <a:ln w="9525">
            <a:solidFill>
              <a:srgbClr val="000000"/>
            </a:solidFill>
            <a:miter lim="800000"/>
            <a:headEnd/>
            <a:tailEnd/>
          </a:ln>
          <a:effectLst>
            <a:softEdge rad="127000"/>
          </a:effectLst>
        </p:spPr>
      </p:pic>
      <p:sp>
        <p:nvSpPr>
          <p:cNvPr id="6" name="Title 5"/>
          <p:cNvSpPr>
            <a:spLocks noGrp="1"/>
          </p:cNvSpPr>
          <p:nvPr>
            <p:ph type="title"/>
          </p:nvPr>
        </p:nvSpPr>
        <p:spPr>
          <a:xfrm>
            <a:off x="457200" y="296863"/>
            <a:ext cx="8229600" cy="906462"/>
          </a:xfrm>
        </p:spPr>
        <p:txBody>
          <a:bodyPr>
            <a:normAutofit/>
          </a:bodyPr>
          <a:lstStyle/>
          <a:p>
            <a:r>
              <a:rPr lang="en-US" b="1" dirty="0"/>
              <a:t>Barriers</a:t>
            </a:r>
          </a:p>
        </p:txBody>
      </p:sp>
      <p:sp>
        <p:nvSpPr>
          <p:cNvPr id="10" name="Content Placeholder 9"/>
          <p:cNvSpPr>
            <a:spLocks noGrp="1"/>
          </p:cNvSpPr>
          <p:nvPr>
            <p:ph sz="half" idx="1"/>
          </p:nvPr>
        </p:nvSpPr>
        <p:spPr>
          <a:xfrm>
            <a:off x="152400" y="1232262"/>
            <a:ext cx="8839200" cy="5328875"/>
          </a:xfrm>
        </p:spPr>
        <p:txBody>
          <a:bodyPr>
            <a:normAutofit lnSpcReduction="10000"/>
          </a:bodyPr>
          <a:lstStyle/>
          <a:p>
            <a:pPr marL="346075" indent="-457200">
              <a:buFont typeface="Wingdings" panose="05000000000000000000" pitchFamily="2" charset="2"/>
              <a:buChar char="Ø"/>
            </a:pPr>
            <a:r>
              <a:rPr lang="en-US" sz="3000" dirty="0"/>
              <a:t>Barriers defining the alternate route should:</a:t>
            </a:r>
          </a:p>
          <a:p>
            <a:pPr marL="0" indent="0">
              <a:buNone/>
            </a:pPr>
            <a:endParaRPr lang="en-US" sz="1000" dirty="0"/>
          </a:p>
          <a:p>
            <a:pPr marL="688975" lvl="1" indent="-342900">
              <a:buFont typeface="Arial" panose="020B0604020202020204" pitchFamily="34" charset="0"/>
              <a:buChar char="•"/>
            </a:pPr>
            <a:r>
              <a:rPr lang="en-US" sz="2600" dirty="0"/>
              <a:t>Be 36-42” high and continuous within 6” of the ground</a:t>
            </a:r>
          </a:p>
          <a:p>
            <a:pPr marL="688975" lvl="1" indent="-342900">
              <a:buFont typeface="Arial" panose="020B0604020202020204" pitchFamily="34" charset="0"/>
              <a:buChar char="•"/>
            </a:pPr>
            <a:endParaRPr lang="en-US" sz="1000" dirty="0"/>
          </a:p>
          <a:p>
            <a:pPr marL="688975" lvl="1" indent="-342900">
              <a:buFont typeface="Arial" panose="020B0604020202020204" pitchFamily="34" charset="0"/>
              <a:buChar char="•"/>
            </a:pPr>
            <a:r>
              <a:rPr lang="en-US" sz="2600" dirty="0"/>
              <a:t>Extend around perimeter of construction site or </a:t>
            </a:r>
            <a:br>
              <a:rPr lang="en-US" sz="2600" dirty="0"/>
            </a:br>
            <a:r>
              <a:rPr lang="en-US" sz="2600" dirty="0"/>
              <a:t>entire length of</a:t>
            </a:r>
            <a:br>
              <a:rPr lang="en-US" sz="2600" dirty="0"/>
            </a:br>
            <a:r>
              <a:rPr lang="en-US" sz="2600" dirty="0"/>
              <a:t>alternate route</a:t>
            </a:r>
          </a:p>
          <a:p>
            <a:pPr marL="403225" indent="-457200">
              <a:buFont typeface="Wingdings" panose="05000000000000000000" pitchFamily="2" charset="2"/>
              <a:buChar char="Ø"/>
            </a:pPr>
            <a:r>
              <a:rPr lang="en-US" sz="3000" dirty="0"/>
              <a:t>Barriers should not:</a:t>
            </a:r>
          </a:p>
          <a:p>
            <a:pPr marL="803275" lvl="1" indent="-457200">
              <a:buFont typeface="Arial" panose="020B0604020202020204" pitchFamily="34" charset="0"/>
              <a:buChar char="•"/>
            </a:pPr>
            <a:r>
              <a:rPr lang="en-US" sz="2600" dirty="0"/>
              <a:t>Create sight distance                                                               restrictions</a:t>
            </a:r>
          </a:p>
          <a:p>
            <a:pPr marL="803275" lvl="1" indent="-457200">
              <a:buFont typeface="Arial" panose="020B0604020202020204" pitchFamily="34" charset="0"/>
              <a:buChar char="•"/>
            </a:pPr>
            <a:r>
              <a:rPr lang="en-US" sz="2600" dirty="0"/>
              <a:t>Be constructed of                                                                  materials that would be                                                           hazardous if impacted                                                                by vehicles</a:t>
            </a:r>
          </a:p>
          <a:p>
            <a:endParaRPr lang="en-US" dirty="0"/>
          </a:p>
        </p:txBody>
      </p:sp>
    </p:spTree>
    <p:extLst>
      <p:ext uri="{BB962C8B-B14F-4D97-AF65-F5344CB8AC3E}">
        <p14:creationId xmlns:p14="http://schemas.microsoft.com/office/powerpoint/2010/main" val="133140008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0594" name="Picture 3" descr="103-0354_IMG_JPG"/>
          <p:cNvPicPr>
            <a:picLocks noChangeAspect="1" noChangeArrowheads="1"/>
          </p:cNvPicPr>
          <p:nvPr/>
        </p:nvPicPr>
        <p:blipFill>
          <a:blip r:embed="rId3" cstate="print"/>
          <a:srcRect/>
          <a:stretch>
            <a:fillRect/>
          </a:stretch>
        </p:blipFill>
        <p:spPr bwMode="auto">
          <a:xfrm>
            <a:off x="4876800" y="4724400"/>
            <a:ext cx="4114800" cy="2057400"/>
          </a:xfrm>
          <a:prstGeom prst="rect">
            <a:avLst/>
          </a:prstGeom>
          <a:noFill/>
          <a:ln w="9525">
            <a:solidFill>
              <a:schemeClr val="tx1"/>
            </a:solidFill>
            <a:miter lim="800000"/>
            <a:headEnd/>
            <a:tailEnd/>
          </a:ln>
          <a:effectLst>
            <a:softEdge rad="127000"/>
          </a:effectLst>
        </p:spPr>
      </p:pic>
      <p:sp>
        <p:nvSpPr>
          <p:cNvPr id="4" name="Title 3"/>
          <p:cNvSpPr>
            <a:spLocks noGrp="1"/>
          </p:cNvSpPr>
          <p:nvPr>
            <p:ph type="title"/>
          </p:nvPr>
        </p:nvSpPr>
        <p:spPr/>
        <p:txBody>
          <a:bodyPr>
            <a:normAutofit/>
          </a:bodyPr>
          <a:lstStyle/>
          <a:p>
            <a:r>
              <a:rPr lang="en-US" b="1" dirty="0"/>
              <a:t>Pedestrian Barriers</a:t>
            </a:r>
          </a:p>
        </p:txBody>
      </p:sp>
      <p:sp>
        <p:nvSpPr>
          <p:cNvPr id="5" name="Content Placeholder 4"/>
          <p:cNvSpPr>
            <a:spLocks noGrp="1"/>
          </p:cNvSpPr>
          <p:nvPr>
            <p:ph sz="half" idx="1"/>
          </p:nvPr>
        </p:nvSpPr>
        <p:spPr>
          <a:xfrm>
            <a:off x="0" y="1219200"/>
            <a:ext cx="9144000" cy="4114800"/>
          </a:xfrm>
        </p:spPr>
        <p:txBody>
          <a:bodyPr/>
          <a:lstStyle/>
          <a:p>
            <a:pPr>
              <a:buFont typeface="Wingdings" panose="05000000000000000000" pitchFamily="2" charset="2"/>
              <a:buChar char="Ø"/>
            </a:pPr>
            <a:r>
              <a:rPr lang="en-US" sz="3000" dirty="0"/>
              <a:t>When pedestrian and vehicle paths are rerouted closer together, consider using  temporary traffic barrier to separate</a:t>
            </a:r>
          </a:p>
          <a:p>
            <a:pPr lvl="1">
              <a:buFont typeface="Arial" panose="020B0604020202020204" pitchFamily="34" charset="0"/>
              <a:buChar char="•"/>
            </a:pPr>
            <a:r>
              <a:rPr lang="en-US" sz="2600" dirty="0"/>
              <a:t>Short intermittent segments shall not be used </a:t>
            </a:r>
          </a:p>
          <a:p>
            <a:pPr>
              <a:buFont typeface="Wingdings" panose="05000000000000000000" pitchFamily="2" charset="2"/>
              <a:buChar char="Ø"/>
            </a:pPr>
            <a:r>
              <a:rPr lang="en-US" dirty="0"/>
              <a:t>Ineffective barriers (plastic tape) around site does not provide detection.</a:t>
            </a:r>
          </a:p>
          <a:p>
            <a:endParaRPr lang="en-US" dirty="0"/>
          </a:p>
        </p:txBody>
      </p:sp>
      <p:pic>
        <p:nvPicPr>
          <p:cNvPr id="6" name="Picture 5">
            <a:extLst>
              <a:ext uri="{FF2B5EF4-FFF2-40B4-BE49-F238E27FC236}">
                <a16:creationId xmlns:a16="http://schemas.microsoft.com/office/drawing/2014/main" id="{4319CED2-3FF2-4A7A-B0F2-BF439B6B7FB8}"/>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4876800" y="4632015"/>
            <a:ext cx="2208835" cy="2122777"/>
          </a:xfrm>
          <a:prstGeom prst="rect">
            <a:avLst/>
          </a:prstGeom>
        </p:spPr>
      </p:pic>
      <p:pic>
        <p:nvPicPr>
          <p:cNvPr id="14338" name="Picture 2" descr="Work Zone Safety: Temporary Traffic Control for Maintenance Operations —  The National Work Zone Safety Information Clearinghouse">
            <a:extLst>
              <a:ext uri="{FF2B5EF4-FFF2-40B4-BE49-F238E27FC236}">
                <a16:creationId xmlns:a16="http://schemas.microsoft.com/office/drawing/2014/main" id="{79621527-FAB5-40B5-99BB-EB5004A5A7A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800" y="4131041"/>
            <a:ext cx="3733800" cy="262375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0905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300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4450" name="Rectangle 7"/>
          <p:cNvSpPr>
            <a:spLocks noGrp="1" noChangeArrowheads="1"/>
          </p:cNvSpPr>
          <p:nvPr>
            <p:ph type="title"/>
          </p:nvPr>
        </p:nvSpPr>
        <p:spPr>
          <a:xfrm>
            <a:off x="457200" y="173449"/>
            <a:ext cx="8229600" cy="801765"/>
          </a:xfrm>
        </p:spPr>
        <p:txBody>
          <a:bodyPr>
            <a:normAutofit/>
          </a:bodyPr>
          <a:lstStyle/>
          <a:p>
            <a:pPr eaLnBrk="1" hangingPunct="1"/>
            <a:r>
              <a:rPr lang="en-US" b="1" dirty="0"/>
              <a:t>Pedestrian Paths</a:t>
            </a:r>
          </a:p>
        </p:txBody>
      </p:sp>
      <p:sp>
        <p:nvSpPr>
          <p:cNvPr id="104451" name="Rectangle 9"/>
          <p:cNvSpPr>
            <a:spLocks noGrp="1" noChangeArrowheads="1"/>
          </p:cNvSpPr>
          <p:nvPr>
            <p:ph sz="half" idx="1"/>
          </p:nvPr>
        </p:nvSpPr>
        <p:spPr>
          <a:xfrm>
            <a:off x="137663" y="1040645"/>
            <a:ext cx="7772400" cy="5207755"/>
          </a:xfrm>
        </p:spPr>
        <p:txBody>
          <a:bodyPr>
            <a:normAutofit/>
          </a:bodyPr>
          <a:lstStyle/>
          <a:p>
            <a:pPr>
              <a:buFont typeface="Wingdings" panose="05000000000000000000" pitchFamily="2" charset="2"/>
              <a:buChar char="Ø"/>
            </a:pPr>
            <a:r>
              <a:rPr lang="en-US" dirty="0">
                <a:solidFill>
                  <a:schemeClr val="tx1">
                    <a:lumMod val="95000"/>
                    <a:lumOff val="5000"/>
                  </a:schemeClr>
                </a:solidFill>
              </a:rPr>
              <a:t>Should be continuous, smooth, hard for the entire length of pedestrian facility and located out of hazardous areas</a:t>
            </a:r>
          </a:p>
          <a:p>
            <a:pPr lvl="1">
              <a:buFont typeface="Arial" panose="020B0604020202020204" pitchFamily="34" charset="0"/>
              <a:buChar char="•"/>
            </a:pPr>
            <a:r>
              <a:rPr lang="en-US" sz="2300" dirty="0">
                <a:solidFill>
                  <a:schemeClr val="tx1">
                    <a:lumMod val="95000"/>
                    <a:lumOff val="5000"/>
                  </a:schemeClr>
                </a:solidFill>
              </a:rPr>
              <a:t>No curbs/abrupt changes in terrain</a:t>
            </a:r>
          </a:p>
          <a:p>
            <a:pPr lvl="1">
              <a:buFont typeface="Arial" panose="020B0604020202020204" pitchFamily="34" charset="0"/>
              <a:buChar char="•"/>
            </a:pPr>
            <a:r>
              <a:rPr lang="en-US" sz="2300" dirty="0">
                <a:solidFill>
                  <a:schemeClr val="tx1">
                    <a:lumMod val="95000"/>
                    <a:lumOff val="5000"/>
                  </a:schemeClr>
                </a:solidFill>
              </a:rPr>
              <a:t>Meet ADA requirements (</a:t>
            </a:r>
            <a:r>
              <a:rPr lang="en-US" sz="2300" dirty="0">
                <a:solidFill>
                  <a:schemeClr val="tx1">
                    <a:lumMod val="95000"/>
                    <a:lumOff val="5000"/>
                  </a:schemeClr>
                </a:solidFill>
                <a:hlinkClick r:id="rId3"/>
              </a:rPr>
              <a:t>EPG 900.1.11</a:t>
            </a:r>
            <a:r>
              <a:rPr lang="en-US" sz="2300" dirty="0">
                <a:solidFill>
                  <a:schemeClr val="tx1">
                    <a:lumMod val="95000"/>
                    <a:lumOff val="5000"/>
                  </a:schemeClr>
                </a:solidFill>
              </a:rPr>
              <a:t>)</a:t>
            </a:r>
          </a:p>
          <a:p>
            <a:pPr>
              <a:buFont typeface="Wingdings" panose="05000000000000000000" pitchFamily="2" charset="2"/>
              <a:buChar char="Ø"/>
            </a:pPr>
            <a:r>
              <a:rPr lang="en-US" dirty="0">
                <a:solidFill>
                  <a:schemeClr val="tx1">
                    <a:lumMod val="95000"/>
                    <a:lumOff val="5000"/>
                  </a:schemeClr>
                </a:solidFill>
              </a:rPr>
              <a:t>Access to transit stops should be                    maintained</a:t>
            </a:r>
          </a:p>
          <a:p>
            <a:pPr>
              <a:buFont typeface="Wingdings" panose="05000000000000000000" pitchFamily="2" charset="2"/>
              <a:buChar char="Ø"/>
            </a:pPr>
            <a:r>
              <a:rPr lang="en-US" dirty="0">
                <a:solidFill>
                  <a:schemeClr val="tx1">
                    <a:lumMod val="95000"/>
                    <a:lumOff val="5000"/>
                  </a:schemeClr>
                </a:solidFill>
              </a:rPr>
              <a:t>Consider</a:t>
            </a:r>
          </a:p>
          <a:p>
            <a:pPr lvl="1">
              <a:buFont typeface="Arial" panose="020B0604020202020204" pitchFamily="34" charset="0"/>
              <a:buChar char="•"/>
            </a:pPr>
            <a:r>
              <a:rPr lang="en-US" sz="2300" dirty="0"/>
              <a:t>Existing pathways</a:t>
            </a:r>
          </a:p>
          <a:p>
            <a:pPr lvl="1">
              <a:buFont typeface="Arial" panose="020B0604020202020204" pitchFamily="34" charset="0"/>
              <a:buChar char="•"/>
            </a:pPr>
            <a:r>
              <a:rPr lang="en-US" sz="2300" dirty="0"/>
              <a:t>Bypasses</a:t>
            </a:r>
          </a:p>
          <a:p>
            <a:pPr lvl="1">
              <a:buFont typeface="Arial" panose="020B0604020202020204" pitchFamily="34" charset="0"/>
              <a:buChar char="•"/>
            </a:pPr>
            <a:r>
              <a:rPr lang="en-US" sz="2300" dirty="0"/>
              <a:t>Detours</a:t>
            </a:r>
          </a:p>
          <a:p>
            <a:pPr eaLnBrk="1" hangingPunct="1"/>
            <a:endParaRPr lang="en-US" sz="2800" dirty="0"/>
          </a:p>
        </p:txBody>
      </p:sp>
      <p:pic>
        <p:nvPicPr>
          <p:cNvPr id="2" name="Picture 1">
            <a:extLst>
              <a:ext uri="{FF2B5EF4-FFF2-40B4-BE49-F238E27FC236}">
                <a16:creationId xmlns:a16="http://schemas.microsoft.com/office/drawing/2014/main" id="{74BE8858-F2C9-48F1-BE43-D376A7E78090}"/>
              </a:ext>
            </a:extLst>
          </p:cNvPr>
          <p:cNvPicPr>
            <a:picLocks noChangeAspect="1"/>
          </p:cNvPicPr>
          <p:nvPr/>
        </p:nvPicPr>
        <p:blipFill>
          <a:blip r:embed="rId4"/>
          <a:stretch>
            <a:fillRect/>
          </a:stretch>
        </p:blipFill>
        <p:spPr>
          <a:xfrm>
            <a:off x="5769398" y="1973272"/>
            <a:ext cx="3372673" cy="4862543"/>
          </a:xfrm>
          <a:prstGeom prst="rect">
            <a:avLst/>
          </a:prstGeom>
        </p:spPr>
      </p:pic>
      <p:sp>
        <p:nvSpPr>
          <p:cNvPr id="7" name="TextBox 6">
            <a:hlinkClick r:id="rId5"/>
            <a:extLst>
              <a:ext uri="{FF2B5EF4-FFF2-40B4-BE49-F238E27FC236}">
                <a16:creationId xmlns:a16="http://schemas.microsoft.com/office/drawing/2014/main" id="{C46EFA21-1050-41BA-9B55-10B9BF2719D1}"/>
              </a:ext>
            </a:extLst>
          </p:cNvPr>
          <p:cNvSpPr txBox="1"/>
          <p:nvPr/>
        </p:nvSpPr>
        <p:spPr>
          <a:xfrm>
            <a:off x="101974" y="6400800"/>
            <a:ext cx="1002197" cy="369332"/>
          </a:xfrm>
          <a:prstGeom prst="rect">
            <a:avLst/>
          </a:prstGeom>
          <a:solidFill>
            <a:srgbClr val="FFC000"/>
          </a:solidFill>
          <a:scene3d>
            <a:camera prst="orthographicFront"/>
            <a:lightRig rig="threePt" dir="t"/>
          </a:scene3d>
          <a:sp3d>
            <a:bevelT w="114300" prst="artDeco"/>
          </a:sp3d>
        </p:spPr>
        <p:txBody>
          <a:bodyPr wrap="none" rtlCol="0">
            <a:spAutoFit/>
          </a:bodyPr>
          <a:lstStyle/>
          <a:p>
            <a:r>
              <a:rPr lang="en-US" dirty="0"/>
              <a:t>616.8.28</a:t>
            </a:r>
          </a:p>
        </p:txBody>
      </p:sp>
    </p:spTree>
    <p:extLst>
      <p:ext uri="{BB962C8B-B14F-4D97-AF65-F5344CB8AC3E}">
        <p14:creationId xmlns:p14="http://schemas.microsoft.com/office/powerpoint/2010/main" val="242422005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9930947-31D6-4FC4-B9A6-182F00D0E1ED}"/>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rot="10800000">
            <a:off x="0" y="0"/>
            <a:ext cx="5943600" cy="3350260"/>
          </a:xfrm>
          <a:prstGeom prst="rect">
            <a:avLst/>
          </a:prstGeom>
          <a:noFill/>
          <a:ln>
            <a:noFill/>
          </a:ln>
        </p:spPr>
      </p:pic>
      <p:pic>
        <p:nvPicPr>
          <p:cNvPr id="3" name="Picture 2">
            <a:extLst>
              <a:ext uri="{FF2B5EF4-FFF2-40B4-BE49-F238E27FC236}">
                <a16:creationId xmlns:a16="http://schemas.microsoft.com/office/drawing/2014/main" id="{5D4362C4-E59F-4262-9279-A797CF47E72B}"/>
              </a:ext>
            </a:extLst>
          </p:cNvPr>
          <p:cNvPicPr/>
          <p:nvPr/>
        </p:nvPicPr>
        <p:blipFill>
          <a:blip r:embed="rId5" r:link="rId6">
            <a:extLst>
              <a:ext uri="{28A0092B-C50C-407E-A947-70E740481C1C}">
                <a14:useLocalDpi xmlns:a14="http://schemas.microsoft.com/office/drawing/2010/main" val="0"/>
              </a:ext>
            </a:extLst>
          </a:blip>
          <a:srcRect/>
          <a:stretch>
            <a:fillRect/>
          </a:stretch>
        </p:blipFill>
        <p:spPr bwMode="auto">
          <a:xfrm rot="10800000">
            <a:off x="3124200" y="3350261"/>
            <a:ext cx="6019800" cy="3507739"/>
          </a:xfrm>
          <a:prstGeom prst="rect">
            <a:avLst/>
          </a:prstGeom>
          <a:noFill/>
          <a:ln>
            <a:noFill/>
          </a:ln>
        </p:spPr>
      </p:pic>
    </p:spTree>
    <p:extLst>
      <p:ext uri="{BB962C8B-B14F-4D97-AF65-F5344CB8AC3E}">
        <p14:creationId xmlns:p14="http://schemas.microsoft.com/office/powerpoint/2010/main" val="335964277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89A4BB9-DEAB-4FF1-8F64-D75ED610A54F}"/>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rot="10800000">
            <a:off x="0" y="0"/>
            <a:ext cx="5867400" cy="3507739"/>
          </a:xfrm>
          <a:prstGeom prst="rect">
            <a:avLst/>
          </a:prstGeom>
          <a:noFill/>
          <a:ln>
            <a:noFill/>
          </a:ln>
        </p:spPr>
      </p:pic>
      <p:pic>
        <p:nvPicPr>
          <p:cNvPr id="3" name="Picture 2">
            <a:extLst>
              <a:ext uri="{FF2B5EF4-FFF2-40B4-BE49-F238E27FC236}">
                <a16:creationId xmlns:a16="http://schemas.microsoft.com/office/drawing/2014/main" id="{612355C8-F04E-4D1E-9A26-6AFDD9BC4018}"/>
              </a:ext>
            </a:extLst>
          </p:cNvPr>
          <p:cNvPicPr/>
          <p:nvPr/>
        </p:nvPicPr>
        <p:blipFill>
          <a:blip r:embed="rId5" r:link="rId6">
            <a:extLst>
              <a:ext uri="{28A0092B-C50C-407E-A947-70E740481C1C}">
                <a14:useLocalDpi xmlns:a14="http://schemas.microsoft.com/office/drawing/2010/main" val="0"/>
              </a:ext>
            </a:extLst>
          </a:blip>
          <a:srcRect/>
          <a:stretch>
            <a:fillRect/>
          </a:stretch>
        </p:blipFill>
        <p:spPr bwMode="auto">
          <a:xfrm rot="10800000">
            <a:off x="3200400" y="3507740"/>
            <a:ext cx="5943600" cy="3350260"/>
          </a:xfrm>
          <a:prstGeom prst="rect">
            <a:avLst/>
          </a:prstGeom>
          <a:noFill/>
          <a:ln>
            <a:noFill/>
          </a:ln>
        </p:spPr>
      </p:pic>
    </p:spTree>
    <p:extLst>
      <p:ext uri="{BB962C8B-B14F-4D97-AF65-F5344CB8AC3E}">
        <p14:creationId xmlns:p14="http://schemas.microsoft.com/office/powerpoint/2010/main" val="217929692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E73E1-AAC7-4123-83D1-2FA887C69BEA}"/>
              </a:ext>
            </a:extLst>
          </p:cNvPr>
          <p:cNvSpPr>
            <a:spLocks noGrp="1"/>
          </p:cNvSpPr>
          <p:nvPr>
            <p:ph type="title"/>
          </p:nvPr>
        </p:nvSpPr>
        <p:spPr>
          <a:xfrm>
            <a:off x="457200" y="274638"/>
            <a:ext cx="8229600" cy="715962"/>
          </a:xfrm>
        </p:spPr>
        <p:txBody>
          <a:bodyPr/>
          <a:lstStyle/>
          <a:p>
            <a:r>
              <a:rPr lang="en-US" b="1" dirty="0"/>
              <a:t>Pedestrian Paths </a:t>
            </a:r>
            <a:r>
              <a:rPr lang="en-US" b="1" dirty="0" err="1"/>
              <a:t>Con’t</a:t>
            </a:r>
            <a:r>
              <a:rPr lang="en-US" b="1" dirty="0"/>
              <a:t>.</a:t>
            </a:r>
          </a:p>
        </p:txBody>
      </p:sp>
      <p:sp>
        <p:nvSpPr>
          <p:cNvPr id="3" name="Content Placeholder 2">
            <a:extLst>
              <a:ext uri="{FF2B5EF4-FFF2-40B4-BE49-F238E27FC236}">
                <a16:creationId xmlns:a16="http://schemas.microsoft.com/office/drawing/2014/main" id="{B1762307-49D4-4BF0-B393-9C9FADED0CEF}"/>
              </a:ext>
            </a:extLst>
          </p:cNvPr>
          <p:cNvSpPr>
            <a:spLocks noGrp="1"/>
          </p:cNvSpPr>
          <p:nvPr>
            <p:ph idx="1"/>
          </p:nvPr>
        </p:nvSpPr>
        <p:spPr>
          <a:xfrm>
            <a:off x="142875" y="1255813"/>
            <a:ext cx="7086600" cy="5310187"/>
          </a:xfrm>
        </p:spPr>
        <p:txBody>
          <a:bodyPr/>
          <a:lstStyle/>
          <a:p>
            <a:pPr>
              <a:buFont typeface="Wingdings" panose="05000000000000000000" pitchFamily="2" charset="2"/>
              <a:buChar char="Ø"/>
            </a:pPr>
            <a:r>
              <a:rPr lang="en-US" sz="2800" dirty="0"/>
              <a:t>Movement of work vehicles and equipment should be limited across pedestrian paths</a:t>
            </a:r>
          </a:p>
          <a:p>
            <a:pPr lvl="1">
              <a:buFont typeface="Arial" panose="020B0604020202020204" pitchFamily="34" charset="0"/>
              <a:buChar char="•"/>
            </a:pPr>
            <a:r>
              <a:rPr lang="en-US" sz="2400" dirty="0"/>
              <a:t>Should be controlled by flaggers, when necessary</a:t>
            </a:r>
          </a:p>
          <a:p>
            <a:pPr>
              <a:buFont typeface="Wingdings" panose="05000000000000000000" pitchFamily="2" charset="2"/>
              <a:buChar char="Ø"/>
            </a:pPr>
            <a:r>
              <a:rPr lang="en-US" sz="2800" dirty="0"/>
              <a:t>Access to workspace by workers and equipment should be minimized to avoid unacceptable changes in grade and rough terrain</a:t>
            </a:r>
          </a:p>
          <a:p>
            <a:pPr>
              <a:buFont typeface="Wingdings" panose="05000000000000000000" pitchFamily="2" charset="2"/>
              <a:buChar char="Ø"/>
            </a:pPr>
            <a:r>
              <a:rPr lang="en-US" sz="2800" dirty="0"/>
              <a:t>Provide audible information devices, accessible signals and barriers/channelizing devices detectable with long cane, for pedestrians with visual disabilities </a:t>
            </a:r>
          </a:p>
          <a:p>
            <a:pPr>
              <a:buFont typeface="Wingdings" panose="05000000000000000000" pitchFamily="2" charset="2"/>
              <a:buChar char="Ø"/>
            </a:pPr>
            <a:endParaRPr lang="en-US" sz="2600" dirty="0"/>
          </a:p>
        </p:txBody>
      </p:sp>
      <p:pic>
        <p:nvPicPr>
          <p:cNvPr id="15362" name="Picture 2" descr="Empco">
            <a:extLst>
              <a:ext uri="{FF2B5EF4-FFF2-40B4-BE49-F238E27FC236}">
                <a16:creationId xmlns:a16="http://schemas.microsoft.com/office/drawing/2014/main" id="{F46E3148-7DE3-4B0C-8673-BBE642ABC6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9775" y="2667000"/>
            <a:ext cx="1983889" cy="247739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419581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9215"/>
            <a:ext cx="8229600" cy="838200"/>
          </a:xfrm>
        </p:spPr>
        <p:txBody>
          <a:bodyPr>
            <a:normAutofit/>
          </a:bodyPr>
          <a:lstStyle/>
          <a:p>
            <a:r>
              <a:rPr lang="en-US" b="1" dirty="0"/>
              <a:t>Reduced Speed Criteria</a:t>
            </a:r>
          </a:p>
        </p:txBody>
      </p:sp>
      <p:sp>
        <p:nvSpPr>
          <p:cNvPr id="3" name="Content Placeholder 2"/>
          <p:cNvSpPr>
            <a:spLocks noGrp="1"/>
          </p:cNvSpPr>
          <p:nvPr>
            <p:ph sz="half" idx="1"/>
          </p:nvPr>
        </p:nvSpPr>
        <p:spPr>
          <a:xfrm>
            <a:off x="467519" y="1179512"/>
            <a:ext cx="8229600" cy="4953000"/>
          </a:xfrm>
        </p:spPr>
        <p:txBody>
          <a:bodyPr>
            <a:normAutofit lnSpcReduction="10000"/>
          </a:bodyPr>
          <a:lstStyle/>
          <a:p>
            <a:pPr>
              <a:buFont typeface="Wingdings" panose="05000000000000000000" pitchFamily="2" charset="2"/>
              <a:buChar char="Ø"/>
            </a:pPr>
            <a:r>
              <a:rPr lang="en-US" dirty="0"/>
              <a:t>Speed limit ahead signs installed when:</a:t>
            </a:r>
          </a:p>
          <a:p>
            <a:endParaRPr lang="en-US" sz="600" dirty="0"/>
          </a:p>
          <a:p>
            <a:pPr lvl="1">
              <a:buFont typeface="Arial" panose="020B0604020202020204" pitchFamily="34" charset="0"/>
              <a:buChar char="•"/>
            </a:pPr>
            <a:r>
              <a:rPr lang="en-US" dirty="0"/>
              <a:t>Reduced speed applies to entire work zone</a:t>
            </a:r>
          </a:p>
          <a:p>
            <a:pPr lvl="1">
              <a:buFont typeface="Arial" panose="020B0604020202020204" pitchFamily="34" charset="0"/>
              <a:buChar char="•"/>
            </a:pPr>
            <a:r>
              <a:rPr lang="en-US" dirty="0"/>
              <a:t>Reduced speed is 15 mph or greater</a:t>
            </a:r>
          </a:p>
          <a:p>
            <a:pPr lvl="1"/>
            <a:endParaRPr lang="en-US" dirty="0"/>
          </a:p>
          <a:p>
            <a:pPr>
              <a:buFont typeface="Wingdings" panose="05000000000000000000" pitchFamily="2" charset="2"/>
              <a:buChar char="Ø"/>
            </a:pPr>
            <a:r>
              <a:rPr lang="en-US" dirty="0"/>
              <a:t>Additional Criteria</a:t>
            </a:r>
          </a:p>
          <a:p>
            <a:endParaRPr lang="en-US" sz="600" dirty="0"/>
          </a:p>
          <a:p>
            <a:pPr lvl="1">
              <a:buFont typeface="Arial" panose="020B0604020202020204" pitchFamily="34" charset="0"/>
              <a:buChar char="•"/>
            </a:pPr>
            <a:r>
              <a:rPr lang="en-US" dirty="0"/>
              <a:t>Reduce speed in 2 stages for reductions greater than 20 mph </a:t>
            </a:r>
          </a:p>
          <a:p>
            <a:pPr lvl="1">
              <a:buFont typeface="Arial" panose="020B0604020202020204" pitchFamily="34" charset="0"/>
              <a:buChar char="•"/>
            </a:pPr>
            <a:r>
              <a:rPr lang="en-US" dirty="0"/>
              <a:t>Cover existing speed limit signs</a:t>
            </a:r>
          </a:p>
          <a:p>
            <a:pPr lvl="1">
              <a:buFont typeface="Arial" panose="020B0604020202020204" pitchFamily="34" charset="0"/>
              <a:buChar char="•"/>
            </a:pPr>
            <a:r>
              <a:rPr lang="en-US" dirty="0"/>
              <a:t>Install speed limit signs at end of reduced speed area unless speed limit is posted within ½ mile of reduced speed area</a:t>
            </a:r>
          </a:p>
          <a:p>
            <a:endParaRPr lang="en-US" dirty="0"/>
          </a:p>
        </p:txBody>
      </p:sp>
      <p:sp>
        <p:nvSpPr>
          <p:cNvPr id="6" name="Text Box 5"/>
          <p:cNvSpPr txBox="1">
            <a:spLocks noChangeArrowheads="1"/>
          </p:cNvSpPr>
          <p:nvPr/>
        </p:nvSpPr>
        <p:spPr bwMode="auto">
          <a:xfrm>
            <a:off x="467519" y="5867400"/>
            <a:ext cx="8208962" cy="830997"/>
          </a:xfrm>
          <a:prstGeom prst="rect">
            <a:avLst/>
          </a:prstGeom>
          <a:noFill/>
          <a:ln w="28575">
            <a:noFill/>
            <a:miter lim="800000"/>
            <a:headEnd/>
            <a:tailEnd/>
          </a:ln>
          <a:effectLst>
            <a:prstShdw prst="shdw17" dist="17961" dir="2700000">
              <a:srgbClr val="CC6600">
                <a:gamma/>
                <a:shade val="60000"/>
                <a:invGamma/>
              </a:srgbClr>
            </a:prstShdw>
          </a:effectLst>
        </p:spPr>
        <p:txBody>
          <a:bodyPr>
            <a:spAutoFit/>
          </a:bodyPr>
          <a:lstStyle/>
          <a:p>
            <a:pPr algn="ctr"/>
            <a:r>
              <a:rPr lang="en-US" sz="2400" b="1" dirty="0">
                <a:effectLst>
                  <a:outerShdw blurRad="38100" dist="38100" dir="2700000" algn="tl">
                    <a:srgbClr val="000000">
                      <a:alpha val="43137"/>
                    </a:srgbClr>
                  </a:outerShdw>
                </a:effectLst>
              </a:rPr>
              <a:t>Drivers will reduce their speed only if they clearly perceive the need to do so</a:t>
            </a:r>
          </a:p>
        </p:txBody>
      </p:sp>
      <p:pic>
        <p:nvPicPr>
          <p:cNvPr id="7" name="Picture 6"/>
          <p:cNvPicPr>
            <a:picLocks noChangeAspect="1" noChangeArrowheads="1"/>
          </p:cNvPicPr>
          <p:nvPr/>
        </p:nvPicPr>
        <p:blipFill>
          <a:blip r:embed="rId3" cstate="print"/>
          <a:srcRect/>
          <a:stretch>
            <a:fillRect/>
          </a:stretch>
        </p:blipFill>
        <p:spPr bwMode="auto">
          <a:xfrm>
            <a:off x="7239000" y="1243965"/>
            <a:ext cx="1309687" cy="2133600"/>
          </a:xfrm>
          <a:prstGeom prst="rect">
            <a:avLst/>
          </a:prstGeom>
          <a:noFill/>
          <a:ln w="3175">
            <a:solidFill>
              <a:srgbClr val="000000"/>
            </a:solidFill>
            <a:miter lim="800000"/>
            <a:headEnd/>
            <a:tailEnd/>
          </a:ln>
        </p:spPr>
      </p:pic>
    </p:spTree>
    <p:extLst>
      <p:ext uri="{BB962C8B-B14F-4D97-AF65-F5344CB8AC3E}">
        <p14:creationId xmlns:p14="http://schemas.microsoft.com/office/powerpoint/2010/main" val="286731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6"/>
                                        </p:tgtEl>
                                      </p:cBhvr>
                                    </p:animEffect>
                                    <p:animScale>
                                      <p:cBhvr>
                                        <p:cTn id="7" dur="250" autoRev="1" fill="hold"/>
                                        <p:tgtEl>
                                          <p:spTgt spid="6"/>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4627" name="Rectangle 2"/>
          <p:cNvSpPr>
            <a:spLocks noGrp="1" noChangeArrowheads="1"/>
          </p:cNvSpPr>
          <p:nvPr>
            <p:ph type="title"/>
          </p:nvPr>
        </p:nvSpPr>
        <p:spPr>
          <a:xfrm>
            <a:off x="457200" y="274638"/>
            <a:ext cx="8229600" cy="944562"/>
          </a:xfrm>
        </p:spPr>
        <p:txBody>
          <a:bodyPr>
            <a:normAutofit/>
          </a:bodyPr>
          <a:lstStyle/>
          <a:p>
            <a:pPr eaLnBrk="1" hangingPunct="1"/>
            <a:r>
              <a:rPr lang="en-US" b="1" dirty="0"/>
              <a:t>Fine Sign Requirements</a:t>
            </a:r>
          </a:p>
        </p:txBody>
      </p:sp>
      <p:sp>
        <p:nvSpPr>
          <p:cNvPr id="154628" name="Rectangle 3"/>
          <p:cNvSpPr>
            <a:spLocks noGrp="1" noChangeArrowheads="1"/>
          </p:cNvSpPr>
          <p:nvPr>
            <p:ph sz="half" idx="1"/>
          </p:nvPr>
        </p:nvSpPr>
        <p:spPr>
          <a:xfrm>
            <a:off x="457200" y="1219200"/>
            <a:ext cx="8229600" cy="4572000"/>
          </a:xfrm>
        </p:spPr>
        <p:txBody>
          <a:bodyPr>
            <a:normAutofit/>
          </a:bodyPr>
          <a:lstStyle/>
          <a:p>
            <a:pPr eaLnBrk="1" hangingPunct="1">
              <a:buFont typeface="Wingdings" panose="05000000000000000000" pitchFamily="2" charset="2"/>
              <a:buChar char="Ø"/>
            </a:pPr>
            <a:r>
              <a:rPr lang="en-US" sz="2800" dirty="0"/>
              <a:t>Fine signs may be used at the discretion of the supervisor if the following criteria have been met:</a:t>
            </a:r>
          </a:p>
          <a:p>
            <a:pPr eaLnBrk="1" hangingPunct="1"/>
            <a:endParaRPr lang="en-US" sz="400" dirty="0"/>
          </a:p>
          <a:p>
            <a:pPr lvl="1" eaLnBrk="1" hangingPunct="1">
              <a:buFont typeface="Arial" panose="020B0604020202020204" pitchFamily="34" charset="0"/>
              <a:buChar char="•"/>
            </a:pPr>
            <a:r>
              <a:rPr lang="en-US" sz="2400" dirty="0"/>
              <a:t>Work duration longer than 4 hours</a:t>
            </a:r>
          </a:p>
          <a:p>
            <a:pPr lvl="1" eaLnBrk="1" hangingPunct="1">
              <a:buFont typeface="Arial" panose="020B0604020202020204" pitchFamily="34" charset="0"/>
              <a:buChar char="•"/>
            </a:pPr>
            <a:r>
              <a:rPr lang="en-US" sz="2400" dirty="0"/>
              <a:t>Reduced speed limit in effect</a:t>
            </a:r>
          </a:p>
          <a:p>
            <a:pPr lvl="1" eaLnBrk="1" hangingPunct="1">
              <a:buFont typeface="Arial" panose="020B0604020202020204" pitchFamily="34" charset="0"/>
              <a:buChar char="•"/>
            </a:pPr>
            <a:r>
              <a:rPr lang="en-US" sz="2400" dirty="0"/>
              <a:t>Normal posted speed greater than or equal to 60 mph</a:t>
            </a:r>
          </a:p>
          <a:p>
            <a:pPr lvl="1" eaLnBrk="1" hangingPunct="1">
              <a:buFont typeface="Arial" panose="020B0604020202020204" pitchFamily="34" charset="0"/>
              <a:buChar char="•"/>
            </a:pPr>
            <a:r>
              <a:rPr lang="en-US" sz="2400" dirty="0"/>
              <a:t>Workers on roadway without barrier protection</a:t>
            </a:r>
          </a:p>
          <a:p>
            <a:pPr lvl="1" eaLnBrk="1" hangingPunct="1"/>
            <a:endParaRPr lang="en-US" sz="600" dirty="0"/>
          </a:p>
          <a:p>
            <a:pPr eaLnBrk="1" hangingPunct="1">
              <a:buFont typeface="Wingdings" panose="05000000000000000000" pitchFamily="2" charset="2"/>
              <a:buChar char="Ø"/>
            </a:pPr>
            <a:r>
              <a:rPr lang="en-US" sz="2400" dirty="0"/>
              <a:t>Installation of fine signs, their location and requirements shall conform to the diagram listed in the </a:t>
            </a:r>
            <a:r>
              <a:rPr lang="en-US" sz="2400" dirty="0">
                <a:hlinkClick r:id="rId3"/>
              </a:rPr>
              <a:t>EPG 616.12.3</a:t>
            </a:r>
            <a:r>
              <a:rPr lang="en-US" sz="2400" dirty="0"/>
              <a:t> Work Zone Speed Limit Figures</a:t>
            </a:r>
          </a:p>
        </p:txBody>
      </p:sp>
      <p:pic>
        <p:nvPicPr>
          <p:cNvPr id="154629" name="Picture 4">
            <a:hlinkClick r:id="rId4"/>
          </p:cNvPr>
          <p:cNvPicPr>
            <a:picLocks noGrp="1" noChangeAspect="1" noChangeArrowheads="1"/>
          </p:cNvPicPr>
          <p:nvPr>
            <p:ph sz="half" idx="2"/>
          </p:nvPr>
        </p:nvPicPr>
        <p:blipFill>
          <a:blip r:embed="rId5" cstate="print"/>
          <a:stretch>
            <a:fillRect/>
          </a:stretch>
        </p:blipFill>
        <p:spPr>
          <a:xfrm>
            <a:off x="7239000" y="5333752"/>
            <a:ext cx="1905000" cy="1524247"/>
          </a:xfrm>
        </p:spPr>
      </p:pic>
      <p:pic>
        <p:nvPicPr>
          <p:cNvPr id="7" name="Picture 4">
            <a:hlinkClick r:id="rId4"/>
          </p:cNvPr>
          <p:cNvPicPr>
            <a:picLocks noChangeAspect="1" noChangeArrowheads="1"/>
          </p:cNvPicPr>
          <p:nvPr/>
        </p:nvPicPr>
        <p:blipFill>
          <a:blip r:embed="rId5" cstate="print"/>
          <a:stretch>
            <a:fillRect/>
          </a:stretch>
        </p:blipFill>
        <p:spPr>
          <a:xfrm>
            <a:off x="0" y="5333753"/>
            <a:ext cx="1905000" cy="1524247"/>
          </a:xfrm>
          <a:prstGeom prst="rect">
            <a:avLst/>
          </a:prstGeom>
        </p:spPr>
      </p:pic>
    </p:spTree>
    <p:extLst>
      <p:ext uri="{BB962C8B-B14F-4D97-AF65-F5344CB8AC3E}">
        <p14:creationId xmlns:p14="http://schemas.microsoft.com/office/powerpoint/2010/main" val="403336067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0658" name="Rectangle 9"/>
          <p:cNvSpPr>
            <a:spLocks noGrp="1" noChangeArrowheads="1"/>
          </p:cNvSpPr>
          <p:nvPr>
            <p:ph type="title"/>
          </p:nvPr>
        </p:nvSpPr>
        <p:spPr>
          <a:xfrm>
            <a:off x="457200" y="158994"/>
            <a:ext cx="8229600" cy="966152"/>
          </a:xfrm>
        </p:spPr>
        <p:txBody>
          <a:bodyPr>
            <a:normAutofit/>
          </a:bodyPr>
          <a:lstStyle/>
          <a:p>
            <a:pPr eaLnBrk="1" hangingPunct="1"/>
            <a:r>
              <a:rPr lang="en-US" b="1" dirty="0"/>
              <a:t>Use of Law Enforcement</a:t>
            </a:r>
          </a:p>
        </p:txBody>
      </p:sp>
      <p:sp>
        <p:nvSpPr>
          <p:cNvPr id="70659" name="Rectangle 11"/>
          <p:cNvSpPr>
            <a:spLocks noGrp="1" noChangeArrowheads="1"/>
          </p:cNvSpPr>
          <p:nvPr>
            <p:ph sz="half" idx="1"/>
          </p:nvPr>
        </p:nvSpPr>
        <p:spPr>
          <a:xfrm>
            <a:off x="457200" y="1314693"/>
            <a:ext cx="8229600" cy="2266707"/>
          </a:xfrm>
        </p:spPr>
        <p:txBody>
          <a:bodyPr>
            <a:normAutofit/>
          </a:bodyPr>
          <a:lstStyle/>
          <a:p>
            <a:pPr>
              <a:buFont typeface="Wingdings" panose="05000000000000000000" pitchFamily="2" charset="2"/>
              <a:buChar char="Ø"/>
            </a:pPr>
            <a:r>
              <a:rPr lang="en-US" sz="2400" dirty="0"/>
              <a:t>The need to use law enforcement will be identified in the planning stage but, needs to be re-evaluated continually throughout the project</a:t>
            </a:r>
          </a:p>
          <a:p>
            <a:pPr lvl="1">
              <a:buFont typeface="Arial" panose="020B0604020202020204" pitchFamily="34" charset="0"/>
              <a:buChar char="•"/>
            </a:pPr>
            <a:r>
              <a:rPr lang="en-US" sz="2000" dirty="0"/>
              <a:t>Districts should appropriately plan the use of law enforcement for contracts and maintenance work so funds can be dedicated/set aside</a:t>
            </a:r>
          </a:p>
          <a:p>
            <a:pPr lvl="1">
              <a:buFont typeface="Arial" panose="020B0604020202020204" pitchFamily="34" charset="0"/>
              <a:buChar char="•"/>
            </a:pPr>
            <a:endParaRPr lang="en-US" sz="1600" dirty="0"/>
          </a:p>
        </p:txBody>
      </p:sp>
      <p:sp>
        <p:nvSpPr>
          <p:cNvPr id="2" name="TextBox 1"/>
          <p:cNvSpPr txBox="1"/>
          <p:nvPr/>
        </p:nvSpPr>
        <p:spPr>
          <a:xfrm>
            <a:off x="228600" y="3581400"/>
            <a:ext cx="6553200" cy="2523768"/>
          </a:xfrm>
          <a:prstGeom prst="rect">
            <a:avLst/>
          </a:prstGeom>
          <a:noFill/>
        </p:spPr>
        <p:txBody>
          <a:bodyPr wrap="square" rtlCol="0">
            <a:spAutoFit/>
          </a:bodyPr>
          <a:lstStyle/>
          <a:p>
            <a:r>
              <a:rPr lang="en-US" sz="2800" b="1" dirty="0"/>
              <a:t>Typical situations within/near Work Zones:</a:t>
            </a:r>
          </a:p>
          <a:p>
            <a:endParaRPr lang="en-US" sz="1000" b="1" dirty="0"/>
          </a:p>
          <a:p>
            <a:pPr marL="342900" indent="-342900">
              <a:buFont typeface="Wingdings" panose="05000000000000000000" pitchFamily="2" charset="2"/>
              <a:buChar char="Ø"/>
            </a:pPr>
            <a:r>
              <a:rPr lang="en-US" sz="2400" dirty="0"/>
              <a:t>Speed enforcement</a:t>
            </a:r>
          </a:p>
          <a:p>
            <a:pPr marL="342900" indent="-342900">
              <a:buFont typeface="Wingdings" panose="05000000000000000000" pitchFamily="2" charset="2"/>
              <a:buChar char="Ø"/>
            </a:pPr>
            <a:r>
              <a:rPr lang="en-US" sz="2400" dirty="0"/>
              <a:t>Temporary flagging situations</a:t>
            </a:r>
          </a:p>
          <a:p>
            <a:pPr marL="342900" indent="-342900">
              <a:buFont typeface="Wingdings" panose="05000000000000000000" pitchFamily="2" charset="2"/>
              <a:buChar char="Ø"/>
            </a:pPr>
            <a:r>
              <a:rPr lang="en-US" sz="2400" dirty="0"/>
              <a:t>Incident management (crash or Priority 1)</a:t>
            </a:r>
          </a:p>
          <a:p>
            <a:pPr marL="342900" indent="-342900">
              <a:buFont typeface="Wingdings" panose="05000000000000000000" pitchFamily="2" charset="2"/>
              <a:buChar char="Ø"/>
            </a:pPr>
            <a:r>
              <a:rPr lang="en-US" sz="2400" dirty="0"/>
              <a:t>Complex setups</a:t>
            </a:r>
          </a:p>
          <a:p>
            <a:pPr marL="342900" indent="-342900">
              <a:buFont typeface="Wingdings" panose="05000000000000000000" pitchFamily="2" charset="2"/>
              <a:buChar char="Ø"/>
            </a:pPr>
            <a:r>
              <a:rPr lang="en-US" sz="2400" dirty="0"/>
              <a:t>Changes in setups</a:t>
            </a:r>
          </a:p>
        </p:txBody>
      </p:sp>
      <p:pic>
        <p:nvPicPr>
          <p:cNvPr id="6" name="Picture 5">
            <a:extLst>
              <a:ext uri="{FF2B5EF4-FFF2-40B4-BE49-F238E27FC236}">
                <a16:creationId xmlns:a16="http://schemas.microsoft.com/office/drawing/2014/main" id="{CBAA077E-2A1F-4ADB-8E5D-34E966DB58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6553200" y="4267201"/>
            <a:ext cx="2590800" cy="2590800"/>
          </a:xfrm>
          <a:prstGeom prst="rect">
            <a:avLst/>
          </a:prstGeom>
          <a:ln>
            <a:noFill/>
          </a:ln>
          <a:effectLst>
            <a:softEdge rad="112500"/>
          </a:effectLst>
        </p:spPr>
      </p:pic>
    </p:spTree>
    <p:extLst>
      <p:ext uri="{BB962C8B-B14F-4D97-AF65-F5344CB8AC3E}">
        <p14:creationId xmlns:p14="http://schemas.microsoft.com/office/powerpoint/2010/main" val="565993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457200" y="292101"/>
            <a:ext cx="8229600" cy="939799"/>
          </a:xfrm>
        </p:spPr>
        <p:txBody>
          <a:bodyPr>
            <a:normAutofit/>
          </a:bodyPr>
          <a:lstStyle/>
          <a:p>
            <a:pPr eaLnBrk="1" hangingPunct="1"/>
            <a:r>
              <a:rPr lang="en-US" b="1" dirty="0"/>
              <a:t>Law Enforcement Project Selection</a:t>
            </a:r>
          </a:p>
        </p:txBody>
      </p:sp>
      <p:sp>
        <p:nvSpPr>
          <p:cNvPr id="72707" name="Rectangle 3"/>
          <p:cNvSpPr>
            <a:spLocks noGrp="1" noChangeArrowheads="1"/>
          </p:cNvSpPr>
          <p:nvPr>
            <p:ph sz="half" idx="1"/>
          </p:nvPr>
        </p:nvSpPr>
        <p:spPr>
          <a:xfrm>
            <a:off x="457200" y="1219200"/>
            <a:ext cx="8077200" cy="4953000"/>
          </a:xfrm>
        </p:spPr>
        <p:txBody>
          <a:bodyPr/>
          <a:lstStyle/>
          <a:p>
            <a:pPr eaLnBrk="1" hangingPunct="1">
              <a:lnSpc>
                <a:spcPct val="90000"/>
              </a:lnSpc>
              <a:buFontTx/>
              <a:buNone/>
            </a:pPr>
            <a:r>
              <a:rPr lang="en-US" dirty="0"/>
              <a:t>Factors to consider when evaluating the potential use of law enforcement include:</a:t>
            </a:r>
          </a:p>
          <a:p>
            <a:pPr eaLnBrk="1" hangingPunct="1">
              <a:lnSpc>
                <a:spcPct val="90000"/>
              </a:lnSpc>
              <a:buFontTx/>
              <a:buNone/>
            </a:pPr>
            <a:endParaRPr lang="en-US" dirty="0"/>
          </a:p>
          <a:p>
            <a:pPr lvl="1" eaLnBrk="1" hangingPunct="1">
              <a:lnSpc>
                <a:spcPct val="90000"/>
              </a:lnSpc>
              <a:buFont typeface="Wingdings" panose="05000000000000000000" pitchFamily="2" charset="2"/>
              <a:buChar char="Ø"/>
            </a:pPr>
            <a:r>
              <a:rPr lang="en-US" sz="2600" dirty="0"/>
              <a:t>Type of facility</a:t>
            </a:r>
          </a:p>
          <a:p>
            <a:pPr lvl="1" eaLnBrk="1" hangingPunct="1">
              <a:lnSpc>
                <a:spcPct val="90000"/>
              </a:lnSpc>
              <a:buFont typeface="Wingdings" panose="05000000000000000000" pitchFamily="2" charset="2"/>
              <a:buChar char="Ø"/>
            </a:pPr>
            <a:r>
              <a:rPr lang="en-US" sz="2600" dirty="0"/>
              <a:t>Speeds</a:t>
            </a:r>
          </a:p>
          <a:p>
            <a:pPr lvl="1" eaLnBrk="1" hangingPunct="1">
              <a:lnSpc>
                <a:spcPct val="90000"/>
              </a:lnSpc>
              <a:buFont typeface="Wingdings" panose="05000000000000000000" pitchFamily="2" charset="2"/>
              <a:buChar char="Ø"/>
            </a:pPr>
            <a:r>
              <a:rPr lang="en-US" sz="2600" dirty="0"/>
              <a:t>Traffic control</a:t>
            </a:r>
          </a:p>
          <a:p>
            <a:pPr lvl="1" eaLnBrk="1" hangingPunct="1">
              <a:lnSpc>
                <a:spcPct val="90000"/>
              </a:lnSpc>
              <a:buFont typeface="Wingdings" panose="05000000000000000000" pitchFamily="2" charset="2"/>
              <a:buChar char="Ø"/>
            </a:pPr>
            <a:r>
              <a:rPr lang="en-US" sz="2600" dirty="0"/>
              <a:t>Other</a:t>
            </a:r>
          </a:p>
        </p:txBody>
      </p:sp>
      <p:pic>
        <p:nvPicPr>
          <p:cNvPr id="6" name="Picture 5"/>
          <p:cNvPicPr>
            <a:picLocks noChangeAspect="1" noChangeArrowheads="1"/>
          </p:cNvPicPr>
          <p:nvPr/>
        </p:nvPicPr>
        <p:blipFill>
          <a:blip r:embed="rId3" cstate="print"/>
          <a:srcRect/>
          <a:stretch>
            <a:fillRect/>
          </a:stretch>
        </p:blipFill>
        <p:spPr bwMode="auto">
          <a:xfrm>
            <a:off x="2760347" y="4528344"/>
            <a:ext cx="1309687" cy="2133600"/>
          </a:xfrm>
          <a:prstGeom prst="rect">
            <a:avLst/>
          </a:prstGeom>
          <a:noFill/>
          <a:ln w="3175">
            <a:solidFill>
              <a:srgbClr val="000000"/>
            </a:solidFill>
            <a:miter lim="800000"/>
            <a:headEnd/>
            <a:tailEnd/>
          </a:ln>
        </p:spPr>
      </p:pic>
      <p:pic>
        <p:nvPicPr>
          <p:cNvPr id="7" name="Picture 6"/>
          <p:cNvPicPr>
            <a:picLocks noChangeAspect="1" noChangeArrowheads="1"/>
          </p:cNvPicPr>
          <p:nvPr/>
        </p:nvPicPr>
        <p:blipFill>
          <a:blip r:embed="rId4" cstate="print"/>
          <a:srcRect/>
          <a:stretch>
            <a:fillRect/>
          </a:stretch>
        </p:blipFill>
        <p:spPr bwMode="auto">
          <a:xfrm>
            <a:off x="5062537" y="4484688"/>
            <a:ext cx="2752725" cy="2220912"/>
          </a:xfrm>
          <a:prstGeom prst="rect">
            <a:avLst/>
          </a:prstGeom>
          <a:noFill/>
          <a:ln w="9525">
            <a:noFill/>
            <a:miter lim="800000"/>
            <a:headEnd/>
            <a:tailEnd/>
          </a:ln>
        </p:spPr>
      </p:pic>
      <p:pic>
        <p:nvPicPr>
          <p:cNvPr id="8" name="Picture 3" descr="J:\Safety\Workzone - Flagger combined\Graphics\hit a worker 1.jpg"/>
          <p:cNvPicPr>
            <a:picLocks noChangeAspect="1" noChangeArrowheads="1"/>
          </p:cNvPicPr>
          <p:nvPr/>
        </p:nvPicPr>
        <p:blipFill>
          <a:blip r:embed="rId5" cstate="print"/>
          <a:srcRect/>
          <a:stretch>
            <a:fillRect/>
          </a:stretch>
        </p:blipFill>
        <p:spPr bwMode="auto">
          <a:xfrm>
            <a:off x="4572000" y="2209800"/>
            <a:ext cx="3733800" cy="1876425"/>
          </a:xfrm>
          <a:prstGeom prst="rect">
            <a:avLst/>
          </a:prstGeom>
          <a:noFill/>
          <a:ln w="9525">
            <a:noFill/>
            <a:miter lim="800000"/>
            <a:headEnd/>
            <a:tailEnd/>
          </a:ln>
        </p:spPr>
      </p:pic>
    </p:spTree>
    <p:extLst>
      <p:ext uri="{BB962C8B-B14F-4D97-AF65-F5344CB8AC3E}">
        <p14:creationId xmlns:p14="http://schemas.microsoft.com/office/powerpoint/2010/main" val="101504929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8E47D-1D7E-4FE6-80D2-3C00D9400D24}"/>
              </a:ext>
            </a:extLst>
          </p:cNvPr>
          <p:cNvSpPr>
            <a:spLocks noGrp="1"/>
          </p:cNvSpPr>
          <p:nvPr>
            <p:ph type="title"/>
          </p:nvPr>
        </p:nvSpPr>
        <p:spPr/>
        <p:txBody>
          <a:bodyPr/>
          <a:lstStyle/>
          <a:p>
            <a:r>
              <a:rPr lang="en-US" b="1" dirty="0"/>
              <a:t>Law Enforcement Project Selection</a:t>
            </a:r>
            <a:endParaRPr lang="en-US" dirty="0"/>
          </a:p>
        </p:txBody>
      </p:sp>
      <p:sp>
        <p:nvSpPr>
          <p:cNvPr id="3" name="Content Placeholder 2">
            <a:extLst>
              <a:ext uri="{FF2B5EF4-FFF2-40B4-BE49-F238E27FC236}">
                <a16:creationId xmlns:a16="http://schemas.microsoft.com/office/drawing/2014/main" id="{522E6855-A391-4AF9-B17B-34D506DE0268}"/>
              </a:ext>
            </a:extLst>
          </p:cNvPr>
          <p:cNvSpPr>
            <a:spLocks noGrp="1"/>
          </p:cNvSpPr>
          <p:nvPr>
            <p:ph idx="1"/>
          </p:nvPr>
        </p:nvSpPr>
        <p:spPr>
          <a:xfrm>
            <a:off x="143933" y="1371600"/>
            <a:ext cx="5791200" cy="4114800"/>
          </a:xfrm>
        </p:spPr>
        <p:txBody>
          <a:bodyPr/>
          <a:lstStyle/>
          <a:p>
            <a:pPr lvl="0">
              <a:buFont typeface="Wingdings" panose="05000000000000000000" pitchFamily="2" charset="2"/>
              <a:buChar char="Ø"/>
            </a:pPr>
            <a:r>
              <a:rPr lang="en-US" sz="2000" dirty="0"/>
              <a:t>Use of LE, both active and passive, is an effective tool to ensure traffic complies with work zone requirements arising from certain construction projects/maintenance operations</a:t>
            </a:r>
          </a:p>
          <a:p>
            <a:pPr lvl="0">
              <a:buFont typeface="Wingdings" panose="05000000000000000000" pitchFamily="2" charset="2"/>
              <a:buChar char="Ø"/>
            </a:pPr>
            <a:r>
              <a:rPr lang="en-US" sz="2000" dirty="0"/>
              <a:t>The use of law enforcement will vary from project to project</a:t>
            </a:r>
          </a:p>
          <a:p>
            <a:pPr lvl="0">
              <a:buFont typeface="Wingdings" panose="05000000000000000000" pitchFamily="2" charset="2"/>
              <a:buChar char="Ø"/>
            </a:pPr>
            <a:r>
              <a:rPr lang="en-US" sz="2000" dirty="0"/>
              <a:t>Use of LE is a great tool to help provide advance warning of our work zones and any potential queue</a:t>
            </a:r>
          </a:p>
          <a:p>
            <a:pPr lvl="0">
              <a:buFont typeface="Wingdings" panose="05000000000000000000" pitchFamily="2" charset="2"/>
              <a:buChar char="Ø"/>
            </a:pPr>
            <a:r>
              <a:rPr lang="en-US" sz="2000" dirty="0"/>
              <a:t>Details should be included in the traffic control plan and discussed with LE before work begins</a:t>
            </a:r>
          </a:p>
          <a:p>
            <a:pPr lvl="0">
              <a:buFont typeface="Wingdings" panose="05000000000000000000" pitchFamily="2" charset="2"/>
              <a:buChar char="Ø"/>
            </a:pPr>
            <a:r>
              <a:rPr lang="en-US" sz="2000" dirty="0"/>
              <a:t>Additional information can be found in </a:t>
            </a:r>
            <a:r>
              <a:rPr lang="en-US" sz="2000" u="sng" dirty="0">
                <a:hlinkClick r:id="rId3"/>
              </a:rPr>
              <a:t>EPG 616.16</a:t>
            </a:r>
            <a:endParaRPr lang="en-US" sz="2000" dirty="0"/>
          </a:p>
        </p:txBody>
      </p:sp>
      <p:pic>
        <p:nvPicPr>
          <p:cNvPr id="5" name="Picture 4">
            <a:extLst>
              <a:ext uri="{FF2B5EF4-FFF2-40B4-BE49-F238E27FC236}">
                <a16:creationId xmlns:a16="http://schemas.microsoft.com/office/drawing/2014/main" id="{0C54057A-C07F-464A-8F94-DAC84944BFE1}"/>
              </a:ext>
            </a:extLst>
          </p:cNvPr>
          <p:cNvPicPr>
            <a:picLocks noChangeAspect="1"/>
          </p:cNvPicPr>
          <p:nvPr/>
        </p:nvPicPr>
        <p:blipFill>
          <a:blip r:embed="rId4"/>
          <a:stretch>
            <a:fillRect/>
          </a:stretch>
        </p:blipFill>
        <p:spPr>
          <a:xfrm>
            <a:off x="5879634" y="1752600"/>
            <a:ext cx="3120433" cy="4038600"/>
          </a:xfrm>
          <a:prstGeom prst="rect">
            <a:avLst/>
          </a:prstGeom>
        </p:spPr>
      </p:pic>
    </p:spTree>
    <p:extLst>
      <p:ext uri="{BB962C8B-B14F-4D97-AF65-F5344CB8AC3E}">
        <p14:creationId xmlns:p14="http://schemas.microsoft.com/office/powerpoint/2010/main" val="127248399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20316-C18E-44D5-9FDD-6C6A621850BA}"/>
              </a:ext>
            </a:extLst>
          </p:cNvPr>
          <p:cNvSpPr>
            <a:spLocks noGrp="1"/>
          </p:cNvSpPr>
          <p:nvPr>
            <p:ph type="title"/>
          </p:nvPr>
        </p:nvSpPr>
        <p:spPr>
          <a:xfrm>
            <a:off x="266700" y="381000"/>
            <a:ext cx="8610600" cy="990600"/>
          </a:xfrm>
        </p:spPr>
        <p:txBody>
          <a:bodyPr/>
          <a:lstStyle/>
          <a:p>
            <a:r>
              <a:rPr lang="en-US" b="1" dirty="0"/>
              <a:t>Emergency Response Operations</a:t>
            </a:r>
          </a:p>
        </p:txBody>
      </p:sp>
      <p:sp>
        <p:nvSpPr>
          <p:cNvPr id="3" name="Content Placeholder 2">
            <a:extLst>
              <a:ext uri="{FF2B5EF4-FFF2-40B4-BE49-F238E27FC236}">
                <a16:creationId xmlns:a16="http://schemas.microsoft.com/office/drawing/2014/main" id="{F458E8C8-7109-4107-BCB4-53FE56525EB3}"/>
              </a:ext>
            </a:extLst>
          </p:cNvPr>
          <p:cNvSpPr>
            <a:spLocks noGrp="1"/>
          </p:cNvSpPr>
          <p:nvPr>
            <p:ph idx="1"/>
          </p:nvPr>
        </p:nvSpPr>
        <p:spPr>
          <a:xfrm>
            <a:off x="457200" y="1348563"/>
            <a:ext cx="8229600" cy="5029200"/>
          </a:xfrm>
        </p:spPr>
        <p:txBody>
          <a:bodyPr/>
          <a:lstStyle/>
          <a:p>
            <a:pPr>
              <a:buFont typeface="Wingdings" panose="05000000000000000000" pitchFamily="2" charset="2"/>
              <a:buChar char="Ø"/>
            </a:pPr>
            <a:r>
              <a:rPr lang="en-US" sz="2400" dirty="0"/>
              <a:t>For operations that require an emergency response (</a:t>
            </a:r>
            <a:r>
              <a:rPr lang="en-US" sz="2000" b="1" i="1" dirty="0"/>
              <a:t>respond now instead of planned</a:t>
            </a:r>
            <a:r>
              <a:rPr lang="en-US" sz="2400" dirty="0"/>
              <a:t>) - a request will be made for Law Enforcement or MoDOT Emergency Response (</a:t>
            </a:r>
            <a:r>
              <a:rPr lang="en-US" sz="2400" i="1" dirty="0"/>
              <a:t>motorist assist</a:t>
            </a:r>
            <a:r>
              <a:rPr lang="en-US" sz="2400" dirty="0"/>
              <a:t>) to go out with us during asphalt pavement improvement operations within ½ mile of an interchange</a:t>
            </a:r>
          </a:p>
          <a:p>
            <a:pPr lvl="1">
              <a:buFont typeface="Arial" panose="020B0604020202020204" pitchFamily="34" charset="0"/>
              <a:buChar char="•"/>
            </a:pPr>
            <a:r>
              <a:rPr lang="en-US" sz="2000" dirty="0"/>
              <a:t>If Law Enforcement or Emergency Response are unavailable, work may continue.</a:t>
            </a:r>
          </a:p>
          <a:p>
            <a:pPr lvl="0">
              <a:buFont typeface="Wingdings" panose="05000000000000000000" pitchFamily="2" charset="2"/>
              <a:buChar char="Ø"/>
            </a:pPr>
            <a:r>
              <a:rPr lang="en-US" sz="2400" dirty="0"/>
              <a:t>Take your time when gathering tools and equipment and follow requirements for the operation being                      performed (</a:t>
            </a:r>
            <a:r>
              <a:rPr lang="en-US" sz="2000" b="1" i="1" dirty="0"/>
              <a:t>don’t cut corners</a:t>
            </a:r>
            <a:r>
              <a:rPr lang="en-US" sz="2400" dirty="0"/>
              <a:t>).  Making sure we                                 have the proper equipment and are                              performing the operation correctly is crucial                               to safety.   </a:t>
            </a:r>
          </a:p>
        </p:txBody>
      </p:sp>
      <p:pic>
        <p:nvPicPr>
          <p:cNvPr id="7" name="Picture 6" descr="A picture containing text, sky, outdoor, grass&#10;&#10;Description automatically generated">
            <a:extLst>
              <a:ext uri="{FF2B5EF4-FFF2-40B4-BE49-F238E27FC236}">
                <a16:creationId xmlns:a16="http://schemas.microsoft.com/office/drawing/2014/main" id="{F38C7CA4-C66D-471A-9579-A6A71D72F7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86451" y="4800600"/>
            <a:ext cx="2641600" cy="1981200"/>
          </a:xfrm>
          <a:prstGeom prst="rect">
            <a:avLst/>
          </a:prstGeom>
          <a:ln>
            <a:noFill/>
          </a:ln>
          <a:effectLst>
            <a:softEdge rad="112500"/>
          </a:effectLst>
        </p:spPr>
      </p:pic>
    </p:spTree>
    <p:extLst>
      <p:ext uri="{BB962C8B-B14F-4D97-AF65-F5344CB8AC3E}">
        <p14:creationId xmlns:p14="http://schemas.microsoft.com/office/powerpoint/2010/main" val="739189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wipe(down)">
                                      <p:cBhvr>
                                        <p:cTn id="1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7076"/>
            <a:ext cx="8229600" cy="813687"/>
          </a:xfrm>
        </p:spPr>
        <p:txBody>
          <a:bodyPr/>
          <a:lstStyle/>
          <a:p>
            <a:r>
              <a:rPr lang="en-US" b="1" dirty="0"/>
              <a:t>Review</a:t>
            </a:r>
          </a:p>
        </p:txBody>
      </p:sp>
      <p:sp>
        <p:nvSpPr>
          <p:cNvPr id="3" name="Content Placeholder 2"/>
          <p:cNvSpPr>
            <a:spLocks noGrp="1"/>
          </p:cNvSpPr>
          <p:nvPr>
            <p:ph sz="half" idx="1"/>
          </p:nvPr>
        </p:nvSpPr>
        <p:spPr>
          <a:xfrm>
            <a:off x="457200" y="1143000"/>
            <a:ext cx="8458200" cy="5638800"/>
          </a:xfrm>
        </p:spPr>
        <p:txBody>
          <a:bodyPr/>
          <a:lstStyle/>
          <a:p>
            <a:pPr marL="457200" indent="-457200">
              <a:buFont typeface="+mj-lt"/>
              <a:buAutoNum type="arabicPeriod"/>
            </a:pPr>
            <a:r>
              <a:rPr lang="en-US" sz="2000" dirty="0"/>
              <a:t>PRT stands for_________________________.</a:t>
            </a:r>
          </a:p>
          <a:p>
            <a:pPr marL="800100" lvl="1" indent="-342900">
              <a:buFont typeface="+mj-lt"/>
              <a:buAutoNum type="alphaUcPeriod"/>
            </a:pPr>
            <a:r>
              <a:rPr lang="en-US" sz="1600" dirty="0"/>
              <a:t>Perception Reaction Time		C. Perception Reaction Trust</a:t>
            </a:r>
          </a:p>
          <a:p>
            <a:pPr marL="800100" lvl="1" indent="-342900">
              <a:buFont typeface="+mj-lt"/>
              <a:buAutoNum type="alphaUcPeriod"/>
            </a:pPr>
            <a:r>
              <a:rPr lang="en-US" sz="1600" dirty="0"/>
              <a:t>Physical Readiness Training		D. Personal Rapid Transit</a:t>
            </a:r>
          </a:p>
          <a:p>
            <a:pPr marL="514350" indent="-457200">
              <a:buFont typeface="+mj-lt"/>
              <a:buAutoNum type="arabicPeriod"/>
            </a:pPr>
            <a:r>
              <a:rPr lang="en-US" sz="2000" dirty="0"/>
              <a:t>Typical PRT is _______________.</a:t>
            </a:r>
            <a:endParaRPr lang="en-US" sz="1600" dirty="0"/>
          </a:p>
          <a:p>
            <a:pPr marL="857250" lvl="1" indent="-342900">
              <a:buFont typeface="+mj-lt"/>
              <a:buAutoNum type="alphaUcPeriod"/>
            </a:pPr>
            <a:r>
              <a:rPr lang="en-US" sz="1600" dirty="0"/>
              <a:t>5 seconds				C. 5 minutes</a:t>
            </a:r>
          </a:p>
          <a:p>
            <a:pPr marL="857250" lvl="1" indent="-342900">
              <a:buFont typeface="+mj-lt"/>
              <a:buAutoNum type="alphaUcPeriod"/>
            </a:pPr>
            <a:r>
              <a:rPr lang="en-US" sz="1600" dirty="0"/>
              <a:t>2.5 minutes				D. 2.5 seconds</a:t>
            </a:r>
          </a:p>
          <a:p>
            <a:pPr marL="571500" indent="-457200">
              <a:buFont typeface="+mj-lt"/>
              <a:buAutoNum type="arabicPeriod"/>
            </a:pPr>
            <a:r>
              <a:rPr lang="en-US" sz="2000" dirty="0"/>
              <a:t>Pedestrian facilities should not lead pedestrians into ___________; and should provide a clear, convenient, ________________ path replicating the existing pathway.</a:t>
            </a:r>
          </a:p>
          <a:p>
            <a:pPr marL="914400" lvl="1" indent="-342900">
              <a:buFont typeface="+mj-lt"/>
              <a:buAutoNum type="alphaUcPeriod"/>
            </a:pPr>
            <a:r>
              <a:rPr lang="en-US" sz="1600" dirty="0"/>
              <a:t>Light, accessible			C. conflict, rough</a:t>
            </a:r>
          </a:p>
          <a:p>
            <a:pPr marL="914400" lvl="1" indent="-342900">
              <a:buFont typeface="+mj-lt"/>
              <a:buAutoNum type="alphaUcPeriod"/>
            </a:pPr>
            <a:r>
              <a:rPr lang="en-US" sz="1600" dirty="0"/>
              <a:t>Conflict, accessible			D. safety, kind</a:t>
            </a:r>
          </a:p>
          <a:p>
            <a:pPr marL="628650" indent="-457200">
              <a:buFont typeface="+mj-lt"/>
              <a:buAutoNum type="arabicPeriod"/>
            </a:pPr>
            <a:r>
              <a:rPr lang="en-US" sz="2000" dirty="0"/>
              <a:t>Barriers should not create _____________________.</a:t>
            </a:r>
          </a:p>
          <a:p>
            <a:pPr marL="971550" lvl="1" indent="-342900">
              <a:buFont typeface="+mj-lt"/>
              <a:buAutoNum type="alphaUcPeriod"/>
            </a:pPr>
            <a:r>
              <a:rPr lang="en-US" sz="1600" dirty="0"/>
              <a:t>safety 				C. Replicating Paths </a:t>
            </a:r>
          </a:p>
          <a:p>
            <a:pPr marL="971550" lvl="1" indent="-342900">
              <a:buFont typeface="+mj-lt"/>
              <a:buAutoNum type="alphaUcPeriod"/>
            </a:pPr>
            <a:r>
              <a:rPr lang="en-US" sz="1600" dirty="0"/>
              <a:t>Paths				D. Sight Distance Restrictions </a:t>
            </a:r>
          </a:p>
          <a:p>
            <a:pPr marL="571500">
              <a:buFont typeface="+mj-lt"/>
              <a:buAutoNum type="arabicPeriod"/>
            </a:pPr>
            <a:r>
              <a:rPr lang="en-US" sz="2000" dirty="0"/>
              <a:t>Pedestrian paths should meet ________ requirements.</a:t>
            </a:r>
          </a:p>
          <a:p>
            <a:pPr marL="1028700" lvl="1" indent="-342900">
              <a:buFont typeface="+mj-lt"/>
              <a:buAutoNum type="alphaUcPeriod"/>
            </a:pPr>
            <a:r>
              <a:rPr lang="en-US" sz="1600" dirty="0"/>
              <a:t>Sight				C. ADA			</a:t>
            </a:r>
          </a:p>
          <a:p>
            <a:pPr marL="1028700" lvl="1" indent="-342900">
              <a:buFont typeface="+mj-lt"/>
              <a:buAutoNum type="alphaUcPeriod"/>
            </a:pPr>
            <a:r>
              <a:rPr lang="en-US" sz="1600" dirty="0"/>
              <a:t>Barrier				D. Traffic</a:t>
            </a:r>
          </a:p>
        </p:txBody>
      </p:sp>
      <p:sp>
        <p:nvSpPr>
          <p:cNvPr id="12" name="Rectangle 11">
            <a:extLst>
              <a:ext uri="{FF2B5EF4-FFF2-40B4-BE49-F238E27FC236}">
                <a16:creationId xmlns:a16="http://schemas.microsoft.com/office/drawing/2014/main" id="{478DAFBC-7710-4CB9-9E2B-4987F238D95C}"/>
              </a:ext>
            </a:extLst>
          </p:cNvPr>
          <p:cNvSpPr/>
          <p:nvPr/>
        </p:nvSpPr>
        <p:spPr>
          <a:xfrm>
            <a:off x="838200" y="1524000"/>
            <a:ext cx="28194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1D53C64-1B05-48B7-8F9F-F90FEC6671E4}"/>
              </a:ext>
            </a:extLst>
          </p:cNvPr>
          <p:cNvSpPr/>
          <p:nvPr/>
        </p:nvSpPr>
        <p:spPr>
          <a:xfrm>
            <a:off x="4876800" y="2743200"/>
            <a:ext cx="16764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20EE574-D28A-4643-8CBF-9342858706D6}"/>
              </a:ext>
            </a:extLst>
          </p:cNvPr>
          <p:cNvSpPr/>
          <p:nvPr/>
        </p:nvSpPr>
        <p:spPr>
          <a:xfrm>
            <a:off x="990600" y="4343400"/>
            <a:ext cx="22098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88ACCF0-CFC8-40F4-B088-B5F9D9B96E29}"/>
              </a:ext>
            </a:extLst>
          </p:cNvPr>
          <p:cNvSpPr/>
          <p:nvPr/>
        </p:nvSpPr>
        <p:spPr>
          <a:xfrm>
            <a:off x="4953000" y="5257800"/>
            <a:ext cx="27432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AC310DB-4020-4423-8B4F-FA6972CB6C8D}"/>
              </a:ext>
            </a:extLst>
          </p:cNvPr>
          <p:cNvSpPr/>
          <p:nvPr/>
        </p:nvSpPr>
        <p:spPr>
          <a:xfrm>
            <a:off x="4987158" y="5943600"/>
            <a:ext cx="804041"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0268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randombar(horizontal)">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wipe(down)">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animBg="1"/>
      <p:bldP spid="16" grpId="0" animBg="1"/>
    </p:bldLst>
  </p:timing>
</p:sld>
</file>

<file path=ppt/slides/slide9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792162"/>
          </a:xfrm>
        </p:spPr>
        <p:txBody>
          <a:bodyPr/>
          <a:lstStyle/>
          <a:p>
            <a:r>
              <a:rPr lang="en-US" b="1" dirty="0"/>
              <a:t>Review Cont.</a:t>
            </a:r>
          </a:p>
        </p:txBody>
      </p:sp>
      <p:sp>
        <p:nvSpPr>
          <p:cNvPr id="18" name="Content Placeholder 2">
            <a:extLst>
              <a:ext uri="{FF2B5EF4-FFF2-40B4-BE49-F238E27FC236}">
                <a16:creationId xmlns:a16="http://schemas.microsoft.com/office/drawing/2014/main" id="{1E46A9B3-F466-4B60-92E4-D5955786B6A5}"/>
              </a:ext>
            </a:extLst>
          </p:cNvPr>
          <p:cNvSpPr>
            <a:spLocks noGrp="1"/>
          </p:cNvSpPr>
          <p:nvPr>
            <p:ph sz="half" idx="1"/>
          </p:nvPr>
        </p:nvSpPr>
        <p:spPr>
          <a:xfrm>
            <a:off x="457200" y="990600"/>
            <a:ext cx="8458200" cy="5638800"/>
          </a:xfrm>
        </p:spPr>
        <p:txBody>
          <a:bodyPr/>
          <a:lstStyle/>
          <a:p>
            <a:pPr marL="457200" indent="-457200">
              <a:buFont typeface="+mj-lt"/>
              <a:buAutoNum type="arabicPeriod" startAt="6"/>
            </a:pPr>
            <a:r>
              <a:rPr lang="en-US" sz="2000" dirty="0"/>
              <a:t>Movement of work vehicles and equipment should be ____________ across pedestrian paths.</a:t>
            </a:r>
          </a:p>
          <a:p>
            <a:pPr marL="800100" lvl="1" indent="-342900">
              <a:buFont typeface="+mj-lt"/>
              <a:buAutoNum type="alphaUcPeriod"/>
            </a:pPr>
            <a:r>
              <a:rPr lang="en-US" sz="1600" dirty="0"/>
              <a:t>Limited 				C. Trusted</a:t>
            </a:r>
          </a:p>
          <a:p>
            <a:pPr marL="800100" lvl="1" indent="-342900">
              <a:buFont typeface="+mj-lt"/>
              <a:buAutoNum type="alphaUcPeriod"/>
            </a:pPr>
            <a:r>
              <a:rPr lang="en-US" sz="1600" dirty="0"/>
              <a:t>Frequent				D. Smooth </a:t>
            </a:r>
          </a:p>
          <a:p>
            <a:pPr marL="514350" indent="-457200">
              <a:buFont typeface="+mj-lt"/>
              <a:buAutoNum type="arabicPeriod" startAt="6"/>
            </a:pPr>
            <a:r>
              <a:rPr lang="en-US" sz="2000" dirty="0"/>
              <a:t>Speed limit ahead signs should be installed when the speed reduced is ________ or greater.</a:t>
            </a:r>
            <a:endParaRPr lang="en-US" sz="1600" dirty="0"/>
          </a:p>
          <a:p>
            <a:pPr marL="857250" lvl="1" indent="-342900">
              <a:buFont typeface="+mj-lt"/>
              <a:buAutoNum type="alphaUcPeriod"/>
            </a:pPr>
            <a:r>
              <a:rPr lang="en-US" sz="1600" dirty="0"/>
              <a:t>5 mph				C. 10 mph</a:t>
            </a:r>
          </a:p>
          <a:p>
            <a:pPr marL="857250" lvl="1" indent="-342900">
              <a:buFont typeface="+mj-lt"/>
              <a:buAutoNum type="alphaUcPeriod"/>
            </a:pPr>
            <a:r>
              <a:rPr lang="en-US" sz="1600" dirty="0"/>
              <a:t>2.5 miles				D. 25 mph</a:t>
            </a:r>
          </a:p>
          <a:p>
            <a:pPr marL="628650" indent="-457200">
              <a:buFont typeface="+mj-lt"/>
              <a:buAutoNum type="arabicPeriod" startAt="6"/>
            </a:pPr>
            <a:r>
              <a:rPr lang="en-US" sz="2000" dirty="0"/>
              <a:t>Typical situations where law enforcement might be used within/near a work zone include: (check all that apply)</a:t>
            </a:r>
          </a:p>
          <a:p>
            <a:pPr marL="628650" lvl="1" indent="0">
              <a:buNone/>
            </a:pPr>
            <a:r>
              <a:rPr lang="en-US" sz="1600" dirty="0"/>
              <a:t>Speed Enforcement			Temporary Flagging Situations</a:t>
            </a:r>
          </a:p>
          <a:p>
            <a:pPr marL="628650" lvl="1" indent="0">
              <a:buNone/>
            </a:pPr>
            <a:r>
              <a:rPr lang="en-US" sz="1600" dirty="0"/>
              <a:t>Pedestrian Paths			Complex Setups</a:t>
            </a:r>
          </a:p>
        </p:txBody>
      </p:sp>
      <p:sp>
        <p:nvSpPr>
          <p:cNvPr id="19" name="Rectangle 18">
            <a:extLst>
              <a:ext uri="{FF2B5EF4-FFF2-40B4-BE49-F238E27FC236}">
                <a16:creationId xmlns:a16="http://schemas.microsoft.com/office/drawing/2014/main" id="{821BE59E-57B6-4F1E-881A-2A549363930E}"/>
              </a:ext>
            </a:extLst>
          </p:cNvPr>
          <p:cNvSpPr/>
          <p:nvPr/>
        </p:nvSpPr>
        <p:spPr>
          <a:xfrm>
            <a:off x="914400" y="1676400"/>
            <a:ext cx="11430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94D4272-316A-431A-9DD2-0AA099CFBEFC}"/>
              </a:ext>
            </a:extLst>
          </p:cNvPr>
          <p:cNvSpPr/>
          <p:nvPr/>
        </p:nvSpPr>
        <p:spPr>
          <a:xfrm>
            <a:off x="5029200" y="2895600"/>
            <a:ext cx="10668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F28237A-8AF1-4E92-8D7A-3A26224A0A77}"/>
              </a:ext>
            </a:extLst>
          </p:cNvPr>
          <p:cNvSpPr/>
          <p:nvPr/>
        </p:nvSpPr>
        <p:spPr>
          <a:xfrm>
            <a:off x="1113439" y="4194243"/>
            <a:ext cx="1782161"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DB7C7FA-1F2C-46F7-9372-2BD1550823FE}"/>
              </a:ext>
            </a:extLst>
          </p:cNvPr>
          <p:cNvSpPr/>
          <p:nvPr/>
        </p:nvSpPr>
        <p:spPr>
          <a:xfrm>
            <a:off x="5014609" y="4152900"/>
            <a:ext cx="2653862"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E475A73-D441-4AF8-88AE-1C3BDAD7752A}"/>
              </a:ext>
            </a:extLst>
          </p:cNvPr>
          <p:cNvSpPr/>
          <p:nvPr/>
        </p:nvSpPr>
        <p:spPr>
          <a:xfrm>
            <a:off x="5014609" y="4457700"/>
            <a:ext cx="1500352"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0268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grpId="0" nodeType="click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wheel(1)">
                                      <p:cBhvr>
                                        <p:cTn id="13" dur="1000"/>
                                        <p:tgtEl>
                                          <p:spTgt spid="20"/>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999"/>
                                          </p:stCondLst>
                                        </p:cTn>
                                        <p:tgtEl>
                                          <p:spTgt spid="25"/>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grpId="0" nodeType="clickEffect">
                                  <p:stCondLst>
                                    <p:cond delay="0"/>
                                  </p:stCondLst>
                                  <p:childTnLst>
                                    <p:set>
                                      <p:cBhvr>
                                        <p:cTn id="21" dur="1" fill="hold">
                                          <p:stCondLst>
                                            <p:cond delay="0"/>
                                          </p:stCondLst>
                                        </p:cTn>
                                        <p:tgtEl>
                                          <p:spTgt spid="26"/>
                                        </p:tgtEl>
                                        <p:attrNameLst>
                                          <p:attrName>style.visibility</p:attrName>
                                        </p:attrNameLst>
                                      </p:cBhvr>
                                      <p:to>
                                        <p:strVal val="visible"/>
                                      </p:to>
                                    </p:set>
                                    <p:anim calcmode="lin" valueType="num">
                                      <p:cBhvr>
                                        <p:cTn id="22" dur="500" fill="hold"/>
                                        <p:tgtEl>
                                          <p:spTgt spid="26"/>
                                        </p:tgtEl>
                                        <p:attrNameLst>
                                          <p:attrName>ppt_w</p:attrName>
                                        </p:attrNameLst>
                                      </p:cBhvr>
                                      <p:tavLst>
                                        <p:tav tm="0">
                                          <p:val>
                                            <p:fltVal val="0"/>
                                          </p:val>
                                        </p:tav>
                                        <p:tav tm="100000">
                                          <p:val>
                                            <p:strVal val="#ppt_w"/>
                                          </p:val>
                                        </p:tav>
                                      </p:tavLst>
                                    </p:anim>
                                    <p:anim calcmode="lin" valueType="num">
                                      <p:cBhvr>
                                        <p:cTn id="23" dur="500" fill="hold"/>
                                        <p:tgtEl>
                                          <p:spTgt spid="26"/>
                                        </p:tgtEl>
                                        <p:attrNameLst>
                                          <p:attrName>ppt_h</p:attrName>
                                        </p:attrNameLst>
                                      </p:cBhvr>
                                      <p:tavLst>
                                        <p:tav tm="0">
                                          <p:val>
                                            <p:fltVal val="0"/>
                                          </p:val>
                                        </p:tav>
                                        <p:tav tm="100000">
                                          <p:val>
                                            <p:strVal val="#ppt_h"/>
                                          </p:val>
                                        </p:tav>
                                      </p:tavLst>
                                    </p:anim>
                                    <p:animEffect transition="in" filter="fade">
                                      <p:cBhvr>
                                        <p:cTn id="24" dur="500"/>
                                        <p:tgtEl>
                                          <p:spTgt spid="26"/>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27"/>
                                        </p:tgtEl>
                                        <p:attrNameLst>
                                          <p:attrName>style.visibility</p:attrName>
                                        </p:attrNameLst>
                                      </p:cBhvr>
                                      <p:to>
                                        <p:strVal val="visible"/>
                                      </p:to>
                                    </p:set>
                                    <p:animEffect transition="in" filter="wipe(down)">
                                      <p:cBhvr>
                                        <p:cTn id="29"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0" grpId="0" animBg="1"/>
      <p:bldP spid="25" grpId="0" animBg="1"/>
      <p:bldP spid="26" grpId="0" animBg="1"/>
      <p:bldP spid="27" grpId="0" animBg="1"/>
    </p:bldLst>
  </p:timing>
</p:sld>
</file>

<file path=ppt/slides/slide9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447800"/>
          </a:xfrm>
        </p:spPr>
        <p:txBody>
          <a:bodyPr/>
          <a:lstStyle/>
          <a:p>
            <a:r>
              <a:rPr lang="en-US" b="1" dirty="0"/>
              <a:t>Group Project </a:t>
            </a:r>
            <a:br>
              <a:rPr lang="en-US" b="1" dirty="0"/>
            </a:br>
            <a:r>
              <a:rPr lang="en-US" b="1" dirty="0"/>
              <a:t>Stage 1</a:t>
            </a:r>
          </a:p>
        </p:txBody>
      </p:sp>
    </p:spTree>
    <p:extLst>
      <p:ext uri="{BB962C8B-B14F-4D97-AF65-F5344CB8AC3E}">
        <p14:creationId xmlns:p14="http://schemas.microsoft.com/office/powerpoint/2010/main" val="3571471465"/>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descr="C:\Users\anderb3\Desktop\Advanced Work Zone REVAMP\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6200" y="228600"/>
            <a:ext cx="8839200" cy="1446550"/>
          </a:xfrm>
          <a:prstGeom prst="rect">
            <a:avLst/>
          </a:prstGeom>
          <a:noFill/>
        </p:spPr>
        <p:txBody>
          <a:bodyPr wrap="square" rtlCol="0">
            <a:spAutoFit/>
            <a:scene3d>
              <a:camera prst="orthographicFront"/>
              <a:lightRig rig="soft" dir="t">
                <a:rot lat="0" lon="0" rev="10800000"/>
              </a:lightRig>
            </a:scene3d>
            <a:sp3d>
              <a:bevelT w="27940" h="12700"/>
              <a:contourClr>
                <a:srgbClr val="DDDDDD"/>
              </a:contourClr>
            </a:sp3d>
          </a:bodyPr>
          <a:lstStyle/>
          <a:p>
            <a:r>
              <a:rPr lang="en-US" sz="4400" b="1" spc="150" dirty="0">
                <a:ln w="11430"/>
                <a:solidFill>
                  <a:schemeClr val="bg1"/>
                </a:solidFill>
                <a:effectLst>
                  <a:outerShdw blurRad="25400" algn="tl" rotWithShape="0">
                    <a:srgbClr val="000000">
                      <a:alpha val="43000"/>
                    </a:srgbClr>
                  </a:outerShdw>
                </a:effectLst>
              </a:rPr>
              <a:t>Section 2C: Night Work Considerations</a:t>
            </a:r>
          </a:p>
        </p:txBody>
      </p:sp>
      <p:sp>
        <p:nvSpPr>
          <p:cNvPr id="3" name="TextBox 2"/>
          <p:cNvSpPr txBox="1"/>
          <p:nvPr/>
        </p:nvSpPr>
        <p:spPr>
          <a:xfrm>
            <a:off x="1524000" y="1600200"/>
            <a:ext cx="3048000" cy="369332"/>
          </a:xfrm>
          <a:prstGeom prst="rect">
            <a:avLst/>
          </a:prstGeom>
          <a:noFill/>
        </p:spPr>
        <p:txBody>
          <a:bodyPr wrap="square" rtlCol="0">
            <a:spAutoFit/>
          </a:bodyPr>
          <a:lstStyle/>
          <a:p>
            <a:endParaRPr lang="en-US" dirty="0"/>
          </a:p>
        </p:txBody>
      </p:sp>
      <p:sp>
        <p:nvSpPr>
          <p:cNvPr id="4" name="TextBox 3"/>
          <p:cNvSpPr txBox="1"/>
          <p:nvPr/>
        </p:nvSpPr>
        <p:spPr>
          <a:xfrm>
            <a:off x="-304800" y="5257800"/>
            <a:ext cx="4191000" cy="1384995"/>
          </a:xfrm>
          <a:prstGeom prst="rect">
            <a:avLst/>
          </a:prstGeom>
          <a:noFill/>
        </p:spPr>
        <p:txBody>
          <a:bodyPr wrap="square" rtlCol="0">
            <a:spAutoFit/>
          </a:bodyPr>
          <a:lstStyle/>
          <a:p>
            <a:pPr marL="469900"/>
            <a:r>
              <a:rPr lang="en-US" sz="2800" b="1" i="1" dirty="0">
                <a:solidFill>
                  <a:schemeClr val="bg1"/>
                </a:solidFill>
              </a:rPr>
              <a:t>Providing drivers with the right information at the right time</a:t>
            </a:r>
          </a:p>
        </p:txBody>
      </p:sp>
    </p:spTree>
    <p:extLst>
      <p:ext uri="{BB962C8B-B14F-4D97-AF65-F5344CB8AC3E}">
        <p14:creationId xmlns:p14="http://schemas.microsoft.com/office/powerpoint/2010/main" val="3177408192"/>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59778" name="Rectangle 2"/>
          <p:cNvSpPr>
            <a:spLocks noGrp="1" noChangeArrowheads="1"/>
          </p:cNvSpPr>
          <p:nvPr>
            <p:ph type="title"/>
          </p:nvPr>
        </p:nvSpPr>
        <p:spPr>
          <a:xfrm>
            <a:off x="457200" y="205264"/>
            <a:ext cx="8229600" cy="792162"/>
          </a:xfrm>
          <a:noFill/>
          <a:ln/>
        </p:spPr>
        <p:txBody>
          <a:bodyPr>
            <a:normAutofit/>
          </a:bodyPr>
          <a:lstStyle/>
          <a:p>
            <a:r>
              <a:rPr lang="en-US" b="1" dirty="0"/>
              <a:t>Should work be done at night?</a:t>
            </a:r>
          </a:p>
        </p:txBody>
      </p:sp>
      <p:sp>
        <p:nvSpPr>
          <p:cNvPr id="5" name="Content Placeholder 4"/>
          <p:cNvSpPr>
            <a:spLocks noGrp="1"/>
          </p:cNvSpPr>
          <p:nvPr>
            <p:ph sz="half" idx="2"/>
          </p:nvPr>
        </p:nvSpPr>
        <p:spPr>
          <a:xfrm>
            <a:off x="495300" y="1349375"/>
            <a:ext cx="8153400" cy="3886200"/>
          </a:xfrm>
        </p:spPr>
        <p:txBody>
          <a:bodyPr>
            <a:normAutofit/>
          </a:bodyPr>
          <a:lstStyle/>
          <a:p>
            <a:pPr>
              <a:buFont typeface="Wingdings" panose="05000000000000000000" pitchFamily="2" charset="2"/>
              <a:buChar char="Ø"/>
            </a:pPr>
            <a:r>
              <a:rPr lang="en-US" dirty="0"/>
              <a:t>The decision to work at night should be based on several factors:</a:t>
            </a:r>
          </a:p>
          <a:p>
            <a:endParaRPr lang="en-US" sz="600" dirty="0"/>
          </a:p>
          <a:p>
            <a:pPr lvl="1">
              <a:buFont typeface="Arial" panose="020B0604020202020204" pitchFamily="34" charset="0"/>
              <a:buChar char="•"/>
            </a:pPr>
            <a:r>
              <a:rPr lang="en-US" dirty="0"/>
              <a:t>Traffic characteristics</a:t>
            </a:r>
          </a:p>
          <a:p>
            <a:pPr lvl="1">
              <a:buFont typeface="Arial" panose="020B0604020202020204" pitchFamily="34" charset="0"/>
              <a:buChar char="•"/>
            </a:pPr>
            <a:r>
              <a:rPr lang="en-US" dirty="0"/>
              <a:t>Construction schedule </a:t>
            </a:r>
          </a:p>
          <a:p>
            <a:pPr lvl="1">
              <a:buFont typeface="Arial" panose="020B0604020202020204" pitchFamily="34" charset="0"/>
              <a:buChar char="•"/>
            </a:pPr>
            <a:r>
              <a:rPr lang="en-US" dirty="0"/>
              <a:t>Impact on communities and businesses</a:t>
            </a:r>
          </a:p>
          <a:p>
            <a:pPr lvl="1">
              <a:buFont typeface="Arial" panose="020B0604020202020204" pitchFamily="34" charset="0"/>
              <a:buChar char="•"/>
            </a:pPr>
            <a:r>
              <a:rPr lang="en-US" dirty="0"/>
              <a:t>Other miscellaneous items </a:t>
            </a:r>
          </a:p>
          <a:p>
            <a:pPr lvl="1"/>
            <a:endParaRPr lang="en-US" dirty="0"/>
          </a:p>
        </p:txBody>
      </p:sp>
      <p:pic>
        <p:nvPicPr>
          <p:cNvPr id="7" name="Picture 5" descr="T:\Safety\Work Zone Safety\new pics\Lighting Devices.jpg"/>
          <p:cNvPicPr>
            <a:picLocks noChangeAspect="1" noChangeArrowheads="1"/>
          </p:cNvPicPr>
          <p:nvPr/>
        </p:nvPicPr>
        <p:blipFill>
          <a:blip r:embed="rId3" cstate="print"/>
          <a:srcRect/>
          <a:stretch>
            <a:fillRect/>
          </a:stretch>
        </p:blipFill>
        <p:spPr bwMode="auto">
          <a:xfrm>
            <a:off x="4738276" y="4114800"/>
            <a:ext cx="4068176" cy="2590800"/>
          </a:xfrm>
          <a:prstGeom prst="rect">
            <a:avLst/>
          </a:prstGeom>
          <a:noFill/>
          <a:ln w="3175">
            <a:solidFill>
              <a:srgbClr val="000000"/>
            </a:solidFill>
            <a:miter lim="800000"/>
            <a:headEnd/>
            <a:tailEnd/>
          </a:ln>
          <a:effectLst>
            <a:softEdge rad="127000"/>
          </a:effectLst>
        </p:spPr>
      </p:pic>
    </p:spTree>
    <p:extLst>
      <p:ext uri="{BB962C8B-B14F-4D97-AF65-F5344CB8AC3E}">
        <p14:creationId xmlns:p14="http://schemas.microsoft.com/office/powerpoint/2010/main" val="247817020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152400"/>
            <a:ext cx="7772400" cy="685800"/>
          </a:xfrm>
        </p:spPr>
        <p:txBody>
          <a:bodyPr/>
          <a:lstStyle/>
          <a:p>
            <a:r>
              <a:rPr lang="en-US" b="1" dirty="0"/>
              <a:t>Advantages   &amp;   Disadvantages</a:t>
            </a:r>
          </a:p>
        </p:txBody>
      </p:sp>
      <p:sp>
        <p:nvSpPr>
          <p:cNvPr id="6" name="Text Placeholder 5"/>
          <p:cNvSpPr>
            <a:spLocks noGrp="1"/>
          </p:cNvSpPr>
          <p:nvPr>
            <p:ph type="body" sz="half" idx="1"/>
          </p:nvPr>
        </p:nvSpPr>
        <p:spPr>
          <a:xfrm>
            <a:off x="609600" y="1066800"/>
            <a:ext cx="3810000" cy="5791200"/>
          </a:xfrm>
        </p:spPr>
        <p:txBody>
          <a:bodyPr/>
          <a:lstStyle/>
          <a:p>
            <a:pPr>
              <a:lnSpc>
                <a:spcPct val="90000"/>
              </a:lnSpc>
              <a:buFont typeface="Wingdings" panose="05000000000000000000" pitchFamily="2" charset="2"/>
              <a:buChar char="Ø"/>
            </a:pPr>
            <a:r>
              <a:rPr lang="en-US" sz="2400" dirty="0"/>
              <a:t>Reduced congestion/ lower volumes</a:t>
            </a:r>
          </a:p>
          <a:p>
            <a:pPr>
              <a:lnSpc>
                <a:spcPct val="90000"/>
              </a:lnSpc>
              <a:buFont typeface="Wingdings" panose="05000000000000000000" pitchFamily="2" charset="2"/>
              <a:buChar char="Ø"/>
            </a:pPr>
            <a:endParaRPr lang="en-US" sz="2200" dirty="0"/>
          </a:p>
          <a:p>
            <a:pPr>
              <a:lnSpc>
                <a:spcPct val="90000"/>
              </a:lnSpc>
              <a:buFont typeface="Wingdings" panose="05000000000000000000" pitchFamily="2" charset="2"/>
              <a:buChar char="Ø"/>
            </a:pPr>
            <a:r>
              <a:rPr lang="en-US" sz="2400" dirty="0"/>
              <a:t>Less business activity</a:t>
            </a:r>
          </a:p>
          <a:p>
            <a:pPr>
              <a:lnSpc>
                <a:spcPct val="90000"/>
              </a:lnSpc>
              <a:buFont typeface="Wingdings" panose="05000000000000000000" pitchFamily="2" charset="2"/>
              <a:buChar char="Ø"/>
            </a:pPr>
            <a:endParaRPr lang="en-US" sz="2200" dirty="0"/>
          </a:p>
          <a:p>
            <a:pPr>
              <a:lnSpc>
                <a:spcPct val="90000"/>
              </a:lnSpc>
              <a:buFont typeface="Wingdings" panose="05000000000000000000" pitchFamily="2" charset="2"/>
              <a:buChar char="Ø"/>
            </a:pPr>
            <a:r>
              <a:rPr lang="en-US" sz="2400" dirty="0"/>
              <a:t>Allows for normal traffic patterns at day</a:t>
            </a:r>
          </a:p>
          <a:p>
            <a:pPr>
              <a:lnSpc>
                <a:spcPct val="90000"/>
              </a:lnSpc>
              <a:buFont typeface="Wingdings" panose="05000000000000000000" pitchFamily="2" charset="2"/>
              <a:buChar char="Ø"/>
            </a:pPr>
            <a:endParaRPr lang="en-US" sz="2200" dirty="0"/>
          </a:p>
          <a:p>
            <a:pPr>
              <a:lnSpc>
                <a:spcPct val="90000"/>
              </a:lnSpc>
              <a:buFont typeface="Wingdings" panose="05000000000000000000" pitchFamily="2" charset="2"/>
              <a:buChar char="Ø"/>
            </a:pPr>
            <a:r>
              <a:rPr lang="en-US" sz="2400" dirty="0"/>
              <a:t>Worker's exposure is lower</a:t>
            </a:r>
            <a:endParaRPr lang="en-US" sz="2200" dirty="0"/>
          </a:p>
          <a:p>
            <a:pPr>
              <a:lnSpc>
                <a:spcPct val="90000"/>
              </a:lnSpc>
              <a:buFont typeface="Wingdings" panose="05000000000000000000" pitchFamily="2" charset="2"/>
              <a:buChar char="Ø"/>
            </a:pPr>
            <a:endParaRPr lang="en-US" sz="2200" dirty="0"/>
          </a:p>
          <a:p>
            <a:pPr>
              <a:lnSpc>
                <a:spcPct val="90000"/>
              </a:lnSpc>
              <a:buFont typeface="Wingdings" panose="05000000000000000000" pitchFamily="2" charset="2"/>
              <a:buChar char="Ø"/>
            </a:pPr>
            <a:r>
              <a:rPr lang="en-US" sz="2400" dirty="0"/>
              <a:t>Increased production</a:t>
            </a:r>
          </a:p>
          <a:p>
            <a:pPr>
              <a:lnSpc>
                <a:spcPct val="90000"/>
              </a:lnSpc>
              <a:buFont typeface="Wingdings" panose="05000000000000000000" pitchFamily="2" charset="2"/>
              <a:buChar char="Ø"/>
            </a:pPr>
            <a:endParaRPr lang="en-US" sz="2200" dirty="0"/>
          </a:p>
          <a:p>
            <a:pPr>
              <a:lnSpc>
                <a:spcPct val="90000"/>
              </a:lnSpc>
              <a:buFont typeface="Wingdings" panose="05000000000000000000" pitchFamily="2" charset="2"/>
              <a:buChar char="Ø"/>
            </a:pPr>
            <a:r>
              <a:rPr lang="en-US" sz="2400" dirty="0"/>
              <a:t>Improved seasonal working conditions</a:t>
            </a:r>
          </a:p>
          <a:p>
            <a:endParaRPr lang="en-US" sz="2400" dirty="0"/>
          </a:p>
        </p:txBody>
      </p:sp>
      <p:sp>
        <p:nvSpPr>
          <p:cNvPr id="8" name="Text Placeholder 5"/>
          <p:cNvSpPr txBox="1">
            <a:spLocks/>
          </p:cNvSpPr>
          <p:nvPr/>
        </p:nvSpPr>
        <p:spPr>
          <a:xfrm>
            <a:off x="5033010" y="1219200"/>
            <a:ext cx="4114800" cy="6096000"/>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90000"/>
              </a:lnSpc>
              <a:buFont typeface="Wingdings" panose="05000000000000000000" pitchFamily="2" charset="2"/>
              <a:buChar char="Ø"/>
            </a:pPr>
            <a:r>
              <a:rPr lang="en-US" sz="2400" dirty="0"/>
              <a:t>Reduced visibility</a:t>
            </a:r>
          </a:p>
          <a:p>
            <a:pPr>
              <a:lnSpc>
                <a:spcPct val="90000"/>
              </a:lnSpc>
              <a:buFont typeface="Wingdings" panose="05000000000000000000" pitchFamily="2" charset="2"/>
              <a:buChar char="Ø"/>
            </a:pPr>
            <a:endParaRPr lang="en-US" sz="2400" dirty="0"/>
          </a:p>
          <a:p>
            <a:pPr>
              <a:lnSpc>
                <a:spcPct val="90000"/>
              </a:lnSpc>
              <a:buFont typeface="Wingdings" panose="05000000000000000000" pitchFamily="2" charset="2"/>
              <a:buChar char="Ø"/>
            </a:pPr>
            <a:r>
              <a:rPr lang="en-US" sz="2400" dirty="0"/>
              <a:t>Greater probability for fatigued and/or impaired drivers</a:t>
            </a:r>
          </a:p>
          <a:p>
            <a:pPr>
              <a:lnSpc>
                <a:spcPct val="90000"/>
              </a:lnSpc>
              <a:buFont typeface="Wingdings" panose="05000000000000000000" pitchFamily="2" charset="2"/>
              <a:buChar char="Ø"/>
            </a:pPr>
            <a:endParaRPr lang="en-US" sz="2400" dirty="0"/>
          </a:p>
          <a:p>
            <a:pPr>
              <a:lnSpc>
                <a:spcPct val="90000"/>
              </a:lnSpc>
              <a:buFont typeface="Wingdings" panose="05000000000000000000" pitchFamily="2" charset="2"/>
              <a:buChar char="Ø"/>
            </a:pPr>
            <a:r>
              <a:rPr lang="en-US" sz="2400" dirty="0"/>
              <a:t>Disturbing surrounding communities</a:t>
            </a:r>
          </a:p>
          <a:p>
            <a:pPr>
              <a:lnSpc>
                <a:spcPct val="90000"/>
              </a:lnSpc>
              <a:buFont typeface="Wingdings" panose="05000000000000000000" pitchFamily="2" charset="2"/>
              <a:buChar char="Ø"/>
            </a:pPr>
            <a:endParaRPr lang="en-US" sz="2400" dirty="0"/>
          </a:p>
          <a:p>
            <a:pPr>
              <a:lnSpc>
                <a:spcPct val="90000"/>
              </a:lnSpc>
              <a:buFont typeface="Wingdings" panose="05000000000000000000" pitchFamily="2" charset="2"/>
              <a:buChar char="Ø"/>
            </a:pPr>
            <a:r>
              <a:rPr lang="en-US" sz="2400" dirty="0"/>
              <a:t>Night speeds tend to be higher</a:t>
            </a:r>
          </a:p>
          <a:p>
            <a:pPr>
              <a:lnSpc>
                <a:spcPct val="90000"/>
              </a:lnSpc>
              <a:buFont typeface="Wingdings" panose="05000000000000000000" pitchFamily="2" charset="2"/>
              <a:buChar char="Ø"/>
            </a:pPr>
            <a:endParaRPr lang="en-US" sz="2400" dirty="0"/>
          </a:p>
          <a:p>
            <a:pPr>
              <a:lnSpc>
                <a:spcPct val="90000"/>
              </a:lnSpc>
              <a:buFont typeface="Wingdings" panose="05000000000000000000" pitchFamily="2" charset="2"/>
              <a:buChar char="Ø"/>
            </a:pPr>
            <a:r>
              <a:rPr lang="en-US" sz="2400" dirty="0"/>
              <a:t>Reduced construction periods</a:t>
            </a:r>
          </a:p>
          <a:p>
            <a:pPr marL="0" indent="0">
              <a:buNone/>
            </a:pPr>
            <a:endParaRPr lang="en-US" sz="2400" dirty="0"/>
          </a:p>
        </p:txBody>
      </p:sp>
    </p:spTree>
    <p:extLst>
      <p:ext uri="{BB962C8B-B14F-4D97-AF65-F5344CB8AC3E}">
        <p14:creationId xmlns:p14="http://schemas.microsoft.com/office/powerpoint/2010/main" val="1527368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2" end="2"/>
                                            </p:txEl>
                                          </p:spTgt>
                                        </p:tgtEl>
                                        <p:attrNameLst>
                                          <p:attrName>style.visibility</p:attrName>
                                        </p:attrNameLst>
                                      </p:cBhvr>
                                      <p:to>
                                        <p:strVal val="visible"/>
                                      </p:to>
                                    </p:set>
                                    <p:animEffect transition="in" filter="fade">
                                      <p:cBhvr>
                                        <p:cTn id="10" dur="500"/>
                                        <p:tgtEl>
                                          <p:spTgt spid="6">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
                                            <p:txEl>
                                              <p:pRg st="4" end="4"/>
                                            </p:txEl>
                                          </p:spTgt>
                                        </p:tgtEl>
                                        <p:attrNameLst>
                                          <p:attrName>style.visibility</p:attrName>
                                        </p:attrNameLst>
                                      </p:cBhvr>
                                      <p:to>
                                        <p:strVal val="visible"/>
                                      </p:to>
                                    </p:set>
                                    <p:animEffect transition="in" filter="fade">
                                      <p:cBhvr>
                                        <p:cTn id="13" dur="500"/>
                                        <p:tgtEl>
                                          <p:spTgt spid="6">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6">
                                            <p:txEl>
                                              <p:pRg st="6" end="6"/>
                                            </p:txEl>
                                          </p:spTgt>
                                        </p:tgtEl>
                                        <p:attrNameLst>
                                          <p:attrName>style.visibility</p:attrName>
                                        </p:attrNameLst>
                                      </p:cBhvr>
                                      <p:to>
                                        <p:strVal val="visible"/>
                                      </p:to>
                                    </p:set>
                                    <p:animEffect transition="in" filter="fade">
                                      <p:cBhvr>
                                        <p:cTn id="16" dur="500"/>
                                        <p:tgtEl>
                                          <p:spTgt spid="6">
                                            <p:txEl>
                                              <p:pRg st="6" end="6"/>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6">
                                            <p:txEl>
                                              <p:pRg st="8" end="8"/>
                                            </p:txEl>
                                          </p:spTgt>
                                        </p:tgtEl>
                                        <p:attrNameLst>
                                          <p:attrName>style.visibility</p:attrName>
                                        </p:attrNameLst>
                                      </p:cBhvr>
                                      <p:to>
                                        <p:strVal val="visible"/>
                                      </p:to>
                                    </p:set>
                                    <p:animEffect transition="in" filter="fade">
                                      <p:cBhvr>
                                        <p:cTn id="19" dur="500"/>
                                        <p:tgtEl>
                                          <p:spTgt spid="6">
                                            <p:txEl>
                                              <p:pRg st="8" end="8"/>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6">
                                            <p:txEl>
                                              <p:pRg st="10" end="10"/>
                                            </p:txEl>
                                          </p:spTgt>
                                        </p:tgtEl>
                                        <p:attrNameLst>
                                          <p:attrName>style.visibility</p:attrName>
                                        </p:attrNameLst>
                                      </p:cBhvr>
                                      <p:to>
                                        <p:strVal val="visible"/>
                                      </p:to>
                                    </p:set>
                                    <p:animEffect transition="in" filter="fade">
                                      <p:cBhvr>
                                        <p:cTn id="22" dur="500"/>
                                        <p:tgtEl>
                                          <p:spTgt spid="6">
                                            <p:txEl>
                                              <p:pRg st="10" end="1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animEffect transition="in" filter="fade">
                                      <p:cBhvr>
                                        <p:cTn id="27" dur="500"/>
                                        <p:tgtEl>
                                          <p:spTgt spid="8">
                                            <p:txEl>
                                              <p:pRg st="0" end="0"/>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8">
                                            <p:txEl>
                                              <p:pRg st="2" end="2"/>
                                            </p:txEl>
                                          </p:spTgt>
                                        </p:tgtEl>
                                        <p:attrNameLst>
                                          <p:attrName>style.visibility</p:attrName>
                                        </p:attrNameLst>
                                      </p:cBhvr>
                                      <p:to>
                                        <p:strVal val="visible"/>
                                      </p:to>
                                    </p:set>
                                    <p:animEffect transition="in" filter="fade">
                                      <p:cBhvr>
                                        <p:cTn id="30" dur="500"/>
                                        <p:tgtEl>
                                          <p:spTgt spid="8">
                                            <p:txEl>
                                              <p:pRg st="2" end="2"/>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8">
                                            <p:txEl>
                                              <p:pRg st="4" end="4"/>
                                            </p:txEl>
                                          </p:spTgt>
                                        </p:tgtEl>
                                        <p:attrNameLst>
                                          <p:attrName>style.visibility</p:attrName>
                                        </p:attrNameLst>
                                      </p:cBhvr>
                                      <p:to>
                                        <p:strVal val="visible"/>
                                      </p:to>
                                    </p:set>
                                    <p:animEffect transition="in" filter="fade">
                                      <p:cBhvr>
                                        <p:cTn id="33" dur="500"/>
                                        <p:tgtEl>
                                          <p:spTgt spid="8">
                                            <p:txEl>
                                              <p:pRg st="4" end="4"/>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8">
                                            <p:txEl>
                                              <p:pRg st="6" end="6"/>
                                            </p:txEl>
                                          </p:spTgt>
                                        </p:tgtEl>
                                        <p:attrNameLst>
                                          <p:attrName>style.visibility</p:attrName>
                                        </p:attrNameLst>
                                      </p:cBhvr>
                                      <p:to>
                                        <p:strVal val="visible"/>
                                      </p:to>
                                    </p:set>
                                    <p:animEffect transition="in" filter="fade">
                                      <p:cBhvr>
                                        <p:cTn id="36" dur="500"/>
                                        <p:tgtEl>
                                          <p:spTgt spid="8">
                                            <p:txEl>
                                              <p:pRg st="6" end="6"/>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8">
                                            <p:txEl>
                                              <p:pRg st="8" end="8"/>
                                            </p:txEl>
                                          </p:spTgt>
                                        </p:tgtEl>
                                        <p:attrNameLst>
                                          <p:attrName>style.visibility</p:attrName>
                                        </p:attrNameLst>
                                      </p:cBhvr>
                                      <p:to>
                                        <p:strVal val="visible"/>
                                      </p:to>
                                    </p:set>
                                    <p:animEffect transition="in" filter="fade">
                                      <p:cBhvr>
                                        <p:cTn id="39" dur="500"/>
                                        <p:tgtEl>
                                          <p:spTgt spid="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4869" name="Rectangle 5"/>
          <p:cNvSpPr>
            <a:spLocks noGrp="1" noChangeArrowheads="1"/>
          </p:cNvSpPr>
          <p:nvPr>
            <p:ph type="title"/>
          </p:nvPr>
        </p:nvSpPr>
        <p:spPr>
          <a:xfrm>
            <a:off x="457200" y="152400"/>
            <a:ext cx="8229600" cy="776478"/>
          </a:xfrm>
        </p:spPr>
        <p:txBody>
          <a:bodyPr>
            <a:normAutofit/>
          </a:bodyPr>
          <a:lstStyle/>
          <a:p>
            <a:r>
              <a:rPr lang="en-US" b="1" dirty="0"/>
              <a:t>Night Work Considerations</a:t>
            </a:r>
          </a:p>
        </p:txBody>
      </p:sp>
      <p:sp>
        <p:nvSpPr>
          <p:cNvPr id="164870" name="Rectangle 6"/>
          <p:cNvSpPr>
            <a:spLocks noGrp="1" noChangeArrowheads="1"/>
          </p:cNvSpPr>
          <p:nvPr>
            <p:ph sz="half" idx="1"/>
          </p:nvPr>
        </p:nvSpPr>
        <p:spPr>
          <a:xfrm>
            <a:off x="1134796" y="1350956"/>
            <a:ext cx="2895600" cy="2819400"/>
          </a:xfrm>
        </p:spPr>
        <p:txBody>
          <a:bodyPr>
            <a:normAutofit/>
          </a:bodyPr>
          <a:lstStyle/>
          <a:p>
            <a:pPr>
              <a:buFont typeface="Wingdings" panose="05000000000000000000" pitchFamily="2" charset="2"/>
              <a:buChar char="Ø"/>
            </a:pPr>
            <a:r>
              <a:rPr lang="en-US" sz="3000" dirty="0"/>
              <a:t>Apparel</a:t>
            </a:r>
          </a:p>
          <a:p>
            <a:pPr>
              <a:buFont typeface="Wingdings" panose="05000000000000000000" pitchFamily="2" charset="2"/>
              <a:buChar char="Ø"/>
            </a:pPr>
            <a:endParaRPr lang="en-US" sz="3000" dirty="0"/>
          </a:p>
          <a:p>
            <a:pPr>
              <a:buFont typeface="Wingdings" panose="05000000000000000000" pitchFamily="2" charset="2"/>
              <a:buChar char="Ø"/>
            </a:pPr>
            <a:r>
              <a:rPr lang="en-US" sz="3000" dirty="0"/>
              <a:t>Lighting</a:t>
            </a:r>
          </a:p>
          <a:p>
            <a:pPr>
              <a:buFont typeface="Wingdings" panose="05000000000000000000" pitchFamily="2" charset="2"/>
              <a:buChar char="Ø"/>
            </a:pPr>
            <a:endParaRPr lang="en-US" sz="3000" dirty="0"/>
          </a:p>
          <a:p>
            <a:pPr>
              <a:buFont typeface="Wingdings" panose="05000000000000000000" pitchFamily="2" charset="2"/>
              <a:buChar char="Ø"/>
            </a:pPr>
            <a:r>
              <a:rPr lang="en-US" sz="3000" dirty="0"/>
              <a:t>Traffic control</a:t>
            </a:r>
          </a:p>
        </p:txBody>
      </p:sp>
      <p:pic>
        <p:nvPicPr>
          <p:cNvPr id="9" name="Picture 8" descr="NightWorkZone.jpg"/>
          <p:cNvPicPr>
            <a:picLocks noChangeAspect="1"/>
          </p:cNvPicPr>
          <p:nvPr/>
        </p:nvPicPr>
        <p:blipFill>
          <a:blip r:embed="rId2" cstate="print"/>
          <a:stretch>
            <a:fillRect/>
          </a:stretch>
        </p:blipFill>
        <p:spPr>
          <a:xfrm>
            <a:off x="3200400" y="4340211"/>
            <a:ext cx="3258256" cy="2478110"/>
          </a:xfrm>
          <a:prstGeom prst="rect">
            <a:avLst/>
          </a:prstGeom>
          <a:effectLst>
            <a:softEdge rad="127000"/>
          </a:effectLst>
        </p:spPr>
      </p:pic>
      <p:pic>
        <p:nvPicPr>
          <p:cNvPr id="11" name="Picture 13" descr="night scene with one lane of traffic separated by barrels; paving machines, generators, and area lighting."/>
          <p:cNvPicPr>
            <a:picLocks noChangeAspect="1" noChangeArrowheads="1"/>
          </p:cNvPicPr>
          <p:nvPr/>
        </p:nvPicPr>
        <p:blipFill>
          <a:blip r:embed="rId3" cstate="print"/>
          <a:srcRect/>
          <a:stretch>
            <a:fillRect/>
          </a:stretch>
        </p:blipFill>
        <p:spPr bwMode="auto">
          <a:xfrm>
            <a:off x="5812808" y="2895339"/>
            <a:ext cx="2995613" cy="2550033"/>
          </a:xfrm>
          <a:prstGeom prst="rect">
            <a:avLst/>
          </a:prstGeom>
          <a:noFill/>
          <a:ln>
            <a:noFill/>
          </a:ln>
          <a:effectLst>
            <a:softEdge rad="127000"/>
          </a:effectLst>
        </p:spPr>
      </p:pic>
      <p:pic>
        <p:nvPicPr>
          <p:cNvPr id="3" name="Picture 2">
            <a:extLst>
              <a:ext uri="{FF2B5EF4-FFF2-40B4-BE49-F238E27FC236}">
                <a16:creationId xmlns:a16="http://schemas.microsoft.com/office/drawing/2014/main" id="{8C716CE1-4002-423C-9649-34950ACC88AA}"/>
              </a:ext>
            </a:extLst>
          </p:cNvPr>
          <p:cNvPicPr>
            <a:picLocks noChangeAspect="1"/>
          </p:cNvPicPr>
          <p:nvPr/>
        </p:nvPicPr>
        <p:blipFill rotWithShape="1">
          <a:blip r:embed="rId4"/>
          <a:srcRect l="27148" r="19132"/>
          <a:stretch/>
        </p:blipFill>
        <p:spPr>
          <a:xfrm>
            <a:off x="4525212" y="1181100"/>
            <a:ext cx="1438628" cy="3400044"/>
          </a:xfrm>
          <a:prstGeom prst="rect">
            <a:avLst/>
          </a:prstGeom>
          <a:ln>
            <a:noFill/>
          </a:ln>
          <a:effectLst>
            <a:softEdge rad="112500"/>
          </a:effectLst>
        </p:spPr>
      </p:pic>
    </p:spTree>
    <p:extLst>
      <p:ext uri="{BB962C8B-B14F-4D97-AF65-F5344CB8AC3E}">
        <p14:creationId xmlns:p14="http://schemas.microsoft.com/office/powerpoint/2010/main" val="52387884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944562"/>
          </a:xfrm>
        </p:spPr>
        <p:txBody>
          <a:bodyPr>
            <a:normAutofit/>
          </a:bodyPr>
          <a:lstStyle/>
          <a:p>
            <a:r>
              <a:rPr lang="en-US" b="1" dirty="0"/>
              <a:t>Retro-Reflective Clothing</a:t>
            </a:r>
          </a:p>
        </p:txBody>
      </p:sp>
      <p:sp>
        <p:nvSpPr>
          <p:cNvPr id="3" name="Content Placeholder 2"/>
          <p:cNvSpPr>
            <a:spLocks noGrp="1"/>
          </p:cNvSpPr>
          <p:nvPr>
            <p:ph sz="half" idx="1"/>
          </p:nvPr>
        </p:nvSpPr>
        <p:spPr>
          <a:xfrm>
            <a:off x="381000" y="1524000"/>
            <a:ext cx="8382000" cy="4953000"/>
          </a:xfrm>
        </p:spPr>
        <p:txBody>
          <a:bodyPr>
            <a:normAutofit/>
          </a:bodyPr>
          <a:lstStyle/>
          <a:p>
            <a:pPr>
              <a:lnSpc>
                <a:spcPct val="90000"/>
              </a:lnSpc>
              <a:buFont typeface="Wingdings" panose="05000000000000000000" pitchFamily="2" charset="2"/>
              <a:buChar char="Ø"/>
            </a:pPr>
            <a:r>
              <a:rPr lang="en-US" sz="2400" dirty="0">
                <a:cs typeface="Arial" pitchFamily="34" charset="0"/>
              </a:rPr>
              <a:t>Requirements for all employees that work on or near the right of way</a:t>
            </a:r>
          </a:p>
          <a:p>
            <a:pPr marL="0" indent="0">
              <a:lnSpc>
                <a:spcPct val="90000"/>
              </a:lnSpc>
              <a:buNone/>
            </a:pPr>
            <a:endParaRPr lang="en-US" sz="1000" dirty="0">
              <a:cs typeface="Arial" pitchFamily="34" charset="0"/>
            </a:endParaRPr>
          </a:p>
          <a:p>
            <a:pPr>
              <a:lnSpc>
                <a:spcPct val="90000"/>
              </a:lnSpc>
              <a:buFont typeface="Wingdings" panose="05000000000000000000" pitchFamily="2" charset="2"/>
              <a:buChar char="Ø"/>
            </a:pPr>
            <a:r>
              <a:rPr lang="en-US" sz="2400" dirty="0">
                <a:cs typeface="Arial" pitchFamily="34" charset="0"/>
              </a:rPr>
              <a:t>Refer to MoDOT’s Safety Policies, Rules &amp; Regulations Employee Handbook</a:t>
            </a:r>
          </a:p>
          <a:p>
            <a:pPr marL="0" indent="0">
              <a:lnSpc>
                <a:spcPct val="90000"/>
              </a:lnSpc>
              <a:buNone/>
            </a:pPr>
            <a:endParaRPr lang="en-US" sz="1000" i="1" dirty="0">
              <a:cs typeface="Arial" pitchFamily="34" charset="0"/>
            </a:endParaRPr>
          </a:p>
          <a:p>
            <a:pPr>
              <a:lnSpc>
                <a:spcPct val="90000"/>
              </a:lnSpc>
              <a:buFont typeface="Wingdings" panose="05000000000000000000" pitchFamily="2" charset="2"/>
              <a:buChar char="Ø"/>
            </a:pPr>
            <a:r>
              <a:rPr lang="en-US" sz="2400" dirty="0">
                <a:cs typeface="Arial" pitchFamily="34" charset="0"/>
              </a:rPr>
              <a:t>Daytime</a:t>
            </a:r>
          </a:p>
          <a:p>
            <a:pPr lvl="1">
              <a:lnSpc>
                <a:spcPct val="90000"/>
              </a:lnSpc>
              <a:buFont typeface="Arial" panose="020B0604020202020204" pitchFamily="34" charset="0"/>
              <a:buChar char="•"/>
            </a:pPr>
            <a:r>
              <a:rPr lang="en-US" sz="2000" dirty="0">
                <a:cs typeface="Arial" pitchFamily="34" charset="0"/>
              </a:rPr>
              <a:t>Class 2 safety vest or shirt	</a:t>
            </a:r>
          </a:p>
          <a:p>
            <a:pPr lvl="1">
              <a:lnSpc>
                <a:spcPct val="90000"/>
              </a:lnSpc>
              <a:buFont typeface="Arial" panose="020B0604020202020204" pitchFamily="34" charset="0"/>
              <a:buChar char="•"/>
            </a:pPr>
            <a:r>
              <a:rPr lang="en-US" sz="2000" dirty="0">
                <a:cs typeface="Arial" pitchFamily="34" charset="0"/>
              </a:rPr>
              <a:t>Meets or exceeds ANSI / ISEA 107-2004</a:t>
            </a:r>
          </a:p>
          <a:p>
            <a:pPr>
              <a:lnSpc>
                <a:spcPct val="90000"/>
              </a:lnSpc>
            </a:pPr>
            <a:endParaRPr lang="en-US" sz="1000" dirty="0">
              <a:cs typeface="Arial" pitchFamily="34" charset="0"/>
            </a:endParaRPr>
          </a:p>
          <a:p>
            <a:pPr>
              <a:lnSpc>
                <a:spcPct val="90000"/>
              </a:lnSpc>
              <a:buFont typeface="Wingdings" panose="05000000000000000000" pitchFamily="2" charset="2"/>
              <a:buChar char="Ø"/>
            </a:pPr>
            <a:r>
              <a:rPr lang="en-US" sz="2400" dirty="0">
                <a:cs typeface="Times New Roman" pitchFamily="18" charset="0"/>
              </a:rPr>
              <a:t>Nighttime</a:t>
            </a:r>
          </a:p>
          <a:p>
            <a:pPr lvl="1">
              <a:lnSpc>
                <a:spcPct val="90000"/>
              </a:lnSpc>
              <a:buFont typeface="Arial" panose="020B0604020202020204" pitchFamily="34" charset="0"/>
              <a:buChar char="•"/>
            </a:pPr>
            <a:r>
              <a:rPr lang="en-US" sz="2000" dirty="0">
                <a:cs typeface="Times New Roman" pitchFamily="18" charset="0"/>
              </a:rPr>
              <a:t>½ hour before sunset to ½ hour after sunrise</a:t>
            </a:r>
          </a:p>
          <a:p>
            <a:pPr lvl="1">
              <a:lnSpc>
                <a:spcPct val="90000"/>
              </a:lnSpc>
              <a:buFont typeface="Arial" panose="020B0604020202020204" pitchFamily="34" charset="0"/>
              <a:buChar char="•"/>
            </a:pPr>
            <a:r>
              <a:rPr lang="en-US" sz="2000" dirty="0">
                <a:cs typeface="Times New Roman" pitchFamily="18" charset="0"/>
              </a:rPr>
              <a:t>Class 2 or class 3 top (class 3 required)</a:t>
            </a:r>
          </a:p>
          <a:p>
            <a:pPr lvl="1">
              <a:lnSpc>
                <a:spcPct val="90000"/>
              </a:lnSpc>
              <a:buFont typeface="Arial" panose="020B0604020202020204" pitchFamily="34" charset="0"/>
              <a:buChar char="•"/>
            </a:pPr>
            <a:r>
              <a:rPr lang="en-US" sz="2000" dirty="0">
                <a:cs typeface="Times New Roman" pitchFamily="18" charset="0"/>
              </a:rPr>
              <a:t>Class E bottoms</a:t>
            </a:r>
          </a:p>
          <a:p>
            <a:pPr lvl="1">
              <a:lnSpc>
                <a:spcPct val="90000"/>
              </a:lnSpc>
              <a:buFont typeface="Arial" panose="020B0604020202020204" pitchFamily="34" charset="0"/>
              <a:buChar char="•"/>
            </a:pPr>
            <a:r>
              <a:rPr lang="en-US" sz="2000" dirty="0">
                <a:cs typeface="Arial" pitchFamily="34" charset="0"/>
              </a:rPr>
              <a:t>Meets or exceeds ANSI / ISEA 107-2004</a:t>
            </a:r>
            <a:endParaRPr lang="en-US" dirty="0">
              <a:cs typeface="Times New Roman" pitchFamily="18" charset="0"/>
            </a:endParaRPr>
          </a:p>
          <a:p>
            <a:endParaRPr lang="en-US" dirty="0"/>
          </a:p>
        </p:txBody>
      </p:sp>
      <p:pic>
        <p:nvPicPr>
          <p:cNvPr id="12290" name="CD0FA969-7BF7-4051-8A2D-E7A3DFB19F74" descr="CD0FA969-7BF7-4051-8A2D-E7A3DFB19F74">
            <a:extLst>
              <a:ext uri="{FF2B5EF4-FFF2-40B4-BE49-F238E27FC236}">
                <a16:creationId xmlns:a16="http://schemas.microsoft.com/office/drawing/2014/main" id="{413644C7-E24C-4E39-A944-8CB811467E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500" t="27455" r="8333" b="25323"/>
          <a:stretch/>
        </p:blipFill>
        <p:spPr bwMode="auto">
          <a:xfrm rot="5400000">
            <a:off x="5623112" y="3921312"/>
            <a:ext cx="3917576" cy="1752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82694098"/>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5111" name="Rectangle 7"/>
          <p:cNvSpPr>
            <a:spLocks noGrp="1" noChangeArrowheads="1"/>
          </p:cNvSpPr>
          <p:nvPr>
            <p:ph type="title"/>
          </p:nvPr>
        </p:nvSpPr>
        <p:spPr>
          <a:xfrm>
            <a:off x="457200" y="236855"/>
            <a:ext cx="8229600" cy="715962"/>
          </a:xfrm>
        </p:spPr>
        <p:txBody>
          <a:bodyPr>
            <a:normAutofit fontScale="90000"/>
          </a:bodyPr>
          <a:lstStyle/>
          <a:p>
            <a:r>
              <a:rPr lang="en-US" b="1" dirty="0"/>
              <a:t>Night Work Traffic Control</a:t>
            </a:r>
          </a:p>
        </p:txBody>
      </p:sp>
      <p:sp>
        <p:nvSpPr>
          <p:cNvPr id="7" name="Content Placeholder 6"/>
          <p:cNvSpPr>
            <a:spLocks noGrp="1"/>
          </p:cNvSpPr>
          <p:nvPr>
            <p:ph sz="half" idx="1"/>
          </p:nvPr>
        </p:nvSpPr>
        <p:spPr>
          <a:xfrm>
            <a:off x="457200" y="1173162"/>
            <a:ext cx="8229600" cy="5257800"/>
          </a:xfrm>
        </p:spPr>
        <p:txBody>
          <a:bodyPr>
            <a:normAutofit lnSpcReduction="10000"/>
          </a:bodyPr>
          <a:lstStyle/>
          <a:p>
            <a:pPr>
              <a:buFont typeface="Wingdings" panose="05000000000000000000" pitchFamily="2" charset="2"/>
              <a:buChar char="Ø"/>
            </a:pPr>
            <a:r>
              <a:rPr lang="en-US" dirty="0"/>
              <a:t>Traffic control for night operations does not require special set-up but could use enhancements</a:t>
            </a:r>
          </a:p>
          <a:p>
            <a:endParaRPr lang="en-US" dirty="0"/>
          </a:p>
          <a:p>
            <a:pPr lvl="1">
              <a:buFont typeface="Arial" panose="020B0604020202020204" pitchFamily="34" charset="0"/>
              <a:buChar char="•"/>
            </a:pPr>
            <a:r>
              <a:rPr lang="en-US" dirty="0"/>
              <a:t>Dimming PCMS, arrow panels, and warning lights</a:t>
            </a:r>
          </a:p>
          <a:p>
            <a:pPr lvl="1">
              <a:buFont typeface="Arial" panose="020B0604020202020204" pitchFamily="34" charset="0"/>
              <a:buChar char="•"/>
            </a:pPr>
            <a:endParaRPr lang="en-US" dirty="0"/>
          </a:p>
          <a:p>
            <a:pPr lvl="1">
              <a:buFont typeface="Arial" panose="020B0604020202020204" pitchFamily="34" charset="0"/>
              <a:buChar char="•"/>
            </a:pPr>
            <a:r>
              <a:rPr lang="en-US" dirty="0"/>
              <a:t>Tighter channelizer spacing</a:t>
            </a:r>
          </a:p>
          <a:p>
            <a:pPr lvl="1">
              <a:buFont typeface="Arial" panose="020B0604020202020204" pitchFamily="34" charset="0"/>
              <a:buChar char="•"/>
            </a:pPr>
            <a:endParaRPr lang="en-US" dirty="0"/>
          </a:p>
          <a:p>
            <a:pPr lvl="1">
              <a:buFont typeface="Arial" panose="020B0604020202020204" pitchFamily="34" charset="0"/>
              <a:buChar char="•"/>
            </a:pPr>
            <a:r>
              <a:rPr lang="en-US" dirty="0"/>
              <a:t>Larger devices</a:t>
            </a:r>
          </a:p>
          <a:p>
            <a:pPr lvl="1">
              <a:buFont typeface="Arial" panose="020B0604020202020204" pitchFamily="34" charset="0"/>
              <a:buChar char="•"/>
            </a:pPr>
            <a:endParaRPr lang="en-US" dirty="0"/>
          </a:p>
          <a:p>
            <a:pPr lvl="1">
              <a:buFont typeface="Arial" panose="020B0604020202020204" pitchFamily="34" charset="0"/>
              <a:buChar char="•"/>
            </a:pPr>
            <a:r>
              <a:rPr lang="en-US" dirty="0"/>
              <a:t>Conspicuity markings</a:t>
            </a:r>
          </a:p>
          <a:p>
            <a:pPr lvl="1">
              <a:buFont typeface="Arial" panose="020B0604020202020204" pitchFamily="34" charset="0"/>
              <a:buChar char="•"/>
            </a:pPr>
            <a:endParaRPr lang="en-US" dirty="0"/>
          </a:p>
          <a:p>
            <a:pPr lvl="1">
              <a:buFont typeface="Arial" panose="020B0604020202020204" pitchFamily="34" charset="0"/>
              <a:buChar char="•"/>
            </a:pPr>
            <a:r>
              <a:rPr lang="en-US" dirty="0"/>
              <a:t>Longer transition areas</a:t>
            </a:r>
          </a:p>
          <a:p>
            <a:endParaRPr lang="en-US" dirty="0"/>
          </a:p>
        </p:txBody>
      </p:sp>
      <p:pic>
        <p:nvPicPr>
          <p:cNvPr id="12290" name="D247A5B6-2015-4BE2-943D-40DA2B416F64">
            <a:extLst>
              <a:ext uri="{FF2B5EF4-FFF2-40B4-BE49-F238E27FC236}">
                <a16:creationId xmlns:a16="http://schemas.microsoft.com/office/drawing/2014/main" id="{65117A5E-2082-44F9-8C86-DF5E07CE2E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236"/>
          <a:stretch/>
        </p:blipFill>
        <p:spPr bwMode="auto">
          <a:xfrm rot="5400000">
            <a:off x="5219700" y="3382645"/>
            <a:ext cx="3581400" cy="2895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19496204"/>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6921" name="Rectangle 9"/>
          <p:cNvSpPr>
            <a:spLocks noGrp="1" noChangeArrowheads="1"/>
          </p:cNvSpPr>
          <p:nvPr>
            <p:ph type="title"/>
          </p:nvPr>
        </p:nvSpPr>
        <p:spPr>
          <a:xfrm>
            <a:off x="491490" y="301075"/>
            <a:ext cx="8229600" cy="838200"/>
          </a:xfrm>
        </p:spPr>
        <p:txBody>
          <a:bodyPr>
            <a:normAutofit/>
          </a:bodyPr>
          <a:lstStyle/>
          <a:p>
            <a:r>
              <a:rPr lang="en-US" b="1" dirty="0"/>
              <a:t>Night Work Lighting</a:t>
            </a:r>
          </a:p>
        </p:txBody>
      </p:sp>
      <p:sp>
        <p:nvSpPr>
          <p:cNvPr id="166923" name="Rectangle 11"/>
          <p:cNvSpPr>
            <a:spLocks noGrp="1" noChangeArrowheads="1"/>
          </p:cNvSpPr>
          <p:nvPr>
            <p:ph sz="half" idx="1"/>
          </p:nvPr>
        </p:nvSpPr>
        <p:spPr>
          <a:xfrm>
            <a:off x="464820" y="1676400"/>
            <a:ext cx="8229600" cy="4357688"/>
          </a:xfrm>
        </p:spPr>
        <p:txBody>
          <a:bodyPr>
            <a:normAutofit/>
          </a:bodyPr>
          <a:lstStyle/>
          <a:p>
            <a:pPr>
              <a:lnSpc>
                <a:spcPct val="90000"/>
              </a:lnSpc>
              <a:buFont typeface="Wingdings" panose="05000000000000000000" pitchFamily="2" charset="2"/>
              <a:buChar char="Ø"/>
            </a:pPr>
            <a:r>
              <a:rPr lang="en-US" dirty="0"/>
              <a:t>Enhances worker safety </a:t>
            </a:r>
          </a:p>
          <a:p>
            <a:pPr>
              <a:lnSpc>
                <a:spcPct val="90000"/>
              </a:lnSpc>
            </a:pPr>
            <a:endParaRPr lang="en-US" sz="2400" dirty="0"/>
          </a:p>
          <a:p>
            <a:pPr>
              <a:lnSpc>
                <a:spcPct val="90000"/>
              </a:lnSpc>
              <a:buFont typeface="Wingdings" panose="05000000000000000000" pitchFamily="2" charset="2"/>
              <a:buChar char="Ø"/>
            </a:pPr>
            <a:r>
              <a:rPr lang="en-US" dirty="0"/>
              <a:t>Lights shall not:</a:t>
            </a:r>
          </a:p>
          <a:p>
            <a:pPr lvl="1">
              <a:lnSpc>
                <a:spcPct val="90000"/>
              </a:lnSpc>
              <a:buFont typeface="Arial" panose="020B0604020202020204" pitchFamily="34" charset="0"/>
              <a:buChar char="•"/>
            </a:pPr>
            <a:r>
              <a:rPr lang="en-US" dirty="0"/>
              <a:t>Cause glare for motorists</a:t>
            </a:r>
          </a:p>
          <a:p>
            <a:pPr lvl="1">
              <a:lnSpc>
                <a:spcPct val="90000"/>
              </a:lnSpc>
              <a:buFont typeface="Arial" panose="020B0604020202020204" pitchFamily="34" charset="0"/>
              <a:buChar char="•"/>
            </a:pPr>
            <a:r>
              <a:rPr lang="en-US" dirty="0"/>
              <a:t>Spill onto adjacent properties</a:t>
            </a:r>
          </a:p>
          <a:p>
            <a:pPr lvl="1">
              <a:lnSpc>
                <a:spcPct val="90000"/>
              </a:lnSpc>
              <a:buFont typeface="Arial" panose="020B0604020202020204" pitchFamily="34" charset="0"/>
              <a:buChar char="•"/>
            </a:pPr>
            <a:r>
              <a:rPr lang="en-US" dirty="0"/>
              <a:t>Create shadows within the workspace</a:t>
            </a:r>
          </a:p>
          <a:p>
            <a:pPr lvl="1">
              <a:lnSpc>
                <a:spcPct val="90000"/>
              </a:lnSpc>
              <a:buFont typeface="Arial" panose="020B0604020202020204" pitchFamily="34" charset="0"/>
              <a:buChar char="•"/>
            </a:pPr>
            <a:r>
              <a:rPr lang="en-US" dirty="0"/>
              <a:t>Become a safety concern </a:t>
            </a:r>
          </a:p>
          <a:p>
            <a:pPr lvl="1">
              <a:lnSpc>
                <a:spcPct val="90000"/>
              </a:lnSpc>
            </a:pPr>
            <a:endParaRPr lang="en-US" dirty="0"/>
          </a:p>
          <a:p>
            <a:pPr>
              <a:lnSpc>
                <a:spcPct val="90000"/>
              </a:lnSpc>
              <a:buFont typeface="Wingdings" panose="05000000000000000000" pitchFamily="2" charset="2"/>
              <a:buChar char="Ø"/>
            </a:pPr>
            <a:r>
              <a:rPr lang="en-US" dirty="0"/>
              <a:t>A minimum intensity of five-foot candles is recommended </a:t>
            </a:r>
          </a:p>
          <a:p>
            <a:endParaRPr lang="en-US" sz="2800" dirty="0"/>
          </a:p>
        </p:txBody>
      </p:sp>
      <p:pic>
        <p:nvPicPr>
          <p:cNvPr id="2" name="Picture 1">
            <a:extLst>
              <a:ext uri="{FF2B5EF4-FFF2-40B4-BE49-F238E27FC236}">
                <a16:creationId xmlns:a16="http://schemas.microsoft.com/office/drawing/2014/main" id="{6EEDBD01-9B0E-4C34-BC8F-31AFEB8E14AB}"/>
              </a:ext>
            </a:extLst>
          </p:cNvPr>
          <p:cNvPicPr>
            <a:picLocks noChangeAspect="1"/>
          </p:cNvPicPr>
          <p:nvPr/>
        </p:nvPicPr>
        <p:blipFill>
          <a:blip r:embed="rId2"/>
          <a:stretch>
            <a:fillRect/>
          </a:stretch>
        </p:blipFill>
        <p:spPr>
          <a:xfrm>
            <a:off x="6248400" y="1447800"/>
            <a:ext cx="2295909" cy="3439563"/>
          </a:xfrm>
          <a:prstGeom prst="rect">
            <a:avLst/>
          </a:prstGeom>
          <a:ln>
            <a:noFill/>
          </a:ln>
          <a:effectLst>
            <a:softEdge rad="112500"/>
          </a:effectLst>
        </p:spPr>
      </p:pic>
    </p:spTree>
    <p:extLst>
      <p:ext uri="{BB962C8B-B14F-4D97-AF65-F5344CB8AC3E}">
        <p14:creationId xmlns:p14="http://schemas.microsoft.com/office/powerpoint/2010/main" val="256323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66923">
                                            <p:txEl>
                                              <p:pRg st="0" end="0"/>
                                            </p:txEl>
                                          </p:spTgt>
                                        </p:tgtEl>
                                        <p:attrNameLst>
                                          <p:attrName>style.visibility</p:attrName>
                                        </p:attrNameLst>
                                      </p:cBhvr>
                                      <p:to>
                                        <p:strVal val="visible"/>
                                      </p:to>
                                    </p:set>
                                    <p:animEffect transition="in" filter="circle(in)">
                                      <p:cBhvr>
                                        <p:cTn id="7" dur="2000"/>
                                        <p:tgtEl>
                                          <p:spTgt spid="16692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166923">
                                            <p:txEl>
                                              <p:pRg st="2" end="2"/>
                                            </p:txEl>
                                          </p:spTgt>
                                        </p:tgtEl>
                                        <p:attrNameLst>
                                          <p:attrName>style.visibility</p:attrName>
                                        </p:attrNameLst>
                                      </p:cBhvr>
                                      <p:to>
                                        <p:strVal val="visible"/>
                                      </p:to>
                                    </p:set>
                                    <p:animEffect transition="in" filter="circle(in)">
                                      <p:cBhvr>
                                        <p:cTn id="10" dur="2000"/>
                                        <p:tgtEl>
                                          <p:spTgt spid="166923">
                                            <p:txEl>
                                              <p:pRg st="2" end="2"/>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166923">
                                            <p:txEl>
                                              <p:pRg st="3" end="3"/>
                                            </p:txEl>
                                          </p:spTgt>
                                        </p:tgtEl>
                                        <p:attrNameLst>
                                          <p:attrName>style.visibility</p:attrName>
                                        </p:attrNameLst>
                                      </p:cBhvr>
                                      <p:to>
                                        <p:strVal val="visible"/>
                                      </p:to>
                                    </p:set>
                                    <p:animEffect transition="in" filter="circle(in)">
                                      <p:cBhvr>
                                        <p:cTn id="13" dur="2000"/>
                                        <p:tgtEl>
                                          <p:spTgt spid="166923">
                                            <p:txEl>
                                              <p:pRg st="3" end="3"/>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166923">
                                            <p:txEl>
                                              <p:pRg st="4" end="4"/>
                                            </p:txEl>
                                          </p:spTgt>
                                        </p:tgtEl>
                                        <p:attrNameLst>
                                          <p:attrName>style.visibility</p:attrName>
                                        </p:attrNameLst>
                                      </p:cBhvr>
                                      <p:to>
                                        <p:strVal val="visible"/>
                                      </p:to>
                                    </p:set>
                                    <p:animEffect transition="in" filter="circle(in)">
                                      <p:cBhvr>
                                        <p:cTn id="16" dur="2000"/>
                                        <p:tgtEl>
                                          <p:spTgt spid="166923">
                                            <p:txEl>
                                              <p:pRg st="4" end="4"/>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166923">
                                            <p:txEl>
                                              <p:pRg st="5" end="5"/>
                                            </p:txEl>
                                          </p:spTgt>
                                        </p:tgtEl>
                                        <p:attrNameLst>
                                          <p:attrName>style.visibility</p:attrName>
                                        </p:attrNameLst>
                                      </p:cBhvr>
                                      <p:to>
                                        <p:strVal val="visible"/>
                                      </p:to>
                                    </p:set>
                                    <p:animEffect transition="in" filter="circle(in)">
                                      <p:cBhvr>
                                        <p:cTn id="19" dur="2000"/>
                                        <p:tgtEl>
                                          <p:spTgt spid="166923">
                                            <p:txEl>
                                              <p:pRg st="5" end="5"/>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166923">
                                            <p:txEl>
                                              <p:pRg st="6" end="6"/>
                                            </p:txEl>
                                          </p:spTgt>
                                        </p:tgtEl>
                                        <p:attrNameLst>
                                          <p:attrName>style.visibility</p:attrName>
                                        </p:attrNameLst>
                                      </p:cBhvr>
                                      <p:to>
                                        <p:strVal val="visible"/>
                                      </p:to>
                                    </p:set>
                                    <p:animEffect transition="in" filter="circle(in)">
                                      <p:cBhvr>
                                        <p:cTn id="22" dur="2000"/>
                                        <p:tgtEl>
                                          <p:spTgt spid="166923">
                                            <p:txEl>
                                              <p:pRg st="6" end="6"/>
                                            </p:txEl>
                                          </p:spTgt>
                                        </p:tgtEl>
                                      </p:cBhvr>
                                    </p:animEffect>
                                  </p:childTnLst>
                                </p:cTn>
                              </p:par>
                              <p:par>
                                <p:cTn id="23" presetID="6" presetClass="entr" presetSubtype="16" fill="hold" nodeType="withEffect">
                                  <p:stCondLst>
                                    <p:cond delay="0"/>
                                  </p:stCondLst>
                                  <p:childTnLst>
                                    <p:set>
                                      <p:cBhvr>
                                        <p:cTn id="24" dur="1" fill="hold">
                                          <p:stCondLst>
                                            <p:cond delay="0"/>
                                          </p:stCondLst>
                                        </p:cTn>
                                        <p:tgtEl>
                                          <p:spTgt spid="166923">
                                            <p:txEl>
                                              <p:pRg st="8" end="8"/>
                                            </p:txEl>
                                          </p:spTgt>
                                        </p:tgtEl>
                                        <p:attrNameLst>
                                          <p:attrName>style.visibility</p:attrName>
                                        </p:attrNameLst>
                                      </p:cBhvr>
                                      <p:to>
                                        <p:strVal val="visible"/>
                                      </p:to>
                                    </p:set>
                                    <p:animEffect transition="in" filter="circle(in)">
                                      <p:cBhvr>
                                        <p:cTn id="25" dur="2000"/>
                                        <p:tgtEl>
                                          <p:spTgt spid="16692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6921" name="Rectangle 9"/>
          <p:cNvSpPr>
            <a:spLocks noGrp="1" noChangeArrowheads="1"/>
          </p:cNvSpPr>
          <p:nvPr>
            <p:ph type="title"/>
          </p:nvPr>
        </p:nvSpPr>
        <p:spPr>
          <a:xfrm>
            <a:off x="457200" y="228600"/>
            <a:ext cx="8229600" cy="838200"/>
          </a:xfrm>
        </p:spPr>
        <p:txBody>
          <a:bodyPr>
            <a:normAutofit/>
          </a:bodyPr>
          <a:lstStyle/>
          <a:p>
            <a:r>
              <a:rPr lang="en-US" b="1" dirty="0"/>
              <a:t>Area Lighting</a:t>
            </a:r>
          </a:p>
        </p:txBody>
      </p:sp>
      <p:sp>
        <p:nvSpPr>
          <p:cNvPr id="166923" name="Rectangle 11"/>
          <p:cNvSpPr>
            <a:spLocks noGrp="1" noChangeArrowheads="1"/>
          </p:cNvSpPr>
          <p:nvPr>
            <p:ph sz="half" idx="1"/>
          </p:nvPr>
        </p:nvSpPr>
        <p:spPr>
          <a:xfrm>
            <a:off x="457200" y="1219201"/>
            <a:ext cx="8229600" cy="3581400"/>
          </a:xfrm>
        </p:spPr>
        <p:txBody>
          <a:bodyPr>
            <a:normAutofit/>
          </a:bodyPr>
          <a:lstStyle/>
          <a:p>
            <a:pPr>
              <a:lnSpc>
                <a:spcPct val="90000"/>
              </a:lnSpc>
              <a:buFont typeface="Wingdings" panose="05000000000000000000" pitchFamily="2" charset="2"/>
              <a:buChar char="Ø"/>
            </a:pPr>
            <a:r>
              <a:rPr lang="en-US" dirty="0"/>
              <a:t>Required at flagger stations and specific areas significant to traffic guidance </a:t>
            </a:r>
          </a:p>
          <a:p>
            <a:pPr>
              <a:lnSpc>
                <a:spcPct val="90000"/>
              </a:lnSpc>
            </a:pPr>
            <a:endParaRPr lang="en-US" sz="1300" dirty="0"/>
          </a:p>
          <a:p>
            <a:pPr lvl="1">
              <a:lnSpc>
                <a:spcPct val="90000"/>
              </a:lnSpc>
              <a:buFont typeface="Arial" panose="020B0604020202020204" pitchFamily="34" charset="0"/>
              <a:buChar char="•"/>
            </a:pPr>
            <a:r>
              <a:rPr lang="en-US" dirty="0"/>
              <a:t>Will help traffic see and identify the flagger</a:t>
            </a:r>
          </a:p>
          <a:p>
            <a:pPr>
              <a:lnSpc>
                <a:spcPct val="90000"/>
              </a:lnSpc>
            </a:pPr>
            <a:endParaRPr lang="en-US" sz="1200" dirty="0"/>
          </a:p>
          <a:p>
            <a:pPr>
              <a:lnSpc>
                <a:spcPct val="90000"/>
              </a:lnSpc>
              <a:buFont typeface="Wingdings" panose="05000000000000000000" pitchFamily="2" charset="2"/>
              <a:buChar char="Ø"/>
            </a:pPr>
            <a:r>
              <a:rPr lang="en-US" dirty="0"/>
              <a:t>Minimum intensity of 5-foot candles</a:t>
            </a:r>
          </a:p>
          <a:p>
            <a:pPr lvl="1">
              <a:lnSpc>
                <a:spcPct val="90000"/>
              </a:lnSpc>
              <a:buNone/>
            </a:pPr>
            <a:endParaRPr lang="en-US" sz="1200" dirty="0"/>
          </a:p>
          <a:p>
            <a:pPr>
              <a:lnSpc>
                <a:spcPct val="90000"/>
              </a:lnSpc>
            </a:pPr>
            <a:endParaRPr lang="en-US" sz="1200" dirty="0"/>
          </a:p>
          <a:p>
            <a:pPr>
              <a:lnSpc>
                <a:spcPct val="90000"/>
              </a:lnSpc>
              <a:buFont typeface="Wingdings" panose="05000000000000000000" pitchFamily="2" charset="2"/>
              <a:buChar char="Ø"/>
            </a:pPr>
            <a:r>
              <a:rPr lang="en-US" dirty="0"/>
              <a:t>Typically, a single light on a portable lighting unit</a:t>
            </a:r>
            <a:endParaRPr lang="en-US" sz="3600" dirty="0"/>
          </a:p>
          <a:p>
            <a:pPr>
              <a:lnSpc>
                <a:spcPct val="90000"/>
              </a:lnSpc>
              <a:buNone/>
            </a:pPr>
            <a:endParaRPr lang="en-US" dirty="0"/>
          </a:p>
        </p:txBody>
      </p:sp>
      <p:pic>
        <p:nvPicPr>
          <p:cNvPr id="8" name="Picture 7">
            <a:extLst>
              <a:ext uri="{FF2B5EF4-FFF2-40B4-BE49-F238E27FC236}">
                <a16:creationId xmlns:a16="http://schemas.microsoft.com/office/drawing/2014/main" id="{3C3AFDFC-9BC7-41D2-9EA8-E3F71422DD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40917" y="4683642"/>
            <a:ext cx="2862166" cy="2174358"/>
          </a:xfrm>
          <a:prstGeom prst="rect">
            <a:avLst/>
          </a:prstGeom>
          <a:ln>
            <a:noFill/>
          </a:ln>
          <a:effectLst>
            <a:softEdge rad="112500"/>
          </a:effectLst>
        </p:spPr>
      </p:pic>
    </p:spTree>
    <p:extLst>
      <p:ext uri="{BB962C8B-B14F-4D97-AF65-F5344CB8AC3E}">
        <p14:creationId xmlns:p14="http://schemas.microsoft.com/office/powerpoint/2010/main" val="28808528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2039" name="Rectangle 7"/>
          <p:cNvSpPr>
            <a:spLocks noGrp="1" noChangeArrowheads="1"/>
          </p:cNvSpPr>
          <p:nvPr>
            <p:ph type="title"/>
          </p:nvPr>
        </p:nvSpPr>
        <p:spPr/>
        <p:txBody>
          <a:bodyPr>
            <a:normAutofit/>
          </a:bodyPr>
          <a:lstStyle/>
          <a:p>
            <a:r>
              <a:rPr lang="en-US" b="1" dirty="0"/>
              <a:t>The Need to Reduce Glare</a:t>
            </a:r>
          </a:p>
        </p:txBody>
      </p:sp>
      <p:sp>
        <p:nvSpPr>
          <p:cNvPr id="8" name="Content Placeholder 7"/>
          <p:cNvSpPr>
            <a:spLocks noGrp="1"/>
          </p:cNvSpPr>
          <p:nvPr>
            <p:ph sz="half" idx="2"/>
          </p:nvPr>
        </p:nvSpPr>
        <p:spPr>
          <a:xfrm>
            <a:off x="762000" y="1154430"/>
            <a:ext cx="7620000" cy="575301"/>
          </a:xfrm>
        </p:spPr>
        <p:txBody>
          <a:bodyPr/>
          <a:lstStyle/>
          <a:p>
            <a:pPr>
              <a:buFont typeface="Wingdings" panose="05000000000000000000" pitchFamily="2" charset="2"/>
              <a:buChar char="Ø"/>
            </a:pPr>
            <a:r>
              <a:rPr lang="en-US" sz="3200" dirty="0"/>
              <a:t>Glare reduces driver’s ability to see you</a:t>
            </a:r>
          </a:p>
          <a:p>
            <a:endParaRPr lang="en-US" sz="3200" dirty="0"/>
          </a:p>
        </p:txBody>
      </p:sp>
      <p:pic>
        <p:nvPicPr>
          <p:cNvPr id="9" name="Picture 8" descr="350px-616.5.2.1_Trim-line[1].jpg"/>
          <p:cNvPicPr>
            <a:picLocks noChangeAspect="1"/>
          </p:cNvPicPr>
          <p:nvPr/>
        </p:nvPicPr>
        <p:blipFill>
          <a:blip r:embed="rId2" cstate="print"/>
          <a:stretch>
            <a:fillRect/>
          </a:stretch>
        </p:blipFill>
        <p:spPr>
          <a:xfrm>
            <a:off x="3324109" y="1851794"/>
            <a:ext cx="5660115" cy="2910917"/>
          </a:xfrm>
          <a:prstGeom prst="rect">
            <a:avLst/>
          </a:prstGeom>
          <a:effectLst>
            <a:softEdge rad="127000"/>
          </a:effectLst>
        </p:spPr>
      </p:pic>
      <p:sp>
        <p:nvSpPr>
          <p:cNvPr id="3" name="TextBox 2"/>
          <p:cNvSpPr txBox="1"/>
          <p:nvPr/>
        </p:nvSpPr>
        <p:spPr>
          <a:xfrm>
            <a:off x="-55100" y="5196868"/>
            <a:ext cx="9254200" cy="523220"/>
          </a:xfrm>
          <a:prstGeom prst="rect">
            <a:avLst/>
          </a:prstGeom>
          <a:noFill/>
        </p:spPr>
        <p:txBody>
          <a:bodyPr wrap="none" rtlCol="0">
            <a:spAutoFit/>
          </a:bodyPr>
          <a:lstStyle/>
          <a:p>
            <a:pPr marL="457200" indent="-457200">
              <a:buFont typeface="Wingdings" panose="05000000000000000000" pitchFamily="2" charset="2"/>
              <a:buChar char="Ø"/>
            </a:pPr>
            <a:r>
              <a:rPr lang="en-US" sz="2800" dirty="0"/>
              <a:t>Can be uncomfortable or disabling for workers or motorists</a:t>
            </a:r>
          </a:p>
        </p:txBody>
      </p:sp>
      <p:pic>
        <p:nvPicPr>
          <p:cNvPr id="11" name="Picture 2" descr="C:\Users\anderb3\Desktop\ALL Folders\Pictures\WRK ZN PICS\IMG_0041.JPG">
            <a:extLst>
              <a:ext uri="{FF2B5EF4-FFF2-40B4-BE49-F238E27FC236}">
                <a16:creationId xmlns:a16="http://schemas.microsoft.com/office/drawing/2014/main" id="{8E2D2884-9F97-4D92-A7F1-6B4942676E4F}"/>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6017"/>
          <a:stretch/>
        </p:blipFill>
        <p:spPr bwMode="auto">
          <a:xfrm>
            <a:off x="152400" y="1749823"/>
            <a:ext cx="3171709" cy="3128713"/>
          </a:xfrm>
          <a:prstGeom prst="rect">
            <a:avLst/>
          </a:prstGeom>
          <a:noFill/>
          <a:effectLst>
            <a:softEdge rad="254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0451681"/>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3062" name="Rectangle 6"/>
          <p:cNvSpPr>
            <a:spLocks noGrp="1" noChangeArrowheads="1"/>
          </p:cNvSpPr>
          <p:nvPr>
            <p:ph type="title"/>
          </p:nvPr>
        </p:nvSpPr>
        <p:spPr>
          <a:xfrm>
            <a:off x="457200" y="274638"/>
            <a:ext cx="8229600" cy="868362"/>
          </a:xfrm>
        </p:spPr>
        <p:txBody>
          <a:bodyPr>
            <a:normAutofit/>
          </a:bodyPr>
          <a:lstStyle/>
          <a:p>
            <a:r>
              <a:rPr lang="en-US" b="1" dirty="0"/>
              <a:t>Factors Impacting Glare</a:t>
            </a:r>
          </a:p>
        </p:txBody>
      </p:sp>
      <p:sp>
        <p:nvSpPr>
          <p:cNvPr id="173064" name="Rectangle 8"/>
          <p:cNvSpPr>
            <a:spLocks noGrp="1" noChangeArrowheads="1"/>
          </p:cNvSpPr>
          <p:nvPr>
            <p:ph sz="half" idx="2"/>
          </p:nvPr>
        </p:nvSpPr>
        <p:spPr>
          <a:xfrm>
            <a:off x="454661" y="1050925"/>
            <a:ext cx="6629400" cy="2895600"/>
          </a:xfrm>
        </p:spPr>
        <p:txBody>
          <a:bodyPr/>
          <a:lstStyle/>
          <a:p>
            <a:pPr>
              <a:buFont typeface="Wingdings" panose="05000000000000000000" pitchFamily="2" charset="2"/>
              <a:buChar char="Ø"/>
            </a:pPr>
            <a:r>
              <a:rPr lang="en-US" sz="2800" dirty="0"/>
              <a:t>Distance between the driver and lights</a:t>
            </a:r>
          </a:p>
          <a:p>
            <a:pPr>
              <a:buFont typeface="Wingdings" panose="05000000000000000000" pitchFamily="2" charset="2"/>
              <a:buChar char="Ø"/>
            </a:pPr>
            <a:endParaRPr lang="en-US" sz="1600" dirty="0"/>
          </a:p>
          <a:p>
            <a:pPr>
              <a:buFont typeface="Wingdings" panose="05000000000000000000" pitchFamily="2" charset="2"/>
              <a:buChar char="Ø"/>
            </a:pPr>
            <a:r>
              <a:rPr lang="en-US" sz="2800" dirty="0"/>
              <a:t>Height of lights</a:t>
            </a:r>
          </a:p>
          <a:p>
            <a:pPr>
              <a:buFont typeface="Wingdings" panose="05000000000000000000" pitchFamily="2" charset="2"/>
              <a:buChar char="Ø"/>
            </a:pPr>
            <a:endParaRPr lang="en-US" sz="1600" dirty="0"/>
          </a:p>
          <a:p>
            <a:pPr>
              <a:buFont typeface="Wingdings" panose="05000000000000000000" pitchFamily="2" charset="2"/>
              <a:buChar char="Ø"/>
            </a:pPr>
            <a:r>
              <a:rPr lang="en-US" sz="2800" dirty="0"/>
              <a:t>Where the lights are aimed</a:t>
            </a:r>
          </a:p>
        </p:txBody>
      </p:sp>
      <p:pic>
        <p:nvPicPr>
          <p:cNvPr id="6" name="Picture 5" descr="IMG_0317[1].JPG"/>
          <p:cNvPicPr>
            <a:picLocks noChangeAspect="1"/>
          </p:cNvPicPr>
          <p:nvPr/>
        </p:nvPicPr>
        <p:blipFill>
          <a:blip r:embed="rId2" cstate="print"/>
          <a:stretch>
            <a:fillRect/>
          </a:stretch>
        </p:blipFill>
        <p:spPr>
          <a:xfrm>
            <a:off x="274133" y="3429000"/>
            <a:ext cx="4297867" cy="3223400"/>
          </a:xfrm>
          <a:prstGeom prst="rect">
            <a:avLst/>
          </a:prstGeom>
          <a:ln>
            <a:noFill/>
          </a:ln>
          <a:effectLst>
            <a:softEdge rad="112500"/>
          </a:effectLst>
        </p:spPr>
      </p:pic>
      <p:pic>
        <p:nvPicPr>
          <p:cNvPr id="7" name="Picture 6">
            <a:extLst>
              <a:ext uri="{FF2B5EF4-FFF2-40B4-BE49-F238E27FC236}">
                <a16:creationId xmlns:a16="http://schemas.microsoft.com/office/drawing/2014/main" id="{270EB9C6-2140-446E-82AE-4631E24E755B}"/>
              </a:ext>
            </a:extLst>
          </p:cNvPr>
          <p:cNvPicPr>
            <a:picLocks noChangeAspect="1"/>
          </p:cNvPicPr>
          <p:nvPr/>
        </p:nvPicPr>
        <p:blipFill>
          <a:blip r:embed="rId3"/>
          <a:stretch>
            <a:fillRect/>
          </a:stretch>
        </p:blipFill>
        <p:spPr>
          <a:xfrm>
            <a:off x="4876801" y="2286000"/>
            <a:ext cx="4165600" cy="2780538"/>
          </a:xfrm>
          <a:prstGeom prst="rect">
            <a:avLst/>
          </a:prstGeom>
          <a:ln>
            <a:noFill/>
          </a:ln>
          <a:effectLst>
            <a:softEdge rad="112500"/>
          </a:effectLst>
        </p:spPr>
      </p:pic>
      <p:pic>
        <p:nvPicPr>
          <p:cNvPr id="8" name="Picture 7">
            <a:extLst>
              <a:ext uri="{FF2B5EF4-FFF2-40B4-BE49-F238E27FC236}">
                <a16:creationId xmlns:a16="http://schemas.microsoft.com/office/drawing/2014/main" id="{7942EF7D-93AC-4292-92A1-8F68E1425D70}"/>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914400" y="3521075"/>
            <a:ext cx="2717629" cy="2611747"/>
          </a:xfrm>
          <a:prstGeom prst="rect">
            <a:avLst/>
          </a:prstGeom>
        </p:spPr>
      </p:pic>
      <p:pic>
        <p:nvPicPr>
          <p:cNvPr id="13314" name="3ECB4064-C5C3-42E1-AC1E-58F6942F7D79">
            <a:extLst>
              <a:ext uri="{FF2B5EF4-FFF2-40B4-BE49-F238E27FC236}">
                <a16:creationId xmlns:a16="http://schemas.microsoft.com/office/drawing/2014/main" id="{E63CC10E-BDD9-41F0-9FD6-D18474ACE44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558" r="25768" b="14152"/>
          <a:stretch/>
        </p:blipFill>
        <p:spPr bwMode="auto">
          <a:xfrm rot="5400000">
            <a:off x="4580571" y="4674216"/>
            <a:ext cx="2057402" cy="237934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8D9AE8BA-F76D-4C3C-B972-0B4696992CD1}"/>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4620575" y="5238436"/>
            <a:ext cx="1183383" cy="1137277"/>
          </a:xfrm>
          <a:prstGeom prst="rect">
            <a:avLst/>
          </a:prstGeom>
        </p:spPr>
      </p:pic>
    </p:spTree>
    <p:extLst>
      <p:ext uri="{BB962C8B-B14F-4D97-AF65-F5344CB8AC3E}">
        <p14:creationId xmlns:p14="http://schemas.microsoft.com/office/powerpoint/2010/main" val="3225749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500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500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084" name="Rectangle 4"/>
          <p:cNvSpPr>
            <a:spLocks noGrp="1" noChangeArrowheads="1"/>
          </p:cNvSpPr>
          <p:nvPr>
            <p:ph type="title"/>
          </p:nvPr>
        </p:nvSpPr>
        <p:spPr>
          <a:xfrm>
            <a:off x="457200" y="274638"/>
            <a:ext cx="8229600" cy="852487"/>
          </a:xfrm>
        </p:spPr>
        <p:txBody>
          <a:bodyPr>
            <a:normAutofit/>
          </a:bodyPr>
          <a:lstStyle/>
          <a:p>
            <a:r>
              <a:rPr lang="en-US" b="1" dirty="0"/>
              <a:t>Minimizing Glare</a:t>
            </a:r>
          </a:p>
        </p:txBody>
      </p:sp>
      <p:sp>
        <p:nvSpPr>
          <p:cNvPr id="174085" name="Rectangle 5"/>
          <p:cNvSpPr>
            <a:spLocks noGrp="1" noChangeArrowheads="1"/>
          </p:cNvSpPr>
          <p:nvPr>
            <p:ph sz="half" idx="1"/>
          </p:nvPr>
        </p:nvSpPr>
        <p:spPr>
          <a:xfrm>
            <a:off x="304800" y="1341739"/>
            <a:ext cx="8534400" cy="1780403"/>
          </a:xfrm>
        </p:spPr>
        <p:txBody>
          <a:bodyPr/>
          <a:lstStyle/>
          <a:p>
            <a:pPr>
              <a:spcAft>
                <a:spcPct val="20000"/>
              </a:spcAft>
              <a:buFont typeface="Wingdings" panose="05000000000000000000" pitchFamily="2" charset="2"/>
              <a:buChar char="Ø"/>
            </a:pPr>
            <a:r>
              <a:rPr lang="en-US" dirty="0"/>
              <a:t>Properly aim and adjust work lights</a:t>
            </a:r>
          </a:p>
          <a:p>
            <a:pPr>
              <a:spcAft>
                <a:spcPct val="20000"/>
              </a:spcAft>
              <a:buFont typeface="Wingdings" panose="05000000000000000000" pitchFamily="2" charset="2"/>
              <a:buChar char="Ø"/>
            </a:pPr>
            <a:r>
              <a:rPr lang="en-US" dirty="0"/>
              <a:t>Consider shielding lights if proper aiming is not feasible</a:t>
            </a:r>
          </a:p>
          <a:p>
            <a:pPr>
              <a:spcAft>
                <a:spcPct val="20000"/>
              </a:spcAft>
              <a:buFont typeface="Wingdings" panose="05000000000000000000" pitchFamily="2" charset="2"/>
              <a:buChar char="Ø"/>
            </a:pPr>
            <a:r>
              <a:rPr lang="en-US" dirty="0"/>
              <a:t>Inspect lighting frequently</a:t>
            </a:r>
          </a:p>
        </p:txBody>
      </p:sp>
      <p:pic>
        <p:nvPicPr>
          <p:cNvPr id="300034" name="Picture 2" descr="http://epg.modot.mo.gov/files/thumb/5/51/616.9.1_Work_Zone_lighting.jpg/400px-616.9.1_Work_Zone_lighting.jpg">
            <a:hlinkClick r:id="rId3" tooltip="616.9.1 Work Zone lighting.jpg"/>
          </p:cNvPr>
          <p:cNvPicPr>
            <a:picLocks noChangeAspect="1" noChangeArrowheads="1"/>
          </p:cNvPicPr>
          <p:nvPr/>
        </p:nvPicPr>
        <p:blipFill>
          <a:blip r:embed="rId4" cstate="print"/>
          <a:srcRect/>
          <a:stretch>
            <a:fillRect/>
          </a:stretch>
        </p:blipFill>
        <p:spPr bwMode="auto">
          <a:xfrm>
            <a:off x="4267200" y="3107236"/>
            <a:ext cx="4749800" cy="3740467"/>
          </a:xfrm>
          <a:prstGeom prst="rect">
            <a:avLst/>
          </a:prstGeom>
          <a:noFill/>
          <a:effectLst>
            <a:softEdge rad="127000"/>
          </a:effectLst>
        </p:spPr>
      </p:pic>
    </p:spTree>
    <p:extLst>
      <p:ext uri="{BB962C8B-B14F-4D97-AF65-F5344CB8AC3E}">
        <p14:creationId xmlns:p14="http://schemas.microsoft.com/office/powerpoint/2010/main" val="208079414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7005"/>
            <a:ext cx="8229600" cy="790183"/>
          </a:xfrm>
        </p:spPr>
        <p:txBody>
          <a:bodyPr>
            <a:normAutofit/>
          </a:bodyPr>
          <a:lstStyle/>
          <a:p>
            <a:r>
              <a:rPr lang="en-US" b="1" dirty="0"/>
              <a:t>Example</a:t>
            </a:r>
          </a:p>
        </p:txBody>
      </p:sp>
      <p:sp>
        <p:nvSpPr>
          <p:cNvPr id="5" name="Slide Number Placeholder 4"/>
          <p:cNvSpPr>
            <a:spLocks noGrp="1"/>
          </p:cNvSpPr>
          <p:nvPr>
            <p:ph type="sldNum" sz="quarter" idx="12"/>
          </p:nvPr>
        </p:nvSpPr>
        <p:spPr/>
        <p:txBody>
          <a:bodyPr/>
          <a:lstStyle/>
          <a:p>
            <a:fld id="{968455D4-8452-4458-A174-E6CF084B5743}" type="slidenum">
              <a:rPr lang="en-US" smtClean="0"/>
              <a:pPr/>
              <a:t>106</a:t>
            </a:fld>
            <a:endParaRPr lang="en-US" dirty="0"/>
          </a:p>
        </p:txBody>
      </p:sp>
      <p:pic>
        <p:nvPicPr>
          <p:cNvPr id="6" name="Picture 5" descr="LizDrawing.jpg"/>
          <p:cNvPicPr>
            <a:picLocks noChangeAspect="1"/>
          </p:cNvPicPr>
          <p:nvPr/>
        </p:nvPicPr>
        <p:blipFill>
          <a:blip r:embed="rId3" cstate="print"/>
          <a:stretch>
            <a:fillRect/>
          </a:stretch>
        </p:blipFill>
        <p:spPr>
          <a:xfrm>
            <a:off x="2283026" y="1445969"/>
            <a:ext cx="4577948" cy="5271696"/>
          </a:xfrm>
          <a:prstGeom prst="rect">
            <a:avLst/>
          </a:prstGeom>
        </p:spPr>
      </p:pic>
      <p:sp>
        <p:nvSpPr>
          <p:cNvPr id="7" name="TextBox 6"/>
          <p:cNvSpPr txBox="1"/>
          <p:nvPr/>
        </p:nvSpPr>
        <p:spPr>
          <a:xfrm>
            <a:off x="491490" y="1072827"/>
            <a:ext cx="8153400" cy="369332"/>
          </a:xfrm>
          <a:prstGeom prst="rect">
            <a:avLst/>
          </a:prstGeom>
          <a:noFill/>
        </p:spPr>
        <p:txBody>
          <a:bodyPr wrap="square" rtlCol="0">
            <a:spAutoFit/>
          </a:bodyPr>
          <a:lstStyle/>
          <a:p>
            <a:pPr algn="ctr"/>
            <a:r>
              <a:rPr lang="en-US" dirty="0"/>
              <a:t>This diagram shows how to minimize glare for tower mounted angles.</a:t>
            </a:r>
          </a:p>
        </p:txBody>
      </p:sp>
    </p:spTree>
    <p:extLst>
      <p:ext uri="{BB962C8B-B14F-4D97-AF65-F5344CB8AC3E}">
        <p14:creationId xmlns:p14="http://schemas.microsoft.com/office/powerpoint/2010/main" val="1816281191"/>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92446-5C09-4AA4-B8C8-9F82A211A311}"/>
              </a:ext>
            </a:extLst>
          </p:cNvPr>
          <p:cNvSpPr>
            <a:spLocks noGrp="1"/>
          </p:cNvSpPr>
          <p:nvPr>
            <p:ph type="title"/>
          </p:nvPr>
        </p:nvSpPr>
        <p:spPr>
          <a:xfrm>
            <a:off x="457200" y="274638"/>
            <a:ext cx="8229600" cy="715962"/>
          </a:xfrm>
        </p:spPr>
        <p:txBody>
          <a:bodyPr/>
          <a:lstStyle/>
          <a:p>
            <a:r>
              <a:rPr lang="en-US" b="1" dirty="0"/>
              <a:t>Review</a:t>
            </a:r>
          </a:p>
        </p:txBody>
      </p:sp>
      <p:sp>
        <p:nvSpPr>
          <p:cNvPr id="4" name="Content Placeholder 2">
            <a:extLst>
              <a:ext uri="{FF2B5EF4-FFF2-40B4-BE49-F238E27FC236}">
                <a16:creationId xmlns:a16="http://schemas.microsoft.com/office/drawing/2014/main" id="{E29D2982-CF59-492E-A019-30BF8555D1D2}"/>
              </a:ext>
            </a:extLst>
          </p:cNvPr>
          <p:cNvSpPr>
            <a:spLocks noGrp="1"/>
          </p:cNvSpPr>
          <p:nvPr>
            <p:ph sz="half" idx="1"/>
          </p:nvPr>
        </p:nvSpPr>
        <p:spPr>
          <a:xfrm>
            <a:off x="342900" y="990600"/>
            <a:ext cx="8458200" cy="5638800"/>
          </a:xfrm>
        </p:spPr>
        <p:txBody>
          <a:bodyPr/>
          <a:lstStyle/>
          <a:p>
            <a:pPr marL="457200" indent="-457200">
              <a:buFont typeface="+mj-lt"/>
              <a:buAutoNum type="arabicPeriod"/>
            </a:pPr>
            <a:r>
              <a:rPr lang="en-US" sz="2000" dirty="0"/>
              <a:t>Advantages of nighttime work zones include: (check all that apply)</a:t>
            </a:r>
          </a:p>
          <a:p>
            <a:pPr marL="457200" lvl="1" indent="0">
              <a:buNone/>
            </a:pPr>
            <a:r>
              <a:rPr lang="en-US" sz="1600" dirty="0"/>
              <a:t>Less busy				reduced visibility</a:t>
            </a:r>
          </a:p>
          <a:p>
            <a:pPr marL="457200" lvl="1" indent="0">
              <a:buNone/>
            </a:pPr>
            <a:r>
              <a:rPr lang="en-US" sz="1600" dirty="0"/>
              <a:t>Increased production			allows for normal traffic patterns during day</a:t>
            </a:r>
          </a:p>
          <a:p>
            <a:pPr marL="457200" lvl="1" indent="0">
              <a:buNone/>
            </a:pPr>
            <a:r>
              <a:rPr lang="en-US" sz="1600" dirty="0"/>
              <a:t>Higher night speeds</a:t>
            </a:r>
          </a:p>
          <a:p>
            <a:pPr marL="514350" indent="-457200">
              <a:buFont typeface="+mj-lt"/>
              <a:buAutoNum type="arabicPeriod"/>
            </a:pPr>
            <a:r>
              <a:rPr lang="en-US" sz="2000" dirty="0"/>
              <a:t>Nighttime work requires class 3 apparel, or 2 and _____________ bottoms.</a:t>
            </a:r>
            <a:endParaRPr lang="en-US" sz="1600" dirty="0"/>
          </a:p>
          <a:p>
            <a:pPr marL="857250" lvl="1" indent="-342900">
              <a:buFont typeface="+mj-lt"/>
              <a:buAutoNum type="alphaUcPeriod"/>
            </a:pPr>
            <a:r>
              <a:rPr lang="en-US" sz="1600" dirty="0"/>
              <a:t>Lighter				C. Class E</a:t>
            </a:r>
          </a:p>
          <a:p>
            <a:pPr marL="857250" lvl="1" indent="-342900">
              <a:buFont typeface="+mj-lt"/>
              <a:buAutoNum type="alphaUcPeriod"/>
            </a:pPr>
            <a:r>
              <a:rPr lang="en-US" sz="1600" dirty="0"/>
              <a:t>Class 2				D. Dark</a:t>
            </a:r>
          </a:p>
          <a:p>
            <a:pPr marL="571500" indent="-457200">
              <a:buFont typeface="+mj-lt"/>
              <a:buAutoNum type="arabicPeriod"/>
            </a:pPr>
            <a:r>
              <a:rPr lang="en-US" sz="2000" dirty="0"/>
              <a:t>MoDOT follows ANSI _________ standards for safety apparel.</a:t>
            </a:r>
          </a:p>
          <a:p>
            <a:pPr marL="914400" lvl="1" indent="-342900">
              <a:buFont typeface="+mj-lt"/>
              <a:buAutoNum type="alphaUcPeriod"/>
            </a:pPr>
            <a:r>
              <a:rPr lang="en-US" sz="1600" dirty="0"/>
              <a:t>107-2012				C. 108-2004</a:t>
            </a:r>
          </a:p>
          <a:p>
            <a:pPr marL="914400" lvl="1" indent="-342900">
              <a:buFont typeface="+mj-lt"/>
              <a:buAutoNum type="alphaUcPeriod"/>
            </a:pPr>
            <a:r>
              <a:rPr lang="en-US" sz="1600" dirty="0"/>
              <a:t>107-2004				D. 108-2000</a:t>
            </a:r>
          </a:p>
          <a:p>
            <a:pPr marL="628650" indent="-457200">
              <a:buFont typeface="+mj-lt"/>
              <a:buAutoNum type="arabicPeriod"/>
            </a:pPr>
            <a:r>
              <a:rPr lang="en-US" sz="2000" dirty="0"/>
              <a:t>Night work lighting should not:</a:t>
            </a:r>
          </a:p>
          <a:p>
            <a:pPr marL="628650" lvl="1" indent="0">
              <a:buNone/>
            </a:pPr>
            <a:r>
              <a:rPr lang="en-US" sz="1600" dirty="0"/>
              <a:t>Be bright				Cause glare to motorists</a:t>
            </a:r>
          </a:p>
          <a:p>
            <a:pPr marL="628650" lvl="1" indent="0">
              <a:buNone/>
            </a:pPr>
            <a:r>
              <a:rPr lang="en-US" sz="1600" dirty="0"/>
              <a:t>Spill into adjacent properties		Create shadows within the workspace</a:t>
            </a:r>
          </a:p>
          <a:p>
            <a:pPr marL="628650" lvl="1" indent="0">
              <a:buNone/>
            </a:pPr>
            <a:r>
              <a:rPr lang="en-US" sz="1600" dirty="0"/>
              <a:t>Be bold				Become a safety concern</a:t>
            </a:r>
          </a:p>
          <a:p>
            <a:pPr marL="571500">
              <a:buFont typeface="+mj-lt"/>
              <a:buAutoNum type="arabicPeriod"/>
            </a:pPr>
            <a:r>
              <a:rPr lang="en-US" sz="2000" dirty="0"/>
              <a:t>A minimum intensity of _____________ candles is recommended.</a:t>
            </a:r>
          </a:p>
          <a:p>
            <a:pPr marL="1028700" lvl="1" indent="-342900">
              <a:buFont typeface="+mj-lt"/>
              <a:buAutoNum type="alphaUcPeriod"/>
            </a:pPr>
            <a:r>
              <a:rPr lang="en-US" sz="1600" dirty="0"/>
              <a:t>5-foot				C. 10-foot			</a:t>
            </a:r>
          </a:p>
          <a:p>
            <a:pPr marL="1028700" lvl="1" indent="-342900">
              <a:buFont typeface="+mj-lt"/>
              <a:buAutoNum type="alphaUcPeriod"/>
            </a:pPr>
            <a:r>
              <a:rPr lang="en-US" sz="1600" dirty="0"/>
              <a:t>15-inch				D. 18-inch</a:t>
            </a:r>
          </a:p>
        </p:txBody>
      </p:sp>
      <p:sp>
        <p:nvSpPr>
          <p:cNvPr id="5" name="Rectangle 4">
            <a:extLst>
              <a:ext uri="{FF2B5EF4-FFF2-40B4-BE49-F238E27FC236}">
                <a16:creationId xmlns:a16="http://schemas.microsoft.com/office/drawing/2014/main" id="{AA021120-51E8-41E5-B936-0333D9F0839D}"/>
              </a:ext>
            </a:extLst>
          </p:cNvPr>
          <p:cNvSpPr/>
          <p:nvPr/>
        </p:nvSpPr>
        <p:spPr>
          <a:xfrm>
            <a:off x="838200" y="1371600"/>
            <a:ext cx="914400" cy="2667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38199C2-8E45-48CE-A92A-8A7205D7D20A}"/>
              </a:ext>
            </a:extLst>
          </p:cNvPr>
          <p:cNvSpPr/>
          <p:nvPr/>
        </p:nvSpPr>
        <p:spPr>
          <a:xfrm>
            <a:off x="838200" y="1706562"/>
            <a:ext cx="1828800" cy="2667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BD719498-E76A-461F-9D08-2CC5D787D8FE}"/>
              </a:ext>
            </a:extLst>
          </p:cNvPr>
          <p:cNvSpPr/>
          <p:nvPr/>
        </p:nvSpPr>
        <p:spPr>
          <a:xfrm>
            <a:off x="4953000" y="1706562"/>
            <a:ext cx="3733800" cy="2667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89EF6F5-26B5-4934-A014-9B28E622F09B}"/>
              </a:ext>
            </a:extLst>
          </p:cNvPr>
          <p:cNvSpPr/>
          <p:nvPr/>
        </p:nvSpPr>
        <p:spPr>
          <a:xfrm>
            <a:off x="4953000" y="2590800"/>
            <a:ext cx="9144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C086A1-1B23-4BFA-AD10-6A8E35FA5891}"/>
              </a:ext>
            </a:extLst>
          </p:cNvPr>
          <p:cNvSpPr/>
          <p:nvPr/>
        </p:nvSpPr>
        <p:spPr>
          <a:xfrm>
            <a:off x="990600" y="4775693"/>
            <a:ext cx="2514600" cy="375745"/>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9635D43-BA1D-4C7E-94E7-830117D26EAB}"/>
              </a:ext>
            </a:extLst>
          </p:cNvPr>
          <p:cNvSpPr/>
          <p:nvPr/>
        </p:nvSpPr>
        <p:spPr>
          <a:xfrm>
            <a:off x="4953000" y="4530014"/>
            <a:ext cx="2133600" cy="2667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3B5D2AE-668D-4AA4-85D1-640A1380C409}"/>
              </a:ext>
            </a:extLst>
          </p:cNvPr>
          <p:cNvSpPr/>
          <p:nvPr/>
        </p:nvSpPr>
        <p:spPr>
          <a:xfrm>
            <a:off x="4953000" y="4796714"/>
            <a:ext cx="3276600" cy="35472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5211C8E-C0B0-499E-8E79-0EA97E8E62E9}"/>
              </a:ext>
            </a:extLst>
          </p:cNvPr>
          <p:cNvSpPr/>
          <p:nvPr/>
        </p:nvSpPr>
        <p:spPr>
          <a:xfrm>
            <a:off x="990600" y="5766293"/>
            <a:ext cx="1143000" cy="2667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56587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750"/>
                                        <p:tgtEl>
                                          <p:spTgt spid="5"/>
                                        </p:tgtEl>
                                      </p:cBhvr>
                                    </p:animEffect>
                                    <p:anim calcmode="lin" valueType="num">
                                      <p:cBhvr>
                                        <p:cTn id="8" dur="750" fill="hold"/>
                                        <p:tgtEl>
                                          <p:spTgt spid="5"/>
                                        </p:tgtEl>
                                        <p:attrNameLst>
                                          <p:attrName>ppt_x</p:attrName>
                                        </p:attrNameLst>
                                      </p:cBhvr>
                                      <p:tavLst>
                                        <p:tav tm="0">
                                          <p:val>
                                            <p:strVal val="#ppt_x"/>
                                          </p:val>
                                        </p:tav>
                                        <p:tav tm="100000">
                                          <p:val>
                                            <p:strVal val="#ppt_x"/>
                                          </p:val>
                                        </p:tav>
                                      </p:tavLst>
                                    </p:anim>
                                    <p:anim calcmode="lin" valueType="num">
                                      <p:cBhvr>
                                        <p:cTn id="9" dur="75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circle(in)">
                                      <p:cBhvr>
                                        <p:cTn id="14" dur="10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ppt_w</p:attrName>
                                        </p:attrNameLst>
                                      </p:cBhvr>
                                      <p:tavLst>
                                        <p:tav tm="0" fmla="#ppt_w*sin(2.5*pi*$)">
                                          <p:val>
                                            <p:fltVal val="0"/>
                                          </p:val>
                                        </p:tav>
                                        <p:tav tm="100000">
                                          <p:val>
                                            <p:fltVal val="1"/>
                                          </p:val>
                                        </p:tav>
                                      </p:tavLst>
                                    </p:anim>
                                    <p:anim calcmode="lin" valueType="num">
                                      <p:cBhvr>
                                        <p:cTn id="21" dur="1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fade">
                                      <p:cBhvr>
                                        <p:cTn id="26" dur="5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randombar(horizontal)">
                                      <p:cBhvr>
                                        <p:cTn id="31" dur="500"/>
                                        <p:tgtEl>
                                          <p:spTgt spid="10"/>
                                        </p:tgtEl>
                                      </p:cBhvr>
                                    </p:animEffect>
                                  </p:childTnLst>
                                </p:cTn>
                              </p:par>
                            </p:childTnLst>
                          </p:cTn>
                        </p:par>
                      </p:childTnLst>
                    </p:cTn>
                  </p:par>
                  <p:par>
                    <p:cTn id="32" fill="hold">
                      <p:stCondLst>
                        <p:cond delay="indefinite"/>
                      </p:stCondLst>
                      <p:childTnLst>
                        <p:par>
                          <p:cTn id="33" fill="hold">
                            <p:stCondLst>
                              <p:cond delay="0"/>
                            </p:stCondLst>
                            <p:childTnLst>
                              <p:par>
                                <p:cTn id="34" presetID="26" presetClass="entr" presetSubtype="0" fill="hold" grpId="0" nodeType="click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wipe(down)">
                                      <p:cBhvr>
                                        <p:cTn id="36" dur="290">
                                          <p:stCondLst>
                                            <p:cond delay="0"/>
                                          </p:stCondLst>
                                        </p:cTn>
                                        <p:tgtEl>
                                          <p:spTgt spid="11"/>
                                        </p:tgtEl>
                                      </p:cBhvr>
                                    </p:animEffect>
                                    <p:anim calcmode="lin" valueType="num">
                                      <p:cBhvr>
                                        <p:cTn id="37" dur="911"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38" dur="332"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39" dur="332" tmFilter="0, 0; 0.125,0.2665; 0.25,0.4; 0.375,0.465; 0.5,0.5;  0.625,0.535; 0.75,0.6; 0.875,0.7335; 1,1">
                                          <p:stCondLst>
                                            <p:cond delay="332"/>
                                          </p:stCondLst>
                                        </p:cTn>
                                        <p:tgtEl>
                                          <p:spTgt spid="11"/>
                                        </p:tgtEl>
                                        <p:attrNameLst>
                                          <p:attrName>ppt_y</p:attrName>
                                        </p:attrNameLst>
                                      </p:cBhvr>
                                      <p:tavLst>
                                        <p:tav tm="0" fmla="#ppt_y-sin(pi*$)/9">
                                          <p:val>
                                            <p:fltVal val="0"/>
                                          </p:val>
                                        </p:tav>
                                        <p:tav tm="100000">
                                          <p:val>
                                            <p:fltVal val="1"/>
                                          </p:val>
                                        </p:tav>
                                      </p:tavLst>
                                    </p:anim>
                                    <p:anim calcmode="lin" valueType="num">
                                      <p:cBhvr>
                                        <p:cTn id="40" dur="166" tmFilter="0, 0; 0.125,0.2665; 0.25,0.4; 0.375,0.465; 0.5,0.5;  0.625,0.535; 0.75,0.6; 0.875,0.7335; 1,1">
                                          <p:stCondLst>
                                            <p:cond delay="662"/>
                                          </p:stCondLst>
                                        </p:cTn>
                                        <p:tgtEl>
                                          <p:spTgt spid="11"/>
                                        </p:tgtEl>
                                        <p:attrNameLst>
                                          <p:attrName>ppt_y</p:attrName>
                                        </p:attrNameLst>
                                      </p:cBhvr>
                                      <p:tavLst>
                                        <p:tav tm="0" fmla="#ppt_y-sin(pi*$)/27">
                                          <p:val>
                                            <p:fltVal val="0"/>
                                          </p:val>
                                        </p:tav>
                                        <p:tav tm="100000">
                                          <p:val>
                                            <p:fltVal val="1"/>
                                          </p:val>
                                        </p:tav>
                                      </p:tavLst>
                                    </p:anim>
                                    <p:anim calcmode="lin" valueType="num">
                                      <p:cBhvr>
                                        <p:cTn id="41" dur="82" tmFilter="0, 0; 0.125,0.2665; 0.25,0.4; 0.375,0.465; 0.5,0.5;  0.625,0.535; 0.75,0.6; 0.875,0.7335; 1,1">
                                          <p:stCondLst>
                                            <p:cond delay="828"/>
                                          </p:stCondLst>
                                        </p:cTn>
                                        <p:tgtEl>
                                          <p:spTgt spid="11"/>
                                        </p:tgtEl>
                                        <p:attrNameLst>
                                          <p:attrName>ppt_y</p:attrName>
                                        </p:attrNameLst>
                                      </p:cBhvr>
                                      <p:tavLst>
                                        <p:tav tm="0" fmla="#ppt_y-sin(pi*$)/81">
                                          <p:val>
                                            <p:fltVal val="0"/>
                                          </p:val>
                                        </p:tav>
                                        <p:tav tm="100000">
                                          <p:val>
                                            <p:fltVal val="1"/>
                                          </p:val>
                                        </p:tav>
                                      </p:tavLst>
                                    </p:anim>
                                    <p:animScale>
                                      <p:cBhvr>
                                        <p:cTn id="42" dur="13">
                                          <p:stCondLst>
                                            <p:cond delay="325"/>
                                          </p:stCondLst>
                                        </p:cTn>
                                        <p:tgtEl>
                                          <p:spTgt spid="11"/>
                                        </p:tgtEl>
                                      </p:cBhvr>
                                      <p:to x="100000" y="60000"/>
                                    </p:animScale>
                                    <p:animScale>
                                      <p:cBhvr>
                                        <p:cTn id="43" dur="83" decel="50000">
                                          <p:stCondLst>
                                            <p:cond delay="338"/>
                                          </p:stCondLst>
                                        </p:cTn>
                                        <p:tgtEl>
                                          <p:spTgt spid="11"/>
                                        </p:tgtEl>
                                      </p:cBhvr>
                                      <p:to x="100000" y="100000"/>
                                    </p:animScale>
                                    <p:animScale>
                                      <p:cBhvr>
                                        <p:cTn id="44" dur="13">
                                          <p:stCondLst>
                                            <p:cond delay="656"/>
                                          </p:stCondLst>
                                        </p:cTn>
                                        <p:tgtEl>
                                          <p:spTgt spid="11"/>
                                        </p:tgtEl>
                                      </p:cBhvr>
                                      <p:to x="100000" y="80000"/>
                                    </p:animScale>
                                    <p:animScale>
                                      <p:cBhvr>
                                        <p:cTn id="45" dur="83" decel="50000">
                                          <p:stCondLst>
                                            <p:cond delay="669"/>
                                          </p:stCondLst>
                                        </p:cTn>
                                        <p:tgtEl>
                                          <p:spTgt spid="11"/>
                                        </p:tgtEl>
                                      </p:cBhvr>
                                      <p:to x="100000" y="100000"/>
                                    </p:animScale>
                                    <p:animScale>
                                      <p:cBhvr>
                                        <p:cTn id="46" dur="13">
                                          <p:stCondLst>
                                            <p:cond delay="821"/>
                                          </p:stCondLst>
                                        </p:cTn>
                                        <p:tgtEl>
                                          <p:spTgt spid="11"/>
                                        </p:tgtEl>
                                      </p:cBhvr>
                                      <p:to x="100000" y="90000"/>
                                    </p:animScale>
                                    <p:animScale>
                                      <p:cBhvr>
                                        <p:cTn id="47" dur="83" decel="50000">
                                          <p:stCondLst>
                                            <p:cond delay="834"/>
                                          </p:stCondLst>
                                        </p:cTn>
                                        <p:tgtEl>
                                          <p:spTgt spid="11"/>
                                        </p:tgtEl>
                                      </p:cBhvr>
                                      <p:to x="100000" y="100000"/>
                                    </p:animScale>
                                    <p:animScale>
                                      <p:cBhvr>
                                        <p:cTn id="48" dur="13">
                                          <p:stCondLst>
                                            <p:cond delay="904"/>
                                          </p:stCondLst>
                                        </p:cTn>
                                        <p:tgtEl>
                                          <p:spTgt spid="11"/>
                                        </p:tgtEl>
                                      </p:cBhvr>
                                      <p:to x="100000" y="95000"/>
                                    </p:animScale>
                                    <p:animScale>
                                      <p:cBhvr>
                                        <p:cTn id="49" dur="83" decel="50000">
                                          <p:stCondLst>
                                            <p:cond delay="917"/>
                                          </p:stCondLst>
                                        </p:cTn>
                                        <p:tgtEl>
                                          <p:spTgt spid="11"/>
                                        </p:tgtEl>
                                      </p:cBhvr>
                                      <p:to x="100000" y="100000"/>
                                    </p:animScale>
                                  </p:childTnLst>
                                </p:cTn>
                              </p:par>
                            </p:childTnLst>
                          </p:cTn>
                        </p:par>
                      </p:childTnLst>
                    </p:cTn>
                  </p:par>
                  <p:par>
                    <p:cTn id="50" fill="hold">
                      <p:stCondLst>
                        <p:cond delay="indefinite"/>
                      </p:stCondLst>
                      <p:childTnLst>
                        <p:par>
                          <p:cTn id="51" fill="hold">
                            <p:stCondLst>
                              <p:cond delay="0"/>
                            </p:stCondLst>
                            <p:childTnLst>
                              <p:par>
                                <p:cTn id="52" presetID="31" presetClass="entr" presetSubtype="0" fill="hold" grpId="0" nodeType="clickEffect">
                                  <p:stCondLst>
                                    <p:cond delay="0"/>
                                  </p:stCondLst>
                                  <p:childTnLst>
                                    <p:set>
                                      <p:cBhvr>
                                        <p:cTn id="53" dur="1" fill="hold">
                                          <p:stCondLst>
                                            <p:cond delay="0"/>
                                          </p:stCondLst>
                                        </p:cTn>
                                        <p:tgtEl>
                                          <p:spTgt spid="12"/>
                                        </p:tgtEl>
                                        <p:attrNameLst>
                                          <p:attrName>style.visibility</p:attrName>
                                        </p:attrNameLst>
                                      </p:cBhvr>
                                      <p:to>
                                        <p:strVal val="visible"/>
                                      </p:to>
                                    </p:set>
                                    <p:anim calcmode="lin" valueType="num">
                                      <p:cBhvr>
                                        <p:cTn id="54" dur="500" fill="hold"/>
                                        <p:tgtEl>
                                          <p:spTgt spid="12"/>
                                        </p:tgtEl>
                                        <p:attrNameLst>
                                          <p:attrName>ppt_w</p:attrName>
                                        </p:attrNameLst>
                                      </p:cBhvr>
                                      <p:tavLst>
                                        <p:tav tm="0">
                                          <p:val>
                                            <p:fltVal val="0"/>
                                          </p:val>
                                        </p:tav>
                                        <p:tav tm="100000">
                                          <p:val>
                                            <p:strVal val="#ppt_w"/>
                                          </p:val>
                                        </p:tav>
                                      </p:tavLst>
                                    </p:anim>
                                    <p:anim calcmode="lin" valueType="num">
                                      <p:cBhvr>
                                        <p:cTn id="55" dur="500" fill="hold"/>
                                        <p:tgtEl>
                                          <p:spTgt spid="12"/>
                                        </p:tgtEl>
                                        <p:attrNameLst>
                                          <p:attrName>ppt_h</p:attrName>
                                        </p:attrNameLst>
                                      </p:cBhvr>
                                      <p:tavLst>
                                        <p:tav tm="0">
                                          <p:val>
                                            <p:fltVal val="0"/>
                                          </p:val>
                                        </p:tav>
                                        <p:tav tm="100000">
                                          <p:val>
                                            <p:strVal val="#ppt_h"/>
                                          </p:val>
                                        </p:tav>
                                      </p:tavLst>
                                    </p:anim>
                                    <p:anim calcmode="lin" valueType="num">
                                      <p:cBhvr>
                                        <p:cTn id="56" dur="500" fill="hold"/>
                                        <p:tgtEl>
                                          <p:spTgt spid="12"/>
                                        </p:tgtEl>
                                        <p:attrNameLst>
                                          <p:attrName>style.rotation</p:attrName>
                                        </p:attrNameLst>
                                      </p:cBhvr>
                                      <p:tavLst>
                                        <p:tav tm="0">
                                          <p:val>
                                            <p:fltVal val="90"/>
                                          </p:val>
                                        </p:tav>
                                        <p:tav tm="100000">
                                          <p:val>
                                            <p:fltVal val="0"/>
                                          </p:val>
                                        </p:tav>
                                      </p:tavLst>
                                    </p:anim>
                                    <p:animEffect transition="in" filter="fade">
                                      <p:cBhvr>
                                        <p:cTn id="57" dur="500"/>
                                        <p:tgtEl>
                                          <p:spTgt spid="12"/>
                                        </p:tgtEl>
                                      </p:cBhvr>
                                    </p:animEffect>
                                  </p:childTnLst>
                                </p:cTn>
                              </p:par>
                            </p:childTnLst>
                          </p:cTn>
                        </p:par>
                      </p:childTnLst>
                    </p:cTn>
                  </p:par>
                  <p:par>
                    <p:cTn id="58" fill="hold">
                      <p:stCondLst>
                        <p:cond delay="indefinite"/>
                      </p:stCondLst>
                      <p:childTnLst>
                        <p:par>
                          <p:cTn id="59" fill="hold">
                            <p:stCondLst>
                              <p:cond delay="0"/>
                            </p:stCondLst>
                            <p:childTnLst>
                              <p:par>
                                <p:cTn id="60" presetID="21" presetClass="entr" presetSubtype="1" fill="hold" grpId="0" nodeType="clickEffect">
                                  <p:stCondLst>
                                    <p:cond delay="0"/>
                                  </p:stCondLst>
                                  <p:childTnLst>
                                    <p:set>
                                      <p:cBhvr>
                                        <p:cTn id="61" dur="1" fill="hold">
                                          <p:stCondLst>
                                            <p:cond delay="0"/>
                                          </p:stCondLst>
                                        </p:cTn>
                                        <p:tgtEl>
                                          <p:spTgt spid="13"/>
                                        </p:tgtEl>
                                        <p:attrNameLst>
                                          <p:attrName>style.visibility</p:attrName>
                                        </p:attrNameLst>
                                      </p:cBhvr>
                                      <p:to>
                                        <p:strVal val="visible"/>
                                      </p:to>
                                    </p:set>
                                    <p:animEffect transition="in" filter="wheel(1)">
                                      <p:cBhvr>
                                        <p:cTn id="62"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10" grpId="0" animBg="1"/>
      <p:bldP spid="11" grpId="0" animBg="1"/>
      <p:bldP spid="12" grpId="0" animBg="1"/>
      <p:bldP spid="13" grpId="0" animBg="1"/>
    </p:bldLst>
  </p:timing>
</p:sld>
</file>

<file path=ppt/slides/slide10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descr="C:\Users\anderb3\Desktop\Advanced Work Zone REVAMP\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4290" y="152400"/>
            <a:ext cx="8042910" cy="1446550"/>
          </a:xfrm>
          <a:prstGeom prst="rect">
            <a:avLst/>
          </a:prstGeom>
          <a:noFill/>
        </p:spPr>
        <p:txBody>
          <a:bodyPr wrap="square" rtlCol="0">
            <a:spAutoFit/>
            <a:scene3d>
              <a:camera prst="orthographicFront"/>
              <a:lightRig rig="soft" dir="t">
                <a:rot lat="0" lon="0" rev="10800000"/>
              </a:lightRig>
            </a:scene3d>
            <a:sp3d>
              <a:bevelT w="27940" h="12700"/>
              <a:contourClr>
                <a:srgbClr val="DDDDDD"/>
              </a:contourClr>
            </a:sp3d>
          </a:bodyPr>
          <a:lstStyle/>
          <a:p>
            <a:r>
              <a:rPr lang="en-US" sz="4400" b="1" spc="150" dirty="0">
                <a:ln w="11430"/>
                <a:solidFill>
                  <a:srgbClr val="F8F8F8"/>
                </a:solidFill>
                <a:effectLst>
                  <a:outerShdw blurRad="25400" algn="tl" rotWithShape="0">
                    <a:srgbClr val="000000">
                      <a:alpha val="43000"/>
                    </a:srgbClr>
                  </a:outerShdw>
                </a:effectLst>
              </a:rPr>
              <a:t>Section 3: Device Selection and Quality Requirements</a:t>
            </a:r>
          </a:p>
        </p:txBody>
      </p:sp>
    </p:spTree>
    <p:extLst>
      <p:ext uri="{BB962C8B-B14F-4D97-AF65-F5344CB8AC3E}">
        <p14:creationId xmlns:p14="http://schemas.microsoft.com/office/powerpoint/2010/main" val="3696304436"/>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4F42E-C933-4E42-87D3-1A3812E03367}"/>
              </a:ext>
            </a:extLst>
          </p:cNvPr>
          <p:cNvSpPr>
            <a:spLocks noGrp="1"/>
          </p:cNvSpPr>
          <p:nvPr>
            <p:ph type="title"/>
          </p:nvPr>
        </p:nvSpPr>
        <p:spPr>
          <a:xfrm>
            <a:off x="-2059" y="215643"/>
            <a:ext cx="9144000" cy="1554162"/>
          </a:xfrm>
        </p:spPr>
        <p:txBody>
          <a:bodyPr/>
          <a:lstStyle/>
          <a:p>
            <a:r>
              <a:rPr lang="en-US" b="1" dirty="0"/>
              <a:t>Current MASH &amp; NCHRP 350 Crash Criteria for Temporary Traffic Control</a:t>
            </a:r>
          </a:p>
        </p:txBody>
      </p:sp>
      <p:sp>
        <p:nvSpPr>
          <p:cNvPr id="4" name="Content Placeholder 2">
            <a:extLst>
              <a:ext uri="{FF2B5EF4-FFF2-40B4-BE49-F238E27FC236}">
                <a16:creationId xmlns:a16="http://schemas.microsoft.com/office/drawing/2014/main" id="{666A082E-0220-4BF0-A0F1-42D95AF235E4}"/>
              </a:ext>
            </a:extLst>
          </p:cNvPr>
          <p:cNvSpPr>
            <a:spLocks noGrp="1"/>
          </p:cNvSpPr>
          <p:nvPr>
            <p:ph idx="1"/>
          </p:nvPr>
        </p:nvSpPr>
        <p:spPr>
          <a:xfrm>
            <a:off x="457200" y="2087563"/>
            <a:ext cx="8229600" cy="4525962"/>
          </a:xfrm>
        </p:spPr>
        <p:txBody>
          <a:bodyPr>
            <a:normAutofit fontScale="92500" lnSpcReduction="10000"/>
          </a:bodyPr>
          <a:lstStyle/>
          <a:p>
            <a:pPr>
              <a:buFont typeface="Wingdings" panose="05000000000000000000" pitchFamily="2" charset="2"/>
              <a:buChar char="Ø"/>
            </a:pPr>
            <a:r>
              <a:rPr lang="en-US" dirty="0"/>
              <a:t>After December 31, 2016</a:t>
            </a:r>
          </a:p>
          <a:p>
            <a:pPr lvl="1">
              <a:buFont typeface="Arial" panose="020B0604020202020204" pitchFamily="34" charset="0"/>
              <a:buChar char="•"/>
            </a:pPr>
            <a:r>
              <a:rPr lang="en-US" dirty="0"/>
              <a:t>Significant modifications of TTC devices will be crash tested under MASH</a:t>
            </a:r>
          </a:p>
          <a:p>
            <a:pPr lvl="1">
              <a:buFont typeface="Arial" panose="020B0604020202020204" pitchFamily="34" charset="0"/>
              <a:buChar char="•"/>
            </a:pPr>
            <a:r>
              <a:rPr lang="en-US" dirty="0"/>
              <a:t>Non-significant modifications of TTC devices may be evaluated using limited element analysis</a:t>
            </a:r>
          </a:p>
          <a:p>
            <a:pPr marL="457200" lvl="1" indent="0">
              <a:buNone/>
            </a:pPr>
            <a:endParaRPr lang="en-US" dirty="0"/>
          </a:p>
          <a:p>
            <a:pPr lvl="0">
              <a:buFont typeface="Wingdings" panose="05000000000000000000" pitchFamily="2" charset="2"/>
              <a:buChar char="Ø"/>
            </a:pPr>
            <a:r>
              <a:rPr lang="en-US" dirty="0"/>
              <a:t> </a:t>
            </a:r>
            <a:r>
              <a:rPr lang="en-US" dirty="0">
                <a:solidFill>
                  <a:prstClr val="black"/>
                </a:solidFill>
              </a:rPr>
              <a:t>After December 31, 2019</a:t>
            </a:r>
          </a:p>
          <a:p>
            <a:pPr lvl="1">
              <a:buFont typeface="Arial" panose="020B0604020202020204" pitchFamily="34" charset="0"/>
              <a:buChar char="•"/>
            </a:pPr>
            <a:r>
              <a:rPr lang="en-US" dirty="0">
                <a:solidFill>
                  <a:prstClr val="black"/>
                </a:solidFill>
              </a:rPr>
              <a:t>TTC devices shall pass MASH criteria</a:t>
            </a:r>
          </a:p>
          <a:p>
            <a:pPr lvl="1">
              <a:buFont typeface="Arial" panose="020B0604020202020204" pitchFamily="34" charset="0"/>
              <a:buChar char="•"/>
            </a:pPr>
            <a:r>
              <a:rPr lang="en-US" dirty="0">
                <a:solidFill>
                  <a:prstClr val="black"/>
                </a:solidFill>
              </a:rPr>
              <a:t>Pre-2019 testing TTC may be used throughout their normal service life</a:t>
            </a:r>
          </a:p>
          <a:p>
            <a:pPr marL="457200" lvl="1" indent="0">
              <a:buNone/>
            </a:pPr>
            <a:endParaRPr lang="en-US" dirty="0">
              <a:solidFill>
                <a:prstClr val="black"/>
              </a:solidFill>
            </a:endParaRPr>
          </a:p>
          <a:p>
            <a:pPr marL="457200" lvl="1" indent="0">
              <a:buNone/>
            </a:pPr>
            <a:endParaRPr lang="en-US" dirty="0"/>
          </a:p>
        </p:txBody>
      </p:sp>
    </p:spTree>
    <p:extLst>
      <p:ext uri="{BB962C8B-B14F-4D97-AF65-F5344CB8AC3E}">
        <p14:creationId xmlns:p14="http://schemas.microsoft.com/office/powerpoint/2010/main" val="24633840"/>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0" y="1295400"/>
          <a:ext cx="9144000" cy="2965073"/>
        </p:xfrm>
        <a:graphic>
          <a:graphicData uri="http://schemas.openxmlformats.org/drawingml/2006/table">
            <a:tbl>
              <a:tblPr/>
              <a:tblGrid>
                <a:gridCol w="4691817">
                  <a:extLst>
                    <a:ext uri="{9D8B030D-6E8A-4147-A177-3AD203B41FA5}">
                      <a16:colId xmlns:a16="http://schemas.microsoft.com/office/drawing/2014/main" val="20000"/>
                    </a:ext>
                  </a:extLst>
                </a:gridCol>
                <a:gridCol w="2017987">
                  <a:extLst>
                    <a:ext uri="{9D8B030D-6E8A-4147-A177-3AD203B41FA5}">
                      <a16:colId xmlns:a16="http://schemas.microsoft.com/office/drawing/2014/main" val="20001"/>
                    </a:ext>
                  </a:extLst>
                </a:gridCol>
                <a:gridCol w="2434196">
                  <a:extLst>
                    <a:ext uri="{9D8B030D-6E8A-4147-A177-3AD203B41FA5}">
                      <a16:colId xmlns:a16="http://schemas.microsoft.com/office/drawing/2014/main" val="20002"/>
                    </a:ext>
                  </a:extLst>
                </a:gridCol>
              </a:tblGrid>
              <a:tr h="0">
                <a:tc>
                  <a:txBody>
                    <a:bodyPr/>
                    <a:lstStyle/>
                    <a:p>
                      <a:pPr algn="ctr" fontAlgn="ctr"/>
                      <a:r>
                        <a:rPr lang="en-US" sz="1400" b="1" i="0" u="none" strike="noStrike" dirty="0">
                          <a:solidFill>
                            <a:schemeClr val="tx1"/>
                          </a:solidFill>
                          <a:effectLst/>
                          <a:latin typeface="Calibri"/>
                        </a:rPr>
                        <a:t>Topic</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1" i="0" u="none" strike="noStrike" dirty="0">
                          <a:solidFill>
                            <a:schemeClr val="tx1"/>
                          </a:solidFill>
                          <a:effectLst/>
                          <a:latin typeface="Calibri"/>
                        </a:rPr>
                        <a:t>NCHRP 350</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1" i="0" u="none" strike="noStrike" dirty="0">
                          <a:solidFill>
                            <a:schemeClr val="tx1"/>
                          </a:solidFill>
                          <a:effectLst/>
                          <a:latin typeface="Calibri"/>
                        </a:rPr>
                        <a:t>MASH</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04800">
                <a:tc>
                  <a:txBody>
                    <a:bodyPr/>
                    <a:lstStyle/>
                    <a:p>
                      <a:pPr algn="ctr" fontAlgn="ctr"/>
                      <a:r>
                        <a:rPr lang="en-US" sz="1400" b="0" i="0" u="none" strike="noStrike" dirty="0">
                          <a:solidFill>
                            <a:schemeClr val="tx1"/>
                          </a:solidFill>
                          <a:effectLst/>
                          <a:latin typeface="Calibri"/>
                        </a:rPr>
                        <a:t>Small car test vehicle</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chemeClr val="tx1"/>
                          </a:solidFill>
                          <a:effectLst/>
                          <a:latin typeface="Calibri"/>
                        </a:rPr>
                        <a:t>820C vehicle (1,800 lbs.)</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chemeClr val="tx1"/>
                          </a:solidFill>
                          <a:effectLst/>
                          <a:latin typeface="Calibri"/>
                        </a:rPr>
                        <a:t>1100C vehicle (2,420 lbs.)</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04800">
                <a:tc>
                  <a:txBody>
                    <a:bodyPr/>
                    <a:lstStyle/>
                    <a:p>
                      <a:pPr algn="ctr" fontAlgn="ctr"/>
                      <a:r>
                        <a:rPr lang="en-US" sz="1400" b="0" i="0" u="none" strike="noStrike" dirty="0">
                          <a:solidFill>
                            <a:schemeClr val="tx1"/>
                          </a:solidFill>
                          <a:effectLst/>
                          <a:latin typeface="Calibri"/>
                        </a:rPr>
                        <a:t>Small car impact angle</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chemeClr val="tx1"/>
                          </a:solidFill>
                          <a:effectLst/>
                          <a:latin typeface="Calibri"/>
                        </a:rPr>
                        <a:t>20 degrees</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chemeClr val="tx1"/>
                          </a:solidFill>
                          <a:effectLst/>
                          <a:latin typeface="Calibri"/>
                        </a:rPr>
                        <a:t>25 degrees</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04800">
                <a:tc>
                  <a:txBody>
                    <a:bodyPr/>
                    <a:lstStyle/>
                    <a:p>
                      <a:pPr algn="ctr" fontAlgn="ctr"/>
                      <a:r>
                        <a:rPr lang="en-US" sz="1400" b="0" i="0" u="none" strike="noStrike" dirty="0">
                          <a:solidFill>
                            <a:schemeClr val="tx1"/>
                          </a:solidFill>
                          <a:effectLst/>
                          <a:latin typeface="Calibri"/>
                        </a:rPr>
                        <a:t>Light truck test vehicle</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chemeClr val="tx1"/>
                          </a:solidFill>
                          <a:effectLst/>
                          <a:latin typeface="Calibri"/>
                        </a:rPr>
                        <a:t>2000P vehicle (4,400 lbs.)</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chemeClr val="tx1"/>
                          </a:solidFill>
                          <a:effectLst/>
                          <a:latin typeface="Calibri"/>
                        </a:rPr>
                        <a:t>2270P vehicle (5,000 lbs.)</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04800">
                <a:tc>
                  <a:txBody>
                    <a:bodyPr/>
                    <a:lstStyle/>
                    <a:p>
                      <a:pPr algn="ctr" fontAlgn="ctr"/>
                      <a:r>
                        <a:rPr lang="en-US" sz="1400" b="0" i="0" u="none" strike="noStrike" dirty="0">
                          <a:solidFill>
                            <a:schemeClr val="tx1"/>
                          </a:solidFill>
                          <a:effectLst/>
                          <a:latin typeface="Calibri"/>
                        </a:rPr>
                        <a:t>Gating terminals and crash cushion impact angle</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chemeClr val="tx1"/>
                          </a:solidFill>
                          <a:effectLst/>
                          <a:latin typeface="Calibri"/>
                        </a:rPr>
                        <a:t>15 degrees</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chemeClr val="tx1"/>
                          </a:solidFill>
                          <a:effectLst/>
                          <a:latin typeface="Calibri"/>
                        </a:rPr>
                        <a:t>5 degrees</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04800">
                <a:tc>
                  <a:txBody>
                    <a:bodyPr/>
                    <a:lstStyle/>
                    <a:p>
                      <a:pPr algn="ctr" fontAlgn="ctr"/>
                      <a:r>
                        <a:rPr lang="en-US" sz="1400" b="0" i="0" u="none" strike="noStrike" dirty="0">
                          <a:solidFill>
                            <a:schemeClr val="tx1"/>
                          </a:solidFill>
                          <a:effectLst/>
                          <a:latin typeface="Calibri"/>
                        </a:rPr>
                        <a:t>Variable message signs and arrow board trailers</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chemeClr val="tx1"/>
                          </a:solidFill>
                          <a:effectLst/>
                          <a:latin typeface="Calibri"/>
                        </a:rPr>
                        <a:t>No mention</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chemeClr val="tx1"/>
                          </a:solidFill>
                          <a:effectLst/>
                          <a:latin typeface="Calibri"/>
                        </a:rPr>
                        <a:t>Added to TMA crash test matrix</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04800">
                <a:tc>
                  <a:txBody>
                    <a:bodyPr/>
                    <a:lstStyle/>
                    <a:p>
                      <a:pPr algn="ctr" fontAlgn="ctr"/>
                      <a:r>
                        <a:rPr lang="en-US" sz="1400" b="0" i="0" u="none" strike="noStrike" dirty="0">
                          <a:solidFill>
                            <a:schemeClr val="tx1"/>
                          </a:solidFill>
                          <a:effectLst/>
                          <a:latin typeface="Calibri"/>
                        </a:rPr>
                        <a:t>Support structure and work zone traffic control device testing</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chemeClr val="tx1"/>
                          </a:solidFill>
                          <a:effectLst/>
                          <a:latin typeface="Calibri"/>
                        </a:rPr>
                        <a:t>Only small car tested</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chemeClr val="tx1"/>
                          </a:solidFill>
                          <a:effectLst/>
                          <a:latin typeface="Calibri"/>
                        </a:rPr>
                        <a:t>Small car and light truck tested</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04800">
                <a:tc>
                  <a:txBody>
                    <a:bodyPr/>
                    <a:lstStyle/>
                    <a:p>
                      <a:pPr algn="ctr" fontAlgn="ctr"/>
                      <a:r>
                        <a:rPr lang="en-US" sz="1400" b="0" i="0" u="none" strike="noStrike" dirty="0">
                          <a:solidFill>
                            <a:schemeClr val="tx1"/>
                          </a:solidFill>
                          <a:effectLst/>
                          <a:latin typeface="Calibri"/>
                        </a:rPr>
                        <a:t>Windshield damage criteria</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chemeClr val="tx1"/>
                          </a:solidFill>
                          <a:effectLst/>
                          <a:latin typeface="Calibri"/>
                        </a:rPr>
                        <a:t>Subjective/Qualitative</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chemeClr val="tx1"/>
                          </a:solidFill>
                          <a:effectLst/>
                          <a:latin typeface="Calibri"/>
                        </a:rPr>
                        <a:t>Objective/Quantitative</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304800">
                <a:tc>
                  <a:txBody>
                    <a:bodyPr/>
                    <a:lstStyle/>
                    <a:p>
                      <a:pPr algn="ctr" fontAlgn="ctr"/>
                      <a:r>
                        <a:rPr lang="en-US" sz="1400" b="0" i="0" u="none" strike="noStrike" dirty="0">
                          <a:solidFill>
                            <a:schemeClr val="tx1"/>
                          </a:solidFill>
                          <a:effectLst/>
                          <a:latin typeface="Calibri"/>
                        </a:rPr>
                        <a:t>Vehicle rebound in crash cushion tests</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chemeClr val="tx1"/>
                          </a:solidFill>
                          <a:effectLst/>
                          <a:latin typeface="Calibri"/>
                        </a:rPr>
                        <a:t>None</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chemeClr val="tx1"/>
                          </a:solidFill>
                          <a:effectLst/>
                          <a:latin typeface="Calibri"/>
                        </a:rPr>
                        <a:t>Required</a:t>
                      </a:r>
                    </a:p>
                  </a:txBody>
                  <a:tcPr marL="8513" marR="8513" marT="851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304800">
                <a:tc>
                  <a:txBody>
                    <a:bodyPr/>
                    <a:lstStyle/>
                    <a:p>
                      <a:pPr algn="ctr" fontAlgn="b"/>
                      <a:r>
                        <a:rPr lang="en-US" sz="1400" b="0" i="0" u="none" strike="noStrike" dirty="0">
                          <a:solidFill>
                            <a:schemeClr val="tx1"/>
                          </a:solidFill>
                          <a:effectLst/>
                          <a:latin typeface="Calibri"/>
                        </a:rPr>
                        <a:t>Test Speed </a:t>
                      </a:r>
                    </a:p>
                  </a:txBody>
                  <a:tcPr marL="8513" marR="8513" marT="8513"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400" b="0" i="0" u="none" strike="noStrike" dirty="0">
                          <a:solidFill>
                            <a:schemeClr val="tx1"/>
                          </a:solidFill>
                          <a:effectLst/>
                          <a:latin typeface="Calibri"/>
                        </a:rPr>
                        <a:t>62.2 mph</a:t>
                      </a:r>
                    </a:p>
                  </a:txBody>
                  <a:tcPr marL="8513" marR="8513" marT="8513"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400" b="0" i="0" u="none" strike="noStrike" dirty="0">
                          <a:solidFill>
                            <a:schemeClr val="tx1"/>
                          </a:solidFill>
                          <a:effectLst/>
                          <a:latin typeface="Calibri"/>
                        </a:rPr>
                        <a:t>62.2 mph</a:t>
                      </a:r>
                    </a:p>
                  </a:txBody>
                  <a:tcPr marL="8513" marR="8513" marT="8513"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bl>
          </a:graphicData>
        </a:graphic>
      </p:graphicFrame>
      <p:sp>
        <p:nvSpPr>
          <p:cNvPr id="6" name="Rectangle 5"/>
          <p:cNvSpPr/>
          <p:nvPr/>
        </p:nvSpPr>
        <p:spPr>
          <a:xfrm>
            <a:off x="0" y="0"/>
            <a:ext cx="9144000" cy="1446550"/>
          </a:xfrm>
          <a:prstGeom prst="rect">
            <a:avLst/>
          </a:prstGeom>
        </p:spPr>
        <p:txBody>
          <a:bodyPr wrap="square">
            <a:spAutoFit/>
          </a:bodyPr>
          <a:lstStyle/>
          <a:p>
            <a:pPr algn="ctr"/>
            <a:r>
              <a:rPr lang="en-US" sz="4400" b="1" dirty="0"/>
              <a:t>MASH vs NCHRP 350 Test Level 3 Changes</a:t>
            </a:r>
          </a:p>
        </p:txBody>
      </p:sp>
      <p:pic>
        <p:nvPicPr>
          <p:cNvPr id="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352925"/>
            <a:ext cx="3924300" cy="2533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2" descr="Front view of two pick-up truck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34000" y="4343400"/>
            <a:ext cx="3810000" cy="2543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0995096"/>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Crash Modeling and Crash Testing</a:t>
            </a:r>
          </a:p>
        </p:txBody>
      </p:sp>
      <p:sp>
        <p:nvSpPr>
          <p:cNvPr id="4" name="Slide Number Placeholder 3"/>
          <p:cNvSpPr>
            <a:spLocks noGrp="1"/>
          </p:cNvSpPr>
          <p:nvPr>
            <p:ph type="sldNum" sz="quarter" idx="12"/>
          </p:nvPr>
        </p:nvSpPr>
        <p:spPr/>
        <p:txBody>
          <a:bodyPr/>
          <a:lstStyle/>
          <a:p>
            <a:pPr>
              <a:defRPr/>
            </a:pPr>
            <a:fld id="{24D51D75-E28A-4E09-85D4-D07862480B32}" type="slidenum">
              <a:rPr lang="en-US" smtClean="0"/>
              <a:pPr>
                <a:defRPr/>
              </a:pPr>
              <a:t>111</a:t>
            </a:fld>
            <a:endParaRPr lang="en-US" dirty="0"/>
          </a:p>
        </p:txBody>
      </p:sp>
      <p:pic>
        <p:nvPicPr>
          <p:cNvPr id="8" name="2214tb220red2.avi">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7"/>
          <a:srcRect t="21715" r="3091" b="19357"/>
          <a:stretch/>
        </p:blipFill>
        <p:spPr>
          <a:xfrm>
            <a:off x="1" y="2514600"/>
            <a:ext cx="4326898" cy="2302232"/>
          </a:xfrm>
          <a:prstGeom prst="rect">
            <a:avLst/>
          </a:prstGeom>
        </p:spPr>
      </p:pic>
      <p:pic>
        <p:nvPicPr>
          <p:cNvPr id="9" name="run11_ds.wmv">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rotWithShape="1">
          <a:blip r:embed="rId8"/>
          <a:srcRect l="16566" t="11990" r="21613" b="30612"/>
          <a:stretch/>
        </p:blipFill>
        <p:spPr>
          <a:xfrm>
            <a:off x="4817103" y="2533678"/>
            <a:ext cx="4326898" cy="2264076"/>
          </a:xfrm>
          <a:prstGeom prst="rect">
            <a:avLst/>
          </a:prstGeom>
        </p:spPr>
      </p:pic>
    </p:spTree>
    <p:extLst>
      <p:ext uri="{BB962C8B-B14F-4D97-AF65-F5344CB8AC3E}">
        <p14:creationId xmlns:p14="http://schemas.microsoft.com/office/powerpoint/2010/main" val="686838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1650" fill="hold"/>
                                        <p:tgtEl>
                                          <p:spTgt spid="8"/>
                                        </p:tgtEl>
                                      </p:cBhvr>
                                    </p:cmd>
                                  </p:childTnLst>
                                </p:cTn>
                              </p:par>
                              <p:par>
                                <p:cTn id="7" presetID="1" presetClass="mediacall" presetSubtype="0" fill="hold" nodeType="withEffect">
                                  <p:stCondLst>
                                    <p:cond delay="0"/>
                                  </p:stCondLst>
                                  <p:childTnLst>
                                    <p:cmd type="call" cmd="playFrom(0.0)">
                                      <p:cBhvr>
                                        <p:cTn id="8" dur="241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9" repeatCount="indefinite" fill="hold" display="0">
                  <p:stCondLst>
                    <p:cond delay="indefinite"/>
                  </p:stCondLst>
                </p:cTn>
                <p:tgtEl>
                  <p:spTgt spid="8"/>
                </p:tgtEl>
              </p:cMediaNode>
            </p:video>
            <p:seq concurrent="1" nextAc="seek">
              <p:cTn id="10" restart="whenNotActive" fill="hold" evtFilter="cancelBubble" nodeType="interactiveSeq">
                <p:stCondLst>
                  <p:cond evt="onClick" delay="0">
                    <p:tgtEl>
                      <p:spTgt spid="8"/>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withEffect">
                                  <p:stCondLst>
                                    <p:cond delay="0"/>
                                  </p:stCondLst>
                                  <p:childTnLst>
                                    <p:cmd type="call" cmd="togglePause">
                                      <p:cBhvr>
                                        <p:cTn id="14" dur="1" fill="hold"/>
                                        <p:tgtEl>
                                          <p:spTgt spid="8"/>
                                        </p:tgtEl>
                                      </p:cBhvr>
                                    </p:cmd>
                                  </p:childTnLst>
                                </p:cTn>
                              </p:par>
                            </p:childTnLst>
                          </p:cTn>
                        </p:par>
                      </p:childTnLst>
                    </p:cTn>
                  </p:par>
                </p:childTnLst>
              </p:cTn>
              <p:nextCondLst>
                <p:cond evt="onClick" delay="0">
                  <p:tgtEl>
                    <p:spTgt spid="8"/>
                  </p:tgtEl>
                </p:cond>
              </p:nextCondLst>
            </p:seq>
            <p:video>
              <p:cMediaNode vol="80000">
                <p:cTn id="15" repeatCount="indefinite" fill="hold" display="0">
                  <p:stCondLst>
                    <p:cond delay="indefinite"/>
                  </p:stCondLst>
                </p:cTn>
                <p:tgtEl>
                  <p:spTgt spid="9"/>
                </p:tgtEl>
              </p:cMediaNode>
            </p:video>
            <p:seq concurrent="1" nextAc="seek">
              <p:cTn id="16" restart="whenNotActive" fill="hold" evtFilter="cancelBubble" nodeType="interactiveSeq">
                <p:stCondLst>
                  <p:cond evt="onClick" delay="0">
                    <p:tgtEl>
                      <p:spTgt spid="9"/>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withEffect">
                                  <p:stCondLst>
                                    <p:cond delay="0"/>
                                  </p:stCondLst>
                                  <p:childTnLst>
                                    <p:cmd type="call" cmd="togglePause">
                                      <p:cBhvr>
                                        <p:cTn id="20"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B1BEA-B3A4-446E-9E28-5D2CA00E7AEB}"/>
              </a:ext>
            </a:extLst>
          </p:cNvPr>
          <p:cNvSpPr>
            <a:spLocks noGrp="1"/>
          </p:cNvSpPr>
          <p:nvPr>
            <p:ph type="title"/>
          </p:nvPr>
        </p:nvSpPr>
        <p:spPr>
          <a:xfrm>
            <a:off x="457200" y="457200"/>
            <a:ext cx="8229600" cy="812369"/>
          </a:xfrm>
        </p:spPr>
        <p:txBody>
          <a:bodyPr/>
          <a:lstStyle/>
          <a:p>
            <a:r>
              <a:rPr lang="en-US" b="1" dirty="0"/>
              <a:t>MoDOT MASH Update</a:t>
            </a:r>
          </a:p>
        </p:txBody>
      </p:sp>
      <p:sp>
        <p:nvSpPr>
          <p:cNvPr id="3" name="Content Placeholder 2">
            <a:extLst>
              <a:ext uri="{FF2B5EF4-FFF2-40B4-BE49-F238E27FC236}">
                <a16:creationId xmlns:a16="http://schemas.microsoft.com/office/drawing/2014/main" id="{D57AF34E-F00D-4DB1-8AEA-B8860E8B17F8}"/>
              </a:ext>
            </a:extLst>
          </p:cNvPr>
          <p:cNvSpPr>
            <a:spLocks noGrp="1"/>
          </p:cNvSpPr>
          <p:nvPr>
            <p:ph idx="1"/>
          </p:nvPr>
        </p:nvSpPr>
        <p:spPr>
          <a:xfrm>
            <a:off x="266700" y="1828800"/>
            <a:ext cx="8610600" cy="4267200"/>
          </a:xfrm>
        </p:spPr>
        <p:txBody>
          <a:bodyPr/>
          <a:lstStyle/>
          <a:p>
            <a:pPr>
              <a:buFont typeface="Wingdings" panose="05000000000000000000" pitchFamily="2" charset="2"/>
              <a:buChar char="Ø"/>
            </a:pPr>
            <a:r>
              <a:rPr lang="en-US" dirty="0"/>
              <a:t>Both NCHRP 350 and MASH temporary traffic control (TTC) devices can still be used</a:t>
            </a:r>
          </a:p>
          <a:p>
            <a:pPr>
              <a:buFont typeface="Wingdings" panose="05000000000000000000" pitchFamily="2" charset="2"/>
              <a:buChar char="Ø"/>
            </a:pPr>
            <a:r>
              <a:rPr lang="en-US" dirty="0"/>
              <a:t>MoDOT purchases MASH compliant products, if available</a:t>
            </a:r>
          </a:p>
          <a:p>
            <a:pPr>
              <a:buFont typeface="Wingdings" panose="05000000000000000000" pitchFamily="2" charset="2"/>
              <a:buChar char="Ø"/>
            </a:pPr>
            <a:r>
              <a:rPr lang="en-US" dirty="0"/>
              <a:t>MoDOT will phase out NCHRP 350 TTC devices overtime, MoDOT MASH SMT team will provide the time period</a:t>
            </a:r>
          </a:p>
        </p:txBody>
      </p:sp>
    </p:spTree>
    <p:extLst>
      <p:ext uri="{BB962C8B-B14F-4D97-AF65-F5344CB8AC3E}">
        <p14:creationId xmlns:p14="http://schemas.microsoft.com/office/powerpoint/2010/main" val="3577189346"/>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2068" name="Rectangle 4"/>
          <p:cNvSpPr>
            <a:spLocks noGrp="1" noChangeArrowheads="1"/>
          </p:cNvSpPr>
          <p:nvPr>
            <p:ph sz="half" idx="1"/>
          </p:nvPr>
        </p:nvSpPr>
        <p:spPr>
          <a:xfrm>
            <a:off x="330200" y="1600200"/>
            <a:ext cx="5105400" cy="2743200"/>
          </a:xfrm>
          <a:noFill/>
          <a:ln/>
        </p:spPr>
        <p:txBody>
          <a:bodyPr/>
          <a:lstStyle/>
          <a:p>
            <a:pPr>
              <a:buFont typeface="Wingdings" panose="05000000000000000000" pitchFamily="2" charset="2"/>
              <a:buChar char="Ø"/>
            </a:pPr>
            <a:r>
              <a:rPr lang="en-US" dirty="0"/>
              <a:t>Portable sign</a:t>
            </a:r>
          </a:p>
          <a:p>
            <a:pPr>
              <a:buFont typeface="Wingdings" panose="05000000000000000000" pitchFamily="2" charset="2"/>
              <a:buChar char="Ø"/>
            </a:pPr>
            <a:endParaRPr lang="en-US" dirty="0"/>
          </a:p>
          <a:p>
            <a:pPr>
              <a:buFont typeface="Wingdings" panose="05000000000000000000" pitchFamily="2" charset="2"/>
              <a:buChar char="Ø"/>
            </a:pPr>
            <a:r>
              <a:rPr lang="en-US" dirty="0"/>
              <a:t>Directional indicator barricades</a:t>
            </a:r>
          </a:p>
          <a:p>
            <a:pPr>
              <a:buFont typeface="Wingdings" panose="05000000000000000000" pitchFamily="2" charset="2"/>
              <a:buChar char="Ø"/>
            </a:pPr>
            <a:endParaRPr lang="en-US" dirty="0"/>
          </a:p>
          <a:p>
            <a:pPr>
              <a:buFont typeface="Wingdings" panose="05000000000000000000" pitchFamily="2" charset="2"/>
              <a:buChar char="Ø"/>
            </a:pPr>
            <a:r>
              <a:rPr lang="en-US" dirty="0"/>
              <a:t>Type I, II, and III barricades</a:t>
            </a:r>
          </a:p>
        </p:txBody>
      </p:sp>
      <p:pic>
        <p:nvPicPr>
          <p:cNvPr id="10" name="Picture 9" descr="TypeIIIRDCLSD.jpg"/>
          <p:cNvPicPr>
            <a:picLocks noChangeAspect="1"/>
          </p:cNvPicPr>
          <p:nvPr/>
        </p:nvPicPr>
        <p:blipFill>
          <a:blip r:embed="rId3" cstate="print"/>
          <a:stretch>
            <a:fillRect/>
          </a:stretch>
        </p:blipFill>
        <p:spPr>
          <a:xfrm>
            <a:off x="4267200" y="4800600"/>
            <a:ext cx="4368957" cy="1357737"/>
          </a:xfrm>
          <a:prstGeom prst="rect">
            <a:avLst/>
          </a:prstGeom>
          <a:effectLst>
            <a:softEdge rad="127000"/>
          </a:effectLst>
        </p:spPr>
      </p:pic>
      <p:sp>
        <p:nvSpPr>
          <p:cNvPr id="2" name="Title 1"/>
          <p:cNvSpPr>
            <a:spLocks noGrp="1"/>
          </p:cNvSpPr>
          <p:nvPr>
            <p:ph type="title"/>
          </p:nvPr>
        </p:nvSpPr>
        <p:spPr>
          <a:xfrm>
            <a:off x="457200" y="228600"/>
            <a:ext cx="8229600" cy="792162"/>
          </a:xfrm>
        </p:spPr>
        <p:txBody>
          <a:bodyPr/>
          <a:lstStyle/>
          <a:p>
            <a:r>
              <a:rPr lang="en-US" b="1" dirty="0"/>
              <a:t>Traffic Control Devices</a:t>
            </a:r>
            <a:br>
              <a:rPr lang="en-US" b="1" dirty="0"/>
            </a:br>
            <a:endParaRPr lang="en-US" dirty="0"/>
          </a:p>
        </p:txBody>
      </p:sp>
      <p:pic>
        <p:nvPicPr>
          <p:cNvPr id="7" name="Picture 6">
            <a:extLst>
              <a:ext uri="{FF2B5EF4-FFF2-40B4-BE49-F238E27FC236}">
                <a16:creationId xmlns:a16="http://schemas.microsoft.com/office/drawing/2014/main" id="{2CA4B4D3-F9C5-4B45-A32C-3D7DCFBC2B68}"/>
              </a:ext>
            </a:extLst>
          </p:cNvPr>
          <p:cNvPicPr>
            <a:picLocks noChangeAspect="1"/>
          </p:cNvPicPr>
          <p:nvPr/>
        </p:nvPicPr>
        <p:blipFill>
          <a:blip r:embed="rId4"/>
          <a:stretch>
            <a:fillRect/>
          </a:stretch>
        </p:blipFill>
        <p:spPr>
          <a:xfrm>
            <a:off x="5867400" y="1505211"/>
            <a:ext cx="3138367" cy="2383902"/>
          </a:xfrm>
          <a:prstGeom prst="rect">
            <a:avLst/>
          </a:prstGeom>
        </p:spPr>
      </p:pic>
      <p:pic>
        <p:nvPicPr>
          <p:cNvPr id="6" name="Picture 5" descr="P6090159.jpg"/>
          <p:cNvPicPr>
            <a:picLocks noChangeAspect="1"/>
          </p:cNvPicPr>
          <p:nvPr/>
        </p:nvPicPr>
        <p:blipFill>
          <a:blip r:embed="rId5" cstate="print"/>
          <a:stretch>
            <a:fillRect/>
          </a:stretch>
        </p:blipFill>
        <p:spPr>
          <a:xfrm>
            <a:off x="4953000" y="3276600"/>
            <a:ext cx="2133600" cy="1600200"/>
          </a:xfrm>
          <a:prstGeom prst="rect">
            <a:avLst/>
          </a:prstGeom>
          <a:effectLst>
            <a:softEdge rad="127000"/>
          </a:effectLst>
        </p:spPr>
      </p:pic>
    </p:spTree>
    <p:extLst>
      <p:ext uri="{BB962C8B-B14F-4D97-AF65-F5344CB8AC3E}">
        <p14:creationId xmlns:p14="http://schemas.microsoft.com/office/powerpoint/2010/main" val="1209310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72068">
                                            <p:txEl>
                                              <p:pRg st="0" end="0"/>
                                            </p:txEl>
                                          </p:spTgt>
                                        </p:tgtEl>
                                        <p:attrNameLst>
                                          <p:attrName>style.visibility</p:attrName>
                                        </p:attrNameLst>
                                      </p:cBhvr>
                                      <p:to>
                                        <p:strVal val="visible"/>
                                      </p:to>
                                    </p:set>
                                    <p:animEffect transition="in" filter="wheel(1)">
                                      <p:cBhvr>
                                        <p:cTn id="7" dur="2000"/>
                                        <p:tgtEl>
                                          <p:spTgt spid="472068">
                                            <p:txEl>
                                              <p:pRg st="0" end="0"/>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472068">
                                            <p:txEl>
                                              <p:pRg st="2" end="2"/>
                                            </p:txEl>
                                          </p:spTgt>
                                        </p:tgtEl>
                                        <p:attrNameLst>
                                          <p:attrName>style.visibility</p:attrName>
                                        </p:attrNameLst>
                                      </p:cBhvr>
                                      <p:to>
                                        <p:strVal val="visible"/>
                                      </p:to>
                                    </p:set>
                                    <p:animEffect transition="in" filter="wheel(1)">
                                      <p:cBhvr>
                                        <p:cTn id="10" dur="2000"/>
                                        <p:tgtEl>
                                          <p:spTgt spid="472068">
                                            <p:txEl>
                                              <p:pRg st="2" end="2"/>
                                            </p:txEl>
                                          </p:spTgt>
                                        </p:tgtEl>
                                      </p:cBhvr>
                                    </p:animEffect>
                                  </p:childTnLst>
                                </p:cTn>
                              </p:par>
                              <p:par>
                                <p:cTn id="11" presetID="21" presetClass="entr" presetSubtype="1" fill="hold" nodeType="withEffect">
                                  <p:stCondLst>
                                    <p:cond delay="0"/>
                                  </p:stCondLst>
                                  <p:childTnLst>
                                    <p:set>
                                      <p:cBhvr>
                                        <p:cTn id="12" dur="1" fill="hold">
                                          <p:stCondLst>
                                            <p:cond delay="0"/>
                                          </p:stCondLst>
                                        </p:cTn>
                                        <p:tgtEl>
                                          <p:spTgt spid="472068">
                                            <p:txEl>
                                              <p:pRg st="4" end="4"/>
                                            </p:txEl>
                                          </p:spTgt>
                                        </p:tgtEl>
                                        <p:attrNameLst>
                                          <p:attrName>style.visibility</p:attrName>
                                        </p:attrNameLst>
                                      </p:cBhvr>
                                      <p:to>
                                        <p:strVal val="visible"/>
                                      </p:to>
                                    </p:set>
                                    <p:animEffect transition="in" filter="wheel(1)">
                                      <p:cBhvr>
                                        <p:cTn id="13" dur="2000"/>
                                        <p:tgtEl>
                                          <p:spTgt spid="47206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3785" name="Rectangle 9"/>
          <p:cNvSpPr>
            <a:spLocks noGrp="1" noChangeArrowheads="1"/>
          </p:cNvSpPr>
          <p:nvPr>
            <p:ph sz="half" idx="2"/>
          </p:nvPr>
        </p:nvSpPr>
        <p:spPr>
          <a:xfrm>
            <a:off x="457200" y="1219200"/>
            <a:ext cx="6019800" cy="4267200"/>
          </a:xfrm>
        </p:spPr>
        <p:txBody>
          <a:bodyPr>
            <a:normAutofit/>
          </a:bodyPr>
          <a:lstStyle/>
          <a:p>
            <a:pPr>
              <a:buFont typeface="Wingdings" panose="05000000000000000000" pitchFamily="2" charset="2"/>
              <a:buChar char="Ø"/>
            </a:pPr>
            <a:r>
              <a:rPr lang="en-US" dirty="0"/>
              <a:t>Trim-line (Primary Channelizer)</a:t>
            </a:r>
            <a:endParaRPr lang="en-US" sz="2800" dirty="0"/>
          </a:p>
          <a:p>
            <a:pPr>
              <a:buFont typeface="Wingdings" panose="05000000000000000000" pitchFamily="2" charset="2"/>
              <a:buChar char="Ø"/>
            </a:pPr>
            <a:r>
              <a:rPr lang="en-US" sz="2800" dirty="0"/>
              <a:t>Cones (minor routes-daytime only)</a:t>
            </a:r>
          </a:p>
          <a:p>
            <a:pPr>
              <a:buFont typeface="Wingdings" panose="05000000000000000000" pitchFamily="2" charset="2"/>
              <a:buChar char="Ø"/>
            </a:pPr>
            <a:r>
              <a:rPr lang="en-US" sz="2800" dirty="0"/>
              <a:t>Drum-like</a:t>
            </a:r>
          </a:p>
          <a:p>
            <a:pPr>
              <a:buFont typeface="Wingdings" panose="05000000000000000000" pitchFamily="2" charset="2"/>
              <a:buChar char="Ø"/>
            </a:pPr>
            <a:r>
              <a:rPr lang="en-US" sz="2800" dirty="0"/>
              <a:t>Direction indicator barricades</a:t>
            </a:r>
          </a:p>
          <a:p>
            <a:pPr>
              <a:buFont typeface="Wingdings" panose="05000000000000000000" pitchFamily="2" charset="2"/>
              <a:buChar char="Ø"/>
            </a:pPr>
            <a:r>
              <a:rPr lang="en-US" sz="2800" dirty="0"/>
              <a:t>Vertical panels</a:t>
            </a:r>
          </a:p>
          <a:p>
            <a:pPr>
              <a:buFont typeface="Wingdings" panose="05000000000000000000" pitchFamily="2" charset="2"/>
              <a:buChar char="Ø"/>
            </a:pPr>
            <a:r>
              <a:rPr lang="en-US" sz="2800" dirty="0"/>
              <a:t>Tubular markers</a:t>
            </a:r>
          </a:p>
        </p:txBody>
      </p:sp>
      <p:pic>
        <p:nvPicPr>
          <p:cNvPr id="6" name="Picture 5" descr="J:\Safety\Work Zone Safety\participant and instructor WZT edits 6-2-05\placed graphics\PlacedGraphics\P6090164.jpg"/>
          <p:cNvPicPr>
            <a:picLocks noChangeAspect="1" noChangeArrowheads="1"/>
          </p:cNvPicPr>
          <p:nvPr/>
        </p:nvPicPr>
        <p:blipFill>
          <a:blip r:embed="rId3" cstate="print"/>
          <a:srcRect/>
          <a:stretch>
            <a:fillRect/>
          </a:stretch>
        </p:blipFill>
        <p:spPr bwMode="auto">
          <a:xfrm>
            <a:off x="7072426" y="1619294"/>
            <a:ext cx="2000250" cy="2667000"/>
          </a:xfrm>
          <a:prstGeom prst="rect">
            <a:avLst/>
          </a:prstGeom>
          <a:noFill/>
          <a:ln w="12700">
            <a:noFill/>
            <a:miter lim="800000"/>
            <a:headEnd/>
            <a:tailEnd/>
          </a:ln>
          <a:effectLst>
            <a:softEdge rad="127000"/>
          </a:effectLst>
        </p:spPr>
      </p:pic>
      <p:pic>
        <p:nvPicPr>
          <p:cNvPr id="36866" name="Picture 2" descr="Direction Indicator Barricade">
            <a:hlinkClick r:id="rId4" tooltip="Direction Indicator Barricade"/>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39668" y="4319677"/>
            <a:ext cx="1865766" cy="2537443"/>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6868" name="Picture 4" descr="Drum-like Channelizer">
            <a:hlinkClick r:id="rId6" tooltip="Drum-like Channelizer"/>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77243" y="4312964"/>
            <a:ext cx="1680482" cy="246022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6872" name="Picture 8" descr="Tubular Markers">
            <a:hlinkClick r:id="rId8" tooltip="Tubular Markers"/>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19751" y="3581400"/>
            <a:ext cx="2352675" cy="2366119"/>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6876" name="Picture 12" descr="C:\Users\anderb3\Desktop\Picture1.pn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14400" y="4477865"/>
            <a:ext cx="1447800" cy="2205754"/>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sp>
        <p:nvSpPr>
          <p:cNvPr id="11" name="Rectangle 2"/>
          <p:cNvSpPr>
            <a:spLocks noGrp="1" noChangeArrowheads="1"/>
          </p:cNvSpPr>
          <p:nvPr>
            <p:ph type="title"/>
          </p:nvPr>
        </p:nvSpPr>
        <p:spPr>
          <a:xfrm>
            <a:off x="457200" y="227295"/>
            <a:ext cx="8229600" cy="792162"/>
          </a:xfrm>
        </p:spPr>
        <p:txBody>
          <a:bodyPr>
            <a:normAutofit/>
          </a:bodyPr>
          <a:lstStyle/>
          <a:p>
            <a:r>
              <a:rPr lang="en-US" b="1" dirty="0"/>
              <a:t>Traffic Control Devices </a:t>
            </a:r>
            <a:r>
              <a:rPr lang="en-US" b="1" dirty="0" err="1"/>
              <a:t>Con’t</a:t>
            </a:r>
            <a:r>
              <a:rPr lang="en-US" b="1" dirty="0"/>
              <a:t>.</a:t>
            </a:r>
          </a:p>
        </p:txBody>
      </p:sp>
    </p:spTree>
    <p:extLst>
      <p:ext uri="{BB962C8B-B14F-4D97-AF65-F5344CB8AC3E}">
        <p14:creationId xmlns:p14="http://schemas.microsoft.com/office/powerpoint/2010/main" val="2676740510"/>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28034" name="Rectangle 2"/>
          <p:cNvSpPr>
            <a:spLocks noGrp="1" noChangeArrowheads="1"/>
          </p:cNvSpPr>
          <p:nvPr>
            <p:ph type="title"/>
          </p:nvPr>
        </p:nvSpPr>
        <p:spPr>
          <a:xfrm>
            <a:off x="457200" y="246221"/>
            <a:ext cx="8229600" cy="792162"/>
          </a:xfrm>
        </p:spPr>
        <p:txBody>
          <a:bodyPr>
            <a:normAutofit/>
          </a:bodyPr>
          <a:lstStyle/>
          <a:p>
            <a:r>
              <a:rPr lang="en-US" b="1" dirty="0"/>
              <a:t>Traffic Control Devices </a:t>
            </a:r>
            <a:r>
              <a:rPr lang="en-US" b="1" dirty="0" err="1"/>
              <a:t>Con’t</a:t>
            </a:r>
            <a:r>
              <a:rPr lang="en-US" b="1" dirty="0"/>
              <a:t>.</a:t>
            </a:r>
          </a:p>
        </p:txBody>
      </p:sp>
      <p:sp>
        <p:nvSpPr>
          <p:cNvPr id="428035" name="Rectangle 3"/>
          <p:cNvSpPr>
            <a:spLocks noGrp="1" noChangeArrowheads="1"/>
          </p:cNvSpPr>
          <p:nvPr>
            <p:ph sz="half" idx="1"/>
          </p:nvPr>
        </p:nvSpPr>
        <p:spPr>
          <a:xfrm>
            <a:off x="432486" y="1895633"/>
            <a:ext cx="4038600" cy="3863182"/>
          </a:xfrm>
        </p:spPr>
        <p:txBody>
          <a:bodyPr/>
          <a:lstStyle/>
          <a:p>
            <a:pPr>
              <a:buFont typeface="Wingdings" panose="05000000000000000000" pitchFamily="2" charset="2"/>
              <a:buChar char="Ø"/>
            </a:pPr>
            <a:r>
              <a:rPr lang="en-US" sz="2800" dirty="0"/>
              <a:t>TMA’s</a:t>
            </a:r>
          </a:p>
          <a:p>
            <a:pPr>
              <a:buFont typeface="Wingdings" panose="05000000000000000000" pitchFamily="2" charset="2"/>
              <a:buChar char="Ø"/>
            </a:pPr>
            <a:r>
              <a:rPr lang="en-US" sz="2800" dirty="0"/>
              <a:t>Barriers (temporary and permanent)</a:t>
            </a:r>
          </a:p>
          <a:p>
            <a:pPr>
              <a:buFont typeface="Wingdings" panose="05000000000000000000" pitchFamily="2" charset="2"/>
              <a:buChar char="Ø"/>
            </a:pPr>
            <a:r>
              <a:rPr lang="en-US" sz="2800" dirty="0"/>
              <a:t>Impact attenuators</a:t>
            </a:r>
          </a:p>
          <a:p>
            <a:pPr>
              <a:buFont typeface="Wingdings" panose="05000000000000000000" pitchFamily="2" charset="2"/>
              <a:buChar char="Ø"/>
            </a:pPr>
            <a:r>
              <a:rPr lang="en-US" sz="2800" dirty="0"/>
              <a:t>Crashworthy end terminals</a:t>
            </a:r>
          </a:p>
          <a:p>
            <a:pPr>
              <a:buFont typeface="Wingdings" panose="05000000000000000000" pitchFamily="2" charset="2"/>
              <a:buChar char="Ø"/>
            </a:pPr>
            <a:r>
              <a:rPr lang="en-US" sz="2800" dirty="0"/>
              <a:t>Breakaway sign supports</a:t>
            </a:r>
          </a:p>
        </p:txBody>
      </p:sp>
      <p:pic>
        <p:nvPicPr>
          <p:cNvPr id="8" name="Picture 2" descr="T:\Safety\Work Zone Safety\WorkZone2010\new pics\Adjusted\612.2_Sand_Barrels.jpg"/>
          <p:cNvPicPr>
            <a:picLocks noChangeAspect="1" noChangeArrowheads="1"/>
          </p:cNvPicPr>
          <p:nvPr/>
        </p:nvPicPr>
        <p:blipFill>
          <a:blip r:embed="rId3" cstate="print"/>
          <a:srcRect/>
          <a:stretch>
            <a:fillRect/>
          </a:stretch>
        </p:blipFill>
        <p:spPr bwMode="auto">
          <a:xfrm>
            <a:off x="5827936" y="3886200"/>
            <a:ext cx="3132638" cy="2514600"/>
          </a:xfrm>
          <a:prstGeom prst="rect">
            <a:avLst/>
          </a:prstGeom>
          <a:noFill/>
          <a:effectLst>
            <a:softEdge rad="127000"/>
          </a:effectLst>
        </p:spPr>
      </p:pic>
      <p:pic>
        <p:nvPicPr>
          <p:cNvPr id="9" name="Picture 8" descr="ET2000.JPG"/>
          <p:cNvPicPr>
            <a:picLocks noChangeAspect="1"/>
          </p:cNvPicPr>
          <p:nvPr/>
        </p:nvPicPr>
        <p:blipFill>
          <a:blip r:embed="rId4" cstate="print"/>
          <a:stretch>
            <a:fillRect/>
          </a:stretch>
        </p:blipFill>
        <p:spPr>
          <a:xfrm>
            <a:off x="3581400" y="3962399"/>
            <a:ext cx="2181225" cy="2581449"/>
          </a:xfrm>
          <a:prstGeom prst="rect">
            <a:avLst/>
          </a:prstGeom>
          <a:effectLst>
            <a:softEdge rad="127000"/>
          </a:effectLst>
        </p:spPr>
      </p:pic>
      <p:pic>
        <p:nvPicPr>
          <p:cNvPr id="11" name="Picture 10" descr="TMAWorkZone2.JPG"/>
          <p:cNvPicPr>
            <a:picLocks noChangeAspect="1"/>
          </p:cNvPicPr>
          <p:nvPr/>
        </p:nvPicPr>
        <p:blipFill>
          <a:blip r:embed="rId5" cstate="print"/>
          <a:stretch>
            <a:fillRect/>
          </a:stretch>
        </p:blipFill>
        <p:spPr>
          <a:xfrm>
            <a:off x="4572000" y="1188799"/>
            <a:ext cx="4113494" cy="2638425"/>
          </a:xfrm>
          <a:prstGeom prst="rect">
            <a:avLst/>
          </a:prstGeom>
          <a:effectLst>
            <a:softEdge rad="127000"/>
          </a:effectLst>
        </p:spPr>
      </p:pic>
    </p:spTree>
    <p:extLst>
      <p:ext uri="{BB962C8B-B14F-4D97-AF65-F5344CB8AC3E}">
        <p14:creationId xmlns:p14="http://schemas.microsoft.com/office/powerpoint/2010/main" val="3389744601"/>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29058" name="Rectangle 2"/>
          <p:cNvSpPr>
            <a:spLocks noGrp="1" noChangeArrowheads="1"/>
          </p:cNvSpPr>
          <p:nvPr>
            <p:ph type="title"/>
          </p:nvPr>
        </p:nvSpPr>
        <p:spPr>
          <a:xfrm>
            <a:off x="457200" y="274638"/>
            <a:ext cx="8229600" cy="792162"/>
          </a:xfrm>
        </p:spPr>
        <p:txBody>
          <a:bodyPr>
            <a:normAutofit/>
          </a:bodyPr>
          <a:lstStyle/>
          <a:p>
            <a:r>
              <a:rPr lang="en-US" b="1" dirty="0"/>
              <a:t>MASH Update</a:t>
            </a:r>
          </a:p>
        </p:txBody>
      </p:sp>
      <p:pic>
        <p:nvPicPr>
          <p:cNvPr id="7" name="Picture 6" descr="P6090152.jpg"/>
          <p:cNvPicPr>
            <a:picLocks noChangeAspect="1"/>
          </p:cNvPicPr>
          <p:nvPr/>
        </p:nvPicPr>
        <p:blipFill>
          <a:blip r:embed="rId3" cstate="print"/>
          <a:stretch>
            <a:fillRect/>
          </a:stretch>
        </p:blipFill>
        <p:spPr>
          <a:xfrm>
            <a:off x="4114800" y="3108695"/>
            <a:ext cx="4999074" cy="3749306"/>
          </a:xfrm>
          <a:prstGeom prst="rect">
            <a:avLst/>
          </a:prstGeom>
          <a:effectLst>
            <a:softEdge rad="127000"/>
          </a:effectLst>
        </p:spPr>
      </p:pic>
      <p:sp>
        <p:nvSpPr>
          <p:cNvPr id="429059" name="Rectangle 3"/>
          <p:cNvSpPr>
            <a:spLocks noGrp="1" noChangeArrowheads="1"/>
          </p:cNvSpPr>
          <p:nvPr>
            <p:ph sz="half" idx="1"/>
          </p:nvPr>
        </p:nvSpPr>
        <p:spPr>
          <a:xfrm>
            <a:off x="453390" y="1333500"/>
            <a:ext cx="4876800" cy="3505200"/>
          </a:xfrm>
        </p:spPr>
        <p:txBody>
          <a:bodyPr>
            <a:normAutofit/>
          </a:bodyPr>
          <a:lstStyle/>
          <a:p>
            <a:pPr>
              <a:lnSpc>
                <a:spcPct val="90000"/>
              </a:lnSpc>
              <a:buFont typeface="Wingdings" panose="05000000000000000000" pitchFamily="2" charset="2"/>
              <a:buChar char="Ø"/>
            </a:pPr>
            <a:r>
              <a:rPr lang="en-US" sz="2800" dirty="0"/>
              <a:t>Heavier Devices</a:t>
            </a:r>
          </a:p>
          <a:p>
            <a:pPr>
              <a:lnSpc>
                <a:spcPct val="90000"/>
              </a:lnSpc>
              <a:buFont typeface="Wingdings" panose="05000000000000000000" pitchFamily="2" charset="2"/>
              <a:buChar char="Ø"/>
            </a:pPr>
            <a:r>
              <a:rPr lang="en-US" dirty="0"/>
              <a:t>O</a:t>
            </a:r>
            <a:r>
              <a:rPr lang="en-US" sz="2800" dirty="0"/>
              <a:t>ver 100 lbs</a:t>
            </a:r>
          </a:p>
          <a:p>
            <a:pPr>
              <a:lnSpc>
                <a:spcPct val="90000"/>
              </a:lnSpc>
              <a:buFont typeface="Wingdings" panose="05000000000000000000" pitchFamily="2" charset="2"/>
              <a:buChar char="Ø"/>
            </a:pPr>
            <a:r>
              <a:rPr lang="en-US" sz="2800" dirty="0"/>
              <a:t>Trailer Mounted Devices:</a:t>
            </a:r>
          </a:p>
          <a:p>
            <a:pPr lvl="1">
              <a:lnSpc>
                <a:spcPct val="90000"/>
              </a:lnSpc>
              <a:buFont typeface="Arial" panose="020B0604020202020204" pitchFamily="34" charset="0"/>
              <a:buChar char="•"/>
            </a:pPr>
            <a:r>
              <a:rPr lang="en-US" sz="2400" dirty="0"/>
              <a:t>Area lighting</a:t>
            </a:r>
          </a:p>
          <a:p>
            <a:pPr lvl="1">
              <a:lnSpc>
                <a:spcPct val="90000"/>
              </a:lnSpc>
              <a:buFont typeface="Arial" panose="020B0604020202020204" pitchFamily="34" charset="0"/>
              <a:buChar char="•"/>
            </a:pPr>
            <a:r>
              <a:rPr lang="en-US" sz="2400" dirty="0"/>
              <a:t>Arrow panels</a:t>
            </a:r>
          </a:p>
          <a:p>
            <a:pPr lvl="1">
              <a:lnSpc>
                <a:spcPct val="90000"/>
              </a:lnSpc>
              <a:buFont typeface="Arial" panose="020B0604020202020204" pitchFamily="34" charset="0"/>
              <a:buChar char="•"/>
            </a:pPr>
            <a:r>
              <a:rPr lang="en-US" sz="2400" dirty="0"/>
              <a:t>Temporary traffic signals</a:t>
            </a:r>
          </a:p>
          <a:p>
            <a:pPr lvl="1">
              <a:lnSpc>
                <a:spcPct val="90000"/>
              </a:lnSpc>
              <a:buFont typeface="Arial" panose="020B0604020202020204" pitchFamily="34" charset="0"/>
              <a:buChar char="•"/>
            </a:pPr>
            <a:r>
              <a:rPr lang="en-US" sz="2400" dirty="0"/>
              <a:t>PCMS</a:t>
            </a:r>
          </a:p>
          <a:p>
            <a:pPr>
              <a:lnSpc>
                <a:spcPct val="90000"/>
              </a:lnSpc>
            </a:pPr>
            <a:endParaRPr lang="en-US" sz="2800" dirty="0"/>
          </a:p>
        </p:txBody>
      </p:sp>
    </p:spTree>
    <p:extLst>
      <p:ext uri="{BB962C8B-B14F-4D97-AF65-F5344CB8AC3E}">
        <p14:creationId xmlns:p14="http://schemas.microsoft.com/office/powerpoint/2010/main" val="2597022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29059">
                                            <p:txEl>
                                              <p:pRg st="3" end="3"/>
                                            </p:txEl>
                                          </p:spTgt>
                                        </p:tgtEl>
                                        <p:attrNameLst>
                                          <p:attrName>style.visibility</p:attrName>
                                        </p:attrNameLst>
                                      </p:cBhvr>
                                      <p:to>
                                        <p:strVal val="visible"/>
                                      </p:to>
                                    </p:set>
                                    <p:animEffect transition="in" filter="wipe(down)">
                                      <p:cBhvr>
                                        <p:cTn id="7" dur="580">
                                          <p:stCondLst>
                                            <p:cond delay="0"/>
                                          </p:stCondLst>
                                        </p:cTn>
                                        <p:tgtEl>
                                          <p:spTgt spid="429059">
                                            <p:txEl>
                                              <p:pRg st="3" end="3"/>
                                            </p:txEl>
                                          </p:spTgt>
                                        </p:tgtEl>
                                      </p:cBhvr>
                                    </p:animEffect>
                                    <p:anim calcmode="lin" valueType="num">
                                      <p:cBhvr>
                                        <p:cTn id="8" dur="1822" tmFilter="0,0; 0.14,0.36; 0.43,0.73; 0.71,0.91; 1.0,1.0">
                                          <p:stCondLst>
                                            <p:cond delay="0"/>
                                          </p:stCondLst>
                                        </p:cTn>
                                        <p:tgtEl>
                                          <p:spTgt spid="429059">
                                            <p:txEl>
                                              <p:pRg st="3" end="3"/>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29059">
                                            <p:txEl>
                                              <p:pRg st="3" end="3"/>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29059">
                                            <p:txEl>
                                              <p:pRg st="3" end="3"/>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29059">
                                            <p:txEl>
                                              <p:pRg st="3" end="3"/>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29059">
                                            <p:txEl>
                                              <p:pRg st="3" end="3"/>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429059">
                                            <p:txEl>
                                              <p:pRg st="3" end="3"/>
                                            </p:txEl>
                                          </p:spTgt>
                                        </p:tgtEl>
                                      </p:cBhvr>
                                      <p:to x="100000" y="60000"/>
                                    </p:animScale>
                                    <p:animScale>
                                      <p:cBhvr>
                                        <p:cTn id="14" dur="166" decel="50000">
                                          <p:stCondLst>
                                            <p:cond delay="676"/>
                                          </p:stCondLst>
                                        </p:cTn>
                                        <p:tgtEl>
                                          <p:spTgt spid="429059">
                                            <p:txEl>
                                              <p:pRg st="3" end="3"/>
                                            </p:txEl>
                                          </p:spTgt>
                                        </p:tgtEl>
                                      </p:cBhvr>
                                      <p:to x="100000" y="100000"/>
                                    </p:animScale>
                                    <p:animScale>
                                      <p:cBhvr>
                                        <p:cTn id="15" dur="26">
                                          <p:stCondLst>
                                            <p:cond delay="1312"/>
                                          </p:stCondLst>
                                        </p:cTn>
                                        <p:tgtEl>
                                          <p:spTgt spid="429059">
                                            <p:txEl>
                                              <p:pRg st="3" end="3"/>
                                            </p:txEl>
                                          </p:spTgt>
                                        </p:tgtEl>
                                      </p:cBhvr>
                                      <p:to x="100000" y="80000"/>
                                    </p:animScale>
                                    <p:animScale>
                                      <p:cBhvr>
                                        <p:cTn id="16" dur="166" decel="50000">
                                          <p:stCondLst>
                                            <p:cond delay="1338"/>
                                          </p:stCondLst>
                                        </p:cTn>
                                        <p:tgtEl>
                                          <p:spTgt spid="429059">
                                            <p:txEl>
                                              <p:pRg st="3" end="3"/>
                                            </p:txEl>
                                          </p:spTgt>
                                        </p:tgtEl>
                                      </p:cBhvr>
                                      <p:to x="100000" y="100000"/>
                                    </p:animScale>
                                    <p:animScale>
                                      <p:cBhvr>
                                        <p:cTn id="17" dur="26">
                                          <p:stCondLst>
                                            <p:cond delay="1642"/>
                                          </p:stCondLst>
                                        </p:cTn>
                                        <p:tgtEl>
                                          <p:spTgt spid="429059">
                                            <p:txEl>
                                              <p:pRg st="3" end="3"/>
                                            </p:txEl>
                                          </p:spTgt>
                                        </p:tgtEl>
                                      </p:cBhvr>
                                      <p:to x="100000" y="90000"/>
                                    </p:animScale>
                                    <p:animScale>
                                      <p:cBhvr>
                                        <p:cTn id="18" dur="166" decel="50000">
                                          <p:stCondLst>
                                            <p:cond delay="1668"/>
                                          </p:stCondLst>
                                        </p:cTn>
                                        <p:tgtEl>
                                          <p:spTgt spid="429059">
                                            <p:txEl>
                                              <p:pRg st="3" end="3"/>
                                            </p:txEl>
                                          </p:spTgt>
                                        </p:tgtEl>
                                      </p:cBhvr>
                                      <p:to x="100000" y="100000"/>
                                    </p:animScale>
                                    <p:animScale>
                                      <p:cBhvr>
                                        <p:cTn id="19" dur="26">
                                          <p:stCondLst>
                                            <p:cond delay="1808"/>
                                          </p:stCondLst>
                                        </p:cTn>
                                        <p:tgtEl>
                                          <p:spTgt spid="429059">
                                            <p:txEl>
                                              <p:pRg st="3" end="3"/>
                                            </p:txEl>
                                          </p:spTgt>
                                        </p:tgtEl>
                                      </p:cBhvr>
                                      <p:to x="100000" y="95000"/>
                                    </p:animScale>
                                    <p:animScale>
                                      <p:cBhvr>
                                        <p:cTn id="20" dur="166" decel="50000">
                                          <p:stCondLst>
                                            <p:cond delay="1834"/>
                                          </p:stCondLst>
                                        </p:cTn>
                                        <p:tgtEl>
                                          <p:spTgt spid="429059">
                                            <p:txEl>
                                              <p:pRg st="3" end="3"/>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429059">
                                            <p:txEl>
                                              <p:pRg st="4" end="4"/>
                                            </p:txEl>
                                          </p:spTgt>
                                        </p:tgtEl>
                                        <p:attrNameLst>
                                          <p:attrName>style.visibility</p:attrName>
                                        </p:attrNameLst>
                                      </p:cBhvr>
                                      <p:to>
                                        <p:strVal val="visible"/>
                                      </p:to>
                                    </p:set>
                                    <p:animEffect transition="in" filter="wipe(down)">
                                      <p:cBhvr>
                                        <p:cTn id="23" dur="580">
                                          <p:stCondLst>
                                            <p:cond delay="0"/>
                                          </p:stCondLst>
                                        </p:cTn>
                                        <p:tgtEl>
                                          <p:spTgt spid="429059">
                                            <p:txEl>
                                              <p:pRg st="4" end="4"/>
                                            </p:txEl>
                                          </p:spTgt>
                                        </p:tgtEl>
                                      </p:cBhvr>
                                    </p:animEffect>
                                    <p:anim calcmode="lin" valueType="num">
                                      <p:cBhvr>
                                        <p:cTn id="24" dur="1822" tmFilter="0,0; 0.14,0.36; 0.43,0.73; 0.71,0.91; 1.0,1.0">
                                          <p:stCondLst>
                                            <p:cond delay="0"/>
                                          </p:stCondLst>
                                        </p:cTn>
                                        <p:tgtEl>
                                          <p:spTgt spid="429059">
                                            <p:txEl>
                                              <p:pRg st="4" end="4"/>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429059">
                                            <p:txEl>
                                              <p:pRg st="4" end="4"/>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429059">
                                            <p:txEl>
                                              <p:pRg st="4" end="4"/>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429059">
                                            <p:txEl>
                                              <p:pRg st="4" end="4"/>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429059">
                                            <p:txEl>
                                              <p:pRg st="4" end="4"/>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429059">
                                            <p:txEl>
                                              <p:pRg st="4" end="4"/>
                                            </p:txEl>
                                          </p:spTgt>
                                        </p:tgtEl>
                                      </p:cBhvr>
                                      <p:to x="100000" y="60000"/>
                                    </p:animScale>
                                    <p:animScale>
                                      <p:cBhvr>
                                        <p:cTn id="30" dur="166" decel="50000">
                                          <p:stCondLst>
                                            <p:cond delay="676"/>
                                          </p:stCondLst>
                                        </p:cTn>
                                        <p:tgtEl>
                                          <p:spTgt spid="429059">
                                            <p:txEl>
                                              <p:pRg st="4" end="4"/>
                                            </p:txEl>
                                          </p:spTgt>
                                        </p:tgtEl>
                                      </p:cBhvr>
                                      <p:to x="100000" y="100000"/>
                                    </p:animScale>
                                    <p:animScale>
                                      <p:cBhvr>
                                        <p:cTn id="31" dur="26">
                                          <p:stCondLst>
                                            <p:cond delay="1312"/>
                                          </p:stCondLst>
                                        </p:cTn>
                                        <p:tgtEl>
                                          <p:spTgt spid="429059">
                                            <p:txEl>
                                              <p:pRg st="4" end="4"/>
                                            </p:txEl>
                                          </p:spTgt>
                                        </p:tgtEl>
                                      </p:cBhvr>
                                      <p:to x="100000" y="80000"/>
                                    </p:animScale>
                                    <p:animScale>
                                      <p:cBhvr>
                                        <p:cTn id="32" dur="166" decel="50000">
                                          <p:stCondLst>
                                            <p:cond delay="1338"/>
                                          </p:stCondLst>
                                        </p:cTn>
                                        <p:tgtEl>
                                          <p:spTgt spid="429059">
                                            <p:txEl>
                                              <p:pRg st="4" end="4"/>
                                            </p:txEl>
                                          </p:spTgt>
                                        </p:tgtEl>
                                      </p:cBhvr>
                                      <p:to x="100000" y="100000"/>
                                    </p:animScale>
                                    <p:animScale>
                                      <p:cBhvr>
                                        <p:cTn id="33" dur="26">
                                          <p:stCondLst>
                                            <p:cond delay="1642"/>
                                          </p:stCondLst>
                                        </p:cTn>
                                        <p:tgtEl>
                                          <p:spTgt spid="429059">
                                            <p:txEl>
                                              <p:pRg st="4" end="4"/>
                                            </p:txEl>
                                          </p:spTgt>
                                        </p:tgtEl>
                                      </p:cBhvr>
                                      <p:to x="100000" y="90000"/>
                                    </p:animScale>
                                    <p:animScale>
                                      <p:cBhvr>
                                        <p:cTn id="34" dur="166" decel="50000">
                                          <p:stCondLst>
                                            <p:cond delay="1668"/>
                                          </p:stCondLst>
                                        </p:cTn>
                                        <p:tgtEl>
                                          <p:spTgt spid="429059">
                                            <p:txEl>
                                              <p:pRg st="4" end="4"/>
                                            </p:txEl>
                                          </p:spTgt>
                                        </p:tgtEl>
                                      </p:cBhvr>
                                      <p:to x="100000" y="100000"/>
                                    </p:animScale>
                                    <p:animScale>
                                      <p:cBhvr>
                                        <p:cTn id="35" dur="26">
                                          <p:stCondLst>
                                            <p:cond delay="1808"/>
                                          </p:stCondLst>
                                        </p:cTn>
                                        <p:tgtEl>
                                          <p:spTgt spid="429059">
                                            <p:txEl>
                                              <p:pRg st="4" end="4"/>
                                            </p:txEl>
                                          </p:spTgt>
                                        </p:tgtEl>
                                      </p:cBhvr>
                                      <p:to x="100000" y="95000"/>
                                    </p:animScale>
                                    <p:animScale>
                                      <p:cBhvr>
                                        <p:cTn id="36" dur="166" decel="50000">
                                          <p:stCondLst>
                                            <p:cond delay="1834"/>
                                          </p:stCondLst>
                                        </p:cTn>
                                        <p:tgtEl>
                                          <p:spTgt spid="429059">
                                            <p:txEl>
                                              <p:pRg st="4" end="4"/>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429059">
                                            <p:txEl>
                                              <p:pRg st="5" end="5"/>
                                            </p:txEl>
                                          </p:spTgt>
                                        </p:tgtEl>
                                        <p:attrNameLst>
                                          <p:attrName>style.visibility</p:attrName>
                                        </p:attrNameLst>
                                      </p:cBhvr>
                                      <p:to>
                                        <p:strVal val="visible"/>
                                      </p:to>
                                    </p:set>
                                    <p:animEffect transition="in" filter="wipe(down)">
                                      <p:cBhvr>
                                        <p:cTn id="39" dur="580">
                                          <p:stCondLst>
                                            <p:cond delay="0"/>
                                          </p:stCondLst>
                                        </p:cTn>
                                        <p:tgtEl>
                                          <p:spTgt spid="429059">
                                            <p:txEl>
                                              <p:pRg st="5" end="5"/>
                                            </p:txEl>
                                          </p:spTgt>
                                        </p:tgtEl>
                                      </p:cBhvr>
                                    </p:animEffect>
                                    <p:anim calcmode="lin" valueType="num">
                                      <p:cBhvr>
                                        <p:cTn id="40" dur="1822" tmFilter="0,0; 0.14,0.36; 0.43,0.73; 0.71,0.91; 1.0,1.0">
                                          <p:stCondLst>
                                            <p:cond delay="0"/>
                                          </p:stCondLst>
                                        </p:cTn>
                                        <p:tgtEl>
                                          <p:spTgt spid="429059">
                                            <p:txEl>
                                              <p:pRg st="5" end="5"/>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429059">
                                            <p:txEl>
                                              <p:pRg st="5" end="5"/>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429059">
                                            <p:txEl>
                                              <p:pRg st="5" end="5"/>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429059">
                                            <p:txEl>
                                              <p:pRg st="5" end="5"/>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429059">
                                            <p:txEl>
                                              <p:pRg st="5" end="5"/>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429059">
                                            <p:txEl>
                                              <p:pRg st="5" end="5"/>
                                            </p:txEl>
                                          </p:spTgt>
                                        </p:tgtEl>
                                      </p:cBhvr>
                                      <p:to x="100000" y="60000"/>
                                    </p:animScale>
                                    <p:animScale>
                                      <p:cBhvr>
                                        <p:cTn id="46" dur="166" decel="50000">
                                          <p:stCondLst>
                                            <p:cond delay="676"/>
                                          </p:stCondLst>
                                        </p:cTn>
                                        <p:tgtEl>
                                          <p:spTgt spid="429059">
                                            <p:txEl>
                                              <p:pRg st="5" end="5"/>
                                            </p:txEl>
                                          </p:spTgt>
                                        </p:tgtEl>
                                      </p:cBhvr>
                                      <p:to x="100000" y="100000"/>
                                    </p:animScale>
                                    <p:animScale>
                                      <p:cBhvr>
                                        <p:cTn id="47" dur="26">
                                          <p:stCondLst>
                                            <p:cond delay="1312"/>
                                          </p:stCondLst>
                                        </p:cTn>
                                        <p:tgtEl>
                                          <p:spTgt spid="429059">
                                            <p:txEl>
                                              <p:pRg st="5" end="5"/>
                                            </p:txEl>
                                          </p:spTgt>
                                        </p:tgtEl>
                                      </p:cBhvr>
                                      <p:to x="100000" y="80000"/>
                                    </p:animScale>
                                    <p:animScale>
                                      <p:cBhvr>
                                        <p:cTn id="48" dur="166" decel="50000">
                                          <p:stCondLst>
                                            <p:cond delay="1338"/>
                                          </p:stCondLst>
                                        </p:cTn>
                                        <p:tgtEl>
                                          <p:spTgt spid="429059">
                                            <p:txEl>
                                              <p:pRg st="5" end="5"/>
                                            </p:txEl>
                                          </p:spTgt>
                                        </p:tgtEl>
                                      </p:cBhvr>
                                      <p:to x="100000" y="100000"/>
                                    </p:animScale>
                                    <p:animScale>
                                      <p:cBhvr>
                                        <p:cTn id="49" dur="26">
                                          <p:stCondLst>
                                            <p:cond delay="1642"/>
                                          </p:stCondLst>
                                        </p:cTn>
                                        <p:tgtEl>
                                          <p:spTgt spid="429059">
                                            <p:txEl>
                                              <p:pRg st="5" end="5"/>
                                            </p:txEl>
                                          </p:spTgt>
                                        </p:tgtEl>
                                      </p:cBhvr>
                                      <p:to x="100000" y="90000"/>
                                    </p:animScale>
                                    <p:animScale>
                                      <p:cBhvr>
                                        <p:cTn id="50" dur="166" decel="50000">
                                          <p:stCondLst>
                                            <p:cond delay="1668"/>
                                          </p:stCondLst>
                                        </p:cTn>
                                        <p:tgtEl>
                                          <p:spTgt spid="429059">
                                            <p:txEl>
                                              <p:pRg st="5" end="5"/>
                                            </p:txEl>
                                          </p:spTgt>
                                        </p:tgtEl>
                                      </p:cBhvr>
                                      <p:to x="100000" y="100000"/>
                                    </p:animScale>
                                    <p:animScale>
                                      <p:cBhvr>
                                        <p:cTn id="51" dur="26">
                                          <p:stCondLst>
                                            <p:cond delay="1808"/>
                                          </p:stCondLst>
                                        </p:cTn>
                                        <p:tgtEl>
                                          <p:spTgt spid="429059">
                                            <p:txEl>
                                              <p:pRg st="5" end="5"/>
                                            </p:txEl>
                                          </p:spTgt>
                                        </p:tgtEl>
                                      </p:cBhvr>
                                      <p:to x="100000" y="95000"/>
                                    </p:animScale>
                                    <p:animScale>
                                      <p:cBhvr>
                                        <p:cTn id="52" dur="166" decel="50000">
                                          <p:stCondLst>
                                            <p:cond delay="1834"/>
                                          </p:stCondLst>
                                        </p:cTn>
                                        <p:tgtEl>
                                          <p:spTgt spid="429059">
                                            <p:txEl>
                                              <p:pRg st="5" end="5"/>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429059">
                                            <p:txEl>
                                              <p:pRg st="6" end="6"/>
                                            </p:txEl>
                                          </p:spTgt>
                                        </p:tgtEl>
                                        <p:attrNameLst>
                                          <p:attrName>style.visibility</p:attrName>
                                        </p:attrNameLst>
                                      </p:cBhvr>
                                      <p:to>
                                        <p:strVal val="visible"/>
                                      </p:to>
                                    </p:set>
                                    <p:animEffect transition="in" filter="wipe(down)">
                                      <p:cBhvr>
                                        <p:cTn id="55" dur="580">
                                          <p:stCondLst>
                                            <p:cond delay="0"/>
                                          </p:stCondLst>
                                        </p:cTn>
                                        <p:tgtEl>
                                          <p:spTgt spid="429059">
                                            <p:txEl>
                                              <p:pRg st="6" end="6"/>
                                            </p:txEl>
                                          </p:spTgt>
                                        </p:tgtEl>
                                      </p:cBhvr>
                                    </p:animEffect>
                                    <p:anim calcmode="lin" valueType="num">
                                      <p:cBhvr>
                                        <p:cTn id="56" dur="1822" tmFilter="0,0; 0.14,0.36; 0.43,0.73; 0.71,0.91; 1.0,1.0">
                                          <p:stCondLst>
                                            <p:cond delay="0"/>
                                          </p:stCondLst>
                                        </p:cTn>
                                        <p:tgtEl>
                                          <p:spTgt spid="429059">
                                            <p:txEl>
                                              <p:pRg st="6" end="6"/>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429059">
                                            <p:txEl>
                                              <p:pRg st="6" end="6"/>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429059">
                                            <p:txEl>
                                              <p:pRg st="6" end="6"/>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429059">
                                            <p:txEl>
                                              <p:pRg st="6" end="6"/>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429059">
                                            <p:txEl>
                                              <p:pRg st="6" end="6"/>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429059">
                                            <p:txEl>
                                              <p:pRg st="6" end="6"/>
                                            </p:txEl>
                                          </p:spTgt>
                                        </p:tgtEl>
                                      </p:cBhvr>
                                      <p:to x="100000" y="60000"/>
                                    </p:animScale>
                                    <p:animScale>
                                      <p:cBhvr>
                                        <p:cTn id="62" dur="166" decel="50000">
                                          <p:stCondLst>
                                            <p:cond delay="676"/>
                                          </p:stCondLst>
                                        </p:cTn>
                                        <p:tgtEl>
                                          <p:spTgt spid="429059">
                                            <p:txEl>
                                              <p:pRg st="6" end="6"/>
                                            </p:txEl>
                                          </p:spTgt>
                                        </p:tgtEl>
                                      </p:cBhvr>
                                      <p:to x="100000" y="100000"/>
                                    </p:animScale>
                                    <p:animScale>
                                      <p:cBhvr>
                                        <p:cTn id="63" dur="26">
                                          <p:stCondLst>
                                            <p:cond delay="1312"/>
                                          </p:stCondLst>
                                        </p:cTn>
                                        <p:tgtEl>
                                          <p:spTgt spid="429059">
                                            <p:txEl>
                                              <p:pRg st="6" end="6"/>
                                            </p:txEl>
                                          </p:spTgt>
                                        </p:tgtEl>
                                      </p:cBhvr>
                                      <p:to x="100000" y="80000"/>
                                    </p:animScale>
                                    <p:animScale>
                                      <p:cBhvr>
                                        <p:cTn id="64" dur="166" decel="50000">
                                          <p:stCondLst>
                                            <p:cond delay="1338"/>
                                          </p:stCondLst>
                                        </p:cTn>
                                        <p:tgtEl>
                                          <p:spTgt spid="429059">
                                            <p:txEl>
                                              <p:pRg st="6" end="6"/>
                                            </p:txEl>
                                          </p:spTgt>
                                        </p:tgtEl>
                                      </p:cBhvr>
                                      <p:to x="100000" y="100000"/>
                                    </p:animScale>
                                    <p:animScale>
                                      <p:cBhvr>
                                        <p:cTn id="65" dur="26">
                                          <p:stCondLst>
                                            <p:cond delay="1642"/>
                                          </p:stCondLst>
                                        </p:cTn>
                                        <p:tgtEl>
                                          <p:spTgt spid="429059">
                                            <p:txEl>
                                              <p:pRg st="6" end="6"/>
                                            </p:txEl>
                                          </p:spTgt>
                                        </p:tgtEl>
                                      </p:cBhvr>
                                      <p:to x="100000" y="90000"/>
                                    </p:animScale>
                                    <p:animScale>
                                      <p:cBhvr>
                                        <p:cTn id="66" dur="166" decel="50000">
                                          <p:stCondLst>
                                            <p:cond delay="1668"/>
                                          </p:stCondLst>
                                        </p:cTn>
                                        <p:tgtEl>
                                          <p:spTgt spid="429059">
                                            <p:txEl>
                                              <p:pRg st="6" end="6"/>
                                            </p:txEl>
                                          </p:spTgt>
                                        </p:tgtEl>
                                      </p:cBhvr>
                                      <p:to x="100000" y="100000"/>
                                    </p:animScale>
                                    <p:animScale>
                                      <p:cBhvr>
                                        <p:cTn id="67" dur="26">
                                          <p:stCondLst>
                                            <p:cond delay="1808"/>
                                          </p:stCondLst>
                                        </p:cTn>
                                        <p:tgtEl>
                                          <p:spTgt spid="429059">
                                            <p:txEl>
                                              <p:pRg st="6" end="6"/>
                                            </p:txEl>
                                          </p:spTgt>
                                        </p:tgtEl>
                                      </p:cBhvr>
                                      <p:to x="100000" y="95000"/>
                                    </p:animScale>
                                    <p:animScale>
                                      <p:cBhvr>
                                        <p:cTn id="68" dur="166" decel="50000">
                                          <p:stCondLst>
                                            <p:cond delay="1834"/>
                                          </p:stCondLst>
                                        </p:cTn>
                                        <p:tgtEl>
                                          <p:spTgt spid="429059">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0355" name="Rectangle 2"/>
          <p:cNvSpPr>
            <a:spLocks noGrp="1" noChangeArrowheads="1"/>
          </p:cNvSpPr>
          <p:nvPr>
            <p:ph type="title"/>
          </p:nvPr>
        </p:nvSpPr>
        <p:spPr>
          <a:xfrm>
            <a:off x="457200" y="274638"/>
            <a:ext cx="8229600" cy="792162"/>
          </a:xfrm>
        </p:spPr>
        <p:txBody>
          <a:bodyPr>
            <a:normAutofit/>
          </a:bodyPr>
          <a:lstStyle/>
          <a:p>
            <a:pPr eaLnBrk="1" hangingPunct="1"/>
            <a:r>
              <a:rPr lang="en-US" b="1" dirty="0"/>
              <a:t>Supplemental Warning</a:t>
            </a:r>
          </a:p>
        </p:txBody>
      </p:sp>
      <p:sp>
        <p:nvSpPr>
          <p:cNvPr id="100356" name="Rectangle 3"/>
          <p:cNvSpPr>
            <a:spLocks noGrp="1" noChangeArrowheads="1"/>
          </p:cNvSpPr>
          <p:nvPr>
            <p:ph sz="half" idx="1"/>
          </p:nvPr>
        </p:nvSpPr>
        <p:spPr>
          <a:xfrm>
            <a:off x="495300" y="1227138"/>
            <a:ext cx="8153400" cy="3581400"/>
          </a:xfrm>
        </p:spPr>
        <p:txBody>
          <a:bodyPr>
            <a:normAutofit fontScale="92500" lnSpcReduction="10000"/>
          </a:bodyPr>
          <a:lstStyle/>
          <a:p>
            <a:pPr eaLnBrk="1" hangingPunct="1">
              <a:buFont typeface="Wingdings" panose="05000000000000000000" pitchFamily="2" charset="2"/>
              <a:buChar char="Ø"/>
            </a:pPr>
            <a:r>
              <a:rPr lang="en-US" dirty="0"/>
              <a:t>Flags atop signs in advanced warning area</a:t>
            </a:r>
          </a:p>
          <a:p>
            <a:pPr eaLnBrk="1" hangingPunct="1"/>
            <a:endParaRPr lang="en-US" sz="1600" dirty="0"/>
          </a:p>
          <a:p>
            <a:pPr lvl="1" eaLnBrk="1" hangingPunct="1">
              <a:buFont typeface="Arial" panose="020B0604020202020204" pitchFamily="34" charset="0"/>
              <a:buChar char="•"/>
            </a:pPr>
            <a:r>
              <a:rPr lang="en-US" sz="2700" dirty="0"/>
              <a:t>Required for Truck Crossing and Flagger Ahead Symbol signs</a:t>
            </a:r>
          </a:p>
          <a:p>
            <a:pPr lvl="1" eaLnBrk="1" hangingPunct="1">
              <a:buFont typeface="Arial" panose="020B0604020202020204" pitchFamily="34" charset="0"/>
              <a:buChar char="•"/>
            </a:pPr>
            <a:r>
              <a:rPr lang="en-US" sz="2700" dirty="0"/>
              <a:t>Required for Road/Bridge Work Ahead signs on short-duration operations (</a:t>
            </a:r>
            <a:r>
              <a:rPr lang="en-US" sz="2700" i="1" dirty="0"/>
              <a:t>less than 30 minutes</a:t>
            </a:r>
            <a:r>
              <a:rPr lang="en-US" sz="2700" dirty="0"/>
              <a:t>)</a:t>
            </a:r>
          </a:p>
          <a:p>
            <a:pPr lvl="1" eaLnBrk="1" hangingPunct="1">
              <a:buFont typeface="Arial" panose="020B0604020202020204" pitchFamily="34" charset="0"/>
              <a:buChar char="•"/>
            </a:pPr>
            <a:r>
              <a:rPr lang="en-US" sz="2700" dirty="0"/>
              <a:t>Each sign requires 2 MoDOT-approved flags</a:t>
            </a:r>
          </a:p>
          <a:p>
            <a:pPr lvl="1" eaLnBrk="1" hangingPunct="1">
              <a:buFont typeface="Arial" panose="020B0604020202020204" pitchFamily="34" charset="0"/>
              <a:buChar char="•"/>
            </a:pPr>
            <a:r>
              <a:rPr lang="en-US" sz="2700" dirty="0"/>
              <a:t>Flags are to be 18” X 18”</a:t>
            </a:r>
          </a:p>
          <a:p>
            <a:pPr lvl="1" eaLnBrk="1" hangingPunct="1">
              <a:buFont typeface="Arial" panose="020B0604020202020204" pitchFamily="34" charset="0"/>
              <a:buChar char="•"/>
            </a:pPr>
            <a:r>
              <a:rPr lang="en-US" sz="2700" dirty="0"/>
              <a:t>Follow EPG 616.6.2.2</a:t>
            </a:r>
          </a:p>
        </p:txBody>
      </p:sp>
      <p:pic>
        <p:nvPicPr>
          <p:cNvPr id="100357" name="Picture 4" descr="http://www.ricesigns.com/pictures/flag_holder_tn.GIF"/>
          <p:cNvPicPr>
            <a:picLocks noGrp="1" noChangeAspect="1" noChangeArrowheads="1"/>
          </p:cNvPicPr>
          <p:nvPr>
            <p:ph sz="half" idx="2"/>
          </p:nvPr>
        </p:nvPicPr>
        <p:blipFill>
          <a:blip r:embed="rId3" r:link="rId4" cstate="print"/>
          <a:stretch>
            <a:fillRect/>
          </a:stretch>
        </p:blipFill>
        <p:spPr>
          <a:xfrm>
            <a:off x="5719332" y="3733800"/>
            <a:ext cx="3194215" cy="3194215"/>
          </a:xfrm>
          <a:noFill/>
          <a:effectLst>
            <a:softEdge rad="127000"/>
          </a:effectLst>
        </p:spPr>
      </p:pic>
      <p:sp>
        <p:nvSpPr>
          <p:cNvPr id="159750" name="Text Box 6">
            <a:hlinkClick r:id="rId5"/>
          </p:cNvPr>
          <p:cNvSpPr txBox="1">
            <a:spLocks noChangeArrowheads="1"/>
          </p:cNvSpPr>
          <p:nvPr/>
        </p:nvSpPr>
        <p:spPr bwMode="auto">
          <a:xfrm>
            <a:off x="230453" y="6434773"/>
            <a:ext cx="824265" cy="276999"/>
          </a:xfrm>
          <a:prstGeom prst="rect">
            <a:avLst/>
          </a:prstGeom>
          <a:solidFill>
            <a:srgbClr val="FFC000"/>
          </a:solidFill>
          <a:ln w="9525">
            <a:noFill/>
            <a:miter lim="800000"/>
            <a:headEnd/>
            <a:tailEnd/>
          </a:ln>
          <a:effectLst>
            <a:prstShdw prst="shdw17" dist="17961" dir="2700000">
              <a:srgbClr val="FF6600">
                <a:gamma/>
                <a:shade val="60000"/>
                <a:invGamma/>
              </a:srgbClr>
            </a:prstShdw>
          </a:effectLst>
          <a:scene3d>
            <a:camera prst="orthographicFront"/>
            <a:lightRig rig="threePt" dir="t"/>
          </a:scene3d>
          <a:sp3d>
            <a:bevelT w="114300" prst="artDeco"/>
          </a:sp3d>
        </p:spPr>
        <p:txBody>
          <a:bodyPr wrap="none">
            <a:spAutoFit/>
          </a:bodyPr>
          <a:lstStyle/>
          <a:p>
            <a:pPr>
              <a:defRPr/>
            </a:pPr>
            <a:r>
              <a:rPr lang="en-US" sz="1200" b="1" dirty="0">
                <a:latin typeface="Arial" charset="0"/>
              </a:rPr>
              <a:t>616.6.2.2</a:t>
            </a:r>
          </a:p>
        </p:txBody>
      </p:sp>
    </p:spTree>
    <p:extLst>
      <p:ext uri="{BB962C8B-B14F-4D97-AF65-F5344CB8AC3E}">
        <p14:creationId xmlns:p14="http://schemas.microsoft.com/office/powerpoint/2010/main" val="1533717078"/>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1379" name="Rectangle 2"/>
          <p:cNvSpPr>
            <a:spLocks noGrp="1" noChangeArrowheads="1"/>
          </p:cNvSpPr>
          <p:nvPr>
            <p:ph type="title"/>
          </p:nvPr>
        </p:nvSpPr>
        <p:spPr>
          <a:xfrm>
            <a:off x="457200" y="274638"/>
            <a:ext cx="8229600" cy="758824"/>
          </a:xfrm>
        </p:spPr>
        <p:txBody>
          <a:bodyPr>
            <a:noAutofit/>
          </a:bodyPr>
          <a:lstStyle/>
          <a:p>
            <a:pPr eaLnBrk="1" hangingPunct="1"/>
            <a:r>
              <a:rPr lang="en-US" b="1" dirty="0"/>
              <a:t>Enhanced Work Zone Signs</a:t>
            </a:r>
          </a:p>
        </p:txBody>
      </p:sp>
      <p:sp>
        <p:nvSpPr>
          <p:cNvPr id="101380" name="Rectangle 3"/>
          <p:cNvSpPr>
            <a:spLocks noGrp="1" noChangeArrowheads="1"/>
          </p:cNvSpPr>
          <p:nvPr>
            <p:ph sz="half" idx="1"/>
          </p:nvPr>
        </p:nvSpPr>
        <p:spPr>
          <a:xfrm>
            <a:off x="431800" y="1987732"/>
            <a:ext cx="5029200" cy="3736976"/>
          </a:xfrm>
        </p:spPr>
        <p:txBody>
          <a:bodyPr>
            <a:normAutofit/>
          </a:bodyPr>
          <a:lstStyle/>
          <a:p>
            <a:pPr eaLnBrk="1" hangingPunct="1">
              <a:lnSpc>
                <a:spcPct val="90000"/>
              </a:lnSpc>
              <a:buFont typeface="Wingdings" panose="05000000000000000000" pitchFamily="2" charset="2"/>
              <a:buChar char="Ø"/>
            </a:pPr>
            <a:r>
              <a:rPr lang="en-US" sz="2800" dirty="0"/>
              <a:t>Advanced Warning Rail System</a:t>
            </a:r>
            <a:endParaRPr lang="en-US" sz="1500" dirty="0"/>
          </a:p>
          <a:p>
            <a:pPr lvl="1" eaLnBrk="1" hangingPunct="1">
              <a:lnSpc>
                <a:spcPct val="90000"/>
              </a:lnSpc>
              <a:buFont typeface="Arial" panose="020B0604020202020204" pitchFamily="34" charset="0"/>
              <a:buChar char="•"/>
            </a:pPr>
            <a:r>
              <a:rPr lang="en-US" sz="2400" dirty="0"/>
              <a:t>Long term work zones (Exceeds 3 days)</a:t>
            </a:r>
          </a:p>
          <a:p>
            <a:pPr lvl="1" eaLnBrk="1" hangingPunct="1">
              <a:lnSpc>
                <a:spcPct val="90000"/>
              </a:lnSpc>
              <a:buFont typeface="Arial" panose="020B0604020202020204" pitchFamily="34" charset="0"/>
              <a:buChar char="•"/>
            </a:pPr>
            <a:r>
              <a:rPr lang="en-US" sz="2400" dirty="0"/>
              <a:t>Road/Bridge Work Ahead – sign</a:t>
            </a:r>
          </a:p>
          <a:p>
            <a:pPr lvl="1" eaLnBrk="1" hangingPunct="1">
              <a:lnSpc>
                <a:spcPct val="90000"/>
              </a:lnSpc>
              <a:buFont typeface="Arial" panose="020B0604020202020204" pitchFamily="34" charset="0"/>
              <a:buChar char="•"/>
            </a:pPr>
            <a:r>
              <a:rPr lang="en-US" dirty="0"/>
              <a:t>Road Closed Ahead - sign</a:t>
            </a:r>
            <a:endParaRPr lang="en-US" sz="2400" dirty="0"/>
          </a:p>
          <a:p>
            <a:pPr lvl="1" eaLnBrk="1" hangingPunct="1">
              <a:lnSpc>
                <a:spcPct val="90000"/>
              </a:lnSpc>
              <a:buFont typeface="Arial" panose="020B0604020202020204" pitchFamily="34" charset="0"/>
              <a:buChar char="•"/>
            </a:pPr>
            <a:r>
              <a:rPr lang="en-US" sz="2400" dirty="0"/>
              <a:t>Skid mount</a:t>
            </a:r>
          </a:p>
          <a:p>
            <a:pPr lvl="1" eaLnBrk="1" hangingPunct="1">
              <a:lnSpc>
                <a:spcPct val="90000"/>
              </a:lnSpc>
              <a:buFont typeface="Arial" panose="020B0604020202020204" pitchFamily="34" charset="0"/>
              <a:buChar char="•"/>
            </a:pPr>
            <a:r>
              <a:rPr lang="en-US" sz="2400" dirty="0"/>
              <a:t>Post driven (Dig Rite)</a:t>
            </a:r>
          </a:p>
          <a:p>
            <a:pPr marL="457200" lvl="1" indent="0" eaLnBrk="1" hangingPunct="1">
              <a:lnSpc>
                <a:spcPct val="90000"/>
              </a:lnSpc>
              <a:buNone/>
            </a:pPr>
            <a:endParaRPr lang="en-US" sz="1400" dirty="0"/>
          </a:p>
          <a:p>
            <a:pPr eaLnBrk="1" hangingPunct="1">
              <a:lnSpc>
                <a:spcPct val="90000"/>
              </a:lnSpc>
              <a:buFont typeface="Wingdings" panose="05000000000000000000" pitchFamily="2" charset="2"/>
              <a:buChar char="Ø"/>
            </a:pPr>
            <a:r>
              <a:rPr lang="en-US" sz="2800" dirty="0"/>
              <a:t>Refer to EPG for guidance</a:t>
            </a:r>
          </a:p>
          <a:p>
            <a:pPr lvl="1" eaLnBrk="1" hangingPunct="1">
              <a:lnSpc>
                <a:spcPct val="90000"/>
              </a:lnSpc>
            </a:pPr>
            <a:endParaRPr lang="en-US" sz="2400" dirty="0"/>
          </a:p>
        </p:txBody>
      </p:sp>
      <p:pic>
        <p:nvPicPr>
          <p:cNvPr id="7" name="Picture 6">
            <a:extLst>
              <a:ext uri="{FF2B5EF4-FFF2-40B4-BE49-F238E27FC236}">
                <a16:creationId xmlns:a16="http://schemas.microsoft.com/office/drawing/2014/main" id="{B57BAED8-F8C8-49CA-BED1-01C93A9AE0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6501" y="1203667"/>
            <a:ext cx="2489200" cy="5305107"/>
          </a:xfrm>
          <a:prstGeom prst="rect">
            <a:avLst/>
          </a:prstGeom>
          <a:ln>
            <a:noFill/>
          </a:ln>
          <a:effectLst>
            <a:softEdge rad="112500"/>
          </a:effectLst>
        </p:spPr>
      </p:pic>
      <p:sp>
        <p:nvSpPr>
          <p:cNvPr id="8" name="Text Box 5">
            <a:hlinkClick r:id="rId4"/>
            <a:extLst>
              <a:ext uri="{FF2B5EF4-FFF2-40B4-BE49-F238E27FC236}">
                <a16:creationId xmlns:a16="http://schemas.microsoft.com/office/drawing/2014/main" id="{B03A7589-2BC6-4CCD-B8E4-968DB8CB68A4}"/>
              </a:ext>
            </a:extLst>
          </p:cNvPr>
          <p:cNvSpPr txBox="1">
            <a:spLocks noChangeArrowheads="1"/>
          </p:cNvSpPr>
          <p:nvPr/>
        </p:nvSpPr>
        <p:spPr bwMode="auto">
          <a:xfrm>
            <a:off x="209354" y="6484853"/>
            <a:ext cx="1731564" cy="276999"/>
          </a:xfrm>
          <a:prstGeom prst="rect">
            <a:avLst/>
          </a:prstGeom>
          <a:solidFill>
            <a:srgbClr val="FFC000"/>
          </a:solidFill>
          <a:ln w="9525">
            <a:noFill/>
            <a:miter lim="800000"/>
            <a:headEnd/>
            <a:tailEnd/>
          </a:ln>
          <a:effectLst>
            <a:prstShdw prst="shdw17" dist="17961" dir="2700000">
              <a:srgbClr val="FF6600">
                <a:gamma/>
                <a:shade val="60000"/>
                <a:invGamma/>
              </a:srgbClr>
            </a:prstShdw>
          </a:effectLst>
          <a:scene3d>
            <a:camera prst="orthographicFront"/>
            <a:lightRig rig="threePt" dir="t"/>
          </a:scene3d>
          <a:sp3d>
            <a:bevelT w="114300" prst="artDeco"/>
          </a:sp3d>
        </p:spPr>
        <p:txBody>
          <a:bodyPr wrap="none">
            <a:spAutoFit/>
          </a:bodyPr>
          <a:lstStyle/>
          <a:p>
            <a:pPr>
              <a:defRPr/>
            </a:pPr>
            <a:r>
              <a:rPr lang="en-US" sz="1200" b="1" dirty="0">
                <a:latin typeface="Arial" charset="0"/>
              </a:rPr>
              <a:t>616.10 Standard Plan</a:t>
            </a:r>
          </a:p>
        </p:txBody>
      </p:sp>
      <p:sp>
        <p:nvSpPr>
          <p:cNvPr id="9" name="Text Box 4">
            <a:hlinkClick r:id="rId5"/>
            <a:extLst>
              <a:ext uri="{FF2B5EF4-FFF2-40B4-BE49-F238E27FC236}">
                <a16:creationId xmlns:a16="http://schemas.microsoft.com/office/drawing/2014/main" id="{FB125F31-5063-4C0D-B997-2727315BD1BB}"/>
              </a:ext>
            </a:extLst>
          </p:cNvPr>
          <p:cNvSpPr txBox="1">
            <a:spLocks noChangeArrowheads="1"/>
          </p:cNvSpPr>
          <p:nvPr/>
        </p:nvSpPr>
        <p:spPr bwMode="auto">
          <a:xfrm>
            <a:off x="2169941" y="6484853"/>
            <a:ext cx="1192955" cy="276999"/>
          </a:xfrm>
          <a:prstGeom prst="rect">
            <a:avLst/>
          </a:prstGeom>
          <a:solidFill>
            <a:srgbClr val="FFC000"/>
          </a:solidFill>
          <a:ln w="9525">
            <a:noFill/>
            <a:miter lim="800000"/>
            <a:headEnd/>
            <a:tailEnd/>
          </a:ln>
          <a:effectLst>
            <a:prstShdw prst="shdw17" dist="17961" dir="2700000">
              <a:srgbClr val="FF6600">
                <a:gamma/>
                <a:shade val="60000"/>
                <a:invGamma/>
              </a:srgbClr>
            </a:prstShdw>
          </a:effectLst>
          <a:scene3d>
            <a:camera prst="orthographicFront"/>
            <a:lightRig rig="threePt" dir="t"/>
          </a:scene3d>
          <a:sp3d>
            <a:bevelT w="114300" prst="artDeco"/>
          </a:sp3d>
        </p:spPr>
        <p:txBody>
          <a:bodyPr wrap="none">
            <a:spAutoFit/>
          </a:bodyPr>
          <a:lstStyle/>
          <a:p>
            <a:pPr>
              <a:defRPr/>
            </a:pPr>
            <a:r>
              <a:rPr lang="en-US" sz="1200" b="1" dirty="0">
                <a:latin typeface="Arial" charset="0"/>
              </a:rPr>
              <a:t>EPG 616.6.2.2</a:t>
            </a:r>
          </a:p>
        </p:txBody>
      </p:sp>
    </p:spTree>
    <p:extLst>
      <p:ext uri="{BB962C8B-B14F-4D97-AF65-F5344CB8AC3E}">
        <p14:creationId xmlns:p14="http://schemas.microsoft.com/office/powerpoint/2010/main" val="2176819644"/>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4" name="Rectangle 2"/>
          <p:cNvSpPr>
            <a:spLocks noGrp="1" noChangeArrowheads="1"/>
          </p:cNvSpPr>
          <p:nvPr>
            <p:ph type="title"/>
          </p:nvPr>
        </p:nvSpPr>
        <p:spPr>
          <a:xfrm>
            <a:off x="457200" y="136139"/>
            <a:ext cx="8229600" cy="782637"/>
          </a:xfrm>
        </p:spPr>
        <p:txBody>
          <a:bodyPr>
            <a:normAutofit/>
          </a:bodyPr>
          <a:lstStyle/>
          <a:p>
            <a:pPr eaLnBrk="1" hangingPunct="1"/>
            <a:r>
              <a:rPr lang="en-US" b="1" dirty="0"/>
              <a:t>Warning Lights</a:t>
            </a:r>
          </a:p>
        </p:txBody>
      </p:sp>
      <p:sp>
        <p:nvSpPr>
          <p:cNvPr id="20485" name="Rectangle 3"/>
          <p:cNvSpPr>
            <a:spLocks noGrp="1" noChangeArrowheads="1"/>
          </p:cNvSpPr>
          <p:nvPr>
            <p:ph sz="half" idx="1"/>
          </p:nvPr>
        </p:nvSpPr>
        <p:spPr>
          <a:xfrm>
            <a:off x="876300" y="1027624"/>
            <a:ext cx="7391400" cy="4953000"/>
          </a:xfrm>
          <a:noFill/>
        </p:spPr>
        <p:txBody>
          <a:bodyPr>
            <a:normAutofit fontScale="70000" lnSpcReduction="20000"/>
          </a:bodyPr>
          <a:lstStyle/>
          <a:p>
            <a:pPr eaLnBrk="1" hangingPunct="1">
              <a:lnSpc>
                <a:spcPct val="90000"/>
              </a:lnSpc>
              <a:buFont typeface="Wingdings" panose="05000000000000000000" pitchFamily="2" charset="2"/>
              <a:buChar char="Ø"/>
            </a:pPr>
            <a:r>
              <a:rPr lang="en-US" sz="3100" dirty="0"/>
              <a:t>Warning lights shall be yellow</a:t>
            </a:r>
          </a:p>
          <a:p>
            <a:pPr eaLnBrk="1" hangingPunct="1">
              <a:lnSpc>
                <a:spcPct val="90000"/>
              </a:lnSpc>
              <a:buFont typeface="Wingdings" panose="05000000000000000000" pitchFamily="2" charset="2"/>
              <a:buChar char="Ø"/>
            </a:pPr>
            <a:endParaRPr lang="en-US" sz="3100" dirty="0"/>
          </a:p>
          <a:p>
            <a:pPr eaLnBrk="1" hangingPunct="1">
              <a:lnSpc>
                <a:spcPct val="90000"/>
              </a:lnSpc>
              <a:buFont typeface="Wingdings" panose="05000000000000000000" pitchFamily="2" charset="2"/>
              <a:buChar char="Ø"/>
            </a:pPr>
            <a:r>
              <a:rPr lang="en-US" sz="3100" dirty="0"/>
              <a:t>Shall have a minimum mounting height of 30 inches from the bottom of the lens to the road surface</a:t>
            </a:r>
          </a:p>
          <a:p>
            <a:pPr eaLnBrk="1" hangingPunct="1">
              <a:lnSpc>
                <a:spcPct val="90000"/>
              </a:lnSpc>
              <a:buFont typeface="Wingdings" panose="05000000000000000000" pitchFamily="2" charset="2"/>
              <a:buChar char="Ø"/>
            </a:pPr>
            <a:endParaRPr lang="en-US" sz="3100" dirty="0"/>
          </a:p>
          <a:p>
            <a:pPr eaLnBrk="1" hangingPunct="1">
              <a:lnSpc>
                <a:spcPct val="90000"/>
              </a:lnSpc>
              <a:buFont typeface="Wingdings" panose="05000000000000000000" pitchFamily="2" charset="2"/>
              <a:buChar char="Ø"/>
            </a:pPr>
            <a:r>
              <a:rPr lang="en-US" sz="3100" dirty="0"/>
              <a:t>Shall not obscure the face of sign</a:t>
            </a:r>
          </a:p>
          <a:p>
            <a:pPr eaLnBrk="1" hangingPunct="1">
              <a:lnSpc>
                <a:spcPct val="90000"/>
              </a:lnSpc>
              <a:buFont typeface="Wingdings" panose="05000000000000000000" pitchFamily="2" charset="2"/>
              <a:buChar char="Ø"/>
            </a:pPr>
            <a:endParaRPr lang="en-US" sz="3100" dirty="0"/>
          </a:p>
          <a:p>
            <a:pPr>
              <a:lnSpc>
                <a:spcPct val="90000"/>
              </a:lnSpc>
              <a:buFont typeface="Wingdings" panose="05000000000000000000" pitchFamily="2" charset="2"/>
              <a:buChar char="Ø"/>
            </a:pPr>
            <a:r>
              <a:rPr lang="en-US" sz="3100" dirty="0"/>
              <a:t>Shall be equal or less than 3.3 lbs., if over than 3.3 lbs. or are not crashworthy; the lights shall have the battery packs mounted on the ground no higher than 18”</a:t>
            </a:r>
          </a:p>
          <a:p>
            <a:pPr marL="0" indent="0" eaLnBrk="1" hangingPunct="1">
              <a:lnSpc>
                <a:spcPct val="90000"/>
              </a:lnSpc>
              <a:buNone/>
            </a:pPr>
            <a:endParaRPr lang="en-US" sz="2800" dirty="0"/>
          </a:p>
          <a:p>
            <a:pPr marL="449263" indent="-449263" eaLnBrk="1" hangingPunct="1">
              <a:lnSpc>
                <a:spcPct val="90000"/>
              </a:lnSpc>
            </a:pPr>
            <a:endParaRPr lang="en-US" sz="2800" dirty="0"/>
          </a:p>
          <a:p>
            <a:pPr marL="449263" indent="-449263" eaLnBrk="1" hangingPunct="1">
              <a:lnSpc>
                <a:spcPct val="90000"/>
              </a:lnSpc>
              <a:buFontTx/>
              <a:buNone/>
            </a:pPr>
            <a:r>
              <a:rPr lang="en-US" sz="2800" u="sng" dirty="0"/>
              <a:t>Be either:</a:t>
            </a:r>
          </a:p>
          <a:p>
            <a:pPr marL="449263" indent="-449263" eaLnBrk="1" hangingPunct="1">
              <a:lnSpc>
                <a:spcPct val="90000"/>
              </a:lnSpc>
              <a:buFontTx/>
              <a:buNone/>
            </a:pPr>
            <a:endParaRPr lang="en-US" sz="900" dirty="0"/>
          </a:p>
          <a:p>
            <a:pPr marL="577850">
              <a:lnSpc>
                <a:spcPct val="90000"/>
              </a:lnSpc>
            </a:pPr>
            <a:r>
              <a:rPr lang="en-US" dirty="0"/>
              <a:t>Type A – low intensity</a:t>
            </a:r>
          </a:p>
          <a:p>
            <a:pPr marL="577850">
              <a:lnSpc>
                <a:spcPct val="90000"/>
              </a:lnSpc>
            </a:pPr>
            <a:r>
              <a:rPr lang="en-US" dirty="0"/>
              <a:t>Type B – high intensity</a:t>
            </a:r>
          </a:p>
          <a:p>
            <a:pPr marL="577850">
              <a:lnSpc>
                <a:spcPct val="90000"/>
              </a:lnSpc>
            </a:pPr>
            <a:r>
              <a:rPr lang="en-US" dirty="0"/>
              <a:t>Type C – steady burn</a:t>
            </a:r>
          </a:p>
          <a:p>
            <a:pPr marL="577850">
              <a:lnSpc>
                <a:spcPct val="90000"/>
              </a:lnSpc>
            </a:pPr>
            <a:r>
              <a:rPr lang="en-US" dirty="0"/>
              <a:t>Sequential Flashing Warning</a:t>
            </a:r>
          </a:p>
        </p:txBody>
      </p:sp>
      <p:graphicFrame>
        <p:nvGraphicFramePr>
          <p:cNvPr id="20482" name="Object 5"/>
          <p:cNvGraphicFramePr>
            <a:graphicFrameLocks noGrp="1" noChangeAspect="1"/>
          </p:cNvGraphicFramePr>
          <p:nvPr>
            <p:ph sz="half" idx="2"/>
            <p:extLst>
              <p:ext uri="{D42A27DB-BD31-4B8C-83A1-F6EECF244321}">
                <p14:modId xmlns:p14="http://schemas.microsoft.com/office/powerpoint/2010/main" val="1046194699"/>
              </p:ext>
            </p:extLst>
          </p:nvPr>
        </p:nvGraphicFramePr>
        <p:xfrm>
          <a:off x="6400800" y="3648258"/>
          <a:ext cx="2603622" cy="3104083"/>
        </p:xfrm>
        <a:graphic>
          <a:graphicData uri="http://schemas.openxmlformats.org/presentationml/2006/ole">
            <mc:AlternateContent xmlns:mc="http://schemas.openxmlformats.org/markup-compatibility/2006">
              <mc:Choice xmlns:v="urn:schemas-microsoft-com:vml" Requires="v">
                <p:oleObj spid="_x0000_s3074" name="Photo Editor Photo" r:id="rId4" imgW="5990476" imgH="7144747" progId="">
                  <p:embed/>
                </p:oleObj>
              </mc:Choice>
              <mc:Fallback>
                <p:oleObj name="Photo Editor Photo" r:id="rId4" imgW="5990476" imgH="7144747" progId="">
                  <p:embed/>
                  <p:pic>
                    <p:nvPicPr>
                      <p:cNvPr id="20482"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00800" y="3648258"/>
                        <a:ext cx="2603622" cy="3104083"/>
                      </a:xfrm>
                      <a:prstGeom prst="rect">
                        <a:avLst/>
                      </a:prstGeom>
                      <a:noFill/>
                      <a:ln w="3175">
                        <a:solidFill>
                          <a:srgbClr val="000000"/>
                        </a:solidFill>
                        <a:miter lim="800000"/>
                        <a:headEnd/>
                        <a:tailEnd/>
                      </a:ln>
                    </p:spPr>
                  </p:pic>
                </p:oleObj>
              </mc:Fallback>
            </mc:AlternateContent>
          </a:graphicData>
        </a:graphic>
      </p:graphicFrame>
      <p:sp>
        <p:nvSpPr>
          <p:cNvPr id="6" name="Text Box 4">
            <a:hlinkClick r:id="rId6"/>
            <a:extLst>
              <a:ext uri="{FF2B5EF4-FFF2-40B4-BE49-F238E27FC236}">
                <a16:creationId xmlns:a16="http://schemas.microsoft.com/office/drawing/2014/main" id="{73CA3E09-4DA9-4A1D-81D1-0F4CE74699BF}"/>
              </a:ext>
            </a:extLst>
          </p:cNvPr>
          <p:cNvSpPr txBox="1">
            <a:spLocks noChangeArrowheads="1"/>
          </p:cNvSpPr>
          <p:nvPr/>
        </p:nvSpPr>
        <p:spPr bwMode="auto">
          <a:xfrm>
            <a:off x="152400" y="6444862"/>
            <a:ext cx="1149674" cy="276999"/>
          </a:xfrm>
          <a:prstGeom prst="rect">
            <a:avLst/>
          </a:prstGeom>
          <a:solidFill>
            <a:srgbClr val="FFC000"/>
          </a:solidFill>
          <a:ln w="9525">
            <a:noFill/>
            <a:miter lim="800000"/>
            <a:headEnd/>
            <a:tailEnd/>
          </a:ln>
          <a:effectLst>
            <a:prstShdw prst="shdw17" dist="17961" dir="2700000">
              <a:srgbClr val="FF6600">
                <a:gamma/>
                <a:shade val="60000"/>
                <a:invGamma/>
              </a:srgbClr>
            </a:prstShdw>
          </a:effectLst>
          <a:scene3d>
            <a:camera prst="orthographicFront"/>
            <a:lightRig rig="threePt" dir="t"/>
          </a:scene3d>
          <a:sp3d>
            <a:bevelT w="114300" prst="artDeco"/>
          </a:sp3d>
        </p:spPr>
        <p:txBody>
          <a:bodyPr wrap="none">
            <a:spAutoFit/>
          </a:bodyPr>
          <a:lstStyle/>
          <a:p>
            <a:pPr>
              <a:defRPr/>
            </a:pPr>
            <a:r>
              <a:rPr lang="en-US" sz="1200" b="1" dirty="0">
                <a:latin typeface="Arial" charset="0"/>
              </a:rPr>
              <a:t>EPG 616.6.83</a:t>
            </a:r>
          </a:p>
        </p:txBody>
      </p:sp>
    </p:spTree>
    <p:extLst>
      <p:ext uri="{BB962C8B-B14F-4D97-AF65-F5344CB8AC3E}">
        <p14:creationId xmlns:p14="http://schemas.microsoft.com/office/powerpoint/2010/main" val="3666662891"/>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3815" y="533399"/>
            <a:ext cx="9058274" cy="838200"/>
          </a:xfrm>
        </p:spPr>
        <p:txBody>
          <a:bodyPr/>
          <a:lstStyle/>
          <a:p>
            <a:r>
              <a:rPr lang="en-US" b="1" dirty="0"/>
              <a:t>Quality Requirements - Acceptable</a:t>
            </a:r>
          </a:p>
        </p:txBody>
      </p:sp>
      <p:sp>
        <p:nvSpPr>
          <p:cNvPr id="5" name="TextBox 4"/>
          <p:cNvSpPr txBox="1"/>
          <p:nvPr/>
        </p:nvSpPr>
        <p:spPr>
          <a:xfrm>
            <a:off x="342899" y="4571999"/>
            <a:ext cx="8458200" cy="1938992"/>
          </a:xfrm>
          <a:prstGeom prst="rect">
            <a:avLst/>
          </a:prstGeom>
          <a:noFill/>
        </p:spPr>
        <p:txBody>
          <a:bodyPr wrap="square" rtlCol="0">
            <a:spAutoFit/>
          </a:bodyPr>
          <a:lstStyle/>
          <a:p>
            <a:pPr marL="285750" indent="-285750">
              <a:lnSpc>
                <a:spcPct val="150000"/>
              </a:lnSpc>
              <a:spcAft>
                <a:spcPts val="600"/>
              </a:spcAft>
              <a:buFont typeface="Wingdings" panose="05000000000000000000" pitchFamily="2" charset="2"/>
              <a:buChar char="Ø"/>
            </a:pPr>
            <a:r>
              <a:rPr lang="en-US" sz="2000" dirty="0"/>
              <a:t>Picture 1 is an example of a proper placement of a road work ahead sign</a:t>
            </a:r>
          </a:p>
          <a:p>
            <a:pPr marL="285750" indent="-285750">
              <a:spcAft>
                <a:spcPts val="600"/>
              </a:spcAft>
              <a:buFont typeface="Wingdings" panose="05000000000000000000" pitchFamily="2" charset="2"/>
              <a:buChar char="Ø"/>
            </a:pPr>
            <a:r>
              <a:rPr lang="en-US" sz="2000" dirty="0"/>
              <a:t>Picture 2 is an example of the proper FLAGGER sign in advance of the hill vs. after the hill. </a:t>
            </a:r>
          </a:p>
          <a:p>
            <a:pPr marL="285750" indent="-285750">
              <a:buFont typeface="Wingdings" panose="05000000000000000000" pitchFamily="2" charset="2"/>
              <a:buChar char="Ø"/>
            </a:pPr>
            <a:r>
              <a:rPr lang="en-US" sz="2000" dirty="0"/>
              <a:t>Picture 3 In urban areas with barrier walls and narrow shoulders, a truncated sign may be used as shown. </a:t>
            </a:r>
          </a:p>
        </p:txBody>
      </p:sp>
      <p:sp>
        <p:nvSpPr>
          <p:cNvPr id="8" name="Text Box 4">
            <a:hlinkClick r:id="rId3"/>
            <a:extLst>
              <a:ext uri="{FF2B5EF4-FFF2-40B4-BE49-F238E27FC236}">
                <a16:creationId xmlns:a16="http://schemas.microsoft.com/office/drawing/2014/main" id="{30922CDF-087B-4E71-AD2A-57FCF7FD0B4A}"/>
              </a:ext>
            </a:extLst>
          </p:cNvPr>
          <p:cNvSpPr txBox="1">
            <a:spLocks noChangeArrowheads="1"/>
          </p:cNvSpPr>
          <p:nvPr/>
        </p:nvSpPr>
        <p:spPr bwMode="auto">
          <a:xfrm>
            <a:off x="7935053" y="6456586"/>
            <a:ext cx="1064715" cy="276999"/>
          </a:xfrm>
          <a:prstGeom prst="rect">
            <a:avLst/>
          </a:prstGeom>
          <a:solidFill>
            <a:srgbClr val="FFC000"/>
          </a:solidFill>
          <a:ln w="9525">
            <a:noFill/>
            <a:miter lim="800000"/>
            <a:headEnd/>
            <a:tailEnd/>
          </a:ln>
          <a:effectLst>
            <a:prstShdw prst="shdw17" dist="17961" dir="2700000">
              <a:srgbClr val="FF6600">
                <a:gamma/>
                <a:shade val="60000"/>
                <a:invGamma/>
              </a:srgbClr>
            </a:prstShdw>
          </a:effectLst>
          <a:scene3d>
            <a:camera prst="orthographicFront"/>
            <a:lightRig rig="threePt" dir="t"/>
          </a:scene3d>
          <a:sp3d>
            <a:bevelT w="114300" prst="artDeco"/>
          </a:sp3d>
        </p:spPr>
        <p:txBody>
          <a:bodyPr wrap="none">
            <a:spAutoFit/>
          </a:bodyPr>
          <a:lstStyle/>
          <a:p>
            <a:pPr>
              <a:defRPr/>
            </a:pPr>
            <a:r>
              <a:rPr lang="en-US" sz="1200" b="1" dirty="0">
                <a:latin typeface="Arial" charset="0"/>
              </a:rPr>
              <a:t>EPG 616.6.2</a:t>
            </a:r>
          </a:p>
        </p:txBody>
      </p:sp>
      <p:pic>
        <p:nvPicPr>
          <p:cNvPr id="9" name="Picture 8">
            <a:extLst>
              <a:ext uri="{FF2B5EF4-FFF2-40B4-BE49-F238E27FC236}">
                <a16:creationId xmlns:a16="http://schemas.microsoft.com/office/drawing/2014/main" id="{08D8CFC2-19C5-411C-BAD9-C20D13E068CE}"/>
              </a:ext>
            </a:extLst>
          </p:cNvPr>
          <p:cNvPicPr>
            <a:picLocks noChangeAspect="1"/>
          </p:cNvPicPr>
          <p:nvPr/>
        </p:nvPicPr>
        <p:blipFill>
          <a:blip r:embed="rId4"/>
          <a:stretch>
            <a:fillRect/>
          </a:stretch>
        </p:blipFill>
        <p:spPr>
          <a:xfrm>
            <a:off x="23177" y="1704797"/>
            <a:ext cx="9097645" cy="2534004"/>
          </a:xfrm>
          <a:prstGeom prst="rect">
            <a:avLst/>
          </a:prstGeom>
        </p:spPr>
      </p:pic>
    </p:spTree>
    <p:extLst>
      <p:ext uri="{BB962C8B-B14F-4D97-AF65-F5344CB8AC3E}">
        <p14:creationId xmlns:p14="http://schemas.microsoft.com/office/powerpoint/2010/main" val="3682517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381000"/>
            <a:ext cx="8229600" cy="838200"/>
          </a:xfrm>
        </p:spPr>
        <p:txBody>
          <a:bodyPr/>
          <a:lstStyle/>
          <a:p>
            <a:r>
              <a:rPr lang="en-US" b="1" dirty="0"/>
              <a:t>Unacceptable </a:t>
            </a:r>
          </a:p>
        </p:txBody>
      </p:sp>
      <p:pic>
        <p:nvPicPr>
          <p:cNvPr id="34818" name="Picture 2" descr="Unacceptable Examples">
            <a:hlinkClick r:id="rId3" tooltip="Unacceptable Examples"/>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625" y="1828800"/>
            <a:ext cx="9048750" cy="45339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5D882BA0-49E6-47CD-90BD-EA3B3E26504C}"/>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1905000" y="1295400"/>
            <a:ext cx="5486400" cy="5272643"/>
          </a:xfrm>
          <a:prstGeom prst="rect">
            <a:avLst/>
          </a:prstGeom>
        </p:spPr>
      </p:pic>
    </p:spTree>
    <p:extLst>
      <p:ext uri="{BB962C8B-B14F-4D97-AF65-F5344CB8AC3E}">
        <p14:creationId xmlns:p14="http://schemas.microsoft.com/office/powerpoint/2010/main" val="1843885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400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 y="133350"/>
            <a:ext cx="8915400" cy="1447800"/>
          </a:xfrm>
        </p:spPr>
        <p:txBody>
          <a:bodyPr/>
          <a:lstStyle/>
          <a:p>
            <a:r>
              <a:rPr lang="en-US" b="1" dirty="0"/>
              <a:t>Nighttime Visibility Quality Requirements</a:t>
            </a:r>
          </a:p>
        </p:txBody>
      </p:sp>
      <p:pic>
        <p:nvPicPr>
          <p:cNvPr id="35842" name="Picture 2" descr="http://epg.modot.mo.gov/files/thumb/1/1c/616.19.2.2.1_10.jpg/550px-616.19.2.2.1_10.jpg">
            <a:hlinkClick r:id="rId3" tooltip="616.19.2.2.1 10.jpg"/>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0184" t="1774" b="52489"/>
          <a:stretch/>
        </p:blipFill>
        <p:spPr bwMode="auto">
          <a:xfrm>
            <a:off x="5395921" y="1581150"/>
            <a:ext cx="2605079" cy="2388968"/>
          </a:xfrm>
          <a:prstGeom prst="rect">
            <a:avLst/>
          </a:prstGeom>
          <a:noFill/>
          <a:extLst>
            <a:ext uri="{909E8E84-426E-40DD-AFC4-6F175D3DCCD1}">
              <a14:hiddenFill xmlns:a14="http://schemas.microsoft.com/office/drawing/2010/main">
                <a:solidFill>
                  <a:srgbClr val="FFFFFF"/>
                </a:solidFill>
              </a14:hiddenFill>
            </a:ext>
          </a:extLst>
        </p:spPr>
      </p:pic>
      <p:pic>
        <p:nvPicPr>
          <p:cNvPr id="11266" name="1EBE8C29-875B-4623-8E4D-BBBD24767D1B">
            <a:extLst>
              <a:ext uri="{FF2B5EF4-FFF2-40B4-BE49-F238E27FC236}">
                <a16:creationId xmlns:a16="http://schemas.microsoft.com/office/drawing/2014/main" id="{9CFED98B-703A-472F-B0F6-6C78EA27EA2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2718" t="15000" r="27282" b="30000"/>
          <a:stretch/>
        </p:blipFill>
        <p:spPr bwMode="auto">
          <a:xfrm rot="5400000">
            <a:off x="1332562" y="1554598"/>
            <a:ext cx="2378357" cy="2452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7" name="9078BDB5-C1EA-46E1-A33E-1836C562FD09">
            <a:extLst>
              <a:ext uri="{FF2B5EF4-FFF2-40B4-BE49-F238E27FC236}">
                <a16:creationId xmlns:a16="http://schemas.microsoft.com/office/drawing/2014/main" id="{54A4E7C1-6F14-4E35-90D7-61DAE59D0B7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5000" t="5000" r="19687" b="11667"/>
          <a:stretch/>
        </p:blipFill>
        <p:spPr bwMode="auto">
          <a:xfrm rot="5400000">
            <a:off x="1400624" y="4223465"/>
            <a:ext cx="2282140" cy="24925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http://epg.modot.mo.gov/files/thumb/1/1c/616.19.2.2.1_10.jpg/550px-616.19.2.2.1_10.jpg">
            <a:hlinkClick r:id="rId3" tooltip="616.19.2.2.1 10.jpg"/>
            <a:extLst>
              <a:ext uri="{FF2B5EF4-FFF2-40B4-BE49-F238E27FC236}">
                <a16:creationId xmlns:a16="http://schemas.microsoft.com/office/drawing/2014/main" id="{45EE851B-BA10-4229-A758-8BB00A5A085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0184" t="54275"/>
          <a:stretch/>
        </p:blipFill>
        <p:spPr bwMode="auto">
          <a:xfrm>
            <a:off x="5417141" y="4275275"/>
            <a:ext cx="2583859" cy="238896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CAF5F8EA-E9BA-48D1-A125-F00FB9468F99}"/>
              </a:ext>
            </a:extLst>
          </p:cNvPr>
          <p:cNvPicPr>
            <a:picLocks noChangeAspect="1"/>
          </p:cNvPicPr>
          <p:nvPr/>
        </p:nvPicPr>
        <p:blipFill rotWithShape="1">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5771636" y="1777612"/>
            <a:ext cx="2076964" cy="1996043"/>
          </a:xfrm>
          <a:prstGeom prst="rect">
            <a:avLst/>
          </a:prstGeom>
        </p:spPr>
      </p:pic>
      <p:pic>
        <p:nvPicPr>
          <p:cNvPr id="8" name="Picture 7">
            <a:extLst>
              <a:ext uri="{FF2B5EF4-FFF2-40B4-BE49-F238E27FC236}">
                <a16:creationId xmlns:a16="http://schemas.microsoft.com/office/drawing/2014/main" id="{3F02B34D-F0FC-48D5-8CCB-9C387A35D987}"/>
              </a:ext>
            </a:extLst>
          </p:cNvPr>
          <p:cNvPicPr>
            <a:picLocks noChangeAspect="1"/>
          </p:cNvPicPr>
          <p:nvPr/>
        </p:nvPicPr>
        <p:blipFill rotWithShape="1">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5659978" y="4471737"/>
            <a:ext cx="2076964" cy="1996043"/>
          </a:xfrm>
          <a:prstGeom prst="rect">
            <a:avLst/>
          </a:prstGeom>
        </p:spPr>
      </p:pic>
    </p:spTree>
    <p:extLst>
      <p:ext uri="{BB962C8B-B14F-4D97-AF65-F5344CB8AC3E}">
        <p14:creationId xmlns:p14="http://schemas.microsoft.com/office/powerpoint/2010/main" val="3800383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200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1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heel(1)">
                                      <p:cBhvr>
                                        <p:cTn id="12"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7639" name="Rectangle 7"/>
          <p:cNvSpPr>
            <a:spLocks noGrp="1" noChangeArrowheads="1"/>
          </p:cNvSpPr>
          <p:nvPr>
            <p:ph type="title"/>
          </p:nvPr>
        </p:nvSpPr>
        <p:spPr>
          <a:xfrm>
            <a:off x="457200" y="152400"/>
            <a:ext cx="8229600" cy="838200"/>
          </a:xfrm>
        </p:spPr>
        <p:txBody>
          <a:bodyPr>
            <a:normAutofit/>
          </a:bodyPr>
          <a:lstStyle/>
          <a:p>
            <a:r>
              <a:rPr lang="en-US" b="1" dirty="0"/>
              <a:t>Sign Installation Methods</a:t>
            </a:r>
          </a:p>
        </p:txBody>
      </p:sp>
      <p:sp>
        <p:nvSpPr>
          <p:cNvPr id="197641" name="Rectangle 9"/>
          <p:cNvSpPr>
            <a:spLocks noGrp="1" noChangeArrowheads="1"/>
          </p:cNvSpPr>
          <p:nvPr>
            <p:ph sz="half" idx="2"/>
          </p:nvPr>
        </p:nvSpPr>
        <p:spPr>
          <a:xfrm>
            <a:off x="457200" y="990600"/>
            <a:ext cx="8229600" cy="4495800"/>
          </a:xfrm>
        </p:spPr>
        <p:txBody>
          <a:bodyPr>
            <a:normAutofit/>
          </a:bodyPr>
          <a:lstStyle/>
          <a:p>
            <a:pPr>
              <a:buFont typeface="Wingdings" panose="05000000000000000000" pitchFamily="2" charset="2"/>
              <a:buChar char="Ø"/>
            </a:pPr>
            <a:r>
              <a:rPr lang="en-US" sz="2800" dirty="0"/>
              <a:t>Guidance for sign Installation methods are detailed in standard plan 610.10 within the EPG article 616.6.3 “work zone signing applications”</a:t>
            </a:r>
          </a:p>
          <a:p>
            <a:endParaRPr lang="en-US" sz="1400" dirty="0"/>
          </a:p>
          <a:p>
            <a:pPr lvl="1">
              <a:buFont typeface="Arial" panose="020B0604020202020204" pitchFamily="34" charset="0"/>
              <a:buChar char="•"/>
            </a:pPr>
            <a:r>
              <a:rPr lang="en-US" dirty="0"/>
              <a:t>Post</a:t>
            </a:r>
          </a:p>
          <a:p>
            <a:pPr lvl="1">
              <a:buFont typeface="Arial" panose="020B0604020202020204" pitchFamily="34" charset="0"/>
              <a:buChar char="•"/>
            </a:pPr>
            <a:r>
              <a:rPr lang="en-US" dirty="0"/>
              <a:t>Type 1 Portable</a:t>
            </a:r>
          </a:p>
          <a:p>
            <a:pPr lvl="1">
              <a:buFont typeface="Arial" panose="020B0604020202020204" pitchFamily="34" charset="0"/>
              <a:buChar char="•"/>
            </a:pPr>
            <a:r>
              <a:rPr lang="en-US" dirty="0"/>
              <a:t>Type 2 Portable</a:t>
            </a:r>
          </a:p>
          <a:p>
            <a:pPr lvl="1">
              <a:buFont typeface="Arial" panose="020B0604020202020204" pitchFamily="34" charset="0"/>
              <a:buChar char="•"/>
            </a:pPr>
            <a:r>
              <a:rPr lang="en-US" dirty="0"/>
              <a:t>Barrier</a:t>
            </a:r>
          </a:p>
          <a:p>
            <a:pPr lvl="1">
              <a:buFont typeface="Arial" panose="020B0604020202020204" pitchFamily="34" charset="0"/>
              <a:buChar char="•"/>
            </a:pPr>
            <a:r>
              <a:rPr lang="en-US" dirty="0"/>
              <a:t>Vehicle</a:t>
            </a:r>
          </a:p>
        </p:txBody>
      </p:sp>
      <p:sp>
        <p:nvSpPr>
          <p:cNvPr id="197638" name="Text Box 6"/>
          <p:cNvSpPr txBox="1">
            <a:spLocks noChangeArrowheads="1"/>
          </p:cNvSpPr>
          <p:nvPr/>
        </p:nvSpPr>
        <p:spPr bwMode="auto">
          <a:xfrm>
            <a:off x="463550" y="5670550"/>
            <a:ext cx="8207375" cy="830997"/>
          </a:xfrm>
          <a:prstGeom prst="rect">
            <a:avLst/>
          </a:prstGeom>
          <a:noFill/>
          <a:ln w="9525">
            <a:noFill/>
            <a:miter lim="800000"/>
            <a:headEnd/>
            <a:tailEnd/>
          </a:ln>
          <a:effectLst>
            <a:prstShdw prst="shdw17" dist="17961" dir="2700000">
              <a:srgbClr val="CC6600">
                <a:gamma/>
                <a:shade val="60000"/>
                <a:invGamma/>
              </a:srgbClr>
            </a:prstShdw>
          </a:effectLst>
        </p:spPr>
        <p:txBody>
          <a:bodyPr>
            <a:spAutoFit/>
          </a:bodyPr>
          <a:lstStyle/>
          <a:p>
            <a:pPr algn="ctr"/>
            <a:r>
              <a:rPr lang="en-US" sz="2400" b="1" dirty="0">
                <a:effectLst>
                  <a:outerShdw blurRad="38100" dist="38100" dir="2700000" algn="tl">
                    <a:srgbClr val="000000">
                      <a:alpha val="43137"/>
                    </a:srgbClr>
                  </a:outerShdw>
                </a:effectLst>
              </a:rPr>
              <a:t>All portable sign support systems shall comply with crash test requirements of MASH or NCHRP 350, test level 3</a:t>
            </a:r>
          </a:p>
        </p:txBody>
      </p:sp>
      <p:pic>
        <p:nvPicPr>
          <p:cNvPr id="7" name="Picture 6">
            <a:extLst>
              <a:ext uri="{FF2B5EF4-FFF2-40B4-BE49-F238E27FC236}">
                <a16:creationId xmlns:a16="http://schemas.microsoft.com/office/drawing/2014/main" id="{C1B16AF6-F3B2-426C-9B21-8B2B8CABAC20}"/>
              </a:ext>
            </a:extLst>
          </p:cNvPr>
          <p:cNvPicPr>
            <a:picLocks noChangeAspect="1"/>
          </p:cNvPicPr>
          <p:nvPr/>
        </p:nvPicPr>
        <p:blipFill>
          <a:blip r:embed="rId3"/>
          <a:stretch>
            <a:fillRect/>
          </a:stretch>
        </p:blipFill>
        <p:spPr>
          <a:xfrm>
            <a:off x="4548702" y="2394994"/>
            <a:ext cx="4191000" cy="3183481"/>
          </a:xfrm>
          <a:prstGeom prst="rect">
            <a:avLst/>
          </a:prstGeom>
        </p:spPr>
      </p:pic>
    </p:spTree>
    <p:extLst>
      <p:ext uri="{BB962C8B-B14F-4D97-AF65-F5344CB8AC3E}">
        <p14:creationId xmlns:p14="http://schemas.microsoft.com/office/powerpoint/2010/main" val="2435064556"/>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457200" y="1066800"/>
            <a:ext cx="8229600" cy="5181600"/>
          </a:xfrm>
        </p:spPr>
        <p:txBody>
          <a:bodyPr>
            <a:normAutofit/>
          </a:bodyPr>
          <a:lstStyle/>
          <a:p>
            <a:pPr>
              <a:buFont typeface="Wingdings" panose="05000000000000000000" pitchFamily="2" charset="2"/>
              <a:buChar char="Ø"/>
            </a:pPr>
            <a:r>
              <a:rPr lang="en-US" dirty="0"/>
              <a:t>Skid </a:t>
            </a:r>
          </a:p>
          <a:p>
            <a:pPr>
              <a:buFont typeface="Wingdings" panose="05000000000000000000" pitchFamily="2" charset="2"/>
              <a:buChar char="Ø"/>
            </a:pPr>
            <a:r>
              <a:rPr lang="en-US" dirty="0"/>
              <a:t>Fold-up stand</a:t>
            </a:r>
          </a:p>
          <a:p>
            <a:pPr>
              <a:lnSpc>
                <a:spcPct val="90000"/>
              </a:lnSpc>
              <a:buFont typeface="Wingdings" panose="05000000000000000000" pitchFamily="2" charset="2"/>
              <a:buChar char="Ø"/>
            </a:pPr>
            <a:r>
              <a:rPr lang="en-US" dirty="0"/>
              <a:t>Minimum height 7’</a:t>
            </a:r>
          </a:p>
          <a:p>
            <a:pPr lvl="1">
              <a:lnSpc>
                <a:spcPct val="90000"/>
              </a:lnSpc>
              <a:buFont typeface="Arial" panose="020B0604020202020204" pitchFamily="34" charset="0"/>
              <a:buChar char="•"/>
            </a:pPr>
            <a:r>
              <a:rPr lang="en-US" dirty="0"/>
              <a:t>Urban </a:t>
            </a:r>
          </a:p>
          <a:p>
            <a:pPr lvl="1">
              <a:lnSpc>
                <a:spcPct val="90000"/>
              </a:lnSpc>
              <a:buFont typeface="Arial" panose="020B0604020202020204" pitchFamily="34" charset="0"/>
              <a:buChar char="•"/>
            </a:pPr>
            <a:r>
              <a:rPr lang="en-US" dirty="0"/>
              <a:t>Rural Divided</a:t>
            </a:r>
          </a:p>
          <a:p>
            <a:pPr>
              <a:lnSpc>
                <a:spcPct val="90000"/>
              </a:lnSpc>
              <a:buFont typeface="Wingdings" panose="05000000000000000000" pitchFamily="2" charset="2"/>
              <a:buChar char="Ø"/>
            </a:pPr>
            <a:r>
              <a:rPr lang="en-US" dirty="0"/>
              <a:t>Minimum height 5’</a:t>
            </a:r>
          </a:p>
          <a:p>
            <a:pPr lvl="1">
              <a:lnSpc>
                <a:spcPct val="90000"/>
              </a:lnSpc>
              <a:buFont typeface="Arial" panose="020B0604020202020204" pitchFamily="34" charset="0"/>
              <a:buChar char="•"/>
            </a:pPr>
            <a:r>
              <a:rPr lang="en-US" dirty="0"/>
              <a:t>Rural Un-Divided</a:t>
            </a:r>
          </a:p>
          <a:p>
            <a:pPr>
              <a:lnSpc>
                <a:spcPct val="90000"/>
              </a:lnSpc>
              <a:buFont typeface="Wingdings" panose="05000000000000000000" pitchFamily="2" charset="2"/>
              <a:buChar char="Ø"/>
            </a:pPr>
            <a:r>
              <a:rPr lang="en-US" dirty="0"/>
              <a:t>Rigid sign substrate</a:t>
            </a:r>
          </a:p>
          <a:p>
            <a:pPr>
              <a:lnSpc>
                <a:spcPct val="90000"/>
              </a:lnSpc>
              <a:buFont typeface="Wingdings" panose="05000000000000000000" pitchFamily="2" charset="2"/>
              <a:buChar char="Ø"/>
            </a:pPr>
            <a:r>
              <a:rPr lang="en-US" dirty="0"/>
              <a:t>Minimum lateral clearance 3’</a:t>
            </a:r>
          </a:p>
          <a:p>
            <a:pPr>
              <a:lnSpc>
                <a:spcPct val="90000"/>
              </a:lnSpc>
              <a:buFont typeface="Wingdings" panose="05000000000000000000" pitchFamily="2" charset="2"/>
              <a:buChar char="Ø"/>
            </a:pPr>
            <a:r>
              <a:rPr lang="en-US" dirty="0"/>
              <a:t>Permitted only where post mounting is not feasible</a:t>
            </a:r>
          </a:p>
          <a:p>
            <a:pPr>
              <a:lnSpc>
                <a:spcPct val="90000"/>
              </a:lnSpc>
              <a:buFont typeface="Wingdings" panose="05000000000000000000" pitchFamily="2" charset="2"/>
              <a:buChar char="Ø"/>
            </a:pPr>
            <a:r>
              <a:rPr lang="en-US" dirty="0"/>
              <a:t>Shall comply with MASH or NCHRP 350 Test level 3</a:t>
            </a:r>
          </a:p>
        </p:txBody>
      </p:sp>
      <p:sp>
        <p:nvSpPr>
          <p:cNvPr id="2" name="Title 1"/>
          <p:cNvSpPr>
            <a:spLocks noGrp="1"/>
          </p:cNvSpPr>
          <p:nvPr>
            <p:ph type="title"/>
          </p:nvPr>
        </p:nvSpPr>
        <p:spPr>
          <a:xfrm>
            <a:off x="457200" y="274638"/>
            <a:ext cx="8229600" cy="868362"/>
          </a:xfrm>
        </p:spPr>
        <p:txBody>
          <a:bodyPr>
            <a:normAutofit/>
          </a:bodyPr>
          <a:lstStyle/>
          <a:p>
            <a:r>
              <a:rPr lang="en-US" b="1" dirty="0"/>
              <a:t>Portable Signs / Type 1</a:t>
            </a:r>
          </a:p>
        </p:txBody>
      </p:sp>
      <p:pic>
        <p:nvPicPr>
          <p:cNvPr id="6" name="Content Placeholder 5" descr="P8220137.JPG"/>
          <p:cNvPicPr>
            <a:picLocks noGrp="1" noChangeAspect="1"/>
          </p:cNvPicPr>
          <p:nvPr>
            <p:ph sz="half" idx="1"/>
          </p:nvPr>
        </p:nvPicPr>
        <p:blipFill>
          <a:blip r:embed="rId3" cstate="print"/>
          <a:stretch>
            <a:fillRect/>
          </a:stretch>
        </p:blipFill>
        <p:spPr>
          <a:xfrm>
            <a:off x="4622800" y="1447800"/>
            <a:ext cx="3860800" cy="2895600"/>
          </a:xfrm>
          <a:effectLst>
            <a:softEdge rad="127000"/>
          </a:effectLst>
        </p:spPr>
      </p:pic>
    </p:spTree>
    <p:extLst>
      <p:ext uri="{BB962C8B-B14F-4D97-AF65-F5344CB8AC3E}">
        <p14:creationId xmlns:p14="http://schemas.microsoft.com/office/powerpoint/2010/main" val="3567230024"/>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8547" name="Rectangle 2"/>
          <p:cNvSpPr>
            <a:spLocks noGrp="1" noChangeArrowheads="1"/>
          </p:cNvSpPr>
          <p:nvPr>
            <p:ph type="title"/>
          </p:nvPr>
        </p:nvSpPr>
        <p:spPr>
          <a:xfrm>
            <a:off x="457200" y="224790"/>
            <a:ext cx="8229600" cy="776286"/>
          </a:xfrm>
        </p:spPr>
        <p:txBody>
          <a:bodyPr>
            <a:normAutofit/>
          </a:bodyPr>
          <a:lstStyle/>
          <a:p>
            <a:pPr eaLnBrk="1" hangingPunct="1"/>
            <a:r>
              <a:rPr lang="en-US" b="1" dirty="0"/>
              <a:t>Portable Signs / Type 2</a:t>
            </a:r>
          </a:p>
        </p:txBody>
      </p:sp>
      <p:sp>
        <p:nvSpPr>
          <p:cNvPr id="108548" name="Rectangle 3"/>
          <p:cNvSpPr>
            <a:spLocks noGrp="1" noChangeArrowheads="1"/>
          </p:cNvSpPr>
          <p:nvPr>
            <p:ph sz="half" idx="1"/>
          </p:nvPr>
        </p:nvSpPr>
        <p:spPr>
          <a:xfrm>
            <a:off x="457200" y="1223010"/>
            <a:ext cx="4953000" cy="3468998"/>
          </a:xfrm>
        </p:spPr>
        <p:txBody>
          <a:bodyPr>
            <a:normAutofit/>
          </a:bodyPr>
          <a:lstStyle/>
          <a:p>
            <a:pPr eaLnBrk="1" hangingPunct="1">
              <a:lnSpc>
                <a:spcPct val="90000"/>
              </a:lnSpc>
              <a:buFont typeface="Wingdings" panose="05000000000000000000" pitchFamily="2" charset="2"/>
              <a:buChar char="Ø"/>
            </a:pPr>
            <a:r>
              <a:rPr lang="en-US" sz="2800" dirty="0"/>
              <a:t>Easel</a:t>
            </a:r>
          </a:p>
          <a:p>
            <a:pPr eaLnBrk="1" hangingPunct="1">
              <a:lnSpc>
                <a:spcPct val="90000"/>
              </a:lnSpc>
              <a:buFont typeface="Wingdings" panose="05000000000000000000" pitchFamily="2" charset="2"/>
              <a:buChar char="Ø"/>
            </a:pPr>
            <a:r>
              <a:rPr lang="en-US" sz="2800" dirty="0"/>
              <a:t>Fold up stand</a:t>
            </a:r>
          </a:p>
          <a:p>
            <a:pPr eaLnBrk="1" hangingPunct="1">
              <a:lnSpc>
                <a:spcPct val="90000"/>
              </a:lnSpc>
              <a:buFont typeface="Wingdings" panose="05000000000000000000" pitchFamily="2" charset="2"/>
              <a:buChar char="Ø"/>
            </a:pPr>
            <a:r>
              <a:rPr lang="en-US" sz="2800" dirty="0"/>
              <a:t>Self-driving post</a:t>
            </a:r>
          </a:p>
          <a:p>
            <a:pPr eaLnBrk="1" hangingPunct="1">
              <a:lnSpc>
                <a:spcPct val="90000"/>
              </a:lnSpc>
              <a:buFont typeface="Wingdings" panose="05000000000000000000" pitchFamily="2" charset="2"/>
              <a:buChar char="Ø"/>
            </a:pPr>
            <a:r>
              <a:rPr lang="en-US" dirty="0"/>
              <a:t>Type III movable barricade</a:t>
            </a:r>
          </a:p>
          <a:p>
            <a:pPr eaLnBrk="1" hangingPunct="1">
              <a:lnSpc>
                <a:spcPct val="90000"/>
              </a:lnSpc>
              <a:buFont typeface="Wingdings" panose="05000000000000000000" pitchFamily="2" charset="2"/>
              <a:buChar char="Ø"/>
            </a:pPr>
            <a:r>
              <a:rPr lang="en-US" sz="2800" dirty="0"/>
              <a:t>Skid </a:t>
            </a:r>
          </a:p>
          <a:p>
            <a:pPr eaLnBrk="1" hangingPunct="1">
              <a:lnSpc>
                <a:spcPct val="90000"/>
              </a:lnSpc>
              <a:buFont typeface="Wingdings" panose="05000000000000000000" pitchFamily="2" charset="2"/>
              <a:buChar char="Ø"/>
            </a:pPr>
            <a:r>
              <a:rPr lang="en-US" sz="2800" dirty="0"/>
              <a:t>1’ mounting height minimum</a:t>
            </a:r>
          </a:p>
          <a:p>
            <a:pPr>
              <a:lnSpc>
                <a:spcPct val="90000"/>
              </a:lnSpc>
              <a:buFont typeface="Wingdings" panose="05000000000000000000" pitchFamily="2" charset="2"/>
              <a:buChar char="Ø"/>
            </a:pPr>
            <a:r>
              <a:rPr lang="en-US" dirty="0"/>
              <a:t>Minimum lateral clearance 3’</a:t>
            </a:r>
          </a:p>
        </p:txBody>
      </p:sp>
      <p:pic>
        <p:nvPicPr>
          <p:cNvPr id="8194" name="Picture 2" descr="Modified Portable Roll-Up Sign with Sandbags - Roadside Safety Pooled Fund">
            <a:extLst>
              <a:ext uri="{FF2B5EF4-FFF2-40B4-BE49-F238E27FC236}">
                <a16:creationId xmlns:a16="http://schemas.microsoft.com/office/drawing/2014/main" id="{DA8243C6-2CEE-4941-A4D9-10CA86123B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0" y="1905000"/>
            <a:ext cx="3594732" cy="372999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0011487"/>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8547" name="Rectangle 2"/>
          <p:cNvSpPr>
            <a:spLocks noGrp="1" noChangeArrowheads="1"/>
          </p:cNvSpPr>
          <p:nvPr>
            <p:ph type="title"/>
          </p:nvPr>
        </p:nvSpPr>
        <p:spPr>
          <a:xfrm>
            <a:off x="457200" y="457200"/>
            <a:ext cx="8229600" cy="776286"/>
          </a:xfrm>
        </p:spPr>
        <p:txBody>
          <a:bodyPr>
            <a:normAutofit/>
          </a:bodyPr>
          <a:lstStyle/>
          <a:p>
            <a:pPr eaLnBrk="1" hangingPunct="1"/>
            <a:r>
              <a:rPr lang="en-US" b="1" dirty="0"/>
              <a:t>Portable Signs / Type 2 </a:t>
            </a:r>
            <a:r>
              <a:rPr lang="en-US" b="1" dirty="0" err="1"/>
              <a:t>Con’t</a:t>
            </a:r>
            <a:r>
              <a:rPr lang="en-US" b="1" dirty="0"/>
              <a:t>.</a:t>
            </a:r>
          </a:p>
        </p:txBody>
      </p:sp>
      <p:sp>
        <p:nvSpPr>
          <p:cNvPr id="108548" name="Rectangle 3"/>
          <p:cNvSpPr>
            <a:spLocks noGrp="1" noChangeArrowheads="1"/>
          </p:cNvSpPr>
          <p:nvPr>
            <p:ph sz="half" idx="1"/>
          </p:nvPr>
        </p:nvSpPr>
        <p:spPr>
          <a:xfrm>
            <a:off x="266700" y="1906905"/>
            <a:ext cx="8610600" cy="3044190"/>
          </a:xfrm>
        </p:spPr>
        <p:txBody>
          <a:bodyPr>
            <a:normAutofit/>
          </a:bodyPr>
          <a:lstStyle/>
          <a:p>
            <a:pPr eaLnBrk="1" hangingPunct="1">
              <a:lnSpc>
                <a:spcPct val="90000"/>
              </a:lnSpc>
              <a:buFont typeface="Wingdings" panose="05000000000000000000" pitchFamily="2" charset="2"/>
              <a:buChar char="Ø"/>
            </a:pPr>
            <a:r>
              <a:rPr lang="en-US" dirty="0"/>
              <a:t>Sign Substrate – flexible or rigid</a:t>
            </a:r>
            <a:endParaRPr lang="en-US" sz="2800" dirty="0"/>
          </a:p>
          <a:p>
            <a:pPr eaLnBrk="1" hangingPunct="1">
              <a:lnSpc>
                <a:spcPct val="90000"/>
              </a:lnSpc>
              <a:buFont typeface="Wingdings" panose="05000000000000000000" pitchFamily="2" charset="2"/>
              <a:buChar char="Ø"/>
            </a:pPr>
            <a:r>
              <a:rPr lang="en-US" sz="2800" dirty="0"/>
              <a:t>Can be left in place up to three days</a:t>
            </a:r>
          </a:p>
          <a:p>
            <a:pPr eaLnBrk="1" hangingPunct="1">
              <a:lnSpc>
                <a:spcPct val="90000"/>
              </a:lnSpc>
              <a:buFont typeface="Wingdings" panose="05000000000000000000" pitchFamily="2" charset="2"/>
              <a:buChar char="Ø"/>
            </a:pPr>
            <a:r>
              <a:rPr lang="en-US" sz="2800" dirty="0"/>
              <a:t>Regulatory signs – use post height requirements, </a:t>
            </a:r>
            <a:r>
              <a:rPr lang="en-US" dirty="0"/>
              <a:t>may</a:t>
            </a:r>
            <a:r>
              <a:rPr lang="en-US" sz="2800" dirty="0"/>
              <a:t> be left in place longer than 3 days</a:t>
            </a:r>
          </a:p>
          <a:p>
            <a:pPr eaLnBrk="1" hangingPunct="1">
              <a:lnSpc>
                <a:spcPct val="90000"/>
              </a:lnSpc>
              <a:buFont typeface="Wingdings" panose="05000000000000000000" pitchFamily="2" charset="2"/>
              <a:buChar char="Ø"/>
            </a:pPr>
            <a:r>
              <a:rPr lang="en-US" dirty="0"/>
              <a:t>Signs mounted on type III barricades, gore exit, and sidewalk closures may be left in place more than 3 days</a:t>
            </a:r>
            <a:endParaRPr lang="en-US" sz="2800" dirty="0"/>
          </a:p>
        </p:txBody>
      </p:sp>
    </p:spTree>
    <p:extLst>
      <p:ext uri="{BB962C8B-B14F-4D97-AF65-F5344CB8AC3E}">
        <p14:creationId xmlns:p14="http://schemas.microsoft.com/office/powerpoint/2010/main" val="1912034524"/>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28600"/>
            <a:ext cx="8229600" cy="883920"/>
          </a:xfrm>
        </p:spPr>
        <p:txBody>
          <a:bodyPr/>
          <a:lstStyle/>
          <a:p>
            <a:r>
              <a:rPr lang="en-US" b="1" dirty="0"/>
              <a:t>Portable Sign Ballasts </a:t>
            </a:r>
          </a:p>
        </p:txBody>
      </p:sp>
      <p:sp>
        <p:nvSpPr>
          <p:cNvPr id="6" name="Content Placeholder 5"/>
          <p:cNvSpPr>
            <a:spLocks noGrp="1"/>
          </p:cNvSpPr>
          <p:nvPr>
            <p:ph idx="1"/>
          </p:nvPr>
        </p:nvSpPr>
        <p:spPr>
          <a:xfrm>
            <a:off x="457200" y="3810000"/>
            <a:ext cx="8229600" cy="2743200"/>
          </a:xfrm>
        </p:spPr>
        <p:txBody>
          <a:bodyPr/>
          <a:lstStyle/>
          <a:p>
            <a:pPr>
              <a:buFont typeface="Wingdings" panose="05000000000000000000" pitchFamily="2" charset="2"/>
              <a:buChar char="Ø"/>
            </a:pPr>
            <a:r>
              <a:rPr lang="en-US" sz="2800" dirty="0"/>
              <a:t>For portable signs, ballasting should be limited to one </a:t>
            </a:r>
            <a:r>
              <a:rPr lang="en-US" sz="2800" i="1" dirty="0"/>
              <a:t>sandbag height</a:t>
            </a:r>
            <a:r>
              <a:rPr lang="en-US" sz="2800" dirty="0"/>
              <a:t> on the sign legs as shown in Picture 1 </a:t>
            </a:r>
          </a:p>
          <a:p>
            <a:pPr>
              <a:buFont typeface="Wingdings" panose="05000000000000000000" pitchFamily="2" charset="2"/>
              <a:buChar char="Ø"/>
            </a:pPr>
            <a:r>
              <a:rPr lang="en-US" sz="2800" dirty="0"/>
              <a:t>The use of channelizer rings as shown in Pictures 2 and 3 are unacceptable as it may make the installation not crashworthy</a:t>
            </a:r>
          </a:p>
        </p:txBody>
      </p:sp>
      <p:pic>
        <p:nvPicPr>
          <p:cNvPr id="34818" name="Picture 2" descr="http://epg.modot.org/files/thumb/a/ae/616.19.2.2.4_1.jpg/950px-616.19.2.2.4_1.jpg">
            <a:hlinkClick r:id="rId2" tooltip="616.19.2.2.4 1.jpg"/>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25" y="1190625"/>
            <a:ext cx="9048750" cy="223837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DBB24C8B-C555-4450-8576-6229188FE7DE}"/>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914400" y="1534476"/>
            <a:ext cx="1766159" cy="1697347"/>
          </a:xfrm>
          <a:prstGeom prst="rect">
            <a:avLst/>
          </a:prstGeom>
        </p:spPr>
      </p:pic>
      <p:pic>
        <p:nvPicPr>
          <p:cNvPr id="8" name="Picture 7">
            <a:extLst>
              <a:ext uri="{FF2B5EF4-FFF2-40B4-BE49-F238E27FC236}">
                <a16:creationId xmlns:a16="http://schemas.microsoft.com/office/drawing/2014/main" id="{E5AFA7E1-3376-4643-9359-77E51ADA1F31}"/>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3962400" y="1429698"/>
            <a:ext cx="1766159" cy="1697347"/>
          </a:xfrm>
          <a:prstGeom prst="rect">
            <a:avLst/>
          </a:prstGeom>
        </p:spPr>
      </p:pic>
      <p:pic>
        <p:nvPicPr>
          <p:cNvPr id="9" name="Picture 8">
            <a:extLst>
              <a:ext uri="{FF2B5EF4-FFF2-40B4-BE49-F238E27FC236}">
                <a16:creationId xmlns:a16="http://schemas.microsoft.com/office/drawing/2014/main" id="{850D4F79-FE72-4DA5-BBB3-DEDD2422589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6781800" y="1461138"/>
            <a:ext cx="1766159" cy="1697347"/>
          </a:xfrm>
          <a:prstGeom prst="rect">
            <a:avLst/>
          </a:prstGeom>
        </p:spPr>
      </p:pic>
    </p:spTree>
    <p:extLst>
      <p:ext uri="{BB962C8B-B14F-4D97-AF65-F5344CB8AC3E}">
        <p14:creationId xmlns:p14="http://schemas.microsoft.com/office/powerpoint/2010/main" val="3865173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randombar(horizontal)">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1000"/>
                                        <p:tgtEl>
                                          <p:spTgt spid="8"/>
                                        </p:tgtEl>
                                      </p:cBhvr>
                                    </p:animEffect>
                                    <p:anim calcmode="lin" valueType="num">
                                      <p:cBhvr>
                                        <p:cTn id="21" dur="1000" fill="hold"/>
                                        <p:tgtEl>
                                          <p:spTgt spid="8"/>
                                        </p:tgtEl>
                                        <p:attrNameLst>
                                          <p:attrName>ppt_x</p:attrName>
                                        </p:attrNameLst>
                                      </p:cBhvr>
                                      <p:tavLst>
                                        <p:tav tm="0">
                                          <p:val>
                                            <p:strVal val="#ppt_x"/>
                                          </p:val>
                                        </p:tav>
                                        <p:tav tm="100000">
                                          <p:val>
                                            <p:strVal val="#ppt_x"/>
                                          </p:val>
                                        </p:tav>
                                      </p:tavLst>
                                    </p:anim>
                                    <p:anim calcmode="lin" valueType="num">
                                      <p:cBhvr>
                                        <p:cTn id="22"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p:cTn id="27" dur="1000" fill="hold"/>
                                        <p:tgtEl>
                                          <p:spTgt spid="9"/>
                                        </p:tgtEl>
                                        <p:attrNameLst>
                                          <p:attrName>ppt_w</p:attrName>
                                        </p:attrNameLst>
                                      </p:cBhvr>
                                      <p:tavLst>
                                        <p:tav tm="0">
                                          <p:val>
                                            <p:fltVal val="0"/>
                                          </p:val>
                                        </p:tav>
                                        <p:tav tm="100000">
                                          <p:val>
                                            <p:strVal val="#ppt_w"/>
                                          </p:val>
                                        </p:tav>
                                      </p:tavLst>
                                    </p:anim>
                                    <p:anim calcmode="lin" valueType="num">
                                      <p:cBhvr>
                                        <p:cTn id="28" dur="1000" fill="hold"/>
                                        <p:tgtEl>
                                          <p:spTgt spid="9"/>
                                        </p:tgtEl>
                                        <p:attrNameLst>
                                          <p:attrName>ppt_h</p:attrName>
                                        </p:attrNameLst>
                                      </p:cBhvr>
                                      <p:tavLst>
                                        <p:tav tm="0">
                                          <p:val>
                                            <p:fltVal val="0"/>
                                          </p:val>
                                        </p:tav>
                                        <p:tav tm="100000">
                                          <p:val>
                                            <p:strVal val="#ppt_h"/>
                                          </p:val>
                                        </p:tav>
                                      </p:tavLst>
                                    </p:anim>
                                    <p:anim calcmode="lin" valueType="num">
                                      <p:cBhvr>
                                        <p:cTn id="29" dur="1000" fill="hold"/>
                                        <p:tgtEl>
                                          <p:spTgt spid="9"/>
                                        </p:tgtEl>
                                        <p:attrNameLst>
                                          <p:attrName>style.rotation</p:attrName>
                                        </p:attrNameLst>
                                      </p:cBhvr>
                                      <p:tavLst>
                                        <p:tav tm="0">
                                          <p:val>
                                            <p:fltVal val="90"/>
                                          </p:val>
                                        </p:tav>
                                        <p:tav tm="100000">
                                          <p:val>
                                            <p:fltVal val="0"/>
                                          </p:val>
                                        </p:tav>
                                      </p:tavLst>
                                    </p:anim>
                                    <p:animEffect transition="in" filter="fade">
                                      <p:cBhvr>
                                        <p:cTn id="30"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US" dirty="0"/>
          </a:p>
          <a:p>
            <a:endParaRPr lang="en-US" dirty="0"/>
          </a:p>
        </p:txBody>
      </p:sp>
      <p:sp>
        <p:nvSpPr>
          <p:cNvPr id="4" name="Title 4"/>
          <p:cNvSpPr>
            <a:spLocks noGrp="1"/>
          </p:cNvSpPr>
          <p:nvPr>
            <p:ph type="title"/>
          </p:nvPr>
        </p:nvSpPr>
        <p:spPr>
          <a:xfrm>
            <a:off x="457200" y="381000"/>
            <a:ext cx="8229600" cy="883603"/>
          </a:xfrm>
        </p:spPr>
        <p:txBody>
          <a:bodyPr/>
          <a:lstStyle/>
          <a:p>
            <a:r>
              <a:rPr lang="en-US" b="1" dirty="0"/>
              <a:t>Skid Mounted Sign Ballasts </a:t>
            </a:r>
          </a:p>
        </p:txBody>
      </p:sp>
      <p:pic>
        <p:nvPicPr>
          <p:cNvPr id="35842" name="Picture 2" descr="http://epg.modot.org/files/thumb/2/2e/616.19.2.2.4_4.jpg/600px-616.19.2.2.4_4.jpg">
            <a:hlinkClick r:id="rId3" tooltip="616.19.2.2.4 4.jpg"/>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6192" y="1600200"/>
            <a:ext cx="6211614" cy="300228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14300" y="4968557"/>
            <a:ext cx="8915400" cy="1815882"/>
          </a:xfrm>
          <a:prstGeom prst="rect">
            <a:avLst/>
          </a:prstGeom>
          <a:noFill/>
        </p:spPr>
        <p:txBody>
          <a:bodyPr wrap="square" rtlCol="0">
            <a:spAutoFit/>
          </a:bodyPr>
          <a:lstStyle/>
          <a:p>
            <a:pPr marL="457200" indent="-457200">
              <a:buFont typeface="Wingdings" panose="05000000000000000000" pitchFamily="2" charset="2"/>
              <a:buChar char="Ø"/>
            </a:pPr>
            <a:r>
              <a:rPr lang="en-US" sz="2800" dirty="0"/>
              <a:t>Ballasting should be limited to one </a:t>
            </a:r>
            <a:r>
              <a:rPr lang="en-US" sz="2800" i="1" dirty="0"/>
              <a:t>sandbag height</a:t>
            </a:r>
            <a:r>
              <a:rPr lang="en-US" sz="2800" dirty="0"/>
              <a:t> on the sign legs as shown in Pictures 4 and 5. </a:t>
            </a:r>
          </a:p>
          <a:p>
            <a:pPr marL="457200" indent="-457200">
              <a:buFont typeface="Wingdings" panose="05000000000000000000" pitchFamily="2" charset="2"/>
              <a:buChar char="Ø"/>
            </a:pPr>
            <a:r>
              <a:rPr lang="en-US" sz="2800" dirty="0"/>
              <a:t>The crossbar (Picture 5) should be no higher than 12 in.</a:t>
            </a:r>
          </a:p>
          <a:p>
            <a:pPr marL="457200" indent="-457200">
              <a:buFont typeface="Wingdings" panose="05000000000000000000" pitchFamily="2" charset="2"/>
              <a:buChar char="Ø"/>
            </a:pPr>
            <a:endParaRPr lang="en-US" sz="2800" dirty="0"/>
          </a:p>
        </p:txBody>
      </p:sp>
    </p:spTree>
    <p:extLst>
      <p:ext uri="{BB962C8B-B14F-4D97-AF65-F5344CB8AC3E}">
        <p14:creationId xmlns:p14="http://schemas.microsoft.com/office/powerpoint/2010/main" val="2523534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1450"/>
            <a:ext cx="8229600" cy="1143000"/>
          </a:xfrm>
        </p:spPr>
        <p:txBody>
          <a:bodyPr/>
          <a:lstStyle/>
          <a:p>
            <a:r>
              <a:rPr lang="en-US" b="1" dirty="0"/>
              <a:t>What's Wrong ?</a:t>
            </a:r>
          </a:p>
        </p:txBody>
      </p:sp>
      <p:sp>
        <p:nvSpPr>
          <p:cNvPr id="3" name="Content Placeholder 2"/>
          <p:cNvSpPr>
            <a:spLocks noGrp="1"/>
          </p:cNvSpPr>
          <p:nvPr>
            <p:ph idx="1"/>
          </p:nvPr>
        </p:nvSpPr>
        <p:spPr>
          <a:xfrm>
            <a:off x="457200" y="3794760"/>
            <a:ext cx="8229600" cy="2895600"/>
          </a:xfrm>
        </p:spPr>
        <p:txBody>
          <a:bodyPr/>
          <a:lstStyle/>
          <a:p>
            <a:pPr>
              <a:buFont typeface="Wingdings" panose="05000000000000000000" pitchFamily="2" charset="2"/>
              <a:buChar char="Ø"/>
            </a:pPr>
            <a:r>
              <a:rPr lang="en-US" sz="2400" dirty="0"/>
              <a:t>Picture 6 - large mound of sandbags, which if hit could present a ramping situation for vehicles </a:t>
            </a:r>
          </a:p>
          <a:p>
            <a:pPr>
              <a:buFont typeface="Wingdings" panose="05000000000000000000" pitchFamily="2" charset="2"/>
              <a:buChar char="Ø"/>
            </a:pPr>
            <a:r>
              <a:rPr lang="en-US" sz="2400" dirty="0"/>
              <a:t>Picture 7 - two sandbags on the crossbar which is unacceptable because of two different sign-posts and two sandbags on the cross rail  </a:t>
            </a:r>
          </a:p>
          <a:p>
            <a:pPr>
              <a:buFont typeface="Wingdings" panose="05000000000000000000" pitchFamily="2" charset="2"/>
              <a:buChar char="Ø"/>
            </a:pPr>
            <a:r>
              <a:rPr lang="en-US" sz="2400" dirty="0"/>
              <a:t>Picture 8 - concrete is being used to ballast the sign, which is </a:t>
            </a:r>
            <a:r>
              <a:rPr lang="en-US" sz="2400" b="1" dirty="0"/>
              <a:t>unacceptable</a:t>
            </a:r>
            <a:endParaRPr lang="en-US" sz="2400" dirty="0"/>
          </a:p>
        </p:txBody>
      </p:sp>
      <p:pic>
        <p:nvPicPr>
          <p:cNvPr id="36866" name="Picture 2" descr="Unacceptable Examples">
            <a:hlinkClick r:id="rId2" tooltip="Unacceptable Examples"/>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25" y="1219200"/>
            <a:ext cx="9048750" cy="2362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4122992-C21E-46A5-BB3F-59613663FAC7}"/>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884425" y="1584010"/>
            <a:ext cx="1766159" cy="1697347"/>
          </a:xfrm>
          <a:prstGeom prst="rect">
            <a:avLst/>
          </a:prstGeom>
        </p:spPr>
      </p:pic>
      <p:pic>
        <p:nvPicPr>
          <p:cNvPr id="6" name="Picture 5">
            <a:extLst>
              <a:ext uri="{FF2B5EF4-FFF2-40B4-BE49-F238E27FC236}">
                <a16:creationId xmlns:a16="http://schemas.microsoft.com/office/drawing/2014/main" id="{AE74A930-CA16-4446-9EDF-15DB978CD2AA}"/>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4267200" y="1599250"/>
            <a:ext cx="1766159" cy="1697347"/>
          </a:xfrm>
          <a:prstGeom prst="rect">
            <a:avLst/>
          </a:prstGeom>
        </p:spPr>
      </p:pic>
      <p:pic>
        <p:nvPicPr>
          <p:cNvPr id="7" name="Picture 6">
            <a:extLst>
              <a:ext uri="{FF2B5EF4-FFF2-40B4-BE49-F238E27FC236}">
                <a16:creationId xmlns:a16="http://schemas.microsoft.com/office/drawing/2014/main" id="{06CFDD7A-BAD3-4882-AFF1-08242454AB46}"/>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6943501" y="1599251"/>
            <a:ext cx="1766159" cy="1697347"/>
          </a:xfrm>
          <a:prstGeom prst="rect">
            <a:avLst/>
          </a:prstGeom>
        </p:spPr>
      </p:pic>
    </p:spTree>
    <p:extLst>
      <p:ext uri="{BB962C8B-B14F-4D97-AF65-F5344CB8AC3E}">
        <p14:creationId xmlns:p14="http://schemas.microsoft.com/office/powerpoint/2010/main" val="2068006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4000"/>
                                  </p:stCondLst>
                                  <p:childTnLst>
                                    <p:set>
                                      <p:cBhvr>
                                        <p:cTn id="18" dur="1" fill="hold">
                                          <p:stCondLst>
                                            <p:cond delay="0"/>
                                          </p:stCondLst>
                                        </p:cTn>
                                        <p:tgtEl>
                                          <p:spTgt spid="5"/>
                                        </p:tgtEl>
                                        <p:attrNameLst>
                                          <p:attrName>style.visibility</p:attrName>
                                        </p:attrNameLst>
                                      </p:cBhvr>
                                      <p:to>
                                        <p:strVal val="visible"/>
                                      </p:to>
                                    </p:set>
                                    <p:anim calcmode="lin" valueType="num">
                                      <p:cBhvr>
                                        <p:cTn id="19" dur="500" fill="hold"/>
                                        <p:tgtEl>
                                          <p:spTgt spid="5"/>
                                        </p:tgtEl>
                                        <p:attrNameLst>
                                          <p:attrName>ppt_w</p:attrName>
                                        </p:attrNameLst>
                                      </p:cBhvr>
                                      <p:tavLst>
                                        <p:tav tm="0">
                                          <p:val>
                                            <p:fltVal val="0"/>
                                          </p:val>
                                        </p:tav>
                                        <p:tav tm="100000">
                                          <p:val>
                                            <p:strVal val="#ppt_w"/>
                                          </p:val>
                                        </p:tav>
                                      </p:tavLst>
                                    </p:anim>
                                    <p:anim calcmode="lin" valueType="num">
                                      <p:cBhvr>
                                        <p:cTn id="20" dur="500" fill="hold"/>
                                        <p:tgtEl>
                                          <p:spTgt spid="5"/>
                                        </p:tgtEl>
                                        <p:attrNameLst>
                                          <p:attrName>ppt_h</p:attrName>
                                        </p:attrNameLst>
                                      </p:cBhvr>
                                      <p:tavLst>
                                        <p:tav tm="0">
                                          <p:val>
                                            <p:fltVal val="0"/>
                                          </p:val>
                                        </p:tav>
                                        <p:tav tm="100000">
                                          <p:val>
                                            <p:strVal val="#ppt_h"/>
                                          </p:val>
                                        </p:tav>
                                      </p:tavLst>
                                    </p:anim>
                                    <p:animEffect transition="in" filter="fade">
                                      <p:cBhvr>
                                        <p:cTn id="21" dur="5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4750"/>
                                  </p:stCondLst>
                                  <p:childTnLst>
                                    <p:set>
                                      <p:cBhvr>
                                        <p:cTn id="25" dur="1" fill="hold">
                                          <p:stCondLst>
                                            <p:cond delay="0"/>
                                          </p:stCondLst>
                                        </p:cTn>
                                        <p:tgtEl>
                                          <p:spTgt spid="6"/>
                                        </p:tgtEl>
                                        <p:attrNameLst>
                                          <p:attrName>style.visibility</p:attrName>
                                        </p:attrNameLst>
                                      </p:cBhvr>
                                      <p:to>
                                        <p:strVal val="visible"/>
                                      </p:to>
                                    </p:set>
                                    <p:animEffect transition="in" filter="wipe(down)">
                                      <p:cBhvr>
                                        <p:cTn id="26" dur="500"/>
                                        <p:tgtEl>
                                          <p:spTgt spid="6"/>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nodeType="clickEffect">
                                  <p:stCondLst>
                                    <p:cond delay="6000"/>
                                  </p:stCondLst>
                                  <p:childTnLst>
                                    <p:set>
                                      <p:cBhvr>
                                        <p:cTn id="30" dur="1" fill="hold">
                                          <p:stCondLst>
                                            <p:cond delay="0"/>
                                          </p:stCondLst>
                                        </p:cTn>
                                        <p:tgtEl>
                                          <p:spTgt spid="7"/>
                                        </p:tgtEl>
                                        <p:attrNameLst>
                                          <p:attrName>style.visibility</p:attrName>
                                        </p:attrNameLst>
                                      </p:cBhvr>
                                      <p:to>
                                        <p:strVal val="visible"/>
                                      </p:to>
                                    </p:set>
                                    <p:animEffect transition="in" filter="circle(in)">
                                      <p:cBhvr>
                                        <p:cTn id="31"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9571" name="Rectangle 2"/>
          <p:cNvSpPr>
            <a:spLocks noGrp="1" noChangeArrowheads="1"/>
          </p:cNvSpPr>
          <p:nvPr>
            <p:ph type="title"/>
          </p:nvPr>
        </p:nvSpPr>
        <p:spPr>
          <a:xfrm>
            <a:off x="457200" y="219670"/>
            <a:ext cx="8229600" cy="868362"/>
          </a:xfrm>
        </p:spPr>
        <p:txBody>
          <a:bodyPr>
            <a:normAutofit/>
          </a:bodyPr>
          <a:lstStyle/>
          <a:p>
            <a:pPr eaLnBrk="1" hangingPunct="1"/>
            <a:r>
              <a:rPr lang="en-US" b="1" dirty="0"/>
              <a:t>Post-Mounted Signs</a:t>
            </a:r>
          </a:p>
        </p:txBody>
      </p:sp>
      <p:sp>
        <p:nvSpPr>
          <p:cNvPr id="109572" name="Rectangle 3"/>
          <p:cNvSpPr>
            <a:spLocks noGrp="1" noChangeArrowheads="1"/>
          </p:cNvSpPr>
          <p:nvPr>
            <p:ph sz="half" idx="1"/>
          </p:nvPr>
        </p:nvSpPr>
        <p:spPr>
          <a:xfrm>
            <a:off x="685800" y="1219200"/>
            <a:ext cx="5715000" cy="4419600"/>
          </a:xfrm>
        </p:spPr>
        <p:txBody>
          <a:bodyPr>
            <a:normAutofit lnSpcReduction="10000"/>
          </a:bodyPr>
          <a:lstStyle/>
          <a:p>
            <a:pPr eaLnBrk="1" hangingPunct="1">
              <a:lnSpc>
                <a:spcPct val="90000"/>
              </a:lnSpc>
              <a:buFont typeface="Wingdings" panose="05000000000000000000" pitchFamily="2" charset="2"/>
              <a:buChar char="Ø"/>
            </a:pPr>
            <a:r>
              <a:rPr lang="en-US" sz="2800" dirty="0"/>
              <a:t>Break away support</a:t>
            </a:r>
          </a:p>
          <a:p>
            <a:pPr eaLnBrk="1" hangingPunct="1">
              <a:lnSpc>
                <a:spcPct val="90000"/>
              </a:lnSpc>
              <a:buFont typeface="Wingdings" panose="05000000000000000000" pitchFamily="2" charset="2"/>
              <a:buChar char="Ø"/>
            </a:pPr>
            <a:r>
              <a:rPr lang="en-US" sz="2800" dirty="0"/>
              <a:t>Left in place “long term” more than 3 days</a:t>
            </a:r>
          </a:p>
          <a:p>
            <a:pPr eaLnBrk="1" hangingPunct="1">
              <a:lnSpc>
                <a:spcPct val="90000"/>
              </a:lnSpc>
              <a:buFont typeface="Wingdings" panose="05000000000000000000" pitchFamily="2" charset="2"/>
              <a:buChar char="Ø"/>
            </a:pPr>
            <a:r>
              <a:rPr lang="en-US" sz="2800" dirty="0"/>
              <a:t>Minimum height 7’</a:t>
            </a:r>
          </a:p>
          <a:p>
            <a:pPr lvl="1" eaLnBrk="1" hangingPunct="1">
              <a:lnSpc>
                <a:spcPct val="90000"/>
              </a:lnSpc>
              <a:buFont typeface="Arial" panose="020B0604020202020204" pitchFamily="34" charset="0"/>
              <a:buChar char="•"/>
            </a:pPr>
            <a:r>
              <a:rPr lang="en-US" sz="2400" dirty="0"/>
              <a:t>Urban </a:t>
            </a:r>
          </a:p>
          <a:p>
            <a:pPr lvl="1" eaLnBrk="1" hangingPunct="1">
              <a:lnSpc>
                <a:spcPct val="90000"/>
              </a:lnSpc>
              <a:buFont typeface="Arial" panose="020B0604020202020204" pitchFamily="34" charset="0"/>
              <a:buChar char="•"/>
            </a:pPr>
            <a:r>
              <a:rPr lang="en-US" sz="2400" dirty="0"/>
              <a:t>Rural Divided</a:t>
            </a:r>
          </a:p>
          <a:p>
            <a:pPr eaLnBrk="1" hangingPunct="1">
              <a:lnSpc>
                <a:spcPct val="90000"/>
              </a:lnSpc>
              <a:buFont typeface="Wingdings" panose="05000000000000000000" pitchFamily="2" charset="2"/>
              <a:buChar char="Ø"/>
            </a:pPr>
            <a:r>
              <a:rPr lang="en-US" sz="2800" dirty="0"/>
              <a:t>Minimum height 5’</a:t>
            </a:r>
          </a:p>
          <a:p>
            <a:pPr lvl="1" eaLnBrk="1" hangingPunct="1">
              <a:lnSpc>
                <a:spcPct val="90000"/>
              </a:lnSpc>
              <a:buFont typeface="Arial" panose="020B0604020202020204" pitchFamily="34" charset="0"/>
              <a:buChar char="•"/>
            </a:pPr>
            <a:r>
              <a:rPr lang="en-US" sz="2400" dirty="0"/>
              <a:t>Rural Un-Divided</a:t>
            </a:r>
          </a:p>
          <a:p>
            <a:pPr eaLnBrk="1" hangingPunct="1">
              <a:lnSpc>
                <a:spcPct val="90000"/>
              </a:lnSpc>
              <a:buFont typeface="Wingdings" panose="05000000000000000000" pitchFamily="2" charset="2"/>
              <a:buChar char="Ø"/>
            </a:pPr>
            <a:r>
              <a:rPr lang="en-US" sz="2800" dirty="0"/>
              <a:t>Lateral Clearance</a:t>
            </a:r>
          </a:p>
          <a:p>
            <a:pPr lvl="1" eaLnBrk="1" hangingPunct="1">
              <a:lnSpc>
                <a:spcPct val="90000"/>
              </a:lnSpc>
              <a:buFont typeface="Arial" panose="020B0604020202020204" pitchFamily="34" charset="0"/>
              <a:buChar char="•"/>
            </a:pPr>
            <a:r>
              <a:rPr lang="en-US" sz="2400" dirty="0"/>
              <a:t>2’ with curbed articles</a:t>
            </a:r>
          </a:p>
          <a:p>
            <a:pPr lvl="1" eaLnBrk="1" hangingPunct="1">
              <a:lnSpc>
                <a:spcPct val="90000"/>
              </a:lnSpc>
              <a:buFont typeface="Arial" panose="020B0604020202020204" pitchFamily="34" charset="0"/>
              <a:buChar char="•"/>
            </a:pPr>
            <a:r>
              <a:rPr lang="en-US" sz="2400" dirty="0"/>
              <a:t>6’ without curbed articles</a:t>
            </a:r>
          </a:p>
        </p:txBody>
      </p:sp>
      <p:pic>
        <p:nvPicPr>
          <p:cNvPr id="109573" name="Picture 4" descr="Fresh Oil"/>
          <p:cNvPicPr>
            <a:picLocks noGrp="1" noChangeAspect="1" noChangeArrowheads="1"/>
          </p:cNvPicPr>
          <p:nvPr>
            <p:ph sz="half" idx="2"/>
          </p:nvPr>
        </p:nvPicPr>
        <p:blipFill>
          <a:blip r:embed="rId3" cstate="print"/>
          <a:stretch>
            <a:fillRect/>
          </a:stretch>
        </p:blipFill>
        <p:spPr>
          <a:xfrm>
            <a:off x="6629400" y="990600"/>
            <a:ext cx="1803661" cy="4821832"/>
          </a:xfrm>
          <a:noFill/>
          <a:ln w="3175">
            <a:solidFill>
              <a:srgbClr val="000000"/>
            </a:solidFill>
          </a:ln>
          <a:effectLst>
            <a:softEdge rad="127000"/>
          </a:effectLst>
        </p:spPr>
      </p:pic>
      <p:sp>
        <p:nvSpPr>
          <p:cNvPr id="7" name="Rectangle 6"/>
          <p:cNvSpPr/>
          <p:nvPr/>
        </p:nvSpPr>
        <p:spPr>
          <a:xfrm>
            <a:off x="342900" y="5798145"/>
            <a:ext cx="8458200" cy="923330"/>
          </a:xfrm>
          <a:prstGeom prst="rect">
            <a:avLst/>
          </a:prstGeom>
        </p:spPr>
        <p:txBody>
          <a:bodyPr wrap="square">
            <a:spAutoFit/>
          </a:bodyPr>
          <a:lstStyle/>
          <a:p>
            <a:pPr algn="ctr"/>
            <a:r>
              <a:rPr lang="en-US" b="1" dirty="0"/>
              <a:t>* </a:t>
            </a:r>
            <a:r>
              <a:rPr lang="en-US" b="1" i="1" dirty="0"/>
              <a:t>Posts shall be free of any bracing and extend no further above the sign except as needed for warning light attachment.  See standard plan 903.3 for post installation details. </a:t>
            </a:r>
          </a:p>
        </p:txBody>
      </p:sp>
    </p:spTree>
    <p:extLst>
      <p:ext uri="{BB962C8B-B14F-4D97-AF65-F5344CB8AC3E}">
        <p14:creationId xmlns:p14="http://schemas.microsoft.com/office/powerpoint/2010/main" val="818371600"/>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98662" name="Rectangle 6"/>
          <p:cNvSpPr>
            <a:spLocks noGrp="1" noChangeArrowheads="1"/>
          </p:cNvSpPr>
          <p:nvPr>
            <p:ph type="title"/>
          </p:nvPr>
        </p:nvSpPr>
        <p:spPr>
          <a:xfrm>
            <a:off x="457200" y="327819"/>
            <a:ext cx="8229600" cy="868362"/>
          </a:xfrm>
        </p:spPr>
        <p:txBody>
          <a:bodyPr>
            <a:normAutofit/>
          </a:bodyPr>
          <a:lstStyle/>
          <a:p>
            <a:r>
              <a:rPr lang="en-US" b="1" dirty="0"/>
              <a:t>Sign Installation</a:t>
            </a:r>
          </a:p>
        </p:txBody>
      </p:sp>
      <p:pic>
        <p:nvPicPr>
          <p:cNvPr id="198663" name="Picture 7"/>
          <p:cNvPicPr>
            <a:picLocks noGrp="1" noChangeAspect="1" noChangeArrowheads="1"/>
          </p:cNvPicPr>
          <p:nvPr>
            <p:ph sz="half" idx="1"/>
          </p:nvPr>
        </p:nvPicPr>
        <p:blipFill>
          <a:blip r:embed="rId3" cstate="print">
            <a:lum bright="6000"/>
          </a:blip>
          <a:stretch>
            <a:fillRect/>
          </a:stretch>
        </p:blipFill>
        <p:spPr>
          <a:xfrm>
            <a:off x="5410200" y="4045743"/>
            <a:ext cx="3575049" cy="2681287"/>
          </a:xfrm>
          <a:ln w="57150">
            <a:noFill/>
          </a:ln>
          <a:effectLst>
            <a:softEdge rad="127000"/>
          </a:effectLst>
        </p:spPr>
      </p:pic>
      <p:sp>
        <p:nvSpPr>
          <p:cNvPr id="198664" name="Rectangle 8"/>
          <p:cNvSpPr>
            <a:spLocks noGrp="1" noChangeArrowheads="1"/>
          </p:cNvSpPr>
          <p:nvPr>
            <p:ph sz="half" idx="2"/>
          </p:nvPr>
        </p:nvSpPr>
        <p:spPr>
          <a:xfrm>
            <a:off x="457200" y="1471613"/>
            <a:ext cx="8229600" cy="3505200"/>
          </a:xfrm>
        </p:spPr>
        <p:txBody>
          <a:bodyPr>
            <a:normAutofit/>
          </a:bodyPr>
          <a:lstStyle/>
          <a:p>
            <a:pPr>
              <a:lnSpc>
                <a:spcPct val="90000"/>
              </a:lnSpc>
              <a:spcAft>
                <a:spcPct val="20000"/>
              </a:spcAft>
              <a:buFont typeface="Wingdings" panose="05000000000000000000" pitchFamily="2" charset="2"/>
              <a:buChar char="Ø"/>
            </a:pPr>
            <a:r>
              <a:rPr lang="en-US" dirty="0"/>
              <a:t>Appropriate # of posts for corresponding sign area</a:t>
            </a:r>
          </a:p>
          <a:p>
            <a:pPr>
              <a:lnSpc>
                <a:spcPct val="90000"/>
              </a:lnSpc>
              <a:spcAft>
                <a:spcPct val="20000"/>
              </a:spcAft>
              <a:buFont typeface="Wingdings" panose="05000000000000000000" pitchFamily="2" charset="2"/>
              <a:buChar char="Ø"/>
            </a:pPr>
            <a:r>
              <a:rPr lang="en-US" dirty="0"/>
              <a:t>Posts should be embedded a minimum of 3 feet</a:t>
            </a:r>
          </a:p>
          <a:p>
            <a:pPr>
              <a:lnSpc>
                <a:spcPct val="90000"/>
              </a:lnSpc>
              <a:spcAft>
                <a:spcPct val="20000"/>
              </a:spcAft>
              <a:buFont typeface="Wingdings" panose="05000000000000000000" pitchFamily="2" charset="2"/>
              <a:buChar char="Ø"/>
            </a:pPr>
            <a:r>
              <a:rPr lang="en-US" dirty="0"/>
              <a:t>Splices positioned entirely below 18 inches</a:t>
            </a:r>
            <a:endParaRPr lang="en-US" sz="1400" dirty="0"/>
          </a:p>
          <a:p>
            <a:pPr>
              <a:lnSpc>
                <a:spcPct val="90000"/>
              </a:lnSpc>
              <a:spcAft>
                <a:spcPct val="20000"/>
              </a:spcAft>
              <a:buFont typeface="Wingdings" panose="05000000000000000000" pitchFamily="2" charset="2"/>
              <a:buChar char="Ø"/>
            </a:pPr>
            <a:r>
              <a:rPr lang="en-US" dirty="0"/>
              <a:t>Signs should not be obscured</a:t>
            </a:r>
          </a:p>
        </p:txBody>
      </p:sp>
    </p:spTree>
    <p:extLst>
      <p:ext uri="{BB962C8B-B14F-4D97-AF65-F5344CB8AC3E}">
        <p14:creationId xmlns:p14="http://schemas.microsoft.com/office/powerpoint/2010/main" val="445821002"/>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379922" name="Object 18"/>
          <p:cNvGraphicFramePr>
            <a:graphicFrameLocks noChangeAspect="1"/>
          </p:cNvGraphicFramePr>
          <p:nvPr>
            <p:extLst>
              <p:ext uri="{D42A27DB-BD31-4B8C-83A1-F6EECF244321}">
                <p14:modId xmlns:p14="http://schemas.microsoft.com/office/powerpoint/2010/main" val="3024386035"/>
              </p:ext>
            </p:extLst>
          </p:nvPr>
        </p:nvGraphicFramePr>
        <p:xfrm>
          <a:off x="4266724" y="693420"/>
          <a:ext cx="4770596" cy="4800600"/>
        </p:xfrm>
        <a:graphic>
          <a:graphicData uri="http://schemas.openxmlformats.org/presentationml/2006/ole">
            <mc:AlternateContent xmlns:mc="http://schemas.openxmlformats.org/markup-compatibility/2006">
              <mc:Choice xmlns:v="urn:schemas-microsoft-com:vml" Requires="v">
                <p:oleObj spid="_x0000_s4098" name="Photo Editor Photo" r:id="rId4" imgW="19790476" imgH="23914286" progId="">
                  <p:embed/>
                </p:oleObj>
              </mc:Choice>
              <mc:Fallback>
                <p:oleObj name="Photo Editor Photo" r:id="rId4" imgW="19790476" imgH="23914286" progId="">
                  <p:embed/>
                  <p:pic>
                    <p:nvPicPr>
                      <p:cNvPr id="379922" name="Object 1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66724" y="693420"/>
                        <a:ext cx="4770596" cy="4800600"/>
                      </a:xfrm>
                      <a:prstGeom prst="rect">
                        <a:avLst/>
                      </a:prstGeom>
                      <a:noFill/>
                      <a:ln>
                        <a:noFill/>
                      </a:ln>
                      <a:effectLst/>
                    </p:spPr>
                  </p:pic>
                </p:oleObj>
              </mc:Fallback>
            </mc:AlternateContent>
          </a:graphicData>
        </a:graphic>
      </p:graphicFrame>
      <p:graphicFrame>
        <p:nvGraphicFramePr>
          <p:cNvPr id="379921" name="Object 17"/>
          <p:cNvGraphicFramePr>
            <a:graphicFrameLocks noChangeAspect="1"/>
          </p:cNvGraphicFramePr>
          <p:nvPr>
            <p:extLst>
              <p:ext uri="{D42A27DB-BD31-4B8C-83A1-F6EECF244321}">
                <p14:modId xmlns:p14="http://schemas.microsoft.com/office/powerpoint/2010/main" val="1518692542"/>
              </p:ext>
            </p:extLst>
          </p:nvPr>
        </p:nvGraphicFramePr>
        <p:xfrm>
          <a:off x="114300" y="1072976"/>
          <a:ext cx="4953000" cy="4802909"/>
        </p:xfrm>
        <a:graphic>
          <a:graphicData uri="http://schemas.openxmlformats.org/presentationml/2006/ole">
            <mc:AlternateContent xmlns:mc="http://schemas.openxmlformats.org/markup-compatibility/2006">
              <mc:Choice xmlns:v="urn:schemas-microsoft-com:vml" Requires="v">
                <p:oleObj spid="_x0000_s4099" name="Photo Editor Photo" r:id="rId6" imgW="17180952" imgH="17771429" progId="">
                  <p:embed/>
                </p:oleObj>
              </mc:Choice>
              <mc:Fallback>
                <p:oleObj name="Photo Editor Photo" r:id="rId6" imgW="17180952" imgH="17771429" progId="">
                  <p:embed/>
                  <p:pic>
                    <p:nvPicPr>
                      <p:cNvPr id="379921" name="Object 1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4300" y="1072976"/>
                        <a:ext cx="4953000" cy="4802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79916" name="Rectangle 12"/>
          <p:cNvSpPr>
            <a:spLocks noGrp="1" noChangeArrowheads="1"/>
          </p:cNvSpPr>
          <p:nvPr>
            <p:ph type="title"/>
          </p:nvPr>
        </p:nvSpPr>
        <p:spPr>
          <a:xfrm>
            <a:off x="461010" y="263208"/>
            <a:ext cx="8229600" cy="789853"/>
          </a:xfrm>
        </p:spPr>
        <p:txBody>
          <a:bodyPr>
            <a:normAutofit/>
          </a:bodyPr>
          <a:lstStyle/>
          <a:p>
            <a:r>
              <a:rPr lang="en-US" b="1" dirty="0"/>
              <a:t>Post Mounted Splice</a:t>
            </a:r>
          </a:p>
        </p:txBody>
      </p:sp>
      <p:sp>
        <p:nvSpPr>
          <p:cNvPr id="6" name="Rectangle 8"/>
          <p:cNvSpPr>
            <a:spLocks noGrp="1" noChangeArrowheads="1"/>
          </p:cNvSpPr>
          <p:nvPr>
            <p:ph sz="half" idx="2"/>
          </p:nvPr>
        </p:nvSpPr>
        <p:spPr>
          <a:xfrm>
            <a:off x="4168140" y="4225290"/>
            <a:ext cx="4876800" cy="2537460"/>
          </a:xfrm>
        </p:spPr>
        <p:txBody>
          <a:bodyPr>
            <a:normAutofit/>
          </a:bodyPr>
          <a:lstStyle/>
          <a:p>
            <a:pPr>
              <a:lnSpc>
                <a:spcPct val="90000"/>
              </a:lnSpc>
              <a:spcAft>
                <a:spcPct val="20000"/>
              </a:spcAft>
              <a:buFont typeface="Wingdings" panose="05000000000000000000" pitchFamily="2" charset="2"/>
              <a:buChar char="Ø"/>
            </a:pPr>
            <a:r>
              <a:rPr lang="en-US" sz="2000" dirty="0"/>
              <a:t>Appropriate # of posts for corresponding sign area</a:t>
            </a:r>
          </a:p>
          <a:p>
            <a:pPr>
              <a:lnSpc>
                <a:spcPct val="90000"/>
              </a:lnSpc>
              <a:spcAft>
                <a:spcPct val="20000"/>
              </a:spcAft>
              <a:buFont typeface="Wingdings" panose="05000000000000000000" pitchFamily="2" charset="2"/>
              <a:buChar char="Ø"/>
            </a:pPr>
            <a:endParaRPr lang="en-US" sz="1100" dirty="0"/>
          </a:p>
          <a:p>
            <a:pPr>
              <a:lnSpc>
                <a:spcPct val="90000"/>
              </a:lnSpc>
              <a:spcAft>
                <a:spcPct val="20000"/>
              </a:spcAft>
              <a:buFont typeface="Wingdings" panose="05000000000000000000" pitchFamily="2" charset="2"/>
              <a:buChar char="Ø"/>
            </a:pPr>
            <a:r>
              <a:rPr lang="en-US" sz="2000" dirty="0"/>
              <a:t>Posts should be embedded a minimum of 3 feet</a:t>
            </a:r>
          </a:p>
          <a:p>
            <a:pPr>
              <a:lnSpc>
                <a:spcPct val="90000"/>
              </a:lnSpc>
              <a:spcAft>
                <a:spcPct val="20000"/>
              </a:spcAft>
              <a:buFont typeface="Wingdings" panose="05000000000000000000" pitchFamily="2" charset="2"/>
              <a:buChar char="Ø"/>
            </a:pPr>
            <a:endParaRPr lang="en-US" sz="1100" dirty="0"/>
          </a:p>
          <a:p>
            <a:pPr>
              <a:lnSpc>
                <a:spcPct val="90000"/>
              </a:lnSpc>
              <a:spcAft>
                <a:spcPct val="20000"/>
              </a:spcAft>
              <a:buFont typeface="Wingdings" panose="05000000000000000000" pitchFamily="2" charset="2"/>
              <a:buChar char="Ø"/>
            </a:pPr>
            <a:r>
              <a:rPr lang="en-US" sz="2000" dirty="0"/>
              <a:t>Splices positioned entirely below 18 inches</a:t>
            </a:r>
            <a:endParaRPr lang="en-US" sz="1100" dirty="0"/>
          </a:p>
        </p:txBody>
      </p:sp>
    </p:spTree>
    <p:extLst>
      <p:ext uri="{BB962C8B-B14F-4D97-AF65-F5344CB8AC3E}">
        <p14:creationId xmlns:p14="http://schemas.microsoft.com/office/powerpoint/2010/main" val="2849868156"/>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914400"/>
          </a:xfrm>
        </p:spPr>
        <p:txBody>
          <a:bodyPr>
            <a:normAutofit/>
          </a:bodyPr>
          <a:lstStyle/>
          <a:p>
            <a:r>
              <a:rPr lang="en-US" b="1" dirty="0"/>
              <a:t>Vehicle Mounted Signs</a:t>
            </a:r>
          </a:p>
        </p:txBody>
      </p:sp>
      <p:sp>
        <p:nvSpPr>
          <p:cNvPr id="3" name="Content Placeholder 2"/>
          <p:cNvSpPr>
            <a:spLocks noGrp="1"/>
          </p:cNvSpPr>
          <p:nvPr>
            <p:ph sz="half" idx="1"/>
          </p:nvPr>
        </p:nvSpPr>
        <p:spPr>
          <a:xfrm>
            <a:off x="457200" y="1805940"/>
            <a:ext cx="6858000" cy="4953000"/>
          </a:xfrm>
        </p:spPr>
        <p:txBody>
          <a:bodyPr/>
          <a:lstStyle/>
          <a:p>
            <a:pPr>
              <a:buFont typeface="Wingdings" panose="05000000000000000000" pitchFamily="2" charset="2"/>
              <a:buChar char="Ø"/>
            </a:pPr>
            <a:r>
              <a:rPr lang="en-US" dirty="0"/>
              <a:t>Affixed to:</a:t>
            </a:r>
          </a:p>
          <a:p>
            <a:pPr lvl="1">
              <a:buFont typeface="Arial" panose="020B0604020202020204" pitchFamily="34" charset="0"/>
              <a:buChar char="•"/>
            </a:pPr>
            <a:r>
              <a:rPr lang="en-US" dirty="0"/>
              <a:t>Protective vehicle  </a:t>
            </a:r>
          </a:p>
          <a:p>
            <a:pPr lvl="1">
              <a:buFont typeface="Arial" panose="020B0604020202020204" pitchFamily="34" charset="0"/>
              <a:buChar char="•"/>
            </a:pPr>
            <a:r>
              <a:rPr lang="en-US" dirty="0"/>
              <a:t>Pilot car</a:t>
            </a:r>
          </a:p>
          <a:p>
            <a:pPr lvl="1">
              <a:buFont typeface="Arial" panose="020B0604020202020204" pitchFamily="34" charset="0"/>
              <a:buChar char="•"/>
            </a:pPr>
            <a:r>
              <a:rPr lang="en-US" dirty="0"/>
              <a:t>Pavement marking vehicle</a:t>
            </a:r>
          </a:p>
          <a:p>
            <a:endParaRPr lang="en-US" dirty="0"/>
          </a:p>
          <a:p>
            <a:pPr>
              <a:buFont typeface="Wingdings" panose="05000000000000000000" pitchFamily="2" charset="2"/>
              <a:buChar char="Ø"/>
            </a:pPr>
            <a:r>
              <a:rPr lang="en-US" dirty="0"/>
              <a:t>Minimum mounting height 48” from road surface.</a:t>
            </a:r>
          </a:p>
          <a:p>
            <a:pPr>
              <a:buFont typeface="Wingdings" panose="05000000000000000000" pitchFamily="2" charset="2"/>
              <a:buChar char="Ø"/>
            </a:pPr>
            <a:r>
              <a:rPr lang="en-US" dirty="0"/>
              <a:t>Sign substrate</a:t>
            </a:r>
          </a:p>
          <a:p>
            <a:pPr lvl="1">
              <a:buFont typeface="Arial" panose="020B0604020202020204" pitchFamily="34" charset="0"/>
              <a:buChar char="•"/>
            </a:pPr>
            <a:r>
              <a:rPr lang="en-US" dirty="0"/>
              <a:t>Flexible</a:t>
            </a:r>
          </a:p>
          <a:p>
            <a:pPr lvl="1">
              <a:buFont typeface="Arial" panose="020B0604020202020204" pitchFamily="34" charset="0"/>
              <a:buChar char="•"/>
            </a:pPr>
            <a:r>
              <a:rPr lang="en-US" dirty="0"/>
              <a:t>Rigid</a:t>
            </a:r>
          </a:p>
          <a:p>
            <a:endParaRPr lang="en-US" dirty="0"/>
          </a:p>
        </p:txBody>
      </p:sp>
      <p:pic>
        <p:nvPicPr>
          <p:cNvPr id="18" name="Picture 17" descr="5A11506-1.JPG"/>
          <p:cNvPicPr>
            <a:picLocks noChangeAspect="1"/>
          </p:cNvPicPr>
          <p:nvPr/>
        </p:nvPicPr>
        <p:blipFill>
          <a:blip r:embed="rId2" cstate="print"/>
          <a:stretch>
            <a:fillRect/>
          </a:stretch>
        </p:blipFill>
        <p:spPr>
          <a:xfrm>
            <a:off x="5140960" y="1226820"/>
            <a:ext cx="3545840" cy="2659380"/>
          </a:xfrm>
          <a:prstGeom prst="rect">
            <a:avLst/>
          </a:prstGeom>
          <a:effectLst>
            <a:softEdge rad="127000"/>
          </a:effectLst>
        </p:spPr>
      </p:pic>
    </p:spTree>
    <p:extLst>
      <p:ext uri="{BB962C8B-B14F-4D97-AF65-F5344CB8AC3E}">
        <p14:creationId xmlns:p14="http://schemas.microsoft.com/office/powerpoint/2010/main" val="4143999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additive="base">
                                        <p:cTn id="3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 calcmode="lin" valueType="num">
                                      <p:cBhvr additive="base">
                                        <p:cTn id="3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2290" name="Picture 2" descr="Guidance for the Use of Portable Changeable Message Signs in Work Zones —  The National Work Zone Safety Information Clearinghouse">
            <a:extLst>
              <a:ext uri="{FF2B5EF4-FFF2-40B4-BE49-F238E27FC236}">
                <a16:creationId xmlns:a16="http://schemas.microsoft.com/office/drawing/2014/main" id="{7D5C1A88-1863-4FC8-87C8-3FE04A6874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054"/>
          <a:stretch/>
        </p:blipFill>
        <p:spPr bwMode="auto">
          <a:xfrm>
            <a:off x="3967054" y="1918294"/>
            <a:ext cx="5056319" cy="341570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3316" name="Rectangle 2"/>
          <p:cNvSpPr>
            <a:spLocks noGrp="1" noChangeArrowheads="1"/>
          </p:cNvSpPr>
          <p:nvPr>
            <p:ph type="title"/>
          </p:nvPr>
        </p:nvSpPr>
        <p:spPr>
          <a:xfrm>
            <a:off x="457200" y="274636"/>
            <a:ext cx="8229600" cy="1325563"/>
          </a:xfrm>
        </p:spPr>
        <p:txBody>
          <a:bodyPr>
            <a:normAutofit fontScale="90000"/>
          </a:bodyPr>
          <a:lstStyle/>
          <a:p>
            <a:r>
              <a:rPr lang="en-US" b="1" dirty="0"/>
              <a:t>Portable Changeable Message Sign (PCMS) Displays</a:t>
            </a:r>
          </a:p>
        </p:txBody>
      </p:sp>
      <p:sp>
        <p:nvSpPr>
          <p:cNvPr id="13317" name="Rectangle 3"/>
          <p:cNvSpPr>
            <a:spLocks noGrp="1" noChangeArrowheads="1"/>
          </p:cNvSpPr>
          <p:nvPr>
            <p:ph sz="half" idx="1"/>
          </p:nvPr>
        </p:nvSpPr>
        <p:spPr>
          <a:xfrm>
            <a:off x="381000" y="1760140"/>
            <a:ext cx="4304030" cy="4525963"/>
          </a:xfrm>
        </p:spPr>
        <p:txBody>
          <a:bodyPr/>
          <a:lstStyle/>
          <a:p>
            <a:pPr eaLnBrk="1" hangingPunct="1">
              <a:buFont typeface="Wingdings" panose="05000000000000000000" pitchFamily="2" charset="2"/>
              <a:buChar char="Ø"/>
            </a:pPr>
            <a:r>
              <a:rPr lang="en-US" sz="2800" dirty="0"/>
              <a:t>Each phase should convey a brief single thought</a:t>
            </a:r>
          </a:p>
          <a:p>
            <a:pPr eaLnBrk="1" hangingPunct="1">
              <a:buFont typeface="Wingdings" panose="05000000000000000000" pitchFamily="2" charset="2"/>
              <a:buChar char="Ø"/>
            </a:pPr>
            <a:endParaRPr lang="en-US" sz="2000" dirty="0"/>
          </a:p>
          <a:p>
            <a:pPr eaLnBrk="1" hangingPunct="1">
              <a:buFont typeface="Wingdings" panose="05000000000000000000" pitchFamily="2" charset="2"/>
              <a:buChar char="Ø"/>
            </a:pPr>
            <a:r>
              <a:rPr lang="en-US" sz="2800" dirty="0"/>
              <a:t>3 Lines</a:t>
            </a:r>
          </a:p>
          <a:p>
            <a:pPr eaLnBrk="1" hangingPunct="1">
              <a:buFont typeface="Wingdings" panose="05000000000000000000" pitchFamily="2" charset="2"/>
              <a:buChar char="Ø"/>
            </a:pPr>
            <a:endParaRPr lang="en-US" sz="2000" dirty="0"/>
          </a:p>
          <a:p>
            <a:pPr eaLnBrk="1" hangingPunct="1">
              <a:buFont typeface="Wingdings" panose="05000000000000000000" pitchFamily="2" charset="2"/>
              <a:buChar char="Ø"/>
            </a:pPr>
            <a:r>
              <a:rPr lang="en-US" sz="2800" dirty="0"/>
              <a:t>8 Characters (per line)</a:t>
            </a:r>
          </a:p>
          <a:p>
            <a:pPr eaLnBrk="1" hangingPunct="1">
              <a:buFont typeface="Wingdings" panose="05000000000000000000" pitchFamily="2" charset="2"/>
              <a:buChar char="Ø"/>
            </a:pPr>
            <a:endParaRPr lang="en-US" sz="2000" dirty="0"/>
          </a:p>
          <a:p>
            <a:pPr eaLnBrk="1" hangingPunct="1">
              <a:buFont typeface="Wingdings" panose="05000000000000000000" pitchFamily="2" charset="2"/>
              <a:buChar char="Ø"/>
            </a:pPr>
            <a:r>
              <a:rPr lang="en-US" sz="2800" dirty="0"/>
              <a:t>Should be a maximum of 2 Phases</a:t>
            </a:r>
          </a:p>
        </p:txBody>
      </p:sp>
      <p:sp>
        <p:nvSpPr>
          <p:cNvPr id="189445" name="Text Box 5">
            <a:hlinkClick r:id="rId4"/>
          </p:cNvPr>
          <p:cNvSpPr txBox="1">
            <a:spLocks noChangeArrowheads="1"/>
          </p:cNvSpPr>
          <p:nvPr/>
        </p:nvSpPr>
        <p:spPr bwMode="auto">
          <a:xfrm>
            <a:off x="152400" y="6446044"/>
            <a:ext cx="1393825" cy="274638"/>
          </a:xfrm>
          <a:prstGeom prst="rect">
            <a:avLst/>
          </a:prstGeom>
          <a:solidFill>
            <a:srgbClr val="FFC000"/>
          </a:solidFill>
          <a:ln w="9525">
            <a:noFill/>
            <a:miter lim="800000"/>
            <a:headEnd/>
            <a:tailEnd/>
          </a:ln>
          <a:effectLst>
            <a:prstShdw prst="shdw17" dist="17961" dir="2700000">
              <a:srgbClr val="FF6600">
                <a:gamma/>
                <a:shade val="60000"/>
                <a:invGamma/>
              </a:srgbClr>
            </a:prstShdw>
          </a:effectLst>
          <a:scene3d>
            <a:camera prst="orthographicFront"/>
            <a:lightRig rig="threePt" dir="t"/>
          </a:scene3d>
          <a:sp3d>
            <a:bevelT w="114300" prst="artDeco"/>
          </a:sp3d>
        </p:spPr>
        <p:txBody>
          <a:bodyPr wrap="none">
            <a:spAutoFit/>
          </a:bodyPr>
          <a:lstStyle/>
          <a:p>
            <a:pPr>
              <a:defRPr/>
            </a:pPr>
            <a:r>
              <a:rPr lang="en-US" sz="1200" b="1" dirty="0">
                <a:latin typeface="Arial" charset="0"/>
              </a:rPr>
              <a:t>EPG 616.23.2.5.2</a:t>
            </a:r>
          </a:p>
        </p:txBody>
      </p:sp>
    </p:spTree>
    <p:extLst>
      <p:ext uri="{BB962C8B-B14F-4D97-AF65-F5344CB8AC3E}">
        <p14:creationId xmlns:p14="http://schemas.microsoft.com/office/powerpoint/2010/main" val="782392801"/>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3314" name="Picture 2" descr="Evaluating the Benefits of Dynamic Message Signs on Missouri&amp;#39;s Rural  Corridors">
            <a:extLst>
              <a:ext uri="{FF2B5EF4-FFF2-40B4-BE49-F238E27FC236}">
                <a16:creationId xmlns:a16="http://schemas.microsoft.com/office/drawing/2014/main" id="{5AF5A37A-E4E3-4815-8FA8-ACB5698E6ED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048"/>
          <a:stretch/>
        </p:blipFill>
        <p:spPr bwMode="auto">
          <a:xfrm>
            <a:off x="5334001" y="4093060"/>
            <a:ext cx="3714750" cy="266900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8A16BE66-C2E8-499D-97D1-27120FF85917}"/>
              </a:ext>
            </a:extLst>
          </p:cNvPr>
          <p:cNvSpPr>
            <a:spLocks noGrp="1"/>
          </p:cNvSpPr>
          <p:nvPr>
            <p:ph type="title"/>
          </p:nvPr>
        </p:nvSpPr>
        <p:spPr>
          <a:xfrm>
            <a:off x="0" y="95939"/>
            <a:ext cx="9144000" cy="894661"/>
          </a:xfrm>
        </p:spPr>
        <p:txBody>
          <a:bodyPr/>
          <a:lstStyle/>
          <a:p>
            <a:r>
              <a:rPr lang="en-US" b="1" dirty="0"/>
              <a:t>Dynamic Message Signs (DMS)</a:t>
            </a:r>
          </a:p>
        </p:txBody>
      </p:sp>
      <p:sp>
        <p:nvSpPr>
          <p:cNvPr id="5" name="Content Placeholder 4">
            <a:extLst>
              <a:ext uri="{FF2B5EF4-FFF2-40B4-BE49-F238E27FC236}">
                <a16:creationId xmlns:a16="http://schemas.microsoft.com/office/drawing/2014/main" id="{B3318864-5D29-494D-A75E-BC386AA2BB62}"/>
              </a:ext>
            </a:extLst>
          </p:cNvPr>
          <p:cNvSpPr>
            <a:spLocks noGrp="1"/>
          </p:cNvSpPr>
          <p:nvPr>
            <p:ph idx="1"/>
          </p:nvPr>
        </p:nvSpPr>
        <p:spPr>
          <a:xfrm>
            <a:off x="13855" y="1143000"/>
            <a:ext cx="5856051" cy="5233481"/>
          </a:xfrm>
        </p:spPr>
        <p:txBody>
          <a:bodyPr/>
          <a:lstStyle/>
          <a:p>
            <a:pPr>
              <a:spcBef>
                <a:spcPts val="0"/>
              </a:spcBef>
              <a:buFont typeface="Wingdings" panose="05000000000000000000" pitchFamily="2" charset="2"/>
              <a:buChar char="Ø"/>
            </a:pPr>
            <a:r>
              <a:rPr lang="en-US" sz="2400" dirty="0"/>
              <a:t>Provides flexibility to display a variety of messages</a:t>
            </a:r>
          </a:p>
          <a:p>
            <a:pPr>
              <a:spcBef>
                <a:spcPts val="0"/>
              </a:spcBef>
              <a:buFont typeface="Wingdings" panose="05000000000000000000" pitchFamily="2" charset="2"/>
              <a:buChar char="Ø"/>
            </a:pPr>
            <a:r>
              <a:rPr lang="en-US" sz="2400" dirty="0"/>
              <a:t>Messages should consist of no more than two phases</a:t>
            </a:r>
          </a:p>
          <a:p>
            <a:pPr>
              <a:spcBef>
                <a:spcPts val="0"/>
              </a:spcBef>
              <a:buFont typeface="Wingdings" panose="05000000000000000000" pitchFamily="2" charset="2"/>
              <a:buChar char="Ø"/>
            </a:pPr>
            <a:endParaRPr lang="en-US" sz="1000" dirty="0"/>
          </a:p>
          <a:p>
            <a:pPr>
              <a:spcBef>
                <a:spcPts val="0"/>
              </a:spcBef>
              <a:buFont typeface="Wingdings" panose="05000000000000000000" pitchFamily="2" charset="2"/>
              <a:buChar char="Ø"/>
            </a:pPr>
            <a:r>
              <a:rPr lang="en-US" sz="2400" dirty="0"/>
              <a:t>Phase should consist of no more than three lines of text</a:t>
            </a:r>
          </a:p>
          <a:p>
            <a:pPr>
              <a:spcBef>
                <a:spcPts val="0"/>
              </a:spcBef>
              <a:buFont typeface="Wingdings" panose="05000000000000000000" pitchFamily="2" charset="2"/>
              <a:buChar char="Ø"/>
            </a:pPr>
            <a:endParaRPr lang="en-US" sz="1000" dirty="0"/>
          </a:p>
          <a:p>
            <a:pPr>
              <a:spcBef>
                <a:spcPts val="0"/>
              </a:spcBef>
              <a:buFont typeface="Wingdings" panose="05000000000000000000" pitchFamily="2" charset="2"/>
              <a:buChar char="Ø"/>
            </a:pPr>
            <a:r>
              <a:rPr lang="en-US" sz="2400" dirty="0"/>
              <a:t>Message should be brief and contain three thoughts</a:t>
            </a:r>
          </a:p>
          <a:p>
            <a:pPr lvl="1">
              <a:spcBef>
                <a:spcPts val="0"/>
              </a:spcBef>
              <a:buFont typeface="Arial" panose="020B0604020202020204" pitchFamily="34" charset="0"/>
              <a:buChar char="•"/>
            </a:pPr>
            <a:r>
              <a:rPr lang="en-US" sz="2400" dirty="0"/>
              <a:t>Problem or situation that the road user will encounter ahead</a:t>
            </a:r>
          </a:p>
          <a:p>
            <a:pPr lvl="1">
              <a:spcBef>
                <a:spcPts val="0"/>
              </a:spcBef>
              <a:buFont typeface="Arial" panose="020B0604020202020204" pitchFamily="34" charset="0"/>
              <a:buChar char="•"/>
            </a:pPr>
            <a:r>
              <a:rPr lang="en-US" sz="2400" dirty="0"/>
              <a:t>Location of or distance to the problem or situation</a:t>
            </a:r>
          </a:p>
          <a:p>
            <a:pPr lvl="1">
              <a:spcBef>
                <a:spcPts val="0"/>
              </a:spcBef>
              <a:buFont typeface="Arial" panose="020B0604020202020204" pitchFamily="34" charset="0"/>
              <a:buChar char="•"/>
            </a:pPr>
            <a:r>
              <a:rPr lang="en-US" sz="2400" dirty="0"/>
              <a:t>Recommended driver action</a:t>
            </a:r>
          </a:p>
        </p:txBody>
      </p:sp>
    </p:spTree>
    <p:extLst>
      <p:ext uri="{BB962C8B-B14F-4D97-AF65-F5344CB8AC3E}">
        <p14:creationId xmlns:p14="http://schemas.microsoft.com/office/powerpoint/2010/main" val="1828030208"/>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5" name="Rectangle 5"/>
          <p:cNvSpPr>
            <a:spLocks noGrp="1" noChangeArrowheads="1"/>
          </p:cNvSpPr>
          <p:nvPr>
            <p:ph type="title"/>
          </p:nvPr>
        </p:nvSpPr>
        <p:spPr>
          <a:xfrm>
            <a:off x="457200" y="238759"/>
            <a:ext cx="8229600" cy="828041"/>
          </a:xfrm>
        </p:spPr>
        <p:txBody>
          <a:bodyPr>
            <a:normAutofit/>
          </a:bodyPr>
          <a:lstStyle/>
          <a:p>
            <a:pPr eaLnBrk="1" hangingPunct="1"/>
            <a:r>
              <a:rPr lang="en-US" b="1" dirty="0"/>
              <a:t>PCMS/DMS Displays</a:t>
            </a:r>
          </a:p>
        </p:txBody>
      </p:sp>
      <p:sp>
        <p:nvSpPr>
          <p:cNvPr id="18436" name="Rectangle 7"/>
          <p:cNvSpPr>
            <a:spLocks noGrp="1" noChangeArrowheads="1"/>
          </p:cNvSpPr>
          <p:nvPr>
            <p:ph sz="half" idx="2"/>
          </p:nvPr>
        </p:nvSpPr>
        <p:spPr>
          <a:xfrm>
            <a:off x="190501" y="1828800"/>
            <a:ext cx="4267200" cy="4648200"/>
          </a:xfrm>
        </p:spPr>
        <p:txBody>
          <a:bodyPr>
            <a:normAutofit/>
          </a:bodyPr>
          <a:lstStyle/>
          <a:p>
            <a:pPr eaLnBrk="1" hangingPunct="1">
              <a:buFont typeface="Wingdings" panose="05000000000000000000" pitchFamily="2" charset="2"/>
              <a:buChar char="Ø"/>
            </a:pPr>
            <a:r>
              <a:rPr lang="en-US" sz="2400" dirty="0"/>
              <a:t>Distance to end of work zone</a:t>
            </a:r>
          </a:p>
          <a:p>
            <a:pPr eaLnBrk="1" hangingPunct="1">
              <a:buFont typeface="Wingdings" panose="05000000000000000000" pitchFamily="2" charset="2"/>
              <a:buChar char="Ø"/>
            </a:pPr>
            <a:endParaRPr lang="en-US" sz="1600" dirty="0"/>
          </a:p>
          <a:p>
            <a:pPr eaLnBrk="1" hangingPunct="1">
              <a:buFont typeface="Wingdings" panose="05000000000000000000" pitchFamily="2" charset="2"/>
              <a:buChar char="Ø"/>
            </a:pPr>
            <a:r>
              <a:rPr lang="en-US" sz="2400" dirty="0"/>
              <a:t>Estimated travel times</a:t>
            </a:r>
          </a:p>
          <a:p>
            <a:pPr eaLnBrk="1" hangingPunct="1">
              <a:buFont typeface="Wingdings" panose="05000000000000000000" pitchFamily="2" charset="2"/>
              <a:buChar char="Ø"/>
            </a:pPr>
            <a:endParaRPr lang="en-US" sz="1600" dirty="0"/>
          </a:p>
          <a:p>
            <a:pPr eaLnBrk="1" hangingPunct="1">
              <a:buFont typeface="Wingdings" panose="05000000000000000000" pitchFamily="2" charset="2"/>
              <a:buChar char="Ø"/>
            </a:pPr>
            <a:r>
              <a:rPr lang="en-US" sz="2400" dirty="0"/>
              <a:t>5-minute intervals</a:t>
            </a:r>
          </a:p>
          <a:p>
            <a:pPr eaLnBrk="1" hangingPunct="1">
              <a:buFont typeface="Wingdings" panose="05000000000000000000" pitchFamily="2" charset="2"/>
              <a:buChar char="Ø"/>
            </a:pPr>
            <a:endParaRPr lang="en-US" sz="1600" dirty="0"/>
          </a:p>
          <a:p>
            <a:pPr eaLnBrk="1" hangingPunct="1">
              <a:buFont typeface="Wingdings" panose="05000000000000000000" pitchFamily="2" charset="2"/>
              <a:buChar char="Ø"/>
            </a:pPr>
            <a:r>
              <a:rPr lang="en-US" sz="2400" dirty="0"/>
              <a:t>Located in advance of any potential queue</a:t>
            </a:r>
          </a:p>
          <a:p>
            <a:pPr eaLnBrk="1" hangingPunct="1">
              <a:buFont typeface="Wingdings" panose="05000000000000000000" pitchFamily="2" charset="2"/>
              <a:buChar char="Ø"/>
            </a:pPr>
            <a:endParaRPr lang="en-US" sz="1600" dirty="0"/>
          </a:p>
          <a:p>
            <a:pPr eaLnBrk="1" hangingPunct="1">
              <a:buFont typeface="Wingdings" panose="05000000000000000000" pitchFamily="2" charset="2"/>
              <a:buChar char="Ø"/>
            </a:pPr>
            <a:r>
              <a:rPr lang="en-US" sz="2400" dirty="0"/>
              <a:t>May display meaningful messages when workers aren’t present</a:t>
            </a:r>
          </a:p>
        </p:txBody>
      </p:sp>
      <p:grpSp>
        <p:nvGrpSpPr>
          <p:cNvPr id="10" name="Group 9"/>
          <p:cNvGrpSpPr/>
          <p:nvPr/>
        </p:nvGrpSpPr>
        <p:grpSpPr>
          <a:xfrm>
            <a:off x="4572000" y="2590800"/>
            <a:ext cx="4043423" cy="1143000"/>
            <a:chOff x="533400" y="1295400"/>
            <a:chExt cx="3962400" cy="1143000"/>
          </a:xfrm>
        </p:grpSpPr>
        <p:sp>
          <p:nvSpPr>
            <p:cNvPr id="6" name="Rectangle 5"/>
            <p:cNvSpPr/>
            <p:nvPr/>
          </p:nvSpPr>
          <p:spPr>
            <a:xfrm>
              <a:off x="533400" y="1295400"/>
              <a:ext cx="1981200" cy="1143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FF00"/>
                  </a:solidFill>
                </a:rPr>
                <a:t>WORKZONE</a:t>
              </a:r>
            </a:p>
            <a:p>
              <a:pPr algn="ctr"/>
              <a:r>
                <a:rPr lang="en-US" dirty="0">
                  <a:solidFill>
                    <a:srgbClr val="FFFF00"/>
                  </a:solidFill>
                </a:rPr>
                <a:t>NEXT</a:t>
              </a:r>
            </a:p>
            <a:p>
              <a:pPr algn="ctr"/>
              <a:r>
                <a:rPr lang="en-US" dirty="0">
                  <a:solidFill>
                    <a:srgbClr val="FFFF00"/>
                  </a:solidFill>
                </a:rPr>
                <a:t>5 MILES</a:t>
              </a:r>
            </a:p>
          </p:txBody>
        </p:sp>
        <p:sp>
          <p:nvSpPr>
            <p:cNvPr id="7" name="Rectangle 6"/>
            <p:cNvSpPr/>
            <p:nvPr/>
          </p:nvSpPr>
          <p:spPr>
            <a:xfrm>
              <a:off x="2667000" y="1295400"/>
              <a:ext cx="1828800" cy="1143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FF00"/>
                  </a:solidFill>
                </a:rPr>
                <a:t>EXPECT DELAYS</a:t>
              </a:r>
            </a:p>
          </p:txBody>
        </p:sp>
      </p:grpSp>
      <p:grpSp>
        <p:nvGrpSpPr>
          <p:cNvPr id="11" name="Group 10"/>
          <p:cNvGrpSpPr/>
          <p:nvPr/>
        </p:nvGrpSpPr>
        <p:grpSpPr>
          <a:xfrm>
            <a:off x="4572000" y="4648200"/>
            <a:ext cx="4043423" cy="1219200"/>
            <a:chOff x="381000" y="5181600"/>
            <a:chExt cx="3886200" cy="1219200"/>
          </a:xfrm>
        </p:grpSpPr>
        <p:sp>
          <p:nvSpPr>
            <p:cNvPr id="8" name="Rectangle 7"/>
            <p:cNvSpPr/>
            <p:nvPr/>
          </p:nvSpPr>
          <p:spPr>
            <a:xfrm>
              <a:off x="381000" y="5181600"/>
              <a:ext cx="1981200" cy="12192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FF00"/>
                  </a:solidFill>
                </a:rPr>
                <a:t>WORKZONE</a:t>
              </a:r>
            </a:p>
            <a:p>
              <a:pPr algn="ctr"/>
              <a:r>
                <a:rPr lang="en-US" dirty="0">
                  <a:solidFill>
                    <a:srgbClr val="FFFF00"/>
                  </a:solidFill>
                </a:rPr>
                <a:t>NEXT</a:t>
              </a:r>
            </a:p>
            <a:p>
              <a:pPr algn="ctr"/>
              <a:r>
                <a:rPr lang="en-US" dirty="0">
                  <a:solidFill>
                    <a:srgbClr val="FFFF00"/>
                  </a:solidFill>
                </a:rPr>
                <a:t>5 MILES</a:t>
              </a:r>
            </a:p>
          </p:txBody>
        </p:sp>
        <p:sp>
          <p:nvSpPr>
            <p:cNvPr id="9" name="Rectangle 8"/>
            <p:cNvSpPr/>
            <p:nvPr/>
          </p:nvSpPr>
          <p:spPr>
            <a:xfrm>
              <a:off x="2438400" y="5181600"/>
              <a:ext cx="1828800" cy="12192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FF00"/>
                  </a:solidFill>
                </a:rPr>
                <a:t>8</a:t>
              </a:r>
            </a:p>
            <a:p>
              <a:pPr algn="ctr"/>
              <a:r>
                <a:rPr lang="en-US" dirty="0">
                  <a:solidFill>
                    <a:srgbClr val="FFFF00"/>
                  </a:solidFill>
                </a:rPr>
                <a:t>MINUTES</a:t>
              </a:r>
            </a:p>
            <a:p>
              <a:pPr algn="ctr"/>
              <a:r>
                <a:rPr lang="en-US" dirty="0">
                  <a:solidFill>
                    <a:srgbClr val="FFFF00"/>
                  </a:solidFill>
                </a:rPr>
                <a:t>TRAVEL</a:t>
              </a:r>
            </a:p>
          </p:txBody>
        </p:sp>
      </p:grpSp>
    </p:spTree>
    <p:extLst>
      <p:ext uri="{BB962C8B-B14F-4D97-AF65-F5344CB8AC3E}">
        <p14:creationId xmlns:p14="http://schemas.microsoft.com/office/powerpoint/2010/main" val="2786851820"/>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9933" name="Rectangle 13"/>
          <p:cNvSpPr>
            <a:spLocks noGrp="1" noChangeArrowheads="1"/>
          </p:cNvSpPr>
          <p:nvPr>
            <p:ph sz="half" idx="2"/>
          </p:nvPr>
        </p:nvSpPr>
        <p:spPr>
          <a:xfrm>
            <a:off x="457200" y="990599"/>
            <a:ext cx="8229600" cy="5029201"/>
          </a:xfrm>
        </p:spPr>
        <p:txBody>
          <a:bodyPr>
            <a:normAutofit fontScale="92500" lnSpcReduction="10000"/>
          </a:bodyPr>
          <a:lstStyle/>
          <a:p>
            <a:pPr>
              <a:lnSpc>
                <a:spcPct val="90000"/>
              </a:lnSpc>
              <a:spcAft>
                <a:spcPct val="20000"/>
              </a:spcAft>
              <a:buFont typeface="Wingdings" panose="05000000000000000000" pitchFamily="2" charset="2"/>
              <a:buChar char="Ø"/>
            </a:pPr>
            <a:r>
              <a:rPr lang="en-US" dirty="0"/>
              <a:t>Intended to provide additional warning and directional information to assist traffic movement</a:t>
            </a:r>
          </a:p>
          <a:p>
            <a:pPr>
              <a:lnSpc>
                <a:spcPct val="90000"/>
              </a:lnSpc>
              <a:spcAft>
                <a:spcPct val="20000"/>
              </a:spcAft>
              <a:buFont typeface="Wingdings" panose="05000000000000000000" pitchFamily="2" charset="2"/>
              <a:buChar char="Ø"/>
            </a:pPr>
            <a:endParaRPr lang="en-US" sz="1500" dirty="0"/>
          </a:p>
          <a:p>
            <a:pPr>
              <a:lnSpc>
                <a:spcPct val="90000"/>
              </a:lnSpc>
              <a:spcAft>
                <a:spcPct val="20000"/>
              </a:spcAft>
              <a:buFont typeface="Wingdings" panose="05000000000000000000" pitchFamily="2" charset="2"/>
              <a:buChar char="Ø"/>
            </a:pPr>
            <a:r>
              <a:rPr lang="en-US" sz="2400" dirty="0"/>
              <a:t>Truck or trailer-mounted</a:t>
            </a:r>
          </a:p>
          <a:p>
            <a:pPr>
              <a:lnSpc>
                <a:spcPct val="90000"/>
              </a:lnSpc>
              <a:spcAft>
                <a:spcPct val="20000"/>
              </a:spcAft>
              <a:buFont typeface="Wingdings" panose="05000000000000000000" pitchFamily="2" charset="2"/>
              <a:buChar char="Ø"/>
            </a:pPr>
            <a:r>
              <a:rPr lang="en-US" sz="2400" dirty="0"/>
              <a:t>5 operating modes</a:t>
            </a:r>
          </a:p>
          <a:p>
            <a:pPr>
              <a:lnSpc>
                <a:spcPct val="90000"/>
              </a:lnSpc>
              <a:spcAft>
                <a:spcPct val="20000"/>
              </a:spcAft>
              <a:buFont typeface="Wingdings" panose="05000000000000000000" pitchFamily="2" charset="2"/>
              <a:buChar char="Ø"/>
            </a:pPr>
            <a:r>
              <a:rPr lang="en-US" sz="2400" dirty="0"/>
              <a:t>Stationary or moving operations</a:t>
            </a:r>
          </a:p>
          <a:p>
            <a:pPr>
              <a:lnSpc>
                <a:spcPct val="90000"/>
              </a:lnSpc>
              <a:spcAft>
                <a:spcPct val="20000"/>
              </a:spcAft>
              <a:buFont typeface="Wingdings" panose="05000000000000000000" pitchFamily="2" charset="2"/>
              <a:buChar char="Ø"/>
            </a:pPr>
            <a:r>
              <a:rPr lang="en-US" sz="2400" dirty="0"/>
              <a:t>7 ft. mounting height</a:t>
            </a:r>
          </a:p>
          <a:p>
            <a:pPr>
              <a:lnSpc>
                <a:spcPct val="90000"/>
              </a:lnSpc>
              <a:spcAft>
                <a:spcPct val="20000"/>
              </a:spcAft>
              <a:buFont typeface="Wingdings" panose="05000000000000000000" pitchFamily="2" charset="2"/>
              <a:buChar char="Ø"/>
            </a:pPr>
            <a:r>
              <a:rPr lang="en-US" sz="2400" dirty="0"/>
              <a:t>3 ft. offset from the traveled way</a:t>
            </a:r>
          </a:p>
          <a:p>
            <a:pPr>
              <a:lnSpc>
                <a:spcPct val="90000"/>
              </a:lnSpc>
              <a:spcAft>
                <a:spcPct val="20000"/>
              </a:spcAft>
              <a:buFont typeface="Wingdings" panose="05000000000000000000" pitchFamily="2" charset="2"/>
              <a:buChar char="Ø"/>
            </a:pPr>
            <a:r>
              <a:rPr lang="en-US" sz="2400" dirty="0"/>
              <a:t>Only used on multi-lane facilities</a:t>
            </a:r>
          </a:p>
          <a:p>
            <a:pPr>
              <a:buFont typeface="Wingdings" panose="05000000000000000000" pitchFamily="2" charset="2"/>
              <a:buChar char="Ø"/>
            </a:pPr>
            <a:r>
              <a:rPr lang="en-US" sz="2200" dirty="0"/>
              <a:t>Shall not be active while the protective vehicle/TMA are traveling to a different staging area/desired lane/work location</a:t>
            </a:r>
          </a:p>
          <a:p>
            <a:pPr lvl="1">
              <a:buFont typeface="Arial" panose="020B0604020202020204" pitchFamily="34" charset="0"/>
              <a:buChar char="•"/>
            </a:pPr>
            <a:r>
              <a:rPr lang="en-US" sz="2000" dirty="0"/>
              <a:t>The term protective vehicle represents the use of the protective vehicle within operations</a:t>
            </a:r>
          </a:p>
          <a:p>
            <a:pPr>
              <a:lnSpc>
                <a:spcPct val="90000"/>
              </a:lnSpc>
              <a:spcAft>
                <a:spcPct val="20000"/>
              </a:spcAft>
              <a:buFont typeface="Wingdings" panose="05000000000000000000" pitchFamily="2" charset="2"/>
              <a:buChar char="Ø"/>
            </a:pPr>
            <a:endParaRPr lang="en-US" sz="2400" dirty="0"/>
          </a:p>
        </p:txBody>
      </p:sp>
      <p:pic>
        <p:nvPicPr>
          <p:cNvPr id="8" name="Picture 3" descr="C:\Users\smithd2\Desktop\WZ Review\KC Review\Good Crash Cushion_TMA Protecting Striping Train.PNG">
            <a:extLst>
              <a:ext uri="{FF2B5EF4-FFF2-40B4-BE49-F238E27FC236}">
                <a16:creationId xmlns:a16="http://schemas.microsoft.com/office/drawing/2014/main" id="{48F46169-BBD9-4A26-B034-82E74DA977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8200" y="2728603"/>
            <a:ext cx="2551707" cy="182096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
        <p:nvSpPr>
          <p:cNvPr id="209931" name="Rectangle 11"/>
          <p:cNvSpPr>
            <a:spLocks noGrp="1" noChangeArrowheads="1"/>
          </p:cNvSpPr>
          <p:nvPr>
            <p:ph type="title"/>
          </p:nvPr>
        </p:nvSpPr>
        <p:spPr>
          <a:xfrm>
            <a:off x="464344" y="175895"/>
            <a:ext cx="8229600" cy="914400"/>
          </a:xfrm>
        </p:spPr>
        <p:txBody>
          <a:bodyPr>
            <a:normAutofit/>
          </a:bodyPr>
          <a:lstStyle/>
          <a:p>
            <a:r>
              <a:rPr lang="en-US" b="1" dirty="0"/>
              <a:t>Flashing Arrow Panel</a:t>
            </a:r>
          </a:p>
        </p:txBody>
      </p:sp>
      <p:sp>
        <p:nvSpPr>
          <p:cNvPr id="209927" name="Text Box 7"/>
          <p:cNvSpPr txBox="1">
            <a:spLocks noChangeArrowheads="1"/>
          </p:cNvSpPr>
          <p:nvPr/>
        </p:nvSpPr>
        <p:spPr bwMode="auto">
          <a:xfrm>
            <a:off x="447675" y="5867401"/>
            <a:ext cx="8262938" cy="707886"/>
          </a:xfrm>
          <a:prstGeom prst="rect">
            <a:avLst/>
          </a:prstGeom>
          <a:noFill/>
          <a:ln w="9525">
            <a:noFill/>
            <a:miter lim="800000"/>
            <a:headEnd/>
            <a:tailEnd/>
          </a:ln>
          <a:effectLst>
            <a:prstShdw prst="shdw17" dist="17961" dir="2700000">
              <a:srgbClr val="CC6600">
                <a:gamma/>
                <a:shade val="60000"/>
                <a:invGamma/>
              </a:srgbClr>
            </a:prstShdw>
          </a:effectLst>
        </p:spPr>
        <p:txBody>
          <a:bodyPr>
            <a:spAutoFit/>
          </a:bodyPr>
          <a:lstStyle/>
          <a:p>
            <a:pPr algn="ctr"/>
            <a:r>
              <a:rPr lang="en-US" sz="2000" b="1" dirty="0"/>
              <a:t>Additional units located downstream of the taper in channelized areas shall display the caution mode</a:t>
            </a:r>
          </a:p>
        </p:txBody>
      </p:sp>
      <p:sp>
        <p:nvSpPr>
          <p:cNvPr id="9" name="Text Box 5">
            <a:hlinkClick r:id="rId4"/>
            <a:extLst>
              <a:ext uri="{FF2B5EF4-FFF2-40B4-BE49-F238E27FC236}">
                <a16:creationId xmlns:a16="http://schemas.microsoft.com/office/drawing/2014/main" id="{BC3285D3-4F31-4809-9F03-0FE6B2A753A9}"/>
              </a:ext>
            </a:extLst>
          </p:cNvPr>
          <p:cNvSpPr txBox="1">
            <a:spLocks noChangeArrowheads="1"/>
          </p:cNvSpPr>
          <p:nvPr/>
        </p:nvSpPr>
        <p:spPr bwMode="auto">
          <a:xfrm>
            <a:off x="152400" y="6463846"/>
            <a:ext cx="1149674" cy="276999"/>
          </a:xfrm>
          <a:prstGeom prst="rect">
            <a:avLst/>
          </a:prstGeom>
          <a:solidFill>
            <a:srgbClr val="FFC000"/>
          </a:solidFill>
          <a:ln w="9525">
            <a:noFill/>
            <a:miter lim="800000"/>
            <a:headEnd/>
            <a:tailEnd/>
          </a:ln>
          <a:effectLst>
            <a:prstShdw prst="shdw17" dist="17961" dir="2700000">
              <a:srgbClr val="FF6600">
                <a:gamma/>
                <a:shade val="60000"/>
                <a:invGamma/>
              </a:srgbClr>
            </a:prstShdw>
          </a:effectLst>
          <a:scene3d>
            <a:camera prst="orthographicFront"/>
            <a:lightRig rig="threePt" dir="t"/>
          </a:scene3d>
          <a:sp3d>
            <a:bevelT w="114300" prst="artDeco"/>
          </a:sp3d>
        </p:spPr>
        <p:txBody>
          <a:bodyPr wrap="none">
            <a:spAutoFit/>
          </a:bodyPr>
          <a:lstStyle/>
          <a:p>
            <a:pPr>
              <a:defRPr/>
            </a:pPr>
            <a:r>
              <a:rPr lang="en-US" sz="1200" b="1" dirty="0">
                <a:latin typeface="Arial" charset="0"/>
              </a:rPr>
              <a:t>EPG 616.6.61</a:t>
            </a:r>
          </a:p>
        </p:txBody>
      </p:sp>
      <p:pic>
        <p:nvPicPr>
          <p:cNvPr id="4" name="Picture 3">
            <a:extLst>
              <a:ext uri="{FF2B5EF4-FFF2-40B4-BE49-F238E27FC236}">
                <a16:creationId xmlns:a16="http://schemas.microsoft.com/office/drawing/2014/main" id="{98CBF188-19E9-4DB4-9663-BD1A6280E208}"/>
              </a:ext>
            </a:extLst>
          </p:cNvPr>
          <p:cNvPicPr>
            <a:picLocks noChangeAspect="1"/>
          </p:cNvPicPr>
          <p:nvPr/>
        </p:nvPicPr>
        <p:blipFill>
          <a:blip r:embed="rId5"/>
          <a:stretch>
            <a:fillRect/>
          </a:stretch>
        </p:blipFill>
        <p:spPr>
          <a:xfrm>
            <a:off x="6062663" y="1356139"/>
            <a:ext cx="3081337" cy="1756135"/>
          </a:xfrm>
          <a:prstGeom prst="rect">
            <a:avLst/>
          </a:prstGeom>
          <a:ln>
            <a:noFill/>
          </a:ln>
          <a:effectLst>
            <a:softEdge rad="112500"/>
          </a:effectLst>
        </p:spPr>
      </p:pic>
    </p:spTree>
    <p:extLst>
      <p:ext uri="{BB962C8B-B14F-4D97-AF65-F5344CB8AC3E}">
        <p14:creationId xmlns:p14="http://schemas.microsoft.com/office/powerpoint/2010/main" val="2111091756"/>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1E296-7506-4B15-A595-6A67D2207B8C}"/>
              </a:ext>
            </a:extLst>
          </p:cNvPr>
          <p:cNvSpPr>
            <a:spLocks noGrp="1"/>
          </p:cNvSpPr>
          <p:nvPr>
            <p:ph type="title"/>
          </p:nvPr>
        </p:nvSpPr>
        <p:spPr>
          <a:xfrm>
            <a:off x="457200" y="274638"/>
            <a:ext cx="8229600" cy="868362"/>
          </a:xfrm>
        </p:spPr>
        <p:txBody>
          <a:bodyPr/>
          <a:lstStyle/>
          <a:p>
            <a:r>
              <a:rPr lang="en-US" b="1" dirty="0"/>
              <a:t>Flashing Arrow Panel </a:t>
            </a:r>
            <a:r>
              <a:rPr lang="en-US" b="1" dirty="0" err="1"/>
              <a:t>Con’t</a:t>
            </a:r>
            <a:r>
              <a:rPr lang="en-US" b="1" dirty="0"/>
              <a:t>. </a:t>
            </a:r>
          </a:p>
        </p:txBody>
      </p:sp>
      <p:sp>
        <p:nvSpPr>
          <p:cNvPr id="3" name="Content Placeholder 2">
            <a:extLst>
              <a:ext uri="{FF2B5EF4-FFF2-40B4-BE49-F238E27FC236}">
                <a16:creationId xmlns:a16="http://schemas.microsoft.com/office/drawing/2014/main" id="{76287D5C-2DBC-4503-8044-58FF21EBF3B3}"/>
              </a:ext>
            </a:extLst>
          </p:cNvPr>
          <p:cNvSpPr>
            <a:spLocks noGrp="1"/>
          </p:cNvSpPr>
          <p:nvPr>
            <p:ph idx="1"/>
          </p:nvPr>
        </p:nvSpPr>
        <p:spPr>
          <a:xfrm>
            <a:off x="457200" y="1143000"/>
            <a:ext cx="8229600" cy="3428999"/>
          </a:xfrm>
        </p:spPr>
        <p:txBody>
          <a:bodyPr/>
          <a:lstStyle/>
          <a:p>
            <a:pPr>
              <a:buFont typeface="Wingdings" panose="05000000000000000000" pitchFamily="2" charset="2"/>
              <a:buChar char="Ø"/>
            </a:pPr>
            <a:r>
              <a:rPr lang="en-US" sz="2600" dirty="0"/>
              <a:t>Arrow boards shall meet the minimum size, legibility distance, number of elements and other specifications</a:t>
            </a:r>
          </a:p>
          <a:p>
            <a:pPr lvl="1">
              <a:buFont typeface="Arial" panose="020B0604020202020204" pitchFamily="34" charset="0"/>
              <a:buChar char="•"/>
            </a:pPr>
            <a:r>
              <a:rPr lang="en-US" sz="2200" dirty="0"/>
              <a:t>Type B – normally truck-mounted &amp; appropriate for mobile operations</a:t>
            </a:r>
          </a:p>
          <a:p>
            <a:pPr lvl="1">
              <a:buFont typeface="Arial" panose="020B0604020202020204" pitchFamily="34" charset="0"/>
              <a:buChar char="•"/>
            </a:pPr>
            <a:r>
              <a:rPr lang="en-US" sz="2200" dirty="0"/>
              <a:t>Type C – normally trailer mounted &amp; intended for traffic control projects</a:t>
            </a:r>
          </a:p>
          <a:p>
            <a:pPr lvl="1">
              <a:buFont typeface="Arial" panose="020B0604020202020204" pitchFamily="34" charset="0"/>
              <a:buChar char="•"/>
            </a:pPr>
            <a:r>
              <a:rPr lang="en-US" sz="2200" dirty="0"/>
              <a:t>Type D – intended for use on MoDOT Emergency Response vehicles for emergency use until standard temporary traffic control devices are available</a:t>
            </a:r>
          </a:p>
        </p:txBody>
      </p:sp>
      <p:pic>
        <p:nvPicPr>
          <p:cNvPr id="4" name="Picture 3">
            <a:extLst>
              <a:ext uri="{FF2B5EF4-FFF2-40B4-BE49-F238E27FC236}">
                <a16:creationId xmlns:a16="http://schemas.microsoft.com/office/drawing/2014/main" id="{C0C918B0-9453-4B2C-9C81-FA222A3925D4}"/>
              </a:ext>
            </a:extLst>
          </p:cNvPr>
          <p:cNvPicPr>
            <a:picLocks noChangeAspect="1"/>
          </p:cNvPicPr>
          <p:nvPr/>
        </p:nvPicPr>
        <p:blipFill>
          <a:blip r:embed="rId3"/>
          <a:stretch>
            <a:fillRect/>
          </a:stretch>
        </p:blipFill>
        <p:spPr>
          <a:xfrm>
            <a:off x="887329" y="4781550"/>
            <a:ext cx="7369342" cy="1866900"/>
          </a:xfrm>
          <a:prstGeom prst="rect">
            <a:avLst/>
          </a:prstGeom>
        </p:spPr>
      </p:pic>
    </p:spTree>
    <p:extLst>
      <p:ext uri="{BB962C8B-B14F-4D97-AF65-F5344CB8AC3E}">
        <p14:creationId xmlns:p14="http://schemas.microsoft.com/office/powerpoint/2010/main" val="69434511"/>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F01AC07-AF0C-4A38-B576-8167EA65F623}"/>
              </a:ext>
            </a:extLst>
          </p:cNvPr>
          <p:cNvPicPr>
            <a:picLocks noChangeAspect="1"/>
          </p:cNvPicPr>
          <p:nvPr/>
        </p:nvPicPr>
        <p:blipFill rotWithShape="1">
          <a:blip r:embed="rId3"/>
          <a:srcRect b="7534"/>
          <a:stretch/>
        </p:blipFill>
        <p:spPr>
          <a:xfrm>
            <a:off x="19050" y="608371"/>
            <a:ext cx="9105900" cy="5641257"/>
          </a:xfrm>
          <a:prstGeom prst="rect">
            <a:avLst/>
          </a:prstGeom>
        </p:spPr>
      </p:pic>
    </p:spTree>
    <p:extLst>
      <p:ext uri="{BB962C8B-B14F-4D97-AF65-F5344CB8AC3E}">
        <p14:creationId xmlns:p14="http://schemas.microsoft.com/office/powerpoint/2010/main" val="2018094325"/>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12754"/>
            <a:ext cx="8686800" cy="889000"/>
          </a:xfrm>
        </p:spPr>
        <p:txBody>
          <a:bodyPr/>
          <a:lstStyle/>
          <a:p>
            <a:r>
              <a:rPr lang="en-US" b="1" dirty="0"/>
              <a:t>Unacceptable Arrow Panels &amp; PCMS</a:t>
            </a:r>
          </a:p>
        </p:txBody>
      </p:sp>
      <p:pic>
        <p:nvPicPr>
          <p:cNvPr id="38914" name="Picture 2" descr="http://epg.modot.mo.gov/files/thumb/8/84/616.19.2.7_1.jpg/950px-616.19.2.7_1.jpg">
            <a:hlinkClick r:id="rId3" tooltip="616.19.2.7 1.jpg"/>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625" y="1372669"/>
            <a:ext cx="904875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Unacceptable Examples">
            <a:hlinkClick r:id="rId5" tooltip="Unacceptable Examples"/>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4038600"/>
            <a:ext cx="9144000" cy="223306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C706948A-6464-4D37-8FAF-952AD02FF730}"/>
              </a:ext>
            </a:extLst>
          </p:cNvPr>
          <p:cNvPicPr>
            <a:picLocks noChangeAspect="1"/>
          </p:cNvPicPr>
          <p:nvPr/>
        </p:nvPicPr>
        <p:blipFill rotWithShape="1">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3581400" y="1206910"/>
            <a:ext cx="5181600" cy="4979717"/>
          </a:xfrm>
          <a:prstGeom prst="rect">
            <a:avLst/>
          </a:prstGeom>
        </p:spPr>
      </p:pic>
    </p:spTree>
    <p:extLst>
      <p:ext uri="{BB962C8B-B14F-4D97-AF65-F5344CB8AC3E}">
        <p14:creationId xmlns:p14="http://schemas.microsoft.com/office/powerpoint/2010/main" val="3312299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500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8003" name="Rectangle 2"/>
          <p:cNvSpPr>
            <a:spLocks noGrp="1" noChangeArrowheads="1"/>
          </p:cNvSpPr>
          <p:nvPr>
            <p:ph type="title"/>
          </p:nvPr>
        </p:nvSpPr>
        <p:spPr>
          <a:xfrm>
            <a:off x="457200" y="135062"/>
            <a:ext cx="8229600" cy="798747"/>
          </a:xfrm>
        </p:spPr>
        <p:txBody>
          <a:bodyPr>
            <a:normAutofit/>
          </a:bodyPr>
          <a:lstStyle/>
          <a:p>
            <a:pPr eaLnBrk="1" hangingPunct="1"/>
            <a:r>
              <a:rPr lang="en-US" b="1" dirty="0"/>
              <a:t>Barricades</a:t>
            </a:r>
          </a:p>
        </p:txBody>
      </p:sp>
      <p:sp>
        <p:nvSpPr>
          <p:cNvPr id="128004" name="Rectangle 3"/>
          <p:cNvSpPr>
            <a:spLocks noGrp="1" noChangeArrowheads="1"/>
          </p:cNvSpPr>
          <p:nvPr>
            <p:ph sz="half" idx="1"/>
          </p:nvPr>
        </p:nvSpPr>
        <p:spPr>
          <a:xfrm>
            <a:off x="457200" y="933809"/>
            <a:ext cx="8229600" cy="3714391"/>
          </a:xfrm>
        </p:spPr>
        <p:txBody>
          <a:bodyPr>
            <a:normAutofit/>
          </a:bodyPr>
          <a:lstStyle/>
          <a:p>
            <a:pPr eaLnBrk="1" hangingPunct="1">
              <a:lnSpc>
                <a:spcPct val="90000"/>
              </a:lnSpc>
              <a:buFont typeface="Wingdings" panose="05000000000000000000" pitchFamily="2" charset="2"/>
              <a:buChar char="Ø"/>
            </a:pPr>
            <a:r>
              <a:rPr lang="en-US" sz="2600" dirty="0"/>
              <a:t>Portable or fixed device with one to three rails</a:t>
            </a:r>
          </a:p>
          <a:p>
            <a:pPr eaLnBrk="1" hangingPunct="1">
              <a:lnSpc>
                <a:spcPct val="90000"/>
              </a:lnSpc>
              <a:buFont typeface="Wingdings" panose="05000000000000000000" pitchFamily="2" charset="2"/>
              <a:buChar char="Ø"/>
            </a:pPr>
            <a:endParaRPr lang="en-US" sz="600" dirty="0"/>
          </a:p>
          <a:p>
            <a:pPr lvl="1" eaLnBrk="1" hangingPunct="1">
              <a:lnSpc>
                <a:spcPct val="90000"/>
              </a:lnSpc>
              <a:buFont typeface="Arial" panose="020B0604020202020204" pitchFamily="34" charset="0"/>
              <a:buChar char="•"/>
            </a:pPr>
            <a:r>
              <a:rPr lang="en-US" sz="2200" dirty="0"/>
              <a:t>Used to close, restrict, or delineate all/a portion of the right of way</a:t>
            </a:r>
          </a:p>
          <a:p>
            <a:pPr lvl="1" eaLnBrk="1" hangingPunct="1">
              <a:lnSpc>
                <a:spcPct val="90000"/>
              </a:lnSpc>
              <a:buFont typeface="Arial" panose="020B0604020202020204" pitchFamily="34" charset="0"/>
              <a:buChar char="•"/>
            </a:pPr>
            <a:r>
              <a:rPr lang="en-US" sz="2200" dirty="0"/>
              <a:t>May be offset to facilitate movement into and out of the closed area</a:t>
            </a:r>
          </a:p>
          <a:p>
            <a:pPr lvl="1" eaLnBrk="1" hangingPunct="1">
              <a:lnSpc>
                <a:spcPct val="90000"/>
              </a:lnSpc>
              <a:buFont typeface="Arial" panose="020B0604020202020204" pitchFamily="34" charset="0"/>
              <a:buChar char="•"/>
            </a:pPr>
            <a:r>
              <a:rPr lang="en-US" sz="2200" dirty="0"/>
              <a:t>1 barricade for every 8’ of roadway and shoulder surface</a:t>
            </a:r>
          </a:p>
          <a:p>
            <a:pPr lvl="1" eaLnBrk="1" hangingPunct="1">
              <a:lnSpc>
                <a:spcPct val="90000"/>
              </a:lnSpc>
              <a:buFont typeface="Arial" panose="020B0604020202020204" pitchFamily="34" charset="0"/>
              <a:buChar char="•"/>
            </a:pPr>
            <a:r>
              <a:rPr lang="en-US" sz="2200" dirty="0"/>
              <a:t>6-inch-wide stripes on rails shall be alternating orange and white retroreflective sloping downward at 45-degree angle in the direction road users are to pass</a:t>
            </a:r>
          </a:p>
          <a:p>
            <a:pPr lvl="1">
              <a:lnSpc>
                <a:spcPct val="90000"/>
              </a:lnSpc>
              <a:buFont typeface="Arial" panose="020B0604020202020204" pitchFamily="34" charset="0"/>
              <a:buChar char="•"/>
            </a:pPr>
            <a:r>
              <a:rPr lang="en-US" sz="2200" dirty="0"/>
              <a:t>Rails shall be 8 to 12 inches wide</a:t>
            </a:r>
          </a:p>
        </p:txBody>
      </p:sp>
      <p:sp>
        <p:nvSpPr>
          <p:cNvPr id="218117" name="Text Box 5">
            <a:hlinkClick r:id="rId3"/>
          </p:cNvPr>
          <p:cNvSpPr txBox="1">
            <a:spLocks noChangeArrowheads="1"/>
          </p:cNvSpPr>
          <p:nvPr/>
        </p:nvSpPr>
        <p:spPr bwMode="auto">
          <a:xfrm>
            <a:off x="180968" y="6445939"/>
            <a:ext cx="1149674" cy="276999"/>
          </a:xfrm>
          <a:prstGeom prst="rect">
            <a:avLst/>
          </a:prstGeom>
          <a:solidFill>
            <a:srgbClr val="FFC000"/>
          </a:solidFill>
          <a:ln w="9525">
            <a:noFill/>
            <a:miter lim="800000"/>
            <a:headEnd/>
            <a:tailEnd/>
          </a:ln>
          <a:effectLst>
            <a:prstShdw prst="shdw17" dist="17961" dir="2700000">
              <a:srgbClr val="FF6600">
                <a:gamma/>
                <a:shade val="60000"/>
                <a:invGamma/>
              </a:srgbClr>
            </a:prstShdw>
          </a:effectLst>
          <a:scene3d>
            <a:camera prst="orthographicFront"/>
            <a:lightRig rig="threePt" dir="t"/>
          </a:scene3d>
          <a:sp3d>
            <a:bevelT w="114300" prst="artDeco"/>
          </a:sp3d>
        </p:spPr>
        <p:txBody>
          <a:bodyPr wrap="none">
            <a:spAutoFit/>
          </a:bodyPr>
          <a:lstStyle/>
          <a:p>
            <a:pPr>
              <a:defRPr/>
            </a:pPr>
            <a:r>
              <a:rPr lang="en-US" sz="1200" b="1" dirty="0">
                <a:latin typeface="Arial" charset="0"/>
              </a:rPr>
              <a:t>EPG 616.6.68</a:t>
            </a:r>
          </a:p>
        </p:txBody>
      </p:sp>
      <p:pic>
        <p:nvPicPr>
          <p:cNvPr id="380930" name="Picture 2" descr="http://epg.modot.org/files/thumb/8/88/616.2.1_Road_Closed.jpg/325px-616.2.1_Road_Closed.jpg">
            <a:hlinkClick r:id="rId4" tooltip="616.2.1 Road Closed.jpg"/>
          </p:cNvPr>
          <p:cNvPicPr>
            <a:picLocks noChangeAspect="1" noChangeArrowheads="1"/>
          </p:cNvPicPr>
          <p:nvPr/>
        </p:nvPicPr>
        <p:blipFill>
          <a:blip r:embed="rId5" cstate="print"/>
          <a:srcRect/>
          <a:stretch>
            <a:fillRect/>
          </a:stretch>
        </p:blipFill>
        <p:spPr bwMode="auto">
          <a:xfrm>
            <a:off x="1752600" y="4541039"/>
            <a:ext cx="7020962" cy="2181899"/>
          </a:xfrm>
          <a:prstGeom prst="rect">
            <a:avLst/>
          </a:prstGeom>
          <a:noFill/>
          <a:effectLst>
            <a:softEdge rad="127000"/>
          </a:effectLst>
        </p:spPr>
      </p:pic>
    </p:spTree>
    <p:extLst>
      <p:ext uri="{BB962C8B-B14F-4D97-AF65-F5344CB8AC3E}">
        <p14:creationId xmlns:p14="http://schemas.microsoft.com/office/powerpoint/2010/main" val="1483458124"/>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9F1B8-1B54-4BF3-B3B9-D32B9D37A713}"/>
              </a:ext>
            </a:extLst>
          </p:cNvPr>
          <p:cNvSpPr>
            <a:spLocks noGrp="1"/>
          </p:cNvSpPr>
          <p:nvPr>
            <p:ph type="title"/>
          </p:nvPr>
        </p:nvSpPr>
        <p:spPr>
          <a:xfrm>
            <a:off x="457200" y="274638"/>
            <a:ext cx="8229600" cy="868362"/>
          </a:xfrm>
        </p:spPr>
        <p:txBody>
          <a:bodyPr/>
          <a:lstStyle/>
          <a:p>
            <a:r>
              <a:rPr lang="en-US" b="1" dirty="0"/>
              <a:t>Barricades Types</a:t>
            </a:r>
          </a:p>
        </p:txBody>
      </p:sp>
      <p:sp>
        <p:nvSpPr>
          <p:cNvPr id="3" name="Content Placeholder 2">
            <a:extLst>
              <a:ext uri="{FF2B5EF4-FFF2-40B4-BE49-F238E27FC236}">
                <a16:creationId xmlns:a16="http://schemas.microsoft.com/office/drawing/2014/main" id="{4E589A9C-50D6-488F-AE6B-FD0A279E174A}"/>
              </a:ext>
            </a:extLst>
          </p:cNvPr>
          <p:cNvSpPr>
            <a:spLocks noGrp="1"/>
          </p:cNvSpPr>
          <p:nvPr>
            <p:ph idx="1"/>
          </p:nvPr>
        </p:nvSpPr>
        <p:spPr>
          <a:xfrm>
            <a:off x="457200" y="1166018"/>
            <a:ext cx="8229600" cy="5417344"/>
          </a:xfrm>
        </p:spPr>
        <p:txBody>
          <a:bodyPr/>
          <a:lstStyle/>
          <a:p>
            <a:pPr>
              <a:buFont typeface="Wingdings" panose="05000000000000000000" pitchFamily="2" charset="2"/>
              <a:buChar char="Ø"/>
            </a:pPr>
            <a:r>
              <a:rPr lang="en-US" sz="2400" dirty="0"/>
              <a:t>Type 1</a:t>
            </a:r>
          </a:p>
          <a:p>
            <a:pPr lvl="1">
              <a:lnSpc>
                <a:spcPct val="90000"/>
              </a:lnSpc>
              <a:buFont typeface="Arial" panose="020B0604020202020204" pitchFamily="34" charset="0"/>
              <a:buChar char="•"/>
            </a:pPr>
            <a:r>
              <a:rPr lang="en-US" sz="2000" dirty="0"/>
              <a:t>One rail</a:t>
            </a:r>
          </a:p>
          <a:p>
            <a:pPr lvl="1">
              <a:lnSpc>
                <a:spcPct val="90000"/>
              </a:lnSpc>
              <a:buFont typeface="Arial" panose="020B0604020202020204" pitchFamily="34" charset="0"/>
              <a:buChar char="•"/>
            </a:pPr>
            <a:r>
              <a:rPr lang="en-US" sz="2000" dirty="0"/>
              <a:t>Non-motorized traffic operations on all highways</a:t>
            </a:r>
          </a:p>
          <a:p>
            <a:pPr lvl="1">
              <a:lnSpc>
                <a:spcPct val="90000"/>
              </a:lnSpc>
              <a:buFont typeface="Arial" panose="020B0604020202020204" pitchFamily="34" charset="0"/>
              <a:buChar char="•"/>
            </a:pPr>
            <a:r>
              <a:rPr lang="en-US" sz="2000" dirty="0"/>
              <a:t>Emergency road closures “2-lane undivided”</a:t>
            </a:r>
          </a:p>
          <a:p>
            <a:pPr lvl="1">
              <a:lnSpc>
                <a:spcPct val="90000"/>
              </a:lnSpc>
              <a:buFont typeface="Arial" panose="020B0604020202020204" pitchFamily="34" charset="0"/>
              <a:buChar char="•"/>
            </a:pPr>
            <a:r>
              <a:rPr lang="en-US" sz="2000" dirty="0"/>
              <a:t>Minimum length shall be 24-inches</a:t>
            </a:r>
          </a:p>
          <a:p>
            <a:pPr lvl="1">
              <a:lnSpc>
                <a:spcPct val="90000"/>
              </a:lnSpc>
              <a:buFont typeface="Arial" panose="020B0604020202020204" pitchFamily="34" charset="0"/>
              <a:buChar char="•"/>
            </a:pPr>
            <a:r>
              <a:rPr lang="en-US" sz="2000" dirty="0"/>
              <a:t>Used alone or in groups to mark specific condition or in series for channelizing road users</a:t>
            </a:r>
          </a:p>
          <a:p>
            <a:pPr>
              <a:buFont typeface="Wingdings" panose="05000000000000000000" pitchFamily="2" charset="2"/>
              <a:buChar char="Ø"/>
            </a:pPr>
            <a:r>
              <a:rPr lang="en-US" sz="2400" dirty="0"/>
              <a:t>Type 3</a:t>
            </a:r>
          </a:p>
          <a:p>
            <a:pPr lvl="1">
              <a:buFont typeface="Arial" panose="020B0604020202020204" pitchFamily="34" charset="0"/>
              <a:buChar char="•"/>
            </a:pPr>
            <a:r>
              <a:rPr lang="en-US" sz="2000" dirty="0"/>
              <a:t>Used on freeways, expressways, and other high-speed roadways </a:t>
            </a:r>
          </a:p>
          <a:p>
            <a:pPr lvl="1">
              <a:buFont typeface="Arial" panose="020B0604020202020204" pitchFamily="34" charset="0"/>
              <a:buChar char="•"/>
            </a:pPr>
            <a:r>
              <a:rPr lang="en-US" sz="2000" dirty="0"/>
              <a:t>Minimum length shall be 48-inches</a:t>
            </a:r>
          </a:p>
          <a:p>
            <a:pPr lvl="1">
              <a:buFont typeface="Arial" panose="020B0604020202020204" pitchFamily="34" charset="0"/>
              <a:buChar char="•"/>
            </a:pPr>
            <a:r>
              <a:rPr lang="en-US" sz="2000" dirty="0"/>
              <a:t>One Type 3 barricade shall be used to completely close each 8-ft. of pavement</a:t>
            </a:r>
          </a:p>
          <a:p>
            <a:pPr lvl="3">
              <a:buFont typeface="Courier New" panose="02070309020205020404" pitchFamily="49" charset="0"/>
              <a:buChar char="o"/>
            </a:pPr>
            <a:r>
              <a:rPr lang="en-US" sz="1800" dirty="0"/>
              <a:t>Paved shoulders shall be included in the area to be closed</a:t>
            </a:r>
          </a:p>
          <a:p>
            <a:pPr lvl="3">
              <a:buFont typeface="Courier New" panose="02070309020205020404" pitchFamily="49" charset="0"/>
              <a:buChar char="o"/>
            </a:pPr>
            <a:endParaRPr lang="en-US" sz="1800" dirty="0"/>
          </a:p>
          <a:p>
            <a:pPr marL="1371600" lvl="3" indent="0">
              <a:buNone/>
            </a:pPr>
            <a:r>
              <a:rPr lang="en-US" sz="1600" i="1" dirty="0"/>
              <a:t>                   Refer to EPG for additional information and specs</a:t>
            </a:r>
          </a:p>
        </p:txBody>
      </p:sp>
      <p:sp>
        <p:nvSpPr>
          <p:cNvPr id="4" name="Text Box 5">
            <a:hlinkClick r:id="rId2"/>
            <a:extLst>
              <a:ext uri="{FF2B5EF4-FFF2-40B4-BE49-F238E27FC236}">
                <a16:creationId xmlns:a16="http://schemas.microsoft.com/office/drawing/2014/main" id="{E46F5F20-9DEC-4CB7-AD5C-783105661D9C}"/>
              </a:ext>
            </a:extLst>
          </p:cNvPr>
          <p:cNvSpPr txBox="1">
            <a:spLocks noChangeArrowheads="1"/>
          </p:cNvSpPr>
          <p:nvPr/>
        </p:nvSpPr>
        <p:spPr bwMode="auto">
          <a:xfrm>
            <a:off x="152400" y="6444862"/>
            <a:ext cx="780983" cy="276999"/>
          </a:xfrm>
          <a:prstGeom prst="rect">
            <a:avLst/>
          </a:prstGeom>
          <a:solidFill>
            <a:srgbClr val="FFC000"/>
          </a:solidFill>
          <a:ln w="9525">
            <a:noFill/>
            <a:miter lim="800000"/>
            <a:headEnd/>
            <a:tailEnd/>
          </a:ln>
          <a:effectLst>
            <a:prstShdw prst="shdw17" dist="17961" dir="2700000">
              <a:srgbClr val="FF6600">
                <a:gamma/>
                <a:shade val="60000"/>
                <a:invGamma/>
              </a:srgbClr>
            </a:prstShdw>
          </a:effectLst>
          <a:scene3d>
            <a:camera prst="orthographicFront"/>
            <a:lightRig rig="threePt" dir="t"/>
          </a:scene3d>
          <a:sp3d>
            <a:bevelT w="114300" prst="artDeco"/>
          </a:sp3d>
        </p:spPr>
        <p:txBody>
          <a:bodyPr wrap="none">
            <a:spAutoFit/>
          </a:bodyPr>
          <a:lstStyle/>
          <a:p>
            <a:pPr>
              <a:defRPr/>
            </a:pPr>
            <a:r>
              <a:rPr lang="en-US" sz="1200" b="1" dirty="0">
                <a:latin typeface="Arial" charset="0"/>
              </a:rPr>
              <a:t>616.6.68</a:t>
            </a:r>
          </a:p>
        </p:txBody>
      </p:sp>
    </p:spTree>
    <p:extLst>
      <p:ext uri="{BB962C8B-B14F-4D97-AF65-F5344CB8AC3E}">
        <p14:creationId xmlns:p14="http://schemas.microsoft.com/office/powerpoint/2010/main" val="2578765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499"/>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499"/>
                                          </p:stCondLst>
                                        </p:cTn>
                                        <p:tgtEl>
                                          <p:spTgt spid="3">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499"/>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499"/>
                                          </p:stCondLst>
                                        </p:cTn>
                                        <p:tgtEl>
                                          <p:spTgt spid="3">
                                            <p:txEl>
                                              <p:pRg st="9" end="9"/>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499"/>
                                          </p:stCondLst>
                                        </p:cTn>
                                        <p:tgtEl>
                                          <p:spTgt spid="3">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nodeType="click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animEffect transition="in" filter="circle(in)">
                                      <p:cBhvr>
                                        <p:cTn id="39" dur="20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07" name="Rectangle 7"/>
          <p:cNvSpPr>
            <a:spLocks noGrp="1" noChangeArrowheads="1"/>
          </p:cNvSpPr>
          <p:nvPr>
            <p:ph type="title"/>
          </p:nvPr>
        </p:nvSpPr>
        <p:spPr>
          <a:xfrm>
            <a:off x="457200" y="274638"/>
            <a:ext cx="8229600" cy="868362"/>
          </a:xfrm>
        </p:spPr>
        <p:txBody>
          <a:bodyPr>
            <a:normAutofit/>
          </a:bodyPr>
          <a:lstStyle/>
          <a:p>
            <a:r>
              <a:rPr lang="en-US" b="1" dirty="0"/>
              <a:t>Temporary Traffic Barriers (TTB)</a:t>
            </a:r>
          </a:p>
        </p:txBody>
      </p:sp>
      <p:sp>
        <p:nvSpPr>
          <p:cNvPr id="204809" name="Rectangle 9"/>
          <p:cNvSpPr>
            <a:spLocks noGrp="1" noChangeArrowheads="1"/>
          </p:cNvSpPr>
          <p:nvPr>
            <p:ph sz="half" idx="2"/>
          </p:nvPr>
        </p:nvSpPr>
        <p:spPr>
          <a:xfrm>
            <a:off x="304800" y="1136146"/>
            <a:ext cx="8382000" cy="5695811"/>
          </a:xfrm>
          <a:ln>
            <a:noFill/>
          </a:ln>
          <a:effectLst>
            <a:softEdge rad="127000"/>
          </a:effectLst>
        </p:spPr>
        <p:txBody>
          <a:bodyPr>
            <a:normAutofit/>
          </a:bodyPr>
          <a:lstStyle/>
          <a:p>
            <a:pPr marL="0" indent="0">
              <a:lnSpc>
                <a:spcPct val="90000"/>
              </a:lnSpc>
              <a:buNone/>
            </a:pPr>
            <a:r>
              <a:rPr lang="en-US" sz="2600" dirty="0"/>
              <a:t>A physical device used to </a:t>
            </a:r>
            <a:r>
              <a:rPr lang="en-US" sz="2600" i="1" dirty="0"/>
              <a:t>prevent</a:t>
            </a:r>
            <a:r>
              <a:rPr lang="en-US" sz="2600" dirty="0"/>
              <a:t> vehicles from entering the work area or separate vehicles in temporary 2-lane, 2-way traffic on normally divided highways</a:t>
            </a:r>
          </a:p>
          <a:p>
            <a:pPr lvl="1">
              <a:lnSpc>
                <a:spcPct val="90000"/>
              </a:lnSpc>
              <a:buFont typeface="Arial" panose="020B0604020202020204" pitchFamily="34" charset="0"/>
              <a:buChar char="•"/>
            </a:pPr>
            <a:r>
              <a:rPr lang="en-US" sz="2200" dirty="0"/>
              <a:t>May be used in lieu or in addition to channelizers separating motorized traffic from the workspace, an unsafe condition, or non-motorized traffic</a:t>
            </a:r>
          </a:p>
          <a:p>
            <a:pPr lvl="2">
              <a:lnSpc>
                <a:spcPct val="90000"/>
              </a:lnSpc>
              <a:buFont typeface="Courier New" panose="02070309020205020404" pitchFamily="49" charset="0"/>
              <a:buChar char="o"/>
            </a:pPr>
            <a:r>
              <a:rPr lang="en-US" sz="1800" i="1" dirty="0"/>
              <a:t>NOT used to form tapers</a:t>
            </a:r>
          </a:p>
          <a:p>
            <a:pPr>
              <a:lnSpc>
                <a:spcPct val="90000"/>
              </a:lnSpc>
              <a:buFont typeface="Wingdings" panose="05000000000000000000" pitchFamily="2" charset="2"/>
              <a:buChar char="Ø"/>
            </a:pPr>
            <a:endParaRPr lang="en-US" sz="800" dirty="0"/>
          </a:p>
          <a:p>
            <a:pPr>
              <a:lnSpc>
                <a:spcPct val="90000"/>
              </a:lnSpc>
              <a:buFont typeface="Wingdings" panose="05000000000000000000" pitchFamily="2" charset="2"/>
              <a:buChar char="Ø"/>
            </a:pPr>
            <a:r>
              <a:rPr lang="en-US" sz="2600" dirty="0"/>
              <a:t>Required </a:t>
            </a:r>
          </a:p>
          <a:p>
            <a:pPr lvl="1">
              <a:lnSpc>
                <a:spcPct val="90000"/>
              </a:lnSpc>
              <a:buFont typeface="Arial" panose="020B0604020202020204" pitchFamily="34" charset="0"/>
              <a:buChar char="•"/>
            </a:pPr>
            <a:r>
              <a:rPr lang="en-US" sz="2200" dirty="0"/>
              <a:t>Roadway excavation edge drop-offs</a:t>
            </a:r>
          </a:p>
          <a:p>
            <a:pPr lvl="1">
              <a:lnSpc>
                <a:spcPct val="90000"/>
              </a:lnSpc>
              <a:buFont typeface="Arial" panose="020B0604020202020204" pitchFamily="34" charset="0"/>
              <a:buChar char="•"/>
            </a:pPr>
            <a:r>
              <a:rPr lang="en-US" sz="2200" dirty="0"/>
              <a:t>Bridge rehabilitations with bridge rail                                     replacement</a:t>
            </a:r>
          </a:p>
          <a:p>
            <a:pPr lvl="1">
              <a:lnSpc>
                <a:spcPct val="90000"/>
              </a:lnSpc>
              <a:buFont typeface="Arial" panose="020B0604020202020204" pitchFamily="34" charset="0"/>
              <a:buChar char="•"/>
            </a:pPr>
            <a:r>
              <a:rPr lang="en-US" sz="2200" dirty="0"/>
              <a:t>Full-depth repairs</a:t>
            </a:r>
          </a:p>
          <a:p>
            <a:pPr lvl="1">
              <a:lnSpc>
                <a:spcPct val="90000"/>
              </a:lnSpc>
              <a:buFont typeface="Arial" panose="020B0604020202020204" pitchFamily="34" charset="0"/>
              <a:buChar char="•"/>
            </a:pPr>
            <a:r>
              <a:rPr lang="en-US" sz="2200" dirty="0"/>
              <a:t>Transition areas</a:t>
            </a:r>
            <a:r>
              <a:rPr lang="en-US" dirty="0"/>
              <a:t> </a:t>
            </a:r>
          </a:p>
          <a:p>
            <a:pPr>
              <a:lnSpc>
                <a:spcPct val="90000"/>
              </a:lnSpc>
              <a:buFont typeface="Wingdings" panose="05000000000000000000" pitchFamily="2" charset="2"/>
              <a:buChar char="Ø"/>
            </a:pPr>
            <a:r>
              <a:rPr lang="en-US" sz="2600" dirty="0"/>
              <a:t>Consider</a:t>
            </a:r>
          </a:p>
          <a:p>
            <a:pPr lvl="1">
              <a:lnSpc>
                <a:spcPct val="90000"/>
              </a:lnSpc>
              <a:buFont typeface="Arial" panose="020B0604020202020204" pitchFamily="34" charset="0"/>
              <a:buChar char="•"/>
            </a:pPr>
            <a:r>
              <a:rPr lang="en-US" sz="2200" dirty="0"/>
              <a:t>Long-term stationary operations or bridge repair work</a:t>
            </a:r>
          </a:p>
          <a:p>
            <a:pPr>
              <a:lnSpc>
                <a:spcPct val="90000"/>
              </a:lnSpc>
              <a:buFont typeface="Wingdings" panose="05000000000000000000" pitchFamily="2" charset="2"/>
              <a:buChar char="Ø"/>
            </a:pPr>
            <a:endParaRPr lang="en-US" dirty="0"/>
          </a:p>
        </p:txBody>
      </p:sp>
      <p:sp>
        <p:nvSpPr>
          <p:cNvPr id="2" name="TextBox 1">
            <a:extLst>
              <a:ext uri="{FF2B5EF4-FFF2-40B4-BE49-F238E27FC236}">
                <a16:creationId xmlns:a16="http://schemas.microsoft.com/office/drawing/2014/main" id="{5B5FBC5B-5B64-4D7D-88CE-F94E07E35DB9}"/>
              </a:ext>
            </a:extLst>
          </p:cNvPr>
          <p:cNvSpPr txBox="1"/>
          <p:nvPr/>
        </p:nvSpPr>
        <p:spPr>
          <a:xfrm>
            <a:off x="5353377" y="5742560"/>
            <a:ext cx="3661370" cy="569387"/>
          </a:xfrm>
          <a:prstGeom prst="rect">
            <a:avLst/>
          </a:prstGeom>
          <a:noFill/>
        </p:spPr>
        <p:txBody>
          <a:bodyPr wrap="square" rtlCol="0">
            <a:spAutoFit/>
          </a:bodyPr>
          <a:lstStyle/>
          <a:p>
            <a:pPr algn="ctr"/>
            <a:r>
              <a:rPr lang="en-US" sz="1600" i="1" dirty="0"/>
              <a:t>* </a:t>
            </a:r>
            <a:r>
              <a:rPr lang="en-US" sz="1500" i="1" dirty="0"/>
              <a:t>Consult with appropriate engineering staff for design requirements prior to installation</a:t>
            </a:r>
          </a:p>
        </p:txBody>
      </p:sp>
      <p:pic>
        <p:nvPicPr>
          <p:cNvPr id="4" name="Picture 3" descr="A picture containing text&#10;&#10;Description automatically generated">
            <a:extLst>
              <a:ext uri="{FF2B5EF4-FFF2-40B4-BE49-F238E27FC236}">
                <a16:creationId xmlns:a16="http://schemas.microsoft.com/office/drawing/2014/main" id="{ADA12CF3-CAFB-4000-B463-69BF2F5E35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24600" y="3101637"/>
            <a:ext cx="1161599" cy="2503245"/>
          </a:xfrm>
          <a:prstGeom prst="rect">
            <a:avLst/>
          </a:prstGeom>
        </p:spPr>
      </p:pic>
      <p:sp>
        <p:nvSpPr>
          <p:cNvPr id="10" name="Text Box 5">
            <a:hlinkClick r:id="rId4"/>
            <a:extLst>
              <a:ext uri="{FF2B5EF4-FFF2-40B4-BE49-F238E27FC236}">
                <a16:creationId xmlns:a16="http://schemas.microsoft.com/office/drawing/2014/main" id="{3EB61244-77B1-4C9F-A89D-84D73A28200B}"/>
              </a:ext>
            </a:extLst>
          </p:cNvPr>
          <p:cNvSpPr txBox="1">
            <a:spLocks noChangeArrowheads="1"/>
          </p:cNvSpPr>
          <p:nvPr/>
        </p:nvSpPr>
        <p:spPr bwMode="auto">
          <a:xfrm>
            <a:off x="8446963" y="6444862"/>
            <a:ext cx="567784" cy="276999"/>
          </a:xfrm>
          <a:prstGeom prst="rect">
            <a:avLst/>
          </a:prstGeom>
          <a:solidFill>
            <a:srgbClr val="FFC000"/>
          </a:solidFill>
          <a:ln w="9525">
            <a:noFill/>
            <a:miter lim="800000"/>
            <a:headEnd/>
            <a:tailEnd/>
          </a:ln>
          <a:effectLst>
            <a:prstShdw prst="shdw17" dist="17961" dir="2700000">
              <a:srgbClr val="FF6600">
                <a:gamma/>
                <a:shade val="60000"/>
                <a:invGamma/>
              </a:srgbClr>
            </a:prstShdw>
          </a:effectLst>
          <a:scene3d>
            <a:camera prst="orthographicFront"/>
            <a:lightRig rig="threePt" dir="t"/>
          </a:scene3d>
          <a:sp3d>
            <a:bevelT w="114300" prst="artDeco"/>
          </a:sp3d>
        </p:spPr>
        <p:txBody>
          <a:bodyPr wrap="none">
            <a:spAutoFit/>
          </a:bodyPr>
          <a:lstStyle/>
          <a:p>
            <a:pPr>
              <a:defRPr/>
            </a:pPr>
            <a:r>
              <a:rPr lang="en-US" sz="1200" b="1" dirty="0">
                <a:latin typeface="Arial" charset="0"/>
              </a:rPr>
              <a:t>617.1</a:t>
            </a:r>
          </a:p>
        </p:txBody>
      </p:sp>
    </p:spTree>
    <p:extLst>
      <p:ext uri="{BB962C8B-B14F-4D97-AF65-F5344CB8AC3E}">
        <p14:creationId xmlns:p14="http://schemas.microsoft.com/office/powerpoint/2010/main" val="3941731144"/>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4418" name="Rectangle 2"/>
          <p:cNvSpPr>
            <a:spLocks noGrp="1" noChangeArrowheads="1"/>
          </p:cNvSpPr>
          <p:nvPr>
            <p:ph type="title"/>
          </p:nvPr>
        </p:nvSpPr>
        <p:spPr>
          <a:xfrm>
            <a:off x="457200" y="165747"/>
            <a:ext cx="8229600" cy="849312"/>
          </a:xfrm>
        </p:spPr>
        <p:txBody>
          <a:bodyPr>
            <a:normAutofit/>
          </a:bodyPr>
          <a:lstStyle/>
          <a:p>
            <a:r>
              <a:rPr lang="en-US" b="1" dirty="0"/>
              <a:t>Temporary Traffic Barriers </a:t>
            </a:r>
            <a:r>
              <a:rPr lang="en-US" b="1" dirty="0" err="1"/>
              <a:t>Con’t</a:t>
            </a:r>
            <a:r>
              <a:rPr lang="en-US" b="1" dirty="0"/>
              <a:t>.</a:t>
            </a:r>
          </a:p>
        </p:txBody>
      </p:sp>
      <p:pic>
        <p:nvPicPr>
          <p:cNvPr id="444422" name="Picture 6"/>
          <p:cNvPicPr>
            <a:picLocks noGrp="1" noChangeAspect="1" noChangeArrowheads="1"/>
          </p:cNvPicPr>
          <p:nvPr>
            <p:ph sz="half" idx="2"/>
          </p:nvPr>
        </p:nvPicPr>
        <p:blipFill>
          <a:blip r:embed="rId3" cstate="print"/>
          <a:stretch>
            <a:fillRect/>
          </a:stretch>
        </p:blipFill>
        <p:spPr>
          <a:xfrm>
            <a:off x="7086600" y="932518"/>
            <a:ext cx="1819447" cy="2430955"/>
          </a:xfrm>
          <a:noFill/>
          <a:ln w="28575">
            <a:noFill/>
          </a:ln>
          <a:effectLst>
            <a:softEdge rad="127000"/>
          </a:effectLst>
        </p:spPr>
      </p:pic>
      <p:pic>
        <p:nvPicPr>
          <p:cNvPr id="3" name="Picture 2" descr="A picture containing text, outdoor, road, highway&#10;&#10;Description automatically generated">
            <a:extLst>
              <a:ext uri="{FF2B5EF4-FFF2-40B4-BE49-F238E27FC236}">
                <a16:creationId xmlns:a16="http://schemas.microsoft.com/office/drawing/2014/main" id="{A86BDD51-0824-4649-A503-65676907EF5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76533" y="3222129"/>
            <a:ext cx="2729514" cy="1615872"/>
          </a:xfrm>
          <a:prstGeom prst="rect">
            <a:avLst/>
          </a:prstGeom>
          <a:ln>
            <a:noFill/>
          </a:ln>
          <a:effectLst>
            <a:softEdge rad="112500"/>
          </a:effectLst>
        </p:spPr>
      </p:pic>
      <p:sp>
        <p:nvSpPr>
          <p:cNvPr id="2" name="TextBox 1">
            <a:extLst>
              <a:ext uri="{FF2B5EF4-FFF2-40B4-BE49-F238E27FC236}">
                <a16:creationId xmlns:a16="http://schemas.microsoft.com/office/drawing/2014/main" id="{64333E1F-0DAD-4CEB-8CCD-896C269602FE}"/>
              </a:ext>
            </a:extLst>
          </p:cNvPr>
          <p:cNvSpPr txBox="1"/>
          <p:nvPr/>
        </p:nvSpPr>
        <p:spPr>
          <a:xfrm>
            <a:off x="3511700" y="2908606"/>
            <a:ext cx="2209800" cy="1477328"/>
          </a:xfrm>
          <a:prstGeom prst="rect">
            <a:avLst/>
          </a:prstGeom>
          <a:noFill/>
        </p:spPr>
        <p:txBody>
          <a:bodyPr wrap="square" rtlCol="0">
            <a:spAutoFit/>
          </a:bodyPr>
          <a:lstStyle/>
          <a:p>
            <a:pPr algn="ctr"/>
            <a:r>
              <a:rPr lang="en-US" dirty="0"/>
              <a:t>Proper connections are essential to prevent separation of a TTB if hit by an errant vehicle</a:t>
            </a:r>
          </a:p>
        </p:txBody>
      </p:sp>
      <p:pic>
        <p:nvPicPr>
          <p:cNvPr id="444421" name="Picture 5"/>
          <p:cNvPicPr>
            <a:picLocks noGrp="1" noChangeAspect="1" noChangeArrowheads="1"/>
          </p:cNvPicPr>
          <p:nvPr>
            <p:ph sz="half" idx="1"/>
          </p:nvPr>
        </p:nvPicPr>
        <p:blipFill>
          <a:blip r:embed="rId5" cstate="print"/>
          <a:stretch>
            <a:fillRect/>
          </a:stretch>
        </p:blipFill>
        <p:spPr>
          <a:xfrm>
            <a:off x="7420923" y="4696657"/>
            <a:ext cx="1490986" cy="1992099"/>
          </a:xfrm>
          <a:noFill/>
          <a:ln w="28575">
            <a:noFill/>
          </a:ln>
          <a:effectLst>
            <a:softEdge rad="127000"/>
          </a:effectLst>
        </p:spPr>
      </p:pic>
      <p:pic>
        <p:nvPicPr>
          <p:cNvPr id="7" name="Picture 6">
            <a:extLst>
              <a:ext uri="{FF2B5EF4-FFF2-40B4-BE49-F238E27FC236}">
                <a16:creationId xmlns:a16="http://schemas.microsoft.com/office/drawing/2014/main" id="{887AF094-8739-4AC4-BDE4-6235BC7A886D}"/>
              </a:ext>
            </a:extLst>
          </p:cNvPr>
          <p:cNvPicPr/>
          <p:nvPr/>
        </p:nvPicPr>
        <p:blipFill>
          <a:blip r:embed="rId6"/>
          <a:stretch>
            <a:fillRect/>
          </a:stretch>
        </p:blipFill>
        <p:spPr>
          <a:xfrm>
            <a:off x="341646" y="1651941"/>
            <a:ext cx="3125455" cy="1256665"/>
          </a:xfrm>
          <a:prstGeom prst="rect">
            <a:avLst/>
          </a:prstGeom>
          <a:ln>
            <a:noFill/>
          </a:ln>
          <a:effectLst>
            <a:softEdge rad="112500"/>
          </a:effectLst>
        </p:spPr>
      </p:pic>
      <p:pic>
        <p:nvPicPr>
          <p:cNvPr id="8" name="Picture 7">
            <a:extLst>
              <a:ext uri="{FF2B5EF4-FFF2-40B4-BE49-F238E27FC236}">
                <a16:creationId xmlns:a16="http://schemas.microsoft.com/office/drawing/2014/main" id="{A7F7E583-8B25-4D96-8D8D-0E8D7CB64AA2}"/>
              </a:ext>
            </a:extLst>
          </p:cNvPr>
          <p:cNvPicPr/>
          <p:nvPr/>
        </p:nvPicPr>
        <p:blipFill>
          <a:blip r:embed="rId7"/>
          <a:stretch>
            <a:fillRect/>
          </a:stretch>
        </p:blipFill>
        <p:spPr>
          <a:xfrm>
            <a:off x="234427" y="4912566"/>
            <a:ext cx="3571875" cy="1790700"/>
          </a:xfrm>
          <a:prstGeom prst="rect">
            <a:avLst/>
          </a:prstGeom>
          <a:ln>
            <a:noFill/>
          </a:ln>
          <a:effectLst>
            <a:softEdge rad="112500"/>
          </a:effectLst>
        </p:spPr>
      </p:pic>
      <p:pic>
        <p:nvPicPr>
          <p:cNvPr id="9" name="Picture 8">
            <a:extLst>
              <a:ext uri="{FF2B5EF4-FFF2-40B4-BE49-F238E27FC236}">
                <a16:creationId xmlns:a16="http://schemas.microsoft.com/office/drawing/2014/main" id="{4120621A-8444-4F8B-B644-748E57B183BC}"/>
              </a:ext>
            </a:extLst>
          </p:cNvPr>
          <p:cNvPicPr/>
          <p:nvPr/>
        </p:nvPicPr>
        <p:blipFill>
          <a:blip r:embed="rId8"/>
          <a:stretch>
            <a:fillRect/>
          </a:stretch>
        </p:blipFill>
        <p:spPr>
          <a:xfrm>
            <a:off x="1073263" y="2945600"/>
            <a:ext cx="1894205" cy="1971675"/>
          </a:xfrm>
          <a:prstGeom prst="rect">
            <a:avLst/>
          </a:prstGeom>
          <a:ln>
            <a:noFill/>
          </a:ln>
          <a:effectLst>
            <a:softEdge rad="112500"/>
          </a:effectLst>
        </p:spPr>
      </p:pic>
      <p:sp>
        <p:nvSpPr>
          <p:cNvPr id="4" name="TextBox 3">
            <a:extLst>
              <a:ext uri="{FF2B5EF4-FFF2-40B4-BE49-F238E27FC236}">
                <a16:creationId xmlns:a16="http://schemas.microsoft.com/office/drawing/2014/main" id="{31837F57-2EA1-441A-B1D2-5A03869BF9A0}"/>
              </a:ext>
            </a:extLst>
          </p:cNvPr>
          <p:cNvSpPr txBox="1"/>
          <p:nvPr/>
        </p:nvSpPr>
        <p:spPr>
          <a:xfrm>
            <a:off x="989973" y="1143000"/>
            <a:ext cx="1828800" cy="381000"/>
          </a:xfrm>
          <a:prstGeom prst="rect">
            <a:avLst/>
          </a:prstGeom>
          <a:noFill/>
        </p:spPr>
        <p:txBody>
          <a:bodyPr wrap="square" rtlCol="0">
            <a:spAutoFit/>
          </a:bodyPr>
          <a:lstStyle/>
          <a:p>
            <a:pPr algn="ctr"/>
            <a:r>
              <a:rPr lang="en-US" dirty="0"/>
              <a:t>3-Loop Barriers</a:t>
            </a:r>
          </a:p>
        </p:txBody>
      </p:sp>
      <p:sp>
        <p:nvSpPr>
          <p:cNvPr id="11" name="TextBox 10">
            <a:extLst>
              <a:ext uri="{FF2B5EF4-FFF2-40B4-BE49-F238E27FC236}">
                <a16:creationId xmlns:a16="http://schemas.microsoft.com/office/drawing/2014/main" id="{FB7C15B9-0BFA-4AD8-8766-6E380EE36765}"/>
              </a:ext>
            </a:extLst>
          </p:cNvPr>
          <p:cNvSpPr txBox="1"/>
          <p:nvPr/>
        </p:nvSpPr>
        <p:spPr>
          <a:xfrm>
            <a:off x="5592123" y="5617416"/>
            <a:ext cx="1828800" cy="381000"/>
          </a:xfrm>
          <a:prstGeom prst="rect">
            <a:avLst/>
          </a:prstGeom>
          <a:noFill/>
        </p:spPr>
        <p:txBody>
          <a:bodyPr wrap="square" rtlCol="0">
            <a:spAutoFit/>
          </a:bodyPr>
          <a:lstStyle/>
          <a:p>
            <a:pPr algn="ctr"/>
            <a:r>
              <a:rPr lang="en-US" dirty="0"/>
              <a:t>2-Loop Barriers</a:t>
            </a:r>
          </a:p>
        </p:txBody>
      </p:sp>
    </p:spTree>
    <p:extLst>
      <p:ext uri="{BB962C8B-B14F-4D97-AF65-F5344CB8AC3E}">
        <p14:creationId xmlns:p14="http://schemas.microsoft.com/office/powerpoint/2010/main" val="920630322"/>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831" name="Rectangle 7"/>
          <p:cNvSpPr>
            <a:spLocks noGrp="1" noChangeArrowheads="1"/>
          </p:cNvSpPr>
          <p:nvPr>
            <p:ph type="title"/>
          </p:nvPr>
        </p:nvSpPr>
        <p:spPr>
          <a:xfrm>
            <a:off x="381000" y="221139"/>
            <a:ext cx="8229600" cy="868362"/>
          </a:xfrm>
        </p:spPr>
        <p:txBody>
          <a:bodyPr>
            <a:normAutofit/>
          </a:bodyPr>
          <a:lstStyle/>
          <a:p>
            <a:r>
              <a:rPr lang="en-US" b="1" dirty="0"/>
              <a:t>Barrier End Treatments</a:t>
            </a:r>
          </a:p>
        </p:txBody>
      </p:sp>
      <p:pic>
        <p:nvPicPr>
          <p:cNvPr id="205832" name="Picture 8"/>
          <p:cNvPicPr>
            <a:picLocks noGrp="1" noChangeAspect="1" noChangeArrowheads="1"/>
          </p:cNvPicPr>
          <p:nvPr>
            <p:ph sz="half" idx="1"/>
          </p:nvPr>
        </p:nvPicPr>
        <p:blipFill>
          <a:blip r:embed="rId3" cstate="print"/>
          <a:stretch>
            <a:fillRect/>
          </a:stretch>
        </p:blipFill>
        <p:spPr>
          <a:xfrm>
            <a:off x="5062538" y="2082521"/>
            <a:ext cx="4038600" cy="2692957"/>
          </a:xfrm>
          <a:ln w="57150">
            <a:noFill/>
          </a:ln>
          <a:effectLst>
            <a:softEdge rad="127000"/>
          </a:effectLst>
        </p:spPr>
      </p:pic>
      <p:sp>
        <p:nvSpPr>
          <p:cNvPr id="205833" name="Rectangle 9"/>
          <p:cNvSpPr>
            <a:spLocks noGrp="1" noChangeArrowheads="1"/>
          </p:cNvSpPr>
          <p:nvPr>
            <p:ph sz="half" idx="2"/>
          </p:nvPr>
        </p:nvSpPr>
        <p:spPr>
          <a:xfrm>
            <a:off x="457200" y="1112198"/>
            <a:ext cx="8229600" cy="3886200"/>
          </a:xfrm>
        </p:spPr>
        <p:txBody>
          <a:bodyPr>
            <a:normAutofit/>
          </a:bodyPr>
          <a:lstStyle/>
          <a:p>
            <a:pPr>
              <a:buFont typeface="Wingdings" panose="05000000000000000000" pitchFamily="2" charset="2"/>
              <a:buChar char="Ø"/>
            </a:pPr>
            <a:r>
              <a:rPr lang="en-US" dirty="0"/>
              <a:t>Barrier ends present a safety concern and should be treated in one of the following methods:</a:t>
            </a:r>
          </a:p>
          <a:p>
            <a:pPr marL="533400" indent="-533400"/>
            <a:endParaRPr lang="en-US" sz="1400" dirty="0"/>
          </a:p>
          <a:p>
            <a:pPr marL="514350" indent="-514350">
              <a:buFont typeface="+mj-lt"/>
              <a:buAutoNum type="arabicPeriod"/>
            </a:pPr>
            <a:r>
              <a:rPr lang="en-US" sz="2800" dirty="0"/>
              <a:t>Barrier flare</a:t>
            </a:r>
          </a:p>
          <a:p>
            <a:pPr marL="514350" indent="-514350">
              <a:buFont typeface="+mj-lt"/>
              <a:buAutoNum type="arabicPeriod"/>
            </a:pPr>
            <a:r>
              <a:rPr lang="en-US" sz="2800" dirty="0"/>
              <a:t>Barrier </a:t>
            </a:r>
            <a:r>
              <a:rPr lang="en-US" dirty="0"/>
              <a:t>h</a:t>
            </a:r>
            <a:r>
              <a:rPr lang="en-US" sz="2800" dirty="0"/>
              <a:t>eight transition</a:t>
            </a:r>
          </a:p>
          <a:p>
            <a:pPr marL="514350" indent="-514350">
              <a:buFont typeface="+mj-lt"/>
              <a:buAutoNum type="arabicPeriod"/>
            </a:pPr>
            <a:r>
              <a:rPr lang="en-US" sz="2800" dirty="0"/>
              <a:t>Crash cushions</a:t>
            </a:r>
          </a:p>
          <a:p>
            <a:pPr lvl="1">
              <a:buFont typeface="Arial" panose="020B0604020202020204" pitchFamily="34" charset="0"/>
              <a:buChar char="•"/>
            </a:pPr>
            <a:r>
              <a:rPr lang="en-US" sz="2400" dirty="0"/>
              <a:t>Impact attenuators</a:t>
            </a:r>
          </a:p>
          <a:p>
            <a:pPr lvl="1">
              <a:buFont typeface="Arial" panose="020B0604020202020204" pitchFamily="34" charset="0"/>
              <a:buChar char="•"/>
            </a:pPr>
            <a:r>
              <a:rPr lang="en-US" sz="2400" dirty="0"/>
              <a:t>Proprietary </a:t>
            </a:r>
          </a:p>
        </p:txBody>
      </p:sp>
      <p:pic>
        <p:nvPicPr>
          <p:cNvPr id="593922" name="Picture 2" descr="Sand Barrels"/>
          <p:cNvPicPr>
            <a:picLocks noChangeAspect="1" noChangeArrowheads="1"/>
          </p:cNvPicPr>
          <p:nvPr/>
        </p:nvPicPr>
        <p:blipFill>
          <a:blip r:embed="rId4" cstate="print"/>
          <a:srcRect/>
          <a:stretch>
            <a:fillRect/>
          </a:stretch>
        </p:blipFill>
        <p:spPr bwMode="auto">
          <a:xfrm>
            <a:off x="2614613" y="4775478"/>
            <a:ext cx="2447925" cy="1969220"/>
          </a:xfrm>
          <a:prstGeom prst="rect">
            <a:avLst/>
          </a:prstGeom>
          <a:noFill/>
          <a:effectLst>
            <a:softEdge rad="127000"/>
          </a:effectLst>
        </p:spPr>
      </p:pic>
      <p:pic>
        <p:nvPicPr>
          <p:cNvPr id="7" name="Picture 6">
            <a:extLst>
              <a:ext uri="{FF2B5EF4-FFF2-40B4-BE49-F238E27FC236}">
                <a16:creationId xmlns:a16="http://schemas.microsoft.com/office/drawing/2014/main" id="{418B3843-EA7B-4520-8459-9C91A9B0C1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5062538" y="4104663"/>
            <a:ext cx="458698" cy="440826"/>
          </a:xfrm>
          <a:prstGeom prst="rect">
            <a:avLst/>
          </a:prstGeom>
        </p:spPr>
      </p:pic>
    </p:spTree>
    <p:extLst>
      <p:ext uri="{BB962C8B-B14F-4D97-AF65-F5344CB8AC3E}">
        <p14:creationId xmlns:p14="http://schemas.microsoft.com/office/powerpoint/2010/main" val="1302053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500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2339" name="Rectangle 2"/>
          <p:cNvSpPr>
            <a:spLocks noGrp="1" noChangeArrowheads="1"/>
          </p:cNvSpPr>
          <p:nvPr>
            <p:ph type="title"/>
          </p:nvPr>
        </p:nvSpPr>
        <p:spPr>
          <a:xfrm>
            <a:off x="457200" y="289719"/>
            <a:ext cx="8229600" cy="944562"/>
          </a:xfrm>
        </p:spPr>
        <p:txBody>
          <a:bodyPr>
            <a:normAutofit/>
          </a:bodyPr>
          <a:lstStyle/>
          <a:p>
            <a:pPr eaLnBrk="1" hangingPunct="1"/>
            <a:r>
              <a:rPr lang="en-US" b="1" dirty="0"/>
              <a:t>Crash Cushion</a:t>
            </a:r>
          </a:p>
        </p:txBody>
      </p:sp>
      <p:sp>
        <p:nvSpPr>
          <p:cNvPr id="142340" name="Rectangle 3"/>
          <p:cNvSpPr>
            <a:spLocks noGrp="1" noChangeArrowheads="1"/>
          </p:cNvSpPr>
          <p:nvPr>
            <p:ph sz="half" idx="1"/>
          </p:nvPr>
        </p:nvSpPr>
        <p:spPr>
          <a:xfrm>
            <a:off x="419100" y="1234122"/>
            <a:ext cx="8305800" cy="4267200"/>
          </a:xfrm>
        </p:spPr>
        <p:txBody>
          <a:bodyPr>
            <a:normAutofit/>
          </a:bodyPr>
          <a:lstStyle/>
          <a:p>
            <a:pPr eaLnBrk="1" hangingPunct="1">
              <a:buFont typeface="Wingdings" panose="05000000000000000000" pitchFamily="2" charset="2"/>
              <a:buChar char="Ø"/>
            </a:pPr>
            <a:r>
              <a:rPr lang="en-US" sz="2800" dirty="0"/>
              <a:t>Used to mitigate the effects of errant vehicles impacting fixed roadside obstacles</a:t>
            </a:r>
          </a:p>
          <a:p>
            <a:pPr eaLnBrk="1" hangingPunct="1">
              <a:buFont typeface="Wingdings" panose="05000000000000000000" pitchFamily="2" charset="2"/>
              <a:buChar char="Ø"/>
            </a:pPr>
            <a:r>
              <a:rPr lang="en-US" sz="2800" dirty="0"/>
              <a:t>Standard plan 612.20 includes installation guidelines for sand filled crash cushions</a:t>
            </a:r>
          </a:p>
          <a:p>
            <a:pPr eaLnBrk="1" hangingPunct="1">
              <a:buFontTx/>
              <a:buNone/>
            </a:pPr>
            <a:endParaRPr lang="en-US" sz="600" dirty="0"/>
          </a:p>
          <a:p>
            <a:pPr lvl="1" eaLnBrk="1" hangingPunct="1">
              <a:buFont typeface="Arial" panose="020B0604020202020204" pitchFamily="34" charset="0"/>
              <a:buChar char="•"/>
            </a:pPr>
            <a:r>
              <a:rPr lang="en-US" sz="2400" dirty="0"/>
              <a:t>Speed limit</a:t>
            </a:r>
          </a:p>
          <a:p>
            <a:pPr lvl="1" eaLnBrk="1" hangingPunct="1">
              <a:buFont typeface="Arial" panose="020B0604020202020204" pitchFamily="34" charset="0"/>
              <a:buChar char="•"/>
            </a:pPr>
            <a:r>
              <a:rPr lang="en-US" sz="2400" dirty="0"/>
              <a:t>Size </a:t>
            </a:r>
          </a:p>
          <a:p>
            <a:pPr lvl="1" eaLnBrk="1" hangingPunct="1">
              <a:buFont typeface="Arial" panose="020B0604020202020204" pitchFamily="34" charset="0"/>
              <a:buChar char="•"/>
            </a:pPr>
            <a:r>
              <a:rPr lang="en-US" sz="2400" dirty="0"/>
              <a:t>Weight</a:t>
            </a:r>
          </a:p>
          <a:p>
            <a:pPr lvl="1" eaLnBrk="1" hangingPunct="1">
              <a:buFont typeface="Arial" panose="020B0604020202020204" pitchFamily="34" charset="0"/>
              <a:buChar char="•"/>
            </a:pPr>
            <a:r>
              <a:rPr lang="en-US" sz="2400" dirty="0"/>
              <a:t>Spacing</a:t>
            </a:r>
          </a:p>
        </p:txBody>
      </p:sp>
      <p:sp>
        <p:nvSpPr>
          <p:cNvPr id="142342" name="Text Box 5"/>
          <p:cNvSpPr txBox="1">
            <a:spLocks noChangeArrowheads="1"/>
          </p:cNvSpPr>
          <p:nvPr/>
        </p:nvSpPr>
        <p:spPr bwMode="auto">
          <a:xfrm>
            <a:off x="958850" y="6294438"/>
            <a:ext cx="184150" cy="457200"/>
          </a:xfrm>
          <a:prstGeom prst="rect">
            <a:avLst/>
          </a:prstGeom>
          <a:noFill/>
          <a:ln w="9525">
            <a:noFill/>
            <a:miter lim="800000"/>
            <a:headEnd/>
            <a:tailEnd/>
          </a:ln>
        </p:spPr>
        <p:txBody>
          <a:bodyPr wrap="none">
            <a:spAutoFit/>
          </a:bodyPr>
          <a:lstStyle/>
          <a:p>
            <a:endParaRPr lang="en-US" dirty="0">
              <a:latin typeface="Comic Sans MS" pitchFamily="66" charset="0"/>
            </a:endParaRPr>
          </a:p>
        </p:txBody>
      </p:sp>
      <p:sp>
        <p:nvSpPr>
          <p:cNvPr id="254982" name="Text Box 6">
            <a:hlinkClick r:id="rId3"/>
          </p:cNvPr>
          <p:cNvSpPr txBox="1">
            <a:spLocks noChangeArrowheads="1"/>
          </p:cNvSpPr>
          <p:nvPr/>
        </p:nvSpPr>
        <p:spPr bwMode="auto">
          <a:xfrm>
            <a:off x="122237" y="6477001"/>
            <a:ext cx="928688" cy="274637"/>
          </a:xfrm>
          <a:prstGeom prst="rect">
            <a:avLst/>
          </a:prstGeom>
          <a:solidFill>
            <a:srgbClr val="FFC000"/>
          </a:solidFill>
          <a:ln w="9525">
            <a:noFill/>
            <a:miter lim="800000"/>
            <a:headEnd/>
            <a:tailEnd/>
          </a:ln>
          <a:effectLst>
            <a:prstShdw prst="shdw17" dist="17961" dir="2700000">
              <a:srgbClr val="FF6600">
                <a:gamma/>
                <a:shade val="60000"/>
                <a:invGamma/>
              </a:srgbClr>
            </a:prstShdw>
          </a:effectLst>
          <a:scene3d>
            <a:camera prst="orthographicFront"/>
            <a:lightRig rig="threePt" dir="t"/>
          </a:scene3d>
          <a:sp3d>
            <a:bevelT w="114300" prst="artDeco"/>
          </a:sp3d>
        </p:spPr>
        <p:txBody>
          <a:bodyPr wrap="none">
            <a:spAutoFit/>
          </a:bodyPr>
          <a:lstStyle/>
          <a:p>
            <a:pPr>
              <a:defRPr/>
            </a:pPr>
            <a:r>
              <a:rPr lang="en-US" sz="1200" b="1" dirty="0">
                <a:latin typeface="Arial" charset="0"/>
              </a:rPr>
              <a:t>EPG 612.2</a:t>
            </a:r>
          </a:p>
        </p:txBody>
      </p:sp>
      <p:sp>
        <p:nvSpPr>
          <p:cNvPr id="254983" name="Text Box 7">
            <a:hlinkClick r:id="rId4"/>
          </p:cNvPr>
          <p:cNvSpPr txBox="1">
            <a:spLocks noChangeArrowheads="1"/>
          </p:cNvSpPr>
          <p:nvPr/>
        </p:nvSpPr>
        <p:spPr bwMode="auto">
          <a:xfrm>
            <a:off x="1317576" y="6472282"/>
            <a:ext cx="893762" cy="274638"/>
          </a:xfrm>
          <a:prstGeom prst="rect">
            <a:avLst/>
          </a:prstGeom>
          <a:solidFill>
            <a:srgbClr val="FFC000"/>
          </a:solidFill>
          <a:ln w="9525">
            <a:noFill/>
            <a:miter lim="800000"/>
            <a:headEnd/>
            <a:tailEnd/>
          </a:ln>
          <a:effectLst>
            <a:prstShdw prst="shdw17" dist="17961" dir="2700000">
              <a:srgbClr val="FF6600">
                <a:gamma/>
                <a:shade val="60000"/>
                <a:invGamma/>
              </a:srgbClr>
            </a:prstShdw>
          </a:effectLst>
          <a:scene3d>
            <a:camera prst="orthographicFront"/>
            <a:lightRig rig="threePt" dir="t"/>
          </a:scene3d>
          <a:sp3d>
            <a:bevelT w="114300" prst="artDeco"/>
          </a:sp3d>
        </p:spPr>
        <p:txBody>
          <a:bodyPr wrap="none">
            <a:spAutoFit/>
          </a:bodyPr>
          <a:lstStyle/>
          <a:p>
            <a:pPr>
              <a:defRPr/>
            </a:pPr>
            <a:r>
              <a:rPr lang="en-US" sz="1200" b="1" dirty="0">
                <a:latin typeface="Arial" charset="0"/>
              </a:rPr>
              <a:t>SP 612.20</a:t>
            </a:r>
          </a:p>
        </p:txBody>
      </p:sp>
      <p:pic>
        <p:nvPicPr>
          <p:cNvPr id="457730" name="Picture 2" descr="T:\Safety\Work Zone Safety\WorkZone2010\new pics\Adjusted\612.2_Sand_Barrels.jpg"/>
          <p:cNvPicPr>
            <a:picLocks noChangeAspect="1" noChangeArrowheads="1"/>
          </p:cNvPicPr>
          <p:nvPr/>
        </p:nvPicPr>
        <p:blipFill>
          <a:blip r:embed="rId5" cstate="print"/>
          <a:srcRect/>
          <a:stretch>
            <a:fillRect/>
          </a:stretch>
        </p:blipFill>
        <p:spPr bwMode="auto">
          <a:xfrm>
            <a:off x="4222750" y="3135573"/>
            <a:ext cx="3962400" cy="3180658"/>
          </a:xfrm>
          <a:prstGeom prst="rect">
            <a:avLst/>
          </a:prstGeom>
          <a:noFill/>
          <a:effectLst>
            <a:softEdge rad="127000"/>
          </a:effectLst>
        </p:spPr>
      </p:pic>
    </p:spTree>
    <p:extLst>
      <p:ext uri="{BB962C8B-B14F-4D97-AF65-F5344CB8AC3E}">
        <p14:creationId xmlns:p14="http://schemas.microsoft.com/office/powerpoint/2010/main" val="2510655087"/>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868362"/>
          </a:xfrm>
        </p:spPr>
        <p:txBody>
          <a:bodyPr/>
          <a:lstStyle/>
          <a:p>
            <a:r>
              <a:rPr lang="en-US" b="1" dirty="0"/>
              <a:t>Review</a:t>
            </a:r>
          </a:p>
        </p:txBody>
      </p:sp>
      <p:sp>
        <p:nvSpPr>
          <p:cNvPr id="14" name="Content Placeholder 2">
            <a:extLst>
              <a:ext uri="{FF2B5EF4-FFF2-40B4-BE49-F238E27FC236}">
                <a16:creationId xmlns:a16="http://schemas.microsoft.com/office/drawing/2014/main" id="{C90443F2-004E-4842-ACFD-F2A815E5A0B0}"/>
              </a:ext>
            </a:extLst>
          </p:cNvPr>
          <p:cNvSpPr>
            <a:spLocks noGrp="1"/>
          </p:cNvSpPr>
          <p:nvPr>
            <p:ph sz="half" idx="1"/>
          </p:nvPr>
        </p:nvSpPr>
        <p:spPr>
          <a:xfrm>
            <a:off x="342900" y="990600"/>
            <a:ext cx="8458200" cy="5638800"/>
          </a:xfrm>
        </p:spPr>
        <p:txBody>
          <a:bodyPr/>
          <a:lstStyle/>
          <a:p>
            <a:pPr marL="457200" indent="-457200">
              <a:buFont typeface="+mj-lt"/>
              <a:buAutoNum type="arabicPeriod"/>
            </a:pPr>
            <a:r>
              <a:rPr lang="en-US" sz="2000" dirty="0"/>
              <a:t>After December 31, 2019, all TTC devices purchased shall pass __________ criteria.</a:t>
            </a:r>
          </a:p>
          <a:p>
            <a:pPr marL="800100" lvl="1" indent="-342900">
              <a:buFont typeface="+mj-lt"/>
              <a:buAutoNum type="alphaUcPeriod"/>
            </a:pPr>
            <a:r>
              <a:rPr lang="en-US" sz="1600" dirty="0"/>
              <a:t>MASH				C. NCHRP 350</a:t>
            </a:r>
          </a:p>
          <a:p>
            <a:pPr marL="800100" lvl="1" indent="-342900">
              <a:buFont typeface="+mj-lt"/>
              <a:buAutoNum type="alphaUcPeriod"/>
            </a:pPr>
            <a:r>
              <a:rPr lang="en-US" sz="1600" dirty="0"/>
              <a:t>Safety				D. ANSI		</a:t>
            </a:r>
          </a:p>
          <a:p>
            <a:pPr marL="571500" indent="-457200">
              <a:buFont typeface="+mj-lt"/>
              <a:buAutoNum type="arabicPeriod"/>
            </a:pPr>
            <a:r>
              <a:rPr lang="en-US" sz="2000" dirty="0"/>
              <a:t>MoDOT can still currently use NCHRP 350 and MASH products.</a:t>
            </a:r>
          </a:p>
          <a:p>
            <a:pPr marL="571500" lvl="1" indent="0">
              <a:buNone/>
            </a:pPr>
            <a:r>
              <a:rPr lang="en-US" sz="1600" dirty="0"/>
              <a:t>True				False</a:t>
            </a:r>
          </a:p>
          <a:p>
            <a:pPr marL="628650" indent="-457200">
              <a:buFont typeface="+mj-lt"/>
              <a:buAutoNum type="arabicPeriod"/>
            </a:pPr>
            <a:r>
              <a:rPr lang="en-US" sz="2000" dirty="0"/>
              <a:t>Supplemental warning flags shall be used on what signs?</a:t>
            </a:r>
          </a:p>
          <a:p>
            <a:pPr marL="628650" lvl="1" indent="0">
              <a:buNone/>
            </a:pPr>
            <a:r>
              <a:rPr lang="en-US" sz="1600" dirty="0"/>
              <a:t>Merge Right				Flagger Ahead Symbol</a:t>
            </a:r>
          </a:p>
          <a:p>
            <a:pPr marL="628650" lvl="1" indent="0">
              <a:buNone/>
            </a:pPr>
            <a:r>
              <a:rPr lang="en-US" sz="1600" dirty="0"/>
              <a:t>Truck Crossing				Lane Ends</a:t>
            </a:r>
          </a:p>
          <a:p>
            <a:pPr marL="628650" lvl="1" indent="0">
              <a:buNone/>
            </a:pPr>
            <a:r>
              <a:rPr lang="en-US" sz="1600" dirty="0"/>
              <a:t>Merge Left				Road/Bridge Work Ahead</a:t>
            </a:r>
          </a:p>
          <a:p>
            <a:pPr marL="571500">
              <a:buFont typeface="+mj-lt"/>
              <a:buAutoNum type="arabicPeriod"/>
            </a:pPr>
            <a:r>
              <a:rPr lang="en-US" sz="2000" dirty="0"/>
              <a:t>The advanced warning rail system (AWRS) shall only be used in a _____________________ work zone.</a:t>
            </a:r>
          </a:p>
          <a:p>
            <a:pPr marL="1028700" lvl="1" indent="-342900">
              <a:buFont typeface="+mj-lt"/>
              <a:buAutoNum type="alphaUcPeriod"/>
            </a:pPr>
            <a:r>
              <a:rPr lang="en-US" sz="1600" dirty="0"/>
              <a:t>Mobile				C. Intermediate-term		</a:t>
            </a:r>
          </a:p>
          <a:p>
            <a:pPr marL="1028700" lvl="1" indent="-342900">
              <a:buFont typeface="+mj-lt"/>
              <a:buAutoNum type="alphaUcPeriod"/>
            </a:pPr>
            <a:r>
              <a:rPr lang="en-US" sz="1600" dirty="0"/>
              <a:t>Long-term stationary		D. Emergency</a:t>
            </a:r>
          </a:p>
        </p:txBody>
      </p:sp>
      <p:sp>
        <p:nvSpPr>
          <p:cNvPr id="15" name="Rectangle 14">
            <a:extLst>
              <a:ext uri="{FF2B5EF4-FFF2-40B4-BE49-F238E27FC236}">
                <a16:creationId xmlns:a16="http://schemas.microsoft.com/office/drawing/2014/main" id="{6A7BF047-D97D-4452-B92C-6CF72691551E}"/>
              </a:ext>
            </a:extLst>
          </p:cNvPr>
          <p:cNvSpPr/>
          <p:nvPr/>
        </p:nvSpPr>
        <p:spPr>
          <a:xfrm>
            <a:off x="762000" y="1666006"/>
            <a:ext cx="11430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13D55B1-0D54-4AB0-A5A6-44CE571647BD}"/>
              </a:ext>
            </a:extLst>
          </p:cNvPr>
          <p:cNvSpPr/>
          <p:nvPr/>
        </p:nvSpPr>
        <p:spPr>
          <a:xfrm>
            <a:off x="914400" y="2611583"/>
            <a:ext cx="6096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67414A9-1505-4090-BDAD-8B5479192C55}"/>
              </a:ext>
            </a:extLst>
          </p:cNvPr>
          <p:cNvSpPr/>
          <p:nvPr/>
        </p:nvSpPr>
        <p:spPr>
          <a:xfrm>
            <a:off x="914400" y="3591790"/>
            <a:ext cx="14478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9ACF18C-B618-4358-8E69-1723D9810B08}"/>
              </a:ext>
            </a:extLst>
          </p:cNvPr>
          <p:cNvSpPr/>
          <p:nvPr/>
        </p:nvSpPr>
        <p:spPr>
          <a:xfrm>
            <a:off x="4899948" y="3276600"/>
            <a:ext cx="2262851"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9C02946-3331-45C1-857A-765458381636}"/>
              </a:ext>
            </a:extLst>
          </p:cNvPr>
          <p:cNvSpPr/>
          <p:nvPr/>
        </p:nvSpPr>
        <p:spPr>
          <a:xfrm>
            <a:off x="4899948" y="3874625"/>
            <a:ext cx="2415252"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46644AE-F79A-4E4F-9136-688A35AB0C0C}"/>
              </a:ext>
            </a:extLst>
          </p:cNvPr>
          <p:cNvSpPr/>
          <p:nvPr/>
        </p:nvSpPr>
        <p:spPr>
          <a:xfrm>
            <a:off x="990600" y="5137265"/>
            <a:ext cx="22860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019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750"/>
                                        <p:tgtEl>
                                          <p:spTgt spid="17"/>
                                        </p:tgtEl>
                                      </p:cBhvr>
                                    </p:animEffect>
                                    <p:anim calcmode="lin" valueType="num">
                                      <p:cBhvr>
                                        <p:cTn id="13" dur="750" fill="hold"/>
                                        <p:tgtEl>
                                          <p:spTgt spid="17"/>
                                        </p:tgtEl>
                                        <p:attrNameLst>
                                          <p:attrName>ppt_x</p:attrName>
                                        </p:attrNameLst>
                                      </p:cBhvr>
                                      <p:tavLst>
                                        <p:tav tm="0">
                                          <p:val>
                                            <p:strVal val="#ppt_x"/>
                                          </p:val>
                                        </p:tav>
                                        <p:tav tm="100000">
                                          <p:val>
                                            <p:strVal val="#ppt_x"/>
                                          </p:val>
                                        </p:tav>
                                      </p:tavLst>
                                    </p:anim>
                                    <p:anim calcmode="lin" valueType="num">
                                      <p:cBhvr>
                                        <p:cTn id="14" dur="75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randombar(horizontal)">
                                      <p:cBhvr>
                                        <p:cTn id="19" dur="500"/>
                                        <p:tgtEl>
                                          <p:spTgt spid="18"/>
                                        </p:tgtEl>
                                      </p:cBhvr>
                                    </p:animEffect>
                                  </p:childTnLst>
                                </p:cTn>
                              </p:par>
                            </p:childTnLst>
                          </p:cTn>
                        </p:par>
                      </p:childTnLst>
                    </p:cTn>
                  </p:par>
                  <p:par>
                    <p:cTn id="20" fill="hold">
                      <p:stCondLst>
                        <p:cond delay="indefinite"/>
                      </p:stCondLst>
                      <p:childTnLst>
                        <p:par>
                          <p:cTn id="21" fill="hold">
                            <p:stCondLst>
                              <p:cond delay="0"/>
                            </p:stCondLst>
                            <p:childTnLst>
                              <p:par>
                                <p:cTn id="22" presetID="53" presetClass="entr" presetSubtype="16" fill="hold" grpId="0" nodeType="clickEffect">
                                  <p:stCondLst>
                                    <p:cond delay="0"/>
                                  </p:stCondLst>
                                  <p:childTnLst>
                                    <p:set>
                                      <p:cBhvr>
                                        <p:cTn id="23" dur="1" fill="hold">
                                          <p:stCondLst>
                                            <p:cond delay="0"/>
                                          </p:stCondLst>
                                        </p:cTn>
                                        <p:tgtEl>
                                          <p:spTgt spid="19"/>
                                        </p:tgtEl>
                                        <p:attrNameLst>
                                          <p:attrName>style.visibility</p:attrName>
                                        </p:attrNameLst>
                                      </p:cBhvr>
                                      <p:to>
                                        <p:strVal val="visible"/>
                                      </p:to>
                                    </p:set>
                                    <p:anim calcmode="lin" valueType="num">
                                      <p:cBhvr>
                                        <p:cTn id="24" dur="500" fill="hold"/>
                                        <p:tgtEl>
                                          <p:spTgt spid="19"/>
                                        </p:tgtEl>
                                        <p:attrNameLst>
                                          <p:attrName>ppt_w</p:attrName>
                                        </p:attrNameLst>
                                      </p:cBhvr>
                                      <p:tavLst>
                                        <p:tav tm="0">
                                          <p:val>
                                            <p:fltVal val="0"/>
                                          </p:val>
                                        </p:tav>
                                        <p:tav tm="100000">
                                          <p:val>
                                            <p:strVal val="#ppt_w"/>
                                          </p:val>
                                        </p:tav>
                                      </p:tavLst>
                                    </p:anim>
                                    <p:anim calcmode="lin" valueType="num">
                                      <p:cBhvr>
                                        <p:cTn id="25" dur="500" fill="hold"/>
                                        <p:tgtEl>
                                          <p:spTgt spid="19"/>
                                        </p:tgtEl>
                                        <p:attrNameLst>
                                          <p:attrName>ppt_h</p:attrName>
                                        </p:attrNameLst>
                                      </p:cBhvr>
                                      <p:tavLst>
                                        <p:tav tm="0">
                                          <p:val>
                                            <p:fltVal val="0"/>
                                          </p:val>
                                        </p:tav>
                                        <p:tav tm="100000">
                                          <p:val>
                                            <p:strVal val="#ppt_h"/>
                                          </p:val>
                                        </p:tav>
                                      </p:tavLst>
                                    </p:anim>
                                    <p:animEffect transition="in" filter="fade">
                                      <p:cBhvr>
                                        <p:cTn id="26" dur="500"/>
                                        <p:tgtEl>
                                          <p:spTgt spid="19"/>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 calcmode="lin" valueType="num">
                                      <p:cBhvr>
                                        <p:cTn id="31" dur="750" fill="hold"/>
                                        <p:tgtEl>
                                          <p:spTgt spid="20"/>
                                        </p:tgtEl>
                                        <p:attrNameLst>
                                          <p:attrName>ppt_w</p:attrName>
                                        </p:attrNameLst>
                                      </p:cBhvr>
                                      <p:tavLst>
                                        <p:tav tm="0">
                                          <p:val>
                                            <p:fltVal val="0"/>
                                          </p:val>
                                        </p:tav>
                                        <p:tav tm="100000">
                                          <p:val>
                                            <p:strVal val="#ppt_w"/>
                                          </p:val>
                                        </p:tav>
                                      </p:tavLst>
                                    </p:anim>
                                    <p:anim calcmode="lin" valueType="num">
                                      <p:cBhvr>
                                        <p:cTn id="32" dur="750" fill="hold"/>
                                        <p:tgtEl>
                                          <p:spTgt spid="20"/>
                                        </p:tgtEl>
                                        <p:attrNameLst>
                                          <p:attrName>ppt_h</p:attrName>
                                        </p:attrNameLst>
                                      </p:cBhvr>
                                      <p:tavLst>
                                        <p:tav tm="0">
                                          <p:val>
                                            <p:fltVal val="0"/>
                                          </p:val>
                                        </p:tav>
                                        <p:tav tm="100000">
                                          <p:val>
                                            <p:strVal val="#ppt_h"/>
                                          </p:val>
                                        </p:tav>
                                      </p:tavLst>
                                    </p:anim>
                                    <p:anim calcmode="lin" valueType="num">
                                      <p:cBhvr>
                                        <p:cTn id="33" dur="750" fill="hold"/>
                                        <p:tgtEl>
                                          <p:spTgt spid="20"/>
                                        </p:tgtEl>
                                        <p:attrNameLst>
                                          <p:attrName>style.rotation</p:attrName>
                                        </p:attrNameLst>
                                      </p:cBhvr>
                                      <p:tavLst>
                                        <p:tav tm="0">
                                          <p:val>
                                            <p:fltVal val="90"/>
                                          </p:val>
                                        </p:tav>
                                        <p:tav tm="100000">
                                          <p:val>
                                            <p:fltVal val="0"/>
                                          </p:val>
                                        </p:tav>
                                      </p:tavLst>
                                    </p:anim>
                                    <p:animEffect transition="in" filter="fade">
                                      <p:cBhvr>
                                        <p:cTn id="34" dur="750"/>
                                        <p:tgtEl>
                                          <p:spTgt spid="20"/>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grpId="0" nodeType="click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circle(in)">
                                      <p:cBhvr>
                                        <p:cTn id="39" dur="75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7" grpId="0" animBg="1"/>
      <p:bldP spid="18" grpId="0" animBg="1"/>
      <p:bldP spid="19" grpId="0" animBg="1"/>
      <p:bldP spid="20" grpId="0" animBg="1"/>
      <p:bldP spid="21" grpId="0" animBg="1"/>
    </p:bldLst>
  </p:timing>
</p:sld>
</file>

<file path=ppt/slides/slide1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0738"/>
            <a:ext cx="8229600" cy="832262"/>
          </a:xfrm>
        </p:spPr>
        <p:txBody>
          <a:bodyPr/>
          <a:lstStyle/>
          <a:p>
            <a:r>
              <a:rPr lang="en-US" b="1" dirty="0"/>
              <a:t>Review Cont.</a:t>
            </a:r>
          </a:p>
        </p:txBody>
      </p:sp>
      <p:sp>
        <p:nvSpPr>
          <p:cNvPr id="18" name="Content Placeholder 2">
            <a:extLst>
              <a:ext uri="{FF2B5EF4-FFF2-40B4-BE49-F238E27FC236}">
                <a16:creationId xmlns:a16="http://schemas.microsoft.com/office/drawing/2014/main" id="{B65C6F04-0DE6-4ADB-B72F-CB5ED1198126}"/>
              </a:ext>
            </a:extLst>
          </p:cNvPr>
          <p:cNvSpPr>
            <a:spLocks noGrp="1"/>
          </p:cNvSpPr>
          <p:nvPr>
            <p:ph sz="half" idx="1"/>
          </p:nvPr>
        </p:nvSpPr>
        <p:spPr>
          <a:xfrm>
            <a:off x="342900" y="990600"/>
            <a:ext cx="8458200" cy="5638800"/>
          </a:xfrm>
        </p:spPr>
        <p:txBody>
          <a:bodyPr/>
          <a:lstStyle/>
          <a:p>
            <a:pPr marL="514350" indent="-457200">
              <a:buFont typeface="+mj-lt"/>
              <a:buAutoNum type="arabicPeriod" startAt="6"/>
            </a:pPr>
            <a:r>
              <a:rPr lang="en-US" sz="2000" dirty="0"/>
              <a:t>Portable signs/Type 1 signs have a minimum height of ________________.</a:t>
            </a:r>
            <a:endParaRPr lang="en-US" sz="1600" dirty="0"/>
          </a:p>
          <a:p>
            <a:pPr marL="857250" lvl="1" indent="-342900">
              <a:buFont typeface="+mj-lt"/>
              <a:buAutoNum type="alphaUcPeriod"/>
            </a:pPr>
            <a:r>
              <a:rPr lang="en-US" sz="1600" dirty="0"/>
              <a:t>5 or 7-foot				C. 10-inches</a:t>
            </a:r>
          </a:p>
          <a:p>
            <a:pPr marL="857250" lvl="1" indent="-342900">
              <a:buFont typeface="+mj-lt"/>
              <a:buAutoNum type="alphaUcPeriod"/>
            </a:pPr>
            <a:r>
              <a:rPr lang="en-US" sz="1600" dirty="0"/>
              <a:t>12-inches				D. 15-foot</a:t>
            </a:r>
          </a:p>
          <a:p>
            <a:pPr marL="571500" indent="-457200">
              <a:buFont typeface="+mj-lt"/>
              <a:buAutoNum type="arabicPeriod" startAt="6"/>
            </a:pPr>
            <a:r>
              <a:rPr lang="en-US" sz="2000" dirty="0"/>
              <a:t>Portable signs/Type 2 signs have a minimum height of ________________.</a:t>
            </a:r>
          </a:p>
          <a:p>
            <a:pPr marL="857250" lvl="1" indent="-342900">
              <a:buFont typeface="+mj-lt"/>
              <a:buAutoNum type="alphaUcPeriod"/>
            </a:pPr>
            <a:r>
              <a:rPr lang="en-US" sz="1600" dirty="0"/>
              <a:t>7-foot				C. 15-inches</a:t>
            </a:r>
          </a:p>
          <a:p>
            <a:pPr marL="857250" lvl="1" indent="-342900">
              <a:buFont typeface="+mj-lt"/>
              <a:buAutoNum type="alphaUcPeriod"/>
            </a:pPr>
            <a:r>
              <a:rPr lang="en-US" sz="1600" dirty="0"/>
              <a:t>1-foot				D. 3-foot</a:t>
            </a:r>
          </a:p>
          <a:p>
            <a:pPr marL="628650" indent="-457200">
              <a:buFont typeface="+mj-lt"/>
              <a:buAutoNum type="arabicPeriod" startAt="6"/>
            </a:pPr>
            <a:r>
              <a:rPr lang="en-US" sz="2000" dirty="0"/>
              <a:t>Ballasting should be limited to ___ sandbag height on the portable sign legs?</a:t>
            </a:r>
          </a:p>
          <a:p>
            <a:pPr marL="857250" lvl="1" indent="-342900">
              <a:buFont typeface="+mj-lt"/>
              <a:buAutoNum type="alphaUcPeriod"/>
            </a:pPr>
            <a:r>
              <a:rPr lang="en-US" sz="1600" dirty="0"/>
              <a:t>2				C. 1</a:t>
            </a:r>
          </a:p>
          <a:p>
            <a:pPr marL="857250" lvl="1" indent="-342900">
              <a:buFont typeface="+mj-lt"/>
              <a:buAutoNum type="alphaUcPeriod"/>
            </a:pPr>
            <a:r>
              <a:rPr lang="en-US" sz="1600" dirty="0"/>
              <a:t>4				D. 3</a:t>
            </a:r>
          </a:p>
          <a:p>
            <a:pPr marL="571500">
              <a:buFont typeface="+mj-lt"/>
              <a:buAutoNum type="arabicPeriod" startAt="6"/>
            </a:pPr>
            <a:r>
              <a:rPr lang="en-US" sz="2000" dirty="0"/>
              <a:t>Post-mounted signs will be left in place for more than _____ days and embedded a minimum of _______ feet.</a:t>
            </a:r>
          </a:p>
          <a:p>
            <a:pPr marL="1028700" lvl="1" indent="-342900">
              <a:buFont typeface="+mj-lt"/>
              <a:buAutoNum type="alphaUcPeriod"/>
            </a:pPr>
            <a:r>
              <a:rPr lang="en-US" sz="1600" dirty="0"/>
              <a:t>3, 3				C. 3,1		</a:t>
            </a:r>
          </a:p>
          <a:p>
            <a:pPr marL="1028700" lvl="1" indent="-342900">
              <a:buFont typeface="+mj-lt"/>
              <a:buAutoNum type="alphaUcPeriod"/>
            </a:pPr>
            <a:r>
              <a:rPr lang="en-US" sz="1600" dirty="0"/>
              <a:t>1,3				D. 2,3</a:t>
            </a:r>
          </a:p>
        </p:txBody>
      </p:sp>
      <p:sp>
        <p:nvSpPr>
          <p:cNvPr id="19" name="Rectangle 18">
            <a:extLst>
              <a:ext uri="{FF2B5EF4-FFF2-40B4-BE49-F238E27FC236}">
                <a16:creationId xmlns:a16="http://schemas.microsoft.com/office/drawing/2014/main" id="{520714DE-4550-4BD1-BD5F-42F4C149730B}"/>
              </a:ext>
            </a:extLst>
          </p:cNvPr>
          <p:cNvSpPr/>
          <p:nvPr/>
        </p:nvSpPr>
        <p:spPr>
          <a:xfrm>
            <a:off x="836271" y="1371600"/>
            <a:ext cx="14478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DCCEDC9-CFDA-4398-BBFE-59CBBB5A8F80}"/>
              </a:ext>
            </a:extLst>
          </p:cNvPr>
          <p:cNvSpPr/>
          <p:nvPr/>
        </p:nvSpPr>
        <p:spPr>
          <a:xfrm>
            <a:off x="847701" y="2590800"/>
            <a:ext cx="1143000" cy="381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CDB85D1-026B-48A2-9EEE-EDF7875BF7E7}"/>
              </a:ext>
            </a:extLst>
          </p:cNvPr>
          <p:cNvSpPr/>
          <p:nvPr/>
        </p:nvSpPr>
        <p:spPr>
          <a:xfrm>
            <a:off x="4876800" y="3581400"/>
            <a:ext cx="6096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0D49A96-A3F2-4642-87B6-764BDDC193BA}"/>
              </a:ext>
            </a:extLst>
          </p:cNvPr>
          <p:cNvSpPr/>
          <p:nvPr/>
        </p:nvSpPr>
        <p:spPr>
          <a:xfrm>
            <a:off x="1026771" y="4800600"/>
            <a:ext cx="952500" cy="381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70059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circle(in)">
                                      <p:cBhvr>
                                        <p:cTn id="7" dur="10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grpId="0"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fade">
                                      <p:cBhvr>
                                        <p:cTn id="12" dur="1000"/>
                                        <p:tgtEl>
                                          <p:spTgt spid="20"/>
                                        </p:tgtEl>
                                      </p:cBhvr>
                                    </p:animEffect>
                                    <p:anim calcmode="lin" valueType="num">
                                      <p:cBhvr>
                                        <p:cTn id="13" dur="1000" fill="hold"/>
                                        <p:tgtEl>
                                          <p:spTgt spid="20"/>
                                        </p:tgtEl>
                                        <p:attrNameLst>
                                          <p:attrName>ppt_w</p:attrName>
                                        </p:attrNameLst>
                                      </p:cBhvr>
                                      <p:tavLst>
                                        <p:tav tm="0" fmla="#ppt_w*sin(2.5*pi*$)">
                                          <p:val>
                                            <p:fltVal val="0"/>
                                          </p:val>
                                        </p:tav>
                                        <p:tav tm="100000">
                                          <p:val>
                                            <p:fltVal val="1"/>
                                          </p:val>
                                        </p:tav>
                                      </p:tavLst>
                                    </p:anim>
                                    <p:anim calcmode="lin" valueType="num">
                                      <p:cBhvr>
                                        <p:cTn id="14" dur="1000" fill="hold"/>
                                        <p:tgtEl>
                                          <p:spTgt spid="20"/>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animEffect transition="in" filter="wheel(1)">
                                      <p:cBhvr>
                                        <p:cTn id="19" dur="1000"/>
                                        <p:tgtEl>
                                          <p:spTgt spid="21"/>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22"/>
                                        </p:tgtEl>
                                        <p:attrNameLst>
                                          <p:attrName>style.visibility</p:attrName>
                                        </p:attrNameLst>
                                      </p:cBhvr>
                                      <p:to>
                                        <p:strVal val="visible"/>
                                      </p:to>
                                    </p:set>
                                    <p:animEffect transition="in" filter="fade">
                                      <p:cBhvr>
                                        <p:cTn id="24" dur="750"/>
                                        <p:tgtEl>
                                          <p:spTgt spid="22"/>
                                        </p:tgtEl>
                                      </p:cBhvr>
                                    </p:animEffect>
                                    <p:anim calcmode="lin" valueType="num">
                                      <p:cBhvr>
                                        <p:cTn id="25" dur="750" fill="hold"/>
                                        <p:tgtEl>
                                          <p:spTgt spid="22"/>
                                        </p:tgtEl>
                                        <p:attrNameLst>
                                          <p:attrName>ppt_x</p:attrName>
                                        </p:attrNameLst>
                                      </p:cBhvr>
                                      <p:tavLst>
                                        <p:tav tm="0">
                                          <p:val>
                                            <p:strVal val="#ppt_x"/>
                                          </p:val>
                                        </p:tav>
                                        <p:tav tm="100000">
                                          <p:val>
                                            <p:strVal val="#ppt_x"/>
                                          </p:val>
                                        </p:tav>
                                      </p:tavLst>
                                    </p:anim>
                                    <p:anim calcmode="lin" valueType="num">
                                      <p:cBhvr>
                                        <p:cTn id="26" dur="75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0" grpId="0" animBg="1"/>
      <p:bldP spid="21" grpId="0" animBg="1"/>
      <p:bldP spid="22" grpId="0" animBg="1"/>
    </p:bldLst>
  </p:timing>
</p:sld>
</file>

<file path=ppt/slides/slide1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868362"/>
          </a:xfrm>
        </p:spPr>
        <p:txBody>
          <a:bodyPr/>
          <a:lstStyle/>
          <a:p>
            <a:r>
              <a:rPr lang="en-US" b="1" dirty="0"/>
              <a:t>Review Cont.</a:t>
            </a:r>
          </a:p>
        </p:txBody>
      </p:sp>
      <p:sp>
        <p:nvSpPr>
          <p:cNvPr id="20" name="Content Placeholder 2">
            <a:extLst>
              <a:ext uri="{FF2B5EF4-FFF2-40B4-BE49-F238E27FC236}">
                <a16:creationId xmlns:a16="http://schemas.microsoft.com/office/drawing/2014/main" id="{9F1975A0-A578-4B52-8807-F2FC5DA10ED7}"/>
              </a:ext>
            </a:extLst>
          </p:cNvPr>
          <p:cNvSpPr>
            <a:spLocks noGrp="1"/>
          </p:cNvSpPr>
          <p:nvPr>
            <p:ph sz="half" idx="1"/>
          </p:nvPr>
        </p:nvSpPr>
        <p:spPr>
          <a:xfrm>
            <a:off x="342900" y="1225952"/>
            <a:ext cx="8458200" cy="4870048"/>
          </a:xfrm>
        </p:spPr>
        <p:txBody>
          <a:bodyPr/>
          <a:lstStyle/>
          <a:p>
            <a:pPr marL="457200" indent="-457200">
              <a:buFont typeface="+mj-lt"/>
              <a:buAutoNum type="arabicPeriod" startAt="11"/>
            </a:pPr>
            <a:r>
              <a:rPr lang="en-US" sz="2000" dirty="0"/>
              <a:t>Vehicle mounted signs have a minimum mounting height of ____________.</a:t>
            </a:r>
          </a:p>
          <a:p>
            <a:pPr marL="800100" lvl="1" indent="-342900">
              <a:buFont typeface="+mj-lt"/>
              <a:buAutoNum type="alphaUcPeriod"/>
            </a:pPr>
            <a:r>
              <a:rPr lang="en-US" sz="1600" dirty="0"/>
              <a:t>15 inches				C. 13 inches</a:t>
            </a:r>
          </a:p>
          <a:p>
            <a:pPr marL="800100" lvl="1" indent="-342900">
              <a:buFont typeface="+mj-lt"/>
              <a:buAutoNum type="alphaUcPeriod"/>
            </a:pPr>
            <a:r>
              <a:rPr lang="en-US" sz="1600" dirty="0"/>
              <a:t>56 inches				D. 48 inches		</a:t>
            </a:r>
          </a:p>
          <a:p>
            <a:pPr marL="514350" indent="-457200">
              <a:buFont typeface="+mj-lt"/>
              <a:buAutoNum type="arabicPeriod" startAt="11"/>
            </a:pPr>
            <a:r>
              <a:rPr lang="en-US" sz="2000" dirty="0"/>
              <a:t>PCMS displays should be a maximum of _____ phases.</a:t>
            </a:r>
            <a:endParaRPr lang="en-US" sz="1600" dirty="0"/>
          </a:p>
          <a:p>
            <a:pPr marL="857250" lvl="1" indent="-342900">
              <a:buFont typeface="+mj-lt"/>
              <a:buAutoNum type="alphaUcPeriod"/>
            </a:pPr>
            <a:r>
              <a:rPr lang="en-US" sz="1600" dirty="0"/>
              <a:t>3				C. 2</a:t>
            </a:r>
          </a:p>
          <a:p>
            <a:pPr marL="857250" lvl="1" indent="-342900">
              <a:buFont typeface="+mj-lt"/>
              <a:buAutoNum type="alphaUcPeriod"/>
            </a:pPr>
            <a:r>
              <a:rPr lang="en-US" sz="1600" dirty="0"/>
              <a:t>4				D. 1</a:t>
            </a:r>
          </a:p>
          <a:p>
            <a:pPr marL="628650" indent="-457200">
              <a:buFont typeface="+mj-lt"/>
              <a:buAutoNum type="arabicPeriod" startAt="11"/>
            </a:pPr>
            <a:r>
              <a:rPr lang="en-US" sz="2000" dirty="0"/>
              <a:t>Flashing arrow panels are only used on multi-lane facilities?</a:t>
            </a:r>
          </a:p>
          <a:p>
            <a:pPr marL="857250" lvl="1" indent="-342900">
              <a:buFont typeface="+mj-lt"/>
              <a:buAutoNum type="alphaUcPeriod"/>
            </a:pPr>
            <a:r>
              <a:rPr lang="en-US" sz="1600" dirty="0"/>
              <a:t>True	</a:t>
            </a:r>
          </a:p>
          <a:p>
            <a:pPr marL="857250" lvl="1" indent="-342900">
              <a:buFont typeface="+mj-lt"/>
              <a:buAutoNum type="alphaUcPeriod"/>
            </a:pPr>
            <a:r>
              <a:rPr lang="en-US" sz="1600" dirty="0"/>
              <a:t>False</a:t>
            </a:r>
          </a:p>
          <a:p>
            <a:pPr marL="514350" indent="-457200">
              <a:buFont typeface="+mj-lt"/>
              <a:buAutoNum type="arabicPeriod" startAt="14"/>
            </a:pPr>
            <a:r>
              <a:rPr lang="en-US" sz="2000" dirty="0"/>
              <a:t>Barricades have 1 to ______ rails.</a:t>
            </a:r>
            <a:endParaRPr lang="en-US" sz="1600" dirty="0"/>
          </a:p>
          <a:p>
            <a:pPr marL="857250" lvl="1" indent="-342900">
              <a:buFont typeface="+mj-lt"/>
              <a:buAutoNum type="alphaUcPeriod"/>
            </a:pPr>
            <a:r>
              <a:rPr lang="en-US" sz="1600" dirty="0"/>
              <a:t>10				C. 3</a:t>
            </a:r>
          </a:p>
          <a:p>
            <a:pPr marL="857250" lvl="1" indent="-342900">
              <a:buFont typeface="+mj-lt"/>
              <a:buAutoNum type="alphaUcPeriod"/>
            </a:pPr>
            <a:r>
              <a:rPr lang="en-US" sz="1600" dirty="0"/>
              <a:t>4				D. 6</a:t>
            </a:r>
          </a:p>
          <a:p>
            <a:pPr marL="628650" indent="-457200">
              <a:buFont typeface="+mj-lt"/>
              <a:buAutoNum type="arabicPeriod" startAt="14"/>
            </a:pPr>
            <a:r>
              <a:rPr lang="en-US" sz="2000" dirty="0"/>
              <a:t>What direction do the chevrons go on a barricade.</a:t>
            </a:r>
          </a:p>
          <a:p>
            <a:pPr marL="857250" lvl="1" indent="-342900">
              <a:buFont typeface="+mj-lt"/>
              <a:buAutoNum type="alphaUcPeriod"/>
            </a:pPr>
            <a:r>
              <a:rPr lang="en-US" sz="1600" dirty="0"/>
              <a:t>Direction they are to pass		C. Left</a:t>
            </a:r>
          </a:p>
          <a:p>
            <a:pPr marL="857250" lvl="1" indent="-342900">
              <a:buFont typeface="+mj-lt"/>
              <a:buAutoNum type="alphaUcPeriod"/>
            </a:pPr>
            <a:r>
              <a:rPr lang="en-US" sz="1600" dirty="0"/>
              <a:t>Right				D. Opposite direction they are to pass</a:t>
            </a:r>
          </a:p>
          <a:p>
            <a:pPr marL="514350" lvl="1" indent="0">
              <a:buNone/>
            </a:pPr>
            <a:endParaRPr lang="en-US" sz="1600" dirty="0"/>
          </a:p>
        </p:txBody>
      </p:sp>
      <p:sp>
        <p:nvSpPr>
          <p:cNvPr id="7" name="Rectangle 6">
            <a:extLst>
              <a:ext uri="{FF2B5EF4-FFF2-40B4-BE49-F238E27FC236}">
                <a16:creationId xmlns:a16="http://schemas.microsoft.com/office/drawing/2014/main" id="{7FF5DA6C-E9D6-49A9-9A5D-C3BE49A74051}"/>
              </a:ext>
            </a:extLst>
          </p:cNvPr>
          <p:cNvSpPr/>
          <p:nvPr/>
        </p:nvSpPr>
        <p:spPr>
          <a:xfrm>
            <a:off x="4876800" y="1905000"/>
            <a:ext cx="12192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9DE1D3D-E6EB-4935-A2ED-3AE517495CEC}"/>
              </a:ext>
            </a:extLst>
          </p:cNvPr>
          <p:cNvSpPr/>
          <p:nvPr/>
        </p:nvSpPr>
        <p:spPr>
          <a:xfrm>
            <a:off x="4876800" y="2571991"/>
            <a:ext cx="6096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6B6B76C-7325-4987-A5CA-8D404401967B}"/>
              </a:ext>
            </a:extLst>
          </p:cNvPr>
          <p:cNvSpPr/>
          <p:nvPr/>
        </p:nvSpPr>
        <p:spPr>
          <a:xfrm>
            <a:off x="762000" y="3508576"/>
            <a:ext cx="10668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0D9D11-5C1A-427B-93B2-ACA7B0332023}"/>
              </a:ext>
            </a:extLst>
          </p:cNvPr>
          <p:cNvSpPr/>
          <p:nvPr/>
        </p:nvSpPr>
        <p:spPr>
          <a:xfrm>
            <a:off x="4876800" y="4461670"/>
            <a:ext cx="6096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AD614FE-F158-4177-9D35-AE94F528FF6D}"/>
              </a:ext>
            </a:extLst>
          </p:cNvPr>
          <p:cNvSpPr/>
          <p:nvPr/>
        </p:nvSpPr>
        <p:spPr>
          <a:xfrm>
            <a:off x="796290" y="5410200"/>
            <a:ext cx="278511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76749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wipe(down)">
                                      <p:cBhvr>
                                        <p:cTn id="12" dur="5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45" presetClass="entr" presetSubtype="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fade">
                                      <p:cBhvr>
                                        <p:cTn id="17" dur="1000"/>
                                        <p:tgtEl>
                                          <p:spTgt spid="25"/>
                                        </p:tgtEl>
                                      </p:cBhvr>
                                    </p:animEffect>
                                    <p:anim calcmode="lin" valueType="num">
                                      <p:cBhvr>
                                        <p:cTn id="18" dur="1000" fill="hold"/>
                                        <p:tgtEl>
                                          <p:spTgt spid="25"/>
                                        </p:tgtEl>
                                        <p:attrNameLst>
                                          <p:attrName>ppt_w</p:attrName>
                                        </p:attrNameLst>
                                      </p:cBhvr>
                                      <p:tavLst>
                                        <p:tav tm="0" fmla="#ppt_w*sin(2.5*pi*$)">
                                          <p:val>
                                            <p:fltVal val="0"/>
                                          </p:val>
                                        </p:tav>
                                        <p:tav tm="100000">
                                          <p:val>
                                            <p:fltVal val="1"/>
                                          </p:val>
                                        </p:tav>
                                      </p:tavLst>
                                    </p:anim>
                                    <p:anim calcmode="lin" valueType="num">
                                      <p:cBhvr>
                                        <p:cTn id="19" dur="1000" fill="hold"/>
                                        <p:tgtEl>
                                          <p:spTgt spid="25"/>
                                        </p:tgtEl>
                                        <p:attrNameLst>
                                          <p:attrName>ppt_h</p:attrName>
                                        </p:attrNameLst>
                                      </p:cBhvr>
                                      <p:tavLst>
                                        <p:tav tm="0">
                                          <p:val>
                                            <p:strVal val="#ppt_h"/>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additive="base">
                                        <p:cTn id="24" dur="500" fill="hold"/>
                                        <p:tgtEl>
                                          <p:spTgt spid="10"/>
                                        </p:tgtEl>
                                        <p:attrNameLst>
                                          <p:attrName>ppt_x</p:attrName>
                                        </p:attrNameLst>
                                      </p:cBhvr>
                                      <p:tavLst>
                                        <p:tav tm="0">
                                          <p:val>
                                            <p:strVal val="#ppt_x"/>
                                          </p:val>
                                        </p:tav>
                                        <p:tav tm="100000">
                                          <p:val>
                                            <p:strVal val="#ppt_x"/>
                                          </p:val>
                                        </p:tav>
                                      </p:tavLst>
                                    </p:anim>
                                    <p:anim calcmode="lin" valueType="num">
                                      <p:cBhvr additive="base">
                                        <p:cTn id="2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5"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1000"/>
                                        <p:tgtEl>
                                          <p:spTgt spid="11"/>
                                        </p:tgtEl>
                                      </p:cBhvr>
                                    </p:animEffect>
                                    <p:anim calcmode="lin" valueType="num">
                                      <p:cBhvr>
                                        <p:cTn id="31" dur="1000" fill="hold"/>
                                        <p:tgtEl>
                                          <p:spTgt spid="11"/>
                                        </p:tgtEl>
                                        <p:attrNameLst>
                                          <p:attrName>ppt_w</p:attrName>
                                        </p:attrNameLst>
                                      </p:cBhvr>
                                      <p:tavLst>
                                        <p:tav tm="0" fmla="#ppt_w*sin(2.5*pi*$)">
                                          <p:val>
                                            <p:fltVal val="0"/>
                                          </p:val>
                                        </p:tav>
                                        <p:tav tm="100000">
                                          <p:val>
                                            <p:fltVal val="1"/>
                                          </p:val>
                                        </p:tav>
                                      </p:tavLst>
                                    </p:anim>
                                    <p:anim calcmode="lin" valueType="num">
                                      <p:cBhvr>
                                        <p:cTn id="32" dur="1000" fill="hold"/>
                                        <p:tgtEl>
                                          <p:spTgt spid="11"/>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1" grpId="0" animBg="1"/>
      <p:bldP spid="25" grpId="0" animBg="1"/>
      <p:bldP spid="10" grpId="0" animBg="1"/>
      <p:bldP spid="11" grpId="0" animBg="1"/>
    </p:bldLst>
  </p:timing>
</p:sld>
</file>

<file path=ppt/slides/slide1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401762"/>
          </a:xfrm>
        </p:spPr>
        <p:txBody>
          <a:bodyPr/>
          <a:lstStyle/>
          <a:p>
            <a:r>
              <a:rPr lang="en-US" b="1" dirty="0"/>
              <a:t>Group Project </a:t>
            </a:r>
            <a:br>
              <a:rPr lang="en-US" b="1" dirty="0"/>
            </a:br>
            <a:r>
              <a:rPr lang="en-US" b="1" dirty="0"/>
              <a:t>Stage 2</a:t>
            </a:r>
          </a:p>
        </p:txBody>
      </p:sp>
    </p:spTree>
    <p:extLst>
      <p:ext uri="{BB962C8B-B14F-4D97-AF65-F5344CB8AC3E}">
        <p14:creationId xmlns:p14="http://schemas.microsoft.com/office/powerpoint/2010/main" val="2624137604"/>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descr="C:\Users\anderb3\Desktop\Advanced Work Zone REVAMP\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6200" y="228600"/>
            <a:ext cx="6934200" cy="2123658"/>
          </a:xfrm>
          <a:prstGeom prst="rect">
            <a:avLst/>
          </a:prstGeom>
          <a:noFill/>
        </p:spPr>
        <p:txBody>
          <a:bodyPr wrap="square" rtlCol="0">
            <a:spAutoFit/>
            <a:scene3d>
              <a:camera prst="orthographicFront"/>
              <a:lightRig rig="soft" dir="t">
                <a:rot lat="0" lon="0" rev="10800000"/>
              </a:lightRig>
            </a:scene3d>
            <a:sp3d>
              <a:bevelT w="27940" h="12700"/>
              <a:contourClr>
                <a:srgbClr val="DDDDDD"/>
              </a:contourClr>
            </a:sp3d>
          </a:bodyPr>
          <a:lstStyle/>
          <a:p>
            <a:r>
              <a:rPr lang="en-US" sz="4400" b="1" spc="150" dirty="0">
                <a:ln w="11430"/>
                <a:solidFill>
                  <a:srgbClr val="F8F8F8"/>
                </a:solidFill>
                <a:effectLst>
                  <a:outerShdw blurRad="25400" algn="tl" rotWithShape="0">
                    <a:srgbClr val="000000">
                      <a:alpha val="43000"/>
                    </a:srgbClr>
                  </a:outerShdw>
                </a:effectLst>
              </a:rPr>
              <a:t>Section 3A: Site Preparation &amp; </a:t>
            </a:r>
          </a:p>
          <a:p>
            <a:r>
              <a:rPr lang="en-US" sz="4400" b="1" spc="150" dirty="0">
                <a:ln w="11430"/>
                <a:solidFill>
                  <a:srgbClr val="F8F8F8"/>
                </a:solidFill>
                <a:effectLst>
                  <a:outerShdw blurRad="25400" algn="tl" rotWithShape="0">
                    <a:srgbClr val="000000">
                      <a:alpha val="43000"/>
                    </a:srgbClr>
                  </a:outerShdw>
                </a:effectLst>
              </a:rPr>
              <a:t>Work Zone Set-Up</a:t>
            </a:r>
          </a:p>
        </p:txBody>
      </p:sp>
    </p:spTree>
    <p:extLst>
      <p:ext uri="{BB962C8B-B14F-4D97-AF65-F5344CB8AC3E}">
        <p14:creationId xmlns:p14="http://schemas.microsoft.com/office/powerpoint/2010/main" val="2454434494"/>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3" name="Rectangle 2"/>
          <p:cNvSpPr>
            <a:spLocks noChangeArrowheads="1"/>
          </p:cNvSpPr>
          <p:nvPr/>
        </p:nvSpPr>
        <p:spPr bwMode="auto">
          <a:xfrm>
            <a:off x="2438400" y="304800"/>
            <a:ext cx="2743200" cy="6400800"/>
          </a:xfrm>
          <a:prstGeom prst="rect">
            <a:avLst/>
          </a:prstGeom>
          <a:solidFill>
            <a:schemeClr val="bg1">
              <a:lumMod val="65000"/>
            </a:schemeClr>
          </a:solidFill>
          <a:ln w="12700">
            <a:solidFill>
              <a:schemeClr val="tx1"/>
            </a:solidFill>
            <a:miter lim="800000"/>
            <a:headEnd/>
            <a:tailEnd/>
          </a:ln>
        </p:spPr>
        <p:txBody>
          <a:bodyPr wrap="none" anchor="ctr"/>
          <a:lstStyle/>
          <a:p>
            <a:pPr algn="ctr"/>
            <a:endParaRPr lang="en-US" dirty="0">
              <a:latin typeface="Times New Roman" pitchFamily="18" charset="0"/>
            </a:endParaRPr>
          </a:p>
        </p:txBody>
      </p:sp>
      <p:sp>
        <p:nvSpPr>
          <p:cNvPr id="56324" name="Line 3"/>
          <p:cNvSpPr>
            <a:spLocks noChangeShapeType="1"/>
          </p:cNvSpPr>
          <p:nvPr/>
        </p:nvSpPr>
        <p:spPr bwMode="auto">
          <a:xfrm>
            <a:off x="3810000" y="304800"/>
            <a:ext cx="0" cy="6400800"/>
          </a:xfrm>
          <a:prstGeom prst="line">
            <a:avLst/>
          </a:prstGeom>
          <a:noFill/>
          <a:ln w="57150">
            <a:solidFill>
              <a:srgbClr val="FFFF00"/>
            </a:solidFill>
            <a:prstDash val="dash"/>
            <a:round/>
            <a:headEnd/>
            <a:tailEnd/>
          </a:ln>
        </p:spPr>
        <p:txBody>
          <a:bodyPr/>
          <a:lstStyle/>
          <a:p>
            <a:endParaRPr lang="en-US" dirty="0"/>
          </a:p>
        </p:txBody>
      </p:sp>
      <p:grpSp>
        <p:nvGrpSpPr>
          <p:cNvPr id="2" name="Group 4"/>
          <p:cNvGrpSpPr>
            <a:grpSpLocks/>
          </p:cNvGrpSpPr>
          <p:nvPr/>
        </p:nvGrpSpPr>
        <p:grpSpPr bwMode="auto">
          <a:xfrm>
            <a:off x="3886200" y="4724400"/>
            <a:ext cx="1066800" cy="762000"/>
            <a:chOff x="2448" y="2976"/>
            <a:chExt cx="672" cy="480"/>
          </a:xfrm>
        </p:grpSpPr>
        <p:grpSp>
          <p:nvGrpSpPr>
            <p:cNvPr id="3" name="Group 5"/>
            <p:cNvGrpSpPr>
              <a:grpSpLocks/>
            </p:cNvGrpSpPr>
            <p:nvPr/>
          </p:nvGrpSpPr>
          <p:grpSpPr bwMode="auto">
            <a:xfrm>
              <a:off x="2448" y="2976"/>
              <a:ext cx="96" cy="96"/>
              <a:chOff x="2496" y="2640"/>
              <a:chExt cx="288" cy="288"/>
            </a:xfrm>
          </p:grpSpPr>
          <p:sp>
            <p:nvSpPr>
              <p:cNvPr id="56419" name="AutoShape 6"/>
              <p:cNvSpPr>
                <a:spLocks noChangeArrowheads="1"/>
              </p:cNvSpPr>
              <p:nvPr/>
            </p:nvSpPr>
            <p:spPr bwMode="auto">
              <a:xfrm>
                <a:off x="2496" y="2640"/>
                <a:ext cx="288" cy="279"/>
              </a:xfrm>
              <a:prstGeom prst="triangle">
                <a:avLst>
                  <a:gd name="adj" fmla="val 50000"/>
                </a:avLst>
              </a:prstGeom>
              <a:solidFill>
                <a:srgbClr val="FF6600"/>
              </a:solidFill>
              <a:ln w="12700">
                <a:solidFill>
                  <a:srgbClr val="000000"/>
                </a:solidFill>
                <a:miter lim="800000"/>
                <a:headEnd/>
                <a:tailEnd/>
              </a:ln>
            </p:spPr>
            <p:txBody>
              <a:bodyPr/>
              <a:lstStyle/>
              <a:p>
                <a:endParaRPr lang="en-US" dirty="0"/>
              </a:p>
            </p:txBody>
          </p:sp>
          <p:sp>
            <p:nvSpPr>
              <p:cNvPr id="56420" name="Line 7"/>
              <p:cNvSpPr>
                <a:spLocks noChangeShapeType="1"/>
              </p:cNvSpPr>
              <p:nvPr/>
            </p:nvSpPr>
            <p:spPr bwMode="auto">
              <a:xfrm>
                <a:off x="2496" y="2928"/>
                <a:ext cx="288" cy="0"/>
              </a:xfrm>
              <a:prstGeom prst="line">
                <a:avLst/>
              </a:prstGeom>
              <a:noFill/>
              <a:ln w="38100">
                <a:solidFill>
                  <a:schemeClr val="tx1"/>
                </a:solidFill>
                <a:round/>
                <a:headEnd/>
                <a:tailEnd/>
              </a:ln>
            </p:spPr>
            <p:txBody>
              <a:bodyPr/>
              <a:lstStyle/>
              <a:p>
                <a:endParaRPr lang="en-US" dirty="0"/>
              </a:p>
            </p:txBody>
          </p:sp>
        </p:grpSp>
        <p:grpSp>
          <p:nvGrpSpPr>
            <p:cNvPr id="4" name="Group 8"/>
            <p:cNvGrpSpPr>
              <a:grpSpLocks/>
            </p:cNvGrpSpPr>
            <p:nvPr/>
          </p:nvGrpSpPr>
          <p:grpSpPr bwMode="auto">
            <a:xfrm>
              <a:off x="2640" y="3120"/>
              <a:ext cx="96" cy="96"/>
              <a:chOff x="2496" y="2640"/>
              <a:chExt cx="288" cy="288"/>
            </a:xfrm>
          </p:grpSpPr>
          <p:sp>
            <p:nvSpPr>
              <p:cNvPr id="56417" name="AutoShape 9"/>
              <p:cNvSpPr>
                <a:spLocks noChangeArrowheads="1"/>
              </p:cNvSpPr>
              <p:nvPr/>
            </p:nvSpPr>
            <p:spPr bwMode="auto">
              <a:xfrm>
                <a:off x="2496" y="2640"/>
                <a:ext cx="288" cy="279"/>
              </a:xfrm>
              <a:prstGeom prst="triangle">
                <a:avLst>
                  <a:gd name="adj" fmla="val 50000"/>
                </a:avLst>
              </a:prstGeom>
              <a:solidFill>
                <a:srgbClr val="FF6600"/>
              </a:solidFill>
              <a:ln w="12700">
                <a:solidFill>
                  <a:srgbClr val="000000"/>
                </a:solidFill>
                <a:miter lim="800000"/>
                <a:headEnd/>
                <a:tailEnd/>
              </a:ln>
            </p:spPr>
            <p:txBody>
              <a:bodyPr/>
              <a:lstStyle/>
              <a:p>
                <a:endParaRPr lang="en-US" dirty="0"/>
              </a:p>
            </p:txBody>
          </p:sp>
          <p:sp>
            <p:nvSpPr>
              <p:cNvPr id="56418" name="Line 10"/>
              <p:cNvSpPr>
                <a:spLocks noChangeShapeType="1"/>
              </p:cNvSpPr>
              <p:nvPr/>
            </p:nvSpPr>
            <p:spPr bwMode="auto">
              <a:xfrm>
                <a:off x="2496" y="2928"/>
                <a:ext cx="288" cy="0"/>
              </a:xfrm>
              <a:prstGeom prst="line">
                <a:avLst/>
              </a:prstGeom>
              <a:noFill/>
              <a:ln w="38100">
                <a:solidFill>
                  <a:schemeClr val="tx1"/>
                </a:solidFill>
                <a:round/>
                <a:headEnd/>
                <a:tailEnd/>
              </a:ln>
            </p:spPr>
            <p:txBody>
              <a:bodyPr/>
              <a:lstStyle/>
              <a:p>
                <a:endParaRPr lang="en-US" dirty="0"/>
              </a:p>
            </p:txBody>
          </p:sp>
        </p:grpSp>
        <p:grpSp>
          <p:nvGrpSpPr>
            <p:cNvPr id="5" name="Group 11"/>
            <p:cNvGrpSpPr>
              <a:grpSpLocks/>
            </p:cNvGrpSpPr>
            <p:nvPr/>
          </p:nvGrpSpPr>
          <p:grpSpPr bwMode="auto">
            <a:xfrm>
              <a:off x="2832" y="3216"/>
              <a:ext cx="96" cy="96"/>
              <a:chOff x="2496" y="2640"/>
              <a:chExt cx="288" cy="288"/>
            </a:xfrm>
          </p:grpSpPr>
          <p:sp>
            <p:nvSpPr>
              <p:cNvPr id="56415" name="AutoShape 12"/>
              <p:cNvSpPr>
                <a:spLocks noChangeArrowheads="1"/>
              </p:cNvSpPr>
              <p:nvPr/>
            </p:nvSpPr>
            <p:spPr bwMode="auto">
              <a:xfrm>
                <a:off x="2496" y="2640"/>
                <a:ext cx="288" cy="279"/>
              </a:xfrm>
              <a:prstGeom prst="triangle">
                <a:avLst>
                  <a:gd name="adj" fmla="val 50000"/>
                </a:avLst>
              </a:prstGeom>
              <a:solidFill>
                <a:srgbClr val="FF6600"/>
              </a:solidFill>
              <a:ln w="12700">
                <a:solidFill>
                  <a:srgbClr val="000000"/>
                </a:solidFill>
                <a:miter lim="800000"/>
                <a:headEnd/>
                <a:tailEnd/>
              </a:ln>
            </p:spPr>
            <p:txBody>
              <a:bodyPr/>
              <a:lstStyle/>
              <a:p>
                <a:endParaRPr lang="en-US" dirty="0"/>
              </a:p>
            </p:txBody>
          </p:sp>
          <p:sp>
            <p:nvSpPr>
              <p:cNvPr id="56416" name="Line 13"/>
              <p:cNvSpPr>
                <a:spLocks noChangeShapeType="1"/>
              </p:cNvSpPr>
              <p:nvPr/>
            </p:nvSpPr>
            <p:spPr bwMode="auto">
              <a:xfrm>
                <a:off x="2496" y="2928"/>
                <a:ext cx="288" cy="0"/>
              </a:xfrm>
              <a:prstGeom prst="line">
                <a:avLst/>
              </a:prstGeom>
              <a:noFill/>
              <a:ln w="38100">
                <a:solidFill>
                  <a:schemeClr val="tx1"/>
                </a:solidFill>
                <a:round/>
                <a:headEnd/>
                <a:tailEnd/>
              </a:ln>
            </p:spPr>
            <p:txBody>
              <a:bodyPr/>
              <a:lstStyle/>
              <a:p>
                <a:endParaRPr lang="en-US" dirty="0"/>
              </a:p>
            </p:txBody>
          </p:sp>
        </p:grpSp>
        <p:grpSp>
          <p:nvGrpSpPr>
            <p:cNvPr id="6" name="Group 14"/>
            <p:cNvGrpSpPr>
              <a:grpSpLocks/>
            </p:cNvGrpSpPr>
            <p:nvPr/>
          </p:nvGrpSpPr>
          <p:grpSpPr bwMode="auto">
            <a:xfrm>
              <a:off x="3024" y="3360"/>
              <a:ext cx="96" cy="96"/>
              <a:chOff x="2496" y="2640"/>
              <a:chExt cx="288" cy="288"/>
            </a:xfrm>
          </p:grpSpPr>
          <p:sp>
            <p:nvSpPr>
              <p:cNvPr id="56413" name="AutoShape 15"/>
              <p:cNvSpPr>
                <a:spLocks noChangeArrowheads="1"/>
              </p:cNvSpPr>
              <p:nvPr/>
            </p:nvSpPr>
            <p:spPr bwMode="auto">
              <a:xfrm>
                <a:off x="2496" y="2640"/>
                <a:ext cx="288" cy="279"/>
              </a:xfrm>
              <a:prstGeom prst="triangle">
                <a:avLst>
                  <a:gd name="adj" fmla="val 50000"/>
                </a:avLst>
              </a:prstGeom>
              <a:solidFill>
                <a:srgbClr val="FF6600"/>
              </a:solidFill>
              <a:ln w="12700">
                <a:solidFill>
                  <a:srgbClr val="000000"/>
                </a:solidFill>
                <a:miter lim="800000"/>
                <a:headEnd/>
                <a:tailEnd/>
              </a:ln>
            </p:spPr>
            <p:txBody>
              <a:bodyPr/>
              <a:lstStyle/>
              <a:p>
                <a:endParaRPr lang="en-US" dirty="0"/>
              </a:p>
            </p:txBody>
          </p:sp>
          <p:sp>
            <p:nvSpPr>
              <p:cNvPr id="56414" name="Line 16"/>
              <p:cNvSpPr>
                <a:spLocks noChangeShapeType="1"/>
              </p:cNvSpPr>
              <p:nvPr/>
            </p:nvSpPr>
            <p:spPr bwMode="auto">
              <a:xfrm>
                <a:off x="2496" y="2928"/>
                <a:ext cx="288" cy="0"/>
              </a:xfrm>
              <a:prstGeom prst="line">
                <a:avLst/>
              </a:prstGeom>
              <a:noFill/>
              <a:ln w="38100">
                <a:solidFill>
                  <a:schemeClr val="tx1"/>
                </a:solidFill>
                <a:round/>
                <a:headEnd/>
                <a:tailEnd/>
              </a:ln>
            </p:spPr>
            <p:txBody>
              <a:bodyPr/>
              <a:lstStyle/>
              <a:p>
                <a:endParaRPr lang="en-US" dirty="0"/>
              </a:p>
            </p:txBody>
          </p:sp>
        </p:grpSp>
      </p:grpSp>
      <p:grpSp>
        <p:nvGrpSpPr>
          <p:cNvPr id="7" name="Group 17"/>
          <p:cNvGrpSpPr>
            <a:grpSpLocks/>
          </p:cNvGrpSpPr>
          <p:nvPr/>
        </p:nvGrpSpPr>
        <p:grpSpPr bwMode="auto">
          <a:xfrm>
            <a:off x="3733800" y="1676400"/>
            <a:ext cx="152400" cy="2971800"/>
            <a:chOff x="2352" y="1056"/>
            <a:chExt cx="96" cy="1872"/>
          </a:xfrm>
        </p:grpSpPr>
        <p:grpSp>
          <p:nvGrpSpPr>
            <p:cNvPr id="8" name="Group 18"/>
            <p:cNvGrpSpPr>
              <a:grpSpLocks/>
            </p:cNvGrpSpPr>
            <p:nvPr/>
          </p:nvGrpSpPr>
          <p:grpSpPr bwMode="auto">
            <a:xfrm>
              <a:off x="2352" y="1536"/>
              <a:ext cx="96" cy="96"/>
              <a:chOff x="2496" y="2640"/>
              <a:chExt cx="288" cy="288"/>
            </a:xfrm>
          </p:grpSpPr>
          <p:sp>
            <p:nvSpPr>
              <p:cNvPr id="56407" name="AutoShape 19"/>
              <p:cNvSpPr>
                <a:spLocks noChangeArrowheads="1"/>
              </p:cNvSpPr>
              <p:nvPr/>
            </p:nvSpPr>
            <p:spPr bwMode="auto">
              <a:xfrm>
                <a:off x="2496" y="2640"/>
                <a:ext cx="288" cy="279"/>
              </a:xfrm>
              <a:prstGeom prst="triangle">
                <a:avLst>
                  <a:gd name="adj" fmla="val 50000"/>
                </a:avLst>
              </a:prstGeom>
              <a:solidFill>
                <a:srgbClr val="FF6600"/>
              </a:solidFill>
              <a:ln w="12700">
                <a:solidFill>
                  <a:srgbClr val="000000"/>
                </a:solidFill>
                <a:miter lim="800000"/>
                <a:headEnd/>
                <a:tailEnd/>
              </a:ln>
            </p:spPr>
            <p:txBody>
              <a:bodyPr/>
              <a:lstStyle/>
              <a:p>
                <a:endParaRPr lang="en-US" dirty="0"/>
              </a:p>
            </p:txBody>
          </p:sp>
          <p:sp>
            <p:nvSpPr>
              <p:cNvPr id="56408" name="Line 20"/>
              <p:cNvSpPr>
                <a:spLocks noChangeShapeType="1"/>
              </p:cNvSpPr>
              <p:nvPr/>
            </p:nvSpPr>
            <p:spPr bwMode="auto">
              <a:xfrm>
                <a:off x="2496" y="2928"/>
                <a:ext cx="288" cy="0"/>
              </a:xfrm>
              <a:prstGeom prst="line">
                <a:avLst/>
              </a:prstGeom>
              <a:noFill/>
              <a:ln w="38100">
                <a:solidFill>
                  <a:schemeClr val="tx1"/>
                </a:solidFill>
                <a:round/>
                <a:headEnd/>
                <a:tailEnd/>
              </a:ln>
            </p:spPr>
            <p:txBody>
              <a:bodyPr/>
              <a:lstStyle/>
              <a:p>
                <a:endParaRPr lang="en-US" dirty="0"/>
              </a:p>
            </p:txBody>
          </p:sp>
        </p:grpSp>
        <p:grpSp>
          <p:nvGrpSpPr>
            <p:cNvPr id="9" name="Group 21"/>
            <p:cNvGrpSpPr>
              <a:grpSpLocks/>
            </p:cNvGrpSpPr>
            <p:nvPr/>
          </p:nvGrpSpPr>
          <p:grpSpPr bwMode="auto">
            <a:xfrm>
              <a:off x="2352" y="2832"/>
              <a:ext cx="96" cy="96"/>
              <a:chOff x="2496" y="2640"/>
              <a:chExt cx="288" cy="288"/>
            </a:xfrm>
          </p:grpSpPr>
          <p:sp>
            <p:nvSpPr>
              <p:cNvPr id="56405" name="AutoShape 22"/>
              <p:cNvSpPr>
                <a:spLocks noChangeArrowheads="1"/>
              </p:cNvSpPr>
              <p:nvPr/>
            </p:nvSpPr>
            <p:spPr bwMode="auto">
              <a:xfrm>
                <a:off x="2496" y="2640"/>
                <a:ext cx="288" cy="279"/>
              </a:xfrm>
              <a:prstGeom prst="triangle">
                <a:avLst>
                  <a:gd name="adj" fmla="val 50000"/>
                </a:avLst>
              </a:prstGeom>
              <a:solidFill>
                <a:srgbClr val="FF6600"/>
              </a:solidFill>
              <a:ln w="12700">
                <a:solidFill>
                  <a:srgbClr val="000000"/>
                </a:solidFill>
                <a:miter lim="800000"/>
                <a:headEnd/>
                <a:tailEnd/>
              </a:ln>
            </p:spPr>
            <p:txBody>
              <a:bodyPr/>
              <a:lstStyle/>
              <a:p>
                <a:endParaRPr lang="en-US" dirty="0"/>
              </a:p>
            </p:txBody>
          </p:sp>
          <p:sp>
            <p:nvSpPr>
              <p:cNvPr id="56406" name="Line 23"/>
              <p:cNvSpPr>
                <a:spLocks noChangeShapeType="1"/>
              </p:cNvSpPr>
              <p:nvPr/>
            </p:nvSpPr>
            <p:spPr bwMode="auto">
              <a:xfrm>
                <a:off x="2496" y="2928"/>
                <a:ext cx="288" cy="0"/>
              </a:xfrm>
              <a:prstGeom prst="line">
                <a:avLst/>
              </a:prstGeom>
              <a:noFill/>
              <a:ln w="38100">
                <a:solidFill>
                  <a:schemeClr val="tx1"/>
                </a:solidFill>
                <a:round/>
                <a:headEnd/>
                <a:tailEnd/>
              </a:ln>
            </p:spPr>
            <p:txBody>
              <a:bodyPr/>
              <a:lstStyle/>
              <a:p>
                <a:endParaRPr lang="en-US" dirty="0"/>
              </a:p>
            </p:txBody>
          </p:sp>
        </p:grpSp>
        <p:grpSp>
          <p:nvGrpSpPr>
            <p:cNvPr id="10" name="Group 24"/>
            <p:cNvGrpSpPr>
              <a:grpSpLocks/>
            </p:cNvGrpSpPr>
            <p:nvPr/>
          </p:nvGrpSpPr>
          <p:grpSpPr bwMode="auto">
            <a:xfrm>
              <a:off x="2352" y="2592"/>
              <a:ext cx="96" cy="96"/>
              <a:chOff x="2496" y="2640"/>
              <a:chExt cx="288" cy="288"/>
            </a:xfrm>
          </p:grpSpPr>
          <p:sp>
            <p:nvSpPr>
              <p:cNvPr id="56403" name="AutoShape 25"/>
              <p:cNvSpPr>
                <a:spLocks noChangeArrowheads="1"/>
              </p:cNvSpPr>
              <p:nvPr/>
            </p:nvSpPr>
            <p:spPr bwMode="auto">
              <a:xfrm>
                <a:off x="2496" y="2640"/>
                <a:ext cx="288" cy="279"/>
              </a:xfrm>
              <a:prstGeom prst="triangle">
                <a:avLst>
                  <a:gd name="adj" fmla="val 50000"/>
                </a:avLst>
              </a:prstGeom>
              <a:solidFill>
                <a:srgbClr val="FF6600"/>
              </a:solidFill>
              <a:ln w="12700">
                <a:solidFill>
                  <a:srgbClr val="000000"/>
                </a:solidFill>
                <a:miter lim="800000"/>
                <a:headEnd/>
                <a:tailEnd/>
              </a:ln>
            </p:spPr>
            <p:txBody>
              <a:bodyPr/>
              <a:lstStyle/>
              <a:p>
                <a:endParaRPr lang="en-US" dirty="0"/>
              </a:p>
            </p:txBody>
          </p:sp>
          <p:sp>
            <p:nvSpPr>
              <p:cNvPr id="56404" name="Line 26"/>
              <p:cNvSpPr>
                <a:spLocks noChangeShapeType="1"/>
              </p:cNvSpPr>
              <p:nvPr/>
            </p:nvSpPr>
            <p:spPr bwMode="auto">
              <a:xfrm>
                <a:off x="2496" y="2928"/>
                <a:ext cx="288" cy="0"/>
              </a:xfrm>
              <a:prstGeom prst="line">
                <a:avLst/>
              </a:prstGeom>
              <a:noFill/>
              <a:ln w="38100">
                <a:solidFill>
                  <a:schemeClr val="tx1"/>
                </a:solidFill>
                <a:round/>
                <a:headEnd/>
                <a:tailEnd/>
              </a:ln>
            </p:spPr>
            <p:txBody>
              <a:bodyPr/>
              <a:lstStyle/>
              <a:p>
                <a:endParaRPr lang="en-US" dirty="0"/>
              </a:p>
            </p:txBody>
          </p:sp>
        </p:grpSp>
        <p:grpSp>
          <p:nvGrpSpPr>
            <p:cNvPr id="11" name="Group 27"/>
            <p:cNvGrpSpPr>
              <a:grpSpLocks/>
            </p:cNvGrpSpPr>
            <p:nvPr/>
          </p:nvGrpSpPr>
          <p:grpSpPr bwMode="auto">
            <a:xfrm>
              <a:off x="2352" y="2304"/>
              <a:ext cx="96" cy="96"/>
              <a:chOff x="2496" y="2640"/>
              <a:chExt cx="288" cy="288"/>
            </a:xfrm>
          </p:grpSpPr>
          <p:sp>
            <p:nvSpPr>
              <p:cNvPr id="56401" name="AutoShape 28"/>
              <p:cNvSpPr>
                <a:spLocks noChangeArrowheads="1"/>
              </p:cNvSpPr>
              <p:nvPr/>
            </p:nvSpPr>
            <p:spPr bwMode="auto">
              <a:xfrm>
                <a:off x="2496" y="2640"/>
                <a:ext cx="288" cy="279"/>
              </a:xfrm>
              <a:prstGeom prst="triangle">
                <a:avLst>
                  <a:gd name="adj" fmla="val 50000"/>
                </a:avLst>
              </a:prstGeom>
              <a:solidFill>
                <a:srgbClr val="FF6600"/>
              </a:solidFill>
              <a:ln w="12700">
                <a:solidFill>
                  <a:srgbClr val="000000"/>
                </a:solidFill>
                <a:miter lim="800000"/>
                <a:headEnd/>
                <a:tailEnd/>
              </a:ln>
            </p:spPr>
            <p:txBody>
              <a:bodyPr/>
              <a:lstStyle/>
              <a:p>
                <a:endParaRPr lang="en-US" dirty="0"/>
              </a:p>
            </p:txBody>
          </p:sp>
          <p:sp>
            <p:nvSpPr>
              <p:cNvPr id="56402" name="Line 29"/>
              <p:cNvSpPr>
                <a:spLocks noChangeShapeType="1"/>
              </p:cNvSpPr>
              <p:nvPr/>
            </p:nvSpPr>
            <p:spPr bwMode="auto">
              <a:xfrm>
                <a:off x="2496" y="2928"/>
                <a:ext cx="288" cy="0"/>
              </a:xfrm>
              <a:prstGeom prst="line">
                <a:avLst/>
              </a:prstGeom>
              <a:noFill/>
              <a:ln w="38100">
                <a:solidFill>
                  <a:schemeClr val="tx1"/>
                </a:solidFill>
                <a:round/>
                <a:headEnd/>
                <a:tailEnd/>
              </a:ln>
            </p:spPr>
            <p:txBody>
              <a:bodyPr/>
              <a:lstStyle/>
              <a:p>
                <a:endParaRPr lang="en-US" dirty="0"/>
              </a:p>
            </p:txBody>
          </p:sp>
        </p:grpSp>
        <p:grpSp>
          <p:nvGrpSpPr>
            <p:cNvPr id="12" name="Group 30"/>
            <p:cNvGrpSpPr>
              <a:grpSpLocks/>
            </p:cNvGrpSpPr>
            <p:nvPr/>
          </p:nvGrpSpPr>
          <p:grpSpPr bwMode="auto">
            <a:xfrm>
              <a:off x="2352" y="2016"/>
              <a:ext cx="96" cy="96"/>
              <a:chOff x="2496" y="2640"/>
              <a:chExt cx="288" cy="288"/>
            </a:xfrm>
          </p:grpSpPr>
          <p:sp>
            <p:nvSpPr>
              <p:cNvPr id="56399" name="AutoShape 31"/>
              <p:cNvSpPr>
                <a:spLocks noChangeArrowheads="1"/>
              </p:cNvSpPr>
              <p:nvPr/>
            </p:nvSpPr>
            <p:spPr bwMode="auto">
              <a:xfrm>
                <a:off x="2496" y="2640"/>
                <a:ext cx="288" cy="279"/>
              </a:xfrm>
              <a:prstGeom prst="triangle">
                <a:avLst>
                  <a:gd name="adj" fmla="val 50000"/>
                </a:avLst>
              </a:prstGeom>
              <a:solidFill>
                <a:srgbClr val="FF6600"/>
              </a:solidFill>
              <a:ln w="12700">
                <a:solidFill>
                  <a:srgbClr val="000000"/>
                </a:solidFill>
                <a:miter lim="800000"/>
                <a:headEnd/>
                <a:tailEnd/>
              </a:ln>
            </p:spPr>
            <p:txBody>
              <a:bodyPr/>
              <a:lstStyle/>
              <a:p>
                <a:endParaRPr lang="en-US" dirty="0"/>
              </a:p>
            </p:txBody>
          </p:sp>
          <p:sp>
            <p:nvSpPr>
              <p:cNvPr id="56400" name="Line 32"/>
              <p:cNvSpPr>
                <a:spLocks noChangeShapeType="1"/>
              </p:cNvSpPr>
              <p:nvPr/>
            </p:nvSpPr>
            <p:spPr bwMode="auto">
              <a:xfrm>
                <a:off x="2496" y="2928"/>
                <a:ext cx="288" cy="0"/>
              </a:xfrm>
              <a:prstGeom prst="line">
                <a:avLst/>
              </a:prstGeom>
              <a:noFill/>
              <a:ln w="38100">
                <a:solidFill>
                  <a:schemeClr val="tx1"/>
                </a:solidFill>
                <a:round/>
                <a:headEnd/>
                <a:tailEnd/>
              </a:ln>
            </p:spPr>
            <p:txBody>
              <a:bodyPr/>
              <a:lstStyle/>
              <a:p>
                <a:endParaRPr lang="en-US" dirty="0"/>
              </a:p>
            </p:txBody>
          </p:sp>
        </p:grpSp>
        <p:grpSp>
          <p:nvGrpSpPr>
            <p:cNvPr id="13" name="Group 33"/>
            <p:cNvGrpSpPr>
              <a:grpSpLocks/>
            </p:cNvGrpSpPr>
            <p:nvPr/>
          </p:nvGrpSpPr>
          <p:grpSpPr bwMode="auto">
            <a:xfrm>
              <a:off x="2352" y="1776"/>
              <a:ext cx="96" cy="96"/>
              <a:chOff x="2496" y="2640"/>
              <a:chExt cx="288" cy="288"/>
            </a:xfrm>
          </p:grpSpPr>
          <p:sp>
            <p:nvSpPr>
              <p:cNvPr id="56397" name="AutoShape 34"/>
              <p:cNvSpPr>
                <a:spLocks noChangeArrowheads="1"/>
              </p:cNvSpPr>
              <p:nvPr/>
            </p:nvSpPr>
            <p:spPr bwMode="auto">
              <a:xfrm>
                <a:off x="2496" y="2640"/>
                <a:ext cx="288" cy="279"/>
              </a:xfrm>
              <a:prstGeom prst="triangle">
                <a:avLst>
                  <a:gd name="adj" fmla="val 50000"/>
                </a:avLst>
              </a:prstGeom>
              <a:solidFill>
                <a:srgbClr val="FF6600"/>
              </a:solidFill>
              <a:ln w="12700">
                <a:solidFill>
                  <a:srgbClr val="000000"/>
                </a:solidFill>
                <a:miter lim="800000"/>
                <a:headEnd/>
                <a:tailEnd/>
              </a:ln>
            </p:spPr>
            <p:txBody>
              <a:bodyPr/>
              <a:lstStyle/>
              <a:p>
                <a:endParaRPr lang="en-US" dirty="0"/>
              </a:p>
            </p:txBody>
          </p:sp>
          <p:sp>
            <p:nvSpPr>
              <p:cNvPr id="56398" name="Line 35"/>
              <p:cNvSpPr>
                <a:spLocks noChangeShapeType="1"/>
              </p:cNvSpPr>
              <p:nvPr/>
            </p:nvSpPr>
            <p:spPr bwMode="auto">
              <a:xfrm>
                <a:off x="2496" y="2928"/>
                <a:ext cx="288" cy="0"/>
              </a:xfrm>
              <a:prstGeom prst="line">
                <a:avLst/>
              </a:prstGeom>
              <a:noFill/>
              <a:ln w="38100">
                <a:solidFill>
                  <a:schemeClr val="tx1"/>
                </a:solidFill>
                <a:round/>
                <a:headEnd/>
                <a:tailEnd/>
              </a:ln>
            </p:spPr>
            <p:txBody>
              <a:bodyPr/>
              <a:lstStyle/>
              <a:p>
                <a:endParaRPr lang="en-US" dirty="0"/>
              </a:p>
            </p:txBody>
          </p:sp>
        </p:grpSp>
        <p:grpSp>
          <p:nvGrpSpPr>
            <p:cNvPr id="14" name="Group 36"/>
            <p:cNvGrpSpPr>
              <a:grpSpLocks/>
            </p:cNvGrpSpPr>
            <p:nvPr/>
          </p:nvGrpSpPr>
          <p:grpSpPr bwMode="auto">
            <a:xfrm>
              <a:off x="2352" y="1056"/>
              <a:ext cx="96" cy="96"/>
              <a:chOff x="2496" y="2640"/>
              <a:chExt cx="288" cy="288"/>
            </a:xfrm>
          </p:grpSpPr>
          <p:sp>
            <p:nvSpPr>
              <p:cNvPr id="56395" name="AutoShape 37"/>
              <p:cNvSpPr>
                <a:spLocks noChangeArrowheads="1"/>
              </p:cNvSpPr>
              <p:nvPr/>
            </p:nvSpPr>
            <p:spPr bwMode="auto">
              <a:xfrm>
                <a:off x="2496" y="2640"/>
                <a:ext cx="288" cy="279"/>
              </a:xfrm>
              <a:prstGeom prst="triangle">
                <a:avLst>
                  <a:gd name="adj" fmla="val 50000"/>
                </a:avLst>
              </a:prstGeom>
              <a:solidFill>
                <a:srgbClr val="FF6600"/>
              </a:solidFill>
              <a:ln w="12700">
                <a:solidFill>
                  <a:srgbClr val="000000"/>
                </a:solidFill>
                <a:miter lim="800000"/>
                <a:headEnd/>
                <a:tailEnd/>
              </a:ln>
            </p:spPr>
            <p:txBody>
              <a:bodyPr/>
              <a:lstStyle/>
              <a:p>
                <a:endParaRPr lang="en-US" dirty="0"/>
              </a:p>
            </p:txBody>
          </p:sp>
          <p:sp>
            <p:nvSpPr>
              <p:cNvPr id="56396" name="Line 38"/>
              <p:cNvSpPr>
                <a:spLocks noChangeShapeType="1"/>
              </p:cNvSpPr>
              <p:nvPr/>
            </p:nvSpPr>
            <p:spPr bwMode="auto">
              <a:xfrm>
                <a:off x="2496" y="2928"/>
                <a:ext cx="288" cy="0"/>
              </a:xfrm>
              <a:prstGeom prst="line">
                <a:avLst/>
              </a:prstGeom>
              <a:noFill/>
              <a:ln w="38100">
                <a:solidFill>
                  <a:schemeClr val="tx1"/>
                </a:solidFill>
                <a:round/>
                <a:headEnd/>
                <a:tailEnd/>
              </a:ln>
            </p:spPr>
            <p:txBody>
              <a:bodyPr/>
              <a:lstStyle/>
              <a:p>
                <a:endParaRPr lang="en-US" dirty="0"/>
              </a:p>
            </p:txBody>
          </p:sp>
        </p:grpSp>
        <p:grpSp>
          <p:nvGrpSpPr>
            <p:cNvPr id="15" name="Group 39"/>
            <p:cNvGrpSpPr>
              <a:grpSpLocks/>
            </p:cNvGrpSpPr>
            <p:nvPr/>
          </p:nvGrpSpPr>
          <p:grpSpPr bwMode="auto">
            <a:xfrm>
              <a:off x="2352" y="1296"/>
              <a:ext cx="96" cy="96"/>
              <a:chOff x="2496" y="2640"/>
              <a:chExt cx="288" cy="288"/>
            </a:xfrm>
          </p:grpSpPr>
          <p:sp>
            <p:nvSpPr>
              <p:cNvPr id="56393" name="AutoShape 40"/>
              <p:cNvSpPr>
                <a:spLocks noChangeArrowheads="1"/>
              </p:cNvSpPr>
              <p:nvPr/>
            </p:nvSpPr>
            <p:spPr bwMode="auto">
              <a:xfrm>
                <a:off x="2496" y="2640"/>
                <a:ext cx="288" cy="279"/>
              </a:xfrm>
              <a:prstGeom prst="triangle">
                <a:avLst>
                  <a:gd name="adj" fmla="val 50000"/>
                </a:avLst>
              </a:prstGeom>
              <a:solidFill>
                <a:srgbClr val="FF6600"/>
              </a:solidFill>
              <a:ln w="12700">
                <a:solidFill>
                  <a:srgbClr val="000000"/>
                </a:solidFill>
                <a:miter lim="800000"/>
                <a:headEnd/>
                <a:tailEnd/>
              </a:ln>
            </p:spPr>
            <p:txBody>
              <a:bodyPr/>
              <a:lstStyle/>
              <a:p>
                <a:endParaRPr lang="en-US" dirty="0"/>
              </a:p>
            </p:txBody>
          </p:sp>
          <p:sp>
            <p:nvSpPr>
              <p:cNvPr id="56394" name="Line 41"/>
              <p:cNvSpPr>
                <a:spLocks noChangeShapeType="1"/>
              </p:cNvSpPr>
              <p:nvPr/>
            </p:nvSpPr>
            <p:spPr bwMode="auto">
              <a:xfrm>
                <a:off x="2496" y="2928"/>
                <a:ext cx="288" cy="0"/>
              </a:xfrm>
              <a:prstGeom prst="line">
                <a:avLst/>
              </a:prstGeom>
              <a:noFill/>
              <a:ln w="38100">
                <a:solidFill>
                  <a:schemeClr val="tx1"/>
                </a:solidFill>
                <a:round/>
                <a:headEnd/>
                <a:tailEnd/>
              </a:ln>
            </p:spPr>
            <p:txBody>
              <a:bodyPr/>
              <a:lstStyle/>
              <a:p>
                <a:endParaRPr lang="en-US" dirty="0"/>
              </a:p>
            </p:txBody>
          </p:sp>
        </p:grpSp>
      </p:grpSp>
      <p:grpSp>
        <p:nvGrpSpPr>
          <p:cNvPr id="16" name="Group 42"/>
          <p:cNvGrpSpPr>
            <a:grpSpLocks/>
          </p:cNvGrpSpPr>
          <p:nvPr/>
        </p:nvGrpSpPr>
        <p:grpSpPr bwMode="auto">
          <a:xfrm>
            <a:off x="3886200" y="914400"/>
            <a:ext cx="990600" cy="533400"/>
            <a:chOff x="2448" y="576"/>
            <a:chExt cx="624" cy="336"/>
          </a:xfrm>
        </p:grpSpPr>
        <p:grpSp>
          <p:nvGrpSpPr>
            <p:cNvPr id="17" name="Group 43"/>
            <p:cNvGrpSpPr>
              <a:grpSpLocks/>
            </p:cNvGrpSpPr>
            <p:nvPr/>
          </p:nvGrpSpPr>
          <p:grpSpPr bwMode="auto">
            <a:xfrm>
              <a:off x="2448" y="816"/>
              <a:ext cx="96" cy="96"/>
              <a:chOff x="2496" y="2640"/>
              <a:chExt cx="288" cy="288"/>
            </a:xfrm>
          </p:grpSpPr>
          <p:sp>
            <p:nvSpPr>
              <p:cNvPr id="56383" name="AutoShape 44"/>
              <p:cNvSpPr>
                <a:spLocks noChangeArrowheads="1"/>
              </p:cNvSpPr>
              <p:nvPr/>
            </p:nvSpPr>
            <p:spPr bwMode="auto">
              <a:xfrm>
                <a:off x="2496" y="2640"/>
                <a:ext cx="288" cy="279"/>
              </a:xfrm>
              <a:prstGeom prst="triangle">
                <a:avLst>
                  <a:gd name="adj" fmla="val 50000"/>
                </a:avLst>
              </a:prstGeom>
              <a:solidFill>
                <a:srgbClr val="FF6600"/>
              </a:solidFill>
              <a:ln w="12700">
                <a:solidFill>
                  <a:srgbClr val="000000"/>
                </a:solidFill>
                <a:miter lim="800000"/>
                <a:headEnd/>
                <a:tailEnd/>
              </a:ln>
            </p:spPr>
            <p:txBody>
              <a:bodyPr/>
              <a:lstStyle/>
              <a:p>
                <a:endParaRPr lang="en-US" dirty="0"/>
              </a:p>
            </p:txBody>
          </p:sp>
          <p:sp>
            <p:nvSpPr>
              <p:cNvPr id="56384" name="Line 45"/>
              <p:cNvSpPr>
                <a:spLocks noChangeShapeType="1"/>
              </p:cNvSpPr>
              <p:nvPr/>
            </p:nvSpPr>
            <p:spPr bwMode="auto">
              <a:xfrm>
                <a:off x="2496" y="2928"/>
                <a:ext cx="288" cy="0"/>
              </a:xfrm>
              <a:prstGeom prst="line">
                <a:avLst/>
              </a:prstGeom>
              <a:noFill/>
              <a:ln w="38100">
                <a:solidFill>
                  <a:schemeClr val="tx1"/>
                </a:solidFill>
                <a:round/>
                <a:headEnd/>
                <a:tailEnd/>
              </a:ln>
            </p:spPr>
            <p:txBody>
              <a:bodyPr/>
              <a:lstStyle/>
              <a:p>
                <a:endParaRPr lang="en-US" dirty="0"/>
              </a:p>
            </p:txBody>
          </p:sp>
        </p:grpSp>
        <p:grpSp>
          <p:nvGrpSpPr>
            <p:cNvPr id="18" name="Group 46"/>
            <p:cNvGrpSpPr>
              <a:grpSpLocks/>
            </p:cNvGrpSpPr>
            <p:nvPr/>
          </p:nvGrpSpPr>
          <p:grpSpPr bwMode="auto">
            <a:xfrm>
              <a:off x="2688" y="672"/>
              <a:ext cx="96" cy="96"/>
              <a:chOff x="2496" y="2640"/>
              <a:chExt cx="288" cy="288"/>
            </a:xfrm>
          </p:grpSpPr>
          <p:sp>
            <p:nvSpPr>
              <p:cNvPr id="56381" name="AutoShape 47"/>
              <p:cNvSpPr>
                <a:spLocks noChangeArrowheads="1"/>
              </p:cNvSpPr>
              <p:nvPr/>
            </p:nvSpPr>
            <p:spPr bwMode="auto">
              <a:xfrm>
                <a:off x="2496" y="2640"/>
                <a:ext cx="288" cy="279"/>
              </a:xfrm>
              <a:prstGeom prst="triangle">
                <a:avLst>
                  <a:gd name="adj" fmla="val 50000"/>
                </a:avLst>
              </a:prstGeom>
              <a:solidFill>
                <a:srgbClr val="FF6600"/>
              </a:solidFill>
              <a:ln w="12700">
                <a:solidFill>
                  <a:srgbClr val="000000"/>
                </a:solidFill>
                <a:miter lim="800000"/>
                <a:headEnd/>
                <a:tailEnd/>
              </a:ln>
            </p:spPr>
            <p:txBody>
              <a:bodyPr/>
              <a:lstStyle/>
              <a:p>
                <a:endParaRPr lang="en-US" dirty="0"/>
              </a:p>
            </p:txBody>
          </p:sp>
          <p:sp>
            <p:nvSpPr>
              <p:cNvPr id="56382" name="Line 48"/>
              <p:cNvSpPr>
                <a:spLocks noChangeShapeType="1"/>
              </p:cNvSpPr>
              <p:nvPr/>
            </p:nvSpPr>
            <p:spPr bwMode="auto">
              <a:xfrm>
                <a:off x="2496" y="2928"/>
                <a:ext cx="288" cy="0"/>
              </a:xfrm>
              <a:prstGeom prst="line">
                <a:avLst/>
              </a:prstGeom>
              <a:noFill/>
              <a:ln w="38100">
                <a:solidFill>
                  <a:schemeClr val="tx1"/>
                </a:solidFill>
                <a:round/>
                <a:headEnd/>
                <a:tailEnd/>
              </a:ln>
            </p:spPr>
            <p:txBody>
              <a:bodyPr/>
              <a:lstStyle/>
              <a:p>
                <a:endParaRPr lang="en-US" dirty="0"/>
              </a:p>
            </p:txBody>
          </p:sp>
        </p:grpSp>
        <p:grpSp>
          <p:nvGrpSpPr>
            <p:cNvPr id="19" name="Group 49"/>
            <p:cNvGrpSpPr>
              <a:grpSpLocks/>
            </p:cNvGrpSpPr>
            <p:nvPr/>
          </p:nvGrpSpPr>
          <p:grpSpPr bwMode="auto">
            <a:xfrm>
              <a:off x="2976" y="576"/>
              <a:ext cx="96" cy="96"/>
              <a:chOff x="2496" y="2640"/>
              <a:chExt cx="288" cy="288"/>
            </a:xfrm>
          </p:grpSpPr>
          <p:sp>
            <p:nvSpPr>
              <p:cNvPr id="56379" name="AutoShape 50"/>
              <p:cNvSpPr>
                <a:spLocks noChangeArrowheads="1"/>
              </p:cNvSpPr>
              <p:nvPr/>
            </p:nvSpPr>
            <p:spPr bwMode="auto">
              <a:xfrm>
                <a:off x="2496" y="2640"/>
                <a:ext cx="288" cy="279"/>
              </a:xfrm>
              <a:prstGeom prst="triangle">
                <a:avLst>
                  <a:gd name="adj" fmla="val 50000"/>
                </a:avLst>
              </a:prstGeom>
              <a:solidFill>
                <a:srgbClr val="FF6600"/>
              </a:solidFill>
              <a:ln w="12700">
                <a:solidFill>
                  <a:srgbClr val="000000"/>
                </a:solidFill>
                <a:miter lim="800000"/>
                <a:headEnd/>
                <a:tailEnd/>
              </a:ln>
            </p:spPr>
            <p:txBody>
              <a:bodyPr/>
              <a:lstStyle/>
              <a:p>
                <a:endParaRPr lang="en-US" dirty="0"/>
              </a:p>
            </p:txBody>
          </p:sp>
          <p:sp>
            <p:nvSpPr>
              <p:cNvPr id="56380" name="Line 51"/>
              <p:cNvSpPr>
                <a:spLocks noChangeShapeType="1"/>
              </p:cNvSpPr>
              <p:nvPr/>
            </p:nvSpPr>
            <p:spPr bwMode="auto">
              <a:xfrm>
                <a:off x="2496" y="2928"/>
                <a:ext cx="288" cy="0"/>
              </a:xfrm>
              <a:prstGeom prst="line">
                <a:avLst/>
              </a:prstGeom>
              <a:noFill/>
              <a:ln w="38100">
                <a:solidFill>
                  <a:schemeClr val="tx1"/>
                </a:solidFill>
                <a:round/>
                <a:headEnd/>
                <a:tailEnd/>
              </a:ln>
            </p:spPr>
            <p:txBody>
              <a:bodyPr/>
              <a:lstStyle/>
              <a:p>
                <a:endParaRPr lang="en-US" dirty="0"/>
              </a:p>
            </p:txBody>
          </p:sp>
        </p:grpSp>
      </p:grpSp>
      <p:sp>
        <p:nvSpPr>
          <p:cNvPr id="58420" name="Text Box 52"/>
          <p:cNvSpPr txBox="1">
            <a:spLocks noChangeArrowheads="1"/>
          </p:cNvSpPr>
          <p:nvPr/>
        </p:nvSpPr>
        <p:spPr bwMode="auto">
          <a:xfrm>
            <a:off x="5715000" y="5791200"/>
            <a:ext cx="3131242" cy="400110"/>
          </a:xfrm>
          <a:prstGeom prst="rect">
            <a:avLst/>
          </a:prstGeom>
          <a:noFill/>
          <a:ln w="9525">
            <a:noFill/>
            <a:miter lim="800000"/>
            <a:headEnd/>
            <a:tailEnd/>
          </a:ln>
          <a:effectLst/>
        </p:spPr>
        <p:txBody>
          <a:bodyPr wrap="none">
            <a:spAutoFit/>
          </a:bodyPr>
          <a:lstStyle/>
          <a:p>
            <a:pPr>
              <a:defRPr/>
            </a:pPr>
            <a:r>
              <a:rPr lang="en-US" sz="2000" b="1" dirty="0">
                <a:latin typeface="Arial" pitchFamily="34" charset="0"/>
                <a:cs typeface="Arial" pitchFamily="34" charset="0"/>
              </a:rPr>
              <a:t>Advanced Warning Area</a:t>
            </a:r>
          </a:p>
        </p:txBody>
      </p:sp>
      <p:sp>
        <p:nvSpPr>
          <p:cNvPr id="58421" name="Text Box 53"/>
          <p:cNvSpPr txBox="1">
            <a:spLocks noChangeArrowheads="1"/>
          </p:cNvSpPr>
          <p:nvPr/>
        </p:nvSpPr>
        <p:spPr bwMode="auto">
          <a:xfrm>
            <a:off x="7010400" y="2805112"/>
            <a:ext cx="1741311" cy="400110"/>
          </a:xfrm>
          <a:prstGeom prst="rect">
            <a:avLst/>
          </a:prstGeom>
          <a:noFill/>
          <a:ln w="9525">
            <a:noFill/>
            <a:miter lim="800000"/>
            <a:headEnd/>
            <a:tailEnd/>
          </a:ln>
          <a:effectLst/>
        </p:spPr>
        <p:txBody>
          <a:bodyPr wrap="none">
            <a:spAutoFit/>
          </a:bodyPr>
          <a:lstStyle/>
          <a:p>
            <a:pPr>
              <a:defRPr/>
            </a:pPr>
            <a:r>
              <a:rPr lang="en-US" sz="2000" b="1" dirty="0">
                <a:latin typeface="Arial" pitchFamily="34" charset="0"/>
                <a:cs typeface="Arial" pitchFamily="34" charset="0"/>
              </a:rPr>
              <a:t>Activity Area</a:t>
            </a:r>
          </a:p>
        </p:txBody>
      </p:sp>
      <p:sp>
        <p:nvSpPr>
          <p:cNvPr id="58422" name="Text Box 54"/>
          <p:cNvSpPr txBox="1">
            <a:spLocks noChangeArrowheads="1"/>
          </p:cNvSpPr>
          <p:nvPr/>
        </p:nvSpPr>
        <p:spPr bwMode="auto">
          <a:xfrm>
            <a:off x="6553200" y="762000"/>
            <a:ext cx="2264081" cy="400110"/>
          </a:xfrm>
          <a:prstGeom prst="rect">
            <a:avLst/>
          </a:prstGeom>
          <a:noFill/>
          <a:ln w="9525">
            <a:noFill/>
            <a:miter lim="800000"/>
            <a:headEnd/>
            <a:tailEnd/>
          </a:ln>
          <a:effectLst/>
        </p:spPr>
        <p:txBody>
          <a:bodyPr wrap="none">
            <a:spAutoFit/>
          </a:bodyPr>
          <a:lstStyle/>
          <a:p>
            <a:pPr>
              <a:defRPr/>
            </a:pPr>
            <a:r>
              <a:rPr lang="en-US" sz="2000" b="1" dirty="0">
                <a:latin typeface="Arial" pitchFamily="34" charset="0"/>
                <a:cs typeface="Arial" pitchFamily="34" charset="0"/>
              </a:rPr>
              <a:t>Termination Area</a:t>
            </a:r>
          </a:p>
        </p:txBody>
      </p:sp>
      <p:sp>
        <p:nvSpPr>
          <p:cNvPr id="56331" name="Rectangle 55"/>
          <p:cNvSpPr>
            <a:spLocks noChangeArrowheads="1"/>
          </p:cNvSpPr>
          <p:nvPr/>
        </p:nvSpPr>
        <p:spPr bwMode="auto">
          <a:xfrm>
            <a:off x="4267200" y="4038600"/>
            <a:ext cx="609600" cy="533400"/>
          </a:xfrm>
          <a:prstGeom prst="rect">
            <a:avLst/>
          </a:prstGeom>
          <a:solidFill>
            <a:srgbClr val="3366FF"/>
          </a:solidFill>
          <a:ln w="9525">
            <a:solidFill>
              <a:schemeClr val="tx1"/>
            </a:solidFill>
            <a:miter lim="800000"/>
            <a:headEnd/>
            <a:tailEnd/>
          </a:ln>
        </p:spPr>
        <p:txBody>
          <a:bodyPr wrap="none" anchor="ctr"/>
          <a:lstStyle/>
          <a:p>
            <a:endParaRPr lang="en-US" dirty="0"/>
          </a:p>
        </p:txBody>
      </p:sp>
      <p:sp>
        <p:nvSpPr>
          <p:cNvPr id="56332" name="Rectangle 56"/>
          <p:cNvSpPr>
            <a:spLocks noChangeArrowheads="1"/>
          </p:cNvSpPr>
          <p:nvPr/>
        </p:nvSpPr>
        <p:spPr bwMode="auto">
          <a:xfrm>
            <a:off x="4267200" y="3048000"/>
            <a:ext cx="609600" cy="381000"/>
          </a:xfrm>
          <a:prstGeom prst="rect">
            <a:avLst/>
          </a:prstGeom>
          <a:solidFill>
            <a:srgbClr val="FF0000"/>
          </a:solidFill>
          <a:ln w="9525">
            <a:solidFill>
              <a:schemeClr val="tx1"/>
            </a:solidFill>
            <a:miter lim="800000"/>
            <a:headEnd/>
            <a:tailEnd/>
          </a:ln>
        </p:spPr>
        <p:txBody>
          <a:bodyPr wrap="none" anchor="ctr"/>
          <a:lstStyle/>
          <a:p>
            <a:endParaRPr lang="en-US" dirty="0"/>
          </a:p>
        </p:txBody>
      </p:sp>
      <p:sp>
        <p:nvSpPr>
          <p:cNvPr id="56333" name="Rectangle 57"/>
          <p:cNvSpPr>
            <a:spLocks noChangeArrowheads="1"/>
          </p:cNvSpPr>
          <p:nvPr/>
        </p:nvSpPr>
        <p:spPr bwMode="auto">
          <a:xfrm>
            <a:off x="4267200" y="1752600"/>
            <a:ext cx="609600" cy="1295400"/>
          </a:xfrm>
          <a:prstGeom prst="rect">
            <a:avLst/>
          </a:prstGeom>
          <a:solidFill>
            <a:srgbClr val="FFFF00"/>
          </a:solidFill>
          <a:ln w="9525">
            <a:solidFill>
              <a:schemeClr val="tx1"/>
            </a:solidFill>
            <a:miter lim="800000"/>
            <a:headEnd/>
            <a:tailEnd/>
          </a:ln>
        </p:spPr>
        <p:txBody>
          <a:bodyPr wrap="none" anchor="ctr"/>
          <a:lstStyle/>
          <a:p>
            <a:endParaRPr lang="en-US" dirty="0"/>
          </a:p>
        </p:txBody>
      </p:sp>
      <p:pic>
        <p:nvPicPr>
          <p:cNvPr id="56334" name="Picture 58"/>
          <p:cNvPicPr>
            <a:picLocks noChangeAspect="1" noChangeArrowheads="1"/>
          </p:cNvPicPr>
          <p:nvPr/>
        </p:nvPicPr>
        <p:blipFill>
          <a:blip r:embed="rId3" cstate="print"/>
          <a:srcRect/>
          <a:stretch>
            <a:fillRect/>
          </a:stretch>
        </p:blipFill>
        <p:spPr bwMode="auto">
          <a:xfrm>
            <a:off x="4457700" y="3449638"/>
            <a:ext cx="228600" cy="588962"/>
          </a:xfrm>
          <a:prstGeom prst="rect">
            <a:avLst/>
          </a:prstGeom>
          <a:noFill/>
          <a:ln w="9525">
            <a:noFill/>
            <a:miter lim="800000"/>
            <a:headEnd/>
            <a:tailEnd/>
          </a:ln>
        </p:spPr>
      </p:pic>
      <p:sp>
        <p:nvSpPr>
          <p:cNvPr id="58427" name="Text Box 59"/>
          <p:cNvSpPr txBox="1">
            <a:spLocks noChangeArrowheads="1"/>
          </p:cNvSpPr>
          <p:nvPr/>
        </p:nvSpPr>
        <p:spPr bwMode="auto">
          <a:xfrm>
            <a:off x="6705600" y="4800600"/>
            <a:ext cx="2041328" cy="400110"/>
          </a:xfrm>
          <a:prstGeom prst="rect">
            <a:avLst/>
          </a:prstGeom>
          <a:noFill/>
          <a:ln w="9525">
            <a:noFill/>
            <a:miter lim="800000"/>
            <a:headEnd/>
            <a:tailEnd/>
          </a:ln>
          <a:effectLst/>
        </p:spPr>
        <p:txBody>
          <a:bodyPr wrap="none">
            <a:spAutoFit/>
          </a:bodyPr>
          <a:lstStyle/>
          <a:p>
            <a:pPr>
              <a:defRPr/>
            </a:pPr>
            <a:r>
              <a:rPr lang="en-US" sz="2000" b="1" dirty="0">
                <a:latin typeface="Arial" pitchFamily="34" charset="0"/>
                <a:cs typeface="Arial" pitchFamily="34" charset="0"/>
              </a:rPr>
              <a:t>Transition Area</a:t>
            </a:r>
          </a:p>
        </p:txBody>
      </p:sp>
      <p:sp>
        <p:nvSpPr>
          <p:cNvPr id="58428" name="Text Box 60"/>
          <p:cNvSpPr txBox="1">
            <a:spLocks noChangeArrowheads="1"/>
          </p:cNvSpPr>
          <p:nvPr/>
        </p:nvSpPr>
        <p:spPr bwMode="auto">
          <a:xfrm>
            <a:off x="5410200" y="3989387"/>
            <a:ext cx="1423788" cy="523220"/>
          </a:xfrm>
          <a:prstGeom prst="rect">
            <a:avLst/>
          </a:prstGeom>
          <a:noFill/>
          <a:ln w="9525">
            <a:noFill/>
            <a:miter lim="800000"/>
            <a:headEnd/>
            <a:tailEnd/>
          </a:ln>
          <a:effectLst/>
        </p:spPr>
        <p:txBody>
          <a:bodyPr wrap="none">
            <a:spAutoFit/>
          </a:bodyPr>
          <a:lstStyle/>
          <a:p>
            <a:pPr>
              <a:defRPr/>
            </a:pPr>
            <a:r>
              <a:rPr lang="en-US" sz="1400" b="1" dirty="0">
                <a:latin typeface="Arial" pitchFamily="34" charset="0"/>
                <a:cs typeface="Arial" pitchFamily="34" charset="0"/>
              </a:rPr>
              <a:t>Buffer Space</a:t>
            </a:r>
          </a:p>
          <a:p>
            <a:pPr>
              <a:defRPr/>
            </a:pPr>
            <a:r>
              <a:rPr lang="en-US" sz="1400" b="1" dirty="0">
                <a:latin typeface="Arial" pitchFamily="34" charset="0"/>
                <a:cs typeface="Arial" pitchFamily="34" charset="0"/>
              </a:rPr>
              <a:t> (Longitudinal)</a:t>
            </a:r>
          </a:p>
        </p:txBody>
      </p:sp>
      <p:sp>
        <p:nvSpPr>
          <p:cNvPr id="58429" name="Text Box 61"/>
          <p:cNvSpPr txBox="1">
            <a:spLocks noChangeArrowheads="1"/>
          </p:cNvSpPr>
          <p:nvPr/>
        </p:nvSpPr>
        <p:spPr bwMode="auto">
          <a:xfrm>
            <a:off x="5334000" y="2195512"/>
            <a:ext cx="1514197" cy="369332"/>
          </a:xfrm>
          <a:prstGeom prst="rect">
            <a:avLst/>
          </a:prstGeom>
          <a:noFill/>
          <a:ln w="9525">
            <a:noFill/>
            <a:miter lim="800000"/>
            <a:headEnd/>
            <a:tailEnd/>
          </a:ln>
          <a:effectLst/>
        </p:spPr>
        <p:txBody>
          <a:bodyPr wrap="none">
            <a:spAutoFit/>
          </a:bodyPr>
          <a:lstStyle/>
          <a:p>
            <a:pPr>
              <a:defRPr/>
            </a:pPr>
            <a:r>
              <a:rPr lang="en-US" sz="1800" b="1" dirty="0">
                <a:latin typeface="Arial" pitchFamily="34" charset="0"/>
                <a:cs typeface="Arial" pitchFamily="34" charset="0"/>
              </a:rPr>
              <a:t>Work-Space</a:t>
            </a:r>
          </a:p>
        </p:txBody>
      </p:sp>
      <p:sp>
        <p:nvSpPr>
          <p:cNvPr id="58430" name="Text Box 62"/>
          <p:cNvSpPr txBox="1">
            <a:spLocks noChangeArrowheads="1"/>
          </p:cNvSpPr>
          <p:nvPr/>
        </p:nvSpPr>
        <p:spPr bwMode="auto">
          <a:xfrm>
            <a:off x="5181600" y="3540125"/>
            <a:ext cx="1716880" cy="307777"/>
          </a:xfrm>
          <a:prstGeom prst="rect">
            <a:avLst/>
          </a:prstGeom>
          <a:noFill/>
          <a:ln w="9525">
            <a:noFill/>
            <a:miter lim="800000"/>
            <a:headEnd/>
            <a:tailEnd/>
          </a:ln>
          <a:effectLst/>
        </p:spPr>
        <p:txBody>
          <a:bodyPr wrap="none">
            <a:spAutoFit/>
          </a:bodyPr>
          <a:lstStyle/>
          <a:p>
            <a:pPr>
              <a:defRPr/>
            </a:pPr>
            <a:r>
              <a:rPr lang="en-US" sz="1400" b="1" dirty="0">
                <a:latin typeface="Arial" pitchFamily="34" charset="0"/>
                <a:cs typeface="Arial" pitchFamily="34" charset="0"/>
              </a:rPr>
              <a:t>Protective Vehicle</a:t>
            </a:r>
          </a:p>
        </p:txBody>
      </p:sp>
      <p:sp>
        <p:nvSpPr>
          <p:cNvPr id="58431" name="Text Box 63"/>
          <p:cNvSpPr txBox="1">
            <a:spLocks noChangeArrowheads="1"/>
          </p:cNvSpPr>
          <p:nvPr/>
        </p:nvSpPr>
        <p:spPr bwMode="auto">
          <a:xfrm>
            <a:off x="5181600" y="3044825"/>
            <a:ext cx="1689630" cy="307777"/>
          </a:xfrm>
          <a:prstGeom prst="rect">
            <a:avLst/>
          </a:prstGeom>
          <a:noFill/>
          <a:ln w="9525">
            <a:noFill/>
            <a:miter lim="800000"/>
            <a:headEnd/>
            <a:tailEnd/>
          </a:ln>
          <a:effectLst/>
        </p:spPr>
        <p:txBody>
          <a:bodyPr wrap="none">
            <a:spAutoFit/>
          </a:bodyPr>
          <a:lstStyle/>
          <a:p>
            <a:pPr>
              <a:defRPr/>
            </a:pPr>
            <a:r>
              <a:rPr lang="en-US" sz="1400" b="1" dirty="0">
                <a:latin typeface="Arial" pitchFamily="34" charset="0"/>
                <a:cs typeface="Arial" pitchFamily="34" charset="0"/>
              </a:rPr>
              <a:t>Roll Ahead Space</a:t>
            </a:r>
          </a:p>
        </p:txBody>
      </p:sp>
      <p:sp>
        <p:nvSpPr>
          <p:cNvPr id="56340" name="Line 64"/>
          <p:cNvSpPr>
            <a:spLocks noChangeShapeType="1"/>
          </p:cNvSpPr>
          <p:nvPr/>
        </p:nvSpPr>
        <p:spPr bwMode="auto">
          <a:xfrm flipV="1">
            <a:off x="7010400" y="3048000"/>
            <a:ext cx="0" cy="381000"/>
          </a:xfrm>
          <a:prstGeom prst="line">
            <a:avLst/>
          </a:prstGeom>
          <a:noFill/>
          <a:ln w="19050">
            <a:solidFill>
              <a:schemeClr val="tx1"/>
            </a:solidFill>
            <a:round/>
            <a:headEnd/>
            <a:tailEnd/>
          </a:ln>
        </p:spPr>
        <p:txBody>
          <a:bodyPr/>
          <a:lstStyle/>
          <a:p>
            <a:endParaRPr lang="en-US" dirty="0"/>
          </a:p>
        </p:txBody>
      </p:sp>
      <p:grpSp>
        <p:nvGrpSpPr>
          <p:cNvPr id="20" name="Group 65"/>
          <p:cNvGrpSpPr>
            <a:grpSpLocks/>
          </p:cNvGrpSpPr>
          <p:nvPr/>
        </p:nvGrpSpPr>
        <p:grpSpPr bwMode="auto">
          <a:xfrm>
            <a:off x="4800600" y="304800"/>
            <a:ext cx="3316288" cy="6400800"/>
            <a:chOff x="3024" y="192"/>
            <a:chExt cx="2089" cy="4032"/>
          </a:xfrm>
        </p:grpSpPr>
        <p:sp>
          <p:nvSpPr>
            <p:cNvPr id="56353" name="Line 66"/>
            <p:cNvSpPr>
              <a:spLocks noChangeShapeType="1"/>
            </p:cNvSpPr>
            <p:nvPr/>
          </p:nvSpPr>
          <p:spPr bwMode="auto">
            <a:xfrm>
              <a:off x="3264" y="2544"/>
              <a:ext cx="1152" cy="0"/>
            </a:xfrm>
            <a:prstGeom prst="line">
              <a:avLst/>
            </a:prstGeom>
            <a:noFill/>
            <a:ln w="19050">
              <a:solidFill>
                <a:schemeClr val="tx1"/>
              </a:solidFill>
              <a:round/>
              <a:headEnd/>
              <a:tailEnd/>
            </a:ln>
          </p:spPr>
          <p:txBody>
            <a:bodyPr/>
            <a:lstStyle/>
            <a:p>
              <a:endParaRPr lang="en-US" dirty="0"/>
            </a:p>
          </p:txBody>
        </p:sp>
        <p:sp>
          <p:nvSpPr>
            <p:cNvPr id="56354" name="Line 67"/>
            <p:cNvSpPr>
              <a:spLocks noChangeShapeType="1"/>
            </p:cNvSpPr>
            <p:nvPr/>
          </p:nvSpPr>
          <p:spPr bwMode="auto">
            <a:xfrm flipH="1">
              <a:off x="3256" y="3456"/>
              <a:ext cx="1826" cy="0"/>
            </a:xfrm>
            <a:prstGeom prst="line">
              <a:avLst/>
            </a:prstGeom>
            <a:noFill/>
            <a:ln w="19050">
              <a:solidFill>
                <a:schemeClr val="tx1"/>
              </a:solidFill>
              <a:round/>
              <a:headEnd/>
              <a:tailEnd/>
            </a:ln>
          </p:spPr>
          <p:txBody>
            <a:bodyPr wrap="none"/>
            <a:lstStyle/>
            <a:p>
              <a:endParaRPr lang="en-US" dirty="0"/>
            </a:p>
          </p:txBody>
        </p:sp>
        <p:sp>
          <p:nvSpPr>
            <p:cNvPr id="56355" name="Line 68"/>
            <p:cNvSpPr>
              <a:spLocks noChangeShapeType="1"/>
            </p:cNvSpPr>
            <p:nvPr/>
          </p:nvSpPr>
          <p:spPr bwMode="auto">
            <a:xfrm flipH="1">
              <a:off x="3261" y="4224"/>
              <a:ext cx="1821" cy="0"/>
            </a:xfrm>
            <a:prstGeom prst="line">
              <a:avLst/>
            </a:prstGeom>
            <a:noFill/>
            <a:ln w="19050">
              <a:solidFill>
                <a:schemeClr val="tx1"/>
              </a:solidFill>
              <a:round/>
              <a:headEnd/>
              <a:tailEnd/>
            </a:ln>
          </p:spPr>
          <p:txBody>
            <a:bodyPr wrap="none"/>
            <a:lstStyle/>
            <a:p>
              <a:endParaRPr lang="en-US" dirty="0"/>
            </a:p>
          </p:txBody>
        </p:sp>
        <p:sp>
          <p:nvSpPr>
            <p:cNvPr id="56356" name="Line 69"/>
            <p:cNvSpPr>
              <a:spLocks noChangeShapeType="1"/>
            </p:cNvSpPr>
            <p:nvPr/>
          </p:nvSpPr>
          <p:spPr bwMode="auto">
            <a:xfrm flipV="1">
              <a:off x="5082" y="3463"/>
              <a:ext cx="0" cy="221"/>
            </a:xfrm>
            <a:prstGeom prst="line">
              <a:avLst/>
            </a:prstGeom>
            <a:noFill/>
            <a:ln w="19050">
              <a:solidFill>
                <a:schemeClr val="tx1"/>
              </a:solidFill>
              <a:round/>
              <a:headEnd/>
              <a:tailEnd type="triangle" w="med" len="med"/>
            </a:ln>
          </p:spPr>
          <p:txBody>
            <a:bodyPr/>
            <a:lstStyle/>
            <a:p>
              <a:endParaRPr lang="en-US" dirty="0"/>
            </a:p>
          </p:txBody>
        </p:sp>
        <p:sp>
          <p:nvSpPr>
            <p:cNvPr id="56357" name="Line 70"/>
            <p:cNvSpPr>
              <a:spLocks noChangeShapeType="1"/>
            </p:cNvSpPr>
            <p:nvPr/>
          </p:nvSpPr>
          <p:spPr bwMode="auto">
            <a:xfrm>
              <a:off x="5082" y="3952"/>
              <a:ext cx="0" cy="265"/>
            </a:xfrm>
            <a:prstGeom prst="line">
              <a:avLst/>
            </a:prstGeom>
            <a:noFill/>
            <a:ln w="19050">
              <a:solidFill>
                <a:schemeClr val="tx1"/>
              </a:solidFill>
              <a:round/>
              <a:headEnd/>
              <a:tailEnd type="triangle" w="med" len="med"/>
            </a:ln>
          </p:spPr>
          <p:txBody>
            <a:bodyPr/>
            <a:lstStyle/>
            <a:p>
              <a:endParaRPr lang="en-US" dirty="0"/>
            </a:p>
          </p:txBody>
        </p:sp>
        <p:sp>
          <p:nvSpPr>
            <p:cNvPr id="56358" name="Line 71"/>
            <p:cNvSpPr>
              <a:spLocks noChangeShapeType="1"/>
            </p:cNvSpPr>
            <p:nvPr/>
          </p:nvSpPr>
          <p:spPr bwMode="auto">
            <a:xfrm flipH="1">
              <a:off x="3279" y="1104"/>
              <a:ext cx="1834" cy="0"/>
            </a:xfrm>
            <a:prstGeom prst="line">
              <a:avLst/>
            </a:prstGeom>
            <a:noFill/>
            <a:ln w="19050">
              <a:solidFill>
                <a:schemeClr val="tx1"/>
              </a:solidFill>
              <a:round/>
              <a:headEnd/>
              <a:tailEnd/>
            </a:ln>
          </p:spPr>
          <p:txBody>
            <a:bodyPr wrap="none"/>
            <a:lstStyle/>
            <a:p>
              <a:endParaRPr lang="en-US" dirty="0"/>
            </a:p>
          </p:txBody>
        </p:sp>
        <p:sp>
          <p:nvSpPr>
            <p:cNvPr id="56359" name="Line 72"/>
            <p:cNvSpPr>
              <a:spLocks noChangeShapeType="1"/>
            </p:cNvSpPr>
            <p:nvPr/>
          </p:nvSpPr>
          <p:spPr bwMode="auto">
            <a:xfrm flipV="1">
              <a:off x="5088" y="1104"/>
              <a:ext cx="0" cy="672"/>
            </a:xfrm>
            <a:prstGeom prst="line">
              <a:avLst/>
            </a:prstGeom>
            <a:noFill/>
            <a:ln w="19050">
              <a:solidFill>
                <a:schemeClr val="tx1"/>
              </a:solidFill>
              <a:round/>
              <a:headEnd/>
              <a:tailEnd type="triangle" w="med" len="med"/>
            </a:ln>
          </p:spPr>
          <p:txBody>
            <a:bodyPr/>
            <a:lstStyle/>
            <a:p>
              <a:endParaRPr lang="en-US" dirty="0"/>
            </a:p>
          </p:txBody>
        </p:sp>
        <p:sp>
          <p:nvSpPr>
            <p:cNvPr id="56360" name="Line 73"/>
            <p:cNvSpPr>
              <a:spLocks noChangeShapeType="1"/>
            </p:cNvSpPr>
            <p:nvPr/>
          </p:nvSpPr>
          <p:spPr bwMode="auto">
            <a:xfrm>
              <a:off x="5083" y="2035"/>
              <a:ext cx="5" cy="797"/>
            </a:xfrm>
            <a:prstGeom prst="line">
              <a:avLst/>
            </a:prstGeom>
            <a:noFill/>
            <a:ln w="19050">
              <a:solidFill>
                <a:schemeClr val="tx1"/>
              </a:solidFill>
              <a:round/>
              <a:headEnd/>
              <a:tailEnd type="triangle" w="med" len="med"/>
            </a:ln>
          </p:spPr>
          <p:txBody>
            <a:bodyPr/>
            <a:lstStyle/>
            <a:p>
              <a:endParaRPr lang="en-US" dirty="0"/>
            </a:p>
          </p:txBody>
        </p:sp>
        <p:sp>
          <p:nvSpPr>
            <p:cNvPr id="56361" name="Line 74"/>
            <p:cNvSpPr>
              <a:spLocks noChangeShapeType="1"/>
            </p:cNvSpPr>
            <p:nvPr/>
          </p:nvSpPr>
          <p:spPr bwMode="auto">
            <a:xfrm flipV="1">
              <a:off x="3264" y="192"/>
              <a:ext cx="1824" cy="0"/>
            </a:xfrm>
            <a:prstGeom prst="line">
              <a:avLst/>
            </a:prstGeom>
            <a:noFill/>
            <a:ln w="19050">
              <a:solidFill>
                <a:schemeClr val="tx1"/>
              </a:solidFill>
              <a:round/>
              <a:headEnd/>
              <a:tailEnd/>
            </a:ln>
          </p:spPr>
          <p:txBody>
            <a:bodyPr/>
            <a:lstStyle/>
            <a:p>
              <a:endParaRPr lang="en-US" dirty="0"/>
            </a:p>
          </p:txBody>
        </p:sp>
        <p:sp>
          <p:nvSpPr>
            <p:cNvPr id="56362" name="Line 75"/>
            <p:cNvSpPr>
              <a:spLocks noChangeShapeType="1"/>
            </p:cNvSpPr>
            <p:nvPr/>
          </p:nvSpPr>
          <p:spPr bwMode="auto">
            <a:xfrm>
              <a:off x="5088" y="816"/>
              <a:ext cx="0" cy="288"/>
            </a:xfrm>
            <a:prstGeom prst="line">
              <a:avLst/>
            </a:prstGeom>
            <a:noFill/>
            <a:ln w="19050">
              <a:solidFill>
                <a:schemeClr val="tx1"/>
              </a:solidFill>
              <a:round/>
              <a:headEnd/>
              <a:tailEnd type="triangle" w="med" len="med"/>
            </a:ln>
          </p:spPr>
          <p:txBody>
            <a:bodyPr/>
            <a:lstStyle/>
            <a:p>
              <a:endParaRPr lang="en-US" dirty="0"/>
            </a:p>
          </p:txBody>
        </p:sp>
        <p:sp>
          <p:nvSpPr>
            <p:cNvPr id="56363" name="Line 76"/>
            <p:cNvSpPr>
              <a:spLocks noChangeShapeType="1"/>
            </p:cNvSpPr>
            <p:nvPr/>
          </p:nvSpPr>
          <p:spPr bwMode="auto">
            <a:xfrm flipV="1">
              <a:off x="5088" y="192"/>
              <a:ext cx="0" cy="336"/>
            </a:xfrm>
            <a:prstGeom prst="line">
              <a:avLst/>
            </a:prstGeom>
            <a:noFill/>
            <a:ln w="19050">
              <a:solidFill>
                <a:schemeClr val="tx1"/>
              </a:solidFill>
              <a:round/>
              <a:headEnd/>
              <a:tailEnd type="triangle" w="med" len="med"/>
            </a:ln>
          </p:spPr>
          <p:txBody>
            <a:bodyPr/>
            <a:lstStyle/>
            <a:p>
              <a:endParaRPr lang="en-US" dirty="0"/>
            </a:p>
          </p:txBody>
        </p:sp>
        <p:sp>
          <p:nvSpPr>
            <p:cNvPr id="56364" name="Line 77"/>
            <p:cNvSpPr>
              <a:spLocks noChangeShapeType="1"/>
            </p:cNvSpPr>
            <p:nvPr/>
          </p:nvSpPr>
          <p:spPr bwMode="auto">
            <a:xfrm flipH="1">
              <a:off x="3266" y="2880"/>
              <a:ext cx="1822" cy="0"/>
            </a:xfrm>
            <a:prstGeom prst="line">
              <a:avLst/>
            </a:prstGeom>
            <a:noFill/>
            <a:ln w="19050">
              <a:solidFill>
                <a:schemeClr val="tx1"/>
              </a:solidFill>
              <a:round/>
              <a:headEnd/>
              <a:tailEnd/>
            </a:ln>
          </p:spPr>
          <p:txBody>
            <a:bodyPr wrap="none"/>
            <a:lstStyle/>
            <a:p>
              <a:endParaRPr lang="en-US" dirty="0"/>
            </a:p>
          </p:txBody>
        </p:sp>
        <p:sp>
          <p:nvSpPr>
            <p:cNvPr id="56365" name="Line 78"/>
            <p:cNvSpPr>
              <a:spLocks noChangeShapeType="1"/>
            </p:cNvSpPr>
            <p:nvPr/>
          </p:nvSpPr>
          <p:spPr bwMode="auto">
            <a:xfrm>
              <a:off x="5088" y="3312"/>
              <a:ext cx="0" cy="158"/>
            </a:xfrm>
            <a:prstGeom prst="line">
              <a:avLst/>
            </a:prstGeom>
            <a:noFill/>
            <a:ln w="19050">
              <a:solidFill>
                <a:schemeClr val="tx1"/>
              </a:solidFill>
              <a:round/>
              <a:headEnd/>
              <a:tailEnd type="triangle" w="med" len="med"/>
            </a:ln>
          </p:spPr>
          <p:txBody>
            <a:bodyPr/>
            <a:lstStyle/>
            <a:p>
              <a:endParaRPr lang="en-US" dirty="0"/>
            </a:p>
          </p:txBody>
        </p:sp>
        <p:sp>
          <p:nvSpPr>
            <p:cNvPr id="56366" name="Line 79"/>
            <p:cNvSpPr>
              <a:spLocks noChangeShapeType="1"/>
            </p:cNvSpPr>
            <p:nvPr/>
          </p:nvSpPr>
          <p:spPr bwMode="auto">
            <a:xfrm flipV="1">
              <a:off x="5088" y="2880"/>
              <a:ext cx="0" cy="221"/>
            </a:xfrm>
            <a:prstGeom prst="line">
              <a:avLst/>
            </a:prstGeom>
            <a:noFill/>
            <a:ln w="19050">
              <a:solidFill>
                <a:schemeClr val="tx1"/>
              </a:solidFill>
              <a:round/>
              <a:headEnd/>
              <a:tailEnd type="triangle" w="med" len="med"/>
            </a:ln>
          </p:spPr>
          <p:txBody>
            <a:bodyPr/>
            <a:lstStyle/>
            <a:p>
              <a:endParaRPr lang="en-US" dirty="0"/>
            </a:p>
          </p:txBody>
        </p:sp>
        <p:sp>
          <p:nvSpPr>
            <p:cNvPr id="56367" name="Line 80"/>
            <p:cNvSpPr>
              <a:spLocks noChangeShapeType="1"/>
            </p:cNvSpPr>
            <p:nvPr/>
          </p:nvSpPr>
          <p:spPr bwMode="auto">
            <a:xfrm flipH="1">
              <a:off x="3072" y="2736"/>
              <a:ext cx="192" cy="0"/>
            </a:xfrm>
            <a:prstGeom prst="line">
              <a:avLst/>
            </a:prstGeom>
            <a:noFill/>
            <a:ln w="19050">
              <a:solidFill>
                <a:schemeClr val="tx1"/>
              </a:solidFill>
              <a:round/>
              <a:headEnd/>
              <a:tailEnd type="triangle" w="med" len="med"/>
            </a:ln>
          </p:spPr>
          <p:txBody>
            <a:bodyPr/>
            <a:lstStyle/>
            <a:p>
              <a:endParaRPr lang="en-US" dirty="0"/>
            </a:p>
          </p:txBody>
        </p:sp>
        <p:sp>
          <p:nvSpPr>
            <p:cNvPr id="56368" name="Line 81"/>
            <p:cNvSpPr>
              <a:spLocks noChangeShapeType="1"/>
            </p:cNvSpPr>
            <p:nvPr/>
          </p:nvSpPr>
          <p:spPr bwMode="auto">
            <a:xfrm>
              <a:off x="4416" y="2544"/>
              <a:ext cx="0" cy="336"/>
            </a:xfrm>
            <a:prstGeom prst="line">
              <a:avLst/>
            </a:prstGeom>
            <a:noFill/>
            <a:ln w="19050">
              <a:solidFill>
                <a:schemeClr val="tx1"/>
              </a:solidFill>
              <a:round/>
              <a:headEnd/>
              <a:tailEnd/>
            </a:ln>
          </p:spPr>
          <p:txBody>
            <a:bodyPr/>
            <a:lstStyle/>
            <a:p>
              <a:endParaRPr lang="en-US" dirty="0"/>
            </a:p>
          </p:txBody>
        </p:sp>
        <p:sp>
          <p:nvSpPr>
            <p:cNvPr id="56369" name="Line 82"/>
            <p:cNvSpPr>
              <a:spLocks noChangeShapeType="1"/>
            </p:cNvSpPr>
            <p:nvPr/>
          </p:nvSpPr>
          <p:spPr bwMode="auto">
            <a:xfrm flipH="1">
              <a:off x="3024" y="2352"/>
              <a:ext cx="240" cy="0"/>
            </a:xfrm>
            <a:prstGeom prst="line">
              <a:avLst/>
            </a:prstGeom>
            <a:noFill/>
            <a:ln w="19050">
              <a:solidFill>
                <a:schemeClr val="tx1"/>
              </a:solidFill>
              <a:round/>
              <a:headEnd/>
              <a:tailEnd type="triangle" w="med" len="med"/>
            </a:ln>
          </p:spPr>
          <p:txBody>
            <a:bodyPr/>
            <a:lstStyle/>
            <a:p>
              <a:endParaRPr lang="en-US" dirty="0"/>
            </a:p>
          </p:txBody>
        </p:sp>
        <p:sp>
          <p:nvSpPr>
            <p:cNvPr id="56370" name="Line 83"/>
            <p:cNvSpPr>
              <a:spLocks noChangeShapeType="1"/>
            </p:cNvSpPr>
            <p:nvPr/>
          </p:nvSpPr>
          <p:spPr bwMode="auto">
            <a:xfrm>
              <a:off x="3264" y="2160"/>
              <a:ext cx="1152" cy="0"/>
            </a:xfrm>
            <a:prstGeom prst="line">
              <a:avLst/>
            </a:prstGeom>
            <a:noFill/>
            <a:ln w="19050">
              <a:solidFill>
                <a:schemeClr val="tx1"/>
              </a:solidFill>
              <a:round/>
              <a:headEnd/>
              <a:tailEnd/>
            </a:ln>
          </p:spPr>
          <p:txBody>
            <a:bodyPr/>
            <a:lstStyle/>
            <a:p>
              <a:endParaRPr lang="en-US" dirty="0"/>
            </a:p>
          </p:txBody>
        </p:sp>
        <p:sp>
          <p:nvSpPr>
            <p:cNvPr id="56371" name="Line 84"/>
            <p:cNvSpPr>
              <a:spLocks noChangeShapeType="1"/>
            </p:cNvSpPr>
            <p:nvPr/>
          </p:nvSpPr>
          <p:spPr bwMode="auto">
            <a:xfrm>
              <a:off x="4416" y="2160"/>
              <a:ext cx="0" cy="384"/>
            </a:xfrm>
            <a:prstGeom prst="line">
              <a:avLst/>
            </a:prstGeom>
            <a:noFill/>
            <a:ln w="19050">
              <a:solidFill>
                <a:schemeClr val="tx1"/>
              </a:solidFill>
              <a:round/>
              <a:headEnd/>
              <a:tailEnd/>
            </a:ln>
          </p:spPr>
          <p:txBody>
            <a:bodyPr/>
            <a:lstStyle/>
            <a:p>
              <a:endParaRPr lang="en-US" dirty="0"/>
            </a:p>
          </p:txBody>
        </p:sp>
        <p:sp>
          <p:nvSpPr>
            <p:cNvPr id="56372" name="Line 85"/>
            <p:cNvSpPr>
              <a:spLocks noChangeShapeType="1"/>
            </p:cNvSpPr>
            <p:nvPr/>
          </p:nvSpPr>
          <p:spPr bwMode="auto">
            <a:xfrm flipH="1">
              <a:off x="3072" y="2016"/>
              <a:ext cx="192" cy="0"/>
            </a:xfrm>
            <a:prstGeom prst="line">
              <a:avLst/>
            </a:prstGeom>
            <a:noFill/>
            <a:ln w="19050">
              <a:solidFill>
                <a:schemeClr val="tx1"/>
              </a:solidFill>
              <a:round/>
              <a:headEnd/>
              <a:tailEnd type="triangle" w="med" len="med"/>
            </a:ln>
          </p:spPr>
          <p:txBody>
            <a:bodyPr/>
            <a:lstStyle/>
            <a:p>
              <a:endParaRPr lang="en-US" dirty="0"/>
            </a:p>
          </p:txBody>
        </p:sp>
        <p:sp>
          <p:nvSpPr>
            <p:cNvPr id="56373" name="Line 86"/>
            <p:cNvSpPr>
              <a:spLocks noChangeShapeType="1"/>
            </p:cNvSpPr>
            <p:nvPr/>
          </p:nvSpPr>
          <p:spPr bwMode="auto">
            <a:xfrm>
              <a:off x="3264" y="1920"/>
              <a:ext cx="1152" cy="0"/>
            </a:xfrm>
            <a:prstGeom prst="line">
              <a:avLst/>
            </a:prstGeom>
            <a:noFill/>
            <a:ln w="19050">
              <a:solidFill>
                <a:schemeClr val="tx1"/>
              </a:solidFill>
              <a:round/>
              <a:headEnd/>
              <a:tailEnd/>
            </a:ln>
          </p:spPr>
          <p:txBody>
            <a:bodyPr/>
            <a:lstStyle/>
            <a:p>
              <a:endParaRPr lang="en-US" dirty="0"/>
            </a:p>
          </p:txBody>
        </p:sp>
        <p:sp>
          <p:nvSpPr>
            <p:cNvPr id="56374" name="Line 87"/>
            <p:cNvSpPr>
              <a:spLocks noChangeShapeType="1"/>
            </p:cNvSpPr>
            <p:nvPr/>
          </p:nvSpPr>
          <p:spPr bwMode="auto">
            <a:xfrm flipH="1">
              <a:off x="3065" y="1536"/>
              <a:ext cx="192" cy="0"/>
            </a:xfrm>
            <a:prstGeom prst="line">
              <a:avLst/>
            </a:prstGeom>
            <a:noFill/>
            <a:ln w="19050">
              <a:solidFill>
                <a:schemeClr val="tx1"/>
              </a:solidFill>
              <a:round/>
              <a:headEnd/>
              <a:tailEnd type="triangle" w="med" len="med"/>
            </a:ln>
          </p:spPr>
          <p:txBody>
            <a:bodyPr/>
            <a:lstStyle/>
            <a:p>
              <a:endParaRPr lang="en-US" dirty="0"/>
            </a:p>
          </p:txBody>
        </p:sp>
        <p:sp>
          <p:nvSpPr>
            <p:cNvPr id="56375" name="Line 88"/>
            <p:cNvSpPr>
              <a:spLocks noChangeShapeType="1"/>
            </p:cNvSpPr>
            <p:nvPr/>
          </p:nvSpPr>
          <p:spPr bwMode="auto">
            <a:xfrm flipV="1">
              <a:off x="4416" y="1104"/>
              <a:ext cx="0" cy="816"/>
            </a:xfrm>
            <a:prstGeom prst="line">
              <a:avLst/>
            </a:prstGeom>
            <a:noFill/>
            <a:ln w="19050">
              <a:solidFill>
                <a:schemeClr val="tx1"/>
              </a:solidFill>
              <a:round/>
              <a:headEnd/>
              <a:tailEnd/>
            </a:ln>
          </p:spPr>
          <p:txBody>
            <a:bodyPr/>
            <a:lstStyle/>
            <a:p>
              <a:endParaRPr lang="en-US" dirty="0"/>
            </a:p>
          </p:txBody>
        </p:sp>
      </p:grpSp>
      <p:sp>
        <p:nvSpPr>
          <p:cNvPr id="58457" name="Text Box 89"/>
          <p:cNvSpPr txBox="1">
            <a:spLocks noChangeArrowheads="1"/>
          </p:cNvSpPr>
          <p:nvPr/>
        </p:nvSpPr>
        <p:spPr bwMode="auto">
          <a:xfrm>
            <a:off x="838158" y="3989387"/>
            <a:ext cx="1289135" cy="523220"/>
          </a:xfrm>
          <a:prstGeom prst="rect">
            <a:avLst/>
          </a:prstGeom>
          <a:noFill/>
          <a:ln w="9525">
            <a:noFill/>
            <a:miter lim="800000"/>
            <a:headEnd/>
            <a:tailEnd/>
          </a:ln>
          <a:effectLst/>
        </p:spPr>
        <p:txBody>
          <a:bodyPr wrap="none">
            <a:spAutoFit/>
          </a:bodyPr>
          <a:lstStyle/>
          <a:p>
            <a:pPr algn="ctr">
              <a:defRPr/>
            </a:pPr>
            <a:r>
              <a:rPr lang="en-US" sz="1400" b="1" dirty="0">
                <a:latin typeface="Arial" pitchFamily="34" charset="0"/>
                <a:cs typeface="Arial" pitchFamily="34" charset="0"/>
              </a:rPr>
              <a:t>Buffer Space</a:t>
            </a:r>
          </a:p>
          <a:p>
            <a:pPr algn="ctr">
              <a:defRPr/>
            </a:pPr>
            <a:r>
              <a:rPr lang="en-US" sz="1400" b="1" dirty="0">
                <a:latin typeface="Arial" pitchFamily="34" charset="0"/>
                <a:cs typeface="Arial" pitchFamily="34" charset="0"/>
              </a:rPr>
              <a:t>(Lateral)</a:t>
            </a:r>
          </a:p>
        </p:txBody>
      </p:sp>
      <p:sp>
        <p:nvSpPr>
          <p:cNvPr id="58458" name="Text Box 90"/>
          <p:cNvSpPr txBox="1">
            <a:spLocks noChangeArrowheads="1"/>
          </p:cNvSpPr>
          <p:nvPr/>
        </p:nvSpPr>
        <p:spPr bwMode="auto">
          <a:xfrm>
            <a:off x="749300" y="2068512"/>
            <a:ext cx="1298497" cy="307777"/>
          </a:xfrm>
          <a:prstGeom prst="rect">
            <a:avLst/>
          </a:prstGeom>
          <a:noFill/>
          <a:ln w="9525">
            <a:noFill/>
            <a:miter lim="800000"/>
            <a:headEnd/>
            <a:tailEnd/>
          </a:ln>
          <a:effectLst/>
        </p:spPr>
        <p:txBody>
          <a:bodyPr wrap="none">
            <a:spAutoFit/>
          </a:bodyPr>
          <a:lstStyle/>
          <a:p>
            <a:pPr>
              <a:defRPr/>
            </a:pPr>
            <a:r>
              <a:rPr lang="en-US" sz="1400" b="1" dirty="0">
                <a:latin typeface="Arial" pitchFamily="34" charset="0"/>
                <a:cs typeface="Arial" pitchFamily="34" charset="0"/>
              </a:rPr>
              <a:t>Traffic Space</a:t>
            </a:r>
          </a:p>
        </p:txBody>
      </p:sp>
      <p:grpSp>
        <p:nvGrpSpPr>
          <p:cNvPr id="21" name="Group 91"/>
          <p:cNvGrpSpPr>
            <a:grpSpLocks/>
          </p:cNvGrpSpPr>
          <p:nvPr/>
        </p:nvGrpSpPr>
        <p:grpSpPr bwMode="auto">
          <a:xfrm>
            <a:off x="2133600" y="1905000"/>
            <a:ext cx="1828800" cy="2590800"/>
            <a:chOff x="1344" y="1200"/>
            <a:chExt cx="1152" cy="1632"/>
          </a:xfrm>
        </p:grpSpPr>
        <p:sp>
          <p:nvSpPr>
            <p:cNvPr id="56348" name="Line 92"/>
            <p:cNvSpPr>
              <a:spLocks noChangeShapeType="1"/>
            </p:cNvSpPr>
            <p:nvPr/>
          </p:nvSpPr>
          <p:spPr bwMode="auto">
            <a:xfrm>
              <a:off x="2496" y="2592"/>
              <a:ext cx="0" cy="240"/>
            </a:xfrm>
            <a:prstGeom prst="line">
              <a:avLst/>
            </a:prstGeom>
            <a:noFill/>
            <a:ln w="19050">
              <a:solidFill>
                <a:schemeClr val="tx1"/>
              </a:solidFill>
              <a:round/>
              <a:headEnd/>
              <a:tailEnd/>
            </a:ln>
          </p:spPr>
          <p:txBody>
            <a:bodyPr/>
            <a:lstStyle/>
            <a:p>
              <a:endParaRPr lang="en-US" dirty="0"/>
            </a:p>
          </p:txBody>
        </p:sp>
        <p:sp>
          <p:nvSpPr>
            <p:cNvPr id="56349" name="Line 93"/>
            <p:cNvSpPr>
              <a:spLocks noChangeShapeType="1"/>
            </p:cNvSpPr>
            <p:nvPr/>
          </p:nvSpPr>
          <p:spPr bwMode="auto">
            <a:xfrm>
              <a:off x="2304" y="2592"/>
              <a:ext cx="0" cy="240"/>
            </a:xfrm>
            <a:prstGeom prst="line">
              <a:avLst/>
            </a:prstGeom>
            <a:noFill/>
            <a:ln w="19050">
              <a:solidFill>
                <a:schemeClr val="tx1"/>
              </a:solidFill>
              <a:round/>
              <a:headEnd/>
              <a:tailEnd/>
            </a:ln>
          </p:spPr>
          <p:txBody>
            <a:bodyPr/>
            <a:lstStyle/>
            <a:p>
              <a:endParaRPr lang="en-US" dirty="0"/>
            </a:p>
          </p:txBody>
        </p:sp>
        <p:sp>
          <p:nvSpPr>
            <p:cNvPr id="56350" name="Line 94"/>
            <p:cNvSpPr>
              <a:spLocks noChangeShapeType="1"/>
            </p:cNvSpPr>
            <p:nvPr/>
          </p:nvSpPr>
          <p:spPr bwMode="auto">
            <a:xfrm>
              <a:off x="1344" y="2688"/>
              <a:ext cx="912" cy="0"/>
            </a:xfrm>
            <a:prstGeom prst="line">
              <a:avLst/>
            </a:prstGeom>
            <a:noFill/>
            <a:ln w="19050">
              <a:solidFill>
                <a:schemeClr val="tx1"/>
              </a:solidFill>
              <a:round/>
              <a:headEnd/>
              <a:tailEnd type="triangle" w="med" len="med"/>
            </a:ln>
          </p:spPr>
          <p:txBody>
            <a:bodyPr/>
            <a:lstStyle/>
            <a:p>
              <a:endParaRPr lang="en-US" dirty="0"/>
            </a:p>
          </p:txBody>
        </p:sp>
        <p:sp>
          <p:nvSpPr>
            <p:cNvPr id="56351" name="Line 95"/>
            <p:cNvSpPr>
              <a:spLocks noChangeShapeType="1"/>
            </p:cNvSpPr>
            <p:nvPr/>
          </p:nvSpPr>
          <p:spPr bwMode="auto">
            <a:xfrm>
              <a:off x="1392" y="1440"/>
              <a:ext cx="576" cy="0"/>
            </a:xfrm>
            <a:prstGeom prst="line">
              <a:avLst/>
            </a:prstGeom>
            <a:noFill/>
            <a:ln w="19050">
              <a:solidFill>
                <a:schemeClr val="tx1"/>
              </a:solidFill>
              <a:round/>
              <a:headEnd/>
              <a:tailEnd type="triangle" w="med" len="med"/>
            </a:ln>
          </p:spPr>
          <p:txBody>
            <a:bodyPr/>
            <a:lstStyle/>
            <a:p>
              <a:endParaRPr lang="en-US" dirty="0"/>
            </a:p>
          </p:txBody>
        </p:sp>
        <p:sp>
          <p:nvSpPr>
            <p:cNvPr id="56352" name="Line 96"/>
            <p:cNvSpPr>
              <a:spLocks noChangeShapeType="1"/>
            </p:cNvSpPr>
            <p:nvPr/>
          </p:nvSpPr>
          <p:spPr bwMode="auto">
            <a:xfrm flipV="1">
              <a:off x="1968" y="1200"/>
              <a:ext cx="0" cy="480"/>
            </a:xfrm>
            <a:prstGeom prst="line">
              <a:avLst/>
            </a:prstGeom>
            <a:noFill/>
            <a:ln w="19050">
              <a:solidFill>
                <a:schemeClr val="tx1"/>
              </a:solidFill>
              <a:round/>
              <a:headEnd/>
              <a:tailEnd/>
            </a:ln>
          </p:spPr>
          <p:txBody>
            <a:bodyPr/>
            <a:lstStyle/>
            <a:p>
              <a:endParaRPr lang="en-US" dirty="0"/>
            </a:p>
          </p:txBody>
        </p:sp>
      </p:grpSp>
      <p:sp>
        <p:nvSpPr>
          <p:cNvPr id="56345" name="AutoShape 97"/>
          <p:cNvSpPr>
            <a:spLocks noChangeArrowheads="1"/>
          </p:cNvSpPr>
          <p:nvPr/>
        </p:nvSpPr>
        <p:spPr bwMode="auto">
          <a:xfrm>
            <a:off x="2971800" y="6110288"/>
            <a:ext cx="304800" cy="442912"/>
          </a:xfrm>
          <a:prstGeom prst="upArrow">
            <a:avLst>
              <a:gd name="adj1" fmla="val 50000"/>
              <a:gd name="adj2" fmla="val 36328"/>
            </a:avLst>
          </a:prstGeom>
          <a:solidFill>
            <a:schemeClr val="bg1"/>
          </a:solidFill>
          <a:ln w="28575">
            <a:solidFill>
              <a:schemeClr val="tx1"/>
            </a:solidFill>
            <a:miter lim="800000"/>
            <a:headEnd/>
            <a:tailEnd/>
          </a:ln>
        </p:spPr>
        <p:txBody>
          <a:bodyPr wrap="none" anchor="ctr"/>
          <a:lstStyle/>
          <a:p>
            <a:endParaRPr lang="en-US" dirty="0"/>
          </a:p>
        </p:txBody>
      </p:sp>
      <p:sp>
        <p:nvSpPr>
          <p:cNvPr id="56346" name="AutoShape 98"/>
          <p:cNvSpPr>
            <a:spLocks noChangeArrowheads="1"/>
          </p:cNvSpPr>
          <p:nvPr/>
        </p:nvSpPr>
        <p:spPr bwMode="auto">
          <a:xfrm>
            <a:off x="4267200" y="6110288"/>
            <a:ext cx="304800" cy="442912"/>
          </a:xfrm>
          <a:prstGeom prst="upArrow">
            <a:avLst>
              <a:gd name="adj1" fmla="val 50000"/>
              <a:gd name="adj2" fmla="val 36328"/>
            </a:avLst>
          </a:prstGeom>
          <a:solidFill>
            <a:schemeClr val="bg1"/>
          </a:solidFill>
          <a:ln w="28575">
            <a:solidFill>
              <a:schemeClr val="tx1"/>
            </a:solidFill>
            <a:miter lim="800000"/>
            <a:headEnd/>
            <a:tailEnd/>
          </a:ln>
        </p:spPr>
        <p:txBody>
          <a:bodyPr wrap="none" anchor="ctr"/>
          <a:lstStyle/>
          <a:p>
            <a:endParaRPr lang="en-US" dirty="0"/>
          </a:p>
        </p:txBody>
      </p:sp>
    </p:spTree>
    <p:extLst>
      <p:ext uri="{BB962C8B-B14F-4D97-AF65-F5344CB8AC3E}">
        <p14:creationId xmlns:p14="http://schemas.microsoft.com/office/powerpoint/2010/main" val="2196376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8420"/>
                                        </p:tgtEl>
                                        <p:attrNameLst>
                                          <p:attrName>style.visibility</p:attrName>
                                        </p:attrNameLst>
                                      </p:cBhvr>
                                      <p:to>
                                        <p:strVal val="visible"/>
                                      </p:to>
                                    </p:set>
                                    <p:animEffect transition="in" filter="dissolve">
                                      <p:cBhvr>
                                        <p:cTn id="7" dur="500"/>
                                        <p:tgtEl>
                                          <p:spTgt spid="5842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8427"/>
                                        </p:tgtEl>
                                        <p:attrNameLst>
                                          <p:attrName>style.visibility</p:attrName>
                                        </p:attrNameLst>
                                      </p:cBhvr>
                                      <p:to>
                                        <p:strVal val="visible"/>
                                      </p:to>
                                    </p:set>
                                    <p:animEffect transition="in" filter="dissolve">
                                      <p:cBhvr>
                                        <p:cTn id="12" dur="500"/>
                                        <p:tgtEl>
                                          <p:spTgt spid="58427"/>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58421"/>
                                        </p:tgtEl>
                                        <p:attrNameLst>
                                          <p:attrName>style.visibility</p:attrName>
                                        </p:attrNameLst>
                                      </p:cBhvr>
                                      <p:to>
                                        <p:strVal val="visible"/>
                                      </p:to>
                                    </p:set>
                                    <p:animEffect transition="in" filter="dissolve">
                                      <p:cBhvr>
                                        <p:cTn id="17" dur="500"/>
                                        <p:tgtEl>
                                          <p:spTgt spid="58421"/>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58422"/>
                                        </p:tgtEl>
                                        <p:attrNameLst>
                                          <p:attrName>style.visibility</p:attrName>
                                        </p:attrNameLst>
                                      </p:cBhvr>
                                      <p:to>
                                        <p:strVal val="visible"/>
                                      </p:to>
                                    </p:set>
                                    <p:animEffect transition="in" filter="dissolve">
                                      <p:cBhvr>
                                        <p:cTn id="22" dur="500"/>
                                        <p:tgtEl>
                                          <p:spTgt spid="58422"/>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58428"/>
                                        </p:tgtEl>
                                        <p:attrNameLst>
                                          <p:attrName>style.visibility</p:attrName>
                                        </p:attrNameLst>
                                      </p:cBhvr>
                                      <p:to>
                                        <p:strVal val="visible"/>
                                      </p:to>
                                    </p:set>
                                    <p:animEffect transition="in" filter="dissolve">
                                      <p:cBhvr>
                                        <p:cTn id="27" dur="500"/>
                                        <p:tgtEl>
                                          <p:spTgt spid="58428"/>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58457"/>
                                        </p:tgtEl>
                                        <p:attrNameLst>
                                          <p:attrName>style.visibility</p:attrName>
                                        </p:attrNameLst>
                                      </p:cBhvr>
                                      <p:to>
                                        <p:strVal val="visible"/>
                                      </p:to>
                                    </p:set>
                                    <p:animEffect transition="in" filter="dissolve">
                                      <p:cBhvr>
                                        <p:cTn id="32" dur="500"/>
                                        <p:tgtEl>
                                          <p:spTgt spid="58457"/>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58430"/>
                                        </p:tgtEl>
                                        <p:attrNameLst>
                                          <p:attrName>style.visibility</p:attrName>
                                        </p:attrNameLst>
                                      </p:cBhvr>
                                      <p:to>
                                        <p:strVal val="visible"/>
                                      </p:to>
                                    </p:set>
                                    <p:animEffect transition="in" filter="dissolve">
                                      <p:cBhvr>
                                        <p:cTn id="37" dur="500"/>
                                        <p:tgtEl>
                                          <p:spTgt spid="58430"/>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58431"/>
                                        </p:tgtEl>
                                        <p:attrNameLst>
                                          <p:attrName>style.visibility</p:attrName>
                                        </p:attrNameLst>
                                      </p:cBhvr>
                                      <p:to>
                                        <p:strVal val="visible"/>
                                      </p:to>
                                    </p:set>
                                    <p:animEffect transition="in" filter="dissolve">
                                      <p:cBhvr>
                                        <p:cTn id="42" dur="500"/>
                                        <p:tgtEl>
                                          <p:spTgt spid="58431"/>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58429"/>
                                        </p:tgtEl>
                                        <p:attrNameLst>
                                          <p:attrName>style.visibility</p:attrName>
                                        </p:attrNameLst>
                                      </p:cBhvr>
                                      <p:to>
                                        <p:strVal val="visible"/>
                                      </p:to>
                                    </p:set>
                                    <p:animEffect transition="in" filter="dissolve">
                                      <p:cBhvr>
                                        <p:cTn id="47" dur="500"/>
                                        <p:tgtEl>
                                          <p:spTgt spid="58429"/>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58458"/>
                                        </p:tgtEl>
                                        <p:attrNameLst>
                                          <p:attrName>style.visibility</p:attrName>
                                        </p:attrNameLst>
                                      </p:cBhvr>
                                      <p:to>
                                        <p:strVal val="visible"/>
                                      </p:to>
                                    </p:set>
                                    <p:animEffect transition="in" filter="dissolve">
                                      <p:cBhvr>
                                        <p:cTn id="52" dur="500"/>
                                        <p:tgtEl>
                                          <p:spTgt spid="584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420" grpId="0" autoUpdateAnimBg="0"/>
      <p:bldP spid="58421" grpId="0" autoUpdateAnimBg="0"/>
      <p:bldP spid="58422" grpId="0" autoUpdateAnimBg="0"/>
      <p:bldP spid="58427" grpId="0" autoUpdateAnimBg="0"/>
      <p:bldP spid="58428" grpId="0" autoUpdateAnimBg="0"/>
      <p:bldP spid="58429" grpId="0" autoUpdateAnimBg="0"/>
      <p:bldP spid="58430" grpId="0" autoUpdateAnimBg="0"/>
      <p:bldP spid="58431" grpId="0" autoUpdateAnimBg="0"/>
      <p:bldP spid="58457" grpId="0" autoUpdateAnimBg="0"/>
      <p:bldP spid="58458" grpId="0" autoUpdateAnimBg="0"/>
    </p:bldLst>
  </p:timing>
</p:sld>
</file>

<file path=ppt/slides/slide1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7C48A-FE8C-449D-80EE-6C7BDBFEAE6E}"/>
              </a:ext>
            </a:extLst>
          </p:cNvPr>
          <p:cNvSpPr>
            <a:spLocks noGrp="1"/>
          </p:cNvSpPr>
          <p:nvPr>
            <p:ph type="title"/>
          </p:nvPr>
        </p:nvSpPr>
        <p:spPr>
          <a:xfrm>
            <a:off x="457200" y="152400"/>
            <a:ext cx="8229600" cy="868362"/>
          </a:xfrm>
        </p:spPr>
        <p:txBody>
          <a:bodyPr/>
          <a:lstStyle/>
          <a:p>
            <a:r>
              <a:rPr lang="en-US" b="1" dirty="0"/>
              <a:t>Work Zone Set-Up</a:t>
            </a:r>
          </a:p>
        </p:txBody>
      </p:sp>
      <p:sp>
        <p:nvSpPr>
          <p:cNvPr id="3" name="Content Placeholder 2">
            <a:extLst>
              <a:ext uri="{FF2B5EF4-FFF2-40B4-BE49-F238E27FC236}">
                <a16:creationId xmlns:a16="http://schemas.microsoft.com/office/drawing/2014/main" id="{83643EB2-6A51-4981-BE1F-2A09F452D7F1}"/>
              </a:ext>
            </a:extLst>
          </p:cNvPr>
          <p:cNvSpPr>
            <a:spLocks noGrp="1"/>
          </p:cNvSpPr>
          <p:nvPr>
            <p:ph idx="1"/>
          </p:nvPr>
        </p:nvSpPr>
        <p:spPr>
          <a:xfrm>
            <a:off x="571500" y="991454"/>
            <a:ext cx="8001000" cy="5714146"/>
          </a:xfrm>
        </p:spPr>
        <p:txBody>
          <a:bodyPr/>
          <a:lstStyle/>
          <a:p>
            <a:pPr>
              <a:buFont typeface="Wingdings" panose="05000000000000000000" pitchFamily="2" charset="2"/>
              <a:buChar char="Ø"/>
            </a:pPr>
            <a:r>
              <a:rPr lang="en-US" dirty="0"/>
              <a:t>Stationary</a:t>
            </a:r>
          </a:p>
          <a:p>
            <a:pPr lvl="1">
              <a:buFont typeface="Arial" panose="020B0604020202020204" pitchFamily="34" charset="0"/>
              <a:buChar char="•"/>
            </a:pPr>
            <a:r>
              <a:rPr lang="en-US" sz="2400" dirty="0"/>
              <a:t>Advance warning signs</a:t>
            </a:r>
          </a:p>
          <a:p>
            <a:pPr lvl="1">
              <a:buFont typeface="Arial" panose="020B0604020202020204" pitchFamily="34" charset="0"/>
              <a:buChar char="•"/>
            </a:pPr>
            <a:r>
              <a:rPr lang="en-US" sz="2400" dirty="0"/>
              <a:t>Shoulder taper </a:t>
            </a:r>
          </a:p>
          <a:p>
            <a:pPr lvl="1">
              <a:buFont typeface="Arial" panose="020B0604020202020204" pitchFamily="34" charset="0"/>
              <a:buChar char="•"/>
            </a:pPr>
            <a:r>
              <a:rPr lang="en-US" sz="2400" dirty="0"/>
              <a:t>Flashing arrow panel</a:t>
            </a:r>
          </a:p>
          <a:p>
            <a:pPr lvl="1">
              <a:buFont typeface="Arial" panose="020B0604020202020204" pitchFamily="34" charset="0"/>
              <a:buChar char="•"/>
            </a:pPr>
            <a:r>
              <a:rPr lang="en-US" sz="2400" dirty="0"/>
              <a:t>TMA</a:t>
            </a:r>
          </a:p>
          <a:p>
            <a:pPr lvl="1">
              <a:buFont typeface="Arial" panose="020B0604020202020204" pitchFamily="34" charset="0"/>
              <a:buChar char="•"/>
            </a:pPr>
            <a:r>
              <a:rPr lang="en-US" sz="2400" dirty="0"/>
              <a:t>Channelizing device, temporary barriers</a:t>
            </a:r>
          </a:p>
          <a:p>
            <a:pPr lvl="1">
              <a:buFont typeface="Arial" panose="020B0604020202020204" pitchFamily="34" charset="0"/>
              <a:buChar char="•"/>
            </a:pPr>
            <a:r>
              <a:rPr lang="en-US" sz="2400" dirty="0"/>
              <a:t>Lane taper</a:t>
            </a:r>
          </a:p>
          <a:p>
            <a:pPr lvl="1">
              <a:buFont typeface="Arial" panose="020B0604020202020204" pitchFamily="34" charset="0"/>
              <a:buChar char="•"/>
            </a:pPr>
            <a:r>
              <a:rPr lang="en-US" sz="2400" dirty="0"/>
              <a:t>Termination taper</a:t>
            </a:r>
          </a:p>
          <a:p>
            <a:pPr>
              <a:buFont typeface="Wingdings" panose="05000000000000000000" pitchFamily="2" charset="2"/>
              <a:buChar char="Ø"/>
            </a:pPr>
            <a:r>
              <a:rPr lang="en-US" dirty="0"/>
              <a:t>Mobile</a:t>
            </a:r>
          </a:p>
          <a:p>
            <a:pPr lvl="1">
              <a:buFont typeface="Arial" panose="020B0604020202020204" pitchFamily="34" charset="0"/>
              <a:buChar char="•"/>
            </a:pPr>
            <a:r>
              <a:rPr lang="en-US" sz="2400" dirty="0"/>
              <a:t>Advance warning signs</a:t>
            </a:r>
          </a:p>
          <a:p>
            <a:pPr lvl="1">
              <a:buFont typeface="Arial" panose="020B0604020202020204" pitchFamily="34" charset="0"/>
              <a:buChar char="•"/>
            </a:pPr>
            <a:r>
              <a:rPr lang="en-US" sz="2400" dirty="0"/>
              <a:t>TMA(s) </a:t>
            </a:r>
          </a:p>
          <a:p>
            <a:pPr lvl="2"/>
            <a:r>
              <a:rPr lang="en-US" sz="2000" dirty="0"/>
              <a:t>Ex. – protective vehicle/TMA #3, protective vehicle/TMA #2, protective vehicle/TMA #1</a:t>
            </a:r>
          </a:p>
          <a:p>
            <a:pPr marL="457200" lvl="1" indent="0">
              <a:buNone/>
            </a:pPr>
            <a:endParaRPr lang="en-US" dirty="0"/>
          </a:p>
          <a:p>
            <a:pPr lvl="1">
              <a:buFont typeface="Arial" panose="020B0604020202020204" pitchFamily="34" charset="0"/>
              <a:buChar char="•"/>
            </a:pPr>
            <a:endParaRPr lang="en-US" dirty="0"/>
          </a:p>
          <a:p>
            <a:pPr lvl="1">
              <a:buFont typeface="Arial" panose="020B0604020202020204" pitchFamily="34" charset="0"/>
              <a:buChar char="•"/>
            </a:pPr>
            <a:endParaRPr lang="en-US" dirty="0"/>
          </a:p>
        </p:txBody>
      </p:sp>
    </p:spTree>
    <p:extLst>
      <p:ext uri="{BB962C8B-B14F-4D97-AF65-F5344CB8AC3E}">
        <p14:creationId xmlns:p14="http://schemas.microsoft.com/office/powerpoint/2010/main" val="2048678299"/>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883920"/>
          </a:xfrm>
        </p:spPr>
        <p:txBody>
          <a:bodyPr/>
          <a:lstStyle/>
          <a:p>
            <a:r>
              <a:rPr lang="en-US" b="1" dirty="0"/>
              <a:t>Knowing The Work Site</a:t>
            </a:r>
          </a:p>
        </p:txBody>
      </p:sp>
      <p:sp>
        <p:nvSpPr>
          <p:cNvPr id="3" name="Content Placeholder 2"/>
          <p:cNvSpPr>
            <a:spLocks noGrp="1"/>
          </p:cNvSpPr>
          <p:nvPr>
            <p:ph sz="half" idx="1"/>
          </p:nvPr>
        </p:nvSpPr>
        <p:spPr>
          <a:xfrm>
            <a:off x="152400" y="1295400"/>
            <a:ext cx="5867400" cy="2971800"/>
          </a:xfrm>
        </p:spPr>
        <p:txBody>
          <a:bodyPr/>
          <a:lstStyle/>
          <a:p>
            <a:pPr>
              <a:buFont typeface="Wingdings" panose="05000000000000000000" pitchFamily="2" charset="2"/>
              <a:buChar char="Ø"/>
            </a:pPr>
            <a:r>
              <a:rPr lang="en-US" sz="3600" dirty="0"/>
              <a:t>Review the work site</a:t>
            </a:r>
          </a:p>
          <a:p>
            <a:pPr lvl="1">
              <a:buFont typeface="Arial" panose="020B0604020202020204" pitchFamily="34" charset="0"/>
              <a:buChar char="•"/>
            </a:pPr>
            <a:r>
              <a:rPr lang="en-US" sz="3000" dirty="0"/>
              <a:t>Identify visibility issues</a:t>
            </a:r>
          </a:p>
          <a:p>
            <a:pPr lvl="1">
              <a:buFont typeface="Arial" panose="020B0604020202020204" pitchFamily="34" charset="0"/>
              <a:buChar char="•"/>
            </a:pPr>
            <a:r>
              <a:rPr lang="en-US" sz="3000" dirty="0"/>
              <a:t>Identify sign placement</a:t>
            </a:r>
          </a:p>
          <a:p>
            <a:pPr>
              <a:buFont typeface="Wingdings" panose="05000000000000000000" pitchFamily="2" charset="2"/>
              <a:buChar char="Ø"/>
            </a:pPr>
            <a:r>
              <a:rPr lang="en-US" sz="3600" dirty="0"/>
              <a:t>Communicate with the crew</a:t>
            </a:r>
          </a:p>
          <a:p>
            <a:pPr lvl="1">
              <a:buFont typeface="Arial" panose="020B0604020202020204" pitchFamily="34" charset="0"/>
              <a:buChar char="•"/>
            </a:pPr>
            <a:r>
              <a:rPr lang="en-US" sz="3000" dirty="0"/>
              <a:t>RBA</a:t>
            </a:r>
          </a:p>
          <a:p>
            <a:pPr lvl="1"/>
            <a:endParaRPr lang="en-US" dirty="0"/>
          </a:p>
          <a:p>
            <a:pPr marL="457200" lvl="1" indent="0">
              <a:buNone/>
            </a:pPr>
            <a:r>
              <a:rPr lang="en-US" sz="3200" dirty="0"/>
              <a:t>		</a:t>
            </a:r>
          </a:p>
        </p:txBody>
      </p:sp>
      <p:pic>
        <p:nvPicPr>
          <p:cNvPr id="5" name="Picture 4" descr="A picture containing outdoor, road, truck, tree&#10;&#10;Description automatically generated">
            <a:extLst>
              <a:ext uri="{FF2B5EF4-FFF2-40B4-BE49-F238E27FC236}">
                <a16:creationId xmlns:a16="http://schemas.microsoft.com/office/drawing/2014/main" id="{0D173A95-DB1E-4987-866B-5899730F8D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38600" y="3703175"/>
            <a:ext cx="4191000" cy="3143250"/>
          </a:xfrm>
          <a:prstGeom prst="rect">
            <a:avLst/>
          </a:prstGeom>
          <a:ln>
            <a:noFill/>
          </a:ln>
          <a:effectLst>
            <a:softEdge rad="112500"/>
          </a:effectLst>
        </p:spPr>
      </p:pic>
    </p:spTree>
    <p:extLst>
      <p:ext uri="{BB962C8B-B14F-4D97-AF65-F5344CB8AC3E}">
        <p14:creationId xmlns:p14="http://schemas.microsoft.com/office/powerpoint/2010/main" val="3759662523"/>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7347" name="Rectangle 2"/>
          <p:cNvSpPr>
            <a:spLocks noGrp="1" noChangeArrowheads="1"/>
          </p:cNvSpPr>
          <p:nvPr>
            <p:ph type="title"/>
          </p:nvPr>
        </p:nvSpPr>
        <p:spPr>
          <a:xfrm>
            <a:off x="457200" y="198438"/>
            <a:ext cx="8229600" cy="838200"/>
          </a:xfrm>
        </p:spPr>
        <p:txBody>
          <a:bodyPr>
            <a:normAutofit/>
          </a:bodyPr>
          <a:lstStyle/>
          <a:p>
            <a:pPr eaLnBrk="1" hangingPunct="1"/>
            <a:r>
              <a:rPr lang="en-US" b="1" dirty="0"/>
              <a:t>Advanced Warning Area</a:t>
            </a:r>
          </a:p>
        </p:txBody>
      </p:sp>
      <p:sp>
        <p:nvSpPr>
          <p:cNvPr id="57348" name="Rectangle 3"/>
          <p:cNvSpPr>
            <a:spLocks noChangeArrowheads="1"/>
          </p:cNvSpPr>
          <p:nvPr/>
        </p:nvSpPr>
        <p:spPr bwMode="auto">
          <a:xfrm>
            <a:off x="457200" y="1006475"/>
            <a:ext cx="8382000" cy="5715000"/>
          </a:xfrm>
          <a:prstGeom prst="rect">
            <a:avLst/>
          </a:prstGeom>
          <a:noFill/>
          <a:ln w="9525">
            <a:noFill/>
            <a:miter lim="800000"/>
            <a:headEnd/>
            <a:tailEnd/>
          </a:ln>
        </p:spPr>
        <p:txBody>
          <a:bodyPr/>
          <a:lstStyle/>
          <a:p>
            <a:pPr marL="457200" indent="-457200">
              <a:lnSpc>
                <a:spcPct val="110000"/>
              </a:lnSpc>
              <a:spcBef>
                <a:spcPct val="20000"/>
              </a:spcBef>
              <a:buFont typeface="Wingdings" panose="05000000000000000000" pitchFamily="2" charset="2"/>
              <a:buChar char="Ø"/>
            </a:pPr>
            <a:r>
              <a:rPr lang="en-US" sz="2800" dirty="0"/>
              <a:t>Motorists are informed of the work zone</a:t>
            </a:r>
          </a:p>
          <a:p>
            <a:pPr marL="457200" indent="-457200">
              <a:lnSpc>
                <a:spcPct val="110000"/>
              </a:lnSpc>
              <a:spcBef>
                <a:spcPct val="20000"/>
              </a:spcBef>
              <a:buFont typeface="Wingdings" panose="05000000000000000000" pitchFamily="2" charset="2"/>
              <a:buChar char="Ø"/>
            </a:pPr>
            <a:r>
              <a:rPr lang="en-US" sz="2800" dirty="0"/>
              <a:t>Information is offered by a single sign or a series of signs/devices</a:t>
            </a:r>
          </a:p>
          <a:p>
            <a:pPr marL="342900" indent="-342900">
              <a:lnSpc>
                <a:spcPct val="110000"/>
              </a:lnSpc>
              <a:spcBef>
                <a:spcPct val="20000"/>
              </a:spcBef>
              <a:buFontTx/>
              <a:buChar char="•"/>
            </a:pPr>
            <a:endParaRPr lang="en-US" sz="1200" dirty="0"/>
          </a:p>
          <a:p>
            <a:pPr marL="1146175" lvl="2" indent="-231775">
              <a:lnSpc>
                <a:spcPct val="140000"/>
              </a:lnSpc>
              <a:spcBef>
                <a:spcPct val="20000"/>
              </a:spcBef>
              <a:buFontTx/>
              <a:buChar char="•"/>
            </a:pPr>
            <a:r>
              <a:rPr lang="en-US" sz="2000" dirty="0"/>
              <a:t>The first 			         attention</a:t>
            </a:r>
          </a:p>
          <a:p>
            <a:pPr marL="1146175" lvl="2" indent="-231775">
              <a:lnSpc>
                <a:spcPct val="140000"/>
              </a:lnSpc>
              <a:spcBef>
                <a:spcPct val="20000"/>
              </a:spcBef>
              <a:buFontTx/>
              <a:buChar char="•"/>
            </a:pPr>
            <a:endParaRPr lang="en-US" sz="2000" dirty="0"/>
          </a:p>
          <a:p>
            <a:pPr marL="1146175" lvl="2" indent="-231775">
              <a:lnSpc>
                <a:spcPct val="140000"/>
              </a:lnSpc>
              <a:spcBef>
                <a:spcPct val="20000"/>
              </a:spcBef>
              <a:buFontTx/>
              <a:buChar char="•"/>
            </a:pPr>
            <a:r>
              <a:rPr lang="en-US" sz="2000" dirty="0"/>
              <a:t>The second			         detailed information</a:t>
            </a:r>
          </a:p>
          <a:p>
            <a:pPr marL="1146175" lvl="2" indent="-231775">
              <a:lnSpc>
                <a:spcPct val="140000"/>
              </a:lnSpc>
              <a:spcBef>
                <a:spcPct val="20000"/>
              </a:spcBef>
              <a:buFontTx/>
              <a:buChar char="•"/>
            </a:pPr>
            <a:endParaRPr lang="en-US" sz="2000" dirty="0"/>
          </a:p>
          <a:p>
            <a:pPr marL="1146175" lvl="2" indent="-231775">
              <a:lnSpc>
                <a:spcPct val="140000"/>
              </a:lnSpc>
              <a:spcBef>
                <a:spcPct val="20000"/>
              </a:spcBef>
              <a:buFontTx/>
              <a:buChar char="•"/>
            </a:pPr>
            <a:r>
              <a:rPr lang="en-US" sz="2000" dirty="0"/>
              <a:t>The third			          specific information</a:t>
            </a:r>
          </a:p>
          <a:p>
            <a:pPr marL="1146175" lvl="2" indent="-231775">
              <a:lnSpc>
                <a:spcPct val="140000"/>
              </a:lnSpc>
              <a:spcBef>
                <a:spcPct val="20000"/>
              </a:spcBef>
              <a:buFontTx/>
              <a:buChar char="•"/>
            </a:pPr>
            <a:endParaRPr lang="en-US" sz="800" dirty="0"/>
          </a:p>
          <a:p>
            <a:pPr marL="742950" lvl="1" indent="-285750">
              <a:lnSpc>
                <a:spcPct val="110000"/>
              </a:lnSpc>
              <a:spcBef>
                <a:spcPct val="20000"/>
              </a:spcBef>
              <a:buFont typeface="Courier New" panose="02070309020205020404" pitchFamily="49" charset="0"/>
              <a:buChar char="o"/>
            </a:pPr>
            <a:endParaRPr lang="en-US" dirty="0"/>
          </a:p>
          <a:p>
            <a:pPr marL="742950" lvl="1" indent="-285750">
              <a:lnSpc>
                <a:spcPct val="110000"/>
              </a:lnSpc>
              <a:spcBef>
                <a:spcPct val="20000"/>
              </a:spcBef>
              <a:buFont typeface="Courier New" panose="02070309020205020404" pitchFamily="49" charset="0"/>
              <a:buChar char="o"/>
            </a:pPr>
            <a:r>
              <a:rPr lang="en-US" dirty="0"/>
              <a:t>More signs/devices may be used if situation warrants (arrow boards and message boards)</a:t>
            </a:r>
          </a:p>
        </p:txBody>
      </p:sp>
      <p:pic>
        <p:nvPicPr>
          <p:cNvPr id="60420" name="Picture 4"/>
          <p:cNvPicPr>
            <a:picLocks noChangeAspect="1" noChangeArrowheads="1"/>
          </p:cNvPicPr>
          <p:nvPr/>
        </p:nvPicPr>
        <p:blipFill>
          <a:blip r:embed="rId3" cstate="print"/>
          <a:srcRect/>
          <a:stretch>
            <a:fillRect/>
          </a:stretch>
        </p:blipFill>
        <p:spPr bwMode="auto">
          <a:xfrm>
            <a:off x="3505200" y="2743200"/>
            <a:ext cx="838200" cy="838200"/>
          </a:xfrm>
          <a:prstGeom prst="rect">
            <a:avLst/>
          </a:prstGeom>
          <a:noFill/>
          <a:ln w="19050">
            <a:solidFill>
              <a:srgbClr val="000000"/>
            </a:solidFill>
            <a:miter lim="800000"/>
            <a:headEnd/>
            <a:tailEnd/>
          </a:ln>
        </p:spPr>
      </p:pic>
      <p:pic>
        <p:nvPicPr>
          <p:cNvPr id="60421" name="Picture 5"/>
          <p:cNvPicPr>
            <a:picLocks noChangeArrowheads="1"/>
          </p:cNvPicPr>
          <p:nvPr/>
        </p:nvPicPr>
        <p:blipFill>
          <a:blip r:embed="rId4" cstate="print"/>
          <a:srcRect/>
          <a:stretch>
            <a:fillRect/>
          </a:stretch>
        </p:blipFill>
        <p:spPr bwMode="auto">
          <a:xfrm>
            <a:off x="3505200" y="3581400"/>
            <a:ext cx="841375" cy="914400"/>
          </a:xfrm>
          <a:prstGeom prst="rect">
            <a:avLst/>
          </a:prstGeom>
          <a:noFill/>
          <a:ln w="19050">
            <a:solidFill>
              <a:srgbClr val="000000"/>
            </a:solidFill>
            <a:miter lim="800000"/>
            <a:headEnd/>
            <a:tailEnd/>
          </a:ln>
        </p:spPr>
      </p:pic>
      <p:grpSp>
        <p:nvGrpSpPr>
          <p:cNvPr id="20" name="Group 19"/>
          <p:cNvGrpSpPr/>
          <p:nvPr/>
        </p:nvGrpSpPr>
        <p:grpSpPr>
          <a:xfrm>
            <a:off x="3051175" y="4495800"/>
            <a:ext cx="1295400" cy="901700"/>
            <a:chOff x="4419600" y="4508500"/>
            <a:chExt cx="1295400" cy="901700"/>
          </a:xfrm>
        </p:grpSpPr>
        <p:grpSp>
          <p:nvGrpSpPr>
            <p:cNvPr id="4" name="Group 9"/>
            <p:cNvGrpSpPr>
              <a:grpSpLocks/>
            </p:cNvGrpSpPr>
            <p:nvPr/>
          </p:nvGrpSpPr>
          <p:grpSpPr bwMode="auto">
            <a:xfrm>
              <a:off x="4873625" y="4508500"/>
              <a:ext cx="841375" cy="901700"/>
              <a:chOff x="5400" y="6660"/>
              <a:chExt cx="2520" cy="2520"/>
            </a:xfrm>
          </p:grpSpPr>
          <p:pic>
            <p:nvPicPr>
              <p:cNvPr id="57360" name="Picture 10"/>
              <p:cNvPicPr>
                <a:picLocks noChangeAspect="1" noChangeArrowheads="1"/>
              </p:cNvPicPr>
              <p:nvPr/>
            </p:nvPicPr>
            <p:blipFill>
              <a:blip r:embed="rId5" cstate="print"/>
              <a:srcRect/>
              <a:stretch>
                <a:fillRect/>
              </a:stretch>
            </p:blipFill>
            <p:spPr bwMode="auto">
              <a:xfrm>
                <a:off x="5400" y="6660"/>
                <a:ext cx="2520" cy="2520"/>
              </a:xfrm>
              <a:prstGeom prst="rect">
                <a:avLst/>
              </a:prstGeom>
              <a:noFill/>
              <a:ln w="19050">
                <a:solidFill>
                  <a:srgbClr val="000000"/>
                </a:solidFill>
                <a:miter lim="800000"/>
                <a:headEnd/>
                <a:tailEnd/>
              </a:ln>
            </p:spPr>
          </p:pic>
          <p:sp>
            <p:nvSpPr>
              <p:cNvPr id="57361" name="AutoShape 11"/>
              <p:cNvSpPr>
                <a:spLocks noChangeArrowheads="1"/>
              </p:cNvSpPr>
              <p:nvPr/>
            </p:nvSpPr>
            <p:spPr bwMode="auto">
              <a:xfrm>
                <a:off x="6300" y="8100"/>
                <a:ext cx="720" cy="360"/>
              </a:xfrm>
              <a:prstGeom prst="leftArrow">
                <a:avLst>
                  <a:gd name="adj1" fmla="val 50000"/>
                  <a:gd name="adj2" fmla="val 50000"/>
                </a:avLst>
              </a:prstGeom>
              <a:solidFill>
                <a:srgbClr val="000000"/>
              </a:solidFill>
              <a:ln w="19050">
                <a:solidFill>
                  <a:srgbClr val="000000"/>
                </a:solidFill>
                <a:miter lim="800000"/>
                <a:headEnd/>
                <a:tailEnd/>
              </a:ln>
            </p:spPr>
            <p:txBody>
              <a:bodyPr/>
              <a:lstStyle/>
              <a:p>
                <a:endParaRPr lang="en-US" dirty="0"/>
              </a:p>
            </p:txBody>
          </p:sp>
        </p:grpSp>
        <p:sp>
          <p:nvSpPr>
            <p:cNvPr id="60428" name="Text Box 12"/>
            <p:cNvSpPr txBox="1">
              <a:spLocks noChangeArrowheads="1"/>
            </p:cNvSpPr>
            <p:nvPr/>
          </p:nvSpPr>
          <p:spPr bwMode="auto">
            <a:xfrm>
              <a:off x="4419600" y="4827588"/>
              <a:ext cx="184731" cy="369332"/>
            </a:xfrm>
            <a:prstGeom prst="rect">
              <a:avLst/>
            </a:prstGeom>
            <a:noFill/>
            <a:ln w="9525">
              <a:noFill/>
              <a:miter lim="800000"/>
              <a:headEnd/>
              <a:tailEnd/>
            </a:ln>
            <a:effectLst/>
          </p:spPr>
          <p:txBody>
            <a:bodyPr wrap="none">
              <a:spAutoFit/>
            </a:bodyPr>
            <a:lstStyle/>
            <a:p>
              <a:pPr>
                <a:defRPr/>
              </a:pPr>
              <a:endParaRPr lang="en-US" sz="1800" dirty="0">
                <a:latin typeface="Arial" charset="0"/>
              </a:endParaRPr>
            </a:p>
          </p:txBody>
        </p:sp>
      </p:grpSp>
    </p:spTree>
    <p:extLst>
      <p:ext uri="{BB962C8B-B14F-4D97-AF65-F5344CB8AC3E}">
        <p14:creationId xmlns:p14="http://schemas.microsoft.com/office/powerpoint/2010/main" val="41367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0420"/>
                                        </p:tgtEl>
                                        <p:attrNameLst>
                                          <p:attrName>style.visibility</p:attrName>
                                        </p:attrNameLst>
                                      </p:cBhvr>
                                      <p:to>
                                        <p:strVal val="visible"/>
                                      </p:to>
                                    </p:set>
                                    <p:animEffect transition="in" filter="dissolve">
                                      <p:cBhvr>
                                        <p:cTn id="7" dur="500"/>
                                        <p:tgtEl>
                                          <p:spTgt spid="6042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0421"/>
                                        </p:tgtEl>
                                        <p:attrNameLst>
                                          <p:attrName>style.visibility</p:attrName>
                                        </p:attrNameLst>
                                      </p:cBhvr>
                                      <p:to>
                                        <p:strVal val="visible"/>
                                      </p:to>
                                    </p:set>
                                    <p:animEffect transition="in" filter="dissolve">
                                      <p:cBhvr>
                                        <p:cTn id="12" dur="500"/>
                                        <p:tgtEl>
                                          <p:spTgt spid="60421"/>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dissolve">
                                      <p:cBhvr>
                                        <p:cTn id="1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57200" y="405826"/>
            <a:ext cx="8229600" cy="856328"/>
          </a:xfrm>
          <a:noFill/>
        </p:spPr>
        <p:txBody>
          <a:bodyPr>
            <a:normAutofit/>
          </a:bodyPr>
          <a:lstStyle/>
          <a:p>
            <a:pPr eaLnBrk="1" hangingPunct="1"/>
            <a:r>
              <a:rPr lang="en-US" b="1" dirty="0"/>
              <a:t>Sign Spacing</a:t>
            </a:r>
          </a:p>
        </p:txBody>
      </p:sp>
      <p:sp>
        <p:nvSpPr>
          <p:cNvPr id="50179" name="Rectangle 3"/>
          <p:cNvSpPr>
            <a:spLocks noGrp="1" noChangeArrowheads="1"/>
          </p:cNvSpPr>
          <p:nvPr>
            <p:ph sz="half" idx="1"/>
          </p:nvPr>
        </p:nvSpPr>
        <p:spPr>
          <a:xfrm>
            <a:off x="152400" y="1316205"/>
            <a:ext cx="4114800" cy="2209800"/>
          </a:xfrm>
          <a:noFill/>
        </p:spPr>
        <p:txBody>
          <a:bodyPr>
            <a:normAutofit/>
          </a:bodyPr>
          <a:lstStyle/>
          <a:p>
            <a:pPr>
              <a:buFont typeface="Wingdings" panose="05000000000000000000" pitchFamily="2" charset="2"/>
              <a:buChar char="Ø"/>
            </a:pPr>
            <a:r>
              <a:rPr lang="en-US" dirty="0"/>
              <a:t>Sign spacing based on:</a:t>
            </a:r>
          </a:p>
          <a:p>
            <a:pPr lvl="1">
              <a:buFont typeface="Arial" panose="020B0604020202020204" pitchFamily="34" charset="0"/>
              <a:buChar char="•"/>
            </a:pPr>
            <a:r>
              <a:rPr lang="en-US" dirty="0"/>
              <a:t>Posted speed limit</a:t>
            </a:r>
          </a:p>
          <a:p>
            <a:pPr lvl="1">
              <a:buFont typeface="Arial" panose="020B0604020202020204" pitchFamily="34" charset="0"/>
              <a:buChar char="•"/>
            </a:pPr>
            <a:r>
              <a:rPr lang="en-US" dirty="0"/>
              <a:t>Type of highway</a:t>
            </a:r>
          </a:p>
          <a:p>
            <a:pPr lvl="2">
              <a:buFont typeface="Courier New" panose="02070309020205020404" pitchFamily="49" charset="0"/>
              <a:buChar char="o"/>
            </a:pPr>
            <a:r>
              <a:rPr lang="en-US" dirty="0"/>
              <a:t>Divided</a:t>
            </a:r>
          </a:p>
          <a:p>
            <a:pPr lvl="2">
              <a:buFont typeface="Courier New" panose="02070309020205020404" pitchFamily="49" charset="0"/>
              <a:buChar char="o"/>
            </a:pPr>
            <a:r>
              <a:rPr lang="en-US" dirty="0"/>
              <a:t>Undivided</a:t>
            </a:r>
          </a:p>
          <a:p>
            <a:pPr lvl="2">
              <a:buNone/>
            </a:pPr>
            <a:endParaRPr lang="en-US" dirty="0"/>
          </a:p>
        </p:txBody>
      </p:sp>
      <p:sp>
        <p:nvSpPr>
          <p:cNvPr id="3" name="TextBox 2"/>
          <p:cNvSpPr txBox="1"/>
          <p:nvPr/>
        </p:nvSpPr>
        <p:spPr>
          <a:xfrm>
            <a:off x="146222" y="3817877"/>
            <a:ext cx="3962400" cy="2702278"/>
          </a:xfrm>
          <a:prstGeom prst="rect">
            <a:avLst/>
          </a:prstGeom>
          <a:noFill/>
        </p:spPr>
        <p:txBody>
          <a:bodyPr wrap="square" rtlCol="0">
            <a:spAutoFit/>
          </a:bodyPr>
          <a:lstStyle/>
          <a:p>
            <a:pPr marL="457200" lvl="0" indent="-457200">
              <a:spcBef>
                <a:spcPct val="20000"/>
              </a:spcBef>
              <a:buFont typeface="Wingdings" panose="05000000000000000000" pitchFamily="2" charset="2"/>
              <a:buChar char="Ø"/>
            </a:pPr>
            <a:r>
              <a:rPr lang="en-US" sz="2800" dirty="0">
                <a:solidFill>
                  <a:prstClr val="black"/>
                </a:solidFill>
              </a:rPr>
              <a:t>Distances may be adjusted “nominally” by increasing it to accommodate:</a:t>
            </a:r>
          </a:p>
          <a:p>
            <a:pPr marL="685800" lvl="1" indent="-228600">
              <a:spcBef>
                <a:spcPct val="20000"/>
              </a:spcBef>
              <a:buFont typeface="Arial" panose="020B0604020202020204" pitchFamily="34" charset="0"/>
              <a:buChar char="•"/>
            </a:pPr>
            <a:r>
              <a:rPr lang="en-US" sz="2400" dirty="0">
                <a:solidFill>
                  <a:prstClr val="black"/>
                </a:solidFill>
              </a:rPr>
              <a:t>Visibility </a:t>
            </a:r>
          </a:p>
          <a:p>
            <a:pPr marL="685800" lvl="1" indent="-228600">
              <a:spcBef>
                <a:spcPct val="20000"/>
              </a:spcBef>
              <a:buFont typeface="Arial" panose="020B0604020202020204" pitchFamily="34" charset="0"/>
              <a:buChar char="•"/>
            </a:pPr>
            <a:r>
              <a:rPr lang="en-US" sz="2400" dirty="0">
                <a:solidFill>
                  <a:prstClr val="black"/>
                </a:solidFill>
              </a:rPr>
              <a:t>Field conditions</a:t>
            </a:r>
          </a:p>
        </p:txBody>
      </p:sp>
      <p:sp>
        <p:nvSpPr>
          <p:cNvPr id="4" name="Rectangle 3"/>
          <p:cNvSpPr/>
          <p:nvPr/>
        </p:nvSpPr>
        <p:spPr>
          <a:xfrm>
            <a:off x="8448244" y="1905000"/>
            <a:ext cx="629512" cy="762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58DEB88-50D4-417D-9438-62E14F22973E}"/>
              </a:ext>
            </a:extLst>
          </p:cNvPr>
          <p:cNvPicPr>
            <a:picLocks noChangeAspect="1"/>
          </p:cNvPicPr>
          <p:nvPr/>
        </p:nvPicPr>
        <p:blipFill>
          <a:blip r:embed="rId3"/>
          <a:stretch>
            <a:fillRect/>
          </a:stretch>
        </p:blipFill>
        <p:spPr>
          <a:xfrm>
            <a:off x="3775771" y="2421105"/>
            <a:ext cx="5301985" cy="3009900"/>
          </a:xfrm>
          <a:prstGeom prst="rect">
            <a:avLst/>
          </a:prstGeom>
        </p:spPr>
      </p:pic>
    </p:spTree>
    <p:extLst>
      <p:ext uri="{BB962C8B-B14F-4D97-AF65-F5344CB8AC3E}">
        <p14:creationId xmlns:p14="http://schemas.microsoft.com/office/powerpoint/2010/main" val="96572084"/>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57200" y="282258"/>
            <a:ext cx="8229600" cy="792162"/>
          </a:xfrm>
          <a:noFill/>
        </p:spPr>
        <p:txBody>
          <a:bodyPr>
            <a:normAutofit/>
          </a:bodyPr>
          <a:lstStyle/>
          <a:p>
            <a:pPr eaLnBrk="1" hangingPunct="1"/>
            <a:r>
              <a:rPr lang="en-US" b="1" dirty="0"/>
              <a:t>Transition Area</a:t>
            </a:r>
          </a:p>
        </p:txBody>
      </p:sp>
      <p:sp>
        <p:nvSpPr>
          <p:cNvPr id="50179" name="Rectangle 3"/>
          <p:cNvSpPr>
            <a:spLocks noGrp="1" noChangeArrowheads="1"/>
          </p:cNvSpPr>
          <p:nvPr>
            <p:ph sz="half" idx="1"/>
          </p:nvPr>
        </p:nvSpPr>
        <p:spPr>
          <a:xfrm>
            <a:off x="457200" y="1295400"/>
            <a:ext cx="8229600" cy="3429000"/>
          </a:xfrm>
          <a:noFill/>
        </p:spPr>
        <p:txBody>
          <a:bodyPr>
            <a:normAutofit/>
          </a:bodyPr>
          <a:lstStyle/>
          <a:p>
            <a:pPr eaLnBrk="1" hangingPunct="1">
              <a:lnSpc>
                <a:spcPct val="90000"/>
              </a:lnSpc>
              <a:buFont typeface="Wingdings" panose="05000000000000000000" pitchFamily="2" charset="2"/>
              <a:buChar char="Ø"/>
            </a:pPr>
            <a:r>
              <a:rPr lang="en-US" dirty="0"/>
              <a:t>The path through the work zone should be obvious</a:t>
            </a:r>
          </a:p>
          <a:p>
            <a:pPr eaLnBrk="1" hangingPunct="1">
              <a:lnSpc>
                <a:spcPct val="90000"/>
              </a:lnSpc>
              <a:buFont typeface="Wingdings" panose="05000000000000000000" pitchFamily="2" charset="2"/>
              <a:buChar char="Ø"/>
            </a:pPr>
            <a:endParaRPr lang="en-US" sz="1400" dirty="0"/>
          </a:p>
          <a:p>
            <a:pPr eaLnBrk="1" hangingPunct="1">
              <a:lnSpc>
                <a:spcPct val="90000"/>
              </a:lnSpc>
              <a:buFont typeface="Wingdings" panose="05000000000000000000" pitchFamily="2" charset="2"/>
              <a:buChar char="Ø"/>
            </a:pPr>
            <a:r>
              <a:rPr lang="en-US" dirty="0"/>
              <a:t>Advance area warns motorists</a:t>
            </a:r>
          </a:p>
          <a:p>
            <a:pPr eaLnBrk="1" hangingPunct="1">
              <a:lnSpc>
                <a:spcPct val="90000"/>
              </a:lnSpc>
              <a:buFont typeface="Wingdings" panose="05000000000000000000" pitchFamily="2" charset="2"/>
              <a:buChar char="Ø"/>
            </a:pPr>
            <a:endParaRPr lang="en-US" sz="1400" dirty="0"/>
          </a:p>
          <a:p>
            <a:pPr eaLnBrk="1" hangingPunct="1">
              <a:lnSpc>
                <a:spcPct val="90000"/>
              </a:lnSpc>
              <a:buFont typeface="Wingdings" panose="05000000000000000000" pitchFamily="2" charset="2"/>
              <a:buChar char="Ø"/>
            </a:pPr>
            <a:r>
              <a:rPr lang="en-US" dirty="0"/>
              <a:t>Transition area is where motorists move to a specific place</a:t>
            </a:r>
          </a:p>
          <a:p>
            <a:pPr eaLnBrk="1" hangingPunct="1">
              <a:lnSpc>
                <a:spcPct val="90000"/>
              </a:lnSpc>
              <a:buFont typeface="Wingdings" panose="05000000000000000000" pitchFamily="2" charset="2"/>
              <a:buChar char="Ø"/>
            </a:pPr>
            <a:endParaRPr lang="en-US" sz="1400" dirty="0"/>
          </a:p>
          <a:p>
            <a:pPr eaLnBrk="1" hangingPunct="1">
              <a:lnSpc>
                <a:spcPct val="90000"/>
              </a:lnSpc>
              <a:buFont typeface="Wingdings" panose="05000000000000000000" pitchFamily="2" charset="2"/>
              <a:buChar char="Ø"/>
            </a:pPr>
            <a:r>
              <a:rPr lang="en-US" dirty="0"/>
              <a:t>Moving traffic through a work zone requires the use of quality tapers</a:t>
            </a:r>
          </a:p>
        </p:txBody>
      </p:sp>
      <p:pic>
        <p:nvPicPr>
          <p:cNvPr id="7" name="Picture 6">
            <a:extLst>
              <a:ext uri="{FF2B5EF4-FFF2-40B4-BE49-F238E27FC236}">
                <a16:creationId xmlns:a16="http://schemas.microsoft.com/office/drawing/2014/main" id="{0DCF49B8-5276-4C3F-B916-8003296D408B}"/>
              </a:ext>
            </a:extLst>
          </p:cNvPr>
          <p:cNvPicPr>
            <a:picLocks noChangeAspect="1"/>
          </p:cNvPicPr>
          <p:nvPr/>
        </p:nvPicPr>
        <p:blipFill rotWithShape="1">
          <a:blip r:embed="rId3"/>
          <a:srcRect t="27617"/>
          <a:stretch/>
        </p:blipFill>
        <p:spPr>
          <a:xfrm>
            <a:off x="3810000" y="4419600"/>
            <a:ext cx="4731406" cy="2286000"/>
          </a:xfrm>
          <a:prstGeom prst="rect">
            <a:avLst/>
          </a:prstGeom>
          <a:ln>
            <a:noFill/>
          </a:ln>
          <a:effectLst>
            <a:softEdge rad="112500"/>
          </a:effectLst>
        </p:spPr>
      </p:pic>
    </p:spTree>
    <p:extLst>
      <p:ext uri="{BB962C8B-B14F-4D97-AF65-F5344CB8AC3E}">
        <p14:creationId xmlns:p14="http://schemas.microsoft.com/office/powerpoint/2010/main" val="3406463689"/>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02" name="Rectangle 7"/>
          <p:cNvSpPr>
            <a:spLocks noGrp="1" noChangeArrowheads="1"/>
          </p:cNvSpPr>
          <p:nvPr>
            <p:ph type="title"/>
          </p:nvPr>
        </p:nvSpPr>
        <p:spPr>
          <a:xfrm>
            <a:off x="457200" y="76200"/>
            <a:ext cx="8229600" cy="849395"/>
          </a:xfrm>
        </p:spPr>
        <p:txBody>
          <a:bodyPr>
            <a:normAutofit/>
          </a:bodyPr>
          <a:lstStyle/>
          <a:p>
            <a:pPr eaLnBrk="1" hangingPunct="1"/>
            <a:r>
              <a:rPr lang="en-US" b="1" dirty="0"/>
              <a:t>Types of Tapers</a:t>
            </a:r>
          </a:p>
        </p:txBody>
      </p:sp>
      <p:sp>
        <p:nvSpPr>
          <p:cNvPr id="51203" name="Rectangle 8"/>
          <p:cNvSpPr>
            <a:spLocks noGrp="1" noChangeArrowheads="1"/>
          </p:cNvSpPr>
          <p:nvPr>
            <p:ph sz="half" idx="1"/>
          </p:nvPr>
        </p:nvSpPr>
        <p:spPr>
          <a:xfrm>
            <a:off x="470173" y="1038468"/>
            <a:ext cx="4038600" cy="5530688"/>
          </a:xfrm>
        </p:spPr>
        <p:txBody>
          <a:bodyPr/>
          <a:lstStyle/>
          <a:p>
            <a:pPr eaLnBrk="1" hangingPunct="1">
              <a:buFont typeface="Wingdings" panose="05000000000000000000" pitchFamily="2" charset="2"/>
              <a:buChar char="Ø"/>
            </a:pPr>
            <a:r>
              <a:rPr lang="en-US" dirty="0"/>
              <a:t>Merging taper </a:t>
            </a:r>
          </a:p>
          <a:p>
            <a:pPr eaLnBrk="1" hangingPunct="1">
              <a:buFont typeface="Wingdings" panose="05000000000000000000" pitchFamily="2" charset="2"/>
              <a:buChar char="Ø"/>
            </a:pPr>
            <a:endParaRPr lang="en-US" dirty="0"/>
          </a:p>
          <a:p>
            <a:pPr eaLnBrk="1" hangingPunct="1">
              <a:buFont typeface="Wingdings" panose="05000000000000000000" pitchFamily="2" charset="2"/>
              <a:buChar char="Ø"/>
            </a:pPr>
            <a:r>
              <a:rPr lang="en-US" dirty="0"/>
              <a:t>Shifting taper</a:t>
            </a:r>
          </a:p>
          <a:p>
            <a:pPr marL="0" indent="0" eaLnBrk="1" hangingPunct="1">
              <a:buNone/>
            </a:pPr>
            <a:endParaRPr lang="en-US" dirty="0"/>
          </a:p>
          <a:p>
            <a:pPr eaLnBrk="1" hangingPunct="1">
              <a:buFont typeface="Wingdings" panose="05000000000000000000" pitchFamily="2" charset="2"/>
              <a:buChar char="Ø"/>
            </a:pPr>
            <a:r>
              <a:rPr lang="en-US" dirty="0"/>
              <a:t>Shoulder taper</a:t>
            </a:r>
          </a:p>
          <a:p>
            <a:pPr eaLnBrk="1" hangingPunct="1">
              <a:buFont typeface="Wingdings" panose="05000000000000000000" pitchFamily="2" charset="2"/>
              <a:buChar char="Ø"/>
            </a:pPr>
            <a:endParaRPr lang="en-US" dirty="0"/>
          </a:p>
          <a:p>
            <a:pPr eaLnBrk="1" hangingPunct="1">
              <a:buFont typeface="Wingdings" panose="05000000000000000000" pitchFamily="2" charset="2"/>
              <a:buChar char="Ø"/>
            </a:pPr>
            <a:r>
              <a:rPr lang="en-US" dirty="0"/>
              <a:t>Downstream (Closing) taper </a:t>
            </a:r>
          </a:p>
          <a:p>
            <a:pPr eaLnBrk="1" hangingPunct="1">
              <a:buFont typeface="Wingdings" panose="05000000000000000000" pitchFamily="2" charset="2"/>
              <a:buChar char="Ø"/>
            </a:pPr>
            <a:endParaRPr lang="en-US" dirty="0"/>
          </a:p>
          <a:p>
            <a:pPr eaLnBrk="1" hangingPunct="1">
              <a:buFont typeface="Wingdings" panose="05000000000000000000" pitchFamily="2" charset="2"/>
              <a:buChar char="Ø"/>
            </a:pPr>
            <a:r>
              <a:rPr lang="en-US" dirty="0"/>
              <a:t>One-lane, two-way taper</a:t>
            </a:r>
          </a:p>
        </p:txBody>
      </p:sp>
      <p:pic>
        <p:nvPicPr>
          <p:cNvPr id="3" name="Picture 2" descr="Diagram&#10;&#10;Description automatically generated">
            <a:extLst>
              <a:ext uri="{FF2B5EF4-FFF2-40B4-BE49-F238E27FC236}">
                <a16:creationId xmlns:a16="http://schemas.microsoft.com/office/drawing/2014/main" id="{3755FD66-7BD2-4B87-813F-25432FDDB4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35228" y="911179"/>
            <a:ext cx="4331608" cy="5785266"/>
          </a:xfrm>
          <a:prstGeom prst="rect">
            <a:avLst/>
          </a:prstGeom>
        </p:spPr>
      </p:pic>
    </p:spTree>
    <p:extLst>
      <p:ext uri="{BB962C8B-B14F-4D97-AF65-F5344CB8AC3E}">
        <p14:creationId xmlns:p14="http://schemas.microsoft.com/office/powerpoint/2010/main" val="1456192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Effect transition="in" filter="randombar(horizontal)">
                                      <p:cBhvr>
                                        <p:cTn id="7" dur="500"/>
                                        <p:tgtEl>
                                          <p:spTgt spid="5120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51203">
                                            <p:txEl>
                                              <p:pRg st="2" end="2"/>
                                            </p:txEl>
                                          </p:spTgt>
                                        </p:tgtEl>
                                        <p:attrNameLst>
                                          <p:attrName>style.visibility</p:attrName>
                                        </p:attrNameLst>
                                      </p:cBhvr>
                                      <p:to>
                                        <p:strVal val="visible"/>
                                      </p:to>
                                    </p:set>
                                    <p:animEffect transition="in" filter="randombar(horizontal)">
                                      <p:cBhvr>
                                        <p:cTn id="12" dur="500"/>
                                        <p:tgtEl>
                                          <p:spTgt spid="5120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51203">
                                            <p:txEl>
                                              <p:pRg st="4" end="4"/>
                                            </p:txEl>
                                          </p:spTgt>
                                        </p:tgtEl>
                                        <p:attrNameLst>
                                          <p:attrName>style.visibility</p:attrName>
                                        </p:attrNameLst>
                                      </p:cBhvr>
                                      <p:to>
                                        <p:strVal val="visible"/>
                                      </p:to>
                                    </p:set>
                                    <p:animEffect transition="in" filter="randombar(horizontal)">
                                      <p:cBhvr>
                                        <p:cTn id="17" dur="500"/>
                                        <p:tgtEl>
                                          <p:spTgt spid="5120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51203">
                                            <p:txEl>
                                              <p:pRg st="6" end="6"/>
                                            </p:txEl>
                                          </p:spTgt>
                                        </p:tgtEl>
                                        <p:attrNameLst>
                                          <p:attrName>style.visibility</p:attrName>
                                        </p:attrNameLst>
                                      </p:cBhvr>
                                      <p:to>
                                        <p:strVal val="visible"/>
                                      </p:to>
                                    </p:set>
                                    <p:animEffect transition="in" filter="randombar(horizontal)">
                                      <p:cBhvr>
                                        <p:cTn id="22" dur="500"/>
                                        <p:tgtEl>
                                          <p:spTgt spid="5120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51203">
                                            <p:txEl>
                                              <p:pRg st="8" end="8"/>
                                            </p:txEl>
                                          </p:spTgt>
                                        </p:tgtEl>
                                        <p:attrNameLst>
                                          <p:attrName>style.visibility</p:attrName>
                                        </p:attrNameLst>
                                      </p:cBhvr>
                                      <p:to>
                                        <p:strVal val="visible"/>
                                      </p:to>
                                    </p:set>
                                    <p:animEffect transition="in" filter="randombar(horizontal)">
                                      <p:cBhvr>
                                        <p:cTn id="27" dur="500"/>
                                        <p:tgtEl>
                                          <p:spTgt spid="5120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p:bldLst>
  </p:timing>
</p:sld>
</file>

<file path=ppt/slides/slide1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60EF1-D737-4FE5-B5E3-D16EB42D0004}"/>
              </a:ext>
            </a:extLst>
          </p:cNvPr>
          <p:cNvSpPr>
            <a:spLocks noGrp="1"/>
          </p:cNvSpPr>
          <p:nvPr>
            <p:ph type="title"/>
          </p:nvPr>
        </p:nvSpPr>
        <p:spPr>
          <a:xfrm>
            <a:off x="453342" y="152400"/>
            <a:ext cx="8229600" cy="868362"/>
          </a:xfrm>
        </p:spPr>
        <p:txBody>
          <a:bodyPr/>
          <a:lstStyle/>
          <a:p>
            <a:r>
              <a:rPr lang="en-US" b="1" dirty="0"/>
              <a:t>Merging Tapers</a:t>
            </a:r>
          </a:p>
        </p:txBody>
      </p:sp>
      <p:sp>
        <p:nvSpPr>
          <p:cNvPr id="3" name="Content Placeholder 2">
            <a:extLst>
              <a:ext uri="{FF2B5EF4-FFF2-40B4-BE49-F238E27FC236}">
                <a16:creationId xmlns:a16="http://schemas.microsoft.com/office/drawing/2014/main" id="{DAAE9ED6-CA64-4C09-8511-A61C98092865}"/>
              </a:ext>
            </a:extLst>
          </p:cNvPr>
          <p:cNvSpPr>
            <a:spLocks noGrp="1"/>
          </p:cNvSpPr>
          <p:nvPr>
            <p:ph idx="1"/>
          </p:nvPr>
        </p:nvSpPr>
        <p:spPr>
          <a:xfrm>
            <a:off x="152400" y="1020762"/>
            <a:ext cx="8229600" cy="3627438"/>
          </a:xfrm>
        </p:spPr>
        <p:txBody>
          <a:bodyPr/>
          <a:lstStyle/>
          <a:p>
            <a:pPr>
              <a:buFont typeface="Wingdings" panose="05000000000000000000" pitchFamily="2" charset="2"/>
              <a:buChar char="Ø"/>
            </a:pPr>
            <a:r>
              <a:rPr lang="en-US" sz="2400" dirty="0"/>
              <a:t>Requires longest distance </a:t>
            </a:r>
          </a:p>
          <a:p>
            <a:pPr lvl="1">
              <a:buFont typeface="Arial" panose="020B0604020202020204" pitchFamily="34" charset="0"/>
              <a:buChar char="•"/>
            </a:pPr>
            <a:r>
              <a:rPr lang="en-US" sz="2200" dirty="0"/>
              <a:t>Drivers required to merge into common road space</a:t>
            </a:r>
          </a:p>
          <a:p>
            <a:pPr>
              <a:buFont typeface="Wingdings" panose="05000000000000000000" pitchFamily="2" charset="2"/>
              <a:buChar char="Ø"/>
            </a:pPr>
            <a:r>
              <a:rPr lang="en-US" sz="2400" dirty="0"/>
              <a:t>Should be long enough to enable merging drivers adequate advance warning and sufficient length to adjust speeds to merge into adjacent lane before downstream end of the transition</a:t>
            </a:r>
          </a:p>
          <a:p>
            <a:pPr lvl="1">
              <a:buFont typeface="Arial" panose="020B0604020202020204" pitchFamily="34" charset="0"/>
              <a:buChar char="•"/>
            </a:pPr>
            <a:r>
              <a:rPr lang="en-US" sz="2200" dirty="0"/>
              <a:t>Important to provide full-length tapers                                        (T2) where practical</a:t>
            </a:r>
          </a:p>
          <a:p>
            <a:pPr>
              <a:buFont typeface="Wingdings" panose="05000000000000000000" pitchFamily="2" charset="2"/>
              <a:buChar char="Ø"/>
            </a:pPr>
            <a:r>
              <a:rPr lang="en-US" sz="2400" dirty="0"/>
              <a:t>Used to close a lane or combine                                              traffic lanes on multi-lane facilities</a:t>
            </a:r>
          </a:p>
        </p:txBody>
      </p:sp>
      <p:pic>
        <p:nvPicPr>
          <p:cNvPr id="4" name="Picture 3">
            <a:extLst>
              <a:ext uri="{FF2B5EF4-FFF2-40B4-BE49-F238E27FC236}">
                <a16:creationId xmlns:a16="http://schemas.microsoft.com/office/drawing/2014/main" id="{496957D1-ABA2-4722-948B-D4FDD31FC663}"/>
              </a:ext>
            </a:extLst>
          </p:cNvPr>
          <p:cNvPicPr/>
          <p:nvPr/>
        </p:nvPicPr>
        <p:blipFill rotWithShape="1">
          <a:blip r:embed="rId3" cstate="print">
            <a:extLst>
              <a:ext uri="{28A0092B-C50C-407E-A947-70E740481C1C}">
                <a14:useLocalDpi xmlns:a14="http://schemas.microsoft.com/office/drawing/2010/main" val="0"/>
              </a:ext>
            </a:extLst>
          </a:blip>
          <a:srcRect l="28029" t="25239" r="11911"/>
          <a:stretch/>
        </p:blipFill>
        <p:spPr bwMode="auto">
          <a:xfrm>
            <a:off x="5562600" y="3352800"/>
            <a:ext cx="3451185" cy="3505200"/>
          </a:xfrm>
          <a:prstGeom prst="rect">
            <a:avLst/>
          </a:prstGeom>
          <a:ln>
            <a:noFill/>
          </a:ln>
          <a:effectLst>
            <a:softEdge rad="112500"/>
          </a:effectLst>
        </p:spPr>
      </p:pic>
    </p:spTree>
    <p:extLst>
      <p:ext uri="{BB962C8B-B14F-4D97-AF65-F5344CB8AC3E}">
        <p14:creationId xmlns:p14="http://schemas.microsoft.com/office/powerpoint/2010/main" val="4080675798"/>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620F2-7AF3-4787-A98D-6AF301D55F0E}"/>
              </a:ext>
            </a:extLst>
          </p:cNvPr>
          <p:cNvSpPr>
            <a:spLocks noGrp="1"/>
          </p:cNvSpPr>
          <p:nvPr>
            <p:ph type="title"/>
          </p:nvPr>
        </p:nvSpPr>
        <p:spPr>
          <a:xfrm>
            <a:off x="457200" y="264770"/>
            <a:ext cx="8229600" cy="944562"/>
          </a:xfrm>
        </p:spPr>
        <p:txBody>
          <a:bodyPr/>
          <a:lstStyle/>
          <a:p>
            <a:r>
              <a:rPr lang="en-US" b="1" dirty="0"/>
              <a:t>Shifting Tapers</a:t>
            </a:r>
          </a:p>
        </p:txBody>
      </p:sp>
      <p:sp>
        <p:nvSpPr>
          <p:cNvPr id="3" name="Content Placeholder 2">
            <a:extLst>
              <a:ext uri="{FF2B5EF4-FFF2-40B4-BE49-F238E27FC236}">
                <a16:creationId xmlns:a16="http://schemas.microsoft.com/office/drawing/2014/main" id="{D7973285-E2E5-4D12-947F-684FAFF2B89A}"/>
              </a:ext>
            </a:extLst>
          </p:cNvPr>
          <p:cNvSpPr>
            <a:spLocks noGrp="1"/>
          </p:cNvSpPr>
          <p:nvPr>
            <p:ph idx="1"/>
          </p:nvPr>
        </p:nvSpPr>
        <p:spPr>
          <a:xfrm>
            <a:off x="111035" y="1077479"/>
            <a:ext cx="8921930" cy="2199121"/>
          </a:xfrm>
        </p:spPr>
        <p:txBody>
          <a:bodyPr/>
          <a:lstStyle/>
          <a:p>
            <a:pPr>
              <a:buFont typeface="Wingdings" panose="05000000000000000000" pitchFamily="2" charset="2"/>
              <a:buChar char="Ø"/>
            </a:pPr>
            <a:r>
              <a:rPr lang="en-US" sz="2800" dirty="0"/>
              <a:t>Used when a lateral shift is needed</a:t>
            </a:r>
          </a:p>
          <a:p>
            <a:pPr>
              <a:buFont typeface="Wingdings" panose="05000000000000000000" pitchFamily="2" charset="2"/>
              <a:buChar char="Ø"/>
            </a:pPr>
            <a:r>
              <a:rPr lang="en-US" sz="2800" dirty="0"/>
              <a:t>Should have length of approximately ½ (T2)</a:t>
            </a:r>
          </a:p>
          <a:p>
            <a:pPr lvl="1">
              <a:buFont typeface="Arial" panose="020B0604020202020204" pitchFamily="34" charset="0"/>
              <a:buChar char="•"/>
            </a:pPr>
            <a:r>
              <a:rPr lang="en-US" sz="2200" dirty="0"/>
              <a:t>REVERSE CURVE or REVERSE TURN signs along with any required advisory speed plaques shall be posted prior to shift when ½ shifting tapers are used</a:t>
            </a:r>
          </a:p>
          <a:p>
            <a:pPr>
              <a:buFont typeface="Wingdings" panose="05000000000000000000" pitchFamily="2" charset="2"/>
              <a:buChar char="Ø"/>
            </a:pPr>
            <a:endParaRPr lang="en-US" sz="2800" dirty="0"/>
          </a:p>
          <a:p>
            <a:pPr>
              <a:buFont typeface="Wingdings" panose="05000000000000000000" pitchFamily="2" charset="2"/>
              <a:buChar char="Ø"/>
            </a:pPr>
            <a:endParaRPr lang="en-US" sz="2800" dirty="0"/>
          </a:p>
        </p:txBody>
      </p:sp>
      <p:pic>
        <p:nvPicPr>
          <p:cNvPr id="9220" name="Picture 4" descr="Taper Diversion Guidance">
            <a:extLst>
              <a:ext uri="{FF2B5EF4-FFF2-40B4-BE49-F238E27FC236}">
                <a16:creationId xmlns:a16="http://schemas.microsoft.com/office/drawing/2014/main" id="{93E302C2-6E19-4E19-ADE4-1B2260B5D6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6108" y="3276600"/>
            <a:ext cx="4521168" cy="3448050"/>
          </a:xfrm>
          <a:prstGeom prst="rect">
            <a:avLst/>
          </a:prstGeom>
          <a:noFill/>
          <a:extLst>
            <a:ext uri="{909E8E84-426E-40DD-AFC4-6F175D3DCCD1}">
              <a14:hiddenFill xmlns:a14="http://schemas.microsoft.com/office/drawing/2010/main">
                <a:solidFill>
                  <a:srgbClr val="FFFFFF"/>
                </a:solidFill>
              </a14:hiddenFill>
            </a:ext>
          </a:extLst>
        </p:spPr>
      </p:pic>
      <p:pic>
        <p:nvPicPr>
          <p:cNvPr id="9224" name="Picture 8" descr="Chapter 6H - MUTCD 2009 Edition - FHWA">
            <a:extLst>
              <a:ext uri="{FF2B5EF4-FFF2-40B4-BE49-F238E27FC236}">
                <a16:creationId xmlns:a16="http://schemas.microsoft.com/office/drawing/2014/main" id="{FC91857A-5453-4A36-8C4A-798558602D8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2993"/>
          <a:stretch/>
        </p:blipFill>
        <p:spPr bwMode="auto">
          <a:xfrm>
            <a:off x="1119615" y="3141202"/>
            <a:ext cx="2461785" cy="36152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6028824"/>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2226" name="Rectangle 15"/>
          <p:cNvSpPr>
            <a:spLocks noGrp="1" noChangeArrowheads="1"/>
          </p:cNvSpPr>
          <p:nvPr>
            <p:ph type="title"/>
          </p:nvPr>
        </p:nvSpPr>
        <p:spPr>
          <a:xfrm>
            <a:off x="457200" y="277972"/>
            <a:ext cx="8229600" cy="944562"/>
          </a:xfrm>
        </p:spPr>
        <p:txBody>
          <a:bodyPr>
            <a:normAutofit/>
          </a:bodyPr>
          <a:lstStyle/>
          <a:p>
            <a:pPr eaLnBrk="1" hangingPunct="1"/>
            <a:r>
              <a:rPr lang="en-US" b="1" dirty="0"/>
              <a:t>Shoulder Tapers</a:t>
            </a:r>
          </a:p>
        </p:txBody>
      </p:sp>
      <p:sp>
        <p:nvSpPr>
          <p:cNvPr id="52227" name="Rectangle 17"/>
          <p:cNvSpPr>
            <a:spLocks noGrp="1" noChangeArrowheads="1"/>
          </p:cNvSpPr>
          <p:nvPr>
            <p:ph sz="half" idx="1"/>
          </p:nvPr>
        </p:nvSpPr>
        <p:spPr>
          <a:xfrm>
            <a:off x="457200" y="3536671"/>
            <a:ext cx="8435338" cy="1219200"/>
          </a:xfrm>
        </p:spPr>
        <p:txBody>
          <a:bodyPr/>
          <a:lstStyle/>
          <a:p>
            <a:pPr eaLnBrk="1" hangingPunct="1">
              <a:lnSpc>
                <a:spcPct val="90000"/>
              </a:lnSpc>
              <a:buFont typeface="Wingdings" panose="05000000000000000000" pitchFamily="2" charset="2"/>
              <a:buChar char="Ø"/>
            </a:pPr>
            <a:r>
              <a:rPr lang="en-US" sz="2800" dirty="0"/>
              <a:t>If shoulder is used as travel lane, normal merging or shifting taper should be used</a:t>
            </a:r>
          </a:p>
          <a:p>
            <a:pPr eaLnBrk="1" hangingPunct="1">
              <a:lnSpc>
                <a:spcPct val="90000"/>
              </a:lnSpc>
              <a:buFont typeface="Wingdings" panose="05000000000000000000" pitchFamily="2" charset="2"/>
              <a:buChar char="Ø"/>
            </a:pPr>
            <a:endParaRPr lang="en-US" sz="600" dirty="0"/>
          </a:p>
        </p:txBody>
      </p:sp>
      <p:sp>
        <p:nvSpPr>
          <p:cNvPr id="5" name="Rectangle 17">
            <a:extLst>
              <a:ext uri="{FF2B5EF4-FFF2-40B4-BE49-F238E27FC236}">
                <a16:creationId xmlns:a16="http://schemas.microsoft.com/office/drawing/2014/main" id="{347C0E58-3CBD-48D9-8C3A-B69F222B63EC}"/>
              </a:ext>
            </a:extLst>
          </p:cNvPr>
          <p:cNvSpPr txBox="1">
            <a:spLocks noChangeArrowheads="1"/>
          </p:cNvSpPr>
          <p:nvPr/>
        </p:nvSpPr>
        <p:spPr>
          <a:xfrm>
            <a:off x="480060" y="1222534"/>
            <a:ext cx="8435339" cy="2441100"/>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buFont typeface="Wingdings" panose="05000000000000000000" pitchFamily="2" charset="2"/>
              <a:buChar char="Ø"/>
            </a:pPr>
            <a:r>
              <a:rPr lang="en-US" dirty="0"/>
              <a:t>Shoulder width is a determining factor</a:t>
            </a:r>
          </a:p>
          <a:p>
            <a:pPr>
              <a:lnSpc>
                <a:spcPct val="90000"/>
              </a:lnSpc>
              <a:buFont typeface="Wingdings" panose="05000000000000000000" pitchFamily="2" charset="2"/>
              <a:buChar char="Ø"/>
            </a:pPr>
            <a:endParaRPr lang="en-US" sz="600" dirty="0"/>
          </a:p>
          <a:p>
            <a:pPr>
              <a:lnSpc>
                <a:spcPct val="90000"/>
              </a:lnSpc>
              <a:buFont typeface="Wingdings" panose="05000000000000000000" pitchFamily="2" charset="2"/>
              <a:buChar char="Ø"/>
            </a:pPr>
            <a:r>
              <a:rPr lang="en-US" dirty="0"/>
              <a:t>Length of taper and spacing of devices directly correlates to the type of roadway and the posted speed limit</a:t>
            </a:r>
          </a:p>
          <a:p>
            <a:pPr lvl="1">
              <a:lnSpc>
                <a:spcPct val="90000"/>
              </a:lnSpc>
              <a:buFont typeface="Arial" panose="020B0604020202020204" pitchFamily="34" charset="0"/>
              <a:buChar char="•"/>
            </a:pPr>
            <a:r>
              <a:rPr lang="en-US" dirty="0"/>
              <a:t>Should have length of approximately T1</a:t>
            </a:r>
          </a:p>
        </p:txBody>
      </p:sp>
      <p:pic>
        <p:nvPicPr>
          <p:cNvPr id="6" name="Picture 5">
            <a:extLst>
              <a:ext uri="{FF2B5EF4-FFF2-40B4-BE49-F238E27FC236}">
                <a16:creationId xmlns:a16="http://schemas.microsoft.com/office/drawing/2014/main" id="{51FFC531-4141-4B1B-BC80-E19EC26FD2D0}"/>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3710324" y="4648200"/>
            <a:ext cx="5331734" cy="213886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7289006"/>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480B3-8FDA-4A65-B2C8-A4FE4CD746C5}"/>
              </a:ext>
            </a:extLst>
          </p:cNvPr>
          <p:cNvSpPr>
            <a:spLocks noGrp="1"/>
          </p:cNvSpPr>
          <p:nvPr>
            <p:ph type="title"/>
          </p:nvPr>
        </p:nvSpPr>
        <p:spPr>
          <a:xfrm>
            <a:off x="457200" y="274638"/>
            <a:ext cx="8229600" cy="792162"/>
          </a:xfrm>
        </p:spPr>
        <p:txBody>
          <a:bodyPr/>
          <a:lstStyle/>
          <a:p>
            <a:r>
              <a:rPr lang="en-US" b="1" dirty="0"/>
              <a:t>Downstream (Closing) Taper</a:t>
            </a:r>
          </a:p>
        </p:txBody>
      </p:sp>
      <p:sp>
        <p:nvSpPr>
          <p:cNvPr id="3" name="Content Placeholder 2">
            <a:extLst>
              <a:ext uri="{FF2B5EF4-FFF2-40B4-BE49-F238E27FC236}">
                <a16:creationId xmlns:a16="http://schemas.microsoft.com/office/drawing/2014/main" id="{33A74231-4077-47A8-9A43-AE94476433E1}"/>
              </a:ext>
            </a:extLst>
          </p:cNvPr>
          <p:cNvSpPr>
            <a:spLocks noGrp="1"/>
          </p:cNvSpPr>
          <p:nvPr>
            <p:ph idx="1"/>
          </p:nvPr>
        </p:nvSpPr>
        <p:spPr>
          <a:xfrm>
            <a:off x="4173933" y="1905000"/>
            <a:ext cx="4800600" cy="4800599"/>
          </a:xfrm>
        </p:spPr>
        <p:txBody>
          <a:bodyPr/>
          <a:lstStyle/>
          <a:p>
            <a:pPr>
              <a:buFont typeface="Wingdings" panose="05000000000000000000" pitchFamily="2" charset="2"/>
              <a:buChar char="Ø"/>
            </a:pPr>
            <a:r>
              <a:rPr lang="en-US" dirty="0"/>
              <a:t>Useful in termination areas to provide visual cue that access is available back into original lane or path that was closed</a:t>
            </a:r>
          </a:p>
          <a:p>
            <a:pPr>
              <a:buFont typeface="Wingdings" panose="05000000000000000000" pitchFamily="2" charset="2"/>
              <a:buChar char="Ø"/>
            </a:pPr>
            <a:r>
              <a:rPr lang="en-US" dirty="0"/>
              <a:t>Should have approximate length of 100 ft.</a:t>
            </a:r>
          </a:p>
          <a:p>
            <a:pPr lvl="1">
              <a:buFont typeface="Arial" panose="020B0604020202020204" pitchFamily="34" charset="0"/>
              <a:buChar char="•"/>
            </a:pPr>
            <a:r>
              <a:rPr lang="en-US" dirty="0"/>
              <a:t>Devices placed 20 ft. apart</a:t>
            </a:r>
          </a:p>
        </p:txBody>
      </p:sp>
      <p:pic>
        <p:nvPicPr>
          <p:cNvPr id="5" name="Picture 4" descr="Diagram&#10;&#10;Description automatically generated">
            <a:extLst>
              <a:ext uri="{FF2B5EF4-FFF2-40B4-BE49-F238E27FC236}">
                <a16:creationId xmlns:a16="http://schemas.microsoft.com/office/drawing/2014/main" id="{5F6543DA-8D63-456B-924E-FC7D58C716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599" y="1066800"/>
            <a:ext cx="3865167" cy="5791200"/>
          </a:xfrm>
          <a:prstGeom prst="rect">
            <a:avLst/>
          </a:prstGeom>
        </p:spPr>
      </p:pic>
    </p:spTree>
    <p:extLst>
      <p:ext uri="{BB962C8B-B14F-4D97-AF65-F5344CB8AC3E}">
        <p14:creationId xmlns:p14="http://schemas.microsoft.com/office/powerpoint/2010/main" val="3182082611"/>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1" name="Rectangle 5"/>
          <p:cNvSpPr>
            <a:spLocks noGrp="1" noChangeArrowheads="1"/>
          </p:cNvSpPr>
          <p:nvPr>
            <p:ph type="title"/>
          </p:nvPr>
        </p:nvSpPr>
        <p:spPr>
          <a:xfrm>
            <a:off x="486032" y="227502"/>
            <a:ext cx="8229600" cy="838200"/>
          </a:xfrm>
        </p:spPr>
        <p:txBody>
          <a:bodyPr>
            <a:normAutofit/>
          </a:bodyPr>
          <a:lstStyle/>
          <a:p>
            <a:pPr eaLnBrk="1" hangingPunct="1"/>
            <a:r>
              <a:rPr lang="en-US" b="1" dirty="0"/>
              <a:t>One-lane, Two-way Tapers</a:t>
            </a:r>
          </a:p>
        </p:txBody>
      </p:sp>
      <p:sp>
        <p:nvSpPr>
          <p:cNvPr id="7172" name="Rectangle 7"/>
          <p:cNvSpPr>
            <a:spLocks noGrp="1" noChangeArrowheads="1"/>
          </p:cNvSpPr>
          <p:nvPr>
            <p:ph sz="half" idx="2"/>
          </p:nvPr>
        </p:nvSpPr>
        <p:spPr>
          <a:xfrm>
            <a:off x="457200" y="1071880"/>
            <a:ext cx="8229600" cy="4566920"/>
          </a:xfrm>
        </p:spPr>
        <p:txBody>
          <a:bodyPr>
            <a:normAutofit/>
          </a:bodyPr>
          <a:lstStyle/>
          <a:p>
            <a:pPr eaLnBrk="1" hangingPunct="1">
              <a:spcAft>
                <a:spcPct val="20000"/>
              </a:spcAft>
              <a:buFont typeface="Wingdings" panose="05000000000000000000" pitchFamily="2" charset="2"/>
              <a:buChar char="Ø"/>
            </a:pPr>
            <a:r>
              <a:rPr lang="en-US" sz="2800" dirty="0"/>
              <a:t>Used in advance of activity area that occupies part of a two-way roadway - portion of the road is used alternately by traffic in each direction</a:t>
            </a:r>
          </a:p>
          <a:p>
            <a:pPr eaLnBrk="1" hangingPunct="1">
              <a:spcAft>
                <a:spcPct val="20000"/>
              </a:spcAft>
              <a:buFont typeface="Wingdings" panose="05000000000000000000" pitchFamily="2" charset="2"/>
              <a:buChar char="Ø"/>
            </a:pPr>
            <a:endParaRPr lang="en-US" sz="1400" dirty="0"/>
          </a:p>
          <a:p>
            <a:pPr eaLnBrk="1" hangingPunct="1">
              <a:spcAft>
                <a:spcPct val="20000"/>
              </a:spcAft>
              <a:buFont typeface="Wingdings" panose="05000000000000000000" pitchFamily="2" charset="2"/>
              <a:buChar char="Ø"/>
            </a:pPr>
            <a:r>
              <a:rPr lang="en-US" sz="2800" dirty="0"/>
              <a:t>Traffic should be controlled by flagger, TTC signal or STOP/YIELD sign</a:t>
            </a:r>
          </a:p>
          <a:p>
            <a:pPr marL="0" indent="0" eaLnBrk="1" hangingPunct="1">
              <a:spcAft>
                <a:spcPct val="20000"/>
              </a:spcAft>
              <a:buNone/>
            </a:pPr>
            <a:endParaRPr lang="en-US" sz="1400" dirty="0"/>
          </a:p>
          <a:p>
            <a:pPr eaLnBrk="1" hangingPunct="1">
              <a:spcAft>
                <a:spcPct val="20000"/>
              </a:spcAft>
              <a:buFont typeface="Wingdings" panose="05000000000000000000" pitchFamily="2" charset="2"/>
              <a:buChar char="Ø"/>
            </a:pPr>
            <a:r>
              <a:rPr lang="en-US" sz="2800" dirty="0"/>
              <a:t>100-foot length</a:t>
            </a:r>
          </a:p>
          <a:p>
            <a:pPr lvl="1">
              <a:spcAft>
                <a:spcPct val="20000"/>
              </a:spcAft>
              <a:buFont typeface="Arial" panose="020B0604020202020204" pitchFamily="34" charset="0"/>
              <a:buChar char="•"/>
            </a:pPr>
            <a:r>
              <a:rPr lang="en-US" dirty="0"/>
              <a:t>Channelizing devices with 20 ft. spacing </a:t>
            </a:r>
          </a:p>
          <a:p>
            <a:pPr eaLnBrk="1" hangingPunct="1">
              <a:spcAft>
                <a:spcPct val="20000"/>
              </a:spcAft>
              <a:buFont typeface="Wingdings" panose="05000000000000000000" pitchFamily="2" charset="2"/>
              <a:buChar char="Ø"/>
            </a:pPr>
            <a:endParaRPr lang="en-US" sz="1400" dirty="0"/>
          </a:p>
        </p:txBody>
      </p:sp>
      <p:pic>
        <p:nvPicPr>
          <p:cNvPr id="276484" name="Picture 4" descr="http://epg.modot.mo.gov/files/thumb/3/37/616.23.2.jpg/750px-616.23.2.jpg">
            <a:hlinkClick r:id="rId3" tooltip="616.23.2.jpg"/>
          </p:cNvPr>
          <p:cNvPicPr>
            <a:picLocks noChangeAspect="1" noChangeArrowheads="1"/>
          </p:cNvPicPr>
          <p:nvPr/>
        </p:nvPicPr>
        <p:blipFill>
          <a:blip r:embed="rId4" cstate="print"/>
          <a:srcRect/>
          <a:stretch>
            <a:fillRect/>
          </a:stretch>
        </p:blipFill>
        <p:spPr bwMode="auto">
          <a:xfrm>
            <a:off x="0" y="5391467"/>
            <a:ext cx="9144000" cy="1419225"/>
          </a:xfrm>
          <a:prstGeom prst="rect">
            <a:avLst/>
          </a:prstGeom>
          <a:noFill/>
          <a:effectLst>
            <a:softEdge rad="127000"/>
          </a:effectLst>
        </p:spPr>
      </p:pic>
    </p:spTree>
    <p:extLst>
      <p:ext uri="{BB962C8B-B14F-4D97-AF65-F5344CB8AC3E}">
        <p14:creationId xmlns:p14="http://schemas.microsoft.com/office/powerpoint/2010/main" val="3982510604"/>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3" name="Rectangle 8"/>
          <p:cNvSpPr>
            <a:spLocks noGrp="1" noChangeArrowheads="1"/>
          </p:cNvSpPr>
          <p:nvPr>
            <p:ph type="title"/>
          </p:nvPr>
        </p:nvSpPr>
        <p:spPr>
          <a:xfrm>
            <a:off x="457200" y="274638"/>
            <a:ext cx="8229600" cy="868362"/>
          </a:xfrm>
        </p:spPr>
        <p:txBody>
          <a:bodyPr>
            <a:normAutofit/>
          </a:bodyPr>
          <a:lstStyle/>
          <a:p>
            <a:pPr eaLnBrk="1" hangingPunct="1"/>
            <a:r>
              <a:rPr lang="en-US" b="1" dirty="0"/>
              <a:t>Lane Tapers</a:t>
            </a:r>
          </a:p>
        </p:txBody>
      </p:sp>
      <p:sp>
        <p:nvSpPr>
          <p:cNvPr id="5124" name="Rectangle 10"/>
          <p:cNvSpPr>
            <a:spLocks noGrp="1" noChangeArrowheads="1"/>
          </p:cNvSpPr>
          <p:nvPr>
            <p:ph sz="half" idx="2"/>
          </p:nvPr>
        </p:nvSpPr>
        <p:spPr>
          <a:xfrm>
            <a:off x="533400" y="1143000"/>
            <a:ext cx="8077200" cy="1447800"/>
          </a:xfrm>
        </p:spPr>
        <p:txBody>
          <a:bodyPr/>
          <a:lstStyle/>
          <a:p>
            <a:pPr eaLnBrk="1" hangingPunct="1">
              <a:buFont typeface="Wingdings" panose="05000000000000000000" pitchFamily="2" charset="2"/>
              <a:buChar char="Ø"/>
            </a:pPr>
            <a:r>
              <a:rPr lang="en-US" sz="2800" dirty="0"/>
              <a:t>Length of taper and spacing of devices directly correlates to the type of roadway and the posted speed limit.</a:t>
            </a:r>
          </a:p>
        </p:txBody>
      </p:sp>
      <p:pic>
        <p:nvPicPr>
          <p:cNvPr id="5" name="Content Placeholder 5" descr="RLC.jpg"/>
          <p:cNvPicPr>
            <a:picLocks noGrp="1" noChangeAspect="1"/>
          </p:cNvPicPr>
          <p:nvPr>
            <p:ph sz="half" idx="2"/>
          </p:nvPr>
        </p:nvPicPr>
        <p:blipFill>
          <a:blip r:embed="rId3" cstate="print"/>
          <a:stretch>
            <a:fillRect/>
          </a:stretch>
        </p:blipFill>
        <p:spPr>
          <a:xfrm>
            <a:off x="0" y="3085175"/>
            <a:ext cx="5638800" cy="3807549"/>
          </a:xfrm>
          <a:effectLst>
            <a:softEdge rad="127000"/>
          </a:effectLst>
        </p:spPr>
      </p:pic>
      <p:pic>
        <p:nvPicPr>
          <p:cNvPr id="9218" name="Picture 2">
            <a:extLst>
              <a:ext uri="{FF2B5EF4-FFF2-40B4-BE49-F238E27FC236}">
                <a16:creationId xmlns:a16="http://schemas.microsoft.com/office/drawing/2014/main" id="{510A6042-9999-4CB2-B3A7-8E7CC6E1B8F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66897"/>
          <a:stretch/>
        </p:blipFill>
        <p:spPr bwMode="auto">
          <a:xfrm>
            <a:off x="5638800" y="3750698"/>
            <a:ext cx="3302001" cy="247650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7172215"/>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E7984-98FF-4215-B475-ED9173F82015}"/>
              </a:ext>
            </a:extLst>
          </p:cNvPr>
          <p:cNvSpPr>
            <a:spLocks noGrp="1"/>
          </p:cNvSpPr>
          <p:nvPr>
            <p:ph type="title"/>
          </p:nvPr>
        </p:nvSpPr>
        <p:spPr>
          <a:xfrm>
            <a:off x="457200" y="381000"/>
            <a:ext cx="8229600" cy="792162"/>
          </a:xfrm>
        </p:spPr>
        <p:txBody>
          <a:bodyPr/>
          <a:lstStyle/>
          <a:p>
            <a:r>
              <a:rPr lang="en-US" b="1" dirty="0"/>
              <a:t>Taper Length &amp; Spacing</a:t>
            </a:r>
          </a:p>
        </p:txBody>
      </p:sp>
      <p:pic>
        <p:nvPicPr>
          <p:cNvPr id="4" name="Picture 3">
            <a:extLst>
              <a:ext uri="{FF2B5EF4-FFF2-40B4-BE49-F238E27FC236}">
                <a16:creationId xmlns:a16="http://schemas.microsoft.com/office/drawing/2014/main" id="{7D7F3998-7715-44DD-9255-FF5B3C68ED72}"/>
              </a:ext>
            </a:extLst>
          </p:cNvPr>
          <p:cNvPicPr>
            <a:picLocks noChangeAspect="1"/>
          </p:cNvPicPr>
          <p:nvPr/>
        </p:nvPicPr>
        <p:blipFill>
          <a:blip r:embed="rId3"/>
          <a:stretch>
            <a:fillRect/>
          </a:stretch>
        </p:blipFill>
        <p:spPr>
          <a:xfrm>
            <a:off x="289718" y="1600200"/>
            <a:ext cx="8564564" cy="4282282"/>
          </a:xfrm>
          <a:prstGeom prst="rect">
            <a:avLst/>
          </a:prstGeom>
        </p:spPr>
      </p:pic>
    </p:spTree>
    <p:extLst>
      <p:ext uri="{BB962C8B-B14F-4D97-AF65-F5344CB8AC3E}">
        <p14:creationId xmlns:p14="http://schemas.microsoft.com/office/powerpoint/2010/main" val="2849110721"/>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3250" name="Rectangle 6"/>
          <p:cNvSpPr>
            <a:spLocks noGrp="1" noChangeArrowheads="1"/>
          </p:cNvSpPr>
          <p:nvPr>
            <p:ph type="title"/>
          </p:nvPr>
        </p:nvSpPr>
        <p:spPr>
          <a:xfrm>
            <a:off x="457200" y="274638"/>
            <a:ext cx="8229600" cy="868362"/>
          </a:xfrm>
        </p:spPr>
        <p:txBody>
          <a:bodyPr>
            <a:normAutofit/>
          </a:bodyPr>
          <a:lstStyle/>
          <a:p>
            <a:pPr eaLnBrk="1" hangingPunct="1"/>
            <a:r>
              <a:rPr lang="en-US" b="1" dirty="0"/>
              <a:t>Activity Area</a:t>
            </a:r>
          </a:p>
        </p:txBody>
      </p:sp>
      <p:sp>
        <p:nvSpPr>
          <p:cNvPr id="53252" name="Rectangle 8"/>
          <p:cNvSpPr>
            <a:spLocks noGrp="1" noChangeArrowheads="1"/>
          </p:cNvSpPr>
          <p:nvPr>
            <p:ph sz="half" idx="2"/>
          </p:nvPr>
        </p:nvSpPr>
        <p:spPr>
          <a:xfrm>
            <a:off x="202860" y="1843783"/>
            <a:ext cx="3843020" cy="3170431"/>
          </a:xfrm>
        </p:spPr>
        <p:txBody>
          <a:bodyPr/>
          <a:lstStyle/>
          <a:p>
            <a:pPr eaLnBrk="1" hangingPunct="1">
              <a:buFont typeface="Wingdings" panose="05000000000000000000" pitchFamily="2" charset="2"/>
              <a:buChar char="Ø"/>
            </a:pPr>
            <a:r>
              <a:rPr lang="en-US" sz="2800" dirty="0"/>
              <a:t>Work-Space</a:t>
            </a:r>
          </a:p>
          <a:p>
            <a:pPr lvl="1">
              <a:buFont typeface="Arial" panose="020B0604020202020204" pitchFamily="34" charset="0"/>
              <a:buChar char="•"/>
            </a:pPr>
            <a:r>
              <a:rPr lang="en-US" sz="2000" dirty="0"/>
              <a:t>Closed to road users</a:t>
            </a:r>
          </a:p>
          <a:p>
            <a:pPr marL="457200" lvl="1" indent="0">
              <a:buNone/>
            </a:pPr>
            <a:endParaRPr lang="en-US" sz="2000" dirty="0"/>
          </a:p>
          <a:p>
            <a:pPr eaLnBrk="1" hangingPunct="1">
              <a:buFont typeface="Wingdings" panose="05000000000000000000" pitchFamily="2" charset="2"/>
              <a:buChar char="Ø"/>
            </a:pPr>
            <a:r>
              <a:rPr lang="en-US" sz="2800" dirty="0"/>
              <a:t>Traffic Space</a:t>
            </a:r>
          </a:p>
          <a:p>
            <a:pPr marL="0" indent="0" eaLnBrk="1" hangingPunct="1">
              <a:buNone/>
            </a:pPr>
            <a:endParaRPr lang="en-US" sz="2800" dirty="0"/>
          </a:p>
          <a:p>
            <a:pPr eaLnBrk="1" hangingPunct="1">
              <a:buFont typeface="Wingdings" panose="05000000000000000000" pitchFamily="2" charset="2"/>
              <a:buChar char="Ø"/>
            </a:pPr>
            <a:r>
              <a:rPr lang="en-US" sz="2800" dirty="0"/>
              <a:t>Buffer Space</a:t>
            </a:r>
          </a:p>
        </p:txBody>
      </p:sp>
      <p:sp>
        <p:nvSpPr>
          <p:cNvPr id="6" name="Text Box 6">
            <a:hlinkClick r:id="rId3"/>
            <a:extLst>
              <a:ext uri="{FF2B5EF4-FFF2-40B4-BE49-F238E27FC236}">
                <a16:creationId xmlns:a16="http://schemas.microsoft.com/office/drawing/2014/main" id="{7A738DE0-2D73-4E28-A397-3D279B04C236}"/>
              </a:ext>
            </a:extLst>
          </p:cNvPr>
          <p:cNvSpPr txBox="1">
            <a:spLocks noChangeArrowheads="1"/>
          </p:cNvSpPr>
          <p:nvPr/>
        </p:nvSpPr>
        <p:spPr bwMode="auto">
          <a:xfrm>
            <a:off x="7952285" y="6444862"/>
            <a:ext cx="1064715" cy="276999"/>
          </a:xfrm>
          <a:prstGeom prst="rect">
            <a:avLst/>
          </a:prstGeom>
          <a:solidFill>
            <a:srgbClr val="FFC000"/>
          </a:solidFill>
          <a:ln w="9525">
            <a:noFill/>
            <a:miter lim="800000"/>
            <a:headEnd/>
            <a:tailEnd/>
          </a:ln>
          <a:effectLst>
            <a:prstShdw prst="shdw17" dist="17961" dir="2700000">
              <a:srgbClr val="FF6600">
                <a:gamma/>
                <a:shade val="60000"/>
                <a:invGamma/>
              </a:srgbClr>
            </a:prstShdw>
          </a:effectLst>
          <a:scene3d>
            <a:camera prst="orthographicFront"/>
            <a:lightRig rig="threePt" dir="t"/>
          </a:scene3d>
          <a:sp3d>
            <a:bevelT w="114300" prst="artDeco"/>
          </a:sp3d>
        </p:spPr>
        <p:txBody>
          <a:bodyPr wrap="none">
            <a:spAutoFit/>
          </a:bodyPr>
          <a:lstStyle/>
          <a:p>
            <a:pPr>
              <a:defRPr/>
            </a:pPr>
            <a:r>
              <a:rPr lang="en-US" sz="1200" b="1" dirty="0">
                <a:latin typeface="Arial" charset="0"/>
              </a:rPr>
              <a:t>EPG 616.3.6</a:t>
            </a:r>
          </a:p>
        </p:txBody>
      </p:sp>
      <p:pic>
        <p:nvPicPr>
          <p:cNvPr id="2" name="Picture 1">
            <a:extLst>
              <a:ext uri="{FF2B5EF4-FFF2-40B4-BE49-F238E27FC236}">
                <a16:creationId xmlns:a16="http://schemas.microsoft.com/office/drawing/2014/main" id="{F69043A5-BDDF-4CAF-BCC6-17D187C61271}"/>
              </a:ext>
            </a:extLst>
          </p:cNvPr>
          <p:cNvPicPr>
            <a:picLocks noChangeAspect="1"/>
          </p:cNvPicPr>
          <p:nvPr/>
        </p:nvPicPr>
        <p:blipFill>
          <a:blip r:embed="rId4"/>
          <a:stretch>
            <a:fillRect/>
          </a:stretch>
        </p:blipFill>
        <p:spPr>
          <a:xfrm>
            <a:off x="3403353" y="2514600"/>
            <a:ext cx="5537788" cy="3696473"/>
          </a:xfrm>
          <a:prstGeom prst="rect">
            <a:avLst/>
          </a:prstGeom>
          <a:ln>
            <a:noFill/>
          </a:ln>
          <a:effectLst>
            <a:softEdge rad="112500"/>
          </a:effectLst>
        </p:spPr>
      </p:pic>
    </p:spTree>
    <p:extLst>
      <p:ext uri="{BB962C8B-B14F-4D97-AF65-F5344CB8AC3E}">
        <p14:creationId xmlns:p14="http://schemas.microsoft.com/office/powerpoint/2010/main" val="2938067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3252">
                                            <p:txEl>
                                              <p:pRg st="0" end="0"/>
                                            </p:txEl>
                                          </p:spTgt>
                                        </p:tgtEl>
                                        <p:attrNameLst>
                                          <p:attrName>style.visibility</p:attrName>
                                        </p:attrNameLst>
                                      </p:cBhvr>
                                      <p:to>
                                        <p:strVal val="visible"/>
                                      </p:to>
                                    </p:set>
                                    <p:anim calcmode="lin" valueType="num">
                                      <p:cBhvr>
                                        <p:cTn id="7" dur="1000" fill="hold"/>
                                        <p:tgtEl>
                                          <p:spTgt spid="53252">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53252">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53252">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53252">
                                            <p:txEl>
                                              <p:pRg st="0" end="0"/>
                                            </p:txEl>
                                          </p:spTgt>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53252">
                                            <p:txEl>
                                              <p:pRg st="1" end="1"/>
                                            </p:txEl>
                                          </p:spTgt>
                                        </p:tgtEl>
                                        <p:attrNameLst>
                                          <p:attrName>style.visibility</p:attrName>
                                        </p:attrNameLst>
                                      </p:cBhvr>
                                      <p:to>
                                        <p:strVal val="visible"/>
                                      </p:to>
                                    </p:set>
                                    <p:anim calcmode="lin" valueType="num">
                                      <p:cBhvr>
                                        <p:cTn id="13" dur="1000" fill="hold"/>
                                        <p:tgtEl>
                                          <p:spTgt spid="53252">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53252">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53252">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53252">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grpId="0" nodeType="clickEffect">
                                  <p:stCondLst>
                                    <p:cond delay="0"/>
                                  </p:stCondLst>
                                  <p:childTnLst>
                                    <p:set>
                                      <p:cBhvr>
                                        <p:cTn id="20" dur="1" fill="hold">
                                          <p:stCondLst>
                                            <p:cond delay="0"/>
                                          </p:stCondLst>
                                        </p:cTn>
                                        <p:tgtEl>
                                          <p:spTgt spid="53252">
                                            <p:txEl>
                                              <p:pRg st="3" end="3"/>
                                            </p:txEl>
                                          </p:spTgt>
                                        </p:tgtEl>
                                        <p:attrNameLst>
                                          <p:attrName>style.visibility</p:attrName>
                                        </p:attrNameLst>
                                      </p:cBhvr>
                                      <p:to>
                                        <p:strVal val="visible"/>
                                      </p:to>
                                    </p:set>
                                    <p:anim calcmode="lin" valueType="num">
                                      <p:cBhvr>
                                        <p:cTn id="21" dur="1000" fill="hold"/>
                                        <p:tgtEl>
                                          <p:spTgt spid="53252">
                                            <p:txEl>
                                              <p:pRg st="3" end="3"/>
                                            </p:txEl>
                                          </p:spTgt>
                                        </p:tgtEl>
                                        <p:attrNameLst>
                                          <p:attrName>ppt_w</p:attrName>
                                        </p:attrNameLst>
                                      </p:cBhvr>
                                      <p:tavLst>
                                        <p:tav tm="0">
                                          <p:val>
                                            <p:fltVal val="0"/>
                                          </p:val>
                                        </p:tav>
                                        <p:tav tm="100000">
                                          <p:val>
                                            <p:strVal val="#ppt_w"/>
                                          </p:val>
                                        </p:tav>
                                      </p:tavLst>
                                    </p:anim>
                                    <p:anim calcmode="lin" valueType="num">
                                      <p:cBhvr>
                                        <p:cTn id="22" dur="1000" fill="hold"/>
                                        <p:tgtEl>
                                          <p:spTgt spid="53252">
                                            <p:txEl>
                                              <p:pRg st="3" end="3"/>
                                            </p:txEl>
                                          </p:spTgt>
                                        </p:tgtEl>
                                        <p:attrNameLst>
                                          <p:attrName>ppt_h</p:attrName>
                                        </p:attrNameLst>
                                      </p:cBhvr>
                                      <p:tavLst>
                                        <p:tav tm="0">
                                          <p:val>
                                            <p:fltVal val="0"/>
                                          </p:val>
                                        </p:tav>
                                        <p:tav tm="100000">
                                          <p:val>
                                            <p:strVal val="#ppt_h"/>
                                          </p:val>
                                        </p:tav>
                                      </p:tavLst>
                                    </p:anim>
                                    <p:anim calcmode="lin" valueType="num">
                                      <p:cBhvr>
                                        <p:cTn id="23" dur="1000" fill="hold"/>
                                        <p:tgtEl>
                                          <p:spTgt spid="53252">
                                            <p:txEl>
                                              <p:pRg st="3" end="3"/>
                                            </p:txEl>
                                          </p:spTgt>
                                        </p:tgtEl>
                                        <p:attrNameLst>
                                          <p:attrName>style.rotation</p:attrName>
                                        </p:attrNameLst>
                                      </p:cBhvr>
                                      <p:tavLst>
                                        <p:tav tm="0">
                                          <p:val>
                                            <p:fltVal val="90"/>
                                          </p:val>
                                        </p:tav>
                                        <p:tav tm="100000">
                                          <p:val>
                                            <p:fltVal val="0"/>
                                          </p:val>
                                        </p:tav>
                                      </p:tavLst>
                                    </p:anim>
                                    <p:animEffect transition="in" filter="fade">
                                      <p:cBhvr>
                                        <p:cTn id="24" dur="1000"/>
                                        <p:tgtEl>
                                          <p:spTgt spid="53252">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grpId="0" nodeType="clickEffect">
                                  <p:stCondLst>
                                    <p:cond delay="0"/>
                                  </p:stCondLst>
                                  <p:childTnLst>
                                    <p:set>
                                      <p:cBhvr>
                                        <p:cTn id="28" dur="1" fill="hold">
                                          <p:stCondLst>
                                            <p:cond delay="0"/>
                                          </p:stCondLst>
                                        </p:cTn>
                                        <p:tgtEl>
                                          <p:spTgt spid="53252">
                                            <p:txEl>
                                              <p:pRg st="5" end="5"/>
                                            </p:txEl>
                                          </p:spTgt>
                                        </p:tgtEl>
                                        <p:attrNameLst>
                                          <p:attrName>style.visibility</p:attrName>
                                        </p:attrNameLst>
                                      </p:cBhvr>
                                      <p:to>
                                        <p:strVal val="visible"/>
                                      </p:to>
                                    </p:set>
                                    <p:anim calcmode="lin" valueType="num">
                                      <p:cBhvr>
                                        <p:cTn id="29" dur="1000" fill="hold"/>
                                        <p:tgtEl>
                                          <p:spTgt spid="53252">
                                            <p:txEl>
                                              <p:pRg st="5" end="5"/>
                                            </p:txEl>
                                          </p:spTgt>
                                        </p:tgtEl>
                                        <p:attrNameLst>
                                          <p:attrName>ppt_w</p:attrName>
                                        </p:attrNameLst>
                                      </p:cBhvr>
                                      <p:tavLst>
                                        <p:tav tm="0">
                                          <p:val>
                                            <p:fltVal val="0"/>
                                          </p:val>
                                        </p:tav>
                                        <p:tav tm="100000">
                                          <p:val>
                                            <p:strVal val="#ppt_w"/>
                                          </p:val>
                                        </p:tav>
                                      </p:tavLst>
                                    </p:anim>
                                    <p:anim calcmode="lin" valueType="num">
                                      <p:cBhvr>
                                        <p:cTn id="30" dur="1000" fill="hold"/>
                                        <p:tgtEl>
                                          <p:spTgt spid="53252">
                                            <p:txEl>
                                              <p:pRg st="5" end="5"/>
                                            </p:txEl>
                                          </p:spTgt>
                                        </p:tgtEl>
                                        <p:attrNameLst>
                                          <p:attrName>ppt_h</p:attrName>
                                        </p:attrNameLst>
                                      </p:cBhvr>
                                      <p:tavLst>
                                        <p:tav tm="0">
                                          <p:val>
                                            <p:fltVal val="0"/>
                                          </p:val>
                                        </p:tav>
                                        <p:tav tm="100000">
                                          <p:val>
                                            <p:strVal val="#ppt_h"/>
                                          </p:val>
                                        </p:tav>
                                      </p:tavLst>
                                    </p:anim>
                                    <p:anim calcmode="lin" valueType="num">
                                      <p:cBhvr>
                                        <p:cTn id="31" dur="1000" fill="hold"/>
                                        <p:tgtEl>
                                          <p:spTgt spid="53252">
                                            <p:txEl>
                                              <p:pRg st="5" end="5"/>
                                            </p:txEl>
                                          </p:spTgt>
                                        </p:tgtEl>
                                        <p:attrNameLst>
                                          <p:attrName>style.rotation</p:attrName>
                                        </p:attrNameLst>
                                      </p:cBhvr>
                                      <p:tavLst>
                                        <p:tav tm="0">
                                          <p:val>
                                            <p:fltVal val="90"/>
                                          </p:val>
                                        </p:tav>
                                        <p:tav tm="100000">
                                          <p:val>
                                            <p:fltVal val="0"/>
                                          </p:val>
                                        </p:tav>
                                      </p:tavLst>
                                    </p:anim>
                                    <p:animEffect transition="in" filter="fade">
                                      <p:cBhvr>
                                        <p:cTn id="32" dur="1000"/>
                                        <p:tgtEl>
                                          <p:spTgt spid="5325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2" grpId="0" build="p"/>
    </p:bldLst>
  </p:timing>
</p:sld>
</file>

<file path=ppt/slides/slide1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4274" name="Rectangle 5"/>
          <p:cNvSpPr>
            <a:spLocks noGrp="1" noChangeArrowheads="1"/>
          </p:cNvSpPr>
          <p:nvPr>
            <p:ph type="title"/>
          </p:nvPr>
        </p:nvSpPr>
        <p:spPr>
          <a:xfrm>
            <a:off x="457200" y="343694"/>
            <a:ext cx="8229600" cy="868362"/>
          </a:xfrm>
        </p:spPr>
        <p:txBody>
          <a:bodyPr>
            <a:normAutofit/>
          </a:bodyPr>
          <a:lstStyle/>
          <a:p>
            <a:pPr eaLnBrk="1" hangingPunct="1"/>
            <a:r>
              <a:rPr lang="en-US" b="1" dirty="0"/>
              <a:t>Buffer Space</a:t>
            </a:r>
          </a:p>
        </p:txBody>
      </p:sp>
      <p:sp>
        <p:nvSpPr>
          <p:cNvPr id="54275" name="Rectangle 6"/>
          <p:cNvSpPr>
            <a:spLocks noGrp="1" noChangeArrowheads="1"/>
          </p:cNvSpPr>
          <p:nvPr>
            <p:ph sz="half" idx="1"/>
          </p:nvPr>
        </p:nvSpPr>
        <p:spPr>
          <a:xfrm>
            <a:off x="152400" y="1883227"/>
            <a:ext cx="3733800" cy="3131344"/>
          </a:xfrm>
        </p:spPr>
        <p:txBody>
          <a:bodyPr/>
          <a:lstStyle/>
          <a:p>
            <a:pPr eaLnBrk="1" hangingPunct="1">
              <a:buFont typeface="Wingdings" panose="05000000000000000000" pitchFamily="2" charset="2"/>
              <a:buChar char="Ø"/>
            </a:pPr>
            <a:r>
              <a:rPr lang="en-US" dirty="0"/>
              <a:t>Longitudinal Buffer</a:t>
            </a:r>
          </a:p>
          <a:p>
            <a:pPr eaLnBrk="1" hangingPunct="1">
              <a:buFont typeface="Wingdings" panose="05000000000000000000" pitchFamily="2" charset="2"/>
              <a:buChar char="Ø"/>
            </a:pPr>
            <a:endParaRPr lang="en-US" dirty="0"/>
          </a:p>
          <a:p>
            <a:pPr eaLnBrk="1" hangingPunct="1">
              <a:buFont typeface="Wingdings" panose="05000000000000000000" pitchFamily="2" charset="2"/>
              <a:buChar char="Ø"/>
            </a:pPr>
            <a:r>
              <a:rPr lang="en-US" dirty="0"/>
              <a:t>Lateral Buffer</a:t>
            </a:r>
          </a:p>
          <a:p>
            <a:pPr eaLnBrk="1" hangingPunct="1">
              <a:buFont typeface="Wingdings" panose="05000000000000000000" pitchFamily="2" charset="2"/>
              <a:buChar char="Ø"/>
            </a:pPr>
            <a:endParaRPr lang="en-US" dirty="0"/>
          </a:p>
          <a:p>
            <a:pPr eaLnBrk="1" hangingPunct="1">
              <a:buFont typeface="Wingdings" panose="05000000000000000000" pitchFamily="2" charset="2"/>
              <a:buChar char="Ø"/>
            </a:pPr>
            <a:r>
              <a:rPr lang="en-US" dirty="0"/>
              <a:t>Provides protection for traffic and workers</a:t>
            </a:r>
          </a:p>
        </p:txBody>
      </p:sp>
      <p:pic>
        <p:nvPicPr>
          <p:cNvPr id="2" name="Picture 1">
            <a:extLst>
              <a:ext uri="{FF2B5EF4-FFF2-40B4-BE49-F238E27FC236}">
                <a16:creationId xmlns:a16="http://schemas.microsoft.com/office/drawing/2014/main" id="{E349B3D9-60FE-48F2-AC25-B99DFFC8AB38}"/>
              </a:ext>
            </a:extLst>
          </p:cNvPr>
          <p:cNvPicPr>
            <a:picLocks noChangeAspect="1"/>
          </p:cNvPicPr>
          <p:nvPr/>
        </p:nvPicPr>
        <p:blipFill>
          <a:blip r:embed="rId3"/>
          <a:stretch>
            <a:fillRect/>
          </a:stretch>
        </p:blipFill>
        <p:spPr>
          <a:xfrm>
            <a:off x="3902676" y="2590800"/>
            <a:ext cx="5107267" cy="3409101"/>
          </a:xfrm>
          <a:prstGeom prst="rect">
            <a:avLst/>
          </a:prstGeom>
          <a:ln>
            <a:noFill/>
          </a:ln>
          <a:effectLst>
            <a:softEdge rad="112500"/>
          </a:effectLst>
        </p:spPr>
      </p:pic>
    </p:spTree>
    <p:extLst>
      <p:ext uri="{BB962C8B-B14F-4D97-AF65-F5344CB8AC3E}">
        <p14:creationId xmlns:p14="http://schemas.microsoft.com/office/powerpoint/2010/main" val="2733482590"/>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5298" name="Rectangle 5"/>
          <p:cNvSpPr>
            <a:spLocks noGrp="1" noChangeArrowheads="1"/>
          </p:cNvSpPr>
          <p:nvPr>
            <p:ph type="title"/>
          </p:nvPr>
        </p:nvSpPr>
        <p:spPr>
          <a:xfrm>
            <a:off x="457200" y="274638"/>
            <a:ext cx="8229600" cy="792162"/>
          </a:xfrm>
        </p:spPr>
        <p:txBody>
          <a:bodyPr>
            <a:normAutofit/>
          </a:bodyPr>
          <a:lstStyle/>
          <a:p>
            <a:pPr eaLnBrk="1" hangingPunct="1"/>
            <a:r>
              <a:rPr lang="en-US" b="1" dirty="0"/>
              <a:t>Termination Area</a:t>
            </a:r>
          </a:p>
        </p:txBody>
      </p:sp>
      <p:sp>
        <p:nvSpPr>
          <p:cNvPr id="55299" name="Rectangle 6"/>
          <p:cNvSpPr>
            <a:spLocks noGrp="1" noChangeArrowheads="1"/>
          </p:cNvSpPr>
          <p:nvPr>
            <p:ph sz="half" idx="1"/>
          </p:nvPr>
        </p:nvSpPr>
        <p:spPr>
          <a:xfrm>
            <a:off x="457200" y="1219200"/>
            <a:ext cx="7315200" cy="3048000"/>
          </a:xfrm>
        </p:spPr>
        <p:txBody>
          <a:bodyPr/>
          <a:lstStyle/>
          <a:p>
            <a:pPr eaLnBrk="1" hangingPunct="1">
              <a:buFont typeface="Wingdings" panose="05000000000000000000" pitchFamily="2" charset="2"/>
              <a:buChar char="Ø"/>
            </a:pPr>
            <a:r>
              <a:rPr lang="en-US" dirty="0"/>
              <a:t>Downstream of the work area</a:t>
            </a:r>
          </a:p>
          <a:p>
            <a:pPr eaLnBrk="1" hangingPunct="1">
              <a:buFont typeface="Wingdings" panose="05000000000000000000" pitchFamily="2" charset="2"/>
              <a:buChar char="Ø"/>
            </a:pPr>
            <a:endParaRPr lang="en-US" dirty="0"/>
          </a:p>
          <a:p>
            <a:pPr eaLnBrk="1" hangingPunct="1">
              <a:buFont typeface="Wingdings" panose="05000000000000000000" pitchFamily="2" charset="2"/>
              <a:buChar char="Ø"/>
            </a:pPr>
            <a:r>
              <a:rPr lang="en-US" dirty="0"/>
              <a:t>Typically short  (100’ per lane)</a:t>
            </a:r>
          </a:p>
          <a:p>
            <a:pPr eaLnBrk="1" hangingPunct="1">
              <a:buFont typeface="Wingdings" panose="05000000000000000000" pitchFamily="2" charset="2"/>
              <a:buChar char="Ø"/>
            </a:pPr>
            <a:endParaRPr lang="en-US" dirty="0"/>
          </a:p>
          <a:p>
            <a:pPr eaLnBrk="1" hangingPunct="1">
              <a:buFont typeface="Wingdings" panose="05000000000000000000" pitchFamily="2" charset="2"/>
              <a:buChar char="Ø"/>
            </a:pPr>
            <a:r>
              <a:rPr lang="en-US" dirty="0"/>
              <a:t>Used to allow traffic to clear the work area and return to normal traffic lanes</a:t>
            </a:r>
          </a:p>
        </p:txBody>
      </p:sp>
      <p:pic>
        <p:nvPicPr>
          <p:cNvPr id="51204" name="Picture 4" descr="A:\MVC-001F.JPG"/>
          <p:cNvPicPr>
            <a:picLocks noChangeAspect="1" noChangeArrowheads="1"/>
          </p:cNvPicPr>
          <p:nvPr/>
        </p:nvPicPr>
        <p:blipFill>
          <a:blip r:embed="rId3" cstate="print">
            <a:lum bright="12000"/>
          </a:blip>
          <a:srcRect l="12987" t="24243" r="9091" b="13420"/>
          <a:stretch>
            <a:fillRect/>
          </a:stretch>
        </p:blipFill>
        <p:spPr bwMode="auto">
          <a:xfrm>
            <a:off x="4495800" y="4241483"/>
            <a:ext cx="4114800" cy="2468562"/>
          </a:xfrm>
          <a:prstGeom prst="rect">
            <a:avLst/>
          </a:prstGeom>
          <a:noFill/>
          <a:ln w="57150">
            <a:noFill/>
            <a:miter lim="800000"/>
            <a:headEnd/>
            <a:tailEnd/>
          </a:ln>
          <a:effectLst>
            <a:softEdge rad="127000"/>
          </a:effectLst>
        </p:spPr>
      </p:pic>
      <p:pic>
        <p:nvPicPr>
          <p:cNvPr id="290818" name="Picture 2" descr="R2-1">
            <a:hlinkClick r:id="rId4" tooltip="R2-1"/>
          </p:cNvPr>
          <p:cNvPicPr>
            <a:picLocks noChangeAspect="1" noChangeArrowheads="1"/>
          </p:cNvPicPr>
          <p:nvPr/>
        </p:nvPicPr>
        <p:blipFill>
          <a:blip r:embed="rId5" cstate="print"/>
          <a:srcRect/>
          <a:stretch>
            <a:fillRect/>
          </a:stretch>
        </p:blipFill>
        <p:spPr bwMode="auto">
          <a:xfrm>
            <a:off x="7239000" y="1066800"/>
            <a:ext cx="1428750" cy="1933576"/>
          </a:xfrm>
          <a:prstGeom prst="rect">
            <a:avLst/>
          </a:prstGeom>
          <a:noFill/>
          <a:ln>
            <a:noFill/>
          </a:ln>
          <a:effectLst/>
        </p:spPr>
      </p:pic>
    </p:spTree>
    <p:extLst>
      <p:ext uri="{BB962C8B-B14F-4D97-AF65-F5344CB8AC3E}">
        <p14:creationId xmlns:p14="http://schemas.microsoft.com/office/powerpoint/2010/main" val="74134648"/>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991115" y="0"/>
            <a:ext cx="7161769" cy="769441"/>
          </a:xfrm>
          <a:prstGeom prst="rect">
            <a:avLst/>
          </a:prstGeom>
          <a:noFill/>
        </p:spPr>
        <p:txBody>
          <a:bodyPr wrap="none" rtlCol="0">
            <a:spAutoFit/>
          </a:bodyPr>
          <a:lstStyle/>
          <a:p>
            <a:pPr algn="ctr"/>
            <a:r>
              <a:rPr lang="en-US" sz="4400" b="1" dirty="0">
                <a:solidFill>
                  <a:prstClr val="black"/>
                </a:solidFill>
              </a:rPr>
              <a:t>Core Work Zone Components </a:t>
            </a:r>
          </a:p>
        </p:txBody>
      </p:sp>
      <p:pic>
        <p:nvPicPr>
          <p:cNvPr id="4" name="Picture 3" descr="Diagram, schematic&#10;&#10;Description automatically generated">
            <a:extLst>
              <a:ext uri="{FF2B5EF4-FFF2-40B4-BE49-F238E27FC236}">
                <a16:creationId xmlns:a16="http://schemas.microsoft.com/office/drawing/2014/main" id="{5078D797-CB1B-49B5-B354-51978C486C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35573" y="769441"/>
            <a:ext cx="4072851" cy="5943600"/>
          </a:xfrm>
          <a:prstGeom prst="rect">
            <a:avLst/>
          </a:prstGeom>
        </p:spPr>
      </p:pic>
    </p:spTree>
    <p:extLst>
      <p:ext uri="{BB962C8B-B14F-4D97-AF65-F5344CB8AC3E}">
        <p14:creationId xmlns:p14="http://schemas.microsoft.com/office/powerpoint/2010/main" val="1046466537"/>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
            <a:ext cx="8229600" cy="773430"/>
          </a:xfrm>
        </p:spPr>
        <p:txBody>
          <a:bodyPr/>
          <a:lstStyle/>
          <a:p>
            <a:r>
              <a:rPr lang="en-US" b="1" dirty="0"/>
              <a:t>Review</a:t>
            </a:r>
          </a:p>
        </p:txBody>
      </p:sp>
      <p:sp>
        <p:nvSpPr>
          <p:cNvPr id="14" name="Content Placeholder 2">
            <a:extLst>
              <a:ext uri="{FF2B5EF4-FFF2-40B4-BE49-F238E27FC236}">
                <a16:creationId xmlns:a16="http://schemas.microsoft.com/office/drawing/2014/main" id="{CB503CEA-DD36-455D-ABBD-3F0165ECEC7D}"/>
              </a:ext>
            </a:extLst>
          </p:cNvPr>
          <p:cNvSpPr>
            <a:spLocks noGrp="1"/>
          </p:cNvSpPr>
          <p:nvPr>
            <p:ph sz="half" idx="1"/>
          </p:nvPr>
        </p:nvSpPr>
        <p:spPr>
          <a:xfrm>
            <a:off x="342900" y="990600"/>
            <a:ext cx="8458200" cy="5638800"/>
          </a:xfrm>
        </p:spPr>
        <p:txBody>
          <a:bodyPr/>
          <a:lstStyle/>
          <a:p>
            <a:pPr marL="514350" indent="-457200">
              <a:buFont typeface="+mj-lt"/>
              <a:buAutoNum type="arabicPeriod"/>
            </a:pPr>
            <a:r>
              <a:rPr lang="en-US" sz="2000" dirty="0"/>
              <a:t>What are the 4 main components of a work zone?</a:t>
            </a:r>
            <a:endParaRPr lang="en-US" sz="1600" dirty="0"/>
          </a:p>
          <a:p>
            <a:pPr marL="514350" lvl="1" indent="0">
              <a:buNone/>
            </a:pPr>
            <a:r>
              <a:rPr lang="en-US" sz="1600" dirty="0"/>
              <a:t>Buffer Space			Advanced Warning Area</a:t>
            </a:r>
          </a:p>
          <a:p>
            <a:pPr marL="514350" lvl="1" indent="0">
              <a:buNone/>
            </a:pPr>
            <a:r>
              <a:rPr lang="en-US" sz="1600" dirty="0"/>
              <a:t>Transition Area			Workspace</a:t>
            </a:r>
          </a:p>
          <a:p>
            <a:pPr marL="514350" lvl="1" indent="0">
              <a:buNone/>
            </a:pPr>
            <a:r>
              <a:rPr lang="en-US" sz="1600" dirty="0"/>
              <a:t>Activity Area			Termination Area</a:t>
            </a:r>
          </a:p>
          <a:p>
            <a:pPr marL="571500" indent="-457200">
              <a:buFont typeface="+mj-lt"/>
              <a:buAutoNum type="arabicPeriod"/>
            </a:pPr>
            <a:r>
              <a:rPr lang="en-US" sz="2000" dirty="0"/>
              <a:t>The _________________ informs motorists of the work zone.</a:t>
            </a:r>
          </a:p>
          <a:p>
            <a:pPr marL="800100" lvl="1" indent="-342900">
              <a:buFont typeface="+mj-lt"/>
              <a:buAutoNum type="alphaUcPeriod"/>
            </a:pPr>
            <a:r>
              <a:rPr lang="en-US" sz="1600" dirty="0"/>
              <a:t>Buffer Space			C. Termination Area</a:t>
            </a:r>
          </a:p>
          <a:p>
            <a:pPr marL="800100" lvl="1" indent="-342900">
              <a:buFont typeface="+mj-lt"/>
              <a:buAutoNum type="alphaUcPeriod"/>
            </a:pPr>
            <a:r>
              <a:rPr lang="en-US" sz="1600" dirty="0"/>
              <a:t>Advanced Warning Area		D. Transition Area	</a:t>
            </a:r>
          </a:p>
          <a:p>
            <a:pPr marL="571500">
              <a:buFont typeface="+mj-lt"/>
              <a:buAutoNum type="arabicPeriod"/>
            </a:pPr>
            <a:r>
              <a:rPr lang="en-US" sz="2000" dirty="0"/>
              <a:t>The _________________ is where motorists move to a specific place.</a:t>
            </a:r>
          </a:p>
          <a:p>
            <a:pPr marL="1028700" lvl="1" indent="-342900">
              <a:buFont typeface="+mj-lt"/>
              <a:buAutoNum type="alphaUcPeriod"/>
            </a:pPr>
            <a:r>
              <a:rPr lang="en-US" sz="1600" dirty="0"/>
              <a:t>Advanced Warning Area		C. Transition Area		</a:t>
            </a:r>
          </a:p>
          <a:p>
            <a:pPr marL="1028700" lvl="1" indent="-342900">
              <a:buFont typeface="+mj-lt"/>
              <a:buAutoNum type="alphaUcPeriod"/>
            </a:pPr>
            <a:r>
              <a:rPr lang="en-US" sz="1600" dirty="0"/>
              <a:t>Buffer Space			D. Termination Area</a:t>
            </a:r>
          </a:p>
          <a:p>
            <a:pPr marL="628650">
              <a:buFont typeface="+mj-lt"/>
              <a:buAutoNum type="arabicPeriod"/>
            </a:pPr>
            <a:r>
              <a:rPr lang="en-US" sz="2000" dirty="0"/>
              <a:t>A __________________ requires the longest distance and is used to close a lane or combine traffic lanes on multi-lane facilities.</a:t>
            </a:r>
          </a:p>
          <a:p>
            <a:pPr marL="1085850" lvl="1" indent="-342900">
              <a:buFont typeface="+mj-lt"/>
              <a:buAutoNum type="alphaUcPeriod"/>
            </a:pPr>
            <a:r>
              <a:rPr lang="en-US" sz="1600" dirty="0"/>
              <a:t>Transition Taper			C. Downstream Taper	</a:t>
            </a:r>
          </a:p>
          <a:p>
            <a:pPr marL="1085850" lvl="1" indent="-342900">
              <a:buFont typeface="+mj-lt"/>
              <a:buAutoNum type="alphaUcPeriod"/>
            </a:pPr>
            <a:r>
              <a:rPr lang="en-US" sz="1600" dirty="0"/>
              <a:t>Shifting Taper			D. Merging Taper</a:t>
            </a:r>
          </a:p>
        </p:txBody>
      </p:sp>
      <p:sp>
        <p:nvSpPr>
          <p:cNvPr id="17" name="Rectangle 16">
            <a:extLst>
              <a:ext uri="{FF2B5EF4-FFF2-40B4-BE49-F238E27FC236}">
                <a16:creationId xmlns:a16="http://schemas.microsoft.com/office/drawing/2014/main" id="{96210B75-82D8-4CE0-B191-1FB8F5FA2AE5}"/>
              </a:ext>
            </a:extLst>
          </p:cNvPr>
          <p:cNvSpPr/>
          <p:nvPr/>
        </p:nvSpPr>
        <p:spPr>
          <a:xfrm>
            <a:off x="827116" y="1668260"/>
            <a:ext cx="1524000" cy="29718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99C1F9F-7179-426A-A67E-8F2133F5CA02}"/>
              </a:ext>
            </a:extLst>
          </p:cNvPr>
          <p:cNvSpPr/>
          <p:nvPr/>
        </p:nvSpPr>
        <p:spPr>
          <a:xfrm>
            <a:off x="834043" y="1977390"/>
            <a:ext cx="1524000" cy="29718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4BB931C-CF9C-4F81-9065-4E3573055360}"/>
              </a:ext>
            </a:extLst>
          </p:cNvPr>
          <p:cNvSpPr/>
          <p:nvPr/>
        </p:nvSpPr>
        <p:spPr>
          <a:xfrm>
            <a:off x="4006735" y="1372119"/>
            <a:ext cx="2137410" cy="291465"/>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91A2434-0836-43F9-AFC4-9120B0326CD0}"/>
              </a:ext>
            </a:extLst>
          </p:cNvPr>
          <p:cNvSpPr/>
          <p:nvPr/>
        </p:nvSpPr>
        <p:spPr>
          <a:xfrm>
            <a:off x="4006735" y="1961804"/>
            <a:ext cx="1607820" cy="29718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39DD66D-0C97-41EE-9EED-7ABAB812A440}"/>
              </a:ext>
            </a:extLst>
          </p:cNvPr>
          <p:cNvSpPr/>
          <p:nvPr/>
        </p:nvSpPr>
        <p:spPr>
          <a:xfrm>
            <a:off x="834043" y="2914650"/>
            <a:ext cx="2560320" cy="29718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E83C9AC-9A7C-414D-A704-DD9DE547C256}"/>
              </a:ext>
            </a:extLst>
          </p:cNvPr>
          <p:cNvSpPr/>
          <p:nvPr/>
        </p:nvSpPr>
        <p:spPr>
          <a:xfrm>
            <a:off x="4935682" y="3564255"/>
            <a:ext cx="1607820" cy="291465"/>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EA28E99-F3C6-468A-9033-F32600CBC436}"/>
              </a:ext>
            </a:extLst>
          </p:cNvPr>
          <p:cNvSpPr/>
          <p:nvPr/>
        </p:nvSpPr>
        <p:spPr>
          <a:xfrm>
            <a:off x="4935682" y="5091027"/>
            <a:ext cx="1607820" cy="380999"/>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94538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750"/>
                                        <p:tgtEl>
                                          <p:spTgt spid="17"/>
                                        </p:tgtEl>
                                      </p:cBhvr>
                                    </p:animEffect>
                                    <p:anim calcmode="lin" valueType="num">
                                      <p:cBhvr>
                                        <p:cTn id="8" dur="750" fill="hold"/>
                                        <p:tgtEl>
                                          <p:spTgt spid="17"/>
                                        </p:tgtEl>
                                        <p:attrNameLst>
                                          <p:attrName>ppt_x</p:attrName>
                                        </p:attrNameLst>
                                      </p:cBhvr>
                                      <p:tavLst>
                                        <p:tav tm="0">
                                          <p:val>
                                            <p:strVal val="#ppt_x"/>
                                          </p:val>
                                        </p:tav>
                                        <p:tav tm="100000">
                                          <p:val>
                                            <p:strVal val="#ppt_x"/>
                                          </p:val>
                                        </p:tav>
                                      </p:tavLst>
                                    </p:anim>
                                    <p:anim calcmode="lin" valueType="num">
                                      <p:cBhvr>
                                        <p:cTn id="9" dur="75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750"/>
                                        <p:tgtEl>
                                          <p:spTgt spid="18"/>
                                        </p:tgtEl>
                                      </p:cBhvr>
                                    </p:animEffect>
                                    <p:anim calcmode="lin" valueType="num">
                                      <p:cBhvr>
                                        <p:cTn id="15" dur="750" fill="hold"/>
                                        <p:tgtEl>
                                          <p:spTgt spid="18"/>
                                        </p:tgtEl>
                                        <p:attrNameLst>
                                          <p:attrName>ppt_w</p:attrName>
                                        </p:attrNameLst>
                                      </p:cBhvr>
                                      <p:tavLst>
                                        <p:tav tm="0" fmla="#ppt_w*sin(2.5*pi*$)">
                                          <p:val>
                                            <p:fltVal val="0"/>
                                          </p:val>
                                        </p:tav>
                                        <p:tav tm="100000">
                                          <p:val>
                                            <p:fltVal val="1"/>
                                          </p:val>
                                        </p:tav>
                                      </p:tavLst>
                                    </p:anim>
                                    <p:anim calcmode="lin" valueType="num">
                                      <p:cBhvr>
                                        <p:cTn id="16" dur="750" fill="hold"/>
                                        <p:tgtEl>
                                          <p:spTgt spid="18"/>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749"/>
                                          </p:stCondLst>
                                        </p:cTn>
                                        <p:tgtEl>
                                          <p:spTgt spid="1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20"/>
                                        </p:tgtEl>
                                        <p:attrNameLst>
                                          <p:attrName>style.visibility</p:attrName>
                                        </p:attrNameLst>
                                      </p:cBhvr>
                                      <p:to>
                                        <p:strVal val="visible"/>
                                      </p:to>
                                    </p:set>
                                    <p:animEffect transition="in" filter="wipe(down)">
                                      <p:cBhvr>
                                        <p:cTn id="25" dur="290">
                                          <p:stCondLst>
                                            <p:cond delay="0"/>
                                          </p:stCondLst>
                                        </p:cTn>
                                        <p:tgtEl>
                                          <p:spTgt spid="20"/>
                                        </p:tgtEl>
                                      </p:cBhvr>
                                    </p:animEffect>
                                    <p:anim calcmode="lin" valueType="num">
                                      <p:cBhvr>
                                        <p:cTn id="26" dur="911" tmFilter="0,0; 0.14,0.36; 0.43,0.73; 0.71,0.91; 1.0,1.0">
                                          <p:stCondLst>
                                            <p:cond delay="0"/>
                                          </p:stCondLst>
                                        </p:cTn>
                                        <p:tgtEl>
                                          <p:spTgt spid="20"/>
                                        </p:tgtEl>
                                        <p:attrNameLst>
                                          <p:attrName>ppt_x</p:attrName>
                                        </p:attrNameLst>
                                      </p:cBhvr>
                                      <p:tavLst>
                                        <p:tav tm="0">
                                          <p:val>
                                            <p:strVal val="#ppt_x-0.25"/>
                                          </p:val>
                                        </p:tav>
                                        <p:tav tm="100000">
                                          <p:val>
                                            <p:strVal val="#ppt_x"/>
                                          </p:val>
                                        </p:tav>
                                      </p:tavLst>
                                    </p:anim>
                                    <p:anim calcmode="lin" valueType="num">
                                      <p:cBhvr>
                                        <p:cTn id="27" dur="332" tmFilter="0.0,0.0; 0.25,0.07; 0.50,0.2; 0.75,0.467; 1.0,1.0">
                                          <p:stCondLst>
                                            <p:cond delay="0"/>
                                          </p:stCondLst>
                                        </p:cTn>
                                        <p:tgtEl>
                                          <p:spTgt spid="20"/>
                                        </p:tgtEl>
                                        <p:attrNameLst>
                                          <p:attrName>ppt_y</p:attrName>
                                        </p:attrNameLst>
                                      </p:cBhvr>
                                      <p:tavLst>
                                        <p:tav tm="0" fmla="#ppt_y-sin(pi*$)/3">
                                          <p:val>
                                            <p:fltVal val="0.5"/>
                                          </p:val>
                                        </p:tav>
                                        <p:tav tm="100000">
                                          <p:val>
                                            <p:fltVal val="1"/>
                                          </p:val>
                                        </p:tav>
                                      </p:tavLst>
                                    </p:anim>
                                    <p:anim calcmode="lin" valueType="num">
                                      <p:cBhvr>
                                        <p:cTn id="28" dur="332" tmFilter="0, 0; 0.125,0.2665; 0.25,0.4; 0.375,0.465; 0.5,0.5;  0.625,0.535; 0.75,0.6; 0.875,0.7335; 1,1">
                                          <p:stCondLst>
                                            <p:cond delay="332"/>
                                          </p:stCondLst>
                                        </p:cTn>
                                        <p:tgtEl>
                                          <p:spTgt spid="20"/>
                                        </p:tgtEl>
                                        <p:attrNameLst>
                                          <p:attrName>ppt_y</p:attrName>
                                        </p:attrNameLst>
                                      </p:cBhvr>
                                      <p:tavLst>
                                        <p:tav tm="0" fmla="#ppt_y-sin(pi*$)/9">
                                          <p:val>
                                            <p:fltVal val="0"/>
                                          </p:val>
                                        </p:tav>
                                        <p:tav tm="100000">
                                          <p:val>
                                            <p:fltVal val="1"/>
                                          </p:val>
                                        </p:tav>
                                      </p:tavLst>
                                    </p:anim>
                                    <p:anim calcmode="lin" valueType="num">
                                      <p:cBhvr>
                                        <p:cTn id="29" dur="166" tmFilter="0, 0; 0.125,0.2665; 0.25,0.4; 0.375,0.465; 0.5,0.5;  0.625,0.535; 0.75,0.6; 0.875,0.7335; 1,1">
                                          <p:stCondLst>
                                            <p:cond delay="662"/>
                                          </p:stCondLst>
                                        </p:cTn>
                                        <p:tgtEl>
                                          <p:spTgt spid="20"/>
                                        </p:tgtEl>
                                        <p:attrNameLst>
                                          <p:attrName>ppt_y</p:attrName>
                                        </p:attrNameLst>
                                      </p:cBhvr>
                                      <p:tavLst>
                                        <p:tav tm="0" fmla="#ppt_y-sin(pi*$)/27">
                                          <p:val>
                                            <p:fltVal val="0"/>
                                          </p:val>
                                        </p:tav>
                                        <p:tav tm="100000">
                                          <p:val>
                                            <p:fltVal val="1"/>
                                          </p:val>
                                        </p:tav>
                                      </p:tavLst>
                                    </p:anim>
                                    <p:anim calcmode="lin" valueType="num">
                                      <p:cBhvr>
                                        <p:cTn id="30" dur="82" tmFilter="0, 0; 0.125,0.2665; 0.25,0.4; 0.375,0.465; 0.5,0.5;  0.625,0.535; 0.75,0.6; 0.875,0.7335; 1,1">
                                          <p:stCondLst>
                                            <p:cond delay="828"/>
                                          </p:stCondLst>
                                        </p:cTn>
                                        <p:tgtEl>
                                          <p:spTgt spid="20"/>
                                        </p:tgtEl>
                                        <p:attrNameLst>
                                          <p:attrName>ppt_y</p:attrName>
                                        </p:attrNameLst>
                                      </p:cBhvr>
                                      <p:tavLst>
                                        <p:tav tm="0" fmla="#ppt_y-sin(pi*$)/81">
                                          <p:val>
                                            <p:fltVal val="0"/>
                                          </p:val>
                                        </p:tav>
                                        <p:tav tm="100000">
                                          <p:val>
                                            <p:fltVal val="1"/>
                                          </p:val>
                                        </p:tav>
                                      </p:tavLst>
                                    </p:anim>
                                    <p:animScale>
                                      <p:cBhvr>
                                        <p:cTn id="31" dur="13">
                                          <p:stCondLst>
                                            <p:cond delay="325"/>
                                          </p:stCondLst>
                                        </p:cTn>
                                        <p:tgtEl>
                                          <p:spTgt spid="20"/>
                                        </p:tgtEl>
                                      </p:cBhvr>
                                      <p:to x="100000" y="60000"/>
                                    </p:animScale>
                                    <p:animScale>
                                      <p:cBhvr>
                                        <p:cTn id="32" dur="83" decel="50000">
                                          <p:stCondLst>
                                            <p:cond delay="338"/>
                                          </p:stCondLst>
                                        </p:cTn>
                                        <p:tgtEl>
                                          <p:spTgt spid="20"/>
                                        </p:tgtEl>
                                      </p:cBhvr>
                                      <p:to x="100000" y="100000"/>
                                    </p:animScale>
                                    <p:animScale>
                                      <p:cBhvr>
                                        <p:cTn id="33" dur="13">
                                          <p:stCondLst>
                                            <p:cond delay="656"/>
                                          </p:stCondLst>
                                        </p:cTn>
                                        <p:tgtEl>
                                          <p:spTgt spid="20"/>
                                        </p:tgtEl>
                                      </p:cBhvr>
                                      <p:to x="100000" y="80000"/>
                                    </p:animScale>
                                    <p:animScale>
                                      <p:cBhvr>
                                        <p:cTn id="34" dur="83" decel="50000">
                                          <p:stCondLst>
                                            <p:cond delay="669"/>
                                          </p:stCondLst>
                                        </p:cTn>
                                        <p:tgtEl>
                                          <p:spTgt spid="20"/>
                                        </p:tgtEl>
                                      </p:cBhvr>
                                      <p:to x="100000" y="100000"/>
                                    </p:animScale>
                                    <p:animScale>
                                      <p:cBhvr>
                                        <p:cTn id="35" dur="13">
                                          <p:stCondLst>
                                            <p:cond delay="821"/>
                                          </p:stCondLst>
                                        </p:cTn>
                                        <p:tgtEl>
                                          <p:spTgt spid="20"/>
                                        </p:tgtEl>
                                      </p:cBhvr>
                                      <p:to x="100000" y="90000"/>
                                    </p:animScale>
                                    <p:animScale>
                                      <p:cBhvr>
                                        <p:cTn id="36" dur="83" decel="50000">
                                          <p:stCondLst>
                                            <p:cond delay="834"/>
                                          </p:stCondLst>
                                        </p:cTn>
                                        <p:tgtEl>
                                          <p:spTgt spid="20"/>
                                        </p:tgtEl>
                                      </p:cBhvr>
                                      <p:to x="100000" y="100000"/>
                                    </p:animScale>
                                    <p:animScale>
                                      <p:cBhvr>
                                        <p:cTn id="37" dur="13">
                                          <p:stCondLst>
                                            <p:cond delay="904"/>
                                          </p:stCondLst>
                                        </p:cTn>
                                        <p:tgtEl>
                                          <p:spTgt spid="20"/>
                                        </p:tgtEl>
                                      </p:cBhvr>
                                      <p:to x="100000" y="95000"/>
                                    </p:animScale>
                                    <p:animScale>
                                      <p:cBhvr>
                                        <p:cTn id="38" dur="83" decel="50000">
                                          <p:stCondLst>
                                            <p:cond delay="917"/>
                                          </p:stCondLst>
                                        </p:cTn>
                                        <p:tgtEl>
                                          <p:spTgt spid="20"/>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1" presetClass="entr" presetSubtype="1" fill="hold" grpId="0" nodeType="clickEffect">
                                  <p:stCondLst>
                                    <p:cond delay="0"/>
                                  </p:stCondLst>
                                  <p:childTnLst>
                                    <p:set>
                                      <p:cBhvr>
                                        <p:cTn id="42" dur="1" fill="hold">
                                          <p:stCondLst>
                                            <p:cond delay="0"/>
                                          </p:stCondLst>
                                        </p:cTn>
                                        <p:tgtEl>
                                          <p:spTgt spid="22"/>
                                        </p:tgtEl>
                                        <p:attrNameLst>
                                          <p:attrName>style.visibility</p:attrName>
                                        </p:attrNameLst>
                                      </p:cBhvr>
                                      <p:to>
                                        <p:strVal val="visible"/>
                                      </p:to>
                                    </p:set>
                                    <p:animEffect transition="in" filter="wheel(1)">
                                      <p:cBhvr>
                                        <p:cTn id="43" dur="1000"/>
                                        <p:tgtEl>
                                          <p:spTgt spid="22"/>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3"/>
                                        </p:tgtEl>
                                        <p:attrNameLst>
                                          <p:attrName>style.visibility</p:attrName>
                                        </p:attrNameLst>
                                      </p:cBhvr>
                                      <p:to>
                                        <p:strVal val="visible"/>
                                      </p:to>
                                    </p:set>
                                    <p:animEffect transition="in" filter="fade">
                                      <p:cBhvr>
                                        <p:cTn id="48" dur="500"/>
                                        <p:tgtEl>
                                          <p:spTgt spid="23"/>
                                        </p:tgtEl>
                                      </p:cBhvr>
                                    </p:animEffect>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24"/>
                                        </p:tgtEl>
                                        <p:attrNameLst>
                                          <p:attrName>style.visibility</p:attrName>
                                        </p:attrNameLst>
                                      </p:cBhvr>
                                      <p:to>
                                        <p:strVal val="visible"/>
                                      </p:to>
                                    </p:set>
                                    <p:animEffect transition="in" filter="fade">
                                      <p:cBhvr>
                                        <p:cTn id="53" dur="750"/>
                                        <p:tgtEl>
                                          <p:spTgt spid="24"/>
                                        </p:tgtEl>
                                      </p:cBhvr>
                                    </p:animEffect>
                                    <p:anim calcmode="lin" valueType="num">
                                      <p:cBhvr>
                                        <p:cTn id="54" dur="750" fill="hold"/>
                                        <p:tgtEl>
                                          <p:spTgt spid="24"/>
                                        </p:tgtEl>
                                        <p:attrNameLst>
                                          <p:attrName>ppt_x</p:attrName>
                                        </p:attrNameLst>
                                      </p:cBhvr>
                                      <p:tavLst>
                                        <p:tav tm="0">
                                          <p:val>
                                            <p:strVal val="#ppt_x"/>
                                          </p:val>
                                        </p:tav>
                                        <p:tav tm="100000">
                                          <p:val>
                                            <p:strVal val="#ppt_x"/>
                                          </p:val>
                                        </p:tav>
                                      </p:tavLst>
                                    </p:anim>
                                    <p:anim calcmode="lin" valueType="num">
                                      <p:cBhvr>
                                        <p:cTn id="55" dur="75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2" grpId="0" animBg="1"/>
      <p:bldP spid="23" grpId="0" animBg="1"/>
      <p:bldP spid="24" grpId="0" animBg="1"/>
    </p:bldLst>
  </p:timing>
</p:sld>
</file>

<file path=ppt/slides/slide1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805"/>
            <a:ext cx="8229600" cy="696389"/>
          </a:xfrm>
        </p:spPr>
        <p:txBody>
          <a:bodyPr/>
          <a:lstStyle/>
          <a:p>
            <a:r>
              <a:rPr lang="en-US" b="1" dirty="0"/>
              <a:t>Review Cont.</a:t>
            </a:r>
          </a:p>
        </p:txBody>
      </p:sp>
      <p:sp>
        <p:nvSpPr>
          <p:cNvPr id="26" name="Content Placeholder 2">
            <a:extLst>
              <a:ext uri="{FF2B5EF4-FFF2-40B4-BE49-F238E27FC236}">
                <a16:creationId xmlns:a16="http://schemas.microsoft.com/office/drawing/2014/main" id="{8451E1EC-F941-4E27-800D-A6B8C9C65AC4}"/>
              </a:ext>
            </a:extLst>
          </p:cNvPr>
          <p:cNvSpPr>
            <a:spLocks noGrp="1"/>
          </p:cNvSpPr>
          <p:nvPr>
            <p:ph sz="half" idx="1"/>
          </p:nvPr>
        </p:nvSpPr>
        <p:spPr>
          <a:xfrm>
            <a:off x="342900" y="990599"/>
            <a:ext cx="8458200" cy="5519206"/>
          </a:xfrm>
        </p:spPr>
        <p:txBody>
          <a:bodyPr/>
          <a:lstStyle/>
          <a:p>
            <a:pPr marL="457200" indent="-457200">
              <a:buFont typeface="+mj-lt"/>
              <a:buAutoNum type="arabicPeriod" startAt="6"/>
            </a:pPr>
            <a:r>
              <a:rPr lang="en-US" sz="2000" dirty="0"/>
              <a:t>When a lateral shift is needed, a ______________________ is used.</a:t>
            </a:r>
          </a:p>
          <a:p>
            <a:pPr marL="800100" lvl="1" indent="-342900">
              <a:buFont typeface="+mj-lt"/>
              <a:buAutoNum type="alphaUcPeriod"/>
            </a:pPr>
            <a:r>
              <a:rPr lang="en-US" sz="1600" dirty="0"/>
              <a:t>Shifting Taper			C. Termination Taper</a:t>
            </a:r>
          </a:p>
          <a:p>
            <a:pPr marL="800100" lvl="1" indent="-342900">
              <a:buFont typeface="+mj-lt"/>
              <a:buAutoNum type="alphaUcPeriod"/>
            </a:pPr>
            <a:r>
              <a:rPr lang="en-US" sz="1600" dirty="0"/>
              <a:t>One-lane, Two-way Taper		D. Merging Taper		</a:t>
            </a:r>
          </a:p>
          <a:p>
            <a:pPr marL="571500" indent="-457200">
              <a:buFont typeface="+mj-lt"/>
              <a:buAutoNum type="arabicPeriod" startAt="6"/>
            </a:pPr>
            <a:r>
              <a:rPr lang="en-US" sz="2000" dirty="0"/>
              <a:t>Which taper is used on a two-way roadway where a portion of the roadway is used alternately by traffic in each direction?</a:t>
            </a:r>
          </a:p>
          <a:p>
            <a:pPr marL="857250" lvl="1" indent="-342900">
              <a:buFont typeface="+mj-lt"/>
              <a:buAutoNum type="alphaUcPeriod"/>
            </a:pPr>
            <a:r>
              <a:rPr lang="en-US" sz="1600" dirty="0"/>
              <a:t>Shifting Taper			C. Merging Taper</a:t>
            </a:r>
          </a:p>
          <a:p>
            <a:pPr marL="857250" lvl="1" indent="-342900">
              <a:buFont typeface="+mj-lt"/>
              <a:buAutoNum type="alphaUcPeriod"/>
            </a:pPr>
            <a:r>
              <a:rPr lang="en-US" sz="1600" dirty="0"/>
              <a:t>Lane Taper				D. One-lane, Two-way Taper</a:t>
            </a:r>
          </a:p>
          <a:p>
            <a:pPr marL="628650" indent="-457200">
              <a:buFont typeface="+mj-lt"/>
              <a:buAutoNum type="arabicPeriod" startAt="6"/>
            </a:pPr>
            <a:r>
              <a:rPr lang="en-US" sz="2000" dirty="0"/>
              <a:t>The _________________ includes the work, traffic, and buffer spaces.</a:t>
            </a:r>
          </a:p>
          <a:p>
            <a:pPr marL="857250" lvl="1" indent="-342900">
              <a:buFont typeface="+mj-lt"/>
              <a:buAutoNum type="alphaUcPeriod"/>
            </a:pPr>
            <a:r>
              <a:rPr lang="en-US" sz="1600" dirty="0"/>
              <a:t>Transition Area			C. Activity Area</a:t>
            </a:r>
          </a:p>
          <a:p>
            <a:pPr marL="857250" lvl="1" indent="-342900">
              <a:buFont typeface="+mj-lt"/>
              <a:buAutoNum type="alphaUcPeriod"/>
            </a:pPr>
            <a:r>
              <a:rPr lang="en-US" sz="1600" dirty="0"/>
              <a:t>Buffer Space			D. Advanced Warning Area</a:t>
            </a:r>
          </a:p>
          <a:p>
            <a:pPr marL="571500">
              <a:buFont typeface="+mj-lt"/>
              <a:buAutoNum type="arabicPeriod" startAt="6"/>
            </a:pPr>
            <a:r>
              <a:rPr lang="en-US" sz="2000" dirty="0"/>
              <a:t>________________ provides protection for traffic and workers.</a:t>
            </a:r>
          </a:p>
          <a:p>
            <a:pPr marL="1028700" lvl="1" indent="-342900">
              <a:buFont typeface="+mj-lt"/>
              <a:buAutoNum type="alphaUcPeriod"/>
            </a:pPr>
            <a:r>
              <a:rPr lang="en-US" sz="1600" dirty="0"/>
              <a:t>Buffer Space			C. Activity Area		</a:t>
            </a:r>
          </a:p>
          <a:p>
            <a:pPr marL="1028700" lvl="1" indent="-342900">
              <a:buFont typeface="+mj-lt"/>
              <a:buAutoNum type="alphaUcPeriod"/>
            </a:pPr>
            <a:r>
              <a:rPr lang="en-US" sz="1600" dirty="0"/>
              <a:t>Barricades			D. Signs</a:t>
            </a:r>
          </a:p>
          <a:p>
            <a:pPr marL="457200" indent="-457200">
              <a:buFont typeface="+mj-lt"/>
              <a:buAutoNum type="arabicPeriod" startAt="10"/>
            </a:pPr>
            <a:r>
              <a:rPr lang="en-US" sz="2000" dirty="0"/>
              <a:t>The _____________________ is downstream of the work area and is typically 100 ft.</a:t>
            </a:r>
          </a:p>
          <a:p>
            <a:pPr marL="800100" lvl="1" indent="-342900">
              <a:buFont typeface="+mj-lt"/>
              <a:buAutoNum type="alphaUcPeriod"/>
            </a:pPr>
            <a:r>
              <a:rPr lang="en-US" sz="1600" dirty="0"/>
              <a:t>Transition Area			C. Buffer Space</a:t>
            </a:r>
          </a:p>
          <a:p>
            <a:pPr marL="800100" lvl="1" indent="-342900">
              <a:buFont typeface="+mj-lt"/>
              <a:buAutoNum type="alphaUcPeriod"/>
            </a:pPr>
            <a:r>
              <a:rPr lang="en-US" sz="1600" dirty="0"/>
              <a:t>Termination Area			D. Merging Taper</a:t>
            </a:r>
          </a:p>
        </p:txBody>
      </p:sp>
      <p:sp>
        <p:nvSpPr>
          <p:cNvPr id="27" name="Rectangle 26">
            <a:extLst>
              <a:ext uri="{FF2B5EF4-FFF2-40B4-BE49-F238E27FC236}">
                <a16:creationId xmlns:a16="http://schemas.microsoft.com/office/drawing/2014/main" id="{2F7F6FF7-FB93-4FA1-8EE3-574889FE0536}"/>
              </a:ext>
            </a:extLst>
          </p:cNvPr>
          <p:cNvSpPr/>
          <p:nvPr/>
        </p:nvSpPr>
        <p:spPr>
          <a:xfrm>
            <a:off x="845820" y="1371600"/>
            <a:ext cx="16002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B671949-2874-4B65-B91F-A297D9ED6404}"/>
              </a:ext>
            </a:extLst>
          </p:cNvPr>
          <p:cNvSpPr/>
          <p:nvPr/>
        </p:nvSpPr>
        <p:spPr>
          <a:xfrm>
            <a:off x="4911090" y="2895600"/>
            <a:ext cx="2590800" cy="381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5EDD6B91-FEF0-4E33-80B1-64F3774A527F}"/>
              </a:ext>
            </a:extLst>
          </p:cNvPr>
          <p:cNvSpPr/>
          <p:nvPr/>
        </p:nvSpPr>
        <p:spPr>
          <a:xfrm>
            <a:off x="4911090" y="3559702"/>
            <a:ext cx="1573530" cy="380999"/>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56BA3E1-0CD4-43DC-8DA1-084A8D87038A}"/>
              </a:ext>
            </a:extLst>
          </p:cNvPr>
          <p:cNvSpPr/>
          <p:nvPr/>
        </p:nvSpPr>
        <p:spPr>
          <a:xfrm>
            <a:off x="990600" y="4495800"/>
            <a:ext cx="1676400" cy="381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59145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wheel(1)">
                                      <p:cBhvr>
                                        <p:cTn id="7" dur="1000"/>
                                        <p:tgtEl>
                                          <p:spTgt spid="27"/>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29"/>
                                        </p:tgtEl>
                                        <p:attrNameLst>
                                          <p:attrName>style.visibility</p:attrName>
                                        </p:attrNameLst>
                                      </p:cBhvr>
                                      <p:to>
                                        <p:strVal val="visible"/>
                                      </p:to>
                                    </p:set>
                                    <p:animEffect transition="in" filter="wipe(down)">
                                      <p:cBhvr>
                                        <p:cTn id="12" dur="217">
                                          <p:stCondLst>
                                            <p:cond delay="0"/>
                                          </p:stCondLst>
                                        </p:cTn>
                                        <p:tgtEl>
                                          <p:spTgt spid="29"/>
                                        </p:tgtEl>
                                      </p:cBhvr>
                                    </p:animEffect>
                                    <p:anim calcmode="lin" valueType="num">
                                      <p:cBhvr>
                                        <p:cTn id="13" dur="683" tmFilter="0,0; 0.14,0.36; 0.43,0.73; 0.71,0.91; 1.0,1.0">
                                          <p:stCondLst>
                                            <p:cond delay="0"/>
                                          </p:stCondLst>
                                        </p:cTn>
                                        <p:tgtEl>
                                          <p:spTgt spid="29"/>
                                        </p:tgtEl>
                                        <p:attrNameLst>
                                          <p:attrName>ppt_x</p:attrName>
                                        </p:attrNameLst>
                                      </p:cBhvr>
                                      <p:tavLst>
                                        <p:tav tm="0">
                                          <p:val>
                                            <p:strVal val="#ppt_x-0.25"/>
                                          </p:val>
                                        </p:tav>
                                        <p:tav tm="100000">
                                          <p:val>
                                            <p:strVal val="#ppt_x"/>
                                          </p:val>
                                        </p:tav>
                                      </p:tavLst>
                                    </p:anim>
                                    <p:anim calcmode="lin" valueType="num">
                                      <p:cBhvr>
                                        <p:cTn id="14" dur="249" tmFilter="0.0,0.0; 0.25,0.07; 0.50,0.2; 0.75,0.467; 1.0,1.0">
                                          <p:stCondLst>
                                            <p:cond delay="0"/>
                                          </p:stCondLst>
                                        </p:cTn>
                                        <p:tgtEl>
                                          <p:spTgt spid="29"/>
                                        </p:tgtEl>
                                        <p:attrNameLst>
                                          <p:attrName>ppt_y</p:attrName>
                                        </p:attrNameLst>
                                      </p:cBhvr>
                                      <p:tavLst>
                                        <p:tav tm="0" fmla="#ppt_y-sin(pi*$)/3">
                                          <p:val>
                                            <p:fltVal val="0.5"/>
                                          </p:val>
                                        </p:tav>
                                        <p:tav tm="100000">
                                          <p:val>
                                            <p:fltVal val="1"/>
                                          </p:val>
                                        </p:tav>
                                      </p:tavLst>
                                    </p:anim>
                                    <p:anim calcmode="lin" valueType="num">
                                      <p:cBhvr>
                                        <p:cTn id="15" dur="249" tmFilter="0, 0; 0.125,0.2665; 0.25,0.4; 0.375,0.465; 0.5,0.5;  0.625,0.535; 0.75,0.6; 0.875,0.7335; 1,1">
                                          <p:stCondLst>
                                            <p:cond delay="249"/>
                                          </p:stCondLst>
                                        </p:cTn>
                                        <p:tgtEl>
                                          <p:spTgt spid="29"/>
                                        </p:tgtEl>
                                        <p:attrNameLst>
                                          <p:attrName>ppt_y</p:attrName>
                                        </p:attrNameLst>
                                      </p:cBhvr>
                                      <p:tavLst>
                                        <p:tav tm="0" fmla="#ppt_y-sin(pi*$)/9">
                                          <p:val>
                                            <p:fltVal val="0"/>
                                          </p:val>
                                        </p:tav>
                                        <p:tav tm="100000">
                                          <p:val>
                                            <p:fltVal val="1"/>
                                          </p:val>
                                        </p:tav>
                                      </p:tavLst>
                                    </p:anim>
                                    <p:anim calcmode="lin" valueType="num">
                                      <p:cBhvr>
                                        <p:cTn id="16" dur="124" tmFilter="0, 0; 0.125,0.2665; 0.25,0.4; 0.375,0.465; 0.5,0.5;  0.625,0.535; 0.75,0.6; 0.875,0.7335; 1,1">
                                          <p:stCondLst>
                                            <p:cond delay="497"/>
                                          </p:stCondLst>
                                        </p:cTn>
                                        <p:tgtEl>
                                          <p:spTgt spid="29"/>
                                        </p:tgtEl>
                                        <p:attrNameLst>
                                          <p:attrName>ppt_y</p:attrName>
                                        </p:attrNameLst>
                                      </p:cBhvr>
                                      <p:tavLst>
                                        <p:tav tm="0" fmla="#ppt_y-sin(pi*$)/27">
                                          <p:val>
                                            <p:fltVal val="0"/>
                                          </p:val>
                                        </p:tav>
                                        <p:tav tm="100000">
                                          <p:val>
                                            <p:fltVal val="1"/>
                                          </p:val>
                                        </p:tav>
                                      </p:tavLst>
                                    </p:anim>
                                    <p:anim calcmode="lin" valueType="num">
                                      <p:cBhvr>
                                        <p:cTn id="17" dur="62" tmFilter="0, 0; 0.125,0.2665; 0.25,0.4; 0.375,0.465; 0.5,0.5;  0.625,0.535; 0.75,0.6; 0.875,0.7335; 1,1">
                                          <p:stCondLst>
                                            <p:cond delay="621"/>
                                          </p:stCondLst>
                                        </p:cTn>
                                        <p:tgtEl>
                                          <p:spTgt spid="29"/>
                                        </p:tgtEl>
                                        <p:attrNameLst>
                                          <p:attrName>ppt_y</p:attrName>
                                        </p:attrNameLst>
                                      </p:cBhvr>
                                      <p:tavLst>
                                        <p:tav tm="0" fmla="#ppt_y-sin(pi*$)/81">
                                          <p:val>
                                            <p:fltVal val="0"/>
                                          </p:val>
                                        </p:tav>
                                        <p:tav tm="100000">
                                          <p:val>
                                            <p:fltVal val="1"/>
                                          </p:val>
                                        </p:tav>
                                      </p:tavLst>
                                    </p:anim>
                                    <p:animScale>
                                      <p:cBhvr>
                                        <p:cTn id="18" dur="10">
                                          <p:stCondLst>
                                            <p:cond delay="244"/>
                                          </p:stCondLst>
                                        </p:cTn>
                                        <p:tgtEl>
                                          <p:spTgt spid="29"/>
                                        </p:tgtEl>
                                      </p:cBhvr>
                                      <p:to x="100000" y="60000"/>
                                    </p:animScale>
                                    <p:animScale>
                                      <p:cBhvr>
                                        <p:cTn id="19" dur="62" decel="50000">
                                          <p:stCondLst>
                                            <p:cond delay="254"/>
                                          </p:stCondLst>
                                        </p:cTn>
                                        <p:tgtEl>
                                          <p:spTgt spid="29"/>
                                        </p:tgtEl>
                                      </p:cBhvr>
                                      <p:to x="100000" y="100000"/>
                                    </p:animScale>
                                    <p:animScale>
                                      <p:cBhvr>
                                        <p:cTn id="20" dur="10">
                                          <p:stCondLst>
                                            <p:cond delay="492"/>
                                          </p:stCondLst>
                                        </p:cTn>
                                        <p:tgtEl>
                                          <p:spTgt spid="29"/>
                                        </p:tgtEl>
                                      </p:cBhvr>
                                      <p:to x="100000" y="80000"/>
                                    </p:animScale>
                                    <p:animScale>
                                      <p:cBhvr>
                                        <p:cTn id="21" dur="62" decel="50000">
                                          <p:stCondLst>
                                            <p:cond delay="502"/>
                                          </p:stCondLst>
                                        </p:cTn>
                                        <p:tgtEl>
                                          <p:spTgt spid="29"/>
                                        </p:tgtEl>
                                      </p:cBhvr>
                                      <p:to x="100000" y="100000"/>
                                    </p:animScale>
                                    <p:animScale>
                                      <p:cBhvr>
                                        <p:cTn id="22" dur="10">
                                          <p:stCondLst>
                                            <p:cond delay="616"/>
                                          </p:stCondLst>
                                        </p:cTn>
                                        <p:tgtEl>
                                          <p:spTgt spid="29"/>
                                        </p:tgtEl>
                                      </p:cBhvr>
                                      <p:to x="100000" y="90000"/>
                                    </p:animScale>
                                    <p:animScale>
                                      <p:cBhvr>
                                        <p:cTn id="23" dur="62" decel="50000">
                                          <p:stCondLst>
                                            <p:cond delay="625"/>
                                          </p:stCondLst>
                                        </p:cTn>
                                        <p:tgtEl>
                                          <p:spTgt spid="29"/>
                                        </p:tgtEl>
                                      </p:cBhvr>
                                      <p:to x="100000" y="100000"/>
                                    </p:animScale>
                                    <p:animScale>
                                      <p:cBhvr>
                                        <p:cTn id="24" dur="10">
                                          <p:stCondLst>
                                            <p:cond delay="678"/>
                                          </p:stCondLst>
                                        </p:cTn>
                                        <p:tgtEl>
                                          <p:spTgt spid="29"/>
                                        </p:tgtEl>
                                      </p:cBhvr>
                                      <p:to x="100000" y="95000"/>
                                    </p:animScale>
                                    <p:animScale>
                                      <p:cBhvr>
                                        <p:cTn id="25" dur="62" decel="50000">
                                          <p:stCondLst>
                                            <p:cond delay="688"/>
                                          </p:stCondLst>
                                        </p:cTn>
                                        <p:tgtEl>
                                          <p:spTgt spid="29"/>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grpId="0" nodeType="clickEffect">
                                  <p:stCondLst>
                                    <p:cond delay="0"/>
                                  </p:stCondLst>
                                  <p:childTnLst>
                                    <p:set>
                                      <p:cBhvr>
                                        <p:cTn id="29" dur="1" fill="hold">
                                          <p:stCondLst>
                                            <p:cond delay="0"/>
                                          </p:stCondLst>
                                        </p:cTn>
                                        <p:tgtEl>
                                          <p:spTgt spid="30"/>
                                        </p:tgtEl>
                                        <p:attrNameLst>
                                          <p:attrName>style.visibility</p:attrName>
                                        </p:attrNameLst>
                                      </p:cBhvr>
                                      <p:to>
                                        <p:strVal val="visible"/>
                                      </p:to>
                                    </p:set>
                                    <p:animEffect transition="in" filter="wipe(down)">
                                      <p:cBhvr>
                                        <p:cTn id="30" dur="500"/>
                                        <p:tgtEl>
                                          <p:spTgt spid="30"/>
                                        </p:tgtEl>
                                      </p:cBhvr>
                                    </p:animEffect>
                                  </p:childTnLst>
                                </p:cTn>
                              </p:par>
                            </p:childTnLst>
                          </p:cTn>
                        </p:par>
                      </p:childTnLst>
                    </p:cTn>
                  </p:par>
                  <p:par>
                    <p:cTn id="31" fill="hold">
                      <p:stCondLst>
                        <p:cond delay="indefinite"/>
                      </p:stCondLst>
                      <p:childTnLst>
                        <p:par>
                          <p:cTn id="32" fill="hold">
                            <p:stCondLst>
                              <p:cond delay="0"/>
                            </p:stCondLst>
                            <p:childTnLst>
                              <p:par>
                                <p:cTn id="33" presetID="31" presetClass="entr" presetSubtype="0" fill="hold" grpId="0" nodeType="clickEffect">
                                  <p:stCondLst>
                                    <p:cond delay="0"/>
                                  </p:stCondLst>
                                  <p:childTnLst>
                                    <p:set>
                                      <p:cBhvr>
                                        <p:cTn id="34" dur="1" fill="hold">
                                          <p:stCondLst>
                                            <p:cond delay="0"/>
                                          </p:stCondLst>
                                        </p:cTn>
                                        <p:tgtEl>
                                          <p:spTgt spid="31"/>
                                        </p:tgtEl>
                                        <p:attrNameLst>
                                          <p:attrName>style.visibility</p:attrName>
                                        </p:attrNameLst>
                                      </p:cBhvr>
                                      <p:to>
                                        <p:strVal val="visible"/>
                                      </p:to>
                                    </p:set>
                                    <p:anim calcmode="lin" valueType="num">
                                      <p:cBhvr>
                                        <p:cTn id="35" dur="500" fill="hold"/>
                                        <p:tgtEl>
                                          <p:spTgt spid="31"/>
                                        </p:tgtEl>
                                        <p:attrNameLst>
                                          <p:attrName>ppt_w</p:attrName>
                                        </p:attrNameLst>
                                      </p:cBhvr>
                                      <p:tavLst>
                                        <p:tav tm="0">
                                          <p:val>
                                            <p:fltVal val="0"/>
                                          </p:val>
                                        </p:tav>
                                        <p:tav tm="100000">
                                          <p:val>
                                            <p:strVal val="#ppt_w"/>
                                          </p:val>
                                        </p:tav>
                                      </p:tavLst>
                                    </p:anim>
                                    <p:anim calcmode="lin" valueType="num">
                                      <p:cBhvr>
                                        <p:cTn id="36" dur="500" fill="hold"/>
                                        <p:tgtEl>
                                          <p:spTgt spid="31"/>
                                        </p:tgtEl>
                                        <p:attrNameLst>
                                          <p:attrName>ppt_h</p:attrName>
                                        </p:attrNameLst>
                                      </p:cBhvr>
                                      <p:tavLst>
                                        <p:tav tm="0">
                                          <p:val>
                                            <p:fltVal val="0"/>
                                          </p:val>
                                        </p:tav>
                                        <p:tav tm="100000">
                                          <p:val>
                                            <p:strVal val="#ppt_h"/>
                                          </p:val>
                                        </p:tav>
                                      </p:tavLst>
                                    </p:anim>
                                    <p:anim calcmode="lin" valueType="num">
                                      <p:cBhvr>
                                        <p:cTn id="37" dur="500" fill="hold"/>
                                        <p:tgtEl>
                                          <p:spTgt spid="31"/>
                                        </p:tgtEl>
                                        <p:attrNameLst>
                                          <p:attrName>style.rotation</p:attrName>
                                        </p:attrNameLst>
                                      </p:cBhvr>
                                      <p:tavLst>
                                        <p:tav tm="0">
                                          <p:val>
                                            <p:fltVal val="90"/>
                                          </p:val>
                                        </p:tav>
                                        <p:tav tm="100000">
                                          <p:val>
                                            <p:fltVal val="0"/>
                                          </p:val>
                                        </p:tav>
                                      </p:tavLst>
                                    </p:anim>
                                    <p:animEffect transition="in" filter="fade">
                                      <p:cBhvr>
                                        <p:cTn id="38"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9" grpId="0" animBg="1"/>
      <p:bldP spid="30" grpId="0" animBg="1"/>
      <p:bldP spid="31" grpId="0" animBg="1"/>
    </p:bldLst>
  </p:timing>
</p:sld>
</file>

<file path=ppt/slides/slide1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descr="C:\Users\anderb3\Desktop\Advanced Work Zone REVAMP\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663"/>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6200" y="76200"/>
            <a:ext cx="8839200" cy="3477875"/>
          </a:xfrm>
          <a:prstGeom prst="rect">
            <a:avLst/>
          </a:prstGeom>
          <a:noFill/>
        </p:spPr>
        <p:txBody>
          <a:bodyPr wrap="square" rtlCol="0">
            <a:spAutoFit/>
            <a:scene3d>
              <a:camera prst="orthographicFront"/>
              <a:lightRig rig="soft" dir="t">
                <a:rot lat="0" lon="0" rev="10800000"/>
              </a:lightRig>
            </a:scene3d>
            <a:sp3d>
              <a:bevelT w="27940" h="12700"/>
              <a:contourClr>
                <a:srgbClr val="DDDDDD"/>
              </a:contourClr>
            </a:sp3d>
          </a:bodyPr>
          <a:lstStyle/>
          <a:p>
            <a:r>
              <a:rPr lang="en-US" sz="4400" b="1" spc="150" dirty="0">
                <a:ln w="11430"/>
                <a:solidFill>
                  <a:srgbClr val="F8F8F8"/>
                </a:solidFill>
                <a:effectLst>
                  <a:outerShdw blurRad="25400" algn="tl" rotWithShape="0">
                    <a:srgbClr val="000000">
                      <a:alpha val="43000"/>
                    </a:srgbClr>
                  </a:outerShdw>
                </a:effectLst>
              </a:rPr>
              <a:t>Section 3B: Protective Vehicle/TMA</a:t>
            </a:r>
          </a:p>
          <a:p>
            <a:r>
              <a:rPr lang="en-US" sz="4400" b="1" spc="150" dirty="0">
                <a:ln w="11430"/>
                <a:solidFill>
                  <a:srgbClr val="F8F8F8"/>
                </a:solidFill>
                <a:effectLst>
                  <a:outerShdw blurRad="25400" algn="tl" rotWithShape="0">
                    <a:srgbClr val="000000">
                      <a:alpha val="43000"/>
                    </a:srgbClr>
                  </a:outerShdw>
                </a:effectLst>
              </a:rPr>
              <a:t>(Truck or Trailer </a:t>
            </a:r>
          </a:p>
          <a:p>
            <a:r>
              <a:rPr lang="en-US" sz="4400" b="1" spc="150" dirty="0">
                <a:ln w="11430"/>
                <a:solidFill>
                  <a:srgbClr val="F8F8F8"/>
                </a:solidFill>
                <a:effectLst>
                  <a:outerShdw blurRad="25400" algn="tl" rotWithShape="0">
                    <a:srgbClr val="000000">
                      <a:alpha val="43000"/>
                    </a:srgbClr>
                  </a:outerShdw>
                </a:effectLst>
              </a:rPr>
              <a:t>Mounted </a:t>
            </a:r>
          </a:p>
          <a:p>
            <a:r>
              <a:rPr lang="en-US" sz="4400" b="1" spc="150" dirty="0">
                <a:ln w="11430"/>
                <a:solidFill>
                  <a:srgbClr val="F8F8F8"/>
                </a:solidFill>
                <a:effectLst>
                  <a:outerShdw blurRad="25400" algn="tl" rotWithShape="0">
                    <a:srgbClr val="000000">
                      <a:alpha val="43000"/>
                    </a:srgbClr>
                  </a:outerShdw>
                </a:effectLst>
              </a:rPr>
              <a:t>Attenuators)</a:t>
            </a:r>
          </a:p>
        </p:txBody>
      </p:sp>
    </p:spTree>
    <p:extLst>
      <p:ext uri="{BB962C8B-B14F-4D97-AF65-F5344CB8AC3E}">
        <p14:creationId xmlns:p14="http://schemas.microsoft.com/office/powerpoint/2010/main" val="2958883803"/>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Online Media 4" title="TrafFix Scorpion II TMA - World's First MASH Eligible TMA">
            <a:hlinkClick r:id="" action="ppaction://media"/>
            <a:extLst>
              <a:ext uri="{FF2B5EF4-FFF2-40B4-BE49-F238E27FC236}">
                <a16:creationId xmlns:a16="http://schemas.microsoft.com/office/drawing/2014/main" id="{92F3A8BD-AA78-4A39-99A8-F235D15F889A}"/>
              </a:ext>
            </a:extLst>
          </p:cNvPr>
          <p:cNvPicPr>
            <a:picLocks noRot="1" noChangeAspect="1"/>
          </p:cNvPicPr>
          <p:nvPr>
            <a:videoFile r:link="rId1"/>
          </p:nvPr>
        </p:nvPicPr>
        <p:blipFill>
          <a:blip r:embed="rId4"/>
          <a:stretch>
            <a:fillRect/>
          </a:stretch>
        </p:blipFill>
        <p:spPr>
          <a:xfrm>
            <a:off x="0" y="842010"/>
            <a:ext cx="9144000" cy="5173980"/>
          </a:xfrm>
          <a:prstGeom prst="rect">
            <a:avLst/>
          </a:prstGeom>
        </p:spPr>
      </p:pic>
    </p:spTree>
    <p:extLst>
      <p:ext uri="{BB962C8B-B14F-4D97-AF65-F5344CB8AC3E}">
        <p14:creationId xmlns:p14="http://schemas.microsoft.com/office/powerpoint/2010/main" val="93816216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7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a:xfrm>
            <a:off x="876300" y="381000"/>
            <a:ext cx="7391400" cy="1471229"/>
          </a:xfrm>
        </p:spPr>
        <p:txBody>
          <a:bodyPr/>
          <a:lstStyle/>
          <a:p>
            <a:pPr eaLnBrk="1" hangingPunct="1"/>
            <a:r>
              <a:rPr lang="en-US" b="1" dirty="0"/>
              <a:t>Truck/Trailer-Mounted Attenuators</a:t>
            </a:r>
          </a:p>
        </p:txBody>
      </p:sp>
      <p:sp>
        <p:nvSpPr>
          <p:cNvPr id="23555" name="Rectangle 3"/>
          <p:cNvSpPr>
            <a:spLocks noGrp="1" noChangeArrowheads="1"/>
          </p:cNvSpPr>
          <p:nvPr>
            <p:ph type="body" idx="1"/>
          </p:nvPr>
        </p:nvSpPr>
        <p:spPr>
          <a:xfrm>
            <a:off x="333375" y="2362200"/>
            <a:ext cx="8477250" cy="2971800"/>
          </a:xfrm>
        </p:spPr>
        <p:txBody>
          <a:bodyPr/>
          <a:lstStyle/>
          <a:p>
            <a:pPr>
              <a:buFont typeface="Wingdings" panose="05000000000000000000" pitchFamily="2" charset="2"/>
              <a:buChar char="Ø"/>
              <a:defRPr/>
            </a:pPr>
            <a:r>
              <a:rPr lang="en-US" sz="2800" dirty="0"/>
              <a:t>Energy absorbing equipment </a:t>
            </a:r>
          </a:p>
          <a:p>
            <a:pPr marL="0" indent="0">
              <a:buNone/>
              <a:defRPr/>
            </a:pPr>
            <a:endParaRPr lang="en-US" sz="2800" dirty="0"/>
          </a:p>
          <a:p>
            <a:pPr>
              <a:spcAft>
                <a:spcPts val="1200"/>
              </a:spcAft>
              <a:buFont typeface="Wingdings" panose="05000000000000000000" pitchFamily="2" charset="2"/>
              <a:buChar char="Ø"/>
              <a:defRPr/>
            </a:pPr>
            <a:r>
              <a:rPr lang="en-US" sz="2400" dirty="0"/>
              <a:t>TMAs are generally attached to the rear of the trucks/protective vehicles </a:t>
            </a:r>
          </a:p>
          <a:p>
            <a:pPr marL="0" indent="0">
              <a:buNone/>
              <a:defRPr/>
            </a:pPr>
            <a:endParaRPr lang="en-US" sz="2400" dirty="0"/>
          </a:p>
        </p:txBody>
      </p:sp>
    </p:spTree>
    <p:extLst>
      <p:ext uri="{BB962C8B-B14F-4D97-AF65-F5344CB8AC3E}">
        <p14:creationId xmlns:p14="http://schemas.microsoft.com/office/powerpoint/2010/main" val="4130199701"/>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863600" y="228600"/>
            <a:ext cx="7772400" cy="685800"/>
          </a:xfrm>
        </p:spPr>
        <p:txBody>
          <a:bodyPr/>
          <a:lstStyle/>
          <a:p>
            <a:pPr eaLnBrk="1" hangingPunct="1"/>
            <a:r>
              <a:rPr lang="en-US" b="1" dirty="0"/>
              <a:t>The Need For Training</a:t>
            </a:r>
          </a:p>
        </p:txBody>
      </p:sp>
      <p:sp>
        <p:nvSpPr>
          <p:cNvPr id="98307" name="Rectangle 3"/>
          <p:cNvSpPr>
            <a:spLocks noGrp="1" noChangeArrowheads="1"/>
          </p:cNvSpPr>
          <p:nvPr>
            <p:ph type="body" idx="1"/>
          </p:nvPr>
        </p:nvSpPr>
        <p:spPr>
          <a:xfrm>
            <a:off x="584200" y="1219200"/>
            <a:ext cx="7975600" cy="2438400"/>
          </a:xfrm>
        </p:spPr>
        <p:txBody>
          <a:bodyPr/>
          <a:lstStyle/>
          <a:p>
            <a:pPr eaLnBrk="1" hangingPunct="1">
              <a:buFont typeface="Wingdings" panose="05000000000000000000" pitchFamily="2" charset="2"/>
              <a:buChar char="Ø"/>
            </a:pPr>
            <a:r>
              <a:rPr lang="en-US" sz="2800" dirty="0"/>
              <a:t>Protective Vehicle/TMA Drivers</a:t>
            </a:r>
          </a:p>
          <a:p>
            <a:pPr lvl="1" eaLnBrk="1" hangingPunct="1">
              <a:spcAft>
                <a:spcPts val="600"/>
              </a:spcAft>
              <a:buFont typeface="Arial" panose="020B0604020202020204" pitchFamily="34" charset="0"/>
              <a:buChar char="•"/>
            </a:pPr>
            <a:r>
              <a:rPr lang="en-US" sz="2400" dirty="0"/>
              <a:t>Most important job on the crew</a:t>
            </a:r>
          </a:p>
          <a:p>
            <a:pPr lvl="1" eaLnBrk="1" hangingPunct="1">
              <a:buFont typeface="Arial" panose="020B0604020202020204" pitchFamily="34" charset="0"/>
              <a:buChar char="•"/>
            </a:pPr>
            <a:r>
              <a:rPr lang="en-US" sz="2400" dirty="0"/>
              <a:t>Responsible for safety of traveling public as well as safety of the crew</a:t>
            </a:r>
          </a:p>
        </p:txBody>
      </p:sp>
      <p:pic>
        <p:nvPicPr>
          <p:cNvPr id="3" name="Picture 2" descr="A picture containing sky, outdoor, road&#10;&#10;Description automatically generated">
            <a:extLst>
              <a:ext uri="{FF2B5EF4-FFF2-40B4-BE49-F238E27FC236}">
                <a16:creationId xmlns:a16="http://schemas.microsoft.com/office/drawing/2014/main" id="{1CAA0C49-51F0-4F6D-AD3E-1B867FF51F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76922" y="2686050"/>
            <a:ext cx="5257800" cy="3943350"/>
          </a:xfrm>
          <a:prstGeom prst="rect">
            <a:avLst/>
          </a:prstGeom>
          <a:ln>
            <a:noFill/>
          </a:ln>
          <a:effectLst>
            <a:softEdge rad="112500"/>
          </a:effectLst>
        </p:spPr>
      </p:pic>
    </p:spTree>
    <p:extLst>
      <p:ext uri="{BB962C8B-B14F-4D97-AF65-F5344CB8AC3E}">
        <p14:creationId xmlns:p14="http://schemas.microsoft.com/office/powerpoint/2010/main" val="1377220196"/>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7522" name="Title 1"/>
          <p:cNvSpPr>
            <a:spLocks noGrp="1"/>
          </p:cNvSpPr>
          <p:nvPr>
            <p:ph type="title"/>
          </p:nvPr>
        </p:nvSpPr>
        <p:spPr>
          <a:xfrm>
            <a:off x="342900" y="190500"/>
            <a:ext cx="8458200" cy="838200"/>
          </a:xfrm>
        </p:spPr>
        <p:txBody>
          <a:bodyPr/>
          <a:lstStyle/>
          <a:p>
            <a:r>
              <a:rPr lang="en-US" b="1" dirty="0"/>
              <a:t>Protective Vehicle/TMA Application</a:t>
            </a:r>
          </a:p>
        </p:txBody>
      </p:sp>
      <p:sp>
        <p:nvSpPr>
          <p:cNvPr id="107523" name="Content Placeholder 2"/>
          <p:cNvSpPr>
            <a:spLocks noGrp="1"/>
          </p:cNvSpPr>
          <p:nvPr>
            <p:ph idx="1"/>
          </p:nvPr>
        </p:nvSpPr>
        <p:spPr>
          <a:xfrm>
            <a:off x="538060" y="1028700"/>
            <a:ext cx="8067879" cy="3390902"/>
          </a:xfrm>
        </p:spPr>
        <p:txBody>
          <a:bodyPr/>
          <a:lstStyle/>
          <a:p>
            <a:pPr>
              <a:buFont typeface="Wingdings" panose="05000000000000000000" pitchFamily="2" charset="2"/>
              <a:buChar char="Ø"/>
            </a:pPr>
            <a:r>
              <a:rPr lang="en-US" sz="2800" dirty="0"/>
              <a:t>Used to safeguard the work-space from errant vehicles</a:t>
            </a:r>
          </a:p>
          <a:p>
            <a:pPr>
              <a:buFont typeface="Wingdings" panose="05000000000000000000" pitchFamily="2" charset="2"/>
              <a:buChar char="Ø"/>
            </a:pPr>
            <a:r>
              <a:rPr lang="en-US" sz="2800" dirty="0"/>
              <a:t>Should provide sufficient warning to approaching traffic and maximum protection to workers and equipment</a:t>
            </a:r>
          </a:p>
          <a:p>
            <a:pPr>
              <a:buFont typeface="Wingdings" panose="05000000000000000000" pitchFamily="2" charset="2"/>
              <a:buChar char="Ø"/>
            </a:pPr>
            <a:r>
              <a:rPr lang="en-US" sz="2800" dirty="0"/>
              <a:t>The use of Protective Vehicles/TMAs will be discussed later in the course</a:t>
            </a:r>
          </a:p>
        </p:txBody>
      </p:sp>
      <p:graphicFrame>
        <p:nvGraphicFramePr>
          <p:cNvPr id="4" name="Object 4">
            <a:extLst>
              <a:ext uri="{FF2B5EF4-FFF2-40B4-BE49-F238E27FC236}">
                <a16:creationId xmlns:a16="http://schemas.microsoft.com/office/drawing/2014/main" id="{9BCBA73D-E736-4343-B974-479797F0BF77}"/>
              </a:ext>
            </a:extLst>
          </p:cNvPr>
          <p:cNvGraphicFramePr>
            <a:graphicFrameLocks noChangeAspect="1"/>
          </p:cNvGraphicFramePr>
          <p:nvPr>
            <p:extLst>
              <p:ext uri="{D42A27DB-BD31-4B8C-83A1-F6EECF244321}">
                <p14:modId xmlns:p14="http://schemas.microsoft.com/office/powerpoint/2010/main" val="2325515213"/>
              </p:ext>
            </p:extLst>
          </p:nvPr>
        </p:nvGraphicFramePr>
        <p:xfrm>
          <a:off x="5257800" y="3924300"/>
          <a:ext cx="3657601" cy="2743200"/>
        </p:xfrm>
        <a:graphic>
          <a:graphicData uri="http://schemas.openxmlformats.org/presentationml/2006/ole">
            <mc:AlternateContent xmlns:mc="http://schemas.openxmlformats.org/markup-compatibility/2006">
              <mc:Choice xmlns:v="urn:schemas-microsoft-com:vml" Requires="v">
                <p:oleObj spid="_x0000_s5122" name="Photo Editor Photo" r:id="rId4" imgW="19504762" imgH="14628571" progId="MSPhotoEd.3">
                  <p:embed/>
                </p:oleObj>
              </mc:Choice>
              <mc:Fallback>
                <p:oleObj name="Photo Editor Photo" r:id="rId4" imgW="19504762" imgH="14628571" progId="MSPhotoEd.3">
                  <p:embed/>
                  <p:pic>
                    <p:nvPicPr>
                      <p:cNvPr id="4" name="Object 4">
                        <a:extLst>
                          <a:ext uri="{FF2B5EF4-FFF2-40B4-BE49-F238E27FC236}">
                            <a16:creationId xmlns:a16="http://schemas.microsoft.com/office/drawing/2014/main" id="{9BCBA73D-E736-4343-B974-479797F0BF7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57800" y="3924300"/>
                        <a:ext cx="3657601" cy="2743200"/>
                      </a:xfrm>
                      <a:prstGeom prst="rect">
                        <a:avLst/>
                      </a:prstGeom>
                      <a:noFill/>
                      <a:ln w="9525">
                        <a:solidFill>
                          <a:srgbClr val="FF6600"/>
                        </a:solidFill>
                        <a:miter lim="800000"/>
                        <a:headEnd/>
                        <a:tailEnd/>
                      </a:ln>
                      <a:effectLst/>
                    </p:spPr>
                  </p:pic>
                </p:oleObj>
              </mc:Fallback>
            </mc:AlternateContent>
          </a:graphicData>
        </a:graphic>
      </p:graphicFrame>
    </p:spTree>
    <p:extLst>
      <p:ext uri="{BB962C8B-B14F-4D97-AF65-F5344CB8AC3E}">
        <p14:creationId xmlns:p14="http://schemas.microsoft.com/office/powerpoint/2010/main" val="2335024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7523">
                                            <p:txEl>
                                              <p:pRg st="0" end="0"/>
                                            </p:txEl>
                                          </p:spTgt>
                                        </p:tgtEl>
                                        <p:attrNameLst>
                                          <p:attrName>style.visibility</p:attrName>
                                        </p:attrNameLst>
                                      </p:cBhvr>
                                      <p:to>
                                        <p:strVal val="visible"/>
                                      </p:to>
                                    </p:set>
                                    <p:anim calcmode="lin" valueType="num">
                                      <p:cBhvr additive="base">
                                        <p:cTn id="7" dur="500" fill="hold"/>
                                        <p:tgtEl>
                                          <p:spTgt spid="1075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75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7523">
                                            <p:txEl>
                                              <p:pRg st="1" end="1"/>
                                            </p:txEl>
                                          </p:spTgt>
                                        </p:tgtEl>
                                        <p:attrNameLst>
                                          <p:attrName>style.visibility</p:attrName>
                                        </p:attrNameLst>
                                      </p:cBhvr>
                                      <p:to>
                                        <p:strVal val="visible"/>
                                      </p:to>
                                    </p:set>
                                    <p:anim calcmode="lin" valueType="num">
                                      <p:cBhvr additive="base">
                                        <p:cTn id="13" dur="500" fill="hold"/>
                                        <p:tgtEl>
                                          <p:spTgt spid="10752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75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7523">
                                            <p:txEl>
                                              <p:pRg st="2" end="2"/>
                                            </p:txEl>
                                          </p:spTgt>
                                        </p:tgtEl>
                                        <p:attrNameLst>
                                          <p:attrName>style.visibility</p:attrName>
                                        </p:attrNameLst>
                                      </p:cBhvr>
                                      <p:to>
                                        <p:strVal val="visible"/>
                                      </p:to>
                                    </p:set>
                                    <p:anim calcmode="lin" valueType="num">
                                      <p:cBhvr additive="base">
                                        <p:cTn id="19" dur="500" fill="hold"/>
                                        <p:tgtEl>
                                          <p:spTgt spid="10752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752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523" grpId="0" build="p"/>
    </p:bldLst>
  </p:timing>
</p:sld>
</file>

<file path=ppt/slides/slide17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0" y="228600"/>
            <a:ext cx="9144000" cy="1371600"/>
          </a:xfrm>
        </p:spPr>
        <p:txBody>
          <a:bodyPr/>
          <a:lstStyle/>
          <a:p>
            <a:pPr eaLnBrk="1" hangingPunct="1"/>
            <a:r>
              <a:rPr lang="en-US" b="1" dirty="0"/>
              <a:t>Responsibilities And Qualifications Of A Protective Vehicle/TMA Driver</a:t>
            </a:r>
          </a:p>
        </p:txBody>
      </p:sp>
      <p:sp>
        <p:nvSpPr>
          <p:cNvPr id="101379" name="Rectangle 3"/>
          <p:cNvSpPr>
            <a:spLocks noGrp="1" noChangeArrowheads="1"/>
          </p:cNvSpPr>
          <p:nvPr>
            <p:ph type="body" idx="1"/>
          </p:nvPr>
        </p:nvSpPr>
        <p:spPr>
          <a:xfrm>
            <a:off x="609600" y="1618527"/>
            <a:ext cx="7924800" cy="4706074"/>
          </a:xfrm>
        </p:spPr>
        <p:txBody>
          <a:bodyPr/>
          <a:lstStyle/>
          <a:p>
            <a:pPr>
              <a:buFont typeface="Wingdings" panose="05000000000000000000" pitchFamily="2" charset="2"/>
              <a:buChar char="Ø"/>
            </a:pPr>
            <a:r>
              <a:rPr lang="en-US" sz="2400" dirty="0"/>
              <a:t>Trained in TMA operations and procedures</a:t>
            </a:r>
          </a:p>
          <a:p>
            <a:pPr>
              <a:buFont typeface="Wingdings" panose="05000000000000000000" pitchFamily="2" charset="2"/>
              <a:buChar char="Ø"/>
            </a:pPr>
            <a:r>
              <a:rPr lang="en-US" sz="2400" dirty="0"/>
              <a:t>Be alert, aware, observant, and able to react to surrounding conditions</a:t>
            </a:r>
          </a:p>
          <a:p>
            <a:pPr>
              <a:buFont typeface="Wingdings" panose="05000000000000000000" pitchFamily="2" charset="2"/>
              <a:buChar char="Ø"/>
            </a:pPr>
            <a:r>
              <a:rPr lang="en-US" sz="2400" dirty="0"/>
              <a:t>Familiar with the daily tasks </a:t>
            </a:r>
          </a:p>
          <a:p>
            <a:pPr>
              <a:buFont typeface="Wingdings" panose="05000000000000000000" pitchFamily="2" charset="2"/>
              <a:buChar char="Ø"/>
            </a:pPr>
            <a:r>
              <a:rPr lang="en-US" sz="2400" dirty="0"/>
              <a:t>Protect crew members and traveling public</a:t>
            </a:r>
          </a:p>
          <a:p>
            <a:pPr>
              <a:buFont typeface="Wingdings" panose="05000000000000000000" pitchFamily="2" charset="2"/>
              <a:buChar char="Ø"/>
            </a:pPr>
            <a:r>
              <a:rPr lang="en-US" sz="2400" dirty="0"/>
              <a:t>Regularly check mirrors and monitor traffic</a:t>
            </a:r>
          </a:p>
          <a:p>
            <a:pPr>
              <a:buFont typeface="Wingdings" panose="05000000000000000000" pitchFamily="2" charset="2"/>
              <a:buChar char="Ø"/>
            </a:pPr>
            <a:r>
              <a:rPr lang="en-US" sz="2400" dirty="0"/>
              <a:t>Be the eyes and ears of the crew and be able to alert them</a:t>
            </a:r>
          </a:p>
          <a:p>
            <a:pPr>
              <a:buFont typeface="Wingdings" panose="05000000000000000000" pitchFamily="2" charset="2"/>
              <a:buChar char="Ø"/>
            </a:pPr>
            <a:r>
              <a:rPr lang="en-US" sz="2400" dirty="0"/>
              <a:t>Activation of audible alert and emergency alert lights (if available)</a:t>
            </a:r>
          </a:p>
          <a:p>
            <a:pPr>
              <a:buFont typeface="Wingdings" panose="05000000000000000000" pitchFamily="2" charset="2"/>
              <a:buChar char="Ø"/>
            </a:pPr>
            <a:r>
              <a:rPr lang="en-US" sz="2400" dirty="0"/>
              <a:t>Check all lights and warning systems before beginning work for the day</a:t>
            </a:r>
            <a:endParaRPr lang="en-US" sz="2000" dirty="0"/>
          </a:p>
          <a:p>
            <a:pPr lvl="1">
              <a:spcAft>
                <a:spcPts val="1200"/>
              </a:spcAft>
              <a:buFont typeface="Wingdings" panose="05000000000000000000" pitchFamily="2" charset="2"/>
              <a:buChar char="Ø"/>
            </a:pPr>
            <a:endParaRPr lang="en-US" sz="2000" dirty="0"/>
          </a:p>
          <a:p>
            <a:pPr marL="609600" indent="-609600" eaLnBrk="1" hangingPunct="1">
              <a:buFontTx/>
              <a:buAutoNum type="arabicPeriod"/>
            </a:pPr>
            <a:endParaRPr lang="en-US" sz="2000" dirty="0"/>
          </a:p>
        </p:txBody>
      </p:sp>
    </p:spTree>
    <p:extLst>
      <p:ext uri="{BB962C8B-B14F-4D97-AF65-F5344CB8AC3E}">
        <p14:creationId xmlns:p14="http://schemas.microsoft.com/office/powerpoint/2010/main" val="965186403"/>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a:xfrm>
            <a:off x="685800" y="282603"/>
            <a:ext cx="7772400" cy="685800"/>
          </a:xfrm>
        </p:spPr>
        <p:txBody>
          <a:bodyPr/>
          <a:lstStyle/>
          <a:p>
            <a:pPr eaLnBrk="1" hangingPunct="1"/>
            <a:r>
              <a:rPr lang="en-US" b="1" dirty="0"/>
              <a:t>Seat Belts</a:t>
            </a:r>
          </a:p>
        </p:txBody>
      </p:sp>
      <p:sp>
        <p:nvSpPr>
          <p:cNvPr id="103427" name="Rectangle 3"/>
          <p:cNvSpPr>
            <a:spLocks noGrp="1" noChangeArrowheads="1"/>
          </p:cNvSpPr>
          <p:nvPr>
            <p:ph type="body" sz="half" idx="1"/>
          </p:nvPr>
        </p:nvSpPr>
        <p:spPr>
          <a:xfrm>
            <a:off x="533399" y="1447800"/>
            <a:ext cx="4419600" cy="3173075"/>
          </a:xfrm>
        </p:spPr>
        <p:txBody>
          <a:bodyPr/>
          <a:lstStyle/>
          <a:p>
            <a:pPr eaLnBrk="1" hangingPunct="1">
              <a:spcAft>
                <a:spcPts val="1800"/>
              </a:spcAft>
              <a:buFont typeface="Wingdings" panose="05000000000000000000" pitchFamily="2" charset="2"/>
              <a:buChar char="Ø"/>
            </a:pPr>
            <a:r>
              <a:rPr lang="en-US" sz="2400" dirty="0"/>
              <a:t>The seat belt should be properly adjusted and snug on the operator</a:t>
            </a:r>
          </a:p>
          <a:p>
            <a:pPr eaLnBrk="1" hangingPunct="1">
              <a:spcAft>
                <a:spcPts val="1800"/>
              </a:spcAft>
              <a:buFont typeface="Wingdings" panose="05000000000000000000" pitchFamily="2" charset="2"/>
              <a:buChar char="Ø"/>
            </a:pPr>
            <a:r>
              <a:rPr lang="en-US" sz="2400" dirty="0"/>
              <a:t>If involved in a crash, the seat belt and seat belt system should be inspected by a mechanic</a:t>
            </a:r>
          </a:p>
        </p:txBody>
      </p:sp>
      <p:sp>
        <p:nvSpPr>
          <p:cNvPr id="5" name="Rectangle 4">
            <a:extLst>
              <a:ext uri="{FF2B5EF4-FFF2-40B4-BE49-F238E27FC236}">
                <a16:creationId xmlns:a16="http://schemas.microsoft.com/office/drawing/2014/main" id="{565AD191-E7FA-4F0A-88DB-3C62754480E8}"/>
              </a:ext>
            </a:extLst>
          </p:cNvPr>
          <p:cNvSpPr/>
          <p:nvPr/>
        </p:nvSpPr>
        <p:spPr>
          <a:xfrm>
            <a:off x="1178260" y="4876800"/>
            <a:ext cx="3129879" cy="1506320"/>
          </a:xfrm>
          <a:prstGeom prst="rect">
            <a:avLst/>
          </a:prstGeom>
          <a:solidFill>
            <a:srgbClr val="FFFF00"/>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solidFill>
                  <a:srgbClr val="FF0000"/>
                </a:solidFill>
              </a:rPr>
              <a:t>NO Cell Phone!</a:t>
            </a:r>
          </a:p>
        </p:txBody>
      </p:sp>
      <p:pic>
        <p:nvPicPr>
          <p:cNvPr id="2" name="Picture 1">
            <a:extLst>
              <a:ext uri="{FF2B5EF4-FFF2-40B4-BE49-F238E27FC236}">
                <a16:creationId xmlns:a16="http://schemas.microsoft.com/office/drawing/2014/main" id="{FFA12977-7CE8-4E6A-ACBE-ABB4197EEDA0}"/>
              </a:ext>
            </a:extLst>
          </p:cNvPr>
          <p:cNvPicPr>
            <a:picLocks noChangeAspect="1"/>
          </p:cNvPicPr>
          <p:nvPr/>
        </p:nvPicPr>
        <p:blipFill>
          <a:blip r:embed="rId3"/>
          <a:stretch>
            <a:fillRect/>
          </a:stretch>
        </p:blipFill>
        <p:spPr>
          <a:xfrm>
            <a:off x="4835863" y="2286000"/>
            <a:ext cx="4064925" cy="3048694"/>
          </a:xfrm>
          <a:prstGeom prst="rect">
            <a:avLst/>
          </a:prstGeom>
        </p:spPr>
      </p:pic>
    </p:spTree>
    <p:extLst>
      <p:ext uri="{BB962C8B-B14F-4D97-AF65-F5344CB8AC3E}">
        <p14:creationId xmlns:p14="http://schemas.microsoft.com/office/powerpoint/2010/main" val="904822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7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1485900" y="381000"/>
            <a:ext cx="6172200" cy="914400"/>
          </a:xfrm>
        </p:spPr>
        <p:txBody>
          <a:bodyPr/>
          <a:lstStyle/>
          <a:p>
            <a:pPr eaLnBrk="1" hangingPunct="1"/>
            <a:r>
              <a:rPr lang="en-US" b="1" dirty="0"/>
              <a:t>Inside the Cab</a:t>
            </a:r>
          </a:p>
        </p:txBody>
      </p:sp>
      <p:sp>
        <p:nvSpPr>
          <p:cNvPr id="99331" name="Rectangle 3"/>
          <p:cNvSpPr>
            <a:spLocks noGrp="1" noChangeArrowheads="1"/>
          </p:cNvSpPr>
          <p:nvPr>
            <p:ph type="body" idx="1"/>
          </p:nvPr>
        </p:nvSpPr>
        <p:spPr>
          <a:xfrm>
            <a:off x="457199" y="1524000"/>
            <a:ext cx="8229602" cy="2895600"/>
          </a:xfrm>
        </p:spPr>
        <p:txBody>
          <a:bodyPr/>
          <a:lstStyle/>
          <a:p>
            <a:pPr>
              <a:buFont typeface="Wingdings" panose="05000000000000000000" pitchFamily="2" charset="2"/>
              <a:buChar char="Ø"/>
            </a:pPr>
            <a:r>
              <a:rPr lang="en-US" sz="2800" dirty="0"/>
              <a:t>All loose items in the cab need to be secured</a:t>
            </a:r>
          </a:p>
          <a:p>
            <a:pPr lvl="1">
              <a:buFont typeface="Arial" panose="020B0604020202020204" pitchFamily="34" charset="0"/>
              <a:buChar char="•"/>
            </a:pPr>
            <a:r>
              <a:rPr lang="en-US" sz="2400" dirty="0"/>
              <a:t>PPE, lunch box, etc. </a:t>
            </a:r>
          </a:p>
          <a:p>
            <a:pPr marL="0" indent="0">
              <a:buNone/>
            </a:pPr>
            <a:endParaRPr lang="en-US" sz="1600" dirty="0"/>
          </a:p>
          <a:p>
            <a:pPr>
              <a:buFont typeface="Wingdings" panose="05000000000000000000" pitchFamily="2" charset="2"/>
              <a:buChar char="Ø"/>
            </a:pPr>
            <a:r>
              <a:rPr lang="en-US" sz="2800" dirty="0"/>
              <a:t>Drivers should be familiar with location of all activation buttons in the event of a strike - know where all equipment is located </a:t>
            </a:r>
          </a:p>
          <a:p>
            <a:pPr marL="0" indent="0" algn="ctr" eaLnBrk="1" hangingPunct="1">
              <a:buNone/>
            </a:pPr>
            <a:endParaRPr lang="en-US" sz="2800" dirty="0"/>
          </a:p>
        </p:txBody>
      </p:sp>
      <p:pic>
        <p:nvPicPr>
          <p:cNvPr id="99332" name="Picture 4" descr="J:\Safety\TMA\P3100256.jpg"/>
          <p:cNvPicPr>
            <a:picLocks noChangeAspect="1" noChangeArrowheads="1"/>
          </p:cNvPicPr>
          <p:nvPr/>
        </p:nvPicPr>
        <p:blipFill>
          <a:blip r:embed="rId3" cstate="print">
            <a:lum bright="-12000" contrast="48000"/>
            <a:extLst>
              <a:ext uri="{28A0092B-C50C-407E-A947-70E740481C1C}">
                <a14:useLocalDpi xmlns:a14="http://schemas.microsoft.com/office/drawing/2010/main" val="0"/>
              </a:ext>
            </a:extLst>
          </a:blip>
          <a:srcRect/>
          <a:stretch>
            <a:fillRect/>
          </a:stretch>
        </p:blipFill>
        <p:spPr bwMode="auto">
          <a:xfrm>
            <a:off x="5638800" y="3786851"/>
            <a:ext cx="3131128" cy="2870201"/>
          </a:xfrm>
          <a:prstGeom prst="rect">
            <a:avLst/>
          </a:prstGeom>
          <a:noFill/>
          <a:ln w="9525">
            <a:solidFill>
              <a:srgbClr val="FF99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0898607"/>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4450" name="Rectangle 1026"/>
          <p:cNvSpPr>
            <a:spLocks noGrp="1" noChangeArrowheads="1"/>
          </p:cNvSpPr>
          <p:nvPr>
            <p:ph type="title"/>
          </p:nvPr>
        </p:nvSpPr>
        <p:spPr>
          <a:xfrm>
            <a:off x="685800" y="228600"/>
            <a:ext cx="7772400" cy="685800"/>
          </a:xfrm>
        </p:spPr>
        <p:txBody>
          <a:bodyPr/>
          <a:lstStyle/>
          <a:p>
            <a:pPr eaLnBrk="1" hangingPunct="1"/>
            <a:r>
              <a:rPr lang="en-US" b="1" dirty="0"/>
              <a:t>Checking Mirrors</a:t>
            </a:r>
          </a:p>
        </p:txBody>
      </p:sp>
      <p:sp>
        <p:nvSpPr>
          <p:cNvPr id="104451" name="Rectangle 1027"/>
          <p:cNvSpPr>
            <a:spLocks noGrp="1" noChangeArrowheads="1"/>
          </p:cNvSpPr>
          <p:nvPr>
            <p:ph type="body" idx="1"/>
          </p:nvPr>
        </p:nvSpPr>
        <p:spPr>
          <a:xfrm>
            <a:off x="140968" y="2603501"/>
            <a:ext cx="5257800" cy="2667000"/>
          </a:xfrm>
        </p:spPr>
        <p:txBody>
          <a:bodyPr/>
          <a:lstStyle/>
          <a:p>
            <a:pPr eaLnBrk="1" hangingPunct="1">
              <a:spcAft>
                <a:spcPts val="1800"/>
              </a:spcAft>
              <a:buFont typeface="Wingdings" panose="05000000000000000000" pitchFamily="2" charset="2"/>
              <a:buChar char="Ø"/>
            </a:pPr>
            <a:r>
              <a:rPr lang="en-US" sz="2800" dirty="0"/>
              <a:t>Make sure mirrors are adjusted properly</a:t>
            </a:r>
          </a:p>
          <a:p>
            <a:pPr eaLnBrk="1" hangingPunct="1">
              <a:spcAft>
                <a:spcPts val="1800"/>
              </a:spcAft>
              <a:buFont typeface="Wingdings" panose="05000000000000000000" pitchFamily="2" charset="2"/>
              <a:buChar char="Ø"/>
            </a:pPr>
            <a:r>
              <a:rPr lang="en-US" sz="2800" dirty="0"/>
              <a:t>Regularly check your mirrors for activity going on around you and behind you                                            </a:t>
            </a:r>
          </a:p>
        </p:txBody>
      </p:sp>
      <p:pic>
        <p:nvPicPr>
          <p:cNvPr id="104452" name="Picture 1029" descr="J:\Safety\TMA\Graphics\P524002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12130" y="1676400"/>
            <a:ext cx="3390902" cy="4521203"/>
          </a:xfrm>
          <a:prstGeom prst="rect">
            <a:avLst/>
          </a:prstGeom>
          <a:noFill/>
          <a:ln w="9525">
            <a:solidFill>
              <a:srgbClr val="FF66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8123784"/>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B01C1-DE0B-4794-9957-2CC68FFA8919}"/>
              </a:ext>
            </a:extLst>
          </p:cNvPr>
          <p:cNvSpPr>
            <a:spLocks noGrp="1"/>
          </p:cNvSpPr>
          <p:nvPr>
            <p:ph type="title"/>
          </p:nvPr>
        </p:nvSpPr>
        <p:spPr>
          <a:xfrm>
            <a:off x="0" y="76200"/>
            <a:ext cx="9144000" cy="1371600"/>
          </a:xfrm>
        </p:spPr>
        <p:txBody>
          <a:bodyPr/>
          <a:lstStyle/>
          <a:p>
            <a:r>
              <a:rPr lang="en-US" b="1" dirty="0"/>
              <a:t>Emergency Alert Lights (EALs) &amp; Audible Alerts</a:t>
            </a:r>
          </a:p>
        </p:txBody>
      </p:sp>
      <p:sp>
        <p:nvSpPr>
          <p:cNvPr id="3" name="Content Placeholder 2">
            <a:extLst>
              <a:ext uri="{FF2B5EF4-FFF2-40B4-BE49-F238E27FC236}">
                <a16:creationId xmlns:a16="http://schemas.microsoft.com/office/drawing/2014/main" id="{BB22E135-0605-4053-ACBD-E677A04DC71A}"/>
              </a:ext>
            </a:extLst>
          </p:cNvPr>
          <p:cNvSpPr>
            <a:spLocks noGrp="1"/>
          </p:cNvSpPr>
          <p:nvPr>
            <p:ph idx="1"/>
          </p:nvPr>
        </p:nvSpPr>
        <p:spPr>
          <a:xfrm>
            <a:off x="457200" y="1524000"/>
            <a:ext cx="8229600" cy="3124200"/>
          </a:xfrm>
        </p:spPr>
        <p:txBody>
          <a:bodyPr/>
          <a:lstStyle/>
          <a:p>
            <a:pPr>
              <a:buFont typeface="Wingdings" panose="05000000000000000000" pitchFamily="2" charset="2"/>
              <a:buChar char="Ø"/>
            </a:pPr>
            <a:r>
              <a:rPr lang="en-US" sz="2100" dirty="0"/>
              <a:t>Tools to improve work zone safety by reducing the chances of a TMA being struck by an errant motorist </a:t>
            </a:r>
          </a:p>
          <a:p>
            <a:pPr>
              <a:buFont typeface="Wingdings" panose="05000000000000000000" pitchFamily="2" charset="2"/>
              <a:buChar char="Ø"/>
            </a:pPr>
            <a:r>
              <a:rPr lang="en-US" sz="2100" dirty="0"/>
              <a:t>If an approaching vehicle is observed driving in the occupied moving work zone lane, TMA driver should activate the EALs and audible alert system by pushing the switch for a short duration</a:t>
            </a:r>
          </a:p>
          <a:p>
            <a:pPr>
              <a:buFont typeface="Wingdings" panose="05000000000000000000" pitchFamily="2" charset="2"/>
              <a:buChar char="Ø"/>
            </a:pPr>
            <a:r>
              <a:rPr lang="en-US" sz="2100" dirty="0"/>
              <a:t>Team members are empowered to activate EAL and audible alerts as they feel necessary</a:t>
            </a:r>
          </a:p>
          <a:p>
            <a:pPr>
              <a:buFont typeface="Wingdings" panose="05000000000000000000" pitchFamily="2" charset="2"/>
              <a:buChar char="Ø"/>
            </a:pPr>
            <a:r>
              <a:rPr lang="en-US" sz="2100" dirty="0"/>
              <a:t>If multiple TMAs in one operation, the hot seat TMA should include EALs</a:t>
            </a:r>
            <a:endParaRPr lang="en-US" sz="2200" dirty="0"/>
          </a:p>
          <a:p>
            <a:pPr lvl="1">
              <a:buFont typeface="Arial" panose="020B0604020202020204" pitchFamily="34" charset="0"/>
              <a:buChar char="•"/>
            </a:pPr>
            <a:endParaRPr lang="en-US" sz="1800" dirty="0"/>
          </a:p>
        </p:txBody>
      </p:sp>
      <p:pic>
        <p:nvPicPr>
          <p:cNvPr id="8194" name="Picture 2">
            <a:extLst>
              <a:ext uri="{FF2B5EF4-FFF2-40B4-BE49-F238E27FC236}">
                <a16:creationId xmlns:a16="http://schemas.microsoft.com/office/drawing/2014/main" id="{816A0CBC-49AC-4700-BCFC-5BC58F95C4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9398" b="55634"/>
          <a:stretch/>
        </p:blipFill>
        <p:spPr bwMode="auto">
          <a:xfrm>
            <a:off x="3284868" y="4291311"/>
            <a:ext cx="2574264" cy="252810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0501617"/>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A96ED-5299-49CF-B4DF-9AB7E93E8A1C}"/>
              </a:ext>
            </a:extLst>
          </p:cNvPr>
          <p:cNvSpPr>
            <a:spLocks noGrp="1"/>
          </p:cNvSpPr>
          <p:nvPr>
            <p:ph type="title"/>
          </p:nvPr>
        </p:nvSpPr>
        <p:spPr>
          <a:xfrm>
            <a:off x="266700" y="304800"/>
            <a:ext cx="8610600" cy="762000"/>
          </a:xfrm>
        </p:spPr>
        <p:txBody>
          <a:bodyPr/>
          <a:lstStyle/>
          <a:p>
            <a:r>
              <a:rPr lang="en-US" b="1" dirty="0"/>
              <a:t>Installation of EALs &amp; Audible Alerts</a:t>
            </a:r>
          </a:p>
        </p:txBody>
      </p:sp>
      <p:sp>
        <p:nvSpPr>
          <p:cNvPr id="3" name="Content Placeholder 2">
            <a:extLst>
              <a:ext uri="{FF2B5EF4-FFF2-40B4-BE49-F238E27FC236}">
                <a16:creationId xmlns:a16="http://schemas.microsoft.com/office/drawing/2014/main" id="{BCB09ADF-B82A-4ABE-876A-4B448A7A7941}"/>
              </a:ext>
            </a:extLst>
          </p:cNvPr>
          <p:cNvSpPr>
            <a:spLocks noGrp="1"/>
          </p:cNvSpPr>
          <p:nvPr>
            <p:ph idx="1"/>
          </p:nvPr>
        </p:nvSpPr>
        <p:spPr>
          <a:xfrm>
            <a:off x="457200" y="1524000"/>
            <a:ext cx="8229600" cy="4800600"/>
          </a:xfrm>
        </p:spPr>
        <p:txBody>
          <a:bodyPr/>
          <a:lstStyle/>
          <a:p>
            <a:pPr>
              <a:buFont typeface="Wingdings" panose="05000000000000000000" pitchFamily="2" charset="2"/>
              <a:buChar char="Ø"/>
            </a:pPr>
            <a:r>
              <a:rPr lang="en-US" dirty="0"/>
              <a:t>MASH TMAs</a:t>
            </a:r>
          </a:p>
          <a:p>
            <a:pPr lvl="1">
              <a:buFont typeface="Arial" panose="020B0604020202020204" pitchFamily="34" charset="0"/>
              <a:buChar char="•"/>
            </a:pPr>
            <a:r>
              <a:rPr lang="en-US" sz="2400" dirty="0"/>
              <a:t>All new purchased MASH TMAs will be equipped with EALs and Audible Alerts</a:t>
            </a:r>
          </a:p>
          <a:p>
            <a:pPr lvl="1">
              <a:buFont typeface="Arial" panose="020B0604020202020204" pitchFamily="34" charset="0"/>
              <a:buChar char="•"/>
            </a:pPr>
            <a:r>
              <a:rPr lang="en-US" sz="2400" dirty="0"/>
              <a:t>Existing MASH TMAs will be retro-fitted to included EALs and audible alerts</a:t>
            </a:r>
          </a:p>
          <a:p>
            <a:pPr>
              <a:buFont typeface="Wingdings" panose="05000000000000000000" pitchFamily="2" charset="2"/>
              <a:buChar char="Ø"/>
            </a:pPr>
            <a:r>
              <a:rPr lang="en-US" dirty="0"/>
              <a:t>NCHRP 350 TMAs</a:t>
            </a:r>
          </a:p>
          <a:p>
            <a:pPr lvl="1">
              <a:buFont typeface="Arial" panose="020B0604020202020204" pitchFamily="34" charset="0"/>
              <a:buChar char="•"/>
            </a:pPr>
            <a:r>
              <a:rPr lang="en-US" sz="2400" dirty="0"/>
              <a:t>At district’s discretion, existing NCHRP 350 TMAs may be retro-fitted to include EALs and audible alerts</a:t>
            </a:r>
          </a:p>
          <a:p>
            <a:pPr>
              <a:buFont typeface="Wingdings" panose="05000000000000000000" pitchFamily="2" charset="2"/>
              <a:buChar char="Ø"/>
            </a:pPr>
            <a:r>
              <a:rPr lang="en-US" dirty="0"/>
              <a:t>Contractor TMAs</a:t>
            </a:r>
          </a:p>
          <a:p>
            <a:pPr lvl="1">
              <a:buFont typeface="Arial" panose="020B0604020202020204" pitchFamily="34" charset="0"/>
              <a:buChar char="•"/>
            </a:pPr>
            <a:r>
              <a:rPr lang="en-US" sz="2400" dirty="0"/>
              <a:t>EALs and audible alerts are optional for contractor TMAs</a:t>
            </a:r>
          </a:p>
        </p:txBody>
      </p:sp>
    </p:spTree>
    <p:extLst>
      <p:ext uri="{BB962C8B-B14F-4D97-AF65-F5344CB8AC3E}">
        <p14:creationId xmlns:p14="http://schemas.microsoft.com/office/powerpoint/2010/main" val="1219404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ircle(in)">
                                      <p:cBhvr>
                                        <p:cTn id="13" dur="20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1"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 calcmode="lin" valueType="num">
                                      <p:cBhvr>
                                        <p:cTn id="18"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19"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20"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21" dur="1000"/>
                                        <p:tgtEl>
                                          <p:spTgt spid="3">
                                            <p:txEl>
                                              <p:pRg st="3" end="3"/>
                                            </p:txEl>
                                          </p:spTgt>
                                        </p:tgtEl>
                                      </p:cBhvr>
                                    </p:animEffect>
                                  </p:childTnLst>
                                </p:cTn>
                              </p:par>
                              <p:par>
                                <p:cTn id="22" presetID="31"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p:cTn id="24"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5"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26"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27" dur="1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685800" y="230577"/>
            <a:ext cx="7772400" cy="685800"/>
          </a:xfrm>
        </p:spPr>
        <p:txBody>
          <a:bodyPr/>
          <a:lstStyle/>
          <a:p>
            <a:pPr eaLnBrk="1" hangingPunct="1"/>
            <a:r>
              <a:rPr lang="en-US" b="1" dirty="0"/>
              <a:t>Rotation of Drivers</a:t>
            </a:r>
          </a:p>
        </p:txBody>
      </p:sp>
      <p:sp>
        <p:nvSpPr>
          <p:cNvPr id="105475" name="Rectangle 3"/>
          <p:cNvSpPr>
            <a:spLocks noGrp="1" noChangeArrowheads="1"/>
          </p:cNvSpPr>
          <p:nvPr>
            <p:ph type="body" idx="1"/>
          </p:nvPr>
        </p:nvSpPr>
        <p:spPr>
          <a:xfrm>
            <a:off x="1082264" y="1219200"/>
            <a:ext cx="6979472" cy="4267200"/>
          </a:xfrm>
        </p:spPr>
        <p:txBody>
          <a:bodyPr/>
          <a:lstStyle/>
          <a:p>
            <a:pPr eaLnBrk="1" hangingPunct="1">
              <a:spcAft>
                <a:spcPts val="1800"/>
              </a:spcAft>
              <a:buFont typeface="Wingdings" panose="05000000000000000000" pitchFamily="2" charset="2"/>
              <a:buChar char="Ø"/>
            </a:pPr>
            <a:r>
              <a:rPr lang="en-US" sz="2800" dirty="0"/>
              <a:t>Understanding </a:t>
            </a:r>
            <a:r>
              <a:rPr lang="en-US" sz="2800" b="1" dirty="0"/>
              <a:t>human factors</a:t>
            </a:r>
          </a:p>
          <a:p>
            <a:pPr eaLnBrk="1" hangingPunct="1">
              <a:spcAft>
                <a:spcPts val="1800"/>
              </a:spcAft>
              <a:buFont typeface="Wingdings" panose="05000000000000000000" pitchFamily="2" charset="2"/>
              <a:buChar char="Ø"/>
            </a:pPr>
            <a:r>
              <a:rPr lang="en-US" sz="2800" dirty="0"/>
              <a:t>Drivers should be rotated to reduce mental fatigue, daydreaming, and to increase driver attention</a:t>
            </a:r>
          </a:p>
          <a:p>
            <a:pPr eaLnBrk="1" hangingPunct="1">
              <a:spcAft>
                <a:spcPts val="1800"/>
              </a:spcAft>
              <a:buFont typeface="Wingdings" panose="05000000000000000000" pitchFamily="2" charset="2"/>
              <a:buChar char="Ø"/>
            </a:pPr>
            <a:r>
              <a:rPr lang="en-US" sz="2800" dirty="0"/>
              <a:t>All of this helps reduce complacency</a:t>
            </a:r>
          </a:p>
          <a:p>
            <a:pPr eaLnBrk="1" hangingPunct="1">
              <a:spcAft>
                <a:spcPts val="1800"/>
              </a:spcAft>
              <a:buFont typeface="Wingdings" panose="05000000000000000000" pitchFamily="2" charset="2"/>
              <a:buChar char="Ø"/>
            </a:pPr>
            <a:r>
              <a:rPr lang="en-US" sz="2800" dirty="0"/>
              <a:t>Rotation allows for other drivers to gain experience </a:t>
            </a:r>
          </a:p>
        </p:txBody>
      </p:sp>
      <p:graphicFrame>
        <p:nvGraphicFramePr>
          <p:cNvPr id="105476" name="Object 5"/>
          <p:cNvGraphicFramePr>
            <a:graphicFrameLocks noChangeAspect="1"/>
          </p:cNvGraphicFramePr>
          <p:nvPr>
            <p:extLst>
              <p:ext uri="{D42A27DB-BD31-4B8C-83A1-F6EECF244321}">
                <p14:modId xmlns:p14="http://schemas.microsoft.com/office/powerpoint/2010/main" val="1335421582"/>
              </p:ext>
            </p:extLst>
          </p:nvPr>
        </p:nvGraphicFramePr>
        <p:xfrm>
          <a:off x="5972459" y="4988189"/>
          <a:ext cx="2516221" cy="1673524"/>
        </p:xfrm>
        <a:graphic>
          <a:graphicData uri="http://schemas.openxmlformats.org/presentationml/2006/ole">
            <mc:AlternateContent xmlns:mc="http://schemas.openxmlformats.org/markup-compatibility/2006">
              <mc:Choice xmlns:v="urn:schemas-microsoft-com:vml" Requires="v">
                <p:oleObj spid="_x0000_s6146" name="Photo Editor Photo" r:id="rId4" imgW="21790476" imgH="16309076" progId="MSPhotoEd.3">
                  <p:embed/>
                </p:oleObj>
              </mc:Choice>
              <mc:Fallback>
                <p:oleObj name="Photo Editor Photo" r:id="rId4" imgW="21790476" imgH="16309076" progId="MSPhotoEd.3">
                  <p:embed/>
                  <p:pic>
                    <p:nvPicPr>
                      <p:cNvPr id="105476"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2459" y="4988189"/>
                        <a:ext cx="2516221" cy="1673524"/>
                      </a:xfrm>
                      <a:prstGeom prst="rect">
                        <a:avLst/>
                      </a:prstGeom>
                      <a:noFill/>
                      <a:ln w="9525">
                        <a:solidFill>
                          <a:srgbClr val="FF6600"/>
                        </a:solidFill>
                        <a:miter lim="800000"/>
                        <a:headEnd/>
                        <a:tailEnd/>
                      </a:ln>
                      <a:effectLst/>
                    </p:spPr>
                  </p:pic>
                </p:oleObj>
              </mc:Fallback>
            </mc:AlternateContent>
          </a:graphicData>
        </a:graphic>
      </p:graphicFrame>
    </p:spTree>
    <p:extLst>
      <p:ext uri="{BB962C8B-B14F-4D97-AF65-F5344CB8AC3E}">
        <p14:creationId xmlns:p14="http://schemas.microsoft.com/office/powerpoint/2010/main" val="2611504843"/>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D7B48-7B63-4202-9F23-149CD3A2B463}"/>
              </a:ext>
            </a:extLst>
          </p:cNvPr>
          <p:cNvSpPr>
            <a:spLocks noGrp="1"/>
          </p:cNvSpPr>
          <p:nvPr>
            <p:ph type="title"/>
          </p:nvPr>
        </p:nvSpPr>
        <p:spPr>
          <a:xfrm>
            <a:off x="457200" y="252096"/>
            <a:ext cx="8229600" cy="868362"/>
          </a:xfrm>
        </p:spPr>
        <p:txBody>
          <a:bodyPr/>
          <a:lstStyle/>
          <a:p>
            <a:r>
              <a:rPr lang="en-US" b="1" dirty="0"/>
              <a:t>Visibility</a:t>
            </a:r>
          </a:p>
        </p:txBody>
      </p:sp>
      <p:sp>
        <p:nvSpPr>
          <p:cNvPr id="3" name="Content Placeholder 2">
            <a:extLst>
              <a:ext uri="{FF2B5EF4-FFF2-40B4-BE49-F238E27FC236}">
                <a16:creationId xmlns:a16="http://schemas.microsoft.com/office/drawing/2014/main" id="{9A37D0F1-0E08-406F-A21B-42D8A00CD75D}"/>
              </a:ext>
            </a:extLst>
          </p:cNvPr>
          <p:cNvSpPr>
            <a:spLocks noGrp="1"/>
          </p:cNvSpPr>
          <p:nvPr>
            <p:ph idx="1"/>
          </p:nvPr>
        </p:nvSpPr>
        <p:spPr>
          <a:xfrm>
            <a:off x="76200" y="1120458"/>
            <a:ext cx="8991600" cy="5440362"/>
          </a:xfrm>
        </p:spPr>
        <p:txBody>
          <a:bodyPr/>
          <a:lstStyle/>
          <a:p>
            <a:pPr>
              <a:buFont typeface="Wingdings" panose="05000000000000000000" pitchFamily="2" charset="2"/>
              <a:buChar char="Ø"/>
            </a:pPr>
            <a:r>
              <a:rPr lang="en-US" dirty="0"/>
              <a:t>Sight Distance Issues</a:t>
            </a:r>
          </a:p>
          <a:p>
            <a:pPr lvl="1">
              <a:buFont typeface="Arial" panose="020B0604020202020204" pitchFamily="34" charset="0"/>
              <a:buChar char="•"/>
            </a:pPr>
            <a:r>
              <a:rPr lang="en-US" dirty="0"/>
              <a:t>Pay attention to hills, curves, and other sight distance items that might be present</a:t>
            </a:r>
          </a:p>
          <a:p>
            <a:pPr lvl="1">
              <a:buFont typeface="Arial" panose="020B0604020202020204" pitchFamily="34" charset="0"/>
              <a:buChar char="•"/>
            </a:pPr>
            <a:r>
              <a:rPr lang="en-US" dirty="0"/>
              <a:t>Position protective vehicle with TMA before hills or curves</a:t>
            </a:r>
          </a:p>
          <a:p>
            <a:pPr>
              <a:buFont typeface="Wingdings" panose="05000000000000000000" pitchFamily="2" charset="2"/>
              <a:buChar char="Ø"/>
            </a:pPr>
            <a:r>
              <a:rPr lang="en-US" dirty="0"/>
              <a:t>Decision Point Issues</a:t>
            </a:r>
          </a:p>
          <a:p>
            <a:pPr lvl="1">
              <a:buFont typeface="Arial" panose="020B0604020202020204" pitchFamily="34" charset="0"/>
              <a:buChar char="•"/>
            </a:pPr>
            <a:r>
              <a:rPr lang="en-US" dirty="0"/>
              <a:t>Pay attention to merging, diverging,                                and intersecting locations</a:t>
            </a:r>
          </a:p>
          <a:p>
            <a:pPr lvl="1">
              <a:buFont typeface="Arial" panose="020B0604020202020204" pitchFamily="34" charset="0"/>
              <a:buChar char="•"/>
            </a:pPr>
            <a:r>
              <a:rPr lang="en-US" dirty="0"/>
              <a:t>Queueing or stopped traffic</a:t>
            </a:r>
          </a:p>
          <a:p>
            <a:pPr lvl="1">
              <a:buFont typeface="Arial" panose="020B0604020202020204" pitchFamily="34" charset="0"/>
              <a:buChar char="•"/>
            </a:pPr>
            <a:r>
              <a:rPr lang="en-US" dirty="0"/>
              <a:t>Position protective vehicle with TMA where it is easily identifiable by all approaching traffic</a:t>
            </a:r>
          </a:p>
          <a:p>
            <a:endParaRPr lang="en-US" dirty="0"/>
          </a:p>
          <a:p>
            <a:endParaRPr lang="en-US" dirty="0"/>
          </a:p>
        </p:txBody>
      </p:sp>
      <p:pic>
        <p:nvPicPr>
          <p:cNvPr id="10244" name="Picture 4" descr="Mitigation Strategies For Design Exceptions - Safety | Federal Highway  Administration">
            <a:extLst>
              <a:ext uri="{FF2B5EF4-FFF2-40B4-BE49-F238E27FC236}">
                <a16:creationId xmlns:a16="http://schemas.microsoft.com/office/drawing/2014/main" id="{81523444-A7C0-4063-B470-273DCB3D1E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76390" y="3200400"/>
            <a:ext cx="3067610" cy="2286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9072254"/>
      </p:ext>
    </p:extLst>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67AD3-C921-4695-96D4-A8CDEDAAE73D}"/>
              </a:ext>
            </a:extLst>
          </p:cNvPr>
          <p:cNvSpPr>
            <a:spLocks noGrp="1"/>
          </p:cNvSpPr>
          <p:nvPr>
            <p:ph type="title"/>
          </p:nvPr>
        </p:nvSpPr>
        <p:spPr>
          <a:xfrm>
            <a:off x="457200" y="297656"/>
            <a:ext cx="8229600" cy="868362"/>
          </a:xfrm>
        </p:spPr>
        <p:txBody>
          <a:bodyPr/>
          <a:lstStyle/>
          <a:p>
            <a:r>
              <a:rPr lang="en-US" b="1" dirty="0"/>
              <a:t>TMA Placement</a:t>
            </a:r>
          </a:p>
        </p:txBody>
      </p:sp>
      <p:sp>
        <p:nvSpPr>
          <p:cNvPr id="3" name="Content Placeholder 2">
            <a:extLst>
              <a:ext uri="{FF2B5EF4-FFF2-40B4-BE49-F238E27FC236}">
                <a16:creationId xmlns:a16="http://schemas.microsoft.com/office/drawing/2014/main" id="{9744BB24-BA07-467A-8151-230C484A20D9}"/>
              </a:ext>
            </a:extLst>
          </p:cNvPr>
          <p:cNvSpPr>
            <a:spLocks noGrp="1"/>
          </p:cNvSpPr>
          <p:nvPr>
            <p:ph idx="1"/>
          </p:nvPr>
        </p:nvSpPr>
        <p:spPr>
          <a:xfrm>
            <a:off x="457200" y="1166018"/>
            <a:ext cx="8229600" cy="5539582"/>
          </a:xfrm>
        </p:spPr>
        <p:txBody>
          <a:bodyPr/>
          <a:lstStyle/>
          <a:p>
            <a:pPr>
              <a:buFont typeface="Wingdings" panose="05000000000000000000" pitchFamily="2" charset="2"/>
              <a:buChar char="Ø"/>
            </a:pPr>
            <a:r>
              <a:rPr lang="en-US" sz="2400" dirty="0"/>
              <a:t>If the Protective Vehicle/TMA #3 must occupy the driving surfaces, it is allowed to be in the lane if the work involved is less than 30-minutes and the work area is less than 1-mile and follows guidance in note F on the TA</a:t>
            </a:r>
          </a:p>
          <a:p>
            <a:pPr>
              <a:buFont typeface="Wingdings" panose="05000000000000000000" pitchFamily="2" charset="2"/>
              <a:buChar char="Ø"/>
            </a:pPr>
            <a:r>
              <a:rPr lang="en-US" sz="2400" dirty="0"/>
              <a:t>If the time and distance cannot be met, the project shall have advanced warning</a:t>
            </a:r>
          </a:p>
          <a:p>
            <a:pPr>
              <a:buFont typeface="Wingdings" panose="05000000000000000000" pitchFamily="2" charset="2"/>
              <a:buChar char="Ø"/>
            </a:pPr>
            <a:r>
              <a:rPr lang="en-US" sz="2400" dirty="0"/>
              <a:t>If roadways do not have enough shoulder for a Protective Vehicle/TMA #3 and enough shoulder for a sign/wall sign, a LEFT/CENTER/RIGHT LANE CLOSED AHEAD sign may be located on the left or right shoulder upstream of the mobile operation</a:t>
            </a:r>
          </a:p>
          <a:p>
            <a:pPr>
              <a:buFont typeface="Wingdings" panose="05000000000000000000" pitchFamily="2" charset="2"/>
              <a:buChar char="Ø"/>
            </a:pPr>
            <a:r>
              <a:rPr lang="en-US" sz="2400" dirty="0"/>
              <a:t>If a Dynamic Message Sign (DMS) is located within 1/2 mile to the mobile operation, the TMC should provide information to DMS for the traveling public</a:t>
            </a:r>
          </a:p>
          <a:p>
            <a:pPr marL="0" indent="0">
              <a:buNone/>
            </a:pPr>
            <a:endParaRPr lang="en-US" dirty="0"/>
          </a:p>
        </p:txBody>
      </p:sp>
    </p:spTree>
    <p:extLst>
      <p:ext uri="{BB962C8B-B14F-4D97-AF65-F5344CB8AC3E}">
        <p14:creationId xmlns:p14="http://schemas.microsoft.com/office/powerpoint/2010/main" val="3112026436"/>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1ABF143-D72B-4831-9C2D-673E19459CBA}"/>
              </a:ext>
            </a:extLst>
          </p:cNvPr>
          <p:cNvPicPr>
            <a:picLocks noChangeAspect="1"/>
          </p:cNvPicPr>
          <p:nvPr/>
        </p:nvPicPr>
        <p:blipFill>
          <a:blip r:embed="rId3"/>
          <a:stretch>
            <a:fillRect/>
          </a:stretch>
        </p:blipFill>
        <p:spPr>
          <a:xfrm>
            <a:off x="1960796" y="0"/>
            <a:ext cx="5222407" cy="6858000"/>
          </a:xfrm>
          <a:prstGeom prst="rect">
            <a:avLst/>
          </a:prstGeom>
        </p:spPr>
      </p:pic>
    </p:spTree>
    <p:extLst>
      <p:ext uri="{BB962C8B-B14F-4D97-AF65-F5344CB8AC3E}">
        <p14:creationId xmlns:p14="http://schemas.microsoft.com/office/powerpoint/2010/main" val="4107017159"/>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8973DB1-EB6E-46F4-8B1C-B9C38698F076}"/>
              </a:ext>
            </a:extLst>
          </p:cNvPr>
          <p:cNvPicPr>
            <a:picLocks noChangeAspect="1"/>
          </p:cNvPicPr>
          <p:nvPr/>
        </p:nvPicPr>
        <p:blipFill>
          <a:blip r:embed="rId2"/>
          <a:stretch>
            <a:fillRect/>
          </a:stretch>
        </p:blipFill>
        <p:spPr>
          <a:xfrm>
            <a:off x="1970988" y="-11723"/>
            <a:ext cx="5202023" cy="6858000"/>
          </a:xfrm>
          <a:prstGeom prst="rect">
            <a:avLst/>
          </a:prstGeom>
        </p:spPr>
      </p:pic>
    </p:spTree>
    <p:extLst>
      <p:ext uri="{BB962C8B-B14F-4D97-AF65-F5344CB8AC3E}">
        <p14:creationId xmlns:p14="http://schemas.microsoft.com/office/powerpoint/2010/main" val="3448307649"/>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F645C-58D2-4DA0-B895-E4A6BB91931C}"/>
              </a:ext>
            </a:extLst>
          </p:cNvPr>
          <p:cNvSpPr>
            <a:spLocks noGrp="1"/>
          </p:cNvSpPr>
          <p:nvPr>
            <p:ph type="title"/>
          </p:nvPr>
        </p:nvSpPr>
        <p:spPr>
          <a:xfrm>
            <a:off x="0" y="34748"/>
            <a:ext cx="9144000" cy="2011362"/>
          </a:xfrm>
        </p:spPr>
        <p:txBody>
          <a:bodyPr/>
          <a:lstStyle/>
          <a:p>
            <a:r>
              <a:rPr lang="en-US" b="1" dirty="0"/>
              <a:t>Work Near Multi-Lane Sections Near or Within Deceleration/Acceleration Ramps</a:t>
            </a:r>
          </a:p>
        </p:txBody>
      </p:sp>
      <p:sp>
        <p:nvSpPr>
          <p:cNvPr id="3" name="Content Placeholder 2">
            <a:extLst>
              <a:ext uri="{FF2B5EF4-FFF2-40B4-BE49-F238E27FC236}">
                <a16:creationId xmlns:a16="http://schemas.microsoft.com/office/drawing/2014/main" id="{3C3DF8F2-E19E-45E1-978D-AAE46556424C}"/>
              </a:ext>
            </a:extLst>
          </p:cNvPr>
          <p:cNvSpPr>
            <a:spLocks noGrp="1"/>
          </p:cNvSpPr>
          <p:nvPr>
            <p:ph idx="1"/>
          </p:nvPr>
        </p:nvSpPr>
        <p:spPr>
          <a:xfrm>
            <a:off x="457200" y="2046110"/>
            <a:ext cx="8229600" cy="4777142"/>
          </a:xfrm>
        </p:spPr>
        <p:txBody>
          <a:bodyPr/>
          <a:lstStyle/>
          <a:p>
            <a:pPr>
              <a:buFont typeface="Wingdings" panose="05000000000000000000" pitchFamily="2" charset="2"/>
              <a:buChar char="Ø"/>
            </a:pPr>
            <a:r>
              <a:rPr lang="en-US" sz="2400" dirty="0"/>
              <a:t>If the area of work includes a deceleration ramp and/or acceleration ramp and the duration of work is for 10 minutes or more near that deceleration and/or acceleration ramp, a RIGHT LANE CLOSED AHEAD sign or Protective Vehicle/TMA should be located at the off-ramp shoulder or on-ramp gore point. </a:t>
            </a:r>
          </a:p>
          <a:p>
            <a:pPr>
              <a:buFont typeface="Wingdings" panose="05000000000000000000" pitchFamily="2" charset="2"/>
              <a:buChar char="Ø"/>
            </a:pPr>
            <a:r>
              <a:rPr lang="en-US" sz="2400" dirty="0"/>
              <a:t>If a Dynamic Message Sign (DMS) is located within 1/2 mile to the mobile operation, the TMC should provide information to DMS for the traveling public.  </a:t>
            </a:r>
          </a:p>
          <a:p>
            <a:pPr>
              <a:buFont typeface="Wingdings" panose="05000000000000000000" pitchFamily="2" charset="2"/>
              <a:buChar char="Ø"/>
            </a:pPr>
            <a:r>
              <a:rPr lang="en-US" sz="2400" dirty="0"/>
              <a:t>If traveling public has an alternative/detour route, the on-ramp may be closed while the mobile operation is located close to the on-ramp.  </a:t>
            </a:r>
          </a:p>
          <a:p>
            <a:endParaRPr lang="en-US" dirty="0"/>
          </a:p>
        </p:txBody>
      </p:sp>
    </p:spTree>
    <p:extLst>
      <p:ext uri="{BB962C8B-B14F-4D97-AF65-F5344CB8AC3E}">
        <p14:creationId xmlns:p14="http://schemas.microsoft.com/office/powerpoint/2010/main" val="3121360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C0A28BC-3ADA-4304-A2C4-4F1ACD3C208D}"/>
              </a:ext>
            </a:extLst>
          </p:cNvPr>
          <p:cNvPicPr>
            <a:picLocks noChangeAspect="1"/>
          </p:cNvPicPr>
          <p:nvPr/>
        </p:nvPicPr>
        <p:blipFill>
          <a:blip r:embed="rId2"/>
          <a:stretch>
            <a:fillRect/>
          </a:stretch>
        </p:blipFill>
        <p:spPr>
          <a:xfrm>
            <a:off x="1957305" y="0"/>
            <a:ext cx="5229390" cy="6858000"/>
          </a:xfrm>
          <a:prstGeom prst="rect">
            <a:avLst/>
          </a:prstGeom>
        </p:spPr>
      </p:pic>
    </p:spTree>
    <p:extLst>
      <p:ext uri="{BB962C8B-B14F-4D97-AF65-F5344CB8AC3E}">
        <p14:creationId xmlns:p14="http://schemas.microsoft.com/office/powerpoint/2010/main" val="2292031034"/>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1618" name="Title 1"/>
          <p:cNvSpPr>
            <a:spLocks noGrp="1"/>
          </p:cNvSpPr>
          <p:nvPr>
            <p:ph type="title"/>
          </p:nvPr>
        </p:nvSpPr>
        <p:spPr>
          <a:xfrm>
            <a:off x="685800" y="228600"/>
            <a:ext cx="7772400" cy="1295400"/>
          </a:xfrm>
        </p:spPr>
        <p:txBody>
          <a:bodyPr/>
          <a:lstStyle/>
          <a:p>
            <a:pPr>
              <a:spcAft>
                <a:spcPts val="1800"/>
              </a:spcAft>
            </a:pPr>
            <a:r>
              <a:rPr lang="en-US" b="1" dirty="0"/>
              <a:t>Responsibilities During Mobile Operations</a:t>
            </a:r>
          </a:p>
        </p:txBody>
      </p:sp>
      <p:sp>
        <p:nvSpPr>
          <p:cNvPr id="111619" name="Content Placeholder 2"/>
          <p:cNvSpPr>
            <a:spLocks noGrp="1"/>
          </p:cNvSpPr>
          <p:nvPr>
            <p:ph idx="1"/>
          </p:nvPr>
        </p:nvSpPr>
        <p:spPr>
          <a:xfrm>
            <a:off x="76200" y="2186116"/>
            <a:ext cx="6248400" cy="3276600"/>
          </a:xfrm>
        </p:spPr>
        <p:txBody>
          <a:bodyPr/>
          <a:lstStyle/>
          <a:p>
            <a:pPr marL="411480">
              <a:spcBef>
                <a:spcPts val="0"/>
              </a:spcBef>
              <a:buFont typeface="Wingdings" panose="05000000000000000000" pitchFamily="2" charset="2"/>
              <a:buChar char="Ø"/>
            </a:pPr>
            <a:r>
              <a:rPr lang="en-US" sz="2600" dirty="0"/>
              <a:t>Keep the vehicle in gear and the wheels following the centerline </a:t>
            </a:r>
          </a:p>
          <a:p>
            <a:pPr marL="68580" indent="0">
              <a:spcBef>
                <a:spcPts val="0"/>
              </a:spcBef>
              <a:buNone/>
            </a:pPr>
            <a:endParaRPr lang="en-US" sz="2600" dirty="0"/>
          </a:p>
          <a:p>
            <a:pPr marL="411480">
              <a:spcBef>
                <a:spcPts val="0"/>
              </a:spcBef>
              <a:buFont typeface="Wingdings" panose="05000000000000000000" pitchFamily="2" charset="2"/>
              <a:buChar char="Ø"/>
            </a:pPr>
            <a:r>
              <a:rPr lang="en-US" sz="2600" b="1" dirty="0"/>
              <a:t>Do Not Leave Your Lane of Traffic</a:t>
            </a:r>
          </a:p>
          <a:p>
            <a:pPr marL="754380" lvl="1">
              <a:spcBef>
                <a:spcPts val="0"/>
              </a:spcBef>
              <a:buFont typeface="Arial" panose="020B0604020202020204" pitchFamily="34" charset="0"/>
              <a:buChar char="•"/>
            </a:pPr>
            <a:r>
              <a:rPr lang="en-US" sz="2000" dirty="0"/>
              <a:t>If you notice an errant vehicle coming towards your Protective Vehicle/TMA, DO NOT leave your lane of traffic. This would expose the crew to a crash and possible injury. If possible, you should try to alert the crew and proceed forward to lessen the impact.</a:t>
            </a:r>
            <a:endParaRPr lang="en-US" sz="2000" dirty="0">
              <a:solidFill>
                <a:srgbClr val="FF0000"/>
              </a:solidFill>
            </a:endParaRPr>
          </a:p>
          <a:p>
            <a:pPr lvl="1" indent="-274320">
              <a:spcBef>
                <a:spcPts val="0"/>
              </a:spcBef>
            </a:pPr>
            <a:endParaRPr lang="en-US" sz="1600" dirty="0">
              <a:solidFill>
                <a:srgbClr val="FF0000"/>
              </a:solidFill>
            </a:endParaRPr>
          </a:p>
        </p:txBody>
      </p:sp>
      <p:pic>
        <p:nvPicPr>
          <p:cNvPr id="3" name="Picture 2" descr="A picture containing text, tree, outdoor, road&#10;&#10;Description automatically generated">
            <a:extLst>
              <a:ext uri="{FF2B5EF4-FFF2-40B4-BE49-F238E27FC236}">
                <a16:creationId xmlns:a16="http://schemas.microsoft.com/office/drawing/2014/main" id="{A084ABA5-DE43-4637-B180-81A2485F8D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62261" y="3519850"/>
            <a:ext cx="2505539" cy="3338150"/>
          </a:xfrm>
          <a:prstGeom prst="rect">
            <a:avLst/>
          </a:prstGeom>
          <a:ln>
            <a:noFill/>
          </a:ln>
          <a:effectLst>
            <a:softEdge rad="112500"/>
          </a:effectLst>
        </p:spPr>
      </p:pic>
    </p:spTree>
    <p:extLst>
      <p:ext uri="{BB962C8B-B14F-4D97-AF65-F5344CB8AC3E}">
        <p14:creationId xmlns:p14="http://schemas.microsoft.com/office/powerpoint/2010/main" val="4123439680"/>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2DE70-757F-4061-B724-9B58105DCAFB}"/>
              </a:ext>
            </a:extLst>
          </p:cNvPr>
          <p:cNvSpPr>
            <a:spLocks noGrp="1"/>
          </p:cNvSpPr>
          <p:nvPr>
            <p:ph type="title"/>
          </p:nvPr>
        </p:nvSpPr>
        <p:spPr>
          <a:xfrm>
            <a:off x="457200" y="304800"/>
            <a:ext cx="8229600" cy="1401762"/>
          </a:xfrm>
        </p:spPr>
        <p:txBody>
          <a:bodyPr/>
          <a:lstStyle/>
          <a:p>
            <a:r>
              <a:rPr lang="en-US" b="1" dirty="0"/>
              <a:t>Preventive Action During Mobile Operations</a:t>
            </a:r>
          </a:p>
        </p:txBody>
      </p:sp>
      <p:sp>
        <p:nvSpPr>
          <p:cNvPr id="3" name="Content Placeholder 2">
            <a:extLst>
              <a:ext uri="{FF2B5EF4-FFF2-40B4-BE49-F238E27FC236}">
                <a16:creationId xmlns:a16="http://schemas.microsoft.com/office/drawing/2014/main" id="{7F133E7D-B37C-4D37-B68B-2C01B4A601C4}"/>
              </a:ext>
            </a:extLst>
          </p:cNvPr>
          <p:cNvSpPr>
            <a:spLocks noGrp="1"/>
          </p:cNvSpPr>
          <p:nvPr>
            <p:ph idx="1"/>
          </p:nvPr>
        </p:nvSpPr>
        <p:spPr>
          <a:xfrm>
            <a:off x="457200" y="1905000"/>
            <a:ext cx="8229600" cy="4525963"/>
          </a:xfrm>
        </p:spPr>
        <p:txBody>
          <a:bodyPr/>
          <a:lstStyle/>
          <a:p>
            <a:pPr marL="411480">
              <a:spcBef>
                <a:spcPts val="0"/>
              </a:spcBef>
              <a:buFont typeface="Wingdings" panose="05000000000000000000" pitchFamily="2" charset="2"/>
              <a:buChar char="Ø"/>
            </a:pPr>
            <a:r>
              <a:rPr lang="en-US" sz="2400" dirty="0"/>
              <a:t>Preventive action may include moving the vehicle forward to lessen impact. </a:t>
            </a:r>
          </a:p>
          <a:p>
            <a:pPr marL="754380" lvl="1">
              <a:spcBef>
                <a:spcPts val="0"/>
              </a:spcBef>
              <a:buFont typeface="Arial" panose="020B0604020202020204" pitchFamily="34" charset="0"/>
              <a:buChar char="•"/>
            </a:pPr>
            <a:r>
              <a:rPr lang="en-US" sz="1800" dirty="0"/>
              <a:t>If the operator takes preventive action, he/she should be observant of all crew workers and equipment including the next TMA, to maintain at least 150 feet roll-ahead distance. </a:t>
            </a:r>
          </a:p>
          <a:p>
            <a:pPr marL="754380" lvl="1">
              <a:spcBef>
                <a:spcPts val="0"/>
              </a:spcBef>
              <a:buFont typeface="Arial" panose="020B0604020202020204" pitchFamily="34" charset="0"/>
              <a:buChar char="•"/>
            </a:pPr>
            <a:r>
              <a:rPr lang="en-US" sz="1800" dirty="0"/>
              <a:t> In instances where you do not have the recommended 150 feet roll-ahead distance, engage the parking brake and DO NOT roll forward to lessen the impact.</a:t>
            </a:r>
          </a:p>
          <a:p>
            <a:pPr marL="411480">
              <a:spcBef>
                <a:spcPts val="0"/>
              </a:spcBef>
              <a:buFont typeface="Wingdings" panose="05000000000000000000" pitchFamily="2" charset="2"/>
              <a:buChar char="Ø"/>
            </a:pPr>
            <a:r>
              <a:rPr lang="en-US" sz="2400" dirty="0"/>
              <a:t>Protective Vehicle/TMA #1 </a:t>
            </a:r>
          </a:p>
          <a:p>
            <a:pPr marL="754380" lvl="1">
              <a:spcBef>
                <a:spcPts val="0"/>
              </a:spcBef>
              <a:buFont typeface="Arial" panose="020B0604020202020204" pitchFamily="34" charset="0"/>
              <a:buChar char="•"/>
            </a:pPr>
            <a:r>
              <a:rPr lang="en-US" sz="1800" dirty="0">
                <a:ea typeface="Calibri"/>
                <a:cs typeface="Times New Roman"/>
              </a:rPr>
              <a:t>If any employees exit their vehicles in the work activity area, the TMA vehicle operator closest to work activity shall engage the parking brake. </a:t>
            </a:r>
          </a:p>
          <a:p>
            <a:pPr marL="411480">
              <a:spcBef>
                <a:spcPts val="0"/>
              </a:spcBef>
              <a:buFont typeface="Wingdings" panose="05000000000000000000" pitchFamily="2" charset="2"/>
              <a:buChar char="Ø"/>
            </a:pPr>
            <a:r>
              <a:rPr lang="en-US" sz="2400" dirty="0"/>
              <a:t>Protective Vehicle/TMA #2</a:t>
            </a:r>
          </a:p>
          <a:p>
            <a:pPr marL="754380" lvl="1">
              <a:spcBef>
                <a:spcPts val="0"/>
              </a:spcBef>
              <a:buFont typeface="Arial" panose="020B0604020202020204" pitchFamily="34" charset="0"/>
              <a:buChar char="•"/>
            </a:pPr>
            <a:r>
              <a:rPr lang="en-US" sz="1800" dirty="0">
                <a:ea typeface="Calibri"/>
                <a:cs typeface="Times New Roman"/>
              </a:rPr>
              <a:t>If an operator feels he/she is about to be struck by an oncoming vehicle, the operators may take preventive action as to lessen the impact.  </a:t>
            </a:r>
          </a:p>
          <a:p>
            <a:endParaRPr lang="en-US" dirty="0"/>
          </a:p>
        </p:txBody>
      </p:sp>
    </p:spTree>
    <p:extLst>
      <p:ext uri="{BB962C8B-B14F-4D97-AF65-F5344CB8AC3E}">
        <p14:creationId xmlns:p14="http://schemas.microsoft.com/office/powerpoint/2010/main" val="226787310"/>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0594" name="Title 1"/>
          <p:cNvSpPr>
            <a:spLocks noGrp="1"/>
          </p:cNvSpPr>
          <p:nvPr>
            <p:ph type="title"/>
          </p:nvPr>
        </p:nvSpPr>
        <p:spPr>
          <a:xfrm>
            <a:off x="685800" y="533400"/>
            <a:ext cx="7772400" cy="685800"/>
          </a:xfrm>
        </p:spPr>
        <p:txBody>
          <a:bodyPr/>
          <a:lstStyle/>
          <a:p>
            <a:r>
              <a:rPr lang="en-US" b="1" dirty="0"/>
              <a:t>Stationary Operations</a:t>
            </a:r>
          </a:p>
        </p:txBody>
      </p:sp>
      <p:sp>
        <p:nvSpPr>
          <p:cNvPr id="110595" name="Content Placeholder 2"/>
          <p:cNvSpPr>
            <a:spLocks noGrp="1"/>
          </p:cNvSpPr>
          <p:nvPr>
            <p:ph idx="1"/>
          </p:nvPr>
        </p:nvSpPr>
        <p:spPr>
          <a:xfrm>
            <a:off x="685800" y="1611630"/>
            <a:ext cx="7772400" cy="4724400"/>
          </a:xfrm>
        </p:spPr>
        <p:txBody>
          <a:bodyPr/>
          <a:lstStyle/>
          <a:p>
            <a:pPr>
              <a:spcAft>
                <a:spcPts val="1800"/>
              </a:spcAft>
              <a:buFont typeface="Wingdings" panose="05000000000000000000" pitchFamily="2" charset="2"/>
              <a:buChar char="Ø"/>
            </a:pPr>
            <a:r>
              <a:rPr lang="en-US" sz="2400" dirty="0"/>
              <a:t>Wheels of the Protective Vehicle/TMA should always be aligned with traffic.</a:t>
            </a:r>
            <a:endParaRPr lang="en-US" sz="2400" dirty="0">
              <a:solidFill>
                <a:srgbClr val="FF0000"/>
              </a:solidFill>
            </a:endParaRPr>
          </a:p>
          <a:p>
            <a:pPr>
              <a:spcAft>
                <a:spcPts val="1800"/>
              </a:spcAft>
              <a:buFont typeface="Wingdings" panose="05000000000000000000" pitchFamily="2" charset="2"/>
              <a:buChar char="Ø"/>
            </a:pPr>
            <a:r>
              <a:rPr lang="en-US" sz="2400" dirty="0"/>
              <a:t>Emergency brakes must be set, and the transmission put into neutral.</a:t>
            </a:r>
            <a:endParaRPr lang="en-US" sz="2400" u="sng" dirty="0"/>
          </a:p>
          <a:p>
            <a:pPr>
              <a:spcAft>
                <a:spcPts val="1800"/>
              </a:spcAft>
              <a:buFont typeface="Wingdings" panose="05000000000000000000" pitchFamily="2" charset="2"/>
              <a:buChar char="Ø"/>
            </a:pPr>
            <a:r>
              <a:rPr lang="en-US" sz="2400" dirty="0"/>
              <a:t>Once the Protective Vehicle/TMA is placed in position for the stationary operation, the driver should exit the vehicle and proceed to the work area.</a:t>
            </a:r>
          </a:p>
          <a:p>
            <a:pPr>
              <a:spcAft>
                <a:spcPts val="1200"/>
              </a:spcAft>
              <a:buFont typeface="Wingdings" panose="05000000000000000000" pitchFamily="2" charset="2"/>
              <a:buChar char="Ø"/>
            </a:pPr>
            <a:r>
              <a:rPr lang="en-US" sz="2400" dirty="0"/>
              <a:t>The Protective Vehicle/TMA should not be occupied again until repositioning is necessary, or the work zone is being removed. </a:t>
            </a:r>
          </a:p>
        </p:txBody>
      </p:sp>
    </p:spTree>
    <p:extLst>
      <p:ext uri="{BB962C8B-B14F-4D97-AF65-F5344CB8AC3E}">
        <p14:creationId xmlns:p14="http://schemas.microsoft.com/office/powerpoint/2010/main" val="3120576467"/>
      </p:ext>
    </p:extLst>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AC891-91D3-4465-BFC8-0A04500C8811}"/>
              </a:ext>
            </a:extLst>
          </p:cNvPr>
          <p:cNvSpPr>
            <a:spLocks noGrp="1"/>
          </p:cNvSpPr>
          <p:nvPr>
            <p:ph type="title"/>
          </p:nvPr>
        </p:nvSpPr>
        <p:spPr/>
        <p:txBody>
          <a:bodyPr/>
          <a:lstStyle/>
          <a:p>
            <a:r>
              <a:rPr lang="en-US" b="1" dirty="0"/>
              <a:t>Things to Remember</a:t>
            </a:r>
          </a:p>
        </p:txBody>
      </p:sp>
      <p:sp>
        <p:nvSpPr>
          <p:cNvPr id="3" name="Content Placeholder 2">
            <a:extLst>
              <a:ext uri="{FF2B5EF4-FFF2-40B4-BE49-F238E27FC236}">
                <a16:creationId xmlns:a16="http://schemas.microsoft.com/office/drawing/2014/main" id="{446321A0-57E6-4C34-97E1-AD9E0DF968B1}"/>
              </a:ext>
            </a:extLst>
          </p:cNvPr>
          <p:cNvSpPr>
            <a:spLocks noGrp="1"/>
          </p:cNvSpPr>
          <p:nvPr>
            <p:ph idx="1"/>
          </p:nvPr>
        </p:nvSpPr>
        <p:spPr/>
        <p:txBody>
          <a:bodyPr/>
          <a:lstStyle/>
          <a:p>
            <a:r>
              <a:rPr lang="en-US" dirty="0"/>
              <a:t>Regularly check TAs for updated guidance (</a:t>
            </a:r>
            <a:r>
              <a:rPr lang="en-US" dirty="0">
                <a:hlinkClick r:id="rId2"/>
              </a:rPr>
              <a:t>EPG 616.8</a:t>
            </a:r>
            <a:r>
              <a:rPr lang="en-US" dirty="0"/>
              <a:t>)</a:t>
            </a:r>
          </a:p>
          <a:p>
            <a:r>
              <a:rPr lang="en-US" dirty="0"/>
              <a:t>Regularly check EPG for updated guidance (</a:t>
            </a:r>
            <a:r>
              <a:rPr lang="en-US" dirty="0">
                <a:hlinkClick r:id="rId3"/>
              </a:rPr>
              <a:t>EPG 612</a:t>
            </a:r>
            <a:r>
              <a:rPr lang="en-US" dirty="0"/>
              <a:t>)</a:t>
            </a:r>
          </a:p>
          <a:p>
            <a:r>
              <a:rPr lang="en-US" dirty="0"/>
              <a:t>All </a:t>
            </a:r>
            <a:r>
              <a:rPr lang="en-US" b="1" dirty="0"/>
              <a:t>NEW</a:t>
            </a:r>
            <a:r>
              <a:rPr lang="en-US" dirty="0"/>
              <a:t> TMA purchases                                      must be MASH compliant</a:t>
            </a:r>
          </a:p>
          <a:p>
            <a:pPr marL="0" indent="0">
              <a:buNone/>
            </a:pPr>
            <a:endParaRPr lang="en-US" dirty="0"/>
          </a:p>
        </p:txBody>
      </p:sp>
      <p:pic>
        <p:nvPicPr>
          <p:cNvPr id="4" name="Picture 3">
            <a:extLst>
              <a:ext uri="{FF2B5EF4-FFF2-40B4-BE49-F238E27FC236}">
                <a16:creationId xmlns:a16="http://schemas.microsoft.com/office/drawing/2014/main" id="{3F013DFF-16DC-494A-B298-1A2F1A846B55}"/>
              </a:ext>
            </a:extLst>
          </p:cNvPr>
          <p:cNvPicPr>
            <a:picLocks noChangeAspect="1"/>
          </p:cNvPicPr>
          <p:nvPr/>
        </p:nvPicPr>
        <p:blipFill>
          <a:blip r:embed="rId4"/>
          <a:stretch>
            <a:fillRect/>
          </a:stretch>
        </p:blipFill>
        <p:spPr>
          <a:xfrm>
            <a:off x="5181600" y="3962052"/>
            <a:ext cx="3760126" cy="2820095"/>
          </a:xfrm>
          <a:prstGeom prst="rect">
            <a:avLst/>
          </a:prstGeom>
          <a:ln>
            <a:noFill/>
          </a:ln>
          <a:effectLst>
            <a:softEdge rad="112500"/>
          </a:effectLst>
        </p:spPr>
      </p:pic>
    </p:spTree>
    <p:extLst>
      <p:ext uri="{BB962C8B-B14F-4D97-AF65-F5344CB8AC3E}">
        <p14:creationId xmlns:p14="http://schemas.microsoft.com/office/powerpoint/2010/main" val="846802595"/>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AC13D-E022-4442-AC6B-6B22F80BFB4C}"/>
              </a:ext>
            </a:extLst>
          </p:cNvPr>
          <p:cNvSpPr>
            <a:spLocks noGrp="1"/>
          </p:cNvSpPr>
          <p:nvPr>
            <p:ph type="title"/>
          </p:nvPr>
        </p:nvSpPr>
        <p:spPr>
          <a:xfrm>
            <a:off x="457200" y="152400"/>
            <a:ext cx="8229600" cy="792162"/>
          </a:xfrm>
        </p:spPr>
        <p:txBody>
          <a:bodyPr/>
          <a:lstStyle/>
          <a:p>
            <a:r>
              <a:rPr lang="en-US" b="1" dirty="0"/>
              <a:t>Review</a:t>
            </a:r>
          </a:p>
        </p:txBody>
      </p:sp>
      <p:sp>
        <p:nvSpPr>
          <p:cNvPr id="4" name="Content Placeholder 2">
            <a:extLst>
              <a:ext uri="{FF2B5EF4-FFF2-40B4-BE49-F238E27FC236}">
                <a16:creationId xmlns:a16="http://schemas.microsoft.com/office/drawing/2014/main" id="{54280A27-E83A-4793-A374-780C3889AAA1}"/>
              </a:ext>
            </a:extLst>
          </p:cNvPr>
          <p:cNvSpPr>
            <a:spLocks noGrp="1"/>
          </p:cNvSpPr>
          <p:nvPr>
            <p:ph idx="1"/>
          </p:nvPr>
        </p:nvSpPr>
        <p:spPr>
          <a:xfrm>
            <a:off x="457200" y="1143000"/>
            <a:ext cx="8229600" cy="5200650"/>
          </a:xfrm>
        </p:spPr>
        <p:txBody>
          <a:bodyPr/>
          <a:lstStyle/>
          <a:p>
            <a:pPr marL="457200" indent="-457200">
              <a:buFont typeface="+mj-lt"/>
              <a:buAutoNum type="arabicPeriod"/>
            </a:pPr>
            <a:r>
              <a:rPr lang="en-US" sz="2000" dirty="0"/>
              <a:t>The job of a _______ is to safeguard the workspace from errant vehicles.</a:t>
            </a:r>
          </a:p>
          <a:p>
            <a:pPr marL="800100" lvl="1" indent="-342900">
              <a:buFont typeface="+mj-lt"/>
              <a:buAutoNum type="alphaUcPeriod"/>
            </a:pPr>
            <a:r>
              <a:rPr lang="en-US" sz="1600" dirty="0"/>
              <a:t>Barricade				C. Termination Taper</a:t>
            </a:r>
          </a:p>
          <a:p>
            <a:pPr marL="800100" lvl="1" indent="-342900">
              <a:buFont typeface="+mj-lt"/>
              <a:buAutoNum type="alphaUcPeriod"/>
            </a:pPr>
            <a:r>
              <a:rPr lang="en-US" sz="1600" dirty="0"/>
              <a:t>TMA				D. Mirror		</a:t>
            </a:r>
          </a:p>
          <a:p>
            <a:pPr marL="514350" indent="-457200">
              <a:buFont typeface="+mj-lt"/>
              <a:buAutoNum type="arabicPeriod"/>
            </a:pPr>
            <a:r>
              <a:rPr lang="en-US" sz="2000" dirty="0"/>
              <a:t>Responsibilities and qualifications of a TMA driver include, but are not limited to: (check all that apply)</a:t>
            </a:r>
            <a:endParaRPr lang="en-US" sz="1600" dirty="0"/>
          </a:p>
          <a:p>
            <a:pPr marL="514350" lvl="1" indent="0">
              <a:buNone/>
            </a:pPr>
            <a:r>
              <a:rPr lang="en-US" sz="1600" dirty="0"/>
              <a:t>Protect crew members and the public</a:t>
            </a:r>
          </a:p>
          <a:p>
            <a:pPr marL="514350" lvl="1" indent="0">
              <a:buNone/>
            </a:pPr>
            <a:r>
              <a:rPr lang="en-US" sz="1600" dirty="0"/>
              <a:t>Check their cell phone</a:t>
            </a:r>
          </a:p>
          <a:p>
            <a:pPr marL="514350" lvl="1" indent="0">
              <a:buNone/>
            </a:pPr>
            <a:r>
              <a:rPr lang="en-US" sz="1600" dirty="0"/>
              <a:t>Regularly check mirrors</a:t>
            </a:r>
          </a:p>
          <a:p>
            <a:pPr marL="514350" lvl="1" indent="0">
              <a:buNone/>
            </a:pPr>
            <a:r>
              <a:rPr lang="en-US" sz="1600" dirty="0"/>
              <a:t>Activate audible alerts and emergency lights if necessary</a:t>
            </a:r>
          </a:p>
          <a:p>
            <a:pPr marL="514350" lvl="1" indent="0">
              <a:buNone/>
            </a:pPr>
            <a:r>
              <a:rPr lang="en-US" sz="1600" dirty="0"/>
              <a:t>Assign crew member tasks</a:t>
            </a:r>
          </a:p>
          <a:p>
            <a:pPr marL="514350" lvl="1" indent="0">
              <a:buNone/>
            </a:pPr>
            <a:r>
              <a:rPr lang="en-US" sz="1600" dirty="0"/>
              <a:t>Check all lights and warning systems before beginning work daily</a:t>
            </a:r>
          </a:p>
          <a:p>
            <a:pPr marL="571500">
              <a:buFont typeface="+mj-lt"/>
              <a:buAutoNum type="arabicPeriod"/>
            </a:pPr>
            <a:r>
              <a:rPr lang="en-US" sz="2000" dirty="0"/>
              <a:t>Rotating TMA drivers helps reduce:</a:t>
            </a:r>
          </a:p>
          <a:p>
            <a:pPr marL="1028700" lvl="1" indent="-342900">
              <a:buFont typeface="+mj-lt"/>
              <a:buAutoNum type="alphaUcPeriod"/>
            </a:pPr>
            <a:r>
              <a:rPr lang="en-US" sz="1600" dirty="0"/>
              <a:t>Mental fatigue			C. Daydreaming		</a:t>
            </a:r>
          </a:p>
          <a:p>
            <a:pPr marL="1028700" lvl="1" indent="-342900">
              <a:buFont typeface="+mj-lt"/>
              <a:buAutoNum type="alphaUcPeriod"/>
            </a:pPr>
            <a:r>
              <a:rPr lang="en-US" sz="1600" dirty="0"/>
              <a:t>Complacency			D. All the above</a:t>
            </a:r>
          </a:p>
        </p:txBody>
      </p:sp>
      <p:sp>
        <p:nvSpPr>
          <p:cNvPr id="5" name="Rectangle 4">
            <a:extLst>
              <a:ext uri="{FF2B5EF4-FFF2-40B4-BE49-F238E27FC236}">
                <a16:creationId xmlns:a16="http://schemas.microsoft.com/office/drawing/2014/main" id="{62301DBB-6EDC-46AE-98FA-E4BB2F1CCED5}"/>
              </a:ext>
            </a:extLst>
          </p:cNvPr>
          <p:cNvSpPr/>
          <p:nvPr/>
        </p:nvSpPr>
        <p:spPr>
          <a:xfrm>
            <a:off x="838200" y="1828800"/>
            <a:ext cx="11430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DF8FEC5-E191-485E-9276-666798E9CBBC}"/>
              </a:ext>
            </a:extLst>
          </p:cNvPr>
          <p:cNvSpPr/>
          <p:nvPr/>
        </p:nvSpPr>
        <p:spPr>
          <a:xfrm>
            <a:off x="990600" y="2744787"/>
            <a:ext cx="32766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DA8F027-FF34-4C39-8861-27FD496C3430}"/>
              </a:ext>
            </a:extLst>
          </p:cNvPr>
          <p:cNvSpPr/>
          <p:nvPr/>
        </p:nvSpPr>
        <p:spPr>
          <a:xfrm>
            <a:off x="990600" y="3355974"/>
            <a:ext cx="211836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B2E5F79C-7A45-4A15-BEA8-E43CF1AF5B8A}"/>
              </a:ext>
            </a:extLst>
          </p:cNvPr>
          <p:cNvSpPr/>
          <p:nvPr/>
        </p:nvSpPr>
        <p:spPr>
          <a:xfrm>
            <a:off x="990600" y="3670580"/>
            <a:ext cx="486156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EFB1A47-AA40-4768-AE27-6927BB494FE8}"/>
              </a:ext>
            </a:extLst>
          </p:cNvPr>
          <p:cNvSpPr/>
          <p:nvPr/>
        </p:nvSpPr>
        <p:spPr>
          <a:xfrm>
            <a:off x="5013960" y="5181600"/>
            <a:ext cx="1539240" cy="355289"/>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1CD47A-FE91-4918-9F6F-4F6BFD3991AD}"/>
              </a:ext>
            </a:extLst>
          </p:cNvPr>
          <p:cNvSpPr/>
          <p:nvPr/>
        </p:nvSpPr>
        <p:spPr>
          <a:xfrm>
            <a:off x="1005840" y="4256845"/>
            <a:ext cx="554736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0722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arn(inVertical)">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31" presetClass="entr" presetSubtype="0"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p:cTn id="18" dur="750" fill="hold"/>
                                        <p:tgtEl>
                                          <p:spTgt spid="7"/>
                                        </p:tgtEl>
                                        <p:attrNameLst>
                                          <p:attrName>ppt_w</p:attrName>
                                        </p:attrNameLst>
                                      </p:cBhvr>
                                      <p:tavLst>
                                        <p:tav tm="0">
                                          <p:val>
                                            <p:fltVal val="0"/>
                                          </p:val>
                                        </p:tav>
                                        <p:tav tm="100000">
                                          <p:val>
                                            <p:strVal val="#ppt_w"/>
                                          </p:val>
                                        </p:tav>
                                      </p:tavLst>
                                    </p:anim>
                                    <p:anim calcmode="lin" valueType="num">
                                      <p:cBhvr>
                                        <p:cTn id="19" dur="750" fill="hold"/>
                                        <p:tgtEl>
                                          <p:spTgt spid="7"/>
                                        </p:tgtEl>
                                        <p:attrNameLst>
                                          <p:attrName>ppt_h</p:attrName>
                                        </p:attrNameLst>
                                      </p:cBhvr>
                                      <p:tavLst>
                                        <p:tav tm="0">
                                          <p:val>
                                            <p:fltVal val="0"/>
                                          </p:val>
                                        </p:tav>
                                        <p:tav tm="100000">
                                          <p:val>
                                            <p:strVal val="#ppt_h"/>
                                          </p:val>
                                        </p:tav>
                                      </p:tavLst>
                                    </p:anim>
                                    <p:anim calcmode="lin" valueType="num">
                                      <p:cBhvr>
                                        <p:cTn id="20" dur="750" fill="hold"/>
                                        <p:tgtEl>
                                          <p:spTgt spid="7"/>
                                        </p:tgtEl>
                                        <p:attrNameLst>
                                          <p:attrName>style.rotation</p:attrName>
                                        </p:attrNameLst>
                                      </p:cBhvr>
                                      <p:tavLst>
                                        <p:tav tm="0">
                                          <p:val>
                                            <p:fltVal val="90"/>
                                          </p:val>
                                        </p:tav>
                                        <p:tav tm="100000">
                                          <p:val>
                                            <p:fltVal val="0"/>
                                          </p:val>
                                        </p:tav>
                                      </p:tavLst>
                                    </p:anim>
                                    <p:animEffect transition="in" filter="fade">
                                      <p:cBhvr>
                                        <p:cTn id="21" dur="750"/>
                                        <p:tgtEl>
                                          <p:spTgt spid="7"/>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circle(in)">
                                      <p:cBhvr>
                                        <p:cTn id="26" dur="10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p:cTn id="31" dur="500" fill="hold"/>
                                        <p:tgtEl>
                                          <p:spTgt spid="10"/>
                                        </p:tgtEl>
                                        <p:attrNameLst>
                                          <p:attrName>ppt_w</p:attrName>
                                        </p:attrNameLst>
                                      </p:cBhvr>
                                      <p:tavLst>
                                        <p:tav tm="0">
                                          <p:val>
                                            <p:fltVal val="0"/>
                                          </p:val>
                                        </p:tav>
                                        <p:tav tm="100000">
                                          <p:val>
                                            <p:strVal val="#ppt_w"/>
                                          </p:val>
                                        </p:tav>
                                      </p:tavLst>
                                    </p:anim>
                                    <p:anim calcmode="lin" valueType="num">
                                      <p:cBhvr>
                                        <p:cTn id="32" dur="500" fill="hold"/>
                                        <p:tgtEl>
                                          <p:spTgt spid="10"/>
                                        </p:tgtEl>
                                        <p:attrNameLst>
                                          <p:attrName>ppt_h</p:attrName>
                                        </p:attrNameLst>
                                      </p:cBhvr>
                                      <p:tavLst>
                                        <p:tav tm="0">
                                          <p:val>
                                            <p:fltVal val="0"/>
                                          </p:val>
                                        </p:tav>
                                        <p:tav tm="100000">
                                          <p:val>
                                            <p:strVal val="#ppt_h"/>
                                          </p:val>
                                        </p:tav>
                                      </p:tavLst>
                                    </p:anim>
                                    <p:animEffect transition="in" filter="fade">
                                      <p:cBhvr>
                                        <p:cTn id="33" dur="500"/>
                                        <p:tgtEl>
                                          <p:spTgt spid="10"/>
                                        </p:tgtEl>
                                      </p:cBhvr>
                                    </p:animEffect>
                                  </p:childTnLst>
                                </p:cTn>
                              </p:par>
                            </p:childTnLst>
                          </p:cTn>
                        </p:par>
                      </p:childTnLst>
                    </p:cTn>
                  </p:par>
                  <p:par>
                    <p:cTn id="34" fill="hold">
                      <p:stCondLst>
                        <p:cond delay="indefinite"/>
                      </p:stCondLst>
                      <p:childTnLst>
                        <p:par>
                          <p:cTn id="35" fill="hold">
                            <p:stCondLst>
                              <p:cond delay="0"/>
                            </p:stCondLst>
                            <p:childTnLst>
                              <p:par>
                                <p:cTn id="36" presetID="6" presetClass="entr" presetSubtype="16" fill="hold" grpId="0" nodeType="click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circle(in)">
                                      <p:cBhvr>
                                        <p:cTn id="38"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10" grpId="0" animBg="1"/>
      <p:bldP spid="11" grpId="0" animBg="1"/>
    </p:bldLst>
  </p:timing>
</p:sld>
</file>

<file path=ppt/slides/slide19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AC13D-E022-4442-AC6B-6B22F80BFB4C}"/>
              </a:ext>
            </a:extLst>
          </p:cNvPr>
          <p:cNvSpPr>
            <a:spLocks noGrp="1"/>
          </p:cNvSpPr>
          <p:nvPr>
            <p:ph type="title"/>
          </p:nvPr>
        </p:nvSpPr>
        <p:spPr>
          <a:xfrm>
            <a:off x="457200" y="152400"/>
            <a:ext cx="8229600" cy="792162"/>
          </a:xfrm>
        </p:spPr>
        <p:txBody>
          <a:bodyPr/>
          <a:lstStyle/>
          <a:p>
            <a:r>
              <a:rPr lang="en-US" b="1" dirty="0"/>
              <a:t>Review</a:t>
            </a:r>
          </a:p>
        </p:txBody>
      </p:sp>
      <p:sp>
        <p:nvSpPr>
          <p:cNvPr id="4" name="Content Placeholder 2">
            <a:extLst>
              <a:ext uri="{FF2B5EF4-FFF2-40B4-BE49-F238E27FC236}">
                <a16:creationId xmlns:a16="http://schemas.microsoft.com/office/drawing/2014/main" id="{54280A27-E83A-4793-A374-780C3889AAA1}"/>
              </a:ext>
            </a:extLst>
          </p:cNvPr>
          <p:cNvSpPr>
            <a:spLocks noGrp="1"/>
          </p:cNvSpPr>
          <p:nvPr>
            <p:ph idx="1"/>
          </p:nvPr>
        </p:nvSpPr>
        <p:spPr>
          <a:xfrm>
            <a:off x="457200" y="1143000"/>
            <a:ext cx="8229600" cy="5200650"/>
          </a:xfrm>
        </p:spPr>
        <p:txBody>
          <a:bodyPr/>
          <a:lstStyle/>
          <a:p>
            <a:pPr marL="514350" indent="-457200">
              <a:buFont typeface="+mj-lt"/>
              <a:buAutoNum type="arabicPeriod" startAt="5"/>
            </a:pPr>
            <a:r>
              <a:rPr lang="en-US" sz="2000" dirty="0"/>
              <a:t>The TMA should never ________________________. </a:t>
            </a:r>
            <a:endParaRPr lang="en-US" sz="1600" dirty="0"/>
          </a:p>
          <a:p>
            <a:pPr marL="800100" lvl="1" indent="-342900">
              <a:buFont typeface="+mj-lt"/>
              <a:buAutoNum type="alphaUcPeriod"/>
            </a:pPr>
            <a:r>
              <a:rPr lang="en-US" sz="1600" dirty="0"/>
              <a:t>Protect the crew			C. Set the parking brake</a:t>
            </a:r>
          </a:p>
          <a:p>
            <a:pPr marL="800100" lvl="1" indent="-342900">
              <a:buFont typeface="+mj-lt"/>
              <a:buAutoNum type="alphaUcPeriod"/>
            </a:pPr>
            <a:r>
              <a:rPr lang="en-US" sz="1600" dirty="0"/>
              <a:t>Be in neutral			D. Leave their lane of traffic	</a:t>
            </a:r>
          </a:p>
          <a:p>
            <a:pPr marL="571500" indent="-457200">
              <a:buFont typeface="+mj-lt"/>
              <a:buAutoNum type="arabicPeriod" startAt="5"/>
            </a:pPr>
            <a:r>
              <a:rPr lang="en-US" sz="2000" dirty="0"/>
              <a:t>A TMA should always leave at least 150 ft. of _______________ during mobile operations.</a:t>
            </a:r>
          </a:p>
          <a:p>
            <a:pPr marL="800100" lvl="1" indent="-342900">
              <a:buFont typeface="+mj-lt"/>
              <a:buAutoNum type="alphaUcPeriod"/>
            </a:pPr>
            <a:r>
              <a:rPr lang="en-US" sz="1600" dirty="0"/>
              <a:t>Work Area				C. Taper</a:t>
            </a:r>
          </a:p>
          <a:p>
            <a:pPr marL="800100" lvl="1" indent="-342900">
              <a:buFont typeface="+mj-lt"/>
              <a:buAutoNum type="alphaUcPeriod"/>
            </a:pPr>
            <a:r>
              <a:rPr lang="en-US" sz="1600" dirty="0"/>
              <a:t>Roll ahead space			D. Signs	</a:t>
            </a:r>
          </a:p>
          <a:p>
            <a:pPr marL="571500">
              <a:buFont typeface="+mj-lt"/>
              <a:buAutoNum type="arabicPeriod" startAt="5"/>
            </a:pPr>
            <a:r>
              <a:rPr lang="en-US" sz="2000" dirty="0"/>
              <a:t>During stationary operations, the wheels of the TMA should always be aligned with what?</a:t>
            </a:r>
          </a:p>
          <a:p>
            <a:pPr marL="1028700" lvl="1" indent="-342900">
              <a:buFont typeface="+mj-lt"/>
              <a:buAutoNum type="alphaUcPeriod"/>
            </a:pPr>
            <a:r>
              <a:rPr lang="en-US" sz="1600" dirty="0"/>
              <a:t>The center line			C. Traffic		</a:t>
            </a:r>
          </a:p>
          <a:p>
            <a:pPr marL="1028700" lvl="1" indent="-342900">
              <a:buFont typeface="+mj-lt"/>
              <a:buAutoNum type="alphaUcPeriod"/>
            </a:pPr>
            <a:r>
              <a:rPr lang="en-US" sz="1600" dirty="0"/>
              <a:t>The activity area			D. All the above</a:t>
            </a:r>
          </a:p>
        </p:txBody>
      </p:sp>
      <p:sp>
        <p:nvSpPr>
          <p:cNvPr id="6" name="Rectangle 5">
            <a:extLst>
              <a:ext uri="{FF2B5EF4-FFF2-40B4-BE49-F238E27FC236}">
                <a16:creationId xmlns:a16="http://schemas.microsoft.com/office/drawing/2014/main" id="{FDF8FEC5-E191-485E-9276-666798E9CBBC}"/>
              </a:ext>
            </a:extLst>
          </p:cNvPr>
          <p:cNvSpPr/>
          <p:nvPr/>
        </p:nvSpPr>
        <p:spPr>
          <a:xfrm>
            <a:off x="5021926" y="1752600"/>
            <a:ext cx="2514600" cy="381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DA8F027-FF34-4C39-8861-27FD496C3430}"/>
              </a:ext>
            </a:extLst>
          </p:cNvPr>
          <p:cNvSpPr/>
          <p:nvPr/>
        </p:nvSpPr>
        <p:spPr>
          <a:xfrm>
            <a:off x="838200" y="3048000"/>
            <a:ext cx="2118360" cy="30480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B2E5F79C-7A45-4A15-BEA8-E43CF1AF5B8A}"/>
              </a:ext>
            </a:extLst>
          </p:cNvPr>
          <p:cNvSpPr/>
          <p:nvPr/>
        </p:nvSpPr>
        <p:spPr>
          <a:xfrm>
            <a:off x="5028853" y="4038601"/>
            <a:ext cx="99441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6908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randombar(horizont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barn(inVertical)">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9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descr="C:\Users\anderb3\Desktop\Advanced Work Zone REVAMP\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663"/>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6200" y="228600"/>
            <a:ext cx="8839200" cy="769441"/>
          </a:xfrm>
          <a:prstGeom prst="rect">
            <a:avLst/>
          </a:prstGeom>
          <a:noFill/>
        </p:spPr>
        <p:txBody>
          <a:bodyPr wrap="square" rtlCol="0">
            <a:spAutoFit/>
            <a:scene3d>
              <a:camera prst="orthographicFront"/>
              <a:lightRig rig="soft" dir="t">
                <a:rot lat="0" lon="0" rev="10800000"/>
              </a:lightRig>
            </a:scene3d>
            <a:sp3d>
              <a:bevelT w="27940" h="12700"/>
              <a:contourClr>
                <a:srgbClr val="DDDDDD"/>
              </a:contourClr>
            </a:sp3d>
          </a:bodyPr>
          <a:lstStyle/>
          <a:p>
            <a:r>
              <a:rPr lang="en-US" sz="4400" b="1" spc="150" dirty="0">
                <a:ln w="11430"/>
                <a:solidFill>
                  <a:srgbClr val="F8F8F8"/>
                </a:solidFill>
                <a:effectLst>
                  <a:outerShdw blurRad="25400" algn="tl" rotWithShape="0">
                    <a:srgbClr val="000000">
                      <a:alpha val="43000"/>
                    </a:srgbClr>
                  </a:outerShdw>
                </a:effectLst>
              </a:rPr>
              <a:t>Section 4: Flagging Operations</a:t>
            </a:r>
          </a:p>
        </p:txBody>
      </p:sp>
    </p:spTree>
    <p:extLst>
      <p:ext uri="{BB962C8B-B14F-4D97-AF65-F5344CB8AC3E}">
        <p14:creationId xmlns:p14="http://schemas.microsoft.com/office/powerpoint/2010/main" val="1697913056"/>
      </p:ext>
    </p:extLst>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219" name="Picture 3" descr="C:\Users\anderb3\Desktop\Flagger Recert\1e.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399" y="1119961"/>
            <a:ext cx="5513974" cy="4092447"/>
          </a:xfrm>
          <a:prstGeom prst="rect">
            <a:avLst/>
          </a:prstGeom>
          <a:noFill/>
          <a:effectLst>
            <a:softEdge rad="444500"/>
          </a:effectLst>
          <a:extLst>
            <a:ext uri="{909E8E84-426E-40DD-AFC4-6F175D3DCCD1}">
              <a14:hiddenFill xmlns:a14="http://schemas.microsoft.com/office/drawing/2010/main">
                <a:solidFill>
                  <a:srgbClr val="FFFFFF"/>
                </a:solidFill>
              </a14:hiddenFill>
            </a:ext>
          </a:extLst>
        </p:spPr>
      </p:pic>
      <p:sp>
        <p:nvSpPr>
          <p:cNvPr id="4" name="TextBox 3"/>
          <p:cNvSpPr txBox="1">
            <a:spLocks noChangeArrowheads="1"/>
          </p:cNvSpPr>
          <p:nvPr/>
        </p:nvSpPr>
        <p:spPr bwMode="auto">
          <a:xfrm>
            <a:off x="914400" y="381000"/>
            <a:ext cx="2835906"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algn="ctr" eaLnBrk="1" hangingPunct="1"/>
            <a:r>
              <a:rPr lang="en-US" sz="4400" b="1" dirty="0">
                <a:solidFill>
                  <a:prstClr val="black"/>
                </a:solidFill>
                <a:latin typeface="Calibri"/>
                <a:cs typeface="Arial" charset="0"/>
              </a:rPr>
              <a:t>I’m Safe???</a:t>
            </a:r>
          </a:p>
        </p:txBody>
      </p:sp>
      <p:sp>
        <p:nvSpPr>
          <p:cNvPr id="5" name="Rectangle 4"/>
          <p:cNvSpPr>
            <a:spLocks noChangeArrowheads="1"/>
          </p:cNvSpPr>
          <p:nvPr/>
        </p:nvSpPr>
        <p:spPr bwMode="auto">
          <a:xfrm>
            <a:off x="1303331" y="4953000"/>
            <a:ext cx="6537337" cy="1723629"/>
          </a:xfrm>
          <a:prstGeom prst="rect">
            <a:avLst/>
          </a:prstGeom>
          <a:solidFill>
            <a:srgbClr val="FFFF00"/>
          </a:solidFill>
          <a:ln w="38100">
            <a:noFill/>
          </a:ln>
          <a:effectLst>
            <a:glow rad="228600">
              <a:schemeClr val="bg1"/>
            </a:glow>
            <a:softEdge rad="279400"/>
          </a:effectLst>
        </p:spPr>
        <p:txBody>
          <a:bodyPr wrap="none" anchor="ctr"/>
          <a:lstStyle/>
          <a:p>
            <a:pPr algn="ctr">
              <a:lnSpc>
                <a:spcPct val="115000"/>
              </a:lnSpc>
            </a:pPr>
            <a:r>
              <a:rPr lang="en-US" sz="3600" b="1" dirty="0">
                <a:solidFill>
                  <a:srgbClr val="FF0000"/>
                </a:solidFill>
              </a:rPr>
              <a:t>Your job is the most important </a:t>
            </a:r>
            <a:endParaRPr lang="en-US" dirty="0">
              <a:solidFill>
                <a:prstClr val="black"/>
              </a:solidFill>
              <a:latin typeface="Times New Roman"/>
              <a:ea typeface="Times New Roman"/>
            </a:endParaRPr>
          </a:p>
          <a:p>
            <a:pPr algn="ctr">
              <a:lnSpc>
                <a:spcPct val="115000"/>
              </a:lnSpc>
            </a:pPr>
            <a:r>
              <a:rPr lang="en-US" sz="3600" b="1" dirty="0">
                <a:solidFill>
                  <a:srgbClr val="FF0000"/>
                </a:solidFill>
              </a:rPr>
              <a:t>one on the crew!</a:t>
            </a:r>
            <a:endParaRPr lang="en-US" dirty="0">
              <a:solidFill>
                <a:prstClr val="black"/>
              </a:solidFill>
              <a:latin typeface="Times New Roman"/>
              <a:ea typeface="Times New Roman"/>
            </a:endParaRPr>
          </a:p>
        </p:txBody>
      </p:sp>
      <p:sp>
        <p:nvSpPr>
          <p:cNvPr id="6" name="TextBox 5">
            <a:extLst>
              <a:ext uri="{FF2B5EF4-FFF2-40B4-BE49-F238E27FC236}">
                <a16:creationId xmlns:a16="http://schemas.microsoft.com/office/drawing/2014/main" id="{7A0D0DDF-8E79-4EBB-A847-7D72991D92CA}"/>
              </a:ext>
            </a:extLst>
          </p:cNvPr>
          <p:cNvSpPr txBox="1"/>
          <p:nvPr/>
        </p:nvSpPr>
        <p:spPr>
          <a:xfrm>
            <a:off x="5334000" y="1119961"/>
            <a:ext cx="3603171" cy="4185761"/>
          </a:xfrm>
          <a:prstGeom prst="rect">
            <a:avLst/>
          </a:prstGeom>
          <a:noFill/>
        </p:spPr>
        <p:txBody>
          <a:bodyPr wrap="square" rtlCol="0">
            <a:spAutoFit/>
          </a:bodyPr>
          <a:lstStyle/>
          <a:p>
            <a:pPr marL="285750" indent="-285750">
              <a:spcAft>
                <a:spcPts val="1000"/>
              </a:spcAft>
              <a:buFont typeface="Wingdings" panose="05000000000000000000" pitchFamily="2" charset="2"/>
              <a:buChar char="Ø"/>
            </a:pPr>
            <a:r>
              <a:rPr lang="en-US" dirty="0"/>
              <a:t>Flaggers shall not sit in a chair</a:t>
            </a:r>
          </a:p>
          <a:p>
            <a:pPr marL="285750" indent="-285750">
              <a:spcAft>
                <a:spcPts val="1000"/>
              </a:spcAft>
              <a:buFont typeface="Wingdings" panose="05000000000000000000" pitchFamily="2" charset="2"/>
              <a:buChar char="Ø"/>
            </a:pPr>
            <a:r>
              <a:rPr lang="en-US" dirty="0"/>
              <a:t>Flagger should be alone without distractions of other employees</a:t>
            </a:r>
          </a:p>
          <a:p>
            <a:pPr marL="285750" indent="-285750">
              <a:spcAft>
                <a:spcPts val="1000"/>
              </a:spcAft>
              <a:buFont typeface="Wingdings" panose="05000000000000000000" pitchFamily="2" charset="2"/>
              <a:buChar char="Ø"/>
            </a:pPr>
            <a:r>
              <a:rPr lang="en-US" dirty="0"/>
              <a:t>Flag paddle shall not be unattended</a:t>
            </a:r>
          </a:p>
          <a:p>
            <a:pPr marL="285750" indent="-285750">
              <a:spcAft>
                <a:spcPts val="1000"/>
              </a:spcAft>
              <a:buFont typeface="Wingdings" panose="05000000000000000000" pitchFamily="2" charset="2"/>
              <a:buChar char="Ø"/>
            </a:pPr>
            <a:r>
              <a:rPr lang="en-US" dirty="0"/>
              <a:t>Stop/slow paddle must remain visible to all traffic</a:t>
            </a:r>
          </a:p>
          <a:p>
            <a:pPr marL="285750" indent="-285750">
              <a:spcAft>
                <a:spcPts val="1000"/>
              </a:spcAft>
              <a:buFont typeface="Wingdings" panose="05000000000000000000" pitchFamily="2" charset="2"/>
              <a:buChar char="Ø"/>
            </a:pPr>
            <a:r>
              <a:rPr lang="en-US" dirty="0"/>
              <a:t>Co-worker is not wearing high-vis apparel</a:t>
            </a:r>
          </a:p>
          <a:p>
            <a:pPr marL="285750" indent="-285750">
              <a:spcAft>
                <a:spcPts val="1000"/>
              </a:spcAft>
              <a:buFont typeface="Wingdings" panose="05000000000000000000" pitchFamily="2" charset="2"/>
              <a:buChar char="Ø"/>
            </a:pPr>
            <a:r>
              <a:rPr lang="en-US" dirty="0"/>
              <a:t>Flagger shall remain off roadway until traffic is stopped</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31335572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250"/>
                                  </p:stCondLst>
                                  <p:childTnLst>
                                    <p:set>
                                      <p:cBhvr>
                                        <p:cTn id="11" dur="1" fill="hold">
                                          <p:stCondLst>
                                            <p:cond delay="0"/>
                                          </p:stCondLst>
                                        </p:cTn>
                                        <p:tgtEl>
                                          <p:spTgt spid="6">
                                            <p:txEl>
                                              <p:pRg st="0" end="0"/>
                                            </p:txEl>
                                          </p:spTgt>
                                        </p:tgtEl>
                                        <p:attrNameLst>
                                          <p:attrName>style.visibility</p:attrName>
                                        </p:attrNameLst>
                                      </p:cBhvr>
                                      <p:to>
                                        <p:strVal val="visible"/>
                                      </p:to>
                                    </p:set>
                                    <p:anim calcmode="lin" valueType="num">
                                      <p:cBhvr additive="base">
                                        <p:cTn id="12"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nodeType="clickEffect">
                                  <p:stCondLst>
                                    <p:cond delay="500"/>
                                  </p:stCondLst>
                                  <p:childTnLst>
                                    <p:set>
                                      <p:cBhvr>
                                        <p:cTn id="17" dur="1" fill="hold">
                                          <p:stCondLst>
                                            <p:cond delay="0"/>
                                          </p:stCondLst>
                                        </p:cTn>
                                        <p:tgtEl>
                                          <p:spTgt spid="6">
                                            <p:txEl>
                                              <p:pRg st="1" end="1"/>
                                            </p:txEl>
                                          </p:spTgt>
                                        </p:tgtEl>
                                        <p:attrNameLst>
                                          <p:attrName>style.visibility</p:attrName>
                                        </p:attrNameLst>
                                      </p:cBhvr>
                                      <p:to>
                                        <p:strVal val="visible"/>
                                      </p:to>
                                    </p:set>
                                    <p:anim calcmode="lin" valueType="num">
                                      <p:cBhvr>
                                        <p:cTn id="18" dur="500" fill="hold"/>
                                        <p:tgtEl>
                                          <p:spTgt spid="6">
                                            <p:txEl>
                                              <p:pRg st="1" end="1"/>
                                            </p:txEl>
                                          </p:spTgt>
                                        </p:tgtEl>
                                        <p:attrNameLst>
                                          <p:attrName>ppt_w</p:attrName>
                                        </p:attrNameLst>
                                      </p:cBhvr>
                                      <p:tavLst>
                                        <p:tav tm="0">
                                          <p:val>
                                            <p:fltVal val="0"/>
                                          </p:val>
                                        </p:tav>
                                        <p:tav tm="100000">
                                          <p:val>
                                            <p:strVal val="#ppt_w"/>
                                          </p:val>
                                        </p:tav>
                                      </p:tavLst>
                                    </p:anim>
                                    <p:anim calcmode="lin" valueType="num">
                                      <p:cBhvr>
                                        <p:cTn id="19" dur="500" fill="hold"/>
                                        <p:tgtEl>
                                          <p:spTgt spid="6">
                                            <p:txEl>
                                              <p:pRg st="1" end="1"/>
                                            </p:txEl>
                                          </p:spTgt>
                                        </p:tgtEl>
                                        <p:attrNameLst>
                                          <p:attrName>ppt_h</p:attrName>
                                        </p:attrNameLst>
                                      </p:cBhvr>
                                      <p:tavLst>
                                        <p:tav tm="0">
                                          <p:val>
                                            <p:fltVal val="0"/>
                                          </p:val>
                                        </p:tav>
                                        <p:tav tm="100000">
                                          <p:val>
                                            <p:strVal val="#ppt_h"/>
                                          </p:val>
                                        </p:tav>
                                      </p:tavLst>
                                    </p:anim>
                                    <p:animEffect transition="in" filter="fade">
                                      <p:cBhvr>
                                        <p:cTn id="20" dur="500"/>
                                        <p:tgtEl>
                                          <p:spTgt spid="6">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1000"/>
                                  </p:stCondLst>
                                  <p:childTnLst>
                                    <p:set>
                                      <p:cBhvr>
                                        <p:cTn id="24" dur="1" fill="hold">
                                          <p:stCondLst>
                                            <p:cond delay="0"/>
                                          </p:stCondLst>
                                        </p:cTn>
                                        <p:tgtEl>
                                          <p:spTgt spid="6">
                                            <p:txEl>
                                              <p:pRg st="2" end="2"/>
                                            </p:txEl>
                                          </p:spTgt>
                                        </p:tgtEl>
                                        <p:attrNameLst>
                                          <p:attrName>style.visibility</p:attrName>
                                        </p:attrNameLst>
                                      </p:cBhvr>
                                      <p:to>
                                        <p:strVal val="visible"/>
                                      </p:to>
                                    </p:set>
                                    <p:animEffect transition="in" filter="wipe(down)">
                                      <p:cBhvr>
                                        <p:cTn id="25" dur="500"/>
                                        <p:tgtEl>
                                          <p:spTgt spid="6">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1500"/>
                                  </p:stCondLst>
                                  <p:childTnLst>
                                    <p:set>
                                      <p:cBhvr>
                                        <p:cTn id="29" dur="1" fill="hold">
                                          <p:stCondLst>
                                            <p:cond delay="0"/>
                                          </p:stCondLst>
                                        </p:cTn>
                                        <p:tgtEl>
                                          <p:spTgt spid="6">
                                            <p:txEl>
                                              <p:pRg st="3" end="3"/>
                                            </p:txEl>
                                          </p:spTgt>
                                        </p:tgtEl>
                                        <p:attrNameLst>
                                          <p:attrName>style.visibility</p:attrName>
                                        </p:attrNameLst>
                                      </p:cBhvr>
                                      <p:to>
                                        <p:strVal val="visible"/>
                                      </p:to>
                                    </p:set>
                                    <p:animEffect transition="in" filter="fade">
                                      <p:cBhvr>
                                        <p:cTn id="30" dur="1000"/>
                                        <p:tgtEl>
                                          <p:spTgt spid="6">
                                            <p:txEl>
                                              <p:pRg st="3" end="3"/>
                                            </p:txEl>
                                          </p:spTgt>
                                        </p:tgtEl>
                                      </p:cBhvr>
                                    </p:animEffect>
                                    <p:anim calcmode="lin" valueType="num">
                                      <p:cBhvr>
                                        <p:cTn id="31"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nodeType="clickEffect">
                                  <p:stCondLst>
                                    <p:cond delay="200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wheel(1)">
                                      <p:cBhvr>
                                        <p:cTn id="37" dur="2000"/>
                                        <p:tgtEl>
                                          <p:spTgt spid="6">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2500"/>
                                  </p:stCondLst>
                                  <p:childTnLst>
                                    <p:set>
                                      <p:cBhvr>
                                        <p:cTn id="41" dur="1" fill="hold">
                                          <p:stCondLst>
                                            <p:cond delay="0"/>
                                          </p:stCondLst>
                                        </p:cTn>
                                        <p:tgtEl>
                                          <p:spTgt spid="6">
                                            <p:txEl>
                                              <p:pRg st="5" end="5"/>
                                            </p:txEl>
                                          </p:spTgt>
                                        </p:tgtEl>
                                        <p:attrNameLst>
                                          <p:attrName>style.visibility</p:attrName>
                                        </p:attrNameLst>
                                      </p:cBhvr>
                                      <p:to>
                                        <p:strVal val="visible"/>
                                      </p:to>
                                    </p:set>
                                    <p:animEffect transition="in" filter="randombar(horizontal)">
                                      <p:cBhvr>
                                        <p:cTn id="4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98.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1746" name="Rectangle 3"/>
          <p:cNvSpPr>
            <a:spLocks noGrp="1" noChangeArrowheads="1"/>
          </p:cNvSpPr>
          <p:nvPr>
            <p:ph idx="1"/>
          </p:nvPr>
        </p:nvSpPr>
        <p:spPr>
          <a:xfrm>
            <a:off x="647700" y="1810055"/>
            <a:ext cx="8153400" cy="4572000"/>
          </a:xfrm>
        </p:spPr>
        <p:txBody>
          <a:bodyPr/>
          <a:lstStyle/>
          <a:p>
            <a:pPr marL="0" indent="0">
              <a:lnSpc>
                <a:spcPct val="90000"/>
              </a:lnSpc>
              <a:spcAft>
                <a:spcPts val="600"/>
              </a:spcAft>
              <a:buClrTx/>
              <a:buNone/>
            </a:pPr>
            <a:r>
              <a:rPr lang="en-US" altLang="en-US" sz="2800" b="1" dirty="0"/>
              <a:t>Ability to:</a:t>
            </a:r>
          </a:p>
          <a:p>
            <a:pPr lvl="1" indent="-342900">
              <a:lnSpc>
                <a:spcPct val="90000"/>
              </a:lnSpc>
              <a:spcAft>
                <a:spcPts val="1200"/>
              </a:spcAft>
              <a:buFont typeface="Wingdings" panose="05000000000000000000" pitchFamily="2" charset="2"/>
              <a:buChar char="Ø"/>
            </a:pPr>
            <a:r>
              <a:rPr lang="en-US" altLang="en-US" sz="2000" dirty="0"/>
              <a:t>Receive and communicate specific instructions clearly, firmly, and courteously</a:t>
            </a:r>
          </a:p>
          <a:p>
            <a:pPr lvl="1" indent="-342900">
              <a:lnSpc>
                <a:spcPct val="90000"/>
              </a:lnSpc>
              <a:spcAft>
                <a:spcPts val="1200"/>
              </a:spcAft>
              <a:buFont typeface="Wingdings" panose="05000000000000000000" pitchFamily="2" charset="2"/>
              <a:buChar char="Ø"/>
            </a:pPr>
            <a:r>
              <a:rPr lang="en-US" altLang="en-US" sz="2000" dirty="0"/>
              <a:t>Control signaling devices (such as paddles &amp; flags) in order to provide clear and positive guidance to drivers approaching a TTC zone in frequently changing situations</a:t>
            </a:r>
          </a:p>
          <a:p>
            <a:pPr lvl="1" indent="-342900">
              <a:lnSpc>
                <a:spcPct val="90000"/>
              </a:lnSpc>
              <a:spcAft>
                <a:spcPts val="1200"/>
              </a:spcAft>
              <a:buFont typeface="Wingdings" panose="05000000000000000000" pitchFamily="2" charset="2"/>
              <a:buChar char="Ø"/>
            </a:pPr>
            <a:r>
              <a:rPr lang="en-US" altLang="en-US" sz="2000" dirty="0"/>
              <a:t>Ability to </a:t>
            </a:r>
            <a:r>
              <a:rPr lang="en-US" altLang="en-US" sz="2000" dirty="0">
                <a:uFill>
                  <a:solidFill>
                    <a:srgbClr val="FF0000"/>
                  </a:solidFill>
                </a:uFill>
              </a:rPr>
              <a:t>understand </a:t>
            </a:r>
            <a:r>
              <a:rPr lang="en-US" altLang="en-US" sz="2000" dirty="0"/>
              <a:t>and </a:t>
            </a:r>
            <a:r>
              <a:rPr lang="en-US" altLang="en-US" sz="2000" dirty="0">
                <a:uFill>
                  <a:solidFill>
                    <a:srgbClr val="FF0000"/>
                  </a:solidFill>
                </a:uFill>
              </a:rPr>
              <a:t>apply </a:t>
            </a:r>
            <a:r>
              <a:rPr lang="en-US" altLang="en-US" sz="2000" dirty="0"/>
              <a:t>safe traffic control practices, sometimes in stressful or emergency situations</a:t>
            </a:r>
          </a:p>
          <a:p>
            <a:pPr lvl="1" indent="-342900">
              <a:lnSpc>
                <a:spcPct val="90000"/>
              </a:lnSpc>
              <a:spcAft>
                <a:spcPts val="1200"/>
              </a:spcAft>
              <a:buFont typeface="Wingdings" panose="05000000000000000000" pitchFamily="2" charset="2"/>
              <a:buChar char="Ø"/>
            </a:pPr>
            <a:r>
              <a:rPr lang="en-US" altLang="en-US" sz="2000" dirty="0"/>
              <a:t>Ability to </a:t>
            </a:r>
            <a:r>
              <a:rPr lang="en-US" altLang="en-US" sz="2000" dirty="0">
                <a:uFill>
                  <a:solidFill>
                    <a:srgbClr val="FF0000"/>
                  </a:solidFill>
                </a:uFill>
              </a:rPr>
              <a:t>recognize dangerous </a:t>
            </a:r>
            <a:r>
              <a:rPr lang="en-US" altLang="en-US" sz="2000" dirty="0"/>
              <a:t>traffic situations and warn workers in sufficient time to avoid injury.</a:t>
            </a:r>
          </a:p>
          <a:p>
            <a:pPr marL="400050" lvl="1" indent="0">
              <a:lnSpc>
                <a:spcPct val="90000"/>
              </a:lnSpc>
              <a:buNone/>
            </a:pPr>
            <a:endParaRPr lang="en-US" altLang="en-US" sz="2000" dirty="0"/>
          </a:p>
        </p:txBody>
      </p:sp>
      <p:sp>
        <p:nvSpPr>
          <p:cNvPr id="17410" name="Rectangle 2" descr="Large confetti"/>
          <p:cNvSpPr>
            <a:spLocks noGrp="1" noChangeArrowheads="1"/>
          </p:cNvSpPr>
          <p:nvPr>
            <p:ph type="title"/>
          </p:nvPr>
        </p:nvSpPr>
        <p:spPr>
          <a:xfrm>
            <a:off x="914400" y="381000"/>
            <a:ext cx="7620000" cy="701675"/>
          </a:xfrm>
        </p:spPr>
        <p:txBody>
          <a:bodyPr>
            <a:noAutofit/>
          </a:bodyPr>
          <a:lstStyle/>
          <a:p>
            <a:pPr algn="ctr" fontAlgn="auto">
              <a:spcAft>
                <a:spcPts val="0"/>
              </a:spcAft>
              <a:defRPr/>
            </a:pPr>
            <a:r>
              <a:rPr lang="en-US" altLang="en-US" sz="4400" b="1" dirty="0">
                <a:effectLst/>
              </a:rPr>
              <a:t>Qualifications of a Flagger	</a:t>
            </a:r>
          </a:p>
        </p:txBody>
      </p:sp>
      <p:sp>
        <p:nvSpPr>
          <p:cNvPr id="2" name="TextBox 1"/>
          <p:cNvSpPr txBox="1"/>
          <p:nvPr/>
        </p:nvSpPr>
        <p:spPr>
          <a:xfrm>
            <a:off x="1752600" y="6197389"/>
            <a:ext cx="5943600" cy="369332"/>
          </a:xfrm>
          <a:prstGeom prst="rect">
            <a:avLst/>
          </a:prstGeom>
          <a:noFill/>
        </p:spPr>
        <p:txBody>
          <a:bodyPr wrap="square" rtlCol="0">
            <a:spAutoFit/>
          </a:bodyPr>
          <a:lstStyle/>
          <a:p>
            <a:pPr algn="ctr"/>
            <a:r>
              <a:rPr lang="en-US" i="1" dirty="0">
                <a:solidFill>
                  <a:prstClr val="black"/>
                </a:solidFill>
                <a:hlinkClick r:id="rId3"/>
              </a:rPr>
              <a:t>EPG 616.5.1 </a:t>
            </a:r>
            <a:r>
              <a:rPr lang="en-US" i="1" dirty="0">
                <a:solidFill>
                  <a:prstClr val="black"/>
                </a:solidFill>
              </a:rPr>
              <a:t>Qualifications for Flaggers (MUTCD 6E.01)</a:t>
            </a:r>
          </a:p>
        </p:txBody>
      </p:sp>
    </p:spTree>
    <p:extLst>
      <p:ext uri="{BB962C8B-B14F-4D97-AF65-F5344CB8AC3E}">
        <p14:creationId xmlns:p14="http://schemas.microsoft.com/office/powerpoint/2010/main" val="902381257"/>
      </p:ext>
    </p:extLst>
  </p:cSld>
  <p:clrMapOvr>
    <a:masterClrMapping/>
  </p:clrMapOvr>
  <p:transition spd="slow"/>
</p:sld>
</file>

<file path=ppt/slides/slide199.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 name="TextBox 2"/>
          <p:cNvSpPr txBox="1"/>
          <p:nvPr/>
        </p:nvSpPr>
        <p:spPr>
          <a:xfrm>
            <a:off x="346710" y="1447800"/>
            <a:ext cx="5562600" cy="3693319"/>
          </a:xfrm>
          <a:prstGeom prst="rect">
            <a:avLst/>
          </a:prstGeom>
          <a:noFill/>
        </p:spPr>
        <p:txBody>
          <a:bodyPr wrap="square">
            <a:spAutoFit/>
          </a:bodyPr>
          <a:lstStyle/>
          <a:p>
            <a:pPr>
              <a:lnSpc>
                <a:spcPct val="150000"/>
              </a:lnSpc>
              <a:defRPr/>
            </a:pPr>
            <a:r>
              <a:rPr lang="en-US" sz="2400" b="1" dirty="0">
                <a:solidFill>
                  <a:prstClr val="black"/>
                </a:solidFill>
                <a:uFill>
                  <a:solidFill>
                    <a:srgbClr val="FF0000"/>
                  </a:solidFill>
                </a:uFill>
              </a:rPr>
              <a:t>Mentally Alert   </a:t>
            </a:r>
          </a:p>
          <a:p>
            <a:pPr marL="457200" indent="-457200">
              <a:lnSpc>
                <a:spcPct val="150000"/>
              </a:lnSpc>
              <a:buSzPct val="98000"/>
              <a:buFont typeface="Wingdings" panose="05000000000000000000" pitchFamily="2" charset="2"/>
              <a:buChar char="Ø"/>
              <a:defRPr/>
            </a:pPr>
            <a:r>
              <a:rPr lang="en-US" sz="2400" dirty="0">
                <a:solidFill>
                  <a:prstClr val="black"/>
                </a:solidFill>
              </a:rPr>
              <a:t>Not under influence of alcohol or drugs</a:t>
            </a:r>
          </a:p>
          <a:p>
            <a:pPr marL="457200" indent="-457200">
              <a:lnSpc>
                <a:spcPct val="150000"/>
              </a:lnSpc>
              <a:buSzPct val="98000"/>
              <a:buFont typeface="Wingdings" panose="05000000000000000000" pitchFamily="2" charset="2"/>
              <a:buChar char="Ø"/>
              <a:defRPr/>
            </a:pPr>
            <a:r>
              <a:rPr lang="en-US" sz="2400" dirty="0">
                <a:solidFill>
                  <a:prstClr val="black"/>
                </a:solidFill>
              </a:rPr>
              <a:t>Beware of the effects of:</a:t>
            </a:r>
          </a:p>
          <a:p>
            <a:pPr marL="914400" lvl="1" indent="-457200">
              <a:lnSpc>
                <a:spcPct val="150000"/>
              </a:lnSpc>
              <a:buSzPct val="98000"/>
              <a:buFont typeface="Arial" panose="020B0604020202020204" pitchFamily="34" charset="0"/>
              <a:buChar char="•"/>
              <a:defRPr/>
            </a:pPr>
            <a:r>
              <a:rPr lang="en-US" sz="2400" dirty="0">
                <a:solidFill>
                  <a:prstClr val="black"/>
                </a:solidFill>
              </a:rPr>
              <a:t>Prescription medication </a:t>
            </a:r>
          </a:p>
          <a:p>
            <a:pPr marL="914400" lvl="1" indent="-457200">
              <a:lnSpc>
                <a:spcPct val="150000"/>
              </a:lnSpc>
              <a:buSzPct val="98000"/>
              <a:buFont typeface="Arial" panose="020B0604020202020204" pitchFamily="34" charset="0"/>
              <a:buChar char="•"/>
              <a:defRPr/>
            </a:pPr>
            <a:r>
              <a:rPr lang="en-US" sz="2400" dirty="0">
                <a:solidFill>
                  <a:prstClr val="black"/>
                </a:solidFill>
              </a:rPr>
              <a:t>Over-the-Counter</a:t>
            </a:r>
          </a:p>
          <a:p>
            <a:pPr marL="457200" indent="-457200">
              <a:lnSpc>
                <a:spcPct val="150000"/>
              </a:lnSpc>
              <a:buSzPct val="98000"/>
              <a:buFont typeface="Wingdings" panose="05000000000000000000" pitchFamily="2" charset="2"/>
              <a:buChar char="Ø"/>
              <a:defRPr/>
            </a:pPr>
            <a:r>
              <a:rPr lang="en-US" sz="2400" dirty="0">
                <a:solidFill>
                  <a:prstClr val="black"/>
                </a:solidFill>
              </a:rPr>
              <a:t>Well rested, not drowsy</a:t>
            </a:r>
          </a:p>
          <a:p>
            <a:pPr>
              <a:defRPr/>
            </a:pPr>
            <a:endParaRPr lang="en-US" dirty="0">
              <a:solidFill>
                <a:prstClr val="black"/>
              </a:solidFill>
            </a:endParaRPr>
          </a:p>
        </p:txBody>
      </p:sp>
      <p:sp>
        <p:nvSpPr>
          <p:cNvPr id="7" name="Rectangle 2" descr="Large confetti"/>
          <p:cNvSpPr txBox="1">
            <a:spLocks noChangeArrowheads="1"/>
          </p:cNvSpPr>
          <p:nvPr/>
        </p:nvSpPr>
        <p:spPr>
          <a:xfrm>
            <a:off x="762000" y="370681"/>
            <a:ext cx="7620000" cy="701675"/>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US" altLang="en-US" b="1" dirty="0">
                <a:solidFill>
                  <a:prstClr val="black"/>
                </a:solidFill>
              </a:rPr>
              <a:t>Flaggers Must Be	</a:t>
            </a:r>
          </a:p>
        </p:txBody>
      </p:sp>
      <p:pic>
        <p:nvPicPr>
          <p:cNvPr id="6" name="Picture 5">
            <a:extLst>
              <a:ext uri="{FF2B5EF4-FFF2-40B4-BE49-F238E27FC236}">
                <a16:creationId xmlns:a16="http://schemas.microsoft.com/office/drawing/2014/main" id="{1FCAC1AF-329B-483B-84C3-6BF58772E4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14800" y="4191000"/>
            <a:ext cx="2143125" cy="2133600"/>
          </a:xfrm>
          <a:prstGeom prst="rect">
            <a:avLst/>
          </a:prstGeom>
          <a:ln>
            <a:noFill/>
          </a:ln>
          <a:effectLst>
            <a:softEdge rad="112500"/>
          </a:effectLst>
        </p:spPr>
      </p:pic>
      <p:sp>
        <p:nvSpPr>
          <p:cNvPr id="8" name="TextBox 7">
            <a:extLst>
              <a:ext uri="{FF2B5EF4-FFF2-40B4-BE49-F238E27FC236}">
                <a16:creationId xmlns:a16="http://schemas.microsoft.com/office/drawing/2014/main" id="{AF147DEF-25BE-4A0C-8405-0FB12144E954}"/>
              </a:ext>
            </a:extLst>
          </p:cNvPr>
          <p:cNvSpPr txBox="1"/>
          <p:nvPr/>
        </p:nvSpPr>
        <p:spPr>
          <a:xfrm>
            <a:off x="6435090" y="2036311"/>
            <a:ext cx="2362200" cy="2785378"/>
          </a:xfrm>
          <a:prstGeom prst="rect">
            <a:avLst/>
          </a:prstGeom>
          <a:noFill/>
        </p:spPr>
        <p:txBody>
          <a:bodyPr wrap="square" rtlCol="0">
            <a:spAutoFit/>
          </a:bodyPr>
          <a:lstStyle/>
          <a:p>
            <a:r>
              <a:rPr lang="en-US" sz="2500" dirty="0">
                <a:solidFill>
                  <a:srgbClr val="FF0000"/>
                </a:solidFill>
              </a:rPr>
              <a:t>I</a:t>
            </a:r>
            <a:r>
              <a:rPr lang="en-US" sz="2500" dirty="0"/>
              <a:t> – Illness</a:t>
            </a:r>
          </a:p>
          <a:p>
            <a:r>
              <a:rPr lang="en-US" sz="2500" dirty="0">
                <a:solidFill>
                  <a:srgbClr val="FF0000"/>
                </a:solidFill>
              </a:rPr>
              <a:t>M</a:t>
            </a:r>
            <a:r>
              <a:rPr lang="en-US" sz="2500" dirty="0"/>
              <a:t> – Medications</a:t>
            </a:r>
          </a:p>
          <a:p>
            <a:endParaRPr lang="en-US" sz="2500" dirty="0"/>
          </a:p>
          <a:p>
            <a:r>
              <a:rPr lang="en-US" sz="2500" dirty="0">
                <a:solidFill>
                  <a:srgbClr val="FF0000"/>
                </a:solidFill>
              </a:rPr>
              <a:t>S</a:t>
            </a:r>
            <a:r>
              <a:rPr lang="en-US" sz="2500" dirty="0"/>
              <a:t> – Stress</a:t>
            </a:r>
          </a:p>
          <a:p>
            <a:r>
              <a:rPr lang="en-US" sz="2500" dirty="0">
                <a:solidFill>
                  <a:srgbClr val="FF0000"/>
                </a:solidFill>
              </a:rPr>
              <a:t>A</a:t>
            </a:r>
            <a:r>
              <a:rPr lang="en-US" sz="2500" dirty="0"/>
              <a:t> – Attitude</a:t>
            </a:r>
          </a:p>
          <a:p>
            <a:r>
              <a:rPr lang="en-US" sz="2500" dirty="0">
                <a:solidFill>
                  <a:srgbClr val="FF0000"/>
                </a:solidFill>
              </a:rPr>
              <a:t>F</a:t>
            </a:r>
            <a:r>
              <a:rPr lang="en-US" sz="2500" dirty="0"/>
              <a:t> – Fatigue</a:t>
            </a:r>
          </a:p>
          <a:p>
            <a:r>
              <a:rPr lang="en-US" sz="2500" dirty="0">
                <a:solidFill>
                  <a:srgbClr val="FF0000"/>
                </a:solidFill>
              </a:rPr>
              <a:t>E</a:t>
            </a:r>
            <a:r>
              <a:rPr lang="en-US" sz="2500" dirty="0"/>
              <a:t> - Education</a:t>
            </a:r>
          </a:p>
        </p:txBody>
      </p:sp>
    </p:spTree>
    <p:extLst>
      <p:ext uri="{BB962C8B-B14F-4D97-AF65-F5344CB8AC3E}">
        <p14:creationId xmlns:p14="http://schemas.microsoft.com/office/powerpoint/2010/main" val="362264969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00.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 name="TextBox 2"/>
          <p:cNvSpPr txBox="1"/>
          <p:nvPr/>
        </p:nvSpPr>
        <p:spPr>
          <a:xfrm>
            <a:off x="2209800" y="2044005"/>
            <a:ext cx="4724400" cy="2769989"/>
          </a:xfrm>
          <a:prstGeom prst="rect">
            <a:avLst/>
          </a:prstGeom>
          <a:noFill/>
        </p:spPr>
        <p:txBody>
          <a:bodyPr wrap="square">
            <a:spAutoFit/>
          </a:bodyPr>
          <a:lstStyle/>
          <a:p>
            <a:pPr>
              <a:lnSpc>
                <a:spcPct val="150000"/>
              </a:lnSpc>
              <a:defRPr/>
            </a:pPr>
            <a:r>
              <a:rPr lang="en-US" sz="3200" b="1" u="sng" dirty="0">
                <a:solidFill>
                  <a:prstClr val="black"/>
                </a:solidFill>
              </a:rPr>
              <a:t>In good physical condition</a:t>
            </a:r>
          </a:p>
          <a:p>
            <a:pPr marL="457200" indent="-457200">
              <a:lnSpc>
                <a:spcPct val="150000"/>
              </a:lnSpc>
              <a:buFont typeface="Wingdings" panose="05000000000000000000" pitchFamily="2" charset="2"/>
              <a:buChar char="Ø"/>
              <a:defRPr/>
            </a:pPr>
            <a:r>
              <a:rPr lang="en-US" sz="2800" dirty="0">
                <a:solidFill>
                  <a:prstClr val="black"/>
                </a:solidFill>
              </a:rPr>
              <a:t> </a:t>
            </a:r>
            <a:r>
              <a:rPr lang="en-US" sz="2800" dirty="0">
                <a:uFill>
                  <a:solidFill>
                    <a:srgbClr val="FF0000"/>
                  </a:solidFill>
                </a:uFill>
              </a:rPr>
              <a:t>Good sight</a:t>
            </a:r>
            <a:endParaRPr lang="en-US" sz="2800" dirty="0"/>
          </a:p>
          <a:p>
            <a:pPr marL="457200" indent="-457200">
              <a:lnSpc>
                <a:spcPct val="150000"/>
              </a:lnSpc>
              <a:buFont typeface="Wingdings" panose="05000000000000000000" pitchFamily="2" charset="2"/>
              <a:buChar char="Ø"/>
              <a:defRPr/>
            </a:pPr>
            <a:r>
              <a:rPr lang="en-US" sz="2800" dirty="0">
                <a:solidFill>
                  <a:prstClr val="black"/>
                </a:solidFill>
              </a:rPr>
              <a:t> </a:t>
            </a:r>
            <a:r>
              <a:rPr lang="en-US" sz="2800" dirty="0">
                <a:solidFill>
                  <a:prstClr val="black"/>
                </a:solidFill>
                <a:uFill>
                  <a:solidFill>
                    <a:srgbClr val="FF0000"/>
                  </a:solidFill>
                </a:uFill>
              </a:rPr>
              <a:t>Good hearing</a:t>
            </a:r>
            <a:endParaRPr lang="en-US" sz="2800" dirty="0">
              <a:solidFill>
                <a:prstClr val="black"/>
              </a:solidFill>
            </a:endParaRPr>
          </a:p>
          <a:p>
            <a:pPr marL="457200" indent="-457200">
              <a:lnSpc>
                <a:spcPct val="150000"/>
              </a:lnSpc>
              <a:buFont typeface="Wingdings" panose="05000000000000000000" pitchFamily="2" charset="2"/>
              <a:buChar char="Ø"/>
              <a:defRPr/>
            </a:pPr>
            <a:r>
              <a:rPr lang="en-US" sz="2800" dirty="0">
                <a:solidFill>
                  <a:prstClr val="black"/>
                </a:solidFill>
              </a:rPr>
              <a:t>Ability to </a:t>
            </a:r>
            <a:r>
              <a:rPr lang="en-US" sz="2800" dirty="0">
                <a:solidFill>
                  <a:prstClr val="black"/>
                </a:solidFill>
                <a:uFill>
                  <a:solidFill>
                    <a:srgbClr val="FF0000"/>
                  </a:solidFill>
                </a:uFill>
              </a:rPr>
              <a:t>move quickly</a:t>
            </a:r>
            <a:endParaRPr lang="en-US" sz="2800" dirty="0">
              <a:solidFill>
                <a:prstClr val="black"/>
              </a:solidFill>
            </a:endParaRPr>
          </a:p>
        </p:txBody>
      </p:sp>
      <p:sp>
        <p:nvSpPr>
          <p:cNvPr id="2" name="TextBox 1"/>
          <p:cNvSpPr txBox="1"/>
          <p:nvPr/>
        </p:nvSpPr>
        <p:spPr>
          <a:xfrm>
            <a:off x="495300" y="5929180"/>
            <a:ext cx="8153400" cy="553998"/>
          </a:xfrm>
          <a:prstGeom prst="rect">
            <a:avLst/>
          </a:prstGeom>
          <a:solidFill>
            <a:srgbClr val="FFFF00"/>
          </a:solidFill>
          <a:effectLst>
            <a:softEdge rad="63500"/>
          </a:effectLst>
        </p:spPr>
        <p:txBody>
          <a:bodyPr wrap="square" rtlCol="0">
            <a:spAutoFit/>
          </a:bodyPr>
          <a:lstStyle/>
          <a:p>
            <a:pPr algn="ctr">
              <a:lnSpc>
                <a:spcPct val="150000"/>
              </a:lnSpc>
              <a:defRPr/>
            </a:pPr>
            <a:r>
              <a:rPr lang="en-US" sz="2000" b="1" i="1" dirty="0">
                <a:solidFill>
                  <a:srgbClr val="FF0000"/>
                </a:solidFill>
              </a:rPr>
              <a:t>This is NOT an assignment for modified duty /injured workers</a:t>
            </a:r>
          </a:p>
        </p:txBody>
      </p:sp>
      <p:sp>
        <p:nvSpPr>
          <p:cNvPr id="9" name="Rectangle 2" descr="Large confetti"/>
          <p:cNvSpPr>
            <a:spLocks noGrp="1" noChangeArrowheads="1"/>
          </p:cNvSpPr>
          <p:nvPr>
            <p:ph type="title"/>
          </p:nvPr>
        </p:nvSpPr>
        <p:spPr>
          <a:xfrm>
            <a:off x="762000" y="381000"/>
            <a:ext cx="7620000" cy="701675"/>
          </a:xfrm>
        </p:spPr>
        <p:txBody>
          <a:bodyPr>
            <a:noAutofit/>
          </a:bodyPr>
          <a:lstStyle/>
          <a:p>
            <a:pPr algn="ctr" fontAlgn="auto">
              <a:spcAft>
                <a:spcPts val="0"/>
              </a:spcAft>
              <a:defRPr/>
            </a:pPr>
            <a:r>
              <a:rPr lang="en-US" altLang="en-US" sz="4400" b="1" dirty="0">
                <a:effectLst/>
              </a:rPr>
              <a:t>Flaggers Must Be</a:t>
            </a:r>
          </a:p>
        </p:txBody>
      </p:sp>
    </p:spTree>
    <p:extLst>
      <p:ext uri="{BB962C8B-B14F-4D97-AF65-F5344CB8AC3E}">
        <p14:creationId xmlns:p14="http://schemas.microsoft.com/office/powerpoint/2010/main" val="1846241431"/>
      </p:ext>
    </p:extLst>
  </p:cSld>
  <p:clrMapOvr>
    <a:masterClrMapping/>
  </p:clrMapOvr>
  <p:transition spd="slow"/>
</p:sld>
</file>

<file path=ppt/slides/slide201.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 name="TextBox 2"/>
          <p:cNvSpPr txBox="1"/>
          <p:nvPr/>
        </p:nvSpPr>
        <p:spPr>
          <a:xfrm>
            <a:off x="609600" y="1600200"/>
            <a:ext cx="6968574" cy="584775"/>
          </a:xfrm>
          <a:prstGeom prst="rect">
            <a:avLst/>
          </a:prstGeom>
          <a:noFill/>
        </p:spPr>
        <p:txBody>
          <a:bodyPr wrap="none" rtlCol="0">
            <a:spAutoFit/>
          </a:bodyPr>
          <a:lstStyle/>
          <a:p>
            <a:r>
              <a:rPr lang="en-US" sz="3200" b="1" dirty="0">
                <a:solidFill>
                  <a:prstClr val="black"/>
                </a:solidFill>
                <a:uFill>
                  <a:solidFill>
                    <a:srgbClr val="FF0000"/>
                  </a:solidFill>
                </a:uFill>
              </a:rPr>
              <a:t>Professional, Authoritative &amp; Courteous</a:t>
            </a:r>
          </a:p>
        </p:txBody>
      </p:sp>
      <p:sp>
        <p:nvSpPr>
          <p:cNvPr id="6" name="TextBox 5"/>
          <p:cNvSpPr txBox="1"/>
          <p:nvPr/>
        </p:nvSpPr>
        <p:spPr>
          <a:xfrm>
            <a:off x="609600" y="2184975"/>
            <a:ext cx="6343650" cy="4139082"/>
          </a:xfrm>
          <a:prstGeom prst="rect">
            <a:avLst/>
          </a:prstGeom>
          <a:noFill/>
        </p:spPr>
        <p:txBody>
          <a:bodyPr wrap="square" rtlCol="0">
            <a:spAutoFit/>
          </a:bodyPr>
          <a:lstStyle/>
          <a:p>
            <a:pPr marL="285750" indent="-285750">
              <a:lnSpc>
                <a:spcPct val="150000"/>
              </a:lnSpc>
              <a:buFont typeface="Wingdings" panose="05000000000000000000" pitchFamily="2" charset="2"/>
              <a:buChar char="Ø"/>
            </a:pPr>
            <a:r>
              <a:rPr lang="en-US" sz="2600" dirty="0">
                <a:solidFill>
                  <a:prstClr val="black"/>
                </a:solidFill>
              </a:rPr>
              <a:t>Dress appropriately</a:t>
            </a:r>
          </a:p>
          <a:p>
            <a:pPr marL="285750" indent="-285750">
              <a:lnSpc>
                <a:spcPct val="150000"/>
              </a:lnSpc>
              <a:buFont typeface="Wingdings" panose="05000000000000000000" pitchFamily="2" charset="2"/>
              <a:buChar char="Ø"/>
            </a:pPr>
            <a:r>
              <a:rPr lang="en-US" sz="2600" dirty="0">
                <a:solidFill>
                  <a:prstClr val="black"/>
                </a:solidFill>
              </a:rPr>
              <a:t>Clean and Neat appearance</a:t>
            </a:r>
          </a:p>
          <a:p>
            <a:pPr marL="800100" lvl="1" indent="-342900">
              <a:lnSpc>
                <a:spcPct val="150000"/>
              </a:lnSpc>
              <a:buFont typeface="Arial" panose="020B0604020202020204" pitchFamily="34" charset="0"/>
              <a:buChar char="•"/>
            </a:pPr>
            <a:r>
              <a:rPr lang="en-US" sz="2400" dirty="0">
                <a:solidFill>
                  <a:prstClr val="black"/>
                </a:solidFill>
              </a:rPr>
              <a:t>Clean PPE</a:t>
            </a:r>
          </a:p>
          <a:p>
            <a:pPr marL="285750" indent="-285750">
              <a:lnSpc>
                <a:spcPct val="150000"/>
              </a:lnSpc>
              <a:buFont typeface="Wingdings" panose="05000000000000000000" pitchFamily="2" charset="2"/>
              <a:buChar char="Ø"/>
            </a:pPr>
            <a:r>
              <a:rPr lang="en-US" sz="2600" dirty="0">
                <a:solidFill>
                  <a:prstClr val="black"/>
                </a:solidFill>
              </a:rPr>
              <a:t>Polite when providing firm directions to the traveling public</a:t>
            </a:r>
          </a:p>
          <a:p>
            <a:pPr marL="800100" lvl="1" indent="-342900">
              <a:lnSpc>
                <a:spcPct val="150000"/>
              </a:lnSpc>
              <a:buFont typeface="Arial" panose="020B0604020202020204" pitchFamily="34" charset="0"/>
              <a:buChar char="•"/>
            </a:pPr>
            <a:r>
              <a:rPr lang="en-US" sz="2400" dirty="0">
                <a:solidFill>
                  <a:prstClr val="black"/>
                </a:solidFill>
              </a:rPr>
              <a:t>You must remain calm with irate motorists</a:t>
            </a:r>
          </a:p>
          <a:p>
            <a:pPr marL="285750" indent="-285750">
              <a:lnSpc>
                <a:spcPct val="150000"/>
              </a:lnSpc>
              <a:buFont typeface="Wingdings" panose="05000000000000000000" pitchFamily="2" charset="2"/>
              <a:buChar char="Ø"/>
            </a:pPr>
            <a:r>
              <a:rPr lang="en-US" sz="2600" dirty="0">
                <a:solidFill>
                  <a:prstClr val="black"/>
                </a:solidFill>
              </a:rPr>
              <a:t>Confident and competent</a:t>
            </a:r>
          </a:p>
        </p:txBody>
      </p:sp>
      <p:sp>
        <p:nvSpPr>
          <p:cNvPr id="10" name="Rectangle 2" descr="Large confetti"/>
          <p:cNvSpPr>
            <a:spLocks noGrp="1" noChangeArrowheads="1"/>
          </p:cNvSpPr>
          <p:nvPr>
            <p:ph type="title"/>
          </p:nvPr>
        </p:nvSpPr>
        <p:spPr>
          <a:xfrm>
            <a:off x="762000" y="356718"/>
            <a:ext cx="7620000" cy="701675"/>
          </a:xfrm>
        </p:spPr>
        <p:txBody>
          <a:bodyPr>
            <a:noAutofit/>
          </a:bodyPr>
          <a:lstStyle/>
          <a:p>
            <a:pPr algn="ctr" fontAlgn="auto">
              <a:spcAft>
                <a:spcPts val="0"/>
              </a:spcAft>
              <a:defRPr/>
            </a:pPr>
            <a:r>
              <a:rPr lang="en-US" altLang="en-US" sz="4400" b="1" dirty="0">
                <a:effectLst/>
              </a:rPr>
              <a:t>Flaggers Must Be</a:t>
            </a:r>
          </a:p>
        </p:txBody>
      </p:sp>
      <p:pic>
        <p:nvPicPr>
          <p:cNvPr id="4" name="Picture 3" descr="A person holding a stop sign&#10;&#10;Description automatically generated">
            <a:extLst>
              <a:ext uri="{FF2B5EF4-FFF2-40B4-BE49-F238E27FC236}">
                <a16:creationId xmlns:a16="http://schemas.microsoft.com/office/drawing/2014/main" id="{E2BDBDED-1750-4641-9A38-F747B4F9AF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3600" y="2128410"/>
            <a:ext cx="3048000" cy="2032000"/>
          </a:xfrm>
          <a:prstGeom prst="rect">
            <a:avLst/>
          </a:prstGeom>
          <a:ln>
            <a:noFill/>
          </a:ln>
          <a:effectLst>
            <a:softEdge rad="112500"/>
          </a:effectLst>
        </p:spPr>
      </p:pic>
    </p:spTree>
    <p:extLst>
      <p:ext uri="{BB962C8B-B14F-4D97-AF65-F5344CB8AC3E}">
        <p14:creationId xmlns:p14="http://schemas.microsoft.com/office/powerpoint/2010/main" val="2097193153"/>
      </p:ext>
    </p:extLst>
  </p:cSld>
  <p:clrMapOvr>
    <a:masterClrMapping/>
  </p:clrMapOvr>
  <p:transition spd="slow"/>
</p:sld>
</file>

<file path=ppt/slides/slide20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0291" name="Rectangle 4" descr="Large confetti"/>
          <p:cNvSpPr>
            <a:spLocks noGrp="1" noChangeArrowheads="1"/>
          </p:cNvSpPr>
          <p:nvPr>
            <p:ph type="title"/>
          </p:nvPr>
        </p:nvSpPr>
        <p:spPr>
          <a:xfrm>
            <a:off x="533400" y="431145"/>
            <a:ext cx="8077200" cy="701675"/>
          </a:xfrm>
        </p:spPr>
        <p:txBody>
          <a:bodyPr/>
          <a:lstStyle/>
          <a:p>
            <a:r>
              <a:rPr lang="en-US" b="1" dirty="0"/>
              <a:t>Flagger Guidelines</a:t>
            </a:r>
          </a:p>
        </p:txBody>
      </p:sp>
      <p:sp>
        <p:nvSpPr>
          <p:cNvPr id="140292" name="Rectangle 5"/>
          <p:cNvSpPr>
            <a:spLocks noGrp="1" noChangeArrowheads="1"/>
          </p:cNvSpPr>
          <p:nvPr>
            <p:ph type="body" idx="1"/>
          </p:nvPr>
        </p:nvSpPr>
        <p:spPr>
          <a:xfrm>
            <a:off x="685800" y="1524000"/>
            <a:ext cx="7772400" cy="4826655"/>
          </a:xfrm>
        </p:spPr>
        <p:txBody>
          <a:bodyPr/>
          <a:lstStyle/>
          <a:p>
            <a:pPr marL="0" indent="0">
              <a:lnSpc>
                <a:spcPct val="90000"/>
              </a:lnSpc>
              <a:spcAft>
                <a:spcPts val="1200"/>
              </a:spcAft>
              <a:buNone/>
            </a:pPr>
            <a:r>
              <a:rPr lang="en-US" sz="2800" dirty="0"/>
              <a:t>Before any flagging begins you should:</a:t>
            </a:r>
          </a:p>
          <a:p>
            <a:pPr>
              <a:lnSpc>
                <a:spcPct val="90000"/>
              </a:lnSpc>
              <a:spcAft>
                <a:spcPts val="1200"/>
              </a:spcAft>
              <a:buFont typeface="Wingdings" panose="05000000000000000000" pitchFamily="2" charset="2"/>
              <a:buChar char="Ø"/>
            </a:pPr>
            <a:r>
              <a:rPr lang="en-US" sz="2800" dirty="0"/>
              <a:t>Select a qualified flagger that has been properly trained</a:t>
            </a:r>
          </a:p>
          <a:p>
            <a:pPr>
              <a:lnSpc>
                <a:spcPct val="90000"/>
              </a:lnSpc>
              <a:spcAft>
                <a:spcPts val="1200"/>
              </a:spcAft>
              <a:buFont typeface="Wingdings" panose="05000000000000000000" pitchFamily="2" charset="2"/>
              <a:buChar char="Ø"/>
            </a:pPr>
            <a:r>
              <a:rPr lang="en-US" sz="2800" dirty="0"/>
              <a:t>Have proper safety attire and equipment</a:t>
            </a:r>
          </a:p>
          <a:p>
            <a:pPr>
              <a:lnSpc>
                <a:spcPct val="90000"/>
              </a:lnSpc>
              <a:spcAft>
                <a:spcPts val="1200"/>
              </a:spcAft>
              <a:buFont typeface="Wingdings" panose="05000000000000000000" pitchFamily="2" charset="2"/>
              <a:buChar char="Ø"/>
            </a:pPr>
            <a:r>
              <a:rPr lang="en-US" sz="2800" dirty="0"/>
              <a:t>Select flagging method and location</a:t>
            </a:r>
          </a:p>
          <a:p>
            <a:pPr>
              <a:lnSpc>
                <a:spcPct val="90000"/>
              </a:lnSpc>
              <a:spcAft>
                <a:spcPts val="1200"/>
              </a:spcAft>
              <a:buFont typeface="Wingdings" panose="05000000000000000000" pitchFamily="2" charset="2"/>
              <a:buChar char="Ø"/>
            </a:pPr>
            <a:r>
              <a:rPr lang="en-US" sz="2800" dirty="0"/>
              <a:t>Have all advance warning signs in place</a:t>
            </a:r>
          </a:p>
          <a:p>
            <a:pPr>
              <a:lnSpc>
                <a:spcPct val="90000"/>
              </a:lnSpc>
              <a:spcAft>
                <a:spcPts val="1200"/>
              </a:spcAft>
              <a:buFont typeface="Wingdings" panose="05000000000000000000" pitchFamily="2" charset="2"/>
              <a:buChar char="Ø"/>
            </a:pPr>
            <a:r>
              <a:rPr lang="en-US" sz="2800" dirty="0"/>
              <a:t>Flagger station must be visible to motorists</a:t>
            </a:r>
          </a:p>
          <a:p>
            <a:pPr lvl="1">
              <a:lnSpc>
                <a:spcPct val="90000"/>
              </a:lnSpc>
              <a:spcAft>
                <a:spcPts val="1200"/>
              </a:spcAft>
              <a:buFont typeface="Arial" panose="020B0604020202020204" pitchFamily="34" charset="0"/>
              <a:buChar char="•"/>
            </a:pPr>
            <a:r>
              <a:rPr lang="en-US" sz="2400" dirty="0"/>
              <a:t>If possible, the crew and other flaggers</a:t>
            </a:r>
          </a:p>
          <a:p>
            <a:pPr marL="563563" indent="-563563">
              <a:lnSpc>
                <a:spcPct val="90000"/>
              </a:lnSpc>
              <a:spcAft>
                <a:spcPts val="1200"/>
              </a:spcAft>
            </a:pPr>
            <a:endParaRPr lang="en-US" sz="2800" dirty="0"/>
          </a:p>
        </p:txBody>
      </p:sp>
    </p:spTree>
    <p:extLst>
      <p:ext uri="{BB962C8B-B14F-4D97-AF65-F5344CB8AC3E}">
        <p14:creationId xmlns:p14="http://schemas.microsoft.com/office/powerpoint/2010/main" val="2572793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0292">
                                            <p:txEl>
                                              <p:pRg st="1" end="1"/>
                                            </p:txEl>
                                          </p:spTgt>
                                        </p:tgtEl>
                                        <p:attrNameLst>
                                          <p:attrName>style.visibility</p:attrName>
                                        </p:attrNameLst>
                                      </p:cBhvr>
                                      <p:to>
                                        <p:strVal val="visible"/>
                                      </p:to>
                                    </p:set>
                                    <p:anim calcmode="lin" valueType="num">
                                      <p:cBhvr additive="base">
                                        <p:cTn id="7" dur="500" fill="hold"/>
                                        <p:tgtEl>
                                          <p:spTgt spid="14029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029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40292">
                                            <p:txEl>
                                              <p:pRg st="2" end="2"/>
                                            </p:txEl>
                                          </p:spTgt>
                                        </p:tgtEl>
                                        <p:attrNameLst>
                                          <p:attrName>style.visibility</p:attrName>
                                        </p:attrNameLst>
                                      </p:cBhvr>
                                      <p:to>
                                        <p:strVal val="visible"/>
                                      </p:to>
                                    </p:set>
                                    <p:anim calcmode="lin" valueType="num">
                                      <p:cBhvr additive="base">
                                        <p:cTn id="11" dur="500" fill="hold"/>
                                        <p:tgtEl>
                                          <p:spTgt spid="14029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40292">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40292">
                                            <p:txEl>
                                              <p:pRg st="3" end="3"/>
                                            </p:txEl>
                                          </p:spTgt>
                                        </p:tgtEl>
                                        <p:attrNameLst>
                                          <p:attrName>style.visibility</p:attrName>
                                        </p:attrNameLst>
                                      </p:cBhvr>
                                      <p:to>
                                        <p:strVal val="visible"/>
                                      </p:to>
                                    </p:set>
                                    <p:anim calcmode="lin" valueType="num">
                                      <p:cBhvr additive="base">
                                        <p:cTn id="15" dur="500" fill="hold"/>
                                        <p:tgtEl>
                                          <p:spTgt spid="140292">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40292">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40292">
                                            <p:txEl>
                                              <p:pRg st="4" end="4"/>
                                            </p:txEl>
                                          </p:spTgt>
                                        </p:tgtEl>
                                        <p:attrNameLst>
                                          <p:attrName>style.visibility</p:attrName>
                                        </p:attrNameLst>
                                      </p:cBhvr>
                                      <p:to>
                                        <p:strVal val="visible"/>
                                      </p:to>
                                    </p:set>
                                    <p:anim calcmode="lin" valueType="num">
                                      <p:cBhvr additive="base">
                                        <p:cTn id="19" dur="500" fill="hold"/>
                                        <p:tgtEl>
                                          <p:spTgt spid="14029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0292">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40292">
                                            <p:txEl>
                                              <p:pRg st="5" end="5"/>
                                            </p:txEl>
                                          </p:spTgt>
                                        </p:tgtEl>
                                        <p:attrNameLst>
                                          <p:attrName>style.visibility</p:attrName>
                                        </p:attrNameLst>
                                      </p:cBhvr>
                                      <p:to>
                                        <p:strVal val="visible"/>
                                      </p:to>
                                    </p:set>
                                    <p:anim calcmode="lin" valueType="num">
                                      <p:cBhvr additive="base">
                                        <p:cTn id="23" dur="500" fill="hold"/>
                                        <p:tgtEl>
                                          <p:spTgt spid="14029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40292">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40292">
                                            <p:txEl>
                                              <p:pRg st="6" end="6"/>
                                            </p:txEl>
                                          </p:spTgt>
                                        </p:tgtEl>
                                        <p:attrNameLst>
                                          <p:attrName>style.visibility</p:attrName>
                                        </p:attrNameLst>
                                      </p:cBhvr>
                                      <p:to>
                                        <p:strVal val="visible"/>
                                      </p:to>
                                    </p:set>
                                    <p:anim calcmode="lin" valueType="num">
                                      <p:cBhvr additive="base">
                                        <p:cTn id="27" dur="500" fill="hold"/>
                                        <p:tgtEl>
                                          <p:spTgt spid="140292">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4029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9519CE-49FC-4F6E-B1FF-C52E84D49D58}"/>
              </a:ext>
            </a:extLst>
          </p:cNvPr>
          <p:cNvPicPr>
            <a:picLocks noChangeAspect="1"/>
          </p:cNvPicPr>
          <p:nvPr/>
        </p:nvPicPr>
        <p:blipFill rotWithShape="1">
          <a:blip r:embed="rId3"/>
          <a:srcRect l="3196" t="2275" r="2302" b="2275"/>
          <a:stretch/>
        </p:blipFill>
        <p:spPr>
          <a:xfrm>
            <a:off x="65978" y="7761"/>
            <a:ext cx="9012044" cy="6842478"/>
          </a:xfrm>
          <a:prstGeom prst="rect">
            <a:avLst/>
          </a:prstGeom>
        </p:spPr>
      </p:pic>
    </p:spTree>
    <p:extLst>
      <p:ext uri="{BB962C8B-B14F-4D97-AF65-F5344CB8AC3E}">
        <p14:creationId xmlns:p14="http://schemas.microsoft.com/office/powerpoint/2010/main" val="3054512892"/>
      </p:ext>
    </p:extLst>
  </p:cSld>
  <p:clrMapOvr>
    <a:masterClrMapping/>
  </p:clrMapOvr>
  <p:transition spd="slow"/>
</p:sld>
</file>

<file path=ppt/slides/slide20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EE7E27D-D12C-45C8-9B62-3C936B497C46}"/>
              </a:ext>
            </a:extLst>
          </p:cNvPr>
          <p:cNvPicPr>
            <a:picLocks noChangeAspect="1"/>
          </p:cNvPicPr>
          <p:nvPr/>
        </p:nvPicPr>
        <p:blipFill rotWithShape="1">
          <a:blip r:embed="rId3"/>
          <a:srcRect l="1328" t="2298" r="1328" b="3222"/>
          <a:stretch/>
        </p:blipFill>
        <p:spPr>
          <a:xfrm>
            <a:off x="177800" y="133349"/>
            <a:ext cx="8788400" cy="6591301"/>
          </a:xfrm>
          <a:prstGeom prst="rect">
            <a:avLst/>
          </a:prstGeom>
        </p:spPr>
      </p:pic>
    </p:spTree>
    <p:extLst>
      <p:ext uri="{BB962C8B-B14F-4D97-AF65-F5344CB8AC3E}">
        <p14:creationId xmlns:p14="http://schemas.microsoft.com/office/powerpoint/2010/main" val="3768590719"/>
      </p:ext>
    </p:extLst>
  </p:cSld>
  <p:clrMapOvr>
    <a:masterClrMapping/>
  </p:clrMapOvr>
  <p:transition spd="slow"/>
</p:sld>
</file>

<file path=ppt/slides/slide20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5410" name="TextBox 3"/>
          <p:cNvSpPr txBox="1">
            <a:spLocks noChangeArrowheads="1"/>
          </p:cNvSpPr>
          <p:nvPr/>
        </p:nvSpPr>
        <p:spPr bwMode="auto">
          <a:xfrm>
            <a:off x="3775168" y="3673175"/>
            <a:ext cx="487680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algn="ctr" eaLnBrk="1" hangingPunct="1"/>
            <a:r>
              <a:rPr lang="en-US" sz="4400" b="1" dirty="0">
                <a:solidFill>
                  <a:prstClr val="black"/>
                </a:solidFill>
                <a:latin typeface="Calibri"/>
                <a:cs typeface="Arial" charset="0"/>
              </a:rPr>
              <a:t>Where I Am Is Safe  </a:t>
            </a:r>
          </a:p>
        </p:txBody>
      </p:sp>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37095" y="1644252"/>
            <a:ext cx="4364721" cy="769441"/>
          </a:xfrm>
          <a:prstGeom prst="rect">
            <a:avLst/>
          </a:prstGeom>
          <a:noFill/>
        </p:spPr>
        <p:txBody>
          <a:bodyPr wrap="none" rtlCol="0">
            <a:spAutoFit/>
          </a:bodyPr>
          <a:lstStyle/>
          <a:p>
            <a:pPr algn="ctr"/>
            <a:r>
              <a:rPr lang="en-US" sz="4400" b="1" dirty="0">
                <a:solidFill>
                  <a:prstClr val="black"/>
                </a:solidFill>
                <a:cs typeface="Arial" charset="0"/>
              </a:rPr>
              <a:t>What I Use is Safe</a:t>
            </a:r>
            <a:endParaRPr lang="en-US" sz="2000" dirty="0">
              <a:solidFill>
                <a:prstClr val="black"/>
              </a:solidFill>
            </a:endParaRPr>
          </a:p>
        </p:txBody>
      </p:sp>
      <p:pic>
        <p:nvPicPr>
          <p:cNvPr id="23554"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r="47648"/>
          <a:stretch/>
        </p:blipFill>
        <p:spPr bwMode="auto">
          <a:xfrm rot="20402918">
            <a:off x="4793275" y="1047832"/>
            <a:ext cx="1949766" cy="2095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5" name="Picture 3"/>
          <p:cNvPicPr>
            <a:picLocks noChangeAspect="1" noChangeArrowheads="1"/>
          </p:cNvPicPr>
          <p:nvPr/>
        </p:nvPicPr>
        <p:blipFill rotWithShape="1">
          <a:blip r:embed="rId5">
            <a:extLst>
              <a:ext uri="{28A0092B-C50C-407E-A947-70E740481C1C}">
                <a14:useLocalDpi xmlns:a14="http://schemas.microsoft.com/office/drawing/2010/main" val="0"/>
              </a:ext>
            </a:extLst>
          </a:blip>
          <a:srcRect r="48230"/>
          <a:stretch/>
        </p:blipFill>
        <p:spPr bwMode="auto">
          <a:xfrm rot="838519">
            <a:off x="6770367" y="981016"/>
            <a:ext cx="1930499" cy="20959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6"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9848996">
            <a:off x="1117211" y="2126614"/>
            <a:ext cx="3774024" cy="50025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31615796"/>
      </p:ext>
    </p:extLst>
  </p:cSld>
  <p:clrMapOvr>
    <a:masterClrMapping/>
  </p:clrMapOvr>
  <p:transition spd="slow"/>
</p:sld>
</file>

<file path=ppt/slides/slide20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02" name="Rectangle 5"/>
          <p:cNvSpPr>
            <a:spLocks noGrp="1" noChangeArrowheads="1"/>
          </p:cNvSpPr>
          <p:nvPr>
            <p:ph idx="1"/>
          </p:nvPr>
        </p:nvSpPr>
        <p:spPr>
          <a:xfrm>
            <a:off x="685800" y="1219200"/>
            <a:ext cx="7772400" cy="2419350"/>
          </a:xfrm>
        </p:spPr>
        <p:txBody>
          <a:bodyPr/>
          <a:lstStyle/>
          <a:p>
            <a:pPr marL="457200" indent="-457200">
              <a:buClrTx/>
              <a:buFont typeface="Wingdings" panose="05000000000000000000" pitchFamily="2" charset="2"/>
              <a:buChar char="Ø"/>
            </a:pPr>
            <a:r>
              <a:rPr lang="en-US" altLang="en-US" sz="2400" dirty="0"/>
              <a:t>Shall be retro-reflective </a:t>
            </a:r>
          </a:p>
          <a:p>
            <a:pPr marL="457200" indent="-457200">
              <a:buClrTx/>
              <a:buFont typeface="Wingdings" panose="05000000000000000000" pitchFamily="2" charset="2"/>
              <a:buChar char="Ø"/>
            </a:pPr>
            <a:r>
              <a:rPr lang="en-US" altLang="en-US" sz="2400" dirty="0"/>
              <a:t>Shall be octagon shape on a rigid handle</a:t>
            </a:r>
          </a:p>
          <a:p>
            <a:pPr marL="742950" lvl="1" indent="-342900">
              <a:buClrTx/>
              <a:buFont typeface="Arial" panose="020B0604020202020204" pitchFamily="34" charset="0"/>
              <a:buChar char="•"/>
            </a:pPr>
            <a:r>
              <a:rPr lang="en-US" altLang="en-US" sz="2000" dirty="0"/>
              <a:t> Preferred height of 5-7ft.</a:t>
            </a:r>
          </a:p>
          <a:p>
            <a:pPr marL="457200" indent="-457200">
              <a:buClrTx/>
              <a:buFont typeface="Wingdings" panose="05000000000000000000" pitchFamily="2" charset="2"/>
              <a:buChar char="Ø"/>
            </a:pPr>
            <a:r>
              <a:rPr lang="en-US" altLang="en-US" sz="2400" dirty="0"/>
              <a:t>Shall be 18 inches with 6-inch letters</a:t>
            </a:r>
          </a:p>
          <a:p>
            <a:pPr marL="457200" indent="-457200">
              <a:buClrTx/>
              <a:buFont typeface="Wingdings" panose="05000000000000000000" pitchFamily="2" charset="2"/>
              <a:buChar char="Ø"/>
            </a:pPr>
            <a:r>
              <a:rPr lang="en-US" altLang="en-US" sz="2400" dirty="0"/>
              <a:t>Shall be in quality condition </a:t>
            </a:r>
          </a:p>
        </p:txBody>
      </p:sp>
      <p:sp>
        <p:nvSpPr>
          <p:cNvPr id="36866" name="Rectangle 4" descr="Large confetti"/>
          <p:cNvSpPr>
            <a:spLocks noGrp="1" noChangeArrowheads="1"/>
          </p:cNvSpPr>
          <p:nvPr>
            <p:ph type="title"/>
          </p:nvPr>
        </p:nvSpPr>
        <p:spPr>
          <a:xfrm>
            <a:off x="1502833" y="231775"/>
            <a:ext cx="6172200" cy="701675"/>
          </a:xfrm>
        </p:spPr>
        <p:txBody>
          <a:bodyPr>
            <a:noAutofit/>
          </a:bodyPr>
          <a:lstStyle/>
          <a:p>
            <a:pPr algn="ctr" fontAlgn="auto">
              <a:spcAft>
                <a:spcPts val="0"/>
              </a:spcAft>
              <a:defRPr/>
            </a:pPr>
            <a:r>
              <a:rPr lang="en-US" altLang="en-US" sz="4400" b="1" dirty="0">
                <a:effectLst/>
              </a:rPr>
              <a:t>Stop/Slow</a:t>
            </a:r>
            <a:r>
              <a:rPr lang="en-US" altLang="en-US" sz="4400" b="1" dirty="0"/>
              <a:t> Paddle</a:t>
            </a:r>
          </a:p>
        </p:txBody>
      </p:sp>
      <p:sp>
        <p:nvSpPr>
          <p:cNvPr id="2" name="TextBox 1"/>
          <p:cNvSpPr txBox="1"/>
          <p:nvPr/>
        </p:nvSpPr>
        <p:spPr>
          <a:xfrm>
            <a:off x="1921933" y="6177379"/>
            <a:ext cx="5334000" cy="646331"/>
          </a:xfrm>
          <a:prstGeom prst="rect">
            <a:avLst/>
          </a:prstGeom>
          <a:solidFill>
            <a:srgbClr val="FFFF00"/>
          </a:solidFill>
        </p:spPr>
        <p:txBody>
          <a:bodyPr wrap="square" rtlCol="0">
            <a:spAutoFit/>
          </a:bodyPr>
          <a:lstStyle/>
          <a:p>
            <a:pPr algn="ctr"/>
            <a:r>
              <a:rPr lang="en-US" altLang="en-US" b="1" i="1" dirty="0">
                <a:solidFill>
                  <a:srgbClr val="FF0000"/>
                </a:solidFill>
              </a:rPr>
              <a:t>Use of flags should be limited to emergency situations only</a:t>
            </a:r>
          </a:p>
        </p:txBody>
      </p:sp>
      <p:grpSp>
        <p:nvGrpSpPr>
          <p:cNvPr id="4" name="Group 3">
            <a:extLst>
              <a:ext uri="{FF2B5EF4-FFF2-40B4-BE49-F238E27FC236}">
                <a16:creationId xmlns:a16="http://schemas.microsoft.com/office/drawing/2014/main" id="{A8A8FD0B-8F97-478B-93DE-9612881BD796}"/>
              </a:ext>
            </a:extLst>
          </p:cNvPr>
          <p:cNvGrpSpPr/>
          <p:nvPr/>
        </p:nvGrpSpPr>
        <p:grpSpPr>
          <a:xfrm>
            <a:off x="179070" y="3596216"/>
            <a:ext cx="4261696" cy="2423584"/>
            <a:chOff x="179070" y="3596216"/>
            <a:chExt cx="4261696" cy="2423584"/>
          </a:xfrm>
        </p:grpSpPr>
        <p:pic>
          <p:nvPicPr>
            <p:cNvPr id="3075" name="Picture 3" descr="C:\Users\anderb3\Desktop\Flagger Recert\sto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070" y="3638550"/>
              <a:ext cx="4233333" cy="2381250"/>
            </a:xfrm>
            <a:prstGeom prst="rect">
              <a:avLst/>
            </a:prstGeom>
            <a:noFill/>
            <a:effectLst>
              <a:softEdge rad="0"/>
            </a:effectLst>
            <a:extLst>
              <a:ext uri="{909E8E84-426E-40DD-AFC4-6F175D3DCCD1}">
                <a14:hiddenFill xmlns:a14="http://schemas.microsoft.com/office/drawing/2010/main">
                  <a:solidFill>
                    <a:srgbClr val="FFFFFF"/>
                  </a:solidFill>
                </a14:hiddenFill>
              </a:ext>
            </a:extLst>
          </p:spPr>
        </p:pic>
        <p:sp>
          <p:nvSpPr>
            <p:cNvPr id="3" name="&quot;No&quot; Symbol 2"/>
            <p:cNvSpPr/>
            <p:nvPr/>
          </p:nvSpPr>
          <p:spPr>
            <a:xfrm>
              <a:off x="2307166" y="3596216"/>
              <a:ext cx="2133600" cy="2118783"/>
            </a:xfrm>
            <a:prstGeom prst="noSmoking">
              <a:avLst>
                <a:gd name="adj" fmla="val 8873"/>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grpSp>
        <p:nvGrpSpPr>
          <p:cNvPr id="5" name="Group 4">
            <a:extLst>
              <a:ext uri="{FF2B5EF4-FFF2-40B4-BE49-F238E27FC236}">
                <a16:creationId xmlns:a16="http://schemas.microsoft.com/office/drawing/2014/main" id="{4F2947D0-BE29-405A-B785-38CB726B4830}"/>
              </a:ext>
            </a:extLst>
          </p:cNvPr>
          <p:cNvGrpSpPr/>
          <p:nvPr/>
        </p:nvGrpSpPr>
        <p:grpSpPr>
          <a:xfrm>
            <a:off x="4740912" y="3520017"/>
            <a:ext cx="4146550" cy="2362199"/>
            <a:chOff x="4740912" y="3520017"/>
            <a:chExt cx="4146550" cy="2362199"/>
          </a:xfrm>
        </p:grpSpPr>
        <p:pic>
          <p:nvPicPr>
            <p:cNvPr id="3076" name="Picture 4" descr="C:\Users\anderb3\Desktop\Flagger Recert\slow.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40912" y="3596216"/>
              <a:ext cx="4064000" cy="2286000"/>
            </a:xfrm>
            <a:prstGeom prst="rect">
              <a:avLst/>
            </a:prstGeom>
            <a:noFill/>
            <a:extLst>
              <a:ext uri="{909E8E84-426E-40DD-AFC4-6F175D3DCCD1}">
                <a14:hiddenFill xmlns:a14="http://schemas.microsoft.com/office/drawing/2010/main">
                  <a:solidFill>
                    <a:srgbClr val="FFFFFF"/>
                  </a:solidFill>
                </a14:hiddenFill>
              </a:ext>
            </a:extLst>
          </p:spPr>
        </p:pic>
        <p:sp>
          <p:nvSpPr>
            <p:cNvPr id="12" name="&quot;No&quot; Symbol 11"/>
            <p:cNvSpPr/>
            <p:nvPr/>
          </p:nvSpPr>
          <p:spPr>
            <a:xfrm>
              <a:off x="6753862" y="3520017"/>
              <a:ext cx="2133600" cy="2118783"/>
            </a:xfrm>
            <a:prstGeom prst="noSmoking">
              <a:avLst>
                <a:gd name="adj" fmla="val 8873"/>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spTree>
    <p:extLst>
      <p:ext uri="{BB962C8B-B14F-4D97-AF65-F5344CB8AC3E}">
        <p14:creationId xmlns:p14="http://schemas.microsoft.com/office/powerpoint/2010/main" val="220067757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0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10595" name="Rectangle 3"/>
          <p:cNvSpPr>
            <a:spLocks noGrp="1" noChangeArrowheads="1"/>
          </p:cNvSpPr>
          <p:nvPr>
            <p:ph type="body" idx="4294967295"/>
          </p:nvPr>
        </p:nvSpPr>
        <p:spPr>
          <a:xfrm>
            <a:off x="533400" y="1843893"/>
            <a:ext cx="7848600" cy="4038600"/>
          </a:xfrm>
          <a:prstGeom prst="rect">
            <a:avLst/>
          </a:prstGeom>
        </p:spPr>
        <p:txBody>
          <a:bodyPr>
            <a:normAutofit/>
          </a:bodyPr>
          <a:lstStyle/>
          <a:p>
            <a:pPr marL="457200" indent="-457200" fontAlgn="auto">
              <a:lnSpc>
                <a:spcPct val="80000"/>
              </a:lnSpc>
              <a:spcAft>
                <a:spcPts val="0"/>
              </a:spcAft>
              <a:buClrTx/>
              <a:buFont typeface="Wingdings" panose="05000000000000000000" pitchFamily="2" charset="2"/>
              <a:buChar char="Ø"/>
              <a:defRPr/>
            </a:pPr>
            <a:r>
              <a:rPr lang="en-US" altLang="en-US" sz="2800" dirty="0">
                <a:uFill>
                  <a:solidFill>
                    <a:srgbClr val="FF0000"/>
                  </a:solidFill>
                </a:uFill>
              </a:rPr>
              <a:t>Hills</a:t>
            </a:r>
          </a:p>
          <a:p>
            <a:pPr marL="457200" indent="-457200" fontAlgn="auto">
              <a:lnSpc>
                <a:spcPct val="80000"/>
              </a:lnSpc>
              <a:spcAft>
                <a:spcPts val="0"/>
              </a:spcAft>
              <a:buClrTx/>
              <a:buFont typeface="Wingdings" panose="05000000000000000000" pitchFamily="2" charset="2"/>
              <a:buChar char="Ø"/>
              <a:defRPr/>
            </a:pPr>
            <a:r>
              <a:rPr lang="en-US" altLang="en-US" sz="2800" dirty="0">
                <a:uFill>
                  <a:solidFill>
                    <a:srgbClr val="FF0000"/>
                  </a:solidFill>
                </a:uFill>
              </a:rPr>
              <a:t>Curves</a:t>
            </a:r>
          </a:p>
          <a:p>
            <a:pPr marL="457200" indent="-457200" fontAlgn="auto">
              <a:lnSpc>
                <a:spcPct val="80000"/>
              </a:lnSpc>
              <a:spcAft>
                <a:spcPts val="0"/>
              </a:spcAft>
              <a:buClrTx/>
              <a:buFont typeface="Wingdings" panose="05000000000000000000" pitchFamily="2" charset="2"/>
              <a:buChar char="Ø"/>
              <a:defRPr/>
            </a:pPr>
            <a:r>
              <a:rPr lang="en-US" altLang="en-US" sz="2800" dirty="0">
                <a:uFill>
                  <a:solidFill>
                    <a:srgbClr val="FF0000"/>
                  </a:solidFill>
                </a:uFill>
              </a:rPr>
              <a:t>Obstructions</a:t>
            </a:r>
          </a:p>
          <a:p>
            <a:pPr marL="457200" indent="-457200" fontAlgn="auto">
              <a:lnSpc>
                <a:spcPct val="80000"/>
              </a:lnSpc>
              <a:spcAft>
                <a:spcPts val="0"/>
              </a:spcAft>
              <a:buClrTx/>
              <a:buFont typeface="Wingdings" panose="05000000000000000000" pitchFamily="2" charset="2"/>
              <a:buChar char="Ø"/>
              <a:defRPr/>
            </a:pPr>
            <a:r>
              <a:rPr lang="en-US" altLang="en-US" sz="2800" dirty="0">
                <a:uFill>
                  <a:solidFill>
                    <a:srgbClr val="FF0000"/>
                  </a:solidFill>
                </a:uFill>
              </a:rPr>
              <a:t>Shade </a:t>
            </a:r>
            <a:r>
              <a:rPr lang="en-US" altLang="en-US" sz="2000" dirty="0">
                <a:uFill>
                  <a:solidFill>
                    <a:srgbClr val="FF0000"/>
                  </a:solidFill>
                </a:uFill>
              </a:rPr>
              <a:t>– hard to see people in shaded area</a:t>
            </a:r>
          </a:p>
          <a:p>
            <a:pPr marL="457200" indent="-457200" fontAlgn="auto">
              <a:lnSpc>
                <a:spcPct val="80000"/>
              </a:lnSpc>
              <a:spcAft>
                <a:spcPts val="0"/>
              </a:spcAft>
              <a:buClrTx/>
              <a:buFont typeface="Wingdings" panose="05000000000000000000" pitchFamily="2" charset="2"/>
              <a:buChar char="Ø"/>
              <a:defRPr/>
            </a:pPr>
            <a:r>
              <a:rPr lang="en-US" altLang="en-US" sz="2800" dirty="0">
                <a:uFill>
                  <a:solidFill>
                    <a:srgbClr val="FF0000"/>
                  </a:solidFill>
                </a:uFill>
              </a:rPr>
              <a:t>Glare </a:t>
            </a:r>
            <a:r>
              <a:rPr lang="en-US" altLang="en-US" sz="2000" dirty="0">
                <a:uFill>
                  <a:solidFill>
                    <a:srgbClr val="FF0000"/>
                  </a:solidFill>
                </a:uFill>
              </a:rPr>
              <a:t>– lighting devices or angle of sun</a:t>
            </a:r>
          </a:p>
          <a:p>
            <a:pPr marL="457200" indent="-457200" fontAlgn="auto">
              <a:lnSpc>
                <a:spcPct val="80000"/>
              </a:lnSpc>
              <a:spcAft>
                <a:spcPts val="0"/>
              </a:spcAft>
              <a:buClrTx/>
              <a:buFont typeface="Wingdings" panose="05000000000000000000" pitchFamily="2" charset="2"/>
              <a:buChar char="Ø"/>
              <a:defRPr/>
            </a:pPr>
            <a:r>
              <a:rPr lang="en-US" altLang="en-US" sz="2800" dirty="0">
                <a:uFill>
                  <a:solidFill>
                    <a:srgbClr val="FF0000"/>
                  </a:solidFill>
                </a:uFill>
              </a:rPr>
              <a:t>Color Contrast </a:t>
            </a:r>
            <a:r>
              <a:rPr lang="en-US" altLang="en-US" sz="2000" dirty="0">
                <a:uFill>
                  <a:solidFill>
                    <a:srgbClr val="FF0000"/>
                  </a:solidFill>
                </a:uFill>
              </a:rPr>
              <a:t>– wearing an orange vest standing next to a similarly colored truck</a:t>
            </a:r>
          </a:p>
          <a:p>
            <a:pPr marL="457200" indent="-457200" fontAlgn="auto">
              <a:lnSpc>
                <a:spcPct val="80000"/>
              </a:lnSpc>
              <a:spcAft>
                <a:spcPts val="0"/>
              </a:spcAft>
              <a:buClrTx/>
              <a:buFont typeface="Wingdings" panose="05000000000000000000" pitchFamily="2" charset="2"/>
              <a:buChar char="Ø"/>
              <a:defRPr/>
            </a:pPr>
            <a:r>
              <a:rPr lang="en-US" altLang="en-US" sz="2800" dirty="0">
                <a:uFill>
                  <a:solidFill>
                    <a:srgbClr val="FF0000"/>
                  </a:solidFill>
                </a:uFill>
              </a:rPr>
              <a:t>Bad Weather</a:t>
            </a:r>
          </a:p>
          <a:p>
            <a:pPr marL="457200" indent="-457200" fontAlgn="auto">
              <a:lnSpc>
                <a:spcPct val="80000"/>
              </a:lnSpc>
              <a:spcAft>
                <a:spcPts val="0"/>
              </a:spcAft>
              <a:buClrTx/>
              <a:buFont typeface="Wingdings" panose="05000000000000000000" pitchFamily="2" charset="2"/>
              <a:buChar char="Ø"/>
              <a:defRPr/>
            </a:pPr>
            <a:r>
              <a:rPr lang="en-US" altLang="en-US" sz="2800" dirty="0">
                <a:uFill>
                  <a:solidFill>
                    <a:srgbClr val="FF0000"/>
                  </a:solidFill>
                </a:uFill>
              </a:rPr>
              <a:t>Darkness</a:t>
            </a:r>
            <a:endParaRPr lang="en-US" altLang="en-US" sz="2800" dirty="0"/>
          </a:p>
        </p:txBody>
      </p:sp>
      <p:sp>
        <p:nvSpPr>
          <p:cNvPr id="55298" name="Rectangle 5" descr="Large confetti"/>
          <p:cNvSpPr>
            <a:spLocks noGrp="1" noChangeArrowheads="1"/>
          </p:cNvSpPr>
          <p:nvPr>
            <p:ph type="title" idx="4294967295"/>
          </p:nvPr>
        </p:nvSpPr>
        <p:spPr>
          <a:xfrm>
            <a:off x="533400" y="1191795"/>
            <a:ext cx="5257800" cy="652098"/>
          </a:xfrm>
          <a:prstGeom prst="rect">
            <a:avLst/>
          </a:prstGeom>
        </p:spPr>
        <p:txBody>
          <a:bodyPr>
            <a:noAutofit/>
          </a:bodyPr>
          <a:lstStyle/>
          <a:p>
            <a:pPr algn="l" fontAlgn="auto">
              <a:spcAft>
                <a:spcPts val="0"/>
              </a:spcAft>
              <a:defRPr/>
            </a:pPr>
            <a:r>
              <a:rPr lang="en-US" altLang="en-US" sz="2800" b="1" dirty="0">
                <a:effectLst/>
              </a:rPr>
              <a:t>Factors you must consider:</a:t>
            </a:r>
          </a:p>
        </p:txBody>
      </p:sp>
      <p:sp>
        <p:nvSpPr>
          <p:cNvPr id="12" name="Rectangle 2" descr="Large confetti"/>
          <p:cNvSpPr txBox="1">
            <a:spLocks noChangeArrowheads="1"/>
          </p:cNvSpPr>
          <p:nvPr/>
        </p:nvSpPr>
        <p:spPr bwMode="auto">
          <a:xfrm>
            <a:off x="592506" y="309769"/>
            <a:ext cx="79248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lgn="l" rtl="0" eaLnBrk="0" fontAlgn="base" hangingPunct="0">
              <a:spcBef>
                <a:spcPct val="0"/>
              </a:spcBef>
              <a:spcAft>
                <a:spcPct val="0"/>
              </a:spcAft>
              <a:defRPr sz="4400" b="1">
                <a:solidFill>
                  <a:schemeClr val="tx2"/>
                </a:solidFill>
                <a:latin typeface="+mj-lt"/>
                <a:ea typeface="+mj-ea"/>
                <a:cs typeface="+mj-cs"/>
              </a:defRPr>
            </a:lvl1pPr>
            <a:lvl2pPr algn="l" rtl="0" eaLnBrk="0" fontAlgn="base" hangingPunct="0">
              <a:spcBef>
                <a:spcPct val="0"/>
              </a:spcBef>
              <a:spcAft>
                <a:spcPct val="0"/>
              </a:spcAft>
              <a:defRPr sz="4400" b="1">
                <a:solidFill>
                  <a:schemeClr val="tx2"/>
                </a:solidFill>
                <a:latin typeface="Times New Roman" charset="0"/>
              </a:defRPr>
            </a:lvl2pPr>
            <a:lvl3pPr algn="l" rtl="0" eaLnBrk="0" fontAlgn="base" hangingPunct="0">
              <a:spcBef>
                <a:spcPct val="0"/>
              </a:spcBef>
              <a:spcAft>
                <a:spcPct val="0"/>
              </a:spcAft>
              <a:defRPr sz="4400" b="1">
                <a:solidFill>
                  <a:schemeClr val="tx2"/>
                </a:solidFill>
                <a:latin typeface="Times New Roman" charset="0"/>
              </a:defRPr>
            </a:lvl3pPr>
            <a:lvl4pPr algn="l" rtl="0" eaLnBrk="0" fontAlgn="base" hangingPunct="0">
              <a:spcBef>
                <a:spcPct val="0"/>
              </a:spcBef>
              <a:spcAft>
                <a:spcPct val="0"/>
              </a:spcAft>
              <a:defRPr sz="4400" b="1">
                <a:solidFill>
                  <a:schemeClr val="tx2"/>
                </a:solidFill>
                <a:latin typeface="Times New Roman" charset="0"/>
              </a:defRPr>
            </a:lvl4pPr>
            <a:lvl5pPr algn="l" rtl="0" eaLnBrk="0" fontAlgn="base" hangingPunct="0">
              <a:spcBef>
                <a:spcPct val="0"/>
              </a:spcBef>
              <a:spcAft>
                <a:spcPct val="0"/>
              </a:spcAft>
              <a:defRPr sz="4400" b="1">
                <a:solidFill>
                  <a:schemeClr val="tx2"/>
                </a:solidFill>
                <a:latin typeface="Times New Roman" charset="0"/>
              </a:defRPr>
            </a:lvl5pPr>
            <a:lvl6pPr marL="457200" algn="l" rtl="0" fontAlgn="base">
              <a:spcBef>
                <a:spcPct val="0"/>
              </a:spcBef>
              <a:spcAft>
                <a:spcPct val="0"/>
              </a:spcAft>
              <a:defRPr sz="4400">
                <a:solidFill>
                  <a:schemeClr val="tx2"/>
                </a:solidFill>
                <a:latin typeface="Times New Roman" charset="0"/>
              </a:defRPr>
            </a:lvl6pPr>
            <a:lvl7pPr marL="914400" algn="l" rtl="0" fontAlgn="base">
              <a:spcBef>
                <a:spcPct val="0"/>
              </a:spcBef>
              <a:spcAft>
                <a:spcPct val="0"/>
              </a:spcAft>
              <a:defRPr sz="4400">
                <a:solidFill>
                  <a:schemeClr val="tx2"/>
                </a:solidFill>
                <a:latin typeface="Times New Roman" charset="0"/>
              </a:defRPr>
            </a:lvl7pPr>
            <a:lvl8pPr marL="1371600" algn="l" rtl="0" fontAlgn="base">
              <a:spcBef>
                <a:spcPct val="0"/>
              </a:spcBef>
              <a:spcAft>
                <a:spcPct val="0"/>
              </a:spcAft>
              <a:defRPr sz="4400">
                <a:solidFill>
                  <a:schemeClr val="tx2"/>
                </a:solidFill>
                <a:latin typeface="Times New Roman" charset="0"/>
              </a:defRPr>
            </a:lvl8pPr>
            <a:lvl9pPr marL="1828800" algn="l" rtl="0" fontAlgn="base">
              <a:spcBef>
                <a:spcPct val="0"/>
              </a:spcBef>
              <a:spcAft>
                <a:spcPct val="0"/>
              </a:spcAft>
              <a:defRPr sz="4400">
                <a:solidFill>
                  <a:schemeClr val="tx2"/>
                </a:solidFill>
                <a:latin typeface="Times New Roman" charset="0"/>
              </a:defRPr>
            </a:lvl9pPr>
          </a:lstStyle>
          <a:p>
            <a:pPr algn="ctr" eaLnBrk="1" hangingPunct="1">
              <a:defRPr/>
            </a:pPr>
            <a:r>
              <a:rPr lang="en-US" altLang="en-US" kern="0" dirty="0">
                <a:solidFill>
                  <a:prstClr val="black"/>
                </a:solidFill>
              </a:rPr>
              <a:t>Factors that Affect Sight Distance</a:t>
            </a:r>
          </a:p>
        </p:txBody>
      </p:sp>
      <p:pic>
        <p:nvPicPr>
          <p:cNvPr id="13" name="Picture 12">
            <a:extLst>
              <a:ext uri="{FF2B5EF4-FFF2-40B4-BE49-F238E27FC236}">
                <a16:creationId xmlns:a16="http://schemas.microsoft.com/office/drawing/2014/main" id="{C085543E-6FA2-4344-B88F-ABD529AC832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36106" y="1195605"/>
            <a:ext cx="1981200" cy="2606842"/>
          </a:xfrm>
          <a:prstGeom prst="rect">
            <a:avLst/>
          </a:prstGeom>
          <a:ln>
            <a:noFill/>
          </a:ln>
          <a:effectLst>
            <a:softEdge rad="112500"/>
          </a:effectLst>
        </p:spPr>
      </p:pic>
      <p:pic>
        <p:nvPicPr>
          <p:cNvPr id="14" name="Picture 13">
            <a:extLst>
              <a:ext uri="{FF2B5EF4-FFF2-40B4-BE49-F238E27FC236}">
                <a16:creationId xmlns:a16="http://schemas.microsoft.com/office/drawing/2014/main" id="{DAA84D61-5DF9-40C1-95F2-6A188BC986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54906" y="4515290"/>
            <a:ext cx="3339938" cy="2265591"/>
          </a:xfrm>
          <a:prstGeom prst="rect">
            <a:avLst/>
          </a:prstGeom>
          <a:ln>
            <a:noFill/>
          </a:ln>
          <a:effectLst>
            <a:softEdge rad="112500"/>
          </a:effectLst>
        </p:spPr>
      </p:pic>
    </p:spTree>
    <p:extLst>
      <p:ext uri="{BB962C8B-B14F-4D97-AF65-F5344CB8AC3E}">
        <p14:creationId xmlns:p14="http://schemas.microsoft.com/office/powerpoint/2010/main" val="2055848605"/>
      </p:ext>
    </p:extLst>
  </p:cSld>
  <p:clrMapOvr>
    <a:masterClrMapping/>
  </p:clrMapOvr>
  <p:transition spd="slow"/>
</p:sld>
</file>

<file path=ppt/slides/slide20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descr="Large confetti"/>
          <p:cNvSpPr txBox="1">
            <a:spLocks noChangeArrowheads="1"/>
          </p:cNvSpPr>
          <p:nvPr/>
        </p:nvSpPr>
        <p:spPr bwMode="auto">
          <a:xfrm>
            <a:off x="685799" y="533400"/>
            <a:ext cx="77724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lgn="l" rtl="0" eaLnBrk="0" fontAlgn="base" hangingPunct="0">
              <a:spcBef>
                <a:spcPct val="0"/>
              </a:spcBef>
              <a:spcAft>
                <a:spcPct val="0"/>
              </a:spcAft>
              <a:defRPr sz="4400" b="1">
                <a:solidFill>
                  <a:schemeClr val="tx2"/>
                </a:solidFill>
                <a:latin typeface="+mj-lt"/>
                <a:ea typeface="+mj-ea"/>
                <a:cs typeface="+mj-cs"/>
              </a:defRPr>
            </a:lvl1pPr>
            <a:lvl2pPr algn="l" rtl="0" eaLnBrk="0" fontAlgn="base" hangingPunct="0">
              <a:spcBef>
                <a:spcPct val="0"/>
              </a:spcBef>
              <a:spcAft>
                <a:spcPct val="0"/>
              </a:spcAft>
              <a:defRPr sz="4400" b="1">
                <a:solidFill>
                  <a:schemeClr val="tx2"/>
                </a:solidFill>
                <a:latin typeface="Times New Roman" charset="0"/>
              </a:defRPr>
            </a:lvl2pPr>
            <a:lvl3pPr algn="l" rtl="0" eaLnBrk="0" fontAlgn="base" hangingPunct="0">
              <a:spcBef>
                <a:spcPct val="0"/>
              </a:spcBef>
              <a:spcAft>
                <a:spcPct val="0"/>
              </a:spcAft>
              <a:defRPr sz="4400" b="1">
                <a:solidFill>
                  <a:schemeClr val="tx2"/>
                </a:solidFill>
                <a:latin typeface="Times New Roman" charset="0"/>
              </a:defRPr>
            </a:lvl3pPr>
            <a:lvl4pPr algn="l" rtl="0" eaLnBrk="0" fontAlgn="base" hangingPunct="0">
              <a:spcBef>
                <a:spcPct val="0"/>
              </a:spcBef>
              <a:spcAft>
                <a:spcPct val="0"/>
              </a:spcAft>
              <a:defRPr sz="4400" b="1">
                <a:solidFill>
                  <a:schemeClr val="tx2"/>
                </a:solidFill>
                <a:latin typeface="Times New Roman" charset="0"/>
              </a:defRPr>
            </a:lvl4pPr>
            <a:lvl5pPr algn="l" rtl="0" eaLnBrk="0" fontAlgn="base" hangingPunct="0">
              <a:spcBef>
                <a:spcPct val="0"/>
              </a:spcBef>
              <a:spcAft>
                <a:spcPct val="0"/>
              </a:spcAft>
              <a:defRPr sz="4400" b="1">
                <a:solidFill>
                  <a:schemeClr val="tx2"/>
                </a:solidFill>
                <a:latin typeface="Times New Roman" charset="0"/>
              </a:defRPr>
            </a:lvl5pPr>
            <a:lvl6pPr marL="457200" algn="l" rtl="0" fontAlgn="base">
              <a:spcBef>
                <a:spcPct val="0"/>
              </a:spcBef>
              <a:spcAft>
                <a:spcPct val="0"/>
              </a:spcAft>
              <a:defRPr sz="4400">
                <a:solidFill>
                  <a:schemeClr val="tx2"/>
                </a:solidFill>
                <a:latin typeface="Times New Roman" charset="0"/>
              </a:defRPr>
            </a:lvl6pPr>
            <a:lvl7pPr marL="914400" algn="l" rtl="0" fontAlgn="base">
              <a:spcBef>
                <a:spcPct val="0"/>
              </a:spcBef>
              <a:spcAft>
                <a:spcPct val="0"/>
              </a:spcAft>
              <a:defRPr sz="4400">
                <a:solidFill>
                  <a:schemeClr val="tx2"/>
                </a:solidFill>
                <a:latin typeface="Times New Roman" charset="0"/>
              </a:defRPr>
            </a:lvl7pPr>
            <a:lvl8pPr marL="1371600" algn="l" rtl="0" fontAlgn="base">
              <a:spcBef>
                <a:spcPct val="0"/>
              </a:spcBef>
              <a:spcAft>
                <a:spcPct val="0"/>
              </a:spcAft>
              <a:defRPr sz="4400">
                <a:solidFill>
                  <a:schemeClr val="tx2"/>
                </a:solidFill>
                <a:latin typeface="Times New Roman" charset="0"/>
              </a:defRPr>
            </a:lvl8pPr>
            <a:lvl9pPr marL="1828800" algn="l" rtl="0" fontAlgn="base">
              <a:spcBef>
                <a:spcPct val="0"/>
              </a:spcBef>
              <a:spcAft>
                <a:spcPct val="0"/>
              </a:spcAft>
              <a:defRPr sz="4400">
                <a:solidFill>
                  <a:schemeClr val="tx2"/>
                </a:solidFill>
                <a:latin typeface="Times New Roman" charset="0"/>
              </a:defRPr>
            </a:lvl9pPr>
          </a:lstStyle>
          <a:p>
            <a:pPr algn="ctr" eaLnBrk="1" hangingPunct="1">
              <a:defRPr/>
            </a:pPr>
            <a:r>
              <a:rPr lang="en-US" altLang="en-US" kern="0" dirty="0">
                <a:solidFill>
                  <a:prstClr val="black"/>
                </a:solidFill>
              </a:rPr>
              <a:t>Flagger Station</a:t>
            </a:r>
          </a:p>
        </p:txBody>
      </p:sp>
      <p:sp>
        <p:nvSpPr>
          <p:cNvPr id="4" name="Rectangle 3"/>
          <p:cNvSpPr/>
          <p:nvPr/>
        </p:nvSpPr>
        <p:spPr>
          <a:xfrm>
            <a:off x="783007" y="1767006"/>
            <a:ext cx="7577983" cy="3323987"/>
          </a:xfrm>
          <a:prstGeom prst="rect">
            <a:avLst/>
          </a:prstGeom>
        </p:spPr>
        <p:txBody>
          <a:bodyPr wrap="square">
            <a:spAutoFit/>
          </a:bodyPr>
          <a:lstStyle/>
          <a:p>
            <a:pPr marL="457200" indent="-457200">
              <a:buFont typeface="Wingdings" panose="05000000000000000000" pitchFamily="2" charset="2"/>
              <a:buChar char="Ø"/>
              <a:defRPr/>
            </a:pPr>
            <a:r>
              <a:rPr lang="en-US" sz="2800" dirty="0">
                <a:solidFill>
                  <a:prstClr val="black"/>
                </a:solidFill>
              </a:rPr>
              <a:t>Flaggers should always be clearly visible to the first approaching road user</a:t>
            </a:r>
          </a:p>
          <a:p>
            <a:pPr marL="1371600" lvl="2" indent="-457200">
              <a:buFont typeface="Arial" panose="020B0604020202020204" pitchFamily="34" charset="0"/>
              <a:buChar char="•"/>
              <a:defRPr/>
            </a:pPr>
            <a:r>
              <a:rPr lang="en-US" sz="2800" dirty="0">
                <a:solidFill>
                  <a:prstClr val="black"/>
                </a:solidFill>
                <a:uFill>
                  <a:solidFill>
                    <a:srgbClr val="FF0000"/>
                  </a:solidFill>
                </a:uFill>
              </a:rPr>
              <a:t>500 ft. daytime/1,000 ft. nighttime </a:t>
            </a:r>
            <a:r>
              <a:rPr lang="en-US" sz="2800" dirty="0">
                <a:uFill>
                  <a:solidFill>
                    <a:srgbClr val="FF0000"/>
                  </a:solidFill>
                </a:uFill>
              </a:rPr>
              <a:t>	</a:t>
            </a:r>
            <a:endParaRPr lang="en-US" sz="2800" dirty="0">
              <a:solidFill>
                <a:prstClr val="black"/>
              </a:solidFill>
              <a:uFill>
                <a:solidFill>
                  <a:srgbClr val="FF0000"/>
                </a:solidFill>
              </a:uFill>
            </a:endParaRPr>
          </a:p>
          <a:p>
            <a:pPr marL="457200" indent="-457200">
              <a:lnSpc>
                <a:spcPct val="150000"/>
              </a:lnSpc>
              <a:buFont typeface="Wingdings" panose="05000000000000000000" pitchFamily="2" charset="2"/>
              <a:buChar char="Ø"/>
              <a:defRPr/>
            </a:pPr>
            <a:r>
              <a:rPr lang="en-US" sz="2800" dirty="0">
                <a:solidFill>
                  <a:prstClr val="black"/>
                </a:solidFill>
              </a:rPr>
              <a:t>Flaggers should face oncoming traffic</a:t>
            </a:r>
          </a:p>
          <a:p>
            <a:pPr marL="457200" indent="-457200">
              <a:buFont typeface="Wingdings" panose="05000000000000000000" pitchFamily="2" charset="2"/>
              <a:buChar char="Ø"/>
              <a:defRPr/>
            </a:pPr>
            <a:r>
              <a:rPr lang="en-US" sz="2800" dirty="0">
                <a:solidFill>
                  <a:prstClr val="black"/>
                </a:solidFill>
              </a:rPr>
              <a:t>Flaggers should also make themselves visible to other road users after first vehicle stops</a:t>
            </a:r>
            <a:br>
              <a:rPr lang="en-US" sz="2800" dirty="0">
                <a:solidFill>
                  <a:prstClr val="black"/>
                </a:solidFill>
              </a:rPr>
            </a:br>
            <a:endParaRPr lang="en-US" sz="2800" dirty="0">
              <a:solidFill>
                <a:prstClr val="black"/>
              </a:solidFill>
            </a:endParaRPr>
          </a:p>
        </p:txBody>
      </p:sp>
    </p:spTree>
    <p:extLst>
      <p:ext uri="{BB962C8B-B14F-4D97-AF65-F5344CB8AC3E}">
        <p14:creationId xmlns:p14="http://schemas.microsoft.com/office/powerpoint/2010/main" val="204887751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2" descr="Large confetti"/>
          <p:cNvSpPr txBox="1">
            <a:spLocks noChangeArrowheads="1"/>
          </p:cNvSpPr>
          <p:nvPr/>
        </p:nvSpPr>
        <p:spPr bwMode="auto">
          <a:xfrm>
            <a:off x="1714500" y="246834"/>
            <a:ext cx="5715000" cy="748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lgn="l" rtl="0" eaLnBrk="0" fontAlgn="base" hangingPunct="0">
              <a:spcBef>
                <a:spcPct val="0"/>
              </a:spcBef>
              <a:spcAft>
                <a:spcPct val="0"/>
              </a:spcAft>
              <a:defRPr sz="4400" b="1">
                <a:solidFill>
                  <a:schemeClr val="tx2"/>
                </a:solidFill>
                <a:latin typeface="+mj-lt"/>
                <a:ea typeface="+mj-ea"/>
                <a:cs typeface="+mj-cs"/>
              </a:defRPr>
            </a:lvl1pPr>
            <a:lvl2pPr algn="l" rtl="0" eaLnBrk="0" fontAlgn="base" hangingPunct="0">
              <a:spcBef>
                <a:spcPct val="0"/>
              </a:spcBef>
              <a:spcAft>
                <a:spcPct val="0"/>
              </a:spcAft>
              <a:defRPr sz="4400" b="1">
                <a:solidFill>
                  <a:schemeClr val="tx2"/>
                </a:solidFill>
                <a:latin typeface="Times New Roman" charset="0"/>
              </a:defRPr>
            </a:lvl2pPr>
            <a:lvl3pPr algn="l" rtl="0" eaLnBrk="0" fontAlgn="base" hangingPunct="0">
              <a:spcBef>
                <a:spcPct val="0"/>
              </a:spcBef>
              <a:spcAft>
                <a:spcPct val="0"/>
              </a:spcAft>
              <a:defRPr sz="4400" b="1">
                <a:solidFill>
                  <a:schemeClr val="tx2"/>
                </a:solidFill>
                <a:latin typeface="Times New Roman" charset="0"/>
              </a:defRPr>
            </a:lvl3pPr>
            <a:lvl4pPr algn="l" rtl="0" eaLnBrk="0" fontAlgn="base" hangingPunct="0">
              <a:spcBef>
                <a:spcPct val="0"/>
              </a:spcBef>
              <a:spcAft>
                <a:spcPct val="0"/>
              </a:spcAft>
              <a:defRPr sz="4400" b="1">
                <a:solidFill>
                  <a:schemeClr val="tx2"/>
                </a:solidFill>
                <a:latin typeface="Times New Roman" charset="0"/>
              </a:defRPr>
            </a:lvl4pPr>
            <a:lvl5pPr algn="l" rtl="0" eaLnBrk="0" fontAlgn="base" hangingPunct="0">
              <a:spcBef>
                <a:spcPct val="0"/>
              </a:spcBef>
              <a:spcAft>
                <a:spcPct val="0"/>
              </a:spcAft>
              <a:defRPr sz="4400" b="1">
                <a:solidFill>
                  <a:schemeClr val="tx2"/>
                </a:solidFill>
                <a:latin typeface="Times New Roman" charset="0"/>
              </a:defRPr>
            </a:lvl5pPr>
            <a:lvl6pPr marL="457200" algn="l" rtl="0" fontAlgn="base">
              <a:spcBef>
                <a:spcPct val="0"/>
              </a:spcBef>
              <a:spcAft>
                <a:spcPct val="0"/>
              </a:spcAft>
              <a:defRPr sz="4400">
                <a:solidFill>
                  <a:schemeClr val="tx2"/>
                </a:solidFill>
                <a:latin typeface="Times New Roman" charset="0"/>
              </a:defRPr>
            </a:lvl6pPr>
            <a:lvl7pPr marL="914400" algn="l" rtl="0" fontAlgn="base">
              <a:spcBef>
                <a:spcPct val="0"/>
              </a:spcBef>
              <a:spcAft>
                <a:spcPct val="0"/>
              </a:spcAft>
              <a:defRPr sz="4400">
                <a:solidFill>
                  <a:schemeClr val="tx2"/>
                </a:solidFill>
                <a:latin typeface="Times New Roman" charset="0"/>
              </a:defRPr>
            </a:lvl7pPr>
            <a:lvl8pPr marL="1371600" algn="l" rtl="0" fontAlgn="base">
              <a:spcBef>
                <a:spcPct val="0"/>
              </a:spcBef>
              <a:spcAft>
                <a:spcPct val="0"/>
              </a:spcAft>
              <a:defRPr sz="4400">
                <a:solidFill>
                  <a:schemeClr val="tx2"/>
                </a:solidFill>
                <a:latin typeface="Times New Roman" charset="0"/>
              </a:defRPr>
            </a:lvl8pPr>
            <a:lvl9pPr marL="1828800" algn="l" rtl="0" fontAlgn="base">
              <a:spcBef>
                <a:spcPct val="0"/>
              </a:spcBef>
              <a:spcAft>
                <a:spcPct val="0"/>
              </a:spcAft>
              <a:defRPr sz="4400">
                <a:solidFill>
                  <a:schemeClr val="tx2"/>
                </a:solidFill>
                <a:latin typeface="Times New Roman" charset="0"/>
              </a:defRPr>
            </a:lvl9pPr>
          </a:lstStyle>
          <a:p>
            <a:pPr algn="ctr" eaLnBrk="1" hangingPunct="1">
              <a:defRPr/>
            </a:pPr>
            <a:r>
              <a:rPr lang="en-US" altLang="en-US" kern="0" dirty="0">
                <a:solidFill>
                  <a:prstClr val="black"/>
                </a:solidFill>
              </a:rPr>
              <a:t>Flagger Station</a:t>
            </a:r>
          </a:p>
        </p:txBody>
      </p:sp>
      <p:pic>
        <p:nvPicPr>
          <p:cNvPr id="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5800" y="1014277"/>
            <a:ext cx="4581652" cy="56573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2"/>
                </a:solidFill>
                <a:miter lim="800000"/>
                <a:headEnd/>
                <a:tailEnd/>
              </a14:hiddenLine>
            </a:ext>
          </a:extLst>
        </p:spPr>
      </p:pic>
      <p:sp>
        <p:nvSpPr>
          <p:cNvPr id="12" name="Rectangle 3">
            <a:extLst>
              <a:ext uri="{FF2B5EF4-FFF2-40B4-BE49-F238E27FC236}">
                <a16:creationId xmlns:a16="http://schemas.microsoft.com/office/drawing/2014/main" id="{4066D368-61CC-4B81-8E63-8FA2F9BD6548}"/>
              </a:ext>
            </a:extLst>
          </p:cNvPr>
          <p:cNvSpPr>
            <a:spLocks noGrp="1" noChangeArrowheads="1"/>
          </p:cNvSpPr>
          <p:nvPr>
            <p:ph idx="1"/>
          </p:nvPr>
        </p:nvSpPr>
        <p:spPr>
          <a:xfrm>
            <a:off x="269111" y="2438400"/>
            <a:ext cx="4267200" cy="2590800"/>
          </a:xfrm>
        </p:spPr>
        <p:txBody>
          <a:bodyPr/>
          <a:lstStyle/>
          <a:p>
            <a:pPr marL="0" indent="0">
              <a:buFont typeface="Wingdings" pitchFamily="2" charset="2"/>
              <a:buNone/>
            </a:pPr>
            <a:r>
              <a:rPr lang="en-US" altLang="en-US" sz="2800" dirty="0"/>
              <a:t>Flagger stations shall be located such that approaching road users will have sufficient distance to stop at an intended stopping point </a:t>
            </a:r>
          </a:p>
        </p:txBody>
      </p:sp>
    </p:spTree>
    <p:extLst>
      <p:ext uri="{BB962C8B-B14F-4D97-AF65-F5344CB8AC3E}">
        <p14:creationId xmlns:p14="http://schemas.microsoft.com/office/powerpoint/2010/main" val="3062055214"/>
      </p:ext>
    </p:extLst>
  </p:cSld>
  <p:clrMapOvr>
    <a:masterClrMapping/>
  </p:clrMapOvr>
  <p:transition spd="slow"/>
</p:sld>
</file>

<file path=ppt/slides/slide2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E6D74-D867-4745-AB74-1C5BCB573E6D}"/>
              </a:ext>
            </a:extLst>
          </p:cNvPr>
          <p:cNvSpPr>
            <a:spLocks noGrp="1"/>
          </p:cNvSpPr>
          <p:nvPr>
            <p:ph type="title"/>
          </p:nvPr>
        </p:nvSpPr>
        <p:spPr>
          <a:xfrm>
            <a:off x="457200" y="274638"/>
            <a:ext cx="8229600" cy="792162"/>
          </a:xfrm>
        </p:spPr>
        <p:txBody>
          <a:bodyPr/>
          <a:lstStyle/>
          <a:p>
            <a:r>
              <a:rPr lang="en-US" b="1" dirty="0"/>
              <a:t>Flagger Station</a:t>
            </a:r>
          </a:p>
        </p:txBody>
      </p:sp>
      <p:sp>
        <p:nvSpPr>
          <p:cNvPr id="5" name="Rectangle 4">
            <a:extLst>
              <a:ext uri="{FF2B5EF4-FFF2-40B4-BE49-F238E27FC236}">
                <a16:creationId xmlns:a16="http://schemas.microsoft.com/office/drawing/2014/main" id="{9A7F6E12-7F62-4D95-82EB-9B9E8D06D7EA}"/>
              </a:ext>
            </a:extLst>
          </p:cNvPr>
          <p:cNvSpPr/>
          <p:nvPr/>
        </p:nvSpPr>
        <p:spPr>
          <a:xfrm>
            <a:off x="914400" y="1371600"/>
            <a:ext cx="7315200" cy="4616648"/>
          </a:xfrm>
          <a:prstGeom prst="rect">
            <a:avLst/>
          </a:prstGeom>
        </p:spPr>
        <p:txBody>
          <a:bodyPr>
            <a:spAutoFit/>
          </a:bodyPr>
          <a:lstStyle/>
          <a:p>
            <a:pPr marL="342900" indent="-342900">
              <a:buFont typeface="Wingdings" panose="05000000000000000000" pitchFamily="2" charset="2"/>
              <a:buChar char="Ø"/>
              <a:defRPr/>
            </a:pPr>
            <a:r>
              <a:rPr lang="en-US" sz="2400" dirty="0"/>
              <a:t>Flaggers should be stationed sufficiently in advance of the workers to warn them of approaching danger by out-of-control vehicles</a:t>
            </a:r>
          </a:p>
          <a:p>
            <a:pPr marL="342900" indent="-342900">
              <a:buFont typeface="Wingdings" panose="05000000000000000000" pitchFamily="2" charset="2"/>
              <a:buChar char="Ø"/>
              <a:defRPr/>
            </a:pPr>
            <a:endParaRPr lang="en-US" sz="1400" dirty="0"/>
          </a:p>
          <a:p>
            <a:pPr marL="342900" indent="-342900">
              <a:buFont typeface="Wingdings" panose="05000000000000000000" pitchFamily="2" charset="2"/>
              <a:buChar char="Ø"/>
              <a:defRPr/>
            </a:pPr>
            <a:r>
              <a:rPr lang="en-US" sz="2400" dirty="0"/>
              <a:t>Flagger stations should be located such that an errant vehicle has additional space to stop without entering the work-space</a:t>
            </a:r>
          </a:p>
          <a:p>
            <a:pPr>
              <a:defRPr/>
            </a:pPr>
            <a:endParaRPr lang="en-US" sz="1400" dirty="0"/>
          </a:p>
          <a:p>
            <a:pPr marL="342900" indent="-342900">
              <a:buFont typeface="Wingdings" panose="05000000000000000000" pitchFamily="2" charset="2"/>
              <a:buChar char="Ø"/>
              <a:defRPr/>
            </a:pPr>
            <a:r>
              <a:rPr lang="en-US" sz="2400" dirty="0"/>
              <a:t>The flagger should identify an escape route that can be used to avoid being struck by an errant vehicle</a:t>
            </a:r>
          </a:p>
          <a:p>
            <a:pPr>
              <a:defRPr/>
            </a:pPr>
            <a:endParaRPr lang="en-US" sz="1000" b="1" dirty="0"/>
          </a:p>
          <a:p>
            <a:pPr>
              <a:defRPr/>
            </a:pPr>
            <a:r>
              <a:rPr lang="en-US" sz="2400" dirty="0"/>
              <a:t>Consider audible warning devices:</a:t>
            </a:r>
          </a:p>
          <a:p>
            <a:pPr marL="342900" indent="-342900">
              <a:buFont typeface="Arial" panose="020B0604020202020204" pitchFamily="34" charset="0"/>
              <a:buChar char="•"/>
              <a:defRPr/>
            </a:pPr>
            <a:r>
              <a:rPr lang="en-US" sz="2000" dirty="0"/>
              <a:t>Horns </a:t>
            </a:r>
          </a:p>
          <a:p>
            <a:pPr marL="342900" indent="-342900">
              <a:buFont typeface="Arial" panose="020B0604020202020204" pitchFamily="34" charset="0"/>
              <a:buChar char="•"/>
              <a:defRPr/>
            </a:pPr>
            <a:r>
              <a:rPr lang="en-US" sz="2000" dirty="0"/>
              <a:t>Whistles</a:t>
            </a:r>
          </a:p>
        </p:txBody>
      </p:sp>
      <p:pic>
        <p:nvPicPr>
          <p:cNvPr id="8" name="Picture 4">
            <a:extLst>
              <a:ext uri="{FF2B5EF4-FFF2-40B4-BE49-F238E27FC236}">
                <a16:creationId xmlns:a16="http://schemas.microsoft.com/office/drawing/2014/main" id="{54B9B8C1-70FE-4258-BB9B-B7705DEA151D}"/>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419600" y="5579427"/>
            <a:ext cx="1533525" cy="1209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2"/>
                </a:solidFill>
                <a:miter lim="800000"/>
                <a:headEnd/>
                <a:tailEnd/>
              </a14:hiddenLine>
            </a:ext>
          </a:extLst>
        </p:spPr>
      </p:pic>
      <p:pic>
        <p:nvPicPr>
          <p:cNvPr id="9" name="Picture 8">
            <a:extLst>
              <a:ext uri="{FF2B5EF4-FFF2-40B4-BE49-F238E27FC236}">
                <a16:creationId xmlns:a16="http://schemas.microsoft.com/office/drawing/2014/main" id="{B971B5C1-6E53-4E0C-9690-ED4C76B4DF45}"/>
              </a:ext>
            </a:extLst>
          </p:cNvPr>
          <p:cNvPicPr>
            <a:picLocks noChangeAspect="1"/>
          </p:cNvPicPr>
          <p:nvPr/>
        </p:nvPicPr>
        <p:blipFill>
          <a:blip r:embed="rId3">
            <a:clrChange>
              <a:clrFrom>
                <a:srgbClr val="FEFEFE"/>
              </a:clrFrom>
              <a:clrTo>
                <a:srgbClr val="FEFEFE">
                  <a:alpha val="0"/>
                </a:srgbClr>
              </a:clrTo>
            </a:clrChange>
            <a:extLst>
              <a:ext uri="{28A0092B-C50C-407E-A947-70E740481C1C}">
                <a14:useLocalDpi xmlns:a14="http://schemas.microsoft.com/office/drawing/2010/main" val="0"/>
              </a:ext>
            </a:extLst>
          </a:blip>
          <a:stretch>
            <a:fillRect/>
          </a:stretch>
        </p:blipFill>
        <p:spPr>
          <a:xfrm>
            <a:off x="7648575" y="4716462"/>
            <a:ext cx="1162050" cy="1866900"/>
          </a:xfrm>
          <a:prstGeom prst="rect">
            <a:avLst/>
          </a:prstGeom>
        </p:spPr>
      </p:pic>
    </p:spTree>
    <p:extLst>
      <p:ext uri="{BB962C8B-B14F-4D97-AF65-F5344CB8AC3E}">
        <p14:creationId xmlns:p14="http://schemas.microsoft.com/office/powerpoint/2010/main" val="3655300524"/>
      </p:ext>
    </p:extLst>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4" name="Title 1" descr="Large confetti"/>
          <p:cNvSpPr>
            <a:spLocks noGrp="1"/>
          </p:cNvSpPr>
          <p:nvPr>
            <p:ph type="title"/>
          </p:nvPr>
        </p:nvSpPr>
        <p:spPr>
          <a:xfrm>
            <a:off x="685800" y="3218266"/>
            <a:ext cx="7772400" cy="1828800"/>
          </a:xfrm>
        </p:spPr>
        <p:txBody>
          <a:bodyPr>
            <a:noAutofit/>
          </a:bodyPr>
          <a:lstStyle/>
          <a:p>
            <a:pPr algn="ctr" fontAlgn="auto">
              <a:spcAft>
                <a:spcPts val="0"/>
              </a:spcAft>
              <a:defRPr/>
            </a:pPr>
            <a:r>
              <a:rPr lang="en-US" sz="2800" dirty="0">
                <a:solidFill>
                  <a:schemeClr val="tx1"/>
                </a:solidFill>
                <a:ea typeface="+mn-ea"/>
                <a:cs typeface="+mn-cs"/>
              </a:rPr>
              <a:t>The flagger should stand alone, at least 100 ft. from: </a:t>
            </a:r>
            <a:br>
              <a:rPr lang="en-US" sz="2800" dirty="0">
                <a:solidFill>
                  <a:schemeClr val="tx1"/>
                </a:solidFill>
                <a:ea typeface="+mn-ea"/>
                <a:cs typeface="+mn-cs"/>
              </a:rPr>
            </a:br>
            <a:r>
              <a:rPr lang="en-US" sz="2800" dirty="0">
                <a:solidFill>
                  <a:schemeClr val="tx1"/>
                </a:solidFill>
                <a:ea typeface="+mn-ea"/>
                <a:cs typeface="+mn-cs"/>
              </a:rPr>
              <a:t>Other workers</a:t>
            </a:r>
            <a:br>
              <a:rPr lang="en-US" sz="2800" dirty="0">
                <a:solidFill>
                  <a:schemeClr val="tx1"/>
                </a:solidFill>
                <a:ea typeface="+mn-ea"/>
                <a:cs typeface="+mn-cs"/>
              </a:rPr>
            </a:br>
            <a:r>
              <a:rPr lang="en-US" sz="2800" dirty="0">
                <a:solidFill>
                  <a:schemeClr val="tx1"/>
                </a:solidFill>
                <a:ea typeface="+mn-ea"/>
                <a:cs typeface="+mn-cs"/>
              </a:rPr>
              <a:t>Work vehicles</a:t>
            </a:r>
            <a:br>
              <a:rPr lang="en-US" sz="2800" dirty="0">
                <a:solidFill>
                  <a:schemeClr val="tx1"/>
                </a:solidFill>
                <a:ea typeface="+mn-ea"/>
                <a:cs typeface="+mn-cs"/>
              </a:rPr>
            </a:br>
            <a:r>
              <a:rPr lang="en-US" sz="2800" dirty="0">
                <a:solidFill>
                  <a:schemeClr val="tx1"/>
                </a:solidFill>
                <a:ea typeface="+mn-ea"/>
                <a:cs typeface="+mn-cs"/>
              </a:rPr>
              <a:t>Equipment</a:t>
            </a:r>
            <a:br>
              <a:rPr lang="en-US" sz="2800" b="1" dirty="0">
                <a:solidFill>
                  <a:schemeClr val="tx1"/>
                </a:solidFill>
                <a:ea typeface="+mn-ea"/>
                <a:cs typeface="+mn-cs"/>
              </a:rPr>
            </a:br>
            <a:endParaRPr lang="en-US" altLang="en-US" sz="2800" b="1" dirty="0">
              <a:solidFill>
                <a:schemeClr val="tx1"/>
              </a:solidFill>
              <a:ea typeface="+mn-ea"/>
              <a:cs typeface="+mn-cs"/>
            </a:endParaRPr>
          </a:p>
        </p:txBody>
      </p:sp>
      <p:sp>
        <p:nvSpPr>
          <p:cNvPr id="4" name="Rectangle 2" descr="Large confetti"/>
          <p:cNvSpPr txBox="1">
            <a:spLocks noChangeArrowheads="1"/>
          </p:cNvSpPr>
          <p:nvPr/>
        </p:nvSpPr>
        <p:spPr bwMode="auto">
          <a:xfrm>
            <a:off x="1714500" y="156624"/>
            <a:ext cx="57150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lgn="l" rtl="0" eaLnBrk="0" fontAlgn="base" hangingPunct="0">
              <a:spcBef>
                <a:spcPct val="0"/>
              </a:spcBef>
              <a:spcAft>
                <a:spcPct val="0"/>
              </a:spcAft>
              <a:defRPr sz="4400" b="1">
                <a:solidFill>
                  <a:schemeClr val="tx2"/>
                </a:solidFill>
                <a:latin typeface="+mj-lt"/>
                <a:ea typeface="+mj-ea"/>
                <a:cs typeface="+mj-cs"/>
              </a:defRPr>
            </a:lvl1pPr>
            <a:lvl2pPr algn="l" rtl="0" eaLnBrk="0" fontAlgn="base" hangingPunct="0">
              <a:spcBef>
                <a:spcPct val="0"/>
              </a:spcBef>
              <a:spcAft>
                <a:spcPct val="0"/>
              </a:spcAft>
              <a:defRPr sz="4400" b="1">
                <a:solidFill>
                  <a:schemeClr val="tx2"/>
                </a:solidFill>
                <a:latin typeface="Times New Roman" charset="0"/>
              </a:defRPr>
            </a:lvl2pPr>
            <a:lvl3pPr algn="l" rtl="0" eaLnBrk="0" fontAlgn="base" hangingPunct="0">
              <a:spcBef>
                <a:spcPct val="0"/>
              </a:spcBef>
              <a:spcAft>
                <a:spcPct val="0"/>
              </a:spcAft>
              <a:defRPr sz="4400" b="1">
                <a:solidFill>
                  <a:schemeClr val="tx2"/>
                </a:solidFill>
                <a:latin typeface="Times New Roman" charset="0"/>
              </a:defRPr>
            </a:lvl3pPr>
            <a:lvl4pPr algn="l" rtl="0" eaLnBrk="0" fontAlgn="base" hangingPunct="0">
              <a:spcBef>
                <a:spcPct val="0"/>
              </a:spcBef>
              <a:spcAft>
                <a:spcPct val="0"/>
              </a:spcAft>
              <a:defRPr sz="4400" b="1">
                <a:solidFill>
                  <a:schemeClr val="tx2"/>
                </a:solidFill>
                <a:latin typeface="Times New Roman" charset="0"/>
              </a:defRPr>
            </a:lvl4pPr>
            <a:lvl5pPr algn="l" rtl="0" eaLnBrk="0" fontAlgn="base" hangingPunct="0">
              <a:spcBef>
                <a:spcPct val="0"/>
              </a:spcBef>
              <a:spcAft>
                <a:spcPct val="0"/>
              </a:spcAft>
              <a:defRPr sz="4400" b="1">
                <a:solidFill>
                  <a:schemeClr val="tx2"/>
                </a:solidFill>
                <a:latin typeface="Times New Roman" charset="0"/>
              </a:defRPr>
            </a:lvl5pPr>
            <a:lvl6pPr marL="457200" algn="l" rtl="0" fontAlgn="base">
              <a:spcBef>
                <a:spcPct val="0"/>
              </a:spcBef>
              <a:spcAft>
                <a:spcPct val="0"/>
              </a:spcAft>
              <a:defRPr sz="4400">
                <a:solidFill>
                  <a:schemeClr val="tx2"/>
                </a:solidFill>
                <a:latin typeface="Times New Roman" charset="0"/>
              </a:defRPr>
            </a:lvl6pPr>
            <a:lvl7pPr marL="914400" algn="l" rtl="0" fontAlgn="base">
              <a:spcBef>
                <a:spcPct val="0"/>
              </a:spcBef>
              <a:spcAft>
                <a:spcPct val="0"/>
              </a:spcAft>
              <a:defRPr sz="4400">
                <a:solidFill>
                  <a:schemeClr val="tx2"/>
                </a:solidFill>
                <a:latin typeface="Times New Roman" charset="0"/>
              </a:defRPr>
            </a:lvl7pPr>
            <a:lvl8pPr marL="1371600" algn="l" rtl="0" fontAlgn="base">
              <a:spcBef>
                <a:spcPct val="0"/>
              </a:spcBef>
              <a:spcAft>
                <a:spcPct val="0"/>
              </a:spcAft>
              <a:defRPr sz="4400">
                <a:solidFill>
                  <a:schemeClr val="tx2"/>
                </a:solidFill>
                <a:latin typeface="Times New Roman" charset="0"/>
              </a:defRPr>
            </a:lvl8pPr>
            <a:lvl9pPr marL="1828800" algn="l" rtl="0" fontAlgn="base">
              <a:spcBef>
                <a:spcPct val="0"/>
              </a:spcBef>
              <a:spcAft>
                <a:spcPct val="0"/>
              </a:spcAft>
              <a:defRPr sz="4400">
                <a:solidFill>
                  <a:schemeClr val="tx2"/>
                </a:solidFill>
                <a:latin typeface="Times New Roman" charset="0"/>
              </a:defRPr>
            </a:lvl9pPr>
          </a:lstStyle>
          <a:p>
            <a:pPr algn="ctr" eaLnBrk="1" hangingPunct="1">
              <a:defRPr/>
            </a:pPr>
            <a:r>
              <a:rPr lang="en-US" altLang="en-US" kern="0" dirty="0">
                <a:solidFill>
                  <a:prstClr val="black"/>
                </a:solidFill>
              </a:rPr>
              <a:t>Flagger Station</a:t>
            </a:r>
          </a:p>
        </p:txBody>
      </p:sp>
      <p:pic>
        <p:nvPicPr>
          <p:cNvPr id="6" name="Picture 3" descr="C:\Users\smithd2\Desktop\SL District Review\Pictures\Jefferson County\P9140128.JPG"/>
          <p:cNvPicPr>
            <a:picLocks noChangeAspect="1" noChangeArrowheads="1"/>
          </p:cNvPicPr>
          <p:nvPr/>
        </p:nvPicPr>
        <p:blipFill>
          <a:blip r:embed="rId3">
            <a:extLst>
              <a:ext uri="{28A0092B-C50C-407E-A947-70E740481C1C}">
                <a14:useLocalDpi xmlns:a14="http://schemas.microsoft.com/office/drawing/2010/main" val="0"/>
              </a:ext>
            </a:extLst>
          </a:blip>
          <a:srcRect l="14323" t="40971" r="4166" b="13889"/>
          <a:stretch>
            <a:fillRect/>
          </a:stretch>
        </p:blipFill>
        <p:spPr bwMode="auto">
          <a:xfrm>
            <a:off x="381000" y="922669"/>
            <a:ext cx="5715000" cy="2711208"/>
          </a:xfrm>
          <a:prstGeom prst="rect">
            <a:avLst/>
          </a:prstGeom>
          <a:noFill/>
          <a:ln>
            <a:noFill/>
          </a:ln>
          <a:effectLst>
            <a:softEdge rad="571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943100" y="6324758"/>
            <a:ext cx="5257800" cy="461665"/>
          </a:xfrm>
          <a:prstGeom prst="rect">
            <a:avLst/>
          </a:prstGeom>
          <a:solidFill>
            <a:srgbClr val="FFFF00"/>
          </a:solidFill>
          <a:effectLst>
            <a:softEdge rad="101600"/>
          </a:effectLst>
        </p:spPr>
        <p:txBody>
          <a:bodyPr wrap="square" rtlCol="0">
            <a:spAutoFit/>
          </a:bodyPr>
          <a:lstStyle/>
          <a:p>
            <a:pPr algn="ctr"/>
            <a:r>
              <a:rPr lang="en-US" sz="2400" b="1" dirty="0">
                <a:solidFill>
                  <a:srgbClr val="FF0000"/>
                </a:solidFill>
              </a:rPr>
              <a:t>Flagger must identify an escape route</a:t>
            </a:r>
          </a:p>
        </p:txBody>
      </p:sp>
      <p:pic>
        <p:nvPicPr>
          <p:cNvPr id="13" name="Picture 3" descr="C:\Users\anderb3\Desktop\Flagger Recert\flagger 1a.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40046" y="3938140"/>
            <a:ext cx="3582791" cy="2711208"/>
          </a:xfrm>
          <a:prstGeom prst="rect">
            <a:avLst/>
          </a:prstGeom>
          <a:noFill/>
          <a:effectLst>
            <a:softEdge rad="419100"/>
          </a:effectLst>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26F198F8-EF38-485F-9FFA-BC5ECA5A6DAC}"/>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1447800" y="1494149"/>
            <a:ext cx="1924050" cy="1849087"/>
          </a:xfrm>
          <a:prstGeom prst="rect">
            <a:avLst/>
          </a:prstGeom>
        </p:spPr>
      </p:pic>
      <p:pic>
        <p:nvPicPr>
          <p:cNvPr id="15" name="Picture 14">
            <a:extLst>
              <a:ext uri="{FF2B5EF4-FFF2-40B4-BE49-F238E27FC236}">
                <a16:creationId xmlns:a16="http://schemas.microsoft.com/office/drawing/2014/main" id="{5DA3CA9A-F6EB-43B7-A878-4B3F18C0F96A}"/>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5715000" y="4327191"/>
            <a:ext cx="1924050" cy="1849087"/>
          </a:xfrm>
          <a:prstGeom prst="rect">
            <a:avLst/>
          </a:prstGeom>
        </p:spPr>
      </p:pic>
    </p:spTree>
    <p:extLst>
      <p:ext uri="{BB962C8B-B14F-4D97-AF65-F5344CB8AC3E}">
        <p14:creationId xmlns:p14="http://schemas.microsoft.com/office/powerpoint/2010/main" val="229576510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5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5000"/>
                                  </p:stCondLst>
                                  <p:childTnLst>
                                    <p:set>
                                      <p:cBhvr>
                                        <p:cTn id="12" dur="1" fill="hold">
                                          <p:stCondLst>
                                            <p:cond delay="0"/>
                                          </p:stCondLst>
                                        </p:cTn>
                                        <p:tgtEl>
                                          <p:spTgt spid="15"/>
                                        </p:tgtEl>
                                        <p:attrNameLst>
                                          <p:attrName>style.visibility</p:attrName>
                                        </p:attrNameLst>
                                      </p:cBhvr>
                                      <p:to>
                                        <p:strVal val="visible"/>
                                      </p:to>
                                    </p:set>
                                    <p:anim calcmode="lin" valueType="num">
                                      <p:cBhvr additive="base">
                                        <p:cTn id="13" dur="500" fill="hold"/>
                                        <p:tgtEl>
                                          <p:spTgt spid="15"/>
                                        </p:tgtEl>
                                        <p:attrNameLst>
                                          <p:attrName>ppt_x</p:attrName>
                                        </p:attrNameLst>
                                      </p:cBhvr>
                                      <p:tavLst>
                                        <p:tav tm="0">
                                          <p:val>
                                            <p:strVal val="#ppt_x"/>
                                          </p:val>
                                        </p:tav>
                                        <p:tav tm="100000">
                                          <p:val>
                                            <p:strVal val="#ppt_x"/>
                                          </p:val>
                                        </p:tav>
                                      </p:tavLst>
                                    </p:anim>
                                    <p:anim calcmode="lin" valueType="num">
                                      <p:cBhvr additive="base">
                                        <p:cTn id="1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828800"/>
            <a:ext cx="7772400" cy="2514600"/>
          </a:xfrm>
        </p:spPr>
        <p:txBody>
          <a:bodyPr>
            <a:normAutofit/>
          </a:bodyPr>
          <a:lstStyle/>
          <a:p>
            <a:pPr fontAlgn="auto">
              <a:spcAft>
                <a:spcPts val="0"/>
              </a:spcAft>
              <a:buClrTx/>
              <a:buSzPct val="100000"/>
              <a:buFont typeface="Wingdings" panose="05000000000000000000" pitchFamily="2" charset="2"/>
              <a:buChar char="Ø"/>
              <a:defRPr/>
            </a:pPr>
            <a:r>
              <a:rPr lang="en-US" sz="2800" dirty="0"/>
              <a:t>Flagger cannot be more than </a:t>
            </a:r>
            <a:r>
              <a:rPr lang="en-US" sz="2800" b="1" u="sng" dirty="0"/>
              <a:t>1 mile</a:t>
            </a:r>
            <a:r>
              <a:rPr lang="en-US" sz="2800" dirty="0"/>
              <a:t> away from the flagger symbol sign</a:t>
            </a:r>
          </a:p>
          <a:p>
            <a:pPr marL="0" indent="0" fontAlgn="auto">
              <a:spcAft>
                <a:spcPts val="0"/>
              </a:spcAft>
              <a:buClrTx/>
              <a:buSzPct val="100000"/>
              <a:buNone/>
              <a:defRPr/>
            </a:pPr>
            <a:endParaRPr lang="en-US" sz="2800" dirty="0"/>
          </a:p>
          <a:p>
            <a:pPr fontAlgn="auto">
              <a:spcAft>
                <a:spcPts val="0"/>
              </a:spcAft>
              <a:buClrTx/>
              <a:buSzPct val="100000"/>
              <a:buFont typeface="Wingdings" panose="05000000000000000000" pitchFamily="2" charset="2"/>
              <a:buChar char="Ø"/>
              <a:defRPr/>
            </a:pPr>
            <a:r>
              <a:rPr lang="en-US" sz="2800" dirty="0"/>
              <a:t>Only </a:t>
            </a:r>
            <a:r>
              <a:rPr lang="en-US" sz="2800" b="1" u="sng" dirty="0"/>
              <a:t>1</a:t>
            </a:r>
            <a:r>
              <a:rPr lang="en-US" sz="2800" dirty="0"/>
              <a:t> flagger symbol sign may be posted, per travel direction</a:t>
            </a:r>
          </a:p>
        </p:txBody>
      </p:sp>
      <p:sp>
        <p:nvSpPr>
          <p:cNvPr id="52226" name="Title 1" descr="Large confetti"/>
          <p:cNvSpPr>
            <a:spLocks noGrp="1"/>
          </p:cNvSpPr>
          <p:nvPr>
            <p:ph type="title"/>
          </p:nvPr>
        </p:nvSpPr>
        <p:spPr>
          <a:xfrm>
            <a:off x="685800" y="361950"/>
            <a:ext cx="7772400" cy="762000"/>
          </a:xfrm>
        </p:spPr>
        <p:txBody>
          <a:bodyPr>
            <a:noAutofit/>
          </a:bodyPr>
          <a:lstStyle/>
          <a:p>
            <a:pPr algn="ctr" fontAlgn="auto">
              <a:spcAft>
                <a:spcPts val="0"/>
              </a:spcAft>
              <a:defRPr/>
            </a:pPr>
            <a:r>
              <a:rPr lang="en-US" altLang="en-US" sz="4400" b="1" dirty="0">
                <a:effectLst/>
              </a:rPr>
              <a:t>Flagger Station</a:t>
            </a:r>
          </a:p>
        </p:txBody>
      </p:sp>
      <p:pic>
        <p:nvPicPr>
          <p:cNvPr id="6" name="Picture 5">
            <a:extLst>
              <a:ext uri="{FF2B5EF4-FFF2-40B4-BE49-F238E27FC236}">
                <a16:creationId xmlns:a16="http://schemas.microsoft.com/office/drawing/2014/main" id="{389F495F-0947-4CA2-89A8-3A88AD763E25}"/>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029200" y="4114800"/>
            <a:ext cx="2428875" cy="2428875"/>
          </a:xfrm>
          <a:prstGeom prst="rect">
            <a:avLst/>
          </a:prstGeom>
        </p:spPr>
      </p:pic>
    </p:spTree>
    <p:extLst>
      <p:ext uri="{BB962C8B-B14F-4D97-AF65-F5344CB8AC3E}">
        <p14:creationId xmlns:p14="http://schemas.microsoft.com/office/powerpoint/2010/main" val="3933593474"/>
      </p:ext>
    </p:extLst>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2946" name="Rectangle 3"/>
          <p:cNvSpPr>
            <a:spLocks noGrp="1" noChangeArrowheads="1"/>
          </p:cNvSpPr>
          <p:nvPr>
            <p:ph idx="1"/>
          </p:nvPr>
        </p:nvSpPr>
        <p:spPr>
          <a:xfrm>
            <a:off x="1143000" y="1371600"/>
            <a:ext cx="7010400" cy="1524000"/>
          </a:xfrm>
        </p:spPr>
        <p:txBody>
          <a:bodyPr/>
          <a:lstStyle/>
          <a:p>
            <a:pPr marL="466725" indent="-466725">
              <a:buFontTx/>
              <a:buNone/>
            </a:pPr>
            <a:r>
              <a:rPr lang="en-US" altLang="en-US" sz="3200" b="1" dirty="0"/>
              <a:t>Nighttime hours:</a:t>
            </a:r>
          </a:p>
          <a:p>
            <a:pPr marL="457200" indent="-457200">
              <a:buClrTx/>
              <a:buSzPct val="75000"/>
              <a:buFont typeface="Wingdings" panose="05000000000000000000" pitchFamily="2" charset="2"/>
              <a:buChar char="Ø"/>
            </a:pPr>
            <a:r>
              <a:rPr lang="en-US" altLang="en-US" sz="2800" dirty="0"/>
              <a:t>Begin one-half hour before sunset</a:t>
            </a:r>
          </a:p>
          <a:p>
            <a:pPr marL="457200" indent="-457200">
              <a:buClrTx/>
              <a:buSzPct val="75000"/>
              <a:buFont typeface="Wingdings" panose="05000000000000000000" pitchFamily="2" charset="2"/>
              <a:buChar char="Ø"/>
            </a:pPr>
            <a:r>
              <a:rPr lang="en-US" altLang="en-US" sz="2800" dirty="0"/>
              <a:t>End one-half hour after sunrise</a:t>
            </a:r>
          </a:p>
          <a:p>
            <a:pPr marL="466725" indent="-466725"/>
            <a:endParaRPr lang="en-US" altLang="en-US" dirty="0"/>
          </a:p>
          <a:p>
            <a:pPr marL="466725" indent="-466725">
              <a:buFontTx/>
              <a:buNone/>
            </a:pPr>
            <a:endParaRPr lang="en-US" altLang="en-US" dirty="0"/>
          </a:p>
        </p:txBody>
      </p:sp>
      <p:sp>
        <p:nvSpPr>
          <p:cNvPr id="68610" name="Rectangle 2" descr="Large confetti"/>
          <p:cNvSpPr>
            <a:spLocks noGrp="1" noChangeArrowheads="1"/>
          </p:cNvSpPr>
          <p:nvPr>
            <p:ph type="title"/>
          </p:nvPr>
        </p:nvSpPr>
        <p:spPr>
          <a:xfrm>
            <a:off x="762000" y="306027"/>
            <a:ext cx="7772400" cy="762000"/>
          </a:xfrm>
        </p:spPr>
        <p:txBody>
          <a:bodyPr>
            <a:noAutofit/>
          </a:bodyPr>
          <a:lstStyle/>
          <a:p>
            <a:pPr algn="ctr" fontAlgn="auto">
              <a:spcAft>
                <a:spcPts val="0"/>
              </a:spcAft>
              <a:defRPr/>
            </a:pPr>
            <a:r>
              <a:rPr lang="en-US" altLang="en-US" sz="4400" b="1" dirty="0">
                <a:effectLst/>
              </a:rPr>
              <a:t>Nighttime Flagging </a:t>
            </a:r>
          </a:p>
        </p:txBody>
      </p:sp>
      <p:pic>
        <p:nvPicPr>
          <p:cNvPr id="8294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3429000"/>
            <a:ext cx="4267200" cy="3000101"/>
          </a:xfrm>
          <a:prstGeom prst="rect">
            <a:avLst/>
          </a:prstGeom>
          <a:noFill/>
          <a:ln>
            <a:noFill/>
          </a:ln>
          <a:effectLst>
            <a:softEdge rad="2667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2"/>
                </a:solidFill>
                <a:miter lim="800000"/>
                <a:headEnd/>
                <a:tailEnd/>
              </a14:hiddenLine>
            </a:ext>
          </a:extLst>
        </p:spPr>
      </p:pic>
      <p:pic>
        <p:nvPicPr>
          <p:cNvPr id="6" name="Picture 5">
            <a:extLst>
              <a:ext uri="{FF2B5EF4-FFF2-40B4-BE49-F238E27FC236}">
                <a16:creationId xmlns:a16="http://schemas.microsoft.com/office/drawing/2014/main" id="{C9AEBB58-AF6C-4DAB-8688-A829FAED0C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13887" y="3428999"/>
            <a:ext cx="3949113" cy="3000101"/>
          </a:xfrm>
          <a:prstGeom prst="rect">
            <a:avLst/>
          </a:prstGeom>
          <a:ln>
            <a:noFill/>
          </a:ln>
          <a:effectLst>
            <a:softEdge rad="112500"/>
          </a:effectLst>
        </p:spPr>
      </p:pic>
    </p:spTree>
    <p:extLst>
      <p:ext uri="{BB962C8B-B14F-4D97-AF65-F5344CB8AC3E}">
        <p14:creationId xmlns:p14="http://schemas.microsoft.com/office/powerpoint/2010/main" val="460352446"/>
      </p:ext>
    </p:extLst>
  </p:cSld>
  <p:clrMapOvr>
    <a:masterClrMapping/>
  </p:clrMapOvr>
  <p:transition spd="slow"/>
</p:sld>
</file>

<file path=ppt/slides/slide21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83970" name="Rectangle 3"/>
          <p:cNvSpPr>
            <a:spLocks noGrp="1" noChangeArrowheads="1"/>
          </p:cNvSpPr>
          <p:nvPr>
            <p:ph idx="1"/>
          </p:nvPr>
        </p:nvSpPr>
        <p:spPr>
          <a:xfrm>
            <a:off x="670557" y="1676400"/>
            <a:ext cx="7772400" cy="3200400"/>
          </a:xfrm>
        </p:spPr>
        <p:txBody>
          <a:bodyPr/>
          <a:lstStyle/>
          <a:p>
            <a:pPr>
              <a:buClrTx/>
              <a:buSzPct val="75000"/>
              <a:buFont typeface="Wingdings" panose="05000000000000000000" pitchFamily="2" charset="2"/>
              <a:buChar char="Ø"/>
            </a:pPr>
            <a:r>
              <a:rPr lang="en-US" altLang="en-US" sz="2800" dirty="0"/>
              <a:t>Flaggers shall be visible at a minimum distance of 1,000 feet</a:t>
            </a:r>
          </a:p>
          <a:p>
            <a:pPr>
              <a:buClrTx/>
              <a:buSzPct val="75000"/>
              <a:buFont typeface="Wingdings" panose="05000000000000000000" pitchFamily="2" charset="2"/>
              <a:buChar char="Ø"/>
            </a:pPr>
            <a:endParaRPr lang="en-US" altLang="en-US" sz="1400" dirty="0"/>
          </a:p>
          <a:p>
            <a:pPr>
              <a:buClrTx/>
              <a:buSzPct val="75000"/>
              <a:buFont typeface="Wingdings" panose="05000000000000000000" pitchFamily="2" charset="2"/>
              <a:buChar char="Ø"/>
            </a:pPr>
            <a:r>
              <a:rPr lang="en-US" altLang="en-US" sz="2800" dirty="0"/>
              <a:t>All signs shall be retro-reflective and channelizing devices shall have two retro-reflective bands</a:t>
            </a:r>
          </a:p>
          <a:p>
            <a:pPr>
              <a:buClrTx/>
              <a:buSzPct val="75000"/>
              <a:buFont typeface="Wingdings" panose="05000000000000000000" pitchFamily="2" charset="2"/>
              <a:buChar char="Ø"/>
            </a:pPr>
            <a:endParaRPr lang="en-US" altLang="en-US" sz="1400" dirty="0"/>
          </a:p>
          <a:p>
            <a:pPr>
              <a:buClrTx/>
              <a:buSzPct val="75000"/>
              <a:buFont typeface="Wingdings" panose="05000000000000000000" pitchFamily="2" charset="2"/>
              <a:buChar char="Ø"/>
            </a:pPr>
            <a:r>
              <a:rPr lang="en-US" altLang="en-US" sz="2800" dirty="0"/>
              <a:t>Glow wands or handheld lights are recommended</a:t>
            </a:r>
          </a:p>
        </p:txBody>
      </p:sp>
      <p:sp>
        <p:nvSpPr>
          <p:cNvPr id="69634" name="Rectangle 2" descr="Large confetti"/>
          <p:cNvSpPr>
            <a:spLocks noGrp="1" noChangeArrowheads="1"/>
          </p:cNvSpPr>
          <p:nvPr>
            <p:ph type="title"/>
          </p:nvPr>
        </p:nvSpPr>
        <p:spPr>
          <a:xfrm>
            <a:off x="518157" y="419099"/>
            <a:ext cx="8077200" cy="701675"/>
          </a:xfrm>
        </p:spPr>
        <p:txBody>
          <a:bodyPr>
            <a:noAutofit/>
          </a:bodyPr>
          <a:lstStyle/>
          <a:p>
            <a:pPr algn="ctr" fontAlgn="auto">
              <a:spcAft>
                <a:spcPts val="0"/>
              </a:spcAft>
              <a:defRPr/>
            </a:pPr>
            <a:r>
              <a:rPr lang="en-US" altLang="en-US" sz="4400" b="1" dirty="0">
                <a:effectLst/>
              </a:rPr>
              <a:t>Nighttime Flagging</a:t>
            </a:r>
          </a:p>
        </p:txBody>
      </p:sp>
      <p:pic>
        <p:nvPicPr>
          <p:cNvPr id="5" name="Picture 4">
            <a:extLst>
              <a:ext uri="{FF2B5EF4-FFF2-40B4-BE49-F238E27FC236}">
                <a16:creationId xmlns:a16="http://schemas.microsoft.com/office/drawing/2014/main" id="{E1210B6E-DDC8-49EE-8635-EAC3284A652A}"/>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rot="1068909">
            <a:off x="4783013" y="4827366"/>
            <a:ext cx="1866900" cy="1771650"/>
          </a:xfrm>
          <a:prstGeom prst="rect">
            <a:avLst/>
          </a:prstGeom>
        </p:spPr>
      </p:pic>
    </p:spTree>
    <p:extLst>
      <p:ext uri="{BB962C8B-B14F-4D97-AF65-F5344CB8AC3E}">
        <p14:creationId xmlns:p14="http://schemas.microsoft.com/office/powerpoint/2010/main" val="45631965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83970">
                                            <p:txEl>
                                              <p:pRg st="0" end="0"/>
                                            </p:txEl>
                                          </p:spTgt>
                                        </p:tgtEl>
                                        <p:attrNameLst>
                                          <p:attrName>style.visibility</p:attrName>
                                        </p:attrNameLst>
                                      </p:cBhvr>
                                      <p:to>
                                        <p:strVal val="visible"/>
                                      </p:to>
                                    </p:set>
                                    <p:animEffect transition="in" filter="randombar(horizontal)">
                                      <p:cBhvr>
                                        <p:cTn id="7" dur="500"/>
                                        <p:tgtEl>
                                          <p:spTgt spid="8397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83970">
                                            <p:txEl>
                                              <p:pRg st="2" end="2"/>
                                            </p:txEl>
                                          </p:spTgt>
                                        </p:tgtEl>
                                        <p:attrNameLst>
                                          <p:attrName>style.visibility</p:attrName>
                                        </p:attrNameLst>
                                      </p:cBhvr>
                                      <p:to>
                                        <p:strVal val="visible"/>
                                      </p:to>
                                    </p:set>
                                    <p:animEffect transition="in" filter="randombar(horizontal)">
                                      <p:cBhvr>
                                        <p:cTn id="12" dur="500"/>
                                        <p:tgtEl>
                                          <p:spTgt spid="8397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3970">
                                            <p:txEl>
                                              <p:pRg st="4" end="4"/>
                                            </p:txEl>
                                          </p:spTgt>
                                        </p:tgtEl>
                                        <p:attrNameLst>
                                          <p:attrName>style.visibility</p:attrName>
                                        </p:attrNameLst>
                                      </p:cBhvr>
                                      <p:to>
                                        <p:strVal val="visible"/>
                                      </p:to>
                                    </p:set>
                                    <p:animEffect transition="in" filter="randombar(horizontal)">
                                      <p:cBhvr>
                                        <p:cTn id="17" dur="500"/>
                                        <p:tgtEl>
                                          <p:spTgt spid="8397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0" grpId="0" build="p"/>
    </p:bldLst>
  </p:timing>
</p:sld>
</file>

<file path=ppt/slides/slide2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4994" name="Content Placeholder 2"/>
          <p:cNvSpPr>
            <a:spLocks noGrp="1"/>
          </p:cNvSpPr>
          <p:nvPr>
            <p:ph idx="1"/>
          </p:nvPr>
        </p:nvSpPr>
        <p:spPr>
          <a:xfrm>
            <a:off x="190500" y="1305746"/>
            <a:ext cx="8763000" cy="4658126"/>
          </a:xfrm>
        </p:spPr>
        <p:txBody>
          <a:bodyPr>
            <a:normAutofit/>
          </a:bodyPr>
          <a:lstStyle/>
          <a:p>
            <a:pPr marL="109728" indent="0">
              <a:spcAft>
                <a:spcPts val="600"/>
              </a:spcAft>
              <a:buClrTx/>
              <a:buSzPct val="75000"/>
              <a:buNone/>
            </a:pPr>
            <a:r>
              <a:rPr lang="en-US" altLang="en-US" sz="3000" b="1" dirty="0"/>
              <a:t>Lighting shall not produce a disabling glare to: </a:t>
            </a:r>
          </a:p>
          <a:p>
            <a:pPr>
              <a:spcAft>
                <a:spcPts val="600"/>
              </a:spcAft>
              <a:buClrTx/>
              <a:buSzPct val="75000"/>
              <a:buFont typeface="Wingdings" panose="05000000000000000000" pitchFamily="2" charset="2"/>
              <a:buChar char="Ø"/>
            </a:pPr>
            <a:r>
              <a:rPr lang="en-US" altLang="en-US" sz="2400" dirty="0"/>
              <a:t>Traveling Public </a:t>
            </a:r>
            <a:endParaRPr lang="en-US" altLang="en-US" sz="1600" dirty="0"/>
          </a:p>
          <a:p>
            <a:pPr lvl="1">
              <a:spcAft>
                <a:spcPts val="600"/>
              </a:spcAft>
              <a:buClrTx/>
              <a:buSzPct val="75000"/>
              <a:buFont typeface="Arial" panose="020B0604020202020204" pitchFamily="34" charset="0"/>
              <a:buChar char="•"/>
            </a:pPr>
            <a:r>
              <a:rPr lang="en-US" altLang="en-US" sz="1800" dirty="0"/>
              <a:t>Traveling in either direction</a:t>
            </a:r>
          </a:p>
          <a:p>
            <a:pPr>
              <a:spcAft>
                <a:spcPts val="600"/>
              </a:spcAft>
              <a:buClrTx/>
              <a:buSzPct val="75000"/>
              <a:buFont typeface="Wingdings" panose="05000000000000000000" pitchFamily="2" charset="2"/>
              <a:buChar char="Ø"/>
            </a:pPr>
            <a:r>
              <a:rPr lang="en-US" altLang="en-US" sz="2400" dirty="0"/>
              <a:t>Flaggers</a:t>
            </a:r>
            <a:r>
              <a:rPr lang="en-US" altLang="en-US" dirty="0"/>
              <a:t> </a:t>
            </a:r>
          </a:p>
          <a:p>
            <a:pPr>
              <a:spcAft>
                <a:spcPts val="600"/>
              </a:spcAft>
              <a:buClrTx/>
              <a:buSzPct val="75000"/>
              <a:buFont typeface="Wingdings" panose="05000000000000000000" pitchFamily="2" charset="2"/>
              <a:buChar char="Ø"/>
            </a:pPr>
            <a:r>
              <a:rPr lang="en-US" altLang="en-US" sz="2400" dirty="0"/>
              <a:t>Crew Workers </a:t>
            </a:r>
            <a:endParaRPr lang="en-US" altLang="en-US" sz="2000" dirty="0"/>
          </a:p>
          <a:p>
            <a:pPr marL="109728" indent="0">
              <a:spcAft>
                <a:spcPts val="600"/>
              </a:spcAft>
              <a:buClrTx/>
              <a:buSzPct val="75000"/>
              <a:buNone/>
            </a:pPr>
            <a:r>
              <a:rPr lang="en-US" altLang="en-US" sz="3000" b="1" dirty="0"/>
              <a:t>Factors impacting glare are:</a:t>
            </a:r>
          </a:p>
          <a:p>
            <a:pPr>
              <a:spcBef>
                <a:spcPts val="0"/>
              </a:spcBef>
              <a:spcAft>
                <a:spcPts val="600"/>
              </a:spcAft>
              <a:buClrTx/>
              <a:buSzPct val="75000"/>
              <a:buFont typeface="Wingdings" panose="05000000000000000000" pitchFamily="2" charset="2"/>
              <a:buChar char="Ø"/>
            </a:pPr>
            <a:r>
              <a:rPr lang="en-US" altLang="en-US" sz="2400" dirty="0"/>
              <a:t>Lighting unit set-up location</a:t>
            </a:r>
          </a:p>
          <a:p>
            <a:pPr>
              <a:spcBef>
                <a:spcPts val="0"/>
              </a:spcBef>
              <a:spcAft>
                <a:spcPts val="600"/>
              </a:spcAft>
              <a:buClrTx/>
              <a:buSzPct val="75000"/>
              <a:buFont typeface="Wingdings" panose="05000000000000000000" pitchFamily="2" charset="2"/>
              <a:buChar char="Ø"/>
            </a:pPr>
            <a:r>
              <a:rPr lang="en-US" altLang="en-US" sz="2400" dirty="0"/>
              <a:t>Height of lighting unit</a:t>
            </a:r>
          </a:p>
          <a:p>
            <a:pPr>
              <a:spcBef>
                <a:spcPts val="0"/>
              </a:spcBef>
              <a:spcAft>
                <a:spcPts val="600"/>
              </a:spcAft>
              <a:buClrTx/>
              <a:buSzPct val="75000"/>
              <a:buFont typeface="Wingdings" panose="05000000000000000000" pitchFamily="2" charset="2"/>
              <a:buChar char="Ø"/>
            </a:pPr>
            <a:r>
              <a:rPr lang="en-US" altLang="en-US" sz="2400" dirty="0"/>
              <a:t>Direction the light units are aimed</a:t>
            </a:r>
          </a:p>
        </p:txBody>
      </p:sp>
      <p:sp>
        <p:nvSpPr>
          <p:cNvPr id="70658" name="Title 1" descr="Large confetti"/>
          <p:cNvSpPr>
            <a:spLocks noGrp="1"/>
          </p:cNvSpPr>
          <p:nvPr>
            <p:ph type="title"/>
          </p:nvPr>
        </p:nvSpPr>
        <p:spPr>
          <a:xfrm>
            <a:off x="685800" y="331645"/>
            <a:ext cx="7772400" cy="838200"/>
          </a:xfrm>
        </p:spPr>
        <p:txBody>
          <a:bodyPr>
            <a:normAutofit/>
          </a:bodyPr>
          <a:lstStyle/>
          <a:p>
            <a:pPr algn="ctr" fontAlgn="auto">
              <a:spcAft>
                <a:spcPts val="0"/>
              </a:spcAft>
              <a:defRPr/>
            </a:pPr>
            <a:r>
              <a:rPr lang="en-US" altLang="en-US" sz="4400" b="1" dirty="0">
                <a:effectLst/>
              </a:rPr>
              <a:t>Glare</a:t>
            </a:r>
          </a:p>
        </p:txBody>
      </p:sp>
      <p:pic>
        <p:nvPicPr>
          <p:cNvPr id="849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7247" y="4267200"/>
            <a:ext cx="1148751" cy="25908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2"/>
                </a:solidFill>
                <a:miter lim="800000"/>
                <a:headEnd/>
                <a:tailEnd/>
              </a14:hiddenLine>
            </a:ext>
          </a:extLst>
        </p:spPr>
      </p:pic>
      <p:pic>
        <p:nvPicPr>
          <p:cNvPr id="6" name="Picture 5" descr="IMG_0317[1].JPG"/>
          <p:cNvPicPr>
            <a:picLocks noChangeAspect="1"/>
          </p:cNvPicPr>
          <p:nvPr/>
        </p:nvPicPr>
        <p:blipFill>
          <a:blip r:embed="rId4" cstate="print"/>
          <a:stretch>
            <a:fillRect/>
          </a:stretch>
        </p:blipFill>
        <p:spPr>
          <a:xfrm>
            <a:off x="5633484" y="1841664"/>
            <a:ext cx="3352800" cy="2514600"/>
          </a:xfrm>
          <a:prstGeom prst="rect">
            <a:avLst/>
          </a:prstGeom>
          <a:ln>
            <a:noFill/>
          </a:ln>
          <a:effectLst>
            <a:softEdge rad="112500"/>
          </a:effectLst>
        </p:spPr>
      </p:pic>
    </p:spTree>
    <p:extLst>
      <p:ext uri="{BB962C8B-B14F-4D97-AF65-F5344CB8AC3E}">
        <p14:creationId xmlns:p14="http://schemas.microsoft.com/office/powerpoint/2010/main" val="729557805"/>
      </p:ext>
    </p:extLst>
  </p:cSld>
  <p:clrMapOvr>
    <a:masterClrMapping/>
  </p:clrMapOvr>
  <p:transition spd="slow"/>
</p:sld>
</file>

<file path=ppt/slides/slide2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5298" name="Rectangle 1027"/>
          <p:cNvSpPr>
            <a:spLocks noGrp="1" noChangeArrowheads="1"/>
          </p:cNvSpPr>
          <p:nvPr>
            <p:ph idx="1"/>
          </p:nvPr>
        </p:nvSpPr>
        <p:spPr>
          <a:xfrm>
            <a:off x="838200" y="1853565"/>
            <a:ext cx="7772400" cy="2781300"/>
          </a:xfrm>
        </p:spPr>
        <p:txBody>
          <a:bodyPr/>
          <a:lstStyle/>
          <a:p>
            <a:pPr>
              <a:lnSpc>
                <a:spcPct val="90000"/>
              </a:lnSpc>
              <a:spcAft>
                <a:spcPts val="600"/>
              </a:spcAft>
              <a:buClrTx/>
              <a:buSzPct val="100000"/>
              <a:buFont typeface="Wingdings" panose="05000000000000000000" pitchFamily="2" charset="2"/>
              <a:buChar char="Ø"/>
            </a:pPr>
            <a:r>
              <a:rPr lang="en-US" altLang="en-US" sz="2800" dirty="0"/>
              <a:t>Flaggers should not flag for more than two hours at one time </a:t>
            </a:r>
          </a:p>
          <a:p>
            <a:pPr lvl="1">
              <a:lnSpc>
                <a:spcPct val="90000"/>
              </a:lnSpc>
              <a:spcAft>
                <a:spcPts val="600"/>
              </a:spcAft>
              <a:buClr>
                <a:schemeClr val="tx1"/>
              </a:buClr>
              <a:buSzPct val="100000"/>
              <a:buFont typeface="Arial" panose="020B0604020202020204" pitchFamily="34" charset="0"/>
              <a:buChar char="•"/>
            </a:pPr>
            <a:r>
              <a:rPr lang="en-US" altLang="en-US" sz="2000" b="1" i="1" dirty="0">
                <a:solidFill>
                  <a:srgbClr val="FF0000"/>
                </a:solidFill>
              </a:rPr>
              <a:t>Unless it is an emergency situation  </a:t>
            </a:r>
          </a:p>
          <a:p>
            <a:pPr>
              <a:spcAft>
                <a:spcPts val="600"/>
              </a:spcAft>
              <a:buClrTx/>
              <a:buSzPct val="100000"/>
              <a:buFont typeface="Wingdings" panose="05000000000000000000" pitchFamily="2" charset="2"/>
              <a:buChar char="Ø"/>
            </a:pPr>
            <a:r>
              <a:rPr lang="en-US" altLang="en-US" sz="2800" dirty="0"/>
              <a:t>Supervisors shall provide flaggers with a 15-minute break from flagging in non-emergency situations </a:t>
            </a:r>
          </a:p>
        </p:txBody>
      </p:sp>
      <p:sp>
        <p:nvSpPr>
          <p:cNvPr id="40962" name="Rectangle 1026" descr="Large confetti"/>
          <p:cNvSpPr>
            <a:spLocks noGrp="1" noChangeArrowheads="1"/>
          </p:cNvSpPr>
          <p:nvPr>
            <p:ph type="title"/>
          </p:nvPr>
        </p:nvSpPr>
        <p:spPr>
          <a:xfrm>
            <a:off x="685800" y="457200"/>
            <a:ext cx="7772400" cy="841375"/>
          </a:xfrm>
        </p:spPr>
        <p:txBody>
          <a:bodyPr>
            <a:noAutofit/>
          </a:bodyPr>
          <a:lstStyle/>
          <a:p>
            <a:pPr algn="ctr" fontAlgn="auto">
              <a:spcAft>
                <a:spcPts val="0"/>
              </a:spcAft>
              <a:defRPr/>
            </a:pPr>
            <a:r>
              <a:rPr lang="en-US" altLang="en-US" sz="4400" b="1" dirty="0">
                <a:effectLst/>
              </a:rPr>
              <a:t>Flagger Duration </a:t>
            </a:r>
          </a:p>
        </p:txBody>
      </p:sp>
      <p:sp>
        <p:nvSpPr>
          <p:cNvPr id="55300" name="TextBox 1"/>
          <p:cNvSpPr txBox="1">
            <a:spLocks noChangeArrowheads="1"/>
          </p:cNvSpPr>
          <p:nvPr/>
        </p:nvSpPr>
        <p:spPr bwMode="auto">
          <a:xfrm>
            <a:off x="1228725" y="5189855"/>
            <a:ext cx="6686550" cy="1016000"/>
          </a:xfrm>
          <a:prstGeom prst="rect">
            <a:avLst/>
          </a:prstGeom>
          <a:solidFill>
            <a:srgbClr val="FFFF00"/>
          </a:solidFill>
          <a:ln w="38100">
            <a:solidFill>
              <a:srgbClr val="FF0000"/>
            </a:solidFill>
            <a:miter lim="800000"/>
            <a:headEnd/>
            <a:tailEnd/>
          </a:ln>
          <a:effectLst>
            <a:softEdge rad="25400"/>
          </a:effec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1" hangingPunct="1"/>
            <a:r>
              <a:rPr lang="en-US" altLang="en-US" sz="2000" dirty="0">
                <a:solidFill>
                  <a:srgbClr val="FF0000"/>
                </a:solidFill>
                <a:latin typeface="Arial" charset="0"/>
              </a:rPr>
              <a:t>In emergency situations, the supervisor should make every effort to rotate or relieve the flaggers with another qualified flagger every two hours</a:t>
            </a:r>
            <a:endParaRPr lang="en-US" altLang="en-US" sz="2000" dirty="0">
              <a:solidFill>
                <a:srgbClr val="000000"/>
              </a:solidFill>
              <a:latin typeface="Arial" charset="0"/>
            </a:endParaRPr>
          </a:p>
        </p:txBody>
      </p:sp>
    </p:spTree>
    <p:extLst>
      <p:ext uri="{BB962C8B-B14F-4D97-AF65-F5344CB8AC3E}">
        <p14:creationId xmlns:p14="http://schemas.microsoft.com/office/powerpoint/2010/main" val="738642518"/>
      </p:ext>
    </p:extLst>
  </p:cSld>
  <p:clrMapOvr>
    <a:masterClrMapping/>
  </p:clrMapOvr>
  <p:transition/>
</p:sld>
</file>

<file path=ppt/slides/slide2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38" name="Title 1" descr="Large confetti"/>
          <p:cNvSpPr>
            <a:spLocks noGrp="1"/>
          </p:cNvSpPr>
          <p:nvPr>
            <p:ph type="ctrTitle" idx="4294967295"/>
          </p:nvPr>
        </p:nvSpPr>
        <p:spPr>
          <a:xfrm>
            <a:off x="681990" y="315192"/>
            <a:ext cx="7772400" cy="914400"/>
          </a:xfrm>
          <a:prstGeom prst="rect">
            <a:avLst/>
          </a:prstGeom>
        </p:spPr>
        <p:txBody>
          <a:bodyPr>
            <a:normAutofit/>
          </a:bodyPr>
          <a:lstStyle/>
          <a:p>
            <a:pPr algn="ctr" fontAlgn="auto">
              <a:spcAft>
                <a:spcPts val="0"/>
              </a:spcAft>
              <a:defRPr/>
            </a:pPr>
            <a:r>
              <a:rPr lang="en-US" altLang="en-US" sz="4400" b="1" dirty="0">
                <a:effectLst/>
              </a:rPr>
              <a:t>Flaggers Cannot Be Distracted:</a:t>
            </a:r>
          </a:p>
        </p:txBody>
      </p:sp>
      <p:sp>
        <p:nvSpPr>
          <p:cNvPr id="54275" name="Subtitle 2"/>
          <p:cNvSpPr>
            <a:spLocks noGrp="1"/>
          </p:cNvSpPr>
          <p:nvPr>
            <p:ph type="subTitle" idx="4294967295"/>
          </p:nvPr>
        </p:nvSpPr>
        <p:spPr>
          <a:xfrm>
            <a:off x="1177781" y="1727427"/>
            <a:ext cx="4724400" cy="2031546"/>
          </a:xfrm>
          <a:prstGeom prst="rect">
            <a:avLst/>
          </a:prstGeom>
        </p:spPr>
        <p:txBody>
          <a:bodyPr/>
          <a:lstStyle/>
          <a:p>
            <a:pPr marL="109728" indent="0">
              <a:buNone/>
            </a:pPr>
            <a:r>
              <a:rPr lang="en-US" altLang="en-US" sz="3200" b="1" u="sng" dirty="0">
                <a:solidFill>
                  <a:srgbClr val="FF0000"/>
                </a:solidFill>
              </a:rPr>
              <a:t>Do Not Use</a:t>
            </a:r>
            <a:r>
              <a:rPr lang="en-US" altLang="en-US" sz="3200" b="1" dirty="0">
                <a:solidFill>
                  <a:srgbClr val="FF0000"/>
                </a:solidFill>
              </a:rPr>
              <a:t>: </a:t>
            </a:r>
            <a:endParaRPr lang="en-US" altLang="en-US" sz="2800" dirty="0"/>
          </a:p>
          <a:p>
            <a:pPr>
              <a:buClrTx/>
              <a:buSzPct val="100000"/>
              <a:buFont typeface="Wingdings" panose="05000000000000000000" pitchFamily="2" charset="2"/>
              <a:buChar char="Ø"/>
            </a:pPr>
            <a:r>
              <a:rPr lang="en-US" altLang="en-US" dirty="0">
                <a:uFill>
                  <a:solidFill>
                    <a:srgbClr val="FF0000"/>
                  </a:solidFill>
                </a:uFill>
              </a:rPr>
              <a:t>Cell phones</a:t>
            </a:r>
          </a:p>
          <a:p>
            <a:pPr>
              <a:buClrTx/>
              <a:buSzPct val="100000"/>
              <a:buFont typeface="Wingdings" panose="05000000000000000000" pitchFamily="2" charset="2"/>
              <a:buChar char="Ø"/>
            </a:pPr>
            <a:r>
              <a:rPr lang="en-US" altLang="en-US" dirty="0">
                <a:uFill>
                  <a:solidFill>
                    <a:srgbClr val="FF0000"/>
                  </a:solidFill>
                </a:uFill>
              </a:rPr>
              <a:t>Ear buds or headphones			</a:t>
            </a:r>
            <a:endParaRPr lang="en-US" altLang="en-US" dirty="0"/>
          </a:p>
        </p:txBody>
      </p:sp>
      <p:pic>
        <p:nvPicPr>
          <p:cNvPr id="10" name="Picture 4" descr="Apple aims to let you unlock iPhone while wearing a mask | Technology News  – India TV">
            <a:extLst>
              <a:ext uri="{FF2B5EF4-FFF2-40B4-BE49-F238E27FC236}">
                <a16:creationId xmlns:a16="http://schemas.microsoft.com/office/drawing/2014/main" id="{0FBFE6FF-AB50-4992-80E2-D290423EBF53}"/>
              </a:ext>
            </a:extLst>
          </p:cNvPr>
          <p:cNvPicPr>
            <a:picLocks noChangeAspect="1" noChangeArrowheads="1"/>
          </p:cNvPicPr>
          <p:nvPr/>
        </p:nvPicPr>
        <p:blipFill rotWithShape="1">
          <a:blip r:embed="rId3">
            <a:clrChange>
              <a:clrFrom>
                <a:srgbClr val="D1CBCD"/>
              </a:clrFrom>
              <a:clrTo>
                <a:srgbClr val="D1CBCD">
                  <a:alpha val="0"/>
                </a:srgbClr>
              </a:clrTo>
            </a:clrChange>
            <a:extLst>
              <a:ext uri="{28A0092B-C50C-407E-A947-70E740481C1C}">
                <a14:useLocalDpi xmlns:a14="http://schemas.microsoft.com/office/drawing/2010/main" val="0"/>
              </a:ext>
            </a:extLst>
          </a:blip>
          <a:srcRect l="34667" r="38666"/>
          <a:stretch/>
        </p:blipFill>
        <p:spPr bwMode="auto">
          <a:xfrm>
            <a:off x="6848947" y="2136269"/>
            <a:ext cx="838200" cy="151312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7B91D1BA-7DB7-4AB0-8447-E64F78EBAE56}"/>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6327389" y="1988824"/>
            <a:ext cx="1881316" cy="1808018"/>
          </a:xfrm>
          <a:prstGeom prst="rect">
            <a:avLst/>
          </a:prstGeom>
        </p:spPr>
      </p:pic>
      <p:pic>
        <p:nvPicPr>
          <p:cNvPr id="11" name="Picture 2">
            <a:extLst>
              <a:ext uri="{FF2B5EF4-FFF2-40B4-BE49-F238E27FC236}">
                <a16:creationId xmlns:a16="http://schemas.microsoft.com/office/drawing/2014/main" id="{45093F75-49E7-4F60-97C8-6F181D7DDD9B}"/>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rot="20060055">
            <a:off x="6198618" y="4788919"/>
            <a:ext cx="1772645" cy="1772645"/>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8BC14CE5-1A1A-4831-90F4-51067BA7150B}"/>
              </a:ext>
            </a:extLst>
          </p:cNvPr>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689861" y="4256809"/>
            <a:ext cx="1828799" cy="1828799"/>
          </a:xfrm>
          <a:prstGeom prst="rect">
            <a:avLst/>
          </a:prstGeom>
        </p:spPr>
      </p:pic>
      <p:pic>
        <p:nvPicPr>
          <p:cNvPr id="12" name="Picture 11">
            <a:extLst>
              <a:ext uri="{FF2B5EF4-FFF2-40B4-BE49-F238E27FC236}">
                <a16:creationId xmlns:a16="http://schemas.microsoft.com/office/drawing/2014/main" id="{32F6052D-7B33-4D2E-804F-2481588B4CC2}"/>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2701292" y="4184362"/>
            <a:ext cx="1924050" cy="1849087"/>
          </a:xfrm>
          <a:prstGeom prst="rect">
            <a:avLst/>
          </a:prstGeom>
        </p:spPr>
      </p:pic>
      <p:pic>
        <p:nvPicPr>
          <p:cNvPr id="14" name="Picture 13">
            <a:extLst>
              <a:ext uri="{FF2B5EF4-FFF2-40B4-BE49-F238E27FC236}">
                <a16:creationId xmlns:a16="http://schemas.microsoft.com/office/drawing/2014/main" id="{FAB38955-E177-43D5-B23B-FC48A62A1D12}"/>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rot="21418208">
            <a:off x="6144282" y="4553962"/>
            <a:ext cx="1881316" cy="1808018"/>
          </a:xfrm>
          <a:prstGeom prst="rect">
            <a:avLst/>
          </a:prstGeom>
        </p:spPr>
      </p:pic>
    </p:spTree>
    <p:extLst>
      <p:ext uri="{BB962C8B-B14F-4D97-AF65-F5344CB8AC3E}">
        <p14:creationId xmlns:p14="http://schemas.microsoft.com/office/powerpoint/2010/main" val="401962532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175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225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1000"/>
                                        <p:tgtEl>
                                          <p:spTgt spid="12"/>
                                        </p:tgtEl>
                                      </p:cBhvr>
                                    </p:animEffect>
                                    <p:anim calcmode="lin" valueType="num">
                                      <p:cBhvr>
                                        <p:cTn id="14" dur="1000" fill="hold"/>
                                        <p:tgtEl>
                                          <p:spTgt spid="12"/>
                                        </p:tgtEl>
                                        <p:attrNameLst>
                                          <p:attrName>ppt_x</p:attrName>
                                        </p:attrNameLst>
                                      </p:cBhvr>
                                      <p:tavLst>
                                        <p:tav tm="0">
                                          <p:val>
                                            <p:strVal val="#ppt_x"/>
                                          </p:val>
                                        </p:tav>
                                        <p:tav tm="100000">
                                          <p:val>
                                            <p:strVal val="#ppt_x"/>
                                          </p:val>
                                        </p:tav>
                                      </p:tavLst>
                                    </p:anim>
                                    <p:anim calcmode="lin" valueType="num">
                                      <p:cBhvr>
                                        <p:cTn id="1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1750"/>
                                  </p:stCondLst>
                                  <p:childTnLst>
                                    <p:set>
                                      <p:cBhvr>
                                        <p:cTn id="19" dur="1" fill="hold">
                                          <p:stCondLst>
                                            <p:cond delay="0"/>
                                          </p:stCondLst>
                                        </p:cTn>
                                        <p:tgtEl>
                                          <p:spTgt spid="14"/>
                                        </p:tgtEl>
                                        <p:attrNameLst>
                                          <p:attrName>style.visibility</p:attrName>
                                        </p:attrNameLst>
                                      </p:cBhvr>
                                      <p:to>
                                        <p:strVal val="visible"/>
                                      </p:to>
                                    </p:set>
                                    <p:anim calcmode="lin" valueType="num">
                                      <p:cBhvr additive="base">
                                        <p:cTn id="20" dur="500" fill="hold"/>
                                        <p:tgtEl>
                                          <p:spTgt spid="14"/>
                                        </p:tgtEl>
                                        <p:attrNameLst>
                                          <p:attrName>ppt_x</p:attrName>
                                        </p:attrNameLst>
                                      </p:cBhvr>
                                      <p:tavLst>
                                        <p:tav tm="0">
                                          <p:val>
                                            <p:strVal val="#ppt_x"/>
                                          </p:val>
                                        </p:tav>
                                        <p:tav tm="100000">
                                          <p:val>
                                            <p:strVal val="#ppt_x"/>
                                          </p:val>
                                        </p:tav>
                                      </p:tavLst>
                                    </p:anim>
                                    <p:anim calcmode="lin" valueType="num">
                                      <p:cBhvr additive="base">
                                        <p:cTn id="21"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1026" descr="Large confetti"/>
          <p:cNvSpPr txBox="1">
            <a:spLocks noChangeArrowheads="1"/>
          </p:cNvSpPr>
          <p:nvPr/>
        </p:nvSpPr>
        <p:spPr>
          <a:xfrm>
            <a:off x="685800" y="893461"/>
            <a:ext cx="7772400" cy="2875254"/>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US" altLang="en-US" sz="6000" b="1" dirty="0">
                <a:solidFill>
                  <a:prstClr val="black"/>
                </a:solidFill>
              </a:rPr>
              <a:t>Flagging Hand Signals </a:t>
            </a:r>
          </a:p>
          <a:p>
            <a:pPr>
              <a:defRPr/>
            </a:pPr>
            <a:r>
              <a:rPr lang="en-US" altLang="en-US" sz="6000" b="1" dirty="0">
                <a:solidFill>
                  <a:prstClr val="black"/>
                </a:solidFill>
              </a:rPr>
              <a:t>&amp; </a:t>
            </a:r>
          </a:p>
          <a:p>
            <a:pPr>
              <a:defRPr/>
            </a:pPr>
            <a:r>
              <a:rPr lang="en-US" altLang="en-US" sz="6000" b="1" dirty="0">
                <a:solidFill>
                  <a:prstClr val="black"/>
                </a:solidFill>
              </a:rPr>
              <a:t>3-2-1 Cone Procedure</a:t>
            </a:r>
          </a:p>
        </p:txBody>
      </p:sp>
      <p:pic>
        <p:nvPicPr>
          <p:cNvPr id="24588" name="Picture 12" descr="C:\Users\anderb3\Desktop\Flagger Recert\1f.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76900" y="4064238"/>
            <a:ext cx="2514600" cy="2387124"/>
          </a:xfrm>
          <a:prstGeom prst="rect">
            <a:avLst/>
          </a:prstGeom>
          <a:noFill/>
          <a:effectLst>
            <a:softEdge rad="228600"/>
          </a:effectLst>
          <a:extLst>
            <a:ext uri="{909E8E84-426E-40DD-AFC4-6F175D3DCCD1}">
              <a14:hiddenFill xmlns:a14="http://schemas.microsoft.com/office/drawing/2010/main">
                <a:solidFill>
                  <a:srgbClr val="FFFFFF"/>
                </a:solidFill>
              </a14:hiddenFill>
            </a:ext>
          </a:extLst>
        </p:spPr>
      </p:pic>
      <p:pic>
        <p:nvPicPr>
          <p:cNvPr id="24589" name="Picture 13" descr="C:\Users\anderb3\Desktop\TC.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8432" y="4526912"/>
            <a:ext cx="1111368" cy="111136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3" descr="C:\Users\anderb3\Desktop\TC.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9800" y="4876800"/>
            <a:ext cx="1111368" cy="1111367"/>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3" descr="C:\Users\anderb3\Desktop\TC.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2828" y="5257800"/>
            <a:ext cx="1111368" cy="1111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0473247"/>
      </p:ext>
    </p:extLst>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4636E64-E006-4577-BF6F-30B3098500D2}"/>
              </a:ext>
            </a:extLst>
          </p:cNvPr>
          <p:cNvPicPr>
            <a:picLocks noChangeAspect="1"/>
          </p:cNvPicPr>
          <p:nvPr/>
        </p:nvPicPr>
        <p:blipFill rotWithShape="1">
          <a:blip r:embed="rId3"/>
          <a:srcRect t="3750"/>
          <a:stretch/>
        </p:blipFill>
        <p:spPr>
          <a:xfrm>
            <a:off x="152400" y="152400"/>
            <a:ext cx="5431516" cy="6553200"/>
          </a:xfrm>
          <a:prstGeom prst="rect">
            <a:avLst/>
          </a:prstGeom>
          <a:ln w="3175">
            <a:solidFill>
              <a:schemeClr val="accent2"/>
            </a:solidFill>
          </a:ln>
        </p:spPr>
      </p:pic>
      <p:sp>
        <p:nvSpPr>
          <p:cNvPr id="4" name="TextBox 3">
            <a:extLst>
              <a:ext uri="{FF2B5EF4-FFF2-40B4-BE49-F238E27FC236}">
                <a16:creationId xmlns:a16="http://schemas.microsoft.com/office/drawing/2014/main" id="{1ADC07BC-12AC-43F0-B354-6D4F36860310}"/>
              </a:ext>
            </a:extLst>
          </p:cNvPr>
          <p:cNvSpPr txBox="1"/>
          <p:nvPr/>
        </p:nvSpPr>
        <p:spPr>
          <a:xfrm>
            <a:off x="5618403" y="2782669"/>
            <a:ext cx="3373197" cy="1292662"/>
          </a:xfrm>
          <a:prstGeom prst="rect">
            <a:avLst/>
          </a:prstGeom>
          <a:noFill/>
        </p:spPr>
        <p:txBody>
          <a:bodyPr wrap="square" rtlCol="0">
            <a:spAutoFit/>
          </a:bodyPr>
          <a:lstStyle/>
          <a:p>
            <a:pPr algn="ctr"/>
            <a:r>
              <a:rPr lang="en-US" sz="2800" dirty="0">
                <a:solidFill>
                  <a:schemeClr val="tx1">
                    <a:lumMod val="75000"/>
                    <a:lumOff val="25000"/>
                  </a:schemeClr>
                </a:solidFill>
              </a:rPr>
              <a:t>Use of Hand Signaling Devices by Flaggers </a:t>
            </a:r>
            <a:r>
              <a:rPr lang="en-US" sz="2200" dirty="0">
                <a:solidFill>
                  <a:schemeClr val="tx1">
                    <a:lumMod val="75000"/>
                    <a:lumOff val="25000"/>
                  </a:schemeClr>
                </a:solidFill>
              </a:rPr>
              <a:t>(</a:t>
            </a:r>
            <a:r>
              <a:rPr lang="en-US" sz="2200" dirty="0">
                <a:solidFill>
                  <a:srgbClr val="0000FF"/>
                </a:solidFill>
              </a:rPr>
              <a:t>MUTCD 6E-3</a:t>
            </a:r>
            <a:r>
              <a:rPr lang="en-US" sz="2200" dirty="0">
                <a:solidFill>
                  <a:schemeClr val="tx1">
                    <a:lumMod val="75000"/>
                    <a:lumOff val="25000"/>
                  </a:schemeClr>
                </a:solidFill>
              </a:rPr>
              <a:t>)</a:t>
            </a:r>
          </a:p>
        </p:txBody>
      </p:sp>
    </p:spTree>
    <p:extLst>
      <p:ext uri="{BB962C8B-B14F-4D97-AF65-F5344CB8AC3E}">
        <p14:creationId xmlns:p14="http://schemas.microsoft.com/office/powerpoint/2010/main" val="983184858"/>
      </p:ext>
    </p:extLst>
  </p:cSld>
  <p:clrMapOvr>
    <a:masterClrMapping/>
  </p:clrMapOvr>
  <p:transition spd="slow"/>
</p:sld>
</file>

<file path=ppt/slides/slide2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5058" name="Title 1" descr="Large confetti"/>
          <p:cNvSpPr>
            <a:spLocks noGrp="1"/>
          </p:cNvSpPr>
          <p:nvPr>
            <p:ph type="ctrTitle" idx="4294967295"/>
          </p:nvPr>
        </p:nvSpPr>
        <p:spPr>
          <a:xfrm>
            <a:off x="685800" y="96174"/>
            <a:ext cx="7772400" cy="838200"/>
          </a:xfrm>
          <a:prstGeom prst="rect">
            <a:avLst/>
          </a:prstGeom>
        </p:spPr>
        <p:txBody>
          <a:bodyPr>
            <a:noAutofit/>
          </a:bodyPr>
          <a:lstStyle/>
          <a:p>
            <a:pPr algn="ctr" fontAlgn="auto">
              <a:spcAft>
                <a:spcPts val="0"/>
              </a:spcAft>
              <a:defRPr/>
            </a:pPr>
            <a:r>
              <a:rPr lang="en-US" altLang="en-US" sz="4400" b="1" dirty="0">
                <a:solidFill>
                  <a:srgbClr val="000000"/>
                </a:solidFill>
                <a:effectLst/>
              </a:rPr>
              <a:t>Step 1: Stopping Traffic</a:t>
            </a:r>
            <a:br>
              <a:rPr lang="en-US" altLang="en-US" sz="4400" b="1" dirty="0">
                <a:solidFill>
                  <a:srgbClr val="000000"/>
                </a:solidFill>
                <a:effectLst/>
              </a:rPr>
            </a:br>
            <a:endParaRPr lang="en-US" altLang="en-US" sz="4400" b="1" dirty="0">
              <a:effectLst/>
            </a:endParaRPr>
          </a:p>
        </p:txBody>
      </p:sp>
      <p:sp>
        <p:nvSpPr>
          <p:cNvPr id="45059" name="Subtitle 2"/>
          <p:cNvSpPr>
            <a:spLocks noGrp="1"/>
          </p:cNvSpPr>
          <p:nvPr>
            <p:ph type="subTitle" idx="4294967295"/>
          </p:nvPr>
        </p:nvSpPr>
        <p:spPr>
          <a:xfrm>
            <a:off x="22860" y="5050336"/>
            <a:ext cx="6019800" cy="1834800"/>
          </a:xfrm>
          <a:prstGeom prst="rect">
            <a:avLst/>
          </a:prstGeom>
          <a:noFill/>
        </p:spPr>
        <p:txBody>
          <a:bodyPr>
            <a:normAutofit/>
          </a:bodyPr>
          <a:lstStyle/>
          <a:p>
            <a:pPr fontAlgn="auto">
              <a:spcAft>
                <a:spcPts val="0"/>
              </a:spcAft>
              <a:buClrTx/>
              <a:buSzPct val="100000"/>
              <a:buFont typeface="Wingdings" panose="05000000000000000000" pitchFamily="2" charset="2"/>
              <a:buChar char="Ø"/>
              <a:defRPr/>
            </a:pPr>
            <a:r>
              <a:rPr lang="en-US" altLang="en-US" sz="2000" dirty="0"/>
              <a:t>Stop/Slow Paddle is fully extended from the body</a:t>
            </a:r>
          </a:p>
          <a:p>
            <a:pPr fontAlgn="auto">
              <a:spcAft>
                <a:spcPts val="0"/>
              </a:spcAft>
              <a:buClrTx/>
              <a:buSzPct val="100000"/>
              <a:buFont typeface="Wingdings" panose="05000000000000000000" pitchFamily="2" charset="2"/>
              <a:buChar char="Ø"/>
              <a:defRPr/>
            </a:pPr>
            <a:r>
              <a:rPr lang="en-US" altLang="en-US" sz="2000" dirty="0"/>
              <a:t>Left hand is up with open palm, in STOP position</a:t>
            </a:r>
          </a:p>
          <a:p>
            <a:pPr fontAlgn="auto">
              <a:spcAft>
                <a:spcPts val="0"/>
              </a:spcAft>
              <a:buClrTx/>
              <a:buSzPct val="100000"/>
              <a:buFont typeface="Wingdings" panose="05000000000000000000" pitchFamily="2" charset="2"/>
              <a:buChar char="Ø"/>
              <a:defRPr/>
            </a:pPr>
            <a:r>
              <a:rPr lang="en-US" altLang="en-US" sz="2000" dirty="0"/>
              <a:t>Face Traffic, from the edge line/edge of pavement</a:t>
            </a:r>
          </a:p>
          <a:p>
            <a:pPr lvl="1">
              <a:buSzPct val="100000"/>
              <a:buFont typeface="Arial" panose="020B0604020202020204" pitchFamily="34" charset="0"/>
              <a:buChar char="•"/>
              <a:defRPr/>
            </a:pPr>
            <a:r>
              <a:rPr lang="en-US" altLang="en-US" sz="1800" dirty="0"/>
              <a:t>Ensure STOP sign is facing oncoming traffic</a:t>
            </a:r>
          </a:p>
        </p:txBody>
      </p:sp>
      <p:pic>
        <p:nvPicPr>
          <p:cNvPr id="23554" name="Picture 2" descr="C:\Users\anderb3\Desktop\photos\20160505_14051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0933" y="934374"/>
            <a:ext cx="7317267" cy="4115962"/>
          </a:xfrm>
          <a:prstGeom prst="rect">
            <a:avLst/>
          </a:prstGeom>
          <a:noFill/>
          <a:effectLst>
            <a:softEdge rad="3429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ECCE540-8F21-416F-B8DA-0B22097004DD}"/>
              </a:ext>
            </a:extLst>
          </p:cNvPr>
          <p:cNvSpPr txBox="1"/>
          <p:nvPr/>
        </p:nvSpPr>
        <p:spPr>
          <a:xfrm>
            <a:off x="5771635" y="5500141"/>
            <a:ext cx="3391415" cy="1384995"/>
          </a:xfrm>
          <a:prstGeom prst="rect">
            <a:avLst/>
          </a:prstGeom>
          <a:noFill/>
        </p:spPr>
        <p:txBody>
          <a:bodyPr wrap="square" rtlCol="0">
            <a:spAutoFit/>
          </a:bodyPr>
          <a:lstStyle/>
          <a:p>
            <a:r>
              <a:rPr lang="en-US" sz="1350" i="1" dirty="0"/>
              <a:t>The following photos represents open lane of work zone. Flagger at opposite end controlling traffic of the closed lane (the lane work is actually taking place in) would not move the cone(s). Instead, you would motion traffic to drive around the cone(s). </a:t>
            </a:r>
          </a:p>
        </p:txBody>
      </p:sp>
    </p:spTree>
    <p:extLst>
      <p:ext uri="{BB962C8B-B14F-4D97-AF65-F5344CB8AC3E}">
        <p14:creationId xmlns:p14="http://schemas.microsoft.com/office/powerpoint/2010/main" val="1383963748"/>
      </p:ext>
    </p:extLst>
  </p:cSld>
  <p:clrMapOvr>
    <a:masterClrMapping/>
  </p:clrMapOvr>
  <p:transition spd="slow"/>
</p:sld>
</file>

<file path=ppt/slides/slide2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082" name="Title 1" descr="Large confetti"/>
          <p:cNvSpPr>
            <a:spLocks noGrp="1"/>
          </p:cNvSpPr>
          <p:nvPr>
            <p:ph type="ctrTitle" idx="4294967295"/>
          </p:nvPr>
        </p:nvSpPr>
        <p:spPr>
          <a:xfrm>
            <a:off x="685800" y="114715"/>
            <a:ext cx="7772400" cy="659130"/>
          </a:xfrm>
          <a:prstGeom prst="rect">
            <a:avLst/>
          </a:prstGeom>
        </p:spPr>
        <p:txBody>
          <a:bodyPr>
            <a:noAutofit/>
          </a:bodyPr>
          <a:lstStyle/>
          <a:p>
            <a:pPr algn="ctr" fontAlgn="auto">
              <a:spcAft>
                <a:spcPts val="0"/>
              </a:spcAft>
              <a:defRPr/>
            </a:pPr>
            <a:r>
              <a:rPr lang="en-US" altLang="en-US" b="1" dirty="0"/>
              <a:t>Step 2:</a:t>
            </a:r>
            <a:r>
              <a:rPr lang="en-US" altLang="en-US" sz="4400" b="1" dirty="0">
                <a:effectLst/>
              </a:rPr>
              <a:t> Traffic is Stopped</a:t>
            </a:r>
          </a:p>
        </p:txBody>
      </p:sp>
      <p:sp>
        <p:nvSpPr>
          <p:cNvPr id="46083" name="Subtitle 2"/>
          <p:cNvSpPr>
            <a:spLocks noGrp="1"/>
          </p:cNvSpPr>
          <p:nvPr>
            <p:ph type="subTitle" idx="4294967295"/>
          </p:nvPr>
        </p:nvSpPr>
        <p:spPr>
          <a:xfrm>
            <a:off x="249601" y="5090634"/>
            <a:ext cx="8665799" cy="1752600"/>
          </a:xfrm>
          <a:prstGeom prst="rect">
            <a:avLst/>
          </a:prstGeom>
          <a:noFill/>
        </p:spPr>
        <p:txBody>
          <a:bodyPr>
            <a:normAutofit fontScale="70000" lnSpcReduction="20000"/>
          </a:bodyPr>
          <a:lstStyle/>
          <a:p>
            <a:pPr fontAlgn="auto">
              <a:spcAft>
                <a:spcPts val="0"/>
              </a:spcAft>
              <a:buClrTx/>
              <a:buSzPct val="100000"/>
              <a:buFont typeface="Wingdings" panose="05000000000000000000" pitchFamily="2" charset="2"/>
              <a:buChar char="Ø"/>
              <a:defRPr/>
            </a:pPr>
            <a:r>
              <a:rPr lang="en-US" altLang="en-US" sz="2800" dirty="0"/>
              <a:t>Once traffic has stopped, move out towards the center of the lane</a:t>
            </a:r>
          </a:p>
          <a:p>
            <a:pPr fontAlgn="auto">
              <a:spcAft>
                <a:spcPts val="0"/>
              </a:spcAft>
              <a:buClrTx/>
              <a:buSzPct val="100000"/>
              <a:buFont typeface="Wingdings" panose="05000000000000000000" pitchFamily="2" charset="2"/>
              <a:buChar char="Ø"/>
              <a:defRPr/>
            </a:pPr>
            <a:r>
              <a:rPr lang="en-US" altLang="en-US" sz="2800" dirty="0"/>
              <a:t>Keep the Stop/Slow Paddle in your right hand and position it out towards the center line, be sure not to cross the line with the Stop/Slow Paddle</a:t>
            </a:r>
          </a:p>
          <a:p>
            <a:pPr fontAlgn="auto">
              <a:spcAft>
                <a:spcPts val="0"/>
              </a:spcAft>
              <a:buClrTx/>
              <a:buSzPct val="100000"/>
              <a:buFont typeface="Wingdings" panose="05000000000000000000" pitchFamily="2" charset="2"/>
              <a:buChar char="Ø"/>
              <a:defRPr/>
            </a:pPr>
            <a:r>
              <a:rPr lang="en-US" altLang="en-US" sz="2800" dirty="0"/>
              <a:t>Keep visual contact with drivers of stopped vehicles</a:t>
            </a:r>
          </a:p>
          <a:p>
            <a:pPr fontAlgn="auto">
              <a:spcAft>
                <a:spcPts val="0"/>
              </a:spcAft>
              <a:buClrTx/>
              <a:buSzPct val="100000"/>
              <a:buFont typeface="Wingdings" panose="05000000000000000000" pitchFamily="2" charset="2"/>
              <a:buChar char="Ø"/>
              <a:defRPr/>
            </a:pPr>
            <a:r>
              <a:rPr lang="en-US" altLang="en-US" sz="2800" dirty="0"/>
              <a:t>Keep left hand raised with palm facing driver, signaling to stop, until traffic has stopped</a:t>
            </a:r>
          </a:p>
        </p:txBody>
      </p:sp>
      <p:pic>
        <p:nvPicPr>
          <p:cNvPr id="24579" name="Picture 3" descr="C:\Users\anderb3\Desktop\photos\20160505_140521(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25901" y="1103413"/>
            <a:ext cx="7234766" cy="4069557"/>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2458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5901" y="1103416"/>
            <a:ext cx="7315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4580" name="Picture 4" descr="C:\Users\anderb3\Desktop\photos\20160505_14052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25901" y="1103416"/>
            <a:ext cx="7234766" cy="406955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24581" name="Picture 5" descr="C:\Users\anderb3\Desktop\photos\20160505_140523.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54617" y="773845"/>
            <a:ext cx="7234766" cy="406955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385159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580"/>
                                        </p:tgtEl>
                                        <p:attrNameLst>
                                          <p:attrName>style.visibility</p:attrName>
                                        </p:attrNameLst>
                                      </p:cBhvr>
                                      <p:to>
                                        <p:strVal val="visible"/>
                                      </p:to>
                                    </p:set>
                                    <p:animEffect transition="in" filter="fade">
                                      <p:cBhvr>
                                        <p:cTn id="7" dur="500"/>
                                        <p:tgtEl>
                                          <p:spTgt spid="2458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581"/>
                                        </p:tgtEl>
                                        <p:attrNameLst>
                                          <p:attrName>style.visibility</p:attrName>
                                        </p:attrNameLst>
                                      </p:cBhvr>
                                      <p:to>
                                        <p:strVal val="visible"/>
                                      </p:to>
                                    </p:set>
                                    <p:animEffect transition="in" filter="fade">
                                      <p:cBhvr>
                                        <p:cTn id="12" dur="500"/>
                                        <p:tgtEl>
                                          <p:spTgt spid="245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Title 1" descr="Large confetti"/>
          <p:cNvSpPr>
            <a:spLocks noGrp="1"/>
          </p:cNvSpPr>
          <p:nvPr>
            <p:ph type="ctrTitle" idx="4294967295"/>
          </p:nvPr>
        </p:nvSpPr>
        <p:spPr>
          <a:xfrm>
            <a:off x="0" y="153352"/>
            <a:ext cx="9144000" cy="762000"/>
          </a:xfrm>
          <a:prstGeom prst="rect">
            <a:avLst/>
          </a:prstGeom>
        </p:spPr>
        <p:txBody>
          <a:bodyPr>
            <a:normAutofit/>
          </a:bodyPr>
          <a:lstStyle/>
          <a:p>
            <a:pPr algn="ctr" fontAlgn="auto">
              <a:spcAft>
                <a:spcPts val="0"/>
              </a:spcAft>
              <a:defRPr/>
            </a:pPr>
            <a:r>
              <a:rPr lang="en-US" altLang="en-US" sz="4400" b="1" dirty="0">
                <a:effectLst/>
              </a:rPr>
              <a:t>When you arrive at Center Line</a:t>
            </a:r>
          </a:p>
        </p:txBody>
      </p:sp>
      <p:sp>
        <p:nvSpPr>
          <p:cNvPr id="47107" name="Subtitle 2"/>
          <p:cNvSpPr>
            <a:spLocks noGrp="1"/>
          </p:cNvSpPr>
          <p:nvPr>
            <p:ph type="subTitle" idx="4294967295"/>
          </p:nvPr>
        </p:nvSpPr>
        <p:spPr>
          <a:xfrm>
            <a:off x="1229254" y="5562599"/>
            <a:ext cx="6858000" cy="1143000"/>
          </a:xfrm>
          <a:prstGeom prst="rect">
            <a:avLst/>
          </a:prstGeom>
          <a:noFill/>
        </p:spPr>
        <p:txBody>
          <a:bodyPr>
            <a:normAutofit fontScale="85000" lnSpcReduction="10000"/>
          </a:bodyPr>
          <a:lstStyle/>
          <a:p>
            <a:pPr fontAlgn="auto">
              <a:spcAft>
                <a:spcPts val="600"/>
              </a:spcAft>
              <a:buClrTx/>
              <a:buSzPct val="100000"/>
              <a:buFont typeface="Wingdings" panose="05000000000000000000" pitchFamily="2" charset="2"/>
              <a:buChar char="Ø"/>
              <a:defRPr/>
            </a:pPr>
            <a:r>
              <a:rPr lang="en-US" altLang="en-US" sz="2400" dirty="0"/>
              <a:t>You may put your left hand down once traffic has stopped</a:t>
            </a:r>
          </a:p>
          <a:p>
            <a:pPr fontAlgn="auto">
              <a:spcAft>
                <a:spcPts val="0"/>
              </a:spcAft>
              <a:buClrTx/>
              <a:buSzPct val="100000"/>
              <a:buFont typeface="Wingdings" panose="05000000000000000000" pitchFamily="2" charset="2"/>
              <a:buChar char="Ø"/>
              <a:defRPr/>
            </a:pPr>
            <a:r>
              <a:rPr lang="en-US" altLang="en-US" sz="2400" dirty="0"/>
              <a:t>Continually monitor traffic flow, from the opposite lane along with the vehicle(s) you have stopped within your lane</a:t>
            </a:r>
          </a:p>
        </p:txBody>
      </p:sp>
      <p:pic>
        <p:nvPicPr>
          <p:cNvPr id="256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4088" y="1395413"/>
            <a:ext cx="7235825" cy="407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5603" name="Picture 3" descr="C:\Users\anderb3\Desktop\photos\20160505_140524.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4088" y="1395412"/>
            <a:ext cx="7408333" cy="4167187"/>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25604" name="Picture 4" descr="C:\Users\anderb3\Desktop\photos\20160505_140526.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67834" y="1014411"/>
            <a:ext cx="7408332" cy="4167187"/>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071252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603"/>
                                        </p:tgtEl>
                                        <p:attrNameLst>
                                          <p:attrName>style.visibility</p:attrName>
                                        </p:attrNameLst>
                                      </p:cBhvr>
                                      <p:to>
                                        <p:strVal val="visible"/>
                                      </p:to>
                                    </p:set>
                                    <p:animEffect transition="in" filter="fade">
                                      <p:cBhvr>
                                        <p:cTn id="7" dur="500"/>
                                        <p:tgtEl>
                                          <p:spTgt spid="2560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604"/>
                                        </p:tgtEl>
                                        <p:attrNameLst>
                                          <p:attrName>style.visibility</p:attrName>
                                        </p:attrNameLst>
                                      </p:cBhvr>
                                      <p:to>
                                        <p:strVal val="visible"/>
                                      </p:to>
                                    </p:set>
                                    <p:animEffect transition="in" filter="fade">
                                      <p:cBhvr>
                                        <p:cTn id="12" dur="500"/>
                                        <p:tgtEl>
                                          <p:spTgt spid="256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130" name="Title 1" descr="Large confetti"/>
          <p:cNvSpPr>
            <a:spLocks noGrp="1"/>
          </p:cNvSpPr>
          <p:nvPr>
            <p:ph type="ctrTitle" idx="4294967295"/>
          </p:nvPr>
        </p:nvSpPr>
        <p:spPr>
          <a:xfrm>
            <a:off x="38100" y="159691"/>
            <a:ext cx="9144000" cy="762000"/>
          </a:xfrm>
          <a:prstGeom prst="rect">
            <a:avLst/>
          </a:prstGeom>
        </p:spPr>
        <p:txBody>
          <a:bodyPr>
            <a:normAutofit/>
          </a:bodyPr>
          <a:lstStyle/>
          <a:p>
            <a:pPr algn="ctr" fontAlgn="auto">
              <a:spcAft>
                <a:spcPts val="0"/>
              </a:spcAft>
              <a:defRPr/>
            </a:pPr>
            <a:r>
              <a:rPr lang="en-US" altLang="en-US" sz="4400" b="1" dirty="0">
                <a:effectLst/>
              </a:rPr>
              <a:t>Step 3: Preparing to Release Traffic</a:t>
            </a:r>
          </a:p>
        </p:txBody>
      </p:sp>
      <p:sp>
        <p:nvSpPr>
          <p:cNvPr id="48131" name="Subtitle 2"/>
          <p:cNvSpPr>
            <a:spLocks noGrp="1"/>
          </p:cNvSpPr>
          <p:nvPr>
            <p:ph type="subTitle" idx="4294967295"/>
          </p:nvPr>
        </p:nvSpPr>
        <p:spPr>
          <a:xfrm>
            <a:off x="304800" y="5486400"/>
            <a:ext cx="8610600" cy="1219200"/>
          </a:xfrm>
          <a:prstGeom prst="rect">
            <a:avLst/>
          </a:prstGeom>
          <a:noFill/>
          <a:ln>
            <a:noFill/>
          </a:ln>
        </p:spPr>
        <p:txBody>
          <a:bodyPr>
            <a:normAutofit fontScale="85000" lnSpcReduction="20000"/>
          </a:bodyPr>
          <a:lstStyle/>
          <a:p>
            <a:pPr fontAlgn="auto">
              <a:spcAft>
                <a:spcPts val="600"/>
              </a:spcAft>
              <a:buClrTx/>
              <a:buSzPct val="100000"/>
              <a:buFont typeface="Wingdings" panose="05000000000000000000" pitchFamily="2" charset="2"/>
              <a:buChar char="Ø"/>
              <a:defRPr/>
            </a:pPr>
            <a:r>
              <a:rPr lang="en-US" altLang="en-US" sz="2800" dirty="0"/>
              <a:t>Once you have confirmed opposing traffic is clear, make your way back to the shoulder taking the cone (as shown) with you</a:t>
            </a:r>
          </a:p>
          <a:p>
            <a:pPr fontAlgn="auto">
              <a:spcAft>
                <a:spcPts val="600"/>
              </a:spcAft>
              <a:buClrTx/>
              <a:buSzPct val="100000"/>
              <a:buFont typeface="Wingdings" panose="05000000000000000000" pitchFamily="2" charset="2"/>
              <a:buChar char="Ø"/>
              <a:defRPr/>
            </a:pPr>
            <a:r>
              <a:rPr lang="en-US" altLang="en-US" sz="2800" dirty="0"/>
              <a:t>Be sure to keep STOP visible to the stopped traffic</a:t>
            </a:r>
          </a:p>
        </p:txBody>
      </p:sp>
      <p:pic>
        <p:nvPicPr>
          <p:cNvPr id="266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6174" y="1371600"/>
            <a:ext cx="7235825" cy="407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6175" y="1371600"/>
            <a:ext cx="7293426" cy="41070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7187" y="1043061"/>
            <a:ext cx="7445826" cy="4200598"/>
          </a:xfrm>
          <a:prstGeom prst="rect">
            <a:avLst/>
          </a:prstGeom>
          <a:noFill/>
          <a:ln>
            <a:noFill/>
          </a:ln>
          <a:effectLst>
            <a:softEdge rad="317500"/>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9525" cap="flat">
                <a:solidFill>
                  <a:schemeClr val="bg1"/>
                </a:solidFill>
                <a:miter lim="800000"/>
                <a:headEnd/>
                <a:tailEnd/>
              </a14:hiddenLine>
            </a:ext>
          </a:extLst>
        </p:spPr>
      </p:pic>
    </p:spTree>
    <p:extLst>
      <p:ext uri="{BB962C8B-B14F-4D97-AF65-F5344CB8AC3E}">
        <p14:creationId xmlns:p14="http://schemas.microsoft.com/office/powerpoint/2010/main" val="183242096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626"/>
                                        </p:tgtEl>
                                        <p:attrNameLst>
                                          <p:attrName>style.visibility</p:attrName>
                                        </p:attrNameLst>
                                      </p:cBhvr>
                                      <p:to>
                                        <p:strVal val="visible"/>
                                      </p:to>
                                    </p:set>
                                    <p:animEffect transition="in" filter="fade">
                                      <p:cBhvr>
                                        <p:cTn id="7" dur="500"/>
                                        <p:tgtEl>
                                          <p:spTgt spid="266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628"/>
                                        </p:tgtEl>
                                        <p:attrNameLst>
                                          <p:attrName>style.visibility</p:attrName>
                                        </p:attrNameLst>
                                      </p:cBhvr>
                                      <p:to>
                                        <p:strVal val="visible"/>
                                      </p:to>
                                    </p:set>
                                    <p:animEffect transition="in" filter="fade">
                                      <p:cBhvr>
                                        <p:cTn id="12" dur="500"/>
                                        <p:tgtEl>
                                          <p:spTgt spid="266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9154" name="Title 1" descr="Large confetti"/>
          <p:cNvSpPr>
            <a:spLocks noGrp="1"/>
          </p:cNvSpPr>
          <p:nvPr>
            <p:ph type="ctrTitle" idx="4294967295"/>
          </p:nvPr>
        </p:nvSpPr>
        <p:spPr>
          <a:xfrm>
            <a:off x="-1" y="123671"/>
            <a:ext cx="9144000" cy="685800"/>
          </a:xfrm>
          <a:prstGeom prst="rect">
            <a:avLst/>
          </a:prstGeom>
        </p:spPr>
        <p:txBody>
          <a:bodyPr>
            <a:noAutofit/>
          </a:bodyPr>
          <a:lstStyle/>
          <a:p>
            <a:pPr algn="ctr" fontAlgn="auto">
              <a:spcAft>
                <a:spcPts val="0"/>
              </a:spcAft>
              <a:defRPr/>
            </a:pPr>
            <a:r>
              <a:rPr lang="en-US" altLang="en-US" sz="4400" b="1" dirty="0">
                <a:effectLst/>
              </a:rPr>
              <a:t>Step 4: Releasing Traffic</a:t>
            </a:r>
          </a:p>
        </p:txBody>
      </p:sp>
      <p:sp>
        <p:nvSpPr>
          <p:cNvPr id="49155" name="Subtitle 2"/>
          <p:cNvSpPr>
            <a:spLocks noGrp="1"/>
          </p:cNvSpPr>
          <p:nvPr>
            <p:ph type="subTitle" idx="4294967295"/>
          </p:nvPr>
        </p:nvSpPr>
        <p:spPr>
          <a:xfrm>
            <a:off x="457198" y="5356016"/>
            <a:ext cx="8382000" cy="1501984"/>
          </a:xfrm>
          <a:prstGeom prst="rect">
            <a:avLst/>
          </a:prstGeom>
          <a:solidFill>
            <a:schemeClr val="bg1"/>
          </a:solidFill>
        </p:spPr>
        <p:txBody>
          <a:bodyPr>
            <a:normAutofit lnSpcReduction="10000"/>
          </a:bodyPr>
          <a:lstStyle/>
          <a:p>
            <a:pPr fontAlgn="auto">
              <a:spcAft>
                <a:spcPts val="0"/>
              </a:spcAft>
              <a:buClrTx/>
              <a:buSzPct val="100000"/>
              <a:buFont typeface="Wingdings" panose="05000000000000000000" pitchFamily="2" charset="2"/>
              <a:buChar char="Ø"/>
              <a:defRPr/>
            </a:pPr>
            <a:r>
              <a:rPr lang="en-US" altLang="en-US" sz="2400" dirty="0"/>
              <a:t>Once on the shoulder, rotate the Stop/Slow Paddle to SLOW and  release traffic</a:t>
            </a:r>
          </a:p>
          <a:p>
            <a:pPr fontAlgn="auto">
              <a:spcAft>
                <a:spcPts val="0"/>
              </a:spcAft>
              <a:buClrTx/>
              <a:buSzPct val="100000"/>
              <a:buFont typeface="Wingdings" panose="05000000000000000000" pitchFamily="2" charset="2"/>
              <a:buChar char="Ø"/>
              <a:defRPr/>
            </a:pPr>
            <a:r>
              <a:rPr lang="en-US" altLang="en-US" sz="2400" dirty="0"/>
              <a:t>Direct traffic by signaling with your arm and waving vehicles through</a:t>
            </a:r>
          </a:p>
          <a:p>
            <a:pPr marL="0" indent="0" algn="ctr" fontAlgn="auto">
              <a:spcAft>
                <a:spcPts val="0"/>
              </a:spcAft>
              <a:buClrTx/>
              <a:buSzPct val="100000"/>
              <a:buNone/>
              <a:defRPr/>
            </a:pPr>
            <a:endParaRPr lang="en-US" altLang="en-US" sz="2800" b="1" dirty="0"/>
          </a:p>
        </p:txBody>
      </p:sp>
      <p:pic>
        <p:nvPicPr>
          <p:cNvPr id="27651" name="Picture 3" descr="C:\Users\anderb3\Desktop\photos\20160505_14054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22972" y="1371600"/>
            <a:ext cx="7050455" cy="3965881"/>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27652" name="Picture 4" descr="C:\Users\anderb3\Desktop\photos\20160505_14054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22971" y="1394254"/>
            <a:ext cx="7050455" cy="3965881"/>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276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4377" y="955795"/>
            <a:ext cx="7055245" cy="3965881"/>
          </a:xfrm>
          <a:prstGeom prst="rect">
            <a:avLst/>
          </a:prstGeom>
          <a:noFill/>
          <a:ln>
            <a:noFill/>
          </a:ln>
          <a:effectLst>
            <a:softEdge rad="317500"/>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9525" cap="flat">
                <a:solidFill>
                  <a:schemeClr val="bg1"/>
                </a:solidFill>
                <a:miter lim="800000"/>
                <a:headEnd/>
                <a:tailEnd/>
              </a14:hiddenLine>
            </a:ext>
          </a:extLst>
        </p:spPr>
      </p:pic>
    </p:spTree>
    <p:extLst>
      <p:ext uri="{BB962C8B-B14F-4D97-AF65-F5344CB8AC3E}">
        <p14:creationId xmlns:p14="http://schemas.microsoft.com/office/powerpoint/2010/main" val="46612384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652"/>
                                        </p:tgtEl>
                                        <p:attrNameLst>
                                          <p:attrName>style.visibility</p:attrName>
                                        </p:attrNameLst>
                                      </p:cBhvr>
                                      <p:to>
                                        <p:strVal val="visible"/>
                                      </p:to>
                                    </p:set>
                                    <p:animEffect transition="in" filter="fade">
                                      <p:cBhvr>
                                        <p:cTn id="7" dur="500"/>
                                        <p:tgtEl>
                                          <p:spTgt spid="2765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7650"/>
                                        </p:tgtEl>
                                        <p:attrNameLst>
                                          <p:attrName>style.visibility</p:attrName>
                                        </p:attrNameLst>
                                      </p:cBhvr>
                                      <p:to>
                                        <p:strVal val="visible"/>
                                      </p:to>
                                    </p:set>
                                    <p:animEffect transition="in" filter="fade">
                                      <p:cBhvr>
                                        <p:cTn id="12" dur="500"/>
                                        <p:tgtEl>
                                          <p:spTgt spid="276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descr="Large confetti"/>
          <p:cNvSpPr txBox="1">
            <a:spLocks/>
          </p:cNvSpPr>
          <p:nvPr/>
        </p:nvSpPr>
        <p:spPr>
          <a:xfrm>
            <a:off x="226828" y="141287"/>
            <a:ext cx="9144000" cy="6858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US" altLang="en-US" b="1" dirty="0">
                <a:solidFill>
                  <a:prstClr val="black"/>
                </a:solidFill>
              </a:rPr>
              <a:t>3-2-1 Cone Procedure</a:t>
            </a:r>
          </a:p>
        </p:txBody>
      </p:sp>
      <p:sp>
        <p:nvSpPr>
          <p:cNvPr id="7" name="Text Box 2"/>
          <p:cNvSpPr txBox="1">
            <a:spLocks noChangeArrowheads="1"/>
          </p:cNvSpPr>
          <p:nvPr/>
        </p:nvSpPr>
        <p:spPr bwMode="auto">
          <a:xfrm>
            <a:off x="189614" y="1371600"/>
            <a:ext cx="4609214" cy="1752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txBody>
          <a:bodyPr vert="horz" wrap="square" lIns="36576" tIns="36576" rIns="36576" bIns="36576" numCol="1" anchor="t" anchorCtr="0" compatLnSpc="1">
            <a:prstTxWarp prst="textNoShape">
              <a:avLst/>
            </a:prstTxWarp>
          </a:bodyPr>
          <a:lstStyle/>
          <a:p>
            <a:pPr algn="ctr" fontAlgn="base">
              <a:lnSpc>
                <a:spcPct val="150000"/>
              </a:lnSpc>
              <a:spcBef>
                <a:spcPct val="0"/>
              </a:spcBef>
              <a:spcAft>
                <a:spcPct val="0"/>
              </a:spcAft>
            </a:pPr>
            <a:r>
              <a:rPr lang="en-US" altLang="en-US" sz="2200" b="1" u="sng" dirty="0">
                <a:solidFill>
                  <a:srgbClr val="000000"/>
                </a:solidFill>
                <a:cs typeface="Arial" panose="020B0604020202020204" pitchFamily="34" charset="0"/>
              </a:rPr>
              <a:t>Mobile &amp; Short Duration Operations </a:t>
            </a:r>
          </a:p>
          <a:p>
            <a:pPr marL="285750" indent="-285750" fontAlgn="base">
              <a:lnSpc>
                <a:spcPct val="150000"/>
              </a:lnSpc>
              <a:spcBef>
                <a:spcPct val="0"/>
              </a:spcBef>
              <a:spcAft>
                <a:spcPct val="0"/>
              </a:spcAft>
              <a:buSzPts val="1000"/>
              <a:buFont typeface="Wingdings" panose="05000000000000000000" pitchFamily="2" charset="2"/>
              <a:buChar char="Ø"/>
            </a:pPr>
            <a:r>
              <a:rPr lang="en-US" altLang="en-US" dirty="0">
                <a:solidFill>
                  <a:srgbClr val="000000"/>
                </a:solidFill>
                <a:cs typeface="Arial" panose="020B0604020202020204" pitchFamily="34" charset="0"/>
              </a:rPr>
              <a:t>When lane width is less than 12 foot, 2 cones is recommended during Short Duration and 1 cone must be used during Mobile Operations </a:t>
            </a:r>
            <a:endParaRPr lang="en-US" altLang="en-US" dirty="0">
              <a:solidFill>
                <a:prstClr val="black"/>
              </a:solidFill>
              <a:cs typeface="Arial" pitchFamily="34" charset="0"/>
            </a:endParaRPr>
          </a:p>
        </p:txBody>
      </p:sp>
      <p:sp>
        <p:nvSpPr>
          <p:cNvPr id="8" name="Text Box 3"/>
          <p:cNvSpPr txBox="1">
            <a:spLocks noChangeArrowheads="1"/>
          </p:cNvSpPr>
          <p:nvPr/>
        </p:nvSpPr>
        <p:spPr bwMode="auto">
          <a:xfrm>
            <a:off x="189614" y="3429000"/>
            <a:ext cx="4382386" cy="2819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txBody>
          <a:bodyPr vert="horz" wrap="square" lIns="36576" tIns="36576" rIns="36576" bIns="36576" numCol="1" anchor="t" anchorCtr="0" compatLnSpc="1">
            <a:prstTxWarp prst="textNoShape">
              <a:avLst/>
            </a:prstTxWarp>
          </a:bodyPr>
          <a:lstStyle/>
          <a:p>
            <a:pPr algn="ctr" fontAlgn="base">
              <a:lnSpc>
                <a:spcPct val="150000"/>
              </a:lnSpc>
              <a:spcBef>
                <a:spcPct val="0"/>
              </a:spcBef>
              <a:spcAft>
                <a:spcPct val="0"/>
              </a:spcAft>
            </a:pPr>
            <a:r>
              <a:rPr lang="en-US" altLang="en-US" sz="2200" b="1" u="sng" dirty="0">
                <a:solidFill>
                  <a:srgbClr val="000000"/>
                </a:solidFill>
                <a:cs typeface="Arial" panose="020B0604020202020204" pitchFamily="34" charset="0"/>
              </a:rPr>
              <a:t>Long, Intermediate and Short-Term Stationary  Operations </a:t>
            </a:r>
          </a:p>
          <a:p>
            <a:pPr marL="285750" indent="-285750" fontAlgn="base">
              <a:lnSpc>
                <a:spcPct val="150000"/>
              </a:lnSpc>
              <a:spcBef>
                <a:spcPct val="0"/>
              </a:spcBef>
              <a:spcAft>
                <a:spcPct val="0"/>
              </a:spcAft>
              <a:buSzPts val="1000"/>
              <a:buFont typeface="Wingdings" panose="05000000000000000000" pitchFamily="2" charset="2"/>
              <a:buChar char="Ø"/>
            </a:pPr>
            <a:r>
              <a:rPr lang="en-US" altLang="en-US" i="1" dirty="0">
                <a:solidFill>
                  <a:srgbClr val="000000"/>
                </a:solidFill>
                <a:cs typeface="Arial" panose="020B0604020202020204" pitchFamily="34" charset="0"/>
              </a:rPr>
              <a:t>When lane width is 12 foot, use of 3 cones is recommended</a:t>
            </a:r>
          </a:p>
          <a:p>
            <a:pPr marL="285750" indent="-285750" fontAlgn="base">
              <a:lnSpc>
                <a:spcPct val="150000"/>
              </a:lnSpc>
              <a:spcBef>
                <a:spcPct val="0"/>
              </a:spcBef>
              <a:spcAft>
                <a:spcPct val="0"/>
              </a:spcAft>
              <a:buSzPts val="1000"/>
              <a:buFont typeface="Wingdings" panose="05000000000000000000" pitchFamily="2" charset="2"/>
              <a:buChar char="Ø"/>
            </a:pPr>
            <a:r>
              <a:rPr lang="en-US" altLang="en-US" i="1" dirty="0">
                <a:solidFill>
                  <a:srgbClr val="000000"/>
                </a:solidFill>
                <a:cs typeface="Arial" panose="020B0604020202020204" pitchFamily="34" charset="0"/>
              </a:rPr>
              <a:t>When lane width is less than 12 foot,  2 or 1 cone(s) may be used</a:t>
            </a:r>
            <a:endParaRPr lang="en-US" altLang="en-US" dirty="0">
              <a:solidFill>
                <a:prstClr val="black"/>
              </a:solidFill>
              <a:cs typeface="Arial" pitchFamily="34" charset="0"/>
            </a:endParaRPr>
          </a:p>
        </p:txBody>
      </p:sp>
      <p:pic>
        <p:nvPicPr>
          <p:cNvPr id="6" name="Picture 5">
            <a:extLst>
              <a:ext uri="{FF2B5EF4-FFF2-40B4-BE49-F238E27FC236}">
                <a16:creationId xmlns:a16="http://schemas.microsoft.com/office/drawing/2014/main" id="{54339388-051E-4243-983A-DDEA79F5DF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31109" y="1143000"/>
            <a:ext cx="4153757" cy="5373046"/>
          </a:xfrm>
          <a:prstGeom prst="rect">
            <a:avLst/>
          </a:prstGeom>
          <a:ln w="3175">
            <a:solidFill>
              <a:schemeClr val="accent2"/>
            </a:solidFill>
          </a:ln>
        </p:spPr>
      </p:pic>
    </p:spTree>
    <p:extLst>
      <p:ext uri="{BB962C8B-B14F-4D97-AF65-F5344CB8AC3E}">
        <p14:creationId xmlns:p14="http://schemas.microsoft.com/office/powerpoint/2010/main" val="2989374765"/>
      </p:ext>
    </p:extLst>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6322" name="Rectangle 2" descr="Large confetti"/>
          <p:cNvSpPr>
            <a:spLocks noGrp="1" noChangeArrowheads="1"/>
          </p:cNvSpPr>
          <p:nvPr>
            <p:ph type="title"/>
          </p:nvPr>
        </p:nvSpPr>
        <p:spPr>
          <a:xfrm>
            <a:off x="571500" y="609600"/>
            <a:ext cx="8001000" cy="701675"/>
          </a:xfrm>
        </p:spPr>
        <p:txBody>
          <a:bodyPr>
            <a:noAutofit/>
          </a:bodyPr>
          <a:lstStyle/>
          <a:p>
            <a:pPr algn="ctr" fontAlgn="auto">
              <a:spcAft>
                <a:spcPts val="0"/>
              </a:spcAft>
              <a:defRPr/>
            </a:pPr>
            <a:r>
              <a:rPr lang="en-US" altLang="en-US" sz="4400" b="1" dirty="0"/>
              <a:t>Flagger Communic</a:t>
            </a:r>
            <a:r>
              <a:rPr lang="en-US" altLang="en-US" sz="4400" b="1" dirty="0">
                <a:effectLst/>
              </a:rPr>
              <a:t>a</a:t>
            </a:r>
            <a:r>
              <a:rPr lang="en-US" altLang="en-US" sz="4400" b="1" dirty="0"/>
              <a:t>tion Rule </a:t>
            </a:r>
          </a:p>
        </p:txBody>
      </p:sp>
      <p:sp>
        <p:nvSpPr>
          <p:cNvPr id="50179" name="Text Box 4"/>
          <p:cNvSpPr txBox="1">
            <a:spLocks noChangeArrowheads="1"/>
          </p:cNvSpPr>
          <p:nvPr/>
        </p:nvSpPr>
        <p:spPr bwMode="auto">
          <a:xfrm>
            <a:off x="266700" y="2209800"/>
            <a:ext cx="8610600"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spcAft>
                <a:spcPts val="1200"/>
              </a:spcAft>
              <a:buFont typeface="Wingdings" panose="05000000000000000000" pitchFamily="2" charset="2"/>
              <a:buChar char="Ø"/>
              <a:defRPr/>
            </a:pPr>
            <a:r>
              <a:rPr lang="en-US" altLang="en-US" sz="3200" dirty="0">
                <a:solidFill>
                  <a:srgbClr val="000000"/>
                </a:solidFill>
                <a:latin typeface="Calibri"/>
              </a:rPr>
              <a:t>One flagger should be designated as the lead flagger	</a:t>
            </a:r>
          </a:p>
          <a:p>
            <a:pPr eaLnBrk="1" hangingPunct="1">
              <a:spcBef>
                <a:spcPct val="50000"/>
              </a:spcBef>
              <a:buFont typeface="Wingdings" panose="05000000000000000000" pitchFamily="2" charset="2"/>
              <a:buChar char="Ø"/>
              <a:defRPr/>
            </a:pPr>
            <a:r>
              <a:rPr lang="en-US" altLang="en-US" sz="3200" dirty="0">
                <a:solidFill>
                  <a:srgbClr val="000000"/>
                </a:solidFill>
                <a:latin typeface="Calibri"/>
              </a:rPr>
              <a:t>This person has control over all flagging operations and emergency vehicles right-of-way</a:t>
            </a:r>
          </a:p>
          <a:p>
            <a:pPr eaLnBrk="1" hangingPunct="1">
              <a:spcBef>
                <a:spcPct val="50000"/>
              </a:spcBef>
              <a:buFont typeface="Arial" charset="0"/>
              <a:buChar char="•"/>
              <a:defRPr/>
            </a:pPr>
            <a:endParaRPr lang="en-US" altLang="en-US" sz="2800" dirty="0">
              <a:solidFill>
                <a:srgbClr val="000000"/>
              </a:solidFill>
              <a:latin typeface="Tahoma" pitchFamily="34" charset="0"/>
            </a:endParaRPr>
          </a:p>
        </p:txBody>
      </p:sp>
    </p:spTree>
    <p:extLst>
      <p:ext uri="{BB962C8B-B14F-4D97-AF65-F5344CB8AC3E}">
        <p14:creationId xmlns:p14="http://schemas.microsoft.com/office/powerpoint/2010/main" val="792728326"/>
      </p:ext>
    </p:extLst>
  </p:cSld>
  <p:clrMapOvr>
    <a:masterClrMapping/>
  </p:clrMapOvr>
  <p:transition/>
</p:sld>
</file>

<file path=ppt/slides/slide22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98306" name="Rectangle 3"/>
          <p:cNvSpPr>
            <a:spLocks noGrp="1" noChangeArrowheads="1"/>
          </p:cNvSpPr>
          <p:nvPr>
            <p:ph idx="1"/>
          </p:nvPr>
        </p:nvSpPr>
        <p:spPr>
          <a:xfrm>
            <a:off x="413519" y="1497857"/>
            <a:ext cx="8305800" cy="1295400"/>
          </a:xfrm>
        </p:spPr>
        <p:txBody>
          <a:bodyPr/>
          <a:lstStyle/>
          <a:p>
            <a:pPr marL="457200" indent="-457200">
              <a:lnSpc>
                <a:spcPct val="110000"/>
              </a:lnSpc>
              <a:buClrTx/>
              <a:buSzPct val="100000"/>
              <a:buFont typeface="Wingdings" panose="05000000000000000000" pitchFamily="2" charset="2"/>
              <a:buChar char="Ø"/>
            </a:pPr>
            <a:r>
              <a:rPr lang="en-US" altLang="en-US" dirty="0"/>
              <a:t>Have right of way priority in a work zone</a:t>
            </a:r>
          </a:p>
          <a:p>
            <a:pPr marL="713232" lvl="1" indent="-457200">
              <a:lnSpc>
                <a:spcPct val="110000"/>
              </a:lnSpc>
              <a:buClrTx/>
              <a:buSzPct val="100000"/>
              <a:buFont typeface="Arial" panose="020B0604020202020204" pitchFamily="34" charset="0"/>
              <a:buChar char="•"/>
            </a:pPr>
            <a:r>
              <a:rPr lang="en-US" altLang="en-US" dirty="0"/>
              <a:t>Only when it is </a:t>
            </a:r>
            <a:r>
              <a:rPr lang="en-US" altLang="en-US" dirty="0">
                <a:uFill>
                  <a:solidFill>
                    <a:srgbClr val="FF0000"/>
                  </a:solidFill>
                </a:uFill>
              </a:rPr>
              <a:t>safe to proceed</a:t>
            </a:r>
            <a:r>
              <a:rPr lang="en-US" altLang="en-US" u="heavy" dirty="0">
                <a:uFill>
                  <a:solidFill>
                    <a:srgbClr val="FF0000"/>
                  </a:solidFill>
                </a:uFill>
              </a:rPr>
              <a:t>     </a:t>
            </a:r>
            <a:endParaRPr lang="en-US" altLang="en-US" dirty="0"/>
          </a:p>
        </p:txBody>
      </p:sp>
      <p:sp>
        <p:nvSpPr>
          <p:cNvPr id="83970" name="Rectangle 2" descr="Large confetti"/>
          <p:cNvSpPr>
            <a:spLocks noGrp="1" noChangeArrowheads="1"/>
          </p:cNvSpPr>
          <p:nvPr>
            <p:ph type="title"/>
          </p:nvPr>
        </p:nvSpPr>
        <p:spPr>
          <a:xfrm>
            <a:off x="489719" y="259966"/>
            <a:ext cx="8153400" cy="701675"/>
          </a:xfrm>
        </p:spPr>
        <p:txBody>
          <a:bodyPr>
            <a:noAutofit/>
          </a:bodyPr>
          <a:lstStyle/>
          <a:p>
            <a:pPr algn="ctr" fontAlgn="auto">
              <a:spcAft>
                <a:spcPts val="0"/>
              </a:spcAft>
              <a:defRPr/>
            </a:pPr>
            <a:r>
              <a:rPr lang="en-US" altLang="en-US" sz="4400" b="1" dirty="0">
                <a:effectLst/>
              </a:rPr>
              <a:t>Emergency Vehicles</a:t>
            </a:r>
          </a:p>
        </p:txBody>
      </p:sp>
      <p:pic>
        <p:nvPicPr>
          <p:cNvPr id="9" name="Picture 10" descr="Best Fire Truck Manufacturers – REV Group Emergency Vehicles">
            <a:extLst>
              <a:ext uri="{FF2B5EF4-FFF2-40B4-BE49-F238E27FC236}">
                <a16:creationId xmlns:a16="http://schemas.microsoft.com/office/drawing/2014/main" id="{290B8382-D7FB-4BDE-A26D-8884E4CB94E7}"/>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flipH="1">
            <a:off x="426720" y="3265537"/>
            <a:ext cx="2457450" cy="172402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701B40E6-3A41-4153-AF62-D989B9575AF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8652" t="16388" r="4983" b="21757"/>
          <a:stretch/>
        </p:blipFill>
        <p:spPr>
          <a:xfrm>
            <a:off x="1752600" y="5130900"/>
            <a:ext cx="2631293" cy="1422598"/>
          </a:xfrm>
          <a:prstGeom prst="rect">
            <a:avLst/>
          </a:prstGeom>
        </p:spPr>
      </p:pic>
      <p:pic>
        <p:nvPicPr>
          <p:cNvPr id="11" name="Picture 10">
            <a:extLst>
              <a:ext uri="{FF2B5EF4-FFF2-40B4-BE49-F238E27FC236}">
                <a16:creationId xmlns:a16="http://schemas.microsoft.com/office/drawing/2014/main" id="{E8FFF478-4257-4EC6-A0A8-AB5A278F0720}"/>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l="3106" r="6327"/>
          <a:stretch/>
        </p:blipFill>
        <p:spPr>
          <a:xfrm>
            <a:off x="5109889" y="4673600"/>
            <a:ext cx="2743201" cy="1514475"/>
          </a:xfrm>
          <a:prstGeom prst="rect">
            <a:avLst/>
          </a:prstGeom>
        </p:spPr>
      </p:pic>
      <p:pic>
        <p:nvPicPr>
          <p:cNvPr id="12" name="Picture 6" descr="First Responder Decal Sticker">
            <a:extLst>
              <a:ext uri="{FF2B5EF4-FFF2-40B4-BE49-F238E27FC236}">
                <a16:creationId xmlns:a16="http://schemas.microsoft.com/office/drawing/2014/main" id="{CDC04D97-B8BA-482B-B959-754B1819FCD2}"/>
              </a:ext>
            </a:extLst>
          </p:cNvPr>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086599" y="2793257"/>
            <a:ext cx="1532981" cy="15762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8841031"/>
      </p:ext>
    </p:extLst>
  </p:cSld>
  <p:clrMapOvr>
    <a:masterClrMapping/>
  </p:clrMapOvr>
  <p:transition spd="slow"/>
</p:sld>
</file>

<file path=ppt/slides/slide228.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71682" name="Rectangle 3"/>
          <p:cNvSpPr>
            <a:spLocks noGrp="1" noChangeArrowheads="1"/>
          </p:cNvSpPr>
          <p:nvPr>
            <p:ph idx="1"/>
          </p:nvPr>
        </p:nvSpPr>
        <p:spPr>
          <a:xfrm>
            <a:off x="1638300" y="2362200"/>
            <a:ext cx="5867400" cy="2779713"/>
          </a:xfrm>
        </p:spPr>
        <p:txBody>
          <a:bodyPr>
            <a:normAutofit fontScale="85000" lnSpcReduction="10000"/>
          </a:bodyPr>
          <a:lstStyle/>
          <a:p>
            <a:pPr marL="457200" indent="-457200">
              <a:lnSpc>
                <a:spcPct val="150000"/>
              </a:lnSpc>
              <a:buClrTx/>
              <a:buSzPct val="100000"/>
              <a:buFont typeface="Wingdings" panose="05000000000000000000" pitchFamily="2" charset="2"/>
              <a:buChar char="Ø"/>
            </a:pPr>
            <a:r>
              <a:rPr lang="en-US" altLang="en-US" dirty="0"/>
              <a:t> </a:t>
            </a:r>
            <a:r>
              <a:rPr lang="en-US" altLang="en-US" dirty="0">
                <a:uFill>
                  <a:solidFill>
                    <a:srgbClr val="FF0000"/>
                  </a:solidFill>
                </a:uFill>
              </a:rPr>
              <a:t>Two-way </a:t>
            </a:r>
            <a:r>
              <a:rPr lang="en-US" altLang="en-US" dirty="0"/>
              <a:t>hand-held communications</a:t>
            </a:r>
          </a:p>
          <a:p>
            <a:pPr marL="457200" indent="-457200">
              <a:lnSpc>
                <a:spcPct val="150000"/>
              </a:lnSpc>
              <a:buClrTx/>
              <a:buSzPct val="100000"/>
              <a:buFont typeface="Wingdings" panose="05000000000000000000" pitchFamily="2" charset="2"/>
              <a:buChar char="Ø"/>
            </a:pPr>
            <a:r>
              <a:rPr lang="en-US" altLang="en-US" dirty="0"/>
              <a:t>Maintain a clear sight distance</a:t>
            </a:r>
          </a:p>
          <a:p>
            <a:pPr marL="457200" indent="-457200">
              <a:lnSpc>
                <a:spcPct val="150000"/>
              </a:lnSpc>
              <a:buClrTx/>
              <a:buSzPct val="100000"/>
              <a:buFont typeface="Wingdings" panose="05000000000000000000" pitchFamily="2" charset="2"/>
              <a:buChar char="Ø"/>
            </a:pPr>
            <a:r>
              <a:rPr lang="en-US" altLang="en-US" dirty="0"/>
              <a:t>Hand signals</a:t>
            </a:r>
          </a:p>
          <a:p>
            <a:pPr marL="457200" indent="-457200">
              <a:lnSpc>
                <a:spcPct val="150000"/>
              </a:lnSpc>
              <a:buClrTx/>
              <a:buSzPct val="100000"/>
              <a:buFont typeface="Wingdings" panose="05000000000000000000" pitchFamily="2" charset="2"/>
              <a:buChar char="Ø"/>
            </a:pPr>
            <a:r>
              <a:rPr lang="en-US" altLang="en-US" dirty="0"/>
              <a:t>Raising a stop/slow paddle	</a:t>
            </a:r>
          </a:p>
        </p:txBody>
      </p:sp>
      <p:sp>
        <p:nvSpPr>
          <p:cNvPr id="57346" name="Rectangle 2" descr="Large confetti"/>
          <p:cNvSpPr>
            <a:spLocks noGrp="1" noChangeArrowheads="1"/>
          </p:cNvSpPr>
          <p:nvPr>
            <p:ph type="title"/>
          </p:nvPr>
        </p:nvSpPr>
        <p:spPr>
          <a:xfrm>
            <a:off x="533400" y="381000"/>
            <a:ext cx="8077200" cy="1311275"/>
          </a:xfrm>
        </p:spPr>
        <p:txBody>
          <a:bodyPr>
            <a:noAutofit/>
          </a:bodyPr>
          <a:lstStyle/>
          <a:p>
            <a:pPr algn="ctr" fontAlgn="auto">
              <a:spcAft>
                <a:spcPts val="0"/>
              </a:spcAft>
              <a:defRPr/>
            </a:pPr>
            <a:r>
              <a:rPr lang="en-US" altLang="en-US" sz="4400" b="1" dirty="0"/>
              <a:t>How Do </a:t>
            </a:r>
            <a:r>
              <a:rPr lang="en-US" altLang="en-US" sz="4400" b="1" dirty="0">
                <a:effectLst/>
              </a:rPr>
              <a:t>Flaggers</a:t>
            </a:r>
            <a:r>
              <a:rPr lang="en-US" altLang="en-US" sz="4400" b="1" dirty="0"/>
              <a:t> Communicate to Each Other? </a:t>
            </a:r>
          </a:p>
        </p:txBody>
      </p:sp>
    </p:spTree>
    <p:extLst>
      <p:ext uri="{BB962C8B-B14F-4D97-AF65-F5344CB8AC3E}">
        <p14:creationId xmlns:p14="http://schemas.microsoft.com/office/powerpoint/2010/main" val="408820743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1682">
                                            <p:txEl>
                                              <p:pRg st="0" end="0"/>
                                            </p:txEl>
                                          </p:spTgt>
                                        </p:tgtEl>
                                        <p:attrNameLst>
                                          <p:attrName>style.visibility</p:attrName>
                                        </p:attrNameLst>
                                      </p:cBhvr>
                                      <p:to>
                                        <p:strVal val="visible"/>
                                      </p:to>
                                    </p:set>
                                    <p:animEffect transition="in" filter="barn(inVertical)">
                                      <p:cBhvr>
                                        <p:cTn id="7" dur="500"/>
                                        <p:tgtEl>
                                          <p:spTgt spid="7168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1682">
                                            <p:txEl>
                                              <p:pRg st="1" end="1"/>
                                            </p:txEl>
                                          </p:spTgt>
                                        </p:tgtEl>
                                        <p:attrNameLst>
                                          <p:attrName>style.visibility</p:attrName>
                                        </p:attrNameLst>
                                      </p:cBhvr>
                                      <p:to>
                                        <p:strVal val="visible"/>
                                      </p:to>
                                    </p:set>
                                    <p:animEffect transition="in" filter="barn(inVertical)">
                                      <p:cBhvr>
                                        <p:cTn id="12" dur="500"/>
                                        <p:tgtEl>
                                          <p:spTgt spid="7168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71682">
                                            <p:txEl>
                                              <p:pRg st="2" end="2"/>
                                            </p:txEl>
                                          </p:spTgt>
                                        </p:tgtEl>
                                        <p:attrNameLst>
                                          <p:attrName>style.visibility</p:attrName>
                                        </p:attrNameLst>
                                      </p:cBhvr>
                                      <p:to>
                                        <p:strVal val="visible"/>
                                      </p:to>
                                    </p:set>
                                    <p:animEffect transition="in" filter="barn(inVertical)">
                                      <p:cBhvr>
                                        <p:cTn id="17" dur="500"/>
                                        <p:tgtEl>
                                          <p:spTgt spid="7168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71682">
                                            <p:txEl>
                                              <p:pRg st="3" end="3"/>
                                            </p:txEl>
                                          </p:spTgt>
                                        </p:tgtEl>
                                        <p:attrNameLst>
                                          <p:attrName>style.visibility</p:attrName>
                                        </p:attrNameLst>
                                      </p:cBhvr>
                                      <p:to>
                                        <p:strVal val="visible"/>
                                      </p:to>
                                    </p:set>
                                    <p:animEffect transition="in" filter="barn(inVertical)">
                                      <p:cBhvr>
                                        <p:cTn id="22" dur="500"/>
                                        <p:tgtEl>
                                          <p:spTgt spid="7168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2" grpId="0" build="p"/>
    </p:bldLst>
  </p:timing>
</p:sld>
</file>

<file path=ppt/slides/slide2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8371" name="Rectangle 3"/>
          <p:cNvSpPr>
            <a:spLocks noGrp="1" noChangeArrowheads="1"/>
          </p:cNvSpPr>
          <p:nvPr>
            <p:ph idx="1"/>
          </p:nvPr>
        </p:nvSpPr>
        <p:spPr>
          <a:xfrm>
            <a:off x="689610" y="1364932"/>
            <a:ext cx="7772400" cy="4575810"/>
          </a:xfrm>
        </p:spPr>
        <p:txBody>
          <a:bodyPr>
            <a:noAutofit/>
          </a:bodyPr>
          <a:lstStyle/>
          <a:p>
            <a:pPr marL="457200" indent="-457200" fontAlgn="auto">
              <a:lnSpc>
                <a:spcPct val="150000"/>
              </a:lnSpc>
              <a:spcAft>
                <a:spcPts val="0"/>
              </a:spcAft>
              <a:buFontTx/>
              <a:buNone/>
              <a:defRPr/>
            </a:pPr>
            <a:r>
              <a:rPr lang="en-US" altLang="en-US" sz="2400" b="1" dirty="0"/>
              <a:t>Preferred method of communication</a:t>
            </a:r>
          </a:p>
          <a:p>
            <a:pPr fontAlgn="auto">
              <a:lnSpc>
                <a:spcPct val="150000"/>
              </a:lnSpc>
              <a:spcAft>
                <a:spcPts val="0"/>
              </a:spcAft>
              <a:buFont typeface="Wingdings" panose="05000000000000000000" pitchFamily="2" charset="2"/>
              <a:buChar char="Ø"/>
              <a:defRPr/>
            </a:pPr>
            <a:r>
              <a:rPr lang="en-US" altLang="en-US" sz="2000" dirty="0"/>
              <a:t>Use when sight distance is a problem</a:t>
            </a:r>
          </a:p>
          <a:p>
            <a:pPr fontAlgn="auto">
              <a:lnSpc>
                <a:spcPct val="150000"/>
              </a:lnSpc>
              <a:spcAft>
                <a:spcPts val="0"/>
              </a:spcAft>
              <a:buFont typeface="Wingdings" panose="05000000000000000000" pitchFamily="2" charset="2"/>
              <a:buChar char="Ø"/>
              <a:defRPr/>
            </a:pPr>
            <a:r>
              <a:rPr lang="en-US" altLang="en-US" sz="2000" dirty="0"/>
              <a:t>Use whenever possible while flagging</a:t>
            </a:r>
          </a:p>
          <a:p>
            <a:pPr fontAlgn="auto">
              <a:lnSpc>
                <a:spcPct val="150000"/>
              </a:lnSpc>
              <a:spcAft>
                <a:spcPts val="0"/>
              </a:spcAft>
              <a:buFont typeface="Wingdings" panose="05000000000000000000" pitchFamily="2" charset="2"/>
              <a:buChar char="Ø"/>
              <a:defRPr/>
            </a:pPr>
            <a:r>
              <a:rPr lang="en-US" altLang="en-US" sz="2000" dirty="0"/>
              <a:t>Only use approved FCC devices</a:t>
            </a:r>
          </a:p>
          <a:p>
            <a:pPr marL="0" indent="0" fontAlgn="auto">
              <a:lnSpc>
                <a:spcPct val="150000"/>
              </a:lnSpc>
              <a:spcAft>
                <a:spcPts val="0"/>
              </a:spcAft>
              <a:buNone/>
              <a:defRPr/>
            </a:pPr>
            <a:r>
              <a:rPr lang="en-US" altLang="en-US" sz="2400" b="1" dirty="0"/>
              <a:t>Ask yourself the following questions:</a:t>
            </a:r>
          </a:p>
          <a:p>
            <a:pPr fontAlgn="auto">
              <a:lnSpc>
                <a:spcPct val="150000"/>
              </a:lnSpc>
              <a:spcAft>
                <a:spcPts val="0"/>
              </a:spcAft>
              <a:buFont typeface="Wingdings" panose="05000000000000000000" pitchFamily="2" charset="2"/>
              <a:buChar char="Ø"/>
              <a:defRPr/>
            </a:pPr>
            <a:r>
              <a:rPr lang="en-US" altLang="en-US" sz="2000" dirty="0"/>
              <a:t>How many walkie-talkies do we need?</a:t>
            </a:r>
          </a:p>
          <a:p>
            <a:pPr fontAlgn="auto">
              <a:lnSpc>
                <a:spcPct val="150000"/>
              </a:lnSpc>
              <a:spcAft>
                <a:spcPts val="0"/>
              </a:spcAft>
              <a:buFont typeface="Wingdings" panose="05000000000000000000" pitchFamily="2" charset="2"/>
              <a:buChar char="Ø"/>
              <a:defRPr/>
            </a:pPr>
            <a:r>
              <a:rPr lang="en-US" altLang="en-US" sz="2000" dirty="0"/>
              <a:t>Do I need to take extra batteries?</a:t>
            </a:r>
          </a:p>
          <a:p>
            <a:pPr fontAlgn="auto">
              <a:lnSpc>
                <a:spcPct val="150000"/>
              </a:lnSpc>
              <a:spcAft>
                <a:spcPts val="0"/>
              </a:spcAft>
              <a:buFont typeface="Wingdings" panose="05000000000000000000" pitchFamily="2" charset="2"/>
              <a:buChar char="Ø"/>
              <a:defRPr/>
            </a:pPr>
            <a:r>
              <a:rPr lang="en-US" altLang="en-US" sz="2000" dirty="0"/>
              <a:t>Is the unit working and fully charged?</a:t>
            </a:r>
            <a:endParaRPr lang="en-US" altLang="en-US" sz="2400" dirty="0"/>
          </a:p>
        </p:txBody>
      </p:sp>
      <p:sp>
        <p:nvSpPr>
          <p:cNvPr id="58370" name="Rectangle 2" descr="Large confetti"/>
          <p:cNvSpPr>
            <a:spLocks noGrp="1" noChangeArrowheads="1"/>
          </p:cNvSpPr>
          <p:nvPr>
            <p:ph type="title"/>
          </p:nvPr>
        </p:nvSpPr>
        <p:spPr>
          <a:xfrm>
            <a:off x="685800" y="299481"/>
            <a:ext cx="7772400" cy="801688"/>
          </a:xfrm>
        </p:spPr>
        <p:txBody>
          <a:bodyPr>
            <a:noAutofit/>
          </a:bodyPr>
          <a:lstStyle/>
          <a:p>
            <a:pPr algn="ctr" fontAlgn="auto">
              <a:spcAft>
                <a:spcPts val="0"/>
              </a:spcAft>
              <a:defRPr/>
            </a:pPr>
            <a:r>
              <a:rPr lang="en-US" altLang="en-US" sz="4400" b="1" dirty="0">
                <a:effectLst/>
              </a:rPr>
              <a:t>Communication Devices</a:t>
            </a:r>
          </a:p>
        </p:txBody>
      </p:sp>
      <p:pic>
        <p:nvPicPr>
          <p:cNvPr id="72708" name="Picture 3" descr="radi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1285875"/>
            <a:ext cx="1628775" cy="428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963337" y="6204505"/>
            <a:ext cx="5217326" cy="369332"/>
          </a:xfrm>
          <a:prstGeom prst="rect">
            <a:avLst/>
          </a:prstGeom>
          <a:noFill/>
        </p:spPr>
        <p:txBody>
          <a:bodyPr wrap="none" rtlCol="0">
            <a:spAutoFit/>
          </a:bodyPr>
          <a:lstStyle/>
          <a:p>
            <a:r>
              <a:rPr lang="en-US" b="1" dirty="0">
                <a:solidFill>
                  <a:srgbClr val="0000FF"/>
                </a:solidFill>
              </a:rPr>
              <a:t>Be Professional; remember this is an open frequency</a:t>
            </a:r>
          </a:p>
        </p:txBody>
      </p:sp>
    </p:spTree>
    <p:extLst>
      <p:ext uri="{BB962C8B-B14F-4D97-AF65-F5344CB8AC3E}">
        <p14:creationId xmlns:p14="http://schemas.microsoft.com/office/powerpoint/2010/main" val="966878172"/>
      </p:ext>
    </p:extLst>
  </p:cSld>
  <p:clrMapOvr>
    <a:masterClrMapping/>
  </p:clrMapOvr>
  <p:transition spd="slow"/>
</p:sld>
</file>

<file path=ppt/slides/slide2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B64FF70F-6279-4E56-B8F9-A7F1BB326BAD}" type="slidenum">
              <a:rPr lang="en-US" smtClean="0">
                <a:solidFill>
                  <a:prstClr val="black"/>
                </a:solidFill>
              </a:rPr>
              <a:pPr>
                <a:defRPr/>
              </a:pPr>
              <a:t>230</a:t>
            </a:fld>
            <a:endParaRPr lang="en-US" dirty="0">
              <a:solidFill>
                <a:prstClr val="black"/>
              </a:solidFill>
            </a:endParaRPr>
          </a:p>
        </p:txBody>
      </p:sp>
      <p:sp>
        <p:nvSpPr>
          <p:cNvPr id="3" name="Rectangle 2"/>
          <p:cNvSpPr/>
          <p:nvPr/>
        </p:nvSpPr>
        <p:spPr>
          <a:xfrm rot="16200000">
            <a:off x="2736338" y="616463"/>
            <a:ext cx="728363" cy="26958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4" name="TextBox 3"/>
          <p:cNvSpPr txBox="1"/>
          <p:nvPr/>
        </p:nvSpPr>
        <p:spPr>
          <a:xfrm>
            <a:off x="330922" y="1536680"/>
            <a:ext cx="3505200" cy="1446550"/>
          </a:xfrm>
          <a:prstGeom prst="rect">
            <a:avLst/>
          </a:prstGeom>
          <a:noFill/>
        </p:spPr>
        <p:txBody>
          <a:bodyPr wrap="square" rtlCol="0">
            <a:spAutoFit/>
          </a:bodyPr>
          <a:lstStyle/>
          <a:p>
            <a:pPr algn="ctr"/>
            <a:r>
              <a:rPr lang="en-US" sz="4400" b="1" dirty="0">
                <a:solidFill>
                  <a:prstClr val="black"/>
                </a:solidFill>
              </a:rPr>
              <a:t>Single Flagger </a:t>
            </a:r>
          </a:p>
          <a:p>
            <a:pPr algn="ctr"/>
            <a:r>
              <a:rPr lang="en-US" sz="4400" b="1" dirty="0">
                <a:solidFill>
                  <a:prstClr val="black"/>
                </a:solidFill>
              </a:rPr>
              <a:t>Operation</a:t>
            </a:r>
          </a:p>
        </p:txBody>
      </p:sp>
      <p:pic>
        <p:nvPicPr>
          <p:cNvPr id="256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950706" y="3956050"/>
            <a:ext cx="2693987" cy="725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
            <a:extLst>
              <a:ext uri="{FF2B5EF4-FFF2-40B4-BE49-F238E27FC236}">
                <a16:creationId xmlns:a16="http://schemas.microsoft.com/office/drawing/2014/main" id="{473E8C46-D152-49D3-9EEA-F5135E980C5F}"/>
              </a:ext>
            </a:extLst>
          </p:cNvPr>
          <p:cNvPicPr>
            <a:picLocks noChangeAspect="1"/>
          </p:cNvPicPr>
          <p:nvPr/>
        </p:nvPicPr>
        <p:blipFill rotWithShape="1">
          <a:blip r:embed="rId4"/>
          <a:srcRect l="1620"/>
          <a:stretch/>
        </p:blipFill>
        <p:spPr>
          <a:xfrm>
            <a:off x="4192560" y="32787"/>
            <a:ext cx="4898606" cy="6792425"/>
          </a:xfrm>
          <a:prstGeom prst="rect">
            <a:avLst/>
          </a:prstGeom>
          <a:ln w="3175">
            <a:solidFill>
              <a:schemeClr val="accent2"/>
            </a:solidFill>
          </a:ln>
        </p:spPr>
      </p:pic>
      <p:pic>
        <p:nvPicPr>
          <p:cNvPr id="9" name="Picture 8">
            <a:extLst>
              <a:ext uri="{FF2B5EF4-FFF2-40B4-BE49-F238E27FC236}">
                <a16:creationId xmlns:a16="http://schemas.microsoft.com/office/drawing/2014/main" id="{117F5AFC-899A-4BFF-8C36-0898E108E36E}"/>
              </a:ext>
            </a:extLst>
          </p:cNvPr>
          <p:cNvPicPr>
            <a:picLocks noChangeAspect="1"/>
          </p:cNvPicPr>
          <p:nvPr/>
        </p:nvPicPr>
        <p:blipFill rotWithShape="1">
          <a:blip r:embed="rId5">
            <a:clrChange>
              <a:clrFrom>
                <a:srgbClr val="FFF1DE"/>
              </a:clrFrom>
              <a:clrTo>
                <a:srgbClr val="FFF1DE">
                  <a:alpha val="0"/>
                </a:srgbClr>
              </a:clrTo>
            </a:clrChange>
            <a:extLst>
              <a:ext uri="{28A0092B-C50C-407E-A947-70E740481C1C}">
                <a14:useLocalDpi xmlns:a14="http://schemas.microsoft.com/office/drawing/2010/main" val="0"/>
              </a:ext>
            </a:extLst>
          </a:blip>
          <a:srcRect l="3704" t="5479" r="48148" b="15551"/>
          <a:stretch/>
        </p:blipFill>
        <p:spPr>
          <a:xfrm>
            <a:off x="5791200" y="2626101"/>
            <a:ext cx="482687" cy="853985"/>
          </a:xfrm>
          <a:prstGeom prst="rect">
            <a:avLst/>
          </a:prstGeom>
        </p:spPr>
      </p:pic>
    </p:spTree>
    <p:extLst>
      <p:ext uri="{BB962C8B-B14F-4D97-AF65-F5344CB8AC3E}">
        <p14:creationId xmlns:p14="http://schemas.microsoft.com/office/powerpoint/2010/main" val="623699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80">
                                          <p:stCondLst>
                                            <p:cond delay="0"/>
                                          </p:stCondLst>
                                        </p:cTn>
                                        <p:tgtEl>
                                          <p:spTgt spid="9"/>
                                        </p:tgtEl>
                                      </p:cBhvr>
                                    </p:animEffect>
                                    <p:anim calcmode="lin" valueType="num">
                                      <p:cBhvr>
                                        <p:cTn id="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3" dur="26">
                                          <p:stCondLst>
                                            <p:cond delay="650"/>
                                          </p:stCondLst>
                                        </p:cTn>
                                        <p:tgtEl>
                                          <p:spTgt spid="9"/>
                                        </p:tgtEl>
                                      </p:cBhvr>
                                      <p:to x="100000" y="60000"/>
                                    </p:animScale>
                                    <p:animScale>
                                      <p:cBhvr>
                                        <p:cTn id="14" dur="166" decel="50000">
                                          <p:stCondLst>
                                            <p:cond delay="676"/>
                                          </p:stCondLst>
                                        </p:cTn>
                                        <p:tgtEl>
                                          <p:spTgt spid="9"/>
                                        </p:tgtEl>
                                      </p:cBhvr>
                                      <p:to x="100000" y="100000"/>
                                    </p:animScale>
                                    <p:animScale>
                                      <p:cBhvr>
                                        <p:cTn id="15" dur="26">
                                          <p:stCondLst>
                                            <p:cond delay="1312"/>
                                          </p:stCondLst>
                                        </p:cTn>
                                        <p:tgtEl>
                                          <p:spTgt spid="9"/>
                                        </p:tgtEl>
                                      </p:cBhvr>
                                      <p:to x="100000" y="80000"/>
                                    </p:animScale>
                                    <p:animScale>
                                      <p:cBhvr>
                                        <p:cTn id="16" dur="166" decel="50000">
                                          <p:stCondLst>
                                            <p:cond delay="1338"/>
                                          </p:stCondLst>
                                        </p:cTn>
                                        <p:tgtEl>
                                          <p:spTgt spid="9"/>
                                        </p:tgtEl>
                                      </p:cBhvr>
                                      <p:to x="100000" y="100000"/>
                                    </p:animScale>
                                    <p:animScale>
                                      <p:cBhvr>
                                        <p:cTn id="17" dur="26">
                                          <p:stCondLst>
                                            <p:cond delay="1642"/>
                                          </p:stCondLst>
                                        </p:cTn>
                                        <p:tgtEl>
                                          <p:spTgt spid="9"/>
                                        </p:tgtEl>
                                      </p:cBhvr>
                                      <p:to x="100000" y="90000"/>
                                    </p:animScale>
                                    <p:animScale>
                                      <p:cBhvr>
                                        <p:cTn id="18" dur="166" decel="50000">
                                          <p:stCondLst>
                                            <p:cond delay="1668"/>
                                          </p:stCondLst>
                                        </p:cTn>
                                        <p:tgtEl>
                                          <p:spTgt spid="9"/>
                                        </p:tgtEl>
                                      </p:cBhvr>
                                      <p:to x="100000" y="100000"/>
                                    </p:animScale>
                                    <p:animScale>
                                      <p:cBhvr>
                                        <p:cTn id="19" dur="26">
                                          <p:stCondLst>
                                            <p:cond delay="1808"/>
                                          </p:stCondLst>
                                        </p:cTn>
                                        <p:tgtEl>
                                          <p:spTgt spid="9"/>
                                        </p:tgtEl>
                                      </p:cBhvr>
                                      <p:to x="100000" y="95000"/>
                                    </p:animScale>
                                    <p:animScale>
                                      <p:cBhvr>
                                        <p:cTn id="20" dur="166" decel="50000">
                                          <p:stCondLst>
                                            <p:cond delay="1834"/>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75778" name="Object 372"/>
          <p:cNvGraphicFramePr>
            <a:graphicFrameLocks noChangeAspect="1"/>
          </p:cNvGraphicFramePr>
          <p:nvPr/>
        </p:nvGraphicFramePr>
        <p:xfrm>
          <a:off x="4567238" y="3424238"/>
          <a:ext cx="9525" cy="9525"/>
        </p:xfrm>
        <a:graphic>
          <a:graphicData uri="http://schemas.openxmlformats.org/presentationml/2006/ole">
            <mc:AlternateContent xmlns:mc="http://schemas.openxmlformats.org/markup-compatibility/2006">
              <mc:Choice xmlns:v="urn:schemas-microsoft-com:vml" Requires="v">
                <p:oleObj spid="_x0000_s7170" name="CorelDRAW" r:id="rId4" imgW="5524500" imgH="8467725" progId="CorelDRAW.Graphic.10">
                  <p:embed/>
                </p:oleObj>
              </mc:Choice>
              <mc:Fallback>
                <p:oleObj name="CorelDRAW" r:id="rId4" imgW="5524500" imgH="8467725" progId="CorelDRAW.Graphic.10">
                  <p:embed/>
                  <p:pic>
                    <p:nvPicPr>
                      <p:cNvPr id="75778" name="Object 37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67238" y="3424238"/>
                        <a:ext cx="9525" cy="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 name="TextBox 1"/>
          <p:cNvSpPr txBox="1"/>
          <p:nvPr/>
        </p:nvSpPr>
        <p:spPr>
          <a:xfrm>
            <a:off x="381000" y="1950423"/>
            <a:ext cx="5664287" cy="769441"/>
          </a:xfrm>
          <a:prstGeom prst="rect">
            <a:avLst/>
          </a:prstGeom>
          <a:noFill/>
        </p:spPr>
        <p:txBody>
          <a:bodyPr wrap="square" rtlCol="0">
            <a:spAutoFit/>
          </a:bodyPr>
          <a:lstStyle/>
          <a:p>
            <a:r>
              <a:rPr lang="en-US" sz="4400" b="1" dirty="0">
                <a:solidFill>
                  <a:prstClr val="black"/>
                </a:solidFill>
              </a:rPr>
              <a:t>Two Flagger Operation  </a:t>
            </a:r>
          </a:p>
        </p:txBody>
      </p:sp>
      <p:pic>
        <p:nvPicPr>
          <p:cNvPr id="5" name="Picture 4">
            <a:extLst>
              <a:ext uri="{FF2B5EF4-FFF2-40B4-BE49-F238E27FC236}">
                <a16:creationId xmlns:a16="http://schemas.microsoft.com/office/drawing/2014/main" id="{9B62D141-4B07-42EE-AF6C-A0C984195788}"/>
              </a:ext>
            </a:extLst>
          </p:cNvPr>
          <p:cNvPicPr>
            <a:picLocks noChangeAspect="1"/>
          </p:cNvPicPr>
          <p:nvPr/>
        </p:nvPicPr>
        <p:blipFill rotWithShape="1">
          <a:blip r:embed="rId6">
            <a:clrChange>
              <a:clrFrom>
                <a:srgbClr val="FFFFFF"/>
              </a:clrFrom>
              <a:clrTo>
                <a:srgbClr val="FFFFFF">
                  <a:alpha val="0"/>
                </a:srgbClr>
              </a:clrTo>
            </a:clrChange>
          </a:blip>
          <a:srcRect l="6275" t="1793"/>
          <a:stretch/>
        </p:blipFill>
        <p:spPr>
          <a:xfrm>
            <a:off x="4343400" y="72775"/>
            <a:ext cx="4533900" cy="6702926"/>
          </a:xfrm>
          <a:prstGeom prst="rect">
            <a:avLst/>
          </a:prstGeom>
        </p:spPr>
      </p:pic>
      <p:pic>
        <p:nvPicPr>
          <p:cNvPr id="6" name="Picture 5">
            <a:extLst>
              <a:ext uri="{FF2B5EF4-FFF2-40B4-BE49-F238E27FC236}">
                <a16:creationId xmlns:a16="http://schemas.microsoft.com/office/drawing/2014/main" id="{4B889832-86ED-4E3F-BF93-AB57DF5D5EC7}"/>
              </a:ext>
            </a:extLst>
          </p:cNvPr>
          <p:cNvPicPr>
            <a:picLocks noChangeAspect="1"/>
          </p:cNvPicPr>
          <p:nvPr/>
        </p:nvPicPr>
        <p:blipFill rotWithShape="1">
          <a:blip r:embed="rId7">
            <a:clrChange>
              <a:clrFrom>
                <a:srgbClr val="FFF1DE"/>
              </a:clrFrom>
              <a:clrTo>
                <a:srgbClr val="FFF1DE">
                  <a:alpha val="0"/>
                </a:srgbClr>
              </a:clrTo>
            </a:clrChange>
            <a:extLst>
              <a:ext uri="{28A0092B-C50C-407E-A947-70E740481C1C}">
                <a14:useLocalDpi xmlns:a14="http://schemas.microsoft.com/office/drawing/2010/main" val="0"/>
              </a:ext>
            </a:extLst>
          </a:blip>
          <a:srcRect l="3704" t="5479" r="48148" b="15551"/>
          <a:stretch/>
        </p:blipFill>
        <p:spPr>
          <a:xfrm rot="13490849">
            <a:off x="6631691" y="1435218"/>
            <a:ext cx="482687" cy="853985"/>
          </a:xfrm>
          <a:prstGeom prst="rect">
            <a:avLst/>
          </a:prstGeom>
        </p:spPr>
      </p:pic>
      <p:pic>
        <p:nvPicPr>
          <p:cNvPr id="7" name="Picture 6">
            <a:extLst>
              <a:ext uri="{FF2B5EF4-FFF2-40B4-BE49-F238E27FC236}">
                <a16:creationId xmlns:a16="http://schemas.microsoft.com/office/drawing/2014/main" id="{EE8C0CCF-5F67-43BA-B5DE-331826E4557B}"/>
              </a:ext>
            </a:extLst>
          </p:cNvPr>
          <p:cNvPicPr>
            <a:picLocks noChangeAspect="1"/>
          </p:cNvPicPr>
          <p:nvPr/>
        </p:nvPicPr>
        <p:blipFill rotWithShape="1">
          <a:blip r:embed="rId7">
            <a:clrChange>
              <a:clrFrom>
                <a:srgbClr val="FFF1DE"/>
              </a:clrFrom>
              <a:clrTo>
                <a:srgbClr val="FFF1DE">
                  <a:alpha val="0"/>
                </a:srgbClr>
              </a:clrTo>
            </a:clrChange>
            <a:extLst>
              <a:ext uri="{28A0092B-C50C-407E-A947-70E740481C1C}">
                <a14:useLocalDpi xmlns:a14="http://schemas.microsoft.com/office/drawing/2010/main" val="0"/>
              </a:ext>
            </a:extLst>
          </a:blip>
          <a:srcRect l="3704" t="5479" r="48148" b="15551"/>
          <a:stretch/>
        </p:blipFill>
        <p:spPr>
          <a:xfrm>
            <a:off x="5562600" y="4038600"/>
            <a:ext cx="482687" cy="853985"/>
          </a:xfrm>
          <a:prstGeom prst="rect">
            <a:avLst/>
          </a:prstGeom>
        </p:spPr>
      </p:pic>
    </p:spTree>
    <p:extLst>
      <p:ext uri="{BB962C8B-B14F-4D97-AF65-F5344CB8AC3E}">
        <p14:creationId xmlns:p14="http://schemas.microsoft.com/office/powerpoint/2010/main" val="364197300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ipe(down)">
                                      <p:cBhvr>
                                        <p:cTn id="25" dur="580">
                                          <p:stCondLst>
                                            <p:cond delay="0"/>
                                          </p:stCondLst>
                                        </p:cTn>
                                        <p:tgtEl>
                                          <p:spTgt spid="7"/>
                                        </p:tgtEl>
                                      </p:cBhvr>
                                    </p:animEffect>
                                    <p:anim calcmode="lin" valueType="num">
                                      <p:cBhvr>
                                        <p:cTn id="26"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31" dur="26">
                                          <p:stCondLst>
                                            <p:cond delay="650"/>
                                          </p:stCondLst>
                                        </p:cTn>
                                        <p:tgtEl>
                                          <p:spTgt spid="7"/>
                                        </p:tgtEl>
                                      </p:cBhvr>
                                      <p:to x="100000" y="60000"/>
                                    </p:animScale>
                                    <p:animScale>
                                      <p:cBhvr>
                                        <p:cTn id="32" dur="166" decel="50000">
                                          <p:stCondLst>
                                            <p:cond delay="676"/>
                                          </p:stCondLst>
                                        </p:cTn>
                                        <p:tgtEl>
                                          <p:spTgt spid="7"/>
                                        </p:tgtEl>
                                      </p:cBhvr>
                                      <p:to x="100000" y="100000"/>
                                    </p:animScale>
                                    <p:animScale>
                                      <p:cBhvr>
                                        <p:cTn id="33" dur="26">
                                          <p:stCondLst>
                                            <p:cond delay="1312"/>
                                          </p:stCondLst>
                                        </p:cTn>
                                        <p:tgtEl>
                                          <p:spTgt spid="7"/>
                                        </p:tgtEl>
                                      </p:cBhvr>
                                      <p:to x="100000" y="80000"/>
                                    </p:animScale>
                                    <p:animScale>
                                      <p:cBhvr>
                                        <p:cTn id="34" dur="166" decel="50000">
                                          <p:stCondLst>
                                            <p:cond delay="1338"/>
                                          </p:stCondLst>
                                        </p:cTn>
                                        <p:tgtEl>
                                          <p:spTgt spid="7"/>
                                        </p:tgtEl>
                                      </p:cBhvr>
                                      <p:to x="100000" y="100000"/>
                                    </p:animScale>
                                    <p:animScale>
                                      <p:cBhvr>
                                        <p:cTn id="35" dur="26">
                                          <p:stCondLst>
                                            <p:cond delay="1642"/>
                                          </p:stCondLst>
                                        </p:cTn>
                                        <p:tgtEl>
                                          <p:spTgt spid="7"/>
                                        </p:tgtEl>
                                      </p:cBhvr>
                                      <p:to x="100000" y="90000"/>
                                    </p:animScale>
                                    <p:animScale>
                                      <p:cBhvr>
                                        <p:cTn id="36" dur="166" decel="50000">
                                          <p:stCondLst>
                                            <p:cond delay="1668"/>
                                          </p:stCondLst>
                                        </p:cTn>
                                        <p:tgtEl>
                                          <p:spTgt spid="7"/>
                                        </p:tgtEl>
                                      </p:cBhvr>
                                      <p:to x="100000" y="100000"/>
                                    </p:animScale>
                                    <p:animScale>
                                      <p:cBhvr>
                                        <p:cTn id="37" dur="26">
                                          <p:stCondLst>
                                            <p:cond delay="1808"/>
                                          </p:stCondLst>
                                        </p:cTn>
                                        <p:tgtEl>
                                          <p:spTgt spid="7"/>
                                        </p:tgtEl>
                                      </p:cBhvr>
                                      <p:to x="100000" y="95000"/>
                                    </p:animScale>
                                    <p:animScale>
                                      <p:cBhvr>
                                        <p:cTn id="38"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6802" name="Rectangle 3"/>
          <p:cNvSpPr>
            <a:spLocks noGrp="1" noChangeArrowheads="1"/>
          </p:cNvSpPr>
          <p:nvPr>
            <p:ph idx="1"/>
          </p:nvPr>
        </p:nvSpPr>
        <p:spPr>
          <a:xfrm>
            <a:off x="1066800" y="1981200"/>
            <a:ext cx="7010400" cy="3809999"/>
          </a:xfrm>
        </p:spPr>
        <p:txBody>
          <a:bodyPr/>
          <a:lstStyle/>
          <a:p>
            <a:pPr marL="457200" indent="-457200">
              <a:lnSpc>
                <a:spcPct val="150000"/>
              </a:lnSpc>
              <a:buClrTx/>
              <a:buSzPct val="100000"/>
              <a:buFont typeface="Wingdings" panose="05000000000000000000" pitchFamily="2" charset="2"/>
              <a:buChar char="Ø"/>
            </a:pPr>
            <a:r>
              <a:rPr lang="en-US" altLang="en-US" dirty="0"/>
              <a:t>Use when sight distance is limited</a:t>
            </a:r>
          </a:p>
          <a:p>
            <a:pPr marL="457200" indent="-457200">
              <a:lnSpc>
                <a:spcPct val="150000"/>
              </a:lnSpc>
              <a:buClrTx/>
              <a:buSzPct val="100000"/>
              <a:buFont typeface="Wingdings" panose="05000000000000000000" pitchFamily="2" charset="2"/>
              <a:buChar char="Ø"/>
            </a:pPr>
            <a:r>
              <a:rPr lang="en-US" altLang="en-US" dirty="0"/>
              <a:t>Side roads and parking lot entrances </a:t>
            </a:r>
          </a:p>
          <a:p>
            <a:pPr marL="457200" indent="-457200">
              <a:lnSpc>
                <a:spcPct val="150000"/>
              </a:lnSpc>
              <a:buClrTx/>
              <a:buSzPct val="100000"/>
              <a:buFont typeface="Wingdings" panose="05000000000000000000" pitchFamily="2" charset="2"/>
              <a:buChar char="Ø"/>
            </a:pPr>
            <a:r>
              <a:rPr lang="en-US" altLang="en-US" dirty="0"/>
              <a:t>Lengthy work zones</a:t>
            </a:r>
          </a:p>
          <a:p>
            <a:pPr marL="457200" indent="-457200">
              <a:lnSpc>
                <a:spcPct val="150000"/>
              </a:lnSpc>
              <a:buClrTx/>
              <a:buSzPct val="100000"/>
              <a:buFont typeface="Wingdings" panose="05000000000000000000" pitchFamily="2" charset="2"/>
              <a:buChar char="Ø"/>
            </a:pPr>
            <a:r>
              <a:rPr lang="en-US" altLang="en-US" dirty="0"/>
              <a:t>Use during long lines of traffic backup</a:t>
            </a:r>
          </a:p>
          <a:p>
            <a:pPr marL="0" indent="0">
              <a:buNone/>
            </a:pPr>
            <a:endParaRPr lang="en-US" altLang="en-US" dirty="0"/>
          </a:p>
        </p:txBody>
      </p:sp>
      <p:sp>
        <p:nvSpPr>
          <p:cNvPr id="62466" name="Rectangle 2" descr="Large confetti"/>
          <p:cNvSpPr>
            <a:spLocks noGrp="1" noChangeArrowheads="1"/>
          </p:cNvSpPr>
          <p:nvPr>
            <p:ph type="title"/>
          </p:nvPr>
        </p:nvSpPr>
        <p:spPr>
          <a:xfrm>
            <a:off x="685800" y="568009"/>
            <a:ext cx="7772400" cy="692784"/>
          </a:xfrm>
        </p:spPr>
        <p:txBody>
          <a:bodyPr>
            <a:noAutofit/>
          </a:bodyPr>
          <a:lstStyle/>
          <a:p>
            <a:pPr algn="ctr" fontAlgn="auto">
              <a:spcAft>
                <a:spcPts val="0"/>
              </a:spcAft>
              <a:defRPr/>
            </a:pPr>
            <a:r>
              <a:rPr lang="en-US" altLang="en-US" sz="4400" b="1" dirty="0">
                <a:effectLst/>
              </a:rPr>
              <a:t>Advance/Additional Flaggers</a:t>
            </a:r>
          </a:p>
        </p:txBody>
      </p:sp>
    </p:spTree>
    <p:extLst>
      <p:ext uri="{BB962C8B-B14F-4D97-AF65-F5344CB8AC3E}">
        <p14:creationId xmlns:p14="http://schemas.microsoft.com/office/powerpoint/2010/main" val="2362433270"/>
      </p:ext>
    </p:extLst>
  </p:cSld>
  <p:clrMapOvr>
    <a:masterClrMapping/>
  </p:clrMapOvr>
  <p:transition spd="slow"/>
</p:sld>
</file>

<file path=ppt/slides/slide2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EAD1B-9D45-41C0-AE7A-FA04635AC341}"/>
              </a:ext>
            </a:extLst>
          </p:cNvPr>
          <p:cNvSpPr>
            <a:spLocks noGrp="1"/>
          </p:cNvSpPr>
          <p:nvPr>
            <p:ph type="title"/>
          </p:nvPr>
        </p:nvSpPr>
        <p:spPr>
          <a:xfrm>
            <a:off x="118428" y="2106042"/>
            <a:ext cx="5853977" cy="1555296"/>
          </a:xfrm>
        </p:spPr>
        <p:txBody>
          <a:bodyPr/>
          <a:lstStyle/>
          <a:p>
            <a:r>
              <a:rPr lang="en-US" b="1" dirty="0"/>
              <a:t>Advanced or Additional Flagger Operations</a:t>
            </a:r>
          </a:p>
        </p:txBody>
      </p:sp>
      <p:grpSp>
        <p:nvGrpSpPr>
          <p:cNvPr id="4" name="Group 3">
            <a:extLst>
              <a:ext uri="{FF2B5EF4-FFF2-40B4-BE49-F238E27FC236}">
                <a16:creationId xmlns:a16="http://schemas.microsoft.com/office/drawing/2014/main" id="{03889A58-EA0A-4B33-AD35-8BAF98D686EB}"/>
              </a:ext>
            </a:extLst>
          </p:cNvPr>
          <p:cNvGrpSpPr>
            <a:grpSpLocks noChangeAspect="1"/>
          </p:cNvGrpSpPr>
          <p:nvPr/>
        </p:nvGrpSpPr>
        <p:grpSpPr>
          <a:xfrm>
            <a:off x="4648200" y="220837"/>
            <a:ext cx="4329422" cy="6400625"/>
            <a:chOff x="4713211" y="596089"/>
            <a:chExt cx="4100822" cy="6062662"/>
          </a:xfrm>
        </p:grpSpPr>
        <p:pic>
          <p:nvPicPr>
            <p:cNvPr id="5" name="Picture 4">
              <a:extLst>
                <a:ext uri="{FF2B5EF4-FFF2-40B4-BE49-F238E27FC236}">
                  <a16:creationId xmlns:a16="http://schemas.microsoft.com/office/drawing/2014/main" id="{00BFA34E-C4F4-4754-B0B2-27C9AF8864D3}"/>
                </a:ext>
              </a:extLst>
            </p:cNvPr>
            <p:cNvPicPr>
              <a:picLocks noChangeAspect="1"/>
            </p:cNvPicPr>
            <p:nvPr/>
          </p:nvPicPr>
          <p:blipFill rotWithShape="1">
            <a:blip r:embed="rId2">
              <a:clrChange>
                <a:clrFrom>
                  <a:srgbClr val="FFFFFF"/>
                </a:clrFrom>
                <a:clrTo>
                  <a:srgbClr val="FFFFFF">
                    <a:alpha val="0"/>
                  </a:srgbClr>
                </a:clrTo>
              </a:clrChange>
            </a:blip>
            <a:srcRect l="6275" t="1793"/>
            <a:stretch/>
          </p:blipFill>
          <p:spPr>
            <a:xfrm>
              <a:off x="4713211" y="596089"/>
              <a:ext cx="4100822" cy="6062662"/>
            </a:xfrm>
            <a:prstGeom prst="rect">
              <a:avLst/>
            </a:prstGeom>
          </p:spPr>
        </p:pic>
        <p:pic>
          <p:nvPicPr>
            <p:cNvPr id="6" name="Picture 5">
              <a:extLst>
                <a:ext uri="{FF2B5EF4-FFF2-40B4-BE49-F238E27FC236}">
                  <a16:creationId xmlns:a16="http://schemas.microsoft.com/office/drawing/2014/main" id="{26FB3504-17ED-47E4-AC11-14FF383AB637}"/>
                </a:ext>
              </a:extLst>
            </p:cNvPr>
            <p:cNvPicPr>
              <a:picLocks noChangeAspect="1"/>
            </p:cNvPicPr>
            <p:nvPr/>
          </p:nvPicPr>
          <p:blipFill rotWithShape="1">
            <a:blip r:embed="rId3">
              <a:clrChange>
                <a:clrFrom>
                  <a:srgbClr val="FFF1DE"/>
                </a:clrFrom>
                <a:clrTo>
                  <a:srgbClr val="FFF1DE">
                    <a:alpha val="0"/>
                  </a:srgbClr>
                </a:clrTo>
              </a:clrChange>
              <a:extLst>
                <a:ext uri="{28A0092B-C50C-407E-A947-70E740481C1C}">
                  <a14:useLocalDpi xmlns:a14="http://schemas.microsoft.com/office/drawing/2010/main" val="0"/>
                </a:ext>
              </a:extLst>
            </a:blip>
            <a:srcRect l="3704" t="5479" r="48148" b="15551"/>
            <a:stretch/>
          </p:blipFill>
          <p:spPr>
            <a:xfrm>
              <a:off x="5791200" y="4109329"/>
              <a:ext cx="457200" cy="808893"/>
            </a:xfrm>
            <a:prstGeom prst="rect">
              <a:avLst/>
            </a:prstGeom>
          </p:spPr>
        </p:pic>
        <p:pic>
          <p:nvPicPr>
            <p:cNvPr id="7" name="Picture 6">
              <a:extLst>
                <a:ext uri="{FF2B5EF4-FFF2-40B4-BE49-F238E27FC236}">
                  <a16:creationId xmlns:a16="http://schemas.microsoft.com/office/drawing/2014/main" id="{4ED224D6-0354-42E5-A11B-E8E9526BDAEB}"/>
                </a:ext>
              </a:extLst>
            </p:cNvPr>
            <p:cNvPicPr>
              <a:picLocks noChangeAspect="1"/>
            </p:cNvPicPr>
            <p:nvPr/>
          </p:nvPicPr>
          <p:blipFill rotWithShape="1">
            <a:blip r:embed="rId3">
              <a:clrChange>
                <a:clrFrom>
                  <a:srgbClr val="FFF1DE"/>
                </a:clrFrom>
                <a:clrTo>
                  <a:srgbClr val="FFF1DE">
                    <a:alpha val="0"/>
                  </a:srgbClr>
                </a:clrTo>
              </a:clrChange>
              <a:extLst>
                <a:ext uri="{28A0092B-C50C-407E-A947-70E740481C1C}">
                  <a14:useLocalDpi xmlns:a14="http://schemas.microsoft.com/office/drawing/2010/main" val="0"/>
                </a:ext>
              </a:extLst>
            </a:blip>
            <a:srcRect l="3704" t="5479" r="48148" b="15551"/>
            <a:stretch/>
          </p:blipFill>
          <p:spPr>
            <a:xfrm>
              <a:off x="6019800" y="3024553"/>
              <a:ext cx="457200" cy="808893"/>
            </a:xfrm>
            <a:prstGeom prst="rect">
              <a:avLst/>
            </a:prstGeom>
          </p:spPr>
        </p:pic>
        <p:pic>
          <p:nvPicPr>
            <p:cNvPr id="8" name="Picture 7">
              <a:extLst>
                <a:ext uri="{FF2B5EF4-FFF2-40B4-BE49-F238E27FC236}">
                  <a16:creationId xmlns:a16="http://schemas.microsoft.com/office/drawing/2014/main" id="{4263A6B6-C19E-4C1A-B9F4-5B3E7DD8589B}"/>
                </a:ext>
              </a:extLst>
            </p:cNvPr>
            <p:cNvPicPr>
              <a:picLocks noChangeAspect="1"/>
            </p:cNvPicPr>
            <p:nvPr/>
          </p:nvPicPr>
          <p:blipFill rotWithShape="1">
            <a:blip r:embed="rId3">
              <a:clrChange>
                <a:clrFrom>
                  <a:srgbClr val="FFF1DE"/>
                </a:clrFrom>
                <a:clrTo>
                  <a:srgbClr val="FFF1DE">
                    <a:alpha val="0"/>
                  </a:srgbClr>
                </a:clrTo>
              </a:clrChange>
              <a:extLst>
                <a:ext uri="{28A0092B-C50C-407E-A947-70E740481C1C}">
                  <a14:useLocalDpi xmlns:a14="http://schemas.microsoft.com/office/drawing/2010/main" val="0"/>
                </a:ext>
              </a:extLst>
            </a:blip>
            <a:srcRect l="3704" t="5479" r="48148" b="15551"/>
            <a:stretch/>
          </p:blipFill>
          <p:spPr>
            <a:xfrm rot="13490849">
              <a:off x="7169382" y="2010875"/>
              <a:ext cx="457200" cy="808893"/>
            </a:xfrm>
            <a:prstGeom prst="rect">
              <a:avLst/>
            </a:prstGeom>
          </p:spPr>
        </p:pic>
        <p:sp>
          <p:nvSpPr>
            <p:cNvPr id="9" name="Rectangle 8">
              <a:extLst>
                <a:ext uri="{FF2B5EF4-FFF2-40B4-BE49-F238E27FC236}">
                  <a16:creationId xmlns:a16="http://schemas.microsoft.com/office/drawing/2014/main" id="{30B96D7E-8717-42D5-81D1-D4A5032C7A1D}"/>
                </a:ext>
              </a:extLst>
            </p:cNvPr>
            <p:cNvSpPr/>
            <p:nvPr/>
          </p:nvSpPr>
          <p:spPr>
            <a:xfrm>
              <a:off x="4800600" y="1219200"/>
              <a:ext cx="1295400" cy="461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554150885"/>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7043" name="Rectangle 1"/>
          <p:cNvSpPr>
            <a:spLocks noChangeArrowheads="1"/>
          </p:cNvSpPr>
          <p:nvPr/>
        </p:nvSpPr>
        <p:spPr bwMode="auto">
          <a:xfrm>
            <a:off x="800098" y="2297819"/>
            <a:ext cx="7543800"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1" hangingPunct="1"/>
            <a:r>
              <a:rPr lang="en-US" altLang="en-US" sz="2800" b="1" dirty="0">
                <a:solidFill>
                  <a:prstClr val="black"/>
                </a:solidFill>
                <a:latin typeface="Calibri" panose="020F0502020204030204" pitchFamily="34" charset="0"/>
              </a:rPr>
              <a:t>Except in emergency situations, </a:t>
            </a:r>
            <a:r>
              <a:rPr lang="en-US" altLang="en-US" sz="2800" b="1" dirty="0">
                <a:latin typeface="Calibri" panose="020F0502020204030204" pitchFamily="34" charset="0"/>
              </a:rPr>
              <a:t>Advanced Warning Signs must be in place prior to work taking place</a:t>
            </a:r>
          </a:p>
        </p:txBody>
      </p:sp>
      <p:sp>
        <p:nvSpPr>
          <p:cNvPr id="6" name="Title 1" descr="Large confetti"/>
          <p:cNvSpPr txBox="1">
            <a:spLocks/>
          </p:cNvSpPr>
          <p:nvPr/>
        </p:nvSpPr>
        <p:spPr>
          <a:xfrm>
            <a:off x="1600199" y="289330"/>
            <a:ext cx="5943600" cy="762000"/>
          </a:xfrm>
          <a:prstGeom prst="rect">
            <a:avLst/>
          </a:prstGeom>
        </p:spPr>
        <p:txBody>
          <a:bodyPr/>
          <a:lstStyle>
            <a:lvl1pPr algn="l" rtl="0" eaLnBrk="0" fontAlgn="base" hangingPunct="0">
              <a:spcBef>
                <a:spcPct val="0"/>
              </a:spcBef>
              <a:spcAft>
                <a:spcPct val="0"/>
              </a:spcAft>
              <a:defRPr sz="4400" b="1">
                <a:solidFill>
                  <a:schemeClr val="tx2"/>
                </a:solidFill>
                <a:latin typeface="+mj-lt"/>
                <a:ea typeface="+mj-ea"/>
                <a:cs typeface="+mj-cs"/>
              </a:defRPr>
            </a:lvl1pPr>
            <a:lvl2pPr algn="l" rtl="0" eaLnBrk="0" fontAlgn="base" hangingPunct="0">
              <a:spcBef>
                <a:spcPct val="0"/>
              </a:spcBef>
              <a:spcAft>
                <a:spcPct val="0"/>
              </a:spcAft>
              <a:defRPr sz="4400" b="1">
                <a:solidFill>
                  <a:schemeClr val="tx2"/>
                </a:solidFill>
                <a:latin typeface="Times New Roman" charset="0"/>
              </a:defRPr>
            </a:lvl2pPr>
            <a:lvl3pPr algn="l" rtl="0" eaLnBrk="0" fontAlgn="base" hangingPunct="0">
              <a:spcBef>
                <a:spcPct val="0"/>
              </a:spcBef>
              <a:spcAft>
                <a:spcPct val="0"/>
              </a:spcAft>
              <a:defRPr sz="4400" b="1">
                <a:solidFill>
                  <a:schemeClr val="tx2"/>
                </a:solidFill>
                <a:latin typeface="Times New Roman" charset="0"/>
              </a:defRPr>
            </a:lvl3pPr>
            <a:lvl4pPr algn="l" rtl="0" eaLnBrk="0" fontAlgn="base" hangingPunct="0">
              <a:spcBef>
                <a:spcPct val="0"/>
              </a:spcBef>
              <a:spcAft>
                <a:spcPct val="0"/>
              </a:spcAft>
              <a:defRPr sz="4400" b="1">
                <a:solidFill>
                  <a:schemeClr val="tx2"/>
                </a:solidFill>
                <a:latin typeface="Times New Roman" charset="0"/>
              </a:defRPr>
            </a:lvl4pPr>
            <a:lvl5pPr algn="l" rtl="0" eaLnBrk="0" fontAlgn="base" hangingPunct="0">
              <a:spcBef>
                <a:spcPct val="0"/>
              </a:spcBef>
              <a:spcAft>
                <a:spcPct val="0"/>
              </a:spcAft>
              <a:defRPr sz="4400" b="1">
                <a:solidFill>
                  <a:schemeClr val="tx2"/>
                </a:solidFill>
                <a:latin typeface="Times New Roman" charset="0"/>
              </a:defRPr>
            </a:lvl5pPr>
            <a:lvl6pPr marL="457200" algn="l" rtl="0" fontAlgn="base">
              <a:spcBef>
                <a:spcPct val="0"/>
              </a:spcBef>
              <a:spcAft>
                <a:spcPct val="0"/>
              </a:spcAft>
              <a:defRPr sz="4400">
                <a:solidFill>
                  <a:schemeClr val="tx2"/>
                </a:solidFill>
                <a:latin typeface="Times New Roman" charset="0"/>
              </a:defRPr>
            </a:lvl6pPr>
            <a:lvl7pPr marL="914400" algn="l" rtl="0" fontAlgn="base">
              <a:spcBef>
                <a:spcPct val="0"/>
              </a:spcBef>
              <a:spcAft>
                <a:spcPct val="0"/>
              </a:spcAft>
              <a:defRPr sz="4400">
                <a:solidFill>
                  <a:schemeClr val="tx2"/>
                </a:solidFill>
                <a:latin typeface="Times New Roman" charset="0"/>
              </a:defRPr>
            </a:lvl7pPr>
            <a:lvl8pPr marL="1371600" algn="l" rtl="0" fontAlgn="base">
              <a:spcBef>
                <a:spcPct val="0"/>
              </a:spcBef>
              <a:spcAft>
                <a:spcPct val="0"/>
              </a:spcAft>
              <a:defRPr sz="4400">
                <a:solidFill>
                  <a:schemeClr val="tx2"/>
                </a:solidFill>
                <a:latin typeface="Times New Roman" charset="0"/>
              </a:defRPr>
            </a:lvl8pPr>
            <a:lvl9pPr marL="1828800" algn="l" rtl="0" fontAlgn="base">
              <a:spcBef>
                <a:spcPct val="0"/>
              </a:spcBef>
              <a:spcAft>
                <a:spcPct val="0"/>
              </a:spcAft>
              <a:defRPr sz="4400">
                <a:solidFill>
                  <a:schemeClr val="tx2"/>
                </a:solidFill>
                <a:latin typeface="Times New Roman" charset="0"/>
              </a:defRPr>
            </a:lvl9pPr>
          </a:lstStyle>
          <a:p>
            <a:pPr algn="ctr">
              <a:defRPr/>
            </a:pPr>
            <a:r>
              <a:rPr lang="en-US" altLang="en-US" kern="0" dirty="0">
                <a:solidFill>
                  <a:prstClr val="black"/>
                </a:solidFill>
              </a:rPr>
              <a:t>Advanced Warning Signs</a:t>
            </a:r>
          </a:p>
        </p:txBody>
      </p:sp>
      <p:sp>
        <p:nvSpPr>
          <p:cNvPr id="35" name="Text Box 32"/>
          <p:cNvSpPr txBox="1">
            <a:spLocks noChangeArrowheads="1"/>
          </p:cNvSpPr>
          <p:nvPr/>
        </p:nvSpPr>
        <p:spPr bwMode="auto">
          <a:xfrm>
            <a:off x="5037068" y="6202910"/>
            <a:ext cx="121285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2400" b="1">
                <a:solidFill>
                  <a:schemeClr val="tx1"/>
                </a:solidFill>
                <a:latin typeface="Arial" charset="0"/>
              </a:defRPr>
            </a:lvl1pPr>
            <a:lvl2pPr marL="742950" indent="-285750" eaLnBrk="0" hangingPunct="0">
              <a:spcBef>
                <a:spcPct val="20000"/>
              </a:spcBef>
              <a:buChar char="–"/>
              <a:defRPr sz="2400" b="1">
                <a:solidFill>
                  <a:schemeClr val="tx1"/>
                </a:solidFill>
                <a:latin typeface="Arial" charset="0"/>
              </a:defRPr>
            </a:lvl2pPr>
            <a:lvl3pPr marL="1143000" indent="-228600" eaLnBrk="0" hangingPunct="0">
              <a:spcBef>
                <a:spcPct val="20000"/>
              </a:spcBef>
              <a:buChar char="•"/>
              <a:defRPr sz="2400" b="1">
                <a:solidFill>
                  <a:schemeClr val="tx1"/>
                </a:solidFill>
                <a:latin typeface="Arial" charset="0"/>
              </a:defRPr>
            </a:lvl3pPr>
            <a:lvl4pPr marL="1600200" indent="-228600" eaLnBrk="0" hangingPunct="0">
              <a:spcBef>
                <a:spcPct val="20000"/>
              </a:spcBef>
              <a:buChar char="–"/>
              <a:defRPr sz="2400" b="1">
                <a:solidFill>
                  <a:schemeClr val="tx1"/>
                </a:solidFill>
                <a:latin typeface="Arial" charset="0"/>
              </a:defRPr>
            </a:lvl4pPr>
            <a:lvl5pPr marL="2057400" indent="-228600" eaLnBrk="0" hangingPunct="0">
              <a:spcBef>
                <a:spcPct val="20000"/>
              </a:spcBef>
              <a:buChar char="»"/>
              <a:defRPr sz="2400" b="1">
                <a:solidFill>
                  <a:schemeClr val="tx1"/>
                </a:solidFill>
                <a:latin typeface="Arial" charset="0"/>
              </a:defRPr>
            </a:lvl5pPr>
            <a:lvl6pPr marL="2514600" indent="-228600" eaLnBrk="0" fontAlgn="base" hangingPunct="0">
              <a:spcBef>
                <a:spcPct val="20000"/>
              </a:spcBef>
              <a:spcAft>
                <a:spcPct val="0"/>
              </a:spcAft>
              <a:buChar char="»"/>
              <a:defRPr sz="2400" b="1">
                <a:solidFill>
                  <a:schemeClr val="tx1"/>
                </a:solidFill>
                <a:latin typeface="Arial" charset="0"/>
              </a:defRPr>
            </a:lvl6pPr>
            <a:lvl7pPr marL="2971800" indent="-228600" eaLnBrk="0" fontAlgn="base" hangingPunct="0">
              <a:spcBef>
                <a:spcPct val="20000"/>
              </a:spcBef>
              <a:spcAft>
                <a:spcPct val="0"/>
              </a:spcAft>
              <a:buChar char="»"/>
              <a:defRPr sz="2400" b="1">
                <a:solidFill>
                  <a:schemeClr val="tx1"/>
                </a:solidFill>
                <a:latin typeface="Arial" charset="0"/>
              </a:defRPr>
            </a:lvl7pPr>
            <a:lvl8pPr marL="3429000" indent="-228600" eaLnBrk="0" fontAlgn="base" hangingPunct="0">
              <a:spcBef>
                <a:spcPct val="20000"/>
              </a:spcBef>
              <a:spcAft>
                <a:spcPct val="0"/>
              </a:spcAft>
              <a:buChar char="»"/>
              <a:defRPr sz="2400" b="1">
                <a:solidFill>
                  <a:schemeClr val="tx1"/>
                </a:solidFill>
                <a:latin typeface="Arial" charset="0"/>
              </a:defRPr>
            </a:lvl8pPr>
            <a:lvl9pPr marL="3886200" indent="-228600" eaLnBrk="0" fontAlgn="base" hangingPunct="0">
              <a:spcBef>
                <a:spcPct val="20000"/>
              </a:spcBef>
              <a:spcAft>
                <a:spcPct val="0"/>
              </a:spcAft>
              <a:buChar char="»"/>
              <a:defRPr sz="2400" b="1">
                <a:solidFill>
                  <a:schemeClr val="tx1"/>
                </a:solidFill>
                <a:latin typeface="Arial" charset="0"/>
              </a:defRPr>
            </a:lvl9pPr>
          </a:lstStyle>
          <a:p>
            <a:pPr eaLnBrk="1" hangingPunct="1">
              <a:spcBef>
                <a:spcPct val="0"/>
              </a:spcBef>
              <a:buFontTx/>
              <a:buNone/>
            </a:pPr>
            <a:r>
              <a:rPr lang="en-US" altLang="en-US" sz="1600" dirty="0">
                <a:solidFill>
                  <a:prstClr val="black"/>
                </a:solidFill>
              </a:rPr>
              <a:t>“Optional”</a:t>
            </a:r>
          </a:p>
        </p:txBody>
      </p:sp>
      <p:sp>
        <p:nvSpPr>
          <p:cNvPr id="2" name="TextBox 1"/>
          <p:cNvSpPr txBox="1"/>
          <p:nvPr/>
        </p:nvSpPr>
        <p:spPr>
          <a:xfrm>
            <a:off x="1886024" y="1242005"/>
            <a:ext cx="5371949" cy="646331"/>
          </a:xfrm>
          <a:prstGeom prst="rect">
            <a:avLst/>
          </a:prstGeom>
          <a:noFill/>
        </p:spPr>
        <p:txBody>
          <a:bodyPr wrap="square" rtlCol="0">
            <a:spAutoFit/>
          </a:bodyPr>
          <a:lstStyle/>
          <a:p>
            <a:pPr algn="ctr"/>
            <a:r>
              <a:rPr lang="en-US" b="1" dirty="0">
                <a:solidFill>
                  <a:prstClr val="black"/>
                </a:solidFill>
                <a:hlinkClick r:id="rId3"/>
              </a:rPr>
              <a:t>EPG 616.23.2.5.1</a:t>
            </a:r>
            <a:r>
              <a:rPr lang="en-US" b="1" dirty="0">
                <a:solidFill>
                  <a:prstClr val="black"/>
                </a:solidFill>
              </a:rPr>
              <a:t> Signs &amp; </a:t>
            </a:r>
            <a:r>
              <a:rPr lang="en-US" b="1" dirty="0">
                <a:solidFill>
                  <a:prstClr val="black"/>
                </a:solidFill>
                <a:hlinkClick r:id="rId4"/>
              </a:rPr>
              <a:t>EPG 616.6.2</a:t>
            </a:r>
            <a:endParaRPr lang="en-US" b="1" dirty="0">
              <a:solidFill>
                <a:prstClr val="black"/>
              </a:solidFill>
            </a:endParaRPr>
          </a:p>
          <a:p>
            <a:pPr algn="ctr"/>
            <a:r>
              <a:rPr lang="en-US" b="1" dirty="0">
                <a:solidFill>
                  <a:prstClr val="black"/>
                </a:solidFill>
              </a:rPr>
              <a:t>General Characteristics of Signs (</a:t>
            </a:r>
            <a:r>
              <a:rPr lang="en-US" b="1" dirty="0">
                <a:solidFill>
                  <a:srgbClr val="0000FF"/>
                </a:solidFill>
              </a:rPr>
              <a:t>MUTCD 6F.02</a:t>
            </a:r>
            <a:r>
              <a:rPr lang="en-US" b="1" dirty="0">
                <a:solidFill>
                  <a:prstClr val="black"/>
                </a:solidFill>
              </a:rPr>
              <a:t>)</a:t>
            </a:r>
          </a:p>
        </p:txBody>
      </p:sp>
      <p:pic>
        <p:nvPicPr>
          <p:cNvPr id="30" name="Picture 5">
            <a:extLst>
              <a:ext uri="{FF2B5EF4-FFF2-40B4-BE49-F238E27FC236}">
                <a16:creationId xmlns:a16="http://schemas.microsoft.com/office/drawing/2014/main" id="{5F472C1E-EFA1-4FBD-B4C0-1844D67BBF2F}"/>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0907" y="4691379"/>
            <a:ext cx="1622115" cy="1496291"/>
          </a:xfrm>
          <a:prstGeom prst="rect">
            <a:avLst/>
          </a:prstGeom>
          <a:solidFill>
            <a:srgbClr val="FF6600"/>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33" name="Picture 12">
            <a:extLst>
              <a:ext uri="{FF2B5EF4-FFF2-40B4-BE49-F238E27FC236}">
                <a16:creationId xmlns:a16="http://schemas.microsoft.com/office/drawing/2014/main" id="{11B57A62-B3DB-4977-837B-DD05BB4174D6}"/>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971800" y="4713826"/>
            <a:ext cx="1393515" cy="14738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 name="Picture 26">
            <a:extLst>
              <a:ext uri="{FF2B5EF4-FFF2-40B4-BE49-F238E27FC236}">
                <a16:creationId xmlns:a16="http://schemas.microsoft.com/office/drawing/2014/main" id="{A476BF23-6DCD-4E16-9545-C2CC6ABCC67D}"/>
              </a:ext>
            </a:extLst>
          </p:cNvPr>
          <p:cNvPicPr>
            <a:picLocks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968651" y="4688143"/>
            <a:ext cx="1349685" cy="1495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6" name="Group 35">
            <a:extLst>
              <a:ext uri="{FF2B5EF4-FFF2-40B4-BE49-F238E27FC236}">
                <a16:creationId xmlns:a16="http://schemas.microsoft.com/office/drawing/2014/main" id="{EB7F69BB-068C-427C-9D12-11F6CD0EBA88}"/>
              </a:ext>
            </a:extLst>
          </p:cNvPr>
          <p:cNvGrpSpPr/>
          <p:nvPr/>
        </p:nvGrpSpPr>
        <p:grpSpPr>
          <a:xfrm>
            <a:off x="6921672" y="4250019"/>
            <a:ext cx="1441159" cy="1933841"/>
            <a:chOff x="6498915" y="3781158"/>
            <a:chExt cx="1441159" cy="1933841"/>
          </a:xfrm>
        </p:grpSpPr>
        <p:pic>
          <p:nvPicPr>
            <p:cNvPr id="37" name="Picture 19">
              <a:extLst>
                <a:ext uri="{FF2B5EF4-FFF2-40B4-BE49-F238E27FC236}">
                  <a16:creationId xmlns:a16="http://schemas.microsoft.com/office/drawing/2014/main" id="{28773474-537D-4AE1-A6C1-A5E5A20B8644}"/>
                </a:ext>
              </a:extLst>
            </p:cNvPr>
            <p:cNvPicPr>
              <a:picLocks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498915" y="4219282"/>
              <a:ext cx="1425885" cy="1495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 name="Picture 37">
              <a:extLst>
                <a:ext uri="{FF2B5EF4-FFF2-40B4-BE49-F238E27FC236}">
                  <a16:creationId xmlns:a16="http://schemas.microsoft.com/office/drawing/2014/main" id="{C15EC0BF-63F7-46A1-AC44-86B2F0B4EB57}"/>
                </a:ext>
              </a:extLst>
            </p:cNvPr>
            <p:cNvPicPr>
              <a:picLocks noChangeAspect="1"/>
            </p:cNvPicPr>
            <p:nvPr/>
          </p:nvPicPr>
          <p:blipFill>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rot="1155680">
              <a:off x="7341548" y="3785522"/>
              <a:ext cx="598526" cy="665966"/>
            </a:xfrm>
            <a:prstGeom prst="rect">
              <a:avLst/>
            </a:prstGeom>
          </p:spPr>
        </p:pic>
        <p:pic>
          <p:nvPicPr>
            <p:cNvPr id="39" name="Picture 38">
              <a:extLst>
                <a:ext uri="{FF2B5EF4-FFF2-40B4-BE49-F238E27FC236}">
                  <a16:creationId xmlns:a16="http://schemas.microsoft.com/office/drawing/2014/main" id="{C730DEBC-696F-4B2A-A987-9BB1C189A63C}"/>
                </a:ext>
              </a:extLst>
            </p:cNvPr>
            <p:cNvPicPr>
              <a:picLocks noChangeAspect="1"/>
            </p:cNvPicPr>
            <p:nvPr/>
          </p:nvPicPr>
          <p:blipFill>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rot="20444320" flipH="1">
              <a:off x="6503958" y="3781158"/>
              <a:ext cx="598526" cy="665966"/>
            </a:xfrm>
            <a:prstGeom prst="rect">
              <a:avLst/>
            </a:prstGeom>
          </p:spPr>
        </p:pic>
      </p:grpSp>
    </p:spTree>
    <p:extLst>
      <p:ext uri="{BB962C8B-B14F-4D97-AF65-F5344CB8AC3E}">
        <p14:creationId xmlns:p14="http://schemas.microsoft.com/office/powerpoint/2010/main" val="988841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circle(in)">
                                      <p:cBhvr>
                                        <p:cTn id="7" dur="2000"/>
                                        <p:tgtEl>
                                          <p:spTgt spid="30"/>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fade">
                                      <p:cBhvr>
                                        <p:cTn id="12" dur="2000"/>
                                        <p:tgtEl>
                                          <p:spTgt spid="33"/>
                                        </p:tgtEl>
                                      </p:cBhvr>
                                    </p:animEffect>
                                    <p:anim calcmode="lin" valueType="num">
                                      <p:cBhvr>
                                        <p:cTn id="13" dur="2000" fill="hold"/>
                                        <p:tgtEl>
                                          <p:spTgt spid="33"/>
                                        </p:tgtEl>
                                        <p:attrNameLst>
                                          <p:attrName>ppt_w</p:attrName>
                                        </p:attrNameLst>
                                      </p:cBhvr>
                                      <p:tavLst>
                                        <p:tav tm="0" fmla="#ppt_w*sin(2.5*pi*$)">
                                          <p:val>
                                            <p:fltVal val="0"/>
                                          </p:val>
                                        </p:tav>
                                        <p:tav tm="100000">
                                          <p:val>
                                            <p:fltVal val="1"/>
                                          </p:val>
                                        </p:tav>
                                      </p:tavLst>
                                    </p:anim>
                                    <p:anim calcmode="lin" valueType="num">
                                      <p:cBhvr>
                                        <p:cTn id="14" dur="2000" fill="hold"/>
                                        <p:tgtEl>
                                          <p:spTgt spid="33"/>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34"/>
                                        </p:tgtEl>
                                        <p:attrNameLst>
                                          <p:attrName>style.visibility</p:attrName>
                                        </p:attrNameLst>
                                      </p:cBhvr>
                                      <p:to>
                                        <p:strVal val="visible"/>
                                      </p:to>
                                    </p:set>
                                    <p:anim calcmode="lin" valueType="num">
                                      <p:cBhvr>
                                        <p:cTn id="19" dur="500" fill="hold"/>
                                        <p:tgtEl>
                                          <p:spTgt spid="34"/>
                                        </p:tgtEl>
                                        <p:attrNameLst>
                                          <p:attrName>ppt_w</p:attrName>
                                        </p:attrNameLst>
                                      </p:cBhvr>
                                      <p:tavLst>
                                        <p:tav tm="0">
                                          <p:val>
                                            <p:fltVal val="0"/>
                                          </p:val>
                                        </p:tav>
                                        <p:tav tm="100000">
                                          <p:val>
                                            <p:strVal val="#ppt_w"/>
                                          </p:val>
                                        </p:tav>
                                      </p:tavLst>
                                    </p:anim>
                                    <p:anim calcmode="lin" valueType="num">
                                      <p:cBhvr>
                                        <p:cTn id="20" dur="500" fill="hold"/>
                                        <p:tgtEl>
                                          <p:spTgt spid="34"/>
                                        </p:tgtEl>
                                        <p:attrNameLst>
                                          <p:attrName>ppt_h</p:attrName>
                                        </p:attrNameLst>
                                      </p:cBhvr>
                                      <p:tavLst>
                                        <p:tav tm="0">
                                          <p:val>
                                            <p:fltVal val="0"/>
                                          </p:val>
                                        </p:tav>
                                        <p:tav tm="100000">
                                          <p:val>
                                            <p:strVal val="#ppt_h"/>
                                          </p:val>
                                        </p:tav>
                                      </p:tavLst>
                                    </p:anim>
                                    <p:animEffect transition="in" filter="fade">
                                      <p:cBhvr>
                                        <p:cTn id="21" dur="500"/>
                                        <p:tgtEl>
                                          <p:spTgt spid="34"/>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6"/>
                                        </p:tgtEl>
                                        <p:attrNameLst>
                                          <p:attrName>style.visibility</p:attrName>
                                        </p:attrNameLst>
                                      </p:cBhvr>
                                      <p:to>
                                        <p:strVal val="visible"/>
                                      </p:to>
                                    </p:set>
                                    <p:animEffect transition="in" filter="fade">
                                      <p:cBhvr>
                                        <p:cTn id="26" dur="1000"/>
                                        <p:tgtEl>
                                          <p:spTgt spid="36"/>
                                        </p:tgtEl>
                                      </p:cBhvr>
                                    </p:animEffect>
                                    <p:anim calcmode="lin" valueType="num">
                                      <p:cBhvr>
                                        <p:cTn id="27" dur="1000" fill="hold"/>
                                        <p:tgtEl>
                                          <p:spTgt spid="36"/>
                                        </p:tgtEl>
                                        <p:attrNameLst>
                                          <p:attrName>ppt_x</p:attrName>
                                        </p:attrNameLst>
                                      </p:cBhvr>
                                      <p:tavLst>
                                        <p:tav tm="0">
                                          <p:val>
                                            <p:strVal val="#ppt_x"/>
                                          </p:val>
                                        </p:tav>
                                        <p:tav tm="100000">
                                          <p:val>
                                            <p:strVal val="#ppt_x"/>
                                          </p:val>
                                        </p:tav>
                                      </p:tavLst>
                                    </p:anim>
                                    <p:anim calcmode="lin" valueType="num">
                                      <p:cBhvr>
                                        <p:cTn id="28" dur="1000" fill="hold"/>
                                        <p:tgtEl>
                                          <p:spTgt spid="3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E693EE-156F-41F2-AE0E-68006CD0ABD6}"/>
              </a:ext>
            </a:extLst>
          </p:cNvPr>
          <p:cNvSpPr>
            <a:spLocks noGrp="1"/>
          </p:cNvSpPr>
          <p:nvPr>
            <p:ph idx="1"/>
          </p:nvPr>
        </p:nvSpPr>
        <p:spPr>
          <a:xfrm>
            <a:off x="304800" y="2095499"/>
            <a:ext cx="3733800" cy="2667000"/>
          </a:xfrm>
        </p:spPr>
        <p:txBody>
          <a:bodyPr/>
          <a:lstStyle/>
          <a:p>
            <a:pPr marL="0" indent="0" algn="ctr">
              <a:buNone/>
            </a:pPr>
            <a:r>
              <a:rPr lang="en-US" dirty="0">
                <a:hlinkClick r:id="rId2"/>
              </a:rPr>
              <a:t>EPG 616.3.3</a:t>
            </a:r>
            <a:endParaRPr lang="en-US" dirty="0"/>
          </a:p>
          <a:p>
            <a:pPr marL="0" indent="0" algn="ctr">
              <a:buNone/>
            </a:pPr>
            <a:r>
              <a:rPr lang="en-US" b="1" dirty="0"/>
              <a:t>Components of Temporary Traffic Control Zones</a:t>
            </a:r>
          </a:p>
          <a:p>
            <a:pPr marL="0" indent="0" algn="ctr">
              <a:buNone/>
            </a:pPr>
            <a:r>
              <a:rPr lang="en-US" sz="2000" dirty="0"/>
              <a:t>(</a:t>
            </a:r>
            <a:r>
              <a:rPr lang="en-US" sz="2000" dirty="0">
                <a:solidFill>
                  <a:srgbClr val="0000FF"/>
                </a:solidFill>
              </a:rPr>
              <a:t>MUTCD 6C.03</a:t>
            </a:r>
            <a:r>
              <a:rPr lang="en-US" sz="2000" dirty="0"/>
              <a:t>)</a:t>
            </a:r>
          </a:p>
        </p:txBody>
      </p:sp>
      <p:pic>
        <p:nvPicPr>
          <p:cNvPr id="4" name="Picture 3">
            <a:extLst>
              <a:ext uri="{FF2B5EF4-FFF2-40B4-BE49-F238E27FC236}">
                <a16:creationId xmlns:a16="http://schemas.microsoft.com/office/drawing/2014/main" id="{2D1569F2-7729-4D67-9C77-5E0A2C166DA8}"/>
              </a:ext>
            </a:extLst>
          </p:cNvPr>
          <p:cNvPicPr>
            <a:picLocks noChangeAspect="1"/>
          </p:cNvPicPr>
          <p:nvPr/>
        </p:nvPicPr>
        <p:blipFill>
          <a:blip r:embed="rId3"/>
          <a:stretch>
            <a:fillRect/>
          </a:stretch>
        </p:blipFill>
        <p:spPr>
          <a:xfrm>
            <a:off x="4419600" y="95811"/>
            <a:ext cx="4648200" cy="6666377"/>
          </a:xfrm>
          <a:prstGeom prst="rect">
            <a:avLst/>
          </a:prstGeom>
          <a:ln w="3175">
            <a:solidFill>
              <a:schemeClr val="accent2"/>
            </a:solidFill>
          </a:ln>
        </p:spPr>
      </p:pic>
    </p:spTree>
    <p:extLst>
      <p:ext uri="{BB962C8B-B14F-4D97-AF65-F5344CB8AC3E}">
        <p14:creationId xmlns:p14="http://schemas.microsoft.com/office/powerpoint/2010/main" val="3921113715"/>
      </p:ext>
    </p:extLst>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68580" y="2413337"/>
            <a:ext cx="3886200" cy="2031325"/>
          </a:xfrm>
          <a:prstGeom prst="rect">
            <a:avLst/>
          </a:prstGeom>
          <a:noFill/>
        </p:spPr>
        <p:txBody>
          <a:bodyPr wrap="square" rtlCol="0">
            <a:spAutoFit/>
          </a:bodyPr>
          <a:lstStyle/>
          <a:p>
            <a:pPr algn="ctr"/>
            <a:r>
              <a:rPr lang="en-US" sz="2800" b="1" dirty="0"/>
              <a:t>Refer to the Engineering Policy Guide </a:t>
            </a:r>
            <a:r>
              <a:rPr lang="en-US" sz="2800" b="1" dirty="0">
                <a:hlinkClick r:id="rId3"/>
              </a:rPr>
              <a:t>616.8</a:t>
            </a:r>
            <a:r>
              <a:rPr lang="en-US" sz="2800" b="1" dirty="0"/>
              <a:t> </a:t>
            </a:r>
          </a:p>
          <a:p>
            <a:pPr algn="ctr"/>
            <a:r>
              <a:rPr lang="en-US" sz="2800" b="1" dirty="0"/>
              <a:t>Typical Applications</a:t>
            </a:r>
          </a:p>
          <a:p>
            <a:pPr algn="ctr"/>
            <a:r>
              <a:rPr lang="en-US" b="1" dirty="0"/>
              <a:t>(</a:t>
            </a:r>
            <a:r>
              <a:rPr lang="en-US" b="1" dirty="0">
                <a:solidFill>
                  <a:srgbClr val="0000FF"/>
                </a:solidFill>
              </a:rPr>
              <a:t>MUTCD 6H</a:t>
            </a:r>
            <a:r>
              <a:rPr lang="en-US" b="1" dirty="0"/>
              <a:t>)</a:t>
            </a:r>
          </a:p>
          <a:p>
            <a:pPr algn="ctr"/>
            <a:endParaRPr lang="en-US" sz="2400" dirty="0">
              <a:solidFill>
                <a:prstClr val="black"/>
              </a:solidFill>
            </a:endParaRPr>
          </a:p>
        </p:txBody>
      </p:sp>
      <p:pic>
        <p:nvPicPr>
          <p:cNvPr id="4" name="Picture 3">
            <a:extLst>
              <a:ext uri="{FF2B5EF4-FFF2-40B4-BE49-F238E27FC236}">
                <a16:creationId xmlns:a16="http://schemas.microsoft.com/office/drawing/2014/main" id="{0B879424-E40B-455B-A30B-F8F2C595724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281" t="2211" r="2602" b="514"/>
          <a:stretch/>
        </p:blipFill>
        <p:spPr bwMode="auto">
          <a:xfrm>
            <a:off x="4038600" y="76200"/>
            <a:ext cx="5029200" cy="6705600"/>
          </a:xfrm>
          <a:prstGeom prst="rect">
            <a:avLst/>
          </a:prstGeom>
          <a:noFill/>
          <a:ln w="3175">
            <a:solidFill>
              <a:schemeClr val="accent2"/>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839361919"/>
      </p:ext>
    </p:extLst>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A51AE-D883-4573-9BCF-BA95C524C551}"/>
              </a:ext>
            </a:extLst>
          </p:cNvPr>
          <p:cNvSpPr>
            <a:spLocks noGrp="1"/>
          </p:cNvSpPr>
          <p:nvPr>
            <p:ph type="title"/>
          </p:nvPr>
        </p:nvSpPr>
        <p:spPr>
          <a:xfrm>
            <a:off x="461010" y="184770"/>
            <a:ext cx="8229600" cy="868362"/>
          </a:xfrm>
        </p:spPr>
        <p:txBody>
          <a:bodyPr/>
          <a:lstStyle/>
          <a:p>
            <a:r>
              <a:rPr lang="en-US" b="1" dirty="0"/>
              <a:t>Advanced Warning</a:t>
            </a:r>
          </a:p>
        </p:txBody>
      </p:sp>
      <p:sp>
        <p:nvSpPr>
          <p:cNvPr id="3" name="Content Placeholder 2">
            <a:extLst>
              <a:ext uri="{FF2B5EF4-FFF2-40B4-BE49-F238E27FC236}">
                <a16:creationId xmlns:a16="http://schemas.microsoft.com/office/drawing/2014/main" id="{4302BF1D-4AA1-4B41-AA08-30305E0DB777}"/>
              </a:ext>
            </a:extLst>
          </p:cNvPr>
          <p:cNvSpPr>
            <a:spLocks noGrp="1"/>
          </p:cNvSpPr>
          <p:nvPr>
            <p:ph idx="1"/>
          </p:nvPr>
        </p:nvSpPr>
        <p:spPr>
          <a:xfrm>
            <a:off x="1447800" y="1138826"/>
            <a:ext cx="6248400" cy="1447800"/>
          </a:xfrm>
        </p:spPr>
        <p:txBody>
          <a:bodyPr/>
          <a:lstStyle/>
          <a:p>
            <a:pPr marL="0" indent="0" algn="ctr">
              <a:buNone/>
            </a:pPr>
            <a:r>
              <a:rPr lang="en-US" sz="1600" dirty="0">
                <a:hlinkClick r:id="rId2"/>
              </a:rPr>
              <a:t>EPG 616.19.2.2.7 Sign Coverings</a:t>
            </a:r>
            <a:endParaRPr lang="en-US" sz="1600" dirty="0"/>
          </a:p>
          <a:p>
            <a:pPr marL="0" indent="0" algn="ctr">
              <a:buNone/>
            </a:pPr>
            <a:r>
              <a:rPr lang="en-US" dirty="0"/>
              <a:t>Signs must be removed or covered when not in use</a:t>
            </a:r>
          </a:p>
        </p:txBody>
      </p:sp>
      <p:pic>
        <p:nvPicPr>
          <p:cNvPr id="4" name="Picture 5">
            <a:extLst>
              <a:ext uri="{FF2B5EF4-FFF2-40B4-BE49-F238E27FC236}">
                <a16:creationId xmlns:a16="http://schemas.microsoft.com/office/drawing/2014/main" id="{1A4DDE01-91D7-4E55-AD42-E27A5E1A49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2770537"/>
            <a:ext cx="3429000" cy="3646163"/>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2"/>
                </a:solidFill>
                <a:miter lim="800000"/>
                <a:headEnd/>
                <a:tailEnd/>
              </a14:hiddenLine>
            </a:ext>
          </a:extLst>
        </p:spPr>
      </p:pic>
      <p:pic>
        <p:nvPicPr>
          <p:cNvPr id="5" name="Picture 4" descr="Road Chatter monthly e-newsletter—March 2017">
            <a:extLst>
              <a:ext uri="{FF2B5EF4-FFF2-40B4-BE49-F238E27FC236}">
                <a16:creationId xmlns:a16="http://schemas.microsoft.com/office/drawing/2014/main" id="{C00AE9A9-968A-4E50-A486-45433A99BE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14045" y="2957325"/>
            <a:ext cx="1687513" cy="361841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988B42B6-EB79-4672-909E-A5D4337CD941}"/>
              </a:ext>
            </a:extLst>
          </p:cNvPr>
          <p:cNvPicPr>
            <a:picLocks noChangeAspect="1"/>
          </p:cNvPicPr>
          <p:nvPr/>
        </p:nvPicPr>
        <p:blipFill rotWithShape="1">
          <a:blip r:embed="rId5">
            <a:extLst>
              <a:ext uri="{28A0092B-C50C-407E-A947-70E740481C1C}">
                <a14:useLocalDpi xmlns:a14="http://schemas.microsoft.com/office/drawing/2010/main" val="0"/>
              </a:ext>
            </a:extLst>
          </a:blip>
          <a:srcRect l="15281" r="10149"/>
          <a:stretch/>
        </p:blipFill>
        <p:spPr>
          <a:xfrm>
            <a:off x="6629403" y="3168273"/>
            <a:ext cx="1900483" cy="3396039"/>
          </a:xfrm>
          <a:prstGeom prst="rect">
            <a:avLst/>
          </a:prstGeom>
          <a:ln>
            <a:noFill/>
          </a:ln>
          <a:effectLst>
            <a:softEdge rad="112500"/>
          </a:effectLst>
        </p:spPr>
      </p:pic>
    </p:spTree>
    <p:extLst>
      <p:ext uri="{BB962C8B-B14F-4D97-AF65-F5344CB8AC3E}">
        <p14:creationId xmlns:p14="http://schemas.microsoft.com/office/powerpoint/2010/main" val="1989479524"/>
      </p:ext>
    </p:extLst>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2A84E-5032-4BD9-829D-6341194FBAEE}"/>
              </a:ext>
            </a:extLst>
          </p:cNvPr>
          <p:cNvSpPr>
            <a:spLocks noGrp="1"/>
          </p:cNvSpPr>
          <p:nvPr>
            <p:ph type="title"/>
          </p:nvPr>
        </p:nvSpPr>
        <p:spPr>
          <a:xfrm>
            <a:off x="441960" y="252414"/>
            <a:ext cx="8229600" cy="830263"/>
          </a:xfrm>
        </p:spPr>
        <p:txBody>
          <a:bodyPr/>
          <a:lstStyle/>
          <a:p>
            <a:r>
              <a:rPr lang="en-US" b="1" dirty="0"/>
              <a:t>Channelizers</a:t>
            </a:r>
          </a:p>
        </p:txBody>
      </p:sp>
      <p:sp>
        <p:nvSpPr>
          <p:cNvPr id="3" name="Content Placeholder 2">
            <a:extLst>
              <a:ext uri="{FF2B5EF4-FFF2-40B4-BE49-F238E27FC236}">
                <a16:creationId xmlns:a16="http://schemas.microsoft.com/office/drawing/2014/main" id="{1A399178-A967-43FD-84B3-A7F5FCBA1731}"/>
              </a:ext>
            </a:extLst>
          </p:cNvPr>
          <p:cNvSpPr>
            <a:spLocks noGrp="1"/>
          </p:cNvSpPr>
          <p:nvPr>
            <p:ph idx="1"/>
          </p:nvPr>
        </p:nvSpPr>
        <p:spPr>
          <a:xfrm>
            <a:off x="1184910" y="1224126"/>
            <a:ext cx="6774180" cy="426242"/>
          </a:xfrm>
        </p:spPr>
        <p:txBody>
          <a:bodyPr/>
          <a:lstStyle/>
          <a:p>
            <a:pPr marL="0" indent="0">
              <a:buNone/>
            </a:pPr>
            <a:r>
              <a:rPr lang="en-US" sz="1600" dirty="0"/>
              <a:t>EPG </a:t>
            </a:r>
            <a:r>
              <a:rPr lang="en-US" sz="1600" dirty="0">
                <a:hlinkClick r:id="rId2"/>
              </a:rPr>
              <a:t>616.23.2.5.4</a:t>
            </a:r>
            <a:r>
              <a:rPr lang="en-US" sz="1600" dirty="0"/>
              <a:t> Channelizers &amp; </a:t>
            </a:r>
            <a:r>
              <a:rPr lang="en-US" sz="1600" dirty="0">
                <a:hlinkClick r:id="rId3"/>
              </a:rPr>
              <a:t>616.6.63</a:t>
            </a:r>
            <a:r>
              <a:rPr lang="en-US" sz="1600" dirty="0"/>
              <a:t> Channelizing Devices (</a:t>
            </a:r>
            <a:r>
              <a:rPr lang="en-US" sz="1600" dirty="0">
                <a:solidFill>
                  <a:srgbClr val="0000FF"/>
                </a:solidFill>
              </a:rPr>
              <a:t>MUTCD 6F.63</a:t>
            </a:r>
            <a:r>
              <a:rPr lang="en-US" sz="1600" dirty="0"/>
              <a:t>)</a:t>
            </a:r>
          </a:p>
        </p:txBody>
      </p:sp>
      <p:pic>
        <p:nvPicPr>
          <p:cNvPr id="4" name="Picture 3" descr="J:\Safety\Work Zone Safety\participant and instructor WZT edits 6-2-05\placed graphics\PlacedGraphics\P6090164.jpg">
            <a:extLst>
              <a:ext uri="{FF2B5EF4-FFF2-40B4-BE49-F238E27FC236}">
                <a16:creationId xmlns:a16="http://schemas.microsoft.com/office/drawing/2014/main" id="{5C64E077-5875-43D5-AE53-331699429846}"/>
              </a:ext>
            </a:extLst>
          </p:cNvPr>
          <p:cNvPicPr>
            <a:picLocks noChangeArrowheads="1"/>
          </p:cNvPicPr>
          <p:nvPr/>
        </p:nvPicPr>
        <p:blipFill>
          <a:blip r:embed="rId4" cstate="print"/>
          <a:srcRect/>
          <a:stretch>
            <a:fillRect/>
          </a:stretch>
        </p:blipFill>
        <p:spPr bwMode="auto">
          <a:xfrm>
            <a:off x="1184910" y="2266630"/>
            <a:ext cx="1984248" cy="3017520"/>
          </a:xfrm>
          <a:prstGeom prst="rect">
            <a:avLst/>
          </a:prstGeom>
          <a:noFill/>
          <a:ln w="12700">
            <a:noFill/>
            <a:miter lim="800000"/>
            <a:headEnd/>
            <a:tailEnd/>
          </a:ln>
          <a:effectLst>
            <a:softEdge rad="127000"/>
          </a:effectLst>
        </p:spPr>
      </p:pic>
      <p:pic>
        <p:nvPicPr>
          <p:cNvPr id="5" name="Picture 12" descr="C:\Users\anderb3\Desktop\Picture1.png">
            <a:extLst>
              <a:ext uri="{FF2B5EF4-FFF2-40B4-BE49-F238E27FC236}">
                <a16:creationId xmlns:a16="http://schemas.microsoft.com/office/drawing/2014/main" id="{FBEF4B58-4ECF-4EF9-A78F-674D6181C7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7890" y="2266630"/>
            <a:ext cx="1981200" cy="3018400"/>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sp>
        <p:nvSpPr>
          <p:cNvPr id="6" name="TextBox 1">
            <a:extLst>
              <a:ext uri="{FF2B5EF4-FFF2-40B4-BE49-F238E27FC236}">
                <a16:creationId xmlns:a16="http://schemas.microsoft.com/office/drawing/2014/main" id="{F0EA9FED-154D-4081-9C4C-A5832EAAA5F3}"/>
              </a:ext>
            </a:extLst>
          </p:cNvPr>
          <p:cNvSpPr txBox="1">
            <a:spLocks noChangeArrowheads="1"/>
          </p:cNvSpPr>
          <p:nvPr/>
        </p:nvSpPr>
        <p:spPr bwMode="auto">
          <a:xfrm>
            <a:off x="918940" y="5364373"/>
            <a:ext cx="251618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1" hangingPunct="1"/>
            <a:r>
              <a:rPr lang="en-US" altLang="en-US" b="1" dirty="0">
                <a:solidFill>
                  <a:schemeClr val="tx1">
                    <a:lumMod val="75000"/>
                    <a:lumOff val="25000"/>
                  </a:schemeClr>
                </a:solidFill>
                <a:latin typeface="+mn-lt"/>
              </a:rPr>
              <a:t>Trim Line</a:t>
            </a:r>
          </a:p>
          <a:p>
            <a:pPr algn="ctr" eaLnBrk="1" hangingPunct="1"/>
            <a:r>
              <a:rPr lang="en-US" altLang="en-US" dirty="0">
                <a:solidFill>
                  <a:schemeClr val="tx1">
                    <a:lumMod val="75000"/>
                    <a:lumOff val="25000"/>
                  </a:schemeClr>
                </a:solidFill>
                <a:latin typeface="+mn-lt"/>
              </a:rPr>
              <a:t>42 inches in height</a:t>
            </a:r>
          </a:p>
        </p:txBody>
      </p:sp>
      <p:sp>
        <p:nvSpPr>
          <p:cNvPr id="7" name="TextBox 5">
            <a:extLst>
              <a:ext uri="{FF2B5EF4-FFF2-40B4-BE49-F238E27FC236}">
                <a16:creationId xmlns:a16="http://schemas.microsoft.com/office/drawing/2014/main" id="{08729551-D0D5-475F-8164-DE5FFB9736FC}"/>
              </a:ext>
            </a:extLst>
          </p:cNvPr>
          <p:cNvSpPr txBox="1">
            <a:spLocks noChangeArrowheads="1"/>
          </p:cNvSpPr>
          <p:nvPr/>
        </p:nvSpPr>
        <p:spPr bwMode="auto">
          <a:xfrm>
            <a:off x="5708872" y="5284150"/>
            <a:ext cx="251618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1" hangingPunct="1"/>
            <a:r>
              <a:rPr lang="en-US" altLang="en-US" b="1" dirty="0">
                <a:solidFill>
                  <a:schemeClr val="tx1">
                    <a:lumMod val="75000"/>
                    <a:lumOff val="25000"/>
                  </a:schemeClr>
                </a:solidFill>
                <a:latin typeface="+mn-lt"/>
              </a:rPr>
              <a:t>Cone</a:t>
            </a:r>
          </a:p>
          <a:p>
            <a:pPr algn="ctr" eaLnBrk="1" hangingPunct="1"/>
            <a:r>
              <a:rPr lang="en-US" altLang="en-US" dirty="0">
                <a:solidFill>
                  <a:schemeClr val="tx1">
                    <a:lumMod val="75000"/>
                    <a:lumOff val="25000"/>
                  </a:schemeClr>
                </a:solidFill>
                <a:latin typeface="+mn-lt"/>
              </a:rPr>
              <a:t>28 inches in height</a:t>
            </a:r>
          </a:p>
        </p:txBody>
      </p:sp>
      <p:sp>
        <p:nvSpPr>
          <p:cNvPr id="8" name="TextBox 7">
            <a:extLst>
              <a:ext uri="{FF2B5EF4-FFF2-40B4-BE49-F238E27FC236}">
                <a16:creationId xmlns:a16="http://schemas.microsoft.com/office/drawing/2014/main" id="{9566DBC2-FD66-4115-9F2A-20A8048E3ABD}"/>
              </a:ext>
            </a:extLst>
          </p:cNvPr>
          <p:cNvSpPr txBox="1"/>
          <p:nvPr/>
        </p:nvSpPr>
        <p:spPr>
          <a:xfrm>
            <a:off x="5214366" y="6114413"/>
            <a:ext cx="3505200" cy="307777"/>
          </a:xfrm>
          <a:prstGeom prst="rect">
            <a:avLst/>
          </a:prstGeom>
          <a:noFill/>
        </p:spPr>
        <p:txBody>
          <a:bodyPr wrap="square" rtlCol="0">
            <a:spAutoFit/>
          </a:bodyPr>
          <a:lstStyle/>
          <a:p>
            <a:r>
              <a:rPr lang="en-US" sz="1400" i="1" dirty="0"/>
              <a:t>*</a:t>
            </a:r>
            <a:r>
              <a:rPr lang="en-US" sz="1400" i="1" dirty="0">
                <a:solidFill>
                  <a:schemeClr val="tx1">
                    <a:lumMod val="75000"/>
                    <a:lumOff val="25000"/>
                  </a:schemeClr>
                </a:solidFill>
              </a:rPr>
              <a:t>For daytime operations on minor roads only</a:t>
            </a:r>
          </a:p>
        </p:txBody>
      </p:sp>
    </p:spTree>
    <p:extLst>
      <p:ext uri="{BB962C8B-B14F-4D97-AF65-F5344CB8AC3E}">
        <p14:creationId xmlns:p14="http://schemas.microsoft.com/office/powerpoint/2010/main" val="1097391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wipe(down)">
                                      <p:cBhvr>
                                        <p:cTn id="2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1295400" y="2705725"/>
            <a:ext cx="6553200" cy="1446550"/>
          </a:xfrm>
          <a:prstGeom prst="rect">
            <a:avLst/>
          </a:prstGeom>
          <a:noFill/>
        </p:spPr>
        <p:txBody>
          <a:bodyPr wrap="square" rtlCol="0">
            <a:spAutoFit/>
          </a:bodyPr>
          <a:lstStyle/>
          <a:p>
            <a:pPr algn="ctr"/>
            <a:r>
              <a:rPr lang="en-US" sz="4400" b="1" dirty="0">
                <a:solidFill>
                  <a:prstClr val="black"/>
                </a:solidFill>
              </a:rPr>
              <a:t>Additional Traffic Control Devices to Consider</a:t>
            </a:r>
          </a:p>
        </p:txBody>
      </p:sp>
    </p:spTree>
    <p:extLst>
      <p:ext uri="{BB962C8B-B14F-4D97-AF65-F5344CB8AC3E}">
        <p14:creationId xmlns:p14="http://schemas.microsoft.com/office/powerpoint/2010/main" val="1537325665"/>
      </p:ext>
    </p:extLst>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228600" y="278130"/>
            <a:ext cx="8686800" cy="1046440"/>
          </a:xfrm>
          <a:prstGeom prst="rect">
            <a:avLst/>
          </a:prstGeom>
        </p:spPr>
        <p:txBody>
          <a:bodyPr wrap="square">
            <a:spAutoFit/>
          </a:bodyPr>
          <a:lstStyle/>
          <a:p>
            <a:pPr algn="ctr"/>
            <a:r>
              <a:rPr lang="en-US" sz="4400" b="1" dirty="0">
                <a:solidFill>
                  <a:prstClr val="black"/>
                </a:solidFill>
              </a:rPr>
              <a:t>LED</a:t>
            </a:r>
            <a:r>
              <a:rPr lang="en-US" sz="4400" b="1" dirty="0">
                <a:solidFill>
                  <a:srgbClr val="FF0000"/>
                </a:solidFill>
              </a:rPr>
              <a:t> </a:t>
            </a:r>
            <a:r>
              <a:rPr lang="en-US" sz="4400" b="1" dirty="0">
                <a:solidFill>
                  <a:prstClr val="black"/>
                </a:solidFill>
              </a:rPr>
              <a:t>Stop/Slow Paddle </a:t>
            </a:r>
          </a:p>
          <a:p>
            <a:pPr algn="ctr"/>
            <a:r>
              <a:rPr lang="en-US" dirty="0">
                <a:solidFill>
                  <a:prstClr val="black"/>
                </a:solidFill>
              </a:rPr>
              <a:t>2016 Innovations Showcase</a:t>
            </a:r>
          </a:p>
        </p:txBody>
      </p:sp>
      <p:pic>
        <p:nvPicPr>
          <p:cNvPr id="6" name="Picture 5">
            <a:extLst>
              <a:ext uri="{FF2B5EF4-FFF2-40B4-BE49-F238E27FC236}">
                <a16:creationId xmlns:a16="http://schemas.microsoft.com/office/drawing/2014/main" id="{05139084-296F-4FFB-AAAE-C22995750294}"/>
              </a:ext>
            </a:extLst>
          </p:cNvPr>
          <p:cNvPicPr>
            <a:picLocks noChangeAspect="1"/>
          </p:cNvPicPr>
          <p:nvPr/>
        </p:nvPicPr>
        <p:blipFill rotWithShape="1">
          <a:blip r:embed="rId3">
            <a:extLst>
              <a:ext uri="{28A0092B-C50C-407E-A947-70E740481C1C}">
                <a14:useLocalDpi xmlns:a14="http://schemas.microsoft.com/office/drawing/2010/main" val="0"/>
              </a:ext>
            </a:extLst>
          </a:blip>
          <a:srcRect t="10666" b="11110"/>
          <a:stretch/>
        </p:blipFill>
        <p:spPr>
          <a:xfrm>
            <a:off x="1583423" y="1703070"/>
            <a:ext cx="3117273" cy="2438400"/>
          </a:xfrm>
          <a:prstGeom prst="rect">
            <a:avLst/>
          </a:prstGeom>
          <a:ln>
            <a:noFill/>
          </a:ln>
          <a:effectLst>
            <a:softEdge rad="112500"/>
          </a:effectLst>
        </p:spPr>
      </p:pic>
      <p:pic>
        <p:nvPicPr>
          <p:cNvPr id="7" name="Picture 6">
            <a:extLst>
              <a:ext uri="{FF2B5EF4-FFF2-40B4-BE49-F238E27FC236}">
                <a16:creationId xmlns:a16="http://schemas.microsoft.com/office/drawing/2014/main" id="{554C3AE4-26CB-4748-8755-26A55EFF4EC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88719" y="1828800"/>
            <a:ext cx="2859881" cy="2859881"/>
          </a:xfrm>
          <a:prstGeom prst="rect">
            <a:avLst/>
          </a:prstGeom>
          <a:ln>
            <a:noFill/>
          </a:ln>
          <a:effectLst>
            <a:softEdge rad="112500"/>
          </a:effectLst>
        </p:spPr>
      </p:pic>
      <p:pic>
        <p:nvPicPr>
          <p:cNvPr id="8" name="Picture 7">
            <a:extLst>
              <a:ext uri="{FF2B5EF4-FFF2-40B4-BE49-F238E27FC236}">
                <a16:creationId xmlns:a16="http://schemas.microsoft.com/office/drawing/2014/main" id="{0E5D52E0-82C0-48A5-9B10-65598D76F261}"/>
              </a:ext>
            </a:extLst>
          </p:cNvPr>
          <p:cNvPicPr>
            <a:picLocks noChangeAspect="1"/>
          </p:cNvPicPr>
          <p:nvPr/>
        </p:nvPicPr>
        <p:blipFill>
          <a:blip r:embed="rId5"/>
          <a:stretch>
            <a:fillRect/>
          </a:stretch>
        </p:blipFill>
        <p:spPr>
          <a:xfrm>
            <a:off x="1295400" y="4141470"/>
            <a:ext cx="4152453" cy="2438400"/>
          </a:xfrm>
          <a:prstGeom prst="rect">
            <a:avLst/>
          </a:prstGeom>
          <a:ln>
            <a:noFill/>
          </a:ln>
          <a:effectLst>
            <a:softEdge rad="112500"/>
          </a:effectLst>
        </p:spPr>
      </p:pic>
    </p:spTree>
    <p:extLst>
      <p:ext uri="{BB962C8B-B14F-4D97-AF65-F5344CB8AC3E}">
        <p14:creationId xmlns:p14="http://schemas.microsoft.com/office/powerpoint/2010/main" val="4158362641"/>
      </p:ext>
    </p:extLst>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3186" name="Content Placeholder 2"/>
          <p:cNvSpPr>
            <a:spLocks noGrp="1"/>
          </p:cNvSpPr>
          <p:nvPr>
            <p:ph idx="1"/>
          </p:nvPr>
        </p:nvSpPr>
        <p:spPr>
          <a:xfrm>
            <a:off x="685800" y="1220609"/>
            <a:ext cx="7772400" cy="1981200"/>
          </a:xfrm>
        </p:spPr>
        <p:txBody>
          <a:bodyPr/>
          <a:lstStyle/>
          <a:p>
            <a:pPr>
              <a:buFont typeface="Wingdings" pitchFamily="2" charset="2"/>
              <a:buNone/>
            </a:pPr>
            <a:r>
              <a:rPr lang="en-US" altLang="en-US" sz="4000" dirty="0"/>
              <a:t>	</a:t>
            </a:r>
            <a:r>
              <a:rPr lang="en-US" altLang="en-US" sz="2800" dirty="0"/>
              <a:t>Pilot vehicles are a safe and efficient means of moving traffic when a lane must be shared by traffic and the work zone area is lengthy or difficult to navigate</a:t>
            </a:r>
          </a:p>
        </p:txBody>
      </p:sp>
      <p:sp>
        <p:nvSpPr>
          <p:cNvPr id="78850" name="Title 1" descr="Large confetti"/>
          <p:cNvSpPr>
            <a:spLocks noGrp="1"/>
          </p:cNvSpPr>
          <p:nvPr>
            <p:ph type="title"/>
          </p:nvPr>
        </p:nvSpPr>
        <p:spPr>
          <a:xfrm>
            <a:off x="2705100" y="390238"/>
            <a:ext cx="3733800" cy="762000"/>
          </a:xfrm>
        </p:spPr>
        <p:txBody>
          <a:bodyPr>
            <a:normAutofit/>
          </a:bodyPr>
          <a:lstStyle/>
          <a:p>
            <a:pPr fontAlgn="auto">
              <a:spcAft>
                <a:spcPts val="0"/>
              </a:spcAft>
              <a:defRPr/>
            </a:pPr>
            <a:r>
              <a:rPr lang="en-US" altLang="en-US" sz="4400" b="1" dirty="0">
                <a:effectLst/>
              </a:rPr>
              <a:t>Pilot Vehicle</a:t>
            </a:r>
          </a:p>
        </p:txBody>
      </p:sp>
      <p:pic>
        <p:nvPicPr>
          <p:cNvPr id="266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37137" t="1857" r="27514" b="-1857"/>
          <a:stretch/>
        </p:blipFill>
        <p:spPr bwMode="auto">
          <a:xfrm>
            <a:off x="5029200" y="2740400"/>
            <a:ext cx="3429000" cy="3550617"/>
          </a:xfrm>
          <a:prstGeom prst="rect">
            <a:avLst/>
          </a:prstGeom>
          <a:noFill/>
          <a:ln>
            <a:noFill/>
          </a:ln>
          <a:effectLst>
            <a:outerShdw dist="35921" dir="2700000" algn="ctr" rotWithShape="0">
              <a:schemeClr val="bg2"/>
            </a:outerShdw>
            <a:softEdge rad="2794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914400" y="3656192"/>
            <a:ext cx="4114800" cy="1384995"/>
          </a:xfrm>
          <a:prstGeom prst="rect">
            <a:avLst/>
          </a:prstGeom>
          <a:noFill/>
        </p:spPr>
        <p:txBody>
          <a:bodyPr wrap="square" rtlCol="0">
            <a:spAutoFit/>
          </a:bodyPr>
          <a:lstStyle/>
          <a:p>
            <a:pPr marL="457200" indent="-457200">
              <a:spcBef>
                <a:spcPct val="20000"/>
              </a:spcBef>
              <a:buFont typeface="Wingdings" panose="05000000000000000000" pitchFamily="2" charset="2"/>
              <a:buChar char="Ø"/>
            </a:pPr>
            <a:r>
              <a:rPr lang="en-US" altLang="en-US" sz="2800" dirty="0">
                <a:solidFill>
                  <a:prstClr val="black"/>
                </a:solidFill>
              </a:rPr>
              <a:t>Two flaggers must be used when using a pilot vehicle</a:t>
            </a:r>
          </a:p>
        </p:txBody>
      </p:sp>
      <p:sp>
        <p:nvSpPr>
          <p:cNvPr id="3" name="TextBox 2"/>
          <p:cNvSpPr txBox="1"/>
          <p:nvPr/>
        </p:nvSpPr>
        <p:spPr>
          <a:xfrm>
            <a:off x="1714500" y="5851730"/>
            <a:ext cx="5715000" cy="878574"/>
          </a:xfrm>
          <a:prstGeom prst="rect">
            <a:avLst/>
          </a:prstGeom>
          <a:solidFill>
            <a:srgbClr val="FFFF00"/>
          </a:solidFill>
          <a:ln>
            <a:solidFill>
              <a:schemeClr val="tx1"/>
            </a:solidFill>
          </a:ln>
        </p:spPr>
        <p:txBody>
          <a:bodyPr wrap="square" rtlCol="0">
            <a:spAutoFit/>
          </a:bodyPr>
          <a:lstStyle/>
          <a:p>
            <a:pPr algn="ctr">
              <a:lnSpc>
                <a:spcPct val="150000"/>
              </a:lnSpc>
            </a:pPr>
            <a:r>
              <a:rPr lang="en-US" dirty="0">
                <a:solidFill>
                  <a:prstClr val="black"/>
                </a:solidFill>
                <a:latin typeface="Arial"/>
                <a:ea typeface="Times New Roman"/>
                <a:cs typeface="Times New Roman"/>
              </a:rPr>
              <a:t>What are some advantages to using a pilot vehicle in a work zone during flagging operations? </a:t>
            </a:r>
            <a:endParaRPr lang="en-US" sz="1600" dirty="0">
              <a:solidFill>
                <a:prstClr val="black"/>
              </a:solidFill>
              <a:ea typeface="Times New Roman"/>
              <a:cs typeface="Times New Roman"/>
            </a:endParaRPr>
          </a:p>
        </p:txBody>
      </p:sp>
    </p:spTree>
    <p:extLst>
      <p:ext uri="{BB962C8B-B14F-4D97-AF65-F5344CB8AC3E}">
        <p14:creationId xmlns:p14="http://schemas.microsoft.com/office/powerpoint/2010/main" val="202208784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7095" name="Rectangle 7"/>
          <p:cNvSpPr>
            <a:spLocks noGrp="1" noChangeArrowheads="1"/>
          </p:cNvSpPr>
          <p:nvPr>
            <p:ph type="title"/>
          </p:nvPr>
        </p:nvSpPr>
        <p:spPr>
          <a:xfrm>
            <a:off x="457200" y="216565"/>
            <a:ext cx="8229600" cy="743526"/>
          </a:xfrm>
        </p:spPr>
        <p:txBody>
          <a:bodyPr>
            <a:normAutofit fontScale="90000"/>
          </a:bodyPr>
          <a:lstStyle/>
          <a:p>
            <a:r>
              <a:rPr lang="en-US" b="1" dirty="0"/>
              <a:t>Pilo</a:t>
            </a:r>
            <a:r>
              <a:rPr lang="en-US" sz="4900" b="1" dirty="0"/>
              <a:t>t</a:t>
            </a:r>
            <a:r>
              <a:rPr lang="en-US" b="1" dirty="0"/>
              <a:t> Vehicles</a:t>
            </a:r>
          </a:p>
        </p:txBody>
      </p:sp>
      <p:sp>
        <p:nvSpPr>
          <p:cNvPr id="217097" name="Rectangle 9"/>
          <p:cNvSpPr>
            <a:spLocks noGrp="1" noChangeArrowheads="1"/>
          </p:cNvSpPr>
          <p:nvPr>
            <p:ph sz="half" idx="2"/>
          </p:nvPr>
        </p:nvSpPr>
        <p:spPr>
          <a:xfrm>
            <a:off x="533400" y="1307435"/>
            <a:ext cx="8077200" cy="5334000"/>
          </a:xfrm>
        </p:spPr>
        <p:txBody>
          <a:bodyPr>
            <a:normAutofit fontScale="92500" lnSpcReduction="10000"/>
          </a:bodyPr>
          <a:lstStyle/>
          <a:p>
            <a:pPr>
              <a:buFont typeface="Wingdings" panose="05000000000000000000" pitchFamily="2" charset="2"/>
              <a:buChar char="Ø"/>
            </a:pPr>
            <a:r>
              <a:rPr lang="en-US" sz="3000" b="1" dirty="0"/>
              <a:t>May be used to supplement flaggers.</a:t>
            </a:r>
          </a:p>
          <a:p>
            <a:pPr lvl="1">
              <a:buFont typeface="Arial" panose="020B0604020202020204" pitchFamily="34" charset="0"/>
              <a:buChar char="•"/>
            </a:pPr>
            <a:r>
              <a:rPr lang="en-US" sz="2600" dirty="0"/>
              <a:t>Control traffic speed through work zone</a:t>
            </a:r>
          </a:p>
          <a:p>
            <a:pPr lvl="1">
              <a:buFont typeface="Arial" panose="020B0604020202020204" pitchFamily="34" charset="0"/>
              <a:buChar char="•"/>
            </a:pPr>
            <a:r>
              <a:rPr lang="en-US" sz="2600" dirty="0"/>
              <a:t>Reduce confusion for motorist</a:t>
            </a:r>
          </a:p>
          <a:p>
            <a:pPr lvl="1">
              <a:buFont typeface="Arial" panose="020B0604020202020204" pitchFamily="34" charset="0"/>
              <a:buChar char="•"/>
            </a:pPr>
            <a:r>
              <a:rPr lang="en-US" sz="2600" dirty="0"/>
              <a:t>Reduce/eliminate property damage claims </a:t>
            </a:r>
            <a:endParaRPr lang="en-US" sz="2600" b="1" dirty="0"/>
          </a:p>
          <a:p>
            <a:endParaRPr lang="en-US" sz="2600" dirty="0"/>
          </a:p>
          <a:p>
            <a:pPr>
              <a:buFont typeface="Wingdings" panose="05000000000000000000" pitchFamily="2" charset="2"/>
              <a:buChar char="Ø"/>
            </a:pPr>
            <a:r>
              <a:rPr lang="en-US" sz="3000" b="1" dirty="0"/>
              <a:t>Considerations:</a:t>
            </a:r>
          </a:p>
          <a:p>
            <a:pPr lvl="1">
              <a:buFont typeface="Arial" panose="020B0604020202020204" pitchFamily="34" charset="0"/>
              <a:buChar char="•"/>
            </a:pPr>
            <a:r>
              <a:rPr lang="en-US" sz="2600" dirty="0"/>
              <a:t>Traffic volume</a:t>
            </a:r>
          </a:p>
          <a:p>
            <a:pPr lvl="1">
              <a:buFont typeface="Arial" panose="020B0604020202020204" pitchFamily="34" charset="0"/>
              <a:buChar char="•"/>
            </a:pPr>
            <a:r>
              <a:rPr lang="en-US" sz="2600" dirty="0"/>
              <a:t>Length of lane closure</a:t>
            </a:r>
          </a:p>
          <a:p>
            <a:pPr lvl="1">
              <a:buFont typeface="Arial" panose="020B0604020202020204" pitchFamily="34" charset="0"/>
              <a:buChar char="•"/>
            </a:pPr>
            <a:r>
              <a:rPr lang="en-US" sz="2600" dirty="0"/>
              <a:t>Geometrics</a:t>
            </a:r>
          </a:p>
          <a:p>
            <a:pPr lvl="1">
              <a:buFont typeface="Arial" panose="020B0604020202020204" pitchFamily="34" charset="0"/>
              <a:buChar char="•"/>
            </a:pPr>
            <a:r>
              <a:rPr lang="en-US" sz="2600" dirty="0"/>
              <a:t># of intersecting roads</a:t>
            </a:r>
          </a:p>
          <a:p>
            <a:pPr lvl="1">
              <a:buFont typeface="Arial" panose="020B0604020202020204" pitchFamily="34" charset="0"/>
              <a:buChar char="•"/>
            </a:pPr>
            <a:r>
              <a:rPr lang="en-US" sz="2600" dirty="0"/>
              <a:t>Turn around locations</a:t>
            </a:r>
          </a:p>
          <a:p>
            <a:pPr lvl="1">
              <a:buFont typeface="Arial" panose="020B0604020202020204" pitchFamily="34" charset="0"/>
              <a:buChar char="•"/>
            </a:pPr>
            <a:r>
              <a:rPr lang="en-US" sz="2600" dirty="0"/>
              <a:t>Type of work</a:t>
            </a:r>
          </a:p>
        </p:txBody>
      </p:sp>
      <p:pic>
        <p:nvPicPr>
          <p:cNvPr id="9" name="Content Placeholder 8" descr="Pilot Car.JPG"/>
          <p:cNvPicPr>
            <a:picLocks noGrp="1" noChangeAspect="1"/>
          </p:cNvPicPr>
          <p:nvPr>
            <p:ph sz="half" idx="1"/>
          </p:nvPr>
        </p:nvPicPr>
        <p:blipFill>
          <a:blip r:embed="rId2" cstate="print"/>
          <a:stretch>
            <a:fillRect/>
          </a:stretch>
        </p:blipFill>
        <p:spPr>
          <a:xfrm>
            <a:off x="5105400" y="2960111"/>
            <a:ext cx="3429000" cy="3396239"/>
          </a:xfrm>
          <a:ln>
            <a:noFill/>
          </a:ln>
          <a:effectLst>
            <a:softEdge rad="127000"/>
          </a:effectLst>
        </p:spPr>
      </p:pic>
    </p:spTree>
    <p:extLst>
      <p:ext uri="{BB962C8B-B14F-4D97-AF65-F5344CB8AC3E}">
        <p14:creationId xmlns:p14="http://schemas.microsoft.com/office/powerpoint/2010/main" val="2366825335"/>
      </p:ext>
    </p:extLst>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4210" name="Content Placeholder 2"/>
          <p:cNvSpPr>
            <a:spLocks noGrp="1"/>
          </p:cNvSpPr>
          <p:nvPr>
            <p:ph idx="1"/>
          </p:nvPr>
        </p:nvSpPr>
        <p:spPr>
          <a:xfrm>
            <a:off x="4640580" y="1733550"/>
            <a:ext cx="4343400" cy="2459732"/>
          </a:xfrm>
        </p:spPr>
        <p:txBody>
          <a:bodyPr>
            <a:noAutofit/>
          </a:bodyPr>
          <a:lstStyle/>
          <a:p>
            <a:pPr>
              <a:buClrTx/>
              <a:buSzPct val="75000"/>
              <a:buFont typeface="Wingdings" panose="05000000000000000000" pitchFamily="2" charset="2"/>
              <a:buChar char="Ø"/>
            </a:pPr>
            <a:r>
              <a:rPr lang="en-US" altLang="en-US" sz="2000" dirty="0"/>
              <a:t>Designed to be remotely operated</a:t>
            </a:r>
          </a:p>
          <a:p>
            <a:pPr>
              <a:buClrTx/>
              <a:buSzPct val="75000"/>
              <a:buFont typeface="Wingdings" panose="05000000000000000000" pitchFamily="2" charset="2"/>
              <a:buChar char="Ø"/>
            </a:pPr>
            <a:r>
              <a:rPr lang="en-US" altLang="en-US" sz="2000" dirty="0"/>
              <a:t>Positioned out of the lane of traffic</a:t>
            </a:r>
          </a:p>
          <a:p>
            <a:pPr lvl="1">
              <a:buSzPct val="75000"/>
              <a:buFont typeface="Arial" panose="020B0604020202020204" pitchFamily="34" charset="0"/>
              <a:buChar char="•"/>
            </a:pPr>
            <a:r>
              <a:rPr lang="en-US" altLang="en-US" sz="1600" dirty="0"/>
              <a:t>Red/Yellow Lens AFAD shall alternately display a steadily illuminated CIRCULAR RED lens and a flashing CIRCULAR YELLOW lens</a:t>
            </a:r>
          </a:p>
          <a:p>
            <a:pPr lvl="1">
              <a:buSzPct val="75000"/>
              <a:buFont typeface="Arial" panose="020B0604020202020204" pitchFamily="34" charset="0"/>
              <a:buChar char="•"/>
            </a:pPr>
            <a:r>
              <a:rPr lang="en-US" altLang="en-US" sz="1600" dirty="0"/>
              <a:t>Red/Yellow Lens AFAD shall include a gate arm</a:t>
            </a:r>
          </a:p>
          <a:p>
            <a:pPr>
              <a:buClrTx/>
              <a:buSzPct val="75000"/>
              <a:buFont typeface="Wingdings" panose="05000000000000000000" pitchFamily="2" charset="2"/>
              <a:buChar char="Ø"/>
            </a:pPr>
            <a:endParaRPr lang="en-US" altLang="en-US" sz="2000" b="1" dirty="0"/>
          </a:p>
          <a:p>
            <a:pPr>
              <a:buClrTx/>
              <a:buSzPct val="75000"/>
              <a:buFont typeface="Wingdings" panose="05000000000000000000" pitchFamily="2" charset="2"/>
              <a:buChar char="Ø"/>
            </a:pPr>
            <a:endParaRPr lang="en-US" altLang="en-US" sz="2000" b="1" dirty="0"/>
          </a:p>
          <a:p>
            <a:pPr>
              <a:buClrTx/>
              <a:buSzPct val="75000"/>
              <a:buFont typeface="Wingdings" panose="05000000000000000000" pitchFamily="2" charset="2"/>
              <a:buChar char="Ø"/>
            </a:pPr>
            <a:endParaRPr lang="en-US" altLang="en-US" sz="2000" b="1" dirty="0"/>
          </a:p>
        </p:txBody>
      </p:sp>
      <p:sp>
        <p:nvSpPr>
          <p:cNvPr id="79874" name="Title 1" descr="Large confetti"/>
          <p:cNvSpPr>
            <a:spLocks noGrp="1"/>
          </p:cNvSpPr>
          <p:nvPr>
            <p:ph type="title"/>
          </p:nvPr>
        </p:nvSpPr>
        <p:spPr>
          <a:xfrm>
            <a:off x="144780" y="38100"/>
            <a:ext cx="8991600" cy="1389299"/>
          </a:xfrm>
        </p:spPr>
        <p:txBody>
          <a:bodyPr>
            <a:noAutofit/>
          </a:bodyPr>
          <a:lstStyle/>
          <a:p>
            <a:pPr algn="ctr" fontAlgn="auto">
              <a:spcAft>
                <a:spcPts val="0"/>
              </a:spcAft>
              <a:defRPr/>
            </a:pPr>
            <a:r>
              <a:rPr lang="en-US" altLang="en-US" b="1" dirty="0"/>
              <a:t>Automated Flagger Assistance Devices (AFAD)</a:t>
            </a:r>
          </a:p>
        </p:txBody>
      </p:sp>
      <p:pic>
        <p:nvPicPr>
          <p:cNvPr id="9421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1000" y="4193282"/>
            <a:ext cx="4038600" cy="2606217"/>
          </a:xfrm>
          <a:prstGeom prst="rect">
            <a:avLst/>
          </a:prstGeom>
          <a:noFill/>
          <a:ln>
            <a:noFill/>
          </a:ln>
          <a:effectLst>
            <a:outerShdw dist="35921" dir="2700000" algn="ctr" rotWithShape="0">
              <a:schemeClr val="bg2"/>
            </a:outerShdw>
            <a:softEdge rad="2794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Lst>
        </p:spPr>
      </p:pic>
      <p:pic>
        <p:nvPicPr>
          <p:cNvPr id="79877" name="Picture 5"/>
          <p:cNvPicPr>
            <a:picLocks noChangeAspect="1" noChangeArrowheads="1"/>
          </p:cNvPicPr>
          <p:nvPr/>
        </p:nvPicPr>
        <p:blipFill>
          <a:blip r:embed="rId4"/>
          <a:srcRect/>
          <a:stretch>
            <a:fillRect/>
          </a:stretch>
        </p:blipFill>
        <p:spPr bwMode="auto">
          <a:xfrm>
            <a:off x="87630" y="1752600"/>
            <a:ext cx="4552950" cy="2688685"/>
          </a:xfrm>
          <a:prstGeom prst="rect">
            <a:avLst/>
          </a:prstGeom>
          <a:noFill/>
          <a:ln>
            <a:noFill/>
          </a:ln>
          <a:effectLst>
            <a:outerShdw blurRad="50800" dist="50800" dir="5400000" algn="ctr" rotWithShape="0">
              <a:schemeClr val="bg1"/>
            </a:outerShdw>
            <a:softEdge rad="190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solidFill>
                  <a:schemeClr val="bg2"/>
                </a:solidFill>
                <a:prstDash val="solid"/>
                <a:miter lim="800000"/>
                <a:headEnd/>
                <a:tailEnd/>
              </a14:hiddenLine>
            </a:ext>
          </a:extLst>
        </p:spPr>
      </p:pic>
      <p:pic>
        <p:nvPicPr>
          <p:cNvPr id="921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4985" y="3581400"/>
            <a:ext cx="3603625" cy="3475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96592440"/>
      </p:ext>
    </p:extLst>
  </p:cSld>
  <p:clrMapOvr>
    <a:masterClrMapping/>
  </p:clrMapOvr>
  <p:transition spd="slow"/>
</p:sld>
</file>

<file path=ppt/slides/slide2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0C9DF-BC9E-4C7F-8187-A97B39E13D6C}"/>
              </a:ext>
            </a:extLst>
          </p:cNvPr>
          <p:cNvSpPr>
            <a:spLocks noGrp="1"/>
          </p:cNvSpPr>
          <p:nvPr>
            <p:ph type="ctrTitle"/>
          </p:nvPr>
        </p:nvSpPr>
        <p:spPr>
          <a:xfrm>
            <a:off x="381000" y="288464"/>
            <a:ext cx="8382000" cy="772891"/>
          </a:xfrm>
        </p:spPr>
        <p:txBody>
          <a:bodyPr/>
          <a:lstStyle/>
          <a:p>
            <a:r>
              <a:rPr lang="en-US" b="1" dirty="0"/>
              <a:t>Trailer Mounted Attenuator AFAD</a:t>
            </a:r>
          </a:p>
        </p:txBody>
      </p:sp>
      <p:sp>
        <p:nvSpPr>
          <p:cNvPr id="3" name="Subtitle 2">
            <a:extLst>
              <a:ext uri="{FF2B5EF4-FFF2-40B4-BE49-F238E27FC236}">
                <a16:creationId xmlns:a16="http://schemas.microsoft.com/office/drawing/2014/main" id="{F6D1CB84-F305-4D74-9FC0-E85D3D3C6F07}"/>
              </a:ext>
            </a:extLst>
          </p:cNvPr>
          <p:cNvSpPr>
            <a:spLocks noGrp="1"/>
          </p:cNvSpPr>
          <p:nvPr>
            <p:ph type="subTitle" idx="1"/>
          </p:nvPr>
        </p:nvSpPr>
        <p:spPr>
          <a:xfrm>
            <a:off x="152400" y="1140277"/>
            <a:ext cx="6477000" cy="5644245"/>
          </a:xfrm>
        </p:spPr>
        <p:txBody>
          <a:bodyPr/>
          <a:lstStyle/>
          <a:p>
            <a:pPr marL="342900" indent="-342900" algn="l">
              <a:buFont typeface="Wingdings" panose="05000000000000000000" pitchFamily="2" charset="2"/>
              <a:buChar char="Ø"/>
            </a:pPr>
            <a:r>
              <a:rPr lang="en-US" sz="2000" dirty="0">
                <a:solidFill>
                  <a:schemeClr val="tx1"/>
                </a:solidFill>
              </a:rPr>
              <a:t>Primary focus is to get flaggers off the road and out of traffic</a:t>
            </a:r>
          </a:p>
          <a:p>
            <a:pPr marL="342900" indent="-342900" algn="l">
              <a:buFont typeface="Wingdings" panose="05000000000000000000" pitchFamily="2" charset="2"/>
              <a:buChar char="Ø"/>
            </a:pPr>
            <a:r>
              <a:rPr lang="en-US" sz="2000" dirty="0">
                <a:solidFill>
                  <a:schemeClr val="tx1"/>
                </a:solidFill>
              </a:rPr>
              <a:t>Allows clearer direction to motorists by incorporating 3 color variable message boards, automated STOP/SLOW paddle, and flashing red/yellow signal</a:t>
            </a:r>
          </a:p>
          <a:p>
            <a:pPr marL="342900" indent="-342900" algn="l">
              <a:buFont typeface="Wingdings" panose="05000000000000000000" pitchFamily="2" charset="2"/>
              <a:buChar char="Ø"/>
            </a:pPr>
            <a:r>
              <a:rPr lang="en-US" sz="2000" dirty="0">
                <a:solidFill>
                  <a:schemeClr val="tx1"/>
                </a:solidFill>
              </a:rPr>
              <a:t>All TMA flagger operators shall be trained as a certified flagger with knowledge about the use of TMA flaggers</a:t>
            </a:r>
          </a:p>
          <a:p>
            <a:pPr marL="342900" indent="-342900" algn="l">
              <a:buFont typeface="Wingdings" panose="05000000000000000000" pitchFamily="2" charset="2"/>
              <a:buChar char="Ø"/>
            </a:pPr>
            <a:r>
              <a:rPr lang="en-US" sz="2000" dirty="0">
                <a:solidFill>
                  <a:schemeClr val="tx1"/>
                </a:solidFill>
              </a:rPr>
              <a:t>No part of the TMA flagger shall extend into the opposing lane</a:t>
            </a:r>
          </a:p>
          <a:p>
            <a:pPr marL="342900" indent="-342900" algn="l">
              <a:buFont typeface="Wingdings" panose="05000000000000000000" pitchFamily="2" charset="2"/>
              <a:buChar char="Ø"/>
            </a:pPr>
            <a:r>
              <a:rPr lang="en-US" sz="2000" dirty="0">
                <a:solidFill>
                  <a:schemeClr val="tx1"/>
                </a:solidFill>
              </a:rPr>
              <a:t>Shall follow the appropriate human flagging and AFAD TAs</a:t>
            </a:r>
          </a:p>
          <a:p>
            <a:pPr marL="342900" indent="-342900" algn="l">
              <a:buFont typeface="Wingdings" panose="05000000000000000000" pitchFamily="2" charset="2"/>
              <a:buChar char="Ø"/>
            </a:pPr>
            <a:r>
              <a:rPr lang="en-US" sz="2000" dirty="0">
                <a:solidFill>
                  <a:schemeClr val="tx1"/>
                </a:solidFill>
              </a:rPr>
              <a:t>TMA flagger in closed lane should be positioned at least 150 ft. in advance of the workspace </a:t>
            </a:r>
          </a:p>
          <a:p>
            <a:pPr marL="342900" indent="-342900" algn="l">
              <a:buFont typeface="Wingdings" panose="05000000000000000000" pitchFamily="2" charset="2"/>
              <a:buChar char="Ø"/>
            </a:pPr>
            <a:r>
              <a:rPr lang="en-US" sz="2000" dirty="0">
                <a:solidFill>
                  <a:schemeClr val="tx1"/>
                </a:solidFill>
              </a:rPr>
              <a:t>Shall be removed when not in use</a:t>
            </a:r>
          </a:p>
          <a:p>
            <a:pPr marL="342900" indent="-342900" algn="l">
              <a:buFont typeface="Wingdings" panose="05000000000000000000" pitchFamily="2" charset="2"/>
              <a:buChar char="Ø"/>
            </a:pPr>
            <a:r>
              <a:rPr lang="en-US" sz="2000" dirty="0">
                <a:solidFill>
                  <a:schemeClr val="tx1"/>
                </a:solidFill>
              </a:rPr>
              <a:t>Shall NOT be used for nighttime operations</a:t>
            </a:r>
          </a:p>
          <a:p>
            <a:pPr marL="342900" indent="-342900" algn="l">
              <a:buFont typeface="Wingdings" panose="05000000000000000000" pitchFamily="2" charset="2"/>
              <a:buChar char="Ø"/>
            </a:pPr>
            <a:r>
              <a:rPr lang="en-US" sz="2000" dirty="0">
                <a:solidFill>
                  <a:schemeClr val="tx1"/>
                </a:solidFill>
              </a:rPr>
              <a:t>Shall NOT be used for long-term stationary operations</a:t>
            </a:r>
          </a:p>
          <a:p>
            <a:pPr marL="457200" indent="-457200" algn="l">
              <a:buFont typeface="Wingdings" panose="05000000000000000000" pitchFamily="2" charset="2"/>
              <a:buChar char="Ø"/>
            </a:pPr>
            <a:endParaRPr lang="en-US" sz="2200" dirty="0">
              <a:solidFill>
                <a:schemeClr val="tx1"/>
              </a:solidFill>
            </a:endParaRPr>
          </a:p>
        </p:txBody>
      </p:sp>
      <p:pic>
        <p:nvPicPr>
          <p:cNvPr id="4" name="Picture 3">
            <a:extLst>
              <a:ext uri="{FF2B5EF4-FFF2-40B4-BE49-F238E27FC236}">
                <a16:creationId xmlns:a16="http://schemas.microsoft.com/office/drawing/2014/main" id="{18ED60CC-E167-470B-9D1C-2C6C495B514F}"/>
              </a:ext>
            </a:extLst>
          </p:cNvPr>
          <p:cNvPicPr>
            <a:picLocks noChangeAspect="1"/>
          </p:cNvPicPr>
          <p:nvPr/>
        </p:nvPicPr>
        <p:blipFill rotWithShape="1">
          <a:blip r:embed="rId2"/>
          <a:srcRect l="4310" t="1112" r="815"/>
          <a:stretch/>
        </p:blipFill>
        <p:spPr>
          <a:xfrm>
            <a:off x="6526995" y="1524000"/>
            <a:ext cx="2617005" cy="4876800"/>
          </a:xfrm>
          <a:prstGeom prst="rect">
            <a:avLst/>
          </a:prstGeom>
        </p:spPr>
      </p:pic>
    </p:spTree>
    <p:extLst>
      <p:ext uri="{BB962C8B-B14F-4D97-AF65-F5344CB8AC3E}">
        <p14:creationId xmlns:p14="http://schemas.microsoft.com/office/powerpoint/2010/main" val="1101036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0E157-2B62-445D-83CA-F50199D2AA41}"/>
              </a:ext>
            </a:extLst>
          </p:cNvPr>
          <p:cNvSpPr>
            <a:spLocks noGrp="1"/>
          </p:cNvSpPr>
          <p:nvPr>
            <p:ph type="ctrTitle"/>
          </p:nvPr>
        </p:nvSpPr>
        <p:spPr>
          <a:xfrm>
            <a:off x="685800" y="228600"/>
            <a:ext cx="7772400" cy="1470025"/>
          </a:xfrm>
        </p:spPr>
        <p:txBody>
          <a:bodyPr/>
          <a:lstStyle/>
          <a:p>
            <a:r>
              <a:rPr lang="en-US" b="1" dirty="0"/>
              <a:t>Portable Signal Flagging Device</a:t>
            </a:r>
          </a:p>
        </p:txBody>
      </p:sp>
      <p:pic>
        <p:nvPicPr>
          <p:cNvPr id="4" name="Picture 3">
            <a:extLst>
              <a:ext uri="{FF2B5EF4-FFF2-40B4-BE49-F238E27FC236}">
                <a16:creationId xmlns:a16="http://schemas.microsoft.com/office/drawing/2014/main" id="{955F84B5-F466-4684-8A6D-35ACB67A1BE9}"/>
              </a:ext>
            </a:extLst>
          </p:cNvPr>
          <p:cNvPicPr>
            <a:picLocks noChangeAspect="1"/>
          </p:cNvPicPr>
          <p:nvPr/>
        </p:nvPicPr>
        <p:blipFill>
          <a:blip r:embed="rId2">
            <a:clrChange>
              <a:clrFrom>
                <a:srgbClr val="F5F5F5"/>
              </a:clrFrom>
              <a:clrTo>
                <a:srgbClr val="F5F5F5">
                  <a:alpha val="0"/>
                </a:srgbClr>
              </a:clrTo>
            </a:clrChange>
          </a:blip>
          <a:stretch>
            <a:fillRect/>
          </a:stretch>
        </p:blipFill>
        <p:spPr>
          <a:xfrm>
            <a:off x="10408" y="3886200"/>
            <a:ext cx="1350783" cy="2871787"/>
          </a:xfrm>
          <a:prstGeom prst="rect">
            <a:avLst/>
          </a:prstGeom>
        </p:spPr>
      </p:pic>
      <p:sp>
        <p:nvSpPr>
          <p:cNvPr id="5" name="TextBox 4">
            <a:extLst>
              <a:ext uri="{FF2B5EF4-FFF2-40B4-BE49-F238E27FC236}">
                <a16:creationId xmlns:a16="http://schemas.microsoft.com/office/drawing/2014/main" id="{32A95F00-AA51-4957-8BA9-3057B5637E20}"/>
              </a:ext>
            </a:extLst>
          </p:cNvPr>
          <p:cNvSpPr txBox="1"/>
          <p:nvPr/>
        </p:nvSpPr>
        <p:spPr>
          <a:xfrm>
            <a:off x="162809" y="1050102"/>
            <a:ext cx="5509438" cy="2862322"/>
          </a:xfrm>
          <a:prstGeom prst="rect">
            <a:avLst/>
          </a:prstGeom>
          <a:noFill/>
        </p:spPr>
        <p:txBody>
          <a:bodyPr wrap="square" rtlCol="0">
            <a:spAutoFit/>
          </a:bodyPr>
          <a:lstStyle/>
          <a:p>
            <a:pPr marL="285750" indent="-285750">
              <a:buFont typeface="Wingdings" panose="05000000000000000000" pitchFamily="2" charset="2"/>
              <a:buChar char="Ø"/>
            </a:pPr>
            <a:r>
              <a:rPr lang="en-US" sz="2000" dirty="0"/>
              <a:t>May be used to control traffic movements in one-lane, two-way TTC zones</a:t>
            </a:r>
          </a:p>
          <a:p>
            <a:pPr marL="800100" lvl="1" indent="-342900">
              <a:buFont typeface="Arial" panose="020B0604020202020204" pitchFamily="34" charset="0"/>
              <a:buChar char="•"/>
            </a:pPr>
            <a:r>
              <a:rPr lang="en-US" sz="2000" dirty="0"/>
              <a:t>Safety enhancement to the flaggers</a:t>
            </a:r>
          </a:p>
          <a:p>
            <a:pPr marL="285750" indent="-285750">
              <a:buFont typeface="Wingdings" panose="05000000000000000000" pitchFamily="2" charset="2"/>
              <a:buChar char="Ø"/>
            </a:pPr>
            <a:r>
              <a:rPr lang="en-US" sz="2000" dirty="0"/>
              <a:t>Optional traffic control systems that may be used by contractor to replace flagging operations for short-term lane closures on two-lane highways</a:t>
            </a:r>
          </a:p>
          <a:p>
            <a:pPr marL="285750" indent="-285750">
              <a:buFont typeface="Wingdings" panose="05000000000000000000" pitchFamily="2" charset="2"/>
              <a:buChar char="Ø"/>
            </a:pPr>
            <a:r>
              <a:rPr lang="en-US" sz="2000" dirty="0"/>
              <a:t>Requires 4 units with 2 units placed on either side of the roadway in each direction</a:t>
            </a:r>
          </a:p>
        </p:txBody>
      </p:sp>
      <p:pic>
        <p:nvPicPr>
          <p:cNvPr id="8194" name="Picture 2">
            <a:extLst>
              <a:ext uri="{FF2B5EF4-FFF2-40B4-BE49-F238E27FC236}">
                <a16:creationId xmlns:a16="http://schemas.microsoft.com/office/drawing/2014/main" id="{A8C25398-9407-4E8A-BDB7-9F6BCC2EBB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2666" y="4376737"/>
            <a:ext cx="7248525" cy="238125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a:extLst>
              <a:ext uri="{FF2B5EF4-FFF2-40B4-BE49-F238E27FC236}">
                <a16:creationId xmlns:a16="http://schemas.microsoft.com/office/drawing/2014/main" id="{CEA07FCA-E768-420C-AC2E-F45F286DADD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43816" y="2481263"/>
            <a:ext cx="2537375" cy="19008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8">
            <a:extLst>
              <a:ext uri="{FF2B5EF4-FFF2-40B4-BE49-F238E27FC236}">
                <a16:creationId xmlns:a16="http://schemas.microsoft.com/office/drawing/2014/main" id="{DB81E938-38DB-46B6-A4FD-79984A09F752}"/>
              </a:ext>
            </a:extLst>
          </p:cNvPr>
          <p:cNvPicPr>
            <a:picLocks noChangeAspect="1"/>
          </p:cNvPicPr>
          <p:nvPr/>
        </p:nvPicPr>
        <p:blipFill>
          <a:blip r:embed="rId5"/>
          <a:stretch>
            <a:fillRect/>
          </a:stretch>
        </p:blipFill>
        <p:spPr>
          <a:xfrm>
            <a:off x="5509438" y="1883443"/>
            <a:ext cx="931484" cy="2493294"/>
          </a:xfrm>
          <a:prstGeom prst="rect">
            <a:avLst/>
          </a:prstGeom>
        </p:spPr>
      </p:pic>
    </p:spTree>
    <p:extLst>
      <p:ext uri="{BB962C8B-B14F-4D97-AF65-F5344CB8AC3E}">
        <p14:creationId xmlns:p14="http://schemas.microsoft.com/office/powerpoint/2010/main" val="853355678"/>
      </p:ext>
    </p:extLst>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9959" y="943315"/>
            <a:ext cx="3690690" cy="2072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53000" y="958556"/>
            <a:ext cx="3511522" cy="2072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9959" y="3778172"/>
            <a:ext cx="3690690" cy="2298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53000" y="3778172"/>
            <a:ext cx="3511522" cy="2298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2632045" y="3143208"/>
            <a:ext cx="3879908" cy="523220"/>
          </a:xfrm>
          <a:prstGeom prst="rect">
            <a:avLst/>
          </a:prstGeom>
          <a:noFill/>
        </p:spPr>
        <p:txBody>
          <a:bodyPr wrap="none" rtlCol="0">
            <a:spAutoFit/>
          </a:bodyPr>
          <a:lstStyle/>
          <a:p>
            <a:pPr algn="ctr"/>
            <a:r>
              <a:rPr lang="en-US" sz="2800" b="1" dirty="0">
                <a:solidFill>
                  <a:prstClr val="black"/>
                </a:solidFill>
              </a:rPr>
              <a:t>Long-term Rumble Strips</a:t>
            </a:r>
          </a:p>
        </p:txBody>
      </p:sp>
      <p:sp>
        <p:nvSpPr>
          <p:cNvPr id="10" name="TextBox 9"/>
          <p:cNvSpPr txBox="1"/>
          <p:nvPr/>
        </p:nvSpPr>
        <p:spPr>
          <a:xfrm>
            <a:off x="2311263" y="257908"/>
            <a:ext cx="4521472" cy="523220"/>
          </a:xfrm>
          <a:prstGeom prst="rect">
            <a:avLst/>
          </a:prstGeom>
          <a:noFill/>
        </p:spPr>
        <p:txBody>
          <a:bodyPr wrap="square" rtlCol="0">
            <a:spAutoFit/>
          </a:bodyPr>
          <a:lstStyle/>
          <a:p>
            <a:pPr algn="ctr"/>
            <a:r>
              <a:rPr lang="en-US" sz="2800" b="1" dirty="0">
                <a:solidFill>
                  <a:prstClr val="black"/>
                </a:solidFill>
              </a:rPr>
              <a:t>Short-term Rumble Strips</a:t>
            </a:r>
          </a:p>
        </p:txBody>
      </p:sp>
      <p:sp>
        <p:nvSpPr>
          <p:cNvPr id="2" name="TextBox 1"/>
          <p:cNvSpPr txBox="1"/>
          <p:nvPr/>
        </p:nvSpPr>
        <p:spPr>
          <a:xfrm>
            <a:off x="1093196" y="6398002"/>
            <a:ext cx="6957607" cy="369332"/>
          </a:xfrm>
          <a:prstGeom prst="rect">
            <a:avLst/>
          </a:prstGeom>
          <a:noFill/>
        </p:spPr>
        <p:txBody>
          <a:bodyPr wrap="square" rtlCol="0">
            <a:spAutoFit/>
          </a:bodyPr>
          <a:lstStyle/>
          <a:p>
            <a:pPr algn="ctr"/>
            <a:r>
              <a:rPr lang="en-US" dirty="0">
                <a:solidFill>
                  <a:prstClr val="black"/>
                </a:solidFill>
                <a:hlinkClick r:id="rId7"/>
              </a:rPr>
              <a:t>616.6.87</a:t>
            </a:r>
            <a:r>
              <a:rPr lang="en-US" dirty="0">
                <a:solidFill>
                  <a:prstClr val="black"/>
                </a:solidFill>
              </a:rPr>
              <a:t> Temporary Rumble Strips (</a:t>
            </a:r>
            <a:r>
              <a:rPr lang="en-US" dirty="0">
                <a:solidFill>
                  <a:srgbClr val="0000FF"/>
                </a:solidFill>
              </a:rPr>
              <a:t>MUTCD 6F.87</a:t>
            </a:r>
            <a:r>
              <a:rPr lang="en-US" dirty="0">
                <a:solidFill>
                  <a:prstClr val="black"/>
                </a:solidFill>
              </a:rPr>
              <a:t>)</a:t>
            </a:r>
          </a:p>
        </p:txBody>
      </p:sp>
    </p:spTree>
    <p:extLst>
      <p:ext uri="{BB962C8B-B14F-4D97-AF65-F5344CB8AC3E}">
        <p14:creationId xmlns:p14="http://schemas.microsoft.com/office/powerpoint/2010/main" val="3934223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animEffect transition="in" filter="circle(in)">
                                      <p:cBhvr>
                                        <p:cTn id="7" dur="2000"/>
                                        <p:tgtEl>
                                          <p:spTgt spid="10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fade">
                                      <p:cBhvr>
                                        <p:cTn id="12" dur="1000"/>
                                        <p:tgtEl>
                                          <p:spTgt spid="1028"/>
                                        </p:tgtEl>
                                      </p:cBhvr>
                                    </p:animEffect>
                                    <p:anim calcmode="lin" valueType="num">
                                      <p:cBhvr>
                                        <p:cTn id="13" dur="1000" fill="hold"/>
                                        <p:tgtEl>
                                          <p:spTgt spid="1028"/>
                                        </p:tgtEl>
                                        <p:attrNameLst>
                                          <p:attrName>ppt_x</p:attrName>
                                        </p:attrNameLst>
                                      </p:cBhvr>
                                      <p:tavLst>
                                        <p:tav tm="0">
                                          <p:val>
                                            <p:strVal val="#ppt_x"/>
                                          </p:val>
                                        </p:tav>
                                        <p:tav tm="100000">
                                          <p:val>
                                            <p:strVal val="#ppt_x"/>
                                          </p:val>
                                        </p:tav>
                                      </p:tavLst>
                                    </p:anim>
                                    <p:anim calcmode="lin" valueType="num">
                                      <p:cBhvr>
                                        <p:cTn id="14" dur="1000" fill="hold"/>
                                        <p:tgtEl>
                                          <p:spTgt spid="10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22" name="Rectangle 2" descr="Large confetti"/>
          <p:cNvSpPr>
            <a:spLocks noGrp="1" noChangeArrowheads="1"/>
          </p:cNvSpPr>
          <p:nvPr>
            <p:ph type="ctrTitle" idx="4294967295"/>
          </p:nvPr>
        </p:nvSpPr>
        <p:spPr>
          <a:xfrm>
            <a:off x="0" y="366772"/>
            <a:ext cx="9144000" cy="685800"/>
          </a:xfrm>
          <a:prstGeom prst="rect">
            <a:avLst/>
          </a:prstGeom>
        </p:spPr>
        <p:txBody>
          <a:bodyPr>
            <a:noAutofit/>
          </a:bodyPr>
          <a:lstStyle/>
          <a:p>
            <a:pPr algn="ctr" fontAlgn="auto">
              <a:spcAft>
                <a:spcPts val="0"/>
              </a:spcAft>
              <a:defRPr/>
            </a:pPr>
            <a:r>
              <a:rPr lang="en-US" altLang="en-US" b="1" dirty="0">
                <a:effectLst/>
              </a:rPr>
              <a:t>Work Zone Inspections</a:t>
            </a:r>
          </a:p>
        </p:txBody>
      </p:sp>
      <p:sp>
        <p:nvSpPr>
          <p:cNvPr id="4" name="Rectangle 5"/>
          <p:cNvSpPr txBox="1">
            <a:spLocks noChangeArrowheads="1"/>
          </p:cNvSpPr>
          <p:nvPr/>
        </p:nvSpPr>
        <p:spPr>
          <a:xfrm>
            <a:off x="1028700" y="1889760"/>
            <a:ext cx="7086600" cy="4525963"/>
          </a:xfrm>
          <a:prstGeom prst="rect">
            <a:avLst/>
          </a:prstGeom>
        </p:spPr>
        <p:txBody>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pPr>
              <a:lnSpc>
                <a:spcPct val="150000"/>
              </a:lnSpc>
              <a:buClrTx/>
              <a:buFont typeface="Wingdings" panose="05000000000000000000" pitchFamily="2" charset="2"/>
              <a:buChar char="Ø"/>
            </a:pPr>
            <a:r>
              <a:rPr lang="en-US" dirty="0">
                <a:solidFill>
                  <a:prstClr val="black"/>
                </a:solidFill>
              </a:rPr>
              <a:t>Drive through your work zone once it is set up</a:t>
            </a:r>
          </a:p>
          <a:p>
            <a:pPr>
              <a:lnSpc>
                <a:spcPct val="150000"/>
              </a:lnSpc>
              <a:buClrTx/>
              <a:buFont typeface="Wingdings" panose="05000000000000000000" pitchFamily="2" charset="2"/>
              <a:buChar char="Ø"/>
            </a:pPr>
            <a:r>
              <a:rPr lang="en-US" dirty="0">
                <a:solidFill>
                  <a:prstClr val="black"/>
                </a:solidFill>
              </a:rPr>
              <a:t>Monitor compliance</a:t>
            </a:r>
          </a:p>
          <a:p>
            <a:pPr>
              <a:lnSpc>
                <a:spcPct val="150000"/>
              </a:lnSpc>
              <a:buClrTx/>
              <a:buFont typeface="Wingdings" panose="05000000000000000000" pitchFamily="2" charset="2"/>
              <a:buChar char="Ø"/>
            </a:pPr>
            <a:r>
              <a:rPr lang="en-US" dirty="0">
                <a:solidFill>
                  <a:prstClr val="black"/>
                </a:solidFill>
              </a:rPr>
              <a:t>Identify deficiencies</a:t>
            </a:r>
          </a:p>
          <a:p>
            <a:pPr lvl="1">
              <a:lnSpc>
                <a:spcPct val="150000"/>
              </a:lnSpc>
              <a:buClrTx/>
              <a:buFont typeface="Arial" panose="020B0604020202020204" pitchFamily="34" charset="0"/>
              <a:buChar char="•"/>
            </a:pPr>
            <a:r>
              <a:rPr lang="en-US" dirty="0">
                <a:solidFill>
                  <a:prstClr val="black"/>
                </a:solidFill>
              </a:rPr>
              <a:t>Document deficiencies or any needed changes</a:t>
            </a:r>
          </a:p>
          <a:p>
            <a:pPr lvl="1">
              <a:lnSpc>
                <a:spcPct val="150000"/>
              </a:lnSpc>
              <a:buClrTx/>
              <a:buFont typeface="Arial" panose="020B0604020202020204" pitchFamily="34" charset="0"/>
              <a:buChar char="•"/>
            </a:pPr>
            <a:r>
              <a:rPr lang="en-US" dirty="0">
                <a:solidFill>
                  <a:prstClr val="black"/>
                </a:solidFill>
              </a:rPr>
              <a:t>Take action</a:t>
            </a:r>
          </a:p>
          <a:p>
            <a:pPr>
              <a:lnSpc>
                <a:spcPct val="150000"/>
              </a:lnSpc>
              <a:buClrTx/>
              <a:buFont typeface="Wingdings" panose="05000000000000000000" pitchFamily="2" charset="2"/>
              <a:buChar char="Ø"/>
            </a:pPr>
            <a:r>
              <a:rPr lang="en-US" dirty="0">
                <a:solidFill>
                  <a:prstClr val="black"/>
                </a:solidFill>
              </a:rPr>
              <a:t>Photograph work zone </a:t>
            </a:r>
          </a:p>
          <a:p>
            <a:pPr lvl="1">
              <a:lnSpc>
                <a:spcPct val="150000"/>
              </a:lnSpc>
              <a:buClrTx/>
              <a:buFont typeface="Arial" panose="020B0604020202020204" pitchFamily="34" charset="0"/>
              <a:buChar char="•"/>
            </a:pPr>
            <a:r>
              <a:rPr lang="en-US" dirty="0">
                <a:solidFill>
                  <a:prstClr val="black"/>
                </a:solidFill>
              </a:rPr>
              <a:t> Especially after an incident</a:t>
            </a:r>
          </a:p>
        </p:txBody>
      </p:sp>
      <p:sp>
        <p:nvSpPr>
          <p:cNvPr id="2" name="TextBox 1">
            <a:extLst>
              <a:ext uri="{FF2B5EF4-FFF2-40B4-BE49-F238E27FC236}">
                <a16:creationId xmlns:a16="http://schemas.microsoft.com/office/drawing/2014/main" id="{18DDA6DC-EF88-49D8-9C72-35642273FDD4}"/>
              </a:ext>
            </a:extLst>
          </p:cNvPr>
          <p:cNvSpPr txBox="1"/>
          <p:nvPr/>
        </p:nvSpPr>
        <p:spPr>
          <a:xfrm>
            <a:off x="1257300" y="1294120"/>
            <a:ext cx="6629400" cy="369332"/>
          </a:xfrm>
          <a:prstGeom prst="rect">
            <a:avLst/>
          </a:prstGeom>
          <a:noFill/>
        </p:spPr>
        <p:txBody>
          <a:bodyPr wrap="square" rtlCol="0">
            <a:spAutoFit/>
          </a:bodyPr>
          <a:lstStyle/>
          <a:p>
            <a:pPr algn="ctr"/>
            <a:r>
              <a:rPr lang="en-US" dirty="0">
                <a:hlinkClick r:id="rId3"/>
              </a:rPr>
              <a:t>EPG 616.19 </a:t>
            </a:r>
            <a:r>
              <a:rPr lang="en-US" dirty="0"/>
              <a:t>Quality Standards for Temporary Traffic Control Devices</a:t>
            </a:r>
          </a:p>
        </p:txBody>
      </p:sp>
    </p:spTree>
    <p:extLst>
      <p:ext uri="{BB962C8B-B14F-4D97-AF65-F5344CB8AC3E}">
        <p14:creationId xmlns:p14="http://schemas.microsoft.com/office/powerpoint/2010/main" val="3671030493"/>
      </p:ext>
    </p:extLst>
  </p:cSld>
  <p:clrMapOvr>
    <a:masterClrMapping/>
  </p:clrMapOvr>
  <p:transition spd="slow"/>
</p:sld>
</file>

<file path=ppt/slides/slide248.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61796" name="Rectangle 3"/>
          <p:cNvSpPr>
            <a:spLocks noGrp="1" noChangeArrowheads="1"/>
          </p:cNvSpPr>
          <p:nvPr>
            <p:ph idx="1"/>
          </p:nvPr>
        </p:nvSpPr>
        <p:spPr>
          <a:xfrm>
            <a:off x="219075" y="2591792"/>
            <a:ext cx="4724400" cy="2667000"/>
          </a:xfrm>
        </p:spPr>
        <p:txBody>
          <a:bodyPr/>
          <a:lstStyle/>
          <a:p>
            <a:pPr>
              <a:spcAft>
                <a:spcPts val="600"/>
              </a:spcAft>
              <a:buFont typeface="Wingdings" panose="05000000000000000000" pitchFamily="2" charset="2"/>
              <a:buChar char="Ø"/>
            </a:pPr>
            <a:r>
              <a:rPr lang="en-US" sz="2400" dirty="0"/>
              <a:t>Protect yourself and co-workers</a:t>
            </a:r>
          </a:p>
          <a:p>
            <a:pPr>
              <a:spcAft>
                <a:spcPts val="600"/>
              </a:spcAft>
              <a:buFont typeface="Wingdings" panose="05000000000000000000" pitchFamily="2" charset="2"/>
              <a:buChar char="Ø"/>
            </a:pPr>
            <a:r>
              <a:rPr lang="en-US" sz="2400" dirty="0"/>
              <a:t>Get vehicle and driver’s description</a:t>
            </a:r>
          </a:p>
          <a:p>
            <a:pPr lvl="0">
              <a:spcAft>
                <a:spcPts val="600"/>
              </a:spcAft>
              <a:buFont typeface="Wingdings" panose="05000000000000000000" pitchFamily="2" charset="2"/>
              <a:buChar char="Ø"/>
            </a:pPr>
            <a:r>
              <a:rPr lang="en-US" sz="2400" dirty="0">
                <a:solidFill>
                  <a:prstClr val="black"/>
                </a:solidFill>
              </a:rPr>
              <a:t>Do not leave your post</a:t>
            </a:r>
            <a:endParaRPr lang="en-US" sz="2400" dirty="0"/>
          </a:p>
          <a:p>
            <a:pPr>
              <a:spcAft>
                <a:spcPts val="600"/>
              </a:spcAft>
              <a:buFont typeface="Wingdings" panose="05000000000000000000" pitchFamily="2" charset="2"/>
              <a:buChar char="Ø"/>
            </a:pPr>
            <a:r>
              <a:rPr lang="en-US" sz="2400" dirty="0"/>
              <a:t>Stay focused and alert</a:t>
            </a:r>
          </a:p>
        </p:txBody>
      </p:sp>
      <p:sp>
        <p:nvSpPr>
          <p:cNvPr id="161795" name="Rectangle 2" descr="Large confetti"/>
          <p:cNvSpPr>
            <a:spLocks noGrp="1" noChangeArrowheads="1"/>
          </p:cNvSpPr>
          <p:nvPr>
            <p:ph type="title"/>
          </p:nvPr>
        </p:nvSpPr>
        <p:spPr>
          <a:xfrm>
            <a:off x="0" y="487827"/>
            <a:ext cx="9144000" cy="838200"/>
          </a:xfrm>
        </p:spPr>
        <p:txBody>
          <a:bodyPr>
            <a:noAutofit/>
          </a:bodyPr>
          <a:lstStyle/>
          <a:p>
            <a:pPr algn="ctr"/>
            <a:r>
              <a:rPr lang="en-US" sz="4400" b="1" dirty="0">
                <a:effectLst/>
              </a:rPr>
              <a:t>Protecting Yourself And Co-workers</a:t>
            </a:r>
          </a:p>
        </p:txBody>
      </p:sp>
      <p:sp>
        <p:nvSpPr>
          <p:cNvPr id="161797" name="TextBox 1"/>
          <p:cNvSpPr txBox="1">
            <a:spLocks noChangeArrowheads="1"/>
          </p:cNvSpPr>
          <p:nvPr/>
        </p:nvSpPr>
        <p:spPr bwMode="auto">
          <a:xfrm>
            <a:off x="838200" y="2187872"/>
            <a:ext cx="331811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algn="ctr" eaLnBrk="1" hangingPunct="1"/>
            <a:r>
              <a:rPr lang="en-US" sz="2000" b="1" dirty="0">
                <a:solidFill>
                  <a:srgbClr val="FF0000"/>
                </a:solidFill>
              </a:rPr>
              <a:t>In the event of an incident</a:t>
            </a:r>
          </a:p>
        </p:txBody>
      </p:sp>
      <p:pic>
        <p:nvPicPr>
          <p:cNvPr id="6" name="Picture 5">
            <a:extLst>
              <a:ext uri="{FF2B5EF4-FFF2-40B4-BE49-F238E27FC236}">
                <a16:creationId xmlns:a16="http://schemas.microsoft.com/office/drawing/2014/main" id="{7CEC432F-D418-47B8-9BAA-45BFF8BCA3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43400" y="3276600"/>
            <a:ext cx="4352925" cy="3263137"/>
          </a:xfrm>
          <a:prstGeom prst="rect">
            <a:avLst/>
          </a:prstGeom>
          <a:ln>
            <a:noFill/>
          </a:ln>
          <a:effectLst>
            <a:softEdge rad="112500"/>
          </a:effectLst>
        </p:spPr>
      </p:pic>
    </p:spTree>
    <p:extLst>
      <p:ext uri="{BB962C8B-B14F-4D97-AF65-F5344CB8AC3E}">
        <p14:creationId xmlns:p14="http://schemas.microsoft.com/office/powerpoint/2010/main" val="2992709329"/>
      </p:ext>
    </p:extLst>
  </p:cSld>
  <p:clrMapOvr>
    <a:masterClrMapping/>
  </p:clrMapOvr>
  <p:transition/>
</p:sld>
</file>

<file path=ppt/slides/slide2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2290" name="Picture 2" descr="C:\Users\anderb3\Desktop\Flagger Recert\1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981200"/>
            <a:ext cx="9144000" cy="3390899"/>
          </a:xfrm>
          <a:prstGeom prst="rect">
            <a:avLst/>
          </a:prstGeom>
          <a:noFill/>
          <a:effectLst>
            <a:softEdge rad="254000"/>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314450" y="457200"/>
            <a:ext cx="6515100" cy="769441"/>
          </a:xfrm>
          <a:prstGeom prst="rect">
            <a:avLst/>
          </a:prstGeom>
          <a:noFill/>
        </p:spPr>
        <p:txBody>
          <a:bodyPr wrap="square" rtlCol="0">
            <a:spAutoFit/>
          </a:bodyPr>
          <a:lstStyle/>
          <a:p>
            <a:pPr algn="ctr"/>
            <a:r>
              <a:rPr lang="en-US" sz="4400" b="1" dirty="0">
                <a:solidFill>
                  <a:prstClr val="black"/>
                </a:solidFill>
              </a:rPr>
              <a:t>What Is Wrong With This? </a:t>
            </a:r>
          </a:p>
        </p:txBody>
      </p:sp>
      <p:pic>
        <p:nvPicPr>
          <p:cNvPr id="4" name="Picture 3">
            <a:extLst>
              <a:ext uri="{FF2B5EF4-FFF2-40B4-BE49-F238E27FC236}">
                <a16:creationId xmlns:a16="http://schemas.microsoft.com/office/drawing/2014/main" id="{A6B80A6B-99AD-4CED-BD21-9C37588CE717}"/>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2106934" y="1485901"/>
            <a:ext cx="4930132" cy="4738049"/>
          </a:xfrm>
          <a:prstGeom prst="rect">
            <a:avLst/>
          </a:prstGeom>
        </p:spPr>
      </p:pic>
    </p:spTree>
    <p:extLst>
      <p:ext uri="{BB962C8B-B14F-4D97-AF65-F5344CB8AC3E}">
        <p14:creationId xmlns:p14="http://schemas.microsoft.com/office/powerpoint/2010/main" val="329849926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30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2" descr="C:\Users\engelc\AppData\Local\Temp\notesC9812B\~2004056.jpg">
            <a:extLst>
              <a:ext uri="{FF2B5EF4-FFF2-40B4-BE49-F238E27FC236}">
                <a16:creationId xmlns:a16="http://schemas.microsoft.com/office/drawing/2014/main" id="{5BEC37D1-6E19-4584-9B68-8A41F84335F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85900" y="0"/>
            <a:ext cx="6172200" cy="680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E1C925B1-1008-4174-A1BA-FC34AD78C33E}"/>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1485900" y="381000"/>
            <a:ext cx="6172200" cy="5931725"/>
          </a:xfrm>
          <a:prstGeom prst="rect">
            <a:avLst/>
          </a:prstGeom>
        </p:spPr>
      </p:pic>
    </p:spTree>
    <p:extLst>
      <p:ext uri="{BB962C8B-B14F-4D97-AF65-F5344CB8AC3E}">
        <p14:creationId xmlns:p14="http://schemas.microsoft.com/office/powerpoint/2010/main" val="3912463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30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anim calcmode="lin" valueType="num">
                                      <p:cBhvr>
                                        <p:cTn id="8" dur="2000" fill="hold"/>
                                        <p:tgtEl>
                                          <p:spTgt spid="3"/>
                                        </p:tgtEl>
                                        <p:attrNameLst>
                                          <p:attrName>ppt_w</p:attrName>
                                        </p:attrNameLst>
                                      </p:cBhvr>
                                      <p:tavLst>
                                        <p:tav tm="0" fmla="#ppt_w*sin(2.5*pi*$)">
                                          <p:val>
                                            <p:fltVal val="0"/>
                                          </p:val>
                                        </p:tav>
                                        <p:tav tm="100000">
                                          <p:val>
                                            <p:fltVal val="1"/>
                                          </p:val>
                                        </p:tav>
                                      </p:tavLst>
                                    </p:anim>
                                    <p:anim calcmode="lin" valueType="num">
                                      <p:cBhvr>
                                        <p:cTn id="9" dur="20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3426" name="Picture 2" descr="\\sharepoint\DavWWWRoot\systemdelivery\TR\mo\travinfoitsworkzonemanagment\workzones\Shared Documents\District Work Zone Review\SE Review\Willow Springs - Pictures\P9030100.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5400" y="-19050"/>
            <a:ext cx="9169400" cy="6877050"/>
          </a:xfrm>
          <a:noFill/>
        </p:spPr>
      </p:pic>
      <p:pic>
        <p:nvPicPr>
          <p:cNvPr id="3" name="Picture 2">
            <a:extLst>
              <a:ext uri="{FF2B5EF4-FFF2-40B4-BE49-F238E27FC236}">
                <a16:creationId xmlns:a16="http://schemas.microsoft.com/office/drawing/2014/main" id="{BABB4EA6-86C5-42C9-A5F3-A67395D1317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1155463" y="136050"/>
            <a:ext cx="6833073" cy="6566849"/>
          </a:xfrm>
          <a:prstGeom prst="rect">
            <a:avLst/>
          </a:prstGeom>
        </p:spPr>
      </p:pic>
    </p:spTree>
    <p:extLst>
      <p:ext uri="{BB962C8B-B14F-4D97-AF65-F5344CB8AC3E}">
        <p14:creationId xmlns:p14="http://schemas.microsoft.com/office/powerpoint/2010/main" val="199253576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300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2164" name="Picture 4" descr="C:\Users\anderb3\Desktop\Flagger Recert\1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 y="380999"/>
            <a:ext cx="9115425" cy="5629275"/>
          </a:xfrm>
          <a:prstGeom prst="rect">
            <a:avLst/>
          </a:prstGeom>
          <a:noFill/>
          <a:effectLst>
            <a:softEdge rad="495300"/>
          </a:effectLst>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0CF12810-7202-4904-A571-D6A726155E7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1250633" y="223306"/>
            <a:ext cx="6671308" cy="6411387"/>
          </a:xfrm>
          <a:prstGeom prst="rect">
            <a:avLst/>
          </a:prstGeom>
        </p:spPr>
      </p:pic>
    </p:spTree>
    <p:extLst>
      <p:ext uri="{BB962C8B-B14F-4D97-AF65-F5344CB8AC3E}">
        <p14:creationId xmlns:p14="http://schemas.microsoft.com/office/powerpoint/2010/main" val="1657456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300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9570" name="Content Placeholder 2"/>
          <p:cNvSpPr>
            <a:spLocks noGrp="1"/>
          </p:cNvSpPr>
          <p:nvPr>
            <p:ph idx="1"/>
          </p:nvPr>
        </p:nvSpPr>
        <p:spPr/>
        <p:txBody>
          <a:bodyPr/>
          <a:lstStyle/>
          <a:p>
            <a:endParaRPr lang="en-US" altLang="en-US"/>
          </a:p>
        </p:txBody>
      </p:sp>
      <p:sp>
        <p:nvSpPr>
          <p:cNvPr id="95234" name="Title 1" descr="Large confetti"/>
          <p:cNvSpPr>
            <a:spLocks noGrp="1"/>
          </p:cNvSpPr>
          <p:nvPr>
            <p:ph type="title"/>
          </p:nvPr>
        </p:nvSpPr>
        <p:spPr/>
        <p:txBody>
          <a:bodyPr/>
          <a:lstStyle/>
          <a:p>
            <a:pPr fontAlgn="auto">
              <a:spcAft>
                <a:spcPts val="0"/>
              </a:spcAft>
              <a:defRPr/>
            </a:pPr>
            <a:endParaRPr lang="en-US" altLang="en-US"/>
          </a:p>
        </p:txBody>
      </p:sp>
      <p:pic>
        <p:nvPicPr>
          <p:cNvPr id="10957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 name="Picture 4">
            <a:extLst>
              <a:ext uri="{FF2B5EF4-FFF2-40B4-BE49-F238E27FC236}">
                <a16:creationId xmlns:a16="http://schemas.microsoft.com/office/drawing/2014/main" id="{C85212EA-B160-46A0-800D-6ACE82ABBB0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1007746" y="-224987"/>
            <a:ext cx="7128508" cy="6850774"/>
          </a:xfrm>
          <a:prstGeom prst="rect">
            <a:avLst/>
          </a:prstGeom>
        </p:spPr>
      </p:pic>
    </p:spTree>
    <p:extLst>
      <p:ext uri="{BB962C8B-B14F-4D97-AF65-F5344CB8AC3E}">
        <p14:creationId xmlns:p14="http://schemas.microsoft.com/office/powerpoint/2010/main" val="109289584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300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0594" name="Content Placeholder 2"/>
          <p:cNvSpPr>
            <a:spLocks noGrp="1"/>
          </p:cNvSpPr>
          <p:nvPr>
            <p:ph idx="1"/>
          </p:nvPr>
        </p:nvSpPr>
        <p:spPr/>
        <p:txBody>
          <a:bodyPr/>
          <a:lstStyle/>
          <a:p>
            <a:endParaRPr lang="en-US" altLang="en-US"/>
          </a:p>
        </p:txBody>
      </p:sp>
      <p:sp>
        <p:nvSpPr>
          <p:cNvPr id="96258" name="Title 1" descr="Large confetti"/>
          <p:cNvSpPr>
            <a:spLocks noGrp="1"/>
          </p:cNvSpPr>
          <p:nvPr>
            <p:ph type="title"/>
          </p:nvPr>
        </p:nvSpPr>
        <p:spPr/>
        <p:txBody>
          <a:bodyPr/>
          <a:lstStyle/>
          <a:p>
            <a:pPr fontAlgn="auto">
              <a:spcAft>
                <a:spcPts val="0"/>
              </a:spcAft>
              <a:defRPr/>
            </a:pPr>
            <a:endParaRPr lang="en-US" altLang="en-US"/>
          </a:p>
        </p:txBody>
      </p:sp>
      <p:pic>
        <p:nvPicPr>
          <p:cNvPr id="11059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 name="Picture 4">
            <a:extLst>
              <a:ext uri="{FF2B5EF4-FFF2-40B4-BE49-F238E27FC236}">
                <a16:creationId xmlns:a16="http://schemas.microsoft.com/office/drawing/2014/main" id="{78804B31-7675-498A-AEC4-876C52339DC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1426846" y="304800"/>
            <a:ext cx="6290308" cy="6045231"/>
          </a:xfrm>
          <a:prstGeom prst="rect">
            <a:avLst/>
          </a:prstGeom>
        </p:spPr>
      </p:pic>
    </p:spTree>
    <p:extLst>
      <p:ext uri="{BB962C8B-B14F-4D97-AF65-F5344CB8AC3E}">
        <p14:creationId xmlns:p14="http://schemas.microsoft.com/office/powerpoint/2010/main" val="361229475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300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1618" name="Content Placeholder 2"/>
          <p:cNvSpPr>
            <a:spLocks noGrp="1"/>
          </p:cNvSpPr>
          <p:nvPr>
            <p:ph idx="1"/>
          </p:nvPr>
        </p:nvSpPr>
        <p:spPr/>
        <p:txBody>
          <a:bodyPr/>
          <a:lstStyle/>
          <a:p>
            <a:endParaRPr lang="en-US" altLang="en-US"/>
          </a:p>
        </p:txBody>
      </p:sp>
      <p:sp>
        <p:nvSpPr>
          <p:cNvPr id="97282" name="Title 1" descr="Large confetti"/>
          <p:cNvSpPr>
            <a:spLocks noGrp="1"/>
          </p:cNvSpPr>
          <p:nvPr>
            <p:ph type="title"/>
          </p:nvPr>
        </p:nvSpPr>
        <p:spPr/>
        <p:txBody>
          <a:bodyPr/>
          <a:lstStyle/>
          <a:p>
            <a:pPr fontAlgn="auto">
              <a:spcAft>
                <a:spcPts val="0"/>
              </a:spcAft>
              <a:defRPr/>
            </a:pPr>
            <a:endParaRPr lang="en-US" altLang="en-US"/>
          </a:p>
        </p:txBody>
      </p:sp>
      <p:pic>
        <p:nvPicPr>
          <p:cNvPr id="111620" name="Picture 5" descr="C:\Documents and Settings\stotls\Desktop\d8 pics\DSCN092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0825" cy="685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D3F3DCD8-FBA5-4012-AE46-C16E4068BCC1}"/>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1510677" y="486887"/>
            <a:ext cx="6119470" cy="5881049"/>
          </a:xfrm>
          <a:prstGeom prst="rect">
            <a:avLst/>
          </a:prstGeom>
        </p:spPr>
      </p:pic>
    </p:spTree>
    <p:extLst>
      <p:ext uri="{BB962C8B-B14F-4D97-AF65-F5344CB8AC3E}">
        <p14:creationId xmlns:p14="http://schemas.microsoft.com/office/powerpoint/2010/main" val="342543425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300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9331" name="Picture 3" descr="C:\Users\smithd2\Desktop\SL District Review\Pictures\Jefferson County\P9140128.JPG"/>
          <p:cNvPicPr>
            <a:picLocks noChangeAspect="1" noChangeArrowheads="1"/>
          </p:cNvPicPr>
          <p:nvPr/>
        </p:nvPicPr>
        <p:blipFill>
          <a:blip r:embed="rId2">
            <a:extLst>
              <a:ext uri="{28A0092B-C50C-407E-A947-70E740481C1C}">
                <a14:useLocalDpi xmlns:a14="http://schemas.microsoft.com/office/drawing/2010/main" val="0"/>
              </a:ext>
            </a:extLst>
          </a:blip>
          <a:srcRect l="14323" t="40971" r="4166" b="13889"/>
          <a:stretch>
            <a:fillRect/>
          </a:stretch>
        </p:blipFill>
        <p:spPr bwMode="auto">
          <a:xfrm>
            <a:off x="891922" y="3429000"/>
            <a:ext cx="7344128" cy="3050276"/>
          </a:xfrm>
          <a:prstGeom prst="rect">
            <a:avLst/>
          </a:prstGeom>
          <a:noFill/>
          <a:ln>
            <a:noFill/>
          </a:ln>
          <a:effectLst>
            <a:softEdge rad="8382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9332" name="Picture 4" descr="C:\Users\anderb3\Desktop\Flagger Recert\1c.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1922" y="307975"/>
            <a:ext cx="7375526" cy="3121025"/>
          </a:xfrm>
          <a:prstGeom prst="rect">
            <a:avLst/>
          </a:prstGeom>
          <a:noFill/>
          <a:effectLst>
            <a:softEdge rad="495300"/>
          </a:effectLst>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98164ACD-D6C6-4ABB-AB2F-1500C0706107}"/>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2065973" y="685800"/>
            <a:ext cx="5012054" cy="4816779"/>
          </a:xfrm>
          <a:prstGeom prst="rect">
            <a:avLst/>
          </a:prstGeom>
        </p:spPr>
      </p:pic>
    </p:spTree>
    <p:extLst>
      <p:ext uri="{BB962C8B-B14F-4D97-AF65-F5344CB8AC3E}">
        <p14:creationId xmlns:p14="http://schemas.microsoft.com/office/powerpoint/2010/main" val="2800838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300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1379" name="Picture 3" descr="C:\Users\anderb3\Desktop\Flagger Recert\flagger 1a.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38200"/>
            <a:ext cx="5011738" cy="3792537"/>
          </a:xfrm>
          <a:prstGeom prst="rect">
            <a:avLst/>
          </a:prstGeom>
          <a:noFill/>
          <a:effectLst>
            <a:softEdge rad="419100"/>
          </a:effectLst>
          <a:extLst>
            <a:ext uri="{909E8E84-426E-40DD-AFC4-6F175D3DCCD1}">
              <a14:hiddenFill xmlns:a14="http://schemas.microsoft.com/office/drawing/2010/main">
                <a:solidFill>
                  <a:srgbClr val="FFFFFF"/>
                </a:solidFill>
              </a14:hiddenFill>
            </a:ext>
          </a:extLst>
        </p:spPr>
      </p:pic>
      <p:pic>
        <p:nvPicPr>
          <p:cNvPr id="101380" name="Picture 4" descr="C:\Users\anderb3\Desktop\Flagger Recert\flagger 1b.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8600" y="2667000"/>
            <a:ext cx="4973638" cy="3716337"/>
          </a:xfrm>
          <a:prstGeom prst="rect">
            <a:avLst/>
          </a:prstGeom>
          <a:noFill/>
          <a:effectLst>
            <a:softEdge rad="393700"/>
          </a:effectLst>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E92C7C2B-7F38-4BC2-BC07-861BF0C6EFAF}"/>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1679929" y="649607"/>
            <a:ext cx="5784142" cy="5558786"/>
          </a:xfrm>
          <a:prstGeom prst="rect">
            <a:avLst/>
          </a:prstGeom>
        </p:spPr>
      </p:pic>
    </p:spTree>
    <p:extLst>
      <p:ext uri="{BB962C8B-B14F-4D97-AF65-F5344CB8AC3E}">
        <p14:creationId xmlns:p14="http://schemas.microsoft.com/office/powerpoint/2010/main" val="249212261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300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673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6350"/>
            <a:ext cx="9144000" cy="685800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a:extLst>
              <a:ext uri="{FF2B5EF4-FFF2-40B4-BE49-F238E27FC236}">
                <a16:creationId xmlns:a16="http://schemas.microsoft.com/office/drawing/2014/main" id="{0B7FD0C8-ED7F-4E36-BCA5-FDFDF4D6C35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1160146" y="0"/>
            <a:ext cx="6823708" cy="6557849"/>
          </a:xfrm>
          <a:prstGeom prst="rect">
            <a:avLst/>
          </a:prstGeom>
        </p:spPr>
      </p:pic>
    </p:spTree>
    <p:extLst>
      <p:ext uri="{BB962C8B-B14F-4D97-AF65-F5344CB8AC3E}">
        <p14:creationId xmlns:p14="http://schemas.microsoft.com/office/powerpoint/2010/main" val="3950638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300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
            <a:ext cx="8229600" cy="692944"/>
          </a:xfrm>
        </p:spPr>
        <p:txBody>
          <a:bodyPr/>
          <a:lstStyle/>
          <a:p>
            <a:r>
              <a:rPr lang="en-US" b="1" dirty="0"/>
              <a:t>Review</a:t>
            </a:r>
          </a:p>
        </p:txBody>
      </p:sp>
      <p:sp>
        <p:nvSpPr>
          <p:cNvPr id="12" name="Content Placeholder 2">
            <a:extLst>
              <a:ext uri="{FF2B5EF4-FFF2-40B4-BE49-F238E27FC236}">
                <a16:creationId xmlns:a16="http://schemas.microsoft.com/office/drawing/2014/main" id="{9295C3CB-9B76-4C4B-9920-0D61BB4B628F}"/>
              </a:ext>
            </a:extLst>
          </p:cNvPr>
          <p:cNvSpPr>
            <a:spLocks noGrp="1"/>
          </p:cNvSpPr>
          <p:nvPr>
            <p:ph idx="1"/>
          </p:nvPr>
        </p:nvSpPr>
        <p:spPr>
          <a:xfrm>
            <a:off x="457200" y="828674"/>
            <a:ext cx="8229600" cy="5876925"/>
          </a:xfrm>
        </p:spPr>
        <p:txBody>
          <a:bodyPr/>
          <a:lstStyle/>
          <a:p>
            <a:pPr marL="457200" indent="-457200">
              <a:buFont typeface="+mj-lt"/>
              <a:buAutoNum type="arabicPeriod"/>
            </a:pPr>
            <a:r>
              <a:rPr lang="en-US" sz="2000" dirty="0"/>
              <a:t>Flaggers must: (check all that apply)</a:t>
            </a:r>
          </a:p>
          <a:p>
            <a:pPr marL="457200" lvl="1" indent="0">
              <a:buNone/>
            </a:pPr>
            <a:r>
              <a:rPr lang="en-US" sz="1600" dirty="0"/>
              <a:t>Be mentally alert			Have good sight and hearing</a:t>
            </a:r>
          </a:p>
          <a:p>
            <a:pPr marL="457200" lvl="1" indent="0">
              <a:buNone/>
            </a:pPr>
            <a:r>
              <a:rPr lang="en-US" sz="1600" dirty="0"/>
              <a:t>Under the influence of drugs or alcohol	Well rested</a:t>
            </a:r>
          </a:p>
          <a:p>
            <a:pPr marL="457200" lvl="1" indent="0">
              <a:buNone/>
            </a:pPr>
            <a:r>
              <a:rPr lang="en-US" sz="1600" dirty="0"/>
              <a:t>Injured				Confident		</a:t>
            </a:r>
          </a:p>
          <a:p>
            <a:pPr marL="514350" indent="-457200">
              <a:buFont typeface="+mj-lt"/>
              <a:buAutoNum type="arabicPeriod"/>
            </a:pPr>
            <a:r>
              <a:rPr lang="en-US" sz="2000" dirty="0"/>
              <a:t>Flagging is not a job for:</a:t>
            </a:r>
            <a:endParaRPr lang="en-US" sz="1600" dirty="0"/>
          </a:p>
          <a:p>
            <a:pPr marL="1028700" lvl="1" indent="-342900">
              <a:buFont typeface="+mj-lt"/>
              <a:buAutoNum type="alphaUcPeriod"/>
            </a:pPr>
            <a:r>
              <a:rPr lang="en-US" sz="1600" dirty="0"/>
              <a:t>The crew leader			C. Being confident		</a:t>
            </a:r>
          </a:p>
          <a:p>
            <a:pPr marL="1028700" lvl="1" indent="-342900">
              <a:buFont typeface="+mj-lt"/>
              <a:buAutoNum type="alphaUcPeriod"/>
            </a:pPr>
            <a:r>
              <a:rPr lang="en-US" sz="1600" dirty="0"/>
              <a:t>Modified duty			D. A supervisor</a:t>
            </a:r>
          </a:p>
          <a:p>
            <a:pPr marL="571500" indent="-457200">
              <a:buFont typeface="+mj-lt"/>
              <a:buAutoNum type="arabicPeriod"/>
            </a:pPr>
            <a:r>
              <a:rPr lang="en-US" sz="2000" dirty="0"/>
              <a:t>Flag paddles have a preferred height of at least _______ ft.</a:t>
            </a:r>
          </a:p>
          <a:p>
            <a:pPr marL="1028700" lvl="1" indent="-342900">
              <a:buFont typeface="+mj-lt"/>
              <a:buAutoNum type="alphaUcPeriod"/>
            </a:pPr>
            <a:r>
              <a:rPr lang="en-US" sz="1600" dirty="0"/>
              <a:t>3				C. 5		</a:t>
            </a:r>
          </a:p>
          <a:p>
            <a:pPr marL="1028700" lvl="1" indent="-342900">
              <a:buFont typeface="+mj-lt"/>
              <a:buAutoNum type="alphaUcPeriod"/>
            </a:pPr>
            <a:r>
              <a:rPr lang="en-US" sz="1600" dirty="0"/>
              <a:t>12				D. 10</a:t>
            </a:r>
          </a:p>
          <a:p>
            <a:pPr marL="571500">
              <a:buFont typeface="+mj-lt"/>
              <a:buAutoNum type="arabicPeriod"/>
            </a:pPr>
            <a:r>
              <a:rPr lang="en-US" sz="2000" dirty="0"/>
              <a:t>Flagger stations must be visible from at least _____ ft. during the day, and _____ ft. at night.</a:t>
            </a:r>
          </a:p>
          <a:p>
            <a:pPr marL="1028700" lvl="1" indent="-342900">
              <a:buFont typeface="+mj-lt"/>
              <a:buAutoNum type="alphaUcPeriod"/>
            </a:pPr>
            <a:r>
              <a:rPr lang="en-US" sz="1600" dirty="0"/>
              <a:t>500, 1,000			C. 250, 500		</a:t>
            </a:r>
          </a:p>
          <a:p>
            <a:pPr marL="1028700" lvl="1" indent="-342900">
              <a:buFont typeface="+mj-lt"/>
              <a:buAutoNum type="alphaUcPeriod"/>
            </a:pPr>
            <a:r>
              <a:rPr lang="en-US" sz="1600" dirty="0"/>
              <a:t>500, 750				D. 1,000, 500</a:t>
            </a:r>
          </a:p>
          <a:p>
            <a:pPr marL="571500">
              <a:buFont typeface="+mj-lt"/>
              <a:buAutoNum type="arabicPeriod"/>
            </a:pPr>
            <a:r>
              <a:rPr lang="en-US" sz="2000" dirty="0"/>
              <a:t>Flaggers should identify ________________ before beginning flagging procedures that day.</a:t>
            </a:r>
          </a:p>
          <a:p>
            <a:pPr marL="1028700" lvl="1" indent="-342900">
              <a:buFont typeface="+mj-lt"/>
              <a:buAutoNum type="alphaUcPeriod"/>
            </a:pPr>
            <a:r>
              <a:rPr lang="en-US" sz="1600" dirty="0"/>
              <a:t>A lunch spot			C. Activities		</a:t>
            </a:r>
          </a:p>
          <a:p>
            <a:pPr marL="1028700" lvl="1" indent="-342900">
              <a:buFont typeface="+mj-lt"/>
              <a:buAutoNum type="alphaUcPeriod"/>
            </a:pPr>
            <a:r>
              <a:rPr lang="en-US" sz="1600" dirty="0"/>
              <a:t>A flagging buddy			D. An escape route</a:t>
            </a:r>
          </a:p>
          <a:p>
            <a:pPr marL="1028700" lvl="1" indent="-342900">
              <a:buFont typeface="+mj-lt"/>
              <a:buAutoNum type="alphaUcPeriod"/>
            </a:pPr>
            <a:endParaRPr lang="en-US" sz="1600" dirty="0"/>
          </a:p>
        </p:txBody>
      </p:sp>
      <p:sp>
        <p:nvSpPr>
          <p:cNvPr id="13" name="Rectangle 12">
            <a:extLst>
              <a:ext uri="{FF2B5EF4-FFF2-40B4-BE49-F238E27FC236}">
                <a16:creationId xmlns:a16="http://schemas.microsoft.com/office/drawing/2014/main" id="{A31B5A93-E32E-480E-B451-34F5F0F6397C}"/>
              </a:ext>
            </a:extLst>
          </p:cNvPr>
          <p:cNvSpPr/>
          <p:nvPr/>
        </p:nvSpPr>
        <p:spPr>
          <a:xfrm>
            <a:off x="914400" y="1219200"/>
            <a:ext cx="16002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16EED03-8375-432C-9876-A4573A0F2ED0}"/>
              </a:ext>
            </a:extLst>
          </p:cNvPr>
          <p:cNvSpPr/>
          <p:nvPr/>
        </p:nvSpPr>
        <p:spPr>
          <a:xfrm>
            <a:off x="5029200" y="1219200"/>
            <a:ext cx="25908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963B418-D584-4759-8964-07980C6D60CD}"/>
              </a:ext>
            </a:extLst>
          </p:cNvPr>
          <p:cNvSpPr/>
          <p:nvPr/>
        </p:nvSpPr>
        <p:spPr>
          <a:xfrm>
            <a:off x="5029200" y="1524000"/>
            <a:ext cx="12192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877939A-D21D-45B6-A70B-6869A1FF487C}"/>
              </a:ext>
            </a:extLst>
          </p:cNvPr>
          <p:cNvSpPr/>
          <p:nvPr/>
        </p:nvSpPr>
        <p:spPr>
          <a:xfrm>
            <a:off x="5029200" y="1828800"/>
            <a:ext cx="9906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DD6E50F-2ED7-4871-9BCF-6FE7879A2F96}"/>
              </a:ext>
            </a:extLst>
          </p:cNvPr>
          <p:cNvSpPr/>
          <p:nvPr/>
        </p:nvSpPr>
        <p:spPr>
          <a:xfrm>
            <a:off x="1066800" y="2743200"/>
            <a:ext cx="18288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6844543-4AF8-4C95-A518-2DAF7717E72D}"/>
              </a:ext>
            </a:extLst>
          </p:cNvPr>
          <p:cNvSpPr/>
          <p:nvPr/>
        </p:nvSpPr>
        <p:spPr>
          <a:xfrm>
            <a:off x="5029200" y="3429000"/>
            <a:ext cx="5334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6C36881-71D5-4D05-ABA1-BD820847B51C}"/>
              </a:ext>
            </a:extLst>
          </p:cNvPr>
          <p:cNvSpPr/>
          <p:nvPr/>
        </p:nvSpPr>
        <p:spPr>
          <a:xfrm>
            <a:off x="1143000" y="4657726"/>
            <a:ext cx="14478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45EBFE0-E16B-4E3B-A4F3-30CC780E424E}"/>
              </a:ext>
            </a:extLst>
          </p:cNvPr>
          <p:cNvSpPr/>
          <p:nvPr/>
        </p:nvSpPr>
        <p:spPr>
          <a:xfrm>
            <a:off x="5010150" y="6172200"/>
            <a:ext cx="1771650" cy="381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37444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randombar(horizontal)">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 calcmode="lin" valueType="num">
                                      <p:cBhvr additive="base">
                                        <p:cTn id="17" dur="500" fill="hold"/>
                                        <p:tgtEl>
                                          <p:spTgt spid="15"/>
                                        </p:tgtEl>
                                        <p:attrNameLst>
                                          <p:attrName>ppt_x</p:attrName>
                                        </p:attrNameLst>
                                      </p:cBhvr>
                                      <p:tavLst>
                                        <p:tav tm="0">
                                          <p:val>
                                            <p:strVal val="#ppt_x"/>
                                          </p:val>
                                        </p:tav>
                                        <p:tav tm="100000">
                                          <p:val>
                                            <p:strVal val="#ppt_x"/>
                                          </p:val>
                                        </p:tav>
                                      </p:tavLst>
                                    </p:anim>
                                    <p:anim calcmode="lin" valueType="num">
                                      <p:cBhvr additive="base">
                                        <p:cTn id="1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6"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wipe(down)">
                                      <p:cBhvr>
                                        <p:cTn id="23" dur="217">
                                          <p:stCondLst>
                                            <p:cond delay="0"/>
                                          </p:stCondLst>
                                        </p:cTn>
                                        <p:tgtEl>
                                          <p:spTgt spid="16"/>
                                        </p:tgtEl>
                                      </p:cBhvr>
                                    </p:animEffect>
                                    <p:anim calcmode="lin" valueType="num">
                                      <p:cBhvr>
                                        <p:cTn id="24" dur="683"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25" dur="249"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26" dur="249" tmFilter="0, 0; 0.125,0.2665; 0.25,0.4; 0.375,0.465; 0.5,0.5;  0.625,0.535; 0.75,0.6; 0.875,0.7335; 1,1">
                                          <p:stCondLst>
                                            <p:cond delay="249"/>
                                          </p:stCondLst>
                                        </p:cTn>
                                        <p:tgtEl>
                                          <p:spTgt spid="16"/>
                                        </p:tgtEl>
                                        <p:attrNameLst>
                                          <p:attrName>ppt_y</p:attrName>
                                        </p:attrNameLst>
                                      </p:cBhvr>
                                      <p:tavLst>
                                        <p:tav tm="0" fmla="#ppt_y-sin(pi*$)/9">
                                          <p:val>
                                            <p:fltVal val="0"/>
                                          </p:val>
                                        </p:tav>
                                        <p:tav tm="100000">
                                          <p:val>
                                            <p:fltVal val="1"/>
                                          </p:val>
                                        </p:tav>
                                      </p:tavLst>
                                    </p:anim>
                                    <p:anim calcmode="lin" valueType="num">
                                      <p:cBhvr>
                                        <p:cTn id="27" dur="124" tmFilter="0, 0; 0.125,0.2665; 0.25,0.4; 0.375,0.465; 0.5,0.5;  0.625,0.535; 0.75,0.6; 0.875,0.7335; 1,1">
                                          <p:stCondLst>
                                            <p:cond delay="497"/>
                                          </p:stCondLst>
                                        </p:cTn>
                                        <p:tgtEl>
                                          <p:spTgt spid="16"/>
                                        </p:tgtEl>
                                        <p:attrNameLst>
                                          <p:attrName>ppt_y</p:attrName>
                                        </p:attrNameLst>
                                      </p:cBhvr>
                                      <p:tavLst>
                                        <p:tav tm="0" fmla="#ppt_y-sin(pi*$)/27">
                                          <p:val>
                                            <p:fltVal val="0"/>
                                          </p:val>
                                        </p:tav>
                                        <p:tav tm="100000">
                                          <p:val>
                                            <p:fltVal val="1"/>
                                          </p:val>
                                        </p:tav>
                                      </p:tavLst>
                                    </p:anim>
                                    <p:anim calcmode="lin" valueType="num">
                                      <p:cBhvr>
                                        <p:cTn id="28" dur="62" tmFilter="0, 0; 0.125,0.2665; 0.25,0.4; 0.375,0.465; 0.5,0.5;  0.625,0.535; 0.75,0.6; 0.875,0.7335; 1,1">
                                          <p:stCondLst>
                                            <p:cond delay="621"/>
                                          </p:stCondLst>
                                        </p:cTn>
                                        <p:tgtEl>
                                          <p:spTgt spid="16"/>
                                        </p:tgtEl>
                                        <p:attrNameLst>
                                          <p:attrName>ppt_y</p:attrName>
                                        </p:attrNameLst>
                                      </p:cBhvr>
                                      <p:tavLst>
                                        <p:tav tm="0" fmla="#ppt_y-sin(pi*$)/81">
                                          <p:val>
                                            <p:fltVal val="0"/>
                                          </p:val>
                                        </p:tav>
                                        <p:tav tm="100000">
                                          <p:val>
                                            <p:fltVal val="1"/>
                                          </p:val>
                                        </p:tav>
                                      </p:tavLst>
                                    </p:anim>
                                    <p:animScale>
                                      <p:cBhvr>
                                        <p:cTn id="29" dur="10">
                                          <p:stCondLst>
                                            <p:cond delay="244"/>
                                          </p:stCondLst>
                                        </p:cTn>
                                        <p:tgtEl>
                                          <p:spTgt spid="16"/>
                                        </p:tgtEl>
                                      </p:cBhvr>
                                      <p:to x="100000" y="60000"/>
                                    </p:animScale>
                                    <p:animScale>
                                      <p:cBhvr>
                                        <p:cTn id="30" dur="62" decel="50000">
                                          <p:stCondLst>
                                            <p:cond delay="254"/>
                                          </p:stCondLst>
                                        </p:cTn>
                                        <p:tgtEl>
                                          <p:spTgt spid="16"/>
                                        </p:tgtEl>
                                      </p:cBhvr>
                                      <p:to x="100000" y="100000"/>
                                    </p:animScale>
                                    <p:animScale>
                                      <p:cBhvr>
                                        <p:cTn id="31" dur="10">
                                          <p:stCondLst>
                                            <p:cond delay="492"/>
                                          </p:stCondLst>
                                        </p:cTn>
                                        <p:tgtEl>
                                          <p:spTgt spid="16"/>
                                        </p:tgtEl>
                                      </p:cBhvr>
                                      <p:to x="100000" y="80000"/>
                                    </p:animScale>
                                    <p:animScale>
                                      <p:cBhvr>
                                        <p:cTn id="32" dur="62" decel="50000">
                                          <p:stCondLst>
                                            <p:cond delay="502"/>
                                          </p:stCondLst>
                                        </p:cTn>
                                        <p:tgtEl>
                                          <p:spTgt spid="16"/>
                                        </p:tgtEl>
                                      </p:cBhvr>
                                      <p:to x="100000" y="100000"/>
                                    </p:animScale>
                                    <p:animScale>
                                      <p:cBhvr>
                                        <p:cTn id="33" dur="10">
                                          <p:stCondLst>
                                            <p:cond delay="616"/>
                                          </p:stCondLst>
                                        </p:cTn>
                                        <p:tgtEl>
                                          <p:spTgt spid="16"/>
                                        </p:tgtEl>
                                      </p:cBhvr>
                                      <p:to x="100000" y="90000"/>
                                    </p:animScale>
                                    <p:animScale>
                                      <p:cBhvr>
                                        <p:cTn id="34" dur="62" decel="50000">
                                          <p:stCondLst>
                                            <p:cond delay="625"/>
                                          </p:stCondLst>
                                        </p:cTn>
                                        <p:tgtEl>
                                          <p:spTgt spid="16"/>
                                        </p:tgtEl>
                                      </p:cBhvr>
                                      <p:to x="100000" y="100000"/>
                                    </p:animScale>
                                    <p:animScale>
                                      <p:cBhvr>
                                        <p:cTn id="35" dur="10">
                                          <p:stCondLst>
                                            <p:cond delay="678"/>
                                          </p:stCondLst>
                                        </p:cTn>
                                        <p:tgtEl>
                                          <p:spTgt spid="16"/>
                                        </p:tgtEl>
                                      </p:cBhvr>
                                      <p:to x="100000" y="95000"/>
                                    </p:animScale>
                                    <p:animScale>
                                      <p:cBhvr>
                                        <p:cTn id="36" dur="62" decel="50000">
                                          <p:stCondLst>
                                            <p:cond delay="688"/>
                                          </p:stCondLst>
                                        </p:cTn>
                                        <p:tgtEl>
                                          <p:spTgt spid="16"/>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grpId="0" nodeType="clickEffect">
                                  <p:stCondLst>
                                    <p:cond delay="0"/>
                                  </p:stCondLst>
                                  <p:childTnLst>
                                    <p:set>
                                      <p:cBhvr>
                                        <p:cTn id="40" dur="1" fill="hold">
                                          <p:stCondLst>
                                            <p:cond delay="0"/>
                                          </p:stCondLst>
                                        </p:cTn>
                                        <p:tgtEl>
                                          <p:spTgt spid="17"/>
                                        </p:tgtEl>
                                        <p:attrNameLst>
                                          <p:attrName>style.visibility</p:attrName>
                                        </p:attrNameLst>
                                      </p:cBhvr>
                                      <p:to>
                                        <p:strVal val="visible"/>
                                      </p:to>
                                    </p:set>
                                    <p:anim calcmode="lin" valueType="num">
                                      <p:cBhvr>
                                        <p:cTn id="41" dur="500" fill="hold"/>
                                        <p:tgtEl>
                                          <p:spTgt spid="17"/>
                                        </p:tgtEl>
                                        <p:attrNameLst>
                                          <p:attrName>ppt_w</p:attrName>
                                        </p:attrNameLst>
                                      </p:cBhvr>
                                      <p:tavLst>
                                        <p:tav tm="0">
                                          <p:val>
                                            <p:fltVal val="0"/>
                                          </p:val>
                                        </p:tav>
                                        <p:tav tm="100000">
                                          <p:val>
                                            <p:strVal val="#ppt_w"/>
                                          </p:val>
                                        </p:tav>
                                      </p:tavLst>
                                    </p:anim>
                                    <p:anim calcmode="lin" valueType="num">
                                      <p:cBhvr>
                                        <p:cTn id="42" dur="500" fill="hold"/>
                                        <p:tgtEl>
                                          <p:spTgt spid="17"/>
                                        </p:tgtEl>
                                        <p:attrNameLst>
                                          <p:attrName>ppt_h</p:attrName>
                                        </p:attrNameLst>
                                      </p:cBhvr>
                                      <p:tavLst>
                                        <p:tav tm="0">
                                          <p:val>
                                            <p:fltVal val="0"/>
                                          </p:val>
                                        </p:tav>
                                        <p:tav tm="100000">
                                          <p:val>
                                            <p:strVal val="#ppt_h"/>
                                          </p:val>
                                        </p:tav>
                                      </p:tavLst>
                                    </p:anim>
                                    <p:anim calcmode="lin" valueType="num">
                                      <p:cBhvr>
                                        <p:cTn id="43" dur="500" fill="hold"/>
                                        <p:tgtEl>
                                          <p:spTgt spid="17"/>
                                        </p:tgtEl>
                                        <p:attrNameLst>
                                          <p:attrName>style.rotation</p:attrName>
                                        </p:attrNameLst>
                                      </p:cBhvr>
                                      <p:tavLst>
                                        <p:tav tm="0">
                                          <p:val>
                                            <p:fltVal val="90"/>
                                          </p:val>
                                        </p:tav>
                                        <p:tav tm="100000">
                                          <p:val>
                                            <p:fltVal val="0"/>
                                          </p:val>
                                        </p:tav>
                                      </p:tavLst>
                                    </p:anim>
                                    <p:animEffect transition="in" filter="fade">
                                      <p:cBhvr>
                                        <p:cTn id="44" dur="500"/>
                                        <p:tgtEl>
                                          <p:spTgt spid="17"/>
                                        </p:tgtEl>
                                      </p:cBhvr>
                                    </p:animEffec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749"/>
                                          </p:stCondLst>
                                        </p:cTn>
                                        <p:tgtEl>
                                          <p:spTgt spid="18"/>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21" presetClass="entr" presetSubtype="1" fill="hold" grpId="0" nodeType="clickEffect">
                                  <p:stCondLst>
                                    <p:cond delay="0"/>
                                  </p:stCondLst>
                                  <p:childTnLst>
                                    <p:set>
                                      <p:cBhvr>
                                        <p:cTn id="52" dur="1" fill="hold">
                                          <p:stCondLst>
                                            <p:cond delay="0"/>
                                          </p:stCondLst>
                                        </p:cTn>
                                        <p:tgtEl>
                                          <p:spTgt spid="19"/>
                                        </p:tgtEl>
                                        <p:attrNameLst>
                                          <p:attrName>style.visibility</p:attrName>
                                        </p:attrNameLst>
                                      </p:cBhvr>
                                      <p:to>
                                        <p:strVal val="visible"/>
                                      </p:to>
                                    </p:set>
                                    <p:animEffect transition="in" filter="wheel(1)">
                                      <p:cBhvr>
                                        <p:cTn id="53" dur="1000"/>
                                        <p:tgtEl>
                                          <p:spTgt spid="19"/>
                                        </p:tgtEl>
                                      </p:cBhvr>
                                    </p:animEffect>
                                  </p:childTnLst>
                                </p:cTn>
                              </p:par>
                            </p:childTnLst>
                          </p:cTn>
                        </p:par>
                      </p:childTnLst>
                    </p:cTn>
                  </p:par>
                  <p:par>
                    <p:cTn id="54" fill="hold">
                      <p:stCondLst>
                        <p:cond delay="indefinite"/>
                      </p:stCondLst>
                      <p:childTnLst>
                        <p:par>
                          <p:cTn id="55" fill="hold">
                            <p:stCondLst>
                              <p:cond delay="0"/>
                            </p:stCondLst>
                            <p:childTnLst>
                              <p:par>
                                <p:cTn id="56" presetID="45" presetClass="entr" presetSubtype="0" fill="hold" grpId="0" nodeType="clickEffect">
                                  <p:stCondLst>
                                    <p:cond delay="0"/>
                                  </p:stCondLst>
                                  <p:childTnLst>
                                    <p:set>
                                      <p:cBhvr>
                                        <p:cTn id="57" dur="1" fill="hold">
                                          <p:stCondLst>
                                            <p:cond delay="0"/>
                                          </p:stCondLst>
                                        </p:cTn>
                                        <p:tgtEl>
                                          <p:spTgt spid="20"/>
                                        </p:tgtEl>
                                        <p:attrNameLst>
                                          <p:attrName>style.visibility</p:attrName>
                                        </p:attrNameLst>
                                      </p:cBhvr>
                                      <p:to>
                                        <p:strVal val="visible"/>
                                      </p:to>
                                    </p:set>
                                    <p:animEffect transition="in" filter="fade">
                                      <p:cBhvr>
                                        <p:cTn id="58" dur="750"/>
                                        <p:tgtEl>
                                          <p:spTgt spid="20"/>
                                        </p:tgtEl>
                                      </p:cBhvr>
                                    </p:animEffect>
                                    <p:anim calcmode="lin" valueType="num">
                                      <p:cBhvr>
                                        <p:cTn id="59" dur="750" fill="hold"/>
                                        <p:tgtEl>
                                          <p:spTgt spid="20"/>
                                        </p:tgtEl>
                                        <p:attrNameLst>
                                          <p:attrName>ppt_w</p:attrName>
                                        </p:attrNameLst>
                                      </p:cBhvr>
                                      <p:tavLst>
                                        <p:tav tm="0" fmla="#ppt_w*sin(2.5*pi*$)">
                                          <p:val>
                                            <p:fltVal val="0"/>
                                          </p:val>
                                        </p:tav>
                                        <p:tav tm="100000">
                                          <p:val>
                                            <p:fltVal val="1"/>
                                          </p:val>
                                        </p:tav>
                                      </p:tavLst>
                                    </p:anim>
                                    <p:anim calcmode="lin" valueType="num">
                                      <p:cBhvr>
                                        <p:cTn id="60" dur="750" fill="hold"/>
                                        <p:tgtEl>
                                          <p:spTgt spid="2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P spid="18" grpId="0" animBg="1"/>
      <p:bldP spid="19" grpId="0" animBg="1"/>
      <p:bldP spid="20" grpId="0" animBg="1"/>
    </p:bldLst>
  </p:timing>
</p:sld>
</file>

<file path=ppt/slides/slide2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
            <a:ext cx="8229600" cy="692944"/>
          </a:xfrm>
        </p:spPr>
        <p:txBody>
          <a:bodyPr/>
          <a:lstStyle/>
          <a:p>
            <a:r>
              <a:rPr lang="en-US" b="1" dirty="0"/>
              <a:t>Review Cont.</a:t>
            </a:r>
          </a:p>
        </p:txBody>
      </p:sp>
      <p:sp>
        <p:nvSpPr>
          <p:cNvPr id="12" name="Content Placeholder 2">
            <a:extLst>
              <a:ext uri="{FF2B5EF4-FFF2-40B4-BE49-F238E27FC236}">
                <a16:creationId xmlns:a16="http://schemas.microsoft.com/office/drawing/2014/main" id="{9295C3CB-9B76-4C4B-9920-0D61BB4B628F}"/>
              </a:ext>
            </a:extLst>
          </p:cNvPr>
          <p:cNvSpPr>
            <a:spLocks noGrp="1"/>
          </p:cNvSpPr>
          <p:nvPr>
            <p:ph idx="1"/>
          </p:nvPr>
        </p:nvSpPr>
        <p:spPr>
          <a:xfrm>
            <a:off x="457200" y="828674"/>
            <a:ext cx="8229600" cy="5876925"/>
          </a:xfrm>
        </p:spPr>
        <p:txBody>
          <a:bodyPr/>
          <a:lstStyle/>
          <a:p>
            <a:pPr marL="457200" indent="-457200">
              <a:buFont typeface="+mj-lt"/>
              <a:buAutoNum type="arabicPeriod" startAt="6"/>
            </a:pPr>
            <a:r>
              <a:rPr lang="en-US" sz="2000" dirty="0"/>
              <a:t>Flaggers should stand at least ________ from other workers, vehicles, or equipment.</a:t>
            </a:r>
          </a:p>
          <a:p>
            <a:pPr marL="1028700" lvl="1" indent="-342900">
              <a:buFont typeface="+mj-lt"/>
              <a:buAutoNum type="alphaUcPeriod"/>
            </a:pPr>
            <a:r>
              <a:rPr lang="en-US" sz="1600" dirty="0"/>
              <a:t>50 ft.				C. 1 mile		</a:t>
            </a:r>
          </a:p>
          <a:p>
            <a:pPr marL="1028700" lvl="1" indent="-342900">
              <a:buFont typeface="+mj-lt"/>
              <a:buAutoNum type="alphaUcPeriod"/>
            </a:pPr>
            <a:r>
              <a:rPr lang="en-US" sz="1600" dirty="0"/>
              <a:t>½ mile				D. 100 ft.</a:t>
            </a:r>
          </a:p>
          <a:p>
            <a:pPr marL="514350" indent="-457200">
              <a:buFont typeface="+mj-lt"/>
              <a:buAutoNum type="arabicPeriod" startAt="6"/>
            </a:pPr>
            <a:r>
              <a:rPr lang="en-US" sz="2000" dirty="0"/>
              <a:t>A flagger cannot be more than ________ from the flagger symbol sign.</a:t>
            </a:r>
            <a:endParaRPr lang="en-US" sz="1600" dirty="0"/>
          </a:p>
          <a:p>
            <a:pPr marL="1028700" lvl="1" indent="-342900">
              <a:buFont typeface="+mj-lt"/>
              <a:buAutoNum type="alphaUcPeriod"/>
            </a:pPr>
            <a:r>
              <a:rPr lang="en-US" sz="1600" dirty="0"/>
              <a:t>1 mile			C. Being confident		</a:t>
            </a:r>
          </a:p>
          <a:p>
            <a:pPr marL="1028700" lvl="1" indent="-342900">
              <a:buFont typeface="+mj-lt"/>
              <a:buAutoNum type="alphaUcPeriod"/>
            </a:pPr>
            <a:r>
              <a:rPr lang="en-US" sz="1600" dirty="0"/>
              <a:t>Modified duty			D. A supervisor</a:t>
            </a:r>
          </a:p>
          <a:p>
            <a:pPr marL="571500" indent="-457200">
              <a:buFont typeface="+mj-lt"/>
              <a:buAutoNum type="arabicPeriod" startAt="6"/>
            </a:pPr>
            <a:r>
              <a:rPr lang="en-US" sz="2000" dirty="0"/>
              <a:t>Factors impacting glare include:</a:t>
            </a:r>
          </a:p>
          <a:p>
            <a:pPr marL="1028700" lvl="1" indent="-342900">
              <a:buFont typeface="+mj-lt"/>
              <a:buAutoNum type="alphaUcPeriod"/>
            </a:pPr>
            <a:r>
              <a:rPr lang="en-US" sz="1600" dirty="0"/>
              <a:t>Lighting unit set-up location		C. Height of unit		</a:t>
            </a:r>
          </a:p>
          <a:p>
            <a:pPr marL="1028700" lvl="1" indent="-342900">
              <a:buFont typeface="+mj-lt"/>
              <a:buAutoNum type="alphaUcPeriod"/>
            </a:pPr>
            <a:r>
              <a:rPr lang="en-US" sz="1600" dirty="0"/>
              <a:t>Direction lights are aimed		D. All the above</a:t>
            </a:r>
          </a:p>
          <a:p>
            <a:pPr marL="571500">
              <a:buFont typeface="+mj-lt"/>
              <a:buAutoNum type="arabicPeriod" startAt="6"/>
            </a:pPr>
            <a:r>
              <a:rPr lang="en-US" sz="2000" dirty="0"/>
              <a:t>Flaggers should not flag more than _____________.</a:t>
            </a:r>
          </a:p>
          <a:p>
            <a:pPr marL="1028700" lvl="1" indent="-342900">
              <a:buFont typeface="+mj-lt"/>
              <a:buAutoNum type="alphaUcPeriod"/>
            </a:pPr>
            <a:r>
              <a:rPr lang="en-US" sz="1600" dirty="0"/>
              <a:t>2 hours				C. 15 minutes		</a:t>
            </a:r>
          </a:p>
          <a:p>
            <a:pPr marL="1028700" lvl="1" indent="-342900">
              <a:buFont typeface="+mj-lt"/>
              <a:buAutoNum type="alphaUcPeriod"/>
            </a:pPr>
            <a:r>
              <a:rPr lang="en-US" sz="1600" dirty="0"/>
              <a:t>45 minutes			D. 5 hours</a:t>
            </a:r>
          </a:p>
          <a:p>
            <a:pPr marL="571500">
              <a:buFont typeface="+mj-lt"/>
              <a:buAutoNum type="arabicPeriod" startAt="6"/>
            </a:pPr>
            <a:r>
              <a:rPr lang="en-US" sz="2000" dirty="0"/>
              <a:t> There are ______________________ that flaggers use.</a:t>
            </a:r>
          </a:p>
          <a:p>
            <a:pPr marL="1028700" lvl="1" indent="-342900">
              <a:buFont typeface="+mj-lt"/>
              <a:buAutoNum type="alphaUcPeriod"/>
            </a:pPr>
            <a:r>
              <a:rPr lang="en-US" sz="1600" dirty="0"/>
              <a:t>Radios				C. Hand signals		</a:t>
            </a:r>
          </a:p>
          <a:p>
            <a:pPr marL="1028700" lvl="1" indent="-342900">
              <a:buFont typeface="+mj-lt"/>
              <a:buAutoNum type="alphaUcPeriod"/>
            </a:pPr>
            <a:r>
              <a:rPr lang="en-US" sz="1600" dirty="0"/>
              <a:t>Roads				D. Flag paddles</a:t>
            </a:r>
          </a:p>
          <a:p>
            <a:pPr marL="1028700" lvl="1" indent="-342900">
              <a:buFont typeface="+mj-lt"/>
              <a:buAutoNum type="alphaUcPeriod"/>
            </a:pPr>
            <a:endParaRPr lang="en-US" sz="1600" dirty="0"/>
          </a:p>
        </p:txBody>
      </p:sp>
      <p:sp>
        <p:nvSpPr>
          <p:cNvPr id="13" name="Rectangle 12">
            <a:extLst>
              <a:ext uri="{FF2B5EF4-FFF2-40B4-BE49-F238E27FC236}">
                <a16:creationId xmlns:a16="http://schemas.microsoft.com/office/drawing/2014/main" id="{A31B5A93-E32E-480E-B451-34F5F0F6397C}"/>
              </a:ext>
            </a:extLst>
          </p:cNvPr>
          <p:cNvSpPr/>
          <p:nvPr/>
        </p:nvSpPr>
        <p:spPr>
          <a:xfrm>
            <a:off x="5029200" y="1812606"/>
            <a:ext cx="9144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16EED03-8375-432C-9876-A4573A0F2ED0}"/>
              </a:ext>
            </a:extLst>
          </p:cNvPr>
          <p:cNvSpPr/>
          <p:nvPr/>
        </p:nvSpPr>
        <p:spPr>
          <a:xfrm>
            <a:off x="1141095" y="2445066"/>
            <a:ext cx="1068705"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963B418-D584-4759-8964-07980C6D60CD}"/>
              </a:ext>
            </a:extLst>
          </p:cNvPr>
          <p:cNvSpPr/>
          <p:nvPr/>
        </p:nvSpPr>
        <p:spPr>
          <a:xfrm>
            <a:off x="5029200" y="3702362"/>
            <a:ext cx="14478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877939A-D21D-45B6-A70B-6869A1FF487C}"/>
              </a:ext>
            </a:extLst>
          </p:cNvPr>
          <p:cNvSpPr/>
          <p:nvPr/>
        </p:nvSpPr>
        <p:spPr>
          <a:xfrm>
            <a:off x="1141095" y="4366256"/>
            <a:ext cx="12192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DD6E50F-2ED7-4871-9BCF-6FE7879A2F96}"/>
              </a:ext>
            </a:extLst>
          </p:cNvPr>
          <p:cNvSpPr/>
          <p:nvPr/>
        </p:nvSpPr>
        <p:spPr>
          <a:xfrm>
            <a:off x="5029200" y="5287318"/>
            <a:ext cx="14478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1072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randombar(horizontal)">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 calcmode="lin" valueType="num">
                                      <p:cBhvr additive="base">
                                        <p:cTn id="17" dur="500" fill="hold"/>
                                        <p:tgtEl>
                                          <p:spTgt spid="15"/>
                                        </p:tgtEl>
                                        <p:attrNameLst>
                                          <p:attrName>ppt_x</p:attrName>
                                        </p:attrNameLst>
                                      </p:cBhvr>
                                      <p:tavLst>
                                        <p:tav tm="0">
                                          <p:val>
                                            <p:strVal val="#ppt_x"/>
                                          </p:val>
                                        </p:tav>
                                        <p:tav tm="100000">
                                          <p:val>
                                            <p:strVal val="#ppt_x"/>
                                          </p:val>
                                        </p:tav>
                                      </p:tavLst>
                                    </p:anim>
                                    <p:anim calcmode="lin" valueType="num">
                                      <p:cBhvr additive="base">
                                        <p:cTn id="1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6"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wipe(down)">
                                      <p:cBhvr>
                                        <p:cTn id="23" dur="217">
                                          <p:stCondLst>
                                            <p:cond delay="0"/>
                                          </p:stCondLst>
                                        </p:cTn>
                                        <p:tgtEl>
                                          <p:spTgt spid="16"/>
                                        </p:tgtEl>
                                      </p:cBhvr>
                                    </p:animEffect>
                                    <p:anim calcmode="lin" valueType="num">
                                      <p:cBhvr>
                                        <p:cTn id="24" dur="683"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25" dur="249"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26" dur="249" tmFilter="0, 0; 0.125,0.2665; 0.25,0.4; 0.375,0.465; 0.5,0.5;  0.625,0.535; 0.75,0.6; 0.875,0.7335; 1,1">
                                          <p:stCondLst>
                                            <p:cond delay="249"/>
                                          </p:stCondLst>
                                        </p:cTn>
                                        <p:tgtEl>
                                          <p:spTgt spid="16"/>
                                        </p:tgtEl>
                                        <p:attrNameLst>
                                          <p:attrName>ppt_y</p:attrName>
                                        </p:attrNameLst>
                                      </p:cBhvr>
                                      <p:tavLst>
                                        <p:tav tm="0" fmla="#ppt_y-sin(pi*$)/9">
                                          <p:val>
                                            <p:fltVal val="0"/>
                                          </p:val>
                                        </p:tav>
                                        <p:tav tm="100000">
                                          <p:val>
                                            <p:fltVal val="1"/>
                                          </p:val>
                                        </p:tav>
                                      </p:tavLst>
                                    </p:anim>
                                    <p:anim calcmode="lin" valueType="num">
                                      <p:cBhvr>
                                        <p:cTn id="27" dur="124" tmFilter="0, 0; 0.125,0.2665; 0.25,0.4; 0.375,0.465; 0.5,0.5;  0.625,0.535; 0.75,0.6; 0.875,0.7335; 1,1">
                                          <p:stCondLst>
                                            <p:cond delay="497"/>
                                          </p:stCondLst>
                                        </p:cTn>
                                        <p:tgtEl>
                                          <p:spTgt spid="16"/>
                                        </p:tgtEl>
                                        <p:attrNameLst>
                                          <p:attrName>ppt_y</p:attrName>
                                        </p:attrNameLst>
                                      </p:cBhvr>
                                      <p:tavLst>
                                        <p:tav tm="0" fmla="#ppt_y-sin(pi*$)/27">
                                          <p:val>
                                            <p:fltVal val="0"/>
                                          </p:val>
                                        </p:tav>
                                        <p:tav tm="100000">
                                          <p:val>
                                            <p:fltVal val="1"/>
                                          </p:val>
                                        </p:tav>
                                      </p:tavLst>
                                    </p:anim>
                                    <p:anim calcmode="lin" valueType="num">
                                      <p:cBhvr>
                                        <p:cTn id="28" dur="62" tmFilter="0, 0; 0.125,0.2665; 0.25,0.4; 0.375,0.465; 0.5,0.5;  0.625,0.535; 0.75,0.6; 0.875,0.7335; 1,1">
                                          <p:stCondLst>
                                            <p:cond delay="621"/>
                                          </p:stCondLst>
                                        </p:cTn>
                                        <p:tgtEl>
                                          <p:spTgt spid="16"/>
                                        </p:tgtEl>
                                        <p:attrNameLst>
                                          <p:attrName>ppt_y</p:attrName>
                                        </p:attrNameLst>
                                      </p:cBhvr>
                                      <p:tavLst>
                                        <p:tav tm="0" fmla="#ppt_y-sin(pi*$)/81">
                                          <p:val>
                                            <p:fltVal val="0"/>
                                          </p:val>
                                        </p:tav>
                                        <p:tav tm="100000">
                                          <p:val>
                                            <p:fltVal val="1"/>
                                          </p:val>
                                        </p:tav>
                                      </p:tavLst>
                                    </p:anim>
                                    <p:animScale>
                                      <p:cBhvr>
                                        <p:cTn id="29" dur="10">
                                          <p:stCondLst>
                                            <p:cond delay="244"/>
                                          </p:stCondLst>
                                        </p:cTn>
                                        <p:tgtEl>
                                          <p:spTgt spid="16"/>
                                        </p:tgtEl>
                                      </p:cBhvr>
                                      <p:to x="100000" y="60000"/>
                                    </p:animScale>
                                    <p:animScale>
                                      <p:cBhvr>
                                        <p:cTn id="30" dur="62" decel="50000">
                                          <p:stCondLst>
                                            <p:cond delay="254"/>
                                          </p:stCondLst>
                                        </p:cTn>
                                        <p:tgtEl>
                                          <p:spTgt spid="16"/>
                                        </p:tgtEl>
                                      </p:cBhvr>
                                      <p:to x="100000" y="100000"/>
                                    </p:animScale>
                                    <p:animScale>
                                      <p:cBhvr>
                                        <p:cTn id="31" dur="10">
                                          <p:stCondLst>
                                            <p:cond delay="492"/>
                                          </p:stCondLst>
                                        </p:cTn>
                                        <p:tgtEl>
                                          <p:spTgt spid="16"/>
                                        </p:tgtEl>
                                      </p:cBhvr>
                                      <p:to x="100000" y="80000"/>
                                    </p:animScale>
                                    <p:animScale>
                                      <p:cBhvr>
                                        <p:cTn id="32" dur="62" decel="50000">
                                          <p:stCondLst>
                                            <p:cond delay="502"/>
                                          </p:stCondLst>
                                        </p:cTn>
                                        <p:tgtEl>
                                          <p:spTgt spid="16"/>
                                        </p:tgtEl>
                                      </p:cBhvr>
                                      <p:to x="100000" y="100000"/>
                                    </p:animScale>
                                    <p:animScale>
                                      <p:cBhvr>
                                        <p:cTn id="33" dur="10">
                                          <p:stCondLst>
                                            <p:cond delay="616"/>
                                          </p:stCondLst>
                                        </p:cTn>
                                        <p:tgtEl>
                                          <p:spTgt spid="16"/>
                                        </p:tgtEl>
                                      </p:cBhvr>
                                      <p:to x="100000" y="90000"/>
                                    </p:animScale>
                                    <p:animScale>
                                      <p:cBhvr>
                                        <p:cTn id="34" dur="62" decel="50000">
                                          <p:stCondLst>
                                            <p:cond delay="625"/>
                                          </p:stCondLst>
                                        </p:cTn>
                                        <p:tgtEl>
                                          <p:spTgt spid="16"/>
                                        </p:tgtEl>
                                      </p:cBhvr>
                                      <p:to x="100000" y="100000"/>
                                    </p:animScale>
                                    <p:animScale>
                                      <p:cBhvr>
                                        <p:cTn id="35" dur="10">
                                          <p:stCondLst>
                                            <p:cond delay="678"/>
                                          </p:stCondLst>
                                        </p:cTn>
                                        <p:tgtEl>
                                          <p:spTgt spid="16"/>
                                        </p:tgtEl>
                                      </p:cBhvr>
                                      <p:to x="100000" y="95000"/>
                                    </p:animScale>
                                    <p:animScale>
                                      <p:cBhvr>
                                        <p:cTn id="36" dur="62" decel="50000">
                                          <p:stCondLst>
                                            <p:cond delay="688"/>
                                          </p:stCondLst>
                                        </p:cTn>
                                        <p:tgtEl>
                                          <p:spTgt spid="16"/>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grpId="0" nodeType="clickEffect">
                                  <p:stCondLst>
                                    <p:cond delay="0"/>
                                  </p:stCondLst>
                                  <p:childTnLst>
                                    <p:set>
                                      <p:cBhvr>
                                        <p:cTn id="40" dur="1" fill="hold">
                                          <p:stCondLst>
                                            <p:cond delay="0"/>
                                          </p:stCondLst>
                                        </p:cTn>
                                        <p:tgtEl>
                                          <p:spTgt spid="17"/>
                                        </p:tgtEl>
                                        <p:attrNameLst>
                                          <p:attrName>style.visibility</p:attrName>
                                        </p:attrNameLst>
                                      </p:cBhvr>
                                      <p:to>
                                        <p:strVal val="visible"/>
                                      </p:to>
                                    </p:set>
                                    <p:anim calcmode="lin" valueType="num">
                                      <p:cBhvr>
                                        <p:cTn id="41" dur="500" fill="hold"/>
                                        <p:tgtEl>
                                          <p:spTgt spid="17"/>
                                        </p:tgtEl>
                                        <p:attrNameLst>
                                          <p:attrName>ppt_w</p:attrName>
                                        </p:attrNameLst>
                                      </p:cBhvr>
                                      <p:tavLst>
                                        <p:tav tm="0">
                                          <p:val>
                                            <p:fltVal val="0"/>
                                          </p:val>
                                        </p:tav>
                                        <p:tav tm="100000">
                                          <p:val>
                                            <p:strVal val="#ppt_w"/>
                                          </p:val>
                                        </p:tav>
                                      </p:tavLst>
                                    </p:anim>
                                    <p:anim calcmode="lin" valueType="num">
                                      <p:cBhvr>
                                        <p:cTn id="42" dur="500" fill="hold"/>
                                        <p:tgtEl>
                                          <p:spTgt spid="17"/>
                                        </p:tgtEl>
                                        <p:attrNameLst>
                                          <p:attrName>ppt_h</p:attrName>
                                        </p:attrNameLst>
                                      </p:cBhvr>
                                      <p:tavLst>
                                        <p:tav tm="0">
                                          <p:val>
                                            <p:fltVal val="0"/>
                                          </p:val>
                                        </p:tav>
                                        <p:tav tm="100000">
                                          <p:val>
                                            <p:strVal val="#ppt_h"/>
                                          </p:val>
                                        </p:tav>
                                      </p:tavLst>
                                    </p:anim>
                                    <p:anim calcmode="lin" valueType="num">
                                      <p:cBhvr>
                                        <p:cTn id="43" dur="500" fill="hold"/>
                                        <p:tgtEl>
                                          <p:spTgt spid="17"/>
                                        </p:tgtEl>
                                        <p:attrNameLst>
                                          <p:attrName>style.rotation</p:attrName>
                                        </p:attrNameLst>
                                      </p:cBhvr>
                                      <p:tavLst>
                                        <p:tav tm="0">
                                          <p:val>
                                            <p:fltVal val="90"/>
                                          </p:val>
                                        </p:tav>
                                        <p:tav tm="100000">
                                          <p:val>
                                            <p:fltVal val="0"/>
                                          </p:val>
                                        </p:tav>
                                      </p:tavLst>
                                    </p:anim>
                                    <p:animEffect transition="in" filter="fade">
                                      <p:cBhvr>
                                        <p:cTn id="44"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Lst>
  </p:timing>
</p:sld>
</file>

<file path=ppt/slides/slide2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
            <a:ext cx="8229600" cy="692944"/>
          </a:xfrm>
        </p:spPr>
        <p:txBody>
          <a:bodyPr/>
          <a:lstStyle/>
          <a:p>
            <a:r>
              <a:rPr lang="en-US" b="1" dirty="0"/>
              <a:t>Review Cont.</a:t>
            </a:r>
          </a:p>
        </p:txBody>
      </p:sp>
      <p:sp>
        <p:nvSpPr>
          <p:cNvPr id="12" name="Content Placeholder 2">
            <a:extLst>
              <a:ext uri="{FF2B5EF4-FFF2-40B4-BE49-F238E27FC236}">
                <a16:creationId xmlns:a16="http://schemas.microsoft.com/office/drawing/2014/main" id="{9295C3CB-9B76-4C4B-9920-0D61BB4B628F}"/>
              </a:ext>
            </a:extLst>
          </p:cNvPr>
          <p:cNvSpPr>
            <a:spLocks noGrp="1"/>
          </p:cNvSpPr>
          <p:nvPr>
            <p:ph idx="1"/>
          </p:nvPr>
        </p:nvSpPr>
        <p:spPr>
          <a:xfrm>
            <a:off x="457200" y="828674"/>
            <a:ext cx="8229600" cy="5876925"/>
          </a:xfrm>
        </p:spPr>
        <p:txBody>
          <a:bodyPr/>
          <a:lstStyle/>
          <a:p>
            <a:pPr marL="457200" indent="-457200">
              <a:buFont typeface="+mj-lt"/>
              <a:buAutoNum type="arabicPeriod" startAt="11"/>
            </a:pPr>
            <a:r>
              <a:rPr lang="en-US" sz="2000" dirty="0"/>
              <a:t>Who has control over flagging operations?</a:t>
            </a:r>
          </a:p>
          <a:p>
            <a:pPr marL="1028700" lvl="1" indent="-342900">
              <a:buFont typeface="+mj-lt"/>
              <a:buAutoNum type="alphaUcPeriod"/>
            </a:pPr>
            <a:r>
              <a:rPr lang="en-US" sz="1600" dirty="0"/>
              <a:t>Lead flagger			C. Crew leader		</a:t>
            </a:r>
          </a:p>
          <a:p>
            <a:pPr marL="1028700" lvl="1" indent="-342900">
              <a:buFont typeface="+mj-lt"/>
              <a:buAutoNum type="alphaUcPeriod"/>
            </a:pPr>
            <a:r>
              <a:rPr lang="en-US" sz="1600" dirty="0"/>
              <a:t>Injured employees			D. New employee</a:t>
            </a:r>
          </a:p>
          <a:p>
            <a:pPr marL="514350" indent="-457200">
              <a:buFont typeface="+mj-lt"/>
              <a:buAutoNum type="arabicPeriod" startAt="11"/>
            </a:pPr>
            <a:r>
              <a:rPr lang="en-US" sz="2000" dirty="0"/>
              <a:t>_____________ is the preferred communication tool used by flaggers.</a:t>
            </a:r>
            <a:endParaRPr lang="en-US" sz="1600" dirty="0"/>
          </a:p>
          <a:p>
            <a:pPr marL="1028700" lvl="1" indent="-342900">
              <a:buFont typeface="+mj-lt"/>
              <a:buAutoNum type="alphaUcPeriod"/>
            </a:pPr>
            <a:r>
              <a:rPr lang="en-US" sz="1600" dirty="0"/>
              <a:t>Hollering				C. Text message		</a:t>
            </a:r>
          </a:p>
          <a:p>
            <a:pPr marL="1028700" lvl="1" indent="-342900">
              <a:buFont typeface="+mj-lt"/>
              <a:buAutoNum type="alphaUcPeriod"/>
            </a:pPr>
            <a:r>
              <a:rPr lang="en-US" sz="1600" dirty="0"/>
              <a:t>Hand-held radio			D. Pass the hat method</a:t>
            </a:r>
          </a:p>
          <a:p>
            <a:pPr marL="571500" indent="-457200">
              <a:buFont typeface="+mj-lt"/>
              <a:buAutoNum type="arabicPeriod" startAt="11"/>
            </a:pPr>
            <a:r>
              <a:rPr lang="en-US" sz="2000" dirty="0"/>
              <a:t>The ____________ tells traffic what to expect ahead.</a:t>
            </a:r>
          </a:p>
          <a:p>
            <a:pPr marL="1028700" lvl="1" indent="-342900">
              <a:buFont typeface="+mj-lt"/>
              <a:buAutoNum type="alphaUcPeriod" startAt="11"/>
            </a:pPr>
            <a:r>
              <a:rPr lang="en-US" sz="1600" dirty="0"/>
              <a:t>Termination area			C. Channelizers		</a:t>
            </a:r>
          </a:p>
          <a:p>
            <a:pPr marL="1028700" lvl="1" indent="-342900">
              <a:buFont typeface="+mj-lt"/>
              <a:buAutoNum type="alphaUcPeriod" startAt="11"/>
            </a:pPr>
            <a:r>
              <a:rPr lang="en-US" sz="1600" dirty="0"/>
              <a:t>Buffer Space			D. Advanced warning area</a:t>
            </a:r>
          </a:p>
          <a:p>
            <a:pPr marL="571500">
              <a:buFont typeface="+mj-lt"/>
              <a:buAutoNum type="arabicPeriod" startAt="11"/>
            </a:pPr>
            <a:r>
              <a:rPr lang="en-US" sz="2000" dirty="0"/>
              <a:t>The ________________ moves traffic out of its normal path.</a:t>
            </a:r>
          </a:p>
          <a:p>
            <a:pPr marL="1028700" lvl="1" indent="-342900">
              <a:buFont typeface="+mj-lt"/>
              <a:buAutoNum type="alphaUcPeriod"/>
            </a:pPr>
            <a:r>
              <a:rPr lang="en-US" sz="1600" dirty="0"/>
              <a:t>Channelizer			C. Transition area		</a:t>
            </a:r>
          </a:p>
          <a:p>
            <a:pPr marL="1028700" lvl="1" indent="-342900">
              <a:buFont typeface="+mj-lt"/>
              <a:buAutoNum type="alphaUcPeriod"/>
            </a:pPr>
            <a:r>
              <a:rPr lang="en-US" sz="1600" dirty="0"/>
              <a:t>Termination area			D. Buffer space</a:t>
            </a:r>
          </a:p>
          <a:p>
            <a:pPr marL="571500">
              <a:buFont typeface="+mj-lt"/>
              <a:buAutoNum type="arabicPeriod" startAt="11"/>
            </a:pPr>
            <a:r>
              <a:rPr lang="en-US" sz="2000" dirty="0"/>
              <a:t> A trim line must be ___________ in height.</a:t>
            </a:r>
          </a:p>
          <a:p>
            <a:pPr marL="1028700" lvl="1" indent="-342900">
              <a:buFont typeface="+mj-lt"/>
              <a:buAutoNum type="alphaUcPeriod"/>
            </a:pPr>
            <a:r>
              <a:rPr lang="en-US" sz="1600" dirty="0"/>
              <a:t>3-foot				C. 1 foot		</a:t>
            </a:r>
          </a:p>
          <a:p>
            <a:pPr marL="1028700" lvl="1" indent="-342900">
              <a:buFont typeface="+mj-lt"/>
              <a:buAutoNum type="alphaUcPeriod"/>
            </a:pPr>
            <a:r>
              <a:rPr lang="en-US" sz="1600" dirty="0"/>
              <a:t>48 inches				D. 56 inches</a:t>
            </a:r>
          </a:p>
          <a:p>
            <a:pPr marL="1028700" lvl="1" indent="-342900">
              <a:buFont typeface="+mj-lt"/>
              <a:buAutoNum type="alphaUcPeriod"/>
            </a:pPr>
            <a:endParaRPr lang="en-US" sz="1600" dirty="0"/>
          </a:p>
        </p:txBody>
      </p:sp>
      <p:sp>
        <p:nvSpPr>
          <p:cNvPr id="13" name="Rectangle 12">
            <a:extLst>
              <a:ext uri="{FF2B5EF4-FFF2-40B4-BE49-F238E27FC236}">
                <a16:creationId xmlns:a16="http://schemas.microsoft.com/office/drawing/2014/main" id="{A31B5A93-E32E-480E-B451-34F5F0F6397C}"/>
              </a:ext>
            </a:extLst>
          </p:cNvPr>
          <p:cNvSpPr/>
          <p:nvPr/>
        </p:nvSpPr>
        <p:spPr>
          <a:xfrm>
            <a:off x="1143000" y="1219200"/>
            <a:ext cx="16002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16EED03-8375-432C-9876-A4573A0F2ED0}"/>
              </a:ext>
            </a:extLst>
          </p:cNvPr>
          <p:cNvSpPr/>
          <p:nvPr/>
        </p:nvSpPr>
        <p:spPr>
          <a:xfrm>
            <a:off x="1143952" y="2438400"/>
            <a:ext cx="1827848"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963B418-D584-4759-8964-07980C6D60CD}"/>
              </a:ext>
            </a:extLst>
          </p:cNvPr>
          <p:cNvSpPr/>
          <p:nvPr/>
        </p:nvSpPr>
        <p:spPr>
          <a:xfrm>
            <a:off x="5029200" y="3421380"/>
            <a:ext cx="23622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877939A-D21D-45B6-A70B-6869A1FF487C}"/>
              </a:ext>
            </a:extLst>
          </p:cNvPr>
          <p:cNvSpPr/>
          <p:nvPr/>
        </p:nvSpPr>
        <p:spPr>
          <a:xfrm>
            <a:off x="5029200" y="4056692"/>
            <a:ext cx="16002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DD6E50F-2ED7-4871-9BCF-6FE7879A2F96}"/>
              </a:ext>
            </a:extLst>
          </p:cNvPr>
          <p:cNvSpPr/>
          <p:nvPr/>
        </p:nvSpPr>
        <p:spPr>
          <a:xfrm>
            <a:off x="1066800" y="5257800"/>
            <a:ext cx="1447800" cy="381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30183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1000" fill="hold"/>
                                        <p:tgtEl>
                                          <p:spTgt spid="13"/>
                                        </p:tgtEl>
                                        <p:attrNameLst>
                                          <p:attrName>ppt_w</p:attrName>
                                        </p:attrNameLst>
                                      </p:cBhvr>
                                      <p:tavLst>
                                        <p:tav tm="0">
                                          <p:val>
                                            <p:fltVal val="0"/>
                                          </p:val>
                                        </p:tav>
                                        <p:tav tm="100000">
                                          <p:val>
                                            <p:strVal val="#ppt_w"/>
                                          </p:val>
                                        </p:tav>
                                      </p:tavLst>
                                    </p:anim>
                                    <p:anim calcmode="lin" valueType="num">
                                      <p:cBhvr>
                                        <p:cTn id="8" dur="1000" fill="hold"/>
                                        <p:tgtEl>
                                          <p:spTgt spid="13"/>
                                        </p:tgtEl>
                                        <p:attrNameLst>
                                          <p:attrName>ppt_h</p:attrName>
                                        </p:attrNameLst>
                                      </p:cBhvr>
                                      <p:tavLst>
                                        <p:tav tm="0">
                                          <p:val>
                                            <p:fltVal val="0"/>
                                          </p:val>
                                        </p:tav>
                                        <p:tav tm="100000">
                                          <p:val>
                                            <p:strVal val="#ppt_h"/>
                                          </p:val>
                                        </p:tav>
                                      </p:tavLst>
                                    </p:anim>
                                    <p:anim calcmode="lin" valueType="num">
                                      <p:cBhvr>
                                        <p:cTn id="9" dur="1000" fill="hold"/>
                                        <p:tgtEl>
                                          <p:spTgt spid="13"/>
                                        </p:tgtEl>
                                        <p:attrNameLst>
                                          <p:attrName>style.rotation</p:attrName>
                                        </p:attrNameLst>
                                      </p:cBhvr>
                                      <p:tavLst>
                                        <p:tav tm="0">
                                          <p:val>
                                            <p:fltVal val="90"/>
                                          </p:val>
                                        </p:tav>
                                        <p:tav tm="100000">
                                          <p:val>
                                            <p:fltVal val="0"/>
                                          </p:val>
                                        </p:tav>
                                      </p:tavLst>
                                    </p:anim>
                                    <p:animEffect transition="in" filter="fade">
                                      <p:cBhvr>
                                        <p:cTn id="10" dur="10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barn(inVertical)">
                                      <p:cBhvr>
                                        <p:cTn id="15" dur="500"/>
                                        <p:tgtEl>
                                          <p:spTgt spid="14"/>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15"/>
                                        </p:tgtEl>
                                        <p:attrNameLst>
                                          <p:attrName>style.visibility</p:attrName>
                                        </p:attrNameLst>
                                      </p:cBhvr>
                                      <p:to>
                                        <p:strVal val="visible"/>
                                      </p:to>
                                    </p:set>
                                    <p:anim calcmode="lin" valueType="num">
                                      <p:cBhvr>
                                        <p:cTn id="20" dur="500" fill="hold"/>
                                        <p:tgtEl>
                                          <p:spTgt spid="15"/>
                                        </p:tgtEl>
                                        <p:attrNameLst>
                                          <p:attrName>ppt_w</p:attrName>
                                        </p:attrNameLst>
                                      </p:cBhvr>
                                      <p:tavLst>
                                        <p:tav tm="0">
                                          <p:val>
                                            <p:fltVal val="0"/>
                                          </p:val>
                                        </p:tav>
                                        <p:tav tm="100000">
                                          <p:val>
                                            <p:strVal val="#ppt_w"/>
                                          </p:val>
                                        </p:tav>
                                      </p:tavLst>
                                    </p:anim>
                                    <p:anim calcmode="lin" valueType="num">
                                      <p:cBhvr>
                                        <p:cTn id="21" dur="500" fill="hold"/>
                                        <p:tgtEl>
                                          <p:spTgt spid="15"/>
                                        </p:tgtEl>
                                        <p:attrNameLst>
                                          <p:attrName>ppt_h</p:attrName>
                                        </p:attrNameLst>
                                      </p:cBhvr>
                                      <p:tavLst>
                                        <p:tav tm="0">
                                          <p:val>
                                            <p:fltVal val="0"/>
                                          </p:val>
                                        </p:tav>
                                        <p:tav tm="100000">
                                          <p:val>
                                            <p:strVal val="#ppt_h"/>
                                          </p:val>
                                        </p:tav>
                                      </p:tavLst>
                                    </p:anim>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wipe(down)">
                                      <p:cBhvr>
                                        <p:cTn id="32" dur="217">
                                          <p:stCondLst>
                                            <p:cond delay="0"/>
                                          </p:stCondLst>
                                        </p:cTn>
                                        <p:tgtEl>
                                          <p:spTgt spid="17"/>
                                        </p:tgtEl>
                                      </p:cBhvr>
                                    </p:animEffect>
                                    <p:anim calcmode="lin" valueType="num">
                                      <p:cBhvr>
                                        <p:cTn id="33" dur="683"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34" dur="249"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35" dur="249" tmFilter="0, 0; 0.125,0.2665; 0.25,0.4; 0.375,0.465; 0.5,0.5;  0.625,0.535; 0.75,0.6; 0.875,0.7335; 1,1">
                                          <p:stCondLst>
                                            <p:cond delay="249"/>
                                          </p:stCondLst>
                                        </p:cTn>
                                        <p:tgtEl>
                                          <p:spTgt spid="17"/>
                                        </p:tgtEl>
                                        <p:attrNameLst>
                                          <p:attrName>ppt_y</p:attrName>
                                        </p:attrNameLst>
                                      </p:cBhvr>
                                      <p:tavLst>
                                        <p:tav tm="0" fmla="#ppt_y-sin(pi*$)/9">
                                          <p:val>
                                            <p:fltVal val="0"/>
                                          </p:val>
                                        </p:tav>
                                        <p:tav tm="100000">
                                          <p:val>
                                            <p:fltVal val="1"/>
                                          </p:val>
                                        </p:tav>
                                      </p:tavLst>
                                    </p:anim>
                                    <p:anim calcmode="lin" valueType="num">
                                      <p:cBhvr>
                                        <p:cTn id="36" dur="124" tmFilter="0, 0; 0.125,0.2665; 0.25,0.4; 0.375,0.465; 0.5,0.5;  0.625,0.535; 0.75,0.6; 0.875,0.7335; 1,1">
                                          <p:stCondLst>
                                            <p:cond delay="497"/>
                                          </p:stCondLst>
                                        </p:cTn>
                                        <p:tgtEl>
                                          <p:spTgt spid="17"/>
                                        </p:tgtEl>
                                        <p:attrNameLst>
                                          <p:attrName>ppt_y</p:attrName>
                                        </p:attrNameLst>
                                      </p:cBhvr>
                                      <p:tavLst>
                                        <p:tav tm="0" fmla="#ppt_y-sin(pi*$)/27">
                                          <p:val>
                                            <p:fltVal val="0"/>
                                          </p:val>
                                        </p:tav>
                                        <p:tav tm="100000">
                                          <p:val>
                                            <p:fltVal val="1"/>
                                          </p:val>
                                        </p:tav>
                                      </p:tavLst>
                                    </p:anim>
                                    <p:anim calcmode="lin" valueType="num">
                                      <p:cBhvr>
                                        <p:cTn id="37" dur="62" tmFilter="0, 0; 0.125,0.2665; 0.25,0.4; 0.375,0.465; 0.5,0.5;  0.625,0.535; 0.75,0.6; 0.875,0.7335; 1,1">
                                          <p:stCondLst>
                                            <p:cond delay="621"/>
                                          </p:stCondLst>
                                        </p:cTn>
                                        <p:tgtEl>
                                          <p:spTgt spid="17"/>
                                        </p:tgtEl>
                                        <p:attrNameLst>
                                          <p:attrName>ppt_y</p:attrName>
                                        </p:attrNameLst>
                                      </p:cBhvr>
                                      <p:tavLst>
                                        <p:tav tm="0" fmla="#ppt_y-sin(pi*$)/81">
                                          <p:val>
                                            <p:fltVal val="0"/>
                                          </p:val>
                                        </p:tav>
                                        <p:tav tm="100000">
                                          <p:val>
                                            <p:fltVal val="1"/>
                                          </p:val>
                                        </p:tav>
                                      </p:tavLst>
                                    </p:anim>
                                    <p:animScale>
                                      <p:cBhvr>
                                        <p:cTn id="38" dur="10">
                                          <p:stCondLst>
                                            <p:cond delay="244"/>
                                          </p:stCondLst>
                                        </p:cTn>
                                        <p:tgtEl>
                                          <p:spTgt spid="17"/>
                                        </p:tgtEl>
                                      </p:cBhvr>
                                      <p:to x="100000" y="60000"/>
                                    </p:animScale>
                                    <p:animScale>
                                      <p:cBhvr>
                                        <p:cTn id="39" dur="62" decel="50000">
                                          <p:stCondLst>
                                            <p:cond delay="254"/>
                                          </p:stCondLst>
                                        </p:cTn>
                                        <p:tgtEl>
                                          <p:spTgt spid="17"/>
                                        </p:tgtEl>
                                      </p:cBhvr>
                                      <p:to x="100000" y="100000"/>
                                    </p:animScale>
                                    <p:animScale>
                                      <p:cBhvr>
                                        <p:cTn id="40" dur="10">
                                          <p:stCondLst>
                                            <p:cond delay="492"/>
                                          </p:stCondLst>
                                        </p:cTn>
                                        <p:tgtEl>
                                          <p:spTgt spid="17"/>
                                        </p:tgtEl>
                                      </p:cBhvr>
                                      <p:to x="100000" y="80000"/>
                                    </p:animScale>
                                    <p:animScale>
                                      <p:cBhvr>
                                        <p:cTn id="41" dur="62" decel="50000">
                                          <p:stCondLst>
                                            <p:cond delay="502"/>
                                          </p:stCondLst>
                                        </p:cTn>
                                        <p:tgtEl>
                                          <p:spTgt spid="17"/>
                                        </p:tgtEl>
                                      </p:cBhvr>
                                      <p:to x="100000" y="100000"/>
                                    </p:animScale>
                                    <p:animScale>
                                      <p:cBhvr>
                                        <p:cTn id="42" dur="10">
                                          <p:stCondLst>
                                            <p:cond delay="616"/>
                                          </p:stCondLst>
                                        </p:cTn>
                                        <p:tgtEl>
                                          <p:spTgt spid="17"/>
                                        </p:tgtEl>
                                      </p:cBhvr>
                                      <p:to x="100000" y="90000"/>
                                    </p:animScale>
                                    <p:animScale>
                                      <p:cBhvr>
                                        <p:cTn id="43" dur="62" decel="50000">
                                          <p:stCondLst>
                                            <p:cond delay="625"/>
                                          </p:stCondLst>
                                        </p:cTn>
                                        <p:tgtEl>
                                          <p:spTgt spid="17"/>
                                        </p:tgtEl>
                                      </p:cBhvr>
                                      <p:to x="100000" y="100000"/>
                                    </p:animScale>
                                    <p:animScale>
                                      <p:cBhvr>
                                        <p:cTn id="44" dur="10">
                                          <p:stCondLst>
                                            <p:cond delay="678"/>
                                          </p:stCondLst>
                                        </p:cTn>
                                        <p:tgtEl>
                                          <p:spTgt spid="17"/>
                                        </p:tgtEl>
                                      </p:cBhvr>
                                      <p:to x="100000" y="95000"/>
                                    </p:animScale>
                                    <p:animScale>
                                      <p:cBhvr>
                                        <p:cTn id="45" dur="62" decel="50000">
                                          <p:stCondLst>
                                            <p:cond delay="688"/>
                                          </p:stCondLst>
                                        </p:cTn>
                                        <p:tgtEl>
                                          <p:spTgt spid="1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Lst>
  </p:timing>
</p:sld>
</file>

<file path=ppt/slides/slide2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
            <a:ext cx="8229600" cy="692944"/>
          </a:xfrm>
        </p:spPr>
        <p:txBody>
          <a:bodyPr/>
          <a:lstStyle/>
          <a:p>
            <a:r>
              <a:rPr lang="en-US" b="1" dirty="0"/>
              <a:t>Review Cont.</a:t>
            </a:r>
          </a:p>
        </p:txBody>
      </p:sp>
      <p:sp>
        <p:nvSpPr>
          <p:cNvPr id="12" name="Content Placeholder 2">
            <a:extLst>
              <a:ext uri="{FF2B5EF4-FFF2-40B4-BE49-F238E27FC236}">
                <a16:creationId xmlns:a16="http://schemas.microsoft.com/office/drawing/2014/main" id="{9295C3CB-9B76-4C4B-9920-0D61BB4B628F}"/>
              </a:ext>
            </a:extLst>
          </p:cNvPr>
          <p:cNvSpPr>
            <a:spLocks noGrp="1"/>
          </p:cNvSpPr>
          <p:nvPr>
            <p:ph idx="1"/>
          </p:nvPr>
        </p:nvSpPr>
        <p:spPr>
          <a:xfrm>
            <a:off x="457200" y="828674"/>
            <a:ext cx="8229600" cy="5876925"/>
          </a:xfrm>
        </p:spPr>
        <p:txBody>
          <a:bodyPr/>
          <a:lstStyle/>
          <a:p>
            <a:pPr marL="457200" indent="-457200">
              <a:buFont typeface="+mj-lt"/>
              <a:buAutoNum type="arabicPeriod" startAt="16"/>
            </a:pPr>
            <a:r>
              <a:rPr lang="en-US" sz="2000" dirty="0"/>
              <a:t>_______________________ must be used when using a pilot vehicle.</a:t>
            </a:r>
          </a:p>
          <a:p>
            <a:pPr marL="1028700" lvl="1" indent="-342900">
              <a:buFont typeface="+mj-lt"/>
              <a:buAutoNum type="alphaUcPeriod"/>
            </a:pPr>
            <a:r>
              <a:rPr lang="en-US" sz="1600" dirty="0"/>
              <a:t>A lead flagger			C. 2 flaggers		</a:t>
            </a:r>
          </a:p>
          <a:p>
            <a:pPr marL="1028700" lvl="1" indent="-342900">
              <a:buFont typeface="+mj-lt"/>
              <a:buAutoNum type="alphaUcPeriod"/>
            </a:pPr>
            <a:r>
              <a:rPr lang="en-US" sz="1600" dirty="0"/>
              <a:t>A TMA				D. Merging tapers</a:t>
            </a:r>
          </a:p>
          <a:p>
            <a:pPr marL="514350" indent="-457200">
              <a:buFont typeface="+mj-lt"/>
              <a:buAutoNum type="arabicPeriod" startAt="16"/>
            </a:pPr>
            <a:r>
              <a:rPr lang="en-US" sz="2000" dirty="0"/>
              <a:t>An ________________ is used to get flaggers off the roadway and out of traffic and can be operated remotely.</a:t>
            </a:r>
            <a:endParaRPr lang="en-US" sz="1600" dirty="0"/>
          </a:p>
          <a:p>
            <a:pPr marL="1028700" lvl="1" indent="-342900">
              <a:buFont typeface="+mj-lt"/>
              <a:buAutoNum type="alphaUcPeriod"/>
            </a:pPr>
            <a:r>
              <a:rPr lang="en-US" sz="1600" dirty="0"/>
              <a:t>Advance warning area		C. Anchor		</a:t>
            </a:r>
          </a:p>
          <a:p>
            <a:pPr marL="1028700" lvl="1" indent="-342900">
              <a:buFont typeface="+mj-lt"/>
              <a:buAutoNum type="alphaUcPeriod"/>
            </a:pPr>
            <a:r>
              <a:rPr lang="en-US" sz="1600" dirty="0"/>
              <a:t>AFAD				D. Operator</a:t>
            </a:r>
          </a:p>
          <a:p>
            <a:pPr marL="571500" indent="-457200">
              <a:buFont typeface="+mj-lt"/>
              <a:buAutoNum type="arabicPeriod" startAt="16"/>
            </a:pPr>
            <a:r>
              <a:rPr lang="en-US" sz="2000" dirty="0"/>
              <a:t>A _____________________ is done to identify deficiencies in a work zone.</a:t>
            </a:r>
          </a:p>
          <a:p>
            <a:pPr marL="1028700" lvl="1" indent="-342900">
              <a:buFont typeface="+mj-lt"/>
              <a:buAutoNum type="alphaUcPeriod"/>
            </a:pPr>
            <a:r>
              <a:rPr lang="en-US" sz="1600" dirty="0"/>
              <a:t>Work zone inspection		C. Crew member		</a:t>
            </a:r>
          </a:p>
          <a:p>
            <a:pPr marL="1028700" lvl="1" indent="-342900">
              <a:buFont typeface="+mj-lt"/>
              <a:buAutoNum type="alphaUcPeriod"/>
            </a:pPr>
            <a:r>
              <a:rPr lang="en-US" sz="1600" dirty="0"/>
              <a:t>Channelizer			D. TMA operator</a:t>
            </a:r>
          </a:p>
          <a:p>
            <a:pPr marL="685800" lvl="1" indent="0">
              <a:buNone/>
            </a:pPr>
            <a:endParaRPr lang="en-US" sz="1600" dirty="0"/>
          </a:p>
        </p:txBody>
      </p:sp>
      <p:sp>
        <p:nvSpPr>
          <p:cNvPr id="13" name="Rectangle 12">
            <a:extLst>
              <a:ext uri="{FF2B5EF4-FFF2-40B4-BE49-F238E27FC236}">
                <a16:creationId xmlns:a16="http://schemas.microsoft.com/office/drawing/2014/main" id="{A31B5A93-E32E-480E-B451-34F5F0F6397C}"/>
              </a:ext>
            </a:extLst>
          </p:cNvPr>
          <p:cNvSpPr/>
          <p:nvPr/>
        </p:nvSpPr>
        <p:spPr>
          <a:xfrm>
            <a:off x="5029200" y="1219200"/>
            <a:ext cx="12192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16EED03-8375-432C-9876-A4573A0F2ED0}"/>
              </a:ext>
            </a:extLst>
          </p:cNvPr>
          <p:cNvSpPr/>
          <p:nvPr/>
        </p:nvSpPr>
        <p:spPr>
          <a:xfrm>
            <a:off x="1074420" y="2738437"/>
            <a:ext cx="11430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963B418-D584-4759-8964-07980C6D60CD}"/>
              </a:ext>
            </a:extLst>
          </p:cNvPr>
          <p:cNvSpPr/>
          <p:nvPr/>
        </p:nvSpPr>
        <p:spPr>
          <a:xfrm>
            <a:off x="1097280" y="3657600"/>
            <a:ext cx="2362200" cy="40957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7434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randombar(horizontal)">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additive="base">
                                        <p:cTn id="12" dur="500" fill="hold"/>
                                        <p:tgtEl>
                                          <p:spTgt spid="14"/>
                                        </p:tgtEl>
                                        <p:attrNameLst>
                                          <p:attrName>ppt_x</p:attrName>
                                        </p:attrNameLst>
                                      </p:cBhvr>
                                      <p:tavLst>
                                        <p:tav tm="0">
                                          <p:val>
                                            <p:strVal val="#ppt_x"/>
                                          </p:val>
                                        </p:tav>
                                        <p:tav tm="100000">
                                          <p:val>
                                            <p:strVal val="#ppt_x"/>
                                          </p:val>
                                        </p:tav>
                                      </p:tavLst>
                                    </p:anim>
                                    <p:anim calcmode="lin" valueType="num">
                                      <p:cBhvr additive="base">
                                        <p:cTn id="13"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Lst>
  </p:timing>
</p:sld>
</file>

<file path=ppt/slides/slide2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28600"/>
            <a:ext cx="8229600" cy="1401762"/>
          </a:xfrm>
        </p:spPr>
        <p:txBody>
          <a:bodyPr/>
          <a:lstStyle/>
          <a:p>
            <a:r>
              <a:rPr lang="en-US" b="1" dirty="0"/>
              <a:t>Group Project </a:t>
            </a:r>
            <a:br>
              <a:rPr lang="en-US" b="1" dirty="0"/>
            </a:br>
            <a:r>
              <a:rPr lang="en-US" b="1" dirty="0"/>
              <a:t>Stage 3</a:t>
            </a:r>
          </a:p>
        </p:txBody>
      </p:sp>
    </p:spTree>
    <p:extLst>
      <p:ext uri="{BB962C8B-B14F-4D97-AF65-F5344CB8AC3E}">
        <p14:creationId xmlns:p14="http://schemas.microsoft.com/office/powerpoint/2010/main" val="3644210554"/>
      </p:ext>
    </p:extLst>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descr="C:\Users\anderb3\Desktop\Advanced Work Zone REVAMP\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 y="-15240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6200" y="228600"/>
            <a:ext cx="8839200" cy="769441"/>
          </a:xfrm>
          <a:prstGeom prst="rect">
            <a:avLst/>
          </a:prstGeom>
          <a:noFill/>
        </p:spPr>
        <p:txBody>
          <a:bodyPr wrap="square" rtlCol="0">
            <a:spAutoFit/>
            <a:scene3d>
              <a:camera prst="orthographicFront"/>
              <a:lightRig rig="soft" dir="t">
                <a:rot lat="0" lon="0" rev="10800000"/>
              </a:lightRig>
            </a:scene3d>
            <a:sp3d>
              <a:bevelT w="27940" h="12700"/>
              <a:contourClr>
                <a:srgbClr val="DDDDDD"/>
              </a:contourClr>
            </a:sp3d>
          </a:bodyPr>
          <a:lstStyle/>
          <a:p>
            <a:r>
              <a:rPr lang="en-US" sz="4400" b="1" spc="150" dirty="0">
                <a:ln w="11430"/>
                <a:solidFill>
                  <a:srgbClr val="F8F8F8"/>
                </a:solidFill>
                <a:effectLst>
                  <a:outerShdw blurRad="25400" algn="tl" rotWithShape="0">
                    <a:srgbClr val="000000">
                      <a:alpha val="43000"/>
                    </a:srgbClr>
                  </a:outerShdw>
                </a:effectLst>
              </a:rPr>
              <a:t>Section 5: Work Zone Inspections</a:t>
            </a:r>
          </a:p>
        </p:txBody>
      </p:sp>
    </p:spTree>
    <p:extLst>
      <p:ext uri="{BB962C8B-B14F-4D97-AF65-F5344CB8AC3E}">
        <p14:creationId xmlns:p14="http://schemas.microsoft.com/office/powerpoint/2010/main" val="2860274952"/>
      </p:ext>
    </p:extLst>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6788" name="Rectangle 4"/>
          <p:cNvSpPr>
            <a:spLocks noGrp="1" noChangeArrowheads="1"/>
          </p:cNvSpPr>
          <p:nvPr>
            <p:ph type="title"/>
          </p:nvPr>
        </p:nvSpPr>
        <p:spPr>
          <a:xfrm>
            <a:off x="381000" y="251619"/>
            <a:ext cx="8229600" cy="868362"/>
          </a:xfrm>
        </p:spPr>
        <p:txBody>
          <a:bodyPr>
            <a:normAutofit/>
          </a:bodyPr>
          <a:lstStyle/>
          <a:p>
            <a:r>
              <a:rPr lang="en-US" b="1" dirty="0"/>
              <a:t>Why Do Work Zone Inspections?</a:t>
            </a:r>
          </a:p>
        </p:txBody>
      </p:sp>
      <p:sp>
        <p:nvSpPr>
          <p:cNvPr id="246789" name="Rectangle 5"/>
          <p:cNvSpPr>
            <a:spLocks noGrp="1" noChangeArrowheads="1"/>
          </p:cNvSpPr>
          <p:nvPr>
            <p:ph sz="half" idx="1"/>
          </p:nvPr>
        </p:nvSpPr>
        <p:spPr>
          <a:xfrm>
            <a:off x="457200" y="1432718"/>
            <a:ext cx="4038600" cy="4525963"/>
          </a:xfrm>
        </p:spPr>
        <p:txBody>
          <a:bodyPr/>
          <a:lstStyle/>
          <a:p>
            <a:pPr>
              <a:buFont typeface="Wingdings" panose="05000000000000000000" pitchFamily="2" charset="2"/>
              <a:buChar char="Ø"/>
            </a:pPr>
            <a:r>
              <a:rPr lang="en-US" dirty="0"/>
              <a:t>Safety for the worker and motorists </a:t>
            </a:r>
          </a:p>
          <a:p>
            <a:pPr>
              <a:buFont typeface="Wingdings" panose="05000000000000000000" pitchFamily="2" charset="2"/>
              <a:buChar char="Ø"/>
            </a:pPr>
            <a:r>
              <a:rPr lang="en-US" dirty="0"/>
              <a:t>Monitor compliance</a:t>
            </a:r>
          </a:p>
          <a:p>
            <a:pPr>
              <a:buFont typeface="Wingdings" panose="05000000000000000000" pitchFamily="2" charset="2"/>
              <a:buChar char="Ø"/>
            </a:pPr>
            <a:r>
              <a:rPr lang="en-US" dirty="0"/>
              <a:t>Identify deficiencies</a:t>
            </a:r>
          </a:p>
          <a:p>
            <a:pPr>
              <a:buFont typeface="Wingdings" panose="05000000000000000000" pitchFamily="2" charset="2"/>
              <a:buChar char="Ø"/>
            </a:pPr>
            <a:r>
              <a:rPr lang="en-US" dirty="0"/>
              <a:t>Monitor the effectiveness of the traffic control plan</a:t>
            </a:r>
          </a:p>
          <a:p>
            <a:pPr>
              <a:buFont typeface="Wingdings" panose="05000000000000000000" pitchFamily="2" charset="2"/>
              <a:buChar char="Ø"/>
            </a:pPr>
            <a:r>
              <a:rPr lang="en-US" dirty="0"/>
              <a:t>Improve future work zone plans</a:t>
            </a:r>
          </a:p>
        </p:txBody>
      </p:sp>
      <p:pic>
        <p:nvPicPr>
          <p:cNvPr id="7" name="Picture 6">
            <a:extLst>
              <a:ext uri="{FF2B5EF4-FFF2-40B4-BE49-F238E27FC236}">
                <a16:creationId xmlns:a16="http://schemas.microsoft.com/office/drawing/2014/main" id="{2767701C-064F-45E7-84DC-6B083FD97C10}"/>
              </a:ext>
            </a:extLst>
          </p:cNvPr>
          <p:cNvPicPr>
            <a:picLocks noChangeAspect="1"/>
          </p:cNvPicPr>
          <p:nvPr/>
        </p:nvPicPr>
        <p:blipFill>
          <a:blip r:embed="rId3"/>
          <a:stretch>
            <a:fillRect/>
          </a:stretch>
        </p:blipFill>
        <p:spPr>
          <a:xfrm>
            <a:off x="4191000" y="1119981"/>
            <a:ext cx="4953000" cy="2925365"/>
          </a:xfrm>
          <a:prstGeom prst="rect">
            <a:avLst/>
          </a:prstGeom>
          <a:effectLst>
            <a:softEdge rad="127000"/>
          </a:effectLst>
        </p:spPr>
      </p:pic>
      <p:pic>
        <p:nvPicPr>
          <p:cNvPr id="8" name="Picture 7">
            <a:extLst>
              <a:ext uri="{FF2B5EF4-FFF2-40B4-BE49-F238E27FC236}">
                <a16:creationId xmlns:a16="http://schemas.microsoft.com/office/drawing/2014/main" id="{6B42FDBF-86CB-4FD2-9B66-52A5EDFE4055}"/>
              </a:ext>
            </a:extLst>
          </p:cNvPr>
          <p:cNvPicPr>
            <a:picLocks noChangeAspect="1"/>
          </p:cNvPicPr>
          <p:nvPr/>
        </p:nvPicPr>
        <p:blipFill>
          <a:blip r:embed="rId4"/>
          <a:stretch>
            <a:fillRect/>
          </a:stretch>
        </p:blipFill>
        <p:spPr>
          <a:xfrm>
            <a:off x="4191000" y="4045346"/>
            <a:ext cx="4953000" cy="2180145"/>
          </a:xfrm>
          <a:prstGeom prst="rect">
            <a:avLst/>
          </a:prstGeom>
          <a:effectLst>
            <a:softEdge rad="127000"/>
          </a:effectLst>
        </p:spPr>
      </p:pic>
      <p:pic>
        <p:nvPicPr>
          <p:cNvPr id="6" name="Picture 5">
            <a:extLst>
              <a:ext uri="{FF2B5EF4-FFF2-40B4-BE49-F238E27FC236}">
                <a16:creationId xmlns:a16="http://schemas.microsoft.com/office/drawing/2014/main" id="{2BEB13E7-E75B-4B32-887C-56ACD999BFE0}"/>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5127969" y="1037762"/>
            <a:ext cx="3166108" cy="3042753"/>
          </a:xfrm>
          <a:prstGeom prst="rect">
            <a:avLst/>
          </a:prstGeom>
        </p:spPr>
      </p:pic>
    </p:spTree>
    <p:extLst>
      <p:ext uri="{BB962C8B-B14F-4D97-AF65-F5344CB8AC3E}">
        <p14:creationId xmlns:p14="http://schemas.microsoft.com/office/powerpoint/2010/main" val="1606973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500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2819" name="Rectangle 2"/>
          <p:cNvSpPr>
            <a:spLocks noGrp="1" noChangeArrowheads="1"/>
          </p:cNvSpPr>
          <p:nvPr>
            <p:ph type="title"/>
          </p:nvPr>
        </p:nvSpPr>
        <p:spPr>
          <a:xfrm>
            <a:off x="457200" y="195064"/>
            <a:ext cx="8229600" cy="846910"/>
          </a:xfrm>
        </p:spPr>
        <p:txBody>
          <a:bodyPr>
            <a:normAutofit/>
          </a:bodyPr>
          <a:lstStyle/>
          <a:p>
            <a:pPr eaLnBrk="1" hangingPunct="1"/>
            <a:r>
              <a:rPr lang="en-US" b="1" dirty="0"/>
              <a:t>Inspections</a:t>
            </a:r>
          </a:p>
        </p:txBody>
      </p:sp>
      <p:pic>
        <p:nvPicPr>
          <p:cNvPr id="162820" name="Picture 3">
            <a:hlinkClick r:id="rId3"/>
          </p:cNvPr>
          <p:cNvPicPr>
            <a:picLocks noGrp="1" noChangeAspect="1" noChangeArrowheads="1"/>
          </p:cNvPicPr>
          <p:nvPr>
            <p:ph sz="half" idx="1"/>
          </p:nvPr>
        </p:nvPicPr>
        <p:blipFill>
          <a:blip r:embed="rId4" cstate="print"/>
          <a:stretch>
            <a:fillRect/>
          </a:stretch>
        </p:blipFill>
        <p:spPr>
          <a:xfrm>
            <a:off x="457200" y="1041974"/>
            <a:ext cx="4038600" cy="2729926"/>
          </a:xfrm>
          <a:ln>
            <a:solidFill>
              <a:schemeClr val="tx1"/>
            </a:solidFill>
          </a:ln>
        </p:spPr>
      </p:pic>
      <p:pic>
        <p:nvPicPr>
          <p:cNvPr id="9" name="Picture 8" descr="InspectionWorksheet.JPG">
            <a:hlinkClick r:id="rId5"/>
          </p:cNvPr>
          <p:cNvPicPr>
            <a:picLocks noChangeAspect="1"/>
          </p:cNvPicPr>
          <p:nvPr/>
        </p:nvPicPr>
        <p:blipFill>
          <a:blip r:embed="rId6" cstate="print"/>
          <a:stretch>
            <a:fillRect/>
          </a:stretch>
        </p:blipFill>
        <p:spPr>
          <a:xfrm>
            <a:off x="4992086" y="1371600"/>
            <a:ext cx="3675664" cy="4800600"/>
          </a:xfrm>
          <a:prstGeom prst="rect">
            <a:avLst/>
          </a:prstGeom>
          <a:ln>
            <a:solidFill>
              <a:schemeClr val="tx1"/>
            </a:solidFill>
          </a:ln>
        </p:spPr>
      </p:pic>
      <p:pic>
        <p:nvPicPr>
          <p:cNvPr id="10" name="Picture 9" descr="CustomerSurvey.JPG">
            <a:hlinkClick r:id="rId3"/>
          </p:cNvPr>
          <p:cNvPicPr>
            <a:picLocks noChangeAspect="1"/>
          </p:cNvPicPr>
          <p:nvPr/>
        </p:nvPicPr>
        <p:blipFill>
          <a:blip r:embed="rId7" cstate="print"/>
          <a:stretch>
            <a:fillRect/>
          </a:stretch>
        </p:blipFill>
        <p:spPr>
          <a:xfrm>
            <a:off x="457200" y="3886200"/>
            <a:ext cx="4038600" cy="2776736"/>
          </a:xfrm>
          <a:prstGeom prst="rect">
            <a:avLst/>
          </a:prstGeom>
          <a:ln>
            <a:solidFill>
              <a:schemeClr val="tx1"/>
            </a:solidFill>
          </a:ln>
        </p:spPr>
      </p:pic>
    </p:spTree>
    <p:extLst>
      <p:ext uri="{BB962C8B-B14F-4D97-AF65-F5344CB8AC3E}">
        <p14:creationId xmlns:p14="http://schemas.microsoft.com/office/powerpoint/2010/main" val="385645998"/>
      </p:ext>
    </p:extLst>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7810" name="Rectangle 2"/>
          <p:cNvSpPr>
            <a:spLocks noGrp="1" noChangeArrowheads="1"/>
          </p:cNvSpPr>
          <p:nvPr>
            <p:ph type="title"/>
          </p:nvPr>
        </p:nvSpPr>
        <p:spPr>
          <a:xfrm>
            <a:off x="457200" y="269773"/>
            <a:ext cx="8229600" cy="944562"/>
          </a:xfrm>
        </p:spPr>
        <p:txBody>
          <a:bodyPr>
            <a:normAutofit/>
          </a:bodyPr>
          <a:lstStyle/>
          <a:p>
            <a:r>
              <a:rPr lang="en-US" b="1" dirty="0"/>
              <a:t>Work Zone Inspections</a:t>
            </a:r>
          </a:p>
        </p:txBody>
      </p:sp>
      <p:sp>
        <p:nvSpPr>
          <p:cNvPr id="247812" name="Rectangle 4"/>
          <p:cNvSpPr>
            <a:spLocks noGrp="1" noChangeArrowheads="1"/>
          </p:cNvSpPr>
          <p:nvPr>
            <p:ph sz="half" idx="2"/>
          </p:nvPr>
        </p:nvSpPr>
        <p:spPr>
          <a:xfrm>
            <a:off x="457200" y="1214335"/>
            <a:ext cx="4800600" cy="1905000"/>
          </a:xfrm>
        </p:spPr>
        <p:txBody>
          <a:bodyPr/>
          <a:lstStyle/>
          <a:p>
            <a:pPr>
              <a:buFont typeface="Wingdings" panose="05000000000000000000" pitchFamily="2" charset="2"/>
              <a:buChar char="Ø"/>
            </a:pPr>
            <a:r>
              <a:rPr lang="en-US" sz="2800" dirty="0"/>
              <a:t>Two Inspection Categories</a:t>
            </a:r>
          </a:p>
          <a:p>
            <a:endParaRPr lang="en-US" sz="800" dirty="0"/>
          </a:p>
          <a:p>
            <a:pPr lvl="1">
              <a:buFont typeface="Arial" panose="020B0604020202020204" pitchFamily="34" charset="0"/>
              <a:buChar char="•"/>
            </a:pPr>
            <a:r>
              <a:rPr lang="en-US" sz="2400" dirty="0"/>
              <a:t>Quality control inspections</a:t>
            </a:r>
          </a:p>
          <a:p>
            <a:pPr lvl="1">
              <a:buFont typeface="Arial" panose="020B0604020202020204" pitchFamily="34" charset="0"/>
              <a:buChar char="•"/>
            </a:pPr>
            <a:r>
              <a:rPr lang="en-US" sz="2400" dirty="0"/>
              <a:t>Quality assurance inspections</a:t>
            </a:r>
          </a:p>
        </p:txBody>
      </p:sp>
      <p:pic>
        <p:nvPicPr>
          <p:cNvPr id="6" name="Picture 5" descr="WorkZone45mph.JPG"/>
          <p:cNvPicPr>
            <a:picLocks noChangeAspect="1"/>
          </p:cNvPicPr>
          <p:nvPr/>
        </p:nvPicPr>
        <p:blipFill>
          <a:blip r:embed="rId2" cstate="print"/>
          <a:stretch>
            <a:fillRect/>
          </a:stretch>
        </p:blipFill>
        <p:spPr>
          <a:xfrm>
            <a:off x="4299682" y="2971800"/>
            <a:ext cx="4670059" cy="3766390"/>
          </a:xfrm>
          <a:prstGeom prst="rect">
            <a:avLst/>
          </a:prstGeom>
          <a:effectLst>
            <a:softEdge rad="127000"/>
          </a:effectLst>
        </p:spPr>
      </p:pic>
    </p:spTree>
    <p:extLst>
      <p:ext uri="{BB962C8B-B14F-4D97-AF65-F5344CB8AC3E}">
        <p14:creationId xmlns:p14="http://schemas.microsoft.com/office/powerpoint/2010/main" val="3095195206"/>
      </p:ext>
    </p:extLst>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8841" name="Rectangle 9"/>
          <p:cNvSpPr>
            <a:spLocks noGrp="1" noChangeArrowheads="1"/>
          </p:cNvSpPr>
          <p:nvPr>
            <p:ph type="title"/>
          </p:nvPr>
        </p:nvSpPr>
        <p:spPr>
          <a:xfrm>
            <a:off x="457200" y="274638"/>
            <a:ext cx="8229600" cy="944562"/>
          </a:xfrm>
        </p:spPr>
        <p:txBody>
          <a:bodyPr>
            <a:normAutofit/>
          </a:bodyPr>
          <a:lstStyle/>
          <a:p>
            <a:r>
              <a:rPr lang="en-US" b="1" dirty="0"/>
              <a:t>Quality Control Inspections</a:t>
            </a:r>
          </a:p>
        </p:txBody>
      </p:sp>
      <p:sp>
        <p:nvSpPr>
          <p:cNvPr id="248843" name="Rectangle 11"/>
          <p:cNvSpPr>
            <a:spLocks noGrp="1" noChangeArrowheads="1"/>
          </p:cNvSpPr>
          <p:nvPr>
            <p:ph sz="half" idx="2"/>
          </p:nvPr>
        </p:nvSpPr>
        <p:spPr>
          <a:xfrm>
            <a:off x="990600" y="1379220"/>
            <a:ext cx="3124200" cy="2057400"/>
          </a:xfrm>
        </p:spPr>
        <p:txBody>
          <a:bodyPr/>
          <a:lstStyle/>
          <a:p>
            <a:pPr>
              <a:buFont typeface="Wingdings" panose="05000000000000000000" pitchFamily="2" charset="2"/>
              <a:buChar char="Ø"/>
            </a:pPr>
            <a:r>
              <a:rPr lang="en-US" sz="2800" dirty="0"/>
              <a:t>Pre-installation</a:t>
            </a:r>
          </a:p>
          <a:p>
            <a:pPr>
              <a:buFont typeface="Wingdings" panose="05000000000000000000" pitchFamily="2" charset="2"/>
              <a:buChar char="Ø"/>
            </a:pPr>
            <a:r>
              <a:rPr lang="en-US" sz="2800" dirty="0"/>
              <a:t>Post-installation</a:t>
            </a:r>
          </a:p>
          <a:p>
            <a:pPr>
              <a:buFont typeface="Wingdings" panose="05000000000000000000" pitchFamily="2" charset="2"/>
              <a:buChar char="Ø"/>
            </a:pPr>
            <a:r>
              <a:rPr lang="en-US" sz="2800" dirty="0"/>
              <a:t>Routine</a:t>
            </a:r>
          </a:p>
          <a:p>
            <a:pPr>
              <a:buFont typeface="Wingdings" panose="05000000000000000000" pitchFamily="2" charset="2"/>
              <a:buChar char="Ø"/>
            </a:pPr>
            <a:r>
              <a:rPr lang="en-US" sz="2800" dirty="0"/>
              <a:t>Removal</a:t>
            </a:r>
          </a:p>
        </p:txBody>
      </p:sp>
      <p:pic>
        <p:nvPicPr>
          <p:cNvPr id="5" name="Picture 4" descr="Milling Operation.jpg"/>
          <p:cNvPicPr>
            <a:picLocks noChangeAspect="1"/>
          </p:cNvPicPr>
          <p:nvPr/>
        </p:nvPicPr>
        <p:blipFill>
          <a:blip r:embed="rId3" cstate="print"/>
          <a:stretch>
            <a:fillRect/>
          </a:stretch>
        </p:blipFill>
        <p:spPr>
          <a:xfrm>
            <a:off x="3503214" y="3078162"/>
            <a:ext cx="5183586" cy="3505200"/>
          </a:xfrm>
          <a:prstGeom prst="rect">
            <a:avLst/>
          </a:prstGeom>
          <a:effectLst>
            <a:softEdge rad="127000"/>
          </a:effectLst>
        </p:spPr>
      </p:pic>
    </p:spTree>
    <p:extLst>
      <p:ext uri="{BB962C8B-B14F-4D97-AF65-F5344CB8AC3E}">
        <p14:creationId xmlns:p14="http://schemas.microsoft.com/office/powerpoint/2010/main" val="2830971662"/>
      </p:ext>
    </p:extLst>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0885" name="Rectangle 5"/>
          <p:cNvSpPr>
            <a:spLocks noGrp="1" noChangeArrowheads="1"/>
          </p:cNvSpPr>
          <p:nvPr>
            <p:ph type="title"/>
          </p:nvPr>
        </p:nvSpPr>
        <p:spPr>
          <a:xfrm>
            <a:off x="457200" y="171468"/>
            <a:ext cx="8229600" cy="868362"/>
          </a:xfrm>
        </p:spPr>
        <p:txBody>
          <a:bodyPr>
            <a:normAutofit/>
          </a:bodyPr>
          <a:lstStyle/>
          <a:p>
            <a:r>
              <a:rPr lang="en-US" b="1" dirty="0"/>
              <a:t>Quality Assurance Inspections</a:t>
            </a:r>
          </a:p>
        </p:txBody>
      </p:sp>
      <p:sp>
        <p:nvSpPr>
          <p:cNvPr id="250887" name="Rectangle 7"/>
          <p:cNvSpPr>
            <a:spLocks noGrp="1" noChangeArrowheads="1"/>
          </p:cNvSpPr>
          <p:nvPr>
            <p:ph sz="half" idx="2"/>
          </p:nvPr>
        </p:nvSpPr>
        <p:spPr>
          <a:xfrm>
            <a:off x="609600" y="1171222"/>
            <a:ext cx="6629400" cy="2743200"/>
          </a:xfrm>
        </p:spPr>
        <p:txBody>
          <a:bodyPr>
            <a:normAutofit/>
          </a:bodyPr>
          <a:lstStyle/>
          <a:p>
            <a:pPr>
              <a:buFont typeface="Wingdings" panose="05000000000000000000" pitchFamily="2" charset="2"/>
              <a:buChar char="Ø"/>
            </a:pPr>
            <a:r>
              <a:rPr lang="en-US" dirty="0"/>
              <a:t>Performed by Central Office engineering staff and District lead staff</a:t>
            </a:r>
          </a:p>
          <a:p>
            <a:pPr>
              <a:buFont typeface="Wingdings" panose="05000000000000000000" pitchFamily="2" charset="2"/>
              <a:buChar char="Ø"/>
            </a:pPr>
            <a:endParaRPr lang="en-US" sz="1400" dirty="0"/>
          </a:p>
          <a:p>
            <a:pPr>
              <a:buFont typeface="Wingdings" panose="05000000000000000000" pitchFamily="2" charset="2"/>
              <a:buChar char="Ø"/>
            </a:pPr>
            <a:r>
              <a:rPr lang="en-US" dirty="0"/>
              <a:t>More formal than QC inspections</a:t>
            </a:r>
          </a:p>
          <a:p>
            <a:pPr>
              <a:buFont typeface="Wingdings" panose="05000000000000000000" pitchFamily="2" charset="2"/>
              <a:buChar char="Ø"/>
            </a:pPr>
            <a:endParaRPr lang="en-US" sz="1400" dirty="0"/>
          </a:p>
          <a:p>
            <a:pPr>
              <a:buFont typeface="Wingdings" panose="05000000000000000000" pitchFamily="2" charset="2"/>
              <a:buChar char="Ø"/>
            </a:pPr>
            <a:r>
              <a:rPr lang="en-US" dirty="0"/>
              <a:t>Documented and shared results</a:t>
            </a:r>
          </a:p>
          <a:p>
            <a:endParaRPr lang="en-US" sz="2400" dirty="0"/>
          </a:p>
        </p:txBody>
      </p:sp>
      <p:pic>
        <p:nvPicPr>
          <p:cNvPr id="5" name="Picture 4" descr="TaperDibs.JPG"/>
          <p:cNvPicPr>
            <a:picLocks noChangeAspect="1"/>
          </p:cNvPicPr>
          <p:nvPr/>
        </p:nvPicPr>
        <p:blipFill>
          <a:blip r:embed="rId3" cstate="print"/>
          <a:stretch>
            <a:fillRect/>
          </a:stretch>
        </p:blipFill>
        <p:spPr>
          <a:xfrm>
            <a:off x="4876800" y="3639900"/>
            <a:ext cx="4196058" cy="3200738"/>
          </a:xfrm>
          <a:prstGeom prst="rect">
            <a:avLst/>
          </a:prstGeom>
          <a:ln>
            <a:noFill/>
          </a:ln>
          <a:effectLst>
            <a:softEdge rad="127000"/>
          </a:effectLst>
        </p:spPr>
      </p:pic>
      <p:pic>
        <p:nvPicPr>
          <p:cNvPr id="7" name="Picture 6">
            <a:extLst>
              <a:ext uri="{FF2B5EF4-FFF2-40B4-BE49-F238E27FC236}">
                <a16:creationId xmlns:a16="http://schemas.microsoft.com/office/drawing/2014/main" id="{BEE81957-F3CE-484A-823C-BCA7D7A706A8}"/>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5181600" y="3666570"/>
            <a:ext cx="3191597" cy="3067249"/>
          </a:xfrm>
          <a:prstGeom prst="rect">
            <a:avLst/>
          </a:prstGeom>
        </p:spPr>
      </p:pic>
      <p:pic>
        <p:nvPicPr>
          <p:cNvPr id="8" name="Picture 7">
            <a:extLst>
              <a:ext uri="{FF2B5EF4-FFF2-40B4-BE49-F238E27FC236}">
                <a16:creationId xmlns:a16="http://schemas.microsoft.com/office/drawing/2014/main" id="{C9C0F660-B5BA-4A01-9A85-6D8020984F01}"/>
              </a:ext>
            </a:extLst>
          </p:cNvPr>
          <p:cNvPicPr>
            <a:picLocks noChangeAspect="1"/>
          </p:cNvPicPr>
          <p:nvPr/>
        </p:nvPicPr>
        <p:blipFill>
          <a:blip r:embed="rId5"/>
          <a:stretch>
            <a:fillRect/>
          </a:stretch>
        </p:blipFill>
        <p:spPr>
          <a:xfrm>
            <a:off x="22654" y="3645975"/>
            <a:ext cx="4947940" cy="3200738"/>
          </a:xfrm>
          <a:prstGeom prst="rect">
            <a:avLst/>
          </a:prstGeom>
          <a:effectLst>
            <a:softEdge rad="127000"/>
          </a:effectLst>
        </p:spPr>
      </p:pic>
    </p:spTree>
    <p:extLst>
      <p:ext uri="{BB962C8B-B14F-4D97-AF65-F5344CB8AC3E}">
        <p14:creationId xmlns:p14="http://schemas.microsoft.com/office/powerpoint/2010/main" val="2466171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175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1910" name="Rectangle 6"/>
          <p:cNvSpPr>
            <a:spLocks noGrp="1" noChangeArrowheads="1"/>
          </p:cNvSpPr>
          <p:nvPr>
            <p:ph type="title"/>
          </p:nvPr>
        </p:nvSpPr>
        <p:spPr>
          <a:xfrm>
            <a:off x="457200" y="274638"/>
            <a:ext cx="8229600" cy="944562"/>
          </a:xfrm>
        </p:spPr>
        <p:txBody>
          <a:bodyPr>
            <a:normAutofit/>
          </a:bodyPr>
          <a:lstStyle/>
          <a:p>
            <a:r>
              <a:rPr lang="en-US" b="1" dirty="0"/>
              <a:t>Quality Assurance Inspections</a:t>
            </a:r>
          </a:p>
        </p:txBody>
      </p:sp>
      <p:sp>
        <p:nvSpPr>
          <p:cNvPr id="251912" name="Rectangle 8"/>
          <p:cNvSpPr>
            <a:spLocks noGrp="1" noChangeArrowheads="1"/>
          </p:cNvSpPr>
          <p:nvPr>
            <p:ph sz="half" idx="2"/>
          </p:nvPr>
        </p:nvSpPr>
        <p:spPr>
          <a:xfrm>
            <a:off x="583620" y="1337310"/>
            <a:ext cx="4114800" cy="1981200"/>
          </a:xfrm>
        </p:spPr>
        <p:txBody>
          <a:bodyPr>
            <a:normAutofit/>
          </a:bodyPr>
          <a:lstStyle/>
          <a:p>
            <a:pPr>
              <a:buFont typeface="Wingdings" panose="05000000000000000000" pitchFamily="2" charset="2"/>
              <a:buChar char="Ø"/>
            </a:pPr>
            <a:r>
              <a:rPr lang="en-US" dirty="0"/>
              <a:t>Technical inspections</a:t>
            </a:r>
          </a:p>
          <a:p>
            <a:pPr>
              <a:buFont typeface="Wingdings" panose="05000000000000000000" pitchFamily="2" charset="2"/>
              <a:buChar char="Ø"/>
            </a:pPr>
            <a:endParaRPr lang="en-US" dirty="0"/>
          </a:p>
          <a:p>
            <a:pPr>
              <a:buFont typeface="Wingdings" panose="05000000000000000000" pitchFamily="2" charset="2"/>
              <a:buChar char="Ø"/>
            </a:pPr>
            <a:r>
              <a:rPr lang="en-US" dirty="0"/>
              <a:t>Operational inspections</a:t>
            </a:r>
          </a:p>
        </p:txBody>
      </p:sp>
      <p:pic>
        <p:nvPicPr>
          <p:cNvPr id="2" name="Picture 1">
            <a:extLst>
              <a:ext uri="{FF2B5EF4-FFF2-40B4-BE49-F238E27FC236}">
                <a16:creationId xmlns:a16="http://schemas.microsoft.com/office/drawing/2014/main" id="{E2B138EC-14F9-4F13-8175-A2BE697295A5}"/>
              </a:ext>
            </a:extLst>
          </p:cNvPr>
          <p:cNvPicPr>
            <a:picLocks noChangeAspect="1"/>
          </p:cNvPicPr>
          <p:nvPr/>
        </p:nvPicPr>
        <p:blipFill>
          <a:blip r:embed="rId3"/>
          <a:stretch>
            <a:fillRect/>
          </a:stretch>
        </p:blipFill>
        <p:spPr>
          <a:xfrm>
            <a:off x="3886200" y="3295650"/>
            <a:ext cx="4953950" cy="3306762"/>
          </a:xfrm>
          <a:prstGeom prst="rect">
            <a:avLst/>
          </a:prstGeom>
          <a:ln>
            <a:noFill/>
          </a:ln>
          <a:effectLst>
            <a:softEdge rad="112500"/>
          </a:effectLst>
        </p:spPr>
      </p:pic>
    </p:spTree>
    <p:extLst>
      <p:ext uri="{BB962C8B-B14F-4D97-AF65-F5344CB8AC3E}">
        <p14:creationId xmlns:p14="http://schemas.microsoft.com/office/powerpoint/2010/main" val="406712835"/>
      </p:ext>
    </p:extLst>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3960" name="Rectangle 8"/>
          <p:cNvSpPr>
            <a:spLocks noGrp="1" noChangeArrowheads="1"/>
          </p:cNvSpPr>
          <p:nvPr>
            <p:ph type="title"/>
          </p:nvPr>
        </p:nvSpPr>
        <p:spPr>
          <a:xfrm>
            <a:off x="457200" y="251619"/>
            <a:ext cx="8229600" cy="868362"/>
          </a:xfrm>
        </p:spPr>
        <p:txBody>
          <a:bodyPr>
            <a:normAutofit/>
          </a:bodyPr>
          <a:lstStyle/>
          <a:p>
            <a:r>
              <a:rPr lang="en-US" b="1" dirty="0"/>
              <a:t>Exposure</a:t>
            </a:r>
          </a:p>
        </p:txBody>
      </p:sp>
      <p:pic>
        <p:nvPicPr>
          <p:cNvPr id="253961" name="Picture 9"/>
          <p:cNvPicPr>
            <a:picLocks noGrp="1" noChangeAspect="1" noChangeArrowheads="1"/>
          </p:cNvPicPr>
          <p:nvPr>
            <p:ph sz="half" idx="1"/>
          </p:nvPr>
        </p:nvPicPr>
        <p:blipFill>
          <a:blip r:embed="rId2" cstate="print"/>
          <a:stretch>
            <a:fillRect/>
          </a:stretch>
        </p:blipFill>
        <p:spPr>
          <a:xfrm>
            <a:off x="619125" y="1219200"/>
            <a:ext cx="3714750" cy="4953000"/>
          </a:xfrm>
          <a:ln w="57150">
            <a:noFill/>
          </a:ln>
          <a:effectLst>
            <a:softEdge rad="127000"/>
          </a:effectLst>
        </p:spPr>
      </p:pic>
      <p:sp>
        <p:nvSpPr>
          <p:cNvPr id="253962" name="Rectangle 10"/>
          <p:cNvSpPr>
            <a:spLocks noGrp="1" noChangeArrowheads="1"/>
          </p:cNvSpPr>
          <p:nvPr>
            <p:ph sz="half" idx="2"/>
          </p:nvPr>
        </p:nvSpPr>
        <p:spPr>
          <a:xfrm>
            <a:off x="4648200" y="2590800"/>
            <a:ext cx="4114800" cy="1981200"/>
          </a:xfrm>
        </p:spPr>
        <p:txBody>
          <a:bodyPr/>
          <a:lstStyle/>
          <a:p>
            <a:pPr>
              <a:buFont typeface="Wingdings" panose="05000000000000000000" pitchFamily="2" charset="2"/>
              <a:buChar char="Ø"/>
            </a:pPr>
            <a:r>
              <a:rPr lang="en-US" sz="2800" dirty="0"/>
              <a:t>Can be seen as the number of people affected and the severity of the deficiencies</a:t>
            </a:r>
          </a:p>
        </p:txBody>
      </p:sp>
      <p:sp>
        <p:nvSpPr>
          <p:cNvPr id="253959" name="Text Box 7"/>
          <p:cNvSpPr txBox="1">
            <a:spLocks noChangeArrowheads="1"/>
          </p:cNvSpPr>
          <p:nvPr/>
        </p:nvSpPr>
        <p:spPr bwMode="auto">
          <a:xfrm>
            <a:off x="472281" y="5706269"/>
            <a:ext cx="8199438" cy="946150"/>
          </a:xfrm>
          <a:prstGeom prst="rect">
            <a:avLst/>
          </a:prstGeom>
          <a:solidFill>
            <a:srgbClr val="CC6600"/>
          </a:solidFill>
          <a:ln w="9525">
            <a:noFill/>
            <a:miter lim="800000"/>
            <a:headEnd/>
            <a:tailEnd/>
          </a:ln>
          <a:effectLst>
            <a:prstShdw prst="shdw17" dist="17961" dir="2700000">
              <a:srgbClr val="CC6600">
                <a:gamma/>
                <a:shade val="60000"/>
                <a:invGamma/>
              </a:srgbClr>
            </a:prstShdw>
          </a:effectLst>
        </p:spPr>
        <p:txBody>
          <a:bodyPr>
            <a:spAutoFit/>
          </a:bodyPr>
          <a:lstStyle/>
          <a:p>
            <a:pPr algn="ctr"/>
            <a:r>
              <a:rPr lang="en-US" sz="2800" b="1" dirty="0">
                <a:solidFill>
                  <a:srgbClr val="FFFF00"/>
                </a:solidFill>
                <a:effectLst>
                  <a:outerShdw blurRad="38100" dist="38100" dir="2700000" algn="tl">
                    <a:srgbClr val="000000">
                      <a:alpha val="43137"/>
                    </a:srgbClr>
                  </a:outerShdw>
                </a:effectLst>
              </a:rPr>
              <a:t>Good judgment must be used to determine the severity of exposures</a:t>
            </a:r>
          </a:p>
        </p:txBody>
      </p:sp>
      <p:pic>
        <p:nvPicPr>
          <p:cNvPr id="7" name="Picture 6">
            <a:extLst>
              <a:ext uri="{FF2B5EF4-FFF2-40B4-BE49-F238E27FC236}">
                <a16:creationId xmlns:a16="http://schemas.microsoft.com/office/drawing/2014/main" id="{988504C1-60F4-403C-AE2B-E86BD3D97F3A}"/>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880701" y="2047775"/>
            <a:ext cx="3191597" cy="3067249"/>
          </a:xfrm>
          <a:prstGeom prst="rect">
            <a:avLst/>
          </a:prstGeom>
        </p:spPr>
      </p:pic>
    </p:spTree>
    <p:extLst>
      <p:ext uri="{BB962C8B-B14F-4D97-AF65-F5344CB8AC3E}">
        <p14:creationId xmlns:p14="http://schemas.microsoft.com/office/powerpoint/2010/main" val="900223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4983" name="Rectangle 7"/>
          <p:cNvSpPr>
            <a:spLocks noGrp="1" noChangeArrowheads="1"/>
          </p:cNvSpPr>
          <p:nvPr>
            <p:ph type="title"/>
          </p:nvPr>
        </p:nvSpPr>
        <p:spPr>
          <a:xfrm>
            <a:off x="457200" y="228918"/>
            <a:ext cx="8229600" cy="877292"/>
          </a:xfrm>
        </p:spPr>
        <p:txBody>
          <a:bodyPr>
            <a:normAutofit/>
          </a:bodyPr>
          <a:lstStyle/>
          <a:p>
            <a:r>
              <a:rPr lang="en-US" b="1" dirty="0"/>
              <a:t>Priorities</a:t>
            </a:r>
          </a:p>
        </p:txBody>
      </p:sp>
      <p:pic>
        <p:nvPicPr>
          <p:cNvPr id="254984" name="Picture 8"/>
          <p:cNvPicPr>
            <a:picLocks noGrp="1" noChangeAspect="1" noChangeArrowheads="1"/>
          </p:cNvPicPr>
          <p:nvPr>
            <p:ph sz="half" idx="1"/>
          </p:nvPr>
        </p:nvPicPr>
        <p:blipFill>
          <a:blip r:embed="rId3" cstate="print"/>
          <a:stretch>
            <a:fillRect/>
          </a:stretch>
        </p:blipFill>
        <p:spPr>
          <a:xfrm>
            <a:off x="4419600" y="2667000"/>
            <a:ext cx="4514127" cy="3962400"/>
          </a:xfrm>
          <a:ln w="57150">
            <a:noFill/>
          </a:ln>
          <a:effectLst>
            <a:softEdge rad="127000"/>
          </a:effectLst>
        </p:spPr>
      </p:pic>
      <p:sp>
        <p:nvSpPr>
          <p:cNvPr id="254985" name="Rectangle 9"/>
          <p:cNvSpPr>
            <a:spLocks noGrp="1" noChangeArrowheads="1"/>
          </p:cNvSpPr>
          <p:nvPr>
            <p:ph sz="half" idx="2"/>
          </p:nvPr>
        </p:nvSpPr>
        <p:spPr>
          <a:xfrm>
            <a:off x="533400" y="1257300"/>
            <a:ext cx="8077200" cy="3048000"/>
          </a:xfrm>
        </p:spPr>
        <p:txBody>
          <a:bodyPr>
            <a:normAutofit/>
          </a:bodyPr>
          <a:lstStyle/>
          <a:p>
            <a:pPr>
              <a:buFont typeface="Wingdings" panose="05000000000000000000" pitchFamily="2" charset="2"/>
              <a:buChar char="Ø"/>
            </a:pPr>
            <a:r>
              <a:rPr lang="en-US" dirty="0"/>
              <a:t>To help determine the severity of an exposure the following categories should be used:</a:t>
            </a:r>
          </a:p>
          <a:p>
            <a:pPr>
              <a:buFont typeface="Wingdings" panose="05000000000000000000" pitchFamily="2" charset="2"/>
              <a:buChar char="Ø"/>
            </a:pPr>
            <a:endParaRPr lang="en-US" sz="600" dirty="0"/>
          </a:p>
          <a:p>
            <a:pPr>
              <a:buFont typeface="Wingdings" panose="05000000000000000000" pitchFamily="2" charset="2"/>
              <a:buChar char="Ø"/>
            </a:pPr>
            <a:r>
              <a:rPr lang="en-US" sz="2800" dirty="0"/>
              <a:t>Priority 1</a:t>
            </a:r>
          </a:p>
          <a:p>
            <a:pPr>
              <a:buFont typeface="Wingdings" panose="05000000000000000000" pitchFamily="2" charset="2"/>
              <a:buChar char="Ø"/>
            </a:pPr>
            <a:r>
              <a:rPr lang="en-US" sz="2800" dirty="0"/>
              <a:t>Priority 2</a:t>
            </a:r>
          </a:p>
          <a:p>
            <a:pPr>
              <a:buFont typeface="Wingdings" panose="05000000000000000000" pitchFamily="2" charset="2"/>
              <a:buChar char="Ø"/>
            </a:pPr>
            <a:r>
              <a:rPr lang="en-US" sz="2800" dirty="0"/>
              <a:t>Priority 3</a:t>
            </a:r>
          </a:p>
        </p:txBody>
      </p:sp>
      <p:sp>
        <p:nvSpPr>
          <p:cNvPr id="6" name="Rectangle 5"/>
          <p:cNvSpPr/>
          <p:nvPr/>
        </p:nvSpPr>
        <p:spPr>
          <a:xfrm>
            <a:off x="362673" y="4014001"/>
            <a:ext cx="3958542" cy="1477328"/>
          </a:xfrm>
          <a:prstGeom prst="rect">
            <a:avLst/>
          </a:prstGeom>
        </p:spPr>
        <p:txBody>
          <a:bodyPr wrap="square">
            <a:spAutoFit/>
          </a:bodyPr>
          <a:lstStyle/>
          <a:p>
            <a:r>
              <a:rPr lang="en-US" dirty="0">
                <a:hlinkClick r:id="rId4"/>
              </a:rPr>
              <a:t>http://sp/sites/sm/IRPDocuments/Shared%20Documents/PUBLISHED/APPENDICES/AppendiceII%20-%20Incident%20Response%20Priorities.pdf</a:t>
            </a:r>
            <a:endParaRPr lang="en-US" dirty="0"/>
          </a:p>
        </p:txBody>
      </p:sp>
      <p:sp>
        <p:nvSpPr>
          <p:cNvPr id="8" name="Rectangle 7"/>
          <p:cNvSpPr/>
          <p:nvPr/>
        </p:nvSpPr>
        <p:spPr>
          <a:xfrm>
            <a:off x="358815" y="5791200"/>
            <a:ext cx="3962400" cy="646331"/>
          </a:xfrm>
          <a:prstGeom prst="rect">
            <a:avLst/>
          </a:prstGeom>
        </p:spPr>
        <p:txBody>
          <a:bodyPr wrap="square">
            <a:spAutoFit/>
          </a:bodyPr>
          <a:lstStyle/>
          <a:p>
            <a:r>
              <a:rPr lang="en-US" dirty="0">
                <a:hlinkClick r:id="rId5"/>
              </a:rPr>
              <a:t>http://www.modot.mo.gov/business/standards_and_specs/Sec0616.pdf</a:t>
            </a:r>
            <a:endParaRPr lang="en-US" dirty="0"/>
          </a:p>
        </p:txBody>
      </p:sp>
      <p:pic>
        <p:nvPicPr>
          <p:cNvPr id="9" name="Picture 8">
            <a:extLst>
              <a:ext uri="{FF2B5EF4-FFF2-40B4-BE49-F238E27FC236}">
                <a16:creationId xmlns:a16="http://schemas.microsoft.com/office/drawing/2014/main" id="{87C069DE-EC14-40F0-9063-412E88F11C23}"/>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l="54706"/>
          <a:stretch/>
        </p:blipFill>
        <p:spPr>
          <a:xfrm>
            <a:off x="4909717" y="2763432"/>
            <a:ext cx="3877397" cy="3726330"/>
          </a:xfrm>
          <a:prstGeom prst="rect">
            <a:avLst/>
          </a:prstGeom>
        </p:spPr>
      </p:pic>
    </p:spTree>
    <p:extLst>
      <p:ext uri="{BB962C8B-B14F-4D97-AF65-F5344CB8AC3E}">
        <p14:creationId xmlns:p14="http://schemas.microsoft.com/office/powerpoint/2010/main" val="273401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175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07" name="Rectangle 7"/>
          <p:cNvSpPr>
            <a:spLocks noGrp="1" noChangeArrowheads="1"/>
          </p:cNvSpPr>
          <p:nvPr>
            <p:ph type="title"/>
          </p:nvPr>
        </p:nvSpPr>
        <p:spPr>
          <a:xfrm>
            <a:off x="457200" y="228600"/>
            <a:ext cx="8229600" cy="868362"/>
          </a:xfrm>
        </p:spPr>
        <p:txBody>
          <a:bodyPr>
            <a:normAutofit/>
          </a:bodyPr>
          <a:lstStyle/>
          <a:p>
            <a:r>
              <a:rPr lang="en-US" b="1" dirty="0"/>
              <a:t>Priority 1</a:t>
            </a:r>
          </a:p>
        </p:txBody>
      </p:sp>
      <p:pic>
        <p:nvPicPr>
          <p:cNvPr id="256008" name="Picture 8"/>
          <p:cNvPicPr>
            <a:picLocks noGrp="1" noChangeAspect="1" noChangeArrowheads="1"/>
          </p:cNvPicPr>
          <p:nvPr>
            <p:ph sz="half" idx="1"/>
          </p:nvPr>
        </p:nvPicPr>
        <p:blipFill>
          <a:blip r:embed="rId3" cstate="print"/>
          <a:stretch>
            <a:fillRect/>
          </a:stretch>
        </p:blipFill>
        <p:spPr>
          <a:xfrm>
            <a:off x="4648200" y="3505200"/>
            <a:ext cx="4267200" cy="3200400"/>
          </a:xfrm>
          <a:ln w="57150">
            <a:noFill/>
          </a:ln>
          <a:effectLst>
            <a:softEdge rad="127000"/>
          </a:effectLst>
        </p:spPr>
      </p:pic>
      <p:sp>
        <p:nvSpPr>
          <p:cNvPr id="256009" name="Rectangle 9"/>
          <p:cNvSpPr>
            <a:spLocks noGrp="1" noChangeArrowheads="1"/>
          </p:cNvSpPr>
          <p:nvPr>
            <p:ph sz="half" idx="2"/>
          </p:nvPr>
        </p:nvSpPr>
        <p:spPr>
          <a:xfrm>
            <a:off x="800100" y="990600"/>
            <a:ext cx="7543800" cy="4876800"/>
          </a:xfrm>
        </p:spPr>
        <p:txBody>
          <a:bodyPr/>
          <a:lstStyle/>
          <a:p>
            <a:pPr>
              <a:buFont typeface="Wingdings" panose="05000000000000000000" pitchFamily="2" charset="2"/>
              <a:buChar char="Ø"/>
            </a:pPr>
            <a:r>
              <a:rPr lang="en-US" dirty="0"/>
              <a:t>Deficiency presents an immediate hazard to the motorists or workers</a:t>
            </a:r>
          </a:p>
          <a:p>
            <a:pPr>
              <a:buFont typeface="Wingdings" panose="05000000000000000000" pitchFamily="2" charset="2"/>
              <a:buChar char="Ø"/>
            </a:pPr>
            <a:endParaRPr lang="en-US" sz="1400" dirty="0"/>
          </a:p>
          <a:p>
            <a:pPr>
              <a:buFont typeface="Wingdings" panose="05000000000000000000" pitchFamily="2" charset="2"/>
              <a:buChar char="Ø"/>
            </a:pPr>
            <a:r>
              <a:rPr lang="en-US" dirty="0"/>
              <a:t>Examples include:</a:t>
            </a:r>
          </a:p>
          <a:p>
            <a:endParaRPr lang="en-US" sz="600" dirty="0"/>
          </a:p>
          <a:p>
            <a:pPr lvl="1">
              <a:buFont typeface="Arial" panose="020B0604020202020204" pitchFamily="34" charset="0"/>
              <a:buChar char="•"/>
            </a:pPr>
            <a:r>
              <a:rPr lang="en-US" dirty="0"/>
              <a:t>Improperly positioned flagger</a:t>
            </a:r>
          </a:p>
          <a:p>
            <a:pPr lvl="1">
              <a:buFont typeface="Arial" panose="020B0604020202020204" pitchFamily="34" charset="0"/>
              <a:buChar char="•"/>
            </a:pPr>
            <a:r>
              <a:rPr lang="en-US" dirty="0"/>
              <a:t>No PPE</a:t>
            </a:r>
          </a:p>
          <a:p>
            <a:pPr lvl="1">
              <a:buFont typeface="Arial" panose="020B0604020202020204" pitchFamily="34" charset="0"/>
              <a:buChar char="•"/>
            </a:pPr>
            <a:r>
              <a:rPr lang="en-US" dirty="0"/>
              <a:t>Blunt ends</a:t>
            </a:r>
          </a:p>
          <a:p>
            <a:pPr lvl="1">
              <a:buFont typeface="Arial" panose="020B0604020202020204" pitchFamily="34" charset="0"/>
              <a:buChar char="•"/>
            </a:pPr>
            <a:r>
              <a:rPr lang="en-US" dirty="0"/>
              <a:t>Missing devices</a:t>
            </a:r>
          </a:p>
          <a:p>
            <a:pPr lvl="1">
              <a:buFont typeface="Arial" panose="020B0604020202020204" pitchFamily="34" charset="0"/>
              <a:buChar char="•"/>
            </a:pPr>
            <a:r>
              <a:rPr lang="en-US" dirty="0"/>
              <a:t>Disabling glare</a:t>
            </a:r>
          </a:p>
          <a:p>
            <a:pPr lvl="1">
              <a:buFont typeface="Arial" panose="020B0604020202020204" pitchFamily="34" charset="0"/>
              <a:buChar char="•"/>
            </a:pPr>
            <a:r>
              <a:rPr lang="en-US" dirty="0"/>
              <a:t>Short tapers</a:t>
            </a:r>
          </a:p>
        </p:txBody>
      </p:sp>
    </p:spTree>
    <p:extLst>
      <p:ext uri="{BB962C8B-B14F-4D97-AF65-F5344CB8AC3E}">
        <p14:creationId xmlns:p14="http://schemas.microsoft.com/office/powerpoint/2010/main" val="837898134"/>
      </p:ext>
    </p:extLst>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7034" name="Rectangle 10"/>
          <p:cNvSpPr>
            <a:spLocks noGrp="1" noChangeArrowheads="1"/>
          </p:cNvSpPr>
          <p:nvPr>
            <p:ph type="title"/>
          </p:nvPr>
        </p:nvSpPr>
        <p:spPr>
          <a:xfrm>
            <a:off x="457200" y="274638"/>
            <a:ext cx="8229600" cy="792162"/>
          </a:xfrm>
        </p:spPr>
        <p:txBody>
          <a:bodyPr>
            <a:normAutofit/>
          </a:bodyPr>
          <a:lstStyle/>
          <a:p>
            <a:r>
              <a:rPr lang="en-US" b="1" dirty="0"/>
              <a:t>Priority 2</a:t>
            </a:r>
          </a:p>
        </p:txBody>
      </p:sp>
      <p:pic>
        <p:nvPicPr>
          <p:cNvPr id="257035" name="Picture 11"/>
          <p:cNvPicPr>
            <a:picLocks noGrp="1" noChangeAspect="1" noChangeArrowheads="1"/>
          </p:cNvPicPr>
          <p:nvPr>
            <p:ph sz="half" idx="1"/>
          </p:nvPr>
        </p:nvPicPr>
        <p:blipFill>
          <a:blip r:embed="rId3" cstate="print"/>
          <a:stretch>
            <a:fillRect/>
          </a:stretch>
        </p:blipFill>
        <p:spPr>
          <a:xfrm>
            <a:off x="5105400" y="3810000"/>
            <a:ext cx="3937000" cy="2952750"/>
          </a:xfrm>
          <a:ln w="57150">
            <a:noFill/>
          </a:ln>
          <a:effectLst>
            <a:softEdge rad="127000"/>
          </a:effectLst>
        </p:spPr>
      </p:pic>
      <p:sp>
        <p:nvSpPr>
          <p:cNvPr id="257036" name="Rectangle 12"/>
          <p:cNvSpPr>
            <a:spLocks noGrp="1" noChangeArrowheads="1"/>
          </p:cNvSpPr>
          <p:nvPr>
            <p:ph sz="half" idx="2"/>
          </p:nvPr>
        </p:nvSpPr>
        <p:spPr>
          <a:xfrm>
            <a:off x="533400" y="1409700"/>
            <a:ext cx="8077200" cy="4038600"/>
          </a:xfrm>
        </p:spPr>
        <p:txBody>
          <a:bodyPr>
            <a:normAutofit/>
          </a:bodyPr>
          <a:lstStyle/>
          <a:p>
            <a:pPr>
              <a:buFont typeface="Wingdings" panose="05000000000000000000" pitchFamily="2" charset="2"/>
              <a:buChar char="Ø"/>
            </a:pPr>
            <a:r>
              <a:rPr lang="en-US" dirty="0"/>
              <a:t>Not an immediate threat</a:t>
            </a:r>
            <a:r>
              <a:rPr lang="en-US" i="1" dirty="0"/>
              <a:t> </a:t>
            </a:r>
            <a:r>
              <a:rPr lang="en-US" dirty="0"/>
              <a:t>but, can impact the proper functioning of the work zone.</a:t>
            </a:r>
          </a:p>
          <a:p>
            <a:pPr>
              <a:buFont typeface="Wingdings" panose="05000000000000000000" pitchFamily="2" charset="2"/>
              <a:buChar char="Ø"/>
            </a:pPr>
            <a:endParaRPr lang="en-US" sz="1400" dirty="0"/>
          </a:p>
          <a:p>
            <a:pPr>
              <a:buFont typeface="Wingdings" panose="05000000000000000000" pitchFamily="2" charset="2"/>
              <a:buChar char="Ø"/>
            </a:pPr>
            <a:r>
              <a:rPr lang="en-US" dirty="0"/>
              <a:t>Examples include:</a:t>
            </a:r>
          </a:p>
          <a:p>
            <a:endParaRPr lang="en-US" sz="600" dirty="0"/>
          </a:p>
          <a:p>
            <a:pPr lvl="1">
              <a:buFont typeface="Arial" panose="020B0604020202020204" pitchFamily="34" charset="0"/>
              <a:buChar char="•"/>
            </a:pPr>
            <a:r>
              <a:rPr lang="en-US" dirty="0"/>
              <a:t>Missing pavement markings</a:t>
            </a:r>
          </a:p>
          <a:p>
            <a:pPr lvl="1">
              <a:buFont typeface="Arial" panose="020B0604020202020204" pitchFamily="34" charset="0"/>
              <a:buChar char="•"/>
            </a:pPr>
            <a:r>
              <a:rPr lang="en-US" dirty="0"/>
              <a:t>Improper spacing</a:t>
            </a:r>
          </a:p>
          <a:p>
            <a:pPr lvl="1">
              <a:buFont typeface="Arial" panose="020B0604020202020204" pitchFamily="34" charset="0"/>
              <a:buChar char="•"/>
            </a:pPr>
            <a:r>
              <a:rPr lang="en-US" dirty="0"/>
              <a:t>Traffic congestion</a:t>
            </a:r>
          </a:p>
          <a:p>
            <a:pPr lvl="1">
              <a:buFont typeface="Arial" panose="020B0604020202020204" pitchFamily="34" charset="0"/>
              <a:buChar char="•"/>
            </a:pPr>
            <a:r>
              <a:rPr lang="en-US" dirty="0"/>
              <a:t>Inappropriate speed limits</a:t>
            </a:r>
          </a:p>
          <a:p>
            <a:pPr lvl="1">
              <a:buFont typeface="Arial" panose="020B0604020202020204" pitchFamily="34" charset="0"/>
              <a:buChar char="•"/>
            </a:pPr>
            <a:r>
              <a:rPr lang="en-US" dirty="0"/>
              <a:t>Displaced/damaged devices</a:t>
            </a:r>
          </a:p>
        </p:txBody>
      </p:sp>
    </p:spTree>
    <p:extLst>
      <p:ext uri="{BB962C8B-B14F-4D97-AF65-F5344CB8AC3E}">
        <p14:creationId xmlns:p14="http://schemas.microsoft.com/office/powerpoint/2010/main" val="3358535524"/>
      </p:ext>
    </p:extLst>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8057" name="Rectangle 9"/>
          <p:cNvSpPr>
            <a:spLocks noGrp="1" noChangeArrowheads="1"/>
          </p:cNvSpPr>
          <p:nvPr>
            <p:ph type="title"/>
          </p:nvPr>
        </p:nvSpPr>
        <p:spPr>
          <a:xfrm>
            <a:off x="457200" y="274638"/>
            <a:ext cx="8229600" cy="792162"/>
          </a:xfrm>
        </p:spPr>
        <p:txBody>
          <a:bodyPr>
            <a:normAutofit/>
          </a:bodyPr>
          <a:lstStyle/>
          <a:p>
            <a:r>
              <a:rPr lang="en-US" b="1" dirty="0"/>
              <a:t>Priority 3</a:t>
            </a:r>
          </a:p>
        </p:txBody>
      </p:sp>
      <p:pic>
        <p:nvPicPr>
          <p:cNvPr id="258058" name="Picture 10"/>
          <p:cNvPicPr>
            <a:picLocks noGrp="1" noChangeAspect="1" noChangeArrowheads="1"/>
          </p:cNvPicPr>
          <p:nvPr>
            <p:ph sz="half" idx="1"/>
          </p:nvPr>
        </p:nvPicPr>
        <p:blipFill>
          <a:blip r:embed="rId3" cstate="print"/>
          <a:stretch>
            <a:fillRect/>
          </a:stretch>
        </p:blipFill>
        <p:spPr>
          <a:xfrm>
            <a:off x="4648200" y="2971800"/>
            <a:ext cx="4393870" cy="2819400"/>
          </a:xfrm>
          <a:ln w="57150">
            <a:noFill/>
          </a:ln>
          <a:effectLst>
            <a:softEdge rad="127000"/>
          </a:effectLst>
        </p:spPr>
      </p:pic>
      <p:sp>
        <p:nvSpPr>
          <p:cNvPr id="258059" name="Rectangle 11"/>
          <p:cNvSpPr>
            <a:spLocks noGrp="1" noChangeArrowheads="1"/>
          </p:cNvSpPr>
          <p:nvPr>
            <p:ph sz="half" idx="2"/>
          </p:nvPr>
        </p:nvSpPr>
        <p:spPr>
          <a:xfrm>
            <a:off x="609600" y="1295400"/>
            <a:ext cx="7924800" cy="4267200"/>
          </a:xfrm>
        </p:spPr>
        <p:txBody>
          <a:bodyPr>
            <a:normAutofit/>
          </a:bodyPr>
          <a:lstStyle/>
          <a:p>
            <a:pPr>
              <a:buFont typeface="Wingdings" panose="05000000000000000000" pitchFamily="2" charset="2"/>
              <a:buChar char="Ø"/>
            </a:pPr>
            <a:r>
              <a:rPr lang="en-US" dirty="0"/>
              <a:t>Doesn’t impact the functioning of the work zone but is more of a maintenance or aesthetic issue.</a:t>
            </a:r>
          </a:p>
          <a:p>
            <a:pPr>
              <a:buFont typeface="Wingdings" panose="05000000000000000000" pitchFamily="2" charset="2"/>
              <a:buChar char="Ø"/>
            </a:pPr>
            <a:endParaRPr lang="en-US" sz="1400" dirty="0"/>
          </a:p>
          <a:p>
            <a:pPr>
              <a:buFont typeface="Wingdings" panose="05000000000000000000" pitchFamily="2" charset="2"/>
              <a:buChar char="Ø"/>
            </a:pPr>
            <a:r>
              <a:rPr lang="en-US" dirty="0"/>
              <a:t>Examples include:</a:t>
            </a:r>
          </a:p>
          <a:p>
            <a:endParaRPr lang="en-US" sz="1400" dirty="0"/>
          </a:p>
          <a:p>
            <a:pPr lvl="1">
              <a:buFont typeface="Arial" panose="020B0604020202020204" pitchFamily="34" charset="0"/>
              <a:buChar char="•"/>
            </a:pPr>
            <a:r>
              <a:rPr lang="en-US" dirty="0"/>
              <a:t>Leaning signs</a:t>
            </a:r>
          </a:p>
          <a:p>
            <a:pPr lvl="1">
              <a:buFont typeface="Arial" panose="020B0604020202020204" pitchFamily="34" charset="0"/>
              <a:buChar char="•"/>
            </a:pPr>
            <a:r>
              <a:rPr lang="en-US" dirty="0"/>
              <a:t>Dirty devices</a:t>
            </a:r>
          </a:p>
          <a:p>
            <a:pPr lvl="1">
              <a:buFont typeface="Arial" panose="020B0604020202020204" pitchFamily="34" charset="0"/>
              <a:buChar char="•"/>
            </a:pPr>
            <a:r>
              <a:rPr lang="en-US" dirty="0"/>
              <a:t>Improper sign covering</a:t>
            </a:r>
          </a:p>
          <a:p>
            <a:pPr lvl="1">
              <a:buFont typeface="Arial" panose="020B0604020202020204" pitchFamily="34" charset="0"/>
              <a:buChar char="•"/>
            </a:pPr>
            <a:r>
              <a:rPr lang="en-US" dirty="0"/>
              <a:t>Improper PCMS message</a:t>
            </a:r>
          </a:p>
          <a:p>
            <a:pPr lvl="1">
              <a:buFont typeface="Arial" panose="020B0604020202020204" pitchFamily="34" charset="0"/>
              <a:buChar char="•"/>
            </a:pPr>
            <a:r>
              <a:rPr lang="en-US" dirty="0"/>
              <a:t>Intermixing devices</a:t>
            </a:r>
          </a:p>
        </p:txBody>
      </p:sp>
    </p:spTree>
    <p:extLst>
      <p:ext uri="{BB962C8B-B14F-4D97-AF65-F5344CB8AC3E}">
        <p14:creationId xmlns:p14="http://schemas.microsoft.com/office/powerpoint/2010/main" val="2451472537"/>
      </p:ext>
    </p:extLst>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9D975-F8EB-4004-B753-38DBF6F939E8}"/>
              </a:ext>
            </a:extLst>
          </p:cNvPr>
          <p:cNvSpPr>
            <a:spLocks noGrp="1"/>
          </p:cNvSpPr>
          <p:nvPr>
            <p:ph type="title"/>
          </p:nvPr>
        </p:nvSpPr>
        <p:spPr>
          <a:xfrm>
            <a:off x="457200" y="36512"/>
            <a:ext cx="8229600" cy="792162"/>
          </a:xfrm>
        </p:spPr>
        <p:txBody>
          <a:bodyPr/>
          <a:lstStyle/>
          <a:p>
            <a:r>
              <a:rPr lang="en-US" b="1" dirty="0"/>
              <a:t>Review</a:t>
            </a:r>
          </a:p>
        </p:txBody>
      </p:sp>
      <p:sp>
        <p:nvSpPr>
          <p:cNvPr id="4" name="Content Placeholder 2">
            <a:extLst>
              <a:ext uri="{FF2B5EF4-FFF2-40B4-BE49-F238E27FC236}">
                <a16:creationId xmlns:a16="http://schemas.microsoft.com/office/drawing/2014/main" id="{2D2A63BF-A1B4-4393-A43F-F5B35439D76C}"/>
              </a:ext>
            </a:extLst>
          </p:cNvPr>
          <p:cNvSpPr>
            <a:spLocks noGrp="1"/>
          </p:cNvSpPr>
          <p:nvPr>
            <p:ph idx="1"/>
          </p:nvPr>
        </p:nvSpPr>
        <p:spPr>
          <a:xfrm>
            <a:off x="457200" y="828674"/>
            <a:ext cx="8229600" cy="5876925"/>
          </a:xfrm>
        </p:spPr>
        <p:txBody>
          <a:bodyPr/>
          <a:lstStyle/>
          <a:p>
            <a:pPr marL="457200" indent="-457200">
              <a:buFont typeface="+mj-lt"/>
              <a:buAutoNum type="arabicPeriod"/>
            </a:pPr>
            <a:r>
              <a:rPr lang="en-US" sz="2000" dirty="0"/>
              <a:t>What are the 2 categories of work zone inspections?</a:t>
            </a:r>
          </a:p>
          <a:p>
            <a:pPr marL="457200" lvl="1" indent="0">
              <a:buNone/>
            </a:pPr>
            <a:r>
              <a:rPr lang="en-US" sz="1600" dirty="0"/>
              <a:t>Technical				Quality Assurance</a:t>
            </a:r>
          </a:p>
          <a:p>
            <a:pPr marL="457200" lvl="1" indent="0">
              <a:buNone/>
            </a:pPr>
            <a:r>
              <a:rPr lang="en-US" sz="1600" dirty="0"/>
              <a:t>Quality Control				Operational		</a:t>
            </a:r>
          </a:p>
          <a:p>
            <a:pPr marL="571500">
              <a:buFont typeface="+mj-lt"/>
              <a:buAutoNum type="arabicPeriod"/>
            </a:pPr>
            <a:r>
              <a:rPr lang="en-US" sz="2000" dirty="0"/>
              <a:t>Priority ______ deficiencies present an immediate hazard to the motorists or workers.</a:t>
            </a:r>
          </a:p>
          <a:p>
            <a:pPr marL="1028700" lvl="1" indent="-342900">
              <a:buFont typeface="+mj-lt"/>
              <a:buAutoNum type="alphaUcPeriod"/>
            </a:pPr>
            <a:r>
              <a:rPr lang="en-US" sz="1600" dirty="0"/>
              <a:t>1				C. 2		</a:t>
            </a:r>
          </a:p>
          <a:p>
            <a:pPr marL="1028700" lvl="1" indent="-342900">
              <a:buFont typeface="+mj-lt"/>
              <a:buAutoNum type="alphaUcPeriod"/>
            </a:pPr>
            <a:r>
              <a:rPr lang="en-US" sz="1600" dirty="0"/>
              <a:t>3				</a:t>
            </a:r>
          </a:p>
          <a:p>
            <a:pPr marL="571500">
              <a:buFont typeface="+mj-lt"/>
              <a:buAutoNum type="arabicPeriod"/>
            </a:pPr>
            <a:r>
              <a:rPr lang="en-US" sz="2000" dirty="0"/>
              <a:t>A priority ______ deficiency doesn’t impact the functioning of the work zone but is more of a maintenance or aesthetic issue.</a:t>
            </a:r>
          </a:p>
          <a:p>
            <a:pPr marL="1028700" lvl="1" indent="-342900">
              <a:buFont typeface="+mj-lt"/>
              <a:buAutoNum type="alphaUcPeriod"/>
            </a:pPr>
            <a:r>
              <a:rPr lang="en-US" sz="1600" dirty="0"/>
              <a:t>2				C. 3		</a:t>
            </a:r>
          </a:p>
          <a:p>
            <a:pPr marL="1028700" lvl="1" indent="-342900">
              <a:buFont typeface="+mj-lt"/>
              <a:buAutoNum type="alphaUcPeriod"/>
            </a:pPr>
            <a:r>
              <a:rPr lang="en-US" sz="1600" dirty="0"/>
              <a:t>1			</a:t>
            </a:r>
          </a:p>
          <a:p>
            <a:pPr marL="1028700" lvl="1" indent="-342900">
              <a:buFont typeface="+mj-lt"/>
              <a:buAutoNum type="alphaUcPeriod"/>
            </a:pPr>
            <a:endParaRPr lang="en-US" sz="1600" dirty="0"/>
          </a:p>
        </p:txBody>
      </p:sp>
      <p:sp>
        <p:nvSpPr>
          <p:cNvPr id="5" name="Rectangle 4">
            <a:extLst>
              <a:ext uri="{FF2B5EF4-FFF2-40B4-BE49-F238E27FC236}">
                <a16:creationId xmlns:a16="http://schemas.microsoft.com/office/drawing/2014/main" id="{91C8FD8E-7596-4B56-A08F-445BD6213FCE}"/>
              </a:ext>
            </a:extLst>
          </p:cNvPr>
          <p:cNvSpPr/>
          <p:nvPr/>
        </p:nvSpPr>
        <p:spPr>
          <a:xfrm>
            <a:off x="914400" y="1524000"/>
            <a:ext cx="1524000" cy="2286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3D249F1-DAC6-42A2-B24A-0DCB28B70B81}"/>
              </a:ext>
            </a:extLst>
          </p:cNvPr>
          <p:cNvSpPr/>
          <p:nvPr/>
        </p:nvSpPr>
        <p:spPr>
          <a:xfrm>
            <a:off x="4953000" y="1219200"/>
            <a:ext cx="1828800" cy="304799"/>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944BBDF-3AFF-4286-BF63-44E37035F4AB}"/>
              </a:ext>
            </a:extLst>
          </p:cNvPr>
          <p:cNvSpPr/>
          <p:nvPr/>
        </p:nvSpPr>
        <p:spPr>
          <a:xfrm>
            <a:off x="1143000" y="2447926"/>
            <a:ext cx="651510" cy="304799"/>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F0CBC5D-E687-4348-AD68-1ACDC89CAC71}"/>
              </a:ext>
            </a:extLst>
          </p:cNvPr>
          <p:cNvSpPr/>
          <p:nvPr/>
        </p:nvSpPr>
        <p:spPr>
          <a:xfrm>
            <a:off x="5029199" y="3733799"/>
            <a:ext cx="488373" cy="304799"/>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5994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randombar(horizont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circle(in)">
                                      <p:cBhvr>
                                        <p:cTn id="22" dur="125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9" grpId="0" animBg="1"/>
      <p:bldP spid="10" grpId="0" animBg="1"/>
    </p:bldLst>
  </p:timing>
</p:sld>
</file>

<file path=ppt/slides/slide27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descr="C:\Users\anderb3\Desktop\Advanced Work Zone REVAMP\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663"/>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6200" y="228600"/>
            <a:ext cx="8839200" cy="1446550"/>
          </a:xfrm>
          <a:prstGeom prst="rect">
            <a:avLst/>
          </a:prstGeom>
          <a:noFill/>
        </p:spPr>
        <p:txBody>
          <a:bodyPr wrap="square" rtlCol="0">
            <a:spAutoFit/>
            <a:scene3d>
              <a:camera prst="orthographicFront"/>
              <a:lightRig rig="soft" dir="t">
                <a:rot lat="0" lon="0" rev="10800000"/>
              </a:lightRig>
            </a:scene3d>
            <a:sp3d>
              <a:bevelT w="27940" h="12700"/>
              <a:contourClr>
                <a:srgbClr val="DDDDDD"/>
              </a:contourClr>
            </a:sp3d>
          </a:bodyPr>
          <a:lstStyle/>
          <a:p>
            <a:r>
              <a:rPr lang="en-US" sz="4400" b="1" spc="150" dirty="0">
                <a:ln w="11430"/>
                <a:solidFill>
                  <a:srgbClr val="F8F8F8"/>
                </a:solidFill>
                <a:effectLst>
                  <a:outerShdw blurRad="25400" algn="tl" rotWithShape="0">
                    <a:srgbClr val="000000">
                      <a:alpha val="43000"/>
                    </a:srgbClr>
                  </a:outerShdw>
                </a:effectLst>
              </a:rPr>
              <a:t>Section 6: Safe Work Zone Removal Principals</a:t>
            </a:r>
          </a:p>
        </p:txBody>
      </p:sp>
      <p:sp>
        <p:nvSpPr>
          <p:cNvPr id="4" name="TextBox 3"/>
          <p:cNvSpPr txBox="1"/>
          <p:nvPr/>
        </p:nvSpPr>
        <p:spPr>
          <a:xfrm>
            <a:off x="0" y="5317391"/>
            <a:ext cx="4343400" cy="1323439"/>
          </a:xfrm>
          <a:prstGeom prst="rect">
            <a:avLst/>
          </a:prstGeom>
          <a:noFill/>
        </p:spPr>
        <p:txBody>
          <a:bodyPr wrap="square" rtlCol="0">
            <a:spAutoFit/>
          </a:bodyPr>
          <a:lstStyle/>
          <a:p>
            <a:pPr marL="285750" indent="-285750">
              <a:buFont typeface="Arial" panose="020B0604020202020204" pitchFamily="34" charset="0"/>
              <a:buChar char="•"/>
            </a:pPr>
            <a:r>
              <a:rPr lang="en-US" sz="2000" b="1" dirty="0">
                <a:solidFill>
                  <a:schemeClr val="bg1"/>
                </a:solidFill>
              </a:rPr>
              <a:t>Maintain Safety of Employees and the Traveling Public</a:t>
            </a:r>
          </a:p>
          <a:p>
            <a:pPr marL="285750" indent="-285750">
              <a:buFont typeface="Arial" panose="020B0604020202020204" pitchFamily="34" charset="0"/>
              <a:buChar char="•"/>
            </a:pPr>
            <a:r>
              <a:rPr lang="en-US" sz="2000" b="1" dirty="0">
                <a:solidFill>
                  <a:schemeClr val="bg1"/>
                </a:solidFill>
              </a:rPr>
              <a:t>Maximum Visibility</a:t>
            </a:r>
          </a:p>
          <a:p>
            <a:pPr marL="285750" indent="-285750">
              <a:buFont typeface="Arial" panose="020B0604020202020204" pitchFamily="34" charset="0"/>
              <a:buChar char="•"/>
            </a:pPr>
            <a:r>
              <a:rPr lang="en-US" sz="2000" b="1" dirty="0">
                <a:solidFill>
                  <a:schemeClr val="bg1"/>
                </a:solidFill>
              </a:rPr>
              <a:t>Safe and Controlled Flow of Traffic</a:t>
            </a:r>
          </a:p>
        </p:txBody>
      </p:sp>
    </p:spTree>
    <p:extLst>
      <p:ext uri="{BB962C8B-B14F-4D97-AF65-F5344CB8AC3E}">
        <p14:creationId xmlns:p14="http://schemas.microsoft.com/office/powerpoint/2010/main" val="2454434494"/>
      </p:ext>
    </p:extLst>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1556" y="381000"/>
            <a:ext cx="8229600" cy="762000"/>
          </a:xfrm>
        </p:spPr>
        <p:txBody>
          <a:bodyPr/>
          <a:lstStyle/>
          <a:p>
            <a:r>
              <a:rPr lang="en-US" b="1" dirty="0"/>
              <a:t>Work Zone Accident Statistics </a:t>
            </a:r>
          </a:p>
        </p:txBody>
      </p:sp>
      <p:sp>
        <p:nvSpPr>
          <p:cNvPr id="6" name="Content Placeholder 5"/>
          <p:cNvSpPr>
            <a:spLocks noGrp="1"/>
          </p:cNvSpPr>
          <p:nvPr>
            <p:ph idx="1"/>
          </p:nvPr>
        </p:nvSpPr>
        <p:spPr>
          <a:xfrm>
            <a:off x="451556" y="1371600"/>
            <a:ext cx="8229600" cy="3048000"/>
          </a:xfrm>
        </p:spPr>
        <p:txBody>
          <a:bodyPr/>
          <a:lstStyle/>
          <a:p>
            <a:pPr>
              <a:spcAft>
                <a:spcPts val="600"/>
              </a:spcAft>
              <a:buFont typeface="Wingdings" panose="05000000000000000000" pitchFamily="2" charset="2"/>
              <a:buChar char="Ø"/>
            </a:pPr>
            <a:r>
              <a:rPr lang="en-US" sz="2400" dirty="0"/>
              <a:t>Maintaining the Safety of the employees and the traveling public is a priority </a:t>
            </a:r>
          </a:p>
          <a:p>
            <a:pPr>
              <a:spcAft>
                <a:spcPts val="600"/>
              </a:spcAft>
              <a:buFont typeface="Wingdings" panose="05000000000000000000" pitchFamily="2" charset="2"/>
              <a:buChar char="Ø"/>
            </a:pPr>
            <a:r>
              <a:rPr lang="en-US" sz="2400" dirty="0"/>
              <a:t>In 2019, eighteen people were killed in work zones, compared to thirteen in 2018. Between 2015 and 2019, 65 people were killed, and 3,833 people were injured in Missouri work zones.</a:t>
            </a:r>
          </a:p>
          <a:p>
            <a:pPr>
              <a:spcAft>
                <a:spcPts val="600"/>
              </a:spcAft>
              <a:buFont typeface="Wingdings" panose="05000000000000000000" pitchFamily="2" charset="2"/>
              <a:buChar char="Ø"/>
            </a:pPr>
            <a:r>
              <a:rPr lang="en-US" sz="2400" dirty="0"/>
              <a:t>Since 2000, 19 MoDOT employees have been killed in the line of duty.</a:t>
            </a:r>
          </a:p>
          <a:p>
            <a:pPr marL="0" indent="0">
              <a:buNone/>
            </a:pPr>
            <a:endParaRPr lang="en-US" sz="2400" dirty="0"/>
          </a:p>
        </p:txBody>
      </p:sp>
      <p:pic>
        <p:nvPicPr>
          <p:cNvPr id="4" name="Picture 3" descr="A picture containing text, outdoor, sky, road&#10;&#10;Description automatically generated">
            <a:extLst>
              <a:ext uri="{FF2B5EF4-FFF2-40B4-BE49-F238E27FC236}">
                <a16:creationId xmlns:a16="http://schemas.microsoft.com/office/drawing/2014/main" id="{E279D9DF-716F-4F35-B30D-9450DA3E94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00400" y="4114800"/>
            <a:ext cx="4562475" cy="2567153"/>
          </a:xfrm>
          <a:prstGeom prst="rect">
            <a:avLst/>
          </a:prstGeom>
          <a:ln>
            <a:noFill/>
          </a:ln>
          <a:effectLst>
            <a:softEdge rad="112500"/>
          </a:effectLst>
        </p:spPr>
      </p:pic>
    </p:spTree>
    <p:extLst>
      <p:ext uri="{BB962C8B-B14F-4D97-AF65-F5344CB8AC3E}">
        <p14:creationId xmlns:p14="http://schemas.microsoft.com/office/powerpoint/2010/main" val="1825020467"/>
      </p:ext>
    </p:extLst>
  </p:cSld>
  <p:clrMapOvr>
    <a:masterClrMapping/>
  </p:clrMapOvr>
</p:sld>
</file>

<file path=ppt/slides/slide27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3062" y="184638"/>
            <a:ext cx="8229600" cy="1524000"/>
          </a:xfrm>
        </p:spPr>
        <p:txBody>
          <a:bodyPr/>
          <a:lstStyle/>
          <a:p>
            <a:r>
              <a:rPr lang="en-US" b="1" dirty="0"/>
              <a:t>Work Zone Accident Statistics </a:t>
            </a:r>
            <a:r>
              <a:rPr lang="en-US" b="1" dirty="0" err="1"/>
              <a:t>Con’t</a:t>
            </a:r>
            <a:r>
              <a:rPr lang="en-US" b="1" dirty="0"/>
              <a:t>.</a:t>
            </a:r>
          </a:p>
        </p:txBody>
      </p:sp>
      <p:sp>
        <p:nvSpPr>
          <p:cNvPr id="6" name="Content Placeholder 5"/>
          <p:cNvSpPr>
            <a:spLocks noGrp="1"/>
          </p:cNvSpPr>
          <p:nvPr>
            <p:ph idx="1"/>
          </p:nvPr>
        </p:nvSpPr>
        <p:spPr>
          <a:xfrm>
            <a:off x="457200" y="1647091"/>
            <a:ext cx="8229600" cy="4879732"/>
          </a:xfrm>
        </p:spPr>
        <p:txBody>
          <a:bodyPr/>
          <a:lstStyle/>
          <a:p>
            <a:pPr>
              <a:spcAft>
                <a:spcPts val="600"/>
              </a:spcAft>
              <a:buFont typeface="Wingdings" panose="05000000000000000000" pitchFamily="2" charset="2"/>
              <a:buChar char="Ø"/>
            </a:pPr>
            <a:r>
              <a:rPr lang="en-US" sz="2400" dirty="0"/>
              <a:t>The top five contributing circumstances for work zone crashes in 2019 were: </a:t>
            </a:r>
          </a:p>
          <a:p>
            <a:pPr lvl="1">
              <a:spcAft>
                <a:spcPts val="600"/>
              </a:spcAft>
              <a:buFont typeface="Arial" panose="020B0604020202020204" pitchFamily="34" charset="0"/>
              <a:buChar char="•"/>
            </a:pPr>
            <a:r>
              <a:rPr lang="en-US" sz="2000" dirty="0"/>
              <a:t>Following too closely</a:t>
            </a:r>
          </a:p>
          <a:p>
            <a:pPr lvl="1">
              <a:spcAft>
                <a:spcPts val="600"/>
              </a:spcAft>
              <a:buFont typeface="Arial" panose="020B0604020202020204" pitchFamily="34" charset="0"/>
              <a:buChar char="•"/>
            </a:pPr>
            <a:r>
              <a:rPr lang="en-US" sz="2000" dirty="0"/>
              <a:t>Improper lane use or changing lanes</a:t>
            </a:r>
          </a:p>
          <a:p>
            <a:pPr lvl="1">
              <a:spcAft>
                <a:spcPts val="600"/>
              </a:spcAft>
              <a:buFont typeface="Arial" panose="020B0604020202020204" pitchFamily="34" charset="0"/>
              <a:buChar char="•"/>
            </a:pPr>
            <a:r>
              <a:rPr lang="en-US" sz="2000" dirty="0"/>
              <a:t>Inattention</a:t>
            </a:r>
          </a:p>
          <a:p>
            <a:pPr lvl="1">
              <a:spcAft>
                <a:spcPts val="600"/>
              </a:spcAft>
              <a:buFont typeface="Arial" panose="020B0604020202020204" pitchFamily="34" charset="0"/>
              <a:buChar char="•"/>
            </a:pPr>
            <a:r>
              <a:rPr lang="en-US" sz="2000" dirty="0"/>
              <a:t>Failure to yield</a:t>
            </a:r>
          </a:p>
          <a:p>
            <a:pPr lvl="1">
              <a:spcAft>
                <a:spcPts val="600"/>
              </a:spcAft>
              <a:buFont typeface="Arial" panose="020B0604020202020204" pitchFamily="34" charset="0"/>
              <a:buChar char="•"/>
            </a:pPr>
            <a:r>
              <a:rPr lang="en-US" sz="2000" dirty="0"/>
              <a:t>Driving too fast for conditions </a:t>
            </a:r>
          </a:p>
          <a:p>
            <a:pPr>
              <a:spcAft>
                <a:spcPts val="600"/>
              </a:spcAft>
              <a:buFont typeface="Wingdings" panose="05000000000000000000" pitchFamily="2" charset="2"/>
              <a:buChar char="Ø"/>
            </a:pPr>
            <a:r>
              <a:rPr lang="en-US" sz="2400" dirty="0"/>
              <a:t>The best defense in a work zone crash, or any crash, is a seat belt. </a:t>
            </a:r>
          </a:p>
          <a:p>
            <a:pPr>
              <a:spcAft>
                <a:spcPts val="600"/>
              </a:spcAft>
              <a:buFont typeface="Wingdings" panose="05000000000000000000" pitchFamily="2" charset="2"/>
              <a:buChar char="Ø"/>
            </a:pPr>
            <a:r>
              <a:rPr lang="en-US" sz="2400" dirty="0"/>
              <a:t>In 2019, 77 percent of vehicle occupant fatalities were not wearing a seat belt.</a:t>
            </a:r>
          </a:p>
          <a:p>
            <a:endParaRPr lang="en-US" sz="2400" dirty="0"/>
          </a:p>
        </p:txBody>
      </p:sp>
      <p:pic>
        <p:nvPicPr>
          <p:cNvPr id="4" name="Picture 3" descr="A picture containing diagram&#10;&#10;Description automatically generated">
            <a:extLst>
              <a:ext uri="{FF2B5EF4-FFF2-40B4-BE49-F238E27FC236}">
                <a16:creationId xmlns:a16="http://schemas.microsoft.com/office/drawing/2014/main" id="{D86083D9-801D-4A22-81C1-79B2F95B37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0200" y="2457450"/>
            <a:ext cx="3454400" cy="1943100"/>
          </a:xfrm>
          <a:prstGeom prst="rect">
            <a:avLst/>
          </a:prstGeom>
        </p:spPr>
      </p:pic>
    </p:spTree>
    <p:extLst>
      <p:ext uri="{BB962C8B-B14F-4D97-AF65-F5344CB8AC3E}">
        <p14:creationId xmlns:p14="http://schemas.microsoft.com/office/powerpoint/2010/main" val="1637139034"/>
      </p:ext>
    </p:extLst>
  </p:cSld>
  <p:clrMapOvr>
    <a:masterClrMapping/>
  </p:clrMapOvr>
</p:sld>
</file>

<file path=ppt/slides/slide28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524000"/>
          </a:xfrm>
        </p:spPr>
        <p:txBody>
          <a:bodyPr/>
          <a:lstStyle/>
          <a:p>
            <a:r>
              <a:rPr lang="en-US" b="1" dirty="0"/>
              <a:t>What can you do to protect yourself and motorists? </a:t>
            </a:r>
          </a:p>
        </p:txBody>
      </p:sp>
      <p:sp>
        <p:nvSpPr>
          <p:cNvPr id="3" name="Content Placeholder 2"/>
          <p:cNvSpPr>
            <a:spLocks noGrp="1"/>
          </p:cNvSpPr>
          <p:nvPr>
            <p:ph idx="1"/>
          </p:nvPr>
        </p:nvSpPr>
        <p:spPr>
          <a:xfrm>
            <a:off x="304800" y="1539081"/>
            <a:ext cx="7818699" cy="3779838"/>
          </a:xfrm>
        </p:spPr>
        <p:txBody>
          <a:bodyPr/>
          <a:lstStyle/>
          <a:p>
            <a:pPr>
              <a:buFont typeface="Wingdings" panose="05000000000000000000" pitchFamily="2" charset="2"/>
              <a:buChar char="Ø"/>
            </a:pPr>
            <a:r>
              <a:rPr lang="en-US" dirty="0"/>
              <a:t>Communicate to everyone what their role is</a:t>
            </a:r>
          </a:p>
          <a:p>
            <a:pPr lvl="1">
              <a:buFont typeface="Arial" panose="020B0604020202020204" pitchFamily="34" charset="0"/>
              <a:buChar char="•"/>
            </a:pPr>
            <a:r>
              <a:rPr lang="en-US" sz="2400" dirty="0"/>
              <a:t>Who is doing what </a:t>
            </a:r>
          </a:p>
          <a:p>
            <a:pPr lvl="1">
              <a:buFont typeface="Arial" panose="020B0604020202020204" pitchFamily="34" charset="0"/>
              <a:buChar char="•"/>
            </a:pPr>
            <a:r>
              <a:rPr lang="en-US" sz="2400" dirty="0"/>
              <a:t>Ask questions</a:t>
            </a:r>
          </a:p>
          <a:p>
            <a:pPr>
              <a:buFont typeface="Wingdings" panose="05000000000000000000" pitchFamily="2" charset="2"/>
              <a:buChar char="Ø"/>
            </a:pPr>
            <a:r>
              <a:rPr lang="en-US" dirty="0"/>
              <a:t>Maintain maximum visibility</a:t>
            </a:r>
          </a:p>
          <a:p>
            <a:pPr lvl="1">
              <a:buFont typeface="Arial" panose="020B0604020202020204" pitchFamily="34" charset="0"/>
              <a:buChar char="•"/>
            </a:pPr>
            <a:r>
              <a:rPr lang="en-US" sz="2400" dirty="0"/>
              <a:t>What do you do if you have lost maximum visibility </a:t>
            </a:r>
            <a:endParaRPr lang="en-US" sz="3200" dirty="0"/>
          </a:p>
          <a:p>
            <a:pPr>
              <a:buFont typeface="Wingdings" panose="05000000000000000000" pitchFamily="2" charset="2"/>
              <a:buChar char="Ø"/>
            </a:pPr>
            <a:r>
              <a:rPr lang="en-US" dirty="0"/>
              <a:t>Beware of blind spots</a:t>
            </a:r>
          </a:p>
          <a:p>
            <a:pPr>
              <a:buFont typeface="Wingdings" panose="05000000000000000000" pitchFamily="2" charset="2"/>
              <a:buChar char="Ø"/>
            </a:pPr>
            <a:r>
              <a:rPr lang="en-US" dirty="0"/>
              <a:t>Regularly check your mirrors</a:t>
            </a:r>
          </a:p>
          <a:p>
            <a:pPr marL="0" indent="0">
              <a:buNone/>
            </a:pPr>
            <a:endParaRPr lang="en-US" dirty="0"/>
          </a:p>
          <a:p>
            <a:endParaRPr lang="en-US" dirty="0"/>
          </a:p>
        </p:txBody>
      </p:sp>
      <p:pic>
        <p:nvPicPr>
          <p:cNvPr id="5" name="Picture 4" descr="A picture containing outdoor, yellow, sky, truck&#10;&#10;Description automatically generated">
            <a:extLst>
              <a:ext uri="{FF2B5EF4-FFF2-40B4-BE49-F238E27FC236}">
                <a16:creationId xmlns:a16="http://schemas.microsoft.com/office/drawing/2014/main" id="{B9692AAD-A3A7-4647-A1A7-85739E5E32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86400" y="4076700"/>
            <a:ext cx="3505200" cy="2628900"/>
          </a:xfrm>
          <a:prstGeom prst="rect">
            <a:avLst/>
          </a:prstGeom>
          <a:ln>
            <a:noFill/>
          </a:ln>
          <a:effectLst>
            <a:softEdge rad="112500"/>
          </a:effectLst>
        </p:spPr>
      </p:pic>
    </p:spTree>
    <p:extLst>
      <p:ext uri="{BB962C8B-B14F-4D97-AF65-F5344CB8AC3E}">
        <p14:creationId xmlns:p14="http://schemas.microsoft.com/office/powerpoint/2010/main" val="807089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down)">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wipe(down)">
                                      <p:cBhvr>
                                        <p:cTn id="18" dur="500"/>
                                        <p:tgtEl>
                                          <p:spTgt spid="3">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wipe(down)">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wipe(down)">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wipe(down)">
                                      <p:cBhvr>
                                        <p:cTn id="3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04800"/>
            <a:ext cx="8229600" cy="1416844"/>
          </a:xfrm>
        </p:spPr>
        <p:txBody>
          <a:bodyPr/>
          <a:lstStyle/>
          <a:p>
            <a:r>
              <a:rPr lang="en-US" b="1" dirty="0"/>
              <a:t>What can you do to protect yourself and motorists </a:t>
            </a:r>
            <a:r>
              <a:rPr lang="en-US" b="1" dirty="0" err="1"/>
              <a:t>con’t</a:t>
            </a:r>
            <a:r>
              <a:rPr lang="en-US" b="1" dirty="0"/>
              <a:t>.? </a:t>
            </a:r>
          </a:p>
        </p:txBody>
      </p:sp>
      <p:sp>
        <p:nvSpPr>
          <p:cNvPr id="5" name="Content Placeholder 4"/>
          <p:cNvSpPr>
            <a:spLocks noGrp="1"/>
          </p:cNvSpPr>
          <p:nvPr>
            <p:ph idx="1"/>
          </p:nvPr>
        </p:nvSpPr>
        <p:spPr>
          <a:xfrm>
            <a:off x="304800" y="2057400"/>
            <a:ext cx="7086600" cy="3581400"/>
          </a:xfrm>
        </p:spPr>
        <p:txBody>
          <a:bodyPr/>
          <a:lstStyle/>
          <a:p>
            <a:pPr>
              <a:buFont typeface="Wingdings" panose="05000000000000000000" pitchFamily="2" charset="2"/>
              <a:buChar char="Ø"/>
            </a:pPr>
            <a:r>
              <a:rPr lang="en-US" dirty="0"/>
              <a:t>Control traffic through your work area</a:t>
            </a:r>
          </a:p>
          <a:p>
            <a:pPr>
              <a:buFont typeface="Wingdings" panose="05000000000000000000" pitchFamily="2" charset="2"/>
              <a:buChar char="Ø"/>
            </a:pPr>
            <a:r>
              <a:rPr lang="en-US" dirty="0"/>
              <a:t>Proper TMA placement </a:t>
            </a:r>
          </a:p>
          <a:p>
            <a:pPr lvl="1">
              <a:buFont typeface="Arial" panose="020B0604020202020204" pitchFamily="34" charset="0"/>
              <a:buChar char="•"/>
            </a:pPr>
            <a:r>
              <a:rPr lang="en-US" dirty="0"/>
              <a:t>Be aware of</a:t>
            </a:r>
          </a:p>
          <a:p>
            <a:pPr lvl="2">
              <a:buFont typeface="Courier New" panose="02070309020205020404" pitchFamily="49" charset="0"/>
              <a:buChar char="o"/>
            </a:pPr>
            <a:r>
              <a:rPr lang="en-US" dirty="0"/>
              <a:t>Hill crests</a:t>
            </a:r>
          </a:p>
          <a:p>
            <a:pPr lvl="2">
              <a:buFont typeface="Courier New" panose="02070309020205020404" pitchFamily="49" charset="0"/>
              <a:buChar char="o"/>
            </a:pPr>
            <a:r>
              <a:rPr lang="en-US" dirty="0"/>
              <a:t>Blind curves</a:t>
            </a:r>
          </a:p>
          <a:p>
            <a:pPr lvl="2">
              <a:buFont typeface="Courier New" panose="02070309020205020404" pitchFamily="49" charset="0"/>
              <a:buChar char="o"/>
            </a:pPr>
            <a:r>
              <a:rPr lang="en-US" dirty="0"/>
              <a:t>Overhead signs and bridges </a:t>
            </a:r>
          </a:p>
          <a:p>
            <a:pPr lvl="2">
              <a:buFont typeface="Courier New" panose="02070309020205020404" pitchFamily="49" charset="0"/>
              <a:buChar char="o"/>
            </a:pPr>
            <a:r>
              <a:rPr lang="en-US" dirty="0"/>
              <a:t>On and off ramps</a:t>
            </a:r>
          </a:p>
        </p:txBody>
      </p:sp>
      <p:pic>
        <p:nvPicPr>
          <p:cNvPr id="3" name="Picture 2">
            <a:extLst>
              <a:ext uri="{FF2B5EF4-FFF2-40B4-BE49-F238E27FC236}">
                <a16:creationId xmlns:a16="http://schemas.microsoft.com/office/drawing/2014/main" id="{8645CED4-23CE-452C-9675-41B8F99407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81600" y="3657600"/>
            <a:ext cx="3762883" cy="2114740"/>
          </a:xfrm>
          <a:prstGeom prst="rect">
            <a:avLst/>
          </a:prstGeom>
          <a:ln>
            <a:noFill/>
          </a:ln>
          <a:effectLst>
            <a:softEdge rad="112500"/>
          </a:effectLst>
        </p:spPr>
      </p:pic>
    </p:spTree>
    <p:extLst>
      <p:ext uri="{BB962C8B-B14F-4D97-AF65-F5344CB8AC3E}">
        <p14:creationId xmlns:p14="http://schemas.microsoft.com/office/powerpoint/2010/main" val="3291948405"/>
      </p:ext>
    </p:extLst>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3581399" y="1083590"/>
            <a:ext cx="1411224" cy="1752600"/>
          </a:xfrm>
          <a:prstGeom prst="rect">
            <a:avLst/>
          </a:prstGeom>
          <a:solidFill>
            <a:schemeClr val="bg1"/>
          </a:solidFill>
        </p:spPr>
        <p:txBody>
          <a:bodyPr wrap="square" rtlCol="0">
            <a:spAutoFit/>
          </a:bodyPr>
          <a:lstStyle/>
          <a:p>
            <a:endParaRPr lang="en-US" dirty="0"/>
          </a:p>
        </p:txBody>
      </p:sp>
      <p:sp>
        <p:nvSpPr>
          <p:cNvPr id="6" name="TextBox 5"/>
          <p:cNvSpPr txBox="1"/>
          <p:nvPr/>
        </p:nvSpPr>
        <p:spPr>
          <a:xfrm>
            <a:off x="838200" y="295964"/>
            <a:ext cx="7467600" cy="769441"/>
          </a:xfrm>
          <a:prstGeom prst="rect">
            <a:avLst/>
          </a:prstGeom>
          <a:noFill/>
        </p:spPr>
        <p:txBody>
          <a:bodyPr wrap="square" rtlCol="0">
            <a:spAutoFit/>
          </a:bodyPr>
          <a:lstStyle/>
          <a:p>
            <a:pPr algn="ctr"/>
            <a:r>
              <a:rPr lang="en-US" sz="4400" b="1" dirty="0"/>
              <a:t>Removing Work Zones</a:t>
            </a:r>
          </a:p>
        </p:txBody>
      </p:sp>
      <p:sp>
        <p:nvSpPr>
          <p:cNvPr id="5" name="Content Placeholder 4"/>
          <p:cNvSpPr txBox="1">
            <a:spLocks/>
          </p:cNvSpPr>
          <p:nvPr/>
        </p:nvSpPr>
        <p:spPr>
          <a:xfrm>
            <a:off x="308766" y="1866900"/>
            <a:ext cx="4239458" cy="4610100"/>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spcAft>
                <a:spcPts val="600"/>
              </a:spcAft>
              <a:buNone/>
            </a:pPr>
            <a:r>
              <a:rPr lang="en-US" sz="2400" dirty="0"/>
              <a:t>In some instances, it is recommended to pick up the work zone in reverse of set up</a:t>
            </a:r>
          </a:p>
          <a:p>
            <a:pPr>
              <a:spcAft>
                <a:spcPts val="600"/>
              </a:spcAft>
              <a:buFont typeface="Wingdings" panose="05000000000000000000" pitchFamily="2" charset="2"/>
              <a:buChar char="Ø"/>
            </a:pPr>
            <a:r>
              <a:rPr lang="en-US" sz="2200" dirty="0"/>
              <a:t>What are possible safety concerns? </a:t>
            </a:r>
          </a:p>
          <a:p>
            <a:pPr lvl="1">
              <a:spcAft>
                <a:spcPts val="600"/>
              </a:spcAft>
              <a:buFont typeface="Arial" panose="020B0604020202020204" pitchFamily="34" charset="0"/>
              <a:buChar char="•"/>
            </a:pPr>
            <a:r>
              <a:rPr lang="en-US" sz="2000" dirty="0"/>
              <a:t>Trailer TMA’s </a:t>
            </a:r>
          </a:p>
          <a:p>
            <a:pPr lvl="2">
              <a:spcAft>
                <a:spcPts val="600"/>
              </a:spcAft>
              <a:buFont typeface="Courier New" panose="02070309020205020404" pitchFamily="49" charset="0"/>
              <a:buChar char="o"/>
            </a:pPr>
            <a:r>
              <a:rPr lang="en-US" sz="1800" dirty="0"/>
              <a:t>Driver focuses on backing a trailer, no longer focusing on traffic or employees on the road</a:t>
            </a:r>
          </a:p>
          <a:p>
            <a:pPr marL="457200" lvl="1" indent="0">
              <a:spcAft>
                <a:spcPts val="600"/>
              </a:spcAft>
              <a:buFont typeface="Arial" panose="020B0604020202020204" pitchFamily="34" charset="0"/>
              <a:buNone/>
            </a:pPr>
            <a:r>
              <a:rPr lang="en-US" sz="1400" dirty="0"/>
              <a:t>	</a:t>
            </a:r>
          </a:p>
        </p:txBody>
      </p:sp>
      <p:sp>
        <p:nvSpPr>
          <p:cNvPr id="4" name="Rectangle 3"/>
          <p:cNvSpPr/>
          <p:nvPr/>
        </p:nvSpPr>
        <p:spPr>
          <a:xfrm>
            <a:off x="6781800" y="4038600"/>
            <a:ext cx="2362200" cy="25908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7696200" y="4267200"/>
            <a:ext cx="414294" cy="533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437A729-FE41-48E5-A5C9-18AC9C55E87D}"/>
              </a:ext>
            </a:extLst>
          </p:cNvPr>
          <p:cNvPicPr>
            <a:picLocks noChangeAspect="1"/>
          </p:cNvPicPr>
          <p:nvPr/>
        </p:nvPicPr>
        <p:blipFill>
          <a:blip r:embed="rId3"/>
          <a:stretch>
            <a:fillRect/>
          </a:stretch>
        </p:blipFill>
        <p:spPr>
          <a:xfrm>
            <a:off x="4720435" y="1363355"/>
            <a:ext cx="4251354" cy="5413551"/>
          </a:xfrm>
          <a:prstGeom prst="rect">
            <a:avLst/>
          </a:prstGeom>
        </p:spPr>
      </p:pic>
    </p:spTree>
    <p:extLst>
      <p:ext uri="{BB962C8B-B14F-4D97-AF65-F5344CB8AC3E}">
        <p14:creationId xmlns:p14="http://schemas.microsoft.com/office/powerpoint/2010/main" val="4068132581"/>
      </p:ext>
    </p:extLst>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3200400" y="1143000"/>
            <a:ext cx="3086100" cy="1524000"/>
          </a:xfrm>
          <a:prstGeom prst="rect">
            <a:avLst/>
          </a:prstGeom>
          <a:solidFill>
            <a:schemeClr val="bg1"/>
          </a:solidFill>
        </p:spPr>
        <p:txBody>
          <a:bodyPr wrap="square" rtlCol="0">
            <a:spAutoFit/>
          </a:bodyPr>
          <a:lstStyle/>
          <a:p>
            <a:endParaRPr lang="en-US" dirty="0"/>
          </a:p>
        </p:txBody>
      </p:sp>
      <p:sp>
        <p:nvSpPr>
          <p:cNvPr id="3" name="Content Placeholder 4"/>
          <p:cNvSpPr txBox="1">
            <a:spLocks/>
          </p:cNvSpPr>
          <p:nvPr/>
        </p:nvSpPr>
        <p:spPr>
          <a:xfrm>
            <a:off x="4267200" y="381000"/>
            <a:ext cx="4648200" cy="2743200"/>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457200" lvl="1" indent="0">
              <a:buNone/>
            </a:pPr>
            <a:r>
              <a:rPr lang="en-US" sz="4000" dirty="0"/>
              <a:t>How can you safely remove the remaining traffic control devices?</a:t>
            </a:r>
          </a:p>
        </p:txBody>
      </p:sp>
      <p:sp>
        <p:nvSpPr>
          <p:cNvPr id="6" name="Rectangle 5"/>
          <p:cNvSpPr/>
          <p:nvPr/>
        </p:nvSpPr>
        <p:spPr>
          <a:xfrm>
            <a:off x="154559" y="3962400"/>
            <a:ext cx="1369441" cy="271145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4495800" y="4495800"/>
            <a:ext cx="247650" cy="457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ED4A9983-034B-4180-AC19-168E81B136D4}"/>
              </a:ext>
            </a:extLst>
          </p:cNvPr>
          <p:cNvPicPr>
            <a:picLocks noChangeAspect="1"/>
          </p:cNvPicPr>
          <p:nvPr/>
        </p:nvPicPr>
        <p:blipFill>
          <a:blip r:embed="rId3"/>
          <a:stretch>
            <a:fillRect/>
          </a:stretch>
        </p:blipFill>
        <p:spPr>
          <a:xfrm>
            <a:off x="285750" y="931973"/>
            <a:ext cx="4267200" cy="5905432"/>
          </a:xfrm>
          <a:prstGeom prst="rect">
            <a:avLst/>
          </a:prstGeom>
        </p:spPr>
      </p:pic>
    </p:spTree>
    <p:extLst>
      <p:ext uri="{BB962C8B-B14F-4D97-AF65-F5344CB8AC3E}">
        <p14:creationId xmlns:p14="http://schemas.microsoft.com/office/powerpoint/2010/main" val="2726373149"/>
      </p:ext>
    </p:extLst>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4495800" y="457200"/>
            <a:ext cx="2286000" cy="2585323"/>
          </a:xfrm>
          <a:prstGeom prst="rect">
            <a:avLst/>
          </a:prstGeom>
          <a:solidFill>
            <a:schemeClr val="bg1"/>
          </a:solidFill>
        </p:spPr>
        <p:txBody>
          <a:bodyPr wrap="square" rtlCol="0">
            <a:spAutoFit/>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TextBox 3"/>
          <p:cNvSpPr txBox="1"/>
          <p:nvPr/>
        </p:nvSpPr>
        <p:spPr>
          <a:xfrm>
            <a:off x="76200" y="460557"/>
            <a:ext cx="1732961" cy="2585323"/>
          </a:xfrm>
          <a:prstGeom prst="rect">
            <a:avLst/>
          </a:prstGeom>
          <a:solidFill>
            <a:schemeClr val="bg1"/>
          </a:solidFill>
        </p:spPr>
        <p:txBody>
          <a:bodyPr wrap="square" rtlCol="0">
            <a:spAutoFit/>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3" name="TextBox 2"/>
          <p:cNvSpPr txBox="1"/>
          <p:nvPr/>
        </p:nvSpPr>
        <p:spPr>
          <a:xfrm>
            <a:off x="1766740" y="62954"/>
            <a:ext cx="5610520" cy="769441"/>
          </a:xfrm>
          <a:prstGeom prst="rect">
            <a:avLst/>
          </a:prstGeom>
          <a:noFill/>
        </p:spPr>
        <p:txBody>
          <a:bodyPr wrap="square" rtlCol="0">
            <a:spAutoFit/>
          </a:bodyPr>
          <a:lstStyle/>
          <a:p>
            <a:pPr algn="ctr"/>
            <a:r>
              <a:rPr lang="en-US" sz="4400" b="1" dirty="0"/>
              <a:t>A Safe Option</a:t>
            </a:r>
          </a:p>
        </p:txBody>
      </p:sp>
      <p:sp>
        <p:nvSpPr>
          <p:cNvPr id="6" name="Content Placeholder 4"/>
          <p:cNvSpPr txBox="1">
            <a:spLocks/>
          </p:cNvSpPr>
          <p:nvPr/>
        </p:nvSpPr>
        <p:spPr>
          <a:xfrm>
            <a:off x="4213718" y="1469136"/>
            <a:ext cx="4648200" cy="1828799"/>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457200" lvl="1" indent="0">
              <a:buFont typeface="Arial" panose="020B0604020202020204" pitchFamily="34" charset="0"/>
              <a:buNone/>
            </a:pPr>
            <a:endParaRPr lang="en-US" sz="1800" dirty="0"/>
          </a:p>
        </p:txBody>
      </p:sp>
      <p:sp>
        <p:nvSpPr>
          <p:cNvPr id="7" name="Rectangle 6"/>
          <p:cNvSpPr/>
          <p:nvPr/>
        </p:nvSpPr>
        <p:spPr>
          <a:xfrm>
            <a:off x="76200" y="3886200"/>
            <a:ext cx="1371600" cy="2895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4596907" y="4419600"/>
            <a:ext cx="660893" cy="609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348B5A83-9F0D-4738-8074-6D2901088F84}"/>
              </a:ext>
            </a:extLst>
          </p:cNvPr>
          <p:cNvPicPr>
            <a:picLocks noChangeAspect="1"/>
          </p:cNvPicPr>
          <p:nvPr/>
        </p:nvPicPr>
        <p:blipFill>
          <a:blip r:embed="rId3"/>
          <a:stretch>
            <a:fillRect/>
          </a:stretch>
        </p:blipFill>
        <p:spPr>
          <a:xfrm>
            <a:off x="75595" y="1242734"/>
            <a:ext cx="4470623" cy="5615266"/>
          </a:xfrm>
          <a:prstGeom prst="rect">
            <a:avLst/>
          </a:prstGeom>
        </p:spPr>
      </p:pic>
      <p:sp>
        <p:nvSpPr>
          <p:cNvPr id="5" name="TextBox 4"/>
          <p:cNvSpPr txBox="1"/>
          <p:nvPr/>
        </p:nvSpPr>
        <p:spPr>
          <a:xfrm>
            <a:off x="3962400" y="832395"/>
            <a:ext cx="5181600" cy="3493264"/>
          </a:xfrm>
          <a:prstGeom prst="rect">
            <a:avLst/>
          </a:prstGeom>
          <a:noFill/>
        </p:spPr>
        <p:txBody>
          <a:bodyPr wrap="square" rtlCol="0">
            <a:spAutoFit/>
          </a:bodyPr>
          <a:lstStyle/>
          <a:p>
            <a:pPr marL="342900" indent="-342900">
              <a:spcAft>
                <a:spcPts val="600"/>
              </a:spcAft>
              <a:buFont typeface="Wingdings" panose="05000000000000000000" pitchFamily="2" charset="2"/>
              <a:buChar char="Ø"/>
            </a:pPr>
            <a:r>
              <a:rPr lang="en-US" sz="2000" dirty="0"/>
              <a:t>LEAVE advance warning signs in place </a:t>
            </a:r>
          </a:p>
          <a:p>
            <a:pPr marL="342900" indent="-342900">
              <a:spcAft>
                <a:spcPts val="600"/>
              </a:spcAft>
              <a:buFont typeface="Wingdings" panose="05000000000000000000" pitchFamily="2" charset="2"/>
              <a:buChar char="Ø"/>
            </a:pPr>
            <a:r>
              <a:rPr lang="en-US" sz="2000" dirty="0"/>
              <a:t>Leave shoulder taper and flashing arrow panel in place</a:t>
            </a:r>
          </a:p>
          <a:p>
            <a:pPr marL="342900" indent="-342900">
              <a:spcAft>
                <a:spcPts val="600"/>
              </a:spcAft>
              <a:buFont typeface="Wingdings" panose="05000000000000000000" pitchFamily="2" charset="2"/>
              <a:buChar char="Ø"/>
            </a:pPr>
            <a:r>
              <a:rPr lang="en-US" sz="2000" dirty="0"/>
              <a:t>Remove the lane taper</a:t>
            </a:r>
          </a:p>
          <a:p>
            <a:pPr marL="342900" indent="-342900">
              <a:spcAft>
                <a:spcPts val="600"/>
              </a:spcAft>
              <a:buFont typeface="Wingdings" panose="05000000000000000000" pitchFamily="2" charset="2"/>
              <a:buChar char="Ø"/>
            </a:pPr>
            <a:r>
              <a:rPr lang="en-US" sz="2000" b="1" dirty="0"/>
              <a:t>The work zone then transitions from a stationary operation to a signed mobile operation</a:t>
            </a:r>
          </a:p>
          <a:p>
            <a:pPr marL="742950" lvl="1" indent="-285750">
              <a:spcAft>
                <a:spcPts val="600"/>
              </a:spcAft>
              <a:buFont typeface="Arial" panose="020B0604020202020204" pitchFamily="34" charset="0"/>
              <a:buChar char="•"/>
            </a:pPr>
            <a:r>
              <a:rPr lang="en-US" dirty="0"/>
              <a:t>Employees on the ground are now in front of the Protective Vehicle/equipped with a TMA </a:t>
            </a:r>
          </a:p>
          <a:p>
            <a:pPr marL="742950" lvl="1" indent="-285750">
              <a:buFont typeface="Arial" panose="020B0604020202020204" pitchFamily="34" charset="0"/>
              <a:buChar char="•"/>
            </a:pPr>
            <a:endParaRPr lang="en-US" sz="2000" dirty="0"/>
          </a:p>
        </p:txBody>
      </p:sp>
    </p:spTree>
    <p:extLst>
      <p:ext uri="{BB962C8B-B14F-4D97-AF65-F5344CB8AC3E}">
        <p14:creationId xmlns:p14="http://schemas.microsoft.com/office/powerpoint/2010/main" val="3938269215"/>
      </p:ext>
    </p:extLst>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p:cNvSpPr txBox="1"/>
          <p:nvPr/>
        </p:nvSpPr>
        <p:spPr>
          <a:xfrm>
            <a:off x="3733800" y="3429000"/>
            <a:ext cx="3048000" cy="685800"/>
          </a:xfrm>
          <a:prstGeom prst="rect">
            <a:avLst/>
          </a:prstGeom>
          <a:solidFill>
            <a:schemeClr val="bg1"/>
          </a:solidFill>
        </p:spPr>
        <p:txBody>
          <a:bodyPr wrap="square" rtlCol="0">
            <a:spAutoFit/>
          </a:bodyPr>
          <a:lstStyle/>
          <a:p>
            <a:endParaRPr lang="en-US" dirty="0"/>
          </a:p>
        </p:txBody>
      </p:sp>
      <p:sp>
        <p:nvSpPr>
          <p:cNvPr id="8" name="Rectangle 7"/>
          <p:cNvSpPr/>
          <p:nvPr/>
        </p:nvSpPr>
        <p:spPr>
          <a:xfrm>
            <a:off x="4953000" y="304800"/>
            <a:ext cx="433345" cy="457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4593771" y="674914"/>
            <a:ext cx="4576119" cy="4154984"/>
          </a:xfrm>
          <a:prstGeom prst="rect">
            <a:avLst/>
          </a:prstGeom>
          <a:noFill/>
        </p:spPr>
        <p:txBody>
          <a:bodyPr wrap="square" rtlCol="0">
            <a:spAutoFit/>
          </a:bodyPr>
          <a:lstStyle/>
          <a:p>
            <a:pPr marL="342900" indent="-342900">
              <a:buFont typeface="Wingdings" panose="05000000000000000000" pitchFamily="2" charset="2"/>
              <a:buChar char="Ø"/>
            </a:pPr>
            <a:r>
              <a:rPr lang="en-US" sz="2400" dirty="0"/>
              <a:t>After the Traffic Control Devices are removed and the lane is open, the crew can safely circle around and remove the traffic control signs</a:t>
            </a:r>
          </a:p>
          <a:p>
            <a:endParaRPr lang="en-US" sz="2400" dirty="0"/>
          </a:p>
          <a:p>
            <a:pPr marL="342900" indent="-342900">
              <a:buFont typeface="Wingdings" panose="05000000000000000000" pitchFamily="2" charset="2"/>
              <a:buChar char="Ø"/>
            </a:pPr>
            <a:r>
              <a:rPr lang="en-US" sz="2400" dirty="0"/>
              <a:t>The crews can retrieve the signs, shoulder taper, and flashing arrow panel on the right lane and then circle around to retrieve the left lane signs</a:t>
            </a:r>
          </a:p>
        </p:txBody>
      </p:sp>
      <p:grpSp>
        <p:nvGrpSpPr>
          <p:cNvPr id="13" name="Group 12">
            <a:extLst>
              <a:ext uri="{FF2B5EF4-FFF2-40B4-BE49-F238E27FC236}">
                <a16:creationId xmlns:a16="http://schemas.microsoft.com/office/drawing/2014/main" id="{540877E9-2E5C-40F6-BBE6-F3249AAEFB14}"/>
              </a:ext>
            </a:extLst>
          </p:cNvPr>
          <p:cNvGrpSpPr/>
          <p:nvPr/>
        </p:nvGrpSpPr>
        <p:grpSpPr>
          <a:xfrm>
            <a:off x="38466" y="182162"/>
            <a:ext cx="4685934" cy="6493676"/>
            <a:chOff x="38466" y="182162"/>
            <a:chExt cx="4685934" cy="6493676"/>
          </a:xfrm>
        </p:grpSpPr>
        <p:pic>
          <p:nvPicPr>
            <p:cNvPr id="7" name="Picture 6">
              <a:extLst>
                <a:ext uri="{FF2B5EF4-FFF2-40B4-BE49-F238E27FC236}">
                  <a16:creationId xmlns:a16="http://schemas.microsoft.com/office/drawing/2014/main" id="{4A0A45A6-A8C4-4976-89CD-2FF9E234612F}"/>
                </a:ext>
              </a:extLst>
            </p:cNvPr>
            <p:cNvPicPr>
              <a:picLocks noChangeAspect="1"/>
            </p:cNvPicPr>
            <p:nvPr/>
          </p:nvPicPr>
          <p:blipFill rotWithShape="1">
            <a:blip r:embed="rId3"/>
            <a:srcRect l="5699" t="2095" r="8823" b="5289"/>
            <a:stretch/>
          </p:blipFill>
          <p:spPr>
            <a:xfrm>
              <a:off x="38466" y="182162"/>
              <a:ext cx="4617617" cy="6493676"/>
            </a:xfrm>
            <a:prstGeom prst="rect">
              <a:avLst/>
            </a:prstGeom>
          </p:spPr>
        </p:pic>
        <p:sp>
          <p:nvSpPr>
            <p:cNvPr id="9" name="Rectangle 8">
              <a:extLst>
                <a:ext uri="{FF2B5EF4-FFF2-40B4-BE49-F238E27FC236}">
                  <a16:creationId xmlns:a16="http://schemas.microsoft.com/office/drawing/2014/main" id="{BB1977FD-139C-43C3-9002-6441B3912150}"/>
                </a:ext>
              </a:extLst>
            </p:cNvPr>
            <p:cNvSpPr/>
            <p:nvPr/>
          </p:nvSpPr>
          <p:spPr>
            <a:xfrm>
              <a:off x="4419600" y="1371600"/>
              <a:ext cx="304800" cy="228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42600671"/>
      </p:ext>
    </p:extLst>
  </p:cSld>
  <p:clrMapOvr>
    <a:masterClrMapping/>
  </p:clrMapOvr>
</p:sld>
</file>

<file path=ppt/slides/slide28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CF9B6-FCE9-45CB-89A0-97AA03CC760B}"/>
              </a:ext>
            </a:extLst>
          </p:cNvPr>
          <p:cNvSpPr>
            <a:spLocks noGrp="1"/>
          </p:cNvSpPr>
          <p:nvPr>
            <p:ph type="title"/>
          </p:nvPr>
        </p:nvSpPr>
        <p:spPr>
          <a:xfrm>
            <a:off x="457200" y="19050"/>
            <a:ext cx="8229600" cy="639762"/>
          </a:xfrm>
        </p:spPr>
        <p:txBody>
          <a:bodyPr/>
          <a:lstStyle/>
          <a:p>
            <a:r>
              <a:rPr lang="en-US" b="1" dirty="0"/>
              <a:t>Review</a:t>
            </a:r>
          </a:p>
        </p:txBody>
      </p:sp>
      <p:sp>
        <p:nvSpPr>
          <p:cNvPr id="4" name="Content Placeholder 2">
            <a:extLst>
              <a:ext uri="{FF2B5EF4-FFF2-40B4-BE49-F238E27FC236}">
                <a16:creationId xmlns:a16="http://schemas.microsoft.com/office/drawing/2014/main" id="{53D82A01-3127-42D2-B783-ED2620D1FACB}"/>
              </a:ext>
            </a:extLst>
          </p:cNvPr>
          <p:cNvSpPr>
            <a:spLocks noGrp="1"/>
          </p:cNvSpPr>
          <p:nvPr>
            <p:ph idx="1"/>
          </p:nvPr>
        </p:nvSpPr>
        <p:spPr>
          <a:xfrm>
            <a:off x="457200" y="1371600"/>
            <a:ext cx="8229600" cy="3895726"/>
          </a:xfrm>
        </p:spPr>
        <p:txBody>
          <a:bodyPr/>
          <a:lstStyle/>
          <a:p>
            <a:pPr marL="457200" indent="-457200">
              <a:buFont typeface="+mj-lt"/>
              <a:buAutoNum type="arabicPeriod"/>
            </a:pPr>
            <a:r>
              <a:rPr lang="en-US" sz="2000" dirty="0"/>
              <a:t>The best defense in a work zone or any crash is a _________________.</a:t>
            </a:r>
          </a:p>
          <a:p>
            <a:pPr marL="1028700" lvl="1" indent="-342900">
              <a:buFont typeface="+mj-lt"/>
              <a:buAutoNum type="alphaUcPeriod"/>
            </a:pPr>
            <a:r>
              <a:rPr lang="en-US" sz="1600" dirty="0"/>
              <a:t>Air horn				C. seatbelt		</a:t>
            </a:r>
          </a:p>
          <a:p>
            <a:pPr marL="1028700" lvl="1" indent="-342900">
              <a:buFont typeface="+mj-lt"/>
              <a:buAutoNum type="alphaUcPeriod"/>
            </a:pPr>
            <a:r>
              <a:rPr lang="en-US" sz="1600" dirty="0"/>
              <a:t>Airbag				D. Barricade</a:t>
            </a:r>
          </a:p>
          <a:p>
            <a:pPr marL="514350" indent="-457200">
              <a:buFont typeface="+mj-lt"/>
              <a:buAutoNum type="arabicPeriod"/>
            </a:pPr>
            <a:r>
              <a:rPr lang="en-US" sz="2000" dirty="0"/>
              <a:t>In some instances, it is recommended to pick up the work zone in ________________ of the set up for safety reasons.</a:t>
            </a:r>
            <a:endParaRPr lang="en-US" sz="1600" dirty="0"/>
          </a:p>
          <a:p>
            <a:pPr marL="1028700" lvl="1" indent="-342900">
              <a:buFont typeface="+mj-lt"/>
              <a:buAutoNum type="alphaUcPeriod"/>
            </a:pPr>
            <a:r>
              <a:rPr lang="en-US" sz="1600" dirty="0"/>
              <a:t>Reverse				C. The same order		</a:t>
            </a:r>
          </a:p>
          <a:p>
            <a:pPr marL="1028700" lvl="1" indent="-342900">
              <a:buFont typeface="+mj-lt"/>
              <a:buAutoNum type="alphaUcPeriod"/>
            </a:pPr>
            <a:r>
              <a:rPr lang="en-US" sz="1600" dirty="0"/>
              <a:t>Dark				D. Winter</a:t>
            </a:r>
          </a:p>
          <a:p>
            <a:pPr marL="571500" indent="-457200">
              <a:buFont typeface="+mj-lt"/>
              <a:buAutoNum type="arabicPeriod"/>
            </a:pPr>
            <a:r>
              <a:rPr lang="en-US" sz="2000" dirty="0"/>
              <a:t>When removing the work zone, what devices should be left in place until the end of pick up?</a:t>
            </a:r>
          </a:p>
          <a:p>
            <a:pPr marL="685800" lvl="1" indent="0">
              <a:buNone/>
            </a:pPr>
            <a:r>
              <a:rPr lang="en-US" sz="1600" dirty="0"/>
              <a:t>Lane taper				Advance warning signs</a:t>
            </a:r>
          </a:p>
          <a:p>
            <a:pPr marL="685800" lvl="1" indent="0">
              <a:buNone/>
            </a:pPr>
            <a:r>
              <a:rPr lang="en-US" sz="1600" dirty="0"/>
              <a:t>Shoulder taper			Channelizers</a:t>
            </a:r>
          </a:p>
          <a:p>
            <a:pPr marL="685800" lvl="1" indent="0">
              <a:buNone/>
            </a:pPr>
            <a:r>
              <a:rPr lang="en-US" sz="1600" dirty="0"/>
              <a:t>Flashing arrow panel</a:t>
            </a:r>
          </a:p>
          <a:p>
            <a:pPr marL="685800" lvl="1" indent="0">
              <a:buNone/>
            </a:pPr>
            <a:endParaRPr lang="en-US" sz="1600" dirty="0"/>
          </a:p>
        </p:txBody>
      </p:sp>
      <p:sp>
        <p:nvSpPr>
          <p:cNvPr id="5" name="Rectangle 4">
            <a:extLst>
              <a:ext uri="{FF2B5EF4-FFF2-40B4-BE49-F238E27FC236}">
                <a16:creationId xmlns:a16="http://schemas.microsoft.com/office/drawing/2014/main" id="{225A7490-1408-4A34-A443-4CADB549EAB8}"/>
              </a:ext>
            </a:extLst>
          </p:cNvPr>
          <p:cNvSpPr/>
          <p:nvPr/>
        </p:nvSpPr>
        <p:spPr>
          <a:xfrm>
            <a:off x="5029200" y="1752600"/>
            <a:ext cx="10668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4516CBDD-4F54-479C-AC1A-33F758AA5D5A}"/>
              </a:ext>
            </a:extLst>
          </p:cNvPr>
          <p:cNvSpPr/>
          <p:nvPr/>
        </p:nvSpPr>
        <p:spPr>
          <a:xfrm>
            <a:off x="1143000" y="3014663"/>
            <a:ext cx="12192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96F95369-4C1C-4213-8039-2B909FA5EC8E}"/>
              </a:ext>
            </a:extLst>
          </p:cNvPr>
          <p:cNvSpPr/>
          <p:nvPr/>
        </p:nvSpPr>
        <p:spPr>
          <a:xfrm>
            <a:off x="1143000" y="4572000"/>
            <a:ext cx="14478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3393789-6632-4F78-B77F-09D796148FF5}"/>
              </a:ext>
            </a:extLst>
          </p:cNvPr>
          <p:cNvSpPr/>
          <p:nvPr/>
        </p:nvSpPr>
        <p:spPr>
          <a:xfrm>
            <a:off x="1143000" y="4880610"/>
            <a:ext cx="19812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F00BB3D-1D8C-4BF3-83B1-DE7E5FDF6ED1}"/>
              </a:ext>
            </a:extLst>
          </p:cNvPr>
          <p:cNvSpPr/>
          <p:nvPr/>
        </p:nvSpPr>
        <p:spPr>
          <a:xfrm>
            <a:off x="5029200" y="4267200"/>
            <a:ext cx="2057400"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62283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750"/>
                                        <p:tgtEl>
                                          <p:spTgt spid="5"/>
                                        </p:tgtEl>
                                      </p:cBhvr>
                                    </p:animEffect>
                                    <p:anim calcmode="lin" valueType="num">
                                      <p:cBhvr>
                                        <p:cTn id="8" dur="750" fill="hold"/>
                                        <p:tgtEl>
                                          <p:spTgt spid="5"/>
                                        </p:tgtEl>
                                        <p:attrNameLst>
                                          <p:attrName>ppt_x</p:attrName>
                                        </p:attrNameLst>
                                      </p:cBhvr>
                                      <p:tavLst>
                                        <p:tav tm="0">
                                          <p:val>
                                            <p:strVal val="#ppt_x"/>
                                          </p:val>
                                        </p:tav>
                                        <p:tav tm="100000">
                                          <p:val>
                                            <p:strVal val="#ppt_x"/>
                                          </p:val>
                                        </p:tav>
                                      </p:tavLst>
                                    </p:anim>
                                    <p:anim calcmode="lin" valueType="num">
                                      <p:cBhvr>
                                        <p:cTn id="9" dur="75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p:cTn id="14" dur="500" fill="hold"/>
                                        <p:tgtEl>
                                          <p:spTgt spid="6"/>
                                        </p:tgtEl>
                                        <p:attrNameLst>
                                          <p:attrName>ppt_w</p:attrName>
                                        </p:attrNameLst>
                                      </p:cBhvr>
                                      <p:tavLst>
                                        <p:tav tm="0">
                                          <p:val>
                                            <p:fltVal val="0"/>
                                          </p:val>
                                        </p:tav>
                                        <p:tav tm="100000">
                                          <p:val>
                                            <p:strVal val="#ppt_w"/>
                                          </p:val>
                                        </p:tav>
                                      </p:tavLst>
                                    </p:anim>
                                    <p:anim calcmode="lin" valueType="num">
                                      <p:cBhvr>
                                        <p:cTn id="15" dur="500" fill="hold"/>
                                        <p:tgtEl>
                                          <p:spTgt spid="6"/>
                                        </p:tgtEl>
                                        <p:attrNameLst>
                                          <p:attrName>ppt_h</p:attrName>
                                        </p:attrNameLst>
                                      </p:cBhvr>
                                      <p:tavLst>
                                        <p:tav tm="0">
                                          <p:val>
                                            <p:fltVal val="0"/>
                                          </p:val>
                                        </p:tav>
                                        <p:tav tm="100000">
                                          <p:val>
                                            <p:strVal val="#ppt_h"/>
                                          </p:val>
                                        </p:tav>
                                      </p:tavLst>
                                    </p:anim>
                                    <p:anim calcmode="lin" valueType="num">
                                      <p:cBhvr>
                                        <p:cTn id="16" dur="500" fill="hold"/>
                                        <p:tgtEl>
                                          <p:spTgt spid="6"/>
                                        </p:tgtEl>
                                        <p:attrNameLst>
                                          <p:attrName>style.rotation</p:attrName>
                                        </p:attrNameLst>
                                      </p:cBhvr>
                                      <p:tavLst>
                                        <p:tav tm="0">
                                          <p:val>
                                            <p:fltVal val="90"/>
                                          </p:val>
                                        </p:tav>
                                        <p:tav tm="100000">
                                          <p:val>
                                            <p:fltVal val="0"/>
                                          </p:val>
                                        </p:tav>
                                      </p:tavLst>
                                    </p:anim>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randombar(horizontal)">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45"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250"/>
                                        <p:tgtEl>
                                          <p:spTgt spid="8"/>
                                        </p:tgtEl>
                                      </p:cBhvr>
                                    </p:animEffect>
                                    <p:anim calcmode="lin" valueType="num">
                                      <p:cBhvr>
                                        <p:cTn id="28" dur="1250" fill="hold"/>
                                        <p:tgtEl>
                                          <p:spTgt spid="8"/>
                                        </p:tgtEl>
                                        <p:attrNameLst>
                                          <p:attrName>ppt_w</p:attrName>
                                        </p:attrNameLst>
                                      </p:cBhvr>
                                      <p:tavLst>
                                        <p:tav tm="0" fmla="#ppt_w*sin(2.5*pi*$)">
                                          <p:val>
                                            <p:fltVal val="0"/>
                                          </p:val>
                                        </p:tav>
                                        <p:tav tm="100000">
                                          <p:val>
                                            <p:fltVal val="1"/>
                                          </p:val>
                                        </p:tav>
                                      </p:tavLst>
                                    </p:anim>
                                    <p:anim calcmode="lin" valueType="num">
                                      <p:cBhvr>
                                        <p:cTn id="29" dur="125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grpId="0" nodeType="click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circle(in)">
                                      <p:cBhvr>
                                        <p:cTn id="34"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Lst>
  </p:timing>
</p:sld>
</file>

<file path=ppt/slides/slide28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descr="C:\Users\anderb3\Desktop\Advanced Work Zone REVAMP\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6670" y="76200"/>
            <a:ext cx="6934200" cy="1446550"/>
          </a:xfrm>
          <a:prstGeom prst="rect">
            <a:avLst/>
          </a:prstGeom>
          <a:noFill/>
        </p:spPr>
        <p:txBody>
          <a:bodyPr wrap="square" rtlCol="0">
            <a:spAutoFit/>
            <a:scene3d>
              <a:camera prst="orthographicFront"/>
              <a:lightRig rig="soft" dir="t">
                <a:rot lat="0" lon="0" rev="10800000"/>
              </a:lightRig>
            </a:scene3d>
            <a:sp3d>
              <a:bevelT w="27940" h="12700"/>
              <a:contourClr>
                <a:srgbClr val="DDDDDD"/>
              </a:contourClr>
            </a:sp3d>
          </a:bodyPr>
          <a:lstStyle/>
          <a:p>
            <a:r>
              <a:rPr lang="en-US" sz="4400" b="1" spc="150" dirty="0">
                <a:ln w="11430"/>
                <a:solidFill>
                  <a:srgbClr val="F8F8F8"/>
                </a:solidFill>
                <a:effectLst>
                  <a:outerShdw blurRad="25400" algn="tl" rotWithShape="0">
                    <a:srgbClr val="000000">
                      <a:alpha val="43000"/>
                    </a:srgbClr>
                  </a:outerShdw>
                </a:effectLst>
              </a:rPr>
              <a:t>Section 7: Post Work Zone Debriefing</a:t>
            </a:r>
          </a:p>
        </p:txBody>
      </p:sp>
    </p:spTree>
    <p:extLst>
      <p:ext uri="{BB962C8B-B14F-4D97-AF65-F5344CB8AC3E}">
        <p14:creationId xmlns:p14="http://schemas.microsoft.com/office/powerpoint/2010/main" val="2454434494"/>
      </p:ext>
    </p:extLst>
  </p:cSld>
  <p:clrMapOvr>
    <a:masterClrMapping/>
  </p:clrMapOvr>
</p:sld>
</file>

<file path=ppt/slides/slide28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7" name="Content Placeholder 2"/>
          <p:cNvSpPr>
            <a:spLocks noGrp="1"/>
          </p:cNvSpPr>
          <p:nvPr>
            <p:ph idx="1"/>
          </p:nvPr>
        </p:nvSpPr>
        <p:spPr>
          <a:xfrm>
            <a:off x="304800" y="1714500"/>
            <a:ext cx="5016182" cy="4610100"/>
          </a:xfrm>
        </p:spPr>
        <p:txBody>
          <a:bodyPr/>
          <a:lstStyle/>
          <a:p>
            <a:pPr marL="0" lvl="0" indent="0">
              <a:lnSpc>
                <a:spcPct val="150000"/>
              </a:lnSpc>
              <a:spcBef>
                <a:spcPts val="0"/>
              </a:spcBef>
              <a:spcAft>
                <a:spcPts val="600"/>
              </a:spcAft>
              <a:buNone/>
            </a:pPr>
            <a:r>
              <a:rPr lang="en-US" sz="2000" b="1" dirty="0">
                <a:cs typeface="Arial" pitchFamily="34" charset="0"/>
              </a:rPr>
              <a:t>Have a post work zone debrief with the crew</a:t>
            </a:r>
          </a:p>
          <a:p>
            <a:pPr marL="0" lvl="0" indent="0">
              <a:lnSpc>
                <a:spcPct val="150000"/>
              </a:lnSpc>
              <a:spcBef>
                <a:spcPts val="0"/>
              </a:spcBef>
              <a:spcAft>
                <a:spcPts val="600"/>
              </a:spcAft>
              <a:buNone/>
            </a:pPr>
            <a:r>
              <a:rPr lang="en-US" sz="1800" b="1" dirty="0">
                <a:cs typeface="Arial" pitchFamily="34" charset="0"/>
              </a:rPr>
              <a:t>Discuss the following:</a:t>
            </a:r>
            <a:endParaRPr lang="en-US" sz="1800" dirty="0">
              <a:cs typeface="Arial" pitchFamily="34" charset="0"/>
            </a:endParaRPr>
          </a:p>
          <a:p>
            <a:pPr lvl="1">
              <a:spcBef>
                <a:spcPts val="0"/>
              </a:spcBef>
              <a:spcAft>
                <a:spcPts val="600"/>
              </a:spcAft>
              <a:buFont typeface="Wingdings" pitchFamily="2" charset="2"/>
              <a:buChar char="ü"/>
            </a:pPr>
            <a:r>
              <a:rPr lang="en-US" sz="1800" dirty="0">
                <a:cs typeface="Arial" pitchFamily="34" charset="0"/>
              </a:rPr>
              <a:t>“Was the work zone safe?”</a:t>
            </a:r>
          </a:p>
          <a:p>
            <a:pPr lvl="1">
              <a:spcBef>
                <a:spcPts val="0"/>
              </a:spcBef>
              <a:spcAft>
                <a:spcPts val="600"/>
              </a:spcAft>
              <a:buFont typeface="Wingdings" pitchFamily="2" charset="2"/>
              <a:buChar char="ü"/>
            </a:pPr>
            <a:r>
              <a:rPr lang="en-US" sz="1800" dirty="0">
                <a:cs typeface="Arial" pitchFamily="34" charset="0"/>
              </a:rPr>
              <a:t>“Can we do this safer?”</a:t>
            </a:r>
          </a:p>
          <a:p>
            <a:pPr lvl="1">
              <a:spcBef>
                <a:spcPts val="0"/>
              </a:spcBef>
              <a:spcAft>
                <a:spcPts val="1200"/>
              </a:spcAft>
              <a:buFont typeface="Wingdings" panose="05000000000000000000" pitchFamily="2" charset="2"/>
              <a:buChar char="ü"/>
            </a:pPr>
            <a:r>
              <a:rPr lang="en-US" sz="1800" dirty="0"/>
              <a:t>Safety issues</a:t>
            </a:r>
          </a:p>
          <a:p>
            <a:pPr lvl="1">
              <a:spcBef>
                <a:spcPts val="0"/>
              </a:spcBef>
              <a:spcAft>
                <a:spcPts val="1200"/>
              </a:spcAft>
              <a:buFont typeface="Wingdings" panose="05000000000000000000" pitchFamily="2" charset="2"/>
              <a:buChar char="ü"/>
            </a:pPr>
            <a:r>
              <a:rPr lang="en-US" sz="1800" dirty="0"/>
              <a:t>Traffic issues</a:t>
            </a:r>
          </a:p>
          <a:p>
            <a:pPr lvl="1">
              <a:spcBef>
                <a:spcPts val="0"/>
              </a:spcBef>
              <a:spcAft>
                <a:spcPts val="1200"/>
              </a:spcAft>
              <a:buFont typeface="Wingdings" panose="05000000000000000000" pitchFamily="2" charset="2"/>
              <a:buChar char="ü"/>
            </a:pPr>
            <a:r>
              <a:rPr lang="en-US" sz="1800" dirty="0"/>
              <a:t>Route problems</a:t>
            </a:r>
          </a:p>
          <a:p>
            <a:pPr lvl="1">
              <a:spcBef>
                <a:spcPts val="0"/>
              </a:spcBef>
              <a:spcAft>
                <a:spcPts val="1200"/>
              </a:spcAft>
              <a:buFont typeface="Wingdings" panose="05000000000000000000" pitchFamily="2" charset="2"/>
              <a:buChar char="ü"/>
            </a:pPr>
            <a:r>
              <a:rPr lang="en-US" sz="1800" dirty="0"/>
              <a:t>Equipment issues</a:t>
            </a:r>
          </a:p>
          <a:p>
            <a:pPr lvl="1">
              <a:spcBef>
                <a:spcPts val="0"/>
              </a:spcBef>
              <a:spcAft>
                <a:spcPts val="1200"/>
              </a:spcAft>
              <a:buFont typeface="Wingdings" panose="05000000000000000000" pitchFamily="2" charset="2"/>
              <a:buChar char="ü"/>
            </a:pPr>
            <a:r>
              <a:rPr lang="en-US" sz="1800" dirty="0"/>
              <a:t>Coordination issues</a:t>
            </a:r>
          </a:p>
          <a:p>
            <a:pPr lvl="1">
              <a:spcBef>
                <a:spcPts val="0"/>
              </a:spcBef>
              <a:spcAft>
                <a:spcPts val="1200"/>
              </a:spcAft>
              <a:buFont typeface="Wingdings" panose="05000000000000000000" pitchFamily="2" charset="2"/>
              <a:buChar char="ü"/>
            </a:pPr>
            <a:r>
              <a:rPr lang="en-US" sz="1800" dirty="0"/>
              <a:t>Personnel issues</a:t>
            </a:r>
          </a:p>
          <a:p>
            <a:pPr lvl="1">
              <a:spcBef>
                <a:spcPts val="0"/>
              </a:spcBef>
              <a:spcAft>
                <a:spcPts val="1200"/>
              </a:spcAft>
              <a:buFont typeface="Wingdings" panose="05000000000000000000" pitchFamily="2" charset="2"/>
              <a:buChar char="ü"/>
            </a:pPr>
            <a:r>
              <a:rPr lang="en-US" sz="1800" dirty="0"/>
              <a:t>Interdepartmental cooperation</a:t>
            </a:r>
          </a:p>
          <a:p>
            <a:pPr marL="457200" lvl="1" indent="0">
              <a:spcBef>
                <a:spcPts val="0"/>
              </a:spcBef>
              <a:spcAft>
                <a:spcPts val="600"/>
              </a:spcAft>
              <a:buNone/>
            </a:pPr>
            <a:endParaRPr lang="en-US" sz="1800" dirty="0">
              <a:latin typeface="Arial" pitchFamily="34" charset="0"/>
              <a:cs typeface="Arial" pitchFamily="34" charset="0"/>
            </a:endParaRPr>
          </a:p>
        </p:txBody>
      </p:sp>
      <p:sp>
        <p:nvSpPr>
          <p:cNvPr id="7" name="Rectangle 4"/>
          <p:cNvSpPr txBox="1">
            <a:spLocks noChangeArrowheads="1"/>
          </p:cNvSpPr>
          <p:nvPr/>
        </p:nvSpPr>
        <p:spPr>
          <a:xfrm>
            <a:off x="571500" y="38100"/>
            <a:ext cx="8001000" cy="1219200"/>
          </a:xfrm>
          <a:prstGeom prst="rect">
            <a:avLst/>
          </a:prstGeom>
        </p:spPr>
        <p:txBody>
          <a:bodyPr/>
          <a:lstStyle>
            <a:lvl1pPr algn="ctr" defTabSz="914400" rtl="0" eaLnBrk="1" latinLnBrk="0" hangingPunct="1">
              <a:spcBef>
                <a:spcPct val="0"/>
              </a:spcBef>
              <a:buNone/>
              <a:defRPr sz="2800" kern="1200">
                <a:solidFill>
                  <a:schemeClr val="tx1"/>
                </a:solidFill>
                <a:latin typeface="+mj-lt"/>
                <a:ea typeface="+mj-ea"/>
                <a:cs typeface="+mj-cs"/>
              </a:defRPr>
            </a:lvl1pPr>
          </a:lstStyle>
          <a:p>
            <a:pPr fontAlgn="base">
              <a:spcAft>
                <a:spcPct val="0"/>
              </a:spcAft>
              <a:defRPr/>
            </a:pPr>
            <a:r>
              <a:rPr lang="en-US" sz="4400" b="1" dirty="0">
                <a:solidFill>
                  <a:prstClr val="black"/>
                </a:solidFill>
              </a:rPr>
              <a:t>Speak Up &amp; </a:t>
            </a:r>
            <a:r>
              <a:rPr lang="en-US" sz="4400" b="1" dirty="0"/>
              <a:t>Share Information </a:t>
            </a:r>
            <a:endParaRPr lang="en-US" sz="4400" b="1" dirty="0">
              <a:solidFill>
                <a:prstClr val="black"/>
              </a:solidFill>
            </a:endParaRPr>
          </a:p>
          <a:p>
            <a:pPr fontAlgn="base">
              <a:spcAft>
                <a:spcPct val="0"/>
              </a:spcAft>
              <a:defRPr/>
            </a:pPr>
            <a:r>
              <a:rPr lang="en-US" sz="2400" b="1" dirty="0">
                <a:solidFill>
                  <a:prstClr val="black"/>
                </a:solidFill>
              </a:rPr>
              <a:t>What else can we do to be safe?</a:t>
            </a:r>
          </a:p>
        </p:txBody>
      </p:sp>
      <p:pic>
        <p:nvPicPr>
          <p:cNvPr id="9" name="Picture 8" descr="F:\Misc Pic\009_JPG[1].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00600" y="3810000"/>
            <a:ext cx="3570288" cy="2667000"/>
          </a:xfrm>
          <a:prstGeom prst="rect">
            <a:avLst/>
          </a:prstGeom>
          <a:noFill/>
          <a:ln>
            <a:noFill/>
          </a:ln>
          <a:effectLst>
            <a:softEdge rad="228600"/>
          </a:effectLst>
        </p:spPr>
      </p:pic>
      <p:pic>
        <p:nvPicPr>
          <p:cNvPr id="10" name="Picture 9" descr="F:\Misc Pic\018_JPG[1].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25148" y="1483360"/>
            <a:ext cx="2935922" cy="2100580"/>
          </a:xfrm>
          <a:prstGeom prst="rect">
            <a:avLst/>
          </a:prstGeom>
          <a:noFill/>
          <a:ln>
            <a:noFill/>
          </a:ln>
          <a:effectLst>
            <a:softEdge rad="215900"/>
          </a:effectLst>
        </p:spPr>
      </p:pic>
    </p:spTree>
    <p:extLst>
      <p:ext uri="{BB962C8B-B14F-4D97-AF65-F5344CB8AC3E}">
        <p14:creationId xmlns:p14="http://schemas.microsoft.com/office/powerpoint/2010/main" val="2979657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1747">
                                            <p:txEl>
                                              <p:pRg st="2" end="2"/>
                                            </p:txEl>
                                          </p:spTgt>
                                        </p:tgtEl>
                                        <p:attrNameLst>
                                          <p:attrName>style.visibility</p:attrName>
                                        </p:attrNameLst>
                                      </p:cBhvr>
                                      <p:to>
                                        <p:strVal val="visible"/>
                                      </p:to>
                                    </p:set>
                                    <p:animEffect transition="in" filter="fade">
                                      <p:cBhvr>
                                        <p:cTn id="7" dur="1000"/>
                                        <p:tgtEl>
                                          <p:spTgt spid="31747">
                                            <p:txEl>
                                              <p:pRg st="2" end="2"/>
                                            </p:txEl>
                                          </p:spTgt>
                                        </p:tgtEl>
                                      </p:cBhvr>
                                    </p:animEffect>
                                    <p:anim calcmode="lin" valueType="num">
                                      <p:cBhvr>
                                        <p:cTn id="8" dur="1000" fill="hold"/>
                                        <p:tgtEl>
                                          <p:spTgt spid="31747">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1747">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1747">
                                            <p:txEl>
                                              <p:pRg st="3" end="3"/>
                                            </p:txEl>
                                          </p:spTgt>
                                        </p:tgtEl>
                                        <p:attrNameLst>
                                          <p:attrName>style.visibility</p:attrName>
                                        </p:attrNameLst>
                                      </p:cBhvr>
                                      <p:to>
                                        <p:strVal val="visible"/>
                                      </p:to>
                                    </p:set>
                                    <p:animEffect transition="in" filter="fade">
                                      <p:cBhvr>
                                        <p:cTn id="12" dur="1000"/>
                                        <p:tgtEl>
                                          <p:spTgt spid="31747">
                                            <p:txEl>
                                              <p:pRg st="3" end="3"/>
                                            </p:txEl>
                                          </p:spTgt>
                                        </p:tgtEl>
                                      </p:cBhvr>
                                    </p:animEffect>
                                    <p:anim calcmode="lin" valueType="num">
                                      <p:cBhvr>
                                        <p:cTn id="13" dur="1000" fill="hold"/>
                                        <p:tgtEl>
                                          <p:spTgt spid="31747">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1747">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1747">
                                            <p:txEl>
                                              <p:pRg st="4" end="4"/>
                                            </p:txEl>
                                          </p:spTgt>
                                        </p:tgtEl>
                                        <p:attrNameLst>
                                          <p:attrName>style.visibility</p:attrName>
                                        </p:attrNameLst>
                                      </p:cBhvr>
                                      <p:to>
                                        <p:strVal val="visible"/>
                                      </p:to>
                                    </p:set>
                                    <p:animEffect transition="in" filter="fade">
                                      <p:cBhvr>
                                        <p:cTn id="17" dur="1000"/>
                                        <p:tgtEl>
                                          <p:spTgt spid="31747">
                                            <p:txEl>
                                              <p:pRg st="4" end="4"/>
                                            </p:txEl>
                                          </p:spTgt>
                                        </p:tgtEl>
                                      </p:cBhvr>
                                    </p:animEffect>
                                    <p:anim calcmode="lin" valueType="num">
                                      <p:cBhvr>
                                        <p:cTn id="18" dur="1000" fill="hold"/>
                                        <p:tgtEl>
                                          <p:spTgt spid="31747">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1747">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1747">
                                            <p:txEl>
                                              <p:pRg st="5" end="5"/>
                                            </p:txEl>
                                          </p:spTgt>
                                        </p:tgtEl>
                                        <p:attrNameLst>
                                          <p:attrName>style.visibility</p:attrName>
                                        </p:attrNameLst>
                                      </p:cBhvr>
                                      <p:to>
                                        <p:strVal val="visible"/>
                                      </p:to>
                                    </p:set>
                                    <p:animEffect transition="in" filter="fade">
                                      <p:cBhvr>
                                        <p:cTn id="22" dur="1000"/>
                                        <p:tgtEl>
                                          <p:spTgt spid="31747">
                                            <p:txEl>
                                              <p:pRg st="5" end="5"/>
                                            </p:txEl>
                                          </p:spTgt>
                                        </p:tgtEl>
                                      </p:cBhvr>
                                    </p:animEffect>
                                    <p:anim calcmode="lin" valueType="num">
                                      <p:cBhvr>
                                        <p:cTn id="23" dur="1000" fill="hold"/>
                                        <p:tgtEl>
                                          <p:spTgt spid="31747">
                                            <p:txEl>
                                              <p:pRg st="5" end="5"/>
                                            </p:txEl>
                                          </p:spTgt>
                                        </p:tgtEl>
                                        <p:attrNameLst>
                                          <p:attrName>ppt_x</p:attrName>
                                        </p:attrNameLst>
                                      </p:cBhvr>
                                      <p:tavLst>
                                        <p:tav tm="0">
                                          <p:val>
                                            <p:strVal val="#ppt_x"/>
                                          </p:val>
                                        </p:tav>
                                        <p:tav tm="100000">
                                          <p:val>
                                            <p:strVal val="#ppt_x"/>
                                          </p:val>
                                        </p:tav>
                                      </p:tavLst>
                                    </p:anim>
                                    <p:anim calcmode="lin" valueType="num">
                                      <p:cBhvr>
                                        <p:cTn id="24" dur="1000" fill="hold"/>
                                        <p:tgtEl>
                                          <p:spTgt spid="31747">
                                            <p:txEl>
                                              <p:pRg st="5" end="5"/>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1747">
                                            <p:txEl>
                                              <p:pRg st="6" end="6"/>
                                            </p:txEl>
                                          </p:spTgt>
                                        </p:tgtEl>
                                        <p:attrNameLst>
                                          <p:attrName>style.visibility</p:attrName>
                                        </p:attrNameLst>
                                      </p:cBhvr>
                                      <p:to>
                                        <p:strVal val="visible"/>
                                      </p:to>
                                    </p:set>
                                    <p:animEffect transition="in" filter="fade">
                                      <p:cBhvr>
                                        <p:cTn id="27" dur="1000"/>
                                        <p:tgtEl>
                                          <p:spTgt spid="31747">
                                            <p:txEl>
                                              <p:pRg st="6" end="6"/>
                                            </p:txEl>
                                          </p:spTgt>
                                        </p:tgtEl>
                                      </p:cBhvr>
                                    </p:animEffect>
                                    <p:anim calcmode="lin" valueType="num">
                                      <p:cBhvr>
                                        <p:cTn id="28" dur="1000" fill="hold"/>
                                        <p:tgtEl>
                                          <p:spTgt spid="31747">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31747">
                                            <p:txEl>
                                              <p:pRg st="6" end="6"/>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1747">
                                            <p:txEl>
                                              <p:pRg st="7" end="7"/>
                                            </p:txEl>
                                          </p:spTgt>
                                        </p:tgtEl>
                                        <p:attrNameLst>
                                          <p:attrName>style.visibility</p:attrName>
                                        </p:attrNameLst>
                                      </p:cBhvr>
                                      <p:to>
                                        <p:strVal val="visible"/>
                                      </p:to>
                                    </p:set>
                                    <p:animEffect transition="in" filter="fade">
                                      <p:cBhvr>
                                        <p:cTn id="32" dur="1000"/>
                                        <p:tgtEl>
                                          <p:spTgt spid="31747">
                                            <p:txEl>
                                              <p:pRg st="7" end="7"/>
                                            </p:txEl>
                                          </p:spTgt>
                                        </p:tgtEl>
                                      </p:cBhvr>
                                    </p:animEffect>
                                    <p:anim calcmode="lin" valueType="num">
                                      <p:cBhvr>
                                        <p:cTn id="33" dur="1000" fill="hold"/>
                                        <p:tgtEl>
                                          <p:spTgt spid="31747">
                                            <p:txEl>
                                              <p:pRg st="7" end="7"/>
                                            </p:txEl>
                                          </p:spTgt>
                                        </p:tgtEl>
                                        <p:attrNameLst>
                                          <p:attrName>ppt_x</p:attrName>
                                        </p:attrNameLst>
                                      </p:cBhvr>
                                      <p:tavLst>
                                        <p:tav tm="0">
                                          <p:val>
                                            <p:strVal val="#ppt_x"/>
                                          </p:val>
                                        </p:tav>
                                        <p:tav tm="100000">
                                          <p:val>
                                            <p:strVal val="#ppt_x"/>
                                          </p:val>
                                        </p:tav>
                                      </p:tavLst>
                                    </p:anim>
                                    <p:anim calcmode="lin" valueType="num">
                                      <p:cBhvr>
                                        <p:cTn id="34" dur="1000" fill="hold"/>
                                        <p:tgtEl>
                                          <p:spTgt spid="31747">
                                            <p:txEl>
                                              <p:pRg st="7" end="7"/>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31747">
                                            <p:txEl>
                                              <p:pRg st="8" end="8"/>
                                            </p:txEl>
                                          </p:spTgt>
                                        </p:tgtEl>
                                        <p:attrNameLst>
                                          <p:attrName>style.visibility</p:attrName>
                                        </p:attrNameLst>
                                      </p:cBhvr>
                                      <p:to>
                                        <p:strVal val="visible"/>
                                      </p:to>
                                    </p:set>
                                    <p:animEffect transition="in" filter="fade">
                                      <p:cBhvr>
                                        <p:cTn id="37" dur="1000"/>
                                        <p:tgtEl>
                                          <p:spTgt spid="31747">
                                            <p:txEl>
                                              <p:pRg st="8" end="8"/>
                                            </p:txEl>
                                          </p:spTgt>
                                        </p:tgtEl>
                                      </p:cBhvr>
                                    </p:animEffect>
                                    <p:anim calcmode="lin" valueType="num">
                                      <p:cBhvr>
                                        <p:cTn id="38" dur="1000" fill="hold"/>
                                        <p:tgtEl>
                                          <p:spTgt spid="31747">
                                            <p:txEl>
                                              <p:pRg st="8" end="8"/>
                                            </p:txEl>
                                          </p:spTgt>
                                        </p:tgtEl>
                                        <p:attrNameLst>
                                          <p:attrName>ppt_x</p:attrName>
                                        </p:attrNameLst>
                                      </p:cBhvr>
                                      <p:tavLst>
                                        <p:tav tm="0">
                                          <p:val>
                                            <p:strVal val="#ppt_x"/>
                                          </p:val>
                                        </p:tav>
                                        <p:tav tm="100000">
                                          <p:val>
                                            <p:strVal val="#ppt_x"/>
                                          </p:val>
                                        </p:tav>
                                      </p:tavLst>
                                    </p:anim>
                                    <p:anim calcmode="lin" valueType="num">
                                      <p:cBhvr>
                                        <p:cTn id="39" dur="1000" fill="hold"/>
                                        <p:tgtEl>
                                          <p:spTgt spid="31747">
                                            <p:txEl>
                                              <p:pRg st="8" end="8"/>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31747">
                                            <p:txEl>
                                              <p:pRg st="9" end="9"/>
                                            </p:txEl>
                                          </p:spTgt>
                                        </p:tgtEl>
                                        <p:attrNameLst>
                                          <p:attrName>style.visibility</p:attrName>
                                        </p:attrNameLst>
                                      </p:cBhvr>
                                      <p:to>
                                        <p:strVal val="visible"/>
                                      </p:to>
                                    </p:set>
                                    <p:animEffect transition="in" filter="fade">
                                      <p:cBhvr>
                                        <p:cTn id="42" dur="1000"/>
                                        <p:tgtEl>
                                          <p:spTgt spid="31747">
                                            <p:txEl>
                                              <p:pRg st="9" end="9"/>
                                            </p:txEl>
                                          </p:spTgt>
                                        </p:tgtEl>
                                      </p:cBhvr>
                                    </p:animEffect>
                                    <p:anim calcmode="lin" valueType="num">
                                      <p:cBhvr>
                                        <p:cTn id="43" dur="1000" fill="hold"/>
                                        <p:tgtEl>
                                          <p:spTgt spid="31747">
                                            <p:txEl>
                                              <p:pRg st="9" end="9"/>
                                            </p:txEl>
                                          </p:spTgt>
                                        </p:tgtEl>
                                        <p:attrNameLst>
                                          <p:attrName>ppt_x</p:attrName>
                                        </p:attrNameLst>
                                      </p:cBhvr>
                                      <p:tavLst>
                                        <p:tav tm="0">
                                          <p:val>
                                            <p:strVal val="#ppt_x"/>
                                          </p:val>
                                        </p:tav>
                                        <p:tav tm="100000">
                                          <p:val>
                                            <p:strVal val="#ppt_x"/>
                                          </p:val>
                                        </p:tav>
                                      </p:tavLst>
                                    </p:anim>
                                    <p:anim calcmode="lin" valueType="num">
                                      <p:cBhvr>
                                        <p:cTn id="44" dur="1000" fill="hold"/>
                                        <p:tgtEl>
                                          <p:spTgt spid="31747">
                                            <p:txEl>
                                              <p:pRg st="9" end="9"/>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31747">
                                            <p:txEl>
                                              <p:pRg st="10" end="10"/>
                                            </p:txEl>
                                          </p:spTgt>
                                        </p:tgtEl>
                                        <p:attrNameLst>
                                          <p:attrName>style.visibility</p:attrName>
                                        </p:attrNameLst>
                                      </p:cBhvr>
                                      <p:to>
                                        <p:strVal val="visible"/>
                                      </p:to>
                                    </p:set>
                                    <p:animEffect transition="in" filter="fade">
                                      <p:cBhvr>
                                        <p:cTn id="47" dur="1000"/>
                                        <p:tgtEl>
                                          <p:spTgt spid="31747">
                                            <p:txEl>
                                              <p:pRg st="10" end="10"/>
                                            </p:txEl>
                                          </p:spTgt>
                                        </p:tgtEl>
                                      </p:cBhvr>
                                    </p:animEffect>
                                    <p:anim calcmode="lin" valueType="num">
                                      <p:cBhvr>
                                        <p:cTn id="48" dur="1000" fill="hold"/>
                                        <p:tgtEl>
                                          <p:spTgt spid="31747">
                                            <p:txEl>
                                              <p:pRg st="10" end="10"/>
                                            </p:txEl>
                                          </p:spTgt>
                                        </p:tgtEl>
                                        <p:attrNameLst>
                                          <p:attrName>ppt_x</p:attrName>
                                        </p:attrNameLst>
                                      </p:cBhvr>
                                      <p:tavLst>
                                        <p:tav tm="0">
                                          <p:val>
                                            <p:strVal val="#ppt_x"/>
                                          </p:val>
                                        </p:tav>
                                        <p:tav tm="100000">
                                          <p:val>
                                            <p:strVal val="#ppt_x"/>
                                          </p:val>
                                        </p:tav>
                                      </p:tavLst>
                                    </p:anim>
                                    <p:anim calcmode="lin" valueType="num">
                                      <p:cBhvr>
                                        <p:cTn id="49" dur="1000" fill="hold"/>
                                        <p:tgtEl>
                                          <p:spTgt spid="31747">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04800"/>
            <a:ext cx="7772400" cy="914400"/>
          </a:xfrm>
        </p:spPr>
        <p:txBody>
          <a:bodyPr/>
          <a:lstStyle/>
          <a:p>
            <a:r>
              <a:rPr lang="en-US" sz="4400" b="1" dirty="0"/>
              <a:t>Sharing Information </a:t>
            </a:r>
          </a:p>
        </p:txBody>
      </p:sp>
      <p:sp>
        <p:nvSpPr>
          <p:cNvPr id="3" name="TextBox 2"/>
          <p:cNvSpPr txBox="1"/>
          <p:nvPr/>
        </p:nvSpPr>
        <p:spPr>
          <a:xfrm>
            <a:off x="381000" y="1311818"/>
            <a:ext cx="4553656" cy="1661993"/>
          </a:xfrm>
          <a:prstGeom prst="rect">
            <a:avLst/>
          </a:prstGeom>
          <a:noFill/>
        </p:spPr>
        <p:txBody>
          <a:bodyPr wrap="square" rtlCol="0">
            <a:spAutoFit/>
          </a:bodyPr>
          <a:lstStyle/>
          <a:p>
            <a:pPr marL="342900" indent="-342900" fontAlgn="base">
              <a:spcBef>
                <a:spcPct val="0"/>
              </a:spcBef>
              <a:spcAft>
                <a:spcPts val="1800"/>
              </a:spcAft>
              <a:buFont typeface="Wingdings" panose="05000000000000000000" pitchFamily="2" charset="2"/>
              <a:buChar char="Ø"/>
            </a:pPr>
            <a:r>
              <a:rPr lang="en-US" sz="2400" dirty="0">
                <a:solidFill>
                  <a:prstClr val="black"/>
                </a:solidFill>
                <a:latin typeface="Tahoma" pitchFamily="34" charset="0"/>
                <a:cs typeface="Arial" charset="0"/>
              </a:rPr>
              <a:t>Morning Meeting</a:t>
            </a:r>
          </a:p>
          <a:p>
            <a:pPr marL="342900" indent="-342900" fontAlgn="base">
              <a:spcBef>
                <a:spcPct val="0"/>
              </a:spcBef>
              <a:spcAft>
                <a:spcPts val="1800"/>
              </a:spcAft>
              <a:buFont typeface="Wingdings" panose="05000000000000000000" pitchFamily="2" charset="2"/>
              <a:buChar char="Ø"/>
            </a:pPr>
            <a:r>
              <a:rPr lang="en-US" sz="2400" dirty="0">
                <a:solidFill>
                  <a:prstClr val="black"/>
                </a:solidFill>
                <a:latin typeface="Tahoma" pitchFamily="34" charset="0"/>
                <a:cs typeface="Arial" charset="0"/>
              </a:rPr>
              <a:t>Risk Based Analysis (</a:t>
            </a:r>
            <a:r>
              <a:rPr lang="en-US" sz="2400" dirty="0">
                <a:solidFill>
                  <a:prstClr val="black"/>
                </a:solidFill>
                <a:latin typeface="Tahoma" pitchFamily="34" charset="0"/>
                <a:cs typeface="Arial" charset="0"/>
                <a:hlinkClick r:id="rId3"/>
              </a:rPr>
              <a:t>RBA</a:t>
            </a:r>
            <a:r>
              <a:rPr lang="en-US" sz="2400" dirty="0">
                <a:solidFill>
                  <a:prstClr val="black"/>
                </a:solidFill>
                <a:latin typeface="Tahoma" pitchFamily="34" charset="0"/>
                <a:cs typeface="Arial" charset="0"/>
              </a:rPr>
              <a:t>)</a:t>
            </a:r>
          </a:p>
          <a:p>
            <a:pPr marL="342900" indent="-342900" fontAlgn="base">
              <a:spcBef>
                <a:spcPct val="0"/>
              </a:spcBef>
              <a:spcAft>
                <a:spcPts val="1800"/>
              </a:spcAft>
              <a:buFont typeface="Wingdings" panose="05000000000000000000" pitchFamily="2" charset="2"/>
              <a:buChar char="Ø"/>
            </a:pPr>
            <a:r>
              <a:rPr lang="en-US" sz="2400" dirty="0">
                <a:solidFill>
                  <a:prstClr val="black"/>
                </a:solidFill>
                <a:latin typeface="Tahoma" pitchFamily="34" charset="0"/>
                <a:cs typeface="Arial" charset="0"/>
                <a:hlinkClick r:id="rId4"/>
              </a:rPr>
              <a:t>Innovations Challenge</a:t>
            </a:r>
            <a:endParaRPr lang="en-US" sz="2400" dirty="0">
              <a:solidFill>
                <a:prstClr val="black"/>
              </a:solidFill>
              <a:latin typeface="Tahoma" pitchFamily="34" charset="0"/>
              <a:cs typeface="Arial" charset="0"/>
            </a:endParaRPr>
          </a:p>
        </p:txBody>
      </p:sp>
      <p:pic>
        <p:nvPicPr>
          <p:cNvPr id="4" name="Picture 3">
            <a:extLst>
              <a:ext uri="{FF2B5EF4-FFF2-40B4-BE49-F238E27FC236}">
                <a16:creationId xmlns:a16="http://schemas.microsoft.com/office/drawing/2014/main" id="{75F981DC-4657-4210-955C-6C77CDCC66AD}"/>
              </a:ext>
            </a:extLst>
          </p:cNvPr>
          <p:cNvPicPr>
            <a:picLocks noChangeAspect="1"/>
          </p:cNvPicPr>
          <p:nvPr/>
        </p:nvPicPr>
        <p:blipFill>
          <a:blip r:embed="rId5"/>
          <a:stretch>
            <a:fillRect/>
          </a:stretch>
        </p:blipFill>
        <p:spPr>
          <a:xfrm>
            <a:off x="6250811" y="918424"/>
            <a:ext cx="2857500" cy="3810000"/>
          </a:xfrm>
          <a:prstGeom prst="rect">
            <a:avLst/>
          </a:prstGeom>
        </p:spPr>
      </p:pic>
      <p:pic>
        <p:nvPicPr>
          <p:cNvPr id="5" name="Picture 4">
            <a:extLst>
              <a:ext uri="{FF2B5EF4-FFF2-40B4-BE49-F238E27FC236}">
                <a16:creationId xmlns:a16="http://schemas.microsoft.com/office/drawing/2014/main" id="{A345935A-7B91-4441-8931-8A07E77A8695}"/>
              </a:ext>
            </a:extLst>
          </p:cNvPr>
          <p:cNvPicPr>
            <a:picLocks noChangeAspect="1"/>
          </p:cNvPicPr>
          <p:nvPr/>
        </p:nvPicPr>
        <p:blipFill>
          <a:blip r:embed="rId6"/>
          <a:stretch>
            <a:fillRect/>
          </a:stretch>
        </p:blipFill>
        <p:spPr>
          <a:xfrm>
            <a:off x="3886200" y="2843769"/>
            <a:ext cx="2534214" cy="3965453"/>
          </a:xfrm>
          <a:prstGeom prst="rect">
            <a:avLst/>
          </a:prstGeom>
          <a:ln>
            <a:noFill/>
          </a:ln>
          <a:effectLst>
            <a:softEdge rad="112500"/>
          </a:effectLst>
        </p:spPr>
      </p:pic>
    </p:spTree>
    <p:extLst>
      <p:ext uri="{BB962C8B-B14F-4D97-AF65-F5344CB8AC3E}">
        <p14:creationId xmlns:p14="http://schemas.microsoft.com/office/powerpoint/2010/main" val="536367752"/>
      </p:ext>
    </p:extLst>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8" name="Rectangle 4"/>
          <p:cNvSpPr>
            <a:spLocks noGrp="1" noChangeArrowheads="1"/>
          </p:cNvSpPr>
          <p:nvPr>
            <p:ph type="title"/>
          </p:nvPr>
        </p:nvSpPr>
        <p:spPr>
          <a:xfrm>
            <a:off x="1485900" y="200732"/>
            <a:ext cx="6172200" cy="714849"/>
          </a:xfrm>
        </p:spPr>
        <p:txBody>
          <a:bodyPr/>
          <a:lstStyle/>
          <a:p>
            <a:pPr eaLnBrk="1" hangingPunct="1">
              <a:defRPr/>
            </a:pPr>
            <a:r>
              <a:rPr lang="en-US" sz="4400" b="1" dirty="0"/>
              <a:t>So We Go Home Safe</a:t>
            </a:r>
          </a:p>
        </p:txBody>
      </p:sp>
      <p:sp>
        <p:nvSpPr>
          <p:cNvPr id="113680" name="AutoShape 16" descr="data:image/jpeg;base64,/9j/4AAQSkZJRgABAQAAAQABAAD/2wBDAAkGBwgHBgkIBwgKCgkLDRYPDQwMDRsUFRAWIB0iIiAdHx8kKDQsJCYxJx8fLT0tMTU3Ojo6Iys/RD84QzQ5Ojf/2wBDAQoKCg0MDRoPDxo3JR8lNzc3Nzc3Nzc3Nzc3Nzc3Nzc3Nzc3Nzc3Nzc3Nzc3Nzc3Nzc3Nzc3Nzc3Nzc3Nzc3Nzf/wAARCADQAF0DASIAAhEBAxEB/8QAHAAAAgMBAQEBAAAAAAAAAAAABQYDBAcCAQAI/8QAPhAAAgECBQIEBAMGBAUFAAAAAQIDBBEABRIhMQZBEyJRYRRxgZEHIzIVQqGxwdEkUmLwFiUzgvFFY3Kjwv/EABkBAAMBAQEAAAAAAAAAAAAAAAECAwUABP/EACIRAAICAgICAwEBAAAAAAAAAAABAhEDIRIxE0EEIlFhUv/aAAwDAQACEQMRAD8AiqlgRA0FXHNIqhg6SHSo5ud9gR/vnEOVZnS5hLoUxzpezSwyE6Ta+4vxiJaCfNaCsSsSXwmKRtLDYlRsSCeADYgX2++B3S1Jl2V9TVMME1UQaNn/ADQunRqXkg3JHywqdtMTJipuh4jpqfw1BLnuPOf74ryRRxuH3Vla6/mHceh9sD88zxKHKYajL4/ipZ38OEAE77m5HOwGFrPKzN5II2zV0hRm8opww8JrHkA3J39bYrOcVonDHNqx2RKWQEaXQ2v/ANU3/nY/TFSaJ7oEVymq6m+7bc2Pf5Yq5bUeDl37OaOSGVoWYSyLp1FidNrsTsCNye3tiPJ51jy/SVWnZZGYxkg6RYX2v698DUgOLSdhKmqljMccrss0xsFKi39+MWopYWKliqSXNgjauB3wNyzpvMs7zNM1pZBFSMqokkhvHIlzdltudr+gPri3mGX1U8xygao5pA0fiDgC1tW3bjCPyRaovjx45QfLs7jro5UqBDJqeMEhWXYkY8OYwp4YA8PX3Zy3zNvt98KdflWa9HwzU88YWCp8kdQtirbbgW4PPPpjpczgqqClmSMx1MLhZUElo3PAa3YEG532KnYXGKNS0ThKCjK0OMLNFMjySKqK+okNYWG5NzsMGFlpHvJBTRzgmzMF12IA234wi53XV1NkMs3whuLao7XIXVbULenN/bFzoGU55kRmk1RxxzuiEgEudiTvxyB9MebPheVrj2MkscbkO9JTUlDGVgeOK/mIM+n628Q2+/p9F7N+n6OrzdszgLLWvB4bhShWdR2Pmci+wvcHbvbDcTI8REbOAO4SVgfcadCgfLCJ1bnFXNTfBUSmGoin/LnMzlja4JIvsLHjfF01GkzmpTTdgzJMrq62gaSNH+GilDRNcBiw2aw77Gxv649r6KStkRWW8cTAEWbci9r4Zf2hTpDJQTLJC8Y507sSL3IA53v6YCz1K0saszsaiTZozJ+t/Uk+wH9t95y480zQx4qxtP2Ds+aoy+lV3ii8ZWVNR2532Nva+AytXV1fTJGBK9RaCQE7aX2P8Ccdda5pJNKkVQSI42PlA3JAI1ccWv8AfFWjzKnyTPKKEGaTw5I5EZhcMCQbn2w8Yql+kc8UoqSP0JGkUEccMKqsaoFRR2A2FsRTCKN/Fk0gqP1Eb29MJ9Hm1bXiOeOOrlVlujIhVbe3a2DC0NbVLarkaOM8gOWY/wBB/HFY5W3SieV4Ulbkc5vSQ9TZLJRyALDL/wBGQ8hhw1vmP54w+Cpp8szV6euDqYZDFUDuLHt62IBHrjTOuc2r8h/Mgi00ICxq672JHB7/AOxjJswqJaypnqpReWZtRvtucc5XpoXgl9kwpP1LmlbDUQU0LSBRpV7L376eL29j3wR6J6gzDJ6Kpp6+F1DS60uNPYAiw4Gw+5wEonip6+rhp5I6hPF/LkThubEYIZYjVsTGWRkZTv8AM4nF8HoacnPTNGhqq8CSDM/EWeNS6tUAOb72ILg4S8/q/gK6WNYXm8WmLIhYAKrXB37nY+nzwxyzZjmeW1CJW5e1ToPgrR0oCFuRblr8jn5+mFHOKeo/YlPnh/LrZfIYJo2sRfZRc3Ftz748+LPjUuymWXKFJUG+gcsOcdNUtSc0lFSmpGMvnAUMbLztb1xazbJ2gkgtKrScFtdzqHcccc4z7IOss26coRQ0kFKyBy4M8JLKTzuCLjBmp/EjOdYtFlzhlDKxpWRrHkbObbg9+2LJRuy2P5Lhoo9XZf8ACZzOiziXxyAuonUGItYk7cg/1xF1TRySZ1UeGzM9DFTqfDUnULb2t6c4lp8uzHOoZ6usjrpZJZS4MSElTcHYAHuQRb1HN8DM0iqKSscTNKZ5LBjOCGNh3B39PngymTyZXNUbnkdLWU+T0clFPDJ+XrMcoIGk7gKw/SLEbEHFqfqGekp/+Y5PWwuNrQKJxf2K72+YGMqy7r/qGloo4oVy8RxqFW8LX+V/E9sXx+IHU/h6pEy5EDgMTTNcA2IP678H0wPM17IcEgz+IeY1lR0q9V+z3gp2lTxvGAMipfZtIJtvp53F+MZLNmEHgsVfU/YWxomd55U9S0a5WIGlWd9UqU4PnUeZQGvt2v8A04xSHQeVy5Y86wVySnW8dw6lowbXAYe4PpicvlR9hUUJuUVCQUSsxGvWNJtvt/TDBkkwdZdMiE2Ukqb77/bjFms6aTLJYoWpJPhmsEmNUouTa+3P1tYfXFqDKqGkkkjilOrYsCC/rbcYTzxbB0y5+G9NUy0QqIXhkgSfTPAwPnU86bEcXv3uQRthjqulqrNclrHjqoxZneKGpS1gu9gQAQL3573xY6Tkyqq6VpatKNQgkdiIrA08hJuL3FhySSTcW9sH8mr6eqL09f8AmLmFMtgiseLgi43787DY4MsKdMsmpRqqow6j6Nzqqojm37OM8FMV8RJJAGlB4sOTvYH/AM2r/wDDeYQ1s7xwOJo4TN8PBuVUm3Pba/v6Y3/pSoyaphq6ejropamKZkm0MVZXHaxAJt62tf5YE9NVWWyZhm4hy2eXMIapoahSgUm/7tvKGGxN7e+CuQFG3RmX4d5aM36jgoppWEcKK8odiDKONIIN+SBidumKifqWOm+Dqq+mp6q1XIQR+Wp0nfc7gg2Fzax3xb/adNl/XlXUUczUojkMQjc3sgdvY8Ha29rYYsl6rpKPrWWgkqaiWlqtMhKxkIk2o6tmAJUgjcdwecUUdWxL3Qg9U5J/w/mdeskAhiSZjSh7v5BcjcH0PcHF3o3Ko876jOVZ/HWJGInCGMlG8QEeQ7b281hf90HDf+IudZfU1Nbl4qV8Z4bwzzxMY41kCnyso40i9z3PoN+ej84rKfLagu+W11arKVmpXB2uSNRAFvl33xJr70grb2DOiels0p8urZhHP8fBcx08ihfE0kjYni9mF+17b3xqlDk8ldkqwZyq+OQQrKbkDte/cf0GM7zLqavbMSHmemWSRXmWE20EAX5sQdr2HN798H+lepq3MqkVKuFpySFpnqGa2/e6Ejg98d4Yq21djJqqQB6myAGkjEqsTShtTqCiO992KoBq4ABJGO+kunc0mo3r6LKofBqyH1fFjci4OCWaTVNRQ1EIVkq3Z2Bkp7ICSbEkkA9h7/xwFhm6xpA0FFUUS0qMREGRRtf0EgAP0xP46cY0JJJhjIum6bK6amy1qWKYoxkkkkUsJ21HTcfp2v3GA/S9TWNneZUsiNpDqi3BIUAEEX9ASD/3DfjBborO6+t6QM81V4srBw+rZ2fU2mxAsBYC/wAsWcmyqrXqbMIKyB2pmiM8UjCyozyjxArd/Kt7enpfGkm8cYuiKjzuNlvpLJ6WgocwpKtUaKtqGmi21FVcDY3Fhvf784V/2UelMzD0+Y18lRUL408khFyBsTta/vf1GDoos2o600mbVS5nQyP+UY1EYRSb2bjcDb+uAtXHmXTzmXL61Aht/h2cypYblRrJK34t7c48cVPlZV1xSsU84gpaPNp/g5o5UlJYgsPIxYsQfqx98fdPmnzHMKiKZoWVstnhSSNxrVx5hbnfn7YC1OYUvxzNPTqLWCiNAApA2xbyeom/aS1qKFiTUCGBZgSpHYWHN/pi0dbYrX4OmeZEM26qSnipp2ikpogXpyNVIFGn1tbY9m9LDnEdZ0rmWRhYMsr6qRJkd2WW6myi9hYbn7YM0FNT5xk1RmGaVT0ZyuMTJVU0jrbcs2teGF+xHGANT1dVV9bLPQ5vFmC00bIFamERZWK3O53I082AseDieSP35QY+JaqSOercvmqOo6hdY1O0AQEkG7iwFjxx9NsddCipp6ho5VKNR1L0dQoXUbEowPyFpfuMB+pM+qM3zJK6igSGoQBQGYuFFr/qIuxubfTbFvpWXOZcxamy6aip5p9Mk0oiOptJG5a9u/8Al74EptrYyx07RMJerYap4lOaiTxCp1BJFNjyAwG3y7YM0lV1OykVCU0rDYNIoDW9wCMaW0cchawKg/bERhUH8tVYeyY8MlY3h/pleUUXUGRZNmOVqaXLFpgJKczlZvDU3LsGI8xBPAH34w9dER1EmSU4zirFTVyr4jLGFVgeL7HzbH2+Qwtv1FLSB4njrFcNqZpEUq/y33v8jfF3p/qKlzKojVJKqWQksvhqqxlb2J/UL/a+Pe82OrctErb9DrUUsvhFRNIuq41Sn15F/W30wqZlkbVjyU0cYIbbxkYsq+m/FrjFGt62SnNhQ1yg2VWj0AEX2spfa/uPXFdusKZn0x0lesOlSDeNdTeh8/p7YMc2P/SA4titT/hwD5s0rmvwYqRLW9gzD/8AOGCi6cyHLpNcVHHK53aSokZwfezbD6Y5k6mRmnQRzxLEjMFCKWIBttcj1+eJIJ454FkniZWJ4m1BgCPbY9uL9sOs2JeybUvYTnz/AE0UlDJ4UlGy6Hg0B009xY7WxkPU9PHF1A9RR0MNPSuVMQiACKbC9h277Y0R0hnJ12QWO5BOLcOXZDLAf2jly1OgHxVSdxsDa5Ia3r74GbLjx6loMG/0yrLanxKiZa6oWnTYF3BsL3FwARftx6Y0H8O/gqTMMxzip8RYSpio0qF5j21Mbjm42vba+++JZ8qyrL6r4jJcnjifRddcjzWAPbVexwNmFfmMKy+JCiMbiNASbXsSdvXawxHz4Erspyk2N9R1Y9RNLHSTCJARoY7W/g38cT0/WsESaai+u1yUPiX+tsJc8dVTSCkZopSNKkoLLqPAElh3+mA5edlU60uQfLe5Xcjft27Xx53LHJ3ZZZaQ7z9OVlVC3h5pZme6MNxYG4tvtY6h8gOcVqWnrcoopaeCKqemYNqlMelkXnVt7g/S3bF183HjuI3sgB1PIWYXte4A39MSrnaz1KRpvE++tLA72Gx9d8ZvKT0+gWhWyvp+lzGuaevzEQqij8t2JLMbm3nPYD+OGipOWJS06UK07hpAjSFvNsL3BN78/YnnHdc1O8ExaOErpsWUBS5t6/1wjVFJWipqYYI/yEjZwO8dyDvexB27g+22KJOfvoW0hpqYx4EdNVwQyQiJAEJKsvl5NhY9++IJalQqrPUqQgsDJIBthZyzp6oz6N6qXMooZHldWR0LN5VBJC3G24FtsTjpGghpzNUZ7T6tHiBERQ37uxu2xBLD/tv321vjwWKKaWxJQ5Bn9pZen662l29JlP8AI44XNaKcx0sNVq84ZES5ue3z9f6jFAZD0vCxWbPxLYr5kkRRYt6WP7tr+hxBCmS02YZY2WVDyzioImEnmQLchbWG+3vhs78mNpoChQRzfMhGtoklSTwzqYII1ZtR9Ad9x67n2wGy8VVZXPaoVmc6pFVhHrVRv7em3qMHOpJBWf4OalEcpOsSxAFgdtraQeO4+XGIYKKbLIZaehiIewZ5XDFnawNiALlebevNt8Y6aUQ0F6uopaOJY6hYkkkTWyGSwc7Czel72+d++BNbQUFM6RQR6FK+IVEhuCxJ3Nm7WwMkqpYI45KujMgjLamFlDHsL/vbbHuL4kinmESmGniNvITDH4l7AEX253/n6YeONrphqy3R5jO2YCKR3lp/NYE6ibbG9vQ/wxerGhho1mgkt4sIVbagFIGx2/d2ve2AVXmca53DqRZKdSPCMLW0LdgSSO97m4sD8jfBHqKJ4qeCYREyOSgPiWdlJvuotcW3vt6YLxtSVgss5ZLPU0TtDPIrxDwwWZdJP+m25te9h627Y4qZ46KokEBaO6q+iMgliDvfe6nYm9rDm98CqHqSjWaKOWnjgUsSVSMkg25Cjm57fPEeZVxfMQpZUSEWXQpVyBYgMxvzvtb39MDxy5dAAvUkajO6xNmAkFrkN2HfFSjjWetp6XWsfjSqmsjZbkC9u/OPczqllqZ52VVP6iqnYWHb7Y0nKukqXJOq5qaqg+Ij/ZtPUpJKiu6OzlWCm23BG29vXGrjX1Q96A3X3S1B0/SUNTl9TO8c7GN0nIJ1Bb3BAG3thcyN9OcUR/LNp12l/Tz39sbl1I1HR5JW0wcvO9JNoEhBJIQjb74wnIqhIsxoaoWZEmR9xyAcHLGos5O0P1XQyir8QqSsrW8NQLKqnk+ose32x9mVRJT1U0rufMLDR++ewG1rbj32wSXLqmpjSpp6dxDGBHFHUFV1AC9wQf0nygbX2N8Fx+0nihvHSUJst5JFLsV2vYX1dv8AzjAuu2FQfZnC9PdRZkjzpTlITIsYE5EeoHuFNtu/8r4KplfVHTWYVsWU5elTT1DiQS7Nfkd2BH+7YemqJHppY1eUykgeJ4DILkcjfe3ex245xJ4spUGbSp7C+n67nviq+S19aGUdGa5d08s1TSzivkNSW8kaW1E3FuODewvxv77Weq6IRzSiVYo5adEYU8rliSLkeS4NyLHuL25vhnpYswyWlWqQQQKXMknxEq6mNwNAZt147dzitJB1J1JVSLRZzTrCV1mKOrLWXcBrAcX237g40PDJpSlLZHfRnVVFLR5vBPQfDtVRr5lYaoyd7ttyRt7bYjmpKph8TPUR1E83mKopUL729NsMfV/Tk+QVsVRMyuZ4CFkjZmXSB5gSRsbkEd/c4piqoqvpymjSgMM0MhSSvn3QmxJFgPl68H54Ki+gpMSpAJupUp3OmKaeKN9VtgdIPt6433PJ6eZ46pKlqhiqRvrUW0arrwV2v88Y5J01VR5/W1ErwRw0jRubBl8RmjVwqqd+GHOGqsq465qelnmqIo4l3emI1EAbDgjHuxx0LKXoflh/aTwVNbKl7MqaBYWN9j5hfvjFMmpxT5vSxvEUjaoVhFMthoLbAg9rYfMxoqPLXEYzGsnqIvNMtRKrrETYkgkXB37euBc9PLmtPDm8c/8AhqSuSF0/eUNazA237C3ywmVXFhg6HtMwinmVlneJdIW6OHAtwVFtrbD1N8RS5hHPVxR08ckjXYMGfSTawA9uQdz/ADGKbUVKlG5gmKzKqkol9z/msdyQANyP7Y4kkr4sxipaOiQoLPJKqamuN+DuduLYwI4k9Ho5jJMyRIGr3EZVQPIxNjt/vb++B75iY2IiH5dzpaplClhfkA8DAqikqZGT4uGpRacIzKkZAuGFrpa++39eb4KUmU1VcZnkSqiKyEJoMdynYk337242tthPE0mMp2Bl63p5mklqKOveVl0NFSxx1Eca33uS1he297c/LCvL1FFTaYMtoKanSKTUJDHplLgg3IBNrWtsbWOBtDVUlXWU3j1NdDTMzBzpUjyA6UXezbktvbY8HnAytlEUnxCpLPFqJd72Nr7duTvjYpkZN0GjntR48tZK7yAsbxPOdIJsbBQdwCBYceuO4+rqulpKWm2NNFN4khUJ5hudI8tgLkbWPGF5dc1DHUAqhjJDve/JuNr7H+4xHGFmqkR4pHVtvyn0yauABcG29u17Db25LYtMsU+e/C5lLDUwfGifw/CYnRIvlCqPTgAfTDjl2ZUNFTR1TZNWGfVaxCEC5sLEt64X8vhEMk8fwwdo2S1hrDtoFzcRMBt2uO+2CE9VOqgQU7KY7kL4LLdlP6SfCUg3t9rY9cZOkc4KxvPXNAafVP0qaioUBZGmkpxc29dVztbC11B1lUZ3UUlCKWHL6aOdG+HhIJNuLkEfw++K5rSyHwo3VY5N1s43LG++kWsT/L1x7PI6pqWObQWUsG16TuOd/wCfpgO2gpJDrFVtXUq3pFigbcPJU6fKBxe/BIO/t6YNtUwr4XwLo+wiVVYeY7G5INzyB6bYxenlNTUko6wgnT5QPCFrHTsSbD1P1wTXNQYqyFk8WURgp4zsQFXTbRYg3HmawFzbjkYyHglemOps1iriq4zIWq1dtK+CjEoqm/IPcWttv9MB6OsrtUsGTtJOkJAlFO1wr29iw3GmwFrDbnClk/Us+ZaaHPaqONb+KkxlRSrWsAezAi5sQSDY4Y/j6WjW1LJOgLsCAG7W7An1O/c3xKcZQfEDyK9Ix6pr0NP8OSxcP5kAGgjcgng6t/T64+RaqWnZDMFVxv6n0v8AfFONcubWZcxnDX8qpSlid/UsMW1rViax8Ygd2Sxt6842FGhNnkNPPTo6eMNLWuliQx98ePTPHGp8YgEW2v8A77Y6kzgId4H/AO62PhnMYUB6KNgNwTUBSR/TBr+BthLpx0pzK2pAwlBBZlufLYr5sEZqqKZ0CR0wJQX88diCy6r7jjb79sA63MY0qi1CIHidVJDVhQhhcfust/nidps4nhDLljuGCgutTKbgb/5u9737dsUjtHBBquB2E8XhMz7KxZAVQi9rX76R6HHkk6JHLEjQIm5AV0bUQFsdm5FiLfXAmrrszhsKykVLhkJkqnXWCd13f5e+I3zWuqw8KwrdxYsK1m7g8FyMF9HB+DpfPZlZDHVxQu6sQIyRe+1/l6YIUHQmckMTA9S1/KXbRpPre4xpGXZ7RZmCKKpCzEECMuAVt3Ftjx/HBR2OkXDE/vG+y4znl/hRNd0I2X9E1EFUZqinY6P0sJQd9iDa9hxuO+Lj5TntAwGUQs8bqCxiMQN/fVc33Pc7HDNrmcgaEDEbqdR/tj0vKDZKctYWOknn5Y88nGTtk5cW+j86JkcyyJpQltZDo+jj1Gknv2+WJqrLquGCRiXOkbLrZm7cW2PPy59MUKjOpJajXLS07Mp2spA+18TydSyzACWliNjfysy41Xy/AWD3grDceHUk/wDxY4Y6RD4CRstiYVuNdu1jf7DbA1OobEaaCAW/1E7+uCVHX1WY07NHItOqvZlAub7HYi2O5NbaCt6L5RNzci1yAWvuQbX+38fbH0Bj8UMruq/un/KBcLt9TiuKQuCHq5lZxbUDb/fOKwzynipBGaPXVCQ65dbKCALDa/PO4thlkT6OcWuwnC8bBtam5UgXUHSbD1+v0GOIGhRSssQLFC2nwb72G1rfM+2A6Z7puqUkaLe40m5BsPXvth4/Do0GYTVE61bPVRR3FHoKCxNrm5sfXbt72xzm16FV3Rd6Vymoo56DMZaRYKeSYss5j0gjSw+nO/rh/SOV5LeOFUbqAdvuMKNR1rkQhOXSZhE9OECskUTuHOokBbXGnYbja1h6YlyzqvKYDE6VKLG7eaNgwCWLG+473At/pGMucsmR24MtLGv0bF8RAdengHTqNsekOTqVueQqmwxY6brMrz6nlailDtEQJFuTpvwbm9725wVOVgnyuEHoFvf74osE66Fo/HxRWY3IJvj4RLfZRjoMbmx59sSRAMdJOPfQge6b6ao80pHqKmaeNkkKARW32B7g+uCebZZF09lXi0DGV5ahQTPYgAqb2Atv5Ri/0L4UWUy62VSZzbUefKuGqLLqDOoTFX0xqKYHUD5lGsd7ix4J9sclboLaSsyOWqqZgS9YB/pXy/yH88VCh/znGyN0H003/p8sf+oVcv8AfFeT8P8ApxrgLXKfVKi9vupxXgT5oyEw/wCrHaRyLIskbsrqbq6kgj5EY1U/htkx/RW5mPcyxG3/ANeOD+GWXH/p5tWg/wCqNG/lbHcWdyRmKRmEppsSh2HtgnBOWQ6hvzh5b8K4pF/w+dSK3/vUe38Gx9B+FOYszCHN6WTsLwOv8icI4jJnn4cZvUUZrhSSCPWEvtfjV/fGgJUdSTqJENUVbcFVABGFzp/8OM8yhpDJPQssgABSRu1+bqMPWVZXndDTeFHV0oTkKwZwPlxbDxaSFabZ/9k="/>
          <p:cNvSpPr>
            <a:spLocks noChangeAspect="1" noChangeArrowheads="1"/>
          </p:cNvSpPr>
          <p:nvPr/>
        </p:nvSpPr>
        <p:spPr bwMode="auto">
          <a:xfrm>
            <a:off x="0" y="-593725"/>
            <a:ext cx="561975" cy="1247775"/>
          </a:xfrm>
          <a:prstGeom prst="rect">
            <a:avLst/>
          </a:prstGeom>
          <a:noFill/>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US">
              <a:solidFill>
                <a:prstClr val="black"/>
              </a:solidFill>
              <a:latin typeface="Tahoma" pitchFamily="34" charset="0"/>
              <a:cs typeface="Arial" charset="0"/>
            </a:endParaRPr>
          </a:p>
        </p:txBody>
      </p:sp>
      <p:sp>
        <p:nvSpPr>
          <p:cNvPr id="113682" name="AutoShape 18" descr="data:image/jpeg;base64,/9j/4AAQSkZJRgABAQAAAQABAAD/2wBDAAkGBwgHBgkIBwgKCgkLDRYPDQwMDRsUFRAWIB0iIiAdHx8kKDQsJCYxJx8fLT0tMTU3Ojo6Iys/RD84QzQ5Ojf/2wBDAQoKCg0MDRoPDxo3JR8lNzc3Nzc3Nzc3Nzc3Nzc3Nzc3Nzc3Nzc3Nzc3Nzc3Nzc3Nzc3Nzc3Nzc3Nzc3Nzc3Nzf/wAARCADQAF0DASIAAhEBAxEB/8QAHAAAAgMBAQEBAAAAAAAAAAAABQYDBAcCAQAI/8QAPhAAAgECBQIEBAMGBAUFAAAAAQIDBBEABRIhMQZBEyJRYRRxgZEHIzIVQqGxwdEkUmLwFiUzgvFFY3Kjwv/EABkBAAMBAQEAAAAAAAAAAAAAAAECAwUABP/EACIRAAICAgICAwEBAAAAAAAAAAABAhEDIRIxE0EEIlFhUv/aAAwDAQACEQMRAD8AiqlgRA0FXHNIqhg6SHSo5ud9gR/vnEOVZnS5hLoUxzpezSwyE6Ta+4vxiJaCfNaCsSsSXwmKRtLDYlRsSCeADYgX2++B3S1Jl2V9TVMME1UQaNn/ADQunRqXkg3JHywqdtMTJipuh4jpqfw1BLnuPOf74ryRRxuH3Vla6/mHceh9sD88zxKHKYajL4/ipZ38OEAE77m5HOwGFrPKzN5II2zV0hRm8opww8JrHkA3J39bYrOcVonDHNqx2RKWQEaXQ2v/ANU3/nY/TFSaJ7oEVymq6m+7bc2Pf5Yq5bUeDl37OaOSGVoWYSyLp1FidNrsTsCNye3tiPJ51jy/SVWnZZGYxkg6RYX2v698DUgOLSdhKmqljMccrss0xsFKi39+MWopYWKliqSXNgjauB3wNyzpvMs7zNM1pZBFSMqokkhvHIlzdltudr+gPri3mGX1U8xygao5pA0fiDgC1tW3bjCPyRaovjx45QfLs7jro5UqBDJqeMEhWXYkY8OYwp4YA8PX3Zy3zNvt98KdflWa9HwzU88YWCp8kdQtirbbgW4PPPpjpczgqqClmSMx1MLhZUElo3PAa3YEG532KnYXGKNS0ThKCjK0OMLNFMjySKqK+okNYWG5NzsMGFlpHvJBTRzgmzMF12IA234wi53XV1NkMs3whuLao7XIXVbULenN/bFzoGU55kRmk1RxxzuiEgEudiTvxyB9MebPheVrj2MkscbkO9JTUlDGVgeOK/mIM+n628Q2+/p9F7N+n6OrzdszgLLWvB4bhShWdR2Pmci+wvcHbvbDcTI8REbOAO4SVgfcadCgfLCJ1bnFXNTfBUSmGoin/LnMzlja4JIvsLHjfF01GkzmpTTdgzJMrq62gaSNH+GilDRNcBiw2aw77Gxv649r6KStkRWW8cTAEWbci9r4Zf2hTpDJQTLJC8Y507sSL3IA53v6YCz1K0saszsaiTZozJ+t/Uk+wH9t95y480zQx4qxtP2Ds+aoy+lV3ii8ZWVNR2532Nva+AytXV1fTJGBK9RaCQE7aX2P8Ccdda5pJNKkVQSI42PlA3JAI1ccWv8AfFWjzKnyTPKKEGaTw5I5EZhcMCQbn2w8Yql+kc8UoqSP0JGkUEccMKqsaoFRR2A2FsRTCKN/Fk0gqP1Eb29MJ9Hm1bXiOeOOrlVlujIhVbe3a2DC0NbVLarkaOM8gOWY/wBB/HFY5W3SieV4Ulbkc5vSQ9TZLJRyALDL/wBGQ8hhw1vmP54w+Cpp8szV6euDqYZDFUDuLHt62IBHrjTOuc2r8h/Mgi00ICxq672JHB7/AOxjJswqJaypnqpReWZtRvtucc5XpoXgl9kwpP1LmlbDUQU0LSBRpV7L376eL29j3wR6J6gzDJ6Kpp6+F1DS60uNPYAiw4Gw+5wEonip6+rhp5I6hPF/LkThubEYIZYjVsTGWRkZTv8AM4nF8HoacnPTNGhqq8CSDM/EWeNS6tUAOb72ILg4S8/q/gK6WNYXm8WmLIhYAKrXB37nY+nzwxyzZjmeW1CJW5e1ToPgrR0oCFuRblr8jn5+mFHOKeo/YlPnh/LrZfIYJo2sRfZRc3Ftz748+LPjUuymWXKFJUG+gcsOcdNUtSc0lFSmpGMvnAUMbLztb1xazbJ2gkgtKrScFtdzqHcccc4z7IOss26coRQ0kFKyBy4M8JLKTzuCLjBmp/EjOdYtFlzhlDKxpWRrHkbObbg9+2LJRuy2P5Lhoo9XZf8ACZzOiziXxyAuonUGItYk7cg/1xF1TRySZ1UeGzM9DFTqfDUnULb2t6c4lp8uzHOoZ6usjrpZJZS4MSElTcHYAHuQRb1HN8DM0iqKSscTNKZ5LBjOCGNh3B39PngymTyZXNUbnkdLWU+T0clFPDJ+XrMcoIGk7gKw/SLEbEHFqfqGekp/+Y5PWwuNrQKJxf2K72+YGMqy7r/qGloo4oVy8RxqFW8LX+V/E9sXx+IHU/h6pEy5EDgMTTNcA2IP678H0wPM17IcEgz+IeY1lR0q9V+z3gp2lTxvGAMipfZtIJtvp53F+MZLNmEHgsVfU/YWxomd55U9S0a5WIGlWd9UqU4PnUeZQGvt2v8A04xSHQeVy5Y86wVySnW8dw6lowbXAYe4PpicvlR9hUUJuUVCQUSsxGvWNJtvt/TDBkkwdZdMiE2Ukqb77/bjFms6aTLJYoWpJPhmsEmNUouTa+3P1tYfXFqDKqGkkkjilOrYsCC/rbcYTzxbB0y5+G9NUy0QqIXhkgSfTPAwPnU86bEcXv3uQRthjqulqrNclrHjqoxZneKGpS1gu9gQAQL3573xY6Tkyqq6VpatKNQgkdiIrA08hJuL3FhySSTcW9sH8mr6eqL09f8AmLmFMtgiseLgi43787DY4MsKdMsmpRqqow6j6Nzqqojm37OM8FMV8RJJAGlB4sOTvYH/AM2r/wDDeYQ1s7xwOJo4TN8PBuVUm3Pba/v6Y3/pSoyaphq6ejropamKZkm0MVZXHaxAJt62tf5YE9NVWWyZhm4hy2eXMIapoahSgUm/7tvKGGxN7e+CuQFG3RmX4d5aM36jgoppWEcKK8odiDKONIIN+SBidumKifqWOm+Dqq+mp6q1XIQR+Wp0nfc7gg2Fzax3xb/adNl/XlXUUczUojkMQjc3sgdvY8Ha29rYYsl6rpKPrWWgkqaiWlqtMhKxkIk2o6tmAJUgjcdwecUUdWxL3Qg9U5J/w/mdeskAhiSZjSh7v5BcjcH0PcHF3o3Ko876jOVZ/HWJGInCGMlG8QEeQ7b281hf90HDf+IudZfU1Nbl4qV8Z4bwzzxMY41kCnyso40i9z3PoN+ej84rKfLagu+W11arKVmpXB2uSNRAFvl33xJr70grb2DOiels0p8urZhHP8fBcx08ihfE0kjYni9mF+17b3xqlDk8ldkqwZyq+OQQrKbkDte/cf0GM7zLqavbMSHmemWSRXmWE20EAX5sQdr2HN798H+lepq3MqkVKuFpySFpnqGa2/e6Ejg98d4Yq21djJqqQB6myAGkjEqsTShtTqCiO992KoBq4ABJGO+kunc0mo3r6LKofBqyH1fFjci4OCWaTVNRQ1EIVkq3Z2Bkp7ICSbEkkA9h7/xwFhm6xpA0FFUUS0qMREGRRtf0EgAP0xP46cY0JJJhjIum6bK6amy1qWKYoxkkkkUsJ21HTcfp2v3GA/S9TWNneZUsiNpDqi3BIUAEEX9ASD/3DfjBborO6+t6QM81V4srBw+rZ2fU2mxAsBYC/wAsWcmyqrXqbMIKyB2pmiM8UjCyozyjxArd/Kt7enpfGkm8cYuiKjzuNlvpLJ6WgocwpKtUaKtqGmi21FVcDY3Fhvf784V/2UelMzD0+Y18lRUL408khFyBsTta/vf1GDoos2o600mbVS5nQyP+UY1EYRSb2bjcDb+uAtXHmXTzmXL61Aht/h2cypYblRrJK34t7c48cVPlZV1xSsU84gpaPNp/g5o5UlJYgsPIxYsQfqx98fdPmnzHMKiKZoWVstnhSSNxrVx5hbnfn7YC1OYUvxzNPTqLWCiNAApA2xbyeom/aS1qKFiTUCGBZgSpHYWHN/pi0dbYrX4OmeZEM26qSnipp2ikpogXpyNVIFGn1tbY9m9LDnEdZ0rmWRhYMsr6qRJkd2WW6myi9hYbn7YM0FNT5xk1RmGaVT0ZyuMTJVU0jrbcs2teGF+xHGANT1dVV9bLPQ5vFmC00bIFamERZWK3O53I082AseDieSP35QY+JaqSOercvmqOo6hdY1O0AQEkG7iwFjxx9NsddCipp6ho5VKNR1L0dQoXUbEowPyFpfuMB+pM+qM3zJK6igSGoQBQGYuFFr/qIuxubfTbFvpWXOZcxamy6aip5p9Mk0oiOptJG5a9u/8Al74EptrYyx07RMJerYap4lOaiTxCp1BJFNjyAwG3y7YM0lV1OykVCU0rDYNIoDW9wCMaW0cchawKg/bERhUH8tVYeyY8MlY3h/pleUUXUGRZNmOVqaXLFpgJKczlZvDU3LsGI8xBPAH34w9dER1EmSU4zirFTVyr4jLGFVgeL7HzbH2+Qwtv1FLSB4njrFcNqZpEUq/y33v8jfF3p/qKlzKojVJKqWQksvhqqxlb2J/UL/a+Pe82OrctErb9DrUUsvhFRNIuq41Sn15F/W30wqZlkbVjyU0cYIbbxkYsq+m/FrjFGt62SnNhQ1yg2VWj0AEX2spfa/uPXFdusKZn0x0lesOlSDeNdTeh8/p7YMc2P/SA4titT/hwD5s0rmvwYqRLW9gzD/8AOGCi6cyHLpNcVHHK53aSokZwfezbD6Y5k6mRmnQRzxLEjMFCKWIBttcj1+eJIJ454FkniZWJ4m1BgCPbY9uL9sOs2JeybUvYTnz/AE0UlDJ4UlGy6Hg0B009xY7WxkPU9PHF1A9RR0MNPSuVMQiACKbC9h277Y0R0hnJ12QWO5BOLcOXZDLAf2jly1OgHxVSdxsDa5Ia3r74GbLjx6loMG/0yrLanxKiZa6oWnTYF3BsL3FwARftx6Y0H8O/gqTMMxzip8RYSpio0qF5j21Mbjm42vba+++JZ8qyrL6r4jJcnjifRddcjzWAPbVexwNmFfmMKy+JCiMbiNASbXsSdvXawxHz4Erspyk2N9R1Y9RNLHSTCJARoY7W/g38cT0/WsESaai+u1yUPiX+tsJc8dVTSCkZopSNKkoLLqPAElh3+mA5edlU60uQfLe5Xcjft27Xx53LHJ3ZZZaQ7z9OVlVC3h5pZme6MNxYG4tvtY6h8gOcVqWnrcoopaeCKqemYNqlMelkXnVt7g/S3bF183HjuI3sgB1PIWYXte4A39MSrnaz1KRpvE++tLA72Gx9d8ZvKT0+gWhWyvp+lzGuaevzEQqij8t2JLMbm3nPYD+OGipOWJS06UK07hpAjSFvNsL3BN78/YnnHdc1O8ExaOErpsWUBS5t6/1wjVFJWipqYYI/yEjZwO8dyDvexB27g+22KJOfvoW0hpqYx4EdNVwQyQiJAEJKsvl5NhY9++IJalQqrPUqQgsDJIBthZyzp6oz6N6qXMooZHldWR0LN5VBJC3G24FtsTjpGghpzNUZ7T6tHiBERQ37uxu2xBLD/tv321vjwWKKaWxJQ5Bn9pZen662l29JlP8AI44XNaKcx0sNVq84ZES5ue3z9f6jFAZD0vCxWbPxLYr5kkRRYt6WP7tr+hxBCmS02YZY2WVDyzioImEnmQLchbWG+3vhs78mNpoChQRzfMhGtoklSTwzqYII1ZtR9Ad9x67n2wGy8VVZXPaoVmc6pFVhHrVRv7em3qMHOpJBWf4OalEcpOsSxAFgdtraQeO4+XGIYKKbLIZaehiIewZ5XDFnawNiALlebevNt8Y6aUQ0F6uopaOJY6hYkkkTWyGSwc7Czel72+d++BNbQUFM6RQR6FK+IVEhuCxJ3Nm7WwMkqpYI45KujMgjLamFlDHsL/vbbHuL4kinmESmGniNvITDH4l7AEX253/n6YeONrphqy3R5jO2YCKR3lp/NYE6ibbG9vQ/wxerGhho1mgkt4sIVbagFIGx2/d2ve2AVXmca53DqRZKdSPCMLW0LdgSSO97m4sD8jfBHqKJ4qeCYREyOSgPiWdlJvuotcW3vt6YLxtSVgss5ZLPU0TtDPIrxDwwWZdJP+m25te9h627Y4qZ46KokEBaO6q+iMgliDvfe6nYm9rDm98CqHqSjWaKOWnjgUsSVSMkg25Cjm57fPEeZVxfMQpZUSEWXQpVyBYgMxvzvtb39MDxy5dAAvUkajO6xNmAkFrkN2HfFSjjWetp6XWsfjSqmsjZbkC9u/OPczqllqZ52VVP6iqnYWHb7Y0nKukqXJOq5qaqg+Ij/ZtPUpJKiu6OzlWCm23BG29vXGrjX1Q96A3X3S1B0/SUNTl9TO8c7GN0nIJ1Bb3BAG3thcyN9OcUR/LNp12l/Tz39sbl1I1HR5JW0wcvO9JNoEhBJIQjb74wnIqhIsxoaoWZEmR9xyAcHLGos5O0P1XQyir8QqSsrW8NQLKqnk+ose32x9mVRJT1U0rufMLDR++ewG1rbj32wSXLqmpjSpp6dxDGBHFHUFV1AC9wQf0nygbX2N8Fx+0nihvHSUJst5JFLsV2vYX1dv8AzjAuu2FQfZnC9PdRZkjzpTlITIsYE5EeoHuFNtu/8r4KplfVHTWYVsWU5elTT1DiQS7Nfkd2BH+7YemqJHppY1eUykgeJ4DILkcjfe3ex245xJ4spUGbSp7C+n67nviq+S19aGUdGa5d08s1TSzivkNSW8kaW1E3FuODewvxv77Weq6IRzSiVYo5adEYU8rliSLkeS4NyLHuL25vhnpYswyWlWqQQQKXMknxEq6mNwNAZt147dzitJB1J1JVSLRZzTrCV1mKOrLWXcBrAcX237g40PDJpSlLZHfRnVVFLR5vBPQfDtVRr5lYaoyd7ttyRt7bYjmpKph8TPUR1E83mKopUL729NsMfV/Tk+QVsVRMyuZ4CFkjZmXSB5gSRsbkEd/c4piqoqvpymjSgMM0MhSSvn3QmxJFgPl68H54Ki+gpMSpAJupUp3OmKaeKN9VtgdIPt6433PJ6eZ46pKlqhiqRvrUW0arrwV2v88Y5J01VR5/W1ErwRw0jRubBl8RmjVwqqd+GHOGqsq465qelnmqIo4l3emI1EAbDgjHuxx0LKXoflh/aTwVNbKl7MqaBYWN9j5hfvjFMmpxT5vSxvEUjaoVhFMthoLbAg9rYfMxoqPLXEYzGsnqIvNMtRKrrETYkgkXB37euBc9PLmtPDm8c/8AhqSuSF0/eUNazA237C3ywmVXFhg6HtMwinmVlneJdIW6OHAtwVFtrbD1N8RS5hHPVxR08ckjXYMGfSTawA9uQdz/ADGKbUVKlG5gmKzKqkol9z/msdyQANyP7Y4kkr4sxipaOiQoLPJKqamuN+DuduLYwI4k9Ho5jJMyRIGr3EZVQPIxNjt/vb++B75iY2IiH5dzpaplClhfkA8DAqikqZGT4uGpRacIzKkZAuGFrpa++39eb4KUmU1VcZnkSqiKyEJoMdynYk337242tthPE0mMp2Bl63p5mklqKOveVl0NFSxx1Eca33uS1he297c/LCvL1FFTaYMtoKanSKTUJDHplLgg3IBNrWtsbWOBtDVUlXWU3j1NdDTMzBzpUjyA6UXezbktvbY8HnAytlEUnxCpLPFqJd72Nr7duTvjYpkZN0GjntR48tZK7yAsbxPOdIJsbBQdwCBYceuO4+rqulpKWm2NNFN4khUJ5hudI8tgLkbWPGF5dc1DHUAqhjJDve/JuNr7H+4xHGFmqkR4pHVtvyn0yauABcG29u17Db25LYtMsU+e/C5lLDUwfGifw/CYnRIvlCqPTgAfTDjl2ZUNFTR1TZNWGfVaxCEC5sLEt64X8vhEMk8fwwdo2S1hrDtoFzcRMBt2uO+2CE9VOqgQU7KY7kL4LLdlP6SfCUg3t9rY9cZOkc4KxvPXNAafVP0qaioUBZGmkpxc29dVztbC11B1lUZ3UUlCKWHL6aOdG+HhIJNuLkEfw++K5rSyHwo3VY5N1s43LG++kWsT/L1x7PI6pqWObQWUsG16TuOd/wCfpgO2gpJDrFVtXUq3pFigbcPJU6fKBxe/BIO/t6YNtUwr4XwLo+wiVVYeY7G5INzyB6bYxenlNTUko6wgnT5QPCFrHTsSbD1P1wTXNQYqyFk8WURgp4zsQFXTbRYg3HmawFzbjkYyHglemOps1iriq4zIWq1dtK+CjEoqm/IPcWttv9MB6OsrtUsGTtJOkJAlFO1wr29iw3GmwFrDbnClk/Us+ZaaHPaqONb+KkxlRSrWsAezAi5sQSDY4Y/j6WjW1LJOgLsCAG7W7An1O/c3xKcZQfEDyK9Ix6pr0NP8OSxcP5kAGgjcgng6t/T64+RaqWnZDMFVxv6n0v8AfFONcubWZcxnDX8qpSlid/UsMW1rViax8Ygd2Sxt6842FGhNnkNPPTo6eMNLWuliQx98ePTPHGp8YgEW2v8A77Y6kzgId4H/AO62PhnMYUB6KNgNwTUBSR/TBr+BthLpx0pzK2pAwlBBZlufLYr5sEZqqKZ0CR0wJQX88diCy6r7jjb79sA63MY0qi1CIHidVJDVhQhhcfust/nidps4nhDLljuGCgutTKbgb/5u9737dsUjtHBBquB2E8XhMz7KxZAVQi9rX76R6HHkk6JHLEjQIm5AV0bUQFsdm5FiLfXAmrrszhsKykVLhkJkqnXWCd13f5e+I3zWuqw8KwrdxYsK1m7g8FyMF9HB+DpfPZlZDHVxQu6sQIyRe+1/l6YIUHQmckMTA9S1/KXbRpPre4xpGXZ7RZmCKKpCzEECMuAVt3Ftjx/HBR2OkXDE/vG+y4znl/hRNd0I2X9E1EFUZqinY6P0sJQd9iDa9hxuO+Lj5TntAwGUQs8bqCxiMQN/fVc33Pc7HDNrmcgaEDEbqdR/tj0vKDZKctYWOknn5Y88nGTtk5cW+j86JkcyyJpQltZDo+jj1Gknv2+WJqrLquGCRiXOkbLrZm7cW2PPy59MUKjOpJajXLS07Mp2spA+18TydSyzACWliNjfysy41Xy/AWD3grDceHUk/wDxY4Y6RD4CRstiYVuNdu1jf7DbA1OobEaaCAW/1E7+uCVHX1WY07NHItOqvZlAub7HYi2O5NbaCt6L5RNzci1yAWvuQbX+38fbH0Bj8UMruq/un/KBcLt9TiuKQuCHq5lZxbUDb/fOKwzynipBGaPXVCQ65dbKCALDa/PO4thlkT6OcWuwnC8bBtam5UgXUHSbD1+v0GOIGhRSssQLFC2nwb72G1rfM+2A6Z7puqUkaLe40m5BsPXvth4/Do0GYTVE61bPVRR3FHoKCxNrm5sfXbt72xzm16FV3Rd6Vymoo56DMZaRYKeSYss5j0gjSw+nO/rh/SOV5LeOFUbqAdvuMKNR1rkQhOXSZhE9OECskUTuHOokBbXGnYbja1h6YlyzqvKYDE6VKLG7eaNgwCWLG+473At/pGMucsmR24MtLGv0bF8RAdengHTqNsekOTqVueQqmwxY6brMrz6nlailDtEQJFuTpvwbm9725wVOVgnyuEHoFvf74osE66Fo/HxRWY3IJvj4RLfZRjoMbmx59sSRAMdJOPfQge6b6ao80pHqKmaeNkkKARW32B7g+uCebZZF09lXi0DGV5ahQTPYgAqb2Atv5Ri/0L4UWUy62VSZzbUefKuGqLLqDOoTFX0xqKYHUD5lGsd7ix4J9sclboLaSsyOWqqZgS9YB/pXy/yH88VCh/znGyN0H003/p8sf+oVcv8AfFeT8P8ApxrgLXKfVKi9vupxXgT5oyEw/wCrHaRyLIskbsrqbq6kgj5EY1U/htkx/RW5mPcyxG3/ANeOD+GWXH/p5tWg/wCqNG/lbHcWdyRmKRmEppsSh2HtgnBOWQ6hvzh5b8K4pF/w+dSK3/vUe38Gx9B+FOYszCHN6WTsLwOv8icI4jJnn4cZvUUZrhSSCPWEvtfjV/fGgJUdSTqJENUVbcFVABGFzp/8OM8yhpDJPQssgABSRu1+bqMPWVZXndDTeFHV0oTkKwZwPlxbDxaSFabZ/9k="/>
          <p:cNvSpPr>
            <a:spLocks noChangeAspect="1" noChangeArrowheads="1"/>
          </p:cNvSpPr>
          <p:nvPr/>
        </p:nvSpPr>
        <p:spPr bwMode="auto">
          <a:xfrm>
            <a:off x="0" y="-593725"/>
            <a:ext cx="561975" cy="1247775"/>
          </a:xfrm>
          <a:prstGeom prst="rect">
            <a:avLst/>
          </a:prstGeom>
          <a:noFill/>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US">
              <a:solidFill>
                <a:prstClr val="black"/>
              </a:solidFill>
              <a:latin typeface="Tahoma" pitchFamily="34" charset="0"/>
              <a:cs typeface="Arial" charset="0"/>
            </a:endParaRPr>
          </a:p>
        </p:txBody>
      </p:sp>
      <p:sp>
        <p:nvSpPr>
          <p:cNvPr id="2" name="Rectangle 3"/>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fontAlgn="base">
              <a:spcBef>
                <a:spcPct val="0"/>
              </a:spcBef>
              <a:spcAft>
                <a:spcPct val="0"/>
              </a:spcAft>
            </a:pPr>
            <a:endParaRPr lang="en-US">
              <a:solidFill>
                <a:prstClr val="black"/>
              </a:solidFill>
              <a:latin typeface="Arial" pitchFamily="34" charset="0"/>
              <a:cs typeface="Arial" pitchFamily="34" charset="0"/>
            </a:endParaRPr>
          </a:p>
        </p:txBody>
      </p:sp>
      <p:sp>
        <p:nvSpPr>
          <p:cNvPr id="3" name="Rectangle 4"/>
          <p:cNvSpPr>
            <a:spLocks noChangeArrowheads="1"/>
          </p:cNvSpPr>
          <p:nvPr/>
        </p:nvSpPr>
        <p:spPr bwMode="auto">
          <a:xfrm>
            <a:off x="152400" y="152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fontAlgn="base">
              <a:spcBef>
                <a:spcPct val="0"/>
              </a:spcBef>
              <a:spcAft>
                <a:spcPct val="0"/>
              </a:spcAft>
            </a:pPr>
            <a:endParaRPr lang="en-US">
              <a:solidFill>
                <a:prstClr val="black"/>
              </a:solidFill>
              <a:latin typeface="Arial" pitchFamily="34" charset="0"/>
              <a:cs typeface="Arial" pitchFamily="34" charset="0"/>
            </a:endParaRPr>
          </a:p>
        </p:txBody>
      </p:sp>
      <p:pic>
        <p:nvPicPr>
          <p:cNvPr id="14" name="Picture 13">
            <a:extLst>
              <a:ext uri="{FF2B5EF4-FFF2-40B4-BE49-F238E27FC236}">
                <a16:creationId xmlns:a16="http://schemas.microsoft.com/office/drawing/2014/main" id="{801EE240-4551-411A-8F02-406EA99DA8FD}"/>
              </a:ext>
            </a:extLst>
          </p:cNvPr>
          <p:cNvPicPr>
            <a:picLocks noChangeAspect="1"/>
          </p:cNvPicPr>
          <p:nvPr/>
        </p:nvPicPr>
        <p:blipFill rotWithShape="1">
          <a:blip r:embed="rId3">
            <a:extLst>
              <a:ext uri="{28A0092B-C50C-407E-A947-70E740481C1C}">
                <a14:useLocalDpi xmlns:a14="http://schemas.microsoft.com/office/drawing/2010/main" val="0"/>
              </a:ext>
            </a:extLst>
          </a:blip>
          <a:srcRect b="17010"/>
          <a:stretch/>
        </p:blipFill>
        <p:spPr>
          <a:xfrm>
            <a:off x="2830359" y="1149872"/>
            <a:ext cx="3566376" cy="2208410"/>
          </a:xfrm>
          <a:prstGeom prst="rect">
            <a:avLst/>
          </a:prstGeom>
          <a:ln>
            <a:noFill/>
          </a:ln>
          <a:effectLst>
            <a:softEdge rad="112500"/>
          </a:effectLst>
        </p:spPr>
      </p:pic>
      <p:pic>
        <p:nvPicPr>
          <p:cNvPr id="15" name="Picture 14">
            <a:extLst>
              <a:ext uri="{FF2B5EF4-FFF2-40B4-BE49-F238E27FC236}">
                <a16:creationId xmlns:a16="http://schemas.microsoft.com/office/drawing/2014/main" id="{2946E139-8E0A-42C1-8984-20DE566C42E3}"/>
              </a:ext>
            </a:extLst>
          </p:cNvPr>
          <p:cNvPicPr>
            <a:picLocks noChangeAspect="1"/>
          </p:cNvPicPr>
          <p:nvPr/>
        </p:nvPicPr>
        <p:blipFill>
          <a:blip r:embed="rId4"/>
          <a:stretch>
            <a:fillRect/>
          </a:stretch>
        </p:blipFill>
        <p:spPr>
          <a:xfrm rot="21181059">
            <a:off x="166768" y="1690182"/>
            <a:ext cx="2602014" cy="1736844"/>
          </a:xfrm>
          <a:prstGeom prst="rect">
            <a:avLst/>
          </a:prstGeom>
          <a:ln>
            <a:noFill/>
          </a:ln>
          <a:effectLst>
            <a:softEdge rad="112500"/>
          </a:effectLst>
        </p:spPr>
      </p:pic>
      <p:pic>
        <p:nvPicPr>
          <p:cNvPr id="16" name="Picture 2" descr="http://www.moshea.org/news_events/files/FallenMemorialImages/3Sides.jpg">
            <a:extLst>
              <a:ext uri="{FF2B5EF4-FFF2-40B4-BE49-F238E27FC236}">
                <a16:creationId xmlns:a16="http://schemas.microsoft.com/office/drawing/2014/main" id="{A285F945-B44D-40F8-854A-CF52DC9B30BF}"/>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3728" t="790" r="28275" b="-355"/>
          <a:stretch/>
        </p:blipFill>
        <p:spPr bwMode="auto">
          <a:xfrm rot="230639">
            <a:off x="6384363" y="1366795"/>
            <a:ext cx="2655353" cy="2227978"/>
          </a:xfrm>
          <a:prstGeom prst="rect">
            <a:avLst/>
          </a:prstGeom>
          <a:noFill/>
          <a:effectLst>
            <a:softEdge rad="165100"/>
          </a:effectLst>
          <a:extLst>
            <a:ext uri="{909E8E84-426E-40DD-AFC4-6F175D3DCCD1}">
              <a14:hiddenFill xmlns:a14="http://schemas.microsoft.com/office/drawing/2010/main">
                <a:solidFill>
                  <a:srgbClr val="FFFFFF"/>
                </a:solidFill>
              </a14:hiddenFill>
            </a:ext>
          </a:extLst>
        </p:spPr>
      </p:pic>
      <p:grpSp>
        <p:nvGrpSpPr>
          <p:cNvPr id="17" name="Group 16">
            <a:extLst>
              <a:ext uri="{FF2B5EF4-FFF2-40B4-BE49-F238E27FC236}">
                <a16:creationId xmlns:a16="http://schemas.microsoft.com/office/drawing/2014/main" id="{ADE0D4B1-3202-43E7-A13D-B3CA08B21CF3}"/>
              </a:ext>
            </a:extLst>
          </p:cNvPr>
          <p:cNvGrpSpPr/>
          <p:nvPr/>
        </p:nvGrpSpPr>
        <p:grpSpPr>
          <a:xfrm>
            <a:off x="996518" y="3923428"/>
            <a:ext cx="3270682" cy="2553572"/>
            <a:chOff x="1049239" y="4009197"/>
            <a:chExt cx="2883332" cy="2166580"/>
          </a:xfrm>
        </p:grpSpPr>
        <p:pic>
          <p:nvPicPr>
            <p:cNvPr id="19" name="Picture 2" descr="CWRU School of Medicine | Department of Family Medicine">
              <a:extLst>
                <a:ext uri="{FF2B5EF4-FFF2-40B4-BE49-F238E27FC236}">
                  <a16:creationId xmlns:a16="http://schemas.microsoft.com/office/drawing/2014/main" id="{E01C2A65-A7AA-4F53-939F-A63BF274455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70948" y="4013190"/>
              <a:ext cx="1461623" cy="97441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7BA8A1C8-5F68-4DB6-8E12-67114AD2F5B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49239" y="4987605"/>
              <a:ext cx="2843418" cy="1188172"/>
            </a:xfrm>
            <a:prstGeom prst="rect">
              <a:avLst/>
            </a:prstGeom>
            <a:ln>
              <a:noFill/>
            </a:ln>
            <a:effectLst>
              <a:softEdge rad="112500"/>
            </a:effectLst>
          </p:spPr>
        </p:pic>
        <p:pic>
          <p:nvPicPr>
            <p:cNvPr id="21" name="Picture 20">
              <a:extLst>
                <a:ext uri="{FF2B5EF4-FFF2-40B4-BE49-F238E27FC236}">
                  <a16:creationId xmlns:a16="http://schemas.microsoft.com/office/drawing/2014/main" id="{43B0E58F-79EB-4C79-B169-302DBFD4FD4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143773" y="4009197"/>
              <a:ext cx="1382195" cy="978408"/>
            </a:xfrm>
            <a:prstGeom prst="rect">
              <a:avLst/>
            </a:prstGeom>
            <a:ln>
              <a:noFill/>
            </a:ln>
            <a:effectLst>
              <a:softEdge rad="112500"/>
            </a:effectLst>
          </p:spPr>
        </p:pic>
      </p:grpSp>
      <p:pic>
        <p:nvPicPr>
          <p:cNvPr id="22" name="Picture 21">
            <a:extLst>
              <a:ext uri="{FF2B5EF4-FFF2-40B4-BE49-F238E27FC236}">
                <a16:creationId xmlns:a16="http://schemas.microsoft.com/office/drawing/2014/main" id="{EE509243-878C-4120-92B1-0BF960202773}"/>
              </a:ext>
            </a:extLst>
          </p:cNvPr>
          <p:cNvPicPr>
            <a:picLocks noChangeAspect="1"/>
          </p:cNvPicPr>
          <p:nvPr/>
        </p:nvPicPr>
        <p:blipFill rotWithShape="1">
          <a:blip r:embed="rId9"/>
          <a:srcRect l="8335" t="11120" r="5316" b="18516"/>
          <a:stretch/>
        </p:blipFill>
        <p:spPr>
          <a:xfrm>
            <a:off x="4432420" y="4010390"/>
            <a:ext cx="3928630" cy="2400981"/>
          </a:xfrm>
          <a:prstGeom prst="rect">
            <a:avLst/>
          </a:prstGeom>
          <a:ln>
            <a:noFill/>
          </a:ln>
          <a:effectLst>
            <a:softEdge rad="112500"/>
          </a:effectLst>
        </p:spPr>
      </p:pic>
    </p:spTree>
    <p:extLst>
      <p:ext uri="{BB962C8B-B14F-4D97-AF65-F5344CB8AC3E}">
        <p14:creationId xmlns:p14="http://schemas.microsoft.com/office/powerpoint/2010/main" val="2279065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1268"/>
                                        </p:tgtEl>
                                        <p:attrNameLst>
                                          <p:attrName>style.visibility</p:attrName>
                                        </p:attrNameLst>
                                      </p:cBhvr>
                                      <p:to>
                                        <p:strVal val="visible"/>
                                      </p:to>
                                    </p:set>
                                    <p:animEffect transition="in" filter="wipe(down)">
                                      <p:cBhvr>
                                        <p:cTn id="7" dur="580">
                                          <p:stCondLst>
                                            <p:cond delay="0"/>
                                          </p:stCondLst>
                                        </p:cTn>
                                        <p:tgtEl>
                                          <p:spTgt spid="11268"/>
                                        </p:tgtEl>
                                      </p:cBhvr>
                                    </p:animEffect>
                                    <p:anim calcmode="lin" valueType="num">
                                      <p:cBhvr>
                                        <p:cTn id="8" dur="1822" tmFilter="0,0; 0.14,0.36; 0.43,0.73; 0.71,0.91; 1.0,1.0">
                                          <p:stCondLst>
                                            <p:cond delay="0"/>
                                          </p:stCondLst>
                                        </p:cTn>
                                        <p:tgtEl>
                                          <p:spTgt spid="1126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126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126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126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1268"/>
                                        </p:tgtEl>
                                        <p:attrNameLst>
                                          <p:attrName>ppt_y</p:attrName>
                                        </p:attrNameLst>
                                      </p:cBhvr>
                                      <p:tavLst>
                                        <p:tav tm="0" fmla="#ppt_y-sin(pi*$)/81">
                                          <p:val>
                                            <p:fltVal val="0"/>
                                          </p:val>
                                        </p:tav>
                                        <p:tav tm="100000">
                                          <p:val>
                                            <p:fltVal val="1"/>
                                          </p:val>
                                        </p:tav>
                                      </p:tavLst>
                                    </p:anim>
                                    <p:animScale>
                                      <p:cBhvr>
                                        <p:cTn id="13" dur="26">
                                          <p:stCondLst>
                                            <p:cond delay="650"/>
                                          </p:stCondLst>
                                        </p:cTn>
                                        <p:tgtEl>
                                          <p:spTgt spid="11268"/>
                                        </p:tgtEl>
                                      </p:cBhvr>
                                      <p:to x="100000" y="60000"/>
                                    </p:animScale>
                                    <p:animScale>
                                      <p:cBhvr>
                                        <p:cTn id="14" dur="166" decel="50000">
                                          <p:stCondLst>
                                            <p:cond delay="676"/>
                                          </p:stCondLst>
                                        </p:cTn>
                                        <p:tgtEl>
                                          <p:spTgt spid="11268"/>
                                        </p:tgtEl>
                                      </p:cBhvr>
                                      <p:to x="100000" y="100000"/>
                                    </p:animScale>
                                    <p:animScale>
                                      <p:cBhvr>
                                        <p:cTn id="15" dur="26">
                                          <p:stCondLst>
                                            <p:cond delay="1312"/>
                                          </p:stCondLst>
                                        </p:cTn>
                                        <p:tgtEl>
                                          <p:spTgt spid="11268"/>
                                        </p:tgtEl>
                                      </p:cBhvr>
                                      <p:to x="100000" y="80000"/>
                                    </p:animScale>
                                    <p:animScale>
                                      <p:cBhvr>
                                        <p:cTn id="16" dur="166" decel="50000">
                                          <p:stCondLst>
                                            <p:cond delay="1338"/>
                                          </p:stCondLst>
                                        </p:cTn>
                                        <p:tgtEl>
                                          <p:spTgt spid="11268"/>
                                        </p:tgtEl>
                                      </p:cBhvr>
                                      <p:to x="100000" y="100000"/>
                                    </p:animScale>
                                    <p:animScale>
                                      <p:cBhvr>
                                        <p:cTn id="17" dur="26">
                                          <p:stCondLst>
                                            <p:cond delay="1642"/>
                                          </p:stCondLst>
                                        </p:cTn>
                                        <p:tgtEl>
                                          <p:spTgt spid="11268"/>
                                        </p:tgtEl>
                                      </p:cBhvr>
                                      <p:to x="100000" y="90000"/>
                                    </p:animScale>
                                    <p:animScale>
                                      <p:cBhvr>
                                        <p:cTn id="18" dur="166" decel="50000">
                                          <p:stCondLst>
                                            <p:cond delay="1668"/>
                                          </p:stCondLst>
                                        </p:cTn>
                                        <p:tgtEl>
                                          <p:spTgt spid="11268"/>
                                        </p:tgtEl>
                                      </p:cBhvr>
                                      <p:to x="100000" y="100000"/>
                                    </p:animScale>
                                    <p:animScale>
                                      <p:cBhvr>
                                        <p:cTn id="19" dur="26">
                                          <p:stCondLst>
                                            <p:cond delay="1808"/>
                                          </p:stCondLst>
                                        </p:cTn>
                                        <p:tgtEl>
                                          <p:spTgt spid="11268"/>
                                        </p:tgtEl>
                                      </p:cBhvr>
                                      <p:to x="100000" y="95000"/>
                                    </p:animScale>
                                    <p:animScale>
                                      <p:cBhvr>
                                        <p:cTn id="20" dur="166" decel="50000">
                                          <p:stCondLst>
                                            <p:cond delay="1834"/>
                                          </p:stCondLst>
                                        </p:cTn>
                                        <p:tgtEl>
                                          <p:spTgt spid="1126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8" grpId="0"/>
    </p:bldLst>
  </p:timing>
</p:sld>
</file>

<file path=ppt/slides/slide29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57500"/>
            <a:ext cx="8229600" cy="800100"/>
          </a:xfrm>
        </p:spPr>
        <p:txBody>
          <a:bodyPr/>
          <a:lstStyle/>
          <a:p>
            <a:r>
              <a:rPr lang="en-US" b="1" dirty="0"/>
              <a:t>Test Time!</a:t>
            </a:r>
          </a:p>
        </p:txBody>
      </p:sp>
    </p:spTree>
    <p:extLst>
      <p:ext uri="{BB962C8B-B14F-4D97-AF65-F5344CB8AC3E}">
        <p14:creationId xmlns:p14="http://schemas.microsoft.com/office/powerpoint/2010/main" val="3641562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1000" tmFilter="0, 0; .2, .5; .8, .5; 1, 0"/>
                                        <p:tgtEl>
                                          <p:spTgt spid="2"/>
                                        </p:tgtEl>
                                      </p:cBhvr>
                                    </p:animEffect>
                                    <p:animScale>
                                      <p:cBhvr>
                                        <p:cTn id="7" dur="500" autoRev="1" fill="hold"/>
                                        <p:tgtEl>
                                          <p:spTgt spid="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anderb3\Desktop\Advanced Work Zone REVAMP\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04800" y="457200"/>
            <a:ext cx="6934200" cy="1446550"/>
          </a:xfrm>
          <a:prstGeom prst="rect">
            <a:avLst/>
          </a:prstGeom>
          <a:noFill/>
        </p:spPr>
        <p:txBody>
          <a:bodyPr wrap="square" rtlCol="0">
            <a:spAutoFit/>
            <a:scene3d>
              <a:camera prst="orthographicFront"/>
              <a:lightRig rig="soft" dir="t">
                <a:rot lat="0" lon="0" rev="10800000"/>
              </a:lightRig>
            </a:scene3d>
            <a:sp3d>
              <a:bevelT w="27940" h="12700"/>
              <a:contourClr>
                <a:srgbClr val="DDDDDD"/>
              </a:contourClr>
            </a:sp3d>
          </a:bodyPr>
          <a:lstStyle/>
          <a:p>
            <a:r>
              <a:rPr lang="en-US" sz="4400" b="1" spc="150" dirty="0">
                <a:ln w="11430"/>
                <a:solidFill>
                  <a:srgbClr val="F8F8F8"/>
                </a:solidFill>
                <a:effectLst>
                  <a:outerShdw blurRad="25400" algn="tl" rotWithShape="0">
                    <a:srgbClr val="000000">
                      <a:alpha val="43000"/>
                    </a:srgbClr>
                  </a:outerShdw>
                </a:effectLst>
              </a:rPr>
              <a:t>Final Discussions &amp; Questions</a:t>
            </a:r>
          </a:p>
        </p:txBody>
      </p:sp>
    </p:spTree>
    <p:extLst>
      <p:ext uri="{BB962C8B-B14F-4D97-AF65-F5344CB8AC3E}">
        <p14:creationId xmlns:p14="http://schemas.microsoft.com/office/powerpoint/2010/main" val="2454434494"/>
      </p:ext>
    </p:extLst>
  </p:cSld>
  <p:clrMapOvr>
    <a:masterClrMapping/>
  </p:clrMapOvr>
</p:sld>
</file>

<file path=ppt/theme/theme1.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GearUpPresentation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C85DE7EB1E4B34BA80AD1A49296B7C8" ma:contentTypeVersion="1" ma:contentTypeDescription="Create a new document." ma:contentTypeScope="" ma:versionID="9f69a2d314a571ac6455f5805bb44378">
  <xsd:schema xmlns:xsd="http://www.w3.org/2001/XMLSchema" xmlns:xs="http://www.w3.org/2001/XMLSchema" xmlns:p="http://schemas.microsoft.com/office/2006/metadata/properties" xmlns:ns2="1d3689e3-c01b-44ca-b5a8-99c582ad5855" targetNamespace="http://schemas.microsoft.com/office/2006/metadata/properties" ma:root="true" ma:fieldsID="e238c5233ec628a9f3b5abb1d5f5793e" ns2:_="">
    <xsd:import namespace="1d3689e3-c01b-44ca-b5a8-99c582ad5855"/>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d3689e3-c01b-44ca-b5a8-99c582ad5855"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7E36-1077-406B-8F10-81682E8BCA14}">
  <ds:schemaRefs>
    <ds:schemaRef ds:uri="http://schemas.microsoft.com/office/2006/documentManagement/types"/>
    <ds:schemaRef ds:uri="http://purl.org/dc/terms/"/>
    <ds:schemaRef ds:uri="http://purl.org/dc/dcmitype/"/>
    <ds:schemaRef ds:uri="1d3689e3-c01b-44ca-b5a8-99c582ad5855"/>
    <ds:schemaRef ds:uri="http://schemas.microsoft.com/office/2006/metadata/properties"/>
    <ds:schemaRef ds:uri="http://www.w3.org/XML/1998/namespace"/>
    <ds:schemaRef ds:uri="http://schemas.openxmlformats.org/package/2006/metadata/core-properties"/>
    <ds:schemaRef ds:uri="http://schemas.microsoft.com/office/infopath/2007/PartnerControls"/>
    <ds:schemaRef ds:uri="http://purl.org/dc/elements/1.1/"/>
  </ds:schemaRefs>
</ds:datastoreItem>
</file>

<file path=customXml/itemProps2.xml><?xml version="1.0" encoding="utf-8"?>
<ds:datastoreItem xmlns:ds="http://schemas.openxmlformats.org/officeDocument/2006/customXml" ds:itemID="{ED468D5C-FC21-4616-BA2E-D48943548944}">
  <ds:schemaRefs>
    <ds:schemaRef ds:uri="http://schemas.microsoft.com/sharepoint/v3/contenttype/forms"/>
  </ds:schemaRefs>
</ds:datastoreItem>
</file>

<file path=customXml/itemProps3.xml><?xml version="1.0" encoding="utf-8"?>
<ds:datastoreItem xmlns:ds="http://schemas.openxmlformats.org/officeDocument/2006/customXml" ds:itemID="{F604FB10-28E2-4033-B4C3-F158F9D6E9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d3689e3-c01b-44ca-b5a8-99c582ad585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Thermal</Template>
  <TotalTime>107131</TotalTime>
  <Words>24885</Words>
  <Application>Microsoft Office PowerPoint</Application>
  <PresentationFormat>On-screen Show (4:3)</PresentationFormat>
  <Paragraphs>2757</Paragraphs>
  <Slides>292</Slides>
  <Notes>194</Notes>
  <HiddenSlides>1</HiddenSlides>
  <MMClips>3</MMClips>
  <ScaleCrop>false</ScaleCrop>
  <HeadingPairs>
    <vt:vector size="8" baseType="variant">
      <vt:variant>
        <vt:lpstr>Fonts Used</vt:lpstr>
      </vt:variant>
      <vt:variant>
        <vt:i4>12</vt:i4>
      </vt:variant>
      <vt:variant>
        <vt:lpstr>Theme</vt:lpstr>
      </vt:variant>
      <vt:variant>
        <vt:i4>4</vt:i4>
      </vt:variant>
      <vt:variant>
        <vt:lpstr>Embedded OLE Servers</vt:lpstr>
      </vt:variant>
      <vt:variant>
        <vt:i4>3</vt:i4>
      </vt:variant>
      <vt:variant>
        <vt:lpstr>Slide Titles</vt:lpstr>
      </vt:variant>
      <vt:variant>
        <vt:i4>292</vt:i4>
      </vt:variant>
    </vt:vector>
  </HeadingPairs>
  <TitlesOfParts>
    <vt:vector size="311" baseType="lpstr">
      <vt:lpstr>Arial</vt:lpstr>
      <vt:lpstr>Calibri</vt:lpstr>
      <vt:lpstr>Comic Sans MS</vt:lpstr>
      <vt:lpstr>Courier New</vt:lpstr>
      <vt:lpstr>Helv</vt:lpstr>
      <vt:lpstr>Palatino Linotype</vt:lpstr>
      <vt:lpstr>Tahoma</vt:lpstr>
      <vt:lpstr>Times New Roman</vt:lpstr>
      <vt:lpstr>TimesNewRomanPS</vt:lpstr>
      <vt:lpstr>Trebuchet MS</vt:lpstr>
      <vt:lpstr>Wingdings</vt:lpstr>
      <vt:lpstr>Wingdings 3</vt:lpstr>
      <vt:lpstr>1_Custom Design</vt:lpstr>
      <vt:lpstr>Custom Design</vt:lpstr>
      <vt:lpstr>GearUpPresentations</vt:lpstr>
      <vt:lpstr>Berlin</vt:lpstr>
      <vt:lpstr>Photo Editor Photo</vt:lpstr>
      <vt:lpstr>Worksheet</vt:lpstr>
      <vt:lpstr>CorelDRAW</vt:lpstr>
      <vt:lpstr>Advanced Work Zone Training </vt:lpstr>
      <vt:lpstr>PowerPoint Presentation</vt:lpstr>
      <vt:lpstr>PowerPoint Presentation</vt:lpstr>
      <vt:lpstr>Who Needs to be Trained?</vt:lpstr>
      <vt:lpstr>Goals of the Work Zone</vt:lpstr>
      <vt:lpstr>Tracker</vt:lpstr>
      <vt:lpstr>How to Reach Our Goals</vt:lpstr>
      <vt:lpstr>How do we make work zones safe?</vt:lpstr>
      <vt:lpstr>MUTCD</vt:lpstr>
      <vt:lpstr>Engineering Policy Guidelines </vt:lpstr>
      <vt:lpstr>Project Design and Construction Documents</vt:lpstr>
      <vt:lpstr>PowerPoint Presentation</vt:lpstr>
      <vt:lpstr>Why is consistency important? </vt:lpstr>
      <vt:lpstr>Tort and Liability What is it?</vt:lpstr>
      <vt:lpstr>Liability in Work Zones</vt:lpstr>
      <vt:lpstr>Minimizing Liability</vt:lpstr>
      <vt:lpstr>Minimizing Liability Cont.</vt:lpstr>
      <vt:lpstr>Minimizing Liability Con’t.</vt:lpstr>
      <vt:lpstr>Documenting a Work Zone Incident</vt:lpstr>
      <vt:lpstr>Review</vt:lpstr>
      <vt:lpstr>PowerPoint Presentation</vt:lpstr>
      <vt:lpstr>Where will you be working?</vt:lpstr>
      <vt:lpstr>What type of work zone is needed?</vt:lpstr>
      <vt:lpstr>PowerPoint Presentation</vt:lpstr>
      <vt:lpstr>Intermediate-Term Stationary</vt:lpstr>
      <vt:lpstr>Short-Term Stationary</vt:lpstr>
      <vt:lpstr>Short Duration</vt:lpstr>
      <vt:lpstr>Mobile</vt:lpstr>
      <vt:lpstr>Mobile Con’t.</vt:lpstr>
      <vt:lpstr>Emergency</vt:lpstr>
      <vt:lpstr>Performing Asphalt Pavement Improvement Operations</vt:lpstr>
      <vt:lpstr>Performing Asphalt Pavement Improvement Operations Con’t.</vt:lpstr>
      <vt:lpstr>Maximum Work Zone Lengths</vt:lpstr>
      <vt:lpstr> Will there be encroachments? </vt:lpstr>
      <vt:lpstr>Hourly Volume Restriction</vt:lpstr>
      <vt:lpstr>Traffic Capacity</vt:lpstr>
      <vt:lpstr>Major vs. Minor Highways</vt:lpstr>
      <vt:lpstr>Major Highway Map</vt:lpstr>
      <vt:lpstr>Developing a Transportation Management Plan (TMP)</vt:lpstr>
      <vt:lpstr>Developing a Transportation Management Plan (TMP)</vt:lpstr>
      <vt:lpstr>Develop a Traffic Control Plan (TCP)</vt:lpstr>
      <vt:lpstr>Using the Engineering Policy Guide</vt:lpstr>
      <vt:lpstr>Navigating the EPG</vt:lpstr>
      <vt:lpstr>Navigating the EPG Con’t.</vt:lpstr>
      <vt:lpstr>Navigating the EPG Con’t.</vt:lpstr>
      <vt:lpstr>Navigating the EPG Con’t.</vt:lpstr>
      <vt:lpstr>PowerPoint Presentation</vt:lpstr>
      <vt:lpstr>Locating TAs in MMS</vt:lpstr>
      <vt:lpstr>Locating TAs in MMS</vt:lpstr>
      <vt:lpstr>Locating TAs in MMS</vt:lpstr>
      <vt:lpstr>Transportation Operations (TO)</vt:lpstr>
      <vt:lpstr>Transportation Operations</vt:lpstr>
      <vt:lpstr>Public Information (PI)</vt:lpstr>
      <vt:lpstr>Public Information</vt:lpstr>
      <vt:lpstr>Review</vt:lpstr>
      <vt:lpstr>Review Cont.</vt:lpstr>
      <vt:lpstr>Review Cont.</vt:lpstr>
      <vt:lpstr>Review Cont.</vt:lpstr>
      <vt:lpstr>Review Cont.</vt:lpstr>
      <vt:lpstr>PowerPoint Presentation</vt:lpstr>
      <vt:lpstr>Self-Imposed Impaired Driving Abilities</vt:lpstr>
      <vt:lpstr>PowerPoint Presentation</vt:lpstr>
      <vt:lpstr>PowerPoint Presentation</vt:lpstr>
      <vt:lpstr>PowerPoint Presentation</vt:lpstr>
      <vt:lpstr>PowerPoint Presentation</vt:lpstr>
      <vt:lpstr>The Driving Task </vt:lpstr>
      <vt:lpstr>Distance Traveled During PRT</vt:lpstr>
      <vt:lpstr>PowerPoint Presentation</vt:lpstr>
      <vt:lpstr>Information Overload</vt:lpstr>
      <vt:lpstr>Effective Traffic Control</vt:lpstr>
      <vt:lpstr>Summary  </vt:lpstr>
      <vt:lpstr>PowerPoint Presentation</vt:lpstr>
      <vt:lpstr>Basic Considerations</vt:lpstr>
      <vt:lpstr>Topics of Discussion</vt:lpstr>
      <vt:lpstr>Pedestrian Facilities</vt:lpstr>
      <vt:lpstr>Pedestrian Facilities Con’t.</vt:lpstr>
      <vt:lpstr>Warning Signs for Closures</vt:lpstr>
      <vt:lpstr>Maintain a Clear Sidewalk</vt:lpstr>
      <vt:lpstr>Maintain a Clear Sidewalk Con’t.</vt:lpstr>
      <vt:lpstr>Barriers</vt:lpstr>
      <vt:lpstr>Pedestrian Barriers</vt:lpstr>
      <vt:lpstr>Pedestrian Paths</vt:lpstr>
      <vt:lpstr>PowerPoint Presentation</vt:lpstr>
      <vt:lpstr>PowerPoint Presentation</vt:lpstr>
      <vt:lpstr>Pedestrian Paths Con’t.</vt:lpstr>
      <vt:lpstr>Reduced Speed Criteria</vt:lpstr>
      <vt:lpstr>Fine Sign Requirements</vt:lpstr>
      <vt:lpstr>Use of Law Enforcement</vt:lpstr>
      <vt:lpstr>Law Enforcement Project Selection</vt:lpstr>
      <vt:lpstr>Law Enforcement Project Selection</vt:lpstr>
      <vt:lpstr>Emergency Response Operations</vt:lpstr>
      <vt:lpstr>Review</vt:lpstr>
      <vt:lpstr>Review Cont.</vt:lpstr>
      <vt:lpstr>Group Project  Stage 1</vt:lpstr>
      <vt:lpstr>PowerPoint Presentation</vt:lpstr>
      <vt:lpstr>Should work be done at night?</vt:lpstr>
      <vt:lpstr>Advantages   &amp;   Disadvantages</vt:lpstr>
      <vt:lpstr>Night Work Considerations</vt:lpstr>
      <vt:lpstr>Retro-Reflective Clothing</vt:lpstr>
      <vt:lpstr>Night Work Traffic Control</vt:lpstr>
      <vt:lpstr>Night Work Lighting</vt:lpstr>
      <vt:lpstr>Area Lighting</vt:lpstr>
      <vt:lpstr>The Need to Reduce Glare</vt:lpstr>
      <vt:lpstr>Factors Impacting Glare</vt:lpstr>
      <vt:lpstr>Minimizing Glare</vt:lpstr>
      <vt:lpstr>Example</vt:lpstr>
      <vt:lpstr>Review</vt:lpstr>
      <vt:lpstr>PowerPoint Presentation</vt:lpstr>
      <vt:lpstr>Current MASH &amp; NCHRP 350 Crash Criteria for Temporary Traffic Control</vt:lpstr>
      <vt:lpstr>PowerPoint Presentation</vt:lpstr>
      <vt:lpstr>Crash Modeling and Crash Testing</vt:lpstr>
      <vt:lpstr>MoDOT MASH Update</vt:lpstr>
      <vt:lpstr>Traffic Control Devices </vt:lpstr>
      <vt:lpstr>Traffic Control Devices Con’t.</vt:lpstr>
      <vt:lpstr>Traffic Control Devices Con’t.</vt:lpstr>
      <vt:lpstr>MASH Update</vt:lpstr>
      <vt:lpstr>Supplemental Warning</vt:lpstr>
      <vt:lpstr>Enhanced Work Zone Signs</vt:lpstr>
      <vt:lpstr>Warning Lights</vt:lpstr>
      <vt:lpstr>Quality Requirements - Acceptable</vt:lpstr>
      <vt:lpstr>Unacceptable </vt:lpstr>
      <vt:lpstr>Nighttime Visibility Quality Requirements</vt:lpstr>
      <vt:lpstr>Sign Installation Methods</vt:lpstr>
      <vt:lpstr>Portable Signs / Type 1</vt:lpstr>
      <vt:lpstr>Portable Signs / Type 2</vt:lpstr>
      <vt:lpstr>Portable Signs / Type 2 Con’t.</vt:lpstr>
      <vt:lpstr>Portable Sign Ballasts </vt:lpstr>
      <vt:lpstr>Skid Mounted Sign Ballasts </vt:lpstr>
      <vt:lpstr>What's Wrong ?</vt:lpstr>
      <vt:lpstr>Post-Mounted Signs</vt:lpstr>
      <vt:lpstr>Sign Installation</vt:lpstr>
      <vt:lpstr>Post Mounted Splice</vt:lpstr>
      <vt:lpstr>Vehicle Mounted Signs</vt:lpstr>
      <vt:lpstr>Portable Changeable Message Sign (PCMS) Displays</vt:lpstr>
      <vt:lpstr>Dynamic Message Signs (DMS)</vt:lpstr>
      <vt:lpstr>PCMS/DMS Displays</vt:lpstr>
      <vt:lpstr>Flashing Arrow Panel</vt:lpstr>
      <vt:lpstr>Flashing Arrow Panel Con’t. </vt:lpstr>
      <vt:lpstr>PowerPoint Presentation</vt:lpstr>
      <vt:lpstr>Unacceptable Arrow Panels &amp; PCMS</vt:lpstr>
      <vt:lpstr>Barricades</vt:lpstr>
      <vt:lpstr>Barricades Types</vt:lpstr>
      <vt:lpstr>Temporary Traffic Barriers (TTB)</vt:lpstr>
      <vt:lpstr>Temporary Traffic Barriers Con’t.</vt:lpstr>
      <vt:lpstr>Barrier End Treatments</vt:lpstr>
      <vt:lpstr>Crash Cushion</vt:lpstr>
      <vt:lpstr>Review</vt:lpstr>
      <vt:lpstr>Review Cont.</vt:lpstr>
      <vt:lpstr>Review Cont.</vt:lpstr>
      <vt:lpstr>Group Project  Stage 2</vt:lpstr>
      <vt:lpstr>PowerPoint Presentation</vt:lpstr>
      <vt:lpstr>PowerPoint Presentation</vt:lpstr>
      <vt:lpstr>Work Zone Set-Up</vt:lpstr>
      <vt:lpstr>Knowing The Work Site</vt:lpstr>
      <vt:lpstr>Advanced Warning Area</vt:lpstr>
      <vt:lpstr>Sign Spacing</vt:lpstr>
      <vt:lpstr>Transition Area</vt:lpstr>
      <vt:lpstr>Types of Tapers</vt:lpstr>
      <vt:lpstr>Merging Tapers</vt:lpstr>
      <vt:lpstr>Shifting Tapers</vt:lpstr>
      <vt:lpstr>Shoulder Tapers</vt:lpstr>
      <vt:lpstr>Downstream (Closing) Taper</vt:lpstr>
      <vt:lpstr>One-lane, Two-way Tapers</vt:lpstr>
      <vt:lpstr>Lane Tapers</vt:lpstr>
      <vt:lpstr>Taper Length &amp; Spacing</vt:lpstr>
      <vt:lpstr>Activity Area</vt:lpstr>
      <vt:lpstr>Buffer Space</vt:lpstr>
      <vt:lpstr>Termination Area</vt:lpstr>
      <vt:lpstr>PowerPoint Presentation</vt:lpstr>
      <vt:lpstr>Review</vt:lpstr>
      <vt:lpstr>Review Cont.</vt:lpstr>
      <vt:lpstr>PowerPoint Presentation</vt:lpstr>
      <vt:lpstr>PowerPoint Presentation</vt:lpstr>
      <vt:lpstr>Truck/Trailer-Mounted Attenuators</vt:lpstr>
      <vt:lpstr>The Need For Training</vt:lpstr>
      <vt:lpstr>Protective Vehicle/TMA Application</vt:lpstr>
      <vt:lpstr>Responsibilities And Qualifications Of A Protective Vehicle/TMA Driver</vt:lpstr>
      <vt:lpstr>Seat Belts</vt:lpstr>
      <vt:lpstr>Inside the Cab</vt:lpstr>
      <vt:lpstr>Checking Mirrors</vt:lpstr>
      <vt:lpstr>Emergency Alert Lights (EALs) &amp; Audible Alerts</vt:lpstr>
      <vt:lpstr>Installation of EALs &amp; Audible Alerts</vt:lpstr>
      <vt:lpstr>Rotation of Drivers</vt:lpstr>
      <vt:lpstr>Visibility</vt:lpstr>
      <vt:lpstr>TMA Placement</vt:lpstr>
      <vt:lpstr>PowerPoint Presentation</vt:lpstr>
      <vt:lpstr>PowerPoint Presentation</vt:lpstr>
      <vt:lpstr>Work Near Multi-Lane Sections Near or Within Deceleration/Acceleration Ramps</vt:lpstr>
      <vt:lpstr>PowerPoint Presentation</vt:lpstr>
      <vt:lpstr>Responsibilities During Mobile Operations</vt:lpstr>
      <vt:lpstr>Preventive Action During Mobile Operations</vt:lpstr>
      <vt:lpstr>Stationary Operations</vt:lpstr>
      <vt:lpstr>Things to Remember</vt:lpstr>
      <vt:lpstr>Review</vt:lpstr>
      <vt:lpstr>Review</vt:lpstr>
      <vt:lpstr>PowerPoint Presentation</vt:lpstr>
      <vt:lpstr>PowerPoint Presentation</vt:lpstr>
      <vt:lpstr>Qualifications of a Flagger </vt:lpstr>
      <vt:lpstr>PowerPoint Presentation</vt:lpstr>
      <vt:lpstr>Flaggers Must Be</vt:lpstr>
      <vt:lpstr>Flaggers Must Be</vt:lpstr>
      <vt:lpstr>Flagger Guidelines</vt:lpstr>
      <vt:lpstr>PowerPoint Presentation</vt:lpstr>
      <vt:lpstr>PowerPoint Presentation</vt:lpstr>
      <vt:lpstr>PowerPoint Presentation</vt:lpstr>
      <vt:lpstr>Stop/Slow Paddle</vt:lpstr>
      <vt:lpstr>Factors you must consider:</vt:lpstr>
      <vt:lpstr>PowerPoint Presentation</vt:lpstr>
      <vt:lpstr>PowerPoint Presentation</vt:lpstr>
      <vt:lpstr>Flagger Station</vt:lpstr>
      <vt:lpstr>The flagger should stand alone, at least 100 ft. from:  Other workers Work vehicles Equipment </vt:lpstr>
      <vt:lpstr>Flagger Station</vt:lpstr>
      <vt:lpstr>Nighttime Flagging </vt:lpstr>
      <vt:lpstr>Nighttime Flagging</vt:lpstr>
      <vt:lpstr>Glare</vt:lpstr>
      <vt:lpstr>Flagger Duration </vt:lpstr>
      <vt:lpstr>Flaggers Cannot Be Distracted:</vt:lpstr>
      <vt:lpstr>PowerPoint Presentation</vt:lpstr>
      <vt:lpstr>PowerPoint Presentation</vt:lpstr>
      <vt:lpstr>Step 1: Stopping Traffic </vt:lpstr>
      <vt:lpstr>Step 2: Traffic is Stopped</vt:lpstr>
      <vt:lpstr>When you arrive at Center Line</vt:lpstr>
      <vt:lpstr>Step 3: Preparing to Release Traffic</vt:lpstr>
      <vt:lpstr>Step 4: Releasing Traffic</vt:lpstr>
      <vt:lpstr>PowerPoint Presentation</vt:lpstr>
      <vt:lpstr>Flagger Communication Rule </vt:lpstr>
      <vt:lpstr>Emergency Vehicles</vt:lpstr>
      <vt:lpstr>How Do Flaggers Communicate to Each Other? </vt:lpstr>
      <vt:lpstr>Communication Devices</vt:lpstr>
      <vt:lpstr>PowerPoint Presentation</vt:lpstr>
      <vt:lpstr>PowerPoint Presentation</vt:lpstr>
      <vt:lpstr>Advance/Additional Flaggers</vt:lpstr>
      <vt:lpstr>Advanced or Additional Flagger Operations</vt:lpstr>
      <vt:lpstr>PowerPoint Presentation</vt:lpstr>
      <vt:lpstr>PowerPoint Presentation</vt:lpstr>
      <vt:lpstr>PowerPoint Presentation</vt:lpstr>
      <vt:lpstr>Advanced Warning</vt:lpstr>
      <vt:lpstr>Channelizers</vt:lpstr>
      <vt:lpstr>PowerPoint Presentation</vt:lpstr>
      <vt:lpstr>PowerPoint Presentation</vt:lpstr>
      <vt:lpstr>Pilot Vehicle</vt:lpstr>
      <vt:lpstr>Pilot Vehicles</vt:lpstr>
      <vt:lpstr>Automated Flagger Assistance Devices (AFAD)</vt:lpstr>
      <vt:lpstr>Trailer Mounted Attenuator AFAD</vt:lpstr>
      <vt:lpstr>Portable Signal Flagging Device</vt:lpstr>
      <vt:lpstr>PowerPoint Presentation</vt:lpstr>
      <vt:lpstr>Work Zone Inspections</vt:lpstr>
      <vt:lpstr>Protecting Yourself And Co-workers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Review</vt:lpstr>
      <vt:lpstr>Review Cont.</vt:lpstr>
      <vt:lpstr>Review Cont.</vt:lpstr>
      <vt:lpstr>Review Cont.</vt:lpstr>
      <vt:lpstr>Group Project  Stage 3</vt:lpstr>
      <vt:lpstr>PowerPoint Presentation</vt:lpstr>
      <vt:lpstr>Why Do Work Zone Inspections?</vt:lpstr>
      <vt:lpstr>Inspections</vt:lpstr>
      <vt:lpstr>Work Zone Inspections</vt:lpstr>
      <vt:lpstr>Quality Control Inspections</vt:lpstr>
      <vt:lpstr>Quality Assurance Inspections</vt:lpstr>
      <vt:lpstr>Quality Assurance Inspections</vt:lpstr>
      <vt:lpstr>Exposure</vt:lpstr>
      <vt:lpstr>Priorities</vt:lpstr>
      <vt:lpstr>Priority 1</vt:lpstr>
      <vt:lpstr>Priority 2</vt:lpstr>
      <vt:lpstr>Priority 3</vt:lpstr>
      <vt:lpstr>Review</vt:lpstr>
      <vt:lpstr>PowerPoint Presentation</vt:lpstr>
      <vt:lpstr>Work Zone Accident Statistics </vt:lpstr>
      <vt:lpstr>Work Zone Accident Statistics Con’t.</vt:lpstr>
      <vt:lpstr>What can you do to protect yourself and motorists? </vt:lpstr>
      <vt:lpstr>What can you do to protect yourself and motorists con’t.? </vt:lpstr>
      <vt:lpstr>PowerPoint Presentation</vt:lpstr>
      <vt:lpstr>PowerPoint Presentation</vt:lpstr>
      <vt:lpstr>PowerPoint Presentation</vt:lpstr>
      <vt:lpstr>PowerPoint Presentation</vt:lpstr>
      <vt:lpstr>Review</vt:lpstr>
      <vt:lpstr>PowerPoint Presentation</vt:lpstr>
      <vt:lpstr>PowerPoint Presentation</vt:lpstr>
      <vt:lpstr>Sharing Information </vt:lpstr>
      <vt:lpstr>So We Go Home Safe</vt:lpstr>
      <vt:lpstr>Test Time!</vt:lpstr>
      <vt:lpstr>PowerPoint Presentation</vt:lpstr>
    </vt:vector>
  </TitlesOfParts>
  <Company>MoDOT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BRANDON M ANDERSON</dc:creator>
  <cp:lastModifiedBy>Jenna L. Vaughan</cp:lastModifiedBy>
  <cp:revision>376</cp:revision>
  <dcterms:created xsi:type="dcterms:W3CDTF">2014-04-17T16:00:22Z</dcterms:created>
  <dcterms:modified xsi:type="dcterms:W3CDTF">2021-11-16T17:35:06Z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0x0101007C85DE7EB1E4B34BA80AD1A49296B7C8</vt:lpwstr>
  </property>
</Properties>
</file>