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4044" r:id="rId4"/>
  </p:sldMasterIdLst>
  <p:notesMasterIdLst>
    <p:notesMasterId r:id="rId78"/>
  </p:notesMasterIdLst>
  <p:sldIdLst>
    <p:sldId id="256" r:id="rId5"/>
    <p:sldId id="409" r:id="rId6"/>
    <p:sldId id="398" r:id="rId7"/>
    <p:sldId id="411" r:id="rId8"/>
    <p:sldId id="435" r:id="rId9"/>
    <p:sldId id="412" r:id="rId10"/>
    <p:sldId id="343" r:id="rId11"/>
    <p:sldId id="344" r:id="rId12"/>
    <p:sldId id="350" r:id="rId13"/>
    <p:sldId id="363" r:id="rId14"/>
    <p:sldId id="364" r:id="rId15"/>
    <p:sldId id="366" r:id="rId16"/>
    <p:sldId id="367" r:id="rId17"/>
    <p:sldId id="370" r:id="rId18"/>
    <p:sldId id="371" r:id="rId19"/>
    <p:sldId id="413" r:id="rId20"/>
    <p:sldId id="383" r:id="rId21"/>
    <p:sldId id="372" r:id="rId22"/>
    <p:sldId id="456" r:id="rId23"/>
    <p:sldId id="356" r:id="rId24"/>
    <p:sldId id="414" r:id="rId25"/>
    <p:sldId id="262" r:id="rId26"/>
    <p:sldId id="415" r:id="rId27"/>
    <p:sldId id="336" r:id="rId28"/>
    <p:sldId id="416" r:id="rId29"/>
    <p:sldId id="337" r:id="rId30"/>
    <p:sldId id="437" r:id="rId31"/>
    <p:sldId id="417" r:id="rId32"/>
    <p:sldId id="451" r:id="rId33"/>
    <p:sldId id="436" r:id="rId34"/>
    <p:sldId id="452" r:id="rId35"/>
    <p:sldId id="275" r:id="rId36"/>
    <p:sldId id="322" r:id="rId37"/>
    <p:sldId id="459" r:id="rId38"/>
    <p:sldId id="271" r:id="rId39"/>
    <p:sldId id="277" r:id="rId40"/>
    <p:sldId id="405" r:id="rId41"/>
    <p:sldId id="420" r:id="rId42"/>
    <p:sldId id="419" r:id="rId43"/>
    <p:sldId id="421" r:id="rId44"/>
    <p:sldId id="422" r:id="rId45"/>
    <p:sldId id="385" r:id="rId46"/>
    <p:sldId id="423" r:id="rId47"/>
    <p:sldId id="386" r:id="rId48"/>
    <p:sldId id="439" r:id="rId49"/>
    <p:sldId id="424" r:id="rId50"/>
    <p:sldId id="457" r:id="rId51"/>
    <p:sldId id="426" r:id="rId52"/>
    <p:sldId id="403" r:id="rId53"/>
    <p:sldId id="408" r:id="rId54"/>
    <p:sldId id="428" r:id="rId55"/>
    <p:sldId id="430" r:id="rId56"/>
    <p:sldId id="418" r:id="rId57"/>
    <p:sldId id="268" r:id="rId58"/>
    <p:sldId id="431" r:id="rId59"/>
    <p:sldId id="432" r:id="rId60"/>
    <p:sldId id="440" r:id="rId61"/>
    <p:sldId id="334" r:id="rId62"/>
    <p:sldId id="296" r:id="rId63"/>
    <p:sldId id="297" r:id="rId64"/>
    <p:sldId id="433" r:id="rId65"/>
    <p:sldId id="295" r:id="rId66"/>
    <p:sldId id="434" r:id="rId67"/>
    <p:sldId id="399" r:id="rId68"/>
    <p:sldId id="450" r:id="rId69"/>
    <p:sldId id="318" r:id="rId70"/>
    <p:sldId id="449" r:id="rId71"/>
    <p:sldId id="401" r:id="rId72"/>
    <p:sldId id="402" r:id="rId73"/>
    <p:sldId id="442" r:id="rId74"/>
    <p:sldId id="448" r:id="rId75"/>
    <p:sldId id="454" r:id="rId76"/>
    <p:sldId id="455" r:id="rId7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hristie R. Martin" initials="CRM" lastIdx="38" clrIdx="0"/>
  <p:cmAuthor id="1" name="Sandra K. Riley" initials="SKR"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CA487"/>
    <a:srgbClr val="763E3F"/>
    <a:srgbClr val="9E1694"/>
    <a:srgbClr val="7878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635" autoAdjust="0"/>
    <p:restoredTop sz="80418" autoAdjust="0"/>
  </p:normalViewPr>
  <p:slideViewPr>
    <p:cSldViewPr>
      <p:cViewPr>
        <p:scale>
          <a:sx n="80" d="100"/>
          <a:sy n="80" d="100"/>
        </p:scale>
        <p:origin x="-906" y="12"/>
      </p:cViewPr>
      <p:guideLst>
        <p:guide orient="horz" pos="2160"/>
        <p:guide pos="2880"/>
      </p:guideLst>
    </p:cSldViewPr>
  </p:slideViewPr>
  <p:outlineViewPr>
    <p:cViewPr>
      <p:scale>
        <a:sx n="33" d="100"/>
        <a:sy n="33" d="100"/>
      </p:scale>
      <p:origin x="0" y="11058"/>
    </p:cViewPr>
  </p:outlineViewPr>
  <p:notesTextViewPr>
    <p:cViewPr>
      <p:scale>
        <a:sx n="1" d="1"/>
        <a:sy n="1" d="1"/>
      </p:scale>
      <p:origin x="0" y="0"/>
    </p:cViewPr>
  </p:notesTextViewPr>
  <p:notesViewPr>
    <p:cSldViewPr>
      <p:cViewPr varScale="1">
        <p:scale>
          <a:sx n="80" d="100"/>
          <a:sy n="80" d="100"/>
        </p:scale>
        <p:origin x="-1698" y="-10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commentAuthors" Target="commentAuthors.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notesMaster" Target="notesMasters/notesMaster1.xml"/><Relationship Id="rId8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1C5C392-883F-40F3-8B97-ECDD7C128491}"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US"/>
        </a:p>
      </dgm:t>
    </dgm:pt>
    <dgm:pt modelId="{20100CA0-13C5-4B52-A1C4-27F25CE82C7E}">
      <dgm:prSet phldrT="[Text]"/>
      <dgm:spPr/>
      <dgm:t>
        <a:bodyPr/>
        <a:lstStyle/>
        <a:p>
          <a:r>
            <a:rPr lang="en-US" b="1" dirty="0" smtClean="0"/>
            <a:t>Prequal Process</a:t>
          </a:r>
          <a:endParaRPr lang="en-US" b="1" dirty="0"/>
        </a:p>
      </dgm:t>
    </dgm:pt>
    <dgm:pt modelId="{F69B14F2-E0F0-4D13-970D-702EBE6412FF}" type="parTrans" cxnId="{3D2A2924-D66E-429F-8E2F-639F3D83C7A1}">
      <dgm:prSet/>
      <dgm:spPr/>
      <dgm:t>
        <a:bodyPr/>
        <a:lstStyle/>
        <a:p>
          <a:endParaRPr lang="en-US"/>
        </a:p>
      </dgm:t>
    </dgm:pt>
    <dgm:pt modelId="{5B840F12-A790-4FAA-98CC-CB968C11C057}" type="sibTrans" cxnId="{3D2A2924-D66E-429F-8E2F-639F3D83C7A1}">
      <dgm:prSet/>
      <dgm:spPr/>
      <dgm:t>
        <a:bodyPr/>
        <a:lstStyle/>
        <a:p>
          <a:endParaRPr lang="en-US"/>
        </a:p>
      </dgm:t>
    </dgm:pt>
    <dgm:pt modelId="{36857447-6067-4F7E-A937-72FF4F9E118B}">
      <dgm:prSet phldrT="[Text]"/>
      <dgm:spPr>
        <a:solidFill>
          <a:srgbClr val="7030A0"/>
        </a:solidFill>
      </dgm:spPr>
      <dgm:t>
        <a:bodyPr/>
        <a:lstStyle/>
        <a:p>
          <a:r>
            <a:rPr lang="en-US" b="1" dirty="0" smtClean="0"/>
            <a:t>OH</a:t>
          </a:r>
          <a:endParaRPr lang="en-US" b="1" dirty="0"/>
        </a:p>
      </dgm:t>
    </dgm:pt>
    <dgm:pt modelId="{4EF8053F-E96C-4DAA-B7F1-0AADBF766FAF}" type="parTrans" cxnId="{4B9E03D9-5E94-4C92-B369-8273484F722E}">
      <dgm:prSet/>
      <dgm:spPr/>
      <dgm:t>
        <a:bodyPr/>
        <a:lstStyle/>
        <a:p>
          <a:endParaRPr lang="en-US"/>
        </a:p>
      </dgm:t>
    </dgm:pt>
    <dgm:pt modelId="{065EFABD-AA7D-48D8-A8E8-C39D279F3A45}" type="sibTrans" cxnId="{4B9E03D9-5E94-4C92-B369-8273484F722E}">
      <dgm:prSet/>
      <dgm:spPr>
        <a:solidFill>
          <a:schemeClr val="tx1"/>
        </a:solidFill>
      </dgm:spPr>
      <dgm:t>
        <a:bodyPr/>
        <a:lstStyle/>
        <a:p>
          <a:endParaRPr lang="en-US"/>
        </a:p>
      </dgm:t>
    </dgm:pt>
    <dgm:pt modelId="{65773216-2EA3-4493-8EEE-96819E51D4FA}">
      <dgm:prSet phldrT="[Text]"/>
      <dgm:spPr>
        <a:solidFill>
          <a:srgbClr val="0CA487"/>
        </a:solidFill>
      </dgm:spPr>
      <dgm:t>
        <a:bodyPr/>
        <a:lstStyle/>
        <a:p>
          <a:r>
            <a:rPr lang="en-US" b="1" dirty="0" smtClean="0"/>
            <a:t>FS</a:t>
          </a:r>
          <a:endParaRPr lang="en-US" b="1" dirty="0"/>
        </a:p>
      </dgm:t>
    </dgm:pt>
    <dgm:pt modelId="{C6ABE1AE-6969-4969-8A60-7761D7059684}" type="parTrans" cxnId="{D2D542BE-DB8F-4395-9D0F-9BC42DD6F3D6}">
      <dgm:prSet/>
      <dgm:spPr/>
      <dgm:t>
        <a:bodyPr/>
        <a:lstStyle/>
        <a:p>
          <a:endParaRPr lang="en-US"/>
        </a:p>
      </dgm:t>
    </dgm:pt>
    <dgm:pt modelId="{EBDB5D68-36AE-4D0A-933D-BBBC6B69172F}" type="sibTrans" cxnId="{D2D542BE-DB8F-4395-9D0F-9BC42DD6F3D6}">
      <dgm:prSet/>
      <dgm:spPr>
        <a:solidFill>
          <a:schemeClr val="tx1"/>
        </a:solidFill>
      </dgm:spPr>
      <dgm:t>
        <a:bodyPr/>
        <a:lstStyle/>
        <a:p>
          <a:endParaRPr lang="en-US"/>
        </a:p>
      </dgm:t>
    </dgm:pt>
    <dgm:pt modelId="{19E97B91-40DC-4738-99D1-8A78AD551431}">
      <dgm:prSet/>
      <dgm:spPr>
        <a:solidFill>
          <a:srgbClr val="002060"/>
        </a:solidFill>
      </dgm:spPr>
      <dgm:t>
        <a:bodyPr/>
        <a:lstStyle/>
        <a:p>
          <a:r>
            <a:rPr lang="en-US" b="1" dirty="0" smtClean="0"/>
            <a:t>ICQ</a:t>
          </a:r>
          <a:endParaRPr lang="en-US" b="1" dirty="0"/>
        </a:p>
      </dgm:t>
    </dgm:pt>
    <dgm:pt modelId="{E8E4360F-75A6-4E87-97B7-AB519EE1C9EE}" type="sibTrans" cxnId="{F688CFFE-AB9D-42A9-8B8D-AE23B8482B43}">
      <dgm:prSet/>
      <dgm:spPr>
        <a:solidFill>
          <a:schemeClr val="tx1"/>
        </a:solidFill>
      </dgm:spPr>
      <dgm:t>
        <a:bodyPr/>
        <a:lstStyle/>
        <a:p>
          <a:endParaRPr lang="en-US"/>
        </a:p>
      </dgm:t>
    </dgm:pt>
    <dgm:pt modelId="{04F86D54-D705-4D2F-B461-A351E39CEEBC}" type="parTrans" cxnId="{F688CFFE-AB9D-42A9-8B8D-AE23B8482B43}">
      <dgm:prSet/>
      <dgm:spPr/>
      <dgm:t>
        <a:bodyPr/>
        <a:lstStyle/>
        <a:p>
          <a:endParaRPr lang="en-US"/>
        </a:p>
      </dgm:t>
    </dgm:pt>
    <dgm:pt modelId="{6E7D7DB9-B764-41FC-BE45-10EFF983E65B}">
      <dgm:prSet phldrT="[Text]"/>
      <dgm:spPr>
        <a:solidFill>
          <a:srgbClr val="C00000"/>
        </a:solidFill>
      </dgm:spPr>
      <dgm:t>
        <a:bodyPr/>
        <a:lstStyle/>
        <a:p>
          <a:r>
            <a:rPr lang="en-US" b="1" dirty="0" smtClean="0"/>
            <a:t>Cert</a:t>
          </a:r>
          <a:endParaRPr lang="en-US" b="1" dirty="0"/>
        </a:p>
      </dgm:t>
    </dgm:pt>
    <dgm:pt modelId="{51B75B76-251E-49C5-83E8-7228A303A3F2}" type="sibTrans" cxnId="{9B781132-0295-465A-B347-81C543EA0419}">
      <dgm:prSet/>
      <dgm:spPr>
        <a:solidFill>
          <a:schemeClr val="tx1"/>
        </a:solidFill>
      </dgm:spPr>
      <dgm:t>
        <a:bodyPr/>
        <a:lstStyle/>
        <a:p>
          <a:endParaRPr lang="en-US"/>
        </a:p>
      </dgm:t>
    </dgm:pt>
    <dgm:pt modelId="{F3110931-464F-4206-95B9-57A77DCC16B1}" type="parTrans" cxnId="{9B781132-0295-465A-B347-81C543EA0419}">
      <dgm:prSet/>
      <dgm:spPr/>
      <dgm:t>
        <a:bodyPr/>
        <a:lstStyle/>
        <a:p>
          <a:endParaRPr lang="en-US"/>
        </a:p>
      </dgm:t>
    </dgm:pt>
    <dgm:pt modelId="{7579AE68-7E9F-4126-BFD5-50A742B652E4}">
      <dgm:prSet phldrT="[Text]"/>
      <dgm:spPr>
        <a:solidFill>
          <a:srgbClr val="763E3F"/>
        </a:solidFill>
      </dgm:spPr>
      <dgm:t>
        <a:bodyPr/>
        <a:lstStyle/>
        <a:p>
          <a:r>
            <a:rPr lang="en-US" b="1" dirty="0" smtClean="0"/>
            <a:t>Exec</a:t>
          </a:r>
        </a:p>
        <a:p>
          <a:r>
            <a:rPr lang="en-US" b="1" dirty="0" smtClean="0"/>
            <a:t>Comp</a:t>
          </a:r>
          <a:endParaRPr lang="en-US" b="1" dirty="0"/>
        </a:p>
      </dgm:t>
    </dgm:pt>
    <dgm:pt modelId="{04EB5E9E-D9A2-46B0-9CF7-ECAE033FBF29}" type="sibTrans" cxnId="{BB090055-5E3A-4FA7-8130-51C936309734}">
      <dgm:prSet/>
      <dgm:spPr>
        <a:solidFill>
          <a:schemeClr val="tx1"/>
        </a:solidFill>
      </dgm:spPr>
      <dgm:t>
        <a:bodyPr/>
        <a:lstStyle/>
        <a:p>
          <a:endParaRPr lang="en-US"/>
        </a:p>
      </dgm:t>
    </dgm:pt>
    <dgm:pt modelId="{679B83A6-33B8-4BD6-A6BC-3F41CBF73924}" type="parTrans" cxnId="{BB090055-5E3A-4FA7-8130-51C936309734}">
      <dgm:prSet/>
      <dgm:spPr/>
      <dgm:t>
        <a:bodyPr/>
        <a:lstStyle/>
        <a:p>
          <a:endParaRPr lang="en-US"/>
        </a:p>
      </dgm:t>
    </dgm:pt>
    <dgm:pt modelId="{9E791CBE-9ECD-41C6-B11A-F5724A4DD5CB}">
      <dgm:prSet phldrT="[Text]"/>
      <dgm:spPr>
        <a:solidFill>
          <a:srgbClr val="78780A"/>
        </a:solidFill>
      </dgm:spPr>
      <dgm:t>
        <a:bodyPr/>
        <a:lstStyle/>
        <a:p>
          <a:r>
            <a:rPr lang="en-US" b="1" dirty="0" smtClean="0"/>
            <a:t>Cover Sheet</a:t>
          </a:r>
          <a:endParaRPr lang="en-US" b="1" dirty="0"/>
        </a:p>
      </dgm:t>
    </dgm:pt>
    <dgm:pt modelId="{508E3AE1-304A-4FE9-ADFB-F9003DC1BD36}" type="parTrans" cxnId="{316EB0A7-C4D2-4432-972E-C4BB6DEB2723}">
      <dgm:prSet/>
      <dgm:spPr/>
      <dgm:t>
        <a:bodyPr/>
        <a:lstStyle/>
        <a:p>
          <a:endParaRPr lang="en-US"/>
        </a:p>
      </dgm:t>
    </dgm:pt>
    <dgm:pt modelId="{ED1EACBC-35AA-4CB3-9C83-854CCAC57ED3}" type="sibTrans" cxnId="{316EB0A7-C4D2-4432-972E-C4BB6DEB2723}">
      <dgm:prSet/>
      <dgm:spPr>
        <a:solidFill>
          <a:schemeClr val="tx1"/>
        </a:solidFill>
      </dgm:spPr>
      <dgm:t>
        <a:bodyPr/>
        <a:lstStyle/>
        <a:p>
          <a:endParaRPr lang="en-US"/>
        </a:p>
      </dgm:t>
    </dgm:pt>
    <dgm:pt modelId="{D90AF4AC-912D-477D-AE17-B02A0481C2BF}" type="pres">
      <dgm:prSet presAssocID="{D1C5C392-883F-40F3-8B97-ECDD7C128491}" presName="Name0" presStyleCnt="0">
        <dgm:presLayoutVars>
          <dgm:chMax val="1"/>
          <dgm:dir/>
          <dgm:animLvl val="ctr"/>
          <dgm:resizeHandles val="exact"/>
        </dgm:presLayoutVars>
      </dgm:prSet>
      <dgm:spPr/>
      <dgm:t>
        <a:bodyPr/>
        <a:lstStyle/>
        <a:p>
          <a:endParaRPr lang="en-US"/>
        </a:p>
      </dgm:t>
    </dgm:pt>
    <dgm:pt modelId="{55C912D7-2C61-42EF-A5F4-96FBBFA79330}" type="pres">
      <dgm:prSet presAssocID="{20100CA0-13C5-4B52-A1C4-27F25CE82C7E}" presName="centerShape" presStyleLbl="node0" presStyleIdx="0" presStyleCnt="1"/>
      <dgm:spPr/>
      <dgm:t>
        <a:bodyPr/>
        <a:lstStyle/>
        <a:p>
          <a:endParaRPr lang="en-US"/>
        </a:p>
      </dgm:t>
    </dgm:pt>
    <dgm:pt modelId="{91CCE16C-CBA6-42DF-A1A5-00F3B6B9C13D}" type="pres">
      <dgm:prSet presAssocID="{9E791CBE-9ECD-41C6-B11A-F5724A4DD5CB}" presName="node" presStyleLbl="node1" presStyleIdx="0" presStyleCnt="6">
        <dgm:presLayoutVars>
          <dgm:bulletEnabled val="1"/>
        </dgm:presLayoutVars>
      </dgm:prSet>
      <dgm:spPr/>
      <dgm:t>
        <a:bodyPr/>
        <a:lstStyle/>
        <a:p>
          <a:endParaRPr lang="en-US"/>
        </a:p>
      </dgm:t>
    </dgm:pt>
    <dgm:pt modelId="{B904389D-A7A4-4EA2-88F2-1517D8FCE043}" type="pres">
      <dgm:prSet presAssocID="{9E791CBE-9ECD-41C6-B11A-F5724A4DD5CB}" presName="dummy" presStyleCnt="0"/>
      <dgm:spPr/>
    </dgm:pt>
    <dgm:pt modelId="{25B0D53F-93B8-4358-B1B1-8AA45321931F}" type="pres">
      <dgm:prSet presAssocID="{ED1EACBC-35AA-4CB3-9C83-854CCAC57ED3}" presName="sibTrans" presStyleLbl="sibTrans2D1" presStyleIdx="0" presStyleCnt="6"/>
      <dgm:spPr/>
      <dgm:t>
        <a:bodyPr/>
        <a:lstStyle/>
        <a:p>
          <a:endParaRPr lang="en-US"/>
        </a:p>
      </dgm:t>
    </dgm:pt>
    <dgm:pt modelId="{8643FF17-66DF-4CC6-B5D8-8887F334A13E}" type="pres">
      <dgm:prSet presAssocID="{36857447-6067-4F7E-A937-72FF4F9E118B}" presName="node" presStyleLbl="node1" presStyleIdx="1" presStyleCnt="6">
        <dgm:presLayoutVars>
          <dgm:bulletEnabled val="1"/>
        </dgm:presLayoutVars>
      </dgm:prSet>
      <dgm:spPr/>
      <dgm:t>
        <a:bodyPr/>
        <a:lstStyle/>
        <a:p>
          <a:endParaRPr lang="en-US"/>
        </a:p>
      </dgm:t>
    </dgm:pt>
    <dgm:pt modelId="{1D4A1FB9-A1D5-40CA-9132-865CF17AE088}" type="pres">
      <dgm:prSet presAssocID="{36857447-6067-4F7E-A937-72FF4F9E118B}" presName="dummy" presStyleCnt="0"/>
      <dgm:spPr/>
    </dgm:pt>
    <dgm:pt modelId="{14F0FF6B-A223-4911-A745-DB0E2CA0614B}" type="pres">
      <dgm:prSet presAssocID="{065EFABD-AA7D-48D8-A8E8-C39D279F3A45}" presName="sibTrans" presStyleLbl="sibTrans2D1" presStyleIdx="1" presStyleCnt="6"/>
      <dgm:spPr/>
      <dgm:t>
        <a:bodyPr/>
        <a:lstStyle/>
        <a:p>
          <a:endParaRPr lang="en-US"/>
        </a:p>
      </dgm:t>
    </dgm:pt>
    <dgm:pt modelId="{ABC520BB-60DF-4C40-8548-B5D310896926}" type="pres">
      <dgm:prSet presAssocID="{65773216-2EA3-4493-8EEE-96819E51D4FA}" presName="node" presStyleLbl="node1" presStyleIdx="2" presStyleCnt="6">
        <dgm:presLayoutVars>
          <dgm:bulletEnabled val="1"/>
        </dgm:presLayoutVars>
      </dgm:prSet>
      <dgm:spPr/>
      <dgm:t>
        <a:bodyPr/>
        <a:lstStyle/>
        <a:p>
          <a:endParaRPr lang="en-US"/>
        </a:p>
      </dgm:t>
    </dgm:pt>
    <dgm:pt modelId="{79D3484C-E7A3-42CD-B94C-C5623988A5E9}" type="pres">
      <dgm:prSet presAssocID="{65773216-2EA3-4493-8EEE-96819E51D4FA}" presName="dummy" presStyleCnt="0"/>
      <dgm:spPr/>
    </dgm:pt>
    <dgm:pt modelId="{BE4C97EC-AA65-44E5-B709-2E7EA739992D}" type="pres">
      <dgm:prSet presAssocID="{EBDB5D68-36AE-4D0A-933D-BBBC6B69172F}" presName="sibTrans" presStyleLbl="sibTrans2D1" presStyleIdx="2" presStyleCnt="6" custScaleX="88724" custScaleY="95946"/>
      <dgm:spPr/>
      <dgm:t>
        <a:bodyPr/>
        <a:lstStyle/>
        <a:p>
          <a:endParaRPr lang="en-US"/>
        </a:p>
      </dgm:t>
    </dgm:pt>
    <dgm:pt modelId="{C25485F3-D178-4A5C-B7DA-A38658627A3F}" type="pres">
      <dgm:prSet presAssocID="{19E97B91-40DC-4738-99D1-8A78AD551431}" presName="node" presStyleLbl="node1" presStyleIdx="3" presStyleCnt="6">
        <dgm:presLayoutVars>
          <dgm:bulletEnabled val="1"/>
        </dgm:presLayoutVars>
      </dgm:prSet>
      <dgm:spPr/>
      <dgm:t>
        <a:bodyPr/>
        <a:lstStyle/>
        <a:p>
          <a:endParaRPr lang="en-US"/>
        </a:p>
      </dgm:t>
    </dgm:pt>
    <dgm:pt modelId="{303E8B6F-1F5B-484E-8000-7483B79F3C29}" type="pres">
      <dgm:prSet presAssocID="{19E97B91-40DC-4738-99D1-8A78AD551431}" presName="dummy" presStyleCnt="0"/>
      <dgm:spPr/>
    </dgm:pt>
    <dgm:pt modelId="{3405BAFD-5DEF-4B07-A617-81A3F6F87DDD}" type="pres">
      <dgm:prSet presAssocID="{E8E4360F-75A6-4E87-97B7-AB519EE1C9EE}" presName="sibTrans" presStyleLbl="sibTrans2D1" presStyleIdx="3" presStyleCnt="6"/>
      <dgm:spPr/>
      <dgm:t>
        <a:bodyPr/>
        <a:lstStyle/>
        <a:p>
          <a:endParaRPr lang="en-US"/>
        </a:p>
      </dgm:t>
    </dgm:pt>
    <dgm:pt modelId="{8C09DBCD-6CB4-4D86-A0B2-3331F83480F6}" type="pres">
      <dgm:prSet presAssocID="{7579AE68-7E9F-4126-BFD5-50A742B652E4}" presName="node" presStyleLbl="node1" presStyleIdx="4" presStyleCnt="6">
        <dgm:presLayoutVars>
          <dgm:bulletEnabled val="1"/>
        </dgm:presLayoutVars>
      </dgm:prSet>
      <dgm:spPr/>
      <dgm:t>
        <a:bodyPr/>
        <a:lstStyle/>
        <a:p>
          <a:endParaRPr lang="en-US"/>
        </a:p>
      </dgm:t>
    </dgm:pt>
    <dgm:pt modelId="{0F3A85CE-D773-4345-8CB7-0C4FFB387E6F}" type="pres">
      <dgm:prSet presAssocID="{7579AE68-7E9F-4126-BFD5-50A742B652E4}" presName="dummy" presStyleCnt="0"/>
      <dgm:spPr/>
    </dgm:pt>
    <dgm:pt modelId="{963E47FB-FFB4-4CA7-95A9-3665662CAB8D}" type="pres">
      <dgm:prSet presAssocID="{04EB5E9E-D9A2-46B0-9CF7-ECAE033FBF29}" presName="sibTrans" presStyleLbl="sibTrans2D1" presStyleIdx="4" presStyleCnt="6"/>
      <dgm:spPr/>
      <dgm:t>
        <a:bodyPr/>
        <a:lstStyle/>
        <a:p>
          <a:endParaRPr lang="en-US"/>
        </a:p>
      </dgm:t>
    </dgm:pt>
    <dgm:pt modelId="{BC02538D-4D78-48D1-8D43-87033BD8A0BB}" type="pres">
      <dgm:prSet presAssocID="{6E7D7DB9-B764-41FC-BE45-10EFF983E65B}" presName="node" presStyleLbl="node1" presStyleIdx="5" presStyleCnt="6">
        <dgm:presLayoutVars>
          <dgm:bulletEnabled val="1"/>
        </dgm:presLayoutVars>
      </dgm:prSet>
      <dgm:spPr/>
      <dgm:t>
        <a:bodyPr/>
        <a:lstStyle/>
        <a:p>
          <a:endParaRPr lang="en-US"/>
        </a:p>
      </dgm:t>
    </dgm:pt>
    <dgm:pt modelId="{6F549C59-314A-4AB6-8F9C-68797108F4F5}" type="pres">
      <dgm:prSet presAssocID="{6E7D7DB9-B764-41FC-BE45-10EFF983E65B}" presName="dummy" presStyleCnt="0"/>
      <dgm:spPr/>
    </dgm:pt>
    <dgm:pt modelId="{ADEEE6F3-FE4A-4138-81DC-67E0CAD5EB0F}" type="pres">
      <dgm:prSet presAssocID="{51B75B76-251E-49C5-83E8-7228A303A3F2}" presName="sibTrans" presStyleLbl="sibTrans2D1" presStyleIdx="5" presStyleCnt="6"/>
      <dgm:spPr/>
      <dgm:t>
        <a:bodyPr/>
        <a:lstStyle/>
        <a:p>
          <a:endParaRPr lang="en-US"/>
        </a:p>
      </dgm:t>
    </dgm:pt>
  </dgm:ptLst>
  <dgm:cxnLst>
    <dgm:cxn modelId="{BB090055-5E3A-4FA7-8130-51C936309734}" srcId="{20100CA0-13C5-4B52-A1C4-27F25CE82C7E}" destId="{7579AE68-7E9F-4126-BFD5-50A742B652E4}" srcOrd="4" destOrd="0" parTransId="{679B83A6-33B8-4BD6-A6BC-3F41CBF73924}" sibTransId="{04EB5E9E-D9A2-46B0-9CF7-ECAE033FBF29}"/>
    <dgm:cxn modelId="{C7A5FDEC-92DB-4841-8AC1-72CDC1F6A0D0}" type="presOf" srcId="{20100CA0-13C5-4B52-A1C4-27F25CE82C7E}" destId="{55C912D7-2C61-42EF-A5F4-96FBBFA79330}" srcOrd="0" destOrd="0" presId="urn:microsoft.com/office/officeart/2005/8/layout/radial6"/>
    <dgm:cxn modelId="{21FF7985-2C19-4191-B8C1-F5792949ED92}" type="presOf" srcId="{9E791CBE-9ECD-41C6-B11A-F5724A4DD5CB}" destId="{91CCE16C-CBA6-42DF-A1A5-00F3B6B9C13D}" srcOrd="0" destOrd="0" presId="urn:microsoft.com/office/officeart/2005/8/layout/radial6"/>
    <dgm:cxn modelId="{86A0F20F-3DA7-4036-A6C1-185323271DD3}" type="presOf" srcId="{E8E4360F-75A6-4E87-97B7-AB519EE1C9EE}" destId="{3405BAFD-5DEF-4B07-A617-81A3F6F87DDD}" srcOrd="0" destOrd="0" presId="urn:microsoft.com/office/officeart/2005/8/layout/radial6"/>
    <dgm:cxn modelId="{D2D542BE-DB8F-4395-9D0F-9BC42DD6F3D6}" srcId="{20100CA0-13C5-4B52-A1C4-27F25CE82C7E}" destId="{65773216-2EA3-4493-8EEE-96819E51D4FA}" srcOrd="2" destOrd="0" parTransId="{C6ABE1AE-6969-4969-8A60-7761D7059684}" sibTransId="{EBDB5D68-36AE-4D0A-933D-BBBC6B69172F}"/>
    <dgm:cxn modelId="{521BEDD2-0D6D-411A-A04A-BCAAEE72DF97}" type="presOf" srcId="{19E97B91-40DC-4738-99D1-8A78AD551431}" destId="{C25485F3-D178-4A5C-B7DA-A38658627A3F}" srcOrd="0" destOrd="0" presId="urn:microsoft.com/office/officeart/2005/8/layout/radial6"/>
    <dgm:cxn modelId="{445E6929-01D0-4550-A0BC-EDC365FDB856}" type="presOf" srcId="{ED1EACBC-35AA-4CB3-9C83-854CCAC57ED3}" destId="{25B0D53F-93B8-4358-B1B1-8AA45321931F}" srcOrd="0" destOrd="0" presId="urn:microsoft.com/office/officeart/2005/8/layout/radial6"/>
    <dgm:cxn modelId="{F688CFFE-AB9D-42A9-8B8D-AE23B8482B43}" srcId="{20100CA0-13C5-4B52-A1C4-27F25CE82C7E}" destId="{19E97B91-40DC-4738-99D1-8A78AD551431}" srcOrd="3" destOrd="0" parTransId="{04F86D54-D705-4D2F-B461-A351E39CEEBC}" sibTransId="{E8E4360F-75A6-4E87-97B7-AB519EE1C9EE}"/>
    <dgm:cxn modelId="{3E748737-DD3D-4B5B-81E2-15046622A691}" type="presOf" srcId="{065EFABD-AA7D-48D8-A8E8-C39D279F3A45}" destId="{14F0FF6B-A223-4911-A745-DB0E2CA0614B}" srcOrd="0" destOrd="0" presId="urn:microsoft.com/office/officeart/2005/8/layout/radial6"/>
    <dgm:cxn modelId="{3C89628C-B09C-4FF5-8460-8F57D121D2EA}" type="presOf" srcId="{6E7D7DB9-B764-41FC-BE45-10EFF983E65B}" destId="{BC02538D-4D78-48D1-8D43-87033BD8A0BB}" srcOrd="0" destOrd="0" presId="urn:microsoft.com/office/officeart/2005/8/layout/radial6"/>
    <dgm:cxn modelId="{63F2C2BD-E348-4745-BFC0-B29F081200F8}" type="presOf" srcId="{65773216-2EA3-4493-8EEE-96819E51D4FA}" destId="{ABC520BB-60DF-4C40-8548-B5D310896926}" srcOrd="0" destOrd="0" presId="urn:microsoft.com/office/officeart/2005/8/layout/radial6"/>
    <dgm:cxn modelId="{B703F97A-3F00-48F0-8ECF-36B1103A534C}" type="presOf" srcId="{7579AE68-7E9F-4126-BFD5-50A742B652E4}" destId="{8C09DBCD-6CB4-4D86-A0B2-3331F83480F6}" srcOrd="0" destOrd="0" presId="urn:microsoft.com/office/officeart/2005/8/layout/radial6"/>
    <dgm:cxn modelId="{3D2A2924-D66E-429F-8E2F-639F3D83C7A1}" srcId="{D1C5C392-883F-40F3-8B97-ECDD7C128491}" destId="{20100CA0-13C5-4B52-A1C4-27F25CE82C7E}" srcOrd="0" destOrd="0" parTransId="{F69B14F2-E0F0-4D13-970D-702EBE6412FF}" sibTransId="{5B840F12-A790-4FAA-98CC-CB968C11C057}"/>
    <dgm:cxn modelId="{D4BBBD64-5022-4DE1-8CD1-A67D3CE455FA}" type="presOf" srcId="{EBDB5D68-36AE-4D0A-933D-BBBC6B69172F}" destId="{BE4C97EC-AA65-44E5-B709-2E7EA739992D}" srcOrd="0" destOrd="0" presId="urn:microsoft.com/office/officeart/2005/8/layout/radial6"/>
    <dgm:cxn modelId="{871B23A3-7E21-4495-9719-EB5448DFB1C8}" type="presOf" srcId="{D1C5C392-883F-40F3-8B97-ECDD7C128491}" destId="{D90AF4AC-912D-477D-AE17-B02A0481C2BF}" srcOrd="0" destOrd="0" presId="urn:microsoft.com/office/officeart/2005/8/layout/radial6"/>
    <dgm:cxn modelId="{4B9E03D9-5E94-4C92-B369-8273484F722E}" srcId="{20100CA0-13C5-4B52-A1C4-27F25CE82C7E}" destId="{36857447-6067-4F7E-A937-72FF4F9E118B}" srcOrd="1" destOrd="0" parTransId="{4EF8053F-E96C-4DAA-B7F1-0AADBF766FAF}" sibTransId="{065EFABD-AA7D-48D8-A8E8-C39D279F3A45}"/>
    <dgm:cxn modelId="{9B781132-0295-465A-B347-81C543EA0419}" srcId="{20100CA0-13C5-4B52-A1C4-27F25CE82C7E}" destId="{6E7D7DB9-B764-41FC-BE45-10EFF983E65B}" srcOrd="5" destOrd="0" parTransId="{F3110931-464F-4206-95B9-57A77DCC16B1}" sibTransId="{51B75B76-251E-49C5-83E8-7228A303A3F2}"/>
    <dgm:cxn modelId="{316EB0A7-C4D2-4432-972E-C4BB6DEB2723}" srcId="{20100CA0-13C5-4B52-A1C4-27F25CE82C7E}" destId="{9E791CBE-9ECD-41C6-B11A-F5724A4DD5CB}" srcOrd="0" destOrd="0" parTransId="{508E3AE1-304A-4FE9-ADFB-F9003DC1BD36}" sibTransId="{ED1EACBC-35AA-4CB3-9C83-854CCAC57ED3}"/>
    <dgm:cxn modelId="{3BDBD188-5AD8-418F-B319-FCEF26C0C522}" type="presOf" srcId="{36857447-6067-4F7E-A937-72FF4F9E118B}" destId="{8643FF17-66DF-4CC6-B5D8-8887F334A13E}" srcOrd="0" destOrd="0" presId="urn:microsoft.com/office/officeart/2005/8/layout/radial6"/>
    <dgm:cxn modelId="{E7376ECF-B11B-45CE-B4A4-C83C03C19F78}" type="presOf" srcId="{51B75B76-251E-49C5-83E8-7228A303A3F2}" destId="{ADEEE6F3-FE4A-4138-81DC-67E0CAD5EB0F}" srcOrd="0" destOrd="0" presId="urn:microsoft.com/office/officeart/2005/8/layout/radial6"/>
    <dgm:cxn modelId="{8A784E2B-0976-478E-BE78-D174FF839C4A}" type="presOf" srcId="{04EB5E9E-D9A2-46B0-9CF7-ECAE033FBF29}" destId="{963E47FB-FFB4-4CA7-95A9-3665662CAB8D}" srcOrd="0" destOrd="0" presId="urn:microsoft.com/office/officeart/2005/8/layout/radial6"/>
    <dgm:cxn modelId="{D9A2DE1F-35C8-48AC-BE09-088BC200628C}" type="presParOf" srcId="{D90AF4AC-912D-477D-AE17-B02A0481C2BF}" destId="{55C912D7-2C61-42EF-A5F4-96FBBFA79330}" srcOrd="0" destOrd="0" presId="urn:microsoft.com/office/officeart/2005/8/layout/radial6"/>
    <dgm:cxn modelId="{173AD585-A00B-49EB-B7C1-9AE0E86D9DA6}" type="presParOf" srcId="{D90AF4AC-912D-477D-AE17-B02A0481C2BF}" destId="{91CCE16C-CBA6-42DF-A1A5-00F3B6B9C13D}" srcOrd="1" destOrd="0" presId="urn:microsoft.com/office/officeart/2005/8/layout/radial6"/>
    <dgm:cxn modelId="{6B13AC29-16A7-4794-8091-94F021DA852D}" type="presParOf" srcId="{D90AF4AC-912D-477D-AE17-B02A0481C2BF}" destId="{B904389D-A7A4-4EA2-88F2-1517D8FCE043}" srcOrd="2" destOrd="0" presId="urn:microsoft.com/office/officeart/2005/8/layout/radial6"/>
    <dgm:cxn modelId="{8D84662D-29E8-46CC-8029-A06DE53A1196}" type="presParOf" srcId="{D90AF4AC-912D-477D-AE17-B02A0481C2BF}" destId="{25B0D53F-93B8-4358-B1B1-8AA45321931F}" srcOrd="3" destOrd="0" presId="urn:microsoft.com/office/officeart/2005/8/layout/radial6"/>
    <dgm:cxn modelId="{DD0ACA1B-EC56-4980-8A0A-D246CB3C4F20}" type="presParOf" srcId="{D90AF4AC-912D-477D-AE17-B02A0481C2BF}" destId="{8643FF17-66DF-4CC6-B5D8-8887F334A13E}" srcOrd="4" destOrd="0" presId="urn:microsoft.com/office/officeart/2005/8/layout/radial6"/>
    <dgm:cxn modelId="{4672FBF4-6CFC-4042-8295-5F7A5290CE68}" type="presParOf" srcId="{D90AF4AC-912D-477D-AE17-B02A0481C2BF}" destId="{1D4A1FB9-A1D5-40CA-9132-865CF17AE088}" srcOrd="5" destOrd="0" presId="urn:microsoft.com/office/officeart/2005/8/layout/radial6"/>
    <dgm:cxn modelId="{39CD5136-E349-42CE-BF55-E775563D8C19}" type="presParOf" srcId="{D90AF4AC-912D-477D-AE17-B02A0481C2BF}" destId="{14F0FF6B-A223-4911-A745-DB0E2CA0614B}" srcOrd="6" destOrd="0" presId="urn:microsoft.com/office/officeart/2005/8/layout/radial6"/>
    <dgm:cxn modelId="{565A8415-EBBE-4A00-9450-8A2A76F1564B}" type="presParOf" srcId="{D90AF4AC-912D-477D-AE17-B02A0481C2BF}" destId="{ABC520BB-60DF-4C40-8548-B5D310896926}" srcOrd="7" destOrd="0" presId="urn:microsoft.com/office/officeart/2005/8/layout/radial6"/>
    <dgm:cxn modelId="{4D0B68F4-7222-4545-974B-52C9932056F5}" type="presParOf" srcId="{D90AF4AC-912D-477D-AE17-B02A0481C2BF}" destId="{79D3484C-E7A3-42CD-B94C-C5623988A5E9}" srcOrd="8" destOrd="0" presId="urn:microsoft.com/office/officeart/2005/8/layout/radial6"/>
    <dgm:cxn modelId="{EC959ED1-6C6B-43A9-AD16-CDCC57EFF7C8}" type="presParOf" srcId="{D90AF4AC-912D-477D-AE17-B02A0481C2BF}" destId="{BE4C97EC-AA65-44E5-B709-2E7EA739992D}" srcOrd="9" destOrd="0" presId="urn:microsoft.com/office/officeart/2005/8/layout/radial6"/>
    <dgm:cxn modelId="{89C7EE52-7DF2-4424-99F7-F44360A39E3F}" type="presParOf" srcId="{D90AF4AC-912D-477D-AE17-B02A0481C2BF}" destId="{C25485F3-D178-4A5C-B7DA-A38658627A3F}" srcOrd="10" destOrd="0" presId="urn:microsoft.com/office/officeart/2005/8/layout/radial6"/>
    <dgm:cxn modelId="{5AA06123-BE7F-4D80-B5B4-3E43BCFFF893}" type="presParOf" srcId="{D90AF4AC-912D-477D-AE17-B02A0481C2BF}" destId="{303E8B6F-1F5B-484E-8000-7483B79F3C29}" srcOrd="11" destOrd="0" presId="urn:microsoft.com/office/officeart/2005/8/layout/radial6"/>
    <dgm:cxn modelId="{97D4D3F7-A215-4CFC-B1C6-B5DCD0C3CF2D}" type="presParOf" srcId="{D90AF4AC-912D-477D-AE17-B02A0481C2BF}" destId="{3405BAFD-5DEF-4B07-A617-81A3F6F87DDD}" srcOrd="12" destOrd="0" presId="urn:microsoft.com/office/officeart/2005/8/layout/radial6"/>
    <dgm:cxn modelId="{EB411A4E-5486-4EBC-963B-4FD4A9D0302E}" type="presParOf" srcId="{D90AF4AC-912D-477D-AE17-B02A0481C2BF}" destId="{8C09DBCD-6CB4-4D86-A0B2-3331F83480F6}" srcOrd="13" destOrd="0" presId="urn:microsoft.com/office/officeart/2005/8/layout/radial6"/>
    <dgm:cxn modelId="{13BCFD06-D4D5-4DD4-9C03-724CD4FBD94C}" type="presParOf" srcId="{D90AF4AC-912D-477D-AE17-B02A0481C2BF}" destId="{0F3A85CE-D773-4345-8CB7-0C4FFB387E6F}" srcOrd="14" destOrd="0" presId="urn:microsoft.com/office/officeart/2005/8/layout/radial6"/>
    <dgm:cxn modelId="{D0BC8D8A-354D-4966-8A3D-1F7D7231B86D}" type="presParOf" srcId="{D90AF4AC-912D-477D-AE17-B02A0481C2BF}" destId="{963E47FB-FFB4-4CA7-95A9-3665662CAB8D}" srcOrd="15" destOrd="0" presId="urn:microsoft.com/office/officeart/2005/8/layout/radial6"/>
    <dgm:cxn modelId="{AF7A7B9B-A3FD-4A05-8E44-0340159B0D65}" type="presParOf" srcId="{D90AF4AC-912D-477D-AE17-B02A0481C2BF}" destId="{BC02538D-4D78-48D1-8D43-87033BD8A0BB}" srcOrd="16" destOrd="0" presId="urn:microsoft.com/office/officeart/2005/8/layout/radial6"/>
    <dgm:cxn modelId="{2C070C48-FCAB-46B4-86E2-7D4BB72B663D}" type="presParOf" srcId="{D90AF4AC-912D-477D-AE17-B02A0481C2BF}" destId="{6F549C59-314A-4AB6-8F9C-68797108F4F5}" srcOrd="17" destOrd="0" presId="urn:microsoft.com/office/officeart/2005/8/layout/radial6"/>
    <dgm:cxn modelId="{EDC725C9-2759-4A1E-A69B-A3C35473E04A}" type="presParOf" srcId="{D90AF4AC-912D-477D-AE17-B02A0481C2BF}" destId="{ADEEE6F3-FE4A-4138-81DC-67E0CAD5EB0F}" srcOrd="18"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EEE6F3-FE4A-4138-81DC-67E0CAD5EB0F}">
      <dsp:nvSpPr>
        <dsp:cNvPr id="0" name=""/>
        <dsp:cNvSpPr/>
      </dsp:nvSpPr>
      <dsp:spPr>
        <a:xfrm>
          <a:off x="1892790" y="325665"/>
          <a:ext cx="2234218" cy="2234218"/>
        </a:xfrm>
        <a:prstGeom prst="blockArc">
          <a:avLst>
            <a:gd name="adj1" fmla="val 12600000"/>
            <a:gd name="adj2" fmla="val 16200000"/>
            <a:gd name="adj3" fmla="val 4509"/>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sp>
    <dsp:sp modelId="{963E47FB-FFB4-4CA7-95A9-3665662CAB8D}">
      <dsp:nvSpPr>
        <dsp:cNvPr id="0" name=""/>
        <dsp:cNvSpPr/>
      </dsp:nvSpPr>
      <dsp:spPr>
        <a:xfrm>
          <a:off x="1892790" y="325665"/>
          <a:ext cx="2234218" cy="2234218"/>
        </a:xfrm>
        <a:prstGeom prst="blockArc">
          <a:avLst>
            <a:gd name="adj1" fmla="val 9000000"/>
            <a:gd name="adj2" fmla="val 12600000"/>
            <a:gd name="adj3" fmla="val 4509"/>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sp>
    <dsp:sp modelId="{3405BAFD-5DEF-4B07-A617-81A3F6F87DDD}">
      <dsp:nvSpPr>
        <dsp:cNvPr id="0" name=""/>
        <dsp:cNvSpPr/>
      </dsp:nvSpPr>
      <dsp:spPr>
        <a:xfrm>
          <a:off x="1892790" y="325665"/>
          <a:ext cx="2234218" cy="2234218"/>
        </a:xfrm>
        <a:prstGeom prst="blockArc">
          <a:avLst>
            <a:gd name="adj1" fmla="val 5400000"/>
            <a:gd name="adj2" fmla="val 9000000"/>
            <a:gd name="adj3" fmla="val 4509"/>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sp>
    <dsp:sp modelId="{BE4C97EC-AA65-44E5-B709-2E7EA739992D}">
      <dsp:nvSpPr>
        <dsp:cNvPr id="0" name=""/>
        <dsp:cNvSpPr/>
      </dsp:nvSpPr>
      <dsp:spPr>
        <a:xfrm>
          <a:off x="2018756" y="370953"/>
          <a:ext cx="1982287" cy="2143643"/>
        </a:xfrm>
        <a:prstGeom prst="blockArc">
          <a:avLst>
            <a:gd name="adj1" fmla="val 1800000"/>
            <a:gd name="adj2" fmla="val 5400000"/>
            <a:gd name="adj3" fmla="val 4509"/>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sp>
    <dsp:sp modelId="{14F0FF6B-A223-4911-A745-DB0E2CA0614B}">
      <dsp:nvSpPr>
        <dsp:cNvPr id="0" name=""/>
        <dsp:cNvSpPr/>
      </dsp:nvSpPr>
      <dsp:spPr>
        <a:xfrm>
          <a:off x="1892790" y="325665"/>
          <a:ext cx="2234218" cy="2234218"/>
        </a:xfrm>
        <a:prstGeom prst="blockArc">
          <a:avLst>
            <a:gd name="adj1" fmla="val 19800000"/>
            <a:gd name="adj2" fmla="val 1800000"/>
            <a:gd name="adj3" fmla="val 4509"/>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sp>
    <dsp:sp modelId="{25B0D53F-93B8-4358-B1B1-8AA45321931F}">
      <dsp:nvSpPr>
        <dsp:cNvPr id="0" name=""/>
        <dsp:cNvSpPr/>
      </dsp:nvSpPr>
      <dsp:spPr>
        <a:xfrm>
          <a:off x="1892790" y="325665"/>
          <a:ext cx="2234218" cy="2234218"/>
        </a:xfrm>
        <a:prstGeom prst="blockArc">
          <a:avLst>
            <a:gd name="adj1" fmla="val 16200000"/>
            <a:gd name="adj2" fmla="val 19800000"/>
            <a:gd name="adj3" fmla="val 4509"/>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sp>
    <dsp:sp modelId="{55C912D7-2C61-42EF-A5F4-96FBBFA79330}">
      <dsp:nvSpPr>
        <dsp:cNvPr id="0" name=""/>
        <dsp:cNvSpPr/>
      </dsp:nvSpPr>
      <dsp:spPr>
        <a:xfrm>
          <a:off x="2510209" y="943084"/>
          <a:ext cx="999380" cy="999380"/>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smtClean="0"/>
            <a:t>Prequal Process</a:t>
          </a:r>
          <a:endParaRPr lang="en-US" sz="1600" b="1" kern="1200" dirty="0"/>
        </a:p>
      </dsp:txBody>
      <dsp:txXfrm>
        <a:off x="2656565" y="1089440"/>
        <a:ext cx="706668" cy="706668"/>
      </dsp:txXfrm>
    </dsp:sp>
    <dsp:sp modelId="{91CCE16C-CBA6-42DF-A1A5-00F3B6B9C13D}">
      <dsp:nvSpPr>
        <dsp:cNvPr id="0" name=""/>
        <dsp:cNvSpPr/>
      </dsp:nvSpPr>
      <dsp:spPr>
        <a:xfrm>
          <a:off x="2660116" y="1066"/>
          <a:ext cx="699566" cy="699566"/>
        </a:xfrm>
        <a:prstGeom prst="ellipse">
          <a:avLst/>
        </a:prstGeom>
        <a:solidFill>
          <a:srgbClr val="78780A"/>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t>Cover Sheet</a:t>
          </a:r>
          <a:endParaRPr lang="en-US" sz="1400" b="1" kern="1200" dirty="0"/>
        </a:p>
      </dsp:txBody>
      <dsp:txXfrm>
        <a:off x="2762565" y="103515"/>
        <a:ext cx="494668" cy="494668"/>
      </dsp:txXfrm>
    </dsp:sp>
    <dsp:sp modelId="{8643FF17-66DF-4CC6-B5D8-8887F334A13E}">
      <dsp:nvSpPr>
        <dsp:cNvPr id="0" name=""/>
        <dsp:cNvSpPr/>
      </dsp:nvSpPr>
      <dsp:spPr>
        <a:xfrm>
          <a:off x="3605751" y="547029"/>
          <a:ext cx="699566" cy="699566"/>
        </a:xfrm>
        <a:prstGeom prst="ellipse">
          <a:avLst/>
        </a:prstGeom>
        <a:solidFill>
          <a:srgbClr val="7030A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t>OH</a:t>
          </a:r>
          <a:endParaRPr lang="en-US" sz="1400" b="1" kern="1200" dirty="0"/>
        </a:p>
      </dsp:txBody>
      <dsp:txXfrm>
        <a:off x="3708200" y="649478"/>
        <a:ext cx="494668" cy="494668"/>
      </dsp:txXfrm>
    </dsp:sp>
    <dsp:sp modelId="{ABC520BB-60DF-4C40-8548-B5D310896926}">
      <dsp:nvSpPr>
        <dsp:cNvPr id="0" name=""/>
        <dsp:cNvSpPr/>
      </dsp:nvSpPr>
      <dsp:spPr>
        <a:xfrm>
          <a:off x="3605751" y="1638954"/>
          <a:ext cx="699566" cy="699566"/>
        </a:xfrm>
        <a:prstGeom prst="ellipse">
          <a:avLst/>
        </a:prstGeom>
        <a:solidFill>
          <a:srgbClr val="0CA487"/>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t>FS</a:t>
          </a:r>
          <a:endParaRPr lang="en-US" sz="1400" b="1" kern="1200" dirty="0"/>
        </a:p>
      </dsp:txBody>
      <dsp:txXfrm>
        <a:off x="3708200" y="1741403"/>
        <a:ext cx="494668" cy="494668"/>
      </dsp:txXfrm>
    </dsp:sp>
    <dsp:sp modelId="{C25485F3-D178-4A5C-B7DA-A38658627A3F}">
      <dsp:nvSpPr>
        <dsp:cNvPr id="0" name=""/>
        <dsp:cNvSpPr/>
      </dsp:nvSpPr>
      <dsp:spPr>
        <a:xfrm>
          <a:off x="2660116" y="2184916"/>
          <a:ext cx="699566" cy="699566"/>
        </a:xfrm>
        <a:prstGeom prst="ellipse">
          <a:avLst/>
        </a:prstGeom>
        <a:solidFill>
          <a:srgbClr val="00206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t>ICQ</a:t>
          </a:r>
          <a:endParaRPr lang="en-US" sz="1400" b="1" kern="1200" dirty="0"/>
        </a:p>
      </dsp:txBody>
      <dsp:txXfrm>
        <a:off x="2762565" y="2287365"/>
        <a:ext cx="494668" cy="494668"/>
      </dsp:txXfrm>
    </dsp:sp>
    <dsp:sp modelId="{8C09DBCD-6CB4-4D86-A0B2-3331F83480F6}">
      <dsp:nvSpPr>
        <dsp:cNvPr id="0" name=""/>
        <dsp:cNvSpPr/>
      </dsp:nvSpPr>
      <dsp:spPr>
        <a:xfrm>
          <a:off x="1714482" y="1638954"/>
          <a:ext cx="699566" cy="699566"/>
        </a:xfrm>
        <a:prstGeom prst="ellipse">
          <a:avLst/>
        </a:prstGeom>
        <a:solidFill>
          <a:srgbClr val="763E3F"/>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t>Exec</a:t>
          </a:r>
        </a:p>
        <a:p>
          <a:pPr lvl="0" algn="ctr" defTabSz="622300">
            <a:lnSpc>
              <a:spcPct val="90000"/>
            </a:lnSpc>
            <a:spcBef>
              <a:spcPct val="0"/>
            </a:spcBef>
            <a:spcAft>
              <a:spcPct val="35000"/>
            </a:spcAft>
          </a:pPr>
          <a:r>
            <a:rPr lang="en-US" sz="1400" b="1" kern="1200" dirty="0" smtClean="0"/>
            <a:t>Comp</a:t>
          </a:r>
          <a:endParaRPr lang="en-US" sz="1400" b="1" kern="1200" dirty="0"/>
        </a:p>
      </dsp:txBody>
      <dsp:txXfrm>
        <a:off x="1816931" y="1741403"/>
        <a:ext cx="494668" cy="494668"/>
      </dsp:txXfrm>
    </dsp:sp>
    <dsp:sp modelId="{BC02538D-4D78-48D1-8D43-87033BD8A0BB}">
      <dsp:nvSpPr>
        <dsp:cNvPr id="0" name=""/>
        <dsp:cNvSpPr/>
      </dsp:nvSpPr>
      <dsp:spPr>
        <a:xfrm>
          <a:off x="1714482" y="547029"/>
          <a:ext cx="699566" cy="699566"/>
        </a:xfrm>
        <a:prstGeom prst="ellipse">
          <a:avLst/>
        </a:prstGeom>
        <a:solidFill>
          <a:srgbClr val="C000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t>Cert</a:t>
          </a:r>
          <a:endParaRPr lang="en-US" sz="1400" b="1" kern="1200" dirty="0"/>
        </a:p>
      </dsp:txBody>
      <dsp:txXfrm>
        <a:off x="1816931" y="649478"/>
        <a:ext cx="494668" cy="494668"/>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11CFC1B3-8602-4D99-ABD0-73313CBC5A5F}" type="datetimeFigureOut">
              <a:rPr lang="en-US" smtClean="0"/>
              <a:t>6/25/2018</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BDD4B0BE-DD48-44C2-96A5-658A360237AB}" type="slidenum">
              <a:rPr lang="en-US" smtClean="0"/>
              <a:t>‹#›</a:t>
            </a:fld>
            <a:endParaRPr lang="en-US" dirty="0"/>
          </a:p>
        </p:txBody>
      </p:sp>
    </p:spTree>
    <p:extLst>
      <p:ext uri="{BB962C8B-B14F-4D97-AF65-F5344CB8AC3E}">
        <p14:creationId xmlns:p14="http://schemas.microsoft.com/office/powerpoint/2010/main" val="3674162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mailto:CODEConsultPreq@modot.mo.gov"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228600"/>
            <a:ext cx="4648200" cy="3486150"/>
          </a:xfrm>
        </p:spPr>
      </p:sp>
      <p:sp>
        <p:nvSpPr>
          <p:cNvPr id="3" name="Notes Placeholder 2"/>
          <p:cNvSpPr>
            <a:spLocks noGrp="1"/>
          </p:cNvSpPr>
          <p:nvPr>
            <p:ph type="body" idx="1"/>
          </p:nvPr>
        </p:nvSpPr>
        <p:spPr>
          <a:xfrm>
            <a:off x="685800" y="3886200"/>
            <a:ext cx="5608320" cy="4953000"/>
          </a:xfrm>
        </p:spPr>
        <p:txBody>
          <a:bodyPr/>
          <a:lstStyle/>
          <a:p>
            <a:r>
              <a:rPr lang="en-US" sz="2400" dirty="0" smtClean="0"/>
              <a:t>Introduction</a:t>
            </a:r>
          </a:p>
          <a:p>
            <a:endParaRPr lang="en-US" sz="1000" dirty="0"/>
          </a:p>
          <a:p>
            <a:r>
              <a:rPr lang="en-US" sz="2400" dirty="0" smtClean="0"/>
              <a:t>Thank ACEC &amp; Mike</a:t>
            </a:r>
          </a:p>
          <a:p>
            <a:endParaRPr lang="en-US" sz="1000" dirty="0"/>
          </a:p>
          <a:p>
            <a:pPr>
              <a:defRPr/>
            </a:pPr>
            <a:r>
              <a:rPr lang="en-US" sz="2400" dirty="0"/>
              <a:t>We realize the prequalification process can be detailed, takes resources you could use on building your business or working on a project and it can be frustrating.</a:t>
            </a:r>
          </a:p>
          <a:p>
            <a:pPr>
              <a:defRPr/>
            </a:pPr>
            <a:endParaRPr lang="en-US" sz="2400" dirty="0"/>
          </a:p>
          <a:p>
            <a:pPr>
              <a:defRPr/>
            </a:pPr>
            <a:r>
              <a:rPr lang="en-US" sz="2400" dirty="0"/>
              <a:t>That’s why we were so pleased to be invited to your winter meeting so maybe we could help reduce the amount of resources you are using to complete the process.</a:t>
            </a:r>
            <a:endParaRPr lang="en-US" sz="2400" dirty="0">
              <a:solidFill>
                <a:schemeClr val="bg1"/>
              </a:solidFill>
            </a:endParaRPr>
          </a:p>
        </p:txBody>
      </p:sp>
      <p:sp>
        <p:nvSpPr>
          <p:cNvPr id="4" name="Slide Number Placeholder 3"/>
          <p:cNvSpPr>
            <a:spLocks noGrp="1"/>
          </p:cNvSpPr>
          <p:nvPr>
            <p:ph type="sldNum" sz="quarter" idx="10"/>
          </p:nvPr>
        </p:nvSpPr>
        <p:spPr/>
        <p:txBody>
          <a:bodyPr/>
          <a:lstStyle/>
          <a:p>
            <a:fld id="{BDD4B0BE-DD48-44C2-96A5-658A360237AB}" type="slidenum">
              <a:rPr lang="en-US" smtClean="0"/>
              <a:t>1</a:t>
            </a:fld>
            <a:endParaRPr lang="en-US" dirty="0"/>
          </a:p>
        </p:txBody>
      </p:sp>
    </p:spTree>
    <p:extLst>
      <p:ext uri="{BB962C8B-B14F-4D97-AF65-F5344CB8AC3E}">
        <p14:creationId xmlns:p14="http://schemas.microsoft.com/office/powerpoint/2010/main" val="17395886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9200" y="304800"/>
            <a:ext cx="4648200" cy="3486150"/>
          </a:xfrm>
        </p:spPr>
      </p:sp>
      <p:sp>
        <p:nvSpPr>
          <p:cNvPr id="3" name="Notes Placeholder 2"/>
          <p:cNvSpPr>
            <a:spLocks noGrp="1"/>
          </p:cNvSpPr>
          <p:nvPr>
            <p:ph type="body" idx="1"/>
          </p:nvPr>
        </p:nvSpPr>
        <p:spPr>
          <a:xfrm>
            <a:off x="304800" y="3962400"/>
            <a:ext cx="6477000" cy="4876800"/>
          </a:xfrm>
        </p:spPr>
        <p:txBody>
          <a:bodyPr/>
          <a:lstStyle/>
          <a:p>
            <a:r>
              <a:rPr lang="en-US" sz="2800" dirty="0" smtClean="0"/>
              <a:t>So to be clear – MoDOT Solicitation and Selection Process is under EPG Section 134.</a:t>
            </a:r>
          </a:p>
          <a:p>
            <a:endParaRPr lang="en-US" sz="1000" dirty="0" smtClean="0"/>
          </a:p>
          <a:p>
            <a:r>
              <a:rPr lang="en-US" sz="2800" dirty="0" smtClean="0"/>
              <a:t>If you are not receiving</a:t>
            </a:r>
            <a:r>
              <a:rPr lang="en-US" sz="2800" baseline="0" dirty="0" smtClean="0"/>
              <a:t> </a:t>
            </a:r>
            <a:r>
              <a:rPr lang="en-US" sz="2800" b="1" baseline="0" dirty="0" smtClean="0"/>
              <a:t>auto notification </a:t>
            </a:r>
            <a:r>
              <a:rPr lang="en-US" sz="2800" baseline="0" dirty="0" smtClean="0"/>
              <a:t>of opportunities as they are posted to the web, send</a:t>
            </a:r>
            <a:r>
              <a:rPr lang="en-US" sz="2800" dirty="0" smtClean="0"/>
              <a:t> an email </a:t>
            </a:r>
            <a:r>
              <a:rPr lang="en-US" sz="2800" baseline="0" dirty="0" smtClean="0"/>
              <a:t>to the address below and request to be placed on the </a:t>
            </a:r>
            <a:r>
              <a:rPr lang="en-US" sz="2800" b="1" dirty="0" smtClean="0"/>
              <a:t>Design Distribution List</a:t>
            </a:r>
            <a:r>
              <a:rPr lang="en-US" sz="2800" dirty="0" smtClean="0"/>
              <a:t> </a:t>
            </a:r>
            <a:r>
              <a:rPr lang="en-US" sz="2800" dirty="0" smtClean="0">
                <a:hlinkClick r:id="rId3"/>
              </a:rPr>
              <a:t>CODEConsultPreq@modot.mo.gov</a:t>
            </a:r>
            <a:r>
              <a:rPr lang="en-US" sz="2800" dirty="0" smtClean="0"/>
              <a:t>.</a:t>
            </a:r>
          </a:p>
          <a:p>
            <a:endParaRPr lang="en-US" sz="1000" dirty="0" smtClean="0"/>
          </a:p>
          <a:p>
            <a:r>
              <a:rPr lang="en-US" sz="2800" dirty="0" smtClean="0"/>
              <a:t>This</a:t>
            </a:r>
            <a:r>
              <a:rPr lang="en-US" sz="2800" baseline="0" dirty="0" smtClean="0"/>
              <a:t> will allow you to receive notification at the time a new opportunity is posted.</a:t>
            </a:r>
            <a:endParaRPr lang="en-US" sz="2800" dirty="0"/>
          </a:p>
        </p:txBody>
      </p:sp>
      <p:sp>
        <p:nvSpPr>
          <p:cNvPr id="4" name="Slide Number Placeholder 3"/>
          <p:cNvSpPr>
            <a:spLocks noGrp="1"/>
          </p:cNvSpPr>
          <p:nvPr>
            <p:ph type="sldNum" sz="quarter" idx="10"/>
          </p:nvPr>
        </p:nvSpPr>
        <p:spPr/>
        <p:txBody>
          <a:bodyPr/>
          <a:lstStyle/>
          <a:p>
            <a:fld id="{BDD4B0BE-DD48-44C2-96A5-658A360237AB}" type="slidenum">
              <a:rPr lang="en-US" smtClean="0"/>
              <a:t>10</a:t>
            </a:fld>
            <a:endParaRPr lang="en-US" dirty="0"/>
          </a:p>
        </p:txBody>
      </p:sp>
    </p:spTree>
    <p:extLst>
      <p:ext uri="{BB962C8B-B14F-4D97-AF65-F5344CB8AC3E}">
        <p14:creationId xmlns:p14="http://schemas.microsoft.com/office/powerpoint/2010/main" val="5885694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19600"/>
            <a:ext cx="5608320" cy="4183380"/>
          </a:xfrm>
        </p:spPr>
        <p:txBody>
          <a:bodyPr/>
          <a:lstStyle/>
          <a:p>
            <a:r>
              <a:rPr lang="en-US" sz="3600" dirty="0" smtClean="0"/>
              <a:t>The posted</a:t>
            </a:r>
            <a:r>
              <a:rPr lang="en-US" sz="3600" baseline="0" dirty="0" smtClean="0"/>
              <a:t> solicitations will be under the agency that is requesting the services.  As you can see, this screenshot advertises MoDOT opportunities</a:t>
            </a:r>
            <a:endParaRPr lang="en-US" sz="3600" dirty="0"/>
          </a:p>
        </p:txBody>
      </p:sp>
      <p:sp>
        <p:nvSpPr>
          <p:cNvPr id="4" name="Slide Number Placeholder 3"/>
          <p:cNvSpPr>
            <a:spLocks noGrp="1"/>
          </p:cNvSpPr>
          <p:nvPr>
            <p:ph type="sldNum" sz="quarter" idx="10"/>
          </p:nvPr>
        </p:nvSpPr>
        <p:spPr/>
        <p:txBody>
          <a:bodyPr/>
          <a:lstStyle/>
          <a:p>
            <a:fld id="{BDD4B0BE-DD48-44C2-96A5-658A360237AB}" type="slidenum">
              <a:rPr lang="en-US" smtClean="0"/>
              <a:t>11</a:t>
            </a:fld>
            <a:endParaRPr lang="en-US" dirty="0"/>
          </a:p>
        </p:txBody>
      </p:sp>
    </p:spTree>
    <p:extLst>
      <p:ext uri="{BB962C8B-B14F-4D97-AF65-F5344CB8AC3E}">
        <p14:creationId xmlns:p14="http://schemas.microsoft.com/office/powerpoint/2010/main" val="27649279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3600" dirty="0" smtClean="0"/>
              <a:t>LPA Solicitations and Consultant Contract Management Policies</a:t>
            </a:r>
            <a:r>
              <a:rPr lang="en-US" sz="3600" baseline="0" dirty="0" smtClean="0"/>
              <a:t> and Processes are under EPG Section 136.</a:t>
            </a:r>
            <a:endParaRPr lang="en-US" sz="3600" dirty="0" smtClean="0"/>
          </a:p>
          <a:p>
            <a:endParaRPr lang="en-US" sz="3600" dirty="0" smtClean="0"/>
          </a:p>
        </p:txBody>
      </p:sp>
      <p:sp>
        <p:nvSpPr>
          <p:cNvPr id="4" name="Slide Number Placeholder 3"/>
          <p:cNvSpPr>
            <a:spLocks noGrp="1"/>
          </p:cNvSpPr>
          <p:nvPr>
            <p:ph type="sldNum" sz="quarter" idx="10"/>
          </p:nvPr>
        </p:nvSpPr>
        <p:spPr/>
        <p:txBody>
          <a:bodyPr/>
          <a:lstStyle/>
          <a:p>
            <a:fld id="{BDD4B0BE-DD48-44C2-96A5-658A360237AB}" type="slidenum">
              <a:rPr lang="en-US" smtClean="0"/>
              <a:t>12</a:t>
            </a:fld>
            <a:endParaRPr lang="en-US" dirty="0"/>
          </a:p>
        </p:txBody>
      </p:sp>
    </p:spTree>
    <p:extLst>
      <p:ext uri="{BB962C8B-B14F-4D97-AF65-F5344CB8AC3E}">
        <p14:creationId xmlns:p14="http://schemas.microsoft.com/office/powerpoint/2010/main" val="38100454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3600" dirty="0" smtClean="0"/>
              <a:t>LPA</a:t>
            </a:r>
            <a:r>
              <a:rPr lang="en-US" sz="3600" baseline="0" dirty="0" smtClean="0"/>
              <a:t> has solicitation list look a little different but the information provided is the same. </a:t>
            </a:r>
            <a:endParaRPr lang="en-US" sz="3600" dirty="0"/>
          </a:p>
        </p:txBody>
      </p:sp>
      <p:sp>
        <p:nvSpPr>
          <p:cNvPr id="4" name="Slide Number Placeholder 3"/>
          <p:cNvSpPr>
            <a:spLocks noGrp="1"/>
          </p:cNvSpPr>
          <p:nvPr>
            <p:ph type="sldNum" sz="quarter" idx="10"/>
          </p:nvPr>
        </p:nvSpPr>
        <p:spPr/>
        <p:txBody>
          <a:bodyPr/>
          <a:lstStyle/>
          <a:p>
            <a:fld id="{BDD4B0BE-DD48-44C2-96A5-658A360237AB}" type="slidenum">
              <a:rPr lang="en-US" smtClean="0"/>
              <a:t>13</a:t>
            </a:fld>
            <a:endParaRPr lang="en-US" dirty="0"/>
          </a:p>
        </p:txBody>
      </p:sp>
    </p:spTree>
    <p:extLst>
      <p:ext uri="{BB962C8B-B14F-4D97-AF65-F5344CB8AC3E}">
        <p14:creationId xmlns:p14="http://schemas.microsoft.com/office/powerpoint/2010/main" val="29899390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3600" dirty="0" smtClean="0"/>
              <a:t>If</a:t>
            </a:r>
            <a:r>
              <a:rPr lang="en-US" sz="3600" baseline="0" dirty="0" smtClean="0"/>
              <a:t> you wish to </a:t>
            </a:r>
            <a:r>
              <a:rPr lang="en-US" sz="3600" b="1" baseline="0" dirty="0" smtClean="0"/>
              <a:t>provide professional services</a:t>
            </a:r>
            <a:r>
              <a:rPr lang="en-US" sz="3600" baseline="0" dirty="0" smtClean="0"/>
              <a:t> as a </a:t>
            </a:r>
            <a:r>
              <a:rPr lang="en-US" sz="3600" b="1" baseline="0" dirty="0" smtClean="0"/>
              <a:t>sub-consultant</a:t>
            </a:r>
            <a:r>
              <a:rPr lang="en-US" sz="3600" baseline="0" dirty="0" smtClean="0"/>
              <a:t>, you find the list of awarded contracts </a:t>
            </a:r>
            <a:r>
              <a:rPr lang="en-US" sz="3600" b="1" baseline="0" dirty="0" smtClean="0"/>
              <a:t>beneficial</a:t>
            </a:r>
            <a:r>
              <a:rPr lang="en-US" sz="3600" baseline="0" dirty="0" smtClean="0"/>
              <a:t>.</a:t>
            </a:r>
            <a:endParaRPr lang="en-US" sz="3600" dirty="0"/>
          </a:p>
        </p:txBody>
      </p:sp>
      <p:sp>
        <p:nvSpPr>
          <p:cNvPr id="4" name="Slide Number Placeholder 3"/>
          <p:cNvSpPr>
            <a:spLocks noGrp="1"/>
          </p:cNvSpPr>
          <p:nvPr>
            <p:ph type="sldNum" sz="quarter" idx="10"/>
          </p:nvPr>
        </p:nvSpPr>
        <p:spPr/>
        <p:txBody>
          <a:bodyPr/>
          <a:lstStyle/>
          <a:p>
            <a:fld id="{BDD4B0BE-DD48-44C2-96A5-658A360237AB}" type="slidenum">
              <a:rPr lang="en-US" smtClean="0"/>
              <a:t>14</a:t>
            </a:fld>
            <a:endParaRPr lang="en-US" dirty="0"/>
          </a:p>
        </p:txBody>
      </p:sp>
    </p:spTree>
    <p:extLst>
      <p:ext uri="{BB962C8B-B14F-4D97-AF65-F5344CB8AC3E}">
        <p14:creationId xmlns:p14="http://schemas.microsoft.com/office/powerpoint/2010/main" val="35932127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3200" dirty="0" smtClean="0"/>
              <a:t>Additional information to use would be FHWA</a:t>
            </a:r>
            <a:r>
              <a:rPr lang="en-US" sz="3200" baseline="0" dirty="0" smtClean="0"/>
              <a:t> Consultant Contracting Q/A and the ACEC website.</a:t>
            </a:r>
            <a:endParaRPr lang="en-US" sz="3200" dirty="0"/>
          </a:p>
        </p:txBody>
      </p:sp>
      <p:sp>
        <p:nvSpPr>
          <p:cNvPr id="4" name="Slide Number Placeholder 3"/>
          <p:cNvSpPr>
            <a:spLocks noGrp="1"/>
          </p:cNvSpPr>
          <p:nvPr>
            <p:ph type="sldNum" sz="quarter" idx="10"/>
          </p:nvPr>
        </p:nvSpPr>
        <p:spPr/>
        <p:txBody>
          <a:bodyPr/>
          <a:lstStyle/>
          <a:p>
            <a:fld id="{BDD4B0BE-DD48-44C2-96A5-658A360237AB}" type="slidenum">
              <a:rPr lang="en-US" smtClean="0"/>
              <a:t>15</a:t>
            </a:fld>
            <a:endParaRPr lang="en-US" dirty="0"/>
          </a:p>
        </p:txBody>
      </p:sp>
    </p:spTree>
    <p:extLst>
      <p:ext uri="{BB962C8B-B14F-4D97-AF65-F5344CB8AC3E}">
        <p14:creationId xmlns:p14="http://schemas.microsoft.com/office/powerpoint/2010/main" val="7389879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9200" y="457200"/>
            <a:ext cx="4648200" cy="3486150"/>
          </a:xfrm>
        </p:spPr>
      </p:sp>
      <p:sp>
        <p:nvSpPr>
          <p:cNvPr id="3" name="Notes Placeholder 2"/>
          <p:cNvSpPr>
            <a:spLocks noGrp="1"/>
          </p:cNvSpPr>
          <p:nvPr>
            <p:ph type="body" idx="1"/>
          </p:nvPr>
        </p:nvSpPr>
        <p:spPr>
          <a:xfrm>
            <a:off x="701040" y="4415790"/>
            <a:ext cx="5608320" cy="4575810"/>
          </a:xfrm>
        </p:spPr>
        <p:txBody>
          <a:bodyPr/>
          <a:lstStyle/>
          <a:p>
            <a:r>
              <a:rPr lang="en-US" sz="3600" dirty="0" smtClean="0"/>
              <a:t>Tab 4 – Consultant Prequalification Requirements - This is the main page for information regarding the prequalification process.</a:t>
            </a:r>
          </a:p>
          <a:p>
            <a:endParaRPr lang="en-US" sz="3600" dirty="0" smtClean="0"/>
          </a:p>
          <a:p>
            <a:r>
              <a:rPr lang="en-US" sz="3600" b="1" dirty="0" smtClean="0"/>
              <a:t>Bridge</a:t>
            </a:r>
            <a:r>
              <a:rPr lang="en-US" sz="3600" b="1" baseline="0" dirty="0" smtClean="0"/>
              <a:t> Prequalification</a:t>
            </a:r>
            <a:endParaRPr lang="en-US" sz="3600" b="1" dirty="0" smtClean="0"/>
          </a:p>
        </p:txBody>
      </p:sp>
      <p:sp>
        <p:nvSpPr>
          <p:cNvPr id="4" name="Slide Number Placeholder 3"/>
          <p:cNvSpPr>
            <a:spLocks noGrp="1"/>
          </p:cNvSpPr>
          <p:nvPr>
            <p:ph type="sldNum" sz="quarter" idx="10"/>
          </p:nvPr>
        </p:nvSpPr>
        <p:spPr/>
        <p:txBody>
          <a:bodyPr/>
          <a:lstStyle/>
          <a:p>
            <a:fld id="{BDD4B0BE-DD48-44C2-96A5-658A360237AB}" type="slidenum">
              <a:rPr lang="en-US" smtClean="0"/>
              <a:t>16</a:t>
            </a:fld>
            <a:endParaRPr lang="en-US" dirty="0"/>
          </a:p>
        </p:txBody>
      </p:sp>
    </p:spTree>
    <p:extLst>
      <p:ext uri="{BB962C8B-B14F-4D97-AF65-F5344CB8AC3E}">
        <p14:creationId xmlns:p14="http://schemas.microsoft.com/office/powerpoint/2010/main" val="30349826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9200" y="228600"/>
            <a:ext cx="4648200" cy="3486150"/>
          </a:xfrm>
        </p:spPr>
      </p:sp>
      <p:sp>
        <p:nvSpPr>
          <p:cNvPr id="3" name="Notes Placeholder 2"/>
          <p:cNvSpPr>
            <a:spLocks noGrp="1"/>
          </p:cNvSpPr>
          <p:nvPr>
            <p:ph type="body" idx="1"/>
          </p:nvPr>
        </p:nvSpPr>
        <p:spPr>
          <a:xfrm>
            <a:off x="228600" y="3886200"/>
            <a:ext cx="6477000" cy="4800600"/>
          </a:xfrm>
        </p:spPr>
        <p:txBody>
          <a:bodyPr/>
          <a:lstStyle/>
          <a:p>
            <a:pPr marL="0" indent="0">
              <a:lnSpc>
                <a:spcPct val="170000"/>
              </a:lnSpc>
              <a:spcBef>
                <a:spcPts val="0"/>
              </a:spcBef>
              <a:buNone/>
            </a:pPr>
            <a:r>
              <a:rPr lang="en-US" sz="3600" b="1" u="sng" dirty="0" smtClean="0"/>
              <a:t>So I don’t overlook it </a:t>
            </a:r>
            <a:r>
              <a:rPr lang="en-US" sz="3600" dirty="0" smtClean="0"/>
              <a:t>– Let’s talk</a:t>
            </a:r>
            <a:r>
              <a:rPr lang="en-US" sz="3600" baseline="0" dirty="0" smtClean="0"/>
              <a:t> about the </a:t>
            </a:r>
            <a:r>
              <a:rPr lang="en-US" sz="3600" dirty="0" smtClean="0"/>
              <a:t>MoDOT Bridge Prequalification</a:t>
            </a:r>
            <a:r>
              <a:rPr lang="en-US" sz="3600" baseline="0" dirty="0" smtClean="0"/>
              <a:t> </a:t>
            </a:r>
            <a:r>
              <a:rPr lang="en-US" sz="3600" dirty="0" smtClean="0"/>
              <a:t>forms.</a:t>
            </a:r>
            <a:r>
              <a:rPr lang="en-US" sz="3600" baseline="0" dirty="0" smtClean="0"/>
              <a:t> NOTE: these forms are </a:t>
            </a:r>
            <a:r>
              <a:rPr lang="en-US" sz="3600" b="1" baseline="0" dirty="0" smtClean="0"/>
              <a:t>not </a:t>
            </a:r>
            <a:r>
              <a:rPr lang="en-US" sz="3600" b="1" dirty="0" smtClean="0"/>
              <a:t>required for LPA Consultants</a:t>
            </a:r>
            <a:r>
              <a:rPr lang="en-US" sz="3600" b="0" dirty="0" smtClean="0"/>
              <a:t>.</a:t>
            </a:r>
          </a:p>
          <a:p>
            <a:pPr marL="0" indent="0">
              <a:lnSpc>
                <a:spcPct val="170000"/>
              </a:lnSpc>
              <a:spcBef>
                <a:spcPts val="0"/>
              </a:spcBef>
              <a:buNone/>
            </a:pPr>
            <a:endParaRPr lang="en-US" sz="800" dirty="0" smtClean="0"/>
          </a:p>
        </p:txBody>
      </p:sp>
      <p:sp>
        <p:nvSpPr>
          <p:cNvPr id="4" name="Slide Number Placeholder 3"/>
          <p:cNvSpPr>
            <a:spLocks noGrp="1"/>
          </p:cNvSpPr>
          <p:nvPr>
            <p:ph type="sldNum" sz="quarter" idx="10"/>
          </p:nvPr>
        </p:nvSpPr>
        <p:spPr/>
        <p:txBody>
          <a:bodyPr/>
          <a:lstStyle/>
          <a:p>
            <a:fld id="{BDD4B0BE-DD48-44C2-96A5-658A360237AB}" type="slidenum">
              <a:rPr lang="en-US" smtClean="0"/>
              <a:t>17</a:t>
            </a:fld>
            <a:endParaRPr lang="en-US" dirty="0"/>
          </a:p>
        </p:txBody>
      </p:sp>
    </p:spTree>
    <p:extLst>
      <p:ext uri="{BB962C8B-B14F-4D97-AF65-F5344CB8AC3E}">
        <p14:creationId xmlns:p14="http://schemas.microsoft.com/office/powerpoint/2010/main" val="2030365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9200" y="381000"/>
            <a:ext cx="4648200" cy="3486150"/>
          </a:xfrm>
        </p:spPr>
      </p:sp>
      <p:sp>
        <p:nvSpPr>
          <p:cNvPr id="3" name="Notes Placeholder 2"/>
          <p:cNvSpPr>
            <a:spLocks noGrp="1"/>
          </p:cNvSpPr>
          <p:nvPr>
            <p:ph type="body" idx="1"/>
          </p:nvPr>
        </p:nvSpPr>
        <p:spPr>
          <a:xfrm>
            <a:off x="685800" y="4038600"/>
            <a:ext cx="5608320" cy="4724400"/>
          </a:xfrm>
        </p:spPr>
        <p:txBody>
          <a:bodyPr/>
          <a:lstStyle/>
          <a:p>
            <a:r>
              <a:rPr lang="en-US" sz="3600" dirty="0" smtClean="0"/>
              <a:t>When you select the Bridge</a:t>
            </a:r>
            <a:r>
              <a:rPr lang="en-US" sz="3600" baseline="0" dirty="0" smtClean="0"/>
              <a:t> Forms it will open you to this page and your contact is William Dunn.  I’m not experienced in the requirements so any questions you have will need to be directed to Mr. Dunn.</a:t>
            </a:r>
            <a:endParaRPr lang="en-US" sz="3600" dirty="0"/>
          </a:p>
        </p:txBody>
      </p:sp>
      <p:sp>
        <p:nvSpPr>
          <p:cNvPr id="4" name="Slide Number Placeholder 3"/>
          <p:cNvSpPr>
            <a:spLocks noGrp="1"/>
          </p:cNvSpPr>
          <p:nvPr>
            <p:ph type="sldNum" sz="quarter" idx="10"/>
          </p:nvPr>
        </p:nvSpPr>
        <p:spPr/>
        <p:txBody>
          <a:bodyPr/>
          <a:lstStyle/>
          <a:p>
            <a:fld id="{BDD4B0BE-DD48-44C2-96A5-658A360237AB}" type="slidenum">
              <a:rPr lang="en-US" smtClean="0"/>
              <a:t>18</a:t>
            </a:fld>
            <a:endParaRPr lang="en-US" dirty="0"/>
          </a:p>
        </p:txBody>
      </p:sp>
    </p:spTree>
    <p:extLst>
      <p:ext uri="{BB962C8B-B14F-4D97-AF65-F5344CB8AC3E}">
        <p14:creationId xmlns:p14="http://schemas.microsoft.com/office/powerpoint/2010/main" val="29600920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4652010"/>
          </a:xfrm>
        </p:spPr>
        <p:txBody>
          <a:bodyPr/>
          <a:lstStyle/>
          <a:p>
            <a:r>
              <a:rPr lang="en-US" sz="3600" dirty="0" smtClean="0"/>
              <a:t>Let’s go back to the top and select the Standard Prequal Process link</a:t>
            </a:r>
          </a:p>
          <a:p>
            <a:endParaRPr lang="en-US" sz="3600" dirty="0" smtClean="0"/>
          </a:p>
          <a:p>
            <a:endParaRPr lang="en-US" sz="3600" b="1" dirty="0" smtClean="0"/>
          </a:p>
        </p:txBody>
      </p:sp>
      <p:sp>
        <p:nvSpPr>
          <p:cNvPr id="4" name="Slide Number Placeholder 3"/>
          <p:cNvSpPr>
            <a:spLocks noGrp="1"/>
          </p:cNvSpPr>
          <p:nvPr>
            <p:ph type="sldNum" sz="quarter" idx="10"/>
          </p:nvPr>
        </p:nvSpPr>
        <p:spPr/>
        <p:txBody>
          <a:bodyPr/>
          <a:lstStyle/>
          <a:p>
            <a:fld id="{BDD4B0BE-DD48-44C2-96A5-658A360237AB}" type="slidenum">
              <a:rPr lang="en-US" smtClean="0"/>
              <a:t>19</a:t>
            </a:fld>
            <a:endParaRPr lang="en-US" dirty="0"/>
          </a:p>
        </p:txBody>
      </p:sp>
    </p:spTree>
    <p:extLst>
      <p:ext uri="{BB962C8B-B14F-4D97-AF65-F5344CB8AC3E}">
        <p14:creationId xmlns:p14="http://schemas.microsoft.com/office/powerpoint/2010/main" val="30349826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95400" y="152400"/>
            <a:ext cx="4648200" cy="3486150"/>
          </a:xfrm>
        </p:spPr>
      </p:sp>
      <p:sp>
        <p:nvSpPr>
          <p:cNvPr id="3" name="Notes Placeholder 2"/>
          <p:cNvSpPr>
            <a:spLocks noGrp="1"/>
          </p:cNvSpPr>
          <p:nvPr>
            <p:ph type="body" idx="1"/>
          </p:nvPr>
        </p:nvSpPr>
        <p:spPr>
          <a:xfrm>
            <a:off x="685800" y="3810000"/>
            <a:ext cx="5638800" cy="4648200"/>
          </a:xfr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600" baseline="0" dirty="0" smtClean="0">
                <a:solidFill>
                  <a:schemeClr val="tx1"/>
                </a:solidFill>
              </a:rPr>
              <a:t>The prequal process assists MoDOT in providing the Federal Highway Administration with reasonable assurance federal funds are allocation in accordance to the FAR.</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3600" baseline="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2000" baseline="0" dirty="0" smtClean="0">
              <a:solidFill>
                <a:schemeClr val="tx1"/>
              </a:solidFill>
            </a:endParaRPr>
          </a:p>
        </p:txBody>
      </p:sp>
      <p:sp>
        <p:nvSpPr>
          <p:cNvPr id="4" name="Slide Number Placeholder 3"/>
          <p:cNvSpPr>
            <a:spLocks noGrp="1"/>
          </p:cNvSpPr>
          <p:nvPr>
            <p:ph type="sldNum" sz="quarter" idx="10"/>
          </p:nvPr>
        </p:nvSpPr>
        <p:spPr/>
        <p:txBody>
          <a:bodyPr/>
          <a:lstStyle/>
          <a:p>
            <a:fld id="{BDD4B0BE-DD48-44C2-96A5-658A360237AB}" type="slidenum">
              <a:rPr lang="en-US" smtClean="0"/>
              <a:t>2</a:t>
            </a:fld>
            <a:endParaRPr lang="en-US" dirty="0"/>
          </a:p>
        </p:txBody>
      </p:sp>
    </p:spTree>
    <p:extLst>
      <p:ext uri="{BB962C8B-B14F-4D97-AF65-F5344CB8AC3E}">
        <p14:creationId xmlns:p14="http://schemas.microsoft.com/office/powerpoint/2010/main" val="19490975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9200" y="76200"/>
            <a:ext cx="4648200" cy="3486150"/>
          </a:xfrm>
        </p:spPr>
      </p:sp>
      <p:sp>
        <p:nvSpPr>
          <p:cNvPr id="3" name="Notes Placeholder 2"/>
          <p:cNvSpPr>
            <a:spLocks noGrp="1"/>
          </p:cNvSpPr>
          <p:nvPr>
            <p:ph type="body" idx="1"/>
          </p:nvPr>
        </p:nvSpPr>
        <p:spPr>
          <a:xfrm>
            <a:off x="228600" y="3581400"/>
            <a:ext cx="6629400" cy="5562600"/>
          </a:xfrm>
        </p:spPr>
        <p:txBody>
          <a:bodyPr/>
          <a:lstStyle/>
          <a:p>
            <a:r>
              <a:rPr lang="en-US" sz="2400" dirty="0" smtClean="0"/>
              <a:t>Now let’s talk about MoDOT’s Prequalification</a:t>
            </a:r>
            <a:r>
              <a:rPr lang="en-US" sz="2400" baseline="0" dirty="0" smtClean="0"/>
              <a:t> Process.  Most of you here will select the Standard Prequalification Process link.  The link will take you through the 4 steps it takes to complete the requirements.</a:t>
            </a:r>
            <a:endParaRPr lang="en-US" sz="2400" dirty="0" smtClean="0"/>
          </a:p>
          <a:p>
            <a:r>
              <a:rPr lang="en-US" sz="2800" b="1" dirty="0" smtClean="0"/>
              <a:t>NOTICE:</a:t>
            </a:r>
          </a:p>
          <a:p>
            <a:r>
              <a:rPr lang="en-US" sz="2800" b="1" baseline="0" dirty="0" smtClean="0"/>
              <a:t>MoDOT does not require Sub-Consultants to be prequalified</a:t>
            </a:r>
            <a:r>
              <a:rPr lang="en-US" sz="2800" baseline="0" dirty="0" smtClean="0"/>
              <a:t>, however, some LPA or Prime Consultants require subs to be prequalified.  If a sub is not prequalified, the responsibility of assurance and compliance with state and federal regulations becomes the responsibility of the Prime Consultant.</a:t>
            </a:r>
            <a:endParaRPr lang="en-US" sz="2800" dirty="0"/>
          </a:p>
        </p:txBody>
      </p:sp>
      <p:sp>
        <p:nvSpPr>
          <p:cNvPr id="4" name="Slide Number Placeholder 3"/>
          <p:cNvSpPr>
            <a:spLocks noGrp="1"/>
          </p:cNvSpPr>
          <p:nvPr>
            <p:ph type="sldNum" sz="quarter" idx="10"/>
          </p:nvPr>
        </p:nvSpPr>
        <p:spPr/>
        <p:txBody>
          <a:bodyPr/>
          <a:lstStyle/>
          <a:p>
            <a:fld id="{BDD4B0BE-DD48-44C2-96A5-658A360237AB}" type="slidenum">
              <a:rPr lang="en-US" smtClean="0"/>
              <a:t>20</a:t>
            </a:fld>
            <a:endParaRPr lang="en-US" dirty="0"/>
          </a:p>
        </p:txBody>
      </p:sp>
    </p:spTree>
    <p:extLst>
      <p:ext uri="{BB962C8B-B14F-4D97-AF65-F5344CB8AC3E}">
        <p14:creationId xmlns:p14="http://schemas.microsoft.com/office/powerpoint/2010/main" val="28188587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800" dirty="0" smtClean="0"/>
              <a:t>SOQ</a:t>
            </a:r>
            <a:endParaRPr lang="en-US" sz="2800" dirty="0"/>
          </a:p>
        </p:txBody>
      </p:sp>
      <p:sp>
        <p:nvSpPr>
          <p:cNvPr id="4" name="Slide Number Placeholder 3"/>
          <p:cNvSpPr>
            <a:spLocks noGrp="1"/>
          </p:cNvSpPr>
          <p:nvPr>
            <p:ph type="sldNum" sz="quarter" idx="10"/>
          </p:nvPr>
        </p:nvSpPr>
        <p:spPr/>
        <p:txBody>
          <a:bodyPr/>
          <a:lstStyle/>
          <a:p>
            <a:fld id="{BDD4B0BE-DD48-44C2-96A5-658A360237AB}" type="slidenum">
              <a:rPr lang="en-US" smtClean="0"/>
              <a:t>21</a:t>
            </a:fld>
            <a:endParaRPr lang="en-US" dirty="0"/>
          </a:p>
        </p:txBody>
      </p:sp>
    </p:spTree>
    <p:extLst>
      <p:ext uri="{BB962C8B-B14F-4D97-AF65-F5344CB8AC3E}">
        <p14:creationId xmlns:p14="http://schemas.microsoft.com/office/powerpoint/2010/main" val="22142584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152400"/>
            <a:ext cx="4648200" cy="3486150"/>
          </a:xfrm>
        </p:spPr>
      </p:sp>
      <p:sp>
        <p:nvSpPr>
          <p:cNvPr id="3" name="Notes Placeholder 2"/>
          <p:cNvSpPr>
            <a:spLocks noGrp="1"/>
          </p:cNvSpPr>
          <p:nvPr>
            <p:ph type="body" idx="1"/>
          </p:nvPr>
        </p:nvSpPr>
        <p:spPr>
          <a:xfrm>
            <a:off x="228600" y="3810000"/>
            <a:ext cx="6553200" cy="5181600"/>
          </a:xfrm>
        </p:spPr>
        <p:txBody>
          <a:bodyPr/>
          <a:lstStyle/>
          <a:p>
            <a:r>
              <a:rPr lang="en-US" sz="2800" b="1" dirty="0" smtClean="0"/>
              <a:t>MoDOT</a:t>
            </a:r>
            <a:r>
              <a:rPr lang="en-US" sz="2800" b="1" baseline="0" dirty="0" smtClean="0"/>
              <a:t> adheres to the State Statutes in completing Steps 1, 2 &amp; 3.  </a:t>
            </a:r>
          </a:p>
          <a:p>
            <a:r>
              <a:rPr lang="en-US" sz="2800" baseline="0" dirty="0" smtClean="0"/>
              <a:t>It is a </a:t>
            </a:r>
            <a:r>
              <a:rPr lang="en-US" sz="2800" b="1" baseline="0" dirty="0" smtClean="0"/>
              <a:t>business decision</a:t>
            </a:r>
            <a:r>
              <a:rPr lang="en-US" sz="2800" baseline="0" dirty="0" smtClean="0"/>
              <a:t> on what form you provide. The SOQ is </a:t>
            </a:r>
            <a:r>
              <a:rPr lang="en-US" sz="2800" b="1" baseline="0" dirty="0" smtClean="0"/>
              <a:t>used as a supplement </a:t>
            </a:r>
            <a:r>
              <a:rPr lang="en-US" sz="2800" baseline="0" dirty="0" smtClean="0"/>
              <a:t>to your </a:t>
            </a:r>
            <a:r>
              <a:rPr lang="en-US" sz="2800" b="1" baseline="0" dirty="0" smtClean="0"/>
              <a:t>letters of interest </a:t>
            </a:r>
            <a:r>
              <a:rPr lang="en-US" sz="2800" baseline="0" dirty="0" smtClean="0"/>
              <a:t>when responding to a solicitation.</a:t>
            </a:r>
          </a:p>
          <a:p>
            <a:pPr marL="457200" indent="-457200">
              <a:buFont typeface="Arial" panose="020B0604020202020204" pitchFamily="34" charset="0"/>
              <a:buChar char="•"/>
            </a:pPr>
            <a:r>
              <a:rPr lang="en-US" sz="2800" dirty="0" smtClean="0"/>
              <a:t>SOQ developed by your firm</a:t>
            </a:r>
            <a:endParaRPr lang="en-US" sz="2800" baseline="0" dirty="0" smtClean="0"/>
          </a:p>
          <a:p>
            <a:pPr marL="457200" indent="-457200">
              <a:buFont typeface="Arial" panose="020B0604020202020204" pitchFamily="34" charset="0"/>
              <a:buChar char="•"/>
            </a:pPr>
            <a:r>
              <a:rPr lang="en-US" sz="2800" baseline="0" dirty="0" smtClean="0"/>
              <a:t>SF Form 254 – is an old Federal Form but allows for work history and references</a:t>
            </a:r>
          </a:p>
          <a:p>
            <a:pPr marL="457200" indent="-457200">
              <a:buFont typeface="Arial" panose="020B0604020202020204" pitchFamily="34" charset="0"/>
              <a:buChar char="•"/>
            </a:pPr>
            <a:r>
              <a:rPr lang="en-US" sz="2800" baseline="0" dirty="0" smtClean="0"/>
              <a:t>SF Form 330 Part II is a profile of your firm</a:t>
            </a:r>
          </a:p>
          <a:p>
            <a:endParaRPr lang="en-US" sz="2800" dirty="0"/>
          </a:p>
        </p:txBody>
      </p:sp>
      <p:sp>
        <p:nvSpPr>
          <p:cNvPr id="4" name="Slide Number Placeholder 3"/>
          <p:cNvSpPr>
            <a:spLocks noGrp="1"/>
          </p:cNvSpPr>
          <p:nvPr>
            <p:ph type="sldNum" sz="quarter" idx="10"/>
          </p:nvPr>
        </p:nvSpPr>
        <p:spPr/>
        <p:txBody>
          <a:bodyPr/>
          <a:lstStyle/>
          <a:p>
            <a:fld id="{BDD4B0BE-DD48-44C2-96A5-658A360237AB}" type="slidenum">
              <a:rPr lang="en-US" smtClean="0"/>
              <a:t>22</a:t>
            </a:fld>
            <a:endParaRPr lang="en-US" dirty="0"/>
          </a:p>
        </p:txBody>
      </p:sp>
    </p:spTree>
    <p:extLst>
      <p:ext uri="{BB962C8B-B14F-4D97-AF65-F5344CB8AC3E}">
        <p14:creationId xmlns:p14="http://schemas.microsoft.com/office/powerpoint/2010/main" val="1642292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3200" dirty="0" smtClean="0"/>
              <a:t>Step 2 is the certifications,</a:t>
            </a:r>
            <a:r>
              <a:rPr lang="en-US" sz="3200" baseline="0" dirty="0" smtClean="0"/>
              <a:t> registrations &amp; licenses</a:t>
            </a:r>
            <a:endParaRPr lang="en-US" sz="3200" dirty="0"/>
          </a:p>
        </p:txBody>
      </p:sp>
      <p:sp>
        <p:nvSpPr>
          <p:cNvPr id="4" name="Slide Number Placeholder 3"/>
          <p:cNvSpPr>
            <a:spLocks noGrp="1"/>
          </p:cNvSpPr>
          <p:nvPr>
            <p:ph type="sldNum" sz="quarter" idx="10"/>
          </p:nvPr>
        </p:nvSpPr>
        <p:spPr/>
        <p:txBody>
          <a:bodyPr/>
          <a:lstStyle/>
          <a:p>
            <a:fld id="{BDD4B0BE-DD48-44C2-96A5-658A360237AB}" type="slidenum">
              <a:rPr lang="en-US" smtClean="0"/>
              <a:t>23</a:t>
            </a:fld>
            <a:endParaRPr lang="en-US" dirty="0"/>
          </a:p>
        </p:txBody>
      </p:sp>
    </p:spTree>
    <p:extLst>
      <p:ext uri="{BB962C8B-B14F-4D97-AF65-F5344CB8AC3E}">
        <p14:creationId xmlns:p14="http://schemas.microsoft.com/office/powerpoint/2010/main" val="6738980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9200" y="228600"/>
            <a:ext cx="4648200" cy="3486150"/>
          </a:xfrm>
        </p:spPr>
      </p:sp>
      <p:sp>
        <p:nvSpPr>
          <p:cNvPr id="3" name="Notes Placeholder 2"/>
          <p:cNvSpPr>
            <a:spLocks noGrp="1"/>
          </p:cNvSpPr>
          <p:nvPr>
            <p:ph type="body" idx="1"/>
          </p:nvPr>
        </p:nvSpPr>
        <p:spPr>
          <a:xfrm>
            <a:off x="152400" y="3810000"/>
            <a:ext cx="6705600" cy="5257800"/>
          </a:xfrm>
        </p:spPr>
        <p:txBody>
          <a:bodyPr/>
          <a:lstStyle/>
          <a:p>
            <a:r>
              <a:rPr lang="en-US" sz="2800" dirty="0" smtClean="0"/>
              <a:t>You </a:t>
            </a:r>
            <a:r>
              <a:rPr lang="en-US" sz="2800" b="1" dirty="0" smtClean="0"/>
              <a:t>must be registered and in Good Standing or Active</a:t>
            </a:r>
            <a:r>
              <a:rPr lang="en-US" sz="2800" b="1" baseline="0" dirty="0" smtClean="0"/>
              <a:t> with </a:t>
            </a:r>
            <a:r>
              <a:rPr lang="en-US" sz="2800" b="1" dirty="0" smtClean="0"/>
              <a:t>SOS</a:t>
            </a:r>
            <a:r>
              <a:rPr lang="en-US" sz="2800" dirty="0" smtClean="0"/>
              <a:t> before you</a:t>
            </a:r>
            <a:r>
              <a:rPr lang="en-US" sz="2800" baseline="0" dirty="0" smtClean="0"/>
              <a:t> can provide a professional services to MoDOT or a Local Public Agency as </a:t>
            </a:r>
            <a:r>
              <a:rPr lang="en-US" sz="2800" dirty="0" smtClean="0"/>
              <a:t>required by State Statutes RSMo351</a:t>
            </a:r>
          </a:p>
          <a:p>
            <a:endParaRPr lang="en-US" sz="3600" dirty="0" smtClean="0"/>
          </a:p>
          <a:p>
            <a:r>
              <a:rPr lang="en-US" sz="2800" dirty="0" smtClean="0"/>
              <a:t>You also must provide a </a:t>
            </a:r>
            <a:r>
              <a:rPr lang="en-US" sz="2800" b="1" dirty="0" smtClean="0"/>
              <a:t>Certificate of Authority</a:t>
            </a:r>
            <a:r>
              <a:rPr lang="en-US" sz="2800" dirty="0" smtClean="0"/>
              <a:t> from the </a:t>
            </a:r>
            <a:r>
              <a:rPr lang="en-US" sz="2800" baseline="0" dirty="0" smtClean="0"/>
              <a:t>Missouri Professional Registration – </a:t>
            </a:r>
            <a:r>
              <a:rPr lang="en-US" sz="2800" b="1" baseline="0" dirty="0" smtClean="0"/>
              <a:t>SOLE PROPRIETORS </a:t>
            </a:r>
            <a:r>
              <a:rPr lang="en-US" sz="2800" baseline="0" dirty="0" smtClean="0"/>
              <a:t>or PARTNERSHIPS provide individual </a:t>
            </a:r>
            <a:r>
              <a:rPr lang="en-US" sz="2800" b="1" baseline="0" dirty="0" smtClean="0"/>
              <a:t>professional licenses</a:t>
            </a:r>
            <a:endParaRPr lang="en-US" sz="2800" b="1" dirty="0"/>
          </a:p>
        </p:txBody>
      </p:sp>
      <p:sp>
        <p:nvSpPr>
          <p:cNvPr id="4" name="Slide Number Placeholder 3"/>
          <p:cNvSpPr>
            <a:spLocks noGrp="1"/>
          </p:cNvSpPr>
          <p:nvPr>
            <p:ph type="sldNum" sz="quarter" idx="10"/>
          </p:nvPr>
        </p:nvSpPr>
        <p:spPr/>
        <p:txBody>
          <a:bodyPr/>
          <a:lstStyle/>
          <a:p>
            <a:fld id="{BDD4B0BE-DD48-44C2-96A5-658A360237AB}" type="slidenum">
              <a:rPr lang="en-US" smtClean="0"/>
              <a:t>24</a:t>
            </a:fld>
            <a:endParaRPr lang="en-US" dirty="0"/>
          </a:p>
        </p:txBody>
      </p:sp>
    </p:spTree>
    <p:extLst>
      <p:ext uri="{BB962C8B-B14F-4D97-AF65-F5344CB8AC3E}">
        <p14:creationId xmlns:p14="http://schemas.microsoft.com/office/powerpoint/2010/main" val="1642292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3200" dirty="0" smtClean="0"/>
              <a:t>Step</a:t>
            </a:r>
            <a:r>
              <a:rPr lang="en-US" sz="3200" baseline="0" dirty="0" smtClean="0"/>
              <a:t> 3 is the E-Verify Requirements</a:t>
            </a:r>
          </a:p>
        </p:txBody>
      </p:sp>
      <p:sp>
        <p:nvSpPr>
          <p:cNvPr id="4" name="Slide Number Placeholder 3"/>
          <p:cNvSpPr>
            <a:spLocks noGrp="1"/>
          </p:cNvSpPr>
          <p:nvPr>
            <p:ph type="sldNum" sz="quarter" idx="10"/>
          </p:nvPr>
        </p:nvSpPr>
        <p:spPr/>
        <p:txBody>
          <a:bodyPr/>
          <a:lstStyle/>
          <a:p>
            <a:fld id="{BDD4B0BE-DD48-44C2-96A5-658A360237AB}" type="slidenum">
              <a:rPr lang="en-US" smtClean="0"/>
              <a:t>25</a:t>
            </a:fld>
            <a:endParaRPr lang="en-US" dirty="0"/>
          </a:p>
        </p:txBody>
      </p:sp>
    </p:spTree>
    <p:extLst>
      <p:ext uri="{BB962C8B-B14F-4D97-AF65-F5344CB8AC3E}">
        <p14:creationId xmlns:p14="http://schemas.microsoft.com/office/powerpoint/2010/main" val="28608111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9200" y="152400"/>
            <a:ext cx="4648200" cy="3486150"/>
          </a:xfrm>
        </p:spPr>
      </p:sp>
      <p:sp>
        <p:nvSpPr>
          <p:cNvPr id="3" name="Notes Placeholder 2"/>
          <p:cNvSpPr>
            <a:spLocks noGrp="1"/>
          </p:cNvSpPr>
          <p:nvPr>
            <p:ph type="body" idx="1"/>
          </p:nvPr>
        </p:nvSpPr>
        <p:spPr>
          <a:xfrm>
            <a:off x="228600" y="3733800"/>
            <a:ext cx="6629400" cy="5181600"/>
          </a:xfrm>
        </p:spPr>
        <p:txBody>
          <a:bodyPr/>
          <a:lstStyle/>
          <a:p>
            <a:r>
              <a:rPr lang="en-US" sz="3200" baseline="0" dirty="0" smtClean="0"/>
              <a:t>Again a State Statute – </a:t>
            </a:r>
            <a:r>
              <a:rPr lang="en-US" sz="3200" b="1" baseline="0" dirty="0" smtClean="0"/>
              <a:t>Required </a:t>
            </a:r>
            <a:r>
              <a:rPr lang="en-US" sz="3200" baseline="0" dirty="0" smtClean="0"/>
              <a:t>for any </a:t>
            </a:r>
            <a:r>
              <a:rPr lang="en-US" sz="3200" b="1" baseline="0" dirty="0" smtClean="0"/>
              <a:t>Contract Exceeding $5,000 </a:t>
            </a:r>
          </a:p>
          <a:p>
            <a:r>
              <a:rPr lang="en-US" sz="3200" baseline="0" dirty="0" smtClean="0"/>
              <a:t>First – Provide a copy of the Memorandum of Understanding your firm has with the Department of Homeland Security.  Once you have the MOU, the document doesn’t change. What is </a:t>
            </a:r>
            <a:r>
              <a:rPr lang="en-US" sz="3200" b="1" baseline="0" dirty="0" smtClean="0"/>
              <a:t>required</a:t>
            </a:r>
            <a:r>
              <a:rPr lang="en-US" sz="3200" baseline="0" dirty="0" smtClean="0"/>
              <a:t> annually is the </a:t>
            </a:r>
            <a:r>
              <a:rPr lang="en-US" sz="3200" b="1" baseline="0" dirty="0" smtClean="0"/>
              <a:t>Worker Eligibility Verification Affidavit.</a:t>
            </a:r>
            <a:endParaRPr lang="en-US" sz="3200" b="1" dirty="0"/>
          </a:p>
        </p:txBody>
      </p:sp>
      <p:sp>
        <p:nvSpPr>
          <p:cNvPr id="4" name="Slide Number Placeholder 3"/>
          <p:cNvSpPr>
            <a:spLocks noGrp="1"/>
          </p:cNvSpPr>
          <p:nvPr>
            <p:ph type="sldNum" sz="quarter" idx="10"/>
          </p:nvPr>
        </p:nvSpPr>
        <p:spPr/>
        <p:txBody>
          <a:bodyPr/>
          <a:lstStyle/>
          <a:p>
            <a:fld id="{BDD4B0BE-DD48-44C2-96A5-658A360237AB}" type="slidenum">
              <a:rPr lang="en-US" smtClean="0"/>
              <a:t>26</a:t>
            </a:fld>
            <a:endParaRPr lang="en-US" dirty="0"/>
          </a:p>
        </p:txBody>
      </p:sp>
    </p:spTree>
    <p:extLst>
      <p:ext uri="{BB962C8B-B14F-4D97-AF65-F5344CB8AC3E}">
        <p14:creationId xmlns:p14="http://schemas.microsoft.com/office/powerpoint/2010/main" val="1642292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D4B0BE-DD48-44C2-96A5-658A360237AB}" type="slidenum">
              <a:rPr lang="en-US" smtClean="0"/>
              <a:t>27</a:t>
            </a:fld>
            <a:endParaRPr lang="en-US" dirty="0"/>
          </a:p>
        </p:txBody>
      </p:sp>
    </p:spTree>
    <p:extLst>
      <p:ext uri="{BB962C8B-B14F-4D97-AF65-F5344CB8AC3E}">
        <p14:creationId xmlns:p14="http://schemas.microsoft.com/office/powerpoint/2010/main" val="24198491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9200" y="152400"/>
            <a:ext cx="4648200" cy="3486150"/>
          </a:xfrm>
        </p:spPr>
      </p:sp>
      <p:sp>
        <p:nvSpPr>
          <p:cNvPr id="3" name="Notes Placeholder 2"/>
          <p:cNvSpPr>
            <a:spLocks noGrp="1"/>
          </p:cNvSpPr>
          <p:nvPr>
            <p:ph type="body" idx="1"/>
          </p:nvPr>
        </p:nvSpPr>
        <p:spPr>
          <a:xfrm>
            <a:off x="228600" y="3810000"/>
            <a:ext cx="6477000" cy="5029200"/>
          </a:xfrm>
        </p:spPr>
        <p:txBody>
          <a:bodyPr/>
          <a:lstStyle/>
          <a:p>
            <a:pPr algn="just"/>
            <a:r>
              <a:rPr lang="en-US" sz="2800" dirty="0" smtClean="0"/>
              <a:t>MoDOT</a:t>
            </a:r>
            <a:r>
              <a:rPr lang="en-US" sz="2800" baseline="0" dirty="0" smtClean="0"/>
              <a:t> uses a </a:t>
            </a:r>
            <a:r>
              <a:rPr lang="en-US" sz="2800" b="1" baseline="0" dirty="0" smtClean="0"/>
              <a:t>risk based </a:t>
            </a:r>
            <a:r>
              <a:rPr lang="en-US" sz="2800" baseline="0" dirty="0" smtClean="0"/>
              <a:t>process to </a:t>
            </a:r>
            <a:r>
              <a:rPr lang="en-US" sz="2800" b="1" baseline="0" dirty="0" smtClean="0"/>
              <a:t>obtain</a:t>
            </a:r>
            <a:r>
              <a:rPr lang="en-US" sz="2800" baseline="0" dirty="0" smtClean="0"/>
              <a:t> a </a:t>
            </a:r>
            <a:r>
              <a:rPr lang="en-US" sz="2800" b="1" baseline="0" dirty="0" smtClean="0"/>
              <a:t>realistic assessment </a:t>
            </a:r>
            <a:r>
              <a:rPr lang="en-US" sz="2800" baseline="0" dirty="0" smtClean="0"/>
              <a:t>of you </a:t>
            </a:r>
            <a:r>
              <a:rPr lang="en-US" sz="2800" b="1" baseline="0" dirty="0" smtClean="0"/>
              <a:t>firm’s</a:t>
            </a:r>
            <a:r>
              <a:rPr lang="en-US" sz="2800" baseline="0" dirty="0" smtClean="0"/>
              <a:t> </a:t>
            </a:r>
            <a:r>
              <a:rPr lang="en-US" sz="2800" b="1" baseline="0" dirty="0" smtClean="0"/>
              <a:t>financial situation</a:t>
            </a:r>
            <a:r>
              <a:rPr lang="en-US" sz="2800" baseline="0" dirty="0" smtClean="0"/>
              <a:t>.  Part of the assessment include </a:t>
            </a:r>
            <a:r>
              <a:rPr lang="en-US" sz="2800" b="1" baseline="0" dirty="0" smtClean="0"/>
              <a:t>understand</a:t>
            </a:r>
            <a:r>
              <a:rPr lang="en-US" sz="2800" baseline="0" dirty="0" smtClean="0"/>
              <a:t> you firm’s </a:t>
            </a:r>
            <a:r>
              <a:rPr lang="en-US" sz="2800" b="1" baseline="0" dirty="0" smtClean="0"/>
              <a:t>accounting policies, processes, and practices to ensure FAR compliance. </a:t>
            </a:r>
          </a:p>
          <a:p>
            <a:pPr algn="just"/>
            <a:r>
              <a:rPr lang="en-US" sz="2800" dirty="0" smtClean="0"/>
              <a:t>We </a:t>
            </a:r>
            <a:r>
              <a:rPr lang="en-US" sz="2800" b="1" dirty="0" smtClean="0"/>
              <a:t>accept</a:t>
            </a:r>
            <a:r>
              <a:rPr lang="en-US" sz="2800" dirty="0" smtClean="0"/>
              <a:t> financial information </a:t>
            </a:r>
            <a:r>
              <a:rPr lang="en-US" sz="2800" b="1" dirty="0" smtClean="0"/>
              <a:t>throughout year</a:t>
            </a:r>
            <a:r>
              <a:rPr lang="en-US" sz="2800" dirty="0" smtClean="0"/>
              <a:t>; however, we </a:t>
            </a:r>
            <a:r>
              <a:rPr lang="en-US" sz="2800" b="1" dirty="0" smtClean="0"/>
              <a:t>encourage</a:t>
            </a:r>
            <a:r>
              <a:rPr lang="en-US" sz="2800" baseline="0" dirty="0" smtClean="0"/>
              <a:t> firms </a:t>
            </a:r>
            <a:r>
              <a:rPr lang="en-US" sz="2800" dirty="0" smtClean="0"/>
              <a:t>to submit their info, for the most recent completed fiscal year, no later than six months past the that fiscal year</a:t>
            </a:r>
            <a:r>
              <a:rPr lang="en-US" sz="2800" baseline="0" dirty="0" smtClean="0"/>
              <a:t> </a:t>
            </a:r>
            <a:r>
              <a:rPr lang="en-US" sz="2800" dirty="0" smtClean="0"/>
              <a:t>end.</a:t>
            </a:r>
          </a:p>
          <a:p>
            <a:pPr algn="just"/>
            <a:endParaRPr lang="en-US" sz="3200" dirty="0" smtClean="0"/>
          </a:p>
        </p:txBody>
      </p:sp>
      <p:sp>
        <p:nvSpPr>
          <p:cNvPr id="4" name="Slide Number Placeholder 3"/>
          <p:cNvSpPr>
            <a:spLocks noGrp="1"/>
          </p:cNvSpPr>
          <p:nvPr>
            <p:ph type="sldNum" sz="quarter" idx="10"/>
          </p:nvPr>
        </p:nvSpPr>
        <p:spPr/>
        <p:txBody>
          <a:bodyPr/>
          <a:lstStyle/>
          <a:p>
            <a:fld id="{BDD4B0BE-DD48-44C2-96A5-658A360237AB}" type="slidenum">
              <a:rPr lang="en-US" smtClean="0"/>
              <a:t>28</a:t>
            </a:fld>
            <a:endParaRPr lang="en-US" dirty="0"/>
          </a:p>
        </p:txBody>
      </p:sp>
    </p:spTree>
    <p:extLst>
      <p:ext uri="{BB962C8B-B14F-4D97-AF65-F5344CB8AC3E}">
        <p14:creationId xmlns:p14="http://schemas.microsoft.com/office/powerpoint/2010/main" val="41883247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95400" y="152400"/>
            <a:ext cx="4648200" cy="3486150"/>
          </a:xfrm>
        </p:spPr>
      </p:sp>
      <p:sp>
        <p:nvSpPr>
          <p:cNvPr id="3" name="Notes Placeholder 2"/>
          <p:cNvSpPr>
            <a:spLocks noGrp="1"/>
          </p:cNvSpPr>
          <p:nvPr>
            <p:ph type="body" idx="1"/>
          </p:nvPr>
        </p:nvSpPr>
        <p:spPr>
          <a:xfrm>
            <a:off x="304800" y="3733800"/>
            <a:ext cx="6553200" cy="5257800"/>
          </a:xfrm>
        </p:spPr>
        <p:txBody>
          <a:bodyPr/>
          <a:lstStyle/>
          <a:p>
            <a:pPr algn="just"/>
            <a:r>
              <a:rPr lang="en-US" sz="2800" dirty="0" smtClean="0"/>
              <a:t>Consultants must </a:t>
            </a:r>
            <a:r>
              <a:rPr lang="en-US" sz="2800" b="1" dirty="0" smtClean="0"/>
              <a:t>use</a:t>
            </a:r>
            <a:r>
              <a:rPr lang="en-US" sz="2800" dirty="0" smtClean="0"/>
              <a:t> the </a:t>
            </a:r>
            <a:r>
              <a:rPr lang="en-US" sz="2800" b="1" dirty="0" smtClean="0"/>
              <a:t>most up-to-date forms </a:t>
            </a:r>
            <a:r>
              <a:rPr lang="en-US" sz="2800" dirty="0" smtClean="0"/>
              <a:t>on the MoDOT Consultant Prequalification Requirements website</a:t>
            </a:r>
            <a:r>
              <a:rPr lang="en-US" sz="2800" baseline="0" dirty="0" smtClean="0"/>
              <a:t> and </a:t>
            </a:r>
            <a:r>
              <a:rPr lang="en-US" sz="2800" b="1" baseline="0" dirty="0" smtClean="0"/>
              <a:t>respond</a:t>
            </a:r>
            <a:r>
              <a:rPr lang="en-US" sz="2800" baseline="0" dirty="0" smtClean="0"/>
              <a:t> to requests for information </a:t>
            </a:r>
            <a:r>
              <a:rPr lang="en-US" sz="2800" b="1" baseline="0" dirty="0" smtClean="0"/>
              <a:t>within</a:t>
            </a:r>
            <a:r>
              <a:rPr lang="en-US" sz="2800" baseline="0" dirty="0" smtClean="0"/>
              <a:t> </a:t>
            </a:r>
            <a:r>
              <a:rPr lang="en-US" sz="2800" b="1" baseline="0" dirty="0" smtClean="0"/>
              <a:t>30 day.</a:t>
            </a:r>
            <a:endParaRPr lang="en-US" sz="2800" b="1" dirty="0"/>
          </a:p>
        </p:txBody>
      </p:sp>
      <p:sp>
        <p:nvSpPr>
          <p:cNvPr id="4" name="Slide Number Placeholder 3"/>
          <p:cNvSpPr>
            <a:spLocks noGrp="1"/>
          </p:cNvSpPr>
          <p:nvPr>
            <p:ph type="sldNum" sz="quarter" idx="10"/>
          </p:nvPr>
        </p:nvSpPr>
        <p:spPr/>
        <p:txBody>
          <a:bodyPr/>
          <a:lstStyle/>
          <a:p>
            <a:fld id="{BDD4B0BE-DD48-44C2-96A5-658A360237AB}" type="slidenum">
              <a:rPr lang="en-US" smtClean="0"/>
              <a:t>29</a:t>
            </a:fld>
            <a:endParaRPr lang="en-US" dirty="0"/>
          </a:p>
        </p:txBody>
      </p:sp>
    </p:spTree>
    <p:extLst>
      <p:ext uri="{BB962C8B-B14F-4D97-AF65-F5344CB8AC3E}">
        <p14:creationId xmlns:p14="http://schemas.microsoft.com/office/powerpoint/2010/main" val="41883247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9200" y="304800"/>
            <a:ext cx="4648200" cy="3486150"/>
          </a:xfrm>
        </p:spPr>
      </p:sp>
      <p:sp>
        <p:nvSpPr>
          <p:cNvPr id="3" name="Notes Placeholder 2"/>
          <p:cNvSpPr>
            <a:spLocks noGrp="1"/>
          </p:cNvSpPr>
          <p:nvPr>
            <p:ph type="body" idx="1"/>
          </p:nvPr>
        </p:nvSpPr>
        <p:spPr>
          <a:xfrm>
            <a:off x="152400" y="3886200"/>
            <a:ext cx="6705600" cy="5105400"/>
          </a:xfrm>
        </p:spPr>
        <p:txBody>
          <a:bodyPr/>
          <a:lstStyle/>
          <a:p>
            <a:r>
              <a:rPr lang="en-US" sz="2400" b="1" dirty="0" smtClean="0"/>
              <a:t>One reason it may take several email communication </a:t>
            </a:r>
            <a:r>
              <a:rPr lang="en-US" sz="2400" dirty="0" smtClean="0"/>
              <a:t>to complete the preliminary review of your financial prequal documents is because we </a:t>
            </a:r>
            <a:r>
              <a:rPr lang="en-US" sz="2400" b="1" dirty="0" smtClean="0"/>
              <a:t>do not have enough</a:t>
            </a:r>
            <a:r>
              <a:rPr lang="en-US" sz="2400" b="1" baseline="0" dirty="0" smtClean="0"/>
              <a:t> information to understand the accounting process</a:t>
            </a:r>
            <a:r>
              <a:rPr lang="en-US" sz="2400" baseline="0" dirty="0" smtClean="0"/>
              <a:t> used by your firm.</a:t>
            </a:r>
          </a:p>
          <a:p>
            <a:endParaRPr lang="en-US" sz="2400" baseline="0" dirty="0" smtClean="0"/>
          </a:p>
          <a:p>
            <a:r>
              <a:rPr lang="en-US" sz="2400" b="1" baseline="0" dirty="0" smtClean="0"/>
              <a:t>An example </a:t>
            </a:r>
            <a:r>
              <a:rPr lang="en-US" sz="2400" baseline="0" dirty="0" smtClean="0"/>
              <a:t>would be how </a:t>
            </a:r>
            <a:r>
              <a:rPr lang="en-US" sz="2400" b="1" baseline="0" dirty="0" smtClean="0"/>
              <a:t>detailed your timesheet/timekeeping process </a:t>
            </a:r>
            <a:r>
              <a:rPr lang="en-US" sz="2400" baseline="0" dirty="0" smtClean="0"/>
              <a:t>is.  During our review, we </a:t>
            </a:r>
            <a:r>
              <a:rPr lang="en-US" sz="2400" b="1" baseline="0" dirty="0" smtClean="0"/>
              <a:t>determine if enough detail </a:t>
            </a:r>
            <a:r>
              <a:rPr lang="en-US" sz="2400" baseline="0" dirty="0" smtClean="0"/>
              <a:t>have been provided to </a:t>
            </a:r>
            <a:r>
              <a:rPr lang="en-US" sz="2400" b="1" baseline="0" dirty="0" smtClean="0"/>
              <a:t>adequately report direct and indirect labor costs.  How</a:t>
            </a:r>
            <a:r>
              <a:rPr lang="en-US" sz="2400" baseline="0" dirty="0" smtClean="0"/>
              <a:t> is the </a:t>
            </a:r>
            <a:r>
              <a:rPr lang="en-US" sz="2400" b="1" baseline="0" dirty="0" smtClean="0"/>
              <a:t>costs reported on the overhead</a:t>
            </a:r>
            <a:r>
              <a:rPr lang="en-US" sz="2400" baseline="0" dirty="0" smtClean="0"/>
              <a:t> rate schedule and is there a way to </a:t>
            </a:r>
            <a:r>
              <a:rPr lang="en-US" sz="2400" b="1" baseline="0" dirty="0" smtClean="0"/>
              <a:t>identify unallowable activities.</a:t>
            </a:r>
            <a:endParaRPr lang="en-US" sz="2400" b="1" dirty="0"/>
          </a:p>
        </p:txBody>
      </p:sp>
      <p:sp>
        <p:nvSpPr>
          <p:cNvPr id="4" name="Slide Number Placeholder 3"/>
          <p:cNvSpPr>
            <a:spLocks noGrp="1"/>
          </p:cNvSpPr>
          <p:nvPr>
            <p:ph type="sldNum" sz="quarter" idx="10"/>
          </p:nvPr>
        </p:nvSpPr>
        <p:spPr/>
        <p:txBody>
          <a:bodyPr/>
          <a:lstStyle/>
          <a:p>
            <a:fld id="{BDD4B0BE-DD48-44C2-96A5-658A360237AB}" type="slidenum">
              <a:rPr lang="en-US" smtClean="0"/>
              <a:t>3</a:t>
            </a:fld>
            <a:endParaRPr lang="en-US" dirty="0"/>
          </a:p>
        </p:txBody>
      </p:sp>
    </p:spTree>
    <p:extLst>
      <p:ext uri="{BB962C8B-B14F-4D97-AF65-F5344CB8AC3E}">
        <p14:creationId xmlns:p14="http://schemas.microsoft.com/office/powerpoint/2010/main" val="310554472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4575810"/>
          </a:xfrm>
        </p:spPr>
        <p:txBody>
          <a:bodyPr/>
          <a:lstStyle/>
          <a:p>
            <a:r>
              <a:rPr lang="en-US" sz="3600" dirty="0" smtClean="0"/>
              <a:t>Item 1 of Step 4 is the Prequalification </a:t>
            </a:r>
            <a:r>
              <a:rPr lang="en-US" sz="3600" b="1" dirty="0" smtClean="0"/>
              <a:t>Cover Sheet </a:t>
            </a:r>
            <a:r>
              <a:rPr lang="en-US" sz="3600" dirty="0" smtClean="0"/>
              <a:t>the </a:t>
            </a:r>
            <a:r>
              <a:rPr lang="en-US" sz="3600" b="1" dirty="0" smtClean="0"/>
              <a:t>top</a:t>
            </a:r>
            <a:r>
              <a:rPr lang="en-US" sz="3600" dirty="0" smtClean="0"/>
              <a:t> portion of the form is a </a:t>
            </a:r>
            <a:r>
              <a:rPr lang="en-US" sz="3600" b="1" dirty="0" smtClean="0"/>
              <a:t>profile of your firm</a:t>
            </a:r>
            <a:r>
              <a:rPr lang="en-US" sz="3600" dirty="0" smtClean="0"/>
              <a:t>.</a:t>
            </a:r>
            <a:r>
              <a:rPr lang="en-US" sz="3600" baseline="0" dirty="0" smtClean="0"/>
              <a:t>  The financial prequalification documents are </a:t>
            </a:r>
            <a:r>
              <a:rPr lang="en-US" sz="3600" b="1" baseline="0" dirty="0" smtClean="0"/>
              <a:t>inter-related</a:t>
            </a:r>
            <a:r>
              <a:rPr lang="en-US" sz="3600" baseline="0" dirty="0" smtClean="0"/>
              <a:t> so ensure the document is </a:t>
            </a:r>
            <a:r>
              <a:rPr lang="en-US" sz="3600" b="1" baseline="0" dirty="0" smtClean="0"/>
              <a:t>updated annually</a:t>
            </a:r>
            <a:r>
              <a:rPr lang="en-US" sz="3600" baseline="0" dirty="0" smtClean="0"/>
              <a:t>.</a:t>
            </a:r>
          </a:p>
          <a:p>
            <a:endParaRPr lang="en-US" baseline="0" dirty="0" smtClean="0"/>
          </a:p>
        </p:txBody>
      </p:sp>
      <p:sp>
        <p:nvSpPr>
          <p:cNvPr id="4" name="Slide Number Placeholder 3"/>
          <p:cNvSpPr>
            <a:spLocks noGrp="1"/>
          </p:cNvSpPr>
          <p:nvPr>
            <p:ph type="sldNum" sz="quarter" idx="10"/>
          </p:nvPr>
        </p:nvSpPr>
        <p:spPr/>
        <p:txBody>
          <a:bodyPr/>
          <a:lstStyle/>
          <a:p>
            <a:fld id="{BDD4B0BE-DD48-44C2-96A5-658A360237AB}" type="slidenum">
              <a:rPr lang="en-US" smtClean="0"/>
              <a:t>30</a:t>
            </a:fld>
            <a:endParaRPr lang="en-US" dirty="0"/>
          </a:p>
        </p:txBody>
      </p:sp>
    </p:spTree>
    <p:extLst>
      <p:ext uri="{BB962C8B-B14F-4D97-AF65-F5344CB8AC3E}">
        <p14:creationId xmlns:p14="http://schemas.microsoft.com/office/powerpoint/2010/main" val="249283198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152400"/>
            <a:ext cx="4648200" cy="3486150"/>
          </a:xfrm>
        </p:spPr>
      </p:sp>
      <p:sp>
        <p:nvSpPr>
          <p:cNvPr id="3" name="Notes Placeholder 2"/>
          <p:cNvSpPr>
            <a:spLocks noGrp="1"/>
          </p:cNvSpPr>
          <p:nvPr>
            <p:ph type="body" idx="1"/>
          </p:nvPr>
        </p:nvSpPr>
        <p:spPr>
          <a:xfrm>
            <a:off x="152400" y="3810000"/>
            <a:ext cx="6705600" cy="5334000"/>
          </a:xfrm>
        </p:spPr>
        <p:txBody>
          <a:bodyPr/>
          <a:lstStyle/>
          <a:p>
            <a:r>
              <a:rPr lang="en-US" sz="2400" dirty="0"/>
              <a:t>On the </a:t>
            </a:r>
            <a:r>
              <a:rPr lang="en-US" sz="2400" b="1" dirty="0"/>
              <a:t>lower portion of the cover sheet </a:t>
            </a:r>
            <a:r>
              <a:rPr lang="en-US" sz="2400" dirty="0"/>
              <a:t>is the instruction of what needs to be provided to ensure a complete submission.</a:t>
            </a:r>
            <a:endParaRPr lang="en-US" sz="1000" dirty="0"/>
          </a:p>
          <a:p>
            <a:r>
              <a:rPr lang="en-US" sz="1000" dirty="0"/>
              <a:t> </a:t>
            </a:r>
          </a:p>
          <a:p>
            <a:r>
              <a:rPr lang="en-US" sz="2400" dirty="0"/>
              <a:t>If the overhead rate schedule is </a:t>
            </a:r>
            <a:r>
              <a:rPr lang="en-US" sz="2400" b="1" dirty="0"/>
              <a:t>audited</a:t>
            </a:r>
            <a:r>
              <a:rPr lang="en-US" sz="2400" dirty="0"/>
              <a:t> you need to provide the </a:t>
            </a:r>
            <a:r>
              <a:rPr lang="en-US" sz="2400" b="1" dirty="0"/>
              <a:t>full audit report </a:t>
            </a:r>
            <a:r>
              <a:rPr lang="en-US" sz="2400" dirty="0"/>
              <a:t>and </a:t>
            </a:r>
            <a:r>
              <a:rPr lang="en-US" sz="2400" b="1" dirty="0"/>
              <a:t>Executive Compensation; Certification of Final Indirect Costs and the ICQ.</a:t>
            </a:r>
            <a:endParaRPr lang="en-US" sz="1000" dirty="0"/>
          </a:p>
          <a:p>
            <a:r>
              <a:rPr lang="en-US" sz="1000" dirty="0"/>
              <a:t> </a:t>
            </a:r>
          </a:p>
          <a:p>
            <a:r>
              <a:rPr lang="en-US" sz="2400" dirty="0"/>
              <a:t>If the overhead is </a:t>
            </a:r>
            <a:r>
              <a:rPr lang="en-US" sz="2400" b="1" dirty="0"/>
              <a:t>not audited </a:t>
            </a:r>
            <a:r>
              <a:rPr lang="en-US" sz="2400" dirty="0"/>
              <a:t>you will need the </a:t>
            </a:r>
            <a:r>
              <a:rPr lang="en-US" sz="2400" b="1" dirty="0"/>
              <a:t>overhead</a:t>
            </a:r>
            <a:r>
              <a:rPr lang="en-US" sz="2400" dirty="0"/>
              <a:t> rate schedule and the </a:t>
            </a:r>
            <a:r>
              <a:rPr lang="en-US" sz="2400" b="1" dirty="0"/>
              <a:t>supporting financial </a:t>
            </a:r>
            <a:r>
              <a:rPr lang="en-US" sz="2400" dirty="0"/>
              <a:t>reports used to develop the overhead, as well as, the </a:t>
            </a:r>
            <a:r>
              <a:rPr lang="en-US" sz="2400" b="1" dirty="0"/>
              <a:t>tax return </a:t>
            </a:r>
            <a:r>
              <a:rPr lang="en-US" sz="2400" dirty="0"/>
              <a:t>followed by the </a:t>
            </a:r>
            <a:r>
              <a:rPr lang="en-US" sz="2400" b="1" dirty="0"/>
              <a:t>Executive Compensation</a:t>
            </a:r>
            <a:r>
              <a:rPr lang="en-US" sz="2400" dirty="0"/>
              <a:t>, </a:t>
            </a:r>
            <a:r>
              <a:rPr lang="en-US" sz="2400" b="1" dirty="0"/>
              <a:t>Certification</a:t>
            </a:r>
            <a:r>
              <a:rPr lang="en-US" sz="2400" dirty="0"/>
              <a:t> of Final Indirect Costs and the </a:t>
            </a:r>
            <a:r>
              <a:rPr lang="en-US" sz="2400" b="1" dirty="0"/>
              <a:t>ICQ.</a:t>
            </a:r>
            <a:endParaRPr lang="en-US" sz="2400" dirty="0"/>
          </a:p>
        </p:txBody>
      </p:sp>
      <p:sp>
        <p:nvSpPr>
          <p:cNvPr id="4" name="Slide Number Placeholder 3"/>
          <p:cNvSpPr>
            <a:spLocks noGrp="1"/>
          </p:cNvSpPr>
          <p:nvPr>
            <p:ph type="sldNum" sz="quarter" idx="10"/>
          </p:nvPr>
        </p:nvSpPr>
        <p:spPr/>
        <p:txBody>
          <a:bodyPr/>
          <a:lstStyle/>
          <a:p>
            <a:fld id="{BDD4B0BE-DD48-44C2-96A5-658A360237AB}" type="slidenum">
              <a:rPr lang="en-US" smtClean="0"/>
              <a:t>31</a:t>
            </a:fld>
            <a:endParaRPr lang="en-US" dirty="0"/>
          </a:p>
        </p:txBody>
      </p:sp>
    </p:spTree>
    <p:extLst>
      <p:ext uri="{BB962C8B-B14F-4D97-AF65-F5344CB8AC3E}">
        <p14:creationId xmlns:p14="http://schemas.microsoft.com/office/powerpoint/2010/main" val="175709755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9200" y="228600"/>
            <a:ext cx="4648200" cy="3486150"/>
          </a:xfrm>
        </p:spPr>
      </p:sp>
      <p:sp>
        <p:nvSpPr>
          <p:cNvPr id="3" name="Notes Placeholder 2"/>
          <p:cNvSpPr>
            <a:spLocks noGrp="1"/>
          </p:cNvSpPr>
          <p:nvPr>
            <p:ph type="body" idx="1"/>
          </p:nvPr>
        </p:nvSpPr>
        <p:spPr>
          <a:xfrm>
            <a:off x="152400" y="3886200"/>
            <a:ext cx="6629400" cy="5257800"/>
          </a:xfrm>
        </p:spPr>
        <p:txBody>
          <a:bodyPr/>
          <a:lstStyle/>
          <a:p>
            <a:pPr marL="0" indent="0" algn="just">
              <a:buNone/>
            </a:pPr>
            <a:r>
              <a:rPr lang="en-US" sz="2800" b="1" dirty="0" smtClean="0">
                <a:solidFill>
                  <a:schemeClr val="tx1"/>
                </a:solidFill>
              </a:rPr>
              <a:t>Auditors </a:t>
            </a:r>
            <a:r>
              <a:rPr lang="en-US" sz="2800" dirty="0" smtClean="0">
                <a:solidFill>
                  <a:schemeClr val="tx1"/>
                </a:solidFill>
              </a:rPr>
              <a:t>will </a:t>
            </a:r>
            <a:r>
              <a:rPr lang="en-US" sz="2800" b="1" dirty="0" smtClean="0">
                <a:solidFill>
                  <a:schemeClr val="tx1"/>
                </a:solidFill>
              </a:rPr>
              <a:t>review</a:t>
            </a:r>
            <a:r>
              <a:rPr lang="en-US" sz="2800" dirty="0" smtClean="0">
                <a:solidFill>
                  <a:schemeClr val="tx1"/>
                </a:solidFill>
              </a:rPr>
              <a:t> the </a:t>
            </a:r>
            <a:r>
              <a:rPr lang="en-US" sz="2800" b="1" dirty="0" smtClean="0">
                <a:solidFill>
                  <a:schemeClr val="tx1"/>
                </a:solidFill>
              </a:rPr>
              <a:t>overhead</a:t>
            </a:r>
            <a:r>
              <a:rPr lang="en-US" sz="2800" dirty="0" smtClean="0">
                <a:solidFill>
                  <a:schemeClr val="tx1"/>
                </a:solidFill>
              </a:rPr>
              <a:t> rate schedule</a:t>
            </a:r>
            <a:r>
              <a:rPr lang="en-US" sz="2800" baseline="0" dirty="0" smtClean="0">
                <a:solidFill>
                  <a:schemeClr val="tx1"/>
                </a:solidFill>
              </a:rPr>
              <a:t> for </a:t>
            </a:r>
            <a:r>
              <a:rPr lang="en-US" sz="2800" b="1" baseline="0" dirty="0" smtClean="0">
                <a:solidFill>
                  <a:schemeClr val="tx1"/>
                </a:solidFill>
              </a:rPr>
              <a:t>unallowable</a:t>
            </a:r>
            <a:r>
              <a:rPr lang="en-US" sz="2800" baseline="0" dirty="0" smtClean="0">
                <a:solidFill>
                  <a:schemeClr val="tx1"/>
                </a:solidFill>
              </a:rPr>
              <a:t> costs and </a:t>
            </a:r>
            <a:r>
              <a:rPr lang="en-US" sz="2800" b="1" baseline="0" dirty="0" smtClean="0">
                <a:solidFill>
                  <a:schemeClr val="tx1"/>
                </a:solidFill>
              </a:rPr>
              <a:t>FAR references</a:t>
            </a:r>
            <a:r>
              <a:rPr lang="en-US" sz="2800" baseline="0" dirty="0" smtClean="0">
                <a:solidFill>
                  <a:schemeClr val="tx1"/>
                </a:solidFill>
              </a:rPr>
              <a:t>, ensure it is </a:t>
            </a:r>
            <a:r>
              <a:rPr lang="en-US" sz="2800" b="1" baseline="0" dirty="0" smtClean="0">
                <a:solidFill>
                  <a:schemeClr val="tx1"/>
                </a:solidFill>
              </a:rPr>
              <a:t>mathematically correct</a:t>
            </a:r>
            <a:r>
              <a:rPr lang="en-US" sz="2800" baseline="0" dirty="0" smtClean="0">
                <a:solidFill>
                  <a:schemeClr val="tx1"/>
                </a:solidFill>
              </a:rPr>
              <a:t>, </a:t>
            </a:r>
            <a:r>
              <a:rPr lang="en-US" sz="2800" b="1" baseline="0" dirty="0" smtClean="0">
                <a:solidFill>
                  <a:schemeClr val="tx1"/>
                </a:solidFill>
              </a:rPr>
              <a:t>trace </a:t>
            </a:r>
            <a:r>
              <a:rPr lang="en-US" sz="2800" baseline="0" dirty="0" smtClean="0">
                <a:solidFill>
                  <a:schemeClr val="tx1"/>
                </a:solidFill>
              </a:rPr>
              <a:t>costs to the </a:t>
            </a:r>
            <a:r>
              <a:rPr lang="en-US" sz="2800" b="1" baseline="0" dirty="0" smtClean="0">
                <a:solidFill>
                  <a:schemeClr val="tx1"/>
                </a:solidFill>
              </a:rPr>
              <a:t>financial reports </a:t>
            </a:r>
            <a:r>
              <a:rPr lang="en-US" sz="2800" baseline="0" dirty="0" smtClean="0">
                <a:solidFill>
                  <a:schemeClr val="tx1"/>
                </a:solidFill>
              </a:rPr>
              <a:t>and </a:t>
            </a:r>
            <a:r>
              <a:rPr lang="en-US" sz="2800" b="1" baseline="0" dirty="0" smtClean="0">
                <a:solidFill>
                  <a:schemeClr val="tx1"/>
                </a:solidFill>
              </a:rPr>
              <a:t>tax return</a:t>
            </a:r>
            <a:r>
              <a:rPr lang="en-US" sz="2800" baseline="0" dirty="0" smtClean="0">
                <a:solidFill>
                  <a:schemeClr val="tx1"/>
                </a:solidFill>
              </a:rPr>
              <a:t>.</a:t>
            </a:r>
          </a:p>
          <a:p>
            <a:pPr marL="0" indent="0" algn="just">
              <a:buNone/>
            </a:pPr>
            <a:endParaRPr lang="en-US" sz="2800" baseline="0" dirty="0" smtClean="0">
              <a:solidFill>
                <a:schemeClr val="tx1"/>
              </a:solidFill>
            </a:endParaRPr>
          </a:p>
          <a:p>
            <a:pPr marL="0" indent="0" algn="just">
              <a:buNone/>
            </a:pPr>
            <a:r>
              <a:rPr lang="en-US" sz="2800" baseline="0" dirty="0" smtClean="0">
                <a:solidFill>
                  <a:schemeClr val="tx1"/>
                </a:solidFill>
              </a:rPr>
              <a:t>If you are </a:t>
            </a:r>
            <a:r>
              <a:rPr lang="en-US" sz="2800" b="1" baseline="0" dirty="0" smtClean="0">
                <a:solidFill>
                  <a:schemeClr val="tx1"/>
                </a:solidFill>
              </a:rPr>
              <a:t>combining several accounts </a:t>
            </a:r>
            <a:r>
              <a:rPr lang="en-US" sz="2800" baseline="0" dirty="0" smtClean="0">
                <a:solidFill>
                  <a:schemeClr val="tx1"/>
                </a:solidFill>
              </a:rPr>
              <a:t>from the financial reports to the overhead, it may be </a:t>
            </a:r>
            <a:r>
              <a:rPr lang="en-US" sz="2800" b="1" baseline="0" dirty="0" smtClean="0">
                <a:solidFill>
                  <a:schemeClr val="tx1"/>
                </a:solidFill>
              </a:rPr>
              <a:t>beneficial to show that on a supporting document</a:t>
            </a:r>
            <a:r>
              <a:rPr lang="en-US" sz="2800" baseline="0" dirty="0" smtClean="0">
                <a:solidFill>
                  <a:schemeClr val="tx1"/>
                </a:solidFill>
              </a:rPr>
              <a:t>.  This will </a:t>
            </a:r>
            <a:r>
              <a:rPr lang="en-US" sz="2800" b="1" baseline="0" dirty="0" smtClean="0">
                <a:solidFill>
                  <a:schemeClr val="tx1"/>
                </a:solidFill>
              </a:rPr>
              <a:t>decrease</a:t>
            </a:r>
            <a:r>
              <a:rPr lang="en-US" sz="2800" baseline="0" dirty="0" smtClean="0">
                <a:solidFill>
                  <a:schemeClr val="tx1"/>
                </a:solidFill>
              </a:rPr>
              <a:t> the review </a:t>
            </a:r>
            <a:r>
              <a:rPr lang="en-US" sz="2800" b="1" baseline="0" dirty="0" smtClean="0">
                <a:solidFill>
                  <a:schemeClr val="tx1"/>
                </a:solidFill>
              </a:rPr>
              <a:t>time</a:t>
            </a:r>
            <a:r>
              <a:rPr lang="en-US" sz="2800" baseline="0" dirty="0" smtClean="0">
                <a:solidFill>
                  <a:schemeClr val="tx1"/>
                </a:solidFill>
              </a:rPr>
              <a:t> when verifying the costs from the overhead to the financial.</a:t>
            </a:r>
            <a:endParaRPr lang="en-US" sz="2800" dirty="0"/>
          </a:p>
        </p:txBody>
      </p:sp>
      <p:sp>
        <p:nvSpPr>
          <p:cNvPr id="4" name="Slide Number Placeholder 3"/>
          <p:cNvSpPr>
            <a:spLocks noGrp="1"/>
          </p:cNvSpPr>
          <p:nvPr>
            <p:ph type="sldNum" sz="quarter" idx="10"/>
          </p:nvPr>
        </p:nvSpPr>
        <p:spPr/>
        <p:txBody>
          <a:bodyPr/>
          <a:lstStyle/>
          <a:p>
            <a:fld id="{BDD4B0BE-DD48-44C2-96A5-658A360237AB}" type="slidenum">
              <a:rPr lang="en-US" smtClean="0"/>
              <a:t>32</a:t>
            </a:fld>
            <a:endParaRPr lang="en-US" dirty="0"/>
          </a:p>
        </p:txBody>
      </p:sp>
    </p:spTree>
    <p:extLst>
      <p:ext uri="{BB962C8B-B14F-4D97-AF65-F5344CB8AC3E}">
        <p14:creationId xmlns:p14="http://schemas.microsoft.com/office/powerpoint/2010/main" val="161734757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3200" dirty="0" smtClean="0"/>
              <a:t>During the </a:t>
            </a:r>
            <a:r>
              <a:rPr lang="en-US" sz="3200" b="1" dirty="0" smtClean="0"/>
              <a:t>overhead </a:t>
            </a:r>
            <a:r>
              <a:rPr lang="en-US" sz="3200" dirty="0" smtClean="0"/>
              <a:t>rate schedule </a:t>
            </a:r>
            <a:r>
              <a:rPr lang="en-US" sz="3200" b="1" dirty="0" smtClean="0"/>
              <a:t>review</a:t>
            </a:r>
            <a:r>
              <a:rPr lang="en-US" sz="3200" dirty="0" smtClean="0"/>
              <a:t>, we are </a:t>
            </a:r>
            <a:r>
              <a:rPr lang="en-US" sz="3200" b="1" dirty="0" smtClean="0"/>
              <a:t>looking</a:t>
            </a:r>
            <a:r>
              <a:rPr lang="en-US" sz="3200" dirty="0" smtClean="0"/>
              <a:t> at r</a:t>
            </a:r>
            <a:r>
              <a:rPr lang="en-US" sz="3200" b="1" dirty="0" smtClean="0"/>
              <a:t>easonableness</a:t>
            </a:r>
            <a:r>
              <a:rPr lang="en-US" sz="3200" dirty="0" smtClean="0"/>
              <a:t> and if the costs are </a:t>
            </a:r>
            <a:r>
              <a:rPr lang="en-US" sz="3200" b="1" dirty="0" smtClean="0"/>
              <a:t>allocable</a:t>
            </a:r>
            <a:r>
              <a:rPr lang="en-US" sz="3200" dirty="0" smtClean="0"/>
              <a:t> or</a:t>
            </a:r>
            <a:r>
              <a:rPr lang="en-US" sz="3200" baseline="0" dirty="0" smtClean="0"/>
              <a:t> </a:t>
            </a:r>
            <a:r>
              <a:rPr lang="en-US" sz="3200" b="1" baseline="0" dirty="0" smtClean="0"/>
              <a:t>necessary to the overall operation of the A/E firm.  </a:t>
            </a:r>
            <a:endParaRPr lang="en-US" sz="3200" b="1" dirty="0"/>
          </a:p>
        </p:txBody>
      </p:sp>
      <p:sp>
        <p:nvSpPr>
          <p:cNvPr id="4" name="Slide Number Placeholder 3"/>
          <p:cNvSpPr>
            <a:spLocks noGrp="1"/>
          </p:cNvSpPr>
          <p:nvPr>
            <p:ph type="sldNum" sz="quarter" idx="10"/>
          </p:nvPr>
        </p:nvSpPr>
        <p:spPr/>
        <p:txBody>
          <a:bodyPr/>
          <a:lstStyle/>
          <a:p>
            <a:fld id="{BDD4B0BE-DD48-44C2-96A5-658A360237AB}" type="slidenum">
              <a:rPr lang="en-US" smtClean="0"/>
              <a:t>33</a:t>
            </a:fld>
            <a:endParaRPr lang="en-US" dirty="0"/>
          </a:p>
        </p:txBody>
      </p:sp>
    </p:spTree>
    <p:extLst>
      <p:ext uri="{BB962C8B-B14F-4D97-AF65-F5344CB8AC3E}">
        <p14:creationId xmlns:p14="http://schemas.microsoft.com/office/powerpoint/2010/main" val="25279158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9200" y="152400"/>
            <a:ext cx="4648200" cy="3486150"/>
          </a:xfrm>
        </p:spPr>
      </p:sp>
      <p:sp>
        <p:nvSpPr>
          <p:cNvPr id="3" name="Notes Placeholder 2"/>
          <p:cNvSpPr>
            <a:spLocks noGrp="1"/>
          </p:cNvSpPr>
          <p:nvPr>
            <p:ph type="body" idx="1"/>
          </p:nvPr>
        </p:nvSpPr>
        <p:spPr>
          <a:xfrm>
            <a:off x="685800" y="3733800"/>
            <a:ext cx="5791200" cy="5257800"/>
          </a:xfrm>
        </p:spPr>
        <p:txBody>
          <a:bodyPr/>
          <a:lstStyle/>
          <a:p>
            <a:r>
              <a:rPr lang="en-US" sz="2000" b="1" dirty="0"/>
              <a:t>What is reasonableness?</a:t>
            </a:r>
            <a:endParaRPr lang="en-US" sz="2000" dirty="0"/>
          </a:p>
          <a:p>
            <a:r>
              <a:rPr lang="en-US" sz="2000" dirty="0"/>
              <a:t>A seminar is being held in New York and in your state.</a:t>
            </a:r>
          </a:p>
          <a:p>
            <a:r>
              <a:rPr lang="en-US" sz="2000" dirty="0"/>
              <a:t>Is it reasonable to incur the expense of traveling to New York when it is more economical to attend the seminar in your state?</a:t>
            </a:r>
          </a:p>
          <a:p>
            <a:r>
              <a:rPr lang="en-US" sz="2000" dirty="0"/>
              <a:t> </a:t>
            </a:r>
          </a:p>
          <a:p>
            <a:r>
              <a:rPr lang="en-US" sz="2000" b="1" dirty="0"/>
              <a:t>Rental car Mercedes vs Ford Taurus</a:t>
            </a:r>
            <a:endParaRPr lang="en-US" sz="2000" dirty="0"/>
          </a:p>
          <a:p>
            <a:r>
              <a:rPr lang="en-US" sz="2000" b="1" dirty="0"/>
              <a:t>First Class over Business Class </a:t>
            </a:r>
            <a:endParaRPr lang="en-US" sz="2000" dirty="0"/>
          </a:p>
          <a:p>
            <a:r>
              <a:rPr lang="en-US" sz="2000" b="1" dirty="0"/>
              <a:t>Early Boarding privileges </a:t>
            </a:r>
            <a:endParaRPr lang="en-US" sz="2000" dirty="0"/>
          </a:p>
          <a:p>
            <a:r>
              <a:rPr lang="en-US" sz="2000" dirty="0"/>
              <a:t> </a:t>
            </a:r>
          </a:p>
          <a:p>
            <a:r>
              <a:rPr lang="en-US" sz="2000" b="1" dirty="0"/>
              <a:t>Document-Document-Document</a:t>
            </a:r>
            <a:r>
              <a:rPr lang="en-US" sz="2000" dirty="0"/>
              <a:t> Provide documentation to support air travel, hotel, meal &amp; travel costs to not exceed per diem rates.  Provide the Information for the seminar, which would include the agenda and sign-in sheet.</a:t>
            </a:r>
          </a:p>
        </p:txBody>
      </p:sp>
      <p:sp>
        <p:nvSpPr>
          <p:cNvPr id="4" name="Slide Number Placeholder 3"/>
          <p:cNvSpPr>
            <a:spLocks noGrp="1"/>
          </p:cNvSpPr>
          <p:nvPr>
            <p:ph type="sldNum" sz="quarter" idx="10"/>
          </p:nvPr>
        </p:nvSpPr>
        <p:spPr/>
        <p:txBody>
          <a:bodyPr/>
          <a:lstStyle/>
          <a:p>
            <a:fld id="{BDD4B0BE-DD48-44C2-96A5-658A360237AB}" type="slidenum">
              <a:rPr lang="en-US" smtClean="0"/>
              <a:t>34</a:t>
            </a:fld>
            <a:endParaRPr lang="en-US" dirty="0"/>
          </a:p>
        </p:txBody>
      </p:sp>
    </p:spTree>
    <p:extLst>
      <p:ext uri="{BB962C8B-B14F-4D97-AF65-F5344CB8AC3E}">
        <p14:creationId xmlns:p14="http://schemas.microsoft.com/office/powerpoint/2010/main" val="252791584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9200" y="228600"/>
            <a:ext cx="4648200" cy="3486150"/>
          </a:xfrm>
        </p:spPr>
      </p:sp>
      <p:sp>
        <p:nvSpPr>
          <p:cNvPr id="3" name="Notes Placeholder 2"/>
          <p:cNvSpPr>
            <a:spLocks noGrp="1"/>
          </p:cNvSpPr>
          <p:nvPr>
            <p:ph type="body" idx="1"/>
          </p:nvPr>
        </p:nvSpPr>
        <p:spPr>
          <a:xfrm>
            <a:off x="304800" y="3886200"/>
            <a:ext cx="6553200" cy="4800600"/>
          </a:xfrm>
        </p:spPr>
        <p:txBody>
          <a:bodyPr/>
          <a:lstStyle/>
          <a:p>
            <a:r>
              <a:rPr lang="en-US" sz="2800" dirty="0"/>
              <a:t>Another situation that will take time is no </a:t>
            </a:r>
            <a:r>
              <a:rPr lang="en-US" sz="2800" b="1" dirty="0"/>
              <a:t>cohesion</a:t>
            </a:r>
            <a:r>
              <a:rPr lang="en-US" sz="2800" dirty="0"/>
              <a:t> between prequal documents. </a:t>
            </a:r>
            <a:r>
              <a:rPr lang="en-US" sz="2800" b="1" dirty="0"/>
              <a:t>FS do not trace one to another or to the tax return or ICQ. </a:t>
            </a:r>
            <a:endParaRPr lang="en-US" sz="2800" dirty="0"/>
          </a:p>
          <a:p>
            <a:r>
              <a:rPr lang="en-US" sz="2800" dirty="0"/>
              <a:t>In this example, auditor would ask for an explanation to why the amount reported on the overhead does not trace to the financial report or the tax return.  </a:t>
            </a:r>
            <a:r>
              <a:rPr lang="en-US" sz="2800" b="1" dirty="0"/>
              <a:t>We would ask why it is included in the overhead based on the information provided in the ICQ.</a:t>
            </a:r>
            <a:endParaRPr lang="en-US" sz="2800" dirty="0"/>
          </a:p>
        </p:txBody>
      </p:sp>
      <p:sp>
        <p:nvSpPr>
          <p:cNvPr id="4" name="Slide Number Placeholder 3"/>
          <p:cNvSpPr>
            <a:spLocks noGrp="1"/>
          </p:cNvSpPr>
          <p:nvPr>
            <p:ph type="sldNum" sz="quarter" idx="10"/>
          </p:nvPr>
        </p:nvSpPr>
        <p:spPr/>
        <p:txBody>
          <a:bodyPr/>
          <a:lstStyle/>
          <a:p>
            <a:fld id="{BDD4B0BE-DD48-44C2-96A5-658A360237AB}" type="slidenum">
              <a:rPr lang="en-US" smtClean="0"/>
              <a:t>35</a:t>
            </a:fld>
            <a:endParaRPr lang="en-US" dirty="0"/>
          </a:p>
        </p:txBody>
      </p:sp>
    </p:spTree>
    <p:extLst>
      <p:ext uri="{BB962C8B-B14F-4D97-AF65-F5344CB8AC3E}">
        <p14:creationId xmlns:p14="http://schemas.microsoft.com/office/powerpoint/2010/main" val="161734757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3200" dirty="0" smtClean="0"/>
              <a:t>Auditor</a:t>
            </a:r>
            <a:r>
              <a:rPr lang="en-US" sz="3200" baseline="0" dirty="0" smtClean="0"/>
              <a:t> review H</a:t>
            </a:r>
            <a:r>
              <a:rPr lang="en-US" sz="3200" b="1" baseline="0" dirty="0" smtClean="0"/>
              <a:t>igh Risk Categories</a:t>
            </a:r>
            <a:r>
              <a:rPr lang="en-US" sz="3200" baseline="0" dirty="0" smtClean="0"/>
              <a:t> using the most </a:t>
            </a:r>
            <a:r>
              <a:rPr lang="en-US" sz="3200" b="1" baseline="0" dirty="0" smtClean="0"/>
              <a:t>common unallowable </a:t>
            </a:r>
            <a:r>
              <a:rPr lang="en-US" sz="3200" baseline="0" dirty="0" smtClean="0"/>
              <a:t>costs table and the </a:t>
            </a:r>
            <a:r>
              <a:rPr lang="en-US" sz="3200" b="1" baseline="0" dirty="0" smtClean="0"/>
              <a:t>AASHTO Audit Guide</a:t>
            </a:r>
            <a:r>
              <a:rPr lang="en-US" sz="3200" baseline="0" dirty="0" smtClean="0"/>
              <a:t>, as well as, the </a:t>
            </a:r>
            <a:r>
              <a:rPr lang="en-US" sz="3200" b="1" baseline="0" dirty="0" smtClean="0"/>
              <a:t>FAR</a:t>
            </a:r>
            <a:r>
              <a:rPr lang="en-US" sz="3200" baseline="0" dirty="0" smtClean="0"/>
              <a:t>.</a:t>
            </a:r>
            <a:endParaRPr lang="en-US" sz="3200" dirty="0"/>
          </a:p>
        </p:txBody>
      </p:sp>
      <p:sp>
        <p:nvSpPr>
          <p:cNvPr id="4" name="Slide Number Placeholder 3"/>
          <p:cNvSpPr>
            <a:spLocks noGrp="1"/>
          </p:cNvSpPr>
          <p:nvPr>
            <p:ph type="sldNum" sz="quarter" idx="10"/>
          </p:nvPr>
        </p:nvSpPr>
        <p:spPr/>
        <p:txBody>
          <a:bodyPr/>
          <a:lstStyle/>
          <a:p>
            <a:fld id="{BDD4B0BE-DD48-44C2-96A5-658A360237AB}" type="slidenum">
              <a:rPr lang="en-US" smtClean="0"/>
              <a:t>36</a:t>
            </a:fld>
            <a:endParaRPr lang="en-US" dirty="0"/>
          </a:p>
        </p:txBody>
      </p:sp>
    </p:spTree>
    <p:extLst>
      <p:ext uri="{BB962C8B-B14F-4D97-AF65-F5344CB8AC3E}">
        <p14:creationId xmlns:p14="http://schemas.microsoft.com/office/powerpoint/2010/main" val="161734757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800" b="1" dirty="0" smtClean="0"/>
              <a:t>Additional</a:t>
            </a:r>
            <a:r>
              <a:rPr lang="en-US" sz="2800" dirty="0" smtClean="0"/>
              <a:t> information</a:t>
            </a:r>
            <a:r>
              <a:rPr lang="en-US" sz="2800" baseline="0" dirty="0" smtClean="0"/>
              <a:t> may be necessary to </a:t>
            </a:r>
            <a:r>
              <a:rPr lang="en-US" sz="2800" b="1" baseline="0" dirty="0" smtClean="0"/>
              <a:t>verify if all unallowable cost </a:t>
            </a:r>
            <a:r>
              <a:rPr lang="en-US" sz="2800" baseline="0" dirty="0" smtClean="0"/>
              <a:t>have been </a:t>
            </a:r>
            <a:r>
              <a:rPr lang="en-US" sz="2800" b="1" baseline="0" dirty="0" smtClean="0"/>
              <a:t>identified</a:t>
            </a:r>
            <a:r>
              <a:rPr lang="en-US" sz="2800" baseline="0" dirty="0" smtClean="0"/>
              <a:t> in the overhead.</a:t>
            </a:r>
          </a:p>
          <a:p>
            <a:endParaRPr lang="en-US" sz="2800" baseline="0" dirty="0" smtClean="0"/>
          </a:p>
          <a:p>
            <a:r>
              <a:rPr lang="en-US" sz="2800" b="1" baseline="0" dirty="0" smtClean="0"/>
              <a:t>The FAR does not recognize materiality</a:t>
            </a:r>
            <a:r>
              <a:rPr lang="en-US" sz="2800" baseline="0" dirty="0" smtClean="0"/>
              <a:t>.  If is unallowable, it must be removed from the overhead rate.</a:t>
            </a:r>
            <a:endParaRPr lang="en-US" sz="2800" dirty="0"/>
          </a:p>
        </p:txBody>
      </p:sp>
      <p:sp>
        <p:nvSpPr>
          <p:cNvPr id="4" name="Slide Number Placeholder 3"/>
          <p:cNvSpPr>
            <a:spLocks noGrp="1"/>
          </p:cNvSpPr>
          <p:nvPr>
            <p:ph type="sldNum" sz="quarter" idx="10"/>
          </p:nvPr>
        </p:nvSpPr>
        <p:spPr/>
        <p:txBody>
          <a:bodyPr/>
          <a:lstStyle/>
          <a:p>
            <a:fld id="{BDD4B0BE-DD48-44C2-96A5-658A360237AB}" type="slidenum">
              <a:rPr lang="en-US" smtClean="0"/>
              <a:t>37</a:t>
            </a:fld>
            <a:endParaRPr lang="en-US" dirty="0"/>
          </a:p>
        </p:txBody>
      </p:sp>
    </p:spTree>
    <p:extLst>
      <p:ext uri="{BB962C8B-B14F-4D97-AF65-F5344CB8AC3E}">
        <p14:creationId xmlns:p14="http://schemas.microsoft.com/office/powerpoint/2010/main" val="301036039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D4B0BE-DD48-44C2-96A5-658A360237AB}" type="slidenum">
              <a:rPr lang="en-US" smtClean="0"/>
              <a:t>38</a:t>
            </a:fld>
            <a:endParaRPr lang="en-US" dirty="0"/>
          </a:p>
        </p:txBody>
      </p:sp>
    </p:spTree>
    <p:extLst>
      <p:ext uri="{BB962C8B-B14F-4D97-AF65-F5344CB8AC3E}">
        <p14:creationId xmlns:p14="http://schemas.microsoft.com/office/powerpoint/2010/main" val="12716789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800" dirty="0"/>
              <a:t>The ICQ </a:t>
            </a:r>
            <a:r>
              <a:rPr lang="en-US" sz="2800" b="1" dirty="0"/>
              <a:t>should include policies and processes</a:t>
            </a:r>
            <a:r>
              <a:rPr lang="en-US" sz="2800" dirty="0"/>
              <a:t>.  If </a:t>
            </a:r>
            <a:r>
              <a:rPr lang="en-US" sz="2800" b="1" dirty="0"/>
              <a:t>no policies </a:t>
            </a:r>
            <a:r>
              <a:rPr lang="en-US" sz="2800" dirty="0"/>
              <a:t>or process exist, we may request a </a:t>
            </a:r>
            <a:r>
              <a:rPr lang="en-US" sz="2800" b="1" dirty="0"/>
              <a:t>written description of the process used when entering the information in the accounting system </a:t>
            </a:r>
            <a:r>
              <a:rPr lang="en-US" sz="2800" dirty="0"/>
              <a:t>and </a:t>
            </a:r>
            <a:r>
              <a:rPr lang="en-US" sz="2800" b="1" dirty="0"/>
              <a:t>how are the costs reviewed at the time the overhead is prepared.</a:t>
            </a:r>
            <a:endParaRPr lang="en-US" sz="2800" dirty="0"/>
          </a:p>
          <a:p>
            <a:r>
              <a:rPr lang="en-US" sz="2800" dirty="0"/>
              <a:t> </a:t>
            </a:r>
          </a:p>
        </p:txBody>
      </p:sp>
      <p:sp>
        <p:nvSpPr>
          <p:cNvPr id="4" name="Slide Number Placeholder 3"/>
          <p:cNvSpPr>
            <a:spLocks noGrp="1"/>
          </p:cNvSpPr>
          <p:nvPr>
            <p:ph type="sldNum" sz="quarter" idx="10"/>
          </p:nvPr>
        </p:nvSpPr>
        <p:spPr/>
        <p:txBody>
          <a:bodyPr/>
          <a:lstStyle/>
          <a:p>
            <a:fld id="{BDD4B0BE-DD48-44C2-96A5-658A360237AB}" type="slidenum">
              <a:rPr lang="en-US" smtClean="0"/>
              <a:t>39</a:t>
            </a:fld>
            <a:endParaRPr lang="en-US" dirty="0"/>
          </a:p>
        </p:txBody>
      </p:sp>
    </p:spTree>
    <p:extLst>
      <p:ext uri="{BB962C8B-B14F-4D97-AF65-F5344CB8AC3E}">
        <p14:creationId xmlns:p14="http://schemas.microsoft.com/office/powerpoint/2010/main" val="27058682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800" dirty="0" smtClean="0"/>
              <a:t>We review the overhead rate</a:t>
            </a:r>
            <a:r>
              <a:rPr lang="en-US" sz="2800" baseline="0" dirty="0" smtClean="0"/>
              <a:t> schedule and the Internal Control Questionnaire to </a:t>
            </a:r>
            <a:r>
              <a:rPr lang="en-US" sz="2800" b="1" baseline="0" dirty="0" smtClean="0"/>
              <a:t>determine adequate accounting controls to segregate direct and indirect costs identify unallowable</a:t>
            </a:r>
            <a:r>
              <a:rPr lang="en-US" sz="2800" baseline="0" dirty="0" smtClean="0"/>
              <a:t> costs and ensure the cost reported on the overhead are </a:t>
            </a:r>
            <a:r>
              <a:rPr lang="en-US" sz="2800" b="1" baseline="0" dirty="0" smtClean="0"/>
              <a:t>Reasonable, Allocable and Allowable</a:t>
            </a:r>
            <a:r>
              <a:rPr lang="en-US" sz="2800" baseline="0" dirty="0" smtClean="0"/>
              <a:t>.</a:t>
            </a:r>
            <a:endParaRPr lang="en-US" sz="2800" dirty="0"/>
          </a:p>
        </p:txBody>
      </p:sp>
      <p:sp>
        <p:nvSpPr>
          <p:cNvPr id="4" name="Slide Number Placeholder 3"/>
          <p:cNvSpPr>
            <a:spLocks noGrp="1"/>
          </p:cNvSpPr>
          <p:nvPr>
            <p:ph type="sldNum" sz="quarter" idx="10"/>
          </p:nvPr>
        </p:nvSpPr>
        <p:spPr/>
        <p:txBody>
          <a:bodyPr/>
          <a:lstStyle/>
          <a:p>
            <a:fld id="{BDD4B0BE-DD48-44C2-96A5-658A360237AB}" type="slidenum">
              <a:rPr lang="en-US" smtClean="0"/>
              <a:t>4</a:t>
            </a:fld>
            <a:endParaRPr lang="en-US" dirty="0"/>
          </a:p>
        </p:txBody>
      </p:sp>
    </p:spTree>
    <p:extLst>
      <p:ext uri="{BB962C8B-B14F-4D97-AF65-F5344CB8AC3E}">
        <p14:creationId xmlns:p14="http://schemas.microsoft.com/office/powerpoint/2010/main" val="194272479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3200" dirty="0" smtClean="0"/>
              <a:t>Major indicator of FAR compliance.</a:t>
            </a:r>
            <a:endParaRPr lang="en-US" sz="3200" dirty="0"/>
          </a:p>
        </p:txBody>
      </p:sp>
      <p:sp>
        <p:nvSpPr>
          <p:cNvPr id="4" name="Slide Number Placeholder 3"/>
          <p:cNvSpPr>
            <a:spLocks noGrp="1"/>
          </p:cNvSpPr>
          <p:nvPr>
            <p:ph type="sldNum" sz="quarter" idx="10"/>
          </p:nvPr>
        </p:nvSpPr>
        <p:spPr/>
        <p:txBody>
          <a:bodyPr/>
          <a:lstStyle/>
          <a:p>
            <a:fld id="{BDD4B0BE-DD48-44C2-96A5-658A360237AB}" type="slidenum">
              <a:rPr lang="en-US" smtClean="0"/>
              <a:t>40</a:t>
            </a:fld>
            <a:endParaRPr lang="en-US" dirty="0"/>
          </a:p>
        </p:txBody>
      </p:sp>
    </p:spTree>
    <p:extLst>
      <p:ext uri="{BB962C8B-B14F-4D97-AF65-F5344CB8AC3E}">
        <p14:creationId xmlns:p14="http://schemas.microsoft.com/office/powerpoint/2010/main" val="414010258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800" dirty="0" smtClean="0"/>
              <a:t>IT security is important to help ensure an auditable</a:t>
            </a:r>
            <a:r>
              <a:rPr lang="en-US" sz="2800" baseline="0" dirty="0" smtClean="0"/>
              <a:t> trail and ensure the integrity of the documents.</a:t>
            </a:r>
          </a:p>
          <a:p>
            <a:endParaRPr lang="en-US" sz="2800" dirty="0"/>
          </a:p>
          <a:p>
            <a:r>
              <a:rPr lang="en-US" sz="2800" dirty="0" smtClean="0"/>
              <a:t>Looking at threat of cyber attacks</a:t>
            </a:r>
            <a:endParaRPr lang="en-US" sz="2800" dirty="0"/>
          </a:p>
        </p:txBody>
      </p:sp>
      <p:sp>
        <p:nvSpPr>
          <p:cNvPr id="4" name="Slide Number Placeholder 3"/>
          <p:cNvSpPr>
            <a:spLocks noGrp="1"/>
          </p:cNvSpPr>
          <p:nvPr>
            <p:ph type="sldNum" sz="quarter" idx="10"/>
          </p:nvPr>
        </p:nvSpPr>
        <p:spPr/>
        <p:txBody>
          <a:bodyPr/>
          <a:lstStyle/>
          <a:p>
            <a:fld id="{BDD4B0BE-DD48-44C2-96A5-658A360237AB}" type="slidenum">
              <a:rPr lang="en-US" smtClean="0"/>
              <a:t>41</a:t>
            </a:fld>
            <a:endParaRPr lang="en-US" dirty="0"/>
          </a:p>
        </p:txBody>
      </p:sp>
    </p:spTree>
    <p:extLst>
      <p:ext uri="{BB962C8B-B14F-4D97-AF65-F5344CB8AC3E}">
        <p14:creationId xmlns:p14="http://schemas.microsoft.com/office/powerpoint/2010/main" val="103646079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9200" y="152400"/>
            <a:ext cx="4648200" cy="3486150"/>
          </a:xfrm>
        </p:spPr>
      </p:sp>
      <p:sp>
        <p:nvSpPr>
          <p:cNvPr id="3" name="Notes Placeholder 2"/>
          <p:cNvSpPr>
            <a:spLocks noGrp="1"/>
          </p:cNvSpPr>
          <p:nvPr>
            <p:ph type="body" idx="1"/>
          </p:nvPr>
        </p:nvSpPr>
        <p:spPr>
          <a:xfrm>
            <a:off x="152400" y="3733800"/>
            <a:ext cx="6705600" cy="5181600"/>
          </a:xfrm>
        </p:spPr>
        <p:txBody>
          <a:bodyPr/>
          <a:lstStyle/>
          <a:p>
            <a:r>
              <a:rPr lang="en-US" sz="2800" dirty="0"/>
              <a:t>A total-hour accounting system record </a:t>
            </a:r>
            <a:r>
              <a:rPr lang="en-US" sz="2800" b="1" u="sng" dirty="0"/>
              <a:t>all hours worked by all employees, regardless of whether the employees are exempt from overtime pay or whether all direct labor hours are billed to specific contracts.</a:t>
            </a:r>
            <a:endParaRPr lang="en-US" sz="2800" dirty="0"/>
          </a:p>
          <a:p>
            <a:r>
              <a:rPr lang="en-US" sz="2800" dirty="0"/>
              <a:t> </a:t>
            </a:r>
          </a:p>
          <a:p>
            <a:r>
              <a:rPr lang="en-US" sz="2800" b="1" dirty="0"/>
              <a:t>A total-hour accounting system is required by the FAR </a:t>
            </a:r>
            <a:r>
              <a:rPr lang="en-US" sz="2800" dirty="0"/>
              <a:t>to </a:t>
            </a:r>
            <a:r>
              <a:rPr lang="en-US" sz="2800" b="1" dirty="0"/>
              <a:t>account</a:t>
            </a:r>
            <a:r>
              <a:rPr lang="en-US" sz="2800" dirty="0"/>
              <a:t> for </a:t>
            </a:r>
            <a:r>
              <a:rPr lang="en-US" sz="2800" b="1" dirty="0"/>
              <a:t>equitable allocation </a:t>
            </a:r>
            <a:r>
              <a:rPr lang="en-US" sz="2800" dirty="0"/>
              <a:t>to all related activities, including Federal awards.  This also </a:t>
            </a:r>
            <a:r>
              <a:rPr lang="en-US" sz="2800" b="1" dirty="0"/>
              <a:t>ensures consistency. </a:t>
            </a:r>
            <a:endParaRPr lang="en-US" sz="2800" dirty="0"/>
          </a:p>
        </p:txBody>
      </p:sp>
      <p:sp>
        <p:nvSpPr>
          <p:cNvPr id="4" name="Slide Number Placeholder 3"/>
          <p:cNvSpPr>
            <a:spLocks noGrp="1"/>
          </p:cNvSpPr>
          <p:nvPr>
            <p:ph type="sldNum" sz="quarter" idx="10"/>
          </p:nvPr>
        </p:nvSpPr>
        <p:spPr/>
        <p:txBody>
          <a:bodyPr/>
          <a:lstStyle/>
          <a:p>
            <a:fld id="{BDD4B0BE-DD48-44C2-96A5-658A360237AB}" type="slidenum">
              <a:rPr lang="en-US" smtClean="0"/>
              <a:t>42</a:t>
            </a:fld>
            <a:endParaRPr lang="en-US" dirty="0"/>
          </a:p>
        </p:txBody>
      </p:sp>
    </p:spTree>
    <p:extLst>
      <p:ext uri="{BB962C8B-B14F-4D97-AF65-F5344CB8AC3E}">
        <p14:creationId xmlns:p14="http://schemas.microsoft.com/office/powerpoint/2010/main" val="174824694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3600" dirty="0"/>
              <a:t>Timesheets processes relate directly to the accuracy of the labor hours recorded on the overhead rate schedule.</a:t>
            </a:r>
          </a:p>
        </p:txBody>
      </p:sp>
      <p:sp>
        <p:nvSpPr>
          <p:cNvPr id="4" name="Slide Number Placeholder 3"/>
          <p:cNvSpPr>
            <a:spLocks noGrp="1"/>
          </p:cNvSpPr>
          <p:nvPr>
            <p:ph type="sldNum" sz="quarter" idx="10"/>
          </p:nvPr>
        </p:nvSpPr>
        <p:spPr/>
        <p:txBody>
          <a:bodyPr/>
          <a:lstStyle/>
          <a:p>
            <a:fld id="{BDD4B0BE-DD48-44C2-96A5-658A360237AB}" type="slidenum">
              <a:rPr lang="en-US" smtClean="0"/>
              <a:t>43</a:t>
            </a:fld>
            <a:endParaRPr lang="en-US" dirty="0"/>
          </a:p>
        </p:txBody>
      </p:sp>
    </p:spTree>
    <p:extLst>
      <p:ext uri="{BB962C8B-B14F-4D97-AF65-F5344CB8AC3E}">
        <p14:creationId xmlns:p14="http://schemas.microsoft.com/office/powerpoint/2010/main" val="159809176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04800" y="4415790"/>
            <a:ext cx="6477000" cy="4499610"/>
          </a:xfrm>
        </p:spPr>
        <p:txBody>
          <a:bodyPr/>
          <a:lstStyle/>
          <a:p>
            <a:r>
              <a:rPr lang="en-US" sz="2800" dirty="0"/>
              <a:t>Uncompensated Overtime – the company  is required to have an </a:t>
            </a:r>
            <a:r>
              <a:rPr lang="en-US" sz="2800" b="1" u="sng" dirty="0"/>
              <a:t>all hours worked</a:t>
            </a:r>
            <a:r>
              <a:rPr lang="en-US" sz="2800" dirty="0"/>
              <a:t> by all employees, including managers and principals, regardless of whether the employees are exempt from overtime pay or </a:t>
            </a:r>
            <a:r>
              <a:rPr lang="en-US" sz="2800" b="1" dirty="0"/>
              <a:t>whether all direct labor hours are billed to specific contracts</a:t>
            </a:r>
            <a:r>
              <a:rPr lang="en-US" sz="2800" dirty="0"/>
              <a:t>. </a:t>
            </a:r>
            <a:r>
              <a:rPr lang="en-US" sz="2800" b="1" dirty="0"/>
              <a:t>PRO BONO Work is considered direct labor costs</a:t>
            </a:r>
            <a:r>
              <a:rPr lang="en-US" sz="2800" dirty="0"/>
              <a:t>, which could be viewed as a conflict of interest.</a:t>
            </a:r>
          </a:p>
        </p:txBody>
      </p:sp>
      <p:sp>
        <p:nvSpPr>
          <p:cNvPr id="4" name="Slide Number Placeholder 3"/>
          <p:cNvSpPr>
            <a:spLocks noGrp="1"/>
          </p:cNvSpPr>
          <p:nvPr>
            <p:ph type="sldNum" sz="quarter" idx="10"/>
          </p:nvPr>
        </p:nvSpPr>
        <p:spPr/>
        <p:txBody>
          <a:bodyPr/>
          <a:lstStyle/>
          <a:p>
            <a:fld id="{BDD4B0BE-DD48-44C2-96A5-658A360237AB}" type="slidenum">
              <a:rPr lang="en-US" smtClean="0"/>
              <a:t>44</a:t>
            </a:fld>
            <a:endParaRPr lang="en-US" dirty="0"/>
          </a:p>
        </p:txBody>
      </p:sp>
    </p:spTree>
    <p:extLst>
      <p:ext uri="{BB962C8B-B14F-4D97-AF65-F5344CB8AC3E}">
        <p14:creationId xmlns:p14="http://schemas.microsoft.com/office/powerpoint/2010/main" val="174824694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9200" y="152400"/>
            <a:ext cx="4648200" cy="3486150"/>
          </a:xfrm>
        </p:spPr>
      </p:sp>
      <p:sp>
        <p:nvSpPr>
          <p:cNvPr id="3" name="Notes Placeholder 2"/>
          <p:cNvSpPr>
            <a:spLocks noGrp="1"/>
          </p:cNvSpPr>
          <p:nvPr>
            <p:ph type="body" idx="1"/>
          </p:nvPr>
        </p:nvSpPr>
        <p:spPr>
          <a:xfrm>
            <a:off x="228600" y="3886200"/>
            <a:ext cx="6553200" cy="5181600"/>
          </a:xfrm>
        </p:spPr>
        <p:txBody>
          <a:bodyPr/>
          <a:lstStyle/>
          <a:p>
            <a:r>
              <a:rPr lang="en-US" sz="2400" b="1" dirty="0" smtClean="0"/>
              <a:t>Contract labor is a High Risk Category</a:t>
            </a:r>
            <a:r>
              <a:rPr lang="en-US" sz="2400" b="1" baseline="0" dirty="0" smtClean="0"/>
              <a:t> </a:t>
            </a:r>
            <a:r>
              <a:rPr lang="en-US" sz="2400" baseline="0" dirty="0" smtClean="0"/>
              <a:t>as it could have a </a:t>
            </a:r>
            <a:r>
              <a:rPr lang="en-US" sz="2400" b="1" baseline="0" dirty="0" smtClean="0"/>
              <a:t>significant impact </a:t>
            </a:r>
            <a:r>
              <a:rPr lang="en-US" sz="2400" baseline="0" dirty="0" smtClean="0"/>
              <a:t>on the labor reported on the overhead rate schedule.</a:t>
            </a:r>
            <a:endParaRPr lang="en-US" sz="2400" dirty="0" smtClean="0"/>
          </a:p>
          <a:p>
            <a:endParaRPr lang="en-US" sz="2400" dirty="0" smtClean="0"/>
          </a:p>
          <a:p>
            <a:r>
              <a:rPr lang="en-US" sz="2400" dirty="0" smtClean="0"/>
              <a:t>If not clear, MoDOT will ask for additional information to determine if costs are allowable.  </a:t>
            </a:r>
          </a:p>
          <a:p>
            <a:endParaRPr lang="en-US" sz="2400" dirty="0" smtClean="0"/>
          </a:p>
          <a:p>
            <a:r>
              <a:rPr lang="en-US" sz="2400" b="1" dirty="0" smtClean="0"/>
              <a:t>Provide a written explanation of the process</a:t>
            </a:r>
            <a:r>
              <a:rPr lang="en-US" sz="2400" dirty="0" smtClean="0"/>
              <a:t>, policies and procedures to identify, calculate, and track the labor costs to include taxes and fringe benefits that are paid to the contract/purchase labor. </a:t>
            </a:r>
          </a:p>
          <a:p>
            <a:r>
              <a:rPr lang="en-US" sz="2400" b="1" u="sng" dirty="0" smtClean="0"/>
              <a:t>Does contract labor receive a 1099?</a:t>
            </a:r>
            <a:endParaRPr lang="en-US" sz="2400" b="1" u="sng" dirty="0"/>
          </a:p>
        </p:txBody>
      </p:sp>
      <p:sp>
        <p:nvSpPr>
          <p:cNvPr id="4" name="Slide Number Placeholder 3"/>
          <p:cNvSpPr>
            <a:spLocks noGrp="1"/>
          </p:cNvSpPr>
          <p:nvPr>
            <p:ph type="sldNum" sz="quarter" idx="10"/>
          </p:nvPr>
        </p:nvSpPr>
        <p:spPr/>
        <p:txBody>
          <a:bodyPr/>
          <a:lstStyle/>
          <a:p>
            <a:fld id="{BDD4B0BE-DD48-44C2-96A5-658A360237AB}" type="slidenum">
              <a:rPr lang="en-US" smtClean="0"/>
              <a:t>45</a:t>
            </a:fld>
            <a:endParaRPr lang="en-US" dirty="0"/>
          </a:p>
        </p:txBody>
      </p:sp>
    </p:spTree>
    <p:extLst>
      <p:ext uri="{BB962C8B-B14F-4D97-AF65-F5344CB8AC3E}">
        <p14:creationId xmlns:p14="http://schemas.microsoft.com/office/powerpoint/2010/main" val="108439510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9200" y="228600"/>
            <a:ext cx="4648200" cy="3486150"/>
          </a:xfrm>
        </p:spPr>
      </p:sp>
      <p:sp>
        <p:nvSpPr>
          <p:cNvPr id="3" name="Notes Placeholder 2"/>
          <p:cNvSpPr>
            <a:spLocks noGrp="1"/>
          </p:cNvSpPr>
          <p:nvPr>
            <p:ph type="body" idx="1"/>
          </p:nvPr>
        </p:nvSpPr>
        <p:spPr>
          <a:xfrm>
            <a:off x="228600" y="3810000"/>
            <a:ext cx="6553200" cy="5257800"/>
          </a:xfrm>
        </p:spPr>
        <p:txBody>
          <a:bodyPr/>
          <a:lstStyle/>
          <a:p>
            <a:r>
              <a:rPr lang="en-US" sz="2400" b="1" dirty="0" smtClean="0"/>
              <a:t>Consistent methodology </a:t>
            </a:r>
            <a:r>
              <a:rPr lang="en-US" sz="2400" dirty="0" smtClean="0"/>
              <a:t>is necessary to account for </a:t>
            </a:r>
            <a:r>
              <a:rPr lang="en-US" sz="2400" b="1" dirty="0" smtClean="0"/>
              <a:t>overtime premium</a:t>
            </a:r>
            <a:r>
              <a:rPr lang="en-US" sz="2400" dirty="0" smtClean="0"/>
              <a:t>. Premium Overtime</a:t>
            </a:r>
            <a:r>
              <a:rPr lang="en-US" sz="2400" baseline="0" dirty="0" smtClean="0"/>
              <a:t> must be </a:t>
            </a:r>
            <a:r>
              <a:rPr lang="en-US" sz="2400" b="1" baseline="0" dirty="0" smtClean="0"/>
              <a:t>approved by MoDOT or the LPA </a:t>
            </a:r>
            <a:r>
              <a:rPr lang="en-US" sz="2400" baseline="0" dirty="0" smtClean="0"/>
              <a:t>and </a:t>
            </a:r>
            <a:r>
              <a:rPr lang="en-US" sz="2400" b="1" baseline="0" dirty="0" smtClean="0"/>
              <a:t>documentation of the approval </a:t>
            </a:r>
            <a:r>
              <a:rPr lang="en-US" sz="2400" baseline="0" dirty="0" smtClean="0"/>
              <a:t>should be kept in the project file.</a:t>
            </a:r>
            <a:endParaRPr lang="en-US" sz="2400" dirty="0" smtClean="0"/>
          </a:p>
          <a:p>
            <a:pPr lvl="0" algn="just"/>
            <a:r>
              <a:rPr lang="en-US" sz="2400" b="1" dirty="0" smtClean="0"/>
              <a:t>22.103-2 Overtime Policy</a:t>
            </a:r>
          </a:p>
          <a:p>
            <a:pPr algn="just"/>
            <a:r>
              <a:rPr lang="en-US" sz="2400" b="1" dirty="0" smtClean="0"/>
              <a:t>Contractors </a:t>
            </a:r>
            <a:r>
              <a:rPr lang="en-US" sz="2400" dirty="0" smtClean="0"/>
              <a:t>shall perform all contracts, so far as practicable, </a:t>
            </a:r>
            <a:r>
              <a:rPr lang="en-US" sz="2400" b="1" dirty="0" smtClean="0"/>
              <a:t>without using overtime</a:t>
            </a:r>
            <a:r>
              <a:rPr lang="en-US" sz="2400" dirty="0" smtClean="0"/>
              <a:t>, </a:t>
            </a:r>
            <a:r>
              <a:rPr lang="en-US" sz="2400" b="1" dirty="0" smtClean="0"/>
              <a:t>particularly</a:t>
            </a:r>
            <a:r>
              <a:rPr lang="en-US" sz="2400" dirty="0" smtClean="0"/>
              <a:t> as a </a:t>
            </a:r>
            <a:r>
              <a:rPr lang="en-US" sz="2400" b="1" dirty="0" smtClean="0"/>
              <a:t>regular employment practice</a:t>
            </a:r>
            <a:r>
              <a:rPr lang="en-US" sz="2400" dirty="0" smtClean="0"/>
              <a:t>, except when lower overall costs to the Government will result or when it is necessary to meet urgent program needs. Any approved overtime, extra-pay shifts, and multi-shifts should be scheduled to achieve these objectives.</a:t>
            </a:r>
          </a:p>
          <a:p>
            <a:endParaRPr lang="en-US" dirty="0"/>
          </a:p>
        </p:txBody>
      </p:sp>
      <p:sp>
        <p:nvSpPr>
          <p:cNvPr id="4" name="Slide Number Placeholder 3"/>
          <p:cNvSpPr>
            <a:spLocks noGrp="1"/>
          </p:cNvSpPr>
          <p:nvPr>
            <p:ph type="sldNum" sz="quarter" idx="10"/>
          </p:nvPr>
        </p:nvSpPr>
        <p:spPr/>
        <p:txBody>
          <a:bodyPr/>
          <a:lstStyle/>
          <a:p>
            <a:fld id="{BDD4B0BE-DD48-44C2-96A5-658A360237AB}" type="slidenum">
              <a:rPr lang="en-US" smtClean="0"/>
              <a:t>46</a:t>
            </a:fld>
            <a:endParaRPr lang="en-US" dirty="0"/>
          </a:p>
        </p:txBody>
      </p:sp>
    </p:spTree>
    <p:extLst>
      <p:ext uri="{BB962C8B-B14F-4D97-AF65-F5344CB8AC3E}">
        <p14:creationId xmlns:p14="http://schemas.microsoft.com/office/powerpoint/2010/main" val="65759652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81188" y="0"/>
            <a:ext cx="3352800" cy="2514600"/>
          </a:xfrm>
        </p:spPr>
      </p:sp>
      <p:sp>
        <p:nvSpPr>
          <p:cNvPr id="3" name="Notes Placeholder 2"/>
          <p:cNvSpPr>
            <a:spLocks noGrp="1"/>
          </p:cNvSpPr>
          <p:nvPr>
            <p:ph type="body" idx="1"/>
          </p:nvPr>
        </p:nvSpPr>
        <p:spPr>
          <a:xfrm>
            <a:off x="256840" y="2590800"/>
            <a:ext cx="6553200" cy="6629400"/>
          </a:xfrm>
        </p:spPr>
        <p:txBody>
          <a:bodyPr/>
          <a:lstStyle/>
          <a:p>
            <a:r>
              <a:rPr lang="en-US" sz="2000" dirty="0"/>
              <a:t>I didn’t include slides for Section H – Expense Accumulations and Billing but want to discuss a few common items.</a:t>
            </a:r>
          </a:p>
          <a:p>
            <a:r>
              <a:rPr lang="en-US" sz="2000" dirty="0"/>
              <a:t>Question H.4. Classification of Cost Items - The items listed should be accurately marked as to how the costs are treated in your accounting system.  I review this section and compare your answers to the accounts reported on the overhead.  If you mark Direct Costs, I expect to see the costs identified as unallowable</a:t>
            </a:r>
            <a:r>
              <a:rPr lang="en-US" sz="2000" dirty="0" smtClean="0"/>
              <a:t>.</a:t>
            </a:r>
            <a:endParaRPr lang="en-US" sz="1000" dirty="0" smtClean="0"/>
          </a:p>
          <a:p>
            <a:endParaRPr lang="en-US" sz="1000" dirty="0"/>
          </a:p>
          <a:p>
            <a:r>
              <a:rPr lang="en-US" sz="2000" dirty="0"/>
              <a:t>If I see only Indirect – I will probably ask questions to why the costs are indirect when the cost item can also be used for direct costs activities</a:t>
            </a:r>
            <a:r>
              <a:rPr lang="en-US" sz="2000" dirty="0" smtClean="0"/>
              <a:t>.</a:t>
            </a:r>
            <a:endParaRPr lang="en-US" sz="1000" dirty="0" smtClean="0"/>
          </a:p>
          <a:p>
            <a:endParaRPr lang="en-US" sz="1000" dirty="0"/>
          </a:p>
          <a:p>
            <a:r>
              <a:rPr lang="en-US" sz="2000" dirty="0"/>
              <a:t>If I see N/A – I do not anticipate seeing it in the overhead</a:t>
            </a:r>
            <a:r>
              <a:rPr lang="en-US" sz="2000" dirty="0" smtClean="0"/>
              <a:t>.</a:t>
            </a:r>
          </a:p>
          <a:p>
            <a:endParaRPr lang="en-US" sz="1000" dirty="0"/>
          </a:p>
          <a:p>
            <a:r>
              <a:rPr lang="en-US" sz="2000" dirty="0"/>
              <a:t>SR will </a:t>
            </a:r>
            <a:r>
              <a:rPr lang="en-US" sz="2000" dirty="0" smtClean="0"/>
              <a:t>give examples</a:t>
            </a:r>
          </a:p>
          <a:p>
            <a:endParaRPr lang="en-US" sz="1000" dirty="0"/>
          </a:p>
          <a:p>
            <a:r>
              <a:rPr lang="en-US" sz="2000" dirty="0"/>
              <a:t>Question H.5. Nonbillable Costs. If costs are direct costs, whether billable or </a:t>
            </a:r>
            <a:r>
              <a:rPr lang="en-US" sz="2000" dirty="0" err="1"/>
              <a:t>nonbillable</a:t>
            </a:r>
            <a:r>
              <a:rPr lang="en-US" sz="2000" dirty="0"/>
              <a:t> to the client, it is still a direct cost and must be identified in the overhead as unallowable.</a:t>
            </a:r>
          </a:p>
          <a:p>
            <a:r>
              <a:rPr lang="en-US" sz="2000" dirty="0"/>
              <a:t>Also, any associated costs to that direct expense is also unallowable.</a:t>
            </a:r>
          </a:p>
        </p:txBody>
      </p:sp>
      <p:sp>
        <p:nvSpPr>
          <p:cNvPr id="4" name="Slide Number Placeholder 3"/>
          <p:cNvSpPr>
            <a:spLocks noGrp="1"/>
          </p:cNvSpPr>
          <p:nvPr>
            <p:ph type="sldNum" sz="quarter" idx="10"/>
          </p:nvPr>
        </p:nvSpPr>
        <p:spPr/>
        <p:txBody>
          <a:bodyPr/>
          <a:lstStyle/>
          <a:p>
            <a:fld id="{BDD4B0BE-DD48-44C2-96A5-658A360237AB}" type="slidenum">
              <a:rPr lang="en-US" smtClean="0"/>
              <a:t>47</a:t>
            </a:fld>
            <a:endParaRPr lang="en-US" dirty="0"/>
          </a:p>
        </p:txBody>
      </p:sp>
    </p:spTree>
    <p:extLst>
      <p:ext uri="{BB962C8B-B14F-4D97-AF65-F5344CB8AC3E}">
        <p14:creationId xmlns:p14="http://schemas.microsoft.com/office/powerpoint/2010/main" val="161359898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800" dirty="0" smtClean="0"/>
              <a:t>Vehicle Expense is another High Risk Category.</a:t>
            </a:r>
            <a:endParaRPr lang="en-US" sz="2800" dirty="0"/>
          </a:p>
        </p:txBody>
      </p:sp>
      <p:sp>
        <p:nvSpPr>
          <p:cNvPr id="4" name="Slide Number Placeholder 3"/>
          <p:cNvSpPr>
            <a:spLocks noGrp="1"/>
          </p:cNvSpPr>
          <p:nvPr>
            <p:ph type="sldNum" sz="quarter" idx="10"/>
          </p:nvPr>
        </p:nvSpPr>
        <p:spPr/>
        <p:txBody>
          <a:bodyPr/>
          <a:lstStyle/>
          <a:p>
            <a:fld id="{BDD4B0BE-DD48-44C2-96A5-658A360237AB}" type="slidenum">
              <a:rPr lang="en-US" smtClean="0"/>
              <a:t>48</a:t>
            </a:fld>
            <a:endParaRPr lang="en-US" dirty="0"/>
          </a:p>
        </p:txBody>
      </p:sp>
    </p:spTree>
    <p:extLst>
      <p:ext uri="{BB962C8B-B14F-4D97-AF65-F5344CB8AC3E}">
        <p14:creationId xmlns:p14="http://schemas.microsoft.com/office/powerpoint/2010/main" val="51045214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95400" y="228600"/>
            <a:ext cx="4648200" cy="3486150"/>
          </a:xfrm>
        </p:spPr>
      </p:sp>
      <p:sp>
        <p:nvSpPr>
          <p:cNvPr id="3" name="Notes Placeholder 2"/>
          <p:cNvSpPr>
            <a:spLocks noGrp="1"/>
          </p:cNvSpPr>
          <p:nvPr>
            <p:ph type="body" idx="1"/>
          </p:nvPr>
        </p:nvSpPr>
        <p:spPr>
          <a:xfrm>
            <a:off x="228600" y="3886200"/>
            <a:ext cx="6705600" cy="5257800"/>
          </a:xfrm>
        </p:spPr>
        <p:txBody>
          <a:bodyPr/>
          <a:lstStyle/>
          <a:p>
            <a:pPr marL="0" indent="0">
              <a:spcAft>
                <a:spcPts val="1200"/>
              </a:spcAft>
              <a:buNone/>
            </a:pPr>
            <a:r>
              <a:rPr lang="en-US" sz="2000" b="1" kern="100" dirty="0" smtClean="0"/>
              <a:t>The cost of personal use of vehicles is unallowable. </a:t>
            </a:r>
          </a:p>
          <a:p>
            <a:pPr marL="0" indent="0">
              <a:spcAft>
                <a:spcPts val="1200"/>
              </a:spcAft>
              <a:buNone/>
            </a:pPr>
            <a:r>
              <a:rPr lang="en-US" sz="2000" kern="100" dirty="0" smtClean="0"/>
              <a:t>This includes the portion of cost related to commuting to and from work.  </a:t>
            </a:r>
            <a:r>
              <a:rPr lang="en-US" sz="2000" b="1" dirty="0" smtClean="0"/>
              <a:t>As indicated in FAR 31.205-6(m)(2), costs are unallowable regardless of whether the cost is reported as taxable income to the employees. </a:t>
            </a:r>
          </a:p>
          <a:p>
            <a:pPr marL="0" indent="0">
              <a:spcAft>
                <a:spcPts val="1200"/>
              </a:spcAft>
              <a:buNone/>
            </a:pPr>
            <a:r>
              <a:rPr lang="en-US" sz="2000" dirty="0" smtClean="0"/>
              <a:t>If the </a:t>
            </a:r>
            <a:r>
              <a:rPr lang="en-US" sz="2000" b="1" dirty="0" smtClean="0"/>
              <a:t>Consultant owns and/or leases vehicles</a:t>
            </a:r>
            <a:r>
              <a:rPr lang="en-US" sz="2000" dirty="0" smtClean="0"/>
              <a:t>, there will </a:t>
            </a:r>
            <a:r>
              <a:rPr lang="en-US" sz="2000" b="1" dirty="0" smtClean="0"/>
              <a:t>almost always be some disallowance</a:t>
            </a:r>
            <a:r>
              <a:rPr lang="en-US" sz="2000" dirty="0" smtClean="0"/>
              <a:t>. A disallowance can only be completely avoided if:</a:t>
            </a:r>
          </a:p>
          <a:p>
            <a:pPr lvl="1">
              <a:spcAft>
                <a:spcPts val="1200"/>
              </a:spcAft>
            </a:pPr>
            <a:r>
              <a:rPr lang="en-US" sz="2000" b="1" dirty="0" smtClean="0"/>
              <a:t>Vehicles are not available for personal use </a:t>
            </a:r>
            <a:r>
              <a:rPr lang="en-US" sz="2000" dirty="0" smtClean="0"/>
              <a:t>and are not used to commute to work (i.e. they are left at the Consultant’s office).</a:t>
            </a:r>
          </a:p>
          <a:p>
            <a:pPr lvl="1">
              <a:spcAft>
                <a:spcPts val="1200"/>
              </a:spcAft>
            </a:pPr>
            <a:r>
              <a:rPr lang="en-US" sz="2000" b="1" dirty="0" smtClean="0"/>
              <a:t>Employees </a:t>
            </a:r>
            <a:r>
              <a:rPr lang="en-US" sz="2000" b="1" u="sng" dirty="0" smtClean="0"/>
              <a:t>reimburse</a:t>
            </a:r>
            <a:r>
              <a:rPr lang="en-US" sz="2000" b="1" dirty="0" smtClean="0"/>
              <a:t> </a:t>
            </a:r>
            <a:r>
              <a:rPr lang="en-US" sz="2000" dirty="0" smtClean="0"/>
              <a:t>the company for any personal use.</a:t>
            </a:r>
          </a:p>
          <a:p>
            <a:pPr marL="0" lvl="1" indent="0">
              <a:spcAft>
                <a:spcPts val="1200"/>
              </a:spcAft>
              <a:buNone/>
            </a:pPr>
            <a:r>
              <a:rPr lang="en-US" sz="2000" dirty="0" smtClean="0"/>
              <a:t>If there are </a:t>
            </a:r>
            <a:r>
              <a:rPr lang="en-US" sz="2000" b="1" dirty="0" smtClean="0"/>
              <a:t>luxury vehicles</a:t>
            </a:r>
            <a:r>
              <a:rPr lang="en-US" sz="2000" dirty="0" smtClean="0"/>
              <a:t>, </a:t>
            </a:r>
            <a:r>
              <a:rPr lang="en-US" sz="2000" b="1" dirty="0" smtClean="0"/>
              <a:t>costs</a:t>
            </a:r>
            <a:r>
              <a:rPr lang="en-US" sz="2000" dirty="0" smtClean="0"/>
              <a:t> must also be </a:t>
            </a:r>
            <a:r>
              <a:rPr lang="en-US" sz="2000" b="1" dirty="0" smtClean="0"/>
              <a:t>reviewed to ensure they are reasonable</a:t>
            </a:r>
            <a:r>
              <a:rPr lang="en-US" sz="2000" dirty="0" smtClean="0"/>
              <a:t> in accordance with FAR 31.201-3.</a:t>
            </a:r>
          </a:p>
          <a:p>
            <a:endParaRPr lang="en-US" dirty="0"/>
          </a:p>
        </p:txBody>
      </p:sp>
      <p:sp>
        <p:nvSpPr>
          <p:cNvPr id="4" name="Slide Number Placeholder 3"/>
          <p:cNvSpPr>
            <a:spLocks noGrp="1"/>
          </p:cNvSpPr>
          <p:nvPr>
            <p:ph type="sldNum" sz="quarter" idx="10"/>
          </p:nvPr>
        </p:nvSpPr>
        <p:spPr/>
        <p:txBody>
          <a:bodyPr/>
          <a:lstStyle/>
          <a:p>
            <a:fld id="{BDD4B0BE-DD48-44C2-96A5-658A360237AB}" type="slidenum">
              <a:rPr lang="en-US" smtClean="0"/>
              <a:t>49</a:t>
            </a:fld>
            <a:endParaRPr lang="en-US" dirty="0"/>
          </a:p>
        </p:txBody>
      </p:sp>
    </p:spTree>
    <p:extLst>
      <p:ext uri="{BB962C8B-B14F-4D97-AF65-F5344CB8AC3E}">
        <p14:creationId xmlns:p14="http://schemas.microsoft.com/office/powerpoint/2010/main" val="6695527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3200" dirty="0" smtClean="0"/>
              <a:t>So first, we have to go to the MoDOT</a:t>
            </a:r>
            <a:r>
              <a:rPr lang="en-US" sz="3200" baseline="0" dirty="0" smtClean="0"/>
              <a:t> Consultant Services website – </a:t>
            </a:r>
            <a:r>
              <a:rPr lang="en-US" sz="3200" b="1" baseline="0" dirty="0" smtClean="0"/>
              <a:t>NOTE: the website will be changing the future </a:t>
            </a:r>
            <a:r>
              <a:rPr lang="en-US" sz="3200" baseline="0" dirty="0" smtClean="0"/>
              <a:t>as our platform used will be changed.  The information will still be here but it will have a different look.</a:t>
            </a:r>
            <a:endParaRPr lang="en-US" sz="3200" dirty="0"/>
          </a:p>
        </p:txBody>
      </p:sp>
      <p:sp>
        <p:nvSpPr>
          <p:cNvPr id="4" name="Slide Number Placeholder 3"/>
          <p:cNvSpPr>
            <a:spLocks noGrp="1"/>
          </p:cNvSpPr>
          <p:nvPr>
            <p:ph type="sldNum" sz="quarter" idx="10"/>
          </p:nvPr>
        </p:nvSpPr>
        <p:spPr/>
        <p:txBody>
          <a:bodyPr/>
          <a:lstStyle/>
          <a:p>
            <a:fld id="{BDD4B0BE-DD48-44C2-96A5-658A360237AB}" type="slidenum">
              <a:rPr lang="en-US" smtClean="0"/>
              <a:t>5</a:t>
            </a:fld>
            <a:endParaRPr lang="en-US" dirty="0"/>
          </a:p>
        </p:txBody>
      </p:sp>
    </p:spTree>
    <p:extLst>
      <p:ext uri="{BB962C8B-B14F-4D97-AF65-F5344CB8AC3E}">
        <p14:creationId xmlns:p14="http://schemas.microsoft.com/office/powerpoint/2010/main" val="301779034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2400" dirty="0" smtClean="0"/>
              <a:t>Support that may be requested to determine allowability of costs</a:t>
            </a:r>
          </a:p>
          <a:p>
            <a:pPr marL="0" indent="0">
              <a:buNone/>
            </a:pPr>
            <a:endParaRPr lang="en-US" dirty="0" smtClean="0"/>
          </a:p>
          <a:p>
            <a:pPr lvl="1"/>
            <a:r>
              <a:rPr lang="en-US" sz="2400" dirty="0" smtClean="0"/>
              <a:t>Mileage logs;</a:t>
            </a:r>
          </a:p>
          <a:p>
            <a:pPr lvl="1"/>
            <a:endParaRPr lang="en-US" sz="2400" dirty="0" smtClean="0"/>
          </a:p>
          <a:p>
            <a:pPr lvl="1"/>
            <a:r>
              <a:rPr lang="en-US" sz="2400" dirty="0" smtClean="0"/>
              <a:t>Support for expenses;</a:t>
            </a:r>
          </a:p>
          <a:p>
            <a:pPr lvl="1"/>
            <a:endParaRPr lang="en-US" sz="2400" dirty="0" smtClean="0"/>
          </a:p>
          <a:p>
            <a:pPr lvl="1"/>
            <a:r>
              <a:rPr lang="en-US" sz="2400" dirty="0" smtClean="0"/>
              <a:t>Accounting procedures manual;</a:t>
            </a:r>
          </a:p>
          <a:p>
            <a:pPr lvl="1"/>
            <a:endParaRPr lang="en-US" sz="2400" dirty="0" smtClean="0"/>
          </a:p>
          <a:p>
            <a:pPr lvl="1"/>
            <a:r>
              <a:rPr lang="en-US" sz="2400" dirty="0" smtClean="0"/>
              <a:t>Executive compensation analysis work papers.</a:t>
            </a:r>
            <a:endParaRPr lang="en-US" sz="2400" dirty="0"/>
          </a:p>
        </p:txBody>
      </p:sp>
      <p:sp>
        <p:nvSpPr>
          <p:cNvPr id="4" name="Slide Number Placeholder 3"/>
          <p:cNvSpPr>
            <a:spLocks noGrp="1"/>
          </p:cNvSpPr>
          <p:nvPr>
            <p:ph type="sldNum" sz="quarter" idx="10"/>
          </p:nvPr>
        </p:nvSpPr>
        <p:spPr/>
        <p:txBody>
          <a:bodyPr/>
          <a:lstStyle/>
          <a:p>
            <a:fld id="{BDD4B0BE-DD48-44C2-96A5-658A360237AB}" type="slidenum">
              <a:rPr lang="en-US" smtClean="0"/>
              <a:t>50</a:t>
            </a:fld>
            <a:endParaRPr lang="en-US" dirty="0"/>
          </a:p>
        </p:txBody>
      </p:sp>
    </p:spTree>
    <p:extLst>
      <p:ext uri="{BB962C8B-B14F-4D97-AF65-F5344CB8AC3E}">
        <p14:creationId xmlns:p14="http://schemas.microsoft.com/office/powerpoint/2010/main" val="423745496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3200" dirty="0" smtClean="0"/>
              <a:t>The submittal </a:t>
            </a:r>
            <a:r>
              <a:rPr lang="en-US" sz="3200" b="1" dirty="0" smtClean="0"/>
              <a:t>should </a:t>
            </a:r>
            <a:r>
              <a:rPr lang="en-US" sz="3200" dirty="0" smtClean="0"/>
              <a:t>include </a:t>
            </a:r>
            <a:r>
              <a:rPr lang="en-US" sz="3200" b="1" dirty="0" smtClean="0"/>
              <a:t>Policies and Procedures</a:t>
            </a:r>
            <a:r>
              <a:rPr lang="en-US" sz="3200" dirty="0" smtClean="0"/>
              <a:t> - If no written policies exist, </a:t>
            </a:r>
            <a:r>
              <a:rPr lang="en-US" sz="3200" b="1" dirty="0" smtClean="0"/>
              <a:t>provide an explanation</a:t>
            </a:r>
            <a:r>
              <a:rPr lang="en-US" sz="3200" dirty="0" smtClean="0"/>
              <a:t> to demonstrate a system is in place to </a:t>
            </a:r>
            <a:r>
              <a:rPr lang="en-US" sz="3200" b="1" dirty="0" smtClean="0"/>
              <a:t>consistently</a:t>
            </a:r>
            <a:r>
              <a:rPr lang="en-US" sz="3200" dirty="0" smtClean="0"/>
              <a:t> manage how you </a:t>
            </a:r>
            <a:r>
              <a:rPr lang="en-US" sz="3200" b="1" dirty="0" smtClean="0"/>
              <a:t>determine</a:t>
            </a:r>
            <a:r>
              <a:rPr lang="en-US" sz="3200" dirty="0" smtClean="0"/>
              <a:t> </a:t>
            </a:r>
            <a:r>
              <a:rPr lang="en-US" sz="3200" b="1" dirty="0" smtClean="0"/>
              <a:t>eligibility for bonuses</a:t>
            </a:r>
            <a:r>
              <a:rPr lang="en-US" sz="3200" dirty="0" smtClean="0"/>
              <a:t>.</a:t>
            </a:r>
            <a:endParaRPr lang="en-US" sz="3200" dirty="0"/>
          </a:p>
        </p:txBody>
      </p:sp>
      <p:sp>
        <p:nvSpPr>
          <p:cNvPr id="4" name="Slide Number Placeholder 3"/>
          <p:cNvSpPr>
            <a:spLocks noGrp="1"/>
          </p:cNvSpPr>
          <p:nvPr>
            <p:ph type="sldNum" sz="quarter" idx="10"/>
          </p:nvPr>
        </p:nvSpPr>
        <p:spPr/>
        <p:txBody>
          <a:bodyPr/>
          <a:lstStyle/>
          <a:p>
            <a:fld id="{BDD4B0BE-DD48-44C2-96A5-658A360237AB}" type="slidenum">
              <a:rPr lang="en-US" smtClean="0"/>
              <a:t>51</a:t>
            </a:fld>
            <a:endParaRPr lang="en-US" dirty="0"/>
          </a:p>
        </p:txBody>
      </p:sp>
    </p:spTree>
    <p:extLst>
      <p:ext uri="{BB962C8B-B14F-4D97-AF65-F5344CB8AC3E}">
        <p14:creationId xmlns:p14="http://schemas.microsoft.com/office/powerpoint/2010/main" val="415197320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9200" y="0"/>
            <a:ext cx="4648200" cy="3486150"/>
          </a:xfrm>
        </p:spPr>
      </p:sp>
      <p:sp>
        <p:nvSpPr>
          <p:cNvPr id="3" name="Notes Placeholder 2"/>
          <p:cNvSpPr>
            <a:spLocks noGrp="1"/>
          </p:cNvSpPr>
          <p:nvPr>
            <p:ph type="body" idx="1"/>
          </p:nvPr>
        </p:nvSpPr>
        <p:spPr>
          <a:xfrm>
            <a:off x="152400" y="3581400"/>
            <a:ext cx="6629400" cy="5486400"/>
          </a:xfrm>
        </p:spPr>
        <p:txBody>
          <a:bodyPr/>
          <a:lstStyle/>
          <a:p>
            <a:pPr algn="just"/>
            <a:r>
              <a:rPr lang="en-US" sz="2400" dirty="0" smtClean="0"/>
              <a:t>Exists in related-party transactions </a:t>
            </a:r>
            <a:r>
              <a:rPr lang="en-US" sz="2400" b="1" u="sng" dirty="0" smtClean="0"/>
              <a:t>when business is conducted at less than arm’s length between businesses and/or persons that have a family or business relationship. </a:t>
            </a:r>
          </a:p>
          <a:p>
            <a:pPr algn="just"/>
            <a:endParaRPr lang="en-US" sz="2400" dirty="0" smtClean="0"/>
          </a:p>
          <a:p>
            <a:pPr algn="just"/>
            <a:r>
              <a:rPr lang="en-US" sz="2400" dirty="0" smtClean="0"/>
              <a:t>Examples are </a:t>
            </a:r>
            <a:r>
              <a:rPr lang="en-US" sz="2400" b="1" dirty="0" smtClean="0"/>
              <a:t>transactions between family members,</a:t>
            </a:r>
            <a:r>
              <a:rPr lang="en-US" sz="2400" dirty="0" smtClean="0"/>
              <a:t> transactions </a:t>
            </a:r>
            <a:r>
              <a:rPr lang="en-US" sz="2400" b="1" dirty="0" smtClean="0"/>
              <a:t>between subsidiaries of the same parent company,</a:t>
            </a:r>
            <a:r>
              <a:rPr lang="en-US" sz="2400" dirty="0" smtClean="0"/>
              <a:t> or </a:t>
            </a:r>
            <a:r>
              <a:rPr lang="en-US" sz="2400" u="sng" dirty="0" smtClean="0"/>
              <a:t>transactions between companies owned by the same person or persons</a:t>
            </a:r>
            <a:r>
              <a:rPr lang="en-US" sz="2400" dirty="0" smtClean="0"/>
              <a:t>. </a:t>
            </a:r>
          </a:p>
          <a:p>
            <a:pPr algn="just"/>
            <a:endParaRPr lang="en-US" sz="2400" dirty="0" smtClean="0"/>
          </a:p>
          <a:p>
            <a:pPr algn="just"/>
            <a:r>
              <a:rPr lang="en-US" sz="2400" dirty="0" smtClean="0"/>
              <a:t>Common control exists when a related party has </a:t>
            </a:r>
            <a:r>
              <a:rPr lang="en-US" sz="2400" b="1" i="1" u="sng" dirty="0" smtClean="0"/>
              <a:t>effective control </a:t>
            </a:r>
            <a:r>
              <a:rPr lang="en-US" sz="2400" b="1" u="sng" dirty="0" smtClean="0"/>
              <a:t>over the operating and financial policies of the related entity</a:t>
            </a:r>
            <a:r>
              <a:rPr lang="en-US" sz="2400" u="sng" dirty="0" smtClean="0"/>
              <a:t>. </a:t>
            </a:r>
            <a:r>
              <a:rPr lang="en-US" sz="2400" dirty="0" smtClean="0"/>
              <a:t>Effective control may exist even if the related party </a:t>
            </a:r>
            <a:r>
              <a:rPr lang="en-US" sz="2400" b="1" dirty="0" smtClean="0"/>
              <a:t>owns less than 50 percent </a:t>
            </a:r>
            <a:r>
              <a:rPr lang="en-US" sz="2400" dirty="0" smtClean="0"/>
              <a:t>of the related entity. </a:t>
            </a:r>
            <a:endParaRPr lang="en-US" sz="2400" dirty="0"/>
          </a:p>
        </p:txBody>
      </p:sp>
      <p:sp>
        <p:nvSpPr>
          <p:cNvPr id="4" name="Slide Number Placeholder 3"/>
          <p:cNvSpPr>
            <a:spLocks noGrp="1"/>
          </p:cNvSpPr>
          <p:nvPr>
            <p:ph type="sldNum" sz="quarter" idx="10"/>
          </p:nvPr>
        </p:nvSpPr>
        <p:spPr/>
        <p:txBody>
          <a:bodyPr/>
          <a:lstStyle/>
          <a:p>
            <a:fld id="{BDD4B0BE-DD48-44C2-96A5-658A360237AB}" type="slidenum">
              <a:rPr lang="en-US" smtClean="0"/>
              <a:t>52</a:t>
            </a:fld>
            <a:endParaRPr lang="en-US" dirty="0"/>
          </a:p>
        </p:txBody>
      </p:sp>
    </p:spTree>
    <p:extLst>
      <p:ext uri="{BB962C8B-B14F-4D97-AF65-F5344CB8AC3E}">
        <p14:creationId xmlns:p14="http://schemas.microsoft.com/office/powerpoint/2010/main" val="282547336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228600"/>
            <a:ext cx="4648200" cy="3486150"/>
          </a:xfrm>
        </p:spPr>
      </p:sp>
      <p:sp>
        <p:nvSpPr>
          <p:cNvPr id="3" name="Notes Placeholder 2"/>
          <p:cNvSpPr>
            <a:spLocks noGrp="1"/>
          </p:cNvSpPr>
          <p:nvPr>
            <p:ph type="body" idx="1"/>
          </p:nvPr>
        </p:nvSpPr>
        <p:spPr>
          <a:xfrm>
            <a:off x="152400" y="3886200"/>
            <a:ext cx="6705600" cy="5257800"/>
          </a:xfrm>
        </p:spPr>
        <p:txBody>
          <a:bodyPr/>
          <a:lstStyle/>
          <a:p>
            <a:pPr>
              <a:lnSpc>
                <a:spcPct val="120000"/>
              </a:lnSpc>
              <a:spcBef>
                <a:spcPts val="0"/>
              </a:spcBef>
            </a:pPr>
            <a:r>
              <a:rPr lang="en-US" sz="2800" dirty="0" smtClean="0"/>
              <a:t>Firms must provide documentation showing their </a:t>
            </a:r>
            <a:r>
              <a:rPr lang="en-US" sz="2800" b="1" dirty="0" smtClean="0"/>
              <a:t>methodology in determining owner actual costs</a:t>
            </a:r>
            <a:r>
              <a:rPr lang="en-US" sz="2800" dirty="0" smtClean="0"/>
              <a:t>, such as </a:t>
            </a:r>
            <a:r>
              <a:rPr lang="en-US" sz="2800" b="1" dirty="0" smtClean="0"/>
              <a:t>depreciation, taxes, insurance, facilities capital cost of money</a:t>
            </a:r>
            <a:r>
              <a:rPr lang="en-US" sz="2800" dirty="0" smtClean="0"/>
              <a:t>, and </a:t>
            </a:r>
            <a:r>
              <a:rPr lang="en-US" sz="2800" b="1" dirty="0" smtClean="0"/>
              <a:t>maintenance</a:t>
            </a:r>
            <a:r>
              <a:rPr lang="en-US" sz="2800" dirty="0" smtClean="0"/>
              <a:t>, provided that </a:t>
            </a:r>
            <a:r>
              <a:rPr lang="en-US" sz="2800" b="1" dirty="0" smtClean="0"/>
              <a:t>no part of such cost is a duplicate</a:t>
            </a:r>
            <a:r>
              <a:rPr lang="en-US" sz="2800" dirty="0" smtClean="0"/>
              <a:t> of any other allowed cost. </a:t>
            </a:r>
          </a:p>
          <a:p>
            <a:pPr>
              <a:lnSpc>
                <a:spcPct val="120000"/>
              </a:lnSpc>
              <a:spcBef>
                <a:spcPts val="0"/>
              </a:spcBef>
            </a:pPr>
            <a:r>
              <a:rPr lang="en-US" sz="2800" b="1" u="sng" dirty="0" smtClean="0"/>
              <a:t>Fair</a:t>
            </a:r>
            <a:r>
              <a:rPr lang="en-US" sz="2800" b="1" u="sng" baseline="0" dirty="0" smtClean="0"/>
              <a:t> Market Value is not recognized by the FAR</a:t>
            </a:r>
            <a:endParaRPr lang="en-US" sz="2800" b="1" u="sng" dirty="0"/>
          </a:p>
        </p:txBody>
      </p:sp>
      <p:sp>
        <p:nvSpPr>
          <p:cNvPr id="4" name="Slide Number Placeholder 3"/>
          <p:cNvSpPr>
            <a:spLocks noGrp="1"/>
          </p:cNvSpPr>
          <p:nvPr>
            <p:ph type="sldNum" sz="quarter" idx="10"/>
          </p:nvPr>
        </p:nvSpPr>
        <p:spPr/>
        <p:txBody>
          <a:bodyPr/>
          <a:lstStyle/>
          <a:p>
            <a:fld id="{BDD4B0BE-DD48-44C2-96A5-658A360237AB}" type="slidenum">
              <a:rPr lang="en-US" smtClean="0"/>
              <a:t>53</a:t>
            </a:fld>
            <a:endParaRPr lang="en-US" dirty="0"/>
          </a:p>
        </p:txBody>
      </p:sp>
    </p:spTree>
    <p:extLst>
      <p:ext uri="{BB962C8B-B14F-4D97-AF65-F5344CB8AC3E}">
        <p14:creationId xmlns:p14="http://schemas.microsoft.com/office/powerpoint/2010/main" val="243077881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2800" dirty="0" smtClean="0"/>
              <a:t>Related Party Rent policy and worksheet can be found on the Consultant</a:t>
            </a:r>
            <a:r>
              <a:rPr lang="en-US" sz="2800" baseline="0" dirty="0" smtClean="0"/>
              <a:t> Prequal Requirement Tab under Helpful Links</a:t>
            </a:r>
            <a:endParaRPr lang="en-US" sz="2800" dirty="0"/>
          </a:p>
        </p:txBody>
      </p:sp>
      <p:sp>
        <p:nvSpPr>
          <p:cNvPr id="4" name="Slide Number Placeholder 3"/>
          <p:cNvSpPr>
            <a:spLocks noGrp="1"/>
          </p:cNvSpPr>
          <p:nvPr>
            <p:ph type="sldNum" sz="quarter" idx="10"/>
          </p:nvPr>
        </p:nvSpPr>
        <p:spPr/>
        <p:txBody>
          <a:bodyPr/>
          <a:lstStyle/>
          <a:p>
            <a:fld id="{BDD4B0BE-DD48-44C2-96A5-658A360237AB}" type="slidenum">
              <a:rPr lang="en-US" smtClean="0"/>
              <a:t>54</a:t>
            </a:fld>
            <a:endParaRPr lang="en-US" dirty="0"/>
          </a:p>
        </p:txBody>
      </p:sp>
    </p:spTree>
    <p:extLst>
      <p:ext uri="{BB962C8B-B14F-4D97-AF65-F5344CB8AC3E}">
        <p14:creationId xmlns:p14="http://schemas.microsoft.com/office/powerpoint/2010/main" val="70925287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600" dirty="0" smtClean="0"/>
              <a:t>If</a:t>
            </a:r>
            <a:r>
              <a:rPr lang="en-US" sz="3600" baseline="0" dirty="0" smtClean="0"/>
              <a:t> the </a:t>
            </a:r>
            <a:r>
              <a:rPr lang="en-US" sz="3600" b="1" baseline="0" dirty="0" smtClean="0"/>
              <a:t>beneficiary</a:t>
            </a:r>
            <a:r>
              <a:rPr lang="en-US" sz="3600" baseline="0" dirty="0" smtClean="0"/>
              <a:t> of the life insurance is</a:t>
            </a:r>
            <a:r>
              <a:rPr lang="en-US" sz="3600" dirty="0" smtClean="0"/>
              <a:t> </a:t>
            </a:r>
            <a:r>
              <a:rPr lang="en-US" sz="3600" b="1" dirty="0" smtClean="0"/>
              <a:t>Key Company Personnel,</a:t>
            </a:r>
            <a:r>
              <a:rPr lang="en-US" sz="3600" dirty="0" smtClean="0"/>
              <a:t> the costs are </a:t>
            </a:r>
            <a:r>
              <a:rPr lang="en-US" sz="3600" b="1" dirty="0" smtClean="0"/>
              <a:t>unallowable</a:t>
            </a:r>
            <a:r>
              <a:rPr lang="en-US" sz="3600" dirty="0" smtClean="0"/>
              <a:t> (Key Man Life Insurance) and must be removed from the overhead schedule. </a:t>
            </a:r>
          </a:p>
        </p:txBody>
      </p:sp>
      <p:sp>
        <p:nvSpPr>
          <p:cNvPr id="4" name="Slide Number Placeholder 3"/>
          <p:cNvSpPr>
            <a:spLocks noGrp="1"/>
          </p:cNvSpPr>
          <p:nvPr>
            <p:ph type="sldNum" sz="quarter" idx="10"/>
          </p:nvPr>
        </p:nvSpPr>
        <p:spPr/>
        <p:txBody>
          <a:bodyPr/>
          <a:lstStyle/>
          <a:p>
            <a:fld id="{BDD4B0BE-DD48-44C2-96A5-658A360237AB}" type="slidenum">
              <a:rPr lang="en-US" smtClean="0"/>
              <a:t>55</a:t>
            </a:fld>
            <a:endParaRPr lang="en-US" dirty="0"/>
          </a:p>
        </p:txBody>
      </p:sp>
    </p:spTree>
    <p:extLst>
      <p:ext uri="{BB962C8B-B14F-4D97-AF65-F5344CB8AC3E}">
        <p14:creationId xmlns:p14="http://schemas.microsoft.com/office/powerpoint/2010/main" val="425095276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D4B0BE-DD48-44C2-96A5-658A360237AB}" type="slidenum">
              <a:rPr lang="en-US" smtClean="0"/>
              <a:t>56</a:t>
            </a:fld>
            <a:endParaRPr lang="en-US" dirty="0"/>
          </a:p>
        </p:txBody>
      </p:sp>
    </p:spTree>
    <p:extLst>
      <p:ext uri="{BB962C8B-B14F-4D97-AF65-F5344CB8AC3E}">
        <p14:creationId xmlns:p14="http://schemas.microsoft.com/office/powerpoint/2010/main" val="76339108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D4B0BE-DD48-44C2-96A5-658A360237AB}" type="slidenum">
              <a:rPr lang="en-US" smtClean="0"/>
              <a:t>57</a:t>
            </a:fld>
            <a:endParaRPr lang="en-US" dirty="0"/>
          </a:p>
        </p:txBody>
      </p:sp>
    </p:spTree>
    <p:extLst>
      <p:ext uri="{BB962C8B-B14F-4D97-AF65-F5344CB8AC3E}">
        <p14:creationId xmlns:p14="http://schemas.microsoft.com/office/powerpoint/2010/main" val="49918495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D4B0BE-DD48-44C2-96A5-658A360237AB}" type="slidenum">
              <a:rPr lang="en-US" smtClean="0"/>
              <a:t>58</a:t>
            </a:fld>
            <a:endParaRPr lang="en-US" dirty="0"/>
          </a:p>
        </p:txBody>
      </p:sp>
    </p:spTree>
    <p:extLst>
      <p:ext uri="{BB962C8B-B14F-4D97-AF65-F5344CB8AC3E}">
        <p14:creationId xmlns:p14="http://schemas.microsoft.com/office/powerpoint/2010/main" val="177798185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19600"/>
            <a:ext cx="5608320" cy="3657600"/>
          </a:xfrm>
        </p:spPr>
        <p:txBody>
          <a:bodyPr/>
          <a:lstStyle/>
          <a:p>
            <a:r>
              <a:rPr lang="en-US" sz="2800" dirty="0" smtClean="0"/>
              <a:t>If the </a:t>
            </a:r>
            <a:r>
              <a:rPr lang="en-US" sz="2800" b="1" dirty="0" smtClean="0"/>
              <a:t>compensation</a:t>
            </a:r>
            <a:r>
              <a:rPr lang="en-US" sz="2800" dirty="0" smtClean="0"/>
              <a:t> includes </a:t>
            </a:r>
            <a:r>
              <a:rPr lang="en-US" sz="2800" b="1" dirty="0" smtClean="0"/>
              <a:t>unallowable activities or cost (personal vehicle use, dividend, distribution of profits, marketing, lobbying)</a:t>
            </a:r>
            <a:r>
              <a:rPr lang="en-US" sz="2800" dirty="0" smtClean="0"/>
              <a:t> it </a:t>
            </a:r>
            <a:r>
              <a:rPr lang="en-US" sz="2800" b="1" dirty="0" smtClean="0"/>
              <a:t>must</a:t>
            </a:r>
            <a:r>
              <a:rPr lang="en-US" sz="2800" b="1" baseline="0" dirty="0" smtClean="0"/>
              <a:t> be identified </a:t>
            </a:r>
            <a:r>
              <a:rPr lang="en-US" sz="2800" baseline="0" dirty="0" smtClean="0"/>
              <a:t>and removed from the total compensation amount.</a:t>
            </a:r>
          </a:p>
          <a:p>
            <a:endParaRPr lang="en-US" sz="2800" baseline="0" dirty="0" smtClean="0"/>
          </a:p>
          <a:p>
            <a:endParaRPr lang="en-US" sz="2800" dirty="0" smtClean="0"/>
          </a:p>
        </p:txBody>
      </p:sp>
      <p:sp>
        <p:nvSpPr>
          <p:cNvPr id="4" name="Slide Number Placeholder 3"/>
          <p:cNvSpPr>
            <a:spLocks noGrp="1"/>
          </p:cNvSpPr>
          <p:nvPr>
            <p:ph type="sldNum" sz="quarter" idx="10"/>
          </p:nvPr>
        </p:nvSpPr>
        <p:spPr/>
        <p:txBody>
          <a:bodyPr/>
          <a:lstStyle/>
          <a:p>
            <a:fld id="{BDD4B0BE-DD48-44C2-96A5-658A360237AB}" type="slidenum">
              <a:rPr lang="en-US" smtClean="0"/>
              <a:t>59</a:t>
            </a:fld>
            <a:endParaRPr lang="en-US" dirty="0"/>
          </a:p>
        </p:txBody>
      </p:sp>
    </p:spTree>
    <p:extLst>
      <p:ext uri="{BB962C8B-B14F-4D97-AF65-F5344CB8AC3E}">
        <p14:creationId xmlns:p14="http://schemas.microsoft.com/office/powerpoint/2010/main" val="31738313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3200" dirty="0" smtClean="0"/>
              <a:t>Let’s go to our website at www.modot.org or .gov</a:t>
            </a:r>
            <a:r>
              <a:rPr lang="en-US" sz="3200" baseline="0" dirty="0" smtClean="0"/>
              <a:t> and near the bottom of the page is a box titled </a:t>
            </a:r>
            <a:r>
              <a:rPr lang="en-US" sz="3200" b="1" baseline="0" dirty="0" smtClean="0"/>
              <a:t>MORE LINKS </a:t>
            </a:r>
            <a:r>
              <a:rPr lang="en-US" sz="3200" baseline="0" dirty="0" smtClean="0"/>
              <a:t>select the </a:t>
            </a:r>
            <a:r>
              <a:rPr lang="en-US" sz="3200" b="1" baseline="0" dirty="0" smtClean="0"/>
              <a:t>CONSULTANT SERVICES</a:t>
            </a:r>
            <a:r>
              <a:rPr lang="en-US" sz="3200" baseline="0" dirty="0" smtClean="0"/>
              <a:t> link in the right hand column.</a:t>
            </a:r>
            <a:endParaRPr lang="en-US" sz="3200" dirty="0"/>
          </a:p>
        </p:txBody>
      </p:sp>
      <p:sp>
        <p:nvSpPr>
          <p:cNvPr id="4" name="Slide Number Placeholder 3"/>
          <p:cNvSpPr>
            <a:spLocks noGrp="1"/>
          </p:cNvSpPr>
          <p:nvPr>
            <p:ph type="sldNum" sz="quarter" idx="10"/>
          </p:nvPr>
        </p:nvSpPr>
        <p:spPr/>
        <p:txBody>
          <a:bodyPr/>
          <a:lstStyle/>
          <a:p>
            <a:fld id="{BDD4B0BE-DD48-44C2-96A5-658A360237AB}" type="slidenum">
              <a:rPr lang="en-US" smtClean="0"/>
              <a:t>6</a:t>
            </a:fld>
            <a:endParaRPr lang="en-US" dirty="0"/>
          </a:p>
        </p:txBody>
      </p:sp>
    </p:spTree>
    <p:extLst>
      <p:ext uri="{BB962C8B-B14F-4D97-AF65-F5344CB8AC3E}">
        <p14:creationId xmlns:p14="http://schemas.microsoft.com/office/powerpoint/2010/main" val="213813148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066800" y="4415790"/>
            <a:ext cx="4876800" cy="4183380"/>
          </a:xfrm>
        </p:spPr>
        <p:txBody>
          <a:bodyPr/>
          <a:lstStyle/>
          <a:p>
            <a:r>
              <a:rPr lang="en-US" sz="3200" dirty="0" smtClean="0"/>
              <a:t>The Annual Gross Revenue is on the Prequal Cover Sheet and ICQ now the same amount is used on the NCM</a:t>
            </a:r>
            <a:endParaRPr lang="en-US" sz="3200" dirty="0"/>
          </a:p>
        </p:txBody>
      </p:sp>
      <p:sp>
        <p:nvSpPr>
          <p:cNvPr id="4" name="Slide Number Placeholder 3"/>
          <p:cNvSpPr>
            <a:spLocks noGrp="1"/>
          </p:cNvSpPr>
          <p:nvPr>
            <p:ph type="sldNum" sz="quarter" idx="10"/>
          </p:nvPr>
        </p:nvSpPr>
        <p:spPr/>
        <p:txBody>
          <a:bodyPr/>
          <a:lstStyle/>
          <a:p>
            <a:fld id="{BDD4B0BE-DD48-44C2-96A5-658A360237AB}" type="slidenum">
              <a:rPr lang="en-US" smtClean="0"/>
              <a:t>60</a:t>
            </a:fld>
            <a:endParaRPr lang="en-US" dirty="0"/>
          </a:p>
        </p:txBody>
      </p:sp>
    </p:spTree>
    <p:extLst>
      <p:ext uri="{BB962C8B-B14F-4D97-AF65-F5344CB8AC3E}">
        <p14:creationId xmlns:p14="http://schemas.microsoft.com/office/powerpoint/2010/main" val="389043311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D4B0BE-DD48-44C2-96A5-658A360237AB}" type="slidenum">
              <a:rPr lang="en-US" smtClean="0"/>
              <a:t>61</a:t>
            </a:fld>
            <a:endParaRPr lang="en-US" dirty="0"/>
          </a:p>
        </p:txBody>
      </p:sp>
    </p:spTree>
    <p:extLst>
      <p:ext uri="{BB962C8B-B14F-4D97-AF65-F5344CB8AC3E}">
        <p14:creationId xmlns:p14="http://schemas.microsoft.com/office/powerpoint/2010/main" val="34429199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838200" y="4419600"/>
            <a:ext cx="5608320" cy="4183380"/>
          </a:xfrm>
        </p:spPr>
        <p:txBody>
          <a:bodyPr/>
          <a:lstStyle/>
          <a:p>
            <a:r>
              <a:rPr lang="en-US" sz="2800" dirty="0" smtClean="0"/>
              <a:t>MoDOT</a:t>
            </a:r>
            <a:r>
              <a:rPr lang="en-US" sz="2800" baseline="0" dirty="0" smtClean="0"/>
              <a:t> will accept only the overhead and, if applicable, FCCM certified on the form.</a:t>
            </a:r>
            <a:endParaRPr lang="en-US" sz="2800" dirty="0"/>
          </a:p>
        </p:txBody>
      </p:sp>
      <p:sp>
        <p:nvSpPr>
          <p:cNvPr id="4" name="Slide Number Placeholder 3"/>
          <p:cNvSpPr>
            <a:spLocks noGrp="1"/>
          </p:cNvSpPr>
          <p:nvPr>
            <p:ph type="sldNum" sz="quarter" idx="10"/>
          </p:nvPr>
        </p:nvSpPr>
        <p:spPr/>
        <p:txBody>
          <a:bodyPr/>
          <a:lstStyle/>
          <a:p>
            <a:fld id="{BDD4B0BE-DD48-44C2-96A5-658A360237AB}" type="slidenum">
              <a:rPr lang="en-US" smtClean="0"/>
              <a:t>62</a:t>
            </a:fld>
            <a:endParaRPr lang="en-US" dirty="0"/>
          </a:p>
        </p:txBody>
      </p:sp>
    </p:spTree>
    <p:extLst>
      <p:ext uri="{BB962C8B-B14F-4D97-AF65-F5344CB8AC3E}">
        <p14:creationId xmlns:p14="http://schemas.microsoft.com/office/powerpoint/2010/main" val="80637909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D4B0BE-DD48-44C2-96A5-658A360237AB}" type="slidenum">
              <a:rPr lang="en-US" smtClean="0"/>
              <a:t>63</a:t>
            </a:fld>
            <a:endParaRPr lang="en-US" dirty="0"/>
          </a:p>
        </p:txBody>
      </p:sp>
    </p:spTree>
    <p:extLst>
      <p:ext uri="{BB962C8B-B14F-4D97-AF65-F5344CB8AC3E}">
        <p14:creationId xmlns:p14="http://schemas.microsoft.com/office/powerpoint/2010/main" val="369484821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800" dirty="0" smtClean="0"/>
              <a:t>The FAR does not allow for a 3 year average.</a:t>
            </a:r>
          </a:p>
          <a:p>
            <a:endParaRPr lang="en-US" sz="28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bg1"/>
                </a:solidFill>
              </a:rPr>
              <a:t>The regulations do not contemplate use of a 3-year average rate, but, for instance, let’s say an actual cost rate of 150% is in effect in Year 1 of the contract, then the parties can agree to lock this rate in, or extend it for some period of time beyond one year, if all the parties agree. This applies only on a </a:t>
            </a:r>
            <a:r>
              <a:rPr lang="en-US" sz="1200" b="1" dirty="0" smtClean="0">
                <a:solidFill>
                  <a:schemeClr val="bg1"/>
                </a:solidFill>
              </a:rPr>
              <a:t>contract-by-contract</a:t>
            </a:r>
            <a:r>
              <a:rPr lang="en-US" sz="1200" dirty="0" smtClean="0">
                <a:solidFill>
                  <a:schemeClr val="bg1"/>
                </a:solidFill>
              </a:rPr>
              <a:t> basis, not necessarily for general prequalification requirements.</a:t>
            </a:r>
          </a:p>
          <a:p>
            <a:endParaRPr lang="en-US" dirty="0"/>
          </a:p>
        </p:txBody>
      </p:sp>
      <p:sp>
        <p:nvSpPr>
          <p:cNvPr id="4" name="Slide Number Placeholder 3"/>
          <p:cNvSpPr>
            <a:spLocks noGrp="1"/>
          </p:cNvSpPr>
          <p:nvPr>
            <p:ph type="sldNum" sz="quarter" idx="10"/>
          </p:nvPr>
        </p:nvSpPr>
        <p:spPr/>
        <p:txBody>
          <a:bodyPr/>
          <a:lstStyle/>
          <a:p>
            <a:fld id="{BDD4B0BE-DD48-44C2-96A5-658A360237AB}" type="slidenum">
              <a:rPr lang="en-US" smtClean="0"/>
              <a:t>64</a:t>
            </a:fld>
            <a:endParaRPr lang="en-US" dirty="0"/>
          </a:p>
        </p:txBody>
      </p:sp>
    </p:spTree>
    <p:extLst>
      <p:ext uri="{BB962C8B-B14F-4D97-AF65-F5344CB8AC3E}">
        <p14:creationId xmlns:p14="http://schemas.microsoft.com/office/powerpoint/2010/main" val="361580723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19600"/>
            <a:ext cx="5608320" cy="4183380"/>
          </a:xfrm>
        </p:spPr>
        <p:txBody>
          <a:bodyPr/>
          <a:lstStyle/>
          <a:p>
            <a:r>
              <a:rPr lang="en-US" sz="2800" b="1" dirty="0" smtClean="0"/>
              <a:t>Dependent on the quality and content of the submittal.</a:t>
            </a:r>
          </a:p>
          <a:p>
            <a:endParaRPr lang="en-US" sz="2800" b="1" dirty="0"/>
          </a:p>
          <a:p>
            <a:r>
              <a:rPr lang="en-US" sz="2800" b="1" dirty="0" smtClean="0"/>
              <a:t>I want to get the turn around time to 1 month.</a:t>
            </a:r>
            <a:endParaRPr lang="en-US" sz="2800" b="1" dirty="0"/>
          </a:p>
        </p:txBody>
      </p:sp>
      <p:sp>
        <p:nvSpPr>
          <p:cNvPr id="4" name="Slide Number Placeholder 3"/>
          <p:cNvSpPr>
            <a:spLocks noGrp="1"/>
          </p:cNvSpPr>
          <p:nvPr>
            <p:ph type="sldNum" sz="quarter" idx="10"/>
          </p:nvPr>
        </p:nvSpPr>
        <p:spPr/>
        <p:txBody>
          <a:bodyPr/>
          <a:lstStyle/>
          <a:p>
            <a:fld id="{BDD4B0BE-DD48-44C2-96A5-658A360237AB}" type="slidenum">
              <a:rPr lang="en-US" smtClean="0"/>
              <a:t>65</a:t>
            </a:fld>
            <a:endParaRPr lang="en-US" dirty="0"/>
          </a:p>
        </p:txBody>
      </p:sp>
    </p:spTree>
    <p:extLst>
      <p:ext uri="{BB962C8B-B14F-4D97-AF65-F5344CB8AC3E}">
        <p14:creationId xmlns:p14="http://schemas.microsoft.com/office/powerpoint/2010/main" val="174824694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800" b="1" dirty="0"/>
              <a:t>Pro Bono</a:t>
            </a:r>
          </a:p>
          <a:p>
            <a:r>
              <a:rPr lang="en-US" sz="2800" dirty="0"/>
              <a:t>If a consultant provides “Pro Bono” work to the LPA – Design should review to determine if there is a </a:t>
            </a:r>
            <a:r>
              <a:rPr lang="en-US" sz="2800" b="1" dirty="0"/>
              <a:t>conflict of interest</a:t>
            </a:r>
            <a:r>
              <a:rPr lang="en-US" sz="2800" dirty="0"/>
              <a:t>.</a:t>
            </a:r>
          </a:p>
        </p:txBody>
      </p:sp>
      <p:sp>
        <p:nvSpPr>
          <p:cNvPr id="4" name="Slide Number Placeholder 3"/>
          <p:cNvSpPr>
            <a:spLocks noGrp="1"/>
          </p:cNvSpPr>
          <p:nvPr>
            <p:ph type="sldNum" sz="quarter" idx="10"/>
          </p:nvPr>
        </p:nvSpPr>
        <p:spPr/>
        <p:txBody>
          <a:bodyPr/>
          <a:lstStyle/>
          <a:p>
            <a:fld id="{BDD4B0BE-DD48-44C2-96A5-658A360237AB}" type="slidenum">
              <a:rPr lang="en-US" smtClean="0"/>
              <a:t>66</a:t>
            </a:fld>
            <a:endParaRPr lang="en-US" dirty="0"/>
          </a:p>
        </p:txBody>
      </p:sp>
    </p:spTree>
    <p:extLst>
      <p:ext uri="{BB962C8B-B14F-4D97-AF65-F5344CB8AC3E}">
        <p14:creationId xmlns:p14="http://schemas.microsoft.com/office/powerpoint/2010/main" val="174824694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419600"/>
            <a:ext cx="6096000" cy="4575810"/>
          </a:xfrm>
        </p:spPr>
        <p:txBody>
          <a:bodyPr/>
          <a:lstStyle/>
          <a:p>
            <a:r>
              <a:rPr lang="en-US" sz="2400" dirty="0" smtClean="0"/>
              <a:t>If you know you are on the prequal list or think you should be – call or send me an email to ensure I have received your documents.</a:t>
            </a:r>
          </a:p>
          <a:p>
            <a:endParaRPr lang="en-US" sz="2400" dirty="0"/>
          </a:p>
          <a:p>
            <a:r>
              <a:rPr lang="en-US" sz="2400" dirty="0" smtClean="0"/>
              <a:t>I can revise the unpublished list.</a:t>
            </a:r>
          </a:p>
          <a:p>
            <a:endParaRPr lang="en-US" sz="2400" dirty="0"/>
          </a:p>
          <a:p>
            <a:r>
              <a:rPr lang="en-US" sz="2400" dirty="0" smtClean="0"/>
              <a:t>MoDOT’s Design Division uploads the lists to the web.</a:t>
            </a:r>
          </a:p>
          <a:p>
            <a:endParaRPr lang="en-US" b="1" dirty="0"/>
          </a:p>
          <a:p>
            <a:r>
              <a:rPr lang="en-US" sz="2800" b="1" dirty="0" smtClean="0"/>
              <a:t>I am always happy to help so you don’t miss an opportunity.</a:t>
            </a:r>
            <a:endParaRPr lang="en-US" sz="2800" b="1" dirty="0"/>
          </a:p>
        </p:txBody>
      </p:sp>
      <p:sp>
        <p:nvSpPr>
          <p:cNvPr id="4" name="Slide Number Placeholder 3"/>
          <p:cNvSpPr>
            <a:spLocks noGrp="1"/>
          </p:cNvSpPr>
          <p:nvPr>
            <p:ph type="sldNum" sz="quarter" idx="10"/>
          </p:nvPr>
        </p:nvSpPr>
        <p:spPr/>
        <p:txBody>
          <a:bodyPr/>
          <a:lstStyle/>
          <a:p>
            <a:fld id="{BDD4B0BE-DD48-44C2-96A5-658A360237AB}" type="slidenum">
              <a:rPr lang="en-US" smtClean="0"/>
              <a:t>67</a:t>
            </a:fld>
            <a:endParaRPr lang="en-US" dirty="0"/>
          </a:p>
        </p:txBody>
      </p:sp>
    </p:spTree>
    <p:extLst>
      <p:ext uri="{BB962C8B-B14F-4D97-AF65-F5344CB8AC3E}">
        <p14:creationId xmlns:p14="http://schemas.microsoft.com/office/powerpoint/2010/main" val="174824694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800" b="1" dirty="0" smtClean="0"/>
              <a:t>Internal Revenue is not compliant with the FAR</a:t>
            </a:r>
            <a:endParaRPr lang="en-US" sz="2800" b="1" dirty="0"/>
          </a:p>
        </p:txBody>
      </p:sp>
      <p:sp>
        <p:nvSpPr>
          <p:cNvPr id="4" name="Slide Number Placeholder 3"/>
          <p:cNvSpPr>
            <a:spLocks noGrp="1"/>
          </p:cNvSpPr>
          <p:nvPr>
            <p:ph type="sldNum" sz="quarter" idx="10"/>
          </p:nvPr>
        </p:nvSpPr>
        <p:spPr/>
        <p:txBody>
          <a:bodyPr/>
          <a:lstStyle/>
          <a:p>
            <a:fld id="{BDD4B0BE-DD48-44C2-96A5-658A360237AB}" type="slidenum">
              <a:rPr lang="en-US" smtClean="0"/>
              <a:t>68</a:t>
            </a:fld>
            <a:endParaRPr lang="en-US" dirty="0"/>
          </a:p>
        </p:txBody>
      </p:sp>
    </p:spTree>
    <p:extLst>
      <p:ext uri="{BB962C8B-B14F-4D97-AF65-F5344CB8AC3E}">
        <p14:creationId xmlns:p14="http://schemas.microsoft.com/office/powerpoint/2010/main" val="106396525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b="1" dirty="0" smtClean="0"/>
              <a:t>Audit reports must state FAR compliance or we review the overhead as if it was not audited.</a:t>
            </a:r>
          </a:p>
          <a:p>
            <a:endParaRPr lang="en-US" sz="2400" b="1" dirty="0"/>
          </a:p>
          <a:p>
            <a:r>
              <a:rPr lang="en-US" sz="2400" b="1" dirty="0" smtClean="0"/>
              <a:t>If FAR is not recognize the overhead will include unallowable costs.</a:t>
            </a:r>
            <a:endParaRPr lang="en-US" sz="2400" b="1" dirty="0"/>
          </a:p>
        </p:txBody>
      </p:sp>
      <p:sp>
        <p:nvSpPr>
          <p:cNvPr id="4" name="Slide Number Placeholder 3"/>
          <p:cNvSpPr>
            <a:spLocks noGrp="1"/>
          </p:cNvSpPr>
          <p:nvPr>
            <p:ph type="sldNum" sz="quarter" idx="10"/>
          </p:nvPr>
        </p:nvSpPr>
        <p:spPr/>
        <p:txBody>
          <a:bodyPr/>
          <a:lstStyle/>
          <a:p>
            <a:fld id="{BDD4B0BE-DD48-44C2-96A5-658A360237AB}" type="slidenum">
              <a:rPr lang="en-US" smtClean="0"/>
              <a:t>69</a:t>
            </a:fld>
            <a:endParaRPr lang="en-US" dirty="0"/>
          </a:p>
        </p:txBody>
      </p:sp>
    </p:spTree>
    <p:extLst>
      <p:ext uri="{BB962C8B-B14F-4D97-AF65-F5344CB8AC3E}">
        <p14:creationId xmlns:p14="http://schemas.microsoft.com/office/powerpoint/2010/main" val="35409434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3200" dirty="0"/>
              <a:t>This opens to the main consultant website with a number of tabs across the top.  The first tab, </a:t>
            </a:r>
            <a:r>
              <a:rPr lang="en-US" sz="3200" b="1" dirty="0"/>
              <a:t>Consultant Home, </a:t>
            </a:r>
            <a:r>
              <a:rPr lang="en-US" sz="3200" dirty="0"/>
              <a:t>has all the latest </a:t>
            </a:r>
            <a:r>
              <a:rPr lang="en-US" sz="3200" b="1" dirty="0"/>
              <a:t>news and announcements</a:t>
            </a:r>
            <a:r>
              <a:rPr lang="en-US" sz="3200" dirty="0"/>
              <a:t> from MoDOT’s </a:t>
            </a:r>
            <a:r>
              <a:rPr lang="en-US" sz="3200" b="1" dirty="0"/>
              <a:t>Design</a:t>
            </a:r>
            <a:r>
              <a:rPr lang="en-US" sz="3200" dirty="0"/>
              <a:t> Division.</a:t>
            </a:r>
          </a:p>
        </p:txBody>
      </p:sp>
      <p:sp>
        <p:nvSpPr>
          <p:cNvPr id="4" name="Slide Number Placeholder 3"/>
          <p:cNvSpPr>
            <a:spLocks noGrp="1"/>
          </p:cNvSpPr>
          <p:nvPr>
            <p:ph type="sldNum" sz="quarter" idx="10"/>
          </p:nvPr>
        </p:nvSpPr>
        <p:spPr/>
        <p:txBody>
          <a:bodyPr/>
          <a:lstStyle/>
          <a:p>
            <a:fld id="{BDD4B0BE-DD48-44C2-96A5-658A360237AB}" type="slidenum">
              <a:rPr lang="en-US" smtClean="0"/>
              <a:t>7</a:t>
            </a:fld>
            <a:endParaRPr lang="en-US" dirty="0"/>
          </a:p>
        </p:txBody>
      </p:sp>
    </p:spTree>
    <p:extLst>
      <p:ext uri="{BB962C8B-B14F-4D97-AF65-F5344CB8AC3E}">
        <p14:creationId xmlns:p14="http://schemas.microsoft.com/office/powerpoint/2010/main" val="321486185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b="1" dirty="0" smtClean="0"/>
              <a:t>Reasonable Cost is by its nature and amount it does not exceed that which would be incurred by a prudent person conducting competitive business.</a:t>
            </a:r>
          </a:p>
          <a:p>
            <a:endParaRPr lang="en-US" sz="2400" dirty="0"/>
          </a:p>
          <a:p>
            <a:r>
              <a:rPr lang="en-US" sz="2400" dirty="0" smtClean="0"/>
              <a:t>High Risk Categories are viewed to determine GSA rates are followed the costs is allowable.</a:t>
            </a:r>
            <a:endParaRPr lang="en-US" sz="2400" dirty="0"/>
          </a:p>
        </p:txBody>
      </p:sp>
      <p:sp>
        <p:nvSpPr>
          <p:cNvPr id="4" name="Slide Number Placeholder 3"/>
          <p:cNvSpPr>
            <a:spLocks noGrp="1"/>
          </p:cNvSpPr>
          <p:nvPr>
            <p:ph type="sldNum" sz="quarter" idx="10"/>
          </p:nvPr>
        </p:nvSpPr>
        <p:spPr/>
        <p:txBody>
          <a:bodyPr/>
          <a:lstStyle/>
          <a:p>
            <a:fld id="{BDD4B0BE-DD48-44C2-96A5-658A360237AB}" type="slidenum">
              <a:rPr lang="en-US" smtClean="0"/>
              <a:t>70</a:t>
            </a:fld>
            <a:endParaRPr lang="en-US" dirty="0"/>
          </a:p>
        </p:txBody>
      </p:sp>
    </p:spTree>
    <p:extLst>
      <p:ext uri="{BB962C8B-B14F-4D97-AF65-F5344CB8AC3E}">
        <p14:creationId xmlns:p14="http://schemas.microsoft.com/office/powerpoint/2010/main" val="34248135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066800" y="4415790"/>
            <a:ext cx="4953000" cy="4183380"/>
          </a:xfrm>
        </p:spPr>
        <p:txBody>
          <a:bodyPr/>
          <a:lstStyle/>
          <a:p>
            <a:r>
              <a:rPr lang="en-US" sz="3200" b="1" dirty="0" smtClean="0"/>
              <a:t>PRIME may require sub-consultants to be prequalified to lessen the burden of determining compliance.</a:t>
            </a:r>
            <a:endParaRPr lang="en-US" sz="3200" b="1" dirty="0"/>
          </a:p>
        </p:txBody>
      </p:sp>
      <p:sp>
        <p:nvSpPr>
          <p:cNvPr id="4" name="Slide Number Placeholder 3"/>
          <p:cNvSpPr>
            <a:spLocks noGrp="1"/>
          </p:cNvSpPr>
          <p:nvPr>
            <p:ph type="sldNum" sz="quarter" idx="10"/>
          </p:nvPr>
        </p:nvSpPr>
        <p:spPr/>
        <p:txBody>
          <a:bodyPr/>
          <a:lstStyle/>
          <a:p>
            <a:fld id="{BDD4B0BE-DD48-44C2-96A5-658A360237AB}" type="slidenum">
              <a:rPr lang="en-US" smtClean="0"/>
              <a:t>71</a:t>
            </a:fld>
            <a:endParaRPr lang="en-US" dirty="0"/>
          </a:p>
        </p:txBody>
      </p:sp>
    </p:spTree>
    <p:extLst>
      <p:ext uri="{BB962C8B-B14F-4D97-AF65-F5344CB8AC3E}">
        <p14:creationId xmlns:p14="http://schemas.microsoft.com/office/powerpoint/2010/main" val="83661736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800" b="1" dirty="0" smtClean="0"/>
              <a:t>Generally, any item with a useful life over 1 year is depreciated.</a:t>
            </a:r>
          </a:p>
          <a:p>
            <a:endParaRPr lang="en-US" sz="2800" b="1" dirty="0"/>
          </a:p>
          <a:p>
            <a:r>
              <a:rPr lang="en-US" sz="2800" b="1" dirty="0" smtClean="0"/>
              <a:t>Capitalization of expenses could be viewed the same as Section 179 or accelerated depreciation and therefore, unallowed.</a:t>
            </a:r>
            <a:endParaRPr lang="en-US" sz="2800" b="1" dirty="0"/>
          </a:p>
        </p:txBody>
      </p:sp>
      <p:sp>
        <p:nvSpPr>
          <p:cNvPr id="4" name="Slide Number Placeholder 3"/>
          <p:cNvSpPr>
            <a:spLocks noGrp="1"/>
          </p:cNvSpPr>
          <p:nvPr>
            <p:ph type="sldNum" sz="quarter" idx="10"/>
          </p:nvPr>
        </p:nvSpPr>
        <p:spPr/>
        <p:txBody>
          <a:bodyPr/>
          <a:lstStyle/>
          <a:p>
            <a:fld id="{BDD4B0BE-DD48-44C2-96A5-658A360237AB}" type="slidenum">
              <a:rPr lang="en-US" smtClean="0"/>
              <a:t>72</a:t>
            </a:fld>
            <a:endParaRPr lang="en-US" dirty="0"/>
          </a:p>
        </p:txBody>
      </p:sp>
    </p:spTree>
    <p:extLst>
      <p:ext uri="{BB962C8B-B14F-4D97-AF65-F5344CB8AC3E}">
        <p14:creationId xmlns:p14="http://schemas.microsoft.com/office/powerpoint/2010/main" val="83661736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D4B0BE-DD48-44C2-96A5-658A360237AB}" type="slidenum">
              <a:rPr lang="en-US" smtClean="0"/>
              <a:t>73</a:t>
            </a:fld>
            <a:endParaRPr lang="en-US" dirty="0"/>
          </a:p>
        </p:txBody>
      </p:sp>
    </p:spTree>
    <p:extLst>
      <p:ext uri="{BB962C8B-B14F-4D97-AF65-F5344CB8AC3E}">
        <p14:creationId xmlns:p14="http://schemas.microsoft.com/office/powerpoint/2010/main" val="18197988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1000" y="4415790"/>
            <a:ext cx="6400800" cy="4183380"/>
          </a:xfrm>
        </p:spPr>
        <p:txBody>
          <a:bodyPr/>
          <a:lstStyle/>
          <a:p>
            <a:r>
              <a:rPr lang="en-US" sz="2800" dirty="0"/>
              <a:t>The </a:t>
            </a:r>
            <a:r>
              <a:rPr lang="en-US" sz="2800" b="1" dirty="0"/>
              <a:t>EPG tab </a:t>
            </a:r>
            <a:r>
              <a:rPr lang="en-US" sz="2800" dirty="0"/>
              <a:t>contains links to the MoDOT Engineering Policy Guide.  So if you have time </a:t>
            </a:r>
            <a:r>
              <a:rPr lang="en-US" sz="2800" b="1" dirty="0"/>
              <a:t>become familiar </a:t>
            </a:r>
            <a:r>
              <a:rPr lang="en-US" sz="2800" dirty="0"/>
              <a:t>with the EPG.  One thing you will </a:t>
            </a:r>
            <a:r>
              <a:rPr lang="en-US" sz="2800" b="1" dirty="0"/>
              <a:t>notice </a:t>
            </a:r>
            <a:r>
              <a:rPr lang="en-US" sz="2800" dirty="0"/>
              <a:t>is the </a:t>
            </a:r>
            <a:r>
              <a:rPr lang="en-US" sz="2800" b="1" dirty="0"/>
              <a:t>MoDOT </a:t>
            </a:r>
            <a:r>
              <a:rPr lang="en-US" sz="2800" dirty="0"/>
              <a:t>and </a:t>
            </a:r>
            <a:r>
              <a:rPr lang="en-US" sz="2800" b="1" dirty="0"/>
              <a:t>LPA</a:t>
            </a:r>
            <a:r>
              <a:rPr lang="en-US" sz="2800" dirty="0"/>
              <a:t> has separate</a:t>
            </a:r>
            <a:r>
              <a:rPr lang="en-US" sz="2800" b="1" dirty="0"/>
              <a:t> Sections </a:t>
            </a:r>
            <a:r>
              <a:rPr lang="en-US" sz="2800" dirty="0"/>
              <a:t>in the EPG.  The </a:t>
            </a:r>
            <a:r>
              <a:rPr lang="en-US" sz="2800" b="1" dirty="0"/>
              <a:t>processes</a:t>
            </a:r>
            <a:r>
              <a:rPr lang="en-US" sz="2800" dirty="0"/>
              <a:t> are very </a:t>
            </a:r>
            <a:r>
              <a:rPr lang="en-US" sz="2800" b="1" dirty="0"/>
              <a:t>similar</a:t>
            </a:r>
            <a:r>
              <a:rPr lang="en-US" sz="2800" dirty="0"/>
              <a:t> </a:t>
            </a:r>
            <a:r>
              <a:rPr lang="en-US" sz="2800" b="1" dirty="0"/>
              <a:t>but different</a:t>
            </a:r>
            <a:r>
              <a:rPr lang="en-US" sz="2800" dirty="0"/>
              <a:t> as the </a:t>
            </a:r>
            <a:r>
              <a:rPr lang="en-US" sz="2800" b="1" dirty="0"/>
              <a:t>LPA is responsible for providing support</a:t>
            </a:r>
            <a:r>
              <a:rPr lang="en-US" sz="2800" dirty="0"/>
              <a:t> for their projects  </a:t>
            </a:r>
          </a:p>
        </p:txBody>
      </p:sp>
      <p:sp>
        <p:nvSpPr>
          <p:cNvPr id="4" name="Slide Number Placeholder 3"/>
          <p:cNvSpPr>
            <a:spLocks noGrp="1"/>
          </p:cNvSpPr>
          <p:nvPr>
            <p:ph type="sldNum" sz="quarter" idx="10"/>
          </p:nvPr>
        </p:nvSpPr>
        <p:spPr/>
        <p:txBody>
          <a:bodyPr/>
          <a:lstStyle/>
          <a:p>
            <a:fld id="{BDD4B0BE-DD48-44C2-96A5-658A360237AB}" type="slidenum">
              <a:rPr lang="en-US" smtClean="0"/>
              <a:t>8</a:t>
            </a:fld>
            <a:endParaRPr lang="en-US" dirty="0"/>
          </a:p>
        </p:txBody>
      </p:sp>
    </p:spTree>
    <p:extLst>
      <p:ext uri="{BB962C8B-B14F-4D97-AF65-F5344CB8AC3E}">
        <p14:creationId xmlns:p14="http://schemas.microsoft.com/office/powerpoint/2010/main" val="6083810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19600"/>
            <a:ext cx="5608320" cy="4183380"/>
          </a:xfrm>
        </p:spPr>
        <p:txBody>
          <a:bodyPr/>
          <a:lstStyle/>
          <a:p>
            <a:r>
              <a:rPr lang="en-US" sz="3200" dirty="0" smtClean="0"/>
              <a:t>Solicitation (RFQ)</a:t>
            </a:r>
            <a:r>
              <a:rPr lang="en-US" sz="3200" baseline="0" dirty="0" smtClean="0"/>
              <a:t> Opportunities are also identified as MoDOT projects or LPA projects.  </a:t>
            </a:r>
          </a:p>
          <a:p>
            <a:endParaRPr lang="en-US" sz="3200" dirty="0"/>
          </a:p>
          <a:p>
            <a:r>
              <a:rPr lang="en-US" sz="3200" baseline="0" dirty="0" smtClean="0"/>
              <a:t>You will also find a link that contains the consultant selected for each solicitation.</a:t>
            </a:r>
            <a:endParaRPr lang="en-US" sz="3200" dirty="0"/>
          </a:p>
        </p:txBody>
      </p:sp>
      <p:sp>
        <p:nvSpPr>
          <p:cNvPr id="4" name="Slide Number Placeholder 3"/>
          <p:cNvSpPr>
            <a:spLocks noGrp="1"/>
          </p:cNvSpPr>
          <p:nvPr>
            <p:ph type="sldNum" sz="quarter" idx="10"/>
          </p:nvPr>
        </p:nvSpPr>
        <p:spPr/>
        <p:txBody>
          <a:bodyPr/>
          <a:lstStyle/>
          <a:p>
            <a:fld id="{BDD4B0BE-DD48-44C2-96A5-658A360237AB}" type="slidenum">
              <a:rPr lang="en-US" smtClean="0"/>
              <a:t>9</a:t>
            </a:fld>
            <a:endParaRPr lang="en-US" dirty="0"/>
          </a:p>
        </p:txBody>
      </p:sp>
    </p:spTree>
    <p:extLst>
      <p:ext uri="{BB962C8B-B14F-4D97-AF65-F5344CB8AC3E}">
        <p14:creationId xmlns:p14="http://schemas.microsoft.com/office/powerpoint/2010/main" val="19328646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95" name="Group 94"/>
          <p:cNvGrpSpPr/>
          <p:nvPr/>
        </p:nvGrpSpPr>
        <p:grpSpPr>
          <a:xfrm>
            <a:off x="0" y="-30477"/>
            <a:ext cx="9067800" cy="6889273"/>
            <a:chOff x="0" y="-30477"/>
            <a:chExt cx="9067800" cy="6889273"/>
          </a:xfrm>
        </p:grpSpPr>
        <p:cxnSp>
          <p:nvCxnSpPr>
            <p:cNvPr id="110" name="Straight Connector 109"/>
            <p:cNvCxnSpPr/>
            <p:nvPr/>
          </p:nvCxnSpPr>
          <p:spPr>
            <a:xfrm rot="16200000" flipH="1">
              <a:off x="-1447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flipH="1">
              <a:off x="-1638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5400000">
              <a:off x="-1485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2385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16200000" flipH="1">
              <a:off x="-33147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16200000" flipH="1">
              <a:off x="-1371600" y="2971800"/>
              <a:ext cx="6858000"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rot="16200000" flipH="1">
              <a:off x="-2819400" y="3200400"/>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2705099" y="3238500"/>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16200000" flipH="1">
              <a:off x="-21336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16200000" flipH="1">
              <a:off x="-31242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H="1">
              <a:off x="-1828799" y="3352799"/>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16200000" flipH="1">
              <a:off x="-28194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6200000" flipH="1">
              <a:off x="-2438400" y="3124200"/>
              <a:ext cx="6858000"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173164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1142048"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9144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185547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flipH="1">
              <a:off x="-26431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6200000" flipH="1">
              <a:off x="-1954530" y="3326130"/>
              <a:ext cx="6858000" cy="20574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16200000" flipH="1">
              <a:off x="-2362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16200000" flipH="1">
              <a:off x="-21336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200000" flipH="1">
              <a:off x="1066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16200000" flipH="1">
              <a:off x="876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5400000">
              <a:off x="1028700" y="3238500"/>
              <a:ext cx="6858000"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5400000">
              <a:off x="-7239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6200000" flipH="1">
              <a:off x="-8001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5400000">
              <a:off x="-152400" y="3429000"/>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16200000" flipH="1">
              <a:off x="-304800" y="3200400"/>
              <a:ext cx="6858000"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a:off x="-190499" y="3238500"/>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16200000" flipH="1">
              <a:off x="3810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16200000" flipH="1">
              <a:off x="-6096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16200000" flipH="1">
              <a:off x="685801" y="3352799"/>
              <a:ext cx="6858000" cy="152401"/>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16200000" flipH="1">
              <a:off x="-304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5400000">
              <a:off x="-10287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a:off x="78295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5400000">
              <a:off x="1372552"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rot="5400000">
              <a:off x="1600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rot="5400000">
              <a:off x="65913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16200000" flipH="1">
              <a:off x="-1285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rot="16200000" flipH="1">
              <a:off x="560070" y="3326130"/>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rot="16200000" flipH="1">
              <a:off x="1524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16200000" flipH="1">
              <a:off x="3810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rot="16200000" flipH="1">
              <a:off x="2743200" y="3352801"/>
              <a:ext cx="6858000"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16200000" flipH="1">
              <a:off x="2095501"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5400000">
              <a:off x="2705100"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rot="5400000">
              <a:off x="1828801" y="3276600"/>
              <a:ext cx="6857999"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rot="16200000" flipH="1">
              <a:off x="1066800" y="3200402"/>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rot="16200000" flipH="1">
              <a:off x="2362201" y="3352800"/>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rot="5400000">
              <a:off x="2646045" y="2722246"/>
              <a:ext cx="6858000"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5400000">
              <a:off x="3048952" y="3277553"/>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rot="5400000">
              <a:off x="2895600" y="3276601"/>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5400000">
              <a:off x="2388870" y="3227071"/>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rot="16200000" flipH="1">
              <a:off x="22364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rot="16200000" flipH="1">
              <a:off x="17526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rot="16200000" flipH="1">
              <a:off x="19812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rot="5400000">
              <a:off x="3467100" y="3314701"/>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rot="16200000" flipH="1">
              <a:off x="3467099" y="3314701"/>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rot="5400000">
              <a:off x="4038600" y="3429001"/>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rot="16200000" flipH="1">
              <a:off x="3886200" y="3200401"/>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5400000">
              <a:off x="4000501" y="3238501"/>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16200000" flipH="1">
              <a:off x="4572000" y="3200401"/>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rot="16200000" flipH="1">
              <a:off x="3733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rot="5400000">
              <a:off x="36195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rot="16200000" flipH="1">
              <a:off x="4214813" y="3252788"/>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16200000" flipH="1">
              <a:off x="47510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rot="16200000" flipH="1">
              <a:off x="43434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rot="16200000" flipH="1">
              <a:off x="4572000" y="3352801"/>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rot="16200000" flipH="1">
              <a:off x="5257800" y="3352802"/>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rot="16200000" flipH="1">
              <a:off x="5067300" y="3238502"/>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rot="5400000">
              <a:off x="5219700" y="3238502"/>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rot="16200000" flipH="1">
              <a:off x="4876801" y="3352801"/>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rot="5400000">
              <a:off x="5527994" y="3318196"/>
              <a:ext cx="6888479"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5400000">
              <a:off x="4850130" y="3227072"/>
              <a:ext cx="6858000"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rot="16200000" flipH="1">
              <a:off x="4751070" y="3326132"/>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5400000">
              <a:off x="5562599" y="3429001"/>
              <a:ext cx="685800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5400000">
              <a:off x="2552700" y="3390900"/>
              <a:ext cx="6858000"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rot="16200000" flipH="1">
              <a:off x="3048000" y="3352800"/>
              <a:ext cx="6858000"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16200000" flipH="1">
              <a:off x="3238500" y="3238500"/>
              <a:ext cx="6858000"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5400000">
              <a:off x="2133600" y="3276600"/>
              <a:ext cx="6858000"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rot="16200000" flipH="1">
              <a:off x="3148013" y="3252789"/>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rot="5400000">
              <a:off x="3771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5400000">
              <a:off x="4229100" y="2933700"/>
              <a:ext cx="6858000"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16200000" flipH="1">
              <a:off x="1371600" y="3200403"/>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p:txBody>
          <a:bodyPr/>
          <a:lstStyle/>
          <a:p>
            <a:fld id="{95C14E02-13EA-4578-AA32-9262AA7038A7}" type="datetime1">
              <a:rPr lang="en-US" smtClean="0"/>
              <a:t>6/25/2018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D5C613A-00B5-4F0E-A13E-EFC08BA9D031}" type="slidenum">
              <a:rPr lang="en-US" smtClean="0"/>
              <a:t>‹#›</a:t>
            </a:fld>
            <a:endParaRPr lang="en-US" dirty="0"/>
          </a:p>
        </p:txBody>
      </p:sp>
      <p:sp>
        <p:nvSpPr>
          <p:cNvPr id="113" name="Rectangle 112"/>
          <p:cNvSpPr/>
          <p:nvPr/>
        </p:nvSpPr>
        <p:spPr>
          <a:xfrm>
            <a:off x="0" y="1905000"/>
            <a:ext cx="4953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dirty="0">
              <a:solidFill>
                <a:prstClr val="white"/>
              </a:solidFill>
              <a:latin typeface="Tw Cen MT"/>
              <a:ea typeface="+mn-ea"/>
              <a:cs typeface="+mn-cs"/>
            </a:endParaRPr>
          </a:p>
        </p:txBody>
      </p:sp>
      <p:grpSp>
        <p:nvGrpSpPr>
          <p:cNvPr id="94" name="Group 93"/>
          <p:cNvGrpSpPr/>
          <p:nvPr/>
        </p:nvGrpSpPr>
        <p:grpSpPr>
          <a:xfrm>
            <a:off x="0" y="2057400"/>
            <a:ext cx="4801394" cy="2820988"/>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2130425"/>
            <a:ext cx="4419600" cy="1600327"/>
          </a:xfrm>
        </p:spPr>
        <p:txBody>
          <a:bodyPr anchor="b">
            <a:normAutofit/>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28600" y="3733800"/>
            <a:ext cx="44196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95A88B-1CFA-43FF-9865-0EE6888ADBEB}" type="datetime1">
              <a:rPr lang="en-US" smtClean="0"/>
              <a:t>6/25/2018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D5C613A-00B5-4F0E-A13E-EFC08BA9D031}"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2B30B6-D897-4F43-8D15-B9F5D994CFB5}" type="datetime1">
              <a:rPr lang="en-US" smtClean="0"/>
              <a:t>6/25/2018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D5C613A-00B5-4F0E-A13E-EFC08BA9D031}"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35BFADA-3B52-4FB7-A2F5-9B6A8CC0E3B1}" type="datetime1">
              <a:rPr lang="en-US" smtClean="0"/>
              <a:t>6/25/2018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D5C613A-00B5-4F0E-A13E-EFC08BA9D031}"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grpSp>
        <p:nvGrpSpPr>
          <p:cNvPr id="7" name="Group 92"/>
          <p:cNvGrpSpPr/>
          <p:nvPr/>
        </p:nvGrpSpPr>
        <p:grpSpPr>
          <a:xfrm>
            <a:off x="1" y="-30478"/>
            <a:ext cx="9067799" cy="4846320"/>
            <a:chOff x="1" y="-30477"/>
            <a:chExt cx="9067799" cy="4526277"/>
          </a:xfrm>
        </p:grpSpPr>
        <p:cxnSp>
          <p:nvCxnSpPr>
            <p:cNvPr id="8" name="Straight Connector 7"/>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0" y="4311168"/>
            <a:ext cx="9144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dirty="0">
              <a:solidFill>
                <a:prstClr val="white"/>
              </a:solidFill>
              <a:latin typeface="Tw Cen MT"/>
              <a:ea typeface="+mn-ea"/>
              <a:cs typeface="+mn-cs"/>
            </a:endParaRPr>
          </a:p>
        </p:txBody>
      </p:sp>
      <p:cxnSp>
        <p:nvCxnSpPr>
          <p:cNvPr id="96" name="Straight Connector 95"/>
          <p:cNvCxnSpPr/>
          <p:nvPr/>
        </p:nvCxnSpPr>
        <p:spPr>
          <a:xfrm>
            <a:off x="0" y="4387368"/>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6138380"/>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5621364"/>
            <a:ext cx="8305800" cy="414649"/>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5" name="Title 94"/>
          <p:cNvSpPr>
            <a:spLocks noGrp="1"/>
          </p:cNvSpPr>
          <p:nvPr>
            <p:ph type="title"/>
          </p:nvPr>
        </p:nvSpPr>
        <p:spPr>
          <a:xfrm>
            <a:off x="457200" y="4463568"/>
            <a:ext cx="8305800" cy="1143000"/>
          </a:xfrm>
        </p:spPr>
        <p:txBody>
          <a:bodyPr/>
          <a:lstStyle/>
          <a:p>
            <a:r>
              <a:rPr lang="en-US" smtClean="0"/>
              <a:t>Click to edit Master title style</a:t>
            </a:r>
            <a:endParaRPr lang="en-US"/>
          </a:p>
        </p:txBody>
      </p:sp>
      <p:sp>
        <p:nvSpPr>
          <p:cNvPr id="2" name="Date Placeholder 1"/>
          <p:cNvSpPr>
            <a:spLocks noGrp="1"/>
          </p:cNvSpPr>
          <p:nvPr>
            <p:ph type="dt" sz="half" idx="10"/>
          </p:nvPr>
        </p:nvSpPr>
        <p:spPr/>
        <p:txBody>
          <a:bodyPr/>
          <a:lstStyle/>
          <a:p>
            <a:fld id="{75858133-8957-42C1-9C84-B4E79BF08E32}" type="datetime1">
              <a:rPr lang="en-US" smtClean="0"/>
              <a:t>6/25/2018</a:t>
            </a:fld>
            <a:endParaRPr lang="en-US" dirty="0"/>
          </a:p>
        </p:txBody>
      </p:sp>
      <p:sp>
        <p:nvSpPr>
          <p:cNvPr id="91" name="Footer Placeholder 90"/>
          <p:cNvSpPr>
            <a:spLocks noGrp="1"/>
          </p:cNvSpPr>
          <p:nvPr>
            <p:ph type="ftr" sz="quarter" idx="11"/>
          </p:nvPr>
        </p:nvSpPr>
        <p:spPr/>
        <p:txBody>
          <a:bodyPr/>
          <a:lstStyle/>
          <a:p>
            <a:endParaRPr lang="en-US" dirty="0"/>
          </a:p>
        </p:txBody>
      </p:sp>
      <p:sp>
        <p:nvSpPr>
          <p:cNvPr id="92" name="Slide Number Placeholder 91"/>
          <p:cNvSpPr>
            <a:spLocks noGrp="1"/>
          </p:cNvSpPr>
          <p:nvPr>
            <p:ph type="sldNum" sz="quarter" idx="12"/>
          </p:nvPr>
        </p:nvSpPr>
        <p:spPr/>
        <p:txBody>
          <a:bodyPr/>
          <a:lstStyle/>
          <a:p>
            <a:fld id="{BD5C613A-00B5-4F0E-A13E-EFC08BA9D031}" type="slidenum">
              <a:rPr lang="en-US" smtClean="0"/>
              <a:t>‹#›</a:t>
            </a:fld>
            <a:endParaRPr lang="en-US" dirty="0"/>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112C386-1684-45AD-B0CD-D7DFA269B798}" type="datetime1">
              <a:rPr lang="en-US" smtClean="0"/>
              <a:t>6/25/2018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D5C613A-00B5-4F0E-A13E-EFC08BA9D031}"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BA3EA3-1576-40E7-A902-3BD8383886D6}" type="datetime1">
              <a:rPr lang="en-US" smtClean="0"/>
              <a:t>6/25/2018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D5C613A-00B5-4F0E-A13E-EFC08BA9D031}"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60253F2-A07D-41E0-B655-34DC667F45D6}" type="datetime1">
              <a:rPr lang="en-US" smtClean="0"/>
              <a:t>6/25/2018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D5C613A-00B5-4F0E-A13E-EFC08BA9D031}"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9FA510-A7AC-4372-985A-7D79B5A91F1E}" type="datetime1">
              <a:rPr lang="en-US" smtClean="0"/>
              <a:t>6/25/2018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D5C613A-00B5-4F0E-A13E-EFC08BA9D031}"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273050"/>
            <a:ext cx="5486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A786024-21D7-4E44-B5D5-CAD38716DCC5}" type="datetime1">
              <a:rPr lang="en-US" smtClean="0"/>
              <a:t>6/25/2018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D5C613A-00B5-4F0E-A13E-EFC08BA9D031}" type="slidenum">
              <a:rPr lang="en-US" smtClean="0"/>
              <a:t>‹#›</a:t>
            </a:fld>
            <a:endParaRPr lang="en-US" dirty="0"/>
          </a:p>
        </p:txBody>
      </p:sp>
      <p:sp>
        <p:nvSpPr>
          <p:cNvPr id="37" name="Rectangle 36"/>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dirty="0">
              <a:solidFill>
                <a:prstClr val="white"/>
              </a:solidFill>
              <a:latin typeface="Tw Cen MT"/>
              <a:ea typeface="+mn-ea"/>
              <a:cs typeface="+mn-cs"/>
            </a:endParaRPr>
          </a:p>
        </p:txBody>
      </p:sp>
      <p:cxnSp>
        <p:nvCxnSpPr>
          <p:cNvPr id="39" name="Straight Connector 38"/>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 y="1901952"/>
            <a:ext cx="2377440" cy="1371600"/>
          </a:xfrm>
        </p:spPr>
        <p:txBody>
          <a:bodyPr anchor="b">
            <a:normAutofit/>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3552"/>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00400" y="381000"/>
            <a:ext cx="55626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5" name="Date Placeholder 4"/>
          <p:cNvSpPr>
            <a:spLocks noGrp="1"/>
          </p:cNvSpPr>
          <p:nvPr>
            <p:ph type="dt" sz="half" idx="10"/>
          </p:nvPr>
        </p:nvSpPr>
        <p:spPr/>
        <p:txBody>
          <a:bodyPr/>
          <a:lstStyle/>
          <a:p>
            <a:fld id="{50746A28-4291-4CB9-BDE3-E4A4CD422547}" type="datetime1">
              <a:rPr lang="en-US" smtClean="0"/>
              <a:t>6/25/2018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D5C613A-00B5-4F0E-A13E-EFC08BA9D031}" type="slidenum">
              <a:rPr lang="en-US" smtClean="0"/>
              <a:t>‹#›</a:t>
            </a:fld>
            <a:endParaRPr lang="en-US" dirty="0"/>
          </a:p>
        </p:txBody>
      </p:sp>
      <p:sp>
        <p:nvSpPr>
          <p:cNvPr id="33" name="Rectangle 32"/>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dirty="0">
              <a:solidFill>
                <a:prstClr val="white"/>
              </a:solidFill>
              <a:latin typeface="Tw Cen MT"/>
              <a:ea typeface="+mn-ea"/>
              <a:cs typeface="+mn-cs"/>
            </a:endParaRPr>
          </a:p>
        </p:txBody>
      </p:sp>
      <p:cxnSp>
        <p:nvCxnSpPr>
          <p:cNvPr id="34" name="Straight Connector 33"/>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5448" y="1905000"/>
            <a:ext cx="2377440" cy="1371600"/>
          </a:xfrm>
        </p:spPr>
        <p:txBody>
          <a:bodyPr anchor="b">
            <a:normAutofit/>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6600"/>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90" name="Rectangle 189"/>
          <p:cNvSpPr/>
          <p:nvPr/>
        </p:nvSpPr>
        <p:spPr>
          <a:xfrm>
            <a:off x="149352" y="137160"/>
            <a:ext cx="8869680" cy="658368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dirty="0">
              <a:solidFill>
                <a:prstClr val="white"/>
              </a:solidFill>
              <a:latin typeface="Tw Cen MT"/>
              <a:ea typeface="+mn-ea"/>
              <a:cs typeface="+mn-cs"/>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12408"/>
            <a:ext cx="2133600" cy="365125"/>
          </a:xfrm>
          <a:prstGeom prst="rect">
            <a:avLst/>
          </a:prstGeom>
        </p:spPr>
        <p:txBody>
          <a:bodyPr vert="horz" lIns="91440" tIns="45720" rIns="91440" bIns="45720" rtlCol="0" anchor="ctr"/>
          <a:lstStyle>
            <a:lvl1pPr algn="l">
              <a:defRPr sz="1200">
                <a:solidFill>
                  <a:schemeClr val="tx2"/>
                </a:solidFill>
              </a:defRPr>
            </a:lvl1pPr>
          </a:lstStyle>
          <a:p>
            <a:fld id="{3F1BF72B-8572-4788-8E7B-B9B2A8A6F2F2}" type="datetime1">
              <a:rPr lang="en-US" smtClean="0"/>
              <a:t>6/25/2018</a:t>
            </a:fld>
            <a:endParaRPr lang="en-US" dirty="0"/>
          </a:p>
        </p:txBody>
      </p:sp>
      <p:sp>
        <p:nvSpPr>
          <p:cNvPr id="5" name="Footer Placeholder 4"/>
          <p:cNvSpPr>
            <a:spLocks noGrp="1"/>
          </p:cNvSpPr>
          <p:nvPr>
            <p:ph type="ftr" sz="quarter" idx="3"/>
          </p:nvPr>
        </p:nvSpPr>
        <p:spPr>
          <a:xfrm>
            <a:off x="2831123" y="6312408"/>
            <a:ext cx="3481754" cy="365125"/>
          </a:xfrm>
          <a:prstGeom prst="rect">
            <a:avLst/>
          </a:prstGeom>
        </p:spPr>
        <p:txBody>
          <a:bodyPr vert="horz" lIns="91440" tIns="45720" rIns="91440" bIns="45720" rtlCol="0" anchor="ctr"/>
          <a:lstStyle>
            <a:lvl1pPr algn="ctr">
              <a:defRPr sz="1200">
                <a:solidFill>
                  <a:schemeClr val="tx2"/>
                </a:solidFill>
              </a:defRPr>
            </a:lvl1pPr>
          </a:lstStyle>
          <a:p>
            <a:endParaRPr lang="en-US" dirty="0"/>
          </a:p>
        </p:txBody>
      </p:sp>
      <p:sp>
        <p:nvSpPr>
          <p:cNvPr id="6" name="Slide Number Placeholder 5"/>
          <p:cNvSpPr>
            <a:spLocks noGrp="1"/>
          </p:cNvSpPr>
          <p:nvPr>
            <p:ph type="sldNum" sz="quarter" idx="4"/>
          </p:nvPr>
        </p:nvSpPr>
        <p:spPr>
          <a:xfrm>
            <a:off x="6553200" y="6312408"/>
            <a:ext cx="2133600" cy="365125"/>
          </a:xfrm>
          <a:prstGeom prst="rect">
            <a:avLst/>
          </a:prstGeom>
        </p:spPr>
        <p:txBody>
          <a:bodyPr vert="horz" lIns="91440" tIns="45720" rIns="91440" bIns="45720" rtlCol="0" anchor="ctr"/>
          <a:lstStyle>
            <a:lvl1pPr algn="r">
              <a:defRPr sz="1200">
                <a:solidFill>
                  <a:schemeClr val="tx2"/>
                </a:solidFill>
              </a:defRPr>
            </a:lvl1pPr>
          </a:lstStyle>
          <a:p>
            <a:fld id="{BD5C613A-00B5-4F0E-A13E-EFC08BA9D031}" type="slidenum">
              <a:rPr lang="en-US" smtClean="0"/>
              <a:t>‹#›</a:t>
            </a:fld>
            <a:endParaRPr lang="en-US" dirty="0"/>
          </a:p>
        </p:txBody>
      </p:sp>
    </p:spTree>
  </p:cSld>
  <p:clrMap bg1="dk1" tx1="lt1" bg2="dk2" tx2="lt2" accent1="accent1" accent2="accent2" accent3="accent3" accent4="accent4" accent5="accent5" accent6="accent6" hlink="hlink" folHlink="folHlink"/>
  <p:sldLayoutIdLst>
    <p:sldLayoutId id="2147484045" r:id="rId1"/>
    <p:sldLayoutId id="2147484046" r:id="rId2"/>
    <p:sldLayoutId id="2147484047" r:id="rId3"/>
    <p:sldLayoutId id="2147484048" r:id="rId4"/>
    <p:sldLayoutId id="2147484049" r:id="rId5"/>
    <p:sldLayoutId id="2147484050" r:id="rId6"/>
    <p:sldLayoutId id="2147484051" r:id="rId7"/>
    <p:sldLayoutId id="2147484052" r:id="rId8"/>
    <p:sldLayoutId id="2147484053" r:id="rId9"/>
    <p:sldLayoutId id="2147484054" r:id="rId10"/>
    <p:sldLayoutId id="2147484055" r:id="rId11"/>
  </p:sldLayoutIdLst>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hf hdr="0" ftr="0" dt="0"/>
  <p:txStyles>
    <p:title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mailto:CODEConsultPreq@modot.mo.gov"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0ahUKEwjvpN6D7Y7ZAhWF34MKHZARB9IQjRwIBw&amp;url=https://www.canstockphoto.com/office-workers-holding-puzzles-33623041.html&amp;psig=AOvVaw1HqIUIH16ZR8fmp3PLxMTf&amp;ust=1517922642215512"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jpe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0ahUKEwjvpN6D7Y7ZAhWF34MKHZARB9IQjRwIBw&amp;url=https://www.canstockphoto.com/office-workers-holding-puzzles-33623041.html&amp;psig=AOvVaw1HqIUIH16ZR8fmp3PLxMTf&amp;ust=1517922642215512"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jpeg"/></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0ahUKEwii-pnTh4_ZAhUE34MKHaMQDJ4QjRwIBw&amp;url=https://www.shutterstock.com/image-photo/compliance-rubber-stamp-binder-paper-office-346169966&amp;psig=AOvVaw3BNZWd27rW_edDQvkNVIiv&amp;ust=1517929875611180"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0ahUKEwjL7fPX45HZAhWhzIMKHTWDCM8QjRwIBw&amp;url=https://www.gocanvas.com/&amp;psig=AOvVaw1v1SoPTBjvBi1AqElD86lZ&amp;ust=1518023277582061" TargetMode="External"/><Relationship Id="rId2" Type="http://schemas.openxmlformats.org/officeDocument/2006/relationships/notesSlide" Target="../notesSlides/notesSlide29.xml"/><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0.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0ahUKEwiFpomSm4_ZAhXC7YMKHbzvD6sQjRwIBw&amp;url=https://www.123rf.com/stock-photo/adding_machine_paper.html&amp;psig=AOvVaw2spQ7PC-2SRlnKh3sjkPeZ&amp;ust=1517935086695070"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22.jpeg"/></Relationships>
</file>

<file path=ppt/slides/_rels/slide34.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0ahUKEwiOgI-thJLZAhUG2IMKHYANDx8QjRwIBw&amp;url=https://www.nasponline.org/&amp;psig=AOvVaw1379T_1xpgp8c79FQlel2r&amp;ust=1518032037172300"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microsoft.com/office/2007/relationships/hdphoto" Target="../media/hdphoto4.wdp"/><Relationship Id="rId4" Type="http://schemas.openxmlformats.org/officeDocument/2006/relationships/image" Target="../media/image23.jpeg"/></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0ahUKEwi6wZDxrY_ZAhUG_4MKHQIEBNEQjRwIBw&amp;url=https://www.thebalance.com/free-gift-certificate-templates-for-microsoft-word-1356659&amp;psig=AOvVaw2B92wORV321Tzia3GT-5_M&amp;ust=1517940089844243" TargetMode="External"/><Relationship Id="rId2" Type="http://schemas.openxmlformats.org/officeDocument/2006/relationships/notesSlide" Target="../notesSlides/notesSlide39.xml"/><Relationship Id="rId1" Type="http://schemas.openxmlformats.org/officeDocument/2006/relationships/slideLayout" Target="../slideLayouts/slideLayout6.xml"/><Relationship Id="rId5" Type="http://schemas.microsoft.com/office/2007/relationships/hdphoto" Target="../media/hdphoto5.wdp"/><Relationship Id="rId4" Type="http://schemas.openxmlformats.org/officeDocument/2006/relationships/image" Target="../media/image26.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hyperlink" Target="http://farsite.hill.af.mil/reghtml/regs/far2afmcfars/fardfars/far/22.htm#P78_12248" TargetMode="External"/><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image" Target="../media/image34.pn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0ahUKEwjat8bopI3ZAhUhw4MKHeT-Dx8QjRwIBw&amp;url=https://www.moneyunder30.com/how-to-afford-living-in-nyc-la-dc&amp;psig=AOvVaw16MXFWOsnWJZ-zpdzTz_oZ&amp;ust=1517868935398383" TargetMode="External"/><Relationship Id="rId2" Type="http://schemas.openxmlformats.org/officeDocument/2006/relationships/notesSlide" Target="../notesSlides/notesSlide53.xml"/><Relationship Id="rId1" Type="http://schemas.openxmlformats.org/officeDocument/2006/relationships/slideLayout" Target="../slideLayouts/slideLayout6.xml"/><Relationship Id="rId4" Type="http://schemas.openxmlformats.org/officeDocument/2006/relationships/image" Target="../media/image37.png"/></Relationships>
</file>

<file path=ppt/slides/_rels/slide5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hyperlink" Target="https://connectdot.connectsolutions.com/p5tj1tq942b/" TargetMode="External"/><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5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6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0ahUKEwiqh4mdvI_ZAhVB4IMKHbp7DacQjRwIBw&amp;url=https://www.shutterstock.com/search/interrogation&amp;psig=AOvVaw2j3Xz-51Itp-yM86kABQSg&amp;ust=1517943994075983" TargetMode="External"/><Relationship Id="rId2" Type="http://schemas.openxmlformats.org/officeDocument/2006/relationships/notesSlide" Target="../notesSlides/notesSlide64.xml"/><Relationship Id="rId1" Type="http://schemas.openxmlformats.org/officeDocument/2006/relationships/slideLayout" Target="../slideLayouts/slideLayout7.xml"/><Relationship Id="rId5" Type="http://schemas.microsoft.com/office/2007/relationships/hdphoto" Target="../media/hdphoto6.wdp"/><Relationship Id="rId4" Type="http://schemas.openxmlformats.org/officeDocument/2006/relationships/image" Target="../media/image45.jpeg"/></Relationships>
</file>

<file path=ppt/slides/_rels/slide65.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0ahUKEwiqh4mdvI_ZAhVB4IMKHbp7DacQjRwIBw&amp;url=https://www.shutterstock.com/search/interrogation&amp;psig=AOvVaw2j3Xz-51Itp-yM86kABQSg&amp;ust=1517943994075983" TargetMode="External"/><Relationship Id="rId2" Type="http://schemas.openxmlformats.org/officeDocument/2006/relationships/notesSlide" Target="../notesSlides/notesSlide65.xml"/><Relationship Id="rId1" Type="http://schemas.openxmlformats.org/officeDocument/2006/relationships/slideLayout" Target="../slideLayouts/slideLayout2.xml"/><Relationship Id="rId5" Type="http://schemas.microsoft.com/office/2007/relationships/hdphoto" Target="../media/hdphoto6.wdp"/><Relationship Id="rId4" Type="http://schemas.openxmlformats.org/officeDocument/2006/relationships/image" Target="../media/image45.jpeg"/></Relationships>
</file>

<file path=ppt/slides/_rels/slide66.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0ahUKEwiqh4mdvI_ZAhVB4IMKHbp7DacQjRwIBw&amp;url=https://www.shutterstock.com/search/interrogation&amp;psig=AOvVaw2j3Xz-51Itp-yM86kABQSg&amp;ust=1517943994075983" TargetMode="External"/><Relationship Id="rId2" Type="http://schemas.openxmlformats.org/officeDocument/2006/relationships/notesSlide" Target="../notesSlides/notesSlide66.xml"/><Relationship Id="rId1" Type="http://schemas.openxmlformats.org/officeDocument/2006/relationships/slideLayout" Target="../slideLayouts/slideLayout2.xml"/><Relationship Id="rId5" Type="http://schemas.microsoft.com/office/2007/relationships/hdphoto" Target="../media/hdphoto6.wdp"/><Relationship Id="rId4" Type="http://schemas.openxmlformats.org/officeDocument/2006/relationships/image" Target="../media/image45.jpeg"/></Relationships>
</file>

<file path=ppt/slides/_rels/slide67.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0ahUKEwiqh4mdvI_ZAhVB4IMKHbp7DacQjRwIBw&amp;url=https://www.shutterstock.com/search/interrogation&amp;psig=AOvVaw2j3Xz-51Itp-yM86kABQSg&amp;ust=1517943994075983" TargetMode="External"/><Relationship Id="rId2" Type="http://schemas.openxmlformats.org/officeDocument/2006/relationships/notesSlide" Target="../notesSlides/notesSlide67.xml"/><Relationship Id="rId1" Type="http://schemas.openxmlformats.org/officeDocument/2006/relationships/slideLayout" Target="../slideLayouts/slideLayout2.xml"/><Relationship Id="rId5" Type="http://schemas.microsoft.com/office/2007/relationships/hdphoto" Target="../media/hdphoto6.wdp"/><Relationship Id="rId4" Type="http://schemas.openxmlformats.org/officeDocument/2006/relationships/image" Target="../media/image45.jpeg"/></Relationships>
</file>

<file path=ppt/slides/_rels/slide68.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0ahUKEwiqh4mdvI_ZAhVB4IMKHbp7DacQjRwIBw&amp;url=https://www.shutterstock.com/search/interrogation&amp;psig=AOvVaw2j3Xz-51Itp-yM86kABQSg&amp;ust=1517943994075983" TargetMode="External"/><Relationship Id="rId2" Type="http://schemas.openxmlformats.org/officeDocument/2006/relationships/notesSlide" Target="../notesSlides/notesSlide68.xml"/><Relationship Id="rId1" Type="http://schemas.openxmlformats.org/officeDocument/2006/relationships/slideLayout" Target="../slideLayouts/slideLayout5.xml"/><Relationship Id="rId5" Type="http://schemas.microsoft.com/office/2007/relationships/hdphoto" Target="../media/hdphoto6.wdp"/><Relationship Id="rId4" Type="http://schemas.openxmlformats.org/officeDocument/2006/relationships/image" Target="../media/image45.jpeg"/></Relationships>
</file>

<file path=ppt/slides/_rels/slide69.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0ahUKEwiqh4mdvI_ZAhVB4IMKHbp7DacQjRwIBw&amp;url=https://www.shutterstock.com/search/interrogation&amp;psig=AOvVaw2j3Xz-51Itp-yM86kABQSg&amp;ust=1517943994075983" TargetMode="External"/><Relationship Id="rId2" Type="http://schemas.openxmlformats.org/officeDocument/2006/relationships/notesSlide" Target="../notesSlides/notesSlide69.xml"/><Relationship Id="rId1" Type="http://schemas.openxmlformats.org/officeDocument/2006/relationships/slideLayout" Target="../slideLayouts/slideLayout2.xml"/><Relationship Id="rId5" Type="http://schemas.microsoft.com/office/2007/relationships/hdphoto" Target="../media/hdphoto6.wdp"/><Relationship Id="rId4" Type="http://schemas.openxmlformats.org/officeDocument/2006/relationships/image" Target="../media/image45.jpe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0ahUKEwiqh4mdvI_ZAhVB4IMKHbp7DacQjRwIBw&amp;url=https://www.shutterstock.com/search/interrogation&amp;psig=AOvVaw2j3Xz-51Itp-yM86kABQSg&amp;ust=1517943994075983" TargetMode="External"/><Relationship Id="rId2" Type="http://schemas.openxmlformats.org/officeDocument/2006/relationships/notesSlide" Target="../notesSlides/notesSlide70.xml"/><Relationship Id="rId1" Type="http://schemas.openxmlformats.org/officeDocument/2006/relationships/slideLayout" Target="../slideLayouts/slideLayout2.xml"/><Relationship Id="rId5" Type="http://schemas.microsoft.com/office/2007/relationships/hdphoto" Target="../media/hdphoto6.wdp"/><Relationship Id="rId4" Type="http://schemas.openxmlformats.org/officeDocument/2006/relationships/image" Target="../media/image45.jpeg"/></Relationships>
</file>

<file path=ppt/slides/_rels/slide71.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0ahUKEwiqh4mdvI_ZAhVB4IMKHbp7DacQjRwIBw&amp;url=https://www.shutterstock.com/search/interrogation&amp;psig=AOvVaw2j3Xz-51Itp-yM86kABQSg&amp;ust=1517943994075983" TargetMode="External"/><Relationship Id="rId2" Type="http://schemas.openxmlformats.org/officeDocument/2006/relationships/notesSlide" Target="../notesSlides/notesSlide71.xml"/><Relationship Id="rId1" Type="http://schemas.openxmlformats.org/officeDocument/2006/relationships/slideLayout" Target="../slideLayouts/slideLayout2.xml"/><Relationship Id="rId5" Type="http://schemas.microsoft.com/office/2007/relationships/hdphoto" Target="../media/hdphoto6.wdp"/><Relationship Id="rId4" Type="http://schemas.openxmlformats.org/officeDocument/2006/relationships/image" Target="../media/image45.jpeg"/></Relationships>
</file>

<file path=ppt/slides/_rels/slide72.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0ahUKEwiqh4mdvI_ZAhVB4IMKHbp7DacQjRwIBw&amp;url=https://www.shutterstock.com/search/interrogation&amp;psig=AOvVaw2j3Xz-51Itp-yM86kABQSg&amp;ust=1517943994075983" TargetMode="External"/><Relationship Id="rId2" Type="http://schemas.openxmlformats.org/officeDocument/2006/relationships/notesSlide" Target="../notesSlides/notesSlide72.xml"/><Relationship Id="rId1" Type="http://schemas.openxmlformats.org/officeDocument/2006/relationships/slideLayout" Target="../slideLayouts/slideLayout2.xml"/><Relationship Id="rId5" Type="http://schemas.microsoft.com/office/2007/relationships/hdphoto" Target="../media/hdphoto6.wdp"/><Relationship Id="rId4" Type="http://schemas.openxmlformats.org/officeDocument/2006/relationships/image" Target="../media/image45.jpeg"/></Relationships>
</file>

<file path=ppt/slides/_rels/slide73.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0ahUKEwjD7eLJiJLZAhWIzIMKHRgNCaoQjRwIBw&amp;url=http://www.ky3.com/content/news/407222725.html&amp;psig=AOvVaw0rSpStAKpDVYDtl9J_OxHG&amp;ust=1518033175188412" TargetMode="External"/><Relationship Id="rId2" Type="http://schemas.openxmlformats.org/officeDocument/2006/relationships/notesSlide" Target="../notesSlides/notesSlide73.xml"/><Relationship Id="rId1" Type="http://schemas.openxmlformats.org/officeDocument/2006/relationships/slideLayout" Target="../slideLayouts/slideLayout6.xml"/><Relationship Id="rId4" Type="http://schemas.openxmlformats.org/officeDocument/2006/relationships/image" Target="../media/image46.jpe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D5C613A-00B5-4F0E-A13E-EFC08BA9D031}" type="slidenum">
              <a:rPr lang="en-US" sz="1050" b="1" smtClean="0"/>
              <a:t>1</a:t>
            </a:fld>
            <a:endParaRPr lang="en-US" sz="1050" b="1" dirty="0"/>
          </a:p>
        </p:txBody>
      </p:sp>
      <p:sp>
        <p:nvSpPr>
          <p:cNvPr id="2" name="Title 1"/>
          <p:cNvSpPr>
            <a:spLocks noGrp="1"/>
          </p:cNvSpPr>
          <p:nvPr>
            <p:ph type="ctrTitle"/>
          </p:nvPr>
        </p:nvSpPr>
        <p:spPr/>
        <p:txBody>
          <a:bodyPr>
            <a:noAutofit/>
          </a:bodyPr>
          <a:lstStyle/>
          <a:p>
            <a:r>
              <a:rPr lang="en-US" dirty="0" smtClean="0"/>
              <a:t>MoDOT Prequalification Process</a:t>
            </a:r>
            <a:endParaRPr lang="en-US" dirty="0"/>
          </a:p>
        </p:txBody>
      </p:sp>
      <p:sp>
        <p:nvSpPr>
          <p:cNvPr id="3" name="Subtitle 2"/>
          <p:cNvSpPr>
            <a:spLocks noGrp="1"/>
          </p:cNvSpPr>
          <p:nvPr>
            <p:ph type="subTitle" idx="1"/>
          </p:nvPr>
        </p:nvSpPr>
        <p:spPr>
          <a:xfrm>
            <a:off x="228600" y="3962400"/>
            <a:ext cx="4419600" cy="838200"/>
          </a:xfrm>
        </p:spPr>
        <p:txBody>
          <a:bodyPr/>
          <a:lstStyle/>
          <a:p>
            <a:r>
              <a:rPr lang="en-US" dirty="0" smtClean="0"/>
              <a:t>ACEC Winter Meeting</a:t>
            </a:r>
          </a:p>
          <a:p>
            <a:r>
              <a:rPr lang="en-US" dirty="0" smtClean="0"/>
              <a:t>February 9, 2018</a:t>
            </a:r>
            <a:endParaRPr lang="en-US" dirty="0"/>
          </a:p>
        </p:txBody>
      </p:sp>
    </p:spTree>
    <p:extLst>
      <p:ext uri="{BB962C8B-B14F-4D97-AF65-F5344CB8AC3E}">
        <p14:creationId xmlns:p14="http://schemas.microsoft.com/office/powerpoint/2010/main" val="2982870240"/>
      </p:ext>
    </p:extLst>
  </p:cSld>
  <p:clrMapOvr>
    <a:masterClrMapping/>
  </p:clrMapOvr>
  <mc:AlternateContent xmlns:mc="http://schemas.openxmlformats.org/markup-compatibility/2006" xmlns:p14="http://schemas.microsoft.com/office/powerpoint/2010/main">
    <mc:Choice Requires="p14">
      <p:transition p14:dur="10">
        <p14:switch dir="r"/>
      </p:transition>
    </mc:Choice>
    <mc:Fallback xmlns="">
      <p:transition>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dirty="0" smtClean="0"/>
              <a:t>Solicitation </a:t>
            </a:r>
            <a:r>
              <a:rPr lang="en-US" dirty="0"/>
              <a:t>(RFQ) Opportunities</a:t>
            </a:r>
          </a:p>
        </p:txBody>
      </p:sp>
      <p:sp>
        <p:nvSpPr>
          <p:cNvPr id="3" name="Content Placeholder 2"/>
          <p:cNvSpPr>
            <a:spLocks noGrp="1"/>
          </p:cNvSpPr>
          <p:nvPr>
            <p:ph idx="1"/>
          </p:nvPr>
        </p:nvSpPr>
        <p:spPr/>
        <p:txBody>
          <a:bodyPr>
            <a:normAutofit lnSpcReduction="10000"/>
          </a:bodyPr>
          <a:lstStyle/>
          <a:p>
            <a:pPr marL="0" indent="0" algn="ctr">
              <a:buNone/>
            </a:pPr>
            <a:r>
              <a:rPr lang="en-US" sz="3600" dirty="0">
                <a:solidFill>
                  <a:schemeClr val="tx1"/>
                </a:solidFill>
              </a:rPr>
              <a:t>MoDOT </a:t>
            </a:r>
            <a:r>
              <a:rPr lang="en-US" sz="3600" dirty="0" smtClean="0">
                <a:solidFill>
                  <a:schemeClr val="tx1"/>
                </a:solidFill>
              </a:rPr>
              <a:t>Information </a:t>
            </a:r>
          </a:p>
          <a:p>
            <a:pPr marL="0" indent="0" algn="ctr">
              <a:buNone/>
            </a:pPr>
            <a:endParaRPr lang="en-US" sz="1200" dirty="0" smtClean="0">
              <a:solidFill>
                <a:schemeClr val="tx1"/>
              </a:solidFill>
            </a:endParaRPr>
          </a:p>
          <a:p>
            <a:r>
              <a:rPr lang="en-US" sz="3600" dirty="0" smtClean="0">
                <a:solidFill>
                  <a:schemeClr val="tx1"/>
                </a:solidFill>
              </a:rPr>
              <a:t>Policy EPG134.2 </a:t>
            </a:r>
          </a:p>
          <a:p>
            <a:endParaRPr lang="en-US" sz="1200" dirty="0" smtClean="0">
              <a:solidFill>
                <a:schemeClr val="tx1"/>
              </a:solidFill>
            </a:endParaRPr>
          </a:p>
          <a:p>
            <a:r>
              <a:rPr lang="en-US" sz="3600" dirty="0" smtClean="0">
                <a:solidFill>
                  <a:schemeClr val="tx1"/>
                </a:solidFill>
              </a:rPr>
              <a:t>Solicitation </a:t>
            </a:r>
            <a:r>
              <a:rPr lang="en-US" sz="3600" dirty="0">
                <a:solidFill>
                  <a:schemeClr val="tx1"/>
                </a:solidFill>
              </a:rPr>
              <a:t>and Selection </a:t>
            </a:r>
            <a:r>
              <a:rPr lang="en-US" sz="3600" dirty="0" smtClean="0">
                <a:solidFill>
                  <a:schemeClr val="tx1"/>
                </a:solidFill>
              </a:rPr>
              <a:t>Process</a:t>
            </a:r>
          </a:p>
          <a:p>
            <a:endParaRPr lang="en-US" sz="1200" dirty="0" smtClean="0">
              <a:solidFill>
                <a:schemeClr val="tx1"/>
              </a:solidFill>
            </a:endParaRPr>
          </a:p>
          <a:p>
            <a:r>
              <a:rPr lang="en-US" sz="3600" dirty="0" smtClean="0">
                <a:solidFill>
                  <a:schemeClr val="tx1"/>
                </a:solidFill>
              </a:rPr>
              <a:t>Are you on the Design Division Solicitation Distribution List?  If not, send an email to </a:t>
            </a:r>
            <a:r>
              <a:rPr lang="en-US" sz="3600" dirty="0" smtClean="0">
                <a:hlinkClick r:id="rId3"/>
              </a:rPr>
              <a:t>CODEConsultPreq@modot.mo.gov</a:t>
            </a:r>
            <a:r>
              <a:rPr lang="en-US" sz="3600" dirty="0" smtClean="0"/>
              <a:t> </a:t>
            </a:r>
            <a:r>
              <a:rPr lang="en-US" sz="3600" dirty="0" smtClean="0">
                <a:solidFill>
                  <a:schemeClr val="tx1"/>
                </a:solidFill>
              </a:rPr>
              <a:t>and Design will add you to the list.</a:t>
            </a:r>
            <a:endParaRPr lang="en-US" sz="3600" dirty="0">
              <a:solidFill>
                <a:schemeClr val="tx1"/>
              </a:solidFill>
            </a:endParaRPr>
          </a:p>
        </p:txBody>
      </p:sp>
      <p:sp>
        <p:nvSpPr>
          <p:cNvPr id="4" name="Slide Number Placeholder 3"/>
          <p:cNvSpPr>
            <a:spLocks noGrp="1"/>
          </p:cNvSpPr>
          <p:nvPr>
            <p:ph type="sldNum" sz="quarter" idx="12"/>
          </p:nvPr>
        </p:nvSpPr>
        <p:spPr/>
        <p:txBody>
          <a:bodyPr/>
          <a:lstStyle/>
          <a:p>
            <a:fld id="{BD5C613A-00B5-4F0E-A13E-EFC08BA9D031}" type="slidenum">
              <a:rPr lang="en-US" smtClean="0"/>
              <a:t>10</a:t>
            </a:fld>
            <a:endParaRPr lang="en-US" dirty="0"/>
          </a:p>
        </p:txBody>
      </p:sp>
    </p:spTree>
    <p:extLst>
      <p:ext uri="{BB962C8B-B14F-4D97-AF65-F5344CB8AC3E}">
        <p14:creationId xmlns:p14="http://schemas.microsoft.com/office/powerpoint/2010/main" val="3836268070"/>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dirty="0" smtClean="0"/>
              <a:t>MoDOT Solicitations (RFQ)</a:t>
            </a:r>
            <a:endParaRPr lang="en-US" dirty="0"/>
          </a:p>
        </p:txBody>
      </p:sp>
      <p:sp>
        <p:nvSpPr>
          <p:cNvPr id="4" name="Slide Number Placeholder 3"/>
          <p:cNvSpPr>
            <a:spLocks noGrp="1"/>
          </p:cNvSpPr>
          <p:nvPr>
            <p:ph type="sldNum" sz="quarter" idx="12"/>
          </p:nvPr>
        </p:nvSpPr>
        <p:spPr/>
        <p:txBody>
          <a:bodyPr/>
          <a:lstStyle/>
          <a:p>
            <a:fld id="{BD5C613A-00B5-4F0E-A13E-EFC08BA9D031}" type="slidenum">
              <a:rPr lang="en-US" smtClean="0"/>
              <a:t>11</a:t>
            </a:fld>
            <a:endParaRPr lang="en-US" dirty="0"/>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447800"/>
            <a:ext cx="8628185" cy="4206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7008089"/>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Autofit/>
          </a:bodyPr>
          <a:lstStyle/>
          <a:p>
            <a:r>
              <a:rPr lang="en-US" dirty="0"/>
              <a:t>Local Public Agency (LPA) Information</a:t>
            </a:r>
          </a:p>
        </p:txBody>
      </p:sp>
      <p:sp>
        <p:nvSpPr>
          <p:cNvPr id="3" name="Content Placeholder 2"/>
          <p:cNvSpPr>
            <a:spLocks noGrp="1"/>
          </p:cNvSpPr>
          <p:nvPr>
            <p:ph idx="1"/>
          </p:nvPr>
        </p:nvSpPr>
        <p:spPr/>
        <p:txBody>
          <a:bodyPr>
            <a:normAutofit/>
          </a:bodyPr>
          <a:lstStyle/>
          <a:p>
            <a:pPr marL="0" indent="0">
              <a:buNone/>
            </a:pPr>
            <a:endParaRPr lang="en-US" sz="3600" b="1" dirty="0" smtClean="0"/>
          </a:p>
          <a:p>
            <a:pPr marL="0" indent="0">
              <a:buNone/>
            </a:pPr>
            <a:r>
              <a:rPr lang="en-US" sz="3600" dirty="0" smtClean="0">
                <a:solidFill>
                  <a:schemeClr val="tx1"/>
                </a:solidFill>
              </a:rPr>
              <a:t>EPG 136.4</a:t>
            </a:r>
          </a:p>
          <a:p>
            <a:endParaRPr lang="en-US" sz="3600" dirty="0" smtClean="0">
              <a:solidFill>
                <a:schemeClr val="tx1"/>
              </a:solidFill>
            </a:endParaRPr>
          </a:p>
          <a:p>
            <a:pPr marL="0" indent="0">
              <a:buNone/>
            </a:pPr>
            <a:r>
              <a:rPr lang="en-US" sz="3600" dirty="0" smtClean="0">
                <a:solidFill>
                  <a:schemeClr val="tx1"/>
                </a:solidFill>
              </a:rPr>
              <a:t>Consultant Selection and Consultant Contract Management</a:t>
            </a:r>
            <a:endParaRPr lang="en-US" sz="3600" dirty="0">
              <a:solidFill>
                <a:schemeClr val="tx1"/>
              </a:solidFill>
            </a:endParaRPr>
          </a:p>
        </p:txBody>
      </p:sp>
      <p:sp>
        <p:nvSpPr>
          <p:cNvPr id="4" name="Slide Number Placeholder 3"/>
          <p:cNvSpPr>
            <a:spLocks noGrp="1"/>
          </p:cNvSpPr>
          <p:nvPr>
            <p:ph type="sldNum" sz="quarter" idx="12"/>
          </p:nvPr>
        </p:nvSpPr>
        <p:spPr/>
        <p:txBody>
          <a:bodyPr/>
          <a:lstStyle/>
          <a:p>
            <a:fld id="{BD5C613A-00B5-4F0E-A13E-EFC08BA9D031}" type="slidenum">
              <a:rPr lang="en-US" smtClean="0"/>
              <a:t>12</a:t>
            </a:fld>
            <a:endParaRPr lang="en-US" dirty="0"/>
          </a:p>
        </p:txBody>
      </p:sp>
    </p:spTree>
    <p:extLst>
      <p:ext uri="{BB962C8B-B14F-4D97-AF65-F5344CB8AC3E}">
        <p14:creationId xmlns:p14="http://schemas.microsoft.com/office/powerpoint/2010/main" val="59754959"/>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Local Program Solicitations</a:t>
            </a:r>
            <a:endParaRPr lang="en-US" dirty="0"/>
          </a:p>
        </p:txBody>
      </p:sp>
      <p:sp>
        <p:nvSpPr>
          <p:cNvPr id="4" name="Slide Number Placeholder 3"/>
          <p:cNvSpPr>
            <a:spLocks noGrp="1"/>
          </p:cNvSpPr>
          <p:nvPr>
            <p:ph type="sldNum" sz="quarter" idx="12"/>
          </p:nvPr>
        </p:nvSpPr>
        <p:spPr/>
        <p:txBody>
          <a:bodyPr/>
          <a:lstStyle/>
          <a:p>
            <a:fld id="{BD5C613A-00B5-4F0E-A13E-EFC08BA9D031}" type="slidenum">
              <a:rPr lang="en-US" smtClean="0"/>
              <a:t>13</a:t>
            </a:fld>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828800"/>
            <a:ext cx="8381804" cy="731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381000" y="2971800"/>
            <a:ext cx="3196709" cy="2677656"/>
          </a:xfrm>
          <a:prstGeom prst="rect">
            <a:avLst/>
          </a:prstGeom>
          <a:noFill/>
        </p:spPr>
        <p:txBody>
          <a:bodyPr wrap="none" rtlCol="0">
            <a:spAutoFit/>
          </a:bodyPr>
          <a:lstStyle/>
          <a:p>
            <a:r>
              <a:rPr lang="en-US" sz="2400" dirty="0" smtClean="0"/>
              <a:t>The table includes:</a:t>
            </a:r>
          </a:p>
          <a:p>
            <a:endParaRPr lang="en-US" sz="2400" dirty="0" smtClean="0"/>
          </a:p>
          <a:p>
            <a:pPr marL="285750" indent="-285750">
              <a:buFont typeface="Arial" panose="020B0604020202020204" pitchFamily="34" charset="0"/>
              <a:buChar char="•"/>
            </a:pPr>
            <a:r>
              <a:rPr lang="en-US" sz="2400" dirty="0" smtClean="0"/>
              <a:t>Posting Date;</a:t>
            </a:r>
          </a:p>
          <a:p>
            <a:pPr marL="285750" indent="-285750">
              <a:buFont typeface="Arial" panose="020B0604020202020204" pitchFamily="34" charset="0"/>
              <a:buChar char="•"/>
            </a:pPr>
            <a:r>
              <a:rPr lang="en-US" sz="2400" dirty="0" smtClean="0"/>
              <a:t>Project Number;</a:t>
            </a:r>
          </a:p>
          <a:p>
            <a:pPr marL="285750" indent="-285750">
              <a:buFont typeface="Arial" panose="020B0604020202020204" pitchFamily="34" charset="0"/>
              <a:buChar char="•"/>
            </a:pPr>
            <a:r>
              <a:rPr lang="en-US" sz="2400" dirty="0" smtClean="0"/>
              <a:t>Link to the Solicitation;</a:t>
            </a:r>
          </a:p>
          <a:p>
            <a:pPr marL="285750" indent="-285750">
              <a:buFont typeface="Arial" panose="020B0604020202020204" pitchFamily="34" charset="0"/>
              <a:buChar char="•"/>
            </a:pPr>
            <a:r>
              <a:rPr lang="en-US" sz="2400" dirty="0" smtClean="0"/>
              <a:t>Contact Information;</a:t>
            </a:r>
          </a:p>
          <a:p>
            <a:pPr marL="285750" indent="-285750">
              <a:buFont typeface="Arial" panose="020B0604020202020204" pitchFamily="34" charset="0"/>
              <a:buChar char="•"/>
            </a:pPr>
            <a:r>
              <a:rPr lang="en-US" sz="2400" dirty="0" smtClean="0"/>
              <a:t>Due Date</a:t>
            </a:r>
            <a:endParaRPr lang="en-US" sz="2400" dirty="0"/>
          </a:p>
        </p:txBody>
      </p:sp>
    </p:spTree>
    <p:extLst>
      <p:ext uri="{BB962C8B-B14F-4D97-AF65-F5344CB8AC3E}">
        <p14:creationId xmlns:p14="http://schemas.microsoft.com/office/powerpoint/2010/main" val="845088594"/>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List of LPA Awarded Contracts</a:t>
            </a:r>
            <a:endParaRPr lang="en-US" dirty="0"/>
          </a:p>
        </p:txBody>
      </p:sp>
      <p:sp>
        <p:nvSpPr>
          <p:cNvPr id="3" name="Content Placeholder 2"/>
          <p:cNvSpPr>
            <a:spLocks noGrp="1"/>
          </p:cNvSpPr>
          <p:nvPr>
            <p:ph idx="1"/>
          </p:nvPr>
        </p:nvSpPr>
        <p:spPr>
          <a:xfrm>
            <a:off x="457200" y="4724400"/>
            <a:ext cx="8229600" cy="1676400"/>
          </a:xfrm>
        </p:spPr>
        <p:txBody>
          <a:bodyPr/>
          <a:lstStyle/>
          <a:p>
            <a:pPr marL="0" indent="0">
              <a:buNone/>
            </a:pPr>
            <a:r>
              <a:rPr lang="en-US" dirty="0" smtClean="0">
                <a:solidFill>
                  <a:schemeClr val="tx1"/>
                </a:solidFill>
              </a:rPr>
              <a:t>If your firm primarily works as a sub-consultant, you may find this list helpful in working with Prime Consultants.</a:t>
            </a:r>
            <a:endParaRPr lang="en-US" dirty="0">
              <a:solidFill>
                <a:schemeClr val="tx1"/>
              </a:solidFill>
            </a:endParaRPr>
          </a:p>
        </p:txBody>
      </p:sp>
      <p:sp>
        <p:nvSpPr>
          <p:cNvPr id="4" name="Slide Number Placeholder 3"/>
          <p:cNvSpPr>
            <a:spLocks noGrp="1"/>
          </p:cNvSpPr>
          <p:nvPr>
            <p:ph type="sldNum" sz="quarter" idx="12"/>
          </p:nvPr>
        </p:nvSpPr>
        <p:spPr/>
        <p:txBody>
          <a:bodyPr/>
          <a:lstStyle/>
          <a:p>
            <a:fld id="{BD5C613A-00B5-4F0E-A13E-EFC08BA9D031}" type="slidenum">
              <a:rPr lang="en-US" smtClean="0"/>
              <a:t>14</a:t>
            </a:fld>
            <a:endParaRPr lang="en-US" dirty="0"/>
          </a:p>
        </p:txBody>
      </p:sp>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752600"/>
            <a:ext cx="8742701" cy="21945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5232217"/>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mage result for free clip art professional office workers">
            <a:hlinkClick r:id="rId3"/>
          </p:cNvPr>
          <p:cNvPicPr>
            <a:picLocks noChangeAspect="1" noChangeArrowheads="1"/>
          </p:cNvPicPr>
          <p:nvPr/>
        </p:nvPicPr>
        <p:blipFill>
          <a:blip r:embed="rId4">
            <a:lum bright="70000" contrast="-70000"/>
            <a:extLst>
              <a:ext uri="{BEBA8EAE-BF5A-486C-A8C5-ECC9F3942E4B}">
                <a14:imgProps xmlns:a14="http://schemas.microsoft.com/office/drawing/2010/main">
                  <a14:imgLayer r:embed="rId5">
                    <a14:imgEffect>
                      <a14:sharpenSoften amount="2000"/>
                    </a14:imgEffect>
                    <a14:imgEffect>
                      <a14:colorTemperature colorTemp="3750"/>
                    </a14:imgEffect>
                    <a14:imgEffect>
                      <a14:saturation sat="0"/>
                    </a14:imgEffect>
                    <a14:imgEffect>
                      <a14:brightnessContrast bright="1000"/>
                    </a14:imgEffect>
                  </a14:imgLayer>
                </a14:imgProps>
              </a:ext>
              <a:ext uri="{28A0092B-C50C-407E-A947-70E740481C1C}">
                <a14:useLocalDpi xmlns:a14="http://schemas.microsoft.com/office/drawing/2010/main" val="0"/>
              </a:ext>
            </a:extLst>
          </a:blip>
          <a:srcRect/>
          <a:stretch>
            <a:fillRect/>
          </a:stretch>
        </p:blipFill>
        <p:spPr bwMode="auto">
          <a:xfrm>
            <a:off x="304800" y="1219200"/>
            <a:ext cx="8534400" cy="538432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274638"/>
            <a:ext cx="8229600" cy="792162"/>
          </a:xfrm>
        </p:spPr>
        <p:txBody>
          <a:bodyPr>
            <a:normAutofit/>
          </a:bodyPr>
          <a:lstStyle/>
          <a:p>
            <a:r>
              <a:rPr lang="en-US" dirty="0" smtClean="0"/>
              <a:t>Helpful Links for Solicitation Information</a:t>
            </a:r>
            <a:endParaRPr lang="en-US" dirty="0"/>
          </a:p>
        </p:txBody>
      </p:sp>
      <p:sp>
        <p:nvSpPr>
          <p:cNvPr id="3" name="Content Placeholder 2"/>
          <p:cNvSpPr>
            <a:spLocks noGrp="1"/>
          </p:cNvSpPr>
          <p:nvPr>
            <p:ph idx="1"/>
          </p:nvPr>
        </p:nvSpPr>
        <p:spPr>
          <a:xfrm>
            <a:off x="228600" y="2209800"/>
            <a:ext cx="8839200" cy="4419600"/>
          </a:xfrm>
        </p:spPr>
        <p:txBody>
          <a:bodyPr>
            <a:normAutofit/>
          </a:bodyPr>
          <a:lstStyle/>
          <a:p>
            <a:pPr marL="273050" indent="358775"/>
            <a:r>
              <a:rPr lang="en-US" sz="3600" dirty="0" smtClean="0">
                <a:solidFill>
                  <a:schemeClr val="bg1"/>
                </a:solidFill>
              </a:rPr>
              <a:t>FHWA Consultant Contracting Q/A</a:t>
            </a:r>
          </a:p>
          <a:p>
            <a:pPr marL="273050" indent="358775"/>
            <a:endParaRPr lang="en-US" sz="3600" dirty="0" smtClean="0">
              <a:solidFill>
                <a:schemeClr val="bg1"/>
              </a:solidFill>
            </a:endParaRPr>
          </a:p>
          <a:p>
            <a:pPr marL="631825" indent="-349250"/>
            <a:r>
              <a:rPr lang="en-US" sz="3600" dirty="0" smtClean="0">
                <a:solidFill>
                  <a:schemeClr val="bg1"/>
                </a:solidFill>
              </a:rPr>
              <a:t>ACEC – American Council of Engineering Companies of Missouri</a:t>
            </a:r>
          </a:p>
          <a:p>
            <a:pPr marL="0" indent="0">
              <a:buNone/>
            </a:pPr>
            <a:endParaRPr lang="en-US" sz="3600" dirty="0" smtClean="0">
              <a:solidFill>
                <a:schemeClr val="bg1"/>
              </a:solidFill>
            </a:endParaRPr>
          </a:p>
        </p:txBody>
      </p:sp>
      <p:sp>
        <p:nvSpPr>
          <p:cNvPr id="4" name="Slide Number Placeholder 3"/>
          <p:cNvSpPr>
            <a:spLocks noGrp="1"/>
          </p:cNvSpPr>
          <p:nvPr>
            <p:ph type="sldNum" sz="quarter" idx="12"/>
          </p:nvPr>
        </p:nvSpPr>
        <p:spPr/>
        <p:txBody>
          <a:bodyPr/>
          <a:lstStyle/>
          <a:p>
            <a:fld id="{BD5C613A-00B5-4F0E-A13E-EFC08BA9D031}" type="slidenum">
              <a:rPr lang="en-US" smtClean="0"/>
              <a:t>15</a:t>
            </a:fld>
            <a:endParaRPr lang="en-US" dirty="0"/>
          </a:p>
        </p:txBody>
      </p:sp>
    </p:spTree>
    <p:extLst>
      <p:ext uri="{BB962C8B-B14F-4D97-AF65-F5344CB8AC3E}">
        <p14:creationId xmlns:p14="http://schemas.microsoft.com/office/powerpoint/2010/main" val="3913007691"/>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D5C613A-00B5-4F0E-A13E-EFC08BA9D031}" type="slidenum">
              <a:rPr lang="en-US" smtClean="0"/>
              <a:t>16</a:t>
            </a:fld>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066800"/>
            <a:ext cx="6776155" cy="55778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457200" y="210234"/>
            <a:ext cx="8120685" cy="646331"/>
          </a:xfrm>
          <a:prstGeom prst="rect">
            <a:avLst/>
          </a:prstGeom>
          <a:noFill/>
        </p:spPr>
        <p:txBody>
          <a:bodyPr wrap="none" rtlCol="0">
            <a:spAutoFit/>
          </a:bodyPr>
          <a:lstStyle/>
          <a:p>
            <a:r>
              <a:rPr lang="en-US" sz="3600" b="1" dirty="0" smtClean="0"/>
              <a:t>Consultant Prequalification Requirements</a:t>
            </a:r>
            <a:endParaRPr lang="en-US" sz="3600" b="1" dirty="0"/>
          </a:p>
        </p:txBody>
      </p:sp>
    </p:spTree>
    <p:extLst>
      <p:ext uri="{BB962C8B-B14F-4D97-AF65-F5344CB8AC3E}">
        <p14:creationId xmlns:p14="http://schemas.microsoft.com/office/powerpoint/2010/main" val="4256438282"/>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a:t/>
            </a:r>
            <a:br>
              <a:rPr lang="en-US" dirty="0"/>
            </a:br>
            <a:r>
              <a:rPr lang="en-US" dirty="0"/>
              <a:t/>
            </a:r>
            <a:br>
              <a:rPr lang="en-US" dirty="0"/>
            </a:br>
            <a:r>
              <a:rPr lang="en-US" dirty="0"/>
              <a:t/>
            </a:r>
            <a:br>
              <a:rPr lang="en-US" dirty="0"/>
            </a:br>
            <a:r>
              <a:rPr lang="en-US" dirty="0"/>
              <a:t/>
            </a:r>
            <a:br>
              <a:rPr lang="en-US" dirty="0"/>
            </a:br>
            <a:r>
              <a:rPr lang="en-US" sz="4000" dirty="0"/>
              <a:t>134.1.3 Consultant Qualification</a:t>
            </a:r>
          </a:p>
        </p:txBody>
      </p:sp>
      <p:sp>
        <p:nvSpPr>
          <p:cNvPr id="3" name="Content Placeholder 2"/>
          <p:cNvSpPr>
            <a:spLocks noGrp="1"/>
          </p:cNvSpPr>
          <p:nvPr>
            <p:ph idx="1"/>
          </p:nvPr>
        </p:nvSpPr>
        <p:spPr>
          <a:xfrm>
            <a:off x="152400" y="1676400"/>
            <a:ext cx="8839200" cy="4800600"/>
          </a:xfrm>
        </p:spPr>
        <p:txBody>
          <a:bodyPr>
            <a:noAutofit/>
          </a:bodyPr>
          <a:lstStyle/>
          <a:p>
            <a:pPr marL="0" indent="0">
              <a:lnSpc>
                <a:spcPct val="170000"/>
              </a:lnSpc>
              <a:spcBef>
                <a:spcPts val="0"/>
              </a:spcBef>
              <a:buNone/>
            </a:pPr>
            <a:r>
              <a:rPr lang="en-US" u="sng" dirty="0" smtClean="0">
                <a:solidFill>
                  <a:schemeClr val="tx1"/>
                </a:solidFill>
              </a:rPr>
              <a:t>MoDOT </a:t>
            </a:r>
            <a:r>
              <a:rPr lang="en-US" u="sng" dirty="0">
                <a:solidFill>
                  <a:schemeClr val="tx1"/>
                </a:solidFill>
              </a:rPr>
              <a:t>Bridge Consultants Only (</a:t>
            </a:r>
            <a:r>
              <a:rPr lang="en-US" b="1" u="sng" dirty="0">
                <a:solidFill>
                  <a:schemeClr val="tx1"/>
                </a:solidFill>
              </a:rPr>
              <a:t>Not required for LPA </a:t>
            </a:r>
            <a:r>
              <a:rPr lang="en-US" b="1" u="sng" dirty="0" smtClean="0">
                <a:solidFill>
                  <a:schemeClr val="tx1"/>
                </a:solidFill>
              </a:rPr>
              <a:t>Consultants</a:t>
            </a:r>
            <a:r>
              <a:rPr lang="en-US" u="sng" dirty="0" smtClean="0">
                <a:solidFill>
                  <a:schemeClr val="tx1"/>
                </a:solidFill>
              </a:rPr>
              <a:t>)</a:t>
            </a:r>
          </a:p>
          <a:p>
            <a:pPr marL="0" indent="0">
              <a:lnSpc>
                <a:spcPct val="170000"/>
              </a:lnSpc>
              <a:spcBef>
                <a:spcPts val="0"/>
              </a:spcBef>
              <a:buNone/>
            </a:pPr>
            <a:endParaRPr lang="en-US" sz="1200" u="sng" dirty="0">
              <a:solidFill>
                <a:schemeClr val="tx1"/>
              </a:solidFill>
            </a:endParaRPr>
          </a:p>
          <a:p>
            <a:pPr marL="0" indent="0">
              <a:lnSpc>
                <a:spcPct val="170000"/>
              </a:lnSpc>
              <a:spcBef>
                <a:spcPts val="0"/>
              </a:spcBef>
              <a:buNone/>
            </a:pPr>
            <a:r>
              <a:rPr lang="en-US" dirty="0" smtClean="0">
                <a:solidFill>
                  <a:schemeClr val="tx1"/>
                </a:solidFill>
              </a:rPr>
              <a:t>All </a:t>
            </a:r>
            <a:r>
              <a:rPr lang="en-US" dirty="0">
                <a:solidFill>
                  <a:schemeClr val="tx1"/>
                </a:solidFill>
              </a:rPr>
              <a:t>bridge plans for MoDOT projects must be signed and sealed by a professional engineer from a firm that is prequalified for bridge design (with the firm’s logo shown in the title block of the bridge plans). </a:t>
            </a:r>
          </a:p>
        </p:txBody>
      </p:sp>
      <p:sp>
        <p:nvSpPr>
          <p:cNvPr id="4" name="Slide Number Placeholder 3"/>
          <p:cNvSpPr>
            <a:spLocks noGrp="1"/>
          </p:cNvSpPr>
          <p:nvPr>
            <p:ph type="sldNum" sz="quarter" idx="12"/>
          </p:nvPr>
        </p:nvSpPr>
        <p:spPr/>
        <p:txBody>
          <a:bodyPr/>
          <a:lstStyle/>
          <a:p>
            <a:fld id="{BD5C613A-00B5-4F0E-A13E-EFC08BA9D031}" type="slidenum">
              <a:rPr lang="en-US" smtClean="0"/>
              <a:t>17</a:t>
            </a:fld>
            <a:endParaRPr lang="en-US" dirty="0"/>
          </a:p>
        </p:txBody>
      </p:sp>
    </p:spTree>
    <p:extLst>
      <p:ext uri="{BB962C8B-B14F-4D97-AF65-F5344CB8AC3E}">
        <p14:creationId xmlns:p14="http://schemas.microsoft.com/office/powerpoint/2010/main" val="1741703835"/>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smtClean="0"/>
              <a:t>Bridge Forms</a:t>
            </a:r>
            <a:endParaRPr lang="en-US" dirty="0"/>
          </a:p>
        </p:txBody>
      </p:sp>
      <p:sp>
        <p:nvSpPr>
          <p:cNvPr id="4" name="Slide Number Placeholder 3"/>
          <p:cNvSpPr>
            <a:spLocks noGrp="1"/>
          </p:cNvSpPr>
          <p:nvPr>
            <p:ph type="sldNum" sz="quarter" idx="12"/>
          </p:nvPr>
        </p:nvSpPr>
        <p:spPr/>
        <p:txBody>
          <a:bodyPr/>
          <a:lstStyle/>
          <a:p>
            <a:fld id="{BD5C613A-00B5-4F0E-A13E-EFC08BA9D031}" type="slidenum">
              <a:rPr lang="en-US" smtClean="0"/>
              <a:t>18</a:t>
            </a:fld>
            <a:endParaRPr lang="en-US"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599" y="1143000"/>
            <a:ext cx="8695123" cy="52120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02930587"/>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D5C613A-00B5-4F0E-A13E-EFC08BA9D031}" type="slidenum">
              <a:rPr lang="en-US" smtClean="0"/>
              <a:t>19</a:t>
            </a:fld>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066800"/>
            <a:ext cx="6776155" cy="55778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457200" y="210234"/>
            <a:ext cx="8120685" cy="646331"/>
          </a:xfrm>
          <a:prstGeom prst="rect">
            <a:avLst/>
          </a:prstGeom>
          <a:noFill/>
        </p:spPr>
        <p:txBody>
          <a:bodyPr wrap="none" rtlCol="0">
            <a:spAutoFit/>
          </a:bodyPr>
          <a:lstStyle/>
          <a:p>
            <a:r>
              <a:rPr lang="en-US" sz="3600" b="1" dirty="0" smtClean="0"/>
              <a:t>Consultant Prequalification Requirements</a:t>
            </a:r>
            <a:endParaRPr lang="en-US" sz="3600" b="1" dirty="0"/>
          </a:p>
        </p:txBody>
      </p:sp>
      <p:cxnSp>
        <p:nvCxnSpPr>
          <p:cNvPr id="5" name="Straight Arrow Connector 4"/>
          <p:cNvCxnSpPr/>
          <p:nvPr/>
        </p:nvCxnSpPr>
        <p:spPr>
          <a:xfrm flipH="1">
            <a:off x="2971800" y="3429000"/>
            <a:ext cx="1545742"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2932364"/>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Image result for free clip art professional office workers">
            <a:hlinkClick r:id="rId3"/>
          </p:cNvPr>
          <p:cNvPicPr>
            <a:picLocks noChangeAspect="1" noChangeArrowheads="1"/>
          </p:cNvPicPr>
          <p:nvPr/>
        </p:nvPicPr>
        <p:blipFill>
          <a:blip r:embed="rId4">
            <a:lum bright="70000" contrast="-70000"/>
            <a:extLst>
              <a:ext uri="{BEBA8EAE-BF5A-486C-A8C5-ECC9F3942E4B}">
                <a14:imgProps xmlns:a14="http://schemas.microsoft.com/office/drawing/2010/main">
                  <a14:imgLayer r:embed="rId5">
                    <a14:imgEffect>
                      <a14:sharpenSoften amount="2000"/>
                    </a14:imgEffect>
                    <a14:imgEffect>
                      <a14:colorTemperature colorTemp="3750"/>
                    </a14:imgEffect>
                    <a14:imgEffect>
                      <a14:saturation sat="0"/>
                    </a14:imgEffect>
                    <a14:imgEffect>
                      <a14:brightnessContrast bright="1000"/>
                    </a14:imgEffect>
                  </a14:imgLayer>
                </a14:imgProps>
              </a:ext>
              <a:ext uri="{28A0092B-C50C-407E-A947-70E740481C1C}">
                <a14:useLocalDpi xmlns:a14="http://schemas.microsoft.com/office/drawing/2010/main" val="0"/>
              </a:ext>
            </a:extLst>
          </a:blip>
          <a:srcRect/>
          <a:stretch>
            <a:fillRect/>
          </a:stretch>
        </p:blipFill>
        <p:spPr bwMode="auto">
          <a:xfrm>
            <a:off x="381000" y="1219200"/>
            <a:ext cx="8534400" cy="538432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274638"/>
            <a:ext cx="8229600" cy="868362"/>
          </a:xfrm>
        </p:spPr>
        <p:txBody>
          <a:bodyPr>
            <a:normAutofit/>
          </a:bodyPr>
          <a:lstStyle/>
          <a:p>
            <a:r>
              <a:rPr lang="en-US" dirty="0" smtClean="0"/>
              <a:t>MoDOT Task</a:t>
            </a:r>
            <a:endParaRPr lang="en-US" dirty="0"/>
          </a:p>
        </p:txBody>
      </p:sp>
      <p:sp>
        <p:nvSpPr>
          <p:cNvPr id="3" name="Content Placeholder 2"/>
          <p:cNvSpPr>
            <a:spLocks noGrp="1"/>
          </p:cNvSpPr>
          <p:nvPr>
            <p:ph idx="1"/>
          </p:nvPr>
        </p:nvSpPr>
        <p:spPr/>
        <p:txBody>
          <a:bodyPr>
            <a:normAutofit/>
          </a:bodyPr>
          <a:lstStyle/>
          <a:p>
            <a:pPr marL="0" indent="0">
              <a:buNone/>
            </a:pPr>
            <a:endParaRPr lang="en-US" sz="3600" dirty="0" smtClean="0">
              <a:solidFill>
                <a:schemeClr val="bg1"/>
              </a:solidFill>
            </a:endParaRPr>
          </a:p>
          <a:p>
            <a:pPr marL="0" indent="0">
              <a:buNone/>
            </a:pPr>
            <a:r>
              <a:rPr lang="en-US" sz="3600" dirty="0" smtClean="0">
                <a:solidFill>
                  <a:schemeClr val="bg1"/>
                </a:solidFill>
              </a:rPr>
              <a:t>Provide Reasonable Assurance an overhead is prepared in accordance to the Federal Acquisition Regulation (FAR)</a:t>
            </a:r>
            <a:endParaRPr lang="en-US" sz="3600" dirty="0">
              <a:solidFill>
                <a:schemeClr val="bg1"/>
              </a:solidFill>
            </a:endParaRPr>
          </a:p>
        </p:txBody>
      </p:sp>
      <p:sp>
        <p:nvSpPr>
          <p:cNvPr id="4" name="Slide Number Placeholder 3"/>
          <p:cNvSpPr>
            <a:spLocks noGrp="1"/>
          </p:cNvSpPr>
          <p:nvPr>
            <p:ph type="sldNum" sz="quarter" idx="12"/>
          </p:nvPr>
        </p:nvSpPr>
        <p:spPr/>
        <p:txBody>
          <a:bodyPr/>
          <a:lstStyle/>
          <a:p>
            <a:fld id="{BD5C613A-00B5-4F0E-A13E-EFC08BA9D031}" type="slidenum">
              <a:rPr lang="en-US" smtClean="0"/>
              <a:t>2</a:t>
            </a:fld>
            <a:endParaRPr lang="en-US" dirty="0"/>
          </a:p>
        </p:txBody>
      </p:sp>
    </p:spTree>
    <p:extLst>
      <p:ext uri="{BB962C8B-B14F-4D97-AF65-F5344CB8AC3E}">
        <p14:creationId xmlns:p14="http://schemas.microsoft.com/office/powerpoint/2010/main" val="1565152340"/>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685047" cy="990600"/>
          </a:xfrm>
        </p:spPr>
        <p:txBody>
          <a:bodyPr>
            <a:noAutofit/>
          </a:bodyPr>
          <a:lstStyle/>
          <a:p>
            <a:r>
              <a:rPr lang="en-US" dirty="0"/>
              <a:t>Consultant Prequalification </a:t>
            </a:r>
            <a:r>
              <a:rPr lang="en-US" dirty="0" smtClean="0"/>
              <a:t>Requirements</a:t>
            </a:r>
            <a:br>
              <a:rPr lang="en-US" dirty="0" smtClean="0"/>
            </a:br>
            <a:r>
              <a:rPr lang="en-US" sz="2400" dirty="0" smtClean="0"/>
              <a:t>Standard Prequalification</a:t>
            </a:r>
            <a:endParaRPr lang="en-US" sz="2400" dirty="0"/>
          </a:p>
        </p:txBody>
      </p:sp>
      <p:sp>
        <p:nvSpPr>
          <p:cNvPr id="4" name="Slide Number Placeholder 3"/>
          <p:cNvSpPr>
            <a:spLocks noGrp="1"/>
          </p:cNvSpPr>
          <p:nvPr>
            <p:ph type="sldNum" sz="quarter" idx="12"/>
          </p:nvPr>
        </p:nvSpPr>
        <p:spPr/>
        <p:txBody>
          <a:bodyPr/>
          <a:lstStyle/>
          <a:p>
            <a:fld id="{BD5C613A-00B5-4F0E-A13E-EFC08BA9D031}" type="slidenum">
              <a:rPr lang="en-US" smtClean="0"/>
              <a:t>20</a:t>
            </a:fld>
            <a:endParaRPr lang="en-US"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711899"/>
            <a:ext cx="8685047" cy="2834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762000" y="5181600"/>
            <a:ext cx="7315200" cy="461665"/>
          </a:xfrm>
          <a:prstGeom prst="rect">
            <a:avLst/>
          </a:prstGeom>
          <a:noFill/>
        </p:spPr>
        <p:txBody>
          <a:bodyPr wrap="square" rtlCol="0">
            <a:spAutoFit/>
          </a:bodyPr>
          <a:lstStyle/>
          <a:p>
            <a:pPr algn="just">
              <a:spcBef>
                <a:spcPts val="600"/>
              </a:spcBef>
              <a:spcAft>
                <a:spcPts val="600"/>
              </a:spcAft>
            </a:pPr>
            <a:r>
              <a:rPr lang="en-US" sz="2400" spc="100" dirty="0">
                <a:cs typeface="Aharoni" panose="02010803020104030203" pitchFamily="2" charset="-79"/>
              </a:rPr>
              <a:t>Sub-Consultants are not </a:t>
            </a:r>
            <a:r>
              <a:rPr lang="en-US" sz="2400" spc="100" dirty="0" smtClean="0">
                <a:cs typeface="Aharoni" panose="02010803020104030203" pitchFamily="2" charset="-79"/>
              </a:rPr>
              <a:t>required </a:t>
            </a:r>
            <a:r>
              <a:rPr lang="en-US" sz="2400" spc="100" dirty="0">
                <a:cs typeface="Aharoni" panose="02010803020104030203" pitchFamily="2" charset="-79"/>
              </a:rPr>
              <a:t>to be </a:t>
            </a:r>
            <a:r>
              <a:rPr lang="en-US" sz="2400" spc="100" dirty="0" smtClean="0">
                <a:cs typeface="Aharoni" panose="02010803020104030203" pitchFamily="2" charset="-79"/>
              </a:rPr>
              <a:t>prequalified </a:t>
            </a:r>
          </a:p>
        </p:txBody>
      </p:sp>
      <p:sp>
        <p:nvSpPr>
          <p:cNvPr id="6" name="Rectangle 5"/>
          <p:cNvSpPr/>
          <p:nvPr/>
        </p:nvSpPr>
        <p:spPr>
          <a:xfrm>
            <a:off x="3962400" y="4191000"/>
            <a:ext cx="1219200" cy="314325"/>
          </a:xfrm>
          <a:prstGeom prst="rect">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5334000" y="4135993"/>
            <a:ext cx="2590800" cy="369332"/>
          </a:xfrm>
          <a:prstGeom prst="rect">
            <a:avLst/>
          </a:prstGeom>
          <a:noFill/>
        </p:spPr>
        <p:txBody>
          <a:bodyPr wrap="square" rtlCol="0">
            <a:spAutoFit/>
          </a:bodyPr>
          <a:lstStyle/>
          <a:p>
            <a:r>
              <a:rPr lang="en-US" b="1" i="1" dirty="0" smtClean="0">
                <a:solidFill>
                  <a:srgbClr val="FF0000"/>
                </a:solidFill>
              </a:rPr>
              <a:t>Click the text to proceed</a:t>
            </a:r>
            <a:endParaRPr lang="en-US" b="1" i="1" dirty="0">
              <a:solidFill>
                <a:srgbClr val="FF0000"/>
              </a:solidFill>
            </a:endParaRPr>
          </a:p>
        </p:txBody>
      </p:sp>
    </p:spTree>
    <p:extLst>
      <p:ext uri="{BB962C8B-B14F-4D97-AF65-F5344CB8AC3E}">
        <p14:creationId xmlns:p14="http://schemas.microsoft.com/office/powerpoint/2010/main" val="1050615098"/>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944562"/>
          </a:xfrm>
        </p:spPr>
        <p:txBody>
          <a:bodyPr>
            <a:normAutofit fontScale="90000"/>
          </a:bodyPr>
          <a:lstStyle/>
          <a:p>
            <a:r>
              <a:rPr lang="en-US" sz="4000" dirty="0"/>
              <a:t>Consultant Prequalification Requirements </a:t>
            </a:r>
            <a:r>
              <a:rPr lang="en-US" sz="4000" dirty="0" smtClean="0"/>
              <a:t/>
            </a:r>
            <a:br>
              <a:rPr lang="en-US" sz="4000" dirty="0" smtClean="0"/>
            </a:br>
            <a:r>
              <a:rPr lang="en-US" sz="2700" dirty="0" smtClean="0"/>
              <a:t>Step 1 – Statement of Qualifications</a:t>
            </a:r>
            <a:endParaRPr lang="en-US" sz="2700" dirty="0"/>
          </a:p>
        </p:txBody>
      </p:sp>
      <p:sp>
        <p:nvSpPr>
          <p:cNvPr id="3" name="Slide Number Placeholder 2"/>
          <p:cNvSpPr>
            <a:spLocks noGrp="1"/>
          </p:cNvSpPr>
          <p:nvPr>
            <p:ph type="sldNum" sz="quarter" idx="12"/>
          </p:nvPr>
        </p:nvSpPr>
        <p:spPr/>
        <p:txBody>
          <a:bodyPr/>
          <a:lstStyle/>
          <a:p>
            <a:fld id="{BD5C613A-00B5-4F0E-A13E-EFC08BA9D031}" type="slidenum">
              <a:rPr lang="en-US" smtClean="0"/>
              <a:t>21</a:t>
            </a:fld>
            <a:endParaRPr lang="en-US"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676400"/>
            <a:ext cx="8582817" cy="39319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ounded Rectangle 4"/>
          <p:cNvSpPr/>
          <p:nvPr/>
        </p:nvSpPr>
        <p:spPr>
          <a:xfrm>
            <a:off x="6172200" y="3810000"/>
            <a:ext cx="2514600" cy="304800"/>
          </a:xfrm>
          <a:prstGeom prst="roundRect">
            <a:avLst/>
          </a:prstGeom>
          <a:solidFill>
            <a:schemeClr val="accent1">
              <a:alpha val="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1925933"/>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Rectangle 2"/>
          <p:cNvSpPr>
            <a:spLocks noGrp="1" noRot="1" noChangeArrowheads="1"/>
          </p:cNvSpPr>
          <p:nvPr>
            <p:ph type="title"/>
          </p:nvPr>
        </p:nvSpPr>
        <p:spPr>
          <a:xfrm>
            <a:off x="228600" y="228600"/>
            <a:ext cx="8686800" cy="1065944"/>
          </a:xfrm>
        </p:spPr>
        <p:txBody>
          <a:bodyPr>
            <a:normAutofit fontScale="90000"/>
          </a:bodyPr>
          <a:lstStyle/>
          <a:p>
            <a:r>
              <a:rPr lang="en-US" sz="4000" dirty="0"/>
              <a:t>Consultant Prequalification Requirements </a:t>
            </a:r>
            <a:r>
              <a:rPr lang="en-US" altLang="en-US" sz="2700" dirty="0" smtClean="0"/>
              <a:t>Design Division Manages </a:t>
            </a:r>
            <a:r>
              <a:rPr lang="en-US" altLang="en-US" sz="2700" dirty="0"/>
              <a:t>Steps 1, 2 &amp; 3</a:t>
            </a:r>
          </a:p>
        </p:txBody>
      </p:sp>
      <p:sp>
        <p:nvSpPr>
          <p:cNvPr id="316419" name="Rectangle 3"/>
          <p:cNvSpPr>
            <a:spLocks noGrp="1" noChangeArrowheads="1"/>
          </p:cNvSpPr>
          <p:nvPr>
            <p:ph idx="1"/>
          </p:nvPr>
        </p:nvSpPr>
        <p:spPr>
          <a:xfrm>
            <a:off x="152400" y="1524000"/>
            <a:ext cx="8839200" cy="5181600"/>
          </a:xfrm>
        </p:spPr>
        <p:txBody>
          <a:bodyPr>
            <a:noAutofit/>
          </a:bodyPr>
          <a:lstStyle/>
          <a:p>
            <a:pPr marL="0" indent="0">
              <a:lnSpc>
                <a:spcPct val="90000"/>
              </a:lnSpc>
              <a:buNone/>
            </a:pPr>
            <a:endParaRPr lang="en-US" dirty="0" smtClean="0">
              <a:solidFill>
                <a:schemeClr val="tx1"/>
              </a:solidFill>
            </a:endParaRPr>
          </a:p>
          <a:p>
            <a:pPr marL="0" indent="0">
              <a:lnSpc>
                <a:spcPct val="90000"/>
              </a:lnSpc>
              <a:buNone/>
            </a:pPr>
            <a:r>
              <a:rPr lang="en-US" dirty="0" smtClean="0">
                <a:solidFill>
                  <a:schemeClr val="tx1"/>
                </a:solidFill>
              </a:rPr>
              <a:t>Step 1 – RSMo Chapter 8.285 through 8.291</a:t>
            </a:r>
          </a:p>
          <a:p>
            <a:pPr marL="0" indent="0">
              <a:lnSpc>
                <a:spcPct val="90000"/>
              </a:lnSpc>
              <a:buNone/>
            </a:pPr>
            <a:r>
              <a:rPr lang="en-US" dirty="0" smtClean="0">
                <a:solidFill>
                  <a:schemeClr val="tx1"/>
                </a:solidFill>
              </a:rPr>
              <a:t>Annual Statement of Qualifications (SOQ) Provide one of the following:</a:t>
            </a:r>
          </a:p>
          <a:p>
            <a:pPr marL="0" indent="0">
              <a:lnSpc>
                <a:spcPct val="90000"/>
              </a:lnSpc>
              <a:buNone/>
            </a:pPr>
            <a:endParaRPr lang="en-US" sz="1200" b="1" dirty="0" smtClean="0">
              <a:solidFill>
                <a:schemeClr val="tx1"/>
              </a:solidFill>
            </a:endParaRPr>
          </a:p>
          <a:p>
            <a:pPr marL="0" indent="0">
              <a:lnSpc>
                <a:spcPct val="90000"/>
              </a:lnSpc>
              <a:buNone/>
            </a:pPr>
            <a:endParaRPr lang="en-US" sz="1200" b="1" dirty="0" smtClean="0">
              <a:solidFill>
                <a:schemeClr val="tx1"/>
              </a:solidFill>
            </a:endParaRPr>
          </a:p>
          <a:p>
            <a:pPr>
              <a:lnSpc>
                <a:spcPct val="90000"/>
              </a:lnSpc>
            </a:pPr>
            <a:r>
              <a:rPr lang="en-US" dirty="0" smtClean="0">
                <a:solidFill>
                  <a:schemeClr val="tx1"/>
                </a:solidFill>
              </a:rPr>
              <a:t>SOQ developed by your firm</a:t>
            </a:r>
          </a:p>
          <a:p>
            <a:pPr>
              <a:lnSpc>
                <a:spcPct val="90000"/>
              </a:lnSpc>
            </a:pPr>
            <a:endParaRPr lang="en-US" dirty="0" smtClean="0">
              <a:solidFill>
                <a:schemeClr val="tx1"/>
              </a:solidFill>
            </a:endParaRPr>
          </a:p>
          <a:p>
            <a:pPr>
              <a:lnSpc>
                <a:spcPct val="90000"/>
              </a:lnSpc>
            </a:pPr>
            <a:r>
              <a:rPr lang="en-US" dirty="0" smtClean="0">
                <a:solidFill>
                  <a:schemeClr val="tx1"/>
                </a:solidFill>
              </a:rPr>
              <a:t>SF Form 254- Architects, Engineers &amp; Related Services Questionnaire</a:t>
            </a:r>
          </a:p>
          <a:p>
            <a:pPr>
              <a:lnSpc>
                <a:spcPct val="90000"/>
              </a:lnSpc>
            </a:pPr>
            <a:endParaRPr lang="en-US" dirty="0" smtClean="0">
              <a:solidFill>
                <a:schemeClr val="tx1"/>
              </a:solidFill>
            </a:endParaRPr>
          </a:p>
          <a:p>
            <a:pPr>
              <a:lnSpc>
                <a:spcPct val="90000"/>
              </a:lnSpc>
            </a:pPr>
            <a:r>
              <a:rPr lang="en-US" dirty="0" smtClean="0">
                <a:solidFill>
                  <a:schemeClr val="tx1"/>
                </a:solidFill>
              </a:rPr>
              <a:t>SF Form 330 Part II only - </a:t>
            </a:r>
            <a:r>
              <a:rPr lang="en-US" dirty="0">
                <a:solidFill>
                  <a:schemeClr val="tx1"/>
                </a:solidFill>
              </a:rPr>
              <a:t>Architects, Engineers &amp; Related Services Questionnaire</a:t>
            </a:r>
          </a:p>
          <a:p>
            <a:pPr marL="0" indent="0">
              <a:lnSpc>
                <a:spcPct val="90000"/>
              </a:lnSpc>
              <a:buNone/>
            </a:pPr>
            <a:endParaRPr lang="en-US" sz="2800" dirty="0">
              <a:solidFill>
                <a:schemeClr val="tx1"/>
              </a:solidFill>
            </a:endParaRPr>
          </a:p>
        </p:txBody>
      </p:sp>
    </p:spTree>
    <p:extLst>
      <p:ext uri="{BB962C8B-B14F-4D97-AF65-F5344CB8AC3E}">
        <p14:creationId xmlns:p14="http://schemas.microsoft.com/office/powerpoint/2010/main" val="4250937757"/>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1143000"/>
          </a:xfrm>
        </p:spPr>
        <p:txBody>
          <a:bodyPr>
            <a:normAutofit fontScale="90000"/>
          </a:bodyPr>
          <a:lstStyle/>
          <a:p>
            <a:r>
              <a:rPr lang="en-US" sz="4000" dirty="0"/>
              <a:t>Consultant Prequalification Requirements </a:t>
            </a:r>
            <a:r>
              <a:rPr lang="en-US" sz="4000" dirty="0" smtClean="0"/>
              <a:t/>
            </a:r>
            <a:br>
              <a:rPr lang="en-US" sz="4000" dirty="0" smtClean="0"/>
            </a:br>
            <a:r>
              <a:rPr lang="en-US" sz="2700" dirty="0" smtClean="0"/>
              <a:t>Step 2 - License &amp; Registration</a:t>
            </a:r>
            <a:endParaRPr lang="en-US" sz="2700" dirty="0"/>
          </a:p>
        </p:txBody>
      </p:sp>
      <p:sp>
        <p:nvSpPr>
          <p:cNvPr id="3" name="Slide Number Placeholder 2"/>
          <p:cNvSpPr>
            <a:spLocks noGrp="1"/>
          </p:cNvSpPr>
          <p:nvPr>
            <p:ph type="sldNum" sz="quarter" idx="12"/>
          </p:nvPr>
        </p:nvSpPr>
        <p:spPr/>
        <p:txBody>
          <a:bodyPr/>
          <a:lstStyle/>
          <a:p>
            <a:fld id="{BD5C613A-00B5-4F0E-A13E-EFC08BA9D031}" type="slidenum">
              <a:rPr lang="en-US" smtClean="0"/>
              <a:t>23</a:t>
            </a:fld>
            <a:endParaRPr lang="en-US"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975" y="1676399"/>
            <a:ext cx="8786873" cy="4846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ounded Rectangle 4"/>
          <p:cNvSpPr/>
          <p:nvPr/>
        </p:nvSpPr>
        <p:spPr>
          <a:xfrm>
            <a:off x="5181600" y="5334000"/>
            <a:ext cx="2133600" cy="304800"/>
          </a:xfrm>
          <a:prstGeom prst="roundRect">
            <a:avLst/>
          </a:prstGeom>
          <a:solidFill>
            <a:schemeClr val="accent1">
              <a:alpha val="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63119924"/>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Image result for free clipart professional office certification">
            <a:hlinkClick r:id="rId3"/>
          </p:cNvPr>
          <p:cNvPicPr>
            <a:picLocks noChangeAspect="1" noChangeArrowheads="1"/>
          </p:cNvPicPr>
          <p:nvPr/>
        </p:nvPicPr>
        <p:blipFill>
          <a:blip r:embed="rId4">
            <a:duotone>
              <a:schemeClr val="accent4">
                <a:shade val="45000"/>
                <a:satMod val="135000"/>
              </a:schemeClr>
              <a:prstClr val="white"/>
            </a:duotone>
            <a:extLst>
              <a:ext uri="{BEBA8EAE-BF5A-486C-A8C5-ECC9F3942E4B}">
                <a14:imgProps xmlns:a14="http://schemas.microsoft.com/office/drawing/2010/main">
                  <a14:imgLayer r:embed="rId5">
                    <a14:imgEffect>
                      <a14:sharpenSoften amount="-83000"/>
                    </a14:imgEffect>
                    <a14:imgEffect>
                      <a14:saturation sat="175000"/>
                    </a14:imgEffect>
                    <a14:imgEffect>
                      <a14:brightnessContrast bright="100000" contrast="-100000"/>
                    </a14:imgEffect>
                  </a14:imgLayer>
                </a14:imgProps>
              </a:ext>
              <a:ext uri="{28A0092B-C50C-407E-A947-70E740481C1C}">
                <a14:useLocalDpi xmlns:a14="http://schemas.microsoft.com/office/drawing/2010/main" val="0"/>
              </a:ext>
            </a:extLst>
          </a:blip>
          <a:srcRect/>
          <a:stretch>
            <a:fillRect/>
          </a:stretch>
        </p:blipFill>
        <p:spPr bwMode="auto">
          <a:xfrm>
            <a:off x="381000" y="1524000"/>
            <a:ext cx="8382000" cy="5029200"/>
          </a:xfrm>
          <a:prstGeom prst="rect">
            <a:avLst/>
          </a:prstGeom>
          <a:noFill/>
          <a:extLst>
            <a:ext uri="{909E8E84-426E-40DD-AFC4-6F175D3DCCD1}">
              <a14:hiddenFill xmlns:a14="http://schemas.microsoft.com/office/drawing/2010/main">
                <a:solidFill>
                  <a:srgbClr val="FFFFFF"/>
                </a:solidFill>
              </a14:hiddenFill>
            </a:ext>
          </a:extLst>
        </p:spPr>
      </p:pic>
      <p:sp>
        <p:nvSpPr>
          <p:cNvPr id="316418" name="Rectangle 2"/>
          <p:cNvSpPr>
            <a:spLocks noGrp="1" noRot="1" noChangeArrowheads="1"/>
          </p:cNvSpPr>
          <p:nvPr>
            <p:ph type="title"/>
          </p:nvPr>
        </p:nvSpPr>
        <p:spPr>
          <a:xfrm>
            <a:off x="228600" y="152400"/>
            <a:ext cx="8686800" cy="1142144"/>
          </a:xfrm>
        </p:spPr>
        <p:txBody>
          <a:bodyPr>
            <a:normAutofit fontScale="90000"/>
          </a:bodyPr>
          <a:lstStyle/>
          <a:p>
            <a:r>
              <a:rPr lang="en-US" sz="4000" dirty="0"/>
              <a:t>Consultant Prequalification </a:t>
            </a:r>
            <a:r>
              <a:rPr lang="en-US" sz="4000" dirty="0" smtClean="0"/>
              <a:t>Requirements</a:t>
            </a:r>
            <a:br>
              <a:rPr lang="en-US" sz="4000" dirty="0" smtClean="0"/>
            </a:br>
            <a:r>
              <a:rPr lang="en-US" sz="2700" dirty="0" smtClean="0"/>
              <a:t>Certifications and Registrations</a:t>
            </a:r>
            <a:endParaRPr lang="en-US" altLang="en-US" sz="2700" dirty="0"/>
          </a:p>
        </p:txBody>
      </p:sp>
      <p:sp>
        <p:nvSpPr>
          <p:cNvPr id="316419" name="Rectangle 3"/>
          <p:cNvSpPr>
            <a:spLocks noGrp="1" noChangeArrowheads="1"/>
          </p:cNvSpPr>
          <p:nvPr>
            <p:ph idx="1"/>
          </p:nvPr>
        </p:nvSpPr>
        <p:spPr>
          <a:xfrm>
            <a:off x="381000" y="1524000"/>
            <a:ext cx="8534400" cy="5029200"/>
          </a:xfrm>
        </p:spPr>
        <p:txBody>
          <a:bodyPr>
            <a:noAutofit/>
          </a:bodyPr>
          <a:lstStyle/>
          <a:p>
            <a:pPr marL="0" indent="0">
              <a:lnSpc>
                <a:spcPct val="90000"/>
              </a:lnSpc>
              <a:buNone/>
            </a:pPr>
            <a:r>
              <a:rPr lang="en-US" b="1" dirty="0" smtClean="0">
                <a:solidFill>
                  <a:schemeClr val="bg1"/>
                </a:solidFill>
              </a:rPr>
              <a:t>Step 2</a:t>
            </a:r>
          </a:p>
          <a:p>
            <a:pPr marL="0" indent="0">
              <a:lnSpc>
                <a:spcPct val="90000"/>
              </a:lnSpc>
              <a:buNone/>
            </a:pPr>
            <a:endParaRPr lang="en-US" sz="1200" b="1" dirty="0" smtClean="0">
              <a:solidFill>
                <a:schemeClr val="bg1"/>
              </a:solidFill>
            </a:endParaRPr>
          </a:p>
          <a:p>
            <a:pPr marL="0" indent="0">
              <a:lnSpc>
                <a:spcPct val="90000"/>
              </a:lnSpc>
              <a:buNone/>
            </a:pPr>
            <a:r>
              <a:rPr lang="en-US" sz="2000" dirty="0" smtClean="0">
                <a:solidFill>
                  <a:schemeClr val="bg1"/>
                </a:solidFill>
              </a:rPr>
              <a:t>Secretary </a:t>
            </a:r>
            <a:r>
              <a:rPr lang="en-US" sz="2000" dirty="0">
                <a:solidFill>
                  <a:schemeClr val="bg1"/>
                </a:solidFill>
              </a:rPr>
              <a:t>of </a:t>
            </a:r>
            <a:r>
              <a:rPr lang="en-US" sz="2000" dirty="0" smtClean="0">
                <a:solidFill>
                  <a:schemeClr val="bg1"/>
                </a:solidFill>
              </a:rPr>
              <a:t>State - Certificate </a:t>
            </a:r>
            <a:r>
              <a:rPr lang="en-US" sz="2000" dirty="0">
                <a:solidFill>
                  <a:schemeClr val="bg1"/>
                </a:solidFill>
              </a:rPr>
              <a:t>of Good </a:t>
            </a:r>
            <a:r>
              <a:rPr lang="en-US" sz="2000" dirty="0" smtClean="0">
                <a:solidFill>
                  <a:schemeClr val="bg1"/>
                </a:solidFill>
              </a:rPr>
              <a:t>Standing</a:t>
            </a:r>
            <a:r>
              <a:rPr lang="en-US" sz="2000" b="1" dirty="0">
                <a:solidFill>
                  <a:schemeClr val="bg1"/>
                </a:solidFill>
              </a:rPr>
              <a:t> </a:t>
            </a:r>
            <a:r>
              <a:rPr lang="en-US" sz="2000" dirty="0">
                <a:solidFill>
                  <a:schemeClr val="bg1"/>
                </a:solidFill>
              </a:rPr>
              <a:t>RSMo 351</a:t>
            </a:r>
            <a:r>
              <a:rPr lang="en-US" dirty="0">
                <a:solidFill>
                  <a:schemeClr val="bg1"/>
                </a:solidFill>
              </a:rPr>
              <a:t> </a:t>
            </a:r>
            <a:endParaRPr lang="en-US" dirty="0" smtClean="0">
              <a:solidFill>
                <a:schemeClr val="bg1"/>
              </a:solidFill>
            </a:endParaRPr>
          </a:p>
          <a:p>
            <a:pPr marL="0" indent="0">
              <a:lnSpc>
                <a:spcPct val="90000"/>
              </a:lnSpc>
              <a:buNone/>
            </a:pPr>
            <a:endParaRPr lang="en-US" sz="1200" dirty="0">
              <a:solidFill>
                <a:schemeClr val="bg1"/>
              </a:solidFill>
            </a:endParaRPr>
          </a:p>
          <a:p>
            <a:pPr marL="0" indent="0">
              <a:lnSpc>
                <a:spcPct val="90000"/>
              </a:lnSpc>
              <a:buNone/>
            </a:pPr>
            <a:r>
              <a:rPr lang="en-US" sz="2000" dirty="0" smtClean="0">
                <a:solidFill>
                  <a:schemeClr val="bg1"/>
                </a:solidFill>
              </a:rPr>
              <a:t>MO Div. </a:t>
            </a:r>
            <a:r>
              <a:rPr lang="en-US" sz="2000" dirty="0">
                <a:solidFill>
                  <a:schemeClr val="bg1"/>
                </a:solidFill>
              </a:rPr>
              <a:t>of </a:t>
            </a:r>
            <a:r>
              <a:rPr lang="en-US" sz="2000" dirty="0" smtClean="0">
                <a:solidFill>
                  <a:schemeClr val="bg1"/>
                </a:solidFill>
              </a:rPr>
              <a:t>Professional Reg. Certification </a:t>
            </a:r>
            <a:r>
              <a:rPr lang="en-US" sz="2000" dirty="0">
                <a:solidFill>
                  <a:schemeClr val="bg1"/>
                </a:solidFill>
              </a:rPr>
              <a:t>of </a:t>
            </a:r>
            <a:r>
              <a:rPr lang="en-US" sz="2000" dirty="0" smtClean="0">
                <a:solidFill>
                  <a:schemeClr val="bg1"/>
                </a:solidFill>
              </a:rPr>
              <a:t>Authority </a:t>
            </a:r>
          </a:p>
          <a:p>
            <a:pPr algn="just"/>
            <a:r>
              <a:rPr lang="en-US" sz="2000" dirty="0">
                <a:solidFill>
                  <a:schemeClr val="bg1"/>
                </a:solidFill>
              </a:rPr>
              <a:t>Your firm must also provide a certificate of authority with the Missouri Board </a:t>
            </a:r>
            <a:endParaRPr lang="en-US" sz="2000" dirty="0" smtClean="0">
              <a:solidFill>
                <a:schemeClr val="bg1"/>
              </a:solidFill>
            </a:endParaRPr>
          </a:p>
          <a:p>
            <a:pPr algn="just"/>
            <a:r>
              <a:rPr lang="en-US" sz="2000" dirty="0" smtClean="0">
                <a:solidFill>
                  <a:schemeClr val="bg1"/>
                </a:solidFill>
              </a:rPr>
              <a:t>for </a:t>
            </a:r>
            <a:r>
              <a:rPr lang="en-US" sz="2000" dirty="0">
                <a:solidFill>
                  <a:schemeClr val="bg1"/>
                </a:solidFill>
              </a:rPr>
              <a:t>Architects, Professional Engineers, Professional Land </a:t>
            </a:r>
            <a:r>
              <a:rPr lang="en-US" sz="2000" dirty="0" smtClean="0">
                <a:solidFill>
                  <a:schemeClr val="bg1"/>
                </a:solidFill>
              </a:rPr>
              <a:t>Surveyors</a:t>
            </a:r>
          </a:p>
          <a:p>
            <a:pPr algn="just"/>
            <a:r>
              <a:rPr lang="en-US" sz="2000" dirty="0" smtClean="0">
                <a:solidFill>
                  <a:schemeClr val="bg1"/>
                </a:solidFill>
              </a:rPr>
              <a:t>and </a:t>
            </a:r>
            <a:r>
              <a:rPr lang="en-US" sz="2000" dirty="0">
                <a:solidFill>
                  <a:schemeClr val="bg1"/>
                </a:solidFill>
              </a:rPr>
              <a:t>Professional Landscape </a:t>
            </a:r>
            <a:r>
              <a:rPr lang="en-US" sz="2000" dirty="0" smtClean="0">
                <a:solidFill>
                  <a:schemeClr val="bg1"/>
                </a:solidFill>
              </a:rPr>
              <a:t>Architects</a:t>
            </a:r>
          </a:p>
          <a:p>
            <a:pPr algn="just"/>
            <a:endParaRPr lang="en-US" sz="1200" dirty="0">
              <a:solidFill>
                <a:schemeClr val="bg1"/>
              </a:solidFill>
            </a:endParaRPr>
          </a:p>
          <a:p>
            <a:pPr algn="just"/>
            <a:r>
              <a:rPr lang="en-US" sz="2000" dirty="0">
                <a:solidFill>
                  <a:schemeClr val="bg1"/>
                </a:solidFill>
              </a:rPr>
              <a:t>Certificate of Authority is not required for sole proprietorships or </a:t>
            </a:r>
            <a:endParaRPr lang="en-US" sz="2000" dirty="0" smtClean="0">
              <a:solidFill>
                <a:schemeClr val="bg1"/>
              </a:solidFill>
            </a:endParaRPr>
          </a:p>
          <a:p>
            <a:pPr algn="just"/>
            <a:r>
              <a:rPr lang="en-US" sz="2000" dirty="0" smtClean="0">
                <a:solidFill>
                  <a:schemeClr val="bg1"/>
                </a:solidFill>
              </a:rPr>
              <a:t>partnerships</a:t>
            </a:r>
            <a:r>
              <a:rPr lang="en-US" sz="2000" dirty="0">
                <a:solidFill>
                  <a:schemeClr val="bg1"/>
                </a:solidFill>
              </a:rPr>
              <a:t>, its only required if your firm is incorporated or </a:t>
            </a:r>
            <a:r>
              <a:rPr lang="en-US" sz="2000" dirty="0" smtClean="0">
                <a:solidFill>
                  <a:schemeClr val="bg1"/>
                </a:solidFill>
              </a:rPr>
              <a:t>registered</a:t>
            </a:r>
          </a:p>
          <a:p>
            <a:pPr algn="just"/>
            <a:r>
              <a:rPr lang="en-US" sz="2000" dirty="0" smtClean="0">
                <a:solidFill>
                  <a:schemeClr val="bg1"/>
                </a:solidFill>
              </a:rPr>
              <a:t> </a:t>
            </a:r>
            <a:r>
              <a:rPr lang="en-US" sz="2000" dirty="0">
                <a:solidFill>
                  <a:schemeClr val="bg1"/>
                </a:solidFill>
              </a:rPr>
              <a:t>as a limited liability company. For sole proprietorships and/or </a:t>
            </a:r>
            <a:endParaRPr lang="en-US" sz="2000" dirty="0" smtClean="0">
              <a:solidFill>
                <a:schemeClr val="bg1"/>
              </a:solidFill>
            </a:endParaRPr>
          </a:p>
          <a:p>
            <a:pPr algn="just"/>
            <a:r>
              <a:rPr lang="en-US" sz="2000" dirty="0" smtClean="0">
                <a:solidFill>
                  <a:schemeClr val="bg1"/>
                </a:solidFill>
              </a:rPr>
              <a:t>partnerships</a:t>
            </a:r>
            <a:r>
              <a:rPr lang="en-US" sz="2000" dirty="0">
                <a:solidFill>
                  <a:schemeClr val="bg1"/>
                </a:solidFill>
              </a:rPr>
              <a:t>, individual professional license certificates must be </a:t>
            </a:r>
            <a:r>
              <a:rPr lang="en-US" sz="2000" dirty="0" smtClean="0">
                <a:solidFill>
                  <a:schemeClr val="bg1"/>
                </a:solidFill>
              </a:rPr>
              <a:t>submitted</a:t>
            </a:r>
          </a:p>
          <a:p>
            <a:pPr algn="just"/>
            <a:r>
              <a:rPr lang="en-US" sz="2000" dirty="0" smtClean="0">
                <a:solidFill>
                  <a:schemeClr val="bg1"/>
                </a:solidFill>
              </a:rPr>
              <a:t> </a:t>
            </a:r>
            <a:r>
              <a:rPr lang="en-US" sz="2000" dirty="0">
                <a:solidFill>
                  <a:schemeClr val="bg1"/>
                </a:solidFill>
              </a:rPr>
              <a:t>in lieu of the certificate of authority.</a:t>
            </a:r>
          </a:p>
          <a:p>
            <a:pPr marL="0" indent="0">
              <a:lnSpc>
                <a:spcPct val="90000"/>
              </a:lnSpc>
              <a:buNone/>
            </a:pPr>
            <a:endParaRPr lang="en-US" sz="2400" dirty="0" smtClean="0">
              <a:solidFill>
                <a:schemeClr val="bg1"/>
              </a:solidFill>
            </a:endParaRPr>
          </a:p>
          <a:p>
            <a:pPr marL="514350" indent="-514350">
              <a:lnSpc>
                <a:spcPct val="90000"/>
              </a:lnSpc>
              <a:buFont typeface="+mj-lt"/>
              <a:buAutoNum type="arabicPeriod"/>
            </a:pPr>
            <a:endParaRPr lang="en-US" sz="1100" b="1" dirty="0" smtClean="0">
              <a:solidFill>
                <a:schemeClr val="tx1"/>
              </a:solidFill>
            </a:endParaRPr>
          </a:p>
          <a:p>
            <a:pPr marL="514350" indent="-514350">
              <a:lnSpc>
                <a:spcPct val="90000"/>
              </a:lnSpc>
              <a:buFont typeface="+mj-lt"/>
              <a:buAutoNum type="arabicPeriod"/>
            </a:pPr>
            <a:endParaRPr lang="en-US" sz="1100" b="1" dirty="0">
              <a:solidFill>
                <a:schemeClr val="tx1"/>
              </a:solidFill>
            </a:endParaRPr>
          </a:p>
        </p:txBody>
      </p:sp>
    </p:spTree>
    <p:extLst>
      <p:ext uri="{BB962C8B-B14F-4D97-AF65-F5344CB8AC3E}">
        <p14:creationId xmlns:p14="http://schemas.microsoft.com/office/powerpoint/2010/main" val="2906532875"/>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827" y="274638"/>
            <a:ext cx="8642323" cy="1143000"/>
          </a:xfrm>
        </p:spPr>
        <p:txBody>
          <a:bodyPr>
            <a:normAutofit fontScale="90000"/>
          </a:bodyPr>
          <a:lstStyle/>
          <a:p>
            <a:r>
              <a:rPr lang="en-US" sz="4000" dirty="0"/>
              <a:t>Consultant Prequalification Requirements </a:t>
            </a:r>
            <a:r>
              <a:rPr lang="en-US" sz="2700" dirty="0"/>
              <a:t>Step </a:t>
            </a:r>
            <a:r>
              <a:rPr lang="en-US" sz="2700" dirty="0" smtClean="0"/>
              <a:t>3 – E-Verify Documentations</a:t>
            </a:r>
            <a:endParaRPr lang="en-US" sz="2700" dirty="0"/>
          </a:p>
        </p:txBody>
      </p:sp>
      <p:sp>
        <p:nvSpPr>
          <p:cNvPr id="3" name="Slide Number Placeholder 2"/>
          <p:cNvSpPr>
            <a:spLocks noGrp="1"/>
          </p:cNvSpPr>
          <p:nvPr>
            <p:ph type="sldNum" sz="quarter" idx="12"/>
          </p:nvPr>
        </p:nvSpPr>
        <p:spPr/>
        <p:txBody>
          <a:bodyPr/>
          <a:lstStyle/>
          <a:p>
            <a:fld id="{BD5C613A-00B5-4F0E-A13E-EFC08BA9D031}" type="slidenum">
              <a:rPr lang="en-US" smtClean="0"/>
              <a:t>25</a:t>
            </a:fld>
            <a:endParaRPr lang="en-US" dirty="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168" y="1600200"/>
            <a:ext cx="8642323" cy="3017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0280" y="4654934"/>
            <a:ext cx="6896100"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2133600" y="5590599"/>
            <a:ext cx="3959738" cy="584775"/>
          </a:xfrm>
          <a:prstGeom prst="rect">
            <a:avLst/>
          </a:prstGeom>
        </p:spPr>
        <p:txBody>
          <a:bodyPr wrap="none">
            <a:spAutoFit/>
          </a:bodyPr>
          <a:lstStyle/>
          <a:p>
            <a:r>
              <a:rPr lang="en-US" sz="3200" dirty="0" smtClean="0"/>
              <a:t>www.uscis.gov/e-verify</a:t>
            </a:r>
            <a:endParaRPr lang="en-US" sz="3200" dirty="0"/>
          </a:p>
        </p:txBody>
      </p:sp>
      <p:sp>
        <p:nvSpPr>
          <p:cNvPr id="6" name="Rounded Rectangle 5"/>
          <p:cNvSpPr/>
          <p:nvPr/>
        </p:nvSpPr>
        <p:spPr>
          <a:xfrm>
            <a:off x="5026538" y="4047744"/>
            <a:ext cx="2133600" cy="304800"/>
          </a:xfrm>
          <a:prstGeom prst="roundRect">
            <a:avLst/>
          </a:prstGeom>
          <a:solidFill>
            <a:schemeClr val="accent1">
              <a:alpha val="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51837214"/>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Rectangle 2"/>
          <p:cNvSpPr>
            <a:spLocks noGrp="1" noRot="1" noChangeArrowheads="1"/>
          </p:cNvSpPr>
          <p:nvPr>
            <p:ph type="title"/>
          </p:nvPr>
        </p:nvSpPr>
        <p:spPr>
          <a:xfrm>
            <a:off x="304800" y="228600"/>
            <a:ext cx="8610600" cy="990600"/>
          </a:xfrm>
        </p:spPr>
        <p:txBody>
          <a:bodyPr>
            <a:normAutofit fontScale="90000"/>
          </a:bodyPr>
          <a:lstStyle/>
          <a:p>
            <a:r>
              <a:rPr lang="en-US" sz="4000" dirty="0"/>
              <a:t>Consultant Prequalification Requirements </a:t>
            </a:r>
            <a:r>
              <a:rPr lang="en-US" sz="2700" dirty="0"/>
              <a:t>Step 3 – E-Verify Documentations</a:t>
            </a:r>
            <a:endParaRPr lang="en-US" altLang="en-US" sz="2700" dirty="0"/>
          </a:p>
        </p:txBody>
      </p:sp>
      <p:sp>
        <p:nvSpPr>
          <p:cNvPr id="316419" name="Rectangle 3"/>
          <p:cNvSpPr>
            <a:spLocks noGrp="1" noChangeArrowheads="1"/>
          </p:cNvSpPr>
          <p:nvPr>
            <p:ph idx="1"/>
          </p:nvPr>
        </p:nvSpPr>
        <p:spPr>
          <a:xfrm>
            <a:off x="304800" y="1295400"/>
            <a:ext cx="8458200" cy="5257800"/>
          </a:xfrm>
        </p:spPr>
        <p:txBody>
          <a:bodyPr>
            <a:noAutofit/>
          </a:bodyPr>
          <a:lstStyle/>
          <a:p>
            <a:pPr marL="0" indent="0">
              <a:lnSpc>
                <a:spcPct val="90000"/>
              </a:lnSpc>
              <a:buNone/>
            </a:pPr>
            <a:endParaRPr lang="en-US" sz="1400" dirty="0" smtClean="0">
              <a:solidFill>
                <a:schemeClr val="tx1"/>
              </a:solidFill>
            </a:endParaRPr>
          </a:p>
          <a:p>
            <a:pPr marL="0" indent="0">
              <a:lnSpc>
                <a:spcPct val="90000"/>
              </a:lnSpc>
              <a:buNone/>
            </a:pPr>
            <a:r>
              <a:rPr lang="en-US" dirty="0" smtClean="0">
                <a:solidFill>
                  <a:schemeClr val="tx1"/>
                </a:solidFill>
              </a:rPr>
              <a:t>Required for contracts exceeding $5,000 </a:t>
            </a:r>
          </a:p>
          <a:p>
            <a:pPr>
              <a:lnSpc>
                <a:spcPct val="90000"/>
              </a:lnSpc>
            </a:pPr>
            <a:r>
              <a:rPr lang="en-US" dirty="0" smtClean="0">
                <a:solidFill>
                  <a:schemeClr val="tx1"/>
                </a:solidFill>
              </a:rPr>
              <a:t>E-verify </a:t>
            </a:r>
            <a:r>
              <a:rPr lang="en-US" dirty="0">
                <a:solidFill>
                  <a:schemeClr val="tx1"/>
                </a:solidFill>
              </a:rPr>
              <a:t>MOU </a:t>
            </a:r>
            <a:endParaRPr lang="en-US" dirty="0" smtClean="0">
              <a:solidFill>
                <a:schemeClr val="tx1"/>
              </a:solidFill>
            </a:endParaRPr>
          </a:p>
          <a:p>
            <a:pPr lvl="1">
              <a:lnSpc>
                <a:spcPct val="90000"/>
              </a:lnSpc>
            </a:pPr>
            <a:r>
              <a:rPr lang="en-US" sz="2400" dirty="0" smtClean="0"/>
              <a:t>Does not change and requires your firm’s signature and the signature of the DHS to be valid. (electronic signatures are accepted)</a:t>
            </a:r>
          </a:p>
          <a:p>
            <a:pPr>
              <a:lnSpc>
                <a:spcPct val="90000"/>
              </a:lnSpc>
            </a:pPr>
            <a:r>
              <a:rPr lang="en-US" dirty="0" smtClean="0">
                <a:solidFill>
                  <a:schemeClr val="tx1"/>
                </a:solidFill>
              </a:rPr>
              <a:t>The </a:t>
            </a:r>
            <a:r>
              <a:rPr lang="en-US" dirty="0">
                <a:solidFill>
                  <a:schemeClr val="tx1"/>
                </a:solidFill>
              </a:rPr>
              <a:t>affidavit is required annually </a:t>
            </a:r>
            <a:r>
              <a:rPr lang="en-US" dirty="0" smtClean="0">
                <a:solidFill>
                  <a:schemeClr val="tx1"/>
                </a:solidFill>
              </a:rPr>
              <a:t>and provides </a:t>
            </a:r>
            <a:r>
              <a:rPr lang="en-US" dirty="0">
                <a:solidFill>
                  <a:schemeClr val="tx1"/>
                </a:solidFill>
              </a:rPr>
              <a:t>assurances that your firm is still in compliance of the E-Verify MOU.</a:t>
            </a:r>
          </a:p>
        </p:txBody>
      </p:sp>
      <p:sp>
        <p:nvSpPr>
          <p:cNvPr id="3" name="Rectangle 2"/>
          <p:cNvSpPr/>
          <p:nvPr/>
        </p:nvSpPr>
        <p:spPr>
          <a:xfrm>
            <a:off x="304800" y="4495800"/>
            <a:ext cx="8458200" cy="2123658"/>
          </a:xfrm>
          <a:prstGeom prst="rect">
            <a:avLst/>
          </a:prstGeom>
        </p:spPr>
        <p:txBody>
          <a:bodyPr wrap="square">
            <a:spAutoFit/>
          </a:bodyPr>
          <a:lstStyle/>
          <a:p>
            <a:r>
              <a:rPr lang="en-US" sz="2400" dirty="0"/>
              <a:t>Sole Proprietors without </a:t>
            </a:r>
            <a:r>
              <a:rPr lang="en-US" sz="2400" dirty="0" smtClean="0"/>
              <a:t>an </a:t>
            </a:r>
            <a:r>
              <a:rPr lang="en-US" sz="2400" dirty="0"/>
              <a:t>EIN cannot participate in the E-Verify Program</a:t>
            </a:r>
          </a:p>
          <a:p>
            <a:endParaRPr lang="en-US" sz="1200" dirty="0"/>
          </a:p>
          <a:p>
            <a:pPr algn="just"/>
            <a:r>
              <a:rPr lang="en-US" sz="2400" dirty="0"/>
              <a:t>Sole Proprietors will need to provide Affirmative Proof of </a:t>
            </a:r>
            <a:r>
              <a:rPr lang="en-US" sz="2400" dirty="0" smtClean="0"/>
              <a:t>Citizenship, </a:t>
            </a:r>
            <a:r>
              <a:rPr lang="en-US" sz="2400" dirty="0"/>
              <a:t>that may be a document used when renewing or obtaining a license from the Dept. of Revenue. See EPG 236.3.11.2</a:t>
            </a:r>
          </a:p>
        </p:txBody>
      </p:sp>
      <p:cxnSp>
        <p:nvCxnSpPr>
          <p:cNvPr id="5" name="Straight Connector 4"/>
          <p:cNvCxnSpPr/>
          <p:nvPr/>
        </p:nvCxnSpPr>
        <p:spPr>
          <a:xfrm>
            <a:off x="304800" y="4343400"/>
            <a:ext cx="8458200" cy="0"/>
          </a:xfrm>
          <a:prstGeom prst="line">
            <a:avLst/>
          </a:prstGeom>
          <a:ln w="539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6824726"/>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Financial Prequalification Process – Step 4</a:t>
            </a:r>
            <a:endParaRPr lang="en-US" dirty="0"/>
          </a:p>
        </p:txBody>
      </p:sp>
      <p:sp>
        <p:nvSpPr>
          <p:cNvPr id="4" name="Slide Number Placeholder 3"/>
          <p:cNvSpPr>
            <a:spLocks noGrp="1"/>
          </p:cNvSpPr>
          <p:nvPr>
            <p:ph type="sldNum" sz="quarter" idx="12"/>
          </p:nvPr>
        </p:nvSpPr>
        <p:spPr/>
        <p:txBody>
          <a:bodyPr/>
          <a:lstStyle/>
          <a:p>
            <a:fld id="{BD5C613A-00B5-4F0E-A13E-EFC08BA9D031}" type="slidenum">
              <a:rPr lang="en-US" smtClean="0"/>
              <a:t>27</a:t>
            </a:fld>
            <a:endParaRPr lang="en-US" dirty="0"/>
          </a:p>
        </p:txBody>
      </p:sp>
    </p:spTree>
    <p:extLst>
      <p:ext uri="{BB962C8B-B14F-4D97-AF65-F5344CB8AC3E}">
        <p14:creationId xmlns:p14="http://schemas.microsoft.com/office/powerpoint/2010/main" val="520453243"/>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352" y="228600"/>
            <a:ext cx="8686799" cy="1143000"/>
          </a:xfrm>
        </p:spPr>
        <p:txBody>
          <a:bodyPr>
            <a:normAutofit fontScale="90000"/>
          </a:bodyPr>
          <a:lstStyle/>
          <a:p>
            <a:r>
              <a:rPr lang="en-US" sz="4000" dirty="0"/>
              <a:t>Consultant Prequalification Requirements</a:t>
            </a:r>
            <a:r>
              <a:rPr lang="en-US" altLang="en-US" sz="4800" dirty="0"/>
              <a:t/>
            </a:r>
            <a:br>
              <a:rPr lang="en-US" altLang="en-US" sz="4800" dirty="0"/>
            </a:br>
            <a:r>
              <a:rPr lang="en-US" altLang="en-US" sz="2700" dirty="0"/>
              <a:t>Step 4 - Financial Prequalification Documents</a:t>
            </a:r>
            <a:endParaRPr lang="en-US" sz="2700" dirty="0"/>
          </a:p>
        </p:txBody>
      </p:sp>
      <p:sp>
        <p:nvSpPr>
          <p:cNvPr id="3" name="Slide Number Placeholder 2"/>
          <p:cNvSpPr>
            <a:spLocks noGrp="1"/>
          </p:cNvSpPr>
          <p:nvPr>
            <p:ph type="sldNum" sz="quarter" idx="12"/>
          </p:nvPr>
        </p:nvSpPr>
        <p:spPr/>
        <p:txBody>
          <a:bodyPr/>
          <a:lstStyle/>
          <a:p>
            <a:fld id="{BD5C613A-00B5-4F0E-A13E-EFC08BA9D031}" type="slidenum">
              <a:rPr lang="en-US" smtClean="0"/>
              <a:t>28</a:t>
            </a:fld>
            <a:endParaRPr lang="en-US" dirty="0"/>
          </a:p>
        </p:txBody>
      </p:sp>
      <p:sp>
        <p:nvSpPr>
          <p:cNvPr id="4" name="Rectangle 3"/>
          <p:cNvSpPr/>
          <p:nvPr/>
        </p:nvSpPr>
        <p:spPr>
          <a:xfrm>
            <a:off x="270000" y="4876800"/>
            <a:ext cx="8686800" cy="1200329"/>
          </a:xfrm>
          <a:prstGeom prst="rect">
            <a:avLst/>
          </a:prstGeom>
        </p:spPr>
        <p:txBody>
          <a:bodyPr wrap="square">
            <a:spAutoFit/>
          </a:bodyPr>
          <a:lstStyle/>
          <a:p>
            <a:pPr algn="just"/>
            <a:r>
              <a:rPr lang="en-US" sz="2400" dirty="0"/>
              <a:t>MoDOT accepts financial information throughout </a:t>
            </a:r>
            <a:r>
              <a:rPr lang="en-US" sz="2400" dirty="0" smtClean="0"/>
              <a:t>year; </a:t>
            </a:r>
            <a:r>
              <a:rPr lang="en-US" sz="2400" dirty="0"/>
              <a:t>however, firms are encouraged to submit their info, for the most recent completed fiscal year, no later than six months after the close of that fiscal year</a:t>
            </a:r>
            <a:r>
              <a:rPr lang="en-US" sz="2400" dirty="0" smtClean="0"/>
              <a:t>.</a:t>
            </a:r>
          </a:p>
        </p:txBody>
      </p:sp>
      <p:sp>
        <p:nvSpPr>
          <p:cNvPr id="5" name="Rectangle 4"/>
          <p:cNvSpPr/>
          <p:nvPr/>
        </p:nvSpPr>
        <p:spPr>
          <a:xfrm>
            <a:off x="236220" y="1809262"/>
            <a:ext cx="8610600" cy="830997"/>
          </a:xfrm>
          <a:prstGeom prst="rect">
            <a:avLst/>
          </a:prstGeom>
        </p:spPr>
        <p:txBody>
          <a:bodyPr wrap="square">
            <a:spAutoFit/>
          </a:bodyPr>
          <a:lstStyle/>
          <a:p>
            <a:pPr algn="just"/>
            <a:r>
              <a:rPr lang="en-US" sz="2400" dirty="0"/>
              <a:t>MoDOT utilizes a risk based review process that provides a realistic assessment of A/E firm’s financial situation. </a:t>
            </a:r>
          </a:p>
        </p:txBody>
      </p:sp>
      <p:sp>
        <p:nvSpPr>
          <p:cNvPr id="6" name="TextBox 5"/>
          <p:cNvSpPr txBox="1"/>
          <p:nvPr/>
        </p:nvSpPr>
        <p:spPr>
          <a:xfrm>
            <a:off x="240148" y="2925452"/>
            <a:ext cx="8487796" cy="1569660"/>
          </a:xfrm>
          <a:prstGeom prst="rect">
            <a:avLst/>
          </a:prstGeom>
          <a:noFill/>
        </p:spPr>
        <p:txBody>
          <a:bodyPr wrap="square" rtlCol="0">
            <a:spAutoFit/>
          </a:bodyPr>
          <a:lstStyle/>
          <a:p>
            <a:pPr algn="just"/>
            <a:r>
              <a:rPr lang="en-US" sz="2400" dirty="0"/>
              <a:t>MoDOT auditors review the firm’s Internal Control Questionnaire (ICQ) to determine if accounting processes and procedures are in place to segregate direct and indirect costs, </a:t>
            </a:r>
            <a:r>
              <a:rPr lang="en-US" sz="2400" dirty="0" smtClean="0"/>
              <a:t>as </a:t>
            </a:r>
            <a:r>
              <a:rPr lang="en-US" sz="2400" dirty="0"/>
              <a:t>well as, identify and remove unallowable costs from the overhead rate schedule.</a:t>
            </a:r>
          </a:p>
        </p:txBody>
      </p:sp>
    </p:spTree>
    <p:extLst>
      <p:ext uri="{BB962C8B-B14F-4D97-AF65-F5344CB8AC3E}">
        <p14:creationId xmlns:p14="http://schemas.microsoft.com/office/powerpoint/2010/main" val="1619931103"/>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1" y="274638"/>
            <a:ext cx="8686799" cy="1143000"/>
          </a:xfrm>
        </p:spPr>
        <p:txBody>
          <a:bodyPr>
            <a:normAutofit fontScale="90000"/>
          </a:bodyPr>
          <a:lstStyle/>
          <a:p>
            <a:r>
              <a:rPr lang="en-US" sz="4000" dirty="0"/>
              <a:t>Consultant Prequalification Requirements</a:t>
            </a:r>
            <a:r>
              <a:rPr lang="en-US" altLang="en-US" sz="4800" dirty="0"/>
              <a:t/>
            </a:r>
            <a:br>
              <a:rPr lang="en-US" altLang="en-US" sz="4800" dirty="0"/>
            </a:br>
            <a:r>
              <a:rPr lang="en-US" altLang="en-US" sz="2700" dirty="0"/>
              <a:t>Step 4 - Financial Prequalification Documents</a:t>
            </a:r>
            <a:endParaRPr lang="en-US" sz="2700" dirty="0"/>
          </a:p>
        </p:txBody>
      </p:sp>
      <p:sp>
        <p:nvSpPr>
          <p:cNvPr id="3" name="Slide Number Placeholder 2"/>
          <p:cNvSpPr>
            <a:spLocks noGrp="1"/>
          </p:cNvSpPr>
          <p:nvPr>
            <p:ph type="sldNum" sz="quarter" idx="12"/>
          </p:nvPr>
        </p:nvSpPr>
        <p:spPr/>
        <p:txBody>
          <a:bodyPr/>
          <a:lstStyle/>
          <a:p>
            <a:fld id="{BD5C613A-00B5-4F0E-A13E-EFC08BA9D031}" type="slidenum">
              <a:rPr lang="en-US" smtClean="0"/>
              <a:t>29</a:t>
            </a:fld>
            <a:endParaRPr lang="en-US" dirty="0"/>
          </a:p>
        </p:txBody>
      </p:sp>
      <p:sp>
        <p:nvSpPr>
          <p:cNvPr id="4" name="Rectangle 3"/>
          <p:cNvSpPr/>
          <p:nvPr/>
        </p:nvSpPr>
        <p:spPr>
          <a:xfrm>
            <a:off x="304800" y="1676400"/>
            <a:ext cx="8579588" cy="2308324"/>
          </a:xfrm>
          <a:prstGeom prst="rect">
            <a:avLst/>
          </a:prstGeom>
        </p:spPr>
        <p:txBody>
          <a:bodyPr wrap="square">
            <a:spAutoFit/>
          </a:bodyPr>
          <a:lstStyle/>
          <a:p>
            <a:pPr algn="just"/>
            <a:endParaRPr lang="en-US" sz="2400" dirty="0" smtClean="0"/>
          </a:p>
          <a:p>
            <a:pPr algn="just"/>
            <a:r>
              <a:rPr lang="en-US" sz="2400" dirty="0" smtClean="0"/>
              <a:t>Consultants </a:t>
            </a:r>
            <a:r>
              <a:rPr lang="en-US" sz="2400" dirty="0"/>
              <a:t>must use the most up-to-date forms on the MoDOT Consultant Prequalification Requirements website. </a:t>
            </a:r>
          </a:p>
          <a:p>
            <a:pPr algn="just"/>
            <a:endParaRPr lang="en-US" sz="2400" dirty="0"/>
          </a:p>
          <a:p>
            <a:pPr algn="just"/>
            <a:r>
              <a:rPr lang="en-US" sz="2400" dirty="0" smtClean="0"/>
              <a:t>MoDOT’s </a:t>
            </a:r>
            <a:r>
              <a:rPr lang="en-US" sz="2400" dirty="0"/>
              <a:t>request for information should be responded to within 30 days of receipt</a:t>
            </a:r>
            <a:r>
              <a:rPr lang="en-US" sz="2400" dirty="0" smtClean="0"/>
              <a:t>.</a:t>
            </a:r>
            <a:endParaRPr lang="en-US" sz="2400" dirty="0"/>
          </a:p>
        </p:txBody>
      </p:sp>
      <p:sp>
        <p:nvSpPr>
          <p:cNvPr id="5" name="Rectangle 4"/>
          <p:cNvSpPr/>
          <p:nvPr/>
        </p:nvSpPr>
        <p:spPr>
          <a:xfrm>
            <a:off x="235688" y="1524000"/>
            <a:ext cx="8610600" cy="461665"/>
          </a:xfrm>
          <a:prstGeom prst="rect">
            <a:avLst/>
          </a:prstGeom>
        </p:spPr>
        <p:txBody>
          <a:bodyPr wrap="square">
            <a:spAutoFit/>
          </a:bodyPr>
          <a:lstStyle/>
          <a:p>
            <a:pPr algn="just"/>
            <a:endParaRPr lang="en-US" sz="2400" dirty="0"/>
          </a:p>
        </p:txBody>
      </p:sp>
      <p:pic>
        <p:nvPicPr>
          <p:cNvPr id="2050" name="Picture 2" descr="Image result for Free clipart professional office forms">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4114800"/>
            <a:ext cx="7810500" cy="24528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7945908"/>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 Most Common Issue</a:t>
            </a:r>
            <a:endParaRPr lang="en-US" dirty="0"/>
          </a:p>
        </p:txBody>
      </p:sp>
      <p:sp>
        <p:nvSpPr>
          <p:cNvPr id="3" name="Slide Number Placeholder 2"/>
          <p:cNvSpPr>
            <a:spLocks noGrp="1"/>
          </p:cNvSpPr>
          <p:nvPr>
            <p:ph type="sldNum" sz="quarter" idx="12"/>
          </p:nvPr>
        </p:nvSpPr>
        <p:spPr/>
        <p:txBody>
          <a:bodyPr/>
          <a:lstStyle/>
          <a:p>
            <a:fld id="{BD5C613A-00B5-4F0E-A13E-EFC08BA9D031}" type="slidenum">
              <a:rPr lang="en-US" smtClean="0"/>
              <a:t>3</a:t>
            </a:fld>
            <a:endParaRPr lang="en-US" dirty="0"/>
          </a:p>
        </p:txBody>
      </p:sp>
      <p:sp>
        <p:nvSpPr>
          <p:cNvPr id="4" name="TextBox 3"/>
          <p:cNvSpPr txBox="1"/>
          <p:nvPr/>
        </p:nvSpPr>
        <p:spPr>
          <a:xfrm>
            <a:off x="914400" y="1905000"/>
            <a:ext cx="7391400" cy="3970318"/>
          </a:xfrm>
          <a:prstGeom prst="rect">
            <a:avLst/>
          </a:prstGeom>
          <a:noFill/>
        </p:spPr>
        <p:txBody>
          <a:bodyPr wrap="square" rtlCol="0">
            <a:spAutoFit/>
          </a:bodyPr>
          <a:lstStyle/>
          <a:p>
            <a:r>
              <a:rPr lang="en-US" sz="2400" dirty="0" smtClean="0"/>
              <a:t>Not enough clear information to understand the accounting processes used by your firm.</a:t>
            </a:r>
          </a:p>
          <a:p>
            <a:endParaRPr lang="en-US" dirty="0" smtClean="0"/>
          </a:p>
          <a:p>
            <a:r>
              <a:rPr lang="en-US" sz="2400" b="1" dirty="0" smtClean="0"/>
              <a:t>TIMESHEETS:</a:t>
            </a:r>
            <a:endParaRPr lang="en-US" sz="2400" b="1" dirty="0"/>
          </a:p>
          <a:p>
            <a:r>
              <a:rPr lang="en-US" sz="2400" dirty="0" smtClean="0"/>
              <a:t>For example, timesheets do not have enough detail to show how Direct (project related hours) or Indirect (non-project related hours) are </a:t>
            </a:r>
            <a:r>
              <a:rPr lang="en-US" sz="2400" dirty="0"/>
              <a:t>r</a:t>
            </a:r>
            <a:r>
              <a:rPr lang="en-US" sz="2400" dirty="0" smtClean="0"/>
              <a:t>ecorded consistently.</a:t>
            </a:r>
          </a:p>
          <a:p>
            <a:endParaRPr lang="en-US" sz="2400" dirty="0"/>
          </a:p>
          <a:p>
            <a:r>
              <a:rPr lang="en-US" sz="2400" dirty="0" smtClean="0"/>
              <a:t>How do you take the information from the timesheet to the accounting process?</a:t>
            </a:r>
            <a:endParaRPr lang="en-US" sz="2400" dirty="0"/>
          </a:p>
          <a:p>
            <a:endParaRPr lang="en-US" dirty="0"/>
          </a:p>
        </p:txBody>
      </p:sp>
    </p:spTree>
    <p:extLst>
      <p:ext uri="{BB962C8B-B14F-4D97-AF65-F5344CB8AC3E}">
        <p14:creationId xmlns:p14="http://schemas.microsoft.com/office/powerpoint/2010/main" val="619781029"/>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1143000"/>
          </a:xfrm>
        </p:spPr>
        <p:txBody>
          <a:bodyPr>
            <a:normAutofit fontScale="90000"/>
          </a:bodyPr>
          <a:lstStyle/>
          <a:p>
            <a:r>
              <a:rPr lang="en-US" sz="4000" dirty="0"/>
              <a:t>Consultant Prequalification Requirements</a:t>
            </a:r>
            <a:r>
              <a:rPr lang="en-US" altLang="en-US" sz="4800" dirty="0"/>
              <a:t/>
            </a:r>
            <a:br>
              <a:rPr lang="en-US" altLang="en-US" sz="4800" dirty="0"/>
            </a:br>
            <a:r>
              <a:rPr lang="en-US" altLang="en-US" sz="2700" dirty="0"/>
              <a:t>Step 4 - Financial Prequalification Documents</a:t>
            </a:r>
            <a:endParaRPr lang="en-US" sz="2700" dirty="0"/>
          </a:p>
        </p:txBody>
      </p:sp>
      <p:sp>
        <p:nvSpPr>
          <p:cNvPr id="3" name="Slide Number Placeholder 2"/>
          <p:cNvSpPr>
            <a:spLocks noGrp="1"/>
          </p:cNvSpPr>
          <p:nvPr>
            <p:ph type="sldNum" sz="quarter" idx="12"/>
          </p:nvPr>
        </p:nvSpPr>
        <p:spPr/>
        <p:txBody>
          <a:bodyPr/>
          <a:lstStyle/>
          <a:p>
            <a:fld id="{BD5C613A-00B5-4F0E-A13E-EFC08BA9D031}" type="slidenum">
              <a:rPr lang="en-US" smtClean="0"/>
              <a:t>30</a:t>
            </a:fld>
            <a:endParaRPr lang="en-US" dirty="0"/>
          </a:p>
        </p:txBody>
      </p:sp>
      <p:graphicFrame>
        <p:nvGraphicFramePr>
          <p:cNvPr id="4" name="Content Placeholder 4"/>
          <p:cNvGraphicFramePr>
            <a:graphicFrameLocks/>
          </p:cNvGraphicFramePr>
          <p:nvPr>
            <p:extLst>
              <p:ext uri="{D42A27DB-BD31-4B8C-83A1-F6EECF244321}">
                <p14:modId xmlns:p14="http://schemas.microsoft.com/office/powerpoint/2010/main" val="3315584097"/>
              </p:ext>
            </p:extLst>
          </p:nvPr>
        </p:nvGraphicFramePr>
        <p:xfrm>
          <a:off x="-609600" y="3276600"/>
          <a:ext cx="6019800" cy="28855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304800" y="1657942"/>
            <a:ext cx="3733907" cy="369332"/>
          </a:xfrm>
          <a:prstGeom prst="rect">
            <a:avLst/>
          </a:prstGeom>
          <a:noFill/>
        </p:spPr>
        <p:txBody>
          <a:bodyPr wrap="none" rtlCol="0">
            <a:spAutoFit/>
          </a:bodyPr>
          <a:lstStyle/>
          <a:p>
            <a:r>
              <a:rPr lang="en-US" dirty="0" smtClean="0"/>
              <a:t>ITEM 1 – Prequalification Cover Sheet </a:t>
            </a:r>
            <a:endParaRPr lang="en-US" dirty="0"/>
          </a:p>
        </p:txBody>
      </p:sp>
      <p:pic>
        <p:nvPicPr>
          <p:cNvPr id="4098"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00600" y="1524000"/>
            <a:ext cx="3756989" cy="49377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304801" y="2171438"/>
            <a:ext cx="4343399" cy="646331"/>
          </a:xfrm>
          <a:prstGeom prst="rect">
            <a:avLst/>
          </a:prstGeom>
          <a:noFill/>
        </p:spPr>
        <p:txBody>
          <a:bodyPr wrap="square" rtlCol="0">
            <a:spAutoFit/>
          </a:bodyPr>
          <a:lstStyle/>
          <a:p>
            <a:r>
              <a:rPr lang="en-US" dirty="0" smtClean="0"/>
              <a:t>The prequal documents are inter-related and </a:t>
            </a:r>
          </a:p>
          <a:p>
            <a:r>
              <a:rPr lang="en-US" dirty="0"/>
              <a:t>m</a:t>
            </a:r>
            <a:r>
              <a:rPr lang="en-US" dirty="0" smtClean="0"/>
              <a:t>ust be cohesive on to another.</a:t>
            </a:r>
            <a:endParaRPr lang="en-US" dirty="0"/>
          </a:p>
        </p:txBody>
      </p:sp>
    </p:spTree>
    <p:extLst>
      <p:ext uri="{BB962C8B-B14F-4D97-AF65-F5344CB8AC3E}">
        <p14:creationId xmlns:p14="http://schemas.microsoft.com/office/powerpoint/2010/main" val="1490682913"/>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944562"/>
          </a:xfrm>
        </p:spPr>
        <p:txBody>
          <a:bodyPr>
            <a:normAutofit fontScale="90000"/>
          </a:bodyPr>
          <a:lstStyle/>
          <a:p>
            <a:r>
              <a:rPr lang="en-US" sz="4000" dirty="0"/>
              <a:t>Consultant Prequalification Requirements</a:t>
            </a:r>
            <a:r>
              <a:rPr lang="en-US" altLang="en-US" sz="6000" dirty="0"/>
              <a:t/>
            </a:r>
            <a:br>
              <a:rPr lang="en-US" altLang="en-US" sz="6000" dirty="0"/>
            </a:br>
            <a:r>
              <a:rPr lang="en-US" altLang="en-US" sz="2700" dirty="0"/>
              <a:t>Step 4 - Financial Prequalification Documents</a:t>
            </a:r>
            <a:endParaRPr lang="en-US" sz="2700" dirty="0"/>
          </a:p>
        </p:txBody>
      </p:sp>
      <p:sp>
        <p:nvSpPr>
          <p:cNvPr id="3" name="Slide Number Placeholder 2"/>
          <p:cNvSpPr>
            <a:spLocks noGrp="1"/>
          </p:cNvSpPr>
          <p:nvPr>
            <p:ph type="sldNum" sz="quarter" idx="12"/>
          </p:nvPr>
        </p:nvSpPr>
        <p:spPr/>
        <p:txBody>
          <a:bodyPr/>
          <a:lstStyle/>
          <a:p>
            <a:fld id="{BD5C613A-00B5-4F0E-A13E-EFC08BA9D031}" type="slidenum">
              <a:rPr lang="en-US" smtClean="0"/>
              <a:t>31</a:t>
            </a:fld>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19549" y="2590800"/>
            <a:ext cx="4930411" cy="32918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238125" y="1524000"/>
            <a:ext cx="3581400" cy="2354491"/>
          </a:xfrm>
          <a:prstGeom prst="rect">
            <a:avLst/>
          </a:prstGeom>
        </p:spPr>
        <p:txBody>
          <a:bodyPr wrap="square">
            <a:spAutoFit/>
          </a:bodyPr>
          <a:lstStyle/>
          <a:p>
            <a:pPr algn="just"/>
            <a:r>
              <a:rPr lang="en-US" u="sng" dirty="0" smtClean="0"/>
              <a:t>Audited</a:t>
            </a:r>
            <a:endParaRPr lang="en-US" u="sng" dirty="0"/>
          </a:p>
          <a:p>
            <a:pPr algn="just"/>
            <a:r>
              <a:rPr lang="en-US" dirty="0"/>
              <a:t>Auditors review the FAR compliant audit;</a:t>
            </a:r>
          </a:p>
          <a:p>
            <a:pPr algn="just"/>
            <a:endParaRPr lang="en-US" sz="1050" dirty="0"/>
          </a:p>
          <a:p>
            <a:pPr algn="just"/>
            <a:r>
              <a:rPr lang="en-US" dirty="0"/>
              <a:t>Tax return and financial statements are not necessary</a:t>
            </a:r>
            <a:r>
              <a:rPr lang="en-US" dirty="0" smtClean="0"/>
              <a:t>.</a:t>
            </a:r>
          </a:p>
          <a:p>
            <a:pPr algn="just"/>
            <a:endParaRPr lang="en-US" sz="1050" dirty="0"/>
          </a:p>
          <a:p>
            <a:pPr algn="just"/>
            <a:r>
              <a:rPr lang="en-US" dirty="0" smtClean="0"/>
              <a:t>Remember: Item 2, 3 &amp; 4 is still required.</a:t>
            </a:r>
            <a:endParaRPr lang="en-US" dirty="0"/>
          </a:p>
        </p:txBody>
      </p:sp>
      <p:sp>
        <p:nvSpPr>
          <p:cNvPr id="5" name="Rectangle 4"/>
          <p:cNvSpPr/>
          <p:nvPr/>
        </p:nvSpPr>
        <p:spPr>
          <a:xfrm>
            <a:off x="238125" y="4038600"/>
            <a:ext cx="3581400" cy="2354491"/>
          </a:xfrm>
          <a:prstGeom prst="rect">
            <a:avLst/>
          </a:prstGeom>
        </p:spPr>
        <p:txBody>
          <a:bodyPr wrap="square">
            <a:spAutoFit/>
          </a:bodyPr>
          <a:lstStyle/>
          <a:p>
            <a:pPr algn="just"/>
            <a:r>
              <a:rPr lang="en-US" u="sng" dirty="0"/>
              <a:t>Not Audited</a:t>
            </a:r>
          </a:p>
          <a:p>
            <a:pPr algn="just"/>
            <a:endParaRPr lang="en-US" sz="1050" dirty="0"/>
          </a:p>
          <a:p>
            <a:pPr algn="just"/>
            <a:r>
              <a:rPr lang="en-US" dirty="0"/>
              <a:t>Auditors reference overhead rate accounts and costs to supporting financial statements. </a:t>
            </a:r>
          </a:p>
          <a:p>
            <a:pPr marL="457200" indent="-457200" algn="just">
              <a:buFont typeface="+mj-lt"/>
              <a:buAutoNum type="arabicPeriod"/>
            </a:pPr>
            <a:endParaRPr lang="en-US" sz="1050" dirty="0"/>
          </a:p>
          <a:p>
            <a:pPr algn="just"/>
            <a:r>
              <a:rPr lang="en-US" dirty="0"/>
              <a:t>The financial statements accounts and costs are then referenced to the tax return. </a:t>
            </a:r>
          </a:p>
        </p:txBody>
      </p:sp>
      <p:sp>
        <p:nvSpPr>
          <p:cNvPr id="6" name="TextBox 5"/>
          <p:cNvSpPr txBox="1"/>
          <p:nvPr/>
        </p:nvSpPr>
        <p:spPr>
          <a:xfrm>
            <a:off x="4524375" y="1524000"/>
            <a:ext cx="3581400" cy="923330"/>
          </a:xfrm>
          <a:prstGeom prst="rect">
            <a:avLst/>
          </a:prstGeom>
          <a:noFill/>
        </p:spPr>
        <p:txBody>
          <a:bodyPr wrap="square" rtlCol="0">
            <a:spAutoFit/>
          </a:bodyPr>
          <a:lstStyle/>
          <a:p>
            <a:pPr algn="just"/>
            <a:r>
              <a:rPr lang="en-US" dirty="0" smtClean="0"/>
              <a:t>The lower half of the Prequalification</a:t>
            </a:r>
          </a:p>
          <a:p>
            <a:pPr algn="just"/>
            <a:r>
              <a:rPr lang="en-US" dirty="0" smtClean="0"/>
              <a:t>Cover Sheet shows the required documents</a:t>
            </a:r>
            <a:endParaRPr lang="en-US" dirty="0"/>
          </a:p>
        </p:txBody>
      </p:sp>
    </p:spTree>
    <p:extLst>
      <p:ext uri="{BB962C8B-B14F-4D97-AF65-F5344CB8AC3E}">
        <p14:creationId xmlns:p14="http://schemas.microsoft.com/office/powerpoint/2010/main" val="3570807660"/>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Rectangle 2"/>
          <p:cNvSpPr>
            <a:spLocks noGrp="1" noRot="1" noChangeArrowheads="1"/>
          </p:cNvSpPr>
          <p:nvPr>
            <p:ph type="title"/>
          </p:nvPr>
        </p:nvSpPr>
        <p:spPr>
          <a:xfrm>
            <a:off x="255181" y="228600"/>
            <a:ext cx="8693627" cy="838200"/>
          </a:xfrm>
        </p:spPr>
        <p:txBody>
          <a:bodyPr>
            <a:normAutofit fontScale="90000"/>
          </a:bodyPr>
          <a:lstStyle/>
          <a:p>
            <a:r>
              <a:rPr lang="en-US" sz="4000" dirty="0"/>
              <a:t>Consultant Prequalification Requirements</a:t>
            </a:r>
            <a:r>
              <a:rPr lang="en-US" altLang="en-US" sz="4000" dirty="0"/>
              <a:t/>
            </a:r>
            <a:br>
              <a:rPr lang="en-US" altLang="en-US" sz="4000" dirty="0"/>
            </a:br>
            <a:r>
              <a:rPr lang="en-US" altLang="en-US" sz="2700" dirty="0"/>
              <a:t>Step 4 - Financial Prequalification Documents</a:t>
            </a:r>
          </a:p>
        </p:txBody>
      </p:sp>
      <p:sp>
        <p:nvSpPr>
          <p:cNvPr id="316419" name="Rectangle 3"/>
          <p:cNvSpPr>
            <a:spLocks noGrp="1" noChangeArrowheads="1"/>
          </p:cNvSpPr>
          <p:nvPr>
            <p:ph idx="1"/>
          </p:nvPr>
        </p:nvSpPr>
        <p:spPr>
          <a:xfrm>
            <a:off x="228600" y="1482090"/>
            <a:ext cx="4572000" cy="4991100"/>
          </a:xfrm>
        </p:spPr>
        <p:txBody>
          <a:bodyPr>
            <a:normAutofit fontScale="25000" lnSpcReduction="20000"/>
          </a:bodyPr>
          <a:lstStyle/>
          <a:p>
            <a:pPr marL="0" indent="0">
              <a:buNone/>
            </a:pPr>
            <a:r>
              <a:rPr lang="en-US" sz="9600" dirty="0" smtClean="0">
                <a:solidFill>
                  <a:schemeClr val="tx1"/>
                </a:solidFill>
              </a:rPr>
              <a:t>Overhead </a:t>
            </a:r>
            <a:r>
              <a:rPr lang="en-US" sz="9600" dirty="0">
                <a:solidFill>
                  <a:schemeClr val="tx1"/>
                </a:solidFill>
              </a:rPr>
              <a:t>Rate Schedule </a:t>
            </a:r>
            <a:r>
              <a:rPr lang="en-US" sz="9600" dirty="0" smtClean="0">
                <a:solidFill>
                  <a:schemeClr val="tx1"/>
                </a:solidFill>
              </a:rPr>
              <a:t>must demonstrate a firm’s fundamental </a:t>
            </a:r>
            <a:r>
              <a:rPr lang="en-US" sz="9600" dirty="0">
                <a:solidFill>
                  <a:schemeClr val="tx1"/>
                </a:solidFill>
              </a:rPr>
              <a:t>understanding of the </a:t>
            </a:r>
            <a:r>
              <a:rPr lang="en-US" sz="9600" dirty="0" smtClean="0">
                <a:solidFill>
                  <a:schemeClr val="tx1"/>
                </a:solidFill>
              </a:rPr>
              <a:t>FAR.</a:t>
            </a:r>
          </a:p>
          <a:p>
            <a:pPr marL="0" indent="0">
              <a:buNone/>
            </a:pPr>
            <a:endParaRPr lang="en-US" sz="2200" dirty="0" smtClean="0">
              <a:solidFill>
                <a:schemeClr val="tx1"/>
              </a:solidFill>
            </a:endParaRPr>
          </a:p>
          <a:p>
            <a:pPr marL="0" indent="0">
              <a:buNone/>
            </a:pPr>
            <a:endParaRPr lang="en-US" sz="2200" dirty="0" smtClean="0">
              <a:solidFill>
                <a:schemeClr val="tx1"/>
              </a:solidFill>
            </a:endParaRPr>
          </a:p>
          <a:p>
            <a:pPr marL="0" indent="0">
              <a:buNone/>
            </a:pPr>
            <a:r>
              <a:rPr lang="en-US" sz="9600" dirty="0" smtClean="0">
                <a:solidFill>
                  <a:schemeClr val="tx1"/>
                </a:solidFill>
              </a:rPr>
              <a:t>The </a:t>
            </a:r>
            <a:r>
              <a:rPr lang="en-US" sz="9600" dirty="0">
                <a:solidFill>
                  <a:schemeClr val="tx1"/>
                </a:solidFill>
              </a:rPr>
              <a:t>overhead rate schedule </a:t>
            </a:r>
            <a:r>
              <a:rPr lang="en-US" sz="9600" dirty="0" smtClean="0">
                <a:solidFill>
                  <a:schemeClr val="tx1"/>
                </a:solidFill>
              </a:rPr>
              <a:t>must be: </a:t>
            </a:r>
            <a:endParaRPr lang="en-US" sz="9600" dirty="0">
              <a:solidFill>
                <a:schemeClr val="tx1"/>
              </a:solidFill>
            </a:endParaRPr>
          </a:p>
          <a:p>
            <a:endParaRPr lang="en-US" sz="4800" dirty="0">
              <a:solidFill>
                <a:schemeClr val="tx1"/>
              </a:solidFill>
            </a:endParaRPr>
          </a:p>
          <a:p>
            <a:endParaRPr lang="en-US" sz="4800" dirty="0">
              <a:solidFill>
                <a:schemeClr val="tx1"/>
              </a:solidFill>
            </a:endParaRPr>
          </a:p>
          <a:p>
            <a:r>
              <a:rPr lang="en-US" sz="9600" dirty="0" smtClean="0">
                <a:solidFill>
                  <a:schemeClr val="tx1"/>
                </a:solidFill>
              </a:rPr>
              <a:t>Provided </a:t>
            </a:r>
            <a:r>
              <a:rPr lang="en-US" sz="9600" dirty="0">
                <a:solidFill>
                  <a:schemeClr val="tx1"/>
                </a:solidFill>
              </a:rPr>
              <a:t>in the required </a:t>
            </a:r>
            <a:r>
              <a:rPr lang="en-US" sz="9600" dirty="0" smtClean="0">
                <a:solidFill>
                  <a:schemeClr val="tx1"/>
                </a:solidFill>
              </a:rPr>
              <a:t>format with FAR references; </a:t>
            </a:r>
          </a:p>
          <a:p>
            <a:endParaRPr lang="en-US" sz="4800" dirty="0">
              <a:solidFill>
                <a:schemeClr val="tx1"/>
              </a:solidFill>
            </a:endParaRPr>
          </a:p>
          <a:p>
            <a:r>
              <a:rPr lang="en-US" sz="9600" dirty="0" smtClean="0">
                <a:solidFill>
                  <a:schemeClr val="tx1"/>
                </a:solidFill>
              </a:rPr>
              <a:t>Report </a:t>
            </a:r>
            <a:r>
              <a:rPr lang="en-US" sz="9600" dirty="0">
                <a:solidFill>
                  <a:schemeClr val="tx1"/>
                </a:solidFill>
              </a:rPr>
              <a:t>actual costs; </a:t>
            </a:r>
            <a:endParaRPr lang="en-US" sz="9600" dirty="0" smtClean="0">
              <a:solidFill>
                <a:schemeClr val="tx1"/>
              </a:solidFill>
            </a:endParaRPr>
          </a:p>
          <a:p>
            <a:endParaRPr lang="en-US" sz="4800" dirty="0" smtClean="0">
              <a:solidFill>
                <a:schemeClr val="tx1"/>
              </a:solidFill>
            </a:endParaRPr>
          </a:p>
          <a:p>
            <a:r>
              <a:rPr lang="en-US" sz="9600" dirty="0" smtClean="0">
                <a:solidFill>
                  <a:schemeClr val="tx1"/>
                </a:solidFill>
              </a:rPr>
              <a:t>Traceable </a:t>
            </a:r>
            <a:r>
              <a:rPr lang="en-US" sz="9600" dirty="0">
                <a:solidFill>
                  <a:schemeClr val="tx1"/>
                </a:solidFill>
              </a:rPr>
              <a:t>to financial </a:t>
            </a:r>
            <a:r>
              <a:rPr lang="en-US" sz="9600" dirty="0" smtClean="0">
                <a:solidFill>
                  <a:schemeClr val="tx1"/>
                </a:solidFill>
              </a:rPr>
              <a:t>statements if not audited; </a:t>
            </a:r>
          </a:p>
          <a:p>
            <a:endParaRPr lang="en-US" sz="4800" dirty="0" smtClean="0">
              <a:solidFill>
                <a:schemeClr val="tx1"/>
              </a:solidFill>
            </a:endParaRPr>
          </a:p>
          <a:p>
            <a:r>
              <a:rPr lang="en-US" sz="9600" dirty="0" smtClean="0">
                <a:solidFill>
                  <a:schemeClr val="tx1"/>
                </a:solidFill>
              </a:rPr>
              <a:t>Be </a:t>
            </a:r>
            <a:r>
              <a:rPr lang="en-US" sz="9600" dirty="0">
                <a:solidFill>
                  <a:schemeClr val="tx1"/>
                </a:solidFill>
              </a:rPr>
              <a:t>mathematically correct. </a:t>
            </a:r>
            <a:endParaRPr lang="en-US" dirty="0"/>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1371600"/>
            <a:ext cx="4045427" cy="52120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18360215"/>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944562"/>
          </a:xfrm>
        </p:spPr>
        <p:txBody>
          <a:bodyPr>
            <a:normAutofit fontScale="90000"/>
          </a:bodyPr>
          <a:lstStyle/>
          <a:p>
            <a:r>
              <a:rPr lang="en-US" sz="4000" dirty="0"/>
              <a:t>Consultant Prequalification Requirements</a:t>
            </a:r>
            <a:r>
              <a:rPr lang="en-US" altLang="en-US" sz="6000" dirty="0"/>
              <a:t/>
            </a:r>
            <a:br>
              <a:rPr lang="en-US" altLang="en-US" sz="6000" dirty="0"/>
            </a:br>
            <a:r>
              <a:rPr lang="en-US" altLang="en-US" sz="2700" dirty="0"/>
              <a:t>Step 4 - Financial Prequalification Documents</a:t>
            </a:r>
            <a:endParaRPr lang="en-US" sz="2700" dirty="0"/>
          </a:p>
        </p:txBody>
      </p:sp>
      <p:sp>
        <p:nvSpPr>
          <p:cNvPr id="3" name="Content Placeholder 2"/>
          <p:cNvSpPr>
            <a:spLocks noGrp="1"/>
          </p:cNvSpPr>
          <p:nvPr>
            <p:ph idx="1"/>
          </p:nvPr>
        </p:nvSpPr>
        <p:spPr>
          <a:xfrm>
            <a:off x="381000" y="1383792"/>
            <a:ext cx="4114800" cy="4876800"/>
          </a:xfrm>
        </p:spPr>
        <p:txBody>
          <a:bodyPr>
            <a:normAutofit/>
          </a:bodyPr>
          <a:lstStyle/>
          <a:p>
            <a:pPr marL="0" indent="0">
              <a:buNone/>
            </a:pPr>
            <a:r>
              <a:rPr lang="en-US" b="1" dirty="0" smtClean="0">
                <a:solidFill>
                  <a:schemeClr val="tx1"/>
                </a:solidFill>
              </a:rPr>
              <a:t>Reasonable Cost</a:t>
            </a:r>
          </a:p>
          <a:p>
            <a:pPr marL="0" indent="0" algn="just">
              <a:buNone/>
            </a:pPr>
            <a:r>
              <a:rPr lang="en-US" dirty="0" smtClean="0">
                <a:solidFill>
                  <a:schemeClr val="tx1"/>
                </a:solidFill>
              </a:rPr>
              <a:t>A cost is  reasonable, if, in its</a:t>
            </a:r>
          </a:p>
          <a:p>
            <a:pPr marL="0" indent="0" algn="just">
              <a:buNone/>
            </a:pPr>
            <a:r>
              <a:rPr lang="en-US" dirty="0" smtClean="0">
                <a:solidFill>
                  <a:schemeClr val="tx1"/>
                </a:solidFill>
              </a:rPr>
              <a:t>nature and amount, it does not</a:t>
            </a:r>
          </a:p>
          <a:p>
            <a:pPr marL="0" indent="0" algn="just">
              <a:buNone/>
            </a:pPr>
            <a:r>
              <a:rPr lang="en-US" dirty="0" smtClean="0">
                <a:solidFill>
                  <a:schemeClr val="tx1"/>
                </a:solidFill>
              </a:rPr>
              <a:t>exceed that which would be</a:t>
            </a:r>
          </a:p>
          <a:p>
            <a:pPr marL="0" indent="0" algn="just">
              <a:buNone/>
            </a:pPr>
            <a:r>
              <a:rPr lang="en-US" dirty="0" smtClean="0">
                <a:solidFill>
                  <a:schemeClr val="tx1"/>
                </a:solidFill>
              </a:rPr>
              <a:t>incurred by a prudent person in the conduct of competitive business.</a:t>
            </a:r>
          </a:p>
          <a:p>
            <a:pPr marL="0" indent="0">
              <a:buNone/>
            </a:pPr>
            <a:endParaRPr lang="en-US" sz="1200" dirty="0" smtClean="0">
              <a:solidFill>
                <a:schemeClr val="tx1"/>
              </a:solidFill>
            </a:endParaRPr>
          </a:p>
          <a:p>
            <a:pPr marL="0" indent="0">
              <a:buNone/>
            </a:pPr>
            <a:r>
              <a:rPr lang="en-US" b="1" dirty="0">
                <a:solidFill>
                  <a:schemeClr val="tx1"/>
                </a:solidFill>
              </a:rPr>
              <a:t>Allocable </a:t>
            </a:r>
            <a:r>
              <a:rPr lang="en-US" b="1" dirty="0" smtClean="0">
                <a:solidFill>
                  <a:schemeClr val="tx1"/>
                </a:solidFill>
              </a:rPr>
              <a:t>Cost</a:t>
            </a:r>
            <a:endParaRPr lang="en-US" b="1" dirty="0">
              <a:solidFill>
                <a:schemeClr val="tx1"/>
              </a:solidFill>
            </a:endParaRPr>
          </a:p>
          <a:p>
            <a:pPr marL="0" indent="0" algn="just">
              <a:buNone/>
            </a:pPr>
            <a:r>
              <a:rPr lang="en-US" dirty="0">
                <a:solidFill>
                  <a:schemeClr val="tx1"/>
                </a:solidFill>
              </a:rPr>
              <a:t>A Government contract cost that </a:t>
            </a:r>
            <a:r>
              <a:rPr lang="en-US" dirty="0" smtClean="0">
                <a:solidFill>
                  <a:schemeClr val="tx1"/>
                </a:solidFill>
              </a:rPr>
              <a:t>is necessary </a:t>
            </a:r>
            <a:r>
              <a:rPr lang="en-US" dirty="0">
                <a:solidFill>
                  <a:schemeClr val="tx1"/>
                </a:solidFill>
              </a:rPr>
              <a:t>to the overall operation of the business. </a:t>
            </a:r>
          </a:p>
          <a:p>
            <a:pPr marL="0" indent="0" algn="just">
              <a:buNone/>
            </a:pPr>
            <a:endParaRPr lang="en-US" dirty="0">
              <a:solidFill>
                <a:schemeClr val="tx1"/>
              </a:solidFill>
            </a:endParaRPr>
          </a:p>
        </p:txBody>
      </p:sp>
      <p:sp>
        <p:nvSpPr>
          <p:cNvPr id="4" name="Slide Number Placeholder 3"/>
          <p:cNvSpPr>
            <a:spLocks noGrp="1"/>
          </p:cNvSpPr>
          <p:nvPr>
            <p:ph type="sldNum" sz="quarter" idx="12"/>
          </p:nvPr>
        </p:nvSpPr>
        <p:spPr/>
        <p:txBody>
          <a:bodyPr/>
          <a:lstStyle/>
          <a:p>
            <a:fld id="{BD5C613A-00B5-4F0E-A13E-EFC08BA9D031}" type="slidenum">
              <a:rPr lang="en-US" smtClean="0"/>
              <a:t>33</a:t>
            </a:fld>
            <a:endParaRPr lang="en-US" dirty="0"/>
          </a:p>
        </p:txBody>
      </p:sp>
      <p:pic>
        <p:nvPicPr>
          <p:cNvPr id="5" name="Picture 2" descr="Image result for free clipart professional office adding machine tape">
            <a:hlinkClick r:id="rId3"/>
          </p:cNvPr>
          <p:cNvPicPr>
            <a:picLocks noChangeAspect="1" noChangeArrowheads="1"/>
          </p:cNvPicPr>
          <p:nvPr/>
        </p:nvPicPr>
        <p:blipFill>
          <a:blip r:embed="rId4">
            <a:duotone>
              <a:prstClr val="black"/>
              <a:schemeClr val="accent4">
                <a:tint val="45000"/>
                <a:satMod val="400000"/>
              </a:schemeClr>
            </a:duotone>
            <a:extLst>
              <a:ext uri="{BEBA8EAE-BF5A-486C-A8C5-ECC9F3942E4B}">
                <a14:imgProps xmlns:a14="http://schemas.microsoft.com/office/drawing/2010/main">
                  <a14:imgLayer r:embed="rId5">
                    <a14:imgEffect>
                      <a14:colorTemperature colorTemp="7200"/>
                    </a14:imgEffect>
                  </a14:imgLayer>
                </a14:imgProps>
              </a:ext>
              <a:ext uri="{28A0092B-C50C-407E-A947-70E740481C1C}">
                <a14:useLocalDpi xmlns:a14="http://schemas.microsoft.com/office/drawing/2010/main" val="0"/>
              </a:ext>
            </a:extLst>
          </a:blip>
          <a:srcRect/>
          <a:stretch>
            <a:fillRect/>
          </a:stretch>
        </p:blipFill>
        <p:spPr bwMode="auto">
          <a:xfrm>
            <a:off x="4800600" y="1447800"/>
            <a:ext cx="3909367" cy="4846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3361413"/>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2" name="Picture 10" descr="Image result for Free clipart professional office travel">
            <a:hlinkClick r:id="rId3"/>
          </p:cNvPr>
          <p:cNvPicPr>
            <a:picLocks noChangeAspect="1" noChangeArrowheads="1"/>
          </p:cNvPicPr>
          <p:nvPr/>
        </p:nvPicPr>
        <p:blipFill>
          <a:blip r:embed="rId4">
            <a:duotone>
              <a:schemeClr val="accent1">
                <a:shade val="45000"/>
                <a:satMod val="135000"/>
              </a:schemeClr>
              <a:prstClr val="white"/>
            </a:duotone>
            <a:extLst>
              <a:ext uri="{BEBA8EAE-BF5A-486C-A8C5-ECC9F3942E4B}">
                <a14:imgProps xmlns:a14="http://schemas.microsoft.com/office/drawing/2010/main">
                  <a14:imgLayer r:embed="rId5">
                    <a14:imgEffect>
                      <a14:sharpenSoften amount="-62000"/>
                    </a14:imgEffect>
                    <a14:imgEffect>
                      <a14:brightnessContrast bright="-32000" contrast="-75000"/>
                    </a14:imgEffect>
                  </a14:imgLayer>
                </a14:imgProps>
              </a:ext>
              <a:ext uri="{28A0092B-C50C-407E-A947-70E740481C1C}">
                <a14:useLocalDpi xmlns:a14="http://schemas.microsoft.com/office/drawing/2010/main" val="0"/>
              </a:ext>
            </a:extLst>
          </a:blip>
          <a:srcRect/>
          <a:stretch>
            <a:fillRect/>
          </a:stretch>
        </p:blipFill>
        <p:spPr bwMode="auto">
          <a:xfrm>
            <a:off x="250165" y="1524000"/>
            <a:ext cx="8587953" cy="47244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28600" y="274638"/>
            <a:ext cx="8686800" cy="944562"/>
          </a:xfrm>
        </p:spPr>
        <p:txBody>
          <a:bodyPr>
            <a:normAutofit fontScale="90000"/>
          </a:bodyPr>
          <a:lstStyle/>
          <a:p>
            <a:r>
              <a:rPr lang="en-US" sz="4000" dirty="0"/>
              <a:t>Consultant Prequalification Requirements</a:t>
            </a:r>
            <a:r>
              <a:rPr lang="en-US" altLang="en-US" sz="6000" dirty="0"/>
              <a:t/>
            </a:r>
            <a:br>
              <a:rPr lang="en-US" altLang="en-US" sz="6000" dirty="0"/>
            </a:br>
            <a:r>
              <a:rPr lang="en-US" altLang="en-US" sz="2700" dirty="0"/>
              <a:t>Step 4 - Financial Prequalification Documents</a:t>
            </a:r>
            <a:endParaRPr lang="en-US" sz="2700" dirty="0"/>
          </a:p>
        </p:txBody>
      </p:sp>
      <p:sp>
        <p:nvSpPr>
          <p:cNvPr id="3" name="Content Placeholder 2"/>
          <p:cNvSpPr>
            <a:spLocks noGrp="1"/>
          </p:cNvSpPr>
          <p:nvPr>
            <p:ph idx="1"/>
          </p:nvPr>
        </p:nvSpPr>
        <p:spPr>
          <a:xfrm>
            <a:off x="250164" y="1524000"/>
            <a:ext cx="8587953" cy="4724400"/>
          </a:xfrm>
        </p:spPr>
        <p:txBody>
          <a:bodyPr>
            <a:normAutofit fontScale="92500"/>
          </a:bodyPr>
          <a:lstStyle/>
          <a:p>
            <a:pPr marL="0" indent="0" algn="just">
              <a:buNone/>
            </a:pPr>
            <a:r>
              <a:rPr lang="en-US" b="1" dirty="0" smtClean="0">
                <a:solidFill>
                  <a:schemeClr val="bg1"/>
                </a:solidFill>
              </a:rPr>
              <a:t>Examples:</a:t>
            </a:r>
          </a:p>
          <a:p>
            <a:pPr algn="just"/>
            <a:endParaRPr lang="en-US" sz="1200" dirty="0" smtClean="0">
              <a:solidFill>
                <a:schemeClr val="bg1"/>
              </a:solidFill>
            </a:endParaRPr>
          </a:p>
          <a:p>
            <a:pPr marL="0" indent="0" algn="just">
              <a:buNone/>
            </a:pPr>
            <a:r>
              <a:rPr lang="en-US" dirty="0" smtClean="0">
                <a:solidFill>
                  <a:schemeClr val="bg1"/>
                </a:solidFill>
              </a:rPr>
              <a:t>A seminar is being held in your home town and also in New York. New York is more fun but is it reasonable to fly to New York with all of the other </a:t>
            </a:r>
            <a:r>
              <a:rPr lang="en-US" dirty="0" smtClean="0">
                <a:solidFill>
                  <a:schemeClr val="bg1"/>
                </a:solidFill>
              </a:rPr>
              <a:t>costs </a:t>
            </a:r>
            <a:r>
              <a:rPr lang="en-US" dirty="0" smtClean="0">
                <a:solidFill>
                  <a:schemeClr val="bg1"/>
                </a:solidFill>
              </a:rPr>
              <a:t>associated with the trip or stay in your home town to attend the </a:t>
            </a:r>
            <a:r>
              <a:rPr lang="en-US" dirty="0" smtClean="0">
                <a:solidFill>
                  <a:schemeClr val="bg1"/>
                </a:solidFill>
              </a:rPr>
              <a:t>seminar?</a:t>
            </a:r>
            <a:endParaRPr lang="en-US" dirty="0" smtClean="0">
              <a:solidFill>
                <a:schemeClr val="bg1"/>
              </a:solidFill>
            </a:endParaRPr>
          </a:p>
          <a:p>
            <a:pPr algn="just"/>
            <a:endParaRPr lang="en-US" sz="1200" dirty="0" smtClean="0">
              <a:solidFill>
                <a:schemeClr val="bg1"/>
              </a:solidFill>
            </a:endParaRPr>
          </a:p>
          <a:p>
            <a:pPr marL="0" indent="0" algn="just">
              <a:buNone/>
            </a:pPr>
            <a:r>
              <a:rPr lang="en-US" dirty="0" smtClean="0">
                <a:solidFill>
                  <a:schemeClr val="bg1"/>
                </a:solidFill>
              </a:rPr>
              <a:t>You need to fly – do you purchase a first class ticket or business class? The FAR will </a:t>
            </a:r>
            <a:r>
              <a:rPr lang="en-US" u="sng" dirty="0" smtClean="0">
                <a:solidFill>
                  <a:schemeClr val="bg1"/>
                </a:solidFill>
              </a:rPr>
              <a:t>reimburse for the airline ticket based on lowest price available</a:t>
            </a:r>
            <a:r>
              <a:rPr lang="en-US" dirty="0" smtClean="0">
                <a:solidFill>
                  <a:schemeClr val="bg1"/>
                </a:solidFill>
              </a:rPr>
              <a:t>.  If the lowest price is not available, provide documentation demonstrating no available </a:t>
            </a:r>
            <a:r>
              <a:rPr lang="en-US" dirty="0" smtClean="0">
                <a:solidFill>
                  <a:schemeClr val="bg1"/>
                </a:solidFill>
              </a:rPr>
              <a:t>seats. The </a:t>
            </a:r>
            <a:r>
              <a:rPr lang="en-US" dirty="0" smtClean="0">
                <a:solidFill>
                  <a:schemeClr val="bg1"/>
                </a:solidFill>
              </a:rPr>
              <a:t>documentation can be a print screen to show date time flight availability.  </a:t>
            </a:r>
            <a:endParaRPr lang="en-US" dirty="0">
              <a:solidFill>
                <a:schemeClr val="bg1"/>
              </a:solidFill>
            </a:endParaRPr>
          </a:p>
          <a:p>
            <a:pPr marL="0" indent="0" algn="just">
              <a:buNone/>
            </a:pPr>
            <a:endParaRPr lang="en-US" sz="1200" dirty="0" smtClean="0">
              <a:solidFill>
                <a:schemeClr val="bg1"/>
              </a:solidFill>
            </a:endParaRPr>
          </a:p>
          <a:p>
            <a:pPr marL="0" indent="0" algn="just">
              <a:buNone/>
            </a:pPr>
            <a:r>
              <a:rPr lang="en-US" dirty="0">
                <a:solidFill>
                  <a:schemeClr val="bg1"/>
                </a:solidFill>
              </a:rPr>
              <a:t>Other unallowable costs include, but not limited to, early boarding privileges or costs above per diem rates.</a:t>
            </a:r>
          </a:p>
          <a:p>
            <a:pPr marL="0" indent="0" algn="just">
              <a:buNone/>
            </a:pPr>
            <a:endParaRPr lang="en-US" dirty="0">
              <a:solidFill>
                <a:schemeClr val="bg1"/>
              </a:solidFill>
            </a:endParaRPr>
          </a:p>
        </p:txBody>
      </p:sp>
      <p:sp>
        <p:nvSpPr>
          <p:cNvPr id="4" name="Slide Number Placeholder 3"/>
          <p:cNvSpPr>
            <a:spLocks noGrp="1"/>
          </p:cNvSpPr>
          <p:nvPr>
            <p:ph type="sldNum" sz="quarter" idx="12"/>
          </p:nvPr>
        </p:nvSpPr>
        <p:spPr/>
        <p:txBody>
          <a:bodyPr/>
          <a:lstStyle/>
          <a:p>
            <a:fld id="{BD5C613A-00B5-4F0E-A13E-EFC08BA9D031}" type="slidenum">
              <a:rPr lang="en-US" smtClean="0"/>
              <a:t>34</a:t>
            </a:fld>
            <a:endParaRPr lang="en-US" dirty="0"/>
          </a:p>
        </p:txBody>
      </p:sp>
    </p:spTree>
    <p:extLst>
      <p:ext uri="{BB962C8B-B14F-4D97-AF65-F5344CB8AC3E}">
        <p14:creationId xmlns:p14="http://schemas.microsoft.com/office/powerpoint/2010/main" val="704783116"/>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Rectangle 2"/>
          <p:cNvSpPr>
            <a:spLocks noGrp="1" noRot="1" noChangeArrowheads="1"/>
          </p:cNvSpPr>
          <p:nvPr>
            <p:ph type="title"/>
          </p:nvPr>
        </p:nvSpPr>
        <p:spPr>
          <a:xfrm>
            <a:off x="228600" y="152400"/>
            <a:ext cx="8686800" cy="990600"/>
          </a:xfrm>
        </p:spPr>
        <p:txBody>
          <a:bodyPr>
            <a:normAutofit fontScale="90000"/>
          </a:bodyPr>
          <a:lstStyle/>
          <a:p>
            <a:r>
              <a:rPr lang="en-US" sz="4000" dirty="0"/>
              <a:t>Consultant Prequalification Requirements </a:t>
            </a:r>
            <a:r>
              <a:rPr lang="en-US" sz="4000" dirty="0" smtClean="0"/>
              <a:t/>
            </a:r>
            <a:br>
              <a:rPr lang="en-US" sz="4000" dirty="0" smtClean="0"/>
            </a:br>
            <a:r>
              <a:rPr lang="en-US" altLang="en-US" sz="2700" dirty="0" smtClean="0"/>
              <a:t>Step 4 - Financial Prequalification Documents</a:t>
            </a:r>
            <a:endParaRPr lang="en-US" altLang="en-US" sz="2700" dirty="0"/>
          </a:p>
        </p:txBody>
      </p:sp>
      <p:sp>
        <p:nvSpPr>
          <p:cNvPr id="316419" name="Rectangle 3"/>
          <p:cNvSpPr>
            <a:spLocks noGrp="1" noChangeArrowheads="1"/>
          </p:cNvSpPr>
          <p:nvPr>
            <p:ph idx="1"/>
          </p:nvPr>
        </p:nvSpPr>
        <p:spPr>
          <a:xfrm>
            <a:off x="228600" y="1219200"/>
            <a:ext cx="8686800" cy="5117783"/>
          </a:xfrm>
        </p:spPr>
        <p:txBody>
          <a:bodyPr>
            <a:normAutofit/>
          </a:bodyPr>
          <a:lstStyle/>
          <a:p>
            <a:pPr marL="0" indent="0" algn="just">
              <a:buNone/>
            </a:pPr>
            <a:r>
              <a:rPr lang="en-US" dirty="0" smtClean="0">
                <a:solidFill>
                  <a:schemeClr val="tx1"/>
                </a:solidFill>
              </a:rPr>
              <a:t>It </a:t>
            </a:r>
            <a:r>
              <a:rPr lang="en-US" dirty="0">
                <a:solidFill>
                  <a:schemeClr val="tx1"/>
                </a:solidFill>
              </a:rPr>
              <a:t>is important to have cohesion between the prequalification documents. The following table shows how the documents are inter-related and must reference one to another. </a:t>
            </a: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1392" y="2438400"/>
            <a:ext cx="6629400" cy="3886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49794248"/>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3001" y="1146292"/>
            <a:ext cx="4081530" cy="548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188041" y="1358565"/>
            <a:ext cx="4296068" cy="1676400"/>
          </a:xfrm>
        </p:spPr>
        <p:txBody>
          <a:bodyPr>
            <a:normAutofit/>
          </a:bodyPr>
          <a:lstStyle/>
          <a:p>
            <a:pPr marL="0" indent="0" algn="just">
              <a:buNone/>
            </a:pPr>
            <a:r>
              <a:rPr lang="en-US" dirty="0" smtClean="0">
                <a:solidFill>
                  <a:schemeClr val="tx1"/>
                </a:solidFill>
              </a:rPr>
              <a:t>Additional FAR </a:t>
            </a:r>
            <a:r>
              <a:rPr lang="en-US" dirty="0">
                <a:solidFill>
                  <a:schemeClr val="tx1"/>
                </a:solidFill>
              </a:rPr>
              <a:t>references can be found on Appendix C in the AASHTO Uniform Audit and Accounting Guide. </a:t>
            </a:r>
          </a:p>
        </p:txBody>
      </p:sp>
      <p:sp>
        <p:nvSpPr>
          <p:cNvPr id="4" name="Oval 3"/>
          <p:cNvSpPr/>
          <p:nvPr/>
        </p:nvSpPr>
        <p:spPr>
          <a:xfrm>
            <a:off x="8382000" y="3048002"/>
            <a:ext cx="503274" cy="228596"/>
          </a:xfrm>
          <a:prstGeom prst="ellipse">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216616" y="3067052"/>
            <a:ext cx="4193459" cy="3416320"/>
          </a:xfrm>
          <a:prstGeom prst="rect">
            <a:avLst/>
          </a:prstGeom>
        </p:spPr>
        <p:txBody>
          <a:bodyPr wrap="square">
            <a:spAutoFit/>
          </a:bodyPr>
          <a:lstStyle/>
          <a:p>
            <a:pPr algn="just"/>
            <a:r>
              <a:rPr lang="en-US" sz="2400" dirty="0"/>
              <a:t>High Risk Categories included but are not limited to:</a:t>
            </a:r>
          </a:p>
          <a:p>
            <a:pPr marL="342900" indent="-342900">
              <a:buFont typeface="Arial" panose="020B0604020202020204" pitchFamily="34" charset="0"/>
              <a:buChar char="•"/>
            </a:pPr>
            <a:r>
              <a:rPr lang="en-US" sz="2400" dirty="0" smtClean="0"/>
              <a:t>Direct </a:t>
            </a:r>
            <a:r>
              <a:rPr lang="en-US" sz="2400" dirty="0"/>
              <a:t>Selling, </a:t>
            </a:r>
            <a:r>
              <a:rPr lang="en-US" sz="2400" dirty="0" smtClean="0"/>
              <a:t>Marketing</a:t>
            </a:r>
            <a:r>
              <a:rPr lang="en-US" sz="2400" dirty="0"/>
              <a:t>, </a:t>
            </a:r>
            <a:r>
              <a:rPr lang="en-US" sz="2400" dirty="0" smtClean="0"/>
              <a:t>Employee Morale; </a:t>
            </a:r>
          </a:p>
          <a:p>
            <a:pPr marL="342900" indent="-342900">
              <a:buFont typeface="Arial" panose="020B0604020202020204" pitchFamily="34" charset="0"/>
              <a:buChar char="•"/>
            </a:pPr>
            <a:r>
              <a:rPr lang="en-US" sz="2400" dirty="0" smtClean="0"/>
              <a:t>Food</a:t>
            </a:r>
            <a:r>
              <a:rPr lang="en-US" sz="2400" dirty="0"/>
              <a:t>, Lodging, </a:t>
            </a:r>
            <a:r>
              <a:rPr lang="en-US" sz="2400" dirty="0" smtClean="0"/>
              <a:t>Travel-Per Diem Rates</a:t>
            </a:r>
            <a:endParaRPr lang="en-US" sz="2400" dirty="0"/>
          </a:p>
          <a:p>
            <a:pPr marL="342900" indent="-342900">
              <a:buFont typeface="Arial" panose="020B0604020202020204" pitchFamily="34" charset="0"/>
              <a:buChar char="•"/>
            </a:pPr>
            <a:r>
              <a:rPr lang="en-US" sz="2400" dirty="0" smtClean="0"/>
              <a:t>Mileage </a:t>
            </a:r>
            <a:r>
              <a:rPr lang="en-US" sz="2400" dirty="0"/>
              <a:t>Reimbursement</a:t>
            </a:r>
          </a:p>
          <a:p>
            <a:pPr marL="342900" indent="-342900">
              <a:buFont typeface="Arial" panose="020B0604020202020204" pitchFamily="34" charset="0"/>
              <a:buChar char="•"/>
            </a:pPr>
            <a:r>
              <a:rPr lang="en-US" sz="2400" dirty="0"/>
              <a:t>Professional Services</a:t>
            </a:r>
          </a:p>
          <a:p>
            <a:pPr marL="342900" indent="-342900">
              <a:buFont typeface="Arial" panose="020B0604020202020204" pitchFamily="34" charset="0"/>
              <a:buChar char="•"/>
            </a:pPr>
            <a:r>
              <a:rPr lang="en-US" sz="2400" dirty="0"/>
              <a:t>Legal Cost</a:t>
            </a:r>
          </a:p>
        </p:txBody>
      </p:sp>
      <p:sp>
        <p:nvSpPr>
          <p:cNvPr id="2" name="TextBox 1"/>
          <p:cNvSpPr txBox="1"/>
          <p:nvPr/>
        </p:nvSpPr>
        <p:spPr>
          <a:xfrm>
            <a:off x="274674" y="152400"/>
            <a:ext cx="8610600" cy="1015663"/>
          </a:xfrm>
          <a:prstGeom prst="rect">
            <a:avLst/>
          </a:prstGeom>
          <a:noFill/>
        </p:spPr>
        <p:txBody>
          <a:bodyPr wrap="square" rtlCol="0">
            <a:spAutoFit/>
          </a:bodyPr>
          <a:lstStyle/>
          <a:p>
            <a:r>
              <a:rPr lang="en-US" sz="3600" dirty="0"/>
              <a:t>Consultant Prequalification Requirements </a:t>
            </a:r>
            <a:br>
              <a:rPr lang="en-US" sz="3600" dirty="0"/>
            </a:br>
            <a:r>
              <a:rPr lang="en-US" altLang="en-US" sz="2400" b="1" dirty="0">
                <a:latin typeface="+mj-lt"/>
              </a:rPr>
              <a:t>Step 4 - Financial Prequalification Documents</a:t>
            </a:r>
            <a:endParaRPr lang="en-US" sz="2400" b="1" dirty="0">
              <a:latin typeface="+mj-lt"/>
            </a:endParaRPr>
          </a:p>
        </p:txBody>
      </p:sp>
      <p:sp>
        <p:nvSpPr>
          <p:cNvPr id="7" name="Oval 6"/>
          <p:cNvSpPr/>
          <p:nvPr/>
        </p:nvSpPr>
        <p:spPr>
          <a:xfrm>
            <a:off x="4875787" y="3048002"/>
            <a:ext cx="573399" cy="228598"/>
          </a:xfrm>
          <a:prstGeom prst="ellipse">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05737123"/>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44263"/>
            <a:ext cx="8229600" cy="487362"/>
          </a:xfrm>
        </p:spPr>
        <p:txBody>
          <a:bodyPr>
            <a:normAutofit fontScale="90000"/>
          </a:bodyPr>
          <a:lstStyle/>
          <a:p>
            <a:r>
              <a:rPr lang="en-US" sz="2400" dirty="0" smtClean="0"/>
              <a:t/>
            </a:r>
            <a:br>
              <a:rPr lang="en-US" sz="2400" dirty="0" smtClean="0"/>
            </a:br>
            <a:r>
              <a:rPr lang="en-US" sz="2700" dirty="0" smtClean="0"/>
              <a:t>Example: Meals </a:t>
            </a:r>
            <a:r>
              <a:rPr lang="en-US" sz="2700" dirty="0"/>
              <a:t>and </a:t>
            </a:r>
            <a:r>
              <a:rPr lang="en-US" sz="2700" dirty="0" smtClean="0"/>
              <a:t>Entertainment – High Risk</a:t>
            </a:r>
            <a:endParaRPr lang="en-US" sz="2700" dirty="0"/>
          </a:p>
        </p:txBody>
      </p:sp>
      <p:sp>
        <p:nvSpPr>
          <p:cNvPr id="3" name="Content Placeholder 2"/>
          <p:cNvSpPr>
            <a:spLocks noGrp="1"/>
          </p:cNvSpPr>
          <p:nvPr>
            <p:ph idx="1"/>
          </p:nvPr>
        </p:nvSpPr>
        <p:spPr>
          <a:xfrm>
            <a:off x="387957" y="1828800"/>
            <a:ext cx="8368085" cy="4800600"/>
          </a:xfrm>
        </p:spPr>
        <p:txBody>
          <a:bodyPr>
            <a:noAutofit/>
          </a:bodyPr>
          <a:lstStyle/>
          <a:p>
            <a:pPr marL="0" indent="0" algn="just">
              <a:buNone/>
            </a:pPr>
            <a:r>
              <a:rPr lang="en-US" dirty="0" smtClean="0">
                <a:solidFill>
                  <a:schemeClr val="tx1"/>
                </a:solidFill>
              </a:rPr>
              <a:t>Taken </a:t>
            </a:r>
            <a:r>
              <a:rPr lang="en-US" dirty="0">
                <a:solidFill>
                  <a:schemeClr val="tx1"/>
                </a:solidFill>
              </a:rPr>
              <a:t>together, the cost principles at FAR 31.205-13, Employee Morale, and FAR 31.205-14, Entertainment, expressly disallow certain costs, including</a:t>
            </a:r>
            <a:r>
              <a:rPr lang="en-US" dirty="0" smtClean="0">
                <a:solidFill>
                  <a:schemeClr val="tx1"/>
                </a:solidFill>
              </a:rPr>
              <a:t>:</a:t>
            </a:r>
          </a:p>
          <a:p>
            <a:pPr lvl="1" algn="just"/>
            <a:r>
              <a:rPr lang="en-US" sz="2400" dirty="0" smtClean="0"/>
              <a:t>Entertainment </a:t>
            </a:r>
            <a:r>
              <a:rPr lang="en-US" sz="2400" dirty="0"/>
              <a:t>provided as part of public </a:t>
            </a:r>
            <a:r>
              <a:rPr lang="en-US" sz="2400" dirty="0" smtClean="0"/>
              <a:t>relations </a:t>
            </a:r>
            <a:r>
              <a:rPr lang="en-US" sz="2400" dirty="0"/>
              <a:t>employee relations, or company </a:t>
            </a:r>
            <a:r>
              <a:rPr lang="en-US" sz="2400" dirty="0" smtClean="0"/>
              <a:t>celebrations;</a:t>
            </a:r>
            <a:endParaRPr lang="en-US" sz="2400" dirty="0"/>
          </a:p>
          <a:p>
            <a:pPr lvl="1" algn="just"/>
            <a:r>
              <a:rPr lang="en-US" sz="2400" dirty="0"/>
              <a:t>Costs of </a:t>
            </a:r>
            <a:r>
              <a:rPr lang="en-US" sz="2400" dirty="0" smtClean="0"/>
              <a:t>amusement</a:t>
            </a:r>
            <a:r>
              <a:rPr lang="en-US" sz="2400" dirty="0"/>
              <a:t>, diversions, social activities, and any directly associated costs, including tickets, meals, and </a:t>
            </a:r>
            <a:r>
              <a:rPr lang="en-US" sz="2400" dirty="0" smtClean="0"/>
              <a:t>lodging; </a:t>
            </a:r>
            <a:r>
              <a:rPr lang="en-US" sz="2400" dirty="0"/>
              <a:t>and</a:t>
            </a:r>
          </a:p>
          <a:p>
            <a:pPr lvl="1" algn="just"/>
            <a:r>
              <a:rPr lang="en-US" sz="2400" dirty="0"/>
              <a:t>Employee social events, including </a:t>
            </a:r>
            <a:r>
              <a:rPr lang="en-US" sz="2400" dirty="0" smtClean="0"/>
              <a:t>company </a:t>
            </a:r>
            <a:r>
              <a:rPr lang="en-US" sz="2400" dirty="0"/>
              <a:t>picnics, theme and </a:t>
            </a:r>
            <a:endParaRPr lang="en-US" sz="2400" dirty="0" smtClean="0"/>
          </a:p>
          <a:p>
            <a:pPr marL="574675" lvl="1" indent="0" algn="just">
              <a:buNone/>
              <a:tabLst>
                <a:tab pos="914400" algn="l"/>
              </a:tabLst>
            </a:pPr>
            <a:r>
              <a:rPr lang="en-US" sz="2400" dirty="0" smtClean="0"/>
              <a:t>holiday </a:t>
            </a:r>
            <a:r>
              <a:rPr lang="en-US" sz="2400" dirty="0"/>
              <a:t>parties</a:t>
            </a:r>
            <a:r>
              <a:rPr lang="en-US" sz="2400" dirty="0" smtClean="0"/>
              <a:t>.</a:t>
            </a:r>
          </a:p>
          <a:p>
            <a:pPr marL="0" indent="0" algn="just">
              <a:buNone/>
            </a:pPr>
            <a:r>
              <a:rPr lang="en-US" dirty="0" smtClean="0">
                <a:solidFill>
                  <a:schemeClr val="tx1"/>
                </a:solidFill>
              </a:rPr>
              <a:t>Consultants </a:t>
            </a:r>
            <a:r>
              <a:rPr lang="en-US" dirty="0">
                <a:solidFill>
                  <a:schemeClr val="tx1"/>
                </a:solidFill>
              </a:rPr>
              <a:t>often do not disallow all </a:t>
            </a:r>
            <a:r>
              <a:rPr lang="en-US" dirty="0" smtClean="0">
                <a:solidFill>
                  <a:schemeClr val="tx1"/>
                </a:solidFill>
              </a:rPr>
              <a:t>of the costs </a:t>
            </a:r>
            <a:r>
              <a:rPr lang="en-US" dirty="0">
                <a:solidFill>
                  <a:schemeClr val="tx1"/>
                </a:solidFill>
              </a:rPr>
              <a:t>that should be disallowed </a:t>
            </a:r>
            <a:r>
              <a:rPr lang="en-US" dirty="0" smtClean="0">
                <a:solidFill>
                  <a:schemeClr val="tx1"/>
                </a:solidFill>
              </a:rPr>
              <a:t>for meals and </a:t>
            </a:r>
            <a:r>
              <a:rPr lang="en-US" dirty="0">
                <a:solidFill>
                  <a:schemeClr val="tx1"/>
                </a:solidFill>
              </a:rPr>
              <a:t>entertainment.</a:t>
            </a:r>
          </a:p>
          <a:p>
            <a:endParaRPr lang="en-US" dirty="0"/>
          </a:p>
        </p:txBody>
      </p:sp>
      <p:sp>
        <p:nvSpPr>
          <p:cNvPr id="4" name="Slide Number Placeholder 3"/>
          <p:cNvSpPr>
            <a:spLocks noGrp="1"/>
          </p:cNvSpPr>
          <p:nvPr>
            <p:ph type="sldNum" sz="quarter" idx="12"/>
          </p:nvPr>
        </p:nvSpPr>
        <p:spPr/>
        <p:txBody>
          <a:bodyPr/>
          <a:lstStyle/>
          <a:p>
            <a:fld id="{BD5C613A-00B5-4F0E-A13E-EFC08BA9D031}" type="slidenum">
              <a:rPr lang="en-US" smtClean="0"/>
              <a:t>37</a:t>
            </a:fld>
            <a:endParaRPr lang="en-US" dirty="0"/>
          </a:p>
        </p:txBody>
      </p:sp>
      <p:sp>
        <p:nvSpPr>
          <p:cNvPr id="5" name="TextBox 4"/>
          <p:cNvSpPr txBox="1"/>
          <p:nvPr/>
        </p:nvSpPr>
        <p:spPr>
          <a:xfrm>
            <a:off x="228600" y="228600"/>
            <a:ext cx="8686800" cy="1015663"/>
          </a:xfrm>
          <a:prstGeom prst="rect">
            <a:avLst/>
          </a:prstGeom>
          <a:noFill/>
        </p:spPr>
        <p:txBody>
          <a:bodyPr wrap="square" rtlCol="0">
            <a:spAutoFit/>
          </a:bodyPr>
          <a:lstStyle/>
          <a:p>
            <a:r>
              <a:rPr lang="en-US" sz="3600" b="1" dirty="0"/>
              <a:t>Consultant Prequalification Requirements </a:t>
            </a:r>
            <a:r>
              <a:rPr lang="en-US" sz="2800" dirty="0"/>
              <a:t/>
            </a:r>
            <a:br>
              <a:rPr lang="en-US" sz="2800" dirty="0"/>
            </a:br>
            <a:r>
              <a:rPr lang="en-US" altLang="en-US" sz="2400" b="1" dirty="0">
                <a:latin typeface="+mj-lt"/>
              </a:rPr>
              <a:t>Step 4 - Financial Prequalification Documents</a:t>
            </a:r>
            <a:endParaRPr lang="en-US" sz="2400" b="1" dirty="0">
              <a:latin typeface="+mj-lt"/>
            </a:endParaRPr>
          </a:p>
        </p:txBody>
      </p:sp>
    </p:spTree>
    <p:extLst>
      <p:ext uri="{BB962C8B-B14F-4D97-AF65-F5344CB8AC3E}">
        <p14:creationId xmlns:p14="http://schemas.microsoft.com/office/powerpoint/2010/main" val="2382815487"/>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Internal Control Questionnaire (ICQ)</a:t>
            </a:r>
            <a:endParaRPr lang="en-US" dirty="0"/>
          </a:p>
        </p:txBody>
      </p:sp>
      <p:sp>
        <p:nvSpPr>
          <p:cNvPr id="4" name="Slide Number Placeholder 3"/>
          <p:cNvSpPr>
            <a:spLocks noGrp="1"/>
          </p:cNvSpPr>
          <p:nvPr>
            <p:ph type="sldNum" sz="quarter" idx="12"/>
          </p:nvPr>
        </p:nvSpPr>
        <p:spPr/>
        <p:txBody>
          <a:bodyPr/>
          <a:lstStyle/>
          <a:p>
            <a:fld id="{BD5C613A-00B5-4F0E-A13E-EFC08BA9D031}" type="slidenum">
              <a:rPr lang="en-US" smtClean="0"/>
              <a:t>38</a:t>
            </a:fld>
            <a:endParaRPr lang="en-US" dirty="0"/>
          </a:p>
        </p:txBody>
      </p:sp>
    </p:spTree>
    <p:extLst>
      <p:ext uri="{BB962C8B-B14F-4D97-AF65-F5344CB8AC3E}">
        <p14:creationId xmlns:p14="http://schemas.microsoft.com/office/powerpoint/2010/main" val="607425703"/>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Image result for free clipart professional office paper stacks">
            <a:hlinkClick r:id="rId3"/>
          </p:cNvPr>
          <p:cNvPicPr>
            <a:picLocks noChangeAspect="1" noChangeArrowheads="1"/>
          </p:cNvPicPr>
          <p:nvPr/>
        </p:nvPicPr>
        <p:blipFill>
          <a:blip r:embed="rId4" cstate="print">
            <a:duotone>
              <a:schemeClr val="accent1">
                <a:shade val="45000"/>
                <a:satMod val="135000"/>
              </a:schemeClr>
              <a:prstClr val="white"/>
            </a:duotone>
            <a:extLst>
              <a:ext uri="{BEBA8EAE-BF5A-486C-A8C5-ECC9F3942E4B}">
                <a14:imgProps xmlns:a14="http://schemas.microsoft.com/office/drawing/2010/main">
                  <a14:imgLayer r:embed="rId5">
                    <a14:imgEffect>
                      <a14:artisticFilmGrain/>
                    </a14:imgEffect>
                    <a14:imgEffect>
                      <a14:colorTemperature colorTemp="1500"/>
                    </a14:imgEffect>
                    <a14:imgEffect>
                      <a14:saturation sat="20000"/>
                    </a14:imgEffect>
                  </a14:imgLayer>
                </a14:imgProps>
              </a:ext>
              <a:ext uri="{28A0092B-C50C-407E-A947-70E740481C1C}">
                <a14:useLocalDpi xmlns:a14="http://schemas.microsoft.com/office/drawing/2010/main" val="0"/>
              </a:ext>
            </a:extLst>
          </a:blip>
          <a:srcRect/>
          <a:stretch>
            <a:fillRect/>
          </a:stretch>
        </p:blipFill>
        <p:spPr bwMode="auto">
          <a:xfrm>
            <a:off x="228600" y="1295400"/>
            <a:ext cx="8686800" cy="5334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04800" y="152400"/>
            <a:ext cx="8382000" cy="990600"/>
          </a:xfrm>
        </p:spPr>
        <p:txBody>
          <a:bodyPr>
            <a:normAutofit fontScale="90000"/>
          </a:bodyPr>
          <a:lstStyle/>
          <a:p>
            <a:r>
              <a:rPr lang="en-US" dirty="0"/>
              <a:t>Consultant Prequalification Requirements </a:t>
            </a:r>
            <a:r>
              <a:rPr lang="en-US" sz="1800" dirty="0"/>
              <a:t/>
            </a:r>
            <a:br>
              <a:rPr lang="en-US" sz="1800" dirty="0"/>
            </a:br>
            <a:r>
              <a:rPr lang="en-US" altLang="en-US" sz="2700" dirty="0"/>
              <a:t>Step 4 - Financial Prequalification Documents</a:t>
            </a:r>
            <a:endParaRPr lang="en-US" sz="2700" dirty="0"/>
          </a:p>
        </p:txBody>
      </p:sp>
      <p:sp>
        <p:nvSpPr>
          <p:cNvPr id="3" name="Slide Number Placeholder 2"/>
          <p:cNvSpPr>
            <a:spLocks noGrp="1"/>
          </p:cNvSpPr>
          <p:nvPr>
            <p:ph type="sldNum" sz="quarter" idx="12"/>
          </p:nvPr>
        </p:nvSpPr>
        <p:spPr/>
        <p:txBody>
          <a:bodyPr/>
          <a:lstStyle/>
          <a:p>
            <a:fld id="{BD5C613A-00B5-4F0E-A13E-EFC08BA9D031}" type="slidenum">
              <a:rPr lang="en-US" smtClean="0"/>
              <a:t>39</a:t>
            </a:fld>
            <a:endParaRPr lang="en-US" dirty="0"/>
          </a:p>
        </p:txBody>
      </p:sp>
      <p:sp>
        <p:nvSpPr>
          <p:cNvPr id="4" name="Rectangle 3"/>
          <p:cNvSpPr/>
          <p:nvPr/>
        </p:nvSpPr>
        <p:spPr>
          <a:xfrm>
            <a:off x="228600" y="1295400"/>
            <a:ext cx="8686800" cy="5586145"/>
          </a:xfrm>
          <a:prstGeom prst="rect">
            <a:avLst/>
          </a:prstGeom>
        </p:spPr>
        <p:txBody>
          <a:bodyPr wrap="square">
            <a:spAutoFit/>
          </a:bodyPr>
          <a:lstStyle/>
          <a:p>
            <a:r>
              <a:rPr lang="en-US" sz="2400" b="1" dirty="0">
                <a:solidFill>
                  <a:schemeClr val="bg1"/>
                </a:solidFill>
              </a:rPr>
              <a:t>The Risk-Based Assessment includes but is not limited to the review of the firms: </a:t>
            </a:r>
            <a:endParaRPr lang="en-US" sz="2400" b="1" dirty="0" smtClean="0">
              <a:solidFill>
                <a:schemeClr val="bg1"/>
              </a:solidFill>
            </a:endParaRPr>
          </a:p>
          <a:p>
            <a:endParaRPr lang="en-US" sz="1100" b="1" dirty="0">
              <a:solidFill>
                <a:schemeClr val="bg1"/>
              </a:solidFill>
            </a:endParaRPr>
          </a:p>
          <a:p>
            <a:pPr marL="342900" indent="-342900">
              <a:buFont typeface="Arial" panose="020B0604020202020204" pitchFamily="34" charset="0"/>
              <a:buChar char="•"/>
            </a:pPr>
            <a:r>
              <a:rPr lang="en-US" sz="2400" dirty="0" smtClean="0">
                <a:solidFill>
                  <a:schemeClr val="bg1"/>
                </a:solidFill>
              </a:rPr>
              <a:t>Accounting</a:t>
            </a:r>
            <a:r>
              <a:rPr lang="en-US" sz="2400" dirty="0">
                <a:solidFill>
                  <a:schemeClr val="bg1"/>
                </a:solidFill>
              </a:rPr>
              <a:t>, Timekeeping, Bonus &amp; IT policies and </a:t>
            </a:r>
            <a:r>
              <a:rPr lang="en-US" sz="2400" dirty="0" smtClean="0">
                <a:solidFill>
                  <a:schemeClr val="bg1"/>
                </a:solidFill>
              </a:rPr>
              <a:t>procedures; </a:t>
            </a:r>
          </a:p>
          <a:p>
            <a:pPr marL="800100" lvl="1" indent="-342900">
              <a:buFont typeface="Arial" panose="020B0604020202020204" pitchFamily="34" charset="0"/>
              <a:buChar char="•"/>
            </a:pPr>
            <a:r>
              <a:rPr lang="en-US" sz="2400" dirty="0" smtClean="0">
                <a:solidFill>
                  <a:schemeClr val="bg1"/>
                </a:solidFill>
              </a:rPr>
              <a:t>Examples: </a:t>
            </a:r>
            <a:r>
              <a:rPr lang="en-US" sz="2400" dirty="0">
                <a:solidFill>
                  <a:schemeClr val="bg1"/>
                </a:solidFill>
              </a:rPr>
              <a:t>s</a:t>
            </a:r>
            <a:r>
              <a:rPr lang="en-US" sz="2400" dirty="0" smtClean="0">
                <a:solidFill>
                  <a:schemeClr val="bg1"/>
                </a:solidFill>
              </a:rPr>
              <a:t>ecurity of data, approval levels, etc…</a:t>
            </a:r>
            <a:endParaRPr lang="en-US" sz="2400" dirty="0">
              <a:solidFill>
                <a:schemeClr val="bg1"/>
              </a:solidFill>
            </a:endParaRPr>
          </a:p>
          <a:p>
            <a:pPr marL="171450" indent="-171450">
              <a:buFont typeface="Arial" panose="020B0604020202020204" pitchFamily="34" charset="0"/>
              <a:buChar char="•"/>
            </a:pPr>
            <a:endParaRPr lang="en-US" sz="1200" dirty="0">
              <a:solidFill>
                <a:schemeClr val="bg1"/>
              </a:solidFill>
            </a:endParaRPr>
          </a:p>
          <a:p>
            <a:pPr marL="342900" indent="-342900">
              <a:buFont typeface="Arial" panose="020B0604020202020204" pitchFamily="34" charset="0"/>
              <a:buChar char="•"/>
            </a:pPr>
            <a:r>
              <a:rPr lang="en-US" sz="2400" dirty="0">
                <a:solidFill>
                  <a:schemeClr val="bg1"/>
                </a:solidFill>
              </a:rPr>
              <a:t>Control environment of the accounting system; </a:t>
            </a:r>
          </a:p>
          <a:p>
            <a:pPr marL="171450" indent="-171450">
              <a:buFont typeface="Arial" panose="020B0604020202020204" pitchFamily="34" charset="0"/>
              <a:buChar char="•"/>
            </a:pPr>
            <a:endParaRPr lang="en-US" sz="1200" dirty="0">
              <a:solidFill>
                <a:schemeClr val="bg1"/>
              </a:solidFill>
            </a:endParaRPr>
          </a:p>
          <a:p>
            <a:pPr marL="342900" indent="-342900">
              <a:buFont typeface="Arial" panose="020B0604020202020204" pitchFamily="34" charset="0"/>
              <a:buChar char="•"/>
            </a:pPr>
            <a:r>
              <a:rPr lang="en-US" sz="2400" dirty="0">
                <a:solidFill>
                  <a:schemeClr val="bg1"/>
                </a:solidFill>
              </a:rPr>
              <a:t>Ability of the firm to demonstrate fundamental FAR knowledge; </a:t>
            </a:r>
          </a:p>
          <a:p>
            <a:pPr marL="171450" indent="-171450">
              <a:buFont typeface="Arial" panose="020B0604020202020204" pitchFamily="34" charset="0"/>
              <a:buChar char="•"/>
            </a:pPr>
            <a:endParaRPr lang="en-US" sz="1200" dirty="0">
              <a:solidFill>
                <a:schemeClr val="bg1"/>
              </a:solidFill>
            </a:endParaRPr>
          </a:p>
          <a:p>
            <a:pPr marL="342900" indent="-342900">
              <a:buFont typeface="Arial" panose="020B0604020202020204" pitchFamily="34" charset="0"/>
              <a:buChar char="•"/>
            </a:pPr>
            <a:r>
              <a:rPr lang="en-US" sz="2400" dirty="0">
                <a:solidFill>
                  <a:schemeClr val="bg1"/>
                </a:solidFill>
              </a:rPr>
              <a:t>The firm’s ability to segregate direct and indirect cost and identify unallowable cost; </a:t>
            </a:r>
          </a:p>
          <a:p>
            <a:pPr marL="171450" indent="-171450">
              <a:buFont typeface="Arial" panose="020B0604020202020204" pitchFamily="34" charset="0"/>
              <a:buChar char="•"/>
            </a:pPr>
            <a:endParaRPr lang="en-US" sz="1200" dirty="0">
              <a:solidFill>
                <a:schemeClr val="bg1"/>
              </a:solidFill>
            </a:endParaRPr>
          </a:p>
          <a:p>
            <a:pPr marL="342900" indent="-342900">
              <a:buFont typeface="Arial" panose="020B0604020202020204" pitchFamily="34" charset="0"/>
              <a:buChar char="•"/>
            </a:pPr>
            <a:r>
              <a:rPr lang="en-US" sz="2400" dirty="0">
                <a:solidFill>
                  <a:schemeClr val="bg1"/>
                </a:solidFill>
              </a:rPr>
              <a:t>Proper allocation of labor cost to direct and indirect costs</a:t>
            </a:r>
            <a:r>
              <a:rPr lang="en-US" sz="2400" dirty="0" smtClean="0">
                <a:solidFill>
                  <a:schemeClr val="bg1"/>
                </a:solidFill>
              </a:rPr>
              <a:t>;</a:t>
            </a:r>
          </a:p>
          <a:p>
            <a:pPr marL="342900" indent="-342900">
              <a:buFont typeface="Arial" panose="020B0604020202020204" pitchFamily="34" charset="0"/>
              <a:buChar char="•"/>
            </a:pPr>
            <a:endParaRPr lang="en-US" sz="1100" dirty="0" smtClean="0">
              <a:solidFill>
                <a:schemeClr val="bg1"/>
              </a:solidFill>
            </a:endParaRPr>
          </a:p>
          <a:p>
            <a:endParaRPr lang="en-US" sz="1100" dirty="0" smtClean="0">
              <a:solidFill>
                <a:schemeClr val="bg1"/>
              </a:solidFill>
            </a:endParaRPr>
          </a:p>
          <a:p>
            <a:r>
              <a:rPr lang="en-US" sz="2400" dirty="0" smtClean="0">
                <a:solidFill>
                  <a:schemeClr val="bg1"/>
                </a:solidFill>
              </a:rPr>
              <a:t>Prequalification information is also used during Final Invoice Audits. </a:t>
            </a:r>
            <a:endParaRPr lang="en-US" sz="2400" dirty="0">
              <a:solidFill>
                <a:schemeClr val="bg1"/>
              </a:solidFill>
            </a:endParaRPr>
          </a:p>
          <a:p>
            <a:endParaRPr lang="en-US" sz="2400" dirty="0">
              <a:solidFill>
                <a:schemeClr val="bg1"/>
              </a:solidFill>
            </a:endParaRPr>
          </a:p>
          <a:p>
            <a:pPr marL="171450" indent="-171450">
              <a:buFont typeface="Arial" panose="020B0604020202020204" pitchFamily="34" charset="0"/>
              <a:buChar char="•"/>
            </a:pPr>
            <a:endParaRPr lang="en-US" sz="1200" dirty="0">
              <a:solidFill>
                <a:schemeClr val="bg1"/>
              </a:solidFill>
            </a:endParaRPr>
          </a:p>
        </p:txBody>
      </p:sp>
    </p:spTree>
    <p:extLst>
      <p:ext uri="{BB962C8B-B14F-4D97-AF65-F5344CB8AC3E}">
        <p14:creationId xmlns:p14="http://schemas.microsoft.com/office/powerpoint/2010/main" val="2974469396"/>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dirty="0" smtClean="0"/>
              <a:t>MoDOT Tasks</a:t>
            </a:r>
            <a:endParaRPr lang="en-US" dirty="0"/>
          </a:p>
        </p:txBody>
      </p:sp>
      <p:sp>
        <p:nvSpPr>
          <p:cNvPr id="3" name="Content Placeholder 2"/>
          <p:cNvSpPr>
            <a:spLocks noGrp="1"/>
          </p:cNvSpPr>
          <p:nvPr>
            <p:ph idx="1"/>
          </p:nvPr>
        </p:nvSpPr>
        <p:spPr>
          <a:xfrm>
            <a:off x="457200" y="1600200"/>
            <a:ext cx="8229600" cy="4678363"/>
          </a:xfrm>
        </p:spPr>
        <p:txBody>
          <a:bodyPr>
            <a:normAutofit/>
          </a:bodyPr>
          <a:lstStyle/>
          <a:p>
            <a:r>
              <a:rPr lang="en-US" sz="2800" dirty="0" smtClean="0">
                <a:solidFill>
                  <a:schemeClr val="tx1"/>
                </a:solidFill>
              </a:rPr>
              <a:t>Review overhead </a:t>
            </a:r>
            <a:r>
              <a:rPr lang="en-US" sz="2800" dirty="0">
                <a:solidFill>
                  <a:schemeClr val="tx1"/>
                </a:solidFill>
              </a:rPr>
              <a:t>rate </a:t>
            </a:r>
            <a:r>
              <a:rPr lang="en-US" sz="2800" dirty="0" smtClean="0">
                <a:solidFill>
                  <a:schemeClr val="tx1"/>
                </a:solidFill>
              </a:rPr>
              <a:t>schedules</a:t>
            </a:r>
          </a:p>
          <a:p>
            <a:endParaRPr lang="en-US" sz="1200" dirty="0" smtClean="0">
              <a:solidFill>
                <a:schemeClr val="tx1"/>
              </a:solidFill>
            </a:endParaRPr>
          </a:p>
          <a:p>
            <a:r>
              <a:rPr lang="en-US" sz="2800" dirty="0" smtClean="0">
                <a:solidFill>
                  <a:schemeClr val="tx1"/>
                </a:solidFill>
              </a:rPr>
              <a:t>Does the accounting system have the ability to:</a:t>
            </a:r>
          </a:p>
          <a:p>
            <a:endParaRPr lang="en-US" sz="1200" dirty="0">
              <a:solidFill>
                <a:schemeClr val="tx1"/>
              </a:solidFill>
            </a:endParaRPr>
          </a:p>
          <a:p>
            <a:pPr lvl="1"/>
            <a:r>
              <a:rPr lang="en-US" sz="2400" dirty="0"/>
              <a:t>Segregate direct (project related) and indirect costs (non-project related) </a:t>
            </a:r>
          </a:p>
          <a:p>
            <a:pPr lvl="1"/>
            <a:r>
              <a:rPr lang="en-US" sz="2400" dirty="0" smtClean="0"/>
              <a:t>Identify </a:t>
            </a:r>
            <a:r>
              <a:rPr lang="en-US" sz="2400" dirty="0"/>
              <a:t>unallowable costs</a:t>
            </a:r>
          </a:p>
          <a:p>
            <a:pPr lvl="2"/>
            <a:r>
              <a:rPr lang="en-US" sz="2400" dirty="0" smtClean="0">
                <a:solidFill>
                  <a:schemeClr val="tx1"/>
                </a:solidFill>
              </a:rPr>
              <a:t>Are those costs:</a:t>
            </a:r>
          </a:p>
          <a:p>
            <a:pPr lvl="3"/>
            <a:r>
              <a:rPr lang="en-US" sz="2400" dirty="0" smtClean="0"/>
              <a:t>Reasonable,</a:t>
            </a:r>
          </a:p>
          <a:p>
            <a:pPr lvl="3"/>
            <a:r>
              <a:rPr lang="en-US" sz="2400" dirty="0" smtClean="0"/>
              <a:t>Allocable </a:t>
            </a:r>
            <a:r>
              <a:rPr lang="en-US" sz="2400" dirty="0"/>
              <a:t>to the A/E </a:t>
            </a:r>
            <a:r>
              <a:rPr lang="en-US" sz="2400" dirty="0" smtClean="0"/>
              <a:t>services</a:t>
            </a:r>
          </a:p>
          <a:p>
            <a:pPr lvl="3"/>
            <a:r>
              <a:rPr lang="en-US" sz="2400" dirty="0"/>
              <a:t>A</a:t>
            </a:r>
            <a:r>
              <a:rPr lang="en-US" sz="2400" dirty="0" smtClean="0"/>
              <a:t>llowable.</a:t>
            </a:r>
            <a:endParaRPr lang="en-US" sz="2400" dirty="0"/>
          </a:p>
        </p:txBody>
      </p:sp>
      <p:sp>
        <p:nvSpPr>
          <p:cNvPr id="4" name="Slide Number Placeholder 3"/>
          <p:cNvSpPr>
            <a:spLocks noGrp="1"/>
          </p:cNvSpPr>
          <p:nvPr>
            <p:ph type="sldNum" sz="quarter" idx="12"/>
          </p:nvPr>
        </p:nvSpPr>
        <p:spPr/>
        <p:txBody>
          <a:bodyPr/>
          <a:lstStyle/>
          <a:p>
            <a:fld id="{BD5C613A-00B5-4F0E-A13E-EFC08BA9D031}" type="slidenum">
              <a:rPr lang="en-US" smtClean="0"/>
              <a:t>4</a:t>
            </a:fld>
            <a:endParaRPr lang="en-US" dirty="0"/>
          </a:p>
        </p:txBody>
      </p:sp>
    </p:spTree>
    <p:extLst>
      <p:ext uri="{BB962C8B-B14F-4D97-AF65-F5344CB8AC3E}">
        <p14:creationId xmlns:p14="http://schemas.microsoft.com/office/powerpoint/2010/main" val="2610563717"/>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599" y="152400"/>
            <a:ext cx="8686801" cy="944562"/>
          </a:xfrm>
        </p:spPr>
        <p:txBody>
          <a:bodyPr>
            <a:normAutofit fontScale="90000"/>
          </a:bodyPr>
          <a:lstStyle/>
          <a:p>
            <a:r>
              <a:rPr lang="en-US" sz="4000" dirty="0"/>
              <a:t>Consultant Prequalification Requirements </a:t>
            </a:r>
            <a:r>
              <a:rPr lang="en-US" sz="1600" dirty="0"/>
              <a:t/>
            </a:r>
            <a:br>
              <a:rPr lang="en-US" sz="1600" dirty="0"/>
            </a:br>
            <a:r>
              <a:rPr lang="en-US" altLang="en-US" sz="2700" dirty="0"/>
              <a:t>Step 4 - Financial Prequalification Documents</a:t>
            </a:r>
            <a:endParaRPr lang="en-US" sz="2700" dirty="0"/>
          </a:p>
        </p:txBody>
      </p:sp>
      <p:sp>
        <p:nvSpPr>
          <p:cNvPr id="3" name="Slide Number Placeholder 2"/>
          <p:cNvSpPr>
            <a:spLocks noGrp="1"/>
          </p:cNvSpPr>
          <p:nvPr>
            <p:ph type="sldNum" sz="quarter" idx="12"/>
          </p:nvPr>
        </p:nvSpPr>
        <p:spPr/>
        <p:txBody>
          <a:bodyPr/>
          <a:lstStyle/>
          <a:p>
            <a:fld id="{BD5C613A-00B5-4F0E-A13E-EFC08BA9D031}" type="slidenum">
              <a:rPr lang="en-US" smtClean="0"/>
              <a:t>40</a:t>
            </a:fld>
            <a:endParaRPr lang="en-US"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599" y="1307875"/>
            <a:ext cx="7991384" cy="2834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ontent Placeholder 2"/>
          <p:cNvSpPr txBox="1">
            <a:spLocks/>
          </p:cNvSpPr>
          <p:nvPr/>
        </p:nvSpPr>
        <p:spPr>
          <a:xfrm>
            <a:off x="381000" y="4876800"/>
            <a:ext cx="8247888" cy="1371600"/>
          </a:xfrm>
          <a:prstGeom prst="rect">
            <a:avLst/>
          </a:prstGeom>
        </p:spPr>
        <p:txBody>
          <a:bodyPr>
            <a:normAutofit fontScale="40000" lnSpcReduction="20000"/>
          </a:bodyPr>
          <a:lst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a:lstStyle>
          <a:p>
            <a:pPr marL="0" indent="0" algn="just">
              <a:buFont typeface="Arial" pitchFamily="34" charset="0"/>
              <a:buNone/>
            </a:pPr>
            <a:r>
              <a:rPr lang="en-US" sz="6000" dirty="0" smtClean="0">
                <a:solidFill>
                  <a:schemeClr val="tx1"/>
                </a:solidFill>
              </a:rPr>
              <a:t>If your firm does not have written policies, provide an explanation to demonstrate your firm’s ability to consistently track costs between direct and indirect labor and how unallowable costs are identified and removed from the overhead.</a:t>
            </a:r>
            <a:endParaRPr lang="en-US" sz="6200" dirty="0" smtClean="0"/>
          </a:p>
          <a:p>
            <a:pPr marL="0" indent="0">
              <a:buFont typeface="Arial" pitchFamily="34" charset="0"/>
              <a:buNone/>
            </a:pPr>
            <a:endParaRPr lang="en-US" sz="6200" dirty="0" smtClean="0"/>
          </a:p>
          <a:p>
            <a:pPr marL="1143000" indent="-1143000">
              <a:buFont typeface="+mj-lt"/>
              <a:buAutoNum type="arabicPeriod"/>
            </a:pPr>
            <a:endParaRPr lang="en-US" sz="6400" dirty="0" smtClean="0"/>
          </a:p>
          <a:p>
            <a:pPr marL="1143000" indent="-1143000">
              <a:buFont typeface="+mj-lt"/>
              <a:buAutoNum type="arabicPeriod"/>
            </a:pPr>
            <a:endParaRPr lang="en-US" sz="6400" dirty="0" smtClean="0"/>
          </a:p>
          <a:p>
            <a:pPr marL="1143000" indent="-1143000">
              <a:buFont typeface="+mj-lt"/>
              <a:buAutoNum type="arabicPeriod"/>
            </a:pPr>
            <a:endParaRPr lang="en-US" sz="6400" dirty="0" smtClean="0"/>
          </a:p>
          <a:p>
            <a:pPr marL="0" indent="0">
              <a:buFont typeface="Arial" pitchFamily="34" charset="0"/>
              <a:buNone/>
            </a:pPr>
            <a:endParaRPr lang="en-US" sz="6400" dirty="0" smtClean="0"/>
          </a:p>
          <a:p>
            <a:pPr lvl="1"/>
            <a:endParaRPr lang="en-US" dirty="0" smtClean="0"/>
          </a:p>
          <a:p>
            <a:endParaRPr lang="en-US" dirty="0" smtClean="0"/>
          </a:p>
          <a:p>
            <a:endParaRPr lang="en-US" dirty="0"/>
          </a:p>
        </p:txBody>
      </p:sp>
      <p:sp>
        <p:nvSpPr>
          <p:cNvPr id="6" name="TextBox 5"/>
          <p:cNvSpPr txBox="1"/>
          <p:nvPr/>
        </p:nvSpPr>
        <p:spPr>
          <a:xfrm>
            <a:off x="4579088" y="2211442"/>
            <a:ext cx="2165080" cy="338554"/>
          </a:xfrm>
          <a:prstGeom prst="rect">
            <a:avLst/>
          </a:prstGeom>
          <a:solidFill>
            <a:schemeClr val="bg1">
              <a:lumMod val="85000"/>
            </a:schemeClr>
          </a:solidFill>
        </p:spPr>
        <p:txBody>
          <a:bodyPr wrap="none" rtlCol="0">
            <a:spAutoFit/>
          </a:bodyPr>
          <a:lstStyle/>
          <a:p>
            <a:r>
              <a:rPr lang="en-US" sz="1600" dirty="0" smtClean="0"/>
              <a:t>No will trigger questions</a:t>
            </a:r>
            <a:endParaRPr lang="en-US" sz="1600" dirty="0"/>
          </a:p>
        </p:txBody>
      </p:sp>
      <p:sp>
        <p:nvSpPr>
          <p:cNvPr id="7" name="TextBox 6"/>
          <p:cNvSpPr txBox="1"/>
          <p:nvPr/>
        </p:nvSpPr>
        <p:spPr>
          <a:xfrm>
            <a:off x="2320254" y="3493230"/>
            <a:ext cx="5889754" cy="830997"/>
          </a:xfrm>
          <a:prstGeom prst="rect">
            <a:avLst/>
          </a:prstGeom>
          <a:solidFill>
            <a:schemeClr val="bg1">
              <a:lumMod val="85000"/>
            </a:schemeClr>
          </a:solidFill>
        </p:spPr>
        <p:txBody>
          <a:bodyPr wrap="none" rtlCol="0">
            <a:spAutoFit/>
          </a:bodyPr>
          <a:lstStyle/>
          <a:p>
            <a:pPr algn="just"/>
            <a:r>
              <a:rPr lang="en-US" sz="1600" dirty="0" smtClean="0"/>
              <a:t>Recognize the </a:t>
            </a:r>
            <a:r>
              <a:rPr lang="en-US" sz="1600" dirty="0"/>
              <a:t>impact </a:t>
            </a:r>
            <a:r>
              <a:rPr lang="en-US" sz="1600" dirty="0" smtClean="0"/>
              <a:t>staff has to the reported financial statement </a:t>
            </a:r>
          </a:p>
          <a:p>
            <a:pPr algn="just"/>
            <a:r>
              <a:rPr lang="en-US" sz="1600" dirty="0" smtClean="0"/>
              <a:t>amounts </a:t>
            </a:r>
            <a:r>
              <a:rPr lang="en-US" sz="1600" dirty="0"/>
              <a:t>and subsequent impact to direct </a:t>
            </a:r>
            <a:r>
              <a:rPr lang="en-US" sz="1600" dirty="0" smtClean="0"/>
              <a:t>and </a:t>
            </a:r>
            <a:r>
              <a:rPr lang="en-US" sz="1600" dirty="0"/>
              <a:t>indirect </a:t>
            </a:r>
            <a:r>
              <a:rPr lang="en-US" sz="1600" dirty="0" smtClean="0"/>
              <a:t>costs at the time</a:t>
            </a:r>
          </a:p>
          <a:p>
            <a:pPr algn="just"/>
            <a:r>
              <a:rPr lang="en-US" sz="1600" dirty="0" smtClean="0"/>
              <a:t>the transaction is recorded?</a:t>
            </a:r>
          </a:p>
        </p:txBody>
      </p:sp>
      <p:cxnSp>
        <p:nvCxnSpPr>
          <p:cNvPr id="8" name="Straight Arrow Connector 7"/>
          <p:cNvCxnSpPr/>
          <p:nvPr/>
        </p:nvCxnSpPr>
        <p:spPr>
          <a:xfrm flipH="1" flipV="1">
            <a:off x="1295400" y="3429001"/>
            <a:ext cx="1024854" cy="2667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flipV="1">
            <a:off x="1492988" y="2211442"/>
            <a:ext cx="3086100" cy="25006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1662121"/>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599" y="152400"/>
            <a:ext cx="8686801" cy="914400"/>
          </a:xfrm>
        </p:spPr>
        <p:txBody>
          <a:bodyPr>
            <a:normAutofit fontScale="90000"/>
          </a:bodyPr>
          <a:lstStyle/>
          <a:p>
            <a:r>
              <a:rPr lang="en-US" sz="4000" dirty="0"/>
              <a:t>Consultant Prequalification Requirements </a:t>
            </a:r>
            <a:r>
              <a:rPr lang="en-US" sz="1400" dirty="0"/>
              <a:t/>
            </a:r>
            <a:br>
              <a:rPr lang="en-US" sz="1400" dirty="0"/>
            </a:br>
            <a:r>
              <a:rPr lang="en-US" altLang="en-US" sz="2700" dirty="0"/>
              <a:t>Step 4 - Financial Prequalification Documents</a:t>
            </a:r>
            <a:endParaRPr lang="en-US" sz="2700" dirty="0"/>
          </a:p>
        </p:txBody>
      </p:sp>
      <p:sp>
        <p:nvSpPr>
          <p:cNvPr id="3" name="Slide Number Placeholder 2"/>
          <p:cNvSpPr>
            <a:spLocks noGrp="1"/>
          </p:cNvSpPr>
          <p:nvPr>
            <p:ph type="sldNum" sz="quarter" idx="12"/>
          </p:nvPr>
        </p:nvSpPr>
        <p:spPr/>
        <p:txBody>
          <a:bodyPr/>
          <a:lstStyle/>
          <a:p>
            <a:fld id="{BD5C613A-00B5-4F0E-A13E-EFC08BA9D031}" type="slidenum">
              <a:rPr lang="en-US" smtClean="0"/>
              <a:t>41</a:t>
            </a:fld>
            <a:endParaRPr lang="en-US"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6802" y="2268901"/>
            <a:ext cx="6350393" cy="43491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228599" y="1160905"/>
            <a:ext cx="8686801" cy="1107996"/>
          </a:xfrm>
          <a:prstGeom prst="rect">
            <a:avLst/>
          </a:prstGeom>
          <a:noFill/>
        </p:spPr>
        <p:txBody>
          <a:bodyPr wrap="square" rtlCol="0">
            <a:spAutoFit/>
          </a:bodyPr>
          <a:lstStyle/>
          <a:p>
            <a:r>
              <a:rPr lang="en-US" sz="2200" b="1" dirty="0" smtClean="0"/>
              <a:t>Policies and Procedures - </a:t>
            </a:r>
            <a:r>
              <a:rPr lang="en-US" sz="2200" dirty="0" smtClean="0"/>
              <a:t>If no written policies exists, comments should be provided to demonstrate a system is in place to identify edits &amp; deletions that may occur to the firm’s business records.</a:t>
            </a:r>
          </a:p>
        </p:txBody>
      </p:sp>
    </p:spTree>
    <p:extLst>
      <p:ext uri="{BB962C8B-B14F-4D97-AF65-F5344CB8AC3E}">
        <p14:creationId xmlns:p14="http://schemas.microsoft.com/office/powerpoint/2010/main" val="1507249984"/>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914400"/>
          </a:xfrm>
        </p:spPr>
        <p:txBody>
          <a:bodyPr>
            <a:normAutofit fontScale="90000"/>
          </a:bodyPr>
          <a:lstStyle/>
          <a:p>
            <a:r>
              <a:rPr lang="en-US" sz="4000" dirty="0"/>
              <a:t>Consultant Prequalification Requirements </a:t>
            </a:r>
            <a:br>
              <a:rPr lang="en-US" sz="4000" dirty="0"/>
            </a:br>
            <a:r>
              <a:rPr lang="en-US" altLang="en-US" sz="2700" dirty="0"/>
              <a:t>Step 4 - Financial Prequalification Documents</a:t>
            </a:r>
            <a:endParaRPr lang="en-US" sz="2700" dirty="0"/>
          </a:p>
        </p:txBody>
      </p:sp>
      <p:sp>
        <p:nvSpPr>
          <p:cNvPr id="3" name="Content Placeholder 2"/>
          <p:cNvSpPr>
            <a:spLocks noGrp="1"/>
          </p:cNvSpPr>
          <p:nvPr>
            <p:ph idx="1"/>
          </p:nvPr>
        </p:nvSpPr>
        <p:spPr>
          <a:xfrm>
            <a:off x="381000" y="1447800"/>
            <a:ext cx="8382000" cy="4800600"/>
          </a:xfrm>
        </p:spPr>
        <p:txBody>
          <a:bodyPr>
            <a:noAutofit/>
          </a:bodyPr>
          <a:lstStyle/>
          <a:p>
            <a:pPr marL="0" indent="0">
              <a:buNone/>
            </a:pPr>
            <a:r>
              <a:rPr lang="en-US" b="1" dirty="0">
                <a:solidFill>
                  <a:schemeClr val="tx1"/>
                </a:solidFill>
              </a:rPr>
              <a:t>Total-Hour Accounting </a:t>
            </a:r>
            <a:r>
              <a:rPr lang="en-US" b="1" dirty="0" smtClean="0">
                <a:solidFill>
                  <a:schemeClr val="tx1"/>
                </a:solidFill>
              </a:rPr>
              <a:t>System</a:t>
            </a:r>
          </a:p>
          <a:p>
            <a:pPr marL="0" indent="0">
              <a:buNone/>
            </a:pPr>
            <a:endParaRPr lang="en-US" sz="1200" b="1" dirty="0" smtClean="0"/>
          </a:p>
          <a:p>
            <a:pPr marL="0" indent="0">
              <a:buNone/>
            </a:pPr>
            <a:endParaRPr lang="en-US" sz="1200" b="1" dirty="0"/>
          </a:p>
          <a:p>
            <a:pPr marL="0" indent="0" algn="just">
              <a:buNone/>
            </a:pPr>
            <a:r>
              <a:rPr lang="en-US" dirty="0">
                <a:solidFill>
                  <a:schemeClr val="tx1"/>
                </a:solidFill>
              </a:rPr>
              <a:t>A total-hour accounting system records </a:t>
            </a:r>
            <a:r>
              <a:rPr lang="en-US" b="1" u="sng" dirty="0">
                <a:solidFill>
                  <a:schemeClr val="tx1"/>
                </a:solidFill>
              </a:rPr>
              <a:t>all hours worked by all employees, regardless of whether </a:t>
            </a:r>
            <a:r>
              <a:rPr lang="en-US" b="1" u="sng" dirty="0" smtClean="0">
                <a:solidFill>
                  <a:schemeClr val="tx1"/>
                </a:solidFill>
              </a:rPr>
              <a:t>the employees </a:t>
            </a:r>
            <a:r>
              <a:rPr lang="en-US" b="1" u="sng" dirty="0">
                <a:solidFill>
                  <a:schemeClr val="tx1"/>
                </a:solidFill>
              </a:rPr>
              <a:t>are exempt from overtime pay or whether all direct labor hours are billed to specific contracts</a:t>
            </a:r>
            <a:r>
              <a:rPr lang="en-US" b="1" u="sng" dirty="0" smtClean="0">
                <a:solidFill>
                  <a:schemeClr val="tx1"/>
                </a:solidFill>
              </a:rPr>
              <a:t>.</a:t>
            </a:r>
          </a:p>
          <a:p>
            <a:pPr marL="0" indent="0" algn="just">
              <a:buNone/>
            </a:pPr>
            <a:r>
              <a:rPr lang="en-US" sz="1400" dirty="0"/>
              <a:t> </a:t>
            </a:r>
            <a:endParaRPr lang="en-US" sz="1400" dirty="0" smtClean="0"/>
          </a:p>
          <a:p>
            <a:pPr marL="0" indent="0" algn="just">
              <a:buNone/>
            </a:pPr>
            <a:r>
              <a:rPr lang="en-US" dirty="0">
                <a:solidFill>
                  <a:schemeClr val="tx1"/>
                </a:solidFill>
              </a:rPr>
              <a:t>Over 40 hours worked in a week must be </a:t>
            </a:r>
            <a:r>
              <a:rPr lang="en-US" dirty="0" smtClean="0">
                <a:solidFill>
                  <a:schemeClr val="tx1"/>
                </a:solidFill>
              </a:rPr>
              <a:t>recorded and </a:t>
            </a:r>
            <a:r>
              <a:rPr lang="en-US" dirty="0" smtClean="0">
                <a:solidFill>
                  <a:schemeClr val="tx1"/>
                </a:solidFill>
              </a:rPr>
              <a:t>equitably </a:t>
            </a:r>
            <a:r>
              <a:rPr lang="en-US" dirty="0">
                <a:solidFill>
                  <a:schemeClr val="tx1"/>
                </a:solidFill>
              </a:rPr>
              <a:t>allocated to all related activities, </a:t>
            </a:r>
            <a:r>
              <a:rPr lang="en-US" dirty="0" smtClean="0">
                <a:solidFill>
                  <a:schemeClr val="tx1"/>
                </a:solidFill>
              </a:rPr>
              <a:t>including </a:t>
            </a:r>
            <a:r>
              <a:rPr lang="en-US" dirty="0">
                <a:solidFill>
                  <a:schemeClr val="tx1"/>
                </a:solidFill>
              </a:rPr>
              <a:t>Federal </a:t>
            </a:r>
            <a:r>
              <a:rPr lang="en-US" dirty="0" smtClean="0">
                <a:solidFill>
                  <a:schemeClr val="tx1"/>
                </a:solidFill>
              </a:rPr>
              <a:t>awards.</a:t>
            </a:r>
            <a:r>
              <a:rPr lang="en-US" dirty="0"/>
              <a:t> </a:t>
            </a:r>
            <a:endParaRPr lang="en-US" dirty="0" smtClean="0"/>
          </a:p>
          <a:p>
            <a:pPr marL="0" indent="0" algn="just">
              <a:buNone/>
            </a:pPr>
            <a:endParaRPr lang="en-US" sz="1400" dirty="0" smtClean="0"/>
          </a:p>
          <a:p>
            <a:pPr marL="0" indent="0" algn="just">
              <a:buNone/>
            </a:pPr>
            <a:r>
              <a:rPr lang="en-US" dirty="0" smtClean="0">
                <a:solidFill>
                  <a:schemeClr val="tx1"/>
                </a:solidFill>
              </a:rPr>
              <a:t>Additional </a:t>
            </a:r>
            <a:r>
              <a:rPr lang="en-US" dirty="0">
                <a:solidFill>
                  <a:schemeClr val="tx1"/>
                </a:solidFill>
              </a:rPr>
              <a:t>information is included as part of uncompensated overtime</a:t>
            </a:r>
            <a:r>
              <a:rPr lang="en-US" dirty="0" smtClean="0">
                <a:solidFill>
                  <a:schemeClr val="tx1"/>
                </a:solidFill>
              </a:rPr>
              <a:t>.</a:t>
            </a:r>
            <a:endParaRPr lang="en-US" sz="1400" dirty="0"/>
          </a:p>
        </p:txBody>
      </p:sp>
      <p:sp>
        <p:nvSpPr>
          <p:cNvPr id="4" name="Slide Number Placeholder 3"/>
          <p:cNvSpPr>
            <a:spLocks noGrp="1"/>
          </p:cNvSpPr>
          <p:nvPr>
            <p:ph type="sldNum" sz="quarter" idx="12"/>
          </p:nvPr>
        </p:nvSpPr>
        <p:spPr/>
        <p:txBody>
          <a:bodyPr/>
          <a:lstStyle/>
          <a:p>
            <a:fld id="{BD5C613A-00B5-4F0E-A13E-EFC08BA9D031}" type="slidenum">
              <a:rPr lang="en-US" smtClean="0"/>
              <a:t>42</a:t>
            </a:fld>
            <a:endParaRPr lang="en-US" dirty="0"/>
          </a:p>
        </p:txBody>
      </p:sp>
    </p:spTree>
    <p:extLst>
      <p:ext uri="{BB962C8B-B14F-4D97-AF65-F5344CB8AC3E}">
        <p14:creationId xmlns:p14="http://schemas.microsoft.com/office/powerpoint/2010/main" val="2130375823"/>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1056" y="152400"/>
            <a:ext cx="8684343" cy="914400"/>
          </a:xfrm>
        </p:spPr>
        <p:txBody>
          <a:bodyPr>
            <a:normAutofit fontScale="90000"/>
          </a:bodyPr>
          <a:lstStyle/>
          <a:p>
            <a:r>
              <a:rPr lang="en-US" sz="4000" dirty="0"/>
              <a:t>Consultant Prequalification Requirements </a:t>
            </a:r>
            <a:r>
              <a:rPr lang="en-US" sz="1800" dirty="0"/>
              <a:t/>
            </a:r>
            <a:br>
              <a:rPr lang="en-US" sz="1800" dirty="0"/>
            </a:br>
            <a:r>
              <a:rPr lang="en-US" altLang="en-US" sz="2700" dirty="0"/>
              <a:t>Step 4 - Financial Prequalification Documents</a:t>
            </a:r>
            <a:endParaRPr lang="en-US" sz="2700" dirty="0"/>
          </a:p>
        </p:txBody>
      </p:sp>
      <p:sp>
        <p:nvSpPr>
          <p:cNvPr id="3" name="Slide Number Placeholder 2"/>
          <p:cNvSpPr>
            <a:spLocks noGrp="1"/>
          </p:cNvSpPr>
          <p:nvPr>
            <p:ph type="sldNum" sz="quarter" idx="12"/>
          </p:nvPr>
        </p:nvSpPr>
        <p:spPr/>
        <p:txBody>
          <a:bodyPr/>
          <a:lstStyle/>
          <a:p>
            <a:fld id="{BD5C613A-00B5-4F0E-A13E-EFC08BA9D031}" type="slidenum">
              <a:rPr lang="en-US" smtClean="0"/>
              <a:t>43</a:t>
            </a:fld>
            <a:endParaRPr lang="en-US"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1055" y="1066800"/>
            <a:ext cx="6062323" cy="44280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4517922" y="2209800"/>
            <a:ext cx="4457985" cy="4339650"/>
          </a:xfrm>
          <a:prstGeom prst="rect">
            <a:avLst/>
          </a:prstGeom>
          <a:solidFill>
            <a:schemeClr val="bg1">
              <a:lumMod val="85000"/>
            </a:schemeClr>
          </a:solidFill>
        </p:spPr>
        <p:txBody>
          <a:bodyPr wrap="square">
            <a:spAutoFit/>
          </a:bodyPr>
          <a:lstStyle/>
          <a:p>
            <a:pPr marL="171450" indent="-171450" algn="just">
              <a:buFont typeface="Arial" panose="020B0604020202020204" pitchFamily="34" charset="0"/>
              <a:buChar char="•"/>
            </a:pPr>
            <a:r>
              <a:rPr lang="en-US" sz="2400" dirty="0" smtClean="0"/>
              <a:t>Does </a:t>
            </a:r>
            <a:r>
              <a:rPr lang="en-US" sz="2400" dirty="0"/>
              <a:t>my firm allow </a:t>
            </a:r>
            <a:r>
              <a:rPr lang="en-US" sz="2400" dirty="0" smtClean="0"/>
              <a:t>timesheet revision/adjustments without </a:t>
            </a:r>
            <a:r>
              <a:rPr lang="en-US" sz="2400" dirty="0"/>
              <a:t>the employee’s approval? </a:t>
            </a:r>
            <a:endParaRPr lang="en-US" sz="2400" dirty="0" smtClean="0"/>
          </a:p>
          <a:p>
            <a:pPr lvl="1" algn="just"/>
            <a:endParaRPr lang="en-US" sz="1200" dirty="0"/>
          </a:p>
          <a:p>
            <a:pPr marL="171450" indent="-171450" algn="just">
              <a:buFont typeface="Arial" panose="020B0604020202020204" pitchFamily="34" charset="0"/>
              <a:buChar char="•"/>
            </a:pPr>
            <a:r>
              <a:rPr lang="en-US" sz="2400" dirty="0" smtClean="0"/>
              <a:t>Who </a:t>
            </a:r>
            <a:r>
              <a:rPr lang="en-US" sz="2400" dirty="0"/>
              <a:t>in our firm can revise/adjust timesheets? </a:t>
            </a:r>
            <a:endParaRPr lang="en-US" sz="2400" dirty="0" smtClean="0"/>
          </a:p>
          <a:p>
            <a:pPr marL="171450" indent="-171450" algn="just">
              <a:buFont typeface="Arial" panose="020B0604020202020204" pitchFamily="34" charset="0"/>
              <a:buChar char="•"/>
            </a:pPr>
            <a:endParaRPr lang="en-US" sz="1200" dirty="0"/>
          </a:p>
          <a:p>
            <a:pPr marL="171450" indent="-171450" algn="just">
              <a:buFont typeface="Arial" panose="020B0604020202020204" pitchFamily="34" charset="0"/>
              <a:buChar char="•"/>
            </a:pPr>
            <a:r>
              <a:rPr lang="en-US" sz="2400" dirty="0" smtClean="0"/>
              <a:t>How </a:t>
            </a:r>
            <a:r>
              <a:rPr lang="en-US" sz="2400" dirty="0"/>
              <a:t>are revisions/adjustments on </a:t>
            </a:r>
            <a:r>
              <a:rPr lang="en-US" sz="2400" dirty="0" smtClean="0"/>
              <a:t>timesheets approved and </a:t>
            </a:r>
            <a:r>
              <a:rPr lang="en-US" sz="2400" dirty="0"/>
              <a:t>tracked? </a:t>
            </a:r>
            <a:endParaRPr lang="en-US" sz="2400" dirty="0" smtClean="0"/>
          </a:p>
          <a:p>
            <a:pPr marL="171450" indent="-171450" algn="just">
              <a:buFont typeface="Arial" panose="020B0604020202020204" pitchFamily="34" charset="0"/>
              <a:buChar char="•"/>
            </a:pPr>
            <a:endParaRPr lang="en-US" sz="1200" dirty="0"/>
          </a:p>
          <a:p>
            <a:pPr marL="171450" indent="-171450" algn="just">
              <a:buFont typeface="Arial" panose="020B0604020202020204" pitchFamily="34" charset="0"/>
              <a:buChar char="•"/>
            </a:pPr>
            <a:r>
              <a:rPr lang="en-US" sz="2400" dirty="0" smtClean="0"/>
              <a:t>Who </a:t>
            </a:r>
            <a:r>
              <a:rPr lang="en-US" sz="2400" dirty="0"/>
              <a:t>is authorized to review and edit/adjust timesheets? </a:t>
            </a:r>
          </a:p>
        </p:txBody>
      </p:sp>
    </p:spTree>
    <p:extLst>
      <p:ext uri="{BB962C8B-B14F-4D97-AF65-F5344CB8AC3E}">
        <p14:creationId xmlns:p14="http://schemas.microsoft.com/office/powerpoint/2010/main" val="1702897366"/>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990600"/>
          </a:xfrm>
        </p:spPr>
        <p:txBody>
          <a:bodyPr>
            <a:normAutofit fontScale="90000"/>
          </a:bodyPr>
          <a:lstStyle/>
          <a:p>
            <a:r>
              <a:rPr lang="en-US" sz="4000" dirty="0"/>
              <a:t>Consultant Prequalification Requirements </a:t>
            </a:r>
            <a:r>
              <a:rPr lang="en-US" sz="4800" dirty="0"/>
              <a:t/>
            </a:r>
            <a:br>
              <a:rPr lang="en-US" sz="4800" dirty="0"/>
            </a:br>
            <a:r>
              <a:rPr lang="en-US" altLang="en-US" sz="2700" dirty="0"/>
              <a:t>Step 4 - Financial Prequalification Documents</a:t>
            </a:r>
            <a:endParaRPr lang="en-US" sz="2700" dirty="0"/>
          </a:p>
        </p:txBody>
      </p:sp>
      <p:sp>
        <p:nvSpPr>
          <p:cNvPr id="3" name="Content Placeholder 2"/>
          <p:cNvSpPr>
            <a:spLocks noGrp="1"/>
          </p:cNvSpPr>
          <p:nvPr>
            <p:ph idx="1"/>
          </p:nvPr>
        </p:nvSpPr>
        <p:spPr>
          <a:xfrm>
            <a:off x="152400" y="1066800"/>
            <a:ext cx="8839200" cy="5136380"/>
          </a:xfrm>
        </p:spPr>
        <p:txBody>
          <a:bodyPr>
            <a:normAutofit/>
          </a:bodyPr>
          <a:lstStyle/>
          <a:p>
            <a:pPr marL="0" indent="0">
              <a:buNone/>
            </a:pPr>
            <a:endParaRPr lang="en-US" b="1" dirty="0" smtClean="0">
              <a:solidFill>
                <a:schemeClr val="tx1"/>
              </a:solidFill>
            </a:endParaRPr>
          </a:p>
          <a:p>
            <a:pPr marL="0" indent="0">
              <a:buNone/>
            </a:pPr>
            <a:r>
              <a:rPr lang="en-US" dirty="0"/>
              <a:t> </a:t>
            </a:r>
          </a:p>
          <a:p>
            <a:pPr marL="0" indent="0">
              <a:buNone/>
            </a:pPr>
            <a:endParaRPr lang="en-US" dirty="0"/>
          </a:p>
        </p:txBody>
      </p:sp>
      <p:sp>
        <p:nvSpPr>
          <p:cNvPr id="4" name="Slide Number Placeholder 3"/>
          <p:cNvSpPr>
            <a:spLocks noGrp="1"/>
          </p:cNvSpPr>
          <p:nvPr>
            <p:ph type="sldNum" sz="quarter" idx="12"/>
          </p:nvPr>
        </p:nvSpPr>
        <p:spPr/>
        <p:txBody>
          <a:bodyPr/>
          <a:lstStyle/>
          <a:p>
            <a:fld id="{BD5C613A-00B5-4F0E-A13E-EFC08BA9D031}" type="slidenum">
              <a:rPr lang="en-US" smtClean="0"/>
              <a:t>44</a:t>
            </a:fld>
            <a:endParaRPr lang="en-US"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219200"/>
            <a:ext cx="6227437" cy="4846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2514600" y="1981200"/>
            <a:ext cx="6400800" cy="2123658"/>
          </a:xfrm>
          <a:prstGeom prst="rect">
            <a:avLst/>
          </a:prstGeom>
          <a:solidFill>
            <a:schemeClr val="bg1">
              <a:lumMod val="85000"/>
            </a:schemeClr>
          </a:solidFill>
        </p:spPr>
        <p:txBody>
          <a:bodyPr wrap="square">
            <a:spAutoFit/>
          </a:bodyPr>
          <a:lstStyle/>
          <a:p>
            <a:pPr algn="just"/>
            <a:r>
              <a:rPr lang="en-US" sz="2200" dirty="0" smtClean="0"/>
              <a:t>Uncompensated Overtime – the company  is required to have an </a:t>
            </a:r>
            <a:r>
              <a:rPr lang="en-US" sz="2200" b="1" u="sng" dirty="0" smtClean="0"/>
              <a:t>all hours worked</a:t>
            </a:r>
            <a:r>
              <a:rPr lang="en-US" sz="2200" dirty="0" smtClean="0"/>
              <a:t> by all employees, including managers and principals, regardless of whether the employees are exempt from overtime pay or whether all direct labor hours are billed to specific contracts.</a:t>
            </a:r>
            <a:endParaRPr lang="en-US" sz="2200" dirty="0"/>
          </a:p>
        </p:txBody>
      </p:sp>
    </p:spTree>
    <p:extLst>
      <p:ext uri="{BB962C8B-B14F-4D97-AF65-F5344CB8AC3E}">
        <p14:creationId xmlns:p14="http://schemas.microsoft.com/office/powerpoint/2010/main" val="2121702811"/>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914400"/>
          </a:xfrm>
        </p:spPr>
        <p:txBody>
          <a:bodyPr>
            <a:normAutofit fontScale="90000"/>
          </a:bodyPr>
          <a:lstStyle/>
          <a:p>
            <a:r>
              <a:rPr lang="en-US" sz="4000" dirty="0"/>
              <a:t>Consultant Prequalification Requirements </a:t>
            </a:r>
            <a:r>
              <a:rPr lang="en-US" sz="4800" dirty="0"/>
              <a:t/>
            </a:r>
            <a:br>
              <a:rPr lang="en-US" sz="4800" dirty="0"/>
            </a:br>
            <a:r>
              <a:rPr lang="en-US" altLang="en-US" sz="2700" dirty="0"/>
              <a:t>Step 4 - Financial Prequalification Documents</a:t>
            </a:r>
            <a:endParaRPr lang="en-US" sz="2700" dirty="0"/>
          </a:p>
        </p:txBody>
      </p:sp>
      <p:sp>
        <p:nvSpPr>
          <p:cNvPr id="3" name="Slide Number Placeholder 2"/>
          <p:cNvSpPr>
            <a:spLocks noGrp="1"/>
          </p:cNvSpPr>
          <p:nvPr>
            <p:ph type="sldNum" sz="quarter" idx="12"/>
          </p:nvPr>
        </p:nvSpPr>
        <p:spPr/>
        <p:txBody>
          <a:bodyPr/>
          <a:lstStyle/>
          <a:p>
            <a:fld id="{BD5C613A-00B5-4F0E-A13E-EFC08BA9D031}" type="slidenum">
              <a:rPr lang="en-US" smtClean="0"/>
              <a:t>45</a:t>
            </a:fld>
            <a:endParaRPr lang="en-US"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066800"/>
            <a:ext cx="5093027" cy="55778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5510487" y="1670357"/>
            <a:ext cx="3404913" cy="4708981"/>
          </a:xfrm>
          <a:prstGeom prst="rect">
            <a:avLst/>
          </a:prstGeom>
          <a:solidFill>
            <a:schemeClr val="bg1">
              <a:lumMod val="85000"/>
            </a:schemeClr>
          </a:solidFill>
        </p:spPr>
        <p:txBody>
          <a:bodyPr wrap="square">
            <a:spAutoFit/>
          </a:bodyPr>
          <a:lstStyle/>
          <a:p>
            <a:r>
              <a:rPr lang="en-US" sz="2000" dirty="0" smtClean="0"/>
              <a:t>Contract </a:t>
            </a:r>
            <a:r>
              <a:rPr lang="en-US" sz="2000" dirty="0"/>
              <a:t>labor is a </a:t>
            </a:r>
            <a:r>
              <a:rPr lang="en-US" sz="2000" dirty="0" smtClean="0"/>
              <a:t>High Risk Category. </a:t>
            </a:r>
          </a:p>
          <a:p>
            <a:endParaRPr lang="en-US" sz="2000" dirty="0"/>
          </a:p>
          <a:p>
            <a:pPr algn="just"/>
            <a:r>
              <a:rPr lang="en-US" sz="2000" dirty="0" smtClean="0"/>
              <a:t>If not clear, MoDOT will ask for additional information to determine if costs are allowable.  </a:t>
            </a:r>
            <a:endParaRPr lang="en-US" sz="2000" dirty="0"/>
          </a:p>
          <a:p>
            <a:pPr algn="just"/>
            <a:endParaRPr lang="en-US" sz="2000" dirty="0"/>
          </a:p>
          <a:p>
            <a:pPr algn="just"/>
            <a:r>
              <a:rPr lang="en-US" sz="2000" dirty="0" smtClean="0"/>
              <a:t>Provide </a:t>
            </a:r>
            <a:r>
              <a:rPr lang="en-US" sz="2000" dirty="0"/>
              <a:t>a written explanation of the process, policies and procedures </a:t>
            </a:r>
            <a:r>
              <a:rPr lang="en-US" sz="2000" dirty="0" smtClean="0"/>
              <a:t>to </a:t>
            </a:r>
            <a:r>
              <a:rPr lang="en-US" sz="2000" dirty="0"/>
              <a:t>identify, calculate, and track the labor costs to include taxes and fringe benefits </a:t>
            </a:r>
            <a:r>
              <a:rPr lang="en-US" sz="2000" dirty="0" smtClean="0"/>
              <a:t>that are </a:t>
            </a:r>
            <a:r>
              <a:rPr lang="en-US" sz="2000" dirty="0"/>
              <a:t>paid to the contract/purchase labor. </a:t>
            </a:r>
          </a:p>
        </p:txBody>
      </p:sp>
    </p:spTree>
    <p:extLst>
      <p:ext uri="{BB962C8B-B14F-4D97-AF65-F5344CB8AC3E}">
        <p14:creationId xmlns:p14="http://schemas.microsoft.com/office/powerpoint/2010/main" val="2403028048"/>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674" y="1447800"/>
            <a:ext cx="8534400" cy="457200"/>
          </a:xfrm>
        </p:spPr>
        <p:txBody>
          <a:bodyPr>
            <a:normAutofit/>
          </a:bodyPr>
          <a:lstStyle/>
          <a:p>
            <a:r>
              <a:rPr lang="en-US" sz="2400" dirty="0" smtClean="0">
                <a:latin typeface="+mn-lt"/>
              </a:rPr>
              <a:t>Premium Overtime (Time and a Half)-High Risk Category</a:t>
            </a:r>
            <a:endParaRPr lang="en-US" sz="2400" dirty="0">
              <a:latin typeface="+mn-lt"/>
            </a:endParaRPr>
          </a:p>
        </p:txBody>
      </p:sp>
      <p:sp>
        <p:nvSpPr>
          <p:cNvPr id="3" name="Slide Number Placeholder 2"/>
          <p:cNvSpPr>
            <a:spLocks noGrp="1"/>
          </p:cNvSpPr>
          <p:nvPr>
            <p:ph type="sldNum" sz="quarter" idx="12"/>
          </p:nvPr>
        </p:nvSpPr>
        <p:spPr/>
        <p:txBody>
          <a:bodyPr/>
          <a:lstStyle/>
          <a:p>
            <a:fld id="{BD5C613A-00B5-4F0E-A13E-EFC08BA9D031}" type="slidenum">
              <a:rPr lang="en-US" smtClean="0"/>
              <a:t>46</a:t>
            </a:fld>
            <a:endParaRPr lang="en-US" dirty="0"/>
          </a:p>
        </p:txBody>
      </p:sp>
      <p:sp>
        <p:nvSpPr>
          <p:cNvPr id="4" name="TextBox 3"/>
          <p:cNvSpPr txBox="1"/>
          <p:nvPr/>
        </p:nvSpPr>
        <p:spPr>
          <a:xfrm>
            <a:off x="310116" y="2133600"/>
            <a:ext cx="8498958" cy="4154984"/>
          </a:xfrm>
          <a:prstGeom prst="rect">
            <a:avLst/>
          </a:prstGeom>
          <a:noFill/>
        </p:spPr>
        <p:txBody>
          <a:bodyPr wrap="square" rtlCol="0">
            <a:spAutoFit/>
          </a:bodyPr>
          <a:lstStyle/>
          <a:p>
            <a:r>
              <a:rPr lang="en-US" sz="2400" dirty="0" smtClean="0"/>
              <a:t>Consistent methodology is necessary to account for overtime premium:</a:t>
            </a:r>
          </a:p>
          <a:p>
            <a:endParaRPr lang="en-US" sz="1200" dirty="0"/>
          </a:p>
          <a:p>
            <a:pPr lvl="0" algn="just"/>
            <a:r>
              <a:rPr lang="en-US" sz="2400" dirty="0"/>
              <a:t>22.103-2 Overtime Policy</a:t>
            </a:r>
          </a:p>
          <a:p>
            <a:pPr algn="just"/>
            <a:r>
              <a:rPr lang="en-US" sz="2400" dirty="0" smtClean="0"/>
              <a:t>Contractors </a:t>
            </a:r>
            <a:r>
              <a:rPr lang="en-US" sz="2400" dirty="0"/>
              <a:t>shall perform all contracts, so far as practicable, without using overtime, particularly as a regular employment practice, except when lower overall costs to the Government will result or when it is necessary to meet urgent program needs. Any approved overtime, extra-pay shifts, and multi-shifts should be scheduled to achieve these objectives.</a:t>
            </a:r>
          </a:p>
          <a:p>
            <a:pPr algn="just"/>
            <a:endParaRPr lang="en-US" sz="1200" dirty="0"/>
          </a:p>
          <a:p>
            <a:pPr algn="just"/>
            <a:r>
              <a:rPr lang="en-US" sz="2400" i="1" dirty="0">
                <a:hlinkClick r:id="rId3"/>
              </a:rPr>
              <a:t>Reference 22.103 for additional guidance</a:t>
            </a:r>
            <a:endParaRPr lang="en-US" sz="2400" dirty="0"/>
          </a:p>
        </p:txBody>
      </p:sp>
      <p:sp>
        <p:nvSpPr>
          <p:cNvPr id="5" name="Rectangle 4"/>
          <p:cNvSpPr/>
          <p:nvPr/>
        </p:nvSpPr>
        <p:spPr>
          <a:xfrm>
            <a:off x="228600" y="228600"/>
            <a:ext cx="8686800" cy="1015663"/>
          </a:xfrm>
          <a:prstGeom prst="rect">
            <a:avLst/>
          </a:prstGeom>
        </p:spPr>
        <p:txBody>
          <a:bodyPr wrap="square">
            <a:spAutoFit/>
          </a:bodyPr>
          <a:lstStyle/>
          <a:p>
            <a:r>
              <a:rPr lang="en-US" sz="3600" b="1" dirty="0">
                <a:latin typeface="+mj-lt"/>
              </a:rPr>
              <a:t>Consultant Prequalification Requirements </a:t>
            </a:r>
            <a:r>
              <a:rPr lang="en-US" sz="3600" dirty="0">
                <a:latin typeface="+mj-lt"/>
              </a:rPr>
              <a:t/>
            </a:r>
            <a:br>
              <a:rPr lang="en-US" sz="3600" dirty="0">
                <a:latin typeface="+mj-lt"/>
              </a:rPr>
            </a:br>
            <a:r>
              <a:rPr lang="en-US" altLang="en-US" sz="2400" b="1" dirty="0">
                <a:latin typeface="+mj-lt"/>
              </a:rPr>
              <a:t>Step 4 - Financial Prequalification Documents</a:t>
            </a:r>
            <a:endParaRPr lang="en-US" sz="2400" b="1" dirty="0">
              <a:latin typeface="+mj-lt"/>
            </a:endParaRPr>
          </a:p>
        </p:txBody>
      </p:sp>
    </p:spTree>
    <p:extLst>
      <p:ext uri="{BB962C8B-B14F-4D97-AF65-F5344CB8AC3E}">
        <p14:creationId xmlns:p14="http://schemas.microsoft.com/office/powerpoint/2010/main" val="1855786958"/>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D5C613A-00B5-4F0E-A13E-EFC08BA9D031}" type="slidenum">
              <a:rPr lang="en-US" smtClean="0"/>
              <a:t>47</a:t>
            </a:fld>
            <a:endParaRPr lang="en-US" dirty="0"/>
          </a:p>
        </p:txBody>
      </p:sp>
      <p:sp>
        <p:nvSpPr>
          <p:cNvPr id="3" name="Rectangle 2"/>
          <p:cNvSpPr/>
          <p:nvPr/>
        </p:nvSpPr>
        <p:spPr>
          <a:xfrm>
            <a:off x="381000" y="304800"/>
            <a:ext cx="8458200" cy="1015663"/>
          </a:xfrm>
          <a:prstGeom prst="rect">
            <a:avLst/>
          </a:prstGeom>
        </p:spPr>
        <p:txBody>
          <a:bodyPr wrap="square">
            <a:spAutoFit/>
          </a:bodyPr>
          <a:lstStyle/>
          <a:p>
            <a:r>
              <a:rPr lang="en-US" sz="3600" b="1" dirty="0"/>
              <a:t>Consultant Prequalification Requirements </a:t>
            </a:r>
            <a:r>
              <a:rPr lang="en-US" sz="1200" dirty="0"/>
              <a:t/>
            </a:r>
            <a:br>
              <a:rPr lang="en-US" sz="1200" dirty="0"/>
            </a:br>
            <a:r>
              <a:rPr lang="en-US" altLang="en-US" sz="2400" b="1" dirty="0"/>
              <a:t>Step 4 - Financial Prequalification Documents</a:t>
            </a:r>
            <a:endParaRPr lang="en-US" sz="2400" b="1" dirty="0"/>
          </a:p>
        </p:txBody>
      </p:sp>
      <p:pic>
        <p:nvPicPr>
          <p:cNvPr id="2191" name="Picture 14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809750"/>
            <a:ext cx="7887508" cy="35661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55480906"/>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905000"/>
            <a:ext cx="6219825" cy="236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237460" y="1295400"/>
            <a:ext cx="5859111" cy="381000"/>
          </a:xfrm>
        </p:spPr>
        <p:txBody>
          <a:bodyPr>
            <a:noAutofit/>
          </a:bodyPr>
          <a:lstStyle/>
          <a:p>
            <a:r>
              <a:rPr lang="en-US" sz="2400" dirty="0" smtClean="0">
                <a:latin typeface="+mn-lt"/>
              </a:rPr>
              <a:t>Vehicle Expenses – High Risk Category</a:t>
            </a:r>
            <a:endParaRPr lang="en-US" sz="2400" dirty="0">
              <a:latin typeface="+mn-lt"/>
            </a:endParaRPr>
          </a:p>
        </p:txBody>
      </p:sp>
      <p:sp>
        <p:nvSpPr>
          <p:cNvPr id="3" name="Slide Number Placeholder 2"/>
          <p:cNvSpPr>
            <a:spLocks noGrp="1"/>
          </p:cNvSpPr>
          <p:nvPr>
            <p:ph type="sldNum" sz="quarter" idx="12"/>
          </p:nvPr>
        </p:nvSpPr>
        <p:spPr/>
        <p:txBody>
          <a:bodyPr/>
          <a:lstStyle/>
          <a:p>
            <a:fld id="{BD5C613A-00B5-4F0E-A13E-EFC08BA9D031}" type="slidenum">
              <a:rPr lang="en-US" smtClean="0"/>
              <a:t>48</a:t>
            </a:fld>
            <a:endParaRPr lang="en-US" dirty="0"/>
          </a:p>
        </p:txBody>
      </p:sp>
      <p:pic>
        <p:nvPicPr>
          <p:cNvPr id="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4724400"/>
            <a:ext cx="6219825" cy="1714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228600" y="152400"/>
            <a:ext cx="8686800" cy="1015663"/>
          </a:xfrm>
          <a:prstGeom prst="rect">
            <a:avLst/>
          </a:prstGeom>
        </p:spPr>
        <p:txBody>
          <a:bodyPr wrap="square">
            <a:spAutoFit/>
          </a:bodyPr>
          <a:lstStyle/>
          <a:p>
            <a:r>
              <a:rPr lang="en-US" sz="3600" dirty="0">
                <a:latin typeface="+mj-lt"/>
              </a:rPr>
              <a:t>Consultant Prequalification Requirements </a:t>
            </a:r>
            <a:r>
              <a:rPr lang="en-US" sz="1200" dirty="0"/>
              <a:t/>
            </a:r>
            <a:br>
              <a:rPr lang="en-US" sz="1200" dirty="0"/>
            </a:br>
            <a:r>
              <a:rPr lang="en-US" altLang="en-US" sz="2400" b="1" dirty="0">
                <a:latin typeface="+mj-lt"/>
              </a:rPr>
              <a:t>Step 4 - Financial Prequalification Documents</a:t>
            </a:r>
            <a:endParaRPr lang="en-US" sz="2400" b="1" dirty="0">
              <a:latin typeface="+mj-lt"/>
            </a:endParaRPr>
          </a:p>
        </p:txBody>
      </p:sp>
    </p:spTree>
    <p:extLst>
      <p:ext uri="{BB962C8B-B14F-4D97-AF65-F5344CB8AC3E}">
        <p14:creationId xmlns:p14="http://schemas.microsoft.com/office/powerpoint/2010/main" val="2415151305"/>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295400"/>
            <a:ext cx="8229600" cy="457200"/>
          </a:xfrm>
        </p:spPr>
        <p:txBody>
          <a:bodyPr>
            <a:normAutofit fontScale="90000"/>
          </a:bodyPr>
          <a:lstStyle/>
          <a:p>
            <a:r>
              <a:rPr lang="en-US" dirty="0" smtClean="0"/>
              <a:t/>
            </a:r>
            <a:br>
              <a:rPr lang="en-US" dirty="0" smtClean="0"/>
            </a:br>
            <a:r>
              <a:rPr lang="en-US" sz="2700" dirty="0" smtClean="0">
                <a:latin typeface="+mn-lt"/>
              </a:rPr>
              <a:t>Personal </a:t>
            </a:r>
            <a:r>
              <a:rPr lang="en-US" sz="2700" dirty="0">
                <a:latin typeface="+mn-lt"/>
              </a:rPr>
              <a:t>Use of Company </a:t>
            </a:r>
            <a:r>
              <a:rPr lang="en-US" sz="2700" dirty="0" smtClean="0">
                <a:latin typeface="+mn-lt"/>
              </a:rPr>
              <a:t>Vehicles - High Risk Category</a:t>
            </a:r>
            <a:endParaRPr lang="en-US" sz="2700" dirty="0">
              <a:latin typeface="+mn-lt"/>
            </a:endParaRPr>
          </a:p>
        </p:txBody>
      </p:sp>
      <p:sp>
        <p:nvSpPr>
          <p:cNvPr id="3" name="Content Placeholder 2"/>
          <p:cNvSpPr>
            <a:spLocks noGrp="1"/>
          </p:cNvSpPr>
          <p:nvPr>
            <p:ph idx="1"/>
          </p:nvPr>
        </p:nvSpPr>
        <p:spPr>
          <a:xfrm>
            <a:off x="457200" y="1828800"/>
            <a:ext cx="8229600" cy="4800600"/>
          </a:xfrm>
        </p:spPr>
        <p:txBody>
          <a:bodyPr>
            <a:noAutofit/>
          </a:bodyPr>
          <a:lstStyle/>
          <a:p>
            <a:pPr marL="0" indent="0" algn="just">
              <a:spcAft>
                <a:spcPts val="1200"/>
              </a:spcAft>
              <a:buNone/>
            </a:pPr>
            <a:r>
              <a:rPr lang="en-US" sz="2000" kern="100" dirty="0">
                <a:solidFill>
                  <a:schemeClr val="tx1"/>
                </a:solidFill>
              </a:rPr>
              <a:t>The cost of personal use of vehicles is unallowable. </a:t>
            </a:r>
            <a:endParaRPr lang="en-US" sz="2000" kern="100" dirty="0" smtClean="0">
              <a:solidFill>
                <a:schemeClr val="tx1"/>
              </a:solidFill>
            </a:endParaRPr>
          </a:p>
          <a:p>
            <a:pPr marL="0" indent="0" algn="just">
              <a:spcAft>
                <a:spcPts val="1200"/>
              </a:spcAft>
              <a:buNone/>
            </a:pPr>
            <a:r>
              <a:rPr lang="en-US" sz="2000" kern="100" dirty="0" smtClean="0">
                <a:solidFill>
                  <a:schemeClr val="tx1"/>
                </a:solidFill>
              </a:rPr>
              <a:t>This </a:t>
            </a:r>
            <a:r>
              <a:rPr lang="en-US" sz="2000" kern="100" dirty="0">
                <a:solidFill>
                  <a:schemeClr val="tx1"/>
                </a:solidFill>
              </a:rPr>
              <a:t>includes the portion of cost related to commuting to and from work. </a:t>
            </a:r>
          </a:p>
          <a:p>
            <a:pPr lvl="1" algn="just">
              <a:spcAft>
                <a:spcPts val="1200"/>
              </a:spcAft>
            </a:pPr>
            <a:r>
              <a:rPr lang="en-US" dirty="0"/>
              <a:t>As indicated in FAR 31.205-6(m)(2), costs are unallowable regardless of whether the cost is reported as taxable income to the employees! </a:t>
            </a:r>
          </a:p>
          <a:p>
            <a:pPr marL="0" indent="0" algn="just">
              <a:spcAft>
                <a:spcPts val="1200"/>
              </a:spcAft>
              <a:buNone/>
            </a:pPr>
            <a:r>
              <a:rPr lang="en-US" sz="2000" dirty="0">
                <a:solidFill>
                  <a:schemeClr val="tx1"/>
                </a:solidFill>
              </a:rPr>
              <a:t>If the Consultant owns and/or leases vehicles, there will almost always be some disallowance. A disallowance can only be completely avoided if:</a:t>
            </a:r>
          </a:p>
          <a:p>
            <a:pPr lvl="1" algn="just">
              <a:spcAft>
                <a:spcPts val="1200"/>
              </a:spcAft>
            </a:pPr>
            <a:r>
              <a:rPr lang="en-US" dirty="0" smtClean="0"/>
              <a:t>Vehicles are not available for personal use and are not used to commute to work (i.e. they are left at the Consultant’s office).</a:t>
            </a:r>
          </a:p>
          <a:p>
            <a:pPr lvl="1" algn="just">
              <a:spcAft>
                <a:spcPts val="1200"/>
              </a:spcAft>
            </a:pPr>
            <a:r>
              <a:rPr lang="en-US" dirty="0" smtClean="0"/>
              <a:t>Employees </a:t>
            </a:r>
            <a:r>
              <a:rPr lang="en-US" u="sng" dirty="0"/>
              <a:t>reimburse</a:t>
            </a:r>
            <a:r>
              <a:rPr lang="en-US" dirty="0"/>
              <a:t> the company for any personal use.</a:t>
            </a:r>
          </a:p>
          <a:p>
            <a:pPr marL="0" lvl="1" indent="0" algn="just">
              <a:spcAft>
                <a:spcPts val="1200"/>
              </a:spcAft>
              <a:buNone/>
            </a:pPr>
            <a:r>
              <a:rPr lang="en-US" dirty="0"/>
              <a:t>If there are luxury vehicles, costs must also be reviewed to ensure they are reasonable in accordance with FAR 31.201-3.</a:t>
            </a:r>
          </a:p>
          <a:p>
            <a:pPr algn="just"/>
            <a:endParaRPr lang="en-US" dirty="0"/>
          </a:p>
        </p:txBody>
      </p:sp>
      <p:sp>
        <p:nvSpPr>
          <p:cNvPr id="4" name="Slide Number Placeholder 3"/>
          <p:cNvSpPr>
            <a:spLocks noGrp="1"/>
          </p:cNvSpPr>
          <p:nvPr>
            <p:ph type="sldNum" sz="quarter" idx="12"/>
          </p:nvPr>
        </p:nvSpPr>
        <p:spPr/>
        <p:txBody>
          <a:bodyPr/>
          <a:lstStyle/>
          <a:p>
            <a:fld id="{BD5C613A-00B5-4F0E-A13E-EFC08BA9D031}" type="slidenum">
              <a:rPr lang="en-US" smtClean="0"/>
              <a:t>49</a:t>
            </a:fld>
            <a:endParaRPr lang="en-US" dirty="0"/>
          </a:p>
        </p:txBody>
      </p:sp>
      <p:sp>
        <p:nvSpPr>
          <p:cNvPr id="5" name="Rectangle 4"/>
          <p:cNvSpPr/>
          <p:nvPr/>
        </p:nvSpPr>
        <p:spPr>
          <a:xfrm>
            <a:off x="228600" y="152400"/>
            <a:ext cx="8686800" cy="1015663"/>
          </a:xfrm>
          <a:prstGeom prst="rect">
            <a:avLst/>
          </a:prstGeom>
        </p:spPr>
        <p:txBody>
          <a:bodyPr wrap="square">
            <a:spAutoFit/>
          </a:bodyPr>
          <a:lstStyle/>
          <a:p>
            <a:r>
              <a:rPr lang="en-US" sz="3600" dirty="0">
                <a:latin typeface="+mj-lt"/>
              </a:rPr>
              <a:t>Consultant Prequalification Requirements </a:t>
            </a:r>
            <a:br>
              <a:rPr lang="en-US" sz="3600" dirty="0">
                <a:latin typeface="+mj-lt"/>
              </a:rPr>
            </a:br>
            <a:r>
              <a:rPr lang="en-US" altLang="en-US" sz="2400" b="1" dirty="0">
                <a:latin typeface="+mj-lt"/>
              </a:rPr>
              <a:t>Step 4 - Financial Prequalification Documents</a:t>
            </a:r>
            <a:endParaRPr lang="en-US" sz="2400" b="1" dirty="0">
              <a:latin typeface="+mj-lt"/>
            </a:endParaRPr>
          </a:p>
        </p:txBody>
      </p:sp>
    </p:spTree>
    <p:extLst>
      <p:ext uri="{BB962C8B-B14F-4D97-AF65-F5344CB8AC3E}">
        <p14:creationId xmlns:p14="http://schemas.microsoft.com/office/powerpoint/2010/main" val="4226539922"/>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t>www.modot.org</a:t>
            </a:r>
            <a:endParaRPr lang="en-US" dirty="0"/>
          </a:p>
        </p:txBody>
      </p:sp>
      <p:sp>
        <p:nvSpPr>
          <p:cNvPr id="3" name="Title 2"/>
          <p:cNvSpPr>
            <a:spLocks noGrp="1"/>
          </p:cNvSpPr>
          <p:nvPr>
            <p:ph type="title"/>
          </p:nvPr>
        </p:nvSpPr>
        <p:spPr/>
        <p:txBody>
          <a:bodyPr/>
          <a:lstStyle/>
          <a:p>
            <a:r>
              <a:rPr lang="en-US" dirty="0" smtClean="0"/>
              <a:t>MoDOT Consultant Services</a:t>
            </a:r>
            <a:endParaRPr lang="en-US" dirty="0"/>
          </a:p>
        </p:txBody>
      </p:sp>
      <p:sp>
        <p:nvSpPr>
          <p:cNvPr id="4" name="Slide Number Placeholder 3"/>
          <p:cNvSpPr>
            <a:spLocks noGrp="1"/>
          </p:cNvSpPr>
          <p:nvPr>
            <p:ph type="sldNum" sz="quarter" idx="12"/>
          </p:nvPr>
        </p:nvSpPr>
        <p:spPr/>
        <p:txBody>
          <a:bodyPr/>
          <a:lstStyle/>
          <a:p>
            <a:fld id="{BD5C613A-00B5-4F0E-A13E-EFC08BA9D031}" type="slidenum">
              <a:rPr lang="en-US" smtClean="0"/>
              <a:t>5</a:t>
            </a:fld>
            <a:endParaRPr lang="en-US" dirty="0"/>
          </a:p>
        </p:txBody>
      </p:sp>
    </p:spTree>
    <p:extLst>
      <p:ext uri="{BB962C8B-B14F-4D97-AF65-F5344CB8AC3E}">
        <p14:creationId xmlns:p14="http://schemas.microsoft.com/office/powerpoint/2010/main" val="2514220183"/>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610600" cy="944562"/>
          </a:xfrm>
        </p:spPr>
        <p:txBody>
          <a:bodyPr>
            <a:normAutofit fontScale="90000"/>
          </a:bodyPr>
          <a:lstStyle/>
          <a:p>
            <a:r>
              <a:rPr lang="en-US" sz="4000" dirty="0"/>
              <a:t>Consultant Prequalification Requirements </a:t>
            </a:r>
            <a:r>
              <a:rPr lang="en-US" sz="1800" dirty="0"/>
              <a:t/>
            </a:r>
            <a:br>
              <a:rPr lang="en-US" sz="1800" dirty="0"/>
            </a:br>
            <a:r>
              <a:rPr lang="en-US" altLang="en-US" sz="2700" dirty="0"/>
              <a:t>Step 4 - Financial Prequalification Documents</a:t>
            </a:r>
            <a:endParaRPr lang="en-US" sz="2700" dirty="0"/>
          </a:p>
        </p:txBody>
      </p:sp>
      <p:sp>
        <p:nvSpPr>
          <p:cNvPr id="3" name="Content Placeholder 2"/>
          <p:cNvSpPr>
            <a:spLocks noGrp="1"/>
          </p:cNvSpPr>
          <p:nvPr>
            <p:ph idx="1"/>
          </p:nvPr>
        </p:nvSpPr>
        <p:spPr>
          <a:xfrm>
            <a:off x="381000" y="1600200"/>
            <a:ext cx="8229600" cy="4525963"/>
          </a:xfrm>
        </p:spPr>
        <p:txBody>
          <a:bodyPr/>
          <a:lstStyle/>
          <a:p>
            <a:pPr marL="0" indent="0">
              <a:buNone/>
            </a:pPr>
            <a:r>
              <a:rPr lang="en-US" dirty="0" smtClean="0">
                <a:solidFill>
                  <a:schemeClr val="tx1"/>
                </a:solidFill>
              </a:rPr>
              <a:t>Support that may be requested to determine allowability of costs</a:t>
            </a:r>
          </a:p>
          <a:p>
            <a:pPr marL="0" indent="0">
              <a:buNone/>
            </a:pPr>
            <a:endParaRPr lang="en-US" dirty="0"/>
          </a:p>
          <a:p>
            <a:pPr lvl="1"/>
            <a:r>
              <a:rPr lang="en-US" sz="2400" dirty="0" smtClean="0"/>
              <a:t>Mileage logs;</a:t>
            </a:r>
          </a:p>
          <a:p>
            <a:pPr lvl="1"/>
            <a:endParaRPr lang="en-US" sz="1600" dirty="0"/>
          </a:p>
          <a:p>
            <a:pPr lvl="1"/>
            <a:r>
              <a:rPr lang="en-US" sz="2400" dirty="0" smtClean="0"/>
              <a:t>Support </a:t>
            </a:r>
            <a:r>
              <a:rPr lang="en-US" sz="2400" dirty="0"/>
              <a:t>for </a:t>
            </a:r>
            <a:r>
              <a:rPr lang="en-US" sz="2400" dirty="0" smtClean="0"/>
              <a:t>expenses;</a:t>
            </a:r>
          </a:p>
          <a:p>
            <a:pPr lvl="1"/>
            <a:endParaRPr lang="en-US" sz="1600" dirty="0"/>
          </a:p>
          <a:p>
            <a:pPr lvl="1"/>
            <a:r>
              <a:rPr lang="en-US" sz="2400" dirty="0"/>
              <a:t>A</a:t>
            </a:r>
            <a:r>
              <a:rPr lang="en-US" sz="2400" dirty="0" smtClean="0"/>
              <a:t>ccounting </a:t>
            </a:r>
            <a:r>
              <a:rPr lang="en-US" sz="2400" dirty="0"/>
              <a:t>procedures </a:t>
            </a:r>
            <a:r>
              <a:rPr lang="en-US" sz="2400" dirty="0" smtClean="0"/>
              <a:t>manual;</a:t>
            </a:r>
          </a:p>
          <a:p>
            <a:pPr lvl="1"/>
            <a:endParaRPr lang="en-US" sz="1600" dirty="0"/>
          </a:p>
          <a:p>
            <a:pPr lvl="1"/>
            <a:r>
              <a:rPr lang="en-US" sz="2400" dirty="0"/>
              <a:t>Executive compensation analysis </a:t>
            </a:r>
            <a:r>
              <a:rPr lang="en-US" sz="2400" dirty="0" smtClean="0"/>
              <a:t>work papers.</a:t>
            </a:r>
            <a:endParaRPr lang="en-US" sz="2400" dirty="0"/>
          </a:p>
          <a:p>
            <a:endParaRPr lang="en-US" dirty="0"/>
          </a:p>
        </p:txBody>
      </p:sp>
      <p:sp>
        <p:nvSpPr>
          <p:cNvPr id="4" name="Slide Number Placeholder 3"/>
          <p:cNvSpPr>
            <a:spLocks noGrp="1"/>
          </p:cNvSpPr>
          <p:nvPr>
            <p:ph type="sldNum" sz="quarter" idx="12"/>
          </p:nvPr>
        </p:nvSpPr>
        <p:spPr/>
        <p:txBody>
          <a:bodyPr/>
          <a:lstStyle/>
          <a:p>
            <a:fld id="{BD5C613A-00B5-4F0E-A13E-EFC08BA9D031}" type="slidenum">
              <a:rPr lang="en-US" smtClean="0"/>
              <a:t>50</a:t>
            </a:fld>
            <a:endParaRPr lang="en-US" dirty="0"/>
          </a:p>
        </p:txBody>
      </p:sp>
    </p:spTree>
    <p:extLst>
      <p:ext uri="{BB962C8B-B14F-4D97-AF65-F5344CB8AC3E}">
        <p14:creationId xmlns:p14="http://schemas.microsoft.com/office/powerpoint/2010/main" val="1547077652"/>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4158" y="1371600"/>
            <a:ext cx="8229600" cy="563562"/>
          </a:xfrm>
        </p:spPr>
        <p:txBody>
          <a:bodyPr>
            <a:normAutofit/>
          </a:bodyPr>
          <a:lstStyle/>
          <a:p>
            <a:r>
              <a:rPr lang="en-US" sz="2400" dirty="0" smtClean="0"/>
              <a:t>Executive Compensation Analysis</a:t>
            </a:r>
            <a:endParaRPr lang="en-US" sz="2400" dirty="0"/>
          </a:p>
        </p:txBody>
      </p:sp>
      <p:sp>
        <p:nvSpPr>
          <p:cNvPr id="3" name="Slide Number Placeholder 2"/>
          <p:cNvSpPr>
            <a:spLocks noGrp="1"/>
          </p:cNvSpPr>
          <p:nvPr>
            <p:ph type="sldNum" sz="quarter" idx="12"/>
          </p:nvPr>
        </p:nvSpPr>
        <p:spPr/>
        <p:txBody>
          <a:bodyPr/>
          <a:lstStyle/>
          <a:p>
            <a:fld id="{BD5C613A-00B5-4F0E-A13E-EFC08BA9D031}" type="slidenum">
              <a:rPr lang="en-US" smtClean="0"/>
              <a:t>51</a:t>
            </a:fld>
            <a:endParaRPr lang="en-US"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5132" y="1295400"/>
            <a:ext cx="8037536" cy="50106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515132" y="5550310"/>
            <a:ext cx="8037536" cy="923330"/>
          </a:xfrm>
          <a:prstGeom prst="rect">
            <a:avLst/>
          </a:prstGeom>
          <a:solidFill>
            <a:schemeClr val="bg1">
              <a:lumMod val="75000"/>
            </a:schemeClr>
          </a:solidFill>
        </p:spPr>
        <p:txBody>
          <a:bodyPr wrap="square" rtlCol="0">
            <a:spAutoFit/>
          </a:bodyPr>
          <a:lstStyle/>
          <a:p>
            <a:pPr algn="just"/>
            <a:r>
              <a:rPr lang="en-US" dirty="0"/>
              <a:t>Policies and Procedures - If no written policies </a:t>
            </a:r>
            <a:r>
              <a:rPr lang="en-US" dirty="0" smtClean="0"/>
              <a:t>exist, provide an explanation </a:t>
            </a:r>
            <a:r>
              <a:rPr lang="en-US" dirty="0"/>
              <a:t>to demonstrate a system is in place to consistently manage how </a:t>
            </a:r>
            <a:r>
              <a:rPr lang="en-US" dirty="0" smtClean="0"/>
              <a:t>you determine </a:t>
            </a:r>
            <a:r>
              <a:rPr lang="en-US" dirty="0"/>
              <a:t>eligibility for bonuses.</a:t>
            </a:r>
          </a:p>
        </p:txBody>
      </p:sp>
      <p:sp>
        <p:nvSpPr>
          <p:cNvPr id="6" name="Rectangle 5"/>
          <p:cNvSpPr/>
          <p:nvPr/>
        </p:nvSpPr>
        <p:spPr>
          <a:xfrm>
            <a:off x="228600" y="152400"/>
            <a:ext cx="8610600" cy="1015663"/>
          </a:xfrm>
          <a:prstGeom prst="rect">
            <a:avLst/>
          </a:prstGeom>
        </p:spPr>
        <p:txBody>
          <a:bodyPr wrap="square">
            <a:spAutoFit/>
          </a:bodyPr>
          <a:lstStyle/>
          <a:p>
            <a:r>
              <a:rPr lang="en-US" sz="3600" dirty="0">
                <a:latin typeface="+mj-lt"/>
              </a:rPr>
              <a:t>Consultant Prequalification Requirements </a:t>
            </a:r>
            <a:r>
              <a:rPr lang="en-US" sz="2000" dirty="0">
                <a:latin typeface="+mj-lt"/>
              </a:rPr>
              <a:t/>
            </a:r>
            <a:br>
              <a:rPr lang="en-US" sz="2000" dirty="0">
                <a:latin typeface="+mj-lt"/>
              </a:rPr>
            </a:br>
            <a:r>
              <a:rPr lang="en-US" altLang="en-US" sz="2400" b="1" dirty="0">
                <a:latin typeface="+mj-lt"/>
              </a:rPr>
              <a:t>Step 4 - Financial Prequalification Documents</a:t>
            </a:r>
            <a:endParaRPr lang="en-US" sz="2400" b="1" dirty="0">
              <a:latin typeface="+mj-lt"/>
            </a:endParaRPr>
          </a:p>
        </p:txBody>
      </p:sp>
    </p:spTree>
    <p:extLst>
      <p:ext uri="{BB962C8B-B14F-4D97-AF65-F5344CB8AC3E}">
        <p14:creationId xmlns:p14="http://schemas.microsoft.com/office/powerpoint/2010/main" val="1439271417"/>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8664" y="228600"/>
            <a:ext cx="8701548" cy="868362"/>
          </a:xfrm>
        </p:spPr>
        <p:txBody>
          <a:bodyPr>
            <a:normAutofit fontScale="90000"/>
          </a:bodyPr>
          <a:lstStyle/>
          <a:p>
            <a:r>
              <a:rPr lang="en-US" sz="4000" dirty="0"/>
              <a:t>Consultant Prequalification Requirements </a:t>
            </a:r>
            <a:r>
              <a:rPr lang="en-US" sz="2000" dirty="0"/>
              <a:t/>
            </a:r>
            <a:br>
              <a:rPr lang="en-US" sz="2000" dirty="0"/>
            </a:br>
            <a:r>
              <a:rPr lang="en-US" altLang="en-US" sz="2700" dirty="0"/>
              <a:t>Step 4 - Financial Prequalification Documents</a:t>
            </a:r>
            <a:endParaRPr lang="en-US" sz="2700" dirty="0"/>
          </a:p>
        </p:txBody>
      </p:sp>
      <p:sp>
        <p:nvSpPr>
          <p:cNvPr id="3" name="Slide Number Placeholder 2"/>
          <p:cNvSpPr>
            <a:spLocks noGrp="1"/>
          </p:cNvSpPr>
          <p:nvPr>
            <p:ph type="sldNum" sz="quarter" idx="12"/>
          </p:nvPr>
        </p:nvSpPr>
        <p:spPr/>
        <p:txBody>
          <a:bodyPr/>
          <a:lstStyle/>
          <a:p>
            <a:fld id="{BD5C613A-00B5-4F0E-A13E-EFC08BA9D031}" type="slidenum">
              <a:rPr lang="en-US" smtClean="0"/>
              <a:t>52</a:t>
            </a:fld>
            <a:endParaRPr lang="en-US"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219200"/>
            <a:ext cx="8549148" cy="51453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5272548" y="2478107"/>
            <a:ext cx="3657600" cy="3323987"/>
          </a:xfrm>
          <a:prstGeom prst="rect">
            <a:avLst/>
          </a:prstGeom>
          <a:solidFill>
            <a:schemeClr val="bg1">
              <a:lumMod val="75000"/>
            </a:schemeClr>
          </a:solidFill>
        </p:spPr>
        <p:txBody>
          <a:bodyPr wrap="square">
            <a:spAutoFit/>
          </a:bodyPr>
          <a:lstStyle/>
          <a:p>
            <a:r>
              <a:rPr lang="en-US" sz="1400" b="1" dirty="0" smtClean="0"/>
              <a:t>Common Control</a:t>
            </a:r>
          </a:p>
          <a:p>
            <a:pPr algn="just"/>
            <a:r>
              <a:rPr lang="en-US" sz="1400" dirty="0" smtClean="0"/>
              <a:t>Exists in related-party transactions when business is conducted at less than arm’s length between businesses and/or persons that have a family or business relationship. Examples are transactions between family members, transactions between subsidiaries of the same parent company, or transactions between companies owned by the same person or persons. Common control exists when a related party has </a:t>
            </a:r>
            <a:r>
              <a:rPr lang="en-US" sz="1400" i="1" dirty="0" smtClean="0"/>
              <a:t>effective control </a:t>
            </a:r>
            <a:r>
              <a:rPr lang="en-US" sz="1400" dirty="0" smtClean="0"/>
              <a:t>over the operating and financial policies of the related entity. Effective control may exist even if the related party owns less than 50 percent of the related entity. </a:t>
            </a:r>
            <a:endParaRPr lang="en-US" sz="1600" dirty="0"/>
          </a:p>
        </p:txBody>
      </p:sp>
      <p:sp>
        <p:nvSpPr>
          <p:cNvPr id="6" name="TextBox 5"/>
          <p:cNvSpPr txBox="1"/>
          <p:nvPr/>
        </p:nvSpPr>
        <p:spPr>
          <a:xfrm>
            <a:off x="5272548" y="1524000"/>
            <a:ext cx="3657600" cy="954107"/>
          </a:xfrm>
          <a:prstGeom prst="rect">
            <a:avLst/>
          </a:prstGeom>
          <a:solidFill>
            <a:schemeClr val="bg1">
              <a:lumMod val="75000"/>
            </a:schemeClr>
          </a:solidFill>
        </p:spPr>
        <p:txBody>
          <a:bodyPr wrap="square" rtlCol="0">
            <a:spAutoFit/>
          </a:bodyPr>
          <a:lstStyle/>
          <a:p>
            <a:pPr algn="just"/>
            <a:r>
              <a:rPr lang="en-US" sz="1400" dirty="0" smtClean="0"/>
              <a:t>This is the most misunderstand question on the ICQ. If the answer is “</a:t>
            </a:r>
            <a:r>
              <a:rPr lang="en-US" sz="1400" b="1" dirty="0" smtClean="0"/>
              <a:t>Yes”</a:t>
            </a:r>
            <a:r>
              <a:rPr lang="en-US" sz="1400" dirty="0" smtClean="0"/>
              <a:t> the firm rents from an entity with no common interest in the firm. </a:t>
            </a:r>
            <a:endParaRPr lang="en-US" sz="1400" dirty="0"/>
          </a:p>
        </p:txBody>
      </p:sp>
      <p:cxnSp>
        <p:nvCxnSpPr>
          <p:cNvPr id="7" name="Straight Arrow Connector 6"/>
          <p:cNvCxnSpPr/>
          <p:nvPr/>
        </p:nvCxnSpPr>
        <p:spPr>
          <a:xfrm flipH="1">
            <a:off x="3386038" y="2743200"/>
            <a:ext cx="1886510"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3443748" y="1828800"/>
            <a:ext cx="1828800"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300716" y="4063900"/>
            <a:ext cx="3657600" cy="738664"/>
          </a:xfrm>
          <a:prstGeom prst="rect">
            <a:avLst/>
          </a:prstGeom>
          <a:solidFill>
            <a:schemeClr val="bg1">
              <a:lumMod val="75000"/>
            </a:schemeClr>
          </a:solidFill>
        </p:spPr>
        <p:txBody>
          <a:bodyPr wrap="square" rtlCol="0">
            <a:spAutoFit/>
          </a:bodyPr>
          <a:lstStyle/>
          <a:p>
            <a:pPr algn="just"/>
            <a:r>
              <a:rPr lang="en-US" sz="1400" dirty="0"/>
              <a:t>What is the process the firm follows to demonstrate rent paid to a related party has been adjusted to the owners actual costs?</a:t>
            </a:r>
          </a:p>
        </p:txBody>
      </p:sp>
    </p:spTree>
    <p:extLst>
      <p:ext uri="{BB962C8B-B14F-4D97-AF65-F5344CB8AC3E}">
        <p14:creationId xmlns:p14="http://schemas.microsoft.com/office/powerpoint/2010/main" val="4293675282"/>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D5C613A-00B5-4F0E-A13E-EFC08BA9D031}" type="slidenum">
              <a:rPr lang="en-US" smtClean="0"/>
              <a:t>53</a:t>
            </a:fld>
            <a:endParaRPr lang="en-US" dirty="0"/>
          </a:p>
        </p:txBody>
      </p:sp>
      <p:sp>
        <p:nvSpPr>
          <p:cNvPr id="4" name="Rectangle 3"/>
          <p:cNvSpPr/>
          <p:nvPr/>
        </p:nvSpPr>
        <p:spPr>
          <a:xfrm>
            <a:off x="304800" y="1524000"/>
            <a:ext cx="8458200" cy="2677656"/>
          </a:xfrm>
          <a:prstGeom prst="rect">
            <a:avLst/>
          </a:prstGeom>
        </p:spPr>
        <p:txBody>
          <a:bodyPr wrap="square">
            <a:spAutoFit/>
          </a:bodyPr>
          <a:lstStyle/>
          <a:p>
            <a:pPr algn="just"/>
            <a:r>
              <a:rPr lang="en-US" sz="2400" dirty="0"/>
              <a:t>Related Party Rent cannot be developed using fair market value.</a:t>
            </a:r>
          </a:p>
          <a:p>
            <a:pPr algn="just">
              <a:lnSpc>
                <a:spcPct val="120000"/>
              </a:lnSpc>
              <a:spcBef>
                <a:spcPts val="0"/>
              </a:spcBef>
            </a:pPr>
            <a:r>
              <a:rPr lang="en-US" sz="2400" dirty="0" smtClean="0"/>
              <a:t>Firms </a:t>
            </a:r>
            <a:r>
              <a:rPr lang="en-US" sz="2400" dirty="0"/>
              <a:t>must provide documentation showing their methodology in determining owners actual costs, such as depreciation, taxes, insurance, facilities capital cost of money, and maintenance, provided that no part of such cost is a duplicate of any other allowed cost. </a:t>
            </a:r>
          </a:p>
        </p:txBody>
      </p:sp>
      <p:pic>
        <p:nvPicPr>
          <p:cNvPr id="14338" name="Picture 2" descr="Image result for free clip art related rent">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6310" y="4171724"/>
            <a:ext cx="8686800" cy="24384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51752" y="152400"/>
            <a:ext cx="8667135" cy="1015663"/>
          </a:xfrm>
          <a:prstGeom prst="rect">
            <a:avLst/>
          </a:prstGeom>
          <a:noFill/>
        </p:spPr>
        <p:txBody>
          <a:bodyPr wrap="square" rtlCol="0">
            <a:spAutoFit/>
          </a:bodyPr>
          <a:lstStyle/>
          <a:p>
            <a:r>
              <a:rPr lang="en-US" sz="3600" b="1" dirty="0"/>
              <a:t>Consultant Prequalification Requirements </a:t>
            </a:r>
            <a:r>
              <a:rPr lang="en-US" sz="2000" dirty="0"/>
              <a:t/>
            </a:r>
            <a:br>
              <a:rPr lang="en-US" sz="2000" dirty="0"/>
            </a:br>
            <a:r>
              <a:rPr lang="en-US" altLang="en-US" sz="2400" b="1" dirty="0">
                <a:latin typeface="+mj-lt"/>
              </a:rPr>
              <a:t>Step 4 - Financial Prequalification Documents</a:t>
            </a:r>
            <a:endParaRPr lang="en-US" sz="2400" b="1" dirty="0">
              <a:latin typeface="+mj-lt"/>
            </a:endParaRPr>
          </a:p>
        </p:txBody>
      </p:sp>
    </p:spTree>
    <p:extLst>
      <p:ext uri="{BB962C8B-B14F-4D97-AF65-F5344CB8AC3E}">
        <p14:creationId xmlns:p14="http://schemas.microsoft.com/office/powerpoint/2010/main" val="861031757"/>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Rectangle 2"/>
          <p:cNvSpPr>
            <a:spLocks noGrp="1" noRot="1" noChangeArrowheads="1"/>
          </p:cNvSpPr>
          <p:nvPr>
            <p:ph type="title"/>
          </p:nvPr>
        </p:nvSpPr>
        <p:spPr>
          <a:xfrm>
            <a:off x="228600" y="152400"/>
            <a:ext cx="8686800" cy="990600"/>
          </a:xfrm>
        </p:spPr>
        <p:txBody>
          <a:bodyPr>
            <a:normAutofit fontScale="90000"/>
          </a:bodyPr>
          <a:lstStyle/>
          <a:p>
            <a:r>
              <a:rPr lang="en-US" sz="4000" dirty="0"/>
              <a:t>Consultant Prequalification Requirements </a:t>
            </a:r>
            <a:r>
              <a:rPr lang="en-US" sz="2000" dirty="0"/>
              <a:t/>
            </a:r>
            <a:br>
              <a:rPr lang="en-US" sz="2000" dirty="0"/>
            </a:br>
            <a:r>
              <a:rPr lang="en-US" altLang="en-US" sz="2700" dirty="0"/>
              <a:t>Step 4 - Financial Prequalification Documents</a:t>
            </a:r>
            <a:endParaRPr lang="en-US" sz="2700" dirty="0"/>
          </a:p>
        </p:txBody>
      </p:sp>
      <p:sp>
        <p:nvSpPr>
          <p:cNvPr id="316419" name="Rectangle 3"/>
          <p:cNvSpPr>
            <a:spLocks noGrp="1" noChangeArrowheads="1"/>
          </p:cNvSpPr>
          <p:nvPr>
            <p:ph idx="1"/>
          </p:nvPr>
        </p:nvSpPr>
        <p:spPr>
          <a:xfrm>
            <a:off x="304800" y="1343977"/>
            <a:ext cx="8610600" cy="5117783"/>
          </a:xfrm>
        </p:spPr>
        <p:txBody>
          <a:bodyPr>
            <a:normAutofit/>
          </a:bodyPr>
          <a:lstStyle/>
          <a:p>
            <a:pPr marL="0" indent="0" algn="just">
              <a:buNone/>
            </a:pPr>
            <a:endParaRPr lang="en-US" dirty="0" smtClean="0">
              <a:solidFill>
                <a:schemeClr val="tx1"/>
              </a:solidFill>
            </a:endParaRPr>
          </a:p>
          <a:p>
            <a:pPr marL="0" indent="0" algn="just">
              <a:buNone/>
            </a:pPr>
            <a:r>
              <a:rPr lang="en-US" dirty="0" smtClean="0">
                <a:solidFill>
                  <a:schemeClr val="tx1"/>
                </a:solidFill>
              </a:rPr>
              <a:t>Helpful Links for Prequalification includes Related Party Rent Information.  The information is in the</a:t>
            </a:r>
          </a:p>
          <a:p>
            <a:pPr marL="0" indent="0" algn="just">
              <a:buNone/>
            </a:pPr>
            <a:r>
              <a:rPr lang="en-US" dirty="0" smtClean="0">
                <a:solidFill>
                  <a:schemeClr val="tx1"/>
                </a:solidFill>
              </a:rPr>
              <a:t>form of a worksheet, MoDOT Policy</a:t>
            </a:r>
          </a:p>
          <a:p>
            <a:pPr marL="0" indent="0" algn="just">
              <a:buNone/>
            </a:pPr>
            <a:r>
              <a:rPr lang="en-US" dirty="0" smtClean="0">
                <a:solidFill>
                  <a:schemeClr val="tx1"/>
                </a:solidFill>
              </a:rPr>
              <a:t>and Facilities Cost of Capital Rates.</a:t>
            </a:r>
            <a:endParaRPr lang="en-US"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2438400"/>
            <a:ext cx="3012142" cy="4023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000125" y="4572000"/>
            <a:ext cx="3076611" cy="830997"/>
          </a:xfrm>
          <a:prstGeom prst="rect">
            <a:avLst/>
          </a:prstGeom>
          <a:solidFill>
            <a:schemeClr val="bg1">
              <a:lumMod val="85000"/>
            </a:schemeClr>
          </a:solidFill>
        </p:spPr>
        <p:txBody>
          <a:bodyPr wrap="none" rtlCol="0">
            <a:spAutoFit/>
          </a:bodyPr>
          <a:lstStyle/>
          <a:p>
            <a:pPr algn="just"/>
            <a:r>
              <a:rPr lang="en-US" sz="2400" b="1" dirty="0" smtClean="0"/>
              <a:t>Also, note the Related</a:t>
            </a:r>
          </a:p>
          <a:p>
            <a:pPr algn="just"/>
            <a:r>
              <a:rPr lang="en-US" sz="2400" b="1" dirty="0" smtClean="0"/>
              <a:t>Party Rent Information</a:t>
            </a:r>
            <a:endParaRPr lang="en-US" sz="2400" b="1" dirty="0"/>
          </a:p>
        </p:txBody>
      </p:sp>
      <p:cxnSp>
        <p:nvCxnSpPr>
          <p:cNvPr id="5" name="Straight Arrow Connector 4"/>
          <p:cNvCxnSpPr/>
          <p:nvPr/>
        </p:nvCxnSpPr>
        <p:spPr>
          <a:xfrm>
            <a:off x="4191000" y="5402997"/>
            <a:ext cx="1125908" cy="37839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4158288"/>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0" y="1447800"/>
            <a:ext cx="2590800" cy="459204"/>
          </a:xfrm>
        </p:spPr>
        <p:txBody>
          <a:bodyPr>
            <a:normAutofit/>
          </a:bodyPr>
          <a:lstStyle/>
          <a:p>
            <a:r>
              <a:rPr lang="en-US" sz="2400" dirty="0" smtClean="0">
                <a:latin typeface="+mn-lt"/>
              </a:rPr>
              <a:t>Life Insurance</a:t>
            </a:r>
            <a:endParaRPr lang="en-US" sz="2400" dirty="0">
              <a:latin typeface="+mn-lt"/>
            </a:endParaRPr>
          </a:p>
        </p:txBody>
      </p:sp>
      <p:sp>
        <p:nvSpPr>
          <p:cNvPr id="3" name="Slide Number Placeholder 2"/>
          <p:cNvSpPr>
            <a:spLocks noGrp="1"/>
          </p:cNvSpPr>
          <p:nvPr>
            <p:ph type="sldNum" sz="quarter" idx="12"/>
          </p:nvPr>
        </p:nvSpPr>
        <p:spPr/>
        <p:txBody>
          <a:bodyPr/>
          <a:lstStyle/>
          <a:p>
            <a:fld id="{BD5C613A-00B5-4F0E-A13E-EFC08BA9D031}" type="slidenum">
              <a:rPr lang="en-US" smtClean="0"/>
              <a:t>55</a:t>
            </a:fld>
            <a:endParaRPr lang="en-US"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052" y="1242030"/>
            <a:ext cx="5669280" cy="53873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6172200" y="2028045"/>
            <a:ext cx="2590800" cy="1815882"/>
          </a:xfrm>
          <a:prstGeom prst="rect">
            <a:avLst/>
          </a:prstGeom>
          <a:solidFill>
            <a:schemeClr val="bg1">
              <a:lumMod val="75000"/>
            </a:schemeClr>
          </a:solidFill>
        </p:spPr>
        <p:txBody>
          <a:bodyPr wrap="square">
            <a:spAutoFit/>
          </a:bodyPr>
          <a:lstStyle/>
          <a:p>
            <a:pPr algn="just"/>
            <a:r>
              <a:rPr lang="en-US" sz="1600" b="1" dirty="0" smtClean="0"/>
              <a:t>NOTE</a:t>
            </a:r>
            <a:r>
              <a:rPr lang="en-US" sz="1600" b="1" dirty="0"/>
              <a:t>: </a:t>
            </a:r>
            <a:endParaRPr lang="en-US" sz="1600" dirty="0"/>
          </a:p>
          <a:p>
            <a:pPr algn="just"/>
            <a:r>
              <a:rPr lang="en-US" sz="1600" dirty="0"/>
              <a:t>If the Company or its </a:t>
            </a:r>
            <a:r>
              <a:rPr lang="en-US" sz="1600" dirty="0" smtClean="0"/>
              <a:t>partners </a:t>
            </a:r>
            <a:r>
              <a:rPr lang="en-US" sz="1600" dirty="0"/>
              <a:t>are beneficiaries, these costs are unallowable </a:t>
            </a:r>
            <a:r>
              <a:rPr lang="en-US" sz="1600" dirty="0" smtClean="0"/>
              <a:t>(Key Man Life Insurance) and </a:t>
            </a:r>
            <a:r>
              <a:rPr lang="en-US" sz="1600" dirty="0"/>
              <a:t>must be removed from the overhead schedule. </a:t>
            </a:r>
          </a:p>
        </p:txBody>
      </p:sp>
      <p:sp>
        <p:nvSpPr>
          <p:cNvPr id="6" name="Rectangle 5"/>
          <p:cNvSpPr/>
          <p:nvPr/>
        </p:nvSpPr>
        <p:spPr>
          <a:xfrm>
            <a:off x="290052" y="152400"/>
            <a:ext cx="8549148" cy="1015663"/>
          </a:xfrm>
          <a:prstGeom prst="rect">
            <a:avLst/>
          </a:prstGeom>
        </p:spPr>
        <p:txBody>
          <a:bodyPr wrap="square">
            <a:spAutoFit/>
          </a:bodyPr>
          <a:lstStyle/>
          <a:p>
            <a:r>
              <a:rPr lang="en-US" sz="3600" dirty="0">
                <a:latin typeface="+mj-lt"/>
              </a:rPr>
              <a:t>Consultant Prequalification Requirements </a:t>
            </a:r>
            <a:r>
              <a:rPr lang="en-US" sz="1400" dirty="0"/>
              <a:t/>
            </a:r>
            <a:br>
              <a:rPr lang="en-US" sz="1400" dirty="0"/>
            </a:br>
            <a:r>
              <a:rPr lang="en-US" altLang="en-US" sz="2400" b="1" dirty="0">
                <a:latin typeface="+mj-lt"/>
              </a:rPr>
              <a:t>Step 4 - Financial Prequalification Documents</a:t>
            </a:r>
            <a:endParaRPr lang="en-US" sz="2400" b="1" dirty="0">
              <a:latin typeface="+mj-lt"/>
            </a:endParaRPr>
          </a:p>
        </p:txBody>
      </p:sp>
    </p:spTree>
    <p:extLst>
      <p:ext uri="{BB962C8B-B14F-4D97-AF65-F5344CB8AC3E}">
        <p14:creationId xmlns:p14="http://schemas.microsoft.com/office/powerpoint/2010/main" val="1549808089"/>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D5C613A-00B5-4F0E-A13E-EFC08BA9D031}" type="slidenum">
              <a:rPr lang="en-US" smtClean="0"/>
              <a:t>56</a:t>
            </a:fld>
            <a:endParaRPr lang="en-US"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865" y="2895600"/>
            <a:ext cx="8498204" cy="26517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290624" y="1909465"/>
            <a:ext cx="8077200" cy="461665"/>
          </a:xfrm>
          <a:prstGeom prst="rect">
            <a:avLst/>
          </a:prstGeom>
        </p:spPr>
        <p:txBody>
          <a:bodyPr wrap="square">
            <a:spAutoFit/>
          </a:bodyPr>
          <a:lstStyle/>
          <a:p>
            <a:r>
              <a:rPr lang="en-US" sz="2400" b="1" dirty="0"/>
              <a:t>Signature and Date is required for the document to be valid</a:t>
            </a:r>
          </a:p>
        </p:txBody>
      </p:sp>
      <p:sp>
        <p:nvSpPr>
          <p:cNvPr id="8" name="Rectangle 7"/>
          <p:cNvSpPr/>
          <p:nvPr/>
        </p:nvSpPr>
        <p:spPr>
          <a:xfrm>
            <a:off x="6553200" y="4114800"/>
            <a:ext cx="1676400" cy="838200"/>
          </a:xfrm>
          <a:prstGeom prst="rect">
            <a:avLst/>
          </a:prstGeom>
          <a:solidFill>
            <a:schemeClr val="accent1">
              <a:alpha val="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290624" y="4114800"/>
            <a:ext cx="3327991" cy="838200"/>
          </a:xfrm>
          <a:prstGeom prst="rect">
            <a:avLst/>
          </a:prstGeom>
          <a:solidFill>
            <a:schemeClr val="accent1">
              <a:alpha val="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228600" y="304800"/>
            <a:ext cx="8650604" cy="1015663"/>
          </a:xfrm>
          <a:prstGeom prst="rect">
            <a:avLst/>
          </a:prstGeom>
        </p:spPr>
        <p:txBody>
          <a:bodyPr wrap="square">
            <a:spAutoFit/>
          </a:bodyPr>
          <a:lstStyle/>
          <a:p>
            <a:r>
              <a:rPr lang="en-US" sz="3600" b="1" dirty="0"/>
              <a:t>Consultant Prequalification Requirements </a:t>
            </a:r>
            <a:r>
              <a:rPr lang="en-US" sz="1100" dirty="0"/>
              <a:t/>
            </a:r>
            <a:br>
              <a:rPr lang="en-US" sz="1100" dirty="0"/>
            </a:br>
            <a:r>
              <a:rPr lang="en-US" altLang="en-US" sz="2400" b="1" dirty="0">
                <a:latin typeface="+mj-lt"/>
              </a:rPr>
              <a:t>Step 4 - Financial Prequalification Documents</a:t>
            </a:r>
            <a:endParaRPr lang="en-US" sz="2400" b="1" dirty="0">
              <a:latin typeface="+mj-lt"/>
            </a:endParaRPr>
          </a:p>
        </p:txBody>
      </p:sp>
    </p:spTree>
    <p:extLst>
      <p:ext uri="{BB962C8B-B14F-4D97-AF65-F5344CB8AC3E}">
        <p14:creationId xmlns:p14="http://schemas.microsoft.com/office/powerpoint/2010/main" val="265426808"/>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Executive Compensation</a:t>
            </a:r>
            <a:endParaRPr lang="en-US" dirty="0"/>
          </a:p>
        </p:txBody>
      </p:sp>
      <p:sp>
        <p:nvSpPr>
          <p:cNvPr id="4" name="Slide Number Placeholder 3"/>
          <p:cNvSpPr>
            <a:spLocks noGrp="1"/>
          </p:cNvSpPr>
          <p:nvPr>
            <p:ph type="sldNum" sz="quarter" idx="12"/>
          </p:nvPr>
        </p:nvSpPr>
        <p:spPr/>
        <p:txBody>
          <a:bodyPr/>
          <a:lstStyle/>
          <a:p>
            <a:fld id="{BD5C613A-00B5-4F0E-A13E-EFC08BA9D031}" type="slidenum">
              <a:rPr lang="en-US" smtClean="0"/>
              <a:t>57</a:t>
            </a:fld>
            <a:endParaRPr lang="en-US" dirty="0"/>
          </a:p>
        </p:txBody>
      </p:sp>
    </p:spTree>
    <p:extLst>
      <p:ext uri="{BB962C8B-B14F-4D97-AF65-F5344CB8AC3E}">
        <p14:creationId xmlns:p14="http://schemas.microsoft.com/office/powerpoint/2010/main" val="3188006873"/>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990600"/>
          </a:xfrm>
        </p:spPr>
        <p:txBody>
          <a:bodyPr>
            <a:noAutofit/>
          </a:bodyPr>
          <a:lstStyle/>
          <a:p>
            <a:r>
              <a:rPr lang="en-US" dirty="0"/>
              <a:t>Consultant Prequalification Requirements </a:t>
            </a:r>
            <a:r>
              <a:rPr lang="en-US" sz="2000" dirty="0"/>
              <a:t/>
            </a:r>
            <a:br>
              <a:rPr lang="en-US" sz="2000" dirty="0"/>
            </a:br>
            <a:r>
              <a:rPr lang="en-US" altLang="en-US" sz="2400" dirty="0"/>
              <a:t>Step 4 - Financial Prequalification Documents</a:t>
            </a:r>
            <a:endParaRPr lang="en-US" sz="2400" dirty="0"/>
          </a:p>
        </p:txBody>
      </p:sp>
      <p:sp>
        <p:nvSpPr>
          <p:cNvPr id="3" name="Content Placeholder 2"/>
          <p:cNvSpPr>
            <a:spLocks noGrp="1"/>
          </p:cNvSpPr>
          <p:nvPr>
            <p:ph idx="1"/>
          </p:nvPr>
        </p:nvSpPr>
        <p:spPr>
          <a:xfrm>
            <a:off x="363794" y="1219200"/>
            <a:ext cx="8551606" cy="5196840"/>
          </a:xfrm>
        </p:spPr>
        <p:txBody>
          <a:bodyPr>
            <a:normAutofit/>
          </a:bodyPr>
          <a:lstStyle/>
          <a:p>
            <a:pPr marL="0" indent="0">
              <a:buNone/>
            </a:pPr>
            <a:endParaRPr lang="en-US" sz="1200" dirty="0" smtClean="0">
              <a:solidFill>
                <a:schemeClr val="tx1"/>
              </a:solidFill>
            </a:endParaRPr>
          </a:p>
          <a:p>
            <a:pPr marL="0" indent="0">
              <a:buNone/>
            </a:pPr>
            <a:r>
              <a:rPr lang="en-US" dirty="0" smtClean="0">
                <a:solidFill>
                  <a:schemeClr val="tx1"/>
                </a:solidFill>
              </a:rPr>
              <a:t>The </a:t>
            </a:r>
            <a:r>
              <a:rPr lang="en-US" dirty="0">
                <a:solidFill>
                  <a:schemeClr val="tx1"/>
                </a:solidFill>
              </a:rPr>
              <a:t>AASHTO website includes the recorded NCM </a:t>
            </a:r>
            <a:r>
              <a:rPr lang="en-US" dirty="0" smtClean="0">
                <a:solidFill>
                  <a:schemeClr val="tx1"/>
                </a:solidFill>
              </a:rPr>
              <a:t>webinar</a:t>
            </a:r>
            <a:r>
              <a:rPr lang="en-US" dirty="0">
                <a:solidFill>
                  <a:schemeClr val="tx1"/>
                </a:solidFill>
              </a:rPr>
              <a:t> </a:t>
            </a:r>
            <a:r>
              <a:rPr lang="en-US" dirty="0" smtClean="0">
                <a:solidFill>
                  <a:schemeClr val="tx1"/>
                </a:solidFill>
              </a:rPr>
              <a:t>with the following slide.  </a:t>
            </a:r>
          </a:p>
          <a:p>
            <a:pPr marL="0" indent="0">
              <a:buNone/>
            </a:pPr>
            <a:endParaRPr lang="en-US" sz="1200" dirty="0"/>
          </a:p>
          <a:p>
            <a:pPr marL="0" indent="0">
              <a:buNone/>
            </a:pPr>
            <a:r>
              <a:rPr lang="en-US" dirty="0" smtClean="0">
                <a:solidFill>
                  <a:schemeClr val="tx1"/>
                </a:solidFill>
              </a:rPr>
              <a:t>I encourage you to take the time to listen to the presentation</a:t>
            </a:r>
          </a:p>
          <a:p>
            <a:pPr marL="0" indent="0" fontAlgn="t">
              <a:buNone/>
            </a:pPr>
            <a:r>
              <a:rPr lang="en-US" b="1" dirty="0" smtClean="0">
                <a:hlinkClick r:id="rId3"/>
              </a:rPr>
              <a:t>​​</a:t>
            </a:r>
            <a:r>
              <a:rPr lang="en-US" b="1" dirty="0">
                <a:solidFill>
                  <a:schemeClr val="bg1"/>
                </a:solidFill>
                <a:hlinkClick r:id="rId3"/>
              </a:rPr>
              <a:t>National Compensation Matrix Webinar</a:t>
            </a:r>
            <a:r>
              <a:rPr lang="en-US" i="1" dirty="0">
                <a:solidFill>
                  <a:schemeClr val="bg1"/>
                </a:solidFill>
              </a:rPr>
              <a:t>  </a:t>
            </a:r>
            <a:r>
              <a:rPr lang="en-US" i="1" dirty="0"/>
              <a:t> </a:t>
            </a:r>
            <a:endParaRPr lang="en-US" dirty="0"/>
          </a:p>
        </p:txBody>
      </p:sp>
      <p:sp>
        <p:nvSpPr>
          <p:cNvPr id="4" name="Slide Number Placeholder 3"/>
          <p:cNvSpPr>
            <a:spLocks noGrp="1"/>
          </p:cNvSpPr>
          <p:nvPr>
            <p:ph type="sldNum" sz="quarter" idx="12"/>
          </p:nvPr>
        </p:nvSpPr>
        <p:spPr/>
        <p:txBody>
          <a:bodyPr/>
          <a:lstStyle/>
          <a:p>
            <a:fld id="{BD5C613A-00B5-4F0E-A13E-EFC08BA9D031}" type="slidenum">
              <a:rPr lang="en-US" smtClean="0"/>
              <a:t>58</a:t>
            </a:fld>
            <a:endParaRPr lang="en-US" dirty="0"/>
          </a:p>
        </p:txBody>
      </p:sp>
      <p:pic>
        <p:nvPicPr>
          <p:cNvPr id="1026" name="Picture 8" descr="image00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3581400"/>
            <a:ext cx="6432447" cy="2834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66548248"/>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9233" y="1244263"/>
            <a:ext cx="8229600" cy="813137"/>
          </a:xfrm>
        </p:spPr>
        <p:txBody>
          <a:bodyPr>
            <a:noAutofit/>
          </a:bodyPr>
          <a:lstStyle/>
          <a:p>
            <a:r>
              <a:rPr lang="en-US" sz="2400" dirty="0" smtClean="0"/>
              <a:t>Executive Compensation Analysis</a:t>
            </a:r>
            <a:br>
              <a:rPr lang="en-US" sz="2400" dirty="0" smtClean="0"/>
            </a:br>
            <a:r>
              <a:rPr lang="en-US" sz="2000" dirty="0" smtClean="0"/>
              <a:t>Distribution of profit is not allowed</a:t>
            </a:r>
            <a:endParaRPr lang="en-US" sz="2000" dirty="0"/>
          </a:p>
        </p:txBody>
      </p:sp>
      <p:sp>
        <p:nvSpPr>
          <p:cNvPr id="3" name="Content Placeholder 2"/>
          <p:cNvSpPr>
            <a:spLocks noGrp="1"/>
          </p:cNvSpPr>
          <p:nvPr>
            <p:ph idx="1"/>
          </p:nvPr>
        </p:nvSpPr>
        <p:spPr>
          <a:xfrm>
            <a:off x="276447" y="2286000"/>
            <a:ext cx="8514588" cy="2819400"/>
          </a:xfrm>
        </p:spPr>
        <p:txBody>
          <a:bodyPr>
            <a:noAutofit/>
          </a:bodyPr>
          <a:lstStyle/>
          <a:p>
            <a:pPr marL="0" indent="0" algn="just">
              <a:buNone/>
            </a:pPr>
            <a:r>
              <a:rPr lang="en-US" sz="2000" b="1" dirty="0" smtClean="0">
                <a:solidFill>
                  <a:schemeClr val="tx1"/>
                </a:solidFill>
              </a:rPr>
              <a:t>Option A: </a:t>
            </a:r>
            <a:r>
              <a:rPr lang="en-US" sz="2000" dirty="0" smtClean="0">
                <a:solidFill>
                  <a:schemeClr val="tx1"/>
                </a:solidFill>
              </a:rPr>
              <a:t>Provide NCM worksheet on the AASHTO website. Submittal should include compensation document(s) of how the compensation was calculated.</a:t>
            </a:r>
          </a:p>
          <a:p>
            <a:pPr marL="0" indent="0" algn="just">
              <a:buNone/>
            </a:pPr>
            <a:endParaRPr lang="en-US" sz="1200" b="1" dirty="0" smtClean="0">
              <a:solidFill>
                <a:schemeClr val="tx1"/>
              </a:solidFill>
            </a:endParaRPr>
          </a:p>
          <a:p>
            <a:pPr marL="0" indent="0" algn="just">
              <a:buNone/>
            </a:pPr>
            <a:r>
              <a:rPr lang="en-US" sz="2000" b="1" dirty="0" smtClean="0">
                <a:solidFill>
                  <a:schemeClr val="tx1"/>
                </a:solidFill>
              </a:rPr>
              <a:t>Option B: </a:t>
            </a:r>
            <a:r>
              <a:rPr lang="en-US" sz="2000" dirty="0" smtClean="0">
                <a:solidFill>
                  <a:schemeClr val="tx1"/>
                </a:solidFill>
              </a:rPr>
              <a:t>Provide work papers to demonstrate three salary surveys were used to determine reasonableness of compensation and FAR compliance</a:t>
            </a:r>
          </a:p>
          <a:p>
            <a:pPr marL="0" indent="0" algn="just">
              <a:buNone/>
            </a:pPr>
            <a:endParaRPr lang="en-US" sz="1200" b="1" dirty="0" smtClean="0">
              <a:solidFill>
                <a:schemeClr val="tx1"/>
              </a:solidFill>
            </a:endParaRPr>
          </a:p>
          <a:p>
            <a:pPr marL="0" indent="0" algn="just">
              <a:buNone/>
            </a:pPr>
            <a:r>
              <a:rPr lang="en-US" sz="2000" b="1" dirty="0" smtClean="0">
                <a:solidFill>
                  <a:schemeClr val="tx1"/>
                </a:solidFill>
              </a:rPr>
              <a:t>Option C: </a:t>
            </a:r>
            <a:r>
              <a:rPr lang="en-US" sz="2000" dirty="0" smtClean="0">
                <a:solidFill>
                  <a:schemeClr val="tx1"/>
                </a:solidFill>
              </a:rPr>
              <a:t>Provide position title, total wages paid including taxable fringe benefits and total bonuses paid. MoDOT Auditors will compare the compensation to the NCM tool.</a:t>
            </a:r>
            <a:endParaRPr lang="en-US" sz="2000" dirty="0">
              <a:solidFill>
                <a:schemeClr val="tx1"/>
              </a:solidFill>
            </a:endParaRPr>
          </a:p>
        </p:txBody>
      </p:sp>
      <p:sp>
        <p:nvSpPr>
          <p:cNvPr id="4" name="Slide Number Placeholder 3"/>
          <p:cNvSpPr>
            <a:spLocks noGrp="1"/>
          </p:cNvSpPr>
          <p:nvPr>
            <p:ph type="sldNum" sz="quarter" idx="12"/>
          </p:nvPr>
        </p:nvSpPr>
        <p:spPr/>
        <p:txBody>
          <a:bodyPr/>
          <a:lstStyle/>
          <a:p>
            <a:fld id="{BD5C613A-00B5-4F0E-A13E-EFC08BA9D031}" type="slidenum">
              <a:rPr lang="en-US" smtClean="0"/>
              <a:t>59</a:t>
            </a:fld>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 y="5369957"/>
            <a:ext cx="8476488" cy="12801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228600" y="228600"/>
            <a:ext cx="8705088" cy="1015663"/>
          </a:xfrm>
          <a:prstGeom prst="rect">
            <a:avLst/>
          </a:prstGeom>
        </p:spPr>
        <p:txBody>
          <a:bodyPr wrap="square">
            <a:spAutoFit/>
          </a:bodyPr>
          <a:lstStyle/>
          <a:p>
            <a:r>
              <a:rPr lang="en-US" sz="3600" dirty="0">
                <a:latin typeface="+mj-lt"/>
              </a:rPr>
              <a:t>Consultant Prequalification Requirements </a:t>
            </a:r>
            <a:r>
              <a:rPr lang="en-US" sz="1600" dirty="0"/>
              <a:t/>
            </a:r>
            <a:br>
              <a:rPr lang="en-US" sz="1600" dirty="0"/>
            </a:br>
            <a:r>
              <a:rPr lang="en-US" altLang="en-US" sz="2400" b="1" dirty="0">
                <a:latin typeface="+mj-lt"/>
              </a:rPr>
              <a:t>Step 4 - Financial Prequalification Documents</a:t>
            </a:r>
            <a:endParaRPr lang="en-US" sz="2400" b="1" dirty="0">
              <a:latin typeface="+mj-lt"/>
            </a:endParaRPr>
          </a:p>
        </p:txBody>
      </p:sp>
    </p:spTree>
    <p:extLst>
      <p:ext uri="{BB962C8B-B14F-4D97-AF65-F5344CB8AC3E}">
        <p14:creationId xmlns:p14="http://schemas.microsoft.com/office/powerpoint/2010/main" val="36383802"/>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D5C613A-00B5-4F0E-A13E-EFC08BA9D031}" type="slidenum">
              <a:rPr lang="en-US" smtClean="0"/>
              <a:t>6</a:t>
            </a:fld>
            <a:endParaRPr lang="en-US" dirty="0"/>
          </a:p>
        </p:txBody>
      </p:sp>
      <p:sp>
        <p:nvSpPr>
          <p:cNvPr id="3" name="Rectangle 2"/>
          <p:cNvSpPr/>
          <p:nvPr/>
        </p:nvSpPr>
        <p:spPr>
          <a:xfrm>
            <a:off x="249814" y="228600"/>
            <a:ext cx="8619460" cy="1077218"/>
          </a:xfrm>
          <a:prstGeom prst="rect">
            <a:avLst/>
          </a:prstGeom>
        </p:spPr>
        <p:txBody>
          <a:bodyPr wrap="square">
            <a:spAutoFit/>
          </a:bodyPr>
          <a:lstStyle/>
          <a:p>
            <a:r>
              <a:rPr lang="en-US" altLang="en-US" sz="3600" b="1" dirty="0">
                <a:latin typeface="+mj-lt"/>
              </a:rPr>
              <a:t>MoDOT Consultant </a:t>
            </a:r>
            <a:r>
              <a:rPr lang="en-US" altLang="en-US" sz="3600" b="1" dirty="0" smtClean="0">
                <a:latin typeface="+mj-lt"/>
              </a:rPr>
              <a:t>Website</a:t>
            </a:r>
            <a:r>
              <a:rPr lang="en-US" sz="3600" b="1" dirty="0" smtClean="0">
                <a:latin typeface="+mj-lt"/>
              </a:rPr>
              <a:t> </a:t>
            </a:r>
          </a:p>
          <a:p>
            <a:r>
              <a:rPr lang="en-US" sz="2800" dirty="0" smtClean="0"/>
              <a:t>www.modot.org </a:t>
            </a:r>
            <a:r>
              <a:rPr lang="en-US" sz="2800" dirty="0"/>
              <a:t>or www.modot.gov</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814" y="1371600"/>
            <a:ext cx="8619460" cy="3474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1494" y="4648200"/>
            <a:ext cx="6896100" cy="1962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val 3"/>
          <p:cNvSpPr/>
          <p:nvPr/>
        </p:nvSpPr>
        <p:spPr>
          <a:xfrm>
            <a:off x="1111494" y="4648200"/>
            <a:ext cx="945906" cy="381000"/>
          </a:xfrm>
          <a:prstGeom prst="ellipse">
            <a:avLst/>
          </a:prstGeom>
          <a:solidFill>
            <a:schemeClr val="accent1">
              <a:alpha val="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p:nvSpPr>
        <p:spPr>
          <a:xfrm>
            <a:off x="4557086" y="5629275"/>
            <a:ext cx="1384056" cy="314325"/>
          </a:xfrm>
          <a:prstGeom prst="ellipse">
            <a:avLst/>
          </a:prstGeom>
          <a:solidFill>
            <a:schemeClr val="accent1">
              <a:alpha val="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6966405"/>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534400" cy="1143000"/>
          </a:xfrm>
        </p:spPr>
        <p:txBody>
          <a:bodyPr>
            <a:normAutofit fontScale="90000"/>
          </a:bodyPr>
          <a:lstStyle/>
          <a:p>
            <a:r>
              <a:rPr lang="en-US" sz="4000" dirty="0"/>
              <a:t>Consultant Prequalification Requirements </a:t>
            </a:r>
            <a:r>
              <a:rPr lang="en-US" sz="2400" dirty="0"/>
              <a:t/>
            </a:r>
            <a:br>
              <a:rPr lang="en-US" sz="2400" dirty="0"/>
            </a:br>
            <a:r>
              <a:rPr lang="en-US" altLang="en-US" sz="2700" dirty="0"/>
              <a:t>Step 4 - Financial Prequalification Documents</a:t>
            </a:r>
            <a:endParaRPr lang="en-US" sz="2700" dirty="0"/>
          </a:p>
        </p:txBody>
      </p:sp>
      <p:sp>
        <p:nvSpPr>
          <p:cNvPr id="4" name="Slide Number Placeholder 3"/>
          <p:cNvSpPr>
            <a:spLocks noGrp="1"/>
          </p:cNvSpPr>
          <p:nvPr>
            <p:ph type="sldNum" sz="quarter" idx="12"/>
          </p:nvPr>
        </p:nvSpPr>
        <p:spPr/>
        <p:txBody>
          <a:bodyPr/>
          <a:lstStyle/>
          <a:p>
            <a:fld id="{BD5C613A-00B5-4F0E-A13E-EFC08BA9D031}" type="slidenum">
              <a:rPr lang="en-US" smtClean="0"/>
              <a:t>60</a:t>
            </a:fld>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972" y="1371600"/>
            <a:ext cx="8201629" cy="5120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5943600" y="1676400"/>
            <a:ext cx="2966146" cy="646331"/>
          </a:xfrm>
          <a:prstGeom prst="rect">
            <a:avLst/>
          </a:prstGeom>
          <a:solidFill>
            <a:schemeClr val="bg1">
              <a:lumMod val="75000"/>
            </a:schemeClr>
          </a:solidFill>
        </p:spPr>
        <p:txBody>
          <a:bodyPr wrap="square" rtlCol="0">
            <a:spAutoFit/>
          </a:bodyPr>
          <a:lstStyle/>
          <a:p>
            <a:r>
              <a:rPr lang="en-US" dirty="0" smtClean="0"/>
              <a:t>Amount may be obtained from</a:t>
            </a:r>
          </a:p>
          <a:p>
            <a:r>
              <a:rPr lang="en-US" dirty="0" smtClean="0"/>
              <a:t>ICQ or Prequal Cover Sheet</a:t>
            </a:r>
            <a:endParaRPr lang="en-US" dirty="0"/>
          </a:p>
        </p:txBody>
      </p:sp>
    </p:spTree>
    <p:extLst>
      <p:ext uri="{BB962C8B-B14F-4D97-AF65-F5344CB8AC3E}">
        <p14:creationId xmlns:p14="http://schemas.microsoft.com/office/powerpoint/2010/main" val="3008374477"/>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Certification of Final Indirect Costs</a:t>
            </a:r>
            <a:endParaRPr lang="en-US" dirty="0"/>
          </a:p>
        </p:txBody>
      </p:sp>
      <p:sp>
        <p:nvSpPr>
          <p:cNvPr id="4" name="Slide Number Placeholder 3"/>
          <p:cNvSpPr>
            <a:spLocks noGrp="1"/>
          </p:cNvSpPr>
          <p:nvPr>
            <p:ph type="sldNum" sz="quarter" idx="12"/>
          </p:nvPr>
        </p:nvSpPr>
        <p:spPr/>
        <p:txBody>
          <a:bodyPr/>
          <a:lstStyle/>
          <a:p>
            <a:fld id="{BD5C613A-00B5-4F0E-A13E-EFC08BA9D031}" type="slidenum">
              <a:rPr lang="en-US" smtClean="0"/>
              <a:t>61</a:t>
            </a:fld>
            <a:endParaRPr lang="en-US" dirty="0"/>
          </a:p>
        </p:txBody>
      </p:sp>
    </p:spTree>
    <p:extLst>
      <p:ext uri="{BB962C8B-B14F-4D97-AF65-F5344CB8AC3E}">
        <p14:creationId xmlns:p14="http://schemas.microsoft.com/office/powerpoint/2010/main" val="269636125"/>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402" y="152400"/>
            <a:ext cx="8723997" cy="944562"/>
          </a:xfrm>
        </p:spPr>
        <p:txBody>
          <a:bodyPr>
            <a:normAutofit fontScale="90000"/>
          </a:bodyPr>
          <a:lstStyle/>
          <a:p>
            <a:r>
              <a:rPr lang="en-US" sz="4000" dirty="0"/>
              <a:t>Consultant Prequalification Requirements </a:t>
            </a:r>
            <a:r>
              <a:rPr lang="en-US" sz="1100" dirty="0"/>
              <a:t/>
            </a:r>
            <a:br>
              <a:rPr lang="en-US" sz="1100" dirty="0"/>
            </a:br>
            <a:r>
              <a:rPr lang="en-US" altLang="en-US" sz="2700" dirty="0"/>
              <a:t>Step 4 - Financial Prequalification Documents</a:t>
            </a:r>
            <a:endParaRPr lang="en-US" sz="2700" dirty="0"/>
          </a:p>
        </p:txBody>
      </p:sp>
      <p:sp>
        <p:nvSpPr>
          <p:cNvPr id="4" name="Slide Number Placeholder 3"/>
          <p:cNvSpPr>
            <a:spLocks noGrp="1"/>
          </p:cNvSpPr>
          <p:nvPr>
            <p:ph type="sldNum" sz="quarter" idx="12"/>
          </p:nvPr>
        </p:nvSpPr>
        <p:spPr/>
        <p:txBody>
          <a:bodyPr/>
          <a:lstStyle/>
          <a:p>
            <a:fld id="{BD5C613A-00B5-4F0E-A13E-EFC08BA9D031}" type="slidenum">
              <a:rPr lang="en-US" smtClean="0"/>
              <a:t>62</a:t>
            </a:fld>
            <a:endParaRPr lang="en-US" dirty="0"/>
          </a:p>
        </p:txBody>
      </p:sp>
      <p:sp>
        <p:nvSpPr>
          <p:cNvPr id="5" name="Rectangle 4"/>
          <p:cNvSpPr/>
          <p:nvPr/>
        </p:nvSpPr>
        <p:spPr>
          <a:xfrm>
            <a:off x="5105400" y="1219200"/>
            <a:ext cx="3809999" cy="5016758"/>
          </a:xfrm>
          <a:prstGeom prst="rect">
            <a:avLst/>
          </a:prstGeom>
          <a:solidFill>
            <a:schemeClr val="bg1">
              <a:lumMod val="75000"/>
            </a:schemeClr>
          </a:solidFill>
        </p:spPr>
        <p:txBody>
          <a:bodyPr wrap="square">
            <a:spAutoFit/>
          </a:bodyPr>
          <a:lstStyle/>
          <a:p>
            <a:pPr marL="285750" indent="-285750">
              <a:buFont typeface="Arial" panose="020B0604020202020204" pitchFamily="34" charset="0"/>
              <a:buChar char="•"/>
            </a:pPr>
            <a:r>
              <a:rPr lang="en-US" sz="1600" dirty="0"/>
              <a:t>Provide this document in same format and with same language</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IDC rate must match the rate reported on the overhead</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List separately the overhead rate and Facilities Capital Cost of Money Rate (FCCM). The FCCM is a calculation to claim an imputed interest amount to recuperate a firm’s capital costs employed when performing government contracts. </a:t>
            </a:r>
            <a:r>
              <a:rPr lang="en-US" sz="1600" b="1" u="sng" dirty="0"/>
              <a:t>FCCM is calculated on actual labor hours without overhead or fixed fee applied.</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Fiscal Period Covered must be accurate</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Document must be signed and dated to be valid</a:t>
            </a:r>
            <a:endParaRPr lang="en-US" sz="1600" dirty="0"/>
          </a:p>
        </p:txBody>
      </p:sp>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402" y="1219200"/>
            <a:ext cx="4906624" cy="53949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05647976"/>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Questions</a:t>
            </a:r>
            <a:endParaRPr lang="en-US" dirty="0"/>
          </a:p>
        </p:txBody>
      </p:sp>
      <p:sp>
        <p:nvSpPr>
          <p:cNvPr id="4" name="Slide Number Placeholder 3"/>
          <p:cNvSpPr>
            <a:spLocks noGrp="1"/>
          </p:cNvSpPr>
          <p:nvPr>
            <p:ph type="sldNum" sz="quarter" idx="12"/>
          </p:nvPr>
        </p:nvSpPr>
        <p:spPr/>
        <p:txBody>
          <a:bodyPr/>
          <a:lstStyle/>
          <a:p>
            <a:fld id="{BD5C613A-00B5-4F0E-A13E-EFC08BA9D031}" type="slidenum">
              <a:rPr lang="en-US" smtClean="0"/>
              <a:t>63</a:t>
            </a:fld>
            <a:endParaRPr lang="en-US" dirty="0"/>
          </a:p>
        </p:txBody>
      </p:sp>
    </p:spTree>
    <p:extLst>
      <p:ext uri="{BB962C8B-B14F-4D97-AF65-F5344CB8AC3E}">
        <p14:creationId xmlns:p14="http://schemas.microsoft.com/office/powerpoint/2010/main" val="3547721078"/>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Image result for free clipart professional office question mark">
            <a:hlinkClick r:id="rId3"/>
          </p:cNvPr>
          <p:cNvPicPr>
            <a:picLocks noChangeAspect="1" noChangeArrowheads="1"/>
          </p:cNvPicPr>
          <p:nvPr/>
        </p:nvPicPr>
        <p:blipFill>
          <a:blip r:embed="rId4">
            <a:extLst>
              <a:ext uri="{BEBA8EAE-BF5A-486C-A8C5-ECC9F3942E4B}">
                <a14:imgProps xmlns:a14="http://schemas.microsoft.com/office/drawing/2010/main">
                  <a14:imgLayer r:embed="rId5">
                    <a14:imgEffect>
                      <a14:artisticGlowDiffused trans="20000" intensity="10"/>
                    </a14:imgEffect>
                    <a14:imgEffect>
                      <a14:colorTemperature colorTemp="1500"/>
                    </a14:imgEffect>
                  </a14:imgLayer>
                </a14:imgProps>
              </a:ext>
              <a:ext uri="{28A0092B-C50C-407E-A947-70E740481C1C}">
                <a14:useLocalDpi xmlns:a14="http://schemas.microsoft.com/office/drawing/2010/main" val="0"/>
              </a:ext>
            </a:extLst>
          </a:blip>
          <a:srcRect/>
          <a:stretch>
            <a:fillRect/>
          </a:stretch>
        </p:blipFill>
        <p:spPr bwMode="auto">
          <a:xfrm>
            <a:off x="228600" y="228600"/>
            <a:ext cx="8638284" cy="6136184"/>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BD5C613A-00B5-4F0E-A13E-EFC08BA9D031}" type="slidenum">
              <a:rPr lang="en-US" smtClean="0"/>
              <a:t>64</a:t>
            </a:fld>
            <a:endParaRPr lang="en-US" dirty="0"/>
          </a:p>
        </p:txBody>
      </p:sp>
      <p:sp>
        <p:nvSpPr>
          <p:cNvPr id="3" name="Rectangle 2"/>
          <p:cNvSpPr/>
          <p:nvPr/>
        </p:nvSpPr>
        <p:spPr>
          <a:xfrm>
            <a:off x="457200" y="1190018"/>
            <a:ext cx="8153400" cy="4893647"/>
          </a:xfrm>
          <a:prstGeom prst="rect">
            <a:avLst/>
          </a:prstGeom>
        </p:spPr>
        <p:txBody>
          <a:bodyPr wrap="square">
            <a:spAutoFit/>
          </a:bodyPr>
          <a:lstStyle/>
          <a:p>
            <a:pPr algn="just"/>
            <a:r>
              <a:rPr lang="en-US" sz="2000" dirty="0" smtClean="0">
                <a:solidFill>
                  <a:schemeClr val="bg1"/>
                </a:solidFill>
              </a:rPr>
              <a:t>FAR regulations do not allow for an averaging of overhead rates. </a:t>
            </a:r>
          </a:p>
          <a:p>
            <a:pPr algn="just"/>
            <a:endParaRPr lang="en-US" sz="1600" dirty="0">
              <a:solidFill>
                <a:schemeClr val="bg1"/>
              </a:solidFill>
            </a:endParaRPr>
          </a:p>
          <a:p>
            <a:pPr algn="just"/>
            <a:r>
              <a:rPr lang="en-US" sz="2000" dirty="0" smtClean="0">
                <a:solidFill>
                  <a:schemeClr val="bg1"/>
                </a:solidFill>
              </a:rPr>
              <a:t>Reference  31.201-4, 31.203(f); CAS 401, 402, 403, &amp; 405; 23 U.S.C. 112(D) &amp; 23 CFR 172.7(b).</a:t>
            </a:r>
          </a:p>
          <a:p>
            <a:pPr algn="just"/>
            <a:endParaRPr lang="en-US" sz="1600" dirty="0">
              <a:solidFill>
                <a:schemeClr val="bg1"/>
              </a:solidFill>
            </a:endParaRPr>
          </a:p>
          <a:p>
            <a:pPr algn="just"/>
            <a:r>
              <a:rPr lang="en-US" sz="2000" dirty="0" smtClean="0">
                <a:solidFill>
                  <a:schemeClr val="bg1"/>
                </a:solidFill>
              </a:rPr>
              <a:t>You may wish to use a voluntarily reduced, as long as, less than the actual rate. Firms may elect to use a voluntarily reduced overhead rate to bring the negotiated rate into a more competitive range, especially if the firm has experience significant fluctuations in their overhead rate from year to year.</a:t>
            </a:r>
          </a:p>
          <a:p>
            <a:pPr algn="just"/>
            <a:endParaRPr lang="en-US" sz="1600" dirty="0">
              <a:solidFill>
                <a:schemeClr val="bg1"/>
              </a:solidFill>
            </a:endParaRPr>
          </a:p>
          <a:p>
            <a:pPr algn="just"/>
            <a:r>
              <a:rPr lang="en-US" sz="2000" dirty="0" smtClean="0">
                <a:solidFill>
                  <a:schemeClr val="bg1"/>
                </a:solidFill>
              </a:rPr>
              <a:t>For example, the </a:t>
            </a:r>
            <a:r>
              <a:rPr lang="en-US" sz="2000" dirty="0">
                <a:solidFill>
                  <a:schemeClr val="bg1"/>
                </a:solidFill>
              </a:rPr>
              <a:t>actual cost rate </a:t>
            </a:r>
            <a:r>
              <a:rPr lang="en-US" sz="2000" dirty="0" smtClean="0">
                <a:solidFill>
                  <a:schemeClr val="bg1"/>
                </a:solidFill>
              </a:rPr>
              <a:t>is </a:t>
            </a:r>
            <a:r>
              <a:rPr lang="en-US" sz="2000" dirty="0">
                <a:solidFill>
                  <a:schemeClr val="bg1"/>
                </a:solidFill>
              </a:rPr>
              <a:t>150% </a:t>
            </a:r>
            <a:r>
              <a:rPr lang="en-US" sz="2000" dirty="0" smtClean="0">
                <a:solidFill>
                  <a:schemeClr val="bg1"/>
                </a:solidFill>
              </a:rPr>
              <a:t>and is </a:t>
            </a:r>
            <a:r>
              <a:rPr lang="en-US" sz="2000" dirty="0">
                <a:solidFill>
                  <a:schemeClr val="bg1"/>
                </a:solidFill>
              </a:rPr>
              <a:t>in effect </a:t>
            </a:r>
            <a:r>
              <a:rPr lang="en-US" sz="2000" dirty="0" smtClean="0">
                <a:solidFill>
                  <a:schemeClr val="bg1"/>
                </a:solidFill>
              </a:rPr>
              <a:t>in </a:t>
            </a:r>
            <a:r>
              <a:rPr lang="en-US" sz="2000" dirty="0">
                <a:solidFill>
                  <a:schemeClr val="bg1"/>
                </a:solidFill>
              </a:rPr>
              <a:t>Year 1 of the contract, </a:t>
            </a:r>
            <a:r>
              <a:rPr lang="en-US" sz="2000" dirty="0" smtClean="0">
                <a:solidFill>
                  <a:schemeClr val="bg1"/>
                </a:solidFill>
              </a:rPr>
              <a:t>the </a:t>
            </a:r>
            <a:r>
              <a:rPr lang="en-US" sz="2000" dirty="0">
                <a:solidFill>
                  <a:schemeClr val="bg1"/>
                </a:solidFill>
              </a:rPr>
              <a:t>parties can agree to lock this rate in, or extend it for some period of time beyond one year, </a:t>
            </a:r>
            <a:r>
              <a:rPr lang="en-US" sz="2000" u="sng" dirty="0">
                <a:solidFill>
                  <a:schemeClr val="bg1"/>
                </a:solidFill>
              </a:rPr>
              <a:t>if all the parties agree</a:t>
            </a:r>
            <a:r>
              <a:rPr lang="en-US" sz="2000" dirty="0">
                <a:solidFill>
                  <a:schemeClr val="bg1"/>
                </a:solidFill>
              </a:rPr>
              <a:t>. This applies only on a </a:t>
            </a:r>
            <a:r>
              <a:rPr lang="en-US" sz="2000" b="1" dirty="0">
                <a:solidFill>
                  <a:schemeClr val="bg1"/>
                </a:solidFill>
              </a:rPr>
              <a:t>contract-by-contract</a:t>
            </a:r>
            <a:r>
              <a:rPr lang="en-US" sz="2000" dirty="0">
                <a:solidFill>
                  <a:schemeClr val="bg1"/>
                </a:solidFill>
              </a:rPr>
              <a:t> basis, not necessarily for general prequalification requirements.</a:t>
            </a:r>
          </a:p>
          <a:p>
            <a:endParaRPr lang="en-US" sz="2400" dirty="0"/>
          </a:p>
        </p:txBody>
      </p:sp>
      <p:sp>
        <p:nvSpPr>
          <p:cNvPr id="4" name="TextBox 3"/>
          <p:cNvSpPr txBox="1"/>
          <p:nvPr/>
        </p:nvSpPr>
        <p:spPr>
          <a:xfrm>
            <a:off x="533400" y="499499"/>
            <a:ext cx="8001000" cy="461665"/>
          </a:xfrm>
          <a:prstGeom prst="rect">
            <a:avLst/>
          </a:prstGeom>
          <a:noFill/>
        </p:spPr>
        <p:txBody>
          <a:bodyPr wrap="square" rtlCol="0">
            <a:spAutoFit/>
          </a:bodyPr>
          <a:lstStyle/>
          <a:p>
            <a:r>
              <a:rPr lang="en-US" sz="2400" b="1" dirty="0" smtClean="0">
                <a:solidFill>
                  <a:schemeClr val="bg1"/>
                </a:solidFill>
              </a:rPr>
              <a:t>Is averaging overhead allowable?</a:t>
            </a:r>
          </a:p>
        </p:txBody>
      </p:sp>
    </p:spTree>
    <p:extLst>
      <p:ext uri="{BB962C8B-B14F-4D97-AF65-F5344CB8AC3E}">
        <p14:creationId xmlns:p14="http://schemas.microsoft.com/office/powerpoint/2010/main" val="2842115382"/>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Image result for free clipart professional office question mark">
            <a:hlinkClick r:id="rId3"/>
          </p:cNvPr>
          <p:cNvPicPr>
            <a:picLocks noChangeAspect="1" noChangeArrowheads="1"/>
          </p:cNvPicPr>
          <p:nvPr/>
        </p:nvPicPr>
        <p:blipFill>
          <a:blip r:embed="rId4">
            <a:extLst>
              <a:ext uri="{BEBA8EAE-BF5A-486C-A8C5-ECC9F3942E4B}">
                <a14:imgProps xmlns:a14="http://schemas.microsoft.com/office/drawing/2010/main">
                  <a14:imgLayer r:embed="rId5">
                    <a14:imgEffect>
                      <a14:artisticGlowDiffused trans="20000" intensity="10"/>
                    </a14:imgEffect>
                    <a14:imgEffect>
                      <a14:colorTemperature colorTemp="1500"/>
                    </a14:imgEffect>
                  </a14:imgLayer>
                </a14:imgProps>
              </a:ext>
              <a:ext uri="{28A0092B-C50C-407E-A947-70E740481C1C}">
                <a14:useLocalDpi xmlns:a14="http://schemas.microsoft.com/office/drawing/2010/main" val="0"/>
              </a:ext>
            </a:extLst>
          </a:blip>
          <a:srcRect/>
          <a:stretch>
            <a:fillRect/>
          </a:stretch>
        </p:blipFill>
        <p:spPr bwMode="auto">
          <a:xfrm>
            <a:off x="304800" y="304800"/>
            <a:ext cx="8534400" cy="60198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533400" y="1828800"/>
            <a:ext cx="7924800" cy="3352800"/>
          </a:xfrm>
        </p:spPr>
        <p:txBody>
          <a:bodyPr>
            <a:normAutofit/>
          </a:bodyPr>
          <a:lstStyle/>
          <a:p>
            <a:pPr marL="0" indent="0" algn="just">
              <a:buNone/>
            </a:pPr>
            <a:r>
              <a:rPr lang="en-US" dirty="0">
                <a:solidFill>
                  <a:schemeClr val="bg1"/>
                </a:solidFill>
              </a:rPr>
              <a:t>The time spent to complete the financial prequal review is dependent on the quality and content of the documents provided by the firm.</a:t>
            </a:r>
          </a:p>
          <a:p>
            <a:pPr marL="0" indent="0" algn="just">
              <a:buNone/>
            </a:pPr>
            <a:endParaRPr lang="en-US" dirty="0">
              <a:solidFill>
                <a:schemeClr val="bg1"/>
              </a:solidFill>
            </a:endParaRPr>
          </a:p>
          <a:p>
            <a:pPr marL="0" indent="0" algn="just">
              <a:buNone/>
            </a:pPr>
            <a:r>
              <a:rPr lang="en-US" dirty="0">
                <a:solidFill>
                  <a:schemeClr val="bg1"/>
                </a:solidFill>
              </a:rPr>
              <a:t>Audited OH rates are typically reviewed more quickly then unaudited OH rates.</a:t>
            </a:r>
          </a:p>
          <a:p>
            <a:pPr marL="0" indent="0" algn="just">
              <a:buNone/>
            </a:pPr>
            <a:endParaRPr lang="en-US" dirty="0">
              <a:solidFill>
                <a:schemeClr val="bg1"/>
              </a:solidFill>
            </a:endParaRPr>
          </a:p>
        </p:txBody>
      </p:sp>
      <p:sp>
        <p:nvSpPr>
          <p:cNvPr id="4" name="Slide Number Placeholder 3"/>
          <p:cNvSpPr>
            <a:spLocks noGrp="1"/>
          </p:cNvSpPr>
          <p:nvPr>
            <p:ph type="sldNum" sz="quarter" idx="12"/>
          </p:nvPr>
        </p:nvSpPr>
        <p:spPr/>
        <p:txBody>
          <a:bodyPr/>
          <a:lstStyle/>
          <a:p>
            <a:fld id="{BD5C613A-00B5-4F0E-A13E-EFC08BA9D031}" type="slidenum">
              <a:rPr lang="en-US" smtClean="0"/>
              <a:t>65</a:t>
            </a:fld>
            <a:endParaRPr lang="en-US" dirty="0"/>
          </a:p>
        </p:txBody>
      </p:sp>
      <p:sp>
        <p:nvSpPr>
          <p:cNvPr id="2" name="TextBox 1"/>
          <p:cNvSpPr txBox="1"/>
          <p:nvPr/>
        </p:nvSpPr>
        <p:spPr>
          <a:xfrm>
            <a:off x="542925" y="609600"/>
            <a:ext cx="7915275" cy="646331"/>
          </a:xfrm>
          <a:prstGeom prst="rect">
            <a:avLst/>
          </a:prstGeom>
          <a:noFill/>
        </p:spPr>
        <p:txBody>
          <a:bodyPr wrap="square" rtlCol="0">
            <a:spAutoFit/>
          </a:bodyPr>
          <a:lstStyle/>
          <a:p>
            <a:endParaRPr lang="en-US" sz="1200" dirty="0">
              <a:solidFill>
                <a:schemeClr val="bg1"/>
              </a:solidFill>
            </a:endParaRPr>
          </a:p>
          <a:p>
            <a:r>
              <a:rPr lang="en-US" sz="2400" b="1" dirty="0" smtClean="0">
                <a:solidFill>
                  <a:schemeClr val="bg1"/>
                </a:solidFill>
              </a:rPr>
              <a:t>How long does it take to complete a prequalification review?</a:t>
            </a:r>
            <a:endParaRPr lang="en-US" sz="2400" b="1" dirty="0">
              <a:solidFill>
                <a:schemeClr val="bg1"/>
              </a:solidFill>
            </a:endParaRPr>
          </a:p>
        </p:txBody>
      </p:sp>
    </p:spTree>
    <p:extLst>
      <p:ext uri="{BB962C8B-B14F-4D97-AF65-F5344CB8AC3E}">
        <p14:creationId xmlns:p14="http://schemas.microsoft.com/office/powerpoint/2010/main" val="3723942133"/>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Image result for free clipart professional office question mark">
            <a:hlinkClick r:id="rId3"/>
          </p:cNvPr>
          <p:cNvPicPr>
            <a:picLocks noChangeAspect="1" noChangeArrowheads="1"/>
          </p:cNvPicPr>
          <p:nvPr/>
        </p:nvPicPr>
        <p:blipFill>
          <a:blip r:embed="rId4">
            <a:extLst>
              <a:ext uri="{BEBA8EAE-BF5A-486C-A8C5-ECC9F3942E4B}">
                <a14:imgProps xmlns:a14="http://schemas.microsoft.com/office/drawing/2010/main">
                  <a14:imgLayer r:embed="rId5">
                    <a14:imgEffect>
                      <a14:artisticGlowDiffused trans="20000" intensity="10"/>
                    </a14:imgEffect>
                    <a14:imgEffect>
                      <a14:colorTemperature colorTemp="1500"/>
                    </a14:imgEffect>
                  </a14:imgLayer>
                </a14:imgProps>
              </a:ext>
              <a:ext uri="{28A0092B-C50C-407E-A947-70E740481C1C}">
                <a14:useLocalDpi xmlns:a14="http://schemas.microsoft.com/office/drawing/2010/main" val="0"/>
              </a:ext>
            </a:extLst>
          </a:blip>
          <a:srcRect/>
          <a:stretch>
            <a:fillRect/>
          </a:stretch>
        </p:blipFill>
        <p:spPr bwMode="auto">
          <a:xfrm>
            <a:off x="381000" y="304800"/>
            <a:ext cx="8458200" cy="6096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381000" y="1518684"/>
            <a:ext cx="8458200" cy="4876800"/>
          </a:xfrm>
        </p:spPr>
        <p:txBody>
          <a:bodyPr>
            <a:normAutofit/>
          </a:bodyPr>
          <a:lstStyle/>
          <a:p>
            <a:pPr marL="365760" lvl="1" indent="0">
              <a:buNone/>
            </a:pPr>
            <a:r>
              <a:rPr lang="en-US" sz="2800" b="1" dirty="0" smtClean="0">
                <a:solidFill>
                  <a:schemeClr val="bg1"/>
                </a:solidFill>
              </a:rPr>
              <a:t>Pro Bono</a:t>
            </a:r>
          </a:p>
          <a:p>
            <a:pPr marL="404813" lvl="2" indent="280988"/>
            <a:r>
              <a:rPr lang="en-US" sz="2800" dirty="0" smtClean="0">
                <a:solidFill>
                  <a:schemeClr val="bg1"/>
                </a:solidFill>
              </a:rPr>
              <a:t>Records as direct labor same as non-billable costs</a:t>
            </a:r>
          </a:p>
          <a:p>
            <a:pPr marL="690563" lvl="2" indent="-285750"/>
            <a:r>
              <a:rPr lang="en-US" sz="2800" dirty="0" smtClean="0">
                <a:solidFill>
                  <a:schemeClr val="bg1"/>
                </a:solidFill>
              </a:rPr>
              <a:t>Could be considered a conflict of interest </a:t>
            </a:r>
          </a:p>
          <a:p>
            <a:pPr marL="685800" lvl="2" indent="0">
              <a:buNone/>
            </a:pPr>
            <a:endParaRPr lang="en-US" sz="2800" b="1" dirty="0" smtClean="0">
              <a:solidFill>
                <a:schemeClr val="bg1"/>
              </a:solidFill>
            </a:endParaRPr>
          </a:p>
          <a:p>
            <a:pPr marL="685800" lvl="2" indent="-346075">
              <a:buNone/>
            </a:pPr>
            <a:r>
              <a:rPr lang="en-US" sz="2800" b="1" dirty="0" smtClean="0">
                <a:solidFill>
                  <a:schemeClr val="bg1"/>
                </a:solidFill>
              </a:rPr>
              <a:t>Chamber of Commerce</a:t>
            </a:r>
          </a:p>
          <a:p>
            <a:pPr marL="690563" lvl="2" indent="-285750"/>
            <a:r>
              <a:rPr lang="en-US" sz="2800" dirty="0" smtClean="0">
                <a:solidFill>
                  <a:schemeClr val="bg1"/>
                </a:solidFill>
              </a:rPr>
              <a:t>Allowable if the entity can demonstrate unallowable activities were identified and removed from overhead</a:t>
            </a:r>
          </a:p>
          <a:p>
            <a:pPr lvl="1"/>
            <a:endParaRPr lang="en-US" sz="2800" dirty="0"/>
          </a:p>
        </p:txBody>
      </p:sp>
      <p:sp>
        <p:nvSpPr>
          <p:cNvPr id="4" name="Slide Number Placeholder 3"/>
          <p:cNvSpPr>
            <a:spLocks noGrp="1"/>
          </p:cNvSpPr>
          <p:nvPr>
            <p:ph type="sldNum" sz="quarter" idx="12"/>
          </p:nvPr>
        </p:nvSpPr>
        <p:spPr/>
        <p:txBody>
          <a:bodyPr/>
          <a:lstStyle/>
          <a:p>
            <a:fld id="{BD5C613A-00B5-4F0E-A13E-EFC08BA9D031}" type="slidenum">
              <a:rPr lang="en-US" smtClean="0"/>
              <a:t>66</a:t>
            </a:fld>
            <a:endParaRPr lang="en-US" dirty="0"/>
          </a:p>
        </p:txBody>
      </p:sp>
    </p:spTree>
    <p:extLst>
      <p:ext uri="{BB962C8B-B14F-4D97-AF65-F5344CB8AC3E}">
        <p14:creationId xmlns:p14="http://schemas.microsoft.com/office/powerpoint/2010/main" val="2493417436"/>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Image result for free clipart professional office question mark">
            <a:hlinkClick r:id="rId3"/>
          </p:cNvPr>
          <p:cNvPicPr>
            <a:picLocks noChangeAspect="1" noChangeArrowheads="1"/>
          </p:cNvPicPr>
          <p:nvPr/>
        </p:nvPicPr>
        <p:blipFill>
          <a:blip r:embed="rId4">
            <a:extLst>
              <a:ext uri="{BEBA8EAE-BF5A-486C-A8C5-ECC9F3942E4B}">
                <a14:imgProps xmlns:a14="http://schemas.microsoft.com/office/drawing/2010/main">
                  <a14:imgLayer r:embed="rId5">
                    <a14:imgEffect>
                      <a14:artisticGlowDiffused trans="20000" intensity="10"/>
                    </a14:imgEffect>
                    <a14:imgEffect>
                      <a14:colorTemperature colorTemp="1500"/>
                    </a14:imgEffect>
                  </a14:imgLayer>
                </a14:imgProps>
              </a:ext>
              <a:ext uri="{28A0092B-C50C-407E-A947-70E740481C1C}">
                <a14:useLocalDpi xmlns:a14="http://schemas.microsoft.com/office/drawing/2010/main" val="0"/>
              </a:ext>
            </a:extLst>
          </a:blip>
          <a:srcRect/>
          <a:stretch>
            <a:fillRect/>
          </a:stretch>
        </p:blipFill>
        <p:spPr bwMode="auto">
          <a:xfrm>
            <a:off x="373912" y="281763"/>
            <a:ext cx="8458200" cy="6096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602512" y="885160"/>
            <a:ext cx="8001000" cy="4889205"/>
          </a:xfrm>
        </p:spPr>
        <p:txBody>
          <a:bodyPr>
            <a:normAutofit/>
          </a:bodyPr>
          <a:lstStyle/>
          <a:p>
            <a:pPr marL="117475" lvl="1" indent="0">
              <a:buNone/>
            </a:pPr>
            <a:endParaRPr lang="en-US" sz="1200" b="1" dirty="0" smtClean="0">
              <a:solidFill>
                <a:schemeClr val="bg1"/>
              </a:solidFill>
              <a:latin typeface="+mj-lt"/>
            </a:endParaRPr>
          </a:p>
          <a:p>
            <a:pPr marL="117475" lvl="1" indent="0">
              <a:buNone/>
            </a:pPr>
            <a:r>
              <a:rPr lang="en-US" sz="2600" b="1" dirty="0" smtClean="0">
                <a:solidFill>
                  <a:schemeClr val="bg1"/>
                </a:solidFill>
                <a:latin typeface="+mj-lt"/>
              </a:rPr>
              <a:t>Approved Consultant Prequalification List</a:t>
            </a:r>
          </a:p>
          <a:p>
            <a:pPr marL="117475" lvl="1" indent="0">
              <a:buNone/>
            </a:pPr>
            <a:endParaRPr lang="en-US" sz="1200" b="1" dirty="0" smtClean="0">
              <a:solidFill>
                <a:schemeClr val="bg1"/>
              </a:solidFill>
              <a:latin typeface="+mj-lt"/>
            </a:endParaRPr>
          </a:p>
          <a:p>
            <a:pPr marL="117475" lvl="1" indent="0">
              <a:buNone/>
            </a:pPr>
            <a:endParaRPr lang="en-US" sz="1200" b="1" dirty="0">
              <a:solidFill>
                <a:schemeClr val="bg1"/>
              </a:solidFill>
              <a:latin typeface="+mj-lt"/>
            </a:endParaRPr>
          </a:p>
          <a:p>
            <a:pPr marL="117475" lvl="1" indent="0">
              <a:buNone/>
            </a:pPr>
            <a:r>
              <a:rPr lang="en-US" sz="2400" b="1" dirty="0">
                <a:solidFill>
                  <a:schemeClr val="bg1"/>
                </a:solidFill>
              </a:rPr>
              <a:t>What does “pending” mean? </a:t>
            </a:r>
            <a:endParaRPr lang="en-US" sz="2400" b="1" dirty="0" smtClean="0">
              <a:solidFill>
                <a:schemeClr val="bg1"/>
              </a:solidFill>
            </a:endParaRPr>
          </a:p>
          <a:p>
            <a:pPr marL="117475" lvl="1" indent="0">
              <a:buNone/>
            </a:pPr>
            <a:endParaRPr lang="en-US" sz="1300" b="1" dirty="0" smtClean="0">
              <a:solidFill>
                <a:schemeClr val="bg1"/>
              </a:solidFill>
            </a:endParaRPr>
          </a:p>
          <a:p>
            <a:pPr marL="117475" lvl="1" indent="0">
              <a:buNone/>
            </a:pPr>
            <a:r>
              <a:rPr lang="en-US" sz="2400" dirty="0">
                <a:solidFill>
                  <a:schemeClr val="bg1"/>
                </a:solidFill>
              </a:rPr>
              <a:t>Pending indicates the financial </a:t>
            </a:r>
            <a:r>
              <a:rPr lang="en-US" sz="2400" dirty="0" smtClean="0">
                <a:solidFill>
                  <a:schemeClr val="bg1"/>
                </a:solidFill>
              </a:rPr>
              <a:t>prequalification </a:t>
            </a:r>
            <a:r>
              <a:rPr lang="en-US" sz="2400" dirty="0">
                <a:solidFill>
                  <a:schemeClr val="bg1"/>
                </a:solidFill>
              </a:rPr>
              <a:t>documents </a:t>
            </a:r>
            <a:r>
              <a:rPr lang="en-US" sz="2400" dirty="0" smtClean="0">
                <a:solidFill>
                  <a:schemeClr val="bg1"/>
                </a:solidFill>
              </a:rPr>
              <a:t>are adequate for a preliminary determination </a:t>
            </a:r>
          </a:p>
          <a:p>
            <a:pPr marL="117475" lvl="1" indent="0">
              <a:buNone/>
            </a:pPr>
            <a:endParaRPr lang="en-US" sz="1200" dirty="0">
              <a:solidFill>
                <a:schemeClr val="bg1"/>
              </a:solidFill>
            </a:endParaRPr>
          </a:p>
          <a:p>
            <a:pPr marL="117475" lvl="1" indent="0">
              <a:buNone/>
            </a:pPr>
            <a:r>
              <a:rPr lang="en-US" sz="2400" b="1" dirty="0" smtClean="0">
                <a:solidFill>
                  <a:schemeClr val="bg1"/>
                </a:solidFill>
              </a:rPr>
              <a:t>Is </a:t>
            </a:r>
            <a:r>
              <a:rPr lang="en-US" sz="2400" b="1" dirty="0">
                <a:solidFill>
                  <a:schemeClr val="bg1"/>
                </a:solidFill>
              </a:rPr>
              <a:t>a consultant eligible to submit a letter of interest to a </a:t>
            </a:r>
            <a:r>
              <a:rPr lang="en-US" sz="2400" b="1" dirty="0" smtClean="0">
                <a:solidFill>
                  <a:schemeClr val="bg1"/>
                </a:solidFill>
              </a:rPr>
              <a:t>RFQ/RFP?</a:t>
            </a:r>
            <a:r>
              <a:rPr lang="en-US" sz="2400" dirty="0" smtClean="0">
                <a:solidFill>
                  <a:schemeClr val="bg1"/>
                </a:solidFill>
              </a:rPr>
              <a:t>  </a:t>
            </a:r>
          </a:p>
          <a:p>
            <a:pPr marL="117475" lvl="1" indent="0">
              <a:buNone/>
            </a:pPr>
            <a:endParaRPr lang="en-US" sz="1200" dirty="0">
              <a:solidFill>
                <a:schemeClr val="bg1"/>
              </a:solidFill>
            </a:endParaRPr>
          </a:p>
          <a:p>
            <a:pPr marL="117475" lvl="1" indent="0">
              <a:buNone/>
            </a:pPr>
            <a:r>
              <a:rPr lang="en-US" sz="2400" dirty="0" smtClean="0">
                <a:solidFill>
                  <a:schemeClr val="bg1"/>
                </a:solidFill>
              </a:rPr>
              <a:t>Yes, the </a:t>
            </a:r>
            <a:r>
              <a:rPr lang="en-US" sz="2400" dirty="0">
                <a:solidFill>
                  <a:schemeClr val="bg1"/>
                </a:solidFill>
              </a:rPr>
              <a:t>firm is eligible to respond to RFQ and RFP </a:t>
            </a:r>
            <a:r>
              <a:rPr lang="en-US" sz="2400" dirty="0" smtClean="0">
                <a:solidFill>
                  <a:schemeClr val="bg1"/>
                </a:solidFill>
              </a:rPr>
              <a:t>advertisements</a:t>
            </a:r>
            <a:endParaRPr lang="en-US" sz="2400" b="1" dirty="0">
              <a:solidFill>
                <a:schemeClr val="bg1"/>
              </a:solidFill>
              <a:latin typeface="+mj-lt"/>
            </a:endParaRPr>
          </a:p>
        </p:txBody>
      </p:sp>
      <p:sp>
        <p:nvSpPr>
          <p:cNvPr id="4" name="Slide Number Placeholder 3"/>
          <p:cNvSpPr>
            <a:spLocks noGrp="1"/>
          </p:cNvSpPr>
          <p:nvPr>
            <p:ph type="sldNum" sz="quarter" idx="12"/>
          </p:nvPr>
        </p:nvSpPr>
        <p:spPr/>
        <p:txBody>
          <a:bodyPr/>
          <a:lstStyle/>
          <a:p>
            <a:fld id="{BD5C613A-00B5-4F0E-A13E-EFC08BA9D031}" type="slidenum">
              <a:rPr lang="en-US" smtClean="0"/>
              <a:t>67</a:t>
            </a:fld>
            <a:endParaRPr lang="en-US" dirty="0"/>
          </a:p>
        </p:txBody>
      </p:sp>
    </p:spTree>
    <p:extLst>
      <p:ext uri="{BB962C8B-B14F-4D97-AF65-F5344CB8AC3E}">
        <p14:creationId xmlns:p14="http://schemas.microsoft.com/office/powerpoint/2010/main" val="3592031339"/>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Image result for free clipart professional office question mark">
            <a:hlinkClick r:id="rId3"/>
          </p:cNvPr>
          <p:cNvPicPr>
            <a:picLocks noChangeAspect="1" noChangeArrowheads="1"/>
          </p:cNvPicPr>
          <p:nvPr/>
        </p:nvPicPr>
        <p:blipFill>
          <a:blip r:embed="rId4">
            <a:extLst>
              <a:ext uri="{BEBA8EAE-BF5A-486C-A8C5-ECC9F3942E4B}">
                <a14:imgProps xmlns:a14="http://schemas.microsoft.com/office/drawing/2010/main">
                  <a14:imgLayer r:embed="rId5">
                    <a14:imgEffect>
                      <a14:artisticGlowDiffused trans="20000" intensity="10"/>
                    </a14:imgEffect>
                    <a14:imgEffect>
                      <a14:colorTemperature colorTemp="1500"/>
                    </a14:imgEffect>
                  </a14:imgLayer>
                </a14:imgProps>
              </a:ext>
              <a:ext uri="{28A0092B-C50C-407E-A947-70E740481C1C}">
                <a14:useLocalDpi xmlns:a14="http://schemas.microsoft.com/office/drawing/2010/main" val="0"/>
              </a:ext>
            </a:extLst>
          </a:blip>
          <a:srcRect/>
          <a:stretch>
            <a:fillRect/>
          </a:stretch>
        </p:blipFill>
        <p:spPr bwMode="auto">
          <a:xfrm>
            <a:off x="381000" y="304800"/>
            <a:ext cx="8458200" cy="6096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solidFill>
                  <a:schemeClr val="bg1"/>
                </a:solidFill>
              </a:rPr>
              <a:t>Internal Revenue vs FAR</a:t>
            </a:r>
            <a:endParaRPr lang="en-US" dirty="0">
              <a:solidFill>
                <a:schemeClr val="bg1"/>
              </a:solidFill>
            </a:endParaRPr>
          </a:p>
        </p:txBody>
      </p:sp>
      <p:sp>
        <p:nvSpPr>
          <p:cNvPr id="3" name="Text Placeholder 2"/>
          <p:cNvSpPr>
            <a:spLocks noGrp="1"/>
          </p:cNvSpPr>
          <p:nvPr>
            <p:ph type="body" idx="1"/>
          </p:nvPr>
        </p:nvSpPr>
        <p:spPr/>
        <p:txBody>
          <a:bodyPr/>
          <a:lstStyle/>
          <a:p>
            <a:r>
              <a:rPr lang="en-US" dirty="0" smtClean="0">
                <a:solidFill>
                  <a:schemeClr val="bg1"/>
                </a:solidFill>
              </a:rPr>
              <a:t>ALLOWABLE</a:t>
            </a:r>
            <a:endParaRPr lang="en-US" dirty="0">
              <a:solidFill>
                <a:schemeClr val="bg1"/>
              </a:solidFill>
            </a:endParaRPr>
          </a:p>
        </p:txBody>
      </p:sp>
      <p:sp>
        <p:nvSpPr>
          <p:cNvPr id="4" name="Content Placeholder 3"/>
          <p:cNvSpPr>
            <a:spLocks noGrp="1"/>
          </p:cNvSpPr>
          <p:nvPr>
            <p:ph sz="half" idx="2"/>
          </p:nvPr>
        </p:nvSpPr>
        <p:spPr>
          <a:xfrm>
            <a:off x="457200" y="2174875"/>
            <a:ext cx="4040188" cy="2320925"/>
          </a:xfrm>
        </p:spPr>
        <p:txBody>
          <a:bodyPr/>
          <a:lstStyle/>
          <a:p>
            <a:r>
              <a:rPr lang="en-US" dirty="0" smtClean="0">
                <a:solidFill>
                  <a:schemeClr val="bg1"/>
                </a:solidFill>
              </a:rPr>
              <a:t>Internal Revenue Code (IRC) allows deductions for advertising; interest; 50% of entertainment costs, including alcoholic beverages; and full rental</a:t>
            </a:r>
            <a:endParaRPr lang="en-US" dirty="0">
              <a:solidFill>
                <a:schemeClr val="bg1"/>
              </a:solidFill>
            </a:endParaRPr>
          </a:p>
        </p:txBody>
      </p:sp>
      <p:sp>
        <p:nvSpPr>
          <p:cNvPr id="5" name="Text Placeholder 4"/>
          <p:cNvSpPr>
            <a:spLocks noGrp="1"/>
          </p:cNvSpPr>
          <p:nvPr>
            <p:ph type="body" sz="quarter" idx="3"/>
          </p:nvPr>
        </p:nvSpPr>
        <p:spPr/>
        <p:txBody>
          <a:bodyPr/>
          <a:lstStyle/>
          <a:p>
            <a:r>
              <a:rPr lang="en-US" dirty="0" smtClean="0">
                <a:solidFill>
                  <a:schemeClr val="bg1"/>
                </a:solidFill>
              </a:rPr>
              <a:t>UNALLOWABLE</a:t>
            </a:r>
            <a:endParaRPr lang="en-US" dirty="0">
              <a:solidFill>
                <a:schemeClr val="bg1"/>
              </a:solidFill>
            </a:endParaRPr>
          </a:p>
        </p:txBody>
      </p:sp>
      <p:sp>
        <p:nvSpPr>
          <p:cNvPr id="6" name="Content Placeholder 5"/>
          <p:cNvSpPr>
            <a:spLocks noGrp="1"/>
          </p:cNvSpPr>
          <p:nvPr>
            <p:ph sz="quarter" idx="4"/>
          </p:nvPr>
        </p:nvSpPr>
        <p:spPr>
          <a:xfrm>
            <a:off x="5257800" y="2341913"/>
            <a:ext cx="3316287" cy="2306288"/>
          </a:xfrm>
        </p:spPr>
        <p:txBody>
          <a:bodyPr/>
          <a:lstStyle/>
          <a:p>
            <a:r>
              <a:rPr lang="en-US" dirty="0">
                <a:solidFill>
                  <a:schemeClr val="bg1"/>
                </a:solidFill>
              </a:rPr>
              <a:t>Federal Acquisition Regulation </a:t>
            </a:r>
            <a:r>
              <a:rPr lang="en-US" dirty="0" smtClean="0">
                <a:solidFill>
                  <a:schemeClr val="bg1"/>
                </a:solidFill>
              </a:rPr>
              <a:t>disallows marketing; advertising; interest, alcoholic, entertainment… </a:t>
            </a:r>
            <a:endParaRPr lang="en-US" dirty="0">
              <a:solidFill>
                <a:schemeClr val="bg1"/>
              </a:solidFill>
            </a:endParaRPr>
          </a:p>
        </p:txBody>
      </p:sp>
      <p:sp>
        <p:nvSpPr>
          <p:cNvPr id="7" name="Slide Number Placeholder 6"/>
          <p:cNvSpPr>
            <a:spLocks noGrp="1"/>
          </p:cNvSpPr>
          <p:nvPr>
            <p:ph type="sldNum" sz="quarter" idx="12"/>
          </p:nvPr>
        </p:nvSpPr>
        <p:spPr/>
        <p:txBody>
          <a:bodyPr/>
          <a:lstStyle/>
          <a:p>
            <a:fld id="{BD5C613A-00B5-4F0E-A13E-EFC08BA9D031}" type="slidenum">
              <a:rPr lang="en-US" smtClean="0"/>
              <a:t>68</a:t>
            </a:fld>
            <a:endParaRPr lang="en-US" dirty="0"/>
          </a:p>
        </p:txBody>
      </p:sp>
      <p:sp>
        <p:nvSpPr>
          <p:cNvPr id="9" name="TextBox 8"/>
          <p:cNvSpPr txBox="1"/>
          <p:nvPr/>
        </p:nvSpPr>
        <p:spPr>
          <a:xfrm>
            <a:off x="2286000" y="5117805"/>
            <a:ext cx="4495800" cy="461665"/>
          </a:xfrm>
          <a:prstGeom prst="rect">
            <a:avLst/>
          </a:prstGeom>
          <a:noFill/>
        </p:spPr>
        <p:txBody>
          <a:bodyPr wrap="square" rtlCol="0">
            <a:spAutoFit/>
          </a:bodyPr>
          <a:lstStyle/>
          <a:p>
            <a:r>
              <a:rPr lang="en-US" sz="2400" dirty="0" smtClean="0">
                <a:solidFill>
                  <a:schemeClr val="bg1"/>
                </a:solidFill>
              </a:rPr>
              <a:t>In Short, IRC is not the same as FAR</a:t>
            </a:r>
            <a:endParaRPr lang="en-US" sz="2400" dirty="0">
              <a:solidFill>
                <a:schemeClr val="bg1"/>
              </a:solidFill>
            </a:endParaRPr>
          </a:p>
        </p:txBody>
      </p:sp>
    </p:spTree>
    <p:extLst>
      <p:ext uri="{BB962C8B-B14F-4D97-AF65-F5344CB8AC3E}">
        <p14:creationId xmlns:p14="http://schemas.microsoft.com/office/powerpoint/2010/main" val="2795477781"/>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Image result for free clipart professional office question mark">
            <a:hlinkClick r:id="rId3"/>
          </p:cNvPr>
          <p:cNvPicPr>
            <a:picLocks noChangeAspect="1" noChangeArrowheads="1"/>
          </p:cNvPicPr>
          <p:nvPr/>
        </p:nvPicPr>
        <p:blipFill>
          <a:blip r:embed="rId4">
            <a:extLst>
              <a:ext uri="{BEBA8EAE-BF5A-486C-A8C5-ECC9F3942E4B}">
                <a14:imgProps xmlns:a14="http://schemas.microsoft.com/office/drawing/2010/main">
                  <a14:imgLayer r:embed="rId5">
                    <a14:imgEffect>
                      <a14:artisticGlowDiffused trans="20000" intensity="10"/>
                    </a14:imgEffect>
                    <a14:imgEffect>
                      <a14:colorTemperature colorTemp="1500"/>
                    </a14:imgEffect>
                  </a14:imgLayer>
                </a14:imgProps>
              </a:ext>
              <a:ext uri="{28A0092B-C50C-407E-A947-70E740481C1C}">
                <a14:useLocalDpi xmlns:a14="http://schemas.microsoft.com/office/drawing/2010/main" val="0"/>
              </a:ext>
            </a:extLst>
          </a:blip>
          <a:srcRect/>
          <a:stretch>
            <a:fillRect/>
          </a:stretch>
        </p:blipFill>
        <p:spPr bwMode="auto">
          <a:xfrm>
            <a:off x="381000" y="304800"/>
            <a:ext cx="8458200" cy="6096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solidFill>
                  <a:schemeClr val="bg1"/>
                </a:solidFill>
              </a:rPr>
              <a:t>Selecting a CPA</a:t>
            </a:r>
            <a:endParaRPr lang="en-US" dirty="0">
              <a:solidFill>
                <a:schemeClr val="bg1"/>
              </a:solidFill>
            </a:endParaRPr>
          </a:p>
        </p:txBody>
      </p:sp>
      <p:sp>
        <p:nvSpPr>
          <p:cNvPr id="3" name="Content Placeholder 2"/>
          <p:cNvSpPr>
            <a:spLocks noGrp="1"/>
          </p:cNvSpPr>
          <p:nvPr>
            <p:ph idx="1"/>
          </p:nvPr>
        </p:nvSpPr>
        <p:spPr>
          <a:xfrm>
            <a:off x="609600" y="1600200"/>
            <a:ext cx="7772400" cy="4419600"/>
          </a:xfrm>
        </p:spPr>
        <p:txBody>
          <a:bodyPr>
            <a:noAutofit/>
          </a:bodyPr>
          <a:lstStyle/>
          <a:p>
            <a:pPr marL="0" indent="0">
              <a:spcAft>
                <a:spcPts val="1800"/>
              </a:spcAft>
              <a:buClrTx/>
              <a:buSzTx/>
              <a:buNone/>
              <a:defRPr/>
            </a:pPr>
            <a:r>
              <a:rPr lang="en-US" dirty="0">
                <a:solidFill>
                  <a:schemeClr val="bg1"/>
                </a:solidFill>
              </a:rPr>
              <a:t>The AASHTO Guide </a:t>
            </a:r>
            <a:r>
              <a:rPr lang="en-US" dirty="0" smtClean="0">
                <a:solidFill>
                  <a:schemeClr val="bg1"/>
                </a:solidFill>
              </a:rPr>
              <a:t>provides </a:t>
            </a:r>
            <a:r>
              <a:rPr lang="en-US" dirty="0">
                <a:solidFill>
                  <a:schemeClr val="bg1"/>
                </a:solidFill>
              </a:rPr>
              <a:t>criteria </a:t>
            </a:r>
            <a:r>
              <a:rPr lang="en-US" dirty="0" smtClean="0">
                <a:solidFill>
                  <a:schemeClr val="bg1"/>
                </a:solidFill>
              </a:rPr>
              <a:t>in </a:t>
            </a:r>
            <a:r>
              <a:rPr lang="en-US" dirty="0">
                <a:solidFill>
                  <a:schemeClr val="bg1"/>
                </a:solidFill>
              </a:rPr>
              <a:t>selecting a CPA. </a:t>
            </a:r>
          </a:p>
          <a:p>
            <a:pPr marL="0" indent="0">
              <a:spcAft>
                <a:spcPts val="1800"/>
              </a:spcAft>
              <a:buClrTx/>
              <a:buSzTx/>
              <a:buNone/>
              <a:defRPr/>
            </a:pPr>
            <a:r>
              <a:rPr lang="en-US" dirty="0">
                <a:solidFill>
                  <a:schemeClr val="bg1"/>
                </a:solidFill>
              </a:rPr>
              <a:t>Among other factors, the Guide indicates that the CPA should: </a:t>
            </a:r>
          </a:p>
          <a:p>
            <a:pPr marL="685800" lvl="1" indent="-342900" algn="just">
              <a:spcAft>
                <a:spcPts val="1425"/>
              </a:spcAft>
              <a:defRPr/>
            </a:pPr>
            <a:r>
              <a:rPr lang="en-US" sz="2400" dirty="0" smtClean="0">
                <a:solidFill>
                  <a:schemeClr val="bg1"/>
                </a:solidFill>
                <a:ea typeface="ＭＳ Ｐゴシック"/>
                <a:cs typeface="Arial" pitchFamily="34" charset="0"/>
              </a:rPr>
              <a:t>Experienced in </a:t>
            </a:r>
            <a:r>
              <a:rPr lang="en-US" sz="2400" dirty="0">
                <a:solidFill>
                  <a:schemeClr val="bg1"/>
                </a:solidFill>
                <a:ea typeface="ＭＳ Ｐゴシック"/>
                <a:cs typeface="Arial" pitchFamily="34" charset="0"/>
              </a:rPr>
              <a:t>GAGAS, the provisions of FAR Part 31, Cost Accounting Standards, related laws and regulations, and the guidelines and recommendations set forth in the Guide, and</a:t>
            </a:r>
          </a:p>
          <a:p>
            <a:pPr marL="685800" lvl="1" indent="-342900">
              <a:spcAft>
                <a:spcPts val="1425"/>
              </a:spcAft>
              <a:defRPr/>
            </a:pPr>
            <a:r>
              <a:rPr lang="en-US" sz="2400" dirty="0" smtClean="0">
                <a:solidFill>
                  <a:schemeClr val="bg1"/>
                </a:solidFill>
              </a:rPr>
              <a:t>Should have knowledge </a:t>
            </a:r>
            <a:r>
              <a:rPr lang="en-US" sz="2400" dirty="0">
                <a:solidFill>
                  <a:schemeClr val="bg1"/>
                </a:solidFill>
              </a:rPr>
              <a:t>of the A/E </a:t>
            </a:r>
            <a:r>
              <a:rPr lang="en-US" sz="2400" dirty="0" smtClean="0">
                <a:solidFill>
                  <a:schemeClr val="bg1"/>
                </a:solidFill>
              </a:rPr>
              <a:t>industry and common </a:t>
            </a:r>
            <a:r>
              <a:rPr lang="en-US" sz="2400" dirty="0">
                <a:solidFill>
                  <a:schemeClr val="bg1"/>
                </a:solidFill>
              </a:rPr>
              <a:t>operating </a:t>
            </a:r>
            <a:r>
              <a:rPr lang="en-US" sz="2400" dirty="0" smtClean="0">
                <a:solidFill>
                  <a:schemeClr val="bg1"/>
                </a:solidFill>
              </a:rPr>
              <a:t>practices.</a:t>
            </a:r>
            <a:endParaRPr lang="en-US" sz="2400" dirty="0">
              <a:solidFill>
                <a:schemeClr val="bg1"/>
              </a:solidFill>
            </a:endParaRPr>
          </a:p>
        </p:txBody>
      </p:sp>
      <p:sp>
        <p:nvSpPr>
          <p:cNvPr id="4" name="Slide Number Placeholder 3"/>
          <p:cNvSpPr>
            <a:spLocks noGrp="1"/>
          </p:cNvSpPr>
          <p:nvPr>
            <p:ph type="sldNum" sz="quarter" idx="12"/>
          </p:nvPr>
        </p:nvSpPr>
        <p:spPr/>
        <p:txBody>
          <a:bodyPr/>
          <a:lstStyle/>
          <a:p>
            <a:fld id="{BD5C613A-00B5-4F0E-A13E-EFC08BA9D031}" type="slidenum">
              <a:rPr lang="en-US" smtClean="0"/>
              <a:t>69</a:t>
            </a:fld>
            <a:endParaRPr lang="en-US" dirty="0"/>
          </a:p>
        </p:txBody>
      </p:sp>
    </p:spTree>
    <p:extLst>
      <p:ext uri="{BB962C8B-B14F-4D97-AF65-F5344CB8AC3E}">
        <p14:creationId xmlns:p14="http://schemas.microsoft.com/office/powerpoint/2010/main" val="30356085"/>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D5C613A-00B5-4F0E-A13E-EFC08BA9D031}" type="slidenum">
              <a:rPr lang="en-US" smtClean="0"/>
              <a:t>7</a:t>
            </a:fld>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1" y="1219200"/>
            <a:ext cx="8628145"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228600" y="410220"/>
            <a:ext cx="4305089" cy="646331"/>
          </a:xfrm>
          <a:prstGeom prst="rect">
            <a:avLst/>
          </a:prstGeom>
          <a:noFill/>
        </p:spPr>
        <p:txBody>
          <a:bodyPr wrap="none" rtlCol="0">
            <a:spAutoFit/>
          </a:bodyPr>
          <a:lstStyle/>
          <a:p>
            <a:r>
              <a:rPr lang="en-US" sz="3600" b="1" dirty="0" smtClean="0">
                <a:latin typeface="+mj-lt"/>
              </a:rPr>
              <a:t>Consultant Home Tab</a:t>
            </a:r>
            <a:endParaRPr lang="en-US" sz="3600" b="1" dirty="0">
              <a:latin typeface="+mj-lt"/>
            </a:endParaRPr>
          </a:p>
        </p:txBody>
      </p:sp>
    </p:spTree>
    <p:extLst>
      <p:ext uri="{BB962C8B-B14F-4D97-AF65-F5344CB8AC3E}">
        <p14:creationId xmlns:p14="http://schemas.microsoft.com/office/powerpoint/2010/main" val="865756388"/>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Image result for free clipart professional office question mark">
            <a:hlinkClick r:id="rId3"/>
          </p:cNvPr>
          <p:cNvPicPr>
            <a:picLocks noChangeAspect="1" noChangeArrowheads="1"/>
          </p:cNvPicPr>
          <p:nvPr/>
        </p:nvPicPr>
        <p:blipFill>
          <a:blip r:embed="rId4">
            <a:extLst>
              <a:ext uri="{BEBA8EAE-BF5A-486C-A8C5-ECC9F3942E4B}">
                <a14:imgProps xmlns:a14="http://schemas.microsoft.com/office/drawing/2010/main">
                  <a14:imgLayer r:embed="rId5">
                    <a14:imgEffect>
                      <a14:artisticGlowDiffused trans="20000" intensity="10"/>
                    </a14:imgEffect>
                    <a14:imgEffect>
                      <a14:colorTemperature colorTemp="1500"/>
                    </a14:imgEffect>
                  </a14:imgLayer>
                </a14:imgProps>
              </a:ext>
              <a:ext uri="{28A0092B-C50C-407E-A947-70E740481C1C}">
                <a14:useLocalDpi xmlns:a14="http://schemas.microsoft.com/office/drawing/2010/main" val="0"/>
              </a:ext>
            </a:extLst>
          </a:blip>
          <a:srcRect/>
          <a:stretch>
            <a:fillRect/>
          </a:stretch>
        </p:blipFill>
        <p:spPr bwMode="auto">
          <a:xfrm>
            <a:off x="381000" y="304800"/>
            <a:ext cx="8458200" cy="6096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304800"/>
            <a:ext cx="8229600" cy="609600"/>
          </a:xfrm>
        </p:spPr>
        <p:txBody>
          <a:bodyPr>
            <a:noAutofit/>
          </a:bodyPr>
          <a:lstStyle/>
          <a:p>
            <a:r>
              <a:rPr lang="en-US" dirty="0" smtClean="0">
                <a:solidFill>
                  <a:schemeClr val="bg1"/>
                </a:solidFill>
              </a:rPr>
              <a:t>Overhead Rates</a:t>
            </a:r>
            <a:endParaRPr lang="en-US" dirty="0">
              <a:solidFill>
                <a:schemeClr val="bg1"/>
              </a:solidFill>
            </a:endParaRPr>
          </a:p>
        </p:txBody>
      </p:sp>
      <p:sp>
        <p:nvSpPr>
          <p:cNvPr id="3" name="Content Placeholder 2"/>
          <p:cNvSpPr>
            <a:spLocks noGrp="1"/>
          </p:cNvSpPr>
          <p:nvPr>
            <p:ph idx="1"/>
          </p:nvPr>
        </p:nvSpPr>
        <p:spPr>
          <a:xfrm>
            <a:off x="495300" y="990600"/>
            <a:ext cx="8229600" cy="5334000"/>
          </a:xfrm>
        </p:spPr>
        <p:txBody>
          <a:bodyPr>
            <a:noAutofit/>
          </a:bodyPr>
          <a:lstStyle/>
          <a:p>
            <a:pPr marL="0" indent="0">
              <a:buNone/>
            </a:pPr>
            <a:r>
              <a:rPr lang="en-US" b="1" dirty="0" smtClean="0">
                <a:solidFill>
                  <a:schemeClr val="bg1"/>
                </a:solidFill>
              </a:rPr>
              <a:t>How are reasonableness of cost determined?</a:t>
            </a:r>
          </a:p>
          <a:p>
            <a:pPr marL="0" lvl="0" indent="0" algn="just">
              <a:buNone/>
            </a:pPr>
            <a:r>
              <a:rPr lang="en-US" sz="1800" dirty="0">
                <a:solidFill>
                  <a:schemeClr val="bg1"/>
                </a:solidFill>
              </a:rPr>
              <a:t>FAR 48 CFR 31.201-3, Determining Reasonableness</a:t>
            </a:r>
          </a:p>
          <a:p>
            <a:pPr marL="0" indent="0" algn="just">
              <a:buNone/>
            </a:pPr>
            <a:endParaRPr lang="en-US" sz="1200" b="1" dirty="0">
              <a:solidFill>
                <a:schemeClr val="bg1"/>
              </a:solidFill>
            </a:endParaRPr>
          </a:p>
          <a:p>
            <a:pPr marL="0" indent="0" algn="just">
              <a:buNone/>
            </a:pPr>
            <a:r>
              <a:rPr lang="en-US" dirty="0">
                <a:solidFill>
                  <a:schemeClr val="bg1"/>
                </a:solidFill>
              </a:rPr>
              <a:t>Reasonable Cost - A cost is  reasonable, if, in its nature and amount, it does not exceed that which would be incurred by a prudent person in the conduct of competitive business.</a:t>
            </a:r>
          </a:p>
          <a:p>
            <a:pPr marL="0" indent="0" algn="just">
              <a:buNone/>
            </a:pPr>
            <a:endParaRPr lang="en-US" sz="1200" dirty="0">
              <a:solidFill>
                <a:schemeClr val="bg1"/>
              </a:solidFill>
            </a:endParaRPr>
          </a:p>
          <a:p>
            <a:pPr marL="0" indent="0" algn="just">
              <a:buNone/>
            </a:pPr>
            <a:r>
              <a:rPr lang="en-US" dirty="0" smtClean="0">
                <a:solidFill>
                  <a:schemeClr val="bg1"/>
                </a:solidFill>
              </a:rPr>
              <a:t>MoDOT &amp; LPA will review Other Direct Cost.</a:t>
            </a:r>
          </a:p>
          <a:p>
            <a:pPr marL="0" indent="0" algn="just">
              <a:buNone/>
            </a:pPr>
            <a:endParaRPr lang="en-US" sz="1200" dirty="0" smtClean="0">
              <a:solidFill>
                <a:schemeClr val="bg1"/>
              </a:solidFill>
            </a:endParaRPr>
          </a:p>
          <a:p>
            <a:pPr marL="0" indent="0" algn="just">
              <a:buNone/>
            </a:pPr>
            <a:r>
              <a:rPr lang="en-US" dirty="0" smtClean="0">
                <a:solidFill>
                  <a:schemeClr val="bg1"/>
                </a:solidFill>
              </a:rPr>
              <a:t>High </a:t>
            </a:r>
            <a:r>
              <a:rPr lang="en-US" dirty="0">
                <a:solidFill>
                  <a:schemeClr val="bg1"/>
                </a:solidFill>
              </a:rPr>
              <a:t>Risk Categories include but are not limited to the following.  </a:t>
            </a:r>
          </a:p>
          <a:p>
            <a:pPr algn="just"/>
            <a:r>
              <a:rPr lang="en-US" dirty="0">
                <a:solidFill>
                  <a:schemeClr val="bg1"/>
                </a:solidFill>
              </a:rPr>
              <a:t>Food</a:t>
            </a:r>
          </a:p>
          <a:p>
            <a:pPr algn="just"/>
            <a:r>
              <a:rPr lang="en-US" dirty="0">
                <a:solidFill>
                  <a:schemeClr val="bg1"/>
                </a:solidFill>
              </a:rPr>
              <a:t>Lodging</a:t>
            </a:r>
          </a:p>
          <a:p>
            <a:pPr algn="just"/>
            <a:r>
              <a:rPr lang="en-US" dirty="0">
                <a:solidFill>
                  <a:schemeClr val="bg1"/>
                </a:solidFill>
              </a:rPr>
              <a:t>Travel &amp; Mileage Reimbursement</a:t>
            </a:r>
          </a:p>
          <a:p>
            <a:endParaRPr lang="en-US" dirty="0">
              <a:solidFill>
                <a:schemeClr val="bg1"/>
              </a:solidFill>
            </a:endParaRPr>
          </a:p>
        </p:txBody>
      </p:sp>
      <p:sp>
        <p:nvSpPr>
          <p:cNvPr id="4" name="Slide Number Placeholder 3"/>
          <p:cNvSpPr>
            <a:spLocks noGrp="1"/>
          </p:cNvSpPr>
          <p:nvPr>
            <p:ph type="sldNum" sz="quarter" idx="12"/>
          </p:nvPr>
        </p:nvSpPr>
        <p:spPr/>
        <p:txBody>
          <a:bodyPr/>
          <a:lstStyle/>
          <a:p>
            <a:fld id="{BD5C613A-00B5-4F0E-A13E-EFC08BA9D031}" type="slidenum">
              <a:rPr lang="en-US" smtClean="0"/>
              <a:t>70</a:t>
            </a:fld>
            <a:endParaRPr lang="en-US" dirty="0"/>
          </a:p>
        </p:txBody>
      </p:sp>
    </p:spTree>
    <p:extLst>
      <p:ext uri="{BB962C8B-B14F-4D97-AF65-F5344CB8AC3E}">
        <p14:creationId xmlns:p14="http://schemas.microsoft.com/office/powerpoint/2010/main" val="4071297692"/>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Image result for free clipart professional office question mark">
            <a:hlinkClick r:id="rId3"/>
          </p:cNvPr>
          <p:cNvPicPr>
            <a:picLocks noChangeAspect="1" noChangeArrowheads="1"/>
          </p:cNvPicPr>
          <p:nvPr/>
        </p:nvPicPr>
        <p:blipFill>
          <a:blip r:embed="rId4">
            <a:extLst>
              <a:ext uri="{BEBA8EAE-BF5A-486C-A8C5-ECC9F3942E4B}">
                <a14:imgProps xmlns:a14="http://schemas.microsoft.com/office/drawing/2010/main">
                  <a14:imgLayer r:embed="rId5">
                    <a14:imgEffect>
                      <a14:artisticGlowDiffused trans="20000" intensity="10"/>
                    </a14:imgEffect>
                    <a14:imgEffect>
                      <a14:colorTemperature colorTemp="1500"/>
                    </a14:imgEffect>
                  </a14:imgLayer>
                </a14:imgProps>
              </a:ext>
              <a:ext uri="{28A0092B-C50C-407E-A947-70E740481C1C}">
                <a14:useLocalDpi xmlns:a14="http://schemas.microsoft.com/office/drawing/2010/main" val="0"/>
              </a:ext>
            </a:extLst>
          </a:blip>
          <a:srcRect/>
          <a:stretch>
            <a:fillRect/>
          </a:stretch>
        </p:blipFill>
        <p:spPr bwMode="auto">
          <a:xfrm>
            <a:off x="330496" y="389861"/>
            <a:ext cx="8458200" cy="60198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44796" y="457200"/>
            <a:ext cx="8229600" cy="685800"/>
          </a:xfrm>
        </p:spPr>
        <p:txBody>
          <a:bodyPr>
            <a:noAutofit/>
          </a:bodyPr>
          <a:lstStyle/>
          <a:p>
            <a:r>
              <a:rPr lang="en-US" sz="2400" b="0" dirty="0" smtClean="0">
                <a:solidFill>
                  <a:schemeClr val="bg1"/>
                </a:solidFill>
              </a:rPr>
              <a:t>Sub-Consultants and Prequalification Requirements</a:t>
            </a:r>
            <a:endParaRPr lang="en-US" sz="2400" b="0" dirty="0">
              <a:solidFill>
                <a:schemeClr val="bg1"/>
              </a:solidFill>
            </a:endParaRPr>
          </a:p>
        </p:txBody>
      </p:sp>
      <p:sp>
        <p:nvSpPr>
          <p:cNvPr id="3" name="Content Placeholder 2"/>
          <p:cNvSpPr>
            <a:spLocks noGrp="1"/>
          </p:cNvSpPr>
          <p:nvPr>
            <p:ph idx="1"/>
          </p:nvPr>
        </p:nvSpPr>
        <p:spPr>
          <a:xfrm>
            <a:off x="457200" y="1371600"/>
            <a:ext cx="8153400" cy="4800600"/>
          </a:xfrm>
        </p:spPr>
        <p:txBody>
          <a:bodyPr>
            <a:noAutofit/>
          </a:bodyPr>
          <a:lstStyle/>
          <a:p>
            <a:pPr marL="0" indent="0">
              <a:buNone/>
            </a:pPr>
            <a:r>
              <a:rPr lang="en-US" sz="2000" b="1" dirty="0" smtClean="0">
                <a:solidFill>
                  <a:schemeClr val="bg1"/>
                </a:solidFill>
              </a:rPr>
              <a:t>Are sub-consultants required to be prequalified?  No</a:t>
            </a:r>
          </a:p>
          <a:p>
            <a:pPr marL="0" indent="0">
              <a:buNone/>
            </a:pPr>
            <a:endParaRPr lang="en-US" sz="1200" dirty="0">
              <a:solidFill>
                <a:schemeClr val="bg1"/>
              </a:solidFill>
            </a:endParaRPr>
          </a:p>
          <a:p>
            <a:pPr marL="0" indent="0" algn="just">
              <a:buNone/>
            </a:pPr>
            <a:r>
              <a:rPr lang="en-US" sz="2000" dirty="0" smtClean="0">
                <a:solidFill>
                  <a:schemeClr val="bg1"/>
                </a:solidFill>
              </a:rPr>
              <a:t>MoDOT does not required sub-consultants however</a:t>
            </a:r>
            <a:r>
              <a:rPr lang="en-US" sz="2000" dirty="0">
                <a:solidFill>
                  <a:schemeClr val="bg1"/>
                </a:solidFill>
              </a:rPr>
              <a:t>, it is strongly encouraged. </a:t>
            </a:r>
          </a:p>
          <a:p>
            <a:pPr marL="0" indent="0" algn="just">
              <a:buNone/>
            </a:pPr>
            <a:endParaRPr lang="en-US" sz="1200" dirty="0">
              <a:solidFill>
                <a:schemeClr val="bg1"/>
              </a:solidFill>
            </a:endParaRPr>
          </a:p>
          <a:p>
            <a:pPr marL="0" indent="0" algn="just">
              <a:buNone/>
            </a:pPr>
            <a:r>
              <a:rPr lang="en-US" sz="2000" dirty="0">
                <a:solidFill>
                  <a:schemeClr val="bg1"/>
                </a:solidFill>
              </a:rPr>
              <a:t>Requirements</a:t>
            </a:r>
            <a:r>
              <a:rPr lang="en-US" sz="2000" dirty="0" smtClean="0">
                <a:solidFill>
                  <a:schemeClr val="bg1"/>
                </a:solidFill>
              </a:rPr>
              <a:t>:</a:t>
            </a:r>
          </a:p>
          <a:p>
            <a:pPr marL="0" indent="0" algn="just">
              <a:buNone/>
            </a:pPr>
            <a:endParaRPr lang="en-US" sz="1200" dirty="0">
              <a:solidFill>
                <a:schemeClr val="bg1"/>
              </a:solidFill>
            </a:endParaRPr>
          </a:p>
          <a:p>
            <a:pPr algn="just"/>
            <a:r>
              <a:rPr lang="en-US" sz="2000" dirty="0">
                <a:solidFill>
                  <a:schemeClr val="bg1"/>
                </a:solidFill>
              </a:rPr>
              <a:t>Sub-consultants must be registered to do business in Missouri,</a:t>
            </a:r>
          </a:p>
          <a:p>
            <a:pPr algn="just"/>
            <a:r>
              <a:rPr lang="en-US" sz="2000" dirty="0">
                <a:solidFill>
                  <a:schemeClr val="bg1"/>
                </a:solidFill>
              </a:rPr>
              <a:t>If applicable, registration through Missouri Professional Registration,</a:t>
            </a:r>
          </a:p>
          <a:p>
            <a:pPr algn="just"/>
            <a:r>
              <a:rPr lang="en-US" sz="2000" dirty="0">
                <a:solidFill>
                  <a:schemeClr val="bg1"/>
                </a:solidFill>
              </a:rPr>
              <a:t>Participate in the </a:t>
            </a:r>
            <a:r>
              <a:rPr lang="en-US" sz="2000" dirty="0" smtClean="0">
                <a:solidFill>
                  <a:schemeClr val="bg1"/>
                </a:solidFill>
              </a:rPr>
              <a:t>DHS </a:t>
            </a:r>
            <a:r>
              <a:rPr lang="en-US" sz="2000" dirty="0">
                <a:solidFill>
                  <a:schemeClr val="bg1"/>
                </a:solidFill>
              </a:rPr>
              <a:t>Program known as E-Verify</a:t>
            </a:r>
          </a:p>
          <a:p>
            <a:pPr algn="just"/>
            <a:r>
              <a:rPr lang="en-US" sz="2000" dirty="0">
                <a:solidFill>
                  <a:schemeClr val="bg1"/>
                </a:solidFill>
              </a:rPr>
              <a:t>Provide a Certification of Final Indirect Costs</a:t>
            </a:r>
          </a:p>
          <a:p>
            <a:pPr marL="0" indent="0" algn="just">
              <a:buNone/>
            </a:pPr>
            <a:endParaRPr lang="en-US" sz="1200" dirty="0">
              <a:solidFill>
                <a:schemeClr val="bg1"/>
              </a:solidFill>
            </a:endParaRPr>
          </a:p>
          <a:p>
            <a:pPr marL="0" indent="0" algn="just">
              <a:buNone/>
            </a:pPr>
            <a:r>
              <a:rPr lang="en-US" sz="2000" dirty="0">
                <a:solidFill>
                  <a:schemeClr val="bg1"/>
                </a:solidFill>
              </a:rPr>
              <a:t>Additional information provided on the MoDOT Consultant Services website - Sub-Consultant Requirements </a:t>
            </a:r>
            <a:r>
              <a:rPr lang="en-US" sz="2000" dirty="0" smtClean="0">
                <a:solidFill>
                  <a:schemeClr val="bg1"/>
                </a:solidFill>
              </a:rPr>
              <a:t>tab.</a:t>
            </a:r>
            <a:endParaRPr lang="en-US" dirty="0">
              <a:solidFill>
                <a:schemeClr val="bg1"/>
              </a:solidFill>
            </a:endParaRPr>
          </a:p>
        </p:txBody>
      </p:sp>
      <p:sp>
        <p:nvSpPr>
          <p:cNvPr id="4" name="Slide Number Placeholder 3"/>
          <p:cNvSpPr>
            <a:spLocks noGrp="1"/>
          </p:cNvSpPr>
          <p:nvPr>
            <p:ph type="sldNum" sz="quarter" idx="12"/>
          </p:nvPr>
        </p:nvSpPr>
        <p:spPr/>
        <p:txBody>
          <a:bodyPr/>
          <a:lstStyle/>
          <a:p>
            <a:fld id="{BD5C613A-00B5-4F0E-A13E-EFC08BA9D031}" type="slidenum">
              <a:rPr lang="en-US" smtClean="0"/>
              <a:t>71</a:t>
            </a:fld>
            <a:endParaRPr lang="en-US" dirty="0"/>
          </a:p>
        </p:txBody>
      </p:sp>
    </p:spTree>
    <p:extLst>
      <p:ext uri="{BB962C8B-B14F-4D97-AF65-F5344CB8AC3E}">
        <p14:creationId xmlns:p14="http://schemas.microsoft.com/office/powerpoint/2010/main" val="3091369345"/>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Image result for free clipart professional office question mark">
            <a:hlinkClick r:id="rId3"/>
          </p:cNvPr>
          <p:cNvPicPr>
            <a:picLocks noChangeAspect="1" noChangeArrowheads="1"/>
          </p:cNvPicPr>
          <p:nvPr/>
        </p:nvPicPr>
        <p:blipFill>
          <a:blip r:embed="rId4">
            <a:extLst>
              <a:ext uri="{BEBA8EAE-BF5A-486C-A8C5-ECC9F3942E4B}">
                <a14:imgProps xmlns:a14="http://schemas.microsoft.com/office/drawing/2010/main">
                  <a14:imgLayer r:embed="rId5">
                    <a14:imgEffect>
                      <a14:artisticGlowDiffused trans="20000" intensity="10"/>
                    </a14:imgEffect>
                    <a14:imgEffect>
                      <a14:colorTemperature colorTemp="1500"/>
                    </a14:imgEffect>
                  </a14:imgLayer>
                </a14:imgProps>
              </a:ext>
              <a:ext uri="{28A0092B-C50C-407E-A947-70E740481C1C}">
                <a14:useLocalDpi xmlns:a14="http://schemas.microsoft.com/office/drawing/2010/main" val="0"/>
              </a:ext>
            </a:extLst>
          </a:blip>
          <a:srcRect/>
          <a:stretch>
            <a:fillRect/>
          </a:stretch>
        </p:blipFill>
        <p:spPr bwMode="auto">
          <a:xfrm>
            <a:off x="333544" y="389861"/>
            <a:ext cx="8458200" cy="60198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47844" y="914400"/>
            <a:ext cx="8229600" cy="753139"/>
          </a:xfrm>
        </p:spPr>
        <p:txBody>
          <a:bodyPr>
            <a:noAutofit/>
          </a:bodyPr>
          <a:lstStyle/>
          <a:p>
            <a:r>
              <a:rPr lang="en-US" sz="2400" b="0" dirty="0" smtClean="0">
                <a:solidFill>
                  <a:schemeClr val="bg1"/>
                </a:solidFill>
              </a:rPr>
              <a:t>Can the depreciation cost listed on the overhead include accelerated methods of depreciations?     No</a:t>
            </a:r>
            <a:endParaRPr lang="en-US" sz="2400" b="0" dirty="0">
              <a:solidFill>
                <a:schemeClr val="bg1"/>
              </a:solidFill>
            </a:endParaRPr>
          </a:p>
        </p:txBody>
      </p:sp>
      <p:sp>
        <p:nvSpPr>
          <p:cNvPr id="3" name="Content Placeholder 2"/>
          <p:cNvSpPr>
            <a:spLocks noGrp="1"/>
          </p:cNvSpPr>
          <p:nvPr>
            <p:ph idx="1"/>
          </p:nvPr>
        </p:nvSpPr>
        <p:spPr>
          <a:xfrm>
            <a:off x="685800" y="2057400"/>
            <a:ext cx="7620000" cy="4114800"/>
          </a:xfrm>
        </p:spPr>
        <p:txBody>
          <a:bodyPr>
            <a:noAutofit/>
          </a:bodyPr>
          <a:lstStyle/>
          <a:p>
            <a:pPr marL="0" indent="0" algn="just">
              <a:buNone/>
            </a:pPr>
            <a:r>
              <a:rPr lang="en-US" sz="2000" dirty="0" smtClean="0">
                <a:solidFill>
                  <a:schemeClr val="bg1"/>
                </a:solidFill>
              </a:rPr>
              <a:t>The FAR does not allow for Section 179 or bonus depreciation costs as an allowable expense on the overhead or in the related party rent calculations.</a:t>
            </a:r>
          </a:p>
          <a:p>
            <a:pPr marL="0" indent="0" algn="just">
              <a:buNone/>
            </a:pPr>
            <a:endParaRPr lang="en-US" sz="2000" dirty="0">
              <a:solidFill>
                <a:schemeClr val="bg1"/>
              </a:solidFill>
            </a:endParaRPr>
          </a:p>
          <a:p>
            <a:pPr marL="0" indent="0" algn="just">
              <a:buNone/>
            </a:pPr>
            <a:r>
              <a:rPr lang="en-US" sz="2000" dirty="0" smtClean="0">
                <a:solidFill>
                  <a:schemeClr val="bg1"/>
                </a:solidFill>
              </a:rPr>
              <a:t>Allowable depreciation is limited to what is acceptable to the financial statements.</a:t>
            </a:r>
          </a:p>
          <a:p>
            <a:pPr marL="0" indent="0" algn="just">
              <a:buNone/>
            </a:pPr>
            <a:endParaRPr lang="en-US" sz="2000" dirty="0">
              <a:solidFill>
                <a:schemeClr val="bg1"/>
              </a:solidFill>
            </a:endParaRPr>
          </a:p>
          <a:p>
            <a:pPr marL="0" indent="0" algn="just">
              <a:buNone/>
            </a:pPr>
            <a:r>
              <a:rPr lang="en-US" sz="2000" dirty="0" smtClean="0">
                <a:solidFill>
                  <a:schemeClr val="bg1"/>
                </a:solidFill>
              </a:rPr>
              <a:t>Financial Statements developed in accordance with Generally Accepted Accounting Practices.</a:t>
            </a:r>
          </a:p>
          <a:p>
            <a:pPr marL="0" indent="0">
              <a:buNone/>
            </a:pPr>
            <a:endParaRPr lang="en-US" sz="1200" dirty="0" smtClean="0">
              <a:solidFill>
                <a:schemeClr val="bg1"/>
              </a:solidFill>
            </a:endParaRPr>
          </a:p>
          <a:p>
            <a:pPr marL="0" indent="0">
              <a:buNone/>
            </a:pPr>
            <a:endParaRPr lang="en-US" dirty="0">
              <a:solidFill>
                <a:schemeClr val="bg1"/>
              </a:solidFill>
            </a:endParaRPr>
          </a:p>
        </p:txBody>
      </p:sp>
      <p:sp>
        <p:nvSpPr>
          <p:cNvPr id="4" name="Slide Number Placeholder 3"/>
          <p:cNvSpPr>
            <a:spLocks noGrp="1"/>
          </p:cNvSpPr>
          <p:nvPr>
            <p:ph type="sldNum" sz="quarter" idx="12"/>
          </p:nvPr>
        </p:nvSpPr>
        <p:spPr/>
        <p:txBody>
          <a:bodyPr/>
          <a:lstStyle/>
          <a:p>
            <a:fld id="{BD5C613A-00B5-4F0E-A13E-EFC08BA9D031}" type="slidenum">
              <a:rPr lang="en-US" smtClean="0"/>
              <a:t>72</a:t>
            </a:fld>
            <a:endParaRPr lang="en-US" dirty="0"/>
          </a:p>
        </p:txBody>
      </p:sp>
    </p:spTree>
    <p:extLst>
      <p:ext uri="{BB962C8B-B14F-4D97-AF65-F5344CB8AC3E}">
        <p14:creationId xmlns:p14="http://schemas.microsoft.com/office/powerpoint/2010/main" val="8999998"/>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0" y="914400"/>
            <a:ext cx="4293946" cy="1036638"/>
          </a:xfrm>
        </p:spPr>
        <p:txBody>
          <a:bodyPr>
            <a:noAutofit/>
          </a:bodyPr>
          <a:lstStyle/>
          <a:p>
            <a:r>
              <a:rPr lang="en-US" sz="6600" dirty="0" smtClean="0">
                <a:solidFill>
                  <a:schemeClr val="tx1"/>
                </a:solidFill>
                <a:latin typeface="+mn-lt"/>
              </a:rPr>
              <a:t>Thank You</a:t>
            </a:r>
            <a:endParaRPr lang="en-US" sz="6600" dirty="0">
              <a:solidFill>
                <a:schemeClr val="tx1"/>
              </a:solidFill>
              <a:latin typeface="+mn-lt"/>
            </a:endParaRPr>
          </a:p>
        </p:txBody>
      </p:sp>
      <p:sp>
        <p:nvSpPr>
          <p:cNvPr id="3" name="Slide Number Placeholder 2"/>
          <p:cNvSpPr>
            <a:spLocks noGrp="1"/>
          </p:cNvSpPr>
          <p:nvPr>
            <p:ph type="sldNum" sz="quarter" idx="12"/>
          </p:nvPr>
        </p:nvSpPr>
        <p:spPr/>
        <p:txBody>
          <a:bodyPr/>
          <a:lstStyle/>
          <a:p>
            <a:fld id="{BD5C613A-00B5-4F0E-A13E-EFC08BA9D031}" type="slidenum">
              <a:rPr lang="en-US" smtClean="0"/>
              <a:t>73</a:t>
            </a:fld>
            <a:endParaRPr lang="en-US" dirty="0"/>
          </a:p>
        </p:txBody>
      </p:sp>
      <p:sp>
        <p:nvSpPr>
          <p:cNvPr id="4" name="TextBox 3"/>
          <p:cNvSpPr txBox="1"/>
          <p:nvPr/>
        </p:nvSpPr>
        <p:spPr>
          <a:xfrm>
            <a:off x="990600" y="2819400"/>
            <a:ext cx="7341946" cy="3416320"/>
          </a:xfrm>
          <a:prstGeom prst="rect">
            <a:avLst/>
          </a:prstGeom>
          <a:noFill/>
        </p:spPr>
        <p:txBody>
          <a:bodyPr wrap="none" rtlCol="0">
            <a:spAutoFit/>
          </a:bodyPr>
          <a:lstStyle/>
          <a:p>
            <a:r>
              <a:rPr lang="en-US" sz="3600" dirty="0" smtClean="0"/>
              <a:t>Contact:</a:t>
            </a:r>
          </a:p>
          <a:p>
            <a:r>
              <a:rPr lang="en-US" sz="3600" dirty="0" smtClean="0"/>
              <a:t>Sandra Riley</a:t>
            </a:r>
          </a:p>
          <a:p>
            <a:r>
              <a:rPr lang="en-US" sz="3600" dirty="0" smtClean="0"/>
              <a:t>Missouri Department of Transportation</a:t>
            </a:r>
          </a:p>
          <a:p>
            <a:r>
              <a:rPr lang="en-US" sz="3600" dirty="0" smtClean="0"/>
              <a:t>Audits and Investigations Division</a:t>
            </a:r>
          </a:p>
          <a:p>
            <a:r>
              <a:rPr lang="en-US" sz="3600" dirty="0" smtClean="0"/>
              <a:t>573.522.2002</a:t>
            </a:r>
          </a:p>
          <a:p>
            <a:r>
              <a:rPr lang="en-US" sz="3600" dirty="0"/>
              <a:t>s</a:t>
            </a:r>
            <a:r>
              <a:rPr lang="en-US" sz="3600" dirty="0" smtClean="0"/>
              <a:t>andra.riley@modot.mo.gov</a:t>
            </a:r>
            <a:endParaRPr lang="en-US" sz="3600" dirty="0"/>
          </a:p>
        </p:txBody>
      </p:sp>
      <p:pic>
        <p:nvPicPr>
          <p:cNvPr id="5126" name="Picture 6" descr="Image result for Free clipart MoDOT">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4325" y="457200"/>
            <a:ext cx="3451644" cy="2194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5986649"/>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D5C613A-00B5-4F0E-A13E-EFC08BA9D031}" type="slidenum">
              <a:rPr lang="en-US" smtClean="0"/>
              <a:t>8</a:t>
            </a:fld>
            <a:endParaRPr lang="en-US"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447800"/>
            <a:ext cx="8695540" cy="49377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457200" y="685800"/>
            <a:ext cx="4986814" cy="646331"/>
          </a:xfrm>
          <a:prstGeom prst="rect">
            <a:avLst/>
          </a:prstGeom>
          <a:noFill/>
        </p:spPr>
        <p:txBody>
          <a:bodyPr wrap="none" rtlCol="0">
            <a:spAutoFit/>
          </a:bodyPr>
          <a:lstStyle/>
          <a:p>
            <a:r>
              <a:rPr lang="en-US" sz="3600" b="1" dirty="0" smtClean="0">
                <a:latin typeface="+mj-lt"/>
              </a:rPr>
              <a:t>Engineering Policy Guide</a:t>
            </a:r>
            <a:endParaRPr lang="en-US" sz="3600" b="1" dirty="0">
              <a:latin typeface="+mj-lt"/>
            </a:endParaRPr>
          </a:p>
        </p:txBody>
      </p:sp>
    </p:spTree>
    <p:extLst>
      <p:ext uri="{BB962C8B-B14F-4D97-AF65-F5344CB8AC3E}">
        <p14:creationId xmlns:p14="http://schemas.microsoft.com/office/powerpoint/2010/main" val="1205235905"/>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D5C613A-00B5-4F0E-A13E-EFC08BA9D031}" type="slidenum">
              <a:rPr lang="en-US" smtClean="0"/>
              <a:t>9</a:t>
            </a:fld>
            <a:endParaRPr lang="en-US"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8981" y="805889"/>
            <a:ext cx="8718435" cy="5760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78981" y="152400"/>
            <a:ext cx="6499087" cy="646331"/>
          </a:xfrm>
          <a:prstGeom prst="rect">
            <a:avLst/>
          </a:prstGeom>
          <a:noFill/>
        </p:spPr>
        <p:txBody>
          <a:bodyPr wrap="none" rtlCol="0">
            <a:spAutoFit/>
          </a:bodyPr>
          <a:lstStyle/>
          <a:p>
            <a:r>
              <a:rPr lang="en-US" sz="3600" b="1" dirty="0" smtClean="0">
                <a:latin typeface="+mj-lt"/>
              </a:rPr>
              <a:t>Solicitations (RFQ) Opportunities</a:t>
            </a:r>
            <a:endParaRPr lang="en-US" sz="3600" b="1" dirty="0">
              <a:latin typeface="+mj-lt"/>
            </a:endParaRPr>
          </a:p>
        </p:txBody>
      </p:sp>
    </p:spTree>
    <p:extLst>
      <p:ext uri="{BB962C8B-B14F-4D97-AF65-F5344CB8AC3E}">
        <p14:creationId xmlns:p14="http://schemas.microsoft.com/office/powerpoint/2010/main" val="1342101085"/>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Thatch">
  <a:themeElements>
    <a:clrScheme name="Thatch">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Median">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hatch">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9D49192D05D234AB9648A070A17FF79" ma:contentTypeVersion="1" ma:contentTypeDescription="Create a new document." ma:contentTypeScope="" ma:versionID="66c99b31416745beb0df37835623dddb">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CF27A03-826A-4335-A519-88593DD47B4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9E36C03E-6375-4729-9FAB-96ACCBD17D7E}">
  <ds:schemaRefs>
    <ds:schemaRef ds:uri="http://schemas.microsoft.com/sharepoint/v3/contenttype/forms"/>
  </ds:schemaRefs>
</ds:datastoreItem>
</file>

<file path=customXml/itemProps3.xml><?xml version="1.0" encoding="utf-8"?>
<ds:datastoreItem xmlns:ds="http://schemas.openxmlformats.org/officeDocument/2006/customXml" ds:itemID="{6F4A73F1-BCDF-4F9E-A160-C242F04BE95D}">
  <ds:schemaRefs>
    <ds:schemaRef ds:uri="http://purl.org/dc/dcmitype/"/>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schemas.microsoft.com/office/infopath/2007/PartnerControls"/>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
  <TotalTime>6205</TotalTime>
  <Words>6077</Words>
  <Application>Microsoft Office PowerPoint</Application>
  <PresentationFormat>On-screen Show (4:3)</PresentationFormat>
  <Paragraphs>718</Paragraphs>
  <Slides>73</Slides>
  <Notes>73</Notes>
  <HiddenSlides>0</HiddenSlides>
  <MMClips>0</MMClips>
  <ScaleCrop>false</ScaleCrop>
  <HeadingPairs>
    <vt:vector size="4" baseType="variant">
      <vt:variant>
        <vt:lpstr>Theme</vt:lpstr>
      </vt:variant>
      <vt:variant>
        <vt:i4>1</vt:i4>
      </vt:variant>
      <vt:variant>
        <vt:lpstr>Slide Titles</vt:lpstr>
      </vt:variant>
      <vt:variant>
        <vt:i4>73</vt:i4>
      </vt:variant>
    </vt:vector>
  </HeadingPairs>
  <TitlesOfParts>
    <vt:vector size="74" baseType="lpstr">
      <vt:lpstr>Thatch</vt:lpstr>
      <vt:lpstr>MoDOT Prequalification Process</vt:lpstr>
      <vt:lpstr>MoDOT Task</vt:lpstr>
      <vt:lpstr>Example - Most Common Issue</vt:lpstr>
      <vt:lpstr>MoDOT Tasks</vt:lpstr>
      <vt:lpstr>MoDOT Consultant Services</vt:lpstr>
      <vt:lpstr>PowerPoint Presentation</vt:lpstr>
      <vt:lpstr>PowerPoint Presentation</vt:lpstr>
      <vt:lpstr>PowerPoint Presentation</vt:lpstr>
      <vt:lpstr>PowerPoint Presentation</vt:lpstr>
      <vt:lpstr>Solicitation (RFQ) Opportunities</vt:lpstr>
      <vt:lpstr>MoDOT Solicitations (RFQ)</vt:lpstr>
      <vt:lpstr>Local Public Agency (LPA) Information</vt:lpstr>
      <vt:lpstr>Local Program Solicitations</vt:lpstr>
      <vt:lpstr>List of LPA Awarded Contracts</vt:lpstr>
      <vt:lpstr>Helpful Links for Solicitation Information</vt:lpstr>
      <vt:lpstr>PowerPoint Presentation</vt:lpstr>
      <vt:lpstr>    134.1.3 Consultant Qualification</vt:lpstr>
      <vt:lpstr>Bridge Forms</vt:lpstr>
      <vt:lpstr>PowerPoint Presentation</vt:lpstr>
      <vt:lpstr>Consultant Prequalification Requirements Standard Prequalification</vt:lpstr>
      <vt:lpstr>Consultant Prequalification Requirements  Step 1 – Statement of Qualifications</vt:lpstr>
      <vt:lpstr>Consultant Prequalification Requirements Design Division Manages Steps 1, 2 &amp; 3</vt:lpstr>
      <vt:lpstr>Consultant Prequalification Requirements  Step 2 - License &amp; Registration</vt:lpstr>
      <vt:lpstr>Consultant Prequalification Requirements Certifications and Registrations</vt:lpstr>
      <vt:lpstr>Consultant Prequalification Requirements Step 3 – E-Verify Documentations</vt:lpstr>
      <vt:lpstr>Consultant Prequalification Requirements Step 3 – E-Verify Documentations</vt:lpstr>
      <vt:lpstr>Financial Prequalification Process – Step 4</vt:lpstr>
      <vt:lpstr>Consultant Prequalification Requirements Step 4 - Financial Prequalification Documents</vt:lpstr>
      <vt:lpstr>Consultant Prequalification Requirements Step 4 - Financial Prequalification Documents</vt:lpstr>
      <vt:lpstr>Consultant Prequalification Requirements Step 4 - Financial Prequalification Documents</vt:lpstr>
      <vt:lpstr>Consultant Prequalification Requirements Step 4 - Financial Prequalification Documents</vt:lpstr>
      <vt:lpstr>Consultant Prequalification Requirements Step 4 - Financial Prequalification Documents</vt:lpstr>
      <vt:lpstr>Consultant Prequalification Requirements Step 4 - Financial Prequalification Documents</vt:lpstr>
      <vt:lpstr>Consultant Prequalification Requirements Step 4 - Financial Prequalification Documents</vt:lpstr>
      <vt:lpstr>Consultant Prequalification Requirements  Step 4 - Financial Prequalification Documents</vt:lpstr>
      <vt:lpstr>PowerPoint Presentation</vt:lpstr>
      <vt:lpstr> Example: Meals and Entertainment – High Risk</vt:lpstr>
      <vt:lpstr>Internal Control Questionnaire (ICQ)</vt:lpstr>
      <vt:lpstr>Consultant Prequalification Requirements  Step 4 - Financial Prequalification Documents</vt:lpstr>
      <vt:lpstr>Consultant Prequalification Requirements  Step 4 - Financial Prequalification Documents</vt:lpstr>
      <vt:lpstr>Consultant Prequalification Requirements  Step 4 - Financial Prequalification Documents</vt:lpstr>
      <vt:lpstr>Consultant Prequalification Requirements  Step 4 - Financial Prequalification Documents</vt:lpstr>
      <vt:lpstr>Consultant Prequalification Requirements  Step 4 - Financial Prequalification Documents</vt:lpstr>
      <vt:lpstr>Consultant Prequalification Requirements  Step 4 - Financial Prequalification Documents</vt:lpstr>
      <vt:lpstr>Consultant Prequalification Requirements  Step 4 - Financial Prequalification Documents</vt:lpstr>
      <vt:lpstr>Premium Overtime (Time and a Half)-High Risk Category</vt:lpstr>
      <vt:lpstr>PowerPoint Presentation</vt:lpstr>
      <vt:lpstr>Vehicle Expenses – High Risk Category</vt:lpstr>
      <vt:lpstr> Personal Use of Company Vehicles - High Risk Category</vt:lpstr>
      <vt:lpstr>Consultant Prequalification Requirements  Step 4 - Financial Prequalification Documents</vt:lpstr>
      <vt:lpstr>Executive Compensation Analysis</vt:lpstr>
      <vt:lpstr>Consultant Prequalification Requirements  Step 4 - Financial Prequalification Documents</vt:lpstr>
      <vt:lpstr>PowerPoint Presentation</vt:lpstr>
      <vt:lpstr>Consultant Prequalification Requirements  Step 4 - Financial Prequalification Documents</vt:lpstr>
      <vt:lpstr>Life Insurance</vt:lpstr>
      <vt:lpstr>PowerPoint Presentation</vt:lpstr>
      <vt:lpstr>Executive Compensation</vt:lpstr>
      <vt:lpstr>Consultant Prequalification Requirements  Step 4 - Financial Prequalification Documents</vt:lpstr>
      <vt:lpstr>Executive Compensation Analysis Distribution of profit is not allowed</vt:lpstr>
      <vt:lpstr>Consultant Prequalification Requirements  Step 4 - Financial Prequalification Documents</vt:lpstr>
      <vt:lpstr>Certification of Final Indirect Costs</vt:lpstr>
      <vt:lpstr>Consultant Prequalification Requirements  Step 4 - Financial Prequalification Documents</vt:lpstr>
      <vt:lpstr>Questions</vt:lpstr>
      <vt:lpstr>PowerPoint Presentation</vt:lpstr>
      <vt:lpstr>PowerPoint Presentation</vt:lpstr>
      <vt:lpstr>PowerPoint Presentation</vt:lpstr>
      <vt:lpstr>PowerPoint Presentation</vt:lpstr>
      <vt:lpstr>Internal Revenue vs FAR</vt:lpstr>
      <vt:lpstr>Selecting a CPA</vt:lpstr>
      <vt:lpstr>Overhead Rates</vt:lpstr>
      <vt:lpstr>Sub-Consultants and Prequalification Requirements</vt:lpstr>
      <vt:lpstr>Can the depreciation cost listed on the overhead include accelerated methods of depreciations?     No</vt:lpstr>
      <vt:lpstr>Thank You</vt:lpstr>
    </vt:vector>
  </TitlesOfParts>
  <Company>MoDOT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PREQUALIFICATION REVIEW PROCESS</dc:title>
  <dc:creator>Sandra K. Riley</dc:creator>
  <cp:lastModifiedBy>Sandra K. Riley</cp:lastModifiedBy>
  <cp:revision>410</cp:revision>
  <cp:lastPrinted>2018-02-07T23:09:46Z</cp:lastPrinted>
  <dcterms:created xsi:type="dcterms:W3CDTF">2015-09-17T13:51:33Z</dcterms:created>
  <dcterms:modified xsi:type="dcterms:W3CDTF">2018-06-25T21:48:33Z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0x010100B9D49192D05D234AB9648A070A17FF79</vt:lpwstr>
  </property>
</Properties>
</file>