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7" r:id="rId3"/>
  </p:sldMasterIdLst>
  <p:notesMasterIdLst>
    <p:notesMasterId r:id="rId11"/>
  </p:notesMasterIdLst>
  <p:sldIdLst>
    <p:sldId id="283" r:id="rId4"/>
    <p:sldId id="282" r:id="rId5"/>
    <p:sldId id="279" r:id="rId6"/>
    <p:sldId id="274" r:id="rId7"/>
    <p:sldId id="277" r:id="rId8"/>
    <p:sldId id="280" r:id="rId9"/>
    <p:sldId id="275" r:id="rId10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  <a:srgbClr val="4F81BD"/>
    <a:srgbClr val="00AC7C"/>
    <a:srgbClr val="0071BC"/>
    <a:srgbClr val="00507C"/>
    <a:srgbClr val="66DCDC"/>
    <a:srgbClr val="B16AEC"/>
    <a:srgbClr val="DF854D"/>
    <a:srgbClr val="CC00CC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5569" autoAdjust="0"/>
    <p:restoredTop sz="94647" autoAdjust="0"/>
  </p:normalViewPr>
  <p:slideViewPr>
    <p:cSldViewPr snapToGrid="0">
      <p:cViewPr>
        <p:scale>
          <a:sx n="75" d="100"/>
          <a:sy n="75" d="100"/>
        </p:scale>
        <p:origin x="-906" y="42"/>
      </p:cViewPr>
      <p:guideLst>
        <p:guide orient="horz" pos="2530"/>
        <p:guide orient="horz" pos="3809"/>
        <p:guide orient="horz" pos="1008"/>
        <p:guide orient="horz" pos="1080"/>
        <p:guide orient="horz" pos="3246"/>
        <p:guide orient="horz" pos="2160"/>
        <p:guide orient="horz" pos="3622"/>
        <p:guide orient="horz" pos="2194"/>
        <p:guide orient="horz" pos="3148"/>
        <p:guide orient="horz" pos="2606"/>
        <p:guide orient="horz" pos="1390"/>
        <p:guide pos="5692"/>
        <p:guide pos="145"/>
        <p:guide pos="81"/>
        <p:guide pos="3905"/>
        <p:guide pos="2765"/>
        <p:guide pos="1661"/>
        <p:guide pos="239"/>
        <p:guide pos="2110"/>
        <p:guide pos="47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3170583" cy="48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09" tIns="47404" rIns="94809" bIns="4740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2965" y="0"/>
            <a:ext cx="3170583" cy="48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09" tIns="47404" rIns="94809" bIns="4740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19138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2186" y="4561229"/>
            <a:ext cx="5850835" cy="432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09" tIns="47404" rIns="94809" bIns="474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119173"/>
            <a:ext cx="3170583" cy="48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09" tIns="47404" rIns="94809" bIns="4740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2965" y="9119173"/>
            <a:ext cx="3170583" cy="48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09" tIns="47404" rIns="94809" bIns="4740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6C1FE41-D89A-41D4-9DE2-CC1EAD0591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73995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0B8C6B0-20F6-4D75-A1D3-D9474EFDB92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6392" name="Rectangle 8" descr="Gold bar"/>
          <p:cNvSpPr>
            <a:spLocks noChangeArrowheads="1"/>
          </p:cNvSpPr>
          <p:nvPr/>
        </p:nvSpPr>
        <p:spPr bwMode="auto">
          <a:xfrm>
            <a:off x="228600" y="2889250"/>
            <a:ext cx="2870200" cy="201613"/>
          </a:xfrm>
          <a:prstGeom prst="rect">
            <a:avLst/>
          </a:prstGeom>
          <a:solidFill>
            <a:srgbClr val="00AC7C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93" name="Rectangle 9" descr="Orange bar"/>
          <p:cNvSpPr>
            <a:spLocks noChangeArrowheads="1"/>
          </p:cNvSpPr>
          <p:nvPr/>
        </p:nvSpPr>
        <p:spPr bwMode="auto">
          <a:xfrm>
            <a:off x="3098800" y="2889250"/>
            <a:ext cx="2870200" cy="201613"/>
          </a:xfrm>
          <a:prstGeom prst="rect">
            <a:avLst/>
          </a:prstGeom>
          <a:solidFill>
            <a:srgbClr val="0071BC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94" name="Rectangle 10" descr="Slate bar"/>
          <p:cNvSpPr>
            <a:spLocks noChangeArrowheads="1"/>
          </p:cNvSpPr>
          <p:nvPr/>
        </p:nvSpPr>
        <p:spPr bwMode="auto">
          <a:xfrm>
            <a:off x="5969000" y="2889250"/>
            <a:ext cx="2870200" cy="201613"/>
          </a:xfrm>
          <a:prstGeom prst="rect">
            <a:avLst/>
          </a:prstGeom>
          <a:solidFill>
            <a:srgbClr val="00507C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7813"/>
            <a:ext cx="8229600" cy="132238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90" y="1600200"/>
            <a:ext cx="8789780" cy="45307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454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D15C6-4136-4741-9EDF-86B5FECDAA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934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16883-0A66-4740-8BCE-EC63160F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1887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177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7250" y="1535113"/>
            <a:ext cx="40195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7250" y="2174875"/>
            <a:ext cx="40195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1E2B3-6282-4D48-979C-420E3938CC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5729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A9715-C996-49DB-B294-3D4A5717515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1503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5070C-CACA-4A12-B244-2EDA5584DF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4635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29CB8-E76C-40B6-843C-0DE9A5C2CE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6273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81BCF-4376-4032-BDCD-D3B3B3E7CC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8652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47ECC-7E00-47C0-99CA-E175F3F329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1710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100EF-5667-462B-AB31-3AFB6741C2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2923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86221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F9423C2-DC78-4BAB-B1BB-624932BC63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7079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68599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r>
              <a:rPr lang="en-US" smtClean="0"/>
              <a:t>Click icon to add clip art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28AC5EA-8B87-4ABC-96AE-9961FF280F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1714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 descr="Orange bar"/>
          <p:cNvSpPr>
            <a:spLocks noChangeArrowheads="1"/>
          </p:cNvSpPr>
          <p:nvPr/>
        </p:nvSpPr>
        <p:spPr bwMode="auto">
          <a:xfrm>
            <a:off x="0" y="1616388"/>
            <a:ext cx="9144000" cy="4408631"/>
          </a:xfrm>
          <a:prstGeom prst="rect">
            <a:avLst/>
          </a:prstGeom>
          <a:solidFill>
            <a:srgbClr val="0071BC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Rectangle 10" descr="Slate bar"/>
          <p:cNvSpPr>
            <a:spLocks noChangeArrowheads="1"/>
          </p:cNvSpPr>
          <p:nvPr/>
        </p:nvSpPr>
        <p:spPr bwMode="auto">
          <a:xfrm>
            <a:off x="0" y="0"/>
            <a:ext cx="9144000" cy="1600200"/>
          </a:xfrm>
          <a:prstGeom prst="rect">
            <a:avLst/>
          </a:prstGeom>
          <a:solidFill>
            <a:srgbClr val="00507C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8587" y="277813"/>
            <a:ext cx="8923337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 alt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 alt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866E84B0-66DB-4648-8EC7-8C8E7457F569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7" b="24728"/>
          <a:stretch/>
        </p:blipFill>
        <p:spPr>
          <a:xfrm>
            <a:off x="295346" y="6221350"/>
            <a:ext cx="1295400" cy="568998"/>
          </a:xfrm>
          <a:prstGeom prst="rect">
            <a:avLst/>
          </a:prstGeom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769" y="6221350"/>
            <a:ext cx="1000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8" descr="Gold bar"/>
          <p:cNvSpPr>
            <a:spLocks noChangeArrowheads="1"/>
          </p:cNvSpPr>
          <p:nvPr/>
        </p:nvSpPr>
        <p:spPr bwMode="auto">
          <a:xfrm>
            <a:off x="0" y="6044069"/>
            <a:ext cx="9144000" cy="117935"/>
          </a:xfrm>
          <a:prstGeom prst="rect">
            <a:avLst/>
          </a:prstGeom>
          <a:solidFill>
            <a:srgbClr val="00AC7C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8588" y="1725203"/>
            <a:ext cx="8886824" cy="4191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589" y="1600200"/>
            <a:ext cx="8886823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yriad Pro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AC7C"/>
        </a:buClr>
        <a:buSzPct val="75000"/>
        <a:buFont typeface="Wingdings" pitchFamily="2" charset="2"/>
        <a:buChar char="p"/>
        <a:defRPr sz="2800">
          <a:solidFill>
            <a:srgbClr val="00507C"/>
          </a:solidFill>
          <a:latin typeface="Myriad Pro" pitchFamily="34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71BC"/>
        </a:buClr>
        <a:buSzPct val="75000"/>
        <a:buFont typeface="Wingdings" pitchFamily="2" charset="2"/>
        <a:buChar char="n"/>
        <a:defRPr sz="2400">
          <a:solidFill>
            <a:srgbClr val="00507C"/>
          </a:solidFill>
          <a:latin typeface="Myriad Pro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507C"/>
        </a:buClr>
        <a:buSzPct val="65000"/>
        <a:buFont typeface="Wingdings" pitchFamily="2" charset="2"/>
        <a:buChar char="p"/>
        <a:defRPr sz="2000">
          <a:solidFill>
            <a:srgbClr val="00507C"/>
          </a:solidFill>
          <a:latin typeface="Myriad Pro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AC7C"/>
        </a:buClr>
        <a:buFont typeface="Wingdings" pitchFamily="2" charset="2"/>
        <a:buChar char="§"/>
        <a:defRPr>
          <a:solidFill>
            <a:srgbClr val="00507C"/>
          </a:solidFill>
          <a:latin typeface="Myriad Pro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71BC"/>
        </a:buClr>
        <a:buSzPct val="80000"/>
        <a:buFont typeface="Wingdings" pitchFamily="2" charset="2"/>
        <a:buChar char="§"/>
        <a:defRPr>
          <a:solidFill>
            <a:srgbClr val="00507C"/>
          </a:solidFill>
          <a:latin typeface="Myriad Pro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8300" y="3752850"/>
            <a:ext cx="6400800" cy="2209800"/>
          </a:xfrm>
        </p:spPr>
        <p:txBody>
          <a:bodyPr/>
          <a:lstStyle/>
          <a:p>
            <a:r>
              <a:rPr lang="en-US" dirty="0" smtClean="0"/>
              <a:t>Eric Kopinski – MoDOT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050" name="Picture 2" descr="I-270 Project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558801"/>
            <a:ext cx="5549900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34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-123825" y="-103187"/>
            <a:ext cx="9344025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4000" kern="0" dirty="0" smtClean="0"/>
              <a:t>I-270 North Design-Build Project </a:t>
            </a:r>
            <a:r>
              <a:rPr lang="en-US" sz="4000" kern="0" dirty="0" smtClean="0"/>
              <a:t>Location</a:t>
            </a:r>
            <a:endParaRPr lang="en-US" sz="4000" kern="0" dirty="0"/>
          </a:p>
        </p:txBody>
      </p:sp>
      <p:pic>
        <p:nvPicPr>
          <p:cNvPr id="1026" name="Picture 2" descr="C:\Users\kopine1\Desktop\Ma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82" y="2082800"/>
            <a:ext cx="8872118" cy="355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96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285" y="2284261"/>
            <a:ext cx="8232089" cy="1774047"/>
          </a:xfrm>
        </p:spPr>
        <p:txBody>
          <a:bodyPr>
            <a:noAutofit/>
          </a:bodyPr>
          <a:lstStyle/>
          <a:p>
            <a:pPr>
              <a:spcAft>
                <a:spcPts val="400"/>
              </a:spcAft>
            </a:pPr>
            <a:r>
              <a:rPr lang="en-US" sz="2000" dirty="0" smtClean="0">
                <a:solidFill>
                  <a:srgbClr val="00507C"/>
                </a:solidFill>
              </a:rPr>
              <a:t>One of the heaviest traveled interstates in Missouri</a:t>
            </a:r>
          </a:p>
          <a:p>
            <a:pPr>
              <a:spcAft>
                <a:spcPts val="400"/>
              </a:spcAft>
            </a:pPr>
            <a:r>
              <a:rPr lang="en-US" sz="2000" dirty="0" smtClean="0">
                <a:solidFill>
                  <a:srgbClr val="00507C"/>
                </a:solidFill>
              </a:rPr>
              <a:t>140,000 vehicles travel the corridor daily</a:t>
            </a:r>
            <a:endParaRPr lang="en-US" sz="2000" dirty="0" smtClean="0">
              <a:solidFill>
                <a:srgbClr val="FF0000"/>
              </a:solidFill>
            </a:endParaRPr>
          </a:p>
          <a:p>
            <a:pPr>
              <a:spcAft>
                <a:spcPts val="400"/>
              </a:spcAft>
            </a:pPr>
            <a:r>
              <a:rPr lang="en-US" sz="2000" dirty="0" smtClean="0">
                <a:solidFill>
                  <a:srgbClr val="00507C"/>
                </a:solidFill>
              </a:rPr>
              <a:t>18% heavy trucks</a:t>
            </a:r>
          </a:p>
          <a:p>
            <a:pPr>
              <a:spcAft>
                <a:spcPts val="400"/>
              </a:spcAft>
            </a:pPr>
            <a:r>
              <a:rPr lang="en-US" sz="2000" dirty="0" smtClean="0">
                <a:solidFill>
                  <a:srgbClr val="00507C"/>
                </a:solidFill>
              </a:rPr>
              <a:t>Limited pedestrian facilities</a:t>
            </a:r>
            <a:endParaRPr lang="en-US" sz="2000" dirty="0">
              <a:solidFill>
                <a:srgbClr val="00507C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76" r="-1" b="72142"/>
          <a:stretch/>
        </p:blipFill>
        <p:spPr>
          <a:xfrm>
            <a:off x="6529439" y="2206625"/>
            <a:ext cx="1885848" cy="1222375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778" y="3709359"/>
            <a:ext cx="3562509" cy="2035720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</p:pic>
      <p:sp>
        <p:nvSpPr>
          <p:cNvPr id="12" name="Rectangle 11"/>
          <p:cNvSpPr/>
          <p:nvPr/>
        </p:nvSpPr>
        <p:spPr>
          <a:xfrm>
            <a:off x="228721" y="1913432"/>
            <a:ext cx="21194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hangingPunct="1">
              <a:spcBef>
                <a:spcPct val="20000"/>
              </a:spcBef>
              <a:buClr>
                <a:srgbClr val="00AC7C"/>
              </a:buClr>
              <a:buSzPct val="75000"/>
            </a:pPr>
            <a:r>
              <a:rPr lang="en-US" sz="2000" b="1" kern="0" dirty="0" smtClean="0">
                <a:solidFill>
                  <a:srgbClr val="00AC7C"/>
                </a:solidFill>
                <a:latin typeface="Myriad Pro" pitchFamily="34" charset="0"/>
              </a:rPr>
              <a:t>CURRENT ISSUES</a:t>
            </a:r>
            <a:endParaRPr lang="en-US" sz="2000" b="1" kern="0" dirty="0">
              <a:solidFill>
                <a:srgbClr val="00AC7C"/>
              </a:solidFill>
              <a:latin typeface="Myriad Pro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-180975" y="-93662"/>
            <a:ext cx="9534525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3800" kern="0" dirty="0" smtClean="0"/>
              <a:t>I-270 North Design-Build Project Challenges</a:t>
            </a:r>
            <a:endParaRPr lang="en-US" sz="3800" kern="0" dirty="0"/>
          </a:p>
        </p:txBody>
      </p:sp>
      <p:pic>
        <p:nvPicPr>
          <p:cNvPr id="3074" name="Picture 2" descr="Deteriorating infrastructu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20" y="4207230"/>
            <a:ext cx="4025779" cy="153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41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8" y="-93662"/>
            <a:ext cx="8907462" cy="1322387"/>
          </a:xfrm>
        </p:spPr>
        <p:txBody>
          <a:bodyPr>
            <a:noAutofit/>
          </a:bodyPr>
          <a:lstStyle/>
          <a:p>
            <a:pPr algn="ctr"/>
            <a:r>
              <a:rPr lang="en-US" sz="4200" dirty="0"/>
              <a:t>I-270 North Design-Build Project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3550"/>
            <a:ext cx="8229600" cy="45307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2700" dirty="0" smtClean="0">
                <a:solidFill>
                  <a:srgbClr val="00507C"/>
                </a:solidFill>
              </a:rPr>
              <a:t>Deliver the Project by December 1, 2023 within the program budget of $225 million.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2700" dirty="0" smtClean="0">
                <a:solidFill>
                  <a:srgbClr val="00507C"/>
                </a:solidFill>
              </a:rPr>
              <a:t>Maximize reliability and safety while linking communities for all users.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2700" dirty="0" smtClean="0">
                <a:solidFill>
                  <a:srgbClr val="00507C"/>
                </a:solidFill>
              </a:rPr>
              <a:t>Provide a durable and maintainable transportation network making Interstate 270 the conduit for a prosperous region.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2700" dirty="0" smtClean="0">
                <a:solidFill>
                  <a:srgbClr val="00507C"/>
                </a:solidFill>
              </a:rPr>
              <a:t>Grow and utilize a diverse workforce.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2700" dirty="0" smtClean="0">
                <a:solidFill>
                  <a:srgbClr val="00507C"/>
                </a:solidFill>
              </a:rPr>
              <a:t>Minimize and mitigate impacts to customers through innovation.</a:t>
            </a:r>
            <a:endParaRPr lang="en-US" sz="2700" dirty="0">
              <a:solidFill>
                <a:srgbClr val="0050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3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8BFDCBE-ECAF-3447-89E8-2E4D1D725F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85" b="16020"/>
          <a:stretch/>
        </p:blipFill>
        <p:spPr>
          <a:xfrm>
            <a:off x="134470" y="2206624"/>
            <a:ext cx="8875059" cy="368920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721" y="1913432"/>
            <a:ext cx="23423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hangingPunct="1">
              <a:spcBef>
                <a:spcPct val="20000"/>
              </a:spcBef>
              <a:buClr>
                <a:srgbClr val="00AC7C"/>
              </a:buClr>
              <a:buSzPct val="75000"/>
            </a:pPr>
            <a:r>
              <a:rPr lang="en-US" sz="2000" b="1" kern="0" dirty="0" smtClean="0">
                <a:solidFill>
                  <a:srgbClr val="00AC7C"/>
                </a:solidFill>
                <a:latin typeface="Myriad Pro" pitchFamily="34" charset="0"/>
              </a:rPr>
              <a:t>PROJECT TIMELINE</a:t>
            </a:r>
            <a:endParaRPr lang="en-US" sz="2000" b="1" kern="0" dirty="0">
              <a:solidFill>
                <a:srgbClr val="00AC7C"/>
              </a:solidFill>
              <a:latin typeface="Myriad Pro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-123825" y="-103187"/>
            <a:ext cx="9344025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4000" kern="0" dirty="0" smtClean="0"/>
              <a:t>I-270 North Design-Build Project Schedule</a:t>
            </a:r>
            <a:endParaRPr lang="en-US" sz="4000" kern="0" dirty="0"/>
          </a:p>
        </p:txBody>
      </p:sp>
    </p:spTree>
    <p:extLst>
      <p:ext uri="{BB962C8B-B14F-4D97-AF65-F5344CB8AC3E}">
        <p14:creationId xmlns:p14="http://schemas.microsoft.com/office/powerpoint/2010/main" val="365872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470" y="5069132"/>
            <a:ext cx="1292934" cy="60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815" y="4882685"/>
            <a:ext cx="919163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387" y="4187160"/>
            <a:ext cx="1281587" cy="625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165" y="4187160"/>
            <a:ext cx="1562383" cy="65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603" y="4850342"/>
            <a:ext cx="951506" cy="95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 descr="MOKAN CCA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90" y="4143416"/>
            <a:ext cx="2068697" cy="71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138" y="5069132"/>
            <a:ext cx="1211033" cy="69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290" y="4180504"/>
            <a:ext cx="721453" cy="721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798063" y="1899559"/>
            <a:ext cx="25138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b="1" kern="0" dirty="0" smtClean="0">
                <a:solidFill>
                  <a:srgbClr val="00AC7C"/>
                </a:solidFill>
                <a:latin typeface="Myriad Pro" pitchFamily="34" charset="0"/>
              </a:rPr>
              <a:t>WORKFORCE GOALS</a:t>
            </a:r>
            <a:endParaRPr lang="en-US" sz="2000" b="1" kern="0" dirty="0">
              <a:solidFill>
                <a:srgbClr val="00AC7C"/>
              </a:solidFill>
              <a:latin typeface="Myriad Pro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30673" y="1904749"/>
            <a:ext cx="49536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b="1" kern="0" dirty="0" smtClean="0">
                <a:solidFill>
                  <a:srgbClr val="00AC7C"/>
                </a:solidFill>
                <a:latin typeface="Myriad Pro" pitchFamily="34" charset="0"/>
              </a:rPr>
              <a:t>DISADVANTAGED BUSINESS ENTERPRISE  </a:t>
            </a:r>
          </a:p>
          <a:p>
            <a:pPr lvl="0" algn="ctr"/>
            <a:r>
              <a:rPr lang="en-US" sz="2000" b="1" kern="0" dirty="0" smtClean="0">
                <a:solidFill>
                  <a:srgbClr val="00AC7C"/>
                </a:solidFill>
                <a:latin typeface="Myriad Pro" pitchFamily="34" charset="0"/>
              </a:rPr>
              <a:t>(DBE) GOALS</a:t>
            </a:r>
            <a:endParaRPr lang="en-US" sz="2000" b="1" kern="0" dirty="0">
              <a:solidFill>
                <a:srgbClr val="00AC7C"/>
              </a:solidFill>
              <a:latin typeface="Myriad Pro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673" y="3732678"/>
            <a:ext cx="25859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b="1" kern="0" dirty="0" smtClean="0">
                <a:solidFill>
                  <a:srgbClr val="00AC7C"/>
                </a:solidFill>
                <a:latin typeface="Myriad Pro" pitchFamily="34" charset="0"/>
              </a:rPr>
              <a:t>TRAINING PARTNERS</a:t>
            </a:r>
            <a:endParaRPr lang="en-US" sz="2000" b="1" kern="0" dirty="0">
              <a:solidFill>
                <a:srgbClr val="00AC7C"/>
              </a:solidFill>
              <a:latin typeface="Myriad Pro" pitchFamily="34" charset="0"/>
            </a:endParaRPr>
          </a:p>
        </p:txBody>
      </p:sp>
      <p:sp>
        <p:nvSpPr>
          <p:cNvPr id="18" name="Content Placeholder 2"/>
          <p:cNvSpPr>
            <a:spLocks noGrp="1"/>
          </p:cNvSpPr>
          <p:nvPr>
            <p:ph idx="1"/>
          </p:nvPr>
        </p:nvSpPr>
        <p:spPr>
          <a:xfrm>
            <a:off x="265113" y="2566597"/>
            <a:ext cx="4813974" cy="843353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rgbClr val="00507C"/>
                </a:solidFill>
              </a:rPr>
              <a:t>18% for construction activities</a:t>
            </a:r>
          </a:p>
          <a:p>
            <a:r>
              <a:rPr lang="en-US" sz="2000" dirty="0">
                <a:solidFill>
                  <a:srgbClr val="00507C"/>
                </a:solidFill>
              </a:rPr>
              <a:t>22% for professional services activities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5798063" y="2329457"/>
            <a:ext cx="2928971" cy="843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C7C"/>
              </a:buClr>
              <a:buSzPct val="75000"/>
              <a:buFont typeface="Wingdings" pitchFamily="2" charset="2"/>
              <a:buChar char="p"/>
              <a:defRPr sz="2800">
                <a:solidFill>
                  <a:schemeClr val="bg1"/>
                </a:solidFill>
                <a:latin typeface="Myriad Pro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1BC"/>
              </a:buClr>
              <a:buSzPct val="75000"/>
              <a:buFont typeface="Wingdings" pitchFamily="2" charset="2"/>
              <a:buChar char="n"/>
              <a:defRPr sz="2400">
                <a:solidFill>
                  <a:schemeClr val="bg1"/>
                </a:solidFill>
                <a:latin typeface="Myriad Pro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07C"/>
              </a:buClr>
              <a:buSzPct val="65000"/>
              <a:buFont typeface="Wingdings" pitchFamily="2" charset="2"/>
              <a:buChar char="p"/>
              <a:defRPr sz="2000">
                <a:solidFill>
                  <a:schemeClr val="bg1"/>
                </a:solidFill>
                <a:latin typeface="Myriad Pro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AC7C"/>
              </a:buClr>
              <a:buFont typeface="Wingdings" pitchFamily="2" charset="2"/>
              <a:buChar char="§"/>
              <a:defRPr>
                <a:solidFill>
                  <a:schemeClr val="bg1"/>
                </a:solidFill>
                <a:latin typeface="Myriad Pro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1BC"/>
              </a:buClr>
              <a:buSzPct val="80000"/>
              <a:buFont typeface="Wingdings" pitchFamily="2" charset="2"/>
              <a:buChar char="§"/>
              <a:defRPr>
                <a:solidFill>
                  <a:schemeClr val="bg1"/>
                </a:solidFill>
                <a:latin typeface="Myriad Pro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000" kern="0" dirty="0">
                <a:solidFill>
                  <a:srgbClr val="00507C"/>
                </a:solidFill>
              </a:rPr>
              <a:t>14.7% Minority</a:t>
            </a:r>
          </a:p>
          <a:p>
            <a:r>
              <a:rPr lang="en-US" sz="2000" kern="0" dirty="0">
                <a:solidFill>
                  <a:srgbClr val="00507C"/>
                </a:solidFill>
              </a:rPr>
              <a:t>6.9% Female</a:t>
            </a:r>
          </a:p>
        </p:txBody>
      </p:sp>
      <p:sp>
        <p:nvSpPr>
          <p:cNvPr id="20" name="Title 1"/>
          <p:cNvSpPr txBox="1">
            <a:spLocks/>
          </p:cNvSpPr>
          <p:nvPr/>
        </p:nvSpPr>
        <p:spPr bwMode="auto">
          <a:xfrm>
            <a:off x="128588" y="96838"/>
            <a:ext cx="8907462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4200" kern="0" dirty="0" smtClean="0"/>
              <a:t>I-270 North Design-Build Project </a:t>
            </a:r>
          </a:p>
          <a:p>
            <a:pPr algn="ctr"/>
            <a:r>
              <a:rPr lang="en-US" sz="4200" kern="0" dirty="0" smtClean="0"/>
              <a:t>DBE and Workforce Goals</a:t>
            </a:r>
            <a:endParaRPr lang="en-US" sz="4200" kern="0" dirty="0"/>
          </a:p>
        </p:txBody>
      </p:sp>
    </p:spTree>
    <p:extLst>
      <p:ext uri="{BB962C8B-B14F-4D97-AF65-F5344CB8AC3E}">
        <p14:creationId xmlns:p14="http://schemas.microsoft.com/office/powerpoint/2010/main" val="41831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920" y="1782389"/>
            <a:ext cx="8789780" cy="415438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Aft>
                <a:spcPts val="400"/>
              </a:spcAft>
            </a:pPr>
            <a:r>
              <a:rPr lang="en-US" dirty="0" smtClean="0">
                <a:solidFill>
                  <a:srgbClr val="00507C"/>
                </a:solidFill>
              </a:rPr>
              <a:t>Visit the website and subscribe for email updates at www.i270north.org</a:t>
            </a:r>
          </a:p>
          <a:p>
            <a:pPr>
              <a:lnSpc>
                <a:spcPct val="120000"/>
              </a:lnSpc>
              <a:spcAft>
                <a:spcPts val="400"/>
              </a:spcAft>
            </a:pPr>
            <a:r>
              <a:rPr lang="en-US" dirty="0" smtClean="0">
                <a:solidFill>
                  <a:srgbClr val="00507C"/>
                </a:solidFill>
              </a:rPr>
              <a:t>Industry Meeting – Next Tuesday (April 30</a:t>
            </a:r>
            <a:r>
              <a:rPr lang="en-US" baseline="30000" dirty="0" smtClean="0">
                <a:solidFill>
                  <a:srgbClr val="00507C"/>
                </a:solidFill>
              </a:rPr>
              <a:t>th</a:t>
            </a:r>
            <a:r>
              <a:rPr lang="en-US" dirty="0" smtClean="0">
                <a:solidFill>
                  <a:srgbClr val="00507C"/>
                </a:solidFill>
              </a:rPr>
              <a:t>) at </a:t>
            </a:r>
            <a:r>
              <a:rPr lang="en-US" dirty="0" err="1" smtClean="0">
                <a:solidFill>
                  <a:srgbClr val="00507C"/>
                </a:solidFill>
              </a:rPr>
              <a:t>MoDOT’s</a:t>
            </a:r>
            <a:r>
              <a:rPr lang="en-US" dirty="0" smtClean="0">
                <a:solidFill>
                  <a:srgbClr val="00507C"/>
                </a:solidFill>
              </a:rPr>
              <a:t> TMC from1pm-3pm</a:t>
            </a:r>
          </a:p>
          <a:p>
            <a:pPr>
              <a:lnSpc>
                <a:spcPct val="120000"/>
              </a:lnSpc>
              <a:spcAft>
                <a:spcPts val="400"/>
              </a:spcAft>
            </a:pPr>
            <a:r>
              <a:rPr lang="en-US" dirty="0" smtClean="0">
                <a:solidFill>
                  <a:srgbClr val="00507C"/>
                </a:solidFill>
              </a:rPr>
              <a:t>Contact me at: Eric.Kopinski@modot.mo.gov</a:t>
            </a:r>
          </a:p>
          <a:p>
            <a:pPr>
              <a:lnSpc>
                <a:spcPct val="120000"/>
              </a:lnSpc>
              <a:spcAft>
                <a:spcPts val="400"/>
              </a:spcAft>
            </a:pPr>
            <a:endParaRPr lang="en-US" dirty="0" smtClean="0">
              <a:solidFill>
                <a:srgbClr val="00507C"/>
              </a:solidFill>
            </a:endParaRPr>
          </a:p>
          <a:p>
            <a:pPr>
              <a:lnSpc>
                <a:spcPct val="120000"/>
              </a:lnSpc>
              <a:spcAft>
                <a:spcPts val="400"/>
              </a:spcAft>
            </a:pPr>
            <a:endParaRPr lang="en-US" dirty="0" smtClean="0">
              <a:solidFill>
                <a:srgbClr val="00507C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47638" y="-93662"/>
            <a:ext cx="8907462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4200" kern="0" dirty="0" smtClean="0"/>
              <a:t>How Can You Get Involved?</a:t>
            </a:r>
            <a:endParaRPr lang="en-US" sz="4200" kern="0" dirty="0"/>
          </a:p>
        </p:txBody>
      </p:sp>
    </p:spTree>
    <p:extLst>
      <p:ext uri="{BB962C8B-B14F-4D97-AF65-F5344CB8AC3E}">
        <p14:creationId xmlns:p14="http://schemas.microsoft.com/office/powerpoint/2010/main" val="61227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design_slides_Level_design">
  <a:themeElements>
    <a:clrScheme name="Level 9">
      <a:dk1>
        <a:srgbClr val="000000"/>
      </a:dk1>
      <a:lt1>
        <a:srgbClr val="FFFFFF"/>
      </a:lt1>
      <a:dk2>
        <a:srgbClr val="666699"/>
      </a:dk2>
      <a:lt2>
        <a:srgbClr val="FFCC00"/>
      </a:lt2>
      <a:accent1>
        <a:srgbClr val="FF9900"/>
      </a:accent1>
      <a:accent2>
        <a:srgbClr val="FF9900"/>
      </a:accent2>
      <a:accent3>
        <a:srgbClr val="FFFFFF"/>
      </a:accent3>
      <a:accent4>
        <a:srgbClr val="000000"/>
      </a:accent4>
      <a:accent5>
        <a:srgbClr val="FFCAAA"/>
      </a:accent5>
      <a:accent6>
        <a:srgbClr val="E78A00"/>
      </a:accent6>
      <a:hlink>
        <a:srgbClr val="666699"/>
      </a:hlink>
      <a:folHlink>
        <a:srgbClr val="999966"/>
      </a:folHlink>
    </a:clrScheme>
    <a:fontScheme name="Level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1F3CFB29FE2448867E27EF696E892C" ma:contentTypeVersion="1" ma:contentTypeDescription="Create a new document." ma:contentTypeScope="" ma:versionID="148f1f5ce42c0e1fda43f1523eed27ea">
  <xsd:schema xmlns:xsd="http://www.w3.org/2001/XMLSchema" xmlns:xs="http://www.w3.org/2001/XMLSchema" xmlns:p="http://schemas.microsoft.com/office/2006/metadata/properties" xmlns:ns2="e907d31d-3c4a-47cc-a20e-49effb40981b" targetNamespace="http://schemas.microsoft.com/office/2006/metadata/properties" ma:root="true" ma:fieldsID="13c93388ce10723aceec889b103c6319" ns2:_="">
    <xsd:import namespace="e907d31d-3c4a-47cc-a20e-49effb40981b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07d31d-3c4a-47cc-a20e-49effb40981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FF74F2D-8E61-4A8F-80DE-16912BF62E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07d31d-3c4a-47cc-a20e-49effb4098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35721A-F296-4212-94B2-4448F48A21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Presentation_design_slides_Level_design</Template>
  <TotalTime>6423</TotalTime>
  <Words>180</Words>
  <Application>Microsoft Office PowerPoint</Application>
  <PresentationFormat>On-screen Show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Presentation_design_slides_Level_design</vt:lpstr>
      <vt:lpstr>PowerPoint Presentation</vt:lpstr>
      <vt:lpstr>PowerPoint Presentation</vt:lpstr>
      <vt:lpstr>PowerPoint Presentation</vt:lpstr>
      <vt:lpstr>I-270 North Design-Build Project Goals</vt:lpstr>
      <vt:lpstr>PowerPoint Presentation</vt:lpstr>
      <vt:lpstr>PowerPoint Presentation</vt:lpstr>
      <vt:lpstr>PowerPoint Presentation</vt:lpstr>
    </vt:vector>
  </TitlesOfParts>
  <Company>MoDOT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I-270 North Design-Build Project</dc:title>
  <dc:creator>SCHUYLER F NOETH</dc:creator>
  <cp:lastModifiedBy>ERIC T KOPINSKI</cp:lastModifiedBy>
  <cp:revision>187</cp:revision>
  <cp:lastPrinted>2019-04-10T18:31:35Z</cp:lastPrinted>
  <dcterms:created xsi:type="dcterms:W3CDTF">2019-02-02T19:28:28Z</dcterms:created>
  <dcterms:modified xsi:type="dcterms:W3CDTF">2019-04-22T13:37:43Z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TC060874521033</vt:lpwstr>
  </property>
  <property fmtid="{D5CDD505-2E9C-101B-9397-08002B2CF9AE}" pid="3" name="ContentTypeId">
    <vt:lpwstr>0x010100571F3CFB29FE2448867E27EF696E892C</vt:lpwstr>
  </property>
</Properties>
</file>