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9"/>
  </p:notesMasterIdLst>
  <p:sldIdLst>
    <p:sldId id="314" r:id="rId5"/>
    <p:sldId id="308" r:id="rId6"/>
    <p:sldId id="307" r:id="rId7"/>
    <p:sldId id="278" r:id="rId8"/>
    <p:sldId id="322" r:id="rId9"/>
    <p:sldId id="271" r:id="rId10"/>
    <p:sldId id="297" r:id="rId11"/>
    <p:sldId id="294" r:id="rId12"/>
    <p:sldId id="295" r:id="rId13"/>
    <p:sldId id="323" r:id="rId14"/>
    <p:sldId id="296" r:id="rId15"/>
    <p:sldId id="298" r:id="rId16"/>
    <p:sldId id="299" r:id="rId17"/>
    <p:sldId id="300" r:id="rId18"/>
    <p:sldId id="310" r:id="rId19"/>
    <p:sldId id="311" r:id="rId20"/>
    <p:sldId id="301" r:id="rId21"/>
    <p:sldId id="316" r:id="rId22"/>
    <p:sldId id="318" r:id="rId23"/>
    <p:sldId id="319" r:id="rId24"/>
    <p:sldId id="303" r:id="rId25"/>
    <p:sldId id="304" r:id="rId26"/>
    <p:sldId id="320" r:id="rId27"/>
    <p:sldId id="306" r:id="rId28"/>
    <p:sldId id="302" r:id="rId29"/>
    <p:sldId id="321" r:id="rId30"/>
    <p:sldId id="313" r:id="rId31"/>
    <p:sldId id="293" r:id="rId32"/>
    <p:sldId id="287" r:id="rId33"/>
    <p:sldId id="282" r:id="rId34"/>
    <p:sldId id="283" r:id="rId35"/>
    <p:sldId id="284" r:id="rId36"/>
    <p:sldId id="285" r:id="rId37"/>
    <p:sldId id="31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2019</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r>
            <a:rPr lang="en-US" dirty="0"/>
            <a:t>Funding Acquired</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2020</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r>
            <a:rPr lang="en-US" dirty="0"/>
            <a:t>NEPA Re-evaluation has been completed, Preliminary Design Work, &amp; Design-Build Procurement Preparation</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2021</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r>
            <a:rPr lang="en-US" dirty="0"/>
            <a:t>Construction Continues through the end of 2024</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00D7988D-C8A0-4771-A34D-43059D4FE4B1}">
      <dgm:prSet phldrT="[Text]"/>
      <dgm:spPr/>
      <dgm:t>
        <a:bodyPr/>
        <a:lstStyle/>
        <a:p>
          <a:r>
            <a:rPr lang="en-US" dirty="0"/>
            <a:t>2022 – 2025</a:t>
          </a:r>
        </a:p>
      </dgm:t>
    </dgm:pt>
    <dgm:pt modelId="{19B8BFA9-FC5B-4BCB-A92F-8B75F4B20D23}" type="parTrans" cxnId="{661DDF8D-7898-4BA8-8159-AF5FC9642485}">
      <dgm:prSet/>
      <dgm:spPr/>
      <dgm:t>
        <a:bodyPr/>
        <a:lstStyle/>
        <a:p>
          <a:endParaRPr lang="en-US"/>
        </a:p>
      </dgm:t>
    </dgm:pt>
    <dgm:pt modelId="{B5389505-45B1-404E-8353-BB86EAA04C29}" type="sibTrans" cxnId="{661DDF8D-7898-4BA8-8159-AF5FC9642485}">
      <dgm:prSet/>
      <dgm:spPr/>
      <dgm:t>
        <a:bodyPr/>
        <a:lstStyle/>
        <a:p>
          <a:endParaRPr lang="en-US"/>
        </a:p>
      </dgm:t>
    </dgm:pt>
    <dgm:pt modelId="{8D97D51C-C8A7-4915-A581-EDC88BE43BBD}">
      <dgm:prSet/>
      <dgm:spPr/>
      <dgm:t>
        <a:bodyPr/>
        <a:lstStyle/>
        <a:p>
          <a:r>
            <a:rPr lang="en-US"/>
            <a:t>Design-build Procurement, Project Award, Construction Begins</a:t>
          </a:r>
          <a:endParaRPr lang="en-US" dirty="0"/>
        </a:p>
      </dgm:t>
    </dgm:pt>
    <dgm:pt modelId="{C704F608-C18E-421B-B5C4-4D2C761BCB4C}" type="parTrans" cxnId="{3F772595-D056-4C93-A4A8-F933C8B74454}">
      <dgm:prSet/>
      <dgm:spPr/>
      <dgm:t>
        <a:bodyPr/>
        <a:lstStyle/>
        <a:p>
          <a:endParaRPr lang="en-US"/>
        </a:p>
      </dgm:t>
    </dgm:pt>
    <dgm:pt modelId="{571F4F43-F4A9-46FB-BA83-C0A50D8E8EC3}" type="sibTrans" cxnId="{3F772595-D056-4C93-A4A8-F933C8B74454}">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4">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4">
        <dgm:presLayoutVars>
          <dgm:bulletEnabled val="1"/>
        </dgm:presLayoutVars>
      </dgm:prSet>
      <dgm:spPr/>
    </dgm:pt>
    <dgm:pt modelId="{122B38A3-0442-4747-820C-1F37877E2B0E}" type="pres">
      <dgm:prSet presAssocID="{8DB5D7D5-6A1C-4ABC-8850-759A9D876047}" presName="ConnectLine1" presStyleLbl="sibTrans1D1" presStyleIdx="0" presStyleCnt="4"/>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4"/>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4">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4">
        <dgm:presLayoutVars>
          <dgm:bulletEnabled val="1"/>
        </dgm:presLayoutVars>
      </dgm:prSet>
      <dgm:spPr/>
    </dgm:pt>
    <dgm:pt modelId="{DBA410EB-5F61-4F46-92D9-C5B0AA59EE15}" type="pres">
      <dgm:prSet presAssocID="{C5146535-FD3D-4589-98A3-623B8DA4B8DB}" presName="ConnectLine1" presStyleLbl="sibTrans1D1" presStyleIdx="1" presStyleCnt="4"/>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4"/>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4">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4">
        <dgm:presLayoutVars>
          <dgm:bulletEnabled val="1"/>
        </dgm:presLayoutVars>
      </dgm:prSet>
      <dgm:spPr/>
    </dgm:pt>
    <dgm:pt modelId="{440E9361-37D2-4157-AF38-7B49AD23708B}" type="pres">
      <dgm:prSet presAssocID="{09C152DA-7620-4852-8162-A77EC3609F3F}" presName="ConnectLine1" presStyleLbl="sibTrans1D1" presStyleIdx="2" presStyleCnt="4"/>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4"/>
      <dgm:spPr/>
    </dgm:pt>
    <dgm:pt modelId="{4174F691-D9D3-451C-9893-D177DC3AED58}" type="pres">
      <dgm:prSet presAssocID="{09C152DA-7620-4852-8162-A77EC3609F3F}" presName="EmptyPane1" presStyleCnt="0"/>
      <dgm:spPr/>
    </dgm:pt>
    <dgm:pt modelId="{D7D22CFC-BFD4-4DBF-ABA4-218A618985C6}" type="pres">
      <dgm:prSet presAssocID="{0AE8D36D-0F0F-4206-AE39-0A2D73987B68}" presName="spaceBetweenRectangles1" presStyleCnt="0"/>
      <dgm:spPr/>
    </dgm:pt>
    <dgm:pt modelId="{41D93A90-3992-4569-8BA6-1BDD96F2F3D2}" type="pres">
      <dgm:prSet presAssocID="{00D7988D-C8A0-4771-A34D-43059D4FE4B1}" presName="composite1" presStyleCnt="0"/>
      <dgm:spPr/>
    </dgm:pt>
    <dgm:pt modelId="{4DF807C1-41D1-4ADD-A2DC-06B216737BB4}" type="pres">
      <dgm:prSet presAssocID="{00D7988D-C8A0-4771-A34D-43059D4FE4B1}" presName="parent1" presStyleLbl="alignNode1" presStyleIdx="3" presStyleCnt="4">
        <dgm:presLayoutVars>
          <dgm:chMax val="1"/>
          <dgm:chPref val="1"/>
          <dgm:bulletEnabled val="1"/>
        </dgm:presLayoutVars>
      </dgm:prSet>
      <dgm:spPr/>
    </dgm:pt>
    <dgm:pt modelId="{6B77DDAD-6FE0-44CE-A626-7E5E12ED4644}" type="pres">
      <dgm:prSet presAssocID="{00D7988D-C8A0-4771-A34D-43059D4FE4B1}" presName="Childtext1" presStyleLbl="revTx" presStyleIdx="3" presStyleCnt="4">
        <dgm:presLayoutVars>
          <dgm:bulletEnabled val="1"/>
        </dgm:presLayoutVars>
      </dgm:prSet>
      <dgm:spPr/>
    </dgm:pt>
    <dgm:pt modelId="{0DBFF18B-AD5E-455F-828E-A62CDCE5AC1D}" type="pres">
      <dgm:prSet presAssocID="{00D7988D-C8A0-4771-A34D-43059D4FE4B1}" presName="ConnectLine1" presStyleLbl="sibTrans1D1" presStyleIdx="3" presStyleCnt="4"/>
      <dgm:spPr>
        <a:noFill/>
        <a:ln w="12700" cap="rnd" cmpd="sng" algn="ctr">
          <a:solidFill>
            <a:schemeClr val="accent1">
              <a:shade val="90000"/>
              <a:hueOff val="446212"/>
              <a:satOff val="-8602"/>
              <a:lumOff val="28124"/>
              <a:alphaOff val="0"/>
            </a:schemeClr>
          </a:solidFill>
          <a:prstDash val="dash"/>
        </a:ln>
        <a:effectLst/>
      </dgm:spPr>
    </dgm:pt>
    <dgm:pt modelId="{D4F0DEA6-D6D3-408B-9BE2-366413AC8886}" type="pres">
      <dgm:prSet presAssocID="{00D7988D-C8A0-4771-A34D-43059D4FE4B1}" presName="ConnectLineEnd1" presStyleLbl="lnNode1" presStyleIdx="3" presStyleCnt="4"/>
      <dgm:spPr/>
    </dgm:pt>
    <dgm:pt modelId="{84A164C1-9C03-456F-8AD8-37DD4502E368}" type="pres">
      <dgm:prSet presAssocID="{00D7988D-C8A0-4771-A34D-43059D4FE4B1}"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AC2B4324-A4F9-4B68-B167-90B81C1BFD7B}" type="presOf" srcId="{6C8937BE-93F8-4DED-8538-1C601DAEBA66}" destId="{6B77DDAD-6FE0-44CE-A626-7E5E12ED4644}"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661DDF8D-7898-4BA8-8159-AF5FC9642485}" srcId="{6A70FD8F-0050-42E3-8B3A-6ED7CFB9852E}" destId="{00D7988D-C8A0-4771-A34D-43059D4FE4B1}" srcOrd="3" destOrd="0" parTransId="{19B8BFA9-FC5B-4BCB-A92F-8B75F4B20D23}" sibTransId="{B5389505-45B1-404E-8353-BB86EAA04C29}"/>
    <dgm:cxn modelId="{216DD193-FE0B-4D0F-A61B-1FE8D3883D77}" type="presOf" srcId="{00D7988D-C8A0-4771-A34D-43059D4FE4B1}" destId="{4DF807C1-41D1-4ADD-A2DC-06B216737BB4}" srcOrd="0" destOrd="0" presId="urn:microsoft.com/office/officeart/2016/7/layout/RoundedRectangleTimeline"/>
    <dgm:cxn modelId="{3F772595-D056-4C93-A4A8-F933C8B74454}" srcId="{09C152DA-7620-4852-8162-A77EC3609F3F}" destId="{8D97D51C-C8A7-4915-A581-EDC88BE43BBD}" srcOrd="0" destOrd="0" parTransId="{C704F608-C18E-421B-B5C4-4D2C761BCB4C}" sibTransId="{571F4F43-F4A9-46FB-BA83-C0A50D8E8EC3}"/>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0D7988D-C8A0-4771-A34D-43059D4FE4B1}"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DC4093F3-D959-4C3F-9DA3-84404D60F5CB}" type="presOf" srcId="{8D97D51C-C8A7-4915-A581-EDC88BE43BBD}" destId="{B4723E2A-4FF1-452A-BD25-8EC364F15A6F}" srcOrd="0" destOrd="0" presId="urn:microsoft.com/office/officeart/2016/7/layout/RoundedRectangleTimeline"/>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DF7F0411-2F6F-48A9-B555-6762BB105931}" type="presParOf" srcId="{AB52B3CC-6563-466D-BFC3-9B6B5AFA0881}" destId="{D7D22CFC-BFD4-4DBF-ABA4-218A618985C6}" srcOrd="5" destOrd="0" presId="urn:microsoft.com/office/officeart/2016/7/layout/RoundedRectangleTimeline"/>
    <dgm:cxn modelId="{882D7EDD-D8E4-4D0C-9121-1EA16D407769}" type="presParOf" srcId="{AB52B3CC-6563-466D-BFC3-9B6B5AFA0881}" destId="{41D93A90-3992-4569-8BA6-1BDD96F2F3D2}" srcOrd="6" destOrd="0" presId="urn:microsoft.com/office/officeart/2016/7/layout/RoundedRectangleTimeline"/>
    <dgm:cxn modelId="{EBBE6E79-B7D3-43AD-A049-524E52A1D202}" type="presParOf" srcId="{41D93A90-3992-4569-8BA6-1BDD96F2F3D2}" destId="{4DF807C1-41D1-4ADD-A2DC-06B216737BB4}" srcOrd="0" destOrd="0" presId="urn:microsoft.com/office/officeart/2016/7/layout/RoundedRectangleTimeline"/>
    <dgm:cxn modelId="{D5F3608E-AC08-495F-A456-FE2B0048FDE2}" type="presParOf" srcId="{41D93A90-3992-4569-8BA6-1BDD96F2F3D2}" destId="{6B77DDAD-6FE0-44CE-A626-7E5E12ED4644}" srcOrd="1" destOrd="0" presId="urn:microsoft.com/office/officeart/2016/7/layout/RoundedRectangleTimeline"/>
    <dgm:cxn modelId="{65363B18-99E9-4CCE-870D-0A728F5DC877}" type="presParOf" srcId="{41D93A90-3992-4569-8BA6-1BDD96F2F3D2}" destId="{0DBFF18B-AD5E-455F-828E-A62CDCE5AC1D}" srcOrd="2" destOrd="0" presId="urn:microsoft.com/office/officeart/2016/7/layout/RoundedRectangleTimeline"/>
    <dgm:cxn modelId="{2D0F678F-4AD1-43D4-A90E-16B4CE31382A}" type="presParOf" srcId="{41D93A90-3992-4569-8BA6-1BDD96F2F3D2}" destId="{D4F0DEA6-D6D3-408B-9BE2-366413AC8886}" srcOrd="3" destOrd="0" presId="urn:microsoft.com/office/officeart/2016/7/layout/RoundedRectangleTimeline"/>
    <dgm:cxn modelId="{60120A50-711F-4969-B682-1526A63993FE}" type="presParOf" srcId="{41D93A90-3992-4569-8BA6-1BDD96F2F3D2}" destId="{84A164C1-9C03-456F-8AD8-37DD4502E36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789976" y="1390787"/>
          <a:ext cx="523990" cy="2458330"/>
        </a:xfrm>
        <a:prstGeom prst="round2Same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2019</a:t>
          </a:r>
        </a:p>
      </dsp:txBody>
      <dsp:txXfrm rot="5400000">
        <a:off x="848386" y="2383536"/>
        <a:ext cx="2432751" cy="472832"/>
      </dsp:txXfrm>
    </dsp:sp>
    <dsp:sp modelId="{5A1B764B-0DC5-47CD-BDEA-9E67799496EC}">
      <dsp:nvSpPr>
        <dsp:cNvPr id="0" name=""/>
        <dsp:cNvSpPr/>
      </dsp:nvSpPr>
      <dsp:spPr>
        <a:xfrm>
          <a:off x="3362" y="0"/>
          <a:ext cx="4097217" cy="183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dirty="0"/>
            <a:t>Funding Acquired</a:t>
          </a:r>
        </a:p>
      </dsp:txBody>
      <dsp:txXfrm>
        <a:off x="3362" y="0"/>
        <a:ext cx="4097217" cy="1833966"/>
      </dsp:txXfrm>
    </dsp:sp>
    <dsp:sp modelId="{122B38A3-0442-4747-820C-1F37877E2B0E}">
      <dsp:nvSpPr>
        <dsp:cNvPr id="0" name=""/>
        <dsp:cNvSpPr/>
      </dsp:nvSpPr>
      <dsp:spPr>
        <a:xfrm>
          <a:off x="2051971" y="1938764"/>
          <a:ext cx="0" cy="41919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999572" y="1833966"/>
          <a:ext cx="104798" cy="10479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3281136" y="2357957"/>
          <a:ext cx="2458330" cy="523990"/>
        </a:xfrm>
        <a:prstGeom prst="rect">
          <a:avLst/>
        </a:prstGeom>
        <a:solidFill>
          <a:schemeClr val="accent1">
            <a:shade val="80000"/>
            <a:hueOff val="-177116"/>
            <a:satOff val="-8445"/>
            <a:lumOff val="10777"/>
            <a:alphaOff val="0"/>
          </a:schemeClr>
        </a:solidFill>
        <a:ln w="12700" cap="flat" cmpd="sng" algn="ctr">
          <a:solidFill>
            <a:schemeClr val="accent1">
              <a:shade val="80000"/>
              <a:hueOff val="-177116"/>
              <a:satOff val="-8445"/>
              <a:lumOff val="10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2020</a:t>
          </a:r>
        </a:p>
      </dsp:txBody>
      <dsp:txXfrm>
        <a:off x="3281136" y="2357957"/>
        <a:ext cx="2458330" cy="523990"/>
      </dsp:txXfrm>
    </dsp:sp>
    <dsp:sp modelId="{DF65791B-462E-4589-B98D-F60587330CA8}">
      <dsp:nvSpPr>
        <dsp:cNvPr id="0" name=""/>
        <dsp:cNvSpPr/>
      </dsp:nvSpPr>
      <dsp:spPr>
        <a:xfrm>
          <a:off x="2461693" y="3405938"/>
          <a:ext cx="4097217" cy="183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NEPA Re-evaluation has been completed, Preliminary Design Work, &amp; Design-Build Procurement Preparation</a:t>
          </a:r>
        </a:p>
      </dsp:txBody>
      <dsp:txXfrm>
        <a:off x="2461693" y="3405938"/>
        <a:ext cx="4097217" cy="1833966"/>
      </dsp:txXfrm>
    </dsp:sp>
    <dsp:sp modelId="{DBA410EB-5F61-4F46-92D9-C5B0AA59EE15}">
      <dsp:nvSpPr>
        <dsp:cNvPr id="0" name=""/>
        <dsp:cNvSpPr/>
      </dsp:nvSpPr>
      <dsp:spPr>
        <a:xfrm>
          <a:off x="4510302" y="2881947"/>
          <a:ext cx="0" cy="41919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4457903" y="3301140"/>
          <a:ext cx="104798" cy="104798"/>
        </a:xfrm>
        <a:prstGeom prst="ellipse">
          <a:avLst/>
        </a:prstGeom>
        <a:solidFill>
          <a:schemeClr val="accent1">
            <a:shade val="80000"/>
            <a:hueOff val="-177116"/>
            <a:satOff val="-8445"/>
            <a:lumOff val="107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5739467" y="2357957"/>
          <a:ext cx="2458330" cy="523990"/>
        </a:xfrm>
        <a:prstGeom prst="rect">
          <a:avLst/>
        </a:prstGeom>
        <a:solidFill>
          <a:schemeClr val="accent1">
            <a:shade val="80000"/>
            <a:hueOff val="-354233"/>
            <a:satOff val="-16890"/>
            <a:lumOff val="21553"/>
            <a:alphaOff val="0"/>
          </a:schemeClr>
        </a:solidFill>
        <a:ln w="12700" cap="flat" cmpd="sng" algn="ctr">
          <a:solidFill>
            <a:schemeClr val="accent1">
              <a:shade val="80000"/>
              <a:hueOff val="-354233"/>
              <a:satOff val="-16890"/>
              <a:lumOff val="215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2021</a:t>
          </a:r>
        </a:p>
      </dsp:txBody>
      <dsp:txXfrm>
        <a:off x="5739467" y="2357957"/>
        <a:ext cx="2458330" cy="523990"/>
      </dsp:txXfrm>
    </dsp:sp>
    <dsp:sp modelId="{B4723E2A-4FF1-452A-BD25-8EC364F15A6F}">
      <dsp:nvSpPr>
        <dsp:cNvPr id="0" name=""/>
        <dsp:cNvSpPr/>
      </dsp:nvSpPr>
      <dsp:spPr>
        <a:xfrm>
          <a:off x="4920023" y="0"/>
          <a:ext cx="4097217" cy="183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None/>
          </a:pPr>
          <a:r>
            <a:rPr lang="en-US" sz="1600" kern="1200"/>
            <a:t>Design-build Procurement, Project Award, Construction Begins</a:t>
          </a:r>
          <a:endParaRPr lang="en-US" sz="1600" kern="1200" dirty="0"/>
        </a:p>
      </dsp:txBody>
      <dsp:txXfrm>
        <a:off x="4920023" y="0"/>
        <a:ext cx="4097217" cy="1833966"/>
      </dsp:txXfrm>
    </dsp:sp>
    <dsp:sp modelId="{440E9361-37D2-4157-AF38-7B49AD23708B}">
      <dsp:nvSpPr>
        <dsp:cNvPr id="0" name=""/>
        <dsp:cNvSpPr/>
      </dsp:nvSpPr>
      <dsp:spPr>
        <a:xfrm>
          <a:off x="6968632" y="1938764"/>
          <a:ext cx="0" cy="41919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6916233" y="1833966"/>
          <a:ext cx="104798" cy="104798"/>
        </a:xfrm>
        <a:prstGeom prst="ellipse">
          <a:avLst/>
        </a:prstGeom>
        <a:solidFill>
          <a:schemeClr val="accent1">
            <a:shade val="80000"/>
            <a:hueOff val="-354233"/>
            <a:satOff val="-16890"/>
            <a:lumOff val="215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807C1-41D1-4ADD-A2DC-06B216737BB4}">
      <dsp:nvSpPr>
        <dsp:cNvPr id="0" name=""/>
        <dsp:cNvSpPr/>
      </dsp:nvSpPr>
      <dsp:spPr>
        <a:xfrm rot="5400000">
          <a:off x="9164968" y="1390787"/>
          <a:ext cx="523990" cy="2458330"/>
        </a:xfrm>
        <a:prstGeom prst="round2SameRect">
          <a:avLst/>
        </a:prstGeom>
        <a:solidFill>
          <a:schemeClr val="accent1">
            <a:shade val="80000"/>
            <a:hueOff val="-531349"/>
            <a:satOff val="-25335"/>
            <a:lumOff val="32330"/>
            <a:alphaOff val="0"/>
          </a:schemeClr>
        </a:solidFill>
        <a:ln w="12700" cap="flat" cmpd="sng" algn="ctr">
          <a:solidFill>
            <a:schemeClr val="accent1">
              <a:shade val="80000"/>
              <a:hueOff val="-531349"/>
              <a:satOff val="-25335"/>
              <a:lumOff val="323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a:t>2022 – 2025</a:t>
          </a:r>
        </a:p>
      </dsp:txBody>
      <dsp:txXfrm rot="-5400000">
        <a:off x="8197799" y="2383536"/>
        <a:ext cx="2432751" cy="472832"/>
      </dsp:txXfrm>
    </dsp:sp>
    <dsp:sp modelId="{6B77DDAD-6FE0-44CE-A626-7E5E12ED4644}">
      <dsp:nvSpPr>
        <dsp:cNvPr id="0" name=""/>
        <dsp:cNvSpPr/>
      </dsp:nvSpPr>
      <dsp:spPr>
        <a:xfrm>
          <a:off x="7378354" y="3405938"/>
          <a:ext cx="4097217" cy="183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None/>
          </a:pPr>
          <a:r>
            <a:rPr lang="en-US" sz="1600" kern="1200" dirty="0"/>
            <a:t>Construction Continues through the end of 2024</a:t>
          </a:r>
        </a:p>
      </dsp:txBody>
      <dsp:txXfrm>
        <a:off x="7378354" y="3405938"/>
        <a:ext cx="4097217" cy="1833966"/>
      </dsp:txXfrm>
    </dsp:sp>
    <dsp:sp modelId="{0DBFF18B-AD5E-455F-828E-A62CDCE5AC1D}">
      <dsp:nvSpPr>
        <dsp:cNvPr id="0" name=""/>
        <dsp:cNvSpPr/>
      </dsp:nvSpPr>
      <dsp:spPr>
        <a:xfrm>
          <a:off x="9426963" y="2881947"/>
          <a:ext cx="0" cy="419192"/>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D4F0DEA6-D6D3-408B-9BE2-366413AC8886}">
      <dsp:nvSpPr>
        <dsp:cNvPr id="0" name=""/>
        <dsp:cNvSpPr/>
      </dsp:nvSpPr>
      <dsp:spPr>
        <a:xfrm>
          <a:off x="9374564" y="3301140"/>
          <a:ext cx="104798" cy="104798"/>
        </a:xfrm>
        <a:prstGeom prst="ellipse">
          <a:avLst/>
        </a:prstGeom>
        <a:solidFill>
          <a:schemeClr val="accent1">
            <a:shade val="80000"/>
            <a:hueOff val="-531349"/>
            <a:satOff val="-25335"/>
            <a:lumOff val="323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12BFC-32CB-413B-AB7C-92C88F919A5C}"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335C4-78D1-4FB7-9651-08E37EE80FB6}" type="slidenum">
              <a:rPr lang="en-US" smtClean="0"/>
              <a:t>‹#›</a:t>
            </a:fld>
            <a:endParaRPr lang="en-US"/>
          </a:p>
        </p:txBody>
      </p:sp>
    </p:spTree>
    <p:extLst>
      <p:ext uri="{BB962C8B-B14F-4D97-AF65-F5344CB8AC3E}">
        <p14:creationId xmlns:p14="http://schemas.microsoft.com/office/powerpoint/2010/main" val="25453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70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Entirely</a:t>
            </a:r>
            <a:r>
              <a:rPr lang="en-US" baseline="0" dirty="0"/>
              <a:t> in St. Charles County. Mostly in St. Charles City, with a little St. Peters thrown in</a:t>
            </a:r>
            <a:endParaRPr lang="en-US" dirty="0"/>
          </a:p>
          <a:p>
            <a:endParaRPr lang="en-US" dirty="0"/>
          </a:p>
          <a:p>
            <a:r>
              <a:rPr lang="en-US" dirty="0"/>
              <a:t>As you know, this was</a:t>
            </a:r>
            <a:r>
              <a:rPr lang="en-US" baseline="0" dirty="0"/>
              <a:t> one of the first interstates built in the country.</a:t>
            </a:r>
          </a:p>
          <a:p>
            <a:endParaRPr lang="en-US" baseline="0" dirty="0"/>
          </a:p>
          <a:p>
            <a:r>
              <a:rPr lang="en-US" baseline="0" dirty="0"/>
              <a:t>Upgraded but not reconfigured to keep up with demand.</a:t>
            </a:r>
          </a:p>
          <a:p>
            <a:endParaRPr lang="en-US" baseline="0" dirty="0"/>
          </a:p>
          <a:p>
            <a:pPr rtl="0" eaLnBrk="1" fontAlgn="t" latinLnBrk="0" hangingPunct="1"/>
            <a:r>
              <a:rPr lang="en-US" sz="1200" b="0" i="0" u="none" strike="noStrike" kern="1200" dirty="0">
                <a:solidFill>
                  <a:schemeClr val="tx1"/>
                </a:solidFill>
                <a:effectLst/>
                <a:latin typeface="+mn-lt"/>
                <a:ea typeface="+mn-ea"/>
                <a:cs typeface="+mn-cs"/>
              </a:rPr>
              <a:t>Length: 4 miles</a:t>
            </a:r>
          </a:p>
          <a:p>
            <a:pPr rtl="0" eaLnBrk="1" fontAlgn="t" latinLnBrk="0" hangingPunct="1"/>
            <a:r>
              <a:rPr lang="en-US" sz="1200" b="0" i="0" u="none" strike="noStrike" kern="1200" dirty="0">
                <a:solidFill>
                  <a:schemeClr val="tx1"/>
                </a:solidFill>
                <a:effectLst/>
                <a:latin typeface="+mn-lt"/>
                <a:ea typeface="+mn-ea"/>
                <a:cs typeface="+mn-cs"/>
              </a:rPr>
              <a:t>Trucks: 10%</a:t>
            </a:r>
          </a:p>
          <a:p>
            <a:pPr rtl="0" eaLnBrk="1" fontAlgn="t" latinLnBrk="0" hangingPunct="1"/>
            <a:r>
              <a:rPr lang="en-US" sz="1200" b="0" i="0" u="none" strike="noStrike" kern="1200" dirty="0">
                <a:solidFill>
                  <a:schemeClr val="tx1"/>
                </a:solidFill>
                <a:effectLst/>
                <a:latin typeface="+mn-lt"/>
                <a:ea typeface="+mn-ea"/>
                <a:cs typeface="+mn-cs"/>
              </a:rPr>
              <a:t>Configuration: 3-4 through lanes</a:t>
            </a:r>
          </a:p>
          <a:p>
            <a:pPr rtl="0" eaLnBrk="1" fontAlgn="t" latinLnBrk="0" hangingPunct="1"/>
            <a:r>
              <a:rPr lang="en-US" sz="1200" b="0" i="0" u="none" strike="noStrike" kern="1200" dirty="0">
                <a:solidFill>
                  <a:schemeClr val="tx1"/>
                </a:solidFill>
                <a:effectLst/>
                <a:latin typeface="+mn-lt"/>
                <a:ea typeface="+mn-ea"/>
                <a:cs typeface="+mn-cs"/>
              </a:rPr>
              <a:t>Interchanges: 4 existing</a:t>
            </a:r>
          </a:p>
          <a:p>
            <a:pPr rtl="0" eaLnBrk="1" fontAlgn="t" latinLnBrk="0" hangingPunct="1"/>
            <a:r>
              <a:rPr lang="en-US" sz="1200" b="0" i="0" u="none" strike="noStrike" kern="1200" dirty="0">
                <a:solidFill>
                  <a:schemeClr val="tx1"/>
                </a:solidFill>
                <a:effectLst/>
                <a:latin typeface="+mn-lt"/>
                <a:ea typeface="+mn-ea"/>
                <a:cs typeface="+mn-cs"/>
              </a:rPr>
              <a:t>Outer</a:t>
            </a:r>
            <a:r>
              <a:rPr lang="en-US" sz="1200" b="0" i="0" u="none" strike="noStrike" kern="1200" baseline="0" dirty="0">
                <a:solidFill>
                  <a:schemeClr val="tx1"/>
                </a:solidFill>
                <a:effectLst/>
                <a:latin typeface="+mn-lt"/>
                <a:ea typeface="+mn-ea"/>
                <a:cs typeface="+mn-cs"/>
              </a:rPr>
              <a:t> Roads: </a:t>
            </a:r>
            <a:r>
              <a:rPr lang="en-US" sz="1200" b="0" i="0" u="none" strike="noStrike" kern="1200" dirty="0">
                <a:solidFill>
                  <a:schemeClr val="tx1"/>
                </a:solidFill>
                <a:effectLst/>
                <a:latin typeface="+mn-lt"/>
                <a:ea typeface="+mn-ea"/>
                <a:cs typeface="+mn-cs"/>
              </a:rPr>
              <a:t>Discontinuous</a:t>
            </a:r>
          </a:p>
          <a:p>
            <a:pPr rtl="0" eaLnBrk="1" fontAlgn="t" latinLnBrk="0" hangingPunct="1"/>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Safety: standard number of crashes based on facilities of similar size, over half of crashes are rear end</a:t>
            </a:r>
          </a:p>
          <a:p>
            <a:endParaRPr lang="en-US" baseline="0" dirty="0"/>
          </a:p>
          <a:p>
            <a:endParaRPr lang="en-US" dirty="0"/>
          </a:p>
        </p:txBody>
      </p:sp>
    </p:spTree>
    <p:extLst>
      <p:ext uri="{BB962C8B-B14F-4D97-AF65-F5344CB8AC3E}">
        <p14:creationId xmlns:p14="http://schemas.microsoft.com/office/powerpoint/2010/main" val="217222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442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283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9771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F1DB64-80BA-4425-BA67-8DBA1A0BC729}"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6CF8675-D07F-40A9-8465-F325ECC0D5F5}" type="slidenum">
              <a:rPr lang="en-US" smtClean="0"/>
              <a:t>‹#›</a:t>
            </a:fld>
            <a:endParaRPr lang="en-US"/>
          </a:p>
        </p:txBody>
      </p:sp>
    </p:spTree>
    <p:extLst>
      <p:ext uri="{BB962C8B-B14F-4D97-AF65-F5344CB8AC3E}">
        <p14:creationId xmlns:p14="http://schemas.microsoft.com/office/powerpoint/2010/main" val="156459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A9488-216A-47FC-BE20-7906F704A623}"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15256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B75E0-0848-4051-8E33-7F5E578F1E5E}"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368046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3BF4-F387-487F-9BCD-CE2F6D7F3255}"/>
              </a:ext>
            </a:extLst>
          </p:cNvPr>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E7B72435-E701-49F5-8563-88A486ECAEC2}"/>
              </a:ext>
            </a:extLst>
          </p:cNvPr>
          <p:cNvCxnSpPr>
            <a:cxnSpLocks/>
          </p:cNvCxnSpPr>
          <p:nvPr userDrawn="1"/>
        </p:nvCxnSpPr>
        <p:spPr>
          <a:xfrm>
            <a:off x="838200" y="1716088"/>
            <a:ext cx="105156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82A67E0A-5A83-4CEB-803B-5AABB9C8BAC4}"/>
              </a:ext>
            </a:extLst>
          </p:cNvPr>
          <p:cNvSpPr>
            <a:spLocks noGrp="1"/>
          </p:cNvSpPr>
          <p:nvPr>
            <p:ph sz="quarter" idx="11"/>
          </p:nvPr>
        </p:nvSpPr>
        <p:spPr>
          <a:xfrm>
            <a:off x="838200" y="1825809"/>
            <a:ext cx="10515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B5902B2-1C04-4FD7-8AE3-DC35A314A6CE}"/>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43712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5BA38-EB3A-4C1D-BA8C-E156A306A197}"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51599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FD13856-7962-4B5C-BBDD-E3B095B8225D}" type="datetime1">
              <a:rPr lang="en-US" smtClean="0"/>
              <a:t>1/28/2021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CF8675-D07F-40A9-8465-F325ECC0D5F5}" type="slidenum">
              <a:rPr lang="en-US" smtClean="0"/>
              <a:t>‹#›</a:t>
            </a:fld>
            <a:endParaRPr lang="en-US"/>
          </a:p>
        </p:txBody>
      </p:sp>
    </p:spTree>
    <p:extLst>
      <p:ext uri="{BB962C8B-B14F-4D97-AF65-F5344CB8AC3E}">
        <p14:creationId xmlns:p14="http://schemas.microsoft.com/office/powerpoint/2010/main" val="25749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72F7D-8A28-4C62-AD1D-956E2F56EE7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333837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E27D70-A586-49A6-9CB9-BAB9D346F9D2}"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76703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59AE8-AA06-4C29-ACF0-D3C4D85C1467}"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20478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385F0-159D-4E63-94AF-5A3E4B1212B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406968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BE0C81-9B0E-4BBF-B382-97B347E1E9A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65252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E3F4C-8966-4B52-BB8F-071A69C738A6}" type="datetime1">
              <a:rPr lang="en-US" smtClean="0"/>
              <a:t>1/28/2021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CF8675-D07F-40A9-8465-F325ECC0D5F5}" type="slidenum">
              <a:rPr lang="en-US" smtClean="0"/>
              <a:t>‹#›</a:t>
            </a:fld>
            <a:endParaRPr lang="en-US"/>
          </a:p>
        </p:txBody>
      </p:sp>
    </p:spTree>
    <p:extLst>
      <p:ext uri="{BB962C8B-B14F-4D97-AF65-F5344CB8AC3E}">
        <p14:creationId xmlns:p14="http://schemas.microsoft.com/office/powerpoint/2010/main" val="101438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01FFEE0-1DBA-4F91-920B-68919C92AA23}" type="datetime1">
              <a:rPr lang="en-US" smtClean="0"/>
              <a:t>1/28/2021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6CF8675-D07F-40A9-8465-F325ECC0D5F5}" type="slidenum">
              <a:rPr lang="en-US" smtClean="0"/>
              <a:t>‹#›</a:t>
            </a:fld>
            <a:endParaRPr lang="en-US"/>
          </a:p>
        </p:txBody>
      </p:sp>
    </p:spTree>
    <p:extLst>
      <p:ext uri="{BB962C8B-B14F-4D97-AF65-F5344CB8AC3E}">
        <p14:creationId xmlns:p14="http://schemas.microsoft.com/office/powerpoint/2010/main" val="16074355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RocheportBridge@modot.mo.gov"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modot.mo.gov/business/contractor_resources/External_Civil_Rights/DBE_program.ht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odot.org/design-build-information" TargetMode="External"/><Relationship Id="rId2" Type="http://schemas.openxmlformats.org/officeDocument/2006/relationships/hyperlink" Target="mailto:RocheportBridge@modot.mo.gov" TargetMode="External"/><Relationship Id="rId1" Type="http://schemas.openxmlformats.org/officeDocument/2006/relationships/slideLayout" Target="../slideLayouts/slideLayout12.xml"/><Relationship Id="rId4" Type="http://schemas.openxmlformats.org/officeDocument/2006/relationships/hyperlink" Target="https://www.modot.org/RocheportBridge"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hyperlink" Target="mailto:RocheportBridge@modot.mo.gov"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1B6277-098E-4B5E-981D-52C5A3DB24E0}"/>
              </a:ext>
            </a:extLst>
          </p:cNvPr>
          <p:cNvSpPr txBox="1"/>
          <p:nvPr/>
        </p:nvSpPr>
        <p:spPr>
          <a:xfrm>
            <a:off x="1165123" y="1651819"/>
            <a:ext cx="9851922" cy="769441"/>
          </a:xfrm>
          <a:prstGeom prst="rect">
            <a:avLst/>
          </a:prstGeom>
          <a:noFill/>
        </p:spPr>
        <p:txBody>
          <a:bodyPr wrap="square" rtlCol="0">
            <a:spAutoFit/>
          </a:bodyPr>
          <a:lstStyle/>
          <a:p>
            <a:pPr algn="ctr"/>
            <a:r>
              <a:rPr lang="en-US" sz="4400" dirty="0"/>
              <a:t>I-70 Rocheport Bridge Design-Build</a:t>
            </a:r>
          </a:p>
        </p:txBody>
      </p:sp>
      <p:pic>
        <p:nvPicPr>
          <p:cNvPr id="9" name="Picture 8">
            <a:extLst>
              <a:ext uri="{FF2B5EF4-FFF2-40B4-BE49-F238E27FC236}">
                <a16:creationId xmlns:a16="http://schemas.microsoft.com/office/drawing/2014/main" id="{E7200838-2F1C-496B-951C-6CD2A8FCB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893" y="4565146"/>
            <a:ext cx="3006381" cy="2043687"/>
          </a:xfrm>
          <a:prstGeom prst="rect">
            <a:avLst/>
          </a:prstGeom>
        </p:spPr>
      </p:pic>
      <p:sp>
        <p:nvSpPr>
          <p:cNvPr id="10" name="TextBox 9">
            <a:extLst>
              <a:ext uri="{FF2B5EF4-FFF2-40B4-BE49-F238E27FC236}">
                <a16:creationId xmlns:a16="http://schemas.microsoft.com/office/drawing/2014/main" id="{32D6A9A9-9F1B-4F88-ACE8-6FF2D8F0A981}"/>
              </a:ext>
            </a:extLst>
          </p:cNvPr>
          <p:cNvSpPr txBox="1"/>
          <p:nvPr/>
        </p:nvSpPr>
        <p:spPr>
          <a:xfrm>
            <a:off x="4664481" y="2511076"/>
            <a:ext cx="2853204" cy="461665"/>
          </a:xfrm>
          <a:prstGeom prst="rect">
            <a:avLst/>
          </a:prstGeom>
          <a:noFill/>
        </p:spPr>
        <p:txBody>
          <a:bodyPr wrap="square" rtlCol="0">
            <a:spAutoFit/>
          </a:bodyPr>
          <a:lstStyle/>
          <a:p>
            <a:pPr algn="ctr"/>
            <a:r>
              <a:rPr lang="en-US" sz="2400" dirty="0"/>
              <a:t>Industry Meeting</a:t>
            </a:r>
          </a:p>
        </p:txBody>
      </p:sp>
      <p:sp>
        <p:nvSpPr>
          <p:cNvPr id="11" name="TextBox 10">
            <a:extLst>
              <a:ext uri="{FF2B5EF4-FFF2-40B4-BE49-F238E27FC236}">
                <a16:creationId xmlns:a16="http://schemas.microsoft.com/office/drawing/2014/main" id="{DFFF6984-6F14-4D4B-BC29-6C3A070555F5}"/>
              </a:ext>
            </a:extLst>
          </p:cNvPr>
          <p:cNvSpPr txBox="1"/>
          <p:nvPr/>
        </p:nvSpPr>
        <p:spPr>
          <a:xfrm>
            <a:off x="5142618" y="3840156"/>
            <a:ext cx="1896930" cy="369332"/>
          </a:xfrm>
          <a:prstGeom prst="rect">
            <a:avLst/>
          </a:prstGeom>
          <a:noFill/>
        </p:spPr>
        <p:txBody>
          <a:bodyPr wrap="none" rtlCol="0">
            <a:spAutoFit/>
          </a:bodyPr>
          <a:lstStyle/>
          <a:p>
            <a:r>
              <a:rPr lang="en-US" dirty="0"/>
              <a:t>January 29, 2021</a:t>
            </a:r>
          </a:p>
        </p:txBody>
      </p:sp>
      <p:pic>
        <p:nvPicPr>
          <p:cNvPr id="12" name="Picture 11">
            <a:extLst>
              <a:ext uri="{FF2B5EF4-FFF2-40B4-BE49-F238E27FC236}">
                <a16:creationId xmlns:a16="http://schemas.microsoft.com/office/drawing/2014/main" id="{5DB0CDCA-9611-4461-A6BF-C30C60C3518A}"/>
              </a:ext>
            </a:extLst>
          </p:cNvPr>
          <p:cNvPicPr>
            <a:picLocks noChangeAspect="1"/>
          </p:cNvPicPr>
          <p:nvPr/>
        </p:nvPicPr>
        <p:blipFill>
          <a:blip r:embed="rId3"/>
          <a:stretch>
            <a:fillRect/>
          </a:stretch>
        </p:blipFill>
        <p:spPr>
          <a:xfrm>
            <a:off x="9502832" y="5808733"/>
            <a:ext cx="1371600" cy="800100"/>
          </a:xfrm>
          <a:prstGeom prst="rect">
            <a:avLst/>
          </a:prstGeom>
        </p:spPr>
      </p:pic>
      <p:pic>
        <p:nvPicPr>
          <p:cNvPr id="13" name="Picture 12">
            <a:extLst>
              <a:ext uri="{FF2B5EF4-FFF2-40B4-BE49-F238E27FC236}">
                <a16:creationId xmlns:a16="http://schemas.microsoft.com/office/drawing/2014/main" id="{E16E8D55-B77D-412A-8E7B-7DEA75071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54" y="4655894"/>
            <a:ext cx="3246770" cy="2305677"/>
          </a:xfrm>
          <a:prstGeom prst="rect">
            <a:avLst/>
          </a:prstGeom>
        </p:spPr>
      </p:pic>
      <p:sp>
        <p:nvSpPr>
          <p:cNvPr id="2" name="Slide Number Placeholder 1">
            <a:extLst>
              <a:ext uri="{FF2B5EF4-FFF2-40B4-BE49-F238E27FC236}">
                <a16:creationId xmlns:a16="http://schemas.microsoft.com/office/drawing/2014/main" id="{2DC9C2D8-18F8-4AD7-80AB-34382F12AD1A}"/>
              </a:ext>
            </a:extLst>
          </p:cNvPr>
          <p:cNvSpPr>
            <a:spLocks noGrp="1"/>
          </p:cNvSpPr>
          <p:nvPr>
            <p:ph type="sldNum" sz="quarter" idx="12"/>
          </p:nvPr>
        </p:nvSpPr>
        <p:spPr/>
        <p:txBody>
          <a:bodyPr/>
          <a:lstStyle/>
          <a:p>
            <a:fld id="{F6CF8675-D07F-40A9-8465-F325ECC0D5F5}" type="slidenum">
              <a:rPr lang="en-US" smtClean="0"/>
              <a:t>1</a:t>
            </a:fld>
            <a:endParaRPr lang="en-US" dirty="0"/>
          </a:p>
        </p:txBody>
      </p:sp>
    </p:spTree>
    <p:extLst>
      <p:ext uri="{BB962C8B-B14F-4D97-AF65-F5344CB8AC3E}">
        <p14:creationId xmlns:p14="http://schemas.microsoft.com/office/powerpoint/2010/main" val="93489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8AD3BF6-C888-4625-8497-7154D1578FF6}"/>
              </a:ext>
            </a:extLst>
          </p:cNvPr>
          <p:cNvGraphicFramePr>
            <a:graphicFrameLocks noGrp="1"/>
          </p:cNvGraphicFramePr>
          <p:nvPr>
            <p:extLst>
              <p:ext uri="{D42A27DB-BD31-4B8C-83A1-F6EECF244321}">
                <p14:modId xmlns:p14="http://schemas.microsoft.com/office/powerpoint/2010/main" val="1621974683"/>
              </p:ext>
            </p:extLst>
          </p:nvPr>
        </p:nvGraphicFramePr>
        <p:xfrm>
          <a:off x="506730" y="1923502"/>
          <a:ext cx="11178540" cy="3010995"/>
        </p:xfrm>
        <a:graphic>
          <a:graphicData uri="http://schemas.openxmlformats.org/drawingml/2006/table">
            <a:tbl>
              <a:tblPr firstRow="1" bandRow="1">
                <a:tableStyleId>{5C22544A-7EE6-4342-B048-85BDC9FD1C3A}</a:tableStyleId>
              </a:tblPr>
              <a:tblGrid>
                <a:gridCol w="5589270">
                  <a:extLst>
                    <a:ext uri="{9D8B030D-6E8A-4147-A177-3AD203B41FA5}">
                      <a16:colId xmlns:a16="http://schemas.microsoft.com/office/drawing/2014/main" val="4241826469"/>
                    </a:ext>
                  </a:extLst>
                </a:gridCol>
                <a:gridCol w="5589270">
                  <a:extLst>
                    <a:ext uri="{9D8B030D-6E8A-4147-A177-3AD203B41FA5}">
                      <a16:colId xmlns:a16="http://schemas.microsoft.com/office/drawing/2014/main" val="2071065469"/>
                    </a:ext>
                  </a:extLst>
                </a:gridCol>
              </a:tblGrid>
              <a:tr h="648065">
                <a:tc>
                  <a:txBody>
                    <a:bodyPr/>
                    <a:lstStyle/>
                    <a:p>
                      <a:r>
                        <a:rPr lang="en-US" sz="3200" dirty="0"/>
                        <a:t>RFP Milestone</a:t>
                      </a:r>
                    </a:p>
                  </a:txBody>
                  <a:tcPr anchor="ctr"/>
                </a:tc>
                <a:tc>
                  <a:txBody>
                    <a:bodyPr/>
                    <a:lstStyle/>
                    <a:p>
                      <a:r>
                        <a:rPr lang="en-US" sz="3200" dirty="0"/>
                        <a:t>Tentative Date</a:t>
                      </a:r>
                    </a:p>
                  </a:txBody>
                  <a:tcPr anchor="ctr"/>
                </a:tc>
                <a:extLst>
                  <a:ext uri="{0D108BD9-81ED-4DB2-BD59-A6C34878D82A}">
                    <a16:rowId xmlns:a16="http://schemas.microsoft.com/office/drawing/2014/main" val="4023138156"/>
                  </a:ext>
                </a:extLst>
              </a:tr>
              <a:tr h="648065">
                <a:tc>
                  <a:txBody>
                    <a:bodyPr/>
                    <a:lstStyle/>
                    <a:p>
                      <a:r>
                        <a:rPr lang="en-US" sz="3200" dirty="0"/>
                        <a:t>RFP Released</a:t>
                      </a:r>
                    </a:p>
                  </a:txBody>
                  <a:tcPr anchor="ctr"/>
                </a:tc>
                <a:tc>
                  <a:txBody>
                    <a:bodyPr/>
                    <a:lstStyle/>
                    <a:p>
                      <a:r>
                        <a:rPr lang="en-US" sz="3200" dirty="0"/>
                        <a:t>Friday, March 12, 2021</a:t>
                      </a:r>
                    </a:p>
                  </a:txBody>
                  <a:tcPr anchor="ctr"/>
                </a:tc>
                <a:extLst>
                  <a:ext uri="{0D108BD9-81ED-4DB2-BD59-A6C34878D82A}">
                    <a16:rowId xmlns:a16="http://schemas.microsoft.com/office/drawing/2014/main" val="4280658870"/>
                  </a:ext>
                </a:extLst>
              </a:tr>
              <a:tr h="648065">
                <a:tc>
                  <a:txBody>
                    <a:bodyPr/>
                    <a:lstStyle/>
                    <a:p>
                      <a:r>
                        <a:rPr lang="en-US" sz="3200" dirty="0"/>
                        <a:t>Proposal Submittal Deadline</a:t>
                      </a:r>
                    </a:p>
                  </a:txBody>
                  <a:tcPr anchor="ctr"/>
                </a:tc>
                <a:tc>
                  <a:txBody>
                    <a:bodyPr/>
                    <a:lstStyle/>
                    <a:p>
                      <a:r>
                        <a:rPr lang="en-US" sz="3200" dirty="0"/>
                        <a:t>Friday, June 11, 2021</a:t>
                      </a:r>
                    </a:p>
                  </a:txBody>
                  <a:tcPr anchor="ctr"/>
                </a:tc>
                <a:extLst>
                  <a:ext uri="{0D108BD9-81ED-4DB2-BD59-A6C34878D82A}">
                    <a16:rowId xmlns:a16="http://schemas.microsoft.com/office/drawing/2014/main" val="4274374325"/>
                  </a:ext>
                </a:extLst>
              </a:tr>
              <a:tr h="648065">
                <a:tc>
                  <a:txBody>
                    <a:bodyPr/>
                    <a:lstStyle/>
                    <a:p>
                      <a:r>
                        <a:rPr lang="en-US" sz="3200" dirty="0"/>
                        <a:t>Best Apparent Value Selection</a:t>
                      </a:r>
                    </a:p>
                  </a:txBody>
                  <a:tcPr anchor="ctr"/>
                </a:tc>
                <a:tc>
                  <a:txBody>
                    <a:bodyPr/>
                    <a:lstStyle/>
                    <a:p>
                      <a:r>
                        <a:rPr lang="en-US" sz="3200" dirty="0"/>
                        <a:t>Thursday, July 1, 2021</a:t>
                      </a:r>
                    </a:p>
                  </a:txBody>
                  <a:tcPr anchor="ctr"/>
                </a:tc>
                <a:extLst>
                  <a:ext uri="{0D108BD9-81ED-4DB2-BD59-A6C34878D82A}">
                    <a16:rowId xmlns:a16="http://schemas.microsoft.com/office/drawing/2014/main" val="3903519891"/>
                  </a:ext>
                </a:extLst>
              </a:tr>
            </a:tbl>
          </a:graphicData>
        </a:graphic>
      </p:graphicFrame>
      <p:sp>
        <p:nvSpPr>
          <p:cNvPr id="3" name="Slide Number Placeholder 2">
            <a:extLst>
              <a:ext uri="{FF2B5EF4-FFF2-40B4-BE49-F238E27FC236}">
                <a16:creationId xmlns:a16="http://schemas.microsoft.com/office/drawing/2014/main" id="{121FBCCB-83A5-4027-8F72-876A336A070A}"/>
              </a:ext>
            </a:extLst>
          </p:cNvPr>
          <p:cNvSpPr>
            <a:spLocks noGrp="1"/>
          </p:cNvSpPr>
          <p:nvPr>
            <p:ph type="sldNum" sz="quarter" idx="12"/>
          </p:nvPr>
        </p:nvSpPr>
        <p:spPr/>
        <p:txBody>
          <a:bodyPr/>
          <a:lstStyle/>
          <a:p>
            <a:fld id="{F6CF8675-D07F-40A9-8465-F325ECC0D5F5}" type="slidenum">
              <a:rPr lang="en-US" smtClean="0"/>
              <a:t>10</a:t>
            </a:fld>
            <a:endParaRPr lang="en-US"/>
          </a:p>
        </p:txBody>
      </p:sp>
    </p:spTree>
    <p:extLst>
      <p:ext uri="{BB962C8B-B14F-4D97-AF65-F5344CB8AC3E}">
        <p14:creationId xmlns:p14="http://schemas.microsoft.com/office/powerpoint/2010/main" val="23651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DF60-C413-41B9-B114-B7D55F82E64E}"/>
              </a:ext>
            </a:extLst>
          </p:cNvPr>
          <p:cNvSpPr>
            <a:spLocks noGrp="1"/>
          </p:cNvSpPr>
          <p:nvPr>
            <p:ph type="title"/>
          </p:nvPr>
        </p:nvSpPr>
        <p:spPr/>
        <p:txBody>
          <a:bodyPr/>
          <a:lstStyle/>
          <a:p>
            <a:r>
              <a:rPr lang="en-US" dirty="0"/>
              <a:t>Project Budget</a:t>
            </a:r>
          </a:p>
        </p:txBody>
      </p:sp>
      <p:sp>
        <p:nvSpPr>
          <p:cNvPr id="3" name="Content Placeholder 2">
            <a:extLst>
              <a:ext uri="{FF2B5EF4-FFF2-40B4-BE49-F238E27FC236}">
                <a16:creationId xmlns:a16="http://schemas.microsoft.com/office/drawing/2014/main" id="{547F7238-2826-4A40-A721-AE450CBF5E13}"/>
              </a:ext>
            </a:extLst>
          </p:cNvPr>
          <p:cNvSpPr>
            <a:spLocks noGrp="1"/>
          </p:cNvSpPr>
          <p:nvPr>
            <p:ph sz="quarter" idx="11"/>
          </p:nvPr>
        </p:nvSpPr>
        <p:spPr/>
        <p:txBody>
          <a:bodyPr>
            <a:normAutofit/>
          </a:bodyPr>
          <a:lstStyle/>
          <a:p>
            <a:r>
              <a:rPr lang="en-US" sz="3200" dirty="0"/>
              <a:t>Program Budget: $240 million </a:t>
            </a:r>
          </a:p>
          <a:p>
            <a:pPr lvl="1"/>
            <a:r>
              <a:rPr lang="en-US" sz="2800" dirty="0"/>
              <a:t>Preliminary Engineering</a:t>
            </a:r>
          </a:p>
          <a:p>
            <a:pPr lvl="1"/>
            <a:r>
              <a:rPr lang="en-US" sz="2800" dirty="0"/>
              <a:t>Right of Way</a:t>
            </a:r>
          </a:p>
          <a:p>
            <a:pPr lvl="1"/>
            <a:r>
              <a:rPr lang="en-US" sz="2800" dirty="0"/>
              <a:t>Utilities</a:t>
            </a:r>
          </a:p>
          <a:p>
            <a:pPr lvl="1"/>
            <a:r>
              <a:rPr lang="en-US" sz="2800" dirty="0"/>
              <a:t>Stipends: $425,000 *</a:t>
            </a:r>
          </a:p>
          <a:p>
            <a:pPr lvl="1"/>
            <a:r>
              <a:rPr lang="en-US" sz="2800" dirty="0"/>
              <a:t>Incentive</a:t>
            </a:r>
          </a:p>
          <a:p>
            <a:r>
              <a:rPr lang="en-US" sz="3000" dirty="0"/>
              <a:t>Design-Build Contract $220 Million*</a:t>
            </a:r>
          </a:p>
        </p:txBody>
      </p:sp>
      <p:sp>
        <p:nvSpPr>
          <p:cNvPr id="4" name="TextBox 3">
            <a:extLst>
              <a:ext uri="{FF2B5EF4-FFF2-40B4-BE49-F238E27FC236}">
                <a16:creationId xmlns:a16="http://schemas.microsoft.com/office/drawing/2014/main" id="{DD279D67-20A2-4BED-8980-8B74DC0E1002}"/>
              </a:ext>
            </a:extLst>
          </p:cNvPr>
          <p:cNvSpPr txBox="1"/>
          <p:nvPr/>
        </p:nvSpPr>
        <p:spPr>
          <a:xfrm>
            <a:off x="5858613" y="5935753"/>
            <a:ext cx="5022465" cy="369332"/>
          </a:xfrm>
          <a:prstGeom prst="rect">
            <a:avLst/>
          </a:prstGeom>
          <a:noFill/>
        </p:spPr>
        <p:txBody>
          <a:bodyPr wrap="none" rtlCol="0">
            <a:spAutoFit/>
          </a:bodyPr>
          <a:lstStyle/>
          <a:p>
            <a:r>
              <a:rPr lang="en-US" dirty="0"/>
              <a:t>* Amounts will be finalized in Request for Proposals</a:t>
            </a:r>
          </a:p>
        </p:txBody>
      </p:sp>
      <p:sp>
        <p:nvSpPr>
          <p:cNvPr id="5" name="Slide Number Placeholder 5">
            <a:extLst>
              <a:ext uri="{FF2B5EF4-FFF2-40B4-BE49-F238E27FC236}">
                <a16:creationId xmlns:a16="http://schemas.microsoft.com/office/drawing/2014/main" id="{2CAA9451-801D-456D-8900-0AD93AE67CD9}"/>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11</a:t>
            </a:fld>
            <a:endParaRPr lang="en-US"/>
          </a:p>
        </p:txBody>
      </p:sp>
    </p:spTree>
    <p:extLst>
      <p:ext uri="{BB962C8B-B14F-4D97-AF65-F5344CB8AC3E}">
        <p14:creationId xmlns:p14="http://schemas.microsoft.com/office/powerpoint/2010/main" val="344438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AD50F-3C6E-4E07-A815-052CEAFFA88C}"/>
              </a:ext>
            </a:extLst>
          </p:cNvPr>
          <p:cNvSpPr>
            <a:spLocks noGrp="1"/>
          </p:cNvSpPr>
          <p:nvPr>
            <p:ph type="title"/>
          </p:nvPr>
        </p:nvSpPr>
        <p:spPr/>
        <p:txBody>
          <a:bodyPr/>
          <a:lstStyle/>
          <a:p>
            <a:r>
              <a:rPr lang="en-US" dirty="0"/>
              <a:t>Risk Items</a:t>
            </a:r>
          </a:p>
        </p:txBody>
      </p:sp>
      <p:sp>
        <p:nvSpPr>
          <p:cNvPr id="4" name="Content Placeholder 3">
            <a:extLst>
              <a:ext uri="{FF2B5EF4-FFF2-40B4-BE49-F238E27FC236}">
                <a16:creationId xmlns:a16="http://schemas.microsoft.com/office/drawing/2014/main" id="{446C4610-30F2-44DF-A7B5-E2E58194B0EC}"/>
              </a:ext>
            </a:extLst>
          </p:cNvPr>
          <p:cNvSpPr>
            <a:spLocks noGrp="1"/>
          </p:cNvSpPr>
          <p:nvPr>
            <p:ph sz="quarter" idx="11"/>
          </p:nvPr>
        </p:nvSpPr>
        <p:spPr/>
        <p:txBody>
          <a:bodyPr>
            <a:normAutofit/>
          </a:bodyPr>
          <a:lstStyle/>
          <a:p>
            <a:r>
              <a:rPr lang="en-US" sz="3200" dirty="0"/>
              <a:t>MoDOT is proactively working on these Risk Areas</a:t>
            </a:r>
          </a:p>
          <a:p>
            <a:pPr lvl="1"/>
            <a:r>
              <a:rPr lang="en-US" sz="2800" dirty="0"/>
              <a:t>Utility Coordination</a:t>
            </a:r>
          </a:p>
          <a:p>
            <a:pPr lvl="1"/>
            <a:r>
              <a:rPr lang="en-US" sz="2800" dirty="0"/>
              <a:t>Third-Party Agreements</a:t>
            </a:r>
          </a:p>
          <a:p>
            <a:pPr lvl="1"/>
            <a:r>
              <a:rPr lang="en-US" sz="2800" dirty="0"/>
              <a:t>Environmental Clearances </a:t>
            </a:r>
          </a:p>
          <a:p>
            <a:pPr lvl="1"/>
            <a:r>
              <a:rPr lang="en-US" sz="2800" dirty="0"/>
              <a:t>Right of Way</a:t>
            </a:r>
          </a:p>
        </p:txBody>
      </p:sp>
      <p:pic>
        <p:nvPicPr>
          <p:cNvPr id="2" name="Picture 1">
            <a:extLst>
              <a:ext uri="{FF2B5EF4-FFF2-40B4-BE49-F238E27FC236}">
                <a16:creationId xmlns:a16="http://schemas.microsoft.com/office/drawing/2014/main" id="{54553971-B4C1-45F2-8019-8B617F708322}"/>
              </a:ext>
            </a:extLst>
          </p:cNvPr>
          <p:cNvPicPr>
            <a:picLocks noChangeAspect="1"/>
          </p:cNvPicPr>
          <p:nvPr/>
        </p:nvPicPr>
        <p:blipFill>
          <a:blip r:embed="rId2"/>
          <a:stretch>
            <a:fillRect/>
          </a:stretch>
        </p:blipFill>
        <p:spPr>
          <a:xfrm>
            <a:off x="6152420" y="3291841"/>
            <a:ext cx="4478915" cy="265808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Slide Number Placeholder 5">
            <a:extLst>
              <a:ext uri="{FF2B5EF4-FFF2-40B4-BE49-F238E27FC236}">
                <a16:creationId xmlns:a16="http://schemas.microsoft.com/office/drawing/2014/main" id="{6BCA2F8E-37B1-42D1-A9A5-C4280DFBB64D}"/>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12</a:t>
            </a:fld>
            <a:endParaRPr lang="en-US"/>
          </a:p>
        </p:txBody>
      </p:sp>
    </p:spTree>
    <p:extLst>
      <p:ext uri="{BB962C8B-B14F-4D97-AF65-F5344CB8AC3E}">
        <p14:creationId xmlns:p14="http://schemas.microsoft.com/office/powerpoint/2010/main" val="234170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AADCA-387D-4543-BAA8-4518414E2D2B}"/>
              </a:ext>
            </a:extLst>
          </p:cNvPr>
          <p:cNvSpPr>
            <a:spLocks noGrp="1"/>
          </p:cNvSpPr>
          <p:nvPr>
            <p:ph type="title"/>
          </p:nvPr>
        </p:nvSpPr>
        <p:spPr/>
        <p:txBody>
          <a:bodyPr/>
          <a:lstStyle/>
          <a:p>
            <a:r>
              <a:rPr lang="en-US" dirty="0"/>
              <a:t>Utility Coordination</a:t>
            </a:r>
          </a:p>
        </p:txBody>
      </p:sp>
      <p:sp>
        <p:nvSpPr>
          <p:cNvPr id="4" name="Content Placeholder 3">
            <a:extLst>
              <a:ext uri="{FF2B5EF4-FFF2-40B4-BE49-F238E27FC236}">
                <a16:creationId xmlns:a16="http://schemas.microsoft.com/office/drawing/2014/main" id="{4FD0ADE7-5416-40C8-B9E7-BD81DBF5EB96}"/>
              </a:ext>
            </a:extLst>
          </p:cNvPr>
          <p:cNvSpPr>
            <a:spLocks noGrp="1"/>
          </p:cNvSpPr>
          <p:nvPr>
            <p:ph sz="quarter" idx="11"/>
          </p:nvPr>
        </p:nvSpPr>
        <p:spPr/>
        <p:txBody>
          <a:bodyPr>
            <a:normAutofit/>
          </a:bodyPr>
          <a:lstStyle/>
          <a:p>
            <a:r>
              <a:rPr lang="en-US" sz="3200" dirty="0"/>
              <a:t>Meeting with Utilities and coordinating UIS based on Preliminary Design for reference</a:t>
            </a:r>
          </a:p>
          <a:p>
            <a:r>
              <a:rPr lang="en-US" sz="3200" dirty="0"/>
              <a:t>No relocations prior to award</a:t>
            </a:r>
          </a:p>
          <a:p>
            <a:r>
              <a:rPr lang="en-US" sz="3200" dirty="0"/>
              <a:t>Known Utilities:</a:t>
            </a:r>
          </a:p>
        </p:txBody>
      </p:sp>
      <p:sp>
        <p:nvSpPr>
          <p:cNvPr id="5" name="Content Placeholder 3">
            <a:extLst>
              <a:ext uri="{FF2B5EF4-FFF2-40B4-BE49-F238E27FC236}">
                <a16:creationId xmlns:a16="http://schemas.microsoft.com/office/drawing/2014/main" id="{FAEE12FF-BA6E-48FB-8D9E-D1EB9AB5A92F}"/>
              </a:ext>
            </a:extLst>
          </p:cNvPr>
          <p:cNvSpPr txBox="1">
            <a:spLocks/>
          </p:cNvSpPr>
          <p:nvPr/>
        </p:nvSpPr>
        <p:spPr>
          <a:xfrm>
            <a:off x="947056" y="3904345"/>
            <a:ext cx="10515599" cy="2653649"/>
          </a:xfrm>
          <a:prstGeom prst="rect">
            <a:avLst/>
          </a:prstGeom>
        </p:spPr>
        <p:txBody>
          <a:bodyPr vert="horz" lIns="91440" tIns="45720" rIns="91440" bIns="45720" numCol="2" rtlCol="0">
            <a:normAutofit/>
          </a:bodyPr>
          <a:lstStyle>
            <a:lvl1pPr marL="344488" indent="-344488" algn="l" defTabSz="914400" rtl="0" eaLnBrk="1" latinLnBrk="0" hangingPunct="1">
              <a:lnSpc>
                <a:spcPct val="90000"/>
              </a:lnSpc>
              <a:spcBef>
                <a:spcPts val="1000"/>
              </a:spcBef>
              <a:buClr>
                <a:schemeClr val="accent1"/>
              </a:buClr>
              <a:buSzPct val="85000"/>
              <a:buFont typeface="Wingdings" panose="05000000000000000000" pitchFamily="2" charset="2"/>
              <a:buChar char="q"/>
              <a:defRPr sz="2800" kern="1200">
                <a:solidFill>
                  <a:srgbClr val="666666"/>
                </a:solidFill>
                <a:latin typeface="Gill Sans MT" panose="020B0502020104020203" pitchFamily="34" charset="0"/>
                <a:ea typeface="+mn-ea"/>
                <a:cs typeface="+mn-cs"/>
              </a:defRPr>
            </a:lvl1pPr>
            <a:lvl2pPr marL="7493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2400" kern="1200">
                <a:solidFill>
                  <a:srgbClr val="666666"/>
                </a:solidFill>
                <a:latin typeface="Gill Sans MT" panose="020B0502020104020203" pitchFamily="34" charset="0"/>
                <a:ea typeface="+mn-ea"/>
                <a:cs typeface="+mn-cs"/>
              </a:defRPr>
            </a:lvl2pPr>
            <a:lvl3pPr marL="11985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2000" kern="1200">
                <a:solidFill>
                  <a:srgbClr val="666666"/>
                </a:solidFill>
                <a:latin typeface="Gill Sans MT" panose="020B0502020104020203" pitchFamily="34" charset="0"/>
                <a:ea typeface="+mn-ea"/>
                <a:cs typeface="+mn-cs"/>
              </a:defRPr>
            </a:lvl3pPr>
            <a:lvl4pPr marL="16637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4pPr>
            <a:lvl5pPr marL="21129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Ameren</a:t>
            </a:r>
          </a:p>
          <a:p>
            <a:pPr lvl="1"/>
            <a:r>
              <a:rPr lang="en-US" sz="2800" dirty="0"/>
              <a:t>AT&amp;T</a:t>
            </a:r>
          </a:p>
          <a:p>
            <a:pPr lvl="1"/>
            <a:r>
              <a:rPr lang="en-US" sz="2800" dirty="0"/>
              <a:t>Boone County CPWD</a:t>
            </a:r>
          </a:p>
          <a:p>
            <a:pPr lvl="1"/>
            <a:r>
              <a:rPr lang="en-US" sz="2800" dirty="0"/>
              <a:t>Lumen (formerly CenturyLink)</a:t>
            </a:r>
          </a:p>
          <a:p>
            <a:pPr lvl="1"/>
            <a:r>
              <a:rPr lang="en-US" sz="2800" dirty="0"/>
              <a:t>Boone Electric</a:t>
            </a:r>
          </a:p>
          <a:p>
            <a:pPr lvl="1"/>
            <a:r>
              <a:rPr lang="en-US" sz="2800" dirty="0" err="1"/>
              <a:t>CoMo</a:t>
            </a:r>
            <a:r>
              <a:rPr lang="en-US" sz="2800" dirty="0"/>
              <a:t> Electric Coop – Electric &amp; Fiber</a:t>
            </a:r>
          </a:p>
          <a:p>
            <a:pPr lvl="1"/>
            <a:r>
              <a:rPr lang="en-US" sz="2800" dirty="0"/>
              <a:t>Charter Communications</a:t>
            </a:r>
          </a:p>
          <a:p>
            <a:pPr lvl="1"/>
            <a:r>
              <a:rPr lang="en-US" sz="2800" dirty="0"/>
              <a:t>CenturyTel Missouri</a:t>
            </a:r>
          </a:p>
          <a:p>
            <a:pPr lvl="1"/>
            <a:r>
              <a:rPr lang="en-US" sz="2800" dirty="0"/>
              <a:t>Cooper County PWSD</a:t>
            </a:r>
          </a:p>
          <a:p>
            <a:pPr lvl="1"/>
            <a:r>
              <a:rPr lang="en-US" sz="2800" dirty="0"/>
              <a:t>MoDOT</a:t>
            </a:r>
          </a:p>
        </p:txBody>
      </p:sp>
      <p:sp>
        <p:nvSpPr>
          <p:cNvPr id="6" name="Content Placeholder 3">
            <a:extLst>
              <a:ext uri="{FF2B5EF4-FFF2-40B4-BE49-F238E27FC236}">
                <a16:creationId xmlns:a16="http://schemas.microsoft.com/office/drawing/2014/main" id="{52FC1D48-4516-4632-AE27-180491BCA038}"/>
              </a:ext>
            </a:extLst>
          </p:cNvPr>
          <p:cNvSpPr txBox="1">
            <a:spLocks/>
          </p:cNvSpPr>
          <p:nvPr/>
        </p:nvSpPr>
        <p:spPr>
          <a:xfrm>
            <a:off x="6096000" y="3904345"/>
            <a:ext cx="6476999" cy="2486692"/>
          </a:xfrm>
          <a:prstGeom prst="rect">
            <a:avLst/>
          </a:prstGeom>
        </p:spPr>
        <p:txBody>
          <a:bodyPr vert="horz" lIns="91440" tIns="45720" rIns="91440" bIns="45720" rtlCol="0">
            <a:normAutofit/>
          </a:bodyPr>
          <a:lstStyle>
            <a:lvl1pPr marL="344488" indent="-344488" algn="l" defTabSz="914400" rtl="0" eaLnBrk="1" latinLnBrk="0" hangingPunct="1">
              <a:lnSpc>
                <a:spcPct val="90000"/>
              </a:lnSpc>
              <a:spcBef>
                <a:spcPts val="1000"/>
              </a:spcBef>
              <a:buClr>
                <a:schemeClr val="accent1"/>
              </a:buClr>
              <a:buSzPct val="85000"/>
              <a:buFont typeface="Wingdings" panose="05000000000000000000" pitchFamily="2" charset="2"/>
              <a:buChar char="q"/>
              <a:defRPr sz="2800" kern="1200">
                <a:solidFill>
                  <a:srgbClr val="666666"/>
                </a:solidFill>
                <a:latin typeface="Gill Sans MT" panose="020B0502020104020203" pitchFamily="34" charset="0"/>
                <a:ea typeface="+mn-ea"/>
                <a:cs typeface="+mn-cs"/>
              </a:defRPr>
            </a:lvl1pPr>
            <a:lvl2pPr marL="7493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2400" kern="1200">
                <a:solidFill>
                  <a:srgbClr val="666666"/>
                </a:solidFill>
                <a:latin typeface="Gill Sans MT" panose="020B0502020104020203" pitchFamily="34" charset="0"/>
                <a:ea typeface="+mn-ea"/>
                <a:cs typeface="+mn-cs"/>
              </a:defRPr>
            </a:lvl2pPr>
            <a:lvl3pPr marL="11985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2000" kern="1200">
                <a:solidFill>
                  <a:srgbClr val="666666"/>
                </a:solidFill>
                <a:latin typeface="Gill Sans MT" panose="020B0502020104020203" pitchFamily="34" charset="0"/>
                <a:ea typeface="+mn-ea"/>
                <a:cs typeface="+mn-cs"/>
              </a:defRPr>
            </a:lvl3pPr>
            <a:lvl4pPr marL="16637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4pPr>
            <a:lvl5pPr marL="21129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highlight>
                <a:srgbClr val="FFFF00"/>
              </a:highlight>
            </a:endParaRPr>
          </a:p>
        </p:txBody>
      </p:sp>
      <p:sp>
        <p:nvSpPr>
          <p:cNvPr id="7" name="Slide Number Placeholder 5">
            <a:extLst>
              <a:ext uri="{FF2B5EF4-FFF2-40B4-BE49-F238E27FC236}">
                <a16:creationId xmlns:a16="http://schemas.microsoft.com/office/drawing/2014/main" id="{2057458C-C479-4E41-B331-A3BF2355E178}"/>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13</a:t>
            </a:fld>
            <a:endParaRPr lang="en-US"/>
          </a:p>
        </p:txBody>
      </p:sp>
    </p:spTree>
    <p:extLst>
      <p:ext uri="{BB962C8B-B14F-4D97-AF65-F5344CB8AC3E}">
        <p14:creationId xmlns:p14="http://schemas.microsoft.com/office/powerpoint/2010/main" val="126403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F2311D-3A6B-4F8C-BED6-0AB889E7A57D}"/>
              </a:ext>
            </a:extLst>
          </p:cNvPr>
          <p:cNvSpPr>
            <a:spLocks noGrp="1"/>
          </p:cNvSpPr>
          <p:nvPr>
            <p:ph type="title"/>
          </p:nvPr>
        </p:nvSpPr>
        <p:spPr/>
        <p:txBody>
          <a:bodyPr/>
          <a:lstStyle/>
          <a:p>
            <a:r>
              <a:rPr lang="en-US" dirty="0"/>
              <a:t>Third-Party Agreements</a:t>
            </a:r>
          </a:p>
        </p:txBody>
      </p:sp>
      <p:sp>
        <p:nvSpPr>
          <p:cNvPr id="4" name="Content Placeholder 3">
            <a:extLst>
              <a:ext uri="{FF2B5EF4-FFF2-40B4-BE49-F238E27FC236}">
                <a16:creationId xmlns:a16="http://schemas.microsoft.com/office/drawing/2014/main" id="{1E234429-578C-4ECB-B430-BA7A119B045D}"/>
              </a:ext>
            </a:extLst>
          </p:cNvPr>
          <p:cNvSpPr>
            <a:spLocks noGrp="1"/>
          </p:cNvSpPr>
          <p:nvPr>
            <p:ph sz="quarter" idx="11"/>
          </p:nvPr>
        </p:nvSpPr>
        <p:spPr/>
        <p:txBody>
          <a:bodyPr>
            <a:normAutofit/>
          </a:bodyPr>
          <a:lstStyle/>
          <a:p>
            <a:pPr lvl="2"/>
            <a:r>
              <a:rPr lang="en-US" sz="3200" dirty="0"/>
              <a:t>Executed:</a:t>
            </a:r>
          </a:p>
          <a:p>
            <a:pPr lvl="3"/>
            <a:r>
              <a:rPr lang="en-US" sz="3200" dirty="0"/>
              <a:t>Missouri Department of Natural Resources – Katy Trail State Park</a:t>
            </a:r>
          </a:p>
          <a:p>
            <a:pPr lvl="2"/>
            <a:r>
              <a:rPr lang="en-US" sz="3200" dirty="0"/>
              <a:t>Drafted &amp; In Review:</a:t>
            </a:r>
          </a:p>
          <a:p>
            <a:pPr lvl="3"/>
            <a:r>
              <a:rPr lang="en-US" sz="3200" dirty="0"/>
              <a:t>Overton-Wooldridge Levee District No. 1 of Cooper County</a:t>
            </a:r>
          </a:p>
        </p:txBody>
      </p:sp>
      <p:sp>
        <p:nvSpPr>
          <p:cNvPr id="5" name="Slide Number Placeholder 5">
            <a:extLst>
              <a:ext uri="{FF2B5EF4-FFF2-40B4-BE49-F238E27FC236}">
                <a16:creationId xmlns:a16="http://schemas.microsoft.com/office/drawing/2014/main" id="{038AE780-8092-403D-9210-B944FBEC8A67}"/>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14</a:t>
            </a:fld>
            <a:endParaRPr lang="en-US"/>
          </a:p>
        </p:txBody>
      </p:sp>
    </p:spTree>
    <p:extLst>
      <p:ext uri="{BB962C8B-B14F-4D97-AF65-F5344CB8AC3E}">
        <p14:creationId xmlns:p14="http://schemas.microsoft.com/office/powerpoint/2010/main" val="41408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947D6-BE6E-4330-8A6D-57F506E755FD}"/>
              </a:ext>
            </a:extLst>
          </p:cNvPr>
          <p:cNvSpPr>
            <a:spLocks noGrp="1"/>
          </p:cNvSpPr>
          <p:nvPr>
            <p:ph type="title"/>
          </p:nvPr>
        </p:nvSpPr>
        <p:spPr/>
        <p:txBody>
          <a:bodyPr/>
          <a:lstStyle/>
          <a:p>
            <a:r>
              <a:rPr lang="en-US" dirty="0"/>
              <a:t>Environmental Clearances</a:t>
            </a:r>
          </a:p>
        </p:txBody>
      </p:sp>
      <p:sp>
        <p:nvSpPr>
          <p:cNvPr id="4" name="Content Placeholder 3">
            <a:extLst>
              <a:ext uri="{FF2B5EF4-FFF2-40B4-BE49-F238E27FC236}">
                <a16:creationId xmlns:a16="http://schemas.microsoft.com/office/drawing/2014/main" id="{F3BF6CEE-4A83-4D00-BFF1-054176C69F9E}"/>
              </a:ext>
            </a:extLst>
          </p:cNvPr>
          <p:cNvSpPr>
            <a:spLocks noGrp="1"/>
          </p:cNvSpPr>
          <p:nvPr>
            <p:ph sz="quarter" idx="11"/>
          </p:nvPr>
        </p:nvSpPr>
        <p:spPr/>
        <p:txBody>
          <a:bodyPr>
            <a:normAutofit/>
          </a:bodyPr>
          <a:lstStyle/>
          <a:p>
            <a:r>
              <a:rPr lang="en-US" sz="3200" dirty="0"/>
              <a:t>MoDOT is working with USACE on all required permits</a:t>
            </a:r>
          </a:p>
          <a:p>
            <a:r>
              <a:rPr lang="en-US" sz="3200" dirty="0"/>
              <a:t>MoDOT is working with USCG on bridge permit</a:t>
            </a:r>
          </a:p>
          <a:p>
            <a:r>
              <a:rPr lang="en-US" sz="3200" dirty="0"/>
              <a:t>MoDOT obtained concurrence with USFWS</a:t>
            </a:r>
          </a:p>
          <a:p>
            <a:r>
              <a:rPr lang="en-US" sz="3200" dirty="0"/>
              <a:t>Contractor is responsible for Land Disturbance</a:t>
            </a:r>
          </a:p>
          <a:p>
            <a:r>
              <a:rPr lang="en-US" sz="3200" dirty="0"/>
              <a:t>Contractor is responsible for No-Rise &amp; Floodplain Development Permit</a:t>
            </a:r>
          </a:p>
          <a:p>
            <a:endParaRPr lang="en-US" sz="2400" dirty="0"/>
          </a:p>
        </p:txBody>
      </p:sp>
      <p:sp>
        <p:nvSpPr>
          <p:cNvPr id="5" name="Slide Number Placeholder 5">
            <a:extLst>
              <a:ext uri="{FF2B5EF4-FFF2-40B4-BE49-F238E27FC236}">
                <a16:creationId xmlns:a16="http://schemas.microsoft.com/office/drawing/2014/main" id="{B421B921-2F81-4D9B-8154-9F51581D38E6}"/>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15</a:t>
            </a:fld>
            <a:endParaRPr lang="en-US"/>
          </a:p>
        </p:txBody>
      </p:sp>
    </p:spTree>
    <p:extLst>
      <p:ext uri="{BB962C8B-B14F-4D97-AF65-F5344CB8AC3E}">
        <p14:creationId xmlns:p14="http://schemas.microsoft.com/office/powerpoint/2010/main" val="398677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2F726-45F7-418C-AA05-C05809F45CD4}"/>
              </a:ext>
            </a:extLst>
          </p:cNvPr>
          <p:cNvSpPr>
            <a:spLocks noGrp="1"/>
          </p:cNvSpPr>
          <p:nvPr>
            <p:ph type="title"/>
          </p:nvPr>
        </p:nvSpPr>
        <p:spPr/>
        <p:txBody>
          <a:bodyPr/>
          <a:lstStyle/>
          <a:p>
            <a:r>
              <a:rPr lang="en-US" dirty="0"/>
              <a:t>Right of Way</a:t>
            </a:r>
          </a:p>
        </p:txBody>
      </p:sp>
      <p:sp>
        <p:nvSpPr>
          <p:cNvPr id="5" name="Content Placeholder 3">
            <a:extLst>
              <a:ext uri="{FF2B5EF4-FFF2-40B4-BE49-F238E27FC236}">
                <a16:creationId xmlns:a16="http://schemas.microsoft.com/office/drawing/2014/main" id="{3DA06E39-7735-40BB-9514-52EDE89D912B}"/>
              </a:ext>
            </a:extLst>
          </p:cNvPr>
          <p:cNvSpPr>
            <a:spLocks noGrp="1"/>
          </p:cNvSpPr>
          <p:nvPr>
            <p:ph sz="quarter" idx="11"/>
          </p:nvPr>
        </p:nvSpPr>
        <p:spPr>
          <a:xfrm>
            <a:off x="838200" y="1825809"/>
            <a:ext cx="10515600" cy="4352544"/>
          </a:xfrm>
        </p:spPr>
        <p:txBody>
          <a:bodyPr>
            <a:normAutofit/>
          </a:bodyPr>
          <a:lstStyle/>
          <a:p>
            <a:r>
              <a:rPr lang="en-US" sz="3200" dirty="0"/>
              <a:t>Parcel #1 – USA – being acquired with USACE via TCL</a:t>
            </a:r>
          </a:p>
          <a:p>
            <a:r>
              <a:rPr lang="en-US" sz="3200" dirty="0"/>
              <a:t>Parcel #2 – MDC – 6(f)</a:t>
            </a:r>
          </a:p>
          <a:p>
            <a:r>
              <a:rPr lang="en-US" sz="3200" dirty="0"/>
              <a:t>Parcel #3 –  Access to MDNR is established by agreement</a:t>
            </a:r>
          </a:p>
          <a:p>
            <a:r>
              <a:rPr lang="en-US" sz="3200" dirty="0"/>
              <a:t>Parcel #4 – in progress </a:t>
            </a:r>
          </a:p>
          <a:p>
            <a:endParaRPr lang="en-US" sz="2400" dirty="0"/>
          </a:p>
        </p:txBody>
      </p:sp>
      <p:sp>
        <p:nvSpPr>
          <p:cNvPr id="4" name="Slide Number Placeholder 5">
            <a:extLst>
              <a:ext uri="{FF2B5EF4-FFF2-40B4-BE49-F238E27FC236}">
                <a16:creationId xmlns:a16="http://schemas.microsoft.com/office/drawing/2014/main" id="{5D1CC4DD-73F3-44C4-87B9-B4536B55C978}"/>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16</a:t>
            </a:fld>
            <a:endParaRPr lang="en-US"/>
          </a:p>
        </p:txBody>
      </p:sp>
    </p:spTree>
    <p:extLst>
      <p:ext uri="{BB962C8B-B14F-4D97-AF65-F5344CB8AC3E}">
        <p14:creationId xmlns:p14="http://schemas.microsoft.com/office/powerpoint/2010/main" val="331641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CA604-4AC8-4EE0-ADBC-D20A80ED0827}"/>
              </a:ext>
            </a:extLst>
          </p:cNvPr>
          <p:cNvSpPr>
            <a:spLocks noGrp="1"/>
          </p:cNvSpPr>
          <p:nvPr>
            <p:ph type="title"/>
          </p:nvPr>
        </p:nvSpPr>
        <p:spPr/>
        <p:txBody>
          <a:bodyPr/>
          <a:lstStyle/>
          <a:p>
            <a:r>
              <a:rPr lang="en-US" dirty="0"/>
              <a:t>Request for Qualifications</a:t>
            </a:r>
          </a:p>
        </p:txBody>
      </p:sp>
      <p:sp>
        <p:nvSpPr>
          <p:cNvPr id="7" name="Content Placeholder 3">
            <a:extLst>
              <a:ext uri="{FF2B5EF4-FFF2-40B4-BE49-F238E27FC236}">
                <a16:creationId xmlns:a16="http://schemas.microsoft.com/office/drawing/2014/main" id="{BDEBB517-0B53-48AF-801A-F40A156F900A}"/>
              </a:ext>
            </a:extLst>
          </p:cNvPr>
          <p:cNvSpPr txBox="1">
            <a:spLocks/>
          </p:cNvSpPr>
          <p:nvPr/>
        </p:nvSpPr>
        <p:spPr>
          <a:xfrm>
            <a:off x="838200" y="1825809"/>
            <a:ext cx="10515600" cy="4352544"/>
          </a:xfrm>
          <a:prstGeom prst="rect">
            <a:avLst/>
          </a:prstGeom>
        </p:spPr>
        <p:txBody>
          <a:bodyPr vert="horz" lIns="91440" tIns="45720" rIns="91440" bIns="45720" rtlCol="0">
            <a:normAutofit/>
          </a:bodyPr>
          <a:lstStyle>
            <a:defPPr>
              <a:defRPr lang="en-US"/>
            </a:defPPr>
            <a:lvl1pPr marL="182880" indent="-182880" defTabSz="914400">
              <a:lnSpc>
                <a:spcPct val="90000"/>
              </a:lnSpc>
              <a:spcBef>
                <a:spcPts val="1200"/>
              </a:spcBef>
              <a:buClr>
                <a:schemeClr val="accent1">
                  <a:lumMod val="75000"/>
                </a:schemeClr>
              </a:buClr>
              <a:buSzPct val="85000"/>
              <a:buFont typeface="Wingdings" pitchFamily="2" charset="2"/>
              <a:buChar char="§"/>
              <a:defRPr sz="3200"/>
            </a:lvl1pPr>
            <a:lvl2pPr indent="-182880" defTabSz="914400">
              <a:lnSpc>
                <a:spcPct val="90000"/>
              </a:lnSpc>
              <a:spcBef>
                <a:spcPts val="400"/>
              </a:spcBef>
              <a:spcAft>
                <a:spcPts val="200"/>
              </a:spcAft>
              <a:buClr>
                <a:schemeClr val="accent1">
                  <a:lumMod val="75000"/>
                </a:schemeClr>
              </a:buClr>
              <a:buSzPct val="85000"/>
              <a:buFont typeface="Wingdings" pitchFamily="2" charset="2"/>
              <a:buChar char="§"/>
            </a:lvl2pPr>
            <a:lvl3pPr marL="73152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3pPr>
            <a:lvl4pPr marL="100584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4pPr>
            <a:lvl5pPr marL="128016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5pPr>
            <a:lvl6pPr marL="16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6pPr>
            <a:lvl7pPr marL="19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7pPr>
            <a:lvl8pPr marL="22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8pPr>
            <a:lvl9pPr marL="25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9pPr>
          </a:lstStyle>
          <a:p>
            <a:r>
              <a:rPr lang="en-US" dirty="0"/>
              <a:t>RFQ Evaluations will include 3 parts:</a:t>
            </a:r>
          </a:p>
          <a:p>
            <a:pPr lvl="1"/>
            <a:r>
              <a:rPr lang="en-US" sz="3200" dirty="0"/>
              <a:t>Submitter Experience (100 Points)</a:t>
            </a:r>
          </a:p>
          <a:p>
            <a:pPr lvl="1"/>
            <a:r>
              <a:rPr lang="en-US" sz="3200" dirty="0"/>
              <a:t>Key Personnel (100 Points)</a:t>
            </a:r>
          </a:p>
          <a:p>
            <a:pPr lvl="1"/>
            <a:r>
              <a:rPr lang="en-US" sz="3200" dirty="0"/>
              <a:t>Oral Presentation (75 Points)</a:t>
            </a:r>
          </a:p>
          <a:p>
            <a:endParaRPr lang="en-US" dirty="0"/>
          </a:p>
        </p:txBody>
      </p:sp>
      <p:pic>
        <p:nvPicPr>
          <p:cNvPr id="2" name="Picture 1">
            <a:extLst>
              <a:ext uri="{FF2B5EF4-FFF2-40B4-BE49-F238E27FC236}">
                <a16:creationId xmlns:a16="http://schemas.microsoft.com/office/drawing/2014/main" id="{07BB59F2-FE52-452C-95C1-36146365B52A}"/>
              </a:ext>
            </a:extLst>
          </p:cNvPr>
          <p:cNvPicPr>
            <a:picLocks noChangeAspect="1"/>
          </p:cNvPicPr>
          <p:nvPr/>
        </p:nvPicPr>
        <p:blipFill>
          <a:blip r:embed="rId2"/>
          <a:stretch>
            <a:fillRect/>
          </a:stretch>
        </p:blipFill>
        <p:spPr>
          <a:xfrm>
            <a:off x="8287131" y="2755949"/>
            <a:ext cx="2553843" cy="35360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15DEF95D-163B-4139-9CCE-66E55C133886}"/>
              </a:ext>
            </a:extLst>
          </p:cNvPr>
          <p:cNvSpPr>
            <a:spLocks noGrp="1"/>
          </p:cNvSpPr>
          <p:nvPr>
            <p:ph type="sldNum" sz="quarter" idx="12"/>
          </p:nvPr>
        </p:nvSpPr>
        <p:spPr/>
        <p:txBody>
          <a:bodyPr/>
          <a:lstStyle/>
          <a:p>
            <a:fld id="{F6CF8675-D07F-40A9-8465-F325ECC0D5F5}" type="slidenum">
              <a:rPr lang="en-US" smtClean="0"/>
              <a:t>17</a:t>
            </a:fld>
            <a:endParaRPr lang="en-US"/>
          </a:p>
        </p:txBody>
      </p:sp>
    </p:spTree>
    <p:extLst>
      <p:ext uri="{BB962C8B-B14F-4D97-AF65-F5344CB8AC3E}">
        <p14:creationId xmlns:p14="http://schemas.microsoft.com/office/powerpoint/2010/main" val="2326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CA604-4AC8-4EE0-ADBC-D20A80ED0827}"/>
              </a:ext>
            </a:extLst>
          </p:cNvPr>
          <p:cNvSpPr>
            <a:spLocks noGrp="1"/>
          </p:cNvSpPr>
          <p:nvPr>
            <p:ph type="title"/>
          </p:nvPr>
        </p:nvSpPr>
        <p:spPr/>
        <p:txBody>
          <a:bodyPr/>
          <a:lstStyle/>
          <a:p>
            <a:r>
              <a:rPr lang="en-US" dirty="0"/>
              <a:t>Request for Qualifications</a:t>
            </a:r>
          </a:p>
        </p:txBody>
      </p:sp>
      <p:sp>
        <p:nvSpPr>
          <p:cNvPr id="7" name="Content Placeholder 3">
            <a:extLst>
              <a:ext uri="{FF2B5EF4-FFF2-40B4-BE49-F238E27FC236}">
                <a16:creationId xmlns:a16="http://schemas.microsoft.com/office/drawing/2014/main" id="{18929AB5-62FB-4B01-923B-2408FF15AC5A}"/>
              </a:ext>
            </a:extLst>
          </p:cNvPr>
          <p:cNvSpPr txBox="1">
            <a:spLocks/>
          </p:cNvSpPr>
          <p:nvPr/>
        </p:nvSpPr>
        <p:spPr>
          <a:xfrm>
            <a:off x="838200" y="1825809"/>
            <a:ext cx="10515600" cy="4352544"/>
          </a:xfrm>
          <a:prstGeom prst="rect">
            <a:avLst/>
          </a:prstGeom>
        </p:spPr>
        <p:txBody>
          <a:bodyPr vert="horz" lIns="91440" tIns="45720" rIns="91440" bIns="45720" rtlCol="0">
            <a:normAutofit/>
          </a:bodyPr>
          <a:lstStyle>
            <a:defPPr>
              <a:defRPr lang="en-US"/>
            </a:defPPr>
            <a:lvl1pPr marL="182880" indent="-182880" defTabSz="914400">
              <a:lnSpc>
                <a:spcPct val="90000"/>
              </a:lnSpc>
              <a:spcBef>
                <a:spcPts val="1200"/>
              </a:spcBef>
              <a:buClr>
                <a:schemeClr val="accent1">
                  <a:lumMod val="75000"/>
                </a:schemeClr>
              </a:buClr>
              <a:buSzPct val="85000"/>
              <a:buFont typeface="Wingdings" pitchFamily="2" charset="2"/>
              <a:buChar char="§"/>
              <a:defRPr sz="3200"/>
            </a:lvl1pPr>
            <a:lvl2pPr indent="-182880" defTabSz="914400">
              <a:lnSpc>
                <a:spcPct val="90000"/>
              </a:lnSpc>
              <a:spcBef>
                <a:spcPts val="400"/>
              </a:spcBef>
              <a:spcAft>
                <a:spcPts val="200"/>
              </a:spcAft>
              <a:buClr>
                <a:schemeClr val="accent1">
                  <a:lumMod val="75000"/>
                </a:schemeClr>
              </a:buClr>
              <a:buSzPct val="85000"/>
              <a:buFont typeface="Wingdings" pitchFamily="2" charset="2"/>
              <a:buChar char="§"/>
            </a:lvl2pPr>
            <a:lvl3pPr marL="73152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3pPr>
            <a:lvl4pPr marL="100584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4pPr>
            <a:lvl5pPr marL="128016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5pPr>
            <a:lvl6pPr marL="16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6pPr>
            <a:lvl7pPr marL="19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7pPr>
            <a:lvl8pPr marL="22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8pPr>
            <a:lvl9pPr marL="25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9pPr>
          </a:lstStyle>
          <a:p>
            <a:r>
              <a:rPr lang="en-US" dirty="0"/>
              <a:t>Submitter Experience (100 Points)</a:t>
            </a:r>
          </a:p>
          <a:p>
            <a:pPr lvl="1"/>
            <a:r>
              <a:rPr lang="en-US" sz="3200" dirty="0"/>
              <a:t>Executive Summary &amp; Reference Projects</a:t>
            </a:r>
          </a:p>
          <a:p>
            <a:pPr lvl="2"/>
            <a:r>
              <a:rPr lang="en-US" sz="2800" dirty="0"/>
              <a:t>Approach to Ensuring Safety – requesting OSHA specifics</a:t>
            </a:r>
          </a:p>
          <a:p>
            <a:pPr lvl="2"/>
            <a:r>
              <a:rPr lang="en-US" sz="2800" dirty="0"/>
              <a:t>Quality Management Program -  requesting additional specifics</a:t>
            </a:r>
          </a:p>
          <a:p>
            <a:pPr lvl="2"/>
            <a:r>
              <a:rPr lang="en-US" sz="2800" dirty="0"/>
              <a:t>DB-102: Reference Project Summary – adding safety and quality specifics per project</a:t>
            </a:r>
            <a:endParaRPr lang="en-US" dirty="0"/>
          </a:p>
        </p:txBody>
      </p:sp>
      <p:sp>
        <p:nvSpPr>
          <p:cNvPr id="2" name="Slide Number Placeholder 1">
            <a:extLst>
              <a:ext uri="{FF2B5EF4-FFF2-40B4-BE49-F238E27FC236}">
                <a16:creationId xmlns:a16="http://schemas.microsoft.com/office/drawing/2014/main" id="{A45471A7-6CA0-44F3-8AF1-77BA9A083BE1}"/>
              </a:ext>
            </a:extLst>
          </p:cNvPr>
          <p:cNvSpPr>
            <a:spLocks noGrp="1"/>
          </p:cNvSpPr>
          <p:nvPr>
            <p:ph type="sldNum" sz="quarter" idx="12"/>
          </p:nvPr>
        </p:nvSpPr>
        <p:spPr/>
        <p:txBody>
          <a:bodyPr/>
          <a:lstStyle/>
          <a:p>
            <a:fld id="{F6CF8675-D07F-40A9-8465-F325ECC0D5F5}" type="slidenum">
              <a:rPr lang="en-US" smtClean="0"/>
              <a:t>18</a:t>
            </a:fld>
            <a:endParaRPr lang="en-US"/>
          </a:p>
        </p:txBody>
      </p:sp>
    </p:spTree>
    <p:extLst>
      <p:ext uri="{BB962C8B-B14F-4D97-AF65-F5344CB8AC3E}">
        <p14:creationId xmlns:p14="http://schemas.microsoft.com/office/powerpoint/2010/main" val="418492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CA604-4AC8-4EE0-ADBC-D20A80ED0827}"/>
              </a:ext>
            </a:extLst>
          </p:cNvPr>
          <p:cNvSpPr>
            <a:spLocks noGrp="1"/>
          </p:cNvSpPr>
          <p:nvPr>
            <p:ph type="title"/>
          </p:nvPr>
        </p:nvSpPr>
        <p:spPr/>
        <p:txBody>
          <a:bodyPr/>
          <a:lstStyle/>
          <a:p>
            <a:r>
              <a:rPr lang="en-US" dirty="0"/>
              <a:t>Request for Qualifications</a:t>
            </a:r>
          </a:p>
        </p:txBody>
      </p:sp>
      <p:sp>
        <p:nvSpPr>
          <p:cNvPr id="7" name="Content Placeholder 3">
            <a:extLst>
              <a:ext uri="{FF2B5EF4-FFF2-40B4-BE49-F238E27FC236}">
                <a16:creationId xmlns:a16="http://schemas.microsoft.com/office/drawing/2014/main" id="{18929AB5-62FB-4B01-923B-2408FF15AC5A}"/>
              </a:ext>
            </a:extLst>
          </p:cNvPr>
          <p:cNvSpPr txBox="1">
            <a:spLocks/>
          </p:cNvSpPr>
          <p:nvPr/>
        </p:nvSpPr>
        <p:spPr>
          <a:xfrm>
            <a:off x="838200" y="1825809"/>
            <a:ext cx="10515600" cy="4352544"/>
          </a:xfrm>
          <a:prstGeom prst="rect">
            <a:avLst/>
          </a:prstGeom>
        </p:spPr>
        <p:txBody>
          <a:bodyPr vert="horz" lIns="91440" tIns="45720" rIns="91440" bIns="45720" rtlCol="0">
            <a:normAutofit/>
          </a:bodyPr>
          <a:lstStyle>
            <a:defPPr>
              <a:defRPr lang="en-US"/>
            </a:defPPr>
            <a:lvl1pPr marL="182880" indent="-182880" defTabSz="914400">
              <a:lnSpc>
                <a:spcPct val="90000"/>
              </a:lnSpc>
              <a:spcBef>
                <a:spcPts val="1200"/>
              </a:spcBef>
              <a:buClr>
                <a:schemeClr val="accent1">
                  <a:lumMod val="75000"/>
                </a:schemeClr>
              </a:buClr>
              <a:buSzPct val="85000"/>
              <a:buFont typeface="Wingdings" pitchFamily="2" charset="2"/>
              <a:buChar char="§"/>
              <a:defRPr sz="3200"/>
            </a:lvl1pPr>
            <a:lvl2pPr indent="-182880" defTabSz="914400">
              <a:lnSpc>
                <a:spcPct val="90000"/>
              </a:lnSpc>
              <a:spcBef>
                <a:spcPts val="400"/>
              </a:spcBef>
              <a:spcAft>
                <a:spcPts val="200"/>
              </a:spcAft>
              <a:buClr>
                <a:schemeClr val="accent1">
                  <a:lumMod val="75000"/>
                </a:schemeClr>
              </a:buClr>
              <a:buSzPct val="85000"/>
              <a:buFont typeface="Wingdings" pitchFamily="2" charset="2"/>
              <a:buChar char="§"/>
            </a:lvl2pPr>
            <a:lvl3pPr marL="73152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3pPr>
            <a:lvl4pPr marL="100584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4pPr>
            <a:lvl5pPr marL="128016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5pPr>
            <a:lvl6pPr marL="16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6pPr>
            <a:lvl7pPr marL="19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7pPr>
            <a:lvl8pPr marL="22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8pPr>
            <a:lvl9pPr marL="25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9pPr>
          </a:lstStyle>
          <a:p>
            <a:r>
              <a:rPr lang="en-US" dirty="0"/>
              <a:t>Key Personnel (100 Points)</a:t>
            </a:r>
          </a:p>
          <a:p>
            <a:pPr lvl="1"/>
            <a:r>
              <a:rPr lang="en-US" sz="3200" dirty="0"/>
              <a:t>Project Manager</a:t>
            </a:r>
          </a:p>
          <a:p>
            <a:pPr lvl="1"/>
            <a:r>
              <a:rPr lang="en-US" sz="3200" dirty="0"/>
              <a:t>Construction Manager</a:t>
            </a:r>
          </a:p>
          <a:p>
            <a:pPr lvl="1"/>
            <a:r>
              <a:rPr lang="en-US" sz="3200" dirty="0"/>
              <a:t>Quality Manager</a:t>
            </a:r>
          </a:p>
          <a:p>
            <a:pPr lvl="1"/>
            <a:r>
              <a:rPr lang="en-US" sz="3200" dirty="0"/>
              <a:t>Design Manager</a:t>
            </a:r>
          </a:p>
          <a:p>
            <a:pPr lvl="1"/>
            <a:r>
              <a:rPr lang="en-US" sz="3200" dirty="0"/>
              <a:t> Up to 4 additional positions allowed</a:t>
            </a:r>
          </a:p>
          <a:p>
            <a:endParaRPr lang="en-US" dirty="0"/>
          </a:p>
        </p:txBody>
      </p:sp>
      <p:sp>
        <p:nvSpPr>
          <p:cNvPr id="2" name="Slide Number Placeholder 1">
            <a:extLst>
              <a:ext uri="{FF2B5EF4-FFF2-40B4-BE49-F238E27FC236}">
                <a16:creationId xmlns:a16="http://schemas.microsoft.com/office/drawing/2014/main" id="{4F2FB4C8-66E5-483B-96CF-EC04204BE429}"/>
              </a:ext>
            </a:extLst>
          </p:cNvPr>
          <p:cNvSpPr>
            <a:spLocks noGrp="1"/>
          </p:cNvSpPr>
          <p:nvPr>
            <p:ph type="sldNum" sz="quarter" idx="12"/>
          </p:nvPr>
        </p:nvSpPr>
        <p:spPr/>
        <p:txBody>
          <a:bodyPr/>
          <a:lstStyle/>
          <a:p>
            <a:fld id="{F6CF8675-D07F-40A9-8465-F325ECC0D5F5}" type="slidenum">
              <a:rPr lang="en-US" smtClean="0"/>
              <a:t>19</a:t>
            </a:fld>
            <a:endParaRPr lang="en-US"/>
          </a:p>
        </p:txBody>
      </p:sp>
    </p:spTree>
    <p:extLst>
      <p:ext uri="{BB962C8B-B14F-4D97-AF65-F5344CB8AC3E}">
        <p14:creationId xmlns:p14="http://schemas.microsoft.com/office/powerpoint/2010/main" val="68067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7C277-4A67-42C0-AD12-95B5B0B25009}"/>
              </a:ext>
            </a:extLst>
          </p:cNvPr>
          <p:cNvSpPr>
            <a:spLocks noGrp="1"/>
          </p:cNvSpPr>
          <p:nvPr>
            <p:ph type="title"/>
          </p:nvPr>
        </p:nvSpPr>
        <p:spPr/>
        <p:txBody>
          <a:bodyPr/>
          <a:lstStyle/>
          <a:p>
            <a:r>
              <a:rPr lang="en-US" dirty="0"/>
              <a:t>Project Team</a:t>
            </a:r>
          </a:p>
        </p:txBody>
      </p:sp>
      <p:sp>
        <p:nvSpPr>
          <p:cNvPr id="4" name="Content Placeholder 3">
            <a:extLst>
              <a:ext uri="{FF2B5EF4-FFF2-40B4-BE49-F238E27FC236}">
                <a16:creationId xmlns:a16="http://schemas.microsoft.com/office/drawing/2014/main" id="{4D3BAB0A-FCDD-45F3-88F6-FEC84F97EF4C}"/>
              </a:ext>
            </a:extLst>
          </p:cNvPr>
          <p:cNvSpPr>
            <a:spLocks noGrp="1"/>
          </p:cNvSpPr>
          <p:nvPr>
            <p:ph sz="quarter" idx="11"/>
          </p:nvPr>
        </p:nvSpPr>
        <p:spPr/>
        <p:txBody>
          <a:bodyPr>
            <a:normAutofit/>
          </a:bodyPr>
          <a:lstStyle/>
          <a:p>
            <a:r>
              <a:rPr lang="en-US" sz="3200" dirty="0"/>
              <a:t>Brandi Baldwin– Project Director</a:t>
            </a:r>
          </a:p>
          <a:p>
            <a:r>
              <a:rPr lang="en-US" sz="3200" dirty="0"/>
              <a:t>Derek Lepper– Deputy Project Director</a:t>
            </a:r>
          </a:p>
          <a:p>
            <a:r>
              <a:rPr lang="en-US" sz="3200" dirty="0"/>
              <a:t>Project Staff – Nicole Gharbawi, Drew Bowman, Patrick Haslag, Andrew Bertels, Bill Dunn</a:t>
            </a:r>
          </a:p>
          <a:p>
            <a:r>
              <a:rPr lang="en-US" sz="3200" dirty="0"/>
              <a:t>FHWA – Charles Pursley</a:t>
            </a:r>
          </a:p>
          <a:p>
            <a:r>
              <a:rPr lang="en-US" sz="3200" dirty="0"/>
              <a:t>Owner Consultant – HDR with </a:t>
            </a:r>
            <a:r>
              <a:rPr lang="en-US" sz="3200" dirty="0" err="1"/>
              <a:t>Trekk</a:t>
            </a:r>
            <a:endParaRPr lang="en-US" sz="3200" dirty="0"/>
          </a:p>
          <a:p>
            <a:pPr lvl="1"/>
            <a:endParaRPr lang="en-US" dirty="0"/>
          </a:p>
        </p:txBody>
      </p:sp>
      <p:sp>
        <p:nvSpPr>
          <p:cNvPr id="6" name="Slide Number Placeholder 5">
            <a:extLst>
              <a:ext uri="{FF2B5EF4-FFF2-40B4-BE49-F238E27FC236}">
                <a16:creationId xmlns:a16="http://schemas.microsoft.com/office/drawing/2014/main" id="{999698EA-3E15-44F4-A553-571587E64353}"/>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2</a:t>
            </a:fld>
            <a:endParaRPr lang="en-US"/>
          </a:p>
        </p:txBody>
      </p:sp>
    </p:spTree>
    <p:extLst>
      <p:ext uri="{BB962C8B-B14F-4D97-AF65-F5344CB8AC3E}">
        <p14:creationId xmlns:p14="http://schemas.microsoft.com/office/powerpoint/2010/main" val="316846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CA604-4AC8-4EE0-ADBC-D20A80ED0827}"/>
              </a:ext>
            </a:extLst>
          </p:cNvPr>
          <p:cNvSpPr>
            <a:spLocks noGrp="1"/>
          </p:cNvSpPr>
          <p:nvPr>
            <p:ph type="title"/>
          </p:nvPr>
        </p:nvSpPr>
        <p:spPr>
          <a:xfrm>
            <a:off x="1069848" y="471379"/>
            <a:ext cx="10058400" cy="1609344"/>
          </a:xfrm>
        </p:spPr>
        <p:txBody>
          <a:bodyPr/>
          <a:lstStyle/>
          <a:p>
            <a:r>
              <a:rPr lang="en-US" dirty="0"/>
              <a:t>Request for Qualifications</a:t>
            </a:r>
          </a:p>
        </p:txBody>
      </p:sp>
      <p:sp>
        <p:nvSpPr>
          <p:cNvPr id="7" name="Content Placeholder 3">
            <a:extLst>
              <a:ext uri="{FF2B5EF4-FFF2-40B4-BE49-F238E27FC236}">
                <a16:creationId xmlns:a16="http://schemas.microsoft.com/office/drawing/2014/main" id="{18929AB5-62FB-4B01-923B-2408FF15AC5A}"/>
              </a:ext>
            </a:extLst>
          </p:cNvPr>
          <p:cNvSpPr txBox="1">
            <a:spLocks/>
          </p:cNvSpPr>
          <p:nvPr/>
        </p:nvSpPr>
        <p:spPr>
          <a:xfrm>
            <a:off x="838200" y="1825809"/>
            <a:ext cx="10515600" cy="4352544"/>
          </a:xfrm>
          <a:prstGeom prst="rect">
            <a:avLst/>
          </a:prstGeom>
        </p:spPr>
        <p:txBody>
          <a:bodyPr vert="horz" lIns="91440" tIns="45720" rIns="91440" bIns="45720" rtlCol="0">
            <a:normAutofit/>
          </a:bodyPr>
          <a:lstStyle>
            <a:defPPr>
              <a:defRPr lang="en-US"/>
            </a:defPPr>
            <a:lvl1pPr marL="182880" indent="-182880" defTabSz="914400">
              <a:lnSpc>
                <a:spcPct val="90000"/>
              </a:lnSpc>
              <a:spcBef>
                <a:spcPts val="1200"/>
              </a:spcBef>
              <a:buClr>
                <a:schemeClr val="accent1">
                  <a:lumMod val="75000"/>
                </a:schemeClr>
              </a:buClr>
              <a:buSzPct val="85000"/>
              <a:buFont typeface="Wingdings" pitchFamily="2" charset="2"/>
              <a:buChar char="§"/>
              <a:defRPr sz="3200"/>
            </a:lvl1pPr>
            <a:lvl2pPr indent="-182880" defTabSz="914400">
              <a:lnSpc>
                <a:spcPct val="90000"/>
              </a:lnSpc>
              <a:spcBef>
                <a:spcPts val="400"/>
              </a:spcBef>
              <a:spcAft>
                <a:spcPts val="200"/>
              </a:spcAft>
              <a:buClr>
                <a:schemeClr val="accent1">
                  <a:lumMod val="75000"/>
                </a:schemeClr>
              </a:buClr>
              <a:buSzPct val="85000"/>
              <a:buFont typeface="Wingdings" pitchFamily="2" charset="2"/>
              <a:buChar char="§"/>
            </a:lvl2pPr>
            <a:lvl3pPr marL="73152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3pPr>
            <a:lvl4pPr marL="100584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4pPr>
            <a:lvl5pPr marL="1280160" indent="-182880" defTabSz="914400">
              <a:lnSpc>
                <a:spcPct val="90000"/>
              </a:lnSpc>
              <a:spcBef>
                <a:spcPts val="400"/>
              </a:spcBef>
              <a:spcAft>
                <a:spcPts val="200"/>
              </a:spcAft>
              <a:buClr>
                <a:schemeClr val="accent1">
                  <a:lumMod val="75000"/>
                </a:schemeClr>
              </a:buClr>
              <a:buSzPct val="85000"/>
              <a:buFont typeface="Wingdings" pitchFamily="2" charset="2"/>
              <a:buChar char="§"/>
              <a:defRPr sz="1600"/>
            </a:lvl5pPr>
            <a:lvl6pPr marL="16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6pPr>
            <a:lvl7pPr marL="19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7pPr>
            <a:lvl8pPr marL="22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8pPr>
            <a:lvl9pPr marL="2500000" indent="-228600" defTabSz="914400">
              <a:lnSpc>
                <a:spcPct val="90000"/>
              </a:lnSpc>
              <a:spcBef>
                <a:spcPts val="400"/>
              </a:spcBef>
              <a:spcAft>
                <a:spcPts val="200"/>
              </a:spcAft>
              <a:buClr>
                <a:schemeClr val="accent1">
                  <a:lumMod val="75000"/>
                </a:schemeClr>
              </a:buClr>
              <a:buSzPct val="85000"/>
              <a:buFont typeface="Wingdings" pitchFamily="2" charset="2"/>
              <a:buChar char="§"/>
              <a:defRPr sz="1600"/>
            </a:lvl9pPr>
          </a:lstStyle>
          <a:p>
            <a:r>
              <a:rPr lang="en-US" sz="3600" dirty="0"/>
              <a:t>Oral Presentation </a:t>
            </a:r>
            <a:r>
              <a:rPr lang="en-US" sz="3200" dirty="0"/>
              <a:t>(75 Points)</a:t>
            </a:r>
          </a:p>
          <a:p>
            <a:pPr lvl="1"/>
            <a:r>
              <a:rPr lang="en-US" sz="3200" dirty="0"/>
              <a:t>60 to 75 minutes</a:t>
            </a:r>
          </a:p>
          <a:p>
            <a:pPr lvl="1"/>
            <a:r>
              <a:rPr lang="en-US" sz="3200" dirty="0"/>
              <a:t>Only Key Personnel may attend</a:t>
            </a:r>
          </a:p>
          <a:p>
            <a:pPr lvl="1"/>
            <a:r>
              <a:rPr lang="en-US" sz="3200" dirty="0"/>
              <a:t>No Additional Documentation</a:t>
            </a:r>
          </a:p>
          <a:p>
            <a:pPr lvl="1"/>
            <a:r>
              <a:rPr lang="en-US" sz="3200" dirty="0"/>
              <a:t>15 minute Introduction/brief presentation</a:t>
            </a:r>
          </a:p>
          <a:p>
            <a:pPr lvl="2"/>
            <a:r>
              <a:rPr lang="en-US" sz="2800" dirty="0"/>
              <a:t>Presentation may be pre-recorded or done live</a:t>
            </a:r>
          </a:p>
          <a:p>
            <a:pPr lvl="2"/>
            <a:r>
              <a:rPr lang="en-US" sz="2800" dirty="0"/>
              <a:t>Only Key Personnel will be allowed to present</a:t>
            </a:r>
          </a:p>
        </p:txBody>
      </p:sp>
      <p:sp>
        <p:nvSpPr>
          <p:cNvPr id="2" name="Rectangle 1">
            <a:extLst>
              <a:ext uri="{FF2B5EF4-FFF2-40B4-BE49-F238E27FC236}">
                <a16:creationId xmlns:a16="http://schemas.microsoft.com/office/drawing/2014/main" id="{983E9D4C-A030-4EF6-B6E3-5B9C93D45656}"/>
              </a:ext>
            </a:extLst>
          </p:cNvPr>
          <p:cNvSpPr/>
          <p:nvPr/>
        </p:nvSpPr>
        <p:spPr>
          <a:xfrm>
            <a:off x="7952718" y="6178353"/>
            <a:ext cx="4573635" cy="461665"/>
          </a:xfrm>
          <a:prstGeom prst="rect">
            <a:avLst/>
          </a:prstGeom>
        </p:spPr>
        <p:txBody>
          <a:bodyPr wrap="square">
            <a:spAutoFit/>
          </a:bodyPr>
          <a:lstStyle/>
          <a:p>
            <a:r>
              <a:rPr lang="en-US" sz="2400" dirty="0"/>
              <a:t>February 24 – 26, 2021</a:t>
            </a:r>
          </a:p>
        </p:txBody>
      </p:sp>
      <p:sp>
        <p:nvSpPr>
          <p:cNvPr id="4" name="Slide Number Placeholder 3">
            <a:extLst>
              <a:ext uri="{FF2B5EF4-FFF2-40B4-BE49-F238E27FC236}">
                <a16:creationId xmlns:a16="http://schemas.microsoft.com/office/drawing/2014/main" id="{B31F2241-3794-4C53-819A-EA9D6CB82BC1}"/>
              </a:ext>
            </a:extLst>
          </p:cNvPr>
          <p:cNvSpPr>
            <a:spLocks noGrp="1"/>
          </p:cNvSpPr>
          <p:nvPr>
            <p:ph type="sldNum" sz="quarter" idx="12"/>
          </p:nvPr>
        </p:nvSpPr>
        <p:spPr/>
        <p:txBody>
          <a:bodyPr/>
          <a:lstStyle/>
          <a:p>
            <a:fld id="{F6CF8675-D07F-40A9-8465-F325ECC0D5F5}" type="slidenum">
              <a:rPr lang="en-US" smtClean="0"/>
              <a:t>20</a:t>
            </a:fld>
            <a:endParaRPr lang="en-US"/>
          </a:p>
        </p:txBody>
      </p:sp>
    </p:spTree>
    <p:extLst>
      <p:ext uri="{BB962C8B-B14F-4D97-AF65-F5344CB8AC3E}">
        <p14:creationId xmlns:p14="http://schemas.microsoft.com/office/powerpoint/2010/main" val="335817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778DF-C4CC-4626-A602-A541049716D2}"/>
              </a:ext>
            </a:extLst>
          </p:cNvPr>
          <p:cNvSpPr>
            <a:spLocks noGrp="1"/>
          </p:cNvSpPr>
          <p:nvPr>
            <p:ph type="title"/>
          </p:nvPr>
        </p:nvSpPr>
        <p:spPr/>
        <p:txBody>
          <a:bodyPr/>
          <a:lstStyle/>
          <a:p>
            <a:r>
              <a:rPr lang="en-US" dirty="0"/>
              <a:t>Early Release Information</a:t>
            </a:r>
          </a:p>
        </p:txBody>
      </p:sp>
      <p:sp>
        <p:nvSpPr>
          <p:cNvPr id="4" name="Content Placeholder 3">
            <a:extLst>
              <a:ext uri="{FF2B5EF4-FFF2-40B4-BE49-F238E27FC236}">
                <a16:creationId xmlns:a16="http://schemas.microsoft.com/office/drawing/2014/main" id="{B7B0E850-2CC6-4FCF-8BA4-EDECE8906E4F}"/>
              </a:ext>
            </a:extLst>
          </p:cNvPr>
          <p:cNvSpPr>
            <a:spLocks noGrp="1"/>
          </p:cNvSpPr>
          <p:nvPr>
            <p:ph sz="quarter" idx="11"/>
          </p:nvPr>
        </p:nvSpPr>
        <p:spPr/>
        <p:txBody>
          <a:bodyPr>
            <a:normAutofit/>
          </a:bodyPr>
          <a:lstStyle/>
          <a:p>
            <a:r>
              <a:rPr lang="en-US" sz="3600" dirty="0"/>
              <a:t>Items released:</a:t>
            </a:r>
          </a:p>
          <a:p>
            <a:pPr lvl="1"/>
            <a:r>
              <a:rPr lang="en-US" sz="3200" dirty="0"/>
              <a:t>As-Built Plans</a:t>
            </a:r>
          </a:p>
          <a:p>
            <a:pPr lvl="1"/>
            <a:r>
              <a:rPr lang="en-US" sz="3200" dirty="0"/>
              <a:t>Environmental Data</a:t>
            </a:r>
          </a:p>
          <a:p>
            <a:pPr lvl="1"/>
            <a:r>
              <a:rPr lang="en-US" sz="3200" dirty="0"/>
              <a:t>Survey Data</a:t>
            </a:r>
          </a:p>
          <a:p>
            <a:pPr lvl="1"/>
            <a:r>
              <a:rPr lang="en-US" sz="3200" dirty="0"/>
              <a:t>Draft Geotechnical Report</a:t>
            </a:r>
          </a:p>
          <a:p>
            <a:pPr lvl="1"/>
            <a:r>
              <a:rPr lang="en-US" sz="3200" dirty="0"/>
              <a:t>Traffic Data</a:t>
            </a:r>
          </a:p>
        </p:txBody>
      </p:sp>
      <p:sp>
        <p:nvSpPr>
          <p:cNvPr id="6" name="TextBox 5">
            <a:extLst>
              <a:ext uri="{FF2B5EF4-FFF2-40B4-BE49-F238E27FC236}">
                <a16:creationId xmlns:a16="http://schemas.microsoft.com/office/drawing/2014/main" id="{202FA3F6-67B1-44C2-9EBE-1239100F5F64}"/>
              </a:ext>
            </a:extLst>
          </p:cNvPr>
          <p:cNvSpPr txBox="1"/>
          <p:nvPr/>
        </p:nvSpPr>
        <p:spPr>
          <a:xfrm>
            <a:off x="5983518" y="4715313"/>
            <a:ext cx="5144730" cy="1463040"/>
          </a:xfrm>
          <a:prstGeom prst="rect">
            <a:avLst/>
          </a:prstGeom>
          <a:noFill/>
          <a:ln w="76200">
            <a:solidFill>
              <a:schemeClr val="accent2"/>
            </a:solidFill>
          </a:ln>
        </p:spPr>
        <p:txBody>
          <a:bodyPr wrap="square" rtlCol="0" anchor="ctr">
            <a:noAutofit/>
          </a:bodyPr>
          <a:lstStyle/>
          <a:p>
            <a:pPr algn="ctr"/>
            <a:r>
              <a:rPr lang="en-US" sz="3200" dirty="0"/>
              <a:t>For access, please email </a:t>
            </a:r>
            <a:r>
              <a:rPr lang="en-US" sz="2800" dirty="0">
                <a:hlinkClick r:id="rId2"/>
              </a:rPr>
              <a:t>RocheportBridge@modot.mo.gov</a:t>
            </a:r>
            <a:r>
              <a:rPr lang="en-US" sz="2800" dirty="0"/>
              <a:t> </a:t>
            </a:r>
          </a:p>
        </p:txBody>
      </p:sp>
      <p:sp>
        <p:nvSpPr>
          <p:cNvPr id="5" name="Slide Number Placeholder 5">
            <a:extLst>
              <a:ext uri="{FF2B5EF4-FFF2-40B4-BE49-F238E27FC236}">
                <a16:creationId xmlns:a16="http://schemas.microsoft.com/office/drawing/2014/main" id="{273D3CFF-5B5D-42EA-A791-A981E2320462}"/>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21</a:t>
            </a:fld>
            <a:endParaRPr lang="en-US"/>
          </a:p>
        </p:txBody>
      </p:sp>
    </p:spTree>
    <p:extLst>
      <p:ext uri="{BB962C8B-B14F-4D97-AF65-F5344CB8AC3E}">
        <p14:creationId xmlns:p14="http://schemas.microsoft.com/office/powerpoint/2010/main" val="235720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FF1D3-55FA-49F3-84F7-12D470F10259}"/>
              </a:ext>
            </a:extLst>
          </p:cNvPr>
          <p:cNvSpPr>
            <a:spLocks noGrp="1"/>
          </p:cNvSpPr>
          <p:nvPr>
            <p:ph type="title"/>
          </p:nvPr>
        </p:nvSpPr>
        <p:spPr/>
        <p:txBody>
          <a:bodyPr/>
          <a:lstStyle/>
          <a:p>
            <a:r>
              <a:rPr lang="en-US" dirty="0"/>
              <a:t>Draft RFP</a:t>
            </a:r>
          </a:p>
        </p:txBody>
      </p:sp>
      <p:sp>
        <p:nvSpPr>
          <p:cNvPr id="4" name="Content Placeholder 3">
            <a:extLst>
              <a:ext uri="{FF2B5EF4-FFF2-40B4-BE49-F238E27FC236}">
                <a16:creationId xmlns:a16="http://schemas.microsoft.com/office/drawing/2014/main" id="{E6114CD3-DAA8-4BE0-BFBE-FF0424DA2E19}"/>
              </a:ext>
            </a:extLst>
          </p:cNvPr>
          <p:cNvSpPr>
            <a:spLocks noGrp="1"/>
          </p:cNvSpPr>
          <p:nvPr>
            <p:ph sz="quarter" idx="11"/>
          </p:nvPr>
        </p:nvSpPr>
        <p:spPr>
          <a:xfrm>
            <a:off x="838200" y="2093975"/>
            <a:ext cx="10515600" cy="4279393"/>
          </a:xfrm>
        </p:spPr>
        <p:txBody>
          <a:bodyPr>
            <a:normAutofit/>
          </a:bodyPr>
          <a:lstStyle/>
          <a:p>
            <a:r>
              <a:rPr lang="en-US" sz="3200" dirty="0"/>
              <a:t>The Draft RFP can be found on the SharePoint Site along with the Early Release Information.</a:t>
            </a:r>
          </a:p>
          <a:p>
            <a:pPr lvl="1"/>
            <a:r>
              <a:rPr lang="en-US" sz="3000" dirty="0"/>
              <a:t>Book 1, 2, 3, and the ITP</a:t>
            </a:r>
          </a:p>
          <a:p>
            <a:pPr lvl="1"/>
            <a:r>
              <a:rPr lang="en-US" sz="3000" dirty="0"/>
              <a:t>Draft Scoring Categories:</a:t>
            </a:r>
          </a:p>
          <a:p>
            <a:pPr lvl="2"/>
            <a:r>
              <a:rPr lang="en-US" sz="2800" dirty="0"/>
              <a:t>Project Definition (55 points)</a:t>
            </a:r>
          </a:p>
          <a:p>
            <a:pPr lvl="2"/>
            <a:r>
              <a:rPr lang="en-US" sz="2800" dirty="0"/>
              <a:t>Safety (25 points)</a:t>
            </a:r>
          </a:p>
          <a:p>
            <a:pPr lvl="2"/>
            <a:r>
              <a:rPr lang="en-US" sz="2800" dirty="0"/>
              <a:t>Quality (5 points)</a:t>
            </a:r>
          </a:p>
          <a:p>
            <a:pPr lvl="2"/>
            <a:r>
              <a:rPr lang="en-US" sz="2800" dirty="0"/>
              <a:t>Public Involvement (5 points)</a:t>
            </a:r>
          </a:p>
          <a:p>
            <a:pPr lvl="2"/>
            <a:r>
              <a:rPr lang="en-US" sz="2800" dirty="0"/>
              <a:t>Price Allocation (10 points)</a:t>
            </a:r>
          </a:p>
          <a:p>
            <a:endParaRPr lang="en-US" dirty="0">
              <a:solidFill>
                <a:srgbClr val="FF0000"/>
              </a:solidFill>
            </a:endParaRPr>
          </a:p>
        </p:txBody>
      </p:sp>
      <p:sp>
        <p:nvSpPr>
          <p:cNvPr id="5" name="Slide Number Placeholder 5">
            <a:extLst>
              <a:ext uri="{FF2B5EF4-FFF2-40B4-BE49-F238E27FC236}">
                <a16:creationId xmlns:a16="http://schemas.microsoft.com/office/drawing/2014/main" id="{FE325FAE-B679-4B1C-8C68-E5D920880455}"/>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22</a:t>
            </a:fld>
            <a:endParaRPr lang="en-US"/>
          </a:p>
        </p:txBody>
      </p:sp>
    </p:spTree>
    <p:extLst>
      <p:ext uri="{BB962C8B-B14F-4D97-AF65-F5344CB8AC3E}">
        <p14:creationId xmlns:p14="http://schemas.microsoft.com/office/powerpoint/2010/main" val="270559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0709-4362-47C2-BBAD-361325339F55}"/>
              </a:ext>
            </a:extLst>
          </p:cNvPr>
          <p:cNvSpPr>
            <a:spLocks noGrp="1"/>
          </p:cNvSpPr>
          <p:nvPr>
            <p:ph type="title"/>
          </p:nvPr>
        </p:nvSpPr>
        <p:spPr>
          <a:xfrm>
            <a:off x="1069848" y="484632"/>
            <a:ext cx="10515600" cy="1609344"/>
          </a:xfrm>
        </p:spPr>
        <p:txBody>
          <a:bodyPr/>
          <a:lstStyle/>
          <a:p>
            <a:r>
              <a:rPr lang="en-US" dirty="0"/>
              <a:t>Questions about the RFQ or Draft RFP?</a:t>
            </a:r>
          </a:p>
        </p:txBody>
      </p:sp>
      <p:sp>
        <p:nvSpPr>
          <p:cNvPr id="3" name="Content Placeholder 2">
            <a:extLst>
              <a:ext uri="{FF2B5EF4-FFF2-40B4-BE49-F238E27FC236}">
                <a16:creationId xmlns:a16="http://schemas.microsoft.com/office/drawing/2014/main" id="{205D1799-A492-4140-9DCC-5AFEBB96DF93}"/>
              </a:ext>
            </a:extLst>
          </p:cNvPr>
          <p:cNvSpPr>
            <a:spLocks noGrp="1"/>
          </p:cNvSpPr>
          <p:nvPr>
            <p:ph sz="quarter" idx="11"/>
          </p:nvPr>
        </p:nvSpPr>
        <p:spPr/>
        <p:txBody>
          <a:bodyPr>
            <a:normAutofit/>
          </a:bodyPr>
          <a:lstStyle/>
          <a:p>
            <a:r>
              <a:rPr lang="en-US" sz="3200" dirty="0"/>
              <a:t>Submit all questions to the Project Director:</a:t>
            </a:r>
          </a:p>
          <a:p>
            <a:pPr lvl="1"/>
            <a:r>
              <a:rPr lang="en-US" sz="3000" dirty="0"/>
              <a:t>RFQ:</a:t>
            </a:r>
          </a:p>
          <a:p>
            <a:pPr lvl="2"/>
            <a:r>
              <a:rPr lang="en-US" sz="2800" dirty="0"/>
              <a:t>All questions, RFCs, and responses will be posed on the Project SharePoint site</a:t>
            </a:r>
          </a:p>
          <a:p>
            <a:pPr lvl="2"/>
            <a:r>
              <a:rPr lang="en-US" sz="2800" dirty="0"/>
              <a:t>February 10</a:t>
            </a:r>
            <a:r>
              <a:rPr lang="en-US" sz="2800" baseline="30000" dirty="0"/>
              <a:t>th</a:t>
            </a:r>
            <a:r>
              <a:rPr lang="en-US" sz="2800" dirty="0"/>
              <a:t> 11:00 am – deadline for submitting</a:t>
            </a:r>
          </a:p>
          <a:p>
            <a:pPr lvl="2"/>
            <a:r>
              <a:rPr lang="en-US" sz="2800" dirty="0"/>
              <a:t>February 11</a:t>
            </a:r>
            <a:r>
              <a:rPr lang="en-US" sz="2800" baseline="30000" dirty="0"/>
              <a:t>th</a:t>
            </a:r>
            <a:r>
              <a:rPr lang="en-US" sz="2800" dirty="0"/>
              <a:t> – final responses will be posted</a:t>
            </a:r>
          </a:p>
          <a:p>
            <a:pPr lvl="1"/>
            <a:r>
              <a:rPr lang="en-US" sz="3000" dirty="0"/>
              <a:t>Draft RFP:</a:t>
            </a:r>
          </a:p>
          <a:p>
            <a:pPr lvl="2"/>
            <a:r>
              <a:rPr lang="en-US" sz="2800" dirty="0"/>
              <a:t>Comments can be submitted as feedback; formal responses will not be provided.</a:t>
            </a:r>
          </a:p>
          <a:p>
            <a:pPr lvl="2"/>
            <a:endParaRPr lang="en-US" sz="2800" dirty="0"/>
          </a:p>
        </p:txBody>
      </p:sp>
      <p:sp>
        <p:nvSpPr>
          <p:cNvPr id="4" name="Slide Number Placeholder 5">
            <a:extLst>
              <a:ext uri="{FF2B5EF4-FFF2-40B4-BE49-F238E27FC236}">
                <a16:creationId xmlns:a16="http://schemas.microsoft.com/office/drawing/2014/main" id="{1EC29BA1-E4D1-48F3-9989-3B42AFD7425D}"/>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23</a:t>
            </a:fld>
            <a:endParaRPr lang="en-US"/>
          </a:p>
        </p:txBody>
      </p:sp>
    </p:spTree>
    <p:extLst>
      <p:ext uri="{BB962C8B-B14F-4D97-AF65-F5344CB8AC3E}">
        <p14:creationId xmlns:p14="http://schemas.microsoft.com/office/powerpoint/2010/main" val="109610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99FF-DEAD-4629-AB68-4B92732CF7CB}"/>
              </a:ext>
            </a:extLst>
          </p:cNvPr>
          <p:cNvSpPr>
            <a:spLocks noGrp="1"/>
          </p:cNvSpPr>
          <p:nvPr>
            <p:ph type="title"/>
          </p:nvPr>
        </p:nvSpPr>
        <p:spPr/>
        <p:txBody>
          <a:bodyPr>
            <a:normAutofit/>
          </a:bodyPr>
          <a:lstStyle/>
          <a:p>
            <a:pPr lvl="0"/>
            <a:r>
              <a:rPr lang="en-US" dirty="0"/>
              <a:t>Diversity Goals</a:t>
            </a:r>
          </a:p>
        </p:txBody>
      </p:sp>
      <p:sp>
        <p:nvSpPr>
          <p:cNvPr id="3" name="Content Placeholder 2">
            <a:extLst>
              <a:ext uri="{FF2B5EF4-FFF2-40B4-BE49-F238E27FC236}">
                <a16:creationId xmlns:a16="http://schemas.microsoft.com/office/drawing/2014/main" id="{1A1144DF-689D-4FF0-BB11-39B0A08CF1FE}"/>
              </a:ext>
            </a:extLst>
          </p:cNvPr>
          <p:cNvSpPr>
            <a:spLocks noGrp="1"/>
          </p:cNvSpPr>
          <p:nvPr>
            <p:ph sz="half" idx="4294967295"/>
          </p:nvPr>
        </p:nvSpPr>
        <p:spPr>
          <a:xfrm>
            <a:off x="243280" y="2684168"/>
            <a:ext cx="4089400" cy="1458912"/>
          </a:xfrm>
        </p:spPr>
        <p:txBody>
          <a:bodyPr/>
          <a:lstStyle/>
          <a:p>
            <a:pPr marL="0" indent="0" algn="ctr">
              <a:lnSpc>
                <a:spcPct val="100000"/>
              </a:lnSpc>
              <a:spcBef>
                <a:spcPts val="600"/>
              </a:spcBef>
              <a:buNone/>
            </a:pPr>
            <a:r>
              <a:rPr lang="en-US" sz="2400" dirty="0"/>
              <a:t>15% Professional Services</a:t>
            </a:r>
          </a:p>
          <a:p>
            <a:pPr marL="0" indent="0" algn="ctr">
              <a:lnSpc>
                <a:spcPct val="100000"/>
              </a:lnSpc>
              <a:spcBef>
                <a:spcPts val="600"/>
              </a:spcBef>
              <a:buNone/>
            </a:pPr>
            <a:r>
              <a:rPr lang="en-US" sz="2400" dirty="0"/>
              <a:t>10% Construction Activities</a:t>
            </a:r>
          </a:p>
          <a:p>
            <a:pPr>
              <a:lnSpc>
                <a:spcPct val="100000"/>
              </a:lnSpc>
              <a:spcBef>
                <a:spcPts val="600"/>
              </a:spcBef>
            </a:pPr>
            <a:endParaRPr lang="en-US" sz="2400" dirty="0"/>
          </a:p>
          <a:p>
            <a:pPr>
              <a:lnSpc>
                <a:spcPct val="100000"/>
              </a:lnSpc>
              <a:spcBef>
                <a:spcPts val="600"/>
              </a:spcBef>
            </a:pPr>
            <a:endParaRPr lang="en-US" sz="2400" dirty="0"/>
          </a:p>
        </p:txBody>
      </p:sp>
      <p:sp>
        <p:nvSpPr>
          <p:cNvPr id="9" name="Content Placeholder 8">
            <a:extLst>
              <a:ext uri="{FF2B5EF4-FFF2-40B4-BE49-F238E27FC236}">
                <a16:creationId xmlns:a16="http://schemas.microsoft.com/office/drawing/2014/main" id="{B63444D6-89C0-469C-ACC5-56432B53A31E}"/>
              </a:ext>
            </a:extLst>
          </p:cNvPr>
          <p:cNvSpPr>
            <a:spLocks noGrp="1"/>
          </p:cNvSpPr>
          <p:nvPr>
            <p:ph sz="quarter" idx="4294967295"/>
          </p:nvPr>
        </p:nvSpPr>
        <p:spPr>
          <a:xfrm>
            <a:off x="8617737" y="2672027"/>
            <a:ext cx="3146425" cy="1458912"/>
          </a:xfrm>
        </p:spPr>
        <p:txBody>
          <a:bodyPr/>
          <a:lstStyle/>
          <a:p>
            <a:pPr marL="0" indent="0" algn="ctr">
              <a:lnSpc>
                <a:spcPct val="100000"/>
              </a:lnSpc>
              <a:spcBef>
                <a:spcPts val="600"/>
              </a:spcBef>
              <a:buNone/>
            </a:pPr>
            <a:r>
              <a:rPr lang="en-US" sz="2400" dirty="0"/>
              <a:t>6.3% Minority</a:t>
            </a:r>
          </a:p>
          <a:p>
            <a:pPr marL="0" indent="0" algn="ctr">
              <a:lnSpc>
                <a:spcPct val="100000"/>
              </a:lnSpc>
              <a:spcBef>
                <a:spcPts val="600"/>
              </a:spcBef>
              <a:buNone/>
            </a:pPr>
            <a:r>
              <a:rPr lang="en-US" sz="2400" dirty="0"/>
              <a:t>6.9% Female</a:t>
            </a:r>
          </a:p>
        </p:txBody>
      </p:sp>
      <p:sp>
        <p:nvSpPr>
          <p:cNvPr id="10" name="Text Placeholder 9">
            <a:extLst>
              <a:ext uri="{FF2B5EF4-FFF2-40B4-BE49-F238E27FC236}">
                <a16:creationId xmlns:a16="http://schemas.microsoft.com/office/drawing/2014/main" id="{40E5B2A7-CD86-4BBF-8426-F580D1A69C87}"/>
              </a:ext>
            </a:extLst>
          </p:cNvPr>
          <p:cNvSpPr>
            <a:spLocks noGrp="1"/>
          </p:cNvSpPr>
          <p:nvPr>
            <p:ph type="body" idx="4294967295"/>
          </p:nvPr>
        </p:nvSpPr>
        <p:spPr>
          <a:xfrm>
            <a:off x="243280" y="1873251"/>
            <a:ext cx="4089400" cy="823912"/>
          </a:xfrm>
        </p:spPr>
        <p:txBody>
          <a:bodyPr>
            <a:normAutofit lnSpcReduction="10000"/>
          </a:bodyPr>
          <a:lstStyle/>
          <a:p>
            <a:pPr marL="0" indent="0" algn="ctr">
              <a:lnSpc>
                <a:spcPct val="110000"/>
              </a:lnSpc>
              <a:spcBef>
                <a:spcPts val="0"/>
              </a:spcBef>
              <a:buNone/>
            </a:pPr>
            <a:r>
              <a:rPr lang="en-US" sz="2400" b="1" dirty="0">
                <a:solidFill>
                  <a:schemeClr val="accent1"/>
                </a:solidFill>
              </a:rPr>
              <a:t>Disadvantaged Business </a:t>
            </a:r>
          </a:p>
          <a:p>
            <a:pPr marL="0" indent="0" algn="ctr">
              <a:lnSpc>
                <a:spcPct val="110000"/>
              </a:lnSpc>
              <a:spcBef>
                <a:spcPts val="0"/>
              </a:spcBef>
              <a:buNone/>
            </a:pPr>
            <a:r>
              <a:rPr lang="en-US" sz="2400" b="1" dirty="0">
                <a:solidFill>
                  <a:schemeClr val="accent1"/>
                </a:solidFill>
              </a:rPr>
              <a:t>Enterprise (DBE) Goals</a:t>
            </a:r>
          </a:p>
        </p:txBody>
      </p:sp>
      <p:sp>
        <p:nvSpPr>
          <p:cNvPr id="11" name="Text Placeholder 10">
            <a:extLst>
              <a:ext uri="{FF2B5EF4-FFF2-40B4-BE49-F238E27FC236}">
                <a16:creationId xmlns:a16="http://schemas.microsoft.com/office/drawing/2014/main" id="{383C721F-F140-4CBE-AE07-404058EE6648}"/>
              </a:ext>
            </a:extLst>
          </p:cNvPr>
          <p:cNvSpPr>
            <a:spLocks noGrp="1"/>
          </p:cNvSpPr>
          <p:nvPr>
            <p:ph type="body" sz="quarter" idx="4294967295"/>
          </p:nvPr>
        </p:nvSpPr>
        <p:spPr>
          <a:xfrm>
            <a:off x="8617737" y="1851496"/>
            <a:ext cx="3146425" cy="823912"/>
          </a:xfrm>
        </p:spPr>
        <p:txBody>
          <a:bodyPr>
            <a:normAutofit lnSpcReduction="10000"/>
          </a:bodyPr>
          <a:lstStyle/>
          <a:p>
            <a:pPr marL="0" indent="0" algn="ctr">
              <a:lnSpc>
                <a:spcPct val="110000"/>
              </a:lnSpc>
              <a:spcBef>
                <a:spcPts val="0"/>
              </a:spcBef>
              <a:buNone/>
            </a:pPr>
            <a:r>
              <a:rPr lang="en-US" sz="2400" b="1" dirty="0">
                <a:solidFill>
                  <a:schemeClr val="accent1"/>
                </a:solidFill>
              </a:rPr>
              <a:t>Federal Workforce </a:t>
            </a:r>
          </a:p>
          <a:p>
            <a:pPr marL="0" indent="0" algn="ctr">
              <a:lnSpc>
                <a:spcPct val="110000"/>
              </a:lnSpc>
              <a:spcBef>
                <a:spcPts val="0"/>
              </a:spcBef>
              <a:buNone/>
            </a:pPr>
            <a:r>
              <a:rPr lang="en-US" sz="2400" b="1" dirty="0">
                <a:solidFill>
                  <a:schemeClr val="accent1"/>
                </a:solidFill>
              </a:rPr>
              <a:t>Diversity Goals</a:t>
            </a:r>
          </a:p>
        </p:txBody>
      </p:sp>
      <p:sp>
        <p:nvSpPr>
          <p:cNvPr id="7" name="Content Placeholder 2">
            <a:extLst>
              <a:ext uri="{FF2B5EF4-FFF2-40B4-BE49-F238E27FC236}">
                <a16:creationId xmlns:a16="http://schemas.microsoft.com/office/drawing/2014/main" id="{12E6DC81-15FA-49A0-9C75-E98C6960B550}"/>
              </a:ext>
            </a:extLst>
          </p:cNvPr>
          <p:cNvSpPr txBox="1">
            <a:spLocks/>
          </p:cNvSpPr>
          <p:nvPr/>
        </p:nvSpPr>
        <p:spPr>
          <a:xfrm>
            <a:off x="2514768" y="4313826"/>
            <a:ext cx="8468750" cy="1097656"/>
          </a:xfrm>
          <a:prstGeom prst="rect">
            <a:avLst/>
          </a:prstGeom>
        </p:spPr>
        <p:txBody>
          <a:bodyPr vert="horz" lIns="91440" tIns="45720" rIns="91440" bIns="45720" rtlCol="0">
            <a:normAutofit/>
          </a:bodyPr>
          <a:lstStyle>
            <a:lvl1pPr marL="344488" indent="-344488" algn="l" defTabSz="914400" rtl="0" eaLnBrk="1" latinLnBrk="0" hangingPunct="1">
              <a:lnSpc>
                <a:spcPct val="90000"/>
              </a:lnSpc>
              <a:spcBef>
                <a:spcPts val="1000"/>
              </a:spcBef>
              <a:buClr>
                <a:schemeClr val="accent1"/>
              </a:buClr>
              <a:buSzPct val="85000"/>
              <a:buFont typeface="Wingdings" panose="05000000000000000000" pitchFamily="2" charset="2"/>
              <a:buChar char="q"/>
              <a:defRPr sz="2800" kern="1200">
                <a:solidFill>
                  <a:srgbClr val="666666"/>
                </a:solidFill>
                <a:latin typeface="Gill Sans MT" panose="020B0502020104020203" pitchFamily="34" charset="0"/>
                <a:ea typeface="+mn-ea"/>
                <a:cs typeface="+mn-cs"/>
              </a:defRPr>
            </a:lvl1pPr>
            <a:lvl2pPr marL="7493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2400" kern="1200">
                <a:solidFill>
                  <a:srgbClr val="666666"/>
                </a:solidFill>
                <a:latin typeface="Gill Sans MT" panose="020B0502020104020203" pitchFamily="34" charset="0"/>
                <a:ea typeface="+mn-ea"/>
                <a:cs typeface="+mn-cs"/>
              </a:defRPr>
            </a:lvl2pPr>
            <a:lvl3pPr marL="11985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2000" kern="1200">
                <a:solidFill>
                  <a:srgbClr val="666666"/>
                </a:solidFill>
                <a:latin typeface="Gill Sans MT" panose="020B0502020104020203" pitchFamily="34" charset="0"/>
                <a:ea typeface="+mn-ea"/>
                <a:cs typeface="+mn-cs"/>
              </a:defRPr>
            </a:lvl3pPr>
            <a:lvl4pPr marL="16637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4pPr>
            <a:lvl5pPr marL="21129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Wingdings" panose="05000000000000000000" pitchFamily="2" charset="2"/>
              <a:buNone/>
            </a:pPr>
            <a:r>
              <a:rPr lang="en-US" sz="2400" dirty="0"/>
              <a:t>1 trainee for Professional Services</a:t>
            </a:r>
          </a:p>
          <a:p>
            <a:pPr marL="0" indent="0" algn="ctr">
              <a:lnSpc>
                <a:spcPct val="100000"/>
              </a:lnSpc>
              <a:spcBef>
                <a:spcPts val="600"/>
              </a:spcBef>
              <a:buFont typeface="Wingdings" panose="05000000000000000000" pitchFamily="2" charset="2"/>
              <a:buNone/>
            </a:pPr>
            <a:r>
              <a:rPr lang="en-US" sz="2400" dirty="0"/>
              <a:t>4 trainees for Construction Activities</a:t>
            </a:r>
          </a:p>
          <a:p>
            <a:pPr>
              <a:lnSpc>
                <a:spcPct val="100000"/>
              </a:lnSpc>
              <a:spcBef>
                <a:spcPts val="600"/>
              </a:spcBef>
            </a:pPr>
            <a:endParaRPr lang="en-US" sz="2400" dirty="0"/>
          </a:p>
          <a:p>
            <a:pPr>
              <a:lnSpc>
                <a:spcPct val="100000"/>
              </a:lnSpc>
              <a:spcBef>
                <a:spcPts val="600"/>
              </a:spcBef>
            </a:pPr>
            <a:endParaRPr lang="en-US" sz="2400" dirty="0"/>
          </a:p>
        </p:txBody>
      </p:sp>
      <p:sp>
        <p:nvSpPr>
          <p:cNvPr id="8" name="Text Placeholder 9">
            <a:extLst>
              <a:ext uri="{FF2B5EF4-FFF2-40B4-BE49-F238E27FC236}">
                <a16:creationId xmlns:a16="http://schemas.microsoft.com/office/drawing/2014/main" id="{949F3AEA-32FF-4102-B117-F11C420C3B22}"/>
              </a:ext>
            </a:extLst>
          </p:cNvPr>
          <p:cNvSpPr txBox="1">
            <a:spLocks/>
          </p:cNvSpPr>
          <p:nvPr/>
        </p:nvSpPr>
        <p:spPr>
          <a:xfrm>
            <a:off x="4070235" y="3462164"/>
            <a:ext cx="5157788" cy="823912"/>
          </a:xfrm>
          <a:prstGeom prst="rect">
            <a:avLst/>
          </a:prstGeom>
        </p:spPr>
        <p:txBody>
          <a:bodyPr vert="horz" lIns="91440" tIns="45720" rIns="91440" bIns="45720" rtlCol="0">
            <a:normAutofit lnSpcReduction="10000"/>
          </a:bodyPr>
          <a:lstStyle>
            <a:lvl1pPr marL="344488" indent="-344488" algn="l" defTabSz="914400" rtl="0" eaLnBrk="1" latinLnBrk="0" hangingPunct="1">
              <a:lnSpc>
                <a:spcPct val="90000"/>
              </a:lnSpc>
              <a:spcBef>
                <a:spcPts val="1000"/>
              </a:spcBef>
              <a:buClr>
                <a:schemeClr val="accent1"/>
              </a:buClr>
              <a:buSzPct val="85000"/>
              <a:buFont typeface="Wingdings" panose="05000000000000000000" pitchFamily="2" charset="2"/>
              <a:buChar char="q"/>
              <a:defRPr sz="2800" kern="1200">
                <a:solidFill>
                  <a:srgbClr val="666666"/>
                </a:solidFill>
                <a:latin typeface="Gill Sans MT" panose="020B0502020104020203" pitchFamily="34" charset="0"/>
                <a:ea typeface="+mn-ea"/>
                <a:cs typeface="+mn-cs"/>
              </a:defRPr>
            </a:lvl1pPr>
            <a:lvl2pPr marL="7493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2400" kern="1200">
                <a:solidFill>
                  <a:srgbClr val="666666"/>
                </a:solidFill>
                <a:latin typeface="Gill Sans MT" panose="020B0502020104020203" pitchFamily="34" charset="0"/>
                <a:ea typeface="+mn-ea"/>
                <a:cs typeface="+mn-cs"/>
              </a:defRPr>
            </a:lvl2pPr>
            <a:lvl3pPr marL="11985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2000" kern="1200">
                <a:solidFill>
                  <a:srgbClr val="666666"/>
                </a:solidFill>
                <a:latin typeface="Gill Sans MT" panose="020B0502020104020203" pitchFamily="34" charset="0"/>
                <a:ea typeface="+mn-ea"/>
                <a:cs typeface="+mn-cs"/>
              </a:defRPr>
            </a:lvl3pPr>
            <a:lvl4pPr marL="1663700" indent="-292100"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4pPr>
            <a:lvl5pPr marL="2112963" indent="-284163" algn="l" defTabSz="914400" rtl="0" eaLnBrk="1" latinLnBrk="0" hangingPunct="1">
              <a:lnSpc>
                <a:spcPct val="90000"/>
              </a:lnSpc>
              <a:spcBef>
                <a:spcPts val="500"/>
              </a:spcBef>
              <a:buClr>
                <a:schemeClr val="accent1"/>
              </a:buClr>
              <a:buSzPct val="85000"/>
              <a:buFont typeface="Wingdings" panose="05000000000000000000" pitchFamily="2" charset="2"/>
              <a:buChar char="q"/>
              <a:defRPr sz="1800" kern="1200">
                <a:solidFill>
                  <a:srgbClr val="666666"/>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Font typeface="Wingdings" panose="05000000000000000000" pitchFamily="2" charset="2"/>
              <a:buNone/>
            </a:pPr>
            <a:r>
              <a:rPr lang="en-US" sz="2400" b="1" dirty="0">
                <a:solidFill>
                  <a:schemeClr val="accent1"/>
                </a:solidFill>
              </a:rPr>
              <a:t>On-the-Job Training Goal</a:t>
            </a:r>
          </a:p>
          <a:p>
            <a:pPr marL="0" indent="0" algn="ctr">
              <a:lnSpc>
                <a:spcPct val="110000"/>
              </a:lnSpc>
              <a:spcBef>
                <a:spcPts val="0"/>
              </a:spcBef>
              <a:buFont typeface="Wingdings" panose="05000000000000000000" pitchFamily="2" charset="2"/>
              <a:buNone/>
            </a:pPr>
            <a:r>
              <a:rPr lang="en-US" sz="2400" b="1" dirty="0">
                <a:solidFill>
                  <a:schemeClr val="accent1"/>
                </a:solidFill>
              </a:rPr>
              <a:t>(1000 hours per position)</a:t>
            </a:r>
          </a:p>
        </p:txBody>
      </p:sp>
      <p:sp>
        <p:nvSpPr>
          <p:cNvPr id="4" name="TextBox 3">
            <a:extLst>
              <a:ext uri="{FF2B5EF4-FFF2-40B4-BE49-F238E27FC236}">
                <a16:creationId xmlns:a16="http://schemas.microsoft.com/office/drawing/2014/main" id="{9BE0C716-F192-4384-967A-AEBFE7D442EF}"/>
              </a:ext>
            </a:extLst>
          </p:cNvPr>
          <p:cNvSpPr txBox="1"/>
          <p:nvPr/>
        </p:nvSpPr>
        <p:spPr>
          <a:xfrm>
            <a:off x="0" y="5475723"/>
            <a:ext cx="12192000" cy="830997"/>
          </a:xfrm>
          <a:prstGeom prst="rect">
            <a:avLst/>
          </a:prstGeom>
          <a:noFill/>
        </p:spPr>
        <p:txBody>
          <a:bodyPr wrap="square" rtlCol="0">
            <a:spAutoFit/>
          </a:bodyPr>
          <a:lstStyle/>
          <a:p>
            <a:pPr algn="ctr"/>
            <a:r>
              <a:rPr lang="en-US" sz="2400" dirty="0">
                <a:latin typeface="Gill Sans MT" panose="020B0502020104020203" pitchFamily="34" charset="0"/>
              </a:rPr>
              <a:t>DBE firms must be certified with the Missouri Regional Certification Committee (MRCC) </a:t>
            </a:r>
            <a:r>
              <a:rPr lang="en-US" sz="2400" dirty="0">
                <a:latin typeface="Gill Sans MT" panose="020B0502020104020203" pitchFamily="34" charset="0"/>
                <a:hlinkClick r:id="rId3"/>
              </a:rPr>
              <a:t>www.modot.mo.gov/business/contractor_resources/External_Civil_Rights/DBE_program.htm</a:t>
            </a:r>
            <a:r>
              <a:rPr lang="en-US" sz="2400" dirty="0">
                <a:latin typeface="Gill Sans MT" panose="020B0502020104020203" pitchFamily="34" charset="0"/>
              </a:rPr>
              <a:t> </a:t>
            </a:r>
          </a:p>
        </p:txBody>
      </p:sp>
      <p:sp>
        <p:nvSpPr>
          <p:cNvPr id="5" name="Slide Number Placeholder 4">
            <a:extLst>
              <a:ext uri="{FF2B5EF4-FFF2-40B4-BE49-F238E27FC236}">
                <a16:creationId xmlns:a16="http://schemas.microsoft.com/office/drawing/2014/main" id="{C1065C63-AE9E-4051-B168-996CDE601A3A}"/>
              </a:ext>
            </a:extLst>
          </p:cNvPr>
          <p:cNvSpPr>
            <a:spLocks noGrp="1"/>
          </p:cNvSpPr>
          <p:nvPr>
            <p:ph type="sldNum" sz="quarter" idx="12"/>
          </p:nvPr>
        </p:nvSpPr>
        <p:spPr/>
        <p:txBody>
          <a:bodyPr/>
          <a:lstStyle/>
          <a:p>
            <a:fld id="{F6CF8675-D07F-40A9-8465-F325ECC0D5F5}" type="slidenum">
              <a:rPr lang="en-US" smtClean="0"/>
              <a:t>24</a:t>
            </a:fld>
            <a:endParaRPr lang="en-US"/>
          </a:p>
        </p:txBody>
      </p:sp>
    </p:spTree>
    <p:extLst>
      <p:ext uri="{BB962C8B-B14F-4D97-AF65-F5344CB8AC3E}">
        <p14:creationId xmlns:p14="http://schemas.microsoft.com/office/powerpoint/2010/main" val="340795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D06411-F546-44EC-8C23-845A86A5F287}"/>
              </a:ext>
            </a:extLst>
          </p:cNvPr>
          <p:cNvSpPr>
            <a:spLocks noGrp="1"/>
          </p:cNvSpPr>
          <p:nvPr>
            <p:ph type="title"/>
          </p:nvPr>
        </p:nvSpPr>
        <p:spPr/>
        <p:txBody>
          <a:bodyPr/>
          <a:lstStyle/>
          <a:p>
            <a:r>
              <a:rPr lang="en-US" dirty="0"/>
              <a:t>Ineligible Firms</a:t>
            </a:r>
          </a:p>
        </p:txBody>
      </p:sp>
      <p:sp>
        <p:nvSpPr>
          <p:cNvPr id="6" name="Content Placeholder 5">
            <a:extLst>
              <a:ext uri="{FF2B5EF4-FFF2-40B4-BE49-F238E27FC236}">
                <a16:creationId xmlns:a16="http://schemas.microsoft.com/office/drawing/2014/main" id="{6F4D7950-2111-4FAE-9004-9242DE3CD656}"/>
              </a:ext>
            </a:extLst>
          </p:cNvPr>
          <p:cNvSpPr>
            <a:spLocks noGrp="1"/>
          </p:cNvSpPr>
          <p:nvPr>
            <p:ph sz="quarter" idx="11"/>
          </p:nvPr>
        </p:nvSpPr>
        <p:spPr/>
        <p:txBody>
          <a:bodyPr>
            <a:normAutofit/>
          </a:bodyPr>
          <a:lstStyle/>
          <a:p>
            <a:r>
              <a:rPr lang="en-US" sz="3200" dirty="0"/>
              <a:t>The following firms are serving as MoDOT’s owner representative and are ineligible to compete:</a:t>
            </a:r>
          </a:p>
          <a:p>
            <a:pPr lvl="1"/>
            <a:r>
              <a:rPr lang="en-US" sz="3000" dirty="0"/>
              <a:t>HDR</a:t>
            </a:r>
          </a:p>
          <a:p>
            <a:pPr lvl="1"/>
            <a:r>
              <a:rPr lang="en-US" sz="3000" dirty="0"/>
              <a:t>TREKK Design Group, LLC</a:t>
            </a:r>
          </a:p>
          <a:p>
            <a:pPr lvl="1"/>
            <a:r>
              <a:rPr lang="en-US" sz="3000" dirty="0"/>
              <a:t>Geotechnology</a:t>
            </a:r>
          </a:p>
        </p:txBody>
      </p:sp>
      <p:sp>
        <p:nvSpPr>
          <p:cNvPr id="4" name="Slide Number Placeholder 5">
            <a:extLst>
              <a:ext uri="{FF2B5EF4-FFF2-40B4-BE49-F238E27FC236}">
                <a16:creationId xmlns:a16="http://schemas.microsoft.com/office/drawing/2014/main" id="{8A815846-F391-4A11-8650-22BE61B4885B}"/>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25</a:t>
            </a:fld>
            <a:endParaRPr lang="en-US"/>
          </a:p>
        </p:txBody>
      </p:sp>
    </p:spTree>
    <p:extLst>
      <p:ext uri="{BB962C8B-B14F-4D97-AF65-F5344CB8AC3E}">
        <p14:creationId xmlns:p14="http://schemas.microsoft.com/office/powerpoint/2010/main" val="117389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DE2A-9A2B-4177-BDBA-CBEAB49788E0}"/>
              </a:ext>
            </a:extLst>
          </p:cNvPr>
          <p:cNvSpPr>
            <a:spLocks noGrp="1"/>
          </p:cNvSpPr>
          <p:nvPr>
            <p:ph type="title"/>
          </p:nvPr>
        </p:nvSpPr>
        <p:spPr/>
        <p:txBody>
          <a:bodyPr/>
          <a:lstStyle/>
          <a:p>
            <a:r>
              <a:rPr lang="en-US"/>
              <a:t>Project Contact Info</a:t>
            </a:r>
            <a:endParaRPr lang="en-US" dirty="0"/>
          </a:p>
        </p:txBody>
      </p:sp>
      <p:sp>
        <p:nvSpPr>
          <p:cNvPr id="3" name="Content Placeholder 2">
            <a:extLst>
              <a:ext uri="{FF2B5EF4-FFF2-40B4-BE49-F238E27FC236}">
                <a16:creationId xmlns:a16="http://schemas.microsoft.com/office/drawing/2014/main" id="{B645D32B-EF5F-4CCF-B23F-F4DAC49AA01C}"/>
              </a:ext>
            </a:extLst>
          </p:cNvPr>
          <p:cNvSpPr>
            <a:spLocks noGrp="1"/>
          </p:cNvSpPr>
          <p:nvPr>
            <p:ph sz="quarter" idx="11"/>
          </p:nvPr>
        </p:nvSpPr>
        <p:spPr/>
        <p:txBody>
          <a:bodyPr/>
          <a:lstStyle/>
          <a:p>
            <a:pPr marL="0" indent="0" algn="ctr">
              <a:buNone/>
            </a:pPr>
            <a:r>
              <a:rPr lang="en-US" sz="3200"/>
              <a:t>Project Director: Brandi Baldwin</a:t>
            </a:r>
          </a:p>
          <a:p>
            <a:pPr marL="0" indent="0" algn="ctr">
              <a:buNone/>
            </a:pPr>
            <a:endParaRPr lang="en-US"/>
          </a:p>
          <a:p>
            <a:pPr marL="0" indent="0" algn="ctr">
              <a:buNone/>
            </a:pPr>
            <a:r>
              <a:rPr lang="en-US" sz="3200">
                <a:hlinkClick r:id="rId2"/>
              </a:rPr>
              <a:t>RocheportBridge@modot.mo.gov</a:t>
            </a:r>
            <a:endParaRPr lang="en-US" sz="3200"/>
          </a:p>
          <a:p>
            <a:pPr marL="0" indent="0" algn="ctr">
              <a:buNone/>
            </a:pPr>
            <a:endParaRPr lang="en-US"/>
          </a:p>
          <a:p>
            <a:pPr marL="0" indent="0" algn="ctr">
              <a:buNone/>
            </a:pPr>
            <a:r>
              <a:rPr lang="en-US" sz="3200">
                <a:hlinkClick r:id="rId3"/>
              </a:rPr>
              <a:t>https://www.modot.org/design-build-information</a:t>
            </a:r>
            <a:endParaRPr lang="en-US" sz="3200"/>
          </a:p>
          <a:p>
            <a:pPr marL="0" indent="0" algn="ctr">
              <a:buNone/>
            </a:pPr>
            <a:endParaRPr lang="en-US"/>
          </a:p>
          <a:p>
            <a:pPr marL="0" indent="0" algn="ctr">
              <a:buNone/>
            </a:pPr>
            <a:r>
              <a:rPr lang="en-US" sz="3200">
                <a:hlinkClick r:id="rId4"/>
              </a:rPr>
              <a:t>https://www.modot.org/RocheportBridge</a:t>
            </a:r>
            <a:endParaRPr lang="en-US" sz="3200"/>
          </a:p>
          <a:p>
            <a:endParaRPr lang="en-US" sz="3200"/>
          </a:p>
          <a:p>
            <a:endParaRPr lang="en-US" sz="3200"/>
          </a:p>
          <a:p>
            <a:endParaRPr lang="en-US" dirty="0"/>
          </a:p>
        </p:txBody>
      </p:sp>
      <p:sp>
        <p:nvSpPr>
          <p:cNvPr id="4" name="Slide Number Placeholder 5">
            <a:extLst>
              <a:ext uri="{FF2B5EF4-FFF2-40B4-BE49-F238E27FC236}">
                <a16:creationId xmlns:a16="http://schemas.microsoft.com/office/drawing/2014/main" id="{E9334797-B7C0-45FF-B5CD-91A9C18AB921}"/>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26</a:t>
            </a:fld>
            <a:endParaRPr lang="en-US"/>
          </a:p>
        </p:txBody>
      </p:sp>
    </p:spTree>
    <p:extLst>
      <p:ext uri="{BB962C8B-B14F-4D97-AF65-F5344CB8AC3E}">
        <p14:creationId xmlns:p14="http://schemas.microsoft.com/office/powerpoint/2010/main" val="102183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DE96FB1E-F933-49FE-A92D-BD78D5069084}"/>
              </a:ext>
            </a:extLst>
          </p:cNvPr>
          <p:cNvGraphicFramePr>
            <a:graphicFrameLocks/>
          </p:cNvGraphicFramePr>
          <p:nvPr>
            <p:extLst>
              <p:ext uri="{D42A27DB-BD31-4B8C-83A1-F6EECF244321}">
                <p14:modId xmlns:p14="http://schemas.microsoft.com/office/powerpoint/2010/main" val="2196198101"/>
              </p:ext>
            </p:extLst>
          </p:nvPr>
        </p:nvGraphicFramePr>
        <p:xfrm>
          <a:off x="167779" y="469783"/>
          <a:ext cx="11478935" cy="5239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241C9EC2-CE76-4044-85CF-3EBCF3890ED2}"/>
              </a:ext>
            </a:extLst>
          </p:cNvPr>
          <p:cNvSpPr>
            <a:spLocks noGrp="1"/>
          </p:cNvSpPr>
          <p:nvPr>
            <p:ph type="sldNum" sz="quarter" idx="12"/>
          </p:nvPr>
        </p:nvSpPr>
        <p:spPr/>
        <p:txBody>
          <a:bodyPr/>
          <a:lstStyle/>
          <a:p>
            <a:fld id="{F6CF8675-D07F-40A9-8465-F325ECC0D5F5}" type="slidenum">
              <a:rPr lang="en-US" smtClean="0"/>
              <a:t>27</a:t>
            </a:fld>
            <a:endParaRPr lang="en-US"/>
          </a:p>
        </p:txBody>
      </p:sp>
    </p:spTree>
    <p:extLst>
      <p:ext uri="{BB962C8B-B14F-4D97-AF65-F5344CB8AC3E}">
        <p14:creationId xmlns:p14="http://schemas.microsoft.com/office/powerpoint/2010/main" val="345756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8327-79BD-4B96-A337-8A006E0557C9}"/>
              </a:ext>
            </a:extLst>
          </p:cNvPr>
          <p:cNvSpPr>
            <a:spLocks noGrp="1"/>
          </p:cNvSpPr>
          <p:nvPr>
            <p:ph type="title"/>
          </p:nvPr>
        </p:nvSpPr>
        <p:spPr/>
        <p:txBody>
          <a:bodyPr/>
          <a:lstStyle/>
          <a:p>
            <a:r>
              <a:rPr lang="en-US" dirty="0"/>
              <a:t>Design-Build Project Goals</a:t>
            </a:r>
          </a:p>
        </p:txBody>
      </p:sp>
      <p:sp>
        <p:nvSpPr>
          <p:cNvPr id="3" name="Content Placeholder 2">
            <a:extLst>
              <a:ext uri="{FF2B5EF4-FFF2-40B4-BE49-F238E27FC236}">
                <a16:creationId xmlns:a16="http://schemas.microsoft.com/office/drawing/2014/main" id="{B91724B1-BCD5-468F-B6A7-8AE78062FF65}"/>
              </a:ext>
            </a:extLst>
          </p:cNvPr>
          <p:cNvSpPr>
            <a:spLocks noGrp="1"/>
          </p:cNvSpPr>
          <p:nvPr>
            <p:ph sz="quarter" idx="11"/>
          </p:nvPr>
        </p:nvSpPr>
        <p:spPr/>
        <p:txBody>
          <a:bodyPr>
            <a:normAutofit/>
          </a:bodyPr>
          <a:lstStyle/>
          <a:p>
            <a:r>
              <a:rPr lang="en-US" sz="3200" dirty="0"/>
              <a:t>High-level, measurable goals to set vision for project</a:t>
            </a:r>
          </a:p>
          <a:p>
            <a:pPr lvl="1"/>
            <a:r>
              <a:rPr lang="en-US" sz="2800" dirty="0"/>
              <a:t>Prioritized to aid in decision making</a:t>
            </a:r>
          </a:p>
          <a:p>
            <a:pPr lvl="1"/>
            <a:r>
              <a:rPr lang="en-US" sz="2800" dirty="0"/>
              <a:t>Used throughout project development, design, and construction</a:t>
            </a:r>
          </a:p>
          <a:p>
            <a:pPr lvl="1"/>
            <a:r>
              <a:rPr lang="en-US" sz="2800" dirty="0"/>
              <a:t>Developed by representatives of MoDOT</a:t>
            </a:r>
          </a:p>
          <a:p>
            <a:pPr lvl="1"/>
            <a:r>
              <a:rPr lang="en-US" sz="2800" dirty="0"/>
              <a:t>Approved by MoDOT Senior Management</a:t>
            </a:r>
          </a:p>
        </p:txBody>
      </p:sp>
    </p:spTree>
    <p:extLst>
      <p:ext uri="{BB962C8B-B14F-4D97-AF65-F5344CB8AC3E}">
        <p14:creationId xmlns:p14="http://schemas.microsoft.com/office/powerpoint/2010/main" val="147261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A417-0140-45E0-99E7-84D04E4F21F6}"/>
              </a:ext>
            </a:extLst>
          </p:cNvPr>
          <p:cNvSpPr>
            <a:spLocks noGrp="1"/>
          </p:cNvSpPr>
          <p:nvPr>
            <p:ph type="title"/>
          </p:nvPr>
        </p:nvSpPr>
        <p:spPr/>
        <p:txBody>
          <a:bodyPr>
            <a:normAutofit/>
          </a:bodyPr>
          <a:lstStyle/>
          <a:p>
            <a:r>
              <a:rPr lang="en-US" dirty="0"/>
              <a:t>Goal #1: Meet the expectation of delivering the project under budget.</a:t>
            </a:r>
          </a:p>
        </p:txBody>
      </p:sp>
      <p:graphicFrame>
        <p:nvGraphicFramePr>
          <p:cNvPr id="5" name="Table 4">
            <a:extLst>
              <a:ext uri="{FF2B5EF4-FFF2-40B4-BE49-F238E27FC236}">
                <a16:creationId xmlns:a16="http://schemas.microsoft.com/office/drawing/2014/main" id="{34999B9F-9830-46BE-A22B-7658689C3473}"/>
              </a:ext>
            </a:extLst>
          </p:cNvPr>
          <p:cNvGraphicFramePr>
            <a:graphicFrameLocks noGrp="1"/>
          </p:cNvGraphicFramePr>
          <p:nvPr>
            <p:extLst>
              <p:ext uri="{D42A27DB-BD31-4B8C-83A1-F6EECF244321}">
                <p14:modId xmlns:p14="http://schemas.microsoft.com/office/powerpoint/2010/main" val="4183806285"/>
              </p:ext>
            </p:extLst>
          </p:nvPr>
        </p:nvGraphicFramePr>
        <p:xfrm>
          <a:off x="2147582" y="2332462"/>
          <a:ext cx="7899790" cy="3251867"/>
        </p:xfrm>
        <a:graphic>
          <a:graphicData uri="http://schemas.openxmlformats.org/drawingml/2006/table">
            <a:tbl>
              <a:tblPr firstRow="1" bandRow="1">
                <a:tableStyleId>{21E4AEA4-8DFA-4A89-87EB-49C32662AFE0}</a:tableStyleId>
              </a:tblPr>
              <a:tblGrid>
                <a:gridCol w="5269740">
                  <a:extLst>
                    <a:ext uri="{9D8B030D-6E8A-4147-A177-3AD203B41FA5}">
                      <a16:colId xmlns:a16="http://schemas.microsoft.com/office/drawing/2014/main" val="3444195994"/>
                    </a:ext>
                  </a:extLst>
                </a:gridCol>
                <a:gridCol w="2630050">
                  <a:extLst>
                    <a:ext uri="{9D8B030D-6E8A-4147-A177-3AD203B41FA5}">
                      <a16:colId xmlns:a16="http://schemas.microsoft.com/office/drawing/2014/main" val="1292915041"/>
                    </a:ext>
                  </a:extLst>
                </a:gridCol>
              </a:tblGrid>
              <a:tr h="485227">
                <a:tc>
                  <a:txBody>
                    <a:bodyPr/>
                    <a:lstStyle/>
                    <a:p>
                      <a:r>
                        <a:rPr lang="en-US" sz="2900" dirty="0"/>
                        <a:t>Source</a:t>
                      </a:r>
                    </a:p>
                  </a:txBody>
                  <a:tcPr marL="94535" marR="94535" marT="47268" marB="47268" anchor="ctr"/>
                </a:tc>
                <a:tc>
                  <a:txBody>
                    <a:bodyPr/>
                    <a:lstStyle/>
                    <a:p>
                      <a:r>
                        <a:rPr lang="en-US" sz="2900"/>
                        <a:t>Amount</a:t>
                      </a:r>
                    </a:p>
                  </a:txBody>
                  <a:tcPr marL="94535" marR="94535" marT="47268" marB="47268" anchor="ctr"/>
                </a:tc>
                <a:extLst>
                  <a:ext uri="{0D108BD9-81ED-4DB2-BD59-A6C34878D82A}">
                    <a16:rowId xmlns:a16="http://schemas.microsoft.com/office/drawing/2014/main" val="3755166604"/>
                  </a:ext>
                </a:extLst>
              </a:tr>
              <a:tr h="485227">
                <a:tc>
                  <a:txBody>
                    <a:bodyPr/>
                    <a:lstStyle/>
                    <a:p>
                      <a:r>
                        <a:rPr lang="en-US" sz="2900" dirty="0">
                          <a:solidFill>
                            <a:schemeClr val="tx2">
                              <a:lumMod val="50000"/>
                            </a:schemeClr>
                          </a:solidFill>
                        </a:rPr>
                        <a:t>Infra Grant</a:t>
                      </a:r>
                    </a:p>
                  </a:txBody>
                  <a:tcPr marL="94535" marR="94535" marT="47268" marB="47268" anchor="ctr"/>
                </a:tc>
                <a:tc>
                  <a:txBody>
                    <a:bodyPr/>
                    <a:lstStyle/>
                    <a:p>
                      <a:r>
                        <a:rPr lang="en-US" sz="2900" dirty="0">
                          <a:solidFill>
                            <a:schemeClr val="tx2">
                              <a:lumMod val="50000"/>
                            </a:schemeClr>
                          </a:solidFill>
                        </a:rPr>
                        <a:t>$81.6 million</a:t>
                      </a:r>
                    </a:p>
                  </a:txBody>
                  <a:tcPr marL="94535" marR="94535" marT="47268" marB="47268" anchor="ctr"/>
                </a:tc>
                <a:extLst>
                  <a:ext uri="{0D108BD9-81ED-4DB2-BD59-A6C34878D82A}">
                    <a16:rowId xmlns:a16="http://schemas.microsoft.com/office/drawing/2014/main" val="3846331585"/>
                  </a:ext>
                </a:extLst>
              </a:tr>
              <a:tr h="569387">
                <a:tc>
                  <a:txBody>
                    <a:bodyPr/>
                    <a:lstStyle/>
                    <a:p>
                      <a:r>
                        <a:rPr lang="en-US" sz="2900" dirty="0">
                          <a:solidFill>
                            <a:schemeClr val="tx2">
                              <a:lumMod val="50000"/>
                            </a:schemeClr>
                          </a:solidFill>
                        </a:rPr>
                        <a:t>Boone County</a:t>
                      </a:r>
                    </a:p>
                  </a:txBody>
                  <a:tcPr marL="94535" marR="94535" marT="47268" marB="47268" anchor="ctr"/>
                </a:tc>
                <a:tc>
                  <a:txBody>
                    <a:bodyPr/>
                    <a:lstStyle/>
                    <a:p>
                      <a:r>
                        <a:rPr lang="en-US" sz="2900" dirty="0">
                          <a:solidFill>
                            <a:schemeClr val="tx2">
                              <a:lumMod val="50000"/>
                            </a:schemeClr>
                          </a:solidFill>
                        </a:rPr>
                        <a:t>$2 million</a:t>
                      </a:r>
                    </a:p>
                  </a:txBody>
                  <a:tcPr marL="94535" marR="94535" marT="47268" marB="47268" anchor="ctr"/>
                </a:tc>
                <a:extLst>
                  <a:ext uri="{0D108BD9-81ED-4DB2-BD59-A6C34878D82A}">
                    <a16:rowId xmlns:a16="http://schemas.microsoft.com/office/drawing/2014/main" val="4081897761"/>
                  </a:ext>
                </a:extLst>
              </a:tr>
              <a:tr h="485227">
                <a:tc>
                  <a:txBody>
                    <a:bodyPr/>
                    <a:lstStyle/>
                    <a:p>
                      <a:r>
                        <a:rPr lang="en-US" sz="2900" dirty="0">
                          <a:solidFill>
                            <a:schemeClr val="tx2">
                              <a:lumMod val="50000"/>
                            </a:schemeClr>
                          </a:solidFill>
                        </a:rPr>
                        <a:t>Cooper County</a:t>
                      </a:r>
                    </a:p>
                  </a:txBody>
                  <a:tcPr marL="94535" marR="94535" marT="47268" marB="47268" anchor="ctr"/>
                </a:tc>
                <a:tc>
                  <a:txBody>
                    <a:bodyPr/>
                    <a:lstStyle/>
                    <a:p>
                      <a:r>
                        <a:rPr lang="en-US" sz="2900" dirty="0">
                          <a:solidFill>
                            <a:schemeClr val="tx2">
                              <a:lumMod val="50000"/>
                            </a:schemeClr>
                          </a:solidFill>
                        </a:rPr>
                        <a:t>$2 million</a:t>
                      </a:r>
                    </a:p>
                  </a:txBody>
                  <a:tcPr marL="94535" marR="94535" marT="47268" marB="47268" anchor="ctr"/>
                </a:tc>
                <a:extLst>
                  <a:ext uri="{0D108BD9-81ED-4DB2-BD59-A6C34878D82A}">
                    <a16:rowId xmlns:a16="http://schemas.microsoft.com/office/drawing/2014/main" val="2100675427"/>
                  </a:ext>
                </a:extLst>
              </a:tr>
              <a:tr h="485227">
                <a:tc>
                  <a:txBody>
                    <a:bodyPr/>
                    <a:lstStyle/>
                    <a:p>
                      <a:pPr algn="r"/>
                      <a:endParaRPr lang="en-US" sz="2900" b="1" dirty="0">
                        <a:solidFill>
                          <a:schemeClr val="bg1"/>
                        </a:solidFill>
                      </a:endParaRPr>
                    </a:p>
                  </a:txBody>
                  <a:tcPr marL="94535" marR="94535" marT="47268" marB="47268" anchor="ctr">
                    <a:solidFill>
                      <a:schemeClr val="accent6">
                        <a:lumMod val="20000"/>
                        <a:lumOff val="80000"/>
                      </a:schemeClr>
                    </a:solidFill>
                  </a:tcPr>
                </a:tc>
                <a:tc>
                  <a:txBody>
                    <a:bodyPr/>
                    <a:lstStyle/>
                    <a:p>
                      <a:endParaRPr lang="en-US" sz="2900" b="1" dirty="0">
                        <a:solidFill>
                          <a:schemeClr val="bg1"/>
                        </a:solidFill>
                      </a:endParaRPr>
                    </a:p>
                  </a:txBody>
                  <a:tcPr marL="94535" marR="94535" marT="47268" marB="47268" anchor="ctr">
                    <a:solidFill>
                      <a:schemeClr val="accent6">
                        <a:lumMod val="20000"/>
                        <a:lumOff val="80000"/>
                      </a:schemeClr>
                    </a:solidFill>
                  </a:tcPr>
                </a:tc>
                <a:extLst>
                  <a:ext uri="{0D108BD9-81ED-4DB2-BD59-A6C34878D82A}">
                    <a16:rowId xmlns:a16="http://schemas.microsoft.com/office/drawing/2014/main" val="833539695"/>
                  </a:ext>
                </a:extLst>
              </a:tr>
              <a:tr h="485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900" b="1" dirty="0">
                          <a:solidFill>
                            <a:schemeClr val="bg1"/>
                          </a:solidFill>
                        </a:rPr>
                        <a:t>TOTAL</a:t>
                      </a:r>
                    </a:p>
                  </a:txBody>
                  <a:tcPr marL="94535" marR="94535" marT="47268" marB="47268" anchor="c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b="1" dirty="0">
                          <a:solidFill>
                            <a:schemeClr val="bg1"/>
                          </a:solidFill>
                        </a:rPr>
                        <a:t>$220 million</a:t>
                      </a:r>
                    </a:p>
                  </a:txBody>
                  <a:tcPr marL="94535" marR="94535" marT="47268" marB="47268" anchor="ctr">
                    <a:solidFill>
                      <a:schemeClr val="accent6">
                        <a:lumMod val="75000"/>
                      </a:schemeClr>
                    </a:solidFill>
                  </a:tcPr>
                </a:tc>
                <a:extLst>
                  <a:ext uri="{0D108BD9-81ED-4DB2-BD59-A6C34878D82A}">
                    <a16:rowId xmlns:a16="http://schemas.microsoft.com/office/drawing/2014/main" val="3183274436"/>
                  </a:ext>
                </a:extLst>
              </a:tr>
            </a:tbl>
          </a:graphicData>
        </a:graphic>
      </p:graphicFrame>
      <p:sp>
        <p:nvSpPr>
          <p:cNvPr id="10" name="TextBox 9">
            <a:extLst>
              <a:ext uri="{FF2B5EF4-FFF2-40B4-BE49-F238E27FC236}">
                <a16:creationId xmlns:a16="http://schemas.microsoft.com/office/drawing/2014/main" id="{871A7519-A70E-4153-B09B-BD1810793F4F}"/>
              </a:ext>
            </a:extLst>
          </p:cNvPr>
          <p:cNvSpPr txBox="1"/>
          <p:nvPr/>
        </p:nvSpPr>
        <p:spPr>
          <a:xfrm>
            <a:off x="1857856" y="5728279"/>
            <a:ext cx="7570278" cy="523220"/>
          </a:xfrm>
          <a:prstGeom prst="rect">
            <a:avLst/>
          </a:prstGeom>
          <a:noFill/>
        </p:spPr>
        <p:txBody>
          <a:bodyPr wrap="none" rtlCol="0">
            <a:spAutoFit/>
          </a:bodyPr>
          <a:lstStyle/>
          <a:p>
            <a:r>
              <a:rPr lang="en-US" sz="2800" dirty="0">
                <a:solidFill>
                  <a:schemeClr val="accent1"/>
                </a:solidFill>
              </a:rPr>
              <a:t>Funding includes federal, state, and county dollars.</a:t>
            </a:r>
          </a:p>
        </p:txBody>
      </p:sp>
      <p:sp>
        <p:nvSpPr>
          <p:cNvPr id="3" name="Slide Number Placeholder 2">
            <a:extLst>
              <a:ext uri="{FF2B5EF4-FFF2-40B4-BE49-F238E27FC236}">
                <a16:creationId xmlns:a16="http://schemas.microsoft.com/office/drawing/2014/main" id="{B96D56E3-4487-4920-9A67-269153ECFF2D}"/>
              </a:ext>
            </a:extLst>
          </p:cNvPr>
          <p:cNvSpPr>
            <a:spLocks noGrp="1"/>
          </p:cNvSpPr>
          <p:nvPr>
            <p:ph type="sldNum" sz="quarter" idx="12"/>
          </p:nvPr>
        </p:nvSpPr>
        <p:spPr/>
        <p:txBody>
          <a:bodyPr/>
          <a:lstStyle/>
          <a:p>
            <a:fld id="{F6CF8675-D07F-40A9-8465-F325ECC0D5F5}" type="slidenum">
              <a:rPr lang="en-US" smtClean="0"/>
              <a:t>29</a:t>
            </a:fld>
            <a:endParaRPr lang="en-US"/>
          </a:p>
        </p:txBody>
      </p:sp>
    </p:spTree>
    <p:extLst>
      <p:ext uri="{BB962C8B-B14F-4D97-AF65-F5344CB8AC3E}">
        <p14:creationId xmlns:p14="http://schemas.microsoft.com/office/powerpoint/2010/main" val="327814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9A2CF-2BA9-4723-A7F2-D01D3CB712D8}"/>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0FC92A23-3633-4DF9-AB73-21421644F38D}"/>
              </a:ext>
            </a:extLst>
          </p:cNvPr>
          <p:cNvSpPr>
            <a:spLocks noGrp="1"/>
          </p:cNvSpPr>
          <p:nvPr>
            <p:ph sz="quarter" idx="11"/>
          </p:nvPr>
        </p:nvSpPr>
        <p:spPr/>
        <p:txBody>
          <a:bodyPr>
            <a:normAutofit/>
          </a:bodyPr>
          <a:lstStyle/>
          <a:p>
            <a:r>
              <a:rPr lang="en-US" sz="3200" dirty="0"/>
              <a:t>Project Description</a:t>
            </a:r>
          </a:p>
          <a:p>
            <a:r>
              <a:rPr lang="en-US" sz="3200" dirty="0"/>
              <a:t>Goals, Schedule, and Budget</a:t>
            </a:r>
          </a:p>
          <a:p>
            <a:r>
              <a:rPr lang="en-US" sz="3200" dirty="0"/>
              <a:t>Risk Items</a:t>
            </a:r>
          </a:p>
          <a:p>
            <a:r>
              <a:rPr lang="en-US" sz="3200" dirty="0"/>
              <a:t>Request for Qualifications (RFQ)</a:t>
            </a:r>
          </a:p>
          <a:p>
            <a:r>
              <a:rPr lang="en-US" sz="3200" dirty="0"/>
              <a:t>Early Release Information</a:t>
            </a:r>
          </a:p>
          <a:p>
            <a:r>
              <a:rPr lang="en-US" sz="3200"/>
              <a:t>Draft RFP</a:t>
            </a:r>
            <a:endParaRPr lang="en-US" sz="3200" dirty="0"/>
          </a:p>
        </p:txBody>
      </p:sp>
      <p:sp>
        <p:nvSpPr>
          <p:cNvPr id="5" name="Slide Number Placeholder 5">
            <a:extLst>
              <a:ext uri="{FF2B5EF4-FFF2-40B4-BE49-F238E27FC236}">
                <a16:creationId xmlns:a16="http://schemas.microsoft.com/office/drawing/2014/main" id="{5C4F6B48-6DF0-47EB-B2CB-7D2F30F1DE45}"/>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3</a:t>
            </a:fld>
            <a:endParaRPr lang="en-US"/>
          </a:p>
        </p:txBody>
      </p:sp>
    </p:spTree>
    <p:extLst>
      <p:ext uri="{BB962C8B-B14F-4D97-AF65-F5344CB8AC3E}">
        <p14:creationId xmlns:p14="http://schemas.microsoft.com/office/powerpoint/2010/main" val="297600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341E-B43F-44AE-86C0-F6A5E8429BF0}"/>
              </a:ext>
            </a:extLst>
          </p:cNvPr>
          <p:cNvSpPr>
            <a:spLocks noGrp="1"/>
          </p:cNvSpPr>
          <p:nvPr>
            <p:ph type="title"/>
          </p:nvPr>
        </p:nvSpPr>
        <p:spPr/>
        <p:txBody>
          <a:bodyPr>
            <a:normAutofit fontScale="90000"/>
          </a:bodyPr>
          <a:lstStyle/>
          <a:p>
            <a:r>
              <a:rPr lang="en-US" sz="4000" dirty="0"/>
              <a:t>Goal #2: Provide a high quality, durable, low maintenance project that improves safety and reliability</a:t>
            </a:r>
          </a:p>
        </p:txBody>
      </p:sp>
      <p:sp>
        <p:nvSpPr>
          <p:cNvPr id="3" name="Content Placeholder 2">
            <a:extLst>
              <a:ext uri="{FF2B5EF4-FFF2-40B4-BE49-F238E27FC236}">
                <a16:creationId xmlns:a16="http://schemas.microsoft.com/office/drawing/2014/main" id="{4D8AA3E5-2D91-4B8F-8AD8-8C42E024C523}"/>
              </a:ext>
            </a:extLst>
          </p:cNvPr>
          <p:cNvSpPr>
            <a:spLocks noGrp="1"/>
          </p:cNvSpPr>
          <p:nvPr>
            <p:ph sz="half" idx="2"/>
          </p:nvPr>
        </p:nvSpPr>
        <p:spPr>
          <a:xfrm>
            <a:off x="6172200" y="2379605"/>
            <a:ext cx="5181600" cy="3859120"/>
          </a:xfrm>
        </p:spPr>
        <p:txBody>
          <a:bodyPr anchor="t"/>
          <a:lstStyle/>
          <a:p>
            <a:r>
              <a:rPr lang="en-US" dirty="0"/>
              <a:t>High quality design and construction practices</a:t>
            </a:r>
          </a:p>
          <a:p>
            <a:r>
              <a:rPr lang="en-US" dirty="0"/>
              <a:t>Durable Project</a:t>
            </a:r>
          </a:p>
          <a:p>
            <a:r>
              <a:rPr lang="en-US" dirty="0"/>
              <a:t>Minimize the maintenance needs of the Project</a:t>
            </a:r>
          </a:p>
          <a:p>
            <a:r>
              <a:rPr lang="en-US" dirty="0"/>
              <a:t>Improve safety by reducing fatal and serious injury crashes along the I-70 corridor</a:t>
            </a:r>
          </a:p>
          <a:p>
            <a:r>
              <a:rPr lang="en-US" dirty="0"/>
              <a:t>Improve reliability along the corridor by improving incident management and accommodating future expansion of I-70</a:t>
            </a:r>
          </a:p>
        </p:txBody>
      </p:sp>
      <p:pic>
        <p:nvPicPr>
          <p:cNvPr id="9" name="Picture 8">
            <a:extLst>
              <a:ext uri="{FF2B5EF4-FFF2-40B4-BE49-F238E27FC236}">
                <a16:creationId xmlns:a16="http://schemas.microsoft.com/office/drawing/2014/main" id="{590E4567-4E2B-4F40-B373-AD1620AF4D6F}"/>
              </a:ext>
            </a:extLst>
          </p:cNvPr>
          <p:cNvPicPr>
            <a:picLocks noChangeAspect="1"/>
          </p:cNvPicPr>
          <p:nvPr/>
        </p:nvPicPr>
        <p:blipFill rotWithShape="1">
          <a:blip r:embed="rId2">
            <a:extLst>
              <a:ext uri="{28A0092B-C50C-407E-A947-70E740481C1C}">
                <a14:useLocalDpi xmlns:a14="http://schemas.microsoft.com/office/drawing/2010/main" val="0"/>
              </a:ext>
            </a:extLst>
          </a:blip>
          <a:srcRect l="12116"/>
          <a:stretch/>
        </p:blipFill>
        <p:spPr>
          <a:xfrm>
            <a:off x="1069848" y="2649681"/>
            <a:ext cx="3668407" cy="2256304"/>
          </a:xfrm>
          <a:prstGeom prst="rect">
            <a:avLst/>
          </a:prstGeom>
        </p:spPr>
      </p:pic>
      <p:pic>
        <p:nvPicPr>
          <p:cNvPr id="6" name="Picture 5">
            <a:extLst>
              <a:ext uri="{FF2B5EF4-FFF2-40B4-BE49-F238E27FC236}">
                <a16:creationId xmlns:a16="http://schemas.microsoft.com/office/drawing/2014/main" id="{C1CCF588-D58F-416E-B310-5F3381E1F369}"/>
              </a:ext>
            </a:extLst>
          </p:cNvPr>
          <p:cNvPicPr>
            <a:picLocks noChangeAspect="1"/>
          </p:cNvPicPr>
          <p:nvPr/>
        </p:nvPicPr>
        <p:blipFill>
          <a:blip r:embed="rId3"/>
          <a:stretch>
            <a:fillRect/>
          </a:stretch>
        </p:blipFill>
        <p:spPr>
          <a:xfrm>
            <a:off x="3048193" y="4333428"/>
            <a:ext cx="2835371" cy="1905297"/>
          </a:xfrm>
          <a:prstGeom prst="rect">
            <a:avLst/>
          </a:prstGeom>
        </p:spPr>
      </p:pic>
      <p:sp>
        <p:nvSpPr>
          <p:cNvPr id="4" name="Slide Number Placeholder 3">
            <a:extLst>
              <a:ext uri="{FF2B5EF4-FFF2-40B4-BE49-F238E27FC236}">
                <a16:creationId xmlns:a16="http://schemas.microsoft.com/office/drawing/2014/main" id="{257A7BE9-9F99-4B89-9576-610537CA1802}"/>
              </a:ext>
            </a:extLst>
          </p:cNvPr>
          <p:cNvSpPr>
            <a:spLocks noGrp="1"/>
          </p:cNvSpPr>
          <p:nvPr>
            <p:ph type="sldNum" sz="quarter" idx="12"/>
          </p:nvPr>
        </p:nvSpPr>
        <p:spPr/>
        <p:txBody>
          <a:bodyPr/>
          <a:lstStyle/>
          <a:p>
            <a:fld id="{F6CF8675-D07F-40A9-8465-F325ECC0D5F5}" type="slidenum">
              <a:rPr lang="en-US" smtClean="0"/>
              <a:t>30</a:t>
            </a:fld>
            <a:endParaRPr lang="en-US"/>
          </a:p>
        </p:txBody>
      </p:sp>
    </p:spTree>
    <p:extLst>
      <p:ext uri="{BB962C8B-B14F-4D97-AF65-F5344CB8AC3E}">
        <p14:creationId xmlns:p14="http://schemas.microsoft.com/office/powerpoint/2010/main" val="2799602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6697-482E-4796-8333-09FF84FE3923}"/>
              </a:ext>
            </a:extLst>
          </p:cNvPr>
          <p:cNvSpPr>
            <a:spLocks noGrp="1"/>
          </p:cNvSpPr>
          <p:nvPr>
            <p:ph type="title"/>
          </p:nvPr>
        </p:nvSpPr>
        <p:spPr/>
        <p:txBody>
          <a:bodyPr>
            <a:normAutofit fontScale="90000"/>
          </a:bodyPr>
          <a:lstStyle/>
          <a:p>
            <a:pPr lvl="0"/>
            <a:r>
              <a:rPr lang="en-US" dirty="0"/>
              <a:t>Goal #3: Minimize traffic impacts during and after construction while maximizing safety and capacity</a:t>
            </a:r>
          </a:p>
        </p:txBody>
      </p:sp>
      <p:sp>
        <p:nvSpPr>
          <p:cNvPr id="3" name="Content Placeholder 2">
            <a:extLst>
              <a:ext uri="{FF2B5EF4-FFF2-40B4-BE49-F238E27FC236}">
                <a16:creationId xmlns:a16="http://schemas.microsoft.com/office/drawing/2014/main" id="{53B91E5A-585D-4353-847B-03AC1AFCCFE9}"/>
              </a:ext>
            </a:extLst>
          </p:cNvPr>
          <p:cNvSpPr>
            <a:spLocks noGrp="1"/>
          </p:cNvSpPr>
          <p:nvPr>
            <p:ph sz="half" idx="1"/>
          </p:nvPr>
        </p:nvSpPr>
        <p:spPr>
          <a:xfrm>
            <a:off x="1228436" y="3130283"/>
            <a:ext cx="5181600" cy="3103084"/>
          </a:xfrm>
        </p:spPr>
        <p:txBody>
          <a:bodyPr/>
          <a:lstStyle/>
          <a:p>
            <a:r>
              <a:rPr lang="en-US" dirty="0"/>
              <a:t>Develop Maintenance of Traffic solution that minimize traffic impacts</a:t>
            </a:r>
          </a:p>
          <a:p>
            <a:r>
              <a:rPr lang="en-US" dirty="0"/>
              <a:t>Develop scope solutions that maximize capacity, reliability, and safety within the corridor</a:t>
            </a:r>
          </a:p>
        </p:txBody>
      </p:sp>
      <p:pic>
        <p:nvPicPr>
          <p:cNvPr id="10" name="Picture 9">
            <a:extLst>
              <a:ext uri="{FF2B5EF4-FFF2-40B4-BE49-F238E27FC236}">
                <a16:creationId xmlns:a16="http://schemas.microsoft.com/office/drawing/2014/main" id="{25F55AD5-C6D6-4BCE-BB35-313D62777DAF}"/>
              </a:ext>
            </a:extLst>
          </p:cNvPr>
          <p:cNvPicPr>
            <a:picLocks noChangeAspect="1"/>
          </p:cNvPicPr>
          <p:nvPr/>
        </p:nvPicPr>
        <p:blipFill>
          <a:blip r:embed="rId2"/>
          <a:stretch>
            <a:fillRect/>
          </a:stretch>
        </p:blipFill>
        <p:spPr>
          <a:xfrm>
            <a:off x="7794087" y="4047836"/>
            <a:ext cx="3233737" cy="2047875"/>
          </a:xfrm>
          <a:prstGeom prst="rect">
            <a:avLst/>
          </a:prstGeom>
        </p:spPr>
      </p:pic>
      <p:pic>
        <p:nvPicPr>
          <p:cNvPr id="9" name="Picture 8">
            <a:extLst>
              <a:ext uri="{FF2B5EF4-FFF2-40B4-BE49-F238E27FC236}">
                <a16:creationId xmlns:a16="http://schemas.microsoft.com/office/drawing/2014/main" id="{52445FEB-9C32-4BC1-B12F-B9CF059478CD}"/>
              </a:ext>
            </a:extLst>
          </p:cNvPr>
          <p:cNvPicPr>
            <a:picLocks noChangeAspect="1"/>
          </p:cNvPicPr>
          <p:nvPr/>
        </p:nvPicPr>
        <p:blipFill>
          <a:blip r:embed="rId3"/>
          <a:stretch>
            <a:fillRect/>
          </a:stretch>
        </p:blipFill>
        <p:spPr>
          <a:xfrm>
            <a:off x="6613853" y="2504714"/>
            <a:ext cx="3360409" cy="1996353"/>
          </a:xfrm>
          <a:prstGeom prst="rect">
            <a:avLst/>
          </a:prstGeom>
        </p:spPr>
      </p:pic>
      <p:sp>
        <p:nvSpPr>
          <p:cNvPr id="4" name="Slide Number Placeholder 3">
            <a:extLst>
              <a:ext uri="{FF2B5EF4-FFF2-40B4-BE49-F238E27FC236}">
                <a16:creationId xmlns:a16="http://schemas.microsoft.com/office/drawing/2014/main" id="{AD0B50B7-FAD2-4EA9-89DE-29F9CCCB60E8}"/>
              </a:ext>
            </a:extLst>
          </p:cNvPr>
          <p:cNvSpPr>
            <a:spLocks noGrp="1"/>
          </p:cNvSpPr>
          <p:nvPr>
            <p:ph type="sldNum" sz="quarter" idx="12"/>
          </p:nvPr>
        </p:nvSpPr>
        <p:spPr/>
        <p:txBody>
          <a:bodyPr/>
          <a:lstStyle/>
          <a:p>
            <a:fld id="{F6CF8675-D07F-40A9-8465-F325ECC0D5F5}" type="slidenum">
              <a:rPr lang="en-US" smtClean="0"/>
              <a:t>31</a:t>
            </a:fld>
            <a:endParaRPr lang="en-US"/>
          </a:p>
        </p:txBody>
      </p:sp>
    </p:spTree>
    <p:extLst>
      <p:ext uri="{BB962C8B-B14F-4D97-AF65-F5344CB8AC3E}">
        <p14:creationId xmlns:p14="http://schemas.microsoft.com/office/powerpoint/2010/main" val="258234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4602-A6E7-44FA-8843-D31BD0C48DD6}"/>
              </a:ext>
            </a:extLst>
          </p:cNvPr>
          <p:cNvSpPr>
            <a:spLocks noGrp="1"/>
          </p:cNvSpPr>
          <p:nvPr>
            <p:ph type="title"/>
          </p:nvPr>
        </p:nvSpPr>
        <p:spPr/>
        <p:txBody>
          <a:bodyPr>
            <a:normAutofit fontScale="90000"/>
          </a:bodyPr>
          <a:lstStyle/>
          <a:p>
            <a:pPr lvl="0"/>
            <a:r>
              <a:rPr lang="en-US" dirty="0"/>
              <a:t>Goal #4: maximize safety for workers while beating the project completion deadline of 12/31/24</a:t>
            </a:r>
          </a:p>
        </p:txBody>
      </p:sp>
      <p:sp>
        <p:nvSpPr>
          <p:cNvPr id="3" name="Content Placeholder 2">
            <a:extLst>
              <a:ext uri="{FF2B5EF4-FFF2-40B4-BE49-F238E27FC236}">
                <a16:creationId xmlns:a16="http://schemas.microsoft.com/office/drawing/2014/main" id="{75C397FA-AD19-4DC1-9271-D829DCA4B96D}"/>
              </a:ext>
            </a:extLst>
          </p:cNvPr>
          <p:cNvSpPr>
            <a:spLocks noGrp="1"/>
          </p:cNvSpPr>
          <p:nvPr>
            <p:ph idx="1"/>
          </p:nvPr>
        </p:nvSpPr>
        <p:spPr>
          <a:xfrm>
            <a:off x="1069848" y="2472389"/>
            <a:ext cx="10058400" cy="4050792"/>
          </a:xfrm>
        </p:spPr>
        <p:txBody>
          <a:bodyPr/>
          <a:lstStyle/>
          <a:p>
            <a:r>
              <a:rPr lang="en-US" dirty="0"/>
              <a:t>Worker safety and health is a priority and will not be compromised</a:t>
            </a:r>
          </a:p>
          <a:p>
            <a:r>
              <a:rPr lang="en-US" dirty="0"/>
              <a:t>Develop the Project schedule including a Project Completion Deadline as early as practical, but no later than December 31, 2024</a:t>
            </a:r>
          </a:p>
          <a:p>
            <a:endParaRPr lang="en-US" dirty="0"/>
          </a:p>
        </p:txBody>
      </p:sp>
      <p:pic>
        <p:nvPicPr>
          <p:cNvPr id="5" name="Picture 4">
            <a:extLst>
              <a:ext uri="{FF2B5EF4-FFF2-40B4-BE49-F238E27FC236}">
                <a16:creationId xmlns:a16="http://schemas.microsoft.com/office/drawing/2014/main" id="{D3767D48-0912-44BE-B605-FEC78AEC89D6}"/>
              </a:ext>
            </a:extLst>
          </p:cNvPr>
          <p:cNvPicPr>
            <a:picLocks noChangeAspect="1"/>
          </p:cNvPicPr>
          <p:nvPr/>
        </p:nvPicPr>
        <p:blipFill rotWithShape="1">
          <a:blip r:embed="rId2">
            <a:extLst>
              <a:ext uri="{28A0092B-C50C-407E-A947-70E740481C1C}">
                <a14:useLocalDpi xmlns:a14="http://schemas.microsoft.com/office/drawing/2010/main" val="0"/>
              </a:ext>
            </a:extLst>
          </a:blip>
          <a:srcRect l="137" r="1"/>
          <a:stretch/>
        </p:blipFill>
        <p:spPr>
          <a:xfrm>
            <a:off x="4686986" y="3858768"/>
            <a:ext cx="2818028" cy="2116431"/>
          </a:xfrm>
          <a:prstGeom prst="rect">
            <a:avLst/>
          </a:prstGeom>
        </p:spPr>
      </p:pic>
      <p:sp>
        <p:nvSpPr>
          <p:cNvPr id="4" name="Slide Number Placeholder 3">
            <a:extLst>
              <a:ext uri="{FF2B5EF4-FFF2-40B4-BE49-F238E27FC236}">
                <a16:creationId xmlns:a16="http://schemas.microsoft.com/office/drawing/2014/main" id="{AA11F225-B390-42C4-8985-10BECAC22BFF}"/>
              </a:ext>
            </a:extLst>
          </p:cNvPr>
          <p:cNvSpPr>
            <a:spLocks noGrp="1"/>
          </p:cNvSpPr>
          <p:nvPr>
            <p:ph type="sldNum" sz="quarter" idx="12"/>
          </p:nvPr>
        </p:nvSpPr>
        <p:spPr/>
        <p:txBody>
          <a:bodyPr/>
          <a:lstStyle/>
          <a:p>
            <a:fld id="{F6CF8675-D07F-40A9-8465-F325ECC0D5F5}" type="slidenum">
              <a:rPr lang="en-US" smtClean="0"/>
              <a:t>32</a:t>
            </a:fld>
            <a:endParaRPr lang="en-US"/>
          </a:p>
        </p:txBody>
      </p:sp>
    </p:spTree>
    <p:extLst>
      <p:ext uri="{BB962C8B-B14F-4D97-AF65-F5344CB8AC3E}">
        <p14:creationId xmlns:p14="http://schemas.microsoft.com/office/powerpoint/2010/main" val="2459983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99FF-DEAD-4629-AB68-4B92732CF7CB}"/>
              </a:ext>
            </a:extLst>
          </p:cNvPr>
          <p:cNvSpPr>
            <a:spLocks noGrp="1"/>
          </p:cNvSpPr>
          <p:nvPr>
            <p:ph type="title"/>
          </p:nvPr>
        </p:nvSpPr>
        <p:spPr/>
        <p:txBody>
          <a:bodyPr>
            <a:normAutofit fontScale="90000"/>
          </a:bodyPr>
          <a:lstStyle/>
          <a:p>
            <a:pPr lvl="0"/>
            <a:r>
              <a:rPr lang="en-US" dirty="0"/>
              <a:t>Goal #5: deliver the Project with a diverse workforce that fosters future </a:t>
            </a:r>
            <a:r>
              <a:rPr lang="en-US" dirty="0" err="1"/>
              <a:t>dbe</a:t>
            </a:r>
            <a:r>
              <a:rPr lang="en-US" dirty="0"/>
              <a:t> and workforce development.</a:t>
            </a:r>
          </a:p>
        </p:txBody>
      </p:sp>
      <p:sp>
        <p:nvSpPr>
          <p:cNvPr id="18" name="Content Placeholder 2">
            <a:extLst>
              <a:ext uri="{FF2B5EF4-FFF2-40B4-BE49-F238E27FC236}">
                <a16:creationId xmlns:a16="http://schemas.microsoft.com/office/drawing/2014/main" id="{9B74E1EA-47F0-4C00-A250-AC4FF7964D70}"/>
              </a:ext>
            </a:extLst>
          </p:cNvPr>
          <p:cNvSpPr txBox="1">
            <a:spLocks/>
          </p:cNvSpPr>
          <p:nvPr/>
        </p:nvSpPr>
        <p:spPr>
          <a:xfrm>
            <a:off x="1069848" y="2738629"/>
            <a:ext cx="10058400" cy="2858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Provide a project workforce that will be diverse and representative of the local community</a:t>
            </a:r>
          </a:p>
          <a:p>
            <a:r>
              <a:rPr lang="en-US" dirty="0"/>
              <a:t>MoDOT’s objective is to deliver the Project with the future in mind – foster the local workforce through STEM initiatives and innovative workforce and DBE development</a:t>
            </a:r>
          </a:p>
          <a:p>
            <a:endParaRPr lang="en-US" dirty="0"/>
          </a:p>
        </p:txBody>
      </p:sp>
      <p:sp>
        <p:nvSpPr>
          <p:cNvPr id="3" name="Slide Number Placeholder 2">
            <a:extLst>
              <a:ext uri="{FF2B5EF4-FFF2-40B4-BE49-F238E27FC236}">
                <a16:creationId xmlns:a16="http://schemas.microsoft.com/office/drawing/2014/main" id="{C5F2718B-4CFE-4802-A1C4-50E970EF20F6}"/>
              </a:ext>
            </a:extLst>
          </p:cNvPr>
          <p:cNvSpPr>
            <a:spLocks noGrp="1"/>
          </p:cNvSpPr>
          <p:nvPr>
            <p:ph type="sldNum" sz="quarter" idx="12"/>
          </p:nvPr>
        </p:nvSpPr>
        <p:spPr/>
        <p:txBody>
          <a:bodyPr/>
          <a:lstStyle/>
          <a:p>
            <a:fld id="{F6CF8675-D07F-40A9-8465-F325ECC0D5F5}" type="slidenum">
              <a:rPr lang="en-US" smtClean="0"/>
              <a:t>33</a:t>
            </a:fld>
            <a:endParaRPr lang="en-US"/>
          </a:p>
        </p:txBody>
      </p:sp>
    </p:spTree>
    <p:extLst>
      <p:ext uri="{BB962C8B-B14F-4D97-AF65-F5344CB8AC3E}">
        <p14:creationId xmlns:p14="http://schemas.microsoft.com/office/powerpoint/2010/main" val="598295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99FF-DEAD-4629-AB68-4B92732CF7CB}"/>
              </a:ext>
            </a:extLst>
          </p:cNvPr>
          <p:cNvSpPr>
            <a:spLocks noGrp="1"/>
          </p:cNvSpPr>
          <p:nvPr>
            <p:ph type="title"/>
          </p:nvPr>
        </p:nvSpPr>
        <p:spPr/>
        <p:txBody>
          <a:bodyPr>
            <a:normAutofit fontScale="90000"/>
          </a:bodyPr>
          <a:lstStyle/>
          <a:p>
            <a:pPr lvl="0"/>
            <a:r>
              <a:rPr lang="en-US" dirty="0"/>
              <a:t>Goal #6: demonstrate a commitment to quality and innovation in all phases of the project.</a:t>
            </a:r>
          </a:p>
        </p:txBody>
      </p:sp>
      <p:sp>
        <p:nvSpPr>
          <p:cNvPr id="18" name="Content Placeholder 2">
            <a:extLst>
              <a:ext uri="{FF2B5EF4-FFF2-40B4-BE49-F238E27FC236}">
                <a16:creationId xmlns:a16="http://schemas.microsoft.com/office/drawing/2014/main" id="{9B74E1EA-47F0-4C00-A250-AC4FF7964D70}"/>
              </a:ext>
            </a:extLst>
          </p:cNvPr>
          <p:cNvSpPr txBox="1">
            <a:spLocks/>
          </p:cNvSpPr>
          <p:nvPr/>
        </p:nvSpPr>
        <p:spPr>
          <a:xfrm>
            <a:off x="1069848" y="2738629"/>
            <a:ext cx="10058400" cy="2858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Provide a project that exhibits quality and innovation in all aspects.</a:t>
            </a:r>
          </a:p>
          <a:p>
            <a:endParaRPr lang="en-US" dirty="0"/>
          </a:p>
        </p:txBody>
      </p:sp>
      <p:pic>
        <p:nvPicPr>
          <p:cNvPr id="3" name="Picture 2">
            <a:extLst>
              <a:ext uri="{FF2B5EF4-FFF2-40B4-BE49-F238E27FC236}">
                <a16:creationId xmlns:a16="http://schemas.microsoft.com/office/drawing/2014/main" id="{8CCF27EB-DBC7-4535-B995-78D40A50D057}"/>
              </a:ext>
            </a:extLst>
          </p:cNvPr>
          <p:cNvPicPr>
            <a:picLocks noChangeAspect="1"/>
          </p:cNvPicPr>
          <p:nvPr/>
        </p:nvPicPr>
        <p:blipFill>
          <a:blip r:embed="rId3"/>
          <a:stretch>
            <a:fillRect/>
          </a:stretch>
        </p:blipFill>
        <p:spPr>
          <a:xfrm>
            <a:off x="3402206" y="3328360"/>
            <a:ext cx="4855104" cy="2913529"/>
          </a:xfrm>
          <a:prstGeom prst="rect">
            <a:avLst/>
          </a:prstGeom>
        </p:spPr>
      </p:pic>
      <p:sp>
        <p:nvSpPr>
          <p:cNvPr id="4" name="Slide Number Placeholder 3">
            <a:extLst>
              <a:ext uri="{FF2B5EF4-FFF2-40B4-BE49-F238E27FC236}">
                <a16:creationId xmlns:a16="http://schemas.microsoft.com/office/drawing/2014/main" id="{065586B1-9A24-4839-88DF-9C04C97B0F29}"/>
              </a:ext>
            </a:extLst>
          </p:cNvPr>
          <p:cNvSpPr>
            <a:spLocks noGrp="1"/>
          </p:cNvSpPr>
          <p:nvPr>
            <p:ph type="sldNum" sz="quarter" idx="12"/>
          </p:nvPr>
        </p:nvSpPr>
        <p:spPr/>
        <p:txBody>
          <a:bodyPr/>
          <a:lstStyle/>
          <a:p>
            <a:fld id="{F6CF8675-D07F-40A9-8465-F325ECC0D5F5}" type="slidenum">
              <a:rPr lang="en-US" smtClean="0"/>
              <a:t>34</a:t>
            </a:fld>
            <a:endParaRPr lang="en-US"/>
          </a:p>
        </p:txBody>
      </p:sp>
    </p:spTree>
    <p:extLst>
      <p:ext uri="{BB962C8B-B14F-4D97-AF65-F5344CB8AC3E}">
        <p14:creationId xmlns:p14="http://schemas.microsoft.com/office/powerpoint/2010/main" val="226574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D4DA2-F86F-47CF-B644-DB1E01BBBBBD}"/>
              </a:ext>
            </a:extLst>
          </p:cNvPr>
          <p:cNvSpPr>
            <a:spLocks noGrp="1"/>
          </p:cNvSpPr>
          <p:nvPr>
            <p:ph type="title"/>
          </p:nvPr>
        </p:nvSpPr>
        <p:spPr>
          <a:xfrm>
            <a:off x="4951828" y="443200"/>
            <a:ext cx="6401971" cy="3727831"/>
          </a:xfrm>
        </p:spPr>
        <p:txBody>
          <a:bodyPr>
            <a:noAutofit/>
          </a:bodyPr>
          <a:lstStyle/>
          <a:p>
            <a:r>
              <a:rPr lang="en-US" sz="4000" dirty="0"/>
              <a:t>Please place your questions and comments in the Q&amp;A pod. We will respond to them verbally.</a:t>
            </a:r>
          </a:p>
        </p:txBody>
      </p:sp>
      <p:sp>
        <p:nvSpPr>
          <p:cNvPr id="7" name="Subtitle 6">
            <a:extLst>
              <a:ext uri="{FF2B5EF4-FFF2-40B4-BE49-F238E27FC236}">
                <a16:creationId xmlns:a16="http://schemas.microsoft.com/office/drawing/2014/main" id="{4201FAB0-E8A7-4528-B5AD-B587EDDF3958}"/>
              </a:ext>
            </a:extLst>
          </p:cNvPr>
          <p:cNvSpPr>
            <a:spLocks noGrp="1"/>
          </p:cNvSpPr>
          <p:nvPr>
            <p:ph type="body" idx="1"/>
          </p:nvPr>
        </p:nvSpPr>
        <p:spPr/>
        <p:txBody>
          <a:bodyPr>
            <a:normAutofit fontScale="92500" lnSpcReduction="20000"/>
          </a:bodyPr>
          <a:lstStyle/>
          <a:p>
            <a:pPr algn="ctr"/>
            <a:endParaRPr lang="en-US" dirty="0"/>
          </a:p>
          <a:p>
            <a:pPr algn="ctr"/>
            <a:r>
              <a:rPr lang="en-US" dirty="0"/>
              <a:t>www.modot.org/RocheportBridge</a:t>
            </a:r>
          </a:p>
          <a:p>
            <a:pPr algn="ctr"/>
            <a:r>
              <a:rPr lang="en-US" dirty="0"/>
              <a:t>RocheportBridge@modot.mo.gov</a:t>
            </a:r>
          </a:p>
        </p:txBody>
      </p:sp>
      <p:pic>
        <p:nvPicPr>
          <p:cNvPr id="11" name="Graphic 10" descr="Handshake">
            <a:extLst>
              <a:ext uri="{FF2B5EF4-FFF2-40B4-BE49-F238E27FC236}">
                <a16:creationId xmlns:a16="http://schemas.microsoft.com/office/drawing/2014/main" id="{D422A803-AA9F-4F2A-A441-4AB6394DF9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155" y="443200"/>
            <a:ext cx="3650673" cy="3650673"/>
          </a:xfrm>
          <a:prstGeom prst="rect">
            <a:avLst/>
          </a:prstGeom>
        </p:spPr>
      </p:pic>
      <p:sp>
        <p:nvSpPr>
          <p:cNvPr id="2" name="Slide Number Placeholder 1">
            <a:extLst>
              <a:ext uri="{FF2B5EF4-FFF2-40B4-BE49-F238E27FC236}">
                <a16:creationId xmlns:a16="http://schemas.microsoft.com/office/drawing/2014/main" id="{4C19D364-EF4F-4289-B523-A5AE2B4BA961}"/>
              </a:ext>
            </a:extLst>
          </p:cNvPr>
          <p:cNvSpPr>
            <a:spLocks noGrp="1"/>
          </p:cNvSpPr>
          <p:nvPr>
            <p:ph type="sldNum" sz="quarter" idx="12"/>
          </p:nvPr>
        </p:nvSpPr>
        <p:spPr/>
        <p:txBody>
          <a:bodyPr/>
          <a:lstStyle/>
          <a:p>
            <a:fld id="{F6CF8675-D07F-40A9-8465-F325ECC0D5F5}" type="slidenum">
              <a:rPr lang="en-US" smtClean="0"/>
              <a:t>4</a:t>
            </a:fld>
            <a:endParaRPr lang="en-US"/>
          </a:p>
        </p:txBody>
      </p:sp>
    </p:spTree>
    <p:extLst>
      <p:ext uri="{BB962C8B-B14F-4D97-AF65-F5344CB8AC3E}">
        <p14:creationId xmlns:p14="http://schemas.microsoft.com/office/powerpoint/2010/main" val="91940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854B-6F4C-448B-BE2E-E616B0741FFB}"/>
              </a:ext>
            </a:extLst>
          </p:cNvPr>
          <p:cNvSpPr>
            <a:spLocks noGrp="1"/>
          </p:cNvSpPr>
          <p:nvPr>
            <p:ph type="title"/>
          </p:nvPr>
        </p:nvSpPr>
        <p:spPr/>
        <p:txBody>
          <a:bodyPr/>
          <a:lstStyle/>
          <a:p>
            <a:r>
              <a:rPr lang="en-US" dirty="0"/>
              <a:t>Reminder…	</a:t>
            </a:r>
          </a:p>
        </p:txBody>
      </p:sp>
      <p:sp>
        <p:nvSpPr>
          <p:cNvPr id="3" name="Content Placeholder 2">
            <a:extLst>
              <a:ext uri="{FF2B5EF4-FFF2-40B4-BE49-F238E27FC236}">
                <a16:creationId xmlns:a16="http://schemas.microsoft.com/office/drawing/2014/main" id="{7D3AC676-009B-4146-95BF-05D02A1AEA70}"/>
              </a:ext>
            </a:extLst>
          </p:cNvPr>
          <p:cNvSpPr>
            <a:spLocks noGrp="1"/>
          </p:cNvSpPr>
          <p:nvPr>
            <p:ph sz="quarter" idx="11"/>
          </p:nvPr>
        </p:nvSpPr>
        <p:spPr/>
        <p:txBody>
          <a:bodyPr>
            <a:normAutofit/>
          </a:bodyPr>
          <a:lstStyle/>
          <a:p>
            <a:r>
              <a:rPr lang="en-US" sz="2800" dirty="0"/>
              <a:t>Meet and Greet opportunities directly preceding the Industry Meeting. </a:t>
            </a:r>
          </a:p>
          <a:p>
            <a:r>
              <a:rPr lang="en-US" sz="2800" dirty="0"/>
              <a:t>First come first served</a:t>
            </a:r>
          </a:p>
          <a:p>
            <a:r>
              <a:rPr lang="en-US" sz="2800" dirty="0"/>
              <a:t>Contact </a:t>
            </a:r>
            <a:r>
              <a:rPr lang="en-US" sz="2800" dirty="0">
                <a:hlinkClick r:id="rId2"/>
              </a:rPr>
              <a:t>RocheportBridge@modot.mo.gov</a:t>
            </a:r>
            <a:r>
              <a:rPr lang="en-US" sz="2800" dirty="0"/>
              <a:t> to get signed up today!!</a:t>
            </a:r>
          </a:p>
        </p:txBody>
      </p:sp>
      <p:sp>
        <p:nvSpPr>
          <p:cNvPr id="4" name="Slide Number Placeholder 5">
            <a:extLst>
              <a:ext uri="{FF2B5EF4-FFF2-40B4-BE49-F238E27FC236}">
                <a16:creationId xmlns:a16="http://schemas.microsoft.com/office/drawing/2014/main" id="{2DE25F99-0330-497E-91A6-F4BD8D7AA24B}"/>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5</a:t>
            </a:fld>
            <a:endParaRPr lang="en-US"/>
          </a:p>
        </p:txBody>
      </p:sp>
    </p:spTree>
    <p:extLst>
      <p:ext uri="{BB962C8B-B14F-4D97-AF65-F5344CB8AC3E}">
        <p14:creationId xmlns:p14="http://schemas.microsoft.com/office/powerpoint/2010/main" val="345976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03B2-D595-4172-B2BA-744A3953A7F4}"/>
              </a:ext>
            </a:extLst>
          </p:cNvPr>
          <p:cNvSpPr>
            <a:spLocks noGrp="1"/>
          </p:cNvSpPr>
          <p:nvPr>
            <p:ph type="title"/>
          </p:nvPr>
        </p:nvSpPr>
        <p:spPr/>
        <p:txBody>
          <a:bodyPr/>
          <a:lstStyle/>
          <a:p>
            <a:r>
              <a:rPr lang="en-US" dirty="0"/>
              <a:t>Project Location</a:t>
            </a:r>
          </a:p>
        </p:txBody>
      </p:sp>
      <p:sp>
        <p:nvSpPr>
          <p:cNvPr id="3" name="TextBox 2">
            <a:extLst>
              <a:ext uri="{FF2B5EF4-FFF2-40B4-BE49-F238E27FC236}">
                <a16:creationId xmlns:a16="http://schemas.microsoft.com/office/drawing/2014/main" id="{4B4CE5A9-208F-4C0C-996D-302E0D94FA1B}"/>
              </a:ext>
            </a:extLst>
          </p:cNvPr>
          <p:cNvSpPr txBox="1"/>
          <p:nvPr/>
        </p:nvSpPr>
        <p:spPr>
          <a:xfrm>
            <a:off x="838200" y="4936985"/>
            <a:ext cx="10515600" cy="1077218"/>
          </a:xfrm>
          <a:prstGeom prst="rect">
            <a:avLst/>
          </a:prstGeom>
          <a:noFill/>
        </p:spPr>
        <p:txBody>
          <a:bodyPr wrap="square" rtlCol="0">
            <a:spAutoFit/>
          </a:bodyPr>
          <a:lstStyle/>
          <a:p>
            <a:pPr algn="ctr"/>
            <a:r>
              <a:rPr lang="en-US" sz="3200" b="1" dirty="0"/>
              <a:t>I-70 in Boone and Cooper Counties</a:t>
            </a:r>
          </a:p>
          <a:p>
            <a:pPr algn="ctr"/>
            <a:r>
              <a:rPr lang="en-US" sz="3200" b="1" dirty="0"/>
              <a:t>Railroad Bridge to East Ramps of RT BB</a:t>
            </a:r>
          </a:p>
        </p:txBody>
      </p:sp>
      <p:sp>
        <p:nvSpPr>
          <p:cNvPr id="4" name="Rectangle 3">
            <a:extLst>
              <a:ext uri="{FF2B5EF4-FFF2-40B4-BE49-F238E27FC236}">
                <a16:creationId xmlns:a16="http://schemas.microsoft.com/office/drawing/2014/main" id="{D25FD41D-2FCE-4ADB-96AB-2FA5A250BFC8}"/>
              </a:ext>
            </a:extLst>
          </p:cNvPr>
          <p:cNvSpPr/>
          <p:nvPr/>
        </p:nvSpPr>
        <p:spPr>
          <a:xfrm>
            <a:off x="3319975" y="2855741"/>
            <a:ext cx="4473527" cy="801859"/>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B00E56-8C4E-4CFB-B465-7841C1D192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69126" y="1684671"/>
            <a:ext cx="7253748" cy="3377380"/>
          </a:xfrm>
          <a:prstGeom prst="rect">
            <a:avLst/>
          </a:prstGeom>
          <a:noFill/>
        </p:spPr>
      </p:pic>
      <p:sp>
        <p:nvSpPr>
          <p:cNvPr id="5" name="Slide Number Placeholder 4">
            <a:extLst>
              <a:ext uri="{FF2B5EF4-FFF2-40B4-BE49-F238E27FC236}">
                <a16:creationId xmlns:a16="http://schemas.microsoft.com/office/drawing/2014/main" id="{813CF966-E59E-4B74-8845-BAFFD18BAAEB}"/>
              </a:ext>
            </a:extLst>
          </p:cNvPr>
          <p:cNvSpPr>
            <a:spLocks noGrp="1"/>
          </p:cNvSpPr>
          <p:nvPr>
            <p:ph type="sldNum" sz="quarter" idx="12"/>
          </p:nvPr>
        </p:nvSpPr>
        <p:spPr/>
        <p:txBody>
          <a:bodyPr/>
          <a:lstStyle/>
          <a:p>
            <a:fld id="{F6CF8675-D07F-40A9-8465-F325ECC0D5F5}" type="slidenum">
              <a:rPr lang="en-US" smtClean="0"/>
              <a:t>6</a:t>
            </a:fld>
            <a:endParaRPr lang="en-US"/>
          </a:p>
        </p:txBody>
      </p:sp>
    </p:spTree>
    <p:extLst>
      <p:ext uri="{BB962C8B-B14F-4D97-AF65-F5344CB8AC3E}">
        <p14:creationId xmlns:p14="http://schemas.microsoft.com/office/powerpoint/2010/main" val="79160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BF93F-2A27-493D-80E9-AA298A230AF1}"/>
              </a:ext>
            </a:extLst>
          </p:cNvPr>
          <p:cNvSpPr>
            <a:spLocks noGrp="1"/>
          </p:cNvSpPr>
          <p:nvPr>
            <p:ph type="title"/>
          </p:nvPr>
        </p:nvSpPr>
        <p:spPr/>
        <p:txBody>
          <a:bodyPr/>
          <a:lstStyle/>
          <a:p>
            <a:r>
              <a:rPr lang="en-US" dirty="0"/>
              <a:t>Existing Bridge</a:t>
            </a:r>
          </a:p>
        </p:txBody>
      </p:sp>
      <p:sp>
        <p:nvSpPr>
          <p:cNvPr id="4" name="Content Placeholder 3">
            <a:extLst>
              <a:ext uri="{FF2B5EF4-FFF2-40B4-BE49-F238E27FC236}">
                <a16:creationId xmlns:a16="http://schemas.microsoft.com/office/drawing/2014/main" id="{AC345D04-AC76-4AD8-A24D-9CB0691B804C}"/>
              </a:ext>
            </a:extLst>
          </p:cNvPr>
          <p:cNvSpPr>
            <a:spLocks noGrp="1"/>
          </p:cNvSpPr>
          <p:nvPr>
            <p:ph sz="quarter" idx="11"/>
          </p:nvPr>
        </p:nvSpPr>
        <p:spPr>
          <a:xfrm>
            <a:off x="838200" y="1985817"/>
            <a:ext cx="6479790" cy="4192535"/>
          </a:xfrm>
        </p:spPr>
        <p:txBody>
          <a:bodyPr>
            <a:normAutofit/>
          </a:bodyPr>
          <a:lstStyle/>
          <a:p>
            <a:r>
              <a:rPr lang="en-US" sz="3200" dirty="0"/>
              <a:t>Built in 1960</a:t>
            </a:r>
          </a:p>
          <a:p>
            <a:r>
              <a:rPr lang="en-US" sz="3200" dirty="0"/>
              <a:t>4 Lane </a:t>
            </a:r>
          </a:p>
          <a:p>
            <a:r>
              <a:rPr lang="en-US" sz="3200" dirty="0"/>
              <a:t>37,890 vehicles per day with 24% trucks</a:t>
            </a:r>
          </a:p>
        </p:txBody>
      </p:sp>
      <p:pic>
        <p:nvPicPr>
          <p:cNvPr id="9" name="Picture 8">
            <a:extLst>
              <a:ext uri="{FF2B5EF4-FFF2-40B4-BE49-F238E27FC236}">
                <a16:creationId xmlns:a16="http://schemas.microsoft.com/office/drawing/2014/main" id="{D7B74CF6-2430-47EC-A155-7799FEA0F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931" y="4213558"/>
            <a:ext cx="3634699" cy="204451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Picture 4">
            <a:extLst>
              <a:ext uri="{FF2B5EF4-FFF2-40B4-BE49-F238E27FC236}">
                <a16:creationId xmlns:a16="http://schemas.microsoft.com/office/drawing/2014/main" id="{46E99B66-4BA9-406F-9C5E-112528A307B9}"/>
              </a:ext>
            </a:extLst>
          </p:cNvPr>
          <p:cNvPicPr>
            <a:picLocks noChangeAspect="1"/>
          </p:cNvPicPr>
          <p:nvPr/>
        </p:nvPicPr>
        <p:blipFill>
          <a:blip r:embed="rId3"/>
          <a:stretch>
            <a:fillRect/>
          </a:stretch>
        </p:blipFill>
        <p:spPr>
          <a:xfrm>
            <a:off x="5542670" y="4185526"/>
            <a:ext cx="3365997" cy="207224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0" name="Picture 9">
            <a:extLst>
              <a:ext uri="{FF2B5EF4-FFF2-40B4-BE49-F238E27FC236}">
                <a16:creationId xmlns:a16="http://schemas.microsoft.com/office/drawing/2014/main" id="{55AAFCBA-E0F6-4C3F-9B89-C9620955E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038" y="1906331"/>
            <a:ext cx="3810259" cy="285769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7" name="Slide Number Placeholder 5">
            <a:extLst>
              <a:ext uri="{FF2B5EF4-FFF2-40B4-BE49-F238E27FC236}">
                <a16:creationId xmlns:a16="http://schemas.microsoft.com/office/drawing/2014/main" id="{4FC8CE69-4380-443A-9FCE-4DA08E17DC03}"/>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7</a:t>
            </a:fld>
            <a:endParaRPr lang="en-US"/>
          </a:p>
        </p:txBody>
      </p:sp>
    </p:spTree>
    <p:extLst>
      <p:ext uri="{BB962C8B-B14F-4D97-AF65-F5344CB8AC3E}">
        <p14:creationId xmlns:p14="http://schemas.microsoft.com/office/powerpoint/2010/main" val="243364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1EC7-8094-467B-9406-B935AA491543}"/>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A608C720-F303-4EE5-8054-CCC1F01D40F2}"/>
              </a:ext>
            </a:extLst>
          </p:cNvPr>
          <p:cNvSpPr>
            <a:spLocks noGrp="1"/>
          </p:cNvSpPr>
          <p:nvPr>
            <p:ph sz="quarter" idx="11"/>
          </p:nvPr>
        </p:nvSpPr>
        <p:spPr/>
        <p:txBody>
          <a:bodyPr>
            <a:normAutofit fontScale="92500" lnSpcReduction="10000"/>
          </a:bodyPr>
          <a:lstStyle/>
          <a:p>
            <a:pPr marL="514350" lvl="0" indent="-514350">
              <a:buFont typeface="+mj-lt"/>
              <a:buAutoNum type="arabicPeriod"/>
            </a:pPr>
            <a:r>
              <a:rPr lang="en-US" sz="2800" dirty="0"/>
              <a:t>Meet the expectation of delivering the project under budget.</a:t>
            </a:r>
          </a:p>
          <a:p>
            <a:pPr marL="514350" lvl="0" indent="-514350">
              <a:buFont typeface="+mj-lt"/>
              <a:buAutoNum type="arabicPeriod"/>
            </a:pPr>
            <a:r>
              <a:rPr lang="en-US" sz="2800" dirty="0"/>
              <a:t>Provide a high quality, durable, low maintenance project that improves safety and reliability.</a:t>
            </a:r>
          </a:p>
          <a:p>
            <a:pPr marL="514350" lvl="0" indent="-514350">
              <a:buFont typeface="+mj-lt"/>
              <a:buAutoNum type="arabicPeriod"/>
            </a:pPr>
            <a:r>
              <a:rPr lang="en-US" sz="2800" dirty="0"/>
              <a:t>Minimize traffic impacts during and after construction while maximizing safety and capacity.</a:t>
            </a:r>
          </a:p>
          <a:p>
            <a:pPr marL="514350" lvl="0" indent="-514350">
              <a:buFont typeface="+mj-lt"/>
              <a:buAutoNum type="arabicPeriod"/>
            </a:pPr>
            <a:r>
              <a:rPr lang="en-US" sz="2800" dirty="0"/>
              <a:t>Maximize safety for workers while beating the project completion deadline of 12/31/24.</a:t>
            </a:r>
          </a:p>
          <a:p>
            <a:pPr marL="514350" lvl="0" indent="-514350">
              <a:buFont typeface="+mj-lt"/>
              <a:buAutoNum type="arabicPeriod"/>
            </a:pPr>
            <a:r>
              <a:rPr lang="en-US" sz="2800" dirty="0"/>
              <a:t>Deliver the Project with a diverse workforce that fosters future DBE and workforce development.</a:t>
            </a:r>
          </a:p>
          <a:p>
            <a:pPr marL="514350" lvl="0" indent="-514350">
              <a:buFont typeface="+mj-lt"/>
              <a:buAutoNum type="arabicPeriod"/>
            </a:pPr>
            <a:r>
              <a:rPr lang="en-US" sz="2800" dirty="0"/>
              <a:t>Demonstrate a commitment to quality and innovation in all phases of the project.</a:t>
            </a:r>
          </a:p>
        </p:txBody>
      </p:sp>
      <p:sp>
        <p:nvSpPr>
          <p:cNvPr id="4" name="Slide Number Placeholder 5">
            <a:extLst>
              <a:ext uri="{FF2B5EF4-FFF2-40B4-BE49-F238E27FC236}">
                <a16:creationId xmlns:a16="http://schemas.microsoft.com/office/drawing/2014/main" id="{117026F1-FC58-4BC7-9A02-E972C146D768}"/>
              </a:ext>
            </a:extLst>
          </p:cNvPr>
          <p:cNvSpPr>
            <a:spLocks noGrp="1"/>
          </p:cNvSpPr>
          <p:nvPr>
            <p:ph type="sldNum" sz="quarter" idx="12"/>
          </p:nvPr>
        </p:nvSpPr>
        <p:spPr>
          <a:xfrm>
            <a:off x="11311128" y="6272784"/>
            <a:ext cx="640080" cy="365125"/>
          </a:xfrm>
        </p:spPr>
        <p:txBody>
          <a:bodyPr/>
          <a:lstStyle/>
          <a:p>
            <a:fld id="{F6CF8675-D07F-40A9-8465-F325ECC0D5F5}" type="slidenum">
              <a:rPr lang="en-US" smtClean="0"/>
              <a:t>8</a:t>
            </a:fld>
            <a:endParaRPr lang="en-US"/>
          </a:p>
        </p:txBody>
      </p:sp>
    </p:spTree>
    <p:extLst>
      <p:ext uri="{BB962C8B-B14F-4D97-AF65-F5344CB8AC3E}">
        <p14:creationId xmlns:p14="http://schemas.microsoft.com/office/powerpoint/2010/main" val="205749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8AD3BF6-C888-4625-8497-7154D1578FF6}"/>
              </a:ext>
            </a:extLst>
          </p:cNvPr>
          <p:cNvGraphicFramePr>
            <a:graphicFrameLocks noGrp="1"/>
          </p:cNvGraphicFramePr>
          <p:nvPr>
            <p:extLst>
              <p:ext uri="{D42A27DB-BD31-4B8C-83A1-F6EECF244321}">
                <p14:modId xmlns:p14="http://schemas.microsoft.com/office/powerpoint/2010/main" val="38761289"/>
              </p:ext>
            </p:extLst>
          </p:nvPr>
        </p:nvGraphicFramePr>
        <p:xfrm>
          <a:off x="506730" y="1923502"/>
          <a:ext cx="11178540" cy="3659060"/>
        </p:xfrm>
        <a:graphic>
          <a:graphicData uri="http://schemas.openxmlformats.org/drawingml/2006/table">
            <a:tbl>
              <a:tblPr firstRow="1" bandRow="1">
                <a:tableStyleId>{5C22544A-7EE6-4342-B048-85BDC9FD1C3A}</a:tableStyleId>
              </a:tblPr>
              <a:tblGrid>
                <a:gridCol w="5589270">
                  <a:extLst>
                    <a:ext uri="{9D8B030D-6E8A-4147-A177-3AD203B41FA5}">
                      <a16:colId xmlns:a16="http://schemas.microsoft.com/office/drawing/2014/main" val="4241826469"/>
                    </a:ext>
                  </a:extLst>
                </a:gridCol>
                <a:gridCol w="5589270">
                  <a:extLst>
                    <a:ext uri="{9D8B030D-6E8A-4147-A177-3AD203B41FA5}">
                      <a16:colId xmlns:a16="http://schemas.microsoft.com/office/drawing/2014/main" val="2071065469"/>
                    </a:ext>
                  </a:extLst>
                </a:gridCol>
              </a:tblGrid>
              <a:tr h="648065">
                <a:tc>
                  <a:txBody>
                    <a:bodyPr/>
                    <a:lstStyle/>
                    <a:p>
                      <a:r>
                        <a:rPr lang="en-US" sz="3200" dirty="0"/>
                        <a:t>RFQ Milestone</a:t>
                      </a:r>
                    </a:p>
                  </a:txBody>
                  <a:tcPr anchor="ctr"/>
                </a:tc>
                <a:tc>
                  <a:txBody>
                    <a:bodyPr/>
                    <a:lstStyle/>
                    <a:p>
                      <a:r>
                        <a:rPr lang="en-US" sz="3200" dirty="0"/>
                        <a:t>Tentative Date</a:t>
                      </a:r>
                    </a:p>
                  </a:txBody>
                  <a:tcPr anchor="ctr"/>
                </a:tc>
                <a:extLst>
                  <a:ext uri="{0D108BD9-81ED-4DB2-BD59-A6C34878D82A}">
                    <a16:rowId xmlns:a16="http://schemas.microsoft.com/office/drawing/2014/main" val="4023138156"/>
                  </a:ext>
                </a:extLst>
              </a:tr>
              <a:tr h="648065">
                <a:tc>
                  <a:txBody>
                    <a:bodyPr/>
                    <a:lstStyle/>
                    <a:p>
                      <a:r>
                        <a:rPr lang="en-US" sz="3200" dirty="0"/>
                        <a:t>Deadline for submitting RFQ questions</a:t>
                      </a:r>
                    </a:p>
                  </a:txBody>
                  <a:tcPr anchor="ctr"/>
                </a:tc>
                <a:tc>
                  <a:txBody>
                    <a:bodyPr/>
                    <a:lstStyle/>
                    <a:p>
                      <a:r>
                        <a:rPr lang="en-US" sz="3200" dirty="0"/>
                        <a:t>Wednesday, February 10, 2021</a:t>
                      </a:r>
                    </a:p>
                  </a:txBody>
                  <a:tcPr anchor="ctr"/>
                </a:tc>
                <a:extLst>
                  <a:ext uri="{0D108BD9-81ED-4DB2-BD59-A6C34878D82A}">
                    <a16:rowId xmlns:a16="http://schemas.microsoft.com/office/drawing/2014/main" val="4280658870"/>
                  </a:ext>
                </a:extLst>
              </a:tr>
              <a:tr h="648065">
                <a:tc>
                  <a:txBody>
                    <a:bodyPr/>
                    <a:lstStyle/>
                    <a:p>
                      <a:r>
                        <a:rPr lang="en-US" sz="3200" dirty="0"/>
                        <a:t>SOQ Submittal Deadline</a:t>
                      </a:r>
                    </a:p>
                  </a:txBody>
                  <a:tcPr anchor="ctr"/>
                </a:tc>
                <a:tc>
                  <a:txBody>
                    <a:bodyPr/>
                    <a:lstStyle/>
                    <a:p>
                      <a:r>
                        <a:rPr lang="en-US" sz="3200" dirty="0"/>
                        <a:t>Friday, February 19, 2021</a:t>
                      </a:r>
                    </a:p>
                  </a:txBody>
                  <a:tcPr anchor="ctr"/>
                </a:tc>
                <a:extLst>
                  <a:ext uri="{0D108BD9-81ED-4DB2-BD59-A6C34878D82A}">
                    <a16:rowId xmlns:a16="http://schemas.microsoft.com/office/drawing/2014/main" val="4274374325"/>
                  </a:ext>
                </a:extLst>
              </a:tr>
              <a:tr h="648065">
                <a:tc>
                  <a:txBody>
                    <a:bodyPr/>
                    <a:lstStyle/>
                    <a:p>
                      <a:r>
                        <a:rPr lang="en-US" sz="3200" dirty="0"/>
                        <a:t>Oral Presentations</a:t>
                      </a:r>
                    </a:p>
                  </a:txBody>
                  <a:tcPr anchor="ctr"/>
                </a:tc>
                <a:tc>
                  <a:txBody>
                    <a:bodyPr/>
                    <a:lstStyle/>
                    <a:p>
                      <a:r>
                        <a:rPr lang="en-US" sz="3200" dirty="0"/>
                        <a:t>February 24 – 26, 2021</a:t>
                      </a:r>
                    </a:p>
                  </a:txBody>
                  <a:tcPr anchor="ctr"/>
                </a:tc>
                <a:extLst>
                  <a:ext uri="{0D108BD9-81ED-4DB2-BD59-A6C34878D82A}">
                    <a16:rowId xmlns:a16="http://schemas.microsoft.com/office/drawing/2014/main" val="2879607428"/>
                  </a:ext>
                </a:extLst>
              </a:tr>
              <a:tr h="648065">
                <a:tc>
                  <a:txBody>
                    <a:bodyPr/>
                    <a:lstStyle/>
                    <a:p>
                      <a:r>
                        <a:rPr lang="en-US" sz="3200" dirty="0"/>
                        <a:t>SOQ Shortlist Released</a:t>
                      </a:r>
                    </a:p>
                  </a:txBody>
                  <a:tcPr anchor="ctr"/>
                </a:tc>
                <a:tc>
                  <a:txBody>
                    <a:bodyPr/>
                    <a:lstStyle/>
                    <a:p>
                      <a:r>
                        <a:rPr lang="en-US" sz="3200" dirty="0"/>
                        <a:t>Tuesday, March 2, 2021</a:t>
                      </a:r>
                    </a:p>
                  </a:txBody>
                  <a:tcPr anchor="ctr"/>
                </a:tc>
                <a:extLst>
                  <a:ext uri="{0D108BD9-81ED-4DB2-BD59-A6C34878D82A}">
                    <a16:rowId xmlns:a16="http://schemas.microsoft.com/office/drawing/2014/main" val="3903519891"/>
                  </a:ext>
                </a:extLst>
              </a:tr>
            </a:tbl>
          </a:graphicData>
        </a:graphic>
      </p:graphicFrame>
      <p:sp>
        <p:nvSpPr>
          <p:cNvPr id="3" name="Slide Number Placeholder 2">
            <a:extLst>
              <a:ext uri="{FF2B5EF4-FFF2-40B4-BE49-F238E27FC236}">
                <a16:creationId xmlns:a16="http://schemas.microsoft.com/office/drawing/2014/main" id="{9BD74C1E-975E-48FA-ABD2-3AB6BAF8AD87}"/>
              </a:ext>
            </a:extLst>
          </p:cNvPr>
          <p:cNvSpPr>
            <a:spLocks noGrp="1"/>
          </p:cNvSpPr>
          <p:nvPr>
            <p:ph type="sldNum" sz="quarter" idx="12"/>
          </p:nvPr>
        </p:nvSpPr>
        <p:spPr/>
        <p:txBody>
          <a:bodyPr/>
          <a:lstStyle/>
          <a:p>
            <a:fld id="{F6CF8675-D07F-40A9-8465-F325ECC0D5F5}" type="slidenum">
              <a:rPr lang="en-US" smtClean="0"/>
              <a:t>9</a:t>
            </a:fld>
            <a:endParaRPr lang="en-US"/>
          </a:p>
        </p:txBody>
      </p:sp>
    </p:spTree>
    <p:extLst>
      <p:ext uri="{BB962C8B-B14F-4D97-AF65-F5344CB8AC3E}">
        <p14:creationId xmlns:p14="http://schemas.microsoft.com/office/powerpoint/2010/main" val="3829612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63903B50FBC4B800213C38E04DBD7" ma:contentTypeVersion="1" ma:contentTypeDescription="Create a new document." ma:contentTypeScope="" ma:versionID="cdc6f9760430a4416e2c9083a308691e">
  <xsd:schema xmlns:xsd="http://www.w3.org/2001/XMLSchema" xmlns:xs="http://www.w3.org/2001/XMLSchema" xmlns:p="http://schemas.microsoft.com/office/2006/metadata/properties" xmlns:ns2="eee5dab0-906c-4cb3-b73d-04d197b3c3ec" targetNamespace="http://schemas.microsoft.com/office/2006/metadata/properties" ma:root="true" ma:fieldsID="ea7b586429da165b0c12bf5a7ddf8225" ns2:_="">
    <xsd:import namespace="eee5dab0-906c-4cb3-b73d-04d197b3c3e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5dab0-906c-4cb3-b73d-04d197b3c3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8F34C-2CD0-461A-9896-A74FCE0AE994}"/>
</file>

<file path=customXml/itemProps2.xml><?xml version="1.0" encoding="utf-8"?>
<ds:datastoreItem xmlns:ds="http://schemas.openxmlformats.org/officeDocument/2006/customXml" ds:itemID="{E13AFFCE-6F94-4F94-ACFE-3C207E60F575}">
  <ds:schemaRefs>
    <ds:schemaRef ds:uri="http://schemas.microsoft.com/sharepoint/v3/contenttype/forms"/>
  </ds:schemaRefs>
</ds:datastoreItem>
</file>

<file path=customXml/itemProps3.xml><?xml version="1.0" encoding="utf-8"?>
<ds:datastoreItem xmlns:ds="http://schemas.openxmlformats.org/officeDocument/2006/customXml" ds:itemID="{742F4B6F-0432-4816-9D5A-FFBEBECA3C74}">
  <ds:schemaRefs>
    <ds:schemaRef ds:uri="http://purl.org/dc/terms/"/>
    <ds:schemaRef ds:uri="http://schemas.openxmlformats.org/package/2006/metadata/core-properties"/>
    <ds:schemaRef ds:uri="http://schemas.microsoft.com/office/2006/metadata/properties"/>
    <ds:schemaRef ds:uri="http://schemas.microsoft.com/office/infopath/2007/PartnerControls"/>
    <ds:schemaRef ds:uri="eee5dab0-906c-4cb3-b73d-04d197b3c3ec"/>
    <ds:schemaRef ds:uri="http://purl.org/dc/elements/1.1/"/>
    <ds:schemaRef ds:uri="http://www.w3.org/XML/1998/namespace"/>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2195</TotalTime>
  <Words>1458</Words>
  <Application>Microsoft Office PowerPoint</Application>
  <PresentationFormat>Widescreen</PresentationFormat>
  <Paragraphs>270</Paragraphs>
  <Slides>34</Slides>
  <Notes>5</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Gill Sans MT</vt:lpstr>
      <vt:lpstr>Rockwell</vt:lpstr>
      <vt:lpstr>Rockwell Condensed</vt:lpstr>
      <vt:lpstr>Wingdings</vt:lpstr>
      <vt:lpstr>Wood Type</vt:lpstr>
      <vt:lpstr>PowerPoint Presentation</vt:lpstr>
      <vt:lpstr>Project Team</vt:lpstr>
      <vt:lpstr>Agenda</vt:lpstr>
      <vt:lpstr>Please place your questions and comments in the Q&amp;A pod. We will respond to them verbally.</vt:lpstr>
      <vt:lpstr>Reminder… </vt:lpstr>
      <vt:lpstr>Project Location</vt:lpstr>
      <vt:lpstr>Existing Bridge</vt:lpstr>
      <vt:lpstr>Project Goals</vt:lpstr>
      <vt:lpstr>PowerPoint Presentation</vt:lpstr>
      <vt:lpstr>PowerPoint Presentation</vt:lpstr>
      <vt:lpstr>Project Budget</vt:lpstr>
      <vt:lpstr>Risk Items</vt:lpstr>
      <vt:lpstr>Utility Coordination</vt:lpstr>
      <vt:lpstr>Third-Party Agreements</vt:lpstr>
      <vt:lpstr>Environmental Clearances</vt:lpstr>
      <vt:lpstr>Right of Way</vt:lpstr>
      <vt:lpstr>Request for Qualifications</vt:lpstr>
      <vt:lpstr>Request for Qualifications</vt:lpstr>
      <vt:lpstr>Request for Qualifications</vt:lpstr>
      <vt:lpstr>Request for Qualifications</vt:lpstr>
      <vt:lpstr>Early Release Information</vt:lpstr>
      <vt:lpstr>Draft RFP</vt:lpstr>
      <vt:lpstr>Questions about the RFQ or Draft RFP?</vt:lpstr>
      <vt:lpstr>Diversity Goals</vt:lpstr>
      <vt:lpstr>Ineligible Firms</vt:lpstr>
      <vt:lpstr>Project Contact Info</vt:lpstr>
      <vt:lpstr>PowerPoint Presentation</vt:lpstr>
      <vt:lpstr>Design-Build Project Goals</vt:lpstr>
      <vt:lpstr>Goal #1: Meet the expectation of delivering the project under budget.</vt:lpstr>
      <vt:lpstr>Goal #2: Provide a high quality, durable, low maintenance project that improves safety and reliability</vt:lpstr>
      <vt:lpstr>Goal #3: Minimize traffic impacts during and after construction while maximizing safety and capacity</vt:lpstr>
      <vt:lpstr>Goal #4: maximize safety for workers while beating the project completion deadline of 12/31/24</vt:lpstr>
      <vt:lpstr>Goal #5: deliver the Project with a diverse workforce that fosters future dbe and workforce development.</vt:lpstr>
      <vt:lpstr>Goal #6: demonstrate a commitment to quality and innovation in all phases of the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Lepper</dc:creator>
  <cp:lastModifiedBy>Brandi J. Baldwin</cp:lastModifiedBy>
  <cp:revision>49</cp:revision>
  <dcterms:created xsi:type="dcterms:W3CDTF">2021-01-05T15:09:05Z</dcterms:created>
  <dcterms:modified xsi:type="dcterms:W3CDTF">2021-01-29T00:07:50Z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0x0101006F763903B50FBC4B800213C38E04DBD7</vt:lpwstr>
  </property>
</Properties>
</file>