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93" r:id="rId3"/>
    <p:sldId id="281" r:id="rId4"/>
    <p:sldId id="258" r:id="rId5"/>
    <p:sldId id="273" r:id="rId6"/>
    <p:sldId id="272" r:id="rId7"/>
    <p:sldId id="276" r:id="rId8"/>
    <p:sldId id="303" r:id="rId9"/>
    <p:sldId id="302" r:id="rId10"/>
    <p:sldId id="299" r:id="rId11"/>
    <p:sldId id="301" r:id="rId12"/>
    <p:sldId id="300" r:id="rId13"/>
    <p:sldId id="304" r:id="rId14"/>
    <p:sldId id="305" r:id="rId15"/>
    <p:sldId id="287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 autoAdjust="0"/>
    <p:restoredTop sz="94728" autoAdjust="0"/>
  </p:normalViewPr>
  <p:slideViewPr>
    <p:cSldViewPr>
      <p:cViewPr varScale="1">
        <p:scale>
          <a:sx n="126" d="100"/>
          <a:sy n="126" d="100"/>
        </p:scale>
        <p:origin x="-3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 smtClean="0"/>
              <a:t>Contractor Awards</a:t>
            </a:r>
            <a:endParaRPr lang="en-US" sz="2400" dirty="0"/>
          </a:p>
        </c:rich>
      </c:tx>
      <c:layout>
        <c:manualLayout>
          <c:xMode val="edge"/>
          <c:yMode val="edge"/>
          <c:x val="0.35044421334125686"/>
          <c:y val="2.8571428571428571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3263148120635865"/>
          <c:y val="0.10130014998125235"/>
          <c:w val="0.8204220521963056"/>
          <c:h val="0.61582264716910373"/>
        </c:manualLayout>
      </c:layout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2020-2024 STIP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4.7169811320754715E-3"/>
                  <c:y val="-7.14285714285714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-3.6163522012578615E-2"/>
                  <c:y val="3.571428571428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9874213836477988E-2"/>
                  <c:y val="3.571428571428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4591194968553458E-2"/>
                  <c:y val="3.3333333333333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&quot;$&quot;#,##0" sourceLinked="0"/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Sheet1!$C$2:$C$8</c:f>
              <c:numCache>
                <c:formatCode>#,##0</c:formatCode>
                <c:ptCount val="7"/>
                <c:pt idx="0">
                  <c:v>730000000</c:v>
                </c:pt>
                <c:pt idx="1">
                  <c:v>1070000000</c:v>
                </c:pt>
                <c:pt idx="2">
                  <c:v>900000000</c:v>
                </c:pt>
                <c:pt idx="3">
                  <c:v>900000000</c:v>
                </c:pt>
                <c:pt idx="4">
                  <c:v>875000000</c:v>
                </c:pt>
                <c:pt idx="5">
                  <c:v>875000000</c:v>
                </c:pt>
                <c:pt idx="6">
                  <c:v>875000000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2019-2023 STIP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dPt>
            <c:idx val="3"/>
            <c:bubble3D val="0"/>
            <c:spPr>
              <a:ln w="38100">
                <a:solidFill>
                  <a:srgbClr val="FF0000"/>
                </a:solidFill>
              </a:ln>
            </c:spPr>
          </c:dPt>
          <c:dLbls>
            <c:numFmt formatCode="&quot;$&quot;#,##0" sourceLinked="0"/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Sheet1!$B$2:$B$8</c:f>
              <c:numCache>
                <c:formatCode>#,##0</c:formatCode>
                <c:ptCount val="7"/>
                <c:pt idx="0">
                  <c:v>900000000</c:v>
                </c:pt>
                <c:pt idx="1">
                  <c:v>900000000</c:v>
                </c:pt>
                <c:pt idx="2">
                  <c:v>900000000</c:v>
                </c:pt>
                <c:pt idx="3">
                  <c:v>900000000</c:v>
                </c:pt>
                <c:pt idx="4">
                  <c:v>900000000</c:v>
                </c:pt>
                <c:pt idx="5">
                  <c:v>900000000</c:v>
                </c:pt>
                <c:pt idx="6">
                  <c:v>900000000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Federal Funds Reduction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dPt>
            <c:idx val="1"/>
            <c:bubble3D val="0"/>
            <c:spPr>
              <a:ln w="38100">
                <a:solidFill>
                  <a:srgbClr val="FF0000"/>
                </a:solidFill>
              </a:ln>
            </c:spPr>
          </c:dPt>
          <c:dLbls>
            <c:dLbl>
              <c:idx val="0"/>
              <c:layout>
                <c:manualLayout>
                  <c:x val="-3.9308299905907985E-2"/>
                  <c:y val="5.476190476190476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$730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-1.8867924528301886E-2"/>
                  <c:y val="-0.0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$570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20125786163522E-2"/>
                  <c:y val="-0.0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$570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6729559748427674E-2"/>
                  <c:y val="-0.0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$570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20125786163522E-2"/>
                  <c:y val="-0.0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$570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4591194968553458E-2"/>
                  <c:y val="-5.238095238095238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$570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Sheet1!$D$2:$D$8</c:f>
              <c:numCache>
                <c:formatCode>_(* #,##0_);_(* \(#,##0\);_(* "-"??_);_(@_)</c:formatCode>
                <c:ptCount val="7"/>
                <c:pt idx="0">
                  <c:v>730000000</c:v>
                </c:pt>
                <c:pt idx="1">
                  <c:v>1070000000</c:v>
                </c:pt>
                <c:pt idx="2">
                  <c:v>570000000</c:v>
                </c:pt>
                <c:pt idx="3">
                  <c:v>570000000</c:v>
                </c:pt>
                <c:pt idx="4">
                  <c:v>570000000</c:v>
                </c:pt>
                <c:pt idx="5">
                  <c:v>570000000</c:v>
                </c:pt>
                <c:pt idx="6">
                  <c:v>570000000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411456"/>
        <c:axId val="187430016"/>
      </c:lineChart>
      <c:catAx>
        <c:axId val="187411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Fiscal Year</a:t>
                </a:r>
                <a:endParaRPr lang="en-US" sz="16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87430016"/>
        <c:crosses val="autoZero"/>
        <c:auto val="1"/>
        <c:lblAlgn val="ctr"/>
        <c:lblOffset val="100"/>
        <c:noMultiLvlLbl val="0"/>
      </c:catAx>
      <c:valAx>
        <c:axId val="187430016"/>
        <c:scaling>
          <c:orientation val="minMax"/>
          <c:min val="500000000"/>
        </c:scaling>
        <c:delete val="0"/>
        <c:axPos val="l"/>
        <c:majorGridlines/>
        <c:numFmt formatCode="&quot;$&quot;#,##0" sourceLinked="0"/>
        <c:majorTickMark val="out"/>
        <c:minorTickMark val="in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87411456"/>
        <c:crosses val="autoZero"/>
        <c:crossBetween val="between"/>
        <c:majorUnit val="100000000"/>
        <c:minorUnit val="50000000"/>
        <c:dispUnits>
          <c:builtInUnit val="millions"/>
          <c:dispUnitsLbl>
            <c:layout>
              <c:manualLayout>
                <c:xMode val="edge"/>
                <c:yMode val="edge"/>
                <c:x val="1.0849056603773584E-2"/>
                <c:y val="0.35755024371953503"/>
              </c:manualLayout>
            </c:layout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</c:dispUnitsLbl>
        </c:dispUnits>
      </c:valAx>
      <c:spPr>
        <a:solidFill>
          <a:schemeClr val="bg1">
            <a:lumMod val="85000"/>
          </a:schemeClr>
        </a:solidFill>
        <a:ln>
          <a:solidFill>
            <a:schemeClr val="tx1"/>
          </a:solidFill>
        </a:ln>
      </c:spPr>
    </c:plotArea>
    <c:legend>
      <c:legendPos val="b"/>
      <c:layout>
        <c:manualLayout>
          <c:xMode val="edge"/>
          <c:yMode val="edge"/>
          <c:x val="0.11141447531322736"/>
          <c:y val="0.8869437570303712"/>
          <c:w val="0.81713415540038625"/>
          <c:h val="5.1151481064866888E-2"/>
        </c:manualLayout>
      </c:layout>
      <c:overlay val="0"/>
      <c:spPr>
        <a:solidFill>
          <a:schemeClr val="accent6"/>
        </a:solidFill>
        <a:ln cmpd="sng">
          <a:solidFill>
            <a:schemeClr val="tx1"/>
          </a:solidFill>
          <a:prstDash val="solid"/>
        </a:ln>
      </c:spPr>
      <c:txPr>
        <a:bodyPr/>
        <a:lstStyle/>
        <a:p>
          <a:pPr>
            <a:defRPr lang="en-US" sz="14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b="0" dirty="0"/>
              <a:t>Asset</a:t>
            </a:r>
            <a:r>
              <a:rPr lang="en-US" sz="2400" b="0" baseline="0" dirty="0"/>
              <a:t> Management Needs</a:t>
            </a:r>
          </a:p>
          <a:p>
            <a:pPr>
              <a:defRPr/>
            </a:pPr>
            <a:r>
              <a:rPr lang="en-US" b="0" baseline="0" dirty="0"/>
              <a:t>(Does Not Include Engineering)</a:t>
            </a:r>
            <a:endParaRPr lang="en-US" b="0" dirty="0"/>
          </a:p>
        </c:rich>
      </c:tx>
      <c:layout>
        <c:manualLayout>
          <c:xMode val="edge"/>
          <c:yMode val="edge"/>
          <c:x val="8.776925267846529E-2"/>
          <c:y val="2.0427700283280194E-2"/>
        </c:manualLayout>
      </c:layout>
      <c:overlay val="0"/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AMP!$U$5</c:f>
              <c:strCache>
                <c:ptCount val="1"/>
                <c:pt idx="0">
                  <c:v>Other Asset Management Needs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solidFill>
                <a:srgbClr val="0070C0"/>
              </a:solidFill>
            </a:ln>
          </c:spPr>
          <c:cat>
            <c:numRef>
              <c:f>AMP!$E$29:$L$29</c:f>
              <c:numCache>
                <c:formatCode>General</c:formatCode>
                <c:ptCount val="8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</c:numCache>
            </c:numRef>
          </c:cat>
          <c:val>
            <c:numRef>
              <c:f>AMP!$V$5:$AC$5</c:f>
              <c:numCache>
                <c:formatCode>#,##0.0_);\(#,##0.0\)</c:formatCode>
                <c:ptCount val="8"/>
                <c:pt idx="0">
                  <c:v>595.11920967374965</c:v>
                </c:pt>
                <c:pt idx="1">
                  <c:v>612.97278596396211</c:v>
                </c:pt>
                <c:pt idx="2">
                  <c:v>631.36196954288096</c:v>
                </c:pt>
                <c:pt idx="3">
                  <c:v>650.30282862916738</c:v>
                </c:pt>
                <c:pt idx="4">
                  <c:v>669.81191348804236</c:v>
                </c:pt>
                <c:pt idx="5">
                  <c:v>689.90627089268366</c:v>
                </c:pt>
                <c:pt idx="6">
                  <c:v>710.60345901946414</c:v>
                </c:pt>
                <c:pt idx="7">
                  <c:v>731.92156279004803</c:v>
                </c:pt>
              </c:numCache>
            </c:numRef>
          </c:val>
        </c:ser>
        <c:ser>
          <c:idx val="1"/>
          <c:order val="1"/>
          <c:tx>
            <c:strRef>
              <c:f>AMP!$U$6</c:f>
              <c:strCache>
                <c:ptCount val="1"/>
                <c:pt idx="0">
                  <c:v>Major Bridges</c:v>
                </c:pt>
              </c:strCache>
            </c:strRef>
          </c:tx>
          <c:spPr>
            <a:solidFill>
              <a:srgbClr val="C00000"/>
            </a:solidFill>
          </c:spPr>
          <c:cat>
            <c:numRef>
              <c:f>AMP!$E$29:$L$29</c:f>
              <c:numCache>
                <c:formatCode>General</c:formatCode>
                <c:ptCount val="8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</c:numCache>
            </c:numRef>
          </c:cat>
          <c:val>
            <c:numRef>
              <c:f>AMP!$V$6:$AC$6</c:f>
              <c:numCache>
                <c:formatCode>#,##0.0</c:formatCode>
                <c:ptCount val="8"/>
                <c:pt idx="0">
                  <c:v>93.687162074019994</c:v>
                </c:pt>
                <c:pt idx="1">
                  <c:v>12.924746654370693</c:v>
                </c:pt>
                <c:pt idx="2">
                  <c:v>168.37655098151214</c:v>
                </c:pt>
                <c:pt idx="3">
                  <c:v>141.80092442132059</c:v>
                </c:pt>
                <c:pt idx="4">
                  <c:v>92.189192672983751</c:v>
                </c:pt>
                <c:pt idx="5">
                  <c:v>125.09904331918031</c:v>
                </c:pt>
                <c:pt idx="6">
                  <c:v>141.67823431867342</c:v>
                </c:pt>
                <c:pt idx="7">
                  <c:v>212.4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531648"/>
        <c:axId val="187533184"/>
      </c:areaChart>
      <c:catAx>
        <c:axId val="187531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7533184"/>
        <c:crosses val="autoZero"/>
        <c:auto val="1"/>
        <c:lblAlgn val="ctr"/>
        <c:lblOffset val="100"/>
        <c:noMultiLvlLbl val="0"/>
      </c:catAx>
      <c:valAx>
        <c:axId val="187533184"/>
        <c:scaling>
          <c:orientation val="minMax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crossAx val="187531648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ECA5DA8-96F9-43ED-9488-A104D2A9D7B9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F4BEE4F-F71A-4515-AEEB-E296B759E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12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8307A-1BF1-455E-A592-824C13E617A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004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8307A-1BF1-455E-A592-824C13E617A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004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Construction Awards </a:t>
            </a:r>
            <a:r>
              <a:rPr lang="en-US" dirty="0" smtClean="0"/>
              <a:t>–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$730 million for 2019--$170 million moved to 2020 for I-270 project </a:t>
            </a:r>
            <a:endParaRPr lang="en-U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$1,070 million for 2020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$900 million for 2021 and 2022--Same as last year’s forecast</a:t>
            </a:r>
            <a:endParaRPr lang="en-U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$875 million for 2023 and beyond</a:t>
            </a:r>
          </a:p>
          <a:p>
            <a:pPr lvl="1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Federal Reduction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$570 million starting in 2021 through 2025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baseline="0" dirty="0" smtClean="0"/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E06F8-82BC-4169-8C36-C5EED3E3AD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57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8307A-1BF1-455E-A592-824C13E617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79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8307A-1BF1-455E-A592-824C13E617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57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Congress doesn't act, and if the administration doesn't support the Highway Trust Fund, we could see a significant decline in federal resources starting in 2021.</a:t>
            </a:r>
          </a:p>
          <a:p>
            <a:endParaRPr lang="en-US" dirty="0" smtClean="0"/>
          </a:p>
          <a:p>
            <a:r>
              <a:rPr lang="en-US" dirty="0" smtClean="0"/>
              <a:t>Our current resources provide about half of the construction budget that the condition of the system, and its size, require to be in good repair.</a:t>
            </a:r>
          </a:p>
          <a:p>
            <a:endParaRPr lang="en-US" dirty="0" smtClean="0"/>
          </a:p>
          <a:p>
            <a:r>
              <a:rPr lang="en-US" dirty="0" smtClean="0"/>
              <a:t>Setting priorities among the many equally important transportation projects will be a tough job with limited resources, but we’ll continue to work closely with you to address Missouri’s most pressing needs.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BEE4F-F71A-4515-AEEB-E296B759E7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64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213">
              <a:defRPr/>
            </a:pPr>
            <a:r>
              <a:rPr lang="en-US" sz="2000" dirty="0"/>
              <a:t>Join the national movement to buckle up every person every time and to put your phone down and end the alarming trend of distracted driving</a:t>
            </a:r>
          </a:p>
          <a:p>
            <a:pPr lvl="0"/>
            <a:r>
              <a:rPr lang="en-US" sz="2000" dirty="0"/>
              <a:t>Your number counts – so stand up and be counted.  Take the Challenge to  Buckle Up – Phone Down</a:t>
            </a:r>
          </a:p>
          <a:p>
            <a:pPr lvl="1"/>
            <a:endParaRPr lang="en-US" sz="2000" dirty="0"/>
          </a:p>
          <a:p>
            <a:pPr lvl="0"/>
            <a:r>
              <a:rPr lang="en-US" sz="2000" dirty="0"/>
              <a:t>Do your part to stop the tragic trend of fatalities on Missouri’s roads.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8307A-1BF1-455E-A592-824C13E617A7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692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C167-D211-4F2E-B290-C1D50B5D65EC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AEB8-4CB8-407F-9502-CB17CFCB2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35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C167-D211-4F2E-B290-C1D50B5D65EC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AEB8-4CB8-407F-9502-CB17CFCB2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37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C167-D211-4F2E-B290-C1D50B5D65EC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AEB8-4CB8-407F-9502-CB17CFCB2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3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676400"/>
            <a:ext cx="7315200" cy="1066800"/>
          </a:xfrm>
        </p:spPr>
        <p:txBody>
          <a:bodyPr anchor="t"/>
          <a:lstStyle>
            <a:lvl1pPr algn="r">
              <a:defRPr/>
            </a:lvl1pPr>
          </a:lstStyle>
          <a:p>
            <a:r>
              <a:rPr lang="en-US" dirty="0" smtClean="0"/>
              <a:t>Title Font: Arial 40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3124200"/>
            <a:ext cx="2950936" cy="2667000"/>
          </a:xfrm>
        </p:spPr>
        <p:txBody>
          <a:bodyPr anchor="b">
            <a:normAutofit/>
          </a:bodyPr>
          <a:lstStyle>
            <a:lvl1pPr marL="0" indent="0" algn="r">
              <a:buNone/>
              <a:defRPr sz="20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Subtitle: Arial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832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C167-D211-4F2E-B290-C1D50B5D65EC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AEB8-4CB8-407F-9502-CB17CFCB2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92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C167-D211-4F2E-B290-C1D50B5D65EC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AEB8-4CB8-407F-9502-CB17CFCB2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70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C167-D211-4F2E-B290-C1D50B5D65EC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AEB8-4CB8-407F-9502-CB17CFCB2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25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C167-D211-4F2E-B290-C1D50B5D65EC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AEB8-4CB8-407F-9502-CB17CFCB2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91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C167-D211-4F2E-B290-C1D50B5D65EC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AEB8-4CB8-407F-9502-CB17CFCB2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6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C167-D211-4F2E-B290-C1D50B5D65EC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AEB8-4CB8-407F-9502-CB17CFCB2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2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C167-D211-4F2E-B290-C1D50B5D65EC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AEB8-4CB8-407F-9502-CB17CFCB2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7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C167-D211-4F2E-B290-C1D50B5D65EC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AEB8-4CB8-407F-9502-CB17CFCB2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98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CC167-D211-4F2E-B290-C1D50B5D65EC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4AEB8-4CB8-407F-9502-CB17CFCB2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15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abal1\Desktop\Safety-Service-Stabili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2" y="-1670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09162" y="4419600"/>
            <a:ext cx="41118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Ed Hassinger</a:t>
            </a:r>
          </a:p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Deputy Director/Chief Engineer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395537" y="1295400"/>
            <a:ext cx="51359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</a:rPr>
              <a:t>MoDOT</a:t>
            </a:r>
            <a:r>
              <a:rPr lang="en-US" sz="4000" dirty="0" smtClean="0">
                <a:solidFill>
                  <a:schemeClr val="bg1"/>
                </a:solidFill>
              </a:rPr>
              <a:t>:  Year In Review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1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4952" y="1219200"/>
            <a:ext cx="72250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System Conditions = $583</a:t>
            </a:r>
          </a:p>
          <a:p>
            <a:pPr marL="119063" indent="-1190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Bridges = $94</a:t>
            </a:r>
          </a:p>
          <a:p>
            <a:pPr marL="119063" indent="-1190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= $677</a:t>
            </a: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1463232"/>
              </p:ext>
            </p:extLst>
          </p:nvPr>
        </p:nvGraphicFramePr>
        <p:xfrm>
          <a:off x="971885" y="2971800"/>
          <a:ext cx="6876715" cy="3730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2"/>
          <p:cNvSpPr txBox="1">
            <a:spLocks/>
          </p:cNvSpPr>
          <p:nvPr/>
        </p:nvSpPr>
        <p:spPr>
          <a:xfrm>
            <a:off x="0" y="304800"/>
            <a:ext cx="7239000" cy="12189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800" dirty="0" smtClean="0"/>
              <a:t>Asset Management Needs</a:t>
            </a:r>
          </a:p>
          <a:p>
            <a:r>
              <a:rPr lang="en-US" sz="2400" dirty="0" smtClean="0"/>
              <a:t>Fiscal Year 2022</a:t>
            </a:r>
          </a:p>
          <a:p>
            <a:endParaRPr lang="en-US" sz="300" dirty="0" smtClean="0"/>
          </a:p>
          <a:p>
            <a:r>
              <a:rPr lang="en-US" sz="1800" dirty="0" smtClean="0"/>
              <a:t>(Dollars in Millions)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1468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838200"/>
            <a:ext cx="76200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State Legislative Activity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1" y="1676400"/>
            <a:ext cx="8341312" cy="4267199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Automatic Revocation of a Driver’s License When Striking a Highway </a:t>
            </a:r>
            <a:r>
              <a:rPr lang="en-US" sz="2400" dirty="0" smtClean="0"/>
              <a:t>Worker 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/>
              <a:t>Creation of a Mile Per Gallon Motor Vehicle Registration Fee </a:t>
            </a:r>
            <a:r>
              <a:rPr lang="en-US" sz="2400" dirty="0" smtClean="0"/>
              <a:t>Model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Prohibit </a:t>
            </a:r>
            <a:r>
              <a:rPr lang="en-US" sz="2400" dirty="0"/>
              <a:t>the use of hand-held  </a:t>
            </a:r>
            <a:r>
              <a:rPr lang="en-US" sz="2400" dirty="0" smtClean="0"/>
              <a:t>electronic </a:t>
            </a:r>
            <a:r>
              <a:rPr lang="en-US" sz="2400" dirty="0"/>
              <a:t>wireless communication </a:t>
            </a:r>
            <a:endParaRPr lang="en-US" sz="2400" dirty="0" smtClean="0"/>
          </a:p>
          <a:p>
            <a:pPr marL="46037" indent="0">
              <a:buNone/>
            </a:pPr>
            <a:r>
              <a:rPr lang="en-US" sz="2400" dirty="0" smtClean="0"/>
              <a:t>     devices </a:t>
            </a:r>
            <a:r>
              <a:rPr lang="en-US" sz="2400" dirty="0"/>
              <a:t>while </a:t>
            </a:r>
            <a:r>
              <a:rPr lang="en-US" sz="2400" dirty="0" smtClean="0"/>
              <a:t>driving</a:t>
            </a:r>
          </a:p>
          <a:p>
            <a:pPr marL="46037" indent="0">
              <a:buNone/>
            </a:pPr>
            <a:endParaRPr lang="en-US" sz="2400" dirty="0"/>
          </a:p>
          <a:p>
            <a:pPr marL="388937"/>
            <a:r>
              <a:rPr lang="en-US" sz="2400" dirty="0" smtClean="0"/>
              <a:t>Also being discussed, solutions to fix </a:t>
            </a:r>
          </a:p>
          <a:p>
            <a:pPr marL="46037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several bridges across the state. </a:t>
            </a:r>
          </a:p>
          <a:p>
            <a:pPr marL="46037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marL="46037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328" y="3657600"/>
            <a:ext cx="3581400" cy="268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06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2697163"/>
          </a:xfrm>
        </p:spPr>
        <p:txBody>
          <a:bodyPr/>
          <a:lstStyle/>
          <a:p>
            <a:r>
              <a:rPr lang="en-US" dirty="0" err="1" smtClean="0"/>
              <a:t>MoDOT</a:t>
            </a:r>
            <a:r>
              <a:rPr lang="en-US" dirty="0" smtClean="0"/>
              <a:t> </a:t>
            </a:r>
            <a:r>
              <a:rPr lang="en-US" dirty="0"/>
              <a:t>will continue to look to the federal government for </a:t>
            </a:r>
            <a:r>
              <a:rPr lang="en-US" dirty="0" smtClean="0"/>
              <a:t>funding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National </a:t>
            </a:r>
            <a:r>
              <a:rPr lang="en-US" dirty="0"/>
              <a:t>program that provides these funds </a:t>
            </a:r>
            <a:r>
              <a:rPr lang="en-US" dirty="0" smtClean="0"/>
              <a:t>        might </a:t>
            </a:r>
            <a:r>
              <a:rPr lang="en-US" dirty="0"/>
              <a:t>end in </a:t>
            </a:r>
            <a:r>
              <a:rPr lang="en-US" dirty="0" smtClean="0"/>
              <a:t>2020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52400"/>
            <a:ext cx="8991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In Washington, D.C.</a:t>
            </a:r>
            <a:endParaRPr lang="en-US" sz="4000" b="1" dirty="0"/>
          </a:p>
        </p:txBody>
      </p:sp>
      <p:pic>
        <p:nvPicPr>
          <p:cNvPr id="2" name="Picture 2" descr="Image result for US capit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3"/>
          <a:stretch/>
        </p:blipFill>
        <p:spPr bwMode="auto">
          <a:xfrm>
            <a:off x="1066800" y="990600"/>
            <a:ext cx="6508657" cy="262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27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610600" cy="1143000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 smtClean="0"/>
              <a:t>The Future?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Federal Highway Trust Fund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is at a crossroads.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MoDOT</a:t>
            </a:r>
            <a:r>
              <a:rPr lang="en-US" dirty="0" smtClean="0"/>
              <a:t> </a:t>
            </a:r>
            <a:r>
              <a:rPr lang="en-US" dirty="0"/>
              <a:t>is creating two plans: one if the federal government does provide money and one if it doesn't.</a:t>
            </a:r>
          </a:p>
          <a:p>
            <a:endParaRPr lang="en-US" dirty="0"/>
          </a:p>
          <a:p>
            <a:r>
              <a:rPr lang="en-US" dirty="0" smtClean="0"/>
              <a:t>We </a:t>
            </a:r>
            <a:r>
              <a:rPr lang="en-US" dirty="0"/>
              <a:t>have to jointly make choices so we will know if the federal funds don't come through, what projects won't happen.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4800"/>
            <a:ext cx="2405062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96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Safety First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70% of drivers using cell phones in Missouri traffic crashes were 22 years of age or older.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54 people were killed and 3,248 people were injured in work zone crashes in Missouri, between 2014 and </a:t>
            </a:r>
            <a:r>
              <a:rPr lang="en-US" dirty="0" smtClean="0"/>
              <a:t>2018.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Distracted driving</a:t>
            </a:r>
            <a:br>
              <a:rPr lang="en-US" dirty="0" smtClean="0"/>
            </a:br>
            <a:r>
              <a:rPr lang="en-US" dirty="0" smtClean="0"/>
              <a:t>is </a:t>
            </a:r>
            <a:r>
              <a:rPr lang="en-US" dirty="0"/>
              <a:t>a </a:t>
            </a:r>
            <a:r>
              <a:rPr lang="en-US" dirty="0" smtClean="0"/>
              <a:t>leading cause</a:t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these </a:t>
            </a:r>
            <a:r>
              <a:rPr lang="en-US" dirty="0" smtClean="0"/>
              <a:t>crashes.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19600"/>
            <a:ext cx="3771900" cy="1973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06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5334000" cy="838200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45720">
              <a:spcBef>
                <a:spcPct val="20000"/>
              </a:spcBef>
              <a:buClr>
                <a:schemeClr val="bg2"/>
              </a:buClr>
              <a:buFont typeface="Wingdings" charset="2"/>
            </a:pPr>
            <a:r>
              <a:rPr lang="en-US" b="1" dirty="0" smtClean="0"/>
              <a:t>Take the Challenge</a:t>
            </a:r>
            <a:endParaRPr lang="en-US" b="1" dirty="0"/>
          </a:p>
        </p:txBody>
      </p:sp>
      <p:pic>
        <p:nvPicPr>
          <p:cNvPr id="7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7492" cy="345288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5257800"/>
            <a:ext cx="85344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 cap="none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" algn="ctr" fontAlgn="auto">
              <a:spcBef>
                <a:spcPct val="20000"/>
              </a:spcBef>
              <a:spcAft>
                <a:spcPts val="0"/>
              </a:spcAft>
              <a:buClr>
                <a:srgbClr val="FC9804"/>
              </a:buClr>
              <a:buFont typeface="Wingdings" charset="2"/>
              <a:buNone/>
            </a:pPr>
            <a:r>
              <a:rPr lang="en-US" b="1" i="1" dirty="0" smtClean="0">
                <a:solidFill>
                  <a:srgbClr val="000000"/>
                </a:solidFill>
              </a:rPr>
              <a:t>Stand Up and Be Counted</a:t>
            </a:r>
            <a:endParaRPr lang="en-US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83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667000"/>
            <a:ext cx="87142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/>
              <a:t>Our mission is to provide </a:t>
            </a:r>
            <a:endParaRPr lang="en-US" sz="4400" b="1" i="1" dirty="0" smtClean="0"/>
          </a:p>
          <a:p>
            <a:r>
              <a:rPr lang="en-US" sz="4400" b="1" i="1" dirty="0" smtClean="0"/>
              <a:t>a </a:t>
            </a:r>
            <a:r>
              <a:rPr lang="en-US" sz="4400" b="1" i="1" dirty="0"/>
              <a:t>world-class transportation system that is safe, </a:t>
            </a:r>
            <a:r>
              <a:rPr lang="en-US" sz="4400" b="1" i="1" dirty="0" smtClean="0"/>
              <a:t>innovative</a:t>
            </a:r>
            <a:r>
              <a:rPr lang="en-US" sz="4400" b="1" i="1" dirty="0"/>
              <a:t>, reliable </a:t>
            </a:r>
            <a:r>
              <a:rPr lang="en-US" sz="4400" b="1" i="1" dirty="0" smtClean="0"/>
              <a:t>and </a:t>
            </a:r>
            <a:r>
              <a:rPr lang="en-US" sz="4400" b="1" i="1" dirty="0"/>
              <a:t>dedicated to a prosperous Missouri.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0" y="1383190"/>
            <a:ext cx="4677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/>
              <a:t>Mission Statement:</a:t>
            </a:r>
            <a:endParaRPr lang="en-US" sz="36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68" y="685800"/>
            <a:ext cx="2313432" cy="119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6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Our Three Pillars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5100" b="1" dirty="0" smtClean="0">
                <a:solidFill>
                  <a:schemeClr val="tx2"/>
                </a:solidFill>
              </a:rPr>
              <a:t>Safety</a:t>
            </a:r>
            <a:endParaRPr lang="en-US" sz="5100" b="1" dirty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400" dirty="0" smtClean="0"/>
              <a:t>Keep </a:t>
            </a:r>
            <a:r>
              <a:rPr lang="en-US" sz="3400" dirty="0"/>
              <a:t>customers and ourselves safe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5100" b="1" dirty="0" smtClean="0">
                <a:solidFill>
                  <a:schemeClr val="tx2"/>
                </a:solidFill>
              </a:rPr>
              <a:t>Service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100" dirty="0" smtClean="0"/>
              <a:t>Provide </a:t>
            </a:r>
            <a:r>
              <a:rPr lang="en-US" sz="3100" dirty="0"/>
              <a:t>outstanding customer </a:t>
            </a:r>
            <a:r>
              <a:rPr lang="en-US" sz="3100" dirty="0" smtClean="0"/>
              <a:t>service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100" dirty="0" smtClean="0"/>
              <a:t>Deliver </a:t>
            </a:r>
            <a:r>
              <a:rPr lang="en-US" sz="3100" dirty="0"/>
              <a:t>transportation solutions of great </a:t>
            </a:r>
            <a:r>
              <a:rPr lang="en-US" sz="3100" dirty="0" smtClean="0"/>
              <a:t>value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100" dirty="0" smtClean="0"/>
              <a:t>Use </a:t>
            </a:r>
            <a:r>
              <a:rPr lang="en-US" sz="3100" dirty="0"/>
              <a:t>resources wisely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5100" b="1" dirty="0" smtClean="0">
                <a:solidFill>
                  <a:schemeClr val="tx2"/>
                </a:solidFill>
              </a:rPr>
              <a:t>Stability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dirty="0" smtClean="0"/>
              <a:t>Keep </a:t>
            </a:r>
            <a:r>
              <a:rPr lang="en-US" sz="3000" dirty="0"/>
              <a:t>roads and bridges in good condition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dirty="0" smtClean="0"/>
              <a:t>Operate </a:t>
            </a:r>
            <a:r>
              <a:rPr lang="en-US" sz="3000" dirty="0"/>
              <a:t>a reliable and convenient transportation system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dirty="0" smtClean="0"/>
              <a:t>Advance </a:t>
            </a:r>
            <a:r>
              <a:rPr lang="en-US" sz="3000" dirty="0"/>
              <a:t>economic development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943600"/>
            <a:ext cx="1524000" cy="78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1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59565" y="342344"/>
            <a:ext cx="8305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0C3E69"/>
                </a:solidFill>
                <a:latin typeface="+mj-lt"/>
              </a:rPr>
              <a:t>Missouri Transportation Funding</a:t>
            </a:r>
          </a:p>
          <a:p>
            <a:pPr algn="ctr"/>
            <a:r>
              <a:rPr lang="en-US" sz="1200" b="1" dirty="0" smtClean="0">
                <a:solidFill>
                  <a:srgbClr val="0C3E69"/>
                </a:solidFill>
                <a:latin typeface="+mj-lt"/>
              </a:rPr>
              <a:t>FISCAL YEAR 2018 (Dollars in Millions)</a:t>
            </a:r>
            <a:endParaRPr lang="en-US" sz="1200" b="1" dirty="0">
              <a:solidFill>
                <a:srgbClr val="0C3E69"/>
              </a:solidFill>
              <a:latin typeface="+mj-lt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8014224" y="3936075"/>
            <a:ext cx="0" cy="847734"/>
          </a:xfrm>
          <a:prstGeom prst="line">
            <a:avLst/>
          </a:prstGeom>
          <a:ln w="76200">
            <a:gradFill>
              <a:gsLst>
                <a:gs pos="0">
                  <a:srgbClr val="0C3E69"/>
                </a:gs>
                <a:gs pos="100000">
                  <a:srgbClr val="1A5C9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907361" y="3892768"/>
            <a:ext cx="0" cy="756877"/>
          </a:xfrm>
          <a:prstGeom prst="line">
            <a:avLst/>
          </a:prstGeom>
          <a:ln w="76200">
            <a:gradFill>
              <a:gsLst>
                <a:gs pos="100000">
                  <a:srgbClr val="A3181C"/>
                </a:gs>
                <a:gs pos="0">
                  <a:srgbClr val="1A5C9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364409" y="3892768"/>
            <a:ext cx="0" cy="763119"/>
          </a:xfrm>
          <a:prstGeom prst="line">
            <a:avLst/>
          </a:prstGeom>
          <a:ln w="76200">
            <a:gradFill>
              <a:gsLst>
                <a:gs pos="100000">
                  <a:srgbClr val="A3181C"/>
                </a:gs>
                <a:gs pos="0">
                  <a:srgbClr val="1A5C9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533401" y="3309916"/>
            <a:ext cx="8173230" cy="642948"/>
          </a:xfrm>
          <a:prstGeom prst="roundRect">
            <a:avLst/>
          </a:prstGeom>
          <a:solidFill>
            <a:srgbClr val="1A5C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  $2,605</a:t>
            </a:r>
            <a:endParaRPr lang="en-US" sz="32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W:\PUBS\JOBS\CR\CR16.044 Revenue Buckets Infographic\Buckets PPT\buckets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43151"/>
            <a:ext cx="1680767" cy="19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W:\PUBS\JOBS\CR\CR16.044 Revenue Buckets Infographic\Buckets PPT\buckets-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357" y="4532514"/>
            <a:ext cx="1475962" cy="172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:\PUBS\JOBS\CR\CR16.044 Revenue Buckets Infographic\Buckets PPT\buckets-0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706" y="4251654"/>
            <a:ext cx="2225548" cy="209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1818" y="4704219"/>
            <a:ext cx="1384812" cy="129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0548" y="4532514"/>
            <a:ext cx="1471504" cy="172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7162800" y="3056126"/>
            <a:ext cx="0" cy="253790"/>
          </a:xfrm>
          <a:prstGeom prst="line">
            <a:avLst/>
          </a:prstGeom>
          <a:ln w="76200">
            <a:gradFill>
              <a:gsLst>
                <a:gs pos="0">
                  <a:schemeClr val="bg2"/>
                </a:gs>
                <a:gs pos="100000">
                  <a:srgbClr val="1A5C9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7" idx="2"/>
          </p:cNvCxnSpPr>
          <p:nvPr/>
        </p:nvCxnSpPr>
        <p:spPr>
          <a:xfrm>
            <a:off x="2430169" y="3117047"/>
            <a:ext cx="1" cy="206442"/>
          </a:xfrm>
          <a:prstGeom prst="line">
            <a:avLst/>
          </a:prstGeom>
          <a:ln w="76200">
            <a:gradFill>
              <a:gsLst>
                <a:gs pos="33000">
                  <a:srgbClr val="A3181C"/>
                </a:gs>
                <a:gs pos="100000">
                  <a:srgbClr val="1A5C9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3804" y="1146576"/>
            <a:ext cx="2032729" cy="197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1" descr="C:\Users\seabal1\Desktop\buckets-0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541" y="1569538"/>
            <a:ext cx="1526556" cy="150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5407" y="2907222"/>
            <a:ext cx="143593" cy="14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542277" y="1863804"/>
            <a:ext cx="113721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Revenue</a:t>
            </a:r>
          </a:p>
          <a:p>
            <a:pPr algn="ctr"/>
            <a:r>
              <a:rPr lang="en-US" sz="22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(Gas Tax)</a:t>
            </a:r>
          </a:p>
          <a:p>
            <a:pPr algn="ctr"/>
            <a:r>
              <a:rPr lang="en-US" sz="22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$1,011</a:t>
            </a: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00800" y="1752600"/>
            <a:ext cx="1451600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baseline="300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Missouri General Revenue</a:t>
            </a:r>
          </a:p>
          <a:p>
            <a:pPr algn="ctr"/>
            <a:r>
              <a:rPr lang="en-US" sz="2000" b="1" baseline="300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(Income Tax)</a:t>
            </a:r>
            <a:endParaRPr lang="en-US" sz="2000" b="1" baseline="30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baseline="30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sz="2000" b="1" baseline="300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3474" y="4791797"/>
            <a:ext cx="1240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Cities and Counties</a:t>
            </a:r>
            <a:endParaRPr lang="en-US" sz="1400" b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38226" y="4900136"/>
            <a:ext cx="11382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State Agencies</a:t>
            </a:r>
            <a:endParaRPr lang="en-US" sz="1400" b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98882" y="4724400"/>
            <a:ext cx="17291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Roads and Bridges</a:t>
            </a:r>
            <a:endParaRPr lang="en-US" sz="1400" b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449808" y="5026223"/>
            <a:ext cx="11288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Multimodal</a:t>
            </a:r>
            <a:endParaRPr lang="en-US" sz="1400" b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84683" y="4318674"/>
            <a:ext cx="63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$393</a:t>
            </a:r>
            <a:endParaRPr lang="en-US" sz="1600" b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66399" y="4547274"/>
            <a:ext cx="63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sz="1600" b="1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261</a:t>
            </a:r>
            <a:endParaRPr lang="en-US" sz="1600" b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87637" y="4251654"/>
            <a:ext cx="9685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$1,571</a:t>
            </a:r>
            <a:endParaRPr lang="en-US" sz="2000" b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772812" y="4648200"/>
            <a:ext cx="482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$90</a:t>
            </a:r>
            <a:endParaRPr lang="en-US" sz="1400" b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517462" y="5240633"/>
            <a:ext cx="134203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= $835</a:t>
            </a:r>
            <a:endParaRPr lang="en-US" sz="1300" b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703410" y="5705621"/>
            <a:ext cx="1156086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</a:t>
            </a:r>
            <a:r>
              <a:rPr lang="en-US" sz="13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1300" b="1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$736</a:t>
            </a:r>
            <a:endParaRPr lang="en-US" sz="1300" b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731570" y="5578115"/>
            <a:ext cx="79060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= </a:t>
            </a:r>
            <a:r>
              <a:rPr lang="en-US" sz="900" b="1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$18</a:t>
            </a:r>
            <a:endParaRPr lang="en-US" sz="900" b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586816" y="5319142"/>
            <a:ext cx="9188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= </a:t>
            </a:r>
            <a:r>
              <a:rPr lang="en-US" sz="900" b="1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$60</a:t>
            </a:r>
            <a:endParaRPr lang="en-US" sz="900" b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5108953" y="3056126"/>
            <a:ext cx="1933" cy="253790"/>
          </a:xfrm>
          <a:prstGeom prst="line">
            <a:avLst/>
          </a:prstGeom>
          <a:ln w="76200">
            <a:gradFill>
              <a:gsLst>
                <a:gs pos="33000">
                  <a:srgbClr val="0C3E69"/>
                </a:gs>
                <a:gs pos="100000">
                  <a:srgbClr val="1A5C9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373784" y="3892768"/>
            <a:ext cx="0" cy="472902"/>
          </a:xfrm>
          <a:prstGeom prst="line">
            <a:avLst/>
          </a:prstGeom>
          <a:ln w="76200">
            <a:gradFill>
              <a:gsLst>
                <a:gs pos="0">
                  <a:srgbClr val="A3181C"/>
                </a:gs>
                <a:gs pos="100000">
                  <a:srgbClr val="1A5C9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7519974" y="5754899"/>
            <a:ext cx="10021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Gen. rev. 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$12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722604" y="5006174"/>
            <a:ext cx="1287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 Payment</a:t>
            </a:r>
            <a:endParaRPr lang="en-US" sz="1400" b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041503" y="4547274"/>
            <a:ext cx="63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$290</a:t>
            </a:r>
            <a:endParaRPr lang="en-US" sz="1600" b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6163441" y="3936073"/>
            <a:ext cx="0" cy="367387"/>
          </a:xfrm>
          <a:prstGeom prst="line">
            <a:avLst/>
          </a:prstGeom>
          <a:ln w="76200">
            <a:gradFill>
              <a:gsLst>
                <a:gs pos="0">
                  <a:srgbClr val="0C3E69"/>
                </a:gs>
                <a:gs pos="100000">
                  <a:srgbClr val="1A5C9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896614" y="5344488"/>
            <a:ext cx="10759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= </a:t>
            </a:r>
            <a:r>
              <a:rPr lang="en-US" sz="1200" b="1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$277</a:t>
            </a:r>
            <a:endParaRPr lang="en-US" sz="1200" b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36556" y="5693531"/>
            <a:ext cx="12389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= </a:t>
            </a:r>
            <a:r>
              <a:rPr lang="en-US" sz="1200" b="1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$116</a:t>
            </a:r>
            <a:endParaRPr lang="en-US" sz="1200" b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380198" y="5693531"/>
            <a:ext cx="1020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 &amp; </a:t>
            </a:r>
            <a:b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HWY Patrol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614705" y="1561902"/>
            <a:ext cx="1661895" cy="1497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Missouri User Fees and Other Revenue</a:t>
            </a:r>
          </a:p>
          <a:p>
            <a:pPr algn="ctr"/>
            <a:r>
              <a:rPr lang="en-US" sz="22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(Gas Tax)</a:t>
            </a:r>
          </a:p>
          <a:p>
            <a:pPr algn="ctr"/>
            <a:endParaRPr lang="en-US" sz="1100" b="1" baseline="30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$1,582</a:t>
            </a: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05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968" y="381000"/>
            <a:ext cx="7623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6379A9">
                    <a:lumMod val="50000"/>
                  </a:srgbClr>
                </a:solidFill>
              </a:rPr>
              <a:t>Operating Budget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7200" y="1295400"/>
            <a:ext cx="8001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0000"/>
                </a:solidFill>
              </a:rPr>
              <a:t>Over 66,000 Line Miles of Striping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0000"/>
                </a:solidFill>
              </a:rPr>
              <a:t>Over 750,000 Tons of Asphalt Pavement Repair and Patching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0000"/>
                </a:solidFill>
              </a:rPr>
              <a:t>Over 440,000 Pounds of Crack Sealing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0000"/>
                </a:solidFill>
              </a:rPr>
              <a:t>Over 3,400 Lane Miles of Chip Sealing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0000"/>
                </a:solidFill>
              </a:rPr>
              <a:t>Over 4.9 Million Square Feet of Bridge Deck Sealing</a:t>
            </a:r>
            <a:endParaRPr lang="en-US" sz="2000" b="1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0000"/>
                </a:solidFill>
              </a:rPr>
              <a:t>Over 150,000 Linear Feet of Pipe Culverts Repaired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0000"/>
                </a:solidFill>
              </a:rPr>
              <a:t>Over 500,000 Acres of Right-of-way Mowed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0000"/>
                </a:solidFill>
              </a:rPr>
              <a:t>O</a:t>
            </a:r>
            <a:r>
              <a:rPr lang="en-US" sz="2000" b="1" dirty="0" smtClean="0">
                <a:solidFill>
                  <a:srgbClr val="000000"/>
                </a:solidFill>
              </a:rPr>
              <a:t>ver 24,000 Lane Miles of Sweeping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0000"/>
                </a:solidFill>
              </a:rPr>
              <a:t>Over 23,000 Square Yards of Concrete Pavement Repair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0000"/>
                </a:solidFill>
              </a:rPr>
              <a:t>Over 11,000 Miles of Edge Rut Repair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0000"/>
                </a:solidFill>
              </a:rPr>
              <a:t>Over 7,200 Bridges Flushed At Least Once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0000"/>
                </a:solidFill>
              </a:rPr>
              <a:t>Over 88,000 Square Feet of Bridge Deck Repair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0000"/>
                </a:solidFill>
              </a:rPr>
              <a:t>Over 2,500 Signals Managed and Maintained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0000"/>
                </a:solidFill>
              </a:rPr>
              <a:t>Over 250 Dynamic Message Signs Operated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0000"/>
                </a:solidFill>
              </a:rPr>
              <a:t>Over 150,000 Square Feet of Signs Installed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0000"/>
                </a:solidFill>
              </a:rPr>
              <a:t>Over 600 Cameras Operated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0000"/>
                </a:solidFill>
              </a:rPr>
              <a:t>Three Traffic Management Centers</a:t>
            </a:r>
          </a:p>
        </p:txBody>
      </p:sp>
    </p:spTree>
    <p:extLst>
      <p:ext uri="{BB962C8B-B14F-4D97-AF65-F5344CB8AC3E}">
        <p14:creationId xmlns:p14="http://schemas.microsoft.com/office/powerpoint/2010/main" val="268132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878" y="372140"/>
            <a:ext cx="7623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6379A9">
                    <a:lumMod val="50000"/>
                  </a:srgbClr>
                </a:solidFill>
              </a:rPr>
              <a:t>2018 and 2019 Maintenance Plans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985" y="1524000"/>
            <a:ext cx="237757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15" y="1018471"/>
            <a:ext cx="657168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50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143000"/>
            <a:ext cx="5122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Delivering Results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2133600"/>
            <a:ext cx="396018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FY 2018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381 projects completed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6% under budget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93% completed on time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22832" y="3825240"/>
            <a:ext cx="396018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Over the last 10 years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4,405 projects completed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7.1% under budget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94% completed on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3124200"/>
            <a:ext cx="3019023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8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371600"/>
            <a:ext cx="8001000" cy="588885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4800" b="1" dirty="0" smtClean="0"/>
              <a:t>2019-2023 STIP</a:t>
            </a:r>
            <a:endParaRPr lang="en-US" sz="4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162799" y="6356350"/>
            <a:ext cx="1052957" cy="365125"/>
          </a:xfrm>
          <a:prstGeom prst="rect">
            <a:avLst/>
          </a:prstGeom>
        </p:spPr>
        <p:txBody>
          <a:bodyPr/>
          <a:lstStyle/>
          <a:p>
            <a:fld id="{BE8A2BB7-4870-4359-B9FF-E2CF2D80AA67}" type="slidenum">
              <a:rPr lang="en-US" smtClean="0"/>
              <a:t>8</a:t>
            </a:fld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595085" y="4457700"/>
            <a:ext cx="7558315" cy="8001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kern="1200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3200" b="1" dirty="0" smtClean="0"/>
              <a:t> </a:t>
            </a:r>
            <a:endParaRPr lang="en-US" sz="32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2057400"/>
            <a:ext cx="847271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2800" b="1" dirty="0" smtClean="0"/>
              <a:t>Annual </a:t>
            </a:r>
            <a:r>
              <a:rPr lang="en-US" sz="2800" b="1" dirty="0"/>
              <a:t>contractor awards average $900 </a:t>
            </a:r>
            <a:r>
              <a:rPr lang="en-US" sz="2800" b="1" dirty="0" smtClean="0"/>
              <a:t>million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457200" indent="-45720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2800" b="1" dirty="0" smtClean="0"/>
              <a:t>Nearly </a:t>
            </a:r>
            <a:r>
              <a:rPr lang="en-US" sz="2800" b="1" dirty="0"/>
              <a:t>82 percent is aimed at taking care of the existing </a:t>
            </a:r>
            <a:r>
              <a:rPr lang="en-US" sz="2800" b="1" dirty="0" smtClean="0"/>
              <a:t>system</a:t>
            </a:r>
          </a:p>
          <a:p>
            <a:endParaRPr lang="en-US" sz="2800" b="1" dirty="0" smtClean="0"/>
          </a:p>
          <a:p>
            <a:pPr marL="457200" indent="-45720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2800" b="1" dirty="0" smtClean="0"/>
              <a:t>1,319 </a:t>
            </a:r>
            <a:r>
              <a:rPr lang="en-US" sz="2800" b="1" dirty="0"/>
              <a:t>projects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endParaRPr lang="en-US" sz="2800" b="1" dirty="0"/>
          </a:p>
        </p:txBody>
      </p:sp>
      <p:pic>
        <p:nvPicPr>
          <p:cNvPr id="1026" name="Picture 2" descr="C:\Users\ochoag1\AppData\Local\Microsoft\Windows\Temporary Internet Files\Content.IE5\5P4AQULQ\44073174921_a112dc5a73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38600"/>
            <a:ext cx="40640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97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703628417"/>
              </p:ext>
            </p:extLst>
          </p:nvPr>
        </p:nvGraphicFramePr>
        <p:xfrm>
          <a:off x="381000" y="1219200"/>
          <a:ext cx="80772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4988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699</Words>
  <Application>Microsoft Office PowerPoint</Application>
  <PresentationFormat>On-screen Show (4:3)</PresentationFormat>
  <Paragraphs>156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Our Three Pillars</vt:lpstr>
      <vt:lpstr>PowerPoint Presentation</vt:lpstr>
      <vt:lpstr>PowerPoint Presentation</vt:lpstr>
      <vt:lpstr>PowerPoint Presentation</vt:lpstr>
      <vt:lpstr>PowerPoint Presentation</vt:lpstr>
      <vt:lpstr>2019-2023 STIP</vt:lpstr>
      <vt:lpstr>PowerPoint Presentation</vt:lpstr>
      <vt:lpstr>PowerPoint Presentation</vt:lpstr>
      <vt:lpstr>State Legislative Activity</vt:lpstr>
      <vt:lpstr>PowerPoint Presentation</vt:lpstr>
      <vt:lpstr>The Future?</vt:lpstr>
      <vt:lpstr>Safety First</vt:lpstr>
      <vt:lpstr>Take the Challenge</vt:lpstr>
    </vt:vector>
  </TitlesOfParts>
  <Company>MoDOT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Gregg A. Ochoa</dc:creator>
  <cp:lastModifiedBy>Dana Kaiser</cp:lastModifiedBy>
  <cp:revision>103</cp:revision>
  <cp:lastPrinted>2019-01-31T20:40:15Z</cp:lastPrinted>
  <dcterms:created xsi:type="dcterms:W3CDTF">2019-01-15T16:57:18Z</dcterms:created>
  <dcterms:modified xsi:type="dcterms:W3CDTF">2019-04-19T13:30:41Z</dcterms:modified>
</cp:coreProperties>
</file>