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5"/>
  </p:notesMasterIdLst>
  <p:sldIdLst>
    <p:sldId id="256" r:id="rId2"/>
    <p:sldId id="257" r:id="rId3"/>
    <p:sldId id="278" r:id="rId4"/>
    <p:sldId id="387" r:id="rId5"/>
    <p:sldId id="362" r:id="rId6"/>
    <p:sldId id="303" r:id="rId7"/>
    <p:sldId id="328" r:id="rId8"/>
    <p:sldId id="384" r:id="rId9"/>
    <p:sldId id="284" r:id="rId10"/>
    <p:sldId id="377" r:id="rId11"/>
    <p:sldId id="376" r:id="rId12"/>
    <p:sldId id="297" r:id="rId13"/>
    <p:sldId id="288" r:id="rId14"/>
    <p:sldId id="281" r:id="rId15"/>
    <p:sldId id="290" r:id="rId16"/>
    <p:sldId id="289" r:id="rId17"/>
    <p:sldId id="329" r:id="rId18"/>
    <p:sldId id="347" r:id="rId19"/>
    <p:sldId id="314" r:id="rId20"/>
    <p:sldId id="378" r:id="rId21"/>
    <p:sldId id="260" r:id="rId22"/>
    <p:sldId id="372" r:id="rId23"/>
    <p:sldId id="380" r:id="rId24"/>
    <p:sldId id="305" r:id="rId25"/>
    <p:sldId id="354" r:id="rId26"/>
    <p:sldId id="266" r:id="rId27"/>
    <p:sldId id="363" r:id="rId28"/>
    <p:sldId id="364" r:id="rId29"/>
    <p:sldId id="322" r:id="rId30"/>
    <p:sldId id="323" r:id="rId31"/>
    <p:sldId id="324" r:id="rId32"/>
    <p:sldId id="344" r:id="rId33"/>
    <p:sldId id="331" r:id="rId34"/>
    <p:sldId id="330" r:id="rId35"/>
    <p:sldId id="332" r:id="rId36"/>
    <p:sldId id="333" r:id="rId37"/>
    <p:sldId id="346" r:id="rId38"/>
    <p:sldId id="334" r:id="rId39"/>
    <p:sldId id="335" r:id="rId40"/>
    <p:sldId id="337" r:id="rId41"/>
    <p:sldId id="389" r:id="rId42"/>
    <p:sldId id="390" r:id="rId43"/>
    <p:sldId id="357" r:id="rId44"/>
    <p:sldId id="353" r:id="rId45"/>
    <p:sldId id="318" r:id="rId46"/>
    <p:sldId id="313" r:id="rId47"/>
    <p:sldId id="327" r:id="rId48"/>
    <p:sldId id="267" r:id="rId49"/>
    <p:sldId id="294" r:id="rId50"/>
    <p:sldId id="295" r:id="rId51"/>
    <p:sldId id="274" r:id="rId52"/>
    <p:sldId id="310" r:id="rId53"/>
    <p:sldId id="355" r:id="rId54"/>
    <p:sldId id="381" r:id="rId55"/>
    <p:sldId id="359" r:id="rId56"/>
    <p:sldId id="395" r:id="rId57"/>
    <p:sldId id="396" r:id="rId58"/>
    <p:sldId id="409" r:id="rId59"/>
    <p:sldId id="410" r:id="rId60"/>
    <p:sldId id="411" r:id="rId61"/>
    <p:sldId id="412" r:id="rId62"/>
    <p:sldId id="397" r:id="rId63"/>
    <p:sldId id="398" r:id="rId64"/>
    <p:sldId id="414" r:id="rId65"/>
    <p:sldId id="415" r:id="rId66"/>
    <p:sldId id="399" r:id="rId67"/>
    <p:sldId id="407" r:id="rId68"/>
    <p:sldId id="405" r:id="rId69"/>
    <p:sldId id="413" r:id="rId70"/>
    <p:sldId id="400" r:id="rId71"/>
    <p:sldId id="408" r:id="rId72"/>
    <p:sldId id="401" r:id="rId73"/>
    <p:sldId id="402" r:id="rId74"/>
    <p:sldId id="416" r:id="rId75"/>
    <p:sldId id="417" r:id="rId76"/>
    <p:sldId id="403" r:id="rId77"/>
    <p:sldId id="418" r:id="rId78"/>
    <p:sldId id="419" r:id="rId79"/>
    <p:sldId id="420" r:id="rId80"/>
    <p:sldId id="406" r:id="rId81"/>
    <p:sldId id="404" r:id="rId82"/>
    <p:sldId id="391" r:id="rId83"/>
    <p:sldId id="263" r:id="rId8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3" autoAdjust="0"/>
    <p:restoredTop sz="87928" autoAdjust="0"/>
  </p:normalViewPr>
  <p:slideViewPr>
    <p:cSldViewPr snapToGrid="0">
      <p:cViewPr>
        <p:scale>
          <a:sx n="100" d="100"/>
          <a:sy n="100" d="100"/>
        </p:scale>
        <p:origin x="-126" y="-4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1" d="100"/>
          <a:sy n="101" d="100"/>
        </p:scale>
        <p:origin x="-256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AC2662-3E8E-40E2-99D5-80D1E0FBAACD}" type="datetimeFigureOut">
              <a:rPr lang="en-US" smtClean="0"/>
              <a:t>4/26/2019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697F86-644C-4923-89DF-AEE1F92E7A33}" type="slidenum">
              <a:rPr lang="en-US" smtClean="0"/>
              <a:t>‹#›</a:t>
            </a:fld>
            <a:endParaRPr lang="en-US"/>
          </a:p>
        </p:txBody>
      </p:sp>
    </p:spTree>
    <p:extLst>
      <p:ext uri="{BB962C8B-B14F-4D97-AF65-F5344CB8AC3E}">
        <p14:creationId xmlns:p14="http://schemas.microsoft.com/office/powerpoint/2010/main" val="1827026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697F86-644C-4923-89DF-AEE1F92E7A33}" type="slidenum">
              <a:rPr lang="en-US" smtClean="0"/>
              <a:t>1</a:t>
            </a:fld>
            <a:endParaRPr lang="en-US"/>
          </a:p>
        </p:txBody>
      </p:sp>
    </p:spTree>
    <p:extLst>
      <p:ext uri="{BB962C8B-B14F-4D97-AF65-F5344CB8AC3E}">
        <p14:creationId xmlns:p14="http://schemas.microsoft.com/office/powerpoint/2010/main" val="90962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23</a:t>
            </a:fld>
            <a:endParaRPr lang="en-US"/>
          </a:p>
        </p:txBody>
      </p:sp>
    </p:spTree>
    <p:extLst>
      <p:ext uri="{BB962C8B-B14F-4D97-AF65-F5344CB8AC3E}">
        <p14:creationId xmlns:p14="http://schemas.microsoft.com/office/powerpoint/2010/main" val="2575061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697F86-644C-4923-89DF-AEE1F92E7A33}" type="slidenum">
              <a:rPr lang="en-US" smtClean="0"/>
              <a:t>24</a:t>
            </a:fld>
            <a:endParaRPr lang="en-US"/>
          </a:p>
        </p:txBody>
      </p:sp>
    </p:spTree>
    <p:extLst>
      <p:ext uri="{BB962C8B-B14F-4D97-AF65-F5344CB8AC3E}">
        <p14:creationId xmlns:p14="http://schemas.microsoft.com/office/powerpoint/2010/main" val="2315845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697F86-644C-4923-89DF-AEE1F92E7A33}" type="slidenum">
              <a:rPr lang="en-US" smtClean="0"/>
              <a:t>25</a:t>
            </a:fld>
            <a:endParaRPr lang="en-US"/>
          </a:p>
        </p:txBody>
      </p:sp>
    </p:spTree>
    <p:extLst>
      <p:ext uri="{BB962C8B-B14F-4D97-AF65-F5344CB8AC3E}">
        <p14:creationId xmlns:p14="http://schemas.microsoft.com/office/powerpoint/2010/main" val="2381922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hydro decks for a preventive overlay, where the deck has little to no deterioration.  It’s an excellent preservation treatment and even faster.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45</a:t>
            </a:fld>
            <a:endParaRPr lang="en-US"/>
          </a:p>
        </p:txBody>
      </p:sp>
    </p:spTree>
    <p:extLst>
      <p:ext uri="{BB962C8B-B14F-4D97-AF65-F5344CB8AC3E}">
        <p14:creationId xmlns:p14="http://schemas.microsoft.com/office/powerpoint/2010/main" val="84914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50278B1B-572D-4B30-BE99-39DA1CBCFDD1}" type="slidenum">
              <a:rPr lang="en-US" smtClean="0"/>
              <a:pPr/>
              <a:t>51</a:t>
            </a:fld>
            <a:endParaRPr lang="en-US"/>
          </a:p>
        </p:txBody>
      </p:sp>
    </p:spTree>
    <p:extLst>
      <p:ext uri="{BB962C8B-B14F-4D97-AF65-F5344CB8AC3E}">
        <p14:creationId xmlns:p14="http://schemas.microsoft.com/office/powerpoint/2010/main" val="1335100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50278B1B-572D-4B30-BE99-39DA1CBCFDD1}" type="slidenum">
              <a:rPr lang="en-US" smtClean="0"/>
              <a:pPr/>
              <a:t>52</a:t>
            </a:fld>
            <a:endParaRPr lang="en-US"/>
          </a:p>
        </p:txBody>
      </p:sp>
    </p:spTree>
    <p:extLst>
      <p:ext uri="{BB962C8B-B14F-4D97-AF65-F5344CB8AC3E}">
        <p14:creationId xmlns:p14="http://schemas.microsoft.com/office/powerpoint/2010/main" val="3868058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Nice</a:t>
            </a:r>
            <a:r>
              <a:rPr lang="en-US" baseline="0" dirty="0" smtClean="0"/>
              <a:t> to have equipment that can get close to rails, joints, etc. to limit the handwork that might need to be done.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58</a:t>
            </a:fld>
            <a:endParaRPr lang="en-US"/>
          </a:p>
        </p:txBody>
      </p:sp>
    </p:spTree>
    <p:extLst>
      <p:ext uri="{BB962C8B-B14F-4D97-AF65-F5344CB8AC3E}">
        <p14:creationId xmlns:p14="http://schemas.microsoft.com/office/powerpoint/2010/main" val="160456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your typical milled surface.  It</a:t>
            </a:r>
            <a:r>
              <a:rPr lang="en-US" baseline="0" dirty="0" smtClean="0"/>
              <a:t> cuts through everything, aggregates included, so it is cutting across the tips of the coarse aggregate.  Later on I’ll show you the difference in a </a:t>
            </a:r>
            <a:r>
              <a:rPr lang="en-US" baseline="0" dirty="0" err="1" smtClean="0"/>
              <a:t>hydro’d</a:t>
            </a:r>
            <a:r>
              <a:rPr lang="en-US" baseline="0" dirty="0" smtClean="0"/>
              <a:t> surface and why it is so important.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59</a:t>
            </a:fld>
            <a:endParaRPr lang="en-US"/>
          </a:p>
        </p:txBody>
      </p:sp>
    </p:spTree>
    <p:extLst>
      <p:ext uri="{BB962C8B-B14F-4D97-AF65-F5344CB8AC3E}">
        <p14:creationId xmlns:p14="http://schemas.microsoft.com/office/powerpoint/2010/main" val="508746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Bottom</a:t>
            </a:r>
            <a:r>
              <a:rPr lang="en-US" baseline="0" dirty="0" smtClean="0"/>
              <a:t> line - t</a:t>
            </a:r>
            <a:r>
              <a:rPr lang="en-US" dirty="0" smtClean="0"/>
              <a:t>his</a:t>
            </a:r>
            <a:r>
              <a:rPr lang="en-US" baseline="0" dirty="0" smtClean="0"/>
              <a:t> is what you want, a uniformly milled surface.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60</a:t>
            </a:fld>
            <a:endParaRPr lang="en-US"/>
          </a:p>
        </p:txBody>
      </p:sp>
    </p:spTree>
    <p:extLst>
      <p:ext uri="{BB962C8B-B14F-4D97-AF65-F5344CB8AC3E}">
        <p14:creationId xmlns:p14="http://schemas.microsoft.com/office/powerpoint/2010/main" val="1273311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want to show you this.  This is real important to understand.</a:t>
            </a:r>
            <a:r>
              <a:rPr lang="en-US" baseline="0" dirty="0" smtClean="0"/>
              <a:t>  If you do not get milled down into the deck – notice these areas – you can see remnants of the surface still in the top of the surface.  The milling was not deep enough.  This will have a significant impact on the quality of the hydro cut.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61</a:t>
            </a:fld>
            <a:endParaRPr lang="en-US"/>
          </a:p>
        </p:txBody>
      </p:sp>
    </p:spTree>
    <p:extLst>
      <p:ext uri="{BB962C8B-B14F-4D97-AF65-F5344CB8AC3E}">
        <p14:creationId xmlns:p14="http://schemas.microsoft.com/office/powerpoint/2010/main" val="215935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14</a:t>
            </a:fld>
            <a:endParaRPr lang="en-US"/>
          </a:p>
        </p:txBody>
      </p:sp>
    </p:spTree>
    <p:extLst>
      <p:ext uri="{BB962C8B-B14F-4D97-AF65-F5344CB8AC3E}">
        <p14:creationId xmlns:p14="http://schemas.microsoft.com/office/powerpoint/2010/main" val="2696124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get back to the actual hydro.</a:t>
            </a:r>
            <a:r>
              <a:rPr lang="en-US" baseline="0" dirty="0" smtClean="0"/>
              <a:t>  Once we get water control set up, now we are ready to cut.  First though we have to calibrate the robot for the selective cut.  Usually the specs will require an initial calibration to a depth of ½”.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64</a:t>
            </a:fld>
            <a:endParaRPr lang="en-US"/>
          </a:p>
        </p:txBody>
      </p:sp>
    </p:spTree>
    <p:extLst>
      <p:ext uri="{BB962C8B-B14F-4D97-AF65-F5344CB8AC3E}">
        <p14:creationId xmlns:p14="http://schemas.microsoft.com/office/powerpoint/2010/main" val="700146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calibrating on sound concrete, you then go to an area determined to be unsound and run at the same settings.  This is to verify that the machine will selectively remove all the unsound concrete.  And, are you getting a good roughened cut.   If it does not satisfactorily provide this, more calibrating is required.  If it does remove what it is supposed to, then you are ready to begin.  Record all the settings.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65</a:t>
            </a:fld>
            <a:endParaRPr lang="en-US"/>
          </a:p>
        </p:txBody>
      </p:sp>
    </p:spTree>
    <p:extLst>
      <p:ext uri="{BB962C8B-B14F-4D97-AF65-F5344CB8AC3E}">
        <p14:creationId xmlns:p14="http://schemas.microsoft.com/office/powerpoint/2010/main" val="2469963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for horizontal applications, such as</a:t>
            </a:r>
            <a:r>
              <a:rPr lang="en-US" baseline="0" dirty="0" smtClean="0"/>
              <a:t> this one, a vacuum truck can collect up debris generated from the process.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67</a:t>
            </a:fld>
            <a:endParaRPr lang="en-US"/>
          </a:p>
        </p:txBody>
      </p:sp>
    </p:spTree>
    <p:extLst>
      <p:ext uri="{BB962C8B-B14F-4D97-AF65-F5344CB8AC3E}">
        <p14:creationId xmlns:p14="http://schemas.microsoft.com/office/powerpoint/2010/main" val="2868032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a:t>
            </a:r>
            <a:r>
              <a:rPr lang="en-US" baseline="0" dirty="0" smtClean="0"/>
              <a:t> at how some of these collections are being done.  </a:t>
            </a:r>
            <a:r>
              <a:rPr lang="en-US" dirty="0" smtClean="0"/>
              <a:t>Typically, a first line of defense</a:t>
            </a:r>
            <a:r>
              <a:rPr lang="en-US" baseline="0" dirty="0" smtClean="0"/>
              <a:t> is to set up a </a:t>
            </a:r>
            <a:r>
              <a:rPr lang="en-US" dirty="0" smtClean="0"/>
              <a:t>series of pea gravel dams,</a:t>
            </a:r>
            <a:r>
              <a:rPr lang="en-US" baseline="0" dirty="0" smtClean="0"/>
              <a:t> sand bags, hay bales or other devices to help filter the fines, cement, etc. from the discharged water.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69</a:t>
            </a:fld>
            <a:endParaRPr lang="en-US"/>
          </a:p>
        </p:txBody>
      </p:sp>
    </p:spTree>
    <p:extLst>
      <p:ext uri="{BB962C8B-B14F-4D97-AF65-F5344CB8AC3E}">
        <p14:creationId xmlns:p14="http://schemas.microsoft.com/office/powerpoint/2010/main" val="786635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vast majority of the</a:t>
            </a:r>
            <a:r>
              <a:rPr lang="en-US" baseline="0" dirty="0" smtClean="0"/>
              <a:t> applications we see in the industry are horizontal on bridge decks and as a total surface application.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71</a:t>
            </a:fld>
            <a:endParaRPr lang="en-US"/>
          </a:p>
        </p:txBody>
      </p:sp>
    </p:spTree>
    <p:extLst>
      <p:ext uri="{BB962C8B-B14F-4D97-AF65-F5344CB8AC3E}">
        <p14:creationId xmlns:p14="http://schemas.microsoft.com/office/powerpoint/2010/main" val="857696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need a pristine surface to</a:t>
            </a:r>
            <a:r>
              <a:rPr lang="en-US" baseline="0" dirty="0" smtClean="0"/>
              <a:t> bond to.  The better job you do cleaning, the better the end product.  That’s the case with about anything, isn’t it?</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74</a:t>
            </a:fld>
            <a:endParaRPr lang="en-US"/>
          </a:p>
        </p:txBody>
      </p:sp>
    </p:spTree>
    <p:extLst>
      <p:ext uri="{BB962C8B-B14F-4D97-AF65-F5344CB8AC3E}">
        <p14:creationId xmlns:p14="http://schemas.microsoft.com/office/powerpoint/2010/main" val="3599870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do have it cleaned,</a:t>
            </a:r>
            <a:r>
              <a:rPr lang="en-US" baseline="0" dirty="0" smtClean="0"/>
              <a:t> it’s important to cover it.  You have to wet the surface down to a saturated state.  If it has dry pockets, those areas can suck the moisture out of your mix.  So it’s very important to get it well saturated (but you don’t want to leave standing water either).</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75</a:t>
            </a:fld>
            <a:endParaRPr lang="en-US"/>
          </a:p>
        </p:txBody>
      </p:sp>
    </p:spTree>
    <p:extLst>
      <p:ext uri="{BB962C8B-B14F-4D97-AF65-F5344CB8AC3E}">
        <p14:creationId xmlns:p14="http://schemas.microsoft.com/office/powerpoint/2010/main" val="1868905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need a </a:t>
            </a:r>
            <a:r>
              <a:rPr lang="en-US" dirty="0" err="1" smtClean="0"/>
              <a:t>mobil</a:t>
            </a:r>
            <a:r>
              <a:rPr lang="en-US" dirty="0" smtClean="0"/>
              <a:t> mixer to pour latex</a:t>
            </a:r>
            <a:r>
              <a:rPr lang="en-US" baseline="0" dirty="0" smtClean="0"/>
              <a:t> concrete.  Can’t ready mix it.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77</a:t>
            </a:fld>
            <a:endParaRPr lang="en-US"/>
          </a:p>
        </p:txBody>
      </p:sp>
    </p:spTree>
    <p:extLst>
      <p:ext uri="{BB962C8B-B14F-4D97-AF65-F5344CB8AC3E}">
        <p14:creationId xmlns:p14="http://schemas.microsoft.com/office/powerpoint/2010/main" val="1799868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finish</a:t>
            </a:r>
            <a:r>
              <a:rPr lang="en-US" baseline="0" dirty="0" smtClean="0"/>
              <a:t> machine is the best choice.  We have done some ramps and short stretches with a vibrating roller screed.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78</a:t>
            </a:fld>
            <a:endParaRPr lang="en-US"/>
          </a:p>
        </p:txBody>
      </p:sp>
    </p:spTree>
    <p:extLst>
      <p:ext uri="{BB962C8B-B14F-4D97-AF65-F5344CB8AC3E}">
        <p14:creationId xmlns:p14="http://schemas.microsoft.com/office/powerpoint/2010/main" val="617221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79</a:t>
            </a:fld>
            <a:endParaRPr lang="en-US"/>
          </a:p>
        </p:txBody>
      </p:sp>
    </p:spTree>
    <p:extLst>
      <p:ext uri="{BB962C8B-B14F-4D97-AF65-F5344CB8AC3E}">
        <p14:creationId xmlns:p14="http://schemas.microsoft.com/office/powerpoint/2010/main" val="224343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lvl1pPr algn="ctr" defTabSz="944715">
              <a:defRPr sz="4500" i="1">
                <a:solidFill>
                  <a:schemeClr val="tx1"/>
                </a:solidFill>
                <a:latin typeface="Arial" panose="020B0604020202020204" pitchFamily="34" charset="0"/>
                <a:cs typeface="Arial" panose="020B0604020202020204" pitchFamily="34" charset="0"/>
              </a:defRPr>
            </a:lvl1pPr>
            <a:lvl2pPr marL="757066" indent="-291179" algn="ctr" defTabSz="944715">
              <a:defRPr sz="4500" i="1">
                <a:solidFill>
                  <a:schemeClr val="tx1"/>
                </a:solidFill>
                <a:latin typeface="Arial" panose="020B0604020202020204" pitchFamily="34" charset="0"/>
                <a:cs typeface="Arial" panose="020B0604020202020204" pitchFamily="34" charset="0"/>
              </a:defRPr>
            </a:lvl2pPr>
            <a:lvl3pPr marL="1164717" indent="-232943" algn="ctr" defTabSz="944715">
              <a:defRPr sz="4500" i="1">
                <a:solidFill>
                  <a:schemeClr val="tx1"/>
                </a:solidFill>
                <a:latin typeface="Arial" panose="020B0604020202020204" pitchFamily="34" charset="0"/>
                <a:cs typeface="Arial" panose="020B0604020202020204" pitchFamily="34" charset="0"/>
              </a:defRPr>
            </a:lvl3pPr>
            <a:lvl4pPr marL="1630604" indent="-232943" algn="ctr" defTabSz="944715">
              <a:defRPr sz="4500" i="1">
                <a:solidFill>
                  <a:schemeClr val="tx1"/>
                </a:solidFill>
                <a:latin typeface="Arial" panose="020B0604020202020204" pitchFamily="34" charset="0"/>
                <a:cs typeface="Arial" panose="020B0604020202020204" pitchFamily="34" charset="0"/>
              </a:defRPr>
            </a:lvl4pPr>
            <a:lvl5pPr marL="2096491" indent="-232943" algn="ctr" defTabSz="944715">
              <a:defRPr sz="4500" i="1">
                <a:solidFill>
                  <a:schemeClr val="tx1"/>
                </a:solidFill>
                <a:latin typeface="Arial" panose="020B0604020202020204" pitchFamily="34" charset="0"/>
                <a:cs typeface="Arial" panose="020B0604020202020204" pitchFamily="34" charset="0"/>
              </a:defRPr>
            </a:lvl5pPr>
            <a:lvl6pPr marL="2562377" indent="-232943" algn="ctr" defTabSz="944715" eaLnBrk="0" fontAlgn="base" hangingPunct="0">
              <a:spcBef>
                <a:spcPct val="0"/>
              </a:spcBef>
              <a:spcAft>
                <a:spcPct val="0"/>
              </a:spcAft>
              <a:defRPr sz="4500" i="1">
                <a:solidFill>
                  <a:schemeClr val="tx1"/>
                </a:solidFill>
                <a:latin typeface="Arial" panose="020B0604020202020204" pitchFamily="34" charset="0"/>
                <a:cs typeface="Arial" panose="020B0604020202020204" pitchFamily="34" charset="0"/>
              </a:defRPr>
            </a:lvl6pPr>
            <a:lvl7pPr marL="3028264" indent="-232943" algn="ctr" defTabSz="944715" eaLnBrk="0" fontAlgn="base" hangingPunct="0">
              <a:spcBef>
                <a:spcPct val="0"/>
              </a:spcBef>
              <a:spcAft>
                <a:spcPct val="0"/>
              </a:spcAft>
              <a:defRPr sz="4500" i="1">
                <a:solidFill>
                  <a:schemeClr val="tx1"/>
                </a:solidFill>
                <a:latin typeface="Arial" panose="020B0604020202020204" pitchFamily="34" charset="0"/>
                <a:cs typeface="Arial" panose="020B0604020202020204" pitchFamily="34" charset="0"/>
              </a:defRPr>
            </a:lvl7pPr>
            <a:lvl8pPr marL="3494151" indent="-232943" algn="ctr" defTabSz="944715" eaLnBrk="0" fontAlgn="base" hangingPunct="0">
              <a:spcBef>
                <a:spcPct val="0"/>
              </a:spcBef>
              <a:spcAft>
                <a:spcPct val="0"/>
              </a:spcAft>
              <a:defRPr sz="4500" i="1">
                <a:solidFill>
                  <a:schemeClr val="tx1"/>
                </a:solidFill>
                <a:latin typeface="Arial" panose="020B0604020202020204" pitchFamily="34" charset="0"/>
                <a:cs typeface="Arial" panose="020B0604020202020204" pitchFamily="34" charset="0"/>
              </a:defRPr>
            </a:lvl8pPr>
            <a:lvl9pPr marL="3960038" indent="-232943" algn="ctr" defTabSz="944715" eaLnBrk="0" fontAlgn="base" hangingPunct="0">
              <a:spcBef>
                <a:spcPct val="0"/>
              </a:spcBef>
              <a:spcAft>
                <a:spcPct val="0"/>
              </a:spcAft>
              <a:defRPr sz="4500" i="1">
                <a:solidFill>
                  <a:schemeClr val="tx1"/>
                </a:solidFill>
                <a:latin typeface="Arial" panose="020B0604020202020204" pitchFamily="34" charset="0"/>
                <a:cs typeface="Arial" panose="020B0604020202020204" pitchFamily="34" charset="0"/>
              </a:defRPr>
            </a:lvl9pPr>
          </a:lstStyle>
          <a:p>
            <a:pPr algn="r"/>
            <a:fld id="{FDE2C808-6711-41F4-A527-A6098C980AE2}" type="slidenum">
              <a:rPr lang="sv-SE" altLang="sv-SE" sz="1200" i="0">
                <a:latin typeface="Times New Roman" panose="02020603050405020304" pitchFamily="18" charset="0"/>
              </a:rPr>
              <a:pPr algn="r"/>
              <a:t>15</a:t>
            </a:fld>
            <a:endParaRPr lang="sv-SE" altLang="sv-SE" sz="1200" i="0">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115888" y="784225"/>
            <a:ext cx="6715125" cy="3776663"/>
          </a:xfrm>
          <a:ln/>
        </p:spPr>
      </p:sp>
      <p:sp>
        <p:nvSpPr>
          <p:cNvPr id="68612" name="Rectangle 3"/>
          <p:cNvSpPr>
            <a:spLocks noGrp="1" noChangeArrowheads="1"/>
          </p:cNvSpPr>
          <p:nvPr>
            <p:ph type="body" idx="1"/>
          </p:nvPr>
        </p:nvSpPr>
        <p:spPr>
          <a:xfrm>
            <a:off x="926607" y="4799912"/>
            <a:ext cx="5095522" cy="1249204"/>
          </a:xfrm>
          <a:noFill/>
        </p:spPr>
        <p:txBody>
          <a:bodyPr/>
          <a:lstStyle/>
          <a:p>
            <a:pPr defTabSz="457799">
              <a:lnSpc>
                <a:spcPct val="90000"/>
              </a:lnSpc>
              <a:buFontTx/>
              <a:buChar char="-"/>
            </a:pPr>
            <a:r>
              <a:rPr lang="sv-SE" altLang="sv-SE" dirty="0" smtClean="0">
                <a:latin typeface="Arial" panose="020B0604020202020204" pitchFamily="34" charset="0"/>
                <a:cs typeface="Arial" panose="020B0604020202020204" pitchFamily="34" charset="0"/>
              </a:rPr>
              <a:t> </a:t>
            </a:r>
            <a:endParaRPr lang="en-US" altLang="sv-S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837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a:noFill/>
        </p:spPr>
        <p:txBody>
          <a:bodyPr/>
          <a:lstStyle>
            <a:lvl1pPr algn="ctr" defTabSz="944715">
              <a:defRPr sz="4500" i="1">
                <a:solidFill>
                  <a:schemeClr val="tx1"/>
                </a:solidFill>
                <a:latin typeface="Arial" panose="020B0604020202020204" pitchFamily="34" charset="0"/>
                <a:cs typeface="Arial" panose="020B0604020202020204" pitchFamily="34" charset="0"/>
              </a:defRPr>
            </a:lvl1pPr>
            <a:lvl2pPr marL="757066" indent="-291179" algn="ctr" defTabSz="944715">
              <a:defRPr sz="4500" i="1">
                <a:solidFill>
                  <a:schemeClr val="tx1"/>
                </a:solidFill>
                <a:latin typeface="Arial" panose="020B0604020202020204" pitchFamily="34" charset="0"/>
                <a:cs typeface="Arial" panose="020B0604020202020204" pitchFamily="34" charset="0"/>
              </a:defRPr>
            </a:lvl2pPr>
            <a:lvl3pPr marL="1164717" indent="-232943" algn="ctr" defTabSz="944715">
              <a:defRPr sz="4500" i="1">
                <a:solidFill>
                  <a:schemeClr val="tx1"/>
                </a:solidFill>
                <a:latin typeface="Arial" panose="020B0604020202020204" pitchFamily="34" charset="0"/>
                <a:cs typeface="Arial" panose="020B0604020202020204" pitchFamily="34" charset="0"/>
              </a:defRPr>
            </a:lvl3pPr>
            <a:lvl4pPr marL="1630604" indent="-232943" algn="ctr" defTabSz="944715">
              <a:defRPr sz="4500" i="1">
                <a:solidFill>
                  <a:schemeClr val="tx1"/>
                </a:solidFill>
                <a:latin typeface="Arial" panose="020B0604020202020204" pitchFamily="34" charset="0"/>
                <a:cs typeface="Arial" panose="020B0604020202020204" pitchFamily="34" charset="0"/>
              </a:defRPr>
            </a:lvl4pPr>
            <a:lvl5pPr marL="2096491" indent="-232943" algn="ctr" defTabSz="944715">
              <a:defRPr sz="4500" i="1">
                <a:solidFill>
                  <a:schemeClr val="tx1"/>
                </a:solidFill>
                <a:latin typeface="Arial" panose="020B0604020202020204" pitchFamily="34" charset="0"/>
                <a:cs typeface="Arial" panose="020B0604020202020204" pitchFamily="34" charset="0"/>
              </a:defRPr>
            </a:lvl5pPr>
            <a:lvl6pPr marL="2562377" indent="-232943" algn="ctr" defTabSz="944715" eaLnBrk="0" fontAlgn="base" hangingPunct="0">
              <a:spcBef>
                <a:spcPct val="0"/>
              </a:spcBef>
              <a:spcAft>
                <a:spcPct val="0"/>
              </a:spcAft>
              <a:defRPr sz="4500" i="1">
                <a:solidFill>
                  <a:schemeClr val="tx1"/>
                </a:solidFill>
                <a:latin typeface="Arial" panose="020B0604020202020204" pitchFamily="34" charset="0"/>
                <a:cs typeface="Arial" panose="020B0604020202020204" pitchFamily="34" charset="0"/>
              </a:defRPr>
            </a:lvl6pPr>
            <a:lvl7pPr marL="3028264" indent="-232943" algn="ctr" defTabSz="944715" eaLnBrk="0" fontAlgn="base" hangingPunct="0">
              <a:spcBef>
                <a:spcPct val="0"/>
              </a:spcBef>
              <a:spcAft>
                <a:spcPct val="0"/>
              </a:spcAft>
              <a:defRPr sz="4500" i="1">
                <a:solidFill>
                  <a:schemeClr val="tx1"/>
                </a:solidFill>
                <a:latin typeface="Arial" panose="020B0604020202020204" pitchFamily="34" charset="0"/>
                <a:cs typeface="Arial" panose="020B0604020202020204" pitchFamily="34" charset="0"/>
              </a:defRPr>
            </a:lvl7pPr>
            <a:lvl8pPr marL="3494151" indent="-232943" algn="ctr" defTabSz="944715" eaLnBrk="0" fontAlgn="base" hangingPunct="0">
              <a:spcBef>
                <a:spcPct val="0"/>
              </a:spcBef>
              <a:spcAft>
                <a:spcPct val="0"/>
              </a:spcAft>
              <a:defRPr sz="4500" i="1">
                <a:solidFill>
                  <a:schemeClr val="tx1"/>
                </a:solidFill>
                <a:latin typeface="Arial" panose="020B0604020202020204" pitchFamily="34" charset="0"/>
                <a:cs typeface="Arial" panose="020B0604020202020204" pitchFamily="34" charset="0"/>
              </a:defRPr>
            </a:lvl8pPr>
            <a:lvl9pPr marL="3960038" indent="-232943" algn="ctr" defTabSz="944715" eaLnBrk="0" fontAlgn="base" hangingPunct="0">
              <a:spcBef>
                <a:spcPct val="0"/>
              </a:spcBef>
              <a:spcAft>
                <a:spcPct val="0"/>
              </a:spcAft>
              <a:defRPr sz="4500" i="1">
                <a:solidFill>
                  <a:schemeClr val="tx1"/>
                </a:solidFill>
                <a:latin typeface="Arial" panose="020B0604020202020204" pitchFamily="34" charset="0"/>
                <a:cs typeface="Arial" panose="020B0604020202020204" pitchFamily="34" charset="0"/>
              </a:defRPr>
            </a:lvl9pPr>
          </a:lstStyle>
          <a:p>
            <a:pPr algn="r"/>
            <a:fld id="{1827CF82-D8F7-4DAA-8AB3-981CDC5B502F}" type="slidenum">
              <a:rPr lang="sv-SE" altLang="sv-SE" sz="1200" i="0">
                <a:latin typeface="Times New Roman" panose="02020603050405020304" pitchFamily="18" charset="0"/>
              </a:rPr>
              <a:pPr algn="r"/>
              <a:t>16</a:t>
            </a:fld>
            <a:endParaRPr lang="sv-SE" altLang="sv-SE" sz="1200" i="0">
              <a:latin typeface="Times New Roman" panose="02020603050405020304" pitchFamily="18" charset="0"/>
            </a:endParaRPr>
          </a:p>
        </p:txBody>
      </p:sp>
      <p:sp>
        <p:nvSpPr>
          <p:cNvPr id="72707" name="Rectangle 2"/>
          <p:cNvSpPr>
            <a:spLocks noGrp="1" noRot="1" noChangeAspect="1" noChangeArrowheads="1" noTextEdit="1"/>
          </p:cNvSpPr>
          <p:nvPr>
            <p:ph type="sldImg"/>
          </p:nvPr>
        </p:nvSpPr>
        <p:spPr>
          <a:xfrm>
            <a:off x="115888" y="784225"/>
            <a:ext cx="6715125" cy="3776663"/>
          </a:xfrm>
          <a:ln/>
        </p:spPr>
      </p:sp>
      <p:sp>
        <p:nvSpPr>
          <p:cNvPr id="72708" name="Rectangle 3"/>
          <p:cNvSpPr>
            <a:spLocks noGrp="1" noChangeArrowheads="1"/>
          </p:cNvSpPr>
          <p:nvPr>
            <p:ph type="body" idx="1"/>
          </p:nvPr>
        </p:nvSpPr>
        <p:spPr>
          <a:xfrm>
            <a:off x="926607" y="4799912"/>
            <a:ext cx="5095522" cy="1249204"/>
          </a:xfrm>
          <a:noFill/>
        </p:spPr>
        <p:txBody>
          <a:bodyPr/>
          <a:lstStyle/>
          <a:p>
            <a:pPr defTabSz="457799">
              <a:lnSpc>
                <a:spcPct val="80000"/>
              </a:lnSpc>
            </a:pPr>
            <a:r>
              <a:rPr lang="sv-SE" altLang="sv-SE" dirty="0" smtClean="0">
                <a:latin typeface="Arial" panose="020B0604020202020204" pitchFamily="34" charset="0"/>
                <a:cs typeface="Arial" panose="020B0604020202020204" pitchFamily="34" charset="0"/>
              </a:rPr>
              <a:t> </a:t>
            </a:r>
            <a:endParaRPr lang="en-US" altLang="sv-S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83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697F86-644C-4923-89DF-AEE1F92E7A33}" type="slidenum">
              <a:rPr lang="en-US" smtClean="0"/>
              <a:t>18</a:t>
            </a:fld>
            <a:endParaRPr lang="en-US"/>
          </a:p>
        </p:txBody>
      </p:sp>
    </p:spTree>
    <p:extLst>
      <p:ext uri="{BB962C8B-B14F-4D97-AF65-F5344CB8AC3E}">
        <p14:creationId xmlns:p14="http://schemas.microsoft.com/office/powerpoint/2010/main" val="408789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19</a:t>
            </a:fld>
            <a:endParaRPr lang="en-US"/>
          </a:p>
        </p:txBody>
      </p:sp>
    </p:spTree>
    <p:extLst>
      <p:ext uri="{BB962C8B-B14F-4D97-AF65-F5344CB8AC3E}">
        <p14:creationId xmlns:p14="http://schemas.microsoft.com/office/powerpoint/2010/main" val="3895253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EDF29892-8E16-4001-B385-C7045DB1EAA4}" type="slidenum">
              <a:rPr lang="en-US" smtClean="0"/>
              <a:t>20</a:t>
            </a:fld>
            <a:endParaRPr lang="en-US"/>
          </a:p>
        </p:txBody>
      </p:sp>
    </p:spTree>
    <p:extLst>
      <p:ext uri="{BB962C8B-B14F-4D97-AF65-F5344CB8AC3E}">
        <p14:creationId xmlns:p14="http://schemas.microsoft.com/office/powerpoint/2010/main" val="1757923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697F86-644C-4923-89DF-AEE1F92E7A33}" type="slidenum">
              <a:rPr lang="en-US" smtClean="0"/>
              <a:t>21</a:t>
            </a:fld>
            <a:endParaRPr lang="en-US"/>
          </a:p>
        </p:txBody>
      </p:sp>
    </p:spTree>
    <p:extLst>
      <p:ext uri="{BB962C8B-B14F-4D97-AF65-F5344CB8AC3E}">
        <p14:creationId xmlns:p14="http://schemas.microsoft.com/office/powerpoint/2010/main" val="535125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697F86-644C-4923-89DF-AEE1F92E7A33}" type="slidenum">
              <a:rPr lang="en-US" smtClean="0"/>
              <a:t>22</a:t>
            </a:fld>
            <a:endParaRPr lang="en-US"/>
          </a:p>
        </p:txBody>
      </p:sp>
    </p:spTree>
    <p:extLst>
      <p:ext uri="{BB962C8B-B14F-4D97-AF65-F5344CB8AC3E}">
        <p14:creationId xmlns:p14="http://schemas.microsoft.com/office/powerpoint/2010/main" val="129047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C91408-C110-434C-B10F-4890EC1878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119965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91408-C110-434C-B10F-4890EC1878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316631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91408-C110-434C-B10F-4890EC1878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3315063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693A6169-90AF-45B0-8DB5-CB097C4A3AE7}"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988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91408-C110-434C-B10F-4890EC1878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3830912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C91408-C110-434C-B10F-4890EC1878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1017978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C91408-C110-434C-B10F-4890EC1878FE}" type="datetimeFigureOut">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3808983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C91408-C110-434C-B10F-4890EC1878FE}" type="datetimeFigureOut">
              <a:rPr lang="en-US" smtClean="0"/>
              <a:t>4/26/2019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298103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C91408-C110-434C-B10F-4890EC1878FE}" type="datetimeFigureOut">
              <a:rPr lang="en-US" smtClean="0"/>
              <a:t>4/26/2019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293700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91408-C110-434C-B10F-4890EC1878FE}" type="datetimeFigureOut">
              <a:rPr lang="en-US" smtClean="0"/>
              <a:t>4/26/2019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1441156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C91408-C110-434C-B10F-4890EC1878FE}" type="datetimeFigureOut">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233786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C91408-C110-434C-B10F-4890EC1878FE}" type="datetimeFigureOut">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5FAC-1909-4134-B3BE-9DDB4BCFACD9}" type="slidenum">
              <a:rPr lang="en-US" smtClean="0"/>
              <a:t>‹#›</a:t>
            </a:fld>
            <a:endParaRPr lang="en-US"/>
          </a:p>
        </p:txBody>
      </p:sp>
    </p:spTree>
    <p:extLst>
      <p:ext uri="{BB962C8B-B14F-4D97-AF65-F5344CB8AC3E}">
        <p14:creationId xmlns:p14="http://schemas.microsoft.com/office/powerpoint/2010/main" val="4008382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91408-C110-434C-B10F-4890EC1878FE}" type="datetimeFigureOut">
              <a:rPr lang="en-US" smtClean="0"/>
              <a:t>4/26/2019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B5FAC-1909-4134-B3BE-9DDB4BCFACD9}" type="slidenum">
              <a:rPr lang="en-US" smtClean="0"/>
              <a:t>‹#›</a:t>
            </a:fld>
            <a:endParaRPr lang="en-US"/>
          </a:p>
        </p:txBody>
      </p:sp>
    </p:spTree>
    <p:extLst>
      <p:ext uri="{BB962C8B-B14F-4D97-AF65-F5344CB8AC3E}">
        <p14:creationId xmlns:p14="http://schemas.microsoft.com/office/powerpoint/2010/main" val="1984939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mailto:patrickmartens161@gmail.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23 </a:t>
            </a:r>
            <a:r>
              <a:rPr lang="en-US" b="1" dirty="0" smtClean="0"/>
              <a:t>Years of </a:t>
            </a:r>
            <a:r>
              <a:rPr lang="en-US" b="1" dirty="0" err="1" smtClean="0"/>
              <a:t>Hydrodemolition</a:t>
            </a:r>
            <a:r>
              <a:rPr lang="en-US" b="1" dirty="0" smtClean="0"/>
              <a:t> in Missouri</a:t>
            </a:r>
            <a:endParaRPr lang="en-US" b="1" dirty="0"/>
          </a:p>
        </p:txBody>
      </p:sp>
      <p:sp>
        <p:nvSpPr>
          <p:cNvPr id="3" name="Subtitle 2"/>
          <p:cNvSpPr>
            <a:spLocks noGrp="1"/>
          </p:cNvSpPr>
          <p:nvPr>
            <p:ph type="subTitle" idx="1"/>
          </p:nvPr>
        </p:nvSpPr>
        <p:spPr/>
        <p:txBody>
          <a:bodyPr>
            <a:normAutofit/>
          </a:bodyPr>
          <a:lstStyle/>
          <a:p>
            <a:endParaRPr lang="en-US" sz="3200" dirty="0"/>
          </a:p>
        </p:txBody>
      </p:sp>
    </p:spTree>
    <p:extLst>
      <p:ext uri="{BB962C8B-B14F-4D97-AF65-F5344CB8AC3E}">
        <p14:creationId xmlns:p14="http://schemas.microsoft.com/office/powerpoint/2010/main" val="337060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2893" y="1766888"/>
            <a:ext cx="7040563" cy="260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lowchart: Connector 4"/>
          <p:cNvSpPr/>
          <p:nvPr/>
        </p:nvSpPr>
        <p:spPr>
          <a:xfrm>
            <a:off x="3162301" y="2774950"/>
            <a:ext cx="334963"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p:nvPr/>
        </p:nvSpPr>
        <p:spPr>
          <a:xfrm>
            <a:off x="4630739" y="2774950"/>
            <a:ext cx="293687"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a:off x="6086475" y="2774950"/>
            <a:ext cx="266700"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Connector 7"/>
          <p:cNvSpPr/>
          <p:nvPr/>
        </p:nvSpPr>
        <p:spPr>
          <a:xfrm>
            <a:off x="7429501" y="2774950"/>
            <a:ext cx="252413"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lowchart: Connector 8"/>
          <p:cNvSpPr/>
          <p:nvPr/>
        </p:nvSpPr>
        <p:spPr>
          <a:xfrm>
            <a:off x="8648701" y="2774950"/>
            <a:ext cx="250825"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Connector 10"/>
          <p:cNvCxnSpPr/>
          <p:nvPr/>
        </p:nvCxnSpPr>
        <p:spPr>
          <a:xfrm flipV="1">
            <a:off x="2657476" y="2551113"/>
            <a:ext cx="7040563" cy="55562"/>
          </a:xfrm>
          <a:prstGeom prst="line">
            <a:avLst/>
          </a:prstGeom>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686051" y="2606675"/>
            <a:ext cx="7038975" cy="769938"/>
          </a:xfrm>
          <a:custGeom>
            <a:avLst/>
            <a:gdLst>
              <a:gd name="connsiteX0" fmla="*/ 0 w 9386596"/>
              <a:gd name="connsiteY0" fmla="*/ 0 h 1026367"/>
              <a:gd name="connsiteX1" fmla="*/ 93306 w 9386596"/>
              <a:gd name="connsiteY1" fmla="*/ 37323 h 1026367"/>
              <a:gd name="connsiteX2" fmla="*/ 149289 w 9386596"/>
              <a:gd name="connsiteY2" fmla="*/ 55984 h 1026367"/>
              <a:gd name="connsiteX3" fmla="*/ 223934 w 9386596"/>
              <a:gd name="connsiteY3" fmla="*/ 130629 h 1026367"/>
              <a:gd name="connsiteX4" fmla="*/ 261257 w 9386596"/>
              <a:gd name="connsiteY4" fmla="*/ 167951 h 1026367"/>
              <a:gd name="connsiteX5" fmla="*/ 279918 w 9386596"/>
              <a:gd name="connsiteY5" fmla="*/ 223935 h 1026367"/>
              <a:gd name="connsiteX6" fmla="*/ 727787 w 9386596"/>
              <a:gd name="connsiteY6" fmla="*/ 279918 h 1026367"/>
              <a:gd name="connsiteX7" fmla="*/ 970383 w 9386596"/>
              <a:gd name="connsiteY7" fmla="*/ 298580 h 1026367"/>
              <a:gd name="connsiteX8" fmla="*/ 1007706 w 9386596"/>
              <a:gd name="connsiteY8" fmla="*/ 335902 h 1026367"/>
              <a:gd name="connsiteX9" fmla="*/ 1045028 w 9386596"/>
              <a:gd name="connsiteY9" fmla="*/ 391886 h 1026367"/>
              <a:gd name="connsiteX10" fmla="*/ 1156996 w 9386596"/>
              <a:gd name="connsiteY10" fmla="*/ 429208 h 1026367"/>
              <a:gd name="connsiteX11" fmla="*/ 1287624 w 9386596"/>
              <a:gd name="connsiteY11" fmla="*/ 466531 h 1026367"/>
              <a:gd name="connsiteX12" fmla="*/ 1418253 w 9386596"/>
              <a:gd name="connsiteY12" fmla="*/ 485192 h 1026367"/>
              <a:gd name="connsiteX13" fmla="*/ 1474236 w 9386596"/>
              <a:gd name="connsiteY13" fmla="*/ 597159 h 1026367"/>
              <a:gd name="connsiteX14" fmla="*/ 1586204 w 9386596"/>
              <a:gd name="connsiteY14" fmla="*/ 634482 h 1026367"/>
              <a:gd name="connsiteX15" fmla="*/ 1604865 w 9386596"/>
              <a:gd name="connsiteY15" fmla="*/ 690465 h 1026367"/>
              <a:gd name="connsiteX16" fmla="*/ 1660849 w 9386596"/>
              <a:gd name="connsiteY16" fmla="*/ 802433 h 1026367"/>
              <a:gd name="connsiteX17" fmla="*/ 1772816 w 9386596"/>
              <a:gd name="connsiteY17" fmla="*/ 839755 h 1026367"/>
              <a:gd name="connsiteX18" fmla="*/ 2183363 w 9386596"/>
              <a:gd name="connsiteY18" fmla="*/ 821094 h 1026367"/>
              <a:gd name="connsiteX19" fmla="*/ 2239347 w 9386596"/>
              <a:gd name="connsiteY19" fmla="*/ 802433 h 1026367"/>
              <a:gd name="connsiteX20" fmla="*/ 2295330 w 9386596"/>
              <a:gd name="connsiteY20" fmla="*/ 671804 h 1026367"/>
              <a:gd name="connsiteX21" fmla="*/ 2332653 w 9386596"/>
              <a:gd name="connsiteY21" fmla="*/ 634482 h 1026367"/>
              <a:gd name="connsiteX22" fmla="*/ 2388636 w 9386596"/>
              <a:gd name="connsiteY22" fmla="*/ 615820 h 1026367"/>
              <a:gd name="connsiteX23" fmla="*/ 2780522 w 9386596"/>
              <a:gd name="connsiteY23" fmla="*/ 597159 h 1026367"/>
              <a:gd name="connsiteX24" fmla="*/ 2855167 w 9386596"/>
              <a:gd name="connsiteY24" fmla="*/ 578498 h 1026367"/>
              <a:gd name="connsiteX25" fmla="*/ 2873828 w 9386596"/>
              <a:gd name="connsiteY25" fmla="*/ 503853 h 1026367"/>
              <a:gd name="connsiteX26" fmla="*/ 2892489 w 9386596"/>
              <a:gd name="connsiteY26" fmla="*/ 447869 h 1026367"/>
              <a:gd name="connsiteX27" fmla="*/ 3004457 w 9386596"/>
              <a:gd name="connsiteY27" fmla="*/ 410547 h 1026367"/>
              <a:gd name="connsiteX28" fmla="*/ 3396342 w 9386596"/>
              <a:gd name="connsiteY28" fmla="*/ 485192 h 1026367"/>
              <a:gd name="connsiteX29" fmla="*/ 3694922 w 9386596"/>
              <a:gd name="connsiteY29" fmla="*/ 466531 h 1026367"/>
              <a:gd name="connsiteX30" fmla="*/ 3732245 w 9386596"/>
              <a:gd name="connsiteY30" fmla="*/ 429208 h 1026367"/>
              <a:gd name="connsiteX31" fmla="*/ 3881534 w 9386596"/>
              <a:gd name="connsiteY31" fmla="*/ 391886 h 1026367"/>
              <a:gd name="connsiteX32" fmla="*/ 3974840 w 9386596"/>
              <a:gd name="connsiteY32" fmla="*/ 354563 h 1026367"/>
              <a:gd name="connsiteX33" fmla="*/ 4292081 w 9386596"/>
              <a:gd name="connsiteY33" fmla="*/ 317241 h 1026367"/>
              <a:gd name="connsiteX34" fmla="*/ 4945224 w 9386596"/>
              <a:gd name="connsiteY34" fmla="*/ 335902 h 1026367"/>
              <a:gd name="connsiteX35" fmla="*/ 5019869 w 9386596"/>
              <a:gd name="connsiteY35" fmla="*/ 354563 h 1026367"/>
              <a:gd name="connsiteX36" fmla="*/ 5057191 w 9386596"/>
              <a:gd name="connsiteY36" fmla="*/ 466531 h 1026367"/>
              <a:gd name="connsiteX37" fmla="*/ 5075853 w 9386596"/>
              <a:gd name="connsiteY37" fmla="*/ 522514 h 1026367"/>
              <a:gd name="connsiteX38" fmla="*/ 5225142 w 9386596"/>
              <a:gd name="connsiteY38" fmla="*/ 559837 h 1026367"/>
              <a:gd name="connsiteX39" fmla="*/ 5337110 w 9386596"/>
              <a:gd name="connsiteY39" fmla="*/ 597159 h 1026367"/>
              <a:gd name="connsiteX40" fmla="*/ 5393094 w 9386596"/>
              <a:gd name="connsiteY40" fmla="*/ 615820 h 1026367"/>
              <a:gd name="connsiteX41" fmla="*/ 5449077 w 9386596"/>
              <a:gd name="connsiteY41" fmla="*/ 653143 h 1026367"/>
              <a:gd name="connsiteX42" fmla="*/ 5542383 w 9386596"/>
              <a:gd name="connsiteY42" fmla="*/ 671804 h 1026367"/>
              <a:gd name="connsiteX43" fmla="*/ 5635689 w 9386596"/>
              <a:gd name="connsiteY43" fmla="*/ 765110 h 1026367"/>
              <a:gd name="connsiteX44" fmla="*/ 5728996 w 9386596"/>
              <a:gd name="connsiteY44" fmla="*/ 783771 h 1026367"/>
              <a:gd name="connsiteX45" fmla="*/ 5784979 w 9386596"/>
              <a:gd name="connsiteY45" fmla="*/ 802433 h 1026367"/>
              <a:gd name="connsiteX46" fmla="*/ 5915608 w 9386596"/>
              <a:gd name="connsiteY46" fmla="*/ 839755 h 1026367"/>
              <a:gd name="connsiteX47" fmla="*/ 6008914 w 9386596"/>
              <a:gd name="connsiteY47" fmla="*/ 933061 h 1026367"/>
              <a:gd name="connsiteX48" fmla="*/ 6046236 w 9386596"/>
              <a:gd name="connsiteY48" fmla="*/ 989045 h 1026367"/>
              <a:gd name="connsiteX49" fmla="*/ 6083559 w 9386596"/>
              <a:gd name="connsiteY49" fmla="*/ 1026367 h 1026367"/>
              <a:gd name="connsiteX50" fmla="*/ 7147249 w 9386596"/>
              <a:gd name="connsiteY50" fmla="*/ 1007706 h 1026367"/>
              <a:gd name="connsiteX51" fmla="*/ 7165910 w 9386596"/>
              <a:gd name="connsiteY51" fmla="*/ 914400 h 1026367"/>
              <a:gd name="connsiteX52" fmla="*/ 7221894 w 9386596"/>
              <a:gd name="connsiteY52" fmla="*/ 895739 h 1026367"/>
              <a:gd name="connsiteX53" fmla="*/ 7333861 w 9386596"/>
              <a:gd name="connsiteY53" fmla="*/ 914400 h 1026367"/>
              <a:gd name="connsiteX54" fmla="*/ 7427167 w 9386596"/>
              <a:gd name="connsiteY54" fmla="*/ 933061 h 1026367"/>
              <a:gd name="connsiteX55" fmla="*/ 7576457 w 9386596"/>
              <a:gd name="connsiteY55" fmla="*/ 914400 h 1026367"/>
              <a:gd name="connsiteX56" fmla="*/ 7688424 w 9386596"/>
              <a:gd name="connsiteY56" fmla="*/ 783771 h 1026367"/>
              <a:gd name="connsiteX57" fmla="*/ 8117632 w 9386596"/>
              <a:gd name="connsiteY57" fmla="*/ 783771 h 1026367"/>
              <a:gd name="connsiteX58" fmla="*/ 8154955 w 9386596"/>
              <a:gd name="connsiteY58" fmla="*/ 727788 h 1026367"/>
              <a:gd name="connsiteX59" fmla="*/ 8192277 w 9386596"/>
              <a:gd name="connsiteY59" fmla="*/ 690465 h 1026367"/>
              <a:gd name="connsiteX60" fmla="*/ 8248261 w 9386596"/>
              <a:gd name="connsiteY60" fmla="*/ 671804 h 1026367"/>
              <a:gd name="connsiteX61" fmla="*/ 8584163 w 9386596"/>
              <a:gd name="connsiteY61" fmla="*/ 653143 h 1026367"/>
              <a:gd name="connsiteX62" fmla="*/ 8658808 w 9386596"/>
              <a:gd name="connsiteY62" fmla="*/ 634482 h 1026367"/>
              <a:gd name="connsiteX63" fmla="*/ 8733453 w 9386596"/>
              <a:gd name="connsiteY63" fmla="*/ 522514 h 1026367"/>
              <a:gd name="connsiteX64" fmla="*/ 8770775 w 9386596"/>
              <a:gd name="connsiteY64" fmla="*/ 410547 h 1026367"/>
              <a:gd name="connsiteX65" fmla="*/ 8789436 w 9386596"/>
              <a:gd name="connsiteY65" fmla="*/ 335902 h 1026367"/>
              <a:gd name="connsiteX66" fmla="*/ 9069355 w 9386596"/>
              <a:gd name="connsiteY66" fmla="*/ 298580 h 1026367"/>
              <a:gd name="connsiteX67" fmla="*/ 9125338 w 9386596"/>
              <a:gd name="connsiteY67" fmla="*/ 261257 h 1026367"/>
              <a:gd name="connsiteX68" fmla="*/ 9218645 w 9386596"/>
              <a:gd name="connsiteY68" fmla="*/ 242596 h 1026367"/>
              <a:gd name="connsiteX69" fmla="*/ 9237306 w 9386596"/>
              <a:gd name="connsiteY69" fmla="*/ 186612 h 1026367"/>
              <a:gd name="connsiteX70" fmla="*/ 9274628 w 9386596"/>
              <a:gd name="connsiteY70" fmla="*/ 130629 h 1026367"/>
              <a:gd name="connsiteX71" fmla="*/ 9386596 w 9386596"/>
              <a:gd name="connsiteY71" fmla="*/ 111967 h 102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386596" h="1026367">
                <a:moveTo>
                  <a:pt x="0" y="0"/>
                </a:moveTo>
                <a:cubicBezTo>
                  <a:pt x="31102" y="12441"/>
                  <a:pt x="61941" y="25561"/>
                  <a:pt x="93306" y="37323"/>
                </a:cubicBezTo>
                <a:cubicBezTo>
                  <a:pt x="111724" y="44230"/>
                  <a:pt x="135380" y="42075"/>
                  <a:pt x="149289" y="55984"/>
                </a:cubicBezTo>
                <a:cubicBezTo>
                  <a:pt x="248818" y="155511"/>
                  <a:pt x="74644" y="80863"/>
                  <a:pt x="223934" y="130629"/>
                </a:cubicBezTo>
                <a:cubicBezTo>
                  <a:pt x="236375" y="143070"/>
                  <a:pt x="252205" y="152864"/>
                  <a:pt x="261257" y="167951"/>
                </a:cubicBezTo>
                <a:cubicBezTo>
                  <a:pt x="271378" y="184818"/>
                  <a:pt x="263911" y="212502"/>
                  <a:pt x="279918" y="223935"/>
                </a:cubicBezTo>
                <a:cubicBezTo>
                  <a:pt x="372067" y="289756"/>
                  <a:pt x="712341" y="278921"/>
                  <a:pt x="727787" y="279918"/>
                </a:cubicBezTo>
                <a:cubicBezTo>
                  <a:pt x="808723" y="285140"/>
                  <a:pt x="889518" y="292359"/>
                  <a:pt x="970383" y="298580"/>
                </a:cubicBezTo>
                <a:cubicBezTo>
                  <a:pt x="982824" y="311021"/>
                  <a:pt x="996715" y="322163"/>
                  <a:pt x="1007706" y="335902"/>
                </a:cubicBezTo>
                <a:cubicBezTo>
                  <a:pt x="1021717" y="353415"/>
                  <a:pt x="1026009" y="379999"/>
                  <a:pt x="1045028" y="391886"/>
                </a:cubicBezTo>
                <a:cubicBezTo>
                  <a:pt x="1078390" y="412737"/>
                  <a:pt x="1119673" y="416767"/>
                  <a:pt x="1156996" y="429208"/>
                </a:cubicBezTo>
                <a:cubicBezTo>
                  <a:pt x="1204959" y="445196"/>
                  <a:pt x="1236077" y="457159"/>
                  <a:pt x="1287624" y="466531"/>
                </a:cubicBezTo>
                <a:cubicBezTo>
                  <a:pt x="1330900" y="474399"/>
                  <a:pt x="1374710" y="478972"/>
                  <a:pt x="1418253" y="485192"/>
                </a:cubicBezTo>
                <a:cubicBezTo>
                  <a:pt x="1428421" y="515696"/>
                  <a:pt x="1443772" y="578119"/>
                  <a:pt x="1474236" y="597159"/>
                </a:cubicBezTo>
                <a:cubicBezTo>
                  <a:pt x="1507598" y="618010"/>
                  <a:pt x="1586204" y="634482"/>
                  <a:pt x="1586204" y="634482"/>
                </a:cubicBezTo>
                <a:cubicBezTo>
                  <a:pt x="1592424" y="653143"/>
                  <a:pt x="1599461" y="671551"/>
                  <a:pt x="1604865" y="690465"/>
                </a:cubicBezTo>
                <a:cubicBezTo>
                  <a:pt x="1618141" y="736931"/>
                  <a:pt x="1612012" y="778014"/>
                  <a:pt x="1660849" y="802433"/>
                </a:cubicBezTo>
                <a:cubicBezTo>
                  <a:pt x="1696037" y="820027"/>
                  <a:pt x="1772816" y="839755"/>
                  <a:pt x="1772816" y="839755"/>
                </a:cubicBezTo>
                <a:cubicBezTo>
                  <a:pt x="1909665" y="833535"/>
                  <a:pt x="2046809" y="832018"/>
                  <a:pt x="2183363" y="821094"/>
                </a:cubicBezTo>
                <a:cubicBezTo>
                  <a:pt x="2202971" y="819525"/>
                  <a:pt x="2225438" y="816342"/>
                  <a:pt x="2239347" y="802433"/>
                </a:cubicBezTo>
                <a:cubicBezTo>
                  <a:pt x="2293952" y="747828"/>
                  <a:pt x="2261872" y="727567"/>
                  <a:pt x="2295330" y="671804"/>
                </a:cubicBezTo>
                <a:cubicBezTo>
                  <a:pt x="2304382" y="656717"/>
                  <a:pt x="2317566" y="643534"/>
                  <a:pt x="2332653" y="634482"/>
                </a:cubicBezTo>
                <a:cubicBezTo>
                  <a:pt x="2349520" y="624362"/>
                  <a:pt x="2369033" y="617454"/>
                  <a:pt x="2388636" y="615820"/>
                </a:cubicBezTo>
                <a:cubicBezTo>
                  <a:pt x="2518961" y="604959"/>
                  <a:pt x="2649893" y="603379"/>
                  <a:pt x="2780522" y="597159"/>
                </a:cubicBezTo>
                <a:cubicBezTo>
                  <a:pt x="2805404" y="590939"/>
                  <a:pt x="2837032" y="596633"/>
                  <a:pt x="2855167" y="578498"/>
                </a:cubicBezTo>
                <a:cubicBezTo>
                  <a:pt x="2873302" y="560363"/>
                  <a:pt x="2866782" y="528514"/>
                  <a:pt x="2873828" y="503853"/>
                </a:cubicBezTo>
                <a:cubicBezTo>
                  <a:pt x="2879232" y="484939"/>
                  <a:pt x="2876482" y="459302"/>
                  <a:pt x="2892489" y="447869"/>
                </a:cubicBezTo>
                <a:cubicBezTo>
                  <a:pt x="2924503" y="425002"/>
                  <a:pt x="3004457" y="410547"/>
                  <a:pt x="3004457" y="410547"/>
                </a:cubicBezTo>
                <a:cubicBezTo>
                  <a:pt x="3376517" y="449711"/>
                  <a:pt x="3274988" y="363835"/>
                  <a:pt x="3396342" y="485192"/>
                </a:cubicBezTo>
                <a:cubicBezTo>
                  <a:pt x="3495869" y="478972"/>
                  <a:pt x="3596558" y="482925"/>
                  <a:pt x="3694922" y="466531"/>
                </a:cubicBezTo>
                <a:cubicBezTo>
                  <a:pt x="3712277" y="463639"/>
                  <a:pt x="3717158" y="438260"/>
                  <a:pt x="3732245" y="429208"/>
                </a:cubicBezTo>
                <a:cubicBezTo>
                  <a:pt x="3760936" y="411993"/>
                  <a:pt x="3861466" y="395899"/>
                  <a:pt x="3881534" y="391886"/>
                </a:cubicBezTo>
                <a:cubicBezTo>
                  <a:pt x="3912636" y="379445"/>
                  <a:pt x="3942342" y="362687"/>
                  <a:pt x="3974840" y="354563"/>
                </a:cubicBezTo>
                <a:cubicBezTo>
                  <a:pt x="4029842" y="340812"/>
                  <a:pt x="4257144" y="320735"/>
                  <a:pt x="4292081" y="317241"/>
                </a:cubicBezTo>
                <a:cubicBezTo>
                  <a:pt x="4509795" y="323461"/>
                  <a:pt x="4727707" y="324747"/>
                  <a:pt x="4945224" y="335902"/>
                </a:cubicBezTo>
                <a:cubicBezTo>
                  <a:pt x="4970838" y="337216"/>
                  <a:pt x="5003178" y="335090"/>
                  <a:pt x="5019869" y="354563"/>
                </a:cubicBezTo>
                <a:cubicBezTo>
                  <a:pt x="5045472" y="384433"/>
                  <a:pt x="5044750" y="429208"/>
                  <a:pt x="5057191" y="466531"/>
                </a:cubicBezTo>
                <a:cubicBezTo>
                  <a:pt x="5063411" y="485192"/>
                  <a:pt x="5057192" y="516293"/>
                  <a:pt x="5075853" y="522514"/>
                </a:cubicBezTo>
                <a:cubicBezTo>
                  <a:pt x="5245687" y="579128"/>
                  <a:pt x="4977486" y="492295"/>
                  <a:pt x="5225142" y="559837"/>
                </a:cubicBezTo>
                <a:cubicBezTo>
                  <a:pt x="5263097" y="570188"/>
                  <a:pt x="5299787" y="584718"/>
                  <a:pt x="5337110" y="597159"/>
                </a:cubicBezTo>
                <a:lnTo>
                  <a:pt x="5393094" y="615820"/>
                </a:lnTo>
                <a:cubicBezTo>
                  <a:pt x="5411755" y="628261"/>
                  <a:pt x="5428077" y="645268"/>
                  <a:pt x="5449077" y="653143"/>
                </a:cubicBezTo>
                <a:cubicBezTo>
                  <a:pt x="5478775" y="664280"/>
                  <a:pt x="5514844" y="656068"/>
                  <a:pt x="5542383" y="671804"/>
                </a:cubicBezTo>
                <a:cubicBezTo>
                  <a:pt x="5716548" y="771327"/>
                  <a:pt x="5436646" y="690470"/>
                  <a:pt x="5635689" y="765110"/>
                </a:cubicBezTo>
                <a:cubicBezTo>
                  <a:pt x="5665388" y="776247"/>
                  <a:pt x="5698225" y="776078"/>
                  <a:pt x="5728996" y="783771"/>
                </a:cubicBezTo>
                <a:cubicBezTo>
                  <a:pt x="5748079" y="788542"/>
                  <a:pt x="5766065" y="797029"/>
                  <a:pt x="5784979" y="802433"/>
                </a:cubicBezTo>
                <a:cubicBezTo>
                  <a:pt x="5949038" y="849308"/>
                  <a:pt x="5781351" y="795004"/>
                  <a:pt x="5915608" y="839755"/>
                </a:cubicBezTo>
                <a:cubicBezTo>
                  <a:pt x="6015133" y="989046"/>
                  <a:pt x="5884506" y="808653"/>
                  <a:pt x="6008914" y="933061"/>
                </a:cubicBezTo>
                <a:cubicBezTo>
                  <a:pt x="6024773" y="948920"/>
                  <a:pt x="6032225" y="971532"/>
                  <a:pt x="6046236" y="989045"/>
                </a:cubicBezTo>
                <a:cubicBezTo>
                  <a:pt x="6057227" y="1002784"/>
                  <a:pt x="6071118" y="1013926"/>
                  <a:pt x="6083559" y="1026367"/>
                </a:cubicBezTo>
                <a:lnTo>
                  <a:pt x="7147249" y="1007706"/>
                </a:lnTo>
                <a:cubicBezTo>
                  <a:pt x="7178799" y="1004442"/>
                  <a:pt x="7148316" y="940791"/>
                  <a:pt x="7165910" y="914400"/>
                </a:cubicBezTo>
                <a:cubicBezTo>
                  <a:pt x="7176821" y="898033"/>
                  <a:pt x="7203233" y="901959"/>
                  <a:pt x="7221894" y="895739"/>
                </a:cubicBezTo>
                <a:lnTo>
                  <a:pt x="7333861" y="914400"/>
                </a:lnTo>
                <a:cubicBezTo>
                  <a:pt x="7365067" y="920074"/>
                  <a:pt x="7395449" y="933061"/>
                  <a:pt x="7427167" y="933061"/>
                </a:cubicBezTo>
                <a:cubicBezTo>
                  <a:pt x="7477318" y="933061"/>
                  <a:pt x="7526694" y="920620"/>
                  <a:pt x="7576457" y="914400"/>
                </a:cubicBezTo>
                <a:cubicBezTo>
                  <a:pt x="7621889" y="778102"/>
                  <a:pt x="7575613" y="811975"/>
                  <a:pt x="7688424" y="783771"/>
                </a:cubicBezTo>
                <a:cubicBezTo>
                  <a:pt x="7752388" y="788035"/>
                  <a:pt x="8018202" y="823543"/>
                  <a:pt x="8117632" y="783771"/>
                </a:cubicBezTo>
                <a:cubicBezTo>
                  <a:pt x="8138456" y="775442"/>
                  <a:pt x="8140944" y="745301"/>
                  <a:pt x="8154955" y="727788"/>
                </a:cubicBezTo>
                <a:cubicBezTo>
                  <a:pt x="8165946" y="714049"/>
                  <a:pt x="8177190" y="699517"/>
                  <a:pt x="8192277" y="690465"/>
                </a:cubicBezTo>
                <a:cubicBezTo>
                  <a:pt x="8209144" y="680344"/>
                  <a:pt x="8228679" y="673669"/>
                  <a:pt x="8248261" y="671804"/>
                </a:cubicBezTo>
                <a:cubicBezTo>
                  <a:pt x="8359896" y="661172"/>
                  <a:pt x="8472196" y="659363"/>
                  <a:pt x="8584163" y="653143"/>
                </a:cubicBezTo>
                <a:cubicBezTo>
                  <a:pt x="8609045" y="646923"/>
                  <a:pt x="8639506" y="651371"/>
                  <a:pt x="8658808" y="634482"/>
                </a:cubicBezTo>
                <a:cubicBezTo>
                  <a:pt x="8692566" y="604944"/>
                  <a:pt x="8733453" y="522514"/>
                  <a:pt x="8733453" y="522514"/>
                </a:cubicBezTo>
                <a:cubicBezTo>
                  <a:pt x="8745894" y="485192"/>
                  <a:pt x="8761233" y="448714"/>
                  <a:pt x="8770775" y="410547"/>
                </a:cubicBezTo>
                <a:cubicBezTo>
                  <a:pt x="8776995" y="385665"/>
                  <a:pt x="8765422" y="344907"/>
                  <a:pt x="8789436" y="335902"/>
                </a:cubicBezTo>
                <a:cubicBezTo>
                  <a:pt x="8877575" y="302850"/>
                  <a:pt x="8976049" y="311021"/>
                  <a:pt x="9069355" y="298580"/>
                </a:cubicBezTo>
                <a:cubicBezTo>
                  <a:pt x="9088016" y="286139"/>
                  <a:pt x="9104338" y="269132"/>
                  <a:pt x="9125338" y="261257"/>
                </a:cubicBezTo>
                <a:cubicBezTo>
                  <a:pt x="9155037" y="250120"/>
                  <a:pt x="9192254" y="260190"/>
                  <a:pt x="9218645" y="242596"/>
                </a:cubicBezTo>
                <a:cubicBezTo>
                  <a:pt x="9235012" y="231685"/>
                  <a:pt x="9228509" y="204206"/>
                  <a:pt x="9237306" y="186612"/>
                </a:cubicBezTo>
                <a:cubicBezTo>
                  <a:pt x="9247336" y="166552"/>
                  <a:pt x="9257115" y="144640"/>
                  <a:pt x="9274628" y="130629"/>
                </a:cubicBezTo>
                <a:cubicBezTo>
                  <a:pt x="9305332" y="106066"/>
                  <a:pt x="9351719" y="111967"/>
                  <a:pt x="9386596" y="1119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6757989" y="2005014"/>
            <a:ext cx="14287" cy="10636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635" name="TextBox 12"/>
          <p:cNvSpPr txBox="1">
            <a:spLocks noChangeArrowheads="1"/>
          </p:cNvSpPr>
          <p:nvPr/>
        </p:nvSpPr>
        <p:spPr bwMode="auto">
          <a:xfrm>
            <a:off x="3636963" y="1235076"/>
            <a:ext cx="5262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2400" dirty="0">
                <a:latin typeface="Arial" panose="020B0604020202020204" pitchFamily="34" charset="0"/>
              </a:rPr>
              <a:t>   Depth of Delamination will Vary</a:t>
            </a:r>
          </a:p>
        </p:txBody>
      </p:sp>
    </p:spTree>
    <p:extLst>
      <p:ext uri="{BB962C8B-B14F-4D97-AF65-F5344CB8AC3E}">
        <p14:creationId xmlns:p14="http://schemas.microsoft.com/office/powerpoint/2010/main" val="178446010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2101" y="2074863"/>
            <a:ext cx="7040563" cy="2603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lowchart: Connector 4"/>
          <p:cNvSpPr/>
          <p:nvPr/>
        </p:nvSpPr>
        <p:spPr>
          <a:xfrm>
            <a:off x="3162301" y="2774950"/>
            <a:ext cx="334963"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p:nvPr/>
        </p:nvSpPr>
        <p:spPr>
          <a:xfrm>
            <a:off x="4630739" y="2774950"/>
            <a:ext cx="293687"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a:off x="6086475" y="2774950"/>
            <a:ext cx="266700"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Connector 7"/>
          <p:cNvSpPr/>
          <p:nvPr/>
        </p:nvSpPr>
        <p:spPr>
          <a:xfrm>
            <a:off x="7429501" y="2774950"/>
            <a:ext cx="252413"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lowchart: Connector 8"/>
          <p:cNvSpPr/>
          <p:nvPr/>
        </p:nvSpPr>
        <p:spPr>
          <a:xfrm>
            <a:off x="8648701" y="2774950"/>
            <a:ext cx="250825" cy="2936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Connector 10"/>
          <p:cNvCxnSpPr/>
          <p:nvPr/>
        </p:nvCxnSpPr>
        <p:spPr>
          <a:xfrm flipV="1">
            <a:off x="2657476" y="2551113"/>
            <a:ext cx="7040563" cy="55562"/>
          </a:xfrm>
          <a:prstGeom prst="line">
            <a:avLst/>
          </a:prstGeom>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740026" y="2582864"/>
            <a:ext cx="7040563" cy="769937"/>
          </a:xfrm>
          <a:custGeom>
            <a:avLst/>
            <a:gdLst>
              <a:gd name="connsiteX0" fmla="*/ 0 w 9386596"/>
              <a:gd name="connsiteY0" fmla="*/ 0 h 1026367"/>
              <a:gd name="connsiteX1" fmla="*/ 93306 w 9386596"/>
              <a:gd name="connsiteY1" fmla="*/ 37323 h 1026367"/>
              <a:gd name="connsiteX2" fmla="*/ 149289 w 9386596"/>
              <a:gd name="connsiteY2" fmla="*/ 55984 h 1026367"/>
              <a:gd name="connsiteX3" fmla="*/ 223934 w 9386596"/>
              <a:gd name="connsiteY3" fmla="*/ 130629 h 1026367"/>
              <a:gd name="connsiteX4" fmla="*/ 261257 w 9386596"/>
              <a:gd name="connsiteY4" fmla="*/ 167951 h 1026367"/>
              <a:gd name="connsiteX5" fmla="*/ 279918 w 9386596"/>
              <a:gd name="connsiteY5" fmla="*/ 223935 h 1026367"/>
              <a:gd name="connsiteX6" fmla="*/ 727787 w 9386596"/>
              <a:gd name="connsiteY6" fmla="*/ 279918 h 1026367"/>
              <a:gd name="connsiteX7" fmla="*/ 970383 w 9386596"/>
              <a:gd name="connsiteY7" fmla="*/ 298580 h 1026367"/>
              <a:gd name="connsiteX8" fmla="*/ 1007706 w 9386596"/>
              <a:gd name="connsiteY8" fmla="*/ 335902 h 1026367"/>
              <a:gd name="connsiteX9" fmla="*/ 1045028 w 9386596"/>
              <a:gd name="connsiteY9" fmla="*/ 391886 h 1026367"/>
              <a:gd name="connsiteX10" fmla="*/ 1156996 w 9386596"/>
              <a:gd name="connsiteY10" fmla="*/ 429208 h 1026367"/>
              <a:gd name="connsiteX11" fmla="*/ 1287624 w 9386596"/>
              <a:gd name="connsiteY11" fmla="*/ 466531 h 1026367"/>
              <a:gd name="connsiteX12" fmla="*/ 1418253 w 9386596"/>
              <a:gd name="connsiteY12" fmla="*/ 485192 h 1026367"/>
              <a:gd name="connsiteX13" fmla="*/ 1474236 w 9386596"/>
              <a:gd name="connsiteY13" fmla="*/ 597159 h 1026367"/>
              <a:gd name="connsiteX14" fmla="*/ 1586204 w 9386596"/>
              <a:gd name="connsiteY14" fmla="*/ 634482 h 1026367"/>
              <a:gd name="connsiteX15" fmla="*/ 1604865 w 9386596"/>
              <a:gd name="connsiteY15" fmla="*/ 690465 h 1026367"/>
              <a:gd name="connsiteX16" fmla="*/ 1660849 w 9386596"/>
              <a:gd name="connsiteY16" fmla="*/ 802433 h 1026367"/>
              <a:gd name="connsiteX17" fmla="*/ 1772816 w 9386596"/>
              <a:gd name="connsiteY17" fmla="*/ 839755 h 1026367"/>
              <a:gd name="connsiteX18" fmla="*/ 2183363 w 9386596"/>
              <a:gd name="connsiteY18" fmla="*/ 821094 h 1026367"/>
              <a:gd name="connsiteX19" fmla="*/ 2239347 w 9386596"/>
              <a:gd name="connsiteY19" fmla="*/ 802433 h 1026367"/>
              <a:gd name="connsiteX20" fmla="*/ 2295330 w 9386596"/>
              <a:gd name="connsiteY20" fmla="*/ 671804 h 1026367"/>
              <a:gd name="connsiteX21" fmla="*/ 2332653 w 9386596"/>
              <a:gd name="connsiteY21" fmla="*/ 634482 h 1026367"/>
              <a:gd name="connsiteX22" fmla="*/ 2388636 w 9386596"/>
              <a:gd name="connsiteY22" fmla="*/ 615820 h 1026367"/>
              <a:gd name="connsiteX23" fmla="*/ 2780522 w 9386596"/>
              <a:gd name="connsiteY23" fmla="*/ 597159 h 1026367"/>
              <a:gd name="connsiteX24" fmla="*/ 2855167 w 9386596"/>
              <a:gd name="connsiteY24" fmla="*/ 578498 h 1026367"/>
              <a:gd name="connsiteX25" fmla="*/ 2873828 w 9386596"/>
              <a:gd name="connsiteY25" fmla="*/ 503853 h 1026367"/>
              <a:gd name="connsiteX26" fmla="*/ 2892489 w 9386596"/>
              <a:gd name="connsiteY26" fmla="*/ 447869 h 1026367"/>
              <a:gd name="connsiteX27" fmla="*/ 3004457 w 9386596"/>
              <a:gd name="connsiteY27" fmla="*/ 410547 h 1026367"/>
              <a:gd name="connsiteX28" fmla="*/ 3396342 w 9386596"/>
              <a:gd name="connsiteY28" fmla="*/ 485192 h 1026367"/>
              <a:gd name="connsiteX29" fmla="*/ 3694922 w 9386596"/>
              <a:gd name="connsiteY29" fmla="*/ 466531 h 1026367"/>
              <a:gd name="connsiteX30" fmla="*/ 3732245 w 9386596"/>
              <a:gd name="connsiteY30" fmla="*/ 429208 h 1026367"/>
              <a:gd name="connsiteX31" fmla="*/ 3881534 w 9386596"/>
              <a:gd name="connsiteY31" fmla="*/ 391886 h 1026367"/>
              <a:gd name="connsiteX32" fmla="*/ 3974840 w 9386596"/>
              <a:gd name="connsiteY32" fmla="*/ 354563 h 1026367"/>
              <a:gd name="connsiteX33" fmla="*/ 4292081 w 9386596"/>
              <a:gd name="connsiteY33" fmla="*/ 317241 h 1026367"/>
              <a:gd name="connsiteX34" fmla="*/ 4945224 w 9386596"/>
              <a:gd name="connsiteY34" fmla="*/ 335902 h 1026367"/>
              <a:gd name="connsiteX35" fmla="*/ 5019869 w 9386596"/>
              <a:gd name="connsiteY35" fmla="*/ 354563 h 1026367"/>
              <a:gd name="connsiteX36" fmla="*/ 5057191 w 9386596"/>
              <a:gd name="connsiteY36" fmla="*/ 466531 h 1026367"/>
              <a:gd name="connsiteX37" fmla="*/ 5075853 w 9386596"/>
              <a:gd name="connsiteY37" fmla="*/ 522514 h 1026367"/>
              <a:gd name="connsiteX38" fmla="*/ 5225142 w 9386596"/>
              <a:gd name="connsiteY38" fmla="*/ 559837 h 1026367"/>
              <a:gd name="connsiteX39" fmla="*/ 5337110 w 9386596"/>
              <a:gd name="connsiteY39" fmla="*/ 597159 h 1026367"/>
              <a:gd name="connsiteX40" fmla="*/ 5393094 w 9386596"/>
              <a:gd name="connsiteY40" fmla="*/ 615820 h 1026367"/>
              <a:gd name="connsiteX41" fmla="*/ 5449077 w 9386596"/>
              <a:gd name="connsiteY41" fmla="*/ 653143 h 1026367"/>
              <a:gd name="connsiteX42" fmla="*/ 5542383 w 9386596"/>
              <a:gd name="connsiteY42" fmla="*/ 671804 h 1026367"/>
              <a:gd name="connsiteX43" fmla="*/ 5635689 w 9386596"/>
              <a:gd name="connsiteY43" fmla="*/ 765110 h 1026367"/>
              <a:gd name="connsiteX44" fmla="*/ 5728996 w 9386596"/>
              <a:gd name="connsiteY44" fmla="*/ 783771 h 1026367"/>
              <a:gd name="connsiteX45" fmla="*/ 5784979 w 9386596"/>
              <a:gd name="connsiteY45" fmla="*/ 802433 h 1026367"/>
              <a:gd name="connsiteX46" fmla="*/ 5915608 w 9386596"/>
              <a:gd name="connsiteY46" fmla="*/ 839755 h 1026367"/>
              <a:gd name="connsiteX47" fmla="*/ 6008914 w 9386596"/>
              <a:gd name="connsiteY47" fmla="*/ 933061 h 1026367"/>
              <a:gd name="connsiteX48" fmla="*/ 6046236 w 9386596"/>
              <a:gd name="connsiteY48" fmla="*/ 989045 h 1026367"/>
              <a:gd name="connsiteX49" fmla="*/ 6083559 w 9386596"/>
              <a:gd name="connsiteY49" fmla="*/ 1026367 h 1026367"/>
              <a:gd name="connsiteX50" fmla="*/ 7147249 w 9386596"/>
              <a:gd name="connsiteY50" fmla="*/ 1007706 h 1026367"/>
              <a:gd name="connsiteX51" fmla="*/ 7165910 w 9386596"/>
              <a:gd name="connsiteY51" fmla="*/ 914400 h 1026367"/>
              <a:gd name="connsiteX52" fmla="*/ 7221894 w 9386596"/>
              <a:gd name="connsiteY52" fmla="*/ 895739 h 1026367"/>
              <a:gd name="connsiteX53" fmla="*/ 7333861 w 9386596"/>
              <a:gd name="connsiteY53" fmla="*/ 914400 h 1026367"/>
              <a:gd name="connsiteX54" fmla="*/ 7427167 w 9386596"/>
              <a:gd name="connsiteY54" fmla="*/ 933061 h 1026367"/>
              <a:gd name="connsiteX55" fmla="*/ 7576457 w 9386596"/>
              <a:gd name="connsiteY55" fmla="*/ 914400 h 1026367"/>
              <a:gd name="connsiteX56" fmla="*/ 7688424 w 9386596"/>
              <a:gd name="connsiteY56" fmla="*/ 783771 h 1026367"/>
              <a:gd name="connsiteX57" fmla="*/ 8117632 w 9386596"/>
              <a:gd name="connsiteY57" fmla="*/ 783771 h 1026367"/>
              <a:gd name="connsiteX58" fmla="*/ 8154955 w 9386596"/>
              <a:gd name="connsiteY58" fmla="*/ 727788 h 1026367"/>
              <a:gd name="connsiteX59" fmla="*/ 8192277 w 9386596"/>
              <a:gd name="connsiteY59" fmla="*/ 690465 h 1026367"/>
              <a:gd name="connsiteX60" fmla="*/ 8248261 w 9386596"/>
              <a:gd name="connsiteY60" fmla="*/ 671804 h 1026367"/>
              <a:gd name="connsiteX61" fmla="*/ 8584163 w 9386596"/>
              <a:gd name="connsiteY61" fmla="*/ 653143 h 1026367"/>
              <a:gd name="connsiteX62" fmla="*/ 8658808 w 9386596"/>
              <a:gd name="connsiteY62" fmla="*/ 634482 h 1026367"/>
              <a:gd name="connsiteX63" fmla="*/ 8733453 w 9386596"/>
              <a:gd name="connsiteY63" fmla="*/ 522514 h 1026367"/>
              <a:gd name="connsiteX64" fmla="*/ 8770775 w 9386596"/>
              <a:gd name="connsiteY64" fmla="*/ 410547 h 1026367"/>
              <a:gd name="connsiteX65" fmla="*/ 8789436 w 9386596"/>
              <a:gd name="connsiteY65" fmla="*/ 335902 h 1026367"/>
              <a:gd name="connsiteX66" fmla="*/ 9069355 w 9386596"/>
              <a:gd name="connsiteY66" fmla="*/ 298580 h 1026367"/>
              <a:gd name="connsiteX67" fmla="*/ 9125338 w 9386596"/>
              <a:gd name="connsiteY67" fmla="*/ 261257 h 1026367"/>
              <a:gd name="connsiteX68" fmla="*/ 9218645 w 9386596"/>
              <a:gd name="connsiteY68" fmla="*/ 242596 h 1026367"/>
              <a:gd name="connsiteX69" fmla="*/ 9237306 w 9386596"/>
              <a:gd name="connsiteY69" fmla="*/ 186612 h 1026367"/>
              <a:gd name="connsiteX70" fmla="*/ 9274628 w 9386596"/>
              <a:gd name="connsiteY70" fmla="*/ 130629 h 1026367"/>
              <a:gd name="connsiteX71" fmla="*/ 9386596 w 9386596"/>
              <a:gd name="connsiteY71" fmla="*/ 111967 h 102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386596" h="1026367">
                <a:moveTo>
                  <a:pt x="0" y="0"/>
                </a:moveTo>
                <a:cubicBezTo>
                  <a:pt x="31102" y="12441"/>
                  <a:pt x="61941" y="25561"/>
                  <a:pt x="93306" y="37323"/>
                </a:cubicBezTo>
                <a:cubicBezTo>
                  <a:pt x="111724" y="44230"/>
                  <a:pt x="135380" y="42075"/>
                  <a:pt x="149289" y="55984"/>
                </a:cubicBezTo>
                <a:cubicBezTo>
                  <a:pt x="248818" y="155511"/>
                  <a:pt x="74644" y="80863"/>
                  <a:pt x="223934" y="130629"/>
                </a:cubicBezTo>
                <a:cubicBezTo>
                  <a:pt x="236375" y="143070"/>
                  <a:pt x="252205" y="152864"/>
                  <a:pt x="261257" y="167951"/>
                </a:cubicBezTo>
                <a:cubicBezTo>
                  <a:pt x="271378" y="184818"/>
                  <a:pt x="263911" y="212502"/>
                  <a:pt x="279918" y="223935"/>
                </a:cubicBezTo>
                <a:cubicBezTo>
                  <a:pt x="372067" y="289756"/>
                  <a:pt x="712341" y="278921"/>
                  <a:pt x="727787" y="279918"/>
                </a:cubicBezTo>
                <a:cubicBezTo>
                  <a:pt x="808723" y="285140"/>
                  <a:pt x="889518" y="292359"/>
                  <a:pt x="970383" y="298580"/>
                </a:cubicBezTo>
                <a:cubicBezTo>
                  <a:pt x="982824" y="311021"/>
                  <a:pt x="996715" y="322163"/>
                  <a:pt x="1007706" y="335902"/>
                </a:cubicBezTo>
                <a:cubicBezTo>
                  <a:pt x="1021717" y="353415"/>
                  <a:pt x="1026009" y="379999"/>
                  <a:pt x="1045028" y="391886"/>
                </a:cubicBezTo>
                <a:cubicBezTo>
                  <a:pt x="1078390" y="412737"/>
                  <a:pt x="1119673" y="416767"/>
                  <a:pt x="1156996" y="429208"/>
                </a:cubicBezTo>
                <a:cubicBezTo>
                  <a:pt x="1204959" y="445196"/>
                  <a:pt x="1236077" y="457159"/>
                  <a:pt x="1287624" y="466531"/>
                </a:cubicBezTo>
                <a:cubicBezTo>
                  <a:pt x="1330900" y="474399"/>
                  <a:pt x="1374710" y="478972"/>
                  <a:pt x="1418253" y="485192"/>
                </a:cubicBezTo>
                <a:cubicBezTo>
                  <a:pt x="1428421" y="515696"/>
                  <a:pt x="1443772" y="578119"/>
                  <a:pt x="1474236" y="597159"/>
                </a:cubicBezTo>
                <a:cubicBezTo>
                  <a:pt x="1507598" y="618010"/>
                  <a:pt x="1586204" y="634482"/>
                  <a:pt x="1586204" y="634482"/>
                </a:cubicBezTo>
                <a:cubicBezTo>
                  <a:pt x="1592424" y="653143"/>
                  <a:pt x="1599461" y="671551"/>
                  <a:pt x="1604865" y="690465"/>
                </a:cubicBezTo>
                <a:cubicBezTo>
                  <a:pt x="1618141" y="736931"/>
                  <a:pt x="1612012" y="778014"/>
                  <a:pt x="1660849" y="802433"/>
                </a:cubicBezTo>
                <a:cubicBezTo>
                  <a:pt x="1696037" y="820027"/>
                  <a:pt x="1772816" y="839755"/>
                  <a:pt x="1772816" y="839755"/>
                </a:cubicBezTo>
                <a:cubicBezTo>
                  <a:pt x="1909665" y="833535"/>
                  <a:pt x="2046809" y="832018"/>
                  <a:pt x="2183363" y="821094"/>
                </a:cubicBezTo>
                <a:cubicBezTo>
                  <a:pt x="2202971" y="819525"/>
                  <a:pt x="2225438" y="816342"/>
                  <a:pt x="2239347" y="802433"/>
                </a:cubicBezTo>
                <a:cubicBezTo>
                  <a:pt x="2293952" y="747828"/>
                  <a:pt x="2261872" y="727567"/>
                  <a:pt x="2295330" y="671804"/>
                </a:cubicBezTo>
                <a:cubicBezTo>
                  <a:pt x="2304382" y="656717"/>
                  <a:pt x="2317566" y="643534"/>
                  <a:pt x="2332653" y="634482"/>
                </a:cubicBezTo>
                <a:cubicBezTo>
                  <a:pt x="2349520" y="624362"/>
                  <a:pt x="2369033" y="617454"/>
                  <a:pt x="2388636" y="615820"/>
                </a:cubicBezTo>
                <a:cubicBezTo>
                  <a:pt x="2518961" y="604959"/>
                  <a:pt x="2649893" y="603379"/>
                  <a:pt x="2780522" y="597159"/>
                </a:cubicBezTo>
                <a:cubicBezTo>
                  <a:pt x="2805404" y="590939"/>
                  <a:pt x="2837032" y="596633"/>
                  <a:pt x="2855167" y="578498"/>
                </a:cubicBezTo>
                <a:cubicBezTo>
                  <a:pt x="2873302" y="560363"/>
                  <a:pt x="2866782" y="528514"/>
                  <a:pt x="2873828" y="503853"/>
                </a:cubicBezTo>
                <a:cubicBezTo>
                  <a:pt x="2879232" y="484939"/>
                  <a:pt x="2876482" y="459302"/>
                  <a:pt x="2892489" y="447869"/>
                </a:cubicBezTo>
                <a:cubicBezTo>
                  <a:pt x="2924503" y="425002"/>
                  <a:pt x="3004457" y="410547"/>
                  <a:pt x="3004457" y="410547"/>
                </a:cubicBezTo>
                <a:cubicBezTo>
                  <a:pt x="3376517" y="449711"/>
                  <a:pt x="3274988" y="363835"/>
                  <a:pt x="3396342" y="485192"/>
                </a:cubicBezTo>
                <a:cubicBezTo>
                  <a:pt x="3495869" y="478972"/>
                  <a:pt x="3596558" y="482925"/>
                  <a:pt x="3694922" y="466531"/>
                </a:cubicBezTo>
                <a:cubicBezTo>
                  <a:pt x="3712277" y="463639"/>
                  <a:pt x="3717158" y="438260"/>
                  <a:pt x="3732245" y="429208"/>
                </a:cubicBezTo>
                <a:cubicBezTo>
                  <a:pt x="3760936" y="411993"/>
                  <a:pt x="3861466" y="395899"/>
                  <a:pt x="3881534" y="391886"/>
                </a:cubicBezTo>
                <a:cubicBezTo>
                  <a:pt x="3912636" y="379445"/>
                  <a:pt x="3942342" y="362687"/>
                  <a:pt x="3974840" y="354563"/>
                </a:cubicBezTo>
                <a:cubicBezTo>
                  <a:pt x="4029842" y="340812"/>
                  <a:pt x="4257144" y="320735"/>
                  <a:pt x="4292081" y="317241"/>
                </a:cubicBezTo>
                <a:cubicBezTo>
                  <a:pt x="4509795" y="323461"/>
                  <a:pt x="4727707" y="324747"/>
                  <a:pt x="4945224" y="335902"/>
                </a:cubicBezTo>
                <a:cubicBezTo>
                  <a:pt x="4970838" y="337216"/>
                  <a:pt x="5003178" y="335090"/>
                  <a:pt x="5019869" y="354563"/>
                </a:cubicBezTo>
                <a:cubicBezTo>
                  <a:pt x="5045472" y="384433"/>
                  <a:pt x="5044750" y="429208"/>
                  <a:pt x="5057191" y="466531"/>
                </a:cubicBezTo>
                <a:cubicBezTo>
                  <a:pt x="5063411" y="485192"/>
                  <a:pt x="5057192" y="516293"/>
                  <a:pt x="5075853" y="522514"/>
                </a:cubicBezTo>
                <a:cubicBezTo>
                  <a:pt x="5245687" y="579128"/>
                  <a:pt x="4977486" y="492295"/>
                  <a:pt x="5225142" y="559837"/>
                </a:cubicBezTo>
                <a:cubicBezTo>
                  <a:pt x="5263097" y="570188"/>
                  <a:pt x="5299787" y="584718"/>
                  <a:pt x="5337110" y="597159"/>
                </a:cubicBezTo>
                <a:lnTo>
                  <a:pt x="5393094" y="615820"/>
                </a:lnTo>
                <a:cubicBezTo>
                  <a:pt x="5411755" y="628261"/>
                  <a:pt x="5428077" y="645268"/>
                  <a:pt x="5449077" y="653143"/>
                </a:cubicBezTo>
                <a:cubicBezTo>
                  <a:pt x="5478775" y="664280"/>
                  <a:pt x="5514844" y="656068"/>
                  <a:pt x="5542383" y="671804"/>
                </a:cubicBezTo>
                <a:cubicBezTo>
                  <a:pt x="5716548" y="771327"/>
                  <a:pt x="5436646" y="690470"/>
                  <a:pt x="5635689" y="765110"/>
                </a:cubicBezTo>
                <a:cubicBezTo>
                  <a:pt x="5665388" y="776247"/>
                  <a:pt x="5698225" y="776078"/>
                  <a:pt x="5728996" y="783771"/>
                </a:cubicBezTo>
                <a:cubicBezTo>
                  <a:pt x="5748079" y="788542"/>
                  <a:pt x="5766065" y="797029"/>
                  <a:pt x="5784979" y="802433"/>
                </a:cubicBezTo>
                <a:cubicBezTo>
                  <a:pt x="5949038" y="849308"/>
                  <a:pt x="5781351" y="795004"/>
                  <a:pt x="5915608" y="839755"/>
                </a:cubicBezTo>
                <a:cubicBezTo>
                  <a:pt x="6015133" y="989046"/>
                  <a:pt x="5884506" y="808653"/>
                  <a:pt x="6008914" y="933061"/>
                </a:cubicBezTo>
                <a:cubicBezTo>
                  <a:pt x="6024773" y="948920"/>
                  <a:pt x="6032225" y="971532"/>
                  <a:pt x="6046236" y="989045"/>
                </a:cubicBezTo>
                <a:cubicBezTo>
                  <a:pt x="6057227" y="1002784"/>
                  <a:pt x="6071118" y="1013926"/>
                  <a:pt x="6083559" y="1026367"/>
                </a:cubicBezTo>
                <a:lnTo>
                  <a:pt x="7147249" y="1007706"/>
                </a:lnTo>
                <a:cubicBezTo>
                  <a:pt x="7178799" y="1004442"/>
                  <a:pt x="7148316" y="940791"/>
                  <a:pt x="7165910" y="914400"/>
                </a:cubicBezTo>
                <a:cubicBezTo>
                  <a:pt x="7176821" y="898033"/>
                  <a:pt x="7203233" y="901959"/>
                  <a:pt x="7221894" y="895739"/>
                </a:cubicBezTo>
                <a:lnTo>
                  <a:pt x="7333861" y="914400"/>
                </a:lnTo>
                <a:cubicBezTo>
                  <a:pt x="7365067" y="920074"/>
                  <a:pt x="7395449" y="933061"/>
                  <a:pt x="7427167" y="933061"/>
                </a:cubicBezTo>
                <a:cubicBezTo>
                  <a:pt x="7477318" y="933061"/>
                  <a:pt x="7526694" y="920620"/>
                  <a:pt x="7576457" y="914400"/>
                </a:cubicBezTo>
                <a:cubicBezTo>
                  <a:pt x="7621889" y="778102"/>
                  <a:pt x="7575613" y="811975"/>
                  <a:pt x="7688424" y="783771"/>
                </a:cubicBezTo>
                <a:cubicBezTo>
                  <a:pt x="7752388" y="788035"/>
                  <a:pt x="8018202" y="823543"/>
                  <a:pt x="8117632" y="783771"/>
                </a:cubicBezTo>
                <a:cubicBezTo>
                  <a:pt x="8138456" y="775442"/>
                  <a:pt x="8140944" y="745301"/>
                  <a:pt x="8154955" y="727788"/>
                </a:cubicBezTo>
                <a:cubicBezTo>
                  <a:pt x="8165946" y="714049"/>
                  <a:pt x="8177190" y="699517"/>
                  <a:pt x="8192277" y="690465"/>
                </a:cubicBezTo>
                <a:cubicBezTo>
                  <a:pt x="8209144" y="680344"/>
                  <a:pt x="8228679" y="673669"/>
                  <a:pt x="8248261" y="671804"/>
                </a:cubicBezTo>
                <a:cubicBezTo>
                  <a:pt x="8359896" y="661172"/>
                  <a:pt x="8472196" y="659363"/>
                  <a:pt x="8584163" y="653143"/>
                </a:cubicBezTo>
                <a:cubicBezTo>
                  <a:pt x="8609045" y="646923"/>
                  <a:pt x="8639506" y="651371"/>
                  <a:pt x="8658808" y="634482"/>
                </a:cubicBezTo>
                <a:cubicBezTo>
                  <a:pt x="8692566" y="604944"/>
                  <a:pt x="8733453" y="522514"/>
                  <a:pt x="8733453" y="522514"/>
                </a:cubicBezTo>
                <a:cubicBezTo>
                  <a:pt x="8745894" y="485192"/>
                  <a:pt x="8761233" y="448714"/>
                  <a:pt x="8770775" y="410547"/>
                </a:cubicBezTo>
                <a:cubicBezTo>
                  <a:pt x="8776995" y="385665"/>
                  <a:pt x="8765422" y="344907"/>
                  <a:pt x="8789436" y="335902"/>
                </a:cubicBezTo>
                <a:cubicBezTo>
                  <a:pt x="8877575" y="302850"/>
                  <a:pt x="8976049" y="311021"/>
                  <a:pt x="9069355" y="298580"/>
                </a:cubicBezTo>
                <a:cubicBezTo>
                  <a:pt x="9088016" y="286139"/>
                  <a:pt x="9104338" y="269132"/>
                  <a:pt x="9125338" y="261257"/>
                </a:cubicBezTo>
                <a:cubicBezTo>
                  <a:pt x="9155037" y="250120"/>
                  <a:pt x="9192254" y="260190"/>
                  <a:pt x="9218645" y="242596"/>
                </a:cubicBezTo>
                <a:cubicBezTo>
                  <a:pt x="9235012" y="231685"/>
                  <a:pt x="9228509" y="204206"/>
                  <a:pt x="9237306" y="186612"/>
                </a:cubicBezTo>
                <a:cubicBezTo>
                  <a:pt x="9247336" y="166552"/>
                  <a:pt x="9257115" y="144640"/>
                  <a:pt x="9274628" y="130629"/>
                </a:cubicBezTo>
                <a:cubicBezTo>
                  <a:pt x="9305332" y="106066"/>
                  <a:pt x="9351719" y="111967"/>
                  <a:pt x="9386596" y="1119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6757989" y="2005014"/>
            <a:ext cx="14287" cy="10636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731" name="TextBox 12"/>
          <p:cNvSpPr txBox="1">
            <a:spLocks noChangeArrowheads="1"/>
          </p:cNvSpPr>
          <p:nvPr/>
        </p:nvSpPr>
        <p:spPr bwMode="auto">
          <a:xfrm>
            <a:off x="2887664" y="1235076"/>
            <a:ext cx="634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2400">
                <a:latin typeface="Arial" panose="020B0604020202020204" pitchFamily="34" charset="0"/>
              </a:rPr>
              <a:t>   Removal of sound concrete - unnecessary</a:t>
            </a:r>
          </a:p>
        </p:txBody>
      </p:sp>
      <p:cxnSp>
        <p:nvCxnSpPr>
          <p:cNvPr id="12" name="Straight Connector 11"/>
          <p:cNvCxnSpPr/>
          <p:nvPr/>
        </p:nvCxnSpPr>
        <p:spPr>
          <a:xfrm>
            <a:off x="2832100" y="2606675"/>
            <a:ext cx="0" cy="769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1"/>
            <a:endCxn id="4" idx="3"/>
          </p:cNvCxnSpPr>
          <p:nvPr/>
        </p:nvCxnSpPr>
        <p:spPr>
          <a:xfrm>
            <a:off x="2832101" y="3376613"/>
            <a:ext cx="70405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3"/>
          </p:cNvCxnSpPr>
          <p:nvPr/>
        </p:nvCxnSpPr>
        <p:spPr>
          <a:xfrm flipH="1" flipV="1">
            <a:off x="9867901" y="2676525"/>
            <a:ext cx="4763" cy="700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 idx="6"/>
          </p:cNvCxnSpPr>
          <p:nvPr/>
        </p:nvCxnSpPr>
        <p:spPr>
          <a:xfrm flipH="1">
            <a:off x="2887663" y="2792414"/>
            <a:ext cx="398462" cy="560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 idx="10"/>
          </p:cNvCxnSpPr>
          <p:nvPr/>
        </p:nvCxnSpPr>
        <p:spPr>
          <a:xfrm flipH="1">
            <a:off x="3286126" y="2905125"/>
            <a:ext cx="322263" cy="471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 idx="15"/>
          </p:cNvCxnSpPr>
          <p:nvPr/>
        </p:nvCxnSpPr>
        <p:spPr>
          <a:xfrm flipH="1">
            <a:off x="3776664" y="3100388"/>
            <a:ext cx="166687" cy="25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 idx="18"/>
          </p:cNvCxnSpPr>
          <p:nvPr/>
        </p:nvCxnSpPr>
        <p:spPr>
          <a:xfrm flipH="1">
            <a:off x="4195763" y="3198813"/>
            <a:ext cx="182562"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 idx="23"/>
          </p:cNvCxnSpPr>
          <p:nvPr/>
        </p:nvCxnSpPr>
        <p:spPr>
          <a:xfrm flipH="1">
            <a:off x="4630738" y="3030538"/>
            <a:ext cx="195262" cy="3222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 idx="28"/>
          </p:cNvCxnSpPr>
          <p:nvPr/>
        </p:nvCxnSpPr>
        <p:spPr>
          <a:xfrm flipH="1">
            <a:off x="4956175" y="2946400"/>
            <a:ext cx="331788" cy="438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330825" y="2876550"/>
            <a:ext cx="304800" cy="476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51501" y="2876551"/>
            <a:ext cx="434975" cy="500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 idx="38"/>
          </p:cNvCxnSpPr>
          <p:nvPr/>
        </p:nvCxnSpPr>
        <p:spPr>
          <a:xfrm flipH="1">
            <a:off x="6288089" y="3001964"/>
            <a:ext cx="371475"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 idx="45"/>
          </p:cNvCxnSpPr>
          <p:nvPr/>
        </p:nvCxnSpPr>
        <p:spPr>
          <a:xfrm flipH="1">
            <a:off x="6772275" y="3184525"/>
            <a:ext cx="306388"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2" idx="57"/>
          </p:cNvCxnSpPr>
          <p:nvPr/>
        </p:nvCxnSpPr>
        <p:spPr>
          <a:xfrm flipH="1">
            <a:off x="8524876" y="3170239"/>
            <a:ext cx="303213" cy="230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 idx="62"/>
          </p:cNvCxnSpPr>
          <p:nvPr/>
        </p:nvCxnSpPr>
        <p:spPr>
          <a:xfrm flipH="1">
            <a:off x="8899526" y="3059113"/>
            <a:ext cx="334963" cy="341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9353551" y="2774951"/>
            <a:ext cx="436563" cy="6254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5058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1895" y="365125"/>
            <a:ext cx="11101137" cy="1325563"/>
          </a:xfrm>
        </p:spPr>
        <p:txBody>
          <a:bodyPr/>
          <a:lstStyle/>
          <a:p>
            <a:r>
              <a:rPr lang="en-US" b="1" dirty="0" smtClean="0"/>
              <a:t>What Does Selective Removal Approach Give us? </a:t>
            </a:r>
            <a:endParaRPr lang="en-US" b="1" dirty="0"/>
          </a:p>
        </p:txBody>
      </p:sp>
      <p:sp>
        <p:nvSpPr>
          <p:cNvPr id="3" name="Content Placeholder 2"/>
          <p:cNvSpPr>
            <a:spLocks noGrp="1"/>
          </p:cNvSpPr>
          <p:nvPr>
            <p:ph idx="1"/>
          </p:nvPr>
        </p:nvSpPr>
        <p:spPr/>
        <p:txBody>
          <a:bodyPr/>
          <a:lstStyle/>
          <a:p>
            <a:r>
              <a:rPr lang="en-US" b="1" dirty="0" smtClean="0"/>
              <a:t>Productivity </a:t>
            </a:r>
          </a:p>
          <a:p>
            <a:r>
              <a:rPr lang="en-US" b="1" dirty="0" smtClean="0"/>
              <a:t>Etched and highly bondable surface</a:t>
            </a:r>
          </a:p>
          <a:p>
            <a:r>
              <a:rPr lang="en-US" b="1" dirty="0" smtClean="0"/>
              <a:t>Increased amplitude in cut</a:t>
            </a:r>
          </a:p>
          <a:p>
            <a:r>
              <a:rPr lang="en-US" b="1" dirty="0" smtClean="0"/>
              <a:t>More surface area for bonding of concrete overlay</a:t>
            </a:r>
          </a:p>
          <a:p>
            <a:endParaRPr lang="en-US" dirty="0"/>
          </a:p>
        </p:txBody>
      </p:sp>
    </p:spTree>
    <p:extLst>
      <p:ext uri="{BB962C8B-B14F-4D97-AF65-F5344CB8AC3E}">
        <p14:creationId xmlns:p14="http://schemas.microsoft.com/office/powerpoint/2010/main" val="419151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9389" y="1"/>
            <a:ext cx="10824411" cy="1690688"/>
          </a:xfrm>
        </p:spPr>
        <p:txBody>
          <a:bodyPr/>
          <a:lstStyle/>
          <a:p>
            <a:r>
              <a:rPr lang="en-US" b="1" dirty="0" smtClean="0"/>
              <a:t> Factors in </a:t>
            </a:r>
            <a:r>
              <a:rPr lang="en-US" b="1" dirty="0" err="1" smtClean="0"/>
              <a:t>Hydrodemolition</a:t>
            </a:r>
            <a:r>
              <a:rPr lang="en-US" b="1" dirty="0" smtClean="0"/>
              <a:t> Production Rates </a:t>
            </a:r>
            <a:endParaRPr lang="en-US" b="1" dirty="0"/>
          </a:p>
        </p:txBody>
      </p:sp>
      <p:sp>
        <p:nvSpPr>
          <p:cNvPr id="5" name="Content Placeholder 4"/>
          <p:cNvSpPr>
            <a:spLocks noGrp="1"/>
          </p:cNvSpPr>
          <p:nvPr>
            <p:ph idx="1"/>
          </p:nvPr>
        </p:nvSpPr>
        <p:spPr>
          <a:xfrm>
            <a:off x="689811" y="1540042"/>
            <a:ext cx="10663989" cy="4636921"/>
          </a:xfrm>
        </p:spPr>
        <p:txBody>
          <a:bodyPr>
            <a:normAutofit/>
          </a:bodyPr>
          <a:lstStyle/>
          <a:p>
            <a:r>
              <a:rPr lang="en-US" b="1" dirty="0" smtClean="0"/>
              <a:t>Quality of Concrete</a:t>
            </a:r>
          </a:p>
          <a:p>
            <a:r>
              <a:rPr lang="en-US" b="1" dirty="0"/>
              <a:t>D</a:t>
            </a:r>
            <a:r>
              <a:rPr lang="en-US" b="1" dirty="0" smtClean="0"/>
              <a:t>epth of cut</a:t>
            </a:r>
          </a:p>
          <a:p>
            <a:r>
              <a:rPr lang="en-US" b="1" dirty="0" smtClean="0"/>
              <a:t>Water Consumption of Equipment</a:t>
            </a:r>
          </a:p>
          <a:p>
            <a:pPr marL="0" indent="0">
              <a:buNone/>
            </a:pPr>
            <a:r>
              <a:rPr lang="en-US" b="1" dirty="0" smtClean="0"/>
              <a:t>	* More water – Faster Production Rates</a:t>
            </a:r>
          </a:p>
          <a:p>
            <a:pPr marL="0" indent="0">
              <a:buNone/>
            </a:pPr>
            <a:r>
              <a:rPr lang="en-US" b="1" dirty="0" smtClean="0"/>
              <a:t>	* Not a Linear Correlation</a:t>
            </a:r>
          </a:p>
          <a:p>
            <a:endParaRPr lang="en-US" dirty="0"/>
          </a:p>
        </p:txBody>
      </p:sp>
    </p:spTree>
    <p:extLst>
      <p:ext uri="{BB962C8B-B14F-4D97-AF65-F5344CB8AC3E}">
        <p14:creationId xmlns:p14="http://schemas.microsoft.com/office/powerpoint/2010/main" val="3291123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141_4178"/>
          <p:cNvPicPr>
            <a:picLocks noChangeAspect="1" noChangeArrowheads="1"/>
          </p:cNvPicPr>
          <p:nvPr/>
        </p:nvPicPr>
        <p:blipFill>
          <a:blip r:embed="rId3" cstate="print"/>
          <a:srcRect/>
          <a:stretch>
            <a:fillRect/>
          </a:stretch>
        </p:blipFill>
        <p:spPr bwMode="auto">
          <a:xfrm>
            <a:off x="1524000" y="12032"/>
            <a:ext cx="9127957" cy="6845968"/>
          </a:xfrm>
          <a:prstGeom prst="rect">
            <a:avLst/>
          </a:prstGeom>
          <a:noFill/>
          <a:ln w="9525">
            <a:noFill/>
            <a:miter lim="800000"/>
            <a:headEnd/>
            <a:tailEnd/>
          </a:ln>
        </p:spPr>
      </p:pic>
    </p:spTree>
    <p:extLst>
      <p:ext uri="{BB962C8B-B14F-4D97-AF65-F5344CB8AC3E}">
        <p14:creationId xmlns:p14="http://schemas.microsoft.com/office/powerpoint/2010/main" val="3954114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type="title"/>
          </p:nvPr>
        </p:nvSpPr>
        <p:spPr>
          <a:xfrm>
            <a:off x="677334" y="609600"/>
            <a:ext cx="8803216" cy="1300164"/>
          </a:xfrm>
        </p:spPr>
        <p:txBody>
          <a:bodyPr/>
          <a:lstStyle/>
          <a:p>
            <a:pPr defTabSz="449263"/>
            <a:r>
              <a:rPr lang="en-US" altLang="sv-SE" b="1" dirty="0" smtClean="0"/>
              <a:t>Relationship Between </a:t>
            </a:r>
            <a:r>
              <a:rPr lang="en-US" altLang="sv-SE" b="1" dirty="0"/>
              <a:t>W</a:t>
            </a:r>
            <a:r>
              <a:rPr lang="en-US" altLang="sv-SE" b="1" dirty="0" smtClean="0"/>
              <a:t>ater </a:t>
            </a:r>
            <a:r>
              <a:rPr lang="en-US" altLang="sv-SE" b="1" dirty="0"/>
              <a:t>P</a:t>
            </a:r>
            <a:r>
              <a:rPr lang="en-US" altLang="sv-SE" b="1" dirty="0" smtClean="0"/>
              <a:t>ressure and Selective </a:t>
            </a:r>
            <a:r>
              <a:rPr lang="en-US" altLang="sv-SE" b="1" dirty="0"/>
              <a:t>Z</a:t>
            </a:r>
            <a:r>
              <a:rPr lang="en-US" altLang="sv-SE" b="1" dirty="0" smtClean="0"/>
              <a:t>one </a:t>
            </a:r>
            <a:r>
              <a:rPr lang="en-US" altLang="sv-SE" b="1" dirty="0"/>
              <a:t>R</a:t>
            </a:r>
            <a:r>
              <a:rPr lang="en-US" altLang="sv-SE" b="1" dirty="0" smtClean="0"/>
              <a:t>emoval</a:t>
            </a:r>
          </a:p>
        </p:txBody>
      </p:sp>
      <p:sp>
        <p:nvSpPr>
          <p:cNvPr id="67586" name="Platshållare för datum 2"/>
          <p:cNvSpPr>
            <a:spLocks noGrp="1"/>
          </p:cNvSpPr>
          <p:nvPr>
            <p:ph type="dt" sz="half" idx="10"/>
          </p:nvPr>
        </p:nvSpPr>
        <p:spPr>
          <a:noFill/>
        </p:spPr>
        <p:txBody>
          <a:bodyPr/>
          <a:lstStyle>
            <a:lvl1pPr>
              <a:spcBef>
                <a:spcPct val="20000"/>
              </a:spcBef>
              <a:buClr>
                <a:srgbClr val="00279F"/>
              </a:buClr>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spcBef>
                <a:spcPct val="0"/>
              </a:spcBef>
              <a:buClrTx/>
              <a:buFontTx/>
              <a:buNone/>
            </a:pPr>
            <a:fld id="{197EC445-0D22-4EAE-9A65-D933235B79E5}" type="datetime1">
              <a:rPr lang="en-GB" altLang="sv-SE" smtClean="0"/>
              <a:pPr>
                <a:spcBef>
                  <a:spcPct val="0"/>
                </a:spcBef>
                <a:buClrTx/>
                <a:buFontTx/>
                <a:buNone/>
              </a:pPr>
              <a:t>26/04/2019</a:t>
            </a:fld>
            <a:endParaRPr lang="en-GB" altLang="sv-SE" sz="1400">
              <a:latin typeface="Times New Roman" panose="02020603050405020304" pitchFamily="18" charset="0"/>
            </a:endParaRPr>
          </a:p>
        </p:txBody>
      </p:sp>
      <p:sp>
        <p:nvSpPr>
          <p:cNvPr id="67587" name="Platshållare för sidfot 3"/>
          <p:cNvSpPr>
            <a:spLocks noGrp="1"/>
          </p:cNvSpPr>
          <p:nvPr>
            <p:ph type="ftr" sz="quarter" idx="11"/>
          </p:nvPr>
        </p:nvSpPr>
        <p:spPr>
          <a:xfrm>
            <a:off x="5292725" y="6483349"/>
            <a:ext cx="4114800" cy="365125"/>
          </a:xfrm>
          <a:noFill/>
        </p:spPr>
        <p:txBody>
          <a:bodyPr/>
          <a:lstStyle>
            <a:lvl1pPr>
              <a:spcBef>
                <a:spcPct val="20000"/>
              </a:spcBef>
              <a:buClr>
                <a:srgbClr val="00279F"/>
              </a:buClr>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GB" altLang="sv-SE" dirty="0" smtClean="0"/>
              <a:t>                                                                         </a:t>
            </a:r>
            <a:r>
              <a:rPr lang="en-GB" altLang="sv-SE" dirty="0" err="1" smtClean="0"/>
              <a:t>Conjet</a:t>
            </a:r>
            <a:r>
              <a:rPr lang="en-GB" altLang="sv-SE" dirty="0" smtClean="0"/>
              <a:t> AB</a:t>
            </a:r>
            <a:endParaRPr lang="en-GB" altLang="sv-SE" sz="1400" dirty="0">
              <a:latin typeface="Times New Roman" panose="02020603050405020304" pitchFamily="18" charset="0"/>
            </a:endParaRPr>
          </a:p>
        </p:txBody>
      </p:sp>
      <p:sp>
        <p:nvSpPr>
          <p:cNvPr id="67589" name="Line 3"/>
          <p:cNvSpPr>
            <a:spLocks noChangeShapeType="1"/>
          </p:cNvSpPr>
          <p:nvPr/>
        </p:nvSpPr>
        <p:spPr bwMode="auto">
          <a:xfrm>
            <a:off x="4584700" y="5229225"/>
            <a:ext cx="48958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0" name="Line 4"/>
          <p:cNvSpPr>
            <a:spLocks noChangeShapeType="1"/>
          </p:cNvSpPr>
          <p:nvPr/>
        </p:nvSpPr>
        <p:spPr bwMode="auto">
          <a:xfrm flipV="1">
            <a:off x="4656138" y="2133601"/>
            <a:ext cx="0" cy="30956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1" name="Text Box 5"/>
          <p:cNvSpPr txBox="1">
            <a:spLocks noChangeArrowheads="1"/>
          </p:cNvSpPr>
          <p:nvPr/>
        </p:nvSpPr>
        <p:spPr bwMode="auto">
          <a:xfrm>
            <a:off x="8759825" y="5373689"/>
            <a:ext cx="1295400" cy="352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00279F"/>
              </a:buClr>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nSpc>
                <a:spcPct val="95000"/>
              </a:lnSpc>
              <a:spcBef>
                <a:spcPct val="50000"/>
              </a:spcBef>
              <a:buClr>
                <a:srgbClr val="000000"/>
              </a:buClr>
              <a:buFont typeface="Times New Roman" panose="02020603050405020304" pitchFamily="18" charset="0"/>
              <a:buNone/>
            </a:pPr>
            <a:r>
              <a:rPr lang="en-US" altLang="sv-SE">
                <a:ea typeface="MS Gothic" panose="020B0609070205080204" pitchFamily="49" charset="-128"/>
              </a:rPr>
              <a:t>Pressure</a:t>
            </a:r>
          </a:p>
        </p:txBody>
      </p:sp>
      <p:sp>
        <p:nvSpPr>
          <p:cNvPr id="67592" name="Text Box 6"/>
          <p:cNvSpPr txBox="1">
            <a:spLocks noChangeArrowheads="1"/>
          </p:cNvSpPr>
          <p:nvPr/>
        </p:nvSpPr>
        <p:spPr bwMode="auto">
          <a:xfrm>
            <a:off x="3505201" y="2205039"/>
            <a:ext cx="1223963" cy="6186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00279F"/>
              </a:buClr>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nSpc>
                <a:spcPct val="95000"/>
              </a:lnSpc>
              <a:spcBef>
                <a:spcPct val="50000"/>
              </a:spcBef>
              <a:buClr>
                <a:srgbClr val="000000"/>
              </a:buClr>
              <a:buFont typeface="Times New Roman" panose="02020603050405020304" pitchFamily="18" charset="0"/>
              <a:buNone/>
            </a:pPr>
            <a:r>
              <a:rPr lang="en-US" altLang="sv-SE" dirty="0">
                <a:ea typeface="MS Gothic" panose="020B0609070205080204" pitchFamily="49" charset="-128"/>
              </a:rPr>
              <a:t>Selective </a:t>
            </a:r>
            <a:r>
              <a:rPr lang="en-US" altLang="sv-SE" dirty="0" smtClean="0">
                <a:ea typeface="MS Gothic" panose="020B0609070205080204" pitchFamily="49" charset="-128"/>
              </a:rPr>
              <a:t>Removal</a:t>
            </a:r>
            <a:endParaRPr lang="en-US" altLang="sv-SE" dirty="0">
              <a:ea typeface="MS Gothic" panose="020B0609070205080204" pitchFamily="49" charset="-128"/>
            </a:endParaRPr>
          </a:p>
        </p:txBody>
      </p:sp>
      <p:sp>
        <p:nvSpPr>
          <p:cNvPr id="67594" name="Text Box 8"/>
          <p:cNvSpPr txBox="1">
            <a:spLocks noChangeArrowheads="1"/>
          </p:cNvSpPr>
          <p:nvPr/>
        </p:nvSpPr>
        <p:spPr bwMode="auto">
          <a:xfrm>
            <a:off x="7967664" y="5949951"/>
            <a:ext cx="2663825" cy="53091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49263">
              <a:spcBef>
                <a:spcPct val="20000"/>
              </a:spcBef>
              <a:buClr>
                <a:srgbClr val="00279F"/>
              </a:buClr>
              <a:buFont typeface="Wingdings" panose="05000000000000000000" pitchFamily="2" charset="2"/>
              <a:buChar char="l"/>
              <a:tabLst>
                <a:tab pos="539750" algn="l"/>
              </a:tabLst>
              <a:defRPr>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539750" algn="l"/>
              </a:tabLst>
              <a:defRPr>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539750" algn="l"/>
              </a:tabLst>
              <a:defRPr>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539750" algn="l"/>
              </a:tabLst>
              <a:defRPr>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539750" algn="l"/>
              </a:tabLst>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539750" algn="l"/>
              </a:tabLs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539750" algn="l"/>
              </a:tabLs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539750" algn="l"/>
              </a:tabLs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539750" algn="l"/>
              </a:tabLst>
              <a:defRPr>
                <a:solidFill>
                  <a:schemeClr val="tx1"/>
                </a:solidFill>
                <a:latin typeface="Arial" panose="020B0604020202020204" pitchFamily="34" charset="0"/>
                <a:cs typeface="Arial" panose="020B0604020202020204" pitchFamily="34" charset="0"/>
              </a:defRPr>
            </a:lvl9pPr>
          </a:lstStyle>
          <a:p>
            <a:pPr>
              <a:lnSpc>
                <a:spcPct val="95000"/>
              </a:lnSpc>
              <a:spcBef>
                <a:spcPct val="50000"/>
              </a:spcBef>
              <a:buClr>
                <a:srgbClr val="000000"/>
              </a:buClr>
              <a:buFont typeface="Times New Roman" panose="02020603050405020304" pitchFamily="18" charset="0"/>
              <a:buNone/>
            </a:pPr>
            <a:r>
              <a:rPr lang="sv-SE" altLang="sv-SE" sz="1000">
                <a:ea typeface="MS Gothic" panose="020B0609070205080204" pitchFamily="49" charset="-128"/>
              </a:rPr>
              <a:t>Source:	Hydrodemolition for Bridge Repair,</a:t>
            </a:r>
            <a:br>
              <a:rPr lang="sv-SE" altLang="sv-SE" sz="1000">
                <a:ea typeface="MS Gothic" panose="020B0609070205080204" pitchFamily="49" charset="-128"/>
              </a:rPr>
            </a:br>
            <a:r>
              <a:rPr lang="sv-SE" altLang="sv-SE" sz="1000">
                <a:ea typeface="MS Gothic" panose="020B0609070205080204" pitchFamily="49" charset="-128"/>
              </a:rPr>
              <a:t>	H. Ingvarsson adn B Eriksson, </a:t>
            </a:r>
            <a:br>
              <a:rPr lang="sv-SE" altLang="sv-SE" sz="1000">
                <a:ea typeface="MS Gothic" panose="020B0609070205080204" pitchFamily="49" charset="-128"/>
              </a:rPr>
            </a:br>
            <a:r>
              <a:rPr lang="sv-SE" altLang="sv-SE" sz="1000">
                <a:ea typeface="MS Gothic" panose="020B0609070205080204" pitchFamily="49" charset="-128"/>
              </a:rPr>
              <a:t>	Nordisk Betong no 2-3 1988</a:t>
            </a:r>
          </a:p>
        </p:txBody>
      </p:sp>
      <p:sp>
        <p:nvSpPr>
          <p:cNvPr id="2" name="TextBox 1"/>
          <p:cNvSpPr txBox="1"/>
          <p:nvPr/>
        </p:nvSpPr>
        <p:spPr>
          <a:xfrm>
            <a:off x="4901293" y="5086862"/>
            <a:ext cx="461665" cy="1429673"/>
          </a:xfrm>
          <a:prstGeom prst="rect">
            <a:avLst/>
          </a:prstGeom>
          <a:noFill/>
        </p:spPr>
        <p:txBody>
          <a:bodyPr vert="vert270" wrap="square" rtlCol="0">
            <a:spAutoFit/>
          </a:bodyPr>
          <a:lstStyle/>
          <a:p>
            <a:r>
              <a:rPr lang="en-US" dirty="0" smtClean="0"/>
              <a:t>13,000 PSI</a:t>
            </a:r>
            <a:endParaRPr lang="en-US" dirty="0"/>
          </a:p>
        </p:txBody>
      </p:sp>
      <p:sp>
        <p:nvSpPr>
          <p:cNvPr id="13" name="TextBox 12"/>
          <p:cNvSpPr txBox="1"/>
          <p:nvPr/>
        </p:nvSpPr>
        <p:spPr>
          <a:xfrm>
            <a:off x="4823237" y="2149057"/>
            <a:ext cx="4679948" cy="2856331"/>
          </a:xfrm>
          <a:prstGeom prst="rect">
            <a:avLst/>
          </a:prstGeom>
          <a:solidFill>
            <a:schemeClr val="accent1">
              <a:lumMod val="60000"/>
              <a:lumOff val="40000"/>
            </a:schemeClr>
          </a:solidFill>
        </p:spPr>
        <p:txBody>
          <a:bodyPr wrap="square" rtlCol="0">
            <a:spAutoFit/>
          </a:bodyPr>
          <a:lstStyle/>
          <a:p>
            <a:endParaRPr lang="en-US" dirty="0"/>
          </a:p>
        </p:txBody>
      </p:sp>
      <p:sp>
        <p:nvSpPr>
          <p:cNvPr id="6" name="TextBox 5"/>
          <p:cNvSpPr txBox="1"/>
          <p:nvPr/>
        </p:nvSpPr>
        <p:spPr>
          <a:xfrm rot="16200000">
            <a:off x="5133530" y="5761141"/>
            <a:ext cx="1234292" cy="369332"/>
          </a:xfrm>
          <a:prstGeom prst="rect">
            <a:avLst/>
          </a:prstGeom>
          <a:noFill/>
        </p:spPr>
        <p:txBody>
          <a:bodyPr wrap="square" rtlCol="0">
            <a:spAutoFit/>
          </a:bodyPr>
          <a:lstStyle/>
          <a:p>
            <a:r>
              <a:rPr lang="en-US" dirty="0" smtClean="0"/>
              <a:t>15,000 PSI</a:t>
            </a:r>
            <a:endParaRPr lang="en-US" dirty="0"/>
          </a:p>
        </p:txBody>
      </p:sp>
      <p:sp>
        <p:nvSpPr>
          <p:cNvPr id="7" name="TextBox 6"/>
          <p:cNvSpPr txBox="1"/>
          <p:nvPr/>
        </p:nvSpPr>
        <p:spPr>
          <a:xfrm rot="16200000">
            <a:off x="5670180" y="5626583"/>
            <a:ext cx="1444100" cy="369332"/>
          </a:xfrm>
          <a:prstGeom prst="rect">
            <a:avLst/>
          </a:prstGeom>
          <a:noFill/>
        </p:spPr>
        <p:txBody>
          <a:bodyPr wrap="square" rtlCol="0">
            <a:spAutoFit/>
          </a:bodyPr>
          <a:lstStyle/>
          <a:p>
            <a:r>
              <a:rPr lang="en-US" dirty="0" smtClean="0"/>
              <a:t>17,000 PSI</a:t>
            </a:r>
            <a:endParaRPr lang="en-US" dirty="0"/>
          </a:p>
        </p:txBody>
      </p:sp>
      <p:sp>
        <p:nvSpPr>
          <p:cNvPr id="8" name="TextBox 7"/>
          <p:cNvSpPr txBox="1"/>
          <p:nvPr/>
        </p:nvSpPr>
        <p:spPr>
          <a:xfrm rot="16200000">
            <a:off x="6246436" y="5716282"/>
            <a:ext cx="1361801" cy="369332"/>
          </a:xfrm>
          <a:prstGeom prst="rect">
            <a:avLst/>
          </a:prstGeom>
          <a:noFill/>
        </p:spPr>
        <p:txBody>
          <a:bodyPr wrap="square" rtlCol="0">
            <a:spAutoFit/>
          </a:bodyPr>
          <a:lstStyle/>
          <a:p>
            <a:r>
              <a:rPr lang="en-US" dirty="0" smtClean="0"/>
              <a:t>19, 000 PSI</a:t>
            </a:r>
            <a:endParaRPr lang="en-US" dirty="0"/>
          </a:p>
        </p:txBody>
      </p:sp>
      <p:sp>
        <p:nvSpPr>
          <p:cNvPr id="22" name="Freeform 21"/>
          <p:cNvSpPr/>
          <p:nvPr/>
        </p:nvSpPr>
        <p:spPr>
          <a:xfrm>
            <a:off x="5001566" y="2718167"/>
            <a:ext cx="4367023" cy="2123154"/>
          </a:xfrm>
          <a:custGeom>
            <a:avLst/>
            <a:gdLst>
              <a:gd name="connsiteX0" fmla="*/ 0 w 4068497"/>
              <a:gd name="connsiteY0" fmla="*/ 1080343 h 1994743"/>
              <a:gd name="connsiteX1" fmla="*/ 352927 w 4068497"/>
              <a:gd name="connsiteY1" fmla="*/ 374491 h 1994743"/>
              <a:gd name="connsiteX2" fmla="*/ 770022 w 4068497"/>
              <a:gd name="connsiteY2" fmla="*/ 69691 h 1994743"/>
              <a:gd name="connsiteX3" fmla="*/ 1267327 w 4068497"/>
              <a:gd name="connsiteY3" fmla="*/ 37607 h 1994743"/>
              <a:gd name="connsiteX4" fmla="*/ 1860885 w 4068497"/>
              <a:gd name="connsiteY4" fmla="*/ 518870 h 1994743"/>
              <a:gd name="connsiteX5" fmla="*/ 2117558 w 4068497"/>
              <a:gd name="connsiteY5" fmla="*/ 1192638 h 1994743"/>
              <a:gd name="connsiteX6" fmla="*/ 2759243 w 4068497"/>
              <a:gd name="connsiteY6" fmla="*/ 1738070 h 1994743"/>
              <a:gd name="connsiteX7" fmla="*/ 3609474 w 4068497"/>
              <a:gd name="connsiteY7" fmla="*/ 1962659 h 1994743"/>
              <a:gd name="connsiteX8" fmla="*/ 4058653 w 4068497"/>
              <a:gd name="connsiteY8" fmla="*/ 1978701 h 1994743"/>
              <a:gd name="connsiteX9" fmla="*/ 3930316 w 4068497"/>
              <a:gd name="connsiteY9" fmla="*/ 1994743 h 1994743"/>
              <a:gd name="connsiteX10" fmla="*/ 3930316 w 4068497"/>
              <a:gd name="connsiteY10" fmla="*/ 1994743 h 1994743"/>
              <a:gd name="connsiteX11" fmla="*/ 3930316 w 4068497"/>
              <a:gd name="connsiteY11" fmla="*/ 1994743 h 1994743"/>
              <a:gd name="connsiteX12" fmla="*/ 3930316 w 4068497"/>
              <a:gd name="connsiteY12" fmla="*/ 1994743 h 199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68497" h="1994743">
                <a:moveTo>
                  <a:pt x="0" y="1080343"/>
                </a:moveTo>
                <a:cubicBezTo>
                  <a:pt x="112295" y="811638"/>
                  <a:pt x="224590" y="542933"/>
                  <a:pt x="352927" y="374491"/>
                </a:cubicBezTo>
                <a:cubicBezTo>
                  <a:pt x="481264" y="206049"/>
                  <a:pt x="617622" y="125838"/>
                  <a:pt x="770022" y="69691"/>
                </a:cubicBezTo>
                <a:cubicBezTo>
                  <a:pt x="922422" y="13544"/>
                  <a:pt x="1085517" y="-37256"/>
                  <a:pt x="1267327" y="37607"/>
                </a:cubicBezTo>
                <a:cubicBezTo>
                  <a:pt x="1449137" y="112470"/>
                  <a:pt x="1719180" y="326365"/>
                  <a:pt x="1860885" y="518870"/>
                </a:cubicBezTo>
                <a:cubicBezTo>
                  <a:pt x="2002590" y="711375"/>
                  <a:pt x="1967832" y="989438"/>
                  <a:pt x="2117558" y="1192638"/>
                </a:cubicBezTo>
                <a:cubicBezTo>
                  <a:pt x="2267284" y="1395838"/>
                  <a:pt x="2510590" y="1609733"/>
                  <a:pt x="2759243" y="1738070"/>
                </a:cubicBezTo>
                <a:cubicBezTo>
                  <a:pt x="3007896" y="1866407"/>
                  <a:pt x="3392906" y="1922554"/>
                  <a:pt x="3609474" y="1962659"/>
                </a:cubicBezTo>
                <a:cubicBezTo>
                  <a:pt x="3826042" y="2002764"/>
                  <a:pt x="4005179" y="1973354"/>
                  <a:pt x="4058653" y="1978701"/>
                </a:cubicBezTo>
                <a:cubicBezTo>
                  <a:pt x="4112127" y="1984048"/>
                  <a:pt x="3930316" y="1994743"/>
                  <a:pt x="3930316" y="1994743"/>
                </a:cubicBezTo>
                <a:lnTo>
                  <a:pt x="3930316" y="1994743"/>
                </a:lnTo>
                <a:lnTo>
                  <a:pt x="3930316" y="1994743"/>
                </a:lnTo>
                <a:lnTo>
                  <a:pt x="3930316" y="1994743"/>
                </a:ln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10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type="title"/>
          </p:nvPr>
        </p:nvSpPr>
        <p:spPr>
          <a:xfrm>
            <a:off x="721895" y="609601"/>
            <a:ext cx="10154652" cy="3294725"/>
          </a:xfrm>
        </p:spPr>
        <p:txBody>
          <a:bodyPr>
            <a:normAutofit/>
          </a:bodyPr>
          <a:lstStyle/>
          <a:p>
            <a:pPr defTabSz="449263"/>
            <a:r>
              <a:rPr lang="sv-SE" altLang="sv-SE" sz="3200" dirty="0"/>
              <a:t> </a:t>
            </a:r>
            <a:r>
              <a:rPr lang="sv-SE" altLang="sv-SE" sz="3200" dirty="0" smtClean="0"/>
              <a:t>             </a:t>
            </a:r>
            <a:r>
              <a:rPr lang="sv-SE" altLang="sv-SE" sz="3200" b="1" dirty="0" smtClean="0"/>
              <a:t>Hydrodemolition</a:t>
            </a:r>
            <a:r>
              <a:rPr lang="sv-SE" altLang="sv-SE" sz="3200" dirty="0" smtClean="0"/>
              <a:t>      </a:t>
            </a:r>
            <a:r>
              <a:rPr lang="sv-SE" altLang="sv-SE" sz="3200" dirty="0"/>
              <a:t>vs.   </a:t>
            </a:r>
            <a:r>
              <a:rPr lang="sv-SE" altLang="sv-SE" sz="3200" dirty="0" smtClean="0"/>
              <a:t>    </a:t>
            </a:r>
            <a:r>
              <a:rPr lang="sv-SE" altLang="sv-SE" sz="3200" b="1" dirty="0" smtClean="0"/>
              <a:t>Hydromilling </a:t>
            </a:r>
            <a:r>
              <a:rPr lang="sv-SE" altLang="sv-SE" sz="3200" dirty="0"/>
              <a:t/>
            </a:r>
            <a:br>
              <a:rPr lang="sv-SE" altLang="sv-SE" sz="3200" dirty="0"/>
            </a:br>
            <a:r>
              <a:rPr lang="sv-SE" altLang="sv-SE" sz="3200" dirty="0"/>
              <a:t> </a:t>
            </a:r>
            <a:r>
              <a:rPr lang="sv-SE" altLang="sv-SE" sz="3200" dirty="0" smtClean="0"/>
              <a:t>             (Selective)</a:t>
            </a:r>
            <a:r>
              <a:rPr lang="sv-SE" altLang="sv-SE" sz="3200" dirty="0"/>
              <a:t>						   </a:t>
            </a:r>
            <a:r>
              <a:rPr lang="sv-SE" altLang="sv-SE" sz="3200" dirty="0" smtClean="0"/>
              <a:t>(Non-selective) </a:t>
            </a:r>
            <a:r>
              <a:rPr lang="sv-SE" altLang="sv-SE" sz="3200" dirty="0"/>
              <a:t/>
            </a:r>
            <a:br>
              <a:rPr lang="sv-SE" altLang="sv-SE" sz="3200" dirty="0"/>
            </a:br>
            <a:r>
              <a:rPr lang="sv-SE" altLang="sv-SE" sz="3200" dirty="0"/>
              <a:t> </a:t>
            </a:r>
            <a:br>
              <a:rPr lang="sv-SE" altLang="sv-SE" sz="3200" dirty="0"/>
            </a:br>
            <a:r>
              <a:rPr lang="sv-SE" altLang="sv-SE" sz="3200" dirty="0"/>
              <a:t> </a:t>
            </a:r>
            <a:r>
              <a:rPr lang="sv-SE" altLang="sv-SE" sz="3200" dirty="0" smtClean="0"/>
              <a:t>15,000 - 20,000 </a:t>
            </a:r>
            <a:r>
              <a:rPr lang="sv-SE" altLang="sv-SE" sz="3200" dirty="0"/>
              <a:t>psi             </a:t>
            </a:r>
            <a:r>
              <a:rPr lang="sv-SE" altLang="sv-SE" sz="3200" dirty="0" smtClean="0"/>
              <a:t>      30,000 – 40,000 psi</a:t>
            </a:r>
            <a:br>
              <a:rPr lang="sv-SE" altLang="sv-SE" sz="3200" dirty="0" smtClean="0"/>
            </a:br>
            <a:r>
              <a:rPr lang="sv-SE" altLang="sv-SE" sz="3200" dirty="0"/>
              <a:t/>
            </a:r>
            <a:br>
              <a:rPr lang="sv-SE" altLang="sv-SE" sz="3200" dirty="0"/>
            </a:br>
            <a:r>
              <a:rPr lang="sv-SE" altLang="sv-SE" sz="2400" dirty="0" smtClean="0"/>
              <a:t>* Water flow is the means of product </a:t>
            </a:r>
            <a:endParaRPr lang="sv-SE" altLang="sv-SE" sz="2400" dirty="0"/>
          </a:p>
        </p:txBody>
      </p:sp>
      <p:pic>
        <p:nvPicPr>
          <p:cNvPr id="7168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33984" y="2701122"/>
            <a:ext cx="5009599" cy="2721110"/>
          </a:xfrm>
          <a:noFill/>
          <a:extLst>
            <a:ext uri="{909E8E84-426E-40DD-AFC4-6F175D3DCCD1}">
              <a14:hiddenFill xmlns:a14="http://schemas.microsoft.com/office/drawing/2010/main">
                <a:solidFill>
                  <a:srgbClr val="00B8FF"/>
                </a:solidFill>
              </a14:hiddenFill>
            </a:ext>
          </a:extLst>
        </p:spPr>
      </p:pic>
      <p:pic>
        <p:nvPicPr>
          <p:cNvPr id="71686"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654675" y="2685244"/>
            <a:ext cx="4323514" cy="2753737"/>
          </a:xfrm>
          <a:noFill/>
          <a:extLst>
            <a:ext uri="{909E8E84-426E-40DD-AFC4-6F175D3DCCD1}">
              <a14:hiddenFill xmlns:a14="http://schemas.microsoft.com/office/drawing/2010/main">
                <a:solidFill>
                  <a:srgbClr val="00B8FF"/>
                </a:solidFill>
              </a14:hiddenFill>
            </a:ext>
          </a:extLst>
        </p:spPr>
      </p:pic>
      <p:sp>
        <p:nvSpPr>
          <p:cNvPr id="71682" name="Platshållare för datum 4"/>
          <p:cNvSpPr>
            <a:spLocks noGrp="1"/>
          </p:cNvSpPr>
          <p:nvPr>
            <p:ph type="dt" sz="half" idx="10"/>
          </p:nvPr>
        </p:nvSpPr>
        <p:spPr>
          <a:noFill/>
        </p:spPr>
        <p:txBody>
          <a:bodyPr/>
          <a:lstStyle>
            <a:lvl1pPr>
              <a:spcBef>
                <a:spcPct val="20000"/>
              </a:spcBef>
              <a:buClr>
                <a:srgbClr val="00279F"/>
              </a:buClr>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spcBef>
                <a:spcPct val="0"/>
              </a:spcBef>
              <a:buClrTx/>
              <a:buFontTx/>
              <a:buNone/>
            </a:pPr>
            <a:fld id="{00E13715-43DD-499B-BAD0-142CDCB79ABC}" type="datetime1">
              <a:rPr lang="en-GB" altLang="sv-SE" smtClean="0"/>
              <a:pPr>
                <a:spcBef>
                  <a:spcPct val="0"/>
                </a:spcBef>
                <a:buClrTx/>
                <a:buFontTx/>
                <a:buNone/>
              </a:pPr>
              <a:t>26/04/2019</a:t>
            </a:fld>
            <a:endParaRPr lang="en-GB" altLang="sv-SE" sz="1400">
              <a:latin typeface="Times New Roman" panose="02020603050405020304" pitchFamily="18" charset="0"/>
            </a:endParaRPr>
          </a:p>
        </p:txBody>
      </p:sp>
      <p:sp>
        <p:nvSpPr>
          <p:cNvPr id="71683" name="Platshållare för sidfot 5"/>
          <p:cNvSpPr>
            <a:spLocks noGrp="1"/>
          </p:cNvSpPr>
          <p:nvPr>
            <p:ph type="ftr" sz="quarter" idx="11"/>
          </p:nvPr>
        </p:nvSpPr>
        <p:spPr>
          <a:xfrm>
            <a:off x="433986" y="6041362"/>
            <a:ext cx="7186014" cy="547687"/>
          </a:xfrm>
          <a:noFill/>
        </p:spPr>
        <p:txBody>
          <a:bodyPr/>
          <a:lstStyle>
            <a:lvl1pPr>
              <a:spcBef>
                <a:spcPct val="20000"/>
              </a:spcBef>
              <a:buClr>
                <a:srgbClr val="00279F"/>
              </a:buClr>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GB" altLang="sv-SE" sz="2400" dirty="0" smtClean="0"/>
              <a:t>Water Flow is the Rate of Production </a:t>
            </a:r>
            <a:endParaRPr lang="en-GB" altLang="sv-SE" sz="2400" dirty="0">
              <a:latin typeface="Times New Roman" panose="02020603050405020304" pitchFamily="18" charset="0"/>
            </a:endParaRPr>
          </a:p>
        </p:txBody>
      </p:sp>
    </p:spTree>
    <p:extLst>
      <p:ext uri="{BB962C8B-B14F-4D97-AF65-F5344CB8AC3E}">
        <p14:creationId xmlns:p14="http://schemas.microsoft.com/office/powerpoint/2010/main" val="506418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3953" y="0"/>
            <a:ext cx="7538357" cy="6858000"/>
          </a:xfrm>
          <a:prstGeom prst="rect">
            <a:avLst/>
          </a:prstGeom>
        </p:spPr>
      </p:pic>
      <p:sp>
        <p:nvSpPr>
          <p:cNvPr id="3" name="TextBox 2"/>
          <p:cNvSpPr txBox="1"/>
          <p:nvPr/>
        </p:nvSpPr>
        <p:spPr>
          <a:xfrm>
            <a:off x="624468" y="1170877"/>
            <a:ext cx="2352908" cy="1200329"/>
          </a:xfrm>
          <a:prstGeom prst="rect">
            <a:avLst/>
          </a:prstGeom>
          <a:noFill/>
        </p:spPr>
        <p:txBody>
          <a:bodyPr wrap="square" rtlCol="0">
            <a:spAutoFit/>
          </a:bodyPr>
          <a:lstStyle/>
          <a:p>
            <a:r>
              <a:rPr lang="en-US" sz="2800" dirty="0" smtClean="0"/>
              <a:t>Fast Track Cutting</a:t>
            </a:r>
          </a:p>
          <a:p>
            <a:r>
              <a:rPr lang="en-US" sz="1600" dirty="0" smtClean="0"/>
              <a:t>(with high volume water)</a:t>
            </a:r>
            <a:endParaRPr lang="en-US" sz="1600" dirty="0"/>
          </a:p>
        </p:txBody>
      </p:sp>
      <p:sp>
        <p:nvSpPr>
          <p:cNvPr id="4" name="TextBox 3"/>
          <p:cNvSpPr txBox="1"/>
          <p:nvPr/>
        </p:nvSpPr>
        <p:spPr>
          <a:xfrm>
            <a:off x="245328" y="4683513"/>
            <a:ext cx="2642838" cy="707886"/>
          </a:xfrm>
          <a:prstGeom prst="rect">
            <a:avLst/>
          </a:prstGeom>
          <a:noFill/>
        </p:spPr>
        <p:txBody>
          <a:bodyPr wrap="square" rtlCol="0">
            <a:spAutoFit/>
          </a:bodyPr>
          <a:lstStyle/>
          <a:p>
            <a:r>
              <a:rPr lang="en-US" sz="2000" dirty="0" smtClean="0"/>
              <a:t>Lower </a:t>
            </a:r>
            <a:r>
              <a:rPr lang="en-US" sz="2000" dirty="0"/>
              <a:t>V</a:t>
            </a:r>
            <a:r>
              <a:rPr lang="en-US" sz="2000" dirty="0" smtClean="0"/>
              <a:t>olume </a:t>
            </a:r>
            <a:r>
              <a:rPr lang="en-US" sz="2000" dirty="0"/>
              <a:t>W</a:t>
            </a:r>
            <a:r>
              <a:rPr lang="en-US" sz="2000" dirty="0" smtClean="0"/>
              <a:t>ater </a:t>
            </a:r>
            <a:r>
              <a:rPr lang="en-US" sz="2000" dirty="0"/>
              <a:t>C</a:t>
            </a:r>
            <a:r>
              <a:rPr lang="en-US" sz="2000" dirty="0" smtClean="0"/>
              <a:t>utting</a:t>
            </a:r>
            <a:endParaRPr lang="en-US" sz="2000" dirty="0"/>
          </a:p>
        </p:txBody>
      </p:sp>
    </p:spTree>
    <p:extLst>
      <p:ext uri="{BB962C8B-B14F-4D97-AF65-F5344CB8AC3E}">
        <p14:creationId xmlns:p14="http://schemas.microsoft.com/office/powerpoint/2010/main" val="3854402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391776" cy="1343024"/>
          </a:xfrm>
        </p:spPr>
        <p:txBody>
          <a:bodyPr/>
          <a:lstStyle/>
          <a:p>
            <a:r>
              <a:rPr lang="en-US" dirty="0" smtClean="0"/>
              <a:t>		GPR Scan vs. Actual Removals</a:t>
            </a:r>
            <a:endParaRPr lang="en-US" dirty="0"/>
          </a:p>
        </p:txBody>
      </p:sp>
      <p:pic>
        <p:nvPicPr>
          <p:cNvPr id="4" name="A1297_GPR_vs._Hydro_Video_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37107" y="1089431"/>
            <a:ext cx="9374912" cy="5273269"/>
          </a:xfrm>
        </p:spPr>
      </p:pic>
    </p:spTree>
    <p:extLst>
      <p:ext uri="{BB962C8B-B14F-4D97-AF65-F5344CB8AC3E}">
        <p14:creationId xmlns:p14="http://schemas.microsoft.com/office/powerpoint/2010/main" val="209553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a:xfrm>
            <a:off x="995680" y="152400"/>
            <a:ext cx="9215120" cy="1143000"/>
          </a:xfrm>
        </p:spPr>
        <p:txBody>
          <a:bodyPr>
            <a:normAutofit fontScale="90000"/>
          </a:bodyPr>
          <a:lstStyle/>
          <a:p>
            <a:pPr eaLnBrk="1" hangingPunct="1"/>
            <a:r>
              <a:rPr lang="en-US" altLang="en-US" sz="4000" b="1" dirty="0" err="1" smtClean="0"/>
              <a:t>Hydrodemolition</a:t>
            </a:r>
            <a:r>
              <a:rPr lang="en-US" altLang="en-US" sz="4000" b="1" dirty="0" smtClean="0"/>
              <a:t> (Fast Track) Advantages:</a:t>
            </a:r>
            <a:br>
              <a:rPr lang="en-US" altLang="en-US" sz="4000" b="1" dirty="0" smtClean="0"/>
            </a:br>
            <a:endParaRPr lang="en-US" altLang="en-US" sz="4000" b="1" dirty="0"/>
          </a:p>
        </p:txBody>
      </p:sp>
      <p:sp>
        <p:nvSpPr>
          <p:cNvPr id="13315" name="Rectangle 3"/>
          <p:cNvSpPr>
            <a:spLocks noGrp="1" noChangeArrowheads="1"/>
          </p:cNvSpPr>
          <p:nvPr>
            <p:ph idx="1"/>
          </p:nvPr>
        </p:nvSpPr>
        <p:spPr>
          <a:xfrm>
            <a:off x="281354" y="934720"/>
            <a:ext cx="11605846" cy="5923280"/>
          </a:xfrm>
        </p:spPr>
        <p:txBody>
          <a:bodyPr>
            <a:normAutofit lnSpcReduction="10000"/>
          </a:bodyPr>
          <a:lstStyle/>
          <a:p>
            <a:pPr marL="274320" indent="-274320">
              <a:lnSpc>
                <a:spcPct val="80000"/>
              </a:lnSpc>
              <a:buClr>
                <a:schemeClr val="accent3"/>
              </a:buClr>
              <a:buFontTx/>
              <a:buChar char="•"/>
              <a:defRPr/>
            </a:pPr>
            <a:r>
              <a:rPr lang="en-US" sz="2600" b="1" i="1" u="sng" dirty="0"/>
              <a:t>Speed</a:t>
            </a:r>
            <a:r>
              <a:rPr lang="en-US" sz="2600" dirty="0"/>
              <a:t> </a:t>
            </a:r>
            <a:r>
              <a:rPr lang="en-US" sz="2600" dirty="0" smtClean="0"/>
              <a:t>– </a:t>
            </a:r>
            <a:r>
              <a:rPr lang="en-US" sz="2600" dirty="0"/>
              <a:t>F</a:t>
            </a:r>
            <a:r>
              <a:rPr lang="en-US" sz="2600" dirty="0" smtClean="0"/>
              <a:t>ast</a:t>
            </a:r>
            <a:r>
              <a:rPr lang="en-US" sz="2600" dirty="0"/>
              <a:t>, P</a:t>
            </a:r>
            <a:r>
              <a:rPr lang="en-US" sz="2600" dirty="0" smtClean="0"/>
              <a:t>roductive, Economical </a:t>
            </a:r>
            <a:r>
              <a:rPr lang="en-US" sz="2600" dirty="0"/>
              <a:t>P</a:t>
            </a:r>
            <a:r>
              <a:rPr lang="en-US" sz="2600" dirty="0" smtClean="0"/>
              <a:t>reparation.</a:t>
            </a:r>
          </a:p>
          <a:p>
            <a:pPr marL="0" indent="0">
              <a:lnSpc>
                <a:spcPct val="80000"/>
              </a:lnSpc>
              <a:buClr>
                <a:schemeClr val="accent3"/>
              </a:buClr>
              <a:buNone/>
              <a:defRPr/>
            </a:pPr>
            <a:endParaRPr lang="en-US" sz="2600" dirty="0"/>
          </a:p>
          <a:p>
            <a:pPr marL="274320" indent="-274320">
              <a:lnSpc>
                <a:spcPct val="80000"/>
              </a:lnSpc>
              <a:buClr>
                <a:schemeClr val="accent3"/>
              </a:buClr>
              <a:buFontTx/>
              <a:buChar char="•"/>
              <a:defRPr/>
            </a:pPr>
            <a:r>
              <a:rPr lang="en-US" sz="2600" b="1" i="1" u="sng" dirty="0"/>
              <a:t>Quality</a:t>
            </a:r>
            <a:r>
              <a:rPr lang="en-US" sz="2600" dirty="0"/>
              <a:t> - Selectively </a:t>
            </a:r>
            <a:r>
              <a:rPr lang="en-US" sz="2600" dirty="0" smtClean="0"/>
              <a:t>Removes </a:t>
            </a:r>
            <a:r>
              <a:rPr lang="en-US" sz="2600" dirty="0"/>
              <a:t>D</a:t>
            </a:r>
            <a:r>
              <a:rPr lang="en-US" sz="2600" dirty="0" smtClean="0"/>
              <a:t>elaminated </a:t>
            </a:r>
            <a:r>
              <a:rPr lang="en-US" sz="2600" dirty="0"/>
              <a:t>C</a:t>
            </a:r>
            <a:r>
              <a:rPr lang="en-US" sz="2600" dirty="0" smtClean="0"/>
              <a:t>oncrete. Avoids </a:t>
            </a:r>
            <a:r>
              <a:rPr lang="en-US" sz="2600" dirty="0"/>
              <a:t>U</a:t>
            </a:r>
            <a:r>
              <a:rPr lang="en-US" sz="2600" dirty="0" smtClean="0"/>
              <a:t>nnecessary </a:t>
            </a:r>
            <a:r>
              <a:rPr lang="en-US" sz="2600" dirty="0"/>
              <a:t>R</a:t>
            </a:r>
            <a:r>
              <a:rPr lang="en-US" sz="2600" dirty="0" smtClean="0"/>
              <a:t>emoval </a:t>
            </a:r>
            <a:r>
              <a:rPr lang="en-US" sz="2600" dirty="0"/>
              <a:t>of </a:t>
            </a:r>
            <a:r>
              <a:rPr lang="en-US" sz="2600" dirty="0" smtClean="0"/>
              <a:t>Sound </a:t>
            </a:r>
            <a:r>
              <a:rPr lang="en-US" sz="2600" dirty="0"/>
              <a:t>C</a:t>
            </a:r>
            <a:r>
              <a:rPr lang="en-US" sz="2600" dirty="0" smtClean="0"/>
              <a:t>oncrete</a:t>
            </a:r>
            <a:r>
              <a:rPr lang="en-US" sz="2600" dirty="0"/>
              <a:t>. </a:t>
            </a:r>
            <a:endParaRPr lang="en-US" sz="2600" dirty="0" smtClean="0"/>
          </a:p>
          <a:p>
            <a:pPr marL="0" indent="0">
              <a:lnSpc>
                <a:spcPct val="80000"/>
              </a:lnSpc>
              <a:buClr>
                <a:schemeClr val="accent3"/>
              </a:buClr>
              <a:buNone/>
              <a:defRPr/>
            </a:pPr>
            <a:endParaRPr lang="en-US" sz="2600" dirty="0"/>
          </a:p>
          <a:p>
            <a:pPr marL="274320" indent="-274320">
              <a:lnSpc>
                <a:spcPct val="80000"/>
              </a:lnSpc>
              <a:buClr>
                <a:schemeClr val="accent3"/>
              </a:buClr>
              <a:buFontTx/>
              <a:buChar char="•"/>
              <a:defRPr/>
            </a:pPr>
            <a:r>
              <a:rPr lang="en-US" sz="2600" b="1" u="sng" dirty="0"/>
              <a:t>Will not </a:t>
            </a:r>
            <a:r>
              <a:rPr lang="en-US" sz="2600" b="1" u="sng" dirty="0" smtClean="0"/>
              <a:t>Damage </a:t>
            </a:r>
            <a:r>
              <a:rPr lang="en-US" sz="2600" dirty="0"/>
              <a:t>E</a:t>
            </a:r>
            <a:r>
              <a:rPr lang="en-US" sz="2600" dirty="0" smtClean="0"/>
              <a:t>xisting </a:t>
            </a:r>
            <a:r>
              <a:rPr lang="en-US" sz="2600" dirty="0"/>
              <a:t>R</a:t>
            </a:r>
            <a:r>
              <a:rPr lang="en-US" sz="2600" dirty="0" smtClean="0"/>
              <a:t>einforcing </a:t>
            </a:r>
            <a:r>
              <a:rPr lang="en-US" sz="2600" dirty="0"/>
              <a:t>S</a:t>
            </a:r>
            <a:r>
              <a:rPr lang="en-US" sz="2600" dirty="0" smtClean="0"/>
              <a:t>teel, but Cleans </a:t>
            </a:r>
            <a:r>
              <a:rPr lang="en-US" sz="2600" dirty="0"/>
              <a:t>the </a:t>
            </a:r>
            <a:r>
              <a:rPr lang="en-US" sz="2600" dirty="0" smtClean="0"/>
              <a:t>Steel.</a:t>
            </a:r>
          </a:p>
          <a:p>
            <a:pPr marL="0" indent="0">
              <a:lnSpc>
                <a:spcPct val="80000"/>
              </a:lnSpc>
              <a:buClr>
                <a:schemeClr val="accent3"/>
              </a:buClr>
              <a:buNone/>
              <a:defRPr/>
            </a:pPr>
            <a:endParaRPr lang="en-US" sz="2600" dirty="0"/>
          </a:p>
          <a:p>
            <a:pPr marL="274320" indent="-274320">
              <a:lnSpc>
                <a:spcPct val="80000"/>
              </a:lnSpc>
              <a:buClr>
                <a:schemeClr val="accent3"/>
              </a:buClr>
              <a:buFontTx/>
              <a:buChar char="•"/>
              <a:defRPr/>
            </a:pPr>
            <a:r>
              <a:rPr lang="en-US" sz="2600" b="1" u="sng" dirty="0" smtClean="0"/>
              <a:t>Surface Area</a:t>
            </a:r>
            <a:r>
              <a:rPr lang="en-US" sz="2600" dirty="0" smtClean="0"/>
              <a:t> - 300 </a:t>
            </a:r>
            <a:r>
              <a:rPr lang="en-US" sz="2600" dirty="0"/>
              <a:t>% to 400 % </a:t>
            </a:r>
            <a:r>
              <a:rPr lang="en-US" sz="2600" dirty="0" smtClean="0"/>
              <a:t>More </a:t>
            </a:r>
            <a:r>
              <a:rPr lang="en-US" sz="2600" dirty="0"/>
              <a:t>B</a:t>
            </a:r>
            <a:r>
              <a:rPr lang="en-US" sz="2600" dirty="0" smtClean="0"/>
              <a:t>ondable </a:t>
            </a:r>
            <a:r>
              <a:rPr lang="en-US" sz="2600" dirty="0"/>
              <a:t>A</a:t>
            </a:r>
            <a:r>
              <a:rPr lang="en-US" sz="2600" dirty="0" smtClean="0"/>
              <a:t>rea than </a:t>
            </a:r>
            <a:r>
              <a:rPr lang="en-US" sz="2600" dirty="0"/>
              <a:t>M</a:t>
            </a:r>
            <a:r>
              <a:rPr lang="en-US" sz="2600" dirty="0" smtClean="0"/>
              <a:t>echanical </a:t>
            </a:r>
            <a:r>
              <a:rPr lang="en-US" sz="2600" dirty="0"/>
              <a:t>M</a:t>
            </a:r>
            <a:r>
              <a:rPr lang="en-US" sz="2600" dirty="0" smtClean="0"/>
              <a:t>illed </a:t>
            </a:r>
            <a:r>
              <a:rPr lang="en-US" sz="2600" dirty="0"/>
              <a:t>S</a:t>
            </a:r>
            <a:r>
              <a:rPr lang="en-US" sz="2600" dirty="0" smtClean="0"/>
              <a:t>urface.</a:t>
            </a:r>
          </a:p>
          <a:p>
            <a:pPr marL="0" indent="0">
              <a:lnSpc>
                <a:spcPct val="80000"/>
              </a:lnSpc>
              <a:buClr>
                <a:schemeClr val="accent3"/>
              </a:buClr>
              <a:buNone/>
              <a:defRPr/>
            </a:pPr>
            <a:endParaRPr lang="en-US" sz="2600" dirty="0"/>
          </a:p>
          <a:p>
            <a:pPr marL="274320" indent="-274320">
              <a:lnSpc>
                <a:spcPct val="80000"/>
              </a:lnSpc>
              <a:buClr>
                <a:schemeClr val="accent3"/>
              </a:buClr>
              <a:buFontTx/>
              <a:buChar char="•"/>
              <a:defRPr/>
            </a:pPr>
            <a:r>
              <a:rPr lang="en-US" sz="2600" b="1" i="1" u="sng" dirty="0" smtClean="0"/>
              <a:t>Controlled Cost</a:t>
            </a:r>
            <a:r>
              <a:rPr lang="en-US" sz="2600" b="1" i="1" dirty="0" smtClean="0"/>
              <a:t> – </a:t>
            </a:r>
            <a:r>
              <a:rPr lang="en-US" sz="2600" dirty="0" smtClean="0"/>
              <a:t>Bid and Performed at a SY Unit Price.   No </a:t>
            </a:r>
            <a:r>
              <a:rPr lang="en-US" sz="2600" dirty="0"/>
              <a:t>N</a:t>
            </a:r>
            <a:r>
              <a:rPr lang="en-US" sz="2600" dirty="0" smtClean="0"/>
              <a:t>eed to Estimate </a:t>
            </a:r>
            <a:r>
              <a:rPr lang="en-US" sz="2600" dirty="0"/>
              <a:t>H</a:t>
            </a:r>
            <a:r>
              <a:rPr lang="en-US" sz="2600" dirty="0" smtClean="0"/>
              <a:t>alf </a:t>
            </a:r>
            <a:r>
              <a:rPr lang="en-US" sz="2600" dirty="0"/>
              <a:t>S</a:t>
            </a:r>
            <a:r>
              <a:rPr lang="en-US" sz="2600" dirty="0" smtClean="0"/>
              <a:t>ole </a:t>
            </a:r>
            <a:r>
              <a:rPr lang="en-US" sz="2600" dirty="0"/>
              <a:t>Q</a:t>
            </a:r>
            <a:r>
              <a:rPr lang="en-US" sz="2600" dirty="0" smtClean="0"/>
              <a:t>uantities.  </a:t>
            </a:r>
          </a:p>
          <a:p>
            <a:pPr marL="0" indent="0">
              <a:lnSpc>
                <a:spcPct val="80000"/>
              </a:lnSpc>
              <a:buClr>
                <a:schemeClr val="accent3"/>
              </a:buClr>
              <a:buNone/>
              <a:defRPr/>
            </a:pPr>
            <a:r>
              <a:rPr lang="en-US" sz="2600" dirty="0" smtClean="0"/>
              <a:t> </a:t>
            </a:r>
            <a:endParaRPr lang="en-US" sz="2600" dirty="0"/>
          </a:p>
          <a:p>
            <a:pPr marL="274320" indent="-274320">
              <a:lnSpc>
                <a:spcPct val="80000"/>
              </a:lnSpc>
              <a:buClr>
                <a:schemeClr val="accent3"/>
              </a:buClr>
              <a:buFontTx/>
              <a:buChar char="•"/>
              <a:defRPr/>
            </a:pPr>
            <a:r>
              <a:rPr lang="en-US" sz="2600" b="1" i="1" u="sng" dirty="0"/>
              <a:t>Construction</a:t>
            </a:r>
            <a:r>
              <a:rPr lang="en-US" sz="2600" dirty="0"/>
              <a:t> - Replaces J</a:t>
            </a:r>
            <a:r>
              <a:rPr lang="en-US" sz="2600" dirty="0" smtClean="0"/>
              <a:t>ackhammers and Eliminates </a:t>
            </a:r>
            <a:r>
              <a:rPr lang="en-US" sz="2600" dirty="0"/>
              <a:t>M</a:t>
            </a:r>
            <a:r>
              <a:rPr lang="en-US" sz="2600" dirty="0" smtClean="0"/>
              <a:t>icro-cracking </a:t>
            </a:r>
            <a:r>
              <a:rPr lang="en-US" sz="2600" dirty="0"/>
              <a:t>of D</a:t>
            </a:r>
            <a:r>
              <a:rPr lang="en-US" sz="2600" dirty="0" smtClean="0"/>
              <a:t>eck </a:t>
            </a:r>
            <a:r>
              <a:rPr lang="en-US" sz="2600" dirty="0"/>
              <a:t>C</a:t>
            </a:r>
            <a:r>
              <a:rPr lang="en-US" sz="2600" dirty="0" smtClean="0"/>
              <a:t>oncrete</a:t>
            </a:r>
            <a:r>
              <a:rPr lang="en-US" sz="2600" dirty="0"/>
              <a:t>. </a:t>
            </a:r>
          </a:p>
          <a:p>
            <a:pPr marL="274320" indent="-274320">
              <a:lnSpc>
                <a:spcPct val="80000"/>
              </a:lnSpc>
              <a:buClr>
                <a:schemeClr val="accent3"/>
              </a:buClr>
              <a:buNone/>
              <a:defRPr/>
            </a:pPr>
            <a:endParaRPr lang="en-US" sz="2800" dirty="0"/>
          </a:p>
        </p:txBody>
      </p:sp>
    </p:spTree>
    <p:extLst>
      <p:ext uri="{BB962C8B-B14F-4D97-AF65-F5344CB8AC3E}">
        <p14:creationId xmlns:p14="http://schemas.microsoft.com/office/powerpoint/2010/main" val="3492004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a:bodyPr>
          <a:lstStyle/>
          <a:p>
            <a:r>
              <a:rPr lang="en-US" b="1" dirty="0" smtClean="0"/>
              <a:t>Start of </a:t>
            </a:r>
            <a:r>
              <a:rPr lang="en-US" b="1" dirty="0" err="1" smtClean="0"/>
              <a:t>Hydrodemolition</a:t>
            </a:r>
            <a:r>
              <a:rPr lang="en-US" b="1" dirty="0" smtClean="0"/>
              <a:t> in Missouri</a:t>
            </a:r>
          </a:p>
          <a:p>
            <a:r>
              <a:rPr lang="en-US" b="1" dirty="0" err="1" smtClean="0"/>
              <a:t>Hydrodemolition</a:t>
            </a:r>
            <a:r>
              <a:rPr lang="en-US" b="1" dirty="0" smtClean="0"/>
              <a:t> Theory</a:t>
            </a:r>
          </a:p>
          <a:p>
            <a:r>
              <a:rPr lang="en-US" b="1" dirty="0" smtClean="0"/>
              <a:t>Advantages of </a:t>
            </a:r>
            <a:r>
              <a:rPr lang="en-US" b="1" dirty="0" err="1" smtClean="0"/>
              <a:t>Hydrodemolition</a:t>
            </a:r>
            <a:r>
              <a:rPr lang="en-US" b="1" dirty="0" smtClean="0"/>
              <a:t> Process</a:t>
            </a:r>
          </a:p>
          <a:p>
            <a:r>
              <a:rPr lang="en-US" b="1" dirty="0" smtClean="0"/>
              <a:t>Latex Modified Concrete &amp; Very Early Strength LMC </a:t>
            </a:r>
          </a:p>
          <a:p>
            <a:r>
              <a:rPr lang="en-US" b="1" dirty="0" smtClean="0"/>
              <a:t>Missouri Installations</a:t>
            </a:r>
          </a:p>
          <a:p>
            <a:r>
              <a:rPr lang="en-US" b="1" dirty="0" smtClean="0"/>
              <a:t>Missouri Specification</a:t>
            </a:r>
          </a:p>
        </p:txBody>
      </p:sp>
    </p:spTree>
    <p:extLst>
      <p:ext uri="{BB962C8B-B14F-4D97-AF65-F5344CB8AC3E}">
        <p14:creationId xmlns:p14="http://schemas.microsoft.com/office/powerpoint/2010/main" val="3433996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a:xfrm>
            <a:off x="528320" y="0"/>
            <a:ext cx="9606280" cy="1981200"/>
          </a:xfrm>
        </p:spPr>
        <p:txBody>
          <a:bodyPr>
            <a:normAutofit/>
          </a:bodyPr>
          <a:lstStyle/>
          <a:p>
            <a:pPr eaLnBrk="1" hangingPunct="1"/>
            <a:r>
              <a:rPr lang="en-US" altLang="en-US" sz="4000" b="1" dirty="0"/>
              <a:t>Latex Modified Concrete </a:t>
            </a:r>
            <a:r>
              <a:rPr lang="en-US" altLang="en-US" sz="4000" b="1" dirty="0" smtClean="0"/>
              <a:t>(LMC)</a:t>
            </a:r>
            <a:r>
              <a:rPr lang="en-US" altLang="en-US" sz="4000" dirty="0"/>
              <a:t/>
            </a:r>
            <a:br>
              <a:rPr lang="en-US" altLang="en-US" sz="4000" dirty="0"/>
            </a:br>
            <a:r>
              <a:rPr lang="en-US" altLang="en-US" sz="4000" dirty="0"/>
              <a:t> </a:t>
            </a:r>
          </a:p>
        </p:txBody>
      </p:sp>
      <p:sp>
        <p:nvSpPr>
          <p:cNvPr id="90115" name="Rectangle 3"/>
          <p:cNvSpPr>
            <a:spLocks noGrp="1" noChangeArrowheads="1"/>
          </p:cNvSpPr>
          <p:nvPr>
            <p:ph idx="1"/>
          </p:nvPr>
        </p:nvSpPr>
        <p:spPr>
          <a:xfrm>
            <a:off x="257175" y="1085850"/>
            <a:ext cx="11747255" cy="5525965"/>
          </a:xfrm>
        </p:spPr>
        <p:txBody>
          <a:bodyPr>
            <a:normAutofit/>
          </a:bodyPr>
          <a:lstStyle/>
          <a:p>
            <a:pPr eaLnBrk="1" hangingPunct="1">
              <a:lnSpc>
                <a:spcPct val="80000"/>
              </a:lnSpc>
              <a:buFont typeface="Wingdings 2" panose="05020102010507070707" pitchFamily="18" charset="2"/>
              <a:buNone/>
            </a:pPr>
            <a:endParaRPr lang="en-US" altLang="en-US" sz="2000" b="1" dirty="0"/>
          </a:p>
          <a:p>
            <a:pPr eaLnBrk="1" hangingPunct="1">
              <a:lnSpc>
                <a:spcPct val="80000"/>
              </a:lnSpc>
            </a:pPr>
            <a:r>
              <a:rPr lang="en-US" altLang="en-US" sz="2400" b="1" dirty="0" smtClean="0"/>
              <a:t>Designed as thin </a:t>
            </a:r>
            <a:r>
              <a:rPr lang="en-US" altLang="en-US" sz="2400" b="1" dirty="0"/>
              <a:t>bonded concrete </a:t>
            </a:r>
            <a:r>
              <a:rPr lang="en-US" altLang="en-US" sz="2400" b="1" dirty="0" smtClean="0"/>
              <a:t>overlay system (minimum 1 ½”).</a:t>
            </a:r>
            <a:endParaRPr lang="en-US" altLang="en-US" sz="2400" b="1" dirty="0"/>
          </a:p>
          <a:p>
            <a:pPr eaLnBrk="1" hangingPunct="1">
              <a:lnSpc>
                <a:spcPct val="80000"/>
              </a:lnSpc>
            </a:pPr>
            <a:endParaRPr lang="en-US" altLang="en-US" sz="2400" b="1" dirty="0"/>
          </a:p>
          <a:p>
            <a:pPr eaLnBrk="1" hangingPunct="1">
              <a:lnSpc>
                <a:spcPct val="80000"/>
              </a:lnSpc>
            </a:pPr>
            <a:r>
              <a:rPr lang="en-US" altLang="en-US" sz="2400" b="1" dirty="0" smtClean="0"/>
              <a:t>Very adhesive - develops </a:t>
            </a:r>
            <a:r>
              <a:rPr lang="en-US" altLang="en-US" sz="2400" b="1" dirty="0"/>
              <a:t>great bond </a:t>
            </a:r>
            <a:r>
              <a:rPr lang="en-US" altLang="en-US" sz="2400" b="1" dirty="0" smtClean="0"/>
              <a:t>strength to </a:t>
            </a:r>
            <a:r>
              <a:rPr lang="en-US" altLang="en-US" sz="2400" b="1" dirty="0"/>
              <a:t>existing </a:t>
            </a:r>
            <a:r>
              <a:rPr lang="en-US" altLang="en-US" sz="2400" b="1" dirty="0" smtClean="0"/>
              <a:t>deck.</a:t>
            </a:r>
          </a:p>
          <a:p>
            <a:pPr marL="0" indent="0" eaLnBrk="1" hangingPunct="1">
              <a:lnSpc>
                <a:spcPct val="80000"/>
              </a:lnSpc>
              <a:buNone/>
            </a:pPr>
            <a:endParaRPr lang="en-US" altLang="en-US" sz="2400" b="1" dirty="0"/>
          </a:p>
          <a:p>
            <a:pPr eaLnBrk="1" hangingPunct="1">
              <a:lnSpc>
                <a:spcPct val="80000"/>
              </a:lnSpc>
            </a:pPr>
            <a:r>
              <a:rPr lang="en-US" altLang="en-US" sz="2400" b="1" dirty="0" smtClean="0"/>
              <a:t>Impervious to water and chemical intrusion.</a:t>
            </a:r>
          </a:p>
          <a:p>
            <a:pPr marL="0" indent="0" eaLnBrk="1" hangingPunct="1">
              <a:lnSpc>
                <a:spcPct val="80000"/>
              </a:lnSpc>
              <a:buNone/>
            </a:pPr>
            <a:endParaRPr lang="en-US" altLang="en-US" sz="2400" b="1" dirty="0"/>
          </a:p>
          <a:p>
            <a:pPr eaLnBrk="1" hangingPunct="1">
              <a:lnSpc>
                <a:spcPct val="80000"/>
              </a:lnSpc>
            </a:pPr>
            <a:r>
              <a:rPr lang="en-US" altLang="en-US" sz="2400" b="1" dirty="0" smtClean="0"/>
              <a:t>Greater </a:t>
            </a:r>
            <a:r>
              <a:rPr lang="en-US" altLang="en-US" sz="2400" b="1" dirty="0"/>
              <a:t>flexural strength than conventional concrete</a:t>
            </a:r>
            <a:r>
              <a:rPr lang="en-US" altLang="en-US" sz="2400" b="1" dirty="0" smtClean="0"/>
              <a:t>. </a:t>
            </a:r>
          </a:p>
          <a:p>
            <a:pPr marL="0" indent="0" eaLnBrk="1" hangingPunct="1">
              <a:lnSpc>
                <a:spcPct val="80000"/>
              </a:lnSpc>
              <a:buNone/>
            </a:pPr>
            <a:endParaRPr lang="en-US" altLang="en-US" sz="2400" b="1" dirty="0" smtClean="0"/>
          </a:p>
          <a:p>
            <a:pPr>
              <a:lnSpc>
                <a:spcPct val="80000"/>
              </a:lnSpc>
            </a:pPr>
            <a:r>
              <a:rPr lang="en-US" altLang="en-US" sz="2400" b="1" dirty="0" smtClean="0"/>
              <a:t>Extends service </a:t>
            </a:r>
            <a:r>
              <a:rPr lang="en-US" altLang="en-US" sz="2400" b="1" dirty="0"/>
              <a:t>life of </a:t>
            </a:r>
            <a:r>
              <a:rPr lang="en-US" altLang="en-US" sz="2400" b="1" dirty="0" smtClean="0"/>
              <a:t>bridge </a:t>
            </a:r>
            <a:r>
              <a:rPr lang="en-US" altLang="en-US" sz="2400" b="1" dirty="0"/>
              <a:t>deck for over 25 </a:t>
            </a:r>
            <a:r>
              <a:rPr lang="en-US" altLang="en-US" sz="2400" b="1" dirty="0" smtClean="0"/>
              <a:t>years on </a:t>
            </a:r>
            <a:r>
              <a:rPr lang="en-US" altLang="en-US" sz="2400" b="1" dirty="0" err="1"/>
              <a:t>hydrodemolition</a:t>
            </a:r>
            <a:r>
              <a:rPr lang="en-US" altLang="en-US" sz="2400" b="1" dirty="0"/>
              <a:t> prepared concrete surface. </a:t>
            </a:r>
            <a:endParaRPr lang="en-US" altLang="en-US" sz="2400" b="1" dirty="0" smtClean="0"/>
          </a:p>
          <a:p>
            <a:pPr marL="0" indent="0">
              <a:lnSpc>
                <a:spcPct val="80000"/>
              </a:lnSpc>
              <a:buNone/>
            </a:pPr>
            <a:endParaRPr lang="en-US" altLang="en-US" sz="2400" b="1" dirty="0"/>
          </a:p>
          <a:p>
            <a:pPr>
              <a:lnSpc>
                <a:spcPct val="80000"/>
              </a:lnSpc>
            </a:pPr>
            <a:r>
              <a:rPr lang="en-US" altLang="en-US" sz="2400" b="1" dirty="0" smtClean="0"/>
              <a:t>It’s </a:t>
            </a:r>
            <a:r>
              <a:rPr lang="en-US" altLang="en-US" sz="2400" b="1" dirty="0"/>
              <a:t>quality has </a:t>
            </a:r>
            <a:r>
              <a:rPr lang="en-US" altLang="en-US" sz="2400" b="1" dirty="0" smtClean="0"/>
              <a:t>withstood </a:t>
            </a:r>
            <a:r>
              <a:rPr lang="en-US" altLang="en-US" sz="2400" b="1" dirty="0"/>
              <a:t>test of time</a:t>
            </a:r>
            <a:r>
              <a:rPr lang="en-US" altLang="en-US" sz="2400" b="1" dirty="0" smtClean="0"/>
              <a:t>.  First install in 1969 (Virginia).</a:t>
            </a:r>
            <a:endParaRPr lang="en-US" altLang="en-US" sz="2400" b="1" dirty="0"/>
          </a:p>
          <a:p>
            <a:pPr eaLnBrk="1" hangingPunct="1">
              <a:lnSpc>
                <a:spcPct val="80000"/>
              </a:lnSpc>
            </a:pPr>
            <a:endParaRPr lang="en-US" altLang="en-US" sz="2400" b="1" dirty="0"/>
          </a:p>
        </p:txBody>
      </p:sp>
    </p:spTree>
    <p:extLst>
      <p:ext uri="{BB962C8B-B14F-4D97-AF65-F5344CB8AC3E}">
        <p14:creationId xmlns:p14="http://schemas.microsoft.com/office/powerpoint/2010/main" val="1975122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 What is LMC?</a:t>
            </a:r>
            <a:endParaRPr lang="en-US" b="1" dirty="0"/>
          </a:p>
        </p:txBody>
      </p:sp>
      <p:sp>
        <p:nvSpPr>
          <p:cNvPr id="2" name="Content Placeholder 1"/>
          <p:cNvSpPr>
            <a:spLocks noGrp="1"/>
          </p:cNvSpPr>
          <p:nvPr>
            <p:ph idx="1"/>
          </p:nvPr>
        </p:nvSpPr>
        <p:spPr/>
        <p:txBody>
          <a:bodyPr>
            <a:normAutofit/>
          </a:bodyPr>
          <a:lstStyle/>
          <a:p>
            <a:r>
              <a:rPr lang="en-US" altLang="en-US" dirty="0"/>
              <a:t>Suspension of tiny (.2 micron diam.) styrene-butadiene polymer particles in </a:t>
            </a:r>
            <a:r>
              <a:rPr lang="en-US" altLang="en-US" dirty="0" smtClean="0"/>
              <a:t>water.</a:t>
            </a:r>
          </a:p>
          <a:p>
            <a:pPr marL="0" indent="0">
              <a:buNone/>
            </a:pPr>
            <a:endParaRPr lang="en-US" altLang="en-US" dirty="0" smtClean="0"/>
          </a:p>
          <a:p>
            <a:r>
              <a:rPr lang="en-US" altLang="en-US" dirty="0" smtClean="0"/>
              <a:t>Typically </a:t>
            </a:r>
            <a:r>
              <a:rPr lang="en-US" altLang="en-US" dirty="0"/>
              <a:t>about 50% polymer solids</a:t>
            </a:r>
            <a:r>
              <a:rPr lang="en-US" altLang="en-US" dirty="0" smtClean="0"/>
              <a:t>.  Added as part of mixing water.</a:t>
            </a:r>
            <a:endParaRPr lang="en-US" altLang="en-US" dirty="0"/>
          </a:p>
          <a:p>
            <a:endParaRPr lang="en-US" altLang="en-US" dirty="0"/>
          </a:p>
          <a:p>
            <a:r>
              <a:rPr lang="en-US" altLang="en-US" dirty="0"/>
              <a:t>S-B polymers </a:t>
            </a:r>
            <a:r>
              <a:rPr lang="en-US" altLang="en-US" dirty="0" smtClean="0"/>
              <a:t>are hydrophobic (</a:t>
            </a:r>
            <a:r>
              <a:rPr lang="en-US" altLang="en-US" dirty="0"/>
              <a:t>excellent water resistance).</a:t>
            </a:r>
          </a:p>
          <a:p>
            <a:endParaRPr lang="en-US" altLang="en-US" dirty="0"/>
          </a:p>
          <a:p>
            <a:r>
              <a:rPr lang="en-US" altLang="en-US" dirty="0"/>
              <a:t>Polymer particles fuse together </a:t>
            </a:r>
            <a:r>
              <a:rPr lang="en-US" altLang="en-US" dirty="0" smtClean="0"/>
              <a:t>to </a:t>
            </a:r>
            <a:r>
              <a:rPr lang="en-US" altLang="en-US" dirty="0"/>
              <a:t>form </a:t>
            </a:r>
            <a:r>
              <a:rPr lang="en-US" altLang="en-US" dirty="0" smtClean="0"/>
              <a:t>waterproof barrier within concrete. </a:t>
            </a:r>
            <a:endParaRPr lang="en-US" altLang="en-US" dirty="0"/>
          </a:p>
          <a:p>
            <a:endParaRPr lang="en-US" altLang="en-US" dirty="0"/>
          </a:p>
          <a:p>
            <a:pPr marL="0" indent="0">
              <a:buNone/>
            </a:pPr>
            <a:endParaRPr lang="en-US" altLang="en-US" dirty="0"/>
          </a:p>
          <a:p>
            <a:endParaRPr lang="en-US" dirty="0"/>
          </a:p>
        </p:txBody>
      </p:sp>
    </p:spTree>
    <p:extLst>
      <p:ext uri="{BB962C8B-B14F-4D97-AF65-F5344CB8AC3E}">
        <p14:creationId xmlns:p14="http://schemas.microsoft.com/office/powerpoint/2010/main" val="1160669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Very Early Strength LMC</a:t>
            </a:r>
            <a:endParaRPr lang="en-US" b="1" dirty="0"/>
          </a:p>
        </p:txBody>
      </p:sp>
      <p:sp>
        <p:nvSpPr>
          <p:cNvPr id="3" name="Content Placeholder 2"/>
          <p:cNvSpPr>
            <a:spLocks noGrp="1"/>
          </p:cNvSpPr>
          <p:nvPr>
            <p:ph idx="1"/>
          </p:nvPr>
        </p:nvSpPr>
        <p:spPr/>
        <p:txBody>
          <a:bodyPr/>
          <a:lstStyle/>
          <a:p>
            <a:r>
              <a:rPr lang="en-US" altLang="en-US" dirty="0"/>
              <a:t>Add very early strength hydraulic/</a:t>
            </a:r>
            <a:r>
              <a:rPr lang="en-US" altLang="en-US" dirty="0" err="1"/>
              <a:t>portland</a:t>
            </a:r>
            <a:r>
              <a:rPr lang="en-US" altLang="en-US" dirty="0"/>
              <a:t> cement to the LMC mix. (Type III or CTS Rapid Set Cement)</a:t>
            </a:r>
          </a:p>
          <a:p>
            <a:r>
              <a:rPr lang="en-US" altLang="en-US" dirty="0"/>
              <a:t>Achieves compressive strengths </a:t>
            </a:r>
            <a:r>
              <a:rPr lang="en-US" altLang="en-US" dirty="0" smtClean="0"/>
              <a:t>over </a:t>
            </a:r>
            <a:r>
              <a:rPr lang="en-US" altLang="en-US" dirty="0"/>
              <a:t>2,500 psi in 3 hours – traffic ready.</a:t>
            </a:r>
          </a:p>
          <a:p>
            <a:r>
              <a:rPr lang="en-US" altLang="en-US" dirty="0" smtClean="0"/>
              <a:t>Provides </a:t>
            </a:r>
            <a:r>
              <a:rPr lang="en-US" altLang="en-US" dirty="0"/>
              <a:t>same benefits as LMC overlays.</a:t>
            </a:r>
          </a:p>
          <a:p>
            <a:r>
              <a:rPr lang="en-US" altLang="en-US" dirty="0"/>
              <a:t>Used on projects </a:t>
            </a:r>
            <a:r>
              <a:rPr lang="en-US" altLang="en-US" dirty="0" smtClean="0"/>
              <a:t>in </a:t>
            </a:r>
            <a:r>
              <a:rPr lang="en-US" altLang="en-US" dirty="0"/>
              <a:t>US since 1991</a:t>
            </a:r>
            <a:r>
              <a:rPr lang="en-US" altLang="en-US" dirty="0" smtClean="0"/>
              <a:t>.</a:t>
            </a:r>
            <a:endParaRPr lang="en-US" altLang="en-US" dirty="0"/>
          </a:p>
          <a:p>
            <a:r>
              <a:rPr lang="en-US" altLang="en-US" dirty="0" smtClean="0"/>
              <a:t>Excellent for weekend or overnight projects.</a:t>
            </a:r>
            <a:endParaRPr lang="en-US" altLang="en-US" dirty="0"/>
          </a:p>
          <a:p>
            <a:pPr>
              <a:buNone/>
            </a:pPr>
            <a:endParaRPr lang="en-US" altLang="en-US" dirty="0"/>
          </a:p>
          <a:p>
            <a:endParaRPr lang="en-US" dirty="0"/>
          </a:p>
        </p:txBody>
      </p:sp>
    </p:spTree>
    <p:extLst>
      <p:ext uri="{BB962C8B-B14F-4D97-AF65-F5344CB8AC3E}">
        <p14:creationId xmlns:p14="http://schemas.microsoft.com/office/powerpoint/2010/main" val="2228249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ChangeArrowheads="1"/>
          </p:cNvSpPr>
          <p:nvPr/>
        </p:nvSpPr>
        <p:spPr bwMode="auto">
          <a:xfrm>
            <a:off x="398584" y="121872"/>
            <a:ext cx="10621107"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4000" b="1">
                <a:solidFill>
                  <a:schemeClr val="tx2"/>
                </a:solidFill>
                <a:latin typeface="Garamond" panose="02020404030301010803" pitchFamily="18" charset="0"/>
              </a:defRPr>
            </a:lvl1pPr>
            <a:lvl2pPr marL="742950" indent="-285750" eaLnBrk="0" hangingPunct="0">
              <a:defRPr sz="4000" b="1">
                <a:solidFill>
                  <a:schemeClr val="tx2"/>
                </a:solidFill>
                <a:latin typeface="Garamond" panose="02020404030301010803" pitchFamily="18" charset="0"/>
              </a:defRPr>
            </a:lvl2pPr>
            <a:lvl3pPr marL="1143000" indent="-228600" eaLnBrk="0" hangingPunct="0">
              <a:defRPr sz="4000" b="1">
                <a:solidFill>
                  <a:schemeClr val="tx2"/>
                </a:solidFill>
                <a:latin typeface="Garamond" panose="02020404030301010803" pitchFamily="18" charset="0"/>
              </a:defRPr>
            </a:lvl3pPr>
            <a:lvl4pPr marL="1600200" indent="-228600" eaLnBrk="0" hangingPunct="0">
              <a:defRPr sz="4000" b="1">
                <a:solidFill>
                  <a:schemeClr val="tx2"/>
                </a:solidFill>
                <a:latin typeface="Garamond" panose="02020404030301010803" pitchFamily="18" charset="0"/>
              </a:defRPr>
            </a:lvl4pPr>
            <a:lvl5pPr marL="2057400" indent="-228600" eaLnBrk="0" hangingPunct="0">
              <a:defRPr sz="4000" b="1">
                <a:solidFill>
                  <a:schemeClr val="tx2"/>
                </a:solidFill>
                <a:latin typeface="Garamond" panose="02020404030301010803" pitchFamily="18" charset="0"/>
              </a:defRPr>
            </a:lvl5pPr>
            <a:lvl6pPr marL="2514600" indent="-228600" algn="ctr" eaLnBrk="0" fontAlgn="base" hangingPunct="0">
              <a:spcBef>
                <a:spcPct val="0"/>
              </a:spcBef>
              <a:spcAft>
                <a:spcPct val="0"/>
              </a:spcAft>
              <a:defRPr sz="4000" b="1">
                <a:solidFill>
                  <a:schemeClr val="tx2"/>
                </a:solidFill>
                <a:latin typeface="Garamond" panose="02020404030301010803" pitchFamily="18" charset="0"/>
              </a:defRPr>
            </a:lvl6pPr>
            <a:lvl7pPr marL="2971800" indent="-228600" algn="ctr" eaLnBrk="0" fontAlgn="base" hangingPunct="0">
              <a:spcBef>
                <a:spcPct val="0"/>
              </a:spcBef>
              <a:spcAft>
                <a:spcPct val="0"/>
              </a:spcAft>
              <a:defRPr sz="4000" b="1">
                <a:solidFill>
                  <a:schemeClr val="tx2"/>
                </a:solidFill>
                <a:latin typeface="Garamond" panose="02020404030301010803" pitchFamily="18" charset="0"/>
              </a:defRPr>
            </a:lvl7pPr>
            <a:lvl8pPr marL="3429000" indent="-228600" algn="ctr" eaLnBrk="0" fontAlgn="base" hangingPunct="0">
              <a:spcBef>
                <a:spcPct val="0"/>
              </a:spcBef>
              <a:spcAft>
                <a:spcPct val="0"/>
              </a:spcAft>
              <a:defRPr sz="4000" b="1">
                <a:solidFill>
                  <a:schemeClr val="tx2"/>
                </a:solidFill>
                <a:latin typeface="Garamond" panose="02020404030301010803" pitchFamily="18" charset="0"/>
              </a:defRPr>
            </a:lvl8pPr>
            <a:lvl9pPr marL="3886200" indent="-228600" algn="ctr" eaLnBrk="0" fontAlgn="base" hangingPunct="0">
              <a:spcBef>
                <a:spcPct val="0"/>
              </a:spcBef>
              <a:spcAft>
                <a:spcPct val="0"/>
              </a:spcAft>
              <a:defRPr sz="4000" b="1">
                <a:solidFill>
                  <a:schemeClr val="tx2"/>
                </a:solidFill>
                <a:latin typeface="Garamond" panose="02020404030301010803" pitchFamily="18" charset="0"/>
              </a:defRPr>
            </a:lvl9pPr>
          </a:lstStyle>
          <a:p>
            <a:pPr eaLnBrk="1" hangingPunct="1"/>
            <a:r>
              <a:rPr lang="en-US" altLang="en-US" sz="2800" dirty="0"/>
              <a:t>TYPICAL WEEKEND SCHEDULE:</a:t>
            </a:r>
          </a:p>
          <a:p>
            <a:pPr eaLnBrk="1" hangingPunct="1"/>
            <a:endParaRPr lang="en-US" altLang="en-US" sz="2800" u="sng" dirty="0"/>
          </a:p>
          <a:p>
            <a:pPr eaLnBrk="1" hangingPunct="1"/>
            <a:r>
              <a:rPr lang="en-US" altLang="en-US" sz="2800" u="sng" dirty="0"/>
              <a:t>Friday</a:t>
            </a:r>
            <a:endParaRPr lang="en-US" altLang="en-US" sz="2800" dirty="0"/>
          </a:p>
          <a:p>
            <a:pPr eaLnBrk="1" hangingPunct="1"/>
            <a:r>
              <a:rPr lang="en-US" altLang="en-US" sz="2800" dirty="0"/>
              <a:t>  9:00 pm   to 10:00 pm       - Close roadway.</a:t>
            </a:r>
          </a:p>
          <a:p>
            <a:pPr eaLnBrk="1" hangingPunct="1"/>
            <a:r>
              <a:rPr lang="en-US" altLang="en-US" sz="2800" dirty="0" smtClean="0"/>
              <a:t>10:00 </a:t>
            </a:r>
            <a:r>
              <a:rPr lang="en-US" altLang="en-US" sz="2800" dirty="0"/>
              <a:t>pm to 12:00 am       </a:t>
            </a:r>
            <a:r>
              <a:rPr lang="en-US" altLang="en-US" sz="2800" dirty="0" smtClean="0"/>
              <a:t>   - Milling</a:t>
            </a:r>
            <a:endParaRPr lang="en-US" altLang="en-US" sz="2800" dirty="0"/>
          </a:p>
          <a:p>
            <a:pPr eaLnBrk="1" hangingPunct="1"/>
            <a:r>
              <a:rPr lang="en-US" altLang="en-US" sz="2800" dirty="0" smtClean="0"/>
              <a:t>12:00 </a:t>
            </a:r>
            <a:r>
              <a:rPr lang="en-US" altLang="en-US" sz="2800" dirty="0"/>
              <a:t>am                           </a:t>
            </a:r>
            <a:r>
              <a:rPr lang="en-US" altLang="en-US" sz="2800" dirty="0" smtClean="0"/>
              <a:t>   </a:t>
            </a:r>
            <a:r>
              <a:rPr lang="en-US" altLang="en-US" sz="2800" dirty="0"/>
              <a:t>- </a:t>
            </a:r>
            <a:r>
              <a:rPr lang="en-US" altLang="en-US" sz="2800" dirty="0" err="1"/>
              <a:t>Hydrodemolition</a:t>
            </a:r>
            <a:endParaRPr lang="en-US" altLang="en-US" sz="2800" dirty="0"/>
          </a:p>
          <a:p>
            <a:pPr eaLnBrk="1" hangingPunct="1"/>
            <a:endParaRPr lang="en-US" altLang="en-US" sz="2800" u="sng" dirty="0"/>
          </a:p>
          <a:p>
            <a:pPr eaLnBrk="1" hangingPunct="1"/>
            <a:r>
              <a:rPr lang="en-US" altLang="en-US" sz="2800" u="sng" dirty="0" smtClean="0"/>
              <a:t>Saturday</a:t>
            </a:r>
            <a:endParaRPr lang="en-US" altLang="en-US" sz="2800" dirty="0"/>
          </a:p>
          <a:p>
            <a:pPr eaLnBrk="1" hangingPunct="1"/>
            <a:r>
              <a:rPr lang="en-US" altLang="en-US" sz="2800" dirty="0" smtClean="0"/>
              <a:t> </a:t>
            </a:r>
            <a:r>
              <a:rPr lang="en-US" altLang="en-US" sz="2800" dirty="0"/>
              <a:t>12:00 am to 12:00 pm    </a:t>
            </a:r>
            <a:r>
              <a:rPr lang="en-US" altLang="en-US" sz="2800" dirty="0" smtClean="0"/>
              <a:t>     </a:t>
            </a:r>
            <a:r>
              <a:rPr lang="en-US" altLang="en-US" sz="2800" dirty="0"/>
              <a:t>- </a:t>
            </a:r>
            <a:r>
              <a:rPr lang="en-US" altLang="en-US" sz="2800" dirty="0" err="1" smtClean="0"/>
              <a:t>Hydrodemolition</a:t>
            </a:r>
            <a:r>
              <a:rPr lang="en-US" altLang="en-US" sz="2800" dirty="0" smtClean="0"/>
              <a:t> &amp; clean-up</a:t>
            </a:r>
            <a:endParaRPr lang="en-US" altLang="en-US" sz="2800" dirty="0"/>
          </a:p>
          <a:p>
            <a:pPr eaLnBrk="1" hangingPunct="1"/>
            <a:r>
              <a:rPr lang="en-US" altLang="en-US" sz="2800" dirty="0" smtClean="0"/>
              <a:t> 12:00 </a:t>
            </a:r>
            <a:r>
              <a:rPr lang="en-US" altLang="en-US" sz="2800" dirty="0"/>
              <a:t>pm to 12:00 am     </a:t>
            </a:r>
            <a:r>
              <a:rPr lang="en-US" altLang="en-US" sz="2800" dirty="0" smtClean="0"/>
              <a:t>    </a:t>
            </a:r>
            <a:r>
              <a:rPr lang="en-US" altLang="en-US" sz="2800" dirty="0"/>
              <a:t>- VESLMC </a:t>
            </a:r>
            <a:r>
              <a:rPr lang="en-US" altLang="en-US" sz="2800" dirty="0" smtClean="0"/>
              <a:t>prep and pour</a:t>
            </a:r>
            <a:endParaRPr lang="en-US" altLang="en-US" sz="2800" dirty="0"/>
          </a:p>
          <a:p>
            <a:pPr eaLnBrk="1" hangingPunct="1"/>
            <a:endParaRPr lang="en-US" altLang="en-US" sz="2800" u="sng" dirty="0"/>
          </a:p>
          <a:p>
            <a:pPr eaLnBrk="1" hangingPunct="1"/>
            <a:r>
              <a:rPr lang="en-US" altLang="en-US" sz="2800" u="sng" dirty="0"/>
              <a:t>Sunday</a:t>
            </a:r>
            <a:endParaRPr lang="en-US" altLang="en-US" sz="2800" dirty="0"/>
          </a:p>
          <a:p>
            <a:pPr eaLnBrk="1" hangingPunct="1"/>
            <a:r>
              <a:rPr lang="en-US" altLang="en-US" sz="2800" dirty="0"/>
              <a:t>  </a:t>
            </a:r>
            <a:r>
              <a:rPr lang="en-US" altLang="en-US" sz="2800" dirty="0" smtClean="0"/>
              <a:t>12:00 </a:t>
            </a:r>
            <a:r>
              <a:rPr lang="en-US" altLang="en-US" sz="2800" dirty="0"/>
              <a:t>am to  4:00 am     </a:t>
            </a:r>
            <a:r>
              <a:rPr lang="en-US" altLang="en-US" sz="2800" dirty="0" smtClean="0"/>
              <a:t>     </a:t>
            </a:r>
            <a:r>
              <a:rPr lang="en-US" altLang="en-US" sz="2800" dirty="0"/>
              <a:t>- Cure VESLMC </a:t>
            </a:r>
            <a:r>
              <a:rPr lang="en-US" altLang="en-US" sz="2800" dirty="0" smtClean="0"/>
              <a:t>overlay</a:t>
            </a:r>
            <a:endParaRPr lang="en-US" altLang="en-US" sz="2800" dirty="0"/>
          </a:p>
          <a:p>
            <a:pPr eaLnBrk="1" hangingPunct="1"/>
            <a:r>
              <a:rPr lang="en-US" altLang="en-US" sz="2800" dirty="0"/>
              <a:t>    </a:t>
            </a:r>
            <a:r>
              <a:rPr lang="en-US" altLang="en-US" sz="2800" dirty="0" smtClean="0"/>
              <a:t>4:00 </a:t>
            </a:r>
            <a:r>
              <a:rPr lang="en-US" altLang="en-US" sz="2800" dirty="0"/>
              <a:t>am  to 12:00 pm   </a:t>
            </a:r>
            <a:r>
              <a:rPr lang="en-US" altLang="en-US" sz="2800" dirty="0" smtClean="0"/>
              <a:t>     </a:t>
            </a:r>
            <a:r>
              <a:rPr lang="en-US" altLang="en-US" sz="2800" dirty="0"/>
              <a:t>- Cleanup work area.</a:t>
            </a:r>
          </a:p>
          <a:p>
            <a:pPr eaLnBrk="1" hangingPunct="1"/>
            <a:r>
              <a:rPr lang="en-US" altLang="en-US" sz="2800" dirty="0" smtClean="0"/>
              <a:t>   12:00 </a:t>
            </a:r>
            <a:r>
              <a:rPr lang="en-US" altLang="en-US" sz="2800" dirty="0"/>
              <a:t>pm to 2:00 pm    </a:t>
            </a:r>
            <a:r>
              <a:rPr lang="en-US" altLang="en-US" sz="2800" dirty="0" smtClean="0"/>
              <a:t>      </a:t>
            </a:r>
            <a:r>
              <a:rPr lang="en-US" altLang="en-US" sz="2800" dirty="0"/>
              <a:t>- Open roadway</a:t>
            </a:r>
          </a:p>
        </p:txBody>
      </p:sp>
    </p:spTree>
    <p:extLst>
      <p:ext uri="{BB962C8B-B14F-4D97-AF65-F5344CB8AC3E}">
        <p14:creationId xmlns:p14="http://schemas.microsoft.com/office/powerpoint/2010/main" val="3606495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Missouri </a:t>
            </a:r>
            <a:r>
              <a:rPr lang="en-US" b="1" dirty="0" err="1" smtClean="0"/>
              <a:t>Hydrodemolition</a:t>
            </a:r>
            <a:r>
              <a:rPr lang="en-US" b="1" dirty="0" smtClean="0"/>
              <a:t> Jobs Thru 2018</a:t>
            </a:r>
            <a:endParaRPr lang="en-US" b="1" dirty="0"/>
          </a:p>
        </p:txBody>
      </p:sp>
      <p:sp>
        <p:nvSpPr>
          <p:cNvPr id="3" name="Content Placeholder 2"/>
          <p:cNvSpPr>
            <a:spLocks noGrp="1"/>
          </p:cNvSpPr>
          <p:nvPr>
            <p:ph idx="1"/>
          </p:nvPr>
        </p:nvSpPr>
        <p:spPr/>
        <p:txBody>
          <a:bodyPr>
            <a:normAutofit/>
          </a:bodyPr>
          <a:lstStyle/>
          <a:p>
            <a:r>
              <a:rPr lang="en-US" b="1" dirty="0" smtClean="0"/>
              <a:t>To date we have let over 160 </a:t>
            </a:r>
            <a:r>
              <a:rPr lang="en-US" b="1" dirty="0" err="1" smtClean="0"/>
              <a:t>hydrodemolition</a:t>
            </a:r>
            <a:r>
              <a:rPr lang="en-US" b="1" dirty="0" smtClean="0"/>
              <a:t> jobs</a:t>
            </a:r>
          </a:p>
          <a:p>
            <a:r>
              <a:rPr lang="en-US" b="1" dirty="0" smtClean="0"/>
              <a:t>21 projects let in 2018 alone</a:t>
            </a:r>
          </a:p>
          <a:p>
            <a:r>
              <a:rPr lang="en-US" b="1" dirty="0" smtClean="0"/>
              <a:t>Including traditional </a:t>
            </a:r>
            <a:r>
              <a:rPr lang="en-US" b="1" dirty="0" err="1" smtClean="0"/>
              <a:t>hydrodemolition</a:t>
            </a:r>
            <a:r>
              <a:rPr lang="en-US" b="1" dirty="0" smtClean="0"/>
              <a:t>, substructure rehabilitation and slab edge removal work</a:t>
            </a:r>
          </a:p>
        </p:txBody>
      </p:sp>
    </p:spTree>
    <p:extLst>
      <p:ext uri="{BB962C8B-B14F-4D97-AF65-F5344CB8AC3E}">
        <p14:creationId xmlns:p14="http://schemas.microsoft.com/office/powerpoint/2010/main" val="911769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Overlays</a:t>
            </a:r>
            <a:endParaRPr lang="en-US" b="1" dirty="0"/>
          </a:p>
        </p:txBody>
      </p:sp>
      <p:sp>
        <p:nvSpPr>
          <p:cNvPr id="3" name="Content Placeholder 2"/>
          <p:cNvSpPr>
            <a:spLocks noGrp="1"/>
          </p:cNvSpPr>
          <p:nvPr>
            <p:ph idx="1"/>
          </p:nvPr>
        </p:nvSpPr>
        <p:spPr/>
        <p:txBody>
          <a:bodyPr/>
          <a:lstStyle/>
          <a:p>
            <a:r>
              <a:rPr lang="en-US" b="1" dirty="0" smtClean="0"/>
              <a:t>Over 250,000 SY Latex / Very Early Strength Latex</a:t>
            </a:r>
          </a:p>
          <a:p>
            <a:r>
              <a:rPr lang="en-US" b="1" dirty="0"/>
              <a:t>O</a:t>
            </a:r>
            <a:r>
              <a:rPr lang="en-US" b="1" dirty="0" smtClean="0"/>
              <a:t>ver </a:t>
            </a:r>
            <a:r>
              <a:rPr lang="en-US" b="1" dirty="0"/>
              <a:t>1</a:t>
            </a:r>
            <a:r>
              <a:rPr lang="en-US" b="1" dirty="0" smtClean="0"/>
              <a:t>5,000 Cubic yards of LMC/VESLMC</a:t>
            </a:r>
          </a:p>
          <a:p>
            <a:r>
              <a:rPr lang="en-US" b="1" dirty="0" smtClean="0"/>
              <a:t>Other Dense Overlays – Low Slump, Low P, </a:t>
            </a:r>
            <a:r>
              <a:rPr lang="en-US" b="1" dirty="0" err="1" smtClean="0"/>
              <a:t>Microsilica</a:t>
            </a:r>
            <a:r>
              <a:rPr lang="en-US" b="1" dirty="0" smtClean="0"/>
              <a:t> Concrete</a:t>
            </a:r>
            <a:endParaRPr lang="en-US" b="1" dirty="0"/>
          </a:p>
        </p:txBody>
      </p:sp>
    </p:spTree>
    <p:extLst>
      <p:ext uri="{BB962C8B-B14F-4D97-AF65-F5344CB8AC3E}">
        <p14:creationId xmlns:p14="http://schemas.microsoft.com/office/powerpoint/2010/main" val="1585437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Notable T.S. Hydro/LMC Installations</a:t>
            </a:r>
            <a:endParaRPr lang="en-US" b="1" dirty="0"/>
          </a:p>
        </p:txBody>
      </p:sp>
      <p:sp>
        <p:nvSpPr>
          <p:cNvPr id="3" name="Content Placeholder 2"/>
          <p:cNvSpPr>
            <a:spLocks noGrp="1"/>
          </p:cNvSpPr>
          <p:nvPr>
            <p:ph idx="1"/>
          </p:nvPr>
        </p:nvSpPr>
        <p:spPr/>
        <p:txBody>
          <a:bodyPr>
            <a:normAutofit fontScale="92500"/>
          </a:bodyPr>
          <a:lstStyle/>
          <a:p>
            <a:r>
              <a:rPr lang="en-US" b="1" dirty="0" smtClean="0"/>
              <a:t>St. Mary’s Road over I-44, Franklin County (first total surface install 1996) 16 years of service with only cracking issues</a:t>
            </a:r>
          </a:p>
          <a:p>
            <a:r>
              <a:rPr lang="en-US" b="1" dirty="0" smtClean="0"/>
              <a:t>First Programmed Job  I-44 over Pickerel Creek, Greene County (1998) 17 years of service on a busy interstate before patching started</a:t>
            </a:r>
          </a:p>
          <a:p>
            <a:r>
              <a:rPr lang="en-US" b="1" dirty="0" smtClean="0"/>
              <a:t>MO 141 – 5 bridges in Jefferson/St. Louis Counties (2001) Still in service with only minor cracking noted.</a:t>
            </a:r>
          </a:p>
          <a:p>
            <a:r>
              <a:rPr lang="en-US" b="1" dirty="0" smtClean="0"/>
              <a:t>Route A –  3 bridges in Jefferson County (2007</a:t>
            </a:r>
            <a:r>
              <a:rPr lang="en-US" b="1" dirty="0"/>
              <a:t>) Still in service with only minor cracking noted</a:t>
            </a:r>
            <a:r>
              <a:rPr lang="en-US" b="1" dirty="0" smtClean="0"/>
              <a:t>.</a:t>
            </a:r>
          </a:p>
          <a:p>
            <a:r>
              <a:rPr lang="en-US" b="1" dirty="0" smtClean="0"/>
              <a:t>I-70 in Kansas City (2011) – 6100 SY + on 15 bridges</a:t>
            </a:r>
          </a:p>
          <a:p>
            <a:r>
              <a:rPr lang="en-US" b="1" dirty="0" smtClean="0"/>
              <a:t>US 50 / </a:t>
            </a:r>
            <a:r>
              <a:rPr lang="en-US" b="1" dirty="0" err="1" smtClean="0"/>
              <a:t>Lamine</a:t>
            </a:r>
            <a:r>
              <a:rPr lang="en-US" b="1" dirty="0" smtClean="0"/>
              <a:t> River (2013)– 4390 SY</a:t>
            </a:r>
          </a:p>
        </p:txBody>
      </p:sp>
    </p:spTree>
    <p:extLst>
      <p:ext uri="{BB962C8B-B14F-4D97-AF65-F5344CB8AC3E}">
        <p14:creationId xmlns:p14="http://schemas.microsoft.com/office/powerpoint/2010/main" val="3851660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139" y="0"/>
            <a:ext cx="9195721" cy="6858000"/>
          </a:xfrm>
          <a:prstGeom prst="rect">
            <a:avLst/>
          </a:prstGeom>
        </p:spPr>
      </p:pic>
    </p:spTree>
    <p:extLst>
      <p:ext uri="{BB962C8B-B14F-4D97-AF65-F5344CB8AC3E}">
        <p14:creationId xmlns:p14="http://schemas.microsoft.com/office/powerpoint/2010/main" val="1659577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15" y="1"/>
            <a:ext cx="9307285" cy="6858000"/>
          </a:xfrm>
          <a:prstGeom prst="rect">
            <a:avLst/>
          </a:prstGeom>
        </p:spPr>
      </p:pic>
    </p:spTree>
    <p:extLst>
      <p:ext uri="{BB962C8B-B14F-4D97-AF65-F5344CB8AC3E}">
        <p14:creationId xmlns:p14="http://schemas.microsoft.com/office/powerpoint/2010/main" val="1624486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554" y="0"/>
            <a:ext cx="3857625"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922110" y="1520881"/>
            <a:ext cx="5930431" cy="3335867"/>
          </a:xfrm>
          <a:prstGeom prst="rect">
            <a:avLst/>
          </a:prstGeom>
        </p:spPr>
      </p:pic>
    </p:spTree>
    <p:extLst>
      <p:ext uri="{BB962C8B-B14F-4D97-AF65-F5344CB8AC3E}">
        <p14:creationId xmlns:p14="http://schemas.microsoft.com/office/powerpoint/2010/main" val="2863482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68" y="1"/>
            <a:ext cx="10507579" cy="1138988"/>
          </a:xfrm>
        </p:spPr>
        <p:txBody>
          <a:bodyPr/>
          <a:lstStyle/>
          <a:p>
            <a:r>
              <a:rPr lang="en-US" b="1" dirty="0"/>
              <a:t>Start of </a:t>
            </a:r>
            <a:r>
              <a:rPr lang="en-US" b="1" dirty="0" err="1"/>
              <a:t>Hydrodemolition</a:t>
            </a:r>
            <a:r>
              <a:rPr lang="en-US" b="1" dirty="0"/>
              <a:t> in Missouri</a:t>
            </a:r>
          </a:p>
        </p:txBody>
      </p:sp>
      <p:sp>
        <p:nvSpPr>
          <p:cNvPr id="3" name="Content Placeholder 2"/>
          <p:cNvSpPr>
            <a:spLocks noGrp="1"/>
          </p:cNvSpPr>
          <p:nvPr>
            <p:ph idx="1"/>
          </p:nvPr>
        </p:nvSpPr>
        <p:spPr>
          <a:xfrm>
            <a:off x="673768" y="1138990"/>
            <a:ext cx="10680032" cy="5037974"/>
          </a:xfrm>
        </p:spPr>
        <p:txBody>
          <a:bodyPr>
            <a:normAutofit fontScale="85000" lnSpcReduction="20000"/>
          </a:bodyPr>
          <a:lstStyle/>
          <a:p>
            <a:r>
              <a:rPr lang="en-US" b="1" dirty="0" smtClean="0"/>
              <a:t>First Applications </a:t>
            </a:r>
            <a:r>
              <a:rPr lang="en-US" b="1" dirty="0"/>
              <a:t>of </a:t>
            </a:r>
            <a:r>
              <a:rPr lang="en-US" b="1" dirty="0" smtClean="0"/>
              <a:t>Deck Restoration thru Total </a:t>
            </a:r>
            <a:r>
              <a:rPr lang="en-US" b="1" dirty="0"/>
              <a:t>Surface </a:t>
            </a:r>
            <a:r>
              <a:rPr lang="en-US" b="1" dirty="0" err="1"/>
              <a:t>Hydrodemolition</a:t>
            </a:r>
            <a:r>
              <a:rPr lang="en-US" b="1" dirty="0"/>
              <a:t> in </a:t>
            </a:r>
            <a:r>
              <a:rPr lang="en-US" b="1" dirty="0" smtClean="0"/>
              <a:t>Missouri:</a:t>
            </a:r>
            <a:endParaRPr lang="en-US" b="1" dirty="0"/>
          </a:p>
          <a:p>
            <a:pPr marL="0" indent="0">
              <a:buNone/>
            </a:pPr>
            <a:r>
              <a:rPr lang="en-US" b="1" dirty="0" smtClean="0"/>
              <a:t>	</a:t>
            </a:r>
          </a:p>
          <a:p>
            <a:pPr marL="0" indent="0">
              <a:buNone/>
            </a:pPr>
            <a:r>
              <a:rPr lang="en-US" b="1" dirty="0"/>
              <a:t>	</a:t>
            </a:r>
            <a:r>
              <a:rPr lang="en-US" b="1" dirty="0" smtClean="0"/>
              <a:t>Bridge L0896, St. Mary’s Way over IS 44, Franklin County </a:t>
            </a:r>
          </a:p>
          <a:p>
            <a:pPr marL="0" indent="0">
              <a:buNone/>
            </a:pPr>
            <a:r>
              <a:rPr lang="en-US" b="1" dirty="0"/>
              <a:t> </a:t>
            </a:r>
            <a:r>
              <a:rPr lang="en-US" b="1" dirty="0" smtClean="0"/>
              <a:t>          (Maintenance Project) - 1996</a:t>
            </a:r>
          </a:p>
          <a:p>
            <a:pPr marL="0" indent="0">
              <a:buNone/>
            </a:pPr>
            <a:r>
              <a:rPr lang="en-US" b="1" dirty="0" smtClean="0"/>
              <a:t>	</a:t>
            </a:r>
          </a:p>
          <a:p>
            <a:pPr marL="0" indent="0">
              <a:buNone/>
            </a:pPr>
            <a:r>
              <a:rPr lang="en-US" b="1" dirty="0"/>
              <a:t>	</a:t>
            </a:r>
            <a:r>
              <a:rPr lang="en-US" b="1" dirty="0" smtClean="0"/>
              <a:t>Bridge A0174, IS 44 over Pickerel Creek, Greene County </a:t>
            </a:r>
          </a:p>
          <a:p>
            <a:pPr marL="0" indent="0">
              <a:buNone/>
            </a:pPr>
            <a:r>
              <a:rPr lang="en-US" b="1" dirty="0"/>
              <a:t> </a:t>
            </a:r>
            <a:r>
              <a:rPr lang="en-US" b="1" dirty="0" smtClean="0"/>
              <a:t>          (first programmed job) – 1998</a:t>
            </a:r>
          </a:p>
          <a:p>
            <a:pPr marL="0" indent="0">
              <a:buNone/>
            </a:pPr>
            <a:r>
              <a:rPr lang="en-US" b="1" dirty="0"/>
              <a:t>	</a:t>
            </a:r>
            <a:endParaRPr lang="en-US" b="1" dirty="0" smtClean="0"/>
          </a:p>
          <a:p>
            <a:pPr marL="0" indent="0">
              <a:buNone/>
            </a:pPr>
            <a:r>
              <a:rPr lang="en-US" b="1" dirty="0"/>
              <a:t>	</a:t>
            </a:r>
            <a:r>
              <a:rPr lang="en-US" b="1" dirty="0" smtClean="0"/>
              <a:t>Various Maintenance Projects in St. Louis Area  </a:t>
            </a:r>
          </a:p>
          <a:p>
            <a:pPr marL="0" indent="0">
              <a:buNone/>
            </a:pPr>
            <a:endParaRPr lang="en-US" b="1" dirty="0"/>
          </a:p>
          <a:p>
            <a:pPr marL="0" indent="0">
              <a:buNone/>
            </a:pPr>
            <a:r>
              <a:rPr lang="en-US" b="1" dirty="0" smtClean="0"/>
              <a:t>	</a:t>
            </a:r>
            <a:r>
              <a:rPr lang="en-US" b="1" dirty="0" err="1" smtClean="0"/>
              <a:t>MoDOT</a:t>
            </a:r>
            <a:r>
              <a:rPr lang="en-US" b="1" dirty="0" smtClean="0"/>
              <a:t> Research on </a:t>
            </a:r>
            <a:r>
              <a:rPr lang="en-US" b="1" dirty="0" err="1"/>
              <a:t>H</a:t>
            </a:r>
            <a:r>
              <a:rPr lang="en-US" b="1" dirty="0" err="1" smtClean="0"/>
              <a:t>ydrodemolition</a:t>
            </a:r>
            <a:r>
              <a:rPr lang="en-US" b="1" dirty="0" smtClean="0"/>
              <a:t> and Use of Rapid Set Latex  </a:t>
            </a:r>
          </a:p>
          <a:p>
            <a:pPr marL="0" indent="0">
              <a:buNone/>
            </a:pPr>
            <a:r>
              <a:rPr lang="en-US" b="1" dirty="0"/>
              <a:t> </a:t>
            </a:r>
            <a:r>
              <a:rPr lang="en-US" b="1" dirty="0" smtClean="0"/>
              <a:t>            (December 2002, </a:t>
            </a:r>
            <a:r>
              <a:rPr lang="en-US" b="1" dirty="0" err="1" smtClean="0"/>
              <a:t>Wenzlick</a:t>
            </a:r>
            <a:r>
              <a:rPr lang="en-US" b="1" dirty="0" smtClean="0"/>
              <a:t>)</a:t>
            </a:r>
          </a:p>
          <a:p>
            <a:pPr marL="0" indent="0">
              <a:buNone/>
            </a:pPr>
            <a:endParaRPr lang="en-US" b="1" dirty="0"/>
          </a:p>
        </p:txBody>
      </p:sp>
    </p:spTree>
    <p:extLst>
      <p:ext uri="{BB962C8B-B14F-4D97-AF65-F5344CB8AC3E}">
        <p14:creationId xmlns:p14="http://schemas.microsoft.com/office/powerpoint/2010/main" val="3065286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62502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095" y="0"/>
            <a:ext cx="12587706" cy="9440779"/>
          </a:xfrm>
          <a:prstGeom prst="rect">
            <a:avLst/>
          </a:prstGeom>
        </p:spPr>
      </p:pic>
    </p:spTree>
    <p:extLst>
      <p:ext uri="{BB962C8B-B14F-4D97-AF65-F5344CB8AC3E}">
        <p14:creationId xmlns:p14="http://schemas.microsoft.com/office/powerpoint/2010/main" val="2475838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00249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1750741" y="5954751"/>
            <a:ext cx="2676293" cy="923330"/>
          </a:xfrm>
          <a:prstGeom prst="rect">
            <a:avLst/>
          </a:prstGeom>
          <a:noFill/>
        </p:spPr>
        <p:txBody>
          <a:bodyPr wrap="square" rtlCol="0">
            <a:spAutoFit/>
          </a:bodyPr>
          <a:lstStyle/>
          <a:p>
            <a:r>
              <a:rPr lang="en-US" dirty="0" smtClean="0"/>
              <a:t>Jefferson County</a:t>
            </a:r>
          </a:p>
          <a:p>
            <a:r>
              <a:rPr lang="en-US" dirty="0" smtClean="0"/>
              <a:t>MO 141 </a:t>
            </a:r>
          </a:p>
          <a:p>
            <a:r>
              <a:rPr lang="en-US" dirty="0" smtClean="0"/>
              <a:t>(2001)</a:t>
            </a:r>
            <a:endParaRPr lang="en-US" dirty="0"/>
          </a:p>
        </p:txBody>
      </p:sp>
    </p:spTree>
    <p:extLst>
      <p:ext uri="{BB962C8B-B14F-4D97-AF65-F5344CB8AC3E}">
        <p14:creationId xmlns:p14="http://schemas.microsoft.com/office/powerpoint/2010/main" val="716119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2683" y="0"/>
            <a:ext cx="9144000" cy="6858000"/>
          </a:xfrm>
          <a:prstGeom prst="rect">
            <a:avLst/>
          </a:prstGeom>
        </p:spPr>
      </p:pic>
      <p:sp>
        <p:nvSpPr>
          <p:cNvPr id="4" name="TextBox 3"/>
          <p:cNvSpPr txBox="1"/>
          <p:nvPr/>
        </p:nvSpPr>
        <p:spPr>
          <a:xfrm>
            <a:off x="2107580" y="5363737"/>
            <a:ext cx="2910469" cy="1200329"/>
          </a:xfrm>
          <a:prstGeom prst="rect">
            <a:avLst/>
          </a:prstGeom>
          <a:noFill/>
        </p:spPr>
        <p:txBody>
          <a:bodyPr wrap="square" rtlCol="0">
            <a:spAutoFit/>
          </a:bodyPr>
          <a:lstStyle/>
          <a:p>
            <a:r>
              <a:rPr lang="en-US" dirty="0" smtClean="0"/>
              <a:t>Jefferson County</a:t>
            </a:r>
          </a:p>
          <a:p>
            <a:r>
              <a:rPr lang="en-US" dirty="0" smtClean="0"/>
              <a:t>MO 141</a:t>
            </a:r>
          </a:p>
          <a:p>
            <a:r>
              <a:rPr lang="en-US" dirty="0" smtClean="0"/>
              <a:t>(2001)</a:t>
            </a:r>
          </a:p>
          <a:p>
            <a:endParaRPr lang="en-US" dirty="0"/>
          </a:p>
        </p:txBody>
      </p:sp>
    </p:spTree>
    <p:extLst>
      <p:ext uri="{BB962C8B-B14F-4D97-AF65-F5344CB8AC3E}">
        <p14:creationId xmlns:p14="http://schemas.microsoft.com/office/powerpoint/2010/main" val="2241668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7237141" y="5129561"/>
            <a:ext cx="2341757" cy="1569660"/>
          </a:xfrm>
          <a:prstGeom prst="rect">
            <a:avLst/>
          </a:prstGeom>
          <a:noFill/>
        </p:spPr>
        <p:txBody>
          <a:bodyPr wrap="square" rtlCol="0">
            <a:spAutoFit/>
          </a:bodyPr>
          <a:lstStyle/>
          <a:p>
            <a:r>
              <a:rPr lang="en-US" sz="2400" dirty="0" smtClean="0"/>
              <a:t>Jefferson County</a:t>
            </a:r>
          </a:p>
          <a:p>
            <a:r>
              <a:rPr lang="en-US" sz="2400" dirty="0" smtClean="0"/>
              <a:t>MO 141</a:t>
            </a:r>
          </a:p>
          <a:p>
            <a:r>
              <a:rPr lang="en-US" sz="2400" dirty="0" smtClean="0"/>
              <a:t>(2001)</a:t>
            </a:r>
          </a:p>
          <a:p>
            <a:endParaRPr lang="en-US" sz="2400" dirty="0"/>
          </a:p>
        </p:txBody>
      </p:sp>
    </p:spTree>
    <p:extLst>
      <p:ext uri="{BB962C8B-B14F-4D97-AF65-F5344CB8AC3E}">
        <p14:creationId xmlns:p14="http://schemas.microsoft.com/office/powerpoint/2010/main" val="40626821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58" y="0"/>
            <a:ext cx="385762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596" y="0"/>
            <a:ext cx="3857625" cy="6858000"/>
          </a:xfrm>
          <a:prstGeom prst="rect">
            <a:avLst/>
          </a:prstGeom>
        </p:spPr>
      </p:pic>
      <p:sp>
        <p:nvSpPr>
          <p:cNvPr id="3" name="TextBox 2"/>
          <p:cNvSpPr txBox="1"/>
          <p:nvPr/>
        </p:nvSpPr>
        <p:spPr>
          <a:xfrm>
            <a:off x="1472658" y="5631367"/>
            <a:ext cx="2642142" cy="1200329"/>
          </a:xfrm>
          <a:prstGeom prst="rect">
            <a:avLst/>
          </a:prstGeom>
          <a:noFill/>
        </p:spPr>
        <p:txBody>
          <a:bodyPr wrap="square" rtlCol="0">
            <a:spAutoFit/>
          </a:bodyPr>
          <a:lstStyle/>
          <a:p>
            <a:r>
              <a:rPr lang="en-US" sz="2400" dirty="0" smtClean="0"/>
              <a:t>St. Louis County</a:t>
            </a:r>
          </a:p>
          <a:p>
            <a:r>
              <a:rPr lang="en-US" sz="2400" dirty="0" smtClean="0"/>
              <a:t>MO 141</a:t>
            </a:r>
          </a:p>
          <a:p>
            <a:r>
              <a:rPr lang="en-US" sz="2400" dirty="0" smtClean="0"/>
              <a:t>(2001)</a:t>
            </a:r>
            <a:endParaRPr lang="en-US" sz="2400" dirty="0"/>
          </a:p>
        </p:txBody>
      </p:sp>
    </p:spTree>
    <p:extLst>
      <p:ext uri="{BB962C8B-B14F-4D97-AF65-F5344CB8AC3E}">
        <p14:creationId xmlns:p14="http://schemas.microsoft.com/office/powerpoint/2010/main" val="8588369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289" y="0"/>
            <a:ext cx="385762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699" y="0"/>
            <a:ext cx="3857625" cy="6858000"/>
          </a:xfrm>
          <a:prstGeom prst="rect">
            <a:avLst/>
          </a:prstGeom>
        </p:spPr>
      </p:pic>
      <p:sp>
        <p:nvSpPr>
          <p:cNvPr id="3" name="TextBox 2"/>
          <p:cNvSpPr txBox="1"/>
          <p:nvPr/>
        </p:nvSpPr>
        <p:spPr>
          <a:xfrm>
            <a:off x="1739590" y="5475249"/>
            <a:ext cx="2475571" cy="1200329"/>
          </a:xfrm>
          <a:prstGeom prst="rect">
            <a:avLst/>
          </a:prstGeom>
          <a:noFill/>
        </p:spPr>
        <p:txBody>
          <a:bodyPr wrap="square" rtlCol="0">
            <a:spAutoFit/>
          </a:bodyPr>
          <a:lstStyle/>
          <a:p>
            <a:r>
              <a:rPr lang="en-US" sz="2400" dirty="0" smtClean="0"/>
              <a:t>Jefferson County</a:t>
            </a:r>
          </a:p>
          <a:p>
            <a:r>
              <a:rPr lang="en-US" sz="2400" dirty="0" smtClean="0"/>
              <a:t>Route A</a:t>
            </a:r>
          </a:p>
          <a:p>
            <a:r>
              <a:rPr lang="en-US" sz="2400" dirty="0" smtClean="0"/>
              <a:t>(2007)</a:t>
            </a:r>
            <a:endParaRPr lang="en-US" sz="2400" dirty="0"/>
          </a:p>
        </p:txBody>
      </p:sp>
    </p:spTree>
    <p:extLst>
      <p:ext uri="{BB962C8B-B14F-4D97-AF65-F5344CB8AC3E}">
        <p14:creationId xmlns:p14="http://schemas.microsoft.com/office/powerpoint/2010/main" val="4179997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2392949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241" y="0"/>
            <a:ext cx="385762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00600" y="1500187"/>
            <a:ext cx="6857999" cy="3857625"/>
          </a:xfrm>
          <a:prstGeom prst="rect">
            <a:avLst/>
          </a:prstGeom>
        </p:spPr>
      </p:pic>
      <p:sp>
        <p:nvSpPr>
          <p:cNvPr id="3" name="TextBox 2"/>
          <p:cNvSpPr txBox="1"/>
          <p:nvPr/>
        </p:nvSpPr>
        <p:spPr>
          <a:xfrm>
            <a:off x="1170878" y="5742878"/>
            <a:ext cx="2330605" cy="1200329"/>
          </a:xfrm>
          <a:prstGeom prst="rect">
            <a:avLst/>
          </a:prstGeom>
          <a:noFill/>
        </p:spPr>
        <p:txBody>
          <a:bodyPr wrap="square" rtlCol="0">
            <a:spAutoFit/>
          </a:bodyPr>
          <a:lstStyle/>
          <a:p>
            <a:r>
              <a:rPr lang="en-US" sz="2400" dirty="0" smtClean="0"/>
              <a:t>Jefferson County</a:t>
            </a:r>
          </a:p>
          <a:p>
            <a:r>
              <a:rPr lang="en-US" sz="2400" dirty="0" smtClean="0"/>
              <a:t>Route A</a:t>
            </a:r>
          </a:p>
          <a:p>
            <a:r>
              <a:rPr lang="en-US" sz="2400" dirty="0" smtClean="0"/>
              <a:t>(2007)</a:t>
            </a:r>
            <a:endParaRPr lang="en-US" sz="2400" dirty="0"/>
          </a:p>
        </p:txBody>
      </p:sp>
    </p:spTree>
    <p:extLst>
      <p:ext uri="{BB962C8B-B14F-4D97-AF65-F5344CB8AC3E}">
        <p14:creationId xmlns:p14="http://schemas.microsoft.com/office/powerpoint/2010/main" val="3938436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8256" y="0"/>
            <a:ext cx="8965365" cy="6724024"/>
          </a:xfrm>
          <a:prstGeom prst="rect">
            <a:avLst/>
          </a:prstGeom>
        </p:spPr>
      </p:pic>
    </p:spTree>
    <p:extLst>
      <p:ext uri="{BB962C8B-B14F-4D97-AF65-F5344CB8AC3E}">
        <p14:creationId xmlns:p14="http://schemas.microsoft.com/office/powerpoint/2010/main" val="12388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206" y="0"/>
            <a:ext cx="385762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581" y="0"/>
            <a:ext cx="3857625" cy="6858000"/>
          </a:xfrm>
          <a:prstGeom prst="rect">
            <a:avLst/>
          </a:prstGeom>
        </p:spPr>
      </p:pic>
      <p:sp>
        <p:nvSpPr>
          <p:cNvPr id="2" name="TextBox 1"/>
          <p:cNvSpPr txBox="1"/>
          <p:nvPr/>
        </p:nvSpPr>
        <p:spPr>
          <a:xfrm>
            <a:off x="7705493" y="5341434"/>
            <a:ext cx="2207941" cy="1200329"/>
          </a:xfrm>
          <a:prstGeom prst="rect">
            <a:avLst/>
          </a:prstGeom>
          <a:noFill/>
        </p:spPr>
        <p:txBody>
          <a:bodyPr wrap="square" rtlCol="0">
            <a:spAutoFit/>
          </a:bodyPr>
          <a:lstStyle/>
          <a:p>
            <a:r>
              <a:rPr lang="en-US" sz="2400" dirty="0" smtClean="0"/>
              <a:t>St. Louis City</a:t>
            </a:r>
          </a:p>
          <a:p>
            <a:r>
              <a:rPr lang="en-US" sz="2400" dirty="0" smtClean="0"/>
              <a:t>I-64 EB</a:t>
            </a:r>
          </a:p>
          <a:p>
            <a:r>
              <a:rPr lang="en-US" sz="2400" dirty="0" smtClean="0"/>
              <a:t>(2009)</a:t>
            </a:r>
            <a:endParaRPr lang="en-US" sz="2400" dirty="0"/>
          </a:p>
        </p:txBody>
      </p:sp>
    </p:spTree>
    <p:extLst>
      <p:ext uri="{BB962C8B-B14F-4D97-AF65-F5344CB8AC3E}">
        <p14:creationId xmlns:p14="http://schemas.microsoft.com/office/powerpoint/2010/main" val="40877140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819" y="0"/>
            <a:ext cx="385762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798" y="0"/>
            <a:ext cx="3857625" cy="6858000"/>
          </a:xfrm>
          <a:prstGeom prst="rect">
            <a:avLst/>
          </a:prstGeom>
        </p:spPr>
      </p:pic>
      <p:sp>
        <p:nvSpPr>
          <p:cNvPr id="6" name="TextBox 5"/>
          <p:cNvSpPr txBox="1"/>
          <p:nvPr/>
        </p:nvSpPr>
        <p:spPr>
          <a:xfrm>
            <a:off x="1359819" y="5277853"/>
            <a:ext cx="2618623" cy="830997"/>
          </a:xfrm>
          <a:prstGeom prst="rect">
            <a:avLst/>
          </a:prstGeom>
          <a:noFill/>
        </p:spPr>
        <p:txBody>
          <a:bodyPr wrap="square" rtlCol="0">
            <a:spAutoFit/>
          </a:bodyPr>
          <a:lstStyle/>
          <a:p>
            <a:r>
              <a:rPr lang="en-US" sz="2400" dirty="0" smtClean="0"/>
              <a:t>Jackson County,</a:t>
            </a:r>
          </a:p>
          <a:p>
            <a:r>
              <a:rPr lang="en-US" sz="2400" dirty="0" smtClean="0"/>
              <a:t>I-70 / US 40</a:t>
            </a:r>
            <a:endParaRPr lang="en-US" sz="2400" dirty="0"/>
          </a:p>
        </p:txBody>
      </p:sp>
    </p:spTree>
    <p:extLst>
      <p:ext uri="{BB962C8B-B14F-4D97-AF65-F5344CB8AC3E}">
        <p14:creationId xmlns:p14="http://schemas.microsoft.com/office/powerpoint/2010/main" val="4164444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40" y="0"/>
            <a:ext cx="385762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995" y="0"/>
            <a:ext cx="3857625" cy="6858000"/>
          </a:xfrm>
          <a:prstGeom prst="rect">
            <a:avLst/>
          </a:prstGeom>
        </p:spPr>
      </p:pic>
      <p:sp>
        <p:nvSpPr>
          <p:cNvPr id="5" name="TextBox 4"/>
          <p:cNvSpPr txBox="1"/>
          <p:nvPr/>
        </p:nvSpPr>
        <p:spPr>
          <a:xfrm>
            <a:off x="1347537" y="4748463"/>
            <a:ext cx="2149642" cy="830997"/>
          </a:xfrm>
          <a:prstGeom prst="rect">
            <a:avLst/>
          </a:prstGeom>
          <a:noFill/>
        </p:spPr>
        <p:txBody>
          <a:bodyPr wrap="square" rtlCol="0">
            <a:spAutoFit/>
          </a:bodyPr>
          <a:lstStyle/>
          <a:p>
            <a:r>
              <a:rPr lang="en-US" sz="2400" dirty="0" smtClean="0"/>
              <a:t>Jackson County,</a:t>
            </a:r>
          </a:p>
          <a:p>
            <a:r>
              <a:rPr lang="en-US" sz="2400" dirty="0" smtClean="0"/>
              <a:t>I-70 @ Sterling</a:t>
            </a:r>
            <a:endParaRPr lang="en-US" sz="2400" dirty="0"/>
          </a:p>
        </p:txBody>
      </p:sp>
    </p:spTree>
    <p:extLst>
      <p:ext uri="{BB962C8B-B14F-4D97-AF65-F5344CB8AC3E}">
        <p14:creationId xmlns:p14="http://schemas.microsoft.com/office/powerpoint/2010/main" val="3613908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055" y="0"/>
            <a:ext cx="385762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538" y="0"/>
            <a:ext cx="3857625" cy="6858000"/>
          </a:xfrm>
          <a:prstGeom prst="rect">
            <a:avLst/>
          </a:prstGeom>
        </p:spPr>
      </p:pic>
      <p:sp>
        <p:nvSpPr>
          <p:cNvPr id="3" name="TextBox 2"/>
          <p:cNvSpPr txBox="1"/>
          <p:nvPr/>
        </p:nvSpPr>
        <p:spPr>
          <a:xfrm>
            <a:off x="1416205" y="4917688"/>
            <a:ext cx="3055434" cy="1200329"/>
          </a:xfrm>
          <a:prstGeom prst="rect">
            <a:avLst/>
          </a:prstGeom>
          <a:noFill/>
        </p:spPr>
        <p:txBody>
          <a:bodyPr wrap="square" rtlCol="0">
            <a:spAutoFit/>
          </a:bodyPr>
          <a:lstStyle/>
          <a:p>
            <a:r>
              <a:rPr lang="en-US" sz="2400" dirty="0" smtClean="0"/>
              <a:t>Morgan County</a:t>
            </a:r>
          </a:p>
          <a:p>
            <a:r>
              <a:rPr lang="en-US" sz="2400" dirty="0" smtClean="0"/>
              <a:t>US 50</a:t>
            </a:r>
          </a:p>
          <a:p>
            <a:r>
              <a:rPr lang="en-US" sz="2400" dirty="0" smtClean="0"/>
              <a:t>(2013)</a:t>
            </a:r>
            <a:endParaRPr lang="en-US" sz="2400" dirty="0"/>
          </a:p>
        </p:txBody>
      </p:sp>
    </p:spTree>
    <p:extLst>
      <p:ext uri="{BB962C8B-B14F-4D97-AF65-F5344CB8AC3E}">
        <p14:creationId xmlns:p14="http://schemas.microsoft.com/office/powerpoint/2010/main" val="25632911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Projects (with LMC/VESLMC)</a:t>
            </a:r>
            <a:endParaRPr lang="en-US" b="1" dirty="0"/>
          </a:p>
        </p:txBody>
      </p:sp>
      <p:sp>
        <p:nvSpPr>
          <p:cNvPr id="3" name="Content Placeholder 2"/>
          <p:cNvSpPr>
            <a:spLocks noGrp="1"/>
          </p:cNvSpPr>
          <p:nvPr>
            <p:ph idx="1"/>
          </p:nvPr>
        </p:nvSpPr>
        <p:spPr/>
        <p:txBody>
          <a:bodyPr/>
          <a:lstStyle/>
          <a:p>
            <a:pPr marL="0" indent="0">
              <a:buNone/>
            </a:pPr>
            <a:endParaRPr lang="en-US" dirty="0" smtClean="0"/>
          </a:p>
          <a:p>
            <a:r>
              <a:rPr lang="en-US" b="1" dirty="0" smtClean="0"/>
              <a:t>Major Jobs include:</a:t>
            </a:r>
          </a:p>
          <a:p>
            <a:pPr lvl="1"/>
            <a:r>
              <a:rPr lang="en-US" b="1" dirty="0" smtClean="0"/>
              <a:t>Poplar Street Bridge Approach (E &amp; W) – 51,000 SY + (2005,2006, 2011)</a:t>
            </a:r>
          </a:p>
          <a:p>
            <a:pPr lvl="1"/>
            <a:r>
              <a:rPr lang="en-US" b="1" dirty="0" smtClean="0"/>
              <a:t>3</a:t>
            </a:r>
            <a:r>
              <a:rPr lang="en-US" b="1" baseline="30000" dirty="0" smtClean="0"/>
              <a:t>rd</a:t>
            </a:r>
            <a:r>
              <a:rPr lang="en-US" b="1" dirty="0" smtClean="0"/>
              <a:t> Street Viaduct (5) Downtown St. Louis – 56,000 SY + (U.C 2016-2017)</a:t>
            </a:r>
          </a:p>
          <a:p>
            <a:pPr lvl="1"/>
            <a:r>
              <a:rPr lang="en-US" b="1" dirty="0" smtClean="0"/>
              <a:t>Truman Lake Bridges (4) in Benton County – 40,000 SY + (2009) </a:t>
            </a:r>
          </a:p>
          <a:p>
            <a:pPr lvl="1"/>
            <a:r>
              <a:rPr lang="en-US" b="1" dirty="0" smtClean="0"/>
              <a:t>MO 185 / </a:t>
            </a:r>
            <a:r>
              <a:rPr lang="en-US" b="1" dirty="0" err="1" smtClean="0"/>
              <a:t>Bourbeuse</a:t>
            </a:r>
            <a:r>
              <a:rPr lang="en-US" b="1" dirty="0" smtClean="0"/>
              <a:t> River, Franklin County – 9700 SY + (2004</a:t>
            </a:r>
            <a:r>
              <a:rPr lang="en-US" b="1" smtClean="0"/>
              <a:t>) </a:t>
            </a:r>
            <a:r>
              <a:rPr lang="en-US" b="1"/>
              <a:t>Still in service with only minor cracking noted.</a:t>
            </a:r>
          </a:p>
          <a:p>
            <a:pPr lvl="1"/>
            <a:endParaRPr lang="en-US" b="1" dirty="0"/>
          </a:p>
        </p:txBody>
      </p:sp>
    </p:spTree>
    <p:extLst>
      <p:ext uri="{BB962C8B-B14F-4D97-AF65-F5344CB8AC3E}">
        <p14:creationId xmlns:p14="http://schemas.microsoft.com/office/powerpoint/2010/main" val="23242112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Ed Liberati\Desktop\Surface\CIMG3207.JPG"/>
          <p:cNvPicPr>
            <a:picLocks noGrp="1" noChangeAspect="1" noChangeArrowheads="1"/>
          </p:cNvPicPr>
          <p:nvPr>
            <p:ph idx="4294967295"/>
          </p:nvPr>
        </p:nvPicPr>
        <p:blipFill>
          <a:blip r:embed="rId3" cstate="print"/>
          <a:srcRect/>
          <a:stretch>
            <a:fillRect/>
          </a:stretch>
        </p:blipFill>
        <p:spPr>
          <a:xfrm>
            <a:off x="1217143" y="0"/>
            <a:ext cx="9142760" cy="6858000"/>
          </a:xfrm>
          <a:noFill/>
        </p:spPr>
      </p:pic>
      <p:sp>
        <p:nvSpPr>
          <p:cNvPr id="2" name="TextBox 1"/>
          <p:cNvSpPr txBox="1"/>
          <p:nvPr/>
        </p:nvSpPr>
        <p:spPr>
          <a:xfrm>
            <a:off x="2587083" y="0"/>
            <a:ext cx="3468029" cy="1569660"/>
          </a:xfrm>
          <a:prstGeom prst="rect">
            <a:avLst/>
          </a:prstGeom>
          <a:noFill/>
        </p:spPr>
        <p:txBody>
          <a:bodyPr wrap="square" rtlCol="0">
            <a:spAutoFit/>
          </a:bodyPr>
          <a:lstStyle/>
          <a:p>
            <a:r>
              <a:rPr lang="en-US" sz="2400" dirty="0" smtClean="0"/>
              <a:t>I-64 WB</a:t>
            </a:r>
          </a:p>
          <a:p>
            <a:r>
              <a:rPr lang="en-US" sz="2400" dirty="0" smtClean="0"/>
              <a:t>St. Louis City</a:t>
            </a:r>
          </a:p>
          <a:p>
            <a:r>
              <a:rPr lang="en-US" sz="2400" dirty="0" smtClean="0"/>
              <a:t>Poplar Street Approach</a:t>
            </a:r>
          </a:p>
          <a:p>
            <a:r>
              <a:rPr lang="en-US" sz="2400" dirty="0" smtClean="0"/>
              <a:t>(2011)</a:t>
            </a:r>
            <a:endParaRPr lang="en-US" sz="2400" dirty="0"/>
          </a:p>
        </p:txBody>
      </p:sp>
    </p:spTree>
    <p:extLst>
      <p:ext uri="{BB962C8B-B14F-4D97-AF65-F5344CB8AC3E}">
        <p14:creationId xmlns:p14="http://schemas.microsoft.com/office/powerpoint/2010/main" val="3651543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892" y="0"/>
            <a:ext cx="9542585" cy="6858000"/>
          </a:xfrm>
          <a:prstGeom prst="rect">
            <a:avLst/>
          </a:prstGeom>
        </p:spPr>
      </p:pic>
      <p:sp>
        <p:nvSpPr>
          <p:cNvPr id="5" name="TextBox 4"/>
          <p:cNvSpPr txBox="1"/>
          <p:nvPr/>
        </p:nvSpPr>
        <p:spPr>
          <a:xfrm>
            <a:off x="2368061" y="5627077"/>
            <a:ext cx="8510953" cy="954107"/>
          </a:xfrm>
          <a:prstGeom prst="rect">
            <a:avLst/>
          </a:prstGeom>
          <a:noFill/>
        </p:spPr>
        <p:txBody>
          <a:bodyPr wrap="square" rtlCol="0">
            <a:spAutoFit/>
          </a:bodyPr>
          <a:lstStyle/>
          <a:p>
            <a:r>
              <a:rPr lang="en-US" sz="2800" b="1" dirty="0" smtClean="0"/>
              <a:t>A3689    Benton    </a:t>
            </a:r>
            <a:r>
              <a:rPr lang="en-US" sz="2800" b="1" dirty="0" err="1" smtClean="0"/>
              <a:t>Rte</a:t>
            </a:r>
            <a:r>
              <a:rPr lang="en-US" sz="2800" b="1" dirty="0" smtClean="0"/>
              <a:t> MO 83   (Truman Lake)</a:t>
            </a:r>
          </a:p>
          <a:p>
            <a:r>
              <a:rPr lang="en-US" sz="2800" b="1" dirty="0" smtClean="0"/>
              <a:t>(2009)</a:t>
            </a:r>
            <a:endParaRPr lang="en-US" sz="2800" b="1" dirty="0"/>
          </a:p>
        </p:txBody>
      </p:sp>
    </p:spTree>
    <p:extLst>
      <p:ext uri="{BB962C8B-B14F-4D97-AF65-F5344CB8AC3E}">
        <p14:creationId xmlns:p14="http://schemas.microsoft.com/office/powerpoint/2010/main" val="80871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15512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Very Early Strength Latex Modified Concrete</a:t>
            </a:r>
            <a:endParaRPr lang="en-US" b="1" dirty="0"/>
          </a:p>
        </p:txBody>
      </p:sp>
      <p:sp>
        <p:nvSpPr>
          <p:cNvPr id="3" name="Content Placeholder 2"/>
          <p:cNvSpPr>
            <a:spLocks noGrp="1"/>
          </p:cNvSpPr>
          <p:nvPr>
            <p:ph idx="1"/>
          </p:nvPr>
        </p:nvSpPr>
        <p:spPr/>
        <p:txBody>
          <a:bodyPr/>
          <a:lstStyle/>
          <a:p>
            <a:endParaRPr lang="en-US" dirty="0" smtClean="0"/>
          </a:p>
          <a:p>
            <a:r>
              <a:rPr lang="en-US" b="1" dirty="0" smtClean="0"/>
              <a:t>Poplar Street Approach Complex (St. Louis City)</a:t>
            </a:r>
          </a:p>
          <a:p>
            <a:r>
              <a:rPr lang="en-US" b="1" dirty="0" smtClean="0"/>
              <a:t>I-270 over Ladue Road (St. Louis County)</a:t>
            </a:r>
          </a:p>
          <a:p>
            <a:r>
              <a:rPr lang="en-US" b="1" dirty="0" smtClean="0"/>
              <a:t>I-70 EB over 5</a:t>
            </a:r>
            <a:r>
              <a:rPr lang="en-US" b="1" baseline="30000" dirty="0" smtClean="0"/>
              <a:t>th</a:t>
            </a:r>
            <a:r>
              <a:rPr lang="en-US" b="1" dirty="0" smtClean="0"/>
              <a:t> Street (St. Charles County)</a:t>
            </a:r>
          </a:p>
          <a:p>
            <a:r>
              <a:rPr lang="en-US" b="1" dirty="0" smtClean="0"/>
              <a:t>I-55 NB (partial) over BNSF RR (Jefferson County)</a:t>
            </a:r>
          </a:p>
          <a:p>
            <a:r>
              <a:rPr lang="en-US" b="1" dirty="0" smtClean="0"/>
              <a:t>I-44/55 Interchange (St. Louis City)</a:t>
            </a:r>
          </a:p>
          <a:p>
            <a:r>
              <a:rPr lang="en-US" b="1" dirty="0" smtClean="0"/>
              <a:t>Approximately 40,000 SY of VESLMC </a:t>
            </a:r>
          </a:p>
          <a:p>
            <a:r>
              <a:rPr lang="en-US" b="1" dirty="0" smtClean="0"/>
              <a:t>20 bridges +/-</a:t>
            </a:r>
            <a:endParaRPr lang="en-US" b="1" dirty="0"/>
          </a:p>
        </p:txBody>
      </p:sp>
    </p:spTree>
    <p:extLst>
      <p:ext uri="{BB962C8B-B14F-4D97-AF65-F5344CB8AC3E}">
        <p14:creationId xmlns:p14="http://schemas.microsoft.com/office/powerpoint/2010/main" val="2008929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A1501 EB  (East end)</a:t>
            </a:r>
            <a:endParaRPr lang="en-US" b="1" dirty="0"/>
          </a:p>
        </p:txBody>
      </p:sp>
      <p:sp>
        <p:nvSpPr>
          <p:cNvPr id="2" name="Content Placeholder 1"/>
          <p:cNvSpPr>
            <a:spLocks noGrp="1"/>
          </p:cNvSpPr>
          <p:nvPr>
            <p:ph idx="1"/>
          </p:nvPr>
        </p:nvSpPr>
        <p:spPr/>
        <p:txBody>
          <a:bodyPr/>
          <a:lstStyle/>
          <a:p>
            <a:r>
              <a:rPr lang="en-US" b="1" dirty="0" smtClean="0"/>
              <a:t>High Production Hydro Equipment</a:t>
            </a:r>
          </a:p>
          <a:p>
            <a:r>
              <a:rPr lang="en-US" b="1" dirty="0" smtClean="0"/>
              <a:t>VESLMC</a:t>
            </a:r>
          </a:p>
          <a:p>
            <a:r>
              <a:rPr lang="en-US" b="1" dirty="0" smtClean="0"/>
              <a:t>Installed 2005</a:t>
            </a:r>
          </a:p>
          <a:p>
            <a:r>
              <a:rPr lang="en-US" b="1" dirty="0" smtClean="0"/>
              <a:t>NBI 4 Rated Deck</a:t>
            </a:r>
            <a:endParaRPr lang="en-US" b="1" dirty="0"/>
          </a:p>
        </p:txBody>
      </p:sp>
    </p:spTree>
    <p:extLst>
      <p:ext uri="{BB962C8B-B14F-4D97-AF65-F5344CB8AC3E}">
        <p14:creationId xmlns:p14="http://schemas.microsoft.com/office/powerpoint/2010/main" val="1604149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102" y="0"/>
            <a:ext cx="9196313" cy="6791914"/>
          </a:xfrm>
          <a:prstGeom prst="rect">
            <a:avLst/>
          </a:prstGeom>
        </p:spPr>
      </p:pic>
    </p:spTree>
    <p:extLst>
      <p:ext uri="{BB962C8B-B14F-4D97-AF65-F5344CB8AC3E}">
        <p14:creationId xmlns:p14="http://schemas.microsoft.com/office/powerpoint/2010/main" val="2014843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A1501 WB (East end) </a:t>
            </a:r>
            <a:endParaRPr lang="en-US" b="1" dirty="0"/>
          </a:p>
        </p:txBody>
      </p:sp>
      <p:sp>
        <p:nvSpPr>
          <p:cNvPr id="2" name="Content Placeholder 1"/>
          <p:cNvSpPr>
            <a:spLocks noGrp="1"/>
          </p:cNvSpPr>
          <p:nvPr>
            <p:ph idx="1"/>
          </p:nvPr>
        </p:nvSpPr>
        <p:spPr/>
        <p:txBody>
          <a:bodyPr/>
          <a:lstStyle/>
          <a:p>
            <a:r>
              <a:rPr lang="en-US" b="1" dirty="0" smtClean="0"/>
              <a:t>Ultra High Pressure Blasting</a:t>
            </a:r>
          </a:p>
          <a:p>
            <a:r>
              <a:rPr lang="en-US" b="1" dirty="0" smtClean="0"/>
              <a:t>Low P Concrete</a:t>
            </a:r>
          </a:p>
          <a:p>
            <a:r>
              <a:rPr lang="en-US" b="1" dirty="0" smtClean="0"/>
              <a:t>2006</a:t>
            </a:r>
          </a:p>
          <a:p>
            <a:r>
              <a:rPr lang="en-US" b="1" dirty="0" smtClean="0"/>
              <a:t>NBI 5 Rated Deck</a:t>
            </a:r>
          </a:p>
          <a:p>
            <a:r>
              <a:rPr lang="en-US" b="1" dirty="0" smtClean="0"/>
              <a:t>Few Spalls/Deck Patches Observed in 2017 </a:t>
            </a:r>
            <a:endParaRPr lang="en-US" b="1" dirty="0"/>
          </a:p>
        </p:txBody>
      </p:sp>
    </p:spTree>
    <p:extLst>
      <p:ext uri="{BB962C8B-B14F-4D97-AF65-F5344CB8AC3E}">
        <p14:creationId xmlns:p14="http://schemas.microsoft.com/office/powerpoint/2010/main" val="42396312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045131" y="0"/>
            <a:ext cx="10243007" cy="6858000"/>
          </a:xfrm>
          <a:prstGeom prst="rect">
            <a:avLst/>
          </a:prstGeom>
          <a:noFill/>
          <a:ln w="9525">
            <a:noFill/>
            <a:miter lim="800000"/>
            <a:headEnd/>
            <a:tailEnd/>
          </a:ln>
          <a:effectLst/>
        </p:spPr>
      </p:pic>
      <p:sp>
        <p:nvSpPr>
          <p:cNvPr id="2" name="TextBox 1"/>
          <p:cNvSpPr txBox="1"/>
          <p:nvPr/>
        </p:nvSpPr>
        <p:spPr>
          <a:xfrm>
            <a:off x="5118410" y="5988205"/>
            <a:ext cx="4917688" cy="523220"/>
          </a:xfrm>
          <a:prstGeom prst="rect">
            <a:avLst/>
          </a:prstGeom>
          <a:noFill/>
        </p:spPr>
        <p:txBody>
          <a:bodyPr wrap="square" rtlCol="0">
            <a:spAutoFit/>
          </a:bodyPr>
          <a:lstStyle/>
          <a:p>
            <a:r>
              <a:rPr lang="en-US" sz="2800" dirty="0" smtClean="0"/>
              <a:t>Poplar Street Approach Complex</a:t>
            </a:r>
            <a:endParaRPr lang="en-US" sz="2800" dirty="0"/>
          </a:p>
        </p:txBody>
      </p:sp>
    </p:spTree>
    <p:extLst>
      <p:ext uri="{BB962C8B-B14F-4D97-AF65-F5344CB8AC3E}">
        <p14:creationId xmlns:p14="http://schemas.microsoft.com/office/powerpoint/2010/main" val="483271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9120004.JPG"/>
          <p:cNvPicPr>
            <a:picLocks noChangeAspect="1"/>
          </p:cNvPicPr>
          <p:nvPr/>
        </p:nvPicPr>
        <p:blipFill>
          <a:blip r:embed="rId3" cstate="print"/>
          <a:stretch>
            <a:fillRect/>
          </a:stretch>
        </p:blipFill>
        <p:spPr>
          <a:xfrm>
            <a:off x="1524000" y="0"/>
            <a:ext cx="9144000" cy="6858000"/>
          </a:xfrm>
          <a:prstGeom prst="rect">
            <a:avLst/>
          </a:prstGeom>
        </p:spPr>
      </p:pic>
      <p:sp>
        <p:nvSpPr>
          <p:cNvPr id="2" name="TextBox 1"/>
          <p:cNvSpPr txBox="1"/>
          <p:nvPr/>
        </p:nvSpPr>
        <p:spPr>
          <a:xfrm>
            <a:off x="1706137" y="6032810"/>
            <a:ext cx="3111190" cy="830997"/>
          </a:xfrm>
          <a:prstGeom prst="rect">
            <a:avLst/>
          </a:prstGeom>
          <a:noFill/>
        </p:spPr>
        <p:txBody>
          <a:bodyPr wrap="square" rtlCol="0">
            <a:spAutoFit/>
          </a:bodyPr>
          <a:lstStyle/>
          <a:p>
            <a:r>
              <a:rPr lang="en-US" sz="2400" dirty="0" smtClean="0"/>
              <a:t>Poplar Street Approach (EB Ramp Entrance)</a:t>
            </a:r>
            <a:endParaRPr lang="en-US" sz="2400" dirty="0"/>
          </a:p>
        </p:txBody>
      </p:sp>
    </p:spTree>
    <p:extLst>
      <p:ext uri="{BB962C8B-B14F-4D97-AF65-F5344CB8AC3E}">
        <p14:creationId xmlns:p14="http://schemas.microsoft.com/office/powerpoint/2010/main" val="3497093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127" y="0"/>
            <a:ext cx="3653534"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964957" y="1653263"/>
            <a:ext cx="6857999" cy="3551476"/>
          </a:xfrm>
          <a:prstGeom prst="rect">
            <a:avLst/>
          </a:prstGeom>
        </p:spPr>
      </p:pic>
      <p:sp>
        <p:nvSpPr>
          <p:cNvPr id="3" name="TextBox 2"/>
          <p:cNvSpPr txBox="1"/>
          <p:nvPr/>
        </p:nvSpPr>
        <p:spPr>
          <a:xfrm>
            <a:off x="312233" y="5397190"/>
            <a:ext cx="3545391" cy="1200329"/>
          </a:xfrm>
          <a:prstGeom prst="rect">
            <a:avLst/>
          </a:prstGeom>
          <a:noFill/>
        </p:spPr>
        <p:txBody>
          <a:bodyPr wrap="square" rtlCol="0">
            <a:spAutoFit/>
          </a:bodyPr>
          <a:lstStyle/>
          <a:p>
            <a:r>
              <a:rPr lang="en-US" dirty="0" smtClean="0"/>
              <a:t>I-64 WB</a:t>
            </a:r>
          </a:p>
          <a:p>
            <a:r>
              <a:rPr lang="en-US" dirty="0" smtClean="0"/>
              <a:t>St. Louis City</a:t>
            </a:r>
          </a:p>
          <a:p>
            <a:r>
              <a:rPr lang="en-US" dirty="0" smtClean="0"/>
              <a:t>Poplar Street Approach (west end)</a:t>
            </a:r>
          </a:p>
          <a:p>
            <a:r>
              <a:rPr lang="en-US" dirty="0" smtClean="0"/>
              <a:t>(2011)</a:t>
            </a:r>
            <a:endParaRPr lang="en-US" dirty="0"/>
          </a:p>
        </p:txBody>
      </p:sp>
    </p:spTree>
    <p:extLst>
      <p:ext uri="{BB962C8B-B14F-4D97-AF65-F5344CB8AC3E}">
        <p14:creationId xmlns:p14="http://schemas.microsoft.com/office/powerpoint/2010/main" val="3634004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2621398" y="1168878"/>
            <a:ext cx="7001589" cy="4471987"/>
          </a:xfrm>
          <a:prstGeom prst="rect">
            <a:avLst/>
          </a:prstGeom>
        </p:spPr>
      </p:pic>
    </p:spTree>
    <p:extLst>
      <p:ext uri="{BB962C8B-B14F-4D97-AF65-F5344CB8AC3E}">
        <p14:creationId xmlns:p14="http://schemas.microsoft.com/office/powerpoint/2010/main" val="2635455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Missouri </a:t>
            </a:r>
            <a:r>
              <a:rPr lang="en-US" b="1" dirty="0" err="1" smtClean="0"/>
              <a:t>Hydrodemolition</a:t>
            </a:r>
            <a:r>
              <a:rPr lang="en-US" b="1" dirty="0" smtClean="0"/>
              <a:t> Specifications</a:t>
            </a:r>
            <a:endParaRPr lang="en-US" b="1" dirty="0"/>
          </a:p>
        </p:txBody>
      </p:sp>
      <p:sp>
        <p:nvSpPr>
          <p:cNvPr id="3" name="Content Placeholder 2"/>
          <p:cNvSpPr>
            <a:spLocks noGrp="1"/>
          </p:cNvSpPr>
          <p:nvPr>
            <p:ph idx="1"/>
          </p:nvPr>
        </p:nvSpPr>
        <p:spPr/>
        <p:txBody>
          <a:bodyPr/>
          <a:lstStyle/>
          <a:p>
            <a:r>
              <a:rPr lang="en-US" b="1" dirty="0" smtClean="0"/>
              <a:t>15 years of work and industry feedback to get here</a:t>
            </a:r>
          </a:p>
          <a:p>
            <a:r>
              <a:rPr lang="en-US" b="1" dirty="0" smtClean="0"/>
              <a:t>Tried both high pressure and ultra high pressure hydro</a:t>
            </a:r>
          </a:p>
          <a:p>
            <a:r>
              <a:rPr lang="en-US" b="1" dirty="0" smtClean="0"/>
              <a:t>We like the speed and cost effective advantage of high pressure high water usage (Selective Removal)</a:t>
            </a:r>
          </a:p>
          <a:p>
            <a:r>
              <a:rPr lang="en-US" b="1" dirty="0" smtClean="0"/>
              <a:t>Mainly used in conjunction with latex modified concrete</a:t>
            </a:r>
          </a:p>
          <a:p>
            <a:endParaRPr lang="en-US" b="1" dirty="0" smtClean="0"/>
          </a:p>
          <a:p>
            <a:endParaRPr lang="en-US" dirty="0"/>
          </a:p>
        </p:txBody>
      </p:sp>
    </p:spTree>
    <p:extLst>
      <p:ext uri="{BB962C8B-B14F-4D97-AF65-F5344CB8AC3E}">
        <p14:creationId xmlns:p14="http://schemas.microsoft.com/office/powerpoint/2010/main" val="2680931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Missouri </a:t>
            </a:r>
            <a:r>
              <a:rPr lang="en-US" b="1" dirty="0" err="1" smtClean="0"/>
              <a:t>Hydrodemolition</a:t>
            </a:r>
            <a:r>
              <a:rPr lang="en-US" b="1" dirty="0" smtClean="0"/>
              <a:t> Specifications</a:t>
            </a:r>
            <a:endParaRPr lang="en-US" b="1" dirty="0"/>
          </a:p>
        </p:txBody>
      </p:sp>
      <p:sp>
        <p:nvSpPr>
          <p:cNvPr id="3" name="Content Placeholder 2"/>
          <p:cNvSpPr>
            <a:spLocks noGrp="1"/>
          </p:cNvSpPr>
          <p:nvPr>
            <p:ph idx="1"/>
          </p:nvPr>
        </p:nvSpPr>
        <p:spPr/>
        <p:txBody>
          <a:bodyPr/>
          <a:lstStyle/>
          <a:p>
            <a:r>
              <a:rPr lang="en-US" b="1" dirty="0" smtClean="0"/>
              <a:t>Most jobs are set up with monolithic deck repair</a:t>
            </a:r>
          </a:p>
          <a:p>
            <a:r>
              <a:rPr lang="en-US" b="1" dirty="0" smtClean="0"/>
              <a:t>Repairs are poured with overlay (Exceptions are large full depth repairs)</a:t>
            </a:r>
          </a:p>
          <a:p>
            <a:r>
              <a:rPr lang="en-US" b="1" dirty="0" smtClean="0"/>
              <a:t>More cost effective than traditional half-sole repairs due to only added overlay material cost</a:t>
            </a:r>
          </a:p>
          <a:p>
            <a:r>
              <a:rPr lang="en-US" b="1" dirty="0" smtClean="0"/>
              <a:t>Faster due to elimination of patch cure time</a:t>
            </a:r>
          </a:p>
          <a:p>
            <a:r>
              <a:rPr lang="en-US" b="1" dirty="0" smtClean="0"/>
              <a:t>We work to limit post hydro chipping </a:t>
            </a:r>
          </a:p>
          <a:p>
            <a:r>
              <a:rPr lang="en-US" b="1" dirty="0" smtClean="0"/>
              <a:t>Works best on structures with multi girder systems</a:t>
            </a:r>
          </a:p>
          <a:p>
            <a:endParaRPr lang="en-US" b="1" dirty="0" smtClean="0"/>
          </a:p>
          <a:p>
            <a:endParaRPr lang="en-US" dirty="0"/>
          </a:p>
        </p:txBody>
      </p:sp>
    </p:spTree>
    <p:extLst>
      <p:ext uri="{BB962C8B-B14F-4D97-AF65-F5344CB8AC3E}">
        <p14:creationId xmlns:p14="http://schemas.microsoft.com/office/powerpoint/2010/main" val="10766018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Start with a half inch minimum scarification</a:t>
            </a:r>
          </a:p>
        </p:txBody>
      </p:sp>
      <p:sp>
        <p:nvSpPr>
          <p:cNvPr id="3" name="Content Placeholder 2"/>
          <p:cNvSpPr>
            <a:spLocks noGrp="1"/>
          </p:cNvSpPr>
          <p:nvPr>
            <p:ph idx="1"/>
          </p:nvPr>
        </p:nvSpPr>
        <p:spPr/>
        <p:txBody>
          <a:bodyPr/>
          <a:lstStyle/>
          <a:p>
            <a:r>
              <a:rPr lang="en-US" b="1" dirty="0" smtClean="0"/>
              <a:t>Helps to eliminate some shallow deterioration in a cheap manner</a:t>
            </a:r>
          </a:p>
          <a:p>
            <a:r>
              <a:rPr lang="en-US" b="1" dirty="0" smtClean="0"/>
              <a:t>Decks with an obvious surface issues can be milled deeper depending on steel depth</a:t>
            </a:r>
          </a:p>
          <a:p>
            <a:r>
              <a:rPr lang="en-US" b="1" dirty="0" smtClean="0"/>
              <a:t>Gives a bruised and rough surface to help hydro bite</a:t>
            </a:r>
          </a:p>
          <a:p>
            <a:r>
              <a:rPr lang="en-US" b="1" dirty="0" smtClean="0"/>
              <a:t>Ensures all of the existing overlay is removed</a:t>
            </a:r>
          </a:p>
          <a:p>
            <a:r>
              <a:rPr lang="en-US" b="1" dirty="0" smtClean="0"/>
              <a:t>Helps to identify patches that are unsound</a:t>
            </a:r>
          </a:p>
          <a:p>
            <a:endParaRPr lang="en-US" b="1" dirty="0" smtClean="0"/>
          </a:p>
          <a:p>
            <a:endParaRPr lang="en-US" dirty="0"/>
          </a:p>
        </p:txBody>
      </p:sp>
    </p:spTree>
    <p:extLst>
      <p:ext uri="{BB962C8B-B14F-4D97-AF65-F5344CB8AC3E}">
        <p14:creationId xmlns:p14="http://schemas.microsoft.com/office/powerpoint/2010/main" val="21661512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137_3721"/>
          <p:cNvPicPr>
            <a:picLocks noChangeAspect="1" noChangeArrowheads="1"/>
          </p:cNvPicPr>
          <p:nvPr/>
        </p:nvPicPr>
        <p:blipFill>
          <a:blip r:embed="rId3" cstate="print"/>
          <a:srcRect/>
          <a:stretch>
            <a:fillRect/>
          </a:stretch>
        </p:blipFill>
        <p:spPr bwMode="auto">
          <a:xfrm>
            <a:off x="995680" y="-15240"/>
            <a:ext cx="9164320" cy="6873240"/>
          </a:xfrm>
          <a:prstGeom prst="rect">
            <a:avLst/>
          </a:prstGeom>
          <a:noFill/>
          <a:ln w="9525">
            <a:noFill/>
            <a:miter lim="800000"/>
            <a:headEnd/>
            <a:tailEnd/>
          </a:ln>
        </p:spPr>
      </p:pic>
    </p:spTree>
    <p:extLst>
      <p:ext uri="{BB962C8B-B14F-4D97-AF65-F5344CB8AC3E}">
        <p14:creationId xmlns:p14="http://schemas.microsoft.com/office/powerpoint/2010/main" val="24647716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009" y="0"/>
            <a:ext cx="93436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80314" y="6117465"/>
            <a:ext cx="4211393" cy="400110"/>
          </a:xfrm>
          <a:prstGeom prst="rect">
            <a:avLst/>
          </a:prstGeom>
          <a:noFill/>
        </p:spPr>
        <p:txBody>
          <a:bodyPr wrap="square" rtlCol="0">
            <a:spAutoFit/>
          </a:bodyPr>
          <a:lstStyle/>
          <a:p>
            <a:r>
              <a:rPr lang="en-US" sz="2000" dirty="0" smtClean="0">
                <a:solidFill>
                  <a:srgbClr val="002060"/>
                </a:solidFill>
              </a:rPr>
              <a:t>Mechanical Milled Surface Profile</a:t>
            </a:r>
            <a:endParaRPr lang="en-US" sz="2000" dirty="0">
              <a:solidFill>
                <a:srgbClr val="002060"/>
              </a:solidFill>
            </a:endParaRPr>
          </a:p>
        </p:txBody>
      </p:sp>
    </p:spTree>
    <p:extLst>
      <p:ext uri="{BB962C8B-B14F-4D97-AF65-F5344CB8AC3E}">
        <p14:creationId xmlns:p14="http://schemas.microsoft.com/office/powerpoint/2010/main" val="168662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Hydrodemolition</a:t>
            </a:r>
            <a:r>
              <a:rPr lang="en-US" b="1" dirty="0" smtClean="0"/>
              <a:t> Theory</a:t>
            </a:r>
            <a:endParaRPr lang="en-US" b="1" dirty="0"/>
          </a:p>
        </p:txBody>
      </p:sp>
      <p:sp>
        <p:nvSpPr>
          <p:cNvPr id="3" name="Content Placeholder 2"/>
          <p:cNvSpPr>
            <a:spLocks noGrp="1"/>
          </p:cNvSpPr>
          <p:nvPr>
            <p:ph idx="1"/>
          </p:nvPr>
        </p:nvSpPr>
        <p:spPr/>
        <p:txBody>
          <a:bodyPr/>
          <a:lstStyle/>
          <a:p>
            <a:r>
              <a:rPr lang="en-US" b="1" dirty="0" smtClean="0"/>
              <a:t>Deep Cut vs. Fast Track for Restoration</a:t>
            </a:r>
          </a:p>
          <a:p>
            <a:r>
              <a:rPr lang="en-US" b="1" dirty="0" smtClean="0"/>
              <a:t>Production Rates</a:t>
            </a:r>
          </a:p>
          <a:p>
            <a:r>
              <a:rPr lang="en-US" b="1" dirty="0" smtClean="0"/>
              <a:t>Water Pressure</a:t>
            </a:r>
          </a:p>
          <a:p>
            <a:r>
              <a:rPr lang="en-US" b="1" dirty="0" smtClean="0"/>
              <a:t>Hydro vs. Jackhammering</a:t>
            </a:r>
            <a:endParaRPr lang="en-US" b="1" dirty="0"/>
          </a:p>
          <a:p>
            <a:endParaRPr lang="en-US" b="1" dirty="0"/>
          </a:p>
        </p:txBody>
      </p:sp>
    </p:spTree>
    <p:extLst>
      <p:ext uri="{BB962C8B-B14F-4D97-AF65-F5344CB8AC3E}">
        <p14:creationId xmlns:p14="http://schemas.microsoft.com/office/powerpoint/2010/main" val="4518711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Documents and Settings\Ed Liberati\Desktop\Hydro Pics 2012\Herkimer LMC Overlay 2\CIMG3214.JPG"/>
          <p:cNvPicPr>
            <a:picLocks noGrp="1" noChangeAspect="1" noChangeArrowheads="1"/>
          </p:cNvPicPr>
          <p:nvPr>
            <p:ph/>
          </p:nvPr>
        </p:nvPicPr>
        <p:blipFill>
          <a:blip r:embed="rId3" cstate="print"/>
          <a:stretch>
            <a:fillRect/>
          </a:stretch>
        </p:blipFill>
        <p:spPr>
          <a:xfrm>
            <a:off x="1220067" y="0"/>
            <a:ext cx="9142376" cy="6858000"/>
          </a:xfrm>
          <a:noFill/>
        </p:spPr>
      </p:pic>
    </p:spTree>
    <p:extLst>
      <p:ext uri="{BB962C8B-B14F-4D97-AF65-F5344CB8AC3E}">
        <p14:creationId xmlns:p14="http://schemas.microsoft.com/office/powerpoint/2010/main" val="2801922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cstate="print">
            <a:extLst>
              <a:ext uri="{28A0092B-C50C-407E-A947-70E740481C1C}">
                <a14:useLocalDpi xmlns:a14="http://schemas.microsoft.com/office/drawing/2010/main" val="0"/>
              </a:ext>
            </a:extLst>
          </a:blip>
          <a:stretch>
            <a:fillRect/>
          </a:stretch>
        </p:blipFill>
        <p:spPr>
          <a:xfrm>
            <a:off x="2438401" y="-26894"/>
            <a:ext cx="6884894" cy="6884894"/>
          </a:xfrm>
        </p:spPr>
      </p:pic>
      <p:sp>
        <p:nvSpPr>
          <p:cNvPr id="5" name="Oval 4"/>
          <p:cNvSpPr/>
          <p:nvPr/>
        </p:nvSpPr>
        <p:spPr>
          <a:xfrm>
            <a:off x="5325035" y="-26894"/>
            <a:ext cx="3998260" cy="688489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56376" y="1255058"/>
            <a:ext cx="2420470" cy="1569660"/>
          </a:xfrm>
          <a:prstGeom prst="rect">
            <a:avLst/>
          </a:prstGeom>
          <a:noFill/>
        </p:spPr>
        <p:txBody>
          <a:bodyPr wrap="square" rtlCol="0">
            <a:spAutoFit/>
          </a:bodyPr>
          <a:lstStyle/>
          <a:p>
            <a:r>
              <a:rPr lang="en-US" sz="3200" dirty="0" smtClean="0"/>
              <a:t>Not acceptable milling</a:t>
            </a:r>
            <a:endParaRPr lang="en-US" sz="3200" dirty="0"/>
          </a:p>
        </p:txBody>
      </p:sp>
    </p:spTree>
    <p:extLst>
      <p:ext uri="{BB962C8B-B14F-4D97-AF65-F5344CB8AC3E}">
        <p14:creationId xmlns:p14="http://schemas.microsoft.com/office/powerpoint/2010/main" val="31848738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Sound the deck</a:t>
            </a:r>
            <a:endParaRPr lang="en-US" b="1" dirty="0"/>
          </a:p>
        </p:txBody>
      </p:sp>
      <p:sp>
        <p:nvSpPr>
          <p:cNvPr id="3" name="Content Placeholder 2"/>
          <p:cNvSpPr>
            <a:spLocks noGrp="1"/>
          </p:cNvSpPr>
          <p:nvPr>
            <p:ph idx="1"/>
          </p:nvPr>
        </p:nvSpPr>
        <p:spPr/>
        <p:txBody>
          <a:bodyPr/>
          <a:lstStyle/>
          <a:p>
            <a:r>
              <a:rPr lang="en-US" b="1" dirty="0" smtClean="0"/>
              <a:t>Identify and break up unsound exiting patches</a:t>
            </a:r>
          </a:p>
          <a:p>
            <a:r>
              <a:rPr lang="en-US" b="1" dirty="0" smtClean="0"/>
              <a:t>Patch material is harder than existing deck </a:t>
            </a:r>
          </a:p>
          <a:p>
            <a:r>
              <a:rPr lang="en-US" b="1" dirty="0" smtClean="0"/>
              <a:t>Can create high spots and shield deeper areas from hydro</a:t>
            </a:r>
          </a:p>
          <a:p>
            <a:r>
              <a:rPr lang="en-US" b="1" dirty="0" smtClean="0"/>
              <a:t>Helps limit post hydro deck work with hammers</a:t>
            </a:r>
          </a:p>
          <a:p>
            <a:r>
              <a:rPr lang="en-US" b="1" dirty="0" smtClean="0"/>
              <a:t>Paid for per square foot</a:t>
            </a:r>
          </a:p>
          <a:p>
            <a:r>
              <a:rPr lang="en-US" b="1" dirty="0" smtClean="0"/>
              <a:t>Identify sound and unsound area for calibration</a:t>
            </a:r>
          </a:p>
          <a:p>
            <a:endParaRPr lang="en-US" b="1" dirty="0" smtClean="0"/>
          </a:p>
          <a:p>
            <a:endParaRPr lang="en-US" dirty="0"/>
          </a:p>
        </p:txBody>
      </p:sp>
    </p:spTree>
    <p:extLst>
      <p:ext uri="{BB962C8B-B14F-4D97-AF65-F5344CB8AC3E}">
        <p14:creationId xmlns:p14="http://schemas.microsoft.com/office/powerpoint/2010/main" val="7319249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Calibrate Hydro Equipment</a:t>
            </a:r>
            <a:endParaRPr lang="en-US" b="1" dirty="0"/>
          </a:p>
        </p:txBody>
      </p:sp>
      <p:sp>
        <p:nvSpPr>
          <p:cNvPr id="3" name="Content Placeholder 2"/>
          <p:cNvSpPr>
            <a:spLocks noGrp="1"/>
          </p:cNvSpPr>
          <p:nvPr>
            <p:ph idx="1"/>
          </p:nvPr>
        </p:nvSpPr>
        <p:spPr/>
        <p:txBody>
          <a:bodyPr/>
          <a:lstStyle/>
          <a:p>
            <a:r>
              <a:rPr lang="en-US" b="1" dirty="0" smtClean="0"/>
              <a:t>Find speed at which a half inch of sound concrete is removed</a:t>
            </a:r>
          </a:p>
          <a:p>
            <a:r>
              <a:rPr lang="en-US" b="1" dirty="0" smtClean="0"/>
              <a:t>Most hydro equipment runs at a constant pressure</a:t>
            </a:r>
          </a:p>
          <a:p>
            <a:r>
              <a:rPr lang="en-US" b="1" dirty="0" smtClean="0"/>
              <a:t>Variables are machine step speed, nozzle size and type and water flow rate</a:t>
            </a:r>
          </a:p>
          <a:p>
            <a:r>
              <a:rPr lang="en-US" b="1" dirty="0" smtClean="0"/>
              <a:t>Check unsound area to see that all unsound concrete is removed</a:t>
            </a:r>
          </a:p>
          <a:p>
            <a:r>
              <a:rPr lang="en-US" b="1" dirty="0" smtClean="0"/>
              <a:t>Record a key settings</a:t>
            </a:r>
          </a:p>
          <a:p>
            <a:r>
              <a:rPr lang="en-US" b="1" dirty="0" smtClean="0"/>
              <a:t>We require a minimum of 20 gallons per minute water usage but often times need more than that to get selective removal</a:t>
            </a:r>
          </a:p>
          <a:p>
            <a:endParaRPr lang="en-US" b="1" dirty="0" smtClean="0"/>
          </a:p>
          <a:p>
            <a:endParaRPr lang="en-US" dirty="0"/>
          </a:p>
        </p:txBody>
      </p:sp>
    </p:spTree>
    <p:extLst>
      <p:ext uri="{BB962C8B-B14F-4D97-AF65-F5344CB8AC3E}">
        <p14:creationId xmlns:p14="http://schemas.microsoft.com/office/powerpoint/2010/main" val="2384377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277445" cy="6906063"/>
          </a:xfrm>
        </p:spPr>
      </p:pic>
      <p:sp>
        <p:nvSpPr>
          <p:cNvPr id="5" name="TextBox 4"/>
          <p:cNvSpPr txBox="1"/>
          <p:nvPr/>
        </p:nvSpPr>
        <p:spPr>
          <a:xfrm>
            <a:off x="7267074" y="5293895"/>
            <a:ext cx="3780337" cy="707886"/>
          </a:xfrm>
          <a:prstGeom prst="rect">
            <a:avLst/>
          </a:prstGeom>
          <a:noFill/>
        </p:spPr>
        <p:txBody>
          <a:bodyPr wrap="square" rtlCol="0">
            <a:spAutoFit/>
          </a:bodyPr>
          <a:lstStyle/>
          <a:p>
            <a:r>
              <a:rPr lang="en-US" sz="4000" dirty="0" smtClean="0">
                <a:solidFill>
                  <a:schemeClr val="bg1"/>
                </a:solidFill>
              </a:rPr>
              <a:t>Calibration</a:t>
            </a:r>
            <a:endParaRPr lang="en-US" sz="4000" dirty="0">
              <a:solidFill>
                <a:schemeClr val="bg1"/>
              </a:solidFill>
            </a:endParaRPr>
          </a:p>
        </p:txBody>
      </p:sp>
    </p:spTree>
    <p:extLst>
      <p:ext uri="{BB962C8B-B14F-4D97-AF65-F5344CB8AC3E}">
        <p14:creationId xmlns:p14="http://schemas.microsoft.com/office/powerpoint/2010/main" val="21740653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Grp="1" noChangeAspect="1" noChangeArrowheads="1"/>
          </p:cNvPicPr>
          <p:nvPr>
            <p:ph/>
          </p:nvPr>
        </p:nvPicPr>
        <p:blipFill>
          <a:blip r:embed="rId3" cstate="print"/>
          <a:srcRect/>
          <a:stretch>
            <a:fillRect/>
          </a:stretch>
        </p:blipFill>
        <p:spPr>
          <a:xfrm>
            <a:off x="1409919" y="0"/>
            <a:ext cx="9142758" cy="6857999"/>
          </a:xfrm>
          <a:noFill/>
        </p:spPr>
      </p:pic>
      <p:sp>
        <p:nvSpPr>
          <p:cNvPr id="2" name="TextBox 1"/>
          <p:cNvSpPr txBox="1"/>
          <p:nvPr/>
        </p:nvSpPr>
        <p:spPr>
          <a:xfrm>
            <a:off x="1725769" y="283335"/>
            <a:ext cx="3348507" cy="646331"/>
          </a:xfrm>
          <a:prstGeom prst="rect">
            <a:avLst/>
          </a:prstGeom>
          <a:noFill/>
        </p:spPr>
        <p:txBody>
          <a:bodyPr wrap="square" rtlCol="0">
            <a:spAutoFit/>
          </a:bodyPr>
          <a:lstStyle/>
          <a:p>
            <a:r>
              <a:rPr lang="en-US" sz="3600" dirty="0" smtClean="0">
                <a:solidFill>
                  <a:schemeClr val="bg1"/>
                </a:solidFill>
              </a:rPr>
              <a:t>Calibration</a:t>
            </a:r>
            <a:endParaRPr lang="en-US" sz="3600" dirty="0">
              <a:solidFill>
                <a:schemeClr val="bg1"/>
              </a:solidFill>
            </a:endParaRPr>
          </a:p>
        </p:txBody>
      </p:sp>
    </p:spTree>
    <p:extLst>
      <p:ext uri="{BB962C8B-B14F-4D97-AF65-F5344CB8AC3E}">
        <p14:creationId xmlns:p14="http://schemas.microsoft.com/office/powerpoint/2010/main" val="22341260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Hydrodemolition</a:t>
            </a:r>
            <a:r>
              <a:rPr lang="en-US" b="1" dirty="0" smtClean="0"/>
              <a:t> Production Work</a:t>
            </a:r>
            <a:endParaRPr lang="en-US" b="1" dirty="0"/>
          </a:p>
        </p:txBody>
      </p:sp>
      <p:sp>
        <p:nvSpPr>
          <p:cNvPr id="3" name="Content Placeholder 2"/>
          <p:cNvSpPr>
            <a:spLocks noGrp="1"/>
          </p:cNvSpPr>
          <p:nvPr>
            <p:ph idx="1"/>
          </p:nvPr>
        </p:nvSpPr>
        <p:spPr/>
        <p:txBody>
          <a:bodyPr>
            <a:normAutofit/>
          </a:bodyPr>
          <a:lstStyle/>
          <a:p>
            <a:r>
              <a:rPr lang="en-US" b="1" dirty="0" smtClean="0"/>
              <a:t>Maintain calibration settings unless desired results are not being achieved</a:t>
            </a:r>
          </a:p>
          <a:p>
            <a:r>
              <a:rPr lang="en-US" b="1" dirty="0" smtClean="0"/>
              <a:t>Calibration is required on every bridge and when equipment is changed</a:t>
            </a:r>
          </a:p>
          <a:p>
            <a:r>
              <a:rPr lang="en-US" b="1" dirty="0" smtClean="0"/>
              <a:t>Minimize overlap between hydro passes</a:t>
            </a:r>
          </a:p>
          <a:p>
            <a:r>
              <a:rPr lang="en-US" b="1" dirty="0" smtClean="0"/>
              <a:t>Only hydro equipment and cleanup vehicles allowed on the deck</a:t>
            </a:r>
          </a:p>
          <a:p>
            <a:r>
              <a:rPr lang="en-US" b="1" dirty="0" smtClean="0"/>
              <a:t>Must clean up slurry before it has a chance to dry</a:t>
            </a:r>
          </a:p>
          <a:p>
            <a:r>
              <a:rPr lang="en-US" b="1" dirty="0" smtClean="0"/>
              <a:t>We require a vacuum system to be used</a:t>
            </a:r>
          </a:p>
          <a:p>
            <a:endParaRPr lang="en-US" b="1" dirty="0" smtClean="0"/>
          </a:p>
          <a:p>
            <a:endParaRPr lang="en-US" dirty="0"/>
          </a:p>
        </p:txBody>
      </p:sp>
    </p:spTree>
    <p:extLst>
      <p:ext uri="{BB962C8B-B14F-4D97-AF65-F5344CB8AC3E}">
        <p14:creationId xmlns:p14="http://schemas.microsoft.com/office/powerpoint/2010/main" val="4818968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293" y="145159"/>
            <a:ext cx="9688021" cy="6712841"/>
          </a:xfrm>
          <a:prstGeom prst="rect">
            <a:avLst/>
          </a:prstGeom>
        </p:spPr>
      </p:pic>
    </p:spTree>
    <p:extLst>
      <p:ext uri="{BB962C8B-B14F-4D97-AF65-F5344CB8AC3E}">
        <p14:creationId xmlns:p14="http://schemas.microsoft.com/office/powerpoint/2010/main" val="22051963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Environmental Compliance</a:t>
            </a:r>
            <a:endParaRPr lang="en-US" b="1" dirty="0"/>
          </a:p>
        </p:txBody>
      </p:sp>
      <p:sp>
        <p:nvSpPr>
          <p:cNvPr id="3" name="Content Placeholder 2"/>
          <p:cNvSpPr>
            <a:spLocks noGrp="1"/>
          </p:cNvSpPr>
          <p:nvPr>
            <p:ph idx="1"/>
          </p:nvPr>
        </p:nvSpPr>
        <p:spPr/>
        <p:txBody>
          <a:bodyPr>
            <a:normAutofit/>
          </a:bodyPr>
          <a:lstStyle/>
          <a:p>
            <a:r>
              <a:rPr lang="en-US" b="1" dirty="0" err="1" smtClean="0"/>
              <a:t>Conctractor</a:t>
            </a:r>
            <a:r>
              <a:rPr lang="en-US" b="1" dirty="0" smtClean="0"/>
              <a:t> must have an approved plan for water control and disposal or remediation of runoff water</a:t>
            </a:r>
          </a:p>
          <a:p>
            <a:r>
              <a:rPr lang="en-US" b="1" dirty="0" smtClean="0"/>
              <a:t>Deck drains must be blocked off</a:t>
            </a:r>
          </a:p>
          <a:p>
            <a:r>
              <a:rPr lang="en-US" b="1" dirty="0" smtClean="0"/>
              <a:t>We have many sensitive streams in our state where there can be no runoff into the stream or adjacent drainage</a:t>
            </a:r>
          </a:p>
          <a:p>
            <a:r>
              <a:rPr lang="en-US" b="1" dirty="0" smtClean="0"/>
              <a:t>These areas are a good place </a:t>
            </a:r>
            <a:r>
              <a:rPr lang="en-US" b="1" smtClean="0"/>
              <a:t>to consider use of </a:t>
            </a:r>
            <a:r>
              <a:rPr lang="en-US" b="1" dirty="0" smtClean="0"/>
              <a:t>ultra high pressure/low water flow hydro to limit liability</a:t>
            </a:r>
          </a:p>
          <a:p>
            <a:endParaRPr lang="en-US" b="1" dirty="0" smtClean="0"/>
          </a:p>
          <a:p>
            <a:endParaRPr lang="en-US" dirty="0"/>
          </a:p>
        </p:txBody>
      </p:sp>
    </p:spTree>
    <p:extLst>
      <p:ext uri="{BB962C8B-B14F-4D97-AF65-F5344CB8AC3E}">
        <p14:creationId xmlns:p14="http://schemas.microsoft.com/office/powerpoint/2010/main" val="35371950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Documents and Settings\Ed Liberati\Desktop\Water Control\CIMG3190.JPG"/>
          <p:cNvPicPr>
            <a:picLocks noGrp="1" noChangeAspect="1" noChangeArrowheads="1"/>
          </p:cNvPicPr>
          <p:nvPr>
            <p:ph/>
          </p:nvPr>
        </p:nvPicPr>
        <p:blipFill>
          <a:blip r:embed="rId3" cstate="print"/>
          <a:srcRect/>
          <a:stretch>
            <a:fillRect/>
          </a:stretch>
        </p:blipFill>
        <p:spPr>
          <a:xfrm>
            <a:off x="1219866" y="1"/>
            <a:ext cx="9142760" cy="6858000"/>
          </a:xfrm>
          <a:noFill/>
        </p:spPr>
      </p:pic>
      <p:sp>
        <p:nvSpPr>
          <p:cNvPr id="2" name="TextBox 1"/>
          <p:cNvSpPr txBox="1"/>
          <p:nvPr/>
        </p:nvSpPr>
        <p:spPr>
          <a:xfrm>
            <a:off x="1757082" y="5629835"/>
            <a:ext cx="5325036" cy="584775"/>
          </a:xfrm>
          <a:prstGeom prst="rect">
            <a:avLst/>
          </a:prstGeom>
          <a:noFill/>
        </p:spPr>
        <p:txBody>
          <a:bodyPr wrap="square" rtlCol="0">
            <a:spAutoFit/>
          </a:bodyPr>
          <a:lstStyle/>
          <a:p>
            <a:r>
              <a:rPr lang="en-US" sz="3200" dirty="0" smtClean="0"/>
              <a:t>Need water control plan</a:t>
            </a:r>
            <a:endParaRPr lang="en-US" sz="3200" dirty="0"/>
          </a:p>
        </p:txBody>
      </p:sp>
    </p:spTree>
    <p:extLst>
      <p:ext uri="{BB962C8B-B14F-4D97-AF65-F5344CB8AC3E}">
        <p14:creationId xmlns:p14="http://schemas.microsoft.com/office/powerpoint/2010/main" val="2024192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Deep Cut </a:t>
            </a:r>
            <a:r>
              <a:rPr lang="en-US" b="1" dirty="0" err="1" smtClean="0"/>
              <a:t>Hydrodemolition</a:t>
            </a:r>
            <a:endParaRPr lang="en-US" b="1" dirty="0"/>
          </a:p>
        </p:txBody>
      </p:sp>
      <p:sp>
        <p:nvSpPr>
          <p:cNvPr id="3" name="Content Placeholder 2"/>
          <p:cNvSpPr>
            <a:spLocks noGrp="1"/>
          </p:cNvSpPr>
          <p:nvPr>
            <p:ph idx="1"/>
          </p:nvPr>
        </p:nvSpPr>
        <p:spPr/>
        <p:txBody>
          <a:bodyPr/>
          <a:lstStyle/>
          <a:p>
            <a:r>
              <a:rPr lang="en-US" b="1" dirty="0" smtClean="0"/>
              <a:t>Deeper Removals to fully expose top mat </a:t>
            </a:r>
          </a:p>
          <a:p>
            <a:r>
              <a:rPr lang="en-US" b="1" dirty="0" smtClean="0"/>
              <a:t>Large Quantities of Material Removed</a:t>
            </a:r>
          </a:p>
          <a:p>
            <a:r>
              <a:rPr lang="en-US" b="1" dirty="0" smtClean="0"/>
              <a:t>Slow Production</a:t>
            </a:r>
          </a:p>
          <a:p>
            <a:r>
              <a:rPr lang="en-US" b="1" dirty="0"/>
              <a:t>More Expensive </a:t>
            </a:r>
            <a:endParaRPr lang="en-US" b="1" dirty="0" smtClean="0"/>
          </a:p>
          <a:p>
            <a:r>
              <a:rPr lang="en-US" b="1" dirty="0" smtClean="0"/>
              <a:t>More opportunity to damage top mat steel during cleanup</a:t>
            </a:r>
            <a:endParaRPr lang="en-US" b="1" dirty="0"/>
          </a:p>
          <a:p>
            <a:endParaRPr lang="en-US" b="1" dirty="0"/>
          </a:p>
        </p:txBody>
      </p:sp>
    </p:spTree>
    <p:extLst>
      <p:ext uri="{BB962C8B-B14F-4D97-AF65-F5344CB8AC3E}">
        <p14:creationId xmlns:p14="http://schemas.microsoft.com/office/powerpoint/2010/main" val="30718966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Post-Hydro Concrete Removal</a:t>
            </a:r>
            <a:endParaRPr lang="en-US" b="1" dirty="0"/>
          </a:p>
        </p:txBody>
      </p:sp>
      <p:sp>
        <p:nvSpPr>
          <p:cNvPr id="3" name="Content Placeholder 2"/>
          <p:cNvSpPr>
            <a:spLocks noGrp="1"/>
          </p:cNvSpPr>
          <p:nvPr>
            <p:ph idx="1"/>
          </p:nvPr>
        </p:nvSpPr>
        <p:spPr/>
        <p:txBody>
          <a:bodyPr>
            <a:normAutofit/>
          </a:bodyPr>
          <a:lstStyle/>
          <a:p>
            <a:r>
              <a:rPr lang="en-US" b="1" dirty="0" smtClean="0"/>
              <a:t>Sound total surface</a:t>
            </a:r>
          </a:p>
          <a:p>
            <a:r>
              <a:rPr lang="en-US" b="1" dirty="0" smtClean="0"/>
              <a:t>Remove all unsound areas(cost covered in hydro work)</a:t>
            </a:r>
          </a:p>
          <a:p>
            <a:r>
              <a:rPr lang="en-US" b="1" dirty="0" smtClean="0"/>
              <a:t>Hammers must be less than 35 pound class</a:t>
            </a:r>
          </a:p>
          <a:p>
            <a:r>
              <a:rPr lang="en-US" b="1" dirty="0" smtClean="0"/>
              <a:t>No chipping around rebar unless it is </a:t>
            </a:r>
            <a:r>
              <a:rPr lang="en-US" b="1" dirty="0" err="1" smtClean="0"/>
              <a:t>debonded</a:t>
            </a:r>
            <a:r>
              <a:rPr lang="en-US" b="1" dirty="0" smtClean="0"/>
              <a:t> or damaged and in need of replacement</a:t>
            </a:r>
          </a:p>
          <a:p>
            <a:r>
              <a:rPr lang="en-US" b="1" dirty="0" smtClean="0"/>
              <a:t>We rely on the sticky latex and surface roughness for overlay bond</a:t>
            </a:r>
          </a:p>
          <a:p>
            <a:r>
              <a:rPr lang="en-US" b="1" dirty="0" smtClean="0"/>
              <a:t>Deteriorated bars are paid for at a fixed unit price</a:t>
            </a:r>
          </a:p>
          <a:p>
            <a:r>
              <a:rPr lang="en-US" b="1" dirty="0" smtClean="0"/>
              <a:t>Bars damaged due to contractor are paid for at their cost</a:t>
            </a:r>
          </a:p>
          <a:p>
            <a:endParaRPr lang="en-US" dirty="0"/>
          </a:p>
        </p:txBody>
      </p:sp>
    </p:spTree>
    <p:extLst>
      <p:ext uri="{BB962C8B-B14F-4D97-AF65-F5344CB8AC3E}">
        <p14:creationId xmlns:p14="http://schemas.microsoft.com/office/powerpoint/2010/main" val="31687216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06072" y="0"/>
            <a:ext cx="9197788" cy="6896469"/>
          </a:xfrm>
        </p:spPr>
      </p:pic>
      <p:sp>
        <p:nvSpPr>
          <p:cNvPr id="2" name="TextBox 1"/>
          <p:cNvSpPr txBox="1"/>
          <p:nvPr/>
        </p:nvSpPr>
        <p:spPr>
          <a:xfrm>
            <a:off x="5468471" y="161365"/>
            <a:ext cx="5091953" cy="584775"/>
          </a:xfrm>
          <a:prstGeom prst="rect">
            <a:avLst/>
          </a:prstGeom>
          <a:noFill/>
        </p:spPr>
        <p:txBody>
          <a:bodyPr wrap="square" rtlCol="0">
            <a:spAutoFit/>
          </a:bodyPr>
          <a:lstStyle/>
          <a:p>
            <a:r>
              <a:rPr lang="en-US" sz="3200" dirty="0" smtClean="0"/>
              <a:t>Total Surface Treatment</a:t>
            </a:r>
            <a:endParaRPr lang="en-US" sz="3200" dirty="0"/>
          </a:p>
        </p:txBody>
      </p:sp>
    </p:spTree>
    <p:extLst>
      <p:ext uri="{BB962C8B-B14F-4D97-AF65-F5344CB8AC3E}">
        <p14:creationId xmlns:p14="http://schemas.microsoft.com/office/powerpoint/2010/main" val="34773503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Full Depth Repair</a:t>
            </a:r>
            <a:endParaRPr lang="en-US" b="1" dirty="0"/>
          </a:p>
        </p:txBody>
      </p:sp>
      <p:sp>
        <p:nvSpPr>
          <p:cNvPr id="3" name="Content Placeholder 2"/>
          <p:cNvSpPr>
            <a:spLocks noGrp="1"/>
          </p:cNvSpPr>
          <p:nvPr>
            <p:ph idx="1"/>
          </p:nvPr>
        </p:nvSpPr>
        <p:spPr/>
        <p:txBody>
          <a:bodyPr>
            <a:normAutofit/>
          </a:bodyPr>
          <a:lstStyle/>
          <a:p>
            <a:r>
              <a:rPr lang="en-US" b="1" dirty="0" smtClean="0"/>
              <a:t>We work to pick jobs that have little or no full depth repair</a:t>
            </a:r>
          </a:p>
          <a:p>
            <a:r>
              <a:rPr lang="en-US" b="1" dirty="0" smtClean="0"/>
              <a:t>Small areas are just formed up and placed with the </a:t>
            </a:r>
            <a:r>
              <a:rPr lang="en-US" b="1" dirty="0" err="1" smtClean="0"/>
              <a:t>ovelay</a:t>
            </a:r>
            <a:endParaRPr lang="en-US" b="1" dirty="0" smtClean="0"/>
          </a:p>
          <a:p>
            <a:r>
              <a:rPr lang="en-US" b="1" dirty="0" smtClean="0"/>
              <a:t>Large areas that would cause a structural concern are treated as normal full depth repair and placed ahead of the overlay(Very Rare)</a:t>
            </a:r>
          </a:p>
          <a:p>
            <a:endParaRPr lang="en-US" dirty="0"/>
          </a:p>
        </p:txBody>
      </p:sp>
    </p:spTree>
    <p:extLst>
      <p:ext uri="{BB962C8B-B14F-4D97-AF65-F5344CB8AC3E}">
        <p14:creationId xmlns:p14="http://schemas.microsoft.com/office/powerpoint/2010/main" val="22098796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Deck Preparation</a:t>
            </a:r>
            <a:endParaRPr lang="en-US" b="1" dirty="0"/>
          </a:p>
        </p:txBody>
      </p:sp>
      <p:sp>
        <p:nvSpPr>
          <p:cNvPr id="3" name="Content Placeholder 2"/>
          <p:cNvSpPr>
            <a:spLocks noGrp="1"/>
          </p:cNvSpPr>
          <p:nvPr>
            <p:ph idx="1"/>
          </p:nvPr>
        </p:nvSpPr>
        <p:spPr/>
        <p:txBody>
          <a:bodyPr>
            <a:normAutofit/>
          </a:bodyPr>
          <a:lstStyle/>
          <a:p>
            <a:r>
              <a:rPr lang="en-US" b="1" dirty="0" smtClean="0"/>
              <a:t>Areas with hammer work after hydro are sand blasted and high pressure water washed</a:t>
            </a:r>
          </a:p>
          <a:p>
            <a:r>
              <a:rPr lang="en-US" b="1" dirty="0" smtClean="0"/>
              <a:t>Deck must be saturated surface dry just prior to overlay placement</a:t>
            </a:r>
          </a:p>
          <a:p>
            <a:r>
              <a:rPr lang="en-US" b="1" dirty="0" smtClean="0"/>
              <a:t>No water ponding in low spots</a:t>
            </a:r>
          </a:p>
          <a:p>
            <a:r>
              <a:rPr lang="en-US" b="1" dirty="0" smtClean="0"/>
              <a:t>Plastic sheeting is often used to hold it in a clean SSD state</a:t>
            </a:r>
          </a:p>
          <a:p>
            <a:endParaRPr lang="en-US" dirty="0"/>
          </a:p>
        </p:txBody>
      </p:sp>
    </p:spTree>
    <p:extLst>
      <p:ext uri="{BB962C8B-B14F-4D97-AF65-F5344CB8AC3E}">
        <p14:creationId xmlns:p14="http://schemas.microsoft.com/office/powerpoint/2010/main" val="24894172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7" descr="P1000364"/>
          <p:cNvPicPr>
            <a:picLocks noGrp="1" noChangeAspect="1" noChangeArrowheads="1"/>
          </p:cNvPicPr>
          <p:nvPr>
            <p:ph/>
          </p:nvPr>
        </p:nvPicPr>
        <p:blipFill>
          <a:blip r:embed="rId3" cstate="print"/>
          <a:srcRect/>
          <a:stretch>
            <a:fillRect/>
          </a:stretch>
        </p:blipFill>
        <p:spPr>
          <a:xfrm>
            <a:off x="1219866" y="274639"/>
            <a:ext cx="8776624" cy="6583361"/>
          </a:xfrm>
          <a:noFill/>
        </p:spPr>
      </p:pic>
    </p:spTree>
    <p:extLst>
      <p:ext uri="{BB962C8B-B14F-4D97-AF65-F5344CB8AC3E}">
        <p14:creationId xmlns:p14="http://schemas.microsoft.com/office/powerpoint/2010/main" val="3270482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P1000387"/>
          <p:cNvPicPr>
            <a:picLocks noGrp="1" noChangeAspect="1" noChangeArrowheads="1"/>
          </p:cNvPicPr>
          <p:nvPr>
            <p:ph/>
          </p:nvPr>
        </p:nvPicPr>
        <p:blipFill>
          <a:blip r:embed="rId3" cstate="print"/>
          <a:stretch>
            <a:fillRect/>
          </a:stretch>
        </p:blipFill>
        <p:spPr>
          <a:xfrm>
            <a:off x="2195676" y="274638"/>
            <a:ext cx="7800648" cy="5851525"/>
          </a:xfrm>
          <a:noFill/>
        </p:spPr>
      </p:pic>
    </p:spTree>
    <p:extLst>
      <p:ext uri="{BB962C8B-B14F-4D97-AF65-F5344CB8AC3E}">
        <p14:creationId xmlns:p14="http://schemas.microsoft.com/office/powerpoint/2010/main" val="34673721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Latex Overlay Placement</a:t>
            </a:r>
            <a:endParaRPr lang="en-US" b="1" dirty="0"/>
          </a:p>
        </p:txBody>
      </p:sp>
      <p:sp>
        <p:nvSpPr>
          <p:cNvPr id="3" name="Content Placeholder 2"/>
          <p:cNvSpPr>
            <a:spLocks noGrp="1"/>
          </p:cNvSpPr>
          <p:nvPr>
            <p:ph idx="1"/>
          </p:nvPr>
        </p:nvSpPr>
        <p:spPr/>
        <p:txBody>
          <a:bodyPr>
            <a:normAutofit/>
          </a:bodyPr>
          <a:lstStyle/>
          <a:p>
            <a:r>
              <a:rPr lang="en-US" b="1" dirty="0" smtClean="0"/>
              <a:t>Monolithic repair areas are placed far enough ahead of the overlay so material stiffens and doesn’t roll back under during finishing</a:t>
            </a:r>
          </a:p>
          <a:p>
            <a:r>
              <a:rPr lang="en-US" b="1" dirty="0" smtClean="0"/>
              <a:t>Hand vibration is required around deeper areas and rebar</a:t>
            </a:r>
          </a:p>
          <a:p>
            <a:r>
              <a:rPr lang="en-US" b="1" dirty="0" smtClean="0"/>
              <a:t>Areas where concrete was removed due to over milling will not be paid for as Monolithic Repair</a:t>
            </a:r>
          </a:p>
          <a:p>
            <a:endParaRPr lang="en-US" dirty="0"/>
          </a:p>
        </p:txBody>
      </p:sp>
    </p:spTree>
    <p:extLst>
      <p:ext uri="{BB962C8B-B14F-4D97-AF65-F5344CB8AC3E}">
        <p14:creationId xmlns:p14="http://schemas.microsoft.com/office/powerpoint/2010/main" val="23718007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descr="LMC Pour 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289"/>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8868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descr="Picture 5"/>
          <p:cNvPicPr>
            <a:picLocks noGrp="1" noChangeAspect="1" noChangeArrowheads="1"/>
          </p:cNvPicPr>
          <p:nvPr>
            <p:ph/>
          </p:nvPr>
        </p:nvPicPr>
        <p:blipFill>
          <a:blip r:embed="rId3" cstate="print"/>
          <a:stretch>
            <a:fillRect/>
          </a:stretch>
        </p:blipFill>
        <p:spPr>
          <a:xfrm>
            <a:off x="1316319" y="0"/>
            <a:ext cx="9142376" cy="6858000"/>
          </a:xfrm>
          <a:noFill/>
        </p:spPr>
      </p:pic>
    </p:spTree>
    <p:extLst>
      <p:ext uri="{BB962C8B-B14F-4D97-AF65-F5344CB8AC3E}">
        <p14:creationId xmlns:p14="http://schemas.microsoft.com/office/powerpoint/2010/main" val="19930862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P1040246"/>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853949" y="0"/>
            <a:ext cx="9142376" cy="6858000"/>
          </a:xfrm>
          <a:noFill/>
        </p:spPr>
      </p:pic>
    </p:spTree>
    <p:extLst>
      <p:ext uri="{BB962C8B-B14F-4D97-AF65-F5344CB8AC3E}">
        <p14:creationId xmlns:p14="http://schemas.microsoft.com/office/powerpoint/2010/main" val="1405004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Fast Track </a:t>
            </a:r>
            <a:r>
              <a:rPr lang="en-US" b="1" dirty="0" err="1" smtClean="0"/>
              <a:t>Hydrodemolition</a:t>
            </a:r>
            <a:endParaRPr lang="en-US" b="1" dirty="0"/>
          </a:p>
        </p:txBody>
      </p:sp>
      <p:sp>
        <p:nvSpPr>
          <p:cNvPr id="3" name="Content Placeholder 2"/>
          <p:cNvSpPr>
            <a:spLocks noGrp="1"/>
          </p:cNvSpPr>
          <p:nvPr>
            <p:ph idx="1"/>
          </p:nvPr>
        </p:nvSpPr>
        <p:spPr/>
        <p:txBody>
          <a:bodyPr/>
          <a:lstStyle/>
          <a:p>
            <a:r>
              <a:rPr lang="en-US" b="1" dirty="0" smtClean="0"/>
              <a:t>Selective </a:t>
            </a:r>
            <a:r>
              <a:rPr lang="en-US" b="1" dirty="0"/>
              <a:t>Removal of Deteriorated or Weakened </a:t>
            </a:r>
            <a:r>
              <a:rPr lang="en-US" b="1" dirty="0" smtClean="0"/>
              <a:t>Concrete</a:t>
            </a:r>
          </a:p>
          <a:p>
            <a:r>
              <a:rPr lang="en-US" b="1" dirty="0" smtClean="0"/>
              <a:t>Only Removes a Half Inch of Sound Concrete</a:t>
            </a:r>
          </a:p>
          <a:p>
            <a:r>
              <a:rPr lang="en-US" b="1" dirty="0" smtClean="0"/>
              <a:t>Minimizes Rebar Exposure</a:t>
            </a:r>
          </a:p>
          <a:p>
            <a:r>
              <a:rPr lang="en-US" b="1" dirty="0" smtClean="0"/>
              <a:t>Higher Production Rates</a:t>
            </a:r>
          </a:p>
          <a:p>
            <a:r>
              <a:rPr lang="en-US" b="1" dirty="0" smtClean="0"/>
              <a:t>Cost Effective Alternative for Deck Restoration and Preservation</a:t>
            </a:r>
          </a:p>
          <a:p>
            <a:endParaRPr lang="en-US" b="1" dirty="0" smtClean="0"/>
          </a:p>
          <a:p>
            <a:endParaRPr lang="en-US" dirty="0"/>
          </a:p>
        </p:txBody>
      </p:sp>
    </p:spTree>
    <p:extLst>
      <p:ext uri="{BB962C8B-B14F-4D97-AF65-F5344CB8AC3E}">
        <p14:creationId xmlns:p14="http://schemas.microsoft.com/office/powerpoint/2010/main" val="7795399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Basis of Payment</a:t>
            </a:r>
            <a:endParaRPr lang="en-US" b="1" dirty="0"/>
          </a:p>
        </p:txBody>
      </p:sp>
      <p:sp>
        <p:nvSpPr>
          <p:cNvPr id="3" name="Content Placeholder 2"/>
          <p:cNvSpPr>
            <a:spLocks noGrp="1"/>
          </p:cNvSpPr>
          <p:nvPr>
            <p:ph idx="1"/>
          </p:nvPr>
        </p:nvSpPr>
        <p:spPr/>
        <p:txBody>
          <a:bodyPr>
            <a:normAutofit/>
          </a:bodyPr>
          <a:lstStyle/>
          <a:p>
            <a:r>
              <a:rPr lang="en-US" b="1" dirty="0" smtClean="0"/>
              <a:t>Latex </a:t>
            </a:r>
            <a:r>
              <a:rPr lang="en-US" b="1" dirty="0" smtClean="0"/>
              <a:t>Overlay is paid for per square yard (top 1 ¾ inches)</a:t>
            </a:r>
          </a:p>
          <a:p>
            <a:r>
              <a:rPr lang="en-US" b="1" dirty="0" smtClean="0"/>
              <a:t>Monolithic Repair is paid for per cubic yard (Volume below </a:t>
            </a:r>
            <a:r>
              <a:rPr lang="en-US" b="1" dirty="0" smtClean="0"/>
              <a:t>overlay minus contractor errors)</a:t>
            </a:r>
            <a:endParaRPr lang="en-US" b="1" dirty="0" smtClean="0"/>
          </a:p>
          <a:p>
            <a:r>
              <a:rPr lang="en-US" b="1" dirty="0" err="1" smtClean="0"/>
              <a:t>Hydrodemolition</a:t>
            </a:r>
            <a:r>
              <a:rPr lang="en-US" b="1" dirty="0" smtClean="0"/>
              <a:t> is paid for per square </a:t>
            </a:r>
            <a:r>
              <a:rPr lang="en-US" b="1" dirty="0" smtClean="0"/>
              <a:t>yard</a:t>
            </a:r>
          </a:p>
          <a:p>
            <a:r>
              <a:rPr lang="en-US" b="1" dirty="0" smtClean="0"/>
              <a:t>Full Depth Repair, if needed, per square foot</a:t>
            </a:r>
            <a:endParaRPr lang="en-US" b="1" dirty="0" smtClean="0"/>
          </a:p>
          <a:p>
            <a:endParaRPr lang="en-US" dirty="0"/>
          </a:p>
        </p:txBody>
      </p:sp>
    </p:spTree>
    <p:extLst>
      <p:ext uri="{BB962C8B-B14F-4D97-AF65-F5344CB8AC3E}">
        <p14:creationId xmlns:p14="http://schemas.microsoft.com/office/powerpoint/2010/main" val="26749925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Hydrodemolition</a:t>
            </a:r>
            <a:r>
              <a:rPr lang="en-US" b="1" dirty="0" smtClean="0"/>
              <a:t> – Next Steps</a:t>
            </a:r>
            <a:endParaRPr lang="en-US" b="1" dirty="0"/>
          </a:p>
        </p:txBody>
      </p:sp>
      <p:sp>
        <p:nvSpPr>
          <p:cNvPr id="3" name="Content Placeholder 2"/>
          <p:cNvSpPr>
            <a:spLocks noGrp="1"/>
          </p:cNvSpPr>
          <p:nvPr>
            <p:ph idx="1"/>
          </p:nvPr>
        </p:nvSpPr>
        <p:spPr/>
        <p:txBody>
          <a:bodyPr>
            <a:normAutofit/>
          </a:bodyPr>
          <a:lstStyle/>
          <a:p>
            <a:r>
              <a:rPr lang="en-US" b="1" dirty="0" smtClean="0"/>
              <a:t>Working to use it on structures where the deck is a main structural member, I.E. Voided Slabs and Box Girders</a:t>
            </a:r>
          </a:p>
          <a:p>
            <a:r>
              <a:rPr lang="en-US" b="1" dirty="0" smtClean="0"/>
              <a:t>Complicated by zone repair areas</a:t>
            </a:r>
          </a:p>
          <a:p>
            <a:r>
              <a:rPr lang="en-US" b="1" dirty="0" smtClean="0"/>
              <a:t>Trying longitudinal zones and false work as options</a:t>
            </a:r>
          </a:p>
          <a:p>
            <a:endParaRPr lang="en-US" dirty="0"/>
          </a:p>
        </p:txBody>
      </p:sp>
    </p:spTree>
    <p:extLst>
      <p:ext uri="{BB962C8B-B14F-4D97-AF65-F5344CB8AC3E}">
        <p14:creationId xmlns:p14="http://schemas.microsoft.com/office/powerpoint/2010/main" val="2038931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a:bodyPr>
          <a:lstStyle/>
          <a:p>
            <a:r>
              <a:rPr lang="en-US" b="1" dirty="0" smtClean="0"/>
              <a:t>Fast Track </a:t>
            </a:r>
            <a:r>
              <a:rPr lang="en-US" b="1" dirty="0" err="1" smtClean="0"/>
              <a:t>Hydrodemolition</a:t>
            </a:r>
            <a:r>
              <a:rPr lang="en-US" b="1" dirty="0" smtClean="0"/>
              <a:t> with a latex overlay is our preferred method.  We have many high volume bridges with overlays approaching 20 years of service and still going strong</a:t>
            </a:r>
          </a:p>
          <a:p>
            <a:r>
              <a:rPr lang="en-US" b="1" dirty="0" smtClean="0"/>
              <a:t>Monolithic Deck Repair is a very efficient and cost effective way to handle traditional half-sole and full depth repairs</a:t>
            </a:r>
          </a:p>
          <a:p>
            <a:r>
              <a:rPr lang="en-US" b="1" dirty="0"/>
              <a:t>The low water usage of ultra high pressure hydro is useful in environmentally sensitive </a:t>
            </a:r>
            <a:r>
              <a:rPr lang="en-US" b="1" dirty="0" smtClean="0"/>
              <a:t>areas where water control can be difficult</a:t>
            </a:r>
            <a:endParaRPr lang="en-US" b="1" dirty="0"/>
          </a:p>
          <a:p>
            <a:endParaRPr lang="en-US" b="1" dirty="0" smtClean="0"/>
          </a:p>
          <a:p>
            <a:endParaRPr lang="en-US" dirty="0"/>
          </a:p>
        </p:txBody>
      </p:sp>
    </p:spTree>
    <p:extLst>
      <p:ext uri="{BB962C8B-B14F-4D97-AF65-F5344CB8AC3E}">
        <p14:creationId xmlns:p14="http://schemas.microsoft.com/office/powerpoint/2010/main" val="25811619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t>Questions?</a:t>
            </a:r>
            <a:endParaRPr lang="en-US" sz="5400" b="1"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r>
              <a:rPr lang="en-US" b="1" dirty="0" smtClean="0"/>
              <a:t>Patrick Martens, PE</a:t>
            </a:r>
          </a:p>
          <a:p>
            <a:r>
              <a:rPr lang="en-US" b="1" dirty="0" smtClean="0"/>
              <a:t>Bridge Preservation Engineer</a:t>
            </a:r>
          </a:p>
          <a:p>
            <a:r>
              <a:rPr lang="en-US" b="1" dirty="0" smtClean="0"/>
              <a:t>Bridge Preservation and Inspection Services</a:t>
            </a:r>
          </a:p>
          <a:p>
            <a:r>
              <a:rPr lang="en-US" b="1" dirty="0" smtClean="0">
                <a:solidFill>
                  <a:schemeClr val="accent1">
                    <a:lumMod val="50000"/>
                  </a:schemeClr>
                </a:solidFill>
                <a:hlinkClick r:id="rId2"/>
              </a:rPr>
              <a:t>patrickmartens161@gmail.com</a:t>
            </a:r>
            <a:endParaRPr lang="en-US" b="1" dirty="0" smtClean="0">
              <a:solidFill>
                <a:schemeClr val="accent1">
                  <a:lumMod val="50000"/>
                </a:schemeClr>
              </a:solidFill>
            </a:endParaRPr>
          </a:p>
          <a:p>
            <a:r>
              <a:rPr lang="en-US" b="1" dirty="0" smtClean="0"/>
              <a:t>636-441-1376</a:t>
            </a:r>
            <a:endParaRPr lang="en-US" b="1" dirty="0"/>
          </a:p>
        </p:txBody>
      </p:sp>
    </p:spTree>
    <p:extLst>
      <p:ext uri="{BB962C8B-B14F-4D97-AF65-F5344CB8AC3E}">
        <p14:creationId xmlns:p14="http://schemas.microsoft.com/office/powerpoint/2010/main" val="2382830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1" y="452718"/>
            <a:ext cx="10705020" cy="1400530"/>
          </a:xfrm>
        </p:spPr>
        <p:txBody>
          <a:bodyPr/>
          <a:lstStyle/>
          <a:p>
            <a:r>
              <a:rPr lang="en-US" b="1" dirty="0" smtClean="0"/>
              <a:t>Fast Track </a:t>
            </a:r>
            <a:r>
              <a:rPr lang="en-US" b="1" dirty="0" err="1" smtClean="0"/>
              <a:t>Hydrodemolition</a:t>
            </a:r>
            <a:r>
              <a:rPr lang="en-US" b="1" dirty="0" smtClean="0"/>
              <a:t> </a:t>
            </a:r>
            <a:endParaRPr lang="en-US" b="1" dirty="0"/>
          </a:p>
        </p:txBody>
      </p:sp>
      <p:sp>
        <p:nvSpPr>
          <p:cNvPr id="3" name="Content Placeholder 2"/>
          <p:cNvSpPr>
            <a:spLocks noGrp="1"/>
          </p:cNvSpPr>
          <p:nvPr>
            <p:ph idx="1"/>
          </p:nvPr>
        </p:nvSpPr>
        <p:spPr>
          <a:xfrm>
            <a:off x="257908" y="1641232"/>
            <a:ext cx="11558954" cy="4900245"/>
          </a:xfrm>
        </p:spPr>
        <p:txBody>
          <a:bodyPr>
            <a:normAutofit/>
          </a:bodyPr>
          <a:lstStyle/>
          <a:p>
            <a:pPr marL="0" indent="0">
              <a:buNone/>
            </a:pPr>
            <a:endParaRPr lang="en-US" sz="2800" dirty="0" smtClean="0"/>
          </a:p>
          <a:p>
            <a:r>
              <a:rPr lang="en-US" sz="3600" b="1" dirty="0" smtClean="0"/>
              <a:t>Surface </a:t>
            </a:r>
            <a:r>
              <a:rPr lang="en-US" sz="3600" b="1" dirty="0"/>
              <a:t>P</a:t>
            </a:r>
            <a:r>
              <a:rPr lang="en-US" sz="3600" b="1" dirty="0" smtClean="0"/>
              <a:t>reparation </a:t>
            </a:r>
            <a:r>
              <a:rPr lang="en-US" sz="3600" b="1" dirty="0"/>
              <a:t>T</a:t>
            </a:r>
            <a:r>
              <a:rPr lang="en-US" sz="3600" b="1" dirty="0" smtClean="0"/>
              <a:t>echnique</a:t>
            </a:r>
          </a:p>
          <a:p>
            <a:r>
              <a:rPr lang="en-US" sz="3600" b="1" dirty="0" smtClean="0"/>
              <a:t>Uses Single Pass of High Pressure </a:t>
            </a:r>
            <a:r>
              <a:rPr lang="en-US" sz="3600" b="1" dirty="0"/>
              <a:t>W</a:t>
            </a:r>
            <a:r>
              <a:rPr lang="en-US" sz="3600" b="1" dirty="0" smtClean="0"/>
              <a:t>ater Jet</a:t>
            </a:r>
          </a:p>
          <a:p>
            <a:r>
              <a:rPr lang="en-US" sz="3600" b="1" dirty="0" smtClean="0"/>
              <a:t>Provides Highly Roughened and Bondable Surface</a:t>
            </a:r>
          </a:p>
          <a:p>
            <a:r>
              <a:rPr lang="en-US" sz="3600" b="1" dirty="0" smtClean="0"/>
              <a:t>Most Effectively Used in Conjunction with Latex Modified Concrete</a:t>
            </a:r>
          </a:p>
          <a:p>
            <a:pPr marL="0" indent="0">
              <a:buNone/>
            </a:pPr>
            <a:endParaRPr lang="en-US" dirty="0"/>
          </a:p>
        </p:txBody>
      </p:sp>
    </p:spTree>
    <p:extLst>
      <p:ext uri="{BB962C8B-B14F-4D97-AF65-F5344CB8AC3E}">
        <p14:creationId xmlns:p14="http://schemas.microsoft.com/office/powerpoint/2010/main" val="413938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4020</TotalTime>
  <Words>2506</Words>
  <Application>Microsoft Office PowerPoint</Application>
  <PresentationFormat>Custom</PresentationFormat>
  <Paragraphs>355</Paragraphs>
  <Slides>83</Slides>
  <Notes>29</Notes>
  <HiddenSlides>2</HiddenSlides>
  <MMClips>3</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23 Years of Hydrodemolition in Missouri</vt:lpstr>
      <vt:lpstr>Outline</vt:lpstr>
      <vt:lpstr>Start of Hydrodemolition in Missouri</vt:lpstr>
      <vt:lpstr>PowerPoint Presentation</vt:lpstr>
      <vt:lpstr>PowerPoint Presentation</vt:lpstr>
      <vt:lpstr>Hydrodemolition Theory</vt:lpstr>
      <vt:lpstr>Deep Cut Hydrodemolition</vt:lpstr>
      <vt:lpstr>Fast Track Hydrodemolition</vt:lpstr>
      <vt:lpstr>Fast Track Hydrodemolition </vt:lpstr>
      <vt:lpstr>PowerPoint Presentation</vt:lpstr>
      <vt:lpstr>PowerPoint Presentation</vt:lpstr>
      <vt:lpstr>What Does Selective Removal Approach Give us? </vt:lpstr>
      <vt:lpstr> Factors in Hydrodemolition Production Rates </vt:lpstr>
      <vt:lpstr>PowerPoint Presentation</vt:lpstr>
      <vt:lpstr>Relationship Between Water Pressure and Selective Zone Removal</vt:lpstr>
      <vt:lpstr>              Hydrodemolition      vs.       Hydromilling                (Selective)         (Non-selective)     15,000 - 20,000 psi                   30,000 – 40,000 psi  * Water flow is the means of product </vt:lpstr>
      <vt:lpstr>PowerPoint Presentation</vt:lpstr>
      <vt:lpstr>  GPR Scan vs. Actual Removals</vt:lpstr>
      <vt:lpstr>Hydrodemolition (Fast Track) Advantages: </vt:lpstr>
      <vt:lpstr>Latex Modified Concrete (LMC)  </vt:lpstr>
      <vt:lpstr> What is LMC?</vt:lpstr>
      <vt:lpstr>Very Early Strength LMC</vt:lpstr>
      <vt:lpstr>PowerPoint Presentation</vt:lpstr>
      <vt:lpstr>Missouri Hydrodemolition Jobs Thru 2018</vt:lpstr>
      <vt:lpstr>Overlays</vt:lpstr>
      <vt:lpstr>Notable T.S. Hydro/LMC Installations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Projects (with LMC/VESLMC)</vt:lpstr>
      <vt:lpstr>PowerPoint Presentation</vt:lpstr>
      <vt:lpstr>PowerPoint Presentation</vt:lpstr>
      <vt:lpstr>PowerPoint Presentation</vt:lpstr>
      <vt:lpstr>Very Early Strength Latex Modified Concrete</vt:lpstr>
      <vt:lpstr>A1501 EB  (East end)</vt:lpstr>
      <vt:lpstr>A1501 WB (East end) </vt:lpstr>
      <vt:lpstr>PowerPoint Presentation</vt:lpstr>
      <vt:lpstr>PowerPoint Presentation</vt:lpstr>
      <vt:lpstr>PowerPoint Presentation</vt:lpstr>
      <vt:lpstr>PowerPoint Presentation</vt:lpstr>
      <vt:lpstr>Missouri Hydrodemolition Specifications</vt:lpstr>
      <vt:lpstr>Missouri Hydrodemolition Specifications</vt:lpstr>
      <vt:lpstr>Start with a half inch minimum scarification</vt:lpstr>
      <vt:lpstr>PowerPoint Presentation</vt:lpstr>
      <vt:lpstr>PowerPoint Presentation</vt:lpstr>
      <vt:lpstr>PowerPoint Presentation</vt:lpstr>
      <vt:lpstr>PowerPoint Presentation</vt:lpstr>
      <vt:lpstr>Sound the deck</vt:lpstr>
      <vt:lpstr>Calibrate Hydro Equipment</vt:lpstr>
      <vt:lpstr>PowerPoint Presentation</vt:lpstr>
      <vt:lpstr>PowerPoint Presentation</vt:lpstr>
      <vt:lpstr>Hydrodemolition Production Work</vt:lpstr>
      <vt:lpstr>PowerPoint Presentation</vt:lpstr>
      <vt:lpstr>Environmental Compliance</vt:lpstr>
      <vt:lpstr>PowerPoint Presentation</vt:lpstr>
      <vt:lpstr>Post-Hydro Concrete Removal</vt:lpstr>
      <vt:lpstr>PowerPoint Presentation</vt:lpstr>
      <vt:lpstr>Full Depth Repair</vt:lpstr>
      <vt:lpstr>Deck Preparation</vt:lpstr>
      <vt:lpstr>PowerPoint Presentation</vt:lpstr>
      <vt:lpstr>PowerPoint Presentation</vt:lpstr>
      <vt:lpstr>Latex Overlay Placement</vt:lpstr>
      <vt:lpstr>PowerPoint Presentation</vt:lpstr>
      <vt:lpstr>PowerPoint Presentation</vt:lpstr>
      <vt:lpstr>PowerPoint Presentation</vt:lpstr>
      <vt:lpstr>Basis of Payment</vt:lpstr>
      <vt:lpstr>Hydrodemolition – Next Steps</vt:lpstr>
      <vt:lpstr>Summary</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Years of Hydrodemolition in Missouri</dc:title>
  <dc:creator>martens</dc:creator>
  <cp:lastModifiedBy>Bill Dunn</cp:lastModifiedBy>
  <cp:revision>177</cp:revision>
  <cp:lastPrinted>2019-04-25T17:47:18Z</cp:lastPrinted>
  <dcterms:created xsi:type="dcterms:W3CDTF">2017-02-03T22:15:13Z</dcterms:created>
  <dcterms:modified xsi:type="dcterms:W3CDTF">2019-04-26T13:57:30Z</dcterms:modified>
</cp:coreProperties>
</file>