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207"/>
  </p:notesMasterIdLst>
  <p:sldIdLst>
    <p:sldId id="256" r:id="rId2"/>
    <p:sldId id="404" r:id="rId3"/>
    <p:sldId id="257" r:id="rId4"/>
    <p:sldId id="258" r:id="rId5"/>
    <p:sldId id="263" r:id="rId6"/>
    <p:sldId id="261" r:id="rId7"/>
    <p:sldId id="262" r:id="rId8"/>
    <p:sldId id="270" r:id="rId9"/>
    <p:sldId id="272" r:id="rId10"/>
    <p:sldId id="273"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1" r:id="rId27"/>
    <p:sldId id="517" r:id="rId28"/>
    <p:sldId id="292" r:id="rId29"/>
    <p:sldId id="297" r:id="rId30"/>
    <p:sldId id="299" r:id="rId31"/>
    <p:sldId id="301" r:id="rId32"/>
    <p:sldId id="303" r:id="rId33"/>
    <p:sldId id="304" r:id="rId34"/>
    <p:sldId id="305" r:id="rId35"/>
    <p:sldId id="307" r:id="rId36"/>
    <p:sldId id="308" r:id="rId37"/>
    <p:sldId id="309" r:id="rId38"/>
    <p:sldId id="310" r:id="rId39"/>
    <p:sldId id="311" r:id="rId40"/>
    <p:sldId id="313" r:id="rId41"/>
    <p:sldId id="315" r:id="rId42"/>
    <p:sldId id="316" r:id="rId43"/>
    <p:sldId id="317" r:id="rId44"/>
    <p:sldId id="318" r:id="rId45"/>
    <p:sldId id="319" r:id="rId46"/>
    <p:sldId id="320" r:id="rId47"/>
    <p:sldId id="321" r:id="rId48"/>
    <p:sldId id="325" r:id="rId49"/>
    <p:sldId id="323"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9" r:id="rId63"/>
    <p:sldId id="340" r:id="rId64"/>
    <p:sldId id="341" r:id="rId65"/>
    <p:sldId id="342" r:id="rId66"/>
    <p:sldId id="343" r:id="rId67"/>
    <p:sldId id="345" r:id="rId68"/>
    <p:sldId id="346" r:id="rId69"/>
    <p:sldId id="347" r:id="rId70"/>
    <p:sldId id="348" r:id="rId71"/>
    <p:sldId id="349" r:id="rId72"/>
    <p:sldId id="352" r:id="rId73"/>
    <p:sldId id="354" r:id="rId74"/>
    <p:sldId id="356" r:id="rId75"/>
    <p:sldId id="358" r:id="rId76"/>
    <p:sldId id="359" r:id="rId77"/>
    <p:sldId id="360" r:id="rId78"/>
    <p:sldId id="362" r:id="rId79"/>
    <p:sldId id="364" r:id="rId80"/>
    <p:sldId id="366" r:id="rId81"/>
    <p:sldId id="367" r:id="rId82"/>
    <p:sldId id="368" r:id="rId83"/>
    <p:sldId id="518" r:id="rId84"/>
    <p:sldId id="370" r:id="rId85"/>
    <p:sldId id="371" r:id="rId86"/>
    <p:sldId id="372" r:id="rId87"/>
    <p:sldId id="373" r:id="rId88"/>
    <p:sldId id="374" r:id="rId89"/>
    <p:sldId id="375" r:id="rId90"/>
    <p:sldId id="376" r:id="rId91"/>
    <p:sldId id="378" r:id="rId92"/>
    <p:sldId id="381" r:id="rId93"/>
    <p:sldId id="383" r:id="rId94"/>
    <p:sldId id="384" r:id="rId95"/>
    <p:sldId id="385" r:id="rId96"/>
    <p:sldId id="386" r:id="rId97"/>
    <p:sldId id="387" r:id="rId98"/>
    <p:sldId id="388" r:id="rId99"/>
    <p:sldId id="389" r:id="rId100"/>
    <p:sldId id="391" r:id="rId101"/>
    <p:sldId id="393" r:id="rId102"/>
    <p:sldId id="395" r:id="rId103"/>
    <p:sldId id="397" r:id="rId104"/>
    <p:sldId id="399" r:id="rId105"/>
    <p:sldId id="401" r:id="rId106"/>
    <p:sldId id="295" r:id="rId107"/>
    <p:sldId id="402" r:id="rId108"/>
    <p:sldId id="267" r:id="rId109"/>
    <p:sldId id="403" r:id="rId110"/>
    <p:sldId id="405" r:id="rId111"/>
    <p:sldId id="269" r:id="rId112"/>
    <p:sldId id="406" r:id="rId113"/>
    <p:sldId id="409" r:id="rId114"/>
    <p:sldId id="410" r:id="rId115"/>
    <p:sldId id="411" r:id="rId116"/>
    <p:sldId id="412" r:id="rId117"/>
    <p:sldId id="413" r:id="rId118"/>
    <p:sldId id="414" r:id="rId119"/>
    <p:sldId id="415" r:id="rId120"/>
    <p:sldId id="417" r:id="rId121"/>
    <p:sldId id="419" r:id="rId122"/>
    <p:sldId id="427" r:id="rId123"/>
    <p:sldId id="429" r:id="rId124"/>
    <p:sldId id="431" r:id="rId125"/>
    <p:sldId id="433" r:id="rId126"/>
    <p:sldId id="434" r:id="rId127"/>
    <p:sldId id="435" r:id="rId128"/>
    <p:sldId id="436" r:id="rId129"/>
    <p:sldId id="437" r:id="rId130"/>
    <p:sldId id="426" r:id="rId131"/>
    <p:sldId id="425" r:id="rId132"/>
    <p:sldId id="424" r:id="rId133"/>
    <p:sldId id="423" r:id="rId134"/>
    <p:sldId id="438" r:id="rId135"/>
    <p:sldId id="443" r:id="rId136"/>
    <p:sldId id="444" r:id="rId137"/>
    <p:sldId id="445" r:id="rId138"/>
    <p:sldId id="446" r:id="rId139"/>
    <p:sldId id="448" r:id="rId140"/>
    <p:sldId id="454" r:id="rId141"/>
    <p:sldId id="449" r:id="rId142"/>
    <p:sldId id="450" r:id="rId143"/>
    <p:sldId id="451" r:id="rId144"/>
    <p:sldId id="452" r:id="rId145"/>
    <p:sldId id="455" r:id="rId146"/>
    <p:sldId id="457" r:id="rId147"/>
    <p:sldId id="456" r:id="rId148"/>
    <p:sldId id="458" r:id="rId149"/>
    <p:sldId id="459" r:id="rId150"/>
    <p:sldId id="460" r:id="rId151"/>
    <p:sldId id="461" r:id="rId152"/>
    <p:sldId id="462" r:id="rId153"/>
    <p:sldId id="463" r:id="rId154"/>
    <p:sldId id="464" r:id="rId155"/>
    <p:sldId id="439" r:id="rId156"/>
    <p:sldId id="465" r:id="rId157"/>
    <p:sldId id="440" r:id="rId158"/>
    <p:sldId id="441" r:id="rId159"/>
    <p:sldId id="469" r:id="rId160"/>
    <p:sldId id="470" r:id="rId161"/>
    <p:sldId id="471" r:id="rId162"/>
    <p:sldId id="474" r:id="rId163"/>
    <p:sldId id="475" r:id="rId164"/>
    <p:sldId id="476" r:id="rId165"/>
    <p:sldId id="477" r:id="rId166"/>
    <p:sldId id="478" r:id="rId167"/>
    <p:sldId id="479" r:id="rId168"/>
    <p:sldId id="480" r:id="rId169"/>
    <p:sldId id="481" r:id="rId170"/>
    <p:sldId id="482" r:id="rId171"/>
    <p:sldId id="483" r:id="rId172"/>
    <p:sldId id="484" r:id="rId173"/>
    <p:sldId id="486" r:id="rId174"/>
    <p:sldId id="485" r:id="rId175"/>
    <p:sldId id="487" r:id="rId176"/>
    <p:sldId id="488" r:id="rId177"/>
    <p:sldId id="489" r:id="rId178"/>
    <p:sldId id="490" r:id="rId179"/>
    <p:sldId id="491" r:id="rId180"/>
    <p:sldId id="492" r:id="rId181"/>
    <p:sldId id="493" r:id="rId182"/>
    <p:sldId id="494" r:id="rId183"/>
    <p:sldId id="495" r:id="rId184"/>
    <p:sldId id="496" r:id="rId185"/>
    <p:sldId id="497" r:id="rId186"/>
    <p:sldId id="498" r:id="rId187"/>
    <p:sldId id="499" r:id="rId188"/>
    <p:sldId id="500" r:id="rId189"/>
    <p:sldId id="501" r:id="rId190"/>
    <p:sldId id="502" r:id="rId191"/>
    <p:sldId id="503" r:id="rId192"/>
    <p:sldId id="504" r:id="rId193"/>
    <p:sldId id="505" r:id="rId194"/>
    <p:sldId id="506" r:id="rId195"/>
    <p:sldId id="507" r:id="rId196"/>
    <p:sldId id="466" r:id="rId197"/>
    <p:sldId id="508" r:id="rId198"/>
    <p:sldId id="509" r:id="rId199"/>
    <p:sldId id="510" r:id="rId200"/>
    <p:sldId id="511" r:id="rId201"/>
    <p:sldId id="512" r:id="rId202"/>
    <p:sldId id="513" r:id="rId203"/>
    <p:sldId id="514" r:id="rId204"/>
    <p:sldId id="515" r:id="rId205"/>
    <p:sldId id="516" r:id="rId20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879016-36DA-49E8-840B-23B413935509}">
          <p14:sldIdLst>
            <p14:sldId id="256"/>
            <p14:sldId id="404"/>
            <p14:sldId id="257"/>
            <p14:sldId id="258"/>
            <p14:sldId id="263"/>
            <p14:sldId id="261"/>
            <p14:sldId id="262"/>
            <p14:sldId id="270"/>
            <p14:sldId id="272"/>
            <p14:sldId id="273"/>
            <p14:sldId id="275"/>
            <p14:sldId id="276"/>
            <p14:sldId id="277"/>
            <p14:sldId id="278"/>
            <p14:sldId id="279"/>
            <p14:sldId id="280"/>
            <p14:sldId id="281"/>
            <p14:sldId id="282"/>
            <p14:sldId id="283"/>
            <p14:sldId id="284"/>
            <p14:sldId id="285"/>
            <p14:sldId id="286"/>
            <p14:sldId id="287"/>
            <p14:sldId id="288"/>
            <p14:sldId id="289"/>
            <p14:sldId id="291"/>
            <p14:sldId id="517"/>
            <p14:sldId id="292"/>
            <p14:sldId id="297"/>
            <p14:sldId id="299"/>
            <p14:sldId id="301"/>
            <p14:sldId id="303"/>
            <p14:sldId id="304"/>
            <p14:sldId id="305"/>
            <p14:sldId id="307"/>
            <p14:sldId id="308"/>
            <p14:sldId id="309"/>
            <p14:sldId id="310"/>
            <p14:sldId id="311"/>
            <p14:sldId id="313"/>
            <p14:sldId id="315"/>
            <p14:sldId id="316"/>
            <p14:sldId id="317"/>
            <p14:sldId id="318"/>
            <p14:sldId id="319"/>
            <p14:sldId id="320"/>
            <p14:sldId id="321"/>
            <p14:sldId id="325"/>
            <p14:sldId id="323"/>
            <p14:sldId id="326"/>
            <p14:sldId id="327"/>
            <p14:sldId id="328"/>
            <p14:sldId id="329"/>
            <p14:sldId id="330"/>
            <p14:sldId id="331"/>
            <p14:sldId id="332"/>
            <p14:sldId id="333"/>
            <p14:sldId id="334"/>
            <p14:sldId id="335"/>
            <p14:sldId id="336"/>
            <p14:sldId id="337"/>
            <p14:sldId id="339"/>
            <p14:sldId id="340"/>
            <p14:sldId id="341"/>
            <p14:sldId id="342"/>
            <p14:sldId id="343"/>
            <p14:sldId id="345"/>
            <p14:sldId id="346"/>
            <p14:sldId id="347"/>
            <p14:sldId id="348"/>
            <p14:sldId id="349"/>
            <p14:sldId id="352"/>
            <p14:sldId id="354"/>
            <p14:sldId id="356"/>
            <p14:sldId id="358"/>
            <p14:sldId id="359"/>
            <p14:sldId id="360"/>
            <p14:sldId id="362"/>
            <p14:sldId id="364"/>
            <p14:sldId id="366"/>
            <p14:sldId id="367"/>
            <p14:sldId id="368"/>
            <p14:sldId id="518"/>
            <p14:sldId id="370"/>
            <p14:sldId id="371"/>
            <p14:sldId id="372"/>
            <p14:sldId id="373"/>
            <p14:sldId id="374"/>
            <p14:sldId id="375"/>
            <p14:sldId id="376"/>
            <p14:sldId id="378"/>
            <p14:sldId id="381"/>
            <p14:sldId id="383"/>
            <p14:sldId id="384"/>
            <p14:sldId id="385"/>
            <p14:sldId id="386"/>
            <p14:sldId id="387"/>
            <p14:sldId id="388"/>
            <p14:sldId id="389"/>
            <p14:sldId id="391"/>
            <p14:sldId id="393"/>
            <p14:sldId id="395"/>
            <p14:sldId id="397"/>
            <p14:sldId id="399"/>
            <p14:sldId id="401"/>
            <p14:sldId id="295"/>
            <p14:sldId id="402"/>
            <p14:sldId id="267"/>
            <p14:sldId id="403"/>
            <p14:sldId id="405"/>
            <p14:sldId id="269"/>
            <p14:sldId id="406"/>
            <p14:sldId id="409"/>
            <p14:sldId id="410"/>
            <p14:sldId id="411"/>
            <p14:sldId id="412"/>
            <p14:sldId id="413"/>
            <p14:sldId id="414"/>
            <p14:sldId id="415"/>
            <p14:sldId id="417"/>
            <p14:sldId id="419"/>
            <p14:sldId id="427"/>
            <p14:sldId id="429"/>
            <p14:sldId id="431"/>
            <p14:sldId id="433"/>
            <p14:sldId id="434"/>
            <p14:sldId id="435"/>
            <p14:sldId id="436"/>
            <p14:sldId id="437"/>
            <p14:sldId id="426"/>
            <p14:sldId id="425"/>
            <p14:sldId id="424"/>
            <p14:sldId id="423"/>
            <p14:sldId id="438"/>
            <p14:sldId id="443"/>
            <p14:sldId id="444"/>
            <p14:sldId id="445"/>
            <p14:sldId id="446"/>
            <p14:sldId id="448"/>
            <p14:sldId id="454"/>
            <p14:sldId id="449"/>
            <p14:sldId id="450"/>
            <p14:sldId id="451"/>
            <p14:sldId id="452"/>
            <p14:sldId id="455"/>
            <p14:sldId id="457"/>
            <p14:sldId id="456"/>
            <p14:sldId id="458"/>
            <p14:sldId id="459"/>
            <p14:sldId id="460"/>
            <p14:sldId id="461"/>
            <p14:sldId id="462"/>
            <p14:sldId id="463"/>
            <p14:sldId id="464"/>
            <p14:sldId id="439"/>
            <p14:sldId id="465"/>
            <p14:sldId id="440"/>
            <p14:sldId id="441"/>
            <p14:sldId id="469"/>
            <p14:sldId id="470"/>
            <p14:sldId id="471"/>
            <p14:sldId id="474"/>
            <p14:sldId id="475"/>
            <p14:sldId id="476"/>
            <p14:sldId id="477"/>
            <p14:sldId id="478"/>
            <p14:sldId id="479"/>
            <p14:sldId id="480"/>
            <p14:sldId id="481"/>
            <p14:sldId id="482"/>
            <p14:sldId id="483"/>
            <p14:sldId id="484"/>
            <p14:sldId id="486"/>
            <p14:sldId id="485"/>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466"/>
            <p14:sldId id="508"/>
            <p14:sldId id="509"/>
            <p14:sldId id="510"/>
            <p14:sldId id="511"/>
            <p14:sldId id="512"/>
            <p14:sldId id="513"/>
            <p14:sldId id="514"/>
            <p14:sldId id="515"/>
            <p14:sldId id="5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Hoeller" initials="DH" lastIdx="1" clrIdx="0">
    <p:extLst>
      <p:ext uri="{19B8F6BF-5375-455C-9EA6-DF929625EA0E}">
        <p15:presenceInfo xmlns:p15="http://schemas.microsoft.com/office/powerpoint/2012/main" userId="S::Donna.Hoeller@modot.mo.gov::5016feb1-1f28-44ed-9fe7-f98b013aa6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FB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79F3C76-F7AD-41AD-8A4A-4C6BC43228D6}" type="datetimeFigureOut">
              <a:rPr lang="en-US" smtClean="0"/>
              <a:t>9/20/2021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57CC93-F9F8-4175-B315-D7108F5AC786}" type="slidenum">
              <a:rPr lang="en-US" smtClean="0"/>
              <a:t>‹#›</a:t>
            </a:fld>
            <a:endParaRPr lang="en-US" dirty="0"/>
          </a:p>
        </p:txBody>
      </p:sp>
    </p:spTree>
    <p:extLst>
      <p:ext uri="{BB962C8B-B14F-4D97-AF65-F5344CB8AC3E}">
        <p14:creationId xmlns:p14="http://schemas.microsoft.com/office/powerpoint/2010/main" val="1548915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062664-5FA8-45AC-BD7C-8C1E2D6D1612}" type="datetime1">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75293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BE2F9-65D3-48F9-BEEF-42F3E1105A36}" type="datetime1">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81947534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BE2F9-65D3-48F9-BEEF-42F3E1105A36}" type="datetime1">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8264117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BE2F9-65D3-48F9-BEEF-42F3E1105A36}" type="datetime1">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6B54AD-FDBF-4D58-8A9D-31C5564527AC}"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7142472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BE2F9-65D3-48F9-BEEF-42F3E1105A36}" type="datetime1">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225191862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7BE2F9-65D3-48F9-BEEF-42F3E1105A36}" type="datetime1">
              <a:rPr lang="en-US" smtClean="0"/>
              <a:t>9/20/2021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39655682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C7BE2F9-65D3-48F9-BEEF-42F3E1105A36}" type="datetime1">
              <a:rPr lang="en-US" smtClean="0"/>
              <a:t>9/20/2021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2261649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7BE2F9-65D3-48F9-BEEF-42F3E1105A36}" type="datetime1">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233054574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7BE2F9-65D3-48F9-BEEF-42F3E1105A36}" type="datetime1">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75792231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A1D052-B1C0-4F31-996D-F990A9794EFF}" type="datetime1">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408435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7BE2F9-65D3-48F9-BEEF-42F3E1105A36}" type="datetime1">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27947385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233B8-233B-4989-99D6-3099765A04F7}" type="datetime1">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115288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7BE2F9-65D3-48F9-BEEF-42F3E1105A36}" type="datetime1">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99334757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7BE2F9-65D3-48F9-BEEF-42F3E1105A36}" type="datetime1">
              <a:rPr lang="en-US" smtClean="0"/>
              <a:t>9/20/2021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248439250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4CE860-6DC3-4284-9396-FF5B7892581C}" type="datetime1">
              <a:rPr lang="en-US" smtClean="0"/>
              <a:t>9/20/2021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317778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EC3FF17-FC3A-4527-9747-926389CAE1BD}" type="datetime1">
              <a:rPr lang="en-US" smtClean="0"/>
              <a:t>9/20/2021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18441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BE2F9-65D3-48F9-BEEF-42F3E1105A36}" type="datetime1">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297754217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62D728-2FEC-4DFA-A73F-D4207E935B09}" type="datetime1">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6B54AD-FDBF-4D58-8A9D-31C5564527AC}" type="slidenum">
              <a:rPr lang="en-US" smtClean="0"/>
              <a:t>‹#›</a:t>
            </a:fld>
            <a:endParaRPr lang="en-US" dirty="0"/>
          </a:p>
        </p:txBody>
      </p:sp>
    </p:spTree>
    <p:extLst>
      <p:ext uri="{BB962C8B-B14F-4D97-AF65-F5344CB8AC3E}">
        <p14:creationId xmlns:p14="http://schemas.microsoft.com/office/powerpoint/2010/main" val="130717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C7BE2F9-65D3-48F9-BEEF-42F3E1105A36}" type="datetime1">
              <a:rPr lang="en-US" smtClean="0"/>
              <a:t>9/20/2021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06B54AD-FDBF-4D58-8A9D-31C5564527AC}" type="slidenum">
              <a:rPr lang="en-US" smtClean="0"/>
              <a:t>‹#›</a:t>
            </a:fld>
            <a:endParaRPr lang="en-US" dirty="0"/>
          </a:p>
        </p:txBody>
      </p:sp>
    </p:spTree>
    <p:extLst>
      <p:ext uri="{BB962C8B-B14F-4D97-AF65-F5344CB8AC3E}">
        <p14:creationId xmlns:p14="http://schemas.microsoft.com/office/powerpoint/2010/main" val="31197921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1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8.xml"/><Relationship Id="rId4" Type="http://schemas.openxmlformats.org/officeDocument/2006/relationships/image" Target="../media/image132.png"/></Relationships>
</file>

<file path=ppt/slides/_rels/slide1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8.xml"/><Relationship Id="rId4" Type="http://schemas.openxmlformats.org/officeDocument/2006/relationships/image" Target="../media/image13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8.xml"/><Relationship Id="rId5" Type="http://schemas.openxmlformats.org/officeDocument/2006/relationships/image" Target="../media/image183.png"/><Relationship Id="rId4" Type="http://schemas.openxmlformats.org/officeDocument/2006/relationships/image" Target="../media/image18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43645E-2DB3-4723-B729-68DCD79CADBB}"/>
              </a:ext>
            </a:extLst>
          </p:cNvPr>
          <p:cNvPicPr>
            <a:picLocks noChangeAspect="1"/>
          </p:cNvPicPr>
          <p:nvPr/>
        </p:nvPicPr>
        <p:blipFill rotWithShape="1">
          <a:blip r:embed="rId2"/>
          <a:srcRect t="5257" b="7195"/>
          <a:stretch/>
        </p:blipFill>
        <p:spPr>
          <a:xfrm>
            <a:off x="20" y="10"/>
            <a:ext cx="12191980" cy="6857990"/>
          </a:xfrm>
          <a:prstGeom prst="rect">
            <a:avLst/>
          </a:prstGeom>
        </p:spPr>
      </p:pic>
      <p:sp>
        <p:nvSpPr>
          <p:cNvPr id="2" name="Title 1">
            <a:extLst>
              <a:ext uri="{FF2B5EF4-FFF2-40B4-BE49-F238E27FC236}">
                <a16:creationId xmlns:a16="http://schemas.microsoft.com/office/drawing/2014/main" id="{079B4F7F-5A1B-4D41-BDCD-33A0AB1CC946}"/>
              </a:ext>
            </a:extLst>
          </p:cNvPr>
          <p:cNvSpPr>
            <a:spLocks noGrp="1"/>
          </p:cNvSpPr>
          <p:nvPr>
            <p:ph type="ctrTitle"/>
          </p:nvPr>
        </p:nvSpPr>
        <p:spPr>
          <a:xfrm>
            <a:off x="6667500" y="1734207"/>
            <a:ext cx="4967451" cy="2250785"/>
          </a:xfrm>
          <a:solidFill>
            <a:schemeClr val="accent4">
              <a:lumMod val="20000"/>
              <a:lumOff val="80000"/>
            </a:schemeClr>
          </a:solidFill>
        </p:spPr>
        <p:txBody>
          <a:bodyPr>
            <a:noAutofit/>
          </a:bodyPr>
          <a:lstStyle/>
          <a:p>
            <a:r>
              <a:rPr lang="en-US" sz="5400" b="1" dirty="0">
                <a:solidFill>
                  <a:srgbClr val="7030A0"/>
                </a:solidFill>
                <a:latin typeface="Arial" panose="020B0604020202020204" pitchFamily="34" charset="0"/>
                <a:cs typeface="Arial" panose="020B0604020202020204" pitchFamily="34" charset="0"/>
              </a:rPr>
              <a:t>Superpave </a:t>
            </a:r>
            <a:br>
              <a:rPr lang="en-US" sz="5400" b="1" dirty="0">
                <a:solidFill>
                  <a:srgbClr val="7030A0"/>
                </a:solidFill>
                <a:latin typeface="Arial" panose="020B0604020202020204" pitchFamily="34" charset="0"/>
                <a:cs typeface="Arial" panose="020B0604020202020204" pitchFamily="34" charset="0"/>
              </a:rPr>
            </a:br>
            <a:r>
              <a:rPr lang="en-US" sz="5400" b="1" dirty="0">
                <a:solidFill>
                  <a:srgbClr val="7030A0"/>
                </a:solidFill>
                <a:latin typeface="Arial" panose="020B0604020202020204" pitchFamily="34" charset="0"/>
                <a:cs typeface="Arial" panose="020B0604020202020204" pitchFamily="34" charset="0"/>
              </a:rPr>
              <a:t>Homework</a:t>
            </a:r>
            <a:br>
              <a:rPr lang="en-US" sz="5400" b="1" dirty="0">
                <a:solidFill>
                  <a:srgbClr val="7030A0"/>
                </a:solidFill>
                <a:latin typeface="Arial" panose="020B0604020202020204" pitchFamily="34" charset="0"/>
                <a:cs typeface="Arial" panose="020B0604020202020204" pitchFamily="34" charset="0"/>
              </a:rPr>
            </a:br>
            <a:r>
              <a:rPr lang="en-US" sz="5400" b="1" dirty="0">
                <a:solidFill>
                  <a:srgbClr val="7030A0"/>
                </a:solidFill>
                <a:latin typeface="Arial" panose="020B0604020202020204" pitchFamily="34" charset="0"/>
                <a:cs typeface="Arial" panose="020B0604020202020204" pitchFamily="34" charset="0"/>
              </a:rPr>
              <a:t>Review</a:t>
            </a:r>
          </a:p>
        </p:txBody>
      </p:sp>
      <p:sp>
        <p:nvSpPr>
          <p:cNvPr id="3" name="Subtitle 2">
            <a:extLst>
              <a:ext uri="{FF2B5EF4-FFF2-40B4-BE49-F238E27FC236}">
                <a16:creationId xmlns:a16="http://schemas.microsoft.com/office/drawing/2014/main" id="{4A2C3CCC-939B-40ED-AA34-C4EBF2FD847C}"/>
              </a:ext>
            </a:extLst>
          </p:cNvPr>
          <p:cNvSpPr>
            <a:spLocks noGrp="1"/>
          </p:cNvSpPr>
          <p:nvPr>
            <p:ph type="subTitle" idx="1"/>
          </p:nvPr>
        </p:nvSpPr>
        <p:spPr>
          <a:xfrm>
            <a:off x="10107010" y="6065837"/>
            <a:ext cx="1817327" cy="683284"/>
          </a:xfrm>
        </p:spPr>
        <p:txBody>
          <a:bodyPr>
            <a:normAutofit/>
          </a:bodyPr>
          <a:lstStyle/>
          <a:p>
            <a:r>
              <a:rPr lang="en-US" sz="2000" dirty="0">
                <a:latin typeface="Arial" panose="020B0604020202020204" pitchFamily="34" charset="0"/>
                <a:cs typeface="Arial" panose="020B0604020202020204" pitchFamily="34" charset="0"/>
              </a:rPr>
              <a:t>09/10/2021</a:t>
            </a:r>
          </a:p>
        </p:txBody>
      </p:sp>
      <p:sp>
        <p:nvSpPr>
          <p:cNvPr id="4" name="Slide Number Placeholder 3">
            <a:extLst>
              <a:ext uri="{FF2B5EF4-FFF2-40B4-BE49-F238E27FC236}">
                <a16:creationId xmlns:a16="http://schemas.microsoft.com/office/drawing/2014/main" id="{EC4129E8-BFAA-4112-82F2-AF23BBCB9E30}"/>
              </a:ext>
            </a:extLst>
          </p:cNvPr>
          <p:cNvSpPr>
            <a:spLocks noGrp="1"/>
          </p:cNvSpPr>
          <p:nvPr>
            <p:ph type="sldNum" sz="quarter" idx="12"/>
          </p:nvPr>
        </p:nvSpPr>
        <p:spPr/>
        <p:txBody>
          <a:bodyPr/>
          <a:lstStyle/>
          <a:p>
            <a:fld id="{D06B54AD-FDBF-4D58-8A9D-31C5564527AC}" type="slidenum">
              <a:rPr lang="en-US" smtClean="0">
                <a:latin typeface="Arial" panose="020B0604020202020204" pitchFamily="34" charset="0"/>
                <a:cs typeface="Arial" panose="020B0604020202020204" pitchFamily="34" charset="0"/>
              </a:rPr>
              <a:t>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48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07622" y="152400"/>
            <a:ext cx="4191000" cy="1231899"/>
          </a:xfrm>
        </p:spPr>
        <p:txBody>
          <a:bodyPr>
            <a:normAutofit fontScale="90000"/>
          </a:bodyPr>
          <a:lstStyle/>
          <a:p>
            <a:pPr algn="l"/>
            <a:r>
              <a:rPr lang="en-US" dirty="0">
                <a:latin typeface="Arial" panose="020B0604020202020204" pitchFamily="34" charset="0"/>
                <a:cs typeface="Arial" panose="020B0604020202020204" pitchFamily="34" charset="0"/>
              </a:rPr>
              <a:t>Answer - M2- Q1;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(slide 22)</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p:txBody>
          <a:bodyPr/>
          <a:lstStyle/>
          <a:p>
            <a:fld id="{D06B54AD-FDBF-4D58-8A9D-31C5564527AC}" type="slidenum">
              <a:rPr lang="en-US" smtClean="0"/>
              <a:t>10</a:t>
            </a:fld>
            <a:endParaRPr lang="en-US" dirty="0"/>
          </a:p>
        </p:txBody>
      </p:sp>
      <p:pic>
        <p:nvPicPr>
          <p:cNvPr id="7" name="Picture 6">
            <a:extLst>
              <a:ext uri="{FF2B5EF4-FFF2-40B4-BE49-F238E27FC236}">
                <a16:creationId xmlns:a16="http://schemas.microsoft.com/office/drawing/2014/main" id="{37DC3F0A-A8A8-4670-BF50-09F9CB8BE6B3}"/>
              </a:ext>
            </a:extLst>
          </p:cNvPr>
          <p:cNvPicPr>
            <a:picLocks noChangeAspect="1"/>
          </p:cNvPicPr>
          <p:nvPr/>
        </p:nvPicPr>
        <p:blipFill>
          <a:blip r:embed="rId2"/>
          <a:stretch>
            <a:fillRect/>
          </a:stretch>
        </p:blipFill>
        <p:spPr>
          <a:xfrm>
            <a:off x="7137400" y="295275"/>
            <a:ext cx="4946978" cy="6562725"/>
          </a:xfrm>
          <a:prstGeom prst="rect">
            <a:avLst/>
          </a:prstGeom>
        </p:spPr>
      </p:pic>
      <p:sp>
        <p:nvSpPr>
          <p:cNvPr id="10" name="Oval 9">
            <a:extLst>
              <a:ext uri="{FF2B5EF4-FFF2-40B4-BE49-F238E27FC236}">
                <a16:creationId xmlns:a16="http://schemas.microsoft.com/office/drawing/2014/main" id="{A7B7CDF0-2599-4A33-8126-2A4ACD7D719F}"/>
              </a:ext>
            </a:extLst>
          </p:cNvPr>
          <p:cNvSpPr/>
          <p:nvPr/>
        </p:nvSpPr>
        <p:spPr>
          <a:xfrm>
            <a:off x="7445829" y="3990883"/>
            <a:ext cx="3853542" cy="8980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435523-7EC2-4C59-B7ED-56BB9E696383}"/>
              </a:ext>
            </a:extLst>
          </p:cNvPr>
          <p:cNvSpPr/>
          <p:nvPr/>
        </p:nvSpPr>
        <p:spPr>
          <a:xfrm>
            <a:off x="266700" y="2175001"/>
            <a:ext cx="6553200" cy="1200329"/>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SP125</a:t>
            </a:r>
            <a:r>
              <a:rPr lang="en-US" sz="3200" b="1" dirty="0">
                <a:solidFill>
                  <a:srgbClr val="FF0000"/>
                </a:solidFill>
                <a:latin typeface="Arial" panose="020B0604020202020204" pitchFamily="34" charset="0"/>
                <a:cs typeface="Arial" panose="020B0604020202020204" pitchFamily="34" charset="0"/>
              </a:rPr>
              <a:t>B</a:t>
            </a:r>
            <a:r>
              <a:rPr lang="en-US" sz="3200" b="1" dirty="0"/>
              <a:t> mix</a:t>
            </a:r>
          </a:p>
          <a:p>
            <a:pPr algn="ctr"/>
            <a:endParaRPr lang="en-US" sz="800" b="1" dirty="0"/>
          </a:p>
          <a:p>
            <a:pPr algn="ctr"/>
            <a:r>
              <a:rPr lang="en-US" sz="3200" b="1" dirty="0">
                <a:solidFill>
                  <a:srgbClr val="FF0000"/>
                </a:solidFill>
                <a:latin typeface="Arial" panose="020B0604020202020204" pitchFamily="34" charset="0"/>
                <a:cs typeface="Arial" panose="020B0604020202020204" pitchFamily="34" charset="0"/>
              </a:rPr>
              <a:t>≥ 30,000,000</a:t>
            </a:r>
          </a:p>
        </p:txBody>
      </p:sp>
    </p:spTree>
    <p:extLst>
      <p:ext uri="{BB962C8B-B14F-4D97-AF65-F5344CB8AC3E}">
        <p14:creationId xmlns:p14="http://schemas.microsoft.com/office/powerpoint/2010/main" val="31179610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0" y="135"/>
            <a:ext cx="11503023" cy="1752599"/>
          </a:xfrm>
        </p:spPr>
        <p:txBody>
          <a:bodyPr>
            <a:normAutofit/>
          </a:bodyPr>
          <a:lstStyle/>
          <a:p>
            <a:pPr algn="l"/>
            <a:r>
              <a:rPr lang="en-US" b="1" dirty="0">
                <a:latin typeface="Arial" panose="020B0604020202020204" pitchFamily="34" charset="0"/>
                <a:cs typeface="Arial" panose="020B0604020202020204" pitchFamily="34" charset="0"/>
              </a:rPr>
              <a:t>Module 5 – cores from the traveled way:</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12711" y="876434"/>
            <a:ext cx="7608889" cy="996950"/>
          </a:xfrm>
        </p:spPr>
        <p:txBody>
          <a:bodyPr>
            <a:normAutofit/>
          </a:bodyPr>
          <a:lstStyle/>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Does QA obtain an independent core?</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100</a:t>
            </a:fld>
            <a:endParaRPr lang="en-US" sz="2800" dirty="0"/>
          </a:p>
        </p:txBody>
      </p:sp>
      <p:sp>
        <p:nvSpPr>
          <p:cNvPr id="7" name="TextBox 6">
            <a:extLst>
              <a:ext uri="{FF2B5EF4-FFF2-40B4-BE49-F238E27FC236}">
                <a16:creationId xmlns:a16="http://schemas.microsoft.com/office/drawing/2014/main" id="{B91B3C0B-9A9A-4E61-94A9-1DCB8148014B}"/>
              </a:ext>
            </a:extLst>
          </p:cNvPr>
          <p:cNvSpPr txBox="1"/>
          <p:nvPr/>
        </p:nvSpPr>
        <p:spPr>
          <a:xfrm>
            <a:off x="1897051" y="2749797"/>
            <a:ext cx="3647537" cy="1077218"/>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Yes</a:t>
            </a:r>
          </a:p>
          <a:p>
            <a:endParaRPr lang="en-US" sz="3200"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F4A56D3-CC7C-4BB4-B062-163ABF628A44}"/>
              </a:ext>
            </a:extLst>
          </p:cNvPr>
          <p:cNvPicPr>
            <a:picLocks noChangeAspect="1"/>
          </p:cNvPicPr>
          <p:nvPr/>
        </p:nvPicPr>
        <p:blipFill>
          <a:blip r:embed="rId2"/>
          <a:stretch>
            <a:fillRect/>
          </a:stretch>
        </p:blipFill>
        <p:spPr>
          <a:xfrm>
            <a:off x="6096000" y="1374909"/>
            <a:ext cx="4392076" cy="5422765"/>
          </a:xfrm>
          <a:prstGeom prst="rect">
            <a:avLst/>
          </a:prstGeom>
        </p:spPr>
      </p:pic>
      <p:sp>
        <p:nvSpPr>
          <p:cNvPr id="9" name="Rectangle 8">
            <a:extLst>
              <a:ext uri="{FF2B5EF4-FFF2-40B4-BE49-F238E27FC236}">
                <a16:creationId xmlns:a16="http://schemas.microsoft.com/office/drawing/2014/main" id="{6DBD7456-93FA-4567-ABB5-7D065A1237E5}"/>
              </a:ext>
            </a:extLst>
          </p:cNvPr>
          <p:cNvSpPr/>
          <p:nvPr/>
        </p:nvSpPr>
        <p:spPr>
          <a:xfrm>
            <a:off x="820506" y="2164908"/>
            <a:ext cx="4584909"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103): </a:t>
            </a:r>
            <a:endParaRPr lang="en-US" sz="3200" dirty="0"/>
          </a:p>
        </p:txBody>
      </p:sp>
    </p:spTree>
    <p:extLst>
      <p:ext uri="{BB962C8B-B14F-4D97-AF65-F5344CB8AC3E}">
        <p14:creationId xmlns:p14="http://schemas.microsoft.com/office/powerpoint/2010/main" val="19858502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38110" y="114568"/>
            <a:ext cx="5957890" cy="1180831"/>
          </a:xfrm>
        </p:spPr>
        <p:txBody>
          <a:bodyPr>
            <a:normAutofit/>
          </a:bodyPr>
          <a:lstStyle/>
          <a:p>
            <a:pPr algn="l"/>
            <a:r>
              <a:rPr lang="en-US" sz="3200" b="1" dirty="0">
                <a:latin typeface="Arial" panose="020B0604020202020204" pitchFamily="34" charset="0"/>
                <a:cs typeface="Arial" panose="020B0604020202020204" pitchFamily="34" charset="0"/>
              </a:rPr>
              <a:t>Module 5 – </a:t>
            </a:r>
            <a:br>
              <a:rPr lang="en-US" sz="3200" b="1" dirty="0">
                <a:latin typeface="Arial" panose="020B0604020202020204" pitchFamily="34" charset="0"/>
                <a:cs typeface="Arial" panose="020B0604020202020204" pitchFamily="34" charset="0"/>
              </a:rPr>
            </a:br>
            <a:r>
              <a:rPr lang="en-US" cap="none" dirty="0">
                <a:latin typeface="Arial" panose="020B0604020202020204" pitchFamily="34" charset="0"/>
                <a:cs typeface="Arial" panose="020B0604020202020204" pitchFamily="34" charset="0"/>
              </a:rPr>
              <a:t>cores from the traveled </a:t>
            </a:r>
            <a:r>
              <a:rPr lang="en-US" sz="3200" cap="none" dirty="0">
                <a:latin typeface="Arial" panose="020B0604020202020204" pitchFamily="34" charset="0"/>
                <a:cs typeface="Arial" panose="020B0604020202020204" pitchFamily="34" charset="0"/>
              </a:rPr>
              <a:t>way</a:t>
            </a:r>
            <a:endParaRPr lang="en-US" cap="non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8825" y="1447876"/>
            <a:ext cx="6644075" cy="1943100"/>
          </a:xfrm>
        </p:spPr>
        <p:txBody>
          <a:bodyPr>
            <a:normAutofit/>
          </a:bodyPr>
          <a:lstStyle/>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the minimum QA witnessing/testing frequency for cores?</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1125202" y="5816331"/>
            <a:ext cx="1041400" cy="365125"/>
          </a:xfrm>
        </p:spPr>
        <p:txBody>
          <a:bodyPr/>
          <a:lstStyle/>
          <a:p>
            <a:fld id="{D06B54AD-FDBF-4D58-8A9D-31C5564527AC}" type="slidenum">
              <a:rPr lang="en-US" sz="2800" smtClean="0"/>
              <a:t>101</a:t>
            </a:fld>
            <a:endParaRPr lang="en-US" sz="2800" dirty="0"/>
          </a:p>
        </p:txBody>
      </p:sp>
      <p:sp>
        <p:nvSpPr>
          <p:cNvPr id="6" name="TextBox 5">
            <a:extLst>
              <a:ext uri="{FF2B5EF4-FFF2-40B4-BE49-F238E27FC236}">
                <a16:creationId xmlns:a16="http://schemas.microsoft.com/office/drawing/2014/main" id="{CA7F22C6-6F3B-4F12-B31D-9FDE77027FBA}"/>
              </a:ext>
            </a:extLst>
          </p:cNvPr>
          <p:cNvSpPr txBox="1"/>
          <p:nvPr/>
        </p:nvSpPr>
        <p:spPr>
          <a:xfrm>
            <a:off x="266700" y="4381500"/>
            <a:ext cx="5537200" cy="584775"/>
          </a:xfrm>
          <a:prstGeom prst="rect">
            <a:avLst/>
          </a:prstGeom>
          <a:noFill/>
        </p:spPr>
        <p:txBody>
          <a:bodyPr wrap="square" rtlCol="0">
            <a:spAutoFit/>
          </a:bodyPr>
          <a:lstStyle/>
          <a:p>
            <a:pPr marL="285750" indent="-285750">
              <a:buFontTx/>
              <a:buChar char="-"/>
            </a:pPr>
            <a:r>
              <a:rPr lang="en-US" sz="3200" dirty="0">
                <a:solidFill>
                  <a:srgbClr val="FF0000"/>
                </a:solidFill>
                <a:latin typeface="Arial" panose="020B0604020202020204" pitchFamily="34" charset="0"/>
                <a:cs typeface="Arial" panose="020B0604020202020204" pitchFamily="34" charset="0"/>
              </a:rPr>
              <a:t>1 sample per 4 sublots.</a:t>
            </a:r>
          </a:p>
        </p:txBody>
      </p:sp>
      <p:sp>
        <p:nvSpPr>
          <p:cNvPr id="7" name="Rectangle 6">
            <a:extLst>
              <a:ext uri="{FF2B5EF4-FFF2-40B4-BE49-F238E27FC236}">
                <a16:creationId xmlns:a16="http://schemas.microsoft.com/office/drawing/2014/main" id="{FA43A068-C850-4FD2-AC18-35FC3E014B13}"/>
              </a:ext>
            </a:extLst>
          </p:cNvPr>
          <p:cNvSpPr/>
          <p:nvPr/>
        </p:nvSpPr>
        <p:spPr>
          <a:xfrm>
            <a:off x="266700" y="3758777"/>
            <a:ext cx="4584909"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103): </a:t>
            </a:r>
            <a:endParaRPr lang="en-US" sz="3200" dirty="0"/>
          </a:p>
        </p:txBody>
      </p:sp>
      <p:pic>
        <p:nvPicPr>
          <p:cNvPr id="9" name="Picture 8">
            <a:extLst>
              <a:ext uri="{FF2B5EF4-FFF2-40B4-BE49-F238E27FC236}">
                <a16:creationId xmlns:a16="http://schemas.microsoft.com/office/drawing/2014/main" id="{13DB92E0-3848-4338-90E8-6040BF16044B}"/>
              </a:ext>
            </a:extLst>
          </p:cNvPr>
          <p:cNvPicPr>
            <a:picLocks noChangeAspect="1"/>
          </p:cNvPicPr>
          <p:nvPr/>
        </p:nvPicPr>
        <p:blipFill>
          <a:blip r:embed="rId2"/>
          <a:stretch>
            <a:fillRect/>
          </a:stretch>
        </p:blipFill>
        <p:spPr>
          <a:xfrm>
            <a:off x="6185285" y="38523"/>
            <a:ext cx="5194302" cy="6730577"/>
          </a:xfrm>
          <a:prstGeom prst="rect">
            <a:avLst/>
          </a:prstGeom>
        </p:spPr>
      </p:pic>
    </p:spTree>
    <p:extLst>
      <p:ext uri="{BB962C8B-B14F-4D97-AF65-F5344CB8AC3E}">
        <p14:creationId xmlns:p14="http://schemas.microsoft.com/office/powerpoint/2010/main" val="21522130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27000" y="107775"/>
            <a:ext cx="8978900" cy="760264"/>
          </a:xfrm>
        </p:spPr>
        <p:txBody>
          <a:bodyPr>
            <a:normAutofit/>
          </a:bodyPr>
          <a:lstStyle/>
          <a:p>
            <a:pPr algn="l"/>
            <a:r>
              <a:rPr lang="en-US" b="1" dirty="0">
                <a:latin typeface="Arial" panose="020B0604020202020204" pitchFamily="34" charset="0"/>
                <a:cs typeface="Arial" panose="020B0604020202020204" pitchFamily="34" charset="0"/>
              </a:rPr>
              <a:t>Module 5 </a:t>
            </a:r>
            <a:r>
              <a:rPr lang="en-US" cap="none" dirty="0">
                <a:latin typeface="Arial" panose="020B0604020202020204" pitchFamily="34" charset="0"/>
                <a:cs typeface="Arial" panose="020B0604020202020204" pitchFamily="34" charset="0"/>
              </a:rPr>
              <a:t>– Cores from the traveled way:</a:t>
            </a: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27000" y="771117"/>
            <a:ext cx="11925300" cy="1162050"/>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the minimum QC Sampling and testing frequency for core samples?</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102</a:t>
            </a:fld>
            <a:endParaRPr lang="en-US" sz="2800" dirty="0"/>
          </a:p>
        </p:txBody>
      </p:sp>
      <p:sp>
        <p:nvSpPr>
          <p:cNvPr id="5" name="TextBox 4">
            <a:extLst>
              <a:ext uri="{FF2B5EF4-FFF2-40B4-BE49-F238E27FC236}">
                <a16:creationId xmlns:a16="http://schemas.microsoft.com/office/drawing/2014/main" id="{07C5D1F2-89CC-43A8-832F-0AEBDE6D65D3}"/>
              </a:ext>
            </a:extLst>
          </p:cNvPr>
          <p:cNvSpPr txBox="1"/>
          <p:nvPr/>
        </p:nvSpPr>
        <p:spPr>
          <a:xfrm>
            <a:off x="838200" y="2754279"/>
            <a:ext cx="39751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1 sample per sublot.</a:t>
            </a:r>
          </a:p>
        </p:txBody>
      </p:sp>
      <p:pic>
        <p:nvPicPr>
          <p:cNvPr id="8" name="Picture 7">
            <a:extLst>
              <a:ext uri="{FF2B5EF4-FFF2-40B4-BE49-F238E27FC236}">
                <a16:creationId xmlns:a16="http://schemas.microsoft.com/office/drawing/2014/main" id="{CD2690D2-395B-49B2-A2DD-05FBF243B746}"/>
              </a:ext>
            </a:extLst>
          </p:cNvPr>
          <p:cNvPicPr>
            <a:picLocks noChangeAspect="1"/>
          </p:cNvPicPr>
          <p:nvPr/>
        </p:nvPicPr>
        <p:blipFill>
          <a:blip r:embed="rId2"/>
          <a:stretch>
            <a:fillRect/>
          </a:stretch>
        </p:blipFill>
        <p:spPr>
          <a:xfrm>
            <a:off x="6657974" y="1352142"/>
            <a:ext cx="4238625" cy="5523057"/>
          </a:xfrm>
          <a:prstGeom prst="rect">
            <a:avLst/>
          </a:prstGeom>
        </p:spPr>
      </p:pic>
      <p:sp>
        <p:nvSpPr>
          <p:cNvPr id="9" name="Rectangle 8">
            <a:extLst>
              <a:ext uri="{FF2B5EF4-FFF2-40B4-BE49-F238E27FC236}">
                <a16:creationId xmlns:a16="http://schemas.microsoft.com/office/drawing/2014/main" id="{29D09B45-5873-49FB-AA88-4BBC024E1A83}"/>
              </a:ext>
            </a:extLst>
          </p:cNvPr>
          <p:cNvSpPr/>
          <p:nvPr/>
        </p:nvSpPr>
        <p:spPr>
          <a:xfrm>
            <a:off x="693506" y="2088923"/>
            <a:ext cx="4584909"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103): </a:t>
            </a:r>
            <a:endParaRPr lang="en-US" sz="3200" dirty="0"/>
          </a:p>
        </p:txBody>
      </p:sp>
    </p:spTree>
    <p:extLst>
      <p:ext uri="{BB962C8B-B14F-4D97-AF65-F5344CB8AC3E}">
        <p14:creationId xmlns:p14="http://schemas.microsoft.com/office/powerpoint/2010/main" val="1992895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1631950"/>
            <a:ext cx="6934200" cy="760264"/>
          </a:xfrm>
        </p:spPr>
        <p:txBody>
          <a:bodyPr>
            <a:normAutofit/>
          </a:bodyPr>
          <a:lstStyle/>
          <a:p>
            <a:pPr marL="0" indent="0">
              <a:buNone/>
            </a:pPr>
            <a:r>
              <a:rPr lang="en-US" sz="3200" b="1"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meant by a core “sample”?</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103</a:t>
            </a:fld>
            <a:endParaRPr lang="en-US" sz="2800" dirty="0"/>
          </a:p>
        </p:txBody>
      </p:sp>
      <p:sp>
        <p:nvSpPr>
          <p:cNvPr id="5" name="Title 1">
            <a:extLst>
              <a:ext uri="{FF2B5EF4-FFF2-40B4-BE49-F238E27FC236}">
                <a16:creationId xmlns:a16="http://schemas.microsoft.com/office/drawing/2014/main" id="{E28F7734-CC9C-4AE8-B08E-0CE01B7FEC95}"/>
              </a:ext>
            </a:extLst>
          </p:cNvPr>
          <p:cNvSpPr txBox="1">
            <a:spLocks/>
          </p:cNvSpPr>
          <p:nvPr/>
        </p:nvSpPr>
        <p:spPr>
          <a:xfrm>
            <a:off x="165100" y="100328"/>
            <a:ext cx="6629400" cy="13220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b="1" dirty="0">
                <a:latin typeface="Arial" panose="020B0604020202020204" pitchFamily="34" charset="0"/>
                <a:cs typeface="Arial" panose="020B0604020202020204" pitchFamily="34" charset="0"/>
              </a:rPr>
              <a:t>Module 5 </a:t>
            </a:r>
            <a:r>
              <a:rPr lang="en-US" cap="none" dirty="0">
                <a:latin typeface="Arial" panose="020B0604020202020204" pitchFamily="34" charset="0"/>
                <a:cs typeface="Arial" panose="020B0604020202020204" pitchFamily="34" charset="0"/>
              </a:rPr>
              <a:t>– </a:t>
            </a:r>
          </a:p>
          <a:p>
            <a:pPr algn="l"/>
            <a:r>
              <a:rPr lang="en-US" cap="none" dirty="0">
                <a:latin typeface="Arial" panose="020B0604020202020204" pitchFamily="34" charset="0"/>
                <a:cs typeface="Arial" panose="020B0604020202020204" pitchFamily="34" charset="0"/>
              </a:rPr>
              <a:t>Cores from the traveled way:</a:t>
            </a:r>
          </a:p>
        </p:txBody>
      </p:sp>
      <p:pic>
        <p:nvPicPr>
          <p:cNvPr id="8" name="Picture 7">
            <a:extLst>
              <a:ext uri="{FF2B5EF4-FFF2-40B4-BE49-F238E27FC236}">
                <a16:creationId xmlns:a16="http://schemas.microsoft.com/office/drawing/2014/main" id="{2091B293-4C7F-4ED5-8C26-712CA5ED786C}"/>
              </a:ext>
            </a:extLst>
          </p:cNvPr>
          <p:cNvPicPr>
            <a:picLocks noChangeAspect="1"/>
          </p:cNvPicPr>
          <p:nvPr/>
        </p:nvPicPr>
        <p:blipFill>
          <a:blip r:embed="rId2"/>
          <a:stretch>
            <a:fillRect/>
          </a:stretch>
        </p:blipFill>
        <p:spPr>
          <a:xfrm>
            <a:off x="6072105" y="184149"/>
            <a:ext cx="6119895" cy="6673851"/>
          </a:xfrm>
          <a:prstGeom prst="rect">
            <a:avLst/>
          </a:prstGeom>
        </p:spPr>
      </p:pic>
      <p:sp>
        <p:nvSpPr>
          <p:cNvPr id="9" name="TextBox 8">
            <a:extLst>
              <a:ext uri="{FF2B5EF4-FFF2-40B4-BE49-F238E27FC236}">
                <a16:creationId xmlns:a16="http://schemas.microsoft.com/office/drawing/2014/main" id="{891B4039-9AD2-4E00-B0D0-585891385376}"/>
              </a:ext>
            </a:extLst>
          </p:cNvPr>
          <p:cNvSpPr txBox="1"/>
          <p:nvPr/>
        </p:nvSpPr>
        <p:spPr>
          <a:xfrm>
            <a:off x="1331558" y="3560618"/>
            <a:ext cx="3603354" cy="584775"/>
          </a:xfrm>
          <a:prstGeom prst="rect">
            <a:avLst/>
          </a:prstGeom>
          <a:noFill/>
        </p:spPr>
        <p:txBody>
          <a:bodyPr wrap="square" rtlCol="0">
            <a:spAutoFit/>
          </a:bodyPr>
          <a:lstStyle/>
          <a:p>
            <a:pPr marL="285750" indent="-285750">
              <a:buFontTx/>
              <a:buChar char="-"/>
            </a:pPr>
            <a:r>
              <a:rPr lang="en-US" sz="3200" dirty="0">
                <a:solidFill>
                  <a:srgbClr val="FF0000"/>
                </a:solidFill>
                <a:latin typeface="Arial" panose="020B0604020202020204" pitchFamily="34" charset="0"/>
                <a:cs typeface="Arial" panose="020B0604020202020204" pitchFamily="34" charset="0"/>
              </a:rPr>
              <a:t>ONE CORE</a:t>
            </a:r>
          </a:p>
        </p:txBody>
      </p:sp>
      <p:sp>
        <p:nvSpPr>
          <p:cNvPr id="10" name="Rectangle 9">
            <a:extLst>
              <a:ext uri="{FF2B5EF4-FFF2-40B4-BE49-F238E27FC236}">
                <a16:creationId xmlns:a16="http://schemas.microsoft.com/office/drawing/2014/main" id="{A7D21A07-2AEE-4851-8A52-885AE0C3FD43}"/>
              </a:ext>
            </a:extLst>
          </p:cNvPr>
          <p:cNvSpPr/>
          <p:nvPr/>
        </p:nvSpPr>
        <p:spPr>
          <a:xfrm>
            <a:off x="350003" y="2936299"/>
            <a:ext cx="4584909"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103): </a:t>
            </a:r>
            <a:endParaRPr lang="en-US" sz="3200" dirty="0"/>
          </a:p>
        </p:txBody>
      </p:sp>
    </p:spTree>
    <p:extLst>
      <p:ext uri="{BB962C8B-B14F-4D97-AF65-F5344CB8AC3E}">
        <p14:creationId xmlns:p14="http://schemas.microsoft.com/office/powerpoint/2010/main" val="5112877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77800" y="135"/>
            <a:ext cx="11912600" cy="1257165"/>
          </a:xfrm>
        </p:spPr>
        <p:txBody>
          <a:bodyPr>
            <a:normAutofit/>
          </a:bodyPr>
          <a:lstStyle/>
          <a:p>
            <a:pPr algn="l"/>
            <a:r>
              <a:rPr lang="en-US" b="1" dirty="0">
                <a:latin typeface="Arial" panose="020B0604020202020204" pitchFamily="34" charset="0"/>
                <a:cs typeface="Arial" panose="020B0604020202020204" pitchFamily="34" charset="0"/>
              </a:rPr>
              <a:t>Module 5 – cores from unconfined longitudinal joints: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25411" y="1276350"/>
            <a:ext cx="7634289" cy="2070234"/>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What is the sampling frequency?</a:t>
            </a:r>
          </a:p>
          <a:p>
            <a:pPr marL="0" indent="0">
              <a:buNone/>
            </a:pPr>
            <a:r>
              <a:rPr lang="en-US" sz="3200" dirty="0">
                <a:latin typeface="Arial" panose="020B0604020202020204" pitchFamily="34" charset="0"/>
                <a:cs typeface="Arial" panose="020B0604020202020204" pitchFamily="34" charset="0"/>
              </a:rPr>
              <a:t>      ANSWER (Slide 116)  </a:t>
            </a:r>
          </a:p>
          <a:p>
            <a:pPr marL="0" indent="0">
              <a:buNone/>
            </a:pPr>
            <a:r>
              <a:rPr lang="en-US" sz="3200" dirty="0">
                <a:solidFill>
                  <a:srgbClr val="FF0000"/>
                </a:solidFill>
                <a:latin typeface="Arial" panose="020B0604020202020204" pitchFamily="34" charset="0"/>
                <a:cs typeface="Arial" panose="020B0604020202020204" pitchFamily="34" charset="0"/>
              </a:rPr>
              <a:t>     QC </a:t>
            </a:r>
            <a:r>
              <a:rPr lang="en-US" sz="3200" cap="none" dirty="0">
                <a:solidFill>
                  <a:srgbClr val="FF0000"/>
                </a:solidFill>
                <a:latin typeface="Arial" panose="020B0604020202020204" pitchFamily="34" charset="0"/>
                <a:cs typeface="Arial" panose="020B0604020202020204" pitchFamily="34" charset="0"/>
              </a:rPr>
              <a:t>1 per Sublot, QA 1 per Sublot</a:t>
            </a:r>
            <a:endParaRPr lang="en-US" sz="3200" dirty="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104</a:t>
            </a:fld>
            <a:endParaRPr lang="en-US" sz="2800" dirty="0"/>
          </a:p>
        </p:txBody>
      </p:sp>
      <p:sp>
        <p:nvSpPr>
          <p:cNvPr id="5" name="Title 1">
            <a:extLst>
              <a:ext uri="{FF2B5EF4-FFF2-40B4-BE49-F238E27FC236}">
                <a16:creationId xmlns:a16="http://schemas.microsoft.com/office/drawing/2014/main" id="{C5C8FC18-BBC1-41D8-AFD3-39F11E8A6622}"/>
              </a:ext>
            </a:extLst>
          </p:cNvPr>
          <p:cNvSpPr txBox="1">
            <a:spLocks/>
          </p:cNvSpPr>
          <p:nvPr/>
        </p:nvSpPr>
        <p:spPr>
          <a:xfrm>
            <a:off x="177800" y="3511416"/>
            <a:ext cx="11318877" cy="175259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b="1" dirty="0">
                <a:latin typeface="Arial" panose="020B0604020202020204" pitchFamily="34" charset="0"/>
                <a:cs typeface="Arial" panose="020B0604020202020204" pitchFamily="34" charset="0"/>
              </a:rPr>
              <a:t>Module 5 – cores from non-integral shoulders:</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A52B977-5BFF-4742-AC5E-06E566621509}"/>
              </a:ext>
            </a:extLst>
          </p:cNvPr>
          <p:cNvPicPr>
            <a:picLocks noChangeAspect="1"/>
          </p:cNvPicPr>
          <p:nvPr/>
        </p:nvPicPr>
        <p:blipFill>
          <a:blip r:embed="rId2"/>
          <a:stretch>
            <a:fillRect/>
          </a:stretch>
        </p:blipFill>
        <p:spPr>
          <a:xfrm>
            <a:off x="9467375" y="159707"/>
            <a:ext cx="2604450" cy="3453308"/>
          </a:xfrm>
          <a:prstGeom prst="rect">
            <a:avLst/>
          </a:prstGeom>
        </p:spPr>
      </p:pic>
      <p:sp>
        <p:nvSpPr>
          <p:cNvPr id="9" name="Content Placeholder 2">
            <a:extLst>
              <a:ext uri="{FF2B5EF4-FFF2-40B4-BE49-F238E27FC236}">
                <a16:creationId xmlns:a16="http://schemas.microsoft.com/office/drawing/2014/main" id="{4649D4B5-83CC-4116-8AD5-5AD0E1FC4C6A}"/>
              </a:ext>
            </a:extLst>
          </p:cNvPr>
          <p:cNvSpPr txBox="1">
            <a:spLocks/>
          </p:cNvSpPr>
          <p:nvPr/>
        </p:nvSpPr>
        <p:spPr>
          <a:xfrm>
            <a:off x="125411" y="4546533"/>
            <a:ext cx="7634289" cy="207023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sz="3200" b="1" cap="none"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What is the sampling frequency?</a:t>
            </a:r>
          </a:p>
          <a:p>
            <a:pPr marL="0" indent="0">
              <a:buFont typeface="Arial" panose="020B0604020202020204" pitchFamily="34" charset="0"/>
              <a:buNone/>
            </a:pPr>
            <a:r>
              <a:rPr lang="en-US" sz="3200" dirty="0">
                <a:latin typeface="Arial" panose="020B0604020202020204" pitchFamily="34" charset="0"/>
                <a:cs typeface="Arial" panose="020B0604020202020204" pitchFamily="34" charset="0"/>
              </a:rPr>
              <a:t>      ANSWER (Slide 116)  </a:t>
            </a:r>
          </a:p>
          <a:p>
            <a:pPr marL="0" indent="0">
              <a:buFont typeface="Arial" panose="020B0604020202020204" pitchFamily="34" charset="0"/>
              <a:buNone/>
            </a:pPr>
            <a:r>
              <a:rPr lang="en-US" sz="3200" dirty="0">
                <a:solidFill>
                  <a:srgbClr val="FF0000"/>
                </a:solidFill>
                <a:latin typeface="Arial" panose="020B0604020202020204" pitchFamily="34" charset="0"/>
                <a:cs typeface="Arial" panose="020B0604020202020204" pitchFamily="34" charset="0"/>
              </a:rPr>
              <a:t>     QC </a:t>
            </a:r>
            <a:r>
              <a:rPr lang="en-US" sz="3200" cap="none" dirty="0">
                <a:solidFill>
                  <a:srgbClr val="FF0000"/>
                </a:solidFill>
                <a:latin typeface="Arial" panose="020B0604020202020204" pitchFamily="34" charset="0"/>
                <a:cs typeface="Arial" panose="020B0604020202020204" pitchFamily="34" charset="0"/>
              </a:rPr>
              <a:t>1 per Sublot, QA 1 per Sublot</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03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14310" y="158751"/>
            <a:ext cx="10018713" cy="1752599"/>
          </a:xfrm>
        </p:spPr>
        <p:txBody>
          <a:bodyPr>
            <a:normAutofit/>
          </a:bodyPr>
          <a:lstStyle/>
          <a:p>
            <a:pPr algn="l"/>
            <a:r>
              <a:rPr lang="en-US" b="1" dirty="0">
                <a:latin typeface="Arial" panose="020B0604020202020204" pitchFamily="34" charset="0"/>
                <a:cs typeface="Arial" panose="020B0604020202020204" pitchFamily="34" charset="0"/>
              </a:rPr>
              <a:t>Module 5 – sampling points homework:</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622300" y="1911350"/>
            <a:ext cx="11042650" cy="3562350"/>
          </a:xfrm>
        </p:spPr>
        <p:txBody>
          <a:bodyPr>
            <a:normAutofit fontScale="77500" lnSpcReduction="20000"/>
          </a:bodyPr>
          <a:lstStyle/>
          <a:p>
            <a:pPr marL="0" indent="0">
              <a:buNone/>
            </a:pPr>
            <a:r>
              <a:rPr lang="en-US" sz="3200" b="1" dirty="0">
                <a:latin typeface="Arial" panose="020B0604020202020204" pitchFamily="34" charset="0"/>
                <a:cs typeface="Arial" panose="020B0604020202020204" pitchFamily="34" charset="0"/>
              </a:rPr>
              <a:t>1.  </a:t>
            </a:r>
            <a:r>
              <a:rPr lang="en-US" sz="3200" dirty="0">
                <a:latin typeface="Arial" panose="020B0604020202020204" pitchFamily="34" charset="0"/>
                <a:cs typeface="Arial" panose="020B0604020202020204" pitchFamily="34" charset="0"/>
              </a:rPr>
              <a:t> </a:t>
            </a:r>
            <a:r>
              <a:rPr lang="en-US" sz="4000" cap="none" dirty="0">
                <a:latin typeface="Arial" panose="020B0604020202020204" pitchFamily="34" charset="0"/>
                <a:cs typeface="Arial" panose="020B0604020202020204" pitchFamily="34" charset="0"/>
              </a:rPr>
              <a:t>For a 3,000 ton lot, divide into 4 sublots and determine at what tonnage the loose mix samples should be taken, and at what roadway offset.  The roadway is 12ft wide, with no unconfined joints.  For random numbers, use the table in Module 5: column 3, starting with number set 11 (from the top).  Choose 4 pairs (A and B) of numbers moving down the column.</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105</a:t>
            </a:fld>
            <a:endParaRPr lang="en-US" sz="2800" dirty="0"/>
          </a:p>
        </p:txBody>
      </p:sp>
    </p:spTree>
    <p:extLst>
      <p:ext uri="{BB962C8B-B14F-4D97-AF65-F5344CB8AC3E}">
        <p14:creationId xmlns:p14="http://schemas.microsoft.com/office/powerpoint/2010/main" val="39767450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3BC9AD-E519-493C-9E50-551CA7A9FEEA}"/>
              </a:ext>
            </a:extLst>
          </p:cNvPr>
          <p:cNvSpPr>
            <a:spLocks noGrp="1"/>
          </p:cNvSpPr>
          <p:nvPr>
            <p:ph type="sldNum" sz="quarter" idx="12"/>
          </p:nvPr>
        </p:nvSpPr>
        <p:spPr>
          <a:xfrm>
            <a:off x="11125425" y="6156779"/>
            <a:ext cx="1066575" cy="539296"/>
          </a:xfrm>
        </p:spPr>
        <p:txBody>
          <a:bodyPr/>
          <a:lstStyle/>
          <a:p>
            <a:fld id="{D06B54AD-FDBF-4D58-8A9D-31C5564527AC}" type="slidenum">
              <a:rPr lang="en-US" sz="2800" smtClean="0"/>
              <a:t>106</a:t>
            </a:fld>
            <a:endParaRPr lang="en-US" dirty="0"/>
          </a:p>
        </p:txBody>
      </p:sp>
      <p:pic>
        <p:nvPicPr>
          <p:cNvPr id="7" name="Picture 6">
            <a:extLst>
              <a:ext uri="{FF2B5EF4-FFF2-40B4-BE49-F238E27FC236}">
                <a16:creationId xmlns:a16="http://schemas.microsoft.com/office/drawing/2014/main" id="{9B6E9480-11B8-4974-B684-1CF995DE1061}"/>
              </a:ext>
            </a:extLst>
          </p:cNvPr>
          <p:cNvPicPr>
            <a:picLocks noChangeAspect="1"/>
          </p:cNvPicPr>
          <p:nvPr/>
        </p:nvPicPr>
        <p:blipFill>
          <a:blip r:embed="rId2"/>
          <a:stretch>
            <a:fillRect/>
          </a:stretch>
        </p:blipFill>
        <p:spPr>
          <a:xfrm>
            <a:off x="1430566" y="0"/>
            <a:ext cx="8382905" cy="6710936"/>
          </a:xfrm>
          <a:prstGeom prst="rect">
            <a:avLst/>
          </a:prstGeom>
        </p:spPr>
      </p:pic>
    </p:spTree>
    <p:extLst>
      <p:ext uri="{BB962C8B-B14F-4D97-AF65-F5344CB8AC3E}">
        <p14:creationId xmlns:p14="http://schemas.microsoft.com/office/powerpoint/2010/main" val="3258007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107</a:t>
            </a:fld>
            <a:endParaRPr lang="en-US" dirty="0"/>
          </a:p>
        </p:txBody>
      </p:sp>
      <p:pic>
        <p:nvPicPr>
          <p:cNvPr id="3" name="Picture 2">
            <a:extLst>
              <a:ext uri="{FF2B5EF4-FFF2-40B4-BE49-F238E27FC236}">
                <a16:creationId xmlns:a16="http://schemas.microsoft.com/office/drawing/2014/main" id="{E72D0396-77F9-4282-B1F7-0B6D88ACAC1C}"/>
              </a:ext>
            </a:extLst>
          </p:cNvPr>
          <p:cNvPicPr>
            <a:picLocks noChangeAspect="1"/>
          </p:cNvPicPr>
          <p:nvPr/>
        </p:nvPicPr>
        <p:blipFill>
          <a:blip r:embed="rId2"/>
          <a:stretch>
            <a:fillRect/>
          </a:stretch>
        </p:blipFill>
        <p:spPr>
          <a:xfrm>
            <a:off x="0" y="55699"/>
            <a:ext cx="12192000" cy="6746602"/>
          </a:xfrm>
          <a:prstGeom prst="rect">
            <a:avLst/>
          </a:prstGeom>
        </p:spPr>
      </p:pic>
      <p:sp>
        <p:nvSpPr>
          <p:cNvPr id="7" name="TextBox 6">
            <a:extLst>
              <a:ext uri="{FF2B5EF4-FFF2-40B4-BE49-F238E27FC236}">
                <a16:creationId xmlns:a16="http://schemas.microsoft.com/office/drawing/2014/main" id="{5CE7A8E8-22A2-477F-8FA5-3C677900A180}"/>
              </a:ext>
            </a:extLst>
          </p:cNvPr>
          <p:cNvSpPr txBox="1"/>
          <p:nvPr/>
        </p:nvSpPr>
        <p:spPr>
          <a:xfrm>
            <a:off x="9666950" y="55699"/>
            <a:ext cx="2525050" cy="369332"/>
          </a:xfrm>
          <a:prstGeom prst="rect">
            <a:avLst/>
          </a:prstGeom>
          <a:noFill/>
        </p:spPr>
        <p:txBody>
          <a:bodyPr wrap="none" rtlCol="0">
            <a:spAutoFit/>
          </a:bodyPr>
          <a:lstStyle/>
          <a:p>
            <a:r>
              <a:rPr lang="en-US" dirty="0">
                <a:solidFill>
                  <a:srgbClr val="FF0000"/>
                </a:solidFill>
              </a:rPr>
              <a:t>MODULE 5 – PROBLEM 1</a:t>
            </a:r>
          </a:p>
        </p:txBody>
      </p:sp>
      <p:sp>
        <p:nvSpPr>
          <p:cNvPr id="9" name="TextBox 8">
            <a:extLst>
              <a:ext uri="{FF2B5EF4-FFF2-40B4-BE49-F238E27FC236}">
                <a16:creationId xmlns:a16="http://schemas.microsoft.com/office/drawing/2014/main" id="{ADE65E6F-4736-48F2-ABFE-51A1D4FD87C5}"/>
              </a:ext>
            </a:extLst>
          </p:cNvPr>
          <p:cNvSpPr txBox="1"/>
          <p:nvPr/>
        </p:nvSpPr>
        <p:spPr>
          <a:xfrm>
            <a:off x="0" y="55699"/>
            <a:ext cx="4452822" cy="523220"/>
          </a:xfrm>
          <a:prstGeom prst="rect">
            <a:avLst/>
          </a:prstGeom>
          <a:solidFill>
            <a:schemeClr val="bg1">
              <a:lumMod val="85000"/>
            </a:schemeClr>
          </a:solidFill>
          <a:ln>
            <a:solidFill>
              <a:schemeClr val="tx1"/>
            </a:solidFill>
          </a:ln>
        </p:spPr>
        <p:txBody>
          <a:bodyPr wrap="none" rtlCol="0">
            <a:spAutoFit/>
          </a:bodyPr>
          <a:lstStyle/>
          <a:p>
            <a:r>
              <a:rPr lang="en-US" sz="2800" b="1" dirty="0"/>
              <a:t>NOTE:  </a:t>
            </a:r>
            <a:r>
              <a:rPr lang="en-US" sz="2800" b="1" dirty="0">
                <a:solidFill>
                  <a:srgbClr val="FF0000"/>
                </a:solidFill>
              </a:rPr>
              <a:t>3,000/4 = 750 TONS</a:t>
            </a:r>
          </a:p>
        </p:txBody>
      </p:sp>
      <p:sp>
        <p:nvSpPr>
          <p:cNvPr id="6" name="TextBox 5">
            <a:extLst>
              <a:ext uri="{FF2B5EF4-FFF2-40B4-BE49-F238E27FC236}">
                <a16:creationId xmlns:a16="http://schemas.microsoft.com/office/drawing/2014/main" id="{8B2FF3CA-6A5A-4363-BF95-4E76266EA5D5}"/>
              </a:ext>
            </a:extLst>
          </p:cNvPr>
          <p:cNvSpPr txBox="1"/>
          <p:nvPr/>
        </p:nvSpPr>
        <p:spPr>
          <a:xfrm rot="20618698">
            <a:off x="3444872" y="905874"/>
            <a:ext cx="2459327" cy="954107"/>
          </a:xfrm>
          <a:prstGeom prst="rect">
            <a:avLst/>
          </a:prstGeom>
          <a:noFill/>
        </p:spPr>
        <p:txBody>
          <a:bodyPr wrap="square" rtlCol="0">
            <a:spAutoFit/>
          </a:bodyPr>
          <a:lstStyle/>
          <a:p>
            <a:r>
              <a:rPr lang="en-US" sz="2800" b="1" dirty="0">
                <a:solidFill>
                  <a:srgbClr val="00B050"/>
                </a:solidFill>
              </a:rPr>
              <a:t>Use Regular Rounding</a:t>
            </a:r>
          </a:p>
        </p:txBody>
      </p:sp>
    </p:spTree>
    <p:extLst>
      <p:ext uri="{BB962C8B-B14F-4D97-AF65-F5344CB8AC3E}">
        <p14:creationId xmlns:p14="http://schemas.microsoft.com/office/powerpoint/2010/main" val="2931142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6653C0-1FF7-4E58-ADAD-34933B634A4C}"/>
              </a:ext>
            </a:extLst>
          </p:cNvPr>
          <p:cNvSpPr>
            <a:spLocks noGrp="1"/>
          </p:cNvSpPr>
          <p:nvPr>
            <p:ph type="sldNum" sz="quarter" idx="12"/>
          </p:nvPr>
        </p:nvSpPr>
        <p:spPr/>
        <p:txBody>
          <a:bodyPr/>
          <a:lstStyle/>
          <a:p>
            <a:fld id="{D06B54AD-FDBF-4D58-8A9D-31C5564527AC}" type="slidenum">
              <a:rPr lang="en-US" smtClean="0"/>
              <a:t>108</a:t>
            </a:fld>
            <a:endParaRPr lang="en-US" dirty="0"/>
          </a:p>
        </p:txBody>
      </p:sp>
      <p:pic>
        <p:nvPicPr>
          <p:cNvPr id="5" name="Picture 4">
            <a:extLst>
              <a:ext uri="{FF2B5EF4-FFF2-40B4-BE49-F238E27FC236}">
                <a16:creationId xmlns:a16="http://schemas.microsoft.com/office/drawing/2014/main" id="{C55A4B99-8587-44D3-A72F-1072EA1E6B3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4AFE0B1-5DEC-4F7E-9582-A4335B83FDE2}"/>
              </a:ext>
            </a:extLst>
          </p:cNvPr>
          <p:cNvSpPr txBox="1"/>
          <p:nvPr/>
        </p:nvSpPr>
        <p:spPr>
          <a:xfrm>
            <a:off x="9633593" y="0"/>
            <a:ext cx="2525050" cy="369332"/>
          </a:xfrm>
          <a:prstGeom prst="rect">
            <a:avLst/>
          </a:prstGeom>
          <a:noFill/>
        </p:spPr>
        <p:txBody>
          <a:bodyPr wrap="none" rtlCol="0">
            <a:spAutoFit/>
          </a:bodyPr>
          <a:lstStyle/>
          <a:p>
            <a:r>
              <a:rPr lang="en-US" dirty="0">
                <a:solidFill>
                  <a:srgbClr val="FF0000"/>
                </a:solidFill>
              </a:rPr>
              <a:t>MODULE 5 – PROBLEM 1</a:t>
            </a:r>
          </a:p>
        </p:txBody>
      </p:sp>
      <p:sp>
        <p:nvSpPr>
          <p:cNvPr id="7" name="TextBox 6">
            <a:extLst>
              <a:ext uri="{FF2B5EF4-FFF2-40B4-BE49-F238E27FC236}">
                <a16:creationId xmlns:a16="http://schemas.microsoft.com/office/drawing/2014/main" id="{6FD3EF7A-14DE-49D1-9678-E39F16412C92}"/>
              </a:ext>
            </a:extLst>
          </p:cNvPr>
          <p:cNvSpPr txBox="1"/>
          <p:nvPr/>
        </p:nvSpPr>
        <p:spPr>
          <a:xfrm rot="20618698">
            <a:off x="2272895" y="511621"/>
            <a:ext cx="2459327" cy="954107"/>
          </a:xfrm>
          <a:prstGeom prst="rect">
            <a:avLst/>
          </a:prstGeom>
          <a:noFill/>
        </p:spPr>
        <p:txBody>
          <a:bodyPr wrap="square" rtlCol="0">
            <a:spAutoFit/>
          </a:bodyPr>
          <a:lstStyle/>
          <a:p>
            <a:r>
              <a:rPr lang="en-US" sz="2800" b="1" dirty="0">
                <a:solidFill>
                  <a:srgbClr val="00B050"/>
                </a:solidFill>
              </a:rPr>
              <a:t>Use Regular Rounding</a:t>
            </a:r>
          </a:p>
        </p:txBody>
      </p:sp>
    </p:spTree>
    <p:extLst>
      <p:ext uri="{BB962C8B-B14F-4D97-AF65-F5344CB8AC3E}">
        <p14:creationId xmlns:p14="http://schemas.microsoft.com/office/powerpoint/2010/main" val="26132807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76210" y="196851"/>
            <a:ext cx="11634790" cy="882649"/>
          </a:xfrm>
        </p:spPr>
        <p:txBody>
          <a:bodyPr>
            <a:normAutofit fontScale="90000"/>
          </a:bodyPr>
          <a:lstStyle/>
          <a:p>
            <a:pPr algn="l"/>
            <a:r>
              <a:rPr lang="en-US" b="1" dirty="0">
                <a:latin typeface="Arial" panose="020B0604020202020204" pitchFamily="34" charset="0"/>
                <a:cs typeface="Arial" panose="020B0604020202020204" pitchFamily="34" charset="0"/>
              </a:rPr>
              <a:t>Module 5 – sampling points homework:</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82600" y="1911350"/>
            <a:ext cx="11182350" cy="3562350"/>
          </a:xfrm>
        </p:spPr>
        <p:txBody>
          <a:bodyPr>
            <a:normAutofit fontScale="77500" lnSpcReduction="20000"/>
          </a:bodyPr>
          <a:lstStyle/>
          <a:p>
            <a:pPr marL="0" indent="0">
              <a:buNone/>
            </a:pPr>
            <a:r>
              <a:rPr lang="en-US" sz="3200" b="1" dirty="0">
                <a:latin typeface="Arial" panose="020B0604020202020204" pitchFamily="34" charset="0"/>
                <a:cs typeface="Arial" panose="020B0604020202020204" pitchFamily="34" charset="0"/>
              </a:rPr>
              <a:t>2.  </a:t>
            </a:r>
            <a:r>
              <a:rPr lang="en-US" sz="3200" dirty="0">
                <a:latin typeface="Arial" panose="020B0604020202020204" pitchFamily="34" charset="0"/>
                <a:cs typeface="Arial" panose="020B0604020202020204" pitchFamily="34" charset="0"/>
              </a:rPr>
              <a:t> </a:t>
            </a:r>
            <a:r>
              <a:rPr lang="en-US" sz="4000" cap="none" dirty="0">
                <a:latin typeface="Arial" panose="020B0604020202020204" pitchFamily="34" charset="0"/>
                <a:cs typeface="Arial" panose="020B0604020202020204" pitchFamily="34" charset="0"/>
              </a:rPr>
              <a:t>For the same lot, determine the sampling points for all QC cores in the lot.  1100 + 00.  The sublot ending stations are 1050 + 50, 1100 + 50, 1149 + 00, and 1199 + 10.  The roadway width is 12ft.  For random numbers, use column 4, starting with number set 6 (from the top).  Choose 4 pairs (A and B) of numbers moving down the column.</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109</a:t>
            </a:fld>
            <a:endParaRPr lang="en-US" sz="2800" dirty="0"/>
          </a:p>
        </p:txBody>
      </p:sp>
    </p:spTree>
    <p:extLst>
      <p:ext uri="{BB962C8B-B14F-4D97-AF65-F5344CB8AC3E}">
        <p14:creationId xmlns:p14="http://schemas.microsoft.com/office/powerpoint/2010/main" val="95285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90500" y="296179"/>
            <a:ext cx="8721187" cy="1280890"/>
          </a:xfrm>
        </p:spPr>
        <p:txBody>
          <a:bodyPr>
            <a:normAutofit/>
          </a:bodyPr>
          <a:lstStyle/>
          <a:p>
            <a:pPr algn="l"/>
            <a:r>
              <a:rPr lang="en-US" sz="3200" b="1" dirty="0">
                <a:latin typeface="Arial" panose="020B0604020202020204" pitchFamily="34" charset="0"/>
                <a:cs typeface="Arial" panose="020B0604020202020204" pitchFamily="34" charset="0"/>
              </a:rPr>
              <a:t>Module 2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38200" y="2666999"/>
            <a:ext cx="11353800" cy="1485901"/>
          </a:xfrm>
        </p:spPr>
        <p:txBody>
          <a:bodyPr>
            <a:normAutofit/>
          </a:bodyPr>
          <a:lstStyle/>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specifications cover Superpave mixes for Hot Mix and for Aggregate?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11</a:t>
            </a:fld>
            <a:endParaRPr lang="en-US" dirty="0"/>
          </a:p>
        </p:txBody>
      </p:sp>
    </p:spTree>
    <p:extLst>
      <p:ext uri="{BB962C8B-B14F-4D97-AF65-F5344CB8AC3E}">
        <p14:creationId xmlns:p14="http://schemas.microsoft.com/office/powerpoint/2010/main" val="1239620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3BC9AD-E519-493C-9E50-551CA7A9FEEA}"/>
              </a:ext>
            </a:extLst>
          </p:cNvPr>
          <p:cNvSpPr>
            <a:spLocks noGrp="1"/>
          </p:cNvSpPr>
          <p:nvPr>
            <p:ph type="sldNum" sz="quarter" idx="12"/>
          </p:nvPr>
        </p:nvSpPr>
        <p:spPr>
          <a:xfrm>
            <a:off x="11125425" y="6156779"/>
            <a:ext cx="1066575" cy="539296"/>
          </a:xfrm>
        </p:spPr>
        <p:txBody>
          <a:bodyPr/>
          <a:lstStyle/>
          <a:p>
            <a:fld id="{D06B54AD-FDBF-4D58-8A9D-31C5564527AC}" type="slidenum">
              <a:rPr lang="en-US" sz="2800" smtClean="0"/>
              <a:t>110</a:t>
            </a:fld>
            <a:endParaRPr lang="en-US" dirty="0"/>
          </a:p>
        </p:txBody>
      </p:sp>
      <p:pic>
        <p:nvPicPr>
          <p:cNvPr id="7" name="Picture 6">
            <a:extLst>
              <a:ext uri="{FF2B5EF4-FFF2-40B4-BE49-F238E27FC236}">
                <a16:creationId xmlns:a16="http://schemas.microsoft.com/office/drawing/2014/main" id="{9B6E9480-11B8-4974-B684-1CF995DE1061}"/>
              </a:ext>
            </a:extLst>
          </p:cNvPr>
          <p:cNvPicPr>
            <a:picLocks noChangeAspect="1"/>
          </p:cNvPicPr>
          <p:nvPr/>
        </p:nvPicPr>
        <p:blipFill>
          <a:blip r:embed="rId2"/>
          <a:stretch>
            <a:fillRect/>
          </a:stretch>
        </p:blipFill>
        <p:spPr>
          <a:xfrm>
            <a:off x="1430566" y="0"/>
            <a:ext cx="8382905" cy="6710936"/>
          </a:xfrm>
          <a:prstGeom prst="rect">
            <a:avLst/>
          </a:prstGeom>
        </p:spPr>
      </p:pic>
    </p:spTree>
    <p:extLst>
      <p:ext uri="{BB962C8B-B14F-4D97-AF65-F5344CB8AC3E}">
        <p14:creationId xmlns:p14="http://schemas.microsoft.com/office/powerpoint/2010/main" val="4015792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50580-C44C-4C43-9452-A3671FF105EB}"/>
              </a:ext>
            </a:extLst>
          </p:cNvPr>
          <p:cNvPicPr>
            <a:picLocks noChangeAspect="1"/>
          </p:cNvPicPr>
          <p:nvPr/>
        </p:nvPicPr>
        <p:blipFill>
          <a:blip r:embed="rId2"/>
          <a:stretch>
            <a:fillRect/>
          </a:stretch>
        </p:blipFill>
        <p:spPr>
          <a:xfrm>
            <a:off x="-299357" y="-190500"/>
            <a:ext cx="12491357" cy="6858000"/>
          </a:xfrm>
          <a:prstGeom prst="rect">
            <a:avLst/>
          </a:prstGeom>
        </p:spPr>
      </p:pic>
      <p:sp>
        <p:nvSpPr>
          <p:cNvPr id="4" name="Slide Number Placeholder 3">
            <a:extLst>
              <a:ext uri="{FF2B5EF4-FFF2-40B4-BE49-F238E27FC236}">
                <a16:creationId xmlns:a16="http://schemas.microsoft.com/office/drawing/2014/main" id="{C8E487B1-DD50-4AF2-AF19-992FFFDDFEAF}"/>
              </a:ext>
            </a:extLst>
          </p:cNvPr>
          <p:cNvSpPr>
            <a:spLocks noGrp="1"/>
          </p:cNvSpPr>
          <p:nvPr>
            <p:ph type="sldNum" sz="quarter" idx="12"/>
          </p:nvPr>
        </p:nvSpPr>
        <p:spPr/>
        <p:txBody>
          <a:bodyPr/>
          <a:lstStyle/>
          <a:p>
            <a:fld id="{D06B54AD-FDBF-4D58-8A9D-31C5564527AC}" type="slidenum">
              <a:rPr lang="en-US" smtClean="0"/>
              <a:t>111</a:t>
            </a:fld>
            <a:endParaRPr lang="en-US" dirty="0"/>
          </a:p>
        </p:txBody>
      </p:sp>
      <p:sp>
        <p:nvSpPr>
          <p:cNvPr id="5" name="TextBox 4">
            <a:extLst>
              <a:ext uri="{FF2B5EF4-FFF2-40B4-BE49-F238E27FC236}">
                <a16:creationId xmlns:a16="http://schemas.microsoft.com/office/drawing/2014/main" id="{CB0512A4-4CA8-439B-A08C-C6A2232CC5D6}"/>
              </a:ext>
            </a:extLst>
          </p:cNvPr>
          <p:cNvSpPr txBox="1"/>
          <p:nvPr/>
        </p:nvSpPr>
        <p:spPr>
          <a:xfrm>
            <a:off x="9454225" y="240268"/>
            <a:ext cx="2525050" cy="369332"/>
          </a:xfrm>
          <a:prstGeom prst="rect">
            <a:avLst/>
          </a:prstGeom>
          <a:noFill/>
        </p:spPr>
        <p:txBody>
          <a:bodyPr wrap="none" rtlCol="0">
            <a:spAutoFit/>
          </a:bodyPr>
          <a:lstStyle/>
          <a:p>
            <a:r>
              <a:rPr lang="en-US" dirty="0">
                <a:solidFill>
                  <a:srgbClr val="FF0000"/>
                </a:solidFill>
              </a:rPr>
              <a:t>MODULE 5 – PROBLEM 2</a:t>
            </a:r>
          </a:p>
        </p:txBody>
      </p:sp>
      <p:sp>
        <p:nvSpPr>
          <p:cNvPr id="2" name="Rectangle 1">
            <a:extLst>
              <a:ext uri="{FF2B5EF4-FFF2-40B4-BE49-F238E27FC236}">
                <a16:creationId xmlns:a16="http://schemas.microsoft.com/office/drawing/2014/main" id="{2A8ED3C5-D541-4239-A2CB-FA120A3CFBAD}"/>
              </a:ext>
            </a:extLst>
          </p:cNvPr>
          <p:cNvSpPr/>
          <p:nvPr/>
        </p:nvSpPr>
        <p:spPr>
          <a:xfrm>
            <a:off x="-204686" y="0"/>
            <a:ext cx="2414486" cy="523220"/>
          </a:xfrm>
          <a:prstGeom prst="rect">
            <a:avLst/>
          </a:prstGeom>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ANSWER - </a:t>
            </a:r>
            <a:endParaRPr lang="en-US" sz="2800" dirty="0"/>
          </a:p>
        </p:txBody>
      </p:sp>
      <p:sp>
        <p:nvSpPr>
          <p:cNvPr id="7" name="TextBox 6">
            <a:extLst>
              <a:ext uri="{FF2B5EF4-FFF2-40B4-BE49-F238E27FC236}">
                <a16:creationId xmlns:a16="http://schemas.microsoft.com/office/drawing/2014/main" id="{2E26FB8C-7894-465F-A49A-9086BC06A902}"/>
              </a:ext>
            </a:extLst>
          </p:cNvPr>
          <p:cNvSpPr txBox="1"/>
          <p:nvPr/>
        </p:nvSpPr>
        <p:spPr>
          <a:xfrm rot="20618698">
            <a:off x="1298572" y="326955"/>
            <a:ext cx="2459327" cy="954107"/>
          </a:xfrm>
          <a:prstGeom prst="rect">
            <a:avLst/>
          </a:prstGeom>
          <a:noFill/>
        </p:spPr>
        <p:txBody>
          <a:bodyPr wrap="square" rtlCol="0">
            <a:spAutoFit/>
          </a:bodyPr>
          <a:lstStyle/>
          <a:p>
            <a:r>
              <a:rPr lang="en-US" sz="2800" b="1" dirty="0">
                <a:solidFill>
                  <a:srgbClr val="00B050"/>
                </a:solidFill>
              </a:rPr>
              <a:t>Use Regular Rounding</a:t>
            </a:r>
          </a:p>
        </p:txBody>
      </p:sp>
    </p:spTree>
    <p:extLst>
      <p:ext uri="{BB962C8B-B14F-4D97-AF65-F5344CB8AC3E}">
        <p14:creationId xmlns:p14="http://schemas.microsoft.com/office/powerpoint/2010/main" val="8920029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98966F-878B-4386-9E61-E8C899756EA0}"/>
              </a:ext>
            </a:extLst>
          </p:cNvPr>
          <p:cNvSpPr>
            <a:spLocks noGrp="1"/>
          </p:cNvSpPr>
          <p:nvPr>
            <p:ph type="sldNum" sz="quarter" idx="12"/>
          </p:nvPr>
        </p:nvSpPr>
        <p:spPr/>
        <p:txBody>
          <a:bodyPr/>
          <a:lstStyle/>
          <a:p>
            <a:fld id="{D06B54AD-FDBF-4D58-8A9D-31C5564527AC}" type="slidenum">
              <a:rPr lang="en-US" smtClean="0"/>
              <a:t>112</a:t>
            </a:fld>
            <a:endParaRPr lang="en-US" dirty="0"/>
          </a:p>
        </p:txBody>
      </p:sp>
      <p:pic>
        <p:nvPicPr>
          <p:cNvPr id="5" name="Picture 4">
            <a:extLst>
              <a:ext uri="{FF2B5EF4-FFF2-40B4-BE49-F238E27FC236}">
                <a16:creationId xmlns:a16="http://schemas.microsoft.com/office/drawing/2014/main" id="{788CD956-B22B-434D-8B94-A5A46A442400}"/>
              </a:ext>
            </a:extLst>
          </p:cNvPr>
          <p:cNvPicPr>
            <a:picLocks noChangeAspect="1"/>
          </p:cNvPicPr>
          <p:nvPr/>
        </p:nvPicPr>
        <p:blipFill>
          <a:blip r:embed="rId2"/>
          <a:stretch>
            <a:fillRect/>
          </a:stretch>
        </p:blipFill>
        <p:spPr>
          <a:xfrm>
            <a:off x="30132" y="100012"/>
            <a:ext cx="12161868" cy="6757988"/>
          </a:xfrm>
          <a:prstGeom prst="rect">
            <a:avLst/>
          </a:prstGeom>
        </p:spPr>
      </p:pic>
      <p:sp>
        <p:nvSpPr>
          <p:cNvPr id="6" name="TextBox 5">
            <a:extLst>
              <a:ext uri="{FF2B5EF4-FFF2-40B4-BE49-F238E27FC236}">
                <a16:creationId xmlns:a16="http://schemas.microsoft.com/office/drawing/2014/main" id="{A6BBC1BA-C54B-4ED6-8669-CEFCC6ABBBCA}"/>
              </a:ext>
            </a:extLst>
          </p:cNvPr>
          <p:cNvSpPr txBox="1"/>
          <p:nvPr/>
        </p:nvSpPr>
        <p:spPr>
          <a:xfrm>
            <a:off x="9454225" y="240268"/>
            <a:ext cx="2525050" cy="369332"/>
          </a:xfrm>
          <a:prstGeom prst="rect">
            <a:avLst/>
          </a:prstGeom>
          <a:noFill/>
        </p:spPr>
        <p:txBody>
          <a:bodyPr wrap="none" rtlCol="0">
            <a:spAutoFit/>
          </a:bodyPr>
          <a:lstStyle/>
          <a:p>
            <a:r>
              <a:rPr lang="en-US" dirty="0">
                <a:solidFill>
                  <a:srgbClr val="FF0000"/>
                </a:solidFill>
              </a:rPr>
              <a:t>MODULE 5 – PROBLEM 2</a:t>
            </a:r>
          </a:p>
        </p:txBody>
      </p:sp>
      <p:sp>
        <p:nvSpPr>
          <p:cNvPr id="7" name="Rectangle 6">
            <a:extLst>
              <a:ext uri="{FF2B5EF4-FFF2-40B4-BE49-F238E27FC236}">
                <a16:creationId xmlns:a16="http://schemas.microsoft.com/office/drawing/2014/main" id="{AB4FEA5D-6C8E-4266-A564-BD95E8583AC0}"/>
              </a:ext>
            </a:extLst>
          </p:cNvPr>
          <p:cNvSpPr/>
          <p:nvPr/>
        </p:nvSpPr>
        <p:spPr>
          <a:xfrm>
            <a:off x="212725" y="100012"/>
            <a:ext cx="2414486" cy="523220"/>
          </a:xfrm>
          <a:prstGeom prst="rect">
            <a:avLst/>
          </a:prstGeom>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ANSWER - </a:t>
            </a:r>
            <a:endParaRPr lang="en-US" sz="2800" dirty="0"/>
          </a:p>
        </p:txBody>
      </p:sp>
      <p:sp>
        <p:nvSpPr>
          <p:cNvPr id="8" name="TextBox 7">
            <a:extLst>
              <a:ext uri="{FF2B5EF4-FFF2-40B4-BE49-F238E27FC236}">
                <a16:creationId xmlns:a16="http://schemas.microsoft.com/office/drawing/2014/main" id="{9F877218-4E63-42A9-8B57-A6072963F532}"/>
              </a:ext>
            </a:extLst>
          </p:cNvPr>
          <p:cNvSpPr txBox="1"/>
          <p:nvPr/>
        </p:nvSpPr>
        <p:spPr>
          <a:xfrm rot="20618698">
            <a:off x="739772" y="2656502"/>
            <a:ext cx="2459327" cy="954107"/>
          </a:xfrm>
          <a:prstGeom prst="rect">
            <a:avLst/>
          </a:prstGeom>
          <a:noFill/>
        </p:spPr>
        <p:txBody>
          <a:bodyPr wrap="square" rtlCol="0">
            <a:spAutoFit/>
          </a:bodyPr>
          <a:lstStyle/>
          <a:p>
            <a:r>
              <a:rPr lang="en-US" sz="2800" b="1" dirty="0">
                <a:solidFill>
                  <a:srgbClr val="00B050"/>
                </a:solidFill>
              </a:rPr>
              <a:t>Use Regular Rounding</a:t>
            </a:r>
          </a:p>
        </p:txBody>
      </p:sp>
    </p:spTree>
    <p:extLst>
      <p:ext uri="{BB962C8B-B14F-4D97-AF65-F5344CB8AC3E}">
        <p14:creationId xmlns:p14="http://schemas.microsoft.com/office/powerpoint/2010/main" val="19915446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01600" y="215900"/>
            <a:ext cx="11950699" cy="1422400"/>
          </a:xfrm>
          <a:solidFill>
            <a:srgbClr val="F3FBA7"/>
          </a:solidFill>
        </p:spPr>
        <p:txBody>
          <a:bodyPr>
            <a:normAutofit fontScale="90000"/>
          </a:bodyPr>
          <a:lstStyle/>
          <a:p>
            <a:r>
              <a:rPr lang="en-US" b="1" dirty="0">
                <a:latin typeface="Arial" panose="020B0604020202020204" pitchFamily="34" charset="0"/>
                <a:cs typeface="Arial" panose="020B0604020202020204" pitchFamily="34" charset="0"/>
              </a:rPr>
              <a:t>Module 6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Gyratory Compactor Operations AASHTO T312</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57199" y="2051049"/>
            <a:ext cx="11595100" cy="2838451"/>
          </a:xfrm>
        </p:spPr>
        <p:txBody>
          <a:bodyPr>
            <a:normAutofit/>
          </a:bodyPr>
          <a:lstStyle/>
          <a:p>
            <a:pPr marL="514350" indent="-514350">
              <a:buAutoNum type="arabicPeriod"/>
            </a:pPr>
            <a:r>
              <a:rPr lang="en-US" sz="3200" dirty="0">
                <a:latin typeface="Arial" panose="020B0604020202020204" pitchFamily="34" charset="0"/>
                <a:cs typeface="Arial" panose="020B0604020202020204" pitchFamily="34" charset="0"/>
              </a:rPr>
              <a:t>W</a:t>
            </a:r>
            <a:r>
              <a:rPr lang="en-US" sz="3200" cap="none" dirty="0">
                <a:latin typeface="Arial" panose="020B0604020202020204" pitchFamily="34" charset="0"/>
                <a:cs typeface="Arial" panose="020B0604020202020204" pitchFamily="34" charset="0"/>
              </a:rPr>
              <a:t>hat height should the volumetrics gyro pucks be compacted to at the end of the prescribed number of gyrations?</a:t>
            </a:r>
          </a:p>
          <a:p>
            <a:pPr marL="0" indent="0">
              <a:buNone/>
            </a:pPr>
            <a:r>
              <a:rPr lang="en-US" sz="3200" dirty="0">
                <a:latin typeface="Arial" panose="020B0604020202020204" pitchFamily="34" charset="0"/>
                <a:cs typeface="Arial" panose="020B0604020202020204" pitchFamily="34" charset="0"/>
              </a:rPr>
              <a:t>    H</a:t>
            </a:r>
            <a:r>
              <a:rPr lang="en-US" sz="3200" cap="none" dirty="0">
                <a:latin typeface="Arial" panose="020B0604020202020204" pitchFamily="34" charset="0"/>
                <a:cs typeface="Arial" panose="020B0604020202020204" pitchFamily="34" charset="0"/>
              </a:rPr>
              <a:t>ow about the TSR pucks?</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113</a:t>
            </a:fld>
            <a:endParaRPr lang="en-US" sz="2800" dirty="0"/>
          </a:p>
        </p:txBody>
      </p:sp>
    </p:spTree>
    <p:extLst>
      <p:ext uri="{BB962C8B-B14F-4D97-AF65-F5344CB8AC3E}">
        <p14:creationId xmlns:p14="http://schemas.microsoft.com/office/powerpoint/2010/main" val="36058795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0" y="1"/>
            <a:ext cx="5181599" cy="1066800"/>
          </a:xfrm>
        </p:spPr>
        <p:txBody>
          <a:bodyPr>
            <a:normAutofit/>
          </a:bodyPr>
          <a:lstStyle/>
          <a:p>
            <a:pPr algn="l"/>
            <a:r>
              <a:rPr lang="en-US" sz="3200" dirty="0">
                <a:latin typeface="Arial" panose="020B0604020202020204" pitchFamily="34" charset="0"/>
                <a:cs typeface="Arial" panose="020B0604020202020204" pitchFamily="34" charset="0"/>
              </a:rPr>
              <a:t>Answer - M6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17)</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114</a:t>
            </a:fld>
            <a:endParaRPr lang="en-US" dirty="0"/>
          </a:p>
        </p:txBody>
      </p:sp>
      <p:sp>
        <p:nvSpPr>
          <p:cNvPr id="9" name="TextBox 8">
            <a:extLst>
              <a:ext uri="{FF2B5EF4-FFF2-40B4-BE49-F238E27FC236}">
                <a16:creationId xmlns:a16="http://schemas.microsoft.com/office/drawing/2014/main" id="{1977A820-AE5F-4617-A641-458CC0D60052}"/>
              </a:ext>
            </a:extLst>
          </p:cNvPr>
          <p:cNvSpPr txBox="1"/>
          <p:nvPr/>
        </p:nvSpPr>
        <p:spPr>
          <a:xfrm>
            <a:off x="266701" y="1409699"/>
            <a:ext cx="5960093" cy="1569660"/>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Volumetrics pucks:  115 ± 5 mm</a:t>
            </a:r>
          </a:p>
          <a:p>
            <a:endParaRPr lang="en-US" sz="3200" dirty="0">
              <a:solidFill>
                <a:srgbClr val="FF0000"/>
              </a:solidFill>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TSR pucks:  95± 5 mm</a:t>
            </a:r>
          </a:p>
        </p:txBody>
      </p:sp>
      <p:pic>
        <p:nvPicPr>
          <p:cNvPr id="3" name="Picture 2">
            <a:extLst>
              <a:ext uri="{FF2B5EF4-FFF2-40B4-BE49-F238E27FC236}">
                <a16:creationId xmlns:a16="http://schemas.microsoft.com/office/drawing/2014/main" id="{6BDB5517-A722-4260-A1CE-371A75334E67}"/>
              </a:ext>
            </a:extLst>
          </p:cNvPr>
          <p:cNvPicPr>
            <a:picLocks noChangeAspect="1"/>
          </p:cNvPicPr>
          <p:nvPr/>
        </p:nvPicPr>
        <p:blipFill>
          <a:blip r:embed="rId2"/>
          <a:stretch>
            <a:fillRect/>
          </a:stretch>
        </p:blipFill>
        <p:spPr>
          <a:xfrm>
            <a:off x="6839165" y="0"/>
            <a:ext cx="5086134" cy="6807200"/>
          </a:xfrm>
          <a:prstGeom prst="rect">
            <a:avLst/>
          </a:prstGeom>
        </p:spPr>
      </p:pic>
    </p:spTree>
    <p:extLst>
      <p:ext uri="{BB962C8B-B14F-4D97-AF65-F5344CB8AC3E}">
        <p14:creationId xmlns:p14="http://schemas.microsoft.com/office/powerpoint/2010/main" val="27309312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1905000"/>
            <a:ext cx="11595100" cy="1524000"/>
          </a:xfrm>
        </p:spPr>
        <p:txBody>
          <a:bodyPr>
            <a:normAutofit/>
          </a:bodyPr>
          <a:lstStyle/>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the difference between gyro verification and calibration?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115</a:t>
            </a:fld>
            <a:endParaRPr lang="en-US" sz="2800" dirty="0"/>
          </a:p>
        </p:txBody>
      </p:sp>
      <p:sp>
        <p:nvSpPr>
          <p:cNvPr id="5" name="TextBox 4">
            <a:extLst>
              <a:ext uri="{FF2B5EF4-FFF2-40B4-BE49-F238E27FC236}">
                <a16:creationId xmlns:a16="http://schemas.microsoft.com/office/drawing/2014/main" id="{AC60337E-5FDE-4258-94AE-F2930D0B9674}"/>
              </a:ext>
            </a:extLst>
          </p:cNvPr>
          <p:cNvSpPr txBox="1"/>
          <p:nvPr/>
        </p:nvSpPr>
        <p:spPr>
          <a:xfrm rot="21363148">
            <a:off x="1181100" y="5041900"/>
            <a:ext cx="7120347" cy="646331"/>
          </a:xfrm>
          <a:prstGeom prst="rect">
            <a:avLst/>
          </a:prstGeom>
          <a:solidFill>
            <a:schemeClr val="accent1">
              <a:lumMod val="20000"/>
              <a:lumOff val="80000"/>
            </a:schemeClr>
          </a:solidFill>
        </p:spPr>
        <p:txBody>
          <a:bodyPr wrap="none" rtlCol="0">
            <a:spAutoFit/>
          </a:bodyPr>
          <a:lstStyle/>
          <a:p>
            <a:r>
              <a:rPr lang="en-US" sz="3600" dirty="0"/>
              <a:t>NOTE:   Gyro = Gyratory Compactor</a:t>
            </a:r>
          </a:p>
        </p:txBody>
      </p:sp>
      <p:sp>
        <p:nvSpPr>
          <p:cNvPr id="8" name="Title 1">
            <a:extLst>
              <a:ext uri="{FF2B5EF4-FFF2-40B4-BE49-F238E27FC236}">
                <a16:creationId xmlns:a16="http://schemas.microsoft.com/office/drawing/2014/main" id="{27B80413-684D-4640-96CA-FB9DE7A5C888}"/>
              </a:ext>
            </a:extLst>
          </p:cNvPr>
          <p:cNvSpPr>
            <a:spLocks noGrp="1"/>
          </p:cNvSpPr>
          <p:nvPr>
            <p:ph type="title"/>
          </p:nvPr>
        </p:nvSpPr>
        <p:spPr>
          <a:xfrm>
            <a:off x="228601" y="215900"/>
            <a:ext cx="3035299" cy="939651"/>
          </a:xfrm>
        </p:spPr>
        <p:txBody>
          <a:bodyPr>
            <a:normAutofit fontScale="90000"/>
          </a:bodyPr>
          <a:lstStyle/>
          <a:p>
            <a:pPr algn="l"/>
            <a:r>
              <a:rPr lang="en-US" b="1" dirty="0">
                <a:latin typeface="Arial" panose="020B0604020202020204" pitchFamily="34" charset="0"/>
                <a:cs typeface="Arial" panose="020B0604020202020204" pitchFamily="34" charset="0"/>
              </a:rPr>
              <a:t>Module 6</a:t>
            </a:r>
            <a:r>
              <a:rPr lang="en-US" sz="4000"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966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 y="71925"/>
            <a:ext cx="4396772" cy="1096476"/>
          </a:xfrm>
        </p:spPr>
        <p:txBody>
          <a:bodyPr>
            <a:normAutofit/>
          </a:bodyPr>
          <a:lstStyle/>
          <a:p>
            <a:pPr algn="l"/>
            <a:r>
              <a:rPr lang="en-US" sz="3200" dirty="0">
                <a:latin typeface="Arial" panose="020B0604020202020204" pitchFamily="34" charset="0"/>
                <a:cs typeface="Arial" panose="020B0604020202020204" pitchFamily="34" charset="0"/>
              </a:rPr>
              <a:t>Answer - M6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(slides 70, 81,77)</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116</a:t>
            </a:fld>
            <a:endParaRPr lang="en-US" dirty="0"/>
          </a:p>
        </p:txBody>
      </p:sp>
      <p:pic>
        <p:nvPicPr>
          <p:cNvPr id="5" name="Picture 4">
            <a:extLst>
              <a:ext uri="{FF2B5EF4-FFF2-40B4-BE49-F238E27FC236}">
                <a16:creationId xmlns:a16="http://schemas.microsoft.com/office/drawing/2014/main" id="{2A981B9A-A4A3-482C-AF56-FF5722D0C97F}"/>
              </a:ext>
            </a:extLst>
          </p:cNvPr>
          <p:cNvPicPr>
            <a:picLocks noChangeAspect="1"/>
          </p:cNvPicPr>
          <p:nvPr/>
        </p:nvPicPr>
        <p:blipFill>
          <a:blip r:embed="rId2"/>
          <a:stretch>
            <a:fillRect/>
          </a:stretch>
        </p:blipFill>
        <p:spPr>
          <a:xfrm>
            <a:off x="7805057" y="-32657"/>
            <a:ext cx="4386943" cy="5937887"/>
          </a:xfrm>
          <a:prstGeom prst="rect">
            <a:avLst/>
          </a:prstGeom>
        </p:spPr>
      </p:pic>
      <p:pic>
        <p:nvPicPr>
          <p:cNvPr id="7" name="Picture 6">
            <a:extLst>
              <a:ext uri="{FF2B5EF4-FFF2-40B4-BE49-F238E27FC236}">
                <a16:creationId xmlns:a16="http://schemas.microsoft.com/office/drawing/2014/main" id="{E534D6CC-C632-4A59-82C3-A314C0A75874}"/>
              </a:ext>
            </a:extLst>
          </p:cNvPr>
          <p:cNvPicPr>
            <a:picLocks noChangeAspect="1"/>
          </p:cNvPicPr>
          <p:nvPr/>
        </p:nvPicPr>
        <p:blipFill>
          <a:blip r:embed="rId3"/>
          <a:stretch>
            <a:fillRect/>
          </a:stretch>
        </p:blipFill>
        <p:spPr>
          <a:xfrm>
            <a:off x="4490357" y="13906"/>
            <a:ext cx="3631870" cy="2416476"/>
          </a:xfrm>
          <a:prstGeom prst="rect">
            <a:avLst/>
          </a:prstGeom>
        </p:spPr>
      </p:pic>
      <p:sp>
        <p:nvSpPr>
          <p:cNvPr id="9" name="TextBox 8">
            <a:extLst>
              <a:ext uri="{FF2B5EF4-FFF2-40B4-BE49-F238E27FC236}">
                <a16:creationId xmlns:a16="http://schemas.microsoft.com/office/drawing/2014/main" id="{1977A820-AE5F-4617-A641-458CC0D60052}"/>
              </a:ext>
            </a:extLst>
          </p:cNvPr>
          <p:cNvSpPr txBox="1"/>
          <p:nvPr/>
        </p:nvSpPr>
        <p:spPr>
          <a:xfrm>
            <a:off x="101600" y="2308285"/>
            <a:ext cx="8020627" cy="4524315"/>
          </a:xfrm>
          <a:prstGeom prst="rect">
            <a:avLst/>
          </a:prstGeom>
          <a:solidFill>
            <a:schemeClr val="bg1">
              <a:lumMod val="95000"/>
            </a:schemeClr>
          </a:solidFill>
          <a:ln w="57150">
            <a:solidFill>
              <a:schemeClr val="tx1"/>
            </a:solidFill>
          </a:ln>
        </p:spPr>
        <p:txBody>
          <a:bodyPr wrap="square" rtlCol="0">
            <a:spAutoFit/>
          </a:bodyPr>
          <a:lstStyle/>
          <a:p>
            <a:r>
              <a:rPr lang="en-US" sz="2800" dirty="0">
                <a:solidFill>
                  <a:srgbClr val="FF0000"/>
                </a:solidFill>
              </a:rPr>
              <a:t>Verification:</a:t>
            </a:r>
          </a:p>
          <a:p>
            <a:pPr marL="457200" indent="-457200">
              <a:buFontTx/>
              <a:buChar char="-"/>
            </a:pPr>
            <a:r>
              <a:rPr lang="en-US" sz="2800" dirty="0">
                <a:solidFill>
                  <a:srgbClr val="FF0000"/>
                </a:solidFill>
              </a:rPr>
              <a:t>Verifies if the calibration is still in spec.</a:t>
            </a:r>
          </a:p>
          <a:p>
            <a:pPr marL="457200" indent="-457200">
              <a:buFontTx/>
              <a:buChar char="-"/>
            </a:pPr>
            <a:r>
              <a:rPr lang="en-US" sz="2800" dirty="0">
                <a:solidFill>
                  <a:srgbClr val="FF0000"/>
                </a:solidFill>
              </a:rPr>
              <a:t>No adjustments made </a:t>
            </a:r>
          </a:p>
          <a:p>
            <a:pPr marL="457200" indent="-457200">
              <a:buFontTx/>
              <a:buChar char="-"/>
            </a:pPr>
            <a:r>
              <a:rPr lang="en-US" sz="2800" dirty="0">
                <a:solidFill>
                  <a:srgbClr val="FF0000"/>
                </a:solidFill>
              </a:rPr>
              <a:t>Uses external angle</a:t>
            </a:r>
          </a:p>
          <a:p>
            <a:pPr marL="457200" indent="-457200">
              <a:buFontTx/>
              <a:buChar char="-"/>
            </a:pPr>
            <a:r>
              <a:rPr lang="en-US" sz="2800" dirty="0">
                <a:solidFill>
                  <a:srgbClr val="FF0000"/>
                </a:solidFill>
              </a:rPr>
              <a:t>Shorter version</a:t>
            </a:r>
          </a:p>
          <a:p>
            <a:endParaRPr lang="en-US" sz="800" dirty="0">
              <a:solidFill>
                <a:srgbClr val="FF0000"/>
              </a:solidFill>
            </a:endParaRPr>
          </a:p>
          <a:p>
            <a:r>
              <a:rPr lang="en-US" sz="2800" dirty="0">
                <a:solidFill>
                  <a:srgbClr val="FF0000"/>
                </a:solidFill>
              </a:rPr>
              <a:t>Calibration:</a:t>
            </a:r>
          </a:p>
          <a:p>
            <a:pPr marL="457200" indent="-457200">
              <a:buFontTx/>
              <a:buChar char="-"/>
            </a:pPr>
            <a:r>
              <a:rPr lang="en-US" sz="2800" dirty="0">
                <a:solidFill>
                  <a:srgbClr val="FF0000"/>
                </a:solidFill>
              </a:rPr>
              <a:t>Calibrates the gyro.</a:t>
            </a:r>
          </a:p>
          <a:p>
            <a:pPr marL="457200" indent="-457200">
              <a:buFontTx/>
              <a:buChar char="-"/>
            </a:pPr>
            <a:r>
              <a:rPr lang="en-US" sz="2800" dirty="0">
                <a:solidFill>
                  <a:srgbClr val="FF0000"/>
                </a:solidFill>
              </a:rPr>
              <a:t>Adjustments can be made to bring the gyro in spec.</a:t>
            </a:r>
          </a:p>
          <a:p>
            <a:pPr marL="457200" indent="-457200">
              <a:buFontTx/>
              <a:buChar char="-"/>
            </a:pPr>
            <a:r>
              <a:rPr lang="en-US" sz="2800" dirty="0">
                <a:solidFill>
                  <a:srgbClr val="FF0000"/>
                </a:solidFill>
              </a:rPr>
              <a:t>Uses internal angle </a:t>
            </a:r>
          </a:p>
          <a:p>
            <a:pPr marL="457200" indent="-457200">
              <a:buFontTx/>
              <a:buChar char="-"/>
            </a:pPr>
            <a:r>
              <a:rPr lang="en-US" sz="2800" dirty="0">
                <a:solidFill>
                  <a:srgbClr val="FF0000"/>
                </a:solidFill>
              </a:rPr>
              <a:t>Full calibration – takes longer to do.</a:t>
            </a:r>
          </a:p>
        </p:txBody>
      </p:sp>
      <p:sp>
        <p:nvSpPr>
          <p:cNvPr id="8" name="TextBox 7">
            <a:extLst>
              <a:ext uri="{FF2B5EF4-FFF2-40B4-BE49-F238E27FC236}">
                <a16:creationId xmlns:a16="http://schemas.microsoft.com/office/drawing/2014/main" id="{9B7F35C4-0EC2-4F35-BEE3-1BB5E5768364}"/>
              </a:ext>
            </a:extLst>
          </p:cNvPr>
          <p:cNvSpPr txBox="1"/>
          <p:nvPr/>
        </p:nvSpPr>
        <p:spPr>
          <a:xfrm>
            <a:off x="-25401" y="1704190"/>
            <a:ext cx="4422173" cy="400110"/>
          </a:xfrm>
          <a:prstGeom prst="rect">
            <a:avLst/>
          </a:prstGeom>
          <a:noFill/>
        </p:spPr>
        <p:txBody>
          <a:bodyPr wrap="none" rtlCol="0">
            <a:spAutoFit/>
          </a:bodyPr>
          <a:lstStyle/>
          <a:p>
            <a:r>
              <a:rPr lang="en-US" sz="2000" dirty="0"/>
              <a:t>Note:  Extra information added by Donn</a:t>
            </a:r>
            <a:r>
              <a:rPr lang="en-US" dirty="0"/>
              <a:t>a</a:t>
            </a:r>
          </a:p>
        </p:txBody>
      </p:sp>
    </p:spTree>
    <p:extLst>
      <p:ext uri="{BB962C8B-B14F-4D97-AF65-F5344CB8AC3E}">
        <p14:creationId xmlns:p14="http://schemas.microsoft.com/office/powerpoint/2010/main" val="13071299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900"/>
            <a:ext cx="3035299" cy="939651"/>
          </a:xfrm>
        </p:spPr>
        <p:txBody>
          <a:bodyPr>
            <a:normAutofit fontScale="90000"/>
          </a:bodyPr>
          <a:lstStyle/>
          <a:p>
            <a:pPr algn="l"/>
            <a:r>
              <a:rPr lang="en-US" b="1" dirty="0">
                <a:latin typeface="Arial" panose="020B0604020202020204" pitchFamily="34" charset="0"/>
                <a:cs typeface="Arial" panose="020B0604020202020204" pitchFamily="34" charset="0"/>
              </a:rPr>
              <a:t>Module 6</a:t>
            </a:r>
            <a:r>
              <a:rPr lang="en-US" sz="4000"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2092324"/>
            <a:ext cx="11595100" cy="1768476"/>
          </a:xfrm>
        </p:spPr>
        <p:txBody>
          <a:bodyPr>
            <a:normAutofit/>
          </a:bodyPr>
          <a:lstStyle/>
          <a:p>
            <a:pPr marL="0" indent="0">
              <a:buNone/>
            </a:pPr>
            <a:r>
              <a:rPr lang="en-US" sz="3200" b="1"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How often should gyro </a:t>
            </a:r>
            <a:r>
              <a:rPr lang="en-US" sz="3200" u="sng" cap="none" dirty="0">
                <a:latin typeface="Arial" panose="020B0604020202020204" pitchFamily="34" charset="0"/>
                <a:cs typeface="Arial" panose="020B0604020202020204" pitchFamily="34" charset="0"/>
              </a:rPr>
              <a:t>verification</a:t>
            </a:r>
            <a:r>
              <a:rPr lang="en-US" sz="3200" cap="none" dirty="0">
                <a:latin typeface="Arial" panose="020B0604020202020204" pitchFamily="34" charset="0"/>
                <a:cs typeface="Arial" panose="020B0604020202020204" pitchFamily="34" charset="0"/>
              </a:rPr>
              <a:t> be performed and in what condition should the gyro be in?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117</a:t>
            </a:fld>
            <a:endParaRPr lang="en-US" sz="2800" dirty="0"/>
          </a:p>
        </p:txBody>
      </p:sp>
      <p:sp>
        <p:nvSpPr>
          <p:cNvPr id="5" name="TextBox 4">
            <a:extLst>
              <a:ext uri="{FF2B5EF4-FFF2-40B4-BE49-F238E27FC236}">
                <a16:creationId xmlns:a16="http://schemas.microsoft.com/office/drawing/2014/main" id="{16260D99-6BB1-4B6A-80A4-DBB57E3E0768}"/>
              </a:ext>
            </a:extLst>
          </p:cNvPr>
          <p:cNvSpPr txBox="1"/>
          <p:nvPr/>
        </p:nvSpPr>
        <p:spPr>
          <a:xfrm rot="21363148">
            <a:off x="1181100" y="5041900"/>
            <a:ext cx="7120347" cy="646331"/>
          </a:xfrm>
          <a:prstGeom prst="rect">
            <a:avLst/>
          </a:prstGeom>
          <a:solidFill>
            <a:schemeClr val="accent1">
              <a:lumMod val="20000"/>
              <a:lumOff val="80000"/>
            </a:schemeClr>
          </a:solidFill>
        </p:spPr>
        <p:txBody>
          <a:bodyPr wrap="none" rtlCol="0">
            <a:spAutoFit/>
          </a:bodyPr>
          <a:lstStyle/>
          <a:p>
            <a:r>
              <a:rPr lang="en-US" sz="3600" dirty="0"/>
              <a:t>NOTE:   Gyro = Gyratory Compactor</a:t>
            </a:r>
          </a:p>
        </p:txBody>
      </p:sp>
    </p:spTree>
    <p:extLst>
      <p:ext uri="{BB962C8B-B14F-4D97-AF65-F5344CB8AC3E}">
        <p14:creationId xmlns:p14="http://schemas.microsoft.com/office/powerpoint/2010/main" val="4163690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 y="114301"/>
            <a:ext cx="4800600" cy="1066800"/>
          </a:xfrm>
        </p:spPr>
        <p:txBody>
          <a:bodyPr>
            <a:normAutofit/>
          </a:bodyPr>
          <a:lstStyle/>
          <a:p>
            <a:pPr algn="l"/>
            <a:r>
              <a:rPr lang="en-US" sz="3200" dirty="0">
                <a:latin typeface="Arial" panose="020B0604020202020204" pitchFamily="34" charset="0"/>
                <a:cs typeface="Arial" panose="020B0604020202020204" pitchFamily="34" charset="0"/>
              </a:rPr>
              <a:t>Answer</a:t>
            </a:r>
            <a:r>
              <a:rPr lang="en-US" sz="3200" dirty="0">
                <a:solidFill>
                  <a:srgbClr val="FF0000"/>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M6 – Q3;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77)</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118</a:t>
            </a:fld>
            <a:endParaRPr lang="en-US" dirty="0"/>
          </a:p>
        </p:txBody>
      </p:sp>
      <p:pic>
        <p:nvPicPr>
          <p:cNvPr id="7" name="Picture 6">
            <a:extLst>
              <a:ext uri="{FF2B5EF4-FFF2-40B4-BE49-F238E27FC236}">
                <a16:creationId xmlns:a16="http://schemas.microsoft.com/office/drawing/2014/main" id="{48F67F9B-283F-42E2-B918-420051E7249C}"/>
              </a:ext>
            </a:extLst>
          </p:cNvPr>
          <p:cNvPicPr>
            <a:picLocks noChangeAspect="1"/>
          </p:cNvPicPr>
          <p:nvPr/>
        </p:nvPicPr>
        <p:blipFill>
          <a:blip r:embed="rId2"/>
          <a:stretch>
            <a:fillRect/>
          </a:stretch>
        </p:blipFill>
        <p:spPr>
          <a:xfrm>
            <a:off x="4984750" y="25400"/>
            <a:ext cx="5181598" cy="6856458"/>
          </a:xfrm>
          <a:prstGeom prst="rect">
            <a:avLst/>
          </a:prstGeom>
        </p:spPr>
      </p:pic>
    </p:spTree>
    <p:extLst>
      <p:ext uri="{BB962C8B-B14F-4D97-AF65-F5344CB8AC3E}">
        <p14:creationId xmlns:p14="http://schemas.microsoft.com/office/powerpoint/2010/main" val="35101638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1435100"/>
            <a:ext cx="4994729" cy="2614386"/>
          </a:xfrm>
        </p:spPr>
        <p:txBody>
          <a:bodyPr>
            <a:normAutofit/>
          </a:bodyPr>
          <a:lstStyle/>
          <a:p>
            <a:pPr marL="0" indent="0">
              <a:buNone/>
            </a:pPr>
            <a:r>
              <a:rPr lang="en-US" sz="3200" b="1"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How often should </a:t>
            </a:r>
            <a:r>
              <a:rPr lang="en-US" sz="3200" u="sng" cap="none" dirty="0">
                <a:latin typeface="Arial" panose="020B0604020202020204" pitchFamily="34" charset="0"/>
                <a:cs typeface="Arial" panose="020B0604020202020204" pitchFamily="34" charset="0"/>
              </a:rPr>
              <a:t>calibration</a:t>
            </a:r>
            <a:r>
              <a:rPr lang="en-US" sz="3200" cap="none" dirty="0">
                <a:latin typeface="Arial" panose="020B0604020202020204" pitchFamily="34" charset="0"/>
                <a:cs typeface="Arial" panose="020B0604020202020204" pitchFamily="34" charset="0"/>
              </a:rPr>
              <a:t> be performed on the Gyratory?</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119</a:t>
            </a:fld>
            <a:endParaRPr lang="en-US" sz="2800" dirty="0"/>
          </a:p>
        </p:txBody>
      </p:sp>
      <p:pic>
        <p:nvPicPr>
          <p:cNvPr id="6" name="Picture 5">
            <a:extLst>
              <a:ext uri="{FF2B5EF4-FFF2-40B4-BE49-F238E27FC236}">
                <a16:creationId xmlns:a16="http://schemas.microsoft.com/office/drawing/2014/main" id="{7C37F2D8-BF94-430D-B85D-33DCF4B2B905}"/>
              </a:ext>
            </a:extLst>
          </p:cNvPr>
          <p:cNvPicPr>
            <a:picLocks noChangeAspect="1"/>
          </p:cNvPicPr>
          <p:nvPr/>
        </p:nvPicPr>
        <p:blipFill>
          <a:blip r:embed="rId2"/>
          <a:stretch>
            <a:fillRect/>
          </a:stretch>
        </p:blipFill>
        <p:spPr>
          <a:xfrm>
            <a:off x="5535934" y="163766"/>
            <a:ext cx="4994729" cy="6694234"/>
          </a:xfrm>
          <a:prstGeom prst="rect">
            <a:avLst/>
          </a:prstGeom>
        </p:spPr>
      </p:pic>
      <p:sp>
        <p:nvSpPr>
          <p:cNvPr id="12" name="Rectangle 11">
            <a:extLst>
              <a:ext uri="{FF2B5EF4-FFF2-40B4-BE49-F238E27FC236}">
                <a16:creationId xmlns:a16="http://schemas.microsoft.com/office/drawing/2014/main" id="{2A84ADD8-DF43-47B9-A495-E77CBBE5ECD1}"/>
              </a:ext>
            </a:extLst>
          </p:cNvPr>
          <p:cNvSpPr/>
          <p:nvPr/>
        </p:nvSpPr>
        <p:spPr>
          <a:xfrm rot="21449702">
            <a:off x="3665318" y="4952425"/>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66): </a:t>
            </a:r>
            <a:endParaRPr lang="en-US" sz="3200" dirty="0"/>
          </a:p>
        </p:txBody>
      </p:sp>
    </p:spTree>
    <p:extLst>
      <p:ext uri="{BB962C8B-B14F-4D97-AF65-F5344CB8AC3E}">
        <p14:creationId xmlns:p14="http://schemas.microsoft.com/office/powerpoint/2010/main" val="1577111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27011" y="87136"/>
            <a:ext cx="3963095" cy="1077218"/>
          </a:xfrm>
        </p:spPr>
        <p:txBody>
          <a:bodyPr>
            <a:normAutofit/>
          </a:bodyPr>
          <a:lstStyle/>
          <a:p>
            <a:pPr algn="l"/>
            <a:r>
              <a:rPr lang="en-US" sz="3200" dirty="0">
                <a:latin typeface="Arial" panose="020B0604020202020204" pitchFamily="34" charset="0"/>
                <a:cs typeface="Arial" panose="020B0604020202020204" pitchFamily="34" charset="0"/>
              </a:rPr>
              <a:t>Answer - M2 -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(slides 6 and 11)</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833100" y="5905231"/>
            <a:ext cx="669923" cy="365125"/>
          </a:xfrm>
        </p:spPr>
        <p:txBody>
          <a:bodyPr/>
          <a:lstStyle/>
          <a:p>
            <a:fld id="{D06B54AD-FDBF-4D58-8A9D-31C5564527AC}" type="slidenum">
              <a:rPr lang="en-US" sz="2800" smtClean="0"/>
              <a:t>12</a:t>
            </a:fld>
            <a:endParaRPr lang="en-US" dirty="0"/>
          </a:p>
        </p:txBody>
      </p:sp>
      <p:pic>
        <p:nvPicPr>
          <p:cNvPr id="5" name="Picture 4">
            <a:extLst>
              <a:ext uri="{FF2B5EF4-FFF2-40B4-BE49-F238E27FC236}">
                <a16:creationId xmlns:a16="http://schemas.microsoft.com/office/drawing/2014/main" id="{96B37FC1-4404-4184-B84F-0CB4936FA1CB}"/>
              </a:ext>
            </a:extLst>
          </p:cNvPr>
          <p:cNvPicPr>
            <a:picLocks noChangeAspect="1"/>
          </p:cNvPicPr>
          <p:nvPr/>
        </p:nvPicPr>
        <p:blipFill>
          <a:blip r:embed="rId2"/>
          <a:stretch>
            <a:fillRect/>
          </a:stretch>
        </p:blipFill>
        <p:spPr>
          <a:xfrm>
            <a:off x="4661854" y="1689653"/>
            <a:ext cx="4405773" cy="5179460"/>
          </a:xfrm>
          <a:prstGeom prst="rect">
            <a:avLst/>
          </a:prstGeom>
        </p:spPr>
      </p:pic>
      <p:pic>
        <p:nvPicPr>
          <p:cNvPr id="6" name="Picture 5">
            <a:extLst>
              <a:ext uri="{FF2B5EF4-FFF2-40B4-BE49-F238E27FC236}">
                <a16:creationId xmlns:a16="http://schemas.microsoft.com/office/drawing/2014/main" id="{30AA2101-0D4C-4AE1-B744-E06ADB6735F5}"/>
              </a:ext>
            </a:extLst>
          </p:cNvPr>
          <p:cNvPicPr>
            <a:picLocks noChangeAspect="1"/>
          </p:cNvPicPr>
          <p:nvPr/>
        </p:nvPicPr>
        <p:blipFill>
          <a:blip r:embed="rId3"/>
          <a:stretch>
            <a:fillRect/>
          </a:stretch>
        </p:blipFill>
        <p:spPr>
          <a:xfrm>
            <a:off x="8228905" y="190500"/>
            <a:ext cx="3963095" cy="4851400"/>
          </a:xfrm>
          <a:prstGeom prst="rect">
            <a:avLst/>
          </a:prstGeom>
        </p:spPr>
      </p:pic>
      <p:sp>
        <p:nvSpPr>
          <p:cNvPr id="8" name="TextBox 7">
            <a:extLst>
              <a:ext uri="{FF2B5EF4-FFF2-40B4-BE49-F238E27FC236}">
                <a16:creationId xmlns:a16="http://schemas.microsoft.com/office/drawing/2014/main" id="{03B59B16-3CD3-4902-9503-1970FF9A8987}"/>
              </a:ext>
            </a:extLst>
          </p:cNvPr>
          <p:cNvSpPr txBox="1"/>
          <p:nvPr/>
        </p:nvSpPr>
        <p:spPr>
          <a:xfrm>
            <a:off x="409367" y="1164354"/>
            <a:ext cx="6133448"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1002 and 403 Superpave</a:t>
            </a:r>
          </a:p>
        </p:txBody>
      </p:sp>
      <p:sp>
        <p:nvSpPr>
          <p:cNvPr id="9" name="TextBox 8">
            <a:extLst>
              <a:ext uri="{FF2B5EF4-FFF2-40B4-BE49-F238E27FC236}">
                <a16:creationId xmlns:a16="http://schemas.microsoft.com/office/drawing/2014/main" id="{B251AAB1-DD30-43B8-A64E-12245DE9A8A0}"/>
              </a:ext>
            </a:extLst>
          </p:cNvPr>
          <p:cNvSpPr txBox="1"/>
          <p:nvPr/>
        </p:nvSpPr>
        <p:spPr>
          <a:xfrm>
            <a:off x="0" y="5693647"/>
            <a:ext cx="4661854" cy="1077218"/>
          </a:xfrm>
          <a:prstGeom prst="rect">
            <a:avLst/>
          </a:prstGeom>
          <a:solidFill>
            <a:schemeClr val="accent6">
              <a:lumMod val="20000"/>
              <a:lumOff val="80000"/>
            </a:schemeClr>
          </a:solidFill>
          <a:ln>
            <a:solidFill>
              <a:schemeClr val="tx1"/>
            </a:solidFill>
          </a:ln>
        </p:spPr>
        <p:txBody>
          <a:bodyPr wrap="square" rtlCol="0">
            <a:spAutoFit/>
          </a:bodyPr>
          <a:lstStyle/>
          <a:p>
            <a:r>
              <a:rPr lang="en-US" sz="3200" dirty="0"/>
              <a:t>NOTE: </a:t>
            </a:r>
          </a:p>
          <a:p>
            <a:r>
              <a:rPr lang="en-US" sz="3200" dirty="0"/>
              <a:t>SPECS = Specifications</a:t>
            </a:r>
          </a:p>
        </p:txBody>
      </p:sp>
    </p:spTree>
    <p:extLst>
      <p:ext uri="{BB962C8B-B14F-4D97-AF65-F5344CB8AC3E}">
        <p14:creationId xmlns:p14="http://schemas.microsoft.com/office/powerpoint/2010/main" val="10603377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8099" y="928469"/>
            <a:ext cx="6870701" cy="1560731"/>
          </a:xfrm>
        </p:spPr>
        <p:txBody>
          <a:bodyPr>
            <a:normAutofit/>
          </a:bodyPr>
          <a:lstStyle/>
          <a:p>
            <a:pPr marL="514350" indent="-514350">
              <a:buAutoNum type="arabicPeriod" startAt="5"/>
            </a:pPr>
            <a:r>
              <a:rPr lang="en-US" sz="3200" cap="none" dirty="0">
                <a:latin typeface="Arial" panose="020B0604020202020204" pitchFamily="34" charset="0"/>
                <a:cs typeface="Arial" panose="020B0604020202020204" pitchFamily="34" charset="0"/>
              </a:rPr>
              <a:t>What five things do </a:t>
            </a:r>
          </a:p>
          <a:p>
            <a:pPr marL="0" indent="0">
              <a:buNone/>
            </a:pPr>
            <a:r>
              <a:rPr lang="en-US" sz="3200" cap="none" dirty="0">
                <a:latin typeface="Arial" panose="020B0604020202020204" pitchFamily="34" charset="0"/>
                <a:cs typeface="Arial" panose="020B0604020202020204" pitchFamily="34" charset="0"/>
              </a:rPr>
              <a:t>you check during gyro verification?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120</a:t>
            </a:fld>
            <a:endParaRPr lang="en-US" sz="2800" dirty="0"/>
          </a:p>
        </p:txBody>
      </p:sp>
      <p:sp>
        <p:nvSpPr>
          <p:cNvPr id="8" name="Title 1">
            <a:extLst>
              <a:ext uri="{FF2B5EF4-FFF2-40B4-BE49-F238E27FC236}">
                <a16:creationId xmlns:a16="http://schemas.microsoft.com/office/drawing/2014/main" id="{6EC97840-CBFF-4D51-82BB-7EBDC8C632C2}"/>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E2DB9D7-6B62-4D12-823B-CFCFB2013FF3}"/>
              </a:ext>
            </a:extLst>
          </p:cNvPr>
          <p:cNvPicPr>
            <a:picLocks noChangeAspect="1"/>
          </p:cNvPicPr>
          <p:nvPr/>
        </p:nvPicPr>
        <p:blipFill>
          <a:blip r:embed="rId2"/>
          <a:stretch>
            <a:fillRect/>
          </a:stretch>
        </p:blipFill>
        <p:spPr>
          <a:xfrm>
            <a:off x="6908801" y="152400"/>
            <a:ext cx="5029199" cy="6799682"/>
          </a:xfrm>
          <a:prstGeom prst="rect">
            <a:avLst/>
          </a:prstGeom>
        </p:spPr>
      </p:pic>
      <p:sp>
        <p:nvSpPr>
          <p:cNvPr id="10" name="Rectangle 9">
            <a:extLst>
              <a:ext uri="{FF2B5EF4-FFF2-40B4-BE49-F238E27FC236}">
                <a16:creationId xmlns:a16="http://schemas.microsoft.com/office/drawing/2014/main" id="{B26810C5-CF70-4147-AD8D-2EFB1CDCF536}"/>
              </a:ext>
            </a:extLst>
          </p:cNvPr>
          <p:cNvSpPr/>
          <p:nvPr/>
        </p:nvSpPr>
        <p:spPr>
          <a:xfrm>
            <a:off x="2393950" y="2844225"/>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76): </a:t>
            </a:r>
            <a:endParaRPr lang="en-US" sz="3200" dirty="0"/>
          </a:p>
        </p:txBody>
      </p:sp>
    </p:spTree>
    <p:extLst>
      <p:ext uri="{BB962C8B-B14F-4D97-AF65-F5344CB8AC3E}">
        <p14:creationId xmlns:p14="http://schemas.microsoft.com/office/powerpoint/2010/main" val="611776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54000" y="1054100"/>
            <a:ext cx="6718299" cy="2898776"/>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6.  </a:t>
            </a:r>
            <a:r>
              <a:rPr lang="en-US" sz="3200" cap="none" dirty="0">
                <a:latin typeface="Arial" panose="020B0604020202020204" pitchFamily="34" charset="0"/>
                <a:cs typeface="Arial" panose="020B0604020202020204" pitchFamily="34" charset="0"/>
              </a:rPr>
              <a:t>During field verification of mix volumetric properties, specimens should be compacted to which number of gyrations:  Nini, Ndes, or Nmax?</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121</a:t>
            </a:fld>
            <a:endParaRPr lang="en-US" sz="2800" dirty="0"/>
          </a:p>
        </p:txBody>
      </p:sp>
      <p:sp>
        <p:nvSpPr>
          <p:cNvPr id="6" name="TextBox 5">
            <a:extLst>
              <a:ext uri="{FF2B5EF4-FFF2-40B4-BE49-F238E27FC236}">
                <a16:creationId xmlns:a16="http://schemas.microsoft.com/office/drawing/2014/main" id="{7C3A48FC-C0F2-4E49-BE19-3FD2F9BCBA62}"/>
              </a:ext>
            </a:extLst>
          </p:cNvPr>
          <p:cNvSpPr txBox="1"/>
          <p:nvPr/>
        </p:nvSpPr>
        <p:spPr>
          <a:xfrm flipH="1">
            <a:off x="2393950" y="4562188"/>
            <a:ext cx="1524867"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N</a:t>
            </a:r>
            <a:r>
              <a:rPr lang="en-US" sz="3200" baseline="-25000" dirty="0">
                <a:solidFill>
                  <a:srgbClr val="FF0000"/>
                </a:solidFill>
                <a:latin typeface="Arial" panose="020B0604020202020204" pitchFamily="34" charset="0"/>
                <a:cs typeface="Arial" panose="020B0604020202020204" pitchFamily="34" charset="0"/>
              </a:rPr>
              <a:t>des</a:t>
            </a:r>
            <a:endParaRPr lang="en-US" sz="32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0E9E3CF-AE98-42AA-92FF-ED5F3CC237E9}"/>
              </a:ext>
            </a:extLst>
          </p:cNvPr>
          <p:cNvPicPr>
            <a:picLocks noChangeAspect="1"/>
          </p:cNvPicPr>
          <p:nvPr/>
        </p:nvPicPr>
        <p:blipFill>
          <a:blip r:embed="rId2"/>
          <a:stretch>
            <a:fillRect/>
          </a:stretch>
        </p:blipFill>
        <p:spPr>
          <a:xfrm>
            <a:off x="6946900" y="16997"/>
            <a:ext cx="5124045" cy="6841004"/>
          </a:xfrm>
          <a:prstGeom prst="rect">
            <a:avLst/>
          </a:prstGeom>
        </p:spPr>
      </p:pic>
      <p:sp>
        <p:nvSpPr>
          <p:cNvPr id="10" name="Title 1">
            <a:extLst>
              <a:ext uri="{FF2B5EF4-FFF2-40B4-BE49-F238E27FC236}">
                <a16:creationId xmlns:a16="http://schemas.microsoft.com/office/drawing/2014/main" id="{6AC8B85D-E1CF-4A6F-A866-9F9A73B89E84}"/>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3D5E513-50F6-4DA2-A229-0CA5BEAF76F7}"/>
              </a:ext>
            </a:extLst>
          </p:cNvPr>
          <p:cNvSpPr/>
          <p:nvPr/>
        </p:nvSpPr>
        <p:spPr>
          <a:xfrm>
            <a:off x="1034024" y="3847525"/>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32): </a:t>
            </a:r>
            <a:endParaRPr lang="en-US" sz="3200" dirty="0"/>
          </a:p>
        </p:txBody>
      </p:sp>
    </p:spTree>
    <p:extLst>
      <p:ext uri="{BB962C8B-B14F-4D97-AF65-F5344CB8AC3E}">
        <p14:creationId xmlns:p14="http://schemas.microsoft.com/office/powerpoint/2010/main" val="42465693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93142" y="1054100"/>
            <a:ext cx="6764858" cy="2806700"/>
          </a:xfrm>
        </p:spPr>
        <p:txBody>
          <a:bodyPr>
            <a:normAutofit/>
          </a:bodyPr>
          <a:lstStyle/>
          <a:p>
            <a:pPr marL="0" indent="0">
              <a:buNone/>
            </a:pPr>
            <a:r>
              <a:rPr lang="en-US" sz="3200" b="1" dirty="0">
                <a:latin typeface="Arial" panose="020B0604020202020204" pitchFamily="34" charset="0"/>
                <a:cs typeface="Arial" panose="020B0604020202020204" pitchFamily="34" charset="0"/>
              </a:rPr>
              <a:t>7.  </a:t>
            </a:r>
            <a:r>
              <a:rPr lang="en-US" sz="3200" cap="none" dirty="0">
                <a:latin typeface="Arial" panose="020B0604020202020204" pitchFamily="34" charset="0"/>
                <a:cs typeface="Arial" panose="020B0604020202020204" pitchFamily="34" charset="0"/>
              </a:rPr>
              <a:t>During field verification of mix volumetric properties, what do you use the gyro-compacted puck data (G</a:t>
            </a:r>
            <a:r>
              <a:rPr lang="en-US" sz="3200" cap="none" baseline="-25000" dirty="0">
                <a:latin typeface="Arial" panose="020B0604020202020204" pitchFamily="34" charset="0"/>
                <a:cs typeface="Arial" panose="020B0604020202020204" pitchFamily="34" charset="0"/>
              </a:rPr>
              <a:t>mb</a:t>
            </a:r>
            <a:r>
              <a:rPr lang="en-US" sz="3200" cap="none" dirty="0">
                <a:latin typeface="Arial" panose="020B0604020202020204" pitchFamily="34" charset="0"/>
                <a:cs typeface="Arial" panose="020B0604020202020204" pitchFamily="34" charset="0"/>
              </a:rPr>
              <a:t>) for?</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818811" y="6276975"/>
            <a:ext cx="1246189" cy="365125"/>
          </a:xfrm>
        </p:spPr>
        <p:txBody>
          <a:bodyPr/>
          <a:lstStyle/>
          <a:p>
            <a:fld id="{D06B54AD-FDBF-4D58-8A9D-31C5564527AC}" type="slidenum">
              <a:rPr lang="en-US" sz="2800" smtClean="0"/>
              <a:t>122</a:t>
            </a:fld>
            <a:endParaRPr lang="en-US" sz="2800" dirty="0"/>
          </a:p>
        </p:txBody>
      </p:sp>
      <p:sp>
        <p:nvSpPr>
          <p:cNvPr id="6" name="TextBox 5">
            <a:extLst>
              <a:ext uri="{FF2B5EF4-FFF2-40B4-BE49-F238E27FC236}">
                <a16:creationId xmlns:a16="http://schemas.microsoft.com/office/drawing/2014/main" id="{C198CB4E-484C-4EBB-89F5-A55936E65BCC}"/>
              </a:ext>
            </a:extLst>
          </p:cNvPr>
          <p:cNvSpPr txBox="1"/>
          <p:nvPr/>
        </p:nvSpPr>
        <p:spPr>
          <a:xfrm flipH="1">
            <a:off x="136072" y="4359176"/>
            <a:ext cx="6985000" cy="2308324"/>
          </a:xfrm>
          <a:prstGeom prst="rect">
            <a:avLst/>
          </a:prstGeom>
          <a:noFill/>
        </p:spPr>
        <p:txBody>
          <a:bodyPr wrap="square" rtlCol="0">
            <a:spAutoFit/>
          </a:bodyPr>
          <a:lstStyle/>
          <a:p>
            <a:r>
              <a:rPr lang="en-US" sz="3600" dirty="0">
                <a:solidFill>
                  <a:srgbClr val="FF0000"/>
                </a:solidFill>
              </a:rPr>
              <a:t>Gmb is not only used to calculate volumetric properties, but also used for Tenderness potential (density), and Moisture sensitivity, (TSR). </a:t>
            </a:r>
          </a:p>
        </p:txBody>
      </p:sp>
      <p:sp>
        <p:nvSpPr>
          <p:cNvPr id="9" name="Title 1">
            <a:extLst>
              <a:ext uri="{FF2B5EF4-FFF2-40B4-BE49-F238E27FC236}">
                <a16:creationId xmlns:a16="http://schemas.microsoft.com/office/drawing/2014/main" id="{056E2693-F63F-4B17-BC79-63B6FEC12597}"/>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C0F501B-85E9-4693-96D0-70F87F55D24E}"/>
              </a:ext>
            </a:extLst>
          </p:cNvPr>
          <p:cNvSpPr/>
          <p:nvPr/>
        </p:nvSpPr>
        <p:spPr>
          <a:xfrm>
            <a:off x="404243" y="3949701"/>
            <a:ext cx="4129657"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9): </a:t>
            </a:r>
            <a:endParaRPr lang="en-US" sz="3200" dirty="0"/>
          </a:p>
        </p:txBody>
      </p:sp>
      <p:pic>
        <p:nvPicPr>
          <p:cNvPr id="11" name="Picture 10">
            <a:extLst>
              <a:ext uri="{FF2B5EF4-FFF2-40B4-BE49-F238E27FC236}">
                <a16:creationId xmlns:a16="http://schemas.microsoft.com/office/drawing/2014/main" id="{A0963D6A-2013-4151-A23E-CF4E5E386D0B}"/>
              </a:ext>
            </a:extLst>
          </p:cNvPr>
          <p:cNvPicPr>
            <a:picLocks noChangeAspect="1"/>
          </p:cNvPicPr>
          <p:nvPr/>
        </p:nvPicPr>
        <p:blipFill>
          <a:blip r:embed="rId2"/>
          <a:stretch>
            <a:fillRect/>
          </a:stretch>
        </p:blipFill>
        <p:spPr>
          <a:xfrm>
            <a:off x="6858000" y="34925"/>
            <a:ext cx="5240859" cy="6278399"/>
          </a:xfrm>
          <a:prstGeom prst="rect">
            <a:avLst/>
          </a:prstGeom>
        </p:spPr>
      </p:pic>
    </p:spTree>
    <p:extLst>
      <p:ext uri="{BB962C8B-B14F-4D97-AF65-F5344CB8AC3E}">
        <p14:creationId xmlns:p14="http://schemas.microsoft.com/office/powerpoint/2010/main" val="12938478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5400" y="814431"/>
            <a:ext cx="11595100" cy="1768476"/>
          </a:xfrm>
        </p:spPr>
        <p:txBody>
          <a:bodyPr>
            <a:normAutofit/>
          </a:bodyPr>
          <a:lstStyle/>
          <a:p>
            <a:pPr marL="0" indent="0">
              <a:buNone/>
            </a:pPr>
            <a:r>
              <a:rPr lang="en-US" sz="3200" b="1" dirty="0">
                <a:latin typeface="Arial" panose="020B0604020202020204" pitchFamily="34" charset="0"/>
                <a:cs typeface="Arial" panose="020B0604020202020204" pitchFamily="34" charset="0"/>
              </a:rPr>
              <a:t>8.  </a:t>
            </a:r>
            <a:r>
              <a:rPr lang="en-US" sz="3200" cap="none" dirty="0">
                <a:latin typeface="Arial" panose="020B0604020202020204" pitchFamily="34" charset="0"/>
                <a:cs typeface="Arial" panose="020B0604020202020204" pitchFamily="34" charset="0"/>
              </a:rPr>
              <a:t>Where do you obtain the specimen weight for volumetric gyro pucks??</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123</a:t>
            </a:fld>
            <a:endParaRPr lang="en-US" sz="2800" dirty="0"/>
          </a:p>
        </p:txBody>
      </p:sp>
      <p:sp>
        <p:nvSpPr>
          <p:cNvPr id="10" name="Title 1">
            <a:extLst>
              <a:ext uri="{FF2B5EF4-FFF2-40B4-BE49-F238E27FC236}">
                <a16:creationId xmlns:a16="http://schemas.microsoft.com/office/drawing/2014/main" id="{D3209A57-8DD7-4D73-A13E-0DB9A0E7AAE2}"/>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52AD33E-AEF3-453D-9C87-B7B8EDDDA004}"/>
              </a:ext>
            </a:extLst>
          </p:cNvPr>
          <p:cNvSpPr/>
          <p:nvPr/>
        </p:nvSpPr>
        <p:spPr>
          <a:xfrm>
            <a:off x="6461387" y="1698669"/>
            <a:ext cx="4828913" cy="584775"/>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(SLIDE 16): </a:t>
            </a:r>
            <a:endParaRPr lang="en-US" sz="3200" dirty="0"/>
          </a:p>
        </p:txBody>
      </p:sp>
      <p:pic>
        <p:nvPicPr>
          <p:cNvPr id="15" name="Picture 14">
            <a:extLst>
              <a:ext uri="{FF2B5EF4-FFF2-40B4-BE49-F238E27FC236}">
                <a16:creationId xmlns:a16="http://schemas.microsoft.com/office/drawing/2014/main" id="{56852AAF-8DE7-4E71-9E24-19B69783A0AD}"/>
              </a:ext>
            </a:extLst>
          </p:cNvPr>
          <p:cNvPicPr>
            <a:picLocks noChangeAspect="1"/>
          </p:cNvPicPr>
          <p:nvPr/>
        </p:nvPicPr>
        <p:blipFill>
          <a:blip r:embed="rId2"/>
          <a:stretch>
            <a:fillRect/>
          </a:stretch>
        </p:blipFill>
        <p:spPr>
          <a:xfrm>
            <a:off x="25400" y="2161854"/>
            <a:ext cx="12039600" cy="4696146"/>
          </a:xfrm>
          <a:prstGeom prst="rect">
            <a:avLst/>
          </a:prstGeom>
        </p:spPr>
      </p:pic>
    </p:spTree>
    <p:extLst>
      <p:ext uri="{BB962C8B-B14F-4D97-AF65-F5344CB8AC3E}">
        <p14:creationId xmlns:p14="http://schemas.microsoft.com/office/powerpoint/2010/main" val="29938676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85058" y="902283"/>
            <a:ext cx="11595100" cy="1768476"/>
          </a:xfrm>
        </p:spPr>
        <p:txBody>
          <a:bodyPr>
            <a:normAutofit/>
          </a:bodyPr>
          <a:lstStyle/>
          <a:p>
            <a:pPr marL="0" indent="0">
              <a:buNone/>
            </a:pPr>
            <a:r>
              <a:rPr lang="en-US" sz="3200" b="1" dirty="0">
                <a:latin typeface="Arial" panose="020B0604020202020204" pitchFamily="34" charset="0"/>
                <a:cs typeface="Arial" panose="020B0604020202020204" pitchFamily="34" charset="0"/>
              </a:rPr>
              <a:t>9.  </a:t>
            </a:r>
            <a:r>
              <a:rPr lang="en-US" sz="3200" cap="none" dirty="0">
                <a:latin typeface="Arial" panose="020B0604020202020204" pitchFamily="34" charset="0"/>
                <a:cs typeface="Arial" panose="020B0604020202020204" pitchFamily="34" charset="0"/>
              </a:rPr>
              <a:t>Is the required TSR puck weight different from the volumetric gyro puck weight?</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93411" y="6265204"/>
            <a:ext cx="1246189" cy="365125"/>
          </a:xfrm>
        </p:spPr>
        <p:txBody>
          <a:bodyPr/>
          <a:lstStyle/>
          <a:p>
            <a:fld id="{D06B54AD-FDBF-4D58-8A9D-31C5564527AC}" type="slidenum">
              <a:rPr lang="en-US" sz="2800" smtClean="0"/>
              <a:t>124</a:t>
            </a:fld>
            <a:endParaRPr lang="en-US" sz="2800" dirty="0"/>
          </a:p>
        </p:txBody>
      </p:sp>
      <p:pic>
        <p:nvPicPr>
          <p:cNvPr id="7" name="Picture 6">
            <a:extLst>
              <a:ext uri="{FF2B5EF4-FFF2-40B4-BE49-F238E27FC236}">
                <a16:creationId xmlns:a16="http://schemas.microsoft.com/office/drawing/2014/main" id="{3D2719C7-285A-40DE-AA66-2E06AFDA3EEA}"/>
              </a:ext>
            </a:extLst>
          </p:cNvPr>
          <p:cNvPicPr>
            <a:picLocks noChangeAspect="1"/>
          </p:cNvPicPr>
          <p:nvPr/>
        </p:nvPicPr>
        <p:blipFill>
          <a:blip r:embed="rId2"/>
          <a:stretch>
            <a:fillRect/>
          </a:stretch>
        </p:blipFill>
        <p:spPr>
          <a:xfrm>
            <a:off x="5788267" y="1673890"/>
            <a:ext cx="6218675" cy="4591314"/>
          </a:xfrm>
          <a:prstGeom prst="rect">
            <a:avLst/>
          </a:prstGeom>
        </p:spPr>
      </p:pic>
      <p:sp>
        <p:nvSpPr>
          <p:cNvPr id="8" name="TextBox 7">
            <a:extLst>
              <a:ext uri="{FF2B5EF4-FFF2-40B4-BE49-F238E27FC236}">
                <a16:creationId xmlns:a16="http://schemas.microsoft.com/office/drawing/2014/main" id="{607CC3A2-3114-4B10-AE30-9984D2E5A2C8}"/>
              </a:ext>
            </a:extLst>
          </p:cNvPr>
          <p:cNvSpPr txBox="1"/>
          <p:nvPr/>
        </p:nvSpPr>
        <p:spPr>
          <a:xfrm flipH="1">
            <a:off x="2256413" y="3377406"/>
            <a:ext cx="977900" cy="769441"/>
          </a:xfrm>
          <a:prstGeom prst="rect">
            <a:avLst/>
          </a:prstGeom>
          <a:noFill/>
        </p:spPr>
        <p:txBody>
          <a:bodyPr wrap="square" rtlCol="0">
            <a:spAutoFit/>
          </a:bodyPr>
          <a:lstStyle/>
          <a:p>
            <a:r>
              <a:rPr lang="en-US" sz="4400" dirty="0">
                <a:solidFill>
                  <a:srgbClr val="FF0000"/>
                </a:solidFill>
              </a:rPr>
              <a:t>Yes</a:t>
            </a:r>
          </a:p>
        </p:txBody>
      </p:sp>
      <p:sp>
        <p:nvSpPr>
          <p:cNvPr id="9" name="Rectangle 8">
            <a:extLst>
              <a:ext uri="{FF2B5EF4-FFF2-40B4-BE49-F238E27FC236}">
                <a16:creationId xmlns:a16="http://schemas.microsoft.com/office/drawing/2014/main" id="{999FD195-0EEA-4750-9F70-6A200AC343AD}"/>
              </a:ext>
            </a:extLst>
          </p:cNvPr>
          <p:cNvSpPr/>
          <p:nvPr/>
        </p:nvSpPr>
        <p:spPr>
          <a:xfrm>
            <a:off x="572206" y="2378371"/>
            <a:ext cx="4828913" cy="584775"/>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(SLIDE 124): </a:t>
            </a:r>
            <a:endParaRPr lang="en-US" sz="3200" dirty="0"/>
          </a:p>
        </p:txBody>
      </p:sp>
      <p:sp>
        <p:nvSpPr>
          <p:cNvPr id="12" name="Title 1">
            <a:extLst>
              <a:ext uri="{FF2B5EF4-FFF2-40B4-BE49-F238E27FC236}">
                <a16:creationId xmlns:a16="http://schemas.microsoft.com/office/drawing/2014/main" id="{9FC37A65-8AA0-437F-9FB2-C9CE5001E5AA}"/>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8041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01600" y="932713"/>
            <a:ext cx="11595100" cy="841376"/>
          </a:xfrm>
        </p:spPr>
        <p:txBody>
          <a:bodyPr>
            <a:normAutofit/>
          </a:bodyPr>
          <a:lstStyle/>
          <a:p>
            <a:pPr marL="0" indent="0">
              <a:buNone/>
            </a:pPr>
            <a:r>
              <a:rPr lang="en-US" sz="3200" b="1" dirty="0">
                <a:latin typeface="Arial" panose="020B0604020202020204" pitchFamily="34" charset="0"/>
                <a:cs typeface="Arial" panose="020B0604020202020204" pitchFamily="34" charset="0"/>
              </a:rPr>
              <a:t>10. </a:t>
            </a:r>
            <a:r>
              <a:rPr lang="en-US" sz="3200" cap="none" dirty="0">
                <a:latin typeface="Arial" panose="020B0604020202020204" pitchFamily="34" charset="0"/>
                <a:cs typeface="Arial" panose="020B0604020202020204" pitchFamily="34" charset="0"/>
              </a:rPr>
              <a:t>Calibration is to be of which angle, internal or external?</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125</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1644650" y="2791591"/>
            <a:ext cx="2863850" cy="63741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Internal     </a:t>
            </a:r>
          </a:p>
        </p:txBody>
      </p:sp>
      <p:sp>
        <p:nvSpPr>
          <p:cNvPr id="8" name="Rectangle 7">
            <a:extLst>
              <a:ext uri="{FF2B5EF4-FFF2-40B4-BE49-F238E27FC236}">
                <a16:creationId xmlns:a16="http://schemas.microsoft.com/office/drawing/2014/main" id="{AD5D33A4-6683-4A90-93C8-B39256A8C615}"/>
              </a:ext>
            </a:extLst>
          </p:cNvPr>
          <p:cNvSpPr/>
          <p:nvPr/>
        </p:nvSpPr>
        <p:spPr>
          <a:xfrm>
            <a:off x="254000" y="1990452"/>
            <a:ext cx="4828913" cy="584775"/>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(SLIDE 70): </a:t>
            </a:r>
            <a:endParaRPr lang="en-US" sz="3200" dirty="0"/>
          </a:p>
        </p:txBody>
      </p:sp>
      <p:pic>
        <p:nvPicPr>
          <p:cNvPr id="10" name="Picture 9">
            <a:extLst>
              <a:ext uri="{FF2B5EF4-FFF2-40B4-BE49-F238E27FC236}">
                <a16:creationId xmlns:a16="http://schemas.microsoft.com/office/drawing/2014/main" id="{99D9ACBD-EBD4-4DEF-A899-2326A5EB11CC}"/>
              </a:ext>
            </a:extLst>
          </p:cNvPr>
          <p:cNvPicPr>
            <a:picLocks noChangeAspect="1"/>
          </p:cNvPicPr>
          <p:nvPr/>
        </p:nvPicPr>
        <p:blipFill>
          <a:blip r:embed="rId2"/>
          <a:stretch>
            <a:fillRect/>
          </a:stretch>
        </p:blipFill>
        <p:spPr>
          <a:xfrm>
            <a:off x="6769100" y="1451009"/>
            <a:ext cx="4076700" cy="5406991"/>
          </a:xfrm>
          <a:prstGeom prst="rect">
            <a:avLst/>
          </a:prstGeom>
        </p:spPr>
      </p:pic>
      <p:sp>
        <p:nvSpPr>
          <p:cNvPr id="13" name="Title 1">
            <a:extLst>
              <a:ext uri="{FF2B5EF4-FFF2-40B4-BE49-F238E27FC236}">
                <a16:creationId xmlns:a16="http://schemas.microsoft.com/office/drawing/2014/main" id="{94E7F7F8-D837-4F9D-A64A-8AD6DF00277B}"/>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880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39700" y="837293"/>
            <a:ext cx="11595100" cy="841376"/>
          </a:xfrm>
        </p:spPr>
        <p:txBody>
          <a:bodyPr>
            <a:normAutofit/>
          </a:bodyPr>
          <a:lstStyle/>
          <a:p>
            <a:pPr marL="0" indent="0">
              <a:buNone/>
            </a:pPr>
            <a:r>
              <a:rPr lang="en-US" sz="3200" b="1" dirty="0">
                <a:latin typeface="Arial" panose="020B0604020202020204" pitchFamily="34" charset="0"/>
                <a:cs typeface="Arial" panose="020B0604020202020204" pitchFamily="34" charset="0"/>
              </a:rPr>
              <a:t>11. </a:t>
            </a:r>
            <a:r>
              <a:rPr lang="en-US" sz="3200" cap="none" dirty="0">
                <a:latin typeface="Arial" panose="020B0604020202020204" pitchFamily="34" charset="0"/>
                <a:cs typeface="Arial" panose="020B0604020202020204" pitchFamily="34" charset="0"/>
              </a:rPr>
              <a:t>The internal calibration angle should be?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126</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1561087" y="2248185"/>
            <a:ext cx="3155950" cy="84137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1.16 ±   0.02°             </a:t>
            </a:r>
          </a:p>
        </p:txBody>
      </p:sp>
      <p:pic>
        <p:nvPicPr>
          <p:cNvPr id="7" name="Picture 6">
            <a:extLst>
              <a:ext uri="{FF2B5EF4-FFF2-40B4-BE49-F238E27FC236}">
                <a16:creationId xmlns:a16="http://schemas.microsoft.com/office/drawing/2014/main" id="{B8CC9078-5C41-48AC-B2F4-78028AD7DB3A}"/>
              </a:ext>
            </a:extLst>
          </p:cNvPr>
          <p:cNvPicPr>
            <a:picLocks noChangeAspect="1"/>
          </p:cNvPicPr>
          <p:nvPr/>
        </p:nvPicPr>
        <p:blipFill>
          <a:blip r:embed="rId2"/>
          <a:stretch>
            <a:fillRect/>
          </a:stretch>
        </p:blipFill>
        <p:spPr>
          <a:xfrm>
            <a:off x="6604000" y="1429061"/>
            <a:ext cx="4254501" cy="5428938"/>
          </a:xfrm>
          <a:prstGeom prst="rect">
            <a:avLst/>
          </a:prstGeom>
        </p:spPr>
      </p:pic>
      <p:sp>
        <p:nvSpPr>
          <p:cNvPr id="9" name="Title 1">
            <a:extLst>
              <a:ext uri="{FF2B5EF4-FFF2-40B4-BE49-F238E27FC236}">
                <a16:creationId xmlns:a16="http://schemas.microsoft.com/office/drawing/2014/main" id="{62F04279-052D-4E31-BFC2-5ADF5B3FB676}"/>
              </a:ext>
            </a:extLst>
          </p:cNvPr>
          <p:cNvSpPr>
            <a:spLocks noGrp="1"/>
          </p:cNvSpPr>
          <p:nvPr>
            <p:ph type="title"/>
          </p:nvPr>
        </p:nvSpPr>
        <p:spPr>
          <a:xfrm>
            <a:off x="254000" y="152400"/>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84AF9E0-541F-4101-99ED-6793911AD5B5}"/>
              </a:ext>
            </a:extLst>
          </p:cNvPr>
          <p:cNvSpPr/>
          <p:nvPr/>
        </p:nvSpPr>
        <p:spPr>
          <a:xfrm>
            <a:off x="902406" y="1569099"/>
            <a:ext cx="4828913" cy="584775"/>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(SLIDE 70): </a:t>
            </a:r>
            <a:endParaRPr lang="en-US" sz="3200" dirty="0"/>
          </a:p>
        </p:txBody>
      </p:sp>
    </p:spTree>
    <p:extLst>
      <p:ext uri="{BB962C8B-B14F-4D97-AF65-F5344CB8AC3E}">
        <p14:creationId xmlns:p14="http://schemas.microsoft.com/office/powerpoint/2010/main" val="29466756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6513" y="796924"/>
            <a:ext cx="7040560" cy="841376"/>
          </a:xfrm>
        </p:spPr>
        <p:txBody>
          <a:bodyPr>
            <a:normAutofit/>
          </a:bodyPr>
          <a:lstStyle/>
          <a:p>
            <a:pPr marL="0" indent="0">
              <a:buNone/>
            </a:pPr>
            <a:r>
              <a:rPr lang="en-US" sz="3200" b="1" dirty="0">
                <a:latin typeface="Arial" panose="020B0604020202020204" pitchFamily="34" charset="0"/>
                <a:cs typeface="Arial" panose="020B0604020202020204" pitchFamily="34" charset="0"/>
              </a:rPr>
              <a:t>12. </a:t>
            </a:r>
            <a:r>
              <a:rPr lang="en-US" sz="3200" cap="none" dirty="0">
                <a:latin typeface="Arial" panose="020B0604020202020204" pitchFamily="34" charset="0"/>
                <a:cs typeface="Arial" panose="020B0604020202020204" pitchFamily="34" charset="0"/>
              </a:rPr>
              <a:t>How is angle verification handled?</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127</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353302" y="1902103"/>
            <a:ext cx="4328978" cy="486195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The external angle verified monthly during production; it must correspond to be within the proper internal angle range as established during calibration.           </a:t>
            </a:r>
          </a:p>
        </p:txBody>
      </p:sp>
      <p:pic>
        <p:nvPicPr>
          <p:cNvPr id="11" name="Picture 10">
            <a:extLst>
              <a:ext uri="{FF2B5EF4-FFF2-40B4-BE49-F238E27FC236}">
                <a16:creationId xmlns:a16="http://schemas.microsoft.com/office/drawing/2014/main" id="{AD01A16B-CC6D-4AA5-A461-323DA70CCB06}"/>
              </a:ext>
            </a:extLst>
          </p:cNvPr>
          <p:cNvPicPr>
            <a:picLocks noChangeAspect="1"/>
          </p:cNvPicPr>
          <p:nvPr/>
        </p:nvPicPr>
        <p:blipFill>
          <a:blip r:embed="rId2"/>
          <a:stretch>
            <a:fillRect/>
          </a:stretch>
        </p:blipFill>
        <p:spPr>
          <a:xfrm>
            <a:off x="4999068" y="1902103"/>
            <a:ext cx="7040560" cy="4881838"/>
          </a:xfrm>
          <a:prstGeom prst="rect">
            <a:avLst/>
          </a:prstGeom>
        </p:spPr>
      </p:pic>
      <p:sp>
        <p:nvSpPr>
          <p:cNvPr id="14" name="Rectangle 13">
            <a:extLst>
              <a:ext uri="{FF2B5EF4-FFF2-40B4-BE49-F238E27FC236}">
                <a16:creationId xmlns:a16="http://schemas.microsoft.com/office/drawing/2014/main" id="{A9C3FA1A-087E-450F-95E3-F98B8739CC33}"/>
              </a:ext>
            </a:extLst>
          </p:cNvPr>
          <p:cNvSpPr/>
          <p:nvPr/>
        </p:nvSpPr>
        <p:spPr>
          <a:xfrm>
            <a:off x="0" y="1406236"/>
            <a:ext cx="6148520"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(SLIDES 80 and 81): </a:t>
            </a:r>
            <a:endParaRPr lang="en-US" sz="2800" dirty="0"/>
          </a:p>
        </p:txBody>
      </p:sp>
      <p:sp>
        <p:nvSpPr>
          <p:cNvPr id="15" name="Title 1">
            <a:extLst>
              <a:ext uri="{FF2B5EF4-FFF2-40B4-BE49-F238E27FC236}">
                <a16:creationId xmlns:a16="http://schemas.microsoft.com/office/drawing/2014/main" id="{A879E8DC-C5AE-440E-8064-F6F812AABAA7}"/>
              </a:ext>
            </a:extLst>
          </p:cNvPr>
          <p:cNvSpPr>
            <a:spLocks noGrp="1"/>
          </p:cNvSpPr>
          <p:nvPr>
            <p:ph type="title"/>
          </p:nvPr>
        </p:nvSpPr>
        <p:spPr>
          <a:xfrm>
            <a:off x="85591" y="93939"/>
            <a:ext cx="4279900" cy="901700"/>
          </a:xfrm>
        </p:spPr>
        <p:txBody>
          <a:bodyPr>
            <a:normAutofit/>
          </a:bodyPr>
          <a:lstStyle/>
          <a:p>
            <a:pPr algn="l"/>
            <a:r>
              <a:rPr lang="en-US" b="1" dirty="0">
                <a:latin typeface="Arial" panose="020B0604020202020204" pitchFamily="34" charset="0"/>
                <a:cs typeface="Arial" panose="020B0604020202020204" pitchFamily="34" charset="0"/>
              </a:rPr>
              <a:t>Module 6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885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6513" y="865463"/>
            <a:ext cx="5170487" cy="1941238"/>
          </a:xfrm>
        </p:spPr>
        <p:txBody>
          <a:bodyPr>
            <a:normAutofit/>
          </a:bodyPr>
          <a:lstStyle/>
          <a:p>
            <a:pPr marL="0" indent="0">
              <a:buNone/>
            </a:pPr>
            <a:r>
              <a:rPr lang="en-US" sz="3200" b="1" dirty="0">
                <a:latin typeface="Arial" panose="020B0604020202020204" pitchFamily="34" charset="0"/>
                <a:cs typeface="Arial" panose="020B0604020202020204" pitchFamily="34" charset="0"/>
              </a:rPr>
              <a:t>13. </a:t>
            </a:r>
            <a:r>
              <a:rPr lang="en-US" sz="3200" cap="none" dirty="0">
                <a:latin typeface="Arial" panose="020B0604020202020204" pitchFamily="34" charset="0"/>
                <a:cs typeface="Arial" panose="020B0604020202020204" pitchFamily="34" charset="0"/>
              </a:rPr>
              <a:t>How often should the critical mold dimensions be checked?</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128</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734191" y="3756302"/>
            <a:ext cx="3952929" cy="58999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cap="none" dirty="0">
                <a:solidFill>
                  <a:srgbClr val="FF0000"/>
                </a:solidFill>
                <a:latin typeface="Arial" panose="020B0604020202020204" pitchFamily="34" charset="0"/>
                <a:cs typeface="Arial" panose="020B0604020202020204" pitchFamily="34" charset="0"/>
              </a:rPr>
              <a:t>Minimum of 12 months</a:t>
            </a:r>
          </a:p>
        </p:txBody>
      </p:sp>
      <p:pic>
        <p:nvPicPr>
          <p:cNvPr id="11" name="Picture 10">
            <a:extLst>
              <a:ext uri="{FF2B5EF4-FFF2-40B4-BE49-F238E27FC236}">
                <a16:creationId xmlns:a16="http://schemas.microsoft.com/office/drawing/2014/main" id="{C3953729-DD18-4D8A-AACA-E1D9A5BA5AAF}"/>
              </a:ext>
            </a:extLst>
          </p:cNvPr>
          <p:cNvPicPr>
            <a:picLocks noChangeAspect="1"/>
          </p:cNvPicPr>
          <p:nvPr/>
        </p:nvPicPr>
        <p:blipFill>
          <a:blip r:embed="rId2"/>
          <a:stretch>
            <a:fillRect/>
          </a:stretch>
        </p:blipFill>
        <p:spPr>
          <a:xfrm>
            <a:off x="5829298" y="74312"/>
            <a:ext cx="5410200" cy="6783688"/>
          </a:xfrm>
          <a:prstGeom prst="rect">
            <a:avLst/>
          </a:prstGeom>
        </p:spPr>
      </p:pic>
      <p:sp>
        <p:nvSpPr>
          <p:cNvPr id="14" name="Title 1">
            <a:extLst>
              <a:ext uri="{FF2B5EF4-FFF2-40B4-BE49-F238E27FC236}">
                <a16:creationId xmlns:a16="http://schemas.microsoft.com/office/drawing/2014/main" id="{D341AEBB-66F8-4D2E-84CA-BE21B9549F16}"/>
              </a:ext>
            </a:extLst>
          </p:cNvPr>
          <p:cNvSpPr>
            <a:spLocks noGrp="1"/>
          </p:cNvSpPr>
          <p:nvPr>
            <p:ph type="title"/>
          </p:nvPr>
        </p:nvSpPr>
        <p:spPr>
          <a:xfrm>
            <a:off x="85591" y="93939"/>
            <a:ext cx="4279900" cy="901700"/>
          </a:xfrm>
        </p:spPr>
        <p:txBody>
          <a:bodyPr>
            <a:normAutofit/>
          </a:bodyPr>
          <a:lstStyle/>
          <a:p>
            <a:pPr algn="l"/>
            <a:r>
              <a:rPr lang="en-US" sz="3200" b="1" dirty="0">
                <a:latin typeface="Arial" panose="020B0604020202020204" pitchFamily="34" charset="0"/>
                <a:cs typeface="Arial" panose="020B0604020202020204" pitchFamily="34" charset="0"/>
              </a:rPr>
              <a:t>Module 6 </a:t>
            </a:r>
            <a:endParaRPr lang="en-US" sz="32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858A32F-280E-4680-BE5F-E4BF5E585983}"/>
              </a:ext>
            </a:extLst>
          </p:cNvPr>
          <p:cNvSpPr/>
          <p:nvPr/>
        </p:nvSpPr>
        <p:spPr>
          <a:xfrm>
            <a:off x="213489" y="3316615"/>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86): </a:t>
            </a:r>
            <a:endParaRPr lang="en-US" sz="2800" dirty="0"/>
          </a:p>
        </p:txBody>
      </p:sp>
    </p:spTree>
    <p:extLst>
      <p:ext uri="{BB962C8B-B14F-4D97-AF65-F5344CB8AC3E}">
        <p14:creationId xmlns:p14="http://schemas.microsoft.com/office/powerpoint/2010/main" val="6942282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0" y="215899"/>
            <a:ext cx="11595100" cy="1835149"/>
          </a:xfrm>
          <a:solidFill>
            <a:srgbClr val="F3FBA7"/>
          </a:solidFill>
        </p:spPr>
        <p:txBody>
          <a:bodyPr>
            <a:normAutofit fontScale="90000"/>
          </a:bodyPr>
          <a:lstStyle/>
          <a:p>
            <a:r>
              <a:rPr lang="en-US" b="1" dirty="0">
                <a:latin typeface="Arial" panose="020B0604020202020204" pitchFamily="34" charset="0"/>
                <a:cs typeface="Arial" panose="020B0604020202020204" pitchFamily="34" charset="0"/>
              </a:rPr>
              <a:t>Module 7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Maximum specific Gravity of Voidless loose mix (rice) - G</a:t>
            </a:r>
            <a:r>
              <a:rPr lang="en-US" b="1" cap="none" dirty="0">
                <a:latin typeface="Arial" panose="020B0604020202020204" pitchFamily="34" charset="0"/>
                <a:cs typeface="Arial" panose="020B0604020202020204" pitchFamily="34" charset="0"/>
              </a:rPr>
              <a:t>mm</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31799" y="2266949"/>
            <a:ext cx="11595100" cy="2838451"/>
          </a:xfrm>
        </p:spPr>
        <p:txBody>
          <a:bodyPr>
            <a:normAutofit fontScale="85000" lnSpcReduction="20000"/>
          </a:bodyPr>
          <a:lstStyle/>
          <a:p>
            <a:pPr marL="514350" indent="-514350">
              <a:buAutoNum type="arabicPeriod"/>
            </a:pPr>
            <a:r>
              <a:rPr lang="en-US" sz="3200" cap="none" dirty="0">
                <a:latin typeface="Arial" panose="020B0604020202020204" pitchFamily="34" charset="0"/>
                <a:cs typeface="Arial" panose="020B0604020202020204" pitchFamily="34" charset="0"/>
              </a:rPr>
              <a:t>On the accompanying data sheets, calculate </a:t>
            </a:r>
            <a:r>
              <a:rPr lang="en-US" sz="3200" dirty="0">
                <a:latin typeface="Arial" panose="020B0604020202020204" pitchFamily="34" charset="0"/>
                <a:cs typeface="Arial" panose="020B0604020202020204" pitchFamily="34" charset="0"/>
              </a:rPr>
              <a:t>G</a:t>
            </a:r>
            <a:r>
              <a:rPr lang="en-US" sz="3200" cap="none" baseline="-25000" dirty="0">
                <a:latin typeface="Arial" panose="020B0604020202020204" pitchFamily="34" charset="0"/>
                <a:cs typeface="Arial" panose="020B0604020202020204" pitchFamily="34" charset="0"/>
              </a:rPr>
              <a:t>mm</a:t>
            </a:r>
            <a:r>
              <a:rPr lang="en-US" sz="3200" cap="none" dirty="0">
                <a:latin typeface="Arial" panose="020B0604020202020204" pitchFamily="34" charset="0"/>
                <a:cs typeface="Arial" panose="020B0604020202020204" pitchFamily="34" charset="0"/>
              </a:rPr>
              <a:t> of the loose mix, Gmb of the compacted gyro puck, and the volumetrics:  air voids (V</a:t>
            </a:r>
            <a:r>
              <a:rPr lang="en-US" sz="3200" cap="none" baseline="-25000" dirty="0">
                <a:latin typeface="Arial" panose="020B0604020202020204" pitchFamily="34" charset="0"/>
                <a:cs typeface="Arial" panose="020B0604020202020204" pitchFamily="34" charset="0"/>
              </a:rPr>
              <a:t>a</a:t>
            </a:r>
            <a:r>
              <a:rPr lang="en-US" sz="3200" cap="none" dirty="0">
                <a:latin typeface="Arial" panose="020B0604020202020204" pitchFamily="34" charset="0"/>
                <a:cs typeface="Arial" panose="020B0604020202020204" pitchFamily="34" charset="0"/>
              </a:rPr>
              <a:t>), VMA and VFA.</a:t>
            </a:r>
          </a:p>
          <a:p>
            <a:pPr marL="514350" indent="-514350">
              <a:buAutoNum type="arabicPeriod"/>
            </a:pPr>
            <a:endParaRPr lang="en-US" sz="3200" cap="none"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 - Re-calculate G</a:t>
            </a:r>
            <a:r>
              <a:rPr lang="en-US" sz="3200" cap="none" baseline="-25000" dirty="0">
                <a:latin typeface="Arial" panose="020B0604020202020204" pitchFamily="34" charset="0"/>
                <a:cs typeface="Arial" panose="020B0604020202020204" pitchFamily="34" charset="0"/>
              </a:rPr>
              <a:t>mm</a:t>
            </a:r>
            <a:r>
              <a:rPr lang="en-US" sz="3200" cap="none" dirty="0">
                <a:latin typeface="Arial" panose="020B0604020202020204" pitchFamily="34" charset="0"/>
                <a:cs typeface="Arial" panose="020B0604020202020204" pitchFamily="34" charset="0"/>
              </a:rPr>
              <a:t> if the dry-back procedure is used, and the new surface dry weight (A2) is 1574.4g.</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129</a:t>
            </a:fld>
            <a:endParaRPr lang="en-US" sz="2800" dirty="0"/>
          </a:p>
        </p:txBody>
      </p:sp>
    </p:spTree>
    <p:extLst>
      <p:ext uri="{BB962C8B-B14F-4D97-AF65-F5344CB8AC3E}">
        <p14:creationId xmlns:p14="http://schemas.microsoft.com/office/powerpoint/2010/main" val="2574094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88910" y="114435"/>
            <a:ext cx="11812590" cy="1142865"/>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2B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Mix Design Overview - Aggregate Quality</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615950" y="1867034"/>
            <a:ext cx="10960100" cy="4876531"/>
          </a:xfrm>
        </p:spPr>
        <p:txBody>
          <a:bodyPr>
            <a:normAutofit/>
          </a:bodyPr>
          <a:lstStyle/>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SP125B mix, during the design phase, what is the minimum (or maximum, or acceptable range)  acceptance level for the following:</a:t>
            </a: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			a.  </a:t>
            </a:r>
            <a:r>
              <a:rPr lang="en-US" sz="3200" cap="none" dirty="0">
                <a:latin typeface="Arial" panose="020B0604020202020204" pitchFamily="34" charset="0"/>
                <a:cs typeface="Arial" panose="020B0604020202020204" pitchFamily="34" charset="0"/>
              </a:rPr>
              <a:t>Fractured face count  (CAA)</a:t>
            </a:r>
          </a:p>
          <a:p>
            <a:pPr marL="0" indent="0">
              <a:buNone/>
            </a:pPr>
            <a:r>
              <a:rPr lang="en-US" sz="3200" dirty="0">
                <a:latin typeface="Arial" panose="020B0604020202020204" pitchFamily="34" charset="0"/>
                <a:cs typeface="Arial" panose="020B0604020202020204" pitchFamily="34" charset="0"/>
              </a:rPr>
              <a:t>			b.  </a:t>
            </a:r>
            <a:r>
              <a:rPr lang="en-US" sz="3200" cap="none" dirty="0">
                <a:latin typeface="Arial" panose="020B0604020202020204" pitchFamily="34" charset="0"/>
                <a:cs typeface="Arial" panose="020B0604020202020204" pitchFamily="34" charset="0"/>
              </a:rPr>
              <a:t>Fine Aggregate shape  (FAA)</a:t>
            </a: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			c.  </a:t>
            </a:r>
            <a:r>
              <a:rPr lang="en-US" sz="3200" cap="none" dirty="0">
                <a:latin typeface="Arial" panose="020B0604020202020204" pitchFamily="34" charset="0"/>
                <a:cs typeface="Arial" panose="020B0604020202020204" pitchFamily="34" charset="0"/>
              </a:rPr>
              <a:t>Sand Equivalent   (SE)</a:t>
            </a: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			d.  </a:t>
            </a:r>
            <a:r>
              <a:rPr lang="en-US" sz="3200" cap="none" dirty="0">
                <a:latin typeface="Arial" panose="020B0604020202020204" pitchFamily="34" charset="0"/>
                <a:cs typeface="Arial" panose="020B0604020202020204" pitchFamily="34" charset="0"/>
              </a:rPr>
              <a:t>Flat and Elongated  (F &amp; 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13</a:t>
            </a:fld>
            <a:endParaRPr lang="en-US" sz="2800" dirty="0"/>
          </a:p>
        </p:txBody>
      </p:sp>
    </p:spTree>
    <p:extLst>
      <p:ext uri="{BB962C8B-B14F-4D97-AF65-F5344CB8AC3E}">
        <p14:creationId xmlns:p14="http://schemas.microsoft.com/office/powerpoint/2010/main" val="13168962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A4762-6C04-41CD-841E-C7BADF7D26C6}"/>
              </a:ext>
            </a:extLst>
          </p:cNvPr>
          <p:cNvSpPr>
            <a:spLocks noGrp="1"/>
          </p:cNvSpPr>
          <p:nvPr>
            <p:ph type="sldNum" sz="quarter" idx="12"/>
          </p:nvPr>
        </p:nvSpPr>
        <p:spPr>
          <a:xfrm>
            <a:off x="10653711" y="6099175"/>
            <a:ext cx="1195389" cy="365125"/>
          </a:xfrm>
        </p:spPr>
        <p:txBody>
          <a:bodyPr/>
          <a:lstStyle/>
          <a:p>
            <a:fld id="{D06B54AD-FDBF-4D58-8A9D-31C5564527AC}" type="slidenum">
              <a:rPr lang="en-US" sz="2800" smtClean="0"/>
              <a:t>130</a:t>
            </a:fld>
            <a:endParaRPr lang="en-US" dirty="0"/>
          </a:p>
        </p:txBody>
      </p:sp>
      <p:sp>
        <p:nvSpPr>
          <p:cNvPr id="5" name="Rectangle 4">
            <a:extLst>
              <a:ext uri="{FF2B5EF4-FFF2-40B4-BE49-F238E27FC236}">
                <a16:creationId xmlns:a16="http://schemas.microsoft.com/office/drawing/2014/main" id="{BE0B4A70-AB86-499A-A01C-8FF5EC883F60}"/>
              </a:ext>
            </a:extLst>
          </p:cNvPr>
          <p:cNvSpPr/>
          <p:nvPr/>
        </p:nvSpPr>
        <p:spPr>
          <a:xfrm>
            <a:off x="0" y="186147"/>
            <a:ext cx="4137024" cy="1077218"/>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 M7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103)</a:t>
            </a:r>
            <a:endParaRPr lang="en-US" sz="3200" dirty="0"/>
          </a:p>
        </p:txBody>
      </p:sp>
      <p:pic>
        <p:nvPicPr>
          <p:cNvPr id="11" name="Picture 10">
            <a:extLst>
              <a:ext uri="{FF2B5EF4-FFF2-40B4-BE49-F238E27FC236}">
                <a16:creationId xmlns:a16="http://schemas.microsoft.com/office/drawing/2014/main" id="{F1BCC89F-805E-45AB-A879-8F4492171336}"/>
              </a:ext>
            </a:extLst>
          </p:cNvPr>
          <p:cNvPicPr>
            <a:picLocks noChangeAspect="1"/>
          </p:cNvPicPr>
          <p:nvPr/>
        </p:nvPicPr>
        <p:blipFill>
          <a:blip r:embed="rId2"/>
          <a:stretch>
            <a:fillRect/>
          </a:stretch>
        </p:blipFill>
        <p:spPr>
          <a:xfrm>
            <a:off x="4137024" y="0"/>
            <a:ext cx="7064376" cy="6858000"/>
          </a:xfrm>
          <a:prstGeom prst="rect">
            <a:avLst/>
          </a:prstGeom>
        </p:spPr>
      </p:pic>
      <p:sp>
        <p:nvSpPr>
          <p:cNvPr id="12" name="TextBox 11">
            <a:extLst>
              <a:ext uri="{FF2B5EF4-FFF2-40B4-BE49-F238E27FC236}">
                <a16:creationId xmlns:a16="http://schemas.microsoft.com/office/drawing/2014/main" id="{B12B2EC6-93ED-4DFE-AEA4-07E429E5DA90}"/>
              </a:ext>
            </a:extLst>
          </p:cNvPr>
          <p:cNvSpPr txBox="1"/>
          <p:nvPr/>
        </p:nvSpPr>
        <p:spPr>
          <a:xfrm rot="20618698">
            <a:off x="638172" y="1914056"/>
            <a:ext cx="2459327" cy="1077218"/>
          </a:xfrm>
          <a:prstGeom prst="rect">
            <a:avLst/>
          </a:prstGeom>
          <a:noFill/>
        </p:spPr>
        <p:txBody>
          <a:bodyPr wrap="square" rtlCol="0">
            <a:spAutoFit/>
          </a:bodyPr>
          <a:lstStyle/>
          <a:p>
            <a:r>
              <a:rPr lang="en-US" sz="3200" b="1" dirty="0">
                <a:solidFill>
                  <a:srgbClr val="00B050"/>
                </a:solidFill>
              </a:rPr>
              <a:t>Use Regular Rounding</a:t>
            </a:r>
          </a:p>
        </p:txBody>
      </p:sp>
    </p:spTree>
    <p:extLst>
      <p:ext uri="{BB962C8B-B14F-4D97-AF65-F5344CB8AC3E}">
        <p14:creationId xmlns:p14="http://schemas.microsoft.com/office/powerpoint/2010/main" val="21026892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558469-7559-436F-93FF-A4919CCFBFA4}"/>
              </a:ext>
            </a:extLst>
          </p:cNvPr>
          <p:cNvSpPr>
            <a:spLocks noGrp="1"/>
          </p:cNvSpPr>
          <p:nvPr>
            <p:ph type="sldNum" sz="quarter" idx="12"/>
          </p:nvPr>
        </p:nvSpPr>
        <p:spPr>
          <a:xfrm>
            <a:off x="10514011" y="5883275"/>
            <a:ext cx="1128260" cy="435882"/>
          </a:xfrm>
        </p:spPr>
        <p:txBody>
          <a:bodyPr/>
          <a:lstStyle/>
          <a:p>
            <a:fld id="{D06B54AD-FDBF-4D58-8A9D-31C5564527AC}" type="slidenum">
              <a:rPr lang="en-US" sz="2800" smtClean="0"/>
              <a:t>131</a:t>
            </a:fld>
            <a:endParaRPr lang="en-US" dirty="0"/>
          </a:p>
        </p:txBody>
      </p:sp>
      <p:sp>
        <p:nvSpPr>
          <p:cNvPr id="11" name="Rectangle 10">
            <a:extLst>
              <a:ext uri="{FF2B5EF4-FFF2-40B4-BE49-F238E27FC236}">
                <a16:creationId xmlns:a16="http://schemas.microsoft.com/office/drawing/2014/main" id="{E0A1FB0F-6206-48B8-9906-38D716482E0D}"/>
              </a:ext>
            </a:extLst>
          </p:cNvPr>
          <p:cNvSpPr/>
          <p:nvPr/>
        </p:nvSpPr>
        <p:spPr>
          <a:xfrm>
            <a:off x="0" y="186147"/>
            <a:ext cx="4137024" cy="1077218"/>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 M7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103)</a:t>
            </a:r>
            <a:endParaRPr lang="en-US" sz="3200" dirty="0"/>
          </a:p>
        </p:txBody>
      </p:sp>
      <p:pic>
        <p:nvPicPr>
          <p:cNvPr id="6" name="Picture 5">
            <a:extLst>
              <a:ext uri="{FF2B5EF4-FFF2-40B4-BE49-F238E27FC236}">
                <a16:creationId xmlns:a16="http://schemas.microsoft.com/office/drawing/2014/main" id="{92BE506D-65C7-4C87-8955-0B99C22F66E0}"/>
              </a:ext>
            </a:extLst>
          </p:cNvPr>
          <p:cNvPicPr>
            <a:picLocks noChangeAspect="1"/>
          </p:cNvPicPr>
          <p:nvPr/>
        </p:nvPicPr>
        <p:blipFill>
          <a:blip r:embed="rId2"/>
          <a:stretch>
            <a:fillRect/>
          </a:stretch>
        </p:blipFill>
        <p:spPr>
          <a:xfrm>
            <a:off x="4011612" y="0"/>
            <a:ext cx="8232405" cy="6858000"/>
          </a:xfrm>
          <a:prstGeom prst="rect">
            <a:avLst/>
          </a:prstGeom>
        </p:spPr>
      </p:pic>
      <p:sp>
        <p:nvSpPr>
          <p:cNvPr id="13" name="TextBox 12">
            <a:extLst>
              <a:ext uri="{FF2B5EF4-FFF2-40B4-BE49-F238E27FC236}">
                <a16:creationId xmlns:a16="http://schemas.microsoft.com/office/drawing/2014/main" id="{794A822A-E484-4497-8153-49D45964D722}"/>
              </a:ext>
            </a:extLst>
          </p:cNvPr>
          <p:cNvSpPr txBox="1"/>
          <p:nvPr/>
        </p:nvSpPr>
        <p:spPr>
          <a:xfrm rot="20618698">
            <a:off x="396872" y="1261447"/>
            <a:ext cx="2459327" cy="1077218"/>
          </a:xfrm>
          <a:prstGeom prst="rect">
            <a:avLst/>
          </a:prstGeom>
          <a:noFill/>
        </p:spPr>
        <p:txBody>
          <a:bodyPr wrap="square" rtlCol="0">
            <a:spAutoFit/>
          </a:bodyPr>
          <a:lstStyle/>
          <a:p>
            <a:r>
              <a:rPr lang="en-US" sz="3200" b="1" dirty="0">
                <a:solidFill>
                  <a:srgbClr val="00B050"/>
                </a:solidFill>
              </a:rPr>
              <a:t>Use Regular Rounding</a:t>
            </a:r>
          </a:p>
        </p:txBody>
      </p:sp>
    </p:spTree>
    <p:extLst>
      <p:ext uri="{BB962C8B-B14F-4D97-AF65-F5344CB8AC3E}">
        <p14:creationId xmlns:p14="http://schemas.microsoft.com/office/powerpoint/2010/main" val="13450382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9E065E-ABD3-4066-8B2D-BDC67A766BEF}"/>
              </a:ext>
            </a:extLst>
          </p:cNvPr>
          <p:cNvSpPr>
            <a:spLocks noGrp="1"/>
          </p:cNvSpPr>
          <p:nvPr>
            <p:ph type="sldNum" sz="quarter" idx="12"/>
          </p:nvPr>
        </p:nvSpPr>
        <p:spPr>
          <a:xfrm>
            <a:off x="10514011" y="5883275"/>
            <a:ext cx="1095603" cy="441325"/>
          </a:xfrm>
        </p:spPr>
        <p:txBody>
          <a:bodyPr/>
          <a:lstStyle/>
          <a:p>
            <a:fld id="{D06B54AD-FDBF-4D58-8A9D-31C5564527AC}" type="slidenum">
              <a:rPr lang="en-US" sz="2800" smtClean="0"/>
              <a:t>132</a:t>
            </a:fld>
            <a:endParaRPr lang="en-US" dirty="0"/>
          </a:p>
        </p:txBody>
      </p:sp>
      <p:pic>
        <p:nvPicPr>
          <p:cNvPr id="5" name="Picture 4">
            <a:extLst>
              <a:ext uri="{FF2B5EF4-FFF2-40B4-BE49-F238E27FC236}">
                <a16:creationId xmlns:a16="http://schemas.microsoft.com/office/drawing/2014/main" id="{32890E35-05A4-438F-B9DF-D3F813779DE5}"/>
              </a:ext>
            </a:extLst>
          </p:cNvPr>
          <p:cNvPicPr>
            <a:picLocks noChangeAspect="1"/>
          </p:cNvPicPr>
          <p:nvPr/>
        </p:nvPicPr>
        <p:blipFill>
          <a:blip r:embed="rId2"/>
          <a:stretch>
            <a:fillRect/>
          </a:stretch>
        </p:blipFill>
        <p:spPr>
          <a:xfrm>
            <a:off x="4283981" y="0"/>
            <a:ext cx="7908019" cy="6873559"/>
          </a:xfrm>
          <a:prstGeom prst="rect">
            <a:avLst/>
          </a:prstGeom>
        </p:spPr>
      </p:pic>
      <p:sp>
        <p:nvSpPr>
          <p:cNvPr id="6" name="Rectangle 5">
            <a:extLst>
              <a:ext uri="{FF2B5EF4-FFF2-40B4-BE49-F238E27FC236}">
                <a16:creationId xmlns:a16="http://schemas.microsoft.com/office/drawing/2014/main" id="{4C53A486-316C-4E51-9CBE-72DAE25D4A46}"/>
              </a:ext>
            </a:extLst>
          </p:cNvPr>
          <p:cNvSpPr/>
          <p:nvPr/>
        </p:nvSpPr>
        <p:spPr>
          <a:xfrm>
            <a:off x="146957" y="137161"/>
            <a:ext cx="4137024" cy="1077218"/>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 M7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103)</a:t>
            </a:r>
            <a:endParaRPr lang="en-US" sz="3200" dirty="0"/>
          </a:p>
        </p:txBody>
      </p:sp>
      <p:sp>
        <p:nvSpPr>
          <p:cNvPr id="7" name="TextBox 6">
            <a:extLst>
              <a:ext uri="{FF2B5EF4-FFF2-40B4-BE49-F238E27FC236}">
                <a16:creationId xmlns:a16="http://schemas.microsoft.com/office/drawing/2014/main" id="{9A5BA057-1677-4978-BB18-174178540D6D}"/>
              </a:ext>
            </a:extLst>
          </p:cNvPr>
          <p:cNvSpPr txBox="1"/>
          <p:nvPr/>
        </p:nvSpPr>
        <p:spPr>
          <a:xfrm>
            <a:off x="457200" y="3151414"/>
            <a:ext cx="2191626" cy="646331"/>
          </a:xfrm>
          <a:prstGeom prst="rect">
            <a:avLst/>
          </a:prstGeom>
          <a:noFill/>
        </p:spPr>
        <p:txBody>
          <a:bodyPr wrap="none" rtlCol="0">
            <a:spAutoFit/>
          </a:bodyPr>
          <a:lstStyle/>
          <a:p>
            <a:r>
              <a:rPr lang="en-US" sz="3600" b="1" dirty="0">
                <a:solidFill>
                  <a:srgbClr val="FF0000"/>
                </a:solidFill>
              </a:rPr>
              <a:t>DRY BACK</a:t>
            </a:r>
          </a:p>
        </p:txBody>
      </p:sp>
      <p:sp>
        <p:nvSpPr>
          <p:cNvPr id="8" name="TextBox 7">
            <a:extLst>
              <a:ext uri="{FF2B5EF4-FFF2-40B4-BE49-F238E27FC236}">
                <a16:creationId xmlns:a16="http://schemas.microsoft.com/office/drawing/2014/main" id="{36F7E40A-A838-4C0C-A5AA-317DDE8F95BB}"/>
              </a:ext>
            </a:extLst>
          </p:cNvPr>
          <p:cNvSpPr txBox="1"/>
          <p:nvPr/>
        </p:nvSpPr>
        <p:spPr>
          <a:xfrm rot="20618698">
            <a:off x="396872" y="1323002"/>
            <a:ext cx="2459327" cy="954107"/>
          </a:xfrm>
          <a:prstGeom prst="rect">
            <a:avLst/>
          </a:prstGeom>
          <a:noFill/>
        </p:spPr>
        <p:txBody>
          <a:bodyPr wrap="square" rtlCol="0">
            <a:spAutoFit/>
          </a:bodyPr>
          <a:lstStyle/>
          <a:p>
            <a:r>
              <a:rPr lang="en-US" sz="2800" b="1" dirty="0">
                <a:solidFill>
                  <a:srgbClr val="00B050"/>
                </a:solidFill>
              </a:rPr>
              <a:t>Use Regular Rounding</a:t>
            </a:r>
          </a:p>
        </p:txBody>
      </p:sp>
    </p:spTree>
    <p:extLst>
      <p:ext uri="{BB962C8B-B14F-4D97-AF65-F5344CB8AC3E}">
        <p14:creationId xmlns:p14="http://schemas.microsoft.com/office/powerpoint/2010/main" val="13805200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2D57DD-61D4-4BE9-A46B-F500BCB2EB26}"/>
              </a:ext>
            </a:extLst>
          </p:cNvPr>
          <p:cNvSpPr>
            <a:spLocks noGrp="1"/>
          </p:cNvSpPr>
          <p:nvPr>
            <p:ph type="sldNum" sz="quarter" idx="12"/>
          </p:nvPr>
        </p:nvSpPr>
        <p:spPr>
          <a:xfrm>
            <a:off x="10514011" y="5883275"/>
            <a:ext cx="1438503" cy="566511"/>
          </a:xfrm>
        </p:spPr>
        <p:txBody>
          <a:bodyPr/>
          <a:lstStyle/>
          <a:p>
            <a:fld id="{D06B54AD-FDBF-4D58-8A9D-31C5564527AC}" type="slidenum">
              <a:rPr lang="en-US" sz="2800" smtClean="0"/>
              <a:t>133</a:t>
            </a:fld>
            <a:endParaRPr lang="en-US" dirty="0"/>
          </a:p>
        </p:txBody>
      </p:sp>
      <p:pic>
        <p:nvPicPr>
          <p:cNvPr id="5" name="Picture 4">
            <a:extLst>
              <a:ext uri="{FF2B5EF4-FFF2-40B4-BE49-F238E27FC236}">
                <a16:creationId xmlns:a16="http://schemas.microsoft.com/office/drawing/2014/main" id="{B659C548-71EA-4D6C-92D6-B1006F10CDD7}"/>
              </a:ext>
            </a:extLst>
          </p:cNvPr>
          <p:cNvPicPr>
            <a:picLocks noChangeAspect="1"/>
          </p:cNvPicPr>
          <p:nvPr/>
        </p:nvPicPr>
        <p:blipFill>
          <a:blip r:embed="rId2"/>
          <a:stretch>
            <a:fillRect/>
          </a:stretch>
        </p:blipFill>
        <p:spPr>
          <a:xfrm>
            <a:off x="4082142" y="0"/>
            <a:ext cx="8109857" cy="6878125"/>
          </a:xfrm>
          <a:prstGeom prst="rect">
            <a:avLst/>
          </a:prstGeom>
        </p:spPr>
      </p:pic>
      <p:sp>
        <p:nvSpPr>
          <p:cNvPr id="6" name="Rectangle 5">
            <a:extLst>
              <a:ext uri="{FF2B5EF4-FFF2-40B4-BE49-F238E27FC236}">
                <a16:creationId xmlns:a16="http://schemas.microsoft.com/office/drawing/2014/main" id="{F7C90CD4-014F-4FCF-96DB-38DA3A1D90BA}"/>
              </a:ext>
            </a:extLst>
          </p:cNvPr>
          <p:cNvSpPr/>
          <p:nvPr/>
        </p:nvSpPr>
        <p:spPr>
          <a:xfrm>
            <a:off x="146957" y="137161"/>
            <a:ext cx="4137024" cy="1077218"/>
          </a:xfrm>
          <a:prstGeom prst="rect">
            <a:avLst/>
          </a:prstGeom>
        </p:spPr>
        <p:txBody>
          <a:bodyPr wrap="square">
            <a:spAutoFit/>
          </a:bodyPr>
          <a:lstStyle/>
          <a:p>
            <a:r>
              <a:rPr lang="en-US" sz="3200" dirty="0">
                <a:solidFill>
                  <a:srgbClr val="FF0000"/>
                </a:solidFill>
                <a:latin typeface="Arial" panose="020B0604020202020204" pitchFamily="34" charset="0"/>
                <a:cs typeface="Arial" panose="020B0604020202020204" pitchFamily="34" charset="0"/>
              </a:rPr>
              <a:t>ANSWER</a:t>
            </a:r>
            <a:r>
              <a:rPr lang="en-US" sz="3200" dirty="0">
                <a:latin typeface="Arial" panose="020B0604020202020204" pitchFamily="34" charset="0"/>
                <a:cs typeface="Arial" panose="020B0604020202020204" pitchFamily="34" charset="0"/>
              </a:rPr>
              <a:t> – M7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103)</a:t>
            </a:r>
            <a:endParaRPr lang="en-US" sz="3200" dirty="0"/>
          </a:p>
        </p:txBody>
      </p:sp>
      <p:sp>
        <p:nvSpPr>
          <p:cNvPr id="7" name="TextBox 6">
            <a:extLst>
              <a:ext uri="{FF2B5EF4-FFF2-40B4-BE49-F238E27FC236}">
                <a16:creationId xmlns:a16="http://schemas.microsoft.com/office/drawing/2014/main" id="{80A2AE2B-6EAD-4C93-934F-356F990B5FA4}"/>
              </a:ext>
            </a:extLst>
          </p:cNvPr>
          <p:cNvSpPr txBox="1"/>
          <p:nvPr/>
        </p:nvSpPr>
        <p:spPr>
          <a:xfrm>
            <a:off x="457200" y="3151414"/>
            <a:ext cx="2191626" cy="646331"/>
          </a:xfrm>
          <a:prstGeom prst="rect">
            <a:avLst/>
          </a:prstGeom>
          <a:noFill/>
        </p:spPr>
        <p:txBody>
          <a:bodyPr wrap="none" rtlCol="0">
            <a:spAutoFit/>
          </a:bodyPr>
          <a:lstStyle/>
          <a:p>
            <a:r>
              <a:rPr lang="en-US" sz="3600" b="1" dirty="0">
                <a:solidFill>
                  <a:srgbClr val="FF0000"/>
                </a:solidFill>
              </a:rPr>
              <a:t>DRY BACK</a:t>
            </a:r>
          </a:p>
        </p:txBody>
      </p:sp>
      <p:sp>
        <p:nvSpPr>
          <p:cNvPr id="8" name="TextBox 7">
            <a:extLst>
              <a:ext uri="{FF2B5EF4-FFF2-40B4-BE49-F238E27FC236}">
                <a16:creationId xmlns:a16="http://schemas.microsoft.com/office/drawing/2014/main" id="{676D31BF-1E64-439F-A096-5113612297AC}"/>
              </a:ext>
            </a:extLst>
          </p:cNvPr>
          <p:cNvSpPr txBox="1"/>
          <p:nvPr/>
        </p:nvSpPr>
        <p:spPr>
          <a:xfrm rot="20618698">
            <a:off x="396872" y="1323002"/>
            <a:ext cx="2459327" cy="954107"/>
          </a:xfrm>
          <a:prstGeom prst="rect">
            <a:avLst/>
          </a:prstGeom>
          <a:noFill/>
        </p:spPr>
        <p:txBody>
          <a:bodyPr wrap="square" rtlCol="0">
            <a:spAutoFit/>
          </a:bodyPr>
          <a:lstStyle/>
          <a:p>
            <a:r>
              <a:rPr lang="en-US" sz="2800" b="1" dirty="0">
                <a:solidFill>
                  <a:srgbClr val="00B050"/>
                </a:solidFill>
              </a:rPr>
              <a:t>Use Regular Rounding</a:t>
            </a:r>
          </a:p>
        </p:txBody>
      </p:sp>
    </p:spTree>
    <p:extLst>
      <p:ext uri="{BB962C8B-B14F-4D97-AF65-F5344CB8AC3E}">
        <p14:creationId xmlns:p14="http://schemas.microsoft.com/office/powerpoint/2010/main" val="4384684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660401"/>
          </a:xfrm>
        </p:spPr>
        <p:txBody>
          <a:bodyPr>
            <a:normAutofit/>
          </a:bodyPr>
          <a:lstStyle/>
          <a:p>
            <a:pPr algn="l"/>
            <a:r>
              <a:rPr lang="en-US" b="1" dirty="0">
                <a:latin typeface="Arial" panose="020B0604020202020204" pitchFamily="34" charset="0"/>
                <a:cs typeface="Arial" panose="020B0604020202020204" pitchFamily="34" charset="0"/>
              </a:rPr>
              <a:t>Module 7</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760412"/>
            <a:ext cx="11595100" cy="841376"/>
          </a:xfrm>
        </p:spPr>
        <p:txBody>
          <a:bodyPr>
            <a:normAutofit/>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Of what use is Rice gravity (Gmm) data?</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134</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166691" y="3106737"/>
            <a:ext cx="5859460" cy="20335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Compute air voids and</a:t>
            </a:r>
          </a:p>
          <a:p>
            <a:pPr marL="0" indent="0">
              <a:buNone/>
            </a:pPr>
            <a:r>
              <a:rPr lang="en-US" sz="3200" cap="none" dirty="0">
                <a:solidFill>
                  <a:srgbClr val="FF0000"/>
                </a:solidFill>
                <a:latin typeface="Arial" panose="020B0604020202020204" pitchFamily="34" charset="0"/>
                <a:cs typeface="Arial" panose="020B0604020202020204" pitchFamily="34" charset="0"/>
              </a:rPr>
              <a:t>to Compute Pavement density </a:t>
            </a:r>
            <a:r>
              <a:rPr lang="en-US" sz="2800" cap="none" dirty="0">
                <a:solidFill>
                  <a:srgbClr val="FF0000"/>
                </a:solidFill>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2800" cap="none" dirty="0">
                <a:solidFill>
                  <a:srgbClr val="FF0000"/>
                </a:solidFill>
                <a:latin typeface="Arial" panose="020B0604020202020204" pitchFamily="34" charset="0"/>
                <a:cs typeface="Arial" panose="020B0604020202020204" pitchFamily="34" charset="0"/>
              </a:rPr>
              <a:t>  </a:t>
            </a:r>
            <a:endParaRPr lang="en-US" sz="2800"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3146B4E-B90C-4493-9C3E-9BF68D59C6ED}"/>
              </a:ext>
            </a:extLst>
          </p:cNvPr>
          <p:cNvPicPr>
            <a:picLocks noChangeAspect="1"/>
          </p:cNvPicPr>
          <p:nvPr/>
        </p:nvPicPr>
        <p:blipFill>
          <a:blip r:embed="rId2"/>
          <a:stretch>
            <a:fillRect/>
          </a:stretch>
        </p:blipFill>
        <p:spPr>
          <a:xfrm>
            <a:off x="6464300" y="1282700"/>
            <a:ext cx="4456744" cy="5575300"/>
          </a:xfrm>
          <a:prstGeom prst="rect">
            <a:avLst/>
          </a:prstGeom>
        </p:spPr>
      </p:pic>
      <p:sp>
        <p:nvSpPr>
          <p:cNvPr id="8" name="Rectangle 7">
            <a:extLst>
              <a:ext uri="{FF2B5EF4-FFF2-40B4-BE49-F238E27FC236}">
                <a16:creationId xmlns:a16="http://schemas.microsoft.com/office/drawing/2014/main" id="{A4B768DE-636B-4696-AB58-7DF5F4043D9B}"/>
              </a:ext>
            </a:extLst>
          </p:cNvPr>
          <p:cNvSpPr/>
          <p:nvPr/>
        </p:nvSpPr>
        <p:spPr>
          <a:xfrm>
            <a:off x="292102" y="2174269"/>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6): </a:t>
            </a:r>
            <a:endParaRPr lang="en-US" sz="2800" dirty="0"/>
          </a:p>
        </p:txBody>
      </p:sp>
    </p:spTree>
    <p:extLst>
      <p:ext uri="{BB962C8B-B14F-4D97-AF65-F5344CB8AC3E}">
        <p14:creationId xmlns:p14="http://schemas.microsoft.com/office/powerpoint/2010/main" val="39109295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7</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1266825"/>
            <a:ext cx="11595100" cy="1181100"/>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3. </a:t>
            </a:r>
            <a:r>
              <a:rPr lang="en-US" sz="3200" cap="none" dirty="0">
                <a:latin typeface="Arial" panose="020B0604020202020204" pitchFamily="34" charset="0"/>
                <a:cs typeface="Arial" panose="020B0604020202020204" pitchFamily="34" charset="0"/>
              </a:rPr>
              <a:t>What should be the air void content of a Rice Specific Gravity Specimen?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135</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1663699" y="3230891"/>
            <a:ext cx="3473450" cy="105410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Zero</a:t>
            </a:r>
          </a:p>
        </p:txBody>
      </p:sp>
      <p:sp>
        <p:nvSpPr>
          <p:cNvPr id="7" name="Rectangle 6">
            <a:extLst>
              <a:ext uri="{FF2B5EF4-FFF2-40B4-BE49-F238E27FC236}">
                <a16:creationId xmlns:a16="http://schemas.microsoft.com/office/drawing/2014/main" id="{316708AB-C7C1-4671-BC7D-B2176C816F9E}"/>
              </a:ext>
            </a:extLst>
          </p:cNvPr>
          <p:cNvSpPr/>
          <p:nvPr/>
        </p:nvSpPr>
        <p:spPr>
          <a:xfrm>
            <a:off x="469900" y="2576840"/>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NA): </a:t>
            </a:r>
            <a:endParaRPr lang="en-US" sz="2800" dirty="0"/>
          </a:p>
        </p:txBody>
      </p:sp>
    </p:spTree>
    <p:extLst>
      <p:ext uri="{BB962C8B-B14F-4D97-AF65-F5344CB8AC3E}">
        <p14:creationId xmlns:p14="http://schemas.microsoft.com/office/powerpoint/2010/main" val="1380787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7</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876300"/>
            <a:ext cx="11595100" cy="1181100"/>
          </a:xfrm>
        </p:spPr>
        <p:txBody>
          <a:bodyPr>
            <a:normAutofit/>
          </a:bodyPr>
          <a:lstStyle/>
          <a:p>
            <a:pPr marL="0" indent="0">
              <a:buNone/>
            </a:pPr>
            <a:r>
              <a:rPr lang="en-US" sz="3200" b="1" dirty="0">
                <a:latin typeface="Arial" panose="020B0604020202020204" pitchFamily="34" charset="0"/>
                <a:cs typeface="Arial" panose="020B0604020202020204" pitchFamily="34" charset="0"/>
              </a:rPr>
              <a:t>4. </a:t>
            </a:r>
            <a:r>
              <a:rPr lang="en-US" sz="3200" cap="none" dirty="0">
                <a:latin typeface="Arial" panose="020B0604020202020204" pitchFamily="34" charset="0"/>
                <a:cs typeface="Arial" panose="020B0604020202020204" pitchFamily="34" charset="0"/>
              </a:rPr>
              <a:t>Where do you obtain the Rice sample?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136</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584198" y="3054349"/>
            <a:ext cx="5613402" cy="30876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Behind a paver, </a:t>
            </a:r>
          </a:p>
          <a:p>
            <a:pPr marL="0" indent="0">
              <a:buNone/>
            </a:pPr>
            <a:r>
              <a:rPr lang="en-US" sz="3200" cap="none" dirty="0">
                <a:solidFill>
                  <a:srgbClr val="FF0000"/>
                </a:solidFill>
                <a:latin typeface="Arial" panose="020B0604020202020204" pitchFamily="34" charset="0"/>
                <a:cs typeface="Arial" panose="020B0604020202020204" pitchFamily="34" charset="0"/>
              </a:rPr>
              <a:t>TSR sample, </a:t>
            </a:r>
          </a:p>
          <a:p>
            <a:pPr marL="0" indent="0">
              <a:buNone/>
            </a:pPr>
            <a:r>
              <a:rPr lang="en-US" sz="3200" cap="none" dirty="0">
                <a:solidFill>
                  <a:srgbClr val="FF0000"/>
                </a:solidFill>
                <a:latin typeface="Arial" panose="020B0604020202020204" pitchFamily="34" charset="0"/>
                <a:cs typeface="Arial" panose="020B0604020202020204" pitchFamily="34" charset="0"/>
              </a:rPr>
              <a:t>Truck, </a:t>
            </a:r>
          </a:p>
          <a:p>
            <a:pPr marL="0" indent="0">
              <a:buNone/>
            </a:pPr>
            <a:r>
              <a:rPr lang="en-US" sz="3200" cap="none" dirty="0">
                <a:solidFill>
                  <a:srgbClr val="FF0000"/>
                </a:solidFill>
                <a:latin typeface="Arial" panose="020B0604020202020204" pitchFamily="34" charset="0"/>
                <a:cs typeface="Arial" panose="020B0604020202020204" pitchFamily="34" charset="0"/>
              </a:rPr>
              <a:t>Roadway, Plant</a:t>
            </a:r>
            <a:endParaRPr lang="en-US" sz="2800" cap="none"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12C51D4-442A-40F5-95E7-00A100D405F7}"/>
              </a:ext>
            </a:extLst>
          </p:cNvPr>
          <p:cNvPicPr>
            <a:picLocks noChangeAspect="1"/>
          </p:cNvPicPr>
          <p:nvPr/>
        </p:nvPicPr>
        <p:blipFill>
          <a:blip r:embed="rId2"/>
          <a:stretch>
            <a:fillRect/>
          </a:stretch>
        </p:blipFill>
        <p:spPr>
          <a:xfrm>
            <a:off x="7086603" y="105010"/>
            <a:ext cx="4991098" cy="6647979"/>
          </a:xfrm>
          <a:prstGeom prst="rect">
            <a:avLst/>
          </a:prstGeom>
        </p:spPr>
      </p:pic>
      <p:sp>
        <p:nvSpPr>
          <p:cNvPr id="7" name="Rectangle 6">
            <a:extLst>
              <a:ext uri="{FF2B5EF4-FFF2-40B4-BE49-F238E27FC236}">
                <a16:creationId xmlns:a16="http://schemas.microsoft.com/office/drawing/2014/main" id="{E206A7BF-0A6A-42AB-95FE-568BF5FDB0A1}"/>
              </a:ext>
            </a:extLst>
          </p:cNvPr>
          <p:cNvSpPr/>
          <p:nvPr/>
        </p:nvSpPr>
        <p:spPr>
          <a:xfrm>
            <a:off x="469901" y="2456191"/>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5): </a:t>
            </a:r>
            <a:endParaRPr lang="en-US" sz="2800" dirty="0"/>
          </a:p>
        </p:txBody>
      </p:sp>
    </p:spTree>
    <p:extLst>
      <p:ext uri="{BB962C8B-B14F-4D97-AF65-F5344CB8AC3E}">
        <p14:creationId xmlns:p14="http://schemas.microsoft.com/office/powerpoint/2010/main" val="23201310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660401"/>
          </a:xfrm>
        </p:spPr>
        <p:txBody>
          <a:bodyPr>
            <a:normAutofit/>
          </a:bodyPr>
          <a:lstStyle/>
          <a:p>
            <a:pPr algn="l"/>
            <a:r>
              <a:rPr lang="en-US" b="1" dirty="0">
                <a:latin typeface="Arial" panose="020B0604020202020204" pitchFamily="34" charset="0"/>
                <a:cs typeface="Arial" panose="020B0604020202020204" pitchFamily="34" charset="0"/>
              </a:rPr>
              <a:t>Module 7</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876300"/>
            <a:ext cx="11595100" cy="1181100"/>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5. </a:t>
            </a:r>
            <a:r>
              <a:rPr lang="en-US" sz="3200" cap="none" dirty="0">
                <a:latin typeface="Arial" panose="020B0604020202020204" pitchFamily="34" charset="0"/>
                <a:cs typeface="Arial" panose="020B0604020202020204" pitchFamily="34" charset="0"/>
              </a:rPr>
              <a:t>What are the 2 ways of verifying that the moisture content in the Rice specimen is below the maximum allowed?</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137</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228601" y="3129757"/>
            <a:ext cx="6197599" cy="33416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Dry specimen to constant mass</a:t>
            </a:r>
          </a:p>
          <a:p>
            <a:pPr marL="0" indent="0">
              <a:buNone/>
            </a:pPr>
            <a:r>
              <a:rPr lang="en-US" sz="3200" cap="none" dirty="0">
                <a:solidFill>
                  <a:srgbClr val="FF0000"/>
                </a:solidFill>
                <a:latin typeface="Arial" panose="020B0604020202020204" pitchFamily="34" charset="0"/>
                <a:cs typeface="Arial" panose="020B0604020202020204" pitchFamily="34" charset="0"/>
              </a:rPr>
              <a:t>                or</a:t>
            </a:r>
          </a:p>
          <a:p>
            <a:pPr marL="0" indent="0">
              <a:buNone/>
            </a:pPr>
            <a:r>
              <a:rPr lang="en-US" sz="3200" cap="none" dirty="0">
                <a:solidFill>
                  <a:srgbClr val="FF0000"/>
                </a:solidFill>
                <a:latin typeface="Arial" panose="020B0604020202020204" pitchFamily="34" charset="0"/>
                <a:cs typeface="Arial" panose="020B0604020202020204" pitchFamily="34" charset="0"/>
              </a:rPr>
              <a:t>Run AASHTO T329</a:t>
            </a:r>
          </a:p>
          <a:p>
            <a:pPr marL="0" indent="0">
              <a:buNone/>
            </a:pPr>
            <a:endParaRPr lang="en-US" sz="2800" cap="none" dirty="0">
              <a:solidFill>
                <a:srgbClr val="FF0000"/>
              </a:solidFill>
              <a:latin typeface="Arial" panose="020B0604020202020204" pitchFamily="34" charset="0"/>
              <a:cs typeface="Arial" panose="020B0604020202020204" pitchFamily="34" charset="0"/>
            </a:endParaRPr>
          </a:p>
          <a:p>
            <a:pPr marL="0" indent="0">
              <a:buNone/>
            </a:pPr>
            <a:endParaRPr lang="en-US" sz="28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9C4C17E-6C4A-4CB5-B4AC-ED669DF3BD61}"/>
              </a:ext>
            </a:extLst>
          </p:cNvPr>
          <p:cNvPicPr>
            <a:picLocks noChangeAspect="1"/>
          </p:cNvPicPr>
          <p:nvPr/>
        </p:nvPicPr>
        <p:blipFill>
          <a:blip r:embed="rId2"/>
          <a:stretch>
            <a:fillRect/>
          </a:stretch>
        </p:blipFill>
        <p:spPr>
          <a:xfrm>
            <a:off x="7090569" y="2057400"/>
            <a:ext cx="3691732" cy="4857542"/>
          </a:xfrm>
          <a:prstGeom prst="rect">
            <a:avLst/>
          </a:prstGeom>
        </p:spPr>
      </p:pic>
      <p:sp>
        <p:nvSpPr>
          <p:cNvPr id="8" name="Rectangle 7">
            <a:extLst>
              <a:ext uri="{FF2B5EF4-FFF2-40B4-BE49-F238E27FC236}">
                <a16:creationId xmlns:a16="http://schemas.microsoft.com/office/drawing/2014/main" id="{5749E90D-B7F6-4A74-89EF-930548F45A7A}"/>
              </a:ext>
            </a:extLst>
          </p:cNvPr>
          <p:cNvSpPr/>
          <p:nvPr/>
        </p:nvSpPr>
        <p:spPr>
          <a:xfrm>
            <a:off x="228601" y="2606537"/>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10): </a:t>
            </a:r>
            <a:endParaRPr lang="en-US" sz="2800" dirty="0"/>
          </a:p>
        </p:txBody>
      </p:sp>
    </p:spTree>
    <p:extLst>
      <p:ext uri="{BB962C8B-B14F-4D97-AF65-F5344CB8AC3E}">
        <p14:creationId xmlns:p14="http://schemas.microsoft.com/office/powerpoint/2010/main" val="11817343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7</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2" y="1032332"/>
            <a:ext cx="6349999" cy="1181100"/>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6. </a:t>
            </a:r>
            <a:r>
              <a:rPr lang="en-US" sz="3200" cap="none" dirty="0">
                <a:latin typeface="Arial" panose="020B0604020202020204" pitchFamily="34" charset="0"/>
                <a:cs typeface="Arial" panose="020B0604020202020204" pitchFamily="34" charset="0"/>
              </a:rPr>
              <a:t>Under what condition do you employ the “dry-back” procedure?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138</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228602" y="4727179"/>
            <a:ext cx="5727702" cy="6802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When the absorption is &gt; 2%</a:t>
            </a:r>
            <a:endParaRPr lang="en-US" sz="2800" cap="none" dirty="0">
              <a:solidFill>
                <a:srgbClr val="FF0000"/>
              </a:solidFill>
              <a:latin typeface="Arial" panose="020B0604020202020204" pitchFamily="34" charset="0"/>
              <a:cs typeface="Arial" panose="020B0604020202020204" pitchFamily="34" charset="0"/>
            </a:endParaRPr>
          </a:p>
          <a:p>
            <a:pPr marL="0" indent="0">
              <a:buNone/>
            </a:pPr>
            <a:endParaRPr lang="en-US" sz="2800"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81BB427-82D9-4287-B94F-526E24E549D9}"/>
              </a:ext>
            </a:extLst>
          </p:cNvPr>
          <p:cNvPicPr>
            <a:picLocks noChangeAspect="1"/>
          </p:cNvPicPr>
          <p:nvPr/>
        </p:nvPicPr>
        <p:blipFill>
          <a:blip r:embed="rId2"/>
          <a:stretch>
            <a:fillRect/>
          </a:stretch>
        </p:blipFill>
        <p:spPr>
          <a:xfrm>
            <a:off x="6779681" y="85723"/>
            <a:ext cx="5183717" cy="6772277"/>
          </a:xfrm>
          <a:prstGeom prst="rect">
            <a:avLst/>
          </a:prstGeom>
        </p:spPr>
      </p:pic>
      <p:sp>
        <p:nvSpPr>
          <p:cNvPr id="8" name="Rectangle 7">
            <a:extLst>
              <a:ext uri="{FF2B5EF4-FFF2-40B4-BE49-F238E27FC236}">
                <a16:creationId xmlns:a16="http://schemas.microsoft.com/office/drawing/2014/main" id="{B0BEEEE5-F8D0-4842-9762-D7CC22BDF8D0}"/>
              </a:ext>
            </a:extLst>
          </p:cNvPr>
          <p:cNvSpPr/>
          <p:nvPr/>
        </p:nvSpPr>
        <p:spPr>
          <a:xfrm>
            <a:off x="622300" y="4203959"/>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20): </a:t>
            </a:r>
            <a:endParaRPr lang="en-US" sz="2800" dirty="0"/>
          </a:p>
        </p:txBody>
      </p:sp>
    </p:spTree>
    <p:extLst>
      <p:ext uri="{BB962C8B-B14F-4D97-AF65-F5344CB8AC3E}">
        <p14:creationId xmlns:p14="http://schemas.microsoft.com/office/powerpoint/2010/main" val="1979529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b="1" dirty="0">
                <a:latin typeface="Arial" panose="020B0604020202020204" pitchFamily="34" charset="0"/>
                <a:cs typeface="Arial" panose="020B0604020202020204" pitchFamily="34" charset="0"/>
              </a:rPr>
              <a:t>Module 7</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622302" y="1523998"/>
            <a:ext cx="10566398" cy="2997201"/>
          </a:xfrm>
        </p:spPr>
        <p:txBody>
          <a:bodyPr>
            <a:normAutofit fontScale="92500" lnSpcReduction="10000"/>
          </a:bodyPr>
          <a:lstStyle/>
          <a:p>
            <a:pPr marL="0" indent="0">
              <a:buNone/>
            </a:pPr>
            <a:r>
              <a:rPr lang="en-US" sz="3200" b="1" dirty="0">
                <a:latin typeface="Arial" panose="020B0604020202020204" pitchFamily="34" charset="0"/>
                <a:cs typeface="Arial" panose="020B0604020202020204" pitchFamily="34" charset="0"/>
              </a:rPr>
              <a:t>7. </a:t>
            </a:r>
            <a:r>
              <a:rPr lang="en-US" sz="3200" cap="none" dirty="0">
                <a:latin typeface="Arial" panose="020B0604020202020204" pitchFamily="34" charset="0"/>
                <a:cs typeface="Arial" panose="020B0604020202020204" pitchFamily="34" charset="0"/>
              </a:rPr>
              <a:t>What are the minimum required sample sizes for the following?</a:t>
            </a:r>
          </a:p>
          <a:p>
            <a:pPr marL="0" indent="0">
              <a:buNone/>
            </a:pPr>
            <a:r>
              <a:rPr lang="en-US" sz="2800" cap="none"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a.  SP125 - </a:t>
            </a:r>
          </a:p>
          <a:p>
            <a:pPr marL="0" indent="0">
              <a:buNone/>
            </a:pPr>
            <a:r>
              <a:rPr lang="en-US" sz="3200" cap="none" dirty="0">
                <a:latin typeface="Arial" panose="020B0604020202020204" pitchFamily="34" charset="0"/>
                <a:cs typeface="Arial" panose="020B0604020202020204" pitchFamily="34" charset="0"/>
              </a:rPr>
              <a:t>	b.  SP190 - </a:t>
            </a:r>
          </a:p>
          <a:p>
            <a:pPr marL="0" indent="0">
              <a:buNone/>
            </a:pPr>
            <a:r>
              <a:rPr lang="en-US" sz="3200" cap="none" dirty="0">
                <a:latin typeface="Arial" panose="020B0604020202020204" pitchFamily="34" charset="0"/>
                <a:cs typeface="Arial" panose="020B0604020202020204" pitchFamily="34" charset="0"/>
              </a:rPr>
              <a:t>	c.  SP250 -</a:t>
            </a:r>
            <a:r>
              <a:rPr lang="en-US" sz="3200" cap="none" dirty="0">
                <a:solidFill>
                  <a:srgbClr val="FF0000"/>
                </a:solidFill>
                <a:latin typeface="Arial" panose="020B0604020202020204" pitchFamily="34" charset="0"/>
                <a:cs typeface="Arial" panose="020B0604020202020204" pitchFamily="34" charset="0"/>
              </a:rPr>
              <a:t> </a:t>
            </a:r>
          </a:p>
          <a:p>
            <a:pPr marL="0" indent="0">
              <a:buNone/>
            </a:pP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139</a:t>
            </a:fld>
            <a:endParaRPr lang="en-US" sz="2800" dirty="0"/>
          </a:p>
        </p:txBody>
      </p:sp>
    </p:spTree>
    <p:extLst>
      <p:ext uri="{BB962C8B-B14F-4D97-AF65-F5344CB8AC3E}">
        <p14:creationId xmlns:p14="http://schemas.microsoft.com/office/powerpoint/2010/main" val="3017647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28983" y="85725"/>
            <a:ext cx="3985818" cy="955675"/>
          </a:xfrm>
        </p:spPr>
        <p:txBody>
          <a:bodyPr>
            <a:normAutofit fontScale="90000"/>
          </a:bodyPr>
          <a:lstStyle/>
          <a:p>
            <a:pPr algn="l"/>
            <a:r>
              <a:rPr lang="en-US" sz="3200" dirty="0">
                <a:latin typeface="Arial" panose="020B0604020202020204" pitchFamily="34" charset="0"/>
                <a:cs typeface="Arial" panose="020B0604020202020204" pitchFamily="34" charset="0"/>
              </a:rPr>
              <a:t>Answer - M2B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(slides 19)</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14</a:t>
            </a:fld>
            <a:endParaRPr lang="en-US" dirty="0"/>
          </a:p>
        </p:txBody>
      </p:sp>
      <p:sp>
        <p:nvSpPr>
          <p:cNvPr id="9" name="TextBox 8">
            <a:extLst>
              <a:ext uri="{FF2B5EF4-FFF2-40B4-BE49-F238E27FC236}">
                <a16:creationId xmlns:a16="http://schemas.microsoft.com/office/drawing/2014/main" id="{B251AAB1-DD30-43B8-A64E-12245DE9A8A0}"/>
              </a:ext>
            </a:extLst>
          </p:cNvPr>
          <p:cNvSpPr txBox="1"/>
          <p:nvPr/>
        </p:nvSpPr>
        <p:spPr>
          <a:xfrm>
            <a:off x="234155" y="4112955"/>
            <a:ext cx="5137945" cy="2246769"/>
          </a:xfrm>
          <a:prstGeom prst="rect">
            <a:avLst/>
          </a:prstGeom>
          <a:solidFill>
            <a:schemeClr val="accent6">
              <a:lumMod val="20000"/>
              <a:lumOff val="80000"/>
            </a:schemeClr>
          </a:solidFill>
          <a:ln>
            <a:solidFill>
              <a:schemeClr val="tx1"/>
            </a:solidFill>
          </a:ln>
        </p:spPr>
        <p:txBody>
          <a:bodyPr wrap="square" rtlCol="0">
            <a:spAutoFit/>
          </a:bodyPr>
          <a:lstStyle/>
          <a:p>
            <a:r>
              <a:rPr lang="en-US" sz="2800" dirty="0"/>
              <a:t>NOTES: </a:t>
            </a:r>
          </a:p>
          <a:p>
            <a:r>
              <a:rPr lang="en-US" sz="2800" dirty="0"/>
              <a:t>CAA = Coarse Aggregate</a:t>
            </a:r>
          </a:p>
          <a:p>
            <a:r>
              <a:rPr lang="en-US" sz="2800" dirty="0"/>
              <a:t>FAA = Fine Aggregate</a:t>
            </a:r>
          </a:p>
          <a:p>
            <a:r>
              <a:rPr lang="en-US" sz="2800" dirty="0"/>
              <a:t>SE = Sand Equivalent</a:t>
            </a:r>
          </a:p>
          <a:p>
            <a:r>
              <a:rPr lang="en-US" sz="2800" dirty="0"/>
              <a:t>F&amp;E = Flat &amp; Elongated</a:t>
            </a:r>
            <a:endParaRPr lang="en-US" sz="3200" dirty="0"/>
          </a:p>
        </p:txBody>
      </p:sp>
      <p:sp>
        <p:nvSpPr>
          <p:cNvPr id="3" name="Rectangle 2">
            <a:extLst>
              <a:ext uri="{FF2B5EF4-FFF2-40B4-BE49-F238E27FC236}">
                <a16:creationId xmlns:a16="http://schemas.microsoft.com/office/drawing/2014/main" id="{C45108F2-5D15-4C9D-8E04-CEA0B9D2413F}"/>
              </a:ext>
            </a:extLst>
          </p:cNvPr>
          <p:cNvSpPr/>
          <p:nvPr/>
        </p:nvSpPr>
        <p:spPr>
          <a:xfrm>
            <a:off x="1" y="1739899"/>
            <a:ext cx="7213599" cy="2062103"/>
          </a:xfrm>
          <a:prstGeom prst="rect">
            <a:avLst/>
          </a:prstGeom>
          <a:solidFill>
            <a:schemeClr val="tx2">
              <a:lumMod val="10000"/>
              <a:lumOff val="90000"/>
            </a:schemeClr>
          </a:solidFill>
        </p:spPr>
        <p:txBody>
          <a:bodyPr wrap="square">
            <a:spAutoFit/>
          </a:bodyPr>
          <a:lstStyle/>
          <a:p>
            <a:r>
              <a:rPr lang="en-US" sz="3200" dirty="0">
                <a:latin typeface="Arial" panose="020B0604020202020204" pitchFamily="34" charset="0"/>
                <a:cs typeface="Arial" panose="020B0604020202020204" pitchFamily="34" charset="0"/>
              </a:rPr>
              <a:t>a.  Fractured face Count   =  </a:t>
            </a:r>
            <a:r>
              <a:rPr lang="en-US" sz="3200" dirty="0">
                <a:solidFill>
                  <a:srgbClr val="FF0000"/>
                </a:solidFill>
                <a:latin typeface="Arial" panose="020B0604020202020204" pitchFamily="34" charset="0"/>
                <a:cs typeface="Arial" panose="020B0604020202020204" pitchFamily="34" charset="0"/>
              </a:rPr>
              <a:t>100/100</a:t>
            </a:r>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b.  Fine Aggregate Particle Shape = </a:t>
            </a:r>
            <a:r>
              <a:rPr lang="en-US" sz="3200" dirty="0">
                <a:solidFill>
                  <a:srgbClr val="FF0000"/>
                </a:solidFill>
                <a:latin typeface="Arial" panose="020B0604020202020204" pitchFamily="34" charset="0"/>
                <a:cs typeface="Arial" panose="020B0604020202020204" pitchFamily="34" charset="0"/>
              </a:rPr>
              <a:t>45</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Sand Equivalent = </a:t>
            </a:r>
            <a:r>
              <a:rPr lang="en-US" sz="3200" dirty="0">
                <a:solidFill>
                  <a:srgbClr val="FF0000"/>
                </a:solidFill>
                <a:latin typeface="Arial" panose="020B0604020202020204" pitchFamily="34" charset="0"/>
                <a:cs typeface="Arial" panose="020B0604020202020204" pitchFamily="34" charset="0"/>
              </a:rPr>
              <a:t>50</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Flat and Elongated = </a:t>
            </a:r>
            <a:r>
              <a:rPr lang="en-US" sz="3200" dirty="0">
                <a:solidFill>
                  <a:srgbClr val="FF0000"/>
                </a:solidFill>
                <a:latin typeface="Arial" panose="020B0604020202020204" pitchFamily="34" charset="0"/>
                <a:cs typeface="Arial" panose="020B0604020202020204" pitchFamily="34" charset="0"/>
              </a:rPr>
              <a:t>10</a:t>
            </a:r>
            <a:endParaRPr lang="en-US" sz="3200" dirty="0"/>
          </a:p>
        </p:txBody>
      </p:sp>
      <p:pic>
        <p:nvPicPr>
          <p:cNvPr id="7" name="Picture 6">
            <a:extLst>
              <a:ext uri="{FF2B5EF4-FFF2-40B4-BE49-F238E27FC236}">
                <a16:creationId xmlns:a16="http://schemas.microsoft.com/office/drawing/2014/main" id="{2C17269A-3E66-4C9C-82A5-A9ED1893DEC1}"/>
              </a:ext>
            </a:extLst>
          </p:cNvPr>
          <p:cNvPicPr>
            <a:picLocks noChangeAspect="1"/>
          </p:cNvPicPr>
          <p:nvPr/>
        </p:nvPicPr>
        <p:blipFill>
          <a:blip r:embed="rId2"/>
          <a:stretch>
            <a:fillRect/>
          </a:stretch>
        </p:blipFill>
        <p:spPr>
          <a:xfrm>
            <a:off x="7213600" y="187324"/>
            <a:ext cx="4933644" cy="6670676"/>
          </a:xfrm>
          <a:prstGeom prst="rect">
            <a:avLst/>
          </a:prstGeom>
        </p:spPr>
      </p:pic>
      <p:sp>
        <p:nvSpPr>
          <p:cNvPr id="10" name="Oval 9">
            <a:extLst>
              <a:ext uri="{FF2B5EF4-FFF2-40B4-BE49-F238E27FC236}">
                <a16:creationId xmlns:a16="http://schemas.microsoft.com/office/drawing/2014/main" id="{22D27844-4F08-4C54-A5A6-3898B572465F}"/>
              </a:ext>
            </a:extLst>
          </p:cNvPr>
          <p:cNvSpPr/>
          <p:nvPr/>
        </p:nvSpPr>
        <p:spPr>
          <a:xfrm>
            <a:off x="7213600" y="4254500"/>
            <a:ext cx="4744245" cy="1181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83399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0" y="28761"/>
            <a:ext cx="12188680" cy="1279340"/>
          </a:xfrm>
        </p:spPr>
        <p:txBody>
          <a:bodyPr>
            <a:noAutofit/>
          </a:bodyPr>
          <a:lstStyle/>
          <a:p>
            <a:pPr algn="l"/>
            <a:r>
              <a:rPr lang="en-US" sz="3200" dirty="0">
                <a:latin typeface="Arial" panose="020B0604020202020204" pitchFamily="34" charset="0"/>
                <a:cs typeface="Arial" panose="020B0604020202020204" pitchFamily="34" charset="0"/>
              </a:rPr>
              <a:t>Answer – M7 – Q7; </a:t>
            </a:r>
            <a:br>
              <a:rPr lang="en-US" sz="3200" dirty="0">
                <a:latin typeface="Arial" panose="020B0604020202020204" pitchFamily="34" charset="0"/>
                <a:cs typeface="Arial" panose="020B0604020202020204" pitchFamily="34" charset="0"/>
              </a:rPr>
            </a:br>
            <a:r>
              <a:rPr lang="en-US" sz="3200" dirty="0"/>
              <a:t>M5, slide 75 </a:t>
            </a:r>
            <a:r>
              <a:rPr lang="en-US" sz="3200" cap="none" dirty="0"/>
              <a:t>Quartering Loose Mix Step 5</a:t>
            </a:r>
            <a:endParaRPr lang="en-US" sz="3200" cap="non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1318650" y="6253221"/>
            <a:ext cx="870030" cy="593540"/>
          </a:xfrm>
        </p:spPr>
        <p:txBody>
          <a:bodyPr/>
          <a:lstStyle/>
          <a:p>
            <a:fld id="{D06B54AD-FDBF-4D58-8A9D-31C5564527AC}" type="slidenum">
              <a:rPr lang="en-US" sz="2800" smtClean="0"/>
              <a:t>140</a:t>
            </a:fld>
            <a:endParaRPr lang="en-US" dirty="0"/>
          </a:p>
        </p:txBody>
      </p:sp>
      <p:pic>
        <p:nvPicPr>
          <p:cNvPr id="7" name="Picture 6">
            <a:extLst>
              <a:ext uri="{FF2B5EF4-FFF2-40B4-BE49-F238E27FC236}">
                <a16:creationId xmlns:a16="http://schemas.microsoft.com/office/drawing/2014/main" id="{3384097F-90DC-4CD8-8377-5B4ED1CE3888}"/>
              </a:ext>
            </a:extLst>
          </p:cNvPr>
          <p:cNvPicPr>
            <a:picLocks noChangeAspect="1"/>
          </p:cNvPicPr>
          <p:nvPr/>
        </p:nvPicPr>
        <p:blipFill>
          <a:blip r:embed="rId2"/>
          <a:stretch>
            <a:fillRect/>
          </a:stretch>
        </p:blipFill>
        <p:spPr>
          <a:xfrm>
            <a:off x="1571628" y="1117599"/>
            <a:ext cx="5892407" cy="1820099"/>
          </a:xfrm>
          <a:prstGeom prst="rect">
            <a:avLst/>
          </a:prstGeom>
        </p:spPr>
      </p:pic>
      <p:pic>
        <p:nvPicPr>
          <p:cNvPr id="10" name="Picture 9">
            <a:extLst>
              <a:ext uri="{FF2B5EF4-FFF2-40B4-BE49-F238E27FC236}">
                <a16:creationId xmlns:a16="http://schemas.microsoft.com/office/drawing/2014/main" id="{FE871EED-9F3E-451B-BA32-0FA9CF8B36A4}"/>
              </a:ext>
            </a:extLst>
          </p:cNvPr>
          <p:cNvPicPr>
            <a:picLocks noChangeAspect="1"/>
          </p:cNvPicPr>
          <p:nvPr/>
        </p:nvPicPr>
        <p:blipFill>
          <a:blip r:embed="rId3"/>
          <a:stretch>
            <a:fillRect/>
          </a:stretch>
        </p:blipFill>
        <p:spPr>
          <a:xfrm>
            <a:off x="133165" y="3267896"/>
            <a:ext cx="11620500" cy="3082104"/>
          </a:xfrm>
          <a:prstGeom prst="rect">
            <a:avLst/>
          </a:prstGeom>
          <a:ln w="76200">
            <a:solidFill>
              <a:srgbClr val="FF0000"/>
            </a:solidFill>
          </a:ln>
        </p:spPr>
      </p:pic>
    </p:spTree>
    <p:extLst>
      <p:ext uri="{BB962C8B-B14F-4D97-AF65-F5344CB8AC3E}">
        <p14:creationId xmlns:p14="http://schemas.microsoft.com/office/powerpoint/2010/main" val="10433678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7</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2" y="1270000"/>
            <a:ext cx="11595100" cy="1181100"/>
          </a:xfrm>
        </p:spPr>
        <p:txBody>
          <a:bodyPr>
            <a:normAutofit/>
          </a:bodyPr>
          <a:lstStyle/>
          <a:p>
            <a:pPr marL="0" indent="0">
              <a:buNone/>
            </a:pPr>
            <a:r>
              <a:rPr lang="en-US" sz="3200" b="1" dirty="0">
                <a:latin typeface="Arial" panose="020B0604020202020204" pitchFamily="34" charset="0"/>
                <a:cs typeface="Arial" panose="020B0604020202020204" pitchFamily="34" charset="0"/>
              </a:rPr>
              <a:t>8. </a:t>
            </a:r>
            <a:r>
              <a:rPr lang="en-US" sz="3200" cap="none" dirty="0">
                <a:latin typeface="Arial" panose="020B0604020202020204" pitchFamily="34" charset="0"/>
                <a:cs typeface="Arial" panose="020B0604020202020204" pitchFamily="34" charset="0"/>
              </a:rPr>
              <a:t>Why do you crumble the Rice gravity specimen?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141</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2146298" y="2724149"/>
            <a:ext cx="7632702" cy="192405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To eliminate air from the sample</a:t>
            </a:r>
          </a:p>
          <a:p>
            <a:pPr marL="0" indent="0">
              <a:buNone/>
            </a:pPr>
            <a:r>
              <a:rPr lang="en-US" sz="2800" cap="none" dirty="0">
                <a:solidFill>
                  <a:srgbClr val="FF0000"/>
                </a:solidFill>
                <a:latin typeface="Arial" panose="020B0604020202020204" pitchFamily="34" charset="0"/>
                <a:cs typeface="Arial" panose="020B0604020202020204" pitchFamily="34" charset="0"/>
              </a:rPr>
              <a:t>  </a:t>
            </a:r>
          </a:p>
          <a:p>
            <a:pPr marL="0" indent="0">
              <a:buNone/>
            </a:pPr>
            <a:endParaRPr lang="en-US" sz="2800"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8A8F320-9F23-49E5-88A3-C996A43A33F2}"/>
              </a:ext>
            </a:extLst>
          </p:cNvPr>
          <p:cNvSpPr/>
          <p:nvPr/>
        </p:nvSpPr>
        <p:spPr>
          <a:xfrm>
            <a:off x="3492501" y="2189490"/>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(no SLIDE): </a:t>
            </a:r>
            <a:endParaRPr lang="en-US" sz="2800" dirty="0"/>
          </a:p>
        </p:txBody>
      </p:sp>
    </p:spTree>
    <p:extLst>
      <p:ext uri="{BB962C8B-B14F-4D97-AF65-F5344CB8AC3E}">
        <p14:creationId xmlns:p14="http://schemas.microsoft.com/office/powerpoint/2010/main" val="1226093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7</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2" y="888999"/>
            <a:ext cx="5130798" cy="1682837"/>
          </a:xfrm>
        </p:spPr>
        <p:txBody>
          <a:bodyPr>
            <a:normAutofit/>
          </a:bodyPr>
          <a:lstStyle/>
          <a:p>
            <a:pPr marL="0" indent="0">
              <a:buNone/>
            </a:pPr>
            <a:r>
              <a:rPr lang="en-US" sz="3200" b="1" dirty="0">
                <a:latin typeface="Arial" panose="020B0604020202020204" pitchFamily="34" charset="0"/>
                <a:cs typeface="Arial" panose="020B0604020202020204" pitchFamily="34" charset="0"/>
              </a:rPr>
              <a:t>9. </a:t>
            </a:r>
            <a:r>
              <a:rPr lang="en-US" sz="3200" cap="none" dirty="0">
                <a:latin typeface="Arial" panose="020B0604020202020204" pitchFamily="34" charset="0"/>
                <a:cs typeface="Arial" panose="020B0604020202020204" pitchFamily="34" charset="0"/>
              </a:rPr>
              <a:t>Why do you shake the </a:t>
            </a:r>
          </a:p>
          <a:p>
            <a:pPr marL="0" indent="0">
              <a:buNone/>
            </a:pPr>
            <a:r>
              <a:rPr lang="en-US" sz="3200" cap="none" dirty="0">
                <a:latin typeface="Arial" panose="020B0604020202020204" pitchFamily="34" charset="0"/>
                <a:cs typeface="Arial" panose="020B0604020202020204" pitchFamily="34" charset="0"/>
              </a:rPr>
              <a:t>rice gravity specimen?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142</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273849" y="3440475"/>
            <a:ext cx="5245102" cy="76200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To de-air the sample.</a:t>
            </a:r>
            <a:endParaRPr lang="en-US" sz="28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6F36BEB-48AF-49AF-8072-DA4F193F46F6}"/>
              </a:ext>
            </a:extLst>
          </p:cNvPr>
          <p:cNvPicPr>
            <a:picLocks noChangeAspect="1"/>
          </p:cNvPicPr>
          <p:nvPr/>
        </p:nvPicPr>
        <p:blipFill>
          <a:blip r:embed="rId2"/>
          <a:stretch>
            <a:fillRect/>
          </a:stretch>
        </p:blipFill>
        <p:spPr>
          <a:xfrm>
            <a:off x="5843596" y="85723"/>
            <a:ext cx="5130798" cy="6709505"/>
          </a:xfrm>
          <a:prstGeom prst="rect">
            <a:avLst/>
          </a:prstGeom>
        </p:spPr>
      </p:pic>
      <p:sp>
        <p:nvSpPr>
          <p:cNvPr id="8" name="Rectangle 7">
            <a:extLst>
              <a:ext uri="{FF2B5EF4-FFF2-40B4-BE49-F238E27FC236}">
                <a16:creationId xmlns:a16="http://schemas.microsoft.com/office/drawing/2014/main" id="{4E03E37B-B15B-444D-A656-FAC2F4754CE4}"/>
              </a:ext>
            </a:extLst>
          </p:cNvPr>
          <p:cNvSpPr/>
          <p:nvPr/>
        </p:nvSpPr>
        <p:spPr>
          <a:xfrm>
            <a:off x="273849" y="2985846"/>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28): </a:t>
            </a:r>
            <a:endParaRPr lang="en-US" sz="2800" dirty="0"/>
          </a:p>
        </p:txBody>
      </p:sp>
    </p:spTree>
    <p:extLst>
      <p:ext uri="{BB962C8B-B14F-4D97-AF65-F5344CB8AC3E}">
        <p14:creationId xmlns:p14="http://schemas.microsoft.com/office/powerpoint/2010/main" val="19128292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4457698" cy="660401"/>
          </a:xfrm>
        </p:spPr>
        <p:txBody>
          <a:bodyPr>
            <a:normAutofit/>
          </a:bodyPr>
          <a:lstStyle/>
          <a:p>
            <a:pPr algn="l"/>
            <a:r>
              <a:rPr lang="en-US" sz="3200" b="1" dirty="0">
                <a:latin typeface="Arial" panose="020B0604020202020204" pitchFamily="34" charset="0"/>
                <a:cs typeface="Arial" panose="020B0604020202020204" pitchFamily="34" charset="0"/>
              </a:rPr>
              <a:t>Module 7</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2" y="609600"/>
            <a:ext cx="5867398" cy="1181100"/>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10. </a:t>
            </a:r>
            <a:r>
              <a:rPr lang="en-US" sz="3200" cap="none" dirty="0">
                <a:latin typeface="Arial" panose="020B0604020202020204" pitchFamily="34" charset="0"/>
                <a:cs typeface="Arial" panose="020B0604020202020204" pitchFamily="34" charset="0"/>
              </a:rPr>
              <a:t>Why do you pull a vacuum on Rice gravity specimen?</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143</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228602" y="4564855"/>
            <a:ext cx="5245102" cy="14620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cap="none" dirty="0">
                <a:solidFill>
                  <a:srgbClr val="FF0000"/>
                </a:solidFill>
                <a:latin typeface="Arial" panose="020B0604020202020204" pitchFamily="34" charset="0"/>
                <a:cs typeface="Arial" panose="020B0604020202020204" pitchFamily="34" charset="0"/>
              </a:rPr>
              <a:t>To de-air the sample, to aid in reaching Zero Air-voids.</a:t>
            </a:r>
            <a:endParaRPr lang="en-US" sz="28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6F36BEB-48AF-49AF-8072-DA4F193F46F6}"/>
              </a:ext>
            </a:extLst>
          </p:cNvPr>
          <p:cNvPicPr>
            <a:picLocks noChangeAspect="1"/>
          </p:cNvPicPr>
          <p:nvPr/>
        </p:nvPicPr>
        <p:blipFill>
          <a:blip r:embed="rId2"/>
          <a:stretch>
            <a:fillRect/>
          </a:stretch>
        </p:blipFill>
        <p:spPr>
          <a:xfrm>
            <a:off x="5923052" y="85723"/>
            <a:ext cx="5113247" cy="6686554"/>
          </a:xfrm>
          <a:prstGeom prst="rect">
            <a:avLst/>
          </a:prstGeom>
        </p:spPr>
      </p:pic>
      <p:sp>
        <p:nvSpPr>
          <p:cNvPr id="8" name="Rectangle 7">
            <a:extLst>
              <a:ext uri="{FF2B5EF4-FFF2-40B4-BE49-F238E27FC236}">
                <a16:creationId xmlns:a16="http://schemas.microsoft.com/office/drawing/2014/main" id="{F3D4CAD3-59C7-4A22-A2AA-C45B041A6725}"/>
              </a:ext>
            </a:extLst>
          </p:cNvPr>
          <p:cNvSpPr/>
          <p:nvPr/>
        </p:nvSpPr>
        <p:spPr>
          <a:xfrm>
            <a:off x="571502" y="3972842"/>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28): </a:t>
            </a:r>
            <a:endParaRPr lang="en-US" sz="2800" dirty="0"/>
          </a:p>
        </p:txBody>
      </p:sp>
    </p:spTree>
    <p:extLst>
      <p:ext uri="{BB962C8B-B14F-4D97-AF65-F5344CB8AC3E}">
        <p14:creationId xmlns:p14="http://schemas.microsoft.com/office/powerpoint/2010/main" val="36717712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331788"/>
            <a:ext cx="11174412" cy="555624"/>
          </a:xfrm>
        </p:spPr>
        <p:txBody>
          <a:bodyPr>
            <a:normAutofit/>
          </a:bodyPr>
          <a:lstStyle/>
          <a:p>
            <a:pPr algn="l"/>
            <a:r>
              <a:rPr lang="en-US" sz="3200" b="1" dirty="0">
                <a:latin typeface="Arial" panose="020B0604020202020204" pitchFamily="34" charset="0"/>
                <a:cs typeface="Arial" panose="020B0604020202020204" pitchFamily="34" charset="0"/>
              </a:rPr>
              <a:t>Module 7</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77802" y="1447800"/>
            <a:ext cx="11595100" cy="1181100"/>
          </a:xfrm>
        </p:spPr>
        <p:txBody>
          <a:bodyPr>
            <a:normAutofit/>
          </a:bodyPr>
          <a:lstStyle/>
          <a:p>
            <a:pPr marL="0" indent="0">
              <a:buNone/>
            </a:pPr>
            <a:r>
              <a:rPr lang="en-US" sz="3200" b="1" dirty="0">
                <a:latin typeface="Arial" panose="020B0604020202020204" pitchFamily="34" charset="0"/>
                <a:cs typeface="Arial" panose="020B0604020202020204" pitchFamily="34" charset="0"/>
              </a:rPr>
              <a:t>11. </a:t>
            </a:r>
            <a:r>
              <a:rPr lang="en-US" sz="3200" cap="none" dirty="0">
                <a:latin typeface="Arial" panose="020B0604020202020204" pitchFamily="34" charset="0"/>
                <a:cs typeface="Arial" panose="020B0604020202020204" pitchFamily="34" charset="0"/>
              </a:rPr>
              <a:t>What is the official name of the Rice gravity?</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144</a:t>
            </a:fld>
            <a:endParaRPr lang="en-US" sz="2800" dirty="0"/>
          </a:p>
        </p:txBody>
      </p:sp>
      <p:sp>
        <p:nvSpPr>
          <p:cNvPr id="6" name="Content Placeholder 2">
            <a:extLst>
              <a:ext uri="{FF2B5EF4-FFF2-40B4-BE49-F238E27FC236}">
                <a16:creationId xmlns:a16="http://schemas.microsoft.com/office/drawing/2014/main" id="{CFC6CF01-43A2-48AE-899D-0E2BC8FEEA0B}"/>
              </a:ext>
            </a:extLst>
          </p:cNvPr>
          <p:cNvSpPr txBox="1">
            <a:spLocks/>
          </p:cNvSpPr>
          <p:nvPr/>
        </p:nvSpPr>
        <p:spPr>
          <a:xfrm>
            <a:off x="228602" y="2837797"/>
            <a:ext cx="6972302" cy="14620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3200" cap="none" dirty="0">
                <a:solidFill>
                  <a:srgbClr val="FF0000"/>
                </a:solidFill>
                <a:latin typeface="Arial" panose="020B0604020202020204" pitchFamily="34" charset="0"/>
                <a:cs typeface="Arial" panose="020B0604020202020204" pitchFamily="34" charset="0"/>
              </a:rPr>
              <a:t>Theoretical Maximum specific Gravity</a:t>
            </a:r>
          </a:p>
          <a:p>
            <a:pPr marL="0" indent="0">
              <a:buNone/>
            </a:pPr>
            <a:endParaRPr lang="en-US" sz="2800" dirty="0">
              <a:solidFill>
                <a:srgbClr val="FF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952EBFF-F0BD-41CC-BE6A-90EAB9E2B47A}"/>
              </a:ext>
            </a:extLst>
          </p:cNvPr>
          <p:cNvSpPr/>
          <p:nvPr/>
        </p:nvSpPr>
        <p:spPr>
          <a:xfrm>
            <a:off x="495302" y="2837797"/>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 </a:t>
            </a:r>
            <a:endParaRPr lang="en-US" sz="2800" dirty="0"/>
          </a:p>
        </p:txBody>
      </p:sp>
    </p:spTree>
    <p:extLst>
      <p:ext uri="{BB962C8B-B14F-4D97-AF65-F5344CB8AC3E}">
        <p14:creationId xmlns:p14="http://schemas.microsoft.com/office/powerpoint/2010/main" val="9581406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0" y="215899"/>
            <a:ext cx="11595099" cy="183514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8</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Asphalt content ignition oven method t308</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31799" y="2266949"/>
            <a:ext cx="11595100" cy="4248151"/>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1.</a:t>
            </a:r>
            <a:r>
              <a:rPr lang="en-US" sz="3200" cap="none" dirty="0">
                <a:latin typeface="Arial" panose="020B0604020202020204" pitchFamily="34" charset="0"/>
                <a:cs typeface="Arial" panose="020B0604020202020204" pitchFamily="34" charset="0"/>
              </a:rPr>
              <a:t>  What is the “aggregate Calibration (or, Correction) Factor” [now called the “Asphalt Binder Correction Factor”]?  How is it applied?  Who determines it?.</a:t>
            </a:r>
          </a:p>
          <a:p>
            <a:pPr marL="0" indent="0">
              <a:buNone/>
            </a:pPr>
            <a:r>
              <a:rPr lang="en-US" sz="3200" cap="none" dirty="0">
                <a:latin typeface="Arial" panose="020B0604020202020204" pitchFamily="34" charset="0"/>
                <a:cs typeface="Arial" panose="020B0604020202020204" pitchFamily="34" charset="0"/>
              </a:rPr>
              <a:t> -What:  </a:t>
            </a:r>
          </a:p>
          <a:p>
            <a:pPr marL="0" indent="0">
              <a:buNone/>
            </a:pPr>
            <a:r>
              <a:rPr lang="en-US" sz="3200" dirty="0">
                <a:latin typeface="Arial" panose="020B0604020202020204" pitchFamily="34" charset="0"/>
                <a:cs typeface="Arial" panose="020B0604020202020204" pitchFamily="34" charset="0"/>
              </a:rPr>
              <a:t>-H</a:t>
            </a:r>
            <a:r>
              <a:rPr lang="en-US" sz="3200" cap="none" dirty="0">
                <a:latin typeface="Arial" panose="020B0604020202020204" pitchFamily="34" charset="0"/>
                <a:cs typeface="Arial" panose="020B0604020202020204" pitchFamily="34" charset="0"/>
              </a:rPr>
              <a:t>ow applied:</a:t>
            </a:r>
          </a:p>
          <a:p>
            <a:pPr marL="0" indent="0">
              <a:buNone/>
            </a:pPr>
            <a:r>
              <a:rPr lang="en-US" sz="3200" cap="none" dirty="0">
                <a:latin typeface="Arial" panose="020B0604020202020204" pitchFamily="34" charset="0"/>
                <a:cs typeface="Arial" panose="020B0604020202020204" pitchFamily="34" charset="0"/>
              </a:rPr>
              <a:t>-Who determines QC or QA?</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145</a:t>
            </a:fld>
            <a:endParaRPr lang="en-US" sz="2800" dirty="0"/>
          </a:p>
        </p:txBody>
      </p:sp>
    </p:spTree>
    <p:extLst>
      <p:ext uri="{BB962C8B-B14F-4D97-AF65-F5344CB8AC3E}">
        <p14:creationId xmlns:p14="http://schemas.microsoft.com/office/powerpoint/2010/main" val="33799334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14301" y="139699"/>
            <a:ext cx="4635499" cy="1320801"/>
          </a:xfrm>
        </p:spPr>
        <p:txBody>
          <a:bodyPr>
            <a:normAutofit/>
          </a:bodyPr>
          <a:lstStyle/>
          <a:p>
            <a:pPr algn="l"/>
            <a:r>
              <a:rPr lang="en-US" sz="3200" dirty="0">
                <a:latin typeface="Arial" panose="020B0604020202020204" pitchFamily="34" charset="0"/>
                <a:cs typeface="Arial" panose="020B0604020202020204" pitchFamily="34" charset="0"/>
              </a:rPr>
              <a:t>Answer – M8 – Q1; </a:t>
            </a:r>
            <a:br>
              <a:rPr lang="en-US" sz="3200" dirty="0">
                <a:latin typeface="Arial" panose="020B0604020202020204" pitchFamily="34" charset="0"/>
                <a:cs typeface="Arial" panose="020B0604020202020204" pitchFamily="34" charset="0"/>
              </a:rPr>
            </a:br>
            <a:r>
              <a:rPr lang="en-US" sz="3200" dirty="0"/>
              <a:t>(slide 54, 55)</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14301" y="1460500"/>
            <a:ext cx="4749800" cy="4805363"/>
          </a:xfrm>
        </p:spPr>
        <p:txBody>
          <a:bodyPr>
            <a:normAutofit lnSpcReduction="10000"/>
          </a:bodyPr>
          <a:lstStyle/>
          <a:p>
            <a:pPr marL="0" indent="0">
              <a:buNone/>
            </a:pPr>
            <a:r>
              <a:rPr lang="en-US" sz="3200" cap="none" dirty="0">
                <a:latin typeface="Arial" panose="020B0604020202020204" pitchFamily="34" charset="0"/>
                <a:cs typeface="Arial" panose="020B0604020202020204" pitchFamily="34" charset="0"/>
              </a:rPr>
              <a:t> -What:  </a:t>
            </a:r>
            <a:r>
              <a:rPr lang="en-US" sz="3200" cap="none" dirty="0">
                <a:solidFill>
                  <a:srgbClr val="FF0000"/>
                </a:solidFill>
                <a:latin typeface="Arial" panose="020B0604020202020204" pitchFamily="34" charset="0"/>
                <a:cs typeface="Arial" panose="020B0604020202020204" pitchFamily="34" charset="0"/>
              </a:rPr>
              <a:t>To correct for loss of mass during the mix ignition due to aggregate burn-off.  </a:t>
            </a:r>
          </a:p>
          <a:p>
            <a:pPr marL="0" indent="0">
              <a:buNone/>
            </a:pPr>
            <a:r>
              <a:rPr lang="en-US" sz="3200" cap="none" dirty="0">
                <a:latin typeface="Arial" panose="020B0604020202020204" pitchFamily="34" charset="0"/>
                <a:cs typeface="Arial" panose="020B0604020202020204" pitchFamily="34" charset="0"/>
              </a:rPr>
              <a:t>Who determines QC or QA? </a:t>
            </a:r>
          </a:p>
          <a:p>
            <a:pPr marL="0" indent="0">
              <a:buNone/>
            </a:pPr>
            <a:r>
              <a:rPr lang="en-US" sz="3200" cap="none" dirty="0">
                <a:solidFill>
                  <a:srgbClr val="FF0000"/>
                </a:solidFill>
                <a:latin typeface="Arial" panose="020B0604020202020204" pitchFamily="34" charset="0"/>
                <a:cs typeface="Arial" panose="020B0604020202020204" pitchFamily="34" charset="0"/>
              </a:rPr>
              <a:t>QC usually determined during mix design.</a:t>
            </a:r>
            <a:endParaRPr lang="en-US" sz="3200" cap="none"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146</a:t>
            </a:fld>
            <a:endParaRPr lang="en-US" sz="2800" dirty="0"/>
          </a:p>
        </p:txBody>
      </p:sp>
      <p:pic>
        <p:nvPicPr>
          <p:cNvPr id="7" name="Picture 6">
            <a:extLst>
              <a:ext uri="{FF2B5EF4-FFF2-40B4-BE49-F238E27FC236}">
                <a16:creationId xmlns:a16="http://schemas.microsoft.com/office/drawing/2014/main" id="{95A00567-14C0-4551-BD28-704372F67252}"/>
              </a:ext>
            </a:extLst>
          </p:cNvPr>
          <p:cNvPicPr>
            <a:picLocks noChangeAspect="1"/>
          </p:cNvPicPr>
          <p:nvPr/>
        </p:nvPicPr>
        <p:blipFill>
          <a:blip r:embed="rId2"/>
          <a:stretch>
            <a:fillRect/>
          </a:stretch>
        </p:blipFill>
        <p:spPr>
          <a:xfrm>
            <a:off x="5232402" y="0"/>
            <a:ext cx="5854698" cy="6858000"/>
          </a:xfrm>
          <a:prstGeom prst="rect">
            <a:avLst/>
          </a:prstGeom>
        </p:spPr>
      </p:pic>
    </p:spTree>
    <p:extLst>
      <p:ext uri="{BB962C8B-B14F-4D97-AF65-F5344CB8AC3E}">
        <p14:creationId xmlns:p14="http://schemas.microsoft.com/office/powerpoint/2010/main" val="38556077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0" y="38100"/>
            <a:ext cx="4635499" cy="1320801"/>
          </a:xfrm>
        </p:spPr>
        <p:txBody>
          <a:bodyPr>
            <a:normAutofit/>
          </a:bodyPr>
          <a:lstStyle/>
          <a:p>
            <a:pPr algn="l"/>
            <a:r>
              <a:rPr lang="en-US" dirty="0">
                <a:solidFill>
                  <a:srgbClr val="FF0000"/>
                </a:solidFill>
                <a:latin typeface="Arial" panose="020B0604020202020204" pitchFamily="34" charset="0"/>
                <a:cs typeface="Arial" panose="020B0604020202020204" pitchFamily="34" charset="0"/>
              </a:rPr>
              <a:t>Answer</a:t>
            </a:r>
            <a:r>
              <a:rPr lang="en-US" dirty="0">
                <a:latin typeface="Arial" panose="020B0604020202020204" pitchFamily="34" charset="0"/>
                <a:cs typeface="Arial" panose="020B0604020202020204" pitchFamily="34" charset="0"/>
              </a:rPr>
              <a:t> – M8 – Q1; </a:t>
            </a:r>
            <a:br>
              <a:rPr lang="en-US" dirty="0">
                <a:latin typeface="Arial" panose="020B0604020202020204" pitchFamily="34" charset="0"/>
                <a:cs typeface="Arial" panose="020B0604020202020204" pitchFamily="34" charset="0"/>
              </a:rPr>
            </a:br>
            <a:r>
              <a:rPr lang="en-US" dirty="0"/>
              <a:t>(slide 54, 55)</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1460500"/>
            <a:ext cx="5181884" cy="4686300"/>
          </a:xfrm>
        </p:spPr>
        <p:txBody>
          <a:bodyPr>
            <a:normAutofit/>
          </a:bodyPr>
          <a:lstStyle/>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-H</a:t>
            </a:r>
            <a:r>
              <a:rPr lang="en-US" sz="3200" cap="none" dirty="0">
                <a:latin typeface="Arial" panose="020B0604020202020204" pitchFamily="34" charset="0"/>
                <a:cs typeface="Arial" panose="020B0604020202020204" pitchFamily="34" charset="0"/>
              </a:rPr>
              <a:t>ow applied: </a:t>
            </a:r>
          </a:p>
          <a:p>
            <a:pPr marL="0" indent="0">
              <a:buNone/>
            </a:pPr>
            <a:r>
              <a:rPr lang="en-US" sz="3200" cap="none" dirty="0">
                <a:solidFill>
                  <a:srgbClr val="FF0000"/>
                </a:solidFill>
                <a:latin typeface="Arial" panose="020B0604020202020204" pitchFamily="34" charset="0"/>
                <a:cs typeface="Arial" panose="020B0604020202020204" pitchFamily="34" charset="0"/>
              </a:rPr>
              <a:t>The difference between the measured and the actual % binder is the Asphalt binder Cf. </a:t>
            </a:r>
          </a:p>
          <a:p>
            <a:pPr marL="0" indent="0">
              <a:buNone/>
            </a:pPr>
            <a:r>
              <a:rPr lang="en-US" sz="3200" cap="none" dirty="0">
                <a:solidFill>
                  <a:srgbClr val="FF0000"/>
                </a:solidFill>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945811" y="6489700"/>
            <a:ext cx="1246189" cy="365125"/>
          </a:xfrm>
        </p:spPr>
        <p:txBody>
          <a:bodyPr/>
          <a:lstStyle/>
          <a:p>
            <a:fld id="{D06B54AD-FDBF-4D58-8A9D-31C5564527AC}" type="slidenum">
              <a:rPr lang="en-US" sz="2800" smtClean="0"/>
              <a:t>147</a:t>
            </a:fld>
            <a:endParaRPr lang="en-US" sz="2800" dirty="0"/>
          </a:p>
        </p:txBody>
      </p:sp>
      <p:pic>
        <p:nvPicPr>
          <p:cNvPr id="8" name="Picture 7">
            <a:extLst>
              <a:ext uri="{FF2B5EF4-FFF2-40B4-BE49-F238E27FC236}">
                <a16:creationId xmlns:a16="http://schemas.microsoft.com/office/drawing/2014/main" id="{7DD3AA35-EBA7-4C63-BB71-3B57E9AE0707}"/>
              </a:ext>
            </a:extLst>
          </p:cNvPr>
          <p:cNvPicPr>
            <a:picLocks noChangeAspect="1"/>
          </p:cNvPicPr>
          <p:nvPr/>
        </p:nvPicPr>
        <p:blipFill>
          <a:blip r:embed="rId2"/>
          <a:stretch>
            <a:fillRect/>
          </a:stretch>
        </p:blipFill>
        <p:spPr>
          <a:xfrm>
            <a:off x="5510720" y="0"/>
            <a:ext cx="5576379" cy="6858000"/>
          </a:xfrm>
          <a:prstGeom prst="rect">
            <a:avLst/>
          </a:prstGeom>
        </p:spPr>
      </p:pic>
    </p:spTree>
    <p:extLst>
      <p:ext uri="{BB962C8B-B14F-4D97-AF65-F5344CB8AC3E}">
        <p14:creationId xmlns:p14="http://schemas.microsoft.com/office/powerpoint/2010/main" val="35022803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1054101"/>
          </a:xfrm>
        </p:spPr>
        <p:txBody>
          <a:bodyPr>
            <a:normAutofit fontScale="90000"/>
          </a:bodyPr>
          <a:lstStyle/>
          <a:p>
            <a:pPr algn="l"/>
            <a:r>
              <a:rPr lang="en-US" b="1" dirty="0">
                <a:latin typeface="Arial" panose="020B0604020202020204" pitchFamily="34" charset="0"/>
                <a:cs typeface="Arial" panose="020B0604020202020204" pitchFamily="34" charset="0"/>
              </a:rPr>
              <a:t>Module 8</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19099" y="1304924"/>
            <a:ext cx="11595100" cy="4248151"/>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2</a:t>
            </a:r>
            <a:r>
              <a:rPr lang="en-US" sz="3200" cap="none" dirty="0">
                <a:latin typeface="Arial" panose="020B0604020202020204" pitchFamily="34" charset="0"/>
                <a:cs typeface="Arial" panose="020B0604020202020204" pitchFamily="34" charset="0"/>
              </a:rPr>
              <a:t>. For the Thermolyne brand oven, what is the “Temperature compensation”?   </a:t>
            </a:r>
          </a:p>
          <a:p>
            <a:pPr>
              <a:buFontTx/>
              <a:buChar char="-"/>
            </a:pPr>
            <a:r>
              <a:rPr lang="en-US" sz="3200" cap="none" dirty="0">
                <a:latin typeface="Arial" panose="020B0604020202020204" pitchFamily="34" charset="0"/>
                <a:cs typeface="Arial" panose="020B0604020202020204" pitchFamily="34" charset="0"/>
              </a:rPr>
              <a:t>What?</a:t>
            </a:r>
          </a:p>
          <a:p>
            <a:pPr>
              <a:buFontTx/>
              <a:buChar char="-"/>
            </a:pPr>
            <a:r>
              <a:rPr lang="en-US" sz="3200" cap="none" dirty="0">
                <a:latin typeface="Arial" panose="020B0604020202020204" pitchFamily="34" charset="0"/>
                <a:cs typeface="Arial" panose="020B0604020202020204" pitchFamily="34" charset="0"/>
              </a:rPr>
              <a:t>How is it applied?</a:t>
            </a:r>
          </a:p>
          <a:p>
            <a:pPr marL="0" indent="0">
              <a:buNone/>
            </a:pP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148</a:t>
            </a:fld>
            <a:endParaRPr lang="en-US" sz="2800" dirty="0"/>
          </a:p>
        </p:txBody>
      </p:sp>
    </p:spTree>
    <p:extLst>
      <p:ext uri="{BB962C8B-B14F-4D97-AF65-F5344CB8AC3E}">
        <p14:creationId xmlns:p14="http://schemas.microsoft.com/office/powerpoint/2010/main" val="27077366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31800" y="1787524"/>
            <a:ext cx="5143501" cy="4727576"/>
          </a:xfrm>
        </p:spPr>
        <p:txBody>
          <a:bodyPr>
            <a:normAutofit lnSpcReduction="10000"/>
          </a:bodyPr>
          <a:lstStyle/>
          <a:p>
            <a:pPr marL="0" indent="0">
              <a:buNone/>
            </a:pPr>
            <a:r>
              <a:rPr lang="en-US" sz="3200" cap="none" dirty="0">
                <a:latin typeface="Arial" panose="020B0604020202020204" pitchFamily="34" charset="0"/>
                <a:cs typeface="Arial" panose="020B0604020202020204" pitchFamily="34" charset="0"/>
              </a:rPr>
              <a:t>-What is the “Temperature compensation”?   </a:t>
            </a:r>
            <a:r>
              <a:rPr lang="en-US" sz="3200" cap="none" dirty="0">
                <a:solidFill>
                  <a:srgbClr val="FF0000"/>
                </a:solidFill>
                <a:latin typeface="Arial" panose="020B0604020202020204" pitchFamily="34" charset="0"/>
                <a:cs typeface="Arial" panose="020B0604020202020204" pitchFamily="34" charset="0"/>
              </a:rPr>
              <a:t>Apparent loss in weight due to heating = TCF</a:t>
            </a:r>
            <a:endParaRPr lang="en-US" sz="3200" cap="none" dirty="0">
              <a:latin typeface="Arial" panose="020B0604020202020204" pitchFamily="34" charset="0"/>
              <a:cs typeface="Arial" panose="020B0604020202020204" pitchFamily="34" charset="0"/>
            </a:endParaRPr>
          </a:p>
          <a:p>
            <a:pPr>
              <a:buFontTx/>
              <a:buChar char="-"/>
            </a:pPr>
            <a:r>
              <a:rPr lang="en-US" sz="3200" cap="none" dirty="0">
                <a:latin typeface="Arial" panose="020B0604020202020204" pitchFamily="34" charset="0"/>
                <a:cs typeface="Arial" panose="020B0604020202020204" pitchFamily="34" charset="0"/>
              </a:rPr>
              <a:t>How is it applied?  </a:t>
            </a:r>
            <a:r>
              <a:rPr lang="en-US" sz="3200" cap="none" dirty="0">
                <a:solidFill>
                  <a:srgbClr val="FF0000"/>
                </a:solidFill>
                <a:latin typeface="Arial" panose="020B0604020202020204" pitchFamily="34" charset="0"/>
                <a:cs typeface="Arial" panose="020B0604020202020204" pitchFamily="34" charset="0"/>
              </a:rPr>
              <a:t>Taken off the oven print out if weighed in the oven.</a:t>
            </a:r>
          </a:p>
          <a:p>
            <a:pPr marL="0" indent="0">
              <a:buNone/>
            </a:pPr>
            <a:r>
              <a:rPr lang="en-US" sz="3200" cap="none" dirty="0">
                <a:solidFill>
                  <a:srgbClr val="FF0000"/>
                </a:solidFill>
                <a:latin typeface="Arial" panose="020B0604020202020204" pitchFamily="34" charset="0"/>
                <a:cs typeface="Arial" panose="020B0604020202020204" pitchFamily="34" charset="0"/>
              </a:rPr>
              <a:t>Subtracted from total loss. </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149</a:t>
            </a:fld>
            <a:endParaRPr lang="en-US" sz="2800" dirty="0"/>
          </a:p>
        </p:txBody>
      </p:sp>
      <p:sp>
        <p:nvSpPr>
          <p:cNvPr id="7" name="Title 1">
            <a:extLst>
              <a:ext uri="{FF2B5EF4-FFF2-40B4-BE49-F238E27FC236}">
                <a16:creationId xmlns:a16="http://schemas.microsoft.com/office/drawing/2014/main" id="{10D13D7E-CF27-420F-B6A8-E0A9C9669A50}"/>
              </a:ext>
            </a:extLst>
          </p:cNvPr>
          <p:cNvSpPr>
            <a:spLocks noGrp="1"/>
          </p:cNvSpPr>
          <p:nvPr>
            <p:ph type="title"/>
          </p:nvPr>
        </p:nvSpPr>
        <p:spPr>
          <a:xfrm>
            <a:off x="0" y="38100"/>
            <a:ext cx="4635499" cy="1320801"/>
          </a:xfrm>
        </p:spPr>
        <p:txBody>
          <a:bodyPr>
            <a:normAutofit/>
          </a:bodyPr>
          <a:lstStyle/>
          <a:p>
            <a:pPr algn="l"/>
            <a:r>
              <a:rPr lang="en-US" sz="3200" dirty="0">
                <a:latin typeface="Arial" panose="020B0604020202020204" pitchFamily="34" charset="0"/>
                <a:cs typeface="Arial" panose="020B0604020202020204" pitchFamily="34" charset="0"/>
              </a:rPr>
              <a:t>Answer – M8 – Q2; </a:t>
            </a:r>
            <a:br>
              <a:rPr lang="en-US" sz="3200" dirty="0">
                <a:latin typeface="Arial" panose="020B0604020202020204" pitchFamily="34" charset="0"/>
                <a:cs typeface="Arial" panose="020B0604020202020204" pitchFamily="34" charset="0"/>
              </a:rPr>
            </a:br>
            <a:r>
              <a:rPr lang="en-US" sz="3200" dirty="0"/>
              <a:t>(slide 66)</a:t>
            </a: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2140103-EA0F-457E-9F36-B86C62A9616B}"/>
              </a:ext>
            </a:extLst>
          </p:cNvPr>
          <p:cNvPicPr>
            <a:picLocks noChangeAspect="1"/>
          </p:cNvPicPr>
          <p:nvPr/>
        </p:nvPicPr>
        <p:blipFill>
          <a:blip r:embed="rId2"/>
          <a:stretch>
            <a:fillRect/>
          </a:stretch>
        </p:blipFill>
        <p:spPr>
          <a:xfrm>
            <a:off x="5803900" y="0"/>
            <a:ext cx="5191734" cy="6858000"/>
          </a:xfrm>
          <a:prstGeom prst="rect">
            <a:avLst/>
          </a:prstGeom>
        </p:spPr>
      </p:pic>
    </p:spTree>
    <p:extLst>
      <p:ext uri="{BB962C8B-B14F-4D97-AF65-F5344CB8AC3E}">
        <p14:creationId xmlns:p14="http://schemas.microsoft.com/office/powerpoint/2010/main" val="428669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14300" y="0"/>
            <a:ext cx="11963400" cy="175259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2C</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Mix Design Overview - Binder, Rap, &amp; Shingles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554558" y="2933700"/>
            <a:ext cx="9082884" cy="1968365"/>
          </a:xfrm>
        </p:spPr>
        <p:txBody>
          <a:bodyPr>
            <a:normAutofit/>
          </a:bodyPr>
          <a:lstStyle/>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a 70-28, what do the number signify?</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15</a:t>
            </a:fld>
            <a:endParaRPr lang="en-US" sz="2800" dirty="0"/>
          </a:p>
        </p:txBody>
      </p:sp>
    </p:spTree>
    <p:extLst>
      <p:ext uri="{BB962C8B-B14F-4D97-AF65-F5344CB8AC3E}">
        <p14:creationId xmlns:p14="http://schemas.microsoft.com/office/powerpoint/2010/main" val="26379147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1054101"/>
          </a:xfrm>
        </p:spPr>
        <p:txBody>
          <a:bodyPr>
            <a:normAutofit fontScale="90000"/>
          </a:bodyPr>
          <a:lstStyle/>
          <a:p>
            <a:pPr algn="l"/>
            <a:r>
              <a:rPr lang="en-US" b="1" dirty="0">
                <a:latin typeface="Arial" panose="020B0604020202020204" pitchFamily="34" charset="0"/>
                <a:cs typeface="Arial" panose="020B0604020202020204" pitchFamily="34" charset="0"/>
              </a:rPr>
              <a:t>Module 8</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19099" y="1304924"/>
            <a:ext cx="11595100" cy="4248151"/>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3.</a:t>
            </a:r>
            <a:r>
              <a:rPr lang="en-US" sz="3200" cap="none" dirty="0">
                <a:latin typeface="Arial" panose="020B0604020202020204" pitchFamily="34" charset="0"/>
                <a:cs typeface="Arial" panose="020B0604020202020204" pitchFamily="34" charset="0"/>
              </a:rPr>
              <a:t> What is the “Chamber Set Point”?  Who decides which of the standard values should be used?   </a:t>
            </a:r>
          </a:p>
          <a:p>
            <a:pPr>
              <a:buFontTx/>
              <a:buChar char="-"/>
            </a:pPr>
            <a:r>
              <a:rPr lang="en-US" sz="3200" cap="none" dirty="0">
                <a:latin typeface="Arial" panose="020B0604020202020204" pitchFamily="34" charset="0"/>
                <a:cs typeface="Arial" panose="020B0604020202020204" pitchFamily="34" charset="0"/>
              </a:rPr>
              <a:t>What?</a:t>
            </a:r>
          </a:p>
          <a:p>
            <a:pPr>
              <a:buFontTx/>
              <a:buChar char="-"/>
            </a:pPr>
            <a:r>
              <a:rPr lang="en-US" sz="3200" cap="none" dirty="0">
                <a:latin typeface="Arial" panose="020B0604020202020204" pitchFamily="34" charset="0"/>
                <a:cs typeface="Arial" panose="020B0604020202020204" pitchFamily="34" charset="0"/>
              </a:rPr>
              <a:t>Who decides (QC or QA)?</a:t>
            </a:r>
          </a:p>
          <a:p>
            <a:pPr>
              <a:buFontTx/>
              <a:buChar char="-"/>
            </a:pP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150</a:t>
            </a:fld>
            <a:endParaRPr lang="en-US" sz="2800" dirty="0"/>
          </a:p>
        </p:txBody>
      </p:sp>
    </p:spTree>
    <p:extLst>
      <p:ext uri="{BB962C8B-B14F-4D97-AF65-F5344CB8AC3E}">
        <p14:creationId xmlns:p14="http://schemas.microsoft.com/office/powerpoint/2010/main" val="12132248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0" y="38100"/>
            <a:ext cx="4635499" cy="1320801"/>
          </a:xfrm>
        </p:spPr>
        <p:txBody>
          <a:bodyPr>
            <a:normAutofit/>
          </a:bodyPr>
          <a:lstStyle/>
          <a:p>
            <a:pPr algn="l"/>
            <a:r>
              <a:rPr lang="en-US" sz="3200" dirty="0">
                <a:latin typeface="Arial" panose="020B0604020202020204" pitchFamily="34" charset="0"/>
                <a:cs typeface="Arial" panose="020B0604020202020204" pitchFamily="34" charset="0"/>
              </a:rPr>
              <a:t>Answer – M8 – Q3; </a:t>
            </a:r>
            <a:br>
              <a:rPr lang="en-US" sz="3200" dirty="0">
                <a:latin typeface="Arial" panose="020B0604020202020204" pitchFamily="34" charset="0"/>
                <a:cs typeface="Arial" panose="020B0604020202020204" pitchFamily="34" charset="0"/>
              </a:rPr>
            </a:br>
            <a:r>
              <a:rPr lang="en-US" sz="3200" dirty="0"/>
              <a:t>(slide 58)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1460500"/>
            <a:ext cx="5949952" cy="5359400"/>
          </a:xfrm>
        </p:spPr>
        <p:txBody>
          <a:bodyPr>
            <a:normAutofit/>
          </a:bodyPr>
          <a:lstStyle/>
          <a:p>
            <a:pPr marL="0" indent="0">
              <a:buNone/>
            </a:pPr>
            <a:r>
              <a:rPr lang="en-US" sz="3200" dirty="0">
                <a:latin typeface="Arial" panose="020B0604020202020204" pitchFamily="34" charset="0"/>
                <a:cs typeface="Arial" panose="020B0604020202020204" pitchFamily="34" charset="0"/>
              </a:rPr>
              <a:t>- W</a:t>
            </a:r>
            <a:r>
              <a:rPr lang="en-US" sz="3200" cap="none" dirty="0">
                <a:latin typeface="Arial" panose="020B0604020202020204" pitchFamily="34" charset="0"/>
                <a:cs typeface="Arial" panose="020B0604020202020204" pitchFamily="34" charset="0"/>
              </a:rPr>
              <a:t>hat is the set point:    </a:t>
            </a:r>
            <a:r>
              <a:rPr lang="en-US" sz="3200" cap="none" dirty="0">
                <a:solidFill>
                  <a:srgbClr val="FF0000"/>
                </a:solidFill>
                <a:latin typeface="Arial" panose="020B0604020202020204" pitchFamily="34" charset="0"/>
                <a:cs typeface="Arial" panose="020B0604020202020204" pitchFamily="34" charset="0"/>
              </a:rPr>
              <a:t>538C, High Cf’s (&gt;1.0%): 482 C</a:t>
            </a:r>
          </a:p>
          <a:p>
            <a:pPr marL="0" indent="0">
              <a:buNone/>
            </a:pPr>
            <a:r>
              <a:rPr lang="en-US" sz="3200" cap="none" dirty="0">
                <a:solidFill>
                  <a:srgbClr val="FF0000"/>
                </a:solidFill>
                <a:latin typeface="Arial" panose="020B0604020202020204" pitchFamily="34" charset="0"/>
                <a:cs typeface="Arial" panose="020B0604020202020204" pitchFamily="34" charset="0"/>
              </a:rPr>
              <a:t>Very High Cf’s 427C</a:t>
            </a:r>
          </a:p>
          <a:p>
            <a:pPr marL="0" indent="0">
              <a:buNone/>
            </a:pPr>
            <a:r>
              <a:rPr lang="en-US" sz="3200" cap="none" dirty="0">
                <a:latin typeface="Arial" panose="020B0604020202020204" pitchFamily="34" charset="0"/>
                <a:cs typeface="Arial" panose="020B0604020202020204" pitchFamily="34" charset="0"/>
              </a:rPr>
              <a:t>Who decides (QC or QA)?</a:t>
            </a:r>
          </a:p>
          <a:p>
            <a:pPr marL="0" indent="0">
              <a:buNone/>
            </a:pPr>
            <a:r>
              <a:rPr lang="en-US" sz="3200" dirty="0">
                <a:solidFill>
                  <a:srgbClr val="FF0000"/>
                </a:solidFill>
                <a:latin typeface="Arial" panose="020B0604020202020204" pitchFamily="34" charset="0"/>
                <a:cs typeface="Arial" panose="020B0604020202020204" pitchFamily="34" charset="0"/>
              </a:rPr>
              <a:t>      QC</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945811" y="6489700"/>
            <a:ext cx="1246189" cy="365125"/>
          </a:xfrm>
        </p:spPr>
        <p:txBody>
          <a:bodyPr/>
          <a:lstStyle/>
          <a:p>
            <a:fld id="{D06B54AD-FDBF-4D58-8A9D-31C5564527AC}" type="slidenum">
              <a:rPr lang="en-US" sz="2800" smtClean="0"/>
              <a:t>151</a:t>
            </a:fld>
            <a:endParaRPr lang="en-US" sz="2800" dirty="0"/>
          </a:p>
        </p:txBody>
      </p:sp>
      <p:pic>
        <p:nvPicPr>
          <p:cNvPr id="6" name="Picture 5">
            <a:extLst>
              <a:ext uri="{FF2B5EF4-FFF2-40B4-BE49-F238E27FC236}">
                <a16:creationId xmlns:a16="http://schemas.microsoft.com/office/drawing/2014/main" id="{2F1453EC-EDEC-4CE8-8405-DC07C9772938}"/>
              </a:ext>
            </a:extLst>
          </p:cNvPr>
          <p:cNvPicPr>
            <a:picLocks noChangeAspect="1"/>
          </p:cNvPicPr>
          <p:nvPr/>
        </p:nvPicPr>
        <p:blipFill>
          <a:blip r:embed="rId2"/>
          <a:stretch>
            <a:fillRect/>
          </a:stretch>
        </p:blipFill>
        <p:spPr>
          <a:xfrm>
            <a:off x="6242049" y="123825"/>
            <a:ext cx="5161596" cy="6731000"/>
          </a:xfrm>
          <a:prstGeom prst="rect">
            <a:avLst/>
          </a:prstGeom>
        </p:spPr>
      </p:pic>
    </p:spTree>
    <p:extLst>
      <p:ext uri="{BB962C8B-B14F-4D97-AF65-F5344CB8AC3E}">
        <p14:creationId xmlns:p14="http://schemas.microsoft.com/office/powerpoint/2010/main" val="11526726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1054101"/>
          </a:xfrm>
        </p:spPr>
        <p:txBody>
          <a:bodyPr>
            <a:normAutofit fontScale="90000"/>
          </a:bodyPr>
          <a:lstStyle/>
          <a:p>
            <a:pPr algn="l"/>
            <a:r>
              <a:rPr lang="en-US" b="1" dirty="0">
                <a:latin typeface="Arial" panose="020B0604020202020204" pitchFamily="34" charset="0"/>
                <a:cs typeface="Arial" panose="020B0604020202020204" pitchFamily="34" charset="0"/>
              </a:rPr>
              <a:t>Module 8</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835024"/>
            <a:ext cx="11595100" cy="5934076"/>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4. </a:t>
            </a:r>
            <a:r>
              <a:rPr lang="en-US" sz="3200" cap="none" dirty="0">
                <a:latin typeface="Arial" panose="020B0604020202020204" pitchFamily="34" charset="0"/>
                <a:cs typeface="Arial" panose="020B0604020202020204" pitchFamily="34" charset="0"/>
              </a:rPr>
              <a:t>On the accompanying “calibration” data sheet, calculate the Asphalt Binder Correction Factor [Aggregate Correction” Factor] (Cf).  Assume that the moisture content of the [ab-produced mix is zero.  All weighting steps will be performed on an exterior scale.</a:t>
            </a:r>
          </a:p>
          <a:p>
            <a:pPr marL="0" indent="0">
              <a:buNone/>
            </a:pPr>
            <a:endParaRPr lang="en-US" sz="3200" cap="none" dirty="0">
              <a:latin typeface="Arial" panose="020B0604020202020204" pitchFamily="34" charset="0"/>
              <a:cs typeface="Arial" panose="020B0604020202020204" pitchFamily="34" charset="0"/>
            </a:endParaRPr>
          </a:p>
          <a:p>
            <a:pPr marL="0" indent="0">
              <a:buNone/>
            </a:pPr>
            <a:r>
              <a:rPr lang="en-US" sz="3200" b="1" cap="none" dirty="0">
                <a:latin typeface="Arial" panose="020B0604020202020204" pitchFamily="34" charset="0"/>
                <a:cs typeface="Arial" panose="020B0604020202020204" pitchFamily="34" charset="0"/>
              </a:rPr>
              <a:t>5.</a:t>
            </a:r>
            <a:r>
              <a:rPr lang="en-US" sz="3200" cap="none" dirty="0">
                <a:latin typeface="Arial" panose="020B0604020202020204" pitchFamily="34" charset="0"/>
                <a:cs typeface="Arial" panose="020B0604020202020204" pitchFamily="34" charset="0"/>
              </a:rPr>
              <a:t>  On the accompanying “HMA Moisture Correction” data sheet, calculate moisture content of a plant-produced HMA sample.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152</a:t>
            </a:fld>
            <a:endParaRPr lang="en-US" sz="2800" dirty="0"/>
          </a:p>
        </p:txBody>
      </p:sp>
    </p:spTree>
    <p:extLst>
      <p:ext uri="{BB962C8B-B14F-4D97-AF65-F5344CB8AC3E}">
        <p14:creationId xmlns:p14="http://schemas.microsoft.com/office/powerpoint/2010/main" val="19017389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1054101"/>
          </a:xfrm>
        </p:spPr>
        <p:txBody>
          <a:bodyPr>
            <a:normAutofit fontScale="90000"/>
          </a:bodyPr>
          <a:lstStyle/>
          <a:p>
            <a:pPr algn="l"/>
            <a:r>
              <a:rPr lang="en-US" b="1" dirty="0">
                <a:latin typeface="Arial" panose="020B0604020202020204" pitchFamily="34" charset="0"/>
                <a:cs typeface="Arial" panose="020B0604020202020204" pitchFamily="34" charset="0"/>
              </a:rPr>
              <a:t>Module 8</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825500"/>
            <a:ext cx="11595100" cy="6032500"/>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6.</a:t>
            </a:r>
            <a:r>
              <a:rPr lang="en-US" sz="3200" cap="none" dirty="0">
                <a:latin typeface="Arial" panose="020B0604020202020204" pitchFamily="34" charset="0"/>
                <a:cs typeface="Arial" panose="020B0604020202020204" pitchFamily="34" charset="0"/>
              </a:rPr>
              <a:t> On the accompanying HMA Asphalt Content (NCAT oven method) data sheet.  (“Reproducing Oven Ticket Values”), record the appropriate information from the oven ticket and calculate the moisture-corrected asphalt content of the plant-produced HMA sample (use the moisture determined in question 5).  </a:t>
            </a:r>
          </a:p>
          <a:p>
            <a:pPr marL="0" indent="0">
              <a:buNone/>
            </a:pPr>
            <a:r>
              <a:rPr lang="en-US" sz="3200" cap="none" dirty="0">
                <a:latin typeface="Arial" panose="020B0604020202020204" pitchFamily="34" charset="0"/>
                <a:cs typeface="Arial" panose="020B0604020202020204" pitchFamily="34" charset="0"/>
              </a:rPr>
              <a:t>Note:  </a:t>
            </a:r>
            <a:r>
              <a:rPr lang="en-US" sz="3200" b="1" cap="none" dirty="0">
                <a:latin typeface="Arial" panose="020B0604020202020204" pitchFamily="34" charset="0"/>
                <a:cs typeface="Arial" panose="020B0604020202020204" pitchFamily="34" charset="0"/>
              </a:rPr>
              <a:t>oven tape </a:t>
            </a:r>
            <a:r>
              <a:rPr lang="en-US" sz="3200" cap="none" dirty="0">
                <a:latin typeface="Arial" panose="020B0604020202020204" pitchFamily="34" charset="0"/>
                <a:cs typeface="Arial" panose="020B0604020202020204" pitchFamily="34" charset="0"/>
              </a:rPr>
              <a:t>Weight loss = </a:t>
            </a:r>
            <a:r>
              <a:rPr lang="en-US" sz="3200" cap="none" dirty="0">
                <a:solidFill>
                  <a:srgbClr val="00B050"/>
                </a:solidFill>
                <a:latin typeface="Arial" panose="020B0604020202020204" pitchFamily="34" charset="0"/>
                <a:cs typeface="Arial" panose="020B0604020202020204" pitchFamily="34" charset="0"/>
              </a:rPr>
              <a:t>135.6g</a:t>
            </a:r>
          </a:p>
          <a:p>
            <a:pPr marL="0" indent="0">
              <a:buNone/>
            </a:pPr>
            <a:r>
              <a:rPr lang="en-US" sz="3200" cap="none" dirty="0">
                <a:solidFill>
                  <a:srgbClr val="00B050"/>
                </a:solidFill>
                <a:latin typeface="Arial" panose="020B0604020202020204" pitchFamily="34" charset="0"/>
                <a:cs typeface="Arial" panose="020B0604020202020204" pitchFamily="34" charset="0"/>
              </a:rPr>
              <a:t>           </a:t>
            </a:r>
            <a:r>
              <a:rPr lang="en-US" sz="3200" b="1" cap="none" dirty="0">
                <a:latin typeface="Arial" panose="020B0604020202020204" pitchFamily="34" charset="0"/>
                <a:cs typeface="Arial" panose="020B0604020202020204" pitchFamily="34" charset="0"/>
              </a:rPr>
              <a:t>oven tape </a:t>
            </a:r>
            <a:r>
              <a:rPr lang="en-US" sz="3200" cap="none" dirty="0">
                <a:latin typeface="Arial" panose="020B0604020202020204" pitchFamily="34" charset="0"/>
                <a:cs typeface="Arial" panose="020B0604020202020204" pitchFamily="34" charset="0"/>
              </a:rPr>
              <a:t>Temperature compensation (%) = </a:t>
            </a:r>
            <a:r>
              <a:rPr lang="en-US" sz="3200" cap="none" dirty="0">
                <a:solidFill>
                  <a:srgbClr val="00B050"/>
                </a:solidFill>
                <a:latin typeface="Arial" panose="020B0604020202020204" pitchFamily="34" charset="0"/>
                <a:cs typeface="Arial" panose="020B0604020202020204" pitchFamily="34" charset="0"/>
              </a:rPr>
              <a:t>0.12%</a:t>
            </a:r>
          </a:p>
          <a:p>
            <a:pPr marL="0" indent="0">
              <a:buNone/>
            </a:pPr>
            <a:r>
              <a:rPr lang="en-US" sz="3200" cap="none" dirty="0">
                <a:solidFill>
                  <a:srgbClr val="00B050"/>
                </a:solidFill>
                <a:latin typeface="Arial" panose="020B0604020202020204" pitchFamily="34" charset="0"/>
                <a:cs typeface="Arial" panose="020B0604020202020204" pitchFamily="34" charset="0"/>
              </a:rPr>
              <a:t>           </a:t>
            </a:r>
            <a:r>
              <a:rPr lang="en-US" sz="3200" b="1" cap="none" dirty="0">
                <a:latin typeface="Arial" panose="020B0604020202020204" pitchFamily="34" charset="0"/>
                <a:cs typeface="Arial" panose="020B0604020202020204" pitchFamily="34" charset="0"/>
              </a:rPr>
              <a:t>oven tape  </a:t>
            </a:r>
            <a:r>
              <a:rPr lang="en-US" sz="3200" cap="none" dirty="0">
                <a:latin typeface="Arial" panose="020B0604020202020204" pitchFamily="34" charset="0"/>
                <a:cs typeface="Arial" panose="020B0604020202020204" pitchFamily="34" charset="0"/>
              </a:rPr>
              <a:t>Calib. Factor (Cf) = </a:t>
            </a:r>
            <a:r>
              <a:rPr lang="en-US" sz="3200" cap="none" dirty="0">
                <a:solidFill>
                  <a:srgbClr val="00B050"/>
                </a:solidFill>
                <a:latin typeface="Arial" panose="020B0604020202020204" pitchFamily="34" charset="0"/>
                <a:cs typeface="Arial" panose="020B0604020202020204" pitchFamily="34" charset="0"/>
              </a:rPr>
              <a:t>0.98%</a:t>
            </a:r>
          </a:p>
          <a:p>
            <a:pPr marL="0" indent="0">
              <a:buNone/>
            </a:pPr>
            <a:endParaRPr lang="en-US" sz="3200" cap="non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153</a:t>
            </a:fld>
            <a:endParaRPr lang="en-US" sz="2800" dirty="0"/>
          </a:p>
        </p:txBody>
      </p:sp>
    </p:spTree>
    <p:extLst>
      <p:ext uri="{BB962C8B-B14F-4D97-AF65-F5344CB8AC3E}">
        <p14:creationId xmlns:p14="http://schemas.microsoft.com/office/powerpoint/2010/main" val="42678591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215899"/>
            <a:ext cx="11174412" cy="1054101"/>
          </a:xfrm>
        </p:spPr>
        <p:txBody>
          <a:bodyPr>
            <a:normAutofit fontScale="90000"/>
          </a:bodyPr>
          <a:lstStyle/>
          <a:p>
            <a:pPr algn="l"/>
            <a:r>
              <a:rPr lang="en-US" b="1" dirty="0">
                <a:latin typeface="Arial" panose="020B0604020202020204" pitchFamily="34" charset="0"/>
                <a:cs typeface="Arial" panose="020B0604020202020204" pitchFamily="34" charset="0"/>
              </a:rPr>
              <a:t>Module 8</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1698624"/>
            <a:ext cx="11595100" cy="4067176"/>
          </a:xfrm>
        </p:spPr>
        <p:txBody>
          <a:bodyPr>
            <a:normAutofit lnSpcReduction="10000"/>
          </a:bodyPr>
          <a:lstStyle/>
          <a:p>
            <a:pPr marL="0" indent="0">
              <a:buNone/>
            </a:pPr>
            <a:r>
              <a:rPr lang="en-US" sz="3200" b="1" cap="none" dirty="0">
                <a:latin typeface="Arial" panose="020B0604020202020204" pitchFamily="34" charset="0"/>
                <a:cs typeface="Arial" panose="020B0604020202020204" pitchFamily="34" charset="0"/>
              </a:rPr>
              <a:t>7.</a:t>
            </a:r>
            <a:r>
              <a:rPr lang="en-US" sz="3200" cap="none" dirty="0">
                <a:latin typeface="Arial" panose="020B0604020202020204" pitchFamily="34" charset="0"/>
                <a:cs typeface="Arial" panose="020B0604020202020204" pitchFamily="34" charset="0"/>
              </a:rPr>
              <a:t> Something happens during an ignition oven test, and you must finish the test manually.  You obtain the [Final mass of basket + burned specimen] by weighing on your bench balance.  Previous information about this specimen is that there was 0.1% moisture in it, and the aggregate correction factor for the mix is </a:t>
            </a:r>
            <a:r>
              <a:rPr lang="en-US" sz="3200" cap="none" dirty="0">
                <a:solidFill>
                  <a:srgbClr val="00B050"/>
                </a:solidFill>
                <a:latin typeface="Arial" panose="020B0604020202020204" pitchFamily="34" charset="0"/>
                <a:cs typeface="Arial" panose="020B0604020202020204" pitchFamily="34" charset="0"/>
              </a:rPr>
              <a:t>0.98%</a:t>
            </a:r>
            <a:r>
              <a:rPr lang="en-US" sz="3200" cap="none" dirty="0">
                <a:latin typeface="Arial" panose="020B0604020202020204" pitchFamily="34" charset="0"/>
                <a:cs typeface="Arial" panose="020B0604020202020204" pitchFamily="34" charset="0"/>
              </a:rPr>
              <a:t>.  On the accompanying form (Manual Weighing Method”), calculate the binder content.</a:t>
            </a:r>
          </a:p>
          <a:p>
            <a:pPr marL="0" indent="0">
              <a:buNone/>
            </a:pPr>
            <a:endParaRPr lang="en-US" sz="3200" cap="non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154</a:t>
            </a:fld>
            <a:endParaRPr lang="en-US" sz="2800" dirty="0"/>
          </a:p>
        </p:txBody>
      </p:sp>
    </p:spTree>
    <p:extLst>
      <p:ext uri="{BB962C8B-B14F-4D97-AF65-F5344CB8AC3E}">
        <p14:creationId xmlns:p14="http://schemas.microsoft.com/office/powerpoint/2010/main" val="30715767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A14BD3-15C5-41AD-8826-2009EF3DD6A4}"/>
              </a:ext>
            </a:extLst>
          </p:cNvPr>
          <p:cNvSpPr>
            <a:spLocks noGrp="1"/>
          </p:cNvSpPr>
          <p:nvPr>
            <p:ph type="sldNum" sz="quarter" idx="12"/>
          </p:nvPr>
        </p:nvSpPr>
        <p:spPr>
          <a:xfrm>
            <a:off x="10514011" y="5883275"/>
            <a:ext cx="1322389" cy="365125"/>
          </a:xfrm>
        </p:spPr>
        <p:txBody>
          <a:bodyPr/>
          <a:lstStyle/>
          <a:p>
            <a:fld id="{D06B54AD-FDBF-4D58-8A9D-31C5564527AC}" type="slidenum">
              <a:rPr lang="en-US" sz="2800" smtClean="0"/>
              <a:t>155</a:t>
            </a:fld>
            <a:endParaRPr lang="en-US" dirty="0"/>
          </a:p>
        </p:txBody>
      </p:sp>
      <p:pic>
        <p:nvPicPr>
          <p:cNvPr id="23" name="Picture 22">
            <a:extLst>
              <a:ext uri="{FF2B5EF4-FFF2-40B4-BE49-F238E27FC236}">
                <a16:creationId xmlns:a16="http://schemas.microsoft.com/office/drawing/2014/main" id="{6A89FA74-8F12-424A-A8C6-477FD285D245}"/>
              </a:ext>
            </a:extLst>
          </p:cNvPr>
          <p:cNvPicPr>
            <a:picLocks noChangeAspect="1"/>
          </p:cNvPicPr>
          <p:nvPr/>
        </p:nvPicPr>
        <p:blipFill>
          <a:blip r:embed="rId2"/>
          <a:stretch>
            <a:fillRect/>
          </a:stretch>
        </p:blipFill>
        <p:spPr>
          <a:xfrm>
            <a:off x="3859689" y="127000"/>
            <a:ext cx="7315516" cy="6604000"/>
          </a:xfrm>
          <a:prstGeom prst="rect">
            <a:avLst/>
          </a:prstGeom>
        </p:spPr>
      </p:pic>
      <p:sp>
        <p:nvSpPr>
          <p:cNvPr id="24" name="Title 1">
            <a:extLst>
              <a:ext uri="{FF2B5EF4-FFF2-40B4-BE49-F238E27FC236}">
                <a16:creationId xmlns:a16="http://schemas.microsoft.com/office/drawing/2014/main" id="{49C6C07D-B35F-4558-A268-5EB5233CE352}"/>
              </a:ext>
            </a:extLst>
          </p:cNvPr>
          <p:cNvSpPr>
            <a:spLocks noGrp="1"/>
          </p:cNvSpPr>
          <p:nvPr>
            <p:ph type="title"/>
          </p:nvPr>
        </p:nvSpPr>
        <p:spPr>
          <a:xfrm>
            <a:off x="0" y="38101"/>
            <a:ext cx="3913049" cy="1041400"/>
          </a:xfrm>
        </p:spPr>
        <p:txBody>
          <a:bodyPr>
            <a:noAutofit/>
          </a:bodyPr>
          <a:lstStyle/>
          <a:p>
            <a:pPr algn="l"/>
            <a:r>
              <a:rPr lang="en-US" sz="3200" dirty="0">
                <a:latin typeface="Arial" panose="020B0604020202020204" pitchFamily="34" charset="0"/>
                <a:cs typeface="Arial" panose="020B0604020202020204" pitchFamily="34" charset="0"/>
              </a:rPr>
              <a:t>Answer – M8 – Q4 </a:t>
            </a:r>
            <a:r>
              <a:rPr lang="en-US" sz="3200" cap="none" dirty="0">
                <a:latin typeface="Arial" panose="020B0604020202020204" pitchFamily="34" charset="0"/>
                <a:cs typeface="Arial" panose="020B0604020202020204" pitchFamily="34" charset="0"/>
              </a:rPr>
              <a:t>to Q7</a:t>
            </a:r>
            <a:r>
              <a:rPr lang="en-US" sz="3200" dirty="0">
                <a:latin typeface="Arial" panose="020B0604020202020204" pitchFamily="34" charset="0"/>
                <a:cs typeface="Arial" panose="020B0604020202020204" pitchFamily="34" charset="0"/>
              </a:rPr>
              <a:t>; </a:t>
            </a:r>
            <a:r>
              <a:rPr lang="en-US" sz="3200" dirty="0"/>
              <a:t>(slide 57)</a:t>
            </a:r>
            <a:endParaRPr lang="en-US" sz="32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4479B656-B23C-4E82-B421-B9727BBAEBED}"/>
              </a:ext>
            </a:extLst>
          </p:cNvPr>
          <p:cNvPicPr>
            <a:picLocks noChangeAspect="1"/>
          </p:cNvPicPr>
          <p:nvPr/>
        </p:nvPicPr>
        <p:blipFill>
          <a:blip r:embed="rId3"/>
          <a:stretch>
            <a:fillRect/>
          </a:stretch>
        </p:blipFill>
        <p:spPr>
          <a:xfrm>
            <a:off x="46957" y="939801"/>
            <a:ext cx="3913049" cy="5880100"/>
          </a:xfrm>
          <a:prstGeom prst="rect">
            <a:avLst/>
          </a:prstGeom>
        </p:spPr>
      </p:pic>
      <p:sp>
        <p:nvSpPr>
          <p:cNvPr id="29" name="Rectangle 28">
            <a:extLst>
              <a:ext uri="{FF2B5EF4-FFF2-40B4-BE49-F238E27FC236}">
                <a16:creationId xmlns:a16="http://schemas.microsoft.com/office/drawing/2014/main" id="{3652677A-9FF8-40DE-8FD5-577711B48759}"/>
              </a:ext>
            </a:extLst>
          </p:cNvPr>
          <p:cNvSpPr/>
          <p:nvPr/>
        </p:nvSpPr>
        <p:spPr>
          <a:xfrm>
            <a:off x="3859689" y="127001"/>
            <a:ext cx="7315516" cy="660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F32593C0-3721-4859-8F6F-1EFE2C8D7CB3}"/>
              </a:ext>
            </a:extLst>
          </p:cNvPr>
          <p:cNvSpPr txBox="1"/>
          <p:nvPr/>
        </p:nvSpPr>
        <p:spPr>
          <a:xfrm rot="20871481">
            <a:off x="8873413" y="5360004"/>
            <a:ext cx="2700076" cy="646331"/>
          </a:xfrm>
          <a:prstGeom prst="rect">
            <a:avLst/>
          </a:prstGeom>
          <a:solidFill>
            <a:schemeClr val="accent4">
              <a:lumMod val="60000"/>
              <a:lumOff val="40000"/>
            </a:schemeClr>
          </a:solidFill>
          <a:ln>
            <a:solidFill>
              <a:schemeClr val="accent4">
                <a:lumMod val="75000"/>
              </a:schemeClr>
            </a:solidFill>
          </a:ln>
        </p:spPr>
        <p:txBody>
          <a:bodyPr wrap="square" rtlCol="0">
            <a:spAutoFit/>
          </a:bodyPr>
          <a:lstStyle/>
          <a:p>
            <a:r>
              <a:rPr lang="en-US" b="1" dirty="0"/>
              <a:t>M1 =  5.40 – 5.01 = 0.39</a:t>
            </a:r>
          </a:p>
          <a:p>
            <a:r>
              <a:rPr lang="en-US" b="1" dirty="0"/>
              <a:t>M2 =  5.35 – 5.02 = 0.33</a:t>
            </a:r>
          </a:p>
        </p:txBody>
      </p:sp>
      <p:sp>
        <p:nvSpPr>
          <p:cNvPr id="27" name="TextBox 26">
            <a:extLst>
              <a:ext uri="{FF2B5EF4-FFF2-40B4-BE49-F238E27FC236}">
                <a16:creationId xmlns:a16="http://schemas.microsoft.com/office/drawing/2014/main" id="{501F6092-6806-4C7A-9DF2-D3532CC66AD4}"/>
              </a:ext>
            </a:extLst>
          </p:cNvPr>
          <p:cNvSpPr txBox="1"/>
          <p:nvPr/>
        </p:nvSpPr>
        <p:spPr>
          <a:xfrm rot="20820570">
            <a:off x="8818123" y="4056235"/>
            <a:ext cx="3296458" cy="646331"/>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r>
              <a:rPr lang="en-US" b="1" dirty="0"/>
              <a:t>M1 = (81/1500) x 100 = 5.40</a:t>
            </a:r>
          </a:p>
          <a:p>
            <a:r>
              <a:rPr lang="en-US" b="1" dirty="0"/>
              <a:t>M2 = (79.2/1480) x 100 = 5.35</a:t>
            </a:r>
          </a:p>
        </p:txBody>
      </p:sp>
      <p:sp>
        <p:nvSpPr>
          <p:cNvPr id="26" name="TextBox 25">
            <a:extLst>
              <a:ext uri="{FF2B5EF4-FFF2-40B4-BE49-F238E27FC236}">
                <a16:creationId xmlns:a16="http://schemas.microsoft.com/office/drawing/2014/main" id="{DA52103C-7D37-41B4-A9C9-188033B33A50}"/>
              </a:ext>
            </a:extLst>
          </p:cNvPr>
          <p:cNvSpPr txBox="1"/>
          <p:nvPr/>
        </p:nvSpPr>
        <p:spPr>
          <a:xfrm rot="20820570">
            <a:off x="8871505" y="3158894"/>
            <a:ext cx="2849182" cy="646331"/>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r>
              <a:rPr lang="en-US" b="1" dirty="0"/>
              <a:t>M1 = 4500 – 3000 = 1500</a:t>
            </a:r>
          </a:p>
          <a:p>
            <a:r>
              <a:rPr lang="en-US" b="1" dirty="0"/>
              <a:t>M2 = 4480 – 3000 = 1480</a:t>
            </a:r>
          </a:p>
        </p:txBody>
      </p:sp>
      <p:sp>
        <p:nvSpPr>
          <p:cNvPr id="30" name="TextBox 29">
            <a:extLst>
              <a:ext uri="{FF2B5EF4-FFF2-40B4-BE49-F238E27FC236}">
                <a16:creationId xmlns:a16="http://schemas.microsoft.com/office/drawing/2014/main" id="{A6B234B6-0605-418E-882F-829AE20BC485}"/>
              </a:ext>
            </a:extLst>
          </p:cNvPr>
          <p:cNvSpPr txBox="1"/>
          <p:nvPr/>
        </p:nvSpPr>
        <p:spPr>
          <a:xfrm rot="20618698">
            <a:off x="3793459" y="489560"/>
            <a:ext cx="2080481" cy="830997"/>
          </a:xfrm>
          <a:prstGeom prst="rect">
            <a:avLst/>
          </a:prstGeom>
          <a:noFill/>
        </p:spPr>
        <p:txBody>
          <a:bodyPr wrap="square" rtlCol="0">
            <a:spAutoFit/>
          </a:bodyPr>
          <a:lstStyle/>
          <a:p>
            <a:r>
              <a:rPr lang="en-US" sz="2400" b="1" dirty="0">
                <a:solidFill>
                  <a:srgbClr val="00B050"/>
                </a:solidFill>
              </a:rPr>
              <a:t>Use Regular Rounding</a:t>
            </a:r>
          </a:p>
        </p:txBody>
      </p:sp>
    </p:spTree>
    <p:extLst>
      <p:ext uri="{BB962C8B-B14F-4D97-AF65-F5344CB8AC3E}">
        <p14:creationId xmlns:p14="http://schemas.microsoft.com/office/powerpoint/2010/main" val="21472368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A14BD3-15C5-41AD-8826-2009EF3DD6A4}"/>
              </a:ext>
            </a:extLst>
          </p:cNvPr>
          <p:cNvSpPr>
            <a:spLocks noGrp="1"/>
          </p:cNvSpPr>
          <p:nvPr>
            <p:ph type="sldNum" sz="quarter" idx="12"/>
          </p:nvPr>
        </p:nvSpPr>
        <p:spPr>
          <a:xfrm>
            <a:off x="10514011" y="5883275"/>
            <a:ext cx="1322389" cy="365125"/>
          </a:xfrm>
        </p:spPr>
        <p:txBody>
          <a:bodyPr/>
          <a:lstStyle/>
          <a:p>
            <a:fld id="{D06B54AD-FDBF-4D58-8A9D-31C5564527AC}" type="slidenum">
              <a:rPr lang="en-US" sz="2800" smtClean="0"/>
              <a:t>156</a:t>
            </a:fld>
            <a:endParaRPr lang="en-US" dirty="0"/>
          </a:p>
        </p:txBody>
      </p:sp>
      <p:sp>
        <p:nvSpPr>
          <p:cNvPr id="24" name="Title 1">
            <a:extLst>
              <a:ext uri="{FF2B5EF4-FFF2-40B4-BE49-F238E27FC236}">
                <a16:creationId xmlns:a16="http://schemas.microsoft.com/office/drawing/2014/main" id="{49C6C07D-B35F-4558-A268-5EB5233CE352}"/>
              </a:ext>
            </a:extLst>
          </p:cNvPr>
          <p:cNvSpPr>
            <a:spLocks noGrp="1"/>
          </p:cNvSpPr>
          <p:nvPr>
            <p:ph type="title"/>
          </p:nvPr>
        </p:nvSpPr>
        <p:spPr>
          <a:xfrm>
            <a:off x="0" y="38101"/>
            <a:ext cx="6870700" cy="722985"/>
          </a:xfrm>
        </p:spPr>
        <p:txBody>
          <a:bodyPr>
            <a:normAutofit/>
          </a:bodyPr>
          <a:lstStyle/>
          <a:p>
            <a:pPr algn="l"/>
            <a:r>
              <a:rPr lang="en-US" sz="3200" dirty="0">
                <a:latin typeface="Arial" panose="020B0604020202020204" pitchFamily="34" charset="0"/>
                <a:cs typeface="Arial" panose="020B0604020202020204" pitchFamily="34" charset="0"/>
              </a:rPr>
              <a:t>Answer – M8 – Q4 </a:t>
            </a:r>
            <a:r>
              <a:rPr lang="en-US" sz="3200" cap="none" dirty="0">
                <a:latin typeface="Arial" panose="020B0604020202020204" pitchFamily="34" charset="0"/>
                <a:cs typeface="Arial" panose="020B0604020202020204" pitchFamily="34" charset="0"/>
              </a:rPr>
              <a:t>to</a:t>
            </a:r>
            <a:r>
              <a:rPr lang="en-US" sz="3200" dirty="0">
                <a:latin typeface="Arial" panose="020B0604020202020204" pitchFamily="34" charset="0"/>
                <a:cs typeface="Arial" panose="020B0604020202020204" pitchFamily="34" charset="0"/>
              </a:rPr>
              <a:t> Q7; </a:t>
            </a:r>
          </a:p>
        </p:txBody>
      </p:sp>
      <p:pic>
        <p:nvPicPr>
          <p:cNvPr id="5" name="Picture 4">
            <a:extLst>
              <a:ext uri="{FF2B5EF4-FFF2-40B4-BE49-F238E27FC236}">
                <a16:creationId xmlns:a16="http://schemas.microsoft.com/office/drawing/2014/main" id="{B9122828-478B-4169-BAE9-F2B86AA28694}"/>
              </a:ext>
            </a:extLst>
          </p:cNvPr>
          <p:cNvPicPr>
            <a:picLocks noChangeAspect="1"/>
          </p:cNvPicPr>
          <p:nvPr/>
        </p:nvPicPr>
        <p:blipFill>
          <a:blip r:embed="rId2"/>
          <a:stretch>
            <a:fillRect/>
          </a:stretch>
        </p:blipFill>
        <p:spPr>
          <a:xfrm>
            <a:off x="191859" y="623887"/>
            <a:ext cx="8354997" cy="6234113"/>
          </a:xfrm>
          <a:prstGeom prst="rect">
            <a:avLst/>
          </a:prstGeom>
        </p:spPr>
      </p:pic>
      <p:sp>
        <p:nvSpPr>
          <p:cNvPr id="15" name="TextBox 14">
            <a:extLst>
              <a:ext uri="{FF2B5EF4-FFF2-40B4-BE49-F238E27FC236}">
                <a16:creationId xmlns:a16="http://schemas.microsoft.com/office/drawing/2014/main" id="{AB9BA811-4EFC-48C3-B0C4-DAD8E2FD7900}"/>
              </a:ext>
            </a:extLst>
          </p:cNvPr>
          <p:cNvSpPr txBox="1"/>
          <p:nvPr/>
        </p:nvSpPr>
        <p:spPr>
          <a:xfrm rot="20618698">
            <a:off x="8733364" y="453981"/>
            <a:ext cx="2459327" cy="954107"/>
          </a:xfrm>
          <a:prstGeom prst="rect">
            <a:avLst/>
          </a:prstGeom>
          <a:noFill/>
        </p:spPr>
        <p:txBody>
          <a:bodyPr wrap="square" rtlCol="0">
            <a:spAutoFit/>
          </a:bodyPr>
          <a:lstStyle/>
          <a:p>
            <a:r>
              <a:rPr lang="en-US" sz="2800" b="1" dirty="0">
                <a:solidFill>
                  <a:srgbClr val="00B050"/>
                </a:solidFill>
              </a:rPr>
              <a:t>Use Regular Rounding</a:t>
            </a:r>
          </a:p>
        </p:txBody>
      </p:sp>
      <p:pic>
        <p:nvPicPr>
          <p:cNvPr id="17" name="Picture 16">
            <a:extLst>
              <a:ext uri="{FF2B5EF4-FFF2-40B4-BE49-F238E27FC236}">
                <a16:creationId xmlns:a16="http://schemas.microsoft.com/office/drawing/2014/main" id="{F9FBC68F-4554-4955-ACB7-92AA0FE4DC9B}"/>
              </a:ext>
            </a:extLst>
          </p:cNvPr>
          <p:cNvPicPr>
            <a:picLocks noChangeAspect="1"/>
          </p:cNvPicPr>
          <p:nvPr/>
        </p:nvPicPr>
        <p:blipFill>
          <a:blip r:embed="rId3"/>
          <a:stretch>
            <a:fillRect/>
          </a:stretch>
        </p:blipFill>
        <p:spPr>
          <a:xfrm>
            <a:off x="8546856" y="4123099"/>
            <a:ext cx="3453285" cy="819845"/>
          </a:xfrm>
          <a:prstGeom prst="rect">
            <a:avLst/>
          </a:prstGeom>
          <a:ln>
            <a:solidFill>
              <a:schemeClr val="tx1"/>
            </a:solidFill>
          </a:ln>
        </p:spPr>
      </p:pic>
      <p:pic>
        <p:nvPicPr>
          <p:cNvPr id="18" name="Picture 17">
            <a:extLst>
              <a:ext uri="{FF2B5EF4-FFF2-40B4-BE49-F238E27FC236}">
                <a16:creationId xmlns:a16="http://schemas.microsoft.com/office/drawing/2014/main" id="{E953714F-5889-4BA0-85C2-FAF90BE9478D}"/>
              </a:ext>
            </a:extLst>
          </p:cNvPr>
          <p:cNvPicPr>
            <a:picLocks noChangeAspect="1"/>
          </p:cNvPicPr>
          <p:nvPr/>
        </p:nvPicPr>
        <p:blipFill>
          <a:blip r:embed="rId4"/>
          <a:stretch>
            <a:fillRect/>
          </a:stretch>
        </p:blipFill>
        <p:spPr>
          <a:xfrm>
            <a:off x="8573203" y="5083681"/>
            <a:ext cx="2779647" cy="764403"/>
          </a:xfrm>
          <a:prstGeom prst="rect">
            <a:avLst/>
          </a:prstGeom>
          <a:ln>
            <a:solidFill>
              <a:schemeClr val="tx1"/>
            </a:solidFill>
          </a:ln>
        </p:spPr>
      </p:pic>
    </p:spTree>
    <p:extLst>
      <p:ext uri="{BB962C8B-B14F-4D97-AF65-F5344CB8AC3E}">
        <p14:creationId xmlns:p14="http://schemas.microsoft.com/office/powerpoint/2010/main" val="38227411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25871-81EB-4CA7-A023-9C882D48A60B}"/>
              </a:ext>
            </a:extLst>
          </p:cNvPr>
          <p:cNvSpPr>
            <a:spLocks noGrp="1"/>
          </p:cNvSpPr>
          <p:nvPr>
            <p:ph type="sldNum" sz="quarter" idx="12"/>
          </p:nvPr>
        </p:nvSpPr>
        <p:spPr>
          <a:xfrm>
            <a:off x="10824254" y="6242504"/>
            <a:ext cx="1160918" cy="386896"/>
          </a:xfrm>
        </p:spPr>
        <p:txBody>
          <a:bodyPr/>
          <a:lstStyle/>
          <a:p>
            <a:fld id="{D06B54AD-FDBF-4D58-8A9D-31C5564527AC}" type="slidenum">
              <a:rPr lang="en-US" sz="2800" smtClean="0"/>
              <a:t>157</a:t>
            </a:fld>
            <a:endParaRPr lang="en-US" dirty="0"/>
          </a:p>
        </p:txBody>
      </p:sp>
      <p:sp>
        <p:nvSpPr>
          <p:cNvPr id="11" name="Title 1">
            <a:extLst>
              <a:ext uri="{FF2B5EF4-FFF2-40B4-BE49-F238E27FC236}">
                <a16:creationId xmlns:a16="http://schemas.microsoft.com/office/drawing/2014/main" id="{7D2FC7A2-EC16-4880-8E88-274296A799F9}"/>
              </a:ext>
            </a:extLst>
          </p:cNvPr>
          <p:cNvSpPr>
            <a:spLocks noGrp="1"/>
          </p:cNvSpPr>
          <p:nvPr>
            <p:ph type="title"/>
          </p:nvPr>
        </p:nvSpPr>
        <p:spPr>
          <a:xfrm>
            <a:off x="101601" y="66676"/>
            <a:ext cx="2839173" cy="961110"/>
          </a:xfrm>
        </p:spPr>
        <p:txBody>
          <a:bodyPr>
            <a:noAutofit/>
          </a:bodyPr>
          <a:lstStyle/>
          <a:p>
            <a:pPr algn="l"/>
            <a:r>
              <a:rPr lang="en-US" sz="2800" dirty="0">
                <a:latin typeface="Arial" panose="020B0604020202020204" pitchFamily="34" charset="0"/>
                <a:cs typeface="Arial" panose="020B0604020202020204" pitchFamily="34" charset="0"/>
              </a:rPr>
              <a:t>Answer – M8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Q4 to Q6; </a:t>
            </a:r>
          </a:p>
        </p:txBody>
      </p:sp>
      <p:pic>
        <p:nvPicPr>
          <p:cNvPr id="21" name="Picture 20">
            <a:extLst>
              <a:ext uri="{FF2B5EF4-FFF2-40B4-BE49-F238E27FC236}">
                <a16:creationId xmlns:a16="http://schemas.microsoft.com/office/drawing/2014/main" id="{F5F15F47-55A1-40C3-AA20-3274923202FE}"/>
              </a:ext>
            </a:extLst>
          </p:cNvPr>
          <p:cNvPicPr>
            <a:picLocks noChangeAspect="1"/>
          </p:cNvPicPr>
          <p:nvPr/>
        </p:nvPicPr>
        <p:blipFill>
          <a:blip r:embed="rId2"/>
          <a:stretch>
            <a:fillRect/>
          </a:stretch>
        </p:blipFill>
        <p:spPr>
          <a:xfrm>
            <a:off x="2940774" y="0"/>
            <a:ext cx="6521108" cy="6891916"/>
          </a:xfrm>
          <a:prstGeom prst="rect">
            <a:avLst/>
          </a:prstGeom>
        </p:spPr>
      </p:pic>
      <p:sp>
        <p:nvSpPr>
          <p:cNvPr id="25" name="TextBox 24">
            <a:extLst>
              <a:ext uri="{FF2B5EF4-FFF2-40B4-BE49-F238E27FC236}">
                <a16:creationId xmlns:a16="http://schemas.microsoft.com/office/drawing/2014/main" id="{E71130B4-7209-453D-8B14-FC8FC157C530}"/>
              </a:ext>
            </a:extLst>
          </p:cNvPr>
          <p:cNvSpPr txBox="1"/>
          <p:nvPr/>
        </p:nvSpPr>
        <p:spPr>
          <a:xfrm rot="20618698">
            <a:off x="396872" y="1323002"/>
            <a:ext cx="2459327" cy="954107"/>
          </a:xfrm>
          <a:prstGeom prst="rect">
            <a:avLst/>
          </a:prstGeom>
          <a:noFill/>
        </p:spPr>
        <p:txBody>
          <a:bodyPr wrap="square" rtlCol="0">
            <a:spAutoFit/>
          </a:bodyPr>
          <a:lstStyle/>
          <a:p>
            <a:r>
              <a:rPr lang="en-US" sz="2800" b="1" dirty="0">
                <a:solidFill>
                  <a:srgbClr val="00B050"/>
                </a:solidFill>
              </a:rPr>
              <a:t>Use Regular Rounding</a:t>
            </a:r>
          </a:p>
        </p:txBody>
      </p:sp>
      <p:pic>
        <p:nvPicPr>
          <p:cNvPr id="35" name="Picture 34">
            <a:extLst>
              <a:ext uri="{FF2B5EF4-FFF2-40B4-BE49-F238E27FC236}">
                <a16:creationId xmlns:a16="http://schemas.microsoft.com/office/drawing/2014/main" id="{262BC182-CE8F-4191-90F4-6EEA527C2973}"/>
              </a:ext>
            </a:extLst>
          </p:cNvPr>
          <p:cNvPicPr>
            <a:picLocks noChangeAspect="1"/>
          </p:cNvPicPr>
          <p:nvPr/>
        </p:nvPicPr>
        <p:blipFill>
          <a:blip r:embed="rId3"/>
          <a:stretch>
            <a:fillRect/>
          </a:stretch>
        </p:blipFill>
        <p:spPr>
          <a:xfrm>
            <a:off x="0" y="2705100"/>
            <a:ext cx="2940774" cy="3924300"/>
          </a:xfrm>
          <a:prstGeom prst="rect">
            <a:avLst/>
          </a:prstGeom>
        </p:spPr>
      </p:pic>
      <p:pic>
        <p:nvPicPr>
          <p:cNvPr id="37" name="Picture 36">
            <a:extLst>
              <a:ext uri="{FF2B5EF4-FFF2-40B4-BE49-F238E27FC236}">
                <a16:creationId xmlns:a16="http://schemas.microsoft.com/office/drawing/2014/main" id="{57187A2B-1EED-4275-BCC0-BB9672FA0462}"/>
              </a:ext>
            </a:extLst>
          </p:cNvPr>
          <p:cNvPicPr>
            <a:picLocks noChangeAspect="1"/>
          </p:cNvPicPr>
          <p:nvPr/>
        </p:nvPicPr>
        <p:blipFill>
          <a:blip r:embed="rId4"/>
          <a:stretch>
            <a:fillRect/>
          </a:stretch>
        </p:blipFill>
        <p:spPr>
          <a:xfrm>
            <a:off x="9461882" y="228600"/>
            <a:ext cx="2703627" cy="4347008"/>
          </a:xfrm>
          <a:prstGeom prst="rect">
            <a:avLst/>
          </a:prstGeom>
        </p:spPr>
      </p:pic>
    </p:spTree>
    <p:extLst>
      <p:ext uri="{BB962C8B-B14F-4D97-AF65-F5344CB8AC3E}">
        <p14:creationId xmlns:p14="http://schemas.microsoft.com/office/powerpoint/2010/main" val="14562963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B5C293-645B-4E5C-ADED-976614CF8809}"/>
              </a:ext>
            </a:extLst>
          </p:cNvPr>
          <p:cNvSpPr>
            <a:spLocks noGrp="1"/>
          </p:cNvSpPr>
          <p:nvPr>
            <p:ph type="sldNum" sz="quarter" idx="12"/>
          </p:nvPr>
        </p:nvSpPr>
        <p:spPr>
          <a:xfrm>
            <a:off x="10766421" y="5883275"/>
            <a:ext cx="1144589" cy="365125"/>
          </a:xfrm>
        </p:spPr>
        <p:txBody>
          <a:bodyPr/>
          <a:lstStyle/>
          <a:p>
            <a:fld id="{D06B54AD-FDBF-4D58-8A9D-31C5564527AC}" type="slidenum">
              <a:rPr lang="en-US" sz="2800" smtClean="0"/>
              <a:t>158</a:t>
            </a:fld>
            <a:endParaRPr lang="en-US" dirty="0"/>
          </a:p>
        </p:txBody>
      </p:sp>
      <p:sp>
        <p:nvSpPr>
          <p:cNvPr id="5" name="Title 1">
            <a:extLst>
              <a:ext uri="{FF2B5EF4-FFF2-40B4-BE49-F238E27FC236}">
                <a16:creationId xmlns:a16="http://schemas.microsoft.com/office/drawing/2014/main" id="{00CF865D-0D8C-48A7-97C8-262D4FD6FE29}"/>
              </a:ext>
            </a:extLst>
          </p:cNvPr>
          <p:cNvSpPr>
            <a:spLocks noGrp="1"/>
          </p:cNvSpPr>
          <p:nvPr>
            <p:ph type="title"/>
          </p:nvPr>
        </p:nvSpPr>
        <p:spPr>
          <a:xfrm>
            <a:off x="101601" y="66676"/>
            <a:ext cx="2822347" cy="961110"/>
          </a:xfrm>
        </p:spPr>
        <p:txBody>
          <a:bodyPr>
            <a:noAutofit/>
          </a:bodyPr>
          <a:lstStyle/>
          <a:p>
            <a:pPr algn="l"/>
            <a:r>
              <a:rPr lang="en-US" sz="2800" dirty="0">
                <a:latin typeface="Arial" panose="020B0604020202020204" pitchFamily="34" charset="0"/>
                <a:cs typeface="Arial" panose="020B0604020202020204" pitchFamily="34" charset="0"/>
              </a:rPr>
              <a:t>Answer – M8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Q4 to Q7; </a:t>
            </a:r>
          </a:p>
        </p:txBody>
      </p:sp>
      <p:pic>
        <p:nvPicPr>
          <p:cNvPr id="14" name="Picture 13">
            <a:extLst>
              <a:ext uri="{FF2B5EF4-FFF2-40B4-BE49-F238E27FC236}">
                <a16:creationId xmlns:a16="http://schemas.microsoft.com/office/drawing/2014/main" id="{D335EA44-D782-4690-8AF6-70DBA392C796}"/>
              </a:ext>
            </a:extLst>
          </p:cNvPr>
          <p:cNvPicPr>
            <a:picLocks noChangeAspect="1"/>
          </p:cNvPicPr>
          <p:nvPr/>
        </p:nvPicPr>
        <p:blipFill>
          <a:blip r:embed="rId2"/>
          <a:stretch>
            <a:fillRect/>
          </a:stretch>
        </p:blipFill>
        <p:spPr>
          <a:xfrm>
            <a:off x="2923948" y="0"/>
            <a:ext cx="6330724" cy="6838668"/>
          </a:xfrm>
          <a:prstGeom prst="rect">
            <a:avLst/>
          </a:prstGeom>
        </p:spPr>
      </p:pic>
      <p:sp>
        <p:nvSpPr>
          <p:cNvPr id="22" name="TextBox 21">
            <a:extLst>
              <a:ext uri="{FF2B5EF4-FFF2-40B4-BE49-F238E27FC236}">
                <a16:creationId xmlns:a16="http://schemas.microsoft.com/office/drawing/2014/main" id="{BBE82697-40EF-48F6-857B-71968F2212F9}"/>
              </a:ext>
            </a:extLst>
          </p:cNvPr>
          <p:cNvSpPr txBox="1"/>
          <p:nvPr/>
        </p:nvSpPr>
        <p:spPr>
          <a:xfrm rot="20618698">
            <a:off x="396872" y="1323002"/>
            <a:ext cx="2459327" cy="954107"/>
          </a:xfrm>
          <a:prstGeom prst="rect">
            <a:avLst/>
          </a:prstGeom>
          <a:noFill/>
        </p:spPr>
        <p:txBody>
          <a:bodyPr wrap="square" rtlCol="0">
            <a:spAutoFit/>
          </a:bodyPr>
          <a:lstStyle/>
          <a:p>
            <a:r>
              <a:rPr lang="en-US" sz="2800" b="1" dirty="0">
                <a:solidFill>
                  <a:srgbClr val="00B050"/>
                </a:solidFill>
              </a:rPr>
              <a:t>Use Regular Rounding</a:t>
            </a:r>
          </a:p>
        </p:txBody>
      </p:sp>
      <p:pic>
        <p:nvPicPr>
          <p:cNvPr id="30" name="Picture 29">
            <a:extLst>
              <a:ext uri="{FF2B5EF4-FFF2-40B4-BE49-F238E27FC236}">
                <a16:creationId xmlns:a16="http://schemas.microsoft.com/office/drawing/2014/main" id="{CC67D03E-18AB-483D-9A88-6353F86D1E06}"/>
              </a:ext>
            </a:extLst>
          </p:cNvPr>
          <p:cNvPicPr>
            <a:picLocks noChangeAspect="1"/>
          </p:cNvPicPr>
          <p:nvPr/>
        </p:nvPicPr>
        <p:blipFill>
          <a:blip r:embed="rId3"/>
          <a:stretch>
            <a:fillRect/>
          </a:stretch>
        </p:blipFill>
        <p:spPr>
          <a:xfrm>
            <a:off x="0" y="2604065"/>
            <a:ext cx="2923948" cy="3860235"/>
          </a:xfrm>
          <a:prstGeom prst="rect">
            <a:avLst/>
          </a:prstGeom>
        </p:spPr>
      </p:pic>
      <p:pic>
        <p:nvPicPr>
          <p:cNvPr id="31" name="Picture 30">
            <a:extLst>
              <a:ext uri="{FF2B5EF4-FFF2-40B4-BE49-F238E27FC236}">
                <a16:creationId xmlns:a16="http://schemas.microsoft.com/office/drawing/2014/main" id="{4A7F6586-1729-4B7F-B6BF-1A7BF1F1C77B}"/>
              </a:ext>
            </a:extLst>
          </p:cNvPr>
          <p:cNvPicPr>
            <a:picLocks noChangeAspect="1"/>
          </p:cNvPicPr>
          <p:nvPr/>
        </p:nvPicPr>
        <p:blipFill>
          <a:blip r:embed="rId4"/>
          <a:stretch>
            <a:fillRect/>
          </a:stretch>
        </p:blipFill>
        <p:spPr>
          <a:xfrm>
            <a:off x="9254672" y="263128"/>
            <a:ext cx="2911898" cy="4681874"/>
          </a:xfrm>
          <a:prstGeom prst="rect">
            <a:avLst/>
          </a:prstGeom>
        </p:spPr>
      </p:pic>
    </p:spTree>
    <p:extLst>
      <p:ext uri="{BB962C8B-B14F-4D97-AF65-F5344CB8AC3E}">
        <p14:creationId xmlns:p14="http://schemas.microsoft.com/office/powerpoint/2010/main" val="30402630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82598" y="746124"/>
            <a:ext cx="11480800" cy="6111876"/>
          </a:xfrm>
        </p:spPr>
        <p:txBody>
          <a:bodyPr>
            <a:normAutofit/>
          </a:bodyPr>
          <a:lstStyle/>
          <a:p>
            <a:pPr marL="0" indent="0">
              <a:buNone/>
            </a:pPr>
            <a:r>
              <a:rPr lang="en-US" sz="2800" b="1" dirty="0">
                <a:latin typeface="Arial" panose="020B0604020202020204" pitchFamily="34" charset="0"/>
                <a:cs typeface="Arial" panose="020B0604020202020204" pitchFamily="34" charset="0"/>
              </a:rPr>
              <a:t>8. </a:t>
            </a:r>
            <a:r>
              <a:rPr lang="en-US" sz="2800" cap="none" dirty="0">
                <a:latin typeface="Arial" panose="020B0604020202020204" pitchFamily="34" charset="0"/>
                <a:cs typeface="Arial" panose="020B0604020202020204" pitchFamily="34" charset="0"/>
              </a:rPr>
              <a:t>At what point is the moisture content determined, during mix design or during field sampling?  Who determines the moisture content, QC or QA?  How is the moisture correction applied?</a:t>
            </a:r>
          </a:p>
          <a:p>
            <a:r>
              <a:rPr lang="en-US" sz="2800" cap="none" dirty="0">
                <a:latin typeface="Arial" panose="020B0604020202020204" pitchFamily="34" charset="0"/>
                <a:cs typeface="Arial" panose="020B0604020202020204" pitchFamily="34" charset="0"/>
              </a:rPr>
              <a:t>When determined: </a:t>
            </a:r>
          </a:p>
          <a:p>
            <a:r>
              <a:rPr lang="en-US" sz="2800" cap="none" dirty="0">
                <a:latin typeface="Arial" panose="020B0604020202020204" pitchFamily="34" charset="0"/>
                <a:cs typeface="Arial" panose="020B0604020202020204" pitchFamily="34" charset="0"/>
              </a:rPr>
              <a:t>Who (QC or QA):</a:t>
            </a:r>
          </a:p>
          <a:p>
            <a:r>
              <a:rPr lang="en-US" sz="2800" cap="none" dirty="0">
                <a:latin typeface="Arial" panose="020B0604020202020204" pitchFamily="34" charset="0"/>
                <a:cs typeface="Arial" panose="020B0604020202020204" pitchFamily="34" charset="0"/>
              </a:rPr>
              <a:t>How used:</a:t>
            </a:r>
          </a:p>
          <a:p>
            <a:pPr marL="0" indent="0">
              <a:buNone/>
            </a:pPr>
            <a:r>
              <a:rPr lang="en-US" sz="2800" b="1" cap="none" dirty="0">
                <a:latin typeface="Arial" panose="020B0604020202020204" pitchFamily="34" charset="0"/>
                <a:cs typeface="Arial" panose="020B0604020202020204" pitchFamily="34" charset="0"/>
              </a:rPr>
              <a:t>8. </a:t>
            </a:r>
            <a:r>
              <a:rPr lang="en-US" sz="2800" cap="none" dirty="0">
                <a:latin typeface="Arial" panose="020B0604020202020204" pitchFamily="34" charset="0"/>
                <a:cs typeface="Arial" panose="020B0604020202020204" pitchFamily="34" charset="0"/>
              </a:rPr>
              <a:t>If the Aggregate Correction Factor exceeds 1.0% at 482 C, MoDOT specs dictate that the Chamber Set Point (Ignition temperature) should be _______?</a:t>
            </a: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159</a:t>
            </a:fld>
            <a:endParaRPr lang="en-US" sz="2800" dirty="0"/>
          </a:p>
        </p:txBody>
      </p:sp>
    </p:spTree>
    <p:extLst>
      <p:ext uri="{BB962C8B-B14F-4D97-AF65-F5344CB8AC3E}">
        <p14:creationId xmlns:p14="http://schemas.microsoft.com/office/powerpoint/2010/main" val="3246489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96055" y="149339"/>
            <a:ext cx="4617245" cy="1095261"/>
          </a:xfrm>
        </p:spPr>
        <p:txBody>
          <a:bodyPr>
            <a:normAutofit/>
          </a:bodyPr>
          <a:lstStyle/>
          <a:p>
            <a:pPr algn="l"/>
            <a:r>
              <a:rPr lang="en-US" sz="3200" dirty="0">
                <a:latin typeface="Arial" panose="020B0604020202020204" pitchFamily="34" charset="0"/>
                <a:cs typeface="Arial" panose="020B0604020202020204" pitchFamily="34" charset="0"/>
              </a:rPr>
              <a:t>Answer - M2C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(slides 9)</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16</a:t>
            </a:fld>
            <a:endParaRPr lang="en-US" dirty="0"/>
          </a:p>
        </p:txBody>
      </p:sp>
      <p:sp>
        <p:nvSpPr>
          <p:cNvPr id="9" name="TextBox 8">
            <a:extLst>
              <a:ext uri="{FF2B5EF4-FFF2-40B4-BE49-F238E27FC236}">
                <a16:creationId xmlns:a16="http://schemas.microsoft.com/office/drawing/2014/main" id="{B251AAB1-DD30-43B8-A64E-12245DE9A8A0}"/>
              </a:ext>
            </a:extLst>
          </p:cNvPr>
          <p:cNvSpPr txBox="1"/>
          <p:nvPr/>
        </p:nvSpPr>
        <p:spPr>
          <a:xfrm>
            <a:off x="196055" y="4458681"/>
            <a:ext cx="5137945" cy="1077218"/>
          </a:xfrm>
          <a:prstGeom prst="rect">
            <a:avLst/>
          </a:prstGeom>
          <a:solidFill>
            <a:schemeClr val="accent6">
              <a:lumMod val="20000"/>
              <a:lumOff val="80000"/>
            </a:schemeClr>
          </a:solidFill>
          <a:ln>
            <a:solidFill>
              <a:schemeClr val="tx1"/>
            </a:solidFill>
          </a:ln>
        </p:spPr>
        <p:txBody>
          <a:bodyPr wrap="square" rtlCol="0">
            <a:spAutoFit/>
          </a:bodyPr>
          <a:lstStyle/>
          <a:p>
            <a:r>
              <a:rPr lang="en-US" sz="3200" dirty="0"/>
              <a:t>NOTES: </a:t>
            </a:r>
          </a:p>
          <a:p>
            <a:r>
              <a:rPr lang="en-US" sz="3200" dirty="0"/>
              <a:t>PG= Performance Grade</a:t>
            </a:r>
            <a:endParaRPr lang="en-US" sz="3600" dirty="0"/>
          </a:p>
        </p:txBody>
      </p:sp>
      <p:sp>
        <p:nvSpPr>
          <p:cNvPr id="3" name="Rectangle 2">
            <a:extLst>
              <a:ext uri="{FF2B5EF4-FFF2-40B4-BE49-F238E27FC236}">
                <a16:creationId xmlns:a16="http://schemas.microsoft.com/office/drawing/2014/main" id="{C45108F2-5D15-4C9D-8E04-CEA0B9D2413F}"/>
              </a:ext>
            </a:extLst>
          </p:cNvPr>
          <p:cNvSpPr/>
          <p:nvPr/>
        </p:nvSpPr>
        <p:spPr>
          <a:xfrm>
            <a:off x="238107" y="1859340"/>
            <a:ext cx="6096000" cy="1569660"/>
          </a:xfrm>
          <a:prstGeom prst="rect">
            <a:avLst/>
          </a:prstGeom>
          <a:solidFill>
            <a:schemeClr val="tx2">
              <a:lumMod val="10000"/>
              <a:lumOff val="90000"/>
            </a:schemeClr>
          </a:solidFill>
        </p:spPr>
        <p:txBody>
          <a:bodyPr wrap="square">
            <a:spAutoFit/>
          </a:bodyPr>
          <a:lstStyle/>
          <a:p>
            <a:r>
              <a:rPr lang="en-US" sz="3200" dirty="0">
                <a:solidFill>
                  <a:srgbClr val="FF0000"/>
                </a:solidFill>
                <a:latin typeface="Arial" panose="020B0604020202020204" pitchFamily="34" charset="0"/>
                <a:cs typeface="Arial" panose="020B0604020202020204" pitchFamily="34" charset="0"/>
              </a:rPr>
              <a:t>70 = Rut Resistant up to 70°C</a:t>
            </a:r>
          </a:p>
          <a:p>
            <a:r>
              <a:rPr lang="en-US" sz="3200" dirty="0">
                <a:solidFill>
                  <a:srgbClr val="FF0000"/>
                </a:solidFill>
                <a:latin typeface="Arial" panose="020B0604020202020204" pitchFamily="34" charset="0"/>
                <a:cs typeface="Arial" panose="020B0604020202020204" pitchFamily="34" charset="0"/>
              </a:rPr>
              <a:t>-28 = Cold temperature cracking resistant down to -28°C</a:t>
            </a:r>
          </a:p>
        </p:txBody>
      </p:sp>
      <p:pic>
        <p:nvPicPr>
          <p:cNvPr id="5" name="Picture 4">
            <a:extLst>
              <a:ext uri="{FF2B5EF4-FFF2-40B4-BE49-F238E27FC236}">
                <a16:creationId xmlns:a16="http://schemas.microsoft.com/office/drawing/2014/main" id="{724BC9BF-E357-4394-8418-C9DFFF10C7EB}"/>
              </a:ext>
            </a:extLst>
          </p:cNvPr>
          <p:cNvPicPr>
            <a:picLocks noChangeAspect="1"/>
          </p:cNvPicPr>
          <p:nvPr/>
        </p:nvPicPr>
        <p:blipFill>
          <a:blip r:embed="rId2"/>
          <a:stretch>
            <a:fillRect/>
          </a:stretch>
        </p:blipFill>
        <p:spPr>
          <a:xfrm>
            <a:off x="7123869" y="190500"/>
            <a:ext cx="4979231" cy="6667500"/>
          </a:xfrm>
          <a:prstGeom prst="rect">
            <a:avLst/>
          </a:prstGeom>
        </p:spPr>
      </p:pic>
    </p:spTree>
    <p:extLst>
      <p:ext uri="{BB962C8B-B14F-4D97-AF65-F5344CB8AC3E}">
        <p14:creationId xmlns:p14="http://schemas.microsoft.com/office/powerpoint/2010/main" val="27345498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01601" y="762000"/>
            <a:ext cx="11988799" cy="6095999"/>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8. </a:t>
            </a:r>
            <a:r>
              <a:rPr lang="en-US" sz="3200" cap="none" dirty="0">
                <a:latin typeface="Arial" panose="020B0604020202020204" pitchFamily="34" charset="0"/>
                <a:cs typeface="Arial" panose="020B0604020202020204" pitchFamily="34" charset="0"/>
              </a:rPr>
              <a:t>At what point is the moisture content determined, during mix design or during field sampling?  Who determines the moisture content, QC or QA?</a:t>
            </a:r>
          </a:p>
          <a:p>
            <a:pPr marL="0" indent="0">
              <a:buNone/>
            </a:pPr>
            <a:r>
              <a:rPr lang="en-US" sz="3200" cap="none" dirty="0">
                <a:latin typeface="Arial" panose="020B0604020202020204" pitchFamily="34" charset="0"/>
                <a:cs typeface="Arial" panose="020B0604020202020204" pitchFamily="34" charset="0"/>
              </a:rPr>
              <a:t>How is the moisture correction applied?</a:t>
            </a:r>
          </a:p>
          <a:p>
            <a:r>
              <a:rPr lang="en-US" sz="3200" cap="none" dirty="0">
                <a:latin typeface="Arial" panose="020B0604020202020204" pitchFamily="34" charset="0"/>
                <a:cs typeface="Arial" panose="020B0604020202020204" pitchFamily="34" charset="0"/>
              </a:rPr>
              <a:t>When determined: </a:t>
            </a:r>
            <a:r>
              <a:rPr lang="en-US" sz="3200" cap="none" dirty="0">
                <a:solidFill>
                  <a:srgbClr val="FF0000"/>
                </a:solidFill>
                <a:latin typeface="Arial" panose="020B0604020202020204" pitchFamily="34" charset="0"/>
                <a:cs typeface="Arial" panose="020B0604020202020204" pitchFamily="34" charset="0"/>
              </a:rPr>
              <a:t>Field Sample</a:t>
            </a:r>
            <a:endParaRPr lang="en-US" sz="3200" cap="none" dirty="0">
              <a:latin typeface="Arial" panose="020B0604020202020204" pitchFamily="34" charset="0"/>
              <a:cs typeface="Arial" panose="020B0604020202020204" pitchFamily="34" charset="0"/>
            </a:endParaRPr>
          </a:p>
          <a:p>
            <a:r>
              <a:rPr lang="en-US" sz="3200" cap="none" dirty="0">
                <a:latin typeface="Arial" panose="020B0604020202020204" pitchFamily="34" charset="0"/>
                <a:cs typeface="Arial" panose="020B0604020202020204" pitchFamily="34" charset="0"/>
              </a:rPr>
              <a:t>Who (QC or QA): </a:t>
            </a:r>
            <a:r>
              <a:rPr lang="en-US" sz="3200" cap="none" dirty="0">
                <a:solidFill>
                  <a:srgbClr val="FF0000"/>
                </a:solidFill>
                <a:latin typeface="Arial" panose="020B0604020202020204" pitchFamily="34" charset="0"/>
                <a:cs typeface="Arial" panose="020B0604020202020204" pitchFamily="34" charset="0"/>
              </a:rPr>
              <a:t>QC or QA</a:t>
            </a:r>
            <a:endParaRPr lang="en-US" sz="3200" cap="none" dirty="0">
              <a:latin typeface="Arial" panose="020B0604020202020204" pitchFamily="34" charset="0"/>
              <a:cs typeface="Arial" panose="020B0604020202020204" pitchFamily="34" charset="0"/>
            </a:endParaRPr>
          </a:p>
          <a:p>
            <a:r>
              <a:rPr lang="en-US" sz="3200" cap="none" dirty="0">
                <a:latin typeface="Arial" panose="020B0604020202020204" pitchFamily="34" charset="0"/>
                <a:cs typeface="Arial" panose="020B0604020202020204" pitchFamily="34" charset="0"/>
              </a:rPr>
              <a:t>How used:  </a:t>
            </a:r>
            <a:r>
              <a:rPr lang="en-US" sz="3200" cap="none" dirty="0">
                <a:solidFill>
                  <a:srgbClr val="FF0000"/>
                </a:solidFill>
                <a:latin typeface="Arial" panose="020B0604020202020204" pitchFamily="34" charset="0"/>
                <a:cs typeface="Arial" panose="020B0604020202020204" pitchFamily="34" charset="0"/>
              </a:rPr>
              <a:t>Subtract from apparent binder content (Total Loss)</a:t>
            </a:r>
            <a:endParaRPr lang="en-US" sz="3200" cap="none" dirty="0">
              <a:latin typeface="Arial" panose="020B0604020202020204" pitchFamily="34" charset="0"/>
              <a:cs typeface="Arial" panose="020B0604020202020204" pitchFamily="34" charset="0"/>
            </a:endParaRPr>
          </a:p>
          <a:p>
            <a:pPr marL="0" indent="0">
              <a:buNone/>
            </a:pPr>
            <a:r>
              <a:rPr lang="en-US" sz="3200" b="1" cap="none" dirty="0">
                <a:latin typeface="Arial" panose="020B0604020202020204" pitchFamily="34" charset="0"/>
                <a:cs typeface="Arial" panose="020B0604020202020204" pitchFamily="34" charset="0"/>
              </a:rPr>
              <a:t>8.</a:t>
            </a:r>
            <a:r>
              <a:rPr lang="en-US" sz="3200" cap="none" dirty="0">
                <a:latin typeface="Arial" panose="020B0604020202020204" pitchFamily="34" charset="0"/>
                <a:cs typeface="Arial" panose="020B0604020202020204" pitchFamily="34" charset="0"/>
              </a:rPr>
              <a:t>  If the Aggregate Correction Factor exceeds 1.0% at 482°C, MoDOT specs dictate that the Chamber Set Point (Ignition temperature) should be </a:t>
            </a:r>
            <a:r>
              <a:rPr lang="en-US" sz="3200" cap="none" dirty="0">
                <a:solidFill>
                  <a:srgbClr val="FF0000"/>
                </a:solidFill>
                <a:latin typeface="Arial" panose="020B0604020202020204" pitchFamily="34" charset="0"/>
                <a:cs typeface="Arial" panose="020B0604020202020204" pitchFamily="34" charset="0"/>
              </a:rPr>
              <a:t>__</a:t>
            </a:r>
            <a:r>
              <a:rPr lang="en-US" sz="3200" u="sng" cap="none" dirty="0">
                <a:solidFill>
                  <a:srgbClr val="FF0000"/>
                </a:solidFill>
                <a:latin typeface="Arial" panose="020B0604020202020204" pitchFamily="34" charset="0"/>
                <a:cs typeface="Arial" panose="020B0604020202020204" pitchFamily="34" charset="0"/>
              </a:rPr>
              <a:t>482 ° C</a:t>
            </a:r>
            <a:r>
              <a:rPr lang="en-US" sz="3200" cap="none" dirty="0">
                <a:solidFill>
                  <a:srgbClr val="FF0000"/>
                </a:solidFill>
                <a:latin typeface="Arial" panose="020B0604020202020204" pitchFamily="34" charset="0"/>
                <a:cs typeface="Arial" panose="020B0604020202020204" pitchFamily="34" charset="0"/>
              </a:rPr>
              <a:t>_____?       </a:t>
            </a: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160</a:t>
            </a:fld>
            <a:endParaRPr lang="en-US" sz="2800" dirty="0"/>
          </a:p>
        </p:txBody>
      </p:sp>
      <p:sp>
        <p:nvSpPr>
          <p:cNvPr id="7" name="Title 1">
            <a:extLst>
              <a:ext uri="{FF2B5EF4-FFF2-40B4-BE49-F238E27FC236}">
                <a16:creationId xmlns:a16="http://schemas.microsoft.com/office/drawing/2014/main" id="{40774DC4-1999-44A6-A86E-7640E018F838}"/>
              </a:ext>
            </a:extLst>
          </p:cNvPr>
          <p:cNvSpPr>
            <a:spLocks noGrp="1"/>
          </p:cNvSpPr>
          <p:nvPr>
            <p:ph type="title"/>
          </p:nvPr>
        </p:nvSpPr>
        <p:spPr>
          <a:xfrm>
            <a:off x="101600" y="66676"/>
            <a:ext cx="11810999" cy="847724"/>
          </a:xfrm>
        </p:spPr>
        <p:txBody>
          <a:bodyPr>
            <a:normAutofit/>
          </a:bodyPr>
          <a:lstStyle/>
          <a:p>
            <a:pPr algn="l"/>
            <a:r>
              <a:rPr lang="en-US" sz="3200" dirty="0">
                <a:latin typeface="Arial" panose="020B0604020202020204" pitchFamily="34" charset="0"/>
                <a:cs typeface="Arial" panose="020B0604020202020204" pitchFamily="34" charset="0"/>
              </a:rPr>
              <a:t>Answer – M8 – Q8, Q8; (slide 58)</a:t>
            </a:r>
          </a:p>
        </p:txBody>
      </p:sp>
    </p:spTree>
    <p:extLst>
      <p:ext uri="{BB962C8B-B14F-4D97-AF65-F5344CB8AC3E}">
        <p14:creationId xmlns:p14="http://schemas.microsoft.com/office/powerpoint/2010/main" val="25411394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4"/>
            <a:ext cx="11174412" cy="615944"/>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746124"/>
            <a:ext cx="11480800" cy="1743076"/>
          </a:xfrm>
        </p:spPr>
        <p:txBody>
          <a:bodyPr>
            <a:normAutofit/>
          </a:bodyPr>
          <a:lstStyle/>
          <a:p>
            <a:pPr marL="0" indent="0">
              <a:buNone/>
            </a:pPr>
            <a:r>
              <a:rPr lang="en-US" sz="2800" b="1" dirty="0">
                <a:latin typeface="Arial" panose="020B0604020202020204" pitchFamily="34" charset="0"/>
                <a:cs typeface="Arial" panose="020B0604020202020204" pitchFamily="34" charset="0"/>
              </a:rPr>
              <a:t>9.  </a:t>
            </a:r>
            <a:r>
              <a:rPr lang="en-US" sz="2800" cap="none" dirty="0">
                <a:latin typeface="Arial" panose="020B0604020202020204" pitchFamily="34" charset="0"/>
                <a:cs typeface="Arial" panose="020B0604020202020204" pitchFamily="34" charset="0"/>
              </a:rPr>
              <a:t>If the Aggregate Correction Factor exceeds 1.0% at 482 C, MoDOT specs dictate that the Chamber Set Point (Ignition temperature) should be</a:t>
            </a:r>
            <a:r>
              <a:rPr lang="en-US" sz="2800" b="1" cap="none" dirty="0">
                <a:latin typeface="Arial" panose="020B0604020202020204" pitchFamily="34" charset="0"/>
                <a:cs typeface="Arial" panose="020B0604020202020204" pitchFamily="34" charset="0"/>
              </a:rPr>
              <a:t> </a:t>
            </a:r>
            <a:r>
              <a:rPr lang="en-US" sz="2800" cap="none" dirty="0">
                <a:latin typeface="Arial" panose="020B0604020202020204" pitchFamily="34" charset="0"/>
                <a:cs typeface="Arial" panose="020B0604020202020204" pitchFamily="34" charset="0"/>
              </a:rPr>
              <a:t> ______ ?   </a:t>
            </a:r>
            <a:endParaRPr lang="en-US" sz="2800" dirty="0">
              <a:solidFill>
                <a:srgbClr val="FF0000"/>
              </a:solidFill>
              <a:latin typeface="Arial" panose="020B0604020202020204" pitchFamily="34" charset="0"/>
              <a:cs typeface="Arial" panose="020B0604020202020204" pitchFamily="34" charset="0"/>
            </a:endParaRP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161</a:t>
            </a:fld>
            <a:endParaRPr lang="en-US" sz="2800" dirty="0"/>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228602" y="2533657"/>
            <a:ext cx="3987800" cy="112712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2800" dirty="0">
                <a:latin typeface="Arial" panose="020B0604020202020204" pitchFamily="34" charset="0"/>
                <a:cs typeface="Arial" panose="020B0604020202020204" pitchFamily="34" charset="0"/>
              </a:rPr>
              <a:t>Answer – (slide 58)</a:t>
            </a:r>
          </a:p>
          <a:p>
            <a:pPr algn="l"/>
            <a:r>
              <a:rPr lang="en-US" sz="2800" dirty="0">
                <a:latin typeface="Arial" panose="020B0604020202020204" pitchFamily="34" charset="0"/>
                <a:cs typeface="Arial" panose="020B0604020202020204" pitchFamily="34" charset="0"/>
              </a:rPr>
              <a:t>  </a:t>
            </a:r>
          </a:p>
          <a:p>
            <a:pPr algn="l"/>
            <a:r>
              <a:rPr lang="en-US" sz="2800" dirty="0">
                <a:solidFill>
                  <a:srgbClr val="FF0000"/>
                </a:solidFill>
                <a:latin typeface="Arial" panose="020B0604020202020204" pitchFamily="34" charset="0"/>
                <a:cs typeface="Arial" panose="020B0604020202020204" pitchFamily="34" charset="0"/>
              </a:rPr>
              <a:t>            427 °C</a:t>
            </a:r>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562A343-23B4-45A2-9C76-85CDC461E359}"/>
              </a:ext>
            </a:extLst>
          </p:cNvPr>
          <p:cNvPicPr>
            <a:picLocks noChangeAspect="1"/>
          </p:cNvPicPr>
          <p:nvPr/>
        </p:nvPicPr>
        <p:blipFill>
          <a:blip r:embed="rId2"/>
          <a:stretch>
            <a:fillRect/>
          </a:stretch>
        </p:blipFill>
        <p:spPr>
          <a:xfrm>
            <a:off x="4267200" y="1822396"/>
            <a:ext cx="3884838" cy="4949881"/>
          </a:xfrm>
          <a:prstGeom prst="rect">
            <a:avLst/>
          </a:prstGeom>
        </p:spPr>
      </p:pic>
    </p:spTree>
    <p:extLst>
      <p:ext uri="{BB962C8B-B14F-4D97-AF65-F5344CB8AC3E}">
        <p14:creationId xmlns:p14="http://schemas.microsoft.com/office/powerpoint/2010/main" val="13590075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55600" y="717874"/>
            <a:ext cx="11480800" cy="1346201"/>
          </a:xfrm>
        </p:spPr>
        <p:txBody>
          <a:bodyPr>
            <a:normAutofit/>
          </a:bodyPr>
          <a:lstStyle/>
          <a:p>
            <a:pPr marL="0" indent="0">
              <a:buNone/>
            </a:pPr>
            <a:r>
              <a:rPr lang="en-US" sz="2800" b="1" dirty="0">
                <a:latin typeface="Arial" panose="020B0604020202020204" pitchFamily="34" charset="0"/>
                <a:cs typeface="Arial" panose="020B0604020202020204" pitchFamily="34" charset="0"/>
              </a:rPr>
              <a:t>10.  </a:t>
            </a:r>
            <a:r>
              <a:rPr lang="en-US" sz="2800" cap="none" dirty="0">
                <a:latin typeface="Arial" panose="020B0604020202020204" pitchFamily="34" charset="0"/>
                <a:cs typeface="Arial" panose="020B0604020202020204" pitchFamily="34" charset="0"/>
              </a:rPr>
              <a:t>What test method is specified for moisture determination of hot mix samples?</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162</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515149" y="2844225"/>
            <a:ext cx="4014788" cy="584775"/>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AASHTO T 329</a:t>
            </a:r>
            <a:endParaRPr lang="en-US" sz="28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CBE7DD0-EFB5-4ADB-801B-06715EAC8920}"/>
              </a:ext>
            </a:extLst>
          </p:cNvPr>
          <p:cNvPicPr>
            <a:picLocks noChangeAspect="1"/>
          </p:cNvPicPr>
          <p:nvPr/>
        </p:nvPicPr>
        <p:blipFill>
          <a:blip r:embed="rId2"/>
          <a:stretch>
            <a:fillRect/>
          </a:stretch>
        </p:blipFill>
        <p:spPr>
          <a:xfrm>
            <a:off x="6096000" y="1176115"/>
            <a:ext cx="4344988" cy="5681885"/>
          </a:xfrm>
          <a:prstGeom prst="rect">
            <a:avLst/>
          </a:prstGeom>
        </p:spPr>
      </p:pic>
      <p:sp>
        <p:nvSpPr>
          <p:cNvPr id="10" name="Rectangle 9">
            <a:extLst>
              <a:ext uri="{FF2B5EF4-FFF2-40B4-BE49-F238E27FC236}">
                <a16:creationId xmlns:a16="http://schemas.microsoft.com/office/drawing/2014/main" id="{E412C161-18A8-41BF-876F-F7FA70E1E412}"/>
              </a:ext>
            </a:extLst>
          </p:cNvPr>
          <p:cNvSpPr/>
          <p:nvPr/>
        </p:nvSpPr>
        <p:spPr>
          <a:xfrm>
            <a:off x="515149" y="2173006"/>
            <a:ext cx="4279899" cy="523220"/>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ANSWER (SLIDE 47): </a:t>
            </a:r>
            <a:endParaRPr lang="en-US" sz="2800" dirty="0"/>
          </a:p>
        </p:txBody>
      </p:sp>
    </p:spTree>
    <p:extLst>
      <p:ext uri="{BB962C8B-B14F-4D97-AF65-F5344CB8AC3E}">
        <p14:creationId xmlns:p14="http://schemas.microsoft.com/office/powerpoint/2010/main" val="35435674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8900" y="986822"/>
            <a:ext cx="5432424" cy="3235029"/>
          </a:xfrm>
        </p:spPr>
        <p:txBody>
          <a:bodyPr>
            <a:normAutofit/>
          </a:bodyPr>
          <a:lstStyle/>
          <a:p>
            <a:pPr marL="0" indent="0">
              <a:buNone/>
            </a:pPr>
            <a:r>
              <a:rPr lang="en-US" sz="3200" b="1" dirty="0">
                <a:latin typeface="Arial" panose="020B0604020202020204" pitchFamily="34" charset="0"/>
                <a:cs typeface="Arial" panose="020B0604020202020204" pitchFamily="34" charset="0"/>
              </a:rPr>
              <a:t>11.  </a:t>
            </a:r>
            <a:r>
              <a:rPr lang="en-US" sz="3200" cap="none" dirty="0">
                <a:latin typeface="Arial" panose="020B0604020202020204" pitchFamily="34" charset="0"/>
                <a:cs typeface="Arial" panose="020B0604020202020204" pitchFamily="34" charset="0"/>
              </a:rPr>
              <a:t>Is it allowable to use the residue of an ignition oven test for gradation analysis?</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163</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685801" y="5050174"/>
            <a:ext cx="4014788" cy="1015663"/>
          </a:xfrm>
          <a:prstGeom prst="rect">
            <a:avLst/>
          </a:prstGeom>
          <a:noFill/>
        </p:spPr>
        <p:txBody>
          <a:bodyPr wrap="square" rtlCol="0">
            <a:spAutoFit/>
          </a:bodyPr>
          <a:lstStyle/>
          <a:p>
            <a:endParaRPr lang="en-US" sz="2800" dirty="0">
              <a:latin typeface="Arial" panose="020B0604020202020204" pitchFamily="34" charset="0"/>
              <a:cs typeface="Arial" panose="020B0604020202020204" pitchFamily="34" charset="0"/>
            </a:endParaRPr>
          </a:p>
          <a:p>
            <a:r>
              <a:rPr lang="en-US" sz="2800" dirty="0">
                <a:solidFill>
                  <a:srgbClr val="FF0000"/>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YES</a:t>
            </a:r>
            <a:endParaRPr lang="en-US" sz="2800"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6214F0D-89CA-4931-91C0-BEDEE5E960E1}"/>
              </a:ext>
            </a:extLst>
          </p:cNvPr>
          <p:cNvPicPr>
            <a:picLocks noChangeAspect="1"/>
          </p:cNvPicPr>
          <p:nvPr/>
        </p:nvPicPr>
        <p:blipFill>
          <a:blip r:embed="rId2"/>
          <a:stretch>
            <a:fillRect/>
          </a:stretch>
        </p:blipFill>
        <p:spPr>
          <a:xfrm>
            <a:off x="5661026" y="0"/>
            <a:ext cx="5104356" cy="6858000"/>
          </a:xfrm>
          <a:prstGeom prst="rect">
            <a:avLst/>
          </a:prstGeom>
        </p:spPr>
      </p:pic>
      <p:sp>
        <p:nvSpPr>
          <p:cNvPr id="10" name="Rectangle 9">
            <a:extLst>
              <a:ext uri="{FF2B5EF4-FFF2-40B4-BE49-F238E27FC236}">
                <a16:creationId xmlns:a16="http://schemas.microsoft.com/office/drawing/2014/main" id="{8B244687-B902-41B2-BD1D-F2192CF49981}"/>
              </a:ext>
            </a:extLst>
          </p:cNvPr>
          <p:cNvSpPr/>
          <p:nvPr/>
        </p:nvSpPr>
        <p:spPr>
          <a:xfrm>
            <a:off x="407991" y="4209151"/>
            <a:ext cx="4570409" cy="584775"/>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(SLIDE 987):</a:t>
            </a:r>
            <a:r>
              <a:rPr lang="en-US" sz="2800" dirty="0">
                <a:latin typeface="Arial" panose="020B060402020202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278132494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8899" y="1048074"/>
            <a:ext cx="6731000" cy="2622226"/>
          </a:xfrm>
        </p:spPr>
        <p:txBody>
          <a:bodyPr>
            <a:normAutofit/>
          </a:bodyPr>
          <a:lstStyle/>
          <a:p>
            <a:pPr marL="0" indent="0">
              <a:buNone/>
            </a:pPr>
            <a:r>
              <a:rPr lang="en-US" sz="3200" b="1" dirty="0">
                <a:latin typeface="Arial" panose="020B0604020202020204" pitchFamily="34" charset="0"/>
                <a:cs typeface="Arial" panose="020B0604020202020204" pitchFamily="34" charset="0"/>
              </a:rPr>
              <a:t>12.  </a:t>
            </a:r>
            <a:r>
              <a:rPr lang="en-US" sz="3200" cap="none" dirty="0">
                <a:latin typeface="Arial" panose="020B0604020202020204" pitchFamily="34" charset="0"/>
                <a:cs typeface="Arial" panose="020B0604020202020204" pitchFamily="34" charset="0"/>
              </a:rPr>
              <a:t>What may be necessary to determine if you were going to use an Ignition oven sample for gradation purposes?</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164</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88899" y="3972251"/>
            <a:ext cx="6248400" cy="150810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ANSWER (Slide 98) </a:t>
            </a:r>
          </a:p>
          <a:p>
            <a:r>
              <a:rPr lang="en-US" sz="3200" dirty="0">
                <a:solidFill>
                  <a:srgbClr val="FF0000"/>
                </a:solidFill>
                <a:latin typeface="Arial" panose="020B0604020202020204" pitchFamily="34" charset="0"/>
                <a:cs typeface="Arial" panose="020B0604020202020204" pitchFamily="34" charset="0"/>
              </a:rPr>
              <a:t>Aggregate (gradation) Correction Fact</a:t>
            </a:r>
            <a:r>
              <a:rPr lang="en-US" sz="2800" dirty="0">
                <a:solidFill>
                  <a:srgbClr val="FF0000"/>
                </a:solidFill>
                <a:latin typeface="Arial" panose="020B0604020202020204" pitchFamily="34" charset="0"/>
                <a:cs typeface="Arial" panose="020B0604020202020204" pitchFamily="34" charset="0"/>
              </a:rPr>
              <a:t>or</a:t>
            </a:r>
          </a:p>
        </p:txBody>
      </p:sp>
      <p:pic>
        <p:nvPicPr>
          <p:cNvPr id="9" name="Picture 8">
            <a:extLst>
              <a:ext uri="{FF2B5EF4-FFF2-40B4-BE49-F238E27FC236}">
                <a16:creationId xmlns:a16="http://schemas.microsoft.com/office/drawing/2014/main" id="{4E8A2560-808A-4B89-B6F2-93DABEFE0474}"/>
              </a:ext>
            </a:extLst>
          </p:cNvPr>
          <p:cNvPicPr>
            <a:picLocks noChangeAspect="1"/>
          </p:cNvPicPr>
          <p:nvPr/>
        </p:nvPicPr>
        <p:blipFill>
          <a:blip r:embed="rId2"/>
          <a:stretch>
            <a:fillRect/>
          </a:stretch>
        </p:blipFill>
        <p:spPr>
          <a:xfrm>
            <a:off x="6908801" y="85724"/>
            <a:ext cx="5194300" cy="6686554"/>
          </a:xfrm>
          <a:prstGeom prst="rect">
            <a:avLst/>
          </a:prstGeom>
        </p:spPr>
      </p:pic>
    </p:spTree>
    <p:extLst>
      <p:ext uri="{BB962C8B-B14F-4D97-AF65-F5344CB8AC3E}">
        <p14:creationId xmlns:p14="http://schemas.microsoft.com/office/powerpoint/2010/main" val="7312063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1200474"/>
            <a:ext cx="6604000" cy="1346201"/>
          </a:xfrm>
        </p:spPr>
        <p:txBody>
          <a:bodyPr>
            <a:normAutofit/>
          </a:bodyPr>
          <a:lstStyle/>
          <a:p>
            <a:pPr marL="0" indent="0">
              <a:buNone/>
            </a:pPr>
            <a:r>
              <a:rPr lang="en-US" sz="3200" b="1" dirty="0">
                <a:latin typeface="Arial" panose="020B0604020202020204" pitchFamily="34" charset="0"/>
                <a:cs typeface="Arial" panose="020B0604020202020204" pitchFamily="34" charset="0"/>
              </a:rPr>
              <a:t>13.  </a:t>
            </a:r>
            <a:r>
              <a:rPr lang="en-US" sz="3200" cap="none" dirty="0">
                <a:latin typeface="Arial" panose="020B0604020202020204" pitchFamily="34" charset="0"/>
                <a:cs typeface="Arial" panose="020B0604020202020204" pitchFamily="34" charset="0"/>
              </a:rPr>
              <a:t>What is the QC testing frequency of RAP binder content?</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165</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723902" y="3793113"/>
            <a:ext cx="4279898"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ANSWER (Slide 95) </a:t>
            </a:r>
          </a:p>
          <a:p>
            <a:endParaRPr lang="en-US" sz="3200" dirty="0">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      1 per 4 Sublots</a:t>
            </a:r>
          </a:p>
        </p:txBody>
      </p:sp>
      <p:pic>
        <p:nvPicPr>
          <p:cNvPr id="8" name="Picture 7">
            <a:extLst>
              <a:ext uri="{FF2B5EF4-FFF2-40B4-BE49-F238E27FC236}">
                <a16:creationId xmlns:a16="http://schemas.microsoft.com/office/drawing/2014/main" id="{1BBB5B0D-0B07-4541-BA0A-B168C8BC38BB}"/>
              </a:ext>
            </a:extLst>
          </p:cNvPr>
          <p:cNvPicPr>
            <a:picLocks noChangeAspect="1"/>
          </p:cNvPicPr>
          <p:nvPr/>
        </p:nvPicPr>
        <p:blipFill>
          <a:blip r:embed="rId2"/>
          <a:stretch>
            <a:fillRect/>
          </a:stretch>
        </p:blipFill>
        <p:spPr>
          <a:xfrm>
            <a:off x="6832603" y="27335"/>
            <a:ext cx="5130796" cy="6830665"/>
          </a:xfrm>
          <a:prstGeom prst="rect">
            <a:avLst/>
          </a:prstGeom>
        </p:spPr>
      </p:pic>
    </p:spTree>
    <p:extLst>
      <p:ext uri="{BB962C8B-B14F-4D97-AF65-F5344CB8AC3E}">
        <p14:creationId xmlns:p14="http://schemas.microsoft.com/office/powerpoint/2010/main" val="10337949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52400" y="85723"/>
            <a:ext cx="11250614"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1117255"/>
            <a:ext cx="6007100" cy="2711126"/>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14.  </a:t>
            </a:r>
            <a:r>
              <a:rPr lang="en-US" sz="3200" cap="none" dirty="0">
                <a:latin typeface="Arial" panose="020B0604020202020204" pitchFamily="34" charset="0"/>
                <a:cs typeface="Arial" panose="020B0604020202020204" pitchFamily="34" charset="0"/>
              </a:rPr>
              <a:t>What is the QA testing </a:t>
            </a:r>
          </a:p>
          <a:p>
            <a:pPr marL="0" indent="0">
              <a:buNone/>
            </a:pPr>
            <a:r>
              <a:rPr lang="en-US" sz="3200" cap="none" dirty="0">
                <a:latin typeface="Arial" panose="020B0604020202020204" pitchFamily="34" charset="0"/>
                <a:cs typeface="Arial" panose="020B0604020202020204" pitchFamily="34" charset="0"/>
              </a:rPr>
              <a:t>frequency of RAP binder content?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166</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324500" y="4199513"/>
            <a:ext cx="4244972"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ANSWER (Slide 95) </a:t>
            </a:r>
          </a:p>
          <a:p>
            <a:endParaRPr lang="en-US" sz="3200" dirty="0">
              <a:latin typeface="Arial" panose="020B0604020202020204" pitchFamily="34" charset="0"/>
              <a:cs typeface="Arial" panose="020B0604020202020204" pitchFamily="34" charset="0"/>
            </a:endParaRPr>
          </a:p>
          <a:p>
            <a:r>
              <a:rPr lang="en-US" sz="2800" dirty="0">
                <a:solidFill>
                  <a:srgbClr val="FF0000"/>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1 per project</a:t>
            </a:r>
            <a:endParaRPr lang="en-US" sz="28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C2F4EF2-D0F1-4D60-89E6-25EA435AD540}"/>
              </a:ext>
            </a:extLst>
          </p:cNvPr>
          <p:cNvPicPr>
            <a:picLocks noChangeAspect="1"/>
          </p:cNvPicPr>
          <p:nvPr/>
        </p:nvPicPr>
        <p:blipFill>
          <a:blip r:embed="rId2"/>
          <a:stretch>
            <a:fillRect/>
          </a:stretch>
        </p:blipFill>
        <p:spPr>
          <a:xfrm>
            <a:off x="6161237" y="153269"/>
            <a:ext cx="4952998" cy="6619008"/>
          </a:xfrm>
          <a:prstGeom prst="rect">
            <a:avLst/>
          </a:prstGeom>
        </p:spPr>
      </p:pic>
    </p:spTree>
    <p:extLst>
      <p:ext uri="{BB962C8B-B14F-4D97-AF65-F5344CB8AC3E}">
        <p14:creationId xmlns:p14="http://schemas.microsoft.com/office/powerpoint/2010/main" val="14069967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8900" y="1289374"/>
            <a:ext cx="5729286" cy="1352226"/>
          </a:xfrm>
        </p:spPr>
        <p:txBody>
          <a:bodyPr>
            <a:normAutofit/>
          </a:bodyPr>
          <a:lstStyle/>
          <a:p>
            <a:pPr marL="0" indent="0">
              <a:buNone/>
            </a:pPr>
            <a:r>
              <a:rPr lang="en-US" sz="3200" b="1" dirty="0">
                <a:latin typeface="Arial" panose="020B0604020202020204" pitchFamily="34" charset="0"/>
                <a:cs typeface="Arial" panose="020B0604020202020204" pitchFamily="34" charset="0"/>
              </a:rPr>
              <a:t>15.  </a:t>
            </a:r>
            <a:r>
              <a:rPr lang="en-US" sz="3200" cap="none" dirty="0">
                <a:latin typeface="Arial" panose="020B0604020202020204" pitchFamily="34" charset="0"/>
                <a:cs typeface="Arial" panose="020B0604020202020204" pitchFamily="34" charset="0"/>
              </a:rPr>
              <a:t>What testing method for RAT binder is specified?</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167</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88900" y="3372174"/>
            <a:ext cx="4749798" cy="150810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ANSWER (Slide 95) </a:t>
            </a:r>
          </a:p>
          <a:p>
            <a:endParaRPr lang="en-US" sz="2800" dirty="0">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T164 Solvent Extraction</a:t>
            </a:r>
            <a:endParaRPr lang="en-US" sz="2800"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6ACF70B-B5CC-4D19-BCBA-711394AD7419}"/>
              </a:ext>
            </a:extLst>
          </p:cNvPr>
          <p:cNvPicPr>
            <a:picLocks noChangeAspect="1"/>
          </p:cNvPicPr>
          <p:nvPr/>
        </p:nvPicPr>
        <p:blipFill>
          <a:blip r:embed="rId2"/>
          <a:stretch>
            <a:fillRect/>
          </a:stretch>
        </p:blipFill>
        <p:spPr>
          <a:xfrm>
            <a:off x="5818186" y="85723"/>
            <a:ext cx="5029200" cy="6690220"/>
          </a:xfrm>
          <a:prstGeom prst="rect">
            <a:avLst/>
          </a:prstGeom>
        </p:spPr>
      </p:pic>
    </p:spTree>
    <p:extLst>
      <p:ext uri="{BB962C8B-B14F-4D97-AF65-F5344CB8AC3E}">
        <p14:creationId xmlns:p14="http://schemas.microsoft.com/office/powerpoint/2010/main" val="156627558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3860798"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955674"/>
            <a:ext cx="6223000" cy="1876426"/>
          </a:xfrm>
        </p:spPr>
        <p:txBody>
          <a:bodyPr>
            <a:normAutofit/>
          </a:bodyPr>
          <a:lstStyle/>
          <a:p>
            <a:pPr marL="0" indent="0">
              <a:buNone/>
            </a:pPr>
            <a:r>
              <a:rPr lang="en-US" sz="3200" b="1" dirty="0">
                <a:latin typeface="Arial" panose="020B0604020202020204" pitchFamily="34" charset="0"/>
                <a:cs typeface="Arial" panose="020B0604020202020204" pitchFamily="34" charset="0"/>
              </a:rPr>
              <a:t>16.  </a:t>
            </a:r>
            <a:r>
              <a:rPr lang="en-US" sz="3200" cap="none" dirty="0">
                <a:latin typeface="Arial" panose="020B0604020202020204" pitchFamily="34" charset="0"/>
                <a:cs typeface="Arial" panose="020B0604020202020204" pitchFamily="34" charset="0"/>
              </a:rPr>
              <a:t>Under what conditions can a different RAP binder content test method be substituted?</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168</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228602" y="3041650"/>
            <a:ext cx="6134098"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ANSWER (Slide 95) </a:t>
            </a:r>
            <a:endParaRPr lang="en-US" sz="2800" dirty="0">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T308 (Ignition Oven) if a correction factor is determined which is the difference between T164 Solvent Extraction and T308 Ignition Burn off.</a:t>
            </a:r>
            <a:endParaRPr lang="en-US" sz="28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E245465-8459-485C-AA77-205EB48781E4}"/>
              </a:ext>
            </a:extLst>
          </p:cNvPr>
          <p:cNvPicPr>
            <a:picLocks noChangeAspect="1"/>
          </p:cNvPicPr>
          <p:nvPr/>
        </p:nvPicPr>
        <p:blipFill>
          <a:blip r:embed="rId2"/>
          <a:stretch>
            <a:fillRect/>
          </a:stretch>
        </p:blipFill>
        <p:spPr>
          <a:xfrm>
            <a:off x="6107907" y="91037"/>
            <a:ext cx="5029198" cy="6675926"/>
          </a:xfrm>
          <a:prstGeom prst="rect">
            <a:avLst/>
          </a:prstGeom>
        </p:spPr>
      </p:pic>
    </p:spTree>
    <p:extLst>
      <p:ext uri="{BB962C8B-B14F-4D97-AF65-F5344CB8AC3E}">
        <p14:creationId xmlns:p14="http://schemas.microsoft.com/office/powerpoint/2010/main" val="22720234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8</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1173162"/>
            <a:ext cx="6769100" cy="1540222"/>
          </a:xfrm>
        </p:spPr>
        <p:txBody>
          <a:bodyPr>
            <a:normAutofit/>
          </a:bodyPr>
          <a:lstStyle/>
          <a:p>
            <a:pPr marL="0" indent="0">
              <a:buNone/>
            </a:pPr>
            <a:r>
              <a:rPr lang="en-US" sz="3200" b="1" dirty="0">
                <a:latin typeface="Arial" panose="020B0604020202020204" pitchFamily="34" charset="0"/>
                <a:cs typeface="Arial" panose="020B0604020202020204" pitchFamily="34" charset="0"/>
              </a:rPr>
              <a:t>17.  </a:t>
            </a:r>
            <a:r>
              <a:rPr lang="en-US" sz="3200" cap="none" dirty="0">
                <a:latin typeface="Arial" panose="020B0604020202020204" pitchFamily="34" charset="0"/>
                <a:cs typeface="Arial" panose="020B0604020202020204" pitchFamily="34" charset="0"/>
              </a:rPr>
              <a:t>What is the frequency of oven verification?</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169</a:t>
            </a:fld>
            <a:endParaRPr lang="en-US" sz="2800" dirty="0"/>
          </a:p>
        </p:txBody>
      </p:sp>
      <p:sp>
        <p:nvSpPr>
          <p:cNvPr id="5" name="TextBox 4">
            <a:extLst>
              <a:ext uri="{FF2B5EF4-FFF2-40B4-BE49-F238E27FC236}">
                <a16:creationId xmlns:a16="http://schemas.microsoft.com/office/drawing/2014/main" id="{2EA07A42-BFBC-4082-8B4B-9F880B2B9829}"/>
              </a:ext>
            </a:extLst>
          </p:cNvPr>
          <p:cNvSpPr txBox="1"/>
          <p:nvPr/>
        </p:nvSpPr>
        <p:spPr>
          <a:xfrm>
            <a:off x="647702" y="3140423"/>
            <a:ext cx="4145648"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ANSWER (Slide 106) </a:t>
            </a:r>
          </a:p>
          <a:p>
            <a:endParaRPr lang="en-US" sz="3200" dirty="0">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Yearly and after each move.</a:t>
            </a:r>
          </a:p>
        </p:txBody>
      </p:sp>
      <p:pic>
        <p:nvPicPr>
          <p:cNvPr id="8" name="Picture 7">
            <a:extLst>
              <a:ext uri="{FF2B5EF4-FFF2-40B4-BE49-F238E27FC236}">
                <a16:creationId xmlns:a16="http://schemas.microsoft.com/office/drawing/2014/main" id="{0D7F8C4D-2713-469A-90B9-9B8A93774E4A}"/>
              </a:ext>
            </a:extLst>
          </p:cNvPr>
          <p:cNvPicPr>
            <a:picLocks noChangeAspect="1"/>
          </p:cNvPicPr>
          <p:nvPr/>
        </p:nvPicPr>
        <p:blipFill>
          <a:blip r:embed="rId2"/>
          <a:stretch>
            <a:fillRect/>
          </a:stretch>
        </p:blipFill>
        <p:spPr>
          <a:xfrm>
            <a:off x="6565902" y="0"/>
            <a:ext cx="5194298" cy="6844252"/>
          </a:xfrm>
          <a:prstGeom prst="rect">
            <a:avLst/>
          </a:prstGeom>
        </p:spPr>
      </p:pic>
    </p:spTree>
    <p:extLst>
      <p:ext uri="{BB962C8B-B14F-4D97-AF65-F5344CB8AC3E}">
        <p14:creationId xmlns:p14="http://schemas.microsoft.com/office/powerpoint/2010/main" val="109118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65110" y="1"/>
            <a:ext cx="10018713" cy="1206500"/>
          </a:xfrm>
        </p:spPr>
        <p:txBody>
          <a:bodyPr>
            <a:normAutofit/>
          </a:bodyPr>
          <a:lstStyle/>
          <a:p>
            <a:pPr algn="l"/>
            <a:r>
              <a:rPr lang="en-US" sz="3200" b="1" dirty="0">
                <a:latin typeface="Arial" panose="020B0604020202020204" pitchFamily="34" charset="0"/>
                <a:cs typeface="Arial" panose="020B0604020202020204" pitchFamily="34" charset="0"/>
              </a:rPr>
              <a:t>Module 2C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041400" y="2666999"/>
            <a:ext cx="11150600" cy="1612901"/>
          </a:xfrm>
        </p:spPr>
        <p:txBody>
          <a:bodyPr>
            <a:normAutofit/>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For the following M320 binder grades, what are the ~ equivalent M322 grades</a:t>
            </a:r>
            <a:r>
              <a:rPr lang="en-US" sz="32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17</a:t>
            </a:fld>
            <a:endParaRPr lang="en-US" dirty="0"/>
          </a:p>
        </p:txBody>
      </p:sp>
    </p:spTree>
    <p:extLst>
      <p:ext uri="{BB962C8B-B14F-4D97-AF65-F5344CB8AC3E}">
        <p14:creationId xmlns:p14="http://schemas.microsoft.com/office/powerpoint/2010/main" val="13020033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0" y="215899"/>
            <a:ext cx="11595099" cy="1290637"/>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9</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tensile strength ratio (tsr)</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98450" y="1506536"/>
            <a:ext cx="11595100" cy="819151"/>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1.</a:t>
            </a:r>
            <a:r>
              <a:rPr lang="en-US" sz="3200" cap="none" dirty="0">
                <a:latin typeface="Arial" panose="020B0604020202020204" pitchFamily="34" charset="0"/>
                <a:cs typeface="Arial" panose="020B0604020202020204" pitchFamily="34" charset="0"/>
              </a:rPr>
              <a:t>  </a:t>
            </a:r>
            <a:r>
              <a:rPr lang="en-US" sz="2800" cap="none" dirty="0">
                <a:latin typeface="Arial" panose="020B0604020202020204" pitchFamily="34" charset="0"/>
                <a:cs typeface="Arial" panose="020B0604020202020204" pitchFamily="34" charset="0"/>
              </a:rPr>
              <a:t>What should be the finished height of the TSR puck?</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170</a:t>
            </a:fld>
            <a:endParaRPr lang="en-US" sz="2800" dirty="0"/>
          </a:p>
        </p:txBody>
      </p:sp>
      <p:sp>
        <p:nvSpPr>
          <p:cNvPr id="5" name="TextBox 4">
            <a:extLst>
              <a:ext uri="{FF2B5EF4-FFF2-40B4-BE49-F238E27FC236}">
                <a16:creationId xmlns:a16="http://schemas.microsoft.com/office/drawing/2014/main" id="{35C85202-788B-4F6B-A880-D1E48BD7CA53}"/>
              </a:ext>
            </a:extLst>
          </p:cNvPr>
          <p:cNvSpPr txBox="1"/>
          <p:nvPr/>
        </p:nvSpPr>
        <p:spPr>
          <a:xfrm>
            <a:off x="228601" y="2310704"/>
            <a:ext cx="421639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ANSWER - (Slide 57)</a:t>
            </a:r>
          </a:p>
        </p:txBody>
      </p:sp>
      <p:sp>
        <p:nvSpPr>
          <p:cNvPr id="8" name="TextBox 7">
            <a:extLst>
              <a:ext uri="{FF2B5EF4-FFF2-40B4-BE49-F238E27FC236}">
                <a16:creationId xmlns:a16="http://schemas.microsoft.com/office/drawing/2014/main" id="{1C639904-A9BA-437A-84C8-A808F97CE22B}"/>
              </a:ext>
            </a:extLst>
          </p:cNvPr>
          <p:cNvSpPr txBox="1"/>
          <p:nvPr/>
        </p:nvSpPr>
        <p:spPr>
          <a:xfrm>
            <a:off x="776186" y="3222097"/>
            <a:ext cx="2755883"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95 ± 5 mm tall</a:t>
            </a:r>
          </a:p>
        </p:txBody>
      </p:sp>
      <p:pic>
        <p:nvPicPr>
          <p:cNvPr id="9" name="Picture 8">
            <a:extLst>
              <a:ext uri="{FF2B5EF4-FFF2-40B4-BE49-F238E27FC236}">
                <a16:creationId xmlns:a16="http://schemas.microsoft.com/office/drawing/2014/main" id="{66E57218-EE2F-453F-A5B4-E3163DB0D50B}"/>
              </a:ext>
            </a:extLst>
          </p:cNvPr>
          <p:cNvPicPr>
            <a:picLocks noChangeAspect="1"/>
          </p:cNvPicPr>
          <p:nvPr/>
        </p:nvPicPr>
        <p:blipFill>
          <a:blip r:embed="rId2"/>
          <a:stretch>
            <a:fillRect/>
          </a:stretch>
        </p:blipFill>
        <p:spPr>
          <a:xfrm>
            <a:off x="4514849" y="2251599"/>
            <a:ext cx="6115050" cy="4561430"/>
          </a:xfrm>
          <a:prstGeom prst="rect">
            <a:avLst/>
          </a:prstGeom>
        </p:spPr>
      </p:pic>
    </p:spTree>
    <p:extLst>
      <p:ext uri="{BB962C8B-B14F-4D97-AF65-F5344CB8AC3E}">
        <p14:creationId xmlns:p14="http://schemas.microsoft.com/office/powerpoint/2010/main" val="18553830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0" y="131125"/>
            <a:ext cx="11174412" cy="782400"/>
          </a:xfrm>
        </p:spPr>
        <p:txBody>
          <a:bodyPr>
            <a:normAutofit/>
          </a:bodyPr>
          <a:lstStyle/>
          <a:p>
            <a:pPr algn="l"/>
            <a:r>
              <a:rPr lang="en-US" sz="3200" b="1" dirty="0">
                <a:latin typeface="Arial" panose="020B0604020202020204" pitchFamily="34" charset="0"/>
                <a:cs typeface="Arial" panose="020B0604020202020204" pitchFamily="34" charset="0"/>
              </a:rPr>
              <a:t>Module 9</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728901"/>
            <a:ext cx="3873499" cy="614600"/>
          </a:xfrm>
        </p:spPr>
        <p:txBody>
          <a:bodyPr>
            <a:noAutofit/>
          </a:bodyPr>
          <a:lstStyle/>
          <a:p>
            <a:pPr marL="0" indent="0">
              <a:buNone/>
            </a:pPr>
            <a:r>
              <a:rPr lang="en-US" sz="3200" b="1" cap="none" dirty="0">
                <a:latin typeface="Arial" panose="020B0604020202020204" pitchFamily="34" charset="0"/>
                <a:cs typeface="Arial" panose="020B0604020202020204" pitchFamily="34" charset="0"/>
              </a:rPr>
              <a:t>2.</a:t>
            </a:r>
            <a:r>
              <a:rPr lang="en-US" sz="3200" cap="none" dirty="0">
                <a:latin typeface="Arial" panose="020B0604020202020204" pitchFamily="34" charset="0"/>
                <a:cs typeface="Arial" panose="020B0604020202020204" pitchFamily="34" charset="0"/>
              </a:rPr>
              <a:t>  What should be the finished air void content of the TSR puck?</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171</a:t>
            </a:fld>
            <a:endParaRPr lang="en-US" sz="2800" dirty="0"/>
          </a:p>
        </p:txBody>
      </p:sp>
      <p:sp>
        <p:nvSpPr>
          <p:cNvPr id="5" name="TextBox 4">
            <a:extLst>
              <a:ext uri="{FF2B5EF4-FFF2-40B4-BE49-F238E27FC236}">
                <a16:creationId xmlns:a16="http://schemas.microsoft.com/office/drawing/2014/main" id="{35C85202-788B-4F6B-A880-D1E48BD7CA53}"/>
              </a:ext>
            </a:extLst>
          </p:cNvPr>
          <p:cNvSpPr txBox="1"/>
          <p:nvPr/>
        </p:nvSpPr>
        <p:spPr>
          <a:xfrm>
            <a:off x="228600" y="3731732"/>
            <a:ext cx="387349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ANSWER </a:t>
            </a:r>
            <a:r>
              <a:rPr lang="en-US" sz="2800" dirty="0">
                <a:latin typeface="Arial" panose="020B0604020202020204" pitchFamily="34" charset="0"/>
                <a:cs typeface="Arial" panose="020B0604020202020204" pitchFamily="34" charset="0"/>
              </a:rPr>
              <a:t>(Slide 57)</a:t>
            </a:r>
            <a:endParaRPr lang="en-US" sz="2800"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6614650-8995-49FB-BDDC-5CEE8F3F5419}"/>
              </a:ext>
            </a:extLst>
          </p:cNvPr>
          <p:cNvSpPr txBox="1"/>
          <p:nvPr/>
        </p:nvSpPr>
        <p:spPr>
          <a:xfrm>
            <a:off x="774700" y="4316507"/>
            <a:ext cx="3505200" cy="1077218"/>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7.0 ± 0.5%</a:t>
            </a:r>
          </a:p>
          <a:p>
            <a:r>
              <a:rPr lang="en-US" sz="3200" dirty="0">
                <a:solidFill>
                  <a:srgbClr val="FF0000"/>
                </a:solidFill>
                <a:latin typeface="Arial" panose="020B0604020202020204" pitchFamily="34" charset="0"/>
                <a:cs typeface="Arial" panose="020B0604020202020204" pitchFamily="34" charset="0"/>
              </a:rPr>
              <a:t>(SMA 6.0%)</a:t>
            </a:r>
            <a:endParaRPr lang="en-US" sz="28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C10A240-3EBC-46DE-935D-066568088064}"/>
              </a:ext>
            </a:extLst>
          </p:cNvPr>
          <p:cNvPicPr>
            <a:picLocks noChangeAspect="1"/>
          </p:cNvPicPr>
          <p:nvPr/>
        </p:nvPicPr>
        <p:blipFill>
          <a:blip r:embed="rId2"/>
          <a:stretch>
            <a:fillRect/>
          </a:stretch>
        </p:blipFill>
        <p:spPr>
          <a:xfrm>
            <a:off x="4425950" y="289041"/>
            <a:ext cx="7334250" cy="5552703"/>
          </a:xfrm>
          <a:prstGeom prst="rect">
            <a:avLst/>
          </a:prstGeom>
        </p:spPr>
      </p:pic>
    </p:spTree>
    <p:extLst>
      <p:ext uri="{BB962C8B-B14F-4D97-AF65-F5344CB8AC3E}">
        <p14:creationId xmlns:p14="http://schemas.microsoft.com/office/powerpoint/2010/main" val="29878064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114300"/>
            <a:ext cx="11174412" cy="782400"/>
          </a:xfrm>
        </p:spPr>
        <p:txBody>
          <a:bodyPr>
            <a:normAutofit/>
          </a:bodyPr>
          <a:lstStyle/>
          <a:p>
            <a:pPr algn="l"/>
            <a:r>
              <a:rPr lang="en-US" sz="3200" b="1" dirty="0">
                <a:latin typeface="Arial" panose="020B0604020202020204" pitchFamily="34" charset="0"/>
                <a:cs typeface="Arial" panose="020B0604020202020204" pitchFamily="34" charset="0"/>
              </a:rPr>
              <a:t>Module 9</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728901"/>
            <a:ext cx="11595100" cy="614600"/>
          </a:xfrm>
        </p:spPr>
        <p:txBody>
          <a:bodyPr>
            <a:noAutofit/>
          </a:bodyPr>
          <a:lstStyle/>
          <a:p>
            <a:pPr marL="0" indent="0">
              <a:buNone/>
            </a:pPr>
            <a:r>
              <a:rPr lang="en-US" sz="3200" b="1" cap="none" dirty="0">
                <a:latin typeface="Arial" panose="020B0604020202020204" pitchFamily="34" charset="0"/>
                <a:cs typeface="Arial" panose="020B0604020202020204" pitchFamily="34" charset="0"/>
              </a:rPr>
              <a:t>3.</a:t>
            </a:r>
            <a:r>
              <a:rPr lang="en-US" sz="3200" cap="none" dirty="0">
                <a:latin typeface="Arial" panose="020B0604020202020204" pitchFamily="34" charset="0"/>
                <a:cs typeface="Arial" panose="020B0604020202020204" pitchFamily="34" charset="0"/>
              </a:rPr>
              <a:t>  What should be the finished % saturation of the TSR puck?</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172</a:t>
            </a:fld>
            <a:endParaRPr lang="en-US" sz="2800" dirty="0"/>
          </a:p>
        </p:txBody>
      </p:sp>
      <p:pic>
        <p:nvPicPr>
          <p:cNvPr id="11" name="Picture 10">
            <a:extLst>
              <a:ext uri="{FF2B5EF4-FFF2-40B4-BE49-F238E27FC236}">
                <a16:creationId xmlns:a16="http://schemas.microsoft.com/office/drawing/2014/main" id="{29324C1F-74B9-4F74-9170-3EDD59FE0B53}"/>
              </a:ext>
            </a:extLst>
          </p:cNvPr>
          <p:cNvPicPr>
            <a:picLocks noChangeAspect="1"/>
          </p:cNvPicPr>
          <p:nvPr/>
        </p:nvPicPr>
        <p:blipFill>
          <a:blip r:embed="rId2"/>
          <a:stretch>
            <a:fillRect/>
          </a:stretch>
        </p:blipFill>
        <p:spPr>
          <a:xfrm>
            <a:off x="431800" y="1383114"/>
            <a:ext cx="10616405" cy="5360586"/>
          </a:xfrm>
          <a:prstGeom prst="rect">
            <a:avLst/>
          </a:prstGeom>
        </p:spPr>
      </p:pic>
    </p:spTree>
    <p:extLst>
      <p:ext uri="{BB962C8B-B14F-4D97-AF65-F5344CB8AC3E}">
        <p14:creationId xmlns:p14="http://schemas.microsoft.com/office/powerpoint/2010/main" val="52844885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114300"/>
            <a:ext cx="11174412" cy="782400"/>
          </a:xfrm>
        </p:spPr>
        <p:txBody>
          <a:bodyPr>
            <a:normAutofit/>
          </a:bodyPr>
          <a:lstStyle/>
          <a:p>
            <a:pPr algn="l"/>
            <a:r>
              <a:rPr lang="en-US" sz="3200" b="1" dirty="0">
                <a:latin typeface="Arial" panose="020B0604020202020204" pitchFamily="34" charset="0"/>
                <a:cs typeface="Arial" panose="020B0604020202020204" pitchFamily="34" charset="0"/>
              </a:rPr>
              <a:t>Module 9</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173</a:t>
            </a:fld>
            <a:endParaRPr lang="en-US" sz="2800" dirty="0"/>
          </a:p>
        </p:txBody>
      </p:sp>
      <p:pic>
        <p:nvPicPr>
          <p:cNvPr id="17" name="Picture 16">
            <a:extLst>
              <a:ext uri="{FF2B5EF4-FFF2-40B4-BE49-F238E27FC236}">
                <a16:creationId xmlns:a16="http://schemas.microsoft.com/office/drawing/2014/main" id="{2B729969-1C21-41C8-9333-7A4ECFBE71F7}"/>
              </a:ext>
            </a:extLst>
          </p:cNvPr>
          <p:cNvPicPr>
            <a:picLocks noChangeAspect="1"/>
          </p:cNvPicPr>
          <p:nvPr/>
        </p:nvPicPr>
        <p:blipFill>
          <a:blip r:embed="rId2"/>
          <a:stretch>
            <a:fillRect/>
          </a:stretch>
        </p:blipFill>
        <p:spPr>
          <a:xfrm>
            <a:off x="546100" y="1364318"/>
            <a:ext cx="10546606" cy="5506382"/>
          </a:xfrm>
          <a:prstGeom prst="rect">
            <a:avLst/>
          </a:prstGeom>
        </p:spPr>
      </p:pic>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728901"/>
            <a:ext cx="11595100" cy="614600"/>
          </a:xfrm>
        </p:spPr>
        <p:txBody>
          <a:bodyPr>
            <a:normAutofit fontScale="92500" lnSpcReduction="10000"/>
          </a:bodyPr>
          <a:lstStyle/>
          <a:p>
            <a:pPr marL="0" indent="0">
              <a:buNone/>
            </a:pPr>
            <a:r>
              <a:rPr lang="en-US" sz="3600" b="1" cap="none" dirty="0">
                <a:latin typeface="Arial" panose="020B0604020202020204" pitchFamily="34" charset="0"/>
                <a:cs typeface="Arial" panose="020B0604020202020204" pitchFamily="34" charset="0"/>
              </a:rPr>
              <a:t>3.</a:t>
            </a:r>
            <a:r>
              <a:rPr lang="en-US" sz="3600" cap="none"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should you do if the core is high on saturation?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2740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55DAC6-FFC6-441E-8C80-9DFB0F2BBCF0}"/>
              </a:ext>
            </a:extLst>
          </p:cNvPr>
          <p:cNvPicPr>
            <a:picLocks noChangeAspect="1"/>
          </p:cNvPicPr>
          <p:nvPr/>
        </p:nvPicPr>
        <p:blipFill>
          <a:blip r:embed="rId2"/>
          <a:stretch>
            <a:fillRect/>
          </a:stretch>
        </p:blipFill>
        <p:spPr>
          <a:xfrm>
            <a:off x="228599" y="1270000"/>
            <a:ext cx="10851697" cy="5588000"/>
          </a:xfrm>
          <a:prstGeom prst="rect">
            <a:avLst/>
          </a:prstGeom>
        </p:spPr>
      </p:pic>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599" y="0"/>
            <a:ext cx="2451099" cy="782400"/>
          </a:xfrm>
        </p:spPr>
        <p:txBody>
          <a:bodyPr>
            <a:normAutofit/>
          </a:bodyPr>
          <a:lstStyle/>
          <a:p>
            <a:pPr algn="l"/>
            <a:r>
              <a:rPr lang="en-US" sz="3200" b="1" dirty="0">
                <a:latin typeface="Arial" panose="020B0604020202020204" pitchFamily="34" charset="0"/>
                <a:cs typeface="Arial" panose="020B0604020202020204" pitchFamily="34" charset="0"/>
              </a:rPr>
              <a:t>Module 9</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14300" y="606414"/>
            <a:ext cx="12077700" cy="1298585"/>
          </a:xfrm>
        </p:spPr>
        <p:txBody>
          <a:bodyPr>
            <a:noAutofit/>
          </a:bodyPr>
          <a:lstStyle/>
          <a:p>
            <a:pPr marL="0" indent="0">
              <a:buNone/>
            </a:pPr>
            <a:r>
              <a:rPr lang="en-US" sz="3200" b="1" cap="none" dirty="0">
                <a:latin typeface="Arial" panose="020B0604020202020204" pitchFamily="34" charset="0"/>
                <a:cs typeface="Arial" panose="020B0604020202020204" pitchFamily="34" charset="0"/>
              </a:rPr>
              <a:t>4.</a:t>
            </a:r>
            <a:r>
              <a:rPr lang="en-US" sz="3200" cap="none" dirty="0">
                <a:latin typeface="Arial" panose="020B0604020202020204" pitchFamily="34" charset="0"/>
                <a:cs typeface="Arial" panose="020B0604020202020204" pitchFamily="34" charset="0"/>
              </a:rPr>
              <a:t>  If the TSR (during production is 72, what is the pay adjustment factor?</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174</a:t>
            </a:fld>
            <a:endParaRPr lang="en-US" sz="2800" dirty="0"/>
          </a:p>
        </p:txBody>
      </p:sp>
    </p:spTree>
    <p:extLst>
      <p:ext uri="{BB962C8B-B14F-4D97-AF65-F5344CB8AC3E}">
        <p14:creationId xmlns:p14="http://schemas.microsoft.com/office/powerpoint/2010/main" val="8348025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114300"/>
            <a:ext cx="2463799" cy="782400"/>
          </a:xfrm>
        </p:spPr>
        <p:txBody>
          <a:bodyPr>
            <a:normAutofit/>
          </a:bodyPr>
          <a:lstStyle/>
          <a:p>
            <a:pPr algn="l"/>
            <a:r>
              <a:rPr lang="en-US" sz="3200" b="1" dirty="0">
                <a:latin typeface="Arial" panose="020B0604020202020204" pitchFamily="34" charset="0"/>
                <a:cs typeface="Arial" panose="020B0604020202020204" pitchFamily="34" charset="0"/>
              </a:rPr>
              <a:t>Module 9</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62708" y="777414"/>
            <a:ext cx="11963399" cy="1201107"/>
          </a:xfrm>
        </p:spPr>
        <p:txBody>
          <a:bodyPr>
            <a:noAutofit/>
          </a:bodyPr>
          <a:lstStyle/>
          <a:p>
            <a:pPr marL="0" indent="0">
              <a:buNone/>
            </a:pPr>
            <a:r>
              <a:rPr lang="en-US" sz="3200" b="1" cap="none" dirty="0">
                <a:latin typeface="Arial" panose="020B0604020202020204" pitchFamily="34" charset="0"/>
                <a:cs typeface="Arial" panose="020B0604020202020204" pitchFamily="34" charset="0"/>
              </a:rPr>
              <a:t>4.</a:t>
            </a:r>
            <a:r>
              <a:rPr lang="en-US" sz="3200" cap="none" dirty="0">
                <a:latin typeface="Arial" panose="020B0604020202020204" pitchFamily="34" charset="0"/>
                <a:cs typeface="Arial" panose="020B0604020202020204" pitchFamily="34" charset="0"/>
              </a:rPr>
              <a:t>  If the TSR (during production is 72, what is the pay adjustment factor?</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79918" y="5946536"/>
            <a:ext cx="1246189" cy="365125"/>
          </a:xfrm>
        </p:spPr>
        <p:txBody>
          <a:bodyPr/>
          <a:lstStyle/>
          <a:p>
            <a:fld id="{D06B54AD-FDBF-4D58-8A9D-31C5564527AC}" type="slidenum">
              <a:rPr lang="en-US" sz="2800" smtClean="0"/>
              <a:t>175</a:t>
            </a:fld>
            <a:endParaRPr lang="en-US" sz="2800" dirty="0"/>
          </a:p>
        </p:txBody>
      </p:sp>
      <p:sp>
        <p:nvSpPr>
          <p:cNvPr id="5" name="TextBox 4">
            <a:extLst>
              <a:ext uri="{FF2B5EF4-FFF2-40B4-BE49-F238E27FC236}">
                <a16:creationId xmlns:a16="http://schemas.microsoft.com/office/drawing/2014/main" id="{35C85202-788B-4F6B-A880-D1E48BD7CA53}"/>
              </a:ext>
            </a:extLst>
          </p:cNvPr>
          <p:cNvSpPr txBox="1"/>
          <p:nvPr/>
        </p:nvSpPr>
        <p:spPr>
          <a:xfrm>
            <a:off x="88901" y="1930008"/>
            <a:ext cx="38734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ANSWER</a:t>
            </a:r>
            <a:r>
              <a:rPr lang="en-US" sz="2800" dirty="0">
                <a:solidFill>
                  <a:srgbClr val="FF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(Slide 19)</a:t>
            </a: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DB18D7D-B86E-4F31-BAA5-E6B1830102AD}"/>
              </a:ext>
            </a:extLst>
          </p:cNvPr>
          <p:cNvSpPr txBox="1"/>
          <p:nvPr/>
        </p:nvSpPr>
        <p:spPr>
          <a:xfrm>
            <a:off x="995401" y="2704921"/>
            <a:ext cx="886781"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98 %</a:t>
            </a:r>
          </a:p>
        </p:txBody>
      </p:sp>
      <p:pic>
        <p:nvPicPr>
          <p:cNvPr id="12" name="Picture 11">
            <a:extLst>
              <a:ext uri="{FF2B5EF4-FFF2-40B4-BE49-F238E27FC236}">
                <a16:creationId xmlns:a16="http://schemas.microsoft.com/office/drawing/2014/main" id="{23F3D081-077F-4C04-BF38-C2A487183619}"/>
              </a:ext>
            </a:extLst>
          </p:cNvPr>
          <p:cNvPicPr>
            <a:picLocks noChangeAspect="1"/>
          </p:cNvPicPr>
          <p:nvPr/>
        </p:nvPicPr>
        <p:blipFill>
          <a:blip r:embed="rId2"/>
          <a:stretch>
            <a:fillRect/>
          </a:stretch>
        </p:blipFill>
        <p:spPr>
          <a:xfrm>
            <a:off x="3675518" y="1600200"/>
            <a:ext cx="7482564" cy="5257800"/>
          </a:xfrm>
          <a:prstGeom prst="rect">
            <a:avLst/>
          </a:prstGeom>
        </p:spPr>
      </p:pic>
    </p:spTree>
    <p:extLst>
      <p:ext uri="{BB962C8B-B14F-4D97-AF65-F5344CB8AC3E}">
        <p14:creationId xmlns:p14="http://schemas.microsoft.com/office/powerpoint/2010/main" val="1888983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114300"/>
            <a:ext cx="2349499" cy="782400"/>
          </a:xfrm>
        </p:spPr>
        <p:txBody>
          <a:bodyPr>
            <a:normAutofit/>
          </a:bodyPr>
          <a:lstStyle/>
          <a:p>
            <a:pPr algn="l"/>
            <a:r>
              <a:rPr lang="en-US" sz="3200" b="1" dirty="0">
                <a:latin typeface="Arial" panose="020B0604020202020204" pitchFamily="34" charset="0"/>
                <a:cs typeface="Arial" panose="020B0604020202020204" pitchFamily="34" charset="0"/>
              </a:rPr>
              <a:t>Module 9</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0" y="728901"/>
            <a:ext cx="11963399" cy="614600"/>
          </a:xfrm>
        </p:spPr>
        <p:txBody>
          <a:bodyPr>
            <a:noAutofit/>
          </a:bodyPr>
          <a:lstStyle/>
          <a:p>
            <a:pPr marL="0" indent="0">
              <a:buNone/>
            </a:pPr>
            <a:r>
              <a:rPr lang="en-US" sz="3200" b="1" cap="none" dirty="0">
                <a:latin typeface="Arial" panose="020B0604020202020204" pitchFamily="34" charset="0"/>
                <a:cs typeface="Arial" panose="020B0604020202020204" pitchFamily="34" charset="0"/>
              </a:rPr>
              <a:t>5.</a:t>
            </a:r>
            <a:r>
              <a:rPr lang="en-US" sz="3200" cap="none" dirty="0">
                <a:latin typeface="Arial" panose="020B0604020202020204" pitchFamily="34" charset="0"/>
                <a:cs typeface="Arial" panose="020B0604020202020204" pitchFamily="34" charset="0"/>
              </a:rPr>
              <a:t>  Under what conditions is TSR required for BP and BB mixes?</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79918" y="5946536"/>
            <a:ext cx="1246189" cy="365125"/>
          </a:xfrm>
        </p:spPr>
        <p:txBody>
          <a:bodyPr/>
          <a:lstStyle/>
          <a:p>
            <a:fld id="{D06B54AD-FDBF-4D58-8A9D-31C5564527AC}" type="slidenum">
              <a:rPr lang="en-US" sz="2800" smtClean="0"/>
              <a:t>176</a:t>
            </a:fld>
            <a:endParaRPr lang="en-US" sz="2800" dirty="0"/>
          </a:p>
        </p:txBody>
      </p:sp>
      <p:pic>
        <p:nvPicPr>
          <p:cNvPr id="11" name="Picture 10">
            <a:extLst>
              <a:ext uri="{FF2B5EF4-FFF2-40B4-BE49-F238E27FC236}">
                <a16:creationId xmlns:a16="http://schemas.microsoft.com/office/drawing/2014/main" id="{D95864BD-9697-4060-AEF4-8F0AD4884BF4}"/>
              </a:ext>
            </a:extLst>
          </p:cNvPr>
          <p:cNvPicPr>
            <a:picLocks noChangeAspect="1"/>
          </p:cNvPicPr>
          <p:nvPr/>
        </p:nvPicPr>
        <p:blipFill>
          <a:blip r:embed="rId2"/>
          <a:stretch>
            <a:fillRect/>
          </a:stretch>
        </p:blipFill>
        <p:spPr>
          <a:xfrm>
            <a:off x="106362" y="1343501"/>
            <a:ext cx="11220473" cy="5514499"/>
          </a:xfrm>
          <a:prstGeom prst="rect">
            <a:avLst/>
          </a:prstGeom>
        </p:spPr>
      </p:pic>
    </p:spTree>
    <p:extLst>
      <p:ext uri="{BB962C8B-B14F-4D97-AF65-F5344CB8AC3E}">
        <p14:creationId xmlns:p14="http://schemas.microsoft.com/office/powerpoint/2010/main" val="60794149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51927" y="68409"/>
            <a:ext cx="2424573" cy="782400"/>
          </a:xfrm>
        </p:spPr>
        <p:txBody>
          <a:bodyPr>
            <a:normAutofit/>
          </a:bodyPr>
          <a:lstStyle/>
          <a:p>
            <a:pPr algn="l"/>
            <a:r>
              <a:rPr lang="en-US" sz="3200" b="1" dirty="0">
                <a:latin typeface="Arial" panose="020B0604020202020204" pitchFamily="34" charset="0"/>
                <a:cs typeface="Arial" panose="020B0604020202020204" pitchFamily="34" charset="0"/>
              </a:rPr>
              <a:t>Module 9</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28601" y="535902"/>
            <a:ext cx="11963399" cy="1163399"/>
          </a:xfrm>
        </p:spPr>
        <p:txBody>
          <a:bodyPr>
            <a:noAutofit/>
          </a:bodyPr>
          <a:lstStyle/>
          <a:p>
            <a:pPr marL="0" indent="0">
              <a:buNone/>
            </a:pPr>
            <a:r>
              <a:rPr lang="en-US" sz="3200" b="1" cap="none" dirty="0">
                <a:latin typeface="Arial" panose="020B0604020202020204" pitchFamily="34" charset="0"/>
                <a:cs typeface="Arial" panose="020B0604020202020204" pitchFamily="34" charset="0"/>
              </a:rPr>
              <a:t>6.</a:t>
            </a:r>
            <a:r>
              <a:rPr lang="en-US" sz="3200" cap="none" dirty="0">
                <a:latin typeface="Arial" panose="020B0604020202020204" pitchFamily="34" charset="0"/>
                <a:cs typeface="Arial" panose="020B0604020202020204" pitchFamily="34" charset="0"/>
              </a:rPr>
              <a:t>  List some things that might happen which would cause the lab running the TSR to call for more sample?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79918" y="5946536"/>
            <a:ext cx="1246189" cy="365125"/>
          </a:xfrm>
        </p:spPr>
        <p:txBody>
          <a:bodyPr/>
          <a:lstStyle/>
          <a:p>
            <a:fld id="{D06B54AD-FDBF-4D58-8A9D-31C5564527AC}" type="slidenum">
              <a:rPr lang="en-US" sz="2800" smtClean="0"/>
              <a:t>177</a:t>
            </a:fld>
            <a:endParaRPr lang="en-US" sz="2800" dirty="0"/>
          </a:p>
        </p:txBody>
      </p:sp>
      <p:pic>
        <p:nvPicPr>
          <p:cNvPr id="12" name="Picture 11">
            <a:extLst>
              <a:ext uri="{FF2B5EF4-FFF2-40B4-BE49-F238E27FC236}">
                <a16:creationId xmlns:a16="http://schemas.microsoft.com/office/drawing/2014/main" id="{BE971DF5-6D53-4AFA-9D05-C0D6349C48C6}"/>
              </a:ext>
            </a:extLst>
          </p:cNvPr>
          <p:cNvPicPr>
            <a:picLocks noChangeAspect="1"/>
          </p:cNvPicPr>
          <p:nvPr/>
        </p:nvPicPr>
        <p:blipFill>
          <a:blip r:embed="rId2"/>
          <a:stretch>
            <a:fillRect/>
          </a:stretch>
        </p:blipFill>
        <p:spPr>
          <a:xfrm>
            <a:off x="381000" y="1782796"/>
            <a:ext cx="11430000" cy="4945647"/>
          </a:xfrm>
          <a:prstGeom prst="rect">
            <a:avLst/>
          </a:prstGeom>
        </p:spPr>
      </p:pic>
      <p:sp>
        <p:nvSpPr>
          <p:cNvPr id="5" name="TextBox 4">
            <a:extLst>
              <a:ext uri="{FF2B5EF4-FFF2-40B4-BE49-F238E27FC236}">
                <a16:creationId xmlns:a16="http://schemas.microsoft.com/office/drawing/2014/main" id="{35C85202-788B-4F6B-A880-D1E48BD7CA53}"/>
              </a:ext>
            </a:extLst>
          </p:cNvPr>
          <p:cNvSpPr txBox="1"/>
          <p:nvPr/>
        </p:nvSpPr>
        <p:spPr>
          <a:xfrm>
            <a:off x="6096000" y="5423316"/>
            <a:ext cx="447039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ANSWER (Slides 64, 65)</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743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88900" y="0"/>
            <a:ext cx="11937999" cy="183514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10A</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Quality Level Analysis – pay factors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2045022"/>
            <a:ext cx="7086600" cy="4724078"/>
          </a:xfrm>
        </p:spPr>
        <p:txBody>
          <a:bodyPr>
            <a:noAutofit/>
          </a:bodyPr>
          <a:lstStyle/>
          <a:p>
            <a:pPr marL="0" indent="0">
              <a:buNone/>
            </a:pPr>
            <a:r>
              <a:rPr lang="en-US" sz="3200" b="1" cap="none"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The Pay Factors for a 4000 ton lot of material placed on the traveled way are as follows.  Compute the overall pay factor for this lot:</a:t>
            </a:r>
          </a:p>
          <a:p>
            <a:r>
              <a:rPr lang="en-US" sz="3200" cap="none" dirty="0">
                <a:latin typeface="Arial" panose="020B0604020202020204" pitchFamily="34" charset="0"/>
                <a:cs typeface="Arial" panose="020B0604020202020204" pitchFamily="34" charset="0"/>
              </a:rPr>
              <a:t>If the contract unit price per ton of hotmix is $65.00, calculate the bonus or deduct for this lot: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178</a:t>
            </a:fld>
            <a:endParaRPr lang="en-US" sz="2800" dirty="0"/>
          </a:p>
        </p:txBody>
      </p:sp>
      <p:pic>
        <p:nvPicPr>
          <p:cNvPr id="5" name="Picture 4">
            <a:extLst>
              <a:ext uri="{FF2B5EF4-FFF2-40B4-BE49-F238E27FC236}">
                <a16:creationId xmlns:a16="http://schemas.microsoft.com/office/drawing/2014/main" id="{24D09BB7-DB61-48A1-AB8F-7C77ACDB5651}"/>
              </a:ext>
            </a:extLst>
          </p:cNvPr>
          <p:cNvPicPr>
            <a:picLocks noChangeAspect="1"/>
          </p:cNvPicPr>
          <p:nvPr/>
        </p:nvPicPr>
        <p:blipFill>
          <a:blip r:embed="rId2"/>
          <a:stretch>
            <a:fillRect/>
          </a:stretch>
        </p:blipFill>
        <p:spPr>
          <a:xfrm>
            <a:off x="7239000" y="2045022"/>
            <a:ext cx="4953000" cy="3441378"/>
          </a:xfrm>
          <a:prstGeom prst="rect">
            <a:avLst/>
          </a:prstGeom>
        </p:spPr>
      </p:pic>
    </p:spTree>
    <p:extLst>
      <p:ext uri="{BB962C8B-B14F-4D97-AF65-F5344CB8AC3E}">
        <p14:creationId xmlns:p14="http://schemas.microsoft.com/office/powerpoint/2010/main" val="3615670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179</a:t>
            </a:fld>
            <a:endParaRPr lang="en-US" sz="2800" dirty="0"/>
          </a:p>
        </p:txBody>
      </p:sp>
      <p:sp>
        <p:nvSpPr>
          <p:cNvPr id="8" name="Rectangle 7">
            <a:extLst>
              <a:ext uri="{FF2B5EF4-FFF2-40B4-BE49-F238E27FC236}">
                <a16:creationId xmlns:a16="http://schemas.microsoft.com/office/drawing/2014/main" id="{6CB09713-3279-43B2-8074-AFC38CB42FF5}"/>
              </a:ext>
            </a:extLst>
          </p:cNvPr>
          <p:cNvSpPr/>
          <p:nvPr/>
        </p:nvSpPr>
        <p:spPr>
          <a:xfrm>
            <a:off x="125550" y="0"/>
            <a:ext cx="3540624" cy="1077218"/>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 M10A Q1; </a:t>
            </a:r>
            <a:r>
              <a:rPr lang="en-US" sz="3200" dirty="0"/>
              <a:t>(SLIDE 13, 6)</a:t>
            </a:r>
          </a:p>
        </p:txBody>
      </p:sp>
      <p:pic>
        <p:nvPicPr>
          <p:cNvPr id="11" name="Picture 10">
            <a:extLst>
              <a:ext uri="{FF2B5EF4-FFF2-40B4-BE49-F238E27FC236}">
                <a16:creationId xmlns:a16="http://schemas.microsoft.com/office/drawing/2014/main" id="{0DB93FB2-B41F-4443-BDB3-1DFA4B3BD013}"/>
              </a:ext>
            </a:extLst>
          </p:cNvPr>
          <p:cNvPicPr>
            <a:picLocks noChangeAspect="1"/>
          </p:cNvPicPr>
          <p:nvPr/>
        </p:nvPicPr>
        <p:blipFill>
          <a:blip r:embed="rId2"/>
          <a:stretch>
            <a:fillRect/>
          </a:stretch>
        </p:blipFill>
        <p:spPr>
          <a:xfrm>
            <a:off x="125550" y="1234058"/>
            <a:ext cx="3303845" cy="4389884"/>
          </a:xfrm>
          <a:prstGeom prst="rect">
            <a:avLst/>
          </a:prstGeom>
        </p:spPr>
      </p:pic>
      <p:pic>
        <p:nvPicPr>
          <p:cNvPr id="19" name="Picture 18">
            <a:extLst>
              <a:ext uri="{FF2B5EF4-FFF2-40B4-BE49-F238E27FC236}">
                <a16:creationId xmlns:a16="http://schemas.microsoft.com/office/drawing/2014/main" id="{DC7086DD-6E0F-462D-B38A-AD049B3B094C}"/>
              </a:ext>
            </a:extLst>
          </p:cNvPr>
          <p:cNvPicPr>
            <a:picLocks noChangeAspect="1"/>
          </p:cNvPicPr>
          <p:nvPr/>
        </p:nvPicPr>
        <p:blipFill>
          <a:blip r:embed="rId3"/>
          <a:stretch>
            <a:fillRect/>
          </a:stretch>
        </p:blipFill>
        <p:spPr>
          <a:xfrm>
            <a:off x="3540624" y="0"/>
            <a:ext cx="3855420" cy="5065996"/>
          </a:xfrm>
          <a:prstGeom prst="rect">
            <a:avLst/>
          </a:prstGeom>
        </p:spPr>
      </p:pic>
      <p:sp>
        <p:nvSpPr>
          <p:cNvPr id="22" name="TextBox 21">
            <a:extLst>
              <a:ext uri="{FF2B5EF4-FFF2-40B4-BE49-F238E27FC236}">
                <a16:creationId xmlns:a16="http://schemas.microsoft.com/office/drawing/2014/main" id="{1150A2C8-5906-454C-9173-17C794616532}"/>
              </a:ext>
            </a:extLst>
          </p:cNvPr>
          <p:cNvSpPr txBox="1"/>
          <p:nvPr/>
        </p:nvSpPr>
        <p:spPr>
          <a:xfrm>
            <a:off x="7689579" y="4419665"/>
            <a:ext cx="4208885" cy="646331"/>
          </a:xfrm>
          <a:prstGeom prst="rect">
            <a:avLst/>
          </a:prstGeom>
          <a:noFill/>
          <a:ln>
            <a:solidFill>
              <a:schemeClr val="tx1"/>
            </a:solidFill>
          </a:ln>
        </p:spPr>
        <p:txBody>
          <a:bodyPr wrap="square" rtlCol="0">
            <a:spAutoFit/>
          </a:bodyPr>
          <a:lstStyle/>
          <a:p>
            <a:r>
              <a:rPr lang="en-US" sz="3600" dirty="0">
                <a:solidFill>
                  <a:srgbClr val="FF0000"/>
                </a:solidFill>
              </a:rPr>
              <a:t>99.6/100 = 0.996</a:t>
            </a:r>
          </a:p>
        </p:txBody>
      </p:sp>
      <p:pic>
        <p:nvPicPr>
          <p:cNvPr id="18" name="Picture 17">
            <a:extLst>
              <a:ext uri="{FF2B5EF4-FFF2-40B4-BE49-F238E27FC236}">
                <a16:creationId xmlns:a16="http://schemas.microsoft.com/office/drawing/2014/main" id="{B7EABB0A-1D59-4BC2-B2B2-3D71BEE5C340}"/>
              </a:ext>
            </a:extLst>
          </p:cNvPr>
          <p:cNvPicPr>
            <a:picLocks noChangeAspect="1"/>
          </p:cNvPicPr>
          <p:nvPr/>
        </p:nvPicPr>
        <p:blipFill>
          <a:blip r:embed="rId4"/>
          <a:stretch>
            <a:fillRect/>
          </a:stretch>
        </p:blipFill>
        <p:spPr>
          <a:xfrm>
            <a:off x="6892624" y="2136940"/>
            <a:ext cx="5299376" cy="1126458"/>
          </a:xfrm>
          <a:prstGeom prst="rect">
            <a:avLst/>
          </a:prstGeom>
          <a:ln>
            <a:solidFill>
              <a:schemeClr val="tx1"/>
            </a:solidFill>
          </a:ln>
        </p:spPr>
      </p:pic>
      <p:pic>
        <p:nvPicPr>
          <p:cNvPr id="25" name="Picture 24">
            <a:extLst>
              <a:ext uri="{FF2B5EF4-FFF2-40B4-BE49-F238E27FC236}">
                <a16:creationId xmlns:a16="http://schemas.microsoft.com/office/drawing/2014/main" id="{D1B47301-7A6B-44B9-94C5-5703A265D019}"/>
              </a:ext>
            </a:extLst>
          </p:cNvPr>
          <p:cNvPicPr>
            <a:picLocks noChangeAspect="1"/>
          </p:cNvPicPr>
          <p:nvPr/>
        </p:nvPicPr>
        <p:blipFill>
          <a:blip r:embed="rId5"/>
          <a:stretch>
            <a:fillRect/>
          </a:stretch>
        </p:blipFill>
        <p:spPr>
          <a:xfrm>
            <a:off x="3440355" y="5461000"/>
            <a:ext cx="7016120" cy="1077036"/>
          </a:xfrm>
          <a:prstGeom prst="rect">
            <a:avLst/>
          </a:prstGeom>
          <a:solidFill>
            <a:schemeClr val="bg1"/>
          </a:solidFill>
          <a:ln>
            <a:solidFill>
              <a:schemeClr val="tx1"/>
            </a:solidFill>
          </a:ln>
        </p:spPr>
      </p:pic>
      <p:pic>
        <p:nvPicPr>
          <p:cNvPr id="26" name="Picture 25">
            <a:extLst>
              <a:ext uri="{FF2B5EF4-FFF2-40B4-BE49-F238E27FC236}">
                <a16:creationId xmlns:a16="http://schemas.microsoft.com/office/drawing/2014/main" id="{B890162B-4712-491A-B554-1C81CE389D99}"/>
              </a:ext>
            </a:extLst>
          </p:cNvPr>
          <p:cNvPicPr>
            <a:picLocks noChangeAspect="1"/>
          </p:cNvPicPr>
          <p:nvPr/>
        </p:nvPicPr>
        <p:blipFill>
          <a:blip r:embed="rId6"/>
          <a:stretch>
            <a:fillRect/>
          </a:stretch>
        </p:blipFill>
        <p:spPr>
          <a:xfrm>
            <a:off x="7507273" y="53198"/>
            <a:ext cx="4530428" cy="2048040"/>
          </a:xfrm>
          <a:prstGeom prst="rect">
            <a:avLst/>
          </a:prstGeom>
        </p:spPr>
      </p:pic>
    </p:spTree>
    <p:extLst>
      <p:ext uri="{BB962C8B-B14F-4D97-AF65-F5344CB8AC3E}">
        <p14:creationId xmlns:p14="http://schemas.microsoft.com/office/powerpoint/2010/main" val="1340718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51619" y="31317"/>
            <a:ext cx="4812158" cy="1352984"/>
          </a:xfrm>
        </p:spPr>
        <p:txBody>
          <a:bodyPr>
            <a:normAutofit/>
          </a:bodyPr>
          <a:lstStyle/>
          <a:p>
            <a:pPr algn="l"/>
            <a:r>
              <a:rPr lang="en-US" sz="3200" dirty="0">
                <a:latin typeface="Arial" panose="020B0604020202020204" pitchFamily="34" charset="0"/>
                <a:cs typeface="Arial" panose="020B0604020202020204" pitchFamily="34" charset="0"/>
              </a:rPr>
              <a:t>Answer - M2C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(slides 63)</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18</a:t>
            </a:fld>
            <a:endParaRPr lang="en-US" dirty="0"/>
          </a:p>
        </p:txBody>
      </p:sp>
      <p:sp>
        <p:nvSpPr>
          <p:cNvPr id="8" name="TextBox 7">
            <a:extLst>
              <a:ext uri="{FF2B5EF4-FFF2-40B4-BE49-F238E27FC236}">
                <a16:creationId xmlns:a16="http://schemas.microsoft.com/office/drawing/2014/main" id="{03B59B16-3CD3-4902-9503-1970FF9A8987}"/>
              </a:ext>
            </a:extLst>
          </p:cNvPr>
          <p:cNvSpPr txBox="1"/>
          <p:nvPr/>
        </p:nvSpPr>
        <p:spPr>
          <a:xfrm>
            <a:off x="1486552" y="2057400"/>
            <a:ext cx="6133448" cy="646331"/>
          </a:xfrm>
          <a:prstGeom prst="rect">
            <a:avLst/>
          </a:prstGeom>
          <a:noFill/>
        </p:spPr>
        <p:txBody>
          <a:bodyPr wrap="square" rtlCol="0">
            <a:spAutoFit/>
          </a:bodyPr>
          <a:lstStyle/>
          <a:p>
            <a:endParaRPr lang="en-US" sz="36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51AAB1-DD30-43B8-A64E-12245DE9A8A0}"/>
              </a:ext>
            </a:extLst>
          </p:cNvPr>
          <p:cNvSpPr txBox="1"/>
          <p:nvPr/>
        </p:nvSpPr>
        <p:spPr>
          <a:xfrm>
            <a:off x="284398" y="4640916"/>
            <a:ext cx="4661854" cy="2062103"/>
          </a:xfrm>
          <a:prstGeom prst="rect">
            <a:avLst/>
          </a:prstGeom>
          <a:solidFill>
            <a:schemeClr val="accent6">
              <a:lumMod val="20000"/>
              <a:lumOff val="80000"/>
            </a:schemeClr>
          </a:solidFill>
          <a:ln>
            <a:solidFill>
              <a:schemeClr val="tx1"/>
            </a:solidFill>
          </a:ln>
        </p:spPr>
        <p:txBody>
          <a:bodyPr wrap="square" rtlCol="0">
            <a:spAutoFit/>
          </a:bodyPr>
          <a:lstStyle/>
          <a:p>
            <a:r>
              <a:rPr lang="en-US" sz="3200" b="1" dirty="0"/>
              <a:t>NOTE:</a:t>
            </a:r>
          </a:p>
          <a:p>
            <a:r>
              <a:rPr lang="en-US" sz="3200" dirty="0"/>
              <a:t>S = Standard Traffic</a:t>
            </a:r>
          </a:p>
          <a:p>
            <a:r>
              <a:rPr lang="en-US" sz="3200" dirty="0"/>
              <a:t>H = Heavy Traffic</a:t>
            </a:r>
          </a:p>
          <a:p>
            <a:r>
              <a:rPr lang="en-US" sz="3200" dirty="0"/>
              <a:t>V = Very Heavy Traffic</a:t>
            </a:r>
          </a:p>
        </p:txBody>
      </p:sp>
      <p:graphicFrame>
        <p:nvGraphicFramePr>
          <p:cNvPr id="7" name="Table 6">
            <a:extLst>
              <a:ext uri="{FF2B5EF4-FFF2-40B4-BE49-F238E27FC236}">
                <a16:creationId xmlns:a16="http://schemas.microsoft.com/office/drawing/2014/main" id="{06BA1EF6-B8ED-4AC4-8DE1-369284709AF7}"/>
              </a:ext>
            </a:extLst>
          </p:cNvPr>
          <p:cNvGraphicFramePr>
            <a:graphicFrameLocks noGrp="1"/>
          </p:cNvGraphicFramePr>
          <p:nvPr>
            <p:extLst>
              <p:ext uri="{D42A27DB-BD31-4B8C-83A1-F6EECF244321}">
                <p14:modId xmlns:p14="http://schemas.microsoft.com/office/powerpoint/2010/main" val="2875932210"/>
              </p:ext>
            </p:extLst>
          </p:nvPr>
        </p:nvGraphicFramePr>
        <p:xfrm>
          <a:off x="251618" y="1580715"/>
          <a:ext cx="6695282" cy="2723215"/>
        </p:xfrm>
        <a:graphic>
          <a:graphicData uri="http://schemas.openxmlformats.org/drawingml/2006/table">
            <a:tbl>
              <a:tblPr>
                <a:tableStyleId>{5C22544A-7EE6-4342-B048-85BDC9FD1C3A}</a:tableStyleId>
              </a:tblPr>
              <a:tblGrid>
                <a:gridCol w="2894660">
                  <a:extLst>
                    <a:ext uri="{9D8B030D-6E8A-4147-A177-3AD203B41FA5}">
                      <a16:colId xmlns:a16="http://schemas.microsoft.com/office/drawing/2014/main" val="195814180"/>
                    </a:ext>
                  </a:extLst>
                </a:gridCol>
                <a:gridCol w="3800622">
                  <a:extLst>
                    <a:ext uri="{9D8B030D-6E8A-4147-A177-3AD203B41FA5}">
                      <a16:colId xmlns:a16="http://schemas.microsoft.com/office/drawing/2014/main" val="514326161"/>
                    </a:ext>
                  </a:extLst>
                </a:gridCol>
              </a:tblGrid>
              <a:tr h="676575">
                <a:tc>
                  <a:txBody>
                    <a:bodyPr/>
                    <a:lstStyle/>
                    <a:p>
                      <a:pPr algn="ctr" fontAlgn="b"/>
                      <a:r>
                        <a:rPr lang="en-US" sz="3200" b="1" u="none" strike="noStrike" dirty="0">
                          <a:effectLst/>
                          <a:latin typeface="Arial" panose="020B0604020202020204" pitchFamily="34" charset="0"/>
                          <a:cs typeface="Arial" panose="020B0604020202020204" pitchFamily="34" charset="0"/>
                        </a:rPr>
                        <a:t>M320</a:t>
                      </a:r>
                      <a:endParaRPr lang="en-US" sz="3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tc>
                  <a:txBody>
                    <a:bodyPr/>
                    <a:lstStyle/>
                    <a:p>
                      <a:pPr algn="ctr" fontAlgn="b"/>
                      <a:r>
                        <a:rPr lang="en-US" sz="3200" b="1" u="none" strike="noStrike" dirty="0">
                          <a:effectLst/>
                          <a:latin typeface="Arial" panose="020B0604020202020204" pitchFamily="34" charset="0"/>
                          <a:cs typeface="Arial" panose="020B0604020202020204" pitchFamily="34" charset="0"/>
                        </a:rPr>
                        <a:t>M332</a:t>
                      </a:r>
                      <a:endParaRPr lang="en-US" sz="3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976138346"/>
                  </a:ext>
                </a:extLst>
              </a:tr>
              <a:tr h="676575">
                <a:tc>
                  <a:txBody>
                    <a:bodyPr/>
                    <a:lstStyle/>
                    <a:p>
                      <a:pPr algn="ctr" fontAlgn="b"/>
                      <a:r>
                        <a:rPr lang="en-US" sz="3200" u="none" strike="noStrike" dirty="0">
                          <a:effectLst/>
                          <a:latin typeface="Arial" panose="020B0604020202020204" pitchFamily="34" charset="0"/>
                          <a:cs typeface="Arial" panose="020B0604020202020204" pitchFamily="34" charset="0"/>
                        </a:rPr>
                        <a:t>PG 64-22</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tc>
                  <a:txBody>
                    <a:bodyPr/>
                    <a:lstStyle/>
                    <a:p>
                      <a:pPr algn="ctr" fontAlgn="b"/>
                      <a:r>
                        <a:rPr lang="en-US" sz="3200" b="1" u="none" strike="noStrike" dirty="0">
                          <a:solidFill>
                            <a:srgbClr val="FF0000"/>
                          </a:solidFill>
                          <a:effectLst/>
                          <a:latin typeface="Arial" panose="020B0604020202020204" pitchFamily="34" charset="0"/>
                          <a:cs typeface="Arial" panose="020B0604020202020204" pitchFamily="34" charset="0"/>
                        </a:rPr>
                        <a:t>64-22 Grade S</a:t>
                      </a:r>
                      <a:endParaRPr lang="en-US" sz="3200" b="1" i="0" u="none" strike="noStrike" dirty="0">
                        <a:solidFill>
                          <a:srgbClr val="FF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3877755495"/>
                  </a:ext>
                </a:extLst>
              </a:tr>
              <a:tr h="676575">
                <a:tc>
                  <a:txBody>
                    <a:bodyPr/>
                    <a:lstStyle/>
                    <a:p>
                      <a:pPr algn="ctr" fontAlgn="b"/>
                      <a:r>
                        <a:rPr lang="en-US" sz="3200" u="none" strike="noStrike" dirty="0">
                          <a:effectLst/>
                          <a:latin typeface="Arial" panose="020B0604020202020204" pitchFamily="34" charset="0"/>
                          <a:cs typeface="Arial" panose="020B0604020202020204" pitchFamily="34" charset="0"/>
                        </a:rPr>
                        <a:t>PG 70-22</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tc>
                  <a:txBody>
                    <a:bodyPr/>
                    <a:lstStyle/>
                    <a:p>
                      <a:pPr algn="ctr" fontAlgn="b"/>
                      <a:r>
                        <a:rPr lang="en-US" sz="3200" b="1" u="none" strike="noStrike" dirty="0">
                          <a:solidFill>
                            <a:srgbClr val="FF0000"/>
                          </a:solidFill>
                          <a:effectLst/>
                          <a:latin typeface="Arial" panose="020B0604020202020204" pitchFamily="34" charset="0"/>
                          <a:cs typeface="Arial" panose="020B0604020202020204" pitchFamily="34" charset="0"/>
                        </a:rPr>
                        <a:t>64-22 Grade H</a:t>
                      </a:r>
                      <a:endParaRPr lang="en-US" sz="3200" b="1" i="0" u="none" strike="noStrike" dirty="0">
                        <a:solidFill>
                          <a:srgbClr val="FF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192374791"/>
                  </a:ext>
                </a:extLst>
              </a:tr>
              <a:tr h="693490">
                <a:tc>
                  <a:txBody>
                    <a:bodyPr/>
                    <a:lstStyle/>
                    <a:p>
                      <a:pPr algn="ctr" fontAlgn="b"/>
                      <a:r>
                        <a:rPr lang="en-US" sz="3200" u="none" strike="noStrike" dirty="0">
                          <a:effectLst/>
                          <a:latin typeface="Arial" panose="020B0604020202020204" pitchFamily="34" charset="0"/>
                          <a:cs typeface="Arial" panose="020B0604020202020204" pitchFamily="34" charset="0"/>
                        </a:rPr>
                        <a:t>PG - 76-22</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tc>
                  <a:txBody>
                    <a:bodyPr/>
                    <a:lstStyle/>
                    <a:p>
                      <a:pPr algn="ctr" fontAlgn="b"/>
                      <a:r>
                        <a:rPr lang="en-US" sz="3200" b="1" u="none" strike="noStrike" dirty="0">
                          <a:solidFill>
                            <a:srgbClr val="FF0000"/>
                          </a:solidFill>
                          <a:effectLst/>
                          <a:latin typeface="Arial" panose="020B0604020202020204" pitchFamily="34" charset="0"/>
                          <a:cs typeface="Arial" panose="020B0604020202020204" pitchFamily="34" charset="0"/>
                        </a:rPr>
                        <a:t>64-22 Grade V</a:t>
                      </a:r>
                      <a:endParaRPr lang="en-US" sz="3200" b="1" i="0" u="none" strike="noStrike" dirty="0">
                        <a:solidFill>
                          <a:srgbClr val="FF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534344852"/>
                  </a:ext>
                </a:extLst>
              </a:tr>
            </a:tbl>
          </a:graphicData>
        </a:graphic>
      </p:graphicFrame>
      <p:pic>
        <p:nvPicPr>
          <p:cNvPr id="10" name="Picture 9">
            <a:extLst>
              <a:ext uri="{FF2B5EF4-FFF2-40B4-BE49-F238E27FC236}">
                <a16:creationId xmlns:a16="http://schemas.microsoft.com/office/drawing/2014/main" id="{B874B67D-CCD1-4AB6-898F-6F3882841778}"/>
              </a:ext>
            </a:extLst>
          </p:cNvPr>
          <p:cNvPicPr>
            <a:picLocks noChangeAspect="1"/>
          </p:cNvPicPr>
          <p:nvPr/>
        </p:nvPicPr>
        <p:blipFill>
          <a:blip r:embed="rId2"/>
          <a:stretch>
            <a:fillRect/>
          </a:stretch>
        </p:blipFill>
        <p:spPr>
          <a:xfrm>
            <a:off x="7128225" y="154981"/>
            <a:ext cx="5027264" cy="6703019"/>
          </a:xfrm>
          <a:prstGeom prst="rect">
            <a:avLst/>
          </a:prstGeom>
        </p:spPr>
      </p:pic>
    </p:spTree>
    <p:extLst>
      <p:ext uri="{BB962C8B-B14F-4D97-AF65-F5344CB8AC3E}">
        <p14:creationId xmlns:p14="http://schemas.microsoft.com/office/powerpoint/2010/main" val="14962571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114300"/>
            <a:ext cx="11174412" cy="660173"/>
          </a:xfrm>
        </p:spPr>
        <p:txBody>
          <a:bodyPr>
            <a:normAutofit/>
          </a:bodyPr>
          <a:lstStyle/>
          <a:p>
            <a:pPr algn="l"/>
            <a:r>
              <a:rPr lang="en-US" sz="3200" b="1" dirty="0">
                <a:latin typeface="Arial" panose="020B0604020202020204" pitchFamily="34" charset="0"/>
                <a:cs typeface="Arial" panose="020B0604020202020204" pitchFamily="34" charset="0"/>
              </a:rPr>
              <a:t>Module 10A</a:t>
            </a:r>
            <a:endParaRPr lang="en-US" sz="3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8C72306-4DB2-4EC9-BB11-79C807D4CCEE}"/>
              </a:ext>
            </a:extLst>
          </p:cNvPr>
          <p:cNvPicPr>
            <a:picLocks noChangeAspect="1"/>
          </p:cNvPicPr>
          <p:nvPr/>
        </p:nvPicPr>
        <p:blipFill>
          <a:blip r:embed="rId2"/>
          <a:stretch>
            <a:fillRect/>
          </a:stretch>
        </p:blipFill>
        <p:spPr>
          <a:xfrm>
            <a:off x="0" y="774473"/>
            <a:ext cx="12192000" cy="6083527"/>
          </a:xfrm>
          <a:prstGeom prst="rect">
            <a:avLst/>
          </a:prstGeom>
        </p:spPr>
      </p:pic>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35782" y="6083527"/>
            <a:ext cx="1246189" cy="365125"/>
          </a:xfrm>
        </p:spPr>
        <p:txBody>
          <a:bodyPr/>
          <a:lstStyle/>
          <a:p>
            <a:fld id="{D06B54AD-FDBF-4D58-8A9D-31C5564527AC}" type="slidenum">
              <a:rPr lang="en-US" sz="2800" smtClean="0"/>
              <a:t>180</a:t>
            </a:fld>
            <a:endParaRPr lang="en-US" sz="2800" dirty="0"/>
          </a:p>
        </p:txBody>
      </p:sp>
    </p:spTree>
    <p:extLst>
      <p:ext uri="{BB962C8B-B14F-4D97-AF65-F5344CB8AC3E}">
        <p14:creationId xmlns:p14="http://schemas.microsoft.com/office/powerpoint/2010/main" val="1530693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1" y="114300"/>
            <a:ext cx="11174412" cy="782400"/>
          </a:xfrm>
        </p:spPr>
        <p:txBody>
          <a:bodyPr>
            <a:normAutofit/>
          </a:bodyPr>
          <a:lstStyle/>
          <a:p>
            <a:pPr algn="l"/>
            <a:r>
              <a:rPr lang="en-US" b="1" dirty="0">
                <a:latin typeface="Arial" panose="020B0604020202020204" pitchFamily="34" charset="0"/>
                <a:cs typeface="Arial" panose="020B0604020202020204" pitchFamily="34" charset="0"/>
              </a:rPr>
              <a:t>Module 10A</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26999" y="1356071"/>
            <a:ext cx="7162801" cy="2603730"/>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3.</a:t>
            </a:r>
            <a:r>
              <a:rPr lang="en-US" sz="3200" cap="none" dirty="0">
                <a:latin typeface="Arial" panose="020B0604020202020204" pitchFamily="34" charset="0"/>
                <a:cs typeface="Arial" panose="020B0604020202020204" pitchFamily="34" charset="0"/>
              </a:rPr>
              <a:t>  During HMA production, what are the specification limits (with field tolerances applied) for:</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181</a:t>
            </a:fld>
            <a:endParaRPr lang="en-US" sz="2800" dirty="0"/>
          </a:p>
        </p:txBody>
      </p:sp>
      <p:sp>
        <p:nvSpPr>
          <p:cNvPr id="6" name="TextBox 5">
            <a:extLst>
              <a:ext uri="{FF2B5EF4-FFF2-40B4-BE49-F238E27FC236}">
                <a16:creationId xmlns:a16="http://schemas.microsoft.com/office/drawing/2014/main" id="{3D8D0915-C137-4D3F-B001-E54C9B4687DE}"/>
              </a:ext>
            </a:extLst>
          </p:cNvPr>
          <p:cNvSpPr txBox="1"/>
          <p:nvPr/>
        </p:nvSpPr>
        <p:spPr>
          <a:xfrm>
            <a:off x="1752599" y="4200064"/>
            <a:ext cx="329644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ANSWER (Slide 3)</a:t>
            </a:r>
            <a:r>
              <a:rPr lang="en-US" sz="2800" dirty="0">
                <a:solidFill>
                  <a:srgbClr val="FF0000"/>
                </a:solidFill>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4A42B7E3-8B74-4DEB-A9CD-B7AD2E511226}"/>
              </a:ext>
            </a:extLst>
          </p:cNvPr>
          <p:cNvPicPr>
            <a:picLocks noChangeAspect="1"/>
          </p:cNvPicPr>
          <p:nvPr/>
        </p:nvPicPr>
        <p:blipFill>
          <a:blip r:embed="rId2"/>
          <a:stretch>
            <a:fillRect/>
          </a:stretch>
        </p:blipFill>
        <p:spPr>
          <a:xfrm>
            <a:off x="7607302" y="81435"/>
            <a:ext cx="4584698" cy="5795053"/>
          </a:xfrm>
          <a:prstGeom prst="rect">
            <a:avLst/>
          </a:prstGeom>
        </p:spPr>
      </p:pic>
      <p:pic>
        <p:nvPicPr>
          <p:cNvPr id="9" name="Picture 8">
            <a:extLst>
              <a:ext uri="{FF2B5EF4-FFF2-40B4-BE49-F238E27FC236}">
                <a16:creationId xmlns:a16="http://schemas.microsoft.com/office/drawing/2014/main" id="{EA09E58A-F2EB-4A7C-8282-EC3C59854B55}"/>
              </a:ext>
            </a:extLst>
          </p:cNvPr>
          <p:cNvPicPr>
            <a:picLocks noChangeAspect="1"/>
          </p:cNvPicPr>
          <p:nvPr/>
        </p:nvPicPr>
        <p:blipFill>
          <a:blip r:embed="rId3"/>
          <a:stretch>
            <a:fillRect/>
          </a:stretch>
        </p:blipFill>
        <p:spPr>
          <a:xfrm>
            <a:off x="0" y="4703423"/>
            <a:ext cx="7664452" cy="2154577"/>
          </a:xfrm>
          <a:prstGeom prst="rect">
            <a:avLst/>
          </a:prstGeom>
        </p:spPr>
      </p:pic>
    </p:spTree>
    <p:extLst>
      <p:ext uri="{BB962C8B-B14F-4D97-AF65-F5344CB8AC3E}">
        <p14:creationId xmlns:p14="http://schemas.microsoft.com/office/powerpoint/2010/main" val="7063651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88900" y="0"/>
            <a:ext cx="11950699" cy="183514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10B</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Quality Level Analysis – Favorable &amp; unfavorable comparison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2546349"/>
            <a:ext cx="11595100" cy="4171951"/>
          </a:xfrm>
        </p:spPr>
        <p:txBody>
          <a:bodyPr>
            <a:normAutofit fontScale="92500" lnSpcReduction="20000"/>
          </a:bodyPr>
          <a:lstStyle/>
          <a:p>
            <a:pPr marL="0" indent="0">
              <a:buNone/>
            </a:pPr>
            <a:r>
              <a:rPr lang="en-US" sz="3500" b="1" cap="none" dirty="0">
                <a:latin typeface="Arial" panose="020B0604020202020204" pitchFamily="34" charset="0"/>
                <a:cs typeface="Arial" panose="020B0604020202020204" pitchFamily="34" charset="0"/>
              </a:rPr>
              <a:t>1.  </a:t>
            </a:r>
            <a:r>
              <a:rPr lang="en-US" sz="3500" cap="none" dirty="0">
                <a:latin typeface="Arial" panose="020B0604020202020204" pitchFamily="34" charset="0"/>
                <a:cs typeface="Arial" panose="020B0604020202020204" pitchFamily="34" charset="0"/>
              </a:rPr>
              <a:t>How close must the QA results be to the mean of the QC results in order for the data from QC be considered valid so that the QC results can be used to compute pay factors?</a:t>
            </a:r>
          </a:p>
          <a:p>
            <a:pPr marL="514350" indent="-514350">
              <a:buAutoNum type="arabicPeriod"/>
            </a:pPr>
            <a:endParaRPr lang="en-US" sz="3200" cap="none"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Rule#1:</a:t>
            </a:r>
          </a:p>
          <a:p>
            <a:pPr marL="0" indent="0">
              <a:buNone/>
            </a:pPr>
            <a:endParaRPr lang="en-US" sz="3200" cap="none"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Rule#2: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182</a:t>
            </a:fld>
            <a:endParaRPr lang="en-US" sz="2800" dirty="0"/>
          </a:p>
        </p:txBody>
      </p:sp>
    </p:spTree>
    <p:extLst>
      <p:ext uri="{BB962C8B-B14F-4D97-AF65-F5344CB8AC3E}">
        <p14:creationId xmlns:p14="http://schemas.microsoft.com/office/powerpoint/2010/main" val="15858568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099" y="1936749"/>
            <a:ext cx="6911975" cy="3473451"/>
          </a:xfrm>
        </p:spPr>
        <p:txBody>
          <a:bodyPr>
            <a:normAutofit fontScale="92500" lnSpcReduction="20000"/>
          </a:bodyPr>
          <a:lstStyle/>
          <a:p>
            <a:pPr marL="0" indent="0">
              <a:buNone/>
            </a:pPr>
            <a:r>
              <a:rPr lang="en-US" sz="3200" cap="none" dirty="0">
                <a:latin typeface="Arial" panose="020B0604020202020204" pitchFamily="34" charset="0"/>
                <a:cs typeface="Arial" panose="020B0604020202020204" pitchFamily="34" charset="0"/>
              </a:rPr>
              <a:t>Rule#1:  </a:t>
            </a:r>
          </a:p>
          <a:p>
            <a:pPr marL="0" indent="0">
              <a:buNone/>
            </a:pPr>
            <a:r>
              <a:rPr lang="en-US" sz="3500" cap="none" dirty="0">
                <a:solidFill>
                  <a:srgbClr val="FF0000"/>
                </a:solidFill>
                <a:latin typeface="Arial" panose="020B0604020202020204" pitchFamily="34" charset="0"/>
                <a:cs typeface="Arial" panose="020B0604020202020204" pitchFamily="34" charset="0"/>
              </a:rPr>
              <a:t>Within 2 standard deviations</a:t>
            </a:r>
          </a:p>
          <a:p>
            <a:pPr marL="0" indent="0">
              <a:buNone/>
            </a:pPr>
            <a:endParaRPr lang="en-US" sz="3200" cap="none"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Rule#2:  </a:t>
            </a:r>
          </a:p>
          <a:p>
            <a:pPr marL="0" indent="0">
              <a:buNone/>
            </a:pPr>
            <a:r>
              <a:rPr lang="en-US" sz="3500" cap="none" dirty="0">
                <a:solidFill>
                  <a:srgbClr val="FF0000"/>
                </a:solidFill>
                <a:latin typeface="Arial" panose="020B0604020202020204" pitchFamily="34" charset="0"/>
                <a:cs typeface="Arial" panose="020B0604020202020204" pitchFamily="34" charset="0"/>
              </a:rPr>
              <a:t>Within ½ of the specification tolerance</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183</a:t>
            </a:fld>
            <a:endParaRPr lang="en-US" sz="2800" dirty="0"/>
          </a:p>
        </p:txBody>
      </p:sp>
      <p:sp>
        <p:nvSpPr>
          <p:cNvPr id="7" name="Title 1">
            <a:extLst>
              <a:ext uri="{FF2B5EF4-FFF2-40B4-BE49-F238E27FC236}">
                <a16:creationId xmlns:a16="http://schemas.microsoft.com/office/drawing/2014/main" id="{DBA4BFF2-54CB-4A3E-8A5B-91193C7BECE8}"/>
              </a:ext>
            </a:extLst>
          </p:cNvPr>
          <p:cNvSpPr>
            <a:spLocks noGrp="1"/>
          </p:cNvSpPr>
          <p:nvPr>
            <p:ph type="title"/>
          </p:nvPr>
        </p:nvSpPr>
        <p:spPr>
          <a:xfrm>
            <a:off x="0" y="38100"/>
            <a:ext cx="4991100" cy="1320801"/>
          </a:xfrm>
        </p:spPr>
        <p:txBody>
          <a:bodyPr>
            <a:normAutofit fontScale="90000"/>
          </a:bodyPr>
          <a:lstStyle/>
          <a:p>
            <a:pPr algn="l"/>
            <a:r>
              <a:rPr lang="en-US" dirty="0">
                <a:latin typeface="Arial" panose="020B0604020202020204" pitchFamily="34" charset="0"/>
                <a:cs typeface="Arial" panose="020B0604020202020204" pitchFamily="34" charset="0"/>
              </a:rPr>
              <a:t>Answer – M10B – Q1; </a:t>
            </a:r>
            <a:br>
              <a:rPr lang="en-US" dirty="0">
                <a:latin typeface="Arial" panose="020B0604020202020204" pitchFamily="34" charset="0"/>
                <a:cs typeface="Arial" panose="020B0604020202020204" pitchFamily="34" charset="0"/>
              </a:rPr>
            </a:br>
            <a:r>
              <a:rPr lang="en-US" dirty="0"/>
              <a:t>(slide 4)</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D4EE23E-2DF0-480C-A8FD-63663E638522}"/>
              </a:ext>
            </a:extLst>
          </p:cNvPr>
          <p:cNvPicPr>
            <a:picLocks noChangeAspect="1"/>
          </p:cNvPicPr>
          <p:nvPr/>
        </p:nvPicPr>
        <p:blipFill>
          <a:blip r:embed="rId2"/>
          <a:stretch>
            <a:fillRect/>
          </a:stretch>
        </p:blipFill>
        <p:spPr>
          <a:xfrm>
            <a:off x="7077075" y="0"/>
            <a:ext cx="5114925" cy="6819900"/>
          </a:xfrm>
          <a:prstGeom prst="rect">
            <a:avLst/>
          </a:prstGeom>
        </p:spPr>
      </p:pic>
    </p:spTree>
    <p:extLst>
      <p:ext uri="{BB962C8B-B14F-4D97-AF65-F5344CB8AC3E}">
        <p14:creationId xmlns:p14="http://schemas.microsoft.com/office/powerpoint/2010/main" val="82768552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10B</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77802" y="746124"/>
            <a:ext cx="6603998" cy="5921376"/>
          </a:xfrm>
        </p:spPr>
        <p:txBody>
          <a:bodyPr>
            <a:normAutofit/>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If QC’s mean </a:t>
            </a:r>
            <a:r>
              <a:rPr lang="en-US" sz="3200" u="sng" cap="none" dirty="0">
                <a:latin typeface="Arial" panose="020B0604020202020204" pitchFamily="34" charset="0"/>
                <a:cs typeface="Arial" panose="020B0604020202020204" pitchFamily="34" charset="0"/>
              </a:rPr>
              <a:t>binder content </a:t>
            </a:r>
            <a:r>
              <a:rPr lang="en-US" sz="3200" cap="none" dirty="0">
                <a:latin typeface="Arial" panose="020B0604020202020204" pitchFamily="34" charset="0"/>
                <a:cs typeface="Arial" panose="020B0604020202020204" pitchFamily="34" charset="0"/>
              </a:rPr>
              <a:t>is 5.80% with a standard deviation of </a:t>
            </a:r>
            <a:r>
              <a:rPr lang="en-US" sz="3200" u="sng" cap="none" dirty="0">
                <a:latin typeface="Arial" panose="020B0604020202020204" pitchFamily="34" charset="0"/>
                <a:cs typeface="Arial" panose="020B0604020202020204" pitchFamily="34" charset="0"/>
              </a:rPr>
              <a:t>0.20%</a:t>
            </a:r>
            <a:r>
              <a:rPr lang="en-US" sz="3200" cap="none" dirty="0">
                <a:latin typeface="Arial" panose="020B0604020202020204" pitchFamily="34" charset="0"/>
                <a:cs typeface="Arial" panose="020B0604020202020204" pitchFamily="34" charset="0"/>
              </a:rPr>
              <a:t> and QA’s binder content is 5.67%, is there favorable comparison?</a:t>
            </a:r>
          </a:p>
          <a:p>
            <a:pPr marL="0" indent="0">
              <a:buNone/>
            </a:pPr>
            <a:r>
              <a:rPr lang="en-US" sz="3200" b="1" cap="none" dirty="0">
                <a:latin typeface="Arial" panose="020B0604020202020204" pitchFamily="34" charset="0"/>
                <a:cs typeface="Arial" panose="020B0604020202020204" pitchFamily="34" charset="0"/>
              </a:rPr>
              <a:t>Note:   </a:t>
            </a:r>
            <a:r>
              <a:rPr lang="en-US" sz="3200" cap="none" dirty="0">
                <a:latin typeface="Arial" panose="020B0604020202020204" pitchFamily="34" charset="0"/>
                <a:cs typeface="Arial" panose="020B0604020202020204" pitchFamily="34" charset="0"/>
              </a:rPr>
              <a:t>You will need slide 3 from Module 10A to answer this question</a:t>
            </a:r>
            <a:r>
              <a:rPr lang="en-US" sz="2800" cap="none"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184</a:t>
            </a:fld>
            <a:endParaRPr lang="en-US" sz="2800" dirty="0"/>
          </a:p>
        </p:txBody>
      </p:sp>
      <p:pic>
        <p:nvPicPr>
          <p:cNvPr id="8" name="Picture 7">
            <a:extLst>
              <a:ext uri="{FF2B5EF4-FFF2-40B4-BE49-F238E27FC236}">
                <a16:creationId xmlns:a16="http://schemas.microsoft.com/office/drawing/2014/main" id="{5AC4AE09-67C6-4FCB-97DD-0770C779FBF7}"/>
              </a:ext>
            </a:extLst>
          </p:cNvPr>
          <p:cNvPicPr>
            <a:picLocks noChangeAspect="1"/>
          </p:cNvPicPr>
          <p:nvPr/>
        </p:nvPicPr>
        <p:blipFill>
          <a:blip r:embed="rId2"/>
          <a:stretch>
            <a:fillRect/>
          </a:stretch>
        </p:blipFill>
        <p:spPr>
          <a:xfrm>
            <a:off x="6527801" y="277812"/>
            <a:ext cx="5664200" cy="6494465"/>
          </a:xfrm>
          <a:prstGeom prst="rect">
            <a:avLst/>
          </a:prstGeom>
        </p:spPr>
      </p:pic>
    </p:spTree>
    <p:extLst>
      <p:ext uri="{BB962C8B-B14F-4D97-AF65-F5344CB8AC3E}">
        <p14:creationId xmlns:p14="http://schemas.microsoft.com/office/powerpoint/2010/main" val="29219244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95975"/>
            <a:ext cx="1246189" cy="365125"/>
          </a:xfrm>
        </p:spPr>
        <p:txBody>
          <a:bodyPr/>
          <a:lstStyle/>
          <a:p>
            <a:fld id="{D06B54AD-FDBF-4D58-8A9D-31C5564527AC}" type="slidenum">
              <a:rPr lang="en-US" sz="2800" smtClean="0"/>
              <a:t>185</a:t>
            </a:fld>
            <a:endParaRPr lang="en-US" sz="2800" dirty="0"/>
          </a:p>
        </p:txBody>
      </p:sp>
      <p:sp>
        <p:nvSpPr>
          <p:cNvPr id="7" name="Title 1">
            <a:extLst>
              <a:ext uri="{FF2B5EF4-FFF2-40B4-BE49-F238E27FC236}">
                <a16:creationId xmlns:a16="http://schemas.microsoft.com/office/drawing/2014/main" id="{DBA4BFF2-54CB-4A3E-8A5B-91193C7BECE8}"/>
              </a:ext>
            </a:extLst>
          </p:cNvPr>
          <p:cNvSpPr>
            <a:spLocks noGrp="1"/>
          </p:cNvSpPr>
          <p:nvPr>
            <p:ph type="title"/>
          </p:nvPr>
        </p:nvSpPr>
        <p:spPr>
          <a:xfrm>
            <a:off x="0" y="38100"/>
            <a:ext cx="5308601" cy="1320801"/>
          </a:xfrm>
        </p:spPr>
        <p:txBody>
          <a:bodyPr>
            <a:normAutofit fontScale="90000"/>
          </a:bodyPr>
          <a:lstStyle/>
          <a:p>
            <a:pPr algn="l"/>
            <a:r>
              <a:rPr lang="en-US" dirty="0">
                <a:latin typeface="Arial" panose="020B0604020202020204" pitchFamily="34" charset="0"/>
                <a:cs typeface="Arial" panose="020B0604020202020204" pitchFamily="34" charset="0"/>
              </a:rPr>
              <a:t>Answer – M10B – Q2; </a:t>
            </a:r>
            <a:br>
              <a:rPr lang="en-US" dirty="0">
                <a:latin typeface="Arial" panose="020B0604020202020204" pitchFamily="34" charset="0"/>
                <a:cs typeface="Arial" panose="020B0604020202020204" pitchFamily="34" charset="0"/>
              </a:rPr>
            </a:br>
            <a:r>
              <a:rPr lang="en-US" dirty="0"/>
              <a:t>(slide 3 from M10a and </a:t>
            </a:r>
            <a:br>
              <a:rPr lang="en-US" dirty="0"/>
            </a:br>
            <a:r>
              <a:rPr lang="en-US" dirty="0"/>
              <a:t>slide 4 from m10b)</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9945A6B-53ED-4B21-ACAB-1535D877E41F}"/>
              </a:ext>
            </a:extLst>
          </p:cNvPr>
          <p:cNvPicPr>
            <a:picLocks noChangeAspect="1"/>
          </p:cNvPicPr>
          <p:nvPr/>
        </p:nvPicPr>
        <p:blipFill>
          <a:blip r:embed="rId2"/>
          <a:stretch>
            <a:fillRect/>
          </a:stretch>
        </p:blipFill>
        <p:spPr>
          <a:xfrm>
            <a:off x="0" y="3429000"/>
            <a:ext cx="10670013" cy="3390900"/>
          </a:xfrm>
          <a:prstGeom prst="rect">
            <a:avLst/>
          </a:prstGeom>
        </p:spPr>
      </p:pic>
      <p:pic>
        <p:nvPicPr>
          <p:cNvPr id="11" name="Picture 10">
            <a:extLst>
              <a:ext uri="{FF2B5EF4-FFF2-40B4-BE49-F238E27FC236}">
                <a16:creationId xmlns:a16="http://schemas.microsoft.com/office/drawing/2014/main" id="{27594647-C5B4-4C3F-843E-031893764201}"/>
              </a:ext>
            </a:extLst>
          </p:cNvPr>
          <p:cNvPicPr>
            <a:picLocks noChangeAspect="1"/>
          </p:cNvPicPr>
          <p:nvPr/>
        </p:nvPicPr>
        <p:blipFill>
          <a:blip r:embed="rId3"/>
          <a:stretch>
            <a:fillRect/>
          </a:stretch>
        </p:blipFill>
        <p:spPr>
          <a:xfrm>
            <a:off x="6540500" y="38099"/>
            <a:ext cx="5194301" cy="5846987"/>
          </a:xfrm>
          <a:prstGeom prst="rect">
            <a:avLst/>
          </a:prstGeom>
        </p:spPr>
      </p:pic>
      <p:sp>
        <p:nvSpPr>
          <p:cNvPr id="13" name="TextBox 12">
            <a:extLst>
              <a:ext uri="{FF2B5EF4-FFF2-40B4-BE49-F238E27FC236}">
                <a16:creationId xmlns:a16="http://schemas.microsoft.com/office/drawing/2014/main" id="{8BDC34DC-79E6-4D12-82FF-E984D5C2FC05}"/>
              </a:ext>
            </a:extLst>
          </p:cNvPr>
          <p:cNvSpPr txBox="1"/>
          <p:nvPr/>
        </p:nvSpPr>
        <p:spPr>
          <a:xfrm>
            <a:off x="95251" y="1701453"/>
            <a:ext cx="6692899"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0.20 is standard deviation given in the question</a:t>
            </a:r>
          </a:p>
          <a:p>
            <a:r>
              <a:rPr lang="en-US" sz="2800" dirty="0">
                <a:latin typeface="Arial" panose="020B0604020202020204" pitchFamily="34" charset="0"/>
                <a:cs typeface="Arial" panose="020B0604020202020204" pitchFamily="34" charset="0"/>
              </a:rPr>
              <a:t>0.3 is from Spec limits chart</a:t>
            </a:r>
          </a:p>
        </p:txBody>
      </p:sp>
    </p:spTree>
    <p:extLst>
      <p:ext uri="{BB962C8B-B14F-4D97-AF65-F5344CB8AC3E}">
        <p14:creationId xmlns:p14="http://schemas.microsoft.com/office/powerpoint/2010/main" val="22873903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10B</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77802" y="746124"/>
            <a:ext cx="6603998" cy="5870576"/>
          </a:xfrm>
        </p:spPr>
        <p:txBody>
          <a:bodyPr>
            <a:noAutofit/>
          </a:bodyPr>
          <a:lstStyle/>
          <a:p>
            <a:pPr marL="0" indent="0">
              <a:buNone/>
            </a:pPr>
            <a:r>
              <a:rPr lang="en-US" sz="3200" b="1" dirty="0">
                <a:latin typeface="Arial" panose="020B0604020202020204" pitchFamily="34" charset="0"/>
                <a:cs typeface="Arial" panose="020B0604020202020204" pitchFamily="34" charset="0"/>
              </a:rPr>
              <a:t>3. </a:t>
            </a:r>
            <a:r>
              <a:rPr lang="en-US" sz="3200" cap="none" dirty="0">
                <a:latin typeface="Arial" panose="020B0604020202020204" pitchFamily="34" charset="0"/>
                <a:cs typeface="Arial" panose="020B0604020202020204" pitchFamily="34" charset="0"/>
              </a:rPr>
              <a:t>If QC’s mean </a:t>
            </a:r>
            <a:r>
              <a:rPr lang="en-US" sz="3200" u="sng" cap="none" dirty="0">
                <a:latin typeface="Arial" panose="020B0604020202020204" pitchFamily="34" charset="0"/>
                <a:cs typeface="Arial" panose="020B0604020202020204" pitchFamily="34" charset="0"/>
              </a:rPr>
              <a:t>binder content </a:t>
            </a:r>
            <a:r>
              <a:rPr lang="en-US" sz="3200" cap="none" dirty="0">
                <a:latin typeface="Arial" panose="020B0604020202020204" pitchFamily="34" charset="0"/>
                <a:cs typeface="Arial" panose="020B0604020202020204" pitchFamily="34" charset="0"/>
              </a:rPr>
              <a:t>is 5.80% with a standard deviation of </a:t>
            </a:r>
            <a:r>
              <a:rPr lang="en-US" sz="3200" u="sng" cap="none" dirty="0">
                <a:latin typeface="Arial" panose="020B0604020202020204" pitchFamily="34" charset="0"/>
                <a:cs typeface="Arial" panose="020B0604020202020204" pitchFamily="34" charset="0"/>
              </a:rPr>
              <a:t>0.50%</a:t>
            </a:r>
            <a:r>
              <a:rPr lang="en-US" sz="3200" cap="none" dirty="0">
                <a:latin typeface="Arial" panose="020B0604020202020204" pitchFamily="34" charset="0"/>
                <a:cs typeface="Arial" panose="020B0604020202020204" pitchFamily="34" charset="0"/>
              </a:rPr>
              <a:t> and QA’s binder content is 5.67%, is there favorable comparison?</a:t>
            </a:r>
          </a:p>
          <a:p>
            <a:pPr marL="0" indent="0">
              <a:buNone/>
            </a:pPr>
            <a:r>
              <a:rPr lang="en-US" sz="3200" b="1" cap="none" dirty="0">
                <a:latin typeface="Arial" panose="020B0604020202020204" pitchFamily="34" charset="0"/>
                <a:cs typeface="Arial" panose="020B0604020202020204" pitchFamily="34" charset="0"/>
              </a:rPr>
              <a:t>Note:   </a:t>
            </a:r>
            <a:r>
              <a:rPr lang="en-US" sz="3200" cap="none" dirty="0">
                <a:latin typeface="Arial" panose="020B0604020202020204" pitchFamily="34" charset="0"/>
                <a:cs typeface="Arial" panose="020B0604020202020204" pitchFamily="34" charset="0"/>
              </a:rPr>
              <a:t>Again, you will need slide 3 from Module 10A to answer this question. </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186</a:t>
            </a:fld>
            <a:endParaRPr lang="en-US" sz="2800" dirty="0"/>
          </a:p>
        </p:txBody>
      </p:sp>
      <p:pic>
        <p:nvPicPr>
          <p:cNvPr id="8" name="Picture 7">
            <a:extLst>
              <a:ext uri="{FF2B5EF4-FFF2-40B4-BE49-F238E27FC236}">
                <a16:creationId xmlns:a16="http://schemas.microsoft.com/office/drawing/2014/main" id="{5AC4AE09-67C6-4FCB-97DD-0770C779FBF7}"/>
              </a:ext>
            </a:extLst>
          </p:cNvPr>
          <p:cNvPicPr>
            <a:picLocks noChangeAspect="1"/>
          </p:cNvPicPr>
          <p:nvPr/>
        </p:nvPicPr>
        <p:blipFill>
          <a:blip r:embed="rId2"/>
          <a:stretch>
            <a:fillRect/>
          </a:stretch>
        </p:blipFill>
        <p:spPr>
          <a:xfrm>
            <a:off x="6954557" y="277812"/>
            <a:ext cx="5059641" cy="6494465"/>
          </a:xfrm>
          <a:prstGeom prst="rect">
            <a:avLst/>
          </a:prstGeom>
        </p:spPr>
      </p:pic>
    </p:spTree>
    <p:extLst>
      <p:ext uri="{BB962C8B-B14F-4D97-AF65-F5344CB8AC3E}">
        <p14:creationId xmlns:p14="http://schemas.microsoft.com/office/powerpoint/2010/main" val="267453137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F6FCE-FAFB-4EE6-BFD9-AF856464C7A6}"/>
              </a:ext>
            </a:extLst>
          </p:cNvPr>
          <p:cNvPicPr>
            <a:picLocks noChangeAspect="1"/>
          </p:cNvPicPr>
          <p:nvPr/>
        </p:nvPicPr>
        <p:blipFill>
          <a:blip r:embed="rId2"/>
          <a:stretch>
            <a:fillRect/>
          </a:stretch>
        </p:blipFill>
        <p:spPr>
          <a:xfrm>
            <a:off x="77809" y="4048552"/>
            <a:ext cx="10767074" cy="2730499"/>
          </a:xfrm>
          <a:prstGeom prst="rect">
            <a:avLst/>
          </a:prstGeom>
        </p:spPr>
      </p:pic>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829902" y="6454775"/>
            <a:ext cx="1246189" cy="365125"/>
          </a:xfrm>
        </p:spPr>
        <p:txBody>
          <a:bodyPr/>
          <a:lstStyle/>
          <a:p>
            <a:fld id="{D06B54AD-FDBF-4D58-8A9D-31C5564527AC}" type="slidenum">
              <a:rPr lang="en-US" sz="2800" smtClean="0"/>
              <a:t>187</a:t>
            </a:fld>
            <a:endParaRPr lang="en-US" sz="2800" dirty="0"/>
          </a:p>
        </p:txBody>
      </p:sp>
      <p:sp>
        <p:nvSpPr>
          <p:cNvPr id="7" name="Title 1">
            <a:extLst>
              <a:ext uri="{FF2B5EF4-FFF2-40B4-BE49-F238E27FC236}">
                <a16:creationId xmlns:a16="http://schemas.microsoft.com/office/drawing/2014/main" id="{DBA4BFF2-54CB-4A3E-8A5B-91193C7BECE8}"/>
              </a:ext>
            </a:extLst>
          </p:cNvPr>
          <p:cNvSpPr>
            <a:spLocks noGrp="1"/>
          </p:cNvSpPr>
          <p:nvPr>
            <p:ph type="title"/>
          </p:nvPr>
        </p:nvSpPr>
        <p:spPr>
          <a:xfrm>
            <a:off x="0" y="38100"/>
            <a:ext cx="6883400" cy="1320801"/>
          </a:xfrm>
        </p:spPr>
        <p:txBody>
          <a:bodyPr>
            <a:normAutofit fontScale="90000"/>
          </a:bodyPr>
          <a:lstStyle/>
          <a:p>
            <a:pPr algn="l"/>
            <a:r>
              <a:rPr lang="en-US" dirty="0">
                <a:latin typeface="Arial" panose="020B0604020202020204" pitchFamily="34" charset="0"/>
                <a:cs typeface="Arial" panose="020B0604020202020204" pitchFamily="34" charset="0"/>
              </a:rPr>
              <a:t>Answer – M10B – Q2; </a:t>
            </a:r>
            <a:br>
              <a:rPr lang="en-US" dirty="0">
                <a:latin typeface="Arial" panose="020B0604020202020204" pitchFamily="34" charset="0"/>
                <a:cs typeface="Arial" panose="020B0604020202020204" pitchFamily="34" charset="0"/>
              </a:rPr>
            </a:br>
            <a:r>
              <a:rPr lang="en-US" dirty="0"/>
              <a:t>(slide 3 from M10a and </a:t>
            </a:r>
            <a:br>
              <a:rPr lang="en-US" dirty="0"/>
            </a:br>
            <a:r>
              <a:rPr lang="en-US" dirty="0"/>
              <a:t>slide 4 from m10b)</a:t>
            </a: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BDC34DC-79E6-4D12-82FF-E984D5C2FC05}"/>
              </a:ext>
            </a:extLst>
          </p:cNvPr>
          <p:cNvSpPr txBox="1"/>
          <p:nvPr/>
        </p:nvSpPr>
        <p:spPr>
          <a:xfrm>
            <a:off x="190501" y="1978452"/>
            <a:ext cx="6223000"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0.50 is standard deviation given in the question</a:t>
            </a:r>
          </a:p>
          <a:p>
            <a:r>
              <a:rPr lang="en-US" sz="2800" dirty="0">
                <a:latin typeface="Arial" panose="020B0604020202020204" pitchFamily="34" charset="0"/>
                <a:cs typeface="Arial" panose="020B0604020202020204" pitchFamily="34" charset="0"/>
              </a:rPr>
              <a:t>0.3 is from Spec limits chart</a:t>
            </a:r>
          </a:p>
        </p:txBody>
      </p:sp>
      <p:pic>
        <p:nvPicPr>
          <p:cNvPr id="11" name="Picture 10">
            <a:extLst>
              <a:ext uri="{FF2B5EF4-FFF2-40B4-BE49-F238E27FC236}">
                <a16:creationId xmlns:a16="http://schemas.microsoft.com/office/drawing/2014/main" id="{27594647-C5B4-4C3F-843E-031893764201}"/>
              </a:ext>
            </a:extLst>
          </p:cNvPr>
          <p:cNvPicPr>
            <a:picLocks noChangeAspect="1"/>
          </p:cNvPicPr>
          <p:nvPr/>
        </p:nvPicPr>
        <p:blipFill>
          <a:blip r:embed="rId3"/>
          <a:stretch>
            <a:fillRect/>
          </a:stretch>
        </p:blipFill>
        <p:spPr>
          <a:xfrm>
            <a:off x="6667500" y="38099"/>
            <a:ext cx="5408591" cy="6286501"/>
          </a:xfrm>
          <a:prstGeom prst="rect">
            <a:avLst/>
          </a:prstGeom>
        </p:spPr>
      </p:pic>
    </p:spTree>
    <p:extLst>
      <p:ext uri="{BB962C8B-B14F-4D97-AF65-F5344CB8AC3E}">
        <p14:creationId xmlns:p14="http://schemas.microsoft.com/office/powerpoint/2010/main" val="200527371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10B</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746124"/>
            <a:ext cx="6273800" cy="3419476"/>
          </a:xfrm>
        </p:spPr>
        <p:txBody>
          <a:bodyPr>
            <a:noAutofit/>
          </a:bodyPr>
          <a:lstStyle/>
          <a:p>
            <a:pPr marL="0" indent="0">
              <a:buNone/>
            </a:pPr>
            <a:r>
              <a:rPr lang="en-US" sz="3200" b="1" dirty="0">
                <a:latin typeface="Arial" panose="020B0604020202020204" pitchFamily="34" charset="0"/>
                <a:cs typeface="Arial" panose="020B0604020202020204" pitchFamily="34" charset="0"/>
              </a:rPr>
              <a:t>4.  </a:t>
            </a:r>
            <a:r>
              <a:rPr lang="en-US" sz="3200" cap="none" dirty="0">
                <a:latin typeface="Arial" panose="020B0604020202020204" pitchFamily="34" charset="0"/>
                <a:cs typeface="Arial" panose="020B0604020202020204" pitchFamily="34" charset="0"/>
              </a:rPr>
              <a:t>If there is unfavorable comparison between QC and QA, to resolve the issue, what is the first step?   </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188</a:t>
            </a:fld>
            <a:endParaRPr lang="en-US" sz="2800" dirty="0"/>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228602" y="3429000"/>
            <a:ext cx="6324598" cy="12573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(slide 20)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2C771F0-8666-41EE-8DF5-948F98B7A1DB}"/>
              </a:ext>
            </a:extLst>
          </p:cNvPr>
          <p:cNvPicPr>
            <a:picLocks noChangeAspect="1"/>
          </p:cNvPicPr>
          <p:nvPr/>
        </p:nvPicPr>
        <p:blipFill>
          <a:blip r:embed="rId2"/>
          <a:stretch>
            <a:fillRect/>
          </a:stretch>
        </p:blipFill>
        <p:spPr>
          <a:xfrm>
            <a:off x="6807196" y="-11696"/>
            <a:ext cx="5156202" cy="6869696"/>
          </a:xfrm>
          <a:prstGeom prst="rect">
            <a:avLst/>
          </a:prstGeom>
        </p:spPr>
      </p:pic>
      <p:cxnSp>
        <p:nvCxnSpPr>
          <p:cNvPr id="11" name="Straight Arrow Connector 10">
            <a:extLst>
              <a:ext uri="{FF2B5EF4-FFF2-40B4-BE49-F238E27FC236}">
                <a16:creationId xmlns:a16="http://schemas.microsoft.com/office/drawing/2014/main" id="{5DFC6D27-D982-45AD-A82D-603B4E5C9115}"/>
              </a:ext>
            </a:extLst>
          </p:cNvPr>
          <p:cNvCxnSpPr>
            <a:cxnSpLocks/>
          </p:cNvCxnSpPr>
          <p:nvPr/>
        </p:nvCxnSpPr>
        <p:spPr>
          <a:xfrm flipV="1">
            <a:off x="2260600" y="2762250"/>
            <a:ext cx="4432300" cy="146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7855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10B</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95620" y="485386"/>
            <a:ext cx="11883377" cy="1127120"/>
          </a:xfrm>
        </p:spPr>
        <p:txBody>
          <a:bodyPr>
            <a:normAutofit fontScale="92500" lnSpcReduction="20000"/>
          </a:bodyPr>
          <a:lstStyle/>
          <a:p>
            <a:pPr marL="0" indent="0">
              <a:buNone/>
            </a:pPr>
            <a:r>
              <a:rPr lang="en-US" sz="3500" b="1" dirty="0">
                <a:latin typeface="Arial" panose="020B0604020202020204" pitchFamily="34" charset="0"/>
                <a:cs typeface="Arial" panose="020B0604020202020204" pitchFamily="34" charset="0"/>
              </a:rPr>
              <a:t>5.  </a:t>
            </a:r>
            <a:r>
              <a:rPr lang="en-US" sz="3500" cap="none" dirty="0">
                <a:latin typeface="Arial" panose="020B0604020202020204" pitchFamily="34" charset="0"/>
                <a:cs typeface="Arial" panose="020B0604020202020204" pitchFamily="34" charset="0"/>
              </a:rPr>
              <a:t>If all data appears to be correct, what 2 alternate courses of action could be taken?   </a:t>
            </a:r>
            <a:endParaRPr lang="en-US" sz="3500" dirty="0">
              <a:solidFill>
                <a:srgbClr val="FF0000"/>
              </a:solidFill>
              <a:latin typeface="Arial" panose="020B0604020202020204" pitchFamily="34" charset="0"/>
              <a:cs typeface="Arial" panose="020B0604020202020204" pitchFamily="34" charset="0"/>
            </a:endParaRP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cap="none"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189</a:t>
            </a:fld>
            <a:endParaRPr lang="en-US" sz="2800" dirty="0"/>
          </a:p>
        </p:txBody>
      </p:sp>
      <p:pic>
        <p:nvPicPr>
          <p:cNvPr id="13" name="Picture 12">
            <a:extLst>
              <a:ext uri="{FF2B5EF4-FFF2-40B4-BE49-F238E27FC236}">
                <a16:creationId xmlns:a16="http://schemas.microsoft.com/office/drawing/2014/main" id="{96ED44CB-25AA-4ACD-8A0B-8A4DD8487175}"/>
              </a:ext>
            </a:extLst>
          </p:cNvPr>
          <p:cNvPicPr>
            <a:picLocks noChangeAspect="1"/>
          </p:cNvPicPr>
          <p:nvPr/>
        </p:nvPicPr>
        <p:blipFill>
          <a:blip r:embed="rId2"/>
          <a:stretch>
            <a:fillRect/>
          </a:stretch>
        </p:blipFill>
        <p:spPr>
          <a:xfrm>
            <a:off x="1" y="1612506"/>
            <a:ext cx="11883376" cy="5152512"/>
          </a:xfrm>
          <a:prstGeom prst="rect">
            <a:avLst/>
          </a:prstGeom>
        </p:spPr>
      </p:pic>
    </p:spTree>
    <p:extLst>
      <p:ext uri="{BB962C8B-B14F-4D97-AF65-F5344CB8AC3E}">
        <p14:creationId xmlns:p14="http://schemas.microsoft.com/office/powerpoint/2010/main" val="2577185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15911" y="114570"/>
            <a:ext cx="2795590" cy="986888"/>
          </a:xfrm>
        </p:spPr>
        <p:txBody>
          <a:bodyPr>
            <a:normAutofit/>
          </a:bodyPr>
          <a:lstStyle/>
          <a:p>
            <a:pPr algn="l"/>
            <a:r>
              <a:rPr lang="en-US" sz="3200" b="1" dirty="0">
                <a:latin typeface="Arial" panose="020B0604020202020204" pitchFamily="34" charset="0"/>
                <a:cs typeface="Arial" panose="020B0604020202020204" pitchFamily="34" charset="0"/>
              </a:rPr>
              <a:t>Module 2C</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739777" y="1930130"/>
            <a:ext cx="11022012" cy="1498870"/>
          </a:xfrm>
        </p:spPr>
        <p:txBody>
          <a:bodyPr>
            <a:normAutofit/>
          </a:bodyPr>
          <a:lstStyle/>
          <a:p>
            <a:pPr marL="0" indent="0">
              <a:buNone/>
            </a:pPr>
            <a:r>
              <a:rPr lang="en-US" sz="3200" b="1"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the major extra test in M322 compared to M320?</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19</a:t>
            </a:fld>
            <a:endParaRPr lang="en-US" dirty="0"/>
          </a:p>
        </p:txBody>
      </p:sp>
    </p:spTree>
    <p:extLst>
      <p:ext uri="{BB962C8B-B14F-4D97-AF65-F5344CB8AC3E}">
        <p14:creationId xmlns:p14="http://schemas.microsoft.com/office/powerpoint/2010/main" val="240018511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10B</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746124"/>
            <a:ext cx="11480800" cy="1133476"/>
          </a:xfrm>
        </p:spPr>
        <p:txBody>
          <a:bodyPr>
            <a:normAutofit/>
          </a:bodyPr>
          <a:lstStyle/>
          <a:p>
            <a:pPr marL="0" indent="0">
              <a:buNone/>
            </a:pPr>
            <a:r>
              <a:rPr lang="en-US" sz="3200" b="1" dirty="0">
                <a:latin typeface="Arial" panose="020B0604020202020204" pitchFamily="34" charset="0"/>
                <a:cs typeface="Arial" panose="020B0604020202020204" pitchFamily="34" charset="0"/>
              </a:rPr>
              <a:t>6.  </a:t>
            </a:r>
            <a:r>
              <a:rPr lang="en-US" sz="3200" cap="none" dirty="0">
                <a:latin typeface="Arial" panose="020B0604020202020204" pitchFamily="34" charset="0"/>
                <a:cs typeface="Arial" panose="020B0604020202020204" pitchFamily="34" charset="0"/>
              </a:rPr>
              <a:t>If a retained sample is tested, what tests must be run?   </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190</a:t>
            </a:fld>
            <a:endParaRPr lang="en-US" sz="2800" dirty="0"/>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457201" y="2524782"/>
            <a:ext cx="4000499" cy="2745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2800" dirty="0">
                <a:latin typeface="Arial" panose="020B0604020202020204" pitchFamily="34" charset="0"/>
                <a:cs typeface="Arial" panose="020B0604020202020204" pitchFamily="34" charset="0"/>
              </a:rPr>
              <a:t>Answer (slide 23)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304B2EE-8862-4578-A6F1-47A70716010C}"/>
              </a:ext>
            </a:extLst>
          </p:cNvPr>
          <p:cNvSpPr txBox="1"/>
          <p:nvPr/>
        </p:nvSpPr>
        <p:spPr>
          <a:xfrm>
            <a:off x="904087" y="3952410"/>
            <a:ext cx="2678938"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Gmm, Gmb, Pb</a:t>
            </a:r>
          </a:p>
        </p:txBody>
      </p:sp>
      <p:pic>
        <p:nvPicPr>
          <p:cNvPr id="13" name="Picture 12">
            <a:extLst>
              <a:ext uri="{FF2B5EF4-FFF2-40B4-BE49-F238E27FC236}">
                <a16:creationId xmlns:a16="http://schemas.microsoft.com/office/drawing/2014/main" id="{8B1C771E-EA90-4F35-B47F-54432068F49C}"/>
              </a:ext>
            </a:extLst>
          </p:cNvPr>
          <p:cNvPicPr>
            <a:picLocks noChangeAspect="1"/>
          </p:cNvPicPr>
          <p:nvPr/>
        </p:nvPicPr>
        <p:blipFill>
          <a:blip r:embed="rId2"/>
          <a:stretch>
            <a:fillRect/>
          </a:stretch>
        </p:blipFill>
        <p:spPr>
          <a:xfrm>
            <a:off x="4214812" y="1352550"/>
            <a:ext cx="4987736" cy="5505450"/>
          </a:xfrm>
          <a:prstGeom prst="rect">
            <a:avLst/>
          </a:prstGeom>
        </p:spPr>
      </p:pic>
    </p:spTree>
    <p:extLst>
      <p:ext uri="{BB962C8B-B14F-4D97-AF65-F5344CB8AC3E}">
        <p14:creationId xmlns:p14="http://schemas.microsoft.com/office/powerpoint/2010/main" val="22860452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191</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10B</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664848"/>
            <a:ext cx="11480800" cy="1880263"/>
          </a:xfrm>
        </p:spPr>
        <p:txBody>
          <a:bodyPr>
            <a:normAutofit/>
          </a:bodyPr>
          <a:lstStyle/>
          <a:p>
            <a:pPr marL="0" indent="0">
              <a:buNone/>
            </a:pPr>
            <a:r>
              <a:rPr lang="en-US" sz="3200" b="1" dirty="0">
                <a:latin typeface="Arial" panose="020B0604020202020204" pitchFamily="34" charset="0"/>
                <a:cs typeface="Arial" panose="020B0604020202020204" pitchFamily="34" charset="0"/>
              </a:rPr>
              <a:t>7.  </a:t>
            </a:r>
            <a:r>
              <a:rPr lang="en-US" sz="3200" cap="none" dirty="0">
                <a:latin typeface="Arial" panose="020B0604020202020204" pitchFamily="34" charset="0"/>
                <a:cs typeface="Arial" panose="020B0604020202020204" pitchFamily="34" charset="0"/>
              </a:rPr>
              <a:t>What constitutes favorable comparison between the 2 original and retained sample test results?   </a:t>
            </a:r>
            <a:endParaRPr lang="en-US" sz="32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228602" y="2298701"/>
            <a:ext cx="6324598" cy="66040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2800" dirty="0">
                <a:latin typeface="Arial" panose="020B0604020202020204" pitchFamily="34" charset="0"/>
                <a:cs typeface="Arial" panose="020B0604020202020204" pitchFamily="34" charset="0"/>
              </a:rPr>
              <a:t>Answer – (slide 24)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5DFC6D27-D982-45AD-A82D-603B4E5C9115}"/>
              </a:ext>
            </a:extLst>
          </p:cNvPr>
          <p:cNvCxnSpPr/>
          <p:nvPr/>
        </p:nvCxnSpPr>
        <p:spPr>
          <a:xfrm>
            <a:off x="3619500" y="2451100"/>
            <a:ext cx="3175000" cy="736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304B2EE-8862-4578-A6F1-47A70716010C}"/>
              </a:ext>
            </a:extLst>
          </p:cNvPr>
          <p:cNvSpPr txBox="1"/>
          <p:nvPr/>
        </p:nvSpPr>
        <p:spPr>
          <a:xfrm>
            <a:off x="773838" y="2854984"/>
            <a:ext cx="3082895" cy="1384995"/>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Gmm within 0.005</a:t>
            </a:r>
          </a:p>
          <a:p>
            <a:r>
              <a:rPr lang="en-US" sz="2800" dirty="0">
                <a:solidFill>
                  <a:srgbClr val="FF0000"/>
                </a:solidFill>
                <a:latin typeface="Arial" panose="020B0604020202020204" pitchFamily="34" charset="0"/>
                <a:cs typeface="Arial" panose="020B0604020202020204" pitchFamily="34" charset="0"/>
              </a:rPr>
              <a:t>Gmb within 0.010</a:t>
            </a:r>
          </a:p>
          <a:p>
            <a:r>
              <a:rPr lang="en-US" sz="2800" dirty="0">
                <a:solidFill>
                  <a:srgbClr val="FF0000"/>
                </a:solidFill>
                <a:latin typeface="Arial" panose="020B0604020202020204" pitchFamily="34" charset="0"/>
                <a:cs typeface="Arial" panose="020B0604020202020204" pitchFamily="34" charset="0"/>
              </a:rPr>
              <a:t>Pb with in 0.1%</a:t>
            </a:r>
          </a:p>
        </p:txBody>
      </p:sp>
      <p:pic>
        <p:nvPicPr>
          <p:cNvPr id="9" name="Picture 8">
            <a:extLst>
              <a:ext uri="{FF2B5EF4-FFF2-40B4-BE49-F238E27FC236}">
                <a16:creationId xmlns:a16="http://schemas.microsoft.com/office/drawing/2014/main" id="{AAE89583-94D5-4C61-A5DB-1C17EA118387}"/>
              </a:ext>
            </a:extLst>
          </p:cNvPr>
          <p:cNvPicPr>
            <a:picLocks noChangeAspect="1"/>
          </p:cNvPicPr>
          <p:nvPr/>
        </p:nvPicPr>
        <p:blipFill>
          <a:blip r:embed="rId2"/>
          <a:stretch>
            <a:fillRect/>
          </a:stretch>
        </p:blipFill>
        <p:spPr>
          <a:xfrm>
            <a:off x="7061323" y="1312862"/>
            <a:ext cx="4902073" cy="5459415"/>
          </a:xfrm>
          <a:prstGeom prst="rect">
            <a:avLst/>
          </a:prstGeom>
        </p:spPr>
      </p:pic>
    </p:spTree>
    <p:extLst>
      <p:ext uri="{BB962C8B-B14F-4D97-AF65-F5344CB8AC3E}">
        <p14:creationId xmlns:p14="http://schemas.microsoft.com/office/powerpoint/2010/main" val="39206988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192</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b="1" dirty="0">
                <a:latin typeface="Arial" panose="020B0604020202020204" pitchFamily="34" charset="0"/>
                <a:cs typeface="Arial" panose="020B0604020202020204" pitchFamily="34" charset="0"/>
              </a:rPr>
              <a:t>Module 10B</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746124"/>
            <a:ext cx="11480800" cy="1133476"/>
          </a:xfrm>
        </p:spPr>
        <p:txBody>
          <a:bodyPr>
            <a:normAutofit/>
          </a:bodyPr>
          <a:lstStyle/>
          <a:p>
            <a:pPr marL="0" indent="0">
              <a:buNone/>
            </a:pPr>
            <a:r>
              <a:rPr lang="en-US" sz="2800" b="1" dirty="0">
                <a:latin typeface="Arial" panose="020B0604020202020204" pitchFamily="34" charset="0"/>
                <a:cs typeface="Arial" panose="020B0604020202020204" pitchFamily="34" charset="0"/>
              </a:rPr>
              <a:t>8.  </a:t>
            </a:r>
            <a:r>
              <a:rPr lang="en-US" sz="2800" cap="none" dirty="0">
                <a:latin typeface="Arial" panose="020B0604020202020204" pitchFamily="34" charset="0"/>
                <a:cs typeface="Arial" panose="020B0604020202020204" pitchFamily="34" charset="0"/>
              </a:rPr>
              <a:t>If there is favorable comparison between the original and retained sample test results, what should be done?   </a:t>
            </a:r>
            <a:endParaRPr lang="en-US" sz="2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228602" y="2298701"/>
            <a:ext cx="6324598" cy="66040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2800" dirty="0">
                <a:latin typeface="Arial" panose="020B0604020202020204" pitchFamily="34" charset="0"/>
                <a:cs typeface="Arial" panose="020B0604020202020204" pitchFamily="34" charset="0"/>
              </a:rPr>
              <a:t>Answer – (slide 24)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5DFC6D27-D982-45AD-A82D-603B4E5C9115}"/>
              </a:ext>
            </a:extLst>
          </p:cNvPr>
          <p:cNvCxnSpPr/>
          <p:nvPr/>
        </p:nvCxnSpPr>
        <p:spPr>
          <a:xfrm>
            <a:off x="3619500" y="2451100"/>
            <a:ext cx="3175000" cy="736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304B2EE-8862-4578-A6F1-47A70716010C}"/>
              </a:ext>
            </a:extLst>
          </p:cNvPr>
          <p:cNvSpPr txBox="1"/>
          <p:nvPr/>
        </p:nvSpPr>
        <p:spPr>
          <a:xfrm>
            <a:off x="102284" y="3361126"/>
            <a:ext cx="7347396" cy="954107"/>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Use original in data set and add QA’s results.</a:t>
            </a:r>
          </a:p>
          <a:p>
            <a:r>
              <a:rPr lang="en-US" sz="2800" dirty="0">
                <a:solidFill>
                  <a:srgbClr val="FF0000"/>
                </a:solidFill>
                <a:latin typeface="Arial" panose="020B0604020202020204" pitchFamily="34" charset="0"/>
                <a:cs typeface="Arial" panose="020B0604020202020204" pitchFamily="34" charset="0"/>
              </a:rPr>
              <a:t>Rerun the PWL Analysis</a:t>
            </a:r>
          </a:p>
        </p:txBody>
      </p:sp>
      <p:pic>
        <p:nvPicPr>
          <p:cNvPr id="8" name="Picture 7">
            <a:extLst>
              <a:ext uri="{FF2B5EF4-FFF2-40B4-BE49-F238E27FC236}">
                <a16:creationId xmlns:a16="http://schemas.microsoft.com/office/drawing/2014/main" id="{25CDC40A-B519-4F2D-9F85-49C07AD81316}"/>
              </a:ext>
            </a:extLst>
          </p:cNvPr>
          <p:cNvPicPr>
            <a:picLocks noChangeAspect="1"/>
          </p:cNvPicPr>
          <p:nvPr/>
        </p:nvPicPr>
        <p:blipFill>
          <a:blip r:embed="rId2"/>
          <a:stretch>
            <a:fillRect/>
          </a:stretch>
        </p:blipFill>
        <p:spPr>
          <a:xfrm>
            <a:off x="7404784" y="1312862"/>
            <a:ext cx="4787216" cy="5483225"/>
          </a:xfrm>
          <a:prstGeom prst="rect">
            <a:avLst/>
          </a:prstGeom>
        </p:spPr>
      </p:pic>
    </p:spTree>
    <p:extLst>
      <p:ext uri="{BB962C8B-B14F-4D97-AF65-F5344CB8AC3E}">
        <p14:creationId xmlns:p14="http://schemas.microsoft.com/office/powerpoint/2010/main" val="136404120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193</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b="1" dirty="0">
                <a:latin typeface="Arial" panose="020B0604020202020204" pitchFamily="34" charset="0"/>
                <a:cs typeface="Arial" panose="020B0604020202020204" pitchFamily="34" charset="0"/>
              </a:rPr>
              <a:t>Module 10B</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581409"/>
            <a:ext cx="11480800" cy="1133476"/>
          </a:xfrm>
        </p:spPr>
        <p:txBody>
          <a:bodyPr>
            <a:normAutofit/>
          </a:bodyPr>
          <a:lstStyle/>
          <a:p>
            <a:pPr marL="0" indent="0">
              <a:buNone/>
            </a:pPr>
            <a:r>
              <a:rPr lang="en-US" sz="2800" b="1" dirty="0">
                <a:latin typeface="Arial" panose="020B0604020202020204" pitchFamily="34" charset="0"/>
                <a:cs typeface="Arial" panose="020B0604020202020204" pitchFamily="34" charset="0"/>
              </a:rPr>
              <a:t>9.  </a:t>
            </a:r>
            <a:r>
              <a:rPr lang="en-US" sz="2800" cap="none" dirty="0">
                <a:latin typeface="Arial" panose="020B0604020202020204" pitchFamily="34" charset="0"/>
                <a:cs typeface="Arial" panose="020B0604020202020204" pitchFamily="34" charset="0"/>
              </a:rPr>
              <a:t>If there is un-favorable comparison between the original and retained sample test results, what should be done?   </a:t>
            </a:r>
            <a:endParaRPr lang="en-US" sz="2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228602" y="2298701"/>
            <a:ext cx="6324598" cy="66040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2800" dirty="0">
                <a:latin typeface="Arial" panose="020B0604020202020204" pitchFamily="34" charset="0"/>
                <a:cs typeface="Arial" panose="020B0604020202020204" pitchFamily="34" charset="0"/>
              </a:rPr>
              <a:t>Answer – (slide 26)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5DFC6D27-D982-45AD-A82D-603B4E5C9115}"/>
              </a:ext>
            </a:extLst>
          </p:cNvPr>
          <p:cNvCxnSpPr/>
          <p:nvPr/>
        </p:nvCxnSpPr>
        <p:spPr>
          <a:xfrm>
            <a:off x="3619500" y="2451100"/>
            <a:ext cx="3175000" cy="736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304B2EE-8862-4578-A6F1-47A70716010C}"/>
              </a:ext>
            </a:extLst>
          </p:cNvPr>
          <p:cNvSpPr txBox="1"/>
          <p:nvPr/>
        </p:nvSpPr>
        <p:spPr>
          <a:xfrm>
            <a:off x="102284" y="3361126"/>
            <a:ext cx="7996100" cy="954107"/>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Substitute (Pb, Gmm, Gmb) results from retained</a:t>
            </a:r>
          </a:p>
          <a:p>
            <a:r>
              <a:rPr lang="en-US" sz="2800" dirty="0">
                <a:solidFill>
                  <a:srgbClr val="FF0000"/>
                </a:solidFill>
                <a:latin typeface="Arial" panose="020B0604020202020204" pitchFamily="34" charset="0"/>
                <a:cs typeface="Arial" panose="020B0604020202020204" pitchFamily="34" charset="0"/>
              </a:rPr>
              <a:t>Split, re-calculate Va and VMA.</a:t>
            </a:r>
          </a:p>
        </p:txBody>
      </p:sp>
      <p:pic>
        <p:nvPicPr>
          <p:cNvPr id="10" name="Picture 9">
            <a:extLst>
              <a:ext uri="{FF2B5EF4-FFF2-40B4-BE49-F238E27FC236}">
                <a16:creationId xmlns:a16="http://schemas.microsoft.com/office/drawing/2014/main" id="{B9A3C50A-673F-4D91-A1C6-8339561844DF}"/>
              </a:ext>
            </a:extLst>
          </p:cNvPr>
          <p:cNvPicPr>
            <a:picLocks noChangeAspect="1"/>
          </p:cNvPicPr>
          <p:nvPr/>
        </p:nvPicPr>
        <p:blipFill>
          <a:blip r:embed="rId2"/>
          <a:stretch>
            <a:fillRect/>
          </a:stretch>
        </p:blipFill>
        <p:spPr>
          <a:xfrm>
            <a:off x="8041480" y="1574800"/>
            <a:ext cx="4208431" cy="5283200"/>
          </a:xfrm>
          <a:prstGeom prst="rect">
            <a:avLst/>
          </a:prstGeom>
        </p:spPr>
      </p:pic>
    </p:spTree>
    <p:extLst>
      <p:ext uri="{BB962C8B-B14F-4D97-AF65-F5344CB8AC3E}">
        <p14:creationId xmlns:p14="http://schemas.microsoft.com/office/powerpoint/2010/main" val="112398938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194</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b="1" dirty="0">
                <a:latin typeface="Arial" panose="020B0604020202020204" pitchFamily="34" charset="0"/>
                <a:cs typeface="Arial" panose="020B0604020202020204" pitchFamily="34" charset="0"/>
              </a:rPr>
              <a:t>Module 10B</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581409"/>
            <a:ext cx="11480800" cy="1543866"/>
          </a:xfrm>
        </p:spPr>
        <p:txBody>
          <a:bodyPr>
            <a:normAutofit lnSpcReduction="10000"/>
          </a:bodyPr>
          <a:lstStyle/>
          <a:p>
            <a:pPr marL="0" indent="0">
              <a:buNone/>
            </a:pPr>
            <a:r>
              <a:rPr lang="en-US" sz="2800" b="1" dirty="0">
                <a:latin typeface="Arial" panose="020B0604020202020204" pitchFamily="34" charset="0"/>
                <a:cs typeface="Arial" panose="020B0604020202020204" pitchFamily="34" charset="0"/>
              </a:rPr>
              <a:t>10.  </a:t>
            </a:r>
            <a:r>
              <a:rPr lang="en-US" sz="2800" cap="none" dirty="0">
                <a:latin typeface="Arial" panose="020B0604020202020204" pitchFamily="34" charset="0"/>
                <a:cs typeface="Arial" panose="020B0604020202020204" pitchFamily="34" charset="0"/>
              </a:rPr>
              <a:t>If the retained sample test results are substituted for original results and the lot comparison still shows unfavorable comparison between QC and QA, what should be done?   </a:t>
            </a:r>
            <a:endParaRPr lang="en-US" sz="2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228602" y="2298701"/>
            <a:ext cx="6324598" cy="66040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2800" dirty="0">
                <a:latin typeface="Arial" panose="020B0604020202020204" pitchFamily="34" charset="0"/>
                <a:cs typeface="Arial" panose="020B0604020202020204" pitchFamily="34" charset="0"/>
              </a:rPr>
              <a:t>Answer – (slide 26)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5DFC6D27-D982-45AD-A82D-603B4E5C9115}"/>
              </a:ext>
            </a:extLst>
          </p:cNvPr>
          <p:cNvCxnSpPr/>
          <p:nvPr/>
        </p:nvCxnSpPr>
        <p:spPr>
          <a:xfrm>
            <a:off x="3619500" y="2451100"/>
            <a:ext cx="3175000" cy="736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304B2EE-8862-4578-A6F1-47A70716010C}"/>
              </a:ext>
            </a:extLst>
          </p:cNvPr>
          <p:cNvSpPr txBox="1"/>
          <p:nvPr/>
        </p:nvSpPr>
        <p:spPr>
          <a:xfrm>
            <a:off x="1130984" y="3183329"/>
            <a:ext cx="3546677" cy="954107"/>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Add in QA’s Results</a:t>
            </a:r>
          </a:p>
          <a:p>
            <a:r>
              <a:rPr lang="en-US" sz="2800" dirty="0">
                <a:solidFill>
                  <a:srgbClr val="FF0000"/>
                </a:solidFill>
                <a:latin typeface="Arial" panose="020B0604020202020204" pitchFamily="34" charset="0"/>
                <a:cs typeface="Arial" panose="020B0604020202020204" pitchFamily="34" charset="0"/>
              </a:rPr>
              <a:t>Rerun PWL Analysis.</a:t>
            </a:r>
          </a:p>
        </p:txBody>
      </p:sp>
      <p:pic>
        <p:nvPicPr>
          <p:cNvPr id="7" name="Picture 6">
            <a:extLst>
              <a:ext uri="{FF2B5EF4-FFF2-40B4-BE49-F238E27FC236}">
                <a16:creationId xmlns:a16="http://schemas.microsoft.com/office/drawing/2014/main" id="{7E6DE2D3-EB2C-4285-83A2-B52D3BD43203}"/>
              </a:ext>
            </a:extLst>
          </p:cNvPr>
          <p:cNvPicPr>
            <a:picLocks noChangeAspect="1"/>
          </p:cNvPicPr>
          <p:nvPr/>
        </p:nvPicPr>
        <p:blipFill>
          <a:blip r:embed="rId2"/>
          <a:stretch>
            <a:fillRect/>
          </a:stretch>
        </p:blipFill>
        <p:spPr>
          <a:xfrm>
            <a:off x="6845298" y="1576387"/>
            <a:ext cx="3896717" cy="5281613"/>
          </a:xfrm>
          <a:prstGeom prst="rect">
            <a:avLst/>
          </a:prstGeom>
        </p:spPr>
      </p:pic>
    </p:spTree>
    <p:extLst>
      <p:ext uri="{BB962C8B-B14F-4D97-AF65-F5344CB8AC3E}">
        <p14:creationId xmlns:p14="http://schemas.microsoft.com/office/powerpoint/2010/main" val="398039228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88900" y="0"/>
            <a:ext cx="11976099" cy="183514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10C</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Quality Level Analysis – Miscellaneous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65100" y="1936749"/>
            <a:ext cx="11595100" cy="1492251"/>
          </a:xfrm>
        </p:spPr>
        <p:txBody>
          <a:bodyPr>
            <a:normAutofit/>
          </a:bodyPr>
          <a:lstStyle/>
          <a:p>
            <a:pPr marL="514350" indent="-514350">
              <a:buAutoNum type="arabicPeriod"/>
            </a:pPr>
            <a:r>
              <a:rPr lang="en-US" sz="3200" cap="none" dirty="0">
                <a:latin typeface="Arial" panose="020B0604020202020204" pitchFamily="34" charset="0"/>
                <a:cs typeface="Arial" panose="020B0604020202020204" pitchFamily="34" charset="0"/>
              </a:rPr>
              <a:t>Under what circumstances would material be considered for removal &amp; replacement?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195</a:t>
            </a:fld>
            <a:endParaRPr lang="en-US" sz="2800" dirty="0"/>
          </a:p>
        </p:txBody>
      </p:sp>
    </p:spTree>
    <p:extLst>
      <p:ext uri="{BB962C8B-B14F-4D97-AF65-F5344CB8AC3E}">
        <p14:creationId xmlns:p14="http://schemas.microsoft.com/office/powerpoint/2010/main" val="37353964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A50C4-9070-4316-AE35-1F446EB852E5}"/>
              </a:ext>
            </a:extLst>
          </p:cNvPr>
          <p:cNvSpPr>
            <a:spLocks noGrp="1"/>
          </p:cNvSpPr>
          <p:nvPr>
            <p:ph type="sldNum" sz="quarter" idx="12"/>
          </p:nvPr>
        </p:nvSpPr>
        <p:spPr>
          <a:xfrm>
            <a:off x="10780711" y="6200775"/>
            <a:ext cx="1068389" cy="365125"/>
          </a:xfrm>
        </p:spPr>
        <p:txBody>
          <a:bodyPr/>
          <a:lstStyle/>
          <a:p>
            <a:fld id="{D06B54AD-FDBF-4D58-8A9D-31C5564527AC}" type="slidenum">
              <a:rPr lang="en-US" sz="2800" smtClean="0"/>
              <a:t>196</a:t>
            </a:fld>
            <a:endParaRPr lang="en-US" dirty="0"/>
          </a:p>
        </p:txBody>
      </p:sp>
      <p:sp>
        <p:nvSpPr>
          <p:cNvPr id="5" name="Rectangle 4">
            <a:extLst>
              <a:ext uri="{FF2B5EF4-FFF2-40B4-BE49-F238E27FC236}">
                <a16:creationId xmlns:a16="http://schemas.microsoft.com/office/drawing/2014/main" id="{DAE97F92-F835-44F0-98F2-74C2A5F8135E}"/>
              </a:ext>
            </a:extLst>
          </p:cNvPr>
          <p:cNvSpPr/>
          <p:nvPr/>
        </p:nvSpPr>
        <p:spPr>
          <a:xfrm>
            <a:off x="105250" y="143448"/>
            <a:ext cx="4149249" cy="1077218"/>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ANSWER – M10C - Q1; </a:t>
            </a:r>
            <a:r>
              <a:rPr lang="en-US" sz="3200" dirty="0"/>
              <a:t>(SLIDE 17)</a:t>
            </a:r>
          </a:p>
        </p:txBody>
      </p:sp>
      <p:sp>
        <p:nvSpPr>
          <p:cNvPr id="7" name="TextBox 6">
            <a:extLst>
              <a:ext uri="{FF2B5EF4-FFF2-40B4-BE49-F238E27FC236}">
                <a16:creationId xmlns:a16="http://schemas.microsoft.com/office/drawing/2014/main" id="{D0318C58-6850-43B8-A1CB-875CF4FF00A7}"/>
              </a:ext>
            </a:extLst>
          </p:cNvPr>
          <p:cNvSpPr txBox="1"/>
          <p:nvPr/>
        </p:nvSpPr>
        <p:spPr>
          <a:xfrm>
            <a:off x="105250" y="1379928"/>
            <a:ext cx="5990750" cy="452431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PF &lt; 50.0</a:t>
            </a:r>
          </a:p>
          <a:p>
            <a:r>
              <a:rPr lang="en-US" sz="3200" dirty="0">
                <a:solidFill>
                  <a:srgbClr val="FF0000"/>
                </a:solidFill>
                <a:latin typeface="Arial" panose="020B0604020202020204" pitchFamily="34" charset="0"/>
                <a:cs typeface="Arial" panose="020B0604020202020204" pitchFamily="34" charset="0"/>
              </a:rPr>
              <a:t>TSR &lt; 65%</a:t>
            </a:r>
          </a:p>
          <a:p>
            <a:r>
              <a:rPr lang="en-US" sz="3200" dirty="0">
                <a:solidFill>
                  <a:srgbClr val="FF0000"/>
                </a:solidFill>
                <a:latin typeface="Arial" panose="020B0604020202020204" pitchFamily="34" charset="0"/>
                <a:cs typeface="Arial" panose="020B0604020202020204" pitchFamily="34" charset="0"/>
              </a:rPr>
              <a:t>Air Voids &lt; 2.5%</a:t>
            </a:r>
          </a:p>
          <a:p>
            <a:endParaRPr lang="en-US" sz="3200" dirty="0">
              <a:solidFill>
                <a:srgbClr val="FF0000"/>
              </a:solidFill>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Any sub-lot with                        &lt; 90.0 or &gt;98% density</a:t>
            </a:r>
          </a:p>
          <a:p>
            <a:r>
              <a:rPr lang="en-US" sz="3200" dirty="0">
                <a:solidFill>
                  <a:srgbClr val="FF0000"/>
                </a:solidFill>
                <a:latin typeface="Arial" panose="020B0604020202020204" pitchFamily="34" charset="0"/>
                <a:cs typeface="Arial" panose="020B0604020202020204" pitchFamily="34" charset="0"/>
              </a:rPr>
              <a:t>Unconfined joint density            &lt; 88.0% or</a:t>
            </a:r>
          </a:p>
          <a:p>
            <a:r>
              <a:rPr lang="en-US" sz="3200" dirty="0">
                <a:solidFill>
                  <a:srgbClr val="FF0000"/>
                </a:solidFill>
                <a:latin typeface="Arial" panose="020B0604020202020204" pitchFamily="34" charset="0"/>
                <a:cs typeface="Arial" panose="020B0604020202020204" pitchFamily="34" charset="0"/>
              </a:rPr>
              <a:t>&gt; 98.0%</a:t>
            </a:r>
            <a:endParaRPr lang="en-US" sz="40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4BA5ED8-0561-4A26-8222-5315B86C2FE5}"/>
              </a:ext>
            </a:extLst>
          </p:cNvPr>
          <p:cNvPicPr>
            <a:picLocks noChangeAspect="1"/>
          </p:cNvPicPr>
          <p:nvPr/>
        </p:nvPicPr>
        <p:blipFill>
          <a:blip r:embed="rId2"/>
          <a:stretch>
            <a:fillRect/>
          </a:stretch>
        </p:blipFill>
        <p:spPr>
          <a:xfrm>
            <a:off x="6223002" y="200891"/>
            <a:ext cx="5003114" cy="6612156"/>
          </a:xfrm>
          <a:prstGeom prst="rect">
            <a:avLst/>
          </a:prstGeom>
        </p:spPr>
      </p:pic>
    </p:spTree>
    <p:extLst>
      <p:ext uri="{BB962C8B-B14F-4D97-AF65-F5344CB8AC3E}">
        <p14:creationId xmlns:p14="http://schemas.microsoft.com/office/powerpoint/2010/main" val="32444149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197</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10C</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581408"/>
            <a:ext cx="11480800" cy="2847591"/>
          </a:xfrm>
        </p:spPr>
        <p:txBody>
          <a:bodyPr>
            <a:normAutofit/>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The payment for non-integral should lots can also be adjusted for </a:t>
            </a:r>
            <a:r>
              <a:rPr lang="en-US" sz="3200" u="sng" cap="none" dirty="0">
                <a:solidFill>
                  <a:srgbClr val="FF0000"/>
                </a:solidFill>
                <a:latin typeface="Arial" panose="020B0604020202020204" pitchFamily="34" charset="0"/>
                <a:cs typeface="Arial" panose="020B0604020202020204" pitchFamily="34" charset="0"/>
              </a:rPr>
              <a:t>Density </a:t>
            </a:r>
            <a:r>
              <a:rPr lang="en-US" sz="3200" cap="none" dirty="0">
                <a:solidFill>
                  <a:srgbClr val="FF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by use of the </a:t>
            </a:r>
            <a:r>
              <a:rPr lang="en-US" sz="3200" u="sng" cap="none" dirty="0">
                <a:solidFill>
                  <a:srgbClr val="FF0000"/>
                </a:solidFill>
                <a:latin typeface="Arial" panose="020B0604020202020204" pitchFamily="34" charset="0"/>
                <a:cs typeface="Arial" panose="020B0604020202020204" pitchFamily="34" charset="0"/>
              </a:rPr>
              <a:t>Density pay adjustment Table</a:t>
            </a:r>
            <a:r>
              <a:rPr lang="en-US" sz="3200" cap="none" dirty="0">
                <a:solidFill>
                  <a:srgbClr val="FF0000"/>
                </a:solidFill>
                <a:latin typeface="Arial" panose="020B0604020202020204" pitchFamily="34" charset="0"/>
                <a:cs typeface="Arial" panose="020B0604020202020204" pitchFamily="34" charset="0"/>
              </a:rPr>
              <a:t>.  </a:t>
            </a:r>
            <a:endParaRPr lang="en-US" sz="3200"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228602" y="3098798"/>
            <a:ext cx="6324598" cy="82588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(slide 13)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5DFC6D27-D982-45AD-A82D-603B4E5C9115}"/>
              </a:ext>
            </a:extLst>
          </p:cNvPr>
          <p:cNvCxnSpPr/>
          <p:nvPr/>
        </p:nvCxnSpPr>
        <p:spPr>
          <a:xfrm>
            <a:off x="3378200" y="3556384"/>
            <a:ext cx="3175000" cy="736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8D47B63-1114-4F71-8135-07E9FC389A98}"/>
              </a:ext>
            </a:extLst>
          </p:cNvPr>
          <p:cNvPicPr>
            <a:picLocks noChangeAspect="1"/>
          </p:cNvPicPr>
          <p:nvPr/>
        </p:nvPicPr>
        <p:blipFill>
          <a:blip r:embed="rId2"/>
          <a:stretch>
            <a:fillRect/>
          </a:stretch>
        </p:blipFill>
        <p:spPr>
          <a:xfrm>
            <a:off x="7023100" y="1859878"/>
            <a:ext cx="3810000" cy="5075651"/>
          </a:xfrm>
          <a:prstGeom prst="rect">
            <a:avLst/>
          </a:prstGeom>
        </p:spPr>
      </p:pic>
    </p:spTree>
    <p:extLst>
      <p:ext uri="{BB962C8B-B14F-4D97-AF65-F5344CB8AC3E}">
        <p14:creationId xmlns:p14="http://schemas.microsoft.com/office/powerpoint/2010/main" val="11164005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88900" y="0"/>
            <a:ext cx="12103099" cy="1027111"/>
          </a:xfrm>
          <a:solidFill>
            <a:srgbClr val="F3FBA7"/>
          </a:solidFill>
        </p:spPr>
        <p:txBody>
          <a:bodyPr>
            <a:normAutofit/>
          </a:bodyPr>
          <a:lstStyle/>
          <a:p>
            <a:r>
              <a:rPr lang="en-US" sz="3200" b="1" dirty="0">
                <a:latin typeface="Arial" panose="020B0604020202020204" pitchFamily="34" charset="0"/>
                <a:cs typeface="Arial" panose="020B0604020202020204" pitchFamily="34" charset="0"/>
              </a:rPr>
              <a:t>Module 10D</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Quality Level Analysis – Performance Testing</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8900" y="1027111"/>
            <a:ext cx="11595100" cy="1492251"/>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What are the two performance tests currently being explored through JSP’s?</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198</a:t>
            </a:fld>
            <a:endParaRPr lang="en-US" sz="2800" dirty="0"/>
          </a:p>
        </p:txBody>
      </p:sp>
      <p:sp>
        <p:nvSpPr>
          <p:cNvPr id="5" name="Title 1">
            <a:extLst>
              <a:ext uri="{FF2B5EF4-FFF2-40B4-BE49-F238E27FC236}">
                <a16:creationId xmlns:a16="http://schemas.microsoft.com/office/drawing/2014/main" id="{7BD9FD0A-E75C-4E20-BF6D-897C8E5E6AE2}"/>
              </a:ext>
            </a:extLst>
          </p:cNvPr>
          <p:cNvSpPr txBox="1">
            <a:spLocks/>
          </p:cNvSpPr>
          <p:nvPr/>
        </p:nvSpPr>
        <p:spPr>
          <a:xfrm>
            <a:off x="266700" y="3429000"/>
            <a:ext cx="5108575" cy="909639"/>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(slide 3)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789C91E-1290-4BE5-A7AE-9A83CB729887}"/>
              </a:ext>
            </a:extLst>
          </p:cNvPr>
          <p:cNvPicPr>
            <a:picLocks noChangeAspect="1"/>
          </p:cNvPicPr>
          <p:nvPr/>
        </p:nvPicPr>
        <p:blipFill>
          <a:blip r:embed="rId2"/>
          <a:stretch>
            <a:fillRect/>
          </a:stretch>
        </p:blipFill>
        <p:spPr>
          <a:xfrm>
            <a:off x="7029305" y="1701800"/>
            <a:ext cx="3895870" cy="5133689"/>
          </a:xfrm>
          <a:prstGeom prst="rect">
            <a:avLst/>
          </a:prstGeom>
        </p:spPr>
      </p:pic>
      <p:sp>
        <p:nvSpPr>
          <p:cNvPr id="10" name="TextBox 9">
            <a:extLst>
              <a:ext uri="{FF2B5EF4-FFF2-40B4-BE49-F238E27FC236}">
                <a16:creationId xmlns:a16="http://schemas.microsoft.com/office/drawing/2014/main" id="{FF26166E-A056-4ED5-8D97-A734105915AC}"/>
              </a:ext>
            </a:extLst>
          </p:cNvPr>
          <p:cNvSpPr txBox="1"/>
          <p:nvPr/>
        </p:nvSpPr>
        <p:spPr>
          <a:xfrm>
            <a:off x="266700" y="3883819"/>
            <a:ext cx="6781800" cy="1569660"/>
          </a:xfrm>
          <a:prstGeom prst="rect">
            <a:avLst/>
          </a:prstGeom>
          <a:noFill/>
        </p:spPr>
        <p:txBody>
          <a:bodyPr wrap="square" rtlCol="0">
            <a:spAutoFit/>
          </a:bodyPr>
          <a:lstStyle/>
          <a:p>
            <a:r>
              <a:rPr lang="en-US" sz="3200" dirty="0">
                <a:solidFill>
                  <a:srgbClr val="FF0000"/>
                </a:solidFill>
              </a:rPr>
              <a:t>Fatigue cracking – FI or Ideal CT</a:t>
            </a:r>
          </a:p>
          <a:p>
            <a:endParaRPr lang="en-US" sz="3200" dirty="0">
              <a:solidFill>
                <a:srgbClr val="FF0000"/>
              </a:solidFill>
            </a:endParaRPr>
          </a:p>
          <a:p>
            <a:r>
              <a:rPr lang="en-US" sz="3200" dirty="0">
                <a:solidFill>
                  <a:srgbClr val="FF0000"/>
                </a:solidFill>
              </a:rPr>
              <a:t>Rutting – Hamburg Wheel Tracker</a:t>
            </a:r>
          </a:p>
        </p:txBody>
      </p:sp>
    </p:spTree>
    <p:extLst>
      <p:ext uri="{BB962C8B-B14F-4D97-AF65-F5344CB8AC3E}">
        <p14:creationId xmlns:p14="http://schemas.microsoft.com/office/powerpoint/2010/main" val="241653318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88900" y="0"/>
            <a:ext cx="12103099" cy="1027111"/>
          </a:xfrm>
          <a:solidFill>
            <a:srgbClr val="F3FBA7"/>
          </a:solidFill>
        </p:spPr>
        <p:txBody>
          <a:bodyPr>
            <a:normAutofit/>
          </a:bodyPr>
          <a:lstStyle/>
          <a:p>
            <a:r>
              <a:rPr lang="en-US" sz="3200" b="1" dirty="0">
                <a:latin typeface="Arial" panose="020B0604020202020204" pitchFamily="34" charset="0"/>
                <a:cs typeface="Arial" panose="020B0604020202020204" pitchFamily="34" charset="0"/>
              </a:rPr>
              <a:t>Module 11</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Record keeping &amp; exchange of data</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8900" y="1027111"/>
            <a:ext cx="5626100" cy="3633789"/>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What lab equipment calibration records must be kept?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199</a:t>
            </a:fld>
            <a:endParaRPr lang="en-US" sz="2800" dirty="0"/>
          </a:p>
        </p:txBody>
      </p:sp>
      <p:sp>
        <p:nvSpPr>
          <p:cNvPr id="5" name="Title 1">
            <a:extLst>
              <a:ext uri="{FF2B5EF4-FFF2-40B4-BE49-F238E27FC236}">
                <a16:creationId xmlns:a16="http://schemas.microsoft.com/office/drawing/2014/main" id="{7BD9FD0A-E75C-4E20-BF6D-897C8E5E6AE2}"/>
              </a:ext>
            </a:extLst>
          </p:cNvPr>
          <p:cNvSpPr txBox="1">
            <a:spLocks/>
          </p:cNvSpPr>
          <p:nvPr/>
        </p:nvSpPr>
        <p:spPr>
          <a:xfrm>
            <a:off x="111178" y="5249265"/>
            <a:ext cx="4384622" cy="87749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(slide 6)</a:t>
            </a:r>
            <a:r>
              <a:rPr lang="en-US" sz="3200" dirty="0">
                <a:solidFill>
                  <a:srgbClr val="FF0000"/>
                </a:solidFill>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463EC04-C27B-4AC1-B3F1-5DADEBF71486}"/>
              </a:ext>
            </a:extLst>
          </p:cNvPr>
          <p:cNvPicPr>
            <a:picLocks noChangeAspect="1"/>
          </p:cNvPicPr>
          <p:nvPr/>
        </p:nvPicPr>
        <p:blipFill>
          <a:blip r:embed="rId2"/>
          <a:stretch>
            <a:fillRect/>
          </a:stretch>
        </p:blipFill>
        <p:spPr>
          <a:xfrm>
            <a:off x="5626100" y="908073"/>
            <a:ext cx="5143500" cy="5949927"/>
          </a:xfrm>
          <a:prstGeom prst="rect">
            <a:avLst/>
          </a:prstGeom>
        </p:spPr>
      </p:pic>
    </p:spTree>
    <p:extLst>
      <p:ext uri="{BB962C8B-B14F-4D97-AF65-F5344CB8AC3E}">
        <p14:creationId xmlns:p14="http://schemas.microsoft.com/office/powerpoint/2010/main" val="46916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BD10AF-AB09-487A-A593-6247CD1AD799}"/>
              </a:ext>
            </a:extLst>
          </p:cNvPr>
          <p:cNvSpPr>
            <a:spLocks noGrp="1"/>
          </p:cNvSpPr>
          <p:nvPr>
            <p:ph type="sldNum" sz="quarter" idx="12"/>
          </p:nvPr>
        </p:nvSpPr>
        <p:spPr/>
        <p:txBody>
          <a:bodyPr/>
          <a:lstStyle/>
          <a:p>
            <a:fld id="{D06B54AD-FDBF-4D58-8A9D-31C5564527AC}" type="slidenum">
              <a:rPr lang="en-US" sz="2800" smtClean="0"/>
              <a:t>2</a:t>
            </a:fld>
            <a:endParaRPr lang="en-US" sz="2800" dirty="0"/>
          </a:p>
        </p:txBody>
      </p:sp>
      <p:pic>
        <p:nvPicPr>
          <p:cNvPr id="5" name="Picture 4">
            <a:extLst>
              <a:ext uri="{FF2B5EF4-FFF2-40B4-BE49-F238E27FC236}">
                <a16:creationId xmlns:a16="http://schemas.microsoft.com/office/drawing/2014/main" id="{CF401C66-D109-424C-ACDE-A69B685E61FA}"/>
              </a:ext>
            </a:extLst>
          </p:cNvPr>
          <p:cNvPicPr>
            <a:picLocks noChangeAspect="1"/>
          </p:cNvPicPr>
          <p:nvPr/>
        </p:nvPicPr>
        <p:blipFill>
          <a:blip r:embed="rId2"/>
          <a:stretch>
            <a:fillRect/>
          </a:stretch>
        </p:blipFill>
        <p:spPr>
          <a:xfrm>
            <a:off x="3330574" y="98425"/>
            <a:ext cx="5005181" cy="6759575"/>
          </a:xfrm>
          <a:prstGeom prst="rect">
            <a:avLst/>
          </a:prstGeom>
        </p:spPr>
      </p:pic>
    </p:spTree>
    <p:extLst>
      <p:ext uri="{BB962C8B-B14F-4D97-AF65-F5344CB8AC3E}">
        <p14:creationId xmlns:p14="http://schemas.microsoft.com/office/powerpoint/2010/main" val="3457970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06912" y="183717"/>
            <a:ext cx="5348289" cy="1238684"/>
          </a:xfrm>
        </p:spPr>
        <p:txBody>
          <a:bodyPr>
            <a:normAutofit/>
          </a:bodyPr>
          <a:lstStyle/>
          <a:p>
            <a:pPr algn="l"/>
            <a:r>
              <a:rPr lang="en-US" sz="3200" dirty="0">
                <a:latin typeface="Arial" panose="020B0604020202020204" pitchFamily="34" charset="0"/>
                <a:cs typeface="Arial" panose="020B0604020202020204" pitchFamily="34" charset="0"/>
              </a:rPr>
              <a:t>Answer - M2C - Q3;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(slides 62)</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20</a:t>
            </a:fld>
            <a:endParaRPr lang="en-US" dirty="0"/>
          </a:p>
        </p:txBody>
      </p:sp>
      <p:sp>
        <p:nvSpPr>
          <p:cNvPr id="8" name="TextBox 7">
            <a:extLst>
              <a:ext uri="{FF2B5EF4-FFF2-40B4-BE49-F238E27FC236}">
                <a16:creationId xmlns:a16="http://schemas.microsoft.com/office/drawing/2014/main" id="{03B59B16-3CD3-4902-9503-1970FF9A8987}"/>
              </a:ext>
            </a:extLst>
          </p:cNvPr>
          <p:cNvSpPr txBox="1"/>
          <p:nvPr/>
        </p:nvSpPr>
        <p:spPr>
          <a:xfrm>
            <a:off x="87800" y="1941403"/>
            <a:ext cx="6859100" cy="1077218"/>
          </a:xfrm>
          <a:prstGeom prst="rect">
            <a:avLst/>
          </a:prstGeom>
          <a:solidFill>
            <a:schemeClr val="tx2">
              <a:lumMod val="10000"/>
              <a:lumOff val="90000"/>
            </a:schemeClr>
          </a:solid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MSCR Test</a:t>
            </a:r>
          </a:p>
          <a:p>
            <a:r>
              <a:rPr lang="en-US" sz="3200" b="1" dirty="0">
                <a:solidFill>
                  <a:srgbClr val="FF0000"/>
                </a:solidFill>
                <a:latin typeface="Arial" panose="020B0604020202020204" pitchFamily="34" charset="0"/>
                <a:cs typeface="Arial" panose="020B0604020202020204" pitchFamily="34" charset="0"/>
              </a:rPr>
              <a:t>Multiple Stress Creep Recovery</a:t>
            </a:r>
          </a:p>
        </p:txBody>
      </p:sp>
      <p:pic>
        <p:nvPicPr>
          <p:cNvPr id="3" name="Picture 2">
            <a:extLst>
              <a:ext uri="{FF2B5EF4-FFF2-40B4-BE49-F238E27FC236}">
                <a16:creationId xmlns:a16="http://schemas.microsoft.com/office/drawing/2014/main" id="{45934FF7-1AB9-40EB-985F-245B04D90295}"/>
              </a:ext>
            </a:extLst>
          </p:cNvPr>
          <p:cNvPicPr>
            <a:picLocks noChangeAspect="1"/>
          </p:cNvPicPr>
          <p:nvPr/>
        </p:nvPicPr>
        <p:blipFill>
          <a:blip r:embed="rId2"/>
          <a:stretch>
            <a:fillRect/>
          </a:stretch>
        </p:blipFill>
        <p:spPr>
          <a:xfrm>
            <a:off x="7232398" y="93148"/>
            <a:ext cx="4752690" cy="6671703"/>
          </a:xfrm>
          <a:prstGeom prst="rect">
            <a:avLst/>
          </a:prstGeom>
        </p:spPr>
      </p:pic>
      <p:sp>
        <p:nvSpPr>
          <p:cNvPr id="7" name="TextBox 6">
            <a:extLst>
              <a:ext uri="{FF2B5EF4-FFF2-40B4-BE49-F238E27FC236}">
                <a16:creationId xmlns:a16="http://schemas.microsoft.com/office/drawing/2014/main" id="{1067BDDC-8CFE-457B-87D9-1FDA07B3D6B1}"/>
              </a:ext>
            </a:extLst>
          </p:cNvPr>
          <p:cNvSpPr txBox="1"/>
          <p:nvPr/>
        </p:nvSpPr>
        <p:spPr>
          <a:xfrm>
            <a:off x="206912" y="4612180"/>
            <a:ext cx="7837000" cy="2062103"/>
          </a:xfrm>
          <a:prstGeom prst="rect">
            <a:avLst/>
          </a:prstGeom>
          <a:solidFill>
            <a:schemeClr val="accent6">
              <a:lumMod val="20000"/>
              <a:lumOff val="80000"/>
            </a:schemeClr>
          </a:solidFill>
          <a:ln>
            <a:solidFill>
              <a:schemeClr val="tx1"/>
            </a:solidFill>
          </a:ln>
        </p:spPr>
        <p:txBody>
          <a:bodyPr wrap="square" rtlCol="0">
            <a:spAutoFit/>
          </a:bodyPr>
          <a:lstStyle/>
          <a:p>
            <a:r>
              <a:rPr lang="en-US" sz="3200" b="1" dirty="0"/>
              <a:t>NOTE:</a:t>
            </a:r>
          </a:p>
          <a:p>
            <a:r>
              <a:rPr lang="en-US" sz="3200" dirty="0">
                <a:latin typeface="Arial" panose="020B0604020202020204" pitchFamily="34" charset="0"/>
                <a:cs typeface="Arial" panose="020B0604020202020204" pitchFamily="34" charset="0"/>
              </a:rPr>
              <a:t>Asphalt binder is tested on a DSR Instrument. </a:t>
            </a:r>
          </a:p>
          <a:p>
            <a:r>
              <a:rPr lang="en-US" sz="3200" dirty="0">
                <a:latin typeface="Arial" panose="020B0604020202020204" pitchFamily="34" charset="0"/>
                <a:cs typeface="Arial" panose="020B0604020202020204" pitchFamily="34" charset="0"/>
              </a:rPr>
              <a:t>DSR = Dynamic Shear Rheometer </a:t>
            </a:r>
          </a:p>
        </p:txBody>
      </p:sp>
    </p:spTree>
    <p:extLst>
      <p:ext uri="{BB962C8B-B14F-4D97-AF65-F5344CB8AC3E}">
        <p14:creationId xmlns:p14="http://schemas.microsoft.com/office/powerpoint/2010/main" val="424119209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52930" y="5781675"/>
            <a:ext cx="1246189" cy="365125"/>
          </a:xfrm>
        </p:spPr>
        <p:txBody>
          <a:bodyPr/>
          <a:lstStyle/>
          <a:p>
            <a:fld id="{D06B54AD-FDBF-4D58-8A9D-31C5564527AC}" type="slidenum">
              <a:rPr lang="en-US" sz="2800" smtClean="0"/>
              <a:t>200</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11</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8100" y="1032066"/>
            <a:ext cx="6057900" cy="3787391"/>
          </a:xfrm>
        </p:spPr>
        <p:txBody>
          <a:bodyPr>
            <a:normAutofit/>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A record of certain information must be kept 3 years.  List the types of required information.</a:t>
            </a:r>
            <a:endParaRPr lang="en-US" sz="3200"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632619" y="4952999"/>
            <a:ext cx="4332289" cy="12954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(slide 9)</a:t>
            </a:r>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12E2DF4-F018-4B05-9D9F-27405FAE1C33}"/>
              </a:ext>
            </a:extLst>
          </p:cNvPr>
          <p:cNvPicPr>
            <a:picLocks noChangeAspect="1"/>
          </p:cNvPicPr>
          <p:nvPr/>
        </p:nvPicPr>
        <p:blipFill>
          <a:blip r:embed="rId2"/>
          <a:stretch>
            <a:fillRect/>
          </a:stretch>
        </p:blipFill>
        <p:spPr>
          <a:xfrm>
            <a:off x="6016624" y="144481"/>
            <a:ext cx="5120481" cy="6713519"/>
          </a:xfrm>
          <a:prstGeom prst="rect">
            <a:avLst/>
          </a:prstGeom>
        </p:spPr>
      </p:pic>
    </p:spTree>
    <p:extLst>
      <p:ext uri="{BB962C8B-B14F-4D97-AF65-F5344CB8AC3E}">
        <p14:creationId xmlns:p14="http://schemas.microsoft.com/office/powerpoint/2010/main" val="20404942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201</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11</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581408"/>
            <a:ext cx="5693254" cy="3317489"/>
          </a:xfrm>
        </p:spPr>
        <p:txBody>
          <a:bodyPr>
            <a:normAutofit/>
          </a:bodyPr>
          <a:lstStyle/>
          <a:p>
            <a:pPr marL="0" indent="0">
              <a:buNone/>
            </a:pPr>
            <a:r>
              <a:rPr lang="en-US" sz="3200" b="1" dirty="0">
                <a:latin typeface="Arial" panose="020B0604020202020204" pitchFamily="34" charset="0"/>
                <a:cs typeface="Arial" panose="020B0604020202020204" pitchFamily="34" charset="0"/>
              </a:rPr>
              <a:t>3.  </a:t>
            </a:r>
            <a:r>
              <a:rPr lang="en-US" sz="3200" cap="none" dirty="0">
                <a:latin typeface="Arial" panose="020B0604020202020204" pitchFamily="34" charset="0"/>
                <a:cs typeface="Arial" panose="020B0604020202020204" pitchFamily="34" charset="0"/>
              </a:rPr>
              <a:t>In regard to test data and results, when should QC make it available to QA and what info is required?</a:t>
            </a:r>
            <a:endParaRPr lang="en-US" sz="3200"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457202" y="4326536"/>
            <a:ext cx="4914899" cy="6604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(slide 10) </a:t>
            </a:r>
            <a:r>
              <a:rPr lang="en-US" sz="3200" dirty="0">
                <a:solidFill>
                  <a:srgbClr val="FF0000"/>
                </a:solidFill>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56BB92-4EA4-46AB-9758-070397B7A70C}"/>
              </a:ext>
            </a:extLst>
          </p:cNvPr>
          <p:cNvPicPr>
            <a:picLocks noChangeAspect="1"/>
          </p:cNvPicPr>
          <p:nvPr/>
        </p:nvPicPr>
        <p:blipFill>
          <a:blip r:embed="rId2"/>
          <a:stretch>
            <a:fillRect/>
          </a:stretch>
        </p:blipFill>
        <p:spPr>
          <a:xfrm>
            <a:off x="5880100" y="-7530"/>
            <a:ext cx="5159854" cy="6779808"/>
          </a:xfrm>
          <a:prstGeom prst="rect">
            <a:avLst/>
          </a:prstGeom>
        </p:spPr>
      </p:pic>
    </p:spTree>
    <p:extLst>
      <p:ext uri="{BB962C8B-B14F-4D97-AF65-F5344CB8AC3E}">
        <p14:creationId xmlns:p14="http://schemas.microsoft.com/office/powerpoint/2010/main" val="5737588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202</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11</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581409"/>
            <a:ext cx="5989638" cy="2808300"/>
          </a:xfrm>
        </p:spPr>
        <p:txBody>
          <a:bodyPr>
            <a:normAutofit/>
          </a:bodyPr>
          <a:lstStyle/>
          <a:p>
            <a:pPr marL="0" indent="0">
              <a:buNone/>
            </a:pPr>
            <a:r>
              <a:rPr lang="en-US" sz="3200" b="1" dirty="0">
                <a:latin typeface="Arial" panose="020B0604020202020204" pitchFamily="34" charset="0"/>
                <a:cs typeface="Arial" panose="020B0604020202020204" pitchFamily="34" charset="0"/>
              </a:rPr>
              <a:t>4.  </a:t>
            </a:r>
            <a:r>
              <a:rPr lang="en-US" sz="3200" cap="none" dirty="0">
                <a:latin typeface="Arial" panose="020B0604020202020204" pitchFamily="34" charset="0"/>
                <a:cs typeface="Arial" panose="020B0604020202020204" pitchFamily="34" charset="0"/>
              </a:rPr>
              <a:t>In regard to test data and results, when should QA make it available to QC and what info is required?</a:t>
            </a:r>
            <a:endParaRPr lang="en-US" sz="3200"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111920" y="3389709"/>
            <a:ext cx="6669880" cy="6604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(slide 10) </a:t>
            </a:r>
            <a:r>
              <a:rPr lang="en-US" sz="3200" dirty="0">
                <a:solidFill>
                  <a:srgbClr val="FF0000"/>
                </a:solidFill>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863CD71-E3FF-418D-A9A7-704E66F0FC56}"/>
              </a:ext>
            </a:extLst>
          </p:cNvPr>
          <p:cNvSpPr txBox="1"/>
          <p:nvPr/>
        </p:nvSpPr>
        <p:spPr>
          <a:xfrm>
            <a:off x="111920" y="4139151"/>
            <a:ext cx="6343647" cy="255454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Not later than the beginning of the next workday.</a:t>
            </a:r>
          </a:p>
          <a:p>
            <a:endParaRPr lang="en-US" sz="3200" dirty="0">
              <a:solidFill>
                <a:srgbClr val="FF0000"/>
              </a:solidFill>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Raw data including Gyros and Binder printouts</a:t>
            </a:r>
          </a:p>
        </p:txBody>
      </p:sp>
      <p:pic>
        <p:nvPicPr>
          <p:cNvPr id="6" name="Picture 5">
            <a:extLst>
              <a:ext uri="{FF2B5EF4-FFF2-40B4-BE49-F238E27FC236}">
                <a16:creationId xmlns:a16="http://schemas.microsoft.com/office/drawing/2014/main" id="{0B3B5DE0-10F8-4572-9362-E5B67F514A70}"/>
              </a:ext>
            </a:extLst>
          </p:cNvPr>
          <p:cNvPicPr>
            <a:picLocks noChangeAspect="1"/>
          </p:cNvPicPr>
          <p:nvPr/>
        </p:nvPicPr>
        <p:blipFill>
          <a:blip r:embed="rId2"/>
          <a:stretch>
            <a:fillRect/>
          </a:stretch>
        </p:blipFill>
        <p:spPr>
          <a:xfrm>
            <a:off x="6908918" y="-25376"/>
            <a:ext cx="5171162" cy="6830170"/>
          </a:xfrm>
          <a:prstGeom prst="rect">
            <a:avLst/>
          </a:prstGeom>
        </p:spPr>
      </p:pic>
    </p:spTree>
    <p:extLst>
      <p:ext uri="{BB962C8B-B14F-4D97-AF65-F5344CB8AC3E}">
        <p14:creationId xmlns:p14="http://schemas.microsoft.com/office/powerpoint/2010/main" val="108310137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203</a:t>
            </a:fld>
            <a:endParaRPr lang="en-US" sz="2800" dirty="0"/>
          </a:p>
        </p:txBody>
      </p:sp>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2" y="85723"/>
            <a:ext cx="11174412" cy="660401"/>
          </a:xfrm>
        </p:spPr>
        <p:txBody>
          <a:bodyPr>
            <a:normAutofit/>
          </a:bodyPr>
          <a:lstStyle/>
          <a:p>
            <a:pPr algn="l"/>
            <a:r>
              <a:rPr lang="en-US" sz="3200" b="1" dirty="0">
                <a:latin typeface="Arial" panose="020B0604020202020204" pitchFamily="34" charset="0"/>
                <a:cs typeface="Arial" panose="020B0604020202020204" pitchFamily="34" charset="0"/>
              </a:rPr>
              <a:t>Module 11</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79400" y="581409"/>
            <a:ext cx="11480800" cy="1543866"/>
          </a:xfrm>
        </p:spPr>
        <p:txBody>
          <a:bodyPr>
            <a:normAutofit/>
          </a:bodyPr>
          <a:lstStyle/>
          <a:p>
            <a:pPr marL="0" indent="0">
              <a:buNone/>
            </a:pPr>
            <a:r>
              <a:rPr lang="en-US" sz="3200" dirty="0">
                <a:latin typeface="Arial" panose="020B0604020202020204" pitchFamily="34" charset="0"/>
                <a:cs typeface="Arial" panose="020B0604020202020204" pitchFamily="34" charset="0"/>
              </a:rPr>
              <a:t>5.  </a:t>
            </a:r>
            <a:r>
              <a:rPr lang="en-US" sz="3200" cap="none" dirty="0">
                <a:latin typeface="Arial" panose="020B0604020202020204" pitchFamily="34" charset="0"/>
                <a:cs typeface="Arial" panose="020B0604020202020204" pitchFamily="34" charset="0"/>
              </a:rPr>
              <a:t>List some things that a process review team may ask for.</a:t>
            </a:r>
            <a:endParaRPr lang="en-US" sz="3200"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48485F4-03B6-4703-8727-87F4DFE182C6}"/>
              </a:ext>
            </a:extLst>
          </p:cNvPr>
          <p:cNvSpPr txBox="1">
            <a:spLocks/>
          </p:cNvSpPr>
          <p:nvPr/>
        </p:nvSpPr>
        <p:spPr>
          <a:xfrm>
            <a:off x="3828062" y="1295815"/>
            <a:ext cx="6324598" cy="660402"/>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300" dirty="0">
                <a:latin typeface="Arial" panose="020B0604020202020204" pitchFamily="34" charset="0"/>
                <a:cs typeface="Arial" panose="020B0604020202020204" pitchFamily="34" charset="0"/>
              </a:rPr>
              <a:t>Answer – (slide 3,4,5,6) </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4BE6A78-3093-42E8-8705-3E3214B8904E}"/>
              </a:ext>
            </a:extLst>
          </p:cNvPr>
          <p:cNvPicPr>
            <a:picLocks noChangeAspect="1"/>
          </p:cNvPicPr>
          <p:nvPr/>
        </p:nvPicPr>
        <p:blipFill>
          <a:blip r:embed="rId2"/>
          <a:stretch>
            <a:fillRect/>
          </a:stretch>
        </p:blipFill>
        <p:spPr>
          <a:xfrm>
            <a:off x="0" y="1574581"/>
            <a:ext cx="3616922" cy="5020328"/>
          </a:xfrm>
          <a:prstGeom prst="rect">
            <a:avLst/>
          </a:prstGeom>
        </p:spPr>
      </p:pic>
      <p:pic>
        <p:nvPicPr>
          <p:cNvPr id="9" name="Picture 8">
            <a:extLst>
              <a:ext uri="{FF2B5EF4-FFF2-40B4-BE49-F238E27FC236}">
                <a16:creationId xmlns:a16="http://schemas.microsoft.com/office/drawing/2014/main" id="{29C8DBA5-46D5-46CD-8D8D-C278D1AAE394}"/>
              </a:ext>
            </a:extLst>
          </p:cNvPr>
          <p:cNvPicPr>
            <a:picLocks noChangeAspect="1"/>
          </p:cNvPicPr>
          <p:nvPr/>
        </p:nvPicPr>
        <p:blipFill>
          <a:blip r:embed="rId3"/>
          <a:stretch>
            <a:fillRect/>
          </a:stretch>
        </p:blipFill>
        <p:spPr>
          <a:xfrm>
            <a:off x="3309940" y="2092540"/>
            <a:ext cx="3255960" cy="4315262"/>
          </a:xfrm>
          <a:prstGeom prst="rect">
            <a:avLst/>
          </a:prstGeom>
        </p:spPr>
      </p:pic>
      <p:pic>
        <p:nvPicPr>
          <p:cNvPr id="10" name="Picture 9">
            <a:extLst>
              <a:ext uri="{FF2B5EF4-FFF2-40B4-BE49-F238E27FC236}">
                <a16:creationId xmlns:a16="http://schemas.microsoft.com/office/drawing/2014/main" id="{00224682-CAD2-464C-8999-741297044012}"/>
              </a:ext>
            </a:extLst>
          </p:cNvPr>
          <p:cNvPicPr>
            <a:picLocks noChangeAspect="1"/>
          </p:cNvPicPr>
          <p:nvPr/>
        </p:nvPicPr>
        <p:blipFill>
          <a:blip r:embed="rId4"/>
          <a:stretch>
            <a:fillRect/>
          </a:stretch>
        </p:blipFill>
        <p:spPr>
          <a:xfrm>
            <a:off x="6269839" y="1807044"/>
            <a:ext cx="3054540" cy="4076231"/>
          </a:xfrm>
          <a:prstGeom prst="rect">
            <a:avLst/>
          </a:prstGeom>
        </p:spPr>
      </p:pic>
      <p:pic>
        <p:nvPicPr>
          <p:cNvPr id="12" name="Picture 11">
            <a:extLst>
              <a:ext uri="{FF2B5EF4-FFF2-40B4-BE49-F238E27FC236}">
                <a16:creationId xmlns:a16="http://schemas.microsoft.com/office/drawing/2014/main" id="{CE7A614B-9660-4C2E-9B21-58D74E8BE0DF}"/>
              </a:ext>
            </a:extLst>
          </p:cNvPr>
          <p:cNvPicPr>
            <a:picLocks noChangeAspect="1"/>
          </p:cNvPicPr>
          <p:nvPr/>
        </p:nvPicPr>
        <p:blipFill>
          <a:blip r:embed="rId5"/>
          <a:stretch>
            <a:fillRect/>
          </a:stretch>
        </p:blipFill>
        <p:spPr>
          <a:xfrm>
            <a:off x="8990217" y="1105498"/>
            <a:ext cx="3255960" cy="4622202"/>
          </a:xfrm>
          <a:prstGeom prst="rect">
            <a:avLst/>
          </a:prstGeom>
        </p:spPr>
      </p:pic>
    </p:spTree>
    <p:extLst>
      <p:ext uri="{BB962C8B-B14F-4D97-AF65-F5344CB8AC3E}">
        <p14:creationId xmlns:p14="http://schemas.microsoft.com/office/powerpoint/2010/main" val="323673456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88900" y="0"/>
            <a:ext cx="12103099" cy="1027111"/>
          </a:xfrm>
          <a:solidFill>
            <a:srgbClr val="F3FBA7"/>
          </a:solidFill>
        </p:spPr>
        <p:txBody>
          <a:bodyPr>
            <a:normAutofit/>
          </a:bodyPr>
          <a:lstStyle/>
          <a:p>
            <a:r>
              <a:rPr lang="en-US" sz="3200" b="1" dirty="0">
                <a:latin typeface="Arial" panose="020B0604020202020204" pitchFamily="34" charset="0"/>
                <a:cs typeface="Arial" panose="020B0604020202020204" pitchFamily="34" charset="0"/>
              </a:rPr>
              <a:t>Module 12</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contract administration</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0" y="1574600"/>
            <a:ext cx="11595100" cy="1492251"/>
          </a:xfrm>
        </p:spPr>
        <p:txBody>
          <a:bodyPr>
            <a:normAutofit/>
          </a:bodyPr>
          <a:lstStyle/>
          <a:p>
            <a:pPr marL="514350" indent="-514350">
              <a:buAutoNum type="arabicPeriod"/>
            </a:pPr>
            <a:r>
              <a:rPr lang="en-US" sz="3200" cap="none" dirty="0">
                <a:latin typeface="Arial" panose="020B0604020202020204" pitchFamily="34" charset="0"/>
                <a:cs typeface="Arial" panose="020B0604020202020204" pitchFamily="34" charset="0"/>
              </a:rPr>
              <a:t>Are MoDOT inspectors limited to taking only random HMA samples off the roadway?</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14011" y="5883275"/>
            <a:ext cx="1246189" cy="365125"/>
          </a:xfrm>
        </p:spPr>
        <p:txBody>
          <a:bodyPr/>
          <a:lstStyle/>
          <a:p>
            <a:fld id="{D06B54AD-FDBF-4D58-8A9D-31C5564527AC}" type="slidenum">
              <a:rPr lang="en-US" sz="2800" smtClean="0"/>
              <a:t>204</a:t>
            </a:fld>
            <a:endParaRPr lang="en-US" sz="2800" dirty="0"/>
          </a:p>
        </p:txBody>
      </p:sp>
      <p:sp>
        <p:nvSpPr>
          <p:cNvPr id="5" name="Title 1">
            <a:extLst>
              <a:ext uri="{FF2B5EF4-FFF2-40B4-BE49-F238E27FC236}">
                <a16:creationId xmlns:a16="http://schemas.microsoft.com/office/drawing/2014/main" id="{7BD9FD0A-E75C-4E20-BF6D-897C8E5E6AE2}"/>
              </a:ext>
            </a:extLst>
          </p:cNvPr>
          <p:cNvSpPr txBox="1">
            <a:spLocks/>
          </p:cNvSpPr>
          <p:nvPr/>
        </p:nvSpPr>
        <p:spPr>
          <a:xfrm>
            <a:off x="95250" y="2745779"/>
            <a:ext cx="11087099" cy="6604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a:t>
            </a:r>
            <a:r>
              <a:rPr lang="en-US" sz="3200" cap="none" dirty="0">
                <a:solidFill>
                  <a:srgbClr val="FF0000"/>
                </a:solidFill>
                <a:latin typeface="Arial" panose="020B0604020202020204" pitchFamily="34" charset="0"/>
                <a:cs typeface="Arial" panose="020B0604020202020204" pitchFamily="34" charset="0"/>
              </a:rPr>
              <a:t>No – Can take check samples</a:t>
            </a:r>
            <a:r>
              <a:rPr lang="en-US" sz="3200" dirty="0">
                <a:solidFill>
                  <a:srgbClr val="FF0000"/>
                </a:solidFill>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F2B0718A-55D0-4E18-98F8-38D060618AAA}"/>
              </a:ext>
            </a:extLst>
          </p:cNvPr>
          <p:cNvSpPr txBox="1">
            <a:spLocks/>
          </p:cNvSpPr>
          <p:nvPr/>
        </p:nvSpPr>
        <p:spPr>
          <a:xfrm>
            <a:off x="88900" y="3823095"/>
            <a:ext cx="11595100" cy="190103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514350" indent="-514350">
              <a:buAutoNum type="arabicPeriod" startAt="2"/>
            </a:pPr>
            <a:r>
              <a:rPr lang="en-US" sz="3200" cap="none" dirty="0">
                <a:latin typeface="Arial" panose="020B0604020202020204" pitchFamily="34" charset="0"/>
                <a:cs typeface="Arial" panose="020B0604020202020204" pitchFamily="34" charset="0"/>
              </a:rPr>
              <a:t>Under what conditions can self-test results be used for determining removal limits?</a:t>
            </a:r>
          </a:p>
          <a:p>
            <a:pPr marL="0" indent="0">
              <a:buNone/>
            </a:pPr>
            <a:endParaRPr lang="en-US" sz="2800" cap="none"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DF791FD4-6632-41BC-8960-3B3C74F1455D}"/>
              </a:ext>
            </a:extLst>
          </p:cNvPr>
          <p:cNvSpPr txBox="1">
            <a:spLocks/>
          </p:cNvSpPr>
          <p:nvPr/>
        </p:nvSpPr>
        <p:spPr>
          <a:xfrm>
            <a:off x="88900" y="4891878"/>
            <a:ext cx="11874500" cy="13382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dirty="0">
                <a:latin typeface="Arial" panose="020B0604020202020204" pitchFamily="34" charset="0"/>
                <a:cs typeface="Arial" panose="020B0604020202020204" pitchFamily="34" charset="0"/>
              </a:rPr>
              <a:t>Answer – </a:t>
            </a:r>
            <a:r>
              <a:rPr lang="en-US" sz="3200" cap="none" dirty="0">
                <a:solidFill>
                  <a:srgbClr val="FF0000"/>
                </a:solidFill>
                <a:latin typeface="Arial" panose="020B0604020202020204" pitchFamily="34" charset="0"/>
                <a:cs typeface="Arial" panose="020B0604020202020204" pitchFamily="34" charset="0"/>
              </a:rPr>
              <a:t>Gyro and Binder Printouts, Well documented</a:t>
            </a:r>
          </a:p>
          <a:p>
            <a:pPr algn="l"/>
            <a:r>
              <a:rPr lang="en-US" sz="2800" dirty="0">
                <a:solidFill>
                  <a:srgbClr val="FF0000"/>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47732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43645E-2DB3-4723-B729-68DCD79CADBB}"/>
              </a:ext>
            </a:extLst>
          </p:cNvPr>
          <p:cNvPicPr>
            <a:picLocks noChangeAspect="1"/>
          </p:cNvPicPr>
          <p:nvPr/>
        </p:nvPicPr>
        <p:blipFill rotWithShape="1">
          <a:blip r:embed="rId2"/>
          <a:srcRect t="5257" b="7195"/>
          <a:stretch/>
        </p:blipFill>
        <p:spPr>
          <a:xfrm>
            <a:off x="0" y="10"/>
            <a:ext cx="12191980" cy="6857990"/>
          </a:xfrm>
          <a:prstGeom prst="rect">
            <a:avLst/>
          </a:prstGeom>
        </p:spPr>
      </p:pic>
      <p:sp>
        <p:nvSpPr>
          <p:cNvPr id="2" name="Title 1">
            <a:extLst>
              <a:ext uri="{FF2B5EF4-FFF2-40B4-BE49-F238E27FC236}">
                <a16:creationId xmlns:a16="http://schemas.microsoft.com/office/drawing/2014/main" id="{079B4F7F-5A1B-4D41-BDCD-33A0AB1CC946}"/>
              </a:ext>
            </a:extLst>
          </p:cNvPr>
          <p:cNvSpPr>
            <a:spLocks noGrp="1"/>
          </p:cNvSpPr>
          <p:nvPr>
            <p:ph type="ctrTitle"/>
          </p:nvPr>
        </p:nvSpPr>
        <p:spPr>
          <a:xfrm>
            <a:off x="6667500" y="1734207"/>
            <a:ext cx="4967451" cy="1097893"/>
          </a:xfrm>
          <a:solidFill>
            <a:schemeClr val="accent4">
              <a:lumMod val="20000"/>
              <a:lumOff val="80000"/>
            </a:schemeClr>
          </a:solidFill>
        </p:spPr>
        <p:txBody>
          <a:bodyPr>
            <a:noAutofit/>
          </a:bodyPr>
          <a:lstStyle/>
          <a:p>
            <a:r>
              <a:rPr lang="en-US" sz="5400" b="1" dirty="0">
                <a:solidFill>
                  <a:srgbClr val="7030A0"/>
                </a:solidFill>
                <a:latin typeface="Arial" panose="020B0604020202020204" pitchFamily="34" charset="0"/>
                <a:cs typeface="Arial" panose="020B0604020202020204" pitchFamily="34" charset="0"/>
              </a:rPr>
              <a:t>THE END</a:t>
            </a:r>
          </a:p>
        </p:txBody>
      </p:sp>
      <p:sp>
        <p:nvSpPr>
          <p:cNvPr id="3" name="Subtitle 2">
            <a:extLst>
              <a:ext uri="{FF2B5EF4-FFF2-40B4-BE49-F238E27FC236}">
                <a16:creationId xmlns:a16="http://schemas.microsoft.com/office/drawing/2014/main" id="{4A2C3CCC-939B-40ED-AA34-C4EBF2FD847C}"/>
              </a:ext>
            </a:extLst>
          </p:cNvPr>
          <p:cNvSpPr>
            <a:spLocks noGrp="1"/>
          </p:cNvSpPr>
          <p:nvPr>
            <p:ph type="subTitle" idx="1"/>
          </p:nvPr>
        </p:nvSpPr>
        <p:spPr>
          <a:xfrm>
            <a:off x="10107010" y="6065837"/>
            <a:ext cx="1817327" cy="683284"/>
          </a:xfrm>
        </p:spPr>
        <p:txBody>
          <a:bodyPr>
            <a:normAutofit/>
          </a:bodyPr>
          <a:lstStyle/>
          <a:p>
            <a:r>
              <a:rPr lang="en-US" sz="2000" dirty="0">
                <a:latin typeface="Arial" panose="020B0604020202020204" pitchFamily="34" charset="0"/>
                <a:cs typeface="Arial" panose="020B0604020202020204" pitchFamily="34" charset="0"/>
              </a:rPr>
              <a:t>09/10/2021</a:t>
            </a:r>
          </a:p>
        </p:txBody>
      </p:sp>
      <p:sp>
        <p:nvSpPr>
          <p:cNvPr id="4" name="Slide Number Placeholder 3">
            <a:extLst>
              <a:ext uri="{FF2B5EF4-FFF2-40B4-BE49-F238E27FC236}">
                <a16:creationId xmlns:a16="http://schemas.microsoft.com/office/drawing/2014/main" id="{EC4129E8-BFAA-4112-82F2-AF23BBCB9E30}"/>
              </a:ext>
            </a:extLst>
          </p:cNvPr>
          <p:cNvSpPr>
            <a:spLocks noGrp="1"/>
          </p:cNvSpPr>
          <p:nvPr>
            <p:ph type="sldNum" sz="quarter" idx="12"/>
          </p:nvPr>
        </p:nvSpPr>
        <p:spPr>
          <a:xfrm>
            <a:off x="10488611" y="5591833"/>
            <a:ext cx="1296989" cy="365125"/>
          </a:xfrm>
        </p:spPr>
        <p:txBody>
          <a:bodyPr/>
          <a:lstStyle/>
          <a:p>
            <a:fld id="{D06B54AD-FDBF-4D58-8A9D-31C5564527AC}" type="slidenum">
              <a:rPr lang="en-US" sz="2800" smtClean="0">
                <a:latin typeface="Arial" panose="020B0604020202020204" pitchFamily="34" charset="0"/>
                <a:cs typeface="Arial" panose="020B0604020202020204" pitchFamily="34" charset="0"/>
              </a:rPr>
              <a:t>205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146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65110" y="254136"/>
            <a:ext cx="10018713" cy="695056"/>
          </a:xfrm>
        </p:spPr>
        <p:txBody>
          <a:bodyPr>
            <a:normAutofit/>
          </a:bodyPr>
          <a:lstStyle/>
          <a:p>
            <a:pPr algn="l"/>
            <a:r>
              <a:rPr lang="en-US" sz="3200" b="1" dirty="0">
                <a:latin typeface="Arial" panose="020B0604020202020204" pitchFamily="34" charset="0"/>
                <a:cs typeface="Arial" panose="020B0604020202020204" pitchFamily="34" charset="0"/>
              </a:rPr>
              <a:t>Module 2C</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546100" y="1079365"/>
            <a:ext cx="11364912" cy="1625736"/>
          </a:xfrm>
        </p:spPr>
        <p:txBody>
          <a:bodyPr>
            <a:normAutofit/>
          </a:bodyPr>
          <a:lstStyle/>
          <a:p>
            <a:pPr marL="0" indent="0">
              <a:buNone/>
            </a:pPr>
            <a:r>
              <a:rPr lang="en-US" sz="3200" b="1" dirty="0">
                <a:latin typeface="Arial" panose="020B0604020202020204" pitchFamily="34" charset="0"/>
                <a:cs typeface="Arial" panose="020B0604020202020204" pitchFamily="34" charset="0"/>
              </a:rPr>
              <a:t>4.  </a:t>
            </a:r>
            <a:r>
              <a:rPr lang="en-US" sz="3200" cap="none" dirty="0">
                <a:latin typeface="Arial" panose="020B0604020202020204" pitchFamily="34" charset="0"/>
                <a:cs typeface="Arial" panose="020B0604020202020204" pitchFamily="34" charset="0"/>
              </a:rPr>
              <a:t>For a mix containing RAP, what materials may be in the IN-LINE binder grade compared to the contract grade?</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21</a:t>
            </a:fld>
            <a:endParaRPr lang="en-US" dirty="0"/>
          </a:p>
        </p:txBody>
      </p:sp>
      <p:sp>
        <p:nvSpPr>
          <p:cNvPr id="5" name="TextBox 4">
            <a:extLst>
              <a:ext uri="{FF2B5EF4-FFF2-40B4-BE49-F238E27FC236}">
                <a16:creationId xmlns:a16="http://schemas.microsoft.com/office/drawing/2014/main" id="{F8185C37-7F92-4C07-805F-2B7162E4CA9A}"/>
              </a:ext>
            </a:extLst>
          </p:cNvPr>
          <p:cNvSpPr txBox="1"/>
          <p:nvPr/>
        </p:nvSpPr>
        <p:spPr>
          <a:xfrm>
            <a:off x="76200" y="3161175"/>
            <a:ext cx="12039600" cy="3539430"/>
          </a:xfrm>
          <a:prstGeom prst="rect">
            <a:avLst/>
          </a:prstGeom>
          <a:solidFill>
            <a:schemeClr val="accent6">
              <a:lumMod val="20000"/>
              <a:lumOff val="80000"/>
            </a:schemeClr>
          </a:solidFill>
          <a:ln>
            <a:solidFill>
              <a:schemeClr val="tx1"/>
            </a:solidFill>
          </a:ln>
        </p:spPr>
        <p:txBody>
          <a:bodyPr wrap="square" rtlCol="0">
            <a:spAutoFit/>
          </a:bodyPr>
          <a:lstStyle/>
          <a:p>
            <a:r>
              <a:rPr lang="en-US" sz="2800" b="1" dirty="0"/>
              <a:t>NOTE:</a:t>
            </a:r>
          </a:p>
          <a:p>
            <a:r>
              <a:rPr lang="en-US" sz="2800" dirty="0">
                <a:latin typeface="Arial" panose="020B0604020202020204" pitchFamily="34" charset="0"/>
                <a:cs typeface="Arial" panose="020B0604020202020204" pitchFamily="34" charset="0"/>
              </a:rPr>
              <a:t>RAP = </a:t>
            </a:r>
            <a:r>
              <a:rPr lang="en-US" sz="2800" b="1" dirty="0">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ecycled </a:t>
            </a:r>
            <a:r>
              <a:rPr lang="en-US" sz="2800" b="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sphalt </a:t>
            </a:r>
            <a:r>
              <a:rPr lang="en-US" sz="2800" b="1"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roduct</a:t>
            </a:r>
          </a:p>
          <a:p>
            <a:r>
              <a:rPr lang="en-US" sz="2800" dirty="0">
                <a:latin typeface="Arial" panose="020B0604020202020204" pitchFamily="34" charset="0"/>
                <a:cs typeface="Arial" panose="020B0604020202020204" pitchFamily="34" charset="0"/>
              </a:rPr>
              <a:t>A rejuvenator will most likely be used to</a:t>
            </a:r>
          </a:p>
          <a:p>
            <a:r>
              <a:rPr lang="en-US" sz="2800" dirty="0">
                <a:latin typeface="Arial" panose="020B0604020202020204" pitchFamily="34" charset="0"/>
                <a:cs typeface="Arial" panose="020B0604020202020204" pitchFamily="34" charset="0"/>
              </a:rPr>
              <a:t>revive the aged binder of RAP.  In addition, because the binder is aged it will grade high on a </a:t>
            </a:r>
            <a:r>
              <a:rPr lang="de-DE" sz="2800" dirty="0">
                <a:latin typeface="Arial" panose="020B0604020202020204" pitchFamily="34" charset="0"/>
                <a:cs typeface="Arial" panose="020B0604020202020204" pitchFamily="34" charset="0"/>
              </a:rPr>
              <a:t>DSR machine, so the RAP will be mixed with a soft virgin binder</a:t>
            </a:r>
            <a:r>
              <a:rPr lang="en-US" sz="2800" dirty="0">
                <a:latin typeface="Arial" panose="020B0604020202020204" pitchFamily="34" charset="0"/>
                <a:cs typeface="Arial" panose="020B0604020202020204" pitchFamily="34" charset="0"/>
              </a:rPr>
              <a:t>, like a PG 58 – 22 to bring the grade down.</a:t>
            </a:r>
          </a:p>
          <a:p>
            <a:r>
              <a:rPr lang="en-US" sz="2800" i="1" u="sng" dirty="0"/>
              <a:t>Virgin Binder </a:t>
            </a:r>
            <a:r>
              <a:rPr lang="en-US" sz="2800" dirty="0"/>
              <a:t>: Is a binder that has NO additives or modifiers in it, sometimes it is also called a NEAT BINDER or NEAT ASPHALT.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54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26134" y="97491"/>
            <a:ext cx="5348289" cy="1077218"/>
          </a:xfrm>
        </p:spPr>
        <p:txBody>
          <a:bodyPr>
            <a:normAutofit/>
          </a:bodyPr>
          <a:lstStyle/>
          <a:p>
            <a:pPr algn="l"/>
            <a:r>
              <a:rPr lang="en-US" sz="3200" dirty="0">
                <a:latin typeface="Arial" panose="020B0604020202020204" pitchFamily="34" charset="0"/>
                <a:cs typeface="Arial" panose="020B0604020202020204" pitchFamily="34" charset="0"/>
              </a:rPr>
              <a:t>Answer - M2C - Q3;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(slides 82)</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22</a:t>
            </a:fld>
            <a:endParaRPr lang="en-US" dirty="0"/>
          </a:p>
        </p:txBody>
      </p:sp>
      <p:sp>
        <p:nvSpPr>
          <p:cNvPr id="8" name="TextBox 7">
            <a:extLst>
              <a:ext uri="{FF2B5EF4-FFF2-40B4-BE49-F238E27FC236}">
                <a16:creationId xmlns:a16="http://schemas.microsoft.com/office/drawing/2014/main" id="{03B59B16-3CD3-4902-9503-1970FF9A8987}"/>
              </a:ext>
            </a:extLst>
          </p:cNvPr>
          <p:cNvSpPr txBox="1"/>
          <p:nvPr/>
        </p:nvSpPr>
        <p:spPr>
          <a:xfrm>
            <a:off x="126134" y="2351782"/>
            <a:ext cx="6859100" cy="1077218"/>
          </a:xfrm>
          <a:prstGeom prst="rect">
            <a:avLst/>
          </a:prstGeom>
          <a:solidFill>
            <a:schemeClr val="tx2">
              <a:lumMod val="10000"/>
              <a:lumOff val="90000"/>
            </a:schemeClr>
          </a:solid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Soft Virgin Binder</a:t>
            </a:r>
          </a:p>
          <a:p>
            <a:r>
              <a:rPr lang="en-US" sz="3200" b="1" dirty="0">
                <a:solidFill>
                  <a:srgbClr val="FF0000"/>
                </a:solidFill>
                <a:latin typeface="Arial" panose="020B0604020202020204" pitchFamily="34" charset="0"/>
                <a:cs typeface="Arial" panose="020B0604020202020204" pitchFamily="34" charset="0"/>
              </a:rPr>
              <a:t>Additives/Modifiers/Rejuvenators</a:t>
            </a:r>
          </a:p>
        </p:txBody>
      </p:sp>
      <p:pic>
        <p:nvPicPr>
          <p:cNvPr id="5" name="Picture 4">
            <a:extLst>
              <a:ext uri="{FF2B5EF4-FFF2-40B4-BE49-F238E27FC236}">
                <a16:creationId xmlns:a16="http://schemas.microsoft.com/office/drawing/2014/main" id="{DB8FADC7-4955-49F4-9B87-22ABF284587F}"/>
              </a:ext>
            </a:extLst>
          </p:cNvPr>
          <p:cNvPicPr>
            <a:picLocks noChangeAspect="1"/>
          </p:cNvPicPr>
          <p:nvPr/>
        </p:nvPicPr>
        <p:blipFill>
          <a:blip r:embed="rId2"/>
          <a:stretch>
            <a:fillRect/>
          </a:stretch>
        </p:blipFill>
        <p:spPr>
          <a:xfrm>
            <a:off x="6934632" y="0"/>
            <a:ext cx="5131234" cy="6764851"/>
          </a:xfrm>
          <a:prstGeom prst="rect">
            <a:avLst/>
          </a:prstGeom>
        </p:spPr>
      </p:pic>
    </p:spTree>
    <p:extLst>
      <p:ext uri="{BB962C8B-B14F-4D97-AF65-F5344CB8AC3E}">
        <p14:creationId xmlns:p14="http://schemas.microsoft.com/office/powerpoint/2010/main" val="1512994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41300" y="127000"/>
            <a:ext cx="11747500" cy="1308100"/>
          </a:xfrm>
        </p:spPr>
        <p:txBody>
          <a:bodyPr>
            <a:normAutofit/>
          </a:bodyPr>
          <a:lstStyle/>
          <a:p>
            <a:r>
              <a:rPr lang="en-US" b="1" dirty="0">
                <a:latin typeface="Arial" panose="020B0604020202020204" pitchFamily="34" charset="0"/>
                <a:cs typeface="Arial" panose="020B0604020202020204" pitchFamily="34" charset="0"/>
              </a:rPr>
              <a:t>Module 2D</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Mix Design Overview Volumetrics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734528" y="2035444"/>
            <a:ext cx="10161590" cy="3847831"/>
          </a:xfrm>
        </p:spPr>
        <p:txBody>
          <a:bodyPr>
            <a:normAutofit fontScale="92500" lnSpcReduction="20000"/>
          </a:bodyPr>
          <a:lstStyle/>
          <a:p>
            <a:pPr marL="0" indent="0">
              <a:buNone/>
            </a:pPr>
            <a:r>
              <a:rPr lang="en-US" sz="3500" b="1" dirty="0">
                <a:latin typeface="Arial" panose="020B0604020202020204" pitchFamily="34" charset="0"/>
                <a:cs typeface="Arial" panose="020B0604020202020204" pitchFamily="34" charset="0"/>
              </a:rPr>
              <a:t>1.</a:t>
            </a:r>
            <a:r>
              <a:rPr lang="en-US" sz="4600" b="1" dirty="0">
                <a:latin typeface="Arial" panose="020B0604020202020204" pitchFamily="34" charset="0"/>
                <a:cs typeface="Arial" panose="020B0604020202020204" pitchFamily="34" charset="0"/>
              </a:rPr>
              <a:t>  </a:t>
            </a:r>
            <a:r>
              <a:rPr lang="en-US" sz="3500" cap="none" dirty="0">
                <a:latin typeface="Arial" panose="020B0604020202020204" pitchFamily="34" charset="0"/>
                <a:cs typeface="Arial" panose="020B0604020202020204" pitchFamily="34" charset="0"/>
              </a:rPr>
              <a:t>For an SP125B mix, during the design phase, what is the minimum or acceptable range) for:</a:t>
            </a:r>
            <a:endParaRPr lang="en-US" sz="3500" dirty="0">
              <a:latin typeface="Arial" panose="020B0604020202020204" pitchFamily="34" charset="0"/>
              <a:cs typeface="Arial" panose="020B0604020202020204" pitchFamily="34" charset="0"/>
            </a:endParaRPr>
          </a:p>
          <a:p>
            <a:pPr marL="0" indent="0">
              <a:buNone/>
            </a:pPr>
            <a:r>
              <a:rPr lang="en-US" sz="3500" dirty="0">
                <a:latin typeface="Arial" panose="020B0604020202020204" pitchFamily="34" charset="0"/>
                <a:cs typeface="Arial" panose="020B0604020202020204" pitchFamily="34" charset="0"/>
              </a:rPr>
              <a:t>	a.  </a:t>
            </a:r>
            <a:r>
              <a:rPr lang="en-US" sz="3500" cap="none" dirty="0">
                <a:latin typeface="Arial" panose="020B0604020202020204" pitchFamily="34" charset="0"/>
                <a:cs typeface="Arial" panose="020B0604020202020204" pitchFamily="34" charset="0"/>
              </a:rPr>
              <a:t>Air-voids</a:t>
            </a:r>
          </a:p>
          <a:p>
            <a:pPr marL="0" indent="0">
              <a:buNone/>
            </a:pPr>
            <a:r>
              <a:rPr lang="en-US" sz="3500" dirty="0">
                <a:latin typeface="Arial" panose="020B0604020202020204" pitchFamily="34" charset="0"/>
                <a:cs typeface="Arial" panose="020B0604020202020204" pitchFamily="34" charset="0"/>
              </a:rPr>
              <a:t>	b.  VMA</a:t>
            </a:r>
          </a:p>
          <a:p>
            <a:pPr marL="0" indent="0">
              <a:buNone/>
            </a:pPr>
            <a:r>
              <a:rPr lang="en-US" sz="3500" dirty="0">
                <a:latin typeface="Arial" panose="020B0604020202020204" pitchFamily="34" charset="0"/>
                <a:cs typeface="Arial" panose="020B0604020202020204" pitchFamily="34" charset="0"/>
              </a:rPr>
              <a:t>	c.  VFA</a:t>
            </a:r>
          </a:p>
          <a:p>
            <a:pPr marL="0" indent="0">
              <a:buNone/>
            </a:pP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23</a:t>
            </a:fld>
            <a:endParaRPr lang="en-US" sz="2800" dirty="0"/>
          </a:p>
        </p:txBody>
      </p:sp>
    </p:spTree>
    <p:extLst>
      <p:ext uri="{BB962C8B-B14F-4D97-AF65-F5344CB8AC3E}">
        <p14:creationId xmlns:p14="http://schemas.microsoft.com/office/powerpoint/2010/main" val="46076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24</a:t>
            </a:fld>
            <a:endParaRPr lang="en-US" dirty="0"/>
          </a:p>
        </p:txBody>
      </p:sp>
      <p:pic>
        <p:nvPicPr>
          <p:cNvPr id="19" name="Picture 18">
            <a:extLst>
              <a:ext uri="{FF2B5EF4-FFF2-40B4-BE49-F238E27FC236}">
                <a16:creationId xmlns:a16="http://schemas.microsoft.com/office/drawing/2014/main" id="{018999B4-C3F2-459D-B387-C0C28B71E824}"/>
              </a:ext>
            </a:extLst>
          </p:cNvPr>
          <p:cNvPicPr>
            <a:picLocks noChangeAspect="1"/>
          </p:cNvPicPr>
          <p:nvPr/>
        </p:nvPicPr>
        <p:blipFill>
          <a:blip r:embed="rId2"/>
          <a:stretch>
            <a:fillRect/>
          </a:stretch>
        </p:blipFill>
        <p:spPr>
          <a:xfrm>
            <a:off x="0" y="12700"/>
            <a:ext cx="12103100" cy="6858000"/>
          </a:xfrm>
          <a:prstGeom prst="rect">
            <a:avLst/>
          </a:prstGeom>
          <a:solidFill>
            <a:schemeClr val="accent6">
              <a:lumMod val="20000"/>
              <a:lumOff val="80000"/>
            </a:schemeClr>
          </a:solidFill>
        </p:spPr>
      </p:pic>
      <p:sp>
        <p:nvSpPr>
          <p:cNvPr id="2" name="TextBox 1">
            <a:extLst>
              <a:ext uri="{FF2B5EF4-FFF2-40B4-BE49-F238E27FC236}">
                <a16:creationId xmlns:a16="http://schemas.microsoft.com/office/drawing/2014/main" id="{81D8513B-3408-4D62-A862-86160C32C945}"/>
              </a:ext>
            </a:extLst>
          </p:cNvPr>
          <p:cNvSpPr txBox="1"/>
          <p:nvPr/>
        </p:nvSpPr>
        <p:spPr>
          <a:xfrm>
            <a:off x="1244600" y="101600"/>
            <a:ext cx="2209259" cy="707886"/>
          </a:xfrm>
          <a:prstGeom prst="rect">
            <a:avLst/>
          </a:prstGeom>
          <a:solidFill>
            <a:schemeClr val="bg1">
              <a:lumMod val="85000"/>
            </a:schemeClr>
          </a:solidFill>
        </p:spPr>
        <p:txBody>
          <a:bodyPr wrap="none" rtlCol="0">
            <a:spAutoFit/>
          </a:bodyPr>
          <a:lstStyle/>
          <a:p>
            <a:r>
              <a:rPr lang="en-US" sz="4000" dirty="0">
                <a:solidFill>
                  <a:srgbClr val="FF0000"/>
                </a:solidFill>
                <a:latin typeface="Arial" panose="020B0604020202020204" pitchFamily="34" charset="0"/>
                <a:cs typeface="Arial" panose="020B0604020202020204" pitchFamily="34" charset="0"/>
              </a:rPr>
              <a:t>Answer</a:t>
            </a:r>
            <a:r>
              <a:rPr lang="en-US" sz="4000" dirty="0">
                <a:latin typeface="Arial" panose="020B0604020202020204" pitchFamily="34" charset="0"/>
                <a:cs typeface="Arial" panose="020B0604020202020204" pitchFamily="34" charset="0"/>
              </a:rPr>
              <a:t> -</a:t>
            </a:r>
            <a:endParaRPr lang="en-US" sz="4000" dirty="0"/>
          </a:p>
        </p:txBody>
      </p:sp>
    </p:spTree>
    <p:extLst>
      <p:ext uri="{BB962C8B-B14F-4D97-AF65-F5344CB8AC3E}">
        <p14:creationId xmlns:p14="http://schemas.microsoft.com/office/powerpoint/2010/main" val="2665258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67225" y="148691"/>
            <a:ext cx="2842675" cy="954107"/>
          </a:xfrm>
        </p:spPr>
        <p:txBody>
          <a:bodyPr>
            <a:normAutofit/>
          </a:bodyPr>
          <a:lstStyle/>
          <a:p>
            <a:pPr algn="l"/>
            <a:r>
              <a:rPr lang="en-US" sz="3200" b="1" dirty="0">
                <a:latin typeface="Arial" panose="020B0604020202020204" pitchFamily="34" charset="0"/>
                <a:cs typeface="Arial" panose="020B0604020202020204" pitchFamily="34" charset="0"/>
              </a:rPr>
              <a:t>Module 2D</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49936" y="2425699"/>
            <a:ext cx="10707690" cy="1587501"/>
          </a:xfrm>
        </p:spPr>
        <p:txBody>
          <a:bodyPr>
            <a:normAutofit/>
          </a:bodyPr>
          <a:lstStyle/>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C</a:t>
            </a:r>
            <a:r>
              <a:rPr lang="en-US" sz="3200" cap="none" dirty="0">
                <a:latin typeface="Arial" panose="020B0604020202020204" pitchFamily="34" charset="0"/>
                <a:cs typeface="Arial" panose="020B0604020202020204" pitchFamily="34" charset="0"/>
              </a:rPr>
              <a:t>alculate the combined (weighted average) Gsb of the aggregate blend shown on the attached JMF</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25</a:t>
            </a:fld>
            <a:endParaRPr lang="en-US" dirty="0"/>
          </a:p>
        </p:txBody>
      </p:sp>
      <p:sp>
        <p:nvSpPr>
          <p:cNvPr id="5" name="TextBox 4">
            <a:extLst>
              <a:ext uri="{FF2B5EF4-FFF2-40B4-BE49-F238E27FC236}">
                <a16:creationId xmlns:a16="http://schemas.microsoft.com/office/drawing/2014/main" id="{10F9106E-0626-455F-9918-04ACB7C2655E}"/>
              </a:ext>
            </a:extLst>
          </p:cNvPr>
          <p:cNvSpPr txBox="1"/>
          <p:nvPr/>
        </p:nvSpPr>
        <p:spPr>
          <a:xfrm>
            <a:off x="279400" y="5755202"/>
            <a:ext cx="3797300" cy="954107"/>
          </a:xfrm>
          <a:prstGeom prst="rect">
            <a:avLst/>
          </a:prstGeom>
          <a:solidFill>
            <a:schemeClr val="accent6">
              <a:lumMod val="20000"/>
              <a:lumOff val="80000"/>
            </a:schemeClr>
          </a:solidFill>
          <a:ln>
            <a:solidFill>
              <a:schemeClr val="tx1"/>
            </a:solidFill>
          </a:ln>
        </p:spPr>
        <p:txBody>
          <a:bodyPr wrap="square" rtlCol="0">
            <a:spAutoFit/>
          </a:bodyPr>
          <a:lstStyle/>
          <a:p>
            <a:r>
              <a:rPr lang="en-US" sz="2800" b="1" dirty="0"/>
              <a:t>NOTE:</a:t>
            </a:r>
          </a:p>
          <a:p>
            <a:r>
              <a:rPr lang="en-US" sz="2800" dirty="0"/>
              <a:t>JMF = Job Mix Formula</a:t>
            </a:r>
          </a:p>
        </p:txBody>
      </p:sp>
    </p:spTree>
    <p:extLst>
      <p:ext uri="{BB962C8B-B14F-4D97-AF65-F5344CB8AC3E}">
        <p14:creationId xmlns:p14="http://schemas.microsoft.com/office/powerpoint/2010/main" val="93551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F76AB5-657F-431F-A08C-6CC0F719E3AE}"/>
              </a:ext>
            </a:extLst>
          </p:cNvPr>
          <p:cNvSpPr>
            <a:spLocks noGrp="1"/>
          </p:cNvSpPr>
          <p:nvPr>
            <p:ph type="sldNum" sz="quarter" idx="12"/>
          </p:nvPr>
        </p:nvSpPr>
        <p:spPr/>
        <p:txBody>
          <a:bodyPr/>
          <a:lstStyle/>
          <a:p>
            <a:fld id="{D06B54AD-FDBF-4D58-8A9D-31C5564527AC}" type="slidenum">
              <a:rPr lang="en-US" smtClean="0"/>
              <a:t>26</a:t>
            </a:fld>
            <a:endParaRPr lang="en-US" dirty="0"/>
          </a:p>
        </p:txBody>
      </p:sp>
      <p:pic>
        <p:nvPicPr>
          <p:cNvPr id="5" name="Picture 4">
            <a:extLst>
              <a:ext uri="{FF2B5EF4-FFF2-40B4-BE49-F238E27FC236}">
                <a16:creationId xmlns:a16="http://schemas.microsoft.com/office/drawing/2014/main" id="{4D654CBC-E9BD-45A6-93EC-42EF27467673}"/>
              </a:ext>
            </a:extLst>
          </p:cNvPr>
          <p:cNvPicPr>
            <a:picLocks noChangeAspect="1"/>
          </p:cNvPicPr>
          <p:nvPr/>
        </p:nvPicPr>
        <p:blipFill>
          <a:blip r:embed="rId2"/>
          <a:stretch>
            <a:fillRect/>
          </a:stretch>
        </p:blipFill>
        <p:spPr>
          <a:xfrm>
            <a:off x="0" y="0"/>
            <a:ext cx="11905570" cy="6602413"/>
          </a:xfrm>
          <a:prstGeom prst="rect">
            <a:avLst/>
          </a:prstGeom>
        </p:spPr>
      </p:pic>
      <p:sp>
        <p:nvSpPr>
          <p:cNvPr id="16" name="Oval 15">
            <a:extLst>
              <a:ext uri="{FF2B5EF4-FFF2-40B4-BE49-F238E27FC236}">
                <a16:creationId xmlns:a16="http://schemas.microsoft.com/office/drawing/2014/main" id="{BA842B2E-F724-4B6C-81D9-BDD757D50A26}"/>
              </a:ext>
            </a:extLst>
          </p:cNvPr>
          <p:cNvSpPr/>
          <p:nvPr/>
        </p:nvSpPr>
        <p:spPr>
          <a:xfrm>
            <a:off x="8139417" y="5537201"/>
            <a:ext cx="1029983" cy="825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054D44F-E3E9-43A1-A2A3-87EE15300BC0}"/>
              </a:ext>
            </a:extLst>
          </p:cNvPr>
          <p:cNvSpPr/>
          <p:nvPr/>
        </p:nvSpPr>
        <p:spPr>
          <a:xfrm>
            <a:off x="0" y="1168400"/>
            <a:ext cx="8890000" cy="406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CB5B2B3-0D06-48A9-9653-82CA9B097B8C}"/>
              </a:ext>
            </a:extLst>
          </p:cNvPr>
          <p:cNvSpPr/>
          <p:nvPr/>
        </p:nvSpPr>
        <p:spPr>
          <a:xfrm>
            <a:off x="6870700" y="1240216"/>
            <a:ext cx="2133600" cy="4296985"/>
          </a:xfrm>
          <a:custGeom>
            <a:avLst/>
            <a:gdLst>
              <a:gd name="connsiteX0" fmla="*/ 1422400 w 2133600"/>
              <a:gd name="connsiteY0" fmla="*/ 29784 h 4716084"/>
              <a:gd name="connsiteX1" fmla="*/ 901700 w 2133600"/>
              <a:gd name="connsiteY1" fmla="*/ 29784 h 4716084"/>
              <a:gd name="connsiteX2" fmla="*/ 787400 w 2133600"/>
              <a:gd name="connsiteY2" fmla="*/ 118684 h 4716084"/>
              <a:gd name="connsiteX3" fmla="*/ 749300 w 2133600"/>
              <a:gd name="connsiteY3" fmla="*/ 144084 h 4716084"/>
              <a:gd name="connsiteX4" fmla="*/ 698500 w 2133600"/>
              <a:gd name="connsiteY4" fmla="*/ 220284 h 4716084"/>
              <a:gd name="connsiteX5" fmla="*/ 622300 w 2133600"/>
              <a:gd name="connsiteY5" fmla="*/ 296484 h 4716084"/>
              <a:gd name="connsiteX6" fmla="*/ 558800 w 2133600"/>
              <a:gd name="connsiteY6" fmla="*/ 359984 h 4716084"/>
              <a:gd name="connsiteX7" fmla="*/ 508000 w 2133600"/>
              <a:gd name="connsiteY7" fmla="*/ 423484 h 4716084"/>
              <a:gd name="connsiteX8" fmla="*/ 495300 w 2133600"/>
              <a:gd name="connsiteY8" fmla="*/ 461584 h 4716084"/>
              <a:gd name="connsiteX9" fmla="*/ 469900 w 2133600"/>
              <a:gd name="connsiteY9" fmla="*/ 499684 h 4716084"/>
              <a:gd name="connsiteX10" fmla="*/ 431800 w 2133600"/>
              <a:gd name="connsiteY10" fmla="*/ 575884 h 4716084"/>
              <a:gd name="connsiteX11" fmla="*/ 393700 w 2133600"/>
              <a:gd name="connsiteY11" fmla="*/ 601284 h 4716084"/>
              <a:gd name="connsiteX12" fmla="*/ 330200 w 2133600"/>
              <a:gd name="connsiteY12" fmla="*/ 677484 h 4716084"/>
              <a:gd name="connsiteX13" fmla="*/ 266700 w 2133600"/>
              <a:gd name="connsiteY13" fmla="*/ 740984 h 4716084"/>
              <a:gd name="connsiteX14" fmla="*/ 215900 w 2133600"/>
              <a:gd name="connsiteY14" fmla="*/ 804484 h 4716084"/>
              <a:gd name="connsiteX15" fmla="*/ 177800 w 2133600"/>
              <a:gd name="connsiteY15" fmla="*/ 880684 h 4716084"/>
              <a:gd name="connsiteX16" fmla="*/ 88900 w 2133600"/>
              <a:gd name="connsiteY16" fmla="*/ 1007684 h 4716084"/>
              <a:gd name="connsiteX17" fmla="*/ 50800 w 2133600"/>
              <a:gd name="connsiteY17" fmla="*/ 1134684 h 4716084"/>
              <a:gd name="connsiteX18" fmla="*/ 38100 w 2133600"/>
              <a:gd name="connsiteY18" fmla="*/ 1236284 h 4716084"/>
              <a:gd name="connsiteX19" fmla="*/ 25400 w 2133600"/>
              <a:gd name="connsiteY19" fmla="*/ 1655384 h 4716084"/>
              <a:gd name="connsiteX20" fmla="*/ 0 w 2133600"/>
              <a:gd name="connsiteY20" fmla="*/ 1883984 h 4716084"/>
              <a:gd name="connsiteX21" fmla="*/ 12700 w 2133600"/>
              <a:gd name="connsiteY21" fmla="*/ 2239584 h 4716084"/>
              <a:gd name="connsiteX22" fmla="*/ 25400 w 2133600"/>
              <a:gd name="connsiteY22" fmla="*/ 2404684 h 4716084"/>
              <a:gd name="connsiteX23" fmla="*/ 63500 w 2133600"/>
              <a:gd name="connsiteY23" fmla="*/ 2531684 h 4716084"/>
              <a:gd name="connsiteX24" fmla="*/ 76200 w 2133600"/>
              <a:gd name="connsiteY24" fmla="*/ 2582484 h 4716084"/>
              <a:gd name="connsiteX25" fmla="*/ 127000 w 2133600"/>
              <a:gd name="connsiteY25" fmla="*/ 2671384 h 4716084"/>
              <a:gd name="connsiteX26" fmla="*/ 139700 w 2133600"/>
              <a:gd name="connsiteY26" fmla="*/ 2722184 h 4716084"/>
              <a:gd name="connsiteX27" fmla="*/ 190500 w 2133600"/>
              <a:gd name="connsiteY27" fmla="*/ 2811084 h 4716084"/>
              <a:gd name="connsiteX28" fmla="*/ 228600 w 2133600"/>
              <a:gd name="connsiteY28" fmla="*/ 2849184 h 4716084"/>
              <a:gd name="connsiteX29" fmla="*/ 292100 w 2133600"/>
              <a:gd name="connsiteY29" fmla="*/ 2963484 h 4716084"/>
              <a:gd name="connsiteX30" fmla="*/ 368300 w 2133600"/>
              <a:gd name="connsiteY30" fmla="*/ 3039684 h 4716084"/>
              <a:gd name="connsiteX31" fmla="*/ 393700 w 2133600"/>
              <a:gd name="connsiteY31" fmla="*/ 3077784 h 4716084"/>
              <a:gd name="connsiteX32" fmla="*/ 431800 w 2133600"/>
              <a:gd name="connsiteY32" fmla="*/ 3103184 h 4716084"/>
              <a:gd name="connsiteX33" fmla="*/ 469900 w 2133600"/>
              <a:gd name="connsiteY33" fmla="*/ 3141284 h 4716084"/>
              <a:gd name="connsiteX34" fmla="*/ 520700 w 2133600"/>
              <a:gd name="connsiteY34" fmla="*/ 3179384 h 4716084"/>
              <a:gd name="connsiteX35" fmla="*/ 558800 w 2133600"/>
              <a:gd name="connsiteY35" fmla="*/ 3217484 h 4716084"/>
              <a:gd name="connsiteX36" fmla="*/ 609600 w 2133600"/>
              <a:gd name="connsiteY36" fmla="*/ 3242884 h 4716084"/>
              <a:gd name="connsiteX37" fmla="*/ 723900 w 2133600"/>
              <a:gd name="connsiteY37" fmla="*/ 3331784 h 4716084"/>
              <a:gd name="connsiteX38" fmla="*/ 774700 w 2133600"/>
              <a:gd name="connsiteY38" fmla="*/ 3357184 h 4716084"/>
              <a:gd name="connsiteX39" fmla="*/ 850900 w 2133600"/>
              <a:gd name="connsiteY39" fmla="*/ 3382584 h 4716084"/>
              <a:gd name="connsiteX40" fmla="*/ 901700 w 2133600"/>
              <a:gd name="connsiteY40" fmla="*/ 3407984 h 4716084"/>
              <a:gd name="connsiteX41" fmla="*/ 1003300 w 2133600"/>
              <a:gd name="connsiteY41" fmla="*/ 3433384 h 4716084"/>
              <a:gd name="connsiteX42" fmla="*/ 1041400 w 2133600"/>
              <a:gd name="connsiteY42" fmla="*/ 3446084 h 4716084"/>
              <a:gd name="connsiteX43" fmla="*/ 1079500 w 2133600"/>
              <a:gd name="connsiteY43" fmla="*/ 3471484 h 4716084"/>
              <a:gd name="connsiteX44" fmla="*/ 1206500 w 2133600"/>
              <a:gd name="connsiteY44" fmla="*/ 3509584 h 4716084"/>
              <a:gd name="connsiteX45" fmla="*/ 1308100 w 2133600"/>
              <a:gd name="connsiteY45" fmla="*/ 3547684 h 4716084"/>
              <a:gd name="connsiteX46" fmla="*/ 1358900 w 2133600"/>
              <a:gd name="connsiteY46" fmla="*/ 3573084 h 4716084"/>
              <a:gd name="connsiteX47" fmla="*/ 1447800 w 2133600"/>
              <a:gd name="connsiteY47" fmla="*/ 3598484 h 4716084"/>
              <a:gd name="connsiteX48" fmla="*/ 1485900 w 2133600"/>
              <a:gd name="connsiteY48" fmla="*/ 3611184 h 4716084"/>
              <a:gd name="connsiteX49" fmla="*/ 1600200 w 2133600"/>
              <a:gd name="connsiteY49" fmla="*/ 3636584 h 4716084"/>
              <a:gd name="connsiteX50" fmla="*/ 1676400 w 2133600"/>
              <a:gd name="connsiteY50" fmla="*/ 3661984 h 4716084"/>
              <a:gd name="connsiteX51" fmla="*/ 1752600 w 2133600"/>
              <a:gd name="connsiteY51" fmla="*/ 3725484 h 4716084"/>
              <a:gd name="connsiteX52" fmla="*/ 1790700 w 2133600"/>
              <a:gd name="connsiteY52" fmla="*/ 3801684 h 4716084"/>
              <a:gd name="connsiteX53" fmla="*/ 1816100 w 2133600"/>
              <a:gd name="connsiteY53" fmla="*/ 3877884 h 4716084"/>
              <a:gd name="connsiteX54" fmla="*/ 1841500 w 2133600"/>
              <a:gd name="connsiteY54" fmla="*/ 3954084 h 4716084"/>
              <a:gd name="connsiteX55" fmla="*/ 1879600 w 2133600"/>
              <a:gd name="connsiteY55" fmla="*/ 4068384 h 4716084"/>
              <a:gd name="connsiteX56" fmla="*/ 1892300 w 2133600"/>
              <a:gd name="connsiteY56" fmla="*/ 4106484 h 4716084"/>
              <a:gd name="connsiteX57" fmla="*/ 1917700 w 2133600"/>
              <a:gd name="connsiteY57" fmla="*/ 4144584 h 4716084"/>
              <a:gd name="connsiteX58" fmla="*/ 1943100 w 2133600"/>
              <a:gd name="connsiteY58" fmla="*/ 4233484 h 4716084"/>
              <a:gd name="connsiteX59" fmla="*/ 1955800 w 2133600"/>
              <a:gd name="connsiteY59" fmla="*/ 4411284 h 4716084"/>
              <a:gd name="connsiteX60" fmla="*/ 1968500 w 2133600"/>
              <a:gd name="connsiteY60" fmla="*/ 4449384 h 4716084"/>
              <a:gd name="connsiteX61" fmla="*/ 1981200 w 2133600"/>
              <a:gd name="connsiteY61" fmla="*/ 4512884 h 4716084"/>
              <a:gd name="connsiteX62" fmla="*/ 1955800 w 2133600"/>
              <a:gd name="connsiteY62" fmla="*/ 4627184 h 4716084"/>
              <a:gd name="connsiteX63" fmla="*/ 1943100 w 2133600"/>
              <a:gd name="connsiteY63" fmla="*/ 4690684 h 4716084"/>
              <a:gd name="connsiteX64" fmla="*/ 1879600 w 2133600"/>
              <a:gd name="connsiteY64" fmla="*/ 4639884 h 4716084"/>
              <a:gd name="connsiteX65" fmla="*/ 1892300 w 2133600"/>
              <a:gd name="connsiteY65" fmla="*/ 4677984 h 4716084"/>
              <a:gd name="connsiteX66" fmla="*/ 1968500 w 2133600"/>
              <a:gd name="connsiteY66" fmla="*/ 4716084 h 4716084"/>
              <a:gd name="connsiteX67" fmla="*/ 2095500 w 2133600"/>
              <a:gd name="connsiteY67" fmla="*/ 4677984 h 4716084"/>
              <a:gd name="connsiteX68" fmla="*/ 2133600 w 2133600"/>
              <a:gd name="connsiteY68" fmla="*/ 4652584 h 471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33600" h="4716084">
                <a:moveTo>
                  <a:pt x="1422400" y="29784"/>
                </a:moveTo>
                <a:cubicBezTo>
                  <a:pt x="1228794" y="-8937"/>
                  <a:pt x="1243514" y="-10908"/>
                  <a:pt x="901700" y="29784"/>
                </a:cubicBezTo>
                <a:cubicBezTo>
                  <a:pt x="856762" y="35134"/>
                  <a:pt x="819900" y="91600"/>
                  <a:pt x="787400" y="118684"/>
                </a:cubicBezTo>
                <a:cubicBezTo>
                  <a:pt x="775674" y="128455"/>
                  <a:pt x="762000" y="135617"/>
                  <a:pt x="749300" y="144084"/>
                </a:cubicBezTo>
                <a:cubicBezTo>
                  <a:pt x="732367" y="169484"/>
                  <a:pt x="720086" y="198698"/>
                  <a:pt x="698500" y="220284"/>
                </a:cubicBezTo>
                <a:cubicBezTo>
                  <a:pt x="673100" y="245684"/>
                  <a:pt x="642225" y="266596"/>
                  <a:pt x="622300" y="296484"/>
                </a:cubicBezTo>
                <a:cubicBezTo>
                  <a:pt x="588433" y="347284"/>
                  <a:pt x="609600" y="326117"/>
                  <a:pt x="558800" y="359984"/>
                </a:cubicBezTo>
                <a:cubicBezTo>
                  <a:pt x="526878" y="455749"/>
                  <a:pt x="573652" y="341420"/>
                  <a:pt x="508000" y="423484"/>
                </a:cubicBezTo>
                <a:cubicBezTo>
                  <a:pt x="499637" y="433937"/>
                  <a:pt x="501287" y="449610"/>
                  <a:pt x="495300" y="461584"/>
                </a:cubicBezTo>
                <a:cubicBezTo>
                  <a:pt x="488474" y="475236"/>
                  <a:pt x="476726" y="486032"/>
                  <a:pt x="469900" y="499684"/>
                </a:cubicBezTo>
                <a:cubicBezTo>
                  <a:pt x="449242" y="541001"/>
                  <a:pt x="468196" y="539488"/>
                  <a:pt x="431800" y="575884"/>
                </a:cubicBezTo>
                <a:cubicBezTo>
                  <a:pt x="421007" y="586677"/>
                  <a:pt x="406400" y="592817"/>
                  <a:pt x="393700" y="601284"/>
                </a:cubicBezTo>
                <a:cubicBezTo>
                  <a:pt x="330637" y="695879"/>
                  <a:pt x="411688" y="579698"/>
                  <a:pt x="330200" y="677484"/>
                </a:cubicBezTo>
                <a:cubicBezTo>
                  <a:pt x="277283" y="740984"/>
                  <a:pt x="336550" y="694417"/>
                  <a:pt x="266700" y="740984"/>
                </a:cubicBezTo>
                <a:cubicBezTo>
                  <a:pt x="241976" y="815157"/>
                  <a:pt x="273345" y="747039"/>
                  <a:pt x="215900" y="804484"/>
                </a:cubicBezTo>
                <a:cubicBezTo>
                  <a:pt x="171652" y="848732"/>
                  <a:pt x="205345" y="832481"/>
                  <a:pt x="177800" y="880684"/>
                </a:cubicBezTo>
                <a:cubicBezTo>
                  <a:pt x="154616" y="921256"/>
                  <a:pt x="103513" y="963844"/>
                  <a:pt x="88900" y="1007684"/>
                </a:cubicBezTo>
                <a:cubicBezTo>
                  <a:pt x="77608" y="1041559"/>
                  <a:pt x="57198" y="1096297"/>
                  <a:pt x="50800" y="1134684"/>
                </a:cubicBezTo>
                <a:cubicBezTo>
                  <a:pt x="45189" y="1168350"/>
                  <a:pt x="42333" y="1202417"/>
                  <a:pt x="38100" y="1236284"/>
                </a:cubicBezTo>
                <a:cubicBezTo>
                  <a:pt x="33867" y="1375984"/>
                  <a:pt x="31342" y="1515746"/>
                  <a:pt x="25400" y="1655384"/>
                </a:cubicBezTo>
                <a:cubicBezTo>
                  <a:pt x="18249" y="1823422"/>
                  <a:pt x="25115" y="1783522"/>
                  <a:pt x="0" y="1883984"/>
                </a:cubicBezTo>
                <a:cubicBezTo>
                  <a:pt x="4233" y="2002517"/>
                  <a:pt x="6921" y="2121116"/>
                  <a:pt x="12700" y="2239584"/>
                </a:cubicBezTo>
                <a:cubicBezTo>
                  <a:pt x="15389" y="2294714"/>
                  <a:pt x="18951" y="2349866"/>
                  <a:pt x="25400" y="2404684"/>
                </a:cubicBezTo>
                <a:cubicBezTo>
                  <a:pt x="29879" y="2442759"/>
                  <a:pt x="55151" y="2498288"/>
                  <a:pt x="63500" y="2531684"/>
                </a:cubicBezTo>
                <a:cubicBezTo>
                  <a:pt x="67733" y="2548617"/>
                  <a:pt x="70071" y="2566141"/>
                  <a:pt x="76200" y="2582484"/>
                </a:cubicBezTo>
                <a:cubicBezTo>
                  <a:pt x="90011" y="2619314"/>
                  <a:pt x="105945" y="2639801"/>
                  <a:pt x="127000" y="2671384"/>
                </a:cubicBezTo>
                <a:cubicBezTo>
                  <a:pt x="131233" y="2688317"/>
                  <a:pt x="133571" y="2705841"/>
                  <a:pt x="139700" y="2722184"/>
                </a:cubicBezTo>
                <a:cubicBezTo>
                  <a:pt x="148169" y="2744769"/>
                  <a:pt x="173752" y="2790986"/>
                  <a:pt x="190500" y="2811084"/>
                </a:cubicBezTo>
                <a:cubicBezTo>
                  <a:pt x="201998" y="2824882"/>
                  <a:pt x="215900" y="2836484"/>
                  <a:pt x="228600" y="2849184"/>
                </a:cubicBezTo>
                <a:cubicBezTo>
                  <a:pt x="244570" y="2897094"/>
                  <a:pt x="248431" y="2919815"/>
                  <a:pt x="292100" y="2963484"/>
                </a:cubicBezTo>
                <a:cubicBezTo>
                  <a:pt x="317500" y="2988884"/>
                  <a:pt x="348375" y="3009796"/>
                  <a:pt x="368300" y="3039684"/>
                </a:cubicBezTo>
                <a:cubicBezTo>
                  <a:pt x="376767" y="3052384"/>
                  <a:pt x="382907" y="3066991"/>
                  <a:pt x="393700" y="3077784"/>
                </a:cubicBezTo>
                <a:cubicBezTo>
                  <a:pt x="404493" y="3088577"/>
                  <a:pt x="420074" y="3093413"/>
                  <a:pt x="431800" y="3103184"/>
                </a:cubicBezTo>
                <a:cubicBezTo>
                  <a:pt x="445598" y="3114682"/>
                  <a:pt x="456263" y="3129595"/>
                  <a:pt x="469900" y="3141284"/>
                </a:cubicBezTo>
                <a:cubicBezTo>
                  <a:pt x="485971" y="3155059"/>
                  <a:pt x="504629" y="3165609"/>
                  <a:pt x="520700" y="3179384"/>
                </a:cubicBezTo>
                <a:cubicBezTo>
                  <a:pt x="534337" y="3191073"/>
                  <a:pt x="544185" y="3207045"/>
                  <a:pt x="558800" y="3217484"/>
                </a:cubicBezTo>
                <a:cubicBezTo>
                  <a:pt x="574206" y="3228488"/>
                  <a:pt x="594194" y="3231880"/>
                  <a:pt x="609600" y="3242884"/>
                </a:cubicBezTo>
                <a:cubicBezTo>
                  <a:pt x="707159" y="3312569"/>
                  <a:pt x="568384" y="3254026"/>
                  <a:pt x="723900" y="3331784"/>
                </a:cubicBezTo>
                <a:cubicBezTo>
                  <a:pt x="740833" y="3340251"/>
                  <a:pt x="757122" y="3350153"/>
                  <a:pt x="774700" y="3357184"/>
                </a:cubicBezTo>
                <a:cubicBezTo>
                  <a:pt x="799559" y="3367128"/>
                  <a:pt x="826953" y="3370610"/>
                  <a:pt x="850900" y="3382584"/>
                </a:cubicBezTo>
                <a:cubicBezTo>
                  <a:pt x="867833" y="3391051"/>
                  <a:pt x="883739" y="3401997"/>
                  <a:pt x="901700" y="3407984"/>
                </a:cubicBezTo>
                <a:cubicBezTo>
                  <a:pt x="934818" y="3419023"/>
                  <a:pt x="970182" y="3422345"/>
                  <a:pt x="1003300" y="3433384"/>
                </a:cubicBezTo>
                <a:cubicBezTo>
                  <a:pt x="1016000" y="3437617"/>
                  <a:pt x="1029426" y="3440097"/>
                  <a:pt x="1041400" y="3446084"/>
                </a:cubicBezTo>
                <a:cubicBezTo>
                  <a:pt x="1055052" y="3452910"/>
                  <a:pt x="1065471" y="3465471"/>
                  <a:pt x="1079500" y="3471484"/>
                </a:cubicBezTo>
                <a:cubicBezTo>
                  <a:pt x="1207111" y="3526174"/>
                  <a:pt x="1035761" y="3424215"/>
                  <a:pt x="1206500" y="3509584"/>
                </a:cubicBezTo>
                <a:cubicBezTo>
                  <a:pt x="1347934" y="3580301"/>
                  <a:pt x="1169766" y="3495809"/>
                  <a:pt x="1308100" y="3547684"/>
                </a:cubicBezTo>
                <a:cubicBezTo>
                  <a:pt x="1325827" y="3554331"/>
                  <a:pt x="1341499" y="3565626"/>
                  <a:pt x="1358900" y="3573084"/>
                </a:cubicBezTo>
                <a:cubicBezTo>
                  <a:pt x="1389350" y="3586134"/>
                  <a:pt x="1415577" y="3589277"/>
                  <a:pt x="1447800" y="3598484"/>
                </a:cubicBezTo>
                <a:cubicBezTo>
                  <a:pt x="1460672" y="3602162"/>
                  <a:pt x="1472913" y="3607937"/>
                  <a:pt x="1485900" y="3611184"/>
                </a:cubicBezTo>
                <a:cubicBezTo>
                  <a:pt x="1558409" y="3629311"/>
                  <a:pt x="1535014" y="3617028"/>
                  <a:pt x="1600200" y="3636584"/>
                </a:cubicBezTo>
                <a:cubicBezTo>
                  <a:pt x="1625845" y="3644277"/>
                  <a:pt x="1654123" y="3647132"/>
                  <a:pt x="1676400" y="3661984"/>
                </a:cubicBezTo>
                <a:cubicBezTo>
                  <a:pt x="1729444" y="3697347"/>
                  <a:pt x="1703707" y="3676591"/>
                  <a:pt x="1752600" y="3725484"/>
                </a:cubicBezTo>
                <a:cubicBezTo>
                  <a:pt x="1798917" y="3864435"/>
                  <a:pt x="1725048" y="3653968"/>
                  <a:pt x="1790700" y="3801684"/>
                </a:cubicBezTo>
                <a:cubicBezTo>
                  <a:pt x="1801574" y="3826150"/>
                  <a:pt x="1807633" y="3852484"/>
                  <a:pt x="1816100" y="3877884"/>
                </a:cubicBezTo>
                <a:lnTo>
                  <a:pt x="1841500" y="3954084"/>
                </a:lnTo>
                <a:lnTo>
                  <a:pt x="1879600" y="4068384"/>
                </a:lnTo>
                <a:cubicBezTo>
                  <a:pt x="1883833" y="4081084"/>
                  <a:pt x="1884874" y="4095345"/>
                  <a:pt x="1892300" y="4106484"/>
                </a:cubicBezTo>
                <a:cubicBezTo>
                  <a:pt x="1900767" y="4119184"/>
                  <a:pt x="1910874" y="4130932"/>
                  <a:pt x="1917700" y="4144584"/>
                </a:cubicBezTo>
                <a:cubicBezTo>
                  <a:pt x="1926810" y="4162804"/>
                  <a:pt x="1939031" y="4217208"/>
                  <a:pt x="1943100" y="4233484"/>
                </a:cubicBezTo>
                <a:cubicBezTo>
                  <a:pt x="1947333" y="4292751"/>
                  <a:pt x="1948858" y="4352273"/>
                  <a:pt x="1955800" y="4411284"/>
                </a:cubicBezTo>
                <a:cubicBezTo>
                  <a:pt x="1957364" y="4424579"/>
                  <a:pt x="1965253" y="4436397"/>
                  <a:pt x="1968500" y="4449384"/>
                </a:cubicBezTo>
                <a:cubicBezTo>
                  <a:pt x="1973735" y="4470325"/>
                  <a:pt x="1976967" y="4491717"/>
                  <a:pt x="1981200" y="4512884"/>
                </a:cubicBezTo>
                <a:cubicBezTo>
                  <a:pt x="1942896" y="4704402"/>
                  <a:pt x="1991671" y="4465766"/>
                  <a:pt x="1955800" y="4627184"/>
                </a:cubicBezTo>
                <a:cubicBezTo>
                  <a:pt x="1951117" y="4648256"/>
                  <a:pt x="1947333" y="4669517"/>
                  <a:pt x="1943100" y="4690684"/>
                </a:cubicBezTo>
                <a:cubicBezTo>
                  <a:pt x="1942248" y="4689406"/>
                  <a:pt x="1904137" y="4615347"/>
                  <a:pt x="1879600" y="4639884"/>
                </a:cubicBezTo>
                <a:cubicBezTo>
                  <a:pt x="1870134" y="4649350"/>
                  <a:pt x="1883937" y="4667531"/>
                  <a:pt x="1892300" y="4677984"/>
                </a:cubicBezTo>
                <a:cubicBezTo>
                  <a:pt x="1910205" y="4700365"/>
                  <a:pt x="1943401" y="4707718"/>
                  <a:pt x="1968500" y="4716084"/>
                </a:cubicBezTo>
                <a:cubicBezTo>
                  <a:pt x="1996897" y="4708985"/>
                  <a:pt x="2076948" y="4690352"/>
                  <a:pt x="2095500" y="4677984"/>
                </a:cubicBezTo>
                <a:lnTo>
                  <a:pt x="2133600" y="4652584"/>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0CC10C56-9063-4FC1-80C3-D29B1D5A0A5E}"/>
              </a:ext>
            </a:extLst>
          </p:cNvPr>
          <p:cNvCxnSpPr>
            <a:stCxn id="18" idx="57"/>
            <a:endCxn id="18" idx="62"/>
          </p:cNvCxnSpPr>
          <p:nvPr/>
        </p:nvCxnSpPr>
        <p:spPr>
          <a:xfrm>
            <a:off x="8788400" y="5016488"/>
            <a:ext cx="38100" cy="439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6AAF81-E648-48EC-A76C-7D4C75CAC91B}"/>
              </a:ext>
            </a:extLst>
          </p:cNvPr>
          <p:cNvSpPr txBox="1"/>
          <p:nvPr/>
        </p:nvSpPr>
        <p:spPr>
          <a:xfrm>
            <a:off x="2885983" y="153699"/>
            <a:ext cx="3066802" cy="584775"/>
          </a:xfrm>
          <a:prstGeom prst="rect">
            <a:avLst/>
          </a:prstGeom>
          <a:solidFill>
            <a:schemeClr val="accent6">
              <a:lumMod val="20000"/>
              <a:lumOff val="80000"/>
            </a:schemeClr>
          </a:solidFill>
          <a:ln>
            <a:solidFill>
              <a:schemeClr val="tx1"/>
            </a:solidFill>
          </a:ln>
        </p:spPr>
        <p:txBody>
          <a:bodyPr wrap="none" rtlCol="0">
            <a:spAutoFit/>
          </a:bodyPr>
          <a:lstStyle/>
          <a:p>
            <a:r>
              <a:rPr lang="en-US" sz="3200" b="1" dirty="0"/>
              <a:t>Job Mix Formula</a:t>
            </a:r>
          </a:p>
        </p:txBody>
      </p:sp>
    </p:spTree>
    <p:extLst>
      <p:ext uri="{BB962C8B-B14F-4D97-AF65-F5344CB8AC3E}">
        <p14:creationId xmlns:p14="http://schemas.microsoft.com/office/powerpoint/2010/main" val="90242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617466-6AB1-487F-9BE7-179B018E54B8}"/>
              </a:ext>
            </a:extLst>
          </p:cNvPr>
          <p:cNvPicPr>
            <a:picLocks noChangeAspect="1"/>
          </p:cNvPicPr>
          <p:nvPr/>
        </p:nvPicPr>
        <p:blipFill>
          <a:blip r:embed="rId2"/>
          <a:stretch>
            <a:fillRect/>
          </a:stretch>
        </p:blipFill>
        <p:spPr>
          <a:xfrm>
            <a:off x="0" y="2892425"/>
            <a:ext cx="12192000" cy="3965575"/>
          </a:xfrm>
          <a:prstGeom prst="rect">
            <a:avLst/>
          </a:prstGeom>
        </p:spPr>
      </p:pic>
      <p:sp>
        <p:nvSpPr>
          <p:cNvPr id="4" name="Slide Number Placeholder 3">
            <a:extLst>
              <a:ext uri="{FF2B5EF4-FFF2-40B4-BE49-F238E27FC236}">
                <a16:creationId xmlns:a16="http://schemas.microsoft.com/office/drawing/2014/main" id="{33D126B0-0BB8-4872-8CA3-20C969913025}"/>
              </a:ext>
            </a:extLst>
          </p:cNvPr>
          <p:cNvSpPr>
            <a:spLocks noGrp="1"/>
          </p:cNvSpPr>
          <p:nvPr>
            <p:ph type="sldNum" sz="quarter" idx="12"/>
          </p:nvPr>
        </p:nvSpPr>
        <p:spPr/>
        <p:txBody>
          <a:bodyPr/>
          <a:lstStyle/>
          <a:p>
            <a:fld id="{D06B54AD-FDBF-4D58-8A9D-31C5564527AC}" type="slidenum">
              <a:rPr lang="en-US" sz="3200" smtClean="0"/>
              <a:t>27</a:t>
            </a:fld>
            <a:endParaRPr lang="en-US" dirty="0"/>
          </a:p>
        </p:txBody>
      </p:sp>
      <p:sp>
        <p:nvSpPr>
          <p:cNvPr id="6" name="Title 1">
            <a:extLst>
              <a:ext uri="{FF2B5EF4-FFF2-40B4-BE49-F238E27FC236}">
                <a16:creationId xmlns:a16="http://schemas.microsoft.com/office/drawing/2014/main" id="{E8472D6B-DFF0-4A14-952C-55738E411ACF}"/>
              </a:ext>
            </a:extLst>
          </p:cNvPr>
          <p:cNvSpPr>
            <a:spLocks noGrp="1"/>
          </p:cNvSpPr>
          <p:nvPr>
            <p:ph type="title"/>
          </p:nvPr>
        </p:nvSpPr>
        <p:spPr>
          <a:xfrm>
            <a:off x="0" y="-869"/>
            <a:ext cx="5130800" cy="1004169"/>
          </a:xfrm>
        </p:spPr>
        <p:txBody>
          <a:bodyPr>
            <a:normAutofit/>
          </a:bodyPr>
          <a:lstStyle/>
          <a:p>
            <a:pPr algn="l"/>
            <a:r>
              <a:rPr lang="en-US" sz="3200" dirty="0">
                <a:latin typeface="Arial" panose="020B0604020202020204" pitchFamily="34" charset="0"/>
                <a:cs typeface="Arial" panose="020B0604020202020204" pitchFamily="34" charset="0"/>
              </a:rPr>
              <a:t>Answer - M2D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73)</a:t>
            </a:r>
          </a:p>
        </p:txBody>
      </p:sp>
      <p:pic>
        <p:nvPicPr>
          <p:cNvPr id="8" name="Picture 7">
            <a:extLst>
              <a:ext uri="{FF2B5EF4-FFF2-40B4-BE49-F238E27FC236}">
                <a16:creationId xmlns:a16="http://schemas.microsoft.com/office/drawing/2014/main" id="{C15F15F5-8B00-4C0D-B4F8-183AD9BDD5DE}"/>
              </a:ext>
            </a:extLst>
          </p:cNvPr>
          <p:cNvPicPr>
            <a:picLocks noChangeAspect="1"/>
          </p:cNvPicPr>
          <p:nvPr/>
        </p:nvPicPr>
        <p:blipFill>
          <a:blip r:embed="rId3"/>
          <a:stretch>
            <a:fillRect/>
          </a:stretch>
        </p:blipFill>
        <p:spPr>
          <a:xfrm>
            <a:off x="4384674" y="-869"/>
            <a:ext cx="4289425" cy="3429869"/>
          </a:xfrm>
          <a:prstGeom prst="rect">
            <a:avLst/>
          </a:prstGeom>
        </p:spPr>
      </p:pic>
    </p:spTree>
    <p:extLst>
      <p:ext uri="{BB962C8B-B14F-4D97-AF65-F5344CB8AC3E}">
        <p14:creationId xmlns:p14="http://schemas.microsoft.com/office/powerpoint/2010/main" val="160814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90510" y="114435"/>
            <a:ext cx="10018713" cy="1180965"/>
          </a:xfrm>
        </p:spPr>
        <p:txBody>
          <a:bodyPr>
            <a:normAutofit/>
          </a:bodyPr>
          <a:lstStyle/>
          <a:p>
            <a:pPr algn="l"/>
            <a:r>
              <a:rPr lang="en-US" sz="3200" b="1" dirty="0">
                <a:latin typeface="Arial" panose="020B0604020202020204" pitchFamily="34" charset="0"/>
                <a:cs typeface="Arial" panose="020B0604020202020204" pitchFamily="34" charset="0"/>
              </a:rPr>
              <a:t>Module 2D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88428" y="1117599"/>
            <a:ext cx="10707690" cy="990601"/>
          </a:xfrm>
        </p:spPr>
        <p:txBody>
          <a:bodyPr>
            <a:normAutofit/>
          </a:bodyPr>
          <a:lstStyle/>
          <a:p>
            <a:pPr marL="0" indent="0">
              <a:buNone/>
            </a:pPr>
            <a:r>
              <a:rPr lang="en-US" sz="3200" b="1"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2 things occupy the space in VMA</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28</a:t>
            </a:fld>
            <a:endParaRPr lang="en-US" dirty="0"/>
          </a:p>
        </p:txBody>
      </p:sp>
      <p:sp>
        <p:nvSpPr>
          <p:cNvPr id="5" name="TextBox 4">
            <a:extLst>
              <a:ext uri="{FF2B5EF4-FFF2-40B4-BE49-F238E27FC236}">
                <a16:creationId xmlns:a16="http://schemas.microsoft.com/office/drawing/2014/main" id="{44534E89-265B-4C44-A78F-8E5C7F38473F}"/>
              </a:ext>
            </a:extLst>
          </p:cNvPr>
          <p:cNvSpPr txBox="1"/>
          <p:nvPr/>
        </p:nvSpPr>
        <p:spPr>
          <a:xfrm>
            <a:off x="188428" y="2687190"/>
            <a:ext cx="6859100" cy="1077218"/>
          </a:xfrm>
          <a:prstGeom prst="rect">
            <a:avLst/>
          </a:prstGeom>
          <a:solidFill>
            <a:schemeClr val="tx2">
              <a:lumMod val="10000"/>
              <a:lumOff val="90000"/>
            </a:schemeClr>
          </a:solid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VMA = </a:t>
            </a:r>
          </a:p>
          <a:p>
            <a:r>
              <a:rPr lang="en-US" sz="3200" b="1" dirty="0">
                <a:solidFill>
                  <a:srgbClr val="FF0000"/>
                </a:solidFill>
                <a:latin typeface="Arial" panose="020B0604020202020204" pitchFamily="34" charset="0"/>
                <a:cs typeface="Arial" panose="020B0604020202020204" pitchFamily="34" charset="0"/>
              </a:rPr>
              <a:t>Air Voids + Effective Asphalt</a:t>
            </a:r>
          </a:p>
        </p:txBody>
      </p:sp>
      <p:sp>
        <p:nvSpPr>
          <p:cNvPr id="6" name="Rectangle 5">
            <a:extLst>
              <a:ext uri="{FF2B5EF4-FFF2-40B4-BE49-F238E27FC236}">
                <a16:creationId xmlns:a16="http://schemas.microsoft.com/office/drawing/2014/main" id="{787E7B06-7F39-49F3-8FB4-845201BFB33C}"/>
              </a:ext>
            </a:extLst>
          </p:cNvPr>
          <p:cNvSpPr/>
          <p:nvPr/>
        </p:nvSpPr>
        <p:spPr>
          <a:xfrm>
            <a:off x="0" y="1987980"/>
            <a:ext cx="401584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ANSWER(SLIDE 9): </a:t>
            </a:r>
            <a:endParaRPr lang="en-US" sz="3200" dirty="0"/>
          </a:p>
        </p:txBody>
      </p:sp>
      <p:pic>
        <p:nvPicPr>
          <p:cNvPr id="7" name="Picture 6">
            <a:extLst>
              <a:ext uri="{FF2B5EF4-FFF2-40B4-BE49-F238E27FC236}">
                <a16:creationId xmlns:a16="http://schemas.microsoft.com/office/drawing/2014/main" id="{C8FA8421-B475-416E-BCAC-96F78E412F9D}"/>
              </a:ext>
            </a:extLst>
          </p:cNvPr>
          <p:cNvPicPr>
            <a:picLocks noChangeAspect="1"/>
          </p:cNvPicPr>
          <p:nvPr/>
        </p:nvPicPr>
        <p:blipFill>
          <a:blip r:embed="rId2"/>
          <a:stretch>
            <a:fillRect/>
          </a:stretch>
        </p:blipFill>
        <p:spPr>
          <a:xfrm>
            <a:off x="7066800" y="0"/>
            <a:ext cx="5125200" cy="6826684"/>
          </a:xfrm>
          <a:prstGeom prst="rect">
            <a:avLst/>
          </a:prstGeom>
        </p:spPr>
      </p:pic>
    </p:spTree>
    <p:extLst>
      <p:ext uri="{BB962C8B-B14F-4D97-AF65-F5344CB8AC3E}">
        <p14:creationId xmlns:p14="http://schemas.microsoft.com/office/powerpoint/2010/main" val="2979003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90510" y="177935"/>
            <a:ext cx="10018713" cy="812665"/>
          </a:xfrm>
        </p:spPr>
        <p:txBody>
          <a:bodyPr>
            <a:normAutofit/>
          </a:bodyPr>
          <a:lstStyle/>
          <a:p>
            <a:pPr algn="l"/>
            <a:r>
              <a:rPr lang="en-US" sz="3200" b="1" dirty="0">
                <a:latin typeface="Arial" panose="020B0604020202020204" pitchFamily="34" charset="0"/>
                <a:cs typeface="Arial" panose="020B0604020202020204" pitchFamily="34" charset="0"/>
              </a:rPr>
              <a:t>Module 2D</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27000" y="1002197"/>
            <a:ext cx="7035800" cy="1436203"/>
          </a:xfrm>
        </p:spPr>
        <p:txBody>
          <a:bodyPr>
            <a:normAutofit/>
          </a:bodyPr>
          <a:lstStyle/>
          <a:p>
            <a:pPr marL="514350" indent="-514350">
              <a:buAutoNum type="arabicPeriod" startAt="4"/>
            </a:pPr>
            <a:r>
              <a:rPr lang="en-US" sz="3200" cap="none" dirty="0">
                <a:latin typeface="Arial" panose="020B0604020202020204" pitchFamily="34" charset="0"/>
                <a:cs typeface="Arial" panose="020B0604020202020204" pitchFamily="34" charset="0"/>
              </a:rPr>
              <a:t>Total binder content has 2 portions.</a:t>
            </a:r>
          </a:p>
          <a:p>
            <a:pPr marL="0" indent="0">
              <a:buNone/>
            </a:pPr>
            <a:r>
              <a:rPr lang="en-US" sz="3200" cap="none" dirty="0">
                <a:latin typeface="Arial" panose="020B0604020202020204" pitchFamily="34" charset="0"/>
                <a:cs typeface="Arial" panose="020B0604020202020204" pitchFamily="34" charset="0"/>
              </a:rPr>
              <a:t>        What are they?</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29</a:t>
            </a:fld>
            <a:endParaRPr lang="en-US" dirty="0"/>
          </a:p>
        </p:txBody>
      </p:sp>
      <p:sp>
        <p:nvSpPr>
          <p:cNvPr id="5" name="TextBox 4">
            <a:extLst>
              <a:ext uri="{FF2B5EF4-FFF2-40B4-BE49-F238E27FC236}">
                <a16:creationId xmlns:a16="http://schemas.microsoft.com/office/drawing/2014/main" id="{0DDFA709-67BB-458A-858D-04B9B7BAAA87}"/>
              </a:ext>
            </a:extLst>
          </p:cNvPr>
          <p:cNvSpPr txBox="1"/>
          <p:nvPr/>
        </p:nvSpPr>
        <p:spPr>
          <a:xfrm>
            <a:off x="83369" y="4202353"/>
            <a:ext cx="7167075" cy="1077218"/>
          </a:xfrm>
          <a:prstGeom prst="rect">
            <a:avLst/>
          </a:prstGeom>
          <a:solidFill>
            <a:schemeClr val="tx2">
              <a:lumMod val="10000"/>
              <a:lumOff val="90000"/>
            </a:schemeClr>
          </a:solid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Total Binder Content = </a:t>
            </a:r>
          </a:p>
          <a:p>
            <a:r>
              <a:rPr lang="en-US" sz="3200" b="1" dirty="0">
                <a:solidFill>
                  <a:srgbClr val="FF0000"/>
                </a:solidFill>
                <a:latin typeface="Arial" panose="020B0604020202020204" pitchFamily="34" charset="0"/>
                <a:cs typeface="Arial" panose="020B0604020202020204" pitchFamily="34" charset="0"/>
              </a:rPr>
              <a:t>Absorbed Binder + Effective Binder</a:t>
            </a:r>
          </a:p>
        </p:txBody>
      </p:sp>
      <p:sp>
        <p:nvSpPr>
          <p:cNvPr id="6" name="Rectangle 5">
            <a:extLst>
              <a:ext uri="{FF2B5EF4-FFF2-40B4-BE49-F238E27FC236}">
                <a16:creationId xmlns:a16="http://schemas.microsoft.com/office/drawing/2014/main" id="{CB79704F-66E2-43B4-977C-E619A85B6AC7}"/>
              </a:ext>
            </a:extLst>
          </p:cNvPr>
          <p:cNvSpPr/>
          <p:nvPr/>
        </p:nvSpPr>
        <p:spPr>
          <a:xfrm>
            <a:off x="82217" y="3566598"/>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12): </a:t>
            </a:r>
            <a:endParaRPr lang="en-US" sz="3200" dirty="0"/>
          </a:p>
        </p:txBody>
      </p:sp>
      <p:pic>
        <p:nvPicPr>
          <p:cNvPr id="7" name="Picture 6">
            <a:extLst>
              <a:ext uri="{FF2B5EF4-FFF2-40B4-BE49-F238E27FC236}">
                <a16:creationId xmlns:a16="http://schemas.microsoft.com/office/drawing/2014/main" id="{BC45DF3A-7459-43E8-92AF-AC152C14D5D3}"/>
              </a:ext>
            </a:extLst>
          </p:cNvPr>
          <p:cNvPicPr>
            <a:picLocks noChangeAspect="1"/>
          </p:cNvPicPr>
          <p:nvPr/>
        </p:nvPicPr>
        <p:blipFill>
          <a:blip r:embed="rId2"/>
          <a:stretch>
            <a:fillRect/>
          </a:stretch>
        </p:blipFill>
        <p:spPr>
          <a:xfrm>
            <a:off x="7254875" y="37665"/>
            <a:ext cx="4996632" cy="6689706"/>
          </a:xfrm>
          <a:prstGeom prst="rect">
            <a:avLst/>
          </a:prstGeom>
        </p:spPr>
      </p:pic>
    </p:spTree>
    <p:extLst>
      <p:ext uri="{BB962C8B-B14F-4D97-AF65-F5344CB8AC3E}">
        <p14:creationId xmlns:p14="http://schemas.microsoft.com/office/powerpoint/2010/main" val="1098089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A5F6-A1B0-4D76-BFC4-DD2A4B5DB5FD}"/>
              </a:ext>
            </a:extLst>
          </p:cNvPr>
          <p:cNvSpPr>
            <a:spLocks noGrp="1"/>
          </p:cNvSpPr>
          <p:nvPr>
            <p:ph type="title"/>
          </p:nvPr>
        </p:nvSpPr>
        <p:spPr>
          <a:xfrm>
            <a:off x="0" y="128810"/>
            <a:ext cx="12191999" cy="1280890"/>
          </a:xfrm>
          <a:solidFill>
            <a:srgbClr val="F3FBA7"/>
          </a:solidFill>
        </p:spPr>
        <p:txBody>
          <a:bodyPr>
            <a:normAutofit/>
          </a:bodyPr>
          <a:lstStyle/>
          <a:p>
            <a:pPr algn="ctr"/>
            <a:r>
              <a:rPr lang="en-US" b="1" dirty="0">
                <a:latin typeface="Arial" panose="020B0604020202020204" pitchFamily="34" charset="0"/>
                <a:cs typeface="Arial" panose="020B0604020202020204" pitchFamily="34" charset="0"/>
              </a:rPr>
              <a:t>Module 1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Introduction to Superpave Homework</a:t>
            </a:r>
          </a:p>
        </p:txBody>
      </p:sp>
      <p:sp>
        <p:nvSpPr>
          <p:cNvPr id="3" name="Content Placeholder 2">
            <a:extLst>
              <a:ext uri="{FF2B5EF4-FFF2-40B4-BE49-F238E27FC236}">
                <a16:creationId xmlns:a16="http://schemas.microsoft.com/office/drawing/2014/main" id="{AA979893-AA13-4C3D-BF7E-25149D315783}"/>
              </a:ext>
            </a:extLst>
          </p:cNvPr>
          <p:cNvSpPr>
            <a:spLocks noGrp="1"/>
          </p:cNvSpPr>
          <p:nvPr>
            <p:ph idx="1"/>
          </p:nvPr>
        </p:nvSpPr>
        <p:spPr>
          <a:xfrm>
            <a:off x="635000" y="2727953"/>
            <a:ext cx="11187112" cy="2225048"/>
          </a:xfrm>
        </p:spPr>
        <p:txBody>
          <a:bodyPr>
            <a:normAutofit/>
          </a:bodyPr>
          <a:lstStyle/>
          <a:p>
            <a:pPr marL="0" indent="0">
              <a:buNone/>
            </a:pPr>
            <a:r>
              <a:rPr lang="en-US" sz="3200" b="1" dirty="0">
                <a:latin typeface="Arial" panose="020B0604020202020204" pitchFamily="34" charset="0"/>
                <a:cs typeface="Arial" panose="020B0604020202020204" pitchFamily="34" charset="0"/>
              </a:rPr>
              <a:t>Question # 1. </a:t>
            </a:r>
          </a:p>
          <a:p>
            <a:pPr marL="0" indent="0">
              <a:buNone/>
            </a:pPr>
            <a:r>
              <a:rPr lang="en-US" sz="3200" cap="none" dirty="0">
                <a:latin typeface="Arial" panose="020B0604020202020204" pitchFamily="34" charset="0"/>
                <a:cs typeface="Arial" panose="020B0604020202020204" pitchFamily="34" charset="0"/>
              </a:rPr>
              <a:t>What 4 types of pavement distress are minimized when mixes are designed in accordance with Superpave criteria</a:t>
            </a:r>
            <a:r>
              <a:rPr lang="en-US" sz="3200" dirty="0">
                <a:latin typeface="Arial" panose="020B0604020202020204" pitchFamily="34" charset="0"/>
                <a:cs typeface="Arial" panose="020B0604020202020204" pitchFamily="34" charset="0"/>
              </a:rPr>
              <a:t>?</a:t>
            </a:r>
          </a:p>
        </p:txBody>
      </p:sp>
      <p:sp>
        <p:nvSpPr>
          <p:cNvPr id="5" name="Slide Number Placeholder 4">
            <a:extLst>
              <a:ext uri="{FF2B5EF4-FFF2-40B4-BE49-F238E27FC236}">
                <a16:creationId xmlns:a16="http://schemas.microsoft.com/office/drawing/2014/main" id="{DA79B092-7FE8-4E52-BAC0-F1FFF3C12DF7}"/>
              </a:ext>
            </a:extLst>
          </p:cNvPr>
          <p:cNvSpPr>
            <a:spLocks noGrp="1"/>
          </p:cNvSpPr>
          <p:nvPr>
            <p:ph type="sldNum" sz="quarter" idx="12"/>
          </p:nvPr>
        </p:nvSpPr>
        <p:spPr/>
        <p:txBody>
          <a:bodyPr/>
          <a:lstStyle/>
          <a:p>
            <a:fld id="{D06B54AD-FDBF-4D58-8A9D-31C5564527AC}" type="slidenum">
              <a:rPr lang="en-US" sz="2800" smtClean="0"/>
              <a:t>3</a:t>
            </a:fld>
            <a:endParaRPr lang="en-US" sz="2800" dirty="0"/>
          </a:p>
        </p:txBody>
      </p:sp>
    </p:spTree>
    <p:extLst>
      <p:ext uri="{BB962C8B-B14F-4D97-AF65-F5344CB8AC3E}">
        <p14:creationId xmlns:p14="http://schemas.microsoft.com/office/powerpoint/2010/main" val="3206649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 y="1"/>
            <a:ext cx="3632200" cy="1054100"/>
          </a:xfrm>
        </p:spPr>
        <p:txBody>
          <a:bodyPr>
            <a:normAutofit/>
          </a:bodyPr>
          <a:lstStyle/>
          <a:p>
            <a:pPr algn="l"/>
            <a:r>
              <a:rPr lang="en-US" sz="3200" b="1" dirty="0">
                <a:latin typeface="Arial" panose="020B0604020202020204" pitchFamily="34" charset="0"/>
                <a:cs typeface="Arial" panose="020B0604020202020204" pitchFamily="34" charset="0"/>
              </a:rPr>
              <a:t>Module 2D</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39228" y="914398"/>
            <a:ext cx="6504472" cy="901701"/>
          </a:xfrm>
        </p:spPr>
        <p:txBody>
          <a:bodyPr>
            <a:normAutofit/>
          </a:bodyPr>
          <a:lstStyle/>
          <a:p>
            <a:pPr marL="0" indent="0">
              <a:buNone/>
            </a:pPr>
            <a:r>
              <a:rPr lang="en-US" sz="3200" b="1" dirty="0">
                <a:latin typeface="Arial" panose="020B0604020202020204" pitchFamily="34" charset="0"/>
                <a:cs typeface="Arial" panose="020B0604020202020204" pitchFamily="34" charset="0"/>
              </a:rPr>
              <a:t>5.</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Describe what VFA represents</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30</a:t>
            </a:fld>
            <a:endParaRPr lang="en-US" dirty="0"/>
          </a:p>
        </p:txBody>
      </p:sp>
      <p:pic>
        <p:nvPicPr>
          <p:cNvPr id="5" name="Picture 4">
            <a:extLst>
              <a:ext uri="{FF2B5EF4-FFF2-40B4-BE49-F238E27FC236}">
                <a16:creationId xmlns:a16="http://schemas.microsoft.com/office/drawing/2014/main" id="{4C9777A0-6B96-49B4-AC43-88DCDA7AEB7F}"/>
              </a:ext>
            </a:extLst>
          </p:cNvPr>
          <p:cNvPicPr>
            <a:picLocks noChangeAspect="1"/>
          </p:cNvPicPr>
          <p:nvPr/>
        </p:nvPicPr>
        <p:blipFill>
          <a:blip r:embed="rId2"/>
          <a:stretch>
            <a:fillRect/>
          </a:stretch>
        </p:blipFill>
        <p:spPr>
          <a:xfrm>
            <a:off x="7181231" y="163286"/>
            <a:ext cx="5010768" cy="6694714"/>
          </a:xfrm>
          <a:prstGeom prst="rect">
            <a:avLst/>
          </a:prstGeom>
        </p:spPr>
      </p:pic>
      <p:sp>
        <p:nvSpPr>
          <p:cNvPr id="8" name="Rectangle 7">
            <a:extLst>
              <a:ext uri="{FF2B5EF4-FFF2-40B4-BE49-F238E27FC236}">
                <a16:creationId xmlns:a16="http://schemas.microsoft.com/office/drawing/2014/main" id="{6D843957-6E64-4989-AD25-F02D7AAF4CA5}"/>
              </a:ext>
            </a:extLst>
          </p:cNvPr>
          <p:cNvSpPr/>
          <p:nvPr/>
        </p:nvSpPr>
        <p:spPr>
          <a:xfrm>
            <a:off x="0" y="2925868"/>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18): </a:t>
            </a:r>
            <a:endParaRPr lang="en-US" sz="3200" dirty="0"/>
          </a:p>
        </p:txBody>
      </p:sp>
      <p:sp>
        <p:nvSpPr>
          <p:cNvPr id="9" name="TextBox 8">
            <a:extLst>
              <a:ext uri="{FF2B5EF4-FFF2-40B4-BE49-F238E27FC236}">
                <a16:creationId xmlns:a16="http://schemas.microsoft.com/office/drawing/2014/main" id="{E8CA094B-8CE6-48F7-802A-0B5F1F30418D}"/>
              </a:ext>
            </a:extLst>
          </p:cNvPr>
          <p:cNvSpPr txBox="1"/>
          <p:nvPr/>
        </p:nvSpPr>
        <p:spPr>
          <a:xfrm>
            <a:off x="66284" y="3510643"/>
            <a:ext cx="6029716" cy="1569660"/>
          </a:xfrm>
          <a:prstGeom prst="rect">
            <a:avLst/>
          </a:prstGeom>
          <a:solidFill>
            <a:schemeClr val="tx2">
              <a:lumMod val="10000"/>
              <a:lumOff val="90000"/>
            </a:schemeClr>
          </a:solid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 of VMA filled with effective asphalt.</a:t>
            </a:r>
          </a:p>
          <a:p>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977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67225" y="128810"/>
            <a:ext cx="3071275" cy="1280890"/>
          </a:xfrm>
        </p:spPr>
        <p:txBody>
          <a:bodyPr>
            <a:normAutofit/>
          </a:bodyPr>
          <a:lstStyle/>
          <a:p>
            <a:pPr algn="l"/>
            <a:r>
              <a:rPr lang="en-US" sz="3200" b="1" dirty="0">
                <a:latin typeface="Arial" panose="020B0604020202020204" pitchFamily="34" charset="0"/>
                <a:cs typeface="Arial" panose="020B0604020202020204" pitchFamily="34" charset="0"/>
              </a:rPr>
              <a:t>Module 2D</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16526" y="1175655"/>
            <a:ext cx="5879474" cy="1280890"/>
          </a:xfrm>
        </p:spPr>
        <p:txBody>
          <a:bodyPr>
            <a:normAutofit/>
          </a:bodyPr>
          <a:lstStyle/>
          <a:p>
            <a:pPr marL="0" indent="0">
              <a:buNone/>
            </a:pPr>
            <a:r>
              <a:rPr lang="en-US" sz="3200" b="1" dirty="0">
                <a:latin typeface="Arial" panose="020B0604020202020204" pitchFamily="34" charset="0"/>
                <a:cs typeface="Arial" panose="020B0604020202020204" pitchFamily="34" charset="0"/>
              </a:rPr>
              <a:t>6.  </a:t>
            </a:r>
            <a:r>
              <a:rPr lang="en-US" sz="3200" cap="none" dirty="0">
                <a:latin typeface="Arial" panose="020B0604020202020204" pitchFamily="34" charset="0"/>
                <a:cs typeface="Arial" panose="020B0604020202020204" pitchFamily="34" charset="0"/>
              </a:rPr>
              <a:t>In general, what 5 things can be done to increase VMA?</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31</a:t>
            </a:fld>
            <a:endParaRPr lang="en-US" dirty="0"/>
          </a:p>
        </p:txBody>
      </p:sp>
      <p:sp>
        <p:nvSpPr>
          <p:cNvPr id="6" name="Rectangle 5">
            <a:extLst>
              <a:ext uri="{FF2B5EF4-FFF2-40B4-BE49-F238E27FC236}">
                <a16:creationId xmlns:a16="http://schemas.microsoft.com/office/drawing/2014/main" id="{9AB1B824-6923-4217-AAE7-A2DB2819EC13}"/>
              </a:ext>
            </a:extLst>
          </p:cNvPr>
          <p:cNvSpPr/>
          <p:nvPr/>
        </p:nvSpPr>
        <p:spPr>
          <a:xfrm>
            <a:off x="669472" y="2844225"/>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54): </a:t>
            </a:r>
            <a:endParaRPr lang="en-US" sz="3200" dirty="0"/>
          </a:p>
        </p:txBody>
      </p:sp>
      <p:sp>
        <p:nvSpPr>
          <p:cNvPr id="7" name="Arrow: Right 6">
            <a:extLst>
              <a:ext uri="{FF2B5EF4-FFF2-40B4-BE49-F238E27FC236}">
                <a16:creationId xmlns:a16="http://schemas.microsoft.com/office/drawing/2014/main" id="{0CF68983-838C-49E1-A981-6E6720520D83}"/>
              </a:ext>
            </a:extLst>
          </p:cNvPr>
          <p:cNvSpPr/>
          <p:nvPr/>
        </p:nvSpPr>
        <p:spPr>
          <a:xfrm>
            <a:off x="1048650" y="3429000"/>
            <a:ext cx="4699000" cy="11336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8E572D8-3CE8-42E2-B7DF-C3F9A4EE52C2}"/>
              </a:ext>
            </a:extLst>
          </p:cNvPr>
          <p:cNvPicPr>
            <a:picLocks noChangeAspect="1"/>
          </p:cNvPicPr>
          <p:nvPr/>
        </p:nvPicPr>
        <p:blipFill>
          <a:blip r:embed="rId2"/>
          <a:stretch>
            <a:fillRect/>
          </a:stretch>
        </p:blipFill>
        <p:spPr>
          <a:xfrm>
            <a:off x="6145301" y="0"/>
            <a:ext cx="5879474" cy="6858000"/>
          </a:xfrm>
          <a:prstGeom prst="rect">
            <a:avLst/>
          </a:prstGeom>
        </p:spPr>
      </p:pic>
    </p:spTree>
    <p:extLst>
      <p:ext uri="{BB962C8B-B14F-4D97-AF65-F5344CB8AC3E}">
        <p14:creationId xmlns:p14="http://schemas.microsoft.com/office/powerpoint/2010/main" val="571183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38111" y="190501"/>
            <a:ext cx="4764090" cy="1257300"/>
          </a:xfrm>
        </p:spPr>
        <p:txBody>
          <a:bodyPr>
            <a:normAutofit/>
          </a:bodyPr>
          <a:lstStyle/>
          <a:p>
            <a:pPr algn="l"/>
            <a:r>
              <a:rPr lang="en-US" sz="3200" b="1" dirty="0">
                <a:latin typeface="Arial" panose="020B0604020202020204" pitchFamily="34" charset="0"/>
                <a:cs typeface="Arial" panose="020B0604020202020204" pitchFamily="34" charset="0"/>
              </a:rPr>
              <a:t>Module 2D</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742155" y="2552699"/>
            <a:ext cx="10707690" cy="1422401"/>
          </a:xfrm>
        </p:spPr>
        <p:txBody>
          <a:bodyPr>
            <a:normAutofit/>
          </a:bodyPr>
          <a:lstStyle/>
          <a:p>
            <a:pPr marL="0" indent="0">
              <a:buNone/>
            </a:pPr>
            <a:r>
              <a:rPr lang="en-US" sz="3200" b="1" dirty="0">
                <a:latin typeface="Arial" panose="020B0604020202020204" pitchFamily="34" charset="0"/>
                <a:cs typeface="Arial" panose="020B0604020202020204" pitchFamily="34" charset="0"/>
              </a:rPr>
              <a:t>7.  </a:t>
            </a:r>
            <a:r>
              <a:rPr lang="en-US" sz="3200" cap="none" dirty="0">
                <a:latin typeface="Arial" panose="020B0604020202020204" pitchFamily="34" charset="0"/>
                <a:cs typeface="Arial" panose="020B0604020202020204" pitchFamily="34" charset="0"/>
              </a:rPr>
              <a:t>What 2 tests are used to determine Bulk Specific Gravity of aggregate?</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32</a:t>
            </a:fld>
            <a:endParaRPr lang="en-US" dirty="0"/>
          </a:p>
        </p:txBody>
      </p:sp>
    </p:spTree>
    <p:extLst>
      <p:ext uri="{BB962C8B-B14F-4D97-AF65-F5344CB8AC3E}">
        <p14:creationId xmlns:p14="http://schemas.microsoft.com/office/powerpoint/2010/main" val="1140304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87799" y="39528"/>
            <a:ext cx="5348289" cy="1133747"/>
          </a:xfrm>
        </p:spPr>
        <p:txBody>
          <a:bodyPr>
            <a:normAutofit/>
          </a:bodyPr>
          <a:lstStyle/>
          <a:p>
            <a:pPr algn="l"/>
            <a:r>
              <a:rPr lang="en-US" sz="3200" dirty="0">
                <a:latin typeface="Arial" panose="020B0604020202020204" pitchFamily="34" charset="0"/>
                <a:cs typeface="Arial" panose="020B0604020202020204" pitchFamily="34" charset="0"/>
              </a:rPr>
              <a:t>Answer - M2D - Q7;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65)</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33</a:t>
            </a:fld>
            <a:endParaRPr lang="en-US" dirty="0"/>
          </a:p>
        </p:txBody>
      </p:sp>
      <p:sp>
        <p:nvSpPr>
          <p:cNvPr id="8" name="TextBox 7">
            <a:extLst>
              <a:ext uri="{FF2B5EF4-FFF2-40B4-BE49-F238E27FC236}">
                <a16:creationId xmlns:a16="http://schemas.microsoft.com/office/drawing/2014/main" id="{03B59B16-3CD3-4902-9503-1970FF9A8987}"/>
              </a:ext>
            </a:extLst>
          </p:cNvPr>
          <p:cNvSpPr txBox="1"/>
          <p:nvPr/>
        </p:nvSpPr>
        <p:spPr>
          <a:xfrm>
            <a:off x="87799" y="2017603"/>
            <a:ext cx="7033725" cy="2862322"/>
          </a:xfrm>
          <a:prstGeom prst="rect">
            <a:avLst/>
          </a:prstGeom>
          <a:solidFill>
            <a:schemeClr val="tx2">
              <a:lumMod val="10000"/>
              <a:lumOff val="90000"/>
            </a:schemeClr>
          </a:solid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1.  T84 </a:t>
            </a:r>
          </a:p>
          <a:p>
            <a:pPr algn="ctr"/>
            <a:r>
              <a:rPr lang="en-US" sz="2800" dirty="0">
                <a:solidFill>
                  <a:srgbClr val="FF0000"/>
                </a:solidFill>
                <a:latin typeface="Arial" panose="020B0604020202020204" pitchFamily="34" charset="0"/>
                <a:cs typeface="Arial" panose="020B0604020202020204" pitchFamily="34" charset="0"/>
              </a:rPr>
              <a:t> (Specific gravity of fine Aggregate)</a:t>
            </a:r>
          </a:p>
          <a:p>
            <a:pPr algn="ctr"/>
            <a:endParaRPr lang="en-US" sz="2800" dirty="0">
              <a:solidFill>
                <a:srgbClr val="FF0000"/>
              </a:solidFill>
              <a:latin typeface="Arial" panose="020B0604020202020204" pitchFamily="34" charset="0"/>
              <a:cs typeface="Arial" panose="020B0604020202020204" pitchFamily="34" charset="0"/>
            </a:endParaRPr>
          </a:p>
          <a:p>
            <a:pPr algn="ctr"/>
            <a:endParaRPr lang="en-US" sz="3200" b="1" dirty="0">
              <a:solidFill>
                <a:srgbClr val="FF0000"/>
              </a:solidFill>
              <a:latin typeface="Arial" panose="020B0604020202020204" pitchFamily="34" charset="0"/>
              <a:cs typeface="Arial" panose="020B0604020202020204" pitchFamily="34" charset="0"/>
            </a:endParaRPr>
          </a:p>
          <a:p>
            <a:r>
              <a:rPr lang="en-US" sz="3200" b="1" dirty="0">
                <a:solidFill>
                  <a:srgbClr val="FF0000"/>
                </a:solidFill>
                <a:latin typeface="Arial" panose="020B0604020202020204" pitchFamily="34" charset="0"/>
                <a:cs typeface="Arial" panose="020B0604020202020204" pitchFamily="34" charset="0"/>
              </a:rPr>
              <a:t>2.  T85</a:t>
            </a:r>
          </a:p>
          <a:p>
            <a:pPr algn="ctr"/>
            <a:r>
              <a:rPr lang="en-US" sz="2800" dirty="0">
                <a:solidFill>
                  <a:srgbClr val="FF0000"/>
                </a:solidFill>
                <a:latin typeface="Arial" panose="020B0604020202020204" pitchFamily="34" charset="0"/>
                <a:cs typeface="Arial" panose="020B0604020202020204" pitchFamily="34" charset="0"/>
              </a:rPr>
              <a:t> (Specific gravity of Coarse Aggregate).</a:t>
            </a:r>
          </a:p>
        </p:txBody>
      </p:sp>
      <p:pic>
        <p:nvPicPr>
          <p:cNvPr id="3" name="Picture 2">
            <a:extLst>
              <a:ext uri="{FF2B5EF4-FFF2-40B4-BE49-F238E27FC236}">
                <a16:creationId xmlns:a16="http://schemas.microsoft.com/office/drawing/2014/main" id="{25F60A61-7022-4584-8ABB-EB7857260AD2}"/>
              </a:ext>
            </a:extLst>
          </p:cNvPr>
          <p:cNvPicPr>
            <a:picLocks noChangeAspect="1"/>
          </p:cNvPicPr>
          <p:nvPr/>
        </p:nvPicPr>
        <p:blipFill>
          <a:blip r:embed="rId2"/>
          <a:stretch>
            <a:fillRect/>
          </a:stretch>
        </p:blipFill>
        <p:spPr>
          <a:xfrm>
            <a:off x="7121525" y="32902"/>
            <a:ext cx="5166074" cy="6825098"/>
          </a:xfrm>
          <a:prstGeom prst="rect">
            <a:avLst/>
          </a:prstGeom>
        </p:spPr>
      </p:pic>
    </p:spTree>
    <p:extLst>
      <p:ext uri="{BB962C8B-B14F-4D97-AF65-F5344CB8AC3E}">
        <p14:creationId xmlns:p14="http://schemas.microsoft.com/office/powerpoint/2010/main" val="3113904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03211" y="190501"/>
            <a:ext cx="2833690" cy="698499"/>
          </a:xfrm>
        </p:spPr>
        <p:txBody>
          <a:bodyPr>
            <a:normAutofit/>
          </a:bodyPr>
          <a:lstStyle/>
          <a:p>
            <a:pPr algn="l"/>
            <a:r>
              <a:rPr lang="en-US" sz="3200" b="1" dirty="0">
                <a:latin typeface="Arial" panose="020B0604020202020204" pitchFamily="34" charset="0"/>
                <a:cs typeface="Arial" panose="020B0604020202020204" pitchFamily="34" charset="0"/>
              </a:rPr>
              <a:t>Module 2D</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76212" y="1028699"/>
            <a:ext cx="6758868" cy="2082801"/>
          </a:xfrm>
        </p:spPr>
        <p:txBody>
          <a:bodyPr>
            <a:normAutofit/>
          </a:bodyPr>
          <a:lstStyle/>
          <a:p>
            <a:pPr marL="0" indent="0">
              <a:buNone/>
            </a:pPr>
            <a:r>
              <a:rPr lang="en-US" sz="3200" b="1" dirty="0">
                <a:latin typeface="Arial" panose="020B0604020202020204" pitchFamily="34" charset="0"/>
                <a:cs typeface="Arial" panose="020B0604020202020204" pitchFamily="34" charset="0"/>
              </a:rPr>
              <a:t>8.</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test is used to determine Effective Specific Gravity of aggregate?</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34</a:t>
            </a:fld>
            <a:endParaRPr lang="en-US" dirty="0"/>
          </a:p>
        </p:txBody>
      </p:sp>
      <p:pic>
        <p:nvPicPr>
          <p:cNvPr id="5" name="Picture 4">
            <a:extLst>
              <a:ext uri="{FF2B5EF4-FFF2-40B4-BE49-F238E27FC236}">
                <a16:creationId xmlns:a16="http://schemas.microsoft.com/office/drawing/2014/main" id="{F56901E4-FAAC-43E4-92F3-78120AAFE616}"/>
              </a:ext>
            </a:extLst>
          </p:cNvPr>
          <p:cNvPicPr>
            <a:picLocks noChangeAspect="1"/>
          </p:cNvPicPr>
          <p:nvPr/>
        </p:nvPicPr>
        <p:blipFill>
          <a:blip r:embed="rId2"/>
          <a:stretch>
            <a:fillRect/>
          </a:stretch>
        </p:blipFill>
        <p:spPr>
          <a:xfrm>
            <a:off x="6935079" y="0"/>
            <a:ext cx="5161844" cy="6743700"/>
          </a:xfrm>
          <a:prstGeom prst="rect">
            <a:avLst/>
          </a:prstGeom>
        </p:spPr>
      </p:pic>
      <p:sp>
        <p:nvSpPr>
          <p:cNvPr id="6" name="TextBox 5">
            <a:extLst>
              <a:ext uri="{FF2B5EF4-FFF2-40B4-BE49-F238E27FC236}">
                <a16:creationId xmlns:a16="http://schemas.microsoft.com/office/drawing/2014/main" id="{6A4AD6BB-F827-4583-8891-CB3536EFA35C}"/>
              </a:ext>
            </a:extLst>
          </p:cNvPr>
          <p:cNvSpPr txBox="1"/>
          <p:nvPr/>
        </p:nvSpPr>
        <p:spPr>
          <a:xfrm>
            <a:off x="176212" y="4544903"/>
            <a:ext cx="7033725" cy="523220"/>
          </a:xfrm>
          <a:prstGeom prst="rect">
            <a:avLst/>
          </a:prstGeom>
          <a:solidFill>
            <a:schemeClr val="tx2">
              <a:lumMod val="10000"/>
              <a:lumOff val="9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T209 – Rice - Specific Gravity - Gmm</a:t>
            </a:r>
          </a:p>
        </p:txBody>
      </p:sp>
      <p:sp>
        <p:nvSpPr>
          <p:cNvPr id="7" name="Rectangle 6">
            <a:extLst>
              <a:ext uri="{FF2B5EF4-FFF2-40B4-BE49-F238E27FC236}">
                <a16:creationId xmlns:a16="http://schemas.microsoft.com/office/drawing/2014/main" id="{C739700A-3D85-4114-8BAD-2BDF1B1B5987}"/>
              </a:ext>
            </a:extLst>
          </p:cNvPr>
          <p:cNvSpPr/>
          <p:nvPr/>
        </p:nvSpPr>
        <p:spPr>
          <a:xfrm>
            <a:off x="0" y="3847811"/>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81): </a:t>
            </a:r>
            <a:endParaRPr lang="en-US" sz="3200" dirty="0"/>
          </a:p>
        </p:txBody>
      </p:sp>
    </p:spTree>
    <p:extLst>
      <p:ext uri="{BB962C8B-B14F-4D97-AF65-F5344CB8AC3E}">
        <p14:creationId xmlns:p14="http://schemas.microsoft.com/office/powerpoint/2010/main" val="1807865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77810" y="250557"/>
            <a:ext cx="11749090" cy="1400443"/>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2E and 2F</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Mix Design Overview - Mix Design Phase 1 &amp; 2</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25500" y="2467244"/>
            <a:ext cx="10883900" cy="2387601"/>
          </a:xfrm>
        </p:spPr>
        <p:txBody>
          <a:bodyPr>
            <a:normAutofit lnSpcReduction="10000"/>
          </a:bodyPr>
          <a:lstStyle/>
          <a:p>
            <a:pPr marL="0" indent="0">
              <a:buNone/>
            </a:pPr>
            <a:r>
              <a:rPr lang="en-US" sz="3200" b="1" dirty="0">
                <a:latin typeface="Arial" panose="020B0604020202020204" pitchFamily="34" charset="0"/>
                <a:cs typeface="Arial" panose="020B0604020202020204" pitchFamily="34" charset="0"/>
              </a:rPr>
              <a:t>  </a:t>
            </a:r>
          </a:p>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During the design phase, for an SP125B mix, what are the required number of gyrations for Nini, Ndes, and Nmax?</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35</a:t>
            </a:fld>
            <a:endParaRPr lang="en-US" sz="2800" dirty="0"/>
          </a:p>
        </p:txBody>
      </p:sp>
    </p:spTree>
    <p:extLst>
      <p:ext uri="{BB962C8B-B14F-4D97-AF65-F5344CB8AC3E}">
        <p14:creationId xmlns:p14="http://schemas.microsoft.com/office/powerpoint/2010/main" val="722079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369887" y="241300"/>
            <a:ext cx="6500813" cy="1549399"/>
          </a:xfrm>
        </p:spPr>
        <p:txBody>
          <a:bodyPr>
            <a:normAutofit fontScale="90000"/>
          </a:bodyPr>
          <a:lstStyle/>
          <a:p>
            <a:pPr algn="l"/>
            <a:r>
              <a:rPr lang="en-US" dirty="0">
                <a:latin typeface="Arial" panose="020B0604020202020204" pitchFamily="34" charset="0"/>
                <a:cs typeface="Arial" panose="020B0604020202020204" pitchFamily="34" charset="0"/>
              </a:rPr>
              <a:t>Answer - M 2E and 2F - Q1;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(slide 35)</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36</a:t>
            </a:fld>
            <a:endParaRPr lang="en-US" dirty="0"/>
          </a:p>
        </p:txBody>
      </p:sp>
      <p:sp>
        <p:nvSpPr>
          <p:cNvPr id="8" name="TextBox 7">
            <a:extLst>
              <a:ext uri="{FF2B5EF4-FFF2-40B4-BE49-F238E27FC236}">
                <a16:creationId xmlns:a16="http://schemas.microsoft.com/office/drawing/2014/main" id="{03B59B16-3CD3-4902-9503-1970FF9A8987}"/>
              </a:ext>
            </a:extLst>
          </p:cNvPr>
          <p:cNvSpPr txBox="1"/>
          <p:nvPr/>
        </p:nvSpPr>
        <p:spPr>
          <a:xfrm>
            <a:off x="2113631" y="2017603"/>
            <a:ext cx="3487069" cy="1569660"/>
          </a:xfrm>
          <a:prstGeom prst="rect">
            <a:avLst/>
          </a:prstGeom>
          <a:solidFill>
            <a:schemeClr val="tx2">
              <a:lumMod val="10000"/>
              <a:lumOff val="90000"/>
            </a:schemeClr>
          </a:solid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Nini = 9</a:t>
            </a:r>
          </a:p>
          <a:p>
            <a:r>
              <a:rPr lang="en-US" sz="3200" dirty="0">
                <a:solidFill>
                  <a:srgbClr val="FF0000"/>
                </a:solidFill>
                <a:latin typeface="Arial" panose="020B0604020202020204" pitchFamily="34" charset="0"/>
                <a:cs typeface="Arial" panose="020B0604020202020204" pitchFamily="34" charset="0"/>
              </a:rPr>
              <a:t>Ndes = 125</a:t>
            </a:r>
          </a:p>
          <a:p>
            <a:r>
              <a:rPr lang="en-US" sz="3200" dirty="0">
                <a:solidFill>
                  <a:srgbClr val="FF0000"/>
                </a:solidFill>
                <a:latin typeface="Arial" panose="020B0604020202020204" pitchFamily="34" charset="0"/>
                <a:cs typeface="Arial" panose="020B0604020202020204" pitchFamily="34" charset="0"/>
              </a:rPr>
              <a:t>Nmax = 205</a:t>
            </a:r>
            <a:endParaRPr lang="en-US" sz="2800"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2B0AC8D-41FA-471A-8A85-F3B58755D433}"/>
              </a:ext>
            </a:extLst>
          </p:cNvPr>
          <p:cNvPicPr>
            <a:picLocks noChangeAspect="1"/>
          </p:cNvPicPr>
          <p:nvPr/>
        </p:nvPicPr>
        <p:blipFill>
          <a:blip r:embed="rId2"/>
          <a:stretch>
            <a:fillRect/>
          </a:stretch>
        </p:blipFill>
        <p:spPr>
          <a:xfrm>
            <a:off x="7121524" y="0"/>
            <a:ext cx="5007893" cy="6858000"/>
          </a:xfrm>
          <a:prstGeom prst="rect">
            <a:avLst/>
          </a:prstGeom>
        </p:spPr>
      </p:pic>
    </p:spTree>
    <p:extLst>
      <p:ext uri="{BB962C8B-B14F-4D97-AF65-F5344CB8AC3E}">
        <p14:creationId xmlns:p14="http://schemas.microsoft.com/office/powerpoint/2010/main" val="2079357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14300" y="101600"/>
            <a:ext cx="4279902" cy="1143135"/>
          </a:xfrm>
        </p:spPr>
        <p:txBody>
          <a:bodyPr>
            <a:normAutofit/>
          </a:bodyPr>
          <a:lstStyle/>
          <a:p>
            <a:pPr algn="l"/>
            <a:r>
              <a:rPr lang="en-US" sz="3200" b="1" dirty="0">
                <a:latin typeface="Arial" panose="020B0604020202020204" pitchFamily="34" charset="0"/>
                <a:cs typeface="Arial" panose="020B0604020202020204" pitchFamily="34" charset="0"/>
              </a:rPr>
              <a:t>Module 2E and 2F</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039810" y="2590665"/>
            <a:ext cx="10707690" cy="2260736"/>
          </a:xfrm>
        </p:spPr>
        <p:txBody>
          <a:bodyPr>
            <a:normAutofit/>
          </a:bodyPr>
          <a:lstStyle/>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During the design phase, for an</a:t>
            </a:r>
            <a:r>
              <a:rPr lang="en-US" sz="3200" dirty="0">
                <a:latin typeface="Arial" panose="020B0604020202020204" pitchFamily="34" charset="0"/>
                <a:cs typeface="Arial" panose="020B0604020202020204" pitchFamily="34" charset="0"/>
              </a:rPr>
              <a:t> SP125</a:t>
            </a:r>
            <a:r>
              <a:rPr lang="en-US" sz="3200" dirty="0">
                <a:solidFill>
                  <a:srgbClr val="FF0000"/>
                </a:solidFill>
                <a:latin typeface="Arial" panose="020B0604020202020204" pitchFamily="34" charset="0"/>
                <a:cs typeface="Arial" panose="020B0604020202020204" pitchFamily="34" charset="0"/>
              </a:rPr>
              <a:t>B</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mix, what are the required compaction levels</a:t>
            </a:r>
            <a:r>
              <a:rPr lang="en-US" sz="3200" dirty="0">
                <a:latin typeface="Arial" panose="020B0604020202020204" pitchFamily="34" charset="0"/>
                <a:cs typeface="Arial" panose="020B0604020202020204" pitchFamily="34" charset="0"/>
              </a:rPr>
              <a:t> (%G</a:t>
            </a:r>
            <a:r>
              <a:rPr lang="en-US" sz="3200" cap="none" dirty="0">
                <a:latin typeface="Arial" panose="020B0604020202020204" pitchFamily="34" charset="0"/>
                <a:cs typeface="Arial" panose="020B0604020202020204" pitchFamily="34" charset="0"/>
              </a:rPr>
              <a:t>mm</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Nini, Ndes, and Nmax?</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858500" y="5867131"/>
            <a:ext cx="644523" cy="365125"/>
          </a:xfrm>
        </p:spPr>
        <p:txBody>
          <a:bodyPr/>
          <a:lstStyle/>
          <a:p>
            <a:fld id="{D06B54AD-FDBF-4D58-8A9D-31C5564527AC}" type="slidenum">
              <a:rPr lang="en-US" sz="2800" smtClean="0"/>
              <a:t>37</a:t>
            </a:fld>
            <a:endParaRPr lang="en-US" dirty="0"/>
          </a:p>
        </p:txBody>
      </p:sp>
    </p:spTree>
    <p:extLst>
      <p:ext uri="{BB962C8B-B14F-4D97-AF65-F5344CB8AC3E}">
        <p14:creationId xmlns:p14="http://schemas.microsoft.com/office/powerpoint/2010/main" val="1319011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59240" y="165100"/>
            <a:ext cx="6584460" cy="1549399"/>
          </a:xfrm>
        </p:spPr>
        <p:txBody>
          <a:bodyPr>
            <a:normAutofit/>
          </a:bodyPr>
          <a:lstStyle/>
          <a:p>
            <a:pPr algn="l"/>
            <a:r>
              <a:rPr lang="en-US" sz="3200" dirty="0">
                <a:latin typeface="Arial" panose="020B0604020202020204" pitchFamily="34" charset="0"/>
                <a:cs typeface="Arial" panose="020B0604020202020204" pitchFamily="34" charset="0"/>
              </a:rPr>
              <a:t>Answer - M 2E and 2F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50)</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551167" cy="365125"/>
          </a:xfrm>
        </p:spPr>
        <p:txBody>
          <a:bodyPr/>
          <a:lstStyle/>
          <a:p>
            <a:fld id="{D06B54AD-FDBF-4D58-8A9D-31C5564527AC}" type="slidenum">
              <a:rPr lang="en-US" sz="2800" smtClean="0"/>
              <a:t>38</a:t>
            </a:fld>
            <a:endParaRPr lang="en-US" dirty="0"/>
          </a:p>
        </p:txBody>
      </p:sp>
      <p:sp>
        <p:nvSpPr>
          <p:cNvPr id="8" name="TextBox 7">
            <a:extLst>
              <a:ext uri="{FF2B5EF4-FFF2-40B4-BE49-F238E27FC236}">
                <a16:creationId xmlns:a16="http://schemas.microsoft.com/office/drawing/2014/main" id="{03B59B16-3CD3-4902-9503-1970FF9A8987}"/>
              </a:ext>
            </a:extLst>
          </p:cNvPr>
          <p:cNvSpPr txBox="1"/>
          <p:nvPr/>
        </p:nvSpPr>
        <p:spPr>
          <a:xfrm>
            <a:off x="2067413" y="2017603"/>
            <a:ext cx="3291987" cy="1569660"/>
          </a:xfrm>
          <a:prstGeom prst="rect">
            <a:avLst/>
          </a:prstGeom>
          <a:solidFill>
            <a:schemeClr val="tx2">
              <a:lumMod val="10000"/>
              <a:lumOff val="90000"/>
            </a:schemeClr>
          </a:solid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Nini :   ≤ 89.0</a:t>
            </a:r>
          </a:p>
          <a:p>
            <a:r>
              <a:rPr lang="en-US" sz="3200" dirty="0">
                <a:solidFill>
                  <a:srgbClr val="FF0000"/>
                </a:solidFill>
                <a:latin typeface="Arial" panose="020B0604020202020204" pitchFamily="34" charset="0"/>
                <a:cs typeface="Arial" panose="020B0604020202020204" pitchFamily="34" charset="0"/>
              </a:rPr>
              <a:t>Ndes:  96.0</a:t>
            </a:r>
          </a:p>
          <a:p>
            <a:r>
              <a:rPr lang="en-US" sz="3200" dirty="0">
                <a:solidFill>
                  <a:srgbClr val="FF0000"/>
                </a:solidFill>
                <a:latin typeface="Arial" panose="020B0604020202020204" pitchFamily="34" charset="0"/>
                <a:cs typeface="Arial" panose="020B0604020202020204" pitchFamily="34" charset="0"/>
              </a:rPr>
              <a:t>Nmax: ≤ 98.0</a:t>
            </a:r>
          </a:p>
        </p:txBody>
      </p:sp>
      <p:pic>
        <p:nvPicPr>
          <p:cNvPr id="3" name="Picture 2">
            <a:extLst>
              <a:ext uri="{FF2B5EF4-FFF2-40B4-BE49-F238E27FC236}">
                <a16:creationId xmlns:a16="http://schemas.microsoft.com/office/drawing/2014/main" id="{727A6E39-9E82-40FC-9233-A553B079E097}"/>
              </a:ext>
            </a:extLst>
          </p:cNvPr>
          <p:cNvPicPr>
            <a:picLocks noChangeAspect="1"/>
          </p:cNvPicPr>
          <p:nvPr/>
        </p:nvPicPr>
        <p:blipFill>
          <a:blip r:embed="rId2"/>
          <a:stretch>
            <a:fillRect/>
          </a:stretch>
        </p:blipFill>
        <p:spPr>
          <a:xfrm>
            <a:off x="6978649" y="41273"/>
            <a:ext cx="5054111" cy="6669769"/>
          </a:xfrm>
          <a:prstGeom prst="rect">
            <a:avLst/>
          </a:prstGeom>
        </p:spPr>
      </p:pic>
    </p:spTree>
    <p:extLst>
      <p:ext uri="{BB962C8B-B14F-4D97-AF65-F5344CB8AC3E}">
        <p14:creationId xmlns:p14="http://schemas.microsoft.com/office/powerpoint/2010/main" val="266701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79411" y="330335"/>
            <a:ext cx="10018713" cy="812800"/>
          </a:xfrm>
        </p:spPr>
        <p:txBody>
          <a:bodyPr>
            <a:normAutofit/>
          </a:bodyPr>
          <a:lstStyle/>
          <a:p>
            <a:pPr algn="l"/>
            <a:r>
              <a:rPr lang="en-US" sz="3200" b="1" dirty="0">
                <a:latin typeface="Arial" panose="020B0604020202020204" pitchFamily="34" charset="0"/>
                <a:cs typeface="Arial" panose="020B0604020202020204" pitchFamily="34" charset="0"/>
              </a:rPr>
              <a:t>Module 2E and 2F</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79411" y="1269865"/>
            <a:ext cx="6351589" cy="1473336"/>
          </a:xfrm>
        </p:spPr>
        <p:txBody>
          <a:bodyPr>
            <a:normAutofit/>
          </a:bodyPr>
          <a:lstStyle/>
          <a:p>
            <a:pPr marL="0" indent="0">
              <a:buNone/>
            </a:pPr>
            <a:r>
              <a:rPr lang="en-US" sz="3200" b="1" dirty="0">
                <a:latin typeface="Arial" panose="020B0604020202020204" pitchFamily="34" charset="0"/>
                <a:cs typeface="Arial" panose="020B0604020202020204" pitchFamily="34" charset="0"/>
              </a:rPr>
              <a:t>3.  </a:t>
            </a:r>
            <a:r>
              <a:rPr lang="en-US" sz="3200" cap="none" dirty="0">
                <a:latin typeface="Arial" panose="020B0604020202020204" pitchFamily="34" charset="0"/>
                <a:cs typeface="Arial" panose="020B0604020202020204" pitchFamily="34" charset="0"/>
              </a:rPr>
              <a:t>Phase 1 is to determine design gradation or final binder content?</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31500" y="5867131"/>
            <a:ext cx="771523" cy="365125"/>
          </a:xfrm>
        </p:spPr>
        <p:txBody>
          <a:bodyPr/>
          <a:lstStyle/>
          <a:p>
            <a:fld id="{D06B54AD-FDBF-4D58-8A9D-31C5564527AC}" type="slidenum">
              <a:rPr lang="en-US" sz="2800" smtClean="0"/>
              <a:t>39</a:t>
            </a:fld>
            <a:endParaRPr lang="en-US" dirty="0"/>
          </a:p>
        </p:txBody>
      </p:sp>
      <p:sp>
        <p:nvSpPr>
          <p:cNvPr id="5" name="TextBox 4">
            <a:extLst>
              <a:ext uri="{FF2B5EF4-FFF2-40B4-BE49-F238E27FC236}">
                <a16:creationId xmlns:a16="http://schemas.microsoft.com/office/drawing/2014/main" id="{9D34CDF0-382F-4AB4-BC0D-0A26F72CCAF9}"/>
              </a:ext>
            </a:extLst>
          </p:cNvPr>
          <p:cNvSpPr txBox="1"/>
          <p:nvPr/>
        </p:nvSpPr>
        <p:spPr>
          <a:xfrm>
            <a:off x="797550" y="3746702"/>
            <a:ext cx="2959100" cy="584775"/>
          </a:xfrm>
          <a:prstGeom prst="rect">
            <a:avLst/>
          </a:prstGeom>
          <a:solidFill>
            <a:schemeClr val="tx2">
              <a:lumMod val="10000"/>
              <a:lumOff val="9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Gradation</a:t>
            </a:r>
            <a:endParaRPr lang="en-US" sz="2800"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83BBD6F-63E4-418E-9DB8-1C1BFF6FEC0D}"/>
              </a:ext>
            </a:extLst>
          </p:cNvPr>
          <p:cNvPicPr>
            <a:picLocks noChangeAspect="1"/>
          </p:cNvPicPr>
          <p:nvPr/>
        </p:nvPicPr>
        <p:blipFill>
          <a:blip r:embed="rId2"/>
          <a:stretch>
            <a:fillRect/>
          </a:stretch>
        </p:blipFill>
        <p:spPr>
          <a:xfrm>
            <a:off x="6964362" y="7936"/>
            <a:ext cx="5142753" cy="6850064"/>
          </a:xfrm>
          <a:prstGeom prst="rect">
            <a:avLst/>
          </a:prstGeom>
        </p:spPr>
      </p:pic>
      <p:sp>
        <p:nvSpPr>
          <p:cNvPr id="7" name="Rectangle 6">
            <a:extLst>
              <a:ext uri="{FF2B5EF4-FFF2-40B4-BE49-F238E27FC236}">
                <a16:creationId xmlns:a16="http://schemas.microsoft.com/office/drawing/2014/main" id="{A088A19B-9C50-46E4-8C3E-C4CC2113E404}"/>
              </a:ext>
            </a:extLst>
          </p:cNvPr>
          <p:cNvSpPr/>
          <p:nvPr/>
        </p:nvSpPr>
        <p:spPr>
          <a:xfrm>
            <a:off x="212272" y="3161927"/>
            <a:ext cx="4129657"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3): </a:t>
            </a:r>
            <a:endParaRPr lang="en-US" sz="3200" dirty="0"/>
          </a:p>
        </p:txBody>
      </p:sp>
    </p:spTree>
    <p:extLst>
      <p:ext uri="{BB962C8B-B14F-4D97-AF65-F5344CB8AC3E}">
        <p14:creationId xmlns:p14="http://schemas.microsoft.com/office/powerpoint/2010/main" val="1301255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B106-411D-44B0-8D1A-6C80C9389B21}"/>
              </a:ext>
            </a:extLst>
          </p:cNvPr>
          <p:cNvSpPr>
            <a:spLocks noGrp="1"/>
          </p:cNvSpPr>
          <p:nvPr>
            <p:ph type="title"/>
          </p:nvPr>
        </p:nvSpPr>
        <p:spPr>
          <a:xfrm>
            <a:off x="0" y="1"/>
            <a:ext cx="4216400" cy="1066800"/>
          </a:xfrm>
        </p:spPr>
        <p:txBody>
          <a:bodyPr>
            <a:normAutofit/>
          </a:bodyPr>
          <a:lstStyle/>
          <a:p>
            <a:pPr algn="l"/>
            <a:r>
              <a:rPr lang="en-US" sz="3200" dirty="0">
                <a:latin typeface="Arial" panose="020B0604020202020204" pitchFamily="34" charset="0"/>
                <a:cs typeface="Arial" panose="020B0604020202020204" pitchFamily="34" charset="0"/>
              </a:rPr>
              <a:t>Answer - M1-Q1;</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(slide 5)</a:t>
            </a:r>
          </a:p>
        </p:txBody>
      </p:sp>
      <p:sp>
        <p:nvSpPr>
          <p:cNvPr id="3" name="Content Placeholder 2">
            <a:extLst>
              <a:ext uri="{FF2B5EF4-FFF2-40B4-BE49-F238E27FC236}">
                <a16:creationId xmlns:a16="http://schemas.microsoft.com/office/drawing/2014/main" id="{9E05C098-B90E-4F31-B48A-6D47BF8AFD14}"/>
              </a:ext>
            </a:extLst>
          </p:cNvPr>
          <p:cNvSpPr>
            <a:spLocks noGrp="1"/>
          </p:cNvSpPr>
          <p:nvPr>
            <p:ph idx="1"/>
          </p:nvPr>
        </p:nvSpPr>
        <p:spPr>
          <a:xfrm>
            <a:off x="304800" y="1574799"/>
            <a:ext cx="6324602" cy="3708401"/>
          </a:xfrm>
        </p:spPr>
        <p:txBody>
          <a:bodyPr>
            <a:noAutofit/>
          </a:bodyPr>
          <a:lstStyle/>
          <a:p>
            <a:r>
              <a:rPr lang="en-US" sz="3200" cap="none" dirty="0">
                <a:solidFill>
                  <a:srgbClr val="FF0000"/>
                </a:solidFill>
                <a:latin typeface="Arial" panose="020B0604020202020204" pitchFamily="34" charset="0"/>
                <a:cs typeface="Arial" panose="020B0604020202020204" pitchFamily="34" charset="0"/>
              </a:rPr>
              <a:t>Permanent Distortion</a:t>
            </a:r>
          </a:p>
          <a:p>
            <a:r>
              <a:rPr lang="en-US" sz="3200" cap="none" dirty="0">
                <a:solidFill>
                  <a:srgbClr val="FF0000"/>
                </a:solidFill>
                <a:latin typeface="Arial" panose="020B0604020202020204" pitchFamily="34" charset="0"/>
                <a:cs typeface="Arial" panose="020B0604020202020204" pitchFamily="34" charset="0"/>
              </a:rPr>
              <a:t>Fatigue Cracking</a:t>
            </a:r>
          </a:p>
          <a:p>
            <a:r>
              <a:rPr lang="en-US" sz="3200" cap="none" dirty="0">
                <a:solidFill>
                  <a:srgbClr val="FF0000"/>
                </a:solidFill>
                <a:latin typeface="Arial" panose="020B0604020202020204" pitchFamily="34" charset="0"/>
                <a:cs typeface="Arial" panose="020B0604020202020204" pitchFamily="34" charset="0"/>
              </a:rPr>
              <a:t>Cold Temperature Cracking</a:t>
            </a:r>
          </a:p>
          <a:p>
            <a:r>
              <a:rPr lang="en-US" sz="3200" cap="none" dirty="0">
                <a:solidFill>
                  <a:srgbClr val="FF0000"/>
                </a:solidFill>
                <a:latin typeface="Arial" panose="020B0604020202020204" pitchFamily="34" charset="0"/>
                <a:cs typeface="Arial" panose="020B0604020202020204" pitchFamily="34" charset="0"/>
              </a:rPr>
              <a:t>Moisture Sensitivity (Stripping)</a:t>
            </a:r>
          </a:p>
        </p:txBody>
      </p:sp>
      <p:sp>
        <p:nvSpPr>
          <p:cNvPr id="5" name="Slide Number Placeholder 4">
            <a:extLst>
              <a:ext uri="{FF2B5EF4-FFF2-40B4-BE49-F238E27FC236}">
                <a16:creationId xmlns:a16="http://schemas.microsoft.com/office/drawing/2014/main" id="{B8DCF86E-5C2A-4163-9359-E979185070A5}"/>
              </a:ext>
            </a:extLst>
          </p:cNvPr>
          <p:cNvSpPr>
            <a:spLocks noGrp="1"/>
          </p:cNvSpPr>
          <p:nvPr>
            <p:ph type="sldNum" sz="quarter" idx="12"/>
          </p:nvPr>
        </p:nvSpPr>
        <p:spPr/>
        <p:txBody>
          <a:bodyPr/>
          <a:lstStyle/>
          <a:p>
            <a:fld id="{D06B54AD-FDBF-4D58-8A9D-31C5564527AC}" type="slidenum">
              <a:rPr lang="en-US" smtClean="0"/>
              <a:t>4</a:t>
            </a:fld>
            <a:endParaRPr lang="en-US" dirty="0"/>
          </a:p>
        </p:txBody>
      </p:sp>
      <p:pic>
        <p:nvPicPr>
          <p:cNvPr id="4" name="Picture 3">
            <a:extLst>
              <a:ext uri="{FF2B5EF4-FFF2-40B4-BE49-F238E27FC236}">
                <a16:creationId xmlns:a16="http://schemas.microsoft.com/office/drawing/2014/main" id="{4B21DBB8-9FAD-4EA3-A9BB-D743928D7808}"/>
              </a:ext>
            </a:extLst>
          </p:cNvPr>
          <p:cNvPicPr>
            <a:picLocks noChangeAspect="1"/>
          </p:cNvPicPr>
          <p:nvPr/>
        </p:nvPicPr>
        <p:blipFill>
          <a:blip r:embed="rId2"/>
          <a:stretch>
            <a:fillRect/>
          </a:stretch>
        </p:blipFill>
        <p:spPr>
          <a:xfrm>
            <a:off x="6883402" y="-68266"/>
            <a:ext cx="5136458" cy="6732648"/>
          </a:xfrm>
          <a:prstGeom prst="rect">
            <a:avLst/>
          </a:prstGeom>
        </p:spPr>
      </p:pic>
    </p:spTree>
    <p:extLst>
      <p:ext uri="{BB962C8B-B14F-4D97-AF65-F5344CB8AC3E}">
        <p14:creationId xmlns:p14="http://schemas.microsoft.com/office/powerpoint/2010/main" val="372565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65110" y="241300"/>
            <a:ext cx="10018713" cy="1143135"/>
          </a:xfrm>
        </p:spPr>
        <p:txBody>
          <a:bodyPr>
            <a:normAutofit/>
          </a:bodyPr>
          <a:lstStyle/>
          <a:p>
            <a:pPr algn="l"/>
            <a:r>
              <a:rPr lang="en-US" sz="3200" b="1" dirty="0">
                <a:latin typeface="Arial" panose="020B0604020202020204" pitchFamily="34" charset="0"/>
                <a:cs typeface="Arial" panose="020B0604020202020204" pitchFamily="34" charset="0"/>
              </a:rPr>
              <a:t>Module 2E and 2F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88428" y="1219064"/>
            <a:ext cx="6301272" cy="2209935"/>
          </a:xfrm>
        </p:spPr>
        <p:txBody>
          <a:bodyPr>
            <a:normAutofit/>
          </a:bodyPr>
          <a:lstStyle/>
          <a:p>
            <a:pPr marL="0" indent="0">
              <a:buNone/>
            </a:pPr>
            <a:r>
              <a:rPr lang="en-US" sz="3200" b="1"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Phase 2 is to determine gradation or final binder content?  </a:t>
            </a: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40</a:t>
            </a:fld>
            <a:endParaRPr lang="en-US" dirty="0"/>
          </a:p>
        </p:txBody>
      </p:sp>
      <p:pic>
        <p:nvPicPr>
          <p:cNvPr id="5" name="Picture 4">
            <a:extLst>
              <a:ext uri="{FF2B5EF4-FFF2-40B4-BE49-F238E27FC236}">
                <a16:creationId xmlns:a16="http://schemas.microsoft.com/office/drawing/2014/main" id="{FEA3ABD4-68E1-4739-9D93-CB9AB5EEC159}"/>
              </a:ext>
            </a:extLst>
          </p:cNvPr>
          <p:cNvPicPr>
            <a:picLocks noChangeAspect="1"/>
          </p:cNvPicPr>
          <p:nvPr/>
        </p:nvPicPr>
        <p:blipFill>
          <a:blip r:embed="rId2"/>
          <a:stretch>
            <a:fillRect/>
          </a:stretch>
        </p:blipFill>
        <p:spPr>
          <a:xfrm>
            <a:off x="6577501" y="16329"/>
            <a:ext cx="5614499" cy="6760578"/>
          </a:xfrm>
          <a:prstGeom prst="rect">
            <a:avLst/>
          </a:prstGeom>
        </p:spPr>
      </p:pic>
      <p:sp>
        <p:nvSpPr>
          <p:cNvPr id="6" name="Rectangle 5">
            <a:extLst>
              <a:ext uri="{FF2B5EF4-FFF2-40B4-BE49-F238E27FC236}">
                <a16:creationId xmlns:a16="http://schemas.microsoft.com/office/drawing/2014/main" id="{6D72503D-CB3C-4B5A-AA83-DD65EF886B7F}"/>
              </a:ext>
            </a:extLst>
          </p:cNvPr>
          <p:cNvSpPr/>
          <p:nvPr/>
        </p:nvSpPr>
        <p:spPr>
          <a:xfrm>
            <a:off x="212272" y="3161927"/>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46): </a:t>
            </a:r>
            <a:endParaRPr lang="en-US" sz="3200" dirty="0"/>
          </a:p>
        </p:txBody>
      </p:sp>
      <p:sp>
        <p:nvSpPr>
          <p:cNvPr id="7" name="TextBox 6">
            <a:extLst>
              <a:ext uri="{FF2B5EF4-FFF2-40B4-BE49-F238E27FC236}">
                <a16:creationId xmlns:a16="http://schemas.microsoft.com/office/drawing/2014/main" id="{6C9AA1DF-9355-4B67-A51D-29628A743975}"/>
              </a:ext>
            </a:extLst>
          </p:cNvPr>
          <p:cNvSpPr txBox="1"/>
          <p:nvPr/>
        </p:nvSpPr>
        <p:spPr>
          <a:xfrm>
            <a:off x="212272" y="3821988"/>
            <a:ext cx="4165600" cy="584775"/>
          </a:xfrm>
          <a:prstGeom prst="rect">
            <a:avLst/>
          </a:prstGeom>
          <a:solidFill>
            <a:schemeClr val="tx2">
              <a:lumMod val="10000"/>
              <a:lumOff val="90000"/>
            </a:schemeClr>
          </a:solid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Final binder content</a:t>
            </a:r>
          </a:p>
        </p:txBody>
      </p:sp>
    </p:spTree>
    <p:extLst>
      <p:ext uri="{BB962C8B-B14F-4D97-AF65-F5344CB8AC3E}">
        <p14:creationId xmlns:p14="http://schemas.microsoft.com/office/powerpoint/2010/main" val="3007944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457200" y="114300"/>
            <a:ext cx="11544300" cy="175259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2G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Mix Design Overview:  TSR</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JMF &amp; Field verification Miscellaneous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665955" y="2730228"/>
            <a:ext cx="10860090" cy="1613036"/>
          </a:xfrm>
        </p:spPr>
        <p:txBody>
          <a:bodyPr>
            <a:normAutofit/>
          </a:bodyPr>
          <a:lstStyle/>
          <a:p>
            <a:pPr marL="0" indent="0">
              <a:buNone/>
            </a:pPr>
            <a:r>
              <a:rPr lang="en-US" sz="3200" b="1"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What 9 pieces of information on the JUM can be useful to the </a:t>
            </a:r>
            <a:r>
              <a:rPr lang="en-US" sz="3200" dirty="0">
                <a:latin typeface="Arial" panose="020B0604020202020204" pitchFamily="34" charset="0"/>
                <a:cs typeface="Arial" panose="020B0604020202020204" pitchFamily="34" charset="0"/>
              </a:rPr>
              <a:t>QC </a:t>
            </a:r>
            <a:r>
              <a:rPr lang="en-US" sz="3200" cap="none" dirty="0">
                <a:latin typeface="Arial" panose="020B0604020202020204" pitchFamily="34" charset="0"/>
                <a:cs typeface="Arial" panose="020B0604020202020204" pitchFamily="34" charset="0"/>
              </a:rPr>
              <a:t>or</a:t>
            </a:r>
            <a:r>
              <a:rPr lang="en-US" sz="3200" dirty="0">
                <a:latin typeface="Arial" panose="020B0604020202020204" pitchFamily="34" charset="0"/>
                <a:cs typeface="Arial" panose="020B0604020202020204" pitchFamily="34" charset="0"/>
              </a:rPr>
              <a:t> QA?</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41</a:t>
            </a:fld>
            <a:endParaRPr lang="en-US" dirty="0"/>
          </a:p>
        </p:txBody>
      </p:sp>
    </p:spTree>
    <p:extLst>
      <p:ext uri="{BB962C8B-B14F-4D97-AF65-F5344CB8AC3E}">
        <p14:creationId xmlns:p14="http://schemas.microsoft.com/office/powerpoint/2010/main" val="2856971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55462" y="56584"/>
            <a:ext cx="5348289" cy="990599"/>
          </a:xfrm>
        </p:spPr>
        <p:txBody>
          <a:bodyPr>
            <a:normAutofit fontScale="90000"/>
          </a:bodyPr>
          <a:lstStyle/>
          <a:p>
            <a:pPr algn="l"/>
            <a:r>
              <a:rPr lang="en-US" dirty="0">
                <a:latin typeface="Arial" panose="020B0604020202020204" pitchFamily="34" charset="0"/>
                <a:cs typeface="Arial" panose="020B0604020202020204" pitchFamily="34" charset="0"/>
              </a:rPr>
              <a:t>Answer – m2G;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(slide 46)</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42</a:t>
            </a:fld>
            <a:endParaRPr lang="en-US" dirty="0"/>
          </a:p>
        </p:txBody>
      </p:sp>
      <p:pic>
        <p:nvPicPr>
          <p:cNvPr id="20" name="Picture 19">
            <a:extLst>
              <a:ext uri="{FF2B5EF4-FFF2-40B4-BE49-F238E27FC236}">
                <a16:creationId xmlns:a16="http://schemas.microsoft.com/office/drawing/2014/main" id="{3364C0B2-6665-4818-8B56-5F6912C348B7}"/>
              </a:ext>
            </a:extLst>
          </p:cNvPr>
          <p:cNvPicPr>
            <a:picLocks noChangeAspect="1"/>
          </p:cNvPicPr>
          <p:nvPr/>
        </p:nvPicPr>
        <p:blipFill>
          <a:blip r:embed="rId2"/>
          <a:stretch>
            <a:fillRect/>
          </a:stretch>
        </p:blipFill>
        <p:spPr>
          <a:xfrm>
            <a:off x="2463801" y="493129"/>
            <a:ext cx="4660900" cy="6308287"/>
          </a:xfrm>
          <a:prstGeom prst="rect">
            <a:avLst/>
          </a:prstGeom>
        </p:spPr>
      </p:pic>
      <p:pic>
        <p:nvPicPr>
          <p:cNvPr id="21" name="Picture 20">
            <a:extLst>
              <a:ext uri="{FF2B5EF4-FFF2-40B4-BE49-F238E27FC236}">
                <a16:creationId xmlns:a16="http://schemas.microsoft.com/office/drawing/2014/main" id="{0E1B8879-E8CB-4428-97E3-61471159E86C}"/>
              </a:ext>
            </a:extLst>
          </p:cNvPr>
          <p:cNvPicPr>
            <a:picLocks noChangeAspect="1"/>
          </p:cNvPicPr>
          <p:nvPr/>
        </p:nvPicPr>
        <p:blipFill>
          <a:blip r:embed="rId3"/>
          <a:stretch>
            <a:fillRect/>
          </a:stretch>
        </p:blipFill>
        <p:spPr>
          <a:xfrm>
            <a:off x="7367678" y="274856"/>
            <a:ext cx="4721041" cy="6308287"/>
          </a:xfrm>
          <a:prstGeom prst="rect">
            <a:avLst/>
          </a:prstGeom>
        </p:spPr>
      </p:pic>
    </p:spTree>
    <p:extLst>
      <p:ext uri="{BB962C8B-B14F-4D97-AF65-F5344CB8AC3E}">
        <p14:creationId xmlns:p14="http://schemas.microsoft.com/office/powerpoint/2010/main" val="1856756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77810" y="114569"/>
            <a:ext cx="11914190" cy="175259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3</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Plant Operations  -  Gradation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762000" y="2400569"/>
            <a:ext cx="10947400" cy="2955389"/>
          </a:xfrm>
        </p:spPr>
        <p:txBody>
          <a:bodyPr>
            <a:normAutofit/>
          </a:bodyPr>
          <a:lstStyle/>
          <a:p>
            <a:pPr marL="0" indent="0">
              <a:buNone/>
            </a:pPr>
            <a:r>
              <a:rPr lang="en-US" sz="3200" b="1"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For QC; What is the minimum sampling frequency for gradation samples at the HMA plant?</a:t>
            </a:r>
            <a:endParaRPr lang="en-US" sz="3200"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Should they retain a split?</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43</a:t>
            </a:fld>
            <a:endParaRPr lang="en-US" sz="2800" dirty="0"/>
          </a:p>
        </p:txBody>
      </p:sp>
    </p:spTree>
    <p:extLst>
      <p:ext uri="{BB962C8B-B14F-4D97-AF65-F5344CB8AC3E}">
        <p14:creationId xmlns:p14="http://schemas.microsoft.com/office/powerpoint/2010/main" val="3929088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52411" y="152401"/>
            <a:ext cx="5348289" cy="1066800"/>
          </a:xfrm>
        </p:spPr>
        <p:txBody>
          <a:bodyPr>
            <a:normAutofit/>
          </a:bodyPr>
          <a:lstStyle/>
          <a:p>
            <a:pPr algn="l"/>
            <a:r>
              <a:rPr lang="en-US" sz="3200" dirty="0">
                <a:latin typeface="Arial" panose="020B0604020202020204" pitchFamily="34" charset="0"/>
                <a:cs typeface="Arial" panose="020B0604020202020204" pitchFamily="34" charset="0"/>
              </a:rPr>
              <a:t>Answer - M3 -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70)</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44</a:t>
            </a:fld>
            <a:endParaRPr lang="en-US" dirty="0"/>
          </a:p>
        </p:txBody>
      </p:sp>
      <p:sp>
        <p:nvSpPr>
          <p:cNvPr id="8" name="TextBox 7">
            <a:extLst>
              <a:ext uri="{FF2B5EF4-FFF2-40B4-BE49-F238E27FC236}">
                <a16:creationId xmlns:a16="http://schemas.microsoft.com/office/drawing/2014/main" id="{03B59B16-3CD3-4902-9503-1970FF9A8987}"/>
              </a:ext>
            </a:extLst>
          </p:cNvPr>
          <p:cNvSpPr txBox="1"/>
          <p:nvPr/>
        </p:nvSpPr>
        <p:spPr>
          <a:xfrm>
            <a:off x="60325" y="2027677"/>
            <a:ext cx="6172200" cy="1569660"/>
          </a:xfrm>
          <a:prstGeom prst="rect">
            <a:avLst/>
          </a:prstGeom>
          <a:solidFill>
            <a:schemeClr val="tx2">
              <a:lumMod val="10000"/>
              <a:lumOff val="90000"/>
            </a:schemeClr>
          </a:solid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1 per 2 sublots</a:t>
            </a:r>
          </a:p>
          <a:p>
            <a:endParaRPr lang="en-US" sz="3200" dirty="0">
              <a:solidFill>
                <a:srgbClr val="FF0000"/>
              </a:solidFill>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Yes, they should retain a split.</a:t>
            </a:r>
          </a:p>
        </p:txBody>
      </p:sp>
      <p:pic>
        <p:nvPicPr>
          <p:cNvPr id="6" name="Picture 5">
            <a:extLst>
              <a:ext uri="{FF2B5EF4-FFF2-40B4-BE49-F238E27FC236}">
                <a16:creationId xmlns:a16="http://schemas.microsoft.com/office/drawing/2014/main" id="{A0DC05E8-BD88-4FEB-B61B-FD0058DB992A}"/>
              </a:ext>
            </a:extLst>
          </p:cNvPr>
          <p:cNvPicPr>
            <a:picLocks noChangeAspect="1"/>
          </p:cNvPicPr>
          <p:nvPr/>
        </p:nvPicPr>
        <p:blipFill>
          <a:blip r:embed="rId2"/>
          <a:stretch>
            <a:fillRect/>
          </a:stretch>
        </p:blipFill>
        <p:spPr>
          <a:xfrm>
            <a:off x="6232525" y="0"/>
            <a:ext cx="5143500" cy="6858000"/>
          </a:xfrm>
          <a:prstGeom prst="rect">
            <a:avLst/>
          </a:prstGeom>
        </p:spPr>
      </p:pic>
    </p:spTree>
    <p:extLst>
      <p:ext uri="{BB962C8B-B14F-4D97-AF65-F5344CB8AC3E}">
        <p14:creationId xmlns:p14="http://schemas.microsoft.com/office/powerpoint/2010/main" val="2067359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38111" y="47894"/>
            <a:ext cx="2998790" cy="1155700"/>
          </a:xfrm>
        </p:spPr>
        <p:txBody>
          <a:bodyPr>
            <a:normAutofit/>
          </a:bodyPr>
          <a:lstStyle/>
          <a:p>
            <a:pPr algn="l"/>
            <a:r>
              <a:rPr lang="en-US" sz="3200" b="1" dirty="0">
                <a:latin typeface="Arial" panose="020B0604020202020204" pitchFamily="34" charset="0"/>
                <a:cs typeface="Arial" panose="020B0604020202020204" pitchFamily="34" charset="0"/>
              </a:rPr>
              <a:t>Module 3</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55600" y="1523866"/>
            <a:ext cx="7546978" cy="4359409"/>
          </a:xfrm>
          <a:noFill/>
        </p:spPr>
        <p:txBody>
          <a:bodyPr>
            <a:normAutofit/>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For an </a:t>
            </a:r>
            <a:r>
              <a:rPr lang="en-US" sz="3200" dirty="0">
                <a:solidFill>
                  <a:schemeClr val="accent2">
                    <a:lumMod val="75000"/>
                  </a:schemeClr>
                </a:solidFill>
                <a:latin typeface="Arial" panose="020B0604020202020204" pitchFamily="34" charset="0"/>
                <a:cs typeface="Arial" panose="020B0604020202020204" pitchFamily="34" charset="0"/>
              </a:rPr>
              <a:t>SP250B</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mix, given the following QC, sample’s gradation off the cold feed at a drum mix plant, what specifications (with tolerances applied) should the sample meet?</a:t>
            </a:r>
          </a:p>
          <a:p>
            <a:r>
              <a:rPr lang="en-US" sz="3200" cap="none" dirty="0">
                <a:latin typeface="Arial" panose="020B0604020202020204" pitchFamily="34" charset="0"/>
                <a:cs typeface="Arial" panose="020B0604020202020204" pitchFamily="34" charset="0"/>
              </a:rPr>
              <a:t>Did the gradation pass?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45</a:t>
            </a:fld>
            <a:endParaRPr lang="en-US" dirty="0"/>
          </a:p>
        </p:txBody>
      </p:sp>
      <p:pic>
        <p:nvPicPr>
          <p:cNvPr id="8" name="Picture 7">
            <a:extLst>
              <a:ext uri="{FF2B5EF4-FFF2-40B4-BE49-F238E27FC236}">
                <a16:creationId xmlns:a16="http://schemas.microsoft.com/office/drawing/2014/main" id="{EB250A2F-60DC-403B-9725-256A4CC63850}"/>
              </a:ext>
            </a:extLst>
          </p:cNvPr>
          <p:cNvPicPr>
            <a:picLocks noChangeAspect="1"/>
          </p:cNvPicPr>
          <p:nvPr/>
        </p:nvPicPr>
        <p:blipFill>
          <a:blip r:embed="rId2"/>
          <a:stretch>
            <a:fillRect/>
          </a:stretch>
        </p:blipFill>
        <p:spPr>
          <a:xfrm>
            <a:off x="7902578" y="32288"/>
            <a:ext cx="4151311" cy="6858001"/>
          </a:xfrm>
          <a:prstGeom prst="rect">
            <a:avLst/>
          </a:prstGeom>
        </p:spPr>
      </p:pic>
    </p:spTree>
    <p:extLst>
      <p:ext uri="{BB962C8B-B14F-4D97-AF65-F5344CB8AC3E}">
        <p14:creationId xmlns:p14="http://schemas.microsoft.com/office/powerpoint/2010/main" val="988681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50811" y="139701"/>
            <a:ext cx="5348289" cy="1169084"/>
          </a:xfrm>
        </p:spPr>
        <p:txBody>
          <a:bodyPr>
            <a:normAutofit/>
          </a:bodyPr>
          <a:lstStyle/>
          <a:p>
            <a:pPr algn="l"/>
            <a:r>
              <a:rPr lang="en-US" sz="3200" dirty="0">
                <a:latin typeface="Arial" panose="020B0604020202020204" pitchFamily="34" charset="0"/>
                <a:cs typeface="Arial" panose="020B0604020202020204" pitchFamily="34" charset="0"/>
              </a:rPr>
              <a:t>Answer - M3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80)</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46</a:t>
            </a:fld>
            <a:endParaRPr lang="en-US" dirty="0"/>
          </a:p>
        </p:txBody>
      </p:sp>
      <p:pic>
        <p:nvPicPr>
          <p:cNvPr id="3" name="Picture 2">
            <a:extLst>
              <a:ext uri="{FF2B5EF4-FFF2-40B4-BE49-F238E27FC236}">
                <a16:creationId xmlns:a16="http://schemas.microsoft.com/office/drawing/2014/main" id="{70057EFE-CC0D-4F5C-9187-E7E69C51D855}"/>
              </a:ext>
            </a:extLst>
          </p:cNvPr>
          <p:cNvPicPr>
            <a:picLocks noChangeAspect="1"/>
          </p:cNvPicPr>
          <p:nvPr/>
        </p:nvPicPr>
        <p:blipFill>
          <a:blip r:embed="rId2"/>
          <a:stretch>
            <a:fillRect/>
          </a:stretch>
        </p:blipFill>
        <p:spPr>
          <a:xfrm>
            <a:off x="7048500" y="-1002"/>
            <a:ext cx="5143500" cy="6858000"/>
          </a:xfrm>
          <a:prstGeom prst="rect">
            <a:avLst/>
          </a:prstGeom>
        </p:spPr>
      </p:pic>
      <p:sp>
        <p:nvSpPr>
          <p:cNvPr id="7" name="TextBox 6">
            <a:extLst>
              <a:ext uri="{FF2B5EF4-FFF2-40B4-BE49-F238E27FC236}">
                <a16:creationId xmlns:a16="http://schemas.microsoft.com/office/drawing/2014/main" id="{DDFDDCAA-D7D8-4E99-8619-AE2816B17F4F}"/>
              </a:ext>
            </a:extLst>
          </p:cNvPr>
          <p:cNvSpPr txBox="1"/>
          <p:nvPr/>
        </p:nvSpPr>
        <p:spPr>
          <a:xfrm>
            <a:off x="150811" y="1308784"/>
            <a:ext cx="5035353"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NO,  Failed on #200 sieve.</a:t>
            </a:r>
          </a:p>
        </p:txBody>
      </p:sp>
      <p:pic>
        <p:nvPicPr>
          <p:cNvPr id="11" name="Picture 10">
            <a:extLst>
              <a:ext uri="{FF2B5EF4-FFF2-40B4-BE49-F238E27FC236}">
                <a16:creationId xmlns:a16="http://schemas.microsoft.com/office/drawing/2014/main" id="{EA3068C4-A879-4D05-9DF7-12EDADFDBAA0}"/>
              </a:ext>
            </a:extLst>
          </p:cNvPr>
          <p:cNvPicPr>
            <a:picLocks noChangeAspect="1"/>
          </p:cNvPicPr>
          <p:nvPr/>
        </p:nvPicPr>
        <p:blipFill>
          <a:blip r:embed="rId3"/>
          <a:stretch>
            <a:fillRect/>
          </a:stretch>
        </p:blipFill>
        <p:spPr>
          <a:xfrm>
            <a:off x="150811" y="1893559"/>
            <a:ext cx="6897689" cy="4991520"/>
          </a:xfrm>
          <a:prstGeom prst="rect">
            <a:avLst/>
          </a:prstGeom>
        </p:spPr>
      </p:pic>
    </p:spTree>
    <p:extLst>
      <p:ext uri="{BB962C8B-B14F-4D97-AF65-F5344CB8AC3E}">
        <p14:creationId xmlns:p14="http://schemas.microsoft.com/office/powerpoint/2010/main" val="1132504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14300" y="168410"/>
            <a:ext cx="10245723" cy="1155700"/>
          </a:xfrm>
        </p:spPr>
        <p:txBody>
          <a:bodyPr>
            <a:normAutofit/>
          </a:bodyPr>
          <a:lstStyle/>
          <a:p>
            <a:pPr algn="l"/>
            <a:r>
              <a:rPr lang="en-US" sz="3200" b="1" dirty="0">
                <a:latin typeface="Arial" panose="020B0604020202020204" pitchFamily="34" charset="0"/>
                <a:cs typeface="Arial" panose="020B0604020202020204" pitchFamily="34" charset="0"/>
              </a:rPr>
              <a:t>Module 3</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14300" y="1324110"/>
            <a:ext cx="6572250" cy="3378065"/>
          </a:xfrm>
          <a:noFill/>
        </p:spPr>
        <p:txBody>
          <a:bodyPr>
            <a:normAutofit/>
          </a:bodyPr>
          <a:lstStyle/>
          <a:p>
            <a:pPr marL="0" indent="0">
              <a:buNone/>
            </a:pPr>
            <a:r>
              <a:rPr lang="en-US" sz="3200" b="1"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QA:  What is the minimum sampling frequency for the </a:t>
            </a:r>
            <a:r>
              <a:rPr lang="en-US" sz="3200" i="1" cap="none" dirty="0">
                <a:latin typeface="Arial" panose="020B0604020202020204" pitchFamily="34" charset="0"/>
                <a:cs typeface="Arial" panose="020B0604020202020204" pitchFamily="34" charset="0"/>
              </a:rPr>
              <a:t>independent</a:t>
            </a:r>
            <a:r>
              <a:rPr lang="en-US" sz="3200" cap="none" dirty="0">
                <a:latin typeface="Arial" panose="020B0604020202020204" pitchFamily="34" charset="0"/>
                <a:cs typeface="Arial" panose="020B0604020202020204" pitchFamily="34" charset="0"/>
              </a:rPr>
              <a:t> </a:t>
            </a:r>
            <a:r>
              <a:rPr lang="en-US" sz="3200" i="1" cap="none" dirty="0">
                <a:latin typeface="Arial" panose="020B0604020202020204" pitchFamily="34" charset="0"/>
                <a:cs typeface="Arial" panose="020B0604020202020204" pitchFamily="34" charset="0"/>
              </a:rPr>
              <a:t>gradation</a:t>
            </a:r>
            <a:r>
              <a:rPr lang="en-US" sz="3200" cap="none" dirty="0">
                <a:latin typeface="Arial" panose="020B0604020202020204" pitchFamily="34" charset="0"/>
                <a:cs typeface="Arial" panose="020B0604020202020204" pitchFamily="34" charset="0"/>
              </a:rPr>
              <a:t> samples at the HMA plant?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47</a:t>
            </a:fld>
            <a:endParaRPr lang="en-US" dirty="0"/>
          </a:p>
        </p:txBody>
      </p:sp>
      <p:sp>
        <p:nvSpPr>
          <p:cNvPr id="5" name="TextBox 4">
            <a:extLst>
              <a:ext uri="{FF2B5EF4-FFF2-40B4-BE49-F238E27FC236}">
                <a16:creationId xmlns:a16="http://schemas.microsoft.com/office/drawing/2014/main" id="{CB5F47E1-D4C6-47C3-9A01-2C06332B510E}"/>
              </a:ext>
            </a:extLst>
          </p:cNvPr>
          <p:cNvSpPr txBox="1"/>
          <p:nvPr/>
        </p:nvSpPr>
        <p:spPr>
          <a:xfrm>
            <a:off x="460197" y="4487576"/>
            <a:ext cx="2940228"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1 per 4 Sublots</a:t>
            </a:r>
          </a:p>
        </p:txBody>
      </p:sp>
      <p:sp>
        <p:nvSpPr>
          <p:cNvPr id="7" name="Rectangle 6">
            <a:extLst>
              <a:ext uri="{FF2B5EF4-FFF2-40B4-BE49-F238E27FC236}">
                <a16:creationId xmlns:a16="http://schemas.microsoft.com/office/drawing/2014/main" id="{EAB439FA-4692-4050-B147-D85CD7CEC4DE}"/>
              </a:ext>
            </a:extLst>
          </p:cNvPr>
          <p:cNvSpPr/>
          <p:nvPr/>
        </p:nvSpPr>
        <p:spPr>
          <a:xfrm>
            <a:off x="126694" y="3961824"/>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71): </a:t>
            </a:r>
            <a:endParaRPr lang="en-US" sz="3200" dirty="0"/>
          </a:p>
        </p:txBody>
      </p:sp>
      <p:pic>
        <p:nvPicPr>
          <p:cNvPr id="9" name="Picture 8">
            <a:extLst>
              <a:ext uri="{FF2B5EF4-FFF2-40B4-BE49-F238E27FC236}">
                <a16:creationId xmlns:a16="http://schemas.microsoft.com/office/drawing/2014/main" id="{1B216AFA-0530-455C-A82A-F60D9A736471}"/>
              </a:ext>
            </a:extLst>
          </p:cNvPr>
          <p:cNvPicPr>
            <a:picLocks noChangeAspect="1"/>
          </p:cNvPicPr>
          <p:nvPr/>
        </p:nvPicPr>
        <p:blipFill>
          <a:blip r:embed="rId2"/>
          <a:stretch>
            <a:fillRect/>
          </a:stretch>
        </p:blipFill>
        <p:spPr>
          <a:xfrm>
            <a:off x="7059918" y="0"/>
            <a:ext cx="5005388" cy="6906659"/>
          </a:xfrm>
          <a:prstGeom prst="rect">
            <a:avLst/>
          </a:prstGeom>
        </p:spPr>
      </p:pic>
    </p:spTree>
    <p:extLst>
      <p:ext uri="{BB962C8B-B14F-4D97-AF65-F5344CB8AC3E}">
        <p14:creationId xmlns:p14="http://schemas.microsoft.com/office/powerpoint/2010/main" val="2972632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52411" y="216035"/>
            <a:ext cx="4306890" cy="1155700"/>
          </a:xfrm>
        </p:spPr>
        <p:txBody>
          <a:bodyPr>
            <a:normAutofit/>
          </a:bodyPr>
          <a:lstStyle/>
          <a:p>
            <a:pPr algn="l"/>
            <a:r>
              <a:rPr lang="en-US" sz="3200" b="1" dirty="0">
                <a:latin typeface="Arial" panose="020B0604020202020204" pitchFamily="34" charset="0"/>
                <a:cs typeface="Arial" panose="020B0604020202020204" pitchFamily="34" charset="0"/>
              </a:rPr>
              <a:t>Module 3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65124" y="1270135"/>
            <a:ext cx="6602706" cy="2158865"/>
          </a:xfrm>
          <a:noFill/>
        </p:spPr>
        <p:txBody>
          <a:bodyPr>
            <a:normAutofit/>
          </a:bodyPr>
          <a:lstStyle/>
          <a:p>
            <a:pPr marL="0" indent="0">
              <a:buNone/>
            </a:pPr>
            <a:r>
              <a:rPr lang="en-US" sz="3200" b="1" dirty="0">
                <a:latin typeface="Arial" panose="020B0604020202020204" pitchFamily="34" charset="0"/>
                <a:cs typeface="Arial" panose="020B0604020202020204" pitchFamily="34" charset="0"/>
              </a:rPr>
              <a:t>4</a:t>
            </a:r>
            <a:r>
              <a:rPr lang="en-US" sz="3200" b="1" cap="none" dirty="0">
                <a:latin typeface="Arial" panose="020B0604020202020204" pitchFamily="34" charset="0"/>
                <a:cs typeface="Arial" panose="020B0604020202020204" pitchFamily="34" charset="0"/>
              </a:rPr>
              <a:t>.</a:t>
            </a:r>
            <a:r>
              <a:rPr lang="en-US" sz="3200" cap="none" dirty="0">
                <a:latin typeface="Arial" panose="020B0604020202020204" pitchFamily="34" charset="0"/>
                <a:cs typeface="Arial" panose="020B0604020202020204" pitchFamily="34" charset="0"/>
              </a:rPr>
              <a:t>  What is QA’s minimum testing frequency for the QC retained splits for </a:t>
            </a:r>
            <a:r>
              <a:rPr lang="en-US" sz="3200" i="1" u="sng" cap="none" dirty="0">
                <a:latin typeface="Arial" panose="020B0604020202020204" pitchFamily="34" charset="0"/>
                <a:cs typeface="Arial" panose="020B0604020202020204" pitchFamily="34" charset="0"/>
              </a:rPr>
              <a:t>gradation</a:t>
            </a:r>
            <a:r>
              <a:rPr lang="en-US" sz="3200" u="sng" cap="none" dirty="0">
                <a:latin typeface="Arial" panose="020B0604020202020204" pitchFamily="34" charset="0"/>
                <a:cs typeface="Arial" panose="020B0604020202020204" pitchFamily="34" charset="0"/>
              </a:rPr>
              <a:t> samples</a:t>
            </a:r>
            <a:r>
              <a:rPr lang="en-US" sz="3200" cap="none" dirty="0">
                <a:latin typeface="Arial" panose="020B0604020202020204" pitchFamily="34" charset="0"/>
                <a:cs typeface="Arial" panose="020B0604020202020204" pitchFamily="34" charset="0"/>
              </a:rPr>
              <a:t> at the plant?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18800" y="5867131"/>
            <a:ext cx="784223" cy="365125"/>
          </a:xfrm>
        </p:spPr>
        <p:txBody>
          <a:bodyPr/>
          <a:lstStyle/>
          <a:p>
            <a:fld id="{D06B54AD-FDBF-4D58-8A9D-31C5564527AC}" type="slidenum">
              <a:rPr lang="en-US" sz="2800" smtClean="0"/>
              <a:t>48</a:t>
            </a:fld>
            <a:endParaRPr lang="en-US" dirty="0"/>
          </a:p>
        </p:txBody>
      </p:sp>
      <p:sp>
        <p:nvSpPr>
          <p:cNvPr id="6" name="Rectangle 5">
            <a:extLst>
              <a:ext uri="{FF2B5EF4-FFF2-40B4-BE49-F238E27FC236}">
                <a16:creationId xmlns:a16="http://schemas.microsoft.com/office/drawing/2014/main" id="{F3614BE4-B422-4DE0-8E3C-7522FFB07CDB}"/>
              </a:ext>
            </a:extLst>
          </p:cNvPr>
          <p:cNvSpPr/>
          <p:nvPr/>
        </p:nvSpPr>
        <p:spPr>
          <a:xfrm>
            <a:off x="365123" y="3606512"/>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71): </a:t>
            </a:r>
            <a:endParaRPr lang="en-US" sz="3200" dirty="0"/>
          </a:p>
        </p:txBody>
      </p:sp>
      <p:sp>
        <p:nvSpPr>
          <p:cNvPr id="7" name="TextBox 6">
            <a:extLst>
              <a:ext uri="{FF2B5EF4-FFF2-40B4-BE49-F238E27FC236}">
                <a16:creationId xmlns:a16="http://schemas.microsoft.com/office/drawing/2014/main" id="{845A4C18-14DE-44C1-9BFC-8C24ED5FDB80}"/>
              </a:ext>
            </a:extLst>
          </p:cNvPr>
          <p:cNvSpPr txBox="1"/>
          <p:nvPr/>
        </p:nvSpPr>
        <p:spPr>
          <a:xfrm>
            <a:off x="400339" y="4368225"/>
            <a:ext cx="4011034"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1 Per week minimum</a:t>
            </a:r>
          </a:p>
        </p:txBody>
      </p:sp>
      <p:pic>
        <p:nvPicPr>
          <p:cNvPr id="9" name="Picture 8">
            <a:extLst>
              <a:ext uri="{FF2B5EF4-FFF2-40B4-BE49-F238E27FC236}">
                <a16:creationId xmlns:a16="http://schemas.microsoft.com/office/drawing/2014/main" id="{63A86206-47B5-49A1-86CF-E40F33ED89A5}"/>
              </a:ext>
            </a:extLst>
          </p:cNvPr>
          <p:cNvPicPr>
            <a:picLocks noChangeAspect="1"/>
          </p:cNvPicPr>
          <p:nvPr/>
        </p:nvPicPr>
        <p:blipFill>
          <a:blip r:embed="rId2"/>
          <a:stretch>
            <a:fillRect/>
          </a:stretch>
        </p:blipFill>
        <p:spPr>
          <a:xfrm>
            <a:off x="6819901" y="0"/>
            <a:ext cx="5372100" cy="6858000"/>
          </a:xfrm>
          <a:prstGeom prst="rect">
            <a:avLst/>
          </a:prstGeom>
        </p:spPr>
      </p:pic>
    </p:spTree>
    <p:extLst>
      <p:ext uri="{BB962C8B-B14F-4D97-AF65-F5344CB8AC3E}">
        <p14:creationId xmlns:p14="http://schemas.microsoft.com/office/powerpoint/2010/main" val="2931304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01611" y="211272"/>
            <a:ext cx="5348290" cy="1155700"/>
          </a:xfrm>
        </p:spPr>
        <p:txBody>
          <a:bodyPr>
            <a:normAutofit/>
          </a:bodyPr>
          <a:lstStyle/>
          <a:p>
            <a:pPr algn="l"/>
            <a:r>
              <a:rPr lang="en-US" sz="3200" b="1" dirty="0">
                <a:latin typeface="Arial" panose="020B0604020202020204" pitchFamily="34" charset="0"/>
                <a:cs typeface="Arial" panose="020B0604020202020204" pitchFamily="34" charset="0"/>
              </a:rPr>
              <a:t>Module 3</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01611" y="1376362"/>
            <a:ext cx="7823378" cy="2052637"/>
          </a:xfrm>
          <a:noFill/>
        </p:spPr>
        <p:txBody>
          <a:bodyPr>
            <a:normAutofit/>
          </a:bodyPr>
          <a:lstStyle/>
          <a:p>
            <a:pPr marL="0" indent="0">
              <a:buNone/>
            </a:pPr>
            <a:r>
              <a:rPr lang="en-US" sz="3200" b="1" dirty="0">
                <a:latin typeface="Arial" panose="020B0604020202020204" pitchFamily="34" charset="0"/>
                <a:cs typeface="Arial" panose="020B0604020202020204" pitchFamily="34" charset="0"/>
              </a:rPr>
              <a:t>5.  </a:t>
            </a:r>
            <a:r>
              <a:rPr lang="en-US" sz="3200" cap="none" dirty="0">
                <a:latin typeface="Arial" panose="020B0604020202020204" pitchFamily="34" charset="0"/>
                <a:cs typeface="Arial" panose="020B0604020202020204" pitchFamily="34" charset="0"/>
              </a:rPr>
              <a:t>When comparing QA to QC gradations from retained splits, what is considered “Favorable comparison”?</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49</a:t>
            </a:fld>
            <a:endParaRPr lang="en-US" dirty="0"/>
          </a:p>
        </p:txBody>
      </p:sp>
      <p:pic>
        <p:nvPicPr>
          <p:cNvPr id="5" name="Picture 4">
            <a:extLst>
              <a:ext uri="{FF2B5EF4-FFF2-40B4-BE49-F238E27FC236}">
                <a16:creationId xmlns:a16="http://schemas.microsoft.com/office/drawing/2014/main" id="{C884F7BB-8E1B-45DB-AB1F-E3A24E691B68}"/>
              </a:ext>
            </a:extLst>
          </p:cNvPr>
          <p:cNvPicPr>
            <a:picLocks noChangeAspect="1"/>
          </p:cNvPicPr>
          <p:nvPr/>
        </p:nvPicPr>
        <p:blipFill>
          <a:blip r:embed="rId2"/>
          <a:stretch>
            <a:fillRect/>
          </a:stretch>
        </p:blipFill>
        <p:spPr>
          <a:xfrm>
            <a:off x="8024989" y="72354"/>
            <a:ext cx="3747911" cy="6713291"/>
          </a:xfrm>
          <a:prstGeom prst="rect">
            <a:avLst/>
          </a:prstGeom>
        </p:spPr>
      </p:pic>
    </p:spTree>
    <p:extLst>
      <p:ext uri="{BB962C8B-B14F-4D97-AF65-F5344CB8AC3E}">
        <p14:creationId xmlns:p14="http://schemas.microsoft.com/office/powerpoint/2010/main" val="18487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B0ED-278A-4BFB-9C83-61446752A22E}"/>
              </a:ext>
            </a:extLst>
          </p:cNvPr>
          <p:cNvSpPr>
            <a:spLocks noGrp="1"/>
          </p:cNvSpPr>
          <p:nvPr>
            <p:ph type="title"/>
          </p:nvPr>
        </p:nvSpPr>
        <p:spPr>
          <a:xfrm>
            <a:off x="190501" y="100044"/>
            <a:ext cx="2298700" cy="1280890"/>
          </a:xfrm>
        </p:spPr>
        <p:txBody>
          <a:bodyPr>
            <a:normAutofit/>
          </a:bodyPr>
          <a:lstStyle/>
          <a:p>
            <a:pPr algn="l"/>
            <a:r>
              <a:rPr lang="en-US" sz="3200" b="1" dirty="0">
                <a:latin typeface="Arial" panose="020B0604020202020204" pitchFamily="34" charset="0"/>
                <a:cs typeface="Arial" panose="020B0604020202020204" pitchFamily="34" charset="0"/>
              </a:rPr>
              <a:t>Module 1</a:t>
            </a:r>
          </a:p>
        </p:txBody>
      </p:sp>
      <p:sp>
        <p:nvSpPr>
          <p:cNvPr id="3" name="Content Placeholder 2">
            <a:extLst>
              <a:ext uri="{FF2B5EF4-FFF2-40B4-BE49-F238E27FC236}">
                <a16:creationId xmlns:a16="http://schemas.microsoft.com/office/drawing/2014/main" id="{FE13F3E0-8695-4C83-866A-7D1ABF0A487D}"/>
              </a:ext>
            </a:extLst>
          </p:cNvPr>
          <p:cNvSpPr>
            <a:spLocks noGrp="1"/>
          </p:cNvSpPr>
          <p:nvPr>
            <p:ph idx="1"/>
          </p:nvPr>
        </p:nvSpPr>
        <p:spPr>
          <a:xfrm>
            <a:off x="190500" y="2491010"/>
            <a:ext cx="11874500" cy="1638300"/>
          </a:xfrm>
        </p:spPr>
        <p:txBody>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Where are guidelines for testing and inspection of MoDOT projects found</a:t>
            </a:r>
            <a:r>
              <a:rPr lang="en-US" sz="3200" dirty="0">
                <a:latin typeface="Arial" panose="020B0604020202020204" pitchFamily="34" charset="0"/>
                <a:cs typeface="Arial" panose="020B0604020202020204" pitchFamily="34" charset="0"/>
              </a:rPr>
              <a:t>?</a:t>
            </a:r>
          </a:p>
          <a:p>
            <a:pPr marL="0" indent="0">
              <a:buNone/>
            </a:pPr>
            <a:endParaRPr lang="en-US" dirty="0"/>
          </a:p>
        </p:txBody>
      </p:sp>
      <p:sp>
        <p:nvSpPr>
          <p:cNvPr id="4" name="Slide Number Placeholder 3">
            <a:extLst>
              <a:ext uri="{FF2B5EF4-FFF2-40B4-BE49-F238E27FC236}">
                <a16:creationId xmlns:a16="http://schemas.microsoft.com/office/drawing/2014/main" id="{60CEF21F-127C-41D5-82BA-B764AC37A030}"/>
              </a:ext>
            </a:extLst>
          </p:cNvPr>
          <p:cNvSpPr>
            <a:spLocks noGrp="1"/>
          </p:cNvSpPr>
          <p:nvPr>
            <p:ph type="sldNum" sz="quarter" idx="12"/>
          </p:nvPr>
        </p:nvSpPr>
        <p:spPr>
          <a:xfrm>
            <a:off x="10951856" y="5879831"/>
            <a:ext cx="551167" cy="365125"/>
          </a:xfrm>
        </p:spPr>
        <p:txBody>
          <a:bodyPr/>
          <a:lstStyle/>
          <a:p>
            <a:fld id="{D06B54AD-FDBF-4D58-8A9D-31C5564527AC}" type="slidenum">
              <a:rPr lang="en-US" sz="2800" smtClean="0"/>
              <a:t>5</a:t>
            </a:fld>
            <a:endParaRPr lang="en-US" sz="2800" dirty="0"/>
          </a:p>
        </p:txBody>
      </p:sp>
    </p:spTree>
    <p:extLst>
      <p:ext uri="{BB962C8B-B14F-4D97-AF65-F5344CB8AC3E}">
        <p14:creationId xmlns:p14="http://schemas.microsoft.com/office/powerpoint/2010/main" val="1840787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76211" y="25400"/>
            <a:ext cx="5348289" cy="1098550"/>
          </a:xfrm>
        </p:spPr>
        <p:txBody>
          <a:bodyPr>
            <a:normAutofit/>
          </a:bodyPr>
          <a:lstStyle/>
          <a:p>
            <a:pPr algn="l"/>
            <a:r>
              <a:rPr lang="en-US" sz="3200" dirty="0">
                <a:latin typeface="Arial" panose="020B0604020202020204" pitchFamily="34" charset="0"/>
                <a:cs typeface="Arial" panose="020B0604020202020204" pitchFamily="34" charset="0"/>
              </a:rPr>
              <a:t>Answer - M3 – Q5;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95)</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50</a:t>
            </a:fld>
            <a:endParaRPr lang="en-US" dirty="0"/>
          </a:p>
        </p:txBody>
      </p:sp>
      <p:pic>
        <p:nvPicPr>
          <p:cNvPr id="3" name="Picture 2">
            <a:extLst>
              <a:ext uri="{FF2B5EF4-FFF2-40B4-BE49-F238E27FC236}">
                <a16:creationId xmlns:a16="http://schemas.microsoft.com/office/drawing/2014/main" id="{EE903C86-DF72-4174-984D-13FD654655CF}"/>
              </a:ext>
            </a:extLst>
          </p:cNvPr>
          <p:cNvPicPr>
            <a:picLocks noChangeAspect="1"/>
          </p:cNvPicPr>
          <p:nvPr/>
        </p:nvPicPr>
        <p:blipFill>
          <a:blip r:embed="rId2"/>
          <a:stretch>
            <a:fillRect/>
          </a:stretch>
        </p:blipFill>
        <p:spPr>
          <a:xfrm>
            <a:off x="6808765" y="-19185"/>
            <a:ext cx="5316106" cy="6877185"/>
          </a:xfrm>
          <a:prstGeom prst="rect">
            <a:avLst/>
          </a:prstGeom>
        </p:spPr>
      </p:pic>
      <p:pic>
        <p:nvPicPr>
          <p:cNvPr id="6" name="Picture 5">
            <a:extLst>
              <a:ext uri="{FF2B5EF4-FFF2-40B4-BE49-F238E27FC236}">
                <a16:creationId xmlns:a16="http://schemas.microsoft.com/office/drawing/2014/main" id="{E8F6D83C-9668-49E7-840D-15F5ED381C29}"/>
              </a:ext>
            </a:extLst>
          </p:cNvPr>
          <p:cNvPicPr>
            <a:picLocks noChangeAspect="1"/>
          </p:cNvPicPr>
          <p:nvPr/>
        </p:nvPicPr>
        <p:blipFill>
          <a:blip r:embed="rId3"/>
          <a:stretch>
            <a:fillRect/>
          </a:stretch>
        </p:blipFill>
        <p:spPr>
          <a:xfrm>
            <a:off x="3316263" y="498475"/>
            <a:ext cx="3492502" cy="6325980"/>
          </a:xfrm>
          <a:prstGeom prst="rect">
            <a:avLst/>
          </a:prstGeom>
        </p:spPr>
      </p:pic>
    </p:spTree>
    <p:extLst>
      <p:ext uri="{BB962C8B-B14F-4D97-AF65-F5344CB8AC3E}">
        <p14:creationId xmlns:p14="http://schemas.microsoft.com/office/powerpoint/2010/main" val="2806187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47963" y="163313"/>
            <a:ext cx="11696073"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Consensus Tests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47963" y="2057401"/>
            <a:ext cx="11499537" cy="3009900"/>
          </a:xfrm>
        </p:spPr>
        <p:txBody>
          <a:bodyPr>
            <a:normAutofit fontScale="92500" lnSpcReduction="10000"/>
          </a:bodyPr>
          <a:lstStyle/>
          <a:p>
            <a:pPr marL="0" indent="0">
              <a:buNone/>
            </a:pPr>
            <a:r>
              <a:rPr lang="en-US" sz="3200" b="1" dirty="0">
                <a:latin typeface="Arial" panose="020B0604020202020204" pitchFamily="34" charset="0"/>
                <a:cs typeface="Arial" panose="020B0604020202020204" pitchFamily="34" charset="0"/>
              </a:rPr>
              <a:t>6.</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QC, what is the minimum sampling frequency for </a:t>
            </a:r>
            <a:r>
              <a:rPr lang="en-US" sz="3200" u="sng" cap="none" dirty="0">
                <a:latin typeface="Arial" panose="020B0604020202020204" pitchFamily="34" charset="0"/>
                <a:cs typeface="Arial" panose="020B0604020202020204" pitchFamily="34" charset="0"/>
              </a:rPr>
              <a:t>consensus test</a:t>
            </a:r>
            <a:r>
              <a:rPr lang="en-US" sz="3200" cap="none" dirty="0">
                <a:latin typeface="Arial" panose="020B0604020202020204" pitchFamily="34" charset="0"/>
                <a:cs typeface="Arial" panose="020B0604020202020204" pitchFamily="34" charset="0"/>
              </a:rPr>
              <a:t> samples at the HMA plant for QC?</a:t>
            </a:r>
          </a:p>
          <a:p>
            <a:pPr marL="0" indent="0">
              <a:buNone/>
            </a:pPr>
            <a:endParaRPr lang="en-US" sz="3200" cap="none"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Should they retain a split? </a:t>
            </a:r>
          </a:p>
          <a:p>
            <a:pPr marL="0" indent="0">
              <a:buNone/>
            </a:pP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51</a:t>
            </a:fld>
            <a:endParaRPr lang="en-US" sz="2800" dirty="0"/>
          </a:p>
        </p:txBody>
      </p:sp>
    </p:spTree>
    <p:extLst>
      <p:ext uri="{BB962C8B-B14F-4D97-AF65-F5344CB8AC3E}">
        <p14:creationId xmlns:p14="http://schemas.microsoft.com/office/powerpoint/2010/main" val="1749327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88911" y="152401"/>
            <a:ext cx="5348289" cy="1092199"/>
          </a:xfrm>
        </p:spPr>
        <p:txBody>
          <a:bodyPr>
            <a:normAutofit/>
          </a:bodyPr>
          <a:lstStyle/>
          <a:p>
            <a:pPr algn="l"/>
            <a:r>
              <a:rPr lang="en-US" sz="3200" dirty="0">
                <a:latin typeface="Arial" panose="020B0604020202020204" pitchFamily="34" charset="0"/>
                <a:cs typeface="Arial" panose="020B0604020202020204" pitchFamily="34" charset="0"/>
              </a:rPr>
              <a:t>Answer - M3 – Q6;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70)</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52</a:t>
            </a:fld>
            <a:endParaRPr lang="en-US" dirty="0"/>
          </a:p>
        </p:txBody>
      </p:sp>
      <p:sp>
        <p:nvSpPr>
          <p:cNvPr id="7" name="TextBox 6">
            <a:extLst>
              <a:ext uri="{FF2B5EF4-FFF2-40B4-BE49-F238E27FC236}">
                <a16:creationId xmlns:a16="http://schemas.microsoft.com/office/drawing/2014/main" id="{50F3BCBA-9C49-4E0E-A65B-E0F0FDE400C2}"/>
              </a:ext>
            </a:extLst>
          </p:cNvPr>
          <p:cNvSpPr txBox="1"/>
          <p:nvPr/>
        </p:nvSpPr>
        <p:spPr>
          <a:xfrm>
            <a:off x="730283" y="1536700"/>
            <a:ext cx="4806124" cy="255454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1 per 10,000 TONS </a:t>
            </a:r>
          </a:p>
          <a:p>
            <a:r>
              <a:rPr lang="en-US" sz="3200" dirty="0">
                <a:solidFill>
                  <a:srgbClr val="FF0000"/>
                </a:solidFill>
                <a:latin typeface="Arial" panose="020B0604020202020204" pitchFamily="34" charset="0"/>
                <a:cs typeface="Arial" panose="020B0604020202020204" pitchFamily="34" charset="0"/>
              </a:rPr>
              <a:t>1 per project per mix type</a:t>
            </a:r>
          </a:p>
          <a:p>
            <a:endParaRPr lang="en-US" sz="3200" dirty="0">
              <a:solidFill>
                <a:srgbClr val="FF0000"/>
              </a:solidFill>
              <a:latin typeface="Arial" panose="020B0604020202020204" pitchFamily="34" charset="0"/>
              <a:cs typeface="Arial" panose="020B0604020202020204" pitchFamily="34" charset="0"/>
            </a:endParaRPr>
          </a:p>
          <a:p>
            <a:endParaRPr lang="en-US" sz="3200" dirty="0">
              <a:solidFill>
                <a:srgbClr val="FF0000"/>
              </a:solidFill>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YES, retain a split</a:t>
            </a:r>
            <a:endParaRPr lang="en-US"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48BA340-3709-4563-A214-0D750D67071A}"/>
              </a:ext>
            </a:extLst>
          </p:cNvPr>
          <p:cNvPicPr>
            <a:picLocks noChangeAspect="1"/>
          </p:cNvPicPr>
          <p:nvPr/>
        </p:nvPicPr>
        <p:blipFill>
          <a:blip r:embed="rId2"/>
          <a:stretch>
            <a:fillRect/>
          </a:stretch>
        </p:blipFill>
        <p:spPr>
          <a:xfrm>
            <a:off x="6096000" y="50800"/>
            <a:ext cx="5166293" cy="6807200"/>
          </a:xfrm>
          <a:prstGeom prst="rect">
            <a:avLst/>
          </a:prstGeom>
        </p:spPr>
      </p:pic>
    </p:spTree>
    <p:extLst>
      <p:ext uri="{BB962C8B-B14F-4D97-AF65-F5344CB8AC3E}">
        <p14:creationId xmlns:p14="http://schemas.microsoft.com/office/powerpoint/2010/main" val="1589732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52401" y="12837"/>
            <a:ext cx="12039600"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Consensus Tests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04837" y="1003571"/>
            <a:ext cx="11934762" cy="2755629"/>
          </a:xfrm>
          <a:noFill/>
        </p:spPr>
        <p:txBody>
          <a:bodyPr>
            <a:normAutofit/>
          </a:bodyPr>
          <a:lstStyle/>
          <a:p>
            <a:pPr marL="0" indent="0">
              <a:buNone/>
            </a:pPr>
            <a:r>
              <a:rPr lang="en-US" sz="3200" b="1" dirty="0">
                <a:latin typeface="Arial" panose="020B0604020202020204" pitchFamily="34" charset="0"/>
                <a:cs typeface="Arial" panose="020B0604020202020204" pitchFamily="34" charset="0"/>
              </a:rPr>
              <a:t>7.  </a:t>
            </a:r>
            <a:r>
              <a:rPr lang="en-US" sz="3200" cap="none" dirty="0">
                <a:latin typeface="Arial" panose="020B0604020202020204" pitchFamily="34" charset="0"/>
                <a:cs typeface="Arial" panose="020B0604020202020204" pitchFamily="34" charset="0"/>
              </a:rPr>
              <a:t>For QC:  For an SP250</a:t>
            </a:r>
            <a:r>
              <a:rPr lang="en-US" sz="3200" cap="none" dirty="0">
                <a:solidFill>
                  <a:srgbClr val="FF0000"/>
                </a:solidFill>
                <a:latin typeface="Arial" panose="020B0604020202020204" pitchFamily="34" charset="0"/>
                <a:cs typeface="Arial" panose="020B0604020202020204" pitchFamily="34" charset="0"/>
              </a:rPr>
              <a:t>B</a:t>
            </a:r>
            <a:r>
              <a:rPr lang="en-US" sz="3200" cap="none" dirty="0">
                <a:latin typeface="Arial" panose="020B0604020202020204" pitchFamily="34" charset="0"/>
                <a:cs typeface="Arial" panose="020B0604020202020204" pitchFamily="34" charset="0"/>
              </a:rPr>
              <a:t> mix, what are the allowable limits (Specification with field tolerances applied) for consensus test values?  Given the following QC consensus test results, did the sample pass?</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1067101" y="6197331"/>
            <a:ext cx="871844" cy="365125"/>
          </a:xfrm>
        </p:spPr>
        <p:txBody>
          <a:bodyPr/>
          <a:lstStyle/>
          <a:p>
            <a:fld id="{D06B54AD-FDBF-4D58-8A9D-31C5564527AC}" type="slidenum">
              <a:rPr lang="en-US" sz="2800" smtClean="0"/>
              <a:t>53</a:t>
            </a:fld>
            <a:endParaRPr lang="en-US" sz="2800" dirty="0"/>
          </a:p>
        </p:txBody>
      </p:sp>
      <p:pic>
        <p:nvPicPr>
          <p:cNvPr id="7" name="Picture 6">
            <a:extLst>
              <a:ext uri="{FF2B5EF4-FFF2-40B4-BE49-F238E27FC236}">
                <a16:creationId xmlns:a16="http://schemas.microsoft.com/office/drawing/2014/main" id="{AF6F4D88-3928-4381-9D6A-561E2498000E}"/>
              </a:ext>
            </a:extLst>
          </p:cNvPr>
          <p:cNvPicPr>
            <a:picLocks noChangeAspect="1"/>
          </p:cNvPicPr>
          <p:nvPr/>
        </p:nvPicPr>
        <p:blipFill>
          <a:blip r:embed="rId2"/>
          <a:stretch>
            <a:fillRect/>
          </a:stretch>
        </p:blipFill>
        <p:spPr>
          <a:xfrm>
            <a:off x="253055" y="3568699"/>
            <a:ext cx="10983880" cy="3098663"/>
          </a:xfrm>
          <a:prstGeom prst="rect">
            <a:avLst/>
          </a:prstGeom>
          <a:ln w="76200">
            <a:solidFill>
              <a:schemeClr val="tx1"/>
            </a:solidFill>
          </a:ln>
        </p:spPr>
      </p:pic>
    </p:spTree>
    <p:extLst>
      <p:ext uri="{BB962C8B-B14F-4D97-AF65-F5344CB8AC3E}">
        <p14:creationId xmlns:p14="http://schemas.microsoft.com/office/powerpoint/2010/main" val="1083616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30629" y="98045"/>
            <a:ext cx="4669972" cy="1159256"/>
          </a:xfrm>
        </p:spPr>
        <p:txBody>
          <a:bodyPr>
            <a:normAutofit/>
          </a:bodyPr>
          <a:lstStyle/>
          <a:p>
            <a:pPr algn="l"/>
            <a:r>
              <a:rPr lang="en-US" sz="3200" dirty="0">
                <a:latin typeface="Arial" panose="020B0604020202020204" pitchFamily="34" charset="0"/>
                <a:cs typeface="Arial" panose="020B0604020202020204" pitchFamily="34" charset="0"/>
              </a:rPr>
              <a:t>Answer - M3 – Q6;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70)</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1191342" y="6128847"/>
            <a:ext cx="870030" cy="593540"/>
          </a:xfrm>
        </p:spPr>
        <p:txBody>
          <a:bodyPr/>
          <a:lstStyle/>
          <a:p>
            <a:fld id="{D06B54AD-FDBF-4D58-8A9D-31C5564527AC}" type="slidenum">
              <a:rPr lang="en-US" sz="2800" smtClean="0"/>
              <a:t>54</a:t>
            </a:fld>
            <a:endParaRPr lang="en-US" dirty="0"/>
          </a:p>
        </p:txBody>
      </p:sp>
      <p:sp>
        <p:nvSpPr>
          <p:cNvPr id="6" name="TextBox 5">
            <a:extLst>
              <a:ext uri="{FF2B5EF4-FFF2-40B4-BE49-F238E27FC236}">
                <a16:creationId xmlns:a16="http://schemas.microsoft.com/office/drawing/2014/main" id="{F3BF5CDE-78CD-40D2-9EDA-62D8DA901F86}"/>
              </a:ext>
            </a:extLst>
          </p:cNvPr>
          <p:cNvSpPr txBox="1"/>
          <p:nvPr/>
        </p:nvSpPr>
        <p:spPr>
          <a:xfrm>
            <a:off x="130628" y="1201265"/>
            <a:ext cx="4314372" cy="1569660"/>
          </a:xfrm>
          <a:prstGeom prst="rect">
            <a:avLst/>
          </a:prstGeom>
          <a:solidFill>
            <a:schemeClr val="bg1"/>
          </a:solid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No, </a:t>
            </a:r>
          </a:p>
          <a:p>
            <a:r>
              <a:rPr lang="en-US" sz="3200" dirty="0">
                <a:solidFill>
                  <a:srgbClr val="FF0000"/>
                </a:solidFill>
                <a:latin typeface="Arial" panose="020B0604020202020204" pitchFamily="34" charset="0"/>
                <a:cs typeface="Arial" panose="020B0604020202020204" pitchFamily="34" charset="0"/>
              </a:rPr>
              <a:t>SE Sand Equilivent Test  Failed</a:t>
            </a:r>
          </a:p>
        </p:txBody>
      </p:sp>
      <p:pic>
        <p:nvPicPr>
          <p:cNvPr id="8" name="Picture 7">
            <a:extLst>
              <a:ext uri="{FF2B5EF4-FFF2-40B4-BE49-F238E27FC236}">
                <a16:creationId xmlns:a16="http://schemas.microsoft.com/office/drawing/2014/main" id="{CBE244AF-8D0C-4DA5-A047-3BE00AA98D4F}"/>
              </a:ext>
            </a:extLst>
          </p:cNvPr>
          <p:cNvPicPr>
            <a:picLocks noChangeAspect="1"/>
          </p:cNvPicPr>
          <p:nvPr/>
        </p:nvPicPr>
        <p:blipFill>
          <a:blip r:embed="rId2"/>
          <a:stretch>
            <a:fillRect/>
          </a:stretch>
        </p:blipFill>
        <p:spPr>
          <a:xfrm>
            <a:off x="5026136" y="15025"/>
            <a:ext cx="3296820" cy="4454071"/>
          </a:xfrm>
          <a:prstGeom prst="rect">
            <a:avLst/>
          </a:prstGeom>
        </p:spPr>
      </p:pic>
      <p:pic>
        <p:nvPicPr>
          <p:cNvPr id="11" name="Picture 10">
            <a:extLst>
              <a:ext uri="{FF2B5EF4-FFF2-40B4-BE49-F238E27FC236}">
                <a16:creationId xmlns:a16="http://schemas.microsoft.com/office/drawing/2014/main" id="{2C253931-6C4F-47B0-8202-E76016A60FB4}"/>
              </a:ext>
            </a:extLst>
          </p:cNvPr>
          <p:cNvPicPr>
            <a:picLocks noChangeAspect="1"/>
          </p:cNvPicPr>
          <p:nvPr/>
        </p:nvPicPr>
        <p:blipFill>
          <a:blip r:embed="rId3"/>
          <a:stretch>
            <a:fillRect/>
          </a:stretch>
        </p:blipFill>
        <p:spPr>
          <a:xfrm>
            <a:off x="8138575" y="256784"/>
            <a:ext cx="4040480" cy="5872063"/>
          </a:xfrm>
          <a:prstGeom prst="rect">
            <a:avLst/>
          </a:prstGeom>
        </p:spPr>
      </p:pic>
      <p:pic>
        <p:nvPicPr>
          <p:cNvPr id="3" name="Picture 2">
            <a:extLst>
              <a:ext uri="{FF2B5EF4-FFF2-40B4-BE49-F238E27FC236}">
                <a16:creationId xmlns:a16="http://schemas.microsoft.com/office/drawing/2014/main" id="{2E00E3E2-5596-44FC-B153-44B1B0E83B36}"/>
              </a:ext>
            </a:extLst>
          </p:cNvPr>
          <p:cNvPicPr>
            <a:picLocks noChangeAspect="1"/>
          </p:cNvPicPr>
          <p:nvPr/>
        </p:nvPicPr>
        <p:blipFill>
          <a:blip r:embed="rId4"/>
          <a:stretch>
            <a:fillRect/>
          </a:stretch>
        </p:blipFill>
        <p:spPr>
          <a:xfrm>
            <a:off x="130628" y="3581400"/>
            <a:ext cx="7705272" cy="3120571"/>
          </a:xfrm>
          <a:prstGeom prst="rect">
            <a:avLst/>
          </a:prstGeom>
        </p:spPr>
      </p:pic>
    </p:spTree>
    <p:extLst>
      <p:ext uri="{BB962C8B-B14F-4D97-AF65-F5344CB8AC3E}">
        <p14:creationId xmlns:p14="http://schemas.microsoft.com/office/powerpoint/2010/main" val="1215311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9389" y="152400"/>
            <a:ext cx="11658600"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Consensus Tests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22322" y="1866900"/>
            <a:ext cx="10680700" cy="2349499"/>
          </a:xfrm>
        </p:spPr>
        <p:txBody>
          <a:bodyPr>
            <a:normAutofit fontScale="92500" lnSpcReduction="10000"/>
          </a:bodyPr>
          <a:lstStyle/>
          <a:p>
            <a:pPr marL="0" indent="0">
              <a:buNone/>
            </a:pPr>
            <a:r>
              <a:rPr lang="en-US" sz="3500" b="1" dirty="0">
                <a:latin typeface="Arial" panose="020B0604020202020204" pitchFamily="34" charset="0"/>
                <a:cs typeface="Arial" panose="020B0604020202020204" pitchFamily="34" charset="0"/>
              </a:rPr>
              <a:t>8.  </a:t>
            </a:r>
            <a:r>
              <a:rPr lang="en-US" sz="3500" cap="none" dirty="0">
                <a:latin typeface="Arial" panose="020B0604020202020204" pitchFamily="34" charset="0"/>
                <a:cs typeface="Arial" panose="020B0604020202020204" pitchFamily="34" charset="0"/>
              </a:rPr>
              <a:t>For QA:  What is the minimum sampling frequency for independent </a:t>
            </a:r>
            <a:r>
              <a:rPr lang="en-US" sz="3500" cap="none" dirty="0">
                <a:solidFill>
                  <a:srgbClr val="FF0000"/>
                </a:solidFill>
                <a:latin typeface="Arial" panose="020B0604020202020204" pitchFamily="34" charset="0"/>
                <a:cs typeface="Arial" panose="020B0604020202020204" pitchFamily="34" charset="0"/>
              </a:rPr>
              <a:t>QA</a:t>
            </a:r>
            <a:r>
              <a:rPr lang="en-US" sz="3500" cap="none" dirty="0">
                <a:latin typeface="Arial" panose="020B0604020202020204" pitchFamily="34" charset="0"/>
                <a:cs typeface="Arial" panose="020B0604020202020204" pitchFamily="34" charset="0"/>
              </a:rPr>
              <a:t> </a:t>
            </a:r>
            <a:r>
              <a:rPr lang="en-US" sz="3500" u="sng" cap="none" dirty="0">
                <a:latin typeface="Arial" panose="020B0604020202020204" pitchFamily="34" charset="0"/>
                <a:cs typeface="Arial" panose="020B0604020202020204" pitchFamily="34" charset="0"/>
              </a:rPr>
              <a:t>consensus test </a:t>
            </a:r>
            <a:r>
              <a:rPr lang="en-US" sz="3500" cap="none" dirty="0">
                <a:latin typeface="Arial" panose="020B0604020202020204" pitchFamily="34" charset="0"/>
                <a:cs typeface="Arial" panose="020B0604020202020204" pitchFamily="34" charset="0"/>
              </a:rPr>
              <a:t>samples at the HMA plant?</a:t>
            </a:r>
          </a:p>
          <a:p>
            <a:pPr marL="0" indent="0">
              <a:buNone/>
            </a:pP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1105356" y="6144717"/>
            <a:ext cx="795333" cy="365125"/>
          </a:xfrm>
        </p:spPr>
        <p:txBody>
          <a:bodyPr/>
          <a:lstStyle/>
          <a:p>
            <a:fld id="{D06B54AD-FDBF-4D58-8A9D-31C5564527AC}" type="slidenum">
              <a:rPr lang="en-US" sz="2800" smtClean="0"/>
              <a:t>55</a:t>
            </a:fld>
            <a:endParaRPr lang="en-US" sz="2800" dirty="0"/>
          </a:p>
        </p:txBody>
      </p:sp>
    </p:spTree>
    <p:extLst>
      <p:ext uri="{BB962C8B-B14F-4D97-AF65-F5344CB8AC3E}">
        <p14:creationId xmlns:p14="http://schemas.microsoft.com/office/powerpoint/2010/main" val="2886345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38111" y="152401"/>
            <a:ext cx="4641015" cy="1104899"/>
          </a:xfrm>
        </p:spPr>
        <p:txBody>
          <a:bodyPr>
            <a:normAutofit/>
          </a:bodyPr>
          <a:lstStyle/>
          <a:p>
            <a:pPr algn="l"/>
            <a:r>
              <a:rPr lang="en-US" sz="3200" dirty="0">
                <a:latin typeface="Arial" panose="020B0604020202020204" pitchFamily="34" charset="0"/>
                <a:cs typeface="Arial" panose="020B0604020202020204" pitchFamily="34" charset="0"/>
              </a:rPr>
              <a:t>Answer - M3 – Q7;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71)</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56</a:t>
            </a:fld>
            <a:endParaRPr lang="en-US" dirty="0"/>
          </a:p>
        </p:txBody>
      </p:sp>
      <p:sp>
        <p:nvSpPr>
          <p:cNvPr id="7" name="TextBox 6">
            <a:extLst>
              <a:ext uri="{FF2B5EF4-FFF2-40B4-BE49-F238E27FC236}">
                <a16:creationId xmlns:a16="http://schemas.microsoft.com/office/drawing/2014/main" id="{50F3BCBA-9C49-4E0E-A65B-E0F0FDE400C2}"/>
              </a:ext>
            </a:extLst>
          </p:cNvPr>
          <p:cNvSpPr txBox="1"/>
          <p:nvPr/>
        </p:nvSpPr>
        <p:spPr>
          <a:xfrm>
            <a:off x="419100" y="1388269"/>
            <a:ext cx="5262979" cy="1077218"/>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1 per project per mix type</a:t>
            </a:r>
          </a:p>
          <a:p>
            <a:r>
              <a:rPr lang="en-US" sz="3200" dirty="0">
                <a:solidFill>
                  <a:srgbClr val="FF0000"/>
                </a:solidFill>
                <a:latin typeface="Arial" panose="020B0604020202020204" pitchFamily="34" charset="0"/>
                <a:cs typeface="Arial" panose="020B0604020202020204" pitchFamily="34" charset="0"/>
              </a:rPr>
              <a:t>No matter how many mixes.</a:t>
            </a:r>
            <a:endParaRPr lang="en-US" sz="2800"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CE6051E-D9B1-4580-B003-D80D2605BAE9}"/>
              </a:ext>
            </a:extLst>
          </p:cNvPr>
          <p:cNvPicPr>
            <a:picLocks noChangeAspect="1"/>
          </p:cNvPicPr>
          <p:nvPr/>
        </p:nvPicPr>
        <p:blipFill>
          <a:blip r:embed="rId2"/>
          <a:stretch>
            <a:fillRect/>
          </a:stretch>
        </p:blipFill>
        <p:spPr>
          <a:xfrm>
            <a:off x="6680200" y="-14247"/>
            <a:ext cx="5511800" cy="6872247"/>
          </a:xfrm>
          <a:prstGeom prst="rect">
            <a:avLst/>
          </a:prstGeom>
        </p:spPr>
      </p:pic>
    </p:spTree>
    <p:extLst>
      <p:ext uri="{BB962C8B-B14F-4D97-AF65-F5344CB8AC3E}">
        <p14:creationId xmlns:p14="http://schemas.microsoft.com/office/powerpoint/2010/main" val="1207576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95277" y="270077"/>
            <a:ext cx="11604623"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Consensus Tests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69900" y="2019300"/>
            <a:ext cx="11176000" cy="3847831"/>
          </a:xfrm>
        </p:spPr>
        <p:txBody>
          <a:bodyPr>
            <a:normAutofit/>
          </a:bodyPr>
          <a:lstStyle/>
          <a:p>
            <a:pPr marL="0" indent="0">
              <a:buNone/>
            </a:pPr>
            <a:r>
              <a:rPr lang="en-US" sz="3200" b="1" dirty="0">
                <a:latin typeface="Arial" panose="020B0604020202020204" pitchFamily="34" charset="0"/>
                <a:cs typeface="Arial" panose="020B0604020202020204" pitchFamily="34" charset="0"/>
              </a:rPr>
              <a:t> </a:t>
            </a:r>
          </a:p>
          <a:p>
            <a:pPr marL="0" indent="0">
              <a:buNone/>
            </a:pPr>
            <a:r>
              <a:rPr lang="en-US" sz="3200" b="1" dirty="0">
                <a:latin typeface="Arial" panose="020B0604020202020204" pitchFamily="34" charset="0"/>
                <a:cs typeface="Arial" panose="020B0604020202020204" pitchFamily="34" charset="0"/>
              </a:rPr>
              <a:t>9.</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QA:  What is QA’s minimum testing frequency for the </a:t>
            </a:r>
            <a:r>
              <a:rPr lang="en-US" sz="3200" cap="none" dirty="0">
                <a:solidFill>
                  <a:srgbClr val="FF0000"/>
                </a:solidFill>
                <a:latin typeface="Arial" panose="020B0604020202020204" pitchFamily="34" charset="0"/>
                <a:cs typeface="Arial" panose="020B0604020202020204" pitchFamily="34" charset="0"/>
              </a:rPr>
              <a:t>QC</a:t>
            </a:r>
            <a:r>
              <a:rPr lang="en-US" sz="3200" cap="none" dirty="0">
                <a:latin typeface="Arial" panose="020B0604020202020204" pitchFamily="34" charset="0"/>
                <a:cs typeface="Arial" panose="020B0604020202020204" pitchFamily="34" charset="0"/>
              </a:rPr>
              <a:t> retained splits for </a:t>
            </a:r>
            <a:r>
              <a:rPr lang="en-US" sz="3200" i="1" u="sng" cap="none" dirty="0">
                <a:latin typeface="Arial" panose="020B0604020202020204" pitchFamily="34" charset="0"/>
                <a:cs typeface="Arial" panose="020B0604020202020204" pitchFamily="34" charset="0"/>
              </a:rPr>
              <a:t>consensus test </a:t>
            </a:r>
            <a:r>
              <a:rPr lang="en-US" sz="3200" cap="none" dirty="0">
                <a:latin typeface="Arial" panose="020B0604020202020204" pitchFamily="34" charset="0"/>
                <a:cs typeface="Arial" panose="020B0604020202020204" pitchFamily="34" charset="0"/>
              </a:rPr>
              <a:t>samples at the HMA plant?</a:t>
            </a:r>
          </a:p>
          <a:p>
            <a:pPr marL="0" indent="0">
              <a:buNone/>
            </a:pP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951856" y="5867131"/>
            <a:ext cx="948044" cy="365125"/>
          </a:xfrm>
        </p:spPr>
        <p:txBody>
          <a:bodyPr/>
          <a:lstStyle/>
          <a:p>
            <a:fld id="{D06B54AD-FDBF-4D58-8A9D-31C5564527AC}" type="slidenum">
              <a:rPr lang="en-US" sz="2800" smtClean="0"/>
              <a:t>57</a:t>
            </a:fld>
            <a:endParaRPr lang="en-US" sz="2800" dirty="0"/>
          </a:p>
        </p:txBody>
      </p:sp>
    </p:spTree>
    <p:extLst>
      <p:ext uri="{BB962C8B-B14F-4D97-AF65-F5344CB8AC3E}">
        <p14:creationId xmlns:p14="http://schemas.microsoft.com/office/powerpoint/2010/main" val="642164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354011" y="203201"/>
            <a:ext cx="4332289" cy="1155700"/>
          </a:xfrm>
        </p:spPr>
        <p:txBody>
          <a:bodyPr>
            <a:normAutofit/>
          </a:bodyPr>
          <a:lstStyle/>
          <a:p>
            <a:pPr algn="l"/>
            <a:r>
              <a:rPr lang="en-US" sz="3200" dirty="0">
                <a:latin typeface="Arial" panose="020B0604020202020204" pitchFamily="34" charset="0"/>
                <a:cs typeface="Arial" panose="020B0604020202020204" pitchFamily="34" charset="0"/>
              </a:rPr>
              <a:t>Answer - M3 – Q9;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71)</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58</a:t>
            </a:fld>
            <a:endParaRPr lang="en-US" dirty="0"/>
          </a:p>
        </p:txBody>
      </p:sp>
      <p:sp>
        <p:nvSpPr>
          <p:cNvPr id="7" name="TextBox 6">
            <a:extLst>
              <a:ext uri="{FF2B5EF4-FFF2-40B4-BE49-F238E27FC236}">
                <a16:creationId xmlns:a16="http://schemas.microsoft.com/office/drawing/2014/main" id="{50F3BCBA-9C49-4E0E-A65B-E0F0FDE400C2}"/>
              </a:ext>
            </a:extLst>
          </p:cNvPr>
          <p:cNvSpPr txBox="1"/>
          <p:nvPr/>
        </p:nvSpPr>
        <p:spPr>
          <a:xfrm>
            <a:off x="354011" y="1944097"/>
            <a:ext cx="5386390" cy="1077218"/>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1 per project minimum.</a:t>
            </a:r>
          </a:p>
          <a:p>
            <a:r>
              <a:rPr lang="en-US" sz="3200" dirty="0">
                <a:solidFill>
                  <a:srgbClr val="FF0000"/>
                </a:solidFill>
                <a:latin typeface="Arial" panose="020B0604020202020204" pitchFamily="34" charset="0"/>
                <a:cs typeface="Arial" panose="020B0604020202020204" pitchFamily="34" charset="0"/>
              </a:rPr>
              <a:t>(no matter how many mixes)</a:t>
            </a:r>
            <a:endParaRPr lang="en-US" sz="2800"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2F79AAB-2891-4962-BB36-16554AB8FACA}"/>
              </a:ext>
            </a:extLst>
          </p:cNvPr>
          <p:cNvPicPr>
            <a:picLocks noChangeAspect="1"/>
          </p:cNvPicPr>
          <p:nvPr/>
        </p:nvPicPr>
        <p:blipFill>
          <a:blip r:embed="rId2"/>
          <a:stretch>
            <a:fillRect/>
          </a:stretch>
        </p:blipFill>
        <p:spPr>
          <a:xfrm>
            <a:off x="6919459" y="0"/>
            <a:ext cx="5080227" cy="6780548"/>
          </a:xfrm>
          <a:prstGeom prst="rect">
            <a:avLst/>
          </a:prstGeom>
        </p:spPr>
      </p:pic>
      <p:sp>
        <p:nvSpPr>
          <p:cNvPr id="5" name="Oval 4">
            <a:extLst>
              <a:ext uri="{FF2B5EF4-FFF2-40B4-BE49-F238E27FC236}">
                <a16:creationId xmlns:a16="http://schemas.microsoft.com/office/drawing/2014/main" id="{325B5490-4F4C-4E73-9A52-7DD65653CDB7}"/>
              </a:ext>
            </a:extLst>
          </p:cNvPr>
          <p:cNvSpPr/>
          <p:nvPr/>
        </p:nvSpPr>
        <p:spPr>
          <a:xfrm>
            <a:off x="7193529" y="4991100"/>
            <a:ext cx="4532086" cy="800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5902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26220" y="62580"/>
            <a:ext cx="11658600"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Consensus Tests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01675" y="970638"/>
            <a:ext cx="10707690" cy="2742660"/>
          </a:xfrm>
        </p:spPr>
        <p:txBody>
          <a:bodyPr>
            <a:normAutofit/>
          </a:bodyPr>
          <a:lstStyle/>
          <a:p>
            <a:pPr marL="0" indent="0">
              <a:buNone/>
            </a:pPr>
            <a:r>
              <a:rPr lang="en-US" sz="3200" b="1" dirty="0">
                <a:latin typeface="Arial" panose="020B0604020202020204" pitchFamily="34" charset="0"/>
                <a:cs typeface="Arial" panose="020B0604020202020204" pitchFamily="34" charset="0"/>
              </a:rPr>
              <a:t>10</a:t>
            </a:r>
            <a:r>
              <a:rPr lang="en-US" sz="3200" b="1" cap="none"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When comparing QA to QC consensus test results from retained splits, what is considered “favorable comparison”?  Given the following, is there a “favorable comparison”?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59</a:t>
            </a:fld>
            <a:endParaRPr lang="en-US" sz="2800" dirty="0"/>
          </a:p>
        </p:txBody>
      </p:sp>
      <p:pic>
        <p:nvPicPr>
          <p:cNvPr id="5" name="Picture 4">
            <a:extLst>
              <a:ext uri="{FF2B5EF4-FFF2-40B4-BE49-F238E27FC236}">
                <a16:creationId xmlns:a16="http://schemas.microsoft.com/office/drawing/2014/main" id="{D3883503-074B-4CE8-B842-91467535EDB8}"/>
              </a:ext>
            </a:extLst>
          </p:cNvPr>
          <p:cNvPicPr>
            <a:picLocks noChangeAspect="1"/>
          </p:cNvPicPr>
          <p:nvPr/>
        </p:nvPicPr>
        <p:blipFill>
          <a:blip r:embed="rId2"/>
          <a:stretch>
            <a:fillRect/>
          </a:stretch>
        </p:blipFill>
        <p:spPr>
          <a:xfrm>
            <a:off x="326220" y="3429000"/>
            <a:ext cx="11523191" cy="3136900"/>
          </a:xfrm>
          <a:prstGeom prst="rect">
            <a:avLst/>
          </a:prstGeom>
          <a:ln w="76200">
            <a:solidFill>
              <a:schemeClr val="tx1"/>
            </a:solidFill>
          </a:ln>
        </p:spPr>
      </p:pic>
    </p:spTree>
    <p:extLst>
      <p:ext uri="{BB962C8B-B14F-4D97-AF65-F5344CB8AC3E}">
        <p14:creationId xmlns:p14="http://schemas.microsoft.com/office/powerpoint/2010/main" val="2530617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B18D6-62E9-4345-82FB-2FFABB9A18E0}"/>
              </a:ext>
            </a:extLst>
          </p:cNvPr>
          <p:cNvSpPr>
            <a:spLocks noGrp="1"/>
          </p:cNvSpPr>
          <p:nvPr>
            <p:ph type="title"/>
          </p:nvPr>
        </p:nvSpPr>
        <p:spPr>
          <a:xfrm>
            <a:off x="289902" y="107950"/>
            <a:ext cx="5552097" cy="1050925"/>
          </a:xfrm>
        </p:spPr>
        <p:txBody>
          <a:bodyPr>
            <a:normAutofit fontScale="90000"/>
          </a:bodyPr>
          <a:lstStyle/>
          <a:p>
            <a:pPr algn="l"/>
            <a:r>
              <a:rPr lang="en-US" dirty="0">
                <a:latin typeface="Arial" panose="020B0604020202020204" pitchFamily="34" charset="0"/>
                <a:cs typeface="Arial" panose="020B0604020202020204" pitchFamily="34" charset="0"/>
              </a:rPr>
              <a:t>Answer - M1-Q2;</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(slide 71)</a:t>
            </a:r>
          </a:p>
        </p:txBody>
      </p:sp>
      <p:sp>
        <p:nvSpPr>
          <p:cNvPr id="3" name="Content Placeholder 2">
            <a:extLst>
              <a:ext uri="{FF2B5EF4-FFF2-40B4-BE49-F238E27FC236}">
                <a16:creationId xmlns:a16="http://schemas.microsoft.com/office/drawing/2014/main" id="{4BA4D719-7A5A-4FDD-A8DB-0A1BF2AF9529}"/>
              </a:ext>
            </a:extLst>
          </p:cNvPr>
          <p:cNvSpPr>
            <a:spLocks noGrp="1"/>
          </p:cNvSpPr>
          <p:nvPr>
            <p:ph idx="1"/>
          </p:nvPr>
        </p:nvSpPr>
        <p:spPr>
          <a:xfrm>
            <a:off x="419100" y="2679699"/>
            <a:ext cx="6277159" cy="2120901"/>
          </a:xfrm>
        </p:spPr>
        <p:txBody>
          <a:bodyPr>
            <a:normAutofit/>
          </a:bodyPr>
          <a:lstStyle/>
          <a:p>
            <a:r>
              <a:rPr lang="en-US" sz="3200" cap="none" dirty="0">
                <a:solidFill>
                  <a:srgbClr val="FF0000"/>
                </a:solidFill>
                <a:latin typeface="Arial" panose="020B0604020202020204" pitchFamily="34" charset="0"/>
                <a:cs typeface="Arial" panose="020B0604020202020204" pitchFamily="34" charset="0"/>
              </a:rPr>
              <a:t>EPG guidelines</a:t>
            </a:r>
          </a:p>
          <a:p>
            <a:r>
              <a:rPr lang="en-US" sz="3200" cap="none" dirty="0">
                <a:solidFill>
                  <a:srgbClr val="FF0000"/>
                </a:solidFill>
                <a:latin typeface="Arial" panose="020B0604020202020204" pitchFamily="34" charset="0"/>
                <a:cs typeface="Arial" panose="020B0604020202020204" pitchFamily="34" charset="0"/>
              </a:rPr>
              <a:t>Task Force (FAQ) guidelines</a:t>
            </a:r>
          </a:p>
        </p:txBody>
      </p:sp>
      <p:sp>
        <p:nvSpPr>
          <p:cNvPr id="5" name="Slide Number Placeholder 4">
            <a:extLst>
              <a:ext uri="{FF2B5EF4-FFF2-40B4-BE49-F238E27FC236}">
                <a16:creationId xmlns:a16="http://schemas.microsoft.com/office/drawing/2014/main" id="{9B4260B8-F093-4948-AC50-5CF0DDA7188B}"/>
              </a:ext>
            </a:extLst>
          </p:cNvPr>
          <p:cNvSpPr>
            <a:spLocks noGrp="1"/>
          </p:cNvSpPr>
          <p:nvPr>
            <p:ph type="sldNum" sz="quarter" idx="12"/>
          </p:nvPr>
        </p:nvSpPr>
        <p:spPr/>
        <p:txBody>
          <a:bodyPr/>
          <a:lstStyle/>
          <a:p>
            <a:fld id="{D06B54AD-FDBF-4D58-8A9D-31C5564527AC}" type="slidenum">
              <a:rPr lang="en-US" smtClean="0"/>
              <a:t>6</a:t>
            </a:fld>
            <a:endParaRPr lang="en-US" dirty="0"/>
          </a:p>
        </p:txBody>
      </p:sp>
      <p:pic>
        <p:nvPicPr>
          <p:cNvPr id="4" name="Picture 3">
            <a:extLst>
              <a:ext uri="{FF2B5EF4-FFF2-40B4-BE49-F238E27FC236}">
                <a16:creationId xmlns:a16="http://schemas.microsoft.com/office/drawing/2014/main" id="{FC3FB25A-5030-4C5D-9FF0-8EE0549C9AAD}"/>
              </a:ext>
            </a:extLst>
          </p:cNvPr>
          <p:cNvPicPr>
            <a:picLocks noChangeAspect="1"/>
          </p:cNvPicPr>
          <p:nvPr/>
        </p:nvPicPr>
        <p:blipFill>
          <a:blip r:embed="rId2"/>
          <a:stretch>
            <a:fillRect/>
          </a:stretch>
        </p:blipFill>
        <p:spPr>
          <a:xfrm>
            <a:off x="6980052" y="104775"/>
            <a:ext cx="5211948" cy="6753225"/>
          </a:xfrm>
          <a:prstGeom prst="rect">
            <a:avLst/>
          </a:prstGeom>
        </p:spPr>
      </p:pic>
    </p:spTree>
    <p:extLst>
      <p:ext uri="{BB962C8B-B14F-4D97-AF65-F5344CB8AC3E}">
        <p14:creationId xmlns:p14="http://schemas.microsoft.com/office/powerpoint/2010/main" val="2715316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17475" y="77639"/>
            <a:ext cx="5348289" cy="1205000"/>
          </a:xfrm>
        </p:spPr>
        <p:txBody>
          <a:bodyPr>
            <a:normAutofit/>
          </a:bodyPr>
          <a:lstStyle/>
          <a:p>
            <a:pPr algn="l"/>
            <a:r>
              <a:rPr lang="en-US" sz="3200" dirty="0">
                <a:latin typeface="Arial" panose="020B0604020202020204" pitchFamily="34" charset="0"/>
                <a:cs typeface="Arial" panose="020B0604020202020204" pitchFamily="34" charset="0"/>
              </a:rPr>
              <a:t>Answer - M3 – Q10;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92)</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60</a:t>
            </a:fld>
            <a:endParaRPr lang="en-US" dirty="0"/>
          </a:p>
        </p:txBody>
      </p:sp>
      <p:sp>
        <p:nvSpPr>
          <p:cNvPr id="7" name="TextBox 6">
            <a:extLst>
              <a:ext uri="{FF2B5EF4-FFF2-40B4-BE49-F238E27FC236}">
                <a16:creationId xmlns:a16="http://schemas.microsoft.com/office/drawing/2014/main" id="{50F3BCBA-9C49-4E0E-A65B-E0F0FDE400C2}"/>
              </a:ext>
            </a:extLst>
          </p:cNvPr>
          <p:cNvSpPr txBox="1"/>
          <p:nvPr/>
        </p:nvSpPr>
        <p:spPr>
          <a:xfrm>
            <a:off x="117475" y="1551696"/>
            <a:ext cx="7030877" cy="1077218"/>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YES,  favorable comparison on all four tests.</a:t>
            </a:r>
          </a:p>
        </p:txBody>
      </p:sp>
      <p:pic>
        <p:nvPicPr>
          <p:cNvPr id="8" name="Picture 7">
            <a:extLst>
              <a:ext uri="{FF2B5EF4-FFF2-40B4-BE49-F238E27FC236}">
                <a16:creationId xmlns:a16="http://schemas.microsoft.com/office/drawing/2014/main" id="{0D8A2674-8926-4F9B-96B1-8AA2E3A56838}"/>
              </a:ext>
            </a:extLst>
          </p:cNvPr>
          <p:cNvPicPr>
            <a:picLocks noChangeAspect="1"/>
          </p:cNvPicPr>
          <p:nvPr/>
        </p:nvPicPr>
        <p:blipFill>
          <a:blip r:embed="rId2"/>
          <a:stretch>
            <a:fillRect/>
          </a:stretch>
        </p:blipFill>
        <p:spPr>
          <a:xfrm>
            <a:off x="7148352" y="12701"/>
            <a:ext cx="5043648" cy="6758488"/>
          </a:xfrm>
          <a:prstGeom prst="rect">
            <a:avLst/>
          </a:prstGeom>
        </p:spPr>
      </p:pic>
      <p:pic>
        <p:nvPicPr>
          <p:cNvPr id="9" name="Picture 8">
            <a:extLst>
              <a:ext uri="{FF2B5EF4-FFF2-40B4-BE49-F238E27FC236}">
                <a16:creationId xmlns:a16="http://schemas.microsoft.com/office/drawing/2014/main" id="{9322CE13-F7E1-4416-BB4B-D5C44D36FD49}"/>
              </a:ext>
            </a:extLst>
          </p:cNvPr>
          <p:cNvPicPr>
            <a:picLocks noChangeAspect="1"/>
          </p:cNvPicPr>
          <p:nvPr/>
        </p:nvPicPr>
        <p:blipFill>
          <a:blip r:embed="rId3"/>
          <a:stretch>
            <a:fillRect/>
          </a:stretch>
        </p:blipFill>
        <p:spPr>
          <a:xfrm>
            <a:off x="117475" y="3340100"/>
            <a:ext cx="7433088" cy="2565131"/>
          </a:xfrm>
          <a:prstGeom prst="rect">
            <a:avLst/>
          </a:prstGeom>
        </p:spPr>
      </p:pic>
    </p:spTree>
    <p:extLst>
      <p:ext uri="{BB962C8B-B14F-4D97-AF65-F5344CB8AC3E}">
        <p14:creationId xmlns:p14="http://schemas.microsoft.com/office/powerpoint/2010/main" val="1572949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34003" y="187598"/>
            <a:ext cx="11375397"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Consensus Tests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93677" y="1178332"/>
            <a:ext cx="10525123" cy="1831567"/>
          </a:xfrm>
        </p:spPr>
        <p:txBody>
          <a:bodyPr>
            <a:normAutofit/>
          </a:bodyPr>
          <a:lstStyle/>
          <a:p>
            <a:pPr marL="514350" indent="-514350">
              <a:buAutoNum type="arabicPeriod" startAt="11"/>
            </a:pPr>
            <a:r>
              <a:rPr lang="en-US" sz="3200" cap="none" dirty="0">
                <a:latin typeface="Arial" panose="020B0604020202020204" pitchFamily="34" charset="0"/>
                <a:cs typeface="Arial" panose="020B0604020202020204" pitchFamily="34" charset="0"/>
              </a:rPr>
              <a:t>  Where should the </a:t>
            </a:r>
            <a:r>
              <a:rPr lang="en-US" sz="3200" u="sng" cap="none" dirty="0">
                <a:latin typeface="Arial" panose="020B0604020202020204" pitchFamily="34" charset="0"/>
                <a:cs typeface="Arial" panose="020B0604020202020204" pitchFamily="34" charset="0"/>
              </a:rPr>
              <a:t>consensus</a:t>
            </a:r>
            <a:r>
              <a:rPr lang="en-US" sz="3200" cap="none" dirty="0">
                <a:latin typeface="Arial" panose="020B0604020202020204" pitchFamily="34" charset="0"/>
                <a:cs typeface="Arial" panose="020B0604020202020204" pitchFamily="34" charset="0"/>
              </a:rPr>
              <a:t> </a:t>
            </a:r>
          </a:p>
          <a:p>
            <a:pPr marL="0" indent="0">
              <a:buNone/>
            </a:pPr>
            <a:r>
              <a:rPr lang="en-US" sz="3200" cap="none" dirty="0">
                <a:latin typeface="Arial" panose="020B0604020202020204" pitchFamily="34" charset="0"/>
                <a:cs typeface="Arial" panose="020B0604020202020204" pitchFamily="34" charset="0"/>
              </a:rPr>
              <a:t>sample be taken?</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61</a:t>
            </a:fld>
            <a:endParaRPr lang="en-US" sz="2800" dirty="0"/>
          </a:p>
        </p:txBody>
      </p:sp>
      <p:pic>
        <p:nvPicPr>
          <p:cNvPr id="5" name="Picture 4">
            <a:extLst>
              <a:ext uri="{FF2B5EF4-FFF2-40B4-BE49-F238E27FC236}">
                <a16:creationId xmlns:a16="http://schemas.microsoft.com/office/drawing/2014/main" id="{B907DE00-4534-4F30-A83A-2A58DC158904}"/>
              </a:ext>
            </a:extLst>
          </p:cNvPr>
          <p:cNvPicPr>
            <a:picLocks noChangeAspect="1"/>
          </p:cNvPicPr>
          <p:nvPr/>
        </p:nvPicPr>
        <p:blipFill>
          <a:blip r:embed="rId2"/>
          <a:stretch>
            <a:fillRect/>
          </a:stretch>
        </p:blipFill>
        <p:spPr>
          <a:xfrm>
            <a:off x="7315200" y="873852"/>
            <a:ext cx="4876800" cy="5984147"/>
          </a:xfrm>
          <a:prstGeom prst="rect">
            <a:avLst/>
          </a:prstGeom>
        </p:spPr>
      </p:pic>
      <p:sp>
        <p:nvSpPr>
          <p:cNvPr id="6" name="TextBox 5">
            <a:extLst>
              <a:ext uri="{FF2B5EF4-FFF2-40B4-BE49-F238E27FC236}">
                <a16:creationId xmlns:a16="http://schemas.microsoft.com/office/drawing/2014/main" id="{E6362E88-11C4-49F1-9080-F9E3F8523C7D}"/>
              </a:ext>
            </a:extLst>
          </p:cNvPr>
          <p:cNvSpPr txBox="1"/>
          <p:nvPr/>
        </p:nvSpPr>
        <p:spPr>
          <a:xfrm>
            <a:off x="1090611" y="3281150"/>
            <a:ext cx="304959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Cold Feed Belt</a:t>
            </a:r>
          </a:p>
        </p:txBody>
      </p:sp>
      <p:sp>
        <p:nvSpPr>
          <p:cNvPr id="7" name="Rectangle 6">
            <a:extLst>
              <a:ext uri="{FF2B5EF4-FFF2-40B4-BE49-F238E27FC236}">
                <a16:creationId xmlns:a16="http://schemas.microsoft.com/office/drawing/2014/main" id="{0E52B357-74F4-4B50-8111-B10A32088DDB}"/>
              </a:ext>
            </a:extLst>
          </p:cNvPr>
          <p:cNvSpPr/>
          <p:nvPr/>
        </p:nvSpPr>
        <p:spPr>
          <a:xfrm>
            <a:off x="334003" y="2809994"/>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71): </a:t>
            </a:r>
            <a:endParaRPr lang="en-US" sz="3200" dirty="0"/>
          </a:p>
        </p:txBody>
      </p:sp>
    </p:spTree>
    <p:extLst>
      <p:ext uri="{BB962C8B-B14F-4D97-AF65-F5344CB8AC3E}">
        <p14:creationId xmlns:p14="http://schemas.microsoft.com/office/powerpoint/2010/main" val="1089745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0" y="276294"/>
            <a:ext cx="11811000"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Deleterious Material</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057903" y="2660751"/>
            <a:ext cx="10220323" cy="1536497"/>
          </a:xfrm>
        </p:spPr>
        <p:txBody>
          <a:bodyPr>
            <a:normAutofit/>
          </a:bodyPr>
          <a:lstStyle/>
          <a:p>
            <a:pPr marL="0" indent="0">
              <a:buNone/>
            </a:pPr>
            <a:r>
              <a:rPr lang="en-US" sz="3200" b="1" dirty="0">
                <a:latin typeface="Arial" panose="020B0604020202020204" pitchFamily="34" charset="0"/>
                <a:cs typeface="Arial" panose="020B0604020202020204" pitchFamily="34" charset="0"/>
              </a:rPr>
              <a:t>12</a:t>
            </a:r>
            <a:r>
              <a:rPr lang="en-US" sz="3200" b="1" cap="none"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QC:  what is the minimum sampling frequency for QC </a:t>
            </a:r>
            <a:r>
              <a:rPr lang="en-US" sz="3200" u="sng" cap="none" dirty="0">
                <a:latin typeface="Arial" panose="020B0604020202020204" pitchFamily="34" charset="0"/>
                <a:cs typeface="Arial" panose="020B0604020202020204" pitchFamily="34" charset="0"/>
              </a:rPr>
              <a:t>deleterious material</a:t>
            </a:r>
            <a:r>
              <a:rPr lang="en-US" sz="3200" cap="none" dirty="0">
                <a:latin typeface="Arial" panose="020B0604020202020204" pitchFamily="34" charset="0"/>
                <a:cs typeface="Arial" panose="020B0604020202020204" pitchFamily="34" charset="0"/>
              </a:rPr>
              <a:t> samples at the HMA plant?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62</a:t>
            </a:fld>
            <a:endParaRPr lang="en-US" sz="2800" dirty="0"/>
          </a:p>
        </p:txBody>
      </p:sp>
    </p:spTree>
    <p:extLst>
      <p:ext uri="{BB962C8B-B14F-4D97-AF65-F5344CB8AC3E}">
        <p14:creationId xmlns:p14="http://schemas.microsoft.com/office/powerpoint/2010/main" val="3496148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341311" y="215900"/>
            <a:ext cx="5348289" cy="1549399"/>
          </a:xfrm>
        </p:spPr>
        <p:txBody>
          <a:bodyPr>
            <a:normAutofit/>
          </a:bodyPr>
          <a:lstStyle/>
          <a:p>
            <a:pPr algn="l"/>
            <a:r>
              <a:rPr lang="en-US" sz="3200" dirty="0">
                <a:latin typeface="Arial" panose="020B0604020202020204" pitchFamily="34" charset="0"/>
                <a:cs typeface="Arial" panose="020B0604020202020204" pitchFamily="34" charset="0"/>
              </a:rPr>
              <a:t>Answer - M3 – Q12;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70)</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63</a:t>
            </a:fld>
            <a:endParaRPr lang="en-US" dirty="0"/>
          </a:p>
        </p:txBody>
      </p:sp>
      <p:sp>
        <p:nvSpPr>
          <p:cNvPr id="7" name="TextBox 6">
            <a:extLst>
              <a:ext uri="{FF2B5EF4-FFF2-40B4-BE49-F238E27FC236}">
                <a16:creationId xmlns:a16="http://schemas.microsoft.com/office/drawing/2014/main" id="{50F3BCBA-9C49-4E0E-A65B-E0F0FDE400C2}"/>
              </a:ext>
            </a:extLst>
          </p:cNvPr>
          <p:cNvSpPr txBox="1"/>
          <p:nvPr/>
        </p:nvSpPr>
        <p:spPr>
          <a:xfrm>
            <a:off x="1066776" y="1653296"/>
            <a:ext cx="327819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1 per 2 Sublots</a:t>
            </a:r>
          </a:p>
        </p:txBody>
      </p:sp>
      <p:pic>
        <p:nvPicPr>
          <p:cNvPr id="8" name="Picture 7">
            <a:extLst>
              <a:ext uri="{FF2B5EF4-FFF2-40B4-BE49-F238E27FC236}">
                <a16:creationId xmlns:a16="http://schemas.microsoft.com/office/drawing/2014/main" id="{4073B3CD-2599-460B-8CD8-3F5E0C3C1E90}"/>
              </a:ext>
            </a:extLst>
          </p:cNvPr>
          <p:cNvPicPr>
            <a:picLocks noChangeAspect="1"/>
          </p:cNvPicPr>
          <p:nvPr/>
        </p:nvPicPr>
        <p:blipFill>
          <a:blip r:embed="rId2"/>
          <a:stretch>
            <a:fillRect/>
          </a:stretch>
        </p:blipFill>
        <p:spPr>
          <a:xfrm>
            <a:off x="6278522" y="0"/>
            <a:ext cx="5108349" cy="6815378"/>
          </a:xfrm>
          <a:prstGeom prst="rect">
            <a:avLst/>
          </a:prstGeom>
        </p:spPr>
      </p:pic>
    </p:spTree>
    <p:extLst>
      <p:ext uri="{BB962C8B-B14F-4D97-AF65-F5344CB8AC3E}">
        <p14:creationId xmlns:p14="http://schemas.microsoft.com/office/powerpoint/2010/main" val="450867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61950" y="288994"/>
            <a:ext cx="11468100"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Deleterious Material</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990600" y="1892503"/>
            <a:ext cx="11201400" cy="3365297"/>
          </a:xfrm>
        </p:spPr>
        <p:txBody>
          <a:bodyPr>
            <a:normAutofit/>
          </a:bodyPr>
          <a:lstStyle/>
          <a:p>
            <a:pPr marL="0" indent="0">
              <a:buNone/>
            </a:pPr>
            <a:r>
              <a:rPr lang="en-US" sz="3200" b="1" dirty="0">
                <a:latin typeface="Arial" panose="020B0604020202020204" pitchFamily="34" charset="0"/>
                <a:cs typeface="Arial" panose="020B0604020202020204" pitchFamily="34" charset="0"/>
              </a:rPr>
              <a:t> </a:t>
            </a:r>
          </a:p>
          <a:p>
            <a:pPr marL="0" indent="0">
              <a:buNone/>
            </a:pPr>
            <a:r>
              <a:rPr lang="en-US" sz="3200" b="1" dirty="0">
                <a:latin typeface="Arial" panose="020B0604020202020204" pitchFamily="34" charset="0"/>
                <a:cs typeface="Arial" panose="020B0604020202020204" pitchFamily="34" charset="0"/>
              </a:rPr>
              <a:t>13.</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QA:  What is the minimum sampling frequency for independent QA </a:t>
            </a:r>
            <a:r>
              <a:rPr lang="en-US" sz="3200" u="sng" cap="none" dirty="0">
                <a:latin typeface="Arial" panose="020B0604020202020204" pitchFamily="34" charset="0"/>
                <a:cs typeface="Arial" panose="020B0604020202020204" pitchFamily="34" charset="0"/>
              </a:rPr>
              <a:t>deleterious material</a:t>
            </a:r>
            <a:r>
              <a:rPr lang="en-US" sz="3200" cap="none" dirty="0">
                <a:latin typeface="Arial" panose="020B0604020202020204" pitchFamily="34" charset="0"/>
                <a:cs typeface="Arial" panose="020B0604020202020204" pitchFamily="34" charset="0"/>
              </a:rPr>
              <a:t> test samples at the HMA plant?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64</a:t>
            </a:fld>
            <a:endParaRPr lang="en-US" sz="2800" dirty="0"/>
          </a:p>
        </p:txBody>
      </p:sp>
    </p:spTree>
    <p:extLst>
      <p:ext uri="{BB962C8B-B14F-4D97-AF65-F5344CB8AC3E}">
        <p14:creationId xmlns:p14="http://schemas.microsoft.com/office/powerpoint/2010/main" val="2419093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06361" y="170562"/>
            <a:ext cx="5348289" cy="1549399"/>
          </a:xfrm>
        </p:spPr>
        <p:txBody>
          <a:bodyPr>
            <a:normAutofit/>
          </a:bodyPr>
          <a:lstStyle/>
          <a:p>
            <a:pPr algn="l"/>
            <a:r>
              <a:rPr lang="en-US" sz="3200" dirty="0">
                <a:latin typeface="Arial" panose="020B0604020202020204" pitchFamily="34" charset="0"/>
                <a:cs typeface="Arial" panose="020B0604020202020204" pitchFamily="34" charset="0"/>
              </a:rPr>
              <a:t>Answer - M3 – Q13;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71)</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65</a:t>
            </a:fld>
            <a:endParaRPr lang="en-US" dirty="0"/>
          </a:p>
        </p:txBody>
      </p:sp>
      <p:sp>
        <p:nvSpPr>
          <p:cNvPr id="7" name="TextBox 6">
            <a:extLst>
              <a:ext uri="{FF2B5EF4-FFF2-40B4-BE49-F238E27FC236}">
                <a16:creationId xmlns:a16="http://schemas.microsoft.com/office/drawing/2014/main" id="{50F3BCBA-9C49-4E0E-A65B-E0F0FDE400C2}"/>
              </a:ext>
            </a:extLst>
          </p:cNvPr>
          <p:cNvSpPr txBox="1"/>
          <p:nvPr/>
        </p:nvSpPr>
        <p:spPr>
          <a:xfrm>
            <a:off x="1141410" y="1719961"/>
            <a:ext cx="327819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1 per 4 Sublots</a:t>
            </a:r>
          </a:p>
        </p:txBody>
      </p:sp>
      <p:pic>
        <p:nvPicPr>
          <p:cNvPr id="8" name="Picture 7">
            <a:extLst>
              <a:ext uri="{FF2B5EF4-FFF2-40B4-BE49-F238E27FC236}">
                <a16:creationId xmlns:a16="http://schemas.microsoft.com/office/drawing/2014/main" id="{D65E5E8B-9BEF-4A27-80B5-FAFA34D98DBB}"/>
              </a:ext>
            </a:extLst>
          </p:cNvPr>
          <p:cNvPicPr>
            <a:picLocks noChangeAspect="1"/>
          </p:cNvPicPr>
          <p:nvPr/>
        </p:nvPicPr>
        <p:blipFill>
          <a:blip r:embed="rId2"/>
          <a:stretch>
            <a:fillRect/>
          </a:stretch>
        </p:blipFill>
        <p:spPr>
          <a:xfrm>
            <a:off x="6325881" y="170562"/>
            <a:ext cx="5038805" cy="6697306"/>
          </a:xfrm>
          <a:prstGeom prst="rect">
            <a:avLst/>
          </a:prstGeom>
        </p:spPr>
      </p:pic>
    </p:spTree>
    <p:extLst>
      <p:ext uri="{BB962C8B-B14F-4D97-AF65-F5344CB8AC3E}">
        <p14:creationId xmlns:p14="http://schemas.microsoft.com/office/powerpoint/2010/main" val="2394477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68300" y="308177"/>
            <a:ext cx="11734800"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  Deleterious Material</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39700" y="1549401"/>
            <a:ext cx="6731000" cy="3276600"/>
          </a:xfrm>
        </p:spPr>
        <p:txBody>
          <a:bodyPr>
            <a:normAutofit/>
          </a:bodyPr>
          <a:lstStyle/>
          <a:p>
            <a:pPr marL="0" indent="0">
              <a:buNone/>
            </a:pPr>
            <a:r>
              <a:rPr lang="en-US" sz="3200" b="1" dirty="0">
                <a:latin typeface="Arial" panose="020B0604020202020204" pitchFamily="34" charset="0"/>
                <a:cs typeface="Arial" panose="020B0604020202020204" pitchFamily="34" charset="0"/>
              </a:rPr>
              <a:t> 14.  </a:t>
            </a:r>
            <a:r>
              <a:rPr lang="en-US" sz="3200" cap="none" dirty="0">
                <a:latin typeface="Arial" panose="020B0604020202020204" pitchFamily="34" charset="0"/>
                <a:cs typeface="Arial" panose="020B0604020202020204" pitchFamily="34" charset="0"/>
              </a:rPr>
              <a:t>Where should the </a:t>
            </a:r>
            <a:r>
              <a:rPr lang="en-US" sz="3200" u="sng" cap="none" dirty="0">
                <a:latin typeface="Arial" panose="020B0604020202020204" pitchFamily="34" charset="0"/>
                <a:cs typeface="Arial" panose="020B0604020202020204" pitchFamily="34" charset="0"/>
              </a:rPr>
              <a:t>deleterious</a:t>
            </a:r>
            <a:r>
              <a:rPr lang="en-US" sz="3200" cap="none" dirty="0">
                <a:latin typeface="Arial" panose="020B0604020202020204" pitchFamily="34" charset="0"/>
                <a:cs typeface="Arial" panose="020B0604020202020204" pitchFamily="34" charset="0"/>
              </a:rPr>
              <a:t> sample for aggregate be taken?</a:t>
            </a:r>
          </a:p>
          <a:p>
            <a:pPr marL="0" indent="0">
              <a:buNone/>
            </a:pPr>
            <a:endParaRPr lang="en-US" sz="3200" cap="none"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66</a:t>
            </a:fld>
            <a:endParaRPr lang="en-US" sz="2800" dirty="0"/>
          </a:p>
        </p:txBody>
      </p:sp>
      <p:pic>
        <p:nvPicPr>
          <p:cNvPr id="5" name="Picture 4">
            <a:extLst>
              <a:ext uri="{FF2B5EF4-FFF2-40B4-BE49-F238E27FC236}">
                <a16:creationId xmlns:a16="http://schemas.microsoft.com/office/drawing/2014/main" id="{D3368407-117F-4E7F-8A97-B359998521D0}"/>
              </a:ext>
            </a:extLst>
          </p:cNvPr>
          <p:cNvPicPr>
            <a:picLocks noChangeAspect="1"/>
          </p:cNvPicPr>
          <p:nvPr/>
        </p:nvPicPr>
        <p:blipFill>
          <a:blip r:embed="rId2"/>
          <a:stretch>
            <a:fillRect/>
          </a:stretch>
        </p:blipFill>
        <p:spPr>
          <a:xfrm>
            <a:off x="7018337" y="0"/>
            <a:ext cx="5108575" cy="6819822"/>
          </a:xfrm>
          <a:prstGeom prst="rect">
            <a:avLst/>
          </a:prstGeom>
        </p:spPr>
      </p:pic>
      <p:sp>
        <p:nvSpPr>
          <p:cNvPr id="6" name="TextBox 5">
            <a:extLst>
              <a:ext uri="{FF2B5EF4-FFF2-40B4-BE49-F238E27FC236}">
                <a16:creationId xmlns:a16="http://schemas.microsoft.com/office/drawing/2014/main" id="{85D3DC77-C252-4AD5-B05F-06C7A0AEF79A}"/>
              </a:ext>
            </a:extLst>
          </p:cNvPr>
          <p:cNvSpPr txBox="1"/>
          <p:nvPr/>
        </p:nvSpPr>
        <p:spPr>
          <a:xfrm>
            <a:off x="257599" y="3549194"/>
            <a:ext cx="4840289"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All plants – Cold feed belt</a:t>
            </a:r>
          </a:p>
        </p:txBody>
      </p:sp>
      <p:sp>
        <p:nvSpPr>
          <p:cNvPr id="7" name="Rectangle 6">
            <a:extLst>
              <a:ext uri="{FF2B5EF4-FFF2-40B4-BE49-F238E27FC236}">
                <a16:creationId xmlns:a16="http://schemas.microsoft.com/office/drawing/2014/main" id="{55779A12-22CA-4926-93C4-E0DA50A15914}"/>
              </a:ext>
            </a:extLst>
          </p:cNvPr>
          <p:cNvSpPr/>
          <p:nvPr/>
        </p:nvSpPr>
        <p:spPr>
          <a:xfrm>
            <a:off x="499103" y="3006317"/>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71): </a:t>
            </a:r>
            <a:endParaRPr lang="en-US" sz="3200" dirty="0"/>
          </a:p>
        </p:txBody>
      </p:sp>
    </p:spTree>
    <p:extLst>
      <p:ext uri="{BB962C8B-B14F-4D97-AF65-F5344CB8AC3E}">
        <p14:creationId xmlns:p14="http://schemas.microsoft.com/office/powerpoint/2010/main" val="2583589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39710" y="203336"/>
            <a:ext cx="10018713" cy="990734"/>
          </a:xfrm>
        </p:spPr>
        <p:txBody>
          <a:bodyPr>
            <a:normAutofit fontScale="90000"/>
          </a:bodyPr>
          <a:lstStyle/>
          <a:p>
            <a:pPr algn="l"/>
            <a:r>
              <a:rPr lang="en-US" b="1" dirty="0">
                <a:latin typeface="Arial" panose="020B0604020202020204" pitchFamily="34" charset="0"/>
                <a:cs typeface="Arial" panose="020B0604020202020204" pitchFamily="34" charset="0"/>
              </a:rPr>
              <a:t>Module 3 - Plant Operations  -  General</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965200" y="1600201"/>
            <a:ext cx="10537823" cy="1333499"/>
          </a:xfrm>
        </p:spPr>
        <p:txBody>
          <a:bodyPr>
            <a:normAutofit/>
          </a:bodyPr>
          <a:lstStyle/>
          <a:p>
            <a:pPr marL="0" indent="0">
              <a:buNone/>
            </a:pPr>
            <a:r>
              <a:rPr lang="en-US" sz="3200" b="1" dirty="0">
                <a:latin typeface="Arial" panose="020B0604020202020204" pitchFamily="34" charset="0"/>
                <a:cs typeface="Arial" panose="020B0604020202020204" pitchFamily="34" charset="0"/>
              </a:rPr>
              <a:t>15.</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does MoDOT do on an annual basis at the quarry?</a:t>
            </a: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67</a:t>
            </a:fld>
            <a:endParaRPr lang="en-US" sz="2800" dirty="0"/>
          </a:p>
        </p:txBody>
      </p:sp>
    </p:spTree>
    <p:extLst>
      <p:ext uri="{BB962C8B-B14F-4D97-AF65-F5344CB8AC3E}">
        <p14:creationId xmlns:p14="http://schemas.microsoft.com/office/powerpoint/2010/main" val="848970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90501" y="178069"/>
            <a:ext cx="5638800" cy="1079231"/>
          </a:xfrm>
        </p:spPr>
        <p:txBody>
          <a:bodyPr>
            <a:normAutofit/>
          </a:bodyPr>
          <a:lstStyle/>
          <a:p>
            <a:pPr algn="l"/>
            <a:r>
              <a:rPr lang="en-US" sz="3200" dirty="0">
                <a:latin typeface="Arial" panose="020B0604020202020204" pitchFamily="34" charset="0"/>
                <a:cs typeface="Arial" panose="020B0604020202020204" pitchFamily="34" charset="0"/>
              </a:rPr>
              <a:t>Answer - M3 – Q14;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55)</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68</a:t>
            </a:fld>
            <a:endParaRPr lang="en-US" dirty="0"/>
          </a:p>
        </p:txBody>
      </p:sp>
      <p:pic>
        <p:nvPicPr>
          <p:cNvPr id="5" name="Picture 4">
            <a:extLst>
              <a:ext uri="{FF2B5EF4-FFF2-40B4-BE49-F238E27FC236}">
                <a16:creationId xmlns:a16="http://schemas.microsoft.com/office/drawing/2014/main" id="{40E83723-E08E-4EB0-8A06-B7609E9D2871}"/>
              </a:ext>
            </a:extLst>
          </p:cNvPr>
          <p:cNvPicPr>
            <a:picLocks noChangeAspect="1"/>
          </p:cNvPicPr>
          <p:nvPr/>
        </p:nvPicPr>
        <p:blipFill>
          <a:blip r:embed="rId2"/>
          <a:stretch>
            <a:fillRect/>
          </a:stretch>
        </p:blipFill>
        <p:spPr>
          <a:xfrm>
            <a:off x="7088100" y="178069"/>
            <a:ext cx="3863756" cy="5177746"/>
          </a:xfrm>
          <a:prstGeom prst="rect">
            <a:avLst/>
          </a:prstGeom>
        </p:spPr>
      </p:pic>
      <p:pic>
        <p:nvPicPr>
          <p:cNvPr id="12" name="Picture 11">
            <a:extLst>
              <a:ext uri="{FF2B5EF4-FFF2-40B4-BE49-F238E27FC236}">
                <a16:creationId xmlns:a16="http://schemas.microsoft.com/office/drawing/2014/main" id="{E059E663-CA2D-4C75-9E8D-63DDB4899EC9}"/>
              </a:ext>
            </a:extLst>
          </p:cNvPr>
          <p:cNvPicPr>
            <a:picLocks noChangeAspect="1"/>
          </p:cNvPicPr>
          <p:nvPr/>
        </p:nvPicPr>
        <p:blipFill>
          <a:blip r:embed="rId3"/>
          <a:stretch>
            <a:fillRect/>
          </a:stretch>
        </p:blipFill>
        <p:spPr>
          <a:xfrm>
            <a:off x="0" y="1746888"/>
            <a:ext cx="12065000" cy="5020398"/>
          </a:xfrm>
          <a:prstGeom prst="rect">
            <a:avLst/>
          </a:prstGeom>
        </p:spPr>
      </p:pic>
    </p:spTree>
    <p:extLst>
      <p:ext uri="{BB962C8B-B14F-4D97-AF65-F5344CB8AC3E}">
        <p14:creationId xmlns:p14="http://schemas.microsoft.com/office/powerpoint/2010/main" val="2001713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39700" y="266835"/>
            <a:ext cx="11887200" cy="175259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4</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QC/QA Overview and Hot Mix Asphalt quality Control Plan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698500" y="2675004"/>
            <a:ext cx="11061700" cy="2552700"/>
          </a:xfrm>
        </p:spPr>
        <p:txBody>
          <a:bodyPr>
            <a:normAutofit/>
          </a:bodyPr>
          <a:lstStyle/>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In the QC plan short form, what information is required about </a:t>
            </a:r>
            <a:r>
              <a:rPr lang="en-US" sz="3200" u="sng" cap="none" dirty="0">
                <a:latin typeface="Arial" panose="020B0604020202020204" pitchFamily="34" charset="0"/>
                <a:cs typeface="Arial" panose="020B0604020202020204" pitchFamily="34" charset="0"/>
              </a:rPr>
              <a:t>lots and sublots</a:t>
            </a:r>
            <a:r>
              <a:rPr lang="en-US" sz="3200" cap="none"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69</a:t>
            </a:fld>
            <a:endParaRPr lang="en-US" sz="2800" dirty="0"/>
          </a:p>
        </p:txBody>
      </p:sp>
    </p:spTree>
    <p:extLst>
      <p:ext uri="{BB962C8B-B14F-4D97-AF65-F5344CB8AC3E}">
        <p14:creationId xmlns:p14="http://schemas.microsoft.com/office/powerpoint/2010/main" val="292319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65111" y="89169"/>
            <a:ext cx="2693990" cy="1257031"/>
          </a:xfrm>
        </p:spPr>
        <p:txBody>
          <a:bodyPr>
            <a:normAutofit/>
          </a:bodyPr>
          <a:lstStyle/>
          <a:p>
            <a:pPr algn="l"/>
            <a:r>
              <a:rPr lang="en-US" sz="3200" b="1" dirty="0">
                <a:latin typeface="Arial" panose="020B0604020202020204" pitchFamily="34" charset="0"/>
                <a:cs typeface="Arial" panose="020B0604020202020204" pitchFamily="34" charset="0"/>
              </a:rPr>
              <a:t>Module 1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541333" y="1168131"/>
            <a:ext cx="10529890" cy="762270"/>
          </a:xfrm>
        </p:spPr>
        <p:txBody>
          <a:bodyPr>
            <a:normAutofit/>
          </a:bodyPr>
          <a:lstStyle/>
          <a:p>
            <a:pPr marL="0" indent="0">
              <a:buNone/>
            </a:pPr>
            <a:r>
              <a:rPr lang="en-US" sz="3200" b="1" dirty="0">
                <a:latin typeface="Arial" panose="020B0604020202020204" pitchFamily="34" charset="0"/>
                <a:cs typeface="Arial" panose="020B0604020202020204" pitchFamily="34" charset="0"/>
              </a:rPr>
              <a:t>3.  </a:t>
            </a:r>
            <a:r>
              <a:rPr lang="en-US" sz="3200" cap="none" dirty="0">
                <a:latin typeface="Arial" panose="020B0604020202020204" pitchFamily="34" charset="0"/>
                <a:cs typeface="Arial" panose="020B0604020202020204" pitchFamily="34" charset="0"/>
              </a:rPr>
              <a:t>What is the 403 target for air-voids for an SP250 mix</a:t>
            </a:r>
            <a:r>
              <a:rPr lang="en-US" sz="32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7</a:t>
            </a:fld>
            <a:endParaRPr lang="en-US" sz="2800" dirty="0"/>
          </a:p>
        </p:txBody>
      </p:sp>
      <p:sp>
        <p:nvSpPr>
          <p:cNvPr id="5" name="Content Placeholder 2">
            <a:extLst>
              <a:ext uri="{FF2B5EF4-FFF2-40B4-BE49-F238E27FC236}">
                <a16:creationId xmlns:a16="http://schemas.microsoft.com/office/drawing/2014/main" id="{885F9CAC-38D6-43E7-8643-5D1609C2A491}"/>
              </a:ext>
            </a:extLst>
          </p:cNvPr>
          <p:cNvSpPr txBox="1">
            <a:spLocks/>
          </p:cNvSpPr>
          <p:nvPr/>
        </p:nvSpPr>
        <p:spPr>
          <a:xfrm>
            <a:off x="1" y="1912740"/>
            <a:ext cx="7442200" cy="102484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Answer</a:t>
            </a:r>
            <a:r>
              <a:rPr lang="en-US" sz="3200" cap="none" dirty="0">
                <a:latin typeface="Arial" panose="020B0604020202020204" pitchFamily="34" charset="0"/>
                <a:cs typeface="Arial" panose="020B0604020202020204" pitchFamily="34" charset="0"/>
              </a:rPr>
              <a:t> (Slide 74):  </a:t>
            </a:r>
            <a:r>
              <a:rPr lang="en-US" sz="3200" cap="none" dirty="0">
                <a:solidFill>
                  <a:srgbClr val="FF0000"/>
                </a:solidFill>
                <a:latin typeface="Arial" panose="020B0604020202020204" pitchFamily="34" charset="0"/>
                <a:cs typeface="Arial" panose="020B0604020202020204" pitchFamily="34" charset="0"/>
              </a:rPr>
              <a:t>Va</a:t>
            </a:r>
            <a:r>
              <a:rPr lang="en-US" sz="3200" dirty="0">
                <a:solidFill>
                  <a:srgbClr val="FF0000"/>
                </a:solidFill>
                <a:latin typeface="Arial" panose="020B0604020202020204" pitchFamily="34" charset="0"/>
                <a:cs typeface="Arial" panose="020B0604020202020204" pitchFamily="34" charset="0"/>
              </a:rPr>
              <a:t> = 4 ± 1.0%</a:t>
            </a:r>
          </a:p>
        </p:txBody>
      </p:sp>
      <p:pic>
        <p:nvPicPr>
          <p:cNvPr id="6" name="Picture 5">
            <a:extLst>
              <a:ext uri="{FF2B5EF4-FFF2-40B4-BE49-F238E27FC236}">
                <a16:creationId xmlns:a16="http://schemas.microsoft.com/office/drawing/2014/main" id="{01D23998-C0A8-43ED-A544-0C8FFA546AC9}"/>
              </a:ext>
            </a:extLst>
          </p:cNvPr>
          <p:cNvPicPr>
            <a:picLocks noChangeAspect="1"/>
          </p:cNvPicPr>
          <p:nvPr/>
        </p:nvPicPr>
        <p:blipFill>
          <a:blip r:embed="rId2"/>
          <a:stretch>
            <a:fillRect/>
          </a:stretch>
        </p:blipFill>
        <p:spPr>
          <a:xfrm>
            <a:off x="8121647" y="1857375"/>
            <a:ext cx="3790950" cy="5000625"/>
          </a:xfrm>
          <a:prstGeom prst="rect">
            <a:avLst/>
          </a:prstGeom>
        </p:spPr>
      </p:pic>
    </p:spTree>
    <p:extLst>
      <p:ext uri="{BB962C8B-B14F-4D97-AF65-F5344CB8AC3E}">
        <p14:creationId xmlns:p14="http://schemas.microsoft.com/office/powerpoint/2010/main" val="1463626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324186" y="177800"/>
            <a:ext cx="5348289" cy="1549399"/>
          </a:xfrm>
        </p:spPr>
        <p:txBody>
          <a:bodyPr>
            <a:normAutofit/>
          </a:bodyPr>
          <a:lstStyle/>
          <a:p>
            <a:pPr algn="l"/>
            <a:r>
              <a:rPr lang="en-US" sz="3200" dirty="0">
                <a:latin typeface="Arial" panose="020B0604020202020204" pitchFamily="34" charset="0"/>
                <a:cs typeface="Arial" panose="020B0604020202020204" pitchFamily="34" charset="0"/>
              </a:rPr>
              <a:t>Answer - M4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15)</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70</a:t>
            </a:fld>
            <a:endParaRPr lang="en-US" dirty="0"/>
          </a:p>
        </p:txBody>
      </p:sp>
      <p:sp>
        <p:nvSpPr>
          <p:cNvPr id="7" name="TextBox 6">
            <a:extLst>
              <a:ext uri="{FF2B5EF4-FFF2-40B4-BE49-F238E27FC236}">
                <a16:creationId xmlns:a16="http://schemas.microsoft.com/office/drawing/2014/main" id="{50F3BCBA-9C49-4E0E-A65B-E0F0FDE400C2}"/>
              </a:ext>
            </a:extLst>
          </p:cNvPr>
          <p:cNvSpPr txBox="1"/>
          <p:nvPr/>
        </p:nvSpPr>
        <p:spPr>
          <a:xfrm>
            <a:off x="324186" y="2580396"/>
            <a:ext cx="5657513" cy="1077218"/>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Lot and Sublot sizes and how they will be designated.</a:t>
            </a:r>
          </a:p>
        </p:txBody>
      </p:sp>
      <p:pic>
        <p:nvPicPr>
          <p:cNvPr id="8" name="Picture 7">
            <a:extLst>
              <a:ext uri="{FF2B5EF4-FFF2-40B4-BE49-F238E27FC236}">
                <a16:creationId xmlns:a16="http://schemas.microsoft.com/office/drawing/2014/main" id="{ED74C02B-FB7A-4617-A794-717B43FEA50B}"/>
              </a:ext>
            </a:extLst>
          </p:cNvPr>
          <p:cNvPicPr>
            <a:picLocks noChangeAspect="1"/>
          </p:cNvPicPr>
          <p:nvPr/>
        </p:nvPicPr>
        <p:blipFill>
          <a:blip r:embed="rId2"/>
          <a:stretch>
            <a:fillRect/>
          </a:stretch>
        </p:blipFill>
        <p:spPr>
          <a:xfrm>
            <a:off x="6210303" y="25400"/>
            <a:ext cx="5073755" cy="6777917"/>
          </a:xfrm>
          <a:prstGeom prst="rect">
            <a:avLst/>
          </a:prstGeom>
        </p:spPr>
      </p:pic>
    </p:spTree>
    <p:extLst>
      <p:ext uri="{BB962C8B-B14F-4D97-AF65-F5344CB8AC3E}">
        <p14:creationId xmlns:p14="http://schemas.microsoft.com/office/powerpoint/2010/main" val="1033874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42887" y="225156"/>
            <a:ext cx="10018713" cy="1168400"/>
          </a:xfrm>
        </p:spPr>
        <p:txBody>
          <a:bodyPr>
            <a:normAutofit/>
          </a:bodyPr>
          <a:lstStyle/>
          <a:p>
            <a:pPr algn="l"/>
            <a:r>
              <a:rPr lang="en-US" sz="3200" b="1" dirty="0">
                <a:latin typeface="Arial" panose="020B0604020202020204" pitchFamily="34" charset="0"/>
                <a:cs typeface="Arial" panose="020B0604020202020204" pitchFamily="34" charset="0"/>
              </a:rPr>
              <a:t>Module 4</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242887" y="939800"/>
            <a:ext cx="5853113" cy="3784599"/>
          </a:xfrm>
        </p:spPr>
        <p:txBody>
          <a:bodyPr>
            <a:normAutofit/>
          </a:bodyPr>
          <a:lstStyle/>
          <a:p>
            <a:pPr marL="0" indent="0">
              <a:buNone/>
            </a:pPr>
            <a:endParaRPr lang="en-US" sz="3200" b="1" dirty="0">
              <a:latin typeface="Arial" panose="020B0604020202020204" pitchFamily="34" charset="0"/>
              <a:cs typeface="Arial" panose="020B0604020202020204" pitchFamily="34" charset="0"/>
            </a:endParaRPr>
          </a:p>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In the QC plan short form, what information is required about </a:t>
            </a:r>
            <a:r>
              <a:rPr lang="en-US" sz="3200" u="sng" cap="none" dirty="0">
                <a:latin typeface="Arial" panose="020B0604020202020204" pitchFamily="34" charset="0"/>
                <a:cs typeface="Arial" panose="020B0604020202020204" pitchFamily="34" charset="0"/>
              </a:rPr>
              <a:t>binder content</a:t>
            </a:r>
            <a:r>
              <a:rPr lang="en-US" sz="3200" cap="none" dirty="0">
                <a:latin typeface="Arial" panose="020B0604020202020204" pitchFamily="34" charset="0"/>
                <a:cs typeface="Arial" panose="020B0604020202020204" pitchFamily="34" charset="0"/>
              </a:rPr>
              <a:t> testing?</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1314111" y="6353175"/>
            <a:ext cx="764215" cy="365125"/>
          </a:xfrm>
        </p:spPr>
        <p:txBody>
          <a:bodyPr/>
          <a:lstStyle/>
          <a:p>
            <a:fld id="{D06B54AD-FDBF-4D58-8A9D-31C5564527AC}" type="slidenum">
              <a:rPr lang="en-US" sz="2800" smtClean="0"/>
              <a:t>71</a:t>
            </a:fld>
            <a:endParaRPr lang="en-US" sz="2800" dirty="0"/>
          </a:p>
        </p:txBody>
      </p:sp>
      <p:pic>
        <p:nvPicPr>
          <p:cNvPr id="5" name="Picture 4">
            <a:extLst>
              <a:ext uri="{FF2B5EF4-FFF2-40B4-BE49-F238E27FC236}">
                <a16:creationId xmlns:a16="http://schemas.microsoft.com/office/drawing/2014/main" id="{774879E8-566C-44BE-91C2-09CDAA7EDC19}"/>
              </a:ext>
            </a:extLst>
          </p:cNvPr>
          <p:cNvPicPr>
            <a:picLocks noChangeAspect="1"/>
          </p:cNvPicPr>
          <p:nvPr/>
        </p:nvPicPr>
        <p:blipFill>
          <a:blip r:embed="rId2"/>
          <a:stretch>
            <a:fillRect/>
          </a:stretch>
        </p:blipFill>
        <p:spPr>
          <a:xfrm>
            <a:off x="6096000" y="25400"/>
            <a:ext cx="5094885" cy="6858000"/>
          </a:xfrm>
          <a:prstGeom prst="rect">
            <a:avLst/>
          </a:prstGeom>
        </p:spPr>
      </p:pic>
      <p:sp>
        <p:nvSpPr>
          <p:cNvPr id="6" name="TextBox 5">
            <a:extLst>
              <a:ext uri="{FF2B5EF4-FFF2-40B4-BE49-F238E27FC236}">
                <a16:creationId xmlns:a16="http://schemas.microsoft.com/office/drawing/2014/main" id="{A51F7D5B-AB99-4A11-A930-37979BF8DC01}"/>
              </a:ext>
            </a:extLst>
          </p:cNvPr>
          <p:cNvSpPr txBox="1"/>
          <p:nvPr/>
        </p:nvSpPr>
        <p:spPr>
          <a:xfrm>
            <a:off x="242887" y="4550043"/>
            <a:ext cx="5412383"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Binder Content Test Method</a:t>
            </a:r>
          </a:p>
        </p:txBody>
      </p:sp>
      <p:sp>
        <p:nvSpPr>
          <p:cNvPr id="7" name="Rectangle 6">
            <a:extLst>
              <a:ext uri="{FF2B5EF4-FFF2-40B4-BE49-F238E27FC236}">
                <a16:creationId xmlns:a16="http://schemas.microsoft.com/office/drawing/2014/main" id="{DEC485E3-B920-4B39-91FE-CCF8F89A5014}"/>
              </a:ext>
            </a:extLst>
          </p:cNvPr>
          <p:cNvSpPr/>
          <p:nvPr/>
        </p:nvSpPr>
        <p:spPr>
          <a:xfrm>
            <a:off x="461003" y="3900334"/>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15): </a:t>
            </a:r>
            <a:endParaRPr lang="en-US" sz="3200" dirty="0"/>
          </a:p>
        </p:txBody>
      </p:sp>
    </p:spTree>
    <p:extLst>
      <p:ext uri="{BB962C8B-B14F-4D97-AF65-F5344CB8AC3E}">
        <p14:creationId xmlns:p14="http://schemas.microsoft.com/office/powerpoint/2010/main" val="492403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B0ED-278A-4BFB-9C83-61446752A22E}"/>
              </a:ext>
            </a:extLst>
          </p:cNvPr>
          <p:cNvSpPr>
            <a:spLocks noGrp="1"/>
          </p:cNvSpPr>
          <p:nvPr>
            <p:ph type="title"/>
          </p:nvPr>
        </p:nvSpPr>
        <p:spPr>
          <a:xfrm>
            <a:off x="328611" y="127135"/>
            <a:ext cx="2871790" cy="977765"/>
          </a:xfrm>
        </p:spPr>
        <p:txBody>
          <a:bodyPr>
            <a:normAutofit/>
          </a:bodyPr>
          <a:lstStyle/>
          <a:p>
            <a:pPr algn="l"/>
            <a:r>
              <a:rPr lang="en-US" sz="3200" b="1" dirty="0">
                <a:latin typeface="Arial" panose="020B0604020202020204" pitchFamily="34" charset="0"/>
                <a:cs typeface="Arial" panose="020B0604020202020204" pitchFamily="34" charset="0"/>
              </a:rPr>
              <a:t>Module 4 </a:t>
            </a:r>
          </a:p>
        </p:txBody>
      </p:sp>
      <p:sp>
        <p:nvSpPr>
          <p:cNvPr id="3" name="Content Placeholder 2">
            <a:extLst>
              <a:ext uri="{FF2B5EF4-FFF2-40B4-BE49-F238E27FC236}">
                <a16:creationId xmlns:a16="http://schemas.microsoft.com/office/drawing/2014/main" id="{FE13F3E0-8695-4C83-866A-7D1ABF0A487D}"/>
              </a:ext>
            </a:extLst>
          </p:cNvPr>
          <p:cNvSpPr>
            <a:spLocks noGrp="1"/>
          </p:cNvSpPr>
          <p:nvPr>
            <p:ph idx="1"/>
          </p:nvPr>
        </p:nvSpPr>
        <p:spPr>
          <a:xfrm>
            <a:off x="304800" y="1435032"/>
            <a:ext cx="5791200" cy="2959167"/>
          </a:xfrm>
        </p:spPr>
        <p:txBody>
          <a:bodyPr>
            <a:normAutofit/>
          </a:bodyPr>
          <a:lstStyle/>
          <a:p>
            <a:pPr marL="0" indent="0">
              <a:buNone/>
            </a:pPr>
            <a:r>
              <a:rPr lang="en-US" sz="3200" b="1" dirty="0">
                <a:latin typeface="Arial" panose="020B0604020202020204" pitchFamily="34" charset="0"/>
                <a:cs typeface="Arial" panose="020B0604020202020204" pitchFamily="34" charset="0"/>
              </a:rPr>
              <a:t>3</a:t>
            </a:r>
            <a:r>
              <a:rPr lang="en-US" sz="3200" b="1" cap="none" dirty="0">
                <a:latin typeface="Arial" panose="020B0604020202020204" pitchFamily="34" charset="0"/>
                <a:cs typeface="Arial" panose="020B0604020202020204" pitchFamily="34" charset="0"/>
              </a:rPr>
              <a:t>.</a:t>
            </a:r>
            <a:r>
              <a:rPr lang="en-US" sz="3200" cap="none" dirty="0">
                <a:latin typeface="Arial" panose="020B0604020202020204" pitchFamily="34" charset="0"/>
                <a:cs typeface="Arial" panose="020B0604020202020204" pitchFamily="34" charset="0"/>
              </a:rPr>
              <a:t>  In the QC plan short form, what information is required about </a:t>
            </a:r>
            <a:r>
              <a:rPr lang="en-US" sz="3200" u="sng" cap="none" dirty="0">
                <a:latin typeface="Arial" panose="020B0604020202020204" pitchFamily="34" charset="0"/>
                <a:cs typeface="Arial" panose="020B0604020202020204" pitchFamily="34" charset="0"/>
              </a:rPr>
              <a:t>coring</a:t>
            </a:r>
            <a:r>
              <a:rPr lang="en-US" sz="3200" cap="none" dirty="0">
                <a:latin typeface="Arial" panose="020B0604020202020204" pitchFamily="34" charset="0"/>
                <a:cs typeface="Arial" panose="020B0604020202020204" pitchFamily="34" charset="0"/>
              </a:rPr>
              <a:t>?</a:t>
            </a:r>
          </a:p>
          <a:p>
            <a:pPr marL="0" indent="0">
              <a:buNone/>
            </a:pPr>
            <a:endParaRPr lang="en-US" dirty="0"/>
          </a:p>
        </p:txBody>
      </p:sp>
      <p:sp>
        <p:nvSpPr>
          <p:cNvPr id="4" name="Slide Number Placeholder 3">
            <a:extLst>
              <a:ext uri="{FF2B5EF4-FFF2-40B4-BE49-F238E27FC236}">
                <a16:creationId xmlns:a16="http://schemas.microsoft.com/office/drawing/2014/main" id="{60CEF21F-127C-41D5-82BA-B764AC37A030}"/>
              </a:ext>
            </a:extLst>
          </p:cNvPr>
          <p:cNvSpPr>
            <a:spLocks noGrp="1"/>
          </p:cNvSpPr>
          <p:nvPr>
            <p:ph type="sldNum" sz="quarter" idx="12"/>
          </p:nvPr>
        </p:nvSpPr>
        <p:spPr>
          <a:xfrm>
            <a:off x="10951856" y="5867131"/>
            <a:ext cx="833744" cy="365125"/>
          </a:xfrm>
        </p:spPr>
        <p:txBody>
          <a:bodyPr/>
          <a:lstStyle/>
          <a:p>
            <a:fld id="{D06B54AD-FDBF-4D58-8A9D-31C5564527AC}" type="slidenum">
              <a:rPr lang="en-US" sz="2800" smtClean="0"/>
              <a:t>72</a:t>
            </a:fld>
            <a:endParaRPr lang="en-US" dirty="0"/>
          </a:p>
        </p:txBody>
      </p:sp>
      <p:pic>
        <p:nvPicPr>
          <p:cNvPr id="5" name="Picture 4">
            <a:extLst>
              <a:ext uri="{FF2B5EF4-FFF2-40B4-BE49-F238E27FC236}">
                <a16:creationId xmlns:a16="http://schemas.microsoft.com/office/drawing/2014/main" id="{CA0E44F6-D26A-4C8F-81E1-CB04BCB1C176}"/>
              </a:ext>
            </a:extLst>
          </p:cNvPr>
          <p:cNvPicPr>
            <a:picLocks noChangeAspect="1"/>
          </p:cNvPicPr>
          <p:nvPr/>
        </p:nvPicPr>
        <p:blipFill>
          <a:blip r:embed="rId2"/>
          <a:stretch>
            <a:fillRect/>
          </a:stretch>
        </p:blipFill>
        <p:spPr>
          <a:xfrm>
            <a:off x="6843711" y="-68942"/>
            <a:ext cx="5348289" cy="6920557"/>
          </a:xfrm>
          <a:prstGeom prst="rect">
            <a:avLst/>
          </a:prstGeom>
        </p:spPr>
      </p:pic>
      <p:sp>
        <p:nvSpPr>
          <p:cNvPr id="6" name="TextBox 5">
            <a:extLst>
              <a:ext uri="{FF2B5EF4-FFF2-40B4-BE49-F238E27FC236}">
                <a16:creationId xmlns:a16="http://schemas.microsoft.com/office/drawing/2014/main" id="{E1786BEC-D023-4102-AEF2-4422B86119E9}"/>
              </a:ext>
            </a:extLst>
          </p:cNvPr>
          <p:cNvSpPr txBox="1"/>
          <p:nvPr/>
        </p:nvSpPr>
        <p:spPr>
          <a:xfrm>
            <a:off x="101600" y="4431943"/>
            <a:ext cx="61976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Number of cores cut per sample</a:t>
            </a:r>
          </a:p>
        </p:txBody>
      </p:sp>
      <p:sp>
        <p:nvSpPr>
          <p:cNvPr id="7" name="Rectangle 6">
            <a:extLst>
              <a:ext uri="{FF2B5EF4-FFF2-40B4-BE49-F238E27FC236}">
                <a16:creationId xmlns:a16="http://schemas.microsoft.com/office/drawing/2014/main" id="{D4EE3C20-CC38-4ECD-A7DB-3C3BED79503A}"/>
              </a:ext>
            </a:extLst>
          </p:cNvPr>
          <p:cNvSpPr/>
          <p:nvPr/>
        </p:nvSpPr>
        <p:spPr>
          <a:xfrm>
            <a:off x="461003" y="3900334"/>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15): </a:t>
            </a:r>
            <a:endParaRPr lang="en-US" sz="3200" dirty="0"/>
          </a:p>
        </p:txBody>
      </p:sp>
    </p:spTree>
    <p:extLst>
      <p:ext uri="{BB962C8B-B14F-4D97-AF65-F5344CB8AC3E}">
        <p14:creationId xmlns:p14="http://schemas.microsoft.com/office/powerpoint/2010/main" val="4272320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B0ED-278A-4BFB-9C83-61446752A22E}"/>
              </a:ext>
            </a:extLst>
          </p:cNvPr>
          <p:cNvSpPr>
            <a:spLocks noGrp="1"/>
          </p:cNvSpPr>
          <p:nvPr>
            <p:ph type="title"/>
          </p:nvPr>
        </p:nvSpPr>
        <p:spPr>
          <a:xfrm>
            <a:off x="290511" y="89035"/>
            <a:ext cx="2554290" cy="1257165"/>
          </a:xfrm>
        </p:spPr>
        <p:txBody>
          <a:bodyPr>
            <a:normAutofit/>
          </a:bodyPr>
          <a:lstStyle/>
          <a:p>
            <a:pPr algn="l"/>
            <a:r>
              <a:rPr lang="en-US" sz="3200" b="1" dirty="0">
                <a:latin typeface="Arial" panose="020B0604020202020204" pitchFamily="34" charset="0"/>
                <a:cs typeface="Arial" panose="020B0604020202020204" pitchFamily="34" charset="0"/>
              </a:rPr>
              <a:t>Module 4 </a:t>
            </a:r>
          </a:p>
        </p:txBody>
      </p:sp>
      <p:sp>
        <p:nvSpPr>
          <p:cNvPr id="3" name="Content Placeholder 2">
            <a:extLst>
              <a:ext uri="{FF2B5EF4-FFF2-40B4-BE49-F238E27FC236}">
                <a16:creationId xmlns:a16="http://schemas.microsoft.com/office/drawing/2014/main" id="{FE13F3E0-8695-4C83-866A-7D1ABF0A487D}"/>
              </a:ext>
            </a:extLst>
          </p:cNvPr>
          <p:cNvSpPr>
            <a:spLocks noGrp="1"/>
          </p:cNvSpPr>
          <p:nvPr>
            <p:ph idx="1"/>
          </p:nvPr>
        </p:nvSpPr>
        <p:spPr>
          <a:xfrm>
            <a:off x="290511" y="1346200"/>
            <a:ext cx="6819900" cy="3289301"/>
          </a:xfrm>
        </p:spPr>
        <p:txBody>
          <a:bodyPr/>
          <a:lstStyle/>
          <a:p>
            <a:pPr marL="0" indent="0">
              <a:buNone/>
            </a:pPr>
            <a:r>
              <a:rPr lang="en-US" sz="3200" b="1"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a very critical item in the agreement between the HMA producer and the aggregate producer?</a:t>
            </a:r>
          </a:p>
          <a:p>
            <a:pPr marL="0" indent="0">
              <a:buNone/>
            </a:pPr>
            <a:endParaRPr lang="en-US" dirty="0"/>
          </a:p>
        </p:txBody>
      </p:sp>
      <p:sp>
        <p:nvSpPr>
          <p:cNvPr id="4" name="Slide Number Placeholder 3">
            <a:extLst>
              <a:ext uri="{FF2B5EF4-FFF2-40B4-BE49-F238E27FC236}">
                <a16:creationId xmlns:a16="http://schemas.microsoft.com/office/drawing/2014/main" id="{60CEF21F-127C-41D5-82BA-B764AC37A030}"/>
              </a:ext>
            </a:extLst>
          </p:cNvPr>
          <p:cNvSpPr>
            <a:spLocks noGrp="1"/>
          </p:cNvSpPr>
          <p:nvPr>
            <p:ph type="sldNum" sz="quarter" idx="12"/>
          </p:nvPr>
        </p:nvSpPr>
        <p:spPr>
          <a:xfrm>
            <a:off x="10951856" y="5867131"/>
            <a:ext cx="833744" cy="365125"/>
          </a:xfrm>
        </p:spPr>
        <p:txBody>
          <a:bodyPr/>
          <a:lstStyle/>
          <a:p>
            <a:fld id="{D06B54AD-FDBF-4D58-8A9D-31C5564527AC}" type="slidenum">
              <a:rPr lang="en-US" sz="2800" smtClean="0"/>
              <a:t>73</a:t>
            </a:fld>
            <a:endParaRPr lang="en-US" dirty="0"/>
          </a:p>
        </p:txBody>
      </p:sp>
      <p:pic>
        <p:nvPicPr>
          <p:cNvPr id="5" name="Picture 4">
            <a:extLst>
              <a:ext uri="{FF2B5EF4-FFF2-40B4-BE49-F238E27FC236}">
                <a16:creationId xmlns:a16="http://schemas.microsoft.com/office/drawing/2014/main" id="{345EF628-5CCD-470A-9E53-1EE4DC671361}"/>
              </a:ext>
            </a:extLst>
          </p:cNvPr>
          <p:cNvPicPr>
            <a:picLocks noChangeAspect="1"/>
          </p:cNvPicPr>
          <p:nvPr/>
        </p:nvPicPr>
        <p:blipFill>
          <a:blip r:embed="rId2"/>
          <a:stretch>
            <a:fillRect/>
          </a:stretch>
        </p:blipFill>
        <p:spPr>
          <a:xfrm>
            <a:off x="6870700" y="-7768"/>
            <a:ext cx="5321300" cy="6865768"/>
          </a:xfrm>
          <a:prstGeom prst="rect">
            <a:avLst/>
          </a:prstGeom>
        </p:spPr>
      </p:pic>
      <p:sp>
        <p:nvSpPr>
          <p:cNvPr id="6" name="Rectangle 5">
            <a:extLst>
              <a:ext uri="{FF2B5EF4-FFF2-40B4-BE49-F238E27FC236}">
                <a16:creationId xmlns:a16="http://schemas.microsoft.com/office/drawing/2014/main" id="{752109E4-94FF-4470-B514-52A11D86B20C}"/>
              </a:ext>
            </a:extLst>
          </p:cNvPr>
          <p:cNvSpPr/>
          <p:nvPr/>
        </p:nvSpPr>
        <p:spPr>
          <a:xfrm>
            <a:off x="7466521" y="3811434"/>
            <a:ext cx="4129657"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5): </a:t>
            </a:r>
            <a:endParaRPr lang="en-US" sz="3200" dirty="0"/>
          </a:p>
        </p:txBody>
      </p:sp>
    </p:spTree>
    <p:extLst>
      <p:ext uri="{BB962C8B-B14F-4D97-AF65-F5344CB8AC3E}">
        <p14:creationId xmlns:p14="http://schemas.microsoft.com/office/powerpoint/2010/main" val="4106675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B0ED-278A-4BFB-9C83-61446752A22E}"/>
              </a:ext>
            </a:extLst>
          </p:cNvPr>
          <p:cNvSpPr>
            <a:spLocks noGrp="1"/>
          </p:cNvSpPr>
          <p:nvPr>
            <p:ph type="title"/>
          </p:nvPr>
        </p:nvSpPr>
        <p:spPr>
          <a:xfrm>
            <a:off x="328611" y="152536"/>
            <a:ext cx="2986090" cy="685664"/>
          </a:xfrm>
        </p:spPr>
        <p:txBody>
          <a:bodyPr/>
          <a:lstStyle/>
          <a:p>
            <a:pPr algn="l"/>
            <a:r>
              <a:rPr lang="en-US" sz="3200" b="1" dirty="0">
                <a:latin typeface="Arial" panose="020B0604020202020204" pitchFamily="34" charset="0"/>
                <a:cs typeface="Arial" panose="020B0604020202020204" pitchFamily="34" charset="0"/>
              </a:rPr>
              <a:t>Module 4</a:t>
            </a:r>
            <a:r>
              <a:rPr lang="en-US" b="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FE13F3E0-8695-4C83-866A-7D1ABF0A487D}"/>
              </a:ext>
            </a:extLst>
          </p:cNvPr>
          <p:cNvSpPr>
            <a:spLocks noGrp="1"/>
          </p:cNvSpPr>
          <p:nvPr>
            <p:ph idx="1"/>
          </p:nvPr>
        </p:nvSpPr>
        <p:spPr>
          <a:xfrm>
            <a:off x="165101" y="889003"/>
            <a:ext cx="6299200" cy="1854198"/>
          </a:xfrm>
        </p:spPr>
        <p:txBody>
          <a:bodyPr/>
          <a:lstStyle/>
          <a:p>
            <a:pPr marL="0" indent="0">
              <a:buNone/>
            </a:pPr>
            <a:r>
              <a:rPr lang="en-US" sz="3200" b="1" dirty="0">
                <a:latin typeface="Arial" panose="020B0604020202020204" pitchFamily="34" charset="0"/>
                <a:cs typeface="Arial" panose="020B0604020202020204" pitchFamily="34" charset="0"/>
              </a:rPr>
              <a:t>5.</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In the QC plan short form, what information is required about the gradation sample?</a:t>
            </a:r>
            <a:endParaRPr lang="en-US" dirty="0"/>
          </a:p>
        </p:txBody>
      </p:sp>
      <p:sp>
        <p:nvSpPr>
          <p:cNvPr id="4" name="Slide Number Placeholder 3">
            <a:extLst>
              <a:ext uri="{FF2B5EF4-FFF2-40B4-BE49-F238E27FC236}">
                <a16:creationId xmlns:a16="http://schemas.microsoft.com/office/drawing/2014/main" id="{60CEF21F-127C-41D5-82BA-B764AC37A030}"/>
              </a:ext>
            </a:extLst>
          </p:cNvPr>
          <p:cNvSpPr>
            <a:spLocks noGrp="1"/>
          </p:cNvSpPr>
          <p:nvPr>
            <p:ph type="sldNum" sz="quarter" idx="12"/>
          </p:nvPr>
        </p:nvSpPr>
        <p:spPr>
          <a:xfrm>
            <a:off x="10951856" y="5867131"/>
            <a:ext cx="833744" cy="365125"/>
          </a:xfrm>
        </p:spPr>
        <p:txBody>
          <a:bodyPr/>
          <a:lstStyle/>
          <a:p>
            <a:fld id="{D06B54AD-FDBF-4D58-8A9D-31C5564527AC}" type="slidenum">
              <a:rPr lang="en-US" sz="2800" smtClean="0"/>
              <a:t>74</a:t>
            </a:fld>
            <a:endParaRPr lang="en-US" dirty="0"/>
          </a:p>
        </p:txBody>
      </p:sp>
      <p:pic>
        <p:nvPicPr>
          <p:cNvPr id="5" name="Picture 4">
            <a:extLst>
              <a:ext uri="{FF2B5EF4-FFF2-40B4-BE49-F238E27FC236}">
                <a16:creationId xmlns:a16="http://schemas.microsoft.com/office/drawing/2014/main" id="{CB847F10-2B14-4582-A9B0-82FAE1A0F50E}"/>
              </a:ext>
            </a:extLst>
          </p:cNvPr>
          <p:cNvPicPr>
            <a:picLocks noChangeAspect="1"/>
          </p:cNvPicPr>
          <p:nvPr/>
        </p:nvPicPr>
        <p:blipFill>
          <a:blip r:embed="rId2"/>
          <a:stretch>
            <a:fillRect/>
          </a:stretch>
        </p:blipFill>
        <p:spPr>
          <a:xfrm>
            <a:off x="7124699" y="0"/>
            <a:ext cx="4954589" cy="6797205"/>
          </a:xfrm>
          <a:prstGeom prst="rect">
            <a:avLst/>
          </a:prstGeom>
        </p:spPr>
      </p:pic>
      <p:sp>
        <p:nvSpPr>
          <p:cNvPr id="6" name="TextBox 5">
            <a:extLst>
              <a:ext uri="{FF2B5EF4-FFF2-40B4-BE49-F238E27FC236}">
                <a16:creationId xmlns:a16="http://schemas.microsoft.com/office/drawing/2014/main" id="{53FC56AC-5B96-4A20-8876-3CC3B2E825C2}"/>
              </a:ext>
            </a:extLst>
          </p:cNvPr>
          <p:cNvSpPr txBox="1"/>
          <p:nvPr/>
        </p:nvSpPr>
        <p:spPr>
          <a:xfrm>
            <a:off x="1073952" y="3862811"/>
            <a:ext cx="4481498" cy="1077218"/>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Whether gradations will </a:t>
            </a:r>
          </a:p>
          <a:p>
            <a:r>
              <a:rPr lang="en-US" sz="3200" dirty="0">
                <a:solidFill>
                  <a:srgbClr val="FF0000"/>
                </a:solidFill>
                <a:latin typeface="Arial" panose="020B0604020202020204" pitchFamily="34" charset="0"/>
                <a:cs typeface="Arial" panose="020B0604020202020204" pitchFamily="34" charset="0"/>
              </a:rPr>
              <a:t>be on T308 residue</a:t>
            </a:r>
            <a:r>
              <a:rPr lang="en-US" sz="3200" dirty="0">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7FCAE21B-5595-4A57-B072-9D6C230A6275}"/>
              </a:ext>
            </a:extLst>
          </p:cNvPr>
          <p:cNvSpPr/>
          <p:nvPr/>
        </p:nvSpPr>
        <p:spPr>
          <a:xfrm>
            <a:off x="862417" y="3106214"/>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15): </a:t>
            </a:r>
            <a:endParaRPr lang="en-US" sz="3200" dirty="0"/>
          </a:p>
        </p:txBody>
      </p:sp>
    </p:spTree>
    <p:extLst>
      <p:ext uri="{BB962C8B-B14F-4D97-AF65-F5344CB8AC3E}">
        <p14:creationId xmlns:p14="http://schemas.microsoft.com/office/powerpoint/2010/main" val="2723353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7805" y="165235"/>
            <a:ext cx="11736390" cy="1473199"/>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5</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Sampling Loose Mix and Cores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762000" y="2806701"/>
            <a:ext cx="11061700" cy="1473199"/>
          </a:xfrm>
        </p:spPr>
        <p:txBody>
          <a:bodyPr>
            <a:normAutofit/>
          </a:bodyPr>
          <a:lstStyle/>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routine lots, are there requirements for lot size under the 403 specification contracts?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75</a:t>
            </a:fld>
            <a:endParaRPr lang="en-US" sz="2800" dirty="0"/>
          </a:p>
        </p:txBody>
      </p:sp>
    </p:spTree>
    <p:extLst>
      <p:ext uri="{BB962C8B-B14F-4D97-AF65-F5344CB8AC3E}">
        <p14:creationId xmlns:p14="http://schemas.microsoft.com/office/powerpoint/2010/main" val="42307582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01611" y="139700"/>
            <a:ext cx="5348289" cy="1549399"/>
          </a:xfrm>
        </p:spPr>
        <p:txBody>
          <a:bodyPr>
            <a:normAutofit/>
          </a:bodyPr>
          <a:lstStyle/>
          <a:p>
            <a:pPr algn="l"/>
            <a:r>
              <a:rPr lang="en-US" sz="3200" dirty="0">
                <a:latin typeface="Arial" panose="020B0604020202020204" pitchFamily="34" charset="0"/>
                <a:cs typeface="Arial" panose="020B0604020202020204" pitchFamily="34" charset="0"/>
              </a:rPr>
              <a:t>Answer - M5 – Q1;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6)</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76</a:t>
            </a:fld>
            <a:endParaRPr lang="en-US" dirty="0"/>
          </a:p>
        </p:txBody>
      </p:sp>
      <p:sp>
        <p:nvSpPr>
          <p:cNvPr id="5" name="TextBox 4">
            <a:extLst>
              <a:ext uri="{FF2B5EF4-FFF2-40B4-BE49-F238E27FC236}">
                <a16:creationId xmlns:a16="http://schemas.microsoft.com/office/drawing/2014/main" id="{BD4B5D4A-6FCB-4B43-994C-1A0F2A64EA7F}"/>
              </a:ext>
            </a:extLst>
          </p:cNvPr>
          <p:cNvSpPr txBox="1"/>
          <p:nvPr/>
        </p:nvSpPr>
        <p:spPr>
          <a:xfrm>
            <a:off x="630589" y="1689099"/>
            <a:ext cx="4490332"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No Specified Limitation.</a:t>
            </a:r>
          </a:p>
        </p:txBody>
      </p:sp>
      <p:pic>
        <p:nvPicPr>
          <p:cNvPr id="6" name="Picture 5">
            <a:extLst>
              <a:ext uri="{FF2B5EF4-FFF2-40B4-BE49-F238E27FC236}">
                <a16:creationId xmlns:a16="http://schemas.microsoft.com/office/drawing/2014/main" id="{A878B99B-49EC-4AD9-A5AC-07A8341FA1DC}"/>
              </a:ext>
            </a:extLst>
          </p:cNvPr>
          <p:cNvPicPr>
            <a:picLocks noChangeAspect="1"/>
          </p:cNvPicPr>
          <p:nvPr/>
        </p:nvPicPr>
        <p:blipFill>
          <a:blip r:embed="rId2"/>
          <a:stretch>
            <a:fillRect/>
          </a:stretch>
        </p:blipFill>
        <p:spPr>
          <a:xfrm>
            <a:off x="5664200" y="38099"/>
            <a:ext cx="5567518" cy="6819901"/>
          </a:xfrm>
          <a:prstGeom prst="rect">
            <a:avLst/>
          </a:prstGeom>
        </p:spPr>
      </p:pic>
    </p:spTree>
    <p:extLst>
      <p:ext uri="{BB962C8B-B14F-4D97-AF65-F5344CB8AC3E}">
        <p14:creationId xmlns:p14="http://schemas.microsoft.com/office/powerpoint/2010/main" val="541475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41311" y="203335"/>
            <a:ext cx="2757490" cy="1092065"/>
          </a:xfrm>
        </p:spPr>
        <p:txBody>
          <a:bodyPr>
            <a:normAutofit/>
          </a:bodyPr>
          <a:lstStyle/>
          <a:p>
            <a:pPr algn="l"/>
            <a:r>
              <a:rPr lang="en-US" sz="3200" b="1" dirty="0">
                <a:latin typeface="Arial" panose="020B0604020202020204" pitchFamily="34" charset="0"/>
                <a:cs typeface="Arial" panose="020B0604020202020204" pitchFamily="34" charset="0"/>
              </a:rPr>
              <a:t>Module 5</a:t>
            </a:r>
            <a:br>
              <a:rPr lang="en-US" sz="3200" b="1"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41311" y="1003301"/>
            <a:ext cx="5056189" cy="2552700"/>
          </a:xfrm>
        </p:spPr>
        <p:txBody>
          <a:bodyPr>
            <a:normAutofit/>
          </a:bodyPr>
          <a:lstStyle/>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are the minimum number of sublots per lot?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1295653" y="6403975"/>
            <a:ext cx="764215" cy="365125"/>
          </a:xfrm>
        </p:spPr>
        <p:txBody>
          <a:bodyPr/>
          <a:lstStyle/>
          <a:p>
            <a:fld id="{D06B54AD-FDBF-4D58-8A9D-31C5564527AC}" type="slidenum">
              <a:rPr lang="en-US" sz="2800" smtClean="0"/>
              <a:t>77</a:t>
            </a:fld>
            <a:endParaRPr lang="en-US" sz="2800" dirty="0"/>
          </a:p>
        </p:txBody>
      </p:sp>
      <p:pic>
        <p:nvPicPr>
          <p:cNvPr id="5" name="Picture 4">
            <a:extLst>
              <a:ext uri="{FF2B5EF4-FFF2-40B4-BE49-F238E27FC236}">
                <a16:creationId xmlns:a16="http://schemas.microsoft.com/office/drawing/2014/main" id="{DAF5982B-BFCD-4358-9F5C-481E0DDFBD29}"/>
              </a:ext>
            </a:extLst>
          </p:cNvPr>
          <p:cNvPicPr>
            <a:picLocks noChangeAspect="1"/>
          </p:cNvPicPr>
          <p:nvPr/>
        </p:nvPicPr>
        <p:blipFill>
          <a:blip r:embed="rId2"/>
          <a:stretch>
            <a:fillRect/>
          </a:stretch>
        </p:blipFill>
        <p:spPr>
          <a:xfrm>
            <a:off x="5693463" y="25400"/>
            <a:ext cx="5520637" cy="6832600"/>
          </a:xfrm>
          <a:prstGeom prst="rect">
            <a:avLst/>
          </a:prstGeom>
        </p:spPr>
      </p:pic>
      <p:sp>
        <p:nvSpPr>
          <p:cNvPr id="6" name="TextBox 5">
            <a:extLst>
              <a:ext uri="{FF2B5EF4-FFF2-40B4-BE49-F238E27FC236}">
                <a16:creationId xmlns:a16="http://schemas.microsoft.com/office/drawing/2014/main" id="{637F986A-3262-4AA6-BE50-6204BAC2873A}"/>
              </a:ext>
            </a:extLst>
          </p:cNvPr>
          <p:cNvSpPr txBox="1"/>
          <p:nvPr/>
        </p:nvSpPr>
        <p:spPr>
          <a:xfrm>
            <a:off x="977900" y="3556001"/>
            <a:ext cx="3190297"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4 sublots per lot.</a:t>
            </a:r>
          </a:p>
        </p:txBody>
      </p:sp>
      <p:sp>
        <p:nvSpPr>
          <p:cNvPr id="7" name="Rectangle 6">
            <a:extLst>
              <a:ext uri="{FF2B5EF4-FFF2-40B4-BE49-F238E27FC236}">
                <a16:creationId xmlns:a16="http://schemas.microsoft.com/office/drawing/2014/main" id="{A9D0FB04-B0E4-4A07-9C78-D8ADE07EE3C5}"/>
              </a:ext>
            </a:extLst>
          </p:cNvPr>
          <p:cNvSpPr/>
          <p:nvPr/>
        </p:nvSpPr>
        <p:spPr>
          <a:xfrm>
            <a:off x="508219" y="2971226"/>
            <a:ext cx="4129657"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7): </a:t>
            </a:r>
            <a:endParaRPr lang="en-US" sz="3200" dirty="0"/>
          </a:p>
        </p:txBody>
      </p:sp>
    </p:spTree>
    <p:extLst>
      <p:ext uri="{BB962C8B-B14F-4D97-AF65-F5344CB8AC3E}">
        <p14:creationId xmlns:p14="http://schemas.microsoft.com/office/powerpoint/2010/main" val="27822011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0" y="0"/>
            <a:ext cx="2566990" cy="1752599"/>
          </a:xfrm>
        </p:spPr>
        <p:txBody>
          <a:bodyPr>
            <a:normAutofit/>
          </a:bodyPr>
          <a:lstStyle/>
          <a:p>
            <a:pPr algn="l"/>
            <a:r>
              <a:rPr lang="en-US" sz="3200" b="1" dirty="0">
                <a:latin typeface="Arial" panose="020B0604020202020204" pitchFamily="34" charset="0"/>
                <a:cs typeface="Arial" panose="020B0604020202020204" pitchFamily="34" charset="0"/>
              </a:rPr>
              <a:t>Module 5</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77800" y="1181101"/>
            <a:ext cx="6477000" cy="1028699"/>
          </a:xfrm>
        </p:spPr>
        <p:txBody>
          <a:bodyPr>
            <a:normAutofit fontScale="77500" lnSpcReduction="20000"/>
          </a:bodyPr>
          <a:lstStyle/>
          <a:p>
            <a:pPr marL="0" indent="0">
              <a:buNone/>
            </a:pPr>
            <a:r>
              <a:rPr lang="en-US" sz="4100" b="1" dirty="0">
                <a:latin typeface="Arial" panose="020B0604020202020204" pitchFamily="34" charset="0"/>
                <a:cs typeface="Arial" panose="020B0604020202020204" pitchFamily="34" charset="0"/>
              </a:rPr>
              <a:t>3</a:t>
            </a:r>
            <a:r>
              <a:rPr lang="en-US" sz="3200" b="1" cap="none" dirty="0">
                <a:latin typeface="Arial" panose="020B0604020202020204" pitchFamily="34" charset="0"/>
                <a:cs typeface="Arial" panose="020B0604020202020204" pitchFamily="34" charset="0"/>
              </a:rPr>
              <a:t>.</a:t>
            </a:r>
            <a:r>
              <a:rPr lang="en-US" sz="3200" cap="none" dirty="0">
                <a:latin typeface="Arial" panose="020B0604020202020204" pitchFamily="34" charset="0"/>
                <a:cs typeface="Arial" panose="020B0604020202020204" pitchFamily="34" charset="0"/>
              </a:rPr>
              <a:t>   </a:t>
            </a:r>
            <a:r>
              <a:rPr lang="en-US" sz="3500" cap="none" dirty="0">
                <a:latin typeface="Arial" panose="020B0604020202020204" pitchFamily="34" charset="0"/>
                <a:cs typeface="Arial" panose="020B0604020202020204" pitchFamily="34" charset="0"/>
              </a:rPr>
              <a:t>What is the maximum sublot size?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1269013" y="5870575"/>
            <a:ext cx="764215" cy="365125"/>
          </a:xfrm>
        </p:spPr>
        <p:txBody>
          <a:bodyPr/>
          <a:lstStyle/>
          <a:p>
            <a:fld id="{D06B54AD-FDBF-4D58-8A9D-31C5564527AC}" type="slidenum">
              <a:rPr lang="en-US" sz="2800" smtClean="0"/>
              <a:t>78</a:t>
            </a:fld>
            <a:endParaRPr lang="en-US" sz="2800" dirty="0"/>
          </a:p>
        </p:txBody>
      </p:sp>
      <p:pic>
        <p:nvPicPr>
          <p:cNvPr id="5" name="Picture 4">
            <a:extLst>
              <a:ext uri="{FF2B5EF4-FFF2-40B4-BE49-F238E27FC236}">
                <a16:creationId xmlns:a16="http://schemas.microsoft.com/office/drawing/2014/main" id="{BCD7F32C-CC54-4B4F-A043-2D0EE1BAA024}"/>
              </a:ext>
            </a:extLst>
          </p:cNvPr>
          <p:cNvPicPr>
            <a:picLocks noChangeAspect="1"/>
          </p:cNvPicPr>
          <p:nvPr/>
        </p:nvPicPr>
        <p:blipFill>
          <a:blip r:embed="rId2"/>
          <a:stretch>
            <a:fillRect/>
          </a:stretch>
        </p:blipFill>
        <p:spPr>
          <a:xfrm>
            <a:off x="6342744" y="-52815"/>
            <a:ext cx="5150757" cy="6910815"/>
          </a:xfrm>
          <a:prstGeom prst="rect">
            <a:avLst/>
          </a:prstGeom>
        </p:spPr>
      </p:pic>
      <p:sp>
        <p:nvSpPr>
          <p:cNvPr id="6" name="TextBox 5">
            <a:extLst>
              <a:ext uri="{FF2B5EF4-FFF2-40B4-BE49-F238E27FC236}">
                <a16:creationId xmlns:a16="http://schemas.microsoft.com/office/drawing/2014/main" id="{F1398690-7F95-492F-BCD1-58AE0E7AAD43}"/>
              </a:ext>
            </a:extLst>
          </p:cNvPr>
          <p:cNvSpPr txBox="1"/>
          <p:nvPr/>
        </p:nvSpPr>
        <p:spPr>
          <a:xfrm>
            <a:off x="1257299" y="2933278"/>
            <a:ext cx="2726580"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1,000   TONS</a:t>
            </a:r>
            <a:r>
              <a:rPr lang="en-US" dirty="0"/>
              <a:t>.</a:t>
            </a:r>
          </a:p>
        </p:txBody>
      </p:sp>
      <p:sp>
        <p:nvSpPr>
          <p:cNvPr id="7" name="Rectangle 6">
            <a:extLst>
              <a:ext uri="{FF2B5EF4-FFF2-40B4-BE49-F238E27FC236}">
                <a16:creationId xmlns:a16="http://schemas.microsoft.com/office/drawing/2014/main" id="{33F5F1ED-12FA-4D05-A7B0-9B9B20457B86}"/>
              </a:ext>
            </a:extLst>
          </p:cNvPr>
          <p:cNvSpPr/>
          <p:nvPr/>
        </p:nvSpPr>
        <p:spPr>
          <a:xfrm>
            <a:off x="555760" y="2285281"/>
            <a:ext cx="4129657"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7): </a:t>
            </a:r>
            <a:endParaRPr lang="en-US" sz="3200" dirty="0"/>
          </a:p>
        </p:txBody>
      </p:sp>
    </p:spTree>
    <p:extLst>
      <p:ext uri="{BB962C8B-B14F-4D97-AF65-F5344CB8AC3E}">
        <p14:creationId xmlns:p14="http://schemas.microsoft.com/office/powerpoint/2010/main" val="1623874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7011" y="228735"/>
            <a:ext cx="3836990" cy="1142865"/>
          </a:xfrm>
        </p:spPr>
        <p:txBody>
          <a:bodyPr>
            <a:normAutofit/>
          </a:bodyPr>
          <a:lstStyle/>
          <a:p>
            <a:pPr algn="l"/>
            <a:r>
              <a:rPr lang="en-US" sz="3200" b="1" dirty="0">
                <a:latin typeface="Arial" panose="020B0604020202020204" pitchFamily="34" charset="0"/>
                <a:cs typeface="Arial" panose="020B0604020202020204" pitchFamily="34" charset="0"/>
              </a:rPr>
              <a:t>Module 5</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30200" y="1098416"/>
            <a:ext cx="5668687" cy="2508384"/>
          </a:xfrm>
        </p:spPr>
        <p:txBody>
          <a:bodyPr>
            <a:normAutofit/>
          </a:bodyPr>
          <a:lstStyle/>
          <a:p>
            <a:pPr marL="0" indent="0">
              <a:buNone/>
            </a:pPr>
            <a:r>
              <a:rPr lang="en-US" sz="3200" b="1"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Are non-integral shoulders included in the traveled way lot routine?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922000" y="5854431"/>
            <a:ext cx="1038223" cy="365125"/>
          </a:xfrm>
        </p:spPr>
        <p:txBody>
          <a:bodyPr/>
          <a:lstStyle/>
          <a:p>
            <a:fld id="{D06B54AD-FDBF-4D58-8A9D-31C5564527AC}" type="slidenum">
              <a:rPr lang="en-US" sz="2800" smtClean="0"/>
              <a:t>79</a:t>
            </a:fld>
            <a:endParaRPr lang="en-US" sz="2800" dirty="0"/>
          </a:p>
        </p:txBody>
      </p:sp>
      <p:pic>
        <p:nvPicPr>
          <p:cNvPr id="5" name="Picture 4">
            <a:extLst>
              <a:ext uri="{FF2B5EF4-FFF2-40B4-BE49-F238E27FC236}">
                <a16:creationId xmlns:a16="http://schemas.microsoft.com/office/drawing/2014/main" id="{1CB87254-D176-4D49-953A-12EA72CFA2B1}"/>
              </a:ext>
            </a:extLst>
          </p:cNvPr>
          <p:cNvPicPr>
            <a:picLocks noChangeAspect="1"/>
          </p:cNvPicPr>
          <p:nvPr/>
        </p:nvPicPr>
        <p:blipFill>
          <a:blip r:embed="rId2"/>
          <a:stretch>
            <a:fillRect/>
          </a:stretch>
        </p:blipFill>
        <p:spPr>
          <a:xfrm>
            <a:off x="5998887" y="0"/>
            <a:ext cx="5335569" cy="6832600"/>
          </a:xfrm>
          <a:prstGeom prst="rect">
            <a:avLst/>
          </a:prstGeom>
        </p:spPr>
      </p:pic>
      <p:sp>
        <p:nvSpPr>
          <p:cNvPr id="6" name="TextBox 5">
            <a:extLst>
              <a:ext uri="{FF2B5EF4-FFF2-40B4-BE49-F238E27FC236}">
                <a16:creationId xmlns:a16="http://schemas.microsoft.com/office/drawing/2014/main" id="{2B9A38EB-C24A-4A60-B03C-75A7E7BFE9D9}"/>
              </a:ext>
            </a:extLst>
          </p:cNvPr>
          <p:cNvSpPr txBox="1"/>
          <p:nvPr/>
        </p:nvSpPr>
        <p:spPr>
          <a:xfrm>
            <a:off x="1269756" y="3953261"/>
            <a:ext cx="3646714" cy="584775"/>
          </a:xfrm>
          <a:prstGeom prst="rect">
            <a:avLst/>
          </a:prstGeom>
          <a:noFill/>
        </p:spPr>
        <p:txBody>
          <a:bodyPr wrap="square" rtlCol="0">
            <a:spAutoFit/>
          </a:bodyPr>
          <a:lstStyle/>
          <a:p>
            <a:r>
              <a:rPr lang="en-US" sz="2800" dirty="0">
                <a:solidFill>
                  <a:srgbClr val="FF0000"/>
                </a:solidFill>
              </a:rPr>
              <a:t> </a:t>
            </a:r>
            <a:r>
              <a:rPr lang="en-US" sz="3200" dirty="0">
                <a:solidFill>
                  <a:srgbClr val="FF0000"/>
                </a:solidFill>
                <a:latin typeface="Arial" panose="020B0604020202020204" pitchFamily="34" charset="0"/>
                <a:cs typeface="Arial" panose="020B0604020202020204" pitchFamily="34" charset="0"/>
              </a:rPr>
              <a:t>NO</a:t>
            </a: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12B8723-8138-4D0C-9744-B91EA0A5D0F9}"/>
              </a:ext>
            </a:extLst>
          </p:cNvPr>
          <p:cNvSpPr/>
          <p:nvPr/>
        </p:nvSpPr>
        <p:spPr>
          <a:xfrm>
            <a:off x="330200" y="3314412"/>
            <a:ext cx="4129657"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8): </a:t>
            </a:r>
            <a:endParaRPr lang="en-US" sz="3200" dirty="0"/>
          </a:p>
        </p:txBody>
      </p:sp>
    </p:spTree>
    <p:extLst>
      <p:ext uri="{BB962C8B-B14F-4D97-AF65-F5344CB8AC3E}">
        <p14:creationId xmlns:p14="http://schemas.microsoft.com/office/powerpoint/2010/main" val="1390709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90511" y="190635"/>
            <a:ext cx="10018713" cy="946643"/>
          </a:xfrm>
        </p:spPr>
        <p:txBody>
          <a:bodyPr>
            <a:normAutofit/>
          </a:bodyPr>
          <a:lstStyle/>
          <a:p>
            <a:pPr algn="l"/>
            <a:r>
              <a:rPr lang="en-US" sz="3200" b="1" dirty="0">
                <a:latin typeface="Arial" panose="020B0604020202020204" pitchFamily="34" charset="0"/>
                <a:cs typeface="Arial" panose="020B0604020202020204" pitchFamily="34" charset="0"/>
              </a:rPr>
              <a:t>Module 1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40181" y="987730"/>
            <a:ext cx="10590838" cy="1295400"/>
          </a:xfrm>
        </p:spPr>
        <p:txBody>
          <a:bodyPr>
            <a:normAutofit/>
          </a:bodyPr>
          <a:lstStyle/>
          <a:p>
            <a:pPr marL="0" indent="0">
              <a:buNone/>
            </a:pPr>
            <a:r>
              <a:rPr lang="en-US" sz="3200" b="1"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the 403 - field tolerance for VMA?</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8</a:t>
            </a:fld>
            <a:endParaRPr lang="en-US" sz="2800" dirty="0"/>
          </a:p>
        </p:txBody>
      </p:sp>
      <p:sp>
        <p:nvSpPr>
          <p:cNvPr id="5" name="Content Placeholder 2">
            <a:extLst>
              <a:ext uri="{FF2B5EF4-FFF2-40B4-BE49-F238E27FC236}">
                <a16:creationId xmlns:a16="http://schemas.microsoft.com/office/drawing/2014/main" id="{153BBAAB-B73A-4A5F-AE5A-C4BC40191D26}"/>
              </a:ext>
            </a:extLst>
          </p:cNvPr>
          <p:cNvSpPr txBox="1">
            <a:spLocks/>
          </p:cNvSpPr>
          <p:nvPr/>
        </p:nvSpPr>
        <p:spPr>
          <a:xfrm>
            <a:off x="140181" y="1666696"/>
            <a:ext cx="8751889" cy="176230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Answer</a:t>
            </a:r>
            <a:r>
              <a:rPr lang="en-US" sz="3200" cap="none" dirty="0">
                <a:latin typeface="Arial" panose="020B0604020202020204" pitchFamily="34" charset="0"/>
                <a:cs typeface="Arial" panose="020B0604020202020204" pitchFamily="34" charset="0"/>
              </a:rPr>
              <a:t> (Slide 74) : </a:t>
            </a:r>
          </a:p>
          <a:p>
            <a:pPr marL="0" indent="0">
              <a:buNone/>
            </a:pPr>
            <a:r>
              <a:rPr lang="en-US" sz="3200" cap="none" dirty="0">
                <a:latin typeface="Arial" panose="020B0604020202020204" pitchFamily="34" charset="0"/>
                <a:cs typeface="Arial" panose="020B0604020202020204" pitchFamily="34" charset="0"/>
              </a:rPr>
              <a:t> </a:t>
            </a:r>
            <a:r>
              <a:rPr lang="en-US" sz="3200" cap="none" dirty="0">
                <a:solidFill>
                  <a:srgbClr val="FF0000"/>
                </a:solidFill>
                <a:latin typeface="Arial" panose="020B0604020202020204" pitchFamily="34" charset="0"/>
                <a:cs typeface="Arial" panose="020B0604020202020204" pitchFamily="34" charset="0"/>
              </a:rPr>
              <a:t>VMA Design Minimum is  - 0.5 to 2.0%</a:t>
            </a:r>
          </a:p>
        </p:txBody>
      </p:sp>
      <p:pic>
        <p:nvPicPr>
          <p:cNvPr id="6" name="Picture 5">
            <a:extLst>
              <a:ext uri="{FF2B5EF4-FFF2-40B4-BE49-F238E27FC236}">
                <a16:creationId xmlns:a16="http://schemas.microsoft.com/office/drawing/2014/main" id="{600739B7-98CA-4DE6-B1C8-CBC71A5D385D}"/>
              </a:ext>
            </a:extLst>
          </p:cNvPr>
          <p:cNvPicPr>
            <a:picLocks noChangeAspect="1"/>
          </p:cNvPicPr>
          <p:nvPr/>
        </p:nvPicPr>
        <p:blipFill>
          <a:blip r:embed="rId2"/>
          <a:stretch>
            <a:fillRect/>
          </a:stretch>
        </p:blipFill>
        <p:spPr>
          <a:xfrm>
            <a:off x="7617482" y="1635430"/>
            <a:ext cx="3950479" cy="5191125"/>
          </a:xfrm>
          <a:prstGeom prst="rect">
            <a:avLst/>
          </a:prstGeom>
        </p:spPr>
      </p:pic>
      <p:sp>
        <p:nvSpPr>
          <p:cNvPr id="7" name="TextBox 6">
            <a:extLst>
              <a:ext uri="{FF2B5EF4-FFF2-40B4-BE49-F238E27FC236}">
                <a16:creationId xmlns:a16="http://schemas.microsoft.com/office/drawing/2014/main" id="{71D8D511-AFB7-4B9B-B082-09D080186621}"/>
              </a:ext>
            </a:extLst>
          </p:cNvPr>
          <p:cNvSpPr txBox="1"/>
          <p:nvPr/>
        </p:nvSpPr>
        <p:spPr>
          <a:xfrm rot="21403849" flipH="1">
            <a:off x="8068787" y="2405174"/>
            <a:ext cx="2486026" cy="461665"/>
          </a:xfrm>
          <a:prstGeom prst="rect">
            <a:avLst/>
          </a:prstGeom>
          <a:noFill/>
        </p:spPr>
        <p:txBody>
          <a:bodyPr wrap="square" rtlCol="0">
            <a:spAutoFit/>
          </a:bodyPr>
          <a:lstStyle/>
          <a:p>
            <a:r>
              <a:rPr lang="en-US" sz="2400" b="1" dirty="0">
                <a:solidFill>
                  <a:srgbClr val="FF0000"/>
                </a:solidFill>
              </a:rPr>
              <a:t>ENLARGED</a:t>
            </a:r>
          </a:p>
        </p:txBody>
      </p:sp>
    </p:spTree>
    <p:extLst>
      <p:ext uri="{BB962C8B-B14F-4D97-AF65-F5344CB8AC3E}">
        <p14:creationId xmlns:p14="http://schemas.microsoft.com/office/powerpoint/2010/main" val="3454507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328610" y="203335"/>
            <a:ext cx="11749090" cy="1752599"/>
          </a:xfrm>
        </p:spPr>
        <p:txBody>
          <a:bodyPr>
            <a:normAutofit/>
          </a:bodyPr>
          <a:lstStyle/>
          <a:p>
            <a:pPr algn="l"/>
            <a:r>
              <a:rPr lang="en-US" sz="3200" b="1" dirty="0">
                <a:latin typeface="Arial" panose="020B0604020202020204" pitchFamily="34" charset="0"/>
                <a:cs typeface="Arial" panose="020B0604020202020204" pitchFamily="34" charset="0"/>
              </a:rPr>
              <a:t>Module 5 – For Volumetrics / Binder content loose mix samples:</a:t>
            </a:r>
            <a:br>
              <a:rPr lang="en-US" sz="3200" b="1"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95300" y="1765232"/>
            <a:ext cx="11582400" cy="3352868"/>
          </a:xfrm>
        </p:spPr>
        <p:txBody>
          <a:bodyPr>
            <a:normAutofit/>
          </a:bodyPr>
          <a:lstStyle/>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QC: What is the frequency of sampling for QLA analysis?	</a:t>
            </a:r>
          </a:p>
          <a:p>
            <a:pPr marL="0" indent="0">
              <a:buNone/>
            </a:pPr>
            <a:r>
              <a:rPr lang="en-US" sz="3200" cap="none" dirty="0">
                <a:latin typeface="Arial" panose="020B0604020202020204" pitchFamily="34" charset="0"/>
                <a:cs typeface="Arial" panose="020B0604020202020204" pitchFamily="34" charset="0"/>
              </a:rPr>
              <a:t>		Is a retained sample required?</a:t>
            </a:r>
          </a:p>
          <a:p>
            <a:pPr marL="0" indent="0">
              <a:buNone/>
            </a:pPr>
            <a:r>
              <a:rPr lang="en-US" sz="3200" cap="none" dirty="0">
                <a:latin typeface="Arial" panose="020B0604020202020204" pitchFamily="34" charset="0"/>
                <a:cs typeface="Arial" panose="020B0604020202020204" pitchFamily="34" charset="0"/>
              </a:rPr>
              <a:t>		Should the location be random?	</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53700" y="5867131"/>
            <a:ext cx="949323" cy="365125"/>
          </a:xfrm>
        </p:spPr>
        <p:txBody>
          <a:bodyPr/>
          <a:lstStyle/>
          <a:p>
            <a:fld id="{D06B54AD-FDBF-4D58-8A9D-31C5564527AC}" type="slidenum">
              <a:rPr lang="en-US" sz="2800" smtClean="0"/>
              <a:t>80</a:t>
            </a:fld>
            <a:endParaRPr lang="en-US" sz="2800" dirty="0"/>
          </a:p>
        </p:txBody>
      </p:sp>
    </p:spTree>
    <p:extLst>
      <p:ext uri="{BB962C8B-B14F-4D97-AF65-F5344CB8AC3E}">
        <p14:creationId xmlns:p14="http://schemas.microsoft.com/office/powerpoint/2010/main" val="164298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06259" y="148879"/>
            <a:ext cx="4376841" cy="1066800"/>
          </a:xfrm>
        </p:spPr>
        <p:txBody>
          <a:bodyPr vert="horz" lIns="91440" tIns="45720" rIns="91440" bIns="45720" rtlCol="0" anchor="ctr">
            <a:normAutofit/>
          </a:bodyPr>
          <a:lstStyle/>
          <a:p>
            <a:pPr algn="l"/>
            <a:r>
              <a:rPr lang="en-US" sz="2800" dirty="0">
                <a:latin typeface="Arial" panose="020B0604020202020204" pitchFamily="34" charset="0"/>
                <a:cs typeface="Arial" panose="020B0604020202020204" pitchFamily="34" charset="0"/>
              </a:rPr>
              <a:t>Answer - M5 – Q1;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(slide 16)</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46450" y="6298931"/>
            <a:ext cx="1113144" cy="365125"/>
          </a:xfrm>
        </p:spPr>
        <p:txBody>
          <a:bodyPr vert="horz" lIns="91440" tIns="45720" rIns="91440" bIns="45720" rtlCol="0" anchor="ctr">
            <a:normAutofit fontScale="25000" lnSpcReduction="20000"/>
          </a:bodyPr>
          <a:lstStyle/>
          <a:p>
            <a:pPr defTabSz="914400">
              <a:spcAft>
                <a:spcPts val="600"/>
              </a:spcAft>
            </a:pPr>
            <a:fld id="{D06B54AD-FDBF-4D58-8A9D-31C5564527AC}" type="slidenum">
              <a:rPr lang="en-US" sz="11200" smtClean="0"/>
              <a:pPr defTabSz="914400">
                <a:spcAft>
                  <a:spcPts val="600"/>
                </a:spcAft>
              </a:pPr>
              <a:t>81</a:t>
            </a:fld>
            <a:endParaRPr lang="en-US" dirty="0"/>
          </a:p>
        </p:txBody>
      </p:sp>
      <p:sp>
        <p:nvSpPr>
          <p:cNvPr id="5" name="TextBox 4">
            <a:extLst>
              <a:ext uri="{FF2B5EF4-FFF2-40B4-BE49-F238E27FC236}">
                <a16:creationId xmlns:a16="http://schemas.microsoft.com/office/drawing/2014/main" id="{BD4B5D4A-6FCB-4B43-994C-1A0F2A64EA7F}"/>
              </a:ext>
            </a:extLst>
          </p:cNvPr>
          <p:cNvSpPr txBox="1"/>
          <p:nvPr/>
        </p:nvSpPr>
        <p:spPr>
          <a:xfrm>
            <a:off x="106259" y="1414333"/>
            <a:ext cx="3767241" cy="4376868"/>
          </a:xfrm>
          <a:prstGeom prst="rect">
            <a:avLst/>
          </a:prstGeom>
          <a:solidFill>
            <a:schemeClr val="bg2">
              <a:lumMod val="20000"/>
              <a:lumOff val="80000"/>
            </a:schemeClr>
          </a:solidFill>
        </p:spPr>
        <p:txBody>
          <a:bodyPr vert="horz" lIns="91440" tIns="45720" rIns="91440" bIns="45720" rtlCol="0" anchor="ctr">
            <a:normAutofit fontScale="85000" lnSpcReduction="20000"/>
          </a:bodyPr>
          <a:lstStyle/>
          <a:p>
            <a:pPr>
              <a:spcBef>
                <a:spcPct val="20000"/>
              </a:spcBef>
              <a:spcAft>
                <a:spcPts val="600"/>
              </a:spcAft>
              <a:buClr>
                <a:schemeClr val="accent1">
                  <a:lumMod val="75000"/>
                </a:schemeClr>
              </a:buClr>
              <a:buSzPct val="170000"/>
              <a:buFont typeface="Arial"/>
              <a:buChar char="•"/>
            </a:pPr>
            <a:r>
              <a:rPr lang="en-US" sz="4100" dirty="0">
                <a:solidFill>
                  <a:srgbClr val="FF0000"/>
                </a:solidFill>
                <a:latin typeface="Arial" panose="020B0604020202020204" pitchFamily="34" charset="0"/>
                <a:cs typeface="Arial" panose="020B0604020202020204" pitchFamily="34" charset="0"/>
              </a:rPr>
              <a:t>One per Sublot</a:t>
            </a:r>
            <a:endParaRPr lang="en-US" sz="3500" dirty="0">
              <a:solidFill>
                <a:srgbClr val="FF0000"/>
              </a:solidFill>
              <a:latin typeface="Arial" panose="020B0604020202020204" pitchFamily="34" charset="0"/>
              <a:cs typeface="Arial" panose="020B0604020202020204" pitchFamily="34" charset="0"/>
            </a:endParaRPr>
          </a:p>
          <a:p>
            <a:pPr>
              <a:spcBef>
                <a:spcPct val="20000"/>
              </a:spcBef>
              <a:spcAft>
                <a:spcPts val="600"/>
              </a:spcAft>
              <a:buClr>
                <a:schemeClr val="accent1">
                  <a:lumMod val="75000"/>
                </a:schemeClr>
              </a:buClr>
              <a:buSzPct val="145000"/>
            </a:pPr>
            <a:endParaRPr lang="en-US" sz="1400" dirty="0">
              <a:solidFill>
                <a:srgbClr val="FF0000"/>
              </a:solidFill>
              <a:latin typeface="Arial" panose="020B0604020202020204" pitchFamily="34" charset="0"/>
              <a:cs typeface="Arial" panose="020B0604020202020204" pitchFamily="34" charset="0"/>
            </a:endParaRPr>
          </a:p>
          <a:p>
            <a:pPr>
              <a:spcBef>
                <a:spcPct val="20000"/>
              </a:spcBef>
              <a:spcAft>
                <a:spcPts val="600"/>
              </a:spcAft>
              <a:buClr>
                <a:schemeClr val="accent1">
                  <a:lumMod val="75000"/>
                </a:schemeClr>
              </a:buClr>
              <a:buSzPct val="145000"/>
              <a:buFont typeface="Arial"/>
              <a:buChar char="•"/>
            </a:pPr>
            <a:r>
              <a:rPr lang="en-US" sz="4100" dirty="0">
                <a:solidFill>
                  <a:srgbClr val="FF0000"/>
                </a:solidFill>
                <a:latin typeface="Arial" panose="020B0604020202020204" pitchFamily="34" charset="0"/>
                <a:cs typeface="Arial" panose="020B0604020202020204" pitchFamily="34" charset="0"/>
              </a:rPr>
              <a:t>Yes,</a:t>
            </a:r>
          </a:p>
          <a:p>
            <a:pPr>
              <a:spcBef>
                <a:spcPct val="20000"/>
              </a:spcBef>
              <a:spcAft>
                <a:spcPts val="600"/>
              </a:spcAft>
              <a:buClr>
                <a:schemeClr val="accent1">
                  <a:lumMod val="75000"/>
                </a:schemeClr>
              </a:buClr>
              <a:buSzPct val="145000"/>
            </a:pPr>
            <a:r>
              <a:rPr lang="en-US" sz="4100" dirty="0">
                <a:solidFill>
                  <a:srgbClr val="FF0000"/>
                </a:solidFill>
                <a:latin typeface="Arial" panose="020B0604020202020204" pitchFamily="34" charset="0"/>
                <a:cs typeface="Arial" panose="020B0604020202020204" pitchFamily="34" charset="0"/>
              </a:rPr>
              <a:t>A retained sample is required.</a:t>
            </a:r>
          </a:p>
          <a:p>
            <a:pPr>
              <a:spcBef>
                <a:spcPct val="20000"/>
              </a:spcBef>
              <a:spcAft>
                <a:spcPts val="600"/>
              </a:spcAft>
              <a:buClr>
                <a:schemeClr val="accent1">
                  <a:lumMod val="75000"/>
                </a:schemeClr>
              </a:buClr>
              <a:buSzPct val="145000"/>
            </a:pPr>
            <a:endParaRPr lang="en-US" sz="1400" dirty="0">
              <a:solidFill>
                <a:srgbClr val="FF0000"/>
              </a:solidFill>
              <a:latin typeface="Arial" panose="020B0604020202020204" pitchFamily="34" charset="0"/>
              <a:cs typeface="Arial" panose="020B0604020202020204" pitchFamily="34" charset="0"/>
            </a:endParaRPr>
          </a:p>
          <a:p>
            <a:pPr>
              <a:spcBef>
                <a:spcPct val="20000"/>
              </a:spcBef>
              <a:spcAft>
                <a:spcPts val="600"/>
              </a:spcAft>
              <a:buClr>
                <a:schemeClr val="accent1">
                  <a:lumMod val="75000"/>
                </a:schemeClr>
              </a:buClr>
              <a:buSzPct val="170000"/>
              <a:buFont typeface="Arial"/>
              <a:buChar char="•"/>
            </a:pPr>
            <a:r>
              <a:rPr lang="en-US" sz="3800" dirty="0">
                <a:solidFill>
                  <a:srgbClr val="FF0000"/>
                </a:solidFill>
                <a:latin typeface="Arial" panose="020B0604020202020204" pitchFamily="34" charset="0"/>
                <a:cs typeface="Arial" panose="020B0604020202020204" pitchFamily="34" charset="0"/>
              </a:rPr>
              <a:t>Yes,</a:t>
            </a:r>
          </a:p>
          <a:p>
            <a:pPr>
              <a:spcBef>
                <a:spcPct val="20000"/>
              </a:spcBef>
              <a:spcAft>
                <a:spcPts val="600"/>
              </a:spcAft>
              <a:buClr>
                <a:schemeClr val="accent1">
                  <a:lumMod val="75000"/>
                </a:schemeClr>
              </a:buClr>
              <a:buSzPct val="145000"/>
            </a:pPr>
            <a:r>
              <a:rPr lang="en-US" sz="3800" dirty="0">
                <a:solidFill>
                  <a:srgbClr val="FF0000"/>
                </a:solidFill>
                <a:latin typeface="Arial" panose="020B0604020202020204" pitchFamily="34" charset="0"/>
                <a:cs typeface="Arial" panose="020B0604020202020204" pitchFamily="34" charset="0"/>
              </a:rPr>
              <a:t>The location should be random.</a:t>
            </a:r>
          </a:p>
        </p:txBody>
      </p:sp>
      <p:pic>
        <p:nvPicPr>
          <p:cNvPr id="6" name="Picture 5">
            <a:extLst>
              <a:ext uri="{FF2B5EF4-FFF2-40B4-BE49-F238E27FC236}">
                <a16:creationId xmlns:a16="http://schemas.microsoft.com/office/drawing/2014/main" id="{53828A02-95BC-4270-B14E-CC84625C3035}"/>
              </a:ext>
            </a:extLst>
          </p:cNvPr>
          <p:cNvPicPr>
            <a:picLocks noChangeAspect="1"/>
          </p:cNvPicPr>
          <p:nvPr/>
        </p:nvPicPr>
        <p:blipFill>
          <a:blip r:embed="rId3"/>
          <a:stretch>
            <a:fillRect/>
          </a:stretch>
        </p:blipFill>
        <p:spPr>
          <a:xfrm>
            <a:off x="7547715" y="92344"/>
            <a:ext cx="4644285" cy="610498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3" name="Picture 2">
            <a:extLst>
              <a:ext uri="{FF2B5EF4-FFF2-40B4-BE49-F238E27FC236}">
                <a16:creationId xmlns:a16="http://schemas.microsoft.com/office/drawing/2014/main" id="{25BC7EDE-4267-42F8-856A-604A568E1BB0}"/>
              </a:ext>
            </a:extLst>
          </p:cNvPr>
          <p:cNvPicPr>
            <a:picLocks noChangeAspect="1"/>
          </p:cNvPicPr>
          <p:nvPr/>
        </p:nvPicPr>
        <p:blipFill>
          <a:blip r:embed="rId4"/>
          <a:stretch>
            <a:fillRect/>
          </a:stretch>
        </p:blipFill>
        <p:spPr>
          <a:xfrm>
            <a:off x="3859648" y="571500"/>
            <a:ext cx="3887012" cy="521970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490779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52400" y="114301"/>
            <a:ext cx="11582400" cy="1168399"/>
          </a:xfrm>
        </p:spPr>
        <p:txBody>
          <a:bodyPr>
            <a:normAutofit/>
          </a:body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Volumetrics / Binder content loose mix samples: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52400" y="1551008"/>
            <a:ext cx="11861800" cy="3517899"/>
          </a:xfrm>
        </p:spPr>
        <p:txBody>
          <a:bodyPr>
            <a:normAutofit/>
          </a:bodyPr>
          <a:lstStyle/>
          <a:p>
            <a:pPr marL="0" indent="0">
              <a:buNone/>
            </a:pPr>
            <a:r>
              <a:rPr lang="en-US" sz="3200" b="1" dirty="0">
                <a:latin typeface="Arial" panose="020B0604020202020204" pitchFamily="34" charset="0"/>
                <a:cs typeface="Arial" panose="020B0604020202020204" pitchFamily="34" charset="0"/>
              </a:rPr>
              <a:t>2. </a:t>
            </a:r>
            <a:r>
              <a:rPr lang="en-US" sz="3200" cap="none" dirty="0">
                <a:latin typeface="Arial" panose="020B0604020202020204" pitchFamily="34" charset="0"/>
                <a:cs typeface="Arial" panose="020B0604020202020204" pitchFamily="34" charset="0"/>
              </a:rPr>
              <a:t>For QA:  Who should obtain the </a:t>
            </a:r>
            <a:r>
              <a:rPr lang="en-US" sz="3200" u="sng" cap="none" dirty="0">
                <a:latin typeface="Arial" panose="020B0604020202020204" pitchFamily="34" charset="0"/>
                <a:cs typeface="Arial" panose="020B0604020202020204" pitchFamily="34" charset="0"/>
              </a:rPr>
              <a:t>independent</a:t>
            </a:r>
            <a:r>
              <a:rPr lang="en-US" sz="3200" cap="none" dirty="0">
                <a:latin typeface="Arial" panose="020B0604020202020204" pitchFamily="34" charset="0"/>
                <a:cs typeface="Arial" panose="020B0604020202020204" pitchFamily="34" charset="0"/>
              </a:rPr>
              <a:t> QA QLA  loose mix sample QA or QC?		</a:t>
            </a:r>
          </a:p>
          <a:p>
            <a:pPr marL="0" indent="0">
              <a:buNone/>
            </a:pPr>
            <a:r>
              <a:rPr lang="en-US" sz="3200" cap="none" dirty="0">
                <a:latin typeface="Arial" panose="020B0604020202020204" pitchFamily="34" charset="0"/>
                <a:cs typeface="Arial" panose="020B0604020202020204" pitchFamily="34" charset="0"/>
              </a:rPr>
              <a:t>		At what minimum frequency?</a:t>
            </a:r>
          </a:p>
          <a:p>
            <a:pPr marL="0" indent="0">
              <a:buNone/>
            </a:pPr>
            <a:r>
              <a:rPr lang="en-US" sz="3200" cap="none" dirty="0">
                <a:latin typeface="Arial" panose="020B0604020202020204" pitchFamily="34" charset="0"/>
                <a:cs typeface="Arial" panose="020B0604020202020204" pitchFamily="34" charset="0"/>
              </a:rPr>
              <a:t>		Is a retained sample required?</a:t>
            </a:r>
          </a:p>
          <a:p>
            <a:pPr marL="0" indent="0">
              <a:buNone/>
            </a:pPr>
            <a:r>
              <a:rPr lang="en-US" sz="3200" cap="none" dirty="0">
                <a:latin typeface="Arial" panose="020B0604020202020204" pitchFamily="34" charset="0"/>
                <a:cs typeface="Arial" panose="020B0604020202020204" pitchFamily="34" charset="0"/>
              </a:rPr>
              <a:t>		Should the location be random?</a:t>
            </a:r>
            <a:r>
              <a:rPr lang="en-US" sz="32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79100" y="5867131"/>
            <a:ext cx="923923" cy="365125"/>
          </a:xfrm>
        </p:spPr>
        <p:txBody>
          <a:bodyPr/>
          <a:lstStyle/>
          <a:p>
            <a:fld id="{D06B54AD-FDBF-4D58-8A9D-31C5564527AC}" type="slidenum">
              <a:rPr lang="en-US" sz="2800" smtClean="0"/>
              <a:t>82</a:t>
            </a:fld>
            <a:endParaRPr lang="en-US" sz="2800" dirty="0"/>
          </a:p>
        </p:txBody>
      </p:sp>
      <p:sp>
        <p:nvSpPr>
          <p:cNvPr id="5" name="TextBox 4">
            <a:extLst>
              <a:ext uri="{FF2B5EF4-FFF2-40B4-BE49-F238E27FC236}">
                <a16:creationId xmlns:a16="http://schemas.microsoft.com/office/drawing/2014/main" id="{9F29602B-5F8C-4771-8320-6F1771C56712}"/>
              </a:ext>
            </a:extLst>
          </p:cNvPr>
          <p:cNvSpPr txBox="1"/>
          <p:nvPr/>
        </p:nvSpPr>
        <p:spPr>
          <a:xfrm>
            <a:off x="261902" y="5724947"/>
            <a:ext cx="5141729" cy="954107"/>
          </a:xfrm>
          <a:prstGeom prst="rect">
            <a:avLst/>
          </a:prstGeom>
          <a:solidFill>
            <a:schemeClr val="accent6">
              <a:lumMod val="20000"/>
              <a:lumOff val="80000"/>
            </a:schemeClr>
          </a:solidFill>
        </p:spPr>
        <p:txBody>
          <a:bodyPr wrap="none" rtlCol="0">
            <a:spAutoFit/>
          </a:bodyPr>
          <a:lstStyle/>
          <a:p>
            <a:r>
              <a:rPr lang="en-US" sz="2800" b="1" dirty="0">
                <a:latin typeface="Arial" panose="020B0604020202020204" pitchFamily="34" charset="0"/>
                <a:cs typeface="Arial" panose="020B0604020202020204" pitchFamily="34" charset="0"/>
              </a:rPr>
              <a:t>NOTE:</a:t>
            </a:r>
          </a:p>
          <a:p>
            <a:r>
              <a:rPr lang="en-US" sz="2800" b="1" dirty="0">
                <a:latin typeface="Arial" panose="020B0604020202020204" pitchFamily="34" charset="0"/>
                <a:cs typeface="Arial" panose="020B0604020202020204" pitchFamily="34" charset="0"/>
              </a:rPr>
              <a:t>QLA = Quality Level Analysis</a:t>
            </a:r>
          </a:p>
        </p:txBody>
      </p:sp>
    </p:spTree>
    <p:extLst>
      <p:ext uri="{BB962C8B-B14F-4D97-AF65-F5344CB8AC3E}">
        <p14:creationId xmlns:p14="http://schemas.microsoft.com/office/powerpoint/2010/main" val="507461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7677AA-4048-41AD-A20E-EA6CB60A69D8}"/>
              </a:ext>
            </a:extLst>
          </p:cNvPr>
          <p:cNvSpPr>
            <a:spLocks noGrp="1"/>
          </p:cNvSpPr>
          <p:nvPr>
            <p:ph type="sldNum" sz="quarter" idx="12"/>
          </p:nvPr>
        </p:nvSpPr>
        <p:spPr>
          <a:xfrm>
            <a:off x="11074764" y="6289675"/>
            <a:ext cx="764215" cy="365125"/>
          </a:xfrm>
        </p:spPr>
        <p:txBody>
          <a:bodyPr/>
          <a:lstStyle/>
          <a:p>
            <a:fld id="{D06B54AD-FDBF-4D58-8A9D-31C5564527AC}" type="slidenum">
              <a:rPr lang="en-US" sz="2800" smtClean="0"/>
              <a:t>83</a:t>
            </a:fld>
            <a:endParaRPr lang="en-US" dirty="0"/>
          </a:p>
        </p:txBody>
      </p:sp>
      <p:sp>
        <p:nvSpPr>
          <p:cNvPr id="5" name="Title 1">
            <a:extLst>
              <a:ext uri="{FF2B5EF4-FFF2-40B4-BE49-F238E27FC236}">
                <a16:creationId xmlns:a16="http://schemas.microsoft.com/office/drawing/2014/main" id="{D6F0832A-2E5E-4DEA-A92C-765502D8A562}"/>
              </a:ext>
            </a:extLst>
          </p:cNvPr>
          <p:cNvSpPr>
            <a:spLocks noGrp="1"/>
          </p:cNvSpPr>
          <p:nvPr>
            <p:ph type="title"/>
          </p:nvPr>
        </p:nvSpPr>
        <p:spPr>
          <a:xfrm>
            <a:off x="131659" y="0"/>
            <a:ext cx="4122841" cy="800100"/>
          </a:xfrm>
        </p:spPr>
        <p:txBody>
          <a:bodyPr vert="horz" lIns="91440" tIns="45720" rIns="91440" bIns="45720" rtlCol="0" anchor="ctr">
            <a:normAutofit/>
          </a:bodyPr>
          <a:lstStyle/>
          <a:p>
            <a:pPr algn="l"/>
            <a:r>
              <a:rPr lang="en-US" sz="3200" dirty="0">
                <a:latin typeface="Arial" panose="020B0604020202020204" pitchFamily="34" charset="0"/>
                <a:cs typeface="Arial" panose="020B0604020202020204" pitchFamily="34" charset="0"/>
              </a:rPr>
              <a:t>Answer - M5 – Q2;</a:t>
            </a:r>
          </a:p>
        </p:txBody>
      </p:sp>
      <p:sp>
        <p:nvSpPr>
          <p:cNvPr id="6" name="Content Placeholder 2">
            <a:extLst>
              <a:ext uri="{FF2B5EF4-FFF2-40B4-BE49-F238E27FC236}">
                <a16:creationId xmlns:a16="http://schemas.microsoft.com/office/drawing/2014/main" id="{DA9DF7B8-C1B3-4D35-B8BE-67840439E901}"/>
              </a:ext>
            </a:extLst>
          </p:cNvPr>
          <p:cNvSpPr>
            <a:spLocks noGrp="1"/>
          </p:cNvSpPr>
          <p:nvPr>
            <p:ph idx="1"/>
          </p:nvPr>
        </p:nvSpPr>
        <p:spPr>
          <a:xfrm>
            <a:off x="59911" y="636609"/>
            <a:ext cx="11779068" cy="2906692"/>
          </a:xfrm>
        </p:spPr>
        <p:txBody>
          <a:bodyPr>
            <a:normAutofit/>
          </a:bodyPr>
          <a:lstStyle/>
          <a:p>
            <a:pPr marL="0" indent="0">
              <a:buNone/>
            </a:pPr>
            <a:r>
              <a:rPr lang="en-US" sz="3200" cap="none" dirty="0">
                <a:latin typeface="Arial" panose="020B0604020202020204" pitchFamily="34" charset="0"/>
                <a:cs typeface="Arial" panose="020B0604020202020204" pitchFamily="34" charset="0"/>
              </a:rPr>
              <a:t>(Slide 26) Who? </a:t>
            </a:r>
            <a:r>
              <a:rPr lang="en-US" sz="3200" u="sng" cap="none" dirty="0">
                <a:latin typeface="Arial" panose="020B0604020202020204" pitchFamily="34" charset="0"/>
                <a:cs typeface="Arial" panose="020B0604020202020204" pitchFamily="34" charset="0"/>
              </a:rPr>
              <a:t>Independent</a:t>
            </a:r>
            <a:r>
              <a:rPr lang="en-US" sz="3200" cap="none" dirty="0">
                <a:latin typeface="Arial" panose="020B0604020202020204" pitchFamily="34" charset="0"/>
                <a:cs typeface="Arial" panose="020B0604020202020204" pitchFamily="34" charset="0"/>
              </a:rPr>
              <a:t> QA QLA. QA or QC?	</a:t>
            </a:r>
            <a:r>
              <a:rPr lang="en-US" sz="3200" cap="none" dirty="0">
                <a:solidFill>
                  <a:srgbClr val="FF0000"/>
                </a:solidFill>
                <a:latin typeface="Arial" panose="020B0604020202020204" pitchFamily="34" charset="0"/>
                <a:cs typeface="Arial" panose="020B0604020202020204" pitchFamily="34" charset="0"/>
              </a:rPr>
              <a:t>QA </a:t>
            </a:r>
            <a:r>
              <a:rPr lang="en-US" sz="3200" cap="none" dirty="0">
                <a:latin typeface="Arial" panose="020B0604020202020204" pitchFamily="34" charset="0"/>
                <a:cs typeface="Arial" panose="020B0604020202020204" pitchFamily="34" charset="0"/>
              </a:rPr>
              <a:t>	</a:t>
            </a:r>
          </a:p>
          <a:p>
            <a:pPr marL="0" indent="0">
              <a:buNone/>
            </a:pPr>
            <a:r>
              <a:rPr lang="en-US" sz="3200" cap="none" dirty="0">
                <a:latin typeface="Arial" panose="020B0604020202020204" pitchFamily="34" charset="0"/>
                <a:cs typeface="Arial" panose="020B0604020202020204" pitchFamily="34" charset="0"/>
              </a:rPr>
              <a:t>(Slide 18)  At what minimum frequency?   </a:t>
            </a:r>
            <a:r>
              <a:rPr lang="en-US" sz="3200" cap="none" dirty="0">
                <a:solidFill>
                  <a:srgbClr val="FF0000"/>
                </a:solidFill>
                <a:latin typeface="Arial" panose="020B0604020202020204" pitchFamily="34" charset="0"/>
                <a:cs typeface="Arial" panose="020B0604020202020204" pitchFamily="34" charset="0"/>
              </a:rPr>
              <a:t>One per 4 sublots</a:t>
            </a:r>
            <a:endParaRPr lang="en-US" sz="3200" cap="none"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(Slide 19)  Is a retained sample required?  </a:t>
            </a:r>
            <a:r>
              <a:rPr lang="en-US" sz="3200" cap="none" dirty="0">
                <a:solidFill>
                  <a:srgbClr val="FF0000"/>
                </a:solidFill>
                <a:latin typeface="Arial" panose="020B0604020202020204" pitchFamily="34" charset="0"/>
                <a:cs typeface="Arial" panose="020B0604020202020204" pitchFamily="34" charset="0"/>
              </a:rPr>
              <a:t>Yes</a:t>
            </a:r>
            <a:endParaRPr lang="en-US" sz="3200" cap="none" dirty="0">
              <a:latin typeface="Arial" panose="020B0604020202020204" pitchFamily="34" charset="0"/>
              <a:cs typeface="Arial" panose="020B0604020202020204" pitchFamily="34" charset="0"/>
            </a:endParaRPr>
          </a:p>
          <a:p>
            <a:pPr marL="0" indent="0">
              <a:buNone/>
            </a:pPr>
            <a:r>
              <a:rPr lang="en-US" sz="3200" cap="none" dirty="0">
                <a:latin typeface="Arial" panose="020B0604020202020204" pitchFamily="34" charset="0"/>
                <a:cs typeface="Arial" panose="020B0604020202020204" pitchFamily="34" charset="0"/>
              </a:rPr>
              <a:t>(Slide 21)  Should the location be random?  </a:t>
            </a:r>
            <a:r>
              <a:rPr lang="en-US" sz="3200" cap="none" dirty="0">
                <a:solidFill>
                  <a:srgbClr val="FF0000"/>
                </a:solidFill>
                <a:latin typeface="Arial" panose="020B0604020202020204" pitchFamily="34" charset="0"/>
                <a:cs typeface="Arial" panose="020B0604020202020204" pitchFamily="34" charset="0"/>
              </a:rPr>
              <a:t>Yes</a:t>
            </a:r>
            <a:r>
              <a:rPr lang="en-US" sz="3200"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007D69F9-3246-4AD4-82D9-1E23916BC5E4}"/>
              </a:ext>
            </a:extLst>
          </p:cNvPr>
          <p:cNvPicPr>
            <a:picLocks noChangeAspect="1"/>
          </p:cNvPicPr>
          <p:nvPr/>
        </p:nvPicPr>
        <p:blipFill>
          <a:blip r:embed="rId2"/>
          <a:stretch>
            <a:fillRect/>
          </a:stretch>
        </p:blipFill>
        <p:spPr>
          <a:xfrm>
            <a:off x="3123102" y="3400698"/>
            <a:ext cx="2580801" cy="3421062"/>
          </a:xfrm>
          <a:prstGeom prst="rect">
            <a:avLst/>
          </a:prstGeom>
        </p:spPr>
      </p:pic>
      <p:pic>
        <p:nvPicPr>
          <p:cNvPr id="8" name="Picture 7">
            <a:extLst>
              <a:ext uri="{FF2B5EF4-FFF2-40B4-BE49-F238E27FC236}">
                <a16:creationId xmlns:a16="http://schemas.microsoft.com/office/drawing/2014/main" id="{14730B43-FE72-4162-8565-892128F80CE2}"/>
              </a:ext>
            </a:extLst>
          </p:cNvPr>
          <p:cNvPicPr>
            <a:picLocks noChangeAspect="1"/>
          </p:cNvPicPr>
          <p:nvPr/>
        </p:nvPicPr>
        <p:blipFill>
          <a:blip r:embed="rId3"/>
          <a:stretch>
            <a:fillRect/>
          </a:stretch>
        </p:blipFill>
        <p:spPr>
          <a:xfrm>
            <a:off x="5951011" y="3429000"/>
            <a:ext cx="2580801" cy="3447789"/>
          </a:xfrm>
          <a:prstGeom prst="rect">
            <a:avLst/>
          </a:prstGeom>
        </p:spPr>
      </p:pic>
      <p:pic>
        <p:nvPicPr>
          <p:cNvPr id="9" name="Picture 8">
            <a:extLst>
              <a:ext uri="{FF2B5EF4-FFF2-40B4-BE49-F238E27FC236}">
                <a16:creationId xmlns:a16="http://schemas.microsoft.com/office/drawing/2014/main" id="{10096EF3-06ED-4984-A63E-5C210EFD0D40}"/>
              </a:ext>
            </a:extLst>
          </p:cNvPr>
          <p:cNvPicPr>
            <a:picLocks noChangeAspect="1"/>
          </p:cNvPicPr>
          <p:nvPr/>
        </p:nvPicPr>
        <p:blipFill>
          <a:blip r:embed="rId4"/>
          <a:stretch>
            <a:fillRect/>
          </a:stretch>
        </p:blipFill>
        <p:spPr>
          <a:xfrm>
            <a:off x="8778920" y="3437955"/>
            <a:ext cx="2580801" cy="3438834"/>
          </a:xfrm>
          <a:prstGeom prst="rect">
            <a:avLst/>
          </a:prstGeom>
        </p:spPr>
      </p:pic>
      <p:pic>
        <p:nvPicPr>
          <p:cNvPr id="10" name="Picture 9">
            <a:extLst>
              <a:ext uri="{FF2B5EF4-FFF2-40B4-BE49-F238E27FC236}">
                <a16:creationId xmlns:a16="http://schemas.microsoft.com/office/drawing/2014/main" id="{2A52600C-B9FD-43A0-817F-5AFAB5F8D61E}"/>
              </a:ext>
            </a:extLst>
          </p:cNvPr>
          <p:cNvPicPr>
            <a:picLocks noChangeAspect="1"/>
          </p:cNvPicPr>
          <p:nvPr/>
        </p:nvPicPr>
        <p:blipFill>
          <a:blip r:embed="rId5"/>
          <a:stretch>
            <a:fillRect/>
          </a:stretch>
        </p:blipFill>
        <p:spPr>
          <a:xfrm>
            <a:off x="224356" y="3400698"/>
            <a:ext cx="2580802" cy="3421063"/>
          </a:xfrm>
          <a:prstGeom prst="rect">
            <a:avLst/>
          </a:prstGeom>
        </p:spPr>
      </p:pic>
    </p:spTree>
    <p:extLst>
      <p:ext uri="{BB962C8B-B14F-4D97-AF65-F5344CB8AC3E}">
        <p14:creationId xmlns:p14="http://schemas.microsoft.com/office/powerpoint/2010/main" val="18008239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65110" y="114301"/>
            <a:ext cx="11812590" cy="1333499"/>
          </a:xfrm>
        </p:spPr>
        <p:txBody>
          <a:bodyPr>
            <a:normAutofit/>
          </a:bodyPr>
          <a:lstStyle/>
          <a:p>
            <a:pPr algn="l"/>
            <a:r>
              <a:rPr lang="en-US" sz="3200" b="1"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665161" y="1612765"/>
            <a:ext cx="10414000" cy="1701800"/>
          </a:xfrm>
        </p:spPr>
        <p:txBody>
          <a:bodyPr>
            <a:normAutofit/>
          </a:bodyPr>
          <a:lstStyle/>
          <a:p>
            <a:pPr marL="0" indent="0">
              <a:buNone/>
            </a:pPr>
            <a:r>
              <a:rPr lang="en-US" sz="3200" b="1" dirty="0">
                <a:latin typeface="Arial" panose="020B0604020202020204" pitchFamily="34" charset="0"/>
                <a:cs typeface="Arial" panose="020B0604020202020204" pitchFamily="34" charset="0"/>
              </a:rPr>
              <a:t>3</a:t>
            </a:r>
            <a:r>
              <a:rPr lang="en-US" sz="3200" b="1" cap="none"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List the steps in the sample quartering process.</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655300" y="5867131"/>
            <a:ext cx="847723" cy="365125"/>
          </a:xfrm>
        </p:spPr>
        <p:txBody>
          <a:bodyPr/>
          <a:lstStyle/>
          <a:p>
            <a:fld id="{D06B54AD-FDBF-4D58-8A9D-31C5564527AC}" type="slidenum">
              <a:rPr lang="en-US" sz="2800" smtClean="0"/>
              <a:t>84</a:t>
            </a:fld>
            <a:endParaRPr lang="en-US" sz="2800" dirty="0"/>
          </a:p>
        </p:txBody>
      </p:sp>
      <p:sp>
        <p:nvSpPr>
          <p:cNvPr id="5" name="Title 1">
            <a:extLst>
              <a:ext uri="{FF2B5EF4-FFF2-40B4-BE49-F238E27FC236}">
                <a16:creationId xmlns:a16="http://schemas.microsoft.com/office/drawing/2014/main" id="{93B80309-4B7D-4CDD-A92C-699CEB67D5DA}"/>
              </a:ext>
            </a:extLst>
          </p:cNvPr>
          <p:cNvSpPr txBox="1">
            <a:spLocks/>
          </p:cNvSpPr>
          <p:nvPr/>
        </p:nvSpPr>
        <p:spPr>
          <a:xfrm>
            <a:off x="152400" y="114301"/>
            <a:ext cx="11582400" cy="14984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Volumetrics / Binder content loose mix samples: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5991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06259" y="58872"/>
            <a:ext cx="4097441" cy="1066800"/>
          </a:xfrm>
        </p:spPr>
        <p:txBody>
          <a:bodyPr vert="horz" lIns="91440" tIns="45720" rIns="91440" bIns="45720" rtlCol="0" anchor="ctr">
            <a:normAutofit/>
          </a:bodyPr>
          <a:lstStyle/>
          <a:p>
            <a:r>
              <a:rPr lang="en-US" sz="3200" dirty="0">
                <a:latin typeface="Arial" panose="020B0604020202020204" pitchFamily="34" charset="0"/>
                <a:cs typeface="Arial" panose="020B0604020202020204" pitchFamily="34" charset="0"/>
              </a:rPr>
              <a:t>Answer - M5 – Q3;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60 &amp; 75)</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46450" y="6298931"/>
            <a:ext cx="1113144" cy="365125"/>
          </a:xfrm>
        </p:spPr>
        <p:txBody>
          <a:bodyPr vert="horz" lIns="91440" tIns="45720" rIns="91440" bIns="45720" rtlCol="0" anchor="ctr">
            <a:normAutofit fontScale="25000" lnSpcReduction="20000"/>
          </a:bodyPr>
          <a:lstStyle/>
          <a:p>
            <a:pPr defTabSz="914400">
              <a:spcAft>
                <a:spcPts val="600"/>
              </a:spcAft>
            </a:pPr>
            <a:fld id="{D06B54AD-FDBF-4D58-8A9D-31C5564527AC}" type="slidenum">
              <a:rPr lang="en-US" sz="11200" smtClean="0"/>
              <a:pPr defTabSz="914400">
                <a:spcAft>
                  <a:spcPts val="600"/>
                </a:spcAft>
              </a:pPr>
              <a:t>85</a:t>
            </a:fld>
            <a:endParaRPr lang="en-US" dirty="0"/>
          </a:p>
        </p:txBody>
      </p:sp>
      <p:pic>
        <p:nvPicPr>
          <p:cNvPr id="7" name="Picture 6">
            <a:extLst>
              <a:ext uri="{FF2B5EF4-FFF2-40B4-BE49-F238E27FC236}">
                <a16:creationId xmlns:a16="http://schemas.microsoft.com/office/drawing/2014/main" id="{95758B0F-CBE2-4854-9BE3-950091D929FC}"/>
              </a:ext>
            </a:extLst>
          </p:cNvPr>
          <p:cNvPicPr>
            <a:picLocks noChangeAspect="1"/>
          </p:cNvPicPr>
          <p:nvPr/>
        </p:nvPicPr>
        <p:blipFill>
          <a:blip r:embed="rId2"/>
          <a:stretch>
            <a:fillRect/>
          </a:stretch>
        </p:blipFill>
        <p:spPr>
          <a:xfrm>
            <a:off x="4826000" y="96972"/>
            <a:ext cx="4919019" cy="6664056"/>
          </a:xfrm>
          <a:prstGeom prst="rect">
            <a:avLst/>
          </a:prstGeom>
        </p:spPr>
      </p:pic>
      <p:pic>
        <p:nvPicPr>
          <p:cNvPr id="8" name="Picture 7">
            <a:extLst>
              <a:ext uri="{FF2B5EF4-FFF2-40B4-BE49-F238E27FC236}">
                <a16:creationId xmlns:a16="http://schemas.microsoft.com/office/drawing/2014/main" id="{869578CC-09FB-4AA7-8921-A42BF5D7E1D0}"/>
              </a:ext>
            </a:extLst>
          </p:cNvPr>
          <p:cNvPicPr>
            <a:picLocks noChangeAspect="1"/>
          </p:cNvPicPr>
          <p:nvPr/>
        </p:nvPicPr>
        <p:blipFill>
          <a:blip r:embed="rId3"/>
          <a:stretch>
            <a:fillRect/>
          </a:stretch>
        </p:blipFill>
        <p:spPr>
          <a:xfrm>
            <a:off x="9745019" y="1611043"/>
            <a:ext cx="2314575" cy="3181350"/>
          </a:xfrm>
          <a:prstGeom prst="rect">
            <a:avLst/>
          </a:prstGeom>
        </p:spPr>
      </p:pic>
      <p:sp>
        <p:nvSpPr>
          <p:cNvPr id="10" name="TextBox 9">
            <a:extLst>
              <a:ext uri="{FF2B5EF4-FFF2-40B4-BE49-F238E27FC236}">
                <a16:creationId xmlns:a16="http://schemas.microsoft.com/office/drawing/2014/main" id="{8C91A745-5589-4EBD-B6E2-26944074C8D9}"/>
              </a:ext>
            </a:extLst>
          </p:cNvPr>
          <p:cNvSpPr txBox="1"/>
          <p:nvPr/>
        </p:nvSpPr>
        <p:spPr>
          <a:xfrm>
            <a:off x="3174" y="1464735"/>
            <a:ext cx="5330825" cy="5016758"/>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1.   Mix, avoid segregation.</a:t>
            </a:r>
          </a:p>
          <a:p>
            <a:endParaRPr lang="en-US" sz="3200" dirty="0">
              <a:solidFill>
                <a:srgbClr val="FF0000"/>
              </a:solidFill>
              <a:latin typeface="Arial" panose="020B0604020202020204" pitchFamily="34" charset="0"/>
              <a:cs typeface="Arial" panose="020B0604020202020204" pitchFamily="34" charset="0"/>
            </a:endParaRPr>
          </a:p>
          <a:p>
            <a:pPr marL="514350" indent="-514350">
              <a:buAutoNum type="arabicPeriod" startAt="2"/>
            </a:pPr>
            <a:r>
              <a:rPr lang="en-US" sz="3200" dirty="0">
                <a:solidFill>
                  <a:srgbClr val="FF0000"/>
                </a:solidFill>
                <a:latin typeface="Arial" panose="020B0604020202020204" pitchFamily="34" charset="0"/>
                <a:cs typeface="Arial" panose="020B0604020202020204" pitchFamily="34" charset="0"/>
              </a:rPr>
              <a:t>Split/Quarter.</a:t>
            </a:r>
          </a:p>
          <a:p>
            <a:endParaRPr lang="en-US" sz="3200" dirty="0">
              <a:solidFill>
                <a:srgbClr val="FF0000"/>
              </a:solidFill>
              <a:latin typeface="Arial" panose="020B0604020202020204" pitchFamily="34" charset="0"/>
              <a:cs typeface="Arial" panose="020B0604020202020204" pitchFamily="34" charset="0"/>
            </a:endParaRPr>
          </a:p>
          <a:p>
            <a:pPr marL="514350" indent="-514350">
              <a:buAutoNum type="arabicPeriod" startAt="3"/>
            </a:pPr>
            <a:r>
              <a:rPr lang="en-US" sz="3200" dirty="0">
                <a:solidFill>
                  <a:srgbClr val="FF0000"/>
                </a:solidFill>
                <a:latin typeface="Arial" panose="020B0604020202020204" pitchFamily="34" charset="0"/>
                <a:cs typeface="Arial" panose="020B0604020202020204" pitchFamily="34" charset="0"/>
              </a:rPr>
              <a:t>Combine &amp; retain opposite quarter </a:t>
            </a:r>
          </a:p>
          <a:p>
            <a:r>
              <a:rPr lang="en-US" sz="3200" dirty="0">
                <a:solidFill>
                  <a:srgbClr val="FF0000"/>
                </a:solidFill>
                <a:latin typeface="Arial" panose="020B0604020202020204" pitchFamily="34" charset="0"/>
                <a:cs typeface="Arial" panose="020B0604020202020204" pitchFamily="34" charset="0"/>
              </a:rPr>
              <a:t>    (50 lbs.).</a:t>
            </a:r>
          </a:p>
          <a:p>
            <a:endParaRPr lang="en-US" sz="3200" dirty="0">
              <a:solidFill>
                <a:srgbClr val="FF0000"/>
              </a:solidFill>
              <a:latin typeface="Arial" panose="020B0604020202020204" pitchFamily="34" charset="0"/>
              <a:cs typeface="Arial" panose="020B0604020202020204" pitchFamily="34" charset="0"/>
            </a:endParaRPr>
          </a:p>
          <a:p>
            <a:pPr marL="514350" indent="-514350">
              <a:buAutoNum type="arabicPeriod" startAt="4"/>
            </a:pPr>
            <a:r>
              <a:rPr lang="en-US" sz="3200" dirty="0">
                <a:solidFill>
                  <a:srgbClr val="FF0000"/>
                </a:solidFill>
                <a:latin typeface="Arial" panose="020B0604020202020204" pitchFamily="34" charset="0"/>
                <a:cs typeface="Arial" panose="020B0604020202020204" pitchFamily="34" charset="0"/>
              </a:rPr>
              <a:t>Combine other </a:t>
            </a:r>
          </a:p>
          <a:p>
            <a:r>
              <a:rPr lang="en-US" sz="3200" dirty="0">
                <a:solidFill>
                  <a:srgbClr val="FF0000"/>
                </a:solidFill>
                <a:latin typeface="Arial" panose="020B0604020202020204" pitchFamily="34" charset="0"/>
                <a:cs typeface="Arial" panose="020B0604020202020204" pitchFamily="34" charset="0"/>
              </a:rPr>
              <a:t>two  quarters   (50 lbs.).</a:t>
            </a:r>
          </a:p>
        </p:txBody>
      </p:sp>
    </p:spTree>
    <p:extLst>
      <p:ext uri="{BB962C8B-B14F-4D97-AF65-F5344CB8AC3E}">
        <p14:creationId xmlns:p14="http://schemas.microsoft.com/office/powerpoint/2010/main" val="1440828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733423" y="2184400"/>
            <a:ext cx="10769600" cy="1562100"/>
          </a:xfrm>
        </p:spPr>
        <p:txBody>
          <a:bodyPr>
            <a:normAutofit/>
          </a:bodyPr>
          <a:lstStyle/>
          <a:p>
            <a:pPr marL="0" indent="0">
              <a:buNone/>
            </a:pPr>
            <a:r>
              <a:rPr lang="en-US" sz="3200" b="1" dirty="0">
                <a:latin typeface="Arial" panose="020B0604020202020204" pitchFamily="34" charset="0"/>
                <a:cs typeface="Arial" panose="020B0604020202020204" pitchFamily="34" charset="0"/>
              </a:rPr>
              <a:t>4.   </a:t>
            </a:r>
            <a:r>
              <a:rPr lang="en-US" sz="3200" cap="none" dirty="0">
                <a:latin typeface="Arial" panose="020B0604020202020204" pitchFamily="34" charset="0"/>
                <a:cs typeface="Arial" panose="020B0604020202020204" pitchFamily="34" charset="0"/>
              </a:rPr>
              <a:t>For QA:  What is the minimum testing frequency of the QC retained sample?</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990600" cy="365125"/>
          </a:xfrm>
        </p:spPr>
        <p:txBody>
          <a:bodyPr/>
          <a:lstStyle/>
          <a:p>
            <a:fld id="{D06B54AD-FDBF-4D58-8A9D-31C5564527AC}" type="slidenum">
              <a:rPr lang="en-US" sz="2800" smtClean="0"/>
              <a:t>86</a:t>
            </a:fld>
            <a:endParaRPr lang="en-US" sz="2800" dirty="0"/>
          </a:p>
        </p:txBody>
      </p:sp>
      <p:sp>
        <p:nvSpPr>
          <p:cNvPr id="7" name="Title 1">
            <a:extLst>
              <a:ext uri="{FF2B5EF4-FFF2-40B4-BE49-F238E27FC236}">
                <a16:creationId xmlns:a16="http://schemas.microsoft.com/office/drawing/2014/main" id="{CED16478-02EA-4706-B28F-D17FFA0AF149}"/>
              </a:ext>
            </a:extLst>
          </p:cNvPr>
          <p:cNvSpPr txBox="1">
            <a:spLocks/>
          </p:cNvSpPr>
          <p:nvPr/>
        </p:nvSpPr>
        <p:spPr>
          <a:xfrm>
            <a:off x="152400" y="114301"/>
            <a:ext cx="11811000" cy="14984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Volumetrics / Binder content loose mix samples: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458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90511" y="279400"/>
            <a:ext cx="5348289" cy="1549399"/>
          </a:xfrm>
        </p:spPr>
        <p:txBody>
          <a:bodyPr>
            <a:normAutofit/>
          </a:bodyPr>
          <a:lstStyle/>
          <a:p>
            <a:pPr algn="l"/>
            <a:r>
              <a:rPr lang="en-US" sz="3200" dirty="0">
                <a:latin typeface="Arial" panose="020B0604020202020204" pitchFamily="34" charset="0"/>
                <a:cs typeface="Arial" panose="020B0604020202020204" pitchFamily="34" charset="0"/>
              </a:rPr>
              <a:t>Answer - M5 – Q4;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18)</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87</a:t>
            </a:fld>
            <a:endParaRPr lang="en-US" dirty="0"/>
          </a:p>
        </p:txBody>
      </p:sp>
      <p:sp>
        <p:nvSpPr>
          <p:cNvPr id="5" name="TextBox 4">
            <a:extLst>
              <a:ext uri="{FF2B5EF4-FFF2-40B4-BE49-F238E27FC236}">
                <a16:creationId xmlns:a16="http://schemas.microsoft.com/office/drawing/2014/main" id="{BD4B5D4A-6FCB-4B43-994C-1A0F2A64EA7F}"/>
              </a:ext>
            </a:extLst>
          </p:cNvPr>
          <p:cNvSpPr txBox="1"/>
          <p:nvPr/>
        </p:nvSpPr>
        <p:spPr>
          <a:xfrm>
            <a:off x="873352" y="1828799"/>
            <a:ext cx="3646714" cy="584775"/>
          </a:xfrm>
          <a:prstGeom prst="rect">
            <a:avLst/>
          </a:prstGeom>
          <a:noFill/>
        </p:spPr>
        <p:txBody>
          <a:bodyPr wrap="square" rtlCol="0">
            <a:spAutoFit/>
          </a:bodyPr>
          <a:lstStyle/>
          <a:p>
            <a:r>
              <a:rPr lang="en-US" sz="2800" dirty="0">
                <a:solidFill>
                  <a:srgbClr val="FF0000"/>
                </a:solidFill>
              </a:rPr>
              <a:t> </a:t>
            </a:r>
            <a:r>
              <a:rPr lang="en-US" sz="3200" dirty="0">
                <a:solidFill>
                  <a:srgbClr val="FF0000"/>
                </a:solidFill>
                <a:latin typeface="Arial" panose="020B0604020202020204" pitchFamily="34" charset="0"/>
                <a:cs typeface="Arial" panose="020B0604020202020204" pitchFamily="34" charset="0"/>
              </a:rPr>
              <a:t>One per day</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B6B76B2-D745-4669-A53E-EF72BFB756BD}"/>
              </a:ext>
            </a:extLst>
          </p:cNvPr>
          <p:cNvPicPr>
            <a:picLocks noChangeAspect="1"/>
          </p:cNvPicPr>
          <p:nvPr/>
        </p:nvPicPr>
        <p:blipFill>
          <a:blip r:embed="rId2"/>
          <a:stretch>
            <a:fillRect/>
          </a:stretch>
        </p:blipFill>
        <p:spPr>
          <a:xfrm>
            <a:off x="4686300" y="0"/>
            <a:ext cx="5194300" cy="6861127"/>
          </a:xfrm>
          <a:prstGeom prst="rect">
            <a:avLst/>
          </a:prstGeom>
        </p:spPr>
      </p:pic>
    </p:spTree>
    <p:extLst>
      <p:ext uri="{BB962C8B-B14F-4D97-AF65-F5344CB8AC3E}">
        <p14:creationId xmlns:p14="http://schemas.microsoft.com/office/powerpoint/2010/main" val="28377269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57200" y="1552575"/>
            <a:ext cx="10769600" cy="3752850"/>
          </a:xfrm>
        </p:spPr>
        <p:txBody>
          <a:bodyPr>
            <a:normAutofit/>
          </a:bodyPr>
          <a:lstStyle/>
          <a:p>
            <a:pPr marL="0" indent="0">
              <a:buNone/>
            </a:pPr>
            <a:r>
              <a:rPr lang="en-US" sz="3200" b="1" cap="none" dirty="0">
                <a:latin typeface="Arial" panose="020B0604020202020204" pitchFamily="34" charset="0"/>
                <a:cs typeface="Arial" panose="020B0604020202020204" pitchFamily="34" charset="0"/>
              </a:rPr>
              <a:t>5.   </a:t>
            </a:r>
            <a:r>
              <a:rPr lang="en-US" sz="3200" cap="none" dirty="0">
                <a:solidFill>
                  <a:srgbClr val="FF0000"/>
                </a:solidFill>
                <a:latin typeface="Arial" panose="020B0604020202020204" pitchFamily="34" charset="0"/>
                <a:cs typeface="Arial" panose="020B0604020202020204" pitchFamily="34" charset="0"/>
              </a:rPr>
              <a:t>N/A?</a:t>
            </a:r>
            <a:r>
              <a:rPr lang="en-US" sz="3200" cap="none" dirty="0">
                <a:latin typeface="Arial" panose="020B0604020202020204" pitchFamily="34" charset="0"/>
                <a:cs typeface="Arial" panose="020B0604020202020204" pitchFamily="34" charset="0"/>
              </a:rPr>
              <a:t>     </a:t>
            </a:r>
            <a:r>
              <a:rPr lang="en-US" sz="2800" cap="none" dirty="0">
                <a:solidFill>
                  <a:srgbClr val="FF0000"/>
                </a:solidFill>
                <a:latin typeface="Arial" panose="020B0604020202020204" pitchFamily="34" charset="0"/>
                <a:cs typeface="Arial" panose="020B0604020202020204" pitchFamily="34" charset="0"/>
              </a:rPr>
              <a:t>NOTE:  Avoid heating above molding temperature</a:t>
            </a:r>
          </a:p>
          <a:p>
            <a:pPr marL="514350" indent="-514350">
              <a:buAutoNum type="arabicPeriod" startAt="5"/>
            </a:pPr>
            <a:endParaRPr lang="en-US" sz="3200" cap="none" dirty="0">
              <a:solidFill>
                <a:srgbClr val="FF0000"/>
              </a:solidFill>
              <a:latin typeface="Arial" panose="020B0604020202020204" pitchFamily="34" charset="0"/>
              <a:cs typeface="Arial" panose="020B0604020202020204" pitchFamily="34" charset="0"/>
            </a:endParaRPr>
          </a:p>
          <a:p>
            <a:pPr marL="0" indent="0">
              <a:buNone/>
            </a:pPr>
            <a:endParaRPr lang="en-US" sz="3200" cap="none" dirty="0">
              <a:solidFill>
                <a:srgbClr val="FF0000"/>
              </a:solidFill>
              <a:latin typeface="Arial" panose="020B0604020202020204" pitchFamily="34" charset="0"/>
              <a:cs typeface="Arial" panose="020B0604020202020204" pitchFamily="34" charset="0"/>
            </a:endParaRPr>
          </a:p>
          <a:p>
            <a:pPr marL="514350" indent="-514350">
              <a:buAutoNum type="arabicPeriod" startAt="5"/>
            </a:pPr>
            <a:endParaRPr lang="en-US" sz="3200" cap="none" dirty="0">
              <a:solidFill>
                <a:srgbClr val="FF0000"/>
              </a:solidFill>
              <a:latin typeface="Arial" panose="020B0604020202020204" pitchFamily="34" charset="0"/>
              <a:cs typeface="Arial" panose="020B0604020202020204" pitchFamily="34" charset="0"/>
            </a:endParaRPr>
          </a:p>
          <a:p>
            <a:pPr marL="0" indent="0">
              <a:buNone/>
            </a:pPr>
            <a:r>
              <a:rPr lang="en-US" sz="3200" b="1" cap="none" dirty="0">
                <a:latin typeface="Arial" panose="020B0604020202020204" pitchFamily="34" charset="0"/>
                <a:cs typeface="Arial" panose="020B0604020202020204" pitchFamily="34" charset="0"/>
              </a:rPr>
              <a:t>6.</a:t>
            </a:r>
            <a:r>
              <a:rPr lang="en-US" sz="3200" cap="none" dirty="0">
                <a:latin typeface="Arial" panose="020B0604020202020204" pitchFamily="34" charset="0"/>
                <a:cs typeface="Arial" panose="020B0604020202020204" pitchFamily="34" charset="0"/>
              </a:rPr>
              <a:t>  What are check samples used for?</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642600" y="5867131"/>
            <a:ext cx="860423" cy="365125"/>
          </a:xfrm>
        </p:spPr>
        <p:txBody>
          <a:bodyPr/>
          <a:lstStyle/>
          <a:p>
            <a:fld id="{D06B54AD-FDBF-4D58-8A9D-31C5564527AC}" type="slidenum">
              <a:rPr lang="en-US" sz="2800" smtClean="0"/>
              <a:t>88</a:t>
            </a:fld>
            <a:endParaRPr lang="en-US" sz="2800" dirty="0"/>
          </a:p>
        </p:txBody>
      </p:sp>
      <p:sp>
        <p:nvSpPr>
          <p:cNvPr id="7" name="Title 1">
            <a:extLst>
              <a:ext uri="{FF2B5EF4-FFF2-40B4-BE49-F238E27FC236}">
                <a16:creationId xmlns:a16="http://schemas.microsoft.com/office/drawing/2014/main" id="{CEE636F2-7676-48B1-914B-B3C0AD1C7529}"/>
              </a:ext>
            </a:extLst>
          </p:cNvPr>
          <p:cNvSpPr txBox="1">
            <a:spLocks/>
          </p:cNvSpPr>
          <p:nvPr/>
        </p:nvSpPr>
        <p:spPr>
          <a:xfrm>
            <a:off x="152400" y="114301"/>
            <a:ext cx="11582400" cy="14984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Volumetrics / Binder content loose mix samples: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4297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61903" y="178947"/>
            <a:ext cx="4284698" cy="1230754"/>
          </a:xfrm>
        </p:spPr>
        <p:txBody>
          <a:bodyPr>
            <a:normAutofit/>
          </a:bodyPr>
          <a:lstStyle/>
          <a:p>
            <a:pPr algn="l"/>
            <a:r>
              <a:rPr lang="en-US" sz="3200" dirty="0">
                <a:latin typeface="Arial" panose="020B0604020202020204" pitchFamily="34" charset="0"/>
                <a:cs typeface="Arial" panose="020B0604020202020204" pitchFamily="34" charset="0"/>
              </a:rPr>
              <a:t>Answer - M5 – Q6;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11)</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89</a:t>
            </a:fld>
            <a:endParaRPr lang="en-US" dirty="0"/>
          </a:p>
        </p:txBody>
      </p:sp>
      <p:sp>
        <p:nvSpPr>
          <p:cNvPr id="5" name="TextBox 4">
            <a:extLst>
              <a:ext uri="{FF2B5EF4-FFF2-40B4-BE49-F238E27FC236}">
                <a16:creationId xmlns:a16="http://schemas.microsoft.com/office/drawing/2014/main" id="{BD4B5D4A-6FCB-4B43-994C-1A0F2A64EA7F}"/>
              </a:ext>
            </a:extLst>
          </p:cNvPr>
          <p:cNvSpPr txBox="1"/>
          <p:nvPr/>
        </p:nvSpPr>
        <p:spPr>
          <a:xfrm>
            <a:off x="101185" y="1527931"/>
            <a:ext cx="6311900" cy="1569660"/>
          </a:xfrm>
          <a:prstGeom prst="rect">
            <a:avLst/>
          </a:prstGeom>
          <a:noFill/>
        </p:spPr>
        <p:txBody>
          <a:bodyPr wrap="square" rtlCol="0">
            <a:spAutoFit/>
          </a:bodyPr>
          <a:lstStyle/>
          <a:p>
            <a:r>
              <a:rPr lang="en-US" sz="2800" dirty="0">
                <a:solidFill>
                  <a:srgbClr val="FF0000"/>
                </a:solidFill>
              </a:rPr>
              <a:t>* </a:t>
            </a:r>
            <a:r>
              <a:rPr lang="en-US" sz="3200" dirty="0">
                <a:solidFill>
                  <a:srgbClr val="FF0000"/>
                </a:solidFill>
                <a:latin typeface="Arial" panose="020B0604020202020204" pitchFamily="34" charset="0"/>
                <a:cs typeface="Arial" panose="020B0604020202020204" pitchFamily="34" charset="0"/>
              </a:rPr>
              <a:t>Check how the mix is doing</a:t>
            </a:r>
          </a:p>
          <a:p>
            <a:r>
              <a:rPr lang="en-US" sz="3200" dirty="0">
                <a:solidFill>
                  <a:srgbClr val="FF0000"/>
                </a:solidFill>
                <a:latin typeface="Arial" panose="020B0604020202020204" pitchFamily="34" charset="0"/>
                <a:cs typeface="Arial" panose="020B0604020202020204" pitchFamily="34" charset="0"/>
              </a:rPr>
              <a:t>* Investigate problems</a:t>
            </a:r>
          </a:p>
          <a:p>
            <a:r>
              <a:rPr lang="en-US" sz="3200" dirty="0">
                <a:solidFill>
                  <a:srgbClr val="FF0000"/>
                </a:solidFill>
                <a:latin typeface="Arial" panose="020B0604020202020204" pitchFamily="34" charset="0"/>
                <a:cs typeface="Arial" panose="020B0604020202020204" pitchFamily="34" charset="0"/>
              </a:rPr>
              <a:t>* Determine Limits of the problem</a:t>
            </a:r>
            <a:endParaRPr 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EA3D4BC-31B4-4581-85A5-DCB8B4D52EF8}"/>
              </a:ext>
            </a:extLst>
          </p:cNvPr>
          <p:cNvPicPr>
            <a:picLocks noChangeAspect="1"/>
          </p:cNvPicPr>
          <p:nvPr/>
        </p:nvPicPr>
        <p:blipFill>
          <a:blip r:embed="rId2"/>
          <a:stretch>
            <a:fillRect/>
          </a:stretch>
        </p:blipFill>
        <p:spPr>
          <a:xfrm>
            <a:off x="6196961" y="76198"/>
            <a:ext cx="5070891" cy="6781802"/>
          </a:xfrm>
          <a:prstGeom prst="rect">
            <a:avLst/>
          </a:prstGeom>
        </p:spPr>
      </p:pic>
      <p:sp>
        <p:nvSpPr>
          <p:cNvPr id="8" name="TextBox 7">
            <a:extLst>
              <a:ext uri="{FF2B5EF4-FFF2-40B4-BE49-F238E27FC236}">
                <a16:creationId xmlns:a16="http://schemas.microsoft.com/office/drawing/2014/main" id="{1A171A8D-9E38-468D-8DA4-EC53177147B9}"/>
              </a:ext>
            </a:extLst>
          </p:cNvPr>
          <p:cNvSpPr txBox="1"/>
          <p:nvPr/>
        </p:nvSpPr>
        <p:spPr>
          <a:xfrm>
            <a:off x="261902" y="5724947"/>
            <a:ext cx="5835187" cy="1077218"/>
          </a:xfrm>
          <a:prstGeom prst="rect">
            <a:avLst/>
          </a:prstGeom>
          <a:solidFill>
            <a:schemeClr val="accent6">
              <a:lumMod val="20000"/>
              <a:lumOff val="80000"/>
            </a:schemeClr>
          </a:solidFill>
        </p:spPr>
        <p:txBody>
          <a:bodyPr wrap="none" rtlCol="0">
            <a:spAutoFit/>
          </a:bodyPr>
          <a:lstStyle/>
          <a:p>
            <a:r>
              <a:rPr lang="en-US" sz="3200" b="1" dirty="0">
                <a:latin typeface="Arial" panose="020B0604020202020204" pitchFamily="34" charset="0"/>
                <a:cs typeface="Arial" panose="020B0604020202020204" pitchFamily="34" charset="0"/>
              </a:rPr>
              <a:t>NOTE:</a:t>
            </a:r>
          </a:p>
          <a:p>
            <a:r>
              <a:rPr lang="en-US" sz="3200" b="1" dirty="0">
                <a:latin typeface="Arial" panose="020B0604020202020204" pitchFamily="34" charset="0"/>
                <a:cs typeface="Arial" panose="020B0604020202020204" pitchFamily="34" charset="0"/>
              </a:rPr>
              <a:t>QLA = Quality Level Analysis</a:t>
            </a:r>
          </a:p>
        </p:txBody>
      </p:sp>
    </p:spTree>
    <p:extLst>
      <p:ext uri="{BB962C8B-B14F-4D97-AF65-F5344CB8AC3E}">
        <p14:creationId xmlns:p14="http://schemas.microsoft.com/office/powerpoint/2010/main" val="419720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28600" y="139700"/>
            <a:ext cx="11798299" cy="1638301"/>
          </a:xfrm>
          <a:solidFill>
            <a:srgbClr val="F3FBA7"/>
          </a:solidFill>
        </p:spPr>
        <p:txBody>
          <a:bodyPr>
            <a:normAutofit/>
          </a:bodyPr>
          <a:lstStyle/>
          <a:p>
            <a:r>
              <a:rPr lang="en-US" b="1" dirty="0">
                <a:latin typeface="Arial" panose="020B0604020202020204" pitchFamily="34" charset="0"/>
                <a:cs typeface="Arial" panose="020B0604020202020204" pitchFamily="34" charset="0"/>
              </a:rPr>
              <a:t>Module 2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Mix Design Overview</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Mix Design/Pavement Structure Design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31800" y="3121024"/>
            <a:ext cx="11595100" cy="1638301"/>
          </a:xfrm>
        </p:spPr>
        <p:txBody>
          <a:bodyPr>
            <a:normAutofit/>
          </a:bodyPr>
          <a:lstStyle/>
          <a:p>
            <a:pPr marL="0" indent="0">
              <a:buNone/>
            </a:pPr>
            <a:r>
              <a:rPr lang="en-US" sz="3200" b="1" dirty="0">
                <a:latin typeface="Arial" panose="020B0604020202020204" pitchFamily="34" charset="0"/>
                <a:cs typeface="Arial" panose="020B0604020202020204" pitchFamily="34" charset="0"/>
              </a:rPr>
              <a:t>1.  </a:t>
            </a:r>
            <a:r>
              <a:rPr lang="en-US" sz="3200" cap="none" dirty="0">
                <a:latin typeface="Arial" panose="020B0604020202020204" pitchFamily="34" charset="0"/>
                <a:cs typeface="Arial" panose="020B0604020202020204" pitchFamily="34" charset="0"/>
              </a:rPr>
              <a:t>For an SP125B mix, what is the design traffic level in ESALS</a:t>
            </a:r>
            <a:r>
              <a:rPr lang="en-US" sz="32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p:txBody>
          <a:bodyPr/>
          <a:lstStyle/>
          <a:p>
            <a:fld id="{D06B54AD-FDBF-4D58-8A9D-31C5564527AC}" type="slidenum">
              <a:rPr lang="en-US" sz="2800" smtClean="0"/>
              <a:t>9</a:t>
            </a:fld>
            <a:endParaRPr lang="en-US" sz="2800" dirty="0"/>
          </a:p>
        </p:txBody>
      </p:sp>
    </p:spTree>
    <p:extLst>
      <p:ext uri="{BB962C8B-B14F-4D97-AF65-F5344CB8AC3E}">
        <p14:creationId xmlns:p14="http://schemas.microsoft.com/office/powerpoint/2010/main" val="16214072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27000" y="1612765"/>
            <a:ext cx="6992312" cy="1918580"/>
          </a:xfrm>
        </p:spPr>
        <p:txBody>
          <a:bodyPr>
            <a:normAutofit/>
          </a:bodyPr>
          <a:lstStyle/>
          <a:p>
            <a:pPr marL="0" indent="0">
              <a:buNone/>
            </a:pPr>
            <a:r>
              <a:rPr lang="en-US" sz="3200" b="1" dirty="0">
                <a:latin typeface="Arial" panose="020B0604020202020204" pitchFamily="34" charset="0"/>
                <a:cs typeface="Arial" panose="020B0604020202020204" pitchFamily="34" charset="0"/>
              </a:rPr>
              <a:t>7.</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In order for a check sample to be used for defining removal limits, what information must be tied to it?</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914400" cy="365125"/>
          </a:xfrm>
        </p:spPr>
        <p:txBody>
          <a:bodyPr/>
          <a:lstStyle/>
          <a:p>
            <a:fld id="{D06B54AD-FDBF-4D58-8A9D-31C5564527AC}" type="slidenum">
              <a:rPr lang="en-US" sz="2800" smtClean="0"/>
              <a:t>90</a:t>
            </a:fld>
            <a:endParaRPr lang="en-US" sz="2800" dirty="0"/>
          </a:p>
        </p:txBody>
      </p:sp>
      <p:pic>
        <p:nvPicPr>
          <p:cNvPr id="5" name="Picture 4">
            <a:extLst>
              <a:ext uri="{FF2B5EF4-FFF2-40B4-BE49-F238E27FC236}">
                <a16:creationId xmlns:a16="http://schemas.microsoft.com/office/drawing/2014/main" id="{B6291ED4-2BE0-41C2-895B-F7ED9800AB8F}"/>
              </a:ext>
            </a:extLst>
          </p:cNvPr>
          <p:cNvPicPr>
            <a:picLocks noChangeAspect="1"/>
          </p:cNvPicPr>
          <p:nvPr/>
        </p:nvPicPr>
        <p:blipFill>
          <a:blip r:embed="rId2"/>
          <a:stretch>
            <a:fillRect/>
          </a:stretch>
        </p:blipFill>
        <p:spPr>
          <a:xfrm>
            <a:off x="7119312" y="0"/>
            <a:ext cx="5072688" cy="6832600"/>
          </a:xfrm>
          <a:prstGeom prst="rect">
            <a:avLst/>
          </a:prstGeom>
        </p:spPr>
      </p:pic>
      <p:sp>
        <p:nvSpPr>
          <p:cNvPr id="6" name="TextBox 5">
            <a:extLst>
              <a:ext uri="{FF2B5EF4-FFF2-40B4-BE49-F238E27FC236}">
                <a16:creationId xmlns:a16="http://schemas.microsoft.com/office/drawing/2014/main" id="{CB56EFFE-2E56-436F-A266-3EE7C87323DE}"/>
              </a:ext>
            </a:extLst>
          </p:cNvPr>
          <p:cNvSpPr txBox="1"/>
          <p:nvPr/>
        </p:nvSpPr>
        <p:spPr>
          <a:xfrm>
            <a:off x="862720" y="4116120"/>
            <a:ext cx="5233280" cy="1569660"/>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 Gyro pucks</a:t>
            </a:r>
          </a:p>
          <a:p>
            <a:r>
              <a:rPr lang="en-US" sz="3200" dirty="0">
                <a:solidFill>
                  <a:srgbClr val="FF0000"/>
                </a:solidFill>
                <a:latin typeface="Arial" panose="020B0604020202020204" pitchFamily="34" charset="0"/>
                <a:cs typeface="Arial" panose="020B0604020202020204" pitchFamily="34" charset="0"/>
              </a:rPr>
              <a:t>* Gyration/height printouts</a:t>
            </a:r>
          </a:p>
          <a:p>
            <a:r>
              <a:rPr lang="en-US" sz="3200" dirty="0">
                <a:solidFill>
                  <a:srgbClr val="FF0000"/>
                </a:solidFill>
                <a:latin typeface="Arial" panose="020B0604020202020204" pitchFamily="34" charset="0"/>
                <a:cs typeface="Arial" panose="020B0604020202020204" pitchFamily="34" charset="0"/>
              </a:rPr>
              <a:t>* Binder content printouts</a:t>
            </a: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04C60E-104C-41B3-938B-B2AE9E0BBD70}"/>
              </a:ext>
            </a:extLst>
          </p:cNvPr>
          <p:cNvSpPr/>
          <p:nvPr/>
        </p:nvSpPr>
        <p:spPr>
          <a:xfrm>
            <a:off x="1028700" y="3531345"/>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15): </a:t>
            </a:r>
            <a:endParaRPr lang="en-US" sz="3200" dirty="0"/>
          </a:p>
        </p:txBody>
      </p:sp>
      <p:sp>
        <p:nvSpPr>
          <p:cNvPr id="10" name="Title 1">
            <a:extLst>
              <a:ext uri="{FF2B5EF4-FFF2-40B4-BE49-F238E27FC236}">
                <a16:creationId xmlns:a16="http://schemas.microsoft.com/office/drawing/2014/main" id="{95C9CA50-316A-4A6B-8ABD-DF778C5C9295}"/>
              </a:ext>
            </a:extLst>
          </p:cNvPr>
          <p:cNvSpPr txBox="1">
            <a:spLocks/>
          </p:cNvSpPr>
          <p:nvPr/>
        </p:nvSpPr>
        <p:spPr>
          <a:xfrm>
            <a:off x="152400" y="114301"/>
            <a:ext cx="6992312" cy="14984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Volumetrics / Binder content loose mix samples: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8732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0" y="0"/>
            <a:ext cx="6881399" cy="1092199"/>
          </a:xfrm>
        </p:spPr>
        <p:txBody>
          <a:bodyPr>
            <a:normAutofit/>
          </a:body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Volumetrics/Binder content loose mix samples.</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66800" cy="365125"/>
          </a:xfrm>
        </p:spPr>
        <p:txBody>
          <a:bodyPr/>
          <a:lstStyle/>
          <a:p>
            <a:fld id="{D06B54AD-FDBF-4D58-8A9D-31C5564527AC}" type="slidenum">
              <a:rPr lang="en-US" sz="2800" smtClean="0"/>
              <a:t>91</a:t>
            </a:fld>
            <a:endParaRPr lang="en-US" sz="2800" dirty="0"/>
          </a:p>
        </p:txBody>
      </p:sp>
      <p:pic>
        <p:nvPicPr>
          <p:cNvPr id="5" name="Picture 4">
            <a:extLst>
              <a:ext uri="{FF2B5EF4-FFF2-40B4-BE49-F238E27FC236}">
                <a16:creationId xmlns:a16="http://schemas.microsoft.com/office/drawing/2014/main" id="{55EA6284-A5DA-4E7A-A407-6DEEDB8FCCAD}"/>
              </a:ext>
            </a:extLst>
          </p:cNvPr>
          <p:cNvPicPr>
            <a:picLocks noChangeAspect="1"/>
          </p:cNvPicPr>
          <p:nvPr/>
        </p:nvPicPr>
        <p:blipFill>
          <a:blip r:embed="rId2"/>
          <a:stretch>
            <a:fillRect/>
          </a:stretch>
        </p:blipFill>
        <p:spPr>
          <a:xfrm>
            <a:off x="7121109" y="76198"/>
            <a:ext cx="5070891" cy="6781802"/>
          </a:xfrm>
          <a:prstGeom prst="rect">
            <a:avLst/>
          </a:prstGeom>
        </p:spPr>
      </p:pic>
      <p:pic>
        <p:nvPicPr>
          <p:cNvPr id="8" name="Picture 7">
            <a:extLst>
              <a:ext uri="{FF2B5EF4-FFF2-40B4-BE49-F238E27FC236}">
                <a16:creationId xmlns:a16="http://schemas.microsoft.com/office/drawing/2014/main" id="{9A3A8DDE-231A-4424-BFDB-93FEC90CE535}"/>
              </a:ext>
            </a:extLst>
          </p:cNvPr>
          <p:cNvPicPr>
            <a:picLocks noChangeAspect="1"/>
          </p:cNvPicPr>
          <p:nvPr/>
        </p:nvPicPr>
        <p:blipFill>
          <a:blip r:embed="rId3"/>
          <a:stretch>
            <a:fillRect/>
          </a:stretch>
        </p:blipFill>
        <p:spPr>
          <a:xfrm>
            <a:off x="239710" y="2015856"/>
            <a:ext cx="6351239" cy="3352800"/>
          </a:xfrm>
          <a:prstGeom prst="rect">
            <a:avLst/>
          </a:prstGeom>
        </p:spPr>
      </p:pic>
      <p:sp>
        <p:nvSpPr>
          <p:cNvPr id="11" name="Rectangle 10">
            <a:extLst>
              <a:ext uri="{FF2B5EF4-FFF2-40B4-BE49-F238E27FC236}">
                <a16:creationId xmlns:a16="http://schemas.microsoft.com/office/drawing/2014/main" id="{C76F6D63-723F-4482-AC60-652363C5C3DB}"/>
              </a:ext>
            </a:extLst>
          </p:cNvPr>
          <p:cNvSpPr/>
          <p:nvPr/>
        </p:nvSpPr>
        <p:spPr>
          <a:xfrm>
            <a:off x="744066" y="1489344"/>
            <a:ext cx="4326826"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11): </a:t>
            </a:r>
            <a:endParaRPr lang="en-US" sz="3200" dirty="0"/>
          </a:p>
        </p:txBody>
      </p:sp>
    </p:spTree>
    <p:extLst>
      <p:ext uri="{BB962C8B-B14F-4D97-AF65-F5344CB8AC3E}">
        <p14:creationId xmlns:p14="http://schemas.microsoft.com/office/powerpoint/2010/main" val="37883008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217714" y="18613"/>
            <a:ext cx="6759580" cy="1635918"/>
          </a:xfrm>
        </p:spPr>
        <p:txBody>
          <a:bodyPr>
            <a:normAutofit fontScale="90000"/>
          </a:bodyPr>
          <a:lstStyle/>
          <a:p>
            <a:pPr algn="l"/>
            <a:r>
              <a:rPr lang="en-US" b="1" dirty="0">
                <a:latin typeface="Arial" panose="020B0604020202020204" pitchFamily="34" charset="0"/>
                <a:cs typeface="Arial" panose="020B0604020202020204" pitchFamily="34" charset="0"/>
              </a:rPr>
              <a:t>Module 5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TSR loose mix samples:</a:t>
            </a:r>
            <a:br>
              <a:rPr lang="en-US" b="1"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98420" y="1578482"/>
            <a:ext cx="6451600" cy="2133599"/>
          </a:xfrm>
        </p:spPr>
        <p:txBody>
          <a:bodyPr>
            <a:normAutofit/>
          </a:bodyPr>
          <a:lstStyle/>
          <a:p>
            <a:pPr marL="0" indent="0">
              <a:buNone/>
            </a:pPr>
            <a:r>
              <a:rPr lang="en-US" sz="3200" b="1" dirty="0">
                <a:latin typeface="Arial" panose="020B0604020202020204" pitchFamily="34" charset="0"/>
                <a:cs typeface="Arial" panose="020B0604020202020204" pitchFamily="34" charset="0"/>
              </a:rPr>
              <a:t>1.</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is the frequency of sampling QC?</a:t>
            </a: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566400" y="5867131"/>
            <a:ext cx="936623" cy="365125"/>
          </a:xfrm>
        </p:spPr>
        <p:txBody>
          <a:bodyPr/>
          <a:lstStyle/>
          <a:p>
            <a:fld id="{D06B54AD-FDBF-4D58-8A9D-31C5564527AC}" type="slidenum">
              <a:rPr lang="en-US" sz="2800" smtClean="0"/>
              <a:t>92</a:t>
            </a:fld>
            <a:endParaRPr lang="en-US" sz="2800" dirty="0"/>
          </a:p>
        </p:txBody>
      </p:sp>
      <p:pic>
        <p:nvPicPr>
          <p:cNvPr id="5" name="Picture 4">
            <a:extLst>
              <a:ext uri="{FF2B5EF4-FFF2-40B4-BE49-F238E27FC236}">
                <a16:creationId xmlns:a16="http://schemas.microsoft.com/office/drawing/2014/main" id="{9D9DC0DF-2790-46B8-8305-E04EDC22A683}"/>
              </a:ext>
            </a:extLst>
          </p:cNvPr>
          <p:cNvPicPr>
            <a:picLocks noChangeAspect="1"/>
          </p:cNvPicPr>
          <p:nvPr/>
        </p:nvPicPr>
        <p:blipFill>
          <a:blip r:embed="rId2"/>
          <a:stretch>
            <a:fillRect/>
          </a:stretch>
        </p:blipFill>
        <p:spPr>
          <a:xfrm>
            <a:off x="6977294" y="0"/>
            <a:ext cx="5116286" cy="6839388"/>
          </a:xfrm>
          <a:prstGeom prst="rect">
            <a:avLst/>
          </a:prstGeom>
        </p:spPr>
      </p:pic>
      <p:sp>
        <p:nvSpPr>
          <p:cNvPr id="6" name="TextBox 5">
            <a:extLst>
              <a:ext uri="{FF2B5EF4-FFF2-40B4-BE49-F238E27FC236}">
                <a16:creationId xmlns:a16="http://schemas.microsoft.com/office/drawing/2014/main" id="{284888DE-B826-4912-B6D8-BE87D6C119EA}"/>
              </a:ext>
            </a:extLst>
          </p:cNvPr>
          <p:cNvSpPr txBox="1"/>
          <p:nvPr/>
        </p:nvSpPr>
        <p:spPr>
          <a:xfrm>
            <a:off x="693220" y="3923147"/>
            <a:ext cx="4268669" cy="584775"/>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One per 10,000 TONS</a:t>
            </a:r>
          </a:p>
        </p:txBody>
      </p:sp>
      <p:sp>
        <p:nvSpPr>
          <p:cNvPr id="7" name="Rectangle 6">
            <a:extLst>
              <a:ext uri="{FF2B5EF4-FFF2-40B4-BE49-F238E27FC236}">
                <a16:creationId xmlns:a16="http://schemas.microsoft.com/office/drawing/2014/main" id="{24AB95D1-E589-4ED0-8E3D-8F2B5B2C225D}"/>
              </a:ext>
            </a:extLst>
          </p:cNvPr>
          <p:cNvSpPr/>
          <p:nvPr/>
        </p:nvSpPr>
        <p:spPr>
          <a:xfrm>
            <a:off x="604606" y="3127306"/>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22): </a:t>
            </a:r>
            <a:endParaRPr lang="en-US" sz="3200" dirty="0"/>
          </a:p>
        </p:txBody>
      </p:sp>
    </p:spTree>
    <p:extLst>
      <p:ext uri="{BB962C8B-B14F-4D97-AF65-F5344CB8AC3E}">
        <p14:creationId xmlns:p14="http://schemas.microsoft.com/office/powerpoint/2010/main" val="42778653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317500" y="1866900"/>
            <a:ext cx="10769600" cy="3517899"/>
          </a:xfrm>
        </p:spPr>
        <p:txBody>
          <a:bodyPr>
            <a:normAutofit/>
          </a:bodyPr>
          <a:lstStyle/>
          <a:p>
            <a:pPr marL="0" indent="0">
              <a:buNone/>
            </a:pPr>
            <a:r>
              <a:rPr lang="en-US" sz="3200" b="1"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For QA:  Who should obtain the independent QA loose mix sample QC or QA? </a:t>
            </a:r>
          </a:p>
          <a:p>
            <a:pPr marL="0" indent="0">
              <a:buNone/>
            </a:pPr>
            <a:r>
              <a:rPr lang="en-US" sz="3200" cap="none" dirty="0">
                <a:latin typeface="Arial" panose="020B0604020202020204" pitchFamily="34" charset="0"/>
                <a:cs typeface="Arial" panose="020B0604020202020204" pitchFamily="34" charset="0"/>
              </a:rPr>
              <a:t>At what minimum frequency should the sample be taken?</a:t>
            </a:r>
            <a:endParaRPr lang="en-US" sz="2800" cap="non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03300" cy="365125"/>
          </a:xfrm>
        </p:spPr>
        <p:txBody>
          <a:bodyPr/>
          <a:lstStyle/>
          <a:p>
            <a:fld id="{D06B54AD-FDBF-4D58-8A9D-31C5564527AC}" type="slidenum">
              <a:rPr lang="en-US" sz="2800" smtClean="0"/>
              <a:t>93</a:t>
            </a:fld>
            <a:endParaRPr lang="en-US" sz="2800" dirty="0"/>
          </a:p>
        </p:txBody>
      </p:sp>
      <p:sp>
        <p:nvSpPr>
          <p:cNvPr id="7" name="Title 1">
            <a:extLst>
              <a:ext uri="{FF2B5EF4-FFF2-40B4-BE49-F238E27FC236}">
                <a16:creationId xmlns:a16="http://schemas.microsoft.com/office/drawing/2014/main" id="{BF0E662B-5AE2-4162-9EE2-1D01D323CCCC}"/>
              </a:ext>
            </a:extLst>
          </p:cNvPr>
          <p:cNvSpPr>
            <a:spLocks noGrp="1"/>
          </p:cNvSpPr>
          <p:nvPr>
            <p:ph type="title"/>
          </p:nvPr>
        </p:nvSpPr>
        <p:spPr>
          <a:xfrm>
            <a:off x="254000" y="208166"/>
            <a:ext cx="8242299" cy="625609"/>
          </a:xfrm>
        </p:spPr>
        <p:txBody>
          <a:bodyPr>
            <a:normAutofit/>
          </a:body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TSR </a:t>
            </a:r>
            <a:r>
              <a:rPr lang="en-US" sz="3200" dirty="0">
                <a:latin typeface="Arial" panose="020B0604020202020204" pitchFamily="34" charset="0"/>
                <a:cs typeface="Arial" panose="020B0604020202020204" pitchFamily="34" charset="0"/>
              </a:rPr>
              <a:t>L</a:t>
            </a:r>
            <a:r>
              <a:rPr lang="en-US" sz="3200" cap="none" dirty="0">
                <a:latin typeface="Arial" panose="020B0604020202020204" pitchFamily="34" charset="0"/>
                <a:cs typeface="Arial" panose="020B0604020202020204" pitchFamily="34" charset="0"/>
              </a:rPr>
              <a:t>oose Mix Sample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3858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201611" y="266701"/>
            <a:ext cx="5348289" cy="1041400"/>
          </a:xfrm>
        </p:spPr>
        <p:txBody>
          <a:bodyPr>
            <a:normAutofit/>
          </a:bodyPr>
          <a:lstStyle/>
          <a:p>
            <a:pPr algn="l"/>
            <a:r>
              <a:rPr lang="en-US" sz="3200" dirty="0">
                <a:latin typeface="Arial" panose="020B0604020202020204" pitchFamily="34" charset="0"/>
                <a:cs typeface="Arial" panose="020B0604020202020204" pitchFamily="34" charset="0"/>
              </a:rPr>
              <a:t>Answer - M5 – Q2;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22)</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94</a:t>
            </a:fld>
            <a:endParaRPr lang="en-US" dirty="0"/>
          </a:p>
        </p:txBody>
      </p:sp>
      <p:sp>
        <p:nvSpPr>
          <p:cNvPr id="12" name="TextBox 11">
            <a:extLst>
              <a:ext uri="{FF2B5EF4-FFF2-40B4-BE49-F238E27FC236}">
                <a16:creationId xmlns:a16="http://schemas.microsoft.com/office/drawing/2014/main" id="{9A429C00-3E81-4064-90D3-C8F710661720}"/>
              </a:ext>
            </a:extLst>
          </p:cNvPr>
          <p:cNvSpPr txBox="1"/>
          <p:nvPr/>
        </p:nvSpPr>
        <p:spPr>
          <a:xfrm>
            <a:off x="205624" y="1676400"/>
            <a:ext cx="5785558" cy="3539430"/>
          </a:xfrm>
          <a:prstGeom prst="rect">
            <a:avLst/>
          </a:prstGeom>
          <a:noFill/>
        </p:spPr>
        <p:txBody>
          <a:bodyPr wrap="none" rtlCol="0">
            <a:spAutoFit/>
          </a:bodyPr>
          <a:lstStyle/>
          <a:p>
            <a:r>
              <a:rPr lang="en-US" sz="3200" dirty="0">
                <a:solidFill>
                  <a:srgbClr val="FF0000"/>
                </a:solidFill>
                <a:latin typeface="Arial" panose="020B0604020202020204" pitchFamily="34" charset="0"/>
                <a:cs typeface="Arial" panose="020B0604020202020204" pitchFamily="34" charset="0"/>
              </a:rPr>
              <a:t>QA </a:t>
            </a:r>
            <a:r>
              <a:rPr lang="en-US" sz="3200" dirty="0">
                <a:latin typeface="Arial" panose="020B0604020202020204" pitchFamily="34" charset="0"/>
                <a:cs typeface="Arial" panose="020B0604020202020204" pitchFamily="34" charset="0"/>
              </a:rPr>
              <a:t> obtains the independent </a:t>
            </a:r>
          </a:p>
          <a:p>
            <a:r>
              <a:rPr lang="en-US" sz="3200" dirty="0">
                <a:latin typeface="Arial" panose="020B0604020202020204" pitchFamily="34" charset="0"/>
                <a:cs typeface="Arial" panose="020B0604020202020204" pitchFamily="34" charset="0"/>
              </a:rPr>
              <a:t>loose mix sample.</a:t>
            </a:r>
            <a:r>
              <a:rPr lang="en-US" sz="3200" dirty="0">
                <a:solidFill>
                  <a:srgbClr val="FF0000"/>
                </a:solidFill>
                <a:latin typeface="Arial" panose="020B0604020202020204" pitchFamily="34" charset="0"/>
                <a:cs typeface="Arial" panose="020B0604020202020204" pitchFamily="34" charset="0"/>
              </a:rPr>
              <a:t>  </a:t>
            </a:r>
          </a:p>
          <a:p>
            <a:endParaRPr lang="en-US" sz="3200" dirty="0">
              <a:solidFill>
                <a:srgbClr val="FF0000"/>
              </a:solidFill>
              <a:latin typeface="Arial" panose="020B0604020202020204" pitchFamily="34" charset="0"/>
              <a:cs typeface="Arial" panose="020B0604020202020204" pitchFamily="34" charset="0"/>
            </a:endParaRPr>
          </a:p>
          <a:p>
            <a:r>
              <a:rPr lang="en-US" sz="3200" dirty="0">
                <a:solidFill>
                  <a:srgbClr val="FF0000"/>
                </a:solidFill>
                <a:latin typeface="Arial" panose="020B0604020202020204" pitchFamily="34" charset="0"/>
                <a:cs typeface="Arial" panose="020B0604020202020204" pitchFamily="34" charset="0"/>
              </a:rPr>
              <a:t>QA = One per 50,000 TONS</a:t>
            </a:r>
          </a:p>
          <a:p>
            <a:r>
              <a:rPr lang="en-US" sz="3200" dirty="0">
                <a:solidFill>
                  <a:srgbClr val="FF0000"/>
                </a:solidFill>
                <a:latin typeface="Arial" panose="020B0604020202020204" pitchFamily="34" charset="0"/>
                <a:cs typeface="Arial" panose="020B0604020202020204" pitchFamily="34" charset="0"/>
              </a:rPr>
              <a:t> or</a:t>
            </a:r>
          </a:p>
          <a:p>
            <a:r>
              <a:rPr lang="en-US" sz="3200" dirty="0">
                <a:solidFill>
                  <a:srgbClr val="FF0000"/>
                </a:solidFill>
                <a:latin typeface="Arial" panose="020B0604020202020204" pitchFamily="34" charset="0"/>
                <a:cs typeface="Arial" panose="020B0604020202020204" pitchFamily="34" charset="0"/>
              </a:rPr>
              <a:t>Minimum 1 per combination of </a:t>
            </a:r>
          </a:p>
          <a:p>
            <a:r>
              <a:rPr lang="en-US" sz="3200" dirty="0">
                <a:solidFill>
                  <a:srgbClr val="FF0000"/>
                </a:solidFill>
                <a:latin typeface="Arial" panose="020B0604020202020204" pitchFamily="34" charset="0"/>
                <a:cs typeface="Arial" panose="020B0604020202020204" pitchFamily="34" charset="0"/>
              </a:rPr>
              <a:t>projects.</a:t>
            </a:r>
          </a:p>
        </p:txBody>
      </p:sp>
      <p:pic>
        <p:nvPicPr>
          <p:cNvPr id="9" name="Picture 8">
            <a:extLst>
              <a:ext uri="{FF2B5EF4-FFF2-40B4-BE49-F238E27FC236}">
                <a16:creationId xmlns:a16="http://schemas.microsoft.com/office/drawing/2014/main" id="{1C0536DB-941C-49A5-B136-C5C499595F0A}"/>
              </a:ext>
            </a:extLst>
          </p:cNvPr>
          <p:cNvPicPr>
            <a:picLocks noChangeAspect="1"/>
          </p:cNvPicPr>
          <p:nvPr/>
        </p:nvPicPr>
        <p:blipFill>
          <a:blip r:embed="rId2"/>
          <a:stretch>
            <a:fillRect/>
          </a:stretch>
        </p:blipFill>
        <p:spPr>
          <a:xfrm>
            <a:off x="5838782" y="-15661"/>
            <a:ext cx="5348289" cy="6889321"/>
          </a:xfrm>
          <a:prstGeom prst="rect">
            <a:avLst/>
          </a:prstGeom>
        </p:spPr>
      </p:pic>
    </p:spTree>
    <p:extLst>
      <p:ext uri="{BB962C8B-B14F-4D97-AF65-F5344CB8AC3E}">
        <p14:creationId xmlns:p14="http://schemas.microsoft.com/office/powerpoint/2010/main" val="38879257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1257300" y="2565401"/>
            <a:ext cx="10769600" cy="1257300"/>
          </a:xfrm>
        </p:spPr>
        <p:txBody>
          <a:bodyPr>
            <a:normAutofit/>
          </a:bodyPr>
          <a:lstStyle/>
          <a:p>
            <a:pPr marL="0" indent="0">
              <a:buNone/>
            </a:pPr>
            <a:r>
              <a:rPr lang="en-US" sz="3200" b="1" dirty="0">
                <a:latin typeface="Arial" panose="020B0604020202020204" pitchFamily="34" charset="0"/>
                <a:cs typeface="Arial" panose="020B0604020202020204" pitchFamily="34" charset="0"/>
              </a:rPr>
              <a:t>3.</a:t>
            </a:r>
            <a:r>
              <a:rPr lang="en-US" sz="3200" dirty="0">
                <a:latin typeface="Arial" panose="020B0604020202020204" pitchFamily="34" charset="0"/>
                <a:cs typeface="Arial" panose="020B0604020202020204" pitchFamily="34" charset="0"/>
              </a:rPr>
              <a:t>  L</a:t>
            </a:r>
            <a:r>
              <a:rPr lang="en-US" sz="3200" cap="none" dirty="0">
                <a:latin typeface="Arial" panose="020B0604020202020204" pitchFamily="34" charset="0"/>
                <a:cs typeface="Arial" panose="020B0604020202020204" pitchFamily="34" charset="0"/>
              </a:rPr>
              <a:t>ist the steps in the TSR sample quartering process.</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95</a:t>
            </a:fld>
            <a:endParaRPr lang="en-US" sz="2800" dirty="0"/>
          </a:p>
        </p:txBody>
      </p:sp>
      <p:sp>
        <p:nvSpPr>
          <p:cNvPr id="7" name="Title 1">
            <a:extLst>
              <a:ext uri="{FF2B5EF4-FFF2-40B4-BE49-F238E27FC236}">
                <a16:creationId xmlns:a16="http://schemas.microsoft.com/office/drawing/2014/main" id="{A0D16778-3513-4352-8CE5-562C2909483B}"/>
              </a:ext>
            </a:extLst>
          </p:cNvPr>
          <p:cNvSpPr>
            <a:spLocks noGrp="1"/>
          </p:cNvSpPr>
          <p:nvPr>
            <p:ph type="title"/>
          </p:nvPr>
        </p:nvSpPr>
        <p:spPr>
          <a:xfrm>
            <a:off x="254000" y="208166"/>
            <a:ext cx="8242299" cy="625609"/>
          </a:xfrm>
        </p:spPr>
        <p:txBody>
          <a:bodyPr>
            <a:normAutofit/>
          </a:body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TSR </a:t>
            </a:r>
            <a:r>
              <a:rPr lang="en-US" sz="3200" dirty="0">
                <a:latin typeface="Arial" panose="020B0604020202020204" pitchFamily="34" charset="0"/>
                <a:cs typeface="Arial" panose="020B0604020202020204" pitchFamily="34" charset="0"/>
              </a:rPr>
              <a:t>L</a:t>
            </a:r>
            <a:r>
              <a:rPr lang="en-US" sz="3200" cap="none" dirty="0">
                <a:latin typeface="Arial" panose="020B0604020202020204" pitchFamily="34" charset="0"/>
                <a:cs typeface="Arial" panose="020B0604020202020204" pitchFamily="34" charset="0"/>
              </a:rPr>
              <a:t>oose Mix Sample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7101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12711" y="25401"/>
            <a:ext cx="5348289" cy="1117600"/>
          </a:xfrm>
        </p:spPr>
        <p:txBody>
          <a:bodyPr>
            <a:normAutofit/>
          </a:bodyPr>
          <a:lstStyle/>
          <a:p>
            <a:pPr algn="l"/>
            <a:r>
              <a:rPr lang="en-US" sz="3200" dirty="0">
                <a:latin typeface="Arial" panose="020B0604020202020204" pitchFamily="34" charset="0"/>
                <a:cs typeface="Arial" panose="020B0604020202020204" pitchFamily="34" charset="0"/>
              </a:rPr>
              <a:t>Answer - M5 – Q3;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88, 89, 90)</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96</a:t>
            </a:fld>
            <a:endParaRPr lang="en-US" dirty="0"/>
          </a:p>
        </p:txBody>
      </p:sp>
      <p:pic>
        <p:nvPicPr>
          <p:cNvPr id="8" name="Picture 7">
            <a:extLst>
              <a:ext uri="{FF2B5EF4-FFF2-40B4-BE49-F238E27FC236}">
                <a16:creationId xmlns:a16="http://schemas.microsoft.com/office/drawing/2014/main" id="{47DADEB6-5455-4989-A37D-B53C4864BE0E}"/>
              </a:ext>
            </a:extLst>
          </p:cNvPr>
          <p:cNvPicPr>
            <a:picLocks noChangeAspect="1"/>
          </p:cNvPicPr>
          <p:nvPr/>
        </p:nvPicPr>
        <p:blipFill>
          <a:blip r:embed="rId2"/>
          <a:stretch>
            <a:fillRect/>
          </a:stretch>
        </p:blipFill>
        <p:spPr>
          <a:xfrm>
            <a:off x="0" y="952499"/>
            <a:ext cx="12192000" cy="5880100"/>
          </a:xfrm>
          <a:prstGeom prst="rect">
            <a:avLst/>
          </a:prstGeom>
        </p:spPr>
      </p:pic>
    </p:spTree>
    <p:extLst>
      <p:ext uri="{BB962C8B-B14F-4D97-AF65-F5344CB8AC3E}">
        <p14:creationId xmlns:p14="http://schemas.microsoft.com/office/powerpoint/2010/main" val="33942871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889000" y="2647950"/>
            <a:ext cx="10769600" cy="1943100"/>
          </a:xfrm>
        </p:spPr>
        <p:txBody>
          <a:bodyPr>
            <a:normAutofit/>
          </a:bodyPr>
          <a:lstStyle/>
          <a:p>
            <a:pPr marL="0" indent="0">
              <a:buNone/>
            </a:pPr>
            <a:r>
              <a:rPr lang="en-US" sz="3200" b="1" dirty="0">
                <a:latin typeface="Arial" panose="020B0604020202020204" pitchFamily="34" charset="0"/>
                <a:cs typeface="Arial" panose="020B0604020202020204" pitchFamily="34" charset="0"/>
              </a:rPr>
              <a:t>4.</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What locations are allowable for TSR samples?</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97</a:t>
            </a:fld>
            <a:endParaRPr lang="en-US" sz="2800" dirty="0"/>
          </a:p>
        </p:txBody>
      </p:sp>
      <p:sp>
        <p:nvSpPr>
          <p:cNvPr id="10" name="Title 1">
            <a:extLst>
              <a:ext uri="{FF2B5EF4-FFF2-40B4-BE49-F238E27FC236}">
                <a16:creationId xmlns:a16="http://schemas.microsoft.com/office/drawing/2014/main" id="{AD94AA50-CDDF-4BFC-9AFD-666A4310C320}"/>
              </a:ext>
            </a:extLst>
          </p:cNvPr>
          <p:cNvSpPr>
            <a:spLocks noGrp="1"/>
          </p:cNvSpPr>
          <p:nvPr>
            <p:ph type="title"/>
          </p:nvPr>
        </p:nvSpPr>
        <p:spPr>
          <a:xfrm>
            <a:off x="254000" y="208166"/>
            <a:ext cx="8242299" cy="625609"/>
          </a:xfrm>
        </p:spPr>
        <p:txBody>
          <a:bodyPr>
            <a:normAutofit/>
          </a:body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TSR </a:t>
            </a:r>
            <a:r>
              <a:rPr lang="en-US" sz="3200" dirty="0">
                <a:latin typeface="Arial" panose="020B0604020202020204" pitchFamily="34" charset="0"/>
                <a:cs typeface="Arial" panose="020B0604020202020204" pitchFamily="34" charset="0"/>
              </a:rPr>
              <a:t>L</a:t>
            </a:r>
            <a:r>
              <a:rPr lang="en-US" sz="3200" cap="none" dirty="0">
                <a:latin typeface="Arial" panose="020B0604020202020204" pitchFamily="34" charset="0"/>
                <a:cs typeface="Arial" panose="020B0604020202020204" pitchFamily="34" charset="0"/>
              </a:rPr>
              <a:t>oose Mix Sample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5765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1FF-929B-48D3-BD75-54B94741AA06}"/>
              </a:ext>
            </a:extLst>
          </p:cNvPr>
          <p:cNvSpPr>
            <a:spLocks noGrp="1"/>
          </p:cNvSpPr>
          <p:nvPr>
            <p:ph type="title"/>
          </p:nvPr>
        </p:nvSpPr>
        <p:spPr>
          <a:xfrm>
            <a:off x="127000" y="25401"/>
            <a:ext cx="5348289" cy="965200"/>
          </a:xfrm>
        </p:spPr>
        <p:txBody>
          <a:bodyPr>
            <a:normAutofit fontScale="90000"/>
          </a:bodyPr>
          <a:lstStyle/>
          <a:p>
            <a:pPr algn="l"/>
            <a:r>
              <a:rPr lang="en-US" sz="3200" dirty="0">
                <a:latin typeface="Arial" panose="020B0604020202020204" pitchFamily="34" charset="0"/>
                <a:cs typeface="Arial" panose="020B0604020202020204" pitchFamily="34" charset="0"/>
              </a:rPr>
              <a:t>Answer - M5 – Q4;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(slide 21,22)</a:t>
            </a:r>
          </a:p>
        </p:txBody>
      </p:sp>
      <p:sp>
        <p:nvSpPr>
          <p:cNvPr id="4" name="Slide Number Placeholder 3">
            <a:extLst>
              <a:ext uri="{FF2B5EF4-FFF2-40B4-BE49-F238E27FC236}">
                <a16:creationId xmlns:a16="http://schemas.microsoft.com/office/drawing/2014/main" id="{F3EBBCC8-70E9-4CC1-91DB-24BC4C6DE923}"/>
              </a:ext>
            </a:extLst>
          </p:cNvPr>
          <p:cNvSpPr>
            <a:spLocks noGrp="1"/>
          </p:cNvSpPr>
          <p:nvPr>
            <p:ph type="sldNum" sz="quarter" idx="12"/>
          </p:nvPr>
        </p:nvSpPr>
        <p:spPr>
          <a:xfrm>
            <a:off x="10951856" y="5905231"/>
            <a:ext cx="870030" cy="593540"/>
          </a:xfrm>
        </p:spPr>
        <p:txBody>
          <a:bodyPr/>
          <a:lstStyle/>
          <a:p>
            <a:fld id="{D06B54AD-FDBF-4D58-8A9D-31C5564527AC}" type="slidenum">
              <a:rPr lang="en-US" sz="2800" smtClean="0"/>
              <a:t>98</a:t>
            </a:fld>
            <a:endParaRPr lang="en-US" dirty="0"/>
          </a:p>
        </p:txBody>
      </p:sp>
      <p:sp>
        <p:nvSpPr>
          <p:cNvPr id="6" name="TextBox 5">
            <a:extLst>
              <a:ext uri="{FF2B5EF4-FFF2-40B4-BE49-F238E27FC236}">
                <a16:creationId xmlns:a16="http://schemas.microsoft.com/office/drawing/2014/main" id="{D5184F00-6E77-4F51-AAC9-0A35B3C02298}"/>
              </a:ext>
            </a:extLst>
          </p:cNvPr>
          <p:cNvSpPr txBox="1"/>
          <p:nvPr/>
        </p:nvSpPr>
        <p:spPr>
          <a:xfrm>
            <a:off x="127000" y="1181100"/>
            <a:ext cx="3200400" cy="4031873"/>
          </a:xfrm>
          <a:prstGeom prst="rect">
            <a:avLst/>
          </a:prstGeom>
          <a:noFill/>
        </p:spPr>
        <p:txBody>
          <a:bodyPr wrap="square" rtlCol="0">
            <a:spAutoFit/>
          </a:bodyPr>
          <a:lstStyle/>
          <a:p>
            <a:pPr marL="285750" indent="-285750">
              <a:buFontTx/>
              <a:buChar char="-"/>
            </a:pPr>
            <a:r>
              <a:rPr lang="en-US" sz="3200" dirty="0">
                <a:solidFill>
                  <a:srgbClr val="FF0000"/>
                </a:solidFill>
                <a:latin typeface="Arial" panose="020B0604020202020204" pitchFamily="34" charset="0"/>
                <a:cs typeface="Arial" panose="020B0604020202020204" pitchFamily="34" charset="0"/>
              </a:rPr>
              <a:t>Random Sample Locations.</a:t>
            </a:r>
          </a:p>
          <a:p>
            <a:endParaRPr lang="en-US" sz="3200" dirty="0">
              <a:solidFill>
                <a:srgbClr val="FF0000"/>
              </a:solidFill>
              <a:latin typeface="Arial" panose="020B0604020202020204" pitchFamily="34" charset="0"/>
              <a:cs typeface="Arial" panose="020B0604020202020204" pitchFamily="34" charset="0"/>
            </a:endParaRPr>
          </a:p>
          <a:p>
            <a:pPr marL="285750" indent="-285750">
              <a:buFontTx/>
              <a:buChar char="-"/>
            </a:pPr>
            <a:r>
              <a:rPr lang="en-US" sz="3200" dirty="0">
                <a:solidFill>
                  <a:srgbClr val="FF0000"/>
                </a:solidFill>
                <a:latin typeface="Arial" panose="020B0604020202020204" pitchFamily="34" charset="0"/>
                <a:cs typeface="Arial" panose="020B0604020202020204" pitchFamily="34" charset="0"/>
              </a:rPr>
              <a:t>Roadway, Plant Discharge</a:t>
            </a:r>
          </a:p>
          <a:p>
            <a:r>
              <a:rPr lang="en-US" sz="3200" dirty="0">
                <a:solidFill>
                  <a:srgbClr val="FF0000"/>
                </a:solidFill>
                <a:latin typeface="Arial" panose="020B0604020202020204" pitchFamily="34" charset="0"/>
                <a:cs typeface="Arial" panose="020B0604020202020204" pitchFamily="34" charset="0"/>
              </a:rPr>
              <a:t>   and Truck.</a:t>
            </a:r>
            <a:endParaRPr lang="en-US" sz="2800" dirty="0">
              <a:solidFill>
                <a:srgbClr val="FF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341F939-1264-48AC-AE0D-E53EF501558E}"/>
              </a:ext>
            </a:extLst>
          </p:cNvPr>
          <p:cNvPicPr>
            <a:picLocks noChangeAspect="1"/>
          </p:cNvPicPr>
          <p:nvPr/>
        </p:nvPicPr>
        <p:blipFill>
          <a:blip r:embed="rId2"/>
          <a:stretch>
            <a:fillRect/>
          </a:stretch>
        </p:blipFill>
        <p:spPr>
          <a:xfrm>
            <a:off x="2967851" y="508000"/>
            <a:ext cx="9160649" cy="6349999"/>
          </a:xfrm>
          <a:prstGeom prst="rect">
            <a:avLst/>
          </a:prstGeom>
        </p:spPr>
      </p:pic>
    </p:spTree>
    <p:extLst>
      <p:ext uri="{BB962C8B-B14F-4D97-AF65-F5344CB8AC3E}">
        <p14:creationId xmlns:p14="http://schemas.microsoft.com/office/powerpoint/2010/main" val="1802660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EC6-2E82-4EEC-AD1B-49401B4871F3}"/>
              </a:ext>
            </a:extLst>
          </p:cNvPr>
          <p:cNvSpPr>
            <a:spLocks noGrp="1"/>
          </p:cNvSpPr>
          <p:nvPr>
            <p:ph type="title"/>
          </p:nvPr>
        </p:nvSpPr>
        <p:spPr>
          <a:xfrm>
            <a:off x="152401" y="130511"/>
            <a:ext cx="5539014" cy="1190289"/>
          </a:xfrm>
        </p:spPr>
        <p:txBody>
          <a:bodyPr>
            <a:normAutofit/>
          </a:bodyPr>
          <a:lstStyle/>
          <a:p>
            <a:pPr algn="l"/>
            <a:r>
              <a:rPr lang="en-US" sz="3200" b="1" dirty="0">
                <a:latin typeface="Arial" panose="020B0604020202020204" pitchFamily="34" charset="0"/>
                <a:cs typeface="Arial" panose="020B0604020202020204" pitchFamily="34" charset="0"/>
              </a:rPr>
              <a:t>Module 5 – </a:t>
            </a:r>
            <a:r>
              <a:rPr lang="en-US" sz="3200" cap="none" dirty="0">
                <a:latin typeface="Arial" panose="020B0604020202020204" pitchFamily="34" charset="0"/>
                <a:cs typeface="Arial" panose="020B0604020202020204" pitchFamily="34" charset="0"/>
              </a:rPr>
              <a:t>For </a:t>
            </a:r>
            <a:br>
              <a:rPr lang="en-US" sz="3200" cap="none" dirty="0">
                <a:latin typeface="Arial" panose="020B0604020202020204" pitchFamily="34" charset="0"/>
                <a:cs typeface="Arial" panose="020B0604020202020204" pitchFamily="34" charset="0"/>
              </a:rPr>
            </a:br>
            <a:r>
              <a:rPr lang="en-US" sz="3200" cap="none" dirty="0">
                <a:latin typeface="Arial" panose="020B0604020202020204" pitchFamily="34" charset="0"/>
                <a:cs typeface="Arial" panose="020B0604020202020204" pitchFamily="34" charset="0"/>
              </a:rPr>
              <a:t>TSR loose mix samples:</a:t>
            </a:r>
          </a:p>
        </p:txBody>
      </p:sp>
      <p:sp>
        <p:nvSpPr>
          <p:cNvPr id="3" name="Content Placeholder 2">
            <a:extLst>
              <a:ext uri="{FF2B5EF4-FFF2-40B4-BE49-F238E27FC236}">
                <a16:creationId xmlns:a16="http://schemas.microsoft.com/office/drawing/2014/main" id="{F49CFCD5-FBF4-4B40-AC96-55901EF8C0EA}"/>
              </a:ext>
            </a:extLst>
          </p:cNvPr>
          <p:cNvSpPr>
            <a:spLocks noGrp="1"/>
          </p:cNvSpPr>
          <p:nvPr>
            <p:ph idx="1"/>
          </p:nvPr>
        </p:nvSpPr>
        <p:spPr>
          <a:xfrm>
            <a:off x="420914" y="1655137"/>
            <a:ext cx="5270500" cy="1943100"/>
          </a:xfrm>
        </p:spPr>
        <p:txBody>
          <a:bodyPr>
            <a:normAutofit/>
          </a:bodyPr>
          <a:lstStyle/>
          <a:p>
            <a:pPr marL="0" indent="0">
              <a:buNone/>
            </a:pPr>
            <a:r>
              <a:rPr lang="en-US" sz="3200" b="1" dirty="0">
                <a:latin typeface="Arial" panose="020B0604020202020204" pitchFamily="34" charset="0"/>
                <a:cs typeface="Arial" panose="020B0604020202020204" pitchFamily="34" charset="0"/>
              </a:rPr>
              <a:t>5.</a:t>
            </a:r>
            <a:r>
              <a:rPr lang="en-US" sz="3200" dirty="0">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Should QA get their sample at the same location?</a:t>
            </a:r>
            <a:endParaRPr lang="en-US"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8587F8-7253-4B7C-A68E-B44E74AD4982}"/>
              </a:ext>
            </a:extLst>
          </p:cNvPr>
          <p:cNvSpPr>
            <a:spLocks noGrp="1"/>
          </p:cNvSpPr>
          <p:nvPr>
            <p:ph type="sldNum" sz="quarter" idx="12"/>
          </p:nvPr>
        </p:nvSpPr>
        <p:spPr>
          <a:xfrm>
            <a:off x="10769600" y="5867131"/>
            <a:ext cx="1041400" cy="365125"/>
          </a:xfrm>
        </p:spPr>
        <p:txBody>
          <a:bodyPr/>
          <a:lstStyle/>
          <a:p>
            <a:fld id="{D06B54AD-FDBF-4D58-8A9D-31C5564527AC}" type="slidenum">
              <a:rPr lang="en-US" sz="2800" smtClean="0"/>
              <a:t>99</a:t>
            </a:fld>
            <a:endParaRPr lang="en-US" sz="2800" dirty="0"/>
          </a:p>
        </p:txBody>
      </p:sp>
      <p:pic>
        <p:nvPicPr>
          <p:cNvPr id="5" name="Picture 4">
            <a:extLst>
              <a:ext uri="{FF2B5EF4-FFF2-40B4-BE49-F238E27FC236}">
                <a16:creationId xmlns:a16="http://schemas.microsoft.com/office/drawing/2014/main" id="{8B9E4207-4244-48FD-99E3-2B5B0D9948E2}"/>
              </a:ext>
            </a:extLst>
          </p:cNvPr>
          <p:cNvPicPr>
            <a:picLocks noChangeAspect="1"/>
          </p:cNvPicPr>
          <p:nvPr/>
        </p:nvPicPr>
        <p:blipFill>
          <a:blip r:embed="rId2"/>
          <a:stretch>
            <a:fillRect/>
          </a:stretch>
        </p:blipFill>
        <p:spPr>
          <a:xfrm>
            <a:off x="5959929" y="59245"/>
            <a:ext cx="5073852" cy="6739510"/>
          </a:xfrm>
          <a:prstGeom prst="rect">
            <a:avLst/>
          </a:prstGeom>
        </p:spPr>
      </p:pic>
      <p:sp>
        <p:nvSpPr>
          <p:cNvPr id="6" name="Rectangle 5">
            <a:extLst>
              <a:ext uri="{FF2B5EF4-FFF2-40B4-BE49-F238E27FC236}">
                <a16:creationId xmlns:a16="http://schemas.microsoft.com/office/drawing/2014/main" id="{CEB397FD-2166-4603-B99A-5D4AFB2062AA}"/>
              </a:ext>
            </a:extLst>
          </p:cNvPr>
          <p:cNvSpPr/>
          <p:nvPr/>
        </p:nvSpPr>
        <p:spPr>
          <a:xfrm>
            <a:off x="604606" y="3669503"/>
            <a:ext cx="4357283"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ANSWER (SLIDE 23): </a:t>
            </a:r>
            <a:endParaRPr lang="en-US" sz="3200" dirty="0"/>
          </a:p>
        </p:txBody>
      </p:sp>
      <p:sp>
        <p:nvSpPr>
          <p:cNvPr id="7" name="TextBox 6">
            <a:extLst>
              <a:ext uri="{FF2B5EF4-FFF2-40B4-BE49-F238E27FC236}">
                <a16:creationId xmlns:a16="http://schemas.microsoft.com/office/drawing/2014/main" id="{97ED6821-2063-4FEC-95B1-B8F96E3E381E}"/>
              </a:ext>
            </a:extLst>
          </p:cNvPr>
          <p:cNvSpPr txBox="1"/>
          <p:nvPr/>
        </p:nvSpPr>
        <p:spPr>
          <a:xfrm>
            <a:off x="8618" y="4254278"/>
            <a:ext cx="6095093" cy="584775"/>
          </a:xfrm>
          <a:prstGeom prst="rect">
            <a:avLst/>
          </a:prstGeom>
          <a:noFill/>
        </p:spPr>
        <p:txBody>
          <a:bodyPr wrap="square" rtlCol="0">
            <a:spAutoFit/>
          </a:bodyPr>
          <a:lstStyle/>
          <a:p>
            <a:pPr marL="285750" indent="-285750">
              <a:buFontTx/>
              <a:buChar char="-"/>
            </a:pPr>
            <a:r>
              <a:rPr lang="en-US" sz="3200" dirty="0">
                <a:solidFill>
                  <a:srgbClr val="FF0000"/>
                </a:solidFill>
                <a:latin typeface="Arial" panose="020B0604020202020204" pitchFamily="34" charset="0"/>
                <a:cs typeface="Arial" panose="020B0604020202020204" pitchFamily="34" charset="0"/>
              </a:rPr>
              <a:t>Yes, but not at the same time.</a:t>
            </a:r>
          </a:p>
        </p:txBody>
      </p:sp>
    </p:spTree>
    <p:extLst>
      <p:ext uri="{BB962C8B-B14F-4D97-AF65-F5344CB8AC3E}">
        <p14:creationId xmlns:p14="http://schemas.microsoft.com/office/powerpoint/2010/main" val="316812311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7909</TotalTime>
  <Words>6563</Words>
  <Application>Microsoft Office PowerPoint</Application>
  <PresentationFormat>Widescreen</PresentationFormat>
  <Paragraphs>997</Paragraphs>
  <Slides>205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205</vt:i4>
      </vt:variant>
    </vt:vector>
  </HeadingPairs>
  <TitlesOfParts>
    <vt:vector size="209" baseType="lpstr">
      <vt:lpstr>Arial</vt:lpstr>
      <vt:lpstr>Calibri</vt:lpstr>
      <vt:lpstr>Tw Cen MT</vt:lpstr>
      <vt:lpstr>Droplet</vt:lpstr>
      <vt:lpstr>Superpave  Homework Review</vt:lpstr>
      <vt:lpstr>PowerPoint Presentation</vt:lpstr>
      <vt:lpstr>Module 1   Introduction to Superpave Homework</vt:lpstr>
      <vt:lpstr>Answer - M1-Q1;   (slide 5)</vt:lpstr>
      <vt:lpstr>Module 1</vt:lpstr>
      <vt:lpstr>Answer - M1-Q2;  (slide 71)</vt:lpstr>
      <vt:lpstr>Module 1 </vt:lpstr>
      <vt:lpstr>Module 1 </vt:lpstr>
      <vt:lpstr>Module 2  Mix Design Overview Mix Design/Pavement Structure Design</vt:lpstr>
      <vt:lpstr>Answer - M2- Q1;  (slide 22)</vt:lpstr>
      <vt:lpstr>Module 2 </vt:lpstr>
      <vt:lpstr>Answer - M2 - Q2;  (slides 6 and 11)</vt:lpstr>
      <vt:lpstr>Module 2B  Mix Design Overview - Aggregate Quality</vt:lpstr>
      <vt:lpstr>Answer - M2B - Q1;  (slides 19)</vt:lpstr>
      <vt:lpstr>Module 2C Mix Design Overview - Binder, Rap, &amp; Shingles</vt:lpstr>
      <vt:lpstr>Answer - M2C - Q2;  (slides 9)</vt:lpstr>
      <vt:lpstr>Module 2C </vt:lpstr>
      <vt:lpstr>Answer - M2C - Q2;  (slides 63)</vt:lpstr>
      <vt:lpstr>Module 2C</vt:lpstr>
      <vt:lpstr>Answer - M2C - Q3;  (slides 62)</vt:lpstr>
      <vt:lpstr>Module 2C</vt:lpstr>
      <vt:lpstr>Answer - M2C - Q3;  (slides 82)</vt:lpstr>
      <vt:lpstr>Module 2D Mix Design Overview Volumetrics</vt:lpstr>
      <vt:lpstr>PowerPoint Presentation</vt:lpstr>
      <vt:lpstr>Module 2D</vt:lpstr>
      <vt:lpstr>PowerPoint Presentation</vt:lpstr>
      <vt:lpstr>Answer - M2D - Q2;  (Slide 73)</vt:lpstr>
      <vt:lpstr>Module 2D </vt:lpstr>
      <vt:lpstr>Module 2D</vt:lpstr>
      <vt:lpstr>Module 2D</vt:lpstr>
      <vt:lpstr>Module 2D</vt:lpstr>
      <vt:lpstr>Module 2D</vt:lpstr>
      <vt:lpstr>Answer - M2D - Q7;  (slide 65)</vt:lpstr>
      <vt:lpstr>Module 2D</vt:lpstr>
      <vt:lpstr>Module 2E and 2F Mix Design Overview - Mix Design Phase 1 &amp; 2</vt:lpstr>
      <vt:lpstr>Answer - M 2E and 2F - Q1;  (slide 35)</vt:lpstr>
      <vt:lpstr>Module 2E and 2F</vt:lpstr>
      <vt:lpstr>Answer - M 2E and 2F - Q2;  (slide 50)</vt:lpstr>
      <vt:lpstr>Module 2E and 2F</vt:lpstr>
      <vt:lpstr>Module 2E and 2F </vt:lpstr>
      <vt:lpstr>Module 2G Mix Design Overview:  TSR JMF &amp; Field verification Miscellaneous</vt:lpstr>
      <vt:lpstr>Answer – m2G;  (slide 46)</vt:lpstr>
      <vt:lpstr>Module 3 Plant Operations  -  Gradation</vt:lpstr>
      <vt:lpstr>Answer - M3 - Q1;  (slide 70)</vt:lpstr>
      <vt:lpstr>Module 3</vt:lpstr>
      <vt:lpstr>Answer - M3 – Q2;  (slide 80)</vt:lpstr>
      <vt:lpstr>Module 3</vt:lpstr>
      <vt:lpstr>Module 3 </vt:lpstr>
      <vt:lpstr>Module 3</vt:lpstr>
      <vt:lpstr>Answer - M3 – Q5;  (slide 95)</vt:lpstr>
      <vt:lpstr>Module 3 - Plant Operations  -  Consensus Tests</vt:lpstr>
      <vt:lpstr>Answer - M3 – Q6;  (slide 70)</vt:lpstr>
      <vt:lpstr>Module 3 - Plant Operations  -  Consensus Tests</vt:lpstr>
      <vt:lpstr>Answer - M3 – Q6;  (slide 70)</vt:lpstr>
      <vt:lpstr>Module 3 - Plant Operations  -  Consensus Tests</vt:lpstr>
      <vt:lpstr>Answer - M3 – Q7;  (slide 71)</vt:lpstr>
      <vt:lpstr>Module 3 - Plant Operations  -  Consensus Tests</vt:lpstr>
      <vt:lpstr>Answer - M3 – Q9;  (slide 71)</vt:lpstr>
      <vt:lpstr>Module 3 - Plant Operations  -  Consensus Tests</vt:lpstr>
      <vt:lpstr>Answer - M3 – Q10;  (slide 92)</vt:lpstr>
      <vt:lpstr>Module 3 - Plant Operations  -  Consensus Tests</vt:lpstr>
      <vt:lpstr>Module 3 - Plant Operations  -  Deleterious Material</vt:lpstr>
      <vt:lpstr>Answer - M3 – Q12;  (slide 70)</vt:lpstr>
      <vt:lpstr>Module 3 - Plant Operations  -  Deleterious Material</vt:lpstr>
      <vt:lpstr>Answer - M3 – Q13;  (slide 71)</vt:lpstr>
      <vt:lpstr>Module 3 - Plant Operations   -  Deleterious Material</vt:lpstr>
      <vt:lpstr>Module 3 - Plant Operations  -  General</vt:lpstr>
      <vt:lpstr>Answer - M3 – Q14;  (slide 55)</vt:lpstr>
      <vt:lpstr>Module 4 QC/QA Overview and Hot Mix Asphalt quality Control Plan</vt:lpstr>
      <vt:lpstr>Answer - M4 – Q1;  (slide 15)</vt:lpstr>
      <vt:lpstr>Module 4 </vt:lpstr>
      <vt:lpstr>Module 4 </vt:lpstr>
      <vt:lpstr>Module 4 </vt:lpstr>
      <vt:lpstr>Module 4 </vt:lpstr>
      <vt:lpstr>Module 5 Sampling Loose Mix and Cores</vt:lpstr>
      <vt:lpstr>Answer - M5 – Q1;  (slide 6)</vt:lpstr>
      <vt:lpstr>Module 5 </vt:lpstr>
      <vt:lpstr>Module 5 </vt:lpstr>
      <vt:lpstr>Module 5 </vt:lpstr>
      <vt:lpstr>Module 5 – For Volumetrics / Binder content loose mix samples: </vt:lpstr>
      <vt:lpstr>Answer - M5 – Q1;  (slide 16)</vt:lpstr>
      <vt:lpstr>Module 5 -   For Volumetrics / Binder content loose mix samples:</vt:lpstr>
      <vt:lpstr>Answer - M5 – Q2;</vt:lpstr>
      <vt:lpstr> </vt:lpstr>
      <vt:lpstr>Answer - M5 – Q3;  (slide 60 &amp; 75)</vt:lpstr>
      <vt:lpstr>PowerPoint Presentation</vt:lpstr>
      <vt:lpstr>Answer - M5 – Q4;  (slide 18)</vt:lpstr>
      <vt:lpstr>PowerPoint Presentation</vt:lpstr>
      <vt:lpstr>Answer - M5 – Q6;  (slide 11)</vt:lpstr>
      <vt:lpstr>PowerPoint Presentation</vt:lpstr>
      <vt:lpstr>Module 5 -  For Volumetrics/Binder content loose mix samples.</vt:lpstr>
      <vt:lpstr>Module 5 – For TSR loose mix samples: </vt:lpstr>
      <vt:lpstr>Module 5 – For TSR Loose Mix Sample</vt:lpstr>
      <vt:lpstr>Answer - M5 – Q2;  (slide 22)</vt:lpstr>
      <vt:lpstr>Module 5 – For TSR Loose Mix Sample</vt:lpstr>
      <vt:lpstr>Answer - M5 – Q3;  (slide 88, 89, 90)</vt:lpstr>
      <vt:lpstr>Module 5 – For TSR Loose Mix Sample</vt:lpstr>
      <vt:lpstr>Answer - M5 – Q4;  (slide 21,22)</vt:lpstr>
      <vt:lpstr>Module 5 – For  TSR loose mix samples:</vt:lpstr>
      <vt:lpstr>Module 5 – cores from the traveled way: </vt:lpstr>
      <vt:lpstr>Module 5 –  cores from the traveled way</vt:lpstr>
      <vt:lpstr>Module 5 – Cores from the traveled way:</vt:lpstr>
      <vt:lpstr>PowerPoint Presentation</vt:lpstr>
      <vt:lpstr>Module 5 – cores from unconfined longitudinal joints:</vt:lpstr>
      <vt:lpstr>Module 5 – sampling points homework: </vt:lpstr>
      <vt:lpstr>PowerPoint Presentation</vt:lpstr>
      <vt:lpstr>PowerPoint Presentation</vt:lpstr>
      <vt:lpstr>PowerPoint Presentation</vt:lpstr>
      <vt:lpstr>Module 5 – sampling points homework: </vt:lpstr>
      <vt:lpstr>PowerPoint Presentation</vt:lpstr>
      <vt:lpstr>PowerPoint Presentation</vt:lpstr>
      <vt:lpstr>PowerPoint Presentation</vt:lpstr>
      <vt:lpstr>Module 6  Gyratory Compactor Operations AASHTO T312 </vt:lpstr>
      <vt:lpstr>Answer - M6 – Q1;  (slide 17)</vt:lpstr>
      <vt:lpstr>Module 6  </vt:lpstr>
      <vt:lpstr>Answer - M6 – Q2;  (slides 70, 81,77)</vt:lpstr>
      <vt:lpstr>Module 6  </vt:lpstr>
      <vt:lpstr>Answer - M6 – Q3;  (slide 77)</vt:lpstr>
      <vt:lpstr>Module 6 </vt:lpstr>
      <vt:lpstr>Module 6 </vt:lpstr>
      <vt:lpstr>Module 6 </vt:lpstr>
      <vt:lpstr>Module 6 </vt:lpstr>
      <vt:lpstr>Module 6 </vt:lpstr>
      <vt:lpstr>Module 6 </vt:lpstr>
      <vt:lpstr>Module 6 </vt:lpstr>
      <vt:lpstr>Module 6 </vt:lpstr>
      <vt:lpstr>Module 6 </vt:lpstr>
      <vt:lpstr>Module 6 </vt:lpstr>
      <vt:lpstr>Module 7  Maximum specific Gravity of Voidless loose mix (rice) - Gmm </vt:lpstr>
      <vt:lpstr>PowerPoint Presentation</vt:lpstr>
      <vt:lpstr>PowerPoint Presentation</vt:lpstr>
      <vt:lpstr>PowerPoint Presentation</vt:lpstr>
      <vt:lpstr>PowerPoint Presentation</vt:lpstr>
      <vt:lpstr>Module 7</vt:lpstr>
      <vt:lpstr>Module 7</vt:lpstr>
      <vt:lpstr>Module 7</vt:lpstr>
      <vt:lpstr>Module 7</vt:lpstr>
      <vt:lpstr>Module 7</vt:lpstr>
      <vt:lpstr>Module 7</vt:lpstr>
      <vt:lpstr>Answer – M7 – Q7;  M5, slide 75 Quartering Loose Mix Step 5</vt:lpstr>
      <vt:lpstr>Module 7</vt:lpstr>
      <vt:lpstr>Module 7</vt:lpstr>
      <vt:lpstr>Module 7</vt:lpstr>
      <vt:lpstr>Module 7</vt:lpstr>
      <vt:lpstr>Module 8 Asphalt content ignition oven method t308</vt:lpstr>
      <vt:lpstr>Answer – M8 – Q1;  (slide 54, 55)</vt:lpstr>
      <vt:lpstr>Answer – M8 – Q1;  (slide 54, 55)</vt:lpstr>
      <vt:lpstr>Module 8 </vt:lpstr>
      <vt:lpstr>Answer – M8 – Q2;  (slide 66)</vt:lpstr>
      <vt:lpstr>Module 8 </vt:lpstr>
      <vt:lpstr>Answer – M8 – Q3;  (slide 58)</vt:lpstr>
      <vt:lpstr>Module 8 </vt:lpstr>
      <vt:lpstr>Module 8 </vt:lpstr>
      <vt:lpstr>Module 8 </vt:lpstr>
      <vt:lpstr>Answer – M8 – Q4 to Q7; (slide 57)</vt:lpstr>
      <vt:lpstr>Answer – M8 – Q4 to Q7; </vt:lpstr>
      <vt:lpstr>Answer – M8  – Q4 to Q6; </vt:lpstr>
      <vt:lpstr>Answer – M8  – Q4 to Q7; </vt:lpstr>
      <vt:lpstr>Module 8</vt:lpstr>
      <vt:lpstr>Answer – M8 – Q8, Q8; (slide 58)</vt:lpstr>
      <vt:lpstr>Module 8</vt:lpstr>
      <vt:lpstr>Module 8</vt:lpstr>
      <vt:lpstr>Module 8</vt:lpstr>
      <vt:lpstr>Module 8</vt:lpstr>
      <vt:lpstr>Module 8</vt:lpstr>
      <vt:lpstr>Module 8</vt:lpstr>
      <vt:lpstr>Module 8</vt:lpstr>
      <vt:lpstr>Module 8</vt:lpstr>
      <vt:lpstr>Module 8</vt:lpstr>
      <vt:lpstr>Module 9 tensile strength ratio (tsr)</vt:lpstr>
      <vt:lpstr>Module 9</vt:lpstr>
      <vt:lpstr>Module 9</vt:lpstr>
      <vt:lpstr>Module 9</vt:lpstr>
      <vt:lpstr>Module 9</vt:lpstr>
      <vt:lpstr>Module 9</vt:lpstr>
      <vt:lpstr>Module 9</vt:lpstr>
      <vt:lpstr>Module 9</vt:lpstr>
      <vt:lpstr>Module 10A Quality Level Analysis – pay factors</vt:lpstr>
      <vt:lpstr>PowerPoint Presentation</vt:lpstr>
      <vt:lpstr>Module 10A</vt:lpstr>
      <vt:lpstr>Module 10A</vt:lpstr>
      <vt:lpstr>Module 10B Quality Level Analysis – Favorable &amp; unfavorable comparison</vt:lpstr>
      <vt:lpstr>Answer – M10B – Q1;  (slide 4)</vt:lpstr>
      <vt:lpstr>Module 10B</vt:lpstr>
      <vt:lpstr>Answer – M10B – Q2;  (slide 3 from M10a and  slide 4 from m10b)</vt:lpstr>
      <vt:lpstr>Module 10B</vt:lpstr>
      <vt:lpstr>Answer – M10B – Q2;  (slide 3 from M10a and  slide 4 from m10b)</vt:lpstr>
      <vt:lpstr>Module 10B</vt:lpstr>
      <vt:lpstr>Module 10B</vt:lpstr>
      <vt:lpstr>Module 10B</vt:lpstr>
      <vt:lpstr>Module 10B</vt:lpstr>
      <vt:lpstr>Module 10B</vt:lpstr>
      <vt:lpstr>Module 10B</vt:lpstr>
      <vt:lpstr>Module 10B</vt:lpstr>
      <vt:lpstr>Module 10C Quality Level Analysis – Miscellaneous</vt:lpstr>
      <vt:lpstr>PowerPoint Presentation</vt:lpstr>
      <vt:lpstr>Module 10C</vt:lpstr>
      <vt:lpstr>Module 10D Quality Level Analysis – Performance Testing</vt:lpstr>
      <vt:lpstr>Module 11 Record keeping &amp; exchange of data</vt:lpstr>
      <vt:lpstr>Module 11</vt:lpstr>
      <vt:lpstr>Module 11</vt:lpstr>
      <vt:lpstr>Module 11</vt:lpstr>
      <vt:lpstr>Module 11</vt:lpstr>
      <vt:lpstr>Module 12 contract administration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Hoeller</dc:creator>
  <cp:lastModifiedBy>Donna Hoeller</cp:lastModifiedBy>
  <cp:revision>570</cp:revision>
  <dcterms:created xsi:type="dcterms:W3CDTF">2021-09-10T17:13:33Z</dcterms:created>
  <dcterms:modified xsi:type="dcterms:W3CDTF">2021-09-20T13:32:23Z</dcterms:modified>
</cp:coreProperties>
</file>