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94" r:id="rId9"/>
    <p:sldId id="288" r:id="rId10"/>
    <p:sldId id="289" r:id="rId11"/>
    <p:sldId id="290" r:id="rId12"/>
    <p:sldId id="292" r:id="rId13"/>
    <p:sldId id="291" r:id="rId14"/>
    <p:sldId id="293" r:id="rId15"/>
    <p:sldId id="284" r:id="rId16"/>
    <p:sldId id="295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9288" autoAdjust="0"/>
  </p:normalViewPr>
  <p:slideViewPr>
    <p:cSldViewPr snapToGrid="0">
      <p:cViewPr>
        <p:scale>
          <a:sx n="80" d="100"/>
          <a:sy n="80" d="100"/>
        </p:scale>
        <p:origin x="-2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027BD-E2CF-460D-9AE5-77141BC5D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01B22C-7A21-45E0-8E0A-B1CDC4B75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B91B11-0A14-43FF-93CA-A8C55FA7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43ACF7-D712-47A3-8AD4-34DE9414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E5075B-5FAA-47BB-99AC-4E0E7CCA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6EAF2-96EB-497E-9C60-061F3F9B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F5AE3D-CF96-43DC-A244-0C0A75263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0AC472-1583-4741-95D7-63E2946C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A6189E-6126-4B8C-959C-5978896D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8650FE-1E1E-424A-B7A3-EDE90018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A31E54-1A2F-430A-8039-D17788AAA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CA75D8-FCC7-4173-99C0-871B53003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FE4F8-70DE-4C0C-8C68-819450BB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30C9B1-4B73-48F6-881A-C89510DA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0B26D2-6145-4590-9FFC-C1F72337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A59B8-9608-4C35-9ED6-7DB402A4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9AB10D-BD07-474E-8293-0C8089F7D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E62C6D-6825-4A68-9180-720C4C94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62EAD0-A39F-4CF8-990C-A6A6FEAA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40B52C-E0D4-4E93-BBAB-B7E278E1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3754D-2D0E-4EF6-AD36-7B286A56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A69685-B473-495D-BD58-43FA166A0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CB6340-580D-4D39-AFBC-0139801B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A3DB2A-4D47-40D4-8DD8-A5B9BB87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A6CC05-A8D1-41B5-938A-6803838D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D76D3-C829-46AC-AE0C-4773F121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F0AC23-EDA3-4874-A2BB-EF11C43BC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04FEFE-ACED-440E-9AEC-9E93D31D2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73BA07-F13E-42F6-B708-64C7F189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D16B9F-2B73-49C4-ADFC-D7AACE04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A57FA3-999E-40EB-B562-EDC217F3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7161A-8041-44DF-9E1A-2C42F92B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C27ABF-555A-4D68-8A62-4A69F58D1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E58E38-23EA-4960-A0E0-2C15EEE11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F2686C6-3562-425C-842A-50C100ABB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2CFCA05-6BF3-498F-A7B5-11C80CADA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7AB7A94-9874-4F28-ABDB-A806D1B5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4E72F8-457E-4681-A1DB-1880C3CF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9DD556-038E-4715-96B1-E9149AE0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EDD41-343A-4D57-AB86-4810F3EE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07FABD2-EE02-4CB7-8CF1-AE8C0787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014001-E6A2-4DC9-BF9B-F3AB8ED6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05B26B-22E6-4FCD-A1FF-137E061E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C680E4-A2B9-4375-93B1-E591CEE7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64EF821-7DD8-4863-8F68-080FADCE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6CB6F8-4024-459B-92D8-A237FC34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677D9-F4A4-44C0-8E04-0083E3E2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296092-2F11-4845-A893-5A973AD67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9EF045-867D-41C2-99C8-B9E132DC0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AF990A-7AE7-4B50-BEF5-B29E158E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F4E747-CEB5-4386-92AD-94E5958E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016FE8-D307-4C29-A12E-0A402475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4A795-25BD-466A-AC82-9D5F2FCE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C76460-EBBE-4048-8962-EEFDCE2DE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010C00-040B-4749-8ADB-90EBDBC26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CF672F-8308-47A8-AA9A-9C3EB79D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999171-916C-48A3-9196-6890C273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52CDF6-E0B6-4569-8541-6AFED89D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8AF55D9-63C2-4EBF-A7FE-6B1F4F33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EDF2CD-215F-4942-8A1C-98FC319D6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72F672-9629-42AA-9053-C532F6EAB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1F641-E94F-4E2F-9E8D-61AA5A80C9BF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FF7B31-1DDB-477A-ADFD-DFAA96470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835B8A-84E1-4E62-A2AF-449D7990F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rveymonkey.com/r/rtePvp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FE18FA68-9C81-4F7A-AA9D-71CC15623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45" y="2386811"/>
            <a:ext cx="3789988" cy="1961318"/>
          </a:xfrm>
          <a:prstGeom prst="rect">
            <a:avLst/>
          </a:prstGeom>
        </p:spPr>
      </p:pic>
      <p:sp>
        <p:nvSpPr>
          <p:cNvPr id="21" name="Freeform: Shape 11">
            <a:extLst>
              <a:ext uri="{FF2B5EF4-FFF2-40B4-BE49-F238E27FC236}">
                <a16:creationId xmlns:a16="http://schemas.microsoft.com/office/drawing/2014/main" xmlns="" id="{AB8B8498-A488-40AF-99EB-F622ED9AD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xmlns="" id="{2F033D07-FE42-4E5C-A00A-FFE1D42C0F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21185-8BF4-422E-83B5-8F6065E85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Route </a:t>
            </a:r>
            <a:r>
              <a:rPr lang="en-US" sz="5400" dirty="0" smtClean="0"/>
              <a:t>P </a:t>
            </a:r>
            <a:r>
              <a:rPr lang="en-US" sz="5400" dirty="0"/>
              <a:t>from </a:t>
            </a:r>
            <a:r>
              <a:rPr lang="en-US" sz="5400" dirty="0" smtClean="0"/>
              <a:t>Gravois Road to Watson </a:t>
            </a:r>
            <a:r>
              <a:rPr lang="en-US" sz="5400" dirty="0"/>
              <a:t>Road Improvements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2590DC-5EF7-44D9-966B-49F140E8C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 smtClean="0"/>
              <a:t>December 15, </a:t>
            </a:r>
            <a:r>
              <a:rPr lang="en-US" sz="20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39599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" y="154805"/>
            <a:ext cx="1183322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" t="2247" r="44147" b="1674"/>
          <a:stretch/>
        </p:blipFill>
        <p:spPr>
          <a:xfrm>
            <a:off x="172647" y="1472395"/>
            <a:ext cx="11851849" cy="4738400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02266" y="5698610"/>
            <a:ext cx="9787467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If you have questions, please share them in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" y="154805"/>
            <a:ext cx="1183322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2" t="3921" r="435" b="1685"/>
          <a:stretch/>
        </p:blipFill>
        <p:spPr>
          <a:xfrm>
            <a:off x="160772" y="1472395"/>
            <a:ext cx="11851849" cy="4655273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02266" y="5698610"/>
            <a:ext cx="9787467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If you have questions, please share them in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E8A35-89DA-4AD1-8CB3-F73A6783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are the anticipated impacts? 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560F61-DAFB-42A1-BBB5-8A33A8571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solidFill>
                  <a:srgbClr val="FEFFFF"/>
                </a:solidFill>
                <a:latin typeface="Source Sans Pro" panose="020B0503030403020204" pitchFamily="34" charset="0"/>
              </a:rPr>
              <a:t>Construction details have not been finalized at this time. We have confirmed a timeline of construction beginning in </a:t>
            </a:r>
            <a:r>
              <a:rPr lang="en-US" dirty="0" smtClean="0">
                <a:solidFill>
                  <a:srgbClr val="FEFFFF"/>
                </a:solidFill>
                <a:latin typeface="Source Sans Pro" panose="020B0503030403020204" pitchFamily="34" charset="0"/>
              </a:rPr>
              <a:t>spring </a:t>
            </a:r>
            <a:r>
              <a:rPr lang="en-US" dirty="0">
                <a:solidFill>
                  <a:srgbClr val="FEFFFF"/>
                </a:solidFill>
                <a:latin typeface="Source Sans Pro" panose="020B0503030403020204" pitchFamily="34" charset="0"/>
              </a:rPr>
              <a:t>2022. A completion date is estimated to be in </a:t>
            </a:r>
            <a:r>
              <a:rPr lang="en-US" dirty="0" smtClean="0">
                <a:solidFill>
                  <a:srgbClr val="FEFFFF"/>
                </a:solidFill>
                <a:latin typeface="Source Sans Pro" panose="020B0503030403020204" pitchFamily="34" charset="0"/>
              </a:rPr>
              <a:t> late fall </a:t>
            </a:r>
            <a:r>
              <a:rPr lang="en-US" dirty="0">
                <a:solidFill>
                  <a:srgbClr val="FEFFFF"/>
                </a:solidFill>
                <a:latin typeface="Source Sans Pro" panose="020B0503030403020204" pitchFamily="34" charset="0"/>
              </a:rPr>
              <a:t>2022. </a:t>
            </a:r>
            <a:r>
              <a:rPr lang="en-US" dirty="0" err="1">
                <a:solidFill>
                  <a:srgbClr val="FEFFFF"/>
                </a:solidFill>
                <a:latin typeface="Source Sans Pro" panose="020B0503030403020204" pitchFamily="34" charset="0"/>
              </a:rPr>
              <a:t>MoDOT</a:t>
            </a:r>
            <a:r>
              <a:rPr lang="en-US" dirty="0">
                <a:solidFill>
                  <a:srgbClr val="FEFFFF"/>
                </a:solidFill>
                <a:latin typeface="Source Sans Pro" panose="020B0503030403020204" pitchFamily="34" charset="0"/>
              </a:rPr>
              <a:t> will work with business owners and residents to ensure that access is available during construction.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EFFFF"/>
                </a:solidFill>
                <a:latin typeface="Source Sans Pro" panose="020B0503030403020204" pitchFamily="34" charset="0"/>
              </a:rPr>
              <a:t/>
            </a:r>
            <a:br>
              <a:rPr lang="en-US" sz="2400" dirty="0">
                <a:solidFill>
                  <a:srgbClr val="FEFFFF"/>
                </a:solidFill>
                <a:latin typeface="Source Sans Pro" panose="020B0503030403020204" pitchFamily="34" charset="0"/>
              </a:rPr>
            </a:br>
            <a:endParaRPr lang="en-US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E8A35-89DA-4AD1-8CB3-F73A6783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</a:t>
            </a:r>
            <a:r>
              <a:rPr lang="en-US" sz="4000" dirty="0" smtClean="0">
                <a:solidFill>
                  <a:srgbClr val="FFFFFF"/>
                </a:solidFill>
              </a:rPr>
              <a:t>is </a:t>
            </a:r>
            <a:r>
              <a:rPr lang="en-US" sz="4000" dirty="0">
                <a:solidFill>
                  <a:srgbClr val="FFFFFF"/>
                </a:solidFill>
              </a:rPr>
              <a:t>the anticipated </a:t>
            </a:r>
            <a:r>
              <a:rPr lang="en-US" sz="4000" dirty="0" smtClean="0">
                <a:solidFill>
                  <a:srgbClr val="FFFFFF"/>
                </a:solidFill>
              </a:rPr>
              <a:t>timeline?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507" y="1080656"/>
            <a:ext cx="11343623" cy="536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3766" y="3051958"/>
            <a:ext cx="10557164" cy="24344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23224"/>
              </p:ext>
            </p:extLst>
          </p:nvPr>
        </p:nvGraphicFramePr>
        <p:xfrm>
          <a:off x="665995" y="2402971"/>
          <a:ext cx="10486646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3323"/>
                <a:gridCol w="5243323"/>
              </a:tblGrid>
              <a:tr h="315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Event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Preliminary plans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Completed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Public Hearing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December 15, 2020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Right of Way process starts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Spring 2021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Project awarded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Spring 2022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Construction begins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Late spring 2022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Construction complete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Late 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fall </a:t>
                      </a: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8270" marR="1182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1262" y="1080656"/>
            <a:ext cx="10854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anticipated timeline?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0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xmlns="" id="{427D15F9-FBA9-45B6-A1EE-7E2610907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6">
            <a:extLst>
              <a:ext uri="{FF2B5EF4-FFF2-40B4-BE49-F238E27FC236}">
                <a16:creationId xmlns:a16="http://schemas.microsoft.com/office/drawing/2014/main" xmlns="" id="{549D845D-9A57-49AC-9523-BB0D6DA6FE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xmlns="" id="{3348EFE1-9D21-4DC0-8EC9-C88767061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xmlns="" id="{D9CD0CF4-76F6-470E-A8EF-DD74FC196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xmlns="" id="{71645EB6-7E0C-491E-9A5B-C25E80A64A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xmlns="" id="{D20E5CAC-62A4-48E1-9F9F-1F8176683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53A11D2-F06B-447E-96A7-27A21A8FA6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B7B57-C4C9-4EB8-9288-E146AADE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can I Submit my comment? Contacts?</a:t>
            </a:r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xmlns="" id="{25D79246-7DCB-4AD9-9414-F79B762C1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24902" y="2669172"/>
            <a:ext cx="3209779" cy="320977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D2779ED9-C8E2-4D6E-A05D-BC5E1A5D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784109" cy="35631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Please submit all comments by January 5, 2021 at 4 p.m.</a:t>
            </a: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Share your thoughts on the project here: </a:t>
            </a:r>
            <a:r>
              <a:rPr lang="en-US" sz="2400" u="sng" dirty="0">
                <a:hlinkClick r:id="rId4"/>
              </a:rPr>
              <a:t>https://www.surveymonkey.com/r/rtePvph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b="1" dirty="0" smtClean="0"/>
              <a:t> Contact the project manager by e-mail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 smtClean="0"/>
              <a:t>Stuart.McNeill@modot.mo.gov  or by phone: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 smtClean="0"/>
              <a:t>314-453-5042.</a:t>
            </a: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515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>
            <a:extLst>
              <a:ext uri="{FF2B5EF4-FFF2-40B4-BE49-F238E27FC236}">
                <a16:creationId xmlns:a16="http://schemas.microsoft.com/office/drawing/2014/main" xmlns="" id="{6FC11E2E-9797-4FEA-90FD-894E32A20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Freeform 33">
            <a:extLst>
              <a:ext uri="{FF2B5EF4-FFF2-40B4-BE49-F238E27FC236}">
                <a16:creationId xmlns:a16="http://schemas.microsoft.com/office/drawing/2014/main" xmlns="" id="{F8828EFD-56F8-4B00-9A0D-B623CC074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ED9F6-8CF3-4F0F-ABBE-C75F05C0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11117"/>
            <a:ext cx="6618051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ATTENDING</a:t>
            </a:r>
          </a:p>
        </p:txBody>
      </p:sp>
      <p:sp>
        <p:nvSpPr>
          <p:cNvPr id="20" name="Freeform 24">
            <a:extLst>
              <a:ext uri="{FF2B5EF4-FFF2-40B4-BE49-F238E27FC236}">
                <a16:creationId xmlns:a16="http://schemas.microsoft.com/office/drawing/2014/main" xmlns="" id="{3D4697C8-4A0D-4493-B526-7CC15E0EE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xmlns="" id="{671BA6F3-E737-44BF-AF6F-040A58079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72791" y="1184748"/>
            <a:ext cx="3079129" cy="3079129"/>
          </a:xfrm>
          <a:prstGeom prst="rect">
            <a:avLst/>
          </a:prstGeom>
        </p:spPr>
      </p:pic>
      <p:sp>
        <p:nvSpPr>
          <p:cNvPr id="22" name="Freeform 15">
            <a:extLst>
              <a:ext uri="{FF2B5EF4-FFF2-40B4-BE49-F238E27FC236}">
                <a16:creationId xmlns:a16="http://schemas.microsoft.com/office/drawing/2014/main" xmlns="" id="{A085B63A-2D2F-4B09-9BFB-E2080686C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295E7F-EA66-480B-B001-C8BE7CD61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2D1B10-F5D8-44DD-A5B6-9C669DCE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</a:rPr>
              <a:t>What is the purpose of this project?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8"/>
          <a:stretch/>
        </p:blipFill>
        <p:spPr>
          <a:xfrm>
            <a:off x="320040" y="231821"/>
            <a:ext cx="11548872" cy="44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F60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21CB3-EFED-411E-B7CB-E49D2D89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Main Goal: </a:t>
            </a:r>
            <a:r>
              <a:rPr lang="en-US" dirty="0" smtClean="0">
                <a:solidFill>
                  <a:srgbClr val="FFFFFF"/>
                </a:solidFill>
              </a:rPr>
              <a:t>Enhance safety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8073EF-7CE9-4FA7-84F6-1E380C70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510151" cy="4852362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Source Sans Pro" panose="020B0503030403020204" pitchFamily="34" charset="0"/>
              </a:rPr>
              <a:t>The purpose of this project is to improve safety on </a:t>
            </a:r>
            <a:r>
              <a:rPr lang="en-US" sz="2400" dirty="0" smtClean="0">
                <a:solidFill>
                  <a:srgbClr val="FFFFFF"/>
                </a:solidFill>
                <a:latin typeface="Source Sans Pro" panose="020B0503030403020204" pitchFamily="34" charset="0"/>
              </a:rPr>
              <a:t>Route P from Gravois to Watson by </a:t>
            </a:r>
            <a:r>
              <a:rPr lang="en-US" sz="2400" dirty="0" smtClean="0">
                <a:solidFill>
                  <a:srgbClr val="FFFFFF"/>
                </a:solidFill>
                <a:latin typeface="Source Sans Pro" panose="020B0503030403020204" pitchFamily="34" charset="0"/>
              </a:rPr>
              <a:t>converting the raised shoulders into sidewalks </a:t>
            </a:r>
            <a:r>
              <a:rPr lang="en-US" sz="2400" dirty="0" smtClean="0">
                <a:solidFill>
                  <a:srgbClr val="FFFFFF"/>
                </a:solidFill>
                <a:latin typeface="Source Sans Pro" panose="020B0503030403020204" pitchFamily="34" charset="0"/>
              </a:rPr>
              <a:t>to meet Americans with Disabilities Act requirements, updating signals and pedestrian crossings and replacing the driving surface.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2507031"/>
            <a:ext cx="7058306" cy="40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t="3143" r="48025" b="1135"/>
          <a:stretch/>
        </p:blipFill>
        <p:spPr>
          <a:xfrm>
            <a:off x="193183" y="1476101"/>
            <a:ext cx="11835685" cy="5079807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3183" y="167425"/>
            <a:ext cx="11835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Route P roadway improvements </a:t>
            </a:r>
            <a:br>
              <a:rPr lang="en-US" sz="3200" dirty="0" smtClean="0"/>
            </a:br>
            <a:r>
              <a:rPr lang="en-US" sz="3200" dirty="0" smtClean="0"/>
              <a:t>Gravois to Watson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02266" y="5698610"/>
            <a:ext cx="9787467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If you have questions, please share them in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1" t="2139" r="702" b="2139"/>
          <a:stretch/>
        </p:blipFill>
        <p:spPr>
          <a:xfrm>
            <a:off x="193183" y="1476101"/>
            <a:ext cx="11835685" cy="5079807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3183" y="167425"/>
            <a:ext cx="11835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Route P roadway improvements </a:t>
            </a:r>
            <a:br>
              <a:rPr lang="en-US" sz="3200" dirty="0" smtClean="0"/>
            </a:br>
            <a:r>
              <a:rPr lang="en-US" sz="3200" dirty="0" smtClean="0"/>
              <a:t>Gravois to Watson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42" y="5775407"/>
            <a:ext cx="997426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3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" y="154805"/>
            <a:ext cx="1183322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t="1907" r="48212" b="1942"/>
          <a:stretch/>
        </p:blipFill>
        <p:spPr>
          <a:xfrm>
            <a:off x="179396" y="1353514"/>
            <a:ext cx="11833225" cy="5115673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02266" y="5698610"/>
            <a:ext cx="9787467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If you have questions, please share them in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" y="154805"/>
            <a:ext cx="1183322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2" t="3301" r="438" b="6313"/>
          <a:stretch/>
        </p:blipFill>
        <p:spPr>
          <a:xfrm>
            <a:off x="354105" y="1502592"/>
            <a:ext cx="11483789" cy="5005784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02266" y="5698610"/>
            <a:ext cx="9787467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If you have questions, please share them in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" y="154805"/>
            <a:ext cx="1183322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t="1550" r="43726" b="1550"/>
          <a:stretch/>
        </p:blipFill>
        <p:spPr>
          <a:xfrm>
            <a:off x="179399" y="1502592"/>
            <a:ext cx="11833222" cy="4729164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02266" y="5698610"/>
            <a:ext cx="9787467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If you have questions, please share them in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" y="154805"/>
            <a:ext cx="1183322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3" t="3101" r="478" b="2025"/>
          <a:stretch/>
        </p:blipFill>
        <p:spPr>
          <a:xfrm>
            <a:off x="179396" y="1487748"/>
            <a:ext cx="11833225" cy="4901177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02266" y="5698610"/>
            <a:ext cx="9787467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If you have questions, please share them in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6D52D90909584B96EA320BFD3D19F8" ma:contentTypeVersion="2" ma:contentTypeDescription="Create a new document." ma:contentTypeScope="" ma:versionID="365a543265cae748bbd95ccaad924197">
  <xsd:schema xmlns:xsd="http://www.w3.org/2001/XMLSchema" xmlns:xs="http://www.w3.org/2001/XMLSchema" xmlns:p="http://schemas.microsoft.com/office/2006/metadata/properties" xmlns:ns2="059d9d05-78f2-416e-b785-40cdcbfebf15" targetNamespace="http://schemas.microsoft.com/office/2006/metadata/properties" ma:root="true" ma:fieldsID="9b25ed40848ee6995a4b7024c1fce0fb" ns2:_="">
    <xsd:import namespace="059d9d05-78f2-416e-b785-40cdcbfebf1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d9d05-78f2-416e-b785-40cdcbfebf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A31204-7371-4BF9-9F89-0A8F6229CA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d9d05-78f2-416e-b785-40cdcbfebf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1C75AF-D84E-488A-8989-E8444739746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059d9d05-78f2-416e-b785-40cdcbfebf15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1C664E-6A60-40F3-8262-5CF9F78B35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298</Words>
  <Application>Microsoft Office PowerPoint</Application>
  <PresentationFormat>Custom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Route P from Gravois Road to Watson Road Improvements</vt:lpstr>
      <vt:lpstr>What is the purpose of this project? </vt:lpstr>
      <vt:lpstr>Main Goal: Enhance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anticipated impacts? </vt:lpstr>
      <vt:lpstr>What is the anticipated timeline? </vt:lpstr>
      <vt:lpstr>How can I Submit my comment? Contacts?</vt:lpstr>
      <vt:lpstr>THANK YOU FOR ATTENDING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Route_P_Gravois_Watson_Public_hearing</dc:title>
  <dc:creator>Rachel V. Sudduth</dc:creator>
  <cp:lastModifiedBy>ANDREW M GATES</cp:lastModifiedBy>
  <cp:revision>19</cp:revision>
  <dcterms:created xsi:type="dcterms:W3CDTF">2020-11-03T17:40:16Z</dcterms:created>
  <dcterms:modified xsi:type="dcterms:W3CDTF">2020-12-11T15:16:47Z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0x0101001C6D52D90909584B96EA320BFD3D19F8</vt:lpwstr>
  </property>
  <property fmtid="{D5CDD505-2E9C-101B-9397-08002B2CF9AE}" pid="3" name="HasAttachments">
    <vt:bool>false</vt:bool>
  </property>
  <property fmtid="{D5CDD505-2E9C-101B-9397-08002B2CF9AE}" pid="4" name="_dlc_policyId">
    <vt:lpwstr/>
  </property>
  <property fmtid="{D5CDD505-2E9C-101B-9397-08002B2CF9AE}" pid="5" name="ItemRetentionFormula">
    <vt:lpwstr/>
  </property>
  <property fmtid="{D5CDD505-2E9C-101B-9397-08002B2CF9AE}" pid="6" name="Order">
    <vt:r8>5126000</vt:r8>
  </property>
</Properties>
</file>