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  <p:sldId id="257" r:id="rId6"/>
    <p:sldId id="258" r:id="rId7"/>
    <p:sldId id="259" r:id="rId8"/>
    <p:sldId id="261" r:id="rId9"/>
    <p:sldId id="287" r:id="rId10"/>
    <p:sldId id="265" r:id="rId11"/>
    <p:sldId id="263" r:id="rId12"/>
    <p:sldId id="264" r:id="rId13"/>
    <p:sldId id="266" r:id="rId14"/>
    <p:sldId id="267" r:id="rId15"/>
    <p:sldId id="268" r:id="rId16"/>
    <p:sldId id="270" r:id="rId17"/>
    <p:sldId id="274" r:id="rId18"/>
    <p:sldId id="284" r:id="rId19"/>
    <p:sldId id="288" r:id="rId20"/>
    <p:sldId id="285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1027BD-E2CF-460D-9AE5-77141BC5D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D01B22C-7A21-45E0-8E0A-B1CDC4B75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B91B11-0A14-43FF-93CA-A8C55FA7A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F641-E94F-4E2F-9E8D-61AA5A80C9B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43ACF7-D712-47A3-8AD4-34DE94148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E5075B-5FAA-47BB-99AC-4E0E7CCA8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DFBA-980E-41F1-BE0E-EE12E18F5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3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C6EAF2-96EB-497E-9C60-061F3F9B9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F5AE3D-CF96-43DC-A244-0C0A75263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0AC472-1583-4741-95D7-63E2946C6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F641-E94F-4E2F-9E8D-61AA5A80C9B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A6189E-6126-4B8C-959C-5978896DE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8650FE-1E1E-424A-B7A3-EDE900187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DFBA-980E-41F1-BE0E-EE12E18F5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1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8A31E54-1A2F-430A-8039-D17788AAA3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CA75D8-FCC7-4173-99C0-871B53003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9FE4F8-70DE-4C0C-8C68-819450BB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F641-E94F-4E2F-9E8D-61AA5A80C9B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30C9B1-4B73-48F6-881A-C89510DAA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0B26D2-6145-4590-9FFC-C1F723378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DFBA-980E-41F1-BE0E-EE12E18F5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8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4A59B8-9608-4C35-9ED6-7DB402A44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9AB10D-BD07-474E-8293-0C8089F7D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E62C6D-6825-4A68-9180-720C4C942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F641-E94F-4E2F-9E8D-61AA5A80C9B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62EAD0-A39F-4CF8-990C-A6A6FEAAF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40B52C-E0D4-4E93-BBAB-B7E278E1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DFBA-980E-41F1-BE0E-EE12E18F5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8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83754D-2D0E-4EF6-AD36-7B286A56D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A69685-B473-495D-BD58-43FA166A0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CB6340-580D-4D39-AFBC-0139801BF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F641-E94F-4E2F-9E8D-61AA5A80C9B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A3DB2A-4D47-40D4-8DD8-A5B9BB87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A6CC05-A8D1-41B5-938A-6803838D1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DFBA-980E-41F1-BE0E-EE12E18F5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5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FD76D3-C829-46AC-AE0C-4773F1211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F0AC23-EDA3-4874-A2BB-EF11C43BCB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C04FEFE-ACED-440E-9AEC-9E93D31D2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973BA07-F13E-42F6-B708-64C7F1891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F641-E94F-4E2F-9E8D-61AA5A80C9B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D16B9F-2B73-49C4-ADFC-D7AACE04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A57FA3-999E-40EB-B562-EDC217F30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DFBA-980E-41F1-BE0E-EE12E18F5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7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77161A-8041-44DF-9E1A-2C42F92B2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CC27ABF-555A-4D68-8A62-4A69F58D1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BE58E38-23EA-4960-A0E0-2C15EEE11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F2686C6-3562-425C-842A-50C100ABB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2CFCA05-6BF3-498F-A7B5-11C80CADAF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7AB7A94-9874-4F28-ABDB-A806D1B5A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F641-E94F-4E2F-9E8D-61AA5A80C9B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44E72F8-457E-4681-A1DB-1880C3CFA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D9DD556-038E-4715-96B1-E9149AE04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DFBA-980E-41F1-BE0E-EE12E18F5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1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3EDD41-343A-4D57-AB86-4810F3EE8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07FABD2-EE02-4CB7-8CF1-AE8C0787D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F641-E94F-4E2F-9E8D-61AA5A80C9B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D014001-E6A2-4DC9-BF9B-F3AB8ED66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105B26B-22E6-4FCD-A1FF-137E061E2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DFBA-980E-41F1-BE0E-EE12E18F5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5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4C680E4-A2B9-4375-93B1-E591CEE7F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F641-E94F-4E2F-9E8D-61AA5A80C9B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64EF821-7DD8-4863-8F68-080FADCE2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6CB6F8-4024-459B-92D8-A237FC34A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DFBA-980E-41F1-BE0E-EE12E18F5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4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F677D9-F4A4-44C0-8E04-0083E3E21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296092-2F11-4845-A893-5A973AD67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9EF045-867D-41C2-99C8-B9E132DC0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8AF990A-7AE7-4B50-BEF5-B29E158E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F641-E94F-4E2F-9E8D-61AA5A80C9B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F4E747-CEB5-4386-92AD-94E5958E6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016FE8-D307-4C29-A12E-0A402475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DFBA-980E-41F1-BE0E-EE12E18F5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4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24A795-25BD-466A-AC82-9D5F2FCEB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EC76460-EBBE-4048-8962-EEFDCE2DE7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D010C00-040B-4749-8ADB-90EBDBC26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CF672F-8308-47A8-AA9A-9C3EB79DF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F641-E94F-4E2F-9E8D-61AA5A80C9B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5999171-916C-48A3-9196-6890C2735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52CDF6-E0B6-4569-8541-6AFED89D5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DFBA-980E-41F1-BE0E-EE12E18F5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9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8AF55D9-63C2-4EBF-A7FE-6B1F4F33A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EDF2CD-215F-4942-8A1C-98FC319D6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72F672-9629-42AA-9053-C532F6EAB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1F641-E94F-4E2F-9E8D-61AA5A80C9B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FF7B31-1DDB-477A-ADFD-DFAA96470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835B8A-84E1-4E62-A2AF-449D7990F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3DFBA-980E-41F1-BE0E-EE12E18F5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1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Thomas.Montes-De-Oca@modot.mo.gov" TargetMode="External"/><Relationship Id="rId4" Type="http://schemas.openxmlformats.org/officeDocument/2006/relationships/hyperlink" Target="https://www.surveymonkey.com/r/Route109CC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xmlns="" id="{0DE6A193-4755-479A-BC6F-A7EBCA73B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FE18FA68-9C81-4F7A-AA9D-71CC156237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045" y="2386811"/>
            <a:ext cx="3789988" cy="1961318"/>
          </a:xfrm>
          <a:prstGeom prst="rect">
            <a:avLst/>
          </a:prstGeom>
        </p:spPr>
      </p:pic>
      <p:sp>
        <p:nvSpPr>
          <p:cNvPr id="21" name="Freeform: Shape 11">
            <a:extLst>
              <a:ext uri="{FF2B5EF4-FFF2-40B4-BE49-F238E27FC236}">
                <a16:creationId xmlns:a16="http://schemas.microsoft.com/office/drawing/2014/main" xmlns="" id="{AB8B8498-A488-40AF-99EB-F622ED9AD6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478"/>
            <a:ext cx="8896786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13">
            <a:extLst>
              <a:ext uri="{FF2B5EF4-FFF2-40B4-BE49-F238E27FC236}">
                <a16:creationId xmlns:a16="http://schemas.microsoft.com/office/drawing/2014/main" xmlns="" id="{2F033D07-FE42-4E5C-A00A-FFE1D42C0F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479"/>
            <a:ext cx="8096249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F21185-8BF4-422E-83B5-8F6065E85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877824"/>
            <a:ext cx="5294376" cy="3072384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 smtClean="0"/>
              <a:t>Route 109 at Route CC intersection improvements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92590DC-5EF7-44D9-966B-49F140E8C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4096512"/>
            <a:ext cx="4167376" cy="1155525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 smtClean="0"/>
              <a:t>December 3, </a:t>
            </a:r>
            <a:r>
              <a:rPr lang="en-US" sz="2000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539599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7" y="202293"/>
            <a:ext cx="842962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1543" y="5678592"/>
            <a:ext cx="11016343" cy="102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2266" y="5838249"/>
            <a:ext cx="9787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If you have questions, please share them in Q&amp;A</a:t>
            </a:r>
            <a:endParaRPr lang="en-US" sz="3600" dirty="0"/>
          </a:p>
          <a:p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9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221343"/>
            <a:ext cx="83248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1543" y="5698610"/>
            <a:ext cx="11016343" cy="102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2266" y="5858267"/>
            <a:ext cx="9787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If you have questions, please share them in Q&amp;A</a:t>
            </a:r>
            <a:endParaRPr lang="en-US" sz="3600" dirty="0"/>
          </a:p>
          <a:p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45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7" y="244929"/>
            <a:ext cx="83534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1543" y="5538953"/>
            <a:ext cx="11016343" cy="102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2266" y="5698610"/>
            <a:ext cx="9787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If you have questions, please share them in Q&amp;A</a:t>
            </a:r>
            <a:endParaRPr lang="en-US" sz="3600" dirty="0"/>
          </a:p>
          <a:p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74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73038"/>
            <a:ext cx="845820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1543" y="5538953"/>
            <a:ext cx="11016343" cy="102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2266" y="5698610"/>
            <a:ext cx="9787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If you have questions, please share them in Q&amp;A</a:t>
            </a:r>
            <a:endParaRPr lang="en-US" sz="3600" dirty="0"/>
          </a:p>
          <a:p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7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2" y="182336"/>
            <a:ext cx="833437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1543" y="5538953"/>
            <a:ext cx="11016343" cy="102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2266" y="5698610"/>
            <a:ext cx="9787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If you have questions, please share them in Q&amp;A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1877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4E8A35-89DA-4AD1-8CB3-F73A67830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What are the anticipated impacts? </a:t>
            </a:r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560F61-DAFB-42A1-BBB5-8A33A8571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 fontScale="92500" lnSpcReduction="10000"/>
          </a:bodyPr>
          <a:lstStyle/>
          <a:p>
            <a:r>
              <a:rPr lang="en-US" dirty="0" smtClean="0">
                <a:solidFill>
                  <a:srgbClr val="FEFFFF"/>
                </a:solidFill>
                <a:latin typeface="Source Sans Pro" panose="020B0503030403020204" pitchFamily="34" charset="0"/>
              </a:rPr>
              <a:t>Although construction </a:t>
            </a:r>
            <a:r>
              <a:rPr lang="en-US" dirty="0">
                <a:solidFill>
                  <a:srgbClr val="FEFFFF"/>
                </a:solidFill>
                <a:latin typeface="Source Sans Pro" panose="020B0503030403020204" pitchFamily="34" charset="0"/>
              </a:rPr>
              <a:t>details have not been finalized at this </a:t>
            </a:r>
            <a:r>
              <a:rPr lang="en-US" dirty="0" smtClean="0">
                <a:solidFill>
                  <a:srgbClr val="FEFFFF"/>
                </a:solidFill>
                <a:latin typeface="Source Sans Pro" panose="020B0503030403020204" pitchFamily="34" charset="0"/>
              </a:rPr>
              <a:t>shifted traffic during construction as they </a:t>
            </a:r>
            <a:r>
              <a:rPr lang="en-US" dirty="0" smtClean="0">
                <a:solidFill>
                  <a:srgbClr val="FEFFFF"/>
                </a:solidFill>
                <a:latin typeface="Source Sans Pro" panose="020B0503030403020204" pitchFamily="34" charset="0"/>
              </a:rPr>
              <a:t>build </a:t>
            </a:r>
            <a:r>
              <a:rPr lang="en-US" dirty="0" smtClean="0">
                <a:solidFill>
                  <a:srgbClr val="FEFFFF"/>
                </a:solidFill>
                <a:latin typeface="Source Sans Pro" panose="020B0503030403020204" pitchFamily="34" charset="0"/>
              </a:rPr>
              <a:t>the roundabout.  At this time, we anticipate beginning construction in fall 2022, with it completing sometime in the summer of 2023.</a:t>
            </a:r>
          </a:p>
          <a:p>
            <a:r>
              <a:rPr lang="en-US" dirty="0" err="1" smtClean="0">
                <a:solidFill>
                  <a:srgbClr val="FEFFFF"/>
                </a:solidFill>
                <a:latin typeface="Source Sans Pro" panose="020B0503030403020204" pitchFamily="34" charset="0"/>
              </a:rPr>
              <a:t>MoDOT</a:t>
            </a:r>
            <a:r>
              <a:rPr lang="en-US" dirty="0" smtClean="0">
                <a:solidFill>
                  <a:srgbClr val="FEFFFF"/>
                </a:solidFill>
                <a:latin typeface="Source Sans Pro" panose="020B0503030403020204" pitchFamily="34" charset="0"/>
              </a:rPr>
              <a:t> </a:t>
            </a:r>
            <a:r>
              <a:rPr lang="en-US" dirty="0">
                <a:solidFill>
                  <a:srgbClr val="FEFFFF"/>
                </a:solidFill>
                <a:latin typeface="Source Sans Pro" panose="020B0503030403020204" pitchFamily="34" charset="0"/>
              </a:rPr>
              <a:t>will work with business owners and residents to ensure that access is available during construction.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EFFFF"/>
                </a:solidFill>
                <a:latin typeface="Source Sans Pro" panose="020B0503030403020204" pitchFamily="34" charset="0"/>
              </a:rPr>
              <a:t/>
            </a:r>
            <a:br>
              <a:rPr lang="en-US" sz="2400" dirty="0">
                <a:solidFill>
                  <a:srgbClr val="FEFFFF"/>
                </a:solidFill>
                <a:latin typeface="Source Sans Pro" panose="020B0503030403020204" pitchFamily="34" charset="0"/>
              </a:rPr>
            </a:br>
            <a:endParaRPr lang="en-US" sz="24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73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4E8A35-89DA-4AD1-8CB3-F73A67830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What </a:t>
            </a:r>
            <a:r>
              <a:rPr lang="en-US" sz="4000" dirty="0" smtClean="0">
                <a:solidFill>
                  <a:srgbClr val="FFFFFF"/>
                </a:solidFill>
              </a:rPr>
              <a:t>is </a:t>
            </a:r>
            <a:r>
              <a:rPr lang="en-US" sz="4000" dirty="0">
                <a:solidFill>
                  <a:srgbClr val="FFFFFF"/>
                </a:solidFill>
              </a:rPr>
              <a:t>the anticipated </a:t>
            </a:r>
            <a:r>
              <a:rPr lang="en-US" sz="4000" dirty="0" smtClean="0">
                <a:solidFill>
                  <a:srgbClr val="FFFFFF"/>
                </a:solidFill>
              </a:rPr>
              <a:t>timeline? 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560F61-DAFB-42A1-BBB5-8A33A8571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EFFFF"/>
                </a:solidFill>
                <a:latin typeface="Source Sans Pro" panose="020B0503030403020204" pitchFamily="34" charset="0"/>
              </a:rPr>
              <a:t/>
            </a:r>
            <a:br>
              <a:rPr lang="en-US" sz="2400" dirty="0">
                <a:solidFill>
                  <a:srgbClr val="FEFFFF"/>
                </a:solidFill>
                <a:latin typeface="Source Sans Pro" panose="020B0503030403020204" pitchFamily="34" charset="0"/>
              </a:rPr>
            </a:br>
            <a:endParaRPr lang="en-US" sz="2400" dirty="0">
              <a:solidFill>
                <a:srgbClr val="FEFFFF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799070"/>
              </p:ext>
            </p:extLst>
          </p:nvPr>
        </p:nvGraphicFramePr>
        <p:xfrm>
          <a:off x="5322663" y="2616941"/>
          <a:ext cx="6127820" cy="20971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0384"/>
                <a:gridCol w="2607436"/>
              </a:tblGrid>
              <a:tr h="3598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Task</a:t>
                      </a:r>
                      <a:endParaRPr lang="en-US" sz="1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383" marR="1063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Completion </a:t>
                      </a:r>
                      <a:endParaRPr lang="en-US" sz="1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383" marR="106383" marT="0" marB="0"/>
                </a:tc>
              </a:tr>
              <a:tr h="2836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Conceptual plan</a:t>
                      </a:r>
                      <a:endParaRPr lang="en-US" sz="1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383" marR="1063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Completed</a:t>
                      </a:r>
                      <a:endParaRPr lang="en-US" sz="1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383" marR="106383" marT="0" marB="0"/>
                </a:tc>
              </a:tr>
              <a:tr h="5673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Evaluation and preliminary design</a:t>
                      </a:r>
                      <a:endParaRPr lang="en-US" sz="1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383" marR="1063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Completed</a:t>
                      </a:r>
                      <a:endParaRPr lang="en-US" sz="1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383" marR="106383" marT="0" marB="0"/>
                </a:tc>
              </a:tr>
              <a:tr h="2836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Public hearing</a:t>
                      </a:r>
                      <a:endParaRPr lang="en-US" sz="1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383" marR="1063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December 3, 2020</a:t>
                      </a:r>
                      <a:endParaRPr lang="en-US" sz="1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383" marR="106383" marT="0" marB="0"/>
                </a:tc>
              </a:tr>
              <a:tr h="2836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Right of way negotiations</a:t>
                      </a:r>
                      <a:endParaRPr lang="en-US" sz="1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383" marR="1063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Summer 2021</a:t>
                      </a:r>
                      <a:endParaRPr lang="en-US" sz="1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383" marR="106383" marT="0" marB="0"/>
                </a:tc>
              </a:tr>
              <a:tr h="2836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Construction begins</a:t>
                      </a:r>
                      <a:endParaRPr lang="en-US" sz="1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383" marR="1063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Fall 2022</a:t>
                      </a:r>
                      <a:endParaRPr lang="en-US" sz="1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383" marR="106383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55938" y="34369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65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4">
            <a:extLst>
              <a:ext uri="{FF2B5EF4-FFF2-40B4-BE49-F238E27FC236}">
                <a16:creationId xmlns:a16="http://schemas.microsoft.com/office/drawing/2014/main" xmlns="" id="{427D15F9-FBA9-45B6-A1EE-7E26109074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26">
            <a:extLst>
              <a:ext uri="{FF2B5EF4-FFF2-40B4-BE49-F238E27FC236}">
                <a16:creationId xmlns:a16="http://schemas.microsoft.com/office/drawing/2014/main" xmlns="" id="{549D845D-9A57-49AC-9523-BB0D6DA6FE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8" name="Freeform 44">
              <a:extLst>
                <a:ext uri="{FF2B5EF4-FFF2-40B4-BE49-F238E27FC236}">
                  <a16:creationId xmlns:a16="http://schemas.microsoft.com/office/drawing/2014/main" xmlns="" id="{3348EFE1-9D21-4DC0-8EC9-C887670613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5">
              <a:extLst>
                <a:ext uri="{FF2B5EF4-FFF2-40B4-BE49-F238E27FC236}">
                  <a16:creationId xmlns:a16="http://schemas.microsoft.com/office/drawing/2014/main" xmlns="" id="{D9CD0CF4-76F6-470E-A8EF-DD74FC196C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6">
              <a:extLst>
                <a:ext uri="{FF2B5EF4-FFF2-40B4-BE49-F238E27FC236}">
                  <a16:creationId xmlns:a16="http://schemas.microsoft.com/office/drawing/2014/main" xmlns="" id="{71645EB6-7E0C-491E-9A5B-C25E80A64A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7">
              <a:extLst>
                <a:ext uri="{FF2B5EF4-FFF2-40B4-BE49-F238E27FC236}">
                  <a16:creationId xmlns:a16="http://schemas.microsoft.com/office/drawing/2014/main" xmlns="" id="{D20E5CAC-62A4-48E1-9F9F-1F81766831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53A11D2-F06B-447E-96A7-27A21A8FA6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6B7B57-C4C9-4EB8-9288-E146AADE1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How can I </a:t>
            </a:r>
            <a:r>
              <a:rPr lang="en-US" sz="4000" dirty="0" smtClean="0">
                <a:solidFill>
                  <a:srgbClr val="FFFFFF"/>
                </a:solidFill>
              </a:rPr>
              <a:t>submit </a:t>
            </a:r>
            <a:r>
              <a:rPr lang="en-US" sz="4000" dirty="0">
                <a:solidFill>
                  <a:srgbClr val="FFFFFF"/>
                </a:solidFill>
              </a:rPr>
              <a:t>my comment? Contacts?</a:t>
            </a:r>
          </a:p>
        </p:txBody>
      </p:sp>
      <p:pic>
        <p:nvPicPr>
          <p:cNvPr id="7" name="Graphic 6" descr="Envelope">
            <a:extLst>
              <a:ext uri="{FF2B5EF4-FFF2-40B4-BE49-F238E27FC236}">
                <a16:creationId xmlns:a16="http://schemas.microsoft.com/office/drawing/2014/main" xmlns="" id="{25D79246-7DCB-4AD9-9414-F79B762C1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24902" y="2669172"/>
            <a:ext cx="3209779" cy="3209779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D2779ED9-C8E2-4D6E-A05D-BC5E1A5DB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569" y="2494450"/>
            <a:ext cx="5927634" cy="356315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200" dirty="0" smtClean="0"/>
              <a:t>Please submit all comments before:</a:t>
            </a:r>
          </a:p>
          <a:p>
            <a:pPr marL="0" indent="0">
              <a:buNone/>
            </a:pPr>
            <a:r>
              <a:rPr lang="en-US" sz="2200" dirty="0" smtClean="0"/>
              <a:t>        December 17 at 4 p.m.</a:t>
            </a:r>
            <a:endParaRPr lang="en-US" sz="22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 smtClean="0"/>
              <a:t>You can fill out a comment form here:  </a:t>
            </a:r>
            <a:br>
              <a:rPr lang="en-US" sz="2200" dirty="0" smtClean="0"/>
            </a:br>
            <a:r>
              <a:rPr lang="en-US" sz="2200" dirty="0" smtClean="0"/>
              <a:t> </a:t>
            </a:r>
            <a:r>
              <a:rPr lang="en-US" sz="2000" b="1" dirty="0">
                <a:hlinkClick r:id="rId4"/>
              </a:rPr>
              <a:t>https</a:t>
            </a:r>
            <a:r>
              <a:rPr lang="en-US" sz="2000" b="1">
                <a:hlinkClick r:id="rId4"/>
              </a:rPr>
              <a:t>://</a:t>
            </a:r>
            <a:r>
              <a:rPr lang="en-US" sz="2000" b="1" smtClean="0">
                <a:hlinkClick r:id="rId4"/>
              </a:rPr>
              <a:t>www.surveymonkey.com/r/Route109CC</a:t>
            </a:r>
            <a:endParaRPr lang="en-US" sz="20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200" b="1" smtClean="0"/>
              <a:t>Contact </a:t>
            </a:r>
            <a:r>
              <a:rPr lang="en-US" sz="2200" b="1" dirty="0" smtClean="0"/>
              <a:t>the design lead via email:</a:t>
            </a:r>
          </a:p>
          <a:p>
            <a:pPr marL="0" indent="0">
              <a:buNone/>
            </a:pPr>
            <a:r>
              <a:rPr lang="en-US" sz="2200" b="1" dirty="0" smtClean="0">
                <a:hlinkClick r:id="rId5"/>
              </a:rPr>
              <a:t>Thomas.Montes-De-Oca@modot.mo.gov</a:t>
            </a:r>
            <a:endParaRPr lang="en-US" sz="2200" b="1" dirty="0" smtClean="0"/>
          </a:p>
          <a:p>
            <a:pPr marL="0" indent="0">
              <a:buNone/>
            </a:pPr>
            <a:r>
              <a:rPr lang="en-US" sz="2200" b="1" dirty="0" smtClean="0"/>
              <a:t>Or by phone: </a:t>
            </a:r>
            <a:r>
              <a:rPr lang="en-US" sz="1700" dirty="0"/>
              <a:t>314-453-5031</a:t>
            </a:r>
          </a:p>
          <a:p>
            <a:pPr marL="0" indent="0">
              <a:buNone/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75154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>
            <a:extLst>
              <a:ext uri="{FF2B5EF4-FFF2-40B4-BE49-F238E27FC236}">
                <a16:creationId xmlns:a16="http://schemas.microsoft.com/office/drawing/2014/main" xmlns="" id="{6FC11E2E-9797-4FEA-90FD-894E32A20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Freeform 33">
            <a:extLst>
              <a:ext uri="{FF2B5EF4-FFF2-40B4-BE49-F238E27FC236}">
                <a16:creationId xmlns:a16="http://schemas.microsoft.com/office/drawing/2014/main" xmlns="" id="{F8828EFD-56F8-4B00-9A0D-B623CC074A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102096" y="3608996"/>
            <a:ext cx="4522796" cy="3249004"/>
          </a:xfrm>
          <a:custGeom>
            <a:avLst/>
            <a:gdLst>
              <a:gd name="connsiteX0" fmla="*/ 3018081 w 4522796"/>
              <a:gd name="connsiteY0" fmla="*/ 0 h 3249004"/>
              <a:gd name="connsiteX1" fmla="*/ 0 w 4522796"/>
              <a:gd name="connsiteY1" fmla="*/ 0 h 3249004"/>
              <a:gd name="connsiteX2" fmla="*/ 0 w 4522796"/>
              <a:gd name="connsiteY2" fmla="*/ 3249004 h 3249004"/>
              <a:gd name="connsiteX3" fmla="*/ 4522796 w 4522796"/>
              <a:gd name="connsiteY3" fmla="*/ 3249004 h 32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3249004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4ED9F6-8CF3-4F0F-ABBE-C75F05C00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011117"/>
            <a:ext cx="6618051" cy="13557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FOR ATTENDING</a:t>
            </a:r>
          </a:p>
        </p:txBody>
      </p:sp>
      <p:sp>
        <p:nvSpPr>
          <p:cNvPr id="20" name="Freeform 24">
            <a:extLst>
              <a:ext uri="{FF2B5EF4-FFF2-40B4-BE49-F238E27FC236}">
                <a16:creationId xmlns:a16="http://schemas.microsoft.com/office/drawing/2014/main" xmlns="" id="{3D4697C8-4A0D-4493-B526-7CC15E0EE5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Smiling Face with No Fill">
            <a:extLst>
              <a:ext uri="{FF2B5EF4-FFF2-40B4-BE49-F238E27FC236}">
                <a16:creationId xmlns:a16="http://schemas.microsoft.com/office/drawing/2014/main" xmlns="" id="{671BA6F3-E737-44BF-AF6F-040A58079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72791" y="1184748"/>
            <a:ext cx="3079129" cy="3079129"/>
          </a:xfrm>
          <a:prstGeom prst="rect">
            <a:avLst/>
          </a:prstGeom>
        </p:spPr>
      </p:pic>
      <p:sp>
        <p:nvSpPr>
          <p:cNvPr id="22" name="Freeform 15">
            <a:extLst>
              <a:ext uri="{FF2B5EF4-FFF2-40B4-BE49-F238E27FC236}">
                <a16:creationId xmlns:a16="http://schemas.microsoft.com/office/drawing/2014/main" xmlns="" id="{A085B63A-2D2F-4B09-9BFB-E2080686C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5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6295E7F-EA66-480B-B001-C8BE7CD619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2D1B10-F5D8-44DD-A5B6-9C669DCE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86" y="5091762"/>
            <a:ext cx="7484787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100">
                <a:solidFill>
                  <a:srgbClr val="FFFFFF"/>
                </a:solidFill>
              </a:rPr>
              <a:t>What is the purpose of this project?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126E481-B945-4179-BD79-05E96E9B2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1" b="25939"/>
          <a:stretch/>
        </p:blipFill>
        <p:spPr>
          <a:xfrm>
            <a:off x="320040" y="169333"/>
            <a:ext cx="11548872" cy="455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4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19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F603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F21CB3-EFED-411E-B7CB-E49D2D890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Main Goal: </a:t>
            </a:r>
            <a:r>
              <a:rPr lang="en-US" sz="4000" dirty="0" smtClean="0">
                <a:solidFill>
                  <a:srgbClr val="FFFFFF"/>
                </a:solidFill>
              </a:rPr>
              <a:t>Reduce Congestion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51" name="Rectangle 21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8073EF-7CE9-4FA7-84F6-1E380C701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9185" y="1002818"/>
            <a:ext cx="3424739" cy="485236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  <a:latin typeface="Source Sans Pro" panose="020B0503030403020204" pitchFamily="34" charset="0"/>
              </a:rPr>
              <a:t>This roadway is congested and that congestion is expected to increase in the future. After studying the area, the department determined that the best solution would be a two-lane roundabout. Would reduce backups and improve traffic movement in the area.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0"/>
          <a:stretch/>
        </p:blipFill>
        <p:spPr bwMode="auto">
          <a:xfrm>
            <a:off x="406427" y="2401843"/>
            <a:ext cx="6979426" cy="413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18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7" y="-2822"/>
            <a:ext cx="10291234" cy="686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53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51543" y="5538953"/>
            <a:ext cx="11016343" cy="102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02266" y="5698610"/>
            <a:ext cx="9787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If you have questions, please share them in Q&amp;A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438150"/>
            <a:ext cx="9068095" cy="510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4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46" y="122239"/>
            <a:ext cx="10529887" cy="675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7828" y="5678592"/>
            <a:ext cx="11016343" cy="102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38551" y="5838249"/>
            <a:ext cx="9787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If you have questions, please share them in Q&amp;A</a:t>
            </a:r>
            <a:endParaRPr lang="en-US" sz="3600" dirty="0"/>
          </a:p>
          <a:p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68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240785"/>
            <a:ext cx="844867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7828" y="5698610"/>
            <a:ext cx="11016343" cy="102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38551" y="5858267"/>
            <a:ext cx="9787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If you have questions, please share them in Q&amp;A</a:t>
            </a:r>
            <a:endParaRPr lang="en-US" sz="3600" dirty="0"/>
          </a:p>
          <a:p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0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05002"/>
            <a:ext cx="836295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1543" y="5538953"/>
            <a:ext cx="11016343" cy="102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2266" y="5698610"/>
            <a:ext cx="9787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If you have questions, please share them in Q&amp;A</a:t>
            </a:r>
            <a:endParaRPr lang="en-US" sz="3600" dirty="0"/>
          </a:p>
          <a:p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2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109765"/>
            <a:ext cx="825817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1543" y="5668675"/>
            <a:ext cx="11016343" cy="102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2266" y="5828332"/>
            <a:ext cx="9787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If you have questions, please share them in Q&amp;A</a:t>
            </a:r>
            <a:endParaRPr lang="en-US" sz="3600" dirty="0"/>
          </a:p>
          <a:p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2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6D52D90909584B96EA320BFD3D19F8" ma:contentTypeVersion="2" ma:contentTypeDescription="Create a new document." ma:contentTypeScope="" ma:versionID="365a543265cae748bbd95ccaad924197">
  <xsd:schema xmlns:xsd="http://www.w3.org/2001/XMLSchema" xmlns:xs="http://www.w3.org/2001/XMLSchema" xmlns:p="http://schemas.microsoft.com/office/2006/metadata/properties" xmlns:ns2="059d9d05-78f2-416e-b785-40cdcbfebf15" targetNamespace="http://schemas.microsoft.com/office/2006/metadata/properties" ma:root="true" ma:fieldsID="9b25ed40848ee6995a4b7024c1fce0fb" ns2:_="">
    <xsd:import namespace="059d9d05-78f2-416e-b785-40cdcbfebf15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d9d05-78f2-416e-b785-40cdcbfebf1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8E647A-7F54-43F1-BB72-3E95E2F031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9d9d05-78f2-416e-b785-40cdcbfebf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1C75AF-D84E-488A-8989-E84447397463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059d9d05-78f2-416e-b785-40cdcbfebf15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C1C664E-6A60-40F3-8262-5CF9F78B35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308</Words>
  <Application>Microsoft Office PowerPoint</Application>
  <PresentationFormat>Custom</PresentationFormat>
  <Paragraphs>50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Route 109 at Route CC intersection improvements</vt:lpstr>
      <vt:lpstr>What is the purpose of this project? </vt:lpstr>
      <vt:lpstr>Main Goal: Reduce Congestion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the anticipated impacts? </vt:lpstr>
      <vt:lpstr>What is the anticipated timeline? </vt:lpstr>
      <vt:lpstr>How can I submit my comment? Contacts?</vt:lpstr>
      <vt:lpstr>THANK YOU FOR ATTENDING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Route 61/67 from Route 231 to Richardson Road Improvements</dc:title>
  <dc:creator>Rachel V. Sudduth</dc:creator>
  <cp:lastModifiedBy>ANDREW M GATES</cp:lastModifiedBy>
  <cp:revision>12</cp:revision>
  <dcterms:created xsi:type="dcterms:W3CDTF">2020-11-03T17:40:16Z</dcterms:created>
  <dcterms:modified xsi:type="dcterms:W3CDTF">2020-12-03T21:58:47Z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0x0101001C6D52D90909584B96EA320BFD3D19F8</vt:lpwstr>
  </property>
  <property fmtid="{D5CDD505-2E9C-101B-9397-08002B2CF9AE}" pid="3" name="HasAttachments">
    <vt:bool>false</vt:bool>
  </property>
  <property fmtid="{D5CDD505-2E9C-101B-9397-08002B2CF9AE}" pid="4" name="_dlc_policyId">
    <vt:lpwstr/>
  </property>
  <property fmtid="{D5CDD505-2E9C-101B-9397-08002B2CF9AE}" pid="5" name="ItemRetentionFormula">
    <vt:lpwstr/>
  </property>
</Properties>
</file>