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 bookmarkIdSeed="2">
  <p:sldMasterIdLst>
    <p:sldMasterId id="2147483648" r:id="rId5"/>
    <p:sldMasterId id="2147483709" r:id="rId6"/>
    <p:sldMasterId id="2147483745" r:id="rId7"/>
    <p:sldMasterId id="2147483728" r:id="rId8"/>
  </p:sldMasterIdLst>
  <p:notesMasterIdLst>
    <p:notesMasterId r:id="rId28"/>
  </p:notesMasterIdLst>
  <p:handoutMasterIdLst>
    <p:handoutMasterId r:id="rId29"/>
  </p:handoutMasterIdLst>
  <p:sldIdLst>
    <p:sldId id="641" r:id="rId9"/>
    <p:sldId id="684" r:id="rId10"/>
    <p:sldId id="666" r:id="rId11"/>
    <p:sldId id="667" r:id="rId12"/>
    <p:sldId id="681" r:id="rId13"/>
    <p:sldId id="668" r:id="rId14"/>
    <p:sldId id="669" r:id="rId15"/>
    <p:sldId id="670" r:id="rId16"/>
    <p:sldId id="671" r:id="rId17"/>
    <p:sldId id="672" r:id="rId18"/>
    <p:sldId id="673" r:id="rId19"/>
    <p:sldId id="674" r:id="rId20"/>
    <p:sldId id="675" r:id="rId21"/>
    <p:sldId id="676" r:id="rId22"/>
    <p:sldId id="677" r:id="rId23"/>
    <p:sldId id="678" r:id="rId24"/>
    <p:sldId id="679" r:id="rId25"/>
    <p:sldId id="680" r:id="rId26"/>
    <p:sldId id="682" r:id="rId27"/>
  </p:sldIdLst>
  <p:sldSz cx="9144000" cy="6858000" type="screen4x3"/>
  <p:notesSz cx="7010400" cy="9296400"/>
  <p:custDataLst>
    <p:tags r:id="rId3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72">
          <p15:clr>
            <a:srgbClr val="A4A3A4"/>
          </p15:clr>
        </p15:guide>
        <p15:guide id="2" pos="30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8A4"/>
    <a:srgbClr val="2459A9"/>
    <a:srgbClr val="FFFFFF"/>
    <a:srgbClr val="47D7AC"/>
    <a:srgbClr val="CCFF99"/>
    <a:srgbClr val="71C5E8"/>
    <a:srgbClr val="05489B"/>
    <a:srgbClr val="054899"/>
    <a:srgbClr val="1070B8"/>
    <a:srgbClr val="E6F5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85" autoAdjust="0"/>
    <p:restoredTop sz="96357" autoAdjust="0"/>
  </p:normalViewPr>
  <p:slideViewPr>
    <p:cSldViewPr snapToGrid="0">
      <p:cViewPr varScale="1">
        <p:scale>
          <a:sx n="68" d="100"/>
          <a:sy n="68" d="100"/>
        </p:scale>
        <p:origin x="888" y="48"/>
      </p:cViewPr>
      <p:guideLst>
        <p:guide orient="horz" pos="3772"/>
        <p:guide pos="3081"/>
      </p:guideLst>
    </p:cSldViewPr>
  </p:slideViewPr>
  <p:outlineViewPr>
    <p:cViewPr>
      <p:scale>
        <a:sx n="33" d="100"/>
        <a:sy n="33" d="100"/>
      </p:scale>
      <p:origin x="0" y="37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1" d="100"/>
        <a:sy n="8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tags" Target="tags/tag1.xml"/><Relationship Id="rId8" Type="http://schemas.openxmlformats.org/officeDocument/2006/relationships/slideMaster" Target="slideMasters/slideMaster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22546A-FFCF-4777-A794-D6E676999818}" type="datetimeFigureOut">
              <a:rPr lang="en-US" smtClean="0"/>
              <a:t>7/20/2020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CE330E-14D6-4BC2-8056-C0DE533E29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6909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5AD7D7-D4BA-461B-A6EC-EBB035405D3C}" type="datetimeFigureOut">
              <a:rPr lang="en-US" smtClean="0"/>
              <a:t>7/20/2020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55270-97D0-4742-9CEA-FF4B9EC797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36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55270-97D0-4742-9CEA-FF4B9EC7976D}" type="slidenum">
              <a:rPr lang="en-US" smtClean="0"/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8802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55270-97D0-4742-9CEA-FF4B9EC7976D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258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55270-97D0-4742-9CEA-FF4B9EC7976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6210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55270-97D0-4742-9CEA-FF4B9EC7976D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6839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55270-97D0-4742-9CEA-FF4B9EC7976D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743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55270-97D0-4742-9CEA-FF4B9EC7976D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8814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55270-97D0-4742-9CEA-FF4B9EC7976D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6272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55270-97D0-4742-9CEA-FF4B9EC7976D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3447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55270-97D0-4742-9CEA-FF4B9EC7976D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3402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55270-97D0-4742-9CEA-FF4B9EC7976D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0936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55270-97D0-4742-9CEA-FF4B9EC7976D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634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55270-97D0-4742-9CEA-FF4B9EC7976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103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55270-97D0-4742-9CEA-FF4B9EC7976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963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55270-97D0-4742-9CEA-FF4B9EC7976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594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55270-97D0-4742-9CEA-FF4B9EC7976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485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55270-97D0-4742-9CEA-FF4B9EC7976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444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55270-97D0-4742-9CEA-FF4B9EC7976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2787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55270-97D0-4742-9CEA-FF4B9EC7976D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6667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55270-97D0-4742-9CEA-FF4B9EC7976D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548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../slides/slide9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../slides/slide9.xml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EMP.png"/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TEMP copy.png"/>
          <p:cNvPicPr>
            <a:picLocks noChangeAspect="1"/>
          </p:cNvPicPr>
          <p:nvPr userDrawn="1"/>
        </p:nvPicPr>
        <p:blipFill>
          <a:blip r:embed="rId4" cstate="screen">
            <a:alphaModFix amt="6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  <a14:imgEffect>
                      <a14:brightnessContrast contras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Untitled-3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8820" y="428948"/>
            <a:ext cx="2194560" cy="32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576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Header+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04671" y="607717"/>
            <a:ext cx="7543800" cy="9829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4800">
                <a:solidFill>
                  <a:srgbClr val="1070B8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26" name="Content Placeholder 24"/>
          <p:cNvSpPr>
            <a:spLocks noGrp="1"/>
          </p:cNvSpPr>
          <p:nvPr>
            <p:ph sz="quarter" idx="22"/>
          </p:nvPr>
        </p:nvSpPr>
        <p:spPr>
          <a:xfrm>
            <a:off x="804672" y="1782204"/>
            <a:ext cx="7543800" cy="41191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Aft>
                <a:spcPts val="600"/>
              </a:spcAft>
              <a:buClr>
                <a:srgbClr val="1070B8"/>
              </a:buClr>
              <a:defRPr sz="1500" baseline="0">
                <a:latin typeface="Arial" panose="020B0604020202020204" pitchFamily="34" charset="0"/>
              </a:defRPr>
            </a:lvl1pPr>
            <a:lvl2pPr>
              <a:spcAft>
                <a:spcPts val="600"/>
              </a:spcAft>
              <a:defRPr baseline="0"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>
            <a:hlinkClick r:id="rId2" action="ppaction://hlinksldjump"/>
          </p:cNvPr>
          <p:cNvSpPr txBox="1"/>
          <p:nvPr userDrawn="1"/>
        </p:nvSpPr>
        <p:spPr>
          <a:xfrm>
            <a:off x="2651725" y="6116735"/>
            <a:ext cx="743080" cy="524457"/>
          </a:xfrm>
          <a:prstGeom prst="rect">
            <a:avLst/>
          </a:prstGeom>
          <a:noFill/>
          <a:ln>
            <a:noFill/>
          </a:ln>
        </p:spPr>
        <p:txBody>
          <a:bodyPr lIns="0" tIns="0" rIns="0" bIns="18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87" b="0" i="0" kern="0" spc="50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5" name="TextBox 4">
            <a:hlinkClick r:id="" action="ppaction://noaction"/>
          </p:cNvPr>
          <p:cNvSpPr txBox="1"/>
          <p:nvPr userDrawn="1"/>
        </p:nvSpPr>
        <p:spPr>
          <a:xfrm>
            <a:off x="3637935" y="6116735"/>
            <a:ext cx="803846" cy="524457"/>
          </a:xfrm>
          <a:prstGeom prst="rect">
            <a:avLst/>
          </a:prstGeom>
          <a:noFill/>
          <a:ln>
            <a:noFill/>
          </a:ln>
        </p:spPr>
        <p:txBody>
          <a:bodyPr lIns="0" tIns="0" rIns="0" bIns="18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87" b="0" i="0" kern="0" spc="50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6" name="TextBox 5">
            <a:hlinkClick r:id="" action="ppaction://noaction"/>
          </p:cNvPr>
          <p:cNvSpPr txBox="1"/>
          <p:nvPr userDrawn="1"/>
        </p:nvSpPr>
        <p:spPr>
          <a:xfrm>
            <a:off x="4739481" y="6116735"/>
            <a:ext cx="743080" cy="524457"/>
          </a:xfrm>
          <a:prstGeom prst="rect">
            <a:avLst/>
          </a:prstGeom>
          <a:noFill/>
          <a:ln>
            <a:noFill/>
          </a:ln>
        </p:spPr>
        <p:txBody>
          <a:bodyPr lIns="0" tIns="0" rIns="0" bIns="18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87" b="0" i="0" kern="0" spc="50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7" name="TextBox 6">
            <a:hlinkClick r:id="" action="ppaction://noaction"/>
          </p:cNvPr>
          <p:cNvSpPr txBox="1"/>
          <p:nvPr userDrawn="1"/>
        </p:nvSpPr>
        <p:spPr>
          <a:xfrm>
            <a:off x="5786457" y="6116735"/>
            <a:ext cx="743080" cy="524457"/>
          </a:xfrm>
          <a:prstGeom prst="rect">
            <a:avLst/>
          </a:prstGeom>
          <a:noFill/>
          <a:ln>
            <a:noFill/>
          </a:ln>
        </p:spPr>
        <p:txBody>
          <a:bodyPr lIns="0" tIns="0" rIns="0" bIns="18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87" b="0" i="0" kern="0" spc="50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9525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2247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urns&amp;McDonnell_Ampersand_Reverse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8336" y="1825677"/>
            <a:ext cx="2676997" cy="2832435"/>
          </a:xfrm>
          <a:prstGeom prst="rect">
            <a:avLst/>
          </a:prstGeom>
        </p:spPr>
      </p:pic>
      <p:pic>
        <p:nvPicPr>
          <p:cNvPr id="8" name="Picture 7" descr="CreateAmazing_Reversed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4242" y="3148164"/>
            <a:ext cx="4158360" cy="26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496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2253800"/>
            <a:ext cx="7772400" cy="1362075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/>
          <a:lstStyle>
            <a:lvl1pPr algn="ctr">
              <a:defRPr sz="6000" b="1" cap="al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GOES HERE</a:t>
            </a:r>
          </a:p>
        </p:txBody>
      </p:sp>
      <p:pic>
        <p:nvPicPr>
          <p:cNvPr id="10" name="Picture 9" descr="Burns&amp;McDonnell_Ampersand_Reversed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9793" y="5291529"/>
            <a:ext cx="960319" cy="1016079"/>
          </a:xfrm>
          <a:prstGeom prst="rect">
            <a:avLst/>
          </a:prstGeom>
        </p:spPr>
      </p:pic>
      <p:pic>
        <p:nvPicPr>
          <p:cNvPr id="11" name="Picture 10" descr="CreateAmazing_Reversed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7084" y="5780537"/>
            <a:ext cx="2481383" cy="15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184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urns&amp;McDonnell_Horiz_Reverse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7520" y="1808114"/>
            <a:ext cx="6318784" cy="94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721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2253800"/>
            <a:ext cx="7772400" cy="1362075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>
              <a:defRPr sz="6000" b="1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 GOES HERE</a:t>
            </a:r>
          </a:p>
        </p:txBody>
      </p:sp>
      <p:pic>
        <p:nvPicPr>
          <p:cNvPr id="9" name="Picture 8" descr="Burns&amp;McDonnell_Horiz_Reversed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7023" y="5852622"/>
            <a:ext cx="3019580" cy="45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758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1814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 descr="TEMP copy.png"/>
          <p:cNvPicPr>
            <a:picLocks noChangeAspect="1"/>
          </p:cNvPicPr>
          <p:nvPr userDrawn="1"/>
        </p:nvPicPr>
        <p:blipFill>
          <a:blip r:embed="rId3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8820" y="428948"/>
            <a:ext cx="2194560" cy="32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923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Header+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04671" y="607717"/>
            <a:ext cx="7543800" cy="9829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4800">
                <a:solidFill>
                  <a:srgbClr val="1070B8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26" name="Content Placeholder 24"/>
          <p:cNvSpPr>
            <a:spLocks noGrp="1"/>
          </p:cNvSpPr>
          <p:nvPr>
            <p:ph sz="quarter" idx="22"/>
          </p:nvPr>
        </p:nvSpPr>
        <p:spPr>
          <a:xfrm>
            <a:off x="804672" y="1782204"/>
            <a:ext cx="7543800" cy="41191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Aft>
                <a:spcPts val="600"/>
              </a:spcAft>
              <a:buClr>
                <a:srgbClr val="1070B8"/>
              </a:buClr>
              <a:defRPr sz="1500" baseline="0">
                <a:latin typeface="Arial" panose="020B0604020202020204" pitchFamily="34" charset="0"/>
              </a:defRPr>
            </a:lvl1pPr>
            <a:lvl2pPr>
              <a:spcAft>
                <a:spcPts val="600"/>
              </a:spcAft>
              <a:defRPr baseline="0"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Box 4">
            <a:hlinkClick r:id="rId2" action="ppaction://hlinksldjump"/>
          </p:cNvPr>
          <p:cNvSpPr txBox="1"/>
          <p:nvPr userDrawn="1"/>
        </p:nvSpPr>
        <p:spPr>
          <a:xfrm>
            <a:off x="2651725" y="6116735"/>
            <a:ext cx="743080" cy="524457"/>
          </a:xfrm>
          <a:prstGeom prst="rect">
            <a:avLst/>
          </a:prstGeom>
          <a:noFill/>
          <a:ln>
            <a:noFill/>
          </a:ln>
        </p:spPr>
        <p:txBody>
          <a:bodyPr lIns="0" tIns="0" rIns="0" bIns="18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87" b="0" i="0" kern="0" spc="50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6" name="TextBox 5">
            <a:hlinkClick r:id="" action="ppaction://noaction"/>
          </p:cNvPr>
          <p:cNvSpPr txBox="1"/>
          <p:nvPr userDrawn="1"/>
        </p:nvSpPr>
        <p:spPr>
          <a:xfrm>
            <a:off x="3637935" y="6116735"/>
            <a:ext cx="803846" cy="524457"/>
          </a:xfrm>
          <a:prstGeom prst="rect">
            <a:avLst/>
          </a:prstGeom>
          <a:noFill/>
          <a:ln>
            <a:noFill/>
          </a:ln>
        </p:spPr>
        <p:txBody>
          <a:bodyPr lIns="0" tIns="0" rIns="0" bIns="18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87" b="0" i="0" kern="0" spc="50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8" name="TextBox 7">
            <a:hlinkClick r:id="" action="ppaction://noaction"/>
          </p:cNvPr>
          <p:cNvSpPr txBox="1"/>
          <p:nvPr userDrawn="1"/>
        </p:nvSpPr>
        <p:spPr>
          <a:xfrm>
            <a:off x="5786457" y="6116735"/>
            <a:ext cx="743080" cy="524457"/>
          </a:xfrm>
          <a:prstGeom prst="rect">
            <a:avLst/>
          </a:prstGeom>
          <a:noFill/>
          <a:ln>
            <a:noFill/>
          </a:ln>
        </p:spPr>
        <p:txBody>
          <a:bodyPr lIns="0" tIns="0" rIns="0" bIns="18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87" b="0" i="0" kern="0" spc="50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-1" y="6262255"/>
            <a:ext cx="9144001" cy="609600"/>
          </a:xfrm>
          <a:prstGeom prst="rect">
            <a:avLst/>
          </a:prstGeom>
          <a:solidFill>
            <a:srgbClr val="05489B">
              <a:alpha val="72941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455" y="6368223"/>
            <a:ext cx="1925781" cy="2896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105" y="6368218"/>
            <a:ext cx="1925781" cy="2896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0524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+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04671" y="607717"/>
            <a:ext cx="7543800" cy="9829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4800" b="0" i="0">
                <a:solidFill>
                  <a:srgbClr val="1070B8"/>
                </a:solidFill>
                <a:latin typeface="Arial Narrow"/>
                <a:cs typeface="Arial Narrow"/>
              </a:defRPr>
            </a:lvl1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26" name="Content Placeholder 24"/>
          <p:cNvSpPr>
            <a:spLocks noGrp="1"/>
          </p:cNvSpPr>
          <p:nvPr>
            <p:ph sz="quarter" idx="22"/>
          </p:nvPr>
        </p:nvSpPr>
        <p:spPr>
          <a:xfrm>
            <a:off x="804672" y="1782204"/>
            <a:ext cx="7543800" cy="41191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Aft>
                <a:spcPts val="600"/>
              </a:spcAft>
              <a:buClr>
                <a:srgbClr val="1070B8"/>
              </a:buClr>
              <a:defRPr sz="1500" b="0" i="0" baseline="0">
                <a:latin typeface="Arial"/>
                <a:cs typeface="Arial"/>
              </a:defRPr>
            </a:lvl1pPr>
            <a:lvl2pPr>
              <a:spcAft>
                <a:spcPts val="600"/>
              </a:spcAft>
              <a:defRPr baseline="0"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 userDrawn="1"/>
        </p:nvSpPr>
        <p:spPr>
          <a:xfrm>
            <a:off x="437669" y="4764800"/>
            <a:ext cx="743080" cy="524457"/>
          </a:xfrm>
          <a:prstGeom prst="rect">
            <a:avLst/>
          </a:prstGeom>
          <a:noFill/>
          <a:ln>
            <a:noFill/>
          </a:ln>
        </p:spPr>
        <p:txBody>
          <a:bodyPr lIns="0" tIns="0" rIns="0" bIns="18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87" b="0" i="0" kern="0" spc="50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2638323" y="6104194"/>
            <a:ext cx="753806" cy="55716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hlinkClick r:id="" action="ppaction://noaction"/>
          </p:cNvPr>
          <p:cNvSpPr txBox="1"/>
          <p:nvPr userDrawn="1"/>
        </p:nvSpPr>
        <p:spPr>
          <a:xfrm>
            <a:off x="3637935" y="6116735"/>
            <a:ext cx="803846" cy="524457"/>
          </a:xfrm>
          <a:prstGeom prst="rect">
            <a:avLst/>
          </a:prstGeom>
          <a:noFill/>
          <a:ln>
            <a:noFill/>
          </a:ln>
        </p:spPr>
        <p:txBody>
          <a:bodyPr lIns="0" tIns="0" rIns="0" bIns="18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87" b="0" i="0" kern="0" spc="50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9" name="TextBox 8">
            <a:hlinkClick r:id="" action="ppaction://noaction"/>
          </p:cNvPr>
          <p:cNvSpPr txBox="1"/>
          <p:nvPr userDrawn="1"/>
        </p:nvSpPr>
        <p:spPr>
          <a:xfrm>
            <a:off x="4739481" y="6116735"/>
            <a:ext cx="743080" cy="524457"/>
          </a:xfrm>
          <a:prstGeom prst="rect">
            <a:avLst/>
          </a:prstGeom>
          <a:noFill/>
          <a:ln>
            <a:noFill/>
          </a:ln>
        </p:spPr>
        <p:txBody>
          <a:bodyPr lIns="0" tIns="0" rIns="0" bIns="18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87" b="0" i="0" kern="0" spc="50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 userDrawn="1"/>
        </p:nvSpPr>
        <p:spPr>
          <a:xfrm>
            <a:off x="5786457" y="6116735"/>
            <a:ext cx="743080" cy="524457"/>
          </a:xfrm>
          <a:prstGeom prst="rect">
            <a:avLst/>
          </a:prstGeom>
          <a:noFill/>
          <a:ln>
            <a:noFill/>
          </a:ln>
        </p:spPr>
        <p:txBody>
          <a:bodyPr lIns="0" tIns="0" rIns="0" bIns="18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87" b="0" i="0" kern="0" spc="50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9563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+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04671" y="607717"/>
            <a:ext cx="7543800" cy="9829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4800" b="0" i="0">
                <a:solidFill>
                  <a:srgbClr val="1070B8"/>
                </a:solidFill>
                <a:latin typeface="Arial Narrow"/>
                <a:cs typeface="Arial Narrow"/>
              </a:defRPr>
            </a:lvl1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26" name="Content Placeholder 24"/>
          <p:cNvSpPr>
            <a:spLocks noGrp="1"/>
          </p:cNvSpPr>
          <p:nvPr>
            <p:ph sz="quarter" idx="22"/>
          </p:nvPr>
        </p:nvSpPr>
        <p:spPr>
          <a:xfrm>
            <a:off x="804672" y="1782204"/>
            <a:ext cx="7543800" cy="41191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Aft>
                <a:spcPts val="600"/>
              </a:spcAft>
              <a:buClr>
                <a:srgbClr val="1070B8"/>
              </a:buClr>
              <a:defRPr sz="1500" b="0" i="0" baseline="0">
                <a:latin typeface="Arial"/>
                <a:cs typeface="Arial"/>
              </a:defRPr>
            </a:lvl1pPr>
            <a:lvl2pPr>
              <a:spcAft>
                <a:spcPts val="600"/>
              </a:spcAft>
              <a:defRPr baseline="0"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Box 4">
            <a:hlinkClick r:id="rId2" action="ppaction://hlinksldjump"/>
          </p:cNvPr>
          <p:cNvSpPr txBox="1"/>
          <p:nvPr userDrawn="1"/>
        </p:nvSpPr>
        <p:spPr>
          <a:xfrm>
            <a:off x="2651725" y="6116735"/>
            <a:ext cx="743080" cy="524457"/>
          </a:xfrm>
          <a:prstGeom prst="rect">
            <a:avLst/>
          </a:prstGeom>
          <a:noFill/>
          <a:ln>
            <a:noFill/>
          </a:ln>
        </p:spPr>
        <p:txBody>
          <a:bodyPr lIns="0" tIns="0" rIns="0" bIns="18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87" b="0" i="0" kern="0" spc="50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7" name="TextBox 6">
            <a:hlinkClick r:id="" action="ppaction://noaction"/>
          </p:cNvPr>
          <p:cNvSpPr txBox="1"/>
          <p:nvPr userDrawn="1"/>
        </p:nvSpPr>
        <p:spPr>
          <a:xfrm>
            <a:off x="4739481" y="6116735"/>
            <a:ext cx="743080" cy="524457"/>
          </a:xfrm>
          <a:prstGeom prst="rect">
            <a:avLst/>
          </a:prstGeom>
          <a:noFill/>
          <a:ln>
            <a:noFill/>
          </a:ln>
        </p:spPr>
        <p:txBody>
          <a:bodyPr lIns="0" tIns="0" rIns="0" bIns="18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87" b="0" i="0" kern="0" spc="50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8" name="TextBox 7">
            <a:hlinkClick r:id="" action="ppaction://noaction"/>
          </p:cNvPr>
          <p:cNvSpPr txBox="1"/>
          <p:nvPr userDrawn="1"/>
        </p:nvSpPr>
        <p:spPr>
          <a:xfrm>
            <a:off x="5786457" y="6116735"/>
            <a:ext cx="743080" cy="524457"/>
          </a:xfrm>
          <a:prstGeom prst="rect">
            <a:avLst/>
          </a:prstGeom>
          <a:noFill/>
          <a:ln>
            <a:noFill/>
          </a:ln>
        </p:spPr>
        <p:txBody>
          <a:bodyPr lIns="0" tIns="0" rIns="0" bIns="18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87" b="0" i="0" kern="0" spc="50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9525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der+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04671" y="607717"/>
            <a:ext cx="7543800" cy="9829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4800">
                <a:solidFill>
                  <a:srgbClr val="1070B8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26" name="Content Placeholder 24"/>
          <p:cNvSpPr>
            <a:spLocks noGrp="1"/>
          </p:cNvSpPr>
          <p:nvPr>
            <p:ph sz="quarter" idx="22"/>
          </p:nvPr>
        </p:nvSpPr>
        <p:spPr>
          <a:xfrm>
            <a:off x="804672" y="1782204"/>
            <a:ext cx="7543800" cy="41191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Aft>
                <a:spcPts val="600"/>
              </a:spcAft>
              <a:buClr>
                <a:srgbClr val="1070B8"/>
              </a:buClr>
              <a:defRPr sz="1500" baseline="0">
                <a:latin typeface="Arial" panose="020B0604020202020204" pitchFamily="34" charset="0"/>
              </a:defRPr>
            </a:lvl1pPr>
            <a:lvl2pPr>
              <a:spcAft>
                <a:spcPts val="600"/>
              </a:spcAft>
              <a:defRPr baseline="0"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Box 4">
            <a:hlinkClick r:id="rId2" action="ppaction://hlinksldjump"/>
          </p:cNvPr>
          <p:cNvSpPr txBox="1"/>
          <p:nvPr userDrawn="1"/>
        </p:nvSpPr>
        <p:spPr>
          <a:xfrm>
            <a:off x="2651725" y="6116735"/>
            <a:ext cx="743080" cy="524457"/>
          </a:xfrm>
          <a:prstGeom prst="rect">
            <a:avLst/>
          </a:prstGeom>
          <a:noFill/>
          <a:ln>
            <a:noFill/>
          </a:ln>
        </p:spPr>
        <p:txBody>
          <a:bodyPr lIns="0" tIns="0" rIns="0" bIns="18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87" b="0" i="0" kern="0" spc="50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6" name="TextBox 5">
            <a:hlinkClick r:id="" action="ppaction://noaction"/>
          </p:cNvPr>
          <p:cNvSpPr txBox="1"/>
          <p:nvPr userDrawn="1"/>
        </p:nvSpPr>
        <p:spPr>
          <a:xfrm>
            <a:off x="3637935" y="6116735"/>
            <a:ext cx="803846" cy="524457"/>
          </a:xfrm>
          <a:prstGeom prst="rect">
            <a:avLst/>
          </a:prstGeom>
          <a:noFill/>
          <a:ln>
            <a:noFill/>
          </a:ln>
        </p:spPr>
        <p:txBody>
          <a:bodyPr lIns="0" tIns="0" rIns="0" bIns="18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87" b="0" i="0" kern="0" spc="50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8" name="TextBox 7">
            <a:hlinkClick r:id="" action="ppaction://noaction"/>
          </p:cNvPr>
          <p:cNvSpPr txBox="1"/>
          <p:nvPr userDrawn="1"/>
        </p:nvSpPr>
        <p:spPr>
          <a:xfrm>
            <a:off x="5786457" y="6116735"/>
            <a:ext cx="743080" cy="524457"/>
          </a:xfrm>
          <a:prstGeom prst="rect">
            <a:avLst/>
          </a:prstGeom>
          <a:noFill/>
          <a:ln>
            <a:noFill/>
          </a:ln>
        </p:spPr>
        <p:txBody>
          <a:bodyPr lIns="0" tIns="0" rIns="0" bIns="18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87" b="0" i="0" kern="0" spc="50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-1" y="6262255"/>
            <a:ext cx="9144001" cy="609600"/>
          </a:xfrm>
          <a:prstGeom prst="rect">
            <a:avLst/>
          </a:prstGeom>
          <a:solidFill>
            <a:srgbClr val="05489B">
              <a:alpha val="72941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455" y="6368223"/>
            <a:ext cx="1925781" cy="2896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105" y="6368218"/>
            <a:ext cx="1925781" cy="2896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9525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Header+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04671" y="607717"/>
            <a:ext cx="7543800" cy="9829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4800">
                <a:solidFill>
                  <a:srgbClr val="1070B8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26" name="Content Placeholder 24"/>
          <p:cNvSpPr>
            <a:spLocks noGrp="1"/>
          </p:cNvSpPr>
          <p:nvPr>
            <p:ph sz="quarter" idx="22"/>
          </p:nvPr>
        </p:nvSpPr>
        <p:spPr>
          <a:xfrm>
            <a:off x="804672" y="1782204"/>
            <a:ext cx="7543800" cy="41191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Aft>
                <a:spcPts val="600"/>
              </a:spcAft>
              <a:buClr>
                <a:srgbClr val="1070B8"/>
              </a:buClr>
              <a:defRPr sz="1500" baseline="0">
                <a:latin typeface="Arial" panose="020B0604020202020204" pitchFamily="34" charset="0"/>
              </a:defRPr>
            </a:lvl1pPr>
            <a:lvl2pPr>
              <a:spcAft>
                <a:spcPts val="600"/>
              </a:spcAft>
              <a:defRPr baseline="0"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Box 4">
            <a:hlinkClick r:id="rId2" action="ppaction://hlinksldjump"/>
          </p:cNvPr>
          <p:cNvSpPr txBox="1"/>
          <p:nvPr userDrawn="1"/>
        </p:nvSpPr>
        <p:spPr>
          <a:xfrm>
            <a:off x="2651725" y="6116735"/>
            <a:ext cx="743080" cy="524457"/>
          </a:xfrm>
          <a:prstGeom prst="rect">
            <a:avLst/>
          </a:prstGeom>
          <a:noFill/>
          <a:ln>
            <a:noFill/>
          </a:ln>
        </p:spPr>
        <p:txBody>
          <a:bodyPr lIns="0" tIns="0" rIns="0" bIns="18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87" b="0" i="0" kern="0" spc="50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6" name="TextBox 5">
            <a:hlinkClick r:id="" action="ppaction://noaction"/>
          </p:cNvPr>
          <p:cNvSpPr txBox="1"/>
          <p:nvPr userDrawn="1"/>
        </p:nvSpPr>
        <p:spPr>
          <a:xfrm>
            <a:off x="3637935" y="6116735"/>
            <a:ext cx="803846" cy="524457"/>
          </a:xfrm>
          <a:prstGeom prst="rect">
            <a:avLst/>
          </a:prstGeom>
          <a:noFill/>
          <a:ln>
            <a:noFill/>
          </a:ln>
        </p:spPr>
        <p:txBody>
          <a:bodyPr lIns="0" tIns="0" rIns="0" bIns="18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87" b="0" i="0" kern="0" spc="50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7" name="TextBox 6">
            <a:hlinkClick r:id="" action="ppaction://noaction"/>
          </p:cNvPr>
          <p:cNvSpPr txBox="1"/>
          <p:nvPr userDrawn="1"/>
        </p:nvSpPr>
        <p:spPr>
          <a:xfrm>
            <a:off x="4739481" y="6116735"/>
            <a:ext cx="743080" cy="524457"/>
          </a:xfrm>
          <a:prstGeom prst="rect">
            <a:avLst/>
          </a:prstGeom>
          <a:noFill/>
          <a:ln>
            <a:noFill/>
          </a:ln>
        </p:spPr>
        <p:txBody>
          <a:bodyPr lIns="0" tIns="0" rIns="0" bIns="18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87" b="0" i="0" kern="0" spc="50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9525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eader+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804671" y="607717"/>
            <a:ext cx="7543800" cy="9829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4800">
                <a:solidFill>
                  <a:srgbClr val="1070B8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TEXT</a:t>
            </a:r>
          </a:p>
        </p:txBody>
      </p:sp>
      <p:sp>
        <p:nvSpPr>
          <p:cNvPr id="26" name="Content Placeholder 24"/>
          <p:cNvSpPr>
            <a:spLocks noGrp="1"/>
          </p:cNvSpPr>
          <p:nvPr>
            <p:ph sz="quarter" idx="22"/>
          </p:nvPr>
        </p:nvSpPr>
        <p:spPr>
          <a:xfrm>
            <a:off x="804672" y="1782204"/>
            <a:ext cx="7543800" cy="41191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spcAft>
                <a:spcPts val="600"/>
              </a:spcAft>
              <a:buClr>
                <a:srgbClr val="1070B8"/>
              </a:buClr>
              <a:defRPr sz="1500" baseline="0">
                <a:latin typeface="Arial" panose="020B0604020202020204" pitchFamily="34" charset="0"/>
              </a:defRPr>
            </a:lvl1pPr>
            <a:lvl2pPr>
              <a:spcAft>
                <a:spcPts val="600"/>
              </a:spcAft>
              <a:defRPr baseline="0"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>
            <a:hlinkClick r:id="rId2" action="ppaction://hlinksldjump"/>
          </p:cNvPr>
          <p:cNvSpPr txBox="1"/>
          <p:nvPr userDrawn="1"/>
        </p:nvSpPr>
        <p:spPr>
          <a:xfrm>
            <a:off x="2651725" y="6116735"/>
            <a:ext cx="743080" cy="524457"/>
          </a:xfrm>
          <a:prstGeom prst="rect">
            <a:avLst/>
          </a:prstGeom>
          <a:noFill/>
          <a:ln>
            <a:noFill/>
          </a:ln>
        </p:spPr>
        <p:txBody>
          <a:bodyPr lIns="0" tIns="0" rIns="0" bIns="18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87" b="0" i="0" kern="0" spc="50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5" name="TextBox 4">
            <a:hlinkClick r:id="" action="ppaction://noaction"/>
          </p:cNvPr>
          <p:cNvSpPr txBox="1"/>
          <p:nvPr userDrawn="1"/>
        </p:nvSpPr>
        <p:spPr>
          <a:xfrm>
            <a:off x="3637935" y="6116735"/>
            <a:ext cx="803846" cy="524457"/>
          </a:xfrm>
          <a:prstGeom prst="rect">
            <a:avLst/>
          </a:prstGeom>
          <a:noFill/>
          <a:ln>
            <a:noFill/>
          </a:ln>
        </p:spPr>
        <p:txBody>
          <a:bodyPr lIns="0" tIns="0" rIns="0" bIns="18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87" b="0" i="0" kern="0" spc="50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6" name="TextBox 5">
            <a:hlinkClick r:id="" action="ppaction://noaction"/>
          </p:cNvPr>
          <p:cNvSpPr txBox="1"/>
          <p:nvPr userDrawn="1"/>
        </p:nvSpPr>
        <p:spPr>
          <a:xfrm>
            <a:off x="4739481" y="6116735"/>
            <a:ext cx="743080" cy="524457"/>
          </a:xfrm>
          <a:prstGeom prst="rect">
            <a:avLst/>
          </a:prstGeom>
          <a:noFill/>
          <a:ln>
            <a:noFill/>
          </a:ln>
        </p:spPr>
        <p:txBody>
          <a:bodyPr lIns="0" tIns="0" rIns="0" bIns="18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87" b="0" i="0" kern="0" spc="50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7" name="TextBox 6">
            <a:hlinkClick r:id="" action="ppaction://noaction"/>
          </p:cNvPr>
          <p:cNvSpPr txBox="1"/>
          <p:nvPr userDrawn="1"/>
        </p:nvSpPr>
        <p:spPr>
          <a:xfrm>
            <a:off x="5786457" y="6116735"/>
            <a:ext cx="743080" cy="524457"/>
          </a:xfrm>
          <a:prstGeom prst="rect">
            <a:avLst/>
          </a:prstGeom>
          <a:noFill/>
          <a:ln>
            <a:noFill/>
          </a:ln>
        </p:spPr>
        <p:txBody>
          <a:bodyPr lIns="0" tIns="0" rIns="0" bIns="1828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87" b="0" i="0" kern="0" spc="50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9525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460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Gotham Bold"/>
          <a:ea typeface="+mj-ea"/>
          <a:cs typeface="Gotham Bold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b="0" i="0" kern="1200">
          <a:solidFill>
            <a:schemeClr val="tx1"/>
          </a:solidFill>
          <a:latin typeface="Gotham Bold"/>
          <a:ea typeface="+mn-ea"/>
          <a:cs typeface="Gotham Bold"/>
        </a:defRPr>
      </a:lvl1pPr>
      <a:lvl2pPr marL="742950" indent="-285750" algn="l" defTabSz="457200" rtl="0" eaLnBrk="1" latinLnBrk="0" hangingPunct="1">
        <a:spcBef>
          <a:spcPct val="20000"/>
        </a:spcBef>
        <a:buSzPct val="60000"/>
        <a:buFont typeface="Lucida Grande"/>
        <a:buChar char="►"/>
        <a:defRPr sz="2800" b="0" i="0" kern="1200">
          <a:solidFill>
            <a:schemeClr val="tx1"/>
          </a:solidFill>
          <a:latin typeface="Gotham Bold"/>
          <a:ea typeface="+mn-ea"/>
          <a:cs typeface="Gotham Bold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Gotham Bold"/>
          <a:ea typeface="+mn-ea"/>
          <a:cs typeface="Gotham Bold"/>
        </a:defRPr>
      </a:lvl3pPr>
      <a:lvl4pPr marL="1600200" indent="-228600" algn="l" defTabSz="457200" rtl="0" eaLnBrk="1" latinLnBrk="0" hangingPunct="1">
        <a:spcBef>
          <a:spcPct val="20000"/>
        </a:spcBef>
        <a:buFont typeface="Lucida Grande"/>
        <a:buChar char="-"/>
        <a:defRPr sz="2000" b="0" i="0" kern="1200">
          <a:solidFill>
            <a:schemeClr val="tx1"/>
          </a:solidFill>
          <a:latin typeface="Gotham Bold"/>
          <a:ea typeface="+mn-ea"/>
          <a:cs typeface="Gotham Bold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000" b="0" i="0" kern="1200">
          <a:solidFill>
            <a:schemeClr val="tx1"/>
          </a:solidFill>
          <a:latin typeface="Gotham Bold"/>
          <a:ea typeface="+mn-ea"/>
          <a:cs typeface="Gotham Bold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7901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40" r:id="rId2"/>
    <p:sldLayoutId id="2147483741" r:id="rId3"/>
    <p:sldLayoutId id="2147483742" r:id="rId4"/>
    <p:sldLayoutId id="2147483743" r:id="rId5"/>
    <p:sldLayoutId id="2147483744" r:id="rId6"/>
  </p:sldLayoutIdLst>
  <p:hf hdr="0" ftr="0" dt="0"/>
  <p:txStyles>
    <p:titleStyle>
      <a:lvl1pPr algn="l" defTabSz="228600" rtl="0" eaLnBrk="1" latinLnBrk="0" hangingPunct="1">
        <a:spcBef>
          <a:spcPct val="0"/>
        </a:spcBef>
        <a:buNone/>
        <a:defRPr sz="3300" b="0" i="0" kern="1200">
          <a:solidFill>
            <a:srgbClr val="053EA9"/>
          </a:solidFill>
          <a:latin typeface="Gotham Condensed Bold"/>
          <a:ea typeface="+mj-ea"/>
          <a:cs typeface="Gotham Condensed Bold"/>
        </a:defRPr>
      </a:lvl1pPr>
    </p:titleStyle>
    <p:bodyStyle>
      <a:lvl1pPr marL="219456" indent="-219456" algn="l" defTabSz="228600" rtl="0" eaLnBrk="1" latinLnBrk="0" hangingPunct="1">
        <a:spcBef>
          <a:spcPct val="20000"/>
        </a:spcBef>
        <a:spcAft>
          <a:spcPts val="0"/>
        </a:spcAft>
        <a:buClr>
          <a:srgbClr val="053EA9"/>
        </a:buClr>
        <a:buSzPct val="60000"/>
        <a:buFont typeface="Lucida Grande"/>
        <a:buChar char="►"/>
        <a:defRPr sz="1800" kern="1200" baseline="0">
          <a:solidFill>
            <a:srgbClr val="515256"/>
          </a:solidFill>
          <a:latin typeface="Gotham Book"/>
          <a:ea typeface="+mn-ea"/>
          <a:cs typeface="+mn-cs"/>
        </a:defRPr>
      </a:lvl1pPr>
      <a:lvl2pPr marL="416052" indent="-187452" algn="l" defTabSz="228600" rtl="0" eaLnBrk="1" latinLnBrk="0" hangingPunct="1">
        <a:spcBef>
          <a:spcPct val="20000"/>
        </a:spcBef>
        <a:buClr>
          <a:srgbClr val="053EA9"/>
        </a:buClr>
        <a:buFont typeface="Arial"/>
        <a:buChar char="•"/>
        <a:defRPr sz="1600" kern="1200">
          <a:solidFill>
            <a:srgbClr val="515256"/>
          </a:solidFill>
          <a:latin typeface="Gotham Book"/>
          <a:ea typeface="+mn-ea"/>
          <a:cs typeface="+mn-cs"/>
        </a:defRPr>
      </a:lvl2pPr>
      <a:lvl3pPr marL="640080" indent="-205740" algn="l" defTabSz="228600" rtl="0" eaLnBrk="1" latinLnBrk="0" hangingPunct="1">
        <a:spcBef>
          <a:spcPct val="20000"/>
        </a:spcBef>
        <a:buClr>
          <a:srgbClr val="053EA9"/>
        </a:buClr>
        <a:buSzPct val="60000"/>
        <a:buFont typeface="Lucida Grande"/>
        <a:buChar char="►"/>
        <a:defRPr sz="1400" kern="1200">
          <a:solidFill>
            <a:srgbClr val="515256"/>
          </a:solidFill>
          <a:latin typeface="Gotham Book"/>
          <a:ea typeface="+mn-ea"/>
          <a:cs typeface="+mn-cs"/>
        </a:defRPr>
      </a:lvl3pPr>
      <a:lvl4pPr marL="854964" indent="-192024" algn="l" defTabSz="228600" rtl="0" eaLnBrk="1" latinLnBrk="0" hangingPunct="1">
        <a:spcBef>
          <a:spcPct val="20000"/>
        </a:spcBef>
        <a:buClr>
          <a:srgbClr val="053EA9"/>
        </a:buClr>
        <a:buFont typeface="Wingdings" charset="2"/>
        <a:buChar char="§"/>
        <a:defRPr sz="1200" kern="1200">
          <a:solidFill>
            <a:srgbClr val="515256"/>
          </a:solidFill>
          <a:latin typeface="Gotham Book"/>
          <a:ea typeface="+mn-ea"/>
          <a:cs typeface="+mn-cs"/>
        </a:defRPr>
      </a:lvl4pPr>
      <a:lvl5pPr marL="1051560" indent="-182880" algn="l" defTabSz="228600" rtl="0" eaLnBrk="1" latinLnBrk="0" hangingPunct="1">
        <a:spcBef>
          <a:spcPct val="20000"/>
        </a:spcBef>
        <a:buClr>
          <a:srgbClr val="053EA9"/>
        </a:buClr>
        <a:buSzPct val="60000"/>
        <a:buFont typeface="Lucida Grande"/>
        <a:buChar char="►"/>
        <a:defRPr sz="1200" kern="1200" spc="0">
          <a:solidFill>
            <a:srgbClr val="515256"/>
          </a:solidFill>
          <a:latin typeface="Gotham Book"/>
          <a:ea typeface="+mn-ea"/>
          <a:cs typeface="+mn-cs"/>
        </a:defRPr>
      </a:lvl5pPr>
      <a:lvl6pPr marL="12573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2286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2286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3432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rgbClr val="0057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20" tIns="22860" rIns="45720" bIns="22860" rtlCol="0" anchor="ctr"/>
          <a:lstStyle/>
          <a:p>
            <a:pPr algn="ctr"/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679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hyperlink" Target="mailto:BuckONeilBridge@modot.mo.gov" TargetMode="Externa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hyperlink" Target="mailto:BuckONeilBridge@modot.mo.gov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emf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Clients\TND\LGEKUSrvc\_ClientInfo\Pursuits\86765_LKEPgM\Proposal\3_WorkingFiles\presentation content\cov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9165" y="-43813"/>
            <a:ext cx="9815070" cy="6931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ight Triangle 4"/>
          <p:cNvSpPr/>
          <p:nvPr/>
        </p:nvSpPr>
        <p:spPr>
          <a:xfrm>
            <a:off x="5593406" y="6079789"/>
            <a:ext cx="749028" cy="807704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752303" y="4109130"/>
            <a:ext cx="3391697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1070B8"/>
                </a:solidFill>
                <a:latin typeface="Gotham Bold"/>
                <a:cs typeface="Gotham Book" pitchFamily="50" charset="0"/>
              </a:rPr>
              <a:t>Buck O’Neil Bridge Design-Build Project</a:t>
            </a:r>
          </a:p>
          <a:p>
            <a:endParaRPr lang="en-US" sz="2800" dirty="0">
              <a:solidFill>
                <a:srgbClr val="1070B8"/>
              </a:solidFill>
              <a:latin typeface="Gotham Bold"/>
              <a:cs typeface="Gotham Book" pitchFamily="50" charset="0"/>
            </a:endParaRPr>
          </a:p>
          <a:p>
            <a:r>
              <a:rPr lang="en-US" sz="2800" dirty="0">
                <a:solidFill>
                  <a:srgbClr val="1070B8"/>
                </a:solidFill>
                <a:latin typeface="Gotham Bold"/>
                <a:cs typeface="Gotham Book" pitchFamily="50" charset="0"/>
              </a:rPr>
              <a:t>Industry Meeting</a:t>
            </a:r>
          </a:p>
          <a:p>
            <a:r>
              <a:rPr lang="en-US" sz="2800" dirty="0">
                <a:solidFill>
                  <a:srgbClr val="1070B8"/>
                </a:solidFill>
                <a:latin typeface="Gotham Bold"/>
                <a:cs typeface="Gotham Book" pitchFamily="50" charset="0"/>
              </a:rPr>
              <a:t>7/21/2020</a:t>
            </a:r>
          </a:p>
          <a:p>
            <a:pPr algn="r"/>
            <a:endParaRPr lang="en-US" sz="1200" b="1" dirty="0">
              <a:solidFill>
                <a:srgbClr val="1070B8"/>
              </a:solidFill>
              <a:latin typeface="Gotham Book" pitchFamily="50" charset="0"/>
              <a:cs typeface="Gotham Book" pitchFamily="50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E905B2-D6F2-47CD-8F9E-7749E553C8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19165" y="-43813"/>
            <a:ext cx="6212571" cy="69313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3780AC-D5CA-4F20-AC55-F3EF552D841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840157" y="2777635"/>
            <a:ext cx="1618734" cy="97140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B47C7D8-2D7D-4517-8367-D300D5F4716D}"/>
              </a:ext>
            </a:extLst>
          </p:cNvPr>
          <p:cNvSpPr/>
          <p:nvPr/>
        </p:nvSpPr>
        <p:spPr>
          <a:xfrm>
            <a:off x="6583680" y="130629"/>
            <a:ext cx="2490651" cy="653142"/>
          </a:xfrm>
          <a:prstGeom prst="rect">
            <a:avLst/>
          </a:prstGeom>
          <a:solidFill>
            <a:srgbClr val="2459A9"/>
          </a:solidFill>
          <a:ln>
            <a:solidFill>
              <a:srgbClr val="2459A9"/>
            </a:solidFill>
          </a:ln>
          <a:effectLst>
            <a:outerShdw blurRad="1270000" dist="2540000" dir="21540000" rotWithShape="0">
              <a:srgbClr val="000000">
                <a:alpha val="0"/>
              </a:srgb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60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307" y="109728"/>
            <a:ext cx="8228472" cy="107499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78878" y="366111"/>
            <a:ext cx="6140210" cy="6677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2286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rgbClr val="1070B8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chemeClr val="bg1"/>
                </a:solidFill>
                <a:latin typeface="Gotham Bold"/>
                <a:cs typeface="Gotham Bold" pitchFamily="50" charset="0"/>
              </a:rPr>
              <a:t>RFQ – Statement of Qualifications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853290" y="1977445"/>
            <a:ext cx="163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OUTAGES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3780AC-D5CA-4F20-AC55-F3EF552D841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58737" y="55699"/>
            <a:ext cx="1144059" cy="83372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3D13C02-1226-48CF-A2CF-E6F5B5CAE3C9}"/>
              </a:ext>
            </a:extLst>
          </p:cNvPr>
          <p:cNvSpPr/>
          <p:nvPr/>
        </p:nvSpPr>
        <p:spPr>
          <a:xfrm>
            <a:off x="0" y="6270171"/>
            <a:ext cx="9143999" cy="602901"/>
          </a:xfrm>
          <a:prstGeom prst="rect">
            <a:avLst/>
          </a:prstGeom>
          <a:solidFill>
            <a:srgbClr val="3768A4"/>
          </a:solidFill>
          <a:ln>
            <a:solidFill>
              <a:srgbClr val="3768A4"/>
            </a:solidFill>
          </a:ln>
          <a:effectLst>
            <a:outerShdw blurRad="1270000" dist="2540000" dir="21540000" rotWithShape="0">
              <a:srgbClr val="000000">
                <a:alpha val="0"/>
              </a:srgb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761CD4-6FC2-40D4-9CCE-AC687D57E857}"/>
              </a:ext>
            </a:extLst>
          </p:cNvPr>
          <p:cNvSpPr txBox="1"/>
          <p:nvPr/>
        </p:nvSpPr>
        <p:spPr>
          <a:xfrm>
            <a:off x="689315" y="1095959"/>
            <a:ext cx="77653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dirty="0">
                <a:latin typeface="Gotham Bold"/>
              </a:rPr>
              <a:t>  Submitter Experience (100 points)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Gotham Bold"/>
              </a:rPr>
              <a:t>Relevant Recent Experience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Gotham Bold"/>
              </a:rPr>
              <a:t>Quality and Safety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Gotham Bold"/>
              </a:rPr>
              <a:t>DBE and Workforce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en-US" sz="2400" dirty="0">
              <a:latin typeface="Gotham Bold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dirty="0">
                <a:latin typeface="Gotham Bold"/>
              </a:rPr>
              <a:t>  Key Personnel (100 points)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Gotham Bold"/>
              </a:rPr>
              <a:t>Project Manager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Gotham Bold"/>
              </a:rPr>
              <a:t>Quality Manager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Gotham Bold"/>
              </a:rPr>
              <a:t>Design Manager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Gotham Bold"/>
              </a:rPr>
              <a:t>Construction Manager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en-US" sz="2400" dirty="0">
              <a:latin typeface="Gotham Bold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400" dirty="0">
                <a:latin typeface="Gotham Bold"/>
              </a:rPr>
              <a:t>  Oral Presentations (50 points)</a:t>
            </a:r>
          </a:p>
        </p:txBody>
      </p:sp>
    </p:spTree>
    <p:extLst>
      <p:ext uri="{BB962C8B-B14F-4D97-AF65-F5344CB8AC3E}">
        <p14:creationId xmlns:p14="http://schemas.microsoft.com/office/powerpoint/2010/main" val="41238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307" y="109728"/>
            <a:ext cx="8228472" cy="107499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78878" y="366111"/>
            <a:ext cx="6140210" cy="6677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2286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rgbClr val="1070B8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chemeClr val="bg1"/>
                </a:solidFill>
                <a:latin typeface="Gotham Bold"/>
                <a:cs typeface="Gotham Bold" pitchFamily="50" charset="0"/>
              </a:rPr>
              <a:t>RFQ – Oral Presentations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853290" y="1977445"/>
            <a:ext cx="163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OUTAGES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3780AC-D5CA-4F20-AC55-F3EF552D841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58737" y="55699"/>
            <a:ext cx="1144059" cy="83372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3D13C02-1226-48CF-A2CF-E6F5B5CAE3C9}"/>
              </a:ext>
            </a:extLst>
          </p:cNvPr>
          <p:cNvSpPr/>
          <p:nvPr/>
        </p:nvSpPr>
        <p:spPr>
          <a:xfrm>
            <a:off x="0" y="6270171"/>
            <a:ext cx="9143999" cy="602901"/>
          </a:xfrm>
          <a:prstGeom prst="rect">
            <a:avLst/>
          </a:prstGeom>
          <a:solidFill>
            <a:srgbClr val="3768A4"/>
          </a:solidFill>
          <a:ln>
            <a:solidFill>
              <a:srgbClr val="3768A4"/>
            </a:solidFill>
          </a:ln>
          <a:effectLst>
            <a:outerShdw blurRad="1270000" dist="2540000" dir="21540000" rotWithShape="0">
              <a:srgbClr val="000000">
                <a:alpha val="0"/>
              </a:srgb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258751-A0E9-4645-8BE8-95C2979FFFE4}"/>
              </a:ext>
            </a:extLst>
          </p:cNvPr>
          <p:cNvSpPr txBox="1"/>
          <p:nvPr/>
        </p:nvSpPr>
        <p:spPr>
          <a:xfrm>
            <a:off x="665399" y="1311402"/>
            <a:ext cx="776536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>
                <a:latin typeface="Gotham Bold"/>
              </a:rPr>
              <a:t>August 10</a:t>
            </a:r>
            <a:r>
              <a:rPr lang="en-US" sz="2800" baseline="30000" dirty="0">
                <a:latin typeface="Gotham Bold"/>
              </a:rPr>
              <a:t>th</a:t>
            </a:r>
            <a:r>
              <a:rPr lang="en-US" sz="2800" dirty="0">
                <a:latin typeface="Gotham Bold"/>
              </a:rPr>
              <a:t> and 11</a:t>
            </a:r>
            <a:r>
              <a:rPr lang="en-US" sz="2800" baseline="30000" dirty="0">
                <a:latin typeface="Gotham Bold"/>
              </a:rPr>
              <a:t>th</a:t>
            </a:r>
            <a:r>
              <a:rPr lang="en-US" sz="2800" dirty="0">
                <a:latin typeface="Gotham Bold"/>
              </a:rPr>
              <a:t>  (Virtual)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>
                <a:latin typeface="Gotham Bold"/>
              </a:rPr>
              <a:t>Only Key Personnel allowed to participate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>
                <a:latin typeface="Gotham Bold"/>
              </a:rPr>
              <a:t>Maximum 75 minutes in length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>
                <a:latin typeface="Gotham Bold"/>
              </a:rPr>
              <a:t>Virtual interviews will be scheduled upon submittal of SOQ’s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>
                <a:latin typeface="Gotham Bold"/>
              </a:rPr>
              <a:t>Meeting invitations will be sent to Key Personnel via provided email address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>
                <a:latin typeface="Gotham Bold"/>
              </a:rPr>
              <a:t>Interview questions will be provided to Project Manager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2400" dirty="0">
              <a:latin typeface="Gotham Bold"/>
            </a:endParaRPr>
          </a:p>
        </p:txBody>
      </p:sp>
    </p:spTree>
    <p:extLst>
      <p:ext uri="{BB962C8B-B14F-4D97-AF65-F5344CB8AC3E}">
        <p14:creationId xmlns:p14="http://schemas.microsoft.com/office/powerpoint/2010/main" val="67405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307" y="109728"/>
            <a:ext cx="8228472" cy="107499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78878" y="366111"/>
            <a:ext cx="6140210" cy="6677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2286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rgbClr val="1070B8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chemeClr val="bg1"/>
                </a:solidFill>
                <a:latin typeface="Gotham Bold"/>
                <a:cs typeface="Gotham Bold" pitchFamily="50" charset="0"/>
              </a:rPr>
              <a:t>RFQ – Ineligible Firms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853290" y="1977445"/>
            <a:ext cx="163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OUTAGES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3780AC-D5CA-4F20-AC55-F3EF552D841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58737" y="55699"/>
            <a:ext cx="1144059" cy="83372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3D13C02-1226-48CF-A2CF-E6F5B5CAE3C9}"/>
              </a:ext>
            </a:extLst>
          </p:cNvPr>
          <p:cNvSpPr/>
          <p:nvPr/>
        </p:nvSpPr>
        <p:spPr>
          <a:xfrm>
            <a:off x="0" y="6270171"/>
            <a:ext cx="9143999" cy="602901"/>
          </a:xfrm>
          <a:prstGeom prst="rect">
            <a:avLst/>
          </a:prstGeom>
          <a:solidFill>
            <a:srgbClr val="3768A4"/>
          </a:solidFill>
          <a:ln>
            <a:solidFill>
              <a:srgbClr val="3768A4"/>
            </a:solidFill>
          </a:ln>
          <a:effectLst>
            <a:outerShdw blurRad="1270000" dist="2540000" dir="21540000" rotWithShape="0">
              <a:srgbClr val="000000">
                <a:alpha val="0"/>
              </a:srgb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314901-46EA-4AF5-BE46-5D90F4F0B609}"/>
              </a:ext>
            </a:extLst>
          </p:cNvPr>
          <p:cNvSpPr txBox="1"/>
          <p:nvPr/>
        </p:nvSpPr>
        <p:spPr>
          <a:xfrm>
            <a:off x="618978" y="1505243"/>
            <a:ext cx="776536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following firms are serving as MoDOT’s owner representatives and are ineligible to compete</a:t>
            </a:r>
            <a:r>
              <a:rPr lang="en-US" sz="2800" dirty="0">
                <a:latin typeface="Gotham Bold"/>
              </a:rPr>
              <a:t>.</a:t>
            </a:r>
          </a:p>
          <a:p>
            <a:endParaRPr lang="en-US" sz="2800" dirty="0">
              <a:latin typeface="Gotham Bold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dirty="0">
                <a:latin typeface="Gotham Bold"/>
              </a:rPr>
              <a:t>Burns &amp; McDonnell (Owner-Engineer)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en-US" sz="2800" dirty="0">
              <a:latin typeface="Gotham Bold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dirty="0">
                <a:latin typeface="Gotham Bold"/>
              </a:rPr>
              <a:t>TREKK Design Group, LLC 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en-US" sz="2800" dirty="0">
              <a:latin typeface="Gotham Bold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dirty="0">
                <a:latin typeface="Gotham Bold"/>
              </a:rPr>
              <a:t>Geotechnology, Inc.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FA4143-F6F9-4577-84E3-11AE2C7FE1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6986" y="3778972"/>
            <a:ext cx="882102" cy="348615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B3ABA79-170A-4880-AF0B-FD0C2ADAB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599" y="2689200"/>
            <a:ext cx="1438275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BF3DB9-D54D-43E0-BF59-EFC66C147C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7848" y="4577277"/>
            <a:ext cx="1438275" cy="35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04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307" y="109728"/>
            <a:ext cx="8228472" cy="107499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78878" y="366111"/>
            <a:ext cx="6140210" cy="6677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2286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rgbClr val="1070B8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chemeClr val="bg1"/>
                </a:solidFill>
                <a:latin typeface="Gotham Bold"/>
                <a:cs typeface="Gotham Bold" pitchFamily="50" charset="0"/>
              </a:rPr>
              <a:t>Early Release Information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853290" y="1977445"/>
            <a:ext cx="163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OUTAGES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3780AC-D5CA-4F20-AC55-F3EF552D841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58737" y="55699"/>
            <a:ext cx="1144059" cy="83372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3D13C02-1226-48CF-A2CF-E6F5B5CAE3C9}"/>
              </a:ext>
            </a:extLst>
          </p:cNvPr>
          <p:cNvSpPr/>
          <p:nvPr/>
        </p:nvSpPr>
        <p:spPr>
          <a:xfrm>
            <a:off x="0" y="6270171"/>
            <a:ext cx="9143999" cy="602901"/>
          </a:xfrm>
          <a:prstGeom prst="rect">
            <a:avLst/>
          </a:prstGeom>
          <a:solidFill>
            <a:srgbClr val="3768A4"/>
          </a:solidFill>
          <a:ln>
            <a:solidFill>
              <a:srgbClr val="3768A4"/>
            </a:solidFill>
          </a:ln>
          <a:effectLst>
            <a:outerShdw blurRad="1270000" dist="2540000" dir="21540000" rotWithShape="0">
              <a:srgbClr val="000000">
                <a:alpha val="0"/>
              </a:srgb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8D6B40D-5816-4881-B1D3-F6B7A23EE72A}"/>
              </a:ext>
            </a:extLst>
          </p:cNvPr>
          <p:cNvSpPr txBox="1">
            <a:spLocks/>
          </p:cNvSpPr>
          <p:nvPr/>
        </p:nvSpPr>
        <p:spPr>
          <a:xfrm>
            <a:off x="457199" y="1166424"/>
            <a:ext cx="8229600" cy="497350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60000"/>
              <a:buFont typeface="Lucida Grande"/>
              <a:buChar char="►"/>
              <a:defRPr sz="28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Early release: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As-Built plans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Geotechnical data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CADD files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Environmental Commitments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AJR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Vissim files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Hydraulics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24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For access, send a e-mail to: </a:t>
            </a:r>
            <a:r>
              <a:rPr lang="en-US" sz="2800" u="sng" dirty="0">
                <a:hlinkClick r:id="rId5"/>
              </a:rPr>
              <a:t>BuckONeilBridge@modot.mo.gov</a:t>
            </a:r>
            <a:endParaRPr lang="en-US" sz="2800" dirty="0"/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94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307" y="109728"/>
            <a:ext cx="8228472" cy="107499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78878" y="366111"/>
            <a:ext cx="6140210" cy="6677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2286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rgbClr val="1070B8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chemeClr val="bg1"/>
                </a:solidFill>
                <a:latin typeface="Gotham Bold"/>
                <a:cs typeface="Gotham Bold" pitchFamily="50" charset="0"/>
              </a:rPr>
              <a:t>Risk Allocation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853290" y="1977445"/>
            <a:ext cx="163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OUTAGES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3780AC-D5CA-4F20-AC55-F3EF552D841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58737" y="55699"/>
            <a:ext cx="1144059" cy="83372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3D13C02-1226-48CF-A2CF-E6F5B5CAE3C9}"/>
              </a:ext>
            </a:extLst>
          </p:cNvPr>
          <p:cNvSpPr/>
          <p:nvPr/>
        </p:nvSpPr>
        <p:spPr>
          <a:xfrm>
            <a:off x="0" y="6270171"/>
            <a:ext cx="9143999" cy="602901"/>
          </a:xfrm>
          <a:prstGeom prst="rect">
            <a:avLst/>
          </a:prstGeom>
          <a:solidFill>
            <a:srgbClr val="3768A4"/>
          </a:solidFill>
          <a:ln>
            <a:solidFill>
              <a:srgbClr val="3768A4"/>
            </a:solidFill>
          </a:ln>
          <a:effectLst>
            <a:outerShdw blurRad="1270000" dist="2540000" dir="21540000" rotWithShape="0">
              <a:srgbClr val="000000">
                <a:alpha val="0"/>
              </a:srgb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7483EC9-332F-4679-BD8D-8EE2D03AD5CD}"/>
              </a:ext>
            </a:extLst>
          </p:cNvPr>
          <p:cNvSpPr txBox="1">
            <a:spLocks/>
          </p:cNvSpPr>
          <p:nvPr/>
        </p:nvSpPr>
        <p:spPr>
          <a:xfrm>
            <a:off x="457199" y="1116876"/>
            <a:ext cx="8229600" cy="517745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60000"/>
              <a:buFont typeface="Lucida Grande"/>
              <a:buChar char="►"/>
              <a:defRPr sz="28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MoDOT is proactively working on these risk areas: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Regulatory Permitting</a:t>
            </a:r>
          </a:p>
          <a:p>
            <a:pPr marL="1200150" lvl="1" indent="-457200">
              <a:buFont typeface="Wingdings" panose="05000000000000000000" pitchFamily="2" charset="2"/>
              <a:buChar char="§"/>
            </a:pPr>
            <a:r>
              <a:rPr lang="en-US" sz="2400" dirty="0"/>
              <a:t>Corps of Engineers</a:t>
            </a:r>
          </a:p>
          <a:p>
            <a:pPr marL="1200150" lvl="1" indent="-457200">
              <a:buFont typeface="Wingdings" panose="05000000000000000000" pitchFamily="2" charset="2"/>
              <a:buChar char="§"/>
            </a:pPr>
            <a:r>
              <a:rPr lang="en-US" sz="2400" dirty="0"/>
              <a:t>Coast Guard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Railroads</a:t>
            </a:r>
          </a:p>
          <a:p>
            <a:pPr marL="1200150" lvl="1" indent="-457200">
              <a:buFont typeface="Wingdings" panose="05000000000000000000" pitchFamily="2" charset="2"/>
              <a:buChar char="§"/>
            </a:pPr>
            <a:r>
              <a:rPr lang="en-US" sz="2400" dirty="0"/>
              <a:t>BNSF, UP, KC southern, KC terminal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Utilities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FAA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ROW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72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307" y="109728"/>
            <a:ext cx="8228472" cy="107499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78878" y="366111"/>
            <a:ext cx="6140210" cy="6677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2286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rgbClr val="1070B8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chemeClr val="bg1"/>
                </a:solidFill>
                <a:latin typeface="Gotham Bold"/>
                <a:cs typeface="Gotham Bold" pitchFamily="50" charset="0"/>
              </a:rPr>
              <a:t>DBE and Workforce Goals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853290" y="1977445"/>
            <a:ext cx="163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OUTAGES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3780AC-D5CA-4F20-AC55-F3EF552D841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58737" y="55699"/>
            <a:ext cx="1144059" cy="83372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3D13C02-1226-48CF-A2CF-E6F5B5CAE3C9}"/>
              </a:ext>
            </a:extLst>
          </p:cNvPr>
          <p:cNvSpPr/>
          <p:nvPr/>
        </p:nvSpPr>
        <p:spPr>
          <a:xfrm>
            <a:off x="0" y="6270171"/>
            <a:ext cx="9143999" cy="602901"/>
          </a:xfrm>
          <a:prstGeom prst="rect">
            <a:avLst/>
          </a:prstGeom>
          <a:solidFill>
            <a:srgbClr val="3768A4"/>
          </a:solidFill>
          <a:ln>
            <a:solidFill>
              <a:srgbClr val="3768A4"/>
            </a:solidFill>
          </a:ln>
          <a:effectLst>
            <a:outerShdw blurRad="1270000" dist="2540000" dir="21540000" rotWithShape="0">
              <a:srgbClr val="000000">
                <a:alpha val="0"/>
              </a:srgb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D3545CD-B2C3-47A5-8AF7-9CAD8531266F}"/>
              </a:ext>
            </a:extLst>
          </p:cNvPr>
          <p:cNvSpPr/>
          <p:nvPr/>
        </p:nvSpPr>
        <p:spPr>
          <a:xfrm>
            <a:off x="575133" y="943456"/>
            <a:ext cx="828998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DBE Goals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14% for Construction Activities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18% for Professional/Design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400" dirty="0"/>
              <a:t>Federal workforce goals apply to 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12.7% minority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6.9% female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Goals apply per craft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6 Construction Trainees and 1 Design Trainee at 1000 hours each - On-The-Job training Requirement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altLang="en-US" sz="2000" dirty="0"/>
              <a:t>DBE firms must be certified with the Missouri Regional Certification Committee (MRCC)  </a:t>
            </a:r>
            <a:r>
              <a:rPr lang="en-US" altLang="en-US" sz="2000" u="sng" dirty="0"/>
              <a:t>modot.mo.gov/business/contractor resources/External Civil Rights/DBE program.htm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2877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307" y="109728"/>
            <a:ext cx="8228472" cy="107499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78878" y="366111"/>
            <a:ext cx="6140210" cy="6677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2286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rgbClr val="1070B8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chemeClr val="bg1"/>
                </a:solidFill>
                <a:latin typeface="Gotham Bold"/>
                <a:cs typeface="Gotham Bold" pitchFamily="50" charset="0"/>
              </a:rPr>
              <a:t>Draft ITP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853290" y="1977445"/>
            <a:ext cx="163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OUTAGES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3780AC-D5CA-4F20-AC55-F3EF552D841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58737" y="55699"/>
            <a:ext cx="1144059" cy="83372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3D13C02-1226-48CF-A2CF-E6F5B5CAE3C9}"/>
              </a:ext>
            </a:extLst>
          </p:cNvPr>
          <p:cNvSpPr/>
          <p:nvPr/>
        </p:nvSpPr>
        <p:spPr>
          <a:xfrm>
            <a:off x="0" y="6270171"/>
            <a:ext cx="9143999" cy="602901"/>
          </a:xfrm>
          <a:prstGeom prst="rect">
            <a:avLst/>
          </a:prstGeom>
          <a:solidFill>
            <a:srgbClr val="3768A4"/>
          </a:solidFill>
          <a:ln>
            <a:solidFill>
              <a:srgbClr val="3768A4"/>
            </a:solidFill>
          </a:ln>
          <a:effectLst>
            <a:outerShdw blurRad="1270000" dist="2540000" dir="21540000" rotWithShape="0">
              <a:srgbClr val="000000">
                <a:alpha val="0"/>
              </a:srgb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A04DF15-BA3E-4E7D-B593-DF9092783804}"/>
              </a:ext>
            </a:extLst>
          </p:cNvPr>
          <p:cNvSpPr txBox="1">
            <a:spLocks/>
          </p:cNvSpPr>
          <p:nvPr/>
        </p:nvSpPr>
        <p:spPr>
          <a:xfrm>
            <a:off x="457199" y="1217544"/>
            <a:ext cx="8229600" cy="570972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60000"/>
              <a:buFont typeface="Lucida Grande"/>
              <a:buChar char="►"/>
              <a:defRPr sz="28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Scoring Categories (subject to change)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/>
              <a:t>Project Definition (65 Points)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en-US" sz="2000" dirty="0"/>
              <a:t>Missouri River Bridge(s)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en-US" sz="2000" dirty="0"/>
              <a:t>System Performance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en-US" sz="2000" dirty="0"/>
              <a:t>Other Structures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en-US" sz="2000" dirty="0"/>
              <a:t>Urban Design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/>
              <a:t>Safety (20 points)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en-US" sz="2000" dirty="0"/>
              <a:t>Geometrics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en-US" sz="2000" dirty="0"/>
              <a:t>Construction</a:t>
            </a:r>
          </a:p>
          <a:p>
            <a:pPr marL="1085850" lvl="1" indent="-342900">
              <a:buFont typeface="Wingdings" panose="05000000000000000000" pitchFamily="2" charset="2"/>
              <a:buChar char="§"/>
            </a:pPr>
            <a:r>
              <a:rPr lang="en-US" sz="2000" dirty="0"/>
              <a:t>Pedestrians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/>
              <a:t>Maintenance of Traffic and Schedule (15 points)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0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307" y="109728"/>
            <a:ext cx="8228472" cy="107499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78878" y="366111"/>
            <a:ext cx="6140210" cy="6677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2286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rgbClr val="1070B8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chemeClr val="bg1"/>
                </a:solidFill>
                <a:latin typeface="Gotham Bold"/>
                <a:cs typeface="Gotham Bold" pitchFamily="50" charset="0"/>
              </a:rPr>
              <a:t>Draft Configuration Requirements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853290" y="1977445"/>
            <a:ext cx="163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OUTAGES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3780AC-D5CA-4F20-AC55-F3EF552D841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58737" y="55699"/>
            <a:ext cx="1144059" cy="83372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3D13C02-1226-48CF-A2CF-E6F5B5CAE3C9}"/>
              </a:ext>
            </a:extLst>
          </p:cNvPr>
          <p:cNvSpPr/>
          <p:nvPr/>
        </p:nvSpPr>
        <p:spPr>
          <a:xfrm>
            <a:off x="0" y="6270171"/>
            <a:ext cx="9143999" cy="602901"/>
          </a:xfrm>
          <a:prstGeom prst="rect">
            <a:avLst/>
          </a:prstGeom>
          <a:solidFill>
            <a:srgbClr val="3768A4"/>
          </a:solidFill>
          <a:ln>
            <a:solidFill>
              <a:srgbClr val="3768A4"/>
            </a:solidFill>
          </a:ln>
          <a:effectLst>
            <a:outerShdw blurRad="1270000" dist="2540000" dir="21540000" rotWithShape="0">
              <a:srgbClr val="000000">
                <a:alpha val="0"/>
              </a:srgb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8ADD110-CACD-48CD-8A3E-30EB99C331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878" y="1025255"/>
            <a:ext cx="8611904" cy="5109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tham Bold"/>
                <a:ea typeface="Calibri" panose="020F0502020204030204" pitchFamily="34" charset="0"/>
                <a:cs typeface="Arial" panose="020B0604020202020204" pitchFamily="34" charset="0"/>
              </a:rPr>
              <a:t>The Project configuration requirements are as follows: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otham Bold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tham Bold"/>
                <a:ea typeface="Calibri" panose="020F0502020204030204" pitchFamily="34" charset="0"/>
                <a:cs typeface="Arial" panose="020B0604020202020204" pitchFamily="34" charset="0"/>
              </a:rPr>
              <a:t>  Remove and replace the US 169 Buck O’Neil Bridge with a new wider four (4) lane bridge.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otham Bold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tham Bold"/>
                <a:ea typeface="Calibri" panose="020F0502020204030204" pitchFamily="34" charset="0"/>
                <a:cs typeface="Arial" panose="020B0604020202020204" pitchFamily="34" charset="0"/>
              </a:rPr>
              <a:t>  Provide a direct connection from US 169 to I-35 and approaching roadway(s) for local connectivity.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otham Bold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tham Bold"/>
                <a:ea typeface="Calibri" panose="020F0502020204030204" pitchFamily="34" charset="0"/>
                <a:cs typeface="Arial" panose="020B0604020202020204" pitchFamily="34" charset="0"/>
              </a:rPr>
              <a:t>  Maintain or improve existing access to the Interstate System.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otham Bold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tham Bold"/>
                <a:ea typeface="Calibri" panose="020F0502020204030204" pitchFamily="34" charset="0"/>
                <a:cs typeface="Arial" panose="020B0604020202020204" pitchFamily="34" charset="0"/>
              </a:rPr>
              <a:t>  The Contractor shall provide separate bike/pedestrian facilities on the new Missouri River Bridge to connect Richards Road to the local system and the Riverfront Heritage Trail.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otham Bold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tham Bold"/>
                <a:ea typeface="Calibri" panose="020F0502020204030204" pitchFamily="34" charset="0"/>
                <a:cs typeface="Arial" panose="020B0604020202020204" pitchFamily="34" charset="0"/>
              </a:rPr>
              <a:t>  Through the duration of the project and through all phases, access to all occupied properties must be maintained at all times.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otham Bold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tham Bold"/>
                <a:ea typeface="Calibri" panose="020F0502020204030204" pitchFamily="34" charset="0"/>
                <a:cs typeface="Arial" panose="020B0604020202020204" pitchFamily="34" charset="0"/>
              </a:rPr>
              <a:t>  The Contractor must perform bridge rehabilitation on Bridge A1128 according to the Bridge Rehabilitation Checklist in Book 4.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otham Bold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tham Bold"/>
                <a:ea typeface="Calibri" panose="020F0502020204030204" pitchFamily="34" charset="0"/>
                <a:cs typeface="Arial" panose="020B0604020202020204" pitchFamily="34" charset="0"/>
              </a:rPr>
              <a:t>  All Work is to be constructed within the Right of Way shown in Book 4, except for additional Right of Way or Permanent Easements as allowed in Book 2 Section 8.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otham Bold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80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307" y="109728"/>
            <a:ext cx="8228472" cy="1074997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327573" y="1441108"/>
            <a:ext cx="64888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</a:t>
            </a:r>
          </a:p>
          <a:p>
            <a:pPr algn="ctr"/>
            <a:r>
              <a:rPr lang="en-US" sz="2800" dirty="0"/>
              <a:t>Mary Miller, P.E.</a:t>
            </a:r>
          </a:p>
          <a:p>
            <a:pPr algn="ctr"/>
            <a:r>
              <a:rPr lang="en-US" sz="2800" dirty="0"/>
              <a:t>Buck O’Neil Bridge Project Director</a:t>
            </a:r>
          </a:p>
          <a:p>
            <a:pPr algn="ctr"/>
            <a:r>
              <a:rPr lang="en-US" sz="2800" dirty="0"/>
              <a:t>(816) 607-2030</a:t>
            </a:r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Missouri Department of Transportation</a:t>
            </a:r>
          </a:p>
          <a:p>
            <a:pPr algn="ctr"/>
            <a:r>
              <a:rPr lang="en-US" sz="2800" dirty="0"/>
              <a:t>600 NE Colbern Rd.</a:t>
            </a:r>
          </a:p>
          <a:p>
            <a:pPr algn="ctr"/>
            <a:r>
              <a:rPr lang="en-US" sz="2800" dirty="0"/>
              <a:t>Lee’s Summit, MO 64086</a:t>
            </a:r>
          </a:p>
          <a:p>
            <a:pPr algn="ctr"/>
            <a:r>
              <a:rPr lang="en-US" sz="2800" u="sng" dirty="0">
                <a:hlinkClick r:id="rId4"/>
              </a:rPr>
              <a:t>BuckONeilBridge@modot.mo.gov</a:t>
            </a:r>
            <a:endParaRPr lang="en-US" sz="2800" dirty="0"/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3780AC-D5CA-4F20-AC55-F3EF552D841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58737" y="55699"/>
            <a:ext cx="1144059" cy="83372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3D13C02-1226-48CF-A2CF-E6F5B5CAE3C9}"/>
              </a:ext>
            </a:extLst>
          </p:cNvPr>
          <p:cNvSpPr/>
          <p:nvPr/>
        </p:nvSpPr>
        <p:spPr>
          <a:xfrm>
            <a:off x="0" y="6270171"/>
            <a:ext cx="9143999" cy="602901"/>
          </a:xfrm>
          <a:prstGeom prst="rect">
            <a:avLst/>
          </a:prstGeom>
          <a:solidFill>
            <a:srgbClr val="3768A4"/>
          </a:solidFill>
          <a:ln>
            <a:solidFill>
              <a:srgbClr val="3768A4"/>
            </a:solidFill>
          </a:ln>
          <a:effectLst>
            <a:outerShdw blurRad="1270000" dist="2540000" dir="21540000" rotWithShape="0">
              <a:srgbClr val="000000">
                <a:alpha val="0"/>
              </a:srgb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36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Clients\TND\LGEKUSrvc\_ClientInfo\Pursuits\86765_LKEPgM\Proposal\3_WorkingFiles\presentation content\cov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9165" y="-43813"/>
            <a:ext cx="9815070" cy="6931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ight Triangle 4"/>
          <p:cNvSpPr/>
          <p:nvPr/>
        </p:nvSpPr>
        <p:spPr>
          <a:xfrm>
            <a:off x="5593406" y="6079789"/>
            <a:ext cx="749028" cy="807704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752303" y="4109130"/>
            <a:ext cx="3391697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1070B8"/>
                </a:solidFill>
                <a:latin typeface="Gotham Bold"/>
                <a:cs typeface="Gotham Book" pitchFamily="50" charset="0"/>
              </a:rPr>
              <a:t>Buck O’Neil Bridge Design-Build Project</a:t>
            </a:r>
          </a:p>
          <a:p>
            <a:endParaRPr lang="en-US" sz="2800" dirty="0">
              <a:solidFill>
                <a:srgbClr val="1070B8"/>
              </a:solidFill>
              <a:latin typeface="Gotham Bold"/>
              <a:cs typeface="Gotham Book" pitchFamily="50" charset="0"/>
            </a:endParaRPr>
          </a:p>
          <a:p>
            <a:r>
              <a:rPr lang="en-US" sz="2800" dirty="0">
                <a:solidFill>
                  <a:srgbClr val="1070B8"/>
                </a:solidFill>
                <a:latin typeface="Gotham Bold"/>
                <a:cs typeface="Gotham Book" pitchFamily="50" charset="0"/>
              </a:rPr>
              <a:t>Industry Meeting</a:t>
            </a:r>
          </a:p>
          <a:p>
            <a:r>
              <a:rPr lang="en-US" sz="2800" dirty="0">
                <a:solidFill>
                  <a:srgbClr val="1070B8"/>
                </a:solidFill>
                <a:latin typeface="Gotham Bold"/>
                <a:cs typeface="Gotham Book" pitchFamily="50" charset="0"/>
              </a:rPr>
              <a:t>7/21/2020</a:t>
            </a:r>
          </a:p>
          <a:p>
            <a:pPr algn="r"/>
            <a:endParaRPr lang="en-US" sz="1200" b="1" dirty="0">
              <a:solidFill>
                <a:srgbClr val="1070B8"/>
              </a:solidFill>
              <a:latin typeface="Gotham Book" pitchFamily="50" charset="0"/>
              <a:cs typeface="Gotham Book" pitchFamily="50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E905B2-D6F2-47CD-8F9E-7749E553C8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19165" y="-43813"/>
            <a:ext cx="6212571" cy="69313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3780AC-D5CA-4F20-AC55-F3EF552D841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840157" y="2777635"/>
            <a:ext cx="1618734" cy="97140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B47C7D8-2D7D-4517-8367-D300D5F4716D}"/>
              </a:ext>
            </a:extLst>
          </p:cNvPr>
          <p:cNvSpPr/>
          <p:nvPr/>
        </p:nvSpPr>
        <p:spPr>
          <a:xfrm>
            <a:off x="6583680" y="130629"/>
            <a:ext cx="2490651" cy="653142"/>
          </a:xfrm>
          <a:prstGeom prst="rect">
            <a:avLst/>
          </a:prstGeom>
          <a:solidFill>
            <a:srgbClr val="2459A9"/>
          </a:solidFill>
          <a:ln>
            <a:solidFill>
              <a:srgbClr val="2459A9"/>
            </a:solidFill>
          </a:ln>
          <a:effectLst>
            <a:outerShdw blurRad="1270000" dist="2540000" dir="21540000" rotWithShape="0">
              <a:srgbClr val="000000">
                <a:alpha val="0"/>
              </a:srgb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777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307" y="109728"/>
            <a:ext cx="8228472" cy="107499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78878" y="366111"/>
            <a:ext cx="6140210" cy="6677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2286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rgbClr val="1070B8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chemeClr val="bg1"/>
                </a:solidFill>
                <a:latin typeface="Gotham Bold"/>
                <a:cs typeface="Gotham Bold" pitchFamily="50" charset="0"/>
              </a:rPr>
              <a:t>MoDOT Design-Build Team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3780AC-D5CA-4F20-AC55-F3EF552D841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58737" y="55699"/>
            <a:ext cx="1144059" cy="83372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3D13C02-1226-48CF-A2CF-E6F5B5CAE3C9}"/>
              </a:ext>
            </a:extLst>
          </p:cNvPr>
          <p:cNvSpPr/>
          <p:nvPr/>
        </p:nvSpPr>
        <p:spPr>
          <a:xfrm>
            <a:off x="0" y="6270171"/>
            <a:ext cx="9143999" cy="602901"/>
          </a:xfrm>
          <a:prstGeom prst="rect">
            <a:avLst/>
          </a:prstGeom>
          <a:solidFill>
            <a:srgbClr val="3768A4"/>
          </a:solidFill>
          <a:ln>
            <a:solidFill>
              <a:srgbClr val="3768A4"/>
            </a:solidFill>
          </a:ln>
          <a:effectLst>
            <a:outerShdw blurRad="1270000" dist="2540000" dir="21540000" rotWithShape="0">
              <a:srgbClr val="000000">
                <a:alpha val="0"/>
              </a:srgb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0B27EF-EEA2-4B88-9129-328BA69E9427}"/>
              </a:ext>
            </a:extLst>
          </p:cNvPr>
          <p:cNvSpPr txBox="1"/>
          <p:nvPr/>
        </p:nvSpPr>
        <p:spPr>
          <a:xfrm>
            <a:off x="2704507" y="2907856"/>
            <a:ext cx="3734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Matthew Daulton</a:t>
            </a:r>
          </a:p>
          <a:p>
            <a:pPr algn="ctr"/>
            <a:r>
              <a:rPr lang="en-US" sz="2800" dirty="0"/>
              <a:t>Deputy Project Director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7DAD99-0B86-44E9-A2C8-CC638E3A1073}"/>
              </a:ext>
            </a:extLst>
          </p:cNvPr>
          <p:cNvSpPr txBox="1"/>
          <p:nvPr/>
        </p:nvSpPr>
        <p:spPr>
          <a:xfrm>
            <a:off x="548637" y="4361957"/>
            <a:ext cx="40233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Karlee Bauknecht</a:t>
            </a:r>
          </a:p>
          <a:p>
            <a:pPr algn="ctr"/>
            <a:r>
              <a:rPr lang="en-US" sz="2800" dirty="0"/>
              <a:t>Project Team Coordinator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66CBC7-1A53-47CB-B8C2-8AFE10F9CE5A}"/>
              </a:ext>
            </a:extLst>
          </p:cNvPr>
          <p:cNvSpPr txBox="1"/>
          <p:nvPr/>
        </p:nvSpPr>
        <p:spPr>
          <a:xfrm>
            <a:off x="4571994" y="4361957"/>
            <a:ext cx="45719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Jordan Swing</a:t>
            </a:r>
          </a:p>
          <a:p>
            <a:pPr algn="ctr"/>
            <a:r>
              <a:rPr lang="en-US" sz="2800" dirty="0"/>
              <a:t>Project Team Coordinator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325612-2F5E-433B-94E9-818FB4BC7986}"/>
              </a:ext>
            </a:extLst>
          </p:cNvPr>
          <p:cNvSpPr txBox="1"/>
          <p:nvPr/>
        </p:nvSpPr>
        <p:spPr>
          <a:xfrm>
            <a:off x="3270734" y="1453755"/>
            <a:ext cx="26025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Mary Miller</a:t>
            </a:r>
          </a:p>
          <a:p>
            <a:pPr algn="ctr"/>
            <a:r>
              <a:rPr lang="en-US" sz="2800" dirty="0"/>
              <a:t>Project Director</a:t>
            </a:r>
          </a:p>
        </p:txBody>
      </p:sp>
    </p:spTree>
    <p:extLst>
      <p:ext uri="{BB962C8B-B14F-4D97-AF65-F5344CB8AC3E}">
        <p14:creationId xmlns:p14="http://schemas.microsoft.com/office/powerpoint/2010/main" val="393600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307" y="109728"/>
            <a:ext cx="8228472" cy="107499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78878" y="366111"/>
            <a:ext cx="6140210" cy="6677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2286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rgbClr val="1070B8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chemeClr val="bg1"/>
                </a:solidFill>
                <a:latin typeface="Gotham Bold"/>
                <a:cs typeface="Gotham Bold" pitchFamily="50" charset="0"/>
              </a:rPr>
              <a:t>Today’s Agenda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853290" y="1977445"/>
            <a:ext cx="163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OUTAGES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3780AC-D5CA-4F20-AC55-F3EF552D841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58737" y="55699"/>
            <a:ext cx="1144059" cy="83372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3D13C02-1226-48CF-A2CF-E6F5B5CAE3C9}"/>
              </a:ext>
            </a:extLst>
          </p:cNvPr>
          <p:cNvSpPr/>
          <p:nvPr/>
        </p:nvSpPr>
        <p:spPr>
          <a:xfrm>
            <a:off x="0" y="6270171"/>
            <a:ext cx="9143999" cy="602901"/>
          </a:xfrm>
          <a:prstGeom prst="rect">
            <a:avLst/>
          </a:prstGeom>
          <a:solidFill>
            <a:srgbClr val="3768A4"/>
          </a:solidFill>
          <a:ln>
            <a:solidFill>
              <a:srgbClr val="3768A4"/>
            </a:solidFill>
          </a:ln>
          <a:effectLst>
            <a:outerShdw blurRad="1270000" dist="2540000" dir="21540000" rotWithShape="0">
              <a:srgbClr val="000000">
                <a:alpha val="0"/>
              </a:srgb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B3C69DC-2343-4420-A013-FB850F36DABA}"/>
              </a:ext>
            </a:extLst>
          </p:cNvPr>
          <p:cNvSpPr txBox="1">
            <a:spLocks/>
          </p:cNvSpPr>
          <p:nvPr/>
        </p:nvSpPr>
        <p:spPr>
          <a:xfrm>
            <a:off x="457200" y="1316542"/>
            <a:ext cx="8229600" cy="453072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60000"/>
              <a:buFont typeface="Lucida Grande"/>
              <a:buChar char="►"/>
              <a:defRPr sz="28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700" dirty="0"/>
              <a:t>Project Overview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700" dirty="0"/>
              <a:t>Project Goals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700" dirty="0"/>
              <a:t>Procurement Schedule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700" dirty="0"/>
              <a:t>Project Budget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700" dirty="0"/>
              <a:t>Request for Qualifications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700" dirty="0"/>
              <a:t>Early Release Information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700" dirty="0"/>
              <a:t>Risk Allocation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700" dirty="0"/>
              <a:t>DBE and Workforce goals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700" dirty="0"/>
              <a:t>Draft ITP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700" dirty="0"/>
              <a:t>Draft Configuration Requirements</a:t>
            </a:r>
          </a:p>
        </p:txBody>
      </p:sp>
    </p:spTree>
    <p:extLst>
      <p:ext uri="{BB962C8B-B14F-4D97-AF65-F5344CB8AC3E}">
        <p14:creationId xmlns:p14="http://schemas.microsoft.com/office/powerpoint/2010/main" val="373530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307" y="109728"/>
            <a:ext cx="8228472" cy="107499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78878" y="366111"/>
            <a:ext cx="6140210" cy="6677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2286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rgbClr val="1070B8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chemeClr val="bg1"/>
                </a:solidFill>
                <a:latin typeface="Gotham Bold"/>
                <a:cs typeface="Gotham Bold" pitchFamily="50" charset="0"/>
              </a:rPr>
              <a:t>Project Overview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853290" y="1977445"/>
            <a:ext cx="163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OUTAGES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3780AC-D5CA-4F20-AC55-F3EF552D841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58737" y="55699"/>
            <a:ext cx="1144059" cy="83372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3D13C02-1226-48CF-A2CF-E6F5B5CAE3C9}"/>
              </a:ext>
            </a:extLst>
          </p:cNvPr>
          <p:cNvSpPr/>
          <p:nvPr/>
        </p:nvSpPr>
        <p:spPr>
          <a:xfrm>
            <a:off x="0" y="6270171"/>
            <a:ext cx="9143999" cy="602901"/>
          </a:xfrm>
          <a:prstGeom prst="rect">
            <a:avLst/>
          </a:prstGeom>
          <a:solidFill>
            <a:srgbClr val="3768A4"/>
          </a:solidFill>
          <a:ln>
            <a:solidFill>
              <a:srgbClr val="3768A4"/>
            </a:solidFill>
          </a:ln>
          <a:effectLst>
            <a:outerShdw blurRad="1270000" dist="2540000" dir="21540000" rotWithShape="0">
              <a:srgbClr val="000000">
                <a:alpha val="0"/>
              </a:srgb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89D227-20E0-45EF-B77D-2A8D04375E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7934" y="1158433"/>
            <a:ext cx="3318937" cy="496446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6F541E0-AC25-49AF-A7AA-4C0E1F7276C3}"/>
              </a:ext>
            </a:extLst>
          </p:cNvPr>
          <p:cNvSpPr txBox="1">
            <a:spLocks/>
          </p:cNvSpPr>
          <p:nvPr/>
        </p:nvSpPr>
        <p:spPr>
          <a:xfrm>
            <a:off x="278878" y="1316542"/>
            <a:ext cx="4915974" cy="3997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60000"/>
              <a:buFont typeface="Lucida Grande"/>
              <a:buChar char="►"/>
              <a:defRPr sz="28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Partnership between MoDOT and KCMO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Project Corridor</a:t>
            </a:r>
          </a:p>
          <a:p>
            <a:pPr marL="1200150" lvl="1" indent="-457200">
              <a:buFont typeface="Wingdings" panose="05000000000000000000" pitchFamily="2" charset="2"/>
              <a:buChar char="§"/>
            </a:pPr>
            <a:r>
              <a:rPr lang="en-US" sz="2400" dirty="0"/>
              <a:t>Cleared footprint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EA/FONSI approved 5/15/20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/>
              <a:t>Conceptual AJR approved 6/16/20</a:t>
            </a:r>
          </a:p>
        </p:txBody>
      </p:sp>
    </p:spTree>
    <p:extLst>
      <p:ext uri="{BB962C8B-B14F-4D97-AF65-F5344CB8AC3E}">
        <p14:creationId xmlns:p14="http://schemas.microsoft.com/office/powerpoint/2010/main" val="18569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4510" y="112321"/>
            <a:ext cx="8228472" cy="107499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78878" y="366111"/>
            <a:ext cx="6140210" cy="6677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2286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rgbClr val="1070B8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chemeClr val="bg1"/>
                </a:solidFill>
                <a:latin typeface="Gotham Bold"/>
                <a:cs typeface="Gotham Bold" pitchFamily="50" charset="0"/>
              </a:rPr>
              <a:t>Project Overview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853290" y="1977445"/>
            <a:ext cx="163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OUTAGES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3780AC-D5CA-4F20-AC55-F3EF552D841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58737" y="55699"/>
            <a:ext cx="1144059" cy="83372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3D13C02-1226-48CF-A2CF-E6F5B5CAE3C9}"/>
              </a:ext>
            </a:extLst>
          </p:cNvPr>
          <p:cNvSpPr/>
          <p:nvPr/>
        </p:nvSpPr>
        <p:spPr>
          <a:xfrm>
            <a:off x="0" y="6270171"/>
            <a:ext cx="9143999" cy="602901"/>
          </a:xfrm>
          <a:prstGeom prst="rect">
            <a:avLst/>
          </a:prstGeom>
          <a:solidFill>
            <a:srgbClr val="3768A4"/>
          </a:solidFill>
          <a:ln>
            <a:solidFill>
              <a:srgbClr val="3768A4"/>
            </a:solidFill>
          </a:ln>
          <a:effectLst>
            <a:outerShdw blurRad="1270000" dist="2540000" dir="21540000" rotWithShape="0">
              <a:srgbClr val="000000">
                <a:alpha val="0"/>
              </a:srgb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6F541E0-AC25-49AF-A7AA-4C0E1F7276C3}"/>
              </a:ext>
            </a:extLst>
          </p:cNvPr>
          <p:cNvSpPr txBox="1">
            <a:spLocks/>
          </p:cNvSpPr>
          <p:nvPr/>
        </p:nvSpPr>
        <p:spPr>
          <a:xfrm>
            <a:off x="278878" y="1316542"/>
            <a:ext cx="8499362" cy="3997580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SzPct val="60000"/>
              <a:buFont typeface="Lucida Grande"/>
              <a:buChar char="►"/>
              <a:defRPr sz="28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Gotham Bold"/>
                <a:ea typeface="+mn-ea"/>
                <a:cs typeface="Gotham Bold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u="sng" dirty="0"/>
              <a:t>Purpose</a:t>
            </a:r>
            <a:r>
              <a:rPr lang="en-US" dirty="0"/>
              <a:t>: </a:t>
            </a:r>
          </a:p>
          <a:p>
            <a:r>
              <a:rPr lang="en-US" dirty="0"/>
              <a:t>To facilitate the safe movement of people and goods along US-169 while improving mobility, connectivity, and accessibility across the Missouri River.</a:t>
            </a:r>
          </a:p>
          <a:p>
            <a:endParaRPr lang="en-US" dirty="0"/>
          </a:p>
          <a:p>
            <a:r>
              <a:rPr lang="en-US" u="sng" dirty="0"/>
              <a:t>Needs</a:t>
            </a:r>
            <a:r>
              <a:rPr lang="en-US" dirty="0"/>
              <a:t>: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Maintain infrastructure – address the physical condition of the historic Buck O’Neil Bridge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Maintain a reliable regional transportation linkage across the Missouri River that services local and regional traffic and minimizes local traffic conflicts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dirty="0"/>
              <a:t>Improve the operational and safety performance of the Missouri River crossing for all transportation</a:t>
            </a:r>
          </a:p>
        </p:txBody>
      </p:sp>
    </p:spTree>
    <p:extLst>
      <p:ext uri="{BB962C8B-B14F-4D97-AF65-F5344CB8AC3E}">
        <p14:creationId xmlns:p14="http://schemas.microsoft.com/office/powerpoint/2010/main" val="15117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9D8D9A88-0570-452E-A95A-4866D2CB91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3929"/>
            <a:ext cx="4009292" cy="1616125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78878" y="366111"/>
            <a:ext cx="6140210" cy="105472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2286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rgbClr val="1070B8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chemeClr val="bg1"/>
                </a:solidFill>
                <a:latin typeface="Gotham Bold"/>
                <a:cs typeface="Gotham Bold" pitchFamily="50" charset="0"/>
              </a:rPr>
              <a:t>Project</a:t>
            </a:r>
          </a:p>
          <a:p>
            <a:r>
              <a:rPr lang="en-US" sz="3200" dirty="0">
                <a:solidFill>
                  <a:schemeClr val="bg1"/>
                </a:solidFill>
                <a:latin typeface="Gotham Bold"/>
                <a:cs typeface="Gotham Bold" pitchFamily="50" charset="0"/>
              </a:rPr>
              <a:t>Overview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853290" y="1977445"/>
            <a:ext cx="163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OUTAGES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D13C02-1226-48CF-A2CF-E6F5B5CAE3C9}"/>
              </a:ext>
            </a:extLst>
          </p:cNvPr>
          <p:cNvSpPr/>
          <p:nvPr/>
        </p:nvSpPr>
        <p:spPr>
          <a:xfrm>
            <a:off x="0" y="6270171"/>
            <a:ext cx="9143999" cy="602901"/>
          </a:xfrm>
          <a:prstGeom prst="rect">
            <a:avLst/>
          </a:prstGeom>
          <a:solidFill>
            <a:srgbClr val="3768A4"/>
          </a:solidFill>
          <a:ln>
            <a:solidFill>
              <a:srgbClr val="3768A4"/>
            </a:solidFill>
          </a:ln>
          <a:effectLst>
            <a:outerShdw blurRad="1270000" dist="2540000" dir="21540000" rotWithShape="0">
              <a:srgbClr val="000000">
                <a:alpha val="0"/>
              </a:srgb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B29DD2A-37CE-47E3-A622-F1564FA3E3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575" y="239599"/>
            <a:ext cx="6466082" cy="646608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094B4BD-073E-498A-9C00-55BA4B16A3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99040" y="239599"/>
            <a:ext cx="6466082" cy="6466082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1049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307" y="109728"/>
            <a:ext cx="8228472" cy="107499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78878" y="366111"/>
            <a:ext cx="6140210" cy="6677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2286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rgbClr val="1070B8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chemeClr val="bg1"/>
                </a:solidFill>
                <a:latin typeface="Gotham Bold"/>
                <a:cs typeface="Gotham Bold" pitchFamily="50" charset="0"/>
              </a:rPr>
              <a:t>Project Goals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853290" y="1977445"/>
            <a:ext cx="163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OUTAGES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3780AC-D5CA-4F20-AC55-F3EF552D841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58737" y="55699"/>
            <a:ext cx="1144059" cy="83372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3D13C02-1226-48CF-A2CF-E6F5B5CAE3C9}"/>
              </a:ext>
            </a:extLst>
          </p:cNvPr>
          <p:cNvSpPr/>
          <p:nvPr/>
        </p:nvSpPr>
        <p:spPr>
          <a:xfrm>
            <a:off x="0" y="6270171"/>
            <a:ext cx="9143999" cy="602901"/>
          </a:xfrm>
          <a:prstGeom prst="rect">
            <a:avLst/>
          </a:prstGeom>
          <a:solidFill>
            <a:srgbClr val="3768A4"/>
          </a:solidFill>
          <a:ln>
            <a:solidFill>
              <a:srgbClr val="3768A4"/>
            </a:solidFill>
          </a:ln>
          <a:effectLst>
            <a:outerShdw blurRad="1270000" dist="2540000" dir="21540000" rotWithShape="0">
              <a:srgbClr val="000000">
                <a:alpha val="0"/>
              </a:srgb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4F9A5C-5469-48F7-AFB5-A149116E8664}"/>
              </a:ext>
            </a:extLst>
          </p:cNvPr>
          <p:cNvSpPr/>
          <p:nvPr/>
        </p:nvSpPr>
        <p:spPr>
          <a:xfrm>
            <a:off x="457200" y="1536174"/>
            <a:ext cx="786516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latin typeface="Gotham Bold"/>
                <a:ea typeface="Times New Roman" panose="02020603050405020304" pitchFamily="18" charset="0"/>
              </a:rPr>
              <a:t>Construct an innovative, low-maintenance Missouri River Bridge that will provide a century of service within the program budget of $247.5 million.</a:t>
            </a:r>
          </a:p>
          <a:p>
            <a:pPr marL="342900" marR="0" lvl="0" indent="-342900">
              <a:buFont typeface="+mj-lt"/>
              <a:buAutoNum type="arabicPeriod"/>
            </a:pPr>
            <a:r>
              <a:rPr lang="en-US" sz="2400" dirty="0">
                <a:latin typeface="Gotham Bold"/>
                <a:ea typeface="Times New Roman" panose="02020603050405020304" pitchFamily="18" charset="0"/>
              </a:rPr>
              <a:t>Provide a safe, connective and accessible transportation facility that improves regional and local system performance.</a:t>
            </a:r>
          </a:p>
          <a:p>
            <a:pPr marL="342900" marR="0" lvl="0" indent="-342900">
              <a:buFont typeface="+mj-lt"/>
              <a:buAutoNum type="arabicPeriod"/>
            </a:pPr>
            <a:r>
              <a:rPr lang="en-US" sz="2400" dirty="0">
                <a:latin typeface="Gotham Bold"/>
                <a:ea typeface="Times New Roman" panose="02020603050405020304" pitchFamily="18" charset="0"/>
              </a:rPr>
              <a:t>Manage the impact to the traveling public during construction.</a:t>
            </a:r>
          </a:p>
          <a:p>
            <a:pPr marL="342900" marR="0" lvl="0" indent="-342900">
              <a:buFont typeface="+mj-lt"/>
              <a:buAutoNum type="arabicPeriod"/>
            </a:pPr>
            <a:r>
              <a:rPr lang="en-US" sz="2400" dirty="0">
                <a:latin typeface="Gotham Bold"/>
                <a:ea typeface="Times New Roman" panose="02020603050405020304" pitchFamily="18" charset="0"/>
              </a:rPr>
              <a:t>Complete the project by December 1, 2024, utilizing a diverse workforce.</a:t>
            </a:r>
            <a:endParaRPr lang="en-US" sz="2400" dirty="0">
              <a:effectLst/>
              <a:latin typeface="Gotham Bold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98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307" y="109728"/>
            <a:ext cx="8228472" cy="107499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78878" y="366111"/>
            <a:ext cx="6140210" cy="6677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2286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rgbClr val="1070B8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chemeClr val="bg1"/>
                </a:solidFill>
                <a:latin typeface="Gotham Bold"/>
                <a:cs typeface="Gotham Bold" pitchFamily="50" charset="0"/>
              </a:rPr>
              <a:t>Anticipated Project Schedule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853290" y="1977445"/>
            <a:ext cx="163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OUTAGES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3780AC-D5CA-4F20-AC55-F3EF552D841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58737" y="55699"/>
            <a:ext cx="1144059" cy="83372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3D13C02-1226-48CF-A2CF-E6F5B5CAE3C9}"/>
              </a:ext>
            </a:extLst>
          </p:cNvPr>
          <p:cNvSpPr/>
          <p:nvPr/>
        </p:nvSpPr>
        <p:spPr>
          <a:xfrm>
            <a:off x="0" y="6270171"/>
            <a:ext cx="9143999" cy="602901"/>
          </a:xfrm>
          <a:prstGeom prst="rect">
            <a:avLst/>
          </a:prstGeom>
          <a:solidFill>
            <a:srgbClr val="3768A4"/>
          </a:solidFill>
          <a:ln>
            <a:solidFill>
              <a:srgbClr val="3768A4"/>
            </a:solidFill>
          </a:ln>
          <a:effectLst>
            <a:outerShdw blurRad="1270000" dist="2540000" dir="21540000" rotWithShape="0">
              <a:srgbClr val="000000">
                <a:alpha val="0"/>
              </a:srgb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17EC80C-8951-4494-A15F-692DD91BA0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105956"/>
              </p:ext>
            </p:extLst>
          </p:nvPr>
        </p:nvGraphicFramePr>
        <p:xfrm>
          <a:off x="388821" y="1492356"/>
          <a:ext cx="8366358" cy="424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6751">
                  <a:extLst>
                    <a:ext uri="{9D8B030D-6E8A-4147-A177-3AD203B41FA5}">
                      <a16:colId xmlns:a16="http://schemas.microsoft.com/office/drawing/2014/main" val="155445865"/>
                    </a:ext>
                  </a:extLst>
                </a:gridCol>
                <a:gridCol w="2729607">
                  <a:extLst>
                    <a:ext uri="{9D8B030D-6E8A-4147-A177-3AD203B41FA5}">
                      <a16:colId xmlns:a16="http://schemas.microsoft.com/office/drawing/2014/main" val="7359221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Gotham Bold"/>
                        </a:rPr>
                        <a:t>Milestone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Gotham Bold"/>
                        </a:rPr>
                        <a:t>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838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Gotham Bold"/>
                        </a:rPr>
                        <a:t>Issue RFQ/Industry Meeting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Gotham Bold"/>
                        </a:rPr>
                        <a:t>July 21,2020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1470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Gotham Bold"/>
                        </a:rPr>
                        <a:t>Deadline for submitting RFQ questions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Gotham Bold"/>
                        </a:rPr>
                        <a:t>July 30, 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7140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Gotham Bold"/>
                        </a:rPr>
                        <a:t>Final response to questions posted &amp; Final RFQ addendum issued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Gotham Bold"/>
                        </a:rPr>
                        <a:t>July 31, 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8760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Gotham Bold"/>
                        </a:rPr>
                        <a:t>SOQ Due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Gotham Bold"/>
                        </a:rPr>
                        <a:t>August 4, 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50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Gotham Bold"/>
                        </a:rPr>
                        <a:t>Oral Presentations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Gotham Bold"/>
                        </a:rPr>
                        <a:t>August 10-11, 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3801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Gotham Bold"/>
                        </a:rPr>
                        <a:t>MoDOT notifies shortlisted submitters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Gotham Bold"/>
                        </a:rPr>
                        <a:t>August 17, 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0810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Gotham Bold"/>
                        </a:rPr>
                        <a:t>Issue RFP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Gotham Bold"/>
                        </a:rPr>
                        <a:t>August 31, 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9582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Gotham Bold"/>
                        </a:rPr>
                        <a:t>Final proposal and Price Allocation due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Gotham Bold"/>
                        </a:rPr>
                        <a:t>December 14, 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359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Gotham Bold"/>
                        </a:rPr>
                        <a:t>Selection of Apparent Best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Gotham Bold"/>
                        </a:rPr>
                        <a:t>February 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7097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215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307" y="109728"/>
            <a:ext cx="8228472" cy="107499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78878" y="366111"/>
            <a:ext cx="6140210" cy="6677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2286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rgbClr val="1070B8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chemeClr val="bg1"/>
                </a:solidFill>
                <a:latin typeface="Gotham Bold"/>
                <a:cs typeface="Gotham Bold" pitchFamily="50" charset="0"/>
              </a:rPr>
              <a:t>Project Budget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853290" y="1977445"/>
            <a:ext cx="1636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OUTAGES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3780AC-D5CA-4F20-AC55-F3EF552D841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58737" y="55699"/>
            <a:ext cx="1144059" cy="83372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3D13C02-1226-48CF-A2CF-E6F5B5CAE3C9}"/>
              </a:ext>
            </a:extLst>
          </p:cNvPr>
          <p:cNvSpPr/>
          <p:nvPr/>
        </p:nvSpPr>
        <p:spPr>
          <a:xfrm>
            <a:off x="0" y="6270171"/>
            <a:ext cx="9143999" cy="602901"/>
          </a:xfrm>
          <a:prstGeom prst="rect">
            <a:avLst/>
          </a:prstGeom>
          <a:solidFill>
            <a:srgbClr val="3768A4"/>
          </a:solidFill>
          <a:ln>
            <a:solidFill>
              <a:srgbClr val="3768A4"/>
            </a:solidFill>
          </a:ln>
          <a:effectLst>
            <a:outerShdw blurRad="1270000" dist="2540000" dir="21540000" rotWithShape="0">
              <a:srgbClr val="000000">
                <a:alpha val="0"/>
              </a:srgbClr>
            </a:outerShdw>
          </a:effectLst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8DCFEA-E194-4ACC-94A0-5E0B757DC04B}"/>
              </a:ext>
            </a:extLst>
          </p:cNvPr>
          <p:cNvSpPr/>
          <p:nvPr/>
        </p:nvSpPr>
        <p:spPr>
          <a:xfrm>
            <a:off x="711079" y="1733139"/>
            <a:ext cx="772184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dirty="0">
                <a:latin typeface="Gotham Bold"/>
              </a:rPr>
              <a:t>Project costs shared 50/50 between MoDOT and KCMO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dirty="0">
                <a:latin typeface="Gotham Bold"/>
              </a:rPr>
              <a:t>Project was awarded a $25 million BUILD Grant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dirty="0">
                <a:latin typeface="Gotham Bold"/>
              </a:rPr>
              <a:t>Total Program Budget is $247.5 million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dirty="0">
                <a:latin typeface="Gotham Bold"/>
              </a:rPr>
              <a:t>Anticipated Design-Build Budget is $220 million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800" dirty="0">
                <a:latin typeface="Gotham Bold"/>
              </a:rPr>
              <a:t>Estimated cost for R/W, Utilities, Stipends and Incidentals is $25 to $30 million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400" dirty="0">
              <a:latin typeface="Gotham Bold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400" dirty="0">
              <a:latin typeface="Gotham Bold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400" dirty="0">
              <a:latin typeface="Gotham Bold"/>
            </a:endParaRPr>
          </a:p>
          <a:p>
            <a:pPr lvl="3"/>
            <a:r>
              <a:rPr lang="en-US" dirty="0"/>
              <a:t>		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332962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b1f21a92dd2d6b2f1f6742aa5434127c34047a3"/>
</p:tagLst>
</file>

<file path=ppt/theme/theme1.xml><?xml version="1.0" encoding="utf-8"?>
<a:theme xmlns:a="http://schemas.openxmlformats.org/drawingml/2006/main" name="30915-4_BM-PowerPoint-Temp-1440x1080_1-0by">
  <a:themeElements>
    <a:clrScheme name="Burns and McDonnell">
      <a:dk1>
        <a:srgbClr val="053EA9"/>
      </a:dk1>
      <a:lt1>
        <a:srgbClr val="FFFFFF"/>
      </a:lt1>
      <a:dk2>
        <a:srgbClr val="3F4044"/>
      </a:dk2>
      <a:lt2>
        <a:srgbClr val="FFFFFF"/>
      </a:lt2>
      <a:accent1>
        <a:srgbClr val="053EA9"/>
      </a:accent1>
      <a:accent2>
        <a:srgbClr val="011F5A"/>
      </a:accent2>
      <a:accent3>
        <a:srgbClr val="A2A4A4"/>
      </a:accent3>
      <a:accent4>
        <a:srgbClr val="515256"/>
      </a:accent4>
      <a:accent5>
        <a:srgbClr val="61B9E3"/>
      </a:accent5>
      <a:accent6>
        <a:srgbClr val="ADCFE6"/>
      </a:accent6>
      <a:hlink>
        <a:srgbClr val="053EA9"/>
      </a:hlink>
      <a:folHlink>
        <a:srgbClr val="61B9E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Interior Pages">
  <a:themeElements>
    <a:clrScheme name="Burns and McDonnell">
      <a:dk1>
        <a:srgbClr val="053EA9"/>
      </a:dk1>
      <a:lt1>
        <a:srgbClr val="FFFFFF"/>
      </a:lt1>
      <a:dk2>
        <a:srgbClr val="3F4044"/>
      </a:dk2>
      <a:lt2>
        <a:srgbClr val="FFFFFF"/>
      </a:lt2>
      <a:accent1>
        <a:srgbClr val="053EA9"/>
      </a:accent1>
      <a:accent2>
        <a:srgbClr val="011F5A"/>
      </a:accent2>
      <a:accent3>
        <a:srgbClr val="A2A4A4"/>
      </a:accent3>
      <a:accent4>
        <a:srgbClr val="515256"/>
      </a:accent4>
      <a:accent5>
        <a:srgbClr val="61B9E3"/>
      </a:accent5>
      <a:accent6>
        <a:srgbClr val="ADCFE6"/>
      </a:accent6>
      <a:hlink>
        <a:srgbClr val="053EA9"/>
      </a:hlink>
      <a:folHlink>
        <a:srgbClr val="61B9E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7f6332d6f77495ab3eb749b70e23e24 xmlns="c2eb276d-b517-4d69-a1dc-4858282838e3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Corporate Marketing</TermName>
          <TermId xmlns="http://schemas.microsoft.com/office/infopath/2007/PartnerControls">6bbe31a1-f757-4364-ab78-e3fafd160b43</TermId>
        </TermInfo>
      </Terms>
    </e7f6332d6f77495ab3eb749b70e23e24>
    <c6410064904c4586a87da4e3a1250bf2 xmlns="c2eb276d-b517-4d69-a1dc-4858282838e3">
      <Terms xmlns="http://schemas.microsoft.com/office/infopath/2007/PartnerControls"/>
    </c6410064904c4586a87da4e3a1250bf2>
    <od1c0ca754ae4b4c995814f321b9d0c8 xmlns="c2eb276d-b517-4d69-a1dc-4858282838e3">
      <Terms xmlns="http://schemas.microsoft.com/office/infopath/2007/PartnerControls"/>
    </od1c0ca754ae4b4c995814f321b9d0c8>
    <TaxCatchAll xmlns="c2eb276d-b517-4d69-a1dc-4858282838e3">
      <Value>3</Value>
    </TaxCatchAl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Intranet Publish Files" ma:contentTypeID="0x01010010389FB39A87EB46823449C5638A757D0089ABBAFC9700FC4CBC6E126DE0294243" ma:contentTypeVersion="9" ma:contentTypeDescription="Used to display operational site content in correct web parts on department presence pages." ma:contentTypeScope="" ma:versionID="487fc6cedcea37b9a1d2a1704d021c1d">
  <xsd:schema xmlns:xsd="http://www.w3.org/2001/XMLSchema" xmlns:xs="http://www.w3.org/2001/XMLSchema" xmlns:p="http://schemas.microsoft.com/office/2006/metadata/properties" xmlns:ns2="c2eb276d-b517-4d69-a1dc-4858282838e3" targetNamespace="http://schemas.microsoft.com/office/2006/metadata/properties" ma:root="true" ma:fieldsID="b99130627d8536e0f866cb371a9ca24c" ns2:_="">
    <xsd:import namespace="c2eb276d-b517-4d69-a1dc-4858282838e3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od1c0ca754ae4b4c995814f321b9d0c8" minOccurs="0"/>
                <xsd:element ref="ns2:c6410064904c4586a87da4e3a1250bf2" minOccurs="0"/>
                <xsd:element ref="ns2:e7f6332d6f77495ab3eb749b70e23e24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eb276d-b517-4d69-a1dc-4858282838e3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1b31c835-66c9-489b-8360-18167c3bc802}" ma:internalName="TaxCatchAll" ma:showField="CatchAllData" ma:web="bb207271-0d5e-4271-87b0-2972c45e93e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1b31c835-66c9-489b-8360-18167c3bc802}" ma:internalName="TaxCatchAllLabel" ma:readOnly="true" ma:showField="CatchAllDataLabel" ma:web="bb207271-0d5e-4271-87b0-2972c45e93e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d1c0ca754ae4b4c995814f321b9d0c8" ma:index="10" nillable="true" ma:taxonomy="true" ma:internalName="od1c0ca754ae4b4c995814f321b9d0c8" ma:taxonomyFieldName="Heading" ma:displayName="Heading" ma:readOnly="false" ma:default="" ma:fieldId="{8d1c0ca7-54ae-4b4c-9958-14f321b9d0c8}" ma:sspId="7262229a-d276-4d87-a0de-f9a9d494c0f4" ma:termSetId="c95184f5-47db-4c45-a6d1-e1134a2a2d3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6410064904c4586a87da4e3a1250bf2" ma:index="12" nillable="true" ma:taxonomy="true" ma:internalName="c6410064904c4586a87da4e3a1250bf2" ma:taxonomyFieldName="Sub_x002d_heading" ma:displayName="Sub-heading" ma:default="" ma:fieldId="{c6410064-904c-4586-a87d-a4e3a1250bf2}" ma:sspId="7262229a-d276-4d87-a0de-f9a9d494c0f4" ma:termSetId="676f972c-100f-4698-9c3e-9d0b0ccaf26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7f6332d6f77495ab3eb749b70e23e24" ma:index="14" ma:taxonomy="true" ma:internalName="e7f6332d6f77495ab3eb749b70e23e24" ma:taxonomyFieldName="Department_x0020_Name" ma:displayName="Department Name" ma:readOnly="false" ma:default="" ma:fieldId="{e7f6332d-6f77-495a-b3eb-749b70e23e24}" ma:sspId="7262229a-d276-4d87-a0de-f9a9d494c0f4" ma:termSetId="d134f93a-82f8-4bc2-aecd-ca0ac6b21c97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5" ma:displayName="Content Type"/>
        <xsd:element ref="dc:title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haredContentType xmlns="Microsoft.SharePoint.Taxonomy.ContentTypeSync" SourceId="7262229a-d276-4d87-a0de-f9a9d494c0f4" ContentTypeId="0x01010010389FB39A87EB46823449C5638A757D" PreviousValue="false"/>
</file>

<file path=customXml/itemProps1.xml><?xml version="1.0" encoding="utf-8"?>
<ds:datastoreItem xmlns:ds="http://schemas.openxmlformats.org/officeDocument/2006/customXml" ds:itemID="{FBD923B1-6FD5-468E-87EC-E609C29FBE3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BF95112-B0B9-4350-8DDC-25BE2E77F663}">
  <ds:schemaRefs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c2eb276d-b517-4d69-a1dc-4858282838e3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2DB74A9-59F3-483E-B9AB-58C0B4E8B4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eb276d-b517-4d69-a1dc-4858282838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44A3B884-11A1-410A-8553-A8C0B843CEEF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30915-4_BM-PowerPoint-Temp-1440x1080_1-0by</Template>
  <TotalTime>40085</TotalTime>
  <Words>939</Words>
  <Application>Microsoft Office PowerPoint</Application>
  <PresentationFormat>On-screen Show (4:3)</PresentationFormat>
  <Paragraphs>235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Arial</vt:lpstr>
      <vt:lpstr>Arial Narrow</vt:lpstr>
      <vt:lpstr>Calibri</vt:lpstr>
      <vt:lpstr>Gotham Bold</vt:lpstr>
      <vt:lpstr>Gotham Book</vt:lpstr>
      <vt:lpstr>Gotham Condensed Bold</vt:lpstr>
      <vt:lpstr>Lucida Grande</vt:lpstr>
      <vt:lpstr>Wingdings</vt:lpstr>
      <vt:lpstr>30915-4_BM-PowerPoint-Temp-1440x1080_1-0by</vt:lpstr>
      <vt:lpstr>Interior Pages</vt:lpstr>
      <vt:lpstr>Custom Design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Burns &amp; McDonnell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Gull, Krystn</dc:creator>
  <cp:lastModifiedBy>Karlee A. Bauknecht</cp:lastModifiedBy>
  <cp:revision>1391</cp:revision>
  <cp:lastPrinted>2020-07-13T19:51:48Z</cp:lastPrinted>
  <dcterms:created xsi:type="dcterms:W3CDTF">2014-12-12T21:22:16Z</dcterms:created>
  <dcterms:modified xsi:type="dcterms:W3CDTF">2020-07-20T16:35:01Z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epartment Name">
    <vt:lpwstr>3;#Corporate Marketing|6bbe31a1-f757-4364-ab78-e3fafd160b43</vt:lpwstr>
  </property>
  <property fmtid="{D5CDD505-2E9C-101B-9397-08002B2CF9AE}" pid="3" name="ContentTypeId">
    <vt:lpwstr>0x01010010389FB39A87EB46823449C5638A757D0089ABBAFC9700FC4CBC6E126DE0294243</vt:lpwstr>
  </property>
  <property fmtid="{D5CDD505-2E9C-101B-9397-08002B2CF9AE}" pid="4" name="o353d588a3c848aaa7ae6793546a1cbd">
    <vt:lpwstr/>
  </property>
</Properties>
</file>