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handoutMasterIdLst>
    <p:handoutMasterId r:id="rId27"/>
  </p:handoutMasterIdLst>
  <p:sldIdLst>
    <p:sldId id="338" r:id="rId2"/>
    <p:sldId id="263" r:id="rId3"/>
    <p:sldId id="346" r:id="rId4"/>
    <p:sldId id="265" r:id="rId5"/>
    <p:sldId id="264" r:id="rId6"/>
    <p:sldId id="347" r:id="rId7"/>
    <p:sldId id="351" r:id="rId8"/>
    <p:sldId id="266" r:id="rId9"/>
    <p:sldId id="348" r:id="rId10"/>
    <p:sldId id="349" r:id="rId11"/>
    <p:sldId id="267" r:id="rId12"/>
    <p:sldId id="350" r:id="rId13"/>
    <p:sldId id="355" r:id="rId14"/>
    <p:sldId id="280" r:id="rId15"/>
    <p:sldId id="281" r:id="rId16"/>
    <p:sldId id="268" r:id="rId17"/>
    <p:sldId id="290" r:id="rId18"/>
    <p:sldId id="353" r:id="rId19"/>
    <p:sldId id="287" r:id="rId20"/>
    <p:sldId id="352" r:id="rId21"/>
    <p:sldId id="356" r:id="rId22"/>
    <p:sldId id="358" r:id="rId23"/>
    <p:sldId id="360" r:id="rId24"/>
    <p:sldId id="359" r:id="rId25"/>
    <p:sldId id="35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2376-7A71-49DA-8E9A-946A043F394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29A10-6479-4271-A12E-9F659986F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7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3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03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2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5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6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7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2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2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4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7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5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21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1ADDA1-BEED-40E7-AD08-9E692DAB283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28ED-3374-4C03-94F8-8FE5D86B15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30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Success as a </a:t>
            </a:r>
            <a:r>
              <a:rPr lang="en-US" b="1" dirty="0"/>
              <a:t>DBE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err="1"/>
              <a:t>MoDOT</a:t>
            </a:r>
            <a:r>
              <a:rPr lang="en-US" sz="3600" dirty="0"/>
              <a:t> </a:t>
            </a:r>
            <a:r>
              <a:rPr lang="en-US" sz="3600" b="1" dirty="0"/>
              <a:t>DBE</a:t>
            </a:r>
            <a:r>
              <a:rPr lang="en-US" sz="3600" dirty="0"/>
              <a:t> Symposium</a:t>
            </a:r>
          </a:p>
          <a:p>
            <a:r>
              <a:rPr lang="en-US" sz="3600" dirty="0"/>
              <a:t> April 2019</a:t>
            </a:r>
          </a:p>
        </p:txBody>
      </p:sp>
    </p:spTree>
    <p:extLst>
      <p:ext uri="{BB962C8B-B14F-4D97-AF65-F5344CB8AC3E}">
        <p14:creationId xmlns:p14="http://schemas.microsoft.com/office/powerpoint/2010/main" val="379371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C000"/>
                </a:solidFill>
              </a:rPr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573" y="2438399"/>
            <a:ext cx="8504451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Build Your Resume</a:t>
            </a:r>
          </a:p>
          <a:p>
            <a:r>
              <a:rPr lang="en-US" sz="4000" dirty="0"/>
              <a:t>BIG Project Opportunities</a:t>
            </a:r>
          </a:p>
          <a:p>
            <a:r>
              <a:rPr lang="en-US" sz="4000" dirty="0"/>
              <a:t>References</a:t>
            </a:r>
          </a:p>
          <a:p>
            <a:r>
              <a:rPr lang="en-US" sz="4000" dirty="0"/>
              <a:t>Industry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39120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C000"/>
                </a:solidFill>
              </a:rPr>
              <a:t>Opportunity</a:t>
            </a:r>
            <a:endParaRPr lang="en-US" sz="7200" b="1" i="1" dirty="0">
              <a:ln w="3175" cmpd="sng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38" y="2666999"/>
            <a:ext cx="11170508" cy="3124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As you Grow . . .</a:t>
            </a:r>
          </a:p>
          <a:p>
            <a:r>
              <a:rPr lang="en-US" sz="4000" dirty="0"/>
              <a:t>Compete for Larger Projects/Larger Roles</a:t>
            </a:r>
          </a:p>
          <a:p>
            <a:r>
              <a:rPr lang="en-US" sz="4000" dirty="0"/>
              <a:t>Grow into a Prime Firm</a:t>
            </a:r>
          </a:p>
          <a:p>
            <a:r>
              <a:rPr lang="en-US" sz="4000" dirty="0"/>
              <a:t>Relationships will Last Beyond the DBE Status</a:t>
            </a:r>
          </a:p>
        </p:txBody>
      </p:sp>
    </p:spTree>
    <p:extLst>
      <p:ext uri="{BB962C8B-B14F-4D97-AF65-F5344CB8AC3E}">
        <p14:creationId xmlns:p14="http://schemas.microsoft.com/office/powerpoint/2010/main" val="280704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961189" cy="17525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Look Toward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483" y="3340099"/>
            <a:ext cx="8827556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b="1" i="1" dirty="0">
                <a:solidFill>
                  <a:srgbClr val="92D050"/>
                </a:solidFill>
              </a:rPr>
              <a:t>Reward!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67" t="6111" r="32815" b="5000"/>
          <a:stretch/>
        </p:blipFill>
        <p:spPr>
          <a:xfrm>
            <a:off x="8991600" y="368300"/>
            <a:ext cx="2959100" cy="609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099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E88D-39D3-4ED1-883C-A03D2BA4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Growing into a Prime Firm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0BCA-9AA8-464C-88BA-7760C572B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18713" cy="1003300"/>
          </a:xfrm>
        </p:spPr>
        <p:txBody>
          <a:bodyPr/>
          <a:lstStyle/>
          <a:p>
            <a:r>
              <a:rPr lang="en-US" dirty="0"/>
              <a:t>Business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81" b="18148"/>
          <a:stretch/>
        </p:blipFill>
        <p:spPr>
          <a:xfrm>
            <a:off x="2628900" y="945766"/>
            <a:ext cx="9563100" cy="59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4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29" y="0"/>
            <a:ext cx="880937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1" y="3616959"/>
            <a:ext cx="6003609" cy="3124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Manage the Product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Training Staff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Managing Projects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Quality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06158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652779"/>
            <a:ext cx="3367089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BUSINESS</a:t>
            </a:r>
          </a:p>
          <a:p>
            <a:r>
              <a:rPr lang="en-US" sz="3200" dirty="0"/>
              <a:t>Insurance</a:t>
            </a:r>
          </a:p>
          <a:p>
            <a:r>
              <a:rPr lang="en-US" sz="3200" dirty="0"/>
              <a:t>Payroll</a:t>
            </a:r>
          </a:p>
          <a:p>
            <a:r>
              <a:rPr lang="en-US" sz="3200" dirty="0"/>
              <a:t>Benefits</a:t>
            </a:r>
          </a:p>
          <a:p>
            <a:r>
              <a:rPr lang="en-US" sz="3200" dirty="0"/>
              <a:t>Policies</a:t>
            </a:r>
          </a:p>
          <a:p>
            <a:r>
              <a:rPr lang="en-US" sz="3200" dirty="0"/>
              <a:t>Bookkeeping</a:t>
            </a:r>
          </a:p>
          <a:p>
            <a:r>
              <a:rPr lang="en-US" sz="3200" dirty="0"/>
              <a:t>Taxes</a:t>
            </a:r>
          </a:p>
          <a:p>
            <a:r>
              <a:rPr lang="en-US" sz="3200" dirty="0"/>
              <a:t>Regulations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07" r="10139"/>
          <a:stretch/>
        </p:blipFill>
        <p:spPr>
          <a:xfrm>
            <a:off x="3937000" y="0"/>
            <a:ext cx="825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Constantly Update Your </a:t>
            </a:r>
            <a:br>
              <a:rPr lang="en-US" dirty="0"/>
            </a:br>
            <a:r>
              <a:rPr lang="en-US" dirty="0"/>
              <a:t>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40" y="2095499"/>
            <a:ext cx="11248136" cy="163830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What is your Unique Expertise</a:t>
            </a:r>
          </a:p>
          <a:p>
            <a:r>
              <a:rPr lang="en-US" sz="3200" dirty="0"/>
              <a:t>When you are NOT a DBE, who will hire you/team with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853" b="28888"/>
          <a:stretch/>
        </p:blipFill>
        <p:spPr>
          <a:xfrm>
            <a:off x="954023" y="3750981"/>
            <a:ext cx="10904929" cy="28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7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9E52-AA1E-4F26-BE63-C3E8531F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Create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B5C8-7507-453E-88CB-E9CC4ABC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2666999"/>
            <a:ext cx="9918063" cy="3124201"/>
          </a:xfrm>
        </p:spPr>
        <p:txBody>
          <a:bodyPr>
            <a:normAutofit/>
          </a:bodyPr>
          <a:lstStyle/>
          <a:p>
            <a:r>
              <a:rPr lang="en-US" sz="4000" dirty="0"/>
              <a:t>Pay it Forward</a:t>
            </a:r>
          </a:p>
          <a:p>
            <a:r>
              <a:rPr lang="en-US" sz="4000" dirty="0"/>
              <a:t>Give an Opportunity to Another Firm</a:t>
            </a:r>
          </a:p>
          <a:p>
            <a:r>
              <a:rPr lang="en-US" sz="4000" dirty="0"/>
              <a:t>Value Diversity</a:t>
            </a:r>
          </a:p>
          <a:p>
            <a:r>
              <a:rPr lang="en-US" sz="4000" dirty="0"/>
              <a:t>Advocate for the DBE Program</a:t>
            </a:r>
          </a:p>
        </p:txBody>
      </p:sp>
    </p:spTree>
    <p:extLst>
      <p:ext uri="{BB962C8B-B14F-4D97-AF65-F5344CB8AC3E}">
        <p14:creationId xmlns:p14="http://schemas.microsoft.com/office/powerpoint/2010/main" val="84224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/>
              <a:t>What Comes 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9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961189" cy="1752599"/>
          </a:xfrm>
        </p:spPr>
        <p:txBody>
          <a:bodyPr>
            <a:noAutofit/>
          </a:bodyPr>
          <a:lstStyle/>
          <a:p>
            <a:r>
              <a:rPr lang="en-US" sz="6000" dirty="0"/>
              <a:t>DBE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229" y="2438399"/>
            <a:ext cx="8827556" cy="3124201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rgbClr val="FF0000"/>
                </a:solidFill>
              </a:rPr>
              <a:t>Risk</a:t>
            </a:r>
          </a:p>
          <a:p>
            <a:r>
              <a:rPr lang="en-US" sz="6000" b="1" dirty="0">
                <a:solidFill>
                  <a:srgbClr val="FFC000"/>
                </a:solidFill>
              </a:rPr>
              <a:t>Opportunity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67" t="6111" r="32815" b="5000"/>
          <a:stretch/>
        </p:blipFill>
        <p:spPr>
          <a:xfrm>
            <a:off x="8991600" y="368300"/>
            <a:ext cx="2959100" cy="609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2589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961189" cy="1752599"/>
          </a:xfrm>
        </p:spPr>
        <p:txBody>
          <a:bodyPr>
            <a:noAutofit/>
          </a:bodyPr>
          <a:lstStyle/>
          <a:p>
            <a:r>
              <a:rPr lang="en-US" dirty="0"/>
              <a:t>After You “Graduate” from the DBE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229" y="2438399"/>
            <a:ext cx="8827556" cy="3124201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Risk</a:t>
            </a:r>
          </a:p>
          <a:p>
            <a:r>
              <a:rPr lang="en-US" sz="6000" b="1" i="1" dirty="0">
                <a:solidFill>
                  <a:srgbClr val="FFC000"/>
                </a:solidFill>
              </a:rPr>
              <a:t>Opportunity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67" t="6111" r="32815" b="5000"/>
          <a:stretch/>
        </p:blipFill>
        <p:spPr>
          <a:xfrm>
            <a:off x="8991600" y="368300"/>
            <a:ext cx="2959100" cy="609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4783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6D65-1DCF-484B-BF33-B62FD475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Likely Risk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4F9C-5743-4C75-92B0-EF2BC07A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20277" cy="4195481"/>
          </a:xfrm>
        </p:spPr>
        <p:txBody>
          <a:bodyPr>
            <a:normAutofit/>
          </a:bodyPr>
          <a:lstStyle/>
          <a:p>
            <a:r>
              <a:rPr lang="en-US" sz="3200" dirty="0"/>
              <a:t>Lose a Share of your Prior Opportunities</a:t>
            </a:r>
          </a:p>
          <a:p>
            <a:r>
              <a:rPr lang="en-US" sz="3200" dirty="0"/>
              <a:t>Free Up Some Administrative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</a:p>
          <a:p>
            <a:r>
              <a:rPr lang="en-US" sz="3200" dirty="0">
                <a:sym typeface="Wingdings" panose="05000000000000000000" pitchFamily="2" charset="2"/>
              </a:rPr>
              <a:t>Require a Different Business Development Strategy</a:t>
            </a:r>
          </a:p>
          <a:p>
            <a:r>
              <a:rPr lang="en-US" sz="3200" dirty="0">
                <a:sym typeface="Wingdings" panose="05000000000000000000" pitchFamily="2" charset="2"/>
              </a:rPr>
              <a:t>Go Through a New “Testing Period”</a:t>
            </a:r>
          </a:p>
          <a:p>
            <a:r>
              <a:rPr lang="en-US" sz="3200" dirty="0">
                <a:sym typeface="Wingdings" panose="05000000000000000000" pitchFamily="2" charset="2"/>
              </a:rPr>
              <a:t>Change your Company Leadership</a:t>
            </a:r>
          </a:p>
          <a:p>
            <a:r>
              <a:rPr lang="en-US" sz="3200" dirty="0">
                <a:sym typeface="Wingdings" panose="05000000000000000000" pitchFamily="2" charset="2"/>
              </a:rPr>
              <a:t>Disrupt your Staff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59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F33A-8C7F-4690-9BD7-A664B631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These Scenarios – Strengthen Your Business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84D5B-12D7-4930-9992-37FC4E2F1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3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Constantly Update Your </a:t>
            </a:r>
            <a:br>
              <a:rPr lang="en-US" dirty="0"/>
            </a:br>
            <a:r>
              <a:rPr lang="en-US" dirty="0"/>
              <a:t>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40" y="2095499"/>
            <a:ext cx="11248136" cy="163830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What is your Unique Expertise</a:t>
            </a:r>
          </a:p>
          <a:p>
            <a:r>
              <a:rPr lang="en-US" sz="3200" dirty="0"/>
              <a:t>When you are NOT a DBE, who will hire you/team with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853" b="28888"/>
          <a:stretch/>
        </p:blipFill>
        <p:spPr>
          <a:xfrm>
            <a:off x="954023" y="3750981"/>
            <a:ext cx="10904929" cy="28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6D65-1DCF-484B-BF33-B62FD475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4F9C-5743-4C75-92B0-EF2BC07A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668558" cy="4195481"/>
          </a:xfrm>
        </p:spPr>
        <p:txBody>
          <a:bodyPr>
            <a:normAutofit/>
          </a:bodyPr>
          <a:lstStyle/>
          <a:p>
            <a:r>
              <a:rPr lang="en-US" sz="3200" dirty="0"/>
              <a:t>Take your Place in the Industry as a Prime</a:t>
            </a:r>
          </a:p>
          <a:p>
            <a:r>
              <a:rPr lang="en-US" sz="3200" dirty="0"/>
              <a:t>Use the “extra” Administrative Time to Execute a New Business Development Strategy</a:t>
            </a: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“Re-Brand” your Company</a:t>
            </a:r>
          </a:p>
          <a:p>
            <a:r>
              <a:rPr lang="en-US" sz="3200" dirty="0">
                <a:sym typeface="Wingdings" panose="05000000000000000000" pitchFamily="2" charset="2"/>
              </a:rPr>
              <a:t>Involve your Staff in Company Leadership Changes</a:t>
            </a:r>
          </a:p>
        </p:txBody>
      </p:sp>
    </p:spTree>
    <p:extLst>
      <p:ext uri="{BB962C8B-B14F-4D97-AF65-F5344CB8AC3E}">
        <p14:creationId xmlns:p14="http://schemas.microsoft.com/office/powerpoint/2010/main" val="3987105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8D6-D2D8-425F-8976-8DE74FF2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F422-1E66-490F-9063-A4D47077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2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0000"/>
                </a:solidFill>
              </a:rPr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707690" cy="3124201"/>
          </a:xfrm>
        </p:spPr>
        <p:txBody>
          <a:bodyPr>
            <a:noAutofit/>
          </a:bodyPr>
          <a:lstStyle/>
          <a:p>
            <a:r>
              <a:rPr lang="en-US" sz="3200" dirty="0"/>
              <a:t>The real </a:t>
            </a:r>
            <a:r>
              <a:rPr lang="en-US" sz="3200" b="1" i="1" dirty="0">
                <a:solidFill>
                  <a:srgbClr val="FF0000"/>
                </a:solidFill>
              </a:rPr>
              <a:t>RISK</a:t>
            </a:r>
            <a:r>
              <a:rPr lang="en-US" sz="3200" dirty="0"/>
              <a:t> is starting a business</a:t>
            </a:r>
          </a:p>
          <a:p>
            <a:r>
              <a:rPr lang="en-US" sz="3200" dirty="0"/>
              <a:t>DBE Certification Process will reinforce that “the buck” really does stop with YOU</a:t>
            </a:r>
          </a:p>
          <a:p>
            <a:r>
              <a:rPr lang="en-US" sz="3200" dirty="0"/>
              <a:t>Your personal financial information will be shared OFTEN</a:t>
            </a:r>
          </a:p>
        </p:txBody>
      </p:sp>
    </p:spTree>
    <p:extLst>
      <p:ext uri="{BB962C8B-B14F-4D97-AF65-F5344CB8AC3E}">
        <p14:creationId xmlns:p14="http://schemas.microsoft.com/office/powerpoint/2010/main" val="100680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0000"/>
                </a:solidFill>
              </a:rPr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707690" cy="3124201"/>
          </a:xfrm>
        </p:spPr>
        <p:txBody>
          <a:bodyPr>
            <a:noAutofit/>
          </a:bodyPr>
          <a:lstStyle/>
          <a:p>
            <a:r>
              <a:rPr lang="en-US" sz="3200" dirty="0"/>
              <a:t>Relying on the DBE Certification creates a RISK</a:t>
            </a:r>
          </a:p>
          <a:p>
            <a:r>
              <a:rPr lang="en-US" sz="3200" dirty="0"/>
              <a:t>Circumstances out of your control can affect your DBE status</a:t>
            </a:r>
          </a:p>
        </p:txBody>
      </p:sp>
    </p:spTree>
    <p:extLst>
      <p:ext uri="{BB962C8B-B14F-4D97-AF65-F5344CB8AC3E}">
        <p14:creationId xmlns:p14="http://schemas.microsoft.com/office/powerpoint/2010/main" val="73313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How to Minimize the </a:t>
            </a:r>
            <a:r>
              <a:rPr lang="en-US" sz="6000" b="1" i="1" dirty="0">
                <a:solidFill>
                  <a:srgbClr val="FF0000"/>
                </a:solidFill>
              </a:rPr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Smart about how you share your financials</a:t>
            </a:r>
          </a:p>
          <a:p>
            <a:r>
              <a:rPr lang="en-US" sz="3200" dirty="0"/>
              <a:t>Find Good Advisors – </a:t>
            </a:r>
            <a:r>
              <a:rPr lang="en-US" sz="3200" dirty="0" err="1"/>
              <a:t>MoDOT</a:t>
            </a:r>
            <a:r>
              <a:rPr lang="en-US" sz="3200" dirty="0"/>
              <a:t> Offers Lots of Support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91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How to Minimize the </a:t>
            </a:r>
            <a:r>
              <a:rPr lang="en-US" sz="6000" b="1" i="1" dirty="0">
                <a:solidFill>
                  <a:srgbClr val="FF0000"/>
                </a:solidFill>
              </a:rPr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Create a Niche that will continue beyond DBE Status</a:t>
            </a:r>
          </a:p>
          <a:p>
            <a:r>
              <a:rPr lang="en-US" sz="3200" dirty="0"/>
              <a:t>Elevate your Company to do Prime Work</a:t>
            </a:r>
          </a:p>
          <a:p>
            <a:r>
              <a:rPr lang="en-US" sz="3200" dirty="0"/>
              <a:t>Learn to TEAM Strategically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603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961189" cy="1752599"/>
          </a:xfrm>
        </p:spPr>
        <p:txBody>
          <a:bodyPr>
            <a:noAutofit/>
          </a:bodyPr>
          <a:lstStyle/>
          <a:p>
            <a:r>
              <a:rPr lang="en-US" sz="6000" dirty="0"/>
              <a:t>DBE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229" y="2438399"/>
            <a:ext cx="8827556" cy="3124201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Risk</a:t>
            </a:r>
          </a:p>
          <a:p>
            <a:r>
              <a:rPr lang="en-US" sz="6000" b="1" i="1" dirty="0">
                <a:solidFill>
                  <a:srgbClr val="FFC000"/>
                </a:solidFill>
              </a:rPr>
              <a:t>Opportunit</a:t>
            </a:r>
            <a:r>
              <a:rPr lang="en-US" sz="6000" b="1" dirty="0">
                <a:solidFill>
                  <a:srgbClr val="FFC000"/>
                </a:solidFill>
              </a:rPr>
              <a:t>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67" t="6111" r="32815" b="5000"/>
          <a:stretch/>
        </p:blipFill>
        <p:spPr>
          <a:xfrm>
            <a:off x="8991600" y="368300"/>
            <a:ext cx="2959100" cy="609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3579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C000"/>
                </a:solidFill>
              </a:rPr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005" y="2438399"/>
            <a:ext cx="8628019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Agency Advocates</a:t>
            </a:r>
          </a:p>
          <a:p>
            <a:r>
              <a:rPr lang="en-US" sz="4000" dirty="0"/>
              <a:t>Education Programs</a:t>
            </a:r>
          </a:p>
          <a:p>
            <a:r>
              <a:rPr lang="en-US" sz="4000" dirty="0"/>
              <a:t>Outreach Events, Exposure</a:t>
            </a:r>
          </a:p>
          <a:p>
            <a:r>
              <a:rPr lang="en-US" sz="4000" dirty="0"/>
              <a:t>Build Agency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7063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C000"/>
                </a:solidFill>
              </a:rPr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816" y="2379707"/>
            <a:ext cx="9081100" cy="3782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Mentor Opportunities</a:t>
            </a:r>
          </a:p>
          <a:p>
            <a:r>
              <a:rPr lang="en-US" sz="4000" dirty="0"/>
              <a:t>Formal </a:t>
            </a:r>
            <a:r>
              <a:rPr lang="en-US" sz="4000" dirty="0" err="1"/>
              <a:t>MoDOT</a:t>
            </a:r>
            <a:r>
              <a:rPr lang="en-US" sz="4000" dirty="0"/>
              <a:t> Mentor Agreement</a:t>
            </a:r>
          </a:p>
          <a:p>
            <a:r>
              <a:rPr lang="en-US" sz="4000" dirty="0"/>
              <a:t>Bigger Project </a:t>
            </a:r>
          </a:p>
          <a:p>
            <a:r>
              <a:rPr lang="en-US" sz="4000" dirty="0"/>
              <a:t>New Scope/Capability</a:t>
            </a:r>
          </a:p>
          <a:p>
            <a:r>
              <a:rPr lang="en-US" sz="4000" dirty="0"/>
              <a:t>Informal Relationships with your Primes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1537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377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Success as a DBE</vt:lpstr>
      <vt:lpstr>DBE Certification</vt:lpstr>
      <vt:lpstr>Risk</vt:lpstr>
      <vt:lpstr>Risk</vt:lpstr>
      <vt:lpstr>How to Minimize the Risk</vt:lpstr>
      <vt:lpstr>How to Minimize the Risk</vt:lpstr>
      <vt:lpstr>DBE Certification</vt:lpstr>
      <vt:lpstr>Opportunity</vt:lpstr>
      <vt:lpstr>Opportunity</vt:lpstr>
      <vt:lpstr>Opportunity</vt:lpstr>
      <vt:lpstr>Opportunity</vt:lpstr>
      <vt:lpstr>Look Toward the Future</vt:lpstr>
      <vt:lpstr>Growing into a Prime Firm</vt:lpstr>
      <vt:lpstr>Business Development</vt:lpstr>
      <vt:lpstr>PowerPoint Presentation</vt:lpstr>
      <vt:lpstr>PowerPoint Presentation</vt:lpstr>
      <vt:lpstr>Constantly Update Your  Business Plan</vt:lpstr>
      <vt:lpstr>Create Opportunity</vt:lpstr>
      <vt:lpstr>What Comes Next?</vt:lpstr>
      <vt:lpstr>After You “Graduate” from the DBE Program</vt:lpstr>
      <vt:lpstr>Some Likely Risk Scenarios</vt:lpstr>
      <vt:lpstr>Prepare for These Scenarios – Strengthen Your Business NOW</vt:lpstr>
      <vt:lpstr>Constantly Update Your  Business Plan</vt:lpstr>
      <vt:lpstr>Likely Opportunities</vt:lpstr>
      <vt:lpstr> 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Linda Moen</dc:creator>
  <cp:lastModifiedBy>Linda Moen</cp:lastModifiedBy>
  <cp:revision>15</cp:revision>
  <cp:lastPrinted>2019-04-19T21:22:27Z</cp:lastPrinted>
  <dcterms:created xsi:type="dcterms:W3CDTF">1900-01-01T06:00:00Z</dcterms:created>
  <dcterms:modified xsi:type="dcterms:W3CDTF">2019-04-22T12:17:43Z</dcterms:modified>
</cp:coreProperties>
</file>